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guide id="3" orient="horz" pos="2880">
          <p15:clr>
            <a:srgbClr val="9AA0A6"/>
          </p15:clr>
        </p15:guide>
        <p15:guide id="4" orient="horz" pos="2340">
          <p15:clr>
            <a:srgbClr val="9AA0A6"/>
          </p15:clr>
        </p15:guide>
      </p15:sldGuideLst>
    </p:ext>
    <p:ext uri="http://customooxmlschemas.google.com/">
      <go:slidesCustomData xmlns:go="http://customooxmlschemas.google.com/" r:id="rId51" roundtripDataSignature="AMtx7mjhhL7AjBK2x70dHGIqULIvtTao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B8E3EF-F332-47F2-8F79-AB66CF2AD76B}">
  <a:tblStyle styleId="{F7B8E3EF-F332-47F2-8F79-AB66CF2AD76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A8B773D-031D-42C0-9C90-154FD6E815E6}" styleName="Table_1">
    <a:wholeTbl>
      <a:tcTxStyle b="off" i="off">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513354A-4DCE-4B9D-9CDF-0F143B808C70}" styleName="Table_2">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 pos="2880" orient="horz"/>
        <p:guide pos="234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customschemas.google.com/relationships/presentationmetadata" Target="metadata"/><Relationship Id="rId50" Type="http://schemas.openxmlformats.org/officeDocument/2006/relationships/slide" Target="slides/slide4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teldap.tw/Introduction/introduction.html" TargetMode="External"/><Relationship Id="rId3" Type="http://schemas.openxmlformats.org/officeDocument/2006/relationships/hyperlink" Target="https://www.ey.gov.tw/Page/5A8A0CB5B41DA11E/087b4ed8-8c79-49f2-90c3-6fb22d740488" TargetMode="External"/><Relationship Id="rId4" Type="http://schemas.openxmlformats.org/officeDocument/2006/relationships/hyperlink" Target="https://www.digitimes.com.tw/iot/article.asp?cat=158&amp;id=0000572200_faf3nf66lcl1vz1ykq1y5" TargetMode="External"/><Relationship Id="rId5" Type="http://schemas.openxmlformats.org/officeDocument/2006/relationships/hyperlink" Target="https://meethub.bnext.com.tw/voicetube-%E5%85%AC%E5%B8%83%E3%80%8A2019-%E5%9C%8B%E4%BA%BA%E8%8B%B1%E6%96%87%E8%AA%BF%E6%9F%A5%E5%A0%B1%E5%91%8A%E3%80%8B%EF%BC%9A%E7%96%AB%E6%83%85%E5%B8%B6%E5%8B%95%E7%B7%9A%E4%B8%8A%E8%AA%9E/"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Good morning to you all! We are Team 3 and I am Sonia</a:t>
            </a:r>
            <a:endParaRPr/>
          </a:p>
          <a:p>
            <a:pPr indent="0" lvl="0" marL="0" rtl="0" algn="l">
              <a:lnSpc>
                <a:spcPct val="100000"/>
              </a:lnSpc>
              <a:spcBef>
                <a:spcPts val="0"/>
              </a:spcBef>
              <a:spcAft>
                <a:spcPts val="0"/>
              </a:spcAft>
              <a:buSzPts val="1100"/>
              <a:buNone/>
            </a:pPr>
            <a:r>
              <a:rPr lang="en-US"/>
              <a:t>Before I start, I would like to clarify a Term we created called “OELP” which represents Online english learning platform. </a:t>
            </a:r>
            <a:endParaRPr/>
          </a:p>
        </p:txBody>
      </p:sp>
      <p:sp>
        <p:nvSpPr>
          <p:cNvPr id="82" name="Google Shape;82;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a7d8fb5ff_7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g8a7d8fb5ff_7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SzPts val="1100"/>
              <a:buNone/>
            </a:pPr>
            <a:r>
              <a:rPr lang="en-US" sz="1200">
                <a:solidFill>
                  <a:schemeClr val="dk1"/>
                </a:solidFill>
                <a:latin typeface="Calibri"/>
                <a:ea typeface="Calibri"/>
                <a:cs typeface="Calibri"/>
                <a:sym typeface="Calibri"/>
              </a:rPr>
              <a:t>Though there’s a big opportunity in Taiwan, we also have more than 20 OELP competitors. </a:t>
            </a:r>
            <a:br>
              <a:rPr lang="en-US" sz="1200">
                <a:solidFill>
                  <a:schemeClr val="dk1"/>
                </a:solidFill>
                <a:latin typeface="Calibri"/>
                <a:ea typeface="Calibri"/>
                <a:cs typeface="Calibri"/>
                <a:sym typeface="Calibri"/>
              </a:rPr>
            </a:br>
            <a:r>
              <a:rPr lang="en-US" sz="1200">
                <a:solidFill>
                  <a:schemeClr val="dk1"/>
                </a:solidFill>
                <a:latin typeface="Calibri"/>
                <a:ea typeface="Calibri"/>
                <a:cs typeface="Calibri"/>
                <a:sym typeface="Calibri"/>
              </a:rPr>
              <a:t>To identify our major competitors, we use google trends to evaluate the brand awareness and come up with 4 competitors which are blablabla</a:t>
            </a:r>
            <a:endParaRPr/>
          </a:p>
        </p:txBody>
      </p:sp>
      <p:sp>
        <p:nvSpPr>
          <p:cNvPr id="245" name="Google Shape;245;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After researching our competitors, we found out that  although they all provide video call, they position differently and the price range from $360 to $2000. </a:t>
            </a:r>
            <a:br>
              <a:rPr lang="en-US"/>
            </a:br>
            <a:r>
              <a:rPr lang="en-US"/>
              <a:t>So we can tell that Tella is super special and there’s no direct competitors in TW.  </a:t>
            </a:r>
            <a:endParaRPr/>
          </a:p>
        </p:txBody>
      </p:sp>
      <p:sp>
        <p:nvSpPr>
          <p:cNvPr id="256" name="Google Shape;256;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8a7d8fb5ff_5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g8a7d8fb5ff_5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US">
                <a:solidFill>
                  <a:schemeClr val="dk1"/>
                </a:solidFill>
              </a:rPr>
              <a:t>So, what’s the problem or to say “unmet needs” in Taiwan OELP market?</a:t>
            </a:r>
            <a:endParaRPr>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US">
                <a:solidFill>
                  <a:schemeClr val="dk1"/>
                </a:solidFill>
              </a:rPr>
              <a:t>From our survey, Taiwanese feel anxious about speaking and writing. And nearly 30% of our respondents, who are willing to learn english but not using OELP way, mentioned that they are not satisfied with current platform. </a:t>
            </a:r>
            <a:endParaRPr>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
        <p:nvSpPr>
          <p:cNvPr id="277" name="Google Shape;277;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Let’s move on to another model. If one purchase an online course, they might have some reason behind it, such as their motivation to learn English. For this reason, it became our main effect. Moreover, after digging our questionnaire, we found out that Anxious might affect the relationship of main effect. Hence, we use anxious towards ability as our mediator.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Before seeing the result, let me introduce the component of our variables. First is the motivation to learn English as our IV. We listed seven different orientations. As for mediator, there four dimensions, speaking listening writing and reading. Last but not least, DV represent whether purchase OELP or not.</a:t>
            </a:r>
            <a:endParaRPr/>
          </a:p>
          <a:p>
            <a:pPr indent="0" lvl="0" marL="0" rtl="0" algn="l">
              <a:lnSpc>
                <a:spcPct val="100000"/>
              </a:lnSpc>
              <a:spcBef>
                <a:spcPts val="0"/>
              </a:spcBef>
              <a:spcAft>
                <a:spcPts val="0"/>
              </a:spcAft>
              <a:buSzPts val="1100"/>
              <a:buNone/>
            </a:pPr>
            <a:r>
              <a:rPr lang="en-US"/>
              <a:t>After running the regression model, we found out that only test and travel oriented can cause the main effect with DV. And only Speaking can be the mediator in this regression model.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To test the mediation effect, there are three step procedure to follow. Please look at the chart on the left. The omnibus test of main effect has a p-value lower than .05, which indicate that the main effect does exist. The beta of the IV is 1.102. Moving on to Step 2, the middle chart shows that the omnibus tests of IV- mediation pass with the p-value of .017. Finally the last step, we combine IV and Mediation to run regression with DV. It also pass the omnibus test, which has the p-value of .012. After adding mediator, we can see that the beta decrease to 1.021.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solidFill>
                  <a:schemeClr val="dk1"/>
                </a:solidFill>
              </a:rPr>
              <a:t>Hence, the mediator exist in this model with a partial mediation effect, which tells that for those test and travel oriented English learner, feeling anxious of speaking English can enhance the prob. of purchase OELP</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8a7d8fb5ff_7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3" name="Google Shape;403;g8a7d8fb5ff_7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In today’s presentation, we would cover several sessions. From Taiwan market overview to 2B and 2C market. Last but not the least is our overall recommendation for Tella.</a:t>
            </a:r>
            <a:endParaRPr/>
          </a:p>
        </p:txBody>
      </p:sp>
      <p:sp>
        <p:nvSpPr>
          <p:cNvPr id="109" name="Google Shape;109;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To summarize tw market overview, we can see that </a:t>
            </a:r>
            <a:endParaRPr/>
          </a:p>
        </p:txBody>
      </p:sp>
      <p:sp>
        <p:nvSpPr>
          <p:cNvPr id="412" name="Google Shape;412;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8" name="Google Shape;438;p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1" name="Google Shape;45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8a7d8fb5ff_5_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6" name="Google Shape;476;g8a7d8fb5ff_5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8" name="Google Shape;498;p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rPr>
              <a:t>OK now let’s move onto 4P</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First product, according to our survey we suggest Tella to provide 45 minutes per class including 30 minutes texting and 15 minutes call and take classes twice a week.</a:t>
            </a:r>
            <a:endParaRPr>
              <a:solidFill>
                <a:schemeClr val="dk1"/>
              </a:solidFill>
            </a:endParaRPr>
          </a:p>
          <a:p>
            <a:pPr indent="0" lvl="0" marL="0" rtl="0" algn="l">
              <a:lnSpc>
                <a:spcPct val="115000"/>
              </a:lnSpc>
              <a:spcBef>
                <a:spcPts val="0"/>
              </a:spcBef>
              <a:spcAft>
                <a:spcPts val="0"/>
              </a:spcAft>
              <a:buSzPts val="1100"/>
              <a:buNone/>
            </a:pPr>
            <a:r>
              <a:rPr lang="en-US">
                <a:solidFill>
                  <a:schemeClr val="dk1"/>
                </a:solidFill>
              </a:rPr>
              <a:t>In addition, combining our research insight providing various package can satisfy TA from different age.</a:t>
            </a:r>
            <a:endParaRPr/>
          </a:p>
        </p:txBody>
      </p:sp>
      <p:sp>
        <p:nvSpPr>
          <p:cNvPr id="499" name="Google Shape;499;p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8a7d8fb5ff_5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8a7d8fb5ff_5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 Moving on to our Research Insight. We want to know that if age can be the segmentation of Tella’s TA and is there any different opinion towards their preference of the Product design between different age group, which consist of price per month, class length, frequency in one week and the length per package. Thus we run the ANOVA analysis, and only package length has the different mean among ages.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1" name="Google Shape;57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From the cross table, we can see the distribution of their choice.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From the cross table, we can see the distribution of their choice.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4" name="Google Shape;60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a7d8fb5ff_7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g8a7d8fb5ff_7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5" name="Google Shape;62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Improving teachers’ experiences is an important task</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4" name="Google Shape;654;p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a:solidFill>
                  <a:schemeClr val="dk1"/>
                </a:solidFill>
              </a:rPr>
              <a:t>Second price, although more respondents choose the lower one but we think that Tella can target on the higher one because Tella provides service of writing and speaking, and the competitors’ price also fell in this range.</a:t>
            </a:r>
            <a:endParaRPr/>
          </a:p>
        </p:txBody>
      </p:sp>
      <p:sp>
        <p:nvSpPr>
          <p:cNvPr id="655" name="Google Shape;655;p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5" name="Google Shape;675;p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a:solidFill>
                  <a:schemeClr val="dk1"/>
                </a:solidFill>
              </a:rPr>
              <a:t>Third place, Line is the platform we suggest due to these reasons: market penetration, line pay etc. Also setting up a Taiwanese website will be more convenient for user as well.</a:t>
            </a:r>
            <a:endParaRPr/>
          </a:p>
        </p:txBody>
      </p:sp>
      <p:sp>
        <p:nvSpPr>
          <p:cNvPr id="676" name="Google Shape;676;p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5" name="Google Shape;695;p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a:solidFill>
                  <a:schemeClr val="dk1"/>
                </a:solidFill>
              </a:rPr>
              <a:t>Last </a:t>
            </a:r>
            <a:r>
              <a:rPr lang="en-US">
                <a:solidFill>
                  <a:schemeClr val="dk1"/>
                </a:solidFill>
              </a:rPr>
              <a:t>p</a:t>
            </a:r>
            <a:r>
              <a:rPr lang="en-US">
                <a:solidFill>
                  <a:schemeClr val="dk1"/>
                </a:solidFill>
              </a:rPr>
              <a:t>romotion, this chart includes IMC in different stage of innovation adoption model.</a:t>
            </a:r>
            <a:endParaRPr/>
          </a:p>
        </p:txBody>
      </p:sp>
      <p:sp>
        <p:nvSpPr>
          <p:cNvPr id="696" name="Google Shape;696;p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2" name="Google Shape;71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4" name="Google Shape;73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Clr>
                <a:schemeClr val="dk1"/>
              </a:buClr>
              <a:buSzPts val="1100"/>
              <a:buFont typeface="Arial"/>
              <a:buNone/>
            </a:pPr>
            <a:r>
              <a:rPr b="1" lang="en-US" sz="1200">
                <a:latin typeface="Calibri"/>
                <a:ea typeface="Calibri"/>
                <a:cs typeface="Calibri"/>
                <a:sym typeface="Calibri"/>
              </a:rPr>
              <a:t>In our survey, we asked the respondent about the imp</a:t>
            </a:r>
            <a:r>
              <a:rPr lang="en-US" sz="1200">
                <a:latin typeface="Calibri"/>
                <a:ea typeface="Calibri"/>
                <a:cs typeface="Calibri"/>
                <a:sym typeface="Calibri"/>
              </a:rPr>
              <a:t>ortance of consideration of OELP, and also further action after searching OLEP. We want to find out that which consideration can be the cause to make customer to have further action.</a:t>
            </a:r>
            <a:endParaRPr sz="1200">
              <a:latin typeface="Calibri"/>
              <a:ea typeface="Calibri"/>
              <a:cs typeface="Calibri"/>
              <a:sym typeface="Calibri"/>
            </a:endParaRPr>
          </a:p>
          <a:p>
            <a:pPr indent="0" lvl="0" marL="0" rtl="0" algn="l">
              <a:lnSpc>
                <a:spcPct val="85000"/>
              </a:lnSpc>
              <a:spcBef>
                <a:spcPts val="0"/>
              </a:spcBef>
              <a:spcAft>
                <a:spcPts val="0"/>
              </a:spcAft>
              <a:buClr>
                <a:schemeClr val="dk1"/>
              </a:buClr>
              <a:buSzPts val="1100"/>
              <a:buFont typeface="Arial"/>
              <a:buNone/>
            </a:pPr>
            <a:r>
              <a:rPr lang="en-US" sz="1200">
                <a:latin typeface="Calibri"/>
                <a:ea typeface="Calibri"/>
                <a:cs typeface="Calibri"/>
                <a:sym typeface="Calibri"/>
              </a:rPr>
              <a:t>There are 13 different considerations when they’re evaluating the performance of OELP, on the other hand, their might develop three kinds of further action, which listed on the right side. If they didn’t have the further action, they would reply no.</a:t>
            </a:r>
            <a:endParaRPr sz="1200">
              <a:latin typeface="Calibri"/>
              <a:ea typeface="Calibri"/>
              <a:cs typeface="Calibri"/>
              <a:sym typeface="Calibri"/>
            </a:endParaRPr>
          </a:p>
          <a:p>
            <a:pPr indent="0" lvl="0" marL="0" rtl="0" algn="l">
              <a:lnSpc>
                <a:spcPct val="85000"/>
              </a:lnSpc>
              <a:spcBef>
                <a:spcPts val="0"/>
              </a:spcBef>
              <a:spcAft>
                <a:spcPts val="0"/>
              </a:spcAft>
              <a:buClr>
                <a:schemeClr val="dk1"/>
              </a:buClr>
              <a:buSzPts val="1100"/>
              <a:buFont typeface="Arial"/>
              <a:buNone/>
            </a:pPr>
            <a:r>
              <a:rPr lang="en-US" sz="1200">
                <a:latin typeface="Calibri"/>
                <a:ea typeface="Calibri"/>
                <a:cs typeface="Calibri"/>
                <a:sym typeface="Calibri"/>
              </a:rPr>
              <a:t>Because of the DV is a yes no question, so we use logistic regression to run the model.</a:t>
            </a:r>
            <a:endParaRPr sz="1200">
              <a:latin typeface="Calibri"/>
              <a:ea typeface="Calibri"/>
              <a:cs typeface="Calibri"/>
              <a:sym typeface="Calibri"/>
            </a:endParaRPr>
          </a:p>
          <a:p>
            <a:pPr indent="0" lvl="0" marL="0" rtl="0" algn="l">
              <a:lnSpc>
                <a:spcPct val="85000"/>
              </a:lnSpc>
              <a:spcBef>
                <a:spcPts val="0"/>
              </a:spcBef>
              <a:spcAft>
                <a:spcPts val="0"/>
              </a:spcAft>
              <a:buClr>
                <a:schemeClr val="dk1"/>
              </a:buClr>
              <a:buSzPts val="1100"/>
              <a:buFont typeface="Arial"/>
              <a:buNone/>
            </a:pPr>
            <a:r>
              <a:t/>
            </a:r>
            <a:endParaRPr b="1" sz="2200">
              <a:solidFill>
                <a:srgbClr val="0074FF"/>
              </a:solidFill>
              <a:latin typeface="Calibri"/>
              <a:ea typeface="Calibri"/>
              <a:cs typeface="Calibri"/>
              <a:sym typeface="Calibri"/>
            </a:endParaRPr>
          </a:p>
          <a:p>
            <a:pPr indent="0" lvl="0" marL="0" rtl="0" algn="l">
              <a:lnSpc>
                <a:spcPct val="85000"/>
              </a:lnSpc>
              <a:spcBef>
                <a:spcPts val="0"/>
              </a:spcBef>
              <a:spcAft>
                <a:spcPts val="0"/>
              </a:spcAft>
              <a:buClr>
                <a:schemeClr val="dk1"/>
              </a:buClr>
              <a:buSzPts val="1100"/>
              <a:buFont typeface="Arial"/>
              <a:buNone/>
            </a:pPr>
            <a:r>
              <a:t/>
            </a:r>
            <a:endParaRPr b="1" sz="1200">
              <a:solidFill>
                <a:srgbClr val="0074FF"/>
              </a:solidFill>
              <a:latin typeface="Calibri"/>
              <a:ea typeface="Calibri"/>
              <a:cs typeface="Calibri"/>
              <a:sym typeface="Calibri"/>
            </a:endParaRPr>
          </a:p>
          <a:p>
            <a:pPr indent="0" lvl="0" marL="0" rtl="0" algn="l">
              <a:lnSpc>
                <a:spcPct val="85000"/>
              </a:lnSpc>
              <a:spcBef>
                <a:spcPts val="0"/>
              </a:spcBef>
              <a:spcAft>
                <a:spcPts val="0"/>
              </a:spcAft>
              <a:buClr>
                <a:schemeClr val="dk1"/>
              </a:buClr>
              <a:buSzPts val="1100"/>
              <a:buFont typeface="Arial"/>
              <a:buNone/>
            </a:pPr>
            <a:r>
              <a:t/>
            </a:r>
            <a:endParaRPr b="1" sz="2200">
              <a:solidFill>
                <a:srgbClr val="0074FF"/>
              </a:solidFill>
              <a:latin typeface="Calibri"/>
              <a:ea typeface="Calibri"/>
              <a:cs typeface="Calibri"/>
              <a:sym typeface="Calibri"/>
            </a:endParaRPr>
          </a:p>
          <a:p>
            <a:pPr indent="0" lvl="0" marL="0" rtl="0" algn="l">
              <a:lnSpc>
                <a:spcPct val="85000"/>
              </a:lnSpc>
              <a:spcBef>
                <a:spcPts val="0"/>
              </a:spcBef>
              <a:spcAft>
                <a:spcPts val="0"/>
              </a:spcAft>
              <a:buClr>
                <a:schemeClr val="dk1"/>
              </a:buClr>
              <a:buSzPts val="1100"/>
              <a:buFont typeface="Arial"/>
              <a:buNone/>
            </a:pPr>
            <a:r>
              <a:t/>
            </a:r>
            <a:endParaRPr b="1" sz="2200">
              <a:solidFill>
                <a:srgbClr val="0074FF"/>
              </a:solidFill>
              <a:latin typeface="Calibri"/>
              <a:ea typeface="Calibri"/>
              <a:cs typeface="Calibri"/>
              <a:sym typeface="Calibri"/>
            </a:endParaRPr>
          </a:p>
          <a:p>
            <a:pPr indent="0" lvl="0" marL="0" rtl="0" algn="l">
              <a:lnSpc>
                <a:spcPct val="85000"/>
              </a:lnSpc>
              <a:spcBef>
                <a:spcPts val="0"/>
              </a:spcBef>
              <a:spcAft>
                <a:spcPts val="0"/>
              </a:spcAft>
              <a:buClr>
                <a:schemeClr val="dk1"/>
              </a:buClr>
              <a:buSzPts val="1100"/>
              <a:buFont typeface="Arial"/>
              <a:buNone/>
            </a:pPr>
            <a:r>
              <a:t/>
            </a:r>
            <a:endParaRPr b="1" sz="2200">
              <a:solidFill>
                <a:srgbClr val="0074FF"/>
              </a:solidFill>
              <a:latin typeface="Calibri"/>
              <a:ea typeface="Calibri"/>
              <a:cs typeface="Calibri"/>
              <a:sym typeface="Calibri"/>
            </a:endParaRPr>
          </a:p>
          <a:p>
            <a:pPr indent="0" lvl="0" marL="0" rtl="0" algn="l">
              <a:lnSpc>
                <a:spcPct val="85000"/>
              </a:lnSpc>
              <a:spcBef>
                <a:spcPts val="0"/>
              </a:spcBef>
              <a:spcAft>
                <a:spcPts val="0"/>
              </a:spcAft>
              <a:buClr>
                <a:schemeClr val="dk1"/>
              </a:buClr>
              <a:buSzPts val="1100"/>
              <a:buFont typeface="Arial"/>
              <a:buNone/>
            </a:pPr>
            <a:r>
              <a:t/>
            </a:r>
            <a:endParaRPr b="1" sz="2200">
              <a:solidFill>
                <a:srgbClr val="0074FF"/>
              </a:solidFill>
              <a:latin typeface="Calibri"/>
              <a:ea typeface="Calibri"/>
              <a:cs typeface="Calibri"/>
              <a:sym typeface="Calibri"/>
            </a:endParaRPr>
          </a:p>
          <a:p>
            <a:pPr indent="0" lvl="0" marL="0" rtl="0" algn="l">
              <a:lnSpc>
                <a:spcPct val="85000"/>
              </a:lnSpc>
              <a:spcBef>
                <a:spcPts val="0"/>
              </a:spcBef>
              <a:spcAft>
                <a:spcPts val="0"/>
              </a:spcAft>
              <a:buClr>
                <a:schemeClr val="dk1"/>
              </a:buClr>
              <a:buSzPts val="1100"/>
              <a:buFont typeface="Arial"/>
              <a:buNone/>
            </a:pPr>
            <a:r>
              <a:t/>
            </a:r>
            <a:endParaRPr b="1" sz="2200">
              <a:solidFill>
                <a:srgbClr val="0074FF"/>
              </a:solidFill>
              <a:latin typeface="Calibri"/>
              <a:ea typeface="Calibri"/>
              <a:cs typeface="Calibri"/>
              <a:sym typeface="Calibri"/>
            </a:endParaRPr>
          </a:p>
          <a:p>
            <a:pPr indent="0" lvl="0" marL="0" rtl="0" algn="l">
              <a:lnSpc>
                <a:spcPct val="85000"/>
              </a:lnSpc>
              <a:spcBef>
                <a:spcPts val="0"/>
              </a:spcBef>
              <a:spcAft>
                <a:spcPts val="0"/>
              </a:spcAft>
              <a:buClr>
                <a:schemeClr val="dk1"/>
              </a:buClr>
              <a:buSzPts val="1100"/>
              <a:buFont typeface="Arial"/>
              <a:buNone/>
            </a:pPr>
            <a:r>
              <a:rPr b="1" lang="en-US" sz="2200">
                <a:solidFill>
                  <a:srgbClr val="0074FF"/>
                </a:solidFill>
                <a:latin typeface="Calibri"/>
                <a:ea typeface="Calibri"/>
                <a:cs typeface="Calibri"/>
                <a:sym typeface="Calibri"/>
              </a:rPr>
              <a:t>Price</a:t>
            </a:r>
            <a:endParaRPr b="1" sz="2200">
              <a:solidFill>
                <a:srgbClr val="0074FF"/>
              </a:solidFill>
              <a:latin typeface="Calibri"/>
              <a:ea typeface="Calibri"/>
              <a:cs typeface="Calibri"/>
              <a:sym typeface="Calibri"/>
            </a:endParaRPr>
          </a:p>
          <a:p>
            <a:pPr indent="0" lvl="0" marL="0" rtl="0" algn="l">
              <a:lnSpc>
                <a:spcPct val="85000"/>
              </a:lnSpc>
              <a:spcBef>
                <a:spcPts val="0"/>
              </a:spcBef>
              <a:spcAft>
                <a:spcPts val="0"/>
              </a:spcAft>
              <a:buClr>
                <a:schemeClr val="dk1"/>
              </a:buClr>
              <a:buSzPts val="1100"/>
              <a:buFont typeface="Arial"/>
              <a:buNone/>
            </a:pPr>
            <a:r>
              <a:rPr b="1" lang="en-US" sz="2200">
                <a:solidFill>
                  <a:srgbClr val="0074FF"/>
                </a:solidFill>
                <a:latin typeface="Calibri"/>
                <a:ea typeface="Calibri"/>
                <a:cs typeface="Calibri"/>
                <a:sym typeface="Calibri"/>
              </a:rPr>
              <a:t>Quality</a:t>
            </a:r>
            <a:endParaRPr b="1" sz="2200">
              <a:solidFill>
                <a:srgbClr val="0074FF"/>
              </a:solidFill>
              <a:latin typeface="Calibri"/>
              <a:ea typeface="Calibri"/>
              <a:cs typeface="Calibri"/>
              <a:sym typeface="Calibri"/>
            </a:endParaRPr>
          </a:p>
          <a:p>
            <a:pPr indent="0" lvl="0" marL="0" rtl="0" algn="l">
              <a:lnSpc>
                <a:spcPct val="85000"/>
              </a:lnSpc>
              <a:spcBef>
                <a:spcPts val="0"/>
              </a:spcBef>
              <a:spcAft>
                <a:spcPts val="0"/>
              </a:spcAft>
              <a:buClr>
                <a:schemeClr val="dk1"/>
              </a:buClr>
              <a:buSzPts val="1100"/>
              <a:buFont typeface="Arial"/>
              <a:buNone/>
            </a:pPr>
            <a:r>
              <a:rPr b="1" lang="en-US" sz="2200">
                <a:solidFill>
                  <a:srgbClr val="0074FF"/>
                </a:solidFill>
                <a:latin typeface="Calibri"/>
                <a:ea typeface="Calibri"/>
                <a:cs typeface="Calibri"/>
                <a:sym typeface="Calibri"/>
              </a:rPr>
              <a:t>Trial Quality</a:t>
            </a:r>
            <a:endParaRPr b="1" sz="2200">
              <a:solidFill>
                <a:srgbClr val="0074FF"/>
              </a:solidFill>
              <a:latin typeface="Calibri"/>
              <a:ea typeface="Calibri"/>
              <a:cs typeface="Calibri"/>
              <a:sym typeface="Calibri"/>
            </a:endParaRPr>
          </a:p>
          <a:p>
            <a:pPr indent="0" lvl="0" marL="0" rtl="0" algn="l">
              <a:lnSpc>
                <a:spcPct val="85000"/>
              </a:lnSpc>
              <a:spcBef>
                <a:spcPts val="0"/>
              </a:spcBef>
              <a:spcAft>
                <a:spcPts val="0"/>
              </a:spcAft>
              <a:buClr>
                <a:schemeClr val="dk1"/>
              </a:buClr>
              <a:buSzPts val="1100"/>
              <a:buFont typeface="Arial"/>
              <a:buNone/>
            </a:pPr>
            <a:r>
              <a:rPr b="1" lang="en-US" sz="2200">
                <a:solidFill>
                  <a:srgbClr val="0074FF"/>
                </a:solidFill>
                <a:latin typeface="Calibri"/>
                <a:ea typeface="Calibri"/>
                <a:cs typeface="Calibri"/>
                <a:sym typeface="Calibri"/>
              </a:rPr>
              <a:t>Teaching method (e.g. video, verbal, text…etc) </a:t>
            </a:r>
            <a:endParaRPr b="1" sz="2200">
              <a:solidFill>
                <a:srgbClr val="0074FF"/>
              </a:solidFill>
              <a:latin typeface="Calibri"/>
              <a:ea typeface="Calibri"/>
              <a:cs typeface="Calibri"/>
              <a:sym typeface="Calibri"/>
            </a:endParaRPr>
          </a:p>
          <a:p>
            <a:pPr indent="0" lvl="0" marL="0" rtl="0" algn="l">
              <a:lnSpc>
                <a:spcPct val="85000"/>
              </a:lnSpc>
              <a:spcBef>
                <a:spcPts val="0"/>
              </a:spcBef>
              <a:spcAft>
                <a:spcPts val="0"/>
              </a:spcAft>
              <a:buSzPts val="1100"/>
              <a:buNone/>
            </a:pPr>
            <a:r>
              <a:rPr b="1" lang="en-US" sz="2200">
                <a:solidFill>
                  <a:srgbClr val="0074FF"/>
                </a:solidFill>
                <a:latin typeface="Calibri"/>
                <a:ea typeface="Calibri"/>
                <a:cs typeface="Calibri"/>
                <a:sym typeface="Calibri"/>
              </a:rPr>
              <a:t>Customization</a:t>
            </a:r>
            <a:endParaRPr b="1" sz="2200">
              <a:solidFill>
                <a:srgbClr val="0074FF"/>
              </a:solidFill>
              <a:latin typeface="Calibri"/>
              <a:ea typeface="Calibri"/>
              <a:cs typeface="Calibri"/>
              <a:sym typeface="Calibri"/>
            </a:endParaRPr>
          </a:p>
          <a:p>
            <a:pPr indent="0" lvl="0" marL="0" rtl="0" algn="l">
              <a:lnSpc>
                <a:spcPct val="85000"/>
              </a:lnSpc>
              <a:spcBef>
                <a:spcPts val="0"/>
              </a:spcBef>
              <a:spcAft>
                <a:spcPts val="0"/>
              </a:spcAft>
              <a:buSzPts val="1100"/>
              <a:buNone/>
            </a:pPr>
            <a:r>
              <a:rPr b="1" lang="en-US" sz="2200">
                <a:solidFill>
                  <a:srgbClr val="0074FF"/>
                </a:solidFill>
                <a:latin typeface="Calibri"/>
                <a:ea typeface="Calibri"/>
                <a:cs typeface="Calibri"/>
                <a:sym typeface="Calibri"/>
              </a:rPr>
              <a:t>Cost-Performance Ratio </a:t>
            </a:r>
            <a:endParaRPr b="1" sz="2200">
              <a:solidFill>
                <a:srgbClr val="0074FF"/>
              </a:solidFill>
              <a:latin typeface="Calibri"/>
              <a:ea typeface="Calibri"/>
              <a:cs typeface="Calibri"/>
              <a:sym typeface="Calibri"/>
            </a:endParaRPr>
          </a:p>
          <a:p>
            <a:pPr indent="0" lvl="0" marL="0" rtl="0" algn="l">
              <a:lnSpc>
                <a:spcPct val="85000"/>
              </a:lnSpc>
              <a:spcBef>
                <a:spcPts val="0"/>
              </a:spcBef>
              <a:spcAft>
                <a:spcPts val="0"/>
              </a:spcAft>
              <a:buSzPts val="1100"/>
              <a:buNone/>
            </a:pPr>
            <a:r>
              <a:rPr b="1" lang="en-US" sz="2200">
                <a:solidFill>
                  <a:srgbClr val="0074FF"/>
                </a:solidFill>
                <a:latin typeface="Calibri"/>
                <a:ea typeface="Calibri"/>
                <a:cs typeface="Calibri"/>
                <a:sym typeface="Calibri"/>
              </a:rPr>
              <a:t>Rating </a:t>
            </a:r>
            <a:endParaRPr b="1" sz="2200">
              <a:solidFill>
                <a:srgbClr val="0074FF"/>
              </a:solidFill>
              <a:latin typeface="Calibri"/>
              <a:ea typeface="Calibri"/>
              <a:cs typeface="Calibri"/>
              <a:sym typeface="Calibri"/>
            </a:endParaRPr>
          </a:p>
          <a:p>
            <a:pPr indent="0" lvl="0" marL="0" rtl="0" algn="l">
              <a:lnSpc>
                <a:spcPct val="85000"/>
              </a:lnSpc>
              <a:spcBef>
                <a:spcPts val="0"/>
              </a:spcBef>
              <a:spcAft>
                <a:spcPts val="0"/>
              </a:spcAft>
              <a:buSzPts val="1100"/>
              <a:buNone/>
            </a:pPr>
            <a:r>
              <a:rPr b="1" lang="en-US" sz="2200">
                <a:solidFill>
                  <a:srgbClr val="0074FF"/>
                </a:solidFill>
                <a:latin typeface="Calibri"/>
                <a:ea typeface="Calibri"/>
                <a:cs typeface="Calibri"/>
                <a:sym typeface="Calibri"/>
              </a:rPr>
              <a:t>Reputation Flexibility (e.g. various program) </a:t>
            </a:r>
            <a:endParaRPr b="1" sz="2200">
              <a:solidFill>
                <a:srgbClr val="0074FF"/>
              </a:solidFill>
              <a:latin typeface="Calibri"/>
              <a:ea typeface="Calibri"/>
              <a:cs typeface="Calibri"/>
              <a:sym typeface="Calibri"/>
            </a:endParaRPr>
          </a:p>
          <a:p>
            <a:pPr indent="0" lvl="0" marL="0" rtl="0" algn="l">
              <a:lnSpc>
                <a:spcPct val="85000"/>
              </a:lnSpc>
              <a:spcBef>
                <a:spcPts val="0"/>
              </a:spcBef>
              <a:spcAft>
                <a:spcPts val="0"/>
              </a:spcAft>
              <a:buSzPts val="1100"/>
              <a:buNone/>
            </a:pPr>
            <a:r>
              <a:rPr b="1" lang="en-US" sz="2200">
                <a:solidFill>
                  <a:srgbClr val="0074FF"/>
                </a:solidFill>
                <a:latin typeface="Calibri"/>
                <a:ea typeface="Calibri"/>
                <a:cs typeface="Calibri"/>
                <a:sym typeface="Calibri"/>
              </a:rPr>
              <a:t>Flexibility</a:t>
            </a:r>
            <a:endParaRPr b="1" sz="2200">
              <a:solidFill>
                <a:srgbClr val="0074FF"/>
              </a:solidFill>
              <a:latin typeface="Calibri"/>
              <a:ea typeface="Calibri"/>
              <a:cs typeface="Calibri"/>
              <a:sym typeface="Calibri"/>
            </a:endParaRPr>
          </a:p>
          <a:p>
            <a:pPr indent="0" lvl="0" marL="0" rtl="0" algn="l">
              <a:lnSpc>
                <a:spcPct val="85000"/>
              </a:lnSpc>
              <a:spcBef>
                <a:spcPts val="0"/>
              </a:spcBef>
              <a:spcAft>
                <a:spcPts val="0"/>
              </a:spcAft>
              <a:buSzPts val="1100"/>
              <a:buNone/>
            </a:pPr>
            <a:r>
              <a:rPr b="1" lang="en-US" sz="2200">
                <a:solidFill>
                  <a:srgbClr val="0074FF"/>
                </a:solidFill>
                <a:latin typeface="Calibri"/>
                <a:ea typeface="Calibri"/>
                <a:cs typeface="Calibri"/>
                <a:sym typeface="Calibri"/>
              </a:rPr>
              <a:t>operation convenience</a:t>
            </a:r>
            <a:endParaRPr b="1" sz="2200">
              <a:solidFill>
                <a:srgbClr val="0074FF"/>
              </a:solidFill>
              <a:latin typeface="Calibri"/>
              <a:ea typeface="Calibri"/>
              <a:cs typeface="Calibri"/>
              <a:sym typeface="Calibri"/>
            </a:endParaRPr>
          </a:p>
          <a:p>
            <a:pPr indent="0" lvl="0" marL="0" rtl="0" algn="l">
              <a:lnSpc>
                <a:spcPct val="85000"/>
              </a:lnSpc>
              <a:spcBef>
                <a:spcPts val="0"/>
              </a:spcBef>
              <a:spcAft>
                <a:spcPts val="0"/>
              </a:spcAft>
              <a:buSzPts val="1100"/>
              <a:buNone/>
            </a:pPr>
            <a:r>
              <a:rPr b="1" lang="en-US" sz="2200">
                <a:solidFill>
                  <a:srgbClr val="0074FF"/>
                </a:solidFill>
                <a:latin typeface="Calibri"/>
                <a:ea typeface="Calibri"/>
                <a:cs typeface="Calibri"/>
                <a:sym typeface="Calibri"/>
              </a:rPr>
              <a:t>Personal Feedback (如：英文進步程度分析等)  </a:t>
            </a:r>
            <a:endParaRPr b="1" sz="2200">
              <a:solidFill>
                <a:srgbClr val="0074FF"/>
              </a:solidFill>
              <a:latin typeface="Calibri"/>
              <a:ea typeface="Calibri"/>
              <a:cs typeface="Calibri"/>
              <a:sym typeface="Calibri"/>
            </a:endParaRPr>
          </a:p>
          <a:p>
            <a:pPr indent="0" lvl="0" marL="0" rtl="0" algn="l">
              <a:lnSpc>
                <a:spcPct val="85000"/>
              </a:lnSpc>
              <a:spcBef>
                <a:spcPts val="0"/>
              </a:spcBef>
              <a:spcAft>
                <a:spcPts val="0"/>
              </a:spcAft>
              <a:buSzPts val="1100"/>
              <a:buNone/>
            </a:pPr>
            <a:r>
              <a:rPr b="1" lang="en-US" sz="2200">
                <a:solidFill>
                  <a:srgbClr val="0074FF"/>
                </a:solidFill>
                <a:latin typeface="Calibri"/>
                <a:ea typeface="Calibri"/>
                <a:cs typeface="Calibri"/>
                <a:sym typeface="Calibri"/>
              </a:rPr>
              <a:t>Replay function </a:t>
            </a:r>
            <a:endParaRPr b="1" sz="2200">
              <a:solidFill>
                <a:srgbClr val="0074FF"/>
              </a:solidFill>
              <a:latin typeface="Calibri"/>
              <a:ea typeface="Calibri"/>
              <a:cs typeface="Calibri"/>
              <a:sym typeface="Calibri"/>
            </a:endParaRPr>
          </a:p>
          <a:p>
            <a:pPr indent="0" lvl="0" marL="0" rtl="0" algn="l">
              <a:lnSpc>
                <a:spcPct val="85000"/>
              </a:lnSpc>
              <a:spcBef>
                <a:spcPts val="0"/>
              </a:spcBef>
              <a:spcAft>
                <a:spcPts val="0"/>
              </a:spcAft>
              <a:buSzPts val="1100"/>
              <a:buNone/>
            </a:pPr>
            <a:r>
              <a:rPr b="1" lang="en-US" sz="2200">
                <a:solidFill>
                  <a:srgbClr val="0074FF"/>
                </a:solidFill>
                <a:latin typeface="Calibri"/>
                <a:ea typeface="Calibri"/>
                <a:cs typeface="Calibri"/>
                <a:sym typeface="Calibri"/>
              </a:rPr>
              <a:t>Refund</a:t>
            </a:r>
            <a:endParaRPr b="1" sz="2200">
              <a:solidFill>
                <a:srgbClr val="0074FF"/>
              </a:solidFill>
              <a:latin typeface="Calibri"/>
              <a:ea typeface="Calibri"/>
              <a:cs typeface="Calibri"/>
              <a:sym typeface="Calibri"/>
            </a:endParaRPr>
          </a:p>
          <a:p>
            <a:pPr indent="0" lvl="0" marL="0" rtl="0" algn="l">
              <a:lnSpc>
                <a:spcPct val="85000"/>
              </a:lnSpc>
              <a:spcBef>
                <a:spcPts val="0"/>
              </a:spcBef>
              <a:spcAft>
                <a:spcPts val="0"/>
              </a:spcAft>
              <a:buClr>
                <a:schemeClr val="dk1"/>
              </a:buClr>
              <a:buSzPts val="1100"/>
              <a:buFont typeface="Arial"/>
              <a:buNone/>
            </a:pPr>
            <a:r>
              <a:t/>
            </a:r>
            <a:endParaRPr b="1" sz="2200">
              <a:solidFill>
                <a:srgbClr val="0074FF"/>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b="1" sz="2200">
              <a:solidFill>
                <a:srgbClr val="0074FF"/>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6" name="Google Shape;76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1200">
                <a:latin typeface="Calibri"/>
                <a:ea typeface="Calibri"/>
                <a:cs typeface="Calibri"/>
                <a:sym typeface="Calibri"/>
              </a:rPr>
              <a:t>This is the result of logistic regression, we can see that it pass the omnibus test with the p-value lower than 0.05, which means that the regression line exists. From the chart, we can see that there are four of 13 consideration are included in this equation.</a:t>
            </a:r>
            <a:endParaRPr sz="1200">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US" sz="1200">
                <a:latin typeface="Calibri"/>
                <a:ea typeface="Calibri"/>
                <a:cs typeface="Calibri"/>
                <a:sym typeface="Calibri"/>
              </a:rPr>
              <a:t>Let’s take a look at the beta of the four variables. CP Ratio and Replay has a negative beta, which means their exp(B) are below one. We can tell that these two decrease 46% and 45% of prob. to have further action. For OC and refund has positive beta, their exp(B) are above one. It shows that these two increase 57% and 52% of prob. to have further action.</a:t>
            </a:r>
            <a:endParaRPr sz="1200">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US" sz="1200">
                <a:latin typeface="Calibri"/>
                <a:ea typeface="Calibri"/>
                <a:cs typeface="Calibri"/>
                <a:sym typeface="Calibri"/>
              </a:rPr>
              <a:t>As a result, we can conclude that OC and Refund will trigger customer to make further action. And Tella can strengthen the performance of Operation convenience and Refund in advertising.</a:t>
            </a:r>
            <a:endParaRPr sz="1200">
              <a:latin typeface="Calibri"/>
              <a:ea typeface="Calibri"/>
              <a:cs typeface="Calibri"/>
              <a:sym typeface="Calibri"/>
            </a:endParaRPr>
          </a:p>
          <a:p>
            <a:pPr indent="0" lvl="0" marL="0" rtl="0" algn="ctr">
              <a:lnSpc>
                <a:spcPct val="100000"/>
              </a:lnSpc>
              <a:spcBef>
                <a:spcPts val="0"/>
              </a:spcBef>
              <a:spcAft>
                <a:spcPts val="0"/>
              </a:spcAft>
              <a:buClr>
                <a:schemeClr val="dk1"/>
              </a:buClr>
              <a:buSzPts val="1100"/>
              <a:buFont typeface="Arial"/>
              <a:buNone/>
            </a:pPr>
            <a:r>
              <a:rPr b="1" lang="en-US" sz="3600">
                <a:solidFill>
                  <a:srgbClr val="FCE401"/>
                </a:solidFill>
                <a:latin typeface="Calibri"/>
                <a:ea typeface="Calibri"/>
                <a:cs typeface="Calibri"/>
                <a:sym typeface="Calibri"/>
              </a:rPr>
              <a:t>Operation convenience and Refund</a:t>
            </a:r>
            <a:r>
              <a:rPr b="1" lang="en-US" sz="3000">
                <a:solidFill>
                  <a:srgbClr val="FCE401"/>
                </a:solidFill>
                <a:latin typeface="Calibri"/>
                <a:ea typeface="Calibri"/>
                <a:cs typeface="Calibri"/>
                <a:sym typeface="Calibri"/>
              </a:rPr>
              <a:t> </a:t>
            </a:r>
            <a:endParaRPr b="1" sz="3000">
              <a:solidFill>
                <a:srgbClr val="FCE40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600">
              <a:latin typeface="Calibri"/>
              <a:ea typeface="Calibri"/>
              <a:cs typeface="Calibri"/>
              <a:sym typeface="Calibri"/>
            </a:endParaRPr>
          </a:p>
          <a:p>
            <a:pPr indent="0" lvl="0" marL="0" rtl="0" algn="ctr">
              <a:lnSpc>
                <a:spcPct val="100000"/>
              </a:lnSpc>
              <a:spcBef>
                <a:spcPts val="0"/>
              </a:spcBef>
              <a:spcAft>
                <a:spcPts val="0"/>
              </a:spcAft>
              <a:buClr>
                <a:schemeClr val="dk1"/>
              </a:buClr>
              <a:buSzPts val="1100"/>
              <a:buFont typeface="Arial"/>
              <a:buNone/>
            </a:pPr>
            <a:r>
              <a:rPr lang="en-US" sz="3000">
                <a:solidFill>
                  <a:srgbClr val="FCE401"/>
                </a:solidFill>
                <a:latin typeface="Calibri"/>
                <a:ea typeface="Calibri"/>
                <a:cs typeface="Calibri"/>
                <a:sym typeface="Calibri"/>
              </a:rPr>
              <a:t>will trigger customer to have further action</a:t>
            </a:r>
            <a:endParaRPr sz="3000">
              <a:solidFill>
                <a:srgbClr val="FCE40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600">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3" name="Google Shape;793;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7" name="Google Shape;80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0" name="Google Shape;820;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150">
                <a:solidFill>
                  <a:schemeClr val="dk1"/>
                </a:solidFill>
                <a:highlight>
                  <a:srgbClr val="FFFFFF"/>
                </a:highlight>
              </a:rPr>
              <a:t>Surveys are proven to be one of the most effective and trustworthy research methods</a:t>
            </a:r>
            <a:endParaRPr sz="1150">
              <a:solidFill>
                <a:schemeClr val="dk1"/>
              </a:solidFill>
              <a:highlight>
                <a:srgbClr val="FFFFFF"/>
              </a:highlight>
            </a:endParaRPr>
          </a:p>
          <a:p>
            <a:pPr indent="0" lvl="0" marL="0" rtl="0" algn="l">
              <a:lnSpc>
                <a:spcPct val="100000"/>
              </a:lnSpc>
              <a:spcBef>
                <a:spcPts val="0"/>
              </a:spcBef>
              <a:spcAft>
                <a:spcPts val="0"/>
              </a:spcAft>
              <a:buSzPts val="1100"/>
              <a:buNone/>
            </a:pPr>
            <a:r>
              <a:t/>
            </a:r>
            <a:endParaRPr sz="1150">
              <a:solidFill>
                <a:schemeClr val="dk1"/>
              </a:solidFill>
              <a:highlight>
                <a:srgbClr val="FFFFFF"/>
              </a:highlight>
            </a:endParaRPr>
          </a:p>
          <a:p>
            <a:pPr indent="0" lvl="0" marL="0" rtl="0" algn="l">
              <a:lnSpc>
                <a:spcPct val="100000"/>
              </a:lnSpc>
              <a:spcBef>
                <a:spcPts val="0"/>
              </a:spcBef>
              <a:spcAft>
                <a:spcPts val="0"/>
              </a:spcAft>
              <a:buSzPts val="1100"/>
              <a:buNone/>
            </a:pPr>
            <a:r>
              <a:t/>
            </a:r>
            <a:endParaRPr sz="1150">
              <a:solidFill>
                <a:schemeClr val="dk1"/>
              </a:solidFill>
              <a:highlight>
                <a:srgbClr val="FFFFFF"/>
              </a:highlight>
            </a:endParaRPr>
          </a:p>
          <a:p>
            <a:pPr indent="0" lvl="0" marL="0" rtl="0" algn="l">
              <a:lnSpc>
                <a:spcPct val="100000"/>
              </a:lnSpc>
              <a:spcBef>
                <a:spcPts val="0"/>
              </a:spcBef>
              <a:spcAft>
                <a:spcPts val="0"/>
              </a:spcAft>
              <a:buSzPts val="1100"/>
              <a:buNone/>
            </a:pPr>
            <a:r>
              <a:rPr lang="en-US" sz="1150">
                <a:solidFill>
                  <a:schemeClr val="dk1"/>
                </a:solidFill>
                <a:highlight>
                  <a:srgbClr val="FFFFFF"/>
                </a:highlight>
              </a:rPr>
              <a:t>Screening question : Is Prof. Park a good teacher? And we asked the respondent to reply yes.</a:t>
            </a:r>
            <a:endParaRPr sz="1150">
              <a:solidFill>
                <a:schemeClr val="dk1"/>
              </a:solidFill>
              <a:highlight>
                <a:srgbClr val="FFFFFF"/>
              </a:highlight>
            </a:endParaRPr>
          </a:p>
          <a:p>
            <a:pPr indent="0" lvl="0" marL="0" rtl="0" algn="l">
              <a:lnSpc>
                <a:spcPct val="100000"/>
              </a:lnSpc>
              <a:spcBef>
                <a:spcPts val="0"/>
              </a:spcBef>
              <a:spcAft>
                <a:spcPts val="0"/>
              </a:spcAft>
              <a:buSzPts val="1100"/>
              <a:buNone/>
            </a:pPr>
            <a:r>
              <a:t/>
            </a:r>
            <a:endParaRPr sz="1150">
              <a:solidFill>
                <a:schemeClr val="dk1"/>
              </a:solidFill>
              <a:highlight>
                <a:srgbClr val="FFFFFF"/>
              </a:highlight>
            </a:endParaRPr>
          </a:p>
          <a:p>
            <a:pPr indent="0" lvl="0" marL="0" rtl="0" algn="l">
              <a:lnSpc>
                <a:spcPct val="100000"/>
              </a:lnSpc>
              <a:spcBef>
                <a:spcPts val="0"/>
              </a:spcBef>
              <a:spcAft>
                <a:spcPts val="0"/>
              </a:spcAft>
              <a:buSzPts val="1100"/>
              <a:buNone/>
            </a:pPr>
            <a:r>
              <a:rPr lang="en-US" sz="1150">
                <a:solidFill>
                  <a:schemeClr val="dk1"/>
                </a:solidFill>
                <a:highlight>
                  <a:srgbClr val="FFFFFF"/>
                </a:highlight>
              </a:rPr>
              <a:t>Finally we collected 262 questionnaire and 236 is valid.</a:t>
            </a:r>
            <a:endParaRPr sz="1150">
              <a:solidFill>
                <a:schemeClr val="dk1"/>
              </a:solidFill>
              <a:highlight>
                <a:srgbClr val="FFFFFF"/>
              </a:highlight>
            </a:endParaRPr>
          </a:p>
          <a:p>
            <a:pPr indent="0" lvl="0" marL="0" rtl="0" algn="l">
              <a:lnSpc>
                <a:spcPct val="100000"/>
              </a:lnSpc>
              <a:spcBef>
                <a:spcPts val="0"/>
              </a:spcBef>
              <a:spcAft>
                <a:spcPts val="0"/>
              </a:spcAft>
              <a:buSzPts val="1100"/>
              <a:buNone/>
            </a:pPr>
            <a:r>
              <a:t/>
            </a:r>
            <a:endParaRPr sz="1150">
              <a:solidFill>
                <a:schemeClr val="dk1"/>
              </a:solidFill>
              <a:highlight>
                <a:srgbClr val="FFFFFF"/>
              </a:highlight>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rPr>
              <a:t>And our conclusion is that in 2B market Tella can contact more sales in local company and in 2C market Tella can refer our marketing strategy and create one.</a:t>
            </a:r>
            <a:endParaRPr>
              <a:solidFill>
                <a:schemeClr val="dk1"/>
              </a:solidFill>
            </a:endParaRPr>
          </a:p>
          <a:p>
            <a:pPr indent="0" lvl="0" marL="0" rtl="0" algn="l">
              <a:lnSpc>
                <a:spcPct val="115000"/>
              </a:lnSpc>
              <a:spcBef>
                <a:spcPts val="0"/>
              </a:spcBef>
              <a:spcAft>
                <a:spcPts val="0"/>
              </a:spcAft>
              <a:buSzPts val="1100"/>
              <a:buNone/>
            </a:pPr>
            <a:r>
              <a:rPr lang="en-US">
                <a:solidFill>
                  <a:schemeClr val="dk1"/>
                </a:solidFill>
              </a:rPr>
              <a:t>We believe that Tella can enter Taiwan market successfully.</a:t>
            </a:r>
            <a:endParaRPr/>
          </a:p>
        </p:txBody>
      </p:sp>
      <p:sp>
        <p:nvSpPr>
          <p:cNvPr id="862" name="Google Shape;862;p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4" name="Google Shape;874;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8" name="Google Shape;888;p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5" name="Google Shape;915;p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p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7" name="Google Shape;92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表格：年齡</a:t>
            </a:r>
            <a:endParaRPr/>
          </a:p>
          <a:p>
            <a:pPr indent="0" lvl="0" marL="0" rtl="0" algn="l">
              <a:lnSpc>
                <a:spcPct val="100000"/>
              </a:lnSpc>
              <a:spcBef>
                <a:spcPts val="0"/>
              </a:spcBef>
              <a:spcAft>
                <a:spcPts val="0"/>
              </a:spcAft>
              <a:buSzPts val="1100"/>
              <a:buNone/>
            </a:pPr>
            <a:r>
              <a:rPr lang="en-US"/>
              <a:t>40歲以上並置</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8a7d8fb5ff_7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g8a7d8fb5ff_7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Firstly, with government’s support, the market scale in 2019 is about 50 billion, in which OELP contribute 20% of it and is growing with 10% per year. That is to say, OELP becomes a trend and is growing rapidly. </a:t>
            </a:r>
            <a:br>
              <a:rPr lang="en-US"/>
            </a:br>
            <a:r>
              <a:rPr lang="en-US"/>
              <a:t>And, currently 80% of our user is around 20 to 40 years old. </a:t>
            </a:r>
            <a:br>
              <a:rPr lang="en-US"/>
            </a:br>
            <a:br>
              <a:rPr lang="en-US"/>
            </a:br>
            <a:r>
              <a:rPr lang="en-US"/>
              <a:t>(According to TOEIC’s analysis, the majority’s english level is lower than Koreans)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macro1: </a:t>
            </a:r>
            <a:r>
              <a:rPr lang="en-US" u="sng">
                <a:solidFill>
                  <a:schemeClr val="hlink"/>
                </a:solidFill>
                <a:hlinkClick r:id="rId2"/>
              </a:rPr>
              <a:t>http://teldap.tw/Introduction/introduction.html</a:t>
            </a:r>
            <a:endParaRPr/>
          </a:p>
          <a:p>
            <a:pPr indent="0" lvl="0" marL="0" rtl="0" algn="l">
              <a:lnSpc>
                <a:spcPct val="100000"/>
              </a:lnSpc>
              <a:spcBef>
                <a:spcPts val="0"/>
              </a:spcBef>
              <a:spcAft>
                <a:spcPts val="0"/>
              </a:spcAft>
              <a:buSzPts val="1100"/>
              <a:buNone/>
            </a:pPr>
            <a:r>
              <a:rPr lang="en-US"/>
              <a:t>macro2: </a:t>
            </a:r>
            <a:r>
              <a:rPr lang="en-US" u="sng">
                <a:solidFill>
                  <a:schemeClr val="hlink"/>
                </a:solidFill>
                <a:hlinkClick r:id="rId3"/>
              </a:rPr>
              <a:t>https://www.ey.gov.tw/Page/5A8A0CB5B41DA11E/087b4ed8-8c79-49f2-90c3-6fb22d740488</a:t>
            </a:r>
            <a:endParaRPr/>
          </a:p>
          <a:p>
            <a:pPr indent="0" lvl="0" marL="0" rtl="0" algn="l">
              <a:lnSpc>
                <a:spcPct val="100000"/>
              </a:lnSpc>
              <a:spcBef>
                <a:spcPts val="0"/>
              </a:spcBef>
              <a:spcAft>
                <a:spcPts val="0"/>
              </a:spcAft>
              <a:buSzPts val="1100"/>
              <a:buNone/>
            </a:pPr>
            <a:r>
              <a:rPr lang="en-US"/>
              <a:t>industry1: </a:t>
            </a:r>
            <a:r>
              <a:rPr lang="en-US" u="sng">
                <a:solidFill>
                  <a:schemeClr val="hlink"/>
                </a:solidFill>
                <a:hlinkClick r:id="rId4"/>
              </a:rPr>
              <a:t>https://www.digitimes.com.tw/iot/article.asp?cat=158&amp;id=0000572200_faf3nf66lcl1vz1ykq1y5</a:t>
            </a:r>
            <a:endParaRPr/>
          </a:p>
          <a:p>
            <a:pPr indent="0" lvl="0" marL="0" rtl="0" algn="l">
              <a:lnSpc>
                <a:spcPct val="100000"/>
              </a:lnSpc>
              <a:spcBef>
                <a:spcPts val="0"/>
              </a:spcBef>
              <a:spcAft>
                <a:spcPts val="0"/>
              </a:spcAft>
              <a:buSzPts val="1100"/>
              <a:buNone/>
            </a:pPr>
            <a:r>
              <a:rPr lang="en-US"/>
              <a:t>industry2: </a:t>
            </a:r>
            <a:r>
              <a:rPr lang="en-US" u="sng">
                <a:solidFill>
                  <a:schemeClr val="hlink"/>
                </a:solidFill>
                <a:hlinkClick r:id="rId5"/>
              </a:rPr>
              <a:t>https://meethub.bnext.com.tw/voicetube-%E5%85%AC%E5%B8%83%E3%80%8A2019-%E5%9C%8B%E4%BA%BA%E8%8B%B1%E6%96%87%E8%AA%BF%E6%9F%A5%E5%A0%B1%E5%91%8A%E3%80%8B%EF%BC%9A%E7%96%AB%E6%83%85%E5%B8%B6%E5%8B%95%E7%B7%9A%E4%B8%8A%E8%AA%9E/</a:t>
            </a:r>
            <a:endParaRPr/>
          </a:p>
        </p:txBody>
      </p:sp>
      <p:sp>
        <p:nvSpPr>
          <p:cNvPr id="193" name="Google Shape;193;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1" name="Shape 11"/>
        <p:cNvGrpSpPr/>
        <p:nvPr/>
      </p:nvGrpSpPr>
      <p:grpSpPr>
        <a:xfrm>
          <a:off x="0" y="0"/>
          <a:ext cx="0" cy="0"/>
          <a:chOff x="0" y="0"/>
          <a:chExt cx="0" cy="0"/>
        </a:xfrm>
      </p:grpSpPr>
      <p:sp>
        <p:nvSpPr>
          <p:cNvPr id="12" name="Google Shape;12;p4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4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type="vertTx">
  <p:cSld name="VERTICAL_TEXT">
    <p:spTree>
      <p:nvGrpSpPr>
        <p:cNvPr id="68" name="Shape 68"/>
        <p:cNvGrpSpPr/>
        <p:nvPr/>
      </p:nvGrpSpPr>
      <p:grpSpPr>
        <a:xfrm>
          <a:off x="0" y="0"/>
          <a:ext cx="0" cy="0"/>
          <a:chOff x="0" y="0"/>
          <a:chExt cx="0" cy="0"/>
        </a:xfrm>
      </p:grpSpPr>
      <p:sp>
        <p:nvSpPr>
          <p:cNvPr id="69" name="Google Shape;69;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type="vertTitleAndTx">
  <p:cSld name="VERTICAL_TITLE_AND_VERTICAL_TEXT">
    <p:spTree>
      <p:nvGrpSpPr>
        <p:cNvPr id="74" name="Shape 74"/>
        <p:cNvGrpSpPr/>
        <p:nvPr/>
      </p:nvGrpSpPr>
      <p:grpSpPr>
        <a:xfrm>
          <a:off x="0" y="0"/>
          <a:ext cx="0" cy="0"/>
          <a:chOff x="0" y="0"/>
          <a:chExt cx="0" cy="0"/>
        </a:xfrm>
      </p:grpSpPr>
      <p:sp>
        <p:nvSpPr>
          <p:cNvPr id="75" name="Google Shape;75;p5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17" name="Shape 17"/>
        <p:cNvGrpSpPr/>
        <p:nvPr/>
      </p:nvGrpSpPr>
      <p:grpSpPr>
        <a:xfrm>
          <a:off x="0" y="0"/>
          <a:ext cx="0" cy="0"/>
          <a:chOff x="0" y="0"/>
          <a:chExt cx="0" cy="0"/>
        </a:xfrm>
      </p:grpSpPr>
      <p:sp>
        <p:nvSpPr>
          <p:cNvPr id="18" name="Google Shape;18;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23" name="Shape 23"/>
        <p:cNvGrpSpPr/>
        <p:nvPr/>
      </p:nvGrpSpPr>
      <p:grpSpPr>
        <a:xfrm>
          <a:off x="0" y="0"/>
          <a:ext cx="0" cy="0"/>
          <a:chOff x="0" y="0"/>
          <a:chExt cx="0" cy="0"/>
        </a:xfrm>
      </p:grpSpPr>
      <p:sp>
        <p:nvSpPr>
          <p:cNvPr id="24" name="Google Shape;24;p4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29" name="Shape 29"/>
        <p:cNvGrpSpPr/>
        <p:nvPr/>
      </p:nvGrpSpPr>
      <p:grpSpPr>
        <a:xfrm>
          <a:off x="0" y="0"/>
          <a:ext cx="0" cy="0"/>
          <a:chOff x="0" y="0"/>
          <a:chExt cx="0" cy="0"/>
        </a:xfrm>
      </p:grpSpPr>
      <p:sp>
        <p:nvSpPr>
          <p:cNvPr id="30" name="Google Shape;30;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type="twoTxTwoObj">
  <p:cSld name="TWO_OBJECTS_WITH_TEXT">
    <p:spTree>
      <p:nvGrpSpPr>
        <p:cNvPr id="36" name="Shape 36"/>
        <p:cNvGrpSpPr/>
        <p:nvPr/>
      </p:nvGrpSpPr>
      <p:grpSpPr>
        <a:xfrm>
          <a:off x="0" y="0"/>
          <a:ext cx="0" cy="0"/>
          <a:chOff x="0" y="0"/>
          <a:chExt cx="0" cy="0"/>
        </a:xfrm>
      </p:grpSpPr>
      <p:sp>
        <p:nvSpPr>
          <p:cNvPr id="37" name="Google Shape;37;p4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4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4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45" name="Shape 45"/>
        <p:cNvGrpSpPr/>
        <p:nvPr/>
      </p:nvGrpSpPr>
      <p:grpSpPr>
        <a:xfrm>
          <a:off x="0" y="0"/>
          <a:ext cx="0" cy="0"/>
          <a:chOff x="0" y="0"/>
          <a:chExt cx="0" cy="0"/>
        </a:xfrm>
      </p:grpSpPr>
      <p:sp>
        <p:nvSpPr>
          <p:cNvPr id="46" name="Google Shape;46;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type="objTx">
  <p:cSld name="OBJECT_WITH_CAPTION_TEXT">
    <p:spTree>
      <p:nvGrpSpPr>
        <p:cNvPr id="54" name="Shape 54"/>
        <p:cNvGrpSpPr/>
        <p:nvPr/>
      </p:nvGrpSpPr>
      <p:grpSpPr>
        <a:xfrm>
          <a:off x="0" y="0"/>
          <a:ext cx="0" cy="0"/>
          <a:chOff x="0" y="0"/>
          <a:chExt cx="0" cy="0"/>
        </a:xfrm>
      </p:grpSpPr>
      <p:sp>
        <p:nvSpPr>
          <p:cNvPr id="55" name="Google Shape;55;p5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5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type="picTx">
  <p:cSld name="PICTURE_WITH_CAPTION_TEXT">
    <p:spTree>
      <p:nvGrpSpPr>
        <p:cNvPr id="61" name="Shape 61"/>
        <p:cNvGrpSpPr/>
        <p:nvPr/>
      </p:nvGrpSpPr>
      <p:grpSpPr>
        <a:xfrm>
          <a:off x="0" y="0"/>
          <a:ext cx="0" cy="0"/>
          <a:chOff x="0" y="0"/>
          <a:chExt cx="0" cy="0"/>
        </a:xfrm>
      </p:grpSpPr>
      <p:sp>
        <p:nvSpPr>
          <p:cNvPr id="62" name="Google Shape;62;p5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5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jpg"/><Relationship Id="rId4" Type="http://schemas.openxmlformats.org/officeDocument/2006/relationships/image" Target="../media/image17.pn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jpg"/><Relationship Id="rId5" Type="http://schemas.openxmlformats.org/officeDocument/2006/relationships/image" Target="../media/image9.png"/><Relationship Id="rId6"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jpg"/><Relationship Id="rId4" Type="http://schemas.openxmlformats.org/officeDocument/2006/relationships/image" Target="../media/image9.png"/><Relationship Id="rId5" Type="http://schemas.openxmlformats.org/officeDocument/2006/relationships/image" Target="../media/image17.png"/><Relationship Id="rId6"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jp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jpg"/><Relationship Id="rId4" Type="http://schemas.openxmlformats.org/officeDocument/2006/relationships/image" Target="../media/image19.png"/><Relationship Id="rId5" Type="http://schemas.openxmlformats.org/officeDocument/2006/relationships/image" Target="../media/image21.png"/><Relationship Id="rId6"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2.png"/><Relationship Id="rId4"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5.jp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0.png"/><Relationship Id="rId4" Type="http://schemas.openxmlformats.org/officeDocument/2006/relationships/image" Target="../media/image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3.png"/><Relationship Id="rId4" Type="http://schemas.openxmlformats.org/officeDocument/2006/relationships/image" Target="../media/image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8.png"/><Relationship Id="rId4" Type="http://schemas.openxmlformats.org/officeDocument/2006/relationships/image" Target="../media/image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5.jp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8.png"/><Relationship Id="rId4" Type="http://schemas.openxmlformats.org/officeDocument/2006/relationships/image" Target="../media/image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6.jp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5.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8.png"/><Relationship Id="rId4" Type="http://schemas.openxmlformats.org/officeDocument/2006/relationships/image" Target="../media/image5.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hyperlink" Target="http://teldap.tw/Introduction/introduction.html" TargetMode="External"/><Relationship Id="rId4" Type="http://schemas.openxmlformats.org/officeDocument/2006/relationships/hyperlink" Target="https://www.ey.gov.tw/Page/5A8A0CB5B41DA11E/087b4ed8-8c79-49f2-90c3-6fb22d740488" TargetMode="External"/><Relationship Id="rId5" Type="http://schemas.openxmlformats.org/officeDocument/2006/relationships/hyperlink" Target="https://www.digitimes.com.tw/iot/article.asp?cat=158&amp;id=0000572200_faf3nf66lcl1vz1ykq1y5" TargetMode="External"/><Relationship Id="rId6" Type="http://schemas.openxmlformats.org/officeDocument/2006/relationships/hyperlink" Target="https://meethub.bnext.com.tw/voicetube-%E5%85%AC%E5%B8%83%E3%80%8A2019-%E5%9C%8B%E4%BA%BA%E8%8B%B1%E6%96%87%E8%AA%BF%E6%9F%A5%E5%A0%B1%E5%91%8A%E3%80%8B%EF%BC%9A%E7%96%AB%E6%83%85%E5%B8%B6%E5%8B%95%E7%B7%9A%E4%B8%8A%E8%AA%9E/" TargetMode="External"/><Relationship Id="rId7"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1600200" y="1607457"/>
            <a:ext cx="8991600" cy="36432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85" name="Google Shape;85;p1"/>
          <p:cNvPicPr preferRelativeResize="0"/>
          <p:nvPr/>
        </p:nvPicPr>
        <p:blipFill rotWithShape="1">
          <a:blip r:embed="rId3">
            <a:alphaModFix/>
          </a:blip>
          <a:srcRect b="41973" l="25659" r="27146" t="33225"/>
          <a:stretch/>
        </p:blipFill>
        <p:spPr>
          <a:xfrm>
            <a:off x="4012356" y="3250685"/>
            <a:ext cx="3236688" cy="1700762"/>
          </a:xfrm>
          <a:prstGeom prst="rect">
            <a:avLst/>
          </a:prstGeom>
          <a:noFill/>
          <a:ln>
            <a:noFill/>
          </a:ln>
        </p:spPr>
      </p:pic>
      <p:sp>
        <p:nvSpPr>
          <p:cNvPr id="86" name="Google Shape;86;p1"/>
          <p:cNvSpPr/>
          <p:nvPr/>
        </p:nvSpPr>
        <p:spPr>
          <a:xfrm>
            <a:off x="11514666" y="1607457"/>
            <a:ext cx="677400" cy="36432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 name="Google Shape;87;p1"/>
          <p:cNvSpPr/>
          <p:nvPr/>
        </p:nvSpPr>
        <p:spPr>
          <a:xfrm>
            <a:off x="0" y="1607457"/>
            <a:ext cx="677400" cy="36432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 name="Google Shape;88;p1"/>
          <p:cNvSpPr txBox="1"/>
          <p:nvPr/>
        </p:nvSpPr>
        <p:spPr>
          <a:xfrm>
            <a:off x="1986060" y="1787000"/>
            <a:ext cx="47937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rgbClr val="FCE401"/>
                </a:solidFill>
                <a:latin typeface="Calibri"/>
                <a:ea typeface="Calibri"/>
                <a:cs typeface="Calibri"/>
                <a:sym typeface="Calibri"/>
              </a:rPr>
              <a:t>TAIWAN</a:t>
            </a:r>
            <a:endParaRPr b="1" i="0" sz="3600" u="none" cap="none" strike="noStrike">
              <a:solidFill>
                <a:schemeClr val="lt1"/>
              </a:solidFill>
              <a:latin typeface="Calibri"/>
              <a:ea typeface="Calibri"/>
              <a:cs typeface="Calibri"/>
              <a:sym typeface="Calibri"/>
            </a:endParaRPr>
          </a:p>
        </p:txBody>
      </p:sp>
      <p:grpSp>
        <p:nvGrpSpPr>
          <p:cNvPr id="89" name="Google Shape;89;p1"/>
          <p:cNvGrpSpPr/>
          <p:nvPr/>
        </p:nvGrpSpPr>
        <p:grpSpPr>
          <a:xfrm>
            <a:off x="7340904" y="2640644"/>
            <a:ext cx="3712708" cy="3712709"/>
            <a:chOff x="6743700" y="2507695"/>
            <a:chExt cx="4876800" cy="4876801"/>
          </a:xfrm>
        </p:grpSpPr>
        <p:pic>
          <p:nvPicPr>
            <p:cNvPr id="90" name="Google Shape;90;p1"/>
            <p:cNvPicPr preferRelativeResize="0"/>
            <p:nvPr/>
          </p:nvPicPr>
          <p:blipFill rotWithShape="1">
            <a:blip r:embed="rId4">
              <a:alphaModFix/>
            </a:blip>
            <a:srcRect b="0" l="0" r="0" t="0"/>
            <a:stretch/>
          </p:blipFill>
          <p:spPr>
            <a:xfrm>
              <a:off x="6743700" y="2507696"/>
              <a:ext cx="4876800" cy="4876800"/>
            </a:xfrm>
            <a:prstGeom prst="rect">
              <a:avLst/>
            </a:prstGeom>
            <a:noFill/>
            <a:ln>
              <a:noFill/>
            </a:ln>
          </p:spPr>
        </p:pic>
        <p:pic>
          <p:nvPicPr>
            <p:cNvPr id="91" name="Google Shape;91;p1"/>
            <p:cNvPicPr preferRelativeResize="0"/>
            <p:nvPr/>
          </p:nvPicPr>
          <p:blipFill rotWithShape="1">
            <a:blip r:embed="rId5">
              <a:alphaModFix/>
            </a:blip>
            <a:srcRect b="29696" l="0" r="0" t="0"/>
            <a:stretch/>
          </p:blipFill>
          <p:spPr>
            <a:xfrm>
              <a:off x="6743700" y="2507695"/>
              <a:ext cx="4876800" cy="3428465"/>
            </a:xfrm>
            <a:prstGeom prst="rect">
              <a:avLst/>
            </a:prstGeom>
            <a:noFill/>
            <a:ln>
              <a:noFill/>
            </a:ln>
          </p:spPr>
        </p:pic>
      </p:grpSp>
      <p:sp>
        <p:nvSpPr>
          <p:cNvPr id="92" name="Google Shape;92;p1"/>
          <p:cNvSpPr txBox="1"/>
          <p:nvPr/>
        </p:nvSpPr>
        <p:spPr>
          <a:xfrm>
            <a:off x="1986039" y="2543510"/>
            <a:ext cx="4934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Calibri"/>
                <a:ea typeface="Calibri"/>
                <a:cs typeface="Calibri"/>
                <a:sym typeface="Calibri"/>
              </a:rPr>
              <a:t>MARKET ENTRY STRATEGY </a:t>
            </a:r>
            <a:endParaRPr b="0" i="0" sz="1400" u="none" cap="none" strike="noStrike">
              <a:solidFill>
                <a:srgbClr val="000000"/>
              </a:solidFill>
              <a:latin typeface="Arial"/>
              <a:ea typeface="Arial"/>
              <a:cs typeface="Arial"/>
              <a:sym typeface="Arial"/>
            </a:endParaRPr>
          </a:p>
        </p:txBody>
      </p:sp>
      <p:sp>
        <p:nvSpPr>
          <p:cNvPr id="93" name="Google Shape;93;p1"/>
          <p:cNvSpPr txBox="1"/>
          <p:nvPr/>
        </p:nvSpPr>
        <p:spPr>
          <a:xfrm>
            <a:off x="3432177" y="4252861"/>
            <a:ext cx="7440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Calibri"/>
                <a:ea typeface="Calibri"/>
                <a:cs typeface="Calibri"/>
                <a:sym typeface="Calibri"/>
              </a:rPr>
              <a:t>OF </a:t>
            </a:r>
            <a:endParaRPr b="1" i="0" sz="3200" u="none" cap="none" strike="noStrike">
              <a:solidFill>
                <a:schemeClr val="lt1"/>
              </a:solidFill>
              <a:latin typeface="Calibri"/>
              <a:ea typeface="Calibri"/>
              <a:cs typeface="Calibri"/>
              <a:sym typeface="Calibri"/>
            </a:endParaRPr>
          </a:p>
        </p:txBody>
      </p:sp>
      <p:sp>
        <p:nvSpPr>
          <p:cNvPr id="94" name="Google Shape;94;p1"/>
          <p:cNvSpPr/>
          <p:nvPr/>
        </p:nvSpPr>
        <p:spPr>
          <a:xfrm>
            <a:off x="1416919" y="1937120"/>
            <a:ext cx="366600" cy="623100"/>
          </a:xfrm>
          <a:prstGeom prst="rect">
            <a:avLst/>
          </a:prstGeom>
          <a:solidFill>
            <a:srgbClr val="FCE4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95" name="Google Shape;95;p1"/>
          <p:cNvGrpSpPr/>
          <p:nvPr/>
        </p:nvGrpSpPr>
        <p:grpSpPr>
          <a:xfrm>
            <a:off x="9328576" y="2514108"/>
            <a:ext cx="614177" cy="614177"/>
            <a:chOff x="9511673" y="447655"/>
            <a:chExt cx="614177" cy="614177"/>
          </a:xfrm>
        </p:grpSpPr>
        <p:sp>
          <p:nvSpPr>
            <p:cNvPr id="96" name="Google Shape;96;p1"/>
            <p:cNvSpPr/>
            <p:nvPr/>
          </p:nvSpPr>
          <p:spPr>
            <a:xfrm>
              <a:off x="9695542" y="547735"/>
              <a:ext cx="254100" cy="2070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7" name="Google Shape;97;p1"/>
            <p:cNvPicPr preferRelativeResize="0"/>
            <p:nvPr/>
          </p:nvPicPr>
          <p:blipFill rotWithShape="1">
            <a:blip r:embed="rId6">
              <a:alphaModFix/>
            </a:blip>
            <a:srcRect b="0" l="0" r="0" t="0"/>
            <a:stretch/>
          </p:blipFill>
          <p:spPr>
            <a:xfrm>
              <a:off x="9511673" y="447655"/>
              <a:ext cx="614177" cy="614177"/>
            </a:xfrm>
            <a:prstGeom prst="rect">
              <a:avLst/>
            </a:prstGeom>
            <a:noFill/>
            <a:ln>
              <a:noFill/>
            </a:ln>
          </p:spPr>
        </p:pic>
      </p:grpSp>
      <p:grpSp>
        <p:nvGrpSpPr>
          <p:cNvPr id="98" name="Google Shape;98;p1"/>
          <p:cNvGrpSpPr/>
          <p:nvPr/>
        </p:nvGrpSpPr>
        <p:grpSpPr>
          <a:xfrm>
            <a:off x="8392772" y="3564438"/>
            <a:ext cx="614177" cy="614177"/>
            <a:chOff x="9511673" y="447655"/>
            <a:chExt cx="614177" cy="614177"/>
          </a:xfrm>
        </p:grpSpPr>
        <p:sp>
          <p:nvSpPr>
            <p:cNvPr id="99" name="Google Shape;99;p1"/>
            <p:cNvSpPr/>
            <p:nvPr/>
          </p:nvSpPr>
          <p:spPr>
            <a:xfrm>
              <a:off x="9695542" y="547735"/>
              <a:ext cx="254100" cy="2070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0" name="Google Shape;100;p1"/>
            <p:cNvPicPr preferRelativeResize="0"/>
            <p:nvPr/>
          </p:nvPicPr>
          <p:blipFill rotWithShape="1">
            <a:blip r:embed="rId6">
              <a:alphaModFix/>
            </a:blip>
            <a:srcRect b="0" l="0" r="0" t="0"/>
            <a:stretch/>
          </p:blipFill>
          <p:spPr>
            <a:xfrm>
              <a:off x="9511673" y="447655"/>
              <a:ext cx="614177" cy="614177"/>
            </a:xfrm>
            <a:prstGeom prst="rect">
              <a:avLst/>
            </a:prstGeom>
            <a:noFill/>
            <a:ln>
              <a:noFill/>
            </a:ln>
          </p:spPr>
        </p:pic>
      </p:grpSp>
      <p:grpSp>
        <p:nvGrpSpPr>
          <p:cNvPr id="101" name="Google Shape;101;p1"/>
          <p:cNvGrpSpPr/>
          <p:nvPr/>
        </p:nvGrpSpPr>
        <p:grpSpPr>
          <a:xfrm>
            <a:off x="8456457" y="5081776"/>
            <a:ext cx="614177" cy="614177"/>
            <a:chOff x="9511673" y="447655"/>
            <a:chExt cx="614177" cy="614177"/>
          </a:xfrm>
        </p:grpSpPr>
        <p:sp>
          <p:nvSpPr>
            <p:cNvPr id="102" name="Google Shape;102;p1"/>
            <p:cNvSpPr/>
            <p:nvPr/>
          </p:nvSpPr>
          <p:spPr>
            <a:xfrm>
              <a:off x="9695542" y="547735"/>
              <a:ext cx="254100" cy="2070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3" name="Google Shape;103;p1"/>
            <p:cNvPicPr preferRelativeResize="0"/>
            <p:nvPr/>
          </p:nvPicPr>
          <p:blipFill rotWithShape="1">
            <a:blip r:embed="rId6">
              <a:alphaModFix/>
            </a:blip>
            <a:srcRect b="0" l="0" r="0" t="0"/>
            <a:stretch/>
          </p:blipFill>
          <p:spPr>
            <a:xfrm>
              <a:off x="9511673" y="447655"/>
              <a:ext cx="614177" cy="614177"/>
            </a:xfrm>
            <a:prstGeom prst="rect">
              <a:avLst/>
            </a:prstGeom>
            <a:noFill/>
            <a:ln>
              <a:noFill/>
            </a:ln>
          </p:spPr>
        </p:pic>
      </p:grpSp>
      <p:sp>
        <p:nvSpPr>
          <p:cNvPr id="104" name="Google Shape;104;p1"/>
          <p:cNvSpPr/>
          <p:nvPr/>
        </p:nvSpPr>
        <p:spPr>
          <a:xfrm>
            <a:off x="8918234" y="5267648"/>
            <a:ext cx="2907300" cy="12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74FF"/>
                </a:solidFill>
                <a:latin typeface="Calibri"/>
                <a:ea typeface="Calibri"/>
                <a:cs typeface="Calibri"/>
                <a:sym typeface="Calibri"/>
              </a:rPr>
              <a:t>                 TEAM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74FF"/>
                </a:solidFill>
                <a:latin typeface="Calibri"/>
                <a:ea typeface="Calibri"/>
                <a:cs typeface="Calibri"/>
                <a:sym typeface="Calibri"/>
              </a:rPr>
              <a:t>           106305015 Ansel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74FF"/>
                </a:solidFill>
                <a:latin typeface="Calibri"/>
                <a:ea typeface="Calibri"/>
                <a:cs typeface="Calibri"/>
                <a:sym typeface="Calibri"/>
              </a:rPr>
              <a:t>       105509210 Jennifer</a:t>
            </a:r>
            <a:endParaRPr b="0" i="0" sz="12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74FF"/>
                </a:solidFill>
                <a:latin typeface="Calibri"/>
                <a:ea typeface="Calibri"/>
                <a:cs typeface="Calibri"/>
                <a:sym typeface="Calibri"/>
              </a:rPr>
              <a:t>    105305011 Sonia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74FF"/>
                </a:solidFill>
                <a:latin typeface="Calibri"/>
                <a:ea typeface="Calibri"/>
                <a:cs typeface="Calibri"/>
                <a:sym typeface="Calibri"/>
              </a:rPr>
              <a:t>     106301072 Jane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74FF"/>
                </a:solidFill>
                <a:latin typeface="Calibri"/>
                <a:ea typeface="Calibri"/>
                <a:cs typeface="Calibri"/>
                <a:sym typeface="Calibri"/>
              </a:rPr>
              <a:t>       105208043 Hazel</a:t>
            </a:r>
            <a:endParaRPr b="0" i="0" sz="1200" u="none" cap="none" strike="noStrike">
              <a:solidFill>
                <a:srgbClr val="0074FF"/>
              </a:solidFill>
              <a:latin typeface="Calibri"/>
              <a:ea typeface="Calibri"/>
              <a:cs typeface="Calibri"/>
              <a:sym typeface="Calibri"/>
            </a:endParaRPr>
          </a:p>
        </p:txBody>
      </p:sp>
      <p:pic>
        <p:nvPicPr>
          <p:cNvPr id="105" name="Google Shape;105;p1"/>
          <p:cNvPicPr preferRelativeResize="0"/>
          <p:nvPr/>
        </p:nvPicPr>
        <p:blipFill rotWithShape="1">
          <a:blip r:embed="rId7">
            <a:alphaModFix/>
          </a:blip>
          <a:srcRect b="0" l="0" r="0" t="0"/>
          <a:stretch/>
        </p:blipFill>
        <p:spPr>
          <a:xfrm>
            <a:off x="11340192" y="6330691"/>
            <a:ext cx="851807" cy="527309"/>
          </a:xfrm>
          <a:prstGeom prst="rect">
            <a:avLst/>
          </a:prstGeom>
          <a:noFill/>
          <a:ln>
            <a:noFill/>
          </a:ln>
        </p:spPr>
      </p:pic>
      <p:sp>
        <p:nvSpPr>
          <p:cNvPr id="106" name="Google Shape;106;p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8a7d8fb5ff_7_0"/>
          <p:cNvSpPr/>
          <p:nvPr/>
        </p:nvSpPr>
        <p:spPr>
          <a:xfrm rot="5400000">
            <a:off x="2658000" y="-2692400"/>
            <a:ext cx="6876000" cy="122250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9" name="Google Shape;239;g8a7d8fb5ff_7_0"/>
          <p:cNvSpPr txBox="1"/>
          <p:nvPr/>
        </p:nvSpPr>
        <p:spPr>
          <a:xfrm>
            <a:off x="275354" y="205346"/>
            <a:ext cx="21390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8a7d8fb5ff_7_0"/>
          <p:cNvSpPr txBox="1"/>
          <p:nvPr/>
        </p:nvSpPr>
        <p:spPr>
          <a:xfrm>
            <a:off x="905875" y="1587900"/>
            <a:ext cx="10561500" cy="1635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600"/>
              <a:buFont typeface="Arial"/>
              <a:buNone/>
            </a:pPr>
            <a:r>
              <a:rPr lang="en-US" sz="5600">
                <a:solidFill>
                  <a:srgbClr val="F9E34D"/>
                </a:solidFill>
                <a:latin typeface="Calibri"/>
                <a:ea typeface="Calibri"/>
                <a:cs typeface="Calibri"/>
                <a:sym typeface="Calibri"/>
              </a:rPr>
              <a:t>But...how about the competitors?</a:t>
            </a:r>
            <a:endParaRPr sz="5600">
              <a:solidFill>
                <a:srgbClr val="F9E34D"/>
              </a:solidFill>
              <a:latin typeface="Calibri"/>
              <a:ea typeface="Calibri"/>
              <a:cs typeface="Calibri"/>
              <a:sym typeface="Calibri"/>
            </a:endParaRPr>
          </a:p>
        </p:txBody>
      </p:sp>
      <p:sp>
        <p:nvSpPr>
          <p:cNvPr id="241" name="Google Shape;241;g8a7d8fb5ff_7_0"/>
          <p:cNvSpPr txBox="1"/>
          <p:nvPr/>
        </p:nvSpPr>
        <p:spPr>
          <a:xfrm>
            <a:off x="1006775" y="3432275"/>
            <a:ext cx="10346700" cy="174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800">
                <a:solidFill>
                  <a:srgbClr val="E8EBF5"/>
                </a:solidFill>
                <a:latin typeface="Calibri"/>
                <a:ea typeface="Calibri"/>
                <a:cs typeface="Calibri"/>
                <a:sym typeface="Calibri"/>
              </a:rPr>
              <a:t>The competition is fierce.</a:t>
            </a:r>
            <a:endParaRPr sz="4800">
              <a:solidFill>
                <a:srgbClr val="E8EBF5"/>
              </a:solidFill>
              <a:latin typeface="Calibri"/>
              <a:ea typeface="Calibri"/>
              <a:cs typeface="Calibri"/>
              <a:sym typeface="Calibri"/>
            </a:endParaRPr>
          </a:p>
          <a:p>
            <a:pPr indent="0" lvl="0" marL="0" rtl="0" algn="ctr">
              <a:spcBef>
                <a:spcPts val="0"/>
              </a:spcBef>
              <a:spcAft>
                <a:spcPts val="0"/>
              </a:spcAft>
              <a:buNone/>
            </a:pPr>
            <a:r>
              <a:rPr lang="en-US" sz="4800">
                <a:solidFill>
                  <a:srgbClr val="E8EBF5"/>
                </a:solidFill>
                <a:latin typeface="Calibri"/>
                <a:ea typeface="Calibri"/>
                <a:cs typeface="Calibri"/>
                <a:sym typeface="Calibri"/>
              </a:rPr>
              <a:t>But there’s no direct competitor. </a:t>
            </a:r>
            <a:endParaRPr sz="4800">
              <a:solidFill>
                <a:srgbClr val="E8EBF5"/>
              </a:solidFill>
              <a:latin typeface="Calibri"/>
              <a:ea typeface="Calibri"/>
              <a:cs typeface="Calibri"/>
              <a:sym typeface="Calibri"/>
            </a:endParaRPr>
          </a:p>
        </p:txBody>
      </p:sp>
      <p:sp>
        <p:nvSpPr>
          <p:cNvPr id="242" name="Google Shape;242;g8a7d8fb5ff_7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6"/>
          <p:cNvSpPr/>
          <p:nvPr/>
        </p:nvSpPr>
        <p:spPr>
          <a:xfrm rot="5400000">
            <a:off x="-392746" y="606215"/>
            <a:ext cx="1060800" cy="2754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8" name="Google Shape;248;p6"/>
          <p:cNvSpPr txBox="1"/>
          <p:nvPr/>
        </p:nvSpPr>
        <p:spPr>
          <a:xfrm>
            <a:off x="275354" y="205346"/>
            <a:ext cx="27291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Taiwan Market Overview</a:t>
            </a:r>
            <a:endParaRPr b="0" i="0" sz="1400" u="none" cap="none" strike="noStrike">
              <a:solidFill>
                <a:srgbClr val="000000"/>
              </a:solidFill>
              <a:latin typeface="Arial"/>
              <a:ea typeface="Arial"/>
              <a:cs typeface="Arial"/>
              <a:sym typeface="Arial"/>
            </a:endParaRPr>
          </a:p>
        </p:txBody>
      </p:sp>
      <p:sp>
        <p:nvSpPr>
          <p:cNvPr id="249" name="Google Shape;249;p6"/>
          <p:cNvSpPr/>
          <p:nvPr/>
        </p:nvSpPr>
        <p:spPr>
          <a:xfrm rot="5400000">
            <a:off x="7067849" y="-3849834"/>
            <a:ext cx="1060800" cy="91875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50" name="Google Shape;250;p6"/>
          <p:cNvPicPr preferRelativeResize="0"/>
          <p:nvPr/>
        </p:nvPicPr>
        <p:blipFill rotWithShape="1">
          <a:blip r:embed="rId3">
            <a:alphaModFix/>
          </a:blip>
          <a:srcRect b="0" l="0" r="0" t="0"/>
          <a:stretch/>
        </p:blipFill>
        <p:spPr>
          <a:xfrm>
            <a:off x="11340192" y="6330691"/>
            <a:ext cx="851807" cy="527309"/>
          </a:xfrm>
          <a:prstGeom prst="rect">
            <a:avLst/>
          </a:prstGeom>
          <a:noFill/>
          <a:ln>
            <a:noFill/>
          </a:ln>
        </p:spPr>
      </p:pic>
      <p:sp>
        <p:nvSpPr>
          <p:cNvPr id="251" name="Google Shape;251;p6"/>
          <p:cNvSpPr txBox="1"/>
          <p:nvPr/>
        </p:nvSpPr>
        <p:spPr>
          <a:xfrm>
            <a:off x="51279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600"/>
              <a:buFont typeface="Arial"/>
              <a:buNone/>
            </a:pPr>
            <a:r>
              <a:rPr b="1" i="0" lang="en-US" sz="3600" u="none" cap="none" strike="noStrike">
                <a:solidFill>
                  <a:srgbClr val="FCE401"/>
                </a:solidFill>
                <a:latin typeface="Calibri"/>
                <a:ea typeface="Calibri"/>
                <a:cs typeface="Calibri"/>
                <a:sym typeface="Calibri"/>
              </a:rPr>
              <a:t>Competitor Analysis</a:t>
            </a:r>
            <a:endParaRPr b="1" i="0" sz="3600" u="none" cap="none" strike="noStrike">
              <a:solidFill>
                <a:srgbClr val="FCE401"/>
              </a:solidFill>
              <a:latin typeface="Calibri"/>
              <a:ea typeface="Calibri"/>
              <a:cs typeface="Calibri"/>
              <a:sym typeface="Calibri"/>
            </a:endParaRPr>
          </a:p>
        </p:txBody>
      </p:sp>
      <p:pic>
        <p:nvPicPr>
          <p:cNvPr id="252" name="Google Shape;252;p6"/>
          <p:cNvPicPr preferRelativeResize="0"/>
          <p:nvPr/>
        </p:nvPicPr>
        <p:blipFill rotWithShape="1">
          <a:blip r:embed="rId4">
            <a:alphaModFix/>
          </a:blip>
          <a:srcRect b="0" l="0" r="0" t="0"/>
          <a:stretch/>
        </p:blipFill>
        <p:spPr>
          <a:xfrm>
            <a:off x="715050" y="1516673"/>
            <a:ext cx="10761901" cy="4984452"/>
          </a:xfrm>
          <a:prstGeom prst="rect">
            <a:avLst/>
          </a:prstGeom>
          <a:noFill/>
          <a:ln>
            <a:noFill/>
          </a:ln>
        </p:spPr>
      </p:pic>
      <p:sp>
        <p:nvSpPr>
          <p:cNvPr id="253" name="Google Shape;253;p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7"/>
          <p:cNvSpPr/>
          <p:nvPr/>
        </p:nvSpPr>
        <p:spPr>
          <a:xfrm rot="5400000">
            <a:off x="-392746" y="606215"/>
            <a:ext cx="1060800" cy="2754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9" name="Google Shape;259;p7"/>
          <p:cNvSpPr txBox="1"/>
          <p:nvPr/>
        </p:nvSpPr>
        <p:spPr>
          <a:xfrm>
            <a:off x="275354" y="205346"/>
            <a:ext cx="27291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Taiwan Market Overview</a:t>
            </a:r>
            <a:endParaRPr b="0" i="0" sz="1400" u="none" cap="none" strike="noStrike">
              <a:solidFill>
                <a:srgbClr val="000000"/>
              </a:solidFill>
              <a:latin typeface="Arial"/>
              <a:ea typeface="Arial"/>
              <a:cs typeface="Arial"/>
              <a:sym typeface="Arial"/>
            </a:endParaRPr>
          </a:p>
        </p:txBody>
      </p:sp>
      <p:sp>
        <p:nvSpPr>
          <p:cNvPr id="260" name="Google Shape;260;p7"/>
          <p:cNvSpPr/>
          <p:nvPr/>
        </p:nvSpPr>
        <p:spPr>
          <a:xfrm rot="5400000">
            <a:off x="7067849" y="-3849834"/>
            <a:ext cx="1060800" cy="91875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61" name="Google Shape;261;p7"/>
          <p:cNvPicPr preferRelativeResize="0"/>
          <p:nvPr/>
        </p:nvPicPr>
        <p:blipFill rotWithShape="1">
          <a:blip r:embed="rId3">
            <a:alphaModFix/>
          </a:blip>
          <a:srcRect b="0" l="0" r="0" t="0"/>
          <a:stretch/>
        </p:blipFill>
        <p:spPr>
          <a:xfrm>
            <a:off x="11340192" y="6330691"/>
            <a:ext cx="851807" cy="527309"/>
          </a:xfrm>
          <a:prstGeom prst="rect">
            <a:avLst/>
          </a:prstGeom>
          <a:noFill/>
          <a:ln>
            <a:noFill/>
          </a:ln>
        </p:spPr>
      </p:pic>
      <p:graphicFrame>
        <p:nvGraphicFramePr>
          <p:cNvPr id="262" name="Google Shape;262;p7"/>
          <p:cNvGraphicFramePr/>
          <p:nvPr/>
        </p:nvGraphicFramePr>
        <p:xfrm>
          <a:off x="373714" y="1842086"/>
          <a:ext cx="3000000" cy="3000000"/>
        </p:xfrm>
        <a:graphic>
          <a:graphicData uri="http://schemas.openxmlformats.org/drawingml/2006/table">
            <a:tbl>
              <a:tblPr>
                <a:noFill/>
                <a:tableStyleId>{7A8B773D-031D-42C0-9C90-154FD6E815E6}</a:tableStyleId>
              </a:tblPr>
              <a:tblGrid>
                <a:gridCol w="2199625"/>
                <a:gridCol w="2093025"/>
                <a:gridCol w="3815675"/>
                <a:gridCol w="3336250"/>
              </a:tblGrid>
              <a:tr h="877650">
                <a:tc>
                  <a:txBody>
                    <a:bodyPr/>
                    <a:lstStyle/>
                    <a:p>
                      <a:pPr indent="0" lvl="0" marL="0" marR="0" rtl="0" algn="ctr">
                        <a:lnSpc>
                          <a:spcPct val="100000"/>
                        </a:lnSpc>
                        <a:spcBef>
                          <a:spcPts val="0"/>
                        </a:spcBef>
                        <a:spcAft>
                          <a:spcPts val="0"/>
                        </a:spcAft>
                        <a:buClr>
                          <a:srgbClr val="000000"/>
                        </a:buClr>
                        <a:buSzPts val="2300"/>
                        <a:buFont typeface="Arial"/>
                        <a:buNone/>
                      </a:pPr>
                      <a:r>
                        <a:rPr b="1" lang="en-US" sz="2300" u="none" cap="none" strike="noStrike">
                          <a:latin typeface="Calibri"/>
                          <a:ea typeface="Calibri"/>
                          <a:cs typeface="Calibri"/>
                          <a:sym typeface="Calibri"/>
                        </a:rPr>
                        <a:t> </a:t>
                      </a:r>
                      <a:r>
                        <a:rPr b="1" i="0" lang="en-US" sz="2300" u="none" cap="none" strike="noStrike">
                          <a:latin typeface="Calibri"/>
                          <a:ea typeface="Calibri"/>
                          <a:cs typeface="Calibri"/>
                          <a:sym typeface="Calibri"/>
                        </a:rPr>
                        <a:t>Platform</a:t>
                      </a:r>
                      <a:endParaRPr b="1" i="0" sz="2300" u="none" cap="none" strike="noStrike">
                        <a:latin typeface="Calibri"/>
                        <a:ea typeface="Calibri"/>
                        <a:cs typeface="Calibri"/>
                        <a:sym typeface="Calibri"/>
                      </a:endParaRPr>
                    </a:p>
                  </a:txBody>
                  <a:tcPr marT="73950" marB="73950" marR="73950" marL="739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FD6FC"/>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b="1" i="0" lang="en-US" sz="2300" u="none" cap="none" strike="noStrike">
                          <a:latin typeface="Calibri"/>
                          <a:ea typeface="Calibri"/>
                          <a:cs typeface="Calibri"/>
                          <a:sym typeface="Calibri"/>
                        </a:rPr>
                        <a:t>Charge</a:t>
                      </a:r>
                      <a:endParaRPr b="1" sz="2300" u="none" cap="none" strike="noStrike">
                        <a:latin typeface="Calibri"/>
                        <a:ea typeface="Calibri"/>
                        <a:cs typeface="Calibri"/>
                        <a:sym typeface="Calibri"/>
                      </a:endParaRPr>
                    </a:p>
                    <a:p>
                      <a:pPr indent="0" lvl="0" marL="0" marR="0" rtl="0" algn="ctr">
                        <a:lnSpc>
                          <a:spcPct val="100000"/>
                        </a:lnSpc>
                        <a:spcBef>
                          <a:spcPts val="1000"/>
                        </a:spcBef>
                        <a:spcAft>
                          <a:spcPts val="0"/>
                        </a:spcAft>
                        <a:buClr>
                          <a:srgbClr val="000000"/>
                        </a:buClr>
                        <a:buSzPts val="2000"/>
                        <a:buFont typeface="Arial"/>
                        <a:buNone/>
                      </a:pPr>
                      <a:r>
                        <a:rPr b="1" i="0" lang="en-US" sz="2000" u="none" cap="none" strike="noStrike">
                          <a:latin typeface="Calibri"/>
                          <a:ea typeface="Calibri"/>
                          <a:cs typeface="Calibri"/>
                          <a:sym typeface="Calibri"/>
                        </a:rPr>
                        <a:t>( NTD$ / per hour)</a:t>
                      </a:r>
                      <a:endParaRPr b="1" sz="2000" u="none" cap="none" strike="noStrike">
                        <a:latin typeface="Calibri"/>
                        <a:ea typeface="Calibri"/>
                        <a:cs typeface="Calibri"/>
                        <a:sym typeface="Calibri"/>
                      </a:endParaRPr>
                    </a:p>
                  </a:txBody>
                  <a:tcPr marT="73950" marB="73950" marR="73950" marL="739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FD6FC"/>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b="1" i="0" lang="en-US" sz="2300" u="none" cap="none" strike="noStrike">
                          <a:latin typeface="Calibri"/>
                          <a:ea typeface="Calibri"/>
                          <a:cs typeface="Calibri"/>
                          <a:sym typeface="Calibri"/>
                        </a:rPr>
                        <a:t>One on one Package</a:t>
                      </a:r>
                      <a:endParaRPr b="1" sz="2300" u="none" cap="none" strike="noStrike">
                        <a:latin typeface="Calibri"/>
                        <a:ea typeface="Calibri"/>
                        <a:cs typeface="Calibri"/>
                        <a:sym typeface="Calibri"/>
                      </a:endParaRPr>
                    </a:p>
                  </a:txBody>
                  <a:tcPr marT="73950" marB="73950" marR="73950" marL="739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FD6FC"/>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b="1" lang="en-US" sz="2300" u="none" cap="none" strike="noStrike">
                          <a:latin typeface="Calibri"/>
                          <a:ea typeface="Calibri"/>
                          <a:cs typeface="Calibri"/>
                          <a:sym typeface="Calibri"/>
                        </a:rPr>
                        <a:t>Image</a:t>
                      </a:r>
                      <a:endParaRPr b="1" sz="2300" u="none" cap="none" strike="noStrike">
                        <a:latin typeface="Calibri"/>
                        <a:ea typeface="Calibri"/>
                        <a:cs typeface="Calibri"/>
                        <a:sym typeface="Calibri"/>
                      </a:endParaRPr>
                    </a:p>
                  </a:txBody>
                  <a:tcPr marT="73950" marB="73950" marR="73950" marL="739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FD6FC"/>
                    </a:solidFill>
                  </a:tcPr>
                </a:tc>
              </a:tr>
              <a:tr h="805650">
                <a:tc>
                  <a:txBody>
                    <a:bodyPr/>
                    <a:lstStyle/>
                    <a:p>
                      <a:pPr indent="0" lvl="0" marL="0" marR="0" rtl="0" algn="ctr">
                        <a:lnSpc>
                          <a:spcPct val="100000"/>
                        </a:lnSpc>
                        <a:spcBef>
                          <a:spcPts val="0"/>
                        </a:spcBef>
                        <a:spcAft>
                          <a:spcPts val="0"/>
                        </a:spcAft>
                        <a:buClr>
                          <a:srgbClr val="000000"/>
                        </a:buClr>
                        <a:buSzPts val="2300"/>
                        <a:buFont typeface="Arial"/>
                        <a:buNone/>
                      </a:pPr>
                      <a:r>
                        <a:rPr i="0" lang="en-US" sz="2300" u="none" cap="none" strike="noStrike">
                          <a:solidFill>
                            <a:srgbClr val="000000"/>
                          </a:solidFill>
                          <a:latin typeface="Calibri"/>
                          <a:ea typeface="Calibri"/>
                          <a:cs typeface="Calibri"/>
                          <a:sym typeface="Calibri"/>
                        </a:rPr>
                        <a:t>TutorABC</a:t>
                      </a:r>
                      <a:endParaRPr sz="2000" u="none" cap="none" strike="noStrike">
                        <a:latin typeface="Calibri"/>
                        <a:ea typeface="Calibri"/>
                        <a:cs typeface="Calibri"/>
                        <a:sym typeface="Calibri"/>
                      </a:endParaRPr>
                    </a:p>
                  </a:txBody>
                  <a:tcPr marT="73950" marB="73950" marR="73950" marL="739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Calibri"/>
                          <a:ea typeface="Calibri"/>
                          <a:cs typeface="Calibri"/>
                          <a:sym typeface="Calibri"/>
                        </a:rPr>
                        <a:t>$2,194</a:t>
                      </a:r>
                      <a:br>
                        <a:rPr i="0" lang="en-US" sz="1900" u="none" cap="none" strike="noStrike">
                          <a:solidFill>
                            <a:srgbClr val="000000"/>
                          </a:solidFill>
                          <a:latin typeface="Calibri"/>
                          <a:ea typeface="Calibri"/>
                          <a:cs typeface="Calibri"/>
                          <a:sym typeface="Calibri"/>
                        </a:rPr>
                      </a:br>
                      <a:r>
                        <a:rPr i="0" lang="en-US" sz="1900" u="none" cap="none" strike="noStrike">
                          <a:solidFill>
                            <a:srgbClr val="000000"/>
                          </a:solidFill>
                          <a:latin typeface="Calibri"/>
                          <a:ea typeface="Calibri"/>
                          <a:cs typeface="Calibri"/>
                          <a:sym typeface="Calibri"/>
                        </a:rPr>
                        <a:t>($73 USD)</a:t>
                      </a:r>
                      <a:endParaRPr sz="1600" u="none" cap="none" strike="noStrike">
                        <a:latin typeface="Calibri"/>
                        <a:ea typeface="Calibri"/>
                        <a:cs typeface="Calibri"/>
                        <a:sym typeface="Calibri"/>
                      </a:endParaRPr>
                    </a:p>
                  </a:txBody>
                  <a:tcPr marT="73950" marB="73950" marR="73950" marL="739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Calibri"/>
                          <a:ea typeface="Calibri"/>
                          <a:cs typeface="Calibri"/>
                          <a:sym typeface="Calibri"/>
                        </a:rPr>
                        <a:t>2 years/ 45 mins/ 45 lessons</a:t>
                      </a:r>
                      <a:br>
                        <a:rPr i="0" lang="en-US" sz="1900" u="none" cap="none" strike="noStrike">
                          <a:solidFill>
                            <a:srgbClr val="000000"/>
                          </a:solidFill>
                          <a:latin typeface="Calibri"/>
                          <a:ea typeface="Calibri"/>
                          <a:cs typeface="Calibri"/>
                          <a:sym typeface="Calibri"/>
                        </a:rPr>
                      </a:br>
                      <a:r>
                        <a:rPr i="0" lang="en-US" sz="1900" u="none" cap="none" strike="noStrike">
                          <a:solidFill>
                            <a:srgbClr val="000000"/>
                          </a:solidFill>
                          <a:latin typeface="Calibri"/>
                          <a:ea typeface="Calibri"/>
                          <a:cs typeface="Calibri"/>
                          <a:sym typeface="Calibri"/>
                        </a:rPr>
                        <a:t>$98,712</a:t>
                      </a:r>
                      <a:r>
                        <a:rPr lang="en-US" sz="1900" u="none" cap="none" strike="noStrike">
                          <a:latin typeface="Calibri"/>
                          <a:ea typeface="Calibri"/>
                          <a:cs typeface="Calibri"/>
                          <a:sym typeface="Calibri"/>
                        </a:rPr>
                        <a:t> </a:t>
                      </a:r>
                      <a:r>
                        <a:rPr i="0" lang="en-US" sz="1900" u="none" cap="none" strike="noStrike">
                          <a:solidFill>
                            <a:srgbClr val="000000"/>
                          </a:solidFill>
                          <a:latin typeface="Calibri"/>
                          <a:ea typeface="Calibri"/>
                          <a:cs typeface="Calibri"/>
                          <a:sym typeface="Calibri"/>
                        </a:rPr>
                        <a:t>($3,290USD)</a:t>
                      </a:r>
                      <a:endParaRPr sz="1600" u="none" cap="none" strike="noStrike">
                        <a:latin typeface="Calibri"/>
                        <a:ea typeface="Calibri"/>
                        <a:cs typeface="Calibri"/>
                        <a:sym typeface="Calibri"/>
                      </a:endParaRPr>
                    </a:p>
                  </a:txBody>
                  <a:tcPr marT="73950" marB="73950" marR="73950" marL="739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latin typeface="Calibri"/>
                          <a:ea typeface="Calibri"/>
                          <a:cs typeface="Calibri"/>
                          <a:sym typeface="Calibri"/>
                        </a:rPr>
                        <a:t>M</a:t>
                      </a:r>
                      <a:r>
                        <a:rPr i="0" lang="en-US" sz="2300" u="none" cap="none" strike="noStrike">
                          <a:solidFill>
                            <a:srgbClr val="000000"/>
                          </a:solidFill>
                          <a:latin typeface="Calibri"/>
                          <a:ea typeface="Calibri"/>
                          <a:cs typeface="Calibri"/>
                          <a:sym typeface="Calibri"/>
                        </a:rPr>
                        <a:t>ost popular</a:t>
                      </a:r>
                      <a:r>
                        <a:rPr lang="en-US" sz="2300" u="none" cap="none" strike="noStrike">
                          <a:latin typeface="Calibri"/>
                          <a:ea typeface="Calibri"/>
                          <a:cs typeface="Calibri"/>
                          <a:sym typeface="Calibri"/>
                        </a:rPr>
                        <a:t> and expensive</a:t>
                      </a:r>
                      <a:endParaRPr sz="2000" u="none" cap="none" strike="noStrike">
                        <a:latin typeface="Calibri"/>
                        <a:ea typeface="Calibri"/>
                        <a:cs typeface="Calibri"/>
                        <a:sym typeface="Calibri"/>
                      </a:endParaRPr>
                    </a:p>
                  </a:txBody>
                  <a:tcPr marT="73950" marB="73950" marR="73950" marL="739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79675">
                <a:tc>
                  <a:txBody>
                    <a:bodyPr/>
                    <a:lstStyle/>
                    <a:p>
                      <a:pPr indent="0" lvl="0" marL="0" marR="0" rtl="0" algn="ctr">
                        <a:lnSpc>
                          <a:spcPct val="100000"/>
                        </a:lnSpc>
                        <a:spcBef>
                          <a:spcPts val="0"/>
                        </a:spcBef>
                        <a:spcAft>
                          <a:spcPts val="0"/>
                        </a:spcAft>
                        <a:buClr>
                          <a:srgbClr val="000000"/>
                        </a:buClr>
                        <a:buSzPts val="2300"/>
                        <a:buFont typeface="Arial"/>
                        <a:buNone/>
                      </a:pPr>
                      <a:r>
                        <a:rPr i="0" lang="en-US" sz="2300" u="none" cap="none" strike="noStrike">
                          <a:solidFill>
                            <a:srgbClr val="000000"/>
                          </a:solidFill>
                          <a:latin typeface="Calibri"/>
                          <a:ea typeface="Calibri"/>
                          <a:cs typeface="Calibri"/>
                          <a:sym typeface="Calibri"/>
                        </a:rPr>
                        <a:t>Engoo</a:t>
                      </a:r>
                      <a:endParaRPr sz="2000" u="none" cap="none" strike="noStrike">
                        <a:latin typeface="Calibri"/>
                        <a:ea typeface="Calibri"/>
                        <a:cs typeface="Calibri"/>
                        <a:sym typeface="Calibri"/>
                      </a:endParaRPr>
                    </a:p>
                  </a:txBody>
                  <a:tcPr marT="73950" marB="73950" marR="73950" marL="739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Calibri"/>
                          <a:ea typeface="Calibri"/>
                          <a:cs typeface="Calibri"/>
                          <a:sym typeface="Calibri"/>
                        </a:rPr>
                        <a:t>$504-960</a:t>
                      </a:r>
                      <a:br>
                        <a:rPr i="0" lang="en-US" sz="1900" u="none" cap="none" strike="noStrike">
                          <a:solidFill>
                            <a:srgbClr val="000000"/>
                          </a:solidFill>
                          <a:latin typeface="Calibri"/>
                          <a:ea typeface="Calibri"/>
                          <a:cs typeface="Calibri"/>
                          <a:sym typeface="Calibri"/>
                        </a:rPr>
                      </a:br>
                      <a:r>
                        <a:rPr i="0" lang="en-US" sz="1900" u="none" cap="none" strike="noStrike">
                          <a:solidFill>
                            <a:srgbClr val="000000"/>
                          </a:solidFill>
                          <a:latin typeface="Calibri"/>
                          <a:ea typeface="Calibri"/>
                          <a:cs typeface="Calibri"/>
                          <a:sym typeface="Calibri"/>
                        </a:rPr>
                        <a:t>($17</a:t>
                      </a:r>
                      <a:r>
                        <a:rPr lang="en-US" sz="1900" u="none" cap="none" strike="noStrike">
                          <a:latin typeface="Calibri"/>
                          <a:ea typeface="Calibri"/>
                          <a:cs typeface="Calibri"/>
                          <a:sym typeface="Calibri"/>
                        </a:rPr>
                        <a:t> - </a:t>
                      </a:r>
                      <a:r>
                        <a:rPr i="0" lang="en-US" sz="1900" u="none" cap="none" strike="noStrike">
                          <a:solidFill>
                            <a:srgbClr val="000000"/>
                          </a:solidFill>
                          <a:latin typeface="Calibri"/>
                          <a:ea typeface="Calibri"/>
                          <a:cs typeface="Calibri"/>
                          <a:sym typeface="Calibri"/>
                        </a:rPr>
                        <a:t>32 USD)</a:t>
                      </a:r>
                      <a:endParaRPr sz="1600" u="none" cap="none" strike="noStrike">
                        <a:latin typeface="Calibri"/>
                        <a:ea typeface="Calibri"/>
                        <a:cs typeface="Calibri"/>
                        <a:sym typeface="Calibri"/>
                      </a:endParaRPr>
                    </a:p>
                  </a:txBody>
                  <a:tcPr marT="73950" marB="73950" marR="73950" marL="739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Calibri"/>
                          <a:ea typeface="Calibri"/>
                          <a:cs typeface="Calibri"/>
                          <a:sym typeface="Calibri"/>
                        </a:rPr>
                        <a:t>1 month/ 25 mins/ 8 lessons</a:t>
                      </a:r>
                      <a:endParaRPr sz="1900" u="none" cap="none" strike="noStrike">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Calibri"/>
                          <a:ea typeface="Calibri"/>
                          <a:cs typeface="Calibri"/>
                          <a:sym typeface="Calibri"/>
                        </a:rPr>
                        <a:t>$1,680($56USD)or $3,200($107USD)</a:t>
                      </a:r>
                      <a:endParaRPr sz="1600" u="none" cap="none" strike="noStrike">
                        <a:latin typeface="Calibri"/>
                        <a:ea typeface="Calibri"/>
                        <a:cs typeface="Calibri"/>
                        <a:sym typeface="Calibri"/>
                      </a:endParaRPr>
                    </a:p>
                  </a:txBody>
                  <a:tcPr marT="73950" marB="73950" marR="73950" marL="739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latin typeface="Calibri"/>
                          <a:ea typeface="Calibri"/>
                          <a:cs typeface="Calibri"/>
                          <a:sym typeface="Calibri"/>
                        </a:rPr>
                        <a:t>Cheapest </a:t>
                      </a:r>
                      <a:endParaRPr sz="1600" u="none" cap="none" strike="noStrike">
                        <a:latin typeface="Calibri"/>
                        <a:ea typeface="Calibri"/>
                        <a:cs typeface="Calibri"/>
                        <a:sym typeface="Calibri"/>
                      </a:endParaRPr>
                    </a:p>
                  </a:txBody>
                  <a:tcPr marT="73950" marB="73950" marR="73950" marL="739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823650">
                <a:tc>
                  <a:txBody>
                    <a:bodyPr/>
                    <a:lstStyle/>
                    <a:p>
                      <a:pPr indent="0" lvl="0" marL="0" marR="0" rtl="0" algn="ctr">
                        <a:lnSpc>
                          <a:spcPct val="100000"/>
                        </a:lnSpc>
                        <a:spcBef>
                          <a:spcPts val="0"/>
                        </a:spcBef>
                        <a:spcAft>
                          <a:spcPts val="0"/>
                        </a:spcAft>
                        <a:buClr>
                          <a:srgbClr val="000000"/>
                        </a:buClr>
                        <a:buSzPts val="2300"/>
                        <a:buFont typeface="Arial"/>
                        <a:buNone/>
                      </a:pPr>
                      <a:r>
                        <a:rPr i="0" lang="en-US" sz="2300" u="none" cap="none" strike="noStrike">
                          <a:solidFill>
                            <a:srgbClr val="000000"/>
                          </a:solidFill>
                          <a:latin typeface="Calibri"/>
                          <a:ea typeface="Calibri"/>
                          <a:cs typeface="Calibri"/>
                          <a:sym typeface="Calibri"/>
                        </a:rPr>
                        <a:t>AmazingTalker</a:t>
                      </a:r>
                      <a:endParaRPr sz="2000" u="none" cap="none" strike="noStrike">
                        <a:latin typeface="Calibri"/>
                        <a:ea typeface="Calibri"/>
                        <a:cs typeface="Calibri"/>
                        <a:sym typeface="Calibri"/>
                      </a:endParaRPr>
                    </a:p>
                  </a:txBody>
                  <a:tcPr marT="73950" marB="73950" marR="73950" marL="739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Calibri"/>
                          <a:ea typeface="Calibri"/>
                          <a:cs typeface="Calibri"/>
                          <a:sym typeface="Calibri"/>
                        </a:rPr>
                        <a:t>$360-1,200</a:t>
                      </a:r>
                      <a:br>
                        <a:rPr i="0" lang="en-US" sz="1900" u="none" cap="none" strike="noStrike">
                          <a:solidFill>
                            <a:srgbClr val="000000"/>
                          </a:solidFill>
                          <a:latin typeface="Calibri"/>
                          <a:ea typeface="Calibri"/>
                          <a:cs typeface="Calibri"/>
                          <a:sym typeface="Calibri"/>
                        </a:rPr>
                      </a:br>
                      <a:r>
                        <a:rPr i="0" lang="en-US" sz="1900" u="none" cap="none" strike="noStrike">
                          <a:solidFill>
                            <a:srgbClr val="000000"/>
                          </a:solidFill>
                          <a:latin typeface="Calibri"/>
                          <a:ea typeface="Calibri"/>
                          <a:cs typeface="Calibri"/>
                          <a:sym typeface="Calibri"/>
                        </a:rPr>
                        <a:t>($12</a:t>
                      </a:r>
                      <a:r>
                        <a:rPr lang="en-US" sz="1900" u="none" cap="none" strike="noStrike">
                          <a:latin typeface="Calibri"/>
                          <a:ea typeface="Calibri"/>
                          <a:cs typeface="Calibri"/>
                          <a:sym typeface="Calibri"/>
                        </a:rPr>
                        <a:t> - </a:t>
                      </a:r>
                      <a:r>
                        <a:rPr i="0" lang="en-US" sz="1900" u="none" cap="none" strike="noStrike">
                          <a:solidFill>
                            <a:srgbClr val="000000"/>
                          </a:solidFill>
                          <a:latin typeface="Calibri"/>
                          <a:ea typeface="Calibri"/>
                          <a:cs typeface="Calibri"/>
                          <a:sym typeface="Calibri"/>
                        </a:rPr>
                        <a:t>40USD)</a:t>
                      </a:r>
                      <a:endParaRPr sz="1600" u="none" cap="none" strike="noStrike">
                        <a:latin typeface="Calibri"/>
                        <a:ea typeface="Calibri"/>
                        <a:cs typeface="Calibri"/>
                        <a:sym typeface="Calibri"/>
                      </a:endParaRPr>
                    </a:p>
                  </a:txBody>
                  <a:tcPr marT="73950" marB="73950" marR="73950" marL="739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100"/>
                        <a:buFont typeface="Arial"/>
                        <a:buNone/>
                      </a:pPr>
                      <a:r>
                        <a:rPr lang="en-US" sz="2100" u="none" cap="none" strike="noStrike">
                          <a:latin typeface="Calibri"/>
                          <a:ea typeface="Calibri"/>
                          <a:cs typeface="Calibri"/>
                          <a:sym typeface="Calibri"/>
                        </a:rPr>
                        <a:t>25 or 50 min</a:t>
                      </a:r>
                      <a:r>
                        <a:rPr i="0" lang="en-US" sz="2100" u="none" cap="none" strike="noStrike">
                          <a:solidFill>
                            <a:srgbClr val="000000"/>
                          </a:solidFill>
                          <a:latin typeface="Calibri"/>
                          <a:ea typeface="Calibri"/>
                          <a:cs typeface="Calibri"/>
                          <a:sym typeface="Calibri"/>
                        </a:rPr>
                        <a:t>s/per less</a:t>
                      </a:r>
                      <a:r>
                        <a:rPr lang="en-US" sz="2100" u="none" cap="none" strike="noStrike">
                          <a:latin typeface="Calibri"/>
                          <a:ea typeface="Calibri"/>
                          <a:cs typeface="Calibri"/>
                          <a:sym typeface="Calibri"/>
                        </a:rPr>
                        <a:t>on</a:t>
                      </a:r>
                      <a:endParaRPr sz="1800" u="none" cap="none" strike="noStrike">
                        <a:latin typeface="Calibri"/>
                        <a:ea typeface="Calibri"/>
                        <a:cs typeface="Calibri"/>
                        <a:sym typeface="Calibri"/>
                      </a:endParaRPr>
                    </a:p>
                  </a:txBody>
                  <a:tcPr marT="73950" marB="73950" marR="73950" marL="739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latin typeface="Calibri"/>
                          <a:ea typeface="Calibri"/>
                          <a:cs typeface="Calibri"/>
                          <a:sym typeface="Calibri"/>
                        </a:rPr>
                        <a:t>Most customized in price and courses</a:t>
                      </a:r>
                      <a:endParaRPr sz="1800" u="none" cap="none" strike="noStrike">
                        <a:latin typeface="Calibri"/>
                        <a:ea typeface="Calibri"/>
                        <a:cs typeface="Calibri"/>
                        <a:sym typeface="Calibri"/>
                      </a:endParaRPr>
                    </a:p>
                  </a:txBody>
                  <a:tcPr marT="73950" marB="73950" marR="73950" marL="739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49650">
                <a:tc>
                  <a:txBody>
                    <a:bodyPr/>
                    <a:lstStyle/>
                    <a:p>
                      <a:pPr indent="0" lvl="0" marL="0" marR="0" rtl="0" algn="ctr">
                        <a:lnSpc>
                          <a:spcPct val="100000"/>
                        </a:lnSpc>
                        <a:spcBef>
                          <a:spcPts val="0"/>
                        </a:spcBef>
                        <a:spcAft>
                          <a:spcPts val="0"/>
                        </a:spcAft>
                        <a:buClr>
                          <a:srgbClr val="000000"/>
                        </a:buClr>
                        <a:buSzPts val="2300"/>
                        <a:buFont typeface="Arial"/>
                        <a:buNone/>
                      </a:pPr>
                      <a:r>
                        <a:rPr i="0" lang="en-US" sz="2300" u="none" cap="none" strike="noStrike">
                          <a:solidFill>
                            <a:srgbClr val="000000"/>
                          </a:solidFill>
                          <a:latin typeface="Calibri"/>
                          <a:ea typeface="Calibri"/>
                          <a:cs typeface="Calibri"/>
                          <a:sym typeface="Calibri"/>
                        </a:rPr>
                        <a:t>Cambly</a:t>
                      </a:r>
                      <a:endParaRPr sz="2000" u="none" cap="none" strike="noStrike">
                        <a:latin typeface="Calibri"/>
                        <a:ea typeface="Calibri"/>
                        <a:cs typeface="Calibri"/>
                        <a:sym typeface="Calibri"/>
                      </a:endParaRPr>
                    </a:p>
                  </a:txBody>
                  <a:tcPr marT="73950" marB="73950" marR="73950" marL="739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Calibri"/>
                          <a:ea typeface="Calibri"/>
                          <a:cs typeface="Calibri"/>
                          <a:sym typeface="Calibri"/>
                        </a:rPr>
                        <a:t>$450 - 540</a:t>
                      </a:r>
                      <a:br>
                        <a:rPr i="0" lang="en-US" sz="1900" u="none" cap="none" strike="noStrike">
                          <a:solidFill>
                            <a:srgbClr val="000000"/>
                          </a:solidFill>
                          <a:latin typeface="Calibri"/>
                          <a:ea typeface="Calibri"/>
                          <a:cs typeface="Calibri"/>
                          <a:sym typeface="Calibri"/>
                        </a:rPr>
                      </a:br>
                      <a:r>
                        <a:rPr i="0" lang="en-US" sz="1900" u="none" cap="none" strike="noStrike">
                          <a:solidFill>
                            <a:srgbClr val="000000"/>
                          </a:solidFill>
                          <a:latin typeface="Calibri"/>
                          <a:ea typeface="Calibri"/>
                          <a:cs typeface="Calibri"/>
                          <a:sym typeface="Calibri"/>
                        </a:rPr>
                        <a:t>($15 </a:t>
                      </a:r>
                      <a:r>
                        <a:rPr lang="en-US" sz="1900" u="none" cap="none" strike="noStrike">
                          <a:latin typeface="Calibri"/>
                          <a:ea typeface="Calibri"/>
                          <a:cs typeface="Calibri"/>
                          <a:sym typeface="Calibri"/>
                        </a:rPr>
                        <a:t>- </a:t>
                      </a:r>
                      <a:r>
                        <a:rPr i="0" lang="en-US" sz="1900" u="none" cap="none" strike="noStrike">
                          <a:solidFill>
                            <a:srgbClr val="000000"/>
                          </a:solidFill>
                          <a:latin typeface="Calibri"/>
                          <a:ea typeface="Calibri"/>
                          <a:cs typeface="Calibri"/>
                          <a:sym typeface="Calibri"/>
                        </a:rPr>
                        <a:t>18 USD)</a:t>
                      </a:r>
                      <a:endParaRPr sz="1600" u="none" cap="none" strike="noStrike">
                        <a:latin typeface="Calibri"/>
                        <a:ea typeface="Calibri"/>
                        <a:cs typeface="Calibri"/>
                        <a:sym typeface="Calibri"/>
                      </a:endParaRPr>
                    </a:p>
                  </a:txBody>
                  <a:tcPr marT="73950" marB="73950" marR="73950" marL="739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Calibri"/>
                          <a:ea typeface="Calibri"/>
                          <a:cs typeface="Calibri"/>
                          <a:sym typeface="Calibri"/>
                        </a:rPr>
                        <a:t>1 month/ 15, 30, 60 mins/ 2,3,5,7 lessons per week/ </a:t>
                      </a:r>
                      <a:br>
                        <a:rPr i="0" lang="en-US" sz="1900" u="none" cap="none" strike="noStrike">
                          <a:solidFill>
                            <a:srgbClr val="000000"/>
                          </a:solidFill>
                          <a:latin typeface="Calibri"/>
                          <a:ea typeface="Calibri"/>
                          <a:cs typeface="Calibri"/>
                          <a:sym typeface="Calibri"/>
                        </a:rPr>
                      </a:br>
                      <a:r>
                        <a:rPr i="0" lang="en-US" sz="1900" u="none" cap="none" strike="noStrike">
                          <a:solidFill>
                            <a:srgbClr val="000000"/>
                          </a:solidFill>
                          <a:latin typeface="Calibri"/>
                          <a:ea typeface="Calibri"/>
                          <a:cs typeface="Calibri"/>
                          <a:sym typeface="Calibri"/>
                        </a:rPr>
                        <a:t>$2,469 ($82USD) - $6,369 ($212USD)</a:t>
                      </a:r>
                      <a:endParaRPr sz="1600" u="none" cap="none" strike="noStrike">
                        <a:latin typeface="Calibri"/>
                        <a:ea typeface="Calibri"/>
                        <a:cs typeface="Calibri"/>
                        <a:sym typeface="Calibri"/>
                      </a:endParaRPr>
                    </a:p>
                  </a:txBody>
                  <a:tcPr marT="73950" marB="73950" marR="73950" marL="739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latin typeface="Calibri"/>
                          <a:ea typeface="Calibri"/>
                          <a:cs typeface="Calibri"/>
                          <a:sym typeface="Calibri"/>
                        </a:rPr>
                        <a:t>Multiple options in length</a:t>
                      </a:r>
                      <a:br>
                        <a:rPr lang="en-US" sz="2300" u="none" cap="none" strike="noStrike">
                          <a:latin typeface="Calibri"/>
                          <a:ea typeface="Calibri"/>
                          <a:cs typeface="Calibri"/>
                          <a:sym typeface="Calibri"/>
                        </a:rPr>
                      </a:br>
                      <a:r>
                        <a:rPr lang="en-US" sz="2300" u="none" cap="none" strike="noStrike">
                          <a:latin typeface="Calibri"/>
                          <a:ea typeface="Calibri"/>
                          <a:cs typeface="Calibri"/>
                          <a:sym typeface="Calibri"/>
                        </a:rPr>
                        <a:t>All native speaker</a:t>
                      </a:r>
                      <a:endParaRPr sz="1700" u="none" cap="none" strike="noStrike">
                        <a:latin typeface="Calibri"/>
                        <a:ea typeface="Calibri"/>
                        <a:cs typeface="Calibri"/>
                        <a:sym typeface="Calibri"/>
                      </a:endParaRPr>
                    </a:p>
                  </a:txBody>
                  <a:tcPr marT="73950" marB="73950" marR="73950" marL="739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bl>
          </a:graphicData>
        </a:graphic>
      </p:graphicFrame>
      <p:sp>
        <p:nvSpPr>
          <p:cNvPr id="263" name="Google Shape;263;p7"/>
          <p:cNvSpPr txBox="1"/>
          <p:nvPr/>
        </p:nvSpPr>
        <p:spPr>
          <a:xfrm>
            <a:off x="51279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600"/>
              <a:buFont typeface="Arial"/>
              <a:buNone/>
            </a:pPr>
            <a:r>
              <a:rPr b="1" i="0" lang="en-US" sz="3600" u="none" cap="none" strike="noStrike">
                <a:solidFill>
                  <a:srgbClr val="FCE401"/>
                </a:solidFill>
                <a:latin typeface="Calibri"/>
                <a:ea typeface="Calibri"/>
                <a:cs typeface="Calibri"/>
                <a:sym typeface="Calibri"/>
              </a:rPr>
              <a:t>Competitor Analysis</a:t>
            </a:r>
            <a:endParaRPr b="1" i="0" sz="3600" u="none" cap="none" strike="noStrike">
              <a:solidFill>
                <a:srgbClr val="FCE401"/>
              </a:solidFill>
              <a:latin typeface="Calibri"/>
              <a:ea typeface="Calibri"/>
              <a:cs typeface="Calibri"/>
              <a:sym typeface="Calibri"/>
            </a:endParaRPr>
          </a:p>
        </p:txBody>
      </p:sp>
      <p:sp>
        <p:nvSpPr>
          <p:cNvPr id="264" name="Google Shape;264;p7"/>
          <p:cNvSpPr/>
          <p:nvPr/>
        </p:nvSpPr>
        <p:spPr>
          <a:xfrm>
            <a:off x="373675" y="3493175"/>
            <a:ext cx="11444700" cy="1627800"/>
          </a:xfrm>
          <a:prstGeom prst="roundRect">
            <a:avLst>
              <a:gd fmla="val 16667" name="adj"/>
            </a:avLst>
          </a:prstGeom>
          <a:solidFill>
            <a:srgbClr val="0074FF"/>
          </a:solidFill>
          <a:ln cap="flat" cmpd="sng" w="38100">
            <a:solidFill>
              <a:srgbClr val="FCE40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rgbClr val="FCE401"/>
                </a:solidFill>
                <a:latin typeface="Calibri"/>
                <a:ea typeface="Calibri"/>
                <a:cs typeface="Calibri"/>
                <a:sym typeface="Calibri"/>
              </a:rPr>
              <a:t>Since they all provide video call service, </a:t>
            </a:r>
            <a:br>
              <a:rPr lang="en-US" sz="3600">
                <a:solidFill>
                  <a:srgbClr val="FCE401"/>
                </a:solidFill>
                <a:latin typeface="Calibri"/>
                <a:ea typeface="Calibri"/>
                <a:cs typeface="Calibri"/>
                <a:sym typeface="Calibri"/>
              </a:rPr>
            </a:br>
            <a:r>
              <a:rPr lang="en-US" sz="3600">
                <a:solidFill>
                  <a:srgbClr val="FCE401"/>
                </a:solidFill>
                <a:latin typeface="Calibri"/>
                <a:ea typeface="Calibri"/>
                <a:cs typeface="Calibri"/>
                <a:sym typeface="Calibri"/>
              </a:rPr>
              <a:t>there’s </a:t>
            </a:r>
            <a:r>
              <a:rPr b="1" lang="en-US" sz="3600">
                <a:solidFill>
                  <a:srgbClr val="FCE401"/>
                </a:solidFill>
                <a:latin typeface="Calibri"/>
                <a:ea typeface="Calibri"/>
                <a:cs typeface="Calibri"/>
                <a:sym typeface="Calibri"/>
              </a:rPr>
              <a:t>no direct competitor</a:t>
            </a:r>
            <a:r>
              <a:rPr lang="en-US" sz="3600">
                <a:solidFill>
                  <a:srgbClr val="FCE401"/>
                </a:solidFill>
                <a:latin typeface="Calibri"/>
                <a:ea typeface="Calibri"/>
                <a:cs typeface="Calibri"/>
                <a:sym typeface="Calibri"/>
              </a:rPr>
              <a:t> in Taiwan.</a:t>
            </a:r>
            <a:endParaRPr sz="3600">
              <a:solidFill>
                <a:srgbClr val="FCE401"/>
              </a:solidFill>
              <a:latin typeface="Calibri"/>
              <a:ea typeface="Calibri"/>
              <a:cs typeface="Calibri"/>
              <a:sym typeface="Calibri"/>
            </a:endParaRPr>
          </a:p>
        </p:txBody>
      </p:sp>
      <p:sp>
        <p:nvSpPr>
          <p:cNvPr id="265" name="Google Shape;265;p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8a7d8fb5ff_5_5"/>
          <p:cNvSpPr/>
          <p:nvPr/>
        </p:nvSpPr>
        <p:spPr>
          <a:xfrm rot="5400000">
            <a:off x="2658000" y="-2692400"/>
            <a:ext cx="6876000" cy="122250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1" name="Google Shape;271;g8a7d8fb5ff_5_5"/>
          <p:cNvSpPr txBox="1"/>
          <p:nvPr/>
        </p:nvSpPr>
        <p:spPr>
          <a:xfrm>
            <a:off x="275354" y="205346"/>
            <a:ext cx="21390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g8a7d8fb5ff_5_5"/>
          <p:cNvSpPr txBox="1"/>
          <p:nvPr/>
        </p:nvSpPr>
        <p:spPr>
          <a:xfrm>
            <a:off x="-16500" y="1587900"/>
            <a:ext cx="12225000" cy="1635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600"/>
              <a:buFont typeface="Arial"/>
              <a:buNone/>
            </a:pPr>
            <a:r>
              <a:rPr lang="en-US" sz="5100">
                <a:solidFill>
                  <a:srgbClr val="F9E34D"/>
                </a:solidFill>
                <a:latin typeface="Calibri"/>
                <a:ea typeface="Calibri"/>
                <a:cs typeface="Calibri"/>
                <a:sym typeface="Calibri"/>
              </a:rPr>
              <a:t>So… what’s the pain points of Taiwanese?</a:t>
            </a:r>
            <a:endParaRPr sz="5100">
              <a:solidFill>
                <a:srgbClr val="F9E34D"/>
              </a:solidFill>
              <a:latin typeface="Calibri"/>
              <a:ea typeface="Calibri"/>
              <a:cs typeface="Calibri"/>
              <a:sym typeface="Calibri"/>
            </a:endParaRPr>
          </a:p>
        </p:txBody>
      </p:sp>
      <p:sp>
        <p:nvSpPr>
          <p:cNvPr id="273" name="Google Shape;273;g8a7d8fb5ff_5_5"/>
          <p:cNvSpPr txBox="1"/>
          <p:nvPr/>
        </p:nvSpPr>
        <p:spPr>
          <a:xfrm>
            <a:off x="1006775" y="3584675"/>
            <a:ext cx="10346700" cy="230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200">
                <a:solidFill>
                  <a:srgbClr val="E8EBF5"/>
                </a:solidFill>
                <a:latin typeface="Calibri"/>
                <a:ea typeface="Calibri"/>
                <a:cs typeface="Calibri"/>
                <a:sym typeface="Calibri"/>
              </a:rPr>
              <a:t>Anxiety in speaking and writing.</a:t>
            </a:r>
            <a:endParaRPr sz="4200">
              <a:solidFill>
                <a:srgbClr val="E8EBF5"/>
              </a:solidFill>
              <a:latin typeface="Calibri"/>
              <a:ea typeface="Calibri"/>
              <a:cs typeface="Calibri"/>
              <a:sym typeface="Calibri"/>
            </a:endParaRPr>
          </a:p>
          <a:p>
            <a:pPr indent="0" lvl="0" marL="0" rtl="0" algn="ctr">
              <a:spcBef>
                <a:spcPts val="0"/>
              </a:spcBef>
              <a:spcAft>
                <a:spcPts val="0"/>
              </a:spcAft>
              <a:buNone/>
            </a:pPr>
            <a:r>
              <a:rPr lang="en-US" sz="3400">
                <a:solidFill>
                  <a:srgbClr val="E8EBF5"/>
                </a:solidFill>
                <a:latin typeface="Calibri"/>
                <a:ea typeface="Calibri"/>
                <a:cs typeface="Calibri"/>
                <a:sym typeface="Calibri"/>
              </a:rPr>
              <a:t>&amp;</a:t>
            </a:r>
            <a:endParaRPr sz="3400">
              <a:solidFill>
                <a:srgbClr val="E8EBF5"/>
              </a:solidFill>
              <a:latin typeface="Calibri"/>
              <a:ea typeface="Calibri"/>
              <a:cs typeface="Calibri"/>
              <a:sym typeface="Calibri"/>
            </a:endParaRPr>
          </a:p>
          <a:p>
            <a:pPr indent="0" lvl="0" marL="0" rtl="0" algn="ctr">
              <a:spcBef>
                <a:spcPts val="0"/>
              </a:spcBef>
              <a:spcAft>
                <a:spcPts val="0"/>
              </a:spcAft>
              <a:buNone/>
            </a:pPr>
            <a:r>
              <a:rPr lang="en-US" sz="4200">
                <a:solidFill>
                  <a:srgbClr val="E8EBF5"/>
                </a:solidFill>
                <a:latin typeface="Calibri"/>
                <a:ea typeface="Calibri"/>
                <a:cs typeface="Calibri"/>
                <a:sym typeface="Calibri"/>
              </a:rPr>
              <a:t> Unsatisfied in current platform.</a:t>
            </a:r>
            <a:endParaRPr sz="4200">
              <a:solidFill>
                <a:srgbClr val="E8EBF5"/>
              </a:solidFill>
              <a:latin typeface="Calibri"/>
              <a:ea typeface="Calibri"/>
              <a:cs typeface="Calibri"/>
              <a:sym typeface="Calibri"/>
            </a:endParaRPr>
          </a:p>
        </p:txBody>
      </p:sp>
      <p:sp>
        <p:nvSpPr>
          <p:cNvPr id="274" name="Google Shape;274;g8a7d8fb5ff_5_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8"/>
          <p:cNvSpPr/>
          <p:nvPr/>
        </p:nvSpPr>
        <p:spPr>
          <a:xfrm rot="5400000">
            <a:off x="-392746" y="606215"/>
            <a:ext cx="1060800" cy="2754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0" name="Google Shape;280;p8"/>
          <p:cNvSpPr txBox="1"/>
          <p:nvPr/>
        </p:nvSpPr>
        <p:spPr>
          <a:xfrm>
            <a:off x="275354" y="205346"/>
            <a:ext cx="27291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Taiwan Market Overview</a:t>
            </a:r>
            <a:endParaRPr b="0" i="0" sz="1400" u="none" cap="none" strike="noStrike">
              <a:solidFill>
                <a:srgbClr val="000000"/>
              </a:solidFill>
              <a:latin typeface="Arial"/>
              <a:ea typeface="Arial"/>
              <a:cs typeface="Arial"/>
              <a:sym typeface="Arial"/>
            </a:endParaRPr>
          </a:p>
        </p:txBody>
      </p:sp>
      <p:sp>
        <p:nvSpPr>
          <p:cNvPr id="281" name="Google Shape;281;p8"/>
          <p:cNvSpPr/>
          <p:nvPr/>
        </p:nvSpPr>
        <p:spPr>
          <a:xfrm rot="5400000">
            <a:off x="7067849" y="-3849834"/>
            <a:ext cx="1060800" cy="91875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82" name="Google Shape;282;p8"/>
          <p:cNvPicPr preferRelativeResize="0"/>
          <p:nvPr/>
        </p:nvPicPr>
        <p:blipFill rotWithShape="1">
          <a:blip r:embed="rId3">
            <a:alphaModFix/>
          </a:blip>
          <a:srcRect b="0" l="0" r="0" t="0"/>
          <a:stretch/>
        </p:blipFill>
        <p:spPr>
          <a:xfrm>
            <a:off x="11340192" y="6330691"/>
            <a:ext cx="851807" cy="527309"/>
          </a:xfrm>
          <a:prstGeom prst="rect">
            <a:avLst/>
          </a:prstGeom>
          <a:noFill/>
          <a:ln>
            <a:noFill/>
          </a:ln>
        </p:spPr>
      </p:pic>
      <p:sp>
        <p:nvSpPr>
          <p:cNvPr id="283" name="Google Shape;283;p8"/>
          <p:cNvSpPr txBox="1"/>
          <p:nvPr/>
        </p:nvSpPr>
        <p:spPr>
          <a:xfrm>
            <a:off x="619925" y="2047761"/>
            <a:ext cx="47193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74FF"/>
                </a:solidFill>
                <a:latin typeface="Calibri"/>
                <a:ea typeface="Calibri"/>
                <a:cs typeface="Calibri"/>
                <a:sym typeface="Calibri"/>
              </a:rPr>
              <a:t>Personal：feel anxious about English speaking and writing skills</a:t>
            </a:r>
            <a:endParaRPr b="0" i="0" sz="1400" u="none" cap="none" strike="noStrike">
              <a:solidFill>
                <a:srgbClr val="000000"/>
              </a:solidFill>
              <a:latin typeface="Arial"/>
              <a:ea typeface="Arial"/>
              <a:cs typeface="Arial"/>
              <a:sym typeface="Arial"/>
            </a:endParaRPr>
          </a:p>
        </p:txBody>
      </p:sp>
      <p:sp>
        <p:nvSpPr>
          <p:cNvPr id="284" name="Google Shape;284;p8"/>
          <p:cNvSpPr/>
          <p:nvPr/>
        </p:nvSpPr>
        <p:spPr>
          <a:xfrm rot="5400000">
            <a:off x="88878" y="2385707"/>
            <a:ext cx="702900" cy="1551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5" name="Google Shape;285;p8"/>
          <p:cNvSpPr txBox="1"/>
          <p:nvPr/>
        </p:nvSpPr>
        <p:spPr>
          <a:xfrm>
            <a:off x="6006300" y="1960500"/>
            <a:ext cx="5513400" cy="1163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74FF"/>
                </a:solidFill>
                <a:latin typeface="Calibri"/>
                <a:ea typeface="Calibri"/>
                <a:cs typeface="Calibri"/>
                <a:sym typeface="Calibri"/>
              </a:rPr>
              <a:t>Platform：nearly 30% of our respondents weren’t satisfy about current English learning platform in Taiwan</a:t>
            </a:r>
            <a:endParaRPr b="0" i="0" sz="2400" u="none" cap="none" strike="noStrike">
              <a:solidFill>
                <a:srgbClr val="0074FF"/>
              </a:solidFill>
              <a:latin typeface="Calibri"/>
              <a:ea typeface="Calibri"/>
              <a:cs typeface="Calibri"/>
              <a:sym typeface="Calibri"/>
            </a:endParaRPr>
          </a:p>
        </p:txBody>
      </p:sp>
      <p:sp>
        <p:nvSpPr>
          <p:cNvPr id="286" name="Google Shape;286;p8"/>
          <p:cNvSpPr/>
          <p:nvPr/>
        </p:nvSpPr>
        <p:spPr>
          <a:xfrm rot="5400000">
            <a:off x="5313100" y="2460597"/>
            <a:ext cx="1027200" cy="1551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87" name="Google Shape;287;p8"/>
          <p:cNvPicPr preferRelativeResize="0"/>
          <p:nvPr/>
        </p:nvPicPr>
        <p:blipFill rotWithShape="1">
          <a:blip r:embed="rId4">
            <a:alphaModFix/>
          </a:blip>
          <a:srcRect b="0" l="0" r="0" t="0"/>
          <a:stretch/>
        </p:blipFill>
        <p:spPr>
          <a:xfrm>
            <a:off x="275350" y="3328425"/>
            <a:ext cx="5063876" cy="3038454"/>
          </a:xfrm>
          <a:prstGeom prst="rect">
            <a:avLst/>
          </a:prstGeom>
          <a:noFill/>
          <a:ln>
            <a:noFill/>
          </a:ln>
        </p:spPr>
      </p:pic>
      <p:sp>
        <p:nvSpPr>
          <p:cNvPr id="288" name="Google Shape;288;p8"/>
          <p:cNvSpPr txBox="1"/>
          <p:nvPr/>
        </p:nvSpPr>
        <p:spPr>
          <a:xfrm>
            <a:off x="51279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3600"/>
              <a:buFont typeface="Arial"/>
              <a:buNone/>
            </a:pPr>
            <a:r>
              <a:rPr b="1" lang="en-US" sz="3600">
                <a:solidFill>
                  <a:srgbClr val="FCE401"/>
                </a:solidFill>
                <a:latin typeface="Calibri"/>
                <a:ea typeface="Calibri"/>
                <a:cs typeface="Calibri"/>
                <a:sym typeface="Calibri"/>
              </a:rPr>
              <a:t>Pain Points</a:t>
            </a:r>
            <a:r>
              <a:rPr b="1" i="0" lang="en-US" sz="3600" u="none" cap="none" strike="noStrike">
                <a:solidFill>
                  <a:srgbClr val="FCE401"/>
                </a:solidFill>
                <a:latin typeface="Calibri"/>
                <a:ea typeface="Calibri"/>
                <a:cs typeface="Calibri"/>
                <a:sym typeface="Calibri"/>
              </a:rPr>
              <a:t> In Taiwan</a:t>
            </a:r>
            <a:endParaRPr b="1" i="0" sz="3600" u="none" cap="none" strike="noStrike">
              <a:solidFill>
                <a:srgbClr val="FCE401"/>
              </a:solidFill>
              <a:latin typeface="Calibri"/>
              <a:ea typeface="Calibri"/>
              <a:cs typeface="Calibri"/>
              <a:sym typeface="Calibri"/>
            </a:endParaRPr>
          </a:p>
        </p:txBody>
      </p:sp>
      <p:pic>
        <p:nvPicPr>
          <p:cNvPr id="289" name="Google Shape;289;p8"/>
          <p:cNvPicPr preferRelativeResize="0"/>
          <p:nvPr/>
        </p:nvPicPr>
        <p:blipFill rotWithShape="1">
          <a:blip r:embed="rId5">
            <a:alphaModFix/>
          </a:blip>
          <a:srcRect b="0" l="0" r="0" t="0"/>
          <a:stretch/>
        </p:blipFill>
        <p:spPr>
          <a:xfrm>
            <a:off x="6297750" y="3476050"/>
            <a:ext cx="4572000" cy="2743200"/>
          </a:xfrm>
          <a:prstGeom prst="rect">
            <a:avLst/>
          </a:prstGeom>
          <a:noFill/>
          <a:ln>
            <a:noFill/>
          </a:ln>
        </p:spPr>
      </p:pic>
      <p:sp>
        <p:nvSpPr>
          <p:cNvPr id="290" name="Google Shape;290;p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4"/>
          <p:cNvSpPr txBox="1"/>
          <p:nvPr/>
        </p:nvSpPr>
        <p:spPr>
          <a:xfrm>
            <a:off x="275354" y="205346"/>
            <a:ext cx="27291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Taiwan Market Overview</a:t>
            </a:r>
            <a:endParaRPr b="0" i="0" sz="1400" u="none" cap="none" strike="noStrike">
              <a:solidFill>
                <a:srgbClr val="000000"/>
              </a:solidFill>
              <a:latin typeface="Arial"/>
              <a:ea typeface="Arial"/>
              <a:cs typeface="Arial"/>
              <a:sym typeface="Arial"/>
            </a:endParaRPr>
          </a:p>
        </p:txBody>
      </p:sp>
      <p:sp>
        <p:nvSpPr>
          <p:cNvPr id="296" name="Google Shape;296;p24"/>
          <p:cNvSpPr/>
          <p:nvPr/>
        </p:nvSpPr>
        <p:spPr>
          <a:xfrm rot="5400000">
            <a:off x="7067849" y="-3849834"/>
            <a:ext cx="1060800" cy="91875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7" name="Google Shape;297;p24"/>
          <p:cNvSpPr/>
          <p:nvPr/>
        </p:nvSpPr>
        <p:spPr>
          <a:xfrm>
            <a:off x="4799825" y="2622250"/>
            <a:ext cx="2643000" cy="1513200"/>
          </a:xfrm>
          <a:prstGeom prst="roundRect">
            <a:avLst>
              <a:gd fmla="val 16667" name="adj"/>
            </a:avLst>
          </a:prstGeom>
          <a:noFill/>
          <a:ln cap="flat" cmpd="sng" w="38100">
            <a:solidFill>
              <a:srgbClr val="0074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4"/>
          <p:cNvSpPr/>
          <p:nvPr/>
        </p:nvSpPr>
        <p:spPr>
          <a:xfrm rot="5400000">
            <a:off x="-392746" y="606215"/>
            <a:ext cx="1060800" cy="2754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9" name="Google Shape;299;p24"/>
          <p:cNvSpPr/>
          <p:nvPr/>
        </p:nvSpPr>
        <p:spPr>
          <a:xfrm>
            <a:off x="4799825" y="2617325"/>
            <a:ext cx="2643000" cy="707100"/>
          </a:xfrm>
          <a:prstGeom prst="round2SameRect">
            <a:avLst>
              <a:gd fmla="val 28332" name="adj1"/>
              <a:gd fmla="val 0" name="adj2"/>
            </a:avLst>
          </a:prstGeom>
          <a:solidFill>
            <a:srgbClr val="FCE401"/>
          </a:solidFill>
          <a:ln cap="flat" cmpd="sng" w="38100">
            <a:solidFill>
              <a:srgbClr val="0074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100"/>
              <a:buFont typeface="Arial"/>
              <a:buNone/>
            </a:pPr>
            <a:r>
              <a:rPr b="1" i="0" lang="en-US" sz="3100" u="none" cap="none" strike="noStrike">
                <a:solidFill>
                  <a:srgbClr val="0074FF"/>
                </a:solidFill>
                <a:latin typeface="Arial"/>
                <a:ea typeface="Arial"/>
                <a:cs typeface="Arial"/>
                <a:sym typeface="Arial"/>
              </a:rPr>
              <a:t>MEDIATOR</a:t>
            </a:r>
            <a:endParaRPr b="0" i="0" sz="1400" u="none" cap="none" strike="noStrike">
              <a:solidFill>
                <a:srgbClr val="000000"/>
              </a:solidFill>
              <a:latin typeface="Arial"/>
              <a:ea typeface="Arial"/>
              <a:cs typeface="Arial"/>
              <a:sym typeface="Arial"/>
            </a:endParaRPr>
          </a:p>
        </p:txBody>
      </p:sp>
      <p:sp>
        <p:nvSpPr>
          <p:cNvPr id="300" name="Google Shape;300;p24"/>
          <p:cNvSpPr txBox="1"/>
          <p:nvPr/>
        </p:nvSpPr>
        <p:spPr>
          <a:xfrm>
            <a:off x="4824500" y="3321425"/>
            <a:ext cx="2542200" cy="813900"/>
          </a:xfrm>
          <a:prstGeom prst="rect">
            <a:avLst/>
          </a:prstGeom>
          <a:noFill/>
          <a:ln>
            <a:noFill/>
          </a:ln>
        </p:spPr>
        <p:txBody>
          <a:bodyPr anchorCtr="0" anchor="t" bIns="91425" lIns="91425" spcFirstLastPara="1" rIns="91425" wrap="square" tIns="91425">
            <a:noAutofit/>
          </a:bodyPr>
          <a:lstStyle/>
          <a:p>
            <a:pPr indent="0" lvl="0" marL="0" marR="0" rtl="0" algn="ctr">
              <a:lnSpc>
                <a:spcPct val="85000"/>
              </a:lnSpc>
              <a:spcBef>
                <a:spcPts val="0"/>
              </a:spcBef>
              <a:spcAft>
                <a:spcPts val="0"/>
              </a:spcAft>
              <a:buClr>
                <a:srgbClr val="000000"/>
              </a:buClr>
              <a:buSzPts val="2600"/>
              <a:buFont typeface="Arial"/>
              <a:buNone/>
            </a:pPr>
            <a:r>
              <a:rPr b="1" i="0" lang="en-US" sz="2600" u="none" cap="none" strike="noStrike">
                <a:solidFill>
                  <a:srgbClr val="0074FF"/>
                </a:solidFill>
                <a:latin typeface="Calibri"/>
                <a:ea typeface="Calibri"/>
                <a:cs typeface="Calibri"/>
                <a:sym typeface="Calibri"/>
              </a:rPr>
              <a:t>Feel Anxious</a:t>
            </a:r>
            <a:endParaRPr b="1" i="0" sz="2600" u="none" cap="none" strike="noStrike">
              <a:solidFill>
                <a:srgbClr val="0074FF"/>
              </a:solidFill>
              <a:latin typeface="Calibri"/>
              <a:ea typeface="Calibri"/>
              <a:cs typeface="Calibri"/>
              <a:sym typeface="Calibri"/>
            </a:endParaRPr>
          </a:p>
          <a:p>
            <a:pPr indent="0" lvl="0" marL="0" marR="0" rtl="0" algn="ctr">
              <a:lnSpc>
                <a:spcPct val="85000"/>
              </a:lnSpc>
              <a:spcBef>
                <a:spcPts val="0"/>
              </a:spcBef>
              <a:spcAft>
                <a:spcPts val="0"/>
              </a:spcAft>
              <a:buClr>
                <a:srgbClr val="000000"/>
              </a:buClr>
              <a:buSzPts val="2600"/>
              <a:buFont typeface="Arial"/>
              <a:buNone/>
            </a:pPr>
            <a:r>
              <a:rPr b="1" i="0" lang="en-US" sz="2600" u="none" cap="none" strike="noStrike">
                <a:solidFill>
                  <a:srgbClr val="0074FF"/>
                </a:solidFill>
                <a:latin typeface="Calibri"/>
                <a:ea typeface="Calibri"/>
                <a:cs typeface="Calibri"/>
                <a:sym typeface="Calibri"/>
              </a:rPr>
              <a:t>towards Ability</a:t>
            </a:r>
            <a:endParaRPr b="1" i="0" sz="2600" u="none" cap="none" strike="noStrike">
              <a:solidFill>
                <a:srgbClr val="0074FF"/>
              </a:solidFill>
              <a:latin typeface="Calibri"/>
              <a:ea typeface="Calibri"/>
              <a:cs typeface="Calibri"/>
              <a:sym typeface="Calibri"/>
            </a:endParaRPr>
          </a:p>
        </p:txBody>
      </p:sp>
      <p:sp>
        <p:nvSpPr>
          <p:cNvPr id="301" name="Google Shape;301;p24"/>
          <p:cNvSpPr/>
          <p:nvPr/>
        </p:nvSpPr>
        <p:spPr>
          <a:xfrm>
            <a:off x="1149675" y="3942363"/>
            <a:ext cx="2643000" cy="1513200"/>
          </a:xfrm>
          <a:prstGeom prst="roundRect">
            <a:avLst>
              <a:gd fmla="val 16667" name="adj"/>
            </a:avLst>
          </a:prstGeom>
          <a:noFill/>
          <a:ln cap="flat" cmpd="sng" w="38100">
            <a:solidFill>
              <a:srgbClr val="0074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4"/>
          <p:cNvSpPr/>
          <p:nvPr/>
        </p:nvSpPr>
        <p:spPr>
          <a:xfrm>
            <a:off x="1149675" y="3937438"/>
            <a:ext cx="2643000" cy="707100"/>
          </a:xfrm>
          <a:prstGeom prst="round2SameRect">
            <a:avLst>
              <a:gd fmla="val 28332" name="adj1"/>
              <a:gd fmla="val 0" name="adj2"/>
            </a:avLst>
          </a:prstGeom>
          <a:solidFill>
            <a:srgbClr val="FCE401"/>
          </a:solidFill>
          <a:ln cap="flat" cmpd="sng" w="38100">
            <a:solidFill>
              <a:srgbClr val="0074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100"/>
              <a:buFont typeface="Arial"/>
              <a:buNone/>
            </a:pPr>
            <a:r>
              <a:rPr b="1" i="0" lang="en-US" sz="3100" u="none" cap="none" strike="noStrike">
                <a:solidFill>
                  <a:srgbClr val="0074FF"/>
                </a:solidFill>
                <a:latin typeface="Arial"/>
                <a:ea typeface="Arial"/>
                <a:cs typeface="Arial"/>
                <a:sym typeface="Arial"/>
              </a:rPr>
              <a:t>IV</a:t>
            </a:r>
            <a:endParaRPr b="0" i="0" sz="1400" u="none" cap="none" strike="noStrike">
              <a:solidFill>
                <a:srgbClr val="000000"/>
              </a:solidFill>
              <a:latin typeface="Arial"/>
              <a:ea typeface="Arial"/>
              <a:cs typeface="Arial"/>
              <a:sym typeface="Arial"/>
            </a:endParaRPr>
          </a:p>
        </p:txBody>
      </p:sp>
      <p:sp>
        <p:nvSpPr>
          <p:cNvPr id="303" name="Google Shape;303;p24"/>
          <p:cNvSpPr txBox="1"/>
          <p:nvPr/>
        </p:nvSpPr>
        <p:spPr>
          <a:xfrm>
            <a:off x="1116525" y="4644538"/>
            <a:ext cx="2709300" cy="707100"/>
          </a:xfrm>
          <a:prstGeom prst="rect">
            <a:avLst/>
          </a:prstGeom>
          <a:noFill/>
          <a:ln>
            <a:noFill/>
          </a:ln>
        </p:spPr>
        <p:txBody>
          <a:bodyPr anchorCtr="0" anchor="t" bIns="91425" lIns="91425" spcFirstLastPara="1" rIns="91425" wrap="square" tIns="91425">
            <a:noAutofit/>
          </a:bodyPr>
          <a:lstStyle/>
          <a:p>
            <a:pPr indent="0" lvl="0" marL="0" marR="0" rtl="0" algn="ctr">
              <a:lnSpc>
                <a:spcPct val="85000"/>
              </a:lnSpc>
              <a:spcBef>
                <a:spcPts val="0"/>
              </a:spcBef>
              <a:spcAft>
                <a:spcPts val="0"/>
              </a:spcAft>
              <a:buClr>
                <a:srgbClr val="000000"/>
              </a:buClr>
              <a:buSzPts val="2700"/>
              <a:buFont typeface="Arial"/>
              <a:buNone/>
            </a:pPr>
            <a:r>
              <a:rPr b="1" i="0" lang="en-US" sz="2700" u="none" cap="none" strike="noStrike">
                <a:solidFill>
                  <a:srgbClr val="0074FF"/>
                </a:solidFill>
                <a:latin typeface="Calibri"/>
                <a:ea typeface="Calibri"/>
                <a:cs typeface="Calibri"/>
                <a:sym typeface="Calibri"/>
              </a:rPr>
              <a:t>MOTIVATION</a:t>
            </a:r>
            <a:endParaRPr b="1" i="0" sz="2700" u="none" cap="none" strike="noStrike">
              <a:solidFill>
                <a:srgbClr val="0074FF"/>
              </a:solidFill>
              <a:latin typeface="Calibri"/>
              <a:ea typeface="Calibri"/>
              <a:cs typeface="Calibri"/>
              <a:sym typeface="Calibri"/>
            </a:endParaRPr>
          </a:p>
          <a:p>
            <a:pPr indent="0" lvl="0" marL="0" marR="0" rtl="0" algn="ctr">
              <a:lnSpc>
                <a:spcPct val="85000"/>
              </a:lnSpc>
              <a:spcBef>
                <a:spcPts val="0"/>
              </a:spcBef>
              <a:spcAft>
                <a:spcPts val="0"/>
              </a:spcAft>
              <a:buClr>
                <a:srgbClr val="000000"/>
              </a:buClr>
              <a:buSzPts val="2000"/>
              <a:buFont typeface="Arial"/>
              <a:buNone/>
            </a:pPr>
            <a:r>
              <a:rPr b="1" i="0" lang="en-US" sz="2000" u="none" cap="none" strike="noStrike">
                <a:solidFill>
                  <a:srgbClr val="0074FF"/>
                </a:solidFill>
                <a:latin typeface="Calibri"/>
                <a:ea typeface="Calibri"/>
                <a:cs typeface="Calibri"/>
                <a:sym typeface="Calibri"/>
              </a:rPr>
              <a:t>to learn English</a:t>
            </a:r>
            <a:endParaRPr b="1" i="0" sz="2000" u="none" cap="none" strike="noStrike">
              <a:solidFill>
                <a:srgbClr val="0074FF"/>
              </a:solidFill>
              <a:latin typeface="Calibri"/>
              <a:ea typeface="Calibri"/>
              <a:cs typeface="Calibri"/>
              <a:sym typeface="Calibri"/>
            </a:endParaRPr>
          </a:p>
        </p:txBody>
      </p:sp>
      <p:sp>
        <p:nvSpPr>
          <p:cNvPr id="304" name="Google Shape;304;p24"/>
          <p:cNvSpPr/>
          <p:nvPr/>
        </p:nvSpPr>
        <p:spPr>
          <a:xfrm>
            <a:off x="8483125" y="3944831"/>
            <a:ext cx="2643000" cy="1513200"/>
          </a:xfrm>
          <a:prstGeom prst="roundRect">
            <a:avLst>
              <a:gd fmla="val 16667" name="adj"/>
            </a:avLst>
          </a:prstGeom>
          <a:noFill/>
          <a:ln cap="flat" cmpd="sng" w="38100">
            <a:solidFill>
              <a:srgbClr val="0074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4"/>
          <p:cNvSpPr/>
          <p:nvPr/>
        </p:nvSpPr>
        <p:spPr>
          <a:xfrm>
            <a:off x="8483125" y="3939906"/>
            <a:ext cx="2643000" cy="707100"/>
          </a:xfrm>
          <a:prstGeom prst="round2SameRect">
            <a:avLst>
              <a:gd fmla="val 28332" name="adj1"/>
              <a:gd fmla="val 0" name="adj2"/>
            </a:avLst>
          </a:prstGeom>
          <a:solidFill>
            <a:srgbClr val="FCE401"/>
          </a:solidFill>
          <a:ln cap="flat" cmpd="sng" w="38100">
            <a:solidFill>
              <a:srgbClr val="0074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100"/>
              <a:buFont typeface="Arial"/>
              <a:buNone/>
            </a:pPr>
            <a:r>
              <a:rPr b="1" i="0" lang="en-US" sz="3100" u="none" cap="none" strike="noStrike">
                <a:solidFill>
                  <a:srgbClr val="0074FF"/>
                </a:solidFill>
                <a:latin typeface="Arial"/>
                <a:ea typeface="Arial"/>
                <a:cs typeface="Arial"/>
                <a:sym typeface="Arial"/>
              </a:rPr>
              <a:t>DV</a:t>
            </a:r>
            <a:endParaRPr b="0" i="0" sz="1400" u="none" cap="none" strike="noStrike">
              <a:solidFill>
                <a:srgbClr val="000000"/>
              </a:solidFill>
              <a:latin typeface="Arial"/>
              <a:ea typeface="Arial"/>
              <a:cs typeface="Arial"/>
              <a:sym typeface="Arial"/>
            </a:endParaRPr>
          </a:p>
        </p:txBody>
      </p:sp>
      <p:sp>
        <p:nvSpPr>
          <p:cNvPr id="306" name="Google Shape;306;p24"/>
          <p:cNvSpPr txBox="1"/>
          <p:nvPr/>
        </p:nvSpPr>
        <p:spPr>
          <a:xfrm>
            <a:off x="8449975" y="4647006"/>
            <a:ext cx="2709300" cy="707100"/>
          </a:xfrm>
          <a:prstGeom prst="rect">
            <a:avLst/>
          </a:prstGeom>
          <a:noFill/>
          <a:ln>
            <a:noFill/>
          </a:ln>
        </p:spPr>
        <p:txBody>
          <a:bodyPr anchorCtr="0" anchor="t" bIns="91425" lIns="91425" spcFirstLastPara="1" rIns="91425" wrap="square" tIns="91425">
            <a:noAutofit/>
          </a:bodyPr>
          <a:lstStyle/>
          <a:p>
            <a:pPr indent="0" lvl="0" marL="0" marR="0" rtl="0" algn="ctr">
              <a:lnSpc>
                <a:spcPct val="85000"/>
              </a:lnSpc>
              <a:spcBef>
                <a:spcPts val="0"/>
              </a:spcBef>
              <a:spcAft>
                <a:spcPts val="0"/>
              </a:spcAft>
              <a:buClr>
                <a:srgbClr val="000000"/>
              </a:buClr>
              <a:buSzPts val="2700"/>
              <a:buFont typeface="Arial"/>
              <a:buNone/>
            </a:pPr>
            <a:r>
              <a:rPr b="1" i="0" lang="en-US" sz="2700" u="none" cap="none" strike="noStrike">
                <a:solidFill>
                  <a:srgbClr val="0074FF"/>
                </a:solidFill>
                <a:latin typeface="Calibri"/>
                <a:ea typeface="Calibri"/>
                <a:cs typeface="Calibri"/>
                <a:sym typeface="Calibri"/>
              </a:rPr>
              <a:t>PURCHASE</a:t>
            </a:r>
            <a:endParaRPr b="1" i="0" sz="2700" u="none" cap="none" strike="noStrike">
              <a:solidFill>
                <a:srgbClr val="0074FF"/>
              </a:solidFill>
              <a:latin typeface="Calibri"/>
              <a:ea typeface="Calibri"/>
              <a:cs typeface="Calibri"/>
              <a:sym typeface="Calibri"/>
            </a:endParaRPr>
          </a:p>
          <a:p>
            <a:pPr indent="0" lvl="0" marL="0" marR="0" rtl="0" algn="ctr">
              <a:lnSpc>
                <a:spcPct val="85000"/>
              </a:lnSpc>
              <a:spcBef>
                <a:spcPts val="0"/>
              </a:spcBef>
              <a:spcAft>
                <a:spcPts val="0"/>
              </a:spcAft>
              <a:buClr>
                <a:srgbClr val="000000"/>
              </a:buClr>
              <a:buSzPts val="2700"/>
              <a:buFont typeface="Arial"/>
              <a:buNone/>
            </a:pPr>
            <a:r>
              <a:rPr b="1" i="0" lang="en-US" sz="2700" u="none" cap="none" strike="noStrike">
                <a:solidFill>
                  <a:srgbClr val="0074FF"/>
                </a:solidFill>
                <a:latin typeface="Calibri"/>
                <a:ea typeface="Calibri"/>
                <a:cs typeface="Calibri"/>
                <a:sym typeface="Calibri"/>
              </a:rPr>
              <a:t>or not</a:t>
            </a:r>
            <a:endParaRPr b="1" i="0" sz="2700" u="none" cap="none" strike="noStrike">
              <a:solidFill>
                <a:srgbClr val="0074FF"/>
              </a:solidFill>
              <a:latin typeface="Calibri"/>
              <a:ea typeface="Calibri"/>
              <a:cs typeface="Calibri"/>
              <a:sym typeface="Calibri"/>
            </a:endParaRPr>
          </a:p>
        </p:txBody>
      </p:sp>
      <p:sp>
        <p:nvSpPr>
          <p:cNvPr id="307" name="Google Shape;307;p24"/>
          <p:cNvSpPr/>
          <p:nvPr/>
        </p:nvSpPr>
        <p:spPr>
          <a:xfrm>
            <a:off x="4266800" y="4905725"/>
            <a:ext cx="3678900" cy="201600"/>
          </a:xfrm>
          <a:prstGeom prst="rightArrow">
            <a:avLst>
              <a:gd fmla="val 50000" name="adj1"/>
              <a:gd fmla="val 105765" name="adj2"/>
            </a:avLst>
          </a:prstGeom>
          <a:solidFill>
            <a:srgbClr val="0074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4"/>
          <p:cNvSpPr/>
          <p:nvPr/>
        </p:nvSpPr>
        <p:spPr>
          <a:xfrm rot="-897847">
            <a:off x="2647220" y="3373016"/>
            <a:ext cx="1828716" cy="201286"/>
          </a:xfrm>
          <a:prstGeom prst="rightArrow">
            <a:avLst>
              <a:gd fmla="val 50000" name="adj1"/>
              <a:gd fmla="val 105765" name="adj2"/>
            </a:avLst>
          </a:prstGeom>
          <a:solidFill>
            <a:srgbClr val="0074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4"/>
          <p:cNvSpPr/>
          <p:nvPr/>
        </p:nvSpPr>
        <p:spPr>
          <a:xfrm rot="900026">
            <a:off x="7766401" y="3373120"/>
            <a:ext cx="1829026" cy="201286"/>
          </a:xfrm>
          <a:prstGeom prst="rightArrow">
            <a:avLst>
              <a:gd fmla="val 50000" name="adj1"/>
              <a:gd fmla="val 105765" name="adj2"/>
            </a:avLst>
          </a:prstGeom>
          <a:solidFill>
            <a:srgbClr val="0074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0" name="Google Shape;310;p24"/>
          <p:cNvPicPr preferRelativeResize="0"/>
          <p:nvPr/>
        </p:nvPicPr>
        <p:blipFill rotWithShape="1">
          <a:blip r:embed="rId3">
            <a:alphaModFix/>
          </a:blip>
          <a:srcRect b="0" l="0" r="0" t="0"/>
          <a:stretch/>
        </p:blipFill>
        <p:spPr>
          <a:xfrm>
            <a:off x="11340192" y="6330691"/>
            <a:ext cx="851807" cy="527309"/>
          </a:xfrm>
          <a:prstGeom prst="rect">
            <a:avLst/>
          </a:prstGeom>
          <a:noFill/>
          <a:ln>
            <a:noFill/>
          </a:ln>
        </p:spPr>
      </p:pic>
      <p:sp>
        <p:nvSpPr>
          <p:cNvPr id="311" name="Google Shape;311;p24"/>
          <p:cNvSpPr txBox="1"/>
          <p:nvPr/>
        </p:nvSpPr>
        <p:spPr>
          <a:xfrm>
            <a:off x="51279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3600"/>
              <a:buFont typeface="Arial"/>
              <a:buNone/>
            </a:pPr>
            <a:r>
              <a:rPr b="1" lang="en-US" sz="3600">
                <a:solidFill>
                  <a:srgbClr val="FCE401"/>
                </a:solidFill>
                <a:latin typeface="Calibri"/>
                <a:ea typeface="Calibri"/>
                <a:cs typeface="Calibri"/>
                <a:sym typeface="Calibri"/>
              </a:rPr>
              <a:t>Pain Points</a:t>
            </a:r>
            <a:r>
              <a:rPr b="1" i="0" lang="en-US" sz="3600" u="none" cap="none" strike="noStrike">
                <a:solidFill>
                  <a:srgbClr val="FCE401"/>
                </a:solidFill>
                <a:latin typeface="Calibri"/>
                <a:ea typeface="Calibri"/>
                <a:cs typeface="Calibri"/>
                <a:sym typeface="Calibri"/>
              </a:rPr>
              <a:t> In Taiwan</a:t>
            </a:r>
            <a:endParaRPr b="1" i="0" sz="3600" u="none" cap="none" strike="noStrike">
              <a:solidFill>
                <a:srgbClr val="FCE401"/>
              </a:solidFill>
              <a:latin typeface="Calibri"/>
              <a:ea typeface="Calibri"/>
              <a:cs typeface="Calibri"/>
              <a:sym typeface="Calibri"/>
            </a:endParaRPr>
          </a:p>
        </p:txBody>
      </p:sp>
      <p:sp>
        <p:nvSpPr>
          <p:cNvPr id="312" name="Google Shape;312;p2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5"/>
          <p:cNvSpPr txBox="1"/>
          <p:nvPr/>
        </p:nvSpPr>
        <p:spPr>
          <a:xfrm>
            <a:off x="275354" y="205346"/>
            <a:ext cx="27291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Taiwan Market Overview</a:t>
            </a:r>
            <a:endParaRPr b="0" i="0" sz="1400" u="none" cap="none" strike="noStrike">
              <a:solidFill>
                <a:srgbClr val="000000"/>
              </a:solidFill>
              <a:latin typeface="Arial"/>
              <a:ea typeface="Arial"/>
              <a:cs typeface="Arial"/>
              <a:sym typeface="Arial"/>
            </a:endParaRPr>
          </a:p>
        </p:txBody>
      </p:sp>
      <p:sp>
        <p:nvSpPr>
          <p:cNvPr id="318" name="Google Shape;318;p25"/>
          <p:cNvSpPr/>
          <p:nvPr/>
        </p:nvSpPr>
        <p:spPr>
          <a:xfrm rot="5400000">
            <a:off x="7067849" y="-3849834"/>
            <a:ext cx="1060800" cy="91875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9" name="Google Shape;319;p25"/>
          <p:cNvSpPr/>
          <p:nvPr/>
        </p:nvSpPr>
        <p:spPr>
          <a:xfrm>
            <a:off x="4753975" y="1818485"/>
            <a:ext cx="2651700" cy="1513200"/>
          </a:xfrm>
          <a:prstGeom prst="roundRect">
            <a:avLst>
              <a:gd fmla="val 16667" name="adj"/>
            </a:avLst>
          </a:prstGeom>
          <a:noFill/>
          <a:ln cap="flat" cmpd="sng" w="38100">
            <a:solidFill>
              <a:srgbClr val="0074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5"/>
          <p:cNvSpPr/>
          <p:nvPr/>
        </p:nvSpPr>
        <p:spPr>
          <a:xfrm rot="5400000">
            <a:off x="-392746" y="606215"/>
            <a:ext cx="1060800" cy="2754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1" name="Google Shape;321;p25"/>
          <p:cNvSpPr/>
          <p:nvPr/>
        </p:nvSpPr>
        <p:spPr>
          <a:xfrm>
            <a:off x="4753975" y="1813560"/>
            <a:ext cx="2651700" cy="707100"/>
          </a:xfrm>
          <a:prstGeom prst="round2SameRect">
            <a:avLst>
              <a:gd fmla="val 28332" name="adj1"/>
              <a:gd fmla="val 0" name="adj2"/>
            </a:avLst>
          </a:prstGeom>
          <a:solidFill>
            <a:srgbClr val="FCE401"/>
          </a:solidFill>
          <a:ln cap="flat" cmpd="sng" w="38100">
            <a:solidFill>
              <a:srgbClr val="0074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100"/>
              <a:buFont typeface="Arial"/>
              <a:buNone/>
            </a:pPr>
            <a:r>
              <a:rPr b="1" i="0" lang="en-US" sz="3100" u="none" cap="none" strike="noStrike">
                <a:solidFill>
                  <a:srgbClr val="0074FF"/>
                </a:solidFill>
                <a:latin typeface="Arial"/>
                <a:ea typeface="Arial"/>
                <a:cs typeface="Arial"/>
                <a:sym typeface="Arial"/>
              </a:rPr>
              <a:t>MEDIATOR</a:t>
            </a:r>
            <a:endParaRPr b="0" i="0" sz="1400" u="none" cap="none" strike="noStrike">
              <a:solidFill>
                <a:srgbClr val="000000"/>
              </a:solidFill>
              <a:latin typeface="Arial"/>
              <a:ea typeface="Arial"/>
              <a:cs typeface="Arial"/>
              <a:sym typeface="Arial"/>
            </a:endParaRPr>
          </a:p>
        </p:txBody>
      </p:sp>
      <p:sp>
        <p:nvSpPr>
          <p:cNvPr id="322" name="Google Shape;322;p25"/>
          <p:cNvSpPr/>
          <p:nvPr/>
        </p:nvSpPr>
        <p:spPr>
          <a:xfrm>
            <a:off x="1103121" y="1818485"/>
            <a:ext cx="2586900" cy="1513200"/>
          </a:xfrm>
          <a:prstGeom prst="roundRect">
            <a:avLst>
              <a:gd fmla="val 16667" name="adj"/>
            </a:avLst>
          </a:prstGeom>
          <a:noFill/>
          <a:ln cap="flat" cmpd="sng" w="38100">
            <a:solidFill>
              <a:srgbClr val="0074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5"/>
          <p:cNvSpPr/>
          <p:nvPr/>
        </p:nvSpPr>
        <p:spPr>
          <a:xfrm>
            <a:off x="1103121" y="1813560"/>
            <a:ext cx="2586900" cy="707100"/>
          </a:xfrm>
          <a:prstGeom prst="round2SameRect">
            <a:avLst>
              <a:gd fmla="val 28332" name="adj1"/>
              <a:gd fmla="val 0" name="adj2"/>
            </a:avLst>
          </a:prstGeom>
          <a:solidFill>
            <a:srgbClr val="FCE401"/>
          </a:solidFill>
          <a:ln cap="flat" cmpd="sng" w="38100">
            <a:solidFill>
              <a:srgbClr val="0074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100"/>
              <a:buFont typeface="Arial"/>
              <a:buNone/>
            </a:pPr>
            <a:r>
              <a:rPr b="1" i="0" lang="en-US" sz="3100" u="none" cap="none" strike="noStrike">
                <a:solidFill>
                  <a:srgbClr val="0074FF"/>
                </a:solidFill>
                <a:latin typeface="Arial"/>
                <a:ea typeface="Arial"/>
                <a:cs typeface="Arial"/>
                <a:sym typeface="Arial"/>
              </a:rPr>
              <a:t>IV</a:t>
            </a:r>
            <a:endParaRPr b="0" i="0" sz="1400" u="none" cap="none" strike="noStrike">
              <a:solidFill>
                <a:srgbClr val="000000"/>
              </a:solidFill>
              <a:latin typeface="Arial"/>
              <a:ea typeface="Arial"/>
              <a:cs typeface="Arial"/>
              <a:sym typeface="Arial"/>
            </a:endParaRPr>
          </a:p>
        </p:txBody>
      </p:sp>
      <p:sp>
        <p:nvSpPr>
          <p:cNvPr id="324" name="Google Shape;324;p25"/>
          <p:cNvSpPr txBox="1"/>
          <p:nvPr/>
        </p:nvSpPr>
        <p:spPr>
          <a:xfrm>
            <a:off x="1070675" y="2520660"/>
            <a:ext cx="2651700" cy="707100"/>
          </a:xfrm>
          <a:prstGeom prst="rect">
            <a:avLst/>
          </a:prstGeom>
          <a:noFill/>
          <a:ln>
            <a:noFill/>
          </a:ln>
        </p:spPr>
        <p:txBody>
          <a:bodyPr anchorCtr="0" anchor="t" bIns="91425" lIns="91425" spcFirstLastPara="1" rIns="91425" wrap="square" tIns="91425">
            <a:noAutofit/>
          </a:bodyPr>
          <a:lstStyle/>
          <a:p>
            <a:pPr indent="0" lvl="0" marL="0" marR="0" rtl="0" algn="ctr">
              <a:lnSpc>
                <a:spcPct val="85000"/>
              </a:lnSpc>
              <a:spcBef>
                <a:spcPts val="0"/>
              </a:spcBef>
              <a:spcAft>
                <a:spcPts val="0"/>
              </a:spcAft>
              <a:buClr>
                <a:srgbClr val="000000"/>
              </a:buClr>
              <a:buSzPts val="2700"/>
              <a:buFont typeface="Arial"/>
              <a:buNone/>
            </a:pPr>
            <a:r>
              <a:rPr b="1" i="0" lang="en-US" sz="2700" u="none" cap="none" strike="noStrike">
                <a:solidFill>
                  <a:srgbClr val="0074FF"/>
                </a:solidFill>
                <a:latin typeface="Calibri"/>
                <a:ea typeface="Calibri"/>
                <a:cs typeface="Calibri"/>
                <a:sym typeface="Calibri"/>
              </a:rPr>
              <a:t>MOTIVATION</a:t>
            </a:r>
            <a:endParaRPr b="1" i="0" sz="2700" u="none" cap="none" strike="noStrike">
              <a:solidFill>
                <a:srgbClr val="0074FF"/>
              </a:solidFill>
              <a:latin typeface="Calibri"/>
              <a:ea typeface="Calibri"/>
              <a:cs typeface="Calibri"/>
              <a:sym typeface="Calibri"/>
            </a:endParaRPr>
          </a:p>
          <a:p>
            <a:pPr indent="0" lvl="0" marL="0" marR="0" rtl="0" algn="ctr">
              <a:lnSpc>
                <a:spcPct val="85000"/>
              </a:lnSpc>
              <a:spcBef>
                <a:spcPts val="0"/>
              </a:spcBef>
              <a:spcAft>
                <a:spcPts val="0"/>
              </a:spcAft>
              <a:buClr>
                <a:srgbClr val="000000"/>
              </a:buClr>
              <a:buSzPts val="2000"/>
              <a:buFont typeface="Arial"/>
              <a:buNone/>
            </a:pPr>
            <a:r>
              <a:rPr b="1" i="0" lang="en-US" sz="2000" u="none" cap="none" strike="noStrike">
                <a:solidFill>
                  <a:srgbClr val="0074FF"/>
                </a:solidFill>
                <a:latin typeface="Calibri"/>
                <a:ea typeface="Calibri"/>
                <a:cs typeface="Calibri"/>
                <a:sym typeface="Calibri"/>
              </a:rPr>
              <a:t>to learn English</a:t>
            </a:r>
            <a:endParaRPr b="1" i="0" sz="2000" u="none" cap="none" strike="noStrike">
              <a:solidFill>
                <a:srgbClr val="0074FF"/>
              </a:solidFill>
              <a:latin typeface="Calibri"/>
              <a:ea typeface="Calibri"/>
              <a:cs typeface="Calibri"/>
              <a:sym typeface="Calibri"/>
            </a:endParaRPr>
          </a:p>
        </p:txBody>
      </p:sp>
      <p:sp>
        <p:nvSpPr>
          <p:cNvPr id="325" name="Google Shape;325;p25"/>
          <p:cNvSpPr/>
          <p:nvPr/>
        </p:nvSpPr>
        <p:spPr>
          <a:xfrm>
            <a:off x="8502072" y="1818485"/>
            <a:ext cx="2586900" cy="1513200"/>
          </a:xfrm>
          <a:prstGeom prst="roundRect">
            <a:avLst>
              <a:gd fmla="val 16667" name="adj"/>
            </a:avLst>
          </a:prstGeom>
          <a:noFill/>
          <a:ln cap="flat" cmpd="sng" w="38100">
            <a:solidFill>
              <a:srgbClr val="0074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5"/>
          <p:cNvSpPr/>
          <p:nvPr/>
        </p:nvSpPr>
        <p:spPr>
          <a:xfrm>
            <a:off x="8502072" y="1813560"/>
            <a:ext cx="2586900" cy="707100"/>
          </a:xfrm>
          <a:prstGeom prst="round2SameRect">
            <a:avLst>
              <a:gd fmla="val 28332" name="adj1"/>
              <a:gd fmla="val 0" name="adj2"/>
            </a:avLst>
          </a:prstGeom>
          <a:solidFill>
            <a:srgbClr val="FCE401"/>
          </a:solidFill>
          <a:ln cap="flat" cmpd="sng" w="38100">
            <a:solidFill>
              <a:srgbClr val="0074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100"/>
              <a:buFont typeface="Arial"/>
              <a:buNone/>
            </a:pPr>
            <a:r>
              <a:rPr b="1" i="0" lang="en-US" sz="3100" u="none" cap="none" strike="noStrike">
                <a:solidFill>
                  <a:srgbClr val="0074FF"/>
                </a:solidFill>
                <a:latin typeface="Arial"/>
                <a:ea typeface="Arial"/>
                <a:cs typeface="Arial"/>
                <a:sym typeface="Arial"/>
              </a:rPr>
              <a:t>DV</a:t>
            </a:r>
            <a:endParaRPr b="0" i="0" sz="1400" u="none" cap="none" strike="noStrike">
              <a:solidFill>
                <a:srgbClr val="000000"/>
              </a:solidFill>
              <a:latin typeface="Arial"/>
              <a:ea typeface="Arial"/>
              <a:cs typeface="Arial"/>
              <a:sym typeface="Arial"/>
            </a:endParaRPr>
          </a:p>
        </p:txBody>
      </p:sp>
      <p:sp>
        <p:nvSpPr>
          <p:cNvPr id="327" name="Google Shape;327;p25"/>
          <p:cNvSpPr txBox="1"/>
          <p:nvPr/>
        </p:nvSpPr>
        <p:spPr>
          <a:xfrm>
            <a:off x="8469625" y="2520660"/>
            <a:ext cx="2651700" cy="707100"/>
          </a:xfrm>
          <a:prstGeom prst="rect">
            <a:avLst/>
          </a:prstGeom>
          <a:noFill/>
          <a:ln>
            <a:noFill/>
          </a:ln>
        </p:spPr>
        <p:txBody>
          <a:bodyPr anchorCtr="0" anchor="t" bIns="91425" lIns="91425" spcFirstLastPara="1" rIns="91425" wrap="square" tIns="91425">
            <a:noAutofit/>
          </a:bodyPr>
          <a:lstStyle/>
          <a:p>
            <a:pPr indent="0" lvl="0" marL="0" marR="0" rtl="0" algn="ctr">
              <a:lnSpc>
                <a:spcPct val="85000"/>
              </a:lnSpc>
              <a:spcBef>
                <a:spcPts val="0"/>
              </a:spcBef>
              <a:spcAft>
                <a:spcPts val="0"/>
              </a:spcAft>
              <a:buClr>
                <a:srgbClr val="000000"/>
              </a:buClr>
              <a:buSzPts val="2700"/>
              <a:buFont typeface="Arial"/>
              <a:buNone/>
            </a:pPr>
            <a:r>
              <a:rPr b="1" i="0" lang="en-US" sz="2700" u="none" cap="none" strike="noStrike">
                <a:solidFill>
                  <a:srgbClr val="0074FF"/>
                </a:solidFill>
                <a:latin typeface="Calibri"/>
                <a:ea typeface="Calibri"/>
                <a:cs typeface="Calibri"/>
                <a:sym typeface="Calibri"/>
              </a:rPr>
              <a:t>PURCHASE</a:t>
            </a:r>
            <a:endParaRPr b="1" i="0" sz="2700" u="none" cap="none" strike="noStrike">
              <a:solidFill>
                <a:srgbClr val="0074FF"/>
              </a:solidFill>
              <a:latin typeface="Calibri"/>
              <a:ea typeface="Calibri"/>
              <a:cs typeface="Calibri"/>
              <a:sym typeface="Calibri"/>
            </a:endParaRPr>
          </a:p>
          <a:p>
            <a:pPr indent="0" lvl="0" marL="0" marR="0" rtl="0" algn="ctr">
              <a:lnSpc>
                <a:spcPct val="85000"/>
              </a:lnSpc>
              <a:spcBef>
                <a:spcPts val="0"/>
              </a:spcBef>
              <a:spcAft>
                <a:spcPts val="0"/>
              </a:spcAft>
              <a:buClr>
                <a:srgbClr val="000000"/>
              </a:buClr>
              <a:buSzPts val="2700"/>
              <a:buFont typeface="Arial"/>
              <a:buNone/>
            </a:pPr>
            <a:r>
              <a:rPr b="1" i="0" lang="en-US" sz="2700" u="none" cap="none" strike="noStrike">
                <a:solidFill>
                  <a:srgbClr val="0074FF"/>
                </a:solidFill>
                <a:latin typeface="Calibri"/>
                <a:ea typeface="Calibri"/>
                <a:cs typeface="Calibri"/>
                <a:sym typeface="Calibri"/>
              </a:rPr>
              <a:t>or not</a:t>
            </a:r>
            <a:endParaRPr b="1" i="0" sz="2700" u="none" cap="none" strike="noStrike">
              <a:solidFill>
                <a:srgbClr val="0074FF"/>
              </a:solidFill>
              <a:latin typeface="Calibri"/>
              <a:ea typeface="Calibri"/>
              <a:cs typeface="Calibri"/>
              <a:sym typeface="Calibri"/>
            </a:endParaRPr>
          </a:p>
        </p:txBody>
      </p:sp>
      <p:sp>
        <p:nvSpPr>
          <p:cNvPr id="328" name="Google Shape;328;p25"/>
          <p:cNvSpPr/>
          <p:nvPr/>
        </p:nvSpPr>
        <p:spPr>
          <a:xfrm rot="5400000">
            <a:off x="62927" y="4824937"/>
            <a:ext cx="2326500" cy="1515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9" name="Google Shape;329;p25"/>
          <p:cNvSpPr txBox="1"/>
          <p:nvPr/>
        </p:nvSpPr>
        <p:spPr>
          <a:xfrm>
            <a:off x="1441700" y="3616450"/>
            <a:ext cx="2586900" cy="260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74FF"/>
                </a:solidFill>
                <a:latin typeface="Calibri"/>
                <a:ea typeface="Calibri"/>
                <a:cs typeface="Calibri"/>
                <a:sym typeface="Calibri"/>
              </a:rPr>
              <a:t>Test-oriented</a:t>
            </a:r>
            <a:endParaRPr b="1" i="0" sz="22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74FF"/>
                </a:solidFill>
                <a:latin typeface="Calibri"/>
                <a:ea typeface="Calibri"/>
                <a:cs typeface="Calibri"/>
                <a:sym typeface="Calibri"/>
              </a:rPr>
              <a:t>Vocation-oriented</a:t>
            </a:r>
            <a:endParaRPr b="1" i="0" sz="22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74FF"/>
                </a:solidFill>
                <a:latin typeface="Calibri"/>
                <a:ea typeface="Calibri"/>
                <a:cs typeface="Calibri"/>
                <a:sym typeface="Calibri"/>
              </a:rPr>
              <a:t>Travel-oriented</a:t>
            </a:r>
            <a:endParaRPr b="1" i="0" sz="22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74FF"/>
                </a:solidFill>
                <a:latin typeface="Calibri"/>
                <a:ea typeface="Calibri"/>
                <a:cs typeface="Calibri"/>
                <a:sym typeface="Calibri"/>
              </a:rPr>
              <a:t>Friendship-oriented</a:t>
            </a:r>
            <a:endParaRPr b="1" i="0" sz="22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74FF"/>
                </a:solidFill>
                <a:latin typeface="Calibri"/>
                <a:ea typeface="Calibri"/>
                <a:cs typeface="Calibri"/>
                <a:sym typeface="Calibri"/>
              </a:rPr>
              <a:t>Education-oriented</a:t>
            </a:r>
            <a:endParaRPr b="1" i="0" sz="22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74FF"/>
                </a:solidFill>
                <a:latin typeface="Calibri"/>
                <a:ea typeface="Calibri"/>
                <a:cs typeface="Calibri"/>
                <a:sym typeface="Calibri"/>
              </a:rPr>
              <a:t>Personal Interest	</a:t>
            </a:r>
            <a:endParaRPr b="1" i="0" sz="22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74FF"/>
                </a:solidFill>
                <a:latin typeface="Calibri"/>
                <a:ea typeface="Calibri"/>
                <a:cs typeface="Calibri"/>
                <a:sym typeface="Calibri"/>
              </a:rPr>
              <a:t>Others</a:t>
            </a:r>
            <a:endParaRPr b="1" i="0" sz="22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t/>
            </a:r>
            <a:endParaRPr b="1" i="0" sz="2200" u="none" cap="none" strike="noStrike">
              <a:solidFill>
                <a:srgbClr val="0074FF"/>
              </a:solidFill>
              <a:latin typeface="Calibri"/>
              <a:ea typeface="Calibri"/>
              <a:cs typeface="Calibri"/>
              <a:sym typeface="Calibri"/>
            </a:endParaRPr>
          </a:p>
        </p:txBody>
      </p:sp>
      <p:sp>
        <p:nvSpPr>
          <p:cNvPr id="330" name="Google Shape;330;p25"/>
          <p:cNvSpPr/>
          <p:nvPr/>
        </p:nvSpPr>
        <p:spPr>
          <a:xfrm rot="5400000">
            <a:off x="3666464" y="4842412"/>
            <a:ext cx="2326500" cy="1515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1" name="Google Shape;331;p25"/>
          <p:cNvSpPr txBox="1"/>
          <p:nvPr/>
        </p:nvSpPr>
        <p:spPr>
          <a:xfrm>
            <a:off x="5290075" y="3754900"/>
            <a:ext cx="2458200" cy="238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1" i="0" lang="en-US" sz="3500" u="none" cap="none" strike="noStrike">
                <a:solidFill>
                  <a:srgbClr val="0074FF"/>
                </a:solidFill>
                <a:latin typeface="Calibri"/>
                <a:ea typeface="Calibri"/>
                <a:cs typeface="Calibri"/>
                <a:sym typeface="Calibri"/>
              </a:rPr>
              <a:t>Speaking</a:t>
            </a:r>
            <a:endParaRPr b="1" i="0" sz="35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500"/>
              <a:buFont typeface="Arial"/>
              <a:buNone/>
            </a:pPr>
            <a:r>
              <a:rPr b="1" i="0" lang="en-US" sz="3500" u="none" cap="none" strike="noStrike">
                <a:solidFill>
                  <a:srgbClr val="0074FF"/>
                </a:solidFill>
                <a:latin typeface="Calibri"/>
                <a:ea typeface="Calibri"/>
                <a:cs typeface="Calibri"/>
                <a:sym typeface="Calibri"/>
              </a:rPr>
              <a:t>Listening</a:t>
            </a:r>
            <a:endParaRPr b="1" i="0" sz="35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500"/>
              <a:buFont typeface="Arial"/>
              <a:buNone/>
            </a:pPr>
            <a:r>
              <a:rPr b="1" i="0" lang="en-US" sz="3500" u="none" cap="none" strike="noStrike">
                <a:solidFill>
                  <a:srgbClr val="0074FF"/>
                </a:solidFill>
                <a:latin typeface="Calibri"/>
                <a:ea typeface="Calibri"/>
                <a:cs typeface="Calibri"/>
                <a:sym typeface="Calibri"/>
              </a:rPr>
              <a:t>Writing</a:t>
            </a:r>
            <a:endParaRPr b="1" i="0" sz="35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500"/>
              <a:buFont typeface="Arial"/>
              <a:buNone/>
            </a:pPr>
            <a:r>
              <a:rPr b="1" i="0" lang="en-US" sz="3500" u="none" cap="none" strike="noStrike">
                <a:solidFill>
                  <a:srgbClr val="0074FF"/>
                </a:solidFill>
                <a:latin typeface="Calibri"/>
                <a:ea typeface="Calibri"/>
                <a:cs typeface="Calibri"/>
                <a:sym typeface="Calibri"/>
              </a:rPr>
              <a:t>Reading</a:t>
            </a:r>
            <a:endParaRPr b="1" i="0" sz="3500" u="none" cap="none" strike="noStrike">
              <a:solidFill>
                <a:srgbClr val="0074F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500"/>
              <a:buFont typeface="Arial"/>
              <a:buNone/>
            </a:pPr>
            <a:r>
              <a:t/>
            </a:r>
            <a:endParaRPr b="1" i="0" sz="3500" u="none" cap="none" strike="noStrike">
              <a:solidFill>
                <a:srgbClr val="0074FF"/>
              </a:solidFill>
              <a:latin typeface="Calibri"/>
              <a:ea typeface="Calibri"/>
              <a:cs typeface="Calibri"/>
              <a:sym typeface="Calibri"/>
            </a:endParaRPr>
          </a:p>
        </p:txBody>
      </p:sp>
      <p:sp>
        <p:nvSpPr>
          <p:cNvPr id="332" name="Google Shape;332;p25"/>
          <p:cNvSpPr/>
          <p:nvPr/>
        </p:nvSpPr>
        <p:spPr>
          <a:xfrm rot="5400000">
            <a:off x="7382127" y="4824937"/>
            <a:ext cx="2326500" cy="1515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3" name="Google Shape;333;p25"/>
          <p:cNvSpPr txBox="1"/>
          <p:nvPr/>
        </p:nvSpPr>
        <p:spPr>
          <a:xfrm>
            <a:off x="9162150" y="3814550"/>
            <a:ext cx="1299000" cy="2190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74FF"/>
                </a:solidFill>
                <a:latin typeface="Calibri"/>
                <a:ea typeface="Calibri"/>
                <a:cs typeface="Calibri"/>
                <a:sym typeface="Calibri"/>
              </a:rPr>
              <a:t>YES</a:t>
            </a:r>
            <a:endParaRPr b="1" i="0" sz="4000" u="none" cap="none" strike="noStrike">
              <a:solidFill>
                <a:srgbClr val="0074F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000"/>
              <a:buFont typeface="Arial"/>
              <a:buNone/>
            </a:pPr>
            <a:r>
              <a:t/>
            </a:r>
            <a:endParaRPr b="1" i="0" sz="4000" u="none" cap="none" strike="noStrike">
              <a:solidFill>
                <a:srgbClr val="0074F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74FF"/>
                </a:solidFill>
                <a:latin typeface="Calibri"/>
                <a:ea typeface="Calibri"/>
                <a:cs typeface="Calibri"/>
                <a:sym typeface="Calibri"/>
              </a:rPr>
              <a:t>NO</a:t>
            </a:r>
            <a:endParaRPr b="1" i="0" sz="4000" u="none" cap="none" strike="noStrike">
              <a:solidFill>
                <a:srgbClr val="0074FF"/>
              </a:solidFill>
              <a:latin typeface="Calibri"/>
              <a:ea typeface="Calibri"/>
              <a:cs typeface="Calibri"/>
              <a:sym typeface="Calibri"/>
            </a:endParaRPr>
          </a:p>
        </p:txBody>
      </p:sp>
      <p:sp>
        <p:nvSpPr>
          <p:cNvPr id="334" name="Google Shape;334;p25"/>
          <p:cNvSpPr txBox="1"/>
          <p:nvPr/>
        </p:nvSpPr>
        <p:spPr>
          <a:xfrm>
            <a:off x="4824500" y="2483225"/>
            <a:ext cx="2542200" cy="813900"/>
          </a:xfrm>
          <a:prstGeom prst="rect">
            <a:avLst/>
          </a:prstGeom>
          <a:noFill/>
          <a:ln>
            <a:noFill/>
          </a:ln>
        </p:spPr>
        <p:txBody>
          <a:bodyPr anchorCtr="0" anchor="t" bIns="91425" lIns="91425" spcFirstLastPara="1" rIns="91425" wrap="square" tIns="91425">
            <a:noAutofit/>
          </a:bodyPr>
          <a:lstStyle/>
          <a:p>
            <a:pPr indent="0" lvl="0" marL="0" marR="0" rtl="0" algn="ctr">
              <a:lnSpc>
                <a:spcPct val="85000"/>
              </a:lnSpc>
              <a:spcBef>
                <a:spcPts val="0"/>
              </a:spcBef>
              <a:spcAft>
                <a:spcPts val="0"/>
              </a:spcAft>
              <a:buClr>
                <a:srgbClr val="000000"/>
              </a:buClr>
              <a:buSzPts val="2600"/>
              <a:buFont typeface="Arial"/>
              <a:buNone/>
            </a:pPr>
            <a:r>
              <a:rPr b="1" i="0" lang="en-US" sz="2600" u="none" cap="none" strike="noStrike">
                <a:solidFill>
                  <a:srgbClr val="0074FF"/>
                </a:solidFill>
                <a:latin typeface="Calibri"/>
                <a:ea typeface="Calibri"/>
                <a:cs typeface="Calibri"/>
                <a:sym typeface="Calibri"/>
              </a:rPr>
              <a:t>Feel Anxious</a:t>
            </a:r>
            <a:endParaRPr b="1" i="0" sz="2600" u="none" cap="none" strike="noStrike">
              <a:solidFill>
                <a:srgbClr val="0074FF"/>
              </a:solidFill>
              <a:latin typeface="Calibri"/>
              <a:ea typeface="Calibri"/>
              <a:cs typeface="Calibri"/>
              <a:sym typeface="Calibri"/>
            </a:endParaRPr>
          </a:p>
          <a:p>
            <a:pPr indent="0" lvl="0" marL="0" marR="0" rtl="0" algn="ctr">
              <a:lnSpc>
                <a:spcPct val="85000"/>
              </a:lnSpc>
              <a:spcBef>
                <a:spcPts val="0"/>
              </a:spcBef>
              <a:spcAft>
                <a:spcPts val="0"/>
              </a:spcAft>
              <a:buClr>
                <a:srgbClr val="000000"/>
              </a:buClr>
              <a:buSzPts val="2600"/>
              <a:buFont typeface="Arial"/>
              <a:buNone/>
            </a:pPr>
            <a:r>
              <a:rPr b="1" i="0" lang="en-US" sz="2600" u="none" cap="none" strike="noStrike">
                <a:solidFill>
                  <a:srgbClr val="0074FF"/>
                </a:solidFill>
                <a:latin typeface="Calibri"/>
                <a:ea typeface="Calibri"/>
                <a:cs typeface="Calibri"/>
                <a:sym typeface="Calibri"/>
              </a:rPr>
              <a:t>towards Ability</a:t>
            </a:r>
            <a:endParaRPr b="1" i="0" sz="2600" u="none" cap="none" strike="noStrike">
              <a:solidFill>
                <a:srgbClr val="0074FF"/>
              </a:solidFill>
              <a:latin typeface="Calibri"/>
              <a:ea typeface="Calibri"/>
              <a:cs typeface="Calibri"/>
              <a:sym typeface="Calibri"/>
            </a:endParaRPr>
          </a:p>
        </p:txBody>
      </p:sp>
      <p:sp>
        <p:nvSpPr>
          <p:cNvPr id="335" name="Google Shape;335;p25"/>
          <p:cNvSpPr/>
          <p:nvPr/>
        </p:nvSpPr>
        <p:spPr>
          <a:xfrm>
            <a:off x="1420000" y="4346975"/>
            <a:ext cx="2146200" cy="419700"/>
          </a:xfrm>
          <a:prstGeom prst="frame">
            <a:avLst>
              <a:gd fmla="val 12500" name="adj1"/>
            </a:avLst>
          </a:prstGeom>
          <a:solidFill>
            <a:srgbClr val="FCE4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5"/>
          <p:cNvSpPr/>
          <p:nvPr/>
        </p:nvSpPr>
        <p:spPr>
          <a:xfrm>
            <a:off x="1420000" y="3661225"/>
            <a:ext cx="2146200" cy="419700"/>
          </a:xfrm>
          <a:prstGeom prst="frame">
            <a:avLst>
              <a:gd fmla="val 12500" name="adj1"/>
            </a:avLst>
          </a:prstGeom>
          <a:solidFill>
            <a:srgbClr val="FCE4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5"/>
          <p:cNvSpPr/>
          <p:nvPr/>
        </p:nvSpPr>
        <p:spPr>
          <a:xfrm>
            <a:off x="5214875" y="3890750"/>
            <a:ext cx="2146200" cy="532500"/>
          </a:xfrm>
          <a:prstGeom prst="frame">
            <a:avLst>
              <a:gd fmla="val 12500" name="adj1"/>
            </a:avLst>
          </a:prstGeom>
          <a:solidFill>
            <a:srgbClr val="FCE4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8" name="Google Shape;338;p25"/>
          <p:cNvPicPr preferRelativeResize="0"/>
          <p:nvPr/>
        </p:nvPicPr>
        <p:blipFill rotWithShape="1">
          <a:blip r:embed="rId3">
            <a:alphaModFix/>
          </a:blip>
          <a:srcRect b="0" l="0" r="0" t="0"/>
          <a:stretch/>
        </p:blipFill>
        <p:spPr>
          <a:xfrm>
            <a:off x="11340192" y="6330691"/>
            <a:ext cx="851807" cy="527309"/>
          </a:xfrm>
          <a:prstGeom prst="rect">
            <a:avLst/>
          </a:prstGeom>
          <a:noFill/>
          <a:ln>
            <a:noFill/>
          </a:ln>
        </p:spPr>
      </p:pic>
      <p:sp>
        <p:nvSpPr>
          <p:cNvPr id="339" name="Google Shape;339;p25"/>
          <p:cNvSpPr txBox="1"/>
          <p:nvPr/>
        </p:nvSpPr>
        <p:spPr>
          <a:xfrm>
            <a:off x="51279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3600"/>
              <a:buFont typeface="Arial"/>
              <a:buNone/>
            </a:pPr>
            <a:r>
              <a:rPr b="1" lang="en-US" sz="3600">
                <a:solidFill>
                  <a:srgbClr val="FCE401"/>
                </a:solidFill>
                <a:latin typeface="Calibri"/>
                <a:ea typeface="Calibri"/>
                <a:cs typeface="Calibri"/>
                <a:sym typeface="Calibri"/>
              </a:rPr>
              <a:t>Pain Points</a:t>
            </a:r>
            <a:r>
              <a:rPr b="1" i="0" lang="en-US" sz="3600" u="none" cap="none" strike="noStrike">
                <a:solidFill>
                  <a:srgbClr val="FCE401"/>
                </a:solidFill>
                <a:latin typeface="Calibri"/>
                <a:ea typeface="Calibri"/>
                <a:cs typeface="Calibri"/>
                <a:sym typeface="Calibri"/>
              </a:rPr>
              <a:t> In Taiwan</a:t>
            </a:r>
            <a:endParaRPr b="1" i="0" sz="3600" u="none" cap="none" strike="noStrike">
              <a:solidFill>
                <a:srgbClr val="FCE401"/>
              </a:solidFill>
              <a:latin typeface="Calibri"/>
              <a:ea typeface="Calibri"/>
              <a:cs typeface="Calibri"/>
              <a:sym typeface="Calibri"/>
            </a:endParaRPr>
          </a:p>
        </p:txBody>
      </p:sp>
      <p:sp>
        <p:nvSpPr>
          <p:cNvPr id="340" name="Google Shape;340;p2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6"/>
          <p:cNvSpPr/>
          <p:nvPr/>
        </p:nvSpPr>
        <p:spPr>
          <a:xfrm>
            <a:off x="4799825" y="3384250"/>
            <a:ext cx="2643000" cy="1513200"/>
          </a:xfrm>
          <a:prstGeom prst="roundRect">
            <a:avLst>
              <a:gd fmla="val 16667" name="adj"/>
            </a:avLst>
          </a:prstGeom>
          <a:noFill/>
          <a:ln cap="flat" cmpd="sng" w="38100">
            <a:solidFill>
              <a:srgbClr val="0074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6"/>
          <p:cNvSpPr/>
          <p:nvPr/>
        </p:nvSpPr>
        <p:spPr>
          <a:xfrm>
            <a:off x="4799825" y="3379325"/>
            <a:ext cx="2643000" cy="707100"/>
          </a:xfrm>
          <a:prstGeom prst="round2SameRect">
            <a:avLst>
              <a:gd fmla="val 28332" name="adj1"/>
              <a:gd fmla="val 0" name="adj2"/>
            </a:avLst>
          </a:prstGeom>
          <a:solidFill>
            <a:srgbClr val="FCE401"/>
          </a:solidFill>
          <a:ln cap="flat" cmpd="sng" w="38100">
            <a:solidFill>
              <a:srgbClr val="0074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100"/>
              <a:buFont typeface="Arial"/>
              <a:buNone/>
            </a:pPr>
            <a:r>
              <a:rPr b="1" i="0" lang="en-US" sz="3100" u="none" cap="none" strike="noStrike">
                <a:solidFill>
                  <a:srgbClr val="0074FF"/>
                </a:solidFill>
                <a:latin typeface="Arial"/>
                <a:ea typeface="Arial"/>
                <a:cs typeface="Arial"/>
                <a:sym typeface="Arial"/>
              </a:rPr>
              <a:t>MEDIATOR</a:t>
            </a:r>
            <a:endParaRPr b="0" i="0" sz="1400" u="none" cap="none" strike="noStrike">
              <a:solidFill>
                <a:srgbClr val="000000"/>
              </a:solidFill>
              <a:latin typeface="Arial"/>
              <a:ea typeface="Arial"/>
              <a:cs typeface="Arial"/>
              <a:sym typeface="Arial"/>
            </a:endParaRPr>
          </a:p>
        </p:txBody>
      </p:sp>
      <p:sp>
        <p:nvSpPr>
          <p:cNvPr id="347" name="Google Shape;347;p26"/>
          <p:cNvSpPr txBox="1"/>
          <p:nvPr/>
        </p:nvSpPr>
        <p:spPr>
          <a:xfrm>
            <a:off x="5097425" y="4083425"/>
            <a:ext cx="2047800" cy="609600"/>
          </a:xfrm>
          <a:prstGeom prst="rect">
            <a:avLst/>
          </a:prstGeom>
          <a:noFill/>
          <a:ln>
            <a:noFill/>
          </a:ln>
        </p:spPr>
        <p:txBody>
          <a:bodyPr anchorCtr="0" anchor="t" bIns="91425" lIns="91425" spcFirstLastPara="1" rIns="91425" wrap="square" tIns="91425">
            <a:noAutofit/>
          </a:bodyPr>
          <a:lstStyle/>
          <a:p>
            <a:pPr indent="0" lvl="0" marL="0" marR="0" rtl="0" algn="ctr">
              <a:lnSpc>
                <a:spcPct val="85000"/>
              </a:lnSpc>
              <a:spcBef>
                <a:spcPts val="0"/>
              </a:spcBef>
              <a:spcAft>
                <a:spcPts val="0"/>
              </a:spcAft>
              <a:buClr>
                <a:srgbClr val="000000"/>
              </a:buClr>
              <a:buSzPts val="2600"/>
              <a:buFont typeface="Arial"/>
              <a:buNone/>
            </a:pPr>
            <a:r>
              <a:rPr b="1" i="0" lang="en-US" sz="2600" u="none" cap="none" strike="noStrike">
                <a:solidFill>
                  <a:srgbClr val="0074FF"/>
                </a:solidFill>
                <a:highlight>
                  <a:srgbClr val="FCE401"/>
                </a:highlight>
                <a:latin typeface="Calibri"/>
                <a:ea typeface="Calibri"/>
                <a:cs typeface="Calibri"/>
                <a:sym typeface="Calibri"/>
              </a:rPr>
              <a:t>SPEAKING</a:t>
            </a:r>
            <a:endParaRPr b="1" i="0" sz="2600" u="none" cap="none" strike="noStrike">
              <a:solidFill>
                <a:srgbClr val="0074FF"/>
              </a:solidFill>
              <a:highlight>
                <a:srgbClr val="FCE401"/>
              </a:highlight>
              <a:latin typeface="Calibri"/>
              <a:ea typeface="Calibri"/>
              <a:cs typeface="Calibri"/>
              <a:sym typeface="Calibri"/>
            </a:endParaRPr>
          </a:p>
          <a:p>
            <a:pPr indent="0" lvl="0" marL="0" marR="0" rtl="0" algn="ctr">
              <a:lnSpc>
                <a:spcPct val="85000"/>
              </a:lnSpc>
              <a:spcBef>
                <a:spcPts val="0"/>
              </a:spcBef>
              <a:spcAft>
                <a:spcPts val="0"/>
              </a:spcAft>
              <a:buClr>
                <a:srgbClr val="000000"/>
              </a:buClr>
              <a:buSzPts val="2600"/>
              <a:buFont typeface="Arial"/>
              <a:buNone/>
            </a:pPr>
            <a:r>
              <a:rPr b="1" i="0" lang="en-US" sz="2600" u="none" cap="none" strike="noStrike">
                <a:solidFill>
                  <a:srgbClr val="0074FF"/>
                </a:solidFill>
                <a:latin typeface="Calibri"/>
                <a:ea typeface="Calibri"/>
                <a:cs typeface="Calibri"/>
                <a:sym typeface="Calibri"/>
              </a:rPr>
              <a:t>Feel Anxious</a:t>
            </a:r>
            <a:endParaRPr b="0" i="0" sz="1400" u="none" cap="none" strike="noStrike">
              <a:solidFill>
                <a:srgbClr val="000000"/>
              </a:solidFill>
              <a:latin typeface="Arial"/>
              <a:ea typeface="Arial"/>
              <a:cs typeface="Arial"/>
              <a:sym typeface="Arial"/>
            </a:endParaRPr>
          </a:p>
        </p:txBody>
      </p:sp>
      <p:sp>
        <p:nvSpPr>
          <p:cNvPr id="348" name="Google Shape;348;p26"/>
          <p:cNvSpPr/>
          <p:nvPr/>
        </p:nvSpPr>
        <p:spPr>
          <a:xfrm>
            <a:off x="1149675" y="4704363"/>
            <a:ext cx="2643000" cy="1513200"/>
          </a:xfrm>
          <a:prstGeom prst="roundRect">
            <a:avLst>
              <a:gd fmla="val 16667" name="adj"/>
            </a:avLst>
          </a:prstGeom>
          <a:noFill/>
          <a:ln cap="flat" cmpd="sng" w="38100">
            <a:solidFill>
              <a:srgbClr val="0074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6"/>
          <p:cNvSpPr/>
          <p:nvPr/>
        </p:nvSpPr>
        <p:spPr>
          <a:xfrm>
            <a:off x="1149675" y="4699438"/>
            <a:ext cx="2643000" cy="707100"/>
          </a:xfrm>
          <a:prstGeom prst="round2SameRect">
            <a:avLst>
              <a:gd fmla="val 28332" name="adj1"/>
              <a:gd fmla="val 0" name="adj2"/>
            </a:avLst>
          </a:prstGeom>
          <a:solidFill>
            <a:srgbClr val="FCE401"/>
          </a:solidFill>
          <a:ln cap="flat" cmpd="sng" w="38100">
            <a:solidFill>
              <a:srgbClr val="0074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100"/>
              <a:buFont typeface="Arial"/>
              <a:buNone/>
            </a:pPr>
            <a:r>
              <a:rPr b="1" i="0" lang="en-US" sz="3100" u="none" cap="none" strike="noStrike">
                <a:solidFill>
                  <a:srgbClr val="0074FF"/>
                </a:solidFill>
                <a:latin typeface="Arial"/>
                <a:ea typeface="Arial"/>
                <a:cs typeface="Arial"/>
                <a:sym typeface="Arial"/>
              </a:rPr>
              <a:t>IV</a:t>
            </a:r>
            <a:endParaRPr b="0" i="0" sz="1400" u="none" cap="none" strike="noStrike">
              <a:solidFill>
                <a:srgbClr val="000000"/>
              </a:solidFill>
              <a:latin typeface="Arial"/>
              <a:ea typeface="Arial"/>
              <a:cs typeface="Arial"/>
              <a:sym typeface="Arial"/>
            </a:endParaRPr>
          </a:p>
        </p:txBody>
      </p:sp>
      <p:sp>
        <p:nvSpPr>
          <p:cNvPr id="350" name="Google Shape;350;p26"/>
          <p:cNvSpPr txBox="1"/>
          <p:nvPr/>
        </p:nvSpPr>
        <p:spPr>
          <a:xfrm>
            <a:off x="1116525" y="5330338"/>
            <a:ext cx="2709300" cy="707100"/>
          </a:xfrm>
          <a:prstGeom prst="rect">
            <a:avLst/>
          </a:prstGeom>
          <a:noFill/>
          <a:ln>
            <a:noFill/>
          </a:ln>
        </p:spPr>
        <p:txBody>
          <a:bodyPr anchorCtr="0" anchor="t" bIns="91425" lIns="91425" spcFirstLastPara="1" rIns="91425" wrap="square" tIns="91425">
            <a:noAutofit/>
          </a:bodyPr>
          <a:lstStyle/>
          <a:p>
            <a:pPr indent="0" lvl="0" marL="0" marR="0" rtl="0" algn="ctr">
              <a:lnSpc>
                <a:spcPct val="85000"/>
              </a:lnSpc>
              <a:spcBef>
                <a:spcPts val="0"/>
              </a:spcBef>
              <a:spcAft>
                <a:spcPts val="0"/>
              </a:spcAft>
              <a:buClr>
                <a:srgbClr val="000000"/>
              </a:buClr>
              <a:buSzPts val="3300"/>
              <a:buFont typeface="Arial"/>
              <a:buNone/>
            </a:pPr>
            <a:r>
              <a:rPr b="1" i="0" lang="en-US" sz="3300" u="none" cap="none" strike="noStrike">
                <a:solidFill>
                  <a:srgbClr val="0074FF"/>
                </a:solidFill>
                <a:latin typeface="Calibri"/>
                <a:ea typeface="Calibri"/>
                <a:cs typeface="Calibri"/>
                <a:sym typeface="Calibri"/>
              </a:rPr>
              <a:t>TEST</a:t>
            </a:r>
            <a:endParaRPr b="1" i="0" sz="3300" u="none" cap="none" strike="noStrike">
              <a:solidFill>
                <a:srgbClr val="0074FF"/>
              </a:solidFill>
              <a:latin typeface="Calibri"/>
              <a:ea typeface="Calibri"/>
              <a:cs typeface="Calibri"/>
              <a:sym typeface="Calibri"/>
            </a:endParaRPr>
          </a:p>
          <a:p>
            <a:pPr indent="0" lvl="0" marL="0" marR="0" rtl="0" algn="ctr">
              <a:lnSpc>
                <a:spcPct val="85000"/>
              </a:lnSpc>
              <a:spcBef>
                <a:spcPts val="0"/>
              </a:spcBef>
              <a:spcAft>
                <a:spcPts val="0"/>
              </a:spcAft>
              <a:buClr>
                <a:srgbClr val="000000"/>
              </a:buClr>
              <a:buSzPts val="2300"/>
              <a:buFont typeface="Arial"/>
              <a:buNone/>
            </a:pPr>
            <a:r>
              <a:rPr b="1" i="0" lang="en-US" sz="2300" u="none" cap="none" strike="noStrike">
                <a:solidFill>
                  <a:srgbClr val="0074FF"/>
                </a:solidFill>
                <a:latin typeface="Calibri"/>
                <a:ea typeface="Calibri"/>
                <a:cs typeface="Calibri"/>
                <a:sym typeface="Calibri"/>
              </a:rPr>
              <a:t>Oriented</a:t>
            </a:r>
            <a:endParaRPr b="1" i="0" sz="2300" u="none" cap="none" strike="noStrike">
              <a:solidFill>
                <a:srgbClr val="0074FF"/>
              </a:solidFill>
              <a:latin typeface="Calibri"/>
              <a:ea typeface="Calibri"/>
              <a:cs typeface="Calibri"/>
              <a:sym typeface="Calibri"/>
            </a:endParaRPr>
          </a:p>
        </p:txBody>
      </p:sp>
      <p:sp>
        <p:nvSpPr>
          <p:cNvPr id="351" name="Google Shape;351;p26"/>
          <p:cNvSpPr/>
          <p:nvPr/>
        </p:nvSpPr>
        <p:spPr>
          <a:xfrm>
            <a:off x="8483125" y="4706831"/>
            <a:ext cx="2643000" cy="1513200"/>
          </a:xfrm>
          <a:prstGeom prst="roundRect">
            <a:avLst>
              <a:gd fmla="val 16667" name="adj"/>
            </a:avLst>
          </a:prstGeom>
          <a:noFill/>
          <a:ln cap="flat" cmpd="sng" w="38100">
            <a:solidFill>
              <a:srgbClr val="0074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6"/>
          <p:cNvSpPr/>
          <p:nvPr/>
        </p:nvSpPr>
        <p:spPr>
          <a:xfrm>
            <a:off x="8483125" y="4701906"/>
            <a:ext cx="2643000" cy="707100"/>
          </a:xfrm>
          <a:prstGeom prst="round2SameRect">
            <a:avLst>
              <a:gd fmla="val 28332" name="adj1"/>
              <a:gd fmla="val 0" name="adj2"/>
            </a:avLst>
          </a:prstGeom>
          <a:solidFill>
            <a:srgbClr val="FCE401"/>
          </a:solidFill>
          <a:ln cap="flat" cmpd="sng" w="38100">
            <a:solidFill>
              <a:srgbClr val="0074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100"/>
              <a:buFont typeface="Arial"/>
              <a:buNone/>
            </a:pPr>
            <a:r>
              <a:rPr b="1" i="0" lang="en-US" sz="3100" u="none" cap="none" strike="noStrike">
                <a:solidFill>
                  <a:srgbClr val="0074FF"/>
                </a:solidFill>
                <a:latin typeface="Arial"/>
                <a:ea typeface="Arial"/>
                <a:cs typeface="Arial"/>
                <a:sym typeface="Arial"/>
              </a:rPr>
              <a:t>DV</a:t>
            </a:r>
            <a:endParaRPr b="0" i="0" sz="1400" u="none" cap="none" strike="noStrike">
              <a:solidFill>
                <a:srgbClr val="000000"/>
              </a:solidFill>
              <a:latin typeface="Arial"/>
              <a:ea typeface="Arial"/>
              <a:cs typeface="Arial"/>
              <a:sym typeface="Arial"/>
            </a:endParaRPr>
          </a:p>
        </p:txBody>
      </p:sp>
      <p:sp>
        <p:nvSpPr>
          <p:cNvPr id="353" name="Google Shape;353;p26"/>
          <p:cNvSpPr txBox="1"/>
          <p:nvPr/>
        </p:nvSpPr>
        <p:spPr>
          <a:xfrm>
            <a:off x="8449975" y="5409006"/>
            <a:ext cx="2709300" cy="707100"/>
          </a:xfrm>
          <a:prstGeom prst="rect">
            <a:avLst/>
          </a:prstGeom>
          <a:noFill/>
          <a:ln>
            <a:noFill/>
          </a:ln>
        </p:spPr>
        <p:txBody>
          <a:bodyPr anchorCtr="0" anchor="t" bIns="91425" lIns="91425" spcFirstLastPara="1" rIns="91425" wrap="square" tIns="91425">
            <a:noAutofit/>
          </a:bodyPr>
          <a:lstStyle/>
          <a:p>
            <a:pPr indent="0" lvl="0" marL="0" marR="0" rtl="0" algn="ctr">
              <a:lnSpc>
                <a:spcPct val="85000"/>
              </a:lnSpc>
              <a:spcBef>
                <a:spcPts val="0"/>
              </a:spcBef>
              <a:spcAft>
                <a:spcPts val="0"/>
              </a:spcAft>
              <a:buClr>
                <a:srgbClr val="000000"/>
              </a:buClr>
              <a:buSzPts val="2700"/>
              <a:buFont typeface="Arial"/>
              <a:buNone/>
            </a:pPr>
            <a:r>
              <a:rPr b="1" i="0" lang="en-US" sz="2700" u="none" cap="none" strike="noStrike">
                <a:solidFill>
                  <a:srgbClr val="0074FF"/>
                </a:solidFill>
                <a:latin typeface="Calibri"/>
                <a:ea typeface="Calibri"/>
                <a:cs typeface="Calibri"/>
                <a:sym typeface="Calibri"/>
              </a:rPr>
              <a:t>PURCHASE</a:t>
            </a:r>
            <a:endParaRPr b="1" i="0" sz="2700" u="none" cap="none" strike="noStrike">
              <a:solidFill>
                <a:srgbClr val="0074FF"/>
              </a:solidFill>
              <a:latin typeface="Calibri"/>
              <a:ea typeface="Calibri"/>
              <a:cs typeface="Calibri"/>
              <a:sym typeface="Calibri"/>
            </a:endParaRPr>
          </a:p>
          <a:p>
            <a:pPr indent="0" lvl="0" marL="0" marR="0" rtl="0" algn="ctr">
              <a:lnSpc>
                <a:spcPct val="85000"/>
              </a:lnSpc>
              <a:spcBef>
                <a:spcPts val="0"/>
              </a:spcBef>
              <a:spcAft>
                <a:spcPts val="0"/>
              </a:spcAft>
              <a:buClr>
                <a:srgbClr val="000000"/>
              </a:buClr>
              <a:buSzPts val="2700"/>
              <a:buFont typeface="Arial"/>
              <a:buNone/>
            </a:pPr>
            <a:r>
              <a:rPr b="1" i="0" lang="en-US" sz="2700" u="none" cap="none" strike="noStrike">
                <a:solidFill>
                  <a:srgbClr val="0074FF"/>
                </a:solidFill>
                <a:latin typeface="Calibri"/>
                <a:ea typeface="Calibri"/>
                <a:cs typeface="Calibri"/>
                <a:sym typeface="Calibri"/>
              </a:rPr>
              <a:t>or not</a:t>
            </a:r>
            <a:endParaRPr b="1" i="0" sz="2700" u="none" cap="none" strike="noStrike">
              <a:solidFill>
                <a:srgbClr val="0074FF"/>
              </a:solidFill>
              <a:latin typeface="Calibri"/>
              <a:ea typeface="Calibri"/>
              <a:cs typeface="Calibri"/>
              <a:sym typeface="Calibri"/>
            </a:endParaRPr>
          </a:p>
        </p:txBody>
      </p:sp>
      <p:sp>
        <p:nvSpPr>
          <p:cNvPr id="354" name="Google Shape;354;p26"/>
          <p:cNvSpPr/>
          <p:nvPr/>
        </p:nvSpPr>
        <p:spPr>
          <a:xfrm>
            <a:off x="4343000" y="5439125"/>
            <a:ext cx="3678900" cy="201600"/>
          </a:xfrm>
          <a:prstGeom prst="rightArrow">
            <a:avLst>
              <a:gd fmla="val 50000" name="adj1"/>
              <a:gd fmla="val 105765" name="adj2"/>
            </a:avLst>
          </a:prstGeom>
          <a:solidFill>
            <a:srgbClr val="0074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6"/>
          <p:cNvSpPr/>
          <p:nvPr/>
        </p:nvSpPr>
        <p:spPr>
          <a:xfrm rot="-897847">
            <a:off x="2647220" y="4135016"/>
            <a:ext cx="1828716" cy="201286"/>
          </a:xfrm>
          <a:prstGeom prst="rightArrow">
            <a:avLst>
              <a:gd fmla="val 50000" name="adj1"/>
              <a:gd fmla="val 105765" name="adj2"/>
            </a:avLst>
          </a:prstGeom>
          <a:solidFill>
            <a:srgbClr val="0074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6"/>
          <p:cNvSpPr/>
          <p:nvPr/>
        </p:nvSpPr>
        <p:spPr>
          <a:xfrm rot="900026">
            <a:off x="7766401" y="4135120"/>
            <a:ext cx="1829026" cy="201286"/>
          </a:xfrm>
          <a:prstGeom prst="rightArrow">
            <a:avLst>
              <a:gd fmla="val 50000" name="adj1"/>
              <a:gd fmla="val 105765" name="adj2"/>
            </a:avLst>
          </a:prstGeom>
          <a:solidFill>
            <a:srgbClr val="0074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357" name="Google Shape;357;p26"/>
          <p:cNvGraphicFramePr/>
          <p:nvPr/>
        </p:nvGraphicFramePr>
        <p:xfrm>
          <a:off x="264075" y="1536288"/>
          <a:ext cx="3000000" cy="3000000"/>
        </p:xfrm>
        <a:graphic>
          <a:graphicData uri="http://schemas.openxmlformats.org/drawingml/2006/table">
            <a:tbl>
              <a:tblPr>
                <a:noFill/>
                <a:tableStyleId>{7A8B773D-031D-42C0-9C90-154FD6E815E6}</a:tableStyleId>
              </a:tblPr>
              <a:tblGrid>
                <a:gridCol w="266600"/>
                <a:gridCol w="596925"/>
                <a:gridCol w="1337950"/>
                <a:gridCol w="674175"/>
                <a:gridCol w="973975"/>
              </a:tblGrid>
              <a:tr h="274425">
                <a:tc gridSpan="5">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FFFFFF"/>
                          </a:solidFill>
                          <a:latin typeface="Calibri"/>
                          <a:ea typeface="Calibri"/>
                          <a:cs typeface="Calibri"/>
                          <a:sym typeface="Calibri"/>
                        </a:rPr>
                        <a:t>Omnibus Tests </a:t>
                      </a:r>
                      <a:endParaRPr b="1" sz="1700" u="none" cap="none" strike="noStrike">
                        <a:solidFill>
                          <a:srgbClr val="FFFFFF"/>
                        </a:solidFill>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FFFFFF"/>
                          </a:solidFill>
                          <a:latin typeface="Calibri"/>
                          <a:ea typeface="Calibri"/>
                          <a:cs typeface="Calibri"/>
                          <a:sym typeface="Calibri"/>
                        </a:rPr>
                        <a:t>Main Effect</a:t>
                      </a:r>
                      <a:endParaRPr b="1" sz="1700" u="none" cap="none" strike="noStrike">
                        <a:solidFill>
                          <a:srgbClr val="FFFFFF"/>
                        </a:solidFill>
                        <a:latin typeface="Calibri"/>
                        <a:ea typeface="Calibri"/>
                        <a:cs typeface="Calibri"/>
                        <a:sym typeface="Calibri"/>
                      </a:endParaRPr>
                    </a:p>
                  </a:txBody>
                  <a:tcPr marT="19050" marB="19050" marR="28575" marL="28575" anchor="b">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0074FF">
                        <a:alpha val="60392"/>
                      </a:srgbClr>
                    </a:solidFill>
                  </a:tcPr>
                </a:tc>
                <a:tc hMerge="1"/>
                <a:tc hMerge="1"/>
                <a:tc hMerge="1"/>
                <a:tc hMerge="1"/>
              </a:tr>
              <a:tr h="274425">
                <a:tc gridSpan="2">
                  <a:txBody>
                    <a:bodyPr/>
                    <a:lstStyle/>
                    <a:p>
                      <a:pPr indent="0" lvl="0" marL="0" marR="0" rtl="0" algn="ctr">
                        <a:lnSpc>
                          <a:spcPct val="100000"/>
                        </a:lnSpc>
                        <a:spcBef>
                          <a:spcPts val="0"/>
                        </a:spcBef>
                        <a:spcAft>
                          <a:spcPts val="0"/>
                        </a:spcAft>
                        <a:buClr>
                          <a:srgbClr val="000000"/>
                        </a:buClr>
                        <a:buSzPts val="1700"/>
                        <a:buFont typeface="Arial"/>
                        <a:buNone/>
                      </a:pPr>
                      <a:r>
                        <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hMerge="1"/>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Chi-square</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df</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Sig.</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415550">
                <a:tc gridSpan="2">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Model</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hMerge="1"/>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5.598</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1</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0.018</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FFFF00"/>
                    </a:solidFill>
                  </a:tcPr>
                </a:tc>
              </a:tr>
            </a:tbl>
          </a:graphicData>
        </a:graphic>
      </p:graphicFrame>
      <p:graphicFrame>
        <p:nvGraphicFramePr>
          <p:cNvPr id="358" name="Google Shape;358;p26"/>
          <p:cNvGraphicFramePr/>
          <p:nvPr/>
        </p:nvGraphicFramePr>
        <p:xfrm>
          <a:off x="4284775" y="1561838"/>
          <a:ext cx="3000000" cy="3000000"/>
        </p:xfrm>
        <a:graphic>
          <a:graphicData uri="http://schemas.openxmlformats.org/drawingml/2006/table">
            <a:tbl>
              <a:tblPr>
                <a:noFill/>
                <a:tableStyleId>{7A8B773D-031D-42C0-9C90-154FD6E815E6}</a:tableStyleId>
              </a:tblPr>
              <a:tblGrid>
                <a:gridCol w="531650"/>
                <a:gridCol w="460725"/>
                <a:gridCol w="1329875"/>
                <a:gridCol w="623875"/>
                <a:gridCol w="901325"/>
              </a:tblGrid>
              <a:tr h="274425">
                <a:tc gridSpan="5">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FFFFFF"/>
                          </a:solidFill>
                          <a:latin typeface="Calibri"/>
                          <a:ea typeface="Calibri"/>
                          <a:cs typeface="Calibri"/>
                          <a:sym typeface="Calibri"/>
                        </a:rPr>
                        <a:t>Omnibus Tests</a:t>
                      </a:r>
                      <a:endParaRPr b="1" sz="1700" u="none" cap="none" strike="noStrike">
                        <a:solidFill>
                          <a:srgbClr val="FFFFFF"/>
                        </a:solidFill>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FFFFFF"/>
                          </a:solidFill>
                          <a:latin typeface="Calibri"/>
                          <a:ea typeface="Calibri"/>
                          <a:cs typeface="Calibri"/>
                          <a:sym typeface="Calibri"/>
                        </a:rPr>
                        <a:t>IV-M</a:t>
                      </a:r>
                      <a:endParaRPr b="1" sz="1700" u="none" cap="none" strike="noStrike">
                        <a:solidFill>
                          <a:srgbClr val="FFFFF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0074FF">
                        <a:alpha val="60392"/>
                      </a:srgbClr>
                    </a:solidFill>
                  </a:tcPr>
                </a:tc>
                <a:tc hMerge="1"/>
                <a:tc hMerge="1"/>
                <a:tc hMerge="1"/>
                <a:tc hMerge="1"/>
              </a:tr>
              <a:tr h="274425">
                <a:tc gridSpan="2">
                  <a:txBody>
                    <a:bodyPr/>
                    <a:lstStyle/>
                    <a:p>
                      <a:pPr indent="0" lvl="0" marL="0" marR="0" rtl="0" algn="ctr">
                        <a:lnSpc>
                          <a:spcPct val="100000"/>
                        </a:lnSpc>
                        <a:spcBef>
                          <a:spcPts val="0"/>
                        </a:spcBef>
                        <a:spcAft>
                          <a:spcPts val="0"/>
                        </a:spcAft>
                        <a:buClr>
                          <a:srgbClr val="000000"/>
                        </a:buClr>
                        <a:buSzPts val="1700"/>
                        <a:buFont typeface="Arial"/>
                        <a:buNone/>
                      </a:pPr>
                      <a:r>
                        <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hMerge="1"/>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Chi-square</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df</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Sig.</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415550">
                <a:tc gridSpan="2">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Model</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hMerge="1"/>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5.691</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1</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0.017</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FFFF00"/>
                    </a:solidFill>
                  </a:tcPr>
                </a:tc>
              </a:tr>
            </a:tbl>
          </a:graphicData>
        </a:graphic>
      </p:graphicFrame>
      <p:graphicFrame>
        <p:nvGraphicFramePr>
          <p:cNvPr id="359" name="Google Shape;359;p26"/>
          <p:cNvGraphicFramePr/>
          <p:nvPr/>
        </p:nvGraphicFramePr>
        <p:xfrm>
          <a:off x="8303288" y="1561825"/>
          <a:ext cx="3000000" cy="3000000"/>
        </p:xfrm>
        <a:graphic>
          <a:graphicData uri="http://schemas.openxmlformats.org/drawingml/2006/table">
            <a:tbl>
              <a:tblPr>
                <a:noFill/>
                <a:tableStyleId>{7A8B773D-031D-42C0-9C90-154FD6E815E6}</a:tableStyleId>
              </a:tblPr>
              <a:tblGrid>
                <a:gridCol w="520575"/>
                <a:gridCol w="412225"/>
                <a:gridCol w="1246500"/>
                <a:gridCol w="705475"/>
                <a:gridCol w="882550"/>
              </a:tblGrid>
              <a:tr h="274425">
                <a:tc gridSpan="5">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FFFFFF"/>
                          </a:solidFill>
                          <a:latin typeface="Calibri"/>
                          <a:ea typeface="Calibri"/>
                          <a:cs typeface="Calibri"/>
                          <a:sym typeface="Calibri"/>
                        </a:rPr>
                        <a:t>Omnibus Tests</a:t>
                      </a:r>
                      <a:endParaRPr b="1" sz="1700" u="none" cap="none" strike="noStrike">
                        <a:solidFill>
                          <a:srgbClr val="FFFFFF"/>
                        </a:solidFill>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FFFFFF"/>
                          </a:solidFill>
                          <a:latin typeface="Calibri"/>
                          <a:ea typeface="Calibri"/>
                          <a:cs typeface="Calibri"/>
                          <a:sym typeface="Calibri"/>
                        </a:rPr>
                        <a:t>IV,M-DV</a:t>
                      </a:r>
                      <a:endParaRPr b="1" sz="1700" u="none" cap="none" strike="noStrike">
                        <a:solidFill>
                          <a:srgbClr val="FFFFF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0074FF">
                        <a:alpha val="60392"/>
                      </a:srgbClr>
                    </a:solidFill>
                  </a:tcPr>
                </a:tc>
                <a:tc hMerge="1"/>
                <a:tc hMerge="1"/>
                <a:tc hMerge="1"/>
                <a:tc hMerge="1"/>
              </a:tr>
              <a:tr h="274425">
                <a:tc gridSpan="2">
                  <a:txBody>
                    <a:bodyPr/>
                    <a:lstStyle/>
                    <a:p>
                      <a:pPr indent="0" lvl="0" marL="0" marR="0" rtl="0" algn="ctr">
                        <a:lnSpc>
                          <a:spcPct val="100000"/>
                        </a:lnSpc>
                        <a:spcBef>
                          <a:spcPts val="0"/>
                        </a:spcBef>
                        <a:spcAft>
                          <a:spcPts val="0"/>
                        </a:spcAft>
                        <a:buClr>
                          <a:srgbClr val="000000"/>
                        </a:buClr>
                        <a:buSzPts val="1700"/>
                        <a:buFont typeface="Arial"/>
                        <a:buNone/>
                      </a:pPr>
                      <a:r>
                        <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hMerge="1"/>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Chi-square</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df</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Sig.</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415550">
                <a:tc gridSpan="2">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Model</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hMerge="1"/>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8.85</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2</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0.012</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FCE401"/>
                    </a:solidFill>
                  </a:tcPr>
                </a:tc>
              </a:tr>
            </a:tbl>
          </a:graphicData>
        </a:graphic>
      </p:graphicFrame>
      <p:sp>
        <p:nvSpPr>
          <p:cNvPr id="360" name="Google Shape;360;p26"/>
          <p:cNvSpPr txBox="1"/>
          <p:nvPr/>
        </p:nvSpPr>
        <p:spPr>
          <a:xfrm>
            <a:off x="8704525" y="3453450"/>
            <a:ext cx="2047800" cy="85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74FF"/>
                </a:solidFill>
                <a:latin typeface="Calibri"/>
                <a:ea typeface="Calibri"/>
                <a:cs typeface="Calibri"/>
                <a:sym typeface="Calibri"/>
              </a:rPr>
              <a:t>β=0.817+ 	</a:t>
            </a:r>
            <a:endParaRPr b="0" i="0" sz="20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74FF"/>
                </a:solidFill>
                <a:latin typeface="Calibri"/>
                <a:ea typeface="Calibri"/>
                <a:cs typeface="Calibri"/>
                <a:sym typeface="Calibri"/>
              </a:rPr>
              <a:t>Sig=0.068 </a:t>
            </a:r>
            <a:endParaRPr b="0" i="0" sz="20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74FF"/>
              </a:solidFill>
              <a:latin typeface="Calibri"/>
              <a:ea typeface="Calibri"/>
              <a:cs typeface="Calibri"/>
              <a:sym typeface="Calibri"/>
            </a:endParaRPr>
          </a:p>
        </p:txBody>
      </p:sp>
      <p:sp>
        <p:nvSpPr>
          <p:cNvPr id="361" name="Google Shape;361;p26"/>
          <p:cNvSpPr txBox="1"/>
          <p:nvPr/>
        </p:nvSpPr>
        <p:spPr>
          <a:xfrm>
            <a:off x="4639950" y="5680650"/>
            <a:ext cx="3009600" cy="228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74FF"/>
                </a:solidFill>
                <a:latin typeface="Calibri"/>
                <a:ea typeface="Calibri"/>
                <a:cs typeface="Calibri"/>
                <a:sym typeface="Calibri"/>
              </a:rPr>
              <a:t>β=1.102* 	Sig=0.026 </a:t>
            </a:r>
            <a:endParaRPr b="0" i="0" sz="25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0074FF"/>
              </a:solidFill>
              <a:latin typeface="Calibri"/>
              <a:ea typeface="Calibri"/>
              <a:cs typeface="Calibri"/>
              <a:sym typeface="Calibri"/>
            </a:endParaRPr>
          </a:p>
        </p:txBody>
      </p:sp>
      <p:sp>
        <p:nvSpPr>
          <p:cNvPr id="362" name="Google Shape;362;p26"/>
          <p:cNvSpPr txBox="1"/>
          <p:nvPr/>
        </p:nvSpPr>
        <p:spPr>
          <a:xfrm>
            <a:off x="2652118" y="3429000"/>
            <a:ext cx="1348500" cy="106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74FF"/>
                </a:solidFill>
                <a:latin typeface="Calibri"/>
                <a:ea typeface="Calibri"/>
                <a:cs typeface="Calibri"/>
                <a:sym typeface="Calibri"/>
              </a:rPr>
              <a:t>β=-0.753*  </a:t>
            </a:r>
            <a:endParaRPr b="0" i="0" sz="20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74FF"/>
                </a:solidFill>
                <a:latin typeface="Calibri"/>
                <a:ea typeface="Calibri"/>
                <a:cs typeface="Calibri"/>
                <a:sym typeface="Calibri"/>
              </a:rPr>
              <a:t>Sig=0.021 </a:t>
            </a:r>
            <a:endParaRPr b="0" i="0" sz="20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74FF"/>
              </a:solidFill>
              <a:latin typeface="Calibri"/>
              <a:ea typeface="Calibri"/>
              <a:cs typeface="Calibri"/>
              <a:sym typeface="Calibri"/>
            </a:endParaRPr>
          </a:p>
        </p:txBody>
      </p:sp>
      <p:sp>
        <p:nvSpPr>
          <p:cNvPr id="363" name="Google Shape;363;p26"/>
          <p:cNvSpPr txBox="1"/>
          <p:nvPr/>
        </p:nvSpPr>
        <p:spPr>
          <a:xfrm>
            <a:off x="4637900" y="6048000"/>
            <a:ext cx="30000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74FF"/>
                </a:solidFill>
                <a:latin typeface="Calibri"/>
                <a:ea typeface="Calibri"/>
                <a:cs typeface="Calibri"/>
                <a:sym typeface="Calibri"/>
              </a:rPr>
              <a:t>β’=1.021*	Sig=0.042</a:t>
            </a:r>
            <a:endParaRPr b="0" i="0" sz="2500" u="none" cap="none" strike="noStrike">
              <a:solidFill>
                <a:srgbClr val="0074FF"/>
              </a:solidFill>
              <a:latin typeface="Calibri"/>
              <a:ea typeface="Calibri"/>
              <a:cs typeface="Calibri"/>
              <a:sym typeface="Calibri"/>
            </a:endParaRPr>
          </a:p>
        </p:txBody>
      </p:sp>
      <p:pic>
        <p:nvPicPr>
          <p:cNvPr id="364" name="Google Shape;364;p26"/>
          <p:cNvPicPr preferRelativeResize="0"/>
          <p:nvPr/>
        </p:nvPicPr>
        <p:blipFill rotWithShape="1">
          <a:blip r:embed="rId3">
            <a:alphaModFix/>
          </a:blip>
          <a:srcRect b="0" l="0" r="0" t="0"/>
          <a:stretch/>
        </p:blipFill>
        <p:spPr>
          <a:xfrm>
            <a:off x="11340192" y="6330691"/>
            <a:ext cx="851807" cy="527309"/>
          </a:xfrm>
          <a:prstGeom prst="rect">
            <a:avLst/>
          </a:prstGeom>
          <a:noFill/>
          <a:ln>
            <a:noFill/>
          </a:ln>
        </p:spPr>
      </p:pic>
      <p:sp>
        <p:nvSpPr>
          <p:cNvPr id="365" name="Google Shape;365;p26"/>
          <p:cNvSpPr txBox="1"/>
          <p:nvPr/>
        </p:nvSpPr>
        <p:spPr>
          <a:xfrm>
            <a:off x="275354" y="205346"/>
            <a:ext cx="27291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Taiwan Market Overview</a:t>
            </a:r>
            <a:endParaRPr b="0" i="0" sz="1400" u="none" cap="none" strike="noStrike">
              <a:solidFill>
                <a:srgbClr val="000000"/>
              </a:solidFill>
              <a:latin typeface="Arial"/>
              <a:ea typeface="Arial"/>
              <a:cs typeface="Arial"/>
              <a:sym typeface="Arial"/>
            </a:endParaRPr>
          </a:p>
        </p:txBody>
      </p:sp>
      <p:sp>
        <p:nvSpPr>
          <p:cNvPr id="366" name="Google Shape;366;p26"/>
          <p:cNvSpPr/>
          <p:nvPr/>
        </p:nvSpPr>
        <p:spPr>
          <a:xfrm rot="5400000">
            <a:off x="7067849" y="-3849834"/>
            <a:ext cx="1060800" cy="91875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7" name="Google Shape;367;p26"/>
          <p:cNvSpPr/>
          <p:nvPr/>
        </p:nvSpPr>
        <p:spPr>
          <a:xfrm rot="5400000">
            <a:off x="-392746" y="606215"/>
            <a:ext cx="1060800" cy="2754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8" name="Google Shape;368;p26"/>
          <p:cNvSpPr txBox="1"/>
          <p:nvPr/>
        </p:nvSpPr>
        <p:spPr>
          <a:xfrm>
            <a:off x="51279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3600"/>
              <a:buFont typeface="Arial"/>
              <a:buNone/>
            </a:pPr>
            <a:r>
              <a:rPr b="1" lang="en-US" sz="3600">
                <a:solidFill>
                  <a:srgbClr val="FCE401"/>
                </a:solidFill>
                <a:latin typeface="Calibri"/>
                <a:ea typeface="Calibri"/>
                <a:cs typeface="Calibri"/>
                <a:sym typeface="Calibri"/>
              </a:rPr>
              <a:t>Pain Points</a:t>
            </a:r>
            <a:r>
              <a:rPr b="1" i="0" lang="en-US" sz="3600" u="none" cap="none" strike="noStrike">
                <a:solidFill>
                  <a:srgbClr val="FCE401"/>
                </a:solidFill>
                <a:latin typeface="Calibri"/>
                <a:ea typeface="Calibri"/>
                <a:cs typeface="Calibri"/>
                <a:sym typeface="Calibri"/>
              </a:rPr>
              <a:t> In Taiwan</a:t>
            </a:r>
            <a:endParaRPr b="1" i="0" sz="3600" u="none" cap="none" strike="noStrike">
              <a:solidFill>
                <a:srgbClr val="FCE401"/>
              </a:solidFill>
              <a:latin typeface="Calibri"/>
              <a:ea typeface="Calibri"/>
              <a:cs typeface="Calibri"/>
              <a:sym typeface="Calibri"/>
            </a:endParaRPr>
          </a:p>
        </p:txBody>
      </p:sp>
      <p:sp>
        <p:nvSpPr>
          <p:cNvPr id="369" name="Google Shape;369;p2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graphicFrame>
        <p:nvGraphicFramePr>
          <p:cNvPr id="374" name="Google Shape;374;p27"/>
          <p:cNvGraphicFramePr/>
          <p:nvPr/>
        </p:nvGraphicFramePr>
        <p:xfrm>
          <a:off x="264075" y="1536288"/>
          <a:ext cx="3000000" cy="3000000"/>
        </p:xfrm>
        <a:graphic>
          <a:graphicData uri="http://schemas.openxmlformats.org/drawingml/2006/table">
            <a:tbl>
              <a:tblPr>
                <a:noFill/>
                <a:tableStyleId>{7A8B773D-031D-42C0-9C90-154FD6E815E6}</a:tableStyleId>
              </a:tblPr>
              <a:tblGrid>
                <a:gridCol w="266600"/>
                <a:gridCol w="596925"/>
                <a:gridCol w="1337950"/>
                <a:gridCol w="674175"/>
                <a:gridCol w="973975"/>
              </a:tblGrid>
              <a:tr h="274425">
                <a:tc gridSpan="5">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FFFFFF"/>
                          </a:solidFill>
                          <a:latin typeface="Calibri"/>
                          <a:ea typeface="Calibri"/>
                          <a:cs typeface="Calibri"/>
                          <a:sym typeface="Calibri"/>
                        </a:rPr>
                        <a:t>Omnibus Tests </a:t>
                      </a:r>
                      <a:endParaRPr b="1" sz="1700" u="none" cap="none" strike="noStrike">
                        <a:solidFill>
                          <a:srgbClr val="FFFFFF"/>
                        </a:solidFill>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FFFFFF"/>
                          </a:solidFill>
                          <a:latin typeface="Calibri"/>
                          <a:ea typeface="Calibri"/>
                          <a:cs typeface="Calibri"/>
                          <a:sym typeface="Calibri"/>
                        </a:rPr>
                        <a:t>Main Effect</a:t>
                      </a:r>
                      <a:endParaRPr b="1" sz="1700" u="none" cap="none" strike="noStrike">
                        <a:solidFill>
                          <a:srgbClr val="FFFFFF"/>
                        </a:solidFill>
                        <a:latin typeface="Calibri"/>
                        <a:ea typeface="Calibri"/>
                        <a:cs typeface="Calibri"/>
                        <a:sym typeface="Calibri"/>
                      </a:endParaRPr>
                    </a:p>
                  </a:txBody>
                  <a:tcPr marT="19050" marB="19050" marR="28575" marL="28575" anchor="b">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0074FF">
                        <a:alpha val="60392"/>
                      </a:srgbClr>
                    </a:solidFill>
                  </a:tcPr>
                </a:tc>
                <a:tc hMerge="1"/>
                <a:tc hMerge="1"/>
                <a:tc hMerge="1"/>
                <a:tc hMerge="1"/>
              </a:tr>
              <a:tr h="274425">
                <a:tc gridSpan="2">
                  <a:txBody>
                    <a:bodyPr/>
                    <a:lstStyle/>
                    <a:p>
                      <a:pPr indent="0" lvl="0" marL="0" marR="0" rtl="0" algn="ctr">
                        <a:lnSpc>
                          <a:spcPct val="100000"/>
                        </a:lnSpc>
                        <a:spcBef>
                          <a:spcPts val="0"/>
                        </a:spcBef>
                        <a:spcAft>
                          <a:spcPts val="0"/>
                        </a:spcAft>
                        <a:buClr>
                          <a:srgbClr val="000000"/>
                        </a:buClr>
                        <a:buSzPts val="1700"/>
                        <a:buFont typeface="Arial"/>
                        <a:buNone/>
                      </a:pPr>
                      <a:r>
                        <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hMerge="1"/>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Chi-square</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df</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Sig.</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415550">
                <a:tc gridSpan="2">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Model</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hMerge="1"/>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4.611</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1</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0.032</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FFFF00"/>
                    </a:solidFill>
                  </a:tcPr>
                </a:tc>
              </a:tr>
            </a:tbl>
          </a:graphicData>
        </a:graphic>
      </p:graphicFrame>
      <p:graphicFrame>
        <p:nvGraphicFramePr>
          <p:cNvPr id="375" name="Google Shape;375;p27"/>
          <p:cNvGraphicFramePr/>
          <p:nvPr/>
        </p:nvGraphicFramePr>
        <p:xfrm>
          <a:off x="4284775" y="1561838"/>
          <a:ext cx="3000000" cy="3000000"/>
        </p:xfrm>
        <a:graphic>
          <a:graphicData uri="http://schemas.openxmlformats.org/drawingml/2006/table">
            <a:tbl>
              <a:tblPr>
                <a:noFill/>
                <a:tableStyleId>{7A8B773D-031D-42C0-9C90-154FD6E815E6}</a:tableStyleId>
              </a:tblPr>
              <a:tblGrid>
                <a:gridCol w="531650"/>
                <a:gridCol w="460725"/>
                <a:gridCol w="1329875"/>
                <a:gridCol w="623875"/>
                <a:gridCol w="901325"/>
              </a:tblGrid>
              <a:tr h="274425">
                <a:tc gridSpan="5">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FFFFFF"/>
                          </a:solidFill>
                          <a:latin typeface="Calibri"/>
                          <a:ea typeface="Calibri"/>
                          <a:cs typeface="Calibri"/>
                          <a:sym typeface="Calibri"/>
                        </a:rPr>
                        <a:t>Omnibus Tests</a:t>
                      </a:r>
                      <a:endParaRPr b="1" sz="1700" u="none" cap="none" strike="noStrike">
                        <a:solidFill>
                          <a:srgbClr val="FFFFFF"/>
                        </a:solidFill>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FFFFFF"/>
                          </a:solidFill>
                          <a:latin typeface="Calibri"/>
                          <a:ea typeface="Calibri"/>
                          <a:cs typeface="Calibri"/>
                          <a:sym typeface="Calibri"/>
                        </a:rPr>
                        <a:t>IV-M</a:t>
                      </a:r>
                      <a:endParaRPr b="1" sz="1700" u="none" cap="none" strike="noStrike">
                        <a:solidFill>
                          <a:srgbClr val="FFFFF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0074FF">
                        <a:alpha val="60392"/>
                      </a:srgbClr>
                    </a:solidFill>
                  </a:tcPr>
                </a:tc>
                <a:tc hMerge="1"/>
                <a:tc hMerge="1"/>
                <a:tc hMerge="1"/>
                <a:tc hMerge="1"/>
              </a:tr>
              <a:tr h="274425">
                <a:tc gridSpan="2">
                  <a:txBody>
                    <a:bodyPr/>
                    <a:lstStyle/>
                    <a:p>
                      <a:pPr indent="0" lvl="0" marL="0" marR="0" rtl="0" algn="ctr">
                        <a:lnSpc>
                          <a:spcPct val="100000"/>
                        </a:lnSpc>
                        <a:spcBef>
                          <a:spcPts val="0"/>
                        </a:spcBef>
                        <a:spcAft>
                          <a:spcPts val="0"/>
                        </a:spcAft>
                        <a:buClr>
                          <a:srgbClr val="000000"/>
                        </a:buClr>
                        <a:buSzPts val="1700"/>
                        <a:buFont typeface="Arial"/>
                        <a:buNone/>
                      </a:pPr>
                      <a:r>
                        <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hMerge="1"/>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Chi-square</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df</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Sig.</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415550">
                <a:tc gridSpan="2">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Model</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hMerge="1"/>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8.897</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1</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0.003</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FFFF00"/>
                    </a:solidFill>
                  </a:tcPr>
                </a:tc>
              </a:tr>
            </a:tbl>
          </a:graphicData>
        </a:graphic>
      </p:graphicFrame>
      <p:graphicFrame>
        <p:nvGraphicFramePr>
          <p:cNvPr id="376" name="Google Shape;376;p27"/>
          <p:cNvGraphicFramePr/>
          <p:nvPr/>
        </p:nvGraphicFramePr>
        <p:xfrm>
          <a:off x="8303288" y="1561825"/>
          <a:ext cx="3000000" cy="3000000"/>
        </p:xfrm>
        <a:graphic>
          <a:graphicData uri="http://schemas.openxmlformats.org/drawingml/2006/table">
            <a:tbl>
              <a:tblPr>
                <a:noFill/>
                <a:tableStyleId>{7A8B773D-031D-42C0-9C90-154FD6E815E6}</a:tableStyleId>
              </a:tblPr>
              <a:tblGrid>
                <a:gridCol w="520575"/>
                <a:gridCol w="412225"/>
                <a:gridCol w="1246500"/>
                <a:gridCol w="705475"/>
                <a:gridCol w="882550"/>
              </a:tblGrid>
              <a:tr h="274425">
                <a:tc gridSpan="5">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FFFFFF"/>
                          </a:solidFill>
                          <a:latin typeface="Calibri"/>
                          <a:ea typeface="Calibri"/>
                          <a:cs typeface="Calibri"/>
                          <a:sym typeface="Calibri"/>
                        </a:rPr>
                        <a:t>Omnibus Tests</a:t>
                      </a:r>
                      <a:endParaRPr b="1" sz="1700" u="none" cap="none" strike="noStrike">
                        <a:solidFill>
                          <a:srgbClr val="FFFFFF"/>
                        </a:solidFill>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FFFFFF"/>
                          </a:solidFill>
                          <a:latin typeface="Calibri"/>
                          <a:ea typeface="Calibri"/>
                          <a:cs typeface="Calibri"/>
                          <a:sym typeface="Calibri"/>
                        </a:rPr>
                        <a:t>IV,M-DV</a:t>
                      </a:r>
                      <a:endParaRPr b="1" sz="1700" u="none" cap="none" strike="noStrike">
                        <a:solidFill>
                          <a:srgbClr val="FFFFF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0074FF">
                        <a:alpha val="60392"/>
                      </a:srgbClr>
                    </a:solidFill>
                  </a:tcPr>
                </a:tc>
                <a:tc hMerge="1"/>
                <a:tc hMerge="1"/>
                <a:tc hMerge="1"/>
                <a:tc hMerge="1"/>
              </a:tr>
              <a:tr h="274425">
                <a:tc gridSpan="2">
                  <a:txBody>
                    <a:bodyPr/>
                    <a:lstStyle/>
                    <a:p>
                      <a:pPr indent="0" lvl="0" marL="0" marR="0" rtl="0" algn="ctr">
                        <a:lnSpc>
                          <a:spcPct val="100000"/>
                        </a:lnSpc>
                        <a:spcBef>
                          <a:spcPts val="0"/>
                        </a:spcBef>
                        <a:spcAft>
                          <a:spcPts val="0"/>
                        </a:spcAft>
                        <a:buClr>
                          <a:srgbClr val="000000"/>
                        </a:buClr>
                        <a:buSzPts val="1700"/>
                        <a:buFont typeface="Arial"/>
                        <a:buNone/>
                      </a:pPr>
                      <a:r>
                        <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hMerge="1"/>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Chi-square</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df</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Sig.</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415550">
                <a:tc gridSpan="2">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Model</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hMerge="1"/>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7.56</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2</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0.023</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FCE401"/>
                    </a:solidFill>
                  </a:tcPr>
                </a:tc>
              </a:tr>
            </a:tbl>
          </a:graphicData>
        </a:graphic>
      </p:graphicFrame>
      <p:sp>
        <p:nvSpPr>
          <p:cNvPr id="377" name="Google Shape;377;p27"/>
          <p:cNvSpPr/>
          <p:nvPr/>
        </p:nvSpPr>
        <p:spPr>
          <a:xfrm>
            <a:off x="4799825" y="3384250"/>
            <a:ext cx="2643000" cy="1513200"/>
          </a:xfrm>
          <a:prstGeom prst="roundRect">
            <a:avLst>
              <a:gd fmla="val 16667" name="adj"/>
            </a:avLst>
          </a:prstGeom>
          <a:noFill/>
          <a:ln cap="flat" cmpd="sng" w="38100">
            <a:solidFill>
              <a:srgbClr val="0074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7"/>
          <p:cNvSpPr/>
          <p:nvPr/>
        </p:nvSpPr>
        <p:spPr>
          <a:xfrm>
            <a:off x="4799825" y="3379325"/>
            <a:ext cx="2643000" cy="707100"/>
          </a:xfrm>
          <a:prstGeom prst="round2SameRect">
            <a:avLst>
              <a:gd fmla="val 28332" name="adj1"/>
              <a:gd fmla="val 0" name="adj2"/>
            </a:avLst>
          </a:prstGeom>
          <a:solidFill>
            <a:srgbClr val="FCE401"/>
          </a:solidFill>
          <a:ln cap="flat" cmpd="sng" w="38100">
            <a:solidFill>
              <a:srgbClr val="0074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100"/>
              <a:buFont typeface="Arial"/>
              <a:buNone/>
            </a:pPr>
            <a:r>
              <a:rPr b="1" i="0" lang="en-US" sz="3100" u="none" cap="none" strike="noStrike">
                <a:solidFill>
                  <a:srgbClr val="0074FF"/>
                </a:solidFill>
                <a:latin typeface="Arial"/>
                <a:ea typeface="Arial"/>
                <a:cs typeface="Arial"/>
                <a:sym typeface="Arial"/>
              </a:rPr>
              <a:t>MEDIATOR</a:t>
            </a:r>
            <a:endParaRPr b="0" i="0" sz="1400" u="none" cap="none" strike="noStrike">
              <a:solidFill>
                <a:srgbClr val="000000"/>
              </a:solidFill>
              <a:latin typeface="Arial"/>
              <a:ea typeface="Arial"/>
              <a:cs typeface="Arial"/>
              <a:sym typeface="Arial"/>
            </a:endParaRPr>
          </a:p>
        </p:txBody>
      </p:sp>
      <p:sp>
        <p:nvSpPr>
          <p:cNvPr id="379" name="Google Shape;379;p27"/>
          <p:cNvSpPr txBox="1"/>
          <p:nvPr/>
        </p:nvSpPr>
        <p:spPr>
          <a:xfrm>
            <a:off x="5097425" y="4083425"/>
            <a:ext cx="2047800" cy="609600"/>
          </a:xfrm>
          <a:prstGeom prst="rect">
            <a:avLst/>
          </a:prstGeom>
          <a:noFill/>
          <a:ln>
            <a:noFill/>
          </a:ln>
        </p:spPr>
        <p:txBody>
          <a:bodyPr anchorCtr="0" anchor="t" bIns="91425" lIns="91425" spcFirstLastPara="1" rIns="91425" wrap="square" tIns="91425">
            <a:noAutofit/>
          </a:bodyPr>
          <a:lstStyle/>
          <a:p>
            <a:pPr indent="0" lvl="0" marL="0" marR="0" rtl="0" algn="ctr">
              <a:lnSpc>
                <a:spcPct val="85000"/>
              </a:lnSpc>
              <a:spcBef>
                <a:spcPts val="0"/>
              </a:spcBef>
              <a:spcAft>
                <a:spcPts val="0"/>
              </a:spcAft>
              <a:buClr>
                <a:srgbClr val="000000"/>
              </a:buClr>
              <a:buSzPts val="2600"/>
              <a:buFont typeface="Arial"/>
              <a:buNone/>
            </a:pPr>
            <a:r>
              <a:rPr b="1" i="0" lang="en-US" sz="2600" u="none" cap="none" strike="noStrike">
                <a:solidFill>
                  <a:srgbClr val="0074FF"/>
                </a:solidFill>
                <a:latin typeface="Calibri"/>
                <a:ea typeface="Calibri"/>
                <a:cs typeface="Calibri"/>
                <a:sym typeface="Calibri"/>
              </a:rPr>
              <a:t>SPEAKING</a:t>
            </a:r>
            <a:endParaRPr b="1" i="0" sz="2600" u="none" cap="none" strike="noStrike">
              <a:solidFill>
                <a:srgbClr val="0074FF"/>
              </a:solidFill>
              <a:latin typeface="Calibri"/>
              <a:ea typeface="Calibri"/>
              <a:cs typeface="Calibri"/>
              <a:sym typeface="Calibri"/>
            </a:endParaRPr>
          </a:p>
          <a:p>
            <a:pPr indent="0" lvl="0" marL="0" marR="0" rtl="0" algn="ctr">
              <a:lnSpc>
                <a:spcPct val="85000"/>
              </a:lnSpc>
              <a:spcBef>
                <a:spcPts val="0"/>
              </a:spcBef>
              <a:spcAft>
                <a:spcPts val="0"/>
              </a:spcAft>
              <a:buClr>
                <a:srgbClr val="000000"/>
              </a:buClr>
              <a:buSzPts val="2600"/>
              <a:buFont typeface="Arial"/>
              <a:buNone/>
            </a:pPr>
            <a:r>
              <a:rPr b="1" i="0" lang="en-US" sz="2600" u="none" cap="none" strike="noStrike">
                <a:solidFill>
                  <a:srgbClr val="0074FF"/>
                </a:solidFill>
                <a:latin typeface="Calibri"/>
                <a:ea typeface="Calibri"/>
                <a:cs typeface="Calibri"/>
                <a:sym typeface="Calibri"/>
              </a:rPr>
              <a:t>Feel Anxious</a:t>
            </a:r>
            <a:endParaRPr b="0" i="0" sz="1400" u="none" cap="none" strike="noStrike">
              <a:solidFill>
                <a:srgbClr val="000000"/>
              </a:solidFill>
              <a:latin typeface="Arial"/>
              <a:ea typeface="Arial"/>
              <a:cs typeface="Arial"/>
              <a:sym typeface="Arial"/>
            </a:endParaRPr>
          </a:p>
        </p:txBody>
      </p:sp>
      <p:sp>
        <p:nvSpPr>
          <p:cNvPr id="380" name="Google Shape;380;p27"/>
          <p:cNvSpPr/>
          <p:nvPr/>
        </p:nvSpPr>
        <p:spPr>
          <a:xfrm>
            <a:off x="1149675" y="4704363"/>
            <a:ext cx="2643000" cy="1513200"/>
          </a:xfrm>
          <a:prstGeom prst="roundRect">
            <a:avLst>
              <a:gd fmla="val 16667" name="adj"/>
            </a:avLst>
          </a:prstGeom>
          <a:noFill/>
          <a:ln cap="flat" cmpd="sng" w="38100">
            <a:solidFill>
              <a:srgbClr val="0074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7"/>
          <p:cNvSpPr/>
          <p:nvPr/>
        </p:nvSpPr>
        <p:spPr>
          <a:xfrm>
            <a:off x="1149675" y="4699438"/>
            <a:ext cx="2643000" cy="707100"/>
          </a:xfrm>
          <a:prstGeom prst="round2SameRect">
            <a:avLst>
              <a:gd fmla="val 28332" name="adj1"/>
              <a:gd fmla="val 0" name="adj2"/>
            </a:avLst>
          </a:prstGeom>
          <a:solidFill>
            <a:srgbClr val="FCE401"/>
          </a:solidFill>
          <a:ln cap="flat" cmpd="sng" w="38100">
            <a:solidFill>
              <a:srgbClr val="0074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100"/>
              <a:buFont typeface="Arial"/>
              <a:buNone/>
            </a:pPr>
            <a:r>
              <a:rPr b="1" i="0" lang="en-US" sz="3100" u="none" cap="none" strike="noStrike">
                <a:solidFill>
                  <a:srgbClr val="0074FF"/>
                </a:solidFill>
                <a:latin typeface="Arial"/>
                <a:ea typeface="Arial"/>
                <a:cs typeface="Arial"/>
                <a:sym typeface="Arial"/>
              </a:rPr>
              <a:t>IV</a:t>
            </a:r>
            <a:endParaRPr b="0" i="0" sz="1400" u="none" cap="none" strike="noStrike">
              <a:solidFill>
                <a:srgbClr val="000000"/>
              </a:solidFill>
              <a:latin typeface="Arial"/>
              <a:ea typeface="Arial"/>
              <a:cs typeface="Arial"/>
              <a:sym typeface="Arial"/>
            </a:endParaRPr>
          </a:p>
        </p:txBody>
      </p:sp>
      <p:sp>
        <p:nvSpPr>
          <p:cNvPr id="382" name="Google Shape;382;p27"/>
          <p:cNvSpPr txBox="1"/>
          <p:nvPr/>
        </p:nvSpPr>
        <p:spPr>
          <a:xfrm>
            <a:off x="1116525" y="5330338"/>
            <a:ext cx="2709300" cy="707100"/>
          </a:xfrm>
          <a:prstGeom prst="rect">
            <a:avLst/>
          </a:prstGeom>
          <a:noFill/>
          <a:ln>
            <a:noFill/>
          </a:ln>
        </p:spPr>
        <p:txBody>
          <a:bodyPr anchorCtr="0" anchor="t" bIns="91425" lIns="91425" spcFirstLastPara="1" rIns="91425" wrap="square" tIns="91425">
            <a:noAutofit/>
          </a:bodyPr>
          <a:lstStyle/>
          <a:p>
            <a:pPr indent="0" lvl="0" marL="0" marR="0" rtl="0" algn="ctr">
              <a:lnSpc>
                <a:spcPct val="85000"/>
              </a:lnSpc>
              <a:spcBef>
                <a:spcPts val="0"/>
              </a:spcBef>
              <a:spcAft>
                <a:spcPts val="0"/>
              </a:spcAft>
              <a:buClr>
                <a:srgbClr val="000000"/>
              </a:buClr>
              <a:buSzPts val="3300"/>
              <a:buFont typeface="Arial"/>
              <a:buNone/>
            </a:pPr>
            <a:r>
              <a:rPr b="1" i="0" lang="en-US" sz="3300" u="none" cap="none" strike="noStrike">
                <a:solidFill>
                  <a:srgbClr val="0074FF"/>
                </a:solidFill>
                <a:latin typeface="Calibri"/>
                <a:ea typeface="Calibri"/>
                <a:cs typeface="Calibri"/>
                <a:sym typeface="Calibri"/>
              </a:rPr>
              <a:t>TRAVEL</a:t>
            </a:r>
            <a:endParaRPr b="1" i="0" sz="3300" u="none" cap="none" strike="noStrike">
              <a:solidFill>
                <a:srgbClr val="0074FF"/>
              </a:solidFill>
              <a:latin typeface="Calibri"/>
              <a:ea typeface="Calibri"/>
              <a:cs typeface="Calibri"/>
              <a:sym typeface="Calibri"/>
            </a:endParaRPr>
          </a:p>
          <a:p>
            <a:pPr indent="0" lvl="0" marL="0" marR="0" rtl="0" algn="ctr">
              <a:lnSpc>
                <a:spcPct val="85000"/>
              </a:lnSpc>
              <a:spcBef>
                <a:spcPts val="0"/>
              </a:spcBef>
              <a:spcAft>
                <a:spcPts val="0"/>
              </a:spcAft>
              <a:buClr>
                <a:srgbClr val="000000"/>
              </a:buClr>
              <a:buSzPts val="2300"/>
              <a:buFont typeface="Arial"/>
              <a:buNone/>
            </a:pPr>
            <a:r>
              <a:rPr b="1" i="0" lang="en-US" sz="2300" u="none" cap="none" strike="noStrike">
                <a:solidFill>
                  <a:srgbClr val="0074FF"/>
                </a:solidFill>
                <a:latin typeface="Calibri"/>
                <a:ea typeface="Calibri"/>
                <a:cs typeface="Calibri"/>
                <a:sym typeface="Calibri"/>
              </a:rPr>
              <a:t>Oriented</a:t>
            </a:r>
            <a:endParaRPr b="1" i="0" sz="2300" u="none" cap="none" strike="noStrike">
              <a:solidFill>
                <a:srgbClr val="0074FF"/>
              </a:solidFill>
              <a:latin typeface="Calibri"/>
              <a:ea typeface="Calibri"/>
              <a:cs typeface="Calibri"/>
              <a:sym typeface="Calibri"/>
            </a:endParaRPr>
          </a:p>
        </p:txBody>
      </p:sp>
      <p:sp>
        <p:nvSpPr>
          <p:cNvPr id="383" name="Google Shape;383;p27"/>
          <p:cNvSpPr/>
          <p:nvPr/>
        </p:nvSpPr>
        <p:spPr>
          <a:xfrm>
            <a:off x="8483125" y="4706831"/>
            <a:ext cx="2643000" cy="1513200"/>
          </a:xfrm>
          <a:prstGeom prst="roundRect">
            <a:avLst>
              <a:gd fmla="val 16667" name="adj"/>
            </a:avLst>
          </a:prstGeom>
          <a:noFill/>
          <a:ln cap="flat" cmpd="sng" w="38100">
            <a:solidFill>
              <a:srgbClr val="0074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7"/>
          <p:cNvSpPr/>
          <p:nvPr/>
        </p:nvSpPr>
        <p:spPr>
          <a:xfrm>
            <a:off x="8483125" y="4701906"/>
            <a:ext cx="2643000" cy="707100"/>
          </a:xfrm>
          <a:prstGeom prst="round2SameRect">
            <a:avLst>
              <a:gd fmla="val 28332" name="adj1"/>
              <a:gd fmla="val 0" name="adj2"/>
            </a:avLst>
          </a:prstGeom>
          <a:solidFill>
            <a:srgbClr val="FCE401"/>
          </a:solidFill>
          <a:ln cap="flat" cmpd="sng" w="38100">
            <a:solidFill>
              <a:srgbClr val="0074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100"/>
              <a:buFont typeface="Arial"/>
              <a:buNone/>
            </a:pPr>
            <a:r>
              <a:rPr b="1" i="0" lang="en-US" sz="3100" u="none" cap="none" strike="noStrike">
                <a:solidFill>
                  <a:srgbClr val="0074FF"/>
                </a:solidFill>
                <a:latin typeface="Arial"/>
                <a:ea typeface="Arial"/>
                <a:cs typeface="Arial"/>
                <a:sym typeface="Arial"/>
              </a:rPr>
              <a:t>DV</a:t>
            </a:r>
            <a:endParaRPr b="0" i="0" sz="1400" u="none" cap="none" strike="noStrike">
              <a:solidFill>
                <a:srgbClr val="000000"/>
              </a:solidFill>
              <a:latin typeface="Arial"/>
              <a:ea typeface="Arial"/>
              <a:cs typeface="Arial"/>
              <a:sym typeface="Arial"/>
            </a:endParaRPr>
          </a:p>
        </p:txBody>
      </p:sp>
      <p:sp>
        <p:nvSpPr>
          <p:cNvPr id="385" name="Google Shape;385;p27"/>
          <p:cNvSpPr txBox="1"/>
          <p:nvPr/>
        </p:nvSpPr>
        <p:spPr>
          <a:xfrm>
            <a:off x="8449975" y="5409006"/>
            <a:ext cx="2709300" cy="707100"/>
          </a:xfrm>
          <a:prstGeom prst="rect">
            <a:avLst/>
          </a:prstGeom>
          <a:noFill/>
          <a:ln>
            <a:noFill/>
          </a:ln>
        </p:spPr>
        <p:txBody>
          <a:bodyPr anchorCtr="0" anchor="t" bIns="91425" lIns="91425" spcFirstLastPara="1" rIns="91425" wrap="square" tIns="91425">
            <a:noAutofit/>
          </a:bodyPr>
          <a:lstStyle/>
          <a:p>
            <a:pPr indent="0" lvl="0" marL="0" marR="0" rtl="0" algn="ctr">
              <a:lnSpc>
                <a:spcPct val="85000"/>
              </a:lnSpc>
              <a:spcBef>
                <a:spcPts val="0"/>
              </a:spcBef>
              <a:spcAft>
                <a:spcPts val="0"/>
              </a:spcAft>
              <a:buClr>
                <a:srgbClr val="000000"/>
              </a:buClr>
              <a:buSzPts val="2700"/>
              <a:buFont typeface="Arial"/>
              <a:buNone/>
            </a:pPr>
            <a:r>
              <a:rPr b="1" i="0" lang="en-US" sz="2700" u="none" cap="none" strike="noStrike">
                <a:solidFill>
                  <a:srgbClr val="0074FF"/>
                </a:solidFill>
                <a:latin typeface="Calibri"/>
                <a:ea typeface="Calibri"/>
                <a:cs typeface="Calibri"/>
                <a:sym typeface="Calibri"/>
              </a:rPr>
              <a:t>PURCHASE</a:t>
            </a:r>
            <a:endParaRPr b="1" i="0" sz="2700" u="none" cap="none" strike="noStrike">
              <a:solidFill>
                <a:srgbClr val="0074FF"/>
              </a:solidFill>
              <a:latin typeface="Calibri"/>
              <a:ea typeface="Calibri"/>
              <a:cs typeface="Calibri"/>
              <a:sym typeface="Calibri"/>
            </a:endParaRPr>
          </a:p>
          <a:p>
            <a:pPr indent="0" lvl="0" marL="0" marR="0" rtl="0" algn="ctr">
              <a:lnSpc>
                <a:spcPct val="85000"/>
              </a:lnSpc>
              <a:spcBef>
                <a:spcPts val="0"/>
              </a:spcBef>
              <a:spcAft>
                <a:spcPts val="0"/>
              </a:spcAft>
              <a:buClr>
                <a:srgbClr val="000000"/>
              </a:buClr>
              <a:buSzPts val="2700"/>
              <a:buFont typeface="Arial"/>
              <a:buNone/>
            </a:pPr>
            <a:r>
              <a:rPr b="1" i="0" lang="en-US" sz="2700" u="none" cap="none" strike="noStrike">
                <a:solidFill>
                  <a:srgbClr val="0074FF"/>
                </a:solidFill>
                <a:latin typeface="Calibri"/>
                <a:ea typeface="Calibri"/>
                <a:cs typeface="Calibri"/>
                <a:sym typeface="Calibri"/>
              </a:rPr>
              <a:t>or not</a:t>
            </a:r>
            <a:endParaRPr b="1" i="0" sz="2700" u="none" cap="none" strike="noStrike">
              <a:solidFill>
                <a:srgbClr val="0074FF"/>
              </a:solidFill>
              <a:latin typeface="Calibri"/>
              <a:ea typeface="Calibri"/>
              <a:cs typeface="Calibri"/>
              <a:sym typeface="Calibri"/>
            </a:endParaRPr>
          </a:p>
        </p:txBody>
      </p:sp>
      <p:sp>
        <p:nvSpPr>
          <p:cNvPr id="386" name="Google Shape;386;p27"/>
          <p:cNvSpPr/>
          <p:nvPr/>
        </p:nvSpPr>
        <p:spPr>
          <a:xfrm>
            <a:off x="4343000" y="5439125"/>
            <a:ext cx="3678900" cy="201600"/>
          </a:xfrm>
          <a:prstGeom prst="rightArrow">
            <a:avLst>
              <a:gd fmla="val 50000" name="adj1"/>
              <a:gd fmla="val 105765" name="adj2"/>
            </a:avLst>
          </a:prstGeom>
          <a:solidFill>
            <a:srgbClr val="0074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7"/>
          <p:cNvSpPr/>
          <p:nvPr/>
        </p:nvSpPr>
        <p:spPr>
          <a:xfrm rot="-897847">
            <a:off x="2647220" y="4135016"/>
            <a:ext cx="1828716" cy="201286"/>
          </a:xfrm>
          <a:prstGeom prst="rightArrow">
            <a:avLst>
              <a:gd fmla="val 50000" name="adj1"/>
              <a:gd fmla="val 105765" name="adj2"/>
            </a:avLst>
          </a:prstGeom>
          <a:solidFill>
            <a:srgbClr val="0074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7"/>
          <p:cNvSpPr/>
          <p:nvPr/>
        </p:nvSpPr>
        <p:spPr>
          <a:xfrm rot="900026">
            <a:off x="7766401" y="4135120"/>
            <a:ext cx="1829026" cy="201286"/>
          </a:xfrm>
          <a:prstGeom prst="rightArrow">
            <a:avLst>
              <a:gd fmla="val 50000" name="adj1"/>
              <a:gd fmla="val 105765" name="adj2"/>
            </a:avLst>
          </a:prstGeom>
          <a:solidFill>
            <a:srgbClr val="0074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7"/>
          <p:cNvSpPr txBox="1"/>
          <p:nvPr/>
        </p:nvSpPr>
        <p:spPr>
          <a:xfrm>
            <a:off x="4587825" y="5608425"/>
            <a:ext cx="3319500" cy="50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2500" u="none" cap="none" strike="noStrike">
                <a:solidFill>
                  <a:srgbClr val="0074FF"/>
                </a:solidFill>
                <a:latin typeface="Calibri"/>
                <a:ea typeface="Calibri"/>
                <a:cs typeface="Calibri"/>
                <a:sym typeface="Calibri"/>
              </a:rPr>
              <a:t>β=1.221+ 	Sig=0.057</a:t>
            </a:r>
            <a:endParaRPr b="0" i="0" sz="25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2500" u="none" cap="none" strike="noStrike">
              <a:solidFill>
                <a:srgbClr val="0074FF"/>
              </a:solidFill>
              <a:latin typeface="Calibri"/>
              <a:ea typeface="Calibri"/>
              <a:cs typeface="Calibri"/>
              <a:sym typeface="Calibri"/>
            </a:endParaRPr>
          </a:p>
        </p:txBody>
      </p:sp>
      <p:sp>
        <p:nvSpPr>
          <p:cNvPr id="390" name="Google Shape;390;p27"/>
          <p:cNvSpPr txBox="1"/>
          <p:nvPr/>
        </p:nvSpPr>
        <p:spPr>
          <a:xfrm>
            <a:off x="8699500" y="3430750"/>
            <a:ext cx="1464600" cy="9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74FF"/>
                </a:solidFill>
                <a:latin typeface="Calibri"/>
                <a:ea typeface="Calibri"/>
                <a:cs typeface="Calibri"/>
                <a:sym typeface="Calibri"/>
              </a:rPr>
              <a:t>β=0.776+</a:t>
            </a:r>
            <a:endParaRPr b="0" i="0" sz="21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US" sz="2100" u="none" cap="none" strike="noStrike">
                <a:solidFill>
                  <a:srgbClr val="0074FF"/>
                </a:solidFill>
                <a:latin typeface="Calibri"/>
                <a:ea typeface="Calibri"/>
                <a:cs typeface="Calibri"/>
                <a:sym typeface="Calibri"/>
              </a:rPr>
              <a:t>Sig=0.083</a:t>
            </a:r>
            <a:endParaRPr b="0" i="0" sz="2100" u="none" cap="none" strike="noStrike">
              <a:solidFill>
                <a:srgbClr val="0074FF"/>
              </a:solidFill>
              <a:latin typeface="Calibri"/>
              <a:ea typeface="Calibri"/>
              <a:cs typeface="Calibri"/>
              <a:sym typeface="Calibri"/>
            </a:endParaRPr>
          </a:p>
        </p:txBody>
      </p:sp>
      <p:sp>
        <p:nvSpPr>
          <p:cNvPr id="391" name="Google Shape;391;p27"/>
          <p:cNvSpPr txBox="1"/>
          <p:nvPr/>
        </p:nvSpPr>
        <p:spPr>
          <a:xfrm>
            <a:off x="2383275" y="3428997"/>
            <a:ext cx="1638000" cy="9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74FF"/>
                </a:solidFill>
                <a:latin typeface="Calibri"/>
                <a:ea typeface="Calibri"/>
                <a:cs typeface="Calibri"/>
                <a:sym typeface="Calibri"/>
              </a:rPr>
              <a:t>β=-1.189*</a:t>
            </a:r>
            <a:endParaRPr b="0" i="0" sz="21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74FF"/>
                </a:solidFill>
                <a:latin typeface="Calibri"/>
                <a:ea typeface="Calibri"/>
                <a:cs typeface="Calibri"/>
                <a:sym typeface="Calibri"/>
              </a:rPr>
              <a:t>Sig=0.007</a:t>
            </a:r>
            <a:endParaRPr b="0" i="0" sz="2100" u="none" cap="none" strike="noStrike">
              <a:solidFill>
                <a:srgbClr val="0074FF"/>
              </a:solidFill>
              <a:latin typeface="Calibri"/>
              <a:ea typeface="Calibri"/>
              <a:cs typeface="Calibri"/>
              <a:sym typeface="Calibri"/>
            </a:endParaRPr>
          </a:p>
        </p:txBody>
      </p:sp>
      <p:sp>
        <p:nvSpPr>
          <p:cNvPr id="392" name="Google Shape;392;p27"/>
          <p:cNvSpPr/>
          <p:nvPr/>
        </p:nvSpPr>
        <p:spPr>
          <a:xfrm>
            <a:off x="4161113" y="4288125"/>
            <a:ext cx="4149000" cy="1320300"/>
          </a:xfrm>
          <a:prstGeom prst="roundRect">
            <a:avLst>
              <a:gd fmla="val 16667" name="adj"/>
            </a:avLst>
          </a:prstGeom>
          <a:solidFill>
            <a:srgbClr val="FF0000"/>
          </a:solidFill>
          <a:ln cap="flat" cmpd="sng" w="38100">
            <a:solidFill>
              <a:srgbClr val="0074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700"/>
              <a:buFont typeface="Arial"/>
              <a:buNone/>
            </a:pPr>
            <a:r>
              <a:rPr b="1" i="0" lang="en-US" sz="4700" u="none" cap="none" strike="noStrike">
                <a:solidFill>
                  <a:srgbClr val="FCE401"/>
                </a:solidFill>
                <a:latin typeface="Calibri"/>
                <a:ea typeface="Calibri"/>
                <a:cs typeface="Calibri"/>
                <a:sym typeface="Calibri"/>
              </a:rPr>
              <a:t>PARTIAL</a:t>
            </a:r>
            <a:endParaRPr b="1" i="0" sz="4700" u="none" cap="none" strike="noStrike">
              <a:solidFill>
                <a:srgbClr val="FCE40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700"/>
              <a:buFont typeface="Arial"/>
              <a:buNone/>
            </a:pPr>
            <a:r>
              <a:rPr b="1" i="0" lang="en-US" sz="3700" u="none" cap="none" strike="noStrike">
                <a:solidFill>
                  <a:srgbClr val="FCE401"/>
                </a:solidFill>
                <a:latin typeface="Calibri"/>
                <a:ea typeface="Calibri"/>
                <a:cs typeface="Calibri"/>
                <a:sym typeface="Calibri"/>
              </a:rPr>
              <a:t>MEDIATION</a:t>
            </a:r>
            <a:endParaRPr b="1" i="0" sz="3700" u="none" cap="none" strike="noStrike">
              <a:solidFill>
                <a:srgbClr val="FCE401"/>
              </a:solidFill>
              <a:latin typeface="Calibri"/>
              <a:ea typeface="Calibri"/>
              <a:cs typeface="Calibri"/>
              <a:sym typeface="Calibri"/>
            </a:endParaRPr>
          </a:p>
        </p:txBody>
      </p:sp>
      <p:sp>
        <p:nvSpPr>
          <p:cNvPr id="393" name="Google Shape;393;p27"/>
          <p:cNvSpPr txBox="1"/>
          <p:nvPr/>
        </p:nvSpPr>
        <p:spPr>
          <a:xfrm>
            <a:off x="4596000" y="5953800"/>
            <a:ext cx="3000000" cy="82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74FF"/>
                </a:solidFill>
                <a:latin typeface="Calibri"/>
                <a:ea typeface="Calibri"/>
                <a:cs typeface="Calibri"/>
                <a:sym typeface="Calibri"/>
              </a:rPr>
              <a:t>β’=1.076*	Sig=0.098</a:t>
            </a:r>
            <a:endParaRPr b="0" i="0" sz="2500" u="none" cap="none" strike="noStrike">
              <a:solidFill>
                <a:srgbClr val="0074FF"/>
              </a:solidFill>
              <a:latin typeface="Calibri"/>
              <a:ea typeface="Calibri"/>
              <a:cs typeface="Calibri"/>
              <a:sym typeface="Calibri"/>
            </a:endParaRPr>
          </a:p>
        </p:txBody>
      </p:sp>
      <p:sp>
        <p:nvSpPr>
          <p:cNvPr id="394" name="Google Shape;394;p27"/>
          <p:cNvSpPr/>
          <p:nvPr/>
        </p:nvSpPr>
        <p:spPr>
          <a:xfrm>
            <a:off x="1313175" y="3218700"/>
            <a:ext cx="9868800" cy="2544300"/>
          </a:xfrm>
          <a:prstGeom prst="roundRect">
            <a:avLst>
              <a:gd fmla="val 16667" name="adj"/>
            </a:avLst>
          </a:prstGeom>
          <a:solidFill>
            <a:srgbClr val="0074FF"/>
          </a:solidFill>
          <a:ln cap="flat" cmpd="sng" w="38100">
            <a:solidFill>
              <a:srgbClr val="FCE40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85000"/>
              </a:lnSpc>
              <a:spcBef>
                <a:spcPts val="0"/>
              </a:spcBef>
              <a:spcAft>
                <a:spcPts val="0"/>
              </a:spcAft>
              <a:buClr>
                <a:srgbClr val="000000"/>
              </a:buClr>
              <a:buSzPts val="3600"/>
              <a:buFont typeface="Arial"/>
              <a:buNone/>
            </a:pPr>
            <a:r>
              <a:rPr b="0" i="0" lang="en-US" sz="3600" u="none" cap="none" strike="noStrike">
                <a:solidFill>
                  <a:srgbClr val="FCE401"/>
                </a:solidFill>
                <a:latin typeface="Calibri"/>
                <a:ea typeface="Calibri"/>
                <a:cs typeface="Calibri"/>
                <a:sym typeface="Calibri"/>
              </a:rPr>
              <a:t>For those test and travel oriented English learner, </a:t>
            </a:r>
            <a:r>
              <a:rPr b="1" i="0" lang="en-US" sz="3600" u="none" cap="none" strike="noStrike">
                <a:solidFill>
                  <a:srgbClr val="FCE401"/>
                </a:solidFill>
                <a:latin typeface="Calibri"/>
                <a:ea typeface="Calibri"/>
                <a:cs typeface="Calibri"/>
                <a:sym typeface="Calibri"/>
              </a:rPr>
              <a:t>feeling anxious</a:t>
            </a:r>
            <a:r>
              <a:rPr b="0" i="0" lang="en-US" sz="3600" u="none" cap="none" strike="noStrike">
                <a:solidFill>
                  <a:srgbClr val="FCE401"/>
                </a:solidFill>
                <a:latin typeface="Calibri"/>
                <a:ea typeface="Calibri"/>
                <a:cs typeface="Calibri"/>
                <a:sym typeface="Calibri"/>
              </a:rPr>
              <a:t> of speaking English can enhance the probability of purchase OELP</a:t>
            </a:r>
            <a:endParaRPr b="0" i="0" sz="3000" u="none" cap="none" strike="noStrike">
              <a:solidFill>
                <a:srgbClr val="FCE401"/>
              </a:solidFill>
              <a:latin typeface="Calibri"/>
              <a:ea typeface="Calibri"/>
              <a:cs typeface="Calibri"/>
              <a:sym typeface="Calibri"/>
            </a:endParaRPr>
          </a:p>
        </p:txBody>
      </p:sp>
      <p:pic>
        <p:nvPicPr>
          <p:cNvPr id="395" name="Google Shape;395;p27"/>
          <p:cNvPicPr preferRelativeResize="0"/>
          <p:nvPr/>
        </p:nvPicPr>
        <p:blipFill rotWithShape="1">
          <a:blip r:embed="rId3">
            <a:alphaModFix/>
          </a:blip>
          <a:srcRect b="0" l="0" r="0" t="0"/>
          <a:stretch/>
        </p:blipFill>
        <p:spPr>
          <a:xfrm>
            <a:off x="11340192" y="6330691"/>
            <a:ext cx="851807" cy="527309"/>
          </a:xfrm>
          <a:prstGeom prst="rect">
            <a:avLst/>
          </a:prstGeom>
          <a:noFill/>
          <a:ln>
            <a:noFill/>
          </a:ln>
        </p:spPr>
      </p:pic>
      <p:sp>
        <p:nvSpPr>
          <p:cNvPr id="396" name="Google Shape;396;p27"/>
          <p:cNvSpPr txBox="1"/>
          <p:nvPr/>
        </p:nvSpPr>
        <p:spPr>
          <a:xfrm>
            <a:off x="275354" y="205346"/>
            <a:ext cx="27291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Taiwan Market Overview</a:t>
            </a:r>
            <a:endParaRPr b="0" i="0" sz="1400" u="none" cap="none" strike="noStrike">
              <a:solidFill>
                <a:srgbClr val="000000"/>
              </a:solidFill>
              <a:latin typeface="Arial"/>
              <a:ea typeface="Arial"/>
              <a:cs typeface="Arial"/>
              <a:sym typeface="Arial"/>
            </a:endParaRPr>
          </a:p>
        </p:txBody>
      </p:sp>
      <p:sp>
        <p:nvSpPr>
          <p:cNvPr id="397" name="Google Shape;397;p27"/>
          <p:cNvSpPr/>
          <p:nvPr/>
        </p:nvSpPr>
        <p:spPr>
          <a:xfrm rot="5400000">
            <a:off x="7067849" y="-3849834"/>
            <a:ext cx="1060800" cy="91875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8" name="Google Shape;398;p27"/>
          <p:cNvSpPr/>
          <p:nvPr/>
        </p:nvSpPr>
        <p:spPr>
          <a:xfrm rot="5400000">
            <a:off x="-392746" y="606215"/>
            <a:ext cx="1060800" cy="2754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9" name="Google Shape;399;p27"/>
          <p:cNvSpPr txBox="1"/>
          <p:nvPr/>
        </p:nvSpPr>
        <p:spPr>
          <a:xfrm>
            <a:off x="51279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3600"/>
              <a:buFont typeface="Arial"/>
              <a:buNone/>
            </a:pPr>
            <a:r>
              <a:rPr b="1" lang="en-US" sz="3600">
                <a:solidFill>
                  <a:srgbClr val="FCE401"/>
                </a:solidFill>
                <a:latin typeface="Calibri"/>
                <a:ea typeface="Calibri"/>
                <a:cs typeface="Calibri"/>
                <a:sym typeface="Calibri"/>
              </a:rPr>
              <a:t>Pain Points</a:t>
            </a:r>
            <a:r>
              <a:rPr b="1" i="0" lang="en-US" sz="3600" u="none" cap="none" strike="noStrike">
                <a:solidFill>
                  <a:srgbClr val="FCE401"/>
                </a:solidFill>
                <a:latin typeface="Calibri"/>
                <a:ea typeface="Calibri"/>
                <a:cs typeface="Calibri"/>
                <a:sym typeface="Calibri"/>
              </a:rPr>
              <a:t> In Taiwan</a:t>
            </a:r>
            <a:endParaRPr b="1" i="0" sz="3600" u="none" cap="none" strike="noStrike">
              <a:solidFill>
                <a:srgbClr val="FCE401"/>
              </a:solidFill>
              <a:latin typeface="Calibri"/>
              <a:ea typeface="Calibri"/>
              <a:cs typeface="Calibri"/>
              <a:sym typeface="Calibri"/>
            </a:endParaRPr>
          </a:p>
        </p:txBody>
      </p:sp>
      <p:sp>
        <p:nvSpPr>
          <p:cNvPr id="400" name="Google Shape;400;p2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8a7d8fb5ff_7_57"/>
          <p:cNvSpPr/>
          <p:nvPr/>
        </p:nvSpPr>
        <p:spPr>
          <a:xfrm rot="5400000">
            <a:off x="2658000" y="-2692400"/>
            <a:ext cx="6876000" cy="122250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6" name="Google Shape;406;g8a7d8fb5ff_7_57"/>
          <p:cNvSpPr txBox="1"/>
          <p:nvPr/>
        </p:nvSpPr>
        <p:spPr>
          <a:xfrm>
            <a:off x="275354" y="205346"/>
            <a:ext cx="21390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g8a7d8fb5ff_7_57"/>
          <p:cNvSpPr txBox="1"/>
          <p:nvPr/>
        </p:nvSpPr>
        <p:spPr>
          <a:xfrm>
            <a:off x="375000" y="1697275"/>
            <a:ext cx="11442000" cy="1635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600"/>
              <a:buFont typeface="Arial"/>
              <a:buNone/>
            </a:pPr>
            <a:r>
              <a:rPr lang="en-US" sz="5600">
                <a:solidFill>
                  <a:srgbClr val="F9E34D"/>
                </a:solidFill>
                <a:latin typeface="Calibri"/>
                <a:ea typeface="Calibri"/>
                <a:cs typeface="Calibri"/>
                <a:sym typeface="Calibri"/>
              </a:rPr>
              <a:t>C</a:t>
            </a:r>
            <a:r>
              <a:rPr lang="en-US" sz="5600">
                <a:solidFill>
                  <a:srgbClr val="F9E34D"/>
                </a:solidFill>
                <a:latin typeface="Calibri"/>
                <a:ea typeface="Calibri"/>
                <a:cs typeface="Calibri"/>
                <a:sym typeface="Calibri"/>
              </a:rPr>
              <a:t>an Tella deal with them?</a:t>
            </a:r>
            <a:endParaRPr sz="5600">
              <a:solidFill>
                <a:srgbClr val="F9E34D"/>
              </a:solidFill>
              <a:latin typeface="Calibri"/>
              <a:ea typeface="Calibri"/>
              <a:cs typeface="Calibri"/>
              <a:sym typeface="Calibri"/>
            </a:endParaRPr>
          </a:p>
        </p:txBody>
      </p:sp>
      <p:sp>
        <p:nvSpPr>
          <p:cNvPr id="408" name="Google Shape;408;g8a7d8fb5ff_7_57"/>
          <p:cNvSpPr txBox="1"/>
          <p:nvPr/>
        </p:nvSpPr>
        <p:spPr>
          <a:xfrm>
            <a:off x="1006775" y="3508475"/>
            <a:ext cx="10357200" cy="107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800">
                <a:solidFill>
                  <a:srgbClr val="E8EBF5"/>
                </a:solidFill>
                <a:latin typeface="Calibri"/>
                <a:ea typeface="Calibri"/>
                <a:cs typeface="Calibri"/>
                <a:sym typeface="Calibri"/>
              </a:rPr>
              <a:t>Yes, Tella can!!!</a:t>
            </a:r>
            <a:endParaRPr sz="4800">
              <a:solidFill>
                <a:srgbClr val="E8EBF5"/>
              </a:solidFill>
              <a:latin typeface="Calibri"/>
              <a:ea typeface="Calibri"/>
              <a:cs typeface="Calibri"/>
              <a:sym typeface="Calibri"/>
            </a:endParaRPr>
          </a:p>
        </p:txBody>
      </p:sp>
      <p:sp>
        <p:nvSpPr>
          <p:cNvPr id="409" name="Google Shape;409;g8a7d8fb5ff_7_5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74FF"/>
        </a:solidFill>
      </p:bgPr>
    </p:bg>
    <p:spTree>
      <p:nvGrpSpPr>
        <p:cNvPr id="110" name="Shape 110"/>
        <p:cNvGrpSpPr/>
        <p:nvPr/>
      </p:nvGrpSpPr>
      <p:grpSpPr>
        <a:xfrm>
          <a:off x="0" y="0"/>
          <a:ext cx="0" cy="0"/>
          <a:chOff x="0" y="0"/>
          <a:chExt cx="0" cy="0"/>
        </a:xfrm>
      </p:grpSpPr>
      <p:pic>
        <p:nvPicPr>
          <p:cNvPr id="111" name="Google Shape;111;p2"/>
          <p:cNvPicPr preferRelativeResize="0"/>
          <p:nvPr/>
        </p:nvPicPr>
        <p:blipFill rotWithShape="1">
          <a:blip r:embed="rId3">
            <a:alphaModFix/>
          </a:blip>
          <a:srcRect b="0" l="-1750" r="1750" t="0"/>
          <a:stretch/>
        </p:blipFill>
        <p:spPr>
          <a:xfrm>
            <a:off x="509659" y="1857200"/>
            <a:ext cx="4322317" cy="4322200"/>
          </a:xfrm>
          <a:prstGeom prst="rect">
            <a:avLst/>
          </a:prstGeom>
          <a:noFill/>
          <a:ln>
            <a:noFill/>
          </a:ln>
        </p:spPr>
      </p:pic>
      <p:sp>
        <p:nvSpPr>
          <p:cNvPr id="112" name="Google Shape;112;p2"/>
          <p:cNvSpPr/>
          <p:nvPr/>
        </p:nvSpPr>
        <p:spPr>
          <a:xfrm rot="5400000">
            <a:off x="-392746" y="606215"/>
            <a:ext cx="1060800" cy="27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3" name="Google Shape;113;p2"/>
          <p:cNvSpPr txBox="1"/>
          <p:nvPr/>
        </p:nvSpPr>
        <p:spPr>
          <a:xfrm>
            <a:off x="275350" y="205275"/>
            <a:ext cx="2041200" cy="1060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4700">
                <a:solidFill>
                  <a:schemeClr val="lt1"/>
                </a:solidFill>
                <a:latin typeface="Calibri"/>
                <a:ea typeface="Calibri"/>
                <a:cs typeface="Calibri"/>
                <a:sym typeface="Calibri"/>
              </a:rPr>
              <a:t>Outline</a:t>
            </a:r>
            <a:endParaRPr i="0" sz="2900" u="none" cap="none" strike="noStrike">
              <a:solidFill>
                <a:schemeClr val="lt1"/>
              </a:solidFill>
              <a:latin typeface="Calibri"/>
              <a:ea typeface="Calibri"/>
              <a:cs typeface="Calibri"/>
              <a:sym typeface="Calibri"/>
            </a:endParaRPr>
          </a:p>
        </p:txBody>
      </p:sp>
      <p:sp>
        <p:nvSpPr>
          <p:cNvPr id="114" name="Google Shape;114;p2"/>
          <p:cNvSpPr/>
          <p:nvPr/>
        </p:nvSpPr>
        <p:spPr>
          <a:xfrm rot="5400000">
            <a:off x="6727200" y="-4190484"/>
            <a:ext cx="1060800" cy="9868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5" name="Google Shape;115;p2"/>
          <p:cNvSpPr txBox="1"/>
          <p:nvPr/>
        </p:nvSpPr>
        <p:spPr>
          <a:xfrm>
            <a:off x="5315448" y="2714043"/>
            <a:ext cx="41478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lang="en-US" sz="2800">
                <a:solidFill>
                  <a:schemeClr val="lt1"/>
                </a:solidFill>
                <a:latin typeface="Calibri"/>
                <a:ea typeface="Calibri"/>
                <a:cs typeface="Calibri"/>
                <a:sym typeface="Calibri"/>
              </a:rPr>
              <a:t>2</a:t>
            </a:r>
            <a:r>
              <a:rPr b="0" i="0" lang="en-US" sz="2800" u="none" cap="none" strike="noStrike">
                <a:solidFill>
                  <a:schemeClr val="lt1"/>
                </a:solidFill>
                <a:latin typeface="Calibri"/>
                <a:ea typeface="Calibri"/>
                <a:cs typeface="Calibri"/>
                <a:sym typeface="Calibri"/>
              </a:rPr>
              <a:t>. </a:t>
            </a:r>
            <a:r>
              <a:rPr b="0" i="0" lang="en-US" sz="2800" u="none" cap="none" strike="noStrike">
                <a:solidFill>
                  <a:schemeClr val="lt1"/>
                </a:solidFill>
                <a:latin typeface="Calibri"/>
                <a:ea typeface="Calibri"/>
                <a:cs typeface="Calibri"/>
                <a:sym typeface="Calibri"/>
              </a:rPr>
              <a:t>Taiwan Market Overview</a:t>
            </a:r>
            <a:endParaRPr b="0" i="0" sz="1400" u="none" cap="none" strike="noStrike">
              <a:solidFill>
                <a:schemeClr val="lt1"/>
              </a:solidFill>
              <a:latin typeface="Arial"/>
              <a:ea typeface="Arial"/>
              <a:cs typeface="Arial"/>
              <a:sym typeface="Arial"/>
            </a:endParaRPr>
          </a:p>
        </p:txBody>
      </p:sp>
      <p:sp>
        <p:nvSpPr>
          <p:cNvPr id="116" name="Google Shape;116;p2"/>
          <p:cNvSpPr txBox="1"/>
          <p:nvPr/>
        </p:nvSpPr>
        <p:spPr>
          <a:xfrm>
            <a:off x="5315448" y="4987120"/>
            <a:ext cx="34899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lang="en-US" sz="2800">
                <a:solidFill>
                  <a:schemeClr val="lt1"/>
                </a:solidFill>
                <a:latin typeface="Calibri"/>
                <a:ea typeface="Calibri"/>
                <a:cs typeface="Calibri"/>
                <a:sym typeface="Calibri"/>
              </a:rPr>
              <a:t>5</a:t>
            </a:r>
            <a:r>
              <a:rPr b="0" i="0" lang="en-US" sz="2800" u="none" cap="none" strike="noStrike">
                <a:solidFill>
                  <a:schemeClr val="lt1"/>
                </a:solidFill>
                <a:latin typeface="Calibri"/>
                <a:ea typeface="Calibri"/>
                <a:cs typeface="Calibri"/>
                <a:sym typeface="Calibri"/>
              </a:rPr>
              <a:t>. Conclusion </a:t>
            </a:r>
            <a:endParaRPr b="0" i="0" sz="2800" u="none" cap="none" strike="noStrike">
              <a:solidFill>
                <a:schemeClr val="lt1"/>
              </a:solidFill>
              <a:latin typeface="Calibri"/>
              <a:ea typeface="Calibri"/>
              <a:cs typeface="Calibri"/>
              <a:sym typeface="Calibri"/>
            </a:endParaRPr>
          </a:p>
        </p:txBody>
      </p:sp>
      <p:sp>
        <p:nvSpPr>
          <p:cNvPr id="117" name="Google Shape;117;p2"/>
          <p:cNvSpPr txBox="1"/>
          <p:nvPr/>
        </p:nvSpPr>
        <p:spPr>
          <a:xfrm>
            <a:off x="5315448" y="5744813"/>
            <a:ext cx="37965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lang="en-US" sz="2800">
                <a:solidFill>
                  <a:schemeClr val="lt1"/>
                </a:solidFill>
                <a:latin typeface="Calibri"/>
                <a:ea typeface="Calibri"/>
                <a:cs typeface="Calibri"/>
                <a:sym typeface="Calibri"/>
              </a:rPr>
              <a:t>6</a:t>
            </a:r>
            <a:r>
              <a:rPr b="0" i="0" lang="en-US" sz="2800" u="none" cap="none" strike="noStrike">
                <a:solidFill>
                  <a:schemeClr val="lt1"/>
                </a:solidFill>
                <a:latin typeface="Calibri"/>
                <a:ea typeface="Calibri"/>
                <a:cs typeface="Calibri"/>
                <a:sym typeface="Calibri"/>
              </a:rPr>
              <a:t>. Appendix</a:t>
            </a:r>
            <a:r>
              <a:rPr b="0" i="0" lang="en-US" sz="2800" u="none" cap="none" strike="noStrike">
                <a:solidFill>
                  <a:srgbClr val="0074FF"/>
                </a:solidFill>
                <a:latin typeface="Calibri"/>
                <a:ea typeface="Calibri"/>
                <a:cs typeface="Calibri"/>
                <a:sym typeface="Calibri"/>
              </a:rPr>
              <a:t> </a:t>
            </a:r>
            <a:endParaRPr b="0" i="0" sz="2100" u="none" cap="none" strike="noStrike">
              <a:solidFill>
                <a:srgbClr val="222222"/>
              </a:solidFill>
              <a:highlight>
                <a:srgbClr val="F8F9FA"/>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74FF"/>
              </a:solidFill>
              <a:latin typeface="Calibri"/>
              <a:ea typeface="Calibri"/>
              <a:cs typeface="Calibri"/>
              <a:sym typeface="Calibri"/>
            </a:endParaRPr>
          </a:p>
        </p:txBody>
      </p:sp>
      <p:sp>
        <p:nvSpPr>
          <p:cNvPr id="118" name="Google Shape;118;p2"/>
          <p:cNvSpPr txBox="1"/>
          <p:nvPr/>
        </p:nvSpPr>
        <p:spPr>
          <a:xfrm>
            <a:off x="5315448" y="3471735"/>
            <a:ext cx="3938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lang="en-US" sz="2800">
                <a:solidFill>
                  <a:schemeClr val="lt1"/>
                </a:solidFill>
                <a:latin typeface="Calibri"/>
                <a:ea typeface="Calibri"/>
                <a:cs typeface="Calibri"/>
                <a:sym typeface="Calibri"/>
              </a:rPr>
              <a:t>3</a:t>
            </a:r>
            <a:r>
              <a:rPr b="0" i="0" lang="en-US" sz="2800" u="none" cap="none" strike="noStrike">
                <a:solidFill>
                  <a:schemeClr val="lt1"/>
                </a:solidFill>
                <a:latin typeface="Calibri"/>
                <a:ea typeface="Calibri"/>
                <a:cs typeface="Calibri"/>
                <a:sym typeface="Calibri"/>
              </a:rPr>
              <a:t>. 2</a:t>
            </a:r>
            <a:r>
              <a:rPr lang="en-US" sz="2800">
                <a:solidFill>
                  <a:schemeClr val="lt1"/>
                </a:solidFill>
                <a:latin typeface="Calibri"/>
                <a:ea typeface="Calibri"/>
                <a:cs typeface="Calibri"/>
                <a:sym typeface="Calibri"/>
              </a:rPr>
              <a:t>C Market Strategy</a:t>
            </a:r>
            <a:endParaRPr b="0" i="0" sz="1400" u="none" cap="none" strike="noStrike">
              <a:solidFill>
                <a:schemeClr val="lt1"/>
              </a:solidFill>
              <a:latin typeface="Arial"/>
              <a:ea typeface="Arial"/>
              <a:cs typeface="Arial"/>
              <a:sym typeface="Arial"/>
            </a:endParaRPr>
          </a:p>
        </p:txBody>
      </p:sp>
      <p:sp>
        <p:nvSpPr>
          <p:cNvPr id="119" name="Google Shape;119;p2"/>
          <p:cNvSpPr txBox="1"/>
          <p:nvPr/>
        </p:nvSpPr>
        <p:spPr>
          <a:xfrm>
            <a:off x="5315451" y="4229425"/>
            <a:ext cx="51981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lang="en-US" sz="2800">
                <a:solidFill>
                  <a:schemeClr val="lt1"/>
                </a:solidFill>
                <a:latin typeface="Calibri"/>
                <a:ea typeface="Calibri"/>
                <a:cs typeface="Calibri"/>
                <a:sym typeface="Calibri"/>
              </a:rPr>
              <a:t>4</a:t>
            </a:r>
            <a:r>
              <a:rPr b="0" i="0" lang="en-US" sz="2800" u="none" cap="none" strike="noStrike">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2B Market Strategy</a:t>
            </a:r>
            <a:endParaRPr b="0" i="0" sz="1400" u="none" cap="none" strike="noStrike">
              <a:solidFill>
                <a:schemeClr val="lt1"/>
              </a:solidFill>
              <a:latin typeface="Arial"/>
              <a:ea typeface="Arial"/>
              <a:cs typeface="Arial"/>
              <a:sym typeface="Arial"/>
            </a:endParaRPr>
          </a:p>
        </p:txBody>
      </p:sp>
      <p:pic>
        <p:nvPicPr>
          <p:cNvPr id="120" name="Google Shape;120;p2"/>
          <p:cNvPicPr preferRelativeResize="0"/>
          <p:nvPr/>
        </p:nvPicPr>
        <p:blipFill rotWithShape="1">
          <a:blip r:embed="rId4">
            <a:alphaModFix/>
          </a:blip>
          <a:srcRect b="25277" l="15245" r="17595" t="11998"/>
          <a:stretch/>
        </p:blipFill>
        <p:spPr>
          <a:xfrm>
            <a:off x="2037071" y="4008975"/>
            <a:ext cx="1022817" cy="591300"/>
          </a:xfrm>
          <a:prstGeom prst="rect">
            <a:avLst/>
          </a:prstGeom>
          <a:noFill/>
          <a:ln>
            <a:noFill/>
          </a:ln>
        </p:spPr>
      </p:pic>
      <p:sp>
        <p:nvSpPr>
          <p:cNvPr id="121" name="Google Shape;121;p2"/>
          <p:cNvSpPr txBox="1"/>
          <p:nvPr/>
        </p:nvSpPr>
        <p:spPr>
          <a:xfrm>
            <a:off x="51279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600"/>
              <a:buFont typeface="Arial"/>
              <a:buNone/>
            </a:pPr>
            <a:r>
              <a:rPr b="1" i="0" lang="en-US" sz="3600" u="none" cap="none" strike="noStrike">
                <a:solidFill>
                  <a:srgbClr val="0074FF"/>
                </a:solidFill>
                <a:latin typeface="Calibri"/>
                <a:ea typeface="Calibri"/>
                <a:cs typeface="Calibri"/>
                <a:sym typeface="Calibri"/>
              </a:rPr>
              <a:t>Entering Taiwan Market</a:t>
            </a:r>
            <a:endParaRPr b="1" i="0" sz="3600" u="none" cap="none" strike="noStrike">
              <a:solidFill>
                <a:srgbClr val="0074FF"/>
              </a:solidFill>
              <a:latin typeface="Calibri"/>
              <a:ea typeface="Calibri"/>
              <a:cs typeface="Calibri"/>
              <a:sym typeface="Calibri"/>
            </a:endParaRPr>
          </a:p>
        </p:txBody>
      </p:sp>
      <p:grpSp>
        <p:nvGrpSpPr>
          <p:cNvPr id="122" name="Google Shape;122;p2"/>
          <p:cNvGrpSpPr/>
          <p:nvPr/>
        </p:nvGrpSpPr>
        <p:grpSpPr>
          <a:xfrm>
            <a:off x="2316534" y="3340233"/>
            <a:ext cx="708576" cy="695249"/>
            <a:chOff x="9511673" y="447655"/>
            <a:chExt cx="614177" cy="614177"/>
          </a:xfrm>
        </p:grpSpPr>
        <p:sp>
          <p:nvSpPr>
            <p:cNvPr id="123" name="Google Shape;123;p2"/>
            <p:cNvSpPr/>
            <p:nvPr/>
          </p:nvSpPr>
          <p:spPr>
            <a:xfrm>
              <a:off x="9695542" y="547735"/>
              <a:ext cx="254100" cy="2070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24" name="Google Shape;124;p2"/>
            <p:cNvPicPr preferRelativeResize="0"/>
            <p:nvPr/>
          </p:nvPicPr>
          <p:blipFill rotWithShape="1">
            <a:blip r:embed="rId5">
              <a:alphaModFix/>
            </a:blip>
            <a:srcRect b="0" l="0" r="0" t="0"/>
            <a:stretch/>
          </p:blipFill>
          <p:spPr>
            <a:xfrm>
              <a:off x="9511673" y="447655"/>
              <a:ext cx="614177" cy="614177"/>
            </a:xfrm>
            <a:prstGeom prst="rect">
              <a:avLst/>
            </a:prstGeom>
            <a:noFill/>
            <a:ln>
              <a:noFill/>
            </a:ln>
          </p:spPr>
        </p:pic>
      </p:grpSp>
      <p:pic>
        <p:nvPicPr>
          <p:cNvPr id="125" name="Google Shape;125;p2"/>
          <p:cNvPicPr preferRelativeResize="0"/>
          <p:nvPr/>
        </p:nvPicPr>
        <p:blipFill rotWithShape="1">
          <a:blip r:embed="rId6">
            <a:alphaModFix/>
          </a:blip>
          <a:srcRect b="41973" l="25659" r="27146" t="33225"/>
          <a:stretch/>
        </p:blipFill>
        <p:spPr>
          <a:xfrm>
            <a:off x="11457425" y="6442500"/>
            <a:ext cx="601076" cy="309901"/>
          </a:xfrm>
          <a:prstGeom prst="rect">
            <a:avLst/>
          </a:prstGeom>
          <a:noFill/>
          <a:ln>
            <a:noFill/>
          </a:ln>
        </p:spPr>
      </p:pic>
      <p:sp>
        <p:nvSpPr>
          <p:cNvPr id="126" name="Google Shape;126;p2"/>
          <p:cNvSpPr txBox="1"/>
          <p:nvPr/>
        </p:nvSpPr>
        <p:spPr>
          <a:xfrm>
            <a:off x="5315451" y="1956350"/>
            <a:ext cx="55131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1. </a:t>
            </a:r>
            <a:r>
              <a:rPr lang="en-US" sz="2800">
                <a:solidFill>
                  <a:schemeClr val="lt1"/>
                </a:solidFill>
                <a:latin typeface="Calibri"/>
                <a:ea typeface="Calibri"/>
                <a:cs typeface="Calibri"/>
                <a:sym typeface="Calibri"/>
              </a:rPr>
              <a:t>Demographics of respondents</a:t>
            </a:r>
            <a:endParaRPr b="0" i="0" sz="1400" u="none" cap="none" strike="noStrike">
              <a:solidFill>
                <a:schemeClr val="lt1"/>
              </a:solidFill>
              <a:latin typeface="Arial"/>
              <a:ea typeface="Arial"/>
              <a:cs typeface="Arial"/>
              <a:sym typeface="Arial"/>
            </a:endParaRPr>
          </a:p>
        </p:txBody>
      </p:sp>
      <p:sp>
        <p:nvSpPr>
          <p:cNvPr id="127" name="Google Shape;127;p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9"/>
          <p:cNvSpPr/>
          <p:nvPr/>
        </p:nvSpPr>
        <p:spPr>
          <a:xfrm rot="5400000">
            <a:off x="7067849" y="-3849834"/>
            <a:ext cx="1060800" cy="91875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5" name="Google Shape;415;p9"/>
          <p:cNvSpPr/>
          <p:nvPr/>
        </p:nvSpPr>
        <p:spPr>
          <a:xfrm rot="5400000">
            <a:off x="-392746" y="606215"/>
            <a:ext cx="1060800" cy="2754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16" name="Google Shape;416;p9"/>
          <p:cNvPicPr preferRelativeResize="0"/>
          <p:nvPr/>
        </p:nvPicPr>
        <p:blipFill rotWithShape="1">
          <a:blip r:embed="rId3">
            <a:alphaModFix/>
          </a:blip>
          <a:srcRect b="0" l="0" r="0" t="0"/>
          <a:stretch/>
        </p:blipFill>
        <p:spPr>
          <a:xfrm>
            <a:off x="11340192" y="6330691"/>
            <a:ext cx="851807" cy="527309"/>
          </a:xfrm>
          <a:prstGeom prst="rect">
            <a:avLst/>
          </a:prstGeom>
          <a:noFill/>
          <a:ln>
            <a:noFill/>
          </a:ln>
        </p:spPr>
      </p:pic>
      <p:sp>
        <p:nvSpPr>
          <p:cNvPr id="417" name="Google Shape;417;p9"/>
          <p:cNvSpPr/>
          <p:nvPr/>
        </p:nvSpPr>
        <p:spPr>
          <a:xfrm rot="5400000">
            <a:off x="112918" y="2015398"/>
            <a:ext cx="501000" cy="1551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8" name="Google Shape;418;p9"/>
          <p:cNvSpPr txBox="1"/>
          <p:nvPr/>
        </p:nvSpPr>
        <p:spPr>
          <a:xfrm>
            <a:off x="440968" y="1831336"/>
            <a:ext cx="3080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74FF"/>
                </a:solidFill>
                <a:latin typeface="Calibri"/>
                <a:ea typeface="Calibri"/>
                <a:cs typeface="Calibri"/>
                <a:sym typeface="Calibri"/>
              </a:rPr>
              <a:t>Taiwanese has anxious feeling about English speaking and writing</a:t>
            </a:r>
            <a:endParaRPr b="0" i="0" sz="1400" u="none" cap="none" strike="noStrike">
              <a:solidFill>
                <a:srgbClr val="000000"/>
              </a:solidFill>
              <a:latin typeface="Arial"/>
              <a:ea typeface="Arial"/>
              <a:cs typeface="Arial"/>
              <a:sym typeface="Arial"/>
            </a:endParaRPr>
          </a:p>
        </p:txBody>
      </p:sp>
      <p:sp>
        <p:nvSpPr>
          <p:cNvPr id="419" name="Google Shape;419;p9"/>
          <p:cNvSpPr/>
          <p:nvPr/>
        </p:nvSpPr>
        <p:spPr>
          <a:xfrm rot="5400000">
            <a:off x="2197771" y="3740011"/>
            <a:ext cx="2770500" cy="122700"/>
          </a:xfrm>
          <a:prstGeom prst="triangle">
            <a:avLst>
              <a:gd fmla="val 50000" name="adj"/>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aphicFrame>
        <p:nvGraphicFramePr>
          <p:cNvPr id="420" name="Google Shape;420;p9"/>
          <p:cNvGraphicFramePr/>
          <p:nvPr/>
        </p:nvGraphicFramePr>
        <p:xfrm>
          <a:off x="8098633" y="2535072"/>
          <a:ext cx="3000000" cy="3000000"/>
        </p:xfrm>
        <a:graphic>
          <a:graphicData uri="http://schemas.openxmlformats.org/drawingml/2006/table">
            <a:tbl>
              <a:tblPr>
                <a:noFill/>
                <a:tableStyleId>{4513354A-4DCE-4B9D-9CDF-0F143B808C70}</a:tableStyleId>
              </a:tblPr>
              <a:tblGrid>
                <a:gridCol w="778525"/>
                <a:gridCol w="778525"/>
                <a:gridCol w="778525"/>
                <a:gridCol w="778525"/>
                <a:gridCol w="778525"/>
              </a:tblGrid>
              <a:tr h="334900">
                <a:tc gridSpan="5">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Services Provided</a:t>
                      </a:r>
                      <a:endParaRPr b="1" i="0" sz="1500" u="none" cap="none" strike="noStrike">
                        <a:solidFill>
                          <a:srgbClr val="000000"/>
                        </a:solidFill>
                        <a:latin typeface="Arial"/>
                        <a:ea typeface="Arial"/>
                        <a:cs typeface="Arial"/>
                        <a:sym typeface="Arial"/>
                      </a:endParaRPr>
                    </a:p>
                  </a:txBody>
                  <a:tcPr marT="42250" marB="42250" marR="84500" marL="84500" anchor="b"/>
                </a:tc>
                <a:tc hMerge="1"/>
                <a:tc hMerge="1"/>
                <a:tc hMerge="1"/>
                <a:tc hMerge="1"/>
              </a:tr>
              <a:tr h="302325">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t>Platform</a:t>
                      </a:r>
                      <a:endParaRPr b="1" i="0" sz="900" u="none" cap="none" strike="noStrike">
                        <a:solidFill>
                          <a:srgbClr val="FFFFFF"/>
                        </a:solidFill>
                        <a:latin typeface="Arial"/>
                        <a:ea typeface="Arial"/>
                        <a:cs typeface="Arial"/>
                        <a:sym typeface="Arial"/>
                      </a:endParaRPr>
                    </a:p>
                  </a:txBody>
                  <a:tcPr marT="8800" marB="0" marR="8800" marL="8800" anchor="b"/>
                </a:tc>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t>Video Call</a:t>
                      </a:r>
                      <a:endParaRPr b="1" i="0" sz="900" u="none" cap="none" strike="noStrike">
                        <a:solidFill>
                          <a:srgbClr val="FFFFFF"/>
                        </a:solidFill>
                        <a:latin typeface="Arial"/>
                        <a:ea typeface="Arial"/>
                        <a:cs typeface="Arial"/>
                        <a:sym typeface="Arial"/>
                      </a:endParaRPr>
                    </a:p>
                  </a:txBody>
                  <a:tcPr marT="8800" marB="0" marR="8800" marL="8800" anchor="b"/>
                </a:tc>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t>Audio Call</a:t>
                      </a:r>
                      <a:endParaRPr b="1" i="0" sz="900" u="none" cap="none" strike="noStrike">
                        <a:solidFill>
                          <a:srgbClr val="FFFFFF"/>
                        </a:solidFill>
                        <a:latin typeface="Arial"/>
                        <a:ea typeface="Arial"/>
                        <a:cs typeface="Arial"/>
                        <a:sym typeface="Arial"/>
                      </a:endParaRPr>
                    </a:p>
                  </a:txBody>
                  <a:tcPr marT="8800" marB="0" marR="8800" marL="8800" anchor="b"/>
                </a:tc>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t>Text chat</a:t>
                      </a:r>
                      <a:endParaRPr b="1" i="0" sz="900" u="none" cap="none" strike="noStrike">
                        <a:solidFill>
                          <a:srgbClr val="FFFFFF"/>
                        </a:solidFill>
                        <a:latin typeface="Arial"/>
                        <a:ea typeface="Arial"/>
                        <a:cs typeface="Arial"/>
                        <a:sym typeface="Arial"/>
                      </a:endParaRPr>
                    </a:p>
                  </a:txBody>
                  <a:tcPr marT="8800" marB="0" marR="8800" marL="8800" anchor="b"/>
                </a:tc>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t>Other Service</a:t>
                      </a:r>
                      <a:endParaRPr b="1" i="0" sz="900" u="none" cap="none" strike="noStrike">
                        <a:solidFill>
                          <a:srgbClr val="FFFFFF"/>
                        </a:solidFill>
                        <a:latin typeface="Arial"/>
                        <a:ea typeface="Arial"/>
                        <a:cs typeface="Arial"/>
                        <a:sym typeface="Arial"/>
                      </a:endParaRPr>
                    </a:p>
                  </a:txBody>
                  <a:tcPr marT="8800" marB="0" marR="8800" marL="8800" anchor="b"/>
                </a:tc>
              </a:tr>
              <a:tr h="5473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Tella</a:t>
                      </a:r>
                      <a:endParaRPr b="0" i="0" sz="1100" u="none" cap="none" strike="noStrike">
                        <a:solidFill>
                          <a:srgbClr val="434343"/>
                        </a:solidFill>
                        <a:latin typeface="Arial"/>
                        <a:ea typeface="Arial"/>
                        <a:cs typeface="Arial"/>
                        <a:sym typeface="Arial"/>
                      </a:endParaRPr>
                    </a:p>
                  </a:txBody>
                  <a:tcPr marT="8800" marB="0" marR="8800" marL="8800" anchor="b"/>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t>　</a:t>
                      </a:r>
                      <a:endParaRPr b="0" i="0" sz="1100" u="none" cap="none" strike="noStrike">
                        <a:solidFill>
                          <a:srgbClr val="434343"/>
                        </a:solidFill>
                        <a:latin typeface="Arial"/>
                        <a:ea typeface="Arial"/>
                        <a:cs typeface="Arial"/>
                        <a:sym typeface="Arial"/>
                      </a:endParaRPr>
                    </a:p>
                  </a:txBody>
                  <a:tcPr marT="8800" marB="0" marR="8800" marL="8800" anchor="b"/>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t>V</a:t>
                      </a:r>
                      <a:endParaRPr b="0" i="0" sz="1100" u="none" cap="none" strike="noStrike">
                        <a:solidFill>
                          <a:srgbClr val="434343"/>
                        </a:solidFill>
                        <a:latin typeface="Arial"/>
                        <a:ea typeface="Arial"/>
                        <a:cs typeface="Arial"/>
                        <a:sym typeface="Arial"/>
                      </a:endParaRPr>
                    </a:p>
                  </a:txBody>
                  <a:tcPr marT="8800" marB="0" marR="8800" marL="8800" anchor="b"/>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t>V</a:t>
                      </a:r>
                      <a:endParaRPr b="0" i="0" sz="1100" u="none" cap="none" strike="noStrike">
                        <a:solidFill>
                          <a:srgbClr val="434343"/>
                        </a:solidFill>
                        <a:latin typeface="Arial"/>
                        <a:ea typeface="Arial"/>
                        <a:cs typeface="Arial"/>
                        <a:sym typeface="Arial"/>
                      </a:endParaRPr>
                    </a:p>
                  </a:txBody>
                  <a:tcPr marT="8800" marB="0" marR="8800" marL="8800" anchor="b"/>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t>learning report (detailed)</a:t>
                      </a:r>
                      <a:endParaRPr b="0" i="0" sz="1100" u="none" cap="none" strike="noStrike">
                        <a:solidFill>
                          <a:srgbClr val="434343"/>
                        </a:solidFill>
                        <a:latin typeface="Arial"/>
                        <a:ea typeface="Arial"/>
                        <a:cs typeface="Arial"/>
                        <a:sym typeface="Arial"/>
                      </a:endParaRPr>
                    </a:p>
                  </a:txBody>
                  <a:tcPr marT="8800" marB="0" marR="8800" marL="8800" anchor="b"/>
                </a:tc>
              </a:tr>
              <a:tr h="3680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TutorABC</a:t>
                      </a:r>
                      <a:endParaRPr b="0" i="0" sz="1100" u="none" cap="none" strike="noStrike">
                        <a:solidFill>
                          <a:srgbClr val="434343"/>
                        </a:solidFill>
                        <a:latin typeface="Arial"/>
                        <a:ea typeface="Arial"/>
                        <a:cs typeface="Arial"/>
                        <a:sym typeface="Arial"/>
                      </a:endParaRPr>
                    </a:p>
                  </a:txBody>
                  <a:tcPr marT="8800" marB="0" marR="8800" marL="8800" anchor="b"/>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t>V</a:t>
                      </a:r>
                      <a:endParaRPr b="0" i="0" sz="1100" u="none" cap="none" strike="noStrike">
                        <a:solidFill>
                          <a:srgbClr val="434343"/>
                        </a:solidFill>
                        <a:latin typeface="Arial"/>
                        <a:ea typeface="Arial"/>
                        <a:cs typeface="Arial"/>
                        <a:sym typeface="Arial"/>
                      </a:endParaRPr>
                    </a:p>
                  </a:txBody>
                  <a:tcPr marT="8800" marB="0" marR="8800" marL="8800" anchor="b"/>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t>　</a:t>
                      </a:r>
                      <a:endParaRPr b="0" i="0" sz="1100" u="none" cap="none" strike="noStrike">
                        <a:solidFill>
                          <a:srgbClr val="434343"/>
                        </a:solidFill>
                        <a:latin typeface="Arial"/>
                        <a:ea typeface="Arial"/>
                        <a:cs typeface="Arial"/>
                        <a:sym typeface="Arial"/>
                      </a:endParaRPr>
                    </a:p>
                  </a:txBody>
                  <a:tcPr marT="8800" marB="0" marR="8800" marL="8800" anchor="b"/>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t>　</a:t>
                      </a:r>
                      <a:endParaRPr b="0" i="0" sz="1100" u="none" cap="none" strike="noStrike">
                        <a:solidFill>
                          <a:srgbClr val="434343"/>
                        </a:solidFill>
                        <a:latin typeface="Arial"/>
                        <a:ea typeface="Arial"/>
                        <a:cs typeface="Arial"/>
                        <a:sym typeface="Arial"/>
                      </a:endParaRPr>
                    </a:p>
                  </a:txBody>
                  <a:tcPr marT="8800" marB="0" marR="8800" marL="8800" anchor="b"/>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t>customized material </a:t>
                      </a:r>
                      <a:endParaRPr b="0" i="0" sz="1100" u="none" cap="none" strike="noStrike">
                        <a:solidFill>
                          <a:srgbClr val="434343"/>
                        </a:solidFill>
                        <a:latin typeface="Arial"/>
                        <a:ea typeface="Arial"/>
                        <a:cs typeface="Arial"/>
                        <a:sym typeface="Arial"/>
                      </a:endParaRPr>
                    </a:p>
                  </a:txBody>
                  <a:tcPr marT="8800" marB="0" marR="8800" marL="8800" anchor="b"/>
                </a:tc>
              </a:tr>
              <a:tr h="3680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EF</a:t>
                      </a:r>
                      <a:endParaRPr b="0" i="0" sz="1100" u="none" cap="none" strike="noStrike">
                        <a:solidFill>
                          <a:srgbClr val="434343"/>
                        </a:solidFill>
                        <a:latin typeface="Arial"/>
                        <a:ea typeface="Arial"/>
                        <a:cs typeface="Arial"/>
                        <a:sym typeface="Arial"/>
                      </a:endParaRPr>
                    </a:p>
                  </a:txBody>
                  <a:tcPr marT="8800" marB="0" marR="8800" marL="8800" anchor="b"/>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t>V</a:t>
                      </a:r>
                      <a:endParaRPr b="0" i="0" sz="1100" u="none" cap="none" strike="noStrike">
                        <a:solidFill>
                          <a:srgbClr val="434343"/>
                        </a:solidFill>
                        <a:latin typeface="Arial"/>
                        <a:ea typeface="Arial"/>
                        <a:cs typeface="Arial"/>
                        <a:sym typeface="Arial"/>
                      </a:endParaRPr>
                    </a:p>
                  </a:txBody>
                  <a:tcPr marT="8800" marB="0" marR="8800" marL="8800" anchor="b"/>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t>　</a:t>
                      </a:r>
                      <a:endParaRPr b="0" i="0" sz="1100" u="none" cap="none" strike="noStrike">
                        <a:solidFill>
                          <a:srgbClr val="434343"/>
                        </a:solidFill>
                        <a:latin typeface="Arial"/>
                        <a:ea typeface="Arial"/>
                        <a:cs typeface="Arial"/>
                        <a:sym typeface="Arial"/>
                      </a:endParaRPr>
                    </a:p>
                  </a:txBody>
                  <a:tcPr marT="8800" marB="0" marR="8800" marL="8800" anchor="b"/>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t>　</a:t>
                      </a:r>
                      <a:endParaRPr b="0" i="0" sz="1100" u="none" cap="none" strike="noStrike">
                        <a:solidFill>
                          <a:srgbClr val="434343"/>
                        </a:solidFill>
                        <a:latin typeface="Arial"/>
                        <a:ea typeface="Arial"/>
                        <a:cs typeface="Arial"/>
                        <a:sym typeface="Arial"/>
                      </a:endParaRPr>
                    </a:p>
                  </a:txBody>
                  <a:tcPr marT="8800" marB="0" marR="8800" marL="8800" anchor="b"/>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t>customized material </a:t>
                      </a:r>
                      <a:endParaRPr b="0" i="0" sz="1100" u="none" cap="none" strike="noStrike">
                        <a:solidFill>
                          <a:srgbClr val="434343"/>
                        </a:solidFill>
                        <a:latin typeface="Arial"/>
                        <a:ea typeface="Arial"/>
                        <a:cs typeface="Arial"/>
                        <a:sym typeface="Arial"/>
                      </a:endParaRPr>
                    </a:p>
                  </a:txBody>
                  <a:tcPr marT="8800" marB="0" marR="8800" marL="8800" anchor="b"/>
                </a:tc>
              </a:tr>
              <a:tr h="3680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Engoo</a:t>
                      </a:r>
                      <a:endParaRPr b="0" i="0" sz="1100" u="none" cap="none" strike="noStrike">
                        <a:solidFill>
                          <a:srgbClr val="434343"/>
                        </a:solidFill>
                        <a:latin typeface="Arial"/>
                        <a:ea typeface="Arial"/>
                        <a:cs typeface="Arial"/>
                        <a:sym typeface="Arial"/>
                      </a:endParaRPr>
                    </a:p>
                  </a:txBody>
                  <a:tcPr marT="8800" marB="0" marR="8800" marL="8800" anchor="b"/>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t>V</a:t>
                      </a:r>
                      <a:endParaRPr b="0" i="0" sz="1100" u="none" cap="none" strike="noStrike">
                        <a:solidFill>
                          <a:srgbClr val="434343"/>
                        </a:solidFill>
                        <a:latin typeface="Arial"/>
                        <a:ea typeface="Arial"/>
                        <a:cs typeface="Arial"/>
                        <a:sym typeface="Arial"/>
                      </a:endParaRPr>
                    </a:p>
                  </a:txBody>
                  <a:tcPr marT="8800" marB="0" marR="8800" marL="8800" anchor="b"/>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t>　</a:t>
                      </a:r>
                      <a:endParaRPr b="0" i="0" sz="1100" u="none" cap="none" strike="noStrike">
                        <a:solidFill>
                          <a:srgbClr val="434343"/>
                        </a:solidFill>
                        <a:latin typeface="Arial"/>
                        <a:ea typeface="Arial"/>
                        <a:cs typeface="Arial"/>
                        <a:sym typeface="Arial"/>
                      </a:endParaRPr>
                    </a:p>
                  </a:txBody>
                  <a:tcPr marT="8800" marB="0" marR="8800" marL="8800" anchor="b"/>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t>　</a:t>
                      </a:r>
                      <a:endParaRPr b="0" i="0" sz="1100" u="none" cap="none" strike="noStrike">
                        <a:solidFill>
                          <a:srgbClr val="434343"/>
                        </a:solidFill>
                        <a:latin typeface="Arial"/>
                        <a:ea typeface="Arial"/>
                        <a:cs typeface="Arial"/>
                        <a:sym typeface="Arial"/>
                      </a:endParaRPr>
                    </a:p>
                  </a:txBody>
                  <a:tcPr marT="8800" marB="0" marR="8800" marL="8800" anchor="b"/>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t>online free sources </a:t>
                      </a:r>
                      <a:endParaRPr b="0" i="0" sz="1100" u="none" cap="none" strike="noStrike">
                        <a:solidFill>
                          <a:srgbClr val="434343"/>
                        </a:solidFill>
                        <a:latin typeface="Arial"/>
                        <a:ea typeface="Arial"/>
                        <a:cs typeface="Arial"/>
                        <a:sym typeface="Arial"/>
                      </a:endParaRPr>
                    </a:p>
                  </a:txBody>
                  <a:tcPr marT="8800" marB="0" marR="8800" marL="8800" anchor="b"/>
                </a:tc>
              </a:tr>
              <a:tr h="5473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Cambly</a:t>
                      </a:r>
                      <a:endParaRPr b="0" i="0" sz="1100" u="none" cap="none" strike="noStrike">
                        <a:solidFill>
                          <a:srgbClr val="434343"/>
                        </a:solidFill>
                        <a:latin typeface="Arial"/>
                        <a:ea typeface="Arial"/>
                        <a:cs typeface="Arial"/>
                        <a:sym typeface="Arial"/>
                      </a:endParaRPr>
                    </a:p>
                  </a:txBody>
                  <a:tcPr marT="8800" marB="0" marR="8800" marL="8800" anchor="b"/>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t>V</a:t>
                      </a:r>
                      <a:endParaRPr b="0" i="0" sz="1100" u="none" cap="none" strike="noStrike">
                        <a:solidFill>
                          <a:srgbClr val="434343"/>
                        </a:solidFill>
                        <a:latin typeface="Arial"/>
                        <a:ea typeface="Arial"/>
                        <a:cs typeface="Arial"/>
                        <a:sym typeface="Arial"/>
                      </a:endParaRPr>
                    </a:p>
                  </a:txBody>
                  <a:tcPr marT="8800" marB="0" marR="8800" marL="8800" anchor="b"/>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t>　</a:t>
                      </a:r>
                      <a:endParaRPr b="0" i="0" sz="1100" u="none" cap="none" strike="noStrike">
                        <a:solidFill>
                          <a:srgbClr val="434343"/>
                        </a:solidFill>
                        <a:latin typeface="Arial"/>
                        <a:ea typeface="Arial"/>
                        <a:cs typeface="Arial"/>
                        <a:sym typeface="Arial"/>
                      </a:endParaRPr>
                    </a:p>
                  </a:txBody>
                  <a:tcPr marT="8800" marB="0" marR="8800" marL="8800" anchor="b"/>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t>　</a:t>
                      </a:r>
                      <a:endParaRPr b="0" i="0" sz="1100" u="none" cap="none" strike="noStrike">
                        <a:solidFill>
                          <a:srgbClr val="434343"/>
                        </a:solidFill>
                        <a:latin typeface="Arial"/>
                        <a:ea typeface="Arial"/>
                        <a:cs typeface="Arial"/>
                        <a:sym typeface="Arial"/>
                      </a:endParaRPr>
                    </a:p>
                  </a:txBody>
                  <a:tcPr marT="8800" marB="0" marR="8800" marL="8800" anchor="b"/>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t>learning report(record video)</a:t>
                      </a:r>
                      <a:endParaRPr b="0" i="0" sz="1100" u="none" cap="none" strike="noStrike">
                        <a:solidFill>
                          <a:srgbClr val="434343"/>
                        </a:solidFill>
                        <a:latin typeface="Arial"/>
                        <a:ea typeface="Arial"/>
                        <a:cs typeface="Arial"/>
                        <a:sym typeface="Arial"/>
                      </a:endParaRPr>
                    </a:p>
                  </a:txBody>
                  <a:tcPr marT="8800" marB="0" marR="8800" marL="8800" anchor="b"/>
                </a:tc>
              </a:tr>
            </a:tbl>
          </a:graphicData>
        </a:graphic>
      </p:graphicFrame>
      <p:sp>
        <p:nvSpPr>
          <p:cNvPr id="421" name="Google Shape;421;p9"/>
          <p:cNvSpPr/>
          <p:nvPr/>
        </p:nvSpPr>
        <p:spPr>
          <a:xfrm rot="5400000">
            <a:off x="8192096" y="2015398"/>
            <a:ext cx="501000" cy="1551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2" name="Google Shape;422;p9"/>
          <p:cNvSpPr txBox="1"/>
          <p:nvPr/>
        </p:nvSpPr>
        <p:spPr>
          <a:xfrm>
            <a:off x="8520146" y="1831336"/>
            <a:ext cx="3080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74FF"/>
                </a:solidFill>
                <a:latin typeface="Calibri"/>
                <a:ea typeface="Calibri"/>
                <a:cs typeface="Calibri"/>
                <a:sym typeface="Calibri"/>
              </a:rPr>
              <a:t>Only Tella provides both of the lessons of </a:t>
            </a:r>
            <a:r>
              <a:rPr b="0" i="0" lang="en-US" sz="1600" u="none" cap="none" strike="noStrike">
                <a:solidFill>
                  <a:srgbClr val="0074FF"/>
                </a:solidFill>
                <a:highlight>
                  <a:srgbClr val="FFFF00"/>
                </a:highlight>
                <a:latin typeface="Calibri"/>
                <a:ea typeface="Calibri"/>
                <a:cs typeface="Calibri"/>
                <a:sym typeface="Calibri"/>
              </a:rPr>
              <a:t>Speaking and writing</a:t>
            </a:r>
            <a:r>
              <a:rPr b="0" i="0" lang="en-US" sz="1600" u="none" cap="none" strike="noStrike">
                <a:solidFill>
                  <a:srgbClr val="0074F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grpSp>
        <p:nvGrpSpPr>
          <p:cNvPr id="423" name="Google Shape;423;p9"/>
          <p:cNvGrpSpPr/>
          <p:nvPr/>
        </p:nvGrpSpPr>
        <p:grpSpPr>
          <a:xfrm>
            <a:off x="740873" y="5634626"/>
            <a:ext cx="614177" cy="614177"/>
            <a:chOff x="9511673" y="447655"/>
            <a:chExt cx="614177" cy="614177"/>
          </a:xfrm>
        </p:grpSpPr>
        <p:sp>
          <p:nvSpPr>
            <p:cNvPr id="424" name="Google Shape;424;p9"/>
            <p:cNvSpPr/>
            <p:nvPr/>
          </p:nvSpPr>
          <p:spPr>
            <a:xfrm>
              <a:off x="9695542" y="547735"/>
              <a:ext cx="254100" cy="2070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25" name="Google Shape;425;p9"/>
            <p:cNvPicPr preferRelativeResize="0"/>
            <p:nvPr/>
          </p:nvPicPr>
          <p:blipFill rotWithShape="1">
            <a:blip r:embed="rId4">
              <a:alphaModFix/>
            </a:blip>
            <a:srcRect b="0" l="0" r="0" t="0"/>
            <a:stretch/>
          </p:blipFill>
          <p:spPr>
            <a:xfrm>
              <a:off x="9511673" y="447655"/>
              <a:ext cx="614177" cy="614177"/>
            </a:xfrm>
            <a:prstGeom prst="rect">
              <a:avLst/>
            </a:prstGeom>
            <a:noFill/>
            <a:ln>
              <a:noFill/>
            </a:ln>
          </p:spPr>
        </p:pic>
      </p:grpSp>
      <p:sp>
        <p:nvSpPr>
          <p:cNvPr id="426" name="Google Shape;426;p9"/>
          <p:cNvSpPr txBox="1"/>
          <p:nvPr/>
        </p:nvSpPr>
        <p:spPr>
          <a:xfrm>
            <a:off x="1362825" y="5581625"/>
            <a:ext cx="106284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74FF"/>
                </a:solidFill>
                <a:latin typeface="Calibri"/>
                <a:ea typeface="Calibri"/>
                <a:cs typeface="Calibri"/>
                <a:sym typeface="Calibri"/>
              </a:rPr>
              <a:t>Tella’s services have the advantage of differentiation, which combine both of English speaking and writing training. If Tella can convince customers to improve their writing, it’s an opportunity!</a:t>
            </a:r>
            <a:endParaRPr b="0" i="0" sz="1400" u="none" cap="none" strike="noStrike">
              <a:solidFill>
                <a:srgbClr val="000000"/>
              </a:solidFill>
              <a:latin typeface="Arial"/>
              <a:ea typeface="Arial"/>
              <a:cs typeface="Arial"/>
              <a:sym typeface="Arial"/>
            </a:endParaRPr>
          </a:p>
        </p:txBody>
      </p:sp>
      <p:pic>
        <p:nvPicPr>
          <p:cNvPr id="427" name="Google Shape;427;p9"/>
          <p:cNvPicPr preferRelativeResize="0"/>
          <p:nvPr/>
        </p:nvPicPr>
        <p:blipFill rotWithShape="1">
          <a:blip r:embed="rId5">
            <a:alphaModFix/>
          </a:blip>
          <a:srcRect b="0" l="0" r="0" t="0"/>
          <a:stretch/>
        </p:blipFill>
        <p:spPr>
          <a:xfrm>
            <a:off x="100775" y="2775050"/>
            <a:ext cx="3420900" cy="2052600"/>
          </a:xfrm>
          <a:prstGeom prst="rect">
            <a:avLst/>
          </a:prstGeom>
          <a:noFill/>
          <a:ln>
            <a:noFill/>
          </a:ln>
        </p:spPr>
      </p:pic>
      <p:pic>
        <p:nvPicPr>
          <p:cNvPr id="428" name="Google Shape;428;p9"/>
          <p:cNvPicPr preferRelativeResize="0"/>
          <p:nvPr/>
        </p:nvPicPr>
        <p:blipFill rotWithShape="1">
          <a:blip r:embed="rId6">
            <a:alphaModFix/>
          </a:blip>
          <a:srcRect b="0" l="0" r="0" t="0"/>
          <a:stretch/>
        </p:blipFill>
        <p:spPr>
          <a:xfrm>
            <a:off x="3641714" y="2546900"/>
            <a:ext cx="4165800" cy="2508900"/>
          </a:xfrm>
          <a:prstGeom prst="rect">
            <a:avLst/>
          </a:prstGeom>
          <a:noFill/>
          <a:ln>
            <a:noFill/>
          </a:ln>
        </p:spPr>
      </p:pic>
      <p:sp>
        <p:nvSpPr>
          <p:cNvPr id="429" name="Google Shape;429;p9"/>
          <p:cNvSpPr/>
          <p:nvPr/>
        </p:nvSpPr>
        <p:spPr>
          <a:xfrm rot="5400000">
            <a:off x="6483619" y="3740011"/>
            <a:ext cx="2770500" cy="122700"/>
          </a:xfrm>
          <a:prstGeom prst="triangle">
            <a:avLst>
              <a:gd fmla="val 50000" name="adj"/>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0" name="Google Shape;430;p9"/>
          <p:cNvSpPr/>
          <p:nvPr/>
        </p:nvSpPr>
        <p:spPr>
          <a:xfrm rot="5400000">
            <a:off x="3719033" y="2015398"/>
            <a:ext cx="501000" cy="1551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1" name="Google Shape;431;p9"/>
          <p:cNvSpPr txBox="1"/>
          <p:nvPr/>
        </p:nvSpPr>
        <p:spPr>
          <a:xfrm>
            <a:off x="4047083" y="1831336"/>
            <a:ext cx="35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74FF"/>
                </a:solidFill>
                <a:latin typeface="Calibri"/>
                <a:ea typeface="Calibri"/>
                <a:cs typeface="Calibri"/>
                <a:sym typeface="Calibri"/>
              </a:rPr>
              <a:t>Even poor in English writing, Taiwanese still want to improve English speaking</a:t>
            </a:r>
            <a:endParaRPr b="0" i="0" sz="1400" u="none" cap="none" strike="noStrike">
              <a:solidFill>
                <a:srgbClr val="000000"/>
              </a:solidFill>
              <a:latin typeface="Arial"/>
              <a:ea typeface="Arial"/>
              <a:cs typeface="Arial"/>
              <a:sym typeface="Arial"/>
            </a:endParaRPr>
          </a:p>
        </p:txBody>
      </p:sp>
      <p:sp>
        <p:nvSpPr>
          <p:cNvPr id="432" name="Google Shape;432;p9"/>
          <p:cNvSpPr txBox="1"/>
          <p:nvPr/>
        </p:nvSpPr>
        <p:spPr>
          <a:xfrm>
            <a:off x="264075" y="129075"/>
            <a:ext cx="2047800" cy="1077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rgbClr val="0074FF"/>
              </a:solidFill>
              <a:latin typeface="Calibri"/>
              <a:ea typeface="Calibri"/>
              <a:cs typeface="Calibri"/>
              <a:sym typeface="Calibri"/>
            </a:endParaRPr>
          </a:p>
        </p:txBody>
      </p:sp>
      <p:sp>
        <p:nvSpPr>
          <p:cNvPr id="433" name="Google Shape;433;p9"/>
          <p:cNvSpPr txBox="1"/>
          <p:nvPr/>
        </p:nvSpPr>
        <p:spPr>
          <a:xfrm>
            <a:off x="51279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600"/>
              <a:buFont typeface="Arial"/>
              <a:buNone/>
            </a:pPr>
            <a:r>
              <a:rPr b="1" i="0" lang="en-US" sz="3600" u="none" cap="none" strike="noStrike">
                <a:solidFill>
                  <a:srgbClr val="FCE401"/>
                </a:solidFill>
                <a:latin typeface="Calibri"/>
                <a:ea typeface="Calibri"/>
                <a:cs typeface="Calibri"/>
                <a:sym typeface="Calibri"/>
              </a:rPr>
              <a:t>Tella’s Unique Selling Point</a:t>
            </a:r>
            <a:endParaRPr b="1" i="0" sz="3600" u="none" cap="none" strike="noStrike">
              <a:solidFill>
                <a:srgbClr val="FCE401"/>
              </a:solidFill>
              <a:latin typeface="Calibri"/>
              <a:ea typeface="Calibri"/>
              <a:cs typeface="Calibri"/>
              <a:sym typeface="Calibri"/>
            </a:endParaRPr>
          </a:p>
        </p:txBody>
      </p:sp>
      <p:sp>
        <p:nvSpPr>
          <p:cNvPr id="434" name="Google Shape;434;p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435" name="Google Shape;435;p9"/>
          <p:cNvSpPr txBox="1"/>
          <p:nvPr/>
        </p:nvSpPr>
        <p:spPr>
          <a:xfrm>
            <a:off x="275354" y="205346"/>
            <a:ext cx="27291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Taiwan Market Overview</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8"/>
          <p:cNvSpPr/>
          <p:nvPr/>
        </p:nvSpPr>
        <p:spPr>
          <a:xfrm rot="5400000">
            <a:off x="3185850" y="-2683510"/>
            <a:ext cx="5820300" cy="12224999"/>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41" name="Google Shape;441;p28"/>
          <p:cNvPicPr preferRelativeResize="0"/>
          <p:nvPr/>
        </p:nvPicPr>
        <p:blipFill rotWithShape="1">
          <a:blip r:embed="rId3">
            <a:alphaModFix/>
          </a:blip>
          <a:srcRect b="0" l="0" r="0" t="0"/>
          <a:stretch/>
        </p:blipFill>
        <p:spPr>
          <a:xfrm>
            <a:off x="-265152" y="518850"/>
            <a:ext cx="12609551" cy="5928775"/>
          </a:xfrm>
          <a:prstGeom prst="rect">
            <a:avLst/>
          </a:prstGeom>
          <a:noFill/>
          <a:ln>
            <a:noFill/>
          </a:ln>
        </p:spPr>
      </p:pic>
      <p:sp>
        <p:nvSpPr>
          <p:cNvPr id="442" name="Google Shape;442;p28"/>
          <p:cNvSpPr/>
          <p:nvPr/>
        </p:nvSpPr>
        <p:spPr>
          <a:xfrm>
            <a:off x="1743750" y="1857688"/>
            <a:ext cx="8704500" cy="3251100"/>
          </a:xfrm>
          <a:prstGeom prst="rect">
            <a:avLst/>
          </a:prstGeom>
          <a:solidFill>
            <a:srgbClr val="0074FF"/>
          </a:solidFill>
          <a:ln cap="flat" cmpd="sng" w="38100">
            <a:solidFill>
              <a:srgbClr val="F9E3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8"/>
          <p:cNvSpPr txBox="1"/>
          <p:nvPr/>
        </p:nvSpPr>
        <p:spPr>
          <a:xfrm>
            <a:off x="275354" y="205346"/>
            <a:ext cx="21390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8"/>
          <p:cNvSpPr txBox="1"/>
          <p:nvPr/>
        </p:nvSpPr>
        <p:spPr>
          <a:xfrm>
            <a:off x="2350000" y="2113925"/>
            <a:ext cx="3598800" cy="2012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600"/>
              <a:buFont typeface="Arial"/>
              <a:buNone/>
            </a:pPr>
            <a:r>
              <a:rPr lang="en-US" sz="5600">
                <a:solidFill>
                  <a:schemeClr val="lt1"/>
                </a:solidFill>
                <a:latin typeface="Calibri"/>
                <a:ea typeface="Calibri"/>
                <a:cs typeface="Calibri"/>
                <a:sym typeface="Calibri"/>
              </a:rPr>
              <a:t>2C</a:t>
            </a:r>
            <a:endParaRPr sz="56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5600"/>
              <a:buFont typeface="Arial"/>
              <a:buNone/>
            </a:pPr>
            <a:r>
              <a:rPr b="0" i="0" lang="en-US" sz="5600" u="none" cap="none" strike="noStrike">
                <a:solidFill>
                  <a:schemeClr val="lt1"/>
                </a:solidFill>
                <a:latin typeface="Calibri"/>
                <a:ea typeface="Calibri"/>
                <a:cs typeface="Calibri"/>
                <a:sym typeface="Calibri"/>
              </a:rPr>
              <a:t>Marke</a:t>
            </a:r>
            <a:r>
              <a:rPr lang="en-US" sz="5600">
                <a:solidFill>
                  <a:schemeClr val="lt1"/>
                </a:solidFill>
                <a:latin typeface="Calibri"/>
                <a:ea typeface="Calibri"/>
                <a:cs typeface="Calibri"/>
                <a:sym typeface="Calibri"/>
              </a:rPr>
              <a:t>t</a:t>
            </a:r>
            <a:endParaRPr sz="56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5600"/>
              <a:buFont typeface="Arial"/>
              <a:buNone/>
            </a:pPr>
            <a:r>
              <a:rPr b="0" i="0" lang="en-US" sz="5600" u="none" cap="none" strike="noStrike">
                <a:solidFill>
                  <a:schemeClr val="lt1"/>
                </a:solidFill>
                <a:latin typeface="Calibri"/>
                <a:ea typeface="Calibri"/>
                <a:cs typeface="Calibri"/>
                <a:sym typeface="Calibri"/>
              </a:rPr>
              <a:t>Strategy</a:t>
            </a:r>
            <a:endParaRPr b="0" i="0" sz="5600" u="none" cap="none" strike="noStrike">
              <a:solidFill>
                <a:schemeClr val="lt1"/>
              </a:solidFill>
              <a:latin typeface="Calibri"/>
              <a:ea typeface="Calibri"/>
              <a:cs typeface="Calibri"/>
              <a:sym typeface="Calibri"/>
            </a:endParaRPr>
          </a:p>
        </p:txBody>
      </p:sp>
      <p:sp>
        <p:nvSpPr>
          <p:cNvPr id="445" name="Google Shape;445;p28"/>
          <p:cNvSpPr txBox="1"/>
          <p:nvPr/>
        </p:nvSpPr>
        <p:spPr>
          <a:xfrm>
            <a:off x="5999025" y="3283350"/>
            <a:ext cx="4174500" cy="1479300"/>
          </a:xfrm>
          <a:prstGeom prst="rect">
            <a:avLst/>
          </a:prstGeom>
          <a:noFill/>
          <a:ln>
            <a:noFill/>
          </a:ln>
        </p:spPr>
        <p:txBody>
          <a:bodyPr anchorCtr="0" anchor="b"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STP Analysis &amp; TA Persona</a:t>
            </a:r>
            <a:endParaRPr b="0" i="0" sz="2200" u="none" cap="none" strike="noStrike">
              <a:solidFill>
                <a:schemeClr val="lt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4P Analysis</a:t>
            </a:r>
            <a:endParaRPr b="0" i="0" sz="2200" u="none" cap="none" strike="noStrike">
              <a:solidFill>
                <a:schemeClr val="lt1"/>
              </a:solidFill>
              <a:latin typeface="Calibri"/>
              <a:ea typeface="Calibri"/>
              <a:cs typeface="Calibri"/>
              <a:sym typeface="Calibri"/>
            </a:endParaRPr>
          </a:p>
        </p:txBody>
      </p:sp>
      <p:sp>
        <p:nvSpPr>
          <p:cNvPr id="446" name="Google Shape;446;p28"/>
          <p:cNvSpPr/>
          <p:nvPr/>
        </p:nvSpPr>
        <p:spPr>
          <a:xfrm>
            <a:off x="6105900" y="4041648"/>
            <a:ext cx="99000" cy="621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47" name="Google Shape;447;p28"/>
          <p:cNvPicPr preferRelativeResize="0"/>
          <p:nvPr/>
        </p:nvPicPr>
        <p:blipFill rotWithShape="1">
          <a:blip r:embed="rId4">
            <a:alphaModFix/>
          </a:blip>
          <a:srcRect b="0" l="0" r="0" t="22172"/>
          <a:stretch/>
        </p:blipFill>
        <p:spPr>
          <a:xfrm>
            <a:off x="11340200" y="6447625"/>
            <a:ext cx="851800" cy="410375"/>
          </a:xfrm>
          <a:prstGeom prst="rect">
            <a:avLst/>
          </a:prstGeom>
          <a:noFill/>
          <a:ln>
            <a:noFill/>
          </a:ln>
        </p:spPr>
      </p:pic>
      <p:sp>
        <p:nvSpPr>
          <p:cNvPr id="448" name="Google Shape;448;p2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9"/>
          <p:cNvSpPr/>
          <p:nvPr/>
        </p:nvSpPr>
        <p:spPr>
          <a:xfrm rot="5400000">
            <a:off x="-392746" y="606215"/>
            <a:ext cx="1060800" cy="2754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4" name="Google Shape;454;p29"/>
          <p:cNvSpPr txBox="1"/>
          <p:nvPr/>
        </p:nvSpPr>
        <p:spPr>
          <a:xfrm>
            <a:off x="275354" y="205346"/>
            <a:ext cx="23856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MARKETING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STRATEGY</a:t>
            </a:r>
            <a:endParaRPr b="0" i="0" sz="1400" u="none" cap="none" strike="noStrike">
              <a:solidFill>
                <a:srgbClr val="000000"/>
              </a:solidFill>
              <a:latin typeface="Arial"/>
              <a:ea typeface="Arial"/>
              <a:cs typeface="Arial"/>
              <a:sym typeface="Arial"/>
            </a:endParaRPr>
          </a:p>
        </p:txBody>
      </p:sp>
      <p:sp>
        <p:nvSpPr>
          <p:cNvPr id="455" name="Google Shape;455;p29"/>
          <p:cNvSpPr/>
          <p:nvPr/>
        </p:nvSpPr>
        <p:spPr>
          <a:xfrm rot="5400000">
            <a:off x="6844649" y="-4073034"/>
            <a:ext cx="1060800" cy="96339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56" name="Google Shape;456;p29"/>
          <p:cNvPicPr preferRelativeResize="0"/>
          <p:nvPr/>
        </p:nvPicPr>
        <p:blipFill rotWithShape="1">
          <a:blip r:embed="rId3">
            <a:alphaModFix/>
          </a:blip>
          <a:srcRect b="0" l="0" r="0" t="0"/>
          <a:stretch/>
        </p:blipFill>
        <p:spPr>
          <a:xfrm>
            <a:off x="11340192" y="6330691"/>
            <a:ext cx="851807" cy="527309"/>
          </a:xfrm>
          <a:prstGeom prst="rect">
            <a:avLst/>
          </a:prstGeom>
          <a:noFill/>
          <a:ln>
            <a:noFill/>
          </a:ln>
        </p:spPr>
      </p:pic>
      <p:grpSp>
        <p:nvGrpSpPr>
          <p:cNvPr id="457" name="Google Shape;457;p29"/>
          <p:cNvGrpSpPr/>
          <p:nvPr/>
        </p:nvGrpSpPr>
        <p:grpSpPr>
          <a:xfrm>
            <a:off x="532381" y="2443934"/>
            <a:ext cx="3175500" cy="2225924"/>
            <a:chOff x="2993571" y="1261422"/>
            <a:chExt cx="3175500" cy="2225924"/>
          </a:xfrm>
        </p:grpSpPr>
        <p:sp>
          <p:nvSpPr>
            <p:cNvPr id="458" name="Google Shape;458;p29"/>
            <p:cNvSpPr/>
            <p:nvPr/>
          </p:nvSpPr>
          <p:spPr>
            <a:xfrm>
              <a:off x="2993571" y="1752146"/>
              <a:ext cx="3175500" cy="1735200"/>
            </a:xfrm>
            <a:prstGeom prst="round1Rect">
              <a:avLst>
                <a:gd fmla="val 16667" name="adj"/>
              </a:avLst>
            </a:prstGeom>
            <a:noFill/>
            <a:ln cap="flat" cmpd="sng" w="76200">
              <a:solidFill>
                <a:srgbClr val="0074FF">
                  <a:alpha val="29411"/>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9" name="Google Shape;459;p29"/>
            <p:cNvSpPr/>
            <p:nvPr/>
          </p:nvSpPr>
          <p:spPr>
            <a:xfrm>
              <a:off x="3144969" y="1539712"/>
              <a:ext cx="2052000" cy="570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0" name="Google Shape;460;p29"/>
            <p:cNvSpPr/>
            <p:nvPr/>
          </p:nvSpPr>
          <p:spPr>
            <a:xfrm>
              <a:off x="3144969" y="1261422"/>
              <a:ext cx="20520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BFD6FC"/>
                  </a:solidFill>
                  <a:latin typeface="Calibri"/>
                  <a:ea typeface="Calibri"/>
                  <a:cs typeface="Calibri"/>
                  <a:sym typeface="Calibri"/>
                </a:rPr>
                <a:t>S</a:t>
              </a:r>
              <a:r>
                <a:rPr b="0" i="0" lang="en-US" sz="2400" u="none" cap="none" strike="noStrike">
                  <a:solidFill>
                    <a:schemeClr val="dk1"/>
                  </a:solidFill>
                  <a:latin typeface="Calibri"/>
                  <a:ea typeface="Calibri"/>
                  <a:cs typeface="Calibri"/>
                  <a:sym typeface="Calibri"/>
                </a:rPr>
                <a:t>egmentation</a:t>
              </a:r>
              <a:endParaRPr b="0" i="0" sz="1400" u="none" cap="none" strike="noStrike">
                <a:solidFill>
                  <a:srgbClr val="000000"/>
                </a:solidFill>
                <a:latin typeface="Arial"/>
                <a:ea typeface="Arial"/>
                <a:cs typeface="Arial"/>
                <a:sym typeface="Arial"/>
              </a:endParaRPr>
            </a:p>
          </p:txBody>
        </p:sp>
        <p:sp>
          <p:nvSpPr>
            <p:cNvPr id="461" name="Google Shape;461;p29"/>
            <p:cNvSpPr/>
            <p:nvPr/>
          </p:nvSpPr>
          <p:spPr>
            <a:xfrm>
              <a:off x="3144968" y="2035286"/>
              <a:ext cx="3024000" cy="1183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Benefit sought</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60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Age</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60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Attitude toward English </a:t>
              </a:r>
              <a:endParaRPr b="0" i="0" sz="1800" u="none" cap="none" strike="noStrike">
                <a:solidFill>
                  <a:schemeClr val="dk1"/>
                </a:solidFill>
                <a:latin typeface="Calibri"/>
                <a:ea typeface="Calibri"/>
                <a:cs typeface="Calibri"/>
                <a:sym typeface="Calibri"/>
              </a:endParaRPr>
            </a:p>
          </p:txBody>
        </p:sp>
      </p:grpSp>
      <p:grpSp>
        <p:nvGrpSpPr>
          <p:cNvPr id="462" name="Google Shape;462;p29"/>
          <p:cNvGrpSpPr/>
          <p:nvPr/>
        </p:nvGrpSpPr>
        <p:grpSpPr>
          <a:xfrm>
            <a:off x="4509307" y="2443934"/>
            <a:ext cx="3175500" cy="2225924"/>
            <a:chOff x="2993571" y="1261422"/>
            <a:chExt cx="3175500" cy="2225924"/>
          </a:xfrm>
        </p:grpSpPr>
        <p:sp>
          <p:nvSpPr>
            <p:cNvPr id="463" name="Google Shape;463;p29"/>
            <p:cNvSpPr/>
            <p:nvPr/>
          </p:nvSpPr>
          <p:spPr>
            <a:xfrm>
              <a:off x="2993571" y="1752146"/>
              <a:ext cx="3175500" cy="1735200"/>
            </a:xfrm>
            <a:prstGeom prst="round1Rect">
              <a:avLst>
                <a:gd fmla="val 16667" name="adj"/>
              </a:avLst>
            </a:prstGeom>
            <a:noFill/>
            <a:ln cap="flat" cmpd="sng" w="76200">
              <a:solidFill>
                <a:srgbClr val="0074FF">
                  <a:alpha val="6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4" name="Google Shape;464;p29"/>
            <p:cNvSpPr/>
            <p:nvPr/>
          </p:nvSpPr>
          <p:spPr>
            <a:xfrm>
              <a:off x="3144970" y="1539712"/>
              <a:ext cx="1500000" cy="570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5" name="Google Shape;465;p29"/>
            <p:cNvSpPr/>
            <p:nvPr/>
          </p:nvSpPr>
          <p:spPr>
            <a:xfrm>
              <a:off x="3144969" y="1261422"/>
              <a:ext cx="15240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7FADFA"/>
                  </a:solidFill>
                  <a:latin typeface="Calibri"/>
                  <a:ea typeface="Calibri"/>
                  <a:cs typeface="Calibri"/>
                  <a:sym typeface="Calibri"/>
                </a:rPr>
                <a:t>T</a:t>
              </a:r>
              <a:r>
                <a:rPr b="0" i="0" lang="en-US" sz="2400" u="none" cap="none" strike="noStrike">
                  <a:solidFill>
                    <a:schemeClr val="dk1"/>
                  </a:solidFill>
                  <a:latin typeface="Calibri"/>
                  <a:ea typeface="Calibri"/>
                  <a:cs typeface="Calibri"/>
                  <a:sym typeface="Calibri"/>
                </a:rPr>
                <a:t>argeting</a:t>
              </a:r>
              <a:endParaRPr b="0" i="0" sz="1400" u="none" cap="none" strike="noStrike">
                <a:solidFill>
                  <a:srgbClr val="000000"/>
                </a:solidFill>
                <a:latin typeface="Arial"/>
                <a:ea typeface="Arial"/>
                <a:cs typeface="Arial"/>
                <a:sym typeface="Arial"/>
              </a:endParaRPr>
            </a:p>
          </p:txBody>
        </p:sp>
        <p:sp>
          <p:nvSpPr>
            <p:cNvPr id="466" name="Google Shape;466;p29"/>
            <p:cNvSpPr/>
            <p:nvPr/>
          </p:nvSpPr>
          <p:spPr>
            <a:xfrm>
              <a:off x="3144968" y="1909476"/>
              <a:ext cx="3024000" cy="1501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Pursuing career growth &amp; </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   academic achievement</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60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- 21-40 years old</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60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Anxious (Speaking &amp; Writing)</a:t>
              </a:r>
              <a:endParaRPr b="0" i="0" sz="1800" u="none" cap="none" strike="noStrike">
                <a:solidFill>
                  <a:schemeClr val="dk1"/>
                </a:solidFill>
                <a:latin typeface="Calibri"/>
                <a:ea typeface="Calibri"/>
                <a:cs typeface="Calibri"/>
                <a:sym typeface="Calibri"/>
              </a:endParaRPr>
            </a:p>
          </p:txBody>
        </p:sp>
      </p:grpSp>
      <p:grpSp>
        <p:nvGrpSpPr>
          <p:cNvPr id="467" name="Google Shape;467;p29"/>
          <p:cNvGrpSpPr/>
          <p:nvPr/>
        </p:nvGrpSpPr>
        <p:grpSpPr>
          <a:xfrm>
            <a:off x="8486232" y="2443934"/>
            <a:ext cx="3175500" cy="2225924"/>
            <a:chOff x="2993571" y="1261422"/>
            <a:chExt cx="3175500" cy="2225924"/>
          </a:xfrm>
        </p:grpSpPr>
        <p:sp>
          <p:nvSpPr>
            <p:cNvPr id="468" name="Google Shape;468;p29"/>
            <p:cNvSpPr/>
            <p:nvPr/>
          </p:nvSpPr>
          <p:spPr>
            <a:xfrm>
              <a:off x="2993571" y="1752146"/>
              <a:ext cx="3175500" cy="1735200"/>
            </a:xfrm>
            <a:prstGeom prst="round1Rect">
              <a:avLst>
                <a:gd fmla="val 16667" name="adj"/>
              </a:avLst>
            </a:prstGeom>
            <a:noFill/>
            <a:ln cap="flat" cmpd="sng" w="76200">
              <a:solidFill>
                <a:srgbClr val="0074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9" name="Google Shape;469;p29"/>
            <p:cNvSpPr/>
            <p:nvPr/>
          </p:nvSpPr>
          <p:spPr>
            <a:xfrm>
              <a:off x="3144969" y="1539712"/>
              <a:ext cx="1725600" cy="570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0" name="Google Shape;470;p29"/>
            <p:cNvSpPr/>
            <p:nvPr/>
          </p:nvSpPr>
          <p:spPr>
            <a:xfrm>
              <a:off x="3144969" y="1261422"/>
              <a:ext cx="17256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0074FF"/>
                  </a:solidFill>
                  <a:latin typeface="Calibri"/>
                  <a:ea typeface="Calibri"/>
                  <a:cs typeface="Calibri"/>
                  <a:sym typeface="Calibri"/>
                </a:rPr>
                <a:t>P</a:t>
              </a:r>
              <a:r>
                <a:rPr b="0" i="0" lang="en-US" sz="2400" u="none" cap="none" strike="noStrike">
                  <a:solidFill>
                    <a:schemeClr val="dk1"/>
                  </a:solidFill>
                  <a:latin typeface="Calibri"/>
                  <a:ea typeface="Calibri"/>
                  <a:cs typeface="Calibri"/>
                  <a:sym typeface="Calibri"/>
                </a:rPr>
                <a:t>ositioning</a:t>
              </a:r>
              <a:endParaRPr b="0" i="0" sz="1400" u="none" cap="none" strike="noStrike">
                <a:solidFill>
                  <a:srgbClr val="000000"/>
                </a:solidFill>
                <a:latin typeface="Arial"/>
                <a:ea typeface="Arial"/>
                <a:cs typeface="Arial"/>
                <a:sym typeface="Arial"/>
              </a:endParaRPr>
            </a:p>
          </p:txBody>
        </p:sp>
        <p:sp>
          <p:nvSpPr>
            <p:cNvPr id="471" name="Google Shape;471;p29"/>
            <p:cNvSpPr/>
            <p:nvPr/>
          </p:nvSpPr>
          <p:spPr>
            <a:xfrm>
              <a:off x="3144968" y="1952955"/>
              <a:ext cx="3024000" cy="13479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The most efficient and </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   convenient way of </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   practicing English oral and </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   writing skills </a:t>
              </a:r>
              <a:endParaRPr b="0" i="0" sz="1800" u="none" cap="none" strike="noStrike">
                <a:solidFill>
                  <a:schemeClr val="dk1"/>
                </a:solidFill>
                <a:latin typeface="Calibri"/>
                <a:ea typeface="Calibri"/>
                <a:cs typeface="Calibri"/>
                <a:sym typeface="Calibri"/>
              </a:endParaRPr>
            </a:p>
          </p:txBody>
        </p:sp>
      </p:grpSp>
      <p:sp>
        <p:nvSpPr>
          <p:cNvPr id="472" name="Google Shape;472;p29"/>
          <p:cNvSpPr txBox="1"/>
          <p:nvPr/>
        </p:nvSpPr>
        <p:spPr>
          <a:xfrm>
            <a:off x="51279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600"/>
              <a:buFont typeface="Arial"/>
              <a:buNone/>
            </a:pPr>
            <a:r>
              <a:rPr b="1" i="0" lang="en-US" sz="3600" u="none" cap="none" strike="noStrike">
                <a:solidFill>
                  <a:srgbClr val="FCE401"/>
                </a:solidFill>
                <a:latin typeface="Calibri"/>
                <a:ea typeface="Calibri"/>
                <a:cs typeface="Calibri"/>
                <a:sym typeface="Calibri"/>
              </a:rPr>
              <a:t>STP Analysis</a:t>
            </a:r>
            <a:endParaRPr b="1" i="0" sz="3600" u="none" cap="none" strike="noStrike">
              <a:solidFill>
                <a:srgbClr val="FCE401"/>
              </a:solidFill>
              <a:latin typeface="Calibri"/>
              <a:ea typeface="Calibri"/>
              <a:cs typeface="Calibri"/>
              <a:sym typeface="Calibri"/>
            </a:endParaRPr>
          </a:p>
        </p:txBody>
      </p:sp>
      <p:sp>
        <p:nvSpPr>
          <p:cNvPr id="473" name="Google Shape;473;p2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g8a7d8fb5ff_5_13"/>
          <p:cNvSpPr/>
          <p:nvPr/>
        </p:nvSpPr>
        <p:spPr>
          <a:xfrm>
            <a:off x="1709050" y="3153850"/>
            <a:ext cx="10482900" cy="1554600"/>
          </a:xfrm>
          <a:prstGeom prst="rect">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9" name="Google Shape;479;g8a7d8fb5ff_5_13"/>
          <p:cNvSpPr/>
          <p:nvPr/>
        </p:nvSpPr>
        <p:spPr>
          <a:xfrm rot="5400000">
            <a:off x="-392746" y="606215"/>
            <a:ext cx="1060800" cy="2754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0" name="Google Shape;480;g8a7d8fb5ff_5_13"/>
          <p:cNvSpPr txBox="1"/>
          <p:nvPr/>
        </p:nvSpPr>
        <p:spPr>
          <a:xfrm>
            <a:off x="275354" y="205346"/>
            <a:ext cx="23856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MARKETING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STRATEGY</a:t>
            </a:r>
            <a:endParaRPr b="0" i="0" sz="1400" u="none" cap="none" strike="noStrike">
              <a:solidFill>
                <a:srgbClr val="000000"/>
              </a:solidFill>
              <a:latin typeface="Arial"/>
              <a:ea typeface="Arial"/>
              <a:cs typeface="Arial"/>
              <a:sym typeface="Arial"/>
            </a:endParaRPr>
          </a:p>
        </p:txBody>
      </p:sp>
      <p:sp>
        <p:nvSpPr>
          <p:cNvPr id="481" name="Google Shape;481;g8a7d8fb5ff_5_13"/>
          <p:cNvSpPr/>
          <p:nvPr/>
        </p:nvSpPr>
        <p:spPr>
          <a:xfrm rot="5400000">
            <a:off x="6844649" y="-4073034"/>
            <a:ext cx="1060800" cy="96339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82" name="Google Shape;482;g8a7d8fb5ff_5_13"/>
          <p:cNvPicPr preferRelativeResize="0"/>
          <p:nvPr/>
        </p:nvPicPr>
        <p:blipFill rotWithShape="1">
          <a:blip r:embed="rId3">
            <a:alphaModFix/>
          </a:blip>
          <a:srcRect b="0" l="0" r="0" t="0"/>
          <a:stretch/>
        </p:blipFill>
        <p:spPr>
          <a:xfrm>
            <a:off x="11395792" y="6359141"/>
            <a:ext cx="851807" cy="527309"/>
          </a:xfrm>
          <a:prstGeom prst="rect">
            <a:avLst/>
          </a:prstGeom>
          <a:noFill/>
          <a:ln>
            <a:noFill/>
          </a:ln>
        </p:spPr>
      </p:pic>
      <p:sp>
        <p:nvSpPr>
          <p:cNvPr id="483" name="Google Shape;483;g8a7d8fb5ff_5_13"/>
          <p:cNvSpPr/>
          <p:nvPr/>
        </p:nvSpPr>
        <p:spPr>
          <a:xfrm>
            <a:off x="4230300" y="3324326"/>
            <a:ext cx="7089300" cy="1280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2000"/>
              <a:buFont typeface="Arial"/>
              <a:buNone/>
            </a:pPr>
            <a:r>
              <a:rPr lang="en-US" sz="2000">
                <a:solidFill>
                  <a:schemeClr val="lt1"/>
                </a:solidFill>
                <a:latin typeface="Calibri"/>
                <a:ea typeface="Calibri"/>
                <a:cs typeface="Calibri"/>
                <a:sym typeface="Calibri"/>
              </a:rPr>
              <a:t>Age :   24 years old</a:t>
            </a:r>
            <a:endParaRPr sz="2000">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2000"/>
              <a:buFont typeface="Arial"/>
              <a:buNone/>
            </a:pPr>
            <a:r>
              <a:rPr lang="en-US" sz="2000">
                <a:solidFill>
                  <a:schemeClr val="lt1"/>
                </a:solidFill>
                <a:latin typeface="Calibri"/>
                <a:ea typeface="Calibri"/>
                <a:cs typeface="Calibri"/>
                <a:sym typeface="Calibri"/>
              </a:rPr>
              <a:t>Occupation :   Graduated student applying for Master’s degree</a:t>
            </a:r>
            <a:endParaRPr sz="2000">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2000"/>
              <a:buFont typeface="Arial"/>
              <a:buNone/>
            </a:pPr>
            <a:r>
              <a:rPr lang="en-US" sz="2000">
                <a:solidFill>
                  <a:schemeClr val="lt1"/>
                </a:solidFill>
                <a:latin typeface="Calibri"/>
                <a:ea typeface="Calibri"/>
                <a:cs typeface="Calibri"/>
                <a:sym typeface="Calibri"/>
              </a:rPr>
              <a:t>Needs :   Oral interview practice</a:t>
            </a:r>
            <a:endParaRPr sz="2000">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2000"/>
              <a:buFont typeface="Arial"/>
              <a:buNone/>
            </a:pPr>
            <a:r>
              <a:rPr lang="en-US" sz="2000">
                <a:solidFill>
                  <a:schemeClr val="lt1"/>
                </a:solidFill>
                <a:latin typeface="Calibri"/>
                <a:ea typeface="Calibri"/>
                <a:cs typeface="Calibri"/>
                <a:sym typeface="Calibri"/>
              </a:rPr>
              <a:t>Pain Points :   Current English learning platform wasn’t satisfying</a:t>
            </a:r>
            <a:endParaRPr sz="2000">
              <a:solidFill>
                <a:schemeClr val="lt1"/>
              </a:solidFill>
              <a:latin typeface="Calibri"/>
              <a:ea typeface="Calibri"/>
              <a:cs typeface="Calibri"/>
              <a:sym typeface="Calibri"/>
            </a:endParaRPr>
          </a:p>
        </p:txBody>
      </p:sp>
      <p:pic>
        <p:nvPicPr>
          <p:cNvPr id="484" name="Google Shape;484;g8a7d8fb5ff_5_13"/>
          <p:cNvPicPr preferRelativeResize="0"/>
          <p:nvPr/>
        </p:nvPicPr>
        <p:blipFill rotWithShape="1">
          <a:blip r:embed="rId4">
            <a:alphaModFix/>
          </a:blip>
          <a:srcRect b="0" l="0" r="0" t="0"/>
          <a:stretch/>
        </p:blipFill>
        <p:spPr>
          <a:xfrm>
            <a:off x="2329596" y="3296616"/>
            <a:ext cx="1280160" cy="1280160"/>
          </a:xfrm>
          <a:prstGeom prst="rect">
            <a:avLst/>
          </a:prstGeom>
          <a:noFill/>
          <a:ln>
            <a:noFill/>
          </a:ln>
        </p:spPr>
      </p:pic>
      <p:sp>
        <p:nvSpPr>
          <p:cNvPr id="485" name="Google Shape;485;g8a7d8fb5ff_5_13"/>
          <p:cNvSpPr txBox="1"/>
          <p:nvPr/>
        </p:nvSpPr>
        <p:spPr>
          <a:xfrm>
            <a:off x="51279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600"/>
              <a:buFont typeface="Arial"/>
              <a:buNone/>
            </a:pPr>
            <a:r>
              <a:rPr b="1" i="0" lang="en-US" sz="3600" u="none" cap="none" strike="noStrike">
                <a:solidFill>
                  <a:srgbClr val="FCE401"/>
                </a:solidFill>
                <a:latin typeface="Calibri"/>
                <a:ea typeface="Calibri"/>
                <a:cs typeface="Calibri"/>
                <a:sym typeface="Calibri"/>
              </a:rPr>
              <a:t>TA Persona</a:t>
            </a:r>
            <a:endParaRPr b="1" i="0" sz="3600" u="none" cap="none" strike="noStrike">
              <a:solidFill>
                <a:srgbClr val="FCE401"/>
              </a:solidFill>
              <a:latin typeface="Calibri"/>
              <a:ea typeface="Calibri"/>
              <a:cs typeface="Calibri"/>
              <a:sym typeface="Calibri"/>
            </a:endParaRPr>
          </a:p>
        </p:txBody>
      </p:sp>
      <p:sp>
        <p:nvSpPr>
          <p:cNvPr id="486" name="Google Shape;486;g8a7d8fb5ff_5_13"/>
          <p:cNvSpPr/>
          <p:nvPr/>
        </p:nvSpPr>
        <p:spPr>
          <a:xfrm>
            <a:off x="1709050" y="1440950"/>
            <a:ext cx="10482900" cy="1554600"/>
          </a:xfrm>
          <a:prstGeom prst="rect">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7" name="Google Shape;487;g8a7d8fb5ff_5_13"/>
          <p:cNvSpPr/>
          <p:nvPr/>
        </p:nvSpPr>
        <p:spPr>
          <a:xfrm>
            <a:off x="4230300" y="1517151"/>
            <a:ext cx="7089300" cy="1413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Age :   </a:t>
            </a:r>
            <a:r>
              <a:rPr b="0" i="0" lang="en-US" sz="2000" u="none" cap="none" strike="noStrike">
                <a:solidFill>
                  <a:schemeClr val="lt1"/>
                </a:solidFill>
                <a:latin typeface="Calibri"/>
                <a:ea typeface="Calibri"/>
                <a:cs typeface="Calibri"/>
                <a:sym typeface="Calibri"/>
              </a:rPr>
              <a:t>32 years old</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Occupation :   </a:t>
            </a:r>
            <a:r>
              <a:rPr b="0" i="0" lang="en-US" sz="2000" u="none" cap="none" strike="noStrike">
                <a:solidFill>
                  <a:schemeClr val="lt1"/>
                </a:solidFill>
                <a:latin typeface="Calibri"/>
                <a:ea typeface="Calibri"/>
                <a:cs typeface="Calibri"/>
                <a:sym typeface="Calibri"/>
              </a:rPr>
              <a:t>Executive of international company</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Needs :   </a:t>
            </a:r>
            <a:r>
              <a:rPr b="0" i="0" lang="en-US" sz="2000" u="none" cap="none" strike="noStrike">
                <a:solidFill>
                  <a:schemeClr val="lt1"/>
                </a:solidFill>
                <a:latin typeface="Calibri"/>
                <a:ea typeface="Calibri"/>
                <a:cs typeface="Calibri"/>
                <a:sym typeface="Calibri"/>
              </a:rPr>
              <a:t>Writing business e-mail to the headquarters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Pain Points :   </a:t>
            </a:r>
            <a:r>
              <a:rPr b="0" i="0" lang="en-US" sz="2000" u="none" cap="none" strike="noStrike">
                <a:solidFill>
                  <a:schemeClr val="lt1"/>
                </a:solidFill>
                <a:latin typeface="Calibri"/>
                <a:ea typeface="Calibri"/>
                <a:cs typeface="Calibri"/>
                <a:sym typeface="Calibri"/>
              </a:rPr>
              <a:t>Feeling anxious about English writing</a:t>
            </a:r>
            <a:endParaRPr b="0" i="0" sz="1400" u="none" cap="none" strike="noStrike">
              <a:solidFill>
                <a:srgbClr val="000000"/>
              </a:solidFill>
              <a:latin typeface="Arial"/>
              <a:ea typeface="Arial"/>
              <a:cs typeface="Arial"/>
              <a:sym typeface="Arial"/>
            </a:endParaRPr>
          </a:p>
        </p:txBody>
      </p:sp>
      <p:pic>
        <p:nvPicPr>
          <p:cNvPr id="488" name="Google Shape;488;g8a7d8fb5ff_5_13"/>
          <p:cNvPicPr preferRelativeResize="0"/>
          <p:nvPr/>
        </p:nvPicPr>
        <p:blipFill rotWithShape="1">
          <a:blip r:embed="rId5">
            <a:alphaModFix/>
          </a:blip>
          <a:srcRect b="0" l="0" r="0" t="0"/>
          <a:stretch/>
        </p:blipFill>
        <p:spPr>
          <a:xfrm>
            <a:off x="2329676" y="1583801"/>
            <a:ext cx="1280000" cy="1280000"/>
          </a:xfrm>
          <a:prstGeom prst="rect">
            <a:avLst/>
          </a:prstGeom>
          <a:noFill/>
          <a:ln>
            <a:noFill/>
          </a:ln>
        </p:spPr>
      </p:pic>
      <p:sp>
        <p:nvSpPr>
          <p:cNvPr id="489" name="Google Shape;489;g8a7d8fb5ff_5_13"/>
          <p:cNvSpPr/>
          <p:nvPr/>
        </p:nvSpPr>
        <p:spPr>
          <a:xfrm>
            <a:off x="1709031" y="4866750"/>
            <a:ext cx="10482900" cy="1554600"/>
          </a:xfrm>
          <a:prstGeom prst="rect">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0" name="Google Shape;490;g8a7d8fb5ff_5_13"/>
          <p:cNvSpPr/>
          <p:nvPr/>
        </p:nvSpPr>
        <p:spPr>
          <a:xfrm>
            <a:off x="4230275" y="5077250"/>
            <a:ext cx="7809300" cy="1280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2000"/>
              <a:buFont typeface="Arial"/>
              <a:buNone/>
            </a:pPr>
            <a:r>
              <a:rPr i="0" lang="en-US" sz="2000" u="none" cap="none" strike="noStrike">
                <a:solidFill>
                  <a:schemeClr val="lt1"/>
                </a:solidFill>
                <a:latin typeface="Calibri"/>
                <a:ea typeface="Calibri"/>
                <a:cs typeface="Calibri"/>
                <a:sym typeface="Calibri"/>
              </a:rPr>
              <a:t>Age :   37 years old</a:t>
            </a:r>
            <a:endParaRPr i="0" sz="1400" u="none" cap="none" strike="noStrike">
              <a:solidFill>
                <a:srgbClr val="000000"/>
              </a:solidFill>
            </a:endParaRPr>
          </a:p>
          <a:p>
            <a:pPr indent="0" lvl="0" marL="0" marR="0" rtl="0" algn="l">
              <a:lnSpc>
                <a:spcPct val="90000"/>
              </a:lnSpc>
              <a:spcBef>
                <a:spcPts val="0"/>
              </a:spcBef>
              <a:spcAft>
                <a:spcPts val="0"/>
              </a:spcAft>
              <a:buClr>
                <a:srgbClr val="000000"/>
              </a:buClr>
              <a:buSzPts val="2000"/>
              <a:buFont typeface="Arial"/>
              <a:buNone/>
            </a:pPr>
            <a:r>
              <a:rPr i="0" lang="en-US" sz="2000" u="none" cap="none" strike="noStrike">
                <a:solidFill>
                  <a:schemeClr val="lt1"/>
                </a:solidFill>
                <a:latin typeface="Calibri"/>
                <a:ea typeface="Calibri"/>
                <a:cs typeface="Calibri"/>
                <a:sym typeface="Calibri"/>
              </a:rPr>
              <a:t>Occupation :   Free-lancer </a:t>
            </a:r>
            <a:endParaRPr i="0" sz="1400" u="none" cap="none" strike="noStrike">
              <a:solidFill>
                <a:srgbClr val="000000"/>
              </a:solidFill>
            </a:endParaRPr>
          </a:p>
          <a:p>
            <a:pPr indent="0" lvl="0" marL="0" marR="0" rtl="0" algn="l">
              <a:lnSpc>
                <a:spcPct val="90000"/>
              </a:lnSpc>
              <a:spcBef>
                <a:spcPts val="0"/>
              </a:spcBef>
              <a:spcAft>
                <a:spcPts val="0"/>
              </a:spcAft>
              <a:buClr>
                <a:srgbClr val="000000"/>
              </a:buClr>
              <a:buSzPts val="2000"/>
              <a:buFont typeface="Arial"/>
              <a:buNone/>
            </a:pPr>
            <a:r>
              <a:rPr i="0" lang="en-US" sz="2000" u="none" cap="none" strike="noStrike">
                <a:solidFill>
                  <a:schemeClr val="lt1"/>
                </a:solidFill>
                <a:latin typeface="Calibri"/>
                <a:ea typeface="Calibri"/>
                <a:cs typeface="Calibri"/>
                <a:sym typeface="Calibri"/>
              </a:rPr>
              <a:t>Needs :   English speaking &amp; vocabulary when traveling </a:t>
            </a:r>
            <a:endParaRPr i="0" sz="1400" u="none" cap="none" strike="noStrike">
              <a:solidFill>
                <a:srgbClr val="000000"/>
              </a:solidFill>
            </a:endParaRPr>
          </a:p>
          <a:p>
            <a:pPr indent="0" lvl="0" marL="0" marR="0" rtl="0" algn="l">
              <a:lnSpc>
                <a:spcPct val="90000"/>
              </a:lnSpc>
              <a:spcBef>
                <a:spcPts val="0"/>
              </a:spcBef>
              <a:spcAft>
                <a:spcPts val="0"/>
              </a:spcAft>
              <a:buClr>
                <a:srgbClr val="000000"/>
              </a:buClr>
              <a:buSzPts val="2000"/>
              <a:buFont typeface="Arial"/>
              <a:buNone/>
            </a:pPr>
            <a:r>
              <a:rPr i="0" lang="en-US" sz="2000" u="none" cap="none" strike="noStrike">
                <a:solidFill>
                  <a:schemeClr val="lt1"/>
                </a:solidFill>
                <a:latin typeface="Calibri"/>
                <a:ea typeface="Calibri"/>
                <a:cs typeface="Calibri"/>
                <a:sym typeface="Calibri"/>
              </a:rPr>
              <a:t>Pain Points :   Love travel but can’t have conversations with foreigners</a:t>
            </a:r>
            <a:endParaRPr i="0" sz="1400" u="none" cap="none" strike="noStrike">
              <a:solidFill>
                <a:srgbClr val="000000"/>
              </a:solidFill>
            </a:endParaRPr>
          </a:p>
        </p:txBody>
      </p:sp>
      <p:pic>
        <p:nvPicPr>
          <p:cNvPr id="491" name="Google Shape;491;g8a7d8fb5ff_5_13"/>
          <p:cNvPicPr preferRelativeResize="0"/>
          <p:nvPr/>
        </p:nvPicPr>
        <p:blipFill rotWithShape="1">
          <a:blip r:embed="rId6">
            <a:alphaModFix/>
          </a:blip>
          <a:srcRect b="0" l="0" r="0" t="0"/>
          <a:stretch/>
        </p:blipFill>
        <p:spPr>
          <a:xfrm>
            <a:off x="2283874" y="4958252"/>
            <a:ext cx="1371601" cy="1371599"/>
          </a:xfrm>
          <a:prstGeom prst="rect">
            <a:avLst/>
          </a:prstGeom>
          <a:noFill/>
          <a:ln>
            <a:noFill/>
          </a:ln>
        </p:spPr>
      </p:pic>
      <p:sp>
        <p:nvSpPr>
          <p:cNvPr id="492" name="Google Shape;492;g8a7d8fb5ff_5_13"/>
          <p:cNvSpPr/>
          <p:nvPr/>
        </p:nvSpPr>
        <p:spPr>
          <a:xfrm>
            <a:off x="-50" y="1446650"/>
            <a:ext cx="1568400" cy="1554600"/>
          </a:xfrm>
          <a:prstGeom prst="rect">
            <a:avLst/>
          </a:prstGeom>
          <a:solidFill>
            <a:srgbClr val="BFD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g8a7d8fb5ff_5_13"/>
          <p:cNvSpPr/>
          <p:nvPr/>
        </p:nvSpPr>
        <p:spPr>
          <a:xfrm>
            <a:off x="-50" y="3165250"/>
            <a:ext cx="1568400" cy="1554600"/>
          </a:xfrm>
          <a:prstGeom prst="rect">
            <a:avLst/>
          </a:prstGeom>
          <a:solidFill>
            <a:srgbClr val="BFD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g8a7d8fb5ff_5_13"/>
          <p:cNvSpPr/>
          <p:nvPr/>
        </p:nvSpPr>
        <p:spPr>
          <a:xfrm>
            <a:off x="-13250" y="4866750"/>
            <a:ext cx="1568400" cy="1554600"/>
          </a:xfrm>
          <a:prstGeom prst="rect">
            <a:avLst/>
          </a:prstGeom>
          <a:solidFill>
            <a:srgbClr val="BFD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g8a7d8fb5ff_5_1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2"/>
          <p:cNvSpPr/>
          <p:nvPr/>
        </p:nvSpPr>
        <p:spPr>
          <a:xfrm rot="5400000">
            <a:off x="-392746" y="606215"/>
            <a:ext cx="1060800" cy="2754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2" name="Google Shape;502;p32"/>
          <p:cNvSpPr txBox="1"/>
          <p:nvPr/>
        </p:nvSpPr>
        <p:spPr>
          <a:xfrm>
            <a:off x="275354" y="205346"/>
            <a:ext cx="23856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MARKETING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STRATEGY</a:t>
            </a:r>
            <a:endParaRPr b="0" i="0" sz="1400" u="none" cap="none" strike="noStrike">
              <a:solidFill>
                <a:srgbClr val="000000"/>
              </a:solidFill>
              <a:latin typeface="Arial"/>
              <a:ea typeface="Arial"/>
              <a:cs typeface="Arial"/>
              <a:sym typeface="Arial"/>
            </a:endParaRPr>
          </a:p>
        </p:txBody>
      </p:sp>
      <p:sp>
        <p:nvSpPr>
          <p:cNvPr id="503" name="Google Shape;503;p32"/>
          <p:cNvSpPr/>
          <p:nvPr/>
        </p:nvSpPr>
        <p:spPr>
          <a:xfrm rot="5400000">
            <a:off x="6844649" y="-4073034"/>
            <a:ext cx="1060800" cy="96339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04" name="Google Shape;504;p32"/>
          <p:cNvPicPr preferRelativeResize="0"/>
          <p:nvPr/>
        </p:nvPicPr>
        <p:blipFill rotWithShape="1">
          <a:blip r:embed="rId3">
            <a:alphaModFix/>
          </a:blip>
          <a:srcRect b="0" l="0" r="0" t="0"/>
          <a:stretch/>
        </p:blipFill>
        <p:spPr>
          <a:xfrm>
            <a:off x="11340192" y="6330691"/>
            <a:ext cx="851807" cy="527309"/>
          </a:xfrm>
          <a:prstGeom prst="rect">
            <a:avLst/>
          </a:prstGeom>
          <a:noFill/>
          <a:ln>
            <a:noFill/>
          </a:ln>
        </p:spPr>
      </p:pic>
      <p:sp>
        <p:nvSpPr>
          <p:cNvPr id="505" name="Google Shape;505;p32"/>
          <p:cNvSpPr/>
          <p:nvPr/>
        </p:nvSpPr>
        <p:spPr>
          <a:xfrm>
            <a:off x="295996" y="6295052"/>
            <a:ext cx="2630700" cy="562800"/>
          </a:xfrm>
          <a:prstGeom prst="snip2SameRect">
            <a:avLst>
              <a:gd fmla="val 33824" name="adj1"/>
              <a:gd fmla="val 0" name="adj2"/>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Product</a:t>
            </a:r>
            <a:endParaRPr b="0" i="0" sz="2800" u="none" cap="none" strike="noStrike">
              <a:solidFill>
                <a:schemeClr val="lt1"/>
              </a:solidFill>
              <a:latin typeface="Calibri"/>
              <a:ea typeface="Calibri"/>
              <a:cs typeface="Calibri"/>
              <a:sym typeface="Calibri"/>
            </a:endParaRPr>
          </a:p>
        </p:txBody>
      </p:sp>
      <p:sp>
        <p:nvSpPr>
          <p:cNvPr id="506" name="Google Shape;506;p32"/>
          <p:cNvSpPr/>
          <p:nvPr/>
        </p:nvSpPr>
        <p:spPr>
          <a:xfrm>
            <a:off x="3093218"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Price</a:t>
            </a:r>
            <a:endParaRPr b="0" i="0" sz="2400" u="none" cap="none" strike="noStrike">
              <a:solidFill>
                <a:schemeClr val="lt1"/>
              </a:solidFill>
              <a:latin typeface="Calibri"/>
              <a:ea typeface="Calibri"/>
              <a:cs typeface="Calibri"/>
              <a:sym typeface="Calibri"/>
            </a:endParaRPr>
          </a:p>
        </p:txBody>
      </p:sp>
      <p:sp>
        <p:nvSpPr>
          <p:cNvPr id="507" name="Google Shape;507;p32"/>
          <p:cNvSpPr/>
          <p:nvPr/>
        </p:nvSpPr>
        <p:spPr>
          <a:xfrm>
            <a:off x="5723898"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Place</a:t>
            </a:r>
            <a:endParaRPr b="0" i="0" sz="2400" u="none" cap="none" strike="noStrike">
              <a:solidFill>
                <a:schemeClr val="lt1"/>
              </a:solidFill>
              <a:latin typeface="Calibri"/>
              <a:ea typeface="Calibri"/>
              <a:cs typeface="Calibri"/>
              <a:sym typeface="Calibri"/>
            </a:endParaRPr>
          </a:p>
        </p:txBody>
      </p:sp>
      <p:sp>
        <p:nvSpPr>
          <p:cNvPr id="508" name="Google Shape;508;p32"/>
          <p:cNvSpPr/>
          <p:nvPr/>
        </p:nvSpPr>
        <p:spPr>
          <a:xfrm>
            <a:off x="8354577"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Promotion</a:t>
            </a:r>
            <a:endParaRPr b="0" i="0" sz="2400" u="none" cap="none" strike="noStrike">
              <a:solidFill>
                <a:schemeClr val="lt1"/>
              </a:solidFill>
              <a:latin typeface="Calibri"/>
              <a:ea typeface="Calibri"/>
              <a:cs typeface="Calibri"/>
              <a:sym typeface="Calibri"/>
            </a:endParaRPr>
          </a:p>
        </p:txBody>
      </p:sp>
      <p:pic>
        <p:nvPicPr>
          <p:cNvPr id="509" name="Google Shape;509;p32"/>
          <p:cNvPicPr preferRelativeResize="0"/>
          <p:nvPr/>
        </p:nvPicPr>
        <p:blipFill rotWithShape="1">
          <a:blip r:embed="rId4">
            <a:alphaModFix/>
          </a:blip>
          <a:srcRect b="0" l="0" r="0" t="0"/>
          <a:stretch/>
        </p:blipFill>
        <p:spPr>
          <a:xfrm>
            <a:off x="1460777" y="2496092"/>
            <a:ext cx="2066298" cy="2066298"/>
          </a:xfrm>
          <a:prstGeom prst="rect">
            <a:avLst/>
          </a:prstGeom>
          <a:noFill/>
          <a:ln>
            <a:noFill/>
          </a:ln>
        </p:spPr>
      </p:pic>
      <p:pic>
        <p:nvPicPr>
          <p:cNvPr id="510" name="Google Shape;510;p32"/>
          <p:cNvPicPr preferRelativeResize="0"/>
          <p:nvPr/>
        </p:nvPicPr>
        <p:blipFill rotWithShape="1">
          <a:blip r:embed="rId5">
            <a:alphaModFix/>
          </a:blip>
          <a:srcRect b="0" l="0" r="0" t="0"/>
          <a:stretch/>
        </p:blipFill>
        <p:spPr>
          <a:xfrm>
            <a:off x="5062850" y="2496092"/>
            <a:ext cx="2066298" cy="2066298"/>
          </a:xfrm>
          <a:prstGeom prst="rect">
            <a:avLst/>
          </a:prstGeom>
          <a:noFill/>
          <a:ln>
            <a:noFill/>
          </a:ln>
        </p:spPr>
      </p:pic>
      <p:pic>
        <p:nvPicPr>
          <p:cNvPr id="511" name="Google Shape;511;p32"/>
          <p:cNvPicPr preferRelativeResize="0"/>
          <p:nvPr/>
        </p:nvPicPr>
        <p:blipFill rotWithShape="1">
          <a:blip r:embed="rId6">
            <a:alphaModFix/>
          </a:blip>
          <a:srcRect b="0" l="0" r="0" t="0"/>
          <a:stretch/>
        </p:blipFill>
        <p:spPr>
          <a:xfrm>
            <a:off x="8664924" y="2496092"/>
            <a:ext cx="2066298" cy="2066298"/>
          </a:xfrm>
          <a:prstGeom prst="rect">
            <a:avLst/>
          </a:prstGeom>
          <a:noFill/>
          <a:ln>
            <a:noFill/>
          </a:ln>
        </p:spPr>
      </p:pic>
      <p:sp>
        <p:nvSpPr>
          <p:cNvPr id="512" name="Google Shape;512;p32"/>
          <p:cNvSpPr/>
          <p:nvPr/>
        </p:nvSpPr>
        <p:spPr>
          <a:xfrm>
            <a:off x="726076" y="4794546"/>
            <a:ext cx="3535800" cy="8565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31 - 45 mins per class</a:t>
            </a:r>
            <a:endParaRPr b="0" i="0" sz="2000" u="none" cap="none" strike="noStrike">
              <a:solidFill>
                <a:schemeClr val="dk1"/>
              </a:solidFill>
              <a:latin typeface="Calibri"/>
              <a:ea typeface="Calibri"/>
              <a:cs typeface="Calibri"/>
              <a:sym typeface="Calibri"/>
            </a:endParaRPr>
          </a:p>
          <a:p>
            <a:pPr indent="0" lvl="0" marL="0" marR="0" rtl="0" algn="ctr">
              <a:lnSpc>
                <a:spcPct val="115000"/>
              </a:lnSpc>
              <a:spcBef>
                <a:spcPts val="60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30 mins texting + 15 mins call</a:t>
            </a:r>
            <a:endParaRPr b="0" i="0" sz="1400" u="none" cap="none" strike="noStrike">
              <a:solidFill>
                <a:srgbClr val="000000"/>
              </a:solidFill>
              <a:latin typeface="Arial"/>
              <a:ea typeface="Arial"/>
              <a:cs typeface="Arial"/>
              <a:sym typeface="Arial"/>
            </a:endParaRPr>
          </a:p>
        </p:txBody>
      </p:sp>
      <p:sp>
        <p:nvSpPr>
          <p:cNvPr id="513" name="Google Shape;513;p32"/>
          <p:cNvSpPr/>
          <p:nvPr/>
        </p:nvSpPr>
        <p:spPr>
          <a:xfrm>
            <a:off x="1808964" y="1719729"/>
            <a:ext cx="1498500" cy="4254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Class Length</a:t>
            </a:r>
            <a:endParaRPr b="0" i="0" sz="1400" u="none" cap="none" strike="noStrike">
              <a:solidFill>
                <a:srgbClr val="000000"/>
              </a:solidFill>
              <a:latin typeface="Arial"/>
              <a:ea typeface="Arial"/>
              <a:cs typeface="Arial"/>
              <a:sym typeface="Arial"/>
            </a:endParaRPr>
          </a:p>
        </p:txBody>
      </p:sp>
      <p:sp>
        <p:nvSpPr>
          <p:cNvPr id="514" name="Google Shape;514;p32"/>
          <p:cNvSpPr/>
          <p:nvPr/>
        </p:nvSpPr>
        <p:spPr>
          <a:xfrm>
            <a:off x="4394526" y="5009989"/>
            <a:ext cx="3535800" cy="4254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1 - 2 per week </a:t>
            </a:r>
            <a:endParaRPr b="0" i="0" sz="1400" u="none" cap="none" strike="noStrike">
              <a:solidFill>
                <a:srgbClr val="000000"/>
              </a:solidFill>
              <a:latin typeface="Arial"/>
              <a:ea typeface="Arial"/>
              <a:cs typeface="Arial"/>
              <a:sym typeface="Arial"/>
            </a:endParaRPr>
          </a:p>
        </p:txBody>
      </p:sp>
      <p:sp>
        <p:nvSpPr>
          <p:cNvPr id="515" name="Google Shape;515;p32"/>
          <p:cNvSpPr/>
          <p:nvPr/>
        </p:nvSpPr>
        <p:spPr>
          <a:xfrm>
            <a:off x="5346823" y="1719729"/>
            <a:ext cx="1498500" cy="425400"/>
          </a:xfrm>
          <a:prstGeom prst="rect">
            <a:avLst/>
          </a:prstGeom>
          <a:no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Frequency</a:t>
            </a:r>
            <a:endParaRPr b="0" i="0" sz="1400" u="none" cap="none" strike="noStrike">
              <a:solidFill>
                <a:srgbClr val="000000"/>
              </a:solidFill>
              <a:latin typeface="Arial"/>
              <a:ea typeface="Arial"/>
              <a:cs typeface="Arial"/>
              <a:sym typeface="Arial"/>
            </a:endParaRPr>
          </a:p>
        </p:txBody>
      </p:sp>
      <p:sp>
        <p:nvSpPr>
          <p:cNvPr id="516" name="Google Shape;516;p32"/>
          <p:cNvSpPr/>
          <p:nvPr/>
        </p:nvSpPr>
        <p:spPr>
          <a:xfrm>
            <a:off x="7930176" y="5009989"/>
            <a:ext cx="3535800" cy="4254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1 / 3 / 6 / 12 month</a:t>
            </a:r>
            <a:endParaRPr b="0"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100"/>
              <a:buFont typeface="Arial"/>
              <a:buNone/>
            </a:pPr>
            <a:r>
              <a:rPr b="0" i="0" lang="en-US" sz="2000" u="none" cap="none" strike="noStrike">
                <a:solidFill>
                  <a:srgbClr val="0074FF"/>
                </a:solidFill>
                <a:latin typeface="Calibri"/>
                <a:ea typeface="Calibri"/>
                <a:cs typeface="Calibri"/>
                <a:sym typeface="Calibri"/>
              </a:rPr>
              <a:t>Various Package !</a:t>
            </a:r>
            <a:endParaRPr b="0" i="0" sz="2000" u="none" cap="none" strike="noStrike">
              <a:solidFill>
                <a:srgbClr val="0074FF"/>
              </a:solidFill>
              <a:latin typeface="Calibri"/>
              <a:ea typeface="Calibri"/>
              <a:cs typeface="Calibri"/>
              <a:sym typeface="Calibri"/>
            </a:endParaRPr>
          </a:p>
        </p:txBody>
      </p:sp>
      <p:sp>
        <p:nvSpPr>
          <p:cNvPr id="517" name="Google Shape;517;p32"/>
          <p:cNvSpPr/>
          <p:nvPr/>
        </p:nvSpPr>
        <p:spPr>
          <a:xfrm>
            <a:off x="8460354" y="1719729"/>
            <a:ext cx="2252700" cy="425400"/>
          </a:xfrm>
          <a:prstGeom prst="rect">
            <a:avLst/>
          </a:prstGeom>
          <a:no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Package length</a:t>
            </a:r>
            <a:endParaRPr b="0" i="0" sz="1400" u="none" cap="none" strike="noStrike">
              <a:solidFill>
                <a:srgbClr val="000000"/>
              </a:solidFill>
              <a:latin typeface="Arial"/>
              <a:ea typeface="Arial"/>
              <a:cs typeface="Arial"/>
              <a:sym typeface="Arial"/>
            </a:endParaRPr>
          </a:p>
        </p:txBody>
      </p:sp>
      <p:sp>
        <p:nvSpPr>
          <p:cNvPr id="518" name="Google Shape;518;p32"/>
          <p:cNvSpPr/>
          <p:nvPr/>
        </p:nvSpPr>
        <p:spPr>
          <a:xfrm>
            <a:off x="8621225" y="5361350"/>
            <a:ext cx="2153700" cy="425400"/>
          </a:xfrm>
          <a:prstGeom prst="frame">
            <a:avLst>
              <a:gd fmla="val 6550" name="adj1"/>
            </a:avLst>
          </a:prstGeom>
          <a:solidFill>
            <a:srgbClr val="FCE4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9" name="Google Shape;519;p32"/>
          <p:cNvSpPr txBox="1"/>
          <p:nvPr/>
        </p:nvSpPr>
        <p:spPr>
          <a:xfrm>
            <a:off x="51279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600"/>
              <a:buFont typeface="Arial"/>
              <a:buNone/>
            </a:pPr>
            <a:r>
              <a:rPr b="1" i="0" lang="en-US" sz="3600" u="none" cap="none" strike="noStrike">
                <a:solidFill>
                  <a:srgbClr val="FCE401"/>
                </a:solidFill>
                <a:latin typeface="Calibri"/>
                <a:ea typeface="Calibri"/>
                <a:cs typeface="Calibri"/>
                <a:sym typeface="Calibri"/>
              </a:rPr>
              <a:t>4P Analysis - Product</a:t>
            </a:r>
            <a:endParaRPr b="1" i="0" sz="3600" u="none" cap="none" strike="noStrike">
              <a:solidFill>
                <a:srgbClr val="FCE401"/>
              </a:solidFill>
              <a:latin typeface="Calibri"/>
              <a:ea typeface="Calibri"/>
              <a:cs typeface="Calibri"/>
              <a:sym typeface="Calibri"/>
            </a:endParaRPr>
          </a:p>
        </p:txBody>
      </p:sp>
      <p:sp>
        <p:nvSpPr>
          <p:cNvPr id="520" name="Google Shape;520;p3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graphicFrame>
        <p:nvGraphicFramePr>
          <p:cNvPr id="525" name="Google Shape;525;g8a7d8fb5ff_5_50"/>
          <p:cNvGraphicFramePr/>
          <p:nvPr/>
        </p:nvGraphicFramePr>
        <p:xfrm>
          <a:off x="1017775" y="2945138"/>
          <a:ext cx="3000000" cy="3000000"/>
        </p:xfrm>
        <a:graphic>
          <a:graphicData uri="http://schemas.openxmlformats.org/drawingml/2006/table">
            <a:tbl>
              <a:tblPr>
                <a:noFill/>
                <a:tableStyleId>{F7B8E3EF-F332-47F2-8F79-AB66CF2AD76B}</a:tableStyleId>
              </a:tblPr>
              <a:tblGrid>
                <a:gridCol w="2463625"/>
                <a:gridCol w="2095450"/>
              </a:tblGrid>
              <a:tr h="572075">
                <a:tc>
                  <a:txBody>
                    <a:bodyPr/>
                    <a:lstStyle/>
                    <a:p>
                      <a:pPr indent="0" lvl="0" marL="0" marR="0" rtl="0" algn="ctr">
                        <a:lnSpc>
                          <a:spcPct val="100000"/>
                        </a:lnSpc>
                        <a:spcBef>
                          <a:spcPts val="0"/>
                        </a:spcBef>
                        <a:spcAft>
                          <a:spcPts val="0"/>
                        </a:spcAft>
                        <a:buClr>
                          <a:srgbClr val="000000"/>
                        </a:buClr>
                        <a:buSzPts val="2100"/>
                        <a:buFont typeface="Arial"/>
                        <a:buNone/>
                      </a:pPr>
                      <a:r>
                        <a:rPr b="1" lang="en-US" sz="2100" u="none" cap="none" strike="noStrike">
                          <a:solidFill>
                            <a:srgbClr val="0074FF"/>
                          </a:solidFill>
                        </a:rPr>
                        <a:t>Option</a:t>
                      </a:r>
                      <a:endParaRPr b="1" sz="2100" u="none" cap="none" strike="noStrike">
                        <a:solidFill>
                          <a:srgbClr val="0074FF"/>
                        </a:solidFill>
                      </a:endParaRPr>
                    </a:p>
                  </a:txBody>
                  <a:tcPr marT="91425" marB="91425" marR="91425" marL="91425" anchor="b">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100"/>
                        <a:buFont typeface="Arial"/>
                        <a:buNone/>
                      </a:pPr>
                      <a:r>
                        <a:rPr b="1" lang="en-US" sz="2100" u="none" cap="none" strike="noStrike">
                          <a:solidFill>
                            <a:srgbClr val="0074FF"/>
                          </a:solidFill>
                        </a:rPr>
                        <a:t>Response</a:t>
                      </a:r>
                      <a:endParaRPr b="1" sz="2100" u="none" cap="none" strike="noStrike">
                        <a:solidFill>
                          <a:srgbClr val="0074FF"/>
                        </a:solidFill>
                      </a:endParaRPr>
                    </a:p>
                  </a:txBody>
                  <a:tcPr marT="91425" marB="91425" marR="91425" marL="91425" anchor="ctr">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r>
              <a:tr h="572075">
                <a:tc>
                  <a:txBody>
                    <a:bodyPr/>
                    <a:lstStyle/>
                    <a:p>
                      <a:pPr indent="0" lvl="0" marL="0" marR="0" rtl="0" algn="ctr">
                        <a:lnSpc>
                          <a:spcPct val="100000"/>
                        </a:lnSpc>
                        <a:spcBef>
                          <a:spcPts val="0"/>
                        </a:spcBef>
                        <a:spcAft>
                          <a:spcPts val="0"/>
                        </a:spcAft>
                        <a:buClr>
                          <a:srgbClr val="000000"/>
                        </a:buClr>
                        <a:buSzPts val="2100"/>
                        <a:buFont typeface="Arial"/>
                        <a:buNone/>
                      </a:pPr>
                      <a:r>
                        <a:rPr b="1" lang="en-US" sz="2100">
                          <a:solidFill>
                            <a:srgbClr val="0074FF"/>
                          </a:solidFill>
                          <a:latin typeface="Calibri"/>
                          <a:ea typeface="Calibri"/>
                          <a:cs typeface="Calibri"/>
                          <a:sym typeface="Calibri"/>
                        </a:rPr>
                        <a:t>Below 15 mins</a:t>
                      </a:r>
                      <a:endParaRPr b="1" sz="2100" u="none" cap="none" strike="noStrike">
                        <a:solidFill>
                          <a:srgbClr val="0074FF"/>
                        </a:solidFill>
                      </a:endParaRPr>
                    </a:p>
                  </a:txBody>
                  <a:tcPr marT="91425" marB="91425" marR="91425" marL="91425" anchor="b">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100"/>
                        <a:buFont typeface="Arial"/>
                        <a:buNone/>
                      </a:pPr>
                      <a:r>
                        <a:rPr b="1" lang="en-US" sz="2100">
                          <a:solidFill>
                            <a:srgbClr val="0074FF"/>
                          </a:solidFill>
                        </a:rPr>
                        <a:t>11</a:t>
                      </a:r>
                      <a:endParaRPr b="1" sz="2100" u="none" cap="none" strike="noStrike">
                        <a:solidFill>
                          <a:srgbClr val="0074FF"/>
                        </a:solidFill>
                      </a:endParaRPr>
                    </a:p>
                  </a:txBody>
                  <a:tcPr marT="91425" marB="91425" marR="91425" marL="91425" anchor="ctr">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r>
              <a:tr h="572075">
                <a:tc>
                  <a:txBody>
                    <a:bodyPr/>
                    <a:lstStyle/>
                    <a:p>
                      <a:pPr indent="0" lvl="0" marL="0" marR="0" rtl="0" algn="ctr">
                        <a:lnSpc>
                          <a:spcPct val="100000"/>
                        </a:lnSpc>
                        <a:spcBef>
                          <a:spcPts val="0"/>
                        </a:spcBef>
                        <a:spcAft>
                          <a:spcPts val="0"/>
                        </a:spcAft>
                        <a:buClr>
                          <a:srgbClr val="000000"/>
                        </a:buClr>
                        <a:buSzPts val="2100"/>
                        <a:buFont typeface="Arial"/>
                        <a:buNone/>
                      </a:pPr>
                      <a:r>
                        <a:rPr b="1" lang="en-US" sz="2100">
                          <a:solidFill>
                            <a:srgbClr val="0074FF"/>
                          </a:solidFill>
                          <a:latin typeface="Calibri"/>
                          <a:ea typeface="Calibri"/>
                          <a:cs typeface="Calibri"/>
                          <a:sym typeface="Calibri"/>
                        </a:rPr>
                        <a:t>16～30 mins </a:t>
                      </a:r>
                      <a:endParaRPr b="1" sz="2100" u="none" cap="none" strike="noStrike">
                        <a:solidFill>
                          <a:srgbClr val="0074FF"/>
                        </a:solidFill>
                      </a:endParaRPr>
                    </a:p>
                  </a:txBody>
                  <a:tcPr marT="91425" marB="91425" marR="91425" marL="91425" anchor="b">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100"/>
                        <a:buFont typeface="Arial"/>
                        <a:buNone/>
                      </a:pPr>
                      <a:r>
                        <a:rPr b="1" lang="en-US" sz="2100">
                          <a:solidFill>
                            <a:srgbClr val="0074FF"/>
                          </a:solidFill>
                        </a:rPr>
                        <a:t>43</a:t>
                      </a:r>
                      <a:endParaRPr b="1" sz="2100" u="none" cap="none" strike="noStrike">
                        <a:solidFill>
                          <a:srgbClr val="0074FF"/>
                        </a:solidFill>
                      </a:endParaRPr>
                    </a:p>
                  </a:txBody>
                  <a:tcPr marT="91425" marB="91425" marR="91425" marL="91425" anchor="ctr">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r>
              <a:tr h="572075">
                <a:tc>
                  <a:txBody>
                    <a:bodyPr/>
                    <a:lstStyle/>
                    <a:p>
                      <a:pPr indent="0" lvl="0" marL="0" marR="0" rtl="0" algn="ctr">
                        <a:lnSpc>
                          <a:spcPct val="100000"/>
                        </a:lnSpc>
                        <a:spcBef>
                          <a:spcPts val="0"/>
                        </a:spcBef>
                        <a:spcAft>
                          <a:spcPts val="0"/>
                        </a:spcAft>
                        <a:buClr>
                          <a:srgbClr val="000000"/>
                        </a:buClr>
                        <a:buSzPts val="2100"/>
                        <a:buFont typeface="Arial"/>
                        <a:buNone/>
                      </a:pPr>
                      <a:r>
                        <a:rPr b="1" lang="en-US" sz="2100">
                          <a:solidFill>
                            <a:srgbClr val="F9E34D"/>
                          </a:solidFill>
                          <a:latin typeface="Calibri"/>
                          <a:ea typeface="Calibri"/>
                          <a:cs typeface="Calibri"/>
                          <a:sym typeface="Calibri"/>
                        </a:rPr>
                        <a:t>31～45 mins</a:t>
                      </a:r>
                      <a:endParaRPr b="1" sz="2100" u="none" cap="none" strike="noStrike">
                        <a:solidFill>
                          <a:srgbClr val="F9E34D"/>
                        </a:solidFill>
                        <a:latin typeface="Calibri"/>
                        <a:ea typeface="Calibri"/>
                        <a:cs typeface="Calibri"/>
                        <a:sym typeface="Calibri"/>
                      </a:endParaRPr>
                    </a:p>
                  </a:txBody>
                  <a:tcPr marT="91425" marB="91425" marR="91425" marL="91425" anchor="b">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solidFill>
                      <a:srgbClr val="0074FF">
                        <a:alpha val="60000"/>
                      </a:srgbClr>
                    </a:solidFill>
                  </a:tcPr>
                </a:tc>
                <a:tc>
                  <a:txBody>
                    <a:bodyPr/>
                    <a:lstStyle/>
                    <a:p>
                      <a:pPr indent="0" lvl="0" marL="0" marR="0" rtl="0" algn="ctr">
                        <a:lnSpc>
                          <a:spcPct val="100000"/>
                        </a:lnSpc>
                        <a:spcBef>
                          <a:spcPts val="0"/>
                        </a:spcBef>
                        <a:spcAft>
                          <a:spcPts val="0"/>
                        </a:spcAft>
                        <a:buClr>
                          <a:srgbClr val="000000"/>
                        </a:buClr>
                        <a:buSzPts val="2100"/>
                        <a:buFont typeface="Arial"/>
                        <a:buNone/>
                      </a:pPr>
                      <a:r>
                        <a:rPr b="1" lang="en-US" sz="2100">
                          <a:solidFill>
                            <a:srgbClr val="F9E34D"/>
                          </a:solidFill>
                        </a:rPr>
                        <a:t>55</a:t>
                      </a:r>
                      <a:endParaRPr b="1" sz="2100" u="none" cap="none" strike="noStrike">
                        <a:solidFill>
                          <a:srgbClr val="F9E34D"/>
                        </a:solidFill>
                      </a:endParaRPr>
                    </a:p>
                  </a:txBody>
                  <a:tcPr marT="91425" marB="91425" marR="91425" marL="91425" anchor="ctr">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solidFill>
                      <a:srgbClr val="0074FF">
                        <a:alpha val="60000"/>
                      </a:srgbClr>
                    </a:solidFill>
                  </a:tcPr>
                </a:tc>
              </a:tr>
              <a:tr h="572075">
                <a:tc>
                  <a:txBody>
                    <a:bodyPr/>
                    <a:lstStyle/>
                    <a:p>
                      <a:pPr indent="0" lvl="0" marL="0" marR="0" rtl="0" algn="ctr">
                        <a:lnSpc>
                          <a:spcPct val="100000"/>
                        </a:lnSpc>
                        <a:spcBef>
                          <a:spcPts val="0"/>
                        </a:spcBef>
                        <a:spcAft>
                          <a:spcPts val="0"/>
                        </a:spcAft>
                        <a:buNone/>
                      </a:pPr>
                      <a:r>
                        <a:rPr b="1" lang="en-US" sz="2100">
                          <a:solidFill>
                            <a:srgbClr val="0074FF"/>
                          </a:solidFill>
                          <a:latin typeface="Calibri"/>
                          <a:ea typeface="Calibri"/>
                          <a:cs typeface="Calibri"/>
                          <a:sym typeface="Calibri"/>
                        </a:rPr>
                        <a:t>Above 46 mins</a:t>
                      </a:r>
                      <a:endParaRPr b="1" sz="2100">
                        <a:solidFill>
                          <a:srgbClr val="0074FF"/>
                        </a:solidFill>
                        <a:latin typeface="Calibri"/>
                        <a:ea typeface="Calibri"/>
                        <a:cs typeface="Calibri"/>
                        <a:sym typeface="Calibri"/>
                      </a:endParaRPr>
                    </a:p>
                  </a:txBody>
                  <a:tcPr marT="91425" marB="91425" marR="91425" marL="91425" anchor="b">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2100">
                          <a:solidFill>
                            <a:srgbClr val="0074FF"/>
                          </a:solidFill>
                        </a:rPr>
                        <a:t>37</a:t>
                      </a:r>
                      <a:endParaRPr b="1" sz="2100" u="none" cap="none" strike="noStrike">
                        <a:solidFill>
                          <a:srgbClr val="0074FF"/>
                        </a:solidFill>
                      </a:endParaRPr>
                    </a:p>
                  </a:txBody>
                  <a:tcPr marT="91425" marB="91425" marR="91425" marL="91425" anchor="ctr">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r>
            </a:tbl>
          </a:graphicData>
        </a:graphic>
      </p:graphicFrame>
      <p:sp>
        <p:nvSpPr>
          <p:cNvPr id="526" name="Google Shape;526;g8a7d8fb5ff_5_50"/>
          <p:cNvSpPr txBox="1"/>
          <p:nvPr/>
        </p:nvSpPr>
        <p:spPr>
          <a:xfrm>
            <a:off x="4811900" y="2565551"/>
            <a:ext cx="912000" cy="38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74FF"/>
                </a:solidFill>
                <a:latin typeface="Calibri"/>
                <a:ea typeface="Calibri"/>
                <a:cs typeface="Calibri"/>
                <a:sym typeface="Calibri"/>
              </a:rPr>
              <a:t>N = </a:t>
            </a:r>
            <a:r>
              <a:rPr lang="en-US" sz="1600">
                <a:solidFill>
                  <a:srgbClr val="0074FF"/>
                </a:solidFill>
                <a:latin typeface="Calibri"/>
                <a:ea typeface="Calibri"/>
                <a:cs typeface="Calibri"/>
                <a:sym typeface="Calibri"/>
              </a:rPr>
              <a:t>1</a:t>
            </a:r>
            <a:r>
              <a:rPr b="0" i="0" lang="en-US" sz="1600" u="none" cap="none" strike="noStrike">
                <a:solidFill>
                  <a:srgbClr val="0074FF"/>
                </a:solidFill>
                <a:latin typeface="Calibri"/>
                <a:ea typeface="Calibri"/>
                <a:cs typeface="Calibri"/>
                <a:sym typeface="Calibri"/>
              </a:rPr>
              <a:t>36</a:t>
            </a:r>
            <a:endParaRPr b="0" i="0" sz="1600" u="none" cap="none" strike="noStrike">
              <a:solidFill>
                <a:srgbClr val="0074FF"/>
              </a:solidFill>
              <a:latin typeface="Calibri"/>
              <a:ea typeface="Calibri"/>
              <a:cs typeface="Calibri"/>
              <a:sym typeface="Calibri"/>
            </a:endParaRPr>
          </a:p>
        </p:txBody>
      </p:sp>
      <p:graphicFrame>
        <p:nvGraphicFramePr>
          <p:cNvPr id="527" name="Google Shape;527;g8a7d8fb5ff_5_50"/>
          <p:cNvGraphicFramePr/>
          <p:nvPr/>
        </p:nvGraphicFramePr>
        <p:xfrm>
          <a:off x="6401375" y="2947250"/>
          <a:ext cx="3000000" cy="3000000"/>
        </p:xfrm>
        <a:graphic>
          <a:graphicData uri="http://schemas.openxmlformats.org/drawingml/2006/table">
            <a:tbl>
              <a:tblPr>
                <a:noFill/>
                <a:tableStyleId>{F7B8E3EF-F332-47F2-8F79-AB66CF2AD76B}</a:tableStyleId>
              </a:tblPr>
              <a:tblGrid>
                <a:gridCol w="2463625"/>
                <a:gridCol w="2095450"/>
              </a:tblGrid>
              <a:tr h="572075">
                <a:tc>
                  <a:txBody>
                    <a:bodyPr/>
                    <a:lstStyle/>
                    <a:p>
                      <a:pPr indent="0" lvl="0" marL="0" marR="0" rtl="0" algn="ctr">
                        <a:lnSpc>
                          <a:spcPct val="100000"/>
                        </a:lnSpc>
                        <a:spcBef>
                          <a:spcPts val="0"/>
                        </a:spcBef>
                        <a:spcAft>
                          <a:spcPts val="0"/>
                        </a:spcAft>
                        <a:buClr>
                          <a:srgbClr val="000000"/>
                        </a:buClr>
                        <a:buSzPts val="2100"/>
                        <a:buFont typeface="Arial"/>
                        <a:buNone/>
                      </a:pPr>
                      <a:r>
                        <a:rPr b="1" lang="en-US" sz="2100" u="none" cap="none" strike="noStrike">
                          <a:solidFill>
                            <a:srgbClr val="0074FF"/>
                          </a:solidFill>
                        </a:rPr>
                        <a:t>Option</a:t>
                      </a:r>
                      <a:endParaRPr b="1" sz="2100" u="none" cap="none" strike="noStrike">
                        <a:solidFill>
                          <a:srgbClr val="0074FF"/>
                        </a:solidFill>
                      </a:endParaRPr>
                    </a:p>
                  </a:txBody>
                  <a:tcPr marT="91425" marB="91425" marR="91425" marL="91425" anchor="b">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100"/>
                        <a:buFont typeface="Arial"/>
                        <a:buNone/>
                      </a:pPr>
                      <a:r>
                        <a:rPr b="1" lang="en-US" sz="2100" u="none" cap="none" strike="noStrike">
                          <a:solidFill>
                            <a:srgbClr val="0074FF"/>
                          </a:solidFill>
                        </a:rPr>
                        <a:t>Response</a:t>
                      </a:r>
                      <a:endParaRPr b="1" sz="2100" u="none" cap="none" strike="noStrike">
                        <a:solidFill>
                          <a:srgbClr val="0074FF"/>
                        </a:solidFill>
                      </a:endParaRPr>
                    </a:p>
                  </a:txBody>
                  <a:tcPr marT="91425" marB="91425" marR="91425" marL="91425" anchor="ctr">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r>
              <a:tr h="572075">
                <a:tc>
                  <a:txBody>
                    <a:bodyPr/>
                    <a:lstStyle/>
                    <a:p>
                      <a:pPr indent="0" lvl="0" marL="0" marR="0" rtl="0" algn="ctr">
                        <a:lnSpc>
                          <a:spcPct val="100000"/>
                        </a:lnSpc>
                        <a:spcBef>
                          <a:spcPts val="0"/>
                        </a:spcBef>
                        <a:spcAft>
                          <a:spcPts val="0"/>
                        </a:spcAft>
                        <a:buClr>
                          <a:srgbClr val="000000"/>
                        </a:buClr>
                        <a:buSzPts val="2100"/>
                        <a:buFont typeface="Arial"/>
                        <a:buNone/>
                      </a:pPr>
                      <a:r>
                        <a:rPr b="1" lang="en-US" sz="2100">
                          <a:solidFill>
                            <a:srgbClr val="F9E34D"/>
                          </a:solidFill>
                          <a:latin typeface="Calibri"/>
                          <a:ea typeface="Calibri"/>
                          <a:cs typeface="Calibri"/>
                          <a:sym typeface="Calibri"/>
                        </a:rPr>
                        <a:t>1～2 classes</a:t>
                      </a:r>
                      <a:endParaRPr b="1" sz="2100" u="none" cap="none" strike="noStrike">
                        <a:solidFill>
                          <a:srgbClr val="F9E34D"/>
                        </a:solidFill>
                      </a:endParaRPr>
                    </a:p>
                  </a:txBody>
                  <a:tcPr marT="91425" marB="91425" marR="91425" marL="91425" anchor="b">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solidFill>
                      <a:srgbClr val="0074FF">
                        <a:alpha val="60000"/>
                      </a:srgbClr>
                    </a:solidFill>
                  </a:tcPr>
                </a:tc>
                <a:tc>
                  <a:txBody>
                    <a:bodyPr/>
                    <a:lstStyle/>
                    <a:p>
                      <a:pPr indent="0" lvl="0" marL="0" marR="0" rtl="0" algn="ctr">
                        <a:lnSpc>
                          <a:spcPct val="100000"/>
                        </a:lnSpc>
                        <a:spcBef>
                          <a:spcPts val="0"/>
                        </a:spcBef>
                        <a:spcAft>
                          <a:spcPts val="0"/>
                        </a:spcAft>
                        <a:buClr>
                          <a:srgbClr val="000000"/>
                        </a:buClr>
                        <a:buSzPts val="2100"/>
                        <a:buFont typeface="Arial"/>
                        <a:buNone/>
                      </a:pPr>
                      <a:r>
                        <a:rPr b="1" lang="en-US" sz="2100">
                          <a:solidFill>
                            <a:srgbClr val="F9E34D"/>
                          </a:solidFill>
                        </a:rPr>
                        <a:t>104</a:t>
                      </a:r>
                      <a:endParaRPr b="1" sz="2100" u="none" cap="none" strike="noStrike">
                        <a:solidFill>
                          <a:srgbClr val="F9E34D"/>
                        </a:solidFill>
                      </a:endParaRPr>
                    </a:p>
                  </a:txBody>
                  <a:tcPr marT="91425" marB="91425" marR="91425" marL="91425" anchor="ctr">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solidFill>
                      <a:srgbClr val="0074FF">
                        <a:alpha val="60000"/>
                      </a:srgbClr>
                    </a:solidFill>
                  </a:tcPr>
                </a:tc>
              </a:tr>
              <a:tr h="572075">
                <a:tc>
                  <a:txBody>
                    <a:bodyPr/>
                    <a:lstStyle/>
                    <a:p>
                      <a:pPr indent="0" lvl="0" marL="0" marR="0" rtl="0" algn="ctr">
                        <a:lnSpc>
                          <a:spcPct val="100000"/>
                        </a:lnSpc>
                        <a:spcBef>
                          <a:spcPts val="0"/>
                        </a:spcBef>
                        <a:spcAft>
                          <a:spcPts val="0"/>
                        </a:spcAft>
                        <a:buClr>
                          <a:srgbClr val="000000"/>
                        </a:buClr>
                        <a:buSzPts val="2100"/>
                        <a:buFont typeface="Arial"/>
                        <a:buNone/>
                      </a:pPr>
                      <a:r>
                        <a:rPr b="1" lang="en-US" sz="2100">
                          <a:solidFill>
                            <a:srgbClr val="0074FF"/>
                          </a:solidFill>
                          <a:latin typeface="Calibri"/>
                          <a:ea typeface="Calibri"/>
                          <a:cs typeface="Calibri"/>
                          <a:sym typeface="Calibri"/>
                        </a:rPr>
                        <a:t>3～4 classes</a:t>
                      </a:r>
                      <a:endParaRPr b="1" sz="2100" u="none" cap="none" strike="noStrike">
                        <a:solidFill>
                          <a:srgbClr val="0074FF"/>
                        </a:solidFill>
                      </a:endParaRPr>
                    </a:p>
                  </a:txBody>
                  <a:tcPr marT="91425" marB="91425" marR="91425" marL="91425" anchor="b">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100"/>
                        <a:buFont typeface="Arial"/>
                        <a:buNone/>
                      </a:pPr>
                      <a:r>
                        <a:rPr b="1" lang="en-US" sz="2100">
                          <a:solidFill>
                            <a:srgbClr val="0074FF"/>
                          </a:solidFill>
                        </a:rPr>
                        <a:t>33</a:t>
                      </a:r>
                      <a:endParaRPr b="1" sz="2100" u="none" cap="none" strike="noStrike">
                        <a:solidFill>
                          <a:srgbClr val="0074FF"/>
                        </a:solidFill>
                      </a:endParaRPr>
                    </a:p>
                  </a:txBody>
                  <a:tcPr marT="91425" marB="91425" marR="91425" marL="91425" anchor="ctr">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r>
              <a:tr h="572075">
                <a:tc>
                  <a:txBody>
                    <a:bodyPr/>
                    <a:lstStyle/>
                    <a:p>
                      <a:pPr indent="0" lvl="0" marL="0" marR="0" rtl="0" algn="ctr">
                        <a:lnSpc>
                          <a:spcPct val="100000"/>
                        </a:lnSpc>
                        <a:spcBef>
                          <a:spcPts val="0"/>
                        </a:spcBef>
                        <a:spcAft>
                          <a:spcPts val="0"/>
                        </a:spcAft>
                        <a:buClr>
                          <a:srgbClr val="000000"/>
                        </a:buClr>
                        <a:buSzPts val="2100"/>
                        <a:buFont typeface="Arial"/>
                        <a:buNone/>
                      </a:pPr>
                      <a:r>
                        <a:rPr b="1" lang="en-US" sz="2100">
                          <a:solidFill>
                            <a:srgbClr val="0074FF"/>
                          </a:solidFill>
                          <a:latin typeface="Calibri"/>
                          <a:ea typeface="Calibri"/>
                          <a:cs typeface="Calibri"/>
                          <a:sym typeface="Calibri"/>
                        </a:rPr>
                        <a:t>5～6 </a:t>
                      </a:r>
                      <a:r>
                        <a:rPr b="1" lang="en-US" sz="2100">
                          <a:solidFill>
                            <a:srgbClr val="0074FF"/>
                          </a:solidFill>
                          <a:latin typeface="Calibri"/>
                          <a:ea typeface="Calibri"/>
                          <a:cs typeface="Calibri"/>
                          <a:sym typeface="Calibri"/>
                        </a:rPr>
                        <a:t>classes</a:t>
                      </a:r>
                      <a:endParaRPr b="1" sz="2100" u="none" cap="none" strike="noStrike">
                        <a:solidFill>
                          <a:srgbClr val="0074FF"/>
                        </a:solidFill>
                        <a:latin typeface="Calibri"/>
                        <a:ea typeface="Calibri"/>
                        <a:cs typeface="Calibri"/>
                        <a:sym typeface="Calibri"/>
                      </a:endParaRPr>
                    </a:p>
                  </a:txBody>
                  <a:tcPr marT="91425" marB="91425" marR="91425" marL="91425" anchor="b">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100"/>
                        <a:buFont typeface="Arial"/>
                        <a:buNone/>
                      </a:pPr>
                      <a:r>
                        <a:rPr b="1" lang="en-US" sz="2100">
                          <a:solidFill>
                            <a:srgbClr val="0074FF"/>
                          </a:solidFill>
                        </a:rPr>
                        <a:t>6</a:t>
                      </a:r>
                      <a:endParaRPr b="1" sz="2100" u="none" cap="none" strike="noStrike">
                        <a:solidFill>
                          <a:srgbClr val="0074FF"/>
                        </a:solidFill>
                      </a:endParaRPr>
                    </a:p>
                  </a:txBody>
                  <a:tcPr marT="91425" marB="91425" marR="91425" marL="91425" anchor="ctr">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r>
              <a:tr h="572075">
                <a:tc>
                  <a:txBody>
                    <a:bodyPr/>
                    <a:lstStyle/>
                    <a:p>
                      <a:pPr indent="0" lvl="0" marL="0" marR="0" rtl="0" algn="ctr">
                        <a:lnSpc>
                          <a:spcPct val="100000"/>
                        </a:lnSpc>
                        <a:spcBef>
                          <a:spcPts val="0"/>
                        </a:spcBef>
                        <a:spcAft>
                          <a:spcPts val="0"/>
                        </a:spcAft>
                        <a:buNone/>
                      </a:pPr>
                      <a:r>
                        <a:rPr b="1" lang="en-US" sz="2100">
                          <a:solidFill>
                            <a:srgbClr val="0074FF"/>
                          </a:solidFill>
                          <a:latin typeface="Calibri"/>
                          <a:ea typeface="Calibri"/>
                          <a:cs typeface="Calibri"/>
                          <a:sym typeface="Calibri"/>
                        </a:rPr>
                        <a:t>Above 7 </a:t>
                      </a:r>
                      <a:r>
                        <a:rPr b="1" lang="en-US" sz="2100">
                          <a:solidFill>
                            <a:srgbClr val="0074FF"/>
                          </a:solidFill>
                          <a:latin typeface="Calibri"/>
                          <a:ea typeface="Calibri"/>
                          <a:cs typeface="Calibri"/>
                          <a:sym typeface="Calibri"/>
                        </a:rPr>
                        <a:t>classes</a:t>
                      </a:r>
                      <a:endParaRPr b="1" sz="2100">
                        <a:solidFill>
                          <a:srgbClr val="0074FF"/>
                        </a:solidFill>
                        <a:latin typeface="Calibri"/>
                        <a:ea typeface="Calibri"/>
                        <a:cs typeface="Calibri"/>
                        <a:sym typeface="Calibri"/>
                      </a:endParaRPr>
                    </a:p>
                  </a:txBody>
                  <a:tcPr marT="91425" marB="91425" marR="91425" marL="91425" anchor="b">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2100">
                          <a:solidFill>
                            <a:srgbClr val="0074FF"/>
                          </a:solidFill>
                        </a:rPr>
                        <a:t>3</a:t>
                      </a:r>
                      <a:endParaRPr b="1" sz="2100" u="none" cap="none" strike="noStrike">
                        <a:solidFill>
                          <a:srgbClr val="0074FF"/>
                        </a:solidFill>
                      </a:endParaRPr>
                    </a:p>
                  </a:txBody>
                  <a:tcPr marT="91425" marB="91425" marR="91425" marL="91425" anchor="ctr">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r>
            </a:tbl>
          </a:graphicData>
        </a:graphic>
      </p:graphicFrame>
      <p:sp>
        <p:nvSpPr>
          <p:cNvPr id="528" name="Google Shape;528;g8a7d8fb5ff_5_50"/>
          <p:cNvSpPr txBox="1"/>
          <p:nvPr/>
        </p:nvSpPr>
        <p:spPr>
          <a:xfrm>
            <a:off x="10195500" y="2567663"/>
            <a:ext cx="912000" cy="38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74FF"/>
                </a:solidFill>
                <a:latin typeface="Calibri"/>
                <a:ea typeface="Calibri"/>
                <a:cs typeface="Calibri"/>
                <a:sym typeface="Calibri"/>
              </a:rPr>
              <a:t>N = </a:t>
            </a:r>
            <a:r>
              <a:rPr lang="en-US" sz="1600">
                <a:solidFill>
                  <a:srgbClr val="0074FF"/>
                </a:solidFill>
                <a:latin typeface="Calibri"/>
                <a:ea typeface="Calibri"/>
                <a:cs typeface="Calibri"/>
                <a:sym typeface="Calibri"/>
              </a:rPr>
              <a:t>136</a:t>
            </a:r>
            <a:endParaRPr b="0" i="0" sz="1600" u="none" cap="none" strike="noStrike">
              <a:solidFill>
                <a:srgbClr val="0074FF"/>
              </a:solidFill>
              <a:latin typeface="Calibri"/>
              <a:ea typeface="Calibri"/>
              <a:cs typeface="Calibri"/>
              <a:sym typeface="Calibri"/>
            </a:endParaRPr>
          </a:p>
        </p:txBody>
      </p:sp>
      <p:sp>
        <p:nvSpPr>
          <p:cNvPr id="529" name="Google Shape;529;g8a7d8fb5ff_5_50"/>
          <p:cNvSpPr/>
          <p:nvPr/>
        </p:nvSpPr>
        <p:spPr>
          <a:xfrm rot="5400000">
            <a:off x="-392746" y="606215"/>
            <a:ext cx="1060800" cy="2754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0" name="Google Shape;530;g8a7d8fb5ff_5_50"/>
          <p:cNvSpPr txBox="1"/>
          <p:nvPr/>
        </p:nvSpPr>
        <p:spPr>
          <a:xfrm>
            <a:off x="275354" y="205346"/>
            <a:ext cx="23856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MARKETING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STRATEGY</a:t>
            </a:r>
            <a:endParaRPr b="0" i="0" sz="1400" u="none" cap="none" strike="noStrike">
              <a:solidFill>
                <a:srgbClr val="000000"/>
              </a:solidFill>
              <a:latin typeface="Arial"/>
              <a:ea typeface="Arial"/>
              <a:cs typeface="Arial"/>
              <a:sym typeface="Arial"/>
            </a:endParaRPr>
          </a:p>
        </p:txBody>
      </p:sp>
      <p:sp>
        <p:nvSpPr>
          <p:cNvPr id="531" name="Google Shape;531;g8a7d8fb5ff_5_50"/>
          <p:cNvSpPr/>
          <p:nvPr/>
        </p:nvSpPr>
        <p:spPr>
          <a:xfrm rot="5400000">
            <a:off x="6844649" y="-4073034"/>
            <a:ext cx="1060800" cy="96339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2" name="Google Shape;532;g8a7d8fb5ff_5_50"/>
          <p:cNvSpPr txBox="1"/>
          <p:nvPr/>
        </p:nvSpPr>
        <p:spPr>
          <a:xfrm>
            <a:off x="51279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600"/>
              <a:buFont typeface="Arial"/>
              <a:buNone/>
            </a:pPr>
            <a:r>
              <a:rPr b="1" i="0" lang="en-US" sz="3600" u="none" cap="none" strike="noStrike">
                <a:solidFill>
                  <a:srgbClr val="FCE401"/>
                </a:solidFill>
                <a:latin typeface="Calibri"/>
                <a:ea typeface="Calibri"/>
                <a:cs typeface="Calibri"/>
                <a:sym typeface="Calibri"/>
              </a:rPr>
              <a:t>4P Analysis - </a:t>
            </a:r>
            <a:r>
              <a:rPr b="1" i="0" lang="en-US" sz="3600" u="none" cap="none" strike="noStrike">
                <a:solidFill>
                  <a:srgbClr val="FCE401"/>
                </a:solidFill>
                <a:latin typeface="Calibri"/>
                <a:ea typeface="Calibri"/>
                <a:cs typeface="Calibri"/>
                <a:sym typeface="Calibri"/>
              </a:rPr>
              <a:t>Product</a:t>
            </a:r>
            <a:endParaRPr b="1" i="0" sz="3600" u="none" cap="none" strike="noStrike">
              <a:solidFill>
                <a:srgbClr val="FCE401"/>
              </a:solidFill>
              <a:latin typeface="Calibri"/>
              <a:ea typeface="Calibri"/>
              <a:cs typeface="Calibri"/>
              <a:sym typeface="Calibri"/>
            </a:endParaRPr>
          </a:p>
        </p:txBody>
      </p:sp>
      <p:pic>
        <p:nvPicPr>
          <p:cNvPr id="533" name="Google Shape;533;g8a7d8fb5ff_5_50"/>
          <p:cNvPicPr preferRelativeResize="0"/>
          <p:nvPr/>
        </p:nvPicPr>
        <p:blipFill rotWithShape="1">
          <a:blip r:embed="rId3">
            <a:alphaModFix/>
          </a:blip>
          <a:srcRect b="0" l="0" r="0" t="0"/>
          <a:stretch/>
        </p:blipFill>
        <p:spPr>
          <a:xfrm>
            <a:off x="11340192" y="6330691"/>
            <a:ext cx="851807" cy="527309"/>
          </a:xfrm>
          <a:prstGeom prst="rect">
            <a:avLst/>
          </a:prstGeom>
          <a:noFill/>
          <a:ln>
            <a:noFill/>
          </a:ln>
        </p:spPr>
      </p:pic>
      <p:sp>
        <p:nvSpPr>
          <p:cNvPr id="534" name="Google Shape;534;g8a7d8fb5ff_5_50"/>
          <p:cNvSpPr/>
          <p:nvPr/>
        </p:nvSpPr>
        <p:spPr>
          <a:xfrm>
            <a:off x="295996" y="6295052"/>
            <a:ext cx="2630700" cy="562800"/>
          </a:xfrm>
          <a:prstGeom prst="snip2SameRect">
            <a:avLst>
              <a:gd fmla="val 33824" name="adj1"/>
              <a:gd fmla="val 0" name="adj2"/>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Product</a:t>
            </a:r>
            <a:endParaRPr b="0" i="0" sz="2800" u="none" cap="none" strike="noStrike">
              <a:solidFill>
                <a:schemeClr val="lt1"/>
              </a:solidFill>
              <a:latin typeface="Calibri"/>
              <a:ea typeface="Calibri"/>
              <a:cs typeface="Calibri"/>
              <a:sym typeface="Calibri"/>
            </a:endParaRPr>
          </a:p>
        </p:txBody>
      </p:sp>
      <p:sp>
        <p:nvSpPr>
          <p:cNvPr id="535" name="Google Shape;535;g8a7d8fb5ff_5_50"/>
          <p:cNvSpPr/>
          <p:nvPr/>
        </p:nvSpPr>
        <p:spPr>
          <a:xfrm>
            <a:off x="3093218"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Price</a:t>
            </a:r>
            <a:endParaRPr b="0" i="0" sz="2400" u="none" cap="none" strike="noStrike">
              <a:solidFill>
                <a:schemeClr val="lt1"/>
              </a:solidFill>
              <a:latin typeface="Calibri"/>
              <a:ea typeface="Calibri"/>
              <a:cs typeface="Calibri"/>
              <a:sym typeface="Calibri"/>
            </a:endParaRPr>
          </a:p>
        </p:txBody>
      </p:sp>
      <p:sp>
        <p:nvSpPr>
          <p:cNvPr id="536" name="Google Shape;536;g8a7d8fb5ff_5_50"/>
          <p:cNvSpPr/>
          <p:nvPr/>
        </p:nvSpPr>
        <p:spPr>
          <a:xfrm>
            <a:off x="5723898"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Place</a:t>
            </a:r>
            <a:endParaRPr b="0" i="0" sz="2400" u="none" cap="none" strike="noStrike">
              <a:solidFill>
                <a:schemeClr val="lt1"/>
              </a:solidFill>
              <a:latin typeface="Calibri"/>
              <a:ea typeface="Calibri"/>
              <a:cs typeface="Calibri"/>
              <a:sym typeface="Calibri"/>
            </a:endParaRPr>
          </a:p>
        </p:txBody>
      </p:sp>
      <p:sp>
        <p:nvSpPr>
          <p:cNvPr id="537" name="Google Shape;537;g8a7d8fb5ff_5_50"/>
          <p:cNvSpPr/>
          <p:nvPr/>
        </p:nvSpPr>
        <p:spPr>
          <a:xfrm>
            <a:off x="8354577"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Promotion</a:t>
            </a:r>
            <a:endParaRPr b="0" i="0" sz="2400" u="none" cap="none" strike="noStrike">
              <a:solidFill>
                <a:schemeClr val="lt1"/>
              </a:solidFill>
              <a:latin typeface="Calibri"/>
              <a:ea typeface="Calibri"/>
              <a:cs typeface="Calibri"/>
              <a:sym typeface="Calibri"/>
            </a:endParaRPr>
          </a:p>
        </p:txBody>
      </p:sp>
      <p:sp>
        <p:nvSpPr>
          <p:cNvPr id="538" name="Google Shape;538;g8a7d8fb5ff_5_50"/>
          <p:cNvSpPr/>
          <p:nvPr/>
        </p:nvSpPr>
        <p:spPr>
          <a:xfrm>
            <a:off x="986400" y="1772198"/>
            <a:ext cx="4621800" cy="681300"/>
          </a:xfrm>
          <a:prstGeom prst="roundRect">
            <a:avLst>
              <a:gd fmla="val 16667" name="adj"/>
            </a:avLst>
          </a:prstGeom>
          <a:solidFill>
            <a:srgbClr val="FCE401"/>
          </a:solidFill>
          <a:ln cap="flat" cmpd="sng" w="38100">
            <a:solidFill>
              <a:srgbClr val="0074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g8a7d8fb5ff_5_50"/>
          <p:cNvSpPr txBox="1"/>
          <p:nvPr/>
        </p:nvSpPr>
        <p:spPr>
          <a:xfrm>
            <a:off x="1124675" y="1774188"/>
            <a:ext cx="4368600" cy="630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3200">
                <a:solidFill>
                  <a:srgbClr val="0074FF"/>
                </a:solidFill>
                <a:latin typeface="Calibri"/>
                <a:ea typeface="Calibri"/>
                <a:cs typeface="Calibri"/>
                <a:sym typeface="Calibri"/>
              </a:rPr>
              <a:t>CLASS</a:t>
            </a:r>
            <a:r>
              <a:rPr b="1" i="0" lang="en-US" sz="3200" u="none" cap="none" strike="noStrike">
                <a:solidFill>
                  <a:srgbClr val="0074FF"/>
                </a:solidFill>
                <a:latin typeface="Calibri"/>
                <a:ea typeface="Calibri"/>
                <a:cs typeface="Calibri"/>
                <a:sym typeface="Calibri"/>
              </a:rPr>
              <a:t> LENGTH</a:t>
            </a:r>
            <a:endParaRPr b="1" i="0" sz="3200" u="none" cap="none" strike="noStrike">
              <a:solidFill>
                <a:srgbClr val="0074FF"/>
              </a:solidFill>
              <a:latin typeface="Calibri"/>
              <a:ea typeface="Calibri"/>
              <a:cs typeface="Calibri"/>
              <a:sym typeface="Calibri"/>
            </a:endParaRPr>
          </a:p>
        </p:txBody>
      </p:sp>
      <p:sp>
        <p:nvSpPr>
          <p:cNvPr id="540" name="Google Shape;540;g8a7d8fb5ff_5_50"/>
          <p:cNvSpPr/>
          <p:nvPr/>
        </p:nvSpPr>
        <p:spPr>
          <a:xfrm>
            <a:off x="6370013" y="1774261"/>
            <a:ext cx="4621800" cy="681300"/>
          </a:xfrm>
          <a:prstGeom prst="roundRect">
            <a:avLst>
              <a:gd fmla="val 16667" name="adj"/>
            </a:avLst>
          </a:prstGeom>
          <a:solidFill>
            <a:srgbClr val="FCE401"/>
          </a:solidFill>
          <a:ln cap="flat" cmpd="sng" w="38100">
            <a:solidFill>
              <a:srgbClr val="0074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g8a7d8fb5ff_5_50"/>
          <p:cNvSpPr txBox="1"/>
          <p:nvPr/>
        </p:nvSpPr>
        <p:spPr>
          <a:xfrm>
            <a:off x="6508288" y="1776250"/>
            <a:ext cx="4368600" cy="630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3200">
                <a:solidFill>
                  <a:srgbClr val="0074FF"/>
                </a:solidFill>
                <a:latin typeface="Calibri"/>
                <a:ea typeface="Calibri"/>
                <a:cs typeface="Calibri"/>
                <a:sym typeface="Calibri"/>
              </a:rPr>
              <a:t>Frequency</a:t>
            </a:r>
            <a:endParaRPr b="1" i="0" sz="3200" u="none" cap="none" strike="noStrike">
              <a:solidFill>
                <a:srgbClr val="0074FF"/>
              </a:solidFill>
              <a:latin typeface="Calibri"/>
              <a:ea typeface="Calibri"/>
              <a:cs typeface="Calibri"/>
              <a:sym typeface="Calibri"/>
            </a:endParaRPr>
          </a:p>
        </p:txBody>
      </p:sp>
      <p:sp>
        <p:nvSpPr>
          <p:cNvPr id="542" name="Google Shape;542;g8a7d8fb5ff_5_5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18"/>
          <p:cNvSpPr txBox="1"/>
          <p:nvPr/>
        </p:nvSpPr>
        <p:spPr>
          <a:xfrm>
            <a:off x="275354" y="205346"/>
            <a:ext cx="23856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MARKETING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STRATEGY</a:t>
            </a:r>
            <a:endParaRPr b="0" i="0" sz="1400" u="none" cap="none" strike="noStrike">
              <a:solidFill>
                <a:srgbClr val="000000"/>
              </a:solidFill>
              <a:latin typeface="Arial"/>
              <a:ea typeface="Arial"/>
              <a:cs typeface="Arial"/>
              <a:sym typeface="Arial"/>
            </a:endParaRPr>
          </a:p>
        </p:txBody>
      </p:sp>
      <p:sp>
        <p:nvSpPr>
          <p:cNvPr id="548" name="Google Shape;548;p18"/>
          <p:cNvSpPr/>
          <p:nvPr/>
        </p:nvSpPr>
        <p:spPr>
          <a:xfrm rot="5400000">
            <a:off x="6844649" y="-4073034"/>
            <a:ext cx="1060800" cy="96339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9" name="Google Shape;549;p18"/>
          <p:cNvSpPr/>
          <p:nvPr/>
        </p:nvSpPr>
        <p:spPr>
          <a:xfrm>
            <a:off x="6310188" y="4728011"/>
            <a:ext cx="4621800" cy="681300"/>
          </a:xfrm>
          <a:prstGeom prst="roundRect">
            <a:avLst>
              <a:gd fmla="val 16667" name="adj"/>
            </a:avLst>
          </a:prstGeom>
          <a:solidFill>
            <a:srgbClr val="FCE401"/>
          </a:solidFill>
          <a:ln cap="flat" cmpd="sng" w="38100">
            <a:solidFill>
              <a:srgbClr val="0074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8"/>
          <p:cNvSpPr/>
          <p:nvPr/>
        </p:nvSpPr>
        <p:spPr>
          <a:xfrm>
            <a:off x="6306863" y="3747761"/>
            <a:ext cx="4621800" cy="681300"/>
          </a:xfrm>
          <a:prstGeom prst="roundRect">
            <a:avLst>
              <a:gd fmla="val 16667" name="adj"/>
            </a:avLst>
          </a:prstGeom>
          <a:noFill/>
          <a:ln cap="flat" cmpd="sng" w="38100">
            <a:solidFill>
              <a:srgbClr val="0074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8"/>
          <p:cNvSpPr/>
          <p:nvPr/>
        </p:nvSpPr>
        <p:spPr>
          <a:xfrm>
            <a:off x="1468013" y="3747761"/>
            <a:ext cx="4617600" cy="681300"/>
          </a:xfrm>
          <a:prstGeom prst="roundRect">
            <a:avLst>
              <a:gd fmla="val 16667" name="adj"/>
            </a:avLst>
          </a:prstGeom>
          <a:noFill/>
          <a:ln cap="flat" cmpd="sng" w="38100">
            <a:solidFill>
              <a:srgbClr val="0074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8"/>
          <p:cNvSpPr/>
          <p:nvPr/>
        </p:nvSpPr>
        <p:spPr>
          <a:xfrm>
            <a:off x="1462250" y="1857075"/>
            <a:ext cx="9475500" cy="1060800"/>
          </a:xfrm>
          <a:prstGeom prst="roundRect">
            <a:avLst>
              <a:gd fmla="val 16667" name="adj"/>
            </a:avLst>
          </a:prstGeom>
          <a:noFill/>
          <a:ln cap="flat" cmpd="sng" w="38100">
            <a:solidFill>
              <a:srgbClr val="0074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8"/>
          <p:cNvSpPr/>
          <p:nvPr/>
        </p:nvSpPr>
        <p:spPr>
          <a:xfrm rot="5400000">
            <a:off x="-392746" y="606215"/>
            <a:ext cx="1060800" cy="2754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4" name="Google Shape;554;p18"/>
          <p:cNvSpPr txBox="1"/>
          <p:nvPr/>
        </p:nvSpPr>
        <p:spPr>
          <a:xfrm>
            <a:off x="1629275" y="1896225"/>
            <a:ext cx="9384600" cy="982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AGE X Preference of Product Design</a:t>
            </a:r>
            <a:endParaRPr b="1" i="0" sz="3200" u="none" cap="none" strike="noStrike">
              <a:solidFill>
                <a:srgbClr val="0074FF"/>
              </a:solidFill>
              <a:latin typeface="Calibri"/>
              <a:ea typeface="Calibri"/>
              <a:cs typeface="Calibri"/>
              <a:sym typeface="Calibri"/>
            </a:endParaRPr>
          </a:p>
        </p:txBody>
      </p:sp>
      <p:sp>
        <p:nvSpPr>
          <p:cNvPr id="555" name="Google Shape;555;p18"/>
          <p:cNvSpPr txBox="1"/>
          <p:nvPr/>
        </p:nvSpPr>
        <p:spPr>
          <a:xfrm>
            <a:off x="1544063" y="3750300"/>
            <a:ext cx="4458000" cy="64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AGE X PRICE/Month</a:t>
            </a:r>
            <a:endParaRPr b="1" i="0" sz="3200" u="none" cap="none" strike="noStrike">
              <a:solidFill>
                <a:srgbClr val="0074FF"/>
              </a:solidFill>
              <a:latin typeface="Calibri"/>
              <a:ea typeface="Calibri"/>
              <a:cs typeface="Calibri"/>
              <a:sym typeface="Calibri"/>
            </a:endParaRPr>
          </a:p>
        </p:txBody>
      </p:sp>
      <p:sp>
        <p:nvSpPr>
          <p:cNvPr id="556" name="Google Shape;556;p18"/>
          <p:cNvSpPr txBox="1"/>
          <p:nvPr/>
        </p:nvSpPr>
        <p:spPr>
          <a:xfrm>
            <a:off x="6720863" y="3751750"/>
            <a:ext cx="3976200" cy="630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AGE X CLASS LENGTH</a:t>
            </a:r>
            <a:endParaRPr b="1" i="0" sz="3200" u="none" cap="none" strike="noStrike">
              <a:solidFill>
                <a:srgbClr val="0074FF"/>
              </a:solidFill>
              <a:latin typeface="Calibri"/>
              <a:ea typeface="Calibri"/>
              <a:cs typeface="Calibri"/>
              <a:sym typeface="Calibri"/>
            </a:endParaRPr>
          </a:p>
        </p:txBody>
      </p:sp>
      <p:sp>
        <p:nvSpPr>
          <p:cNvPr id="557" name="Google Shape;557;p18"/>
          <p:cNvSpPr txBox="1"/>
          <p:nvPr/>
        </p:nvSpPr>
        <p:spPr>
          <a:xfrm>
            <a:off x="1549762" y="4753200"/>
            <a:ext cx="4294500" cy="630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AGE X FREQUENCY</a:t>
            </a:r>
            <a:endParaRPr b="1" i="0" sz="3200" u="none" cap="none" strike="noStrike">
              <a:solidFill>
                <a:srgbClr val="0074FF"/>
              </a:solidFill>
              <a:latin typeface="Calibri"/>
              <a:ea typeface="Calibri"/>
              <a:cs typeface="Calibri"/>
              <a:sym typeface="Calibri"/>
            </a:endParaRPr>
          </a:p>
        </p:txBody>
      </p:sp>
      <p:sp>
        <p:nvSpPr>
          <p:cNvPr id="558" name="Google Shape;558;p18"/>
          <p:cNvSpPr txBox="1"/>
          <p:nvPr/>
        </p:nvSpPr>
        <p:spPr>
          <a:xfrm>
            <a:off x="6448463" y="4730000"/>
            <a:ext cx="4368600" cy="630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AGE X PACKAGE LENGTH</a:t>
            </a:r>
            <a:endParaRPr b="1" i="0" sz="3200" u="none" cap="none" strike="noStrike">
              <a:solidFill>
                <a:srgbClr val="0074FF"/>
              </a:solidFill>
              <a:latin typeface="Calibri"/>
              <a:ea typeface="Calibri"/>
              <a:cs typeface="Calibri"/>
              <a:sym typeface="Calibri"/>
            </a:endParaRPr>
          </a:p>
        </p:txBody>
      </p:sp>
      <p:sp>
        <p:nvSpPr>
          <p:cNvPr id="559" name="Google Shape;559;p18"/>
          <p:cNvSpPr/>
          <p:nvPr/>
        </p:nvSpPr>
        <p:spPr>
          <a:xfrm>
            <a:off x="1471338" y="4728011"/>
            <a:ext cx="4617600" cy="681300"/>
          </a:xfrm>
          <a:prstGeom prst="roundRect">
            <a:avLst>
              <a:gd fmla="val 16667" name="adj"/>
            </a:avLst>
          </a:prstGeom>
          <a:noFill/>
          <a:ln cap="flat" cmpd="sng" w="38100">
            <a:solidFill>
              <a:srgbClr val="0074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8"/>
          <p:cNvSpPr/>
          <p:nvPr/>
        </p:nvSpPr>
        <p:spPr>
          <a:xfrm>
            <a:off x="1520925" y="3221600"/>
            <a:ext cx="9384600" cy="160800"/>
          </a:xfrm>
          <a:prstGeom prst="rect">
            <a:avLst/>
          </a:prstGeom>
          <a:solidFill>
            <a:srgbClr val="0074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61" name="Google Shape;561;p18"/>
          <p:cNvPicPr preferRelativeResize="0"/>
          <p:nvPr/>
        </p:nvPicPr>
        <p:blipFill rotWithShape="1">
          <a:blip r:embed="rId3">
            <a:alphaModFix/>
          </a:blip>
          <a:srcRect b="0" l="0" r="0" t="0"/>
          <a:stretch/>
        </p:blipFill>
        <p:spPr>
          <a:xfrm>
            <a:off x="11340192" y="6330691"/>
            <a:ext cx="851807" cy="527309"/>
          </a:xfrm>
          <a:prstGeom prst="rect">
            <a:avLst/>
          </a:prstGeom>
          <a:noFill/>
          <a:ln>
            <a:noFill/>
          </a:ln>
        </p:spPr>
      </p:pic>
      <p:pic>
        <p:nvPicPr>
          <p:cNvPr id="562" name="Google Shape;562;p18"/>
          <p:cNvPicPr preferRelativeResize="0"/>
          <p:nvPr/>
        </p:nvPicPr>
        <p:blipFill rotWithShape="1">
          <a:blip r:embed="rId3">
            <a:alphaModFix/>
          </a:blip>
          <a:srcRect b="0" l="0" r="0" t="0"/>
          <a:stretch/>
        </p:blipFill>
        <p:spPr>
          <a:xfrm>
            <a:off x="11340192" y="6330691"/>
            <a:ext cx="851807" cy="527309"/>
          </a:xfrm>
          <a:prstGeom prst="rect">
            <a:avLst/>
          </a:prstGeom>
          <a:noFill/>
          <a:ln>
            <a:noFill/>
          </a:ln>
        </p:spPr>
      </p:pic>
      <p:sp>
        <p:nvSpPr>
          <p:cNvPr id="563" name="Google Shape;563;p18"/>
          <p:cNvSpPr/>
          <p:nvPr/>
        </p:nvSpPr>
        <p:spPr>
          <a:xfrm>
            <a:off x="295996" y="6295052"/>
            <a:ext cx="2630700" cy="562800"/>
          </a:xfrm>
          <a:prstGeom prst="snip2SameRect">
            <a:avLst>
              <a:gd fmla="val 33824" name="adj1"/>
              <a:gd fmla="val 0" name="adj2"/>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Product</a:t>
            </a:r>
            <a:endParaRPr b="0" i="0" sz="2800" u="none" cap="none" strike="noStrike">
              <a:solidFill>
                <a:schemeClr val="lt1"/>
              </a:solidFill>
              <a:latin typeface="Calibri"/>
              <a:ea typeface="Calibri"/>
              <a:cs typeface="Calibri"/>
              <a:sym typeface="Calibri"/>
            </a:endParaRPr>
          </a:p>
        </p:txBody>
      </p:sp>
      <p:sp>
        <p:nvSpPr>
          <p:cNvPr id="564" name="Google Shape;564;p18"/>
          <p:cNvSpPr/>
          <p:nvPr/>
        </p:nvSpPr>
        <p:spPr>
          <a:xfrm>
            <a:off x="3093218"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Price</a:t>
            </a:r>
            <a:endParaRPr b="0" i="0" sz="2400" u="none" cap="none" strike="noStrike">
              <a:solidFill>
                <a:schemeClr val="lt1"/>
              </a:solidFill>
              <a:latin typeface="Calibri"/>
              <a:ea typeface="Calibri"/>
              <a:cs typeface="Calibri"/>
              <a:sym typeface="Calibri"/>
            </a:endParaRPr>
          </a:p>
        </p:txBody>
      </p:sp>
      <p:sp>
        <p:nvSpPr>
          <p:cNvPr id="565" name="Google Shape;565;p18"/>
          <p:cNvSpPr/>
          <p:nvPr/>
        </p:nvSpPr>
        <p:spPr>
          <a:xfrm>
            <a:off x="5723898"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Place</a:t>
            </a:r>
            <a:endParaRPr b="0" i="0" sz="2400" u="none" cap="none" strike="noStrike">
              <a:solidFill>
                <a:schemeClr val="lt1"/>
              </a:solidFill>
              <a:latin typeface="Calibri"/>
              <a:ea typeface="Calibri"/>
              <a:cs typeface="Calibri"/>
              <a:sym typeface="Calibri"/>
            </a:endParaRPr>
          </a:p>
        </p:txBody>
      </p:sp>
      <p:sp>
        <p:nvSpPr>
          <p:cNvPr id="566" name="Google Shape;566;p18"/>
          <p:cNvSpPr/>
          <p:nvPr/>
        </p:nvSpPr>
        <p:spPr>
          <a:xfrm>
            <a:off x="8354577"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Promotion</a:t>
            </a:r>
            <a:endParaRPr b="0" i="0" sz="2400" u="none" cap="none" strike="noStrike">
              <a:solidFill>
                <a:schemeClr val="lt1"/>
              </a:solidFill>
              <a:latin typeface="Calibri"/>
              <a:ea typeface="Calibri"/>
              <a:cs typeface="Calibri"/>
              <a:sym typeface="Calibri"/>
            </a:endParaRPr>
          </a:p>
        </p:txBody>
      </p:sp>
      <p:sp>
        <p:nvSpPr>
          <p:cNvPr id="567" name="Google Shape;567;p18"/>
          <p:cNvSpPr txBox="1"/>
          <p:nvPr/>
        </p:nvSpPr>
        <p:spPr>
          <a:xfrm>
            <a:off x="51279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600"/>
              <a:buFont typeface="Arial"/>
              <a:buNone/>
            </a:pPr>
            <a:r>
              <a:rPr b="1" i="0" lang="en-US" sz="3600" u="none" cap="none" strike="noStrike">
                <a:solidFill>
                  <a:srgbClr val="FCE401"/>
                </a:solidFill>
                <a:latin typeface="Calibri"/>
                <a:ea typeface="Calibri"/>
                <a:cs typeface="Calibri"/>
                <a:sym typeface="Calibri"/>
              </a:rPr>
              <a:t>4P Analysis - Product</a:t>
            </a:r>
            <a:endParaRPr b="1" i="0" sz="3600" u="none" cap="none" strike="noStrike">
              <a:solidFill>
                <a:srgbClr val="FCE401"/>
              </a:solidFill>
              <a:latin typeface="Calibri"/>
              <a:ea typeface="Calibri"/>
              <a:cs typeface="Calibri"/>
              <a:sym typeface="Calibri"/>
            </a:endParaRPr>
          </a:p>
        </p:txBody>
      </p:sp>
      <p:sp>
        <p:nvSpPr>
          <p:cNvPr id="568" name="Google Shape;568;p1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19"/>
          <p:cNvSpPr txBox="1"/>
          <p:nvPr/>
        </p:nvSpPr>
        <p:spPr>
          <a:xfrm>
            <a:off x="275354" y="205346"/>
            <a:ext cx="23856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MARKETING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STRATEGY</a:t>
            </a:r>
            <a:endParaRPr b="0" i="0" sz="1400" u="none" cap="none" strike="noStrike">
              <a:solidFill>
                <a:srgbClr val="000000"/>
              </a:solidFill>
              <a:latin typeface="Arial"/>
              <a:ea typeface="Arial"/>
              <a:cs typeface="Arial"/>
              <a:sym typeface="Arial"/>
            </a:endParaRPr>
          </a:p>
        </p:txBody>
      </p:sp>
      <p:sp>
        <p:nvSpPr>
          <p:cNvPr id="574" name="Google Shape;574;p19"/>
          <p:cNvSpPr/>
          <p:nvPr/>
        </p:nvSpPr>
        <p:spPr>
          <a:xfrm rot="5400000">
            <a:off x="6844649" y="-4073034"/>
            <a:ext cx="1060800" cy="96339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5" name="Google Shape;575;p19"/>
          <p:cNvSpPr/>
          <p:nvPr/>
        </p:nvSpPr>
        <p:spPr>
          <a:xfrm rot="5400000">
            <a:off x="-392746" y="606215"/>
            <a:ext cx="1060800" cy="2754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aphicFrame>
        <p:nvGraphicFramePr>
          <p:cNvPr id="576" name="Google Shape;576;p19"/>
          <p:cNvGraphicFramePr/>
          <p:nvPr/>
        </p:nvGraphicFramePr>
        <p:xfrm>
          <a:off x="6401850" y="1988325"/>
          <a:ext cx="3000000" cy="3000000"/>
        </p:xfrm>
        <a:graphic>
          <a:graphicData uri="http://schemas.openxmlformats.org/drawingml/2006/table">
            <a:tbl>
              <a:tblPr>
                <a:noFill/>
                <a:tableStyleId>{7A8B773D-031D-42C0-9C90-154FD6E815E6}</a:tableStyleId>
              </a:tblPr>
              <a:tblGrid>
                <a:gridCol w="939625"/>
                <a:gridCol w="939625"/>
                <a:gridCol w="939625"/>
                <a:gridCol w="939625"/>
                <a:gridCol w="939625"/>
                <a:gridCol w="939625"/>
              </a:tblGrid>
              <a:tr h="518225">
                <a:tc gridSpan="6">
                  <a:txBody>
                    <a:bodyPr/>
                    <a:lstStyle/>
                    <a:p>
                      <a:pPr indent="0" lvl="0" marL="0" marR="0" rtl="0" algn="ctr">
                        <a:lnSpc>
                          <a:spcPct val="115000"/>
                        </a:lnSpc>
                        <a:spcBef>
                          <a:spcPts val="0"/>
                        </a:spcBef>
                        <a:spcAft>
                          <a:spcPts val="0"/>
                        </a:spcAft>
                        <a:buClr>
                          <a:srgbClr val="000000"/>
                        </a:buClr>
                        <a:buSzPts val="1800"/>
                        <a:buFont typeface="Arial"/>
                        <a:buNone/>
                      </a:pPr>
                      <a:r>
                        <a:rPr b="1" lang="en-US" sz="1800" u="none" cap="none" strike="noStrike">
                          <a:solidFill>
                            <a:schemeClr val="lt1"/>
                          </a:solidFill>
                          <a:latin typeface="Calibri"/>
                          <a:ea typeface="Calibri"/>
                          <a:cs typeface="Calibri"/>
                          <a:sym typeface="Calibri"/>
                        </a:rPr>
                        <a:t>ANOVA-Age X  Q11 Package Length</a:t>
                      </a:r>
                      <a:endParaRPr b="1" sz="1800" u="none" cap="none" strike="noStrike">
                        <a:solidFill>
                          <a:schemeClr val="lt1"/>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0074FF">
                        <a:alpha val="60392"/>
                      </a:srgbClr>
                    </a:solidFill>
                  </a:tcPr>
                </a:tc>
                <a:tc hMerge="1"/>
                <a:tc hMerge="1"/>
                <a:tc hMerge="1"/>
                <a:tc hMerge="1"/>
                <a:tc hMerge="1"/>
              </a:tr>
              <a:tr h="8458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rgbClr val="7F7F7F"/>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solidFill>
                            <a:srgbClr val="7F7F7F"/>
                          </a:solidFill>
                          <a:latin typeface="Calibri"/>
                          <a:ea typeface="Calibri"/>
                          <a:cs typeface="Calibri"/>
                          <a:sym typeface="Calibri"/>
                        </a:rPr>
                        <a:t>Sum of Squares</a:t>
                      </a:r>
                      <a:endParaRPr sz="1800" u="none" cap="none" strike="noStrike">
                        <a:solidFill>
                          <a:srgbClr val="7F7F7F"/>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solidFill>
                            <a:srgbClr val="7F7F7F"/>
                          </a:solidFill>
                          <a:latin typeface="Calibri"/>
                          <a:ea typeface="Calibri"/>
                          <a:cs typeface="Calibri"/>
                          <a:sym typeface="Calibri"/>
                        </a:rPr>
                        <a:t>df</a:t>
                      </a:r>
                      <a:endParaRPr sz="1800" u="none" cap="none" strike="noStrike">
                        <a:solidFill>
                          <a:srgbClr val="7F7F7F"/>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solidFill>
                            <a:srgbClr val="7F7F7F"/>
                          </a:solidFill>
                          <a:latin typeface="Calibri"/>
                          <a:ea typeface="Calibri"/>
                          <a:cs typeface="Calibri"/>
                          <a:sym typeface="Calibri"/>
                        </a:rPr>
                        <a:t>Mean Square</a:t>
                      </a:r>
                      <a:endParaRPr sz="1800" u="none" cap="none" strike="noStrike">
                        <a:solidFill>
                          <a:srgbClr val="7F7F7F"/>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solidFill>
                            <a:srgbClr val="7F7F7F"/>
                          </a:solidFill>
                          <a:latin typeface="Calibri"/>
                          <a:ea typeface="Calibri"/>
                          <a:cs typeface="Calibri"/>
                          <a:sym typeface="Calibri"/>
                        </a:rPr>
                        <a:t>F</a:t>
                      </a:r>
                      <a:endParaRPr sz="1800" u="none" cap="none" strike="noStrike">
                        <a:solidFill>
                          <a:srgbClr val="7F7F7F"/>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solidFill>
                            <a:srgbClr val="7F7F7F"/>
                          </a:solidFill>
                          <a:latin typeface="Calibri"/>
                          <a:ea typeface="Calibri"/>
                          <a:cs typeface="Calibri"/>
                          <a:sym typeface="Calibri"/>
                        </a:rPr>
                        <a:t>Sig.</a:t>
                      </a:r>
                      <a:endParaRPr sz="1800" u="none" cap="none" strike="noStrike">
                        <a:solidFill>
                          <a:srgbClr val="7F7F7F"/>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845850">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solidFill>
                            <a:srgbClr val="7F7F7F"/>
                          </a:solidFill>
                          <a:latin typeface="Calibri"/>
                          <a:ea typeface="Calibri"/>
                          <a:cs typeface="Calibri"/>
                          <a:sym typeface="Calibri"/>
                        </a:rPr>
                        <a:t>Between Groups</a:t>
                      </a:r>
                      <a:endParaRPr sz="1800" u="none" cap="none" strike="noStrike">
                        <a:solidFill>
                          <a:srgbClr val="7F7F7F"/>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solidFill>
                            <a:srgbClr val="7F7F7F"/>
                          </a:solidFill>
                          <a:latin typeface="Calibri"/>
                          <a:ea typeface="Calibri"/>
                          <a:cs typeface="Calibri"/>
                          <a:sym typeface="Calibri"/>
                        </a:rPr>
                        <a:t>224.671</a:t>
                      </a:r>
                      <a:endParaRPr sz="1800" u="none" cap="none" strike="noStrike">
                        <a:solidFill>
                          <a:srgbClr val="7F7F7F"/>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solidFill>
                            <a:srgbClr val="7F7F7F"/>
                          </a:solidFill>
                          <a:latin typeface="Calibri"/>
                          <a:ea typeface="Calibri"/>
                          <a:cs typeface="Calibri"/>
                          <a:sym typeface="Calibri"/>
                        </a:rPr>
                        <a:t>3</a:t>
                      </a:r>
                      <a:endParaRPr sz="1800" u="none" cap="none" strike="noStrike">
                        <a:solidFill>
                          <a:srgbClr val="7F7F7F"/>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solidFill>
                            <a:srgbClr val="7F7F7F"/>
                          </a:solidFill>
                          <a:latin typeface="Calibri"/>
                          <a:ea typeface="Calibri"/>
                          <a:cs typeface="Calibri"/>
                          <a:sym typeface="Calibri"/>
                        </a:rPr>
                        <a:t>74.89</a:t>
                      </a:r>
                      <a:endParaRPr sz="1800" u="none" cap="none" strike="noStrike">
                        <a:solidFill>
                          <a:srgbClr val="7F7F7F"/>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solidFill>
                            <a:srgbClr val="7F7F7F"/>
                          </a:solidFill>
                          <a:latin typeface="Calibri"/>
                          <a:ea typeface="Calibri"/>
                          <a:cs typeface="Calibri"/>
                          <a:sym typeface="Calibri"/>
                        </a:rPr>
                        <a:t>5.068</a:t>
                      </a:r>
                      <a:endParaRPr sz="1800" u="none" cap="none" strike="noStrike">
                        <a:solidFill>
                          <a:srgbClr val="7F7F7F"/>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solidFill>
                            <a:srgbClr val="7F7F7F"/>
                          </a:solidFill>
                          <a:latin typeface="Calibri"/>
                          <a:ea typeface="Calibri"/>
                          <a:cs typeface="Calibri"/>
                          <a:sym typeface="Calibri"/>
                        </a:rPr>
                        <a:t>0.002</a:t>
                      </a:r>
                      <a:endParaRPr sz="1800" u="none" cap="none" strike="noStrike">
                        <a:solidFill>
                          <a:srgbClr val="7F7F7F"/>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FFFF00"/>
                    </a:solidFill>
                  </a:tcPr>
                </a:tc>
              </a:tr>
              <a:tr h="845850">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solidFill>
                            <a:srgbClr val="7F7F7F"/>
                          </a:solidFill>
                          <a:latin typeface="Calibri"/>
                          <a:ea typeface="Calibri"/>
                          <a:cs typeface="Calibri"/>
                          <a:sym typeface="Calibri"/>
                        </a:rPr>
                        <a:t>Within Groups</a:t>
                      </a:r>
                      <a:endParaRPr sz="1800" u="none" cap="none" strike="noStrike">
                        <a:solidFill>
                          <a:srgbClr val="7F7F7F"/>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solidFill>
                            <a:srgbClr val="7F7F7F"/>
                          </a:solidFill>
                          <a:latin typeface="Calibri"/>
                          <a:ea typeface="Calibri"/>
                          <a:cs typeface="Calibri"/>
                          <a:sym typeface="Calibri"/>
                        </a:rPr>
                        <a:t>3427.986</a:t>
                      </a:r>
                      <a:endParaRPr sz="1800" u="none" cap="none" strike="noStrike">
                        <a:solidFill>
                          <a:srgbClr val="7F7F7F"/>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solidFill>
                            <a:srgbClr val="7F7F7F"/>
                          </a:solidFill>
                          <a:latin typeface="Calibri"/>
                          <a:ea typeface="Calibri"/>
                          <a:cs typeface="Calibri"/>
                          <a:sym typeface="Calibri"/>
                        </a:rPr>
                        <a:t>232</a:t>
                      </a:r>
                      <a:endParaRPr sz="1800" u="none" cap="none" strike="noStrike">
                        <a:solidFill>
                          <a:srgbClr val="7F7F7F"/>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solidFill>
                            <a:srgbClr val="7F7F7F"/>
                          </a:solidFill>
                          <a:latin typeface="Calibri"/>
                          <a:ea typeface="Calibri"/>
                          <a:cs typeface="Calibri"/>
                          <a:sym typeface="Calibri"/>
                        </a:rPr>
                        <a:t>14.776</a:t>
                      </a:r>
                      <a:endParaRPr sz="1800" u="none" cap="none" strike="noStrike">
                        <a:solidFill>
                          <a:srgbClr val="7F7F7F"/>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rgbClr val="7F7F7F"/>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rgbClr val="7F7F7F"/>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518225">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solidFill>
                            <a:srgbClr val="7F7F7F"/>
                          </a:solidFill>
                          <a:latin typeface="Calibri"/>
                          <a:ea typeface="Calibri"/>
                          <a:cs typeface="Calibri"/>
                          <a:sym typeface="Calibri"/>
                        </a:rPr>
                        <a:t>Total</a:t>
                      </a:r>
                      <a:endParaRPr sz="1800" u="none" cap="none" strike="noStrike">
                        <a:solidFill>
                          <a:srgbClr val="7F7F7F"/>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solidFill>
                            <a:srgbClr val="7F7F7F"/>
                          </a:solidFill>
                          <a:latin typeface="Calibri"/>
                          <a:ea typeface="Calibri"/>
                          <a:cs typeface="Calibri"/>
                          <a:sym typeface="Calibri"/>
                        </a:rPr>
                        <a:t>3652.657</a:t>
                      </a:r>
                      <a:endParaRPr sz="1800" u="none" cap="none" strike="noStrike">
                        <a:solidFill>
                          <a:srgbClr val="7F7F7F"/>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solidFill>
                            <a:srgbClr val="7F7F7F"/>
                          </a:solidFill>
                          <a:latin typeface="Calibri"/>
                          <a:ea typeface="Calibri"/>
                          <a:cs typeface="Calibri"/>
                          <a:sym typeface="Calibri"/>
                        </a:rPr>
                        <a:t>235</a:t>
                      </a:r>
                      <a:endParaRPr sz="1800" u="none" cap="none" strike="noStrike">
                        <a:solidFill>
                          <a:srgbClr val="7F7F7F"/>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rgbClr val="7F7F7F"/>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rgbClr val="7F7F7F"/>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rgbClr val="7F7F7F"/>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bl>
          </a:graphicData>
        </a:graphic>
      </p:graphicFrame>
      <p:graphicFrame>
        <p:nvGraphicFramePr>
          <p:cNvPr id="577" name="Google Shape;577;p19"/>
          <p:cNvGraphicFramePr/>
          <p:nvPr/>
        </p:nvGraphicFramePr>
        <p:xfrm>
          <a:off x="275338" y="1988350"/>
          <a:ext cx="3000000" cy="3000000"/>
        </p:xfrm>
        <a:graphic>
          <a:graphicData uri="http://schemas.openxmlformats.org/drawingml/2006/table">
            <a:tbl>
              <a:tblPr>
                <a:noFill/>
                <a:tableStyleId>{7A8B773D-031D-42C0-9C90-154FD6E815E6}</a:tableStyleId>
              </a:tblPr>
              <a:tblGrid>
                <a:gridCol w="1210600"/>
                <a:gridCol w="787025"/>
                <a:gridCol w="787025"/>
                <a:gridCol w="787025"/>
                <a:gridCol w="787025"/>
                <a:gridCol w="787025"/>
                <a:gridCol w="787025"/>
              </a:tblGrid>
              <a:tr h="462825">
                <a:tc gridSpan="7">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chemeClr val="lt1"/>
                          </a:solidFill>
                          <a:latin typeface="Calibri"/>
                          <a:ea typeface="Calibri"/>
                          <a:cs typeface="Calibri"/>
                          <a:sym typeface="Calibri"/>
                        </a:rPr>
                        <a:t>Cross Table - Age X Q11 Package Length</a:t>
                      </a:r>
                      <a:endParaRPr b="1" sz="1800" u="none" cap="none" strike="noStrike">
                        <a:solidFill>
                          <a:schemeClr val="lt1"/>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0074FF">
                        <a:alpha val="60392"/>
                      </a:srgbClr>
                    </a:solidFill>
                  </a:tcPr>
                </a:tc>
                <a:tc hMerge="1"/>
                <a:tc hMerge="1"/>
                <a:tc hMerge="1"/>
                <a:tc hMerge="1"/>
                <a:tc hMerge="1"/>
                <a:tc hMerge="1"/>
              </a:tr>
              <a:tr h="404375">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　</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11~20</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21~30</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31~40</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Above 40</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Total</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404375">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Below 1 month</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4</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13</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5</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2</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24</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10.17%</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404375">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1-3 month</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32</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65</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6</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1</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104</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44.07%</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404375">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4-6 month</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17</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38</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4</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0</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59</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25.00%</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404375">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6-12 month</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6</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13</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3</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2</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24</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10.17%</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68490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Above 12 month</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6</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13</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6</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0</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25</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10.59%</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404375">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Total</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65</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142</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24</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5</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236</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100.00%</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EEEEEE"/>
                    </a:solidFill>
                  </a:tcPr>
                </a:tc>
              </a:tr>
            </a:tbl>
          </a:graphicData>
        </a:graphic>
      </p:graphicFrame>
      <p:pic>
        <p:nvPicPr>
          <p:cNvPr id="578" name="Google Shape;578;p19"/>
          <p:cNvPicPr preferRelativeResize="0"/>
          <p:nvPr/>
        </p:nvPicPr>
        <p:blipFill rotWithShape="1">
          <a:blip r:embed="rId3">
            <a:alphaModFix/>
          </a:blip>
          <a:srcRect b="0" l="0" r="0" t="0"/>
          <a:stretch/>
        </p:blipFill>
        <p:spPr>
          <a:xfrm>
            <a:off x="11340192" y="6330691"/>
            <a:ext cx="851807" cy="527309"/>
          </a:xfrm>
          <a:prstGeom prst="rect">
            <a:avLst/>
          </a:prstGeom>
          <a:noFill/>
          <a:ln>
            <a:noFill/>
          </a:ln>
        </p:spPr>
      </p:pic>
      <p:pic>
        <p:nvPicPr>
          <p:cNvPr id="579" name="Google Shape;579;p19"/>
          <p:cNvPicPr preferRelativeResize="0"/>
          <p:nvPr/>
        </p:nvPicPr>
        <p:blipFill rotWithShape="1">
          <a:blip r:embed="rId3">
            <a:alphaModFix/>
          </a:blip>
          <a:srcRect b="0" l="0" r="0" t="0"/>
          <a:stretch/>
        </p:blipFill>
        <p:spPr>
          <a:xfrm>
            <a:off x="11340192" y="6330691"/>
            <a:ext cx="851807" cy="527309"/>
          </a:xfrm>
          <a:prstGeom prst="rect">
            <a:avLst/>
          </a:prstGeom>
          <a:noFill/>
          <a:ln>
            <a:noFill/>
          </a:ln>
        </p:spPr>
      </p:pic>
      <p:sp>
        <p:nvSpPr>
          <p:cNvPr id="580" name="Google Shape;580;p19"/>
          <p:cNvSpPr/>
          <p:nvPr/>
        </p:nvSpPr>
        <p:spPr>
          <a:xfrm>
            <a:off x="295996" y="6295052"/>
            <a:ext cx="2630700" cy="562800"/>
          </a:xfrm>
          <a:prstGeom prst="snip2SameRect">
            <a:avLst>
              <a:gd fmla="val 33824" name="adj1"/>
              <a:gd fmla="val 0" name="adj2"/>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Product</a:t>
            </a:r>
            <a:endParaRPr b="0" i="0" sz="2800" u="none" cap="none" strike="noStrike">
              <a:solidFill>
                <a:schemeClr val="lt1"/>
              </a:solidFill>
              <a:latin typeface="Calibri"/>
              <a:ea typeface="Calibri"/>
              <a:cs typeface="Calibri"/>
              <a:sym typeface="Calibri"/>
            </a:endParaRPr>
          </a:p>
        </p:txBody>
      </p:sp>
      <p:sp>
        <p:nvSpPr>
          <p:cNvPr id="581" name="Google Shape;581;p19"/>
          <p:cNvSpPr/>
          <p:nvPr/>
        </p:nvSpPr>
        <p:spPr>
          <a:xfrm>
            <a:off x="3093218"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Price</a:t>
            </a:r>
            <a:endParaRPr b="0" i="0" sz="2400" u="none" cap="none" strike="noStrike">
              <a:solidFill>
                <a:schemeClr val="lt1"/>
              </a:solidFill>
              <a:latin typeface="Calibri"/>
              <a:ea typeface="Calibri"/>
              <a:cs typeface="Calibri"/>
              <a:sym typeface="Calibri"/>
            </a:endParaRPr>
          </a:p>
        </p:txBody>
      </p:sp>
      <p:sp>
        <p:nvSpPr>
          <p:cNvPr id="582" name="Google Shape;582;p19"/>
          <p:cNvSpPr/>
          <p:nvPr/>
        </p:nvSpPr>
        <p:spPr>
          <a:xfrm>
            <a:off x="5723898"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Place</a:t>
            </a:r>
            <a:endParaRPr b="0" i="0" sz="2400" u="none" cap="none" strike="noStrike">
              <a:solidFill>
                <a:schemeClr val="lt1"/>
              </a:solidFill>
              <a:latin typeface="Calibri"/>
              <a:ea typeface="Calibri"/>
              <a:cs typeface="Calibri"/>
              <a:sym typeface="Calibri"/>
            </a:endParaRPr>
          </a:p>
        </p:txBody>
      </p:sp>
      <p:sp>
        <p:nvSpPr>
          <p:cNvPr id="583" name="Google Shape;583;p19"/>
          <p:cNvSpPr/>
          <p:nvPr/>
        </p:nvSpPr>
        <p:spPr>
          <a:xfrm>
            <a:off x="8354577"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Promotion</a:t>
            </a:r>
            <a:endParaRPr b="0" i="0" sz="2400" u="none" cap="none" strike="noStrike">
              <a:solidFill>
                <a:schemeClr val="lt1"/>
              </a:solidFill>
              <a:latin typeface="Calibri"/>
              <a:ea typeface="Calibri"/>
              <a:cs typeface="Calibri"/>
              <a:sym typeface="Calibri"/>
            </a:endParaRPr>
          </a:p>
        </p:txBody>
      </p:sp>
      <p:sp>
        <p:nvSpPr>
          <p:cNvPr id="584" name="Google Shape;584;p19"/>
          <p:cNvSpPr txBox="1"/>
          <p:nvPr/>
        </p:nvSpPr>
        <p:spPr>
          <a:xfrm>
            <a:off x="51279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600"/>
              <a:buFont typeface="Arial"/>
              <a:buNone/>
            </a:pPr>
            <a:r>
              <a:rPr b="1" i="0" lang="en-US" sz="3600" u="none" cap="none" strike="noStrike">
                <a:solidFill>
                  <a:srgbClr val="FCE401"/>
                </a:solidFill>
                <a:latin typeface="Calibri"/>
                <a:ea typeface="Calibri"/>
                <a:cs typeface="Calibri"/>
                <a:sym typeface="Calibri"/>
              </a:rPr>
              <a:t>4P Analysis - Product</a:t>
            </a:r>
            <a:endParaRPr b="1" i="0" sz="3600" u="none" cap="none" strike="noStrike">
              <a:solidFill>
                <a:srgbClr val="FCE401"/>
              </a:solidFill>
              <a:latin typeface="Calibri"/>
              <a:ea typeface="Calibri"/>
              <a:cs typeface="Calibri"/>
              <a:sym typeface="Calibri"/>
            </a:endParaRPr>
          </a:p>
        </p:txBody>
      </p:sp>
      <p:sp>
        <p:nvSpPr>
          <p:cNvPr id="585" name="Google Shape;585;p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20"/>
          <p:cNvSpPr txBox="1"/>
          <p:nvPr/>
        </p:nvSpPr>
        <p:spPr>
          <a:xfrm>
            <a:off x="275354" y="205346"/>
            <a:ext cx="23856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MARKETING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STRATEGY</a:t>
            </a:r>
            <a:endParaRPr b="0" i="0" sz="1400" u="none" cap="none" strike="noStrike">
              <a:solidFill>
                <a:srgbClr val="000000"/>
              </a:solidFill>
              <a:latin typeface="Arial"/>
              <a:ea typeface="Arial"/>
              <a:cs typeface="Arial"/>
              <a:sym typeface="Arial"/>
            </a:endParaRPr>
          </a:p>
        </p:txBody>
      </p:sp>
      <p:sp>
        <p:nvSpPr>
          <p:cNvPr id="591" name="Google Shape;591;p20"/>
          <p:cNvSpPr/>
          <p:nvPr/>
        </p:nvSpPr>
        <p:spPr>
          <a:xfrm rot="5400000">
            <a:off x="6844649" y="-4073034"/>
            <a:ext cx="1060800" cy="96339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2" name="Google Shape;592;p20"/>
          <p:cNvSpPr/>
          <p:nvPr/>
        </p:nvSpPr>
        <p:spPr>
          <a:xfrm rot="5400000">
            <a:off x="-392746" y="606215"/>
            <a:ext cx="1060800" cy="2754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aphicFrame>
        <p:nvGraphicFramePr>
          <p:cNvPr id="593" name="Google Shape;593;p20"/>
          <p:cNvGraphicFramePr/>
          <p:nvPr/>
        </p:nvGraphicFramePr>
        <p:xfrm>
          <a:off x="571329" y="1622659"/>
          <a:ext cx="3000000" cy="3000000"/>
        </p:xfrm>
        <a:graphic>
          <a:graphicData uri="http://schemas.openxmlformats.org/drawingml/2006/table">
            <a:tbl>
              <a:tblPr>
                <a:noFill/>
                <a:tableStyleId>{7A8B773D-031D-42C0-9C90-154FD6E815E6}</a:tableStyleId>
              </a:tblPr>
              <a:tblGrid>
                <a:gridCol w="576550"/>
                <a:gridCol w="932650"/>
                <a:gridCol w="875675"/>
                <a:gridCol w="856400"/>
                <a:gridCol w="818175"/>
                <a:gridCol w="843675"/>
                <a:gridCol w="747600"/>
                <a:gridCol w="747600"/>
                <a:gridCol w="747600"/>
                <a:gridCol w="747600"/>
                <a:gridCol w="747600"/>
                <a:gridCol w="747600"/>
                <a:gridCol w="747600"/>
                <a:gridCol w="747600"/>
              </a:tblGrid>
              <a:tr h="490650">
                <a:tc gridSpan="14">
                  <a:txBody>
                    <a:bodyPr/>
                    <a:lstStyle/>
                    <a:p>
                      <a:pPr indent="0" lvl="0" marL="0" marR="0" rtl="0" algn="ctr">
                        <a:lnSpc>
                          <a:spcPct val="115000"/>
                        </a:lnSpc>
                        <a:spcBef>
                          <a:spcPts val="0"/>
                        </a:spcBef>
                        <a:spcAft>
                          <a:spcPts val="0"/>
                        </a:spcAft>
                        <a:buClr>
                          <a:srgbClr val="000000"/>
                        </a:buClr>
                        <a:buSzPts val="1800"/>
                        <a:buFont typeface="Arial"/>
                        <a:buNone/>
                      </a:pPr>
                      <a:r>
                        <a:rPr b="1" lang="en-US" sz="1800" u="none" cap="none" strike="noStrike">
                          <a:solidFill>
                            <a:schemeClr val="lt1"/>
                          </a:solidFill>
                          <a:latin typeface="Calibri"/>
                          <a:ea typeface="Calibri"/>
                          <a:cs typeface="Calibri"/>
                          <a:sym typeface="Calibri"/>
                        </a:rPr>
                        <a:t>Post Hoc Test</a:t>
                      </a:r>
                      <a:endParaRPr b="1" sz="1800" u="none" cap="none" strike="noStrike">
                        <a:solidFill>
                          <a:schemeClr val="lt1"/>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0074FF">
                        <a:alpha val="60392"/>
                      </a:srgbClr>
                    </a:solidFill>
                  </a:tcPr>
                </a:tc>
                <a:tc hMerge="1"/>
                <a:tc hMerge="1"/>
                <a:tc hMerge="1"/>
                <a:tc hMerge="1"/>
                <a:tc hMerge="1"/>
                <a:tc hMerge="1"/>
                <a:tc hMerge="1"/>
                <a:tc hMerge="1"/>
                <a:tc hMerge="1"/>
                <a:tc hMerge="1"/>
                <a:tc hMerge="1"/>
                <a:tc hMerge="1"/>
                <a:tc hMerge="1"/>
              </a:tr>
              <a:tr h="387250">
                <a:tc gridSpan="2" rowSpan="2">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(I) Age</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rowSpan="2" hMerge="1"/>
                <a:tc rowSpan="2">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Mean Difference (I-J)</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rowSpan="2">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Std. Error</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rowSpan="2">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Sig.</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gridSpan="2">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95% CI</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hMerge="1"/>
                <a:tc gridSpan="2" rowSpan="2">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(I) Age</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rowSpan="2" hMerge="1"/>
                <a:tc rowSpan="2">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Mean Difference (I-J)</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rowSpan="2">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Std. Error</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rowSpan="2">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Sig.</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gridSpan="2">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95% CI</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hMerge="1"/>
              </a:tr>
              <a:tr h="594050">
                <a:tc gridSpan="2" vMerge="1"/>
                <a:tc hMerge="1" vMerge="1"/>
                <a:tc vMerge="1"/>
                <a:tc vMerge="1"/>
                <a:tc vMerge="1"/>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Lower Bound</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Upper Bound</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gridSpan="2" vMerge="1"/>
                <a:tc hMerge="1" vMerge="1"/>
                <a:tc vMerge="1"/>
                <a:tc vMerge="1"/>
                <a:tc vMerge="1"/>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Lower Bound</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Upper Bound</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387250">
                <a:tc rowSpan="3">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11~20</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21~30</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-0.305</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0.576</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0.596</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-1.44</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0.83</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rowSpan="3">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31~40</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11~20</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2.989*</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0.918</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0.001</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FFFF00"/>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1.18</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4.8</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387250">
                <a:tc vMerge="1"/>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31~40</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-2.989*</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0.918</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0.001</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FFFF00"/>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-4.8</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-1.18</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vMerge="1"/>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21~30</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2.684*</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0.848</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0.002</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FFFF00"/>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1.01</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4.36</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522050">
                <a:tc vMerge="1"/>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Above 41</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-3.831*</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1.784</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0.033</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FFFF00"/>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-7.35</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-0.32</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vMerge="1"/>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Above 41</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-0.842</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1.89</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0.656</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-4.56</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2.88</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387250">
                <a:tc rowSpan="3">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21~30</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11~20</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0.305</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0.576</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0.596</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-0.83</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1.44</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rowSpan="2">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Above 41</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11~20</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3.831*</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1.784</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0.033</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FFFF00"/>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0.32</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7.35</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387250">
                <a:tc vMerge="1"/>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31~40</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-2.684*</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0.848</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0.002</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FFFF00"/>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-4.36</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-1.01</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vMerge="1"/>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21~30</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3.525*</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1.749</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0.045</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FFFF00"/>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0.08</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6.97</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387250">
                <a:tc vMerge="1"/>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Above 41</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-3.525*</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1.749</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0.045</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FFFF00"/>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-6.97</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-0.08</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31~40</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0.842</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1.89</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0.656</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-2.88</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4.56</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387250">
                <a:tc gridSpan="14">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Calibri"/>
                          <a:ea typeface="Calibri"/>
                          <a:cs typeface="Calibri"/>
                          <a:sym typeface="Calibri"/>
                        </a:rPr>
                        <a:t>*. The mean difference is significant at the 0.05 level.</a:t>
                      </a:r>
                      <a:endParaRPr sz="1200" u="none" cap="none" strike="noStrike">
                        <a:solidFill>
                          <a:srgbClr val="434343"/>
                        </a:solidFill>
                        <a:latin typeface="Calibri"/>
                        <a:ea typeface="Calibri"/>
                        <a:cs typeface="Calibri"/>
                        <a:sym typeface="Calibri"/>
                      </a:endParaRPr>
                    </a:p>
                  </a:txBody>
                  <a:tcPr marT="91425" marB="91425"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hMerge="1"/>
                <a:tc hMerge="1"/>
                <a:tc hMerge="1"/>
                <a:tc hMerge="1"/>
                <a:tc hMerge="1"/>
                <a:tc hMerge="1"/>
                <a:tc hMerge="1"/>
                <a:tc hMerge="1"/>
                <a:tc hMerge="1"/>
                <a:tc hMerge="1"/>
                <a:tc hMerge="1"/>
                <a:tc hMerge="1"/>
                <a:tc hMerge="1"/>
              </a:tr>
            </a:tbl>
          </a:graphicData>
        </a:graphic>
      </p:graphicFrame>
      <p:pic>
        <p:nvPicPr>
          <p:cNvPr id="594" name="Google Shape;594;p20"/>
          <p:cNvPicPr preferRelativeResize="0"/>
          <p:nvPr/>
        </p:nvPicPr>
        <p:blipFill rotWithShape="1">
          <a:blip r:embed="rId3">
            <a:alphaModFix/>
          </a:blip>
          <a:srcRect b="0" l="0" r="0" t="0"/>
          <a:stretch/>
        </p:blipFill>
        <p:spPr>
          <a:xfrm>
            <a:off x="11340192" y="6330691"/>
            <a:ext cx="851807" cy="527309"/>
          </a:xfrm>
          <a:prstGeom prst="rect">
            <a:avLst/>
          </a:prstGeom>
          <a:noFill/>
          <a:ln>
            <a:noFill/>
          </a:ln>
        </p:spPr>
      </p:pic>
      <p:pic>
        <p:nvPicPr>
          <p:cNvPr id="595" name="Google Shape;595;p20"/>
          <p:cNvPicPr preferRelativeResize="0"/>
          <p:nvPr/>
        </p:nvPicPr>
        <p:blipFill rotWithShape="1">
          <a:blip r:embed="rId3">
            <a:alphaModFix/>
          </a:blip>
          <a:srcRect b="0" l="0" r="0" t="0"/>
          <a:stretch/>
        </p:blipFill>
        <p:spPr>
          <a:xfrm>
            <a:off x="11340192" y="6330691"/>
            <a:ext cx="851807" cy="527309"/>
          </a:xfrm>
          <a:prstGeom prst="rect">
            <a:avLst/>
          </a:prstGeom>
          <a:noFill/>
          <a:ln>
            <a:noFill/>
          </a:ln>
        </p:spPr>
      </p:pic>
      <p:sp>
        <p:nvSpPr>
          <p:cNvPr id="596" name="Google Shape;596;p20"/>
          <p:cNvSpPr/>
          <p:nvPr/>
        </p:nvSpPr>
        <p:spPr>
          <a:xfrm>
            <a:off x="295996" y="6295052"/>
            <a:ext cx="2630700" cy="562800"/>
          </a:xfrm>
          <a:prstGeom prst="snip2SameRect">
            <a:avLst>
              <a:gd fmla="val 33824" name="adj1"/>
              <a:gd fmla="val 0" name="adj2"/>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Product</a:t>
            </a:r>
            <a:endParaRPr b="0" i="0" sz="2800" u="none" cap="none" strike="noStrike">
              <a:solidFill>
                <a:schemeClr val="lt1"/>
              </a:solidFill>
              <a:latin typeface="Calibri"/>
              <a:ea typeface="Calibri"/>
              <a:cs typeface="Calibri"/>
              <a:sym typeface="Calibri"/>
            </a:endParaRPr>
          </a:p>
        </p:txBody>
      </p:sp>
      <p:sp>
        <p:nvSpPr>
          <p:cNvPr id="597" name="Google Shape;597;p20"/>
          <p:cNvSpPr/>
          <p:nvPr/>
        </p:nvSpPr>
        <p:spPr>
          <a:xfrm>
            <a:off x="3093218"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Price</a:t>
            </a:r>
            <a:endParaRPr b="0" i="0" sz="2400" u="none" cap="none" strike="noStrike">
              <a:solidFill>
                <a:schemeClr val="lt1"/>
              </a:solidFill>
              <a:latin typeface="Calibri"/>
              <a:ea typeface="Calibri"/>
              <a:cs typeface="Calibri"/>
              <a:sym typeface="Calibri"/>
            </a:endParaRPr>
          </a:p>
        </p:txBody>
      </p:sp>
      <p:sp>
        <p:nvSpPr>
          <p:cNvPr id="598" name="Google Shape;598;p20"/>
          <p:cNvSpPr/>
          <p:nvPr/>
        </p:nvSpPr>
        <p:spPr>
          <a:xfrm>
            <a:off x="5723898"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Place</a:t>
            </a:r>
            <a:endParaRPr b="0" i="0" sz="2400" u="none" cap="none" strike="noStrike">
              <a:solidFill>
                <a:schemeClr val="lt1"/>
              </a:solidFill>
              <a:latin typeface="Calibri"/>
              <a:ea typeface="Calibri"/>
              <a:cs typeface="Calibri"/>
              <a:sym typeface="Calibri"/>
            </a:endParaRPr>
          </a:p>
        </p:txBody>
      </p:sp>
      <p:sp>
        <p:nvSpPr>
          <p:cNvPr id="599" name="Google Shape;599;p20"/>
          <p:cNvSpPr/>
          <p:nvPr/>
        </p:nvSpPr>
        <p:spPr>
          <a:xfrm>
            <a:off x="8354577"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Promotion</a:t>
            </a:r>
            <a:endParaRPr b="0" i="0" sz="2400" u="none" cap="none" strike="noStrike">
              <a:solidFill>
                <a:schemeClr val="lt1"/>
              </a:solidFill>
              <a:latin typeface="Calibri"/>
              <a:ea typeface="Calibri"/>
              <a:cs typeface="Calibri"/>
              <a:sym typeface="Calibri"/>
            </a:endParaRPr>
          </a:p>
        </p:txBody>
      </p:sp>
      <p:sp>
        <p:nvSpPr>
          <p:cNvPr id="600" name="Google Shape;600;p20"/>
          <p:cNvSpPr txBox="1"/>
          <p:nvPr/>
        </p:nvSpPr>
        <p:spPr>
          <a:xfrm>
            <a:off x="51279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600"/>
              <a:buFont typeface="Arial"/>
              <a:buNone/>
            </a:pPr>
            <a:r>
              <a:rPr b="1" i="0" lang="en-US" sz="3600" u="none" cap="none" strike="noStrike">
                <a:solidFill>
                  <a:srgbClr val="FCE401"/>
                </a:solidFill>
                <a:latin typeface="Calibri"/>
                <a:ea typeface="Calibri"/>
                <a:cs typeface="Calibri"/>
                <a:sym typeface="Calibri"/>
              </a:rPr>
              <a:t>4P Analysis - Product</a:t>
            </a:r>
            <a:endParaRPr b="1" i="0" sz="3600" u="none" cap="none" strike="noStrike">
              <a:solidFill>
                <a:srgbClr val="FCE401"/>
              </a:solidFill>
              <a:latin typeface="Calibri"/>
              <a:ea typeface="Calibri"/>
              <a:cs typeface="Calibri"/>
              <a:sym typeface="Calibri"/>
            </a:endParaRPr>
          </a:p>
        </p:txBody>
      </p:sp>
      <p:sp>
        <p:nvSpPr>
          <p:cNvPr id="601" name="Google Shape;601;p2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21"/>
          <p:cNvSpPr txBox="1"/>
          <p:nvPr/>
        </p:nvSpPr>
        <p:spPr>
          <a:xfrm>
            <a:off x="275354" y="205346"/>
            <a:ext cx="23856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MARKETING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STRATEGY</a:t>
            </a:r>
            <a:endParaRPr b="0" i="0" sz="1400" u="none" cap="none" strike="noStrike">
              <a:solidFill>
                <a:srgbClr val="000000"/>
              </a:solidFill>
              <a:latin typeface="Arial"/>
              <a:ea typeface="Arial"/>
              <a:cs typeface="Arial"/>
              <a:sym typeface="Arial"/>
            </a:endParaRPr>
          </a:p>
        </p:txBody>
      </p:sp>
      <p:sp>
        <p:nvSpPr>
          <p:cNvPr id="607" name="Google Shape;607;p21"/>
          <p:cNvSpPr/>
          <p:nvPr/>
        </p:nvSpPr>
        <p:spPr>
          <a:xfrm rot="5400000">
            <a:off x="6844649" y="-4073034"/>
            <a:ext cx="1060800" cy="96339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8" name="Google Shape;608;p21"/>
          <p:cNvSpPr/>
          <p:nvPr/>
        </p:nvSpPr>
        <p:spPr>
          <a:xfrm rot="5400000">
            <a:off x="-392746" y="606215"/>
            <a:ext cx="1060800" cy="2754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aphicFrame>
        <p:nvGraphicFramePr>
          <p:cNvPr id="609" name="Google Shape;609;p21"/>
          <p:cNvGraphicFramePr/>
          <p:nvPr/>
        </p:nvGraphicFramePr>
        <p:xfrm>
          <a:off x="2711338" y="1840951"/>
          <a:ext cx="3000000" cy="3000000"/>
        </p:xfrm>
        <a:graphic>
          <a:graphicData uri="http://schemas.openxmlformats.org/drawingml/2006/table">
            <a:tbl>
              <a:tblPr>
                <a:noFill/>
                <a:tableStyleId>{7A8B773D-031D-42C0-9C90-154FD6E815E6}</a:tableStyleId>
              </a:tblPr>
              <a:tblGrid>
                <a:gridCol w="1381300"/>
                <a:gridCol w="898000"/>
                <a:gridCol w="898000"/>
                <a:gridCol w="898000"/>
                <a:gridCol w="898000"/>
                <a:gridCol w="898000"/>
                <a:gridCol w="898000"/>
              </a:tblGrid>
              <a:tr h="504500">
                <a:tc gridSpan="7">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chemeClr val="lt1"/>
                          </a:solidFill>
                          <a:latin typeface="Calibri"/>
                          <a:ea typeface="Calibri"/>
                          <a:cs typeface="Calibri"/>
                          <a:sym typeface="Calibri"/>
                        </a:rPr>
                        <a:t>Cross Table - Age X Q11 Package Length</a:t>
                      </a:r>
                      <a:endParaRPr b="1" sz="1800" u="none" cap="none" strike="noStrike">
                        <a:solidFill>
                          <a:schemeClr val="lt1"/>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0074FF">
                        <a:alpha val="60392"/>
                      </a:srgbClr>
                    </a:solidFill>
                  </a:tcPr>
                </a:tc>
                <a:tc hMerge="1"/>
                <a:tc hMerge="1"/>
                <a:tc hMerge="1"/>
                <a:tc hMerge="1"/>
                <a:tc hMerge="1"/>
                <a:tc hMerge="1"/>
              </a:tr>
              <a:tr h="440775">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　</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11~20</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21~30</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31~40</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Above 40</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Total</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440775">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Below 1 month</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4</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13</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5</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2</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24</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10.17%</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440775">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1-3 month</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32</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65</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6</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1</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104</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44.07%</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440775">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4-6 month</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17</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38</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4</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0</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59</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25.00%</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440775">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6-12 month</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6</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13</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3</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2</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24</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10.17%</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746575">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Above 12 month</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6</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13</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6</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0</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25</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10.59%</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440775">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Total</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65</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142</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24</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5</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236</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solidFill>
                            <a:srgbClr val="7F7F7F"/>
                          </a:solidFill>
                          <a:latin typeface="Calibri"/>
                          <a:ea typeface="Calibri"/>
                          <a:cs typeface="Calibri"/>
                          <a:sym typeface="Calibri"/>
                        </a:rPr>
                        <a:t>100.00%</a:t>
                      </a:r>
                      <a:endParaRPr sz="1500" u="none" cap="none" strike="noStrike">
                        <a:solidFill>
                          <a:srgbClr val="7F7F7F"/>
                        </a:solidFill>
                        <a:latin typeface="Calibri"/>
                        <a:ea typeface="Calibri"/>
                        <a:cs typeface="Calibri"/>
                        <a:sym typeface="Calibri"/>
                      </a:endParaRPr>
                    </a:p>
                  </a:txBody>
                  <a:tcPr marT="9525" marB="91425" marR="9525" marL="95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EEEEEE"/>
                    </a:solidFill>
                  </a:tcPr>
                </a:tc>
              </a:tr>
            </a:tbl>
          </a:graphicData>
        </a:graphic>
      </p:graphicFrame>
      <p:sp>
        <p:nvSpPr>
          <p:cNvPr id="610" name="Google Shape;610;p21"/>
          <p:cNvSpPr/>
          <p:nvPr/>
        </p:nvSpPr>
        <p:spPr>
          <a:xfrm>
            <a:off x="4485500" y="3218625"/>
            <a:ext cx="500400" cy="500400"/>
          </a:xfrm>
          <a:prstGeom prst="bevel">
            <a:avLst>
              <a:gd fmla="val 12500" name="adj"/>
            </a:avLst>
          </a:prstGeom>
          <a:noFill/>
          <a:ln cap="flat" cmpd="sng" w="38100">
            <a:solidFill>
              <a:srgbClr val="F9E3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21"/>
          <p:cNvSpPr/>
          <p:nvPr/>
        </p:nvSpPr>
        <p:spPr>
          <a:xfrm>
            <a:off x="5290700" y="3218625"/>
            <a:ext cx="500400" cy="500400"/>
          </a:xfrm>
          <a:prstGeom prst="bevel">
            <a:avLst>
              <a:gd fmla="val 12500" name="adj"/>
            </a:avLst>
          </a:prstGeom>
          <a:noFill/>
          <a:ln cap="flat" cmpd="sng" w="38100">
            <a:solidFill>
              <a:srgbClr val="F9E3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21"/>
          <p:cNvSpPr/>
          <p:nvPr/>
        </p:nvSpPr>
        <p:spPr>
          <a:xfrm>
            <a:off x="6089825" y="4584150"/>
            <a:ext cx="500400" cy="500400"/>
          </a:xfrm>
          <a:prstGeom prst="bevel">
            <a:avLst>
              <a:gd fmla="val 12500" name="adj"/>
            </a:avLst>
          </a:prstGeom>
          <a:noFill/>
          <a:ln cap="flat" cmpd="sng" w="38100">
            <a:solidFill>
              <a:srgbClr val="F9E3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1"/>
          <p:cNvSpPr/>
          <p:nvPr/>
        </p:nvSpPr>
        <p:spPr>
          <a:xfrm>
            <a:off x="6872425" y="4388550"/>
            <a:ext cx="500400" cy="500400"/>
          </a:xfrm>
          <a:prstGeom prst="bevel">
            <a:avLst>
              <a:gd fmla="val 12500" name="adj"/>
            </a:avLst>
          </a:prstGeom>
          <a:noFill/>
          <a:ln cap="flat" cmpd="sng" w="38100">
            <a:solidFill>
              <a:srgbClr val="F9E3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1"/>
          <p:cNvSpPr/>
          <p:nvPr/>
        </p:nvSpPr>
        <p:spPr>
          <a:xfrm>
            <a:off x="1161600" y="3218625"/>
            <a:ext cx="9868800" cy="1627800"/>
          </a:xfrm>
          <a:prstGeom prst="roundRect">
            <a:avLst>
              <a:gd fmla="val 16667" name="adj"/>
            </a:avLst>
          </a:prstGeom>
          <a:solidFill>
            <a:srgbClr val="0074FF"/>
          </a:solidFill>
          <a:ln cap="flat" cmpd="sng" w="38100">
            <a:solidFill>
              <a:srgbClr val="FCE40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FCE401"/>
                </a:solidFill>
                <a:latin typeface="Calibri"/>
                <a:ea typeface="Calibri"/>
                <a:cs typeface="Calibri"/>
                <a:sym typeface="Calibri"/>
              </a:rPr>
              <a:t>Tella should provide </a:t>
            </a:r>
            <a:r>
              <a:rPr b="1" i="0" lang="en-US" sz="3600" u="sng" cap="none" strike="noStrike">
                <a:solidFill>
                  <a:srgbClr val="FCE401"/>
                </a:solidFill>
                <a:latin typeface="Calibri"/>
                <a:ea typeface="Calibri"/>
                <a:cs typeface="Calibri"/>
                <a:sym typeface="Calibri"/>
              </a:rPr>
              <a:t>various package length</a:t>
            </a:r>
            <a:r>
              <a:rPr b="0" i="0" lang="en-US" sz="3600" u="none" cap="none" strike="noStrike">
                <a:solidFill>
                  <a:srgbClr val="FCE401"/>
                </a:solidFill>
                <a:latin typeface="Calibri"/>
                <a:ea typeface="Calibri"/>
                <a:cs typeface="Calibri"/>
                <a:sym typeface="Calibri"/>
              </a:rPr>
              <a:t> to satisfy customer from different age</a:t>
            </a:r>
            <a:endParaRPr b="0" i="0" sz="3600" u="none" cap="none" strike="noStrike">
              <a:solidFill>
                <a:srgbClr val="FCE401"/>
              </a:solidFill>
              <a:latin typeface="Calibri"/>
              <a:ea typeface="Calibri"/>
              <a:cs typeface="Calibri"/>
              <a:sym typeface="Calibri"/>
            </a:endParaRPr>
          </a:p>
        </p:txBody>
      </p:sp>
      <p:pic>
        <p:nvPicPr>
          <p:cNvPr id="615" name="Google Shape;615;p21"/>
          <p:cNvPicPr preferRelativeResize="0"/>
          <p:nvPr/>
        </p:nvPicPr>
        <p:blipFill rotWithShape="1">
          <a:blip r:embed="rId3">
            <a:alphaModFix/>
          </a:blip>
          <a:srcRect b="0" l="0" r="0" t="0"/>
          <a:stretch/>
        </p:blipFill>
        <p:spPr>
          <a:xfrm>
            <a:off x="11340192" y="6330691"/>
            <a:ext cx="851807" cy="527309"/>
          </a:xfrm>
          <a:prstGeom prst="rect">
            <a:avLst/>
          </a:prstGeom>
          <a:noFill/>
          <a:ln>
            <a:noFill/>
          </a:ln>
        </p:spPr>
      </p:pic>
      <p:pic>
        <p:nvPicPr>
          <p:cNvPr id="616" name="Google Shape;616;p21"/>
          <p:cNvPicPr preferRelativeResize="0"/>
          <p:nvPr/>
        </p:nvPicPr>
        <p:blipFill rotWithShape="1">
          <a:blip r:embed="rId3">
            <a:alphaModFix/>
          </a:blip>
          <a:srcRect b="0" l="0" r="0" t="0"/>
          <a:stretch/>
        </p:blipFill>
        <p:spPr>
          <a:xfrm>
            <a:off x="11340192" y="6330691"/>
            <a:ext cx="851807" cy="527309"/>
          </a:xfrm>
          <a:prstGeom prst="rect">
            <a:avLst/>
          </a:prstGeom>
          <a:noFill/>
          <a:ln>
            <a:noFill/>
          </a:ln>
        </p:spPr>
      </p:pic>
      <p:sp>
        <p:nvSpPr>
          <p:cNvPr id="617" name="Google Shape;617;p21"/>
          <p:cNvSpPr/>
          <p:nvPr/>
        </p:nvSpPr>
        <p:spPr>
          <a:xfrm>
            <a:off x="295996" y="6295052"/>
            <a:ext cx="2630700" cy="562800"/>
          </a:xfrm>
          <a:prstGeom prst="snip2SameRect">
            <a:avLst>
              <a:gd fmla="val 33824" name="adj1"/>
              <a:gd fmla="val 0" name="adj2"/>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Product</a:t>
            </a:r>
            <a:endParaRPr b="0" i="0" sz="2800" u="none" cap="none" strike="noStrike">
              <a:solidFill>
                <a:schemeClr val="lt1"/>
              </a:solidFill>
              <a:latin typeface="Calibri"/>
              <a:ea typeface="Calibri"/>
              <a:cs typeface="Calibri"/>
              <a:sym typeface="Calibri"/>
            </a:endParaRPr>
          </a:p>
        </p:txBody>
      </p:sp>
      <p:sp>
        <p:nvSpPr>
          <p:cNvPr id="618" name="Google Shape;618;p21"/>
          <p:cNvSpPr/>
          <p:nvPr/>
        </p:nvSpPr>
        <p:spPr>
          <a:xfrm>
            <a:off x="3093218"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Price</a:t>
            </a:r>
            <a:endParaRPr b="0" i="0" sz="2400" u="none" cap="none" strike="noStrike">
              <a:solidFill>
                <a:schemeClr val="lt1"/>
              </a:solidFill>
              <a:latin typeface="Calibri"/>
              <a:ea typeface="Calibri"/>
              <a:cs typeface="Calibri"/>
              <a:sym typeface="Calibri"/>
            </a:endParaRPr>
          </a:p>
        </p:txBody>
      </p:sp>
      <p:sp>
        <p:nvSpPr>
          <p:cNvPr id="619" name="Google Shape;619;p21"/>
          <p:cNvSpPr/>
          <p:nvPr/>
        </p:nvSpPr>
        <p:spPr>
          <a:xfrm>
            <a:off x="5723898"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Place</a:t>
            </a:r>
            <a:endParaRPr b="0" i="0" sz="2400" u="none" cap="none" strike="noStrike">
              <a:solidFill>
                <a:schemeClr val="lt1"/>
              </a:solidFill>
              <a:latin typeface="Calibri"/>
              <a:ea typeface="Calibri"/>
              <a:cs typeface="Calibri"/>
              <a:sym typeface="Calibri"/>
            </a:endParaRPr>
          </a:p>
        </p:txBody>
      </p:sp>
      <p:sp>
        <p:nvSpPr>
          <p:cNvPr id="620" name="Google Shape;620;p21"/>
          <p:cNvSpPr/>
          <p:nvPr/>
        </p:nvSpPr>
        <p:spPr>
          <a:xfrm>
            <a:off x="8354577"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Promotion</a:t>
            </a:r>
            <a:endParaRPr b="0" i="0" sz="2400" u="none" cap="none" strike="noStrike">
              <a:solidFill>
                <a:schemeClr val="lt1"/>
              </a:solidFill>
              <a:latin typeface="Calibri"/>
              <a:ea typeface="Calibri"/>
              <a:cs typeface="Calibri"/>
              <a:sym typeface="Calibri"/>
            </a:endParaRPr>
          </a:p>
        </p:txBody>
      </p:sp>
      <p:sp>
        <p:nvSpPr>
          <p:cNvPr id="621" name="Google Shape;621;p21"/>
          <p:cNvSpPr txBox="1"/>
          <p:nvPr/>
        </p:nvSpPr>
        <p:spPr>
          <a:xfrm>
            <a:off x="51279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600"/>
              <a:buFont typeface="Arial"/>
              <a:buNone/>
            </a:pPr>
            <a:r>
              <a:rPr b="1" i="0" lang="en-US" sz="3600" u="none" cap="none" strike="noStrike">
                <a:solidFill>
                  <a:srgbClr val="FCE401"/>
                </a:solidFill>
                <a:latin typeface="Calibri"/>
                <a:ea typeface="Calibri"/>
                <a:cs typeface="Calibri"/>
                <a:sym typeface="Calibri"/>
              </a:rPr>
              <a:t>4P Analysis - Product</a:t>
            </a:r>
            <a:endParaRPr b="1" i="0" sz="3600" u="none" cap="none" strike="noStrike">
              <a:solidFill>
                <a:srgbClr val="FCE401"/>
              </a:solidFill>
              <a:latin typeface="Calibri"/>
              <a:ea typeface="Calibri"/>
              <a:cs typeface="Calibri"/>
              <a:sym typeface="Calibri"/>
            </a:endParaRPr>
          </a:p>
        </p:txBody>
      </p:sp>
      <p:sp>
        <p:nvSpPr>
          <p:cNvPr id="622" name="Google Shape;622;p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14"/>
                                        </p:tgtEl>
                                        <p:attrNameLst>
                                          <p:attrName>style.visibility</p:attrName>
                                        </p:attrNameLst>
                                      </p:cBhvr>
                                      <p:to>
                                        <p:strVal val="visible"/>
                                      </p:to>
                                    </p:set>
                                    <p:anim calcmode="lin" valueType="num">
                                      <p:cBhvr additive="base">
                                        <p:cTn dur="700"/>
                                        <p:tgtEl>
                                          <p:spTgt spid="614"/>
                                        </p:tgtEl>
                                        <p:attrNameLst>
                                          <p:attrName>ppt_w</p:attrName>
                                        </p:attrNameLst>
                                      </p:cBhvr>
                                      <p:tavLst>
                                        <p:tav fmla="" tm="0">
                                          <p:val>
                                            <p:strVal val="0"/>
                                          </p:val>
                                        </p:tav>
                                        <p:tav fmla="" tm="100000">
                                          <p:val>
                                            <p:strVal val="#ppt_w"/>
                                          </p:val>
                                        </p:tav>
                                      </p:tavLst>
                                    </p:anim>
                                    <p:anim calcmode="lin" valueType="num">
                                      <p:cBhvr additive="base">
                                        <p:cTn dur="700"/>
                                        <p:tgtEl>
                                          <p:spTgt spid="61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8a7d8fb5ff_7_64"/>
          <p:cNvSpPr/>
          <p:nvPr/>
        </p:nvSpPr>
        <p:spPr>
          <a:xfrm rot="5400000">
            <a:off x="3185850" y="-2683510"/>
            <a:ext cx="5820300" cy="122250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33" name="Google Shape;133;g8a7d8fb5ff_7_64"/>
          <p:cNvPicPr preferRelativeResize="0"/>
          <p:nvPr/>
        </p:nvPicPr>
        <p:blipFill rotWithShape="1">
          <a:blip r:embed="rId3">
            <a:alphaModFix/>
          </a:blip>
          <a:srcRect b="0" l="0" r="0" t="0"/>
          <a:stretch/>
        </p:blipFill>
        <p:spPr>
          <a:xfrm>
            <a:off x="-265152" y="518850"/>
            <a:ext cx="12609551" cy="5928775"/>
          </a:xfrm>
          <a:prstGeom prst="rect">
            <a:avLst/>
          </a:prstGeom>
          <a:noFill/>
          <a:ln>
            <a:noFill/>
          </a:ln>
        </p:spPr>
      </p:pic>
      <p:sp>
        <p:nvSpPr>
          <p:cNvPr id="134" name="Google Shape;134;g8a7d8fb5ff_7_64"/>
          <p:cNvSpPr/>
          <p:nvPr/>
        </p:nvSpPr>
        <p:spPr>
          <a:xfrm>
            <a:off x="1743750" y="1857688"/>
            <a:ext cx="8704500" cy="3251100"/>
          </a:xfrm>
          <a:prstGeom prst="rect">
            <a:avLst/>
          </a:prstGeom>
          <a:solidFill>
            <a:srgbClr val="0074FF"/>
          </a:solidFill>
          <a:ln cap="flat" cmpd="sng" w="38100">
            <a:solidFill>
              <a:srgbClr val="F9E3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g8a7d8fb5ff_7_64"/>
          <p:cNvSpPr txBox="1"/>
          <p:nvPr/>
        </p:nvSpPr>
        <p:spPr>
          <a:xfrm>
            <a:off x="275354" y="205346"/>
            <a:ext cx="21390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g8a7d8fb5ff_7_64"/>
          <p:cNvSpPr txBox="1"/>
          <p:nvPr/>
        </p:nvSpPr>
        <p:spPr>
          <a:xfrm>
            <a:off x="2115925" y="2424750"/>
            <a:ext cx="4927200" cy="238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600"/>
              <a:buFont typeface="Arial"/>
              <a:buNone/>
            </a:pPr>
            <a:r>
              <a:rPr lang="en-US" sz="5600">
                <a:solidFill>
                  <a:schemeClr val="lt1"/>
                </a:solidFill>
                <a:latin typeface="Calibri"/>
                <a:ea typeface="Calibri"/>
                <a:cs typeface="Calibri"/>
                <a:sym typeface="Calibri"/>
              </a:rPr>
              <a:t>Demographics of respondents</a:t>
            </a:r>
            <a:endParaRPr sz="5600">
              <a:solidFill>
                <a:schemeClr val="lt1"/>
              </a:solidFill>
              <a:latin typeface="Calibri"/>
              <a:ea typeface="Calibri"/>
              <a:cs typeface="Calibri"/>
              <a:sym typeface="Calibri"/>
            </a:endParaRPr>
          </a:p>
        </p:txBody>
      </p:sp>
      <p:sp>
        <p:nvSpPr>
          <p:cNvPr id="137" name="Google Shape;137;g8a7d8fb5ff_7_64"/>
          <p:cNvSpPr txBox="1"/>
          <p:nvPr/>
        </p:nvSpPr>
        <p:spPr>
          <a:xfrm>
            <a:off x="6602950" y="4017275"/>
            <a:ext cx="3276600" cy="880500"/>
          </a:xfrm>
          <a:prstGeom prst="rect">
            <a:avLst/>
          </a:prstGeom>
          <a:noFill/>
          <a:ln>
            <a:noFill/>
          </a:ln>
        </p:spPr>
        <p:txBody>
          <a:bodyPr anchorCtr="0" anchor="ctr"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2200"/>
              <a:buFont typeface="Arial"/>
              <a:buNone/>
            </a:pPr>
            <a:r>
              <a:rPr lang="en-US" sz="2200">
                <a:solidFill>
                  <a:schemeClr val="lt1"/>
                </a:solidFill>
                <a:latin typeface="Calibri"/>
                <a:ea typeface="Calibri"/>
                <a:cs typeface="Calibri"/>
                <a:sym typeface="Calibri"/>
              </a:rPr>
              <a:t>Research Method</a:t>
            </a:r>
            <a:endParaRPr sz="2200">
              <a:solidFill>
                <a:schemeClr val="lt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200"/>
              <a:buFont typeface="Arial"/>
              <a:buNone/>
            </a:pPr>
            <a:r>
              <a:rPr lang="en-US" sz="2200">
                <a:solidFill>
                  <a:schemeClr val="lt1"/>
                </a:solidFill>
                <a:latin typeface="Calibri"/>
                <a:ea typeface="Calibri"/>
                <a:cs typeface="Calibri"/>
                <a:sym typeface="Calibri"/>
              </a:rPr>
              <a:t>Result Profile</a:t>
            </a:r>
            <a:endParaRPr b="0" i="0" sz="2200" u="none" cap="none" strike="noStrike">
              <a:solidFill>
                <a:schemeClr val="lt1"/>
              </a:solidFill>
              <a:latin typeface="Calibri"/>
              <a:ea typeface="Calibri"/>
              <a:cs typeface="Calibri"/>
              <a:sym typeface="Calibri"/>
            </a:endParaRPr>
          </a:p>
        </p:txBody>
      </p:sp>
      <p:sp>
        <p:nvSpPr>
          <p:cNvPr id="138" name="Google Shape;138;g8a7d8fb5ff_7_64"/>
          <p:cNvSpPr/>
          <p:nvPr/>
        </p:nvSpPr>
        <p:spPr>
          <a:xfrm>
            <a:off x="6971125" y="4168175"/>
            <a:ext cx="72000" cy="578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9" name="Google Shape;139;g8a7d8fb5ff_7_64"/>
          <p:cNvPicPr preferRelativeResize="0"/>
          <p:nvPr/>
        </p:nvPicPr>
        <p:blipFill rotWithShape="1">
          <a:blip r:embed="rId4">
            <a:alphaModFix/>
          </a:blip>
          <a:srcRect b="0" l="0" r="0" t="22172"/>
          <a:stretch/>
        </p:blipFill>
        <p:spPr>
          <a:xfrm>
            <a:off x="11340200" y="6447625"/>
            <a:ext cx="851800" cy="410375"/>
          </a:xfrm>
          <a:prstGeom prst="rect">
            <a:avLst/>
          </a:prstGeom>
          <a:noFill/>
          <a:ln>
            <a:noFill/>
          </a:ln>
        </p:spPr>
      </p:pic>
      <p:sp>
        <p:nvSpPr>
          <p:cNvPr id="140" name="Google Shape;140;g8a7d8fb5ff_7_6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5"/>
          <p:cNvSpPr txBox="1"/>
          <p:nvPr/>
        </p:nvSpPr>
        <p:spPr>
          <a:xfrm>
            <a:off x="275354" y="205346"/>
            <a:ext cx="23856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MARKETING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STRATEGY</a:t>
            </a:r>
            <a:endParaRPr b="0" i="0" sz="1400" u="none" cap="none" strike="noStrike">
              <a:solidFill>
                <a:srgbClr val="000000"/>
              </a:solidFill>
              <a:latin typeface="Arial"/>
              <a:ea typeface="Arial"/>
              <a:cs typeface="Arial"/>
              <a:sym typeface="Arial"/>
            </a:endParaRPr>
          </a:p>
        </p:txBody>
      </p:sp>
      <p:sp>
        <p:nvSpPr>
          <p:cNvPr id="628" name="Google Shape;628;p5"/>
          <p:cNvSpPr/>
          <p:nvPr/>
        </p:nvSpPr>
        <p:spPr>
          <a:xfrm rot="5400000">
            <a:off x="6844649" y="-4073034"/>
            <a:ext cx="1060800" cy="96339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29" name="Google Shape;629;p5"/>
          <p:cNvPicPr preferRelativeResize="0"/>
          <p:nvPr/>
        </p:nvPicPr>
        <p:blipFill rotWithShape="1">
          <a:blip r:embed="rId3">
            <a:alphaModFix/>
          </a:blip>
          <a:srcRect b="0" l="0" r="34832" t="12249"/>
          <a:stretch/>
        </p:blipFill>
        <p:spPr>
          <a:xfrm>
            <a:off x="46750" y="2956338"/>
            <a:ext cx="3718050" cy="3095724"/>
          </a:xfrm>
          <a:prstGeom prst="rect">
            <a:avLst/>
          </a:prstGeom>
          <a:noFill/>
          <a:ln>
            <a:noFill/>
          </a:ln>
        </p:spPr>
      </p:pic>
      <p:graphicFrame>
        <p:nvGraphicFramePr>
          <p:cNvPr id="630" name="Google Shape;630;p5"/>
          <p:cNvGraphicFramePr/>
          <p:nvPr/>
        </p:nvGraphicFramePr>
        <p:xfrm>
          <a:off x="7141675" y="3460550"/>
          <a:ext cx="3000000" cy="3000000"/>
        </p:xfrm>
        <a:graphic>
          <a:graphicData uri="http://schemas.openxmlformats.org/drawingml/2006/table">
            <a:tbl>
              <a:tblPr>
                <a:noFill/>
                <a:tableStyleId>{F7B8E3EF-F332-47F2-8F79-AB66CF2AD76B}</a:tableStyleId>
              </a:tblPr>
              <a:tblGrid>
                <a:gridCol w="2463625"/>
                <a:gridCol w="2095450"/>
              </a:tblGrid>
              <a:tr h="572075">
                <a:tc>
                  <a:txBody>
                    <a:bodyPr/>
                    <a:lstStyle/>
                    <a:p>
                      <a:pPr indent="0" lvl="0" marL="0" marR="0" rtl="0" algn="ctr">
                        <a:lnSpc>
                          <a:spcPct val="100000"/>
                        </a:lnSpc>
                        <a:spcBef>
                          <a:spcPts val="0"/>
                        </a:spcBef>
                        <a:spcAft>
                          <a:spcPts val="0"/>
                        </a:spcAft>
                        <a:buClr>
                          <a:srgbClr val="000000"/>
                        </a:buClr>
                        <a:buSzPts val="2100"/>
                        <a:buFont typeface="Arial"/>
                        <a:buNone/>
                      </a:pPr>
                      <a:r>
                        <a:rPr b="1" lang="en-US" sz="2100" u="none" cap="none" strike="noStrike">
                          <a:solidFill>
                            <a:srgbClr val="0074FF"/>
                          </a:solidFill>
                        </a:rPr>
                        <a:t>Option</a:t>
                      </a:r>
                      <a:endParaRPr b="1" sz="2100" u="none" cap="none" strike="noStrike">
                        <a:solidFill>
                          <a:srgbClr val="0074FF"/>
                        </a:solidFill>
                      </a:endParaRPr>
                    </a:p>
                  </a:txBody>
                  <a:tcPr marT="91425" marB="91425" marR="91425" marL="91425" anchor="b">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100"/>
                        <a:buFont typeface="Arial"/>
                        <a:buNone/>
                      </a:pPr>
                      <a:r>
                        <a:rPr b="1" lang="en-US" sz="2100" u="none" cap="none" strike="noStrike">
                          <a:solidFill>
                            <a:srgbClr val="0074FF"/>
                          </a:solidFill>
                        </a:rPr>
                        <a:t>Response</a:t>
                      </a:r>
                      <a:endParaRPr b="1" sz="2100" u="none" cap="none" strike="noStrike">
                        <a:solidFill>
                          <a:srgbClr val="0074FF"/>
                        </a:solidFill>
                      </a:endParaRPr>
                    </a:p>
                  </a:txBody>
                  <a:tcPr marT="91425" marB="91425" marR="91425" marL="91425" anchor="ctr">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r>
              <a:tr h="572075">
                <a:tc>
                  <a:txBody>
                    <a:bodyPr/>
                    <a:lstStyle/>
                    <a:p>
                      <a:pPr indent="0" lvl="0" marL="0" marR="0" rtl="0" algn="ctr">
                        <a:lnSpc>
                          <a:spcPct val="100000"/>
                        </a:lnSpc>
                        <a:spcBef>
                          <a:spcPts val="0"/>
                        </a:spcBef>
                        <a:spcAft>
                          <a:spcPts val="0"/>
                        </a:spcAft>
                        <a:buClr>
                          <a:srgbClr val="000000"/>
                        </a:buClr>
                        <a:buSzPts val="2100"/>
                        <a:buFont typeface="Arial"/>
                        <a:buNone/>
                      </a:pPr>
                      <a:r>
                        <a:rPr b="1" lang="en-US" sz="2100" u="none" cap="none" strike="noStrike">
                          <a:solidFill>
                            <a:srgbClr val="0074FF"/>
                          </a:solidFill>
                          <a:latin typeface="Calibri"/>
                          <a:ea typeface="Calibri"/>
                          <a:cs typeface="Calibri"/>
                          <a:sym typeface="Calibri"/>
                        </a:rPr>
                        <a:t>Native Speaker</a:t>
                      </a:r>
                      <a:endParaRPr b="1" sz="2100" u="none" cap="none" strike="noStrike">
                        <a:solidFill>
                          <a:srgbClr val="0074FF"/>
                        </a:solidFill>
                      </a:endParaRPr>
                    </a:p>
                  </a:txBody>
                  <a:tcPr marT="91425" marB="91425" marR="91425" marL="91425" anchor="b">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100"/>
                        <a:buFont typeface="Arial"/>
                        <a:buNone/>
                      </a:pPr>
                      <a:r>
                        <a:rPr b="1" lang="en-US" sz="2100" u="none" cap="none" strike="noStrike">
                          <a:solidFill>
                            <a:srgbClr val="0074FF"/>
                          </a:solidFill>
                        </a:rPr>
                        <a:t>88</a:t>
                      </a:r>
                      <a:endParaRPr b="1" sz="2100" u="none" cap="none" strike="noStrike">
                        <a:solidFill>
                          <a:srgbClr val="0074FF"/>
                        </a:solidFill>
                      </a:endParaRPr>
                    </a:p>
                  </a:txBody>
                  <a:tcPr marT="91425" marB="91425" marR="91425" marL="91425" anchor="ctr">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r>
              <a:tr h="572075">
                <a:tc>
                  <a:txBody>
                    <a:bodyPr/>
                    <a:lstStyle/>
                    <a:p>
                      <a:pPr indent="0" lvl="0" marL="0" marR="0" rtl="0" algn="ctr">
                        <a:lnSpc>
                          <a:spcPct val="100000"/>
                        </a:lnSpc>
                        <a:spcBef>
                          <a:spcPts val="0"/>
                        </a:spcBef>
                        <a:spcAft>
                          <a:spcPts val="0"/>
                        </a:spcAft>
                        <a:buClr>
                          <a:srgbClr val="000000"/>
                        </a:buClr>
                        <a:buSzPts val="2100"/>
                        <a:buFont typeface="Arial"/>
                        <a:buNone/>
                      </a:pPr>
                      <a:r>
                        <a:rPr b="1" lang="en-US" sz="2100" u="none" cap="none" strike="noStrike">
                          <a:solidFill>
                            <a:srgbClr val="0074FF"/>
                          </a:solidFill>
                          <a:latin typeface="Calibri"/>
                          <a:ea typeface="Calibri"/>
                          <a:cs typeface="Calibri"/>
                          <a:sym typeface="Calibri"/>
                        </a:rPr>
                        <a:t>Full of Experiences</a:t>
                      </a:r>
                      <a:endParaRPr b="1" sz="2100" u="none" cap="none" strike="noStrike">
                        <a:solidFill>
                          <a:srgbClr val="0074FF"/>
                        </a:solidFill>
                      </a:endParaRPr>
                    </a:p>
                  </a:txBody>
                  <a:tcPr marT="91425" marB="91425" marR="91425" marL="91425" anchor="b">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100"/>
                        <a:buFont typeface="Arial"/>
                        <a:buNone/>
                      </a:pPr>
                      <a:r>
                        <a:rPr b="1" lang="en-US" sz="2100" u="none" cap="none" strike="noStrike">
                          <a:solidFill>
                            <a:srgbClr val="0074FF"/>
                          </a:solidFill>
                        </a:rPr>
                        <a:t>131</a:t>
                      </a:r>
                      <a:endParaRPr b="1" sz="2100" u="none" cap="none" strike="noStrike">
                        <a:solidFill>
                          <a:srgbClr val="0074FF"/>
                        </a:solidFill>
                      </a:endParaRPr>
                    </a:p>
                  </a:txBody>
                  <a:tcPr marT="91425" marB="91425" marR="91425" marL="91425" anchor="ctr">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r>
              <a:tr h="572075">
                <a:tc>
                  <a:txBody>
                    <a:bodyPr/>
                    <a:lstStyle/>
                    <a:p>
                      <a:pPr indent="0" lvl="0" marL="0" marR="0" rtl="0" algn="ctr">
                        <a:lnSpc>
                          <a:spcPct val="100000"/>
                        </a:lnSpc>
                        <a:spcBef>
                          <a:spcPts val="0"/>
                        </a:spcBef>
                        <a:spcAft>
                          <a:spcPts val="0"/>
                        </a:spcAft>
                        <a:buClr>
                          <a:srgbClr val="000000"/>
                        </a:buClr>
                        <a:buSzPts val="2100"/>
                        <a:buFont typeface="Arial"/>
                        <a:buNone/>
                      </a:pPr>
                      <a:r>
                        <a:rPr b="1" lang="en-US" sz="2100" u="none" cap="none" strike="noStrike">
                          <a:solidFill>
                            <a:srgbClr val="0074FF"/>
                          </a:solidFill>
                          <a:latin typeface="Calibri"/>
                          <a:ea typeface="Calibri"/>
                          <a:cs typeface="Calibri"/>
                          <a:sym typeface="Calibri"/>
                        </a:rPr>
                        <a:t>TESL/TESOL</a:t>
                      </a:r>
                      <a:endParaRPr b="1" sz="2100" u="none" cap="none" strike="noStrike">
                        <a:solidFill>
                          <a:srgbClr val="0074FF"/>
                        </a:solidFill>
                        <a:latin typeface="Calibri"/>
                        <a:ea typeface="Calibri"/>
                        <a:cs typeface="Calibri"/>
                        <a:sym typeface="Calibri"/>
                      </a:endParaRPr>
                    </a:p>
                  </a:txBody>
                  <a:tcPr marT="91425" marB="91425" marR="91425" marL="91425" anchor="b">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100"/>
                        <a:buFont typeface="Arial"/>
                        <a:buNone/>
                      </a:pPr>
                      <a:r>
                        <a:rPr b="1" lang="en-US" sz="2100" u="none" cap="none" strike="noStrike">
                          <a:solidFill>
                            <a:srgbClr val="0074FF"/>
                          </a:solidFill>
                        </a:rPr>
                        <a:t>17</a:t>
                      </a:r>
                      <a:endParaRPr b="1" sz="2100" u="none" cap="none" strike="noStrike">
                        <a:solidFill>
                          <a:srgbClr val="0074FF"/>
                        </a:solidFill>
                      </a:endParaRPr>
                    </a:p>
                  </a:txBody>
                  <a:tcPr marT="91425" marB="91425" marR="91425" marL="91425" anchor="ctr">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r>
            </a:tbl>
          </a:graphicData>
        </a:graphic>
      </p:graphicFrame>
      <p:sp>
        <p:nvSpPr>
          <p:cNvPr id="631" name="Google Shape;631;p5"/>
          <p:cNvSpPr/>
          <p:nvPr/>
        </p:nvSpPr>
        <p:spPr>
          <a:xfrm>
            <a:off x="275350" y="1798950"/>
            <a:ext cx="11616300" cy="914400"/>
          </a:xfrm>
          <a:prstGeom prst="roundRect">
            <a:avLst>
              <a:gd fmla="val 16667" name="adj"/>
            </a:avLst>
          </a:prstGeom>
          <a:noFill/>
          <a:ln cap="flat" cmpd="sng" w="38100">
            <a:solidFill>
              <a:srgbClr val="0074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1" i="0" sz="26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5"/>
          <p:cNvSpPr txBox="1"/>
          <p:nvPr/>
        </p:nvSpPr>
        <p:spPr>
          <a:xfrm>
            <a:off x="275350" y="1792025"/>
            <a:ext cx="11616300" cy="120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74FF"/>
                </a:solidFill>
                <a:latin typeface="Calibri"/>
                <a:ea typeface="Calibri"/>
                <a:cs typeface="Calibri"/>
                <a:sym typeface="Calibri"/>
              </a:rPr>
              <a:t>Q12  Please arrange the following options according to your preference of your </a:t>
            </a:r>
            <a:endParaRPr b="1" i="0" sz="2600" u="none" cap="none" strike="noStrike">
              <a:solidFill>
                <a:srgbClr val="0074FF"/>
              </a:solidFill>
              <a:latin typeface="Calibri"/>
              <a:ea typeface="Calibri"/>
              <a:cs typeface="Calibri"/>
              <a:sym typeface="Calibri"/>
            </a:endParaRPr>
          </a:p>
          <a:p>
            <a:pPr indent="0" lvl="0" marL="685800" marR="0" rtl="0" algn="l">
              <a:lnSpc>
                <a:spcPct val="100000"/>
              </a:lnSpc>
              <a:spcBef>
                <a:spcPts val="0"/>
              </a:spcBef>
              <a:spcAft>
                <a:spcPts val="0"/>
              </a:spcAft>
              <a:buClr>
                <a:srgbClr val="000000"/>
              </a:buClr>
              <a:buSzPts val="2600"/>
              <a:buFont typeface="Arial"/>
              <a:buNone/>
            </a:pPr>
            <a:r>
              <a:rPr b="1" i="0" lang="en-US" sz="2600" u="none" cap="none" strike="noStrike">
                <a:solidFill>
                  <a:srgbClr val="0074FF"/>
                </a:solidFill>
                <a:latin typeface="Calibri"/>
                <a:ea typeface="Calibri"/>
                <a:cs typeface="Calibri"/>
                <a:sym typeface="Calibri"/>
              </a:rPr>
              <a:t>English tutor?</a:t>
            </a:r>
            <a:endParaRPr b="0" i="0" sz="1400" u="none" cap="none" strike="noStrike">
              <a:solidFill>
                <a:srgbClr val="000000"/>
              </a:solidFill>
              <a:latin typeface="Arial"/>
              <a:ea typeface="Arial"/>
              <a:cs typeface="Arial"/>
              <a:sym typeface="Arial"/>
            </a:endParaRPr>
          </a:p>
        </p:txBody>
      </p:sp>
      <p:sp>
        <p:nvSpPr>
          <p:cNvPr id="633" name="Google Shape;633;p5"/>
          <p:cNvSpPr txBox="1"/>
          <p:nvPr/>
        </p:nvSpPr>
        <p:spPr>
          <a:xfrm>
            <a:off x="10896650" y="3035488"/>
            <a:ext cx="912000" cy="38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74FF"/>
                </a:solidFill>
                <a:latin typeface="Calibri"/>
                <a:ea typeface="Calibri"/>
                <a:cs typeface="Calibri"/>
                <a:sym typeface="Calibri"/>
              </a:rPr>
              <a:t>N = 236</a:t>
            </a:r>
            <a:endParaRPr b="0" i="0" sz="1600" u="none" cap="none" strike="noStrike">
              <a:solidFill>
                <a:srgbClr val="0074FF"/>
              </a:solidFill>
              <a:latin typeface="Calibri"/>
              <a:ea typeface="Calibri"/>
              <a:cs typeface="Calibri"/>
              <a:sym typeface="Calibri"/>
            </a:endParaRPr>
          </a:p>
        </p:txBody>
      </p:sp>
      <p:sp>
        <p:nvSpPr>
          <p:cNvPr id="634" name="Google Shape;634;p5"/>
          <p:cNvSpPr/>
          <p:nvPr/>
        </p:nvSpPr>
        <p:spPr>
          <a:xfrm rot="5400000">
            <a:off x="-392746" y="606215"/>
            <a:ext cx="1060800" cy="2754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635" name="Google Shape;635;p5"/>
          <p:cNvGrpSpPr/>
          <p:nvPr/>
        </p:nvGrpSpPr>
        <p:grpSpPr>
          <a:xfrm>
            <a:off x="3977825" y="3744613"/>
            <a:ext cx="2975570" cy="1768200"/>
            <a:chOff x="3977825" y="3744613"/>
            <a:chExt cx="2975570" cy="1768200"/>
          </a:xfrm>
        </p:grpSpPr>
        <p:grpSp>
          <p:nvGrpSpPr>
            <p:cNvPr id="636" name="Google Shape;636;p5"/>
            <p:cNvGrpSpPr/>
            <p:nvPr/>
          </p:nvGrpSpPr>
          <p:grpSpPr>
            <a:xfrm>
              <a:off x="4252021" y="3744613"/>
              <a:ext cx="2701374" cy="1768200"/>
              <a:chOff x="9454896" y="3548525"/>
              <a:chExt cx="2701374" cy="1768200"/>
            </a:xfrm>
          </p:grpSpPr>
          <p:sp>
            <p:nvSpPr>
              <p:cNvPr id="637" name="Google Shape;637;p5"/>
              <p:cNvSpPr txBox="1"/>
              <p:nvPr/>
            </p:nvSpPr>
            <p:spPr>
              <a:xfrm>
                <a:off x="9454896" y="3548525"/>
                <a:ext cx="2700000" cy="64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74FF"/>
                    </a:solidFill>
                    <a:latin typeface="Calibri"/>
                    <a:ea typeface="Calibri"/>
                    <a:cs typeface="Calibri"/>
                    <a:sym typeface="Calibri"/>
                  </a:rPr>
                  <a:t>Native Speaker</a:t>
                </a:r>
                <a:endParaRPr b="1" i="0" sz="2500" u="none" cap="none" strike="noStrike">
                  <a:solidFill>
                    <a:srgbClr val="0074FF"/>
                  </a:solidFill>
                  <a:latin typeface="Calibri"/>
                  <a:ea typeface="Calibri"/>
                  <a:cs typeface="Calibri"/>
                  <a:sym typeface="Calibri"/>
                </a:endParaRPr>
              </a:p>
            </p:txBody>
          </p:sp>
          <p:sp>
            <p:nvSpPr>
              <p:cNvPr id="638" name="Google Shape;638;p5"/>
              <p:cNvSpPr txBox="1"/>
              <p:nvPr/>
            </p:nvSpPr>
            <p:spPr>
              <a:xfrm>
                <a:off x="9456270" y="4112525"/>
                <a:ext cx="2700000" cy="64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74FF"/>
                    </a:solidFill>
                    <a:latin typeface="Calibri"/>
                    <a:ea typeface="Calibri"/>
                    <a:cs typeface="Calibri"/>
                    <a:sym typeface="Calibri"/>
                  </a:rPr>
                  <a:t>Full of Experiences</a:t>
                </a:r>
                <a:endParaRPr b="1" i="0" sz="2500" u="none" cap="none" strike="noStrike">
                  <a:solidFill>
                    <a:srgbClr val="0074FF"/>
                  </a:solidFill>
                  <a:latin typeface="Calibri"/>
                  <a:ea typeface="Calibri"/>
                  <a:cs typeface="Calibri"/>
                  <a:sym typeface="Calibri"/>
                </a:endParaRPr>
              </a:p>
            </p:txBody>
          </p:sp>
          <p:sp>
            <p:nvSpPr>
              <p:cNvPr id="639" name="Google Shape;639;p5"/>
              <p:cNvSpPr txBox="1"/>
              <p:nvPr/>
            </p:nvSpPr>
            <p:spPr>
              <a:xfrm>
                <a:off x="9454896" y="4676525"/>
                <a:ext cx="2700000" cy="64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74FF"/>
                    </a:solidFill>
                    <a:latin typeface="Calibri"/>
                    <a:ea typeface="Calibri"/>
                    <a:cs typeface="Calibri"/>
                    <a:sym typeface="Calibri"/>
                  </a:rPr>
                  <a:t>TESL/TESOL</a:t>
                </a:r>
                <a:endParaRPr b="1" i="0" sz="2500" u="none" cap="none" strike="noStrike">
                  <a:solidFill>
                    <a:srgbClr val="0074FF"/>
                  </a:solidFill>
                  <a:latin typeface="Calibri"/>
                  <a:ea typeface="Calibri"/>
                  <a:cs typeface="Calibri"/>
                  <a:sym typeface="Calibri"/>
                </a:endParaRPr>
              </a:p>
            </p:txBody>
          </p:sp>
        </p:grpSp>
        <p:sp>
          <p:nvSpPr>
            <p:cNvPr id="640" name="Google Shape;640;p5"/>
            <p:cNvSpPr/>
            <p:nvPr/>
          </p:nvSpPr>
          <p:spPr>
            <a:xfrm>
              <a:off x="3977825" y="3931775"/>
              <a:ext cx="274200" cy="274200"/>
            </a:xfrm>
            <a:prstGeom prst="ellipse">
              <a:avLst/>
            </a:prstGeom>
            <a:solidFill>
              <a:srgbClr val="0074FF">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5"/>
            <p:cNvSpPr/>
            <p:nvPr/>
          </p:nvSpPr>
          <p:spPr>
            <a:xfrm>
              <a:off x="3977825" y="4491625"/>
              <a:ext cx="274200" cy="274200"/>
            </a:xfrm>
            <a:prstGeom prst="ellipse">
              <a:avLst/>
            </a:prstGeom>
            <a:solidFill>
              <a:srgbClr val="0074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5"/>
            <p:cNvSpPr/>
            <p:nvPr/>
          </p:nvSpPr>
          <p:spPr>
            <a:xfrm>
              <a:off x="3977825" y="5051475"/>
              <a:ext cx="274200" cy="274200"/>
            </a:xfrm>
            <a:prstGeom prst="ellipse">
              <a:avLst/>
            </a:prstGeom>
            <a:solidFill>
              <a:srgbClr val="F9E3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43" name="Google Shape;643;p5"/>
          <p:cNvPicPr preferRelativeResize="0"/>
          <p:nvPr/>
        </p:nvPicPr>
        <p:blipFill rotWithShape="1">
          <a:blip r:embed="rId4">
            <a:alphaModFix/>
          </a:blip>
          <a:srcRect b="0" l="0" r="0" t="0"/>
          <a:stretch/>
        </p:blipFill>
        <p:spPr>
          <a:xfrm>
            <a:off x="11340192" y="6330691"/>
            <a:ext cx="851807" cy="527309"/>
          </a:xfrm>
          <a:prstGeom prst="rect">
            <a:avLst/>
          </a:prstGeom>
          <a:noFill/>
          <a:ln>
            <a:noFill/>
          </a:ln>
        </p:spPr>
      </p:pic>
      <p:pic>
        <p:nvPicPr>
          <p:cNvPr id="644" name="Google Shape;644;p5"/>
          <p:cNvPicPr preferRelativeResize="0"/>
          <p:nvPr/>
        </p:nvPicPr>
        <p:blipFill rotWithShape="1">
          <a:blip r:embed="rId4">
            <a:alphaModFix/>
          </a:blip>
          <a:srcRect b="0" l="0" r="0" t="0"/>
          <a:stretch/>
        </p:blipFill>
        <p:spPr>
          <a:xfrm>
            <a:off x="11340192" y="6330691"/>
            <a:ext cx="851807" cy="527309"/>
          </a:xfrm>
          <a:prstGeom prst="rect">
            <a:avLst/>
          </a:prstGeom>
          <a:noFill/>
          <a:ln>
            <a:noFill/>
          </a:ln>
        </p:spPr>
      </p:pic>
      <p:sp>
        <p:nvSpPr>
          <p:cNvPr id="645" name="Google Shape;645;p5"/>
          <p:cNvSpPr/>
          <p:nvPr/>
        </p:nvSpPr>
        <p:spPr>
          <a:xfrm>
            <a:off x="295996" y="6295052"/>
            <a:ext cx="2630700" cy="562800"/>
          </a:xfrm>
          <a:prstGeom prst="snip2SameRect">
            <a:avLst>
              <a:gd fmla="val 33824" name="adj1"/>
              <a:gd fmla="val 0" name="adj2"/>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Product</a:t>
            </a:r>
            <a:endParaRPr b="0" i="0" sz="2800" u="none" cap="none" strike="noStrike">
              <a:solidFill>
                <a:schemeClr val="lt1"/>
              </a:solidFill>
              <a:latin typeface="Calibri"/>
              <a:ea typeface="Calibri"/>
              <a:cs typeface="Calibri"/>
              <a:sym typeface="Calibri"/>
            </a:endParaRPr>
          </a:p>
        </p:txBody>
      </p:sp>
      <p:sp>
        <p:nvSpPr>
          <p:cNvPr id="646" name="Google Shape;646;p5"/>
          <p:cNvSpPr/>
          <p:nvPr/>
        </p:nvSpPr>
        <p:spPr>
          <a:xfrm>
            <a:off x="3093218"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Price</a:t>
            </a:r>
            <a:endParaRPr b="0" i="0" sz="2400" u="none" cap="none" strike="noStrike">
              <a:solidFill>
                <a:schemeClr val="lt1"/>
              </a:solidFill>
              <a:latin typeface="Calibri"/>
              <a:ea typeface="Calibri"/>
              <a:cs typeface="Calibri"/>
              <a:sym typeface="Calibri"/>
            </a:endParaRPr>
          </a:p>
        </p:txBody>
      </p:sp>
      <p:sp>
        <p:nvSpPr>
          <p:cNvPr id="647" name="Google Shape;647;p5"/>
          <p:cNvSpPr/>
          <p:nvPr/>
        </p:nvSpPr>
        <p:spPr>
          <a:xfrm>
            <a:off x="5723898"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Place</a:t>
            </a:r>
            <a:endParaRPr b="0" i="0" sz="2400" u="none" cap="none" strike="noStrike">
              <a:solidFill>
                <a:schemeClr val="lt1"/>
              </a:solidFill>
              <a:latin typeface="Calibri"/>
              <a:ea typeface="Calibri"/>
              <a:cs typeface="Calibri"/>
              <a:sym typeface="Calibri"/>
            </a:endParaRPr>
          </a:p>
        </p:txBody>
      </p:sp>
      <p:sp>
        <p:nvSpPr>
          <p:cNvPr id="648" name="Google Shape;648;p5"/>
          <p:cNvSpPr/>
          <p:nvPr/>
        </p:nvSpPr>
        <p:spPr>
          <a:xfrm>
            <a:off x="8354577"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Promotion</a:t>
            </a:r>
            <a:endParaRPr b="0" i="0" sz="2400" u="none" cap="none" strike="noStrike">
              <a:solidFill>
                <a:schemeClr val="lt1"/>
              </a:solidFill>
              <a:latin typeface="Calibri"/>
              <a:ea typeface="Calibri"/>
              <a:cs typeface="Calibri"/>
              <a:sym typeface="Calibri"/>
            </a:endParaRPr>
          </a:p>
        </p:txBody>
      </p:sp>
      <p:sp>
        <p:nvSpPr>
          <p:cNvPr id="649" name="Google Shape;649;p5"/>
          <p:cNvSpPr/>
          <p:nvPr/>
        </p:nvSpPr>
        <p:spPr>
          <a:xfrm>
            <a:off x="1161600" y="3599625"/>
            <a:ext cx="9868800" cy="1627800"/>
          </a:xfrm>
          <a:prstGeom prst="roundRect">
            <a:avLst>
              <a:gd fmla="val 16667" name="adj"/>
            </a:avLst>
          </a:prstGeom>
          <a:solidFill>
            <a:srgbClr val="0074FF"/>
          </a:solidFill>
          <a:ln cap="flat" cmpd="sng" w="38100">
            <a:solidFill>
              <a:srgbClr val="FCE40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FCE401"/>
                </a:solidFill>
                <a:latin typeface="Calibri"/>
                <a:ea typeface="Calibri"/>
                <a:cs typeface="Calibri"/>
                <a:sym typeface="Calibri"/>
              </a:rPr>
              <a:t>Tella should </a:t>
            </a:r>
            <a:r>
              <a:rPr lang="en-US" sz="3600">
                <a:solidFill>
                  <a:srgbClr val="FCE401"/>
                </a:solidFill>
                <a:latin typeface="Calibri"/>
                <a:ea typeface="Calibri"/>
                <a:cs typeface="Calibri"/>
                <a:sym typeface="Calibri"/>
              </a:rPr>
              <a:t>emphasize </a:t>
            </a:r>
            <a:br>
              <a:rPr lang="en-US" sz="3600">
                <a:solidFill>
                  <a:srgbClr val="FCE401"/>
                </a:solidFill>
                <a:latin typeface="Calibri"/>
                <a:ea typeface="Calibri"/>
                <a:cs typeface="Calibri"/>
                <a:sym typeface="Calibri"/>
              </a:rPr>
            </a:br>
            <a:r>
              <a:rPr lang="en-US" sz="3600">
                <a:solidFill>
                  <a:srgbClr val="FCE401"/>
                </a:solidFill>
                <a:latin typeface="Calibri"/>
                <a:ea typeface="Calibri"/>
                <a:cs typeface="Calibri"/>
                <a:sym typeface="Calibri"/>
              </a:rPr>
              <a:t>each teacher’s teaching experience.</a:t>
            </a:r>
            <a:endParaRPr b="0" i="0" sz="3600" u="none" cap="none" strike="noStrike">
              <a:solidFill>
                <a:srgbClr val="FCE401"/>
              </a:solidFill>
              <a:latin typeface="Calibri"/>
              <a:ea typeface="Calibri"/>
              <a:cs typeface="Calibri"/>
              <a:sym typeface="Calibri"/>
            </a:endParaRPr>
          </a:p>
        </p:txBody>
      </p:sp>
      <p:sp>
        <p:nvSpPr>
          <p:cNvPr id="650" name="Google Shape;650;p5"/>
          <p:cNvSpPr txBox="1"/>
          <p:nvPr/>
        </p:nvSpPr>
        <p:spPr>
          <a:xfrm>
            <a:off x="51279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600"/>
              <a:buFont typeface="Arial"/>
              <a:buNone/>
            </a:pPr>
            <a:r>
              <a:rPr b="1" i="0" lang="en-US" sz="3600" u="none" cap="none" strike="noStrike">
                <a:solidFill>
                  <a:srgbClr val="FCE401"/>
                </a:solidFill>
                <a:latin typeface="Calibri"/>
                <a:ea typeface="Calibri"/>
                <a:cs typeface="Calibri"/>
                <a:sym typeface="Calibri"/>
              </a:rPr>
              <a:t>4P Analysis - Product</a:t>
            </a:r>
            <a:endParaRPr b="1" i="0" sz="3600" u="none" cap="none" strike="noStrike">
              <a:solidFill>
                <a:srgbClr val="FCE401"/>
              </a:solidFill>
              <a:latin typeface="Calibri"/>
              <a:ea typeface="Calibri"/>
              <a:cs typeface="Calibri"/>
              <a:sym typeface="Calibri"/>
            </a:endParaRPr>
          </a:p>
        </p:txBody>
      </p:sp>
      <p:sp>
        <p:nvSpPr>
          <p:cNvPr id="651" name="Google Shape;651;p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1000"/>
                                        <p:tgtEl>
                                          <p:spTgt spid="6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33"/>
          <p:cNvSpPr/>
          <p:nvPr/>
        </p:nvSpPr>
        <p:spPr>
          <a:xfrm rot="5400000">
            <a:off x="-392746" y="606215"/>
            <a:ext cx="1060800" cy="2754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8" name="Google Shape;658;p33"/>
          <p:cNvSpPr txBox="1"/>
          <p:nvPr/>
        </p:nvSpPr>
        <p:spPr>
          <a:xfrm>
            <a:off x="275354" y="205346"/>
            <a:ext cx="23856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MARKETING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STRATEGY</a:t>
            </a:r>
            <a:endParaRPr b="0" i="0" sz="1400" u="none" cap="none" strike="noStrike">
              <a:solidFill>
                <a:srgbClr val="000000"/>
              </a:solidFill>
              <a:latin typeface="Arial"/>
              <a:ea typeface="Arial"/>
              <a:cs typeface="Arial"/>
              <a:sym typeface="Arial"/>
            </a:endParaRPr>
          </a:p>
        </p:txBody>
      </p:sp>
      <p:sp>
        <p:nvSpPr>
          <p:cNvPr id="659" name="Google Shape;659;p33"/>
          <p:cNvSpPr/>
          <p:nvPr/>
        </p:nvSpPr>
        <p:spPr>
          <a:xfrm rot="5400000">
            <a:off x="6844649" y="-4073034"/>
            <a:ext cx="1060800" cy="96339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60" name="Google Shape;660;p33"/>
          <p:cNvPicPr preferRelativeResize="0"/>
          <p:nvPr/>
        </p:nvPicPr>
        <p:blipFill rotWithShape="1">
          <a:blip r:embed="rId3">
            <a:alphaModFix/>
          </a:blip>
          <a:srcRect b="0" l="0" r="0" t="0"/>
          <a:stretch/>
        </p:blipFill>
        <p:spPr>
          <a:xfrm>
            <a:off x="11340192" y="6330691"/>
            <a:ext cx="851807" cy="527309"/>
          </a:xfrm>
          <a:prstGeom prst="rect">
            <a:avLst/>
          </a:prstGeom>
          <a:noFill/>
          <a:ln>
            <a:noFill/>
          </a:ln>
        </p:spPr>
      </p:pic>
      <p:sp>
        <p:nvSpPr>
          <p:cNvPr id="661" name="Google Shape;661;p33"/>
          <p:cNvSpPr/>
          <p:nvPr/>
        </p:nvSpPr>
        <p:spPr>
          <a:xfrm>
            <a:off x="2968311" y="6295052"/>
            <a:ext cx="2630700" cy="562800"/>
          </a:xfrm>
          <a:prstGeom prst="snip2SameRect">
            <a:avLst>
              <a:gd fmla="val 33824" name="adj1"/>
              <a:gd fmla="val 0" name="adj2"/>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Price</a:t>
            </a:r>
            <a:endParaRPr b="0" i="0" sz="2800" u="none" cap="none" strike="noStrike">
              <a:solidFill>
                <a:schemeClr val="lt1"/>
              </a:solidFill>
              <a:latin typeface="Calibri"/>
              <a:ea typeface="Calibri"/>
              <a:cs typeface="Calibri"/>
              <a:sym typeface="Calibri"/>
            </a:endParaRPr>
          </a:p>
        </p:txBody>
      </p:sp>
      <p:sp>
        <p:nvSpPr>
          <p:cNvPr id="662" name="Google Shape;662;p33"/>
          <p:cNvSpPr/>
          <p:nvPr/>
        </p:nvSpPr>
        <p:spPr>
          <a:xfrm>
            <a:off x="379267"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Product</a:t>
            </a:r>
            <a:endParaRPr b="0" i="0" sz="2400" u="none" cap="none" strike="noStrike">
              <a:solidFill>
                <a:schemeClr val="lt1"/>
              </a:solidFill>
              <a:latin typeface="Calibri"/>
              <a:ea typeface="Calibri"/>
              <a:cs typeface="Calibri"/>
              <a:sym typeface="Calibri"/>
            </a:endParaRPr>
          </a:p>
        </p:txBody>
      </p:sp>
      <p:sp>
        <p:nvSpPr>
          <p:cNvPr id="663" name="Google Shape;663;p33"/>
          <p:cNvSpPr/>
          <p:nvPr/>
        </p:nvSpPr>
        <p:spPr>
          <a:xfrm>
            <a:off x="5723898"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Place</a:t>
            </a:r>
            <a:endParaRPr b="0" i="0" sz="2400" u="none" cap="none" strike="noStrike">
              <a:solidFill>
                <a:schemeClr val="lt1"/>
              </a:solidFill>
              <a:latin typeface="Calibri"/>
              <a:ea typeface="Calibri"/>
              <a:cs typeface="Calibri"/>
              <a:sym typeface="Calibri"/>
            </a:endParaRPr>
          </a:p>
        </p:txBody>
      </p:sp>
      <p:sp>
        <p:nvSpPr>
          <p:cNvPr id="664" name="Google Shape;664;p33"/>
          <p:cNvSpPr/>
          <p:nvPr/>
        </p:nvSpPr>
        <p:spPr>
          <a:xfrm>
            <a:off x="8354577"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Promotion</a:t>
            </a:r>
            <a:endParaRPr b="0" i="0" sz="2400" u="none" cap="none" strike="noStrike">
              <a:solidFill>
                <a:schemeClr val="lt1"/>
              </a:solidFill>
              <a:latin typeface="Calibri"/>
              <a:ea typeface="Calibri"/>
              <a:cs typeface="Calibri"/>
              <a:sym typeface="Calibri"/>
            </a:endParaRPr>
          </a:p>
        </p:txBody>
      </p:sp>
      <p:sp>
        <p:nvSpPr>
          <p:cNvPr id="665" name="Google Shape;665;p33"/>
          <p:cNvSpPr/>
          <p:nvPr/>
        </p:nvSpPr>
        <p:spPr>
          <a:xfrm>
            <a:off x="7258530" y="2660972"/>
            <a:ext cx="3945900" cy="6921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Writing + Speaking</a:t>
            </a:r>
            <a:endParaRPr b="0" i="0" sz="3600" u="none" cap="none" strike="noStrike">
              <a:solidFill>
                <a:schemeClr val="dk1"/>
              </a:solidFill>
              <a:latin typeface="Calibri"/>
              <a:ea typeface="Calibri"/>
              <a:cs typeface="Calibri"/>
              <a:sym typeface="Calibri"/>
            </a:endParaRPr>
          </a:p>
        </p:txBody>
      </p:sp>
      <p:sp>
        <p:nvSpPr>
          <p:cNvPr id="666" name="Google Shape;666;p33"/>
          <p:cNvSpPr/>
          <p:nvPr/>
        </p:nvSpPr>
        <p:spPr>
          <a:xfrm>
            <a:off x="643932" y="2461046"/>
            <a:ext cx="4354800" cy="10917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6000"/>
              <a:buFont typeface="Arial"/>
              <a:buNone/>
            </a:pPr>
            <a:r>
              <a:rPr b="0" i="0" lang="en-US" sz="6000" u="none" cap="none" strike="noStrike">
                <a:solidFill>
                  <a:srgbClr val="0074FF"/>
                </a:solidFill>
                <a:latin typeface="Calibri"/>
                <a:ea typeface="Calibri"/>
                <a:cs typeface="Calibri"/>
                <a:sym typeface="Calibri"/>
              </a:rPr>
              <a:t>46.57</a:t>
            </a:r>
            <a:r>
              <a:rPr b="0" i="0" lang="en-US" sz="20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willing to pay &lt; $1500 </a:t>
            </a:r>
            <a:endParaRPr b="0" i="0" sz="1400" u="none" cap="none" strike="noStrike">
              <a:solidFill>
                <a:srgbClr val="000000"/>
              </a:solidFill>
              <a:latin typeface="Arial"/>
              <a:ea typeface="Arial"/>
              <a:cs typeface="Arial"/>
              <a:sym typeface="Arial"/>
            </a:endParaRPr>
          </a:p>
        </p:txBody>
      </p:sp>
      <p:sp>
        <p:nvSpPr>
          <p:cNvPr id="667" name="Google Shape;667;p33"/>
          <p:cNvSpPr/>
          <p:nvPr/>
        </p:nvSpPr>
        <p:spPr>
          <a:xfrm>
            <a:off x="643932" y="3980927"/>
            <a:ext cx="5055300" cy="10917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6000"/>
              <a:buFont typeface="Arial"/>
              <a:buNone/>
            </a:pPr>
            <a:r>
              <a:rPr b="0" i="0" lang="en-US" sz="6000" u="none" cap="none" strike="noStrike">
                <a:solidFill>
                  <a:srgbClr val="0074FF"/>
                </a:solidFill>
                <a:latin typeface="Calibri"/>
                <a:ea typeface="Calibri"/>
                <a:cs typeface="Calibri"/>
                <a:sym typeface="Calibri"/>
              </a:rPr>
              <a:t>35.62 </a:t>
            </a:r>
            <a:r>
              <a:rPr b="0" i="0" lang="en-US" sz="20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willing to pay $1501 - $3000 </a:t>
            </a:r>
            <a:endParaRPr b="0" i="0" sz="1400" u="none" cap="none" strike="noStrike">
              <a:solidFill>
                <a:srgbClr val="000000"/>
              </a:solidFill>
              <a:latin typeface="Arial"/>
              <a:ea typeface="Arial"/>
              <a:cs typeface="Arial"/>
              <a:sym typeface="Arial"/>
            </a:endParaRPr>
          </a:p>
        </p:txBody>
      </p:sp>
      <p:cxnSp>
        <p:nvCxnSpPr>
          <p:cNvPr id="668" name="Google Shape;668;p33"/>
          <p:cNvCxnSpPr/>
          <p:nvPr/>
        </p:nvCxnSpPr>
        <p:spPr>
          <a:xfrm>
            <a:off x="6553200" y="2230823"/>
            <a:ext cx="0" cy="3150900"/>
          </a:xfrm>
          <a:prstGeom prst="straightConnector1">
            <a:avLst/>
          </a:prstGeom>
          <a:noFill/>
          <a:ln cap="flat" cmpd="sng" w="76200">
            <a:solidFill>
              <a:srgbClr val="7FADFA"/>
            </a:solidFill>
            <a:prstDash val="dash"/>
            <a:miter lim="800000"/>
            <a:headEnd len="sm" w="sm" type="none"/>
            <a:tailEnd len="sm" w="sm" type="none"/>
          </a:ln>
        </p:spPr>
      </p:cxnSp>
      <p:sp>
        <p:nvSpPr>
          <p:cNvPr id="669" name="Google Shape;669;p33"/>
          <p:cNvSpPr/>
          <p:nvPr/>
        </p:nvSpPr>
        <p:spPr>
          <a:xfrm>
            <a:off x="7005619" y="3985287"/>
            <a:ext cx="4131300" cy="10875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Competitors’ price fell in </a:t>
            </a:r>
            <a:endParaRPr b="0" i="0" sz="1400" u="none" cap="none" strike="noStrike">
              <a:solidFill>
                <a:srgbClr val="000000"/>
              </a:solidFill>
              <a:latin typeface="Arial"/>
              <a:ea typeface="Arial"/>
              <a:cs typeface="Arial"/>
              <a:sym typeface="Arial"/>
            </a:endParaRPr>
          </a:p>
          <a:p>
            <a:pPr indent="0" lvl="0" marL="0" marR="0" rtl="0" algn="ctr">
              <a:lnSpc>
                <a:spcPct val="115000"/>
              </a:lnSpc>
              <a:spcBef>
                <a:spcPts val="60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$1501 - $3000 </a:t>
            </a:r>
            <a:endParaRPr b="0" i="0" sz="1800" u="none" cap="none" strike="noStrike">
              <a:solidFill>
                <a:schemeClr val="dk1"/>
              </a:solidFill>
              <a:latin typeface="Calibri"/>
              <a:ea typeface="Calibri"/>
              <a:cs typeface="Calibri"/>
              <a:sym typeface="Calibri"/>
            </a:endParaRPr>
          </a:p>
        </p:txBody>
      </p:sp>
      <p:sp>
        <p:nvSpPr>
          <p:cNvPr id="670" name="Google Shape;670;p33"/>
          <p:cNvSpPr/>
          <p:nvPr/>
        </p:nvSpPr>
        <p:spPr>
          <a:xfrm>
            <a:off x="315424" y="3980927"/>
            <a:ext cx="5453100" cy="1245900"/>
          </a:xfrm>
          <a:prstGeom prst="frame">
            <a:avLst>
              <a:gd fmla="val 6550" name="adj1"/>
            </a:avLst>
          </a:prstGeom>
          <a:solidFill>
            <a:srgbClr val="FCE4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1" name="Google Shape;671;p33"/>
          <p:cNvSpPr txBox="1"/>
          <p:nvPr/>
        </p:nvSpPr>
        <p:spPr>
          <a:xfrm>
            <a:off x="51279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600"/>
              <a:buFont typeface="Arial"/>
              <a:buNone/>
            </a:pPr>
            <a:r>
              <a:rPr b="1" i="0" lang="en-US" sz="3600" u="none" cap="none" strike="noStrike">
                <a:solidFill>
                  <a:srgbClr val="FCE401"/>
                </a:solidFill>
                <a:latin typeface="Calibri"/>
                <a:ea typeface="Calibri"/>
                <a:cs typeface="Calibri"/>
                <a:sym typeface="Calibri"/>
              </a:rPr>
              <a:t>4P Analysis - Price</a:t>
            </a:r>
            <a:endParaRPr b="1" i="0" sz="3600" u="none" cap="none" strike="noStrike">
              <a:solidFill>
                <a:srgbClr val="FCE401"/>
              </a:solidFill>
              <a:latin typeface="Calibri"/>
              <a:ea typeface="Calibri"/>
              <a:cs typeface="Calibri"/>
              <a:sym typeface="Calibri"/>
            </a:endParaRPr>
          </a:p>
        </p:txBody>
      </p:sp>
      <p:sp>
        <p:nvSpPr>
          <p:cNvPr id="672" name="Google Shape;672;p3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34"/>
          <p:cNvSpPr/>
          <p:nvPr/>
        </p:nvSpPr>
        <p:spPr>
          <a:xfrm rot="5400000">
            <a:off x="-392746" y="606215"/>
            <a:ext cx="1060800" cy="2754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79" name="Google Shape;679;p34"/>
          <p:cNvSpPr txBox="1"/>
          <p:nvPr/>
        </p:nvSpPr>
        <p:spPr>
          <a:xfrm>
            <a:off x="275354" y="205346"/>
            <a:ext cx="23856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MARKETING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STRATEGY</a:t>
            </a:r>
            <a:endParaRPr b="0" i="0" sz="1400" u="none" cap="none" strike="noStrike">
              <a:solidFill>
                <a:srgbClr val="000000"/>
              </a:solidFill>
              <a:latin typeface="Arial"/>
              <a:ea typeface="Arial"/>
              <a:cs typeface="Arial"/>
              <a:sym typeface="Arial"/>
            </a:endParaRPr>
          </a:p>
        </p:txBody>
      </p:sp>
      <p:sp>
        <p:nvSpPr>
          <p:cNvPr id="680" name="Google Shape;680;p34"/>
          <p:cNvSpPr/>
          <p:nvPr/>
        </p:nvSpPr>
        <p:spPr>
          <a:xfrm rot="5400000">
            <a:off x="6844649" y="-4073034"/>
            <a:ext cx="1060800" cy="96339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81" name="Google Shape;681;p34"/>
          <p:cNvPicPr preferRelativeResize="0"/>
          <p:nvPr/>
        </p:nvPicPr>
        <p:blipFill rotWithShape="1">
          <a:blip r:embed="rId3">
            <a:alphaModFix/>
          </a:blip>
          <a:srcRect b="0" l="0" r="0" t="0"/>
          <a:stretch/>
        </p:blipFill>
        <p:spPr>
          <a:xfrm>
            <a:off x="11340192" y="6330691"/>
            <a:ext cx="851807" cy="527309"/>
          </a:xfrm>
          <a:prstGeom prst="rect">
            <a:avLst/>
          </a:prstGeom>
          <a:noFill/>
          <a:ln>
            <a:noFill/>
          </a:ln>
        </p:spPr>
      </p:pic>
      <p:sp>
        <p:nvSpPr>
          <p:cNvPr id="682" name="Google Shape;682;p34"/>
          <p:cNvSpPr/>
          <p:nvPr/>
        </p:nvSpPr>
        <p:spPr>
          <a:xfrm>
            <a:off x="5619808" y="6295052"/>
            <a:ext cx="2630700" cy="562800"/>
          </a:xfrm>
          <a:prstGeom prst="snip2SameRect">
            <a:avLst>
              <a:gd fmla="val 33824" name="adj1"/>
              <a:gd fmla="val 0" name="adj2"/>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Place</a:t>
            </a:r>
            <a:endParaRPr b="0" i="0" sz="2800" u="none" cap="none" strike="noStrike">
              <a:solidFill>
                <a:schemeClr val="lt1"/>
              </a:solidFill>
              <a:latin typeface="Calibri"/>
              <a:ea typeface="Calibri"/>
              <a:cs typeface="Calibri"/>
              <a:sym typeface="Calibri"/>
            </a:endParaRPr>
          </a:p>
        </p:txBody>
      </p:sp>
      <p:sp>
        <p:nvSpPr>
          <p:cNvPr id="683" name="Google Shape;683;p34"/>
          <p:cNvSpPr/>
          <p:nvPr/>
        </p:nvSpPr>
        <p:spPr>
          <a:xfrm>
            <a:off x="379267"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Product</a:t>
            </a:r>
            <a:endParaRPr b="0" i="0" sz="2400" u="none" cap="none" strike="noStrike">
              <a:solidFill>
                <a:schemeClr val="lt1"/>
              </a:solidFill>
              <a:latin typeface="Calibri"/>
              <a:ea typeface="Calibri"/>
              <a:cs typeface="Calibri"/>
              <a:sym typeface="Calibri"/>
            </a:endParaRPr>
          </a:p>
        </p:txBody>
      </p:sp>
      <p:sp>
        <p:nvSpPr>
          <p:cNvPr id="684" name="Google Shape;684;p34"/>
          <p:cNvSpPr/>
          <p:nvPr/>
        </p:nvSpPr>
        <p:spPr>
          <a:xfrm>
            <a:off x="3051582"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Price</a:t>
            </a:r>
            <a:endParaRPr b="0" i="0" sz="2400" u="none" cap="none" strike="noStrike">
              <a:solidFill>
                <a:schemeClr val="lt1"/>
              </a:solidFill>
              <a:latin typeface="Calibri"/>
              <a:ea typeface="Calibri"/>
              <a:cs typeface="Calibri"/>
              <a:sym typeface="Calibri"/>
            </a:endParaRPr>
          </a:p>
        </p:txBody>
      </p:sp>
      <p:sp>
        <p:nvSpPr>
          <p:cNvPr id="685" name="Google Shape;685;p34"/>
          <p:cNvSpPr/>
          <p:nvPr/>
        </p:nvSpPr>
        <p:spPr>
          <a:xfrm>
            <a:off x="8354577"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Promotion</a:t>
            </a:r>
            <a:endParaRPr b="0" i="0" sz="2400" u="none" cap="none" strike="noStrike">
              <a:solidFill>
                <a:schemeClr val="lt1"/>
              </a:solidFill>
              <a:latin typeface="Calibri"/>
              <a:ea typeface="Calibri"/>
              <a:cs typeface="Calibri"/>
              <a:sym typeface="Calibri"/>
            </a:endParaRPr>
          </a:p>
        </p:txBody>
      </p:sp>
      <p:sp>
        <p:nvSpPr>
          <p:cNvPr id="686" name="Google Shape;686;p34"/>
          <p:cNvSpPr/>
          <p:nvPr/>
        </p:nvSpPr>
        <p:spPr>
          <a:xfrm>
            <a:off x="5267519" y="2327231"/>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87" name="Google Shape;687;p34"/>
          <p:cNvPicPr preferRelativeResize="0"/>
          <p:nvPr/>
        </p:nvPicPr>
        <p:blipFill rotWithShape="1">
          <a:blip r:embed="rId4">
            <a:alphaModFix/>
          </a:blip>
          <a:srcRect b="0" l="0" r="0" t="0"/>
          <a:stretch/>
        </p:blipFill>
        <p:spPr>
          <a:xfrm>
            <a:off x="1410017" y="2388316"/>
            <a:ext cx="2501851" cy="2501851"/>
          </a:xfrm>
          <a:prstGeom prst="rect">
            <a:avLst/>
          </a:prstGeom>
          <a:noFill/>
          <a:ln>
            <a:noFill/>
          </a:ln>
        </p:spPr>
      </p:pic>
      <p:sp>
        <p:nvSpPr>
          <p:cNvPr id="688" name="Google Shape;688;p34"/>
          <p:cNvSpPr/>
          <p:nvPr/>
        </p:nvSpPr>
        <p:spPr>
          <a:xfrm>
            <a:off x="4283651" y="2640666"/>
            <a:ext cx="6691500" cy="19971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15000"/>
              </a:lnSpc>
              <a:spcBef>
                <a:spcPts val="0"/>
              </a:spcBef>
              <a:spcAft>
                <a:spcPts val="0"/>
              </a:spcAft>
              <a:buClr>
                <a:srgbClr val="615749"/>
              </a:buClr>
              <a:buSzPts val="1680"/>
              <a:buFont typeface="Arial"/>
              <a:buChar char="•"/>
            </a:pPr>
            <a:r>
              <a:rPr b="0" i="0" lang="en-US" sz="2400" u="none" cap="none" strike="noStrike">
                <a:solidFill>
                  <a:schemeClr val="dk1"/>
                </a:solidFill>
                <a:latin typeface="Calibri"/>
                <a:ea typeface="Calibri"/>
                <a:cs typeface="Calibri"/>
                <a:sym typeface="Calibri"/>
              </a:rPr>
              <a:t>The most domain communication app in Taiwan </a:t>
            </a:r>
            <a:endParaRPr b="0" i="0" sz="1400" u="none" cap="none" strike="noStrike">
              <a:solidFill>
                <a:srgbClr val="000000"/>
              </a:solidFill>
              <a:latin typeface="Arial"/>
              <a:ea typeface="Arial"/>
              <a:cs typeface="Arial"/>
              <a:sym typeface="Arial"/>
            </a:endParaRPr>
          </a:p>
          <a:p>
            <a:pPr indent="-285750" lvl="0" marL="285750" marR="0" rtl="0" algn="l">
              <a:lnSpc>
                <a:spcPct val="115000"/>
              </a:lnSpc>
              <a:spcBef>
                <a:spcPts val="600"/>
              </a:spcBef>
              <a:spcAft>
                <a:spcPts val="0"/>
              </a:spcAft>
              <a:buClr>
                <a:srgbClr val="615749"/>
              </a:buClr>
              <a:buSzPts val="1680"/>
              <a:buFont typeface="Arial"/>
              <a:buChar char="•"/>
            </a:pPr>
            <a:r>
              <a:rPr b="0" i="0" lang="en-US" sz="2400" u="none" cap="none" strike="noStrike">
                <a:solidFill>
                  <a:srgbClr val="0074FF"/>
                </a:solidFill>
                <a:latin typeface="Calibri"/>
                <a:ea typeface="Calibri"/>
                <a:cs typeface="Calibri"/>
                <a:sym typeface="Calibri"/>
              </a:rPr>
              <a:t>90%</a:t>
            </a:r>
            <a:r>
              <a:rPr b="0" i="0" lang="en-US" sz="2400" u="none" cap="none" strike="noStrike">
                <a:solidFill>
                  <a:schemeClr val="dk1"/>
                </a:solidFill>
                <a:latin typeface="Calibri"/>
                <a:ea typeface="Calibri"/>
                <a:cs typeface="Calibri"/>
                <a:sym typeface="Calibri"/>
              </a:rPr>
              <a:t> of market penetration rate </a:t>
            </a:r>
            <a:endParaRPr b="0" i="0" sz="1400" u="none" cap="none" strike="noStrike">
              <a:solidFill>
                <a:srgbClr val="000000"/>
              </a:solidFill>
              <a:latin typeface="Arial"/>
              <a:ea typeface="Arial"/>
              <a:cs typeface="Arial"/>
              <a:sym typeface="Arial"/>
            </a:endParaRPr>
          </a:p>
          <a:p>
            <a:pPr indent="-285750" lvl="0" marL="285750" marR="0" rtl="0" algn="l">
              <a:lnSpc>
                <a:spcPct val="115000"/>
              </a:lnSpc>
              <a:spcBef>
                <a:spcPts val="600"/>
              </a:spcBef>
              <a:spcAft>
                <a:spcPts val="0"/>
              </a:spcAft>
              <a:buClr>
                <a:srgbClr val="615749"/>
              </a:buClr>
              <a:buSzPts val="1680"/>
              <a:buFont typeface="Arial"/>
              <a:buChar char="•"/>
            </a:pPr>
            <a:r>
              <a:rPr b="0" i="0" lang="en-US" sz="2400" u="none" cap="none" strike="noStrike">
                <a:solidFill>
                  <a:schemeClr val="dk1"/>
                </a:solidFill>
                <a:latin typeface="Calibri"/>
                <a:ea typeface="Calibri"/>
                <a:cs typeface="Calibri"/>
                <a:sym typeface="Calibri"/>
              </a:rPr>
              <a:t>Integrate with </a:t>
            </a:r>
            <a:r>
              <a:rPr b="0" i="0" lang="en-US" sz="2400" u="none" cap="none" strike="noStrike">
                <a:solidFill>
                  <a:srgbClr val="0074FF"/>
                </a:solidFill>
                <a:latin typeface="Calibri"/>
                <a:ea typeface="Calibri"/>
                <a:cs typeface="Calibri"/>
                <a:sym typeface="Calibri"/>
              </a:rPr>
              <a:t>Line pay</a:t>
            </a:r>
            <a:endParaRPr b="0" i="0" sz="1400" u="none" cap="none" strike="noStrike">
              <a:solidFill>
                <a:srgbClr val="000000"/>
              </a:solidFill>
              <a:latin typeface="Arial"/>
              <a:ea typeface="Arial"/>
              <a:cs typeface="Arial"/>
              <a:sym typeface="Arial"/>
            </a:endParaRPr>
          </a:p>
          <a:p>
            <a:pPr indent="-285750" lvl="0" marL="285750" marR="0" rtl="0" algn="l">
              <a:lnSpc>
                <a:spcPct val="115000"/>
              </a:lnSpc>
              <a:spcBef>
                <a:spcPts val="600"/>
              </a:spcBef>
              <a:spcAft>
                <a:spcPts val="0"/>
              </a:spcAft>
              <a:buClr>
                <a:srgbClr val="615749"/>
              </a:buClr>
              <a:buSzPts val="1680"/>
              <a:buFont typeface="Arial"/>
              <a:buChar char="•"/>
            </a:pPr>
            <a:r>
              <a:rPr b="0" i="0" lang="en-US" sz="2400" u="none" cap="none" strike="noStrike">
                <a:solidFill>
                  <a:schemeClr val="dk1"/>
                </a:solidFill>
                <a:latin typeface="Calibri"/>
                <a:ea typeface="Calibri"/>
                <a:cs typeface="Calibri"/>
                <a:sym typeface="Calibri"/>
              </a:rPr>
              <a:t>Need a Taiwanese website </a:t>
            </a:r>
            <a:endParaRPr b="0" i="0" sz="2400" u="none" cap="none" strike="noStrike">
              <a:solidFill>
                <a:srgbClr val="0074FF"/>
              </a:solidFill>
              <a:latin typeface="Calibri"/>
              <a:ea typeface="Calibri"/>
              <a:cs typeface="Calibri"/>
              <a:sym typeface="Calibri"/>
            </a:endParaRPr>
          </a:p>
        </p:txBody>
      </p:sp>
      <p:sp>
        <p:nvSpPr>
          <p:cNvPr id="689" name="Google Shape;689;p34"/>
          <p:cNvSpPr/>
          <p:nvPr/>
        </p:nvSpPr>
        <p:spPr>
          <a:xfrm>
            <a:off x="4548200" y="4061875"/>
            <a:ext cx="3522900" cy="576000"/>
          </a:xfrm>
          <a:prstGeom prst="frame">
            <a:avLst>
              <a:gd fmla="val 6550" name="adj1"/>
            </a:avLst>
          </a:prstGeom>
          <a:solidFill>
            <a:srgbClr val="FCE4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0" name="Google Shape;690;p34"/>
          <p:cNvSpPr txBox="1"/>
          <p:nvPr/>
        </p:nvSpPr>
        <p:spPr>
          <a:xfrm>
            <a:off x="51279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600"/>
              <a:buFont typeface="Arial"/>
              <a:buNone/>
            </a:pPr>
            <a:r>
              <a:rPr b="1" i="0" lang="en-US" sz="3600" u="none" cap="none" strike="noStrike">
                <a:solidFill>
                  <a:srgbClr val="FCE401"/>
                </a:solidFill>
                <a:latin typeface="Calibri"/>
                <a:ea typeface="Calibri"/>
                <a:cs typeface="Calibri"/>
                <a:sym typeface="Calibri"/>
              </a:rPr>
              <a:t>4P Analysis - Place</a:t>
            </a:r>
            <a:endParaRPr b="1" i="0" sz="3600" u="none" cap="none" strike="noStrike">
              <a:solidFill>
                <a:srgbClr val="FCE401"/>
              </a:solidFill>
              <a:latin typeface="Calibri"/>
              <a:ea typeface="Calibri"/>
              <a:cs typeface="Calibri"/>
              <a:sym typeface="Calibri"/>
            </a:endParaRPr>
          </a:p>
        </p:txBody>
      </p:sp>
      <p:sp>
        <p:nvSpPr>
          <p:cNvPr id="691" name="Google Shape;691;p34"/>
          <p:cNvSpPr txBox="1"/>
          <p:nvPr/>
        </p:nvSpPr>
        <p:spPr>
          <a:xfrm>
            <a:off x="519000" y="5919650"/>
            <a:ext cx="9786600" cy="114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Resources : Appendix</a:t>
            </a:r>
            <a:endParaRPr b="0" i="0" sz="1400" u="none" cap="none" strike="noStrike">
              <a:solidFill>
                <a:srgbClr val="000000"/>
              </a:solidFill>
              <a:latin typeface="Calibri"/>
              <a:ea typeface="Calibri"/>
              <a:cs typeface="Calibri"/>
              <a:sym typeface="Calibri"/>
            </a:endParaRPr>
          </a:p>
        </p:txBody>
      </p:sp>
      <p:sp>
        <p:nvSpPr>
          <p:cNvPr id="692" name="Google Shape;692;p3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35"/>
          <p:cNvSpPr/>
          <p:nvPr/>
        </p:nvSpPr>
        <p:spPr>
          <a:xfrm rot="5400000">
            <a:off x="-392746" y="606215"/>
            <a:ext cx="1060800" cy="2754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99" name="Google Shape;699;p35"/>
          <p:cNvSpPr txBox="1"/>
          <p:nvPr/>
        </p:nvSpPr>
        <p:spPr>
          <a:xfrm>
            <a:off x="275354" y="205346"/>
            <a:ext cx="23856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MARKETING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STRATEGY</a:t>
            </a:r>
            <a:endParaRPr b="0" i="0" sz="1400" u="none" cap="none" strike="noStrike">
              <a:solidFill>
                <a:srgbClr val="000000"/>
              </a:solidFill>
              <a:latin typeface="Arial"/>
              <a:ea typeface="Arial"/>
              <a:cs typeface="Arial"/>
              <a:sym typeface="Arial"/>
            </a:endParaRPr>
          </a:p>
        </p:txBody>
      </p:sp>
      <p:sp>
        <p:nvSpPr>
          <p:cNvPr id="700" name="Google Shape;700;p35"/>
          <p:cNvSpPr/>
          <p:nvPr/>
        </p:nvSpPr>
        <p:spPr>
          <a:xfrm rot="5400000">
            <a:off x="6844649" y="-4073034"/>
            <a:ext cx="1060800" cy="96339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701" name="Google Shape;701;p35"/>
          <p:cNvPicPr preferRelativeResize="0"/>
          <p:nvPr/>
        </p:nvPicPr>
        <p:blipFill rotWithShape="1">
          <a:blip r:embed="rId3">
            <a:alphaModFix/>
          </a:blip>
          <a:srcRect b="0" l="0" r="0" t="0"/>
          <a:stretch/>
        </p:blipFill>
        <p:spPr>
          <a:xfrm>
            <a:off x="11340192" y="6330691"/>
            <a:ext cx="851807" cy="527309"/>
          </a:xfrm>
          <a:prstGeom prst="rect">
            <a:avLst/>
          </a:prstGeom>
          <a:noFill/>
          <a:ln>
            <a:noFill/>
          </a:ln>
        </p:spPr>
      </p:pic>
      <p:sp>
        <p:nvSpPr>
          <p:cNvPr id="702" name="Google Shape;702;p35"/>
          <p:cNvSpPr/>
          <p:nvPr/>
        </p:nvSpPr>
        <p:spPr>
          <a:xfrm>
            <a:off x="8271306" y="6295052"/>
            <a:ext cx="2630700" cy="562800"/>
          </a:xfrm>
          <a:prstGeom prst="snip2SameRect">
            <a:avLst>
              <a:gd fmla="val 33824" name="adj1"/>
              <a:gd fmla="val 0" name="adj2"/>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Promotion</a:t>
            </a:r>
            <a:endParaRPr b="0" i="0" sz="2800" u="none" cap="none" strike="noStrike">
              <a:solidFill>
                <a:schemeClr val="lt1"/>
              </a:solidFill>
              <a:latin typeface="Calibri"/>
              <a:ea typeface="Calibri"/>
              <a:cs typeface="Calibri"/>
              <a:sym typeface="Calibri"/>
            </a:endParaRPr>
          </a:p>
        </p:txBody>
      </p:sp>
      <p:sp>
        <p:nvSpPr>
          <p:cNvPr id="703" name="Google Shape;703;p35"/>
          <p:cNvSpPr/>
          <p:nvPr/>
        </p:nvSpPr>
        <p:spPr>
          <a:xfrm>
            <a:off x="379267"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Product</a:t>
            </a:r>
            <a:endParaRPr b="0" i="0" sz="2400" u="none" cap="none" strike="noStrike">
              <a:solidFill>
                <a:schemeClr val="lt1"/>
              </a:solidFill>
              <a:latin typeface="Calibri"/>
              <a:ea typeface="Calibri"/>
              <a:cs typeface="Calibri"/>
              <a:sym typeface="Calibri"/>
            </a:endParaRPr>
          </a:p>
        </p:txBody>
      </p:sp>
      <p:sp>
        <p:nvSpPr>
          <p:cNvPr id="704" name="Google Shape;704;p35"/>
          <p:cNvSpPr/>
          <p:nvPr/>
        </p:nvSpPr>
        <p:spPr>
          <a:xfrm>
            <a:off x="3051582"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Price</a:t>
            </a:r>
            <a:endParaRPr b="0" i="0" sz="2400" u="none" cap="none" strike="noStrike">
              <a:solidFill>
                <a:schemeClr val="lt1"/>
              </a:solidFill>
              <a:latin typeface="Calibri"/>
              <a:ea typeface="Calibri"/>
              <a:cs typeface="Calibri"/>
              <a:sym typeface="Calibri"/>
            </a:endParaRPr>
          </a:p>
        </p:txBody>
      </p:sp>
      <p:sp>
        <p:nvSpPr>
          <p:cNvPr id="705" name="Google Shape;705;p35"/>
          <p:cNvSpPr/>
          <p:nvPr/>
        </p:nvSpPr>
        <p:spPr>
          <a:xfrm>
            <a:off x="5723897"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Place</a:t>
            </a:r>
            <a:endParaRPr b="0" i="0" sz="2400" u="none" cap="none" strike="noStrike">
              <a:solidFill>
                <a:schemeClr val="lt1"/>
              </a:solidFill>
              <a:latin typeface="Calibri"/>
              <a:ea typeface="Calibri"/>
              <a:cs typeface="Calibri"/>
              <a:sym typeface="Calibri"/>
            </a:endParaRPr>
          </a:p>
        </p:txBody>
      </p:sp>
      <p:sp>
        <p:nvSpPr>
          <p:cNvPr id="706" name="Google Shape;706;p35"/>
          <p:cNvSpPr/>
          <p:nvPr/>
        </p:nvSpPr>
        <p:spPr>
          <a:xfrm>
            <a:off x="702275" y="1631719"/>
            <a:ext cx="10787400" cy="558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2800"/>
              <a:buFont typeface="Arial"/>
              <a:buNone/>
            </a:pPr>
            <a:r>
              <a:rPr b="0" i="0" lang="en-US" sz="2800" u="none" cap="none" strike="noStrike">
                <a:solidFill>
                  <a:srgbClr val="0074FF"/>
                </a:solidFill>
                <a:latin typeface="Calibri"/>
                <a:ea typeface="Calibri"/>
                <a:cs typeface="Calibri"/>
                <a:sym typeface="Calibri"/>
              </a:rPr>
              <a:t>CORE VALUE </a:t>
            </a:r>
            <a:r>
              <a:rPr b="0" i="0" lang="en-US" sz="2000" u="none" cap="none" strike="noStrike">
                <a:solidFill>
                  <a:schemeClr val="dk1"/>
                </a:solidFill>
                <a:latin typeface="Calibri"/>
                <a:ea typeface="Calibri"/>
                <a:cs typeface="Calibri"/>
                <a:sym typeface="Calibri"/>
              </a:rPr>
              <a:t>- The most efficient and convenient way of practicing English oral and writing skills </a:t>
            </a:r>
            <a:endParaRPr b="0" i="0" sz="1800" u="none" cap="none" strike="noStrike">
              <a:solidFill>
                <a:schemeClr val="dk1"/>
              </a:solidFill>
              <a:latin typeface="Calibri"/>
              <a:ea typeface="Calibri"/>
              <a:cs typeface="Calibri"/>
              <a:sym typeface="Calibri"/>
            </a:endParaRPr>
          </a:p>
        </p:txBody>
      </p:sp>
      <p:sp>
        <p:nvSpPr>
          <p:cNvPr id="707" name="Google Shape;707;p35"/>
          <p:cNvSpPr txBox="1"/>
          <p:nvPr/>
        </p:nvSpPr>
        <p:spPr>
          <a:xfrm>
            <a:off x="51279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600"/>
              <a:buFont typeface="Arial"/>
              <a:buNone/>
            </a:pPr>
            <a:r>
              <a:rPr b="1" i="0" lang="en-US" sz="3600" u="none" cap="none" strike="noStrike">
                <a:solidFill>
                  <a:srgbClr val="FCE401"/>
                </a:solidFill>
                <a:latin typeface="Calibri"/>
                <a:ea typeface="Calibri"/>
                <a:cs typeface="Calibri"/>
                <a:sym typeface="Calibri"/>
              </a:rPr>
              <a:t>4P Analysis - Promotion</a:t>
            </a:r>
            <a:endParaRPr b="1" i="0" sz="3600" u="none" cap="none" strike="noStrike">
              <a:solidFill>
                <a:srgbClr val="FCE401"/>
              </a:solidFill>
              <a:latin typeface="Calibri"/>
              <a:ea typeface="Calibri"/>
              <a:cs typeface="Calibri"/>
              <a:sym typeface="Calibri"/>
            </a:endParaRPr>
          </a:p>
        </p:txBody>
      </p:sp>
      <p:sp>
        <p:nvSpPr>
          <p:cNvPr id="708" name="Google Shape;708;p3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709" name="Google Shape;709;p35"/>
          <p:cNvSpPr/>
          <p:nvPr/>
        </p:nvSpPr>
        <p:spPr>
          <a:xfrm>
            <a:off x="867200" y="2864838"/>
            <a:ext cx="10862100" cy="21306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15000"/>
              </a:lnSpc>
              <a:spcBef>
                <a:spcPts val="600"/>
              </a:spcBef>
              <a:spcAft>
                <a:spcPts val="0"/>
              </a:spcAft>
              <a:buSzPts val="1680"/>
              <a:buFont typeface="Arial"/>
              <a:buChar char="•"/>
            </a:pPr>
            <a:r>
              <a:rPr lang="en-US" sz="2400">
                <a:latin typeface="Calibri"/>
                <a:ea typeface="Calibri"/>
                <a:cs typeface="Calibri"/>
                <a:sym typeface="Calibri"/>
              </a:rPr>
              <a:t>Use </a:t>
            </a:r>
            <a:r>
              <a:rPr b="1" lang="en-US" sz="2400">
                <a:latin typeface="Calibri"/>
                <a:ea typeface="Calibri"/>
                <a:cs typeface="Calibri"/>
                <a:sym typeface="Calibri"/>
              </a:rPr>
              <a:t>CEO interview and media pitch</a:t>
            </a:r>
            <a:r>
              <a:rPr lang="en-US" sz="2400">
                <a:latin typeface="Calibri"/>
                <a:ea typeface="Calibri"/>
                <a:cs typeface="Calibri"/>
                <a:sym typeface="Calibri"/>
              </a:rPr>
              <a:t> to raise awareness</a:t>
            </a:r>
            <a:endParaRPr sz="2400">
              <a:latin typeface="Calibri"/>
              <a:ea typeface="Calibri"/>
              <a:cs typeface="Calibri"/>
              <a:sym typeface="Calibri"/>
            </a:endParaRPr>
          </a:p>
          <a:p>
            <a:pPr indent="-285750" lvl="0" marL="285750" marR="0" rtl="0" algn="l">
              <a:lnSpc>
                <a:spcPct val="115000"/>
              </a:lnSpc>
              <a:spcBef>
                <a:spcPts val="600"/>
              </a:spcBef>
              <a:spcAft>
                <a:spcPts val="0"/>
              </a:spcAft>
              <a:buSzPts val="1680"/>
              <a:buFont typeface="Arial"/>
              <a:buChar char="•"/>
            </a:pPr>
            <a:r>
              <a:rPr lang="en-US" sz="2400">
                <a:latin typeface="Calibri"/>
                <a:ea typeface="Calibri"/>
                <a:cs typeface="Calibri"/>
                <a:sym typeface="Calibri"/>
              </a:rPr>
              <a:t>Use </a:t>
            </a:r>
            <a:r>
              <a:rPr b="1" lang="en-US" sz="2400">
                <a:latin typeface="Calibri"/>
                <a:ea typeface="Calibri"/>
                <a:cs typeface="Calibri"/>
                <a:sym typeface="Calibri"/>
              </a:rPr>
              <a:t>Facebook AD and Video AD</a:t>
            </a:r>
            <a:r>
              <a:rPr lang="en-US" sz="2400">
                <a:latin typeface="Calibri"/>
                <a:ea typeface="Calibri"/>
                <a:cs typeface="Calibri"/>
                <a:sym typeface="Calibri"/>
              </a:rPr>
              <a:t> to raise the awareness, especially brand awareness</a:t>
            </a:r>
            <a:endParaRPr sz="2400">
              <a:latin typeface="Calibri"/>
              <a:ea typeface="Calibri"/>
              <a:cs typeface="Calibri"/>
              <a:sym typeface="Calibri"/>
            </a:endParaRPr>
          </a:p>
          <a:p>
            <a:pPr indent="-285750" lvl="0" marL="285750" marR="0" rtl="0" algn="l">
              <a:lnSpc>
                <a:spcPct val="115000"/>
              </a:lnSpc>
              <a:spcBef>
                <a:spcPts val="600"/>
              </a:spcBef>
              <a:spcAft>
                <a:spcPts val="0"/>
              </a:spcAft>
              <a:buSzPts val="1680"/>
              <a:buFont typeface="Arial"/>
              <a:buChar char="•"/>
            </a:pPr>
            <a:r>
              <a:rPr lang="en-US" sz="2400">
                <a:latin typeface="Calibri"/>
                <a:ea typeface="Calibri"/>
                <a:cs typeface="Calibri"/>
                <a:sym typeface="Calibri"/>
              </a:rPr>
              <a:t>Through </a:t>
            </a:r>
            <a:r>
              <a:rPr b="1" lang="en-US" sz="2400">
                <a:latin typeface="Calibri"/>
                <a:ea typeface="Calibri"/>
                <a:cs typeface="Calibri"/>
                <a:sym typeface="Calibri"/>
              </a:rPr>
              <a:t>Friend persuasion</a:t>
            </a:r>
            <a:r>
              <a:rPr lang="en-US" sz="2400">
                <a:latin typeface="Calibri"/>
                <a:ea typeface="Calibri"/>
                <a:cs typeface="Calibri"/>
                <a:sym typeface="Calibri"/>
              </a:rPr>
              <a:t>, raising the interest, trial and adoption</a:t>
            </a:r>
            <a:endParaRPr sz="2400">
              <a:latin typeface="Calibri"/>
              <a:ea typeface="Calibri"/>
              <a:cs typeface="Calibri"/>
              <a:sym typeface="Calibri"/>
            </a:endParaRPr>
          </a:p>
          <a:p>
            <a:pPr indent="-285750" lvl="0" marL="285750" marR="0" rtl="0" algn="l">
              <a:lnSpc>
                <a:spcPct val="115000"/>
              </a:lnSpc>
              <a:spcBef>
                <a:spcPts val="600"/>
              </a:spcBef>
              <a:spcAft>
                <a:spcPts val="0"/>
              </a:spcAft>
              <a:buSzPts val="1680"/>
              <a:buFont typeface="Arial"/>
              <a:buChar char="•"/>
            </a:pPr>
            <a:r>
              <a:rPr lang="en-US" sz="2400">
                <a:latin typeface="Calibri"/>
                <a:ea typeface="Calibri"/>
                <a:cs typeface="Calibri"/>
                <a:sym typeface="Calibri"/>
              </a:rPr>
              <a:t>By </a:t>
            </a:r>
            <a:r>
              <a:rPr b="1" lang="en-US" sz="2400">
                <a:latin typeface="Calibri"/>
                <a:ea typeface="Calibri"/>
                <a:cs typeface="Calibri"/>
                <a:sym typeface="Calibri"/>
              </a:rPr>
              <a:t>Email, phone call and official account </a:t>
            </a:r>
            <a:r>
              <a:rPr lang="en-US" sz="2400">
                <a:solidFill>
                  <a:schemeClr val="dk1"/>
                </a:solidFill>
                <a:latin typeface="Calibri"/>
                <a:ea typeface="Calibri"/>
                <a:cs typeface="Calibri"/>
                <a:sym typeface="Calibri"/>
              </a:rPr>
              <a:t>raising the interest, evaluation and trial</a:t>
            </a:r>
            <a:endParaRPr sz="2400">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17"/>
          <p:cNvSpPr txBox="1"/>
          <p:nvPr/>
        </p:nvSpPr>
        <p:spPr>
          <a:xfrm>
            <a:off x="275354" y="205346"/>
            <a:ext cx="23856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MARKETING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STRATEGY</a:t>
            </a:r>
            <a:endParaRPr b="0" i="0" sz="1400" u="none" cap="none" strike="noStrike">
              <a:solidFill>
                <a:srgbClr val="000000"/>
              </a:solidFill>
              <a:latin typeface="Arial"/>
              <a:ea typeface="Arial"/>
              <a:cs typeface="Arial"/>
              <a:sym typeface="Arial"/>
            </a:endParaRPr>
          </a:p>
        </p:txBody>
      </p:sp>
      <p:sp>
        <p:nvSpPr>
          <p:cNvPr id="715" name="Google Shape;715;p17"/>
          <p:cNvSpPr/>
          <p:nvPr/>
        </p:nvSpPr>
        <p:spPr>
          <a:xfrm rot="5400000">
            <a:off x="6844649" y="-4073034"/>
            <a:ext cx="1060800" cy="96339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16" name="Google Shape;716;p17"/>
          <p:cNvSpPr/>
          <p:nvPr/>
        </p:nvSpPr>
        <p:spPr>
          <a:xfrm>
            <a:off x="1462250" y="1857075"/>
            <a:ext cx="9475500" cy="1060800"/>
          </a:xfrm>
          <a:prstGeom prst="roundRect">
            <a:avLst>
              <a:gd fmla="val 16667" name="adj"/>
            </a:avLst>
          </a:prstGeom>
          <a:noFill/>
          <a:ln cap="flat" cmpd="sng" w="38100">
            <a:solidFill>
              <a:srgbClr val="0074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17" name="Google Shape;717;p17"/>
          <p:cNvPicPr preferRelativeResize="0"/>
          <p:nvPr/>
        </p:nvPicPr>
        <p:blipFill rotWithShape="1">
          <a:blip r:embed="rId3">
            <a:alphaModFix/>
          </a:blip>
          <a:srcRect b="0" l="0" r="0" t="0"/>
          <a:stretch/>
        </p:blipFill>
        <p:spPr>
          <a:xfrm>
            <a:off x="594360" y="3718560"/>
            <a:ext cx="5143500" cy="1171575"/>
          </a:xfrm>
          <a:prstGeom prst="rect">
            <a:avLst/>
          </a:prstGeom>
          <a:noFill/>
          <a:ln>
            <a:noFill/>
          </a:ln>
        </p:spPr>
      </p:pic>
      <p:sp>
        <p:nvSpPr>
          <p:cNvPr id="718" name="Google Shape;718;p17"/>
          <p:cNvSpPr txBox="1"/>
          <p:nvPr/>
        </p:nvSpPr>
        <p:spPr>
          <a:xfrm>
            <a:off x="1127772" y="4903575"/>
            <a:ext cx="6830400" cy="98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74FF"/>
                </a:solidFill>
                <a:latin typeface="Calibri"/>
                <a:ea typeface="Calibri"/>
                <a:cs typeface="Calibri"/>
                <a:sym typeface="Calibri"/>
              </a:rPr>
              <a:t>69.1%  willing to learn by text</a:t>
            </a:r>
            <a:endParaRPr b="0" i="0" sz="26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74FF"/>
              </a:solidFill>
              <a:latin typeface="Calibri"/>
              <a:ea typeface="Calibri"/>
              <a:cs typeface="Calibri"/>
              <a:sym typeface="Calibri"/>
            </a:endParaRPr>
          </a:p>
        </p:txBody>
      </p:sp>
      <p:graphicFrame>
        <p:nvGraphicFramePr>
          <p:cNvPr id="719" name="Google Shape;719;p17"/>
          <p:cNvGraphicFramePr/>
          <p:nvPr/>
        </p:nvGraphicFramePr>
        <p:xfrm>
          <a:off x="6223950" y="3911150"/>
          <a:ext cx="3000000" cy="3000000"/>
        </p:xfrm>
        <a:graphic>
          <a:graphicData uri="http://schemas.openxmlformats.org/drawingml/2006/table">
            <a:tbl>
              <a:tblPr>
                <a:noFill/>
                <a:tableStyleId>{F7B8E3EF-F332-47F2-8F79-AB66CF2AD76B}</a:tableStyleId>
              </a:tblPr>
              <a:tblGrid>
                <a:gridCol w="2716150"/>
                <a:gridCol w="2716150"/>
              </a:tblGrid>
              <a:tr h="381000">
                <a:tc>
                  <a:txBody>
                    <a:bodyPr/>
                    <a:lstStyle/>
                    <a:p>
                      <a:pPr indent="0" lvl="0" marL="0" marR="0" rtl="0" algn="ctr">
                        <a:lnSpc>
                          <a:spcPct val="100000"/>
                        </a:lnSpc>
                        <a:spcBef>
                          <a:spcPts val="0"/>
                        </a:spcBef>
                        <a:spcAft>
                          <a:spcPts val="0"/>
                        </a:spcAft>
                        <a:buClr>
                          <a:srgbClr val="000000"/>
                        </a:buClr>
                        <a:buSzPts val="1900"/>
                        <a:buFont typeface="Arial"/>
                        <a:buNone/>
                      </a:pPr>
                      <a:r>
                        <a:rPr b="1" lang="en-US" sz="1900" u="none" cap="none" strike="noStrike">
                          <a:solidFill>
                            <a:srgbClr val="0074FF"/>
                          </a:solidFill>
                        </a:rPr>
                        <a:t>Option</a:t>
                      </a:r>
                      <a:endParaRPr b="1" sz="1900" u="none" cap="none" strike="noStrike">
                        <a:solidFill>
                          <a:srgbClr val="0074FF"/>
                        </a:solidFill>
                      </a:endParaRPr>
                    </a:p>
                  </a:txBody>
                  <a:tcPr marT="91425" marB="91425" marR="91425" marL="91425">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900"/>
                        <a:buFont typeface="Arial"/>
                        <a:buNone/>
                      </a:pPr>
                      <a:r>
                        <a:rPr b="1" lang="en-US" sz="1900" u="none" cap="none" strike="noStrike">
                          <a:solidFill>
                            <a:srgbClr val="0074FF"/>
                          </a:solidFill>
                        </a:rPr>
                        <a:t>Response</a:t>
                      </a:r>
                      <a:endParaRPr b="1" sz="1900" u="none" cap="none" strike="noStrike">
                        <a:solidFill>
                          <a:srgbClr val="0074FF"/>
                        </a:solidFill>
                      </a:endParaRPr>
                    </a:p>
                  </a:txBody>
                  <a:tcPr marT="91425" marB="91425" marR="91425" marL="91425">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900"/>
                        <a:buFont typeface="Arial"/>
                        <a:buNone/>
                      </a:pPr>
                      <a:r>
                        <a:rPr b="1" lang="en-US" sz="1900" u="none" cap="none" strike="noStrike">
                          <a:solidFill>
                            <a:srgbClr val="0074FF"/>
                          </a:solidFill>
                        </a:rPr>
                        <a:t>Yes</a:t>
                      </a:r>
                      <a:endParaRPr b="1" sz="1900" u="none" cap="none" strike="noStrike">
                        <a:solidFill>
                          <a:srgbClr val="0074FF"/>
                        </a:solidFill>
                      </a:endParaRPr>
                    </a:p>
                  </a:txBody>
                  <a:tcPr marT="91425" marB="91425" marR="91425" marL="91425">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900"/>
                        <a:buFont typeface="Arial"/>
                        <a:buNone/>
                      </a:pPr>
                      <a:r>
                        <a:rPr b="1" lang="en-US" sz="1900" u="none" cap="none" strike="noStrike">
                          <a:solidFill>
                            <a:srgbClr val="0074FF"/>
                          </a:solidFill>
                        </a:rPr>
                        <a:t>110</a:t>
                      </a:r>
                      <a:endParaRPr b="1" sz="1900" u="none" cap="none" strike="noStrike">
                        <a:solidFill>
                          <a:srgbClr val="0074FF"/>
                        </a:solidFill>
                      </a:endParaRPr>
                    </a:p>
                  </a:txBody>
                  <a:tcPr marT="91425" marB="91425" marR="91425" marL="91425">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900"/>
                        <a:buFont typeface="Arial"/>
                        <a:buNone/>
                      </a:pPr>
                      <a:r>
                        <a:rPr b="1" lang="en-US" sz="1900" u="none" cap="none" strike="noStrike">
                          <a:solidFill>
                            <a:srgbClr val="0074FF"/>
                          </a:solidFill>
                        </a:rPr>
                        <a:t>No</a:t>
                      </a:r>
                      <a:endParaRPr b="1" sz="1900" u="none" cap="none" strike="noStrike">
                        <a:solidFill>
                          <a:srgbClr val="0074FF"/>
                        </a:solidFill>
                      </a:endParaRPr>
                    </a:p>
                  </a:txBody>
                  <a:tcPr marT="91425" marB="91425" marR="91425" marL="91425">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900"/>
                        <a:buFont typeface="Arial"/>
                        <a:buNone/>
                      </a:pPr>
                      <a:r>
                        <a:rPr b="1" lang="en-US" sz="1900" u="none" cap="none" strike="noStrike">
                          <a:solidFill>
                            <a:srgbClr val="0074FF"/>
                          </a:solidFill>
                        </a:rPr>
                        <a:t>67</a:t>
                      </a:r>
                      <a:endParaRPr b="1" sz="1900" u="none" cap="none" strike="noStrike">
                        <a:solidFill>
                          <a:srgbClr val="0074FF"/>
                        </a:solidFill>
                      </a:endParaRPr>
                    </a:p>
                  </a:txBody>
                  <a:tcPr marT="91425" marB="91425" marR="91425" marL="91425">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r>
            </a:tbl>
          </a:graphicData>
        </a:graphic>
      </p:graphicFrame>
      <p:sp>
        <p:nvSpPr>
          <p:cNvPr id="720" name="Google Shape;720;p17"/>
          <p:cNvSpPr txBox="1"/>
          <p:nvPr/>
        </p:nvSpPr>
        <p:spPr>
          <a:xfrm>
            <a:off x="1629275" y="1818825"/>
            <a:ext cx="9384600" cy="98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74FF"/>
                </a:solidFill>
                <a:latin typeface="Calibri"/>
                <a:ea typeface="Calibri"/>
                <a:cs typeface="Calibri"/>
                <a:sym typeface="Calibri"/>
              </a:rPr>
              <a:t>Q15. Research has shown that text learning is better than voice. Would you choose text learning for this reason?</a:t>
            </a:r>
            <a:endParaRPr b="1" i="0" sz="2800" u="none" cap="none" strike="noStrike">
              <a:solidFill>
                <a:srgbClr val="0074FF"/>
              </a:solidFill>
              <a:latin typeface="Calibri"/>
              <a:ea typeface="Calibri"/>
              <a:cs typeface="Calibri"/>
              <a:sym typeface="Calibri"/>
            </a:endParaRPr>
          </a:p>
        </p:txBody>
      </p:sp>
      <p:sp>
        <p:nvSpPr>
          <p:cNvPr id="721" name="Google Shape;721;p17"/>
          <p:cNvSpPr txBox="1"/>
          <p:nvPr/>
        </p:nvSpPr>
        <p:spPr>
          <a:xfrm>
            <a:off x="10896650" y="3488150"/>
            <a:ext cx="912000" cy="38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74FF"/>
                </a:solidFill>
                <a:latin typeface="Calibri"/>
                <a:ea typeface="Calibri"/>
                <a:cs typeface="Calibri"/>
                <a:sym typeface="Calibri"/>
              </a:rPr>
              <a:t>N = 177</a:t>
            </a:r>
            <a:endParaRPr b="0" i="0" sz="1600" u="none" cap="none" strike="noStrike">
              <a:solidFill>
                <a:srgbClr val="0074FF"/>
              </a:solidFill>
              <a:latin typeface="Calibri"/>
              <a:ea typeface="Calibri"/>
              <a:cs typeface="Calibri"/>
              <a:sym typeface="Calibri"/>
            </a:endParaRPr>
          </a:p>
        </p:txBody>
      </p:sp>
      <p:sp>
        <p:nvSpPr>
          <p:cNvPr id="722" name="Google Shape;722;p17"/>
          <p:cNvSpPr/>
          <p:nvPr/>
        </p:nvSpPr>
        <p:spPr>
          <a:xfrm rot="5400000">
            <a:off x="-392746" y="606215"/>
            <a:ext cx="1060800" cy="2754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723" name="Google Shape;723;p17"/>
          <p:cNvPicPr preferRelativeResize="0"/>
          <p:nvPr/>
        </p:nvPicPr>
        <p:blipFill rotWithShape="1">
          <a:blip r:embed="rId4">
            <a:alphaModFix/>
          </a:blip>
          <a:srcRect b="0" l="0" r="0" t="0"/>
          <a:stretch/>
        </p:blipFill>
        <p:spPr>
          <a:xfrm>
            <a:off x="11340192" y="6330691"/>
            <a:ext cx="851807" cy="527309"/>
          </a:xfrm>
          <a:prstGeom prst="rect">
            <a:avLst/>
          </a:prstGeom>
          <a:noFill/>
          <a:ln>
            <a:noFill/>
          </a:ln>
        </p:spPr>
      </p:pic>
      <p:sp>
        <p:nvSpPr>
          <p:cNvPr id="724" name="Google Shape;724;p17"/>
          <p:cNvSpPr/>
          <p:nvPr/>
        </p:nvSpPr>
        <p:spPr>
          <a:xfrm>
            <a:off x="1161600" y="3492375"/>
            <a:ext cx="9868800" cy="1627800"/>
          </a:xfrm>
          <a:prstGeom prst="roundRect">
            <a:avLst>
              <a:gd fmla="val 16667" name="adj"/>
            </a:avLst>
          </a:prstGeom>
          <a:solidFill>
            <a:srgbClr val="0074FF"/>
          </a:solidFill>
          <a:ln cap="flat" cmpd="sng" w="38100">
            <a:solidFill>
              <a:srgbClr val="FCE40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FCE401"/>
                </a:solidFill>
                <a:latin typeface="Calibri"/>
                <a:ea typeface="Calibri"/>
                <a:cs typeface="Calibri"/>
                <a:sym typeface="Calibri"/>
              </a:rPr>
              <a:t>Tella can </a:t>
            </a:r>
            <a:r>
              <a:rPr lang="en-US" sz="3600">
                <a:solidFill>
                  <a:srgbClr val="FCE401"/>
                </a:solidFill>
                <a:latin typeface="Calibri"/>
                <a:ea typeface="Calibri"/>
                <a:cs typeface="Calibri"/>
                <a:sym typeface="Calibri"/>
              </a:rPr>
              <a:t>emphasize</a:t>
            </a:r>
            <a:r>
              <a:rPr lang="en-US" sz="3000">
                <a:solidFill>
                  <a:srgbClr val="FCE401"/>
                </a:solidFill>
                <a:latin typeface="Calibri"/>
                <a:ea typeface="Calibri"/>
                <a:cs typeface="Calibri"/>
                <a:sym typeface="Calibri"/>
              </a:rPr>
              <a:t> </a:t>
            </a:r>
            <a:r>
              <a:rPr b="1" lang="en-US" sz="3600">
                <a:solidFill>
                  <a:srgbClr val="FCE401"/>
                </a:solidFill>
                <a:latin typeface="Calibri"/>
                <a:ea typeface="Calibri"/>
                <a:cs typeface="Calibri"/>
                <a:sym typeface="Calibri"/>
              </a:rPr>
              <a:t>the effectiveness of</a:t>
            </a:r>
            <a:br>
              <a:rPr b="1" lang="en-US" sz="3600">
                <a:solidFill>
                  <a:srgbClr val="FCE401"/>
                </a:solidFill>
                <a:latin typeface="Calibri"/>
                <a:ea typeface="Calibri"/>
                <a:cs typeface="Calibri"/>
                <a:sym typeface="Calibri"/>
              </a:rPr>
            </a:br>
            <a:r>
              <a:rPr b="1" lang="en-US" sz="3600">
                <a:solidFill>
                  <a:srgbClr val="FCE401"/>
                </a:solidFill>
                <a:latin typeface="Calibri"/>
                <a:ea typeface="Calibri"/>
                <a:cs typeface="Calibri"/>
                <a:sym typeface="Calibri"/>
              </a:rPr>
              <a:t>text-learning method</a:t>
            </a:r>
            <a:r>
              <a:rPr b="1" i="0" lang="en-US" sz="3000" cap="none" strike="noStrike">
                <a:solidFill>
                  <a:srgbClr val="FCE401"/>
                </a:solidFill>
                <a:latin typeface="Calibri"/>
                <a:ea typeface="Calibri"/>
                <a:cs typeface="Calibri"/>
                <a:sym typeface="Calibri"/>
              </a:rPr>
              <a:t> </a:t>
            </a:r>
            <a:r>
              <a:rPr b="0" i="0" lang="en-US" sz="3600" u="none" cap="none" strike="noStrike">
                <a:solidFill>
                  <a:srgbClr val="FCE401"/>
                </a:solidFill>
                <a:latin typeface="Calibri"/>
                <a:ea typeface="Calibri"/>
                <a:cs typeface="Calibri"/>
                <a:sym typeface="Calibri"/>
              </a:rPr>
              <a:t>in advertising</a:t>
            </a:r>
            <a:r>
              <a:rPr b="1" i="0" lang="en-US" sz="3600" u="none" cap="none" strike="noStrike">
                <a:solidFill>
                  <a:srgbClr val="FCE401"/>
                </a:solidFill>
                <a:latin typeface="Calibri"/>
                <a:ea typeface="Calibri"/>
                <a:cs typeface="Calibri"/>
                <a:sym typeface="Calibri"/>
              </a:rPr>
              <a:t>.</a:t>
            </a:r>
            <a:endParaRPr b="0" i="0" sz="3600" u="none" cap="none" strike="noStrike">
              <a:solidFill>
                <a:srgbClr val="FCE401"/>
              </a:solidFill>
              <a:latin typeface="Calibri"/>
              <a:ea typeface="Calibri"/>
              <a:cs typeface="Calibri"/>
              <a:sym typeface="Calibri"/>
            </a:endParaRPr>
          </a:p>
        </p:txBody>
      </p:sp>
      <p:sp>
        <p:nvSpPr>
          <p:cNvPr id="725" name="Google Shape;725;p17"/>
          <p:cNvSpPr txBox="1"/>
          <p:nvPr/>
        </p:nvSpPr>
        <p:spPr>
          <a:xfrm>
            <a:off x="51279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600"/>
              <a:buFont typeface="Arial"/>
              <a:buNone/>
            </a:pPr>
            <a:r>
              <a:rPr b="1" i="0" lang="en-US" sz="3600" u="none" cap="none" strike="noStrike">
                <a:solidFill>
                  <a:srgbClr val="FCE401"/>
                </a:solidFill>
                <a:latin typeface="Calibri"/>
                <a:ea typeface="Calibri"/>
                <a:cs typeface="Calibri"/>
                <a:sym typeface="Calibri"/>
              </a:rPr>
              <a:t>4P Analysis - Promotion</a:t>
            </a:r>
            <a:endParaRPr b="1" i="0" sz="3600" u="none" cap="none" strike="noStrike">
              <a:solidFill>
                <a:srgbClr val="FCE401"/>
              </a:solidFill>
              <a:latin typeface="Calibri"/>
              <a:ea typeface="Calibri"/>
              <a:cs typeface="Calibri"/>
              <a:sym typeface="Calibri"/>
            </a:endParaRPr>
          </a:p>
        </p:txBody>
      </p:sp>
      <p:sp>
        <p:nvSpPr>
          <p:cNvPr id="726" name="Google Shape;726;p1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727" name="Google Shape;727;p17"/>
          <p:cNvSpPr/>
          <p:nvPr/>
        </p:nvSpPr>
        <p:spPr>
          <a:xfrm>
            <a:off x="8271306" y="6295052"/>
            <a:ext cx="2630700" cy="562800"/>
          </a:xfrm>
          <a:prstGeom prst="snip2SameRect">
            <a:avLst>
              <a:gd fmla="val 33824" name="adj1"/>
              <a:gd fmla="val 0" name="adj2"/>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Promotion</a:t>
            </a:r>
            <a:endParaRPr b="0" i="0" sz="2800" u="none" cap="none" strike="noStrike">
              <a:solidFill>
                <a:schemeClr val="lt1"/>
              </a:solidFill>
              <a:latin typeface="Calibri"/>
              <a:ea typeface="Calibri"/>
              <a:cs typeface="Calibri"/>
              <a:sym typeface="Calibri"/>
            </a:endParaRPr>
          </a:p>
        </p:txBody>
      </p:sp>
      <p:sp>
        <p:nvSpPr>
          <p:cNvPr id="728" name="Google Shape;728;p17"/>
          <p:cNvSpPr/>
          <p:nvPr/>
        </p:nvSpPr>
        <p:spPr>
          <a:xfrm>
            <a:off x="379267"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Product</a:t>
            </a:r>
            <a:endParaRPr b="0" i="0" sz="2400" u="none" cap="none" strike="noStrike">
              <a:solidFill>
                <a:schemeClr val="lt1"/>
              </a:solidFill>
              <a:latin typeface="Calibri"/>
              <a:ea typeface="Calibri"/>
              <a:cs typeface="Calibri"/>
              <a:sym typeface="Calibri"/>
            </a:endParaRPr>
          </a:p>
        </p:txBody>
      </p:sp>
      <p:sp>
        <p:nvSpPr>
          <p:cNvPr id="729" name="Google Shape;729;p17"/>
          <p:cNvSpPr/>
          <p:nvPr/>
        </p:nvSpPr>
        <p:spPr>
          <a:xfrm>
            <a:off x="3051582"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Price</a:t>
            </a:r>
            <a:endParaRPr b="0" i="0" sz="2400" u="none" cap="none" strike="noStrike">
              <a:solidFill>
                <a:schemeClr val="lt1"/>
              </a:solidFill>
              <a:latin typeface="Calibri"/>
              <a:ea typeface="Calibri"/>
              <a:cs typeface="Calibri"/>
              <a:sym typeface="Calibri"/>
            </a:endParaRPr>
          </a:p>
        </p:txBody>
      </p:sp>
      <p:sp>
        <p:nvSpPr>
          <p:cNvPr id="730" name="Google Shape;730;p17"/>
          <p:cNvSpPr/>
          <p:nvPr/>
        </p:nvSpPr>
        <p:spPr>
          <a:xfrm>
            <a:off x="5723897"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Place</a:t>
            </a:r>
            <a:endParaRPr b="0" i="0" sz="2400" u="none" cap="none" strike="noStrike">
              <a:solidFill>
                <a:schemeClr val="lt1"/>
              </a:solidFill>
              <a:latin typeface="Calibri"/>
              <a:ea typeface="Calibri"/>
              <a:cs typeface="Calibri"/>
              <a:sym typeface="Calibri"/>
            </a:endParaRPr>
          </a:p>
        </p:txBody>
      </p:sp>
      <p:sp>
        <p:nvSpPr>
          <p:cNvPr id="731" name="Google Shape;731;p1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4"/>
                                        </p:tgtEl>
                                        <p:attrNameLst>
                                          <p:attrName>style.visibility</p:attrName>
                                        </p:attrNameLst>
                                      </p:cBhvr>
                                      <p:to>
                                        <p:strVal val="visible"/>
                                      </p:to>
                                    </p:set>
                                    <p:animEffect filter="fade" transition="in">
                                      <p:cBhvr>
                                        <p:cTn dur="1000"/>
                                        <p:tgtEl>
                                          <p:spTgt spid="7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22"/>
          <p:cNvSpPr txBox="1"/>
          <p:nvPr/>
        </p:nvSpPr>
        <p:spPr>
          <a:xfrm>
            <a:off x="275354" y="205346"/>
            <a:ext cx="23856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MARKETING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STRATEGY</a:t>
            </a:r>
            <a:endParaRPr b="0" i="0" sz="1400" u="none" cap="none" strike="noStrike">
              <a:solidFill>
                <a:srgbClr val="000000"/>
              </a:solidFill>
              <a:latin typeface="Arial"/>
              <a:ea typeface="Arial"/>
              <a:cs typeface="Arial"/>
              <a:sym typeface="Arial"/>
            </a:endParaRPr>
          </a:p>
        </p:txBody>
      </p:sp>
      <p:sp>
        <p:nvSpPr>
          <p:cNvPr id="737" name="Google Shape;737;p22"/>
          <p:cNvSpPr/>
          <p:nvPr/>
        </p:nvSpPr>
        <p:spPr>
          <a:xfrm rot="5400000">
            <a:off x="6844649" y="-4073034"/>
            <a:ext cx="1060800" cy="96339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38" name="Google Shape;738;p22"/>
          <p:cNvSpPr/>
          <p:nvPr/>
        </p:nvSpPr>
        <p:spPr>
          <a:xfrm>
            <a:off x="1144825" y="1476075"/>
            <a:ext cx="9948600" cy="872400"/>
          </a:xfrm>
          <a:prstGeom prst="roundRect">
            <a:avLst>
              <a:gd fmla="val 16667" name="adj"/>
            </a:avLst>
          </a:prstGeom>
          <a:noFill/>
          <a:ln cap="flat" cmpd="sng" w="38100">
            <a:solidFill>
              <a:srgbClr val="0074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22"/>
          <p:cNvSpPr txBox="1"/>
          <p:nvPr/>
        </p:nvSpPr>
        <p:spPr>
          <a:xfrm>
            <a:off x="1544796" y="1508277"/>
            <a:ext cx="9384600" cy="80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74FF"/>
                </a:solidFill>
                <a:latin typeface="Calibri"/>
                <a:ea typeface="Calibri"/>
                <a:cs typeface="Calibri"/>
                <a:sym typeface="Calibri"/>
              </a:rPr>
              <a:t>IMPORTANCE of Consideration towards OELP X Further Action</a:t>
            </a:r>
            <a:endParaRPr b="1" i="0" sz="2800" u="none" cap="none" strike="noStrike">
              <a:solidFill>
                <a:srgbClr val="0074FF"/>
              </a:solidFill>
              <a:latin typeface="Calibri"/>
              <a:ea typeface="Calibri"/>
              <a:cs typeface="Calibri"/>
              <a:sym typeface="Calibri"/>
            </a:endParaRPr>
          </a:p>
        </p:txBody>
      </p:sp>
      <p:sp>
        <p:nvSpPr>
          <p:cNvPr id="740" name="Google Shape;740;p22"/>
          <p:cNvSpPr/>
          <p:nvPr/>
        </p:nvSpPr>
        <p:spPr>
          <a:xfrm rot="5400000">
            <a:off x="-392746" y="606215"/>
            <a:ext cx="1060800" cy="2754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41" name="Google Shape;741;p22"/>
          <p:cNvSpPr/>
          <p:nvPr/>
        </p:nvSpPr>
        <p:spPr>
          <a:xfrm>
            <a:off x="1144825" y="2517987"/>
            <a:ext cx="4646400" cy="870300"/>
          </a:xfrm>
          <a:prstGeom prst="roundRect">
            <a:avLst>
              <a:gd fmla="val 16667" name="adj"/>
            </a:avLst>
          </a:prstGeom>
          <a:noFill/>
          <a:ln cap="flat" cmpd="sng" w="38100">
            <a:solidFill>
              <a:srgbClr val="0074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22"/>
          <p:cNvSpPr/>
          <p:nvPr/>
        </p:nvSpPr>
        <p:spPr>
          <a:xfrm rot="-5400000">
            <a:off x="1430898" y="2233272"/>
            <a:ext cx="872400" cy="1442100"/>
          </a:xfrm>
          <a:prstGeom prst="round2SameRect">
            <a:avLst>
              <a:gd fmla="val 13655" name="adj1"/>
              <a:gd fmla="val 0" name="adj2"/>
            </a:avLst>
          </a:prstGeom>
          <a:solidFill>
            <a:srgbClr val="FCE401"/>
          </a:solidFill>
          <a:ln cap="flat" cmpd="sng" w="38100">
            <a:solidFill>
              <a:srgbClr val="0074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22"/>
          <p:cNvSpPr txBox="1"/>
          <p:nvPr/>
        </p:nvSpPr>
        <p:spPr>
          <a:xfrm>
            <a:off x="2078375" y="2518049"/>
            <a:ext cx="4034100" cy="870300"/>
          </a:xfrm>
          <a:prstGeom prst="rect">
            <a:avLst/>
          </a:prstGeom>
          <a:noFill/>
          <a:ln>
            <a:noFill/>
          </a:ln>
        </p:spPr>
        <p:txBody>
          <a:bodyPr anchorCtr="0" anchor="t" bIns="91425" lIns="91425" spcFirstLastPara="1" rIns="91425" wrap="square" tIns="91425">
            <a:noAutofit/>
          </a:bodyPr>
          <a:lstStyle/>
          <a:p>
            <a:pPr indent="0" lvl="0" marL="0" marR="0" rtl="0" algn="ctr">
              <a:lnSpc>
                <a:spcPct val="85000"/>
              </a:lnSpc>
              <a:spcBef>
                <a:spcPts val="0"/>
              </a:spcBef>
              <a:spcAft>
                <a:spcPts val="0"/>
              </a:spcAft>
              <a:buClr>
                <a:srgbClr val="000000"/>
              </a:buClr>
              <a:buSzPts val="3400"/>
              <a:buFont typeface="Arial"/>
              <a:buNone/>
            </a:pPr>
            <a:r>
              <a:rPr b="1" i="0" lang="en-US" sz="3400" u="none" cap="none" strike="noStrike">
                <a:solidFill>
                  <a:srgbClr val="0074FF"/>
                </a:solidFill>
                <a:latin typeface="Calibri"/>
                <a:ea typeface="Calibri"/>
                <a:cs typeface="Calibri"/>
                <a:sym typeface="Calibri"/>
              </a:rPr>
              <a:t>Importance</a:t>
            </a:r>
            <a:endParaRPr b="1" i="0" sz="3400" u="none" cap="none" strike="noStrike">
              <a:solidFill>
                <a:srgbClr val="0074FF"/>
              </a:solidFill>
              <a:latin typeface="Calibri"/>
              <a:ea typeface="Calibri"/>
              <a:cs typeface="Calibri"/>
              <a:sym typeface="Calibri"/>
            </a:endParaRPr>
          </a:p>
          <a:p>
            <a:pPr indent="0" lvl="0" marL="0" marR="0" rtl="0" algn="ctr">
              <a:lnSpc>
                <a:spcPct val="85000"/>
              </a:lnSpc>
              <a:spcBef>
                <a:spcPts val="0"/>
              </a:spcBef>
              <a:spcAft>
                <a:spcPts val="0"/>
              </a:spcAft>
              <a:buClr>
                <a:srgbClr val="000000"/>
              </a:buClr>
              <a:buSzPts val="3000"/>
              <a:buFont typeface="Arial"/>
              <a:buNone/>
            </a:pPr>
            <a:r>
              <a:rPr b="1" i="0" lang="en-US" sz="3000" u="none" cap="none" strike="noStrike">
                <a:solidFill>
                  <a:srgbClr val="0074FF"/>
                </a:solidFill>
                <a:latin typeface="Calibri"/>
                <a:ea typeface="Calibri"/>
                <a:cs typeface="Calibri"/>
                <a:sym typeface="Calibri"/>
              </a:rPr>
              <a:t>of consideration</a:t>
            </a:r>
            <a:endParaRPr b="1" i="0" sz="3000" u="none" cap="none" strike="noStrike">
              <a:solidFill>
                <a:srgbClr val="0074FF"/>
              </a:solidFill>
              <a:latin typeface="Calibri"/>
              <a:ea typeface="Calibri"/>
              <a:cs typeface="Calibri"/>
              <a:sym typeface="Calibri"/>
            </a:endParaRPr>
          </a:p>
        </p:txBody>
      </p:sp>
      <p:sp>
        <p:nvSpPr>
          <p:cNvPr id="744" name="Google Shape;744;p22"/>
          <p:cNvSpPr txBox="1"/>
          <p:nvPr/>
        </p:nvSpPr>
        <p:spPr>
          <a:xfrm>
            <a:off x="1073325" y="3513015"/>
            <a:ext cx="3200400" cy="183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74FF"/>
                </a:solidFill>
                <a:latin typeface="Calibri"/>
                <a:ea typeface="Calibri"/>
                <a:cs typeface="Calibri"/>
                <a:sym typeface="Calibri"/>
              </a:rPr>
              <a:t>Price</a:t>
            </a:r>
            <a:endParaRPr b="0" i="0" sz="23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74FF"/>
                </a:solidFill>
                <a:latin typeface="Calibri"/>
                <a:ea typeface="Calibri"/>
                <a:cs typeface="Calibri"/>
                <a:sym typeface="Calibri"/>
              </a:rPr>
              <a:t>Quality</a:t>
            </a:r>
            <a:endParaRPr b="0" i="0" sz="23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74FF"/>
                </a:solidFill>
                <a:latin typeface="Calibri"/>
                <a:ea typeface="Calibri"/>
                <a:cs typeface="Calibri"/>
                <a:sym typeface="Calibri"/>
              </a:rPr>
              <a:t>Trial Quality</a:t>
            </a:r>
            <a:endParaRPr b="0" i="0" sz="23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74FF"/>
                </a:solidFill>
                <a:latin typeface="Calibri"/>
                <a:ea typeface="Calibri"/>
                <a:cs typeface="Calibri"/>
                <a:sym typeface="Calibri"/>
              </a:rPr>
              <a:t>Teaching method</a:t>
            </a:r>
            <a:endParaRPr b="0" i="0" sz="23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74FF"/>
                </a:solidFill>
                <a:latin typeface="Calibri"/>
                <a:ea typeface="Calibri"/>
                <a:cs typeface="Calibri"/>
                <a:sym typeface="Calibri"/>
              </a:rPr>
              <a:t>Customization</a:t>
            </a:r>
            <a:endParaRPr b="0" i="0" sz="23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US" sz="2200" u="none" cap="none" strike="noStrike">
                <a:solidFill>
                  <a:srgbClr val="0074FF"/>
                </a:solidFill>
                <a:latin typeface="Calibri"/>
                <a:ea typeface="Calibri"/>
                <a:cs typeface="Calibri"/>
                <a:sym typeface="Calibri"/>
              </a:rPr>
              <a:t>CP Ratio </a:t>
            </a:r>
            <a:endParaRPr b="0" i="0" sz="23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US" sz="2300" u="none" cap="none" strike="noStrike">
                <a:solidFill>
                  <a:srgbClr val="0074FF"/>
                </a:solidFill>
                <a:latin typeface="Calibri"/>
                <a:ea typeface="Calibri"/>
                <a:cs typeface="Calibri"/>
                <a:sym typeface="Calibri"/>
              </a:rPr>
              <a:t>Operation convenience</a:t>
            </a:r>
            <a:endParaRPr b="0" i="0" sz="23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74FF"/>
              </a:solidFill>
              <a:latin typeface="Calibri"/>
              <a:ea typeface="Calibri"/>
              <a:cs typeface="Calibri"/>
              <a:sym typeface="Calibri"/>
            </a:endParaRPr>
          </a:p>
        </p:txBody>
      </p:sp>
      <p:sp>
        <p:nvSpPr>
          <p:cNvPr id="745" name="Google Shape;745;p22"/>
          <p:cNvSpPr txBox="1"/>
          <p:nvPr/>
        </p:nvSpPr>
        <p:spPr>
          <a:xfrm>
            <a:off x="6953625" y="4004781"/>
            <a:ext cx="4868100" cy="1163700"/>
          </a:xfrm>
          <a:prstGeom prst="rect">
            <a:avLst/>
          </a:prstGeom>
          <a:noFill/>
          <a:ln>
            <a:noFill/>
          </a:ln>
        </p:spPr>
        <p:txBody>
          <a:bodyPr anchorCtr="0" anchor="t" bIns="91425" lIns="91425" spcFirstLastPara="1" rIns="91425" wrap="square" tIns="91425">
            <a:noAutofit/>
          </a:bodyPr>
          <a:lstStyle/>
          <a:p>
            <a:pPr indent="0" lvl="0" marL="0" marR="0" rtl="0" algn="l">
              <a:lnSpc>
                <a:spcPct val="85000"/>
              </a:lnSpc>
              <a:spcBef>
                <a:spcPts val="0"/>
              </a:spcBef>
              <a:spcAft>
                <a:spcPts val="0"/>
              </a:spcAft>
              <a:buClr>
                <a:srgbClr val="000000"/>
              </a:buClr>
              <a:buSzPts val="3100"/>
              <a:buFont typeface="Arial"/>
              <a:buNone/>
            </a:pPr>
            <a:r>
              <a:rPr b="0" i="0" lang="en-US" sz="3100" u="none" cap="none" strike="noStrike">
                <a:solidFill>
                  <a:srgbClr val="0074FF"/>
                </a:solidFill>
                <a:latin typeface="Calibri"/>
                <a:ea typeface="Calibri"/>
                <a:cs typeface="Calibri"/>
                <a:sym typeface="Calibri"/>
              </a:rPr>
              <a:t>Purchase directly</a:t>
            </a:r>
            <a:endParaRPr b="0" i="0" sz="3100" u="none" cap="none" strike="noStrike">
              <a:solidFill>
                <a:srgbClr val="0074FF"/>
              </a:solidFill>
              <a:latin typeface="Calibri"/>
              <a:ea typeface="Calibri"/>
              <a:cs typeface="Calibri"/>
              <a:sym typeface="Calibri"/>
            </a:endParaRPr>
          </a:p>
          <a:p>
            <a:pPr indent="0" lvl="0" marL="0" marR="0" rtl="0" algn="l">
              <a:lnSpc>
                <a:spcPct val="85000"/>
              </a:lnSpc>
              <a:spcBef>
                <a:spcPts val="0"/>
              </a:spcBef>
              <a:spcAft>
                <a:spcPts val="0"/>
              </a:spcAft>
              <a:buClr>
                <a:srgbClr val="000000"/>
              </a:buClr>
              <a:buSzPts val="3100"/>
              <a:buFont typeface="Arial"/>
              <a:buNone/>
            </a:pPr>
            <a:r>
              <a:rPr b="0" i="0" lang="en-US" sz="3100" u="none" cap="none" strike="noStrike">
                <a:solidFill>
                  <a:srgbClr val="0074FF"/>
                </a:solidFill>
                <a:latin typeface="Calibri"/>
                <a:ea typeface="Calibri"/>
                <a:cs typeface="Calibri"/>
                <a:sym typeface="Calibri"/>
              </a:rPr>
              <a:t>Enroll trial and purchase </a:t>
            </a:r>
            <a:endParaRPr b="0" i="0" sz="3100" u="none" cap="none" strike="noStrike">
              <a:solidFill>
                <a:srgbClr val="0074FF"/>
              </a:solidFill>
              <a:latin typeface="Calibri"/>
              <a:ea typeface="Calibri"/>
              <a:cs typeface="Calibri"/>
              <a:sym typeface="Calibri"/>
            </a:endParaRPr>
          </a:p>
          <a:p>
            <a:pPr indent="0" lvl="0" marL="0" marR="0" rtl="0" algn="l">
              <a:lnSpc>
                <a:spcPct val="85000"/>
              </a:lnSpc>
              <a:spcBef>
                <a:spcPts val="0"/>
              </a:spcBef>
              <a:spcAft>
                <a:spcPts val="0"/>
              </a:spcAft>
              <a:buClr>
                <a:srgbClr val="000000"/>
              </a:buClr>
              <a:buSzPts val="3100"/>
              <a:buFont typeface="Arial"/>
              <a:buNone/>
            </a:pPr>
            <a:r>
              <a:rPr b="0" i="0" lang="en-US" sz="3100" u="none" cap="none" strike="noStrike">
                <a:solidFill>
                  <a:srgbClr val="0074FF"/>
                </a:solidFill>
                <a:latin typeface="Calibri"/>
                <a:ea typeface="Calibri"/>
                <a:cs typeface="Calibri"/>
                <a:sym typeface="Calibri"/>
              </a:rPr>
              <a:t>Enroll trial but not purchase</a:t>
            </a:r>
            <a:endParaRPr b="0" i="0" sz="3100" u="none" cap="none" strike="noStrike">
              <a:solidFill>
                <a:srgbClr val="0074FF"/>
              </a:solidFill>
              <a:latin typeface="Calibri"/>
              <a:ea typeface="Calibri"/>
              <a:cs typeface="Calibri"/>
              <a:sym typeface="Calibri"/>
            </a:endParaRPr>
          </a:p>
        </p:txBody>
      </p:sp>
      <p:sp>
        <p:nvSpPr>
          <p:cNvPr id="746" name="Google Shape;746;p22"/>
          <p:cNvSpPr txBox="1"/>
          <p:nvPr/>
        </p:nvSpPr>
        <p:spPr>
          <a:xfrm>
            <a:off x="3281225" y="3513015"/>
            <a:ext cx="3000000" cy="20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74FF"/>
                </a:solidFill>
                <a:latin typeface="Calibri"/>
                <a:ea typeface="Calibri"/>
                <a:cs typeface="Calibri"/>
                <a:sym typeface="Calibri"/>
              </a:rPr>
              <a:t>Rating </a:t>
            </a:r>
            <a:endParaRPr b="0" i="0" sz="23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74FF"/>
                </a:solidFill>
                <a:latin typeface="Calibri"/>
                <a:ea typeface="Calibri"/>
                <a:cs typeface="Calibri"/>
                <a:sym typeface="Calibri"/>
              </a:rPr>
              <a:t>Reputation Flexibility</a:t>
            </a:r>
            <a:endParaRPr b="0" i="0" sz="23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74FF"/>
                </a:solidFill>
                <a:latin typeface="Calibri"/>
                <a:ea typeface="Calibri"/>
                <a:cs typeface="Calibri"/>
                <a:sym typeface="Calibri"/>
              </a:rPr>
              <a:t>Flexibility</a:t>
            </a:r>
            <a:endParaRPr b="0" i="0" sz="23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74FF"/>
                </a:solidFill>
                <a:latin typeface="Calibri"/>
                <a:ea typeface="Calibri"/>
                <a:cs typeface="Calibri"/>
                <a:sym typeface="Calibri"/>
              </a:rPr>
              <a:t>Personal Feedback</a:t>
            </a:r>
            <a:endParaRPr b="0" i="0" sz="23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74FF"/>
                </a:solidFill>
                <a:latin typeface="Calibri"/>
                <a:ea typeface="Calibri"/>
                <a:cs typeface="Calibri"/>
                <a:sym typeface="Calibri"/>
              </a:rPr>
              <a:t>Replay function </a:t>
            </a:r>
            <a:endParaRPr b="0" i="0" sz="23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74FF"/>
                </a:solidFill>
                <a:latin typeface="Calibri"/>
                <a:ea typeface="Calibri"/>
                <a:cs typeface="Calibri"/>
                <a:sym typeface="Calibri"/>
              </a:rPr>
              <a:t>Refund</a:t>
            </a:r>
            <a:endParaRPr b="0" i="0" sz="23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74FF"/>
              </a:solidFill>
              <a:latin typeface="Calibri"/>
              <a:ea typeface="Calibri"/>
              <a:cs typeface="Calibri"/>
              <a:sym typeface="Calibri"/>
            </a:endParaRPr>
          </a:p>
        </p:txBody>
      </p:sp>
      <p:sp>
        <p:nvSpPr>
          <p:cNvPr id="747" name="Google Shape;747;p22"/>
          <p:cNvSpPr txBox="1"/>
          <p:nvPr/>
        </p:nvSpPr>
        <p:spPr>
          <a:xfrm>
            <a:off x="1467200" y="2664765"/>
            <a:ext cx="799800" cy="565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74FF"/>
                </a:solidFill>
                <a:latin typeface="Arial"/>
                <a:ea typeface="Arial"/>
                <a:cs typeface="Arial"/>
                <a:sym typeface="Arial"/>
              </a:rPr>
              <a:t>IV</a:t>
            </a:r>
            <a:endParaRPr b="0" i="0" sz="1900" u="none" cap="none" strike="noStrike">
              <a:solidFill>
                <a:srgbClr val="000000"/>
              </a:solidFill>
              <a:latin typeface="Calibri"/>
              <a:ea typeface="Calibri"/>
              <a:cs typeface="Calibri"/>
              <a:sym typeface="Calibri"/>
            </a:endParaRPr>
          </a:p>
        </p:txBody>
      </p:sp>
      <p:sp>
        <p:nvSpPr>
          <p:cNvPr id="748" name="Google Shape;748;p22"/>
          <p:cNvSpPr/>
          <p:nvPr/>
        </p:nvSpPr>
        <p:spPr>
          <a:xfrm>
            <a:off x="6416050" y="2507769"/>
            <a:ext cx="4645200" cy="870300"/>
          </a:xfrm>
          <a:prstGeom prst="roundRect">
            <a:avLst>
              <a:gd fmla="val 16667" name="adj"/>
            </a:avLst>
          </a:prstGeom>
          <a:noFill/>
          <a:ln cap="flat" cmpd="sng" w="38100">
            <a:solidFill>
              <a:srgbClr val="0074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22"/>
          <p:cNvSpPr/>
          <p:nvPr/>
        </p:nvSpPr>
        <p:spPr>
          <a:xfrm rot="-5400000">
            <a:off x="6702123" y="2223052"/>
            <a:ext cx="872400" cy="1442100"/>
          </a:xfrm>
          <a:prstGeom prst="round2SameRect">
            <a:avLst>
              <a:gd fmla="val 13655" name="adj1"/>
              <a:gd fmla="val 0" name="adj2"/>
            </a:avLst>
          </a:prstGeom>
          <a:solidFill>
            <a:srgbClr val="FCE401"/>
          </a:solidFill>
          <a:ln cap="flat" cmpd="sng" w="38100">
            <a:solidFill>
              <a:srgbClr val="0074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22"/>
          <p:cNvSpPr txBox="1"/>
          <p:nvPr/>
        </p:nvSpPr>
        <p:spPr>
          <a:xfrm>
            <a:off x="7653387" y="2549017"/>
            <a:ext cx="3535800" cy="734700"/>
          </a:xfrm>
          <a:prstGeom prst="rect">
            <a:avLst/>
          </a:prstGeom>
          <a:noFill/>
          <a:ln>
            <a:noFill/>
          </a:ln>
        </p:spPr>
        <p:txBody>
          <a:bodyPr anchorCtr="0" anchor="t" bIns="91425" lIns="91425" spcFirstLastPara="1" rIns="91425" wrap="square" tIns="91425">
            <a:noAutofit/>
          </a:bodyPr>
          <a:lstStyle/>
          <a:p>
            <a:pPr indent="0" lvl="0" marL="0" marR="0" rtl="0" algn="ctr">
              <a:lnSpc>
                <a:spcPct val="85000"/>
              </a:lnSpc>
              <a:spcBef>
                <a:spcPts val="0"/>
              </a:spcBef>
              <a:spcAft>
                <a:spcPts val="0"/>
              </a:spcAft>
              <a:buClr>
                <a:srgbClr val="000000"/>
              </a:buClr>
              <a:buSzPts val="3400"/>
              <a:buFont typeface="Arial"/>
              <a:buNone/>
            </a:pPr>
            <a:r>
              <a:rPr b="1" i="0" lang="en-US" sz="3400" u="none" cap="none" strike="noStrike">
                <a:solidFill>
                  <a:srgbClr val="0074FF"/>
                </a:solidFill>
                <a:latin typeface="Calibri"/>
                <a:ea typeface="Calibri"/>
                <a:cs typeface="Calibri"/>
                <a:sym typeface="Calibri"/>
              </a:rPr>
              <a:t>Further Action</a:t>
            </a:r>
            <a:endParaRPr b="1" i="0" sz="3400" u="none" cap="none" strike="noStrike">
              <a:solidFill>
                <a:srgbClr val="0074FF"/>
              </a:solidFill>
              <a:latin typeface="Calibri"/>
              <a:ea typeface="Calibri"/>
              <a:cs typeface="Calibri"/>
              <a:sym typeface="Calibri"/>
            </a:endParaRPr>
          </a:p>
          <a:p>
            <a:pPr indent="0" lvl="0" marL="0" marR="0" rtl="0" algn="ctr">
              <a:lnSpc>
                <a:spcPct val="85000"/>
              </a:lnSpc>
              <a:spcBef>
                <a:spcPts val="0"/>
              </a:spcBef>
              <a:spcAft>
                <a:spcPts val="0"/>
              </a:spcAft>
              <a:buClr>
                <a:srgbClr val="000000"/>
              </a:buClr>
              <a:buSzPts val="3000"/>
              <a:buFont typeface="Arial"/>
              <a:buNone/>
            </a:pPr>
            <a:r>
              <a:rPr b="1" i="0" lang="en-US" sz="3000" u="none" cap="none" strike="noStrike">
                <a:solidFill>
                  <a:srgbClr val="0074FF"/>
                </a:solidFill>
                <a:latin typeface="Calibri"/>
                <a:ea typeface="Calibri"/>
                <a:cs typeface="Calibri"/>
                <a:sym typeface="Calibri"/>
              </a:rPr>
              <a:t>or not</a:t>
            </a:r>
            <a:endParaRPr b="1" i="0" sz="3000" u="none" cap="none" strike="noStrike">
              <a:solidFill>
                <a:srgbClr val="0074FF"/>
              </a:solidFill>
              <a:latin typeface="Calibri"/>
              <a:ea typeface="Calibri"/>
              <a:cs typeface="Calibri"/>
              <a:sym typeface="Calibri"/>
            </a:endParaRPr>
          </a:p>
        </p:txBody>
      </p:sp>
      <p:sp>
        <p:nvSpPr>
          <p:cNvPr id="751" name="Google Shape;751;p22"/>
          <p:cNvSpPr txBox="1"/>
          <p:nvPr/>
        </p:nvSpPr>
        <p:spPr>
          <a:xfrm>
            <a:off x="6662225" y="2654546"/>
            <a:ext cx="1000200" cy="565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74FF"/>
                </a:solidFill>
                <a:latin typeface="Arial"/>
                <a:ea typeface="Arial"/>
                <a:cs typeface="Arial"/>
                <a:sym typeface="Arial"/>
              </a:rPr>
              <a:t>DV</a:t>
            </a:r>
            <a:endParaRPr b="0" i="0" sz="1900" u="none" cap="none" strike="noStrike">
              <a:solidFill>
                <a:srgbClr val="000000"/>
              </a:solidFill>
              <a:latin typeface="Calibri"/>
              <a:ea typeface="Calibri"/>
              <a:cs typeface="Calibri"/>
              <a:sym typeface="Calibri"/>
            </a:endParaRPr>
          </a:p>
        </p:txBody>
      </p:sp>
      <p:pic>
        <p:nvPicPr>
          <p:cNvPr id="752" name="Google Shape;752;p22"/>
          <p:cNvPicPr preferRelativeResize="0"/>
          <p:nvPr/>
        </p:nvPicPr>
        <p:blipFill rotWithShape="1">
          <a:blip r:embed="rId3">
            <a:alphaModFix/>
          </a:blip>
          <a:srcRect b="0" l="0" r="0" t="0"/>
          <a:stretch/>
        </p:blipFill>
        <p:spPr>
          <a:xfrm flipH="1" rot="-5400000">
            <a:off x="4480119" y="4110721"/>
            <a:ext cx="3247057" cy="41150"/>
          </a:xfrm>
          <a:prstGeom prst="rect">
            <a:avLst/>
          </a:prstGeom>
          <a:noFill/>
          <a:ln>
            <a:noFill/>
          </a:ln>
        </p:spPr>
      </p:pic>
      <p:sp>
        <p:nvSpPr>
          <p:cNvPr id="753" name="Google Shape;753;p22"/>
          <p:cNvSpPr txBox="1"/>
          <p:nvPr/>
        </p:nvSpPr>
        <p:spPr>
          <a:xfrm>
            <a:off x="6441275" y="3546944"/>
            <a:ext cx="1442100" cy="565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74FF"/>
                </a:solidFill>
                <a:latin typeface="Arial"/>
                <a:ea typeface="Arial"/>
                <a:cs typeface="Arial"/>
                <a:sym typeface="Arial"/>
              </a:rPr>
              <a:t>YES</a:t>
            </a:r>
            <a:endParaRPr b="0" i="0" sz="1900" u="none" cap="none" strike="noStrike">
              <a:solidFill>
                <a:srgbClr val="000000"/>
              </a:solidFill>
              <a:latin typeface="Calibri"/>
              <a:ea typeface="Calibri"/>
              <a:cs typeface="Calibri"/>
              <a:sym typeface="Calibri"/>
            </a:endParaRPr>
          </a:p>
        </p:txBody>
      </p:sp>
      <p:sp>
        <p:nvSpPr>
          <p:cNvPr id="754" name="Google Shape;754;p22"/>
          <p:cNvSpPr txBox="1"/>
          <p:nvPr/>
        </p:nvSpPr>
        <p:spPr>
          <a:xfrm>
            <a:off x="6365075" y="5182280"/>
            <a:ext cx="1442100" cy="565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74FF"/>
                </a:solidFill>
                <a:latin typeface="Arial"/>
                <a:ea typeface="Arial"/>
                <a:cs typeface="Arial"/>
                <a:sym typeface="Arial"/>
              </a:rPr>
              <a:t>NO</a:t>
            </a:r>
            <a:endParaRPr b="0" i="0" sz="1900" u="none" cap="none" strike="noStrike">
              <a:solidFill>
                <a:srgbClr val="000000"/>
              </a:solidFill>
              <a:latin typeface="Calibri"/>
              <a:ea typeface="Calibri"/>
              <a:cs typeface="Calibri"/>
              <a:sym typeface="Calibri"/>
            </a:endParaRPr>
          </a:p>
        </p:txBody>
      </p:sp>
      <p:pic>
        <p:nvPicPr>
          <p:cNvPr id="755" name="Google Shape;755;p22"/>
          <p:cNvPicPr preferRelativeResize="0"/>
          <p:nvPr/>
        </p:nvPicPr>
        <p:blipFill rotWithShape="1">
          <a:blip r:embed="rId4">
            <a:alphaModFix/>
          </a:blip>
          <a:srcRect b="0" l="0" r="0" t="0"/>
          <a:stretch/>
        </p:blipFill>
        <p:spPr>
          <a:xfrm>
            <a:off x="11340192" y="6330691"/>
            <a:ext cx="851807" cy="527309"/>
          </a:xfrm>
          <a:prstGeom prst="rect">
            <a:avLst/>
          </a:prstGeom>
          <a:noFill/>
          <a:ln>
            <a:noFill/>
          </a:ln>
        </p:spPr>
      </p:pic>
      <p:sp>
        <p:nvSpPr>
          <p:cNvPr id="756" name="Google Shape;756;p22"/>
          <p:cNvSpPr txBox="1"/>
          <p:nvPr/>
        </p:nvSpPr>
        <p:spPr>
          <a:xfrm>
            <a:off x="51279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600"/>
              <a:buFont typeface="Arial"/>
              <a:buNone/>
            </a:pPr>
            <a:r>
              <a:rPr b="1" i="0" lang="en-US" sz="3600" u="none" cap="none" strike="noStrike">
                <a:solidFill>
                  <a:srgbClr val="FCE401"/>
                </a:solidFill>
                <a:latin typeface="Calibri"/>
                <a:ea typeface="Calibri"/>
                <a:cs typeface="Calibri"/>
                <a:sym typeface="Calibri"/>
              </a:rPr>
              <a:t>4P Analysis - Promotion</a:t>
            </a:r>
            <a:endParaRPr b="1" i="0" sz="3600" u="none" cap="none" strike="noStrike">
              <a:solidFill>
                <a:srgbClr val="FCE401"/>
              </a:solidFill>
              <a:latin typeface="Calibri"/>
              <a:ea typeface="Calibri"/>
              <a:cs typeface="Calibri"/>
              <a:sym typeface="Calibri"/>
            </a:endParaRPr>
          </a:p>
        </p:txBody>
      </p:sp>
      <p:sp>
        <p:nvSpPr>
          <p:cNvPr id="757" name="Google Shape;757;p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758" name="Google Shape;758;p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59" name="Google Shape;759;p22"/>
          <p:cNvSpPr/>
          <p:nvPr/>
        </p:nvSpPr>
        <p:spPr>
          <a:xfrm>
            <a:off x="8271306" y="6295052"/>
            <a:ext cx="2630700" cy="562800"/>
          </a:xfrm>
          <a:prstGeom prst="snip2SameRect">
            <a:avLst>
              <a:gd fmla="val 33824" name="adj1"/>
              <a:gd fmla="val 0" name="adj2"/>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Promotion</a:t>
            </a:r>
            <a:endParaRPr b="0" i="0" sz="2800" u="none" cap="none" strike="noStrike">
              <a:solidFill>
                <a:schemeClr val="lt1"/>
              </a:solidFill>
              <a:latin typeface="Calibri"/>
              <a:ea typeface="Calibri"/>
              <a:cs typeface="Calibri"/>
              <a:sym typeface="Calibri"/>
            </a:endParaRPr>
          </a:p>
        </p:txBody>
      </p:sp>
      <p:sp>
        <p:nvSpPr>
          <p:cNvPr id="760" name="Google Shape;760;p22"/>
          <p:cNvSpPr/>
          <p:nvPr/>
        </p:nvSpPr>
        <p:spPr>
          <a:xfrm>
            <a:off x="379267"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Product</a:t>
            </a:r>
            <a:endParaRPr b="0" i="0" sz="2400" u="none" cap="none" strike="noStrike">
              <a:solidFill>
                <a:schemeClr val="lt1"/>
              </a:solidFill>
              <a:latin typeface="Calibri"/>
              <a:ea typeface="Calibri"/>
              <a:cs typeface="Calibri"/>
              <a:sym typeface="Calibri"/>
            </a:endParaRPr>
          </a:p>
        </p:txBody>
      </p:sp>
      <p:sp>
        <p:nvSpPr>
          <p:cNvPr id="761" name="Google Shape;761;p22"/>
          <p:cNvSpPr/>
          <p:nvPr/>
        </p:nvSpPr>
        <p:spPr>
          <a:xfrm>
            <a:off x="3051582"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Price</a:t>
            </a:r>
            <a:endParaRPr b="0" i="0" sz="2400" u="none" cap="none" strike="noStrike">
              <a:solidFill>
                <a:schemeClr val="lt1"/>
              </a:solidFill>
              <a:latin typeface="Calibri"/>
              <a:ea typeface="Calibri"/>
              <a:cs typeface="Calibri"/>
              <a:sym typeface="Calibri"/>
            </a:endParaRPr>
          </a:p>
        </p:txBody>
      </p:sp>
      <p:sp>
        <p:nvSpPr>
          <p:cNvPr id="762" name="Google Shape;762;p22"/>
          <p:cNvSpPr/>
          <p:nvPr/>
        </p:nvSpPr>
        <p:spPr>
          <a:xfrm>
            <a:off x="5723897"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Place</a:t>
            </a:r>
            <a:endParaRPr b="0" i="0" sz="2400" u="none" cap="none" strike="noStrike">
              <a:solidFill>
                <a:schemeClr val="lt1"/>
              </a:solidFill>
              <a:latin typeface="Calibri"/>
              <a:ea typeface="Calibri"/>
              <a:cs typeface="Calibri"/>
              <a:sym typeface="Calibri"/>
            </a:endParaRPr>
          </a:p>
        </p:txBody>
      </p:sp>
      <p:sp>
        <p:nvSpPr>
          <p:cNvPr id="763" name="Google Shape;763;p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23"/>
          <p:cNvSpPr/>
          <p:nvPr/>
        </p:nvSpPr>
        <p:spPr>
          <a:xfrm>
            <a:off x="379267"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Product</a:t>
            </a:r>
            <a:endParaRPr b="0" i="0" sz="2400" u="none" cap="none" strike="noStrike">
              <a:solidFill>
                <a:schemeClr val="lt1"/>
              </a:solidFill>
              <a:latin typeface="Calibri"/>
              <a:ea typeface="Calibri"/>
              <a:cs typeface="Calibri"/>
              <a:sym typeface="Calibri"/>
            </a:endParaRPr>
          </a:p>
        </p:txBody>
      </p:sp>
      <p:sp>
        <p:nvSpPr>
          <p:cNvPr id="769" name="Google Shape;769;p23"/>
          <p:cNvSpPr/>
          <p:nvPr/>
        </p:nvSpPr>
        <p:spPr>
          <a:xfrm>
            <a:off x="3051582"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Price</a:t>
            </a:r>
            <a:endParaRPr b="0" i="0" sz="2400" u="none" cap="none" strike="noStrike">
              <a:solidFill>
                <a:schemeClr val="lt1"/>
              </a:solidFill>
              <a:latin typeface="Calibri"/>
              <a:ea typeface="Calibri"/>
              <a:cs typeface="Calibri"/>
              <a:sym typeface="Calibri"/>
            </a:endParaRPr>
          </a:p>
        </p:txBody>
      </p:sp>
      <p:sp>
        <p:nvSpPr>
          <p:cNvPr id="770" name="Google Shape;770;p23"/>
          <p:cNvSpPr/>
          <p:nvPr/>
        </p:nvSpPr>
        <p:spPr>
          <a:xfrm>
            <a:off x="5723897" y="6330691"/>
            <a:ext cx="2464200" cy="527400"/>
          </a:xfrm>
          <a:prstGeom prst="snip2SameRect">
            <a:avLst>
              <a:gd fmla="val 33824" name="adj1"/>
              <a:gd fmla="val 0" name="adj2"/>
            </a:avLst>
          </a:prstGeom>
          <a:solidFill>
            <a:srgbClr val="7FAD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Place</a:t>
            </a:r>
            <a:endParaRPr b="0" i="0" sz="2400" u="none" cap="none" strike="noStrike">
              <a:solidFill>
                <a:schemeClr val="lt1"/>
              </a:solidFill>
              <a:latin typeface="Calibri"/>
              <a:ea typeface="Calibri"/>
              <a:cs typeface="Calibri"/>
              <a:sym typeface="Calibri"/>
            </a:endParaRPr>
          </a:p>
        </p:txBody>
      </p:sp>
      <p:sp>
        <p:nvSpPr>
          <p:cNvPr id="771" name="Google Shape;771;p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772" name="Google Shape;772;p23"/>
          <p:cNvSpPr txBox="1"/>
          <p:nvPr/>
        </p:nvSpPr>
        <p:spPr>
          <a:xfrm>
            <a:off x="275354" y="205346"/>
            <a:ext cx="23856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MARKETING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STRATEGY</a:t>
            </a:r>
            <a:endParaRPr b="0" i="0" sz="1400" u="none" cap="none" strike="noStrike">
              <a:solidFill>
                <a:srgbClr val="000000"/>
              </a:solidFill>
              <a:latin typeface="Arial"/>
              <a:ea typeface="Arial"/>
              <a:cs typeface="Arial"/>
              <a:sym typeface="Arial"/>
            </a:endParaRPr>
          </a:p>
        </p:txBody>
      </p:sp>
      <p:sp>
        <p:nvSpPr>
          <p:cNvPr id="773" name="Google Shape;773;p23"/>
          <p:cNvSpPr/>
          <p:nvPr/>
        </p:nvSpPr>
        <p:spPr>
          <a:xfrm rot="5400000">
            <a:off x="6844649" y="-4073034"/>
            <a:ext cx="1060800" cy="96339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74" name="Google Shape;774;p23"/>
          <p:cNvSpPr/>
          <p:nvPr/>
        </p:nvSpPr>
        <p:spPr>
          <a:xfrm rot="5400000">
            <a:off x="-392746" y="606215"/>
            <a:ext cx="1060800" cy="2754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75" name="Google Shape;775;p23"/>
          <p:cNvSpPr/>
          <p:nvPr/>
        </p:nvSpPr>
        <p:spPr>
          <a:xfrm>
            <a:off x="575875" y="1467738"/>
            <a:ext cx="2643000" cy="1513200"/>
          </a:xfrm>
          <a:prstGeom prst="roundRect">
            <a:avLst>
              <a:gd fmla="val 16667" name="adj"/>
            </a:avLst>
          </a:prstGeom>
          <a:noFill/>
          <a:ln cap="flat" cmpd="sng" w="38100">
            <a:solidFill>
              <a:srgbClr val="0074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23"/>
          <p:cNvSpPr/>
          <p:nvPr/>
        </p:nvSpPr>
        <p:spPr>
          <a:xfrm>
            <a:off x="575875" y="1462813"/>
            <a:ext cx="2643000" cy="707100"/>
          </a:xfrm>
          <a:prstGeom prst="round2SameRect">
            <a:avLst>
              <a:gd fmla="val 28332" name="adj1"/>
              <a:gd fmla="val 0" name="adj2"/>
            </a:avLst>
          </a:prstGeom>
          <a:solidFill>
            <a:srgbClr val="FCE401"/>
          </a:solidFill>
          <a:ln cap="flat" cmpd="sng" w="38100">
            <a:solidFill>
              <a:srgbClr val="0074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100"/>
              <a:buFont typeface="Arial"/>
              <a:buNone/>
            </a:pPr>
            <a:r>
              <a:rPr b="1" i="0" lang="en-US" sz="3100" u="none" cap="none" strike="noStrike">
                <a:solidFill>
                  <a:srgbClr val="0074FF"/>
                </a:solidFill>
                <a:latin typeface="Arial"/>
                <a:ea typeface="Arial"/>
                <a:cs typeface="Arial"/>
                <a:sym typeface="Arial"/>
              </a:rPr>
              <a:t>IV</a:t>
            </a:r>
            <a:endParaRPr b="0" i="0" sz="1400" u="none" cap="none" strike="noStrike">
              <a:solidFill>
                <a:srgbClr val="000000"/>
              </a:solidFill>
              <a:latin typeface="Arial"/>
              <a:ea typeface="Arial"/>
              <a:cs typeface="Arial"/>
              <a:sym typeface="Arial"/>
            </a:endParaRPr>
          </a:p>
        </p:txBody>
      </p:sp>
      <p:sp>
        <p:nvSpPr>
          <p:cNvPr id="777" name="Google Shape;777;p23"/>
          <p:cNvSpPr txBox="1"/>
          <p:nvPr/>
        </p:nvSpPr>
        <p:spPr>
          <a:xfrm>
            <a:off x="509575" y="2120501"/>
            <a:ext cx="2709300" cy="810900"/>
          </a:xfrm>
          <a:prstGeom prst="rect">
            <a:avLst/>
          </a:prstGeom>
          <a:noFill/>
          <a:ln>
            <a:noFill/>
          </a:ln>
        </p:spPr>
        <p:txBody>
          <a:bodyPr anchorCtr="0" anchor="t" bIns="91425" lIns="91425" spcFirstLastPara="1" rIns="91425" wrap="square" tIns="91425">
            <a:noAutofit/>
          </a:bodyPr>
          <a:lstStyle/>
          <a:p>
            <a:pPr indent="0" lvl="0" marL="0" marR="0" rtl="0" algn="ctr">
              <a:lnSpc>
                <a:spcPct val="85000"/>
              </a:lnSpc>
              <a:spcBef>
                <a:spcPts val="0"/>
              </a:spcBef>
              <a:spcAft>
                <a:spcPts val="0"/>
              </a:spcAft>
              <a:buClr>
                <a:srgbClr val="000000"/>
              </a:buClr>
              <a:buSzPts val="2700"/>
              <a:buFont typeface="Arial"/>
              <a:buNone/>
            </a:pPr>
            <a:r>
              <a:rPr b="1" i="0" lang="en-US" sz="2700" u="none" cap="none" strike="noStrike">
                <a:solidFill>
                  <a:srgbClr val="0074FF"/>
                </a:solidFill>
                <a:latin typeface="Calibri"/>
                <a:ea typeface="Calibri"/>
                <a:cs typeface="Calibri"/>
                <a:sym typeface="Calibri"/>
              </a:rPr>
              <a:t>Importance </a:t>
            </a:r>
            <a:endParaRPr b="1" i="0" sz="2700" u="none" cap="none" strike="noStrike">
              <a:solidFill>
                <a:srgbClr val="0074FF"/>
              </a:solidFill>
              <a:latin typeface="Calibri"/>
              <a:ea typeface="Calibri"/>
              <a:cs typeface="Calibri"/>
              <a:sym typeface="Calibri"/>
            </a:endParaRPr>
          </a:p>
          <a:p>
            <a:pPr indent="0" lvl="0" marL="0" marR="0" rtl="0" algn="ctr">
              <a:lnSpc>
                <a:spcPct val="85000"/>
              </a:lnSpc>
              <a:spcBef>
                <a:spcPts val="0"/>
              </a:spcBef>
              <a:spcAft>
                <a:spcPts val="0"/>
              </a:spcAft>
              <a:buClr>
                <a:srgbClr val="000000"/>
              </a:buClr>
              <a:buSzPts val="2700"/>
              <a:buFont typeface="Arial"/>
              <a:buNone/>
            </a:pPr>
            <a:r>
              <a:rPr b="1" i="0" lang="en-US" sz="2700" u="none" cap="none" strike="noStrike">
                <a:solidFill>
                  <a:srgbClr val="0074FF"/>
                </a:solidFill>
                <a:latin typeface="Calibri"/>
                <a:ea typeface="Calibri"/>
                <a:cs typeface="Calibri"/>
                <a:sym typeface="Calibri"/>
              </a:rPr>
              <a:t>Consideration</a:t>
            </a:r>
            <a:endParaRPr b="1" i="0" sz="2700" u="none" cap="none" strike="noStrike">
              <a:solidFill>
                <a:srgbClr val="0074FF"/>
              </a:solidFill>
              <a:latin typeface="Calibri"/>
              <a:ea typeface="Calibri"/>
              <a:cs typeface="Calibri"/>
              <a:sym typeface="Calibri"/>
            </a:endParaRPr>
          </a:p>
        </p:txBody>
      </p:sp>
      <p:sp>
        <p:nvSpPr>
          <p:cNvPr id="778" name="Google Shape;778;p23"/>
          <p:cNvSpPr/>
          <p:nvPr/>
        </p:nvSpPr>
        <p:spPr>
          <a:xfrm>
            <a:off x="9285150" y="1470218"/>
            <a:ext cx="2643000" cy="1513200"/>
          </a:xfrm>
          <a:prstGeom prst="roundRect">
            <a:avLst>
              <a:gd fmla="val 16667" name="adj"/>
            </a:avLst>
          </a:prstGeom>
          <a:noFill/>
          <a:ln cap="flat" cmpd="sng" w="38100">
            <a:solidFill>
              <a:srgbClr val="0074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23"/>
          <p:cNvSpPr/>
          <p:nvPr/>
        </p:nvSpPr>
        <p:spPr>
          <a:xfrm>
            <a:off x="9285150" y="1465293"/>
            <a:ext cx="2643000" cy="707100"/>
          </a:xfrm>
          <a:prstGeom prst="round2SameRect">
            <a:avLst>
              <a:gd fmla="val 28332" name="adj1"/>
              <a:gd fmla="val 0" name="adj2"/>
            </a:avLst>
          </a:prstGeom>
          <a:solidFill>
            <a:srgbClr val="FCE401"/>
          </a:solidFill>
          <a:ln cap="flat" cmpd="sng" w="38100">
            <a:solidFill>
              <a:srgbClr val="0074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100"/>
              <a:buFont typeface="Arial"/>
              <a:buNone/>
            </a:pPr>
            <a:r>
              <a:rPr b="1" i="0" lang="en-US" sz="3100" u="none" cap="none" strike="noStrike">
                <a:solidFill>
                  <a:srgbClr val="0074FF"/>
                </a:solidFill>
                <a:latin typeface="Arial"/>
                <a:ea typeface="Arial"/>
                <a:cs typeface="Arial"/>
                <a:sym typeface="Arial"/>
              </a:rPr>
              <a:t>DV</a:t>
            </a:r>
            <a:endParaRPr b="0" i="0" sz="1400" u="none" cap="none" strike="noStrike">
              <a:solidFill>
                <a:srgbClr val="000000"/>
              </a:solidFill>
              <a:latin typeface="Arial"/>
              <a:ea typeface="Arial"/>
              <a:cs typeface="Arial"/>
              <a:sym typeface="Arial"/>
            </a:endParaRPr>
          </a:p>
        </p:txBody>
      </p:sp>
      <p:sp>
        <p:nvSpPr>
          <p:cNvPr id="780" name="Google Shape;780;p23"/>
          <p:cNvSpPr txBox="1"/>
          <p:nvPr/>
        </p:nvSpPr>
        <p:spPr>
          <a:xfrm>
            <a:off x="9252000" y="2172393"/>
            <a:ext cx="2709300" cy="707100"/>
          </a:xfrm>
          <a:prstGeom prst="rect">
            <a:avLst/>
          </a:prstGeom>
          <a:noFill/>
          <a:ln>
            <a:noFill/>
          </a:ln>
        </p:spPr>
        <p:txBody>
          <a:bodyPr anchorCtr="0" anchor="t" bIns="91425" lIns="91425" spcFirstLastPara="1" rIns="91425" wrap="square" tIns="91425">
            <a:noAutofit/>
          </a:bodyPr>
          <a:lstStyle/>
          <a:p>
            <a:pPr indent="0" lvl="0" marL="0" marR="0" rtl="0" algn="ctr">
              <a:lnSpc>
                <a:spcPct val="85000"/>
              </a:lnSpc>
              <a:spcBef>
                <a:spcPts val="0"/>
              </a:spcBef>
              <a:spcAft>
                <a:spcPts val="0"/>
              </a:spcAft>
              <a:buClr>
                <a:srgbClr val="000000"/>
              </a:buClr>
              <a:buSzPts val="2700"/>
              <a:buFont typeface="Arial"/>
              <a:buNone/>
            </a:pPr>
            <a:r>
              <a:rPr b="1" i="0" lang="en-US" sz="2700" u="none" cap="none" strike="noStrike">
                <a:solidFill>
                  <a:srgbClr val="0074FF"/>
                </a:solidFill>
                <a:latin typeface="Calibri"/>
                <a:ea typeface="Calibri"/>
                <a:cs typeface="Calibri"/>
                <a:sym typeface="Calibri"/>
              </a:rPr>
              <a:t>Further Action</a:t>
            </a:r>
            <a:endParaRPr b="1" i="0" sz="2700" u="none" cap="none" strike="noStrike">
              <a:solidFill>
                <a:srgbClr val="0074FF"/>
              </a:solidFill>
              <a:latin typeface="Calibri"/>
              <a:ea typeface="Calibri"/>
              <a:cs typeface="Calibri"/>
              <a:sym typeface="Calibri"/>
            </a:endParaRPr>
          </a:p>
          <a:p>
            <a:pPr indent="0" lvl="0" marL="0" marR="0" rtl="0" algn="ctr">
              <a:lnSpc>
                <a:spcPct val="85000"/>
              </a:lnSpc>
              <a:spcBef>
                <a:spcPts val="0"/>
              </a:spcBef>
              <a:spcAft>
                <a:spcPts val="0"/>
              </a:spcAft>
              <a:buClr>
                <a:srgbClr val="000000"/>
              </a:buClr>
              <a:buSzPts val="2700"/>
              <a:buFont typeface="Arial"/>
              <a:buNone/>
            </a:pPr>
            <a:r>
              <a:rPr b="1" i="0" lang="en-US" sz="2700" u="none" cap="none" strike="noStrike">
                <a:solidFill>
                  <a:srgbClr val="0074FF"/>
                </a:solidFill>
                <a:latin typeface="Calibri"/>
                <a:ea typeface="Calibri"/>
                <a:cs typeface="Calibri"/>
                <a:sym typeface="Calibri"/>
              </a:rPr>
              <a:t>or not</a:t>
            </a:r>
            <a:endParaRPr b="1" i="0" sz="2700" u="none" cap="none" strike="noStrike">
              <a:solidFill>
                <a:srgbClr val="0074FF"/>
              </a:solidFill>
              <a:latin typeface="Calibri"/>
              <a:ea typeface="Calibri"/>
              <a:cs typeface="Calibri"/>
              <a:sym typeface="Calibri"/>
            </a:endParaRPr>
          </a:p>
        </p:txBody>
      </p:sp>
      <p:sp>
        <p:nvSpPr>
          <p:cNvPr id="781" name="Google Shape;781;p23"/>
          <p:cNvSpPr/>
          <p:nvPr/>
        </p:nvSpPr>
        <p:spPr>
          <a:xfrm>
            <a:off x="3515499" y="2888025"/>
            <a:ext cx="5583900" cy="201600"/>
          </a:xfrm>
          <a:prstGeom prst="rightArrow">
            <a:avLst>
              <a:gd fmla="val 50000" name="adj1"/>
              <a:gd fmla="val 105765" name="adj2"/>
            </a:avLst>
          </a:prstGeom>
          <a:solidFill>
            <a:srgbClr val="0074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782" name="Google Shape;782;p23"/>
          <p:cNvGraphicFramePr/>
          <p:nvPr/>
        </p:nvGraphicFramePr>
        <p:xfrm>
          <a:off x="3515488" y="1400938"/>
          <a:ext cx="3000000" cy="3000000"/>
        </p:xfrm>
        <a:graphic>
          <a:graphicData uri="http://schemas.openxmlformats.org/drawingml/2006/table">
            <a:tbl>
              <a:tblPr>
                <a:noFill/>
                <a:tableStyleId>{7A8B773D-031D-42C0-9C90-154FD6E815E6}</a:tableStyleId>
              </a:tblPr>
              <a:tblGrid>
                <a:gridCol w="294625"/>
                <a:gridCol w="529125"/>
                <a:gridCol w="1386650"/>
                <a:gridCol w="396950"/>
                <a:gridCol w="962500"/>
              </a:tblGrid>
              <a:tr h="274425">
                <a:tc gridSpan="5">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FFFFFF"/>
                          </a:solidFill>
                          <a:latin typeface="Calibri"/>
                          <a:ea typeface="Calibri"/>
                          <a:cs typeface="Calibri"/>
                          <a:sym typeface="Calibri"/>
                        </a:rPr>
                        <a:t>Omnibus Tests </a:t>
                      </a:r>
                      <a:endParaRPr b="1" sz="1700" u="none" cap="none" strike="noStrike">
                        <a:solidFill>
                          <a:srgbClr val="FFFFFF"/>
                        </a:solidFill>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FFFFFF"/>
                          </a:solidFill>
                          <a:latin typeface="Calibri"/>
                          <a:ea typeface="Calibri"/>
                          <a:cs typeface="Calibri"/>
                          <a:sym typeface="Calibri"/>
                        </a:rPr>
                        <a:t>Main Effect</a:t>
                      </a:r>
                      <a:endParaRPr b="1" sz="1700" u="none" cap="none" strike="noStrike">
                        <a:solidFill>
                          <a:srgbClr val="FFFFFF"/>
                        </a:solidFill>
                        <a:latin typeface="Calibri"/>
                        <a:ea typeface="Calibri"/>
                        <a:cs typeface="Calibri"/>
                        <a:sym typeface="Calibri"/>
                      </a:endParaRPr>
                    </a:p>
                  </a:txBody>
                  <a:tcPr marT="19050" marB="19050" marR="28575" marL="28575" anchor="b">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0074FF">
                        <a:alpha val="60392"/>
                      </a:srgbClr>
                    </a:solidFill>
                  </a:tcPr>
                </a:tc>
                <a:tc hMerge="1"/>
                <a:tc hMerge="1"/>
                <a:tc hMerge="1"/>
                <a:tc hMerge="1"/>
              </a:tr>
              <a:tr h="274425">
                <a:tc gridSpan="2">
                  <a:txBody>
                    <a:bodyPr/>
                    <a:lstStyle/>
                    <a:p>
                      <a:pPr indent="0" lvl="0" marL="0" marR="0" rtl="0" algn="ctr">
                        <a:lnSpc>
                          <a:spcPct val="100000"/>
                        </a:lnSpc>
                        <a:spcBef>
                          <a:spcPts val="0"/>
                        </a:spcBef>
                        <a:spcAft>
                          <a:spcPts val="0"/>
                        </a:spcAft>
                        <a:buClr>
                          <a:srgbClr val="000000"/>
                        </a:buClr>
                        <a:buSzPts val="1700"/>
                        <a:buFont typeface="Arial"/>
                        <a:buNone/>
                      </a:pPr>
                      <a:r>
                        <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hMerge="1"/>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Chi</a:t>
                      </a:r>
                      <a:r>
                        <a:rPr b="1" lang="en-US" sz="1700" u="none" cap="none" strike="noStrike">
                          <a:solidFill>
                            <a:srgbClr val="7F7F7F"/>
                          </a:solidFill>
                          <a:latin typeface="Calibri"/>
                          <a:ea typeface="Calibri"/>
                          <a:cs typeface="Calibri"/>
                          <a:sym typeface="Calibri"/>
                        </a:rPr>
                        <a:t>-square</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df</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Sig.</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415550">
                <a:tc gridSpan="2">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Model</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hMerge="1"/>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7.4296</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1</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7F7F7F"/>
                          </a:solidFill>
                          <a:latin typeface="Calibri"/>
                          <a:ea typeface="Calibri"/>
                          <a:cs typeface="Calibri"/>
                          <a:sym typeface="Calibri"/>
                        </a:rPr>
                        <a:t>0.0023</a:t>
                      </a:r>
                      <a:endParaRPr b="1" sz="1700" u="none" cap="none" strike="noStrike">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FFFF00"/>
                    </a:solidFill>
                  </a:tcPr>
                </a:tc>
              </a:tr>
            </a:tbl>
          </a:graphicData>
        </a:graphic>
      </p:graphicFrame>
      <p:graphicFrame>
        <p:nvGraphicFramePr>
          <p:cNvPr id="783" name="Google Shape;783;p23"/>
          <p:cNvGraphicFramePr/>
          <p:nvPr/>
        </p:nvGraphicFramePr>
        <p:xfrm>
          <a:off x="1406100" y="3200400"/>
          <a:ext cx="3000000" cy="3000000"/>
        </p:xfrm>
        <a:graphic>
          <a:graphicData uri="http://schemas.openxmlformats.org/drawingml/2006/table">
            <a:tbl>
              <a:tblPr>
                <a:noFill/>
                <a:tableStyleId>{F7B8E3EF-F332-47F2-8F79-AB66CF2AD76B}</a:tableStyleId>
              </a:tblPr>
              <a:tblGrid>
                <a:gridCol w="1626200"/>
                <a:gridCol w="1626200"/>
                <a:gridCol w="1626200"/>
                <a:gridCol w="1626200"/>
                <a:gridCol w="1626200"/>
                <a:gridCol w="1626200"/>
              </a:tblGrid>
              <a:tr h="352375">
                <a:tc>
                  <a:txBody>
                    <a:bodyPr/>
                    <a:lstStyle/>
                    <a:p>
                      <a:pPr indent="0" lvl="0" marL="0" marR="0" rtl="0" algn="ctr">
                        <a:lnSpc>
                          <a:spcPct val="100000"/>
                        </a:lnSpc>
                        <a:spcBef>
                          <a:spcPts val="0"/>
                        </a:spcBef>
                        <a:spcAft>
                          <a:spcPts val="0"/>
                        </a:spcAft>
                        <a:buClr>
                          <a:srgbClr val="000000"/>
                        </a:buClr>
                        <a:buSzPts val="1800"/>
                        <a:buFont typeface="Arial"/>
                        <a:buNone/>
                      </a:pPr>
                      <a:r>
                        <a:t/>
                      </a:r>
                      <a:endParaRPr b="1" sz="18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7F7F7F"/>
                          </a:solidFill>
                          <a:latin typeface="Calibri"/>
                          <a:ea typeface="Calibri"/>
                          <a:cs typeface="Calibri"/>
                          <a:sym typeface="Calibri"/>
                        </a:rPr>
                        <a:t>Beta</a:t>
                      </a:r>
                      <a:endParaRPr b="1" sz="18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7F7F7F"/>
                          </a:solidFill>
                          <a:latin typeface="Calibri"/>
                          <a:ea typeface="Calibri"/>
                          <a:cs typeface="Calibri"/>
                          <a:sym typeface="Calibri"/>
                        </a:rPr>
                        <a:t>Z-value</a:t>
                      </a:r>
                      <a:endParaRPr b="1" sz="18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7F7F7F"/>
                          </a:solidFill>
                          <a:latin typeface="Calibri"/>
                          <a:ea typeface="Calibri"/>
                          <a:cs typeface="Calibri"/>
                          <a:sym typeface="Calibri"/>
                        </a:rPr>
                        <a:t>Sig.</a:t>
                      </a:r>
                      <a:endParaRPr b="1" sz="18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7F7F7F"/>
                          </a:solidFill>
                          <a:latin typeface="Calibri"/>
                          <a:ea typeface="Calibri"/>
                          <a:cs typeface="Calibri"/>
                          <a:sym typeface="Calibri"/>
                        </a:rPr>
                        <a:t>EXP(B)</a:t>
                      </a:r>
                      <a:endParaRPr b="1" sz="18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7F7F7F"/>
                          </a:solidFill>
                          <a:latin typeface="Calibri"/>
                          <a:ea typeface="Calibri"/>
                          <a:cs typeface="Calibri"/>
                          <a:sym typeface="Calibri"/>
                        </a:rPr>
                        <a:t>vif</a:t>
                      </a:r>
                      <a:endParaRPr b="1" sz="18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397725">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7F7F7F"/>
                          </a:solidFill>
                          <a:latin typeface="Calibri"/>
                          <a:ea typeface="Calibri"/>
                          <a:cs typeface="Calibri"/>
                          <a:sym typeface="Calibri"/>
                        </a:rPr>
                        <a:t>Constant</a:t>
                      </a:r>
                      <a:endParaRPr b="1" sz="18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7F7F7F"/>
                          </a:solidFill>
                          <a:latin typeface="Calibri"/>
                          <a:ea typeface="Calibri"/>
                          <a:cs typeface="Calibri"/>
                          <a:sym typeface="Calibri"/>
                        </a:rPr>
                        <a:t>1.4100</a:t>
                      </a:r>
                      <a:endParaRPr b="1" sz="22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7F7F7F"/>
                          </a:solidFill>
                          <a:latin typeface="Calibri"/>
                          <a:ea typeface="Calibri"/>
                          <a:cs typeface="Calibri"/>
                          <a:sym typeface="Calibri"/>
                        </a:rPr>
                        <a:t>1.200</a:t>
                      </a:r>
                      <a:endParaRPr b="1" sz="22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7F7F7F"/>
                          </a:solidFill>
                          <a:latin typeface="Calibri"/>
                          <a:ea typeface="Calibri"/>
                          <a:cs typeface="Calibri"/>
                          <a:sym typeface="Calibri"/>
                        </a:rPr>
                        <a:t>0.229</a:t>
                      </a:r>
                      <a:endParaRPr b="1" sz="22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t/>
                      </a:r>
                      <a:endParaRPr b="1" sz="22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t/>
                      </a:r>
                      <a:endParaRPr b="1" sz="22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396250">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7F7F7F"/>
                          </a:solidFill>
                          <a:latin typeface="Calibri"/>
                          <a:ea typeface="Calibri"/>
                          <a:cs typeface="Calibri"/>
                          <a:sym typeface="Calibri"/>
                        </a:rPr>
                        <a:t>CP Ratio</a:t>
                      </a:r>
                      <a:endParaRPr b="1" sz="18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7F7F7F"/>
                          </a:solidFill>
                          <a:latin typeface="Calibri"/>
                          <a:ea typeface="Calibri"/>
                          <a:cs typeface="Calibri"/>
                          <a:sym typeface="Calibri"/>
                        </a:rPr>
                        <a:t>-0.6082</a:t>
                      </a:r>
                      <a:endParaRPr b="1" sz="22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7F7F7F"/>
                          </a:solidFill>
                          <a:latin typeface="Calibri"/>
                          <a:ea typeface="Calibri"/>
                          <a:cs typeface="Calibri"/>
                          <a:sym typeface="Calibri"/>
                        </a:rPr>
                        <a:t>-2.364</a:t>
                      </a:r>
                      <a:endParaRPr b="1" sz="22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7F7F7F"/>
                          </a:solidFill>
                          <a:latin typeface="Calibri"/>
                          <a:ea typeface="Calibri"/>
                          <a:cs typeface="Calibri"/>
                          <a:sym typeface="Calibri"/>
                        </a:rPr>
                        <a:t>0.018 *</a:t>
                      </a:r>
                      <a:endParaRPr b="1" sz="22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FFFF00"/>
                    </a:solidFill>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7F7F7F"/>
                          </a:solidFill>
                          <a:latin typeface="Calibri"/>
                          <a:ea typeface="Calibri"/>
                          <a:cs typeface="Calibri"/>
                          <a:sym typeface="Calibri"/>
                        </a:rPr>
                        <a:t>0.5443</a:t>
                      </a:r>
                      <a:endParaRPr b="1" sz="22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7F7F7F"/>
                          </a:solidFill>
                          <a:latin typeface="Calibri"/>
                          <a:ea typeface="Calibri"/>
                          <a:cs typeface="Calibri"/>
                          <a:sym typeface="Calibri"/>
                        </a:rPr>
                        <a:t>1.2887</a:t>
                      </a:r>
                      <a:endParaRPr b="1" sz="22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396250">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7F7F7F"/>
                          </a:solidFill>
                          <a:latin typeface="Calibri"/>
                          <a:ea typeface="Calibri"/>
                          <a:cs typeface="Calibri"/>
                          <a:sym typeface="Calibri"/>
                        </a:rPr>
                        <a:t>Replay</a:t>
                      </a:r>
                      <a:endParaRPr b="1" sz="18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7F7F7F"/>
                          </a:solidFill>
                          <a:latin typeface="Calibri"/>
                          <a:ea typeface="Calibri"/>
                          <a:cs typeface="Calibri"/>
                          <a:sym typeface="Calibri"/>
                        </a:rPr>
                        <a:t>-0.5918</a:t>
                      </a:r>
                      <a:endParaRPr b="1" sz="22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7F7F7F"/>
                          </a:solidFill>
                          <a:latin typeface="Calibri"/>
                          <a:ea typeface="Calibri"/>
                          <a:cs typeface="Calibri"/>
                          <a:sym typeface="Calibri"/>
                        </a:rPr>
                        <a:t>-2.771</a:t>
                      </a:r>
                      <a:endParaRPr b="1" sz="22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7F7F7F"/>
                          </a:solidFill>
                          <a:latin typeface="Calibri"/>
                          <a:ea typeface="Calibri"/>
                          <a:cs typeface="Calibri"/>
                          <a:sym typeface="Calibri"/>
                        </a:rPr>
                        <a:t>0.005**</a:t>
                      </a:r>
                      <a:endParaRPr b="1" sz="22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FFFF00"/>
                    </a:solidFill>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7F7F7F"/>
                          </a:solidFill>
                          <a:latin typeface="Calibri"/>
                          <a:ea typeface="Calibri"/>
                          <a:cs typeface="Calibri"/>
                          <a:sym typeface="Calibri"/>
                        </a:rPr>
                        <a:t>0.5533</a:t>
                      </a:r>
                      <a:endParaRPr b="1" sz="22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7F7F7F"/>
                          </a:solidFill>
                          <a:latin typeface="Calibri"/>
                          <a:ea typeface="Calibri"/>
                          <a:cs typeface="Calibri"/>
                          <a:sym typeface="Calibri"/>
                        </a:rPr>
                        <a:t>1.4333</a:t>
                      </a:r>
                      <a:endParaRPr b="1" sz="22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520550">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7F7F7F"/>
                          </a:solidFill>
                          <a:latin typeface="Calibri"/>
                          <a:ea typeface="Calibri"/>
                          <a:cs typeface="Calibri"/>
                          <a:sym typeface="Calibri"/>
                        </a:rPr>
                        <a:t>Operation Convenience</a:t>
                      </a:r>
                      <a:endParaRPr b="1" sz="16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7F7F7F"/>
                          </a:solidFill>
                          <a:latin typeface="Calibri"/>
                          <a:ea typeface="Calibri"/>
                          <a:cs typeface="Calibri"/>
                          <a:sym typeface="Calibri"/>
                        </a:rPr>
                        <a:t>0.4524</a:t>
                      </a:r>
                      <a:endParaRPr b="1" sz="22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7F7F7F"/>
                          </a:solidFill>
                          <a:latin typeface="Calibri"/>
                          <a:ea typeface="Calibri"/>
                          <a:cs typeface="Calibri"/>
                          <a:sym typeface="Calibri"/>
                        </a:rPr>
                        <a:t>2.104</a:t>
                      </a:r>
                      <a:endParaRPr b="1" sz="22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7F7F7F"/>
                          </a:solidFill>
                          <a:latin typeface="Calibri"/>
                          <a:ea typeface="Calibri"/>
                          <a:cs typeface="Calibri"/>
                          <a:sym typeface="Calibri"/>
                        </a:rPr>
                        <a:t>0.035*</a:t>
                      </a:r>
                      <a:endParaRPr b="1" sz="22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FFFF00"/>
                    </a:solidFill>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7F7F7F"/>
                          </a:solidFill>
                          <a:latin typeface="Calibri"/>
                          <a:ea typeface="Calibri"/>
                          <a:cs typeface="Calibri"/>
                          <a:sym typeface="Calibri"/>
                        </a:rPr>
                        <a:t>1.5721</a:t>
                      </a:r>
                      <a:endParaRPr b="1" sz="22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7F7F7F"/>
                          </a:solidFill>
                          <a:latin typeface="Calibri"/>
                          <a:ea typeface="Calibri"/>
                          <a:cs typeface="Calibri"/>
                          <a:sym typeface="Calibri"/>
                        </a:rPr>
                        <a:t>1.3324</a:t>
                      </a:r>
                      <a:endParaRPr b="1" sz="22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r h="396250">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7F7F7F"/>
                          </a:solidFill>
                          <a:latin typeface="Calibri"/>
                          <a:ea typeface="Calibri"/>
                          <a:cs typeface="Calibri"/>
                          <a:sym typeface="Calibri"/>
                        </a:rPr>
                        <a:t>Refund</a:t>
                      </a:r>
                      <a:endParaRPr b="1" sz="18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7F7F7F"/>
                          </a:solidFill>
                          <a:latin typeface="Calibri"/>
                          <a:ea typeface="Calibri"/>
                          <a:cs typeface="Calibri"/>
                          <a:sym typeface="Calibri"/>
                        </a:rPr>
                        <a:t>0.4208</a:t>
                      </a:r>
                      <a:endParaRPr b="1" sz="22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7F7F7F"/>
                          </a:solidFill>
                          <a:latin typeface="Calibri"/>
                          <a:ea typeface="Calibri"/>
                          <a:cs typeface="Calibri"/>
                          <a:sym typeface="Calibri"/>
                        </a:rPr>
                        <a:t>1.936</a:t>
                      </a:r>
                      <a:endParaRPr b="1" sz="22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7F7F7F"/>
                          </a:solidFill>
                          <a:latin typeface="Calibri"/>
                          <a:ea typeface="Calibri"/>
                          <a:cs typeface="Calibri"/>
                          <a:sym typeface="Calibri"/>
                        </a:rPr>
                        <a:t>0.052+ </a:t>
                      </a:r>
                      <a:endParaRPr b="1" sz="22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FFFF00"/>
                    </a:solidFill>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7F7F7F"/>
                          </a:solidFill>
                          <a:latin typeface="Calibri"/>
                          <a:ea typeface="Calibri"/>
                          <a:cs typeface="Calibri"/>
                          <a:sym typeface="Calibri"/>
                        </a:rPr>
                        <a:t>1.5232</a:t>
                      </a:r>
                      <a:endParaRPr b="1" sz="22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7F7F7F"/>
                          </a:solidFill>
                          <a:latin typeface="Calibri"/>
                          <a:ea typeface="Calibri"/>
                          <a:cs typeface="Calibri"/>
                          <a:sym typeface="Calibri"/>
                        </a:rPr>
                        <a:t>1.5726</a:t>
                      </a:r>
                      <a:endParaRPr b="1" sz="2200" u="none" cap="none" strike="noStrike">
                        <a:solidFill>
                          <a:srgbClr val="7F7F7F"/>
                        </a:solidFill>
                        <a:latin typeface="Calibri"/>
                        <a:ea typeface="Calibri"/>
                        <a:cs typeface="Calibri"/>
                        <a:sym typeface="Calibri"/>
                      </a:endParaRPr>
                    </a:p>
                  </a:txBody>
                  <a:tcPr marT="91425" marB="91425" marR="91425" marL="9142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r>
            </a:tbl>
          </a:graphicData>
        </a:graphic>
      </p:graphicFrame>
      <p:sp>
        <p:nvSpPr>
          <p:cNvPr id="784" name="Google Shape;784;p23"/>
          <p:cNvSpPr/>
          <p:nvPr/>
        </p:nvSpPr>
        <p:spPr>
          <a:xfrm>
            <a:off x="1350300" y="3988513"/>
            <a:ext cx="9868800" cy="1627800"/>
          </a:xfrm>
          <a:prstGeom prst="roundRect">
            <a:avLst>
              <a:gd fmla="val 16667" name="adj"/>
            </a:avLst>
          </a:prstGeom>
          <a:solidFill>
            <a:srgbClr val="0074FF"/>
          </a:solidFill>
          <a:ln cap="flat" cmpd="sng" w="38100">
            <a:solidFill>
              <a:srgbClr val="FCE40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FCE401"/>
                </a:solidFill>
                <a:latin typeface="Calibri"/>
                <a:ea typeface="Calibri"/>
                <a:cs typeface="Calibri"/>
                <a:sym typeface="Calibri"/>
              </a:rPr>
              <a:t>Tella can strengthen the performance of</a:t>
            </a:r>
            <a:endParaRPr b="0" i="0" sz="3600" u="none" cap="none" strike="noStrike">
              <a:solidFill>
                <a:srgbClr val="FCE40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FCE401"/>
                </a:solidFill>
                <a:latin typeface="Calibri"/>
                <a:ea typeface="Calibri"/>
                <a:cs typeface="Calibri"/>
                <a:sym typeface="Calibri"/>
              </a:rPr>
              <a:t>Operation convenience and Refund</a:t>
            </a:r>
            <a:r>
              <a:rPr b="1" i="0" lang="en-US" sz="3000" u="none" cap="none" strike="noStrike">
                <a:solidFill>
                  <a:srgbClr val="FCE401"/>
                </a:solidFill>
                <a:latin typeface="Calibri"/>
                <a:ea typeface="Calibri"/>
                <a:cs typeface="Calibri"/>
                <a:sym typeface="Calibri"/>
              </a:rPr>
              <a:t> </a:t>
            </a:r>
            <a:r>
              <a:rPr b="0" i="0" lang="en-US" sz="3000" u="none" cap="none" strike="noStrike">
                <a:solidFill>
                  <a:srgbClr val="FCE401"/>
                </a:solidFill>
                <a:latin typeface="Calibri"/>
                <a:ea typeface="Calibri"/>
                <a:cs typeface="Calibri"/>
                <a:sym typeface="Calibri"/>
              </a:rPr>
              <a:t>in advertising</a:t>
            </a:r>
            <a:r>
              <a:rPr b="1" i="0" lang="en-US" sz="3000" u="none" cap="none" strike="noStrike">
                <a:solidFill>
                  <a:srgbClr val="FCE401"/>
                </a:solidFill>
                <a:latin typeface="Calibri"/>
                <a:ea typeface="Calibri"/>
                <a:cs typeface="Calibri"/>
                <a:sym typeface="Calibri"/>
              </a:rPr>
              <a:t>.</a:t>
            </a:r>
            <a:endParaRPr b="0" i="0" sz="3000" u="none" cap="none" strike="noStrike">
              <a:solidFill>
                <a:srgbClr val="FCE401"/>
              </a:solidFill>
              <a:latin typeface="Calibri"/>
              <a:ea typeface="Calibri"/>
              <a:cs typeface="Calibri"/>
              <a:sym typeface="Calibri"/>
            </a:endParaRPr>
          </a:p>
        </p:txBody>
      </p:sp>
      <p:pic>
        <p:nvPicPr>
          <p:cNvPr id="785" name="Google Shape;785;p23"/>
          <p:cNvPicPr preferRelativeResize="0"/>
          <p:nvPr/>
        </p:nvPicPr>
        <p:blipFill rotWithShape="1">
          <a:blip r:embed="rId3">
            <a:alphaModFix/>
          </a:blip>
          <a:srcRect b="0" l="0" r="0" t="0"/>
          <a:stretch/>
        </p:blipFill>
        <p:spPr>
          <a:xfrm>
            <a:off x="11340192" y="6330691"/>
            <a:ext cx="851807" cy="527309"/>
          </a:xfrm>
          <a:prstGeom prst="rect">
            <a:avLst/>
          </a:prstGeom>
          <a:noFill/>
          <a:ln>
            <a:noFill/>
          </a:ln>
        </p:spPr>
      </p:pic>
      <p:sp>
        <p:nvSpPr>
          <p:cNvPr id="786" name="Google Shape;786;p23"/>
          <p:cNvSpPr txBox="1"/>
          <p:nvPr/>
        </p:nvSpPr>
        <p:spPr>
          <a:xfrm>
            <a:off x="51279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600"/>
              <a:buFont typeface="Arial"/>
              <a:buNone/>
            </a:pPr>
            <a:r>
              <a:rPr b="1" i="0" lang="en-US" sz="3600" u="none" cap="none" strike="noStrike">
                <a:solidFill>
                  <a:srgbClr val="FCE401"/>
                </a:solidFill>
                <a:latin typeface="Calibri"/>
                <a:ea typeface="Calibri"/>
                <a:cs typeface="Calibri"/>
                <a:sym typeface="Calibri"/>
              </a:rPr>
              <a:t>4P Analysis - Promotion</a:t>
            </a:r>
            <a:endParaRPr b="1" i="0" sz="3600" u="none" cap="none" strike="noStrike">
              <a:solidFill>
                <a:srgbClr val="FCE401"/>
              </a:solidFill>
              <a:latin typeface="Calibri"/>
              <a:ea typeface="Calibri"/>
              <a:cs typeface="Calibri"/>
              <a:sym typeface="Calibri"/>
            </a:endParaRPr>
          </a:p>
        </p:txBody>
      </p:sp>
      <p:graphicFrame>
        <p:nvGraphicFramePr>
          <p:cNvPr id="787" name="Google Shape;787;p23"/>
          <p:cNvGraphicFramePr/>
          <p:nvPr/>
        </p:nvGraphicFramePr>
        <p:xfrm>
          <a:off x="7214788" y="1400938"/>
          <a:ext cx="3000000" cy="3000000"/>
        </p:xfrm>
        <a:graphic>
          <a:graphicData uri="http://schemas.openxmlformats.org/drawingml/2006/table">
            <a:tbl>
              <a:tblPr>
                <a:noFill/>
                <a:tableStyleId>{7A8B773D-031D-42C0-9C90-154FD6E815E6}</a:tableStyleId>
              </a:tblPr>
              <a:tblGrid>
                <a:gridCol w="257150"/>
                <a:gridCol w="382850"/>
                <a:gridCol w="382850"/>
                <a:gridCol w="382850"/>
                <a:gridCol w="382850"/>
              </a:tblGrid>
              <a:tr h="561275">
                <a:tc gridSpan="5">
                  <a:txBody>
                    <a:bodyPr/>
                    <a:lstStyle/>
                    <a:p>
                      <a:pPr indent="0" lvl="0" marL="0" marR="0" rtl="0" algn="ctr">
                        <a:lnSpc>
                          <a:spcPct val="115000"/>
                        </a:lnSpc>
                        <a:spcBef>
                          <a:spcPts val="0"/>
                        </a:spcBef>
                        <a:spcAft>
                          <a:spcPts val="0"/>
                        </a:spcAft>
                        <a:buClr>
                          <a:srgbClr val="000000"/>
                        </a:buClr>
                        <a:buSzPts val="1700"/>
                        <a:buFont typeface="Arial"/>
                        <a:buNone/>
                      </a:pPr>
                      <a:r>
                        <a:rPr b="1" lang="en-US" sz="1700">
                          <a:solidFill>
                            <a:srgbClr val="FFFFFF"/>
                          </a:solidFill>
                          <a:latin typeface="Calibri"/>
                          <a:ea typeface="Calibri"/>
                          <a:cs typeface="Calibri"/>
                          <a:sym typeface="Calibri"/>
                        </a:rPr>
                        <a:t>Accuracy</a:t>
                      </a:r>
                      <a:endParaRPr b="1" sz="1700">
                        <a:solidFill>
                          <a:srgbClr val="FFFFFF"/>
                        </a:solidFill>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1700"/>
                        <a:buFont typeface="Arial"/>
                        <a:buNone/>
                      </a:pPr>
                      <a:r>
                        <a:rPr b="1" lang="en-US" sz="1700">
                          <a:solidFill>
                            <a:srgbClr val="FFFFFF"/>
                          </a:solidFill>
                          <a:latin typeface="Calibri"/>
                          <a:ea typeface="Calibri"/>
                          <a:cs typeface="Calibri"/>
                          <a:sym typeface="Calibri"/>
                        </a:rPr>
                        <a:t>Ratio</a:t>
                      </a:r>
                      <a:endParaRPr b="1" sz="1700" u="none" cap="none" strike="noStrike">
                        <a:solidFill>
                          <a:srgbClr val="FFFFFF"/>
                        </a:solidFill>
                        <a:latin typeface="Calibri"/>
                        <a:ea typeface="Calibri"/>
                        <a:cs typeface="Calibri"/>
                        <a:sym typeface="Calibri"/>
                      </a:endParaRPr>
                    </a:p>
                  </a:txBody>
                  <a:tcPr marT="19050" marB="19050" marR="28575" marL="28575" anchor="b">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solidFill>
                      <a:srgbClr val="0074FF">
                        <a:alpha val="60390"/>
                      </a:srgbClr>
                    </a:solidFill>
                  </a:tcPr>
                </a:tc>
                <a:tc hMerge="1"/>
                <a:tc hMerge="1"/>
                <a:tc hMerge="1"/>
                <a:tc hMerge="1"/>
              </a:tr>
              <a:tr h="748925">
                <a:tc gridSpan="5">
                  <a:txBody>
                    <a:bodyPr/>
                    <a:lstStyle/>
                    <a:p>
                      <a:pPr indent="0" lvl="0" marL="0" marR="0" rtl="0" algn="ctr">
                        <a:lnSpc>
                          <a:spcPct val="115000"/>
                        </a:lnSpc>
                        <a:spcBef>
                          <a:spcPts val="0"/>
                        </a:spcBef>
                        <a:spcAft>
                          <a:spcPts val="0"/>
                        </a:spcAft>
                        <a:buNone/>
                      </a:pPr>
                      <a:r>
                        <a:rPr b="1" lang="en-US" sz="1700">
                          <a:solidFill>
                            <a:srgbClr val="7F7F7F"/>
                          </a:solidFill>
                          <a:latin typeface="Calibri"/>
                          <a:ea typeface="Calibri"/>
                          <a:cs typeface="Calibri"/>
                          <a:sym typeface="Calibri"/>
                        </a:rPr>
                        <a:t>64.42%</a:t>
                      </a:r>
                      <a:endParaRPr b="1" sz="1700">
                        <a:solidFill>
                          <a:srgbClr val="7F7F7F"/>
                        </a:solidFill>
                        <a:latin typeface="Calibri"/>
                        <a:ea typeface="Calibri"/>
                        <a:cs typeface="Calibri"/>
                        <a:sym typeface="Calibri"/>
                      </a:endParaRPr>
                    </a:p>
                  </a:txBody>
                  <a:tcPr marT="19050" marB="19050" marR="28575" marL="28575" anchor="ctr">
                    <a:lnL cap="flat" cmpd="sng" w="19050">
                      <a:solidFill>
                        <a:srgbClr val="0074FF"/>
                      </a:solidFill>
                      <a:prstDash val="solid"/>
                      <a:round/>
                      <a:headEnd len="sm" w="sm" type="none"/>
                      <a:tailEnd len="sm" w="sm" type="none"/>
                    </a:lnL>
                    <a:lnR cap="flat" cmpd="sng" w="19050">
                      <a:solidFill>
                        <a:srgbClr val="0074FF"/>
                      </a:solidFill>
                      <a:prstDash val="solid"/>
                      <a:round/>
                      <a:headEnd len="sm" w="sm" type="none"/>
                      <a:tailEnd len="sm" w="sm" type="none"/>
                    </a:lnR>
                    <a:lnT cap="flat" cmpd="sng" w="19050">
                      <a:solidFill>
                        <a:srgbClr val="0074FF"/>
                      </a:solidFill>
                      <a:prstDash val="solid"/>
                      <a:round/>
                      <a:headEnd len="sm" w="sm" type="none"/>
                      <a:tailEnd len="sm" w="sm" type="none"/>
                    </a:lnT>
                    <a:lnB cap="flat" cmpd="sng" w="19050">
                      <a:solidFill>
                        <a:srgbClr val="0074FF"/>
                      </a:solidFill>
                      <a:prstDash val="solid"/>
                      <a:round/>
                      <a:headEnd len="sm" w="sm" type="none"/>
                      <a:tailEnd len="sm" w="sm" type="none"/>
                    </a:lnB>
                  </a:tcPr>
                </a:tc>
                <a:tc hMerge="1"/>
                <a:tc hMerge="1"/>
                <a:tc hMerge="1"/>
                <a:tc hMerge="1"/>
              </a:tr>
            </a:tbl>
          </a:graphicData>
        </a:graphic>
      </p:graphicFrame>
      <p:sp>
        <p:nvSpPr>
          <p:cNvPr id="788" name="Google Shape;788;p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89" name="Google Shape;789;p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90" name="Google Shape;790;p23"/>
          <p:cNvSpPr/>
          <p:nvPr/>
        </p:nvSpPr>
        <p:spPr>
          <a:xfrm>
            <a:off x="8271306" y="6295052"/>
            <a:ext cx="2630700" cy="562800"/>
          </a:xfrm>
          <a:prstGeom prst="snip2SameRect">
            <a:avLst>
              <a:gd fmla="val 33824" name="adj1"/>
              <a:gd fmla="val 0" name="adj2"/>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Promotion</a:t>
            </a:r>
            <a:endParaRPr b="0" i="0" sz="2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84"/>
                                        </p:tgtEl>
                                        <p:attrNameLst>
                                          <p:attrName>style.visibility</p:attrName>
                                        </p:attrNameLst>
                                      </p:cBhvr>
                                      <p:to>
                                        <p:strVal val="visible"/>
                                      </p:to>
                                    </p:set>
                                    <p:anim calcmode="lin" valueType="num">
                                      <p:cBhvr additive="base">
                                        <p:cTn dur="1000"/>
                                        <p:tgtEl>
                                          <p:spTgt spid="784"/>
                                        </p:tgtEl>
                                        <p:attrNameLst>
                                          <p:attrName>ppt_w</p:attrName>
                                        </p:attrNameLst>
                                      </p:cBhvr>
                                      <p:tavLst>
                                        <p:tav fmla="" tm="0">
                                          <p:val>
                                            <p:strVal val="0"/>
                                          </p:val>
                                        </p:tav>
                                        <p:tav fmla="" tm="100000">
                                          <p:val>
                                            <p:strVal val="#ppt_w"/>
                                          </p:val>
                                        </p:tav>
                                      </p:tavLst>
                                    </p:anim>
                                    <p:anim calcmode="lin" valueType="num">
                                      <p:cBhvr additive="base">
                                        <p:cTn dur="1000"/>
                                        <p:tgtEl>
                                          <p:spTgt spid="78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10"/>
          <p:cNvSpPr/>
          <p:nvPr/>
        </p:nvSpPr>
        <p:spPr>
          <a:xfrm rot="5400000">
            <a:off x="3185850" y="-2683510"/>
            <a:ext cx="5820300" cy="12224999"/>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796" name="Google Shape;796;p10"/>
          <p:cNvPicPr preferRelativeResize="0"/>
          <p:nvPr/>
        </p:nvPicPr>
        <p:blipFill rotWithShape="1">
          <a:blip r:embed="rId3">
            <a:alphaModFix/>
          </a:blip>
          <a:srcRect b="0" l="0" r="0" t="0"/>
          <a:stretch/>
        </p:blipFill>
        <p:spPr>
          <a:xfrm>
            <a:off x="-265152" y="518850"/>
            <a:ext cx="12609551" cy="5928775"/>
          </a:xfrm>
          <a:prstGeom prst="rect">
            <a:avLst/>
          </a:prstGeom>
          <a:noFill/>
          <a:ln>
            <a:noFill/>
          </a:ln>
        </p:spPr>
      </p:pic>
      <p:sp>
        <p:nvSpPr>
          <p:cNvPr id="797" name="Google Shape;797;p10"/>
          <p:cNvSpPr/>
          <p:nvPr/>
        </p:nvSpPr>
        <p:spPr>
          <a:xfrm>
            <a:off x="1743750" y="1857688"/>
            <a:ext cx="8704500" cy="3251100"/>
          </a:xfrm>
          <a:prstGeom prst="rect">
            <a:avLst/>
          </a:prstGeom>
          <a:solidFill>
            <a:srgbClr val="0074FF"/>
          </a:solidFill>
          <a:ln cap="flat" cmpd="sng" w="38100">
            <a:solidFill>
              <a:srgbClr val="F9E3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98" name="Google Shape;798;p10"/>
          <p:cNvPicPr preferRelativeResize="0"/>
          <p:nvPr/>
        </p:nvPicPr>
        <p:blipFill rotWithShape="1">
          <a:blip r:embed="rId4">
            <a:alphaModFix/>
          </a:blip>
          <a:srcRect b="0" l="0" r="0" t="22172"/>
          <a:stretch/>
        </p:blipFill>
        <p:spPr>
          <a:xfrm>
            <a:off x="11340200" y="6447625"/>
            <a:ext cx="851800" cy="410375"/>
          </a:xfrm>
          <a:prstGeom prst="rect">
            <a:avLst/>
          </a:prstGeom>
          <a:noFill/>
          <a:ln>
            <a:noFill/>
          </a:ln>
        </p:spPr>
      </p:pic>
      <p:sp>
        <p:nvSpPr>
          <p:cNvPr id="799" name="Google Shape;799;p10"/>
          <p:cNvSpPr txBox="1"/>
          <p:nvPr/>
        </p:nvSpPr>
        <p:spPr>
          <a:xfrm>
            <a:off x="275354" y="205346"/>
            <a:ext cx="21390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10"/>
          <p:cNvSpPr txBox="1"/>
          <p:nvPr/>
        </p:nvSpPr>
        <p:spPr>
          <a:xfrm>
            <a:off x="52041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t/>
            </a:r>
            <a:endParaRPr b="1" i="0" sz="4800" u="none" cap="none" strike="noStrike">
              <a:solidFill>
                <a:srgbClr val="FCE401"/>
              </a:solidFill>
              <a:latin typeface="Calibri"/>
              <a:ea typeface="Calibri"/>
              <a:cs typeface="Calibri"/>
              <a:sym typeface="Calibri"/>
            </a:endParaRPr>
          </a:p>
        </p:txBody>
      </p:sp>
      <p:sp>
        <p:nvSpPr>
          <p:cNvPr id="801" name="Google Shape;801;p10"/>
          <p:cNvSpPr txBox="1"/>
          <p:nvPr/>
        </p:nvSpPr>
        <p:spPr>
          <a:xfrm>
            <a:off x="2414350" y="2110500"/>
            <a:ext cx="3598800" cy="246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5600"/>
              <a:buFont typeface="Arial"/>
              <a:buNone/>
            </a:pPr>
            <a:r>
              <a:rPr b="0" i="0" lang="en-US" sz="5600" u="none" cap="none" strike="noStrike">
                <a:solidFill>
                  <a:schemeClr val="lt1"/>
                </a:solidFill>
                <a:latin typeface="Calibri"/>
                <a:ea typeface="Calibri"/>
                <a:cs typeface="Calibri"/>
                <a:sym typeface="Calibri"/>
              </a:rPr>
              <a:t>2B</a:t>
            </a:r>
            <a:endParaRPr b="0" i="0" sz="56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5600"/>
              <a:buFont typeface="Arial"/>
              <a:buNone/>
            </a:pPr>
            <a:r>
              <a:rPr b="0" i="0" lang="en-US" sz="5600" u="none" cap="none" strike="noStrike">
                <a:solidFill>
                  <a:schemeClr val="lt1"/>
                </a:solidFill>
                <a:latin typeface="Calibri"/>
                <a:ea typeface="Calibri"/>
                <a:cs typeface="Calibri"/>
                <a:sym typeface="Calibri"/>
              </a:rPr>
              <a:t>Market</a:t>
            </a:r>
            <a:endParaRPr b="0" i="0" sz="56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5600"/>
              <a:buFont typeface="Arial"/>
              <a:buNone/>
            </a:pPr>
            <a:r>
              <a:rPr lang="en-US" sz="5600">
                <a:solidFill>
                  <a:schemeClr val="lt1"/>
                </a:solidFill>
                <a:latin typeface="Calibri"/>
                <a:ea typeface="Calibri"/>
                <a:cs typeface="Calibri"/>
                <a:sym typeface="Calibri"/>
              </a:rPr>
              <a:t>Strategy</a:t>
            </a:r>
            <a:endParaRPr b="0" i="0" sz="56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5600"/>
              <a:buFont typeface="Arial"/>
              <a:buNone/>
            </a:pPr>
            <a:r>
              <a:t/>
            </a:r>
            <a:endParaRPr b="0" i="0" sz="5600" u="none" cap="none" strike="noStrike">
              <a:solidFill>
                <a:schemeClr val="lt1"/>
              </a:solidFill>
              <a:latin typeface="Calibri"/>
              <a:ea typeface="Calibri"/>
              <a:cs typeface="Calibri"/>
              <a:sym typeface="Calibri"/>
            </a:endParaRPr>
          </a:p>
        </p:txBody>
      </p:sp>
      <p:sp>
        <p:nvSpPr>
          <p:cNvPr id="802" name="Google Shape;802;p10"/>
          <p:cNvSpPr txBox="1"/>
          <p:nvPr/>
        </p:nvSpPr>
        <p:spPr>
          <a:xfrm>
            <a:off x="5999025" y="3283350"/>
            <a:ext cx="4174500" cy="1479300"/>
          </a:xfrm>
          <a:prstGeom prst="rect">
            <a:avLst/>
          </a:prstGeom>
          <a:noFill/>
          <a:ln>
            <a:noFill/>
          </a:ln>
        </p:spPr>
        <p:txBody>
          <a:bodyPr anchorCtr="0" anchor="b"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Research Method</a:t>
            </a:r>
            <a:endParaRPr b="0" i="0" sz="2200" u="none" cap="none" strike="noStrike">
              <a:solidFill>
                <a:schemeClr val="lt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2B Qualitative Research Insight</a:t>
            </a:r>
            <a:endParaRPr b="0" i="0" sz="2200" u="none" cap="none" strike="noStrike">
              <a:solidFill>
                <a:schemeClr val="lt1"/>
              </a:solidFill>
              <a:latin typeface="Calibri"/>
              <a:ea typeface="Calibri"/>
              <a:cs typeface="Calibri"/>
              <a:sym typeface="Calibri"/>
            </a:endParaRPr>
          </a:p>
        </p:txBody>
      </p:sp>
      <p:sp>
        <p:nvSpPr>
          <p:cNvPr id="803" name="Google Shape;803;p10"/>
          <p:cNvSpPr/>
          <p:nvPr/>
        </p:nvSpPr>
        <p:spPr>
          <a:xfrm>
            <a:off x="6105900" y="4041648"/>
            <a:ext cx="99000" cy="649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11"/>
          <p:cNvSpPr txBox="1"/>
          <p:nvPr>
            <p:ph idx="1" type="body"/>
          </p:nvPr>
        </p:nvSpPr>
        <p:spPr>
          <a:xfrm>
            <a:off x="91425" y="7147013"/>
            <a:ext cx="105156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Interview with 15 interviewees</a:t>
            </a:r>
            <a:endParaRPr/>
          </a:p>
          <a:p>
            <a:pPr indent="-342900" lvl="0" marL="457200" rtl="0" algn="l">
              <a:lnSpc>
                <a:spcPct val="90000"/>
              </a:lnSpc>
              <a:spcBef>
                <a:spcPts val="0"/>
              </a:spcBef>
              <a:spcAft>
                <a:spcPts val="0"/>
              </a:spcAft>
              <a:buSzPts val="1800"/>
              <a:buChar char="●"/>
            </a:pPr>
            <a:r>
              <a:rPr lang="en-US"/>
              <a:t>Age: from 23 to 30 (14), 50+ (1)</a:t>
            </a:r>
            <a:endParaRPr/>
          </a:p>
          <a:p>
            <a:pPr indent="-342900" lvl="0" marL="457200" rtl="0" algn="l">
              <a:lnSpc>
                <a:spcPct val="90000"/>
              </a:lnSpc>
              <a:spcBef>
                <a:spcPts val="0"/>
              </a:spcBef>
              <a:spcAft>
                <a:spcPts val="0"/>
              </a:spcAft>
              <a:buSzPts val="1800"/>
              <a:buChar char="●"/>
            </a:pPr>
            <a:r>
              <a:rPr lang="en-US"/>
              <a:t>11 Taiwan local companies, 4 foreign companies</a:t>
            </a:r>
            <a:endParaRPr/>
          </a:p>
          <a:p>
            <a:pPr indent="-342900" lvl="0" marL="457200" rtl="0" algn="l">
              <a:lnSpc>
                <a:spcPct val="90000"/>
              </a:lnSpc>
              <a:spcBef>
                <a:spcPts val="0"/>
              </a:spcBef>
              <a:spcAft>
                <a:spcPts val="0"/>
              </a:spcAft>
              <a:buSzPts val="1800"/>
              <a:buChar char="●"/>
            </a:pPr>
            <a:r>
              <a:rPr lang="en-US"/>
              <a:t>40% of company provide free resources for employees to enhance their English skills, and 60% of which also provide education allowances.</a:t>
            </a:r>
            <a:endParaRPr/>
          </a:p>
          <a:p>
            <a:pPr indent="0" lvl="0" marL="0" rtl="0" algn="l">
              <a:lnSpc>
                <a:spcPct val="90000"/>
              </a:lnSpc>
              <a:spcBef>
                <a:spcPts val="1000"/>
              </a:spcBef>
              <a:spcAft>
                <a:spcPts val="0"/>
              </a:spcAft>
              <a:buClr>
                <a:schemeClr val="dk1"/>
              </a:buClr>
              <a:buSzPts val="1100"/>
              <a:buFont typeface="Arial"/>
              <a:buNone/>
            </a:pPr>
            <a:r>
              <a:rPr lang="en-US">
                <a:solidFill>
                  <a:srgbClr val="45818E"/>
                </a:solidFill>
                <a:latin typeface="Arial"/>
                <a:ea typeface="Arial"/>
                <a:cs typeface="Arial"/>
                <a:sym typeface="Arial"/>
              </a:rPr>
              <a:t>•產業類別</a:t>
            </a:r>
            <a:r>
              <a:rPr lang="en-US">
                <a:solidFill>
                  <a:srgbClr val="45818E"/>
                </a:solidFill>
              </a:rPr>
              <a:t>(Need more information)</a:t>
            </a:r>
            <a:endParaRPr>
              <a:solidFill>
                <a:srgbClr val="45818E"/>
              </a:solidFill>
            </a:endParaRPr>
          </a:p>
          <a:p>
            <a:pPr indent="0" lvl="0" marL="0" rtl="0" algn="l">
              <a:lnSpc>
                <a:spcPct val="90000"/>
              </a:lnSpc>
              <a:spcBef>
                <a:spcPts val="500"/>
              </a:spcBef>
              <a:spcAft>
                <a:spcPts val="0"/>
              </a:spcAft>
              <a:buClr>
                <a:schemeClr val="dk1"/>
              </a:buClr>
              <a:buSzPts val="1100"/>
              <a:buFont typeface="Arial"/>
              <a:buNone/>
            </a:pPr>
            <a:r>
              <a:rPr lang="en-US" sz="2400">
                <a:solidFill>
                  <a:srgbClr val="45818E"/>
                </a:solidFill>
                <a:latin typeface="Arial"/>
                <a:ea typeface="Arial"/>
                <a:cs typeface="Arial"/>
                <a:sym typeface="Arial"/>
              </a:rPr>
              <a:t>•	橫跨：科技業、貿易業、房仲業、新創、醫藥產業、補教業、軟體業</a:t>
            </a:r>
            <a:endParaRPr>
              <a:latin typeface="Arial"/>
              <a:ea typeface="Arial"/>
              <a:cs typeface="Arial"/>
              <a:sym typeface="Arial"/>
            </a:endParaRPr>
          </a:p>
        </p:txBody>
      </p:sp>
      <p:sp>
        <p:nvSpPr>
          <p:cNvPr id="810" name="Google Shape;810;p11"/>
          <p:cNvSpPr/>
          <p:nvPr/>
        </p:nvSpPr>
        <p:spPr>
          <a:xfrm rot="5400000">
            <a:off x="-392746" y="606215"/>
            <a:ext cx="1060800" cy="2754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11" name="Google Shape;811;p11"/>
          <p:cNvSpPr/>
          <p:nvPr/>
        </p:nvSpPr>
        <p:spPr>
          <a:xfrm rot="5400000">
            <a:off x="7120500" y="-3797175"/>
            <a:ext cx="1060800" cy="90822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12" name="Google Shape;812;p11"/>
          <p:cNvSpPr txBox="1"/>
          <p:nvPr/>
        </p:nvSpPr>
        <p:spPr>
          <a:xfrm>
            <a:off x="275350" y="205350"/>
            <a:ext cx="30789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2B Market </a:t>
            </a:r>
            <a:endParaRPr b="1" i="0" sz="32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Qual. Interview</a:t>
            </a:r>
            <a:endParaRPr b="1" i="0" sz="3200" u="none" cap="none" strike="noStrike">
              <a:solidFill>
                <a:srgbClr val="0074FF"/>
              </a:solidFill>
              <a:latin typeface="Calibri"/>
              <a:ea typeface="Calibri"/>
              <a:cs typeface="Calibri"/>
              <a:sym typeface="Calibri"/>
            </a:endParaRPr>
          </a:p>
        </p:txBody>
      </p:sp>
      <p:graphicFrame>
        <p:nvGraphicFramePr>
          <p:cNvPr id="813" name="Google Shape;813;p11"/>
          <p:cNvGraphicFramePr/>
          <p:nvPr/>
        </p:nvGraphicFramePr>
        <p:xfrm>
          <a:off x="650925" y="1759775"/>
          <a:ext cx="3000000" cy="3000000"/>
        </p:xfrm>
        <a:graphic>
          <a:graphicData uri="http://schemas.openxmlformats.org/drawingml/2006/table">
            <a:tbl>
              <a:tblPr>
                <a:noFill/>
                <a:tableStyleId>{F7B8E3EF-F332-47F2-8F79-AB66CF2AD76B}</a:tableStyleId>
              </a:tblPr>
              <a:tblGrid>
                <a:gridCol w="3008825"/>
                <a:gridCol w="8175150"/>
              </a:tblGrid>
              <a:tr h="519200">
                <a:tc>
                  <a:txBody>
                    <a:bodyPr/>
                    <a:lstStyle/>
                    <a:p>
                      <a:pPr indent="0" lvl="0" marL="0" marR="0" rtl="0" algn="ctr">
                        <a:lnSpc>
                          <a:spcPct val="100000"/>
                        </a:lnSpc>
                        <a:spcBef>
                          <a:spcPts val="0"/>
                        </a:spcBef>
                        <a:spcAft>
                          <a:spcPts val="0"/>
                        </a:spcAft>
                        <a:buClr>
                          <a:srgbClr val="000000"/>
                        </a:buClr>
                        <a:buSzPts val="2500"/>
                        <a:buFont typeface="Arial"/>
                        <a:buNone/>
                      </a:pPr>
                      <a:r>
                        <a:rPr b="1" lang="en-US" sz="2500" u="none" cap="none" strike="noStrike">
                          <a:solidFill>
                            <a:schemeClr val="lt1"/>
                          </a:solidFill>
                          <a:latin typeface="Calibri"/>
                          <a:ea typeface="Calibri"/>
                          <a:cs typeface="Calibri"/>
                          <a:sym typeface="Calibri"/>
                        </a:rPr>
                        <a:t>Research method</a:t>
                      </a:r>
                      <a:endParaRPr b="1" sz="2500" u="none" cap="none" strike="noStrike">
                        <a:solidFill>
                          <a:schemeClr val="lt1"/>
                        </a:solidFill>
                        <a:latin typeface="Calibri"/>
                        <a:ea typeface="Calibri"/>
                        <a:cs typeface="Calibri"/>
                        <a:sym typeface="Calibri"/>
                      </a:endParaRPr>
                    </a:p>
                  </a:txBody>
                  <a:tcPr marT="91425" marB="91425" marR="91425" marL="91425" anchor="ctr">
                    <a:lnL cap="flat" cmpd="sng" w="28575">
                      <a:solidFill>
                        <a:srgbClr val="0074FF"/>
                      </a:solidFill>
                      <a:prstDash val="solid"/>
                      <a:round/>
                      <a:headEnd len="sm" w="sm" type="none"/>
                      <a:tailEnd len="sm" w="sm" type="none"/>
                    </a:lnL>
                    <a:lnR cap="flat" cmpd="sng" w="28575">
                      <a:solidFill>
                        <a:srgbClr val="0074FF"/>
                      </a:solidFill>
                      <a:prstDash val="solid"/>
                      <a:round/>
                      <a:headEnd len="sm" w="sm" type="none"/>
                      <a:tailEnd len="sm" w="sm" type="none"/>
                    </a:lnR>
                    <a:lnT cap="flat" cmpd="sng" w="28575">
                      <a:solidFill>
                        <a:srgbClr val="0074FF"/>
                      </a:solidFill>
                      <a:prstDash val="solid"/>
                      <a:round/>
                      <a:headEnd len="sm" w="sm" type="none"/>
                      <a:tailEnd len="sm" w="sm" type="none"/>
                    </a:lnT>
                    <a:lnB cap="flat" cmpd="sng" w="28575">
                      <a:solidFill>
                        <a:schemeClr val="lt1"/>
                      </a:solidFill>
                      <a:prstDash val="solid"/>
                      <a:round/>
                      <a:headEnd len="sm" w="sm" type="none"/>
                      <a:tailEnd len="sm" w="sm" type="none"/>
                    </a:lnB>
                    <a:solidFill>
                      <a:srgbClr val="0074FF"/>
                    </a:solidFill>
                  </a:tcPr>
                </a:tc>
                <a:tc>
                  <a:txBody>
                    <a:bodyPr/>
                    <a:lstStyle/>
                    <a:p>
                      <a:pPr indent="0" lvl="0" marL="0" marR="0" rtl="0" algn="ctr">
                        <a:lnSpc>
                          <a:spcPct val="100000"/>
                        </a:lnSpc>
                        <a:spcBef>
                          <a:spcPts val="0"/>
                        </a:spcBef>
                        <a:spcAft>
                          <a:spcPts val="0"/>
                        </a:spcAft>
                        <a:buClr>
                          <a:srgbClr val="000000"/>
                        </a:buClr>
                        <a:buSzPts val="2500"/>
                        <a:buFont typeface="Arial"/>
                        <a:buNone/>
                      </a:pPr>
                      <a:r>
                        <a:rPr lang="en-US" sz="2500">
                          <a:solidFill>
                            <a:srgbClr val="0074FF"/>
                          </a:solidFill>
                          <a:latin typeface="Calibri"/>
                          <a:ea typeface="Calibri"/>
                          <a:cs typeface="Calibri"/>
                          <a:sym typeface="Calibri"/>
                        </a:rPr>
                        <a:t>In-</a:t>
                      </a:r>
                      <a:r>
                        <a:rPr lang="en-US" sz="2500" u="none" cap="none" strike="noStrike">
                          <a:solidFill>
                            <a:srgbClr val="0074FF"/>
                          </a:solidFill>
                          <a:latin typeface="Calibri"/>
                          <a:ea typeface="Calibri"/>
                          <a:cs typeface="Calibri"/>
                          <a:sym typeface="Calibri"/>
                        </a:rPr>
                        <a:t>Depth Interview</a:t>
                      </a:r>
                      <a:endParaRPr b="1" sz="2500" u="none" cap="none" strike="noStrike">
                        <a:solidFill>
                          <a:schemeClr val="lt1"/>
                        </a:solidFill>
                        <a:latin typeface="Calibri"/>
                        <a:ea typeface="Calibri"/>
                        <a:cs typeface="Calibri"/>
                        <a:sym typeface="Calibri"/>
                      </a:endParaRPr>
                    </a:p>
                  </a:txBody>
                  <a:tcPr marT="91425" marB="91425" marR="91425" marL="91425" anchor="ctr">
                    <a:lnL cap="flat" cmpd="sng" w="28575">
                      <a:solidFill>
                        <a:srgbClr val="0074FF"/>
                      </a:solidFill>
                      <a:prstDash val="solid"/>
                      <a:round/>
                      <a:headEnd len="sm" w="sm" type="none"/>
                      <a:tailEnd len="sm" w="sm" type="none"/>
                    </a:lnL>
                    <a:lnR cap="flat" cmpd="sng" w="28575">
                      <a:solidFill>
                        <a:srgbClr val="0074FF"/>
                      </a:solidFill>
                      <a:prstDash val="solid"/>
                      <a:round/>
                      <a:headEnd len="sm" w="sm" type="none"/>
                      <a:tailEnd len="sm" w="sm" type="none"/>
                    </a:lnR>
                    <a:lnT cap="flat" cmpd="sng" w="28575">
                      <a:solidFill>
                        <a:srgbClr val="0074FF"/>
                      </a:solidFill>
                      <a:prstDash val="solid"/>
                      <a:round/>
                      <a:headEnd len="sm" w="sm" type="none"/>
                      <a:tailEnd len="sm" w="sm" type="none"/>
                    </a:lnT>
                    <a:lnB cap="flat" cmpd="sng" w="28575">
                      <a:solidFill>
                        <a:srgbClr val="0074FF"/>
                      </a:solidFill>
                      <a:prstDash val="solid"/>
                      <a:round/>
                      <a:headEnd len="sm" w="sm" type="none"/>
                      <a:tailEnd len="sm" w="sm" type="none"/>
                    </a:lnB>
                  </a:tcPr>
                </a:tc>
              </a:tr>
              <a:tr h="519200">
                <a:tc>
                  <a:txBody>
                    <a:bodyPr/>
                    <a:lstStyle/>
                    <a:p>
                      <a:pPr indent="0" lvl="0" marL="0" marR="0" rtl="0" algn="ctr">
                        <a:lnSpc>
                          <a:spcPct val="100000"/>
                        </a:lnSpc>
                        <a:spcBef>
                          <a:spcPts val="0"/>
                        </a:spcBef>
                        <a:spcAft>
                          <a:spcPts val="0"/>
                        </a:spcAft>
                        <a:buClr>
                          <a:srgbClr val="000000"/>
                        </a:buClr>
                        <a:buSzPts val="2500"/>
                        <a:buFont typeface="Arial"/>
                        <a:buNone/>
                      </a:pPr>
                      <a:r>
                        <a:rPr b="1" lang="en-US" sz="2500" u="none" cap="none" strike="noStrike">
                          <a:solidFill>
                            <a:schemeClr val="lt1"/>
                          </a:solidFill>
                          <a:latin typeface="Calibri"/>
                          <a:ea typeface="Calibri"/>
                          <a:cs typeface="Calibri"/>
                          <a:sym typeface="Calibri"/>
                        </a:rPr>
                        <a:t>Respondent</a:t>
                      </a:r>
                      <a:endParaRPr b="1" sz="2500" u="none" cap="none" strike="noStrike">
                        <a:solidFill>
                          <a:schemeClr val="lt1"/>
                        </a:solidFill>
                        <a:latin typeface="Calibri"/>
                        <a:ea typeface="Calibri"/>
                        <a:cs typeface="Calibri"/>
                        <a:sym typeface="Calibri"/>
                      </a:endParaRPr>
                    </a:p>
                  </a:txBody>
                  <a:tcPr marT="91425" marB="91425" marR="91425" marL="91425" anchor="ctr">
                    <a:lnL cap="flat" cmpd="sng" w="28575">
                      <a:solidFill>
                        <a:srgbClr val="0074FF"/>
                      </a:solidFill>
                      <a:prstDash val="solid"/>
                      <a:round/>
                      <a:headEnd len="sm" w="sm" type="none"/>
                      <a:tailEnd len="sm" w="sm" type="none"/>
                    </a:lnL>
                    <a:lnR cap="flat" cmpd="sng" w="28575">
                      <a:solidFill>
                        <a:srgbClr val="0074FF"/>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0074FF"/>
                    </a:solidFill>
                  </a:tcPr>
                </a:tc>
                <a:tc>
                  <a:txBody>
                    <a:bodyPr/>
                    <a:lstStyle/>
                    <a:p>
                      <a:pPr indent="0" lvl="0" marL="0" marR="0" rtl="0" algn="ctr">
                        <a:lnSpc>
                          <a:spcPct val="100000"/>
                        </a:lnSpc>
                        <a:spcBef>
                          <a:spcPts val="0"/>
                        </a:spcBef>
                        <a:spcAft>
                          <a:spcPts val="0"/>
                        </a:spcAft>
                        <a:buClr>
                          <a:srgbClr val="000000"/>
                        </a:buClr>
                        <a:buSzPts val="2500"/>
                        <a:buFont typeface="Arial"/>
                        <a:buNone/>
                      </a:pPr>
                      <a:r>
                        <a:rPr lang="en-US" sz="2500" u="none" cap="none" strike="noStrike">
                          <a:solidFill>
                            <a:srgbClr val="0074FF"/>
                          </a:solidFill>
                          <a:latin typeface="Calibri"/>
                          <a:ea typeface="Calibri"/>
                          <a:cs typeface="Calibri"/>
                          <a:sym typeface="Calibri"/>
                        </a:rPr>
                        <a:t>Employees / HR / CEO</a:t>
                      </a:r>
                      <a:endParaRPr sz="2500" u="none" cap="none" strike="noStrike">
                        <a:solidFill>
                          <a:srgbClr val="0074FF"/>
                        </a:solidFill>
                        <a:latin typeface="Calibri"/>
                        <a:ea typeface="Calibri"/>
                        <a:cs typeface="Calibri"/>
                        <a:sym typeface="Calibri"/>
                      </a:endParaRPr>
                    </a:p>
                  </a:txBody>
                  <a:tcPr marT="91425" marB="91425" marR="91425" marL="91425" anchor="ctr">
                    <a:lnL cap="flat" cmpd="sng" w="28575">
                      <a:solidFill>
                        <a:srgbClr val="0074FF"/>
                      </a:solidFill>
                      <a:prstDash val="solid"/>
                      <a:round/>
                      <a:headEnd len="sm" w="sm" type="none"/>
                      <a:tailEnd len="sm" w="sm" type="none"/>
                    </a:lnL>
                    <a:lnR cap="flat" cmpd="sng" w="28575">
                      <a:solidFill>
                        <a:srgbClr val="0074FF"/>
                      </a:solidFill>
                      <a:prstDash val="solid"/>
                      <a:round/>
                      <a:headEnd len="sm" w="sm" type="none"/>
                      <a:tailEnd len="sm" w="sm" type="none"/>
                    </a:lnR>
                    <a:lnT cap="flat" cmpd="sng" w="28575">
                      <a:solidFill>
                        <a:srgbClr val="0074FF"/>
                      </a:solidFill>
                      <a:prstDash val="solid"/>
                      <a:round/>
                      <a:headEnd len="sm" w="sm" type="none"/>
                      <a:tailEnd len="sm" w="sm" type="none"/>
                    </a:lnT>
                    <a:lnB cap="flat" cmpd="sng" w="28575">
                      <a:solidFill>
                        <a:srgbClr val="0074FF"/>
                      </a:solidFill>
                      <a:prstDash val="solid"/>
                      <a:round/>
                      <a:headEnd len="sm" w="sm" type="none"/>
                      <a:tailEnd len="sm" w="sm" type="none"/>
                    </a:lnB>
                  </a:tcPr>
                </a:tc>
              </a:tr>
              <a:tr h="519200">
                <a:tc>
                  <a:txBody>
                    <a:bodyPr/>
                    <a:lstStyle/>
                    <a:p>
                      <a:pPr indent="0" lvl="0" marL="0" marR="0" rtl="0" algn="ctr">
                        <a:lnSpc>
                          <a:spcPct val="100000"/>
                        </a:lnSpc>
                        <a:spcBef>
                          <a:spcPts val="0"/>
                        </a:spcBef>
                        <a:spcAft>
                          <a:spcPts val="0"/>
                        </a:spcAft>
                        <a:buClr>
                          <a:srgbClr val="000000"/>
                        </a:buClr>
                        <a:buSzPts val="2500"/>
                        <a:buFont typeface="Arial"/>
                        <a:buNone/>
                      </a:pPr>
                      <a:r>
                        <a:rPr b="1" lang="en-US" sz="2500" u="none" cap="none" strike="noStrike">
                          <a:solidFill>
                            <a:schemeClr val="lt1"/>
                          </a:solidFill>
                          <a:latin typeface="Calibri"/>
                          <a:ea typeface="Calibri"/>
                          <a:cs typeface="Calibri"/>
                          <a:sym typeface="Calibri"/>
                        </a:rPr>
                        <a:t>Sample Profile</a:t>
                      </a:r>
                      <a:endParaRPr b="1" sz="2500" u="none" cap="none" strike="noStrike">
                        <a:solidFill>
                          <a:schemeClr val="lt1"/>
                        </a:solidFill>
                        <a:latin typeface="Calibri"/>
                        <a:ea typeface="Calibri"/>
                        <a:cs typeface="Calibri"/>
                        <a:sym typeface="Calibri"/>
                      </a:endParaRPr>
                    </a:p>
                  </a:txBody>
                  <a:tcPr marT="91425" marB="91425" marR="91425" marL="91425" anchor="ctr">
                    <a:lnL cap="flat" cmpd="sng" w="28575">
                      <a:solidFill>
                        <a:srgbClr val="0074FF"/>
                      </a:solidFill>
                      <a:prstDash val="solid"/>
                      <a:round/>
                      <a:headEnd len="sm" w="sm" type="none"/>
                      <a:tailEnd len="sm" w="sm" type="none"/>
                    </a:lnL>
                    <a:lnR cap="flat" cmpd="sng" w="28575">
                      <a:solidFill>
                        <a:srgbClr val="0074FF"/>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0074FF"/>
                    </a:solidFill>
                  </a:tcPr>
                </a:tc>
                <a:tc>
                  <a:txBody>
                    <a:bodyPr/>
                    <a:lstStyle/>
                    <a:p>
                      <a:pPr indent="0" lvl="0" marL="0" marR="0" rtl="0" algn="ctr">
                        <a:lnSpc>
                          <a:spcPct val="100000"/>
                        </a:lnSpc>
                        <a:spcBef>
                          <a:spcPts val="0"/>
                        </a:spcBef>
                        <a:spcAft>
                          <a:spcPts val="0"/>
                        </a:spcAft>
                        <a:buClr>
                          <a:srgbClr val="000000"/>
                        </a:buClr>
                        <a:buSzPts val="2500"/>
                        <a:buFont typeface="Arial"/>
                        <a:buNone/>
                      </a:pPr>
                      <a:r>
                        <a:rPr lang="en-US" sz="2500" u="none" cap="none" strike="noStrike">
                          <a:solidFill>
                            <a:srgbClr val="0074FF"/>
                          </a:solidFill>
                          <a:latin typeface="Calibri"/>
                          <a:ea typeface="Calibri"/>
                          <a:cs typeface="Calibri"/>
                          <a:sym typeface="Calibri"/>
                        </a:rPr>
                        <a:t>        15 companies       11 Taiwan local companies</a:t>
                      </a:r>
                      <a:endParaRPr sz="2500" u="none" cap="none" strike="noStrike">
                        <a:solidFill>
                          <a:srgbClr val="0074F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500"/>
                        <a:buFont typeface="Arial"/>
                        <a:buNone/>
                      </a:pPr>
                      <a:r>
                        <a:rPr lang="en-US" sz="2500" u="none" cap="none" strike="noStrike">
                          <a:solidFill>
                            <a:srgbClr val="0074FF"/>
                          </a:solidFill>
                          <a:latin typeface="Calibri"/>
                          <a:ea typeface="Calibri"/>
                          <a:cs typeface="Calibri"/>
                          <a:sym typeface="Calibri"/>
                        </a:rPr>
                        <a:t>                                  4 foreign companies</a:t>
                      </a:r>
                      <a:endParaRPr sz="2500" u="none" cap="none" strike="noStrike">
                        <a:solidFill>
                          <a:srgbClr val="0074F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500"/>
                        <a:buFont typeface="Arial"/>
                        <a:buNone/>
                      </a:pPr>
                      <a:r>
                        <a:rPr lang="en-US" sz="2500" u="none" cap="none" strike="noStrike">
                          <a:solidFill>
                            <a:srgbClr val="0074FF"/>
                          </a:solidFill>
                          <a:latin typeface="Calibri"/>
                          <a:ea typeface="Calibri"/>
                          <a:cs typeface="Calibri"/>
                          <a:sym typeface="Calibri"/>
                        </a:rPr>
                        <a:t>Employees: Below 100: 3, 100-300: 3, 301-500: 3, 1000+: 6</a:t>
                      </a:r>
                      <a:endParaRPr sz="2500" u="none" cap="none" strike="noStrike">
                        <a:solidFill>
                          <a:srgbClr val="0074FF"/>
                        </a:solidFill>
                        <a:latin typeface="Calibri"/>
                        <a:ea typeface="Calibri"/>
                        <a:cs typeface="Calibri"/>
                        <a:sym typeface="Calibri"/>
                      </a:endParaRPr>
                    </a:p>
                  </a:txBody>
                  <a:tcPr marT="91425" marB="91425" marR="91425" marL="91425" anchor="ctr">
                    <a:lnL cap="flat" cmpd="sng" w="28575">
                      <a:solidFill>
                        <a:srgbClr val="0074FF"/>
                      </a:solidFill>
                      <a:prstDash val="solid"/>
                      <a:round/>
                      <a:headEnd len="sm" w="sm" type="none"/>
                      <a:tailEnd len="sm" w="sm" type="none"/>
                    </a:lnL>
                    <a:lnR cap="flat" cmpd="sng" w="28575">
                      <a:solidFill>
                        <a:srgbClr val="0074FF"/>
                      </a:solidFill>
                      <a:prstDash val="solid"/>
                      <a:round/>
                      <a:headEnd len="sm" w="sm" type="none"/>
                      <a:tailEnd len="sm" w="sm" type="none"/>
                    </a:lnR>
                    <a:lnT cap="flat" cmpd="sng" w="28575">
                      <a:solidFill>
                        <a:srgbClr val="0074FF"/>
                      </a:solidFill>
                      <a:prstDash val="solid"/>
                      <a:round/>
                      <a:headEnd len="sm" w="sm" type="none"/>
                      <a:tailEnd len="sm" w="sm" type="none"/>
                    </a:lnT>
                    <a:lnB cap="flat" cmpd="sng" w="28575">
                      <a:solidFill>
                        <a:srgbClr val="0074FF"/>
                      </a:solidFill>
                      <a:prstDash val="solid"/>
                      <a:round/>
                      <a:headEnd len="sm" w="sm" type="none"/>
                      <a:tailEnd len="sm" w="sm" type="none"/>
                    </a:lnB>
                  </a:tcPr>
                </a:tc>
              </a:tr>
              <a:tr h="100000">
                <a:tc>
                  <a:txBody>
                    <a:bodyPr/>
                    <a:lstStyle/>
                    <a:p>
                      <a:pPr indent="0" lvl="0" marL="0" marR="0" rtl="0" algn="ctr">
                        <a:lnSpc>
                          <a:spcPct val="100000"/>
                        </a:lnSpc>
                        <a:spcBef>
                          <a:spcPts val="0"/>
                        </a:spcBef>
                        <a:spcAft>
                          <a:spcPts val="0"/>
                        </a:spcAft>
                        <a:buClr>
                          <a:srgbClr val="000000"/>
                        </a:buClr>
                        <a:buSzPts val="2500"/>
                        <a:buFont typeface="Arial"/>
                        <a:buNone/>
                      </a:pPr>
                      <a:r>
                        <a:rPr b="1" lang="en-US" sz="2500" u="none" cap="none" strike="noStrike">
                          <a:solidFill>
                            <a:schemeClr val="lt1"/>
                          </a:solidFill>
                          <a:latin typeface="Calibri"/>
                          <a:ea typeface="Calibri"/>
                          <a:cs typeface="Calibri"/>
                          <a:sym typeface="Calibri"/>
                        </a:rPr>
                        <a:t>Survey design</a:t>
                      </a:r>
                      <a:endParaRPr b="1" sz="2500" u="none" cap="none" strike="noStrike">
                        <a:solidFill>
                          <a:schemeClr val="lt1"/>
                        </a:solidFill>
                        <a:latin typeface="Calibri"/>
                        <a:ea typeface="Calibri"/>
                        <a:cs typeface="Calibri"/>
                        <a:sym typeface="Calibri"/>
                      </a:endParaRPr>
                    </a:p>
                  </a:txBody>
                  <a:tcPr marT="91425" marB="91425" marR="91425" marL="91425" anchor="ctr">
                    <a:lnL cap="flat" cmpd="sng" w="28575">
                      <a:solidFill>
                        <a:srgbClr val="0074FF"/>
                      </a:solidFill>
                      <a:prstDash val="solid"/>
                      <a:round/>
                      <a:headEnd len="sm" w="sm" type="none"/>
                      <a:tailEnd len="sm" w="sm" type="none"/>
                    </a:lnL>
                    <a:lnR cap="flat" cmpd="sng" w="28575">
                      <a:solidFill>
                        <a:srgbClr val="0074FF"/>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0074FF"/>
                    </a:solidFill>
                  </a:tcPr>
                </a:tc>
                <a:tc>
                  <a:txBody>
                    <a:bodyPr/>
                    <a:lstStyle/>
                    <a:p>
                      <a:pPr indent="-387350" lvl="0" marL="914400" marR="0" rtl="0" algn="l">
                        <a:lnSpc>
                          <a:spcPct val="90000"/>
                        </a:lnSpc>
                        <a:spcBef>
                          <a:spcPts val="0"/>
                        </a:spcBef>
                        <a:spcAft>
                          <a:spcPts val="0"/>
                        </a:spcAft>
                        <a:buClr>
                          <a:srgbClr val="0074FF"/>
                        </a:buClr>
                        <a:buSzPts val="2500"/>
                        <a:buFont typeface="Calibri"/>
                        <a:buAutoNum type="arabicPeriod"/>
                      </a:pPr>
                      <a:r>
                        <a:rPr lang="en-US" sz="2500" u="none" cap="none" strike="noStrike">
                          <a:solidFill>
                            <a:srgbClr val="0074FF"/>
                          </a:solidFill>
                          <a:latin typeface="Calibri"/>
                          <a:ea typeface="Calibri"/>
                          <a:cs typeface="Calibri"/>
                          <a:sym typeface="Calibri"/>
                        </a:rPr>
                        <a:t>Current needs for English</a:t>
                      </a:r>
                      <a:endParaRPr sz="2500" u="none" cap="none" strike="noStrike">
                        <a:solidFill>
                          <a:srgbClr val="0074FF"/>
                        </a:solidFill>
                        <a:latin typeface="Calibri"/>
                        <a:ea typeface="Calibri"/>
                        <a:cs typeface="Calibri"/>
                        <a:sym typeface="Calibri"/>
                      </a:endParaRPr>
                    </a:p>
                    <a:p>
                      <a:pPr indent="-387350" lvl="0" marL="914400" marR="0" rtl="0" algn="l">
                        <a:lnSpc>
                          <a:spcPct val="90000"/>
                        </a:lnSpc>
                        <a:spcBef>
                          <a:spcPts val="0"/>
                        </a:spcBef>
                        <a:spcAft>
                          <a:spcPts val="0"/>
                        </a:spcAft>
                        <a:buClr>
                          <a:srgbClr val="0074FF"/>
                        </a:buClr>
                        <a:buSzPts val="2500"/>
                        <a:buFont typeface="Calibri"/>
                        <a:buAutoNum type="arabicPeriod"/>
                      </a:pPr>
                      <a:r>
                        <a:rPr lang="en-US" sz="2500" u="none" cap="none" strike="noStrike">
                          <a:solidFill>
                            <a:srgbClr val="0074FF"/>
                          </a:solidFill>
                          <a:latin typeface="Calibri"/>
                          <a:ea typeface="Calibri"/>
                          <a:cs typeface="Calibri"/>
                          <a:sym typeface="Calibri"/>
                        </a:rPr>
                        <a:t>Ideal function of OELP</a:t>
                      </a:r>
                      <a:endParaRPr sz="2500" u="none" cap="none" strike="noStrike">
                        <a:solidFill>
                          <a:srgbClr val="0074FF"/>
                        </a:solidFill>
                        <a:latin typeface="Calibri"/>
                        <a:ea typeface="Calibri"/>
                        <a:cs typeface="Calibri"/>
                        <a:sym typeface="Calibri"/>
                      </a:endParaRPr>
                    </a:p>
                  </a:txBody>
                  <a:tcPr marT="91425" marB="91425" marR="91425" marL="91425" anchor="ctr">
                    <a:lnL cap="flat" cmpd="sng" w="28575">
                      <a:solidFill>
                        <a:srgbClr val="0074FF"/>
                      </a:solidFill>
                      <a:prstDash val="solid"/>
                      <a:round/>
                      <a:headEnd len="sm" w="sm" type="none"/>
                      <a:tailEnd len="sm" w="sm" type="none"/>
                    </a:lnL>
                    <a:lnR cap="flat" cmpd="sng" w="28575">
                      <a:solidFill>
                        <a:srgbClr val="0074FF"/>
                      </a:solidFill>
                      <a:prstDash val="solid"/>
                      <a:round/>
                      <a:headEnd len="sm" w="sm" type="none"/>
                      <a:tailEnd len="sm" w="sm" type="none"/>
                    </a:lnR>
                    <a:lnT cap="flat" cmpd="sng" w="28575">
                      <a:solidFill>
                        <a:srgbClr val="0074FF"/>
                      </a:solidFill>
                      <a:prstDash val="solid"/>
                      <a:round/>
                      <a:headEnd len="sm" w="sm" type="none"/>
                      <a:tailEnd len="sm" w="sm" type="none"/>
                    </a:lnT>
                    <a:lnB cap="flat" cmpd="sng" w="28575">
                      <a:solidFill>
                        <a:srgbClr val="0074FF"/>
                      </a:solidFill>
                      <a:prstDash val="solid"/>
                      <a:round/>
                      <a:headEnd len="sm" w="sm" type="none"/>
                      <a:tailEnd len="sm" w="sm" type="none"/>
                    </a:lnB>
                  </a:tcPr>
                </a:tc>
              </a:tr>
              <a:tr h="100000">
                <a:tc>
                  <a:txBody>
                    <a:bodyPr/>
                    <a:lstStyle/>
                    <a:p>
                      <a:pPr indent="0" lvl="0" marL="0" marR="0" rtl="0" algn="ctr">
                        <a:lnSpc>
                          <a:spcPct val="100000"/>
                        </a:lnSpc>
                        <a:spcBef>
                          <a:spcPts val="0"/>
                        </a:spcBef>
                        <a:spcAft>
                          <a:spcPts val="0"/>
                        </a:spcAft>
                        <a:buClr>
                          <a:srgbClr val="000000"/>
                        </a:buClr>
                        <a:buSzPts val="2500"/>
                        <a:buFont typeface="Arial"/>
                        <a:buNone/>
                      </a:pPr>
                      <a:r>
                        <a:rPr b="1" lang="en-US" sz="2500" u="none" cap="none" strike="noStrike">
                          <a:solidFill>
                            <a:schemeClr val="lt1"/>
                          </a:solidFill>
                          <a:latin typeface="Calibri"/>
                          <a:ea typeface="Calibri"/>
                          <a:cs typeface="Calibri"/>
                          <a:sym typeface="Calibri"/>
                        </a:rPr>
                        <a:t>Industry Category</a:t>
                      </a:r>
                      <a:endParaRPr b="1" sz="2500" u="none" cap="none" strike="noStrike">
                        <a:solidFill>
                          <a:schemeClr val="lt1"/>
                        </a:solidFill>
                        <a:latin typeface="Calibri"/>
                        <a:ea typeface="Calibri"/>
                        <a:cs typeface="Calibri"/>
                        <a:sym typeface="Calibri"/>
                      </a:endParaRPr>
                    </a:p>
                  </a:txBody>
                  <a:tcPr marT="91425" marB="91425" marR="91425" marL="91425" anchor="ctr">
                    <a:lnL cap="flat" cmpd="sng" w="28575">
                      <a:solidFill>
                        <a:srgbClr val="0074FF"/>
                      </a:solidFill>
                      <a:prstDash val="solid"/>
                      <a:round/>
                      <a:headEnd len="sm" w="sm" type="none"/>
                      <a:tailEnd len="sm" w="sm" type="none"/>
                    </a:lnL>
                    <a:lnR cap="flat" cmpd="sng" w="28575">
                      <a:solidFill>
                        <a:srgbClr val="0074FF"/>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rgbClr val="0074FF"/>
                      </a:solidFill>
                      <a:prstDash val="solid"/>
                      <a:round/>
                      <a:headEnd len="sm" w="sm" type="none"/>
                      <a:tailEnd len="sm" w="sm" type="none"/>
                    </a:lnB>
                    <a:solidFill>
                      <a:srgbClr val="0074FF"/>
                    </a:solidFill>
                  </a:tcPr>
                </a:tc>
                <a:tc>
                  <a:txBody>
                    <a:bodyPr/>
                    <a:lstStyle/>
                    <a:p>
                      <a:pPr indent="0" lvl="0" marL="685800" marR="0" rtl="0" algn="l">
                        <a:lnSpc>
                          <a:spcPct val="90000"/>
                        </a:lnSpc>
                        <a:spcBef>
                          <a:spcPts val="0"/>
                        </a:spcBef>
                        <a:spcAft>
                          <a:spcPts val="0"/>
                        </a:spcAft>
                        <a:buClr>
                          <a:srgbClr val="000000"/>
                        </a:buClr>
                        <a:buSzPts val="2500"/>
                        <a:buFont typeface="Arial"/>
                        <a:buNone/>
                      </a:pPr>
                      <a:r>
                        <a:rPr lang="en-US" sz="2500" u="none" cap="none" strike="noStrike">
                          <a:solidFill>
                            <a:srgbClr val="0074FF"/>
                          </a:solidFill>
                          <a:latin typeface="Calibri"/>
                          <a:ea typeface="Calibri"/>
                          <a:cs typeface="Calibri"/>
                          <a:sym typeface="Calibri"/>
                        </a:rPr>
                        <a:t>Tech, Trade, Real Estate, Startup, Med, Tutorial Institute</a:t>
                      </a:r>
                      <a:endParaRPr sz="2500" u="none" cap="none" strike="noStrike">
                        <a:solidFill>
                          <a:srgbClr val="0074FF"/>
                        </a:solidFill>
                        <a:latin typeface="Calibri"/>
                        <a:ea typeface="Calibri"/>
                        <a:cs typeface="Calibri"/>
                        <a:sym typeface="Calibri"/>
                      </a:endParaRPr>
                    </a:p>
                  </a:txBody>
                  <a:tcPr marT="91425" marB="91425" marR="91425" marL="91425" anchor="ctr">
                    <a:lnL cap="flat" cmpd="sng" w="28575">
                      <a:solidFill>
                        <a:srgbClr val="0074FF"/>
                      </a:solidFill>
                      <a:prstDash val="solid"/>
                      <a:round/>
                      <a:headEnd len="sm" w="sm" type="none"/>
                      <a:tailEnd len="sm" w="sm" type="none"/>
                    </a:lnL>
                    <a:lnR cap="flat" cmpd="sng" w="28575">
                      <a:solidFill>
                        <a:srgbClr val="0074FF"/>
                      </a:solidFill>
                      <a:prstDash val="solid"/>
                      <a:round/>
                      <a:headEnd len="sm" w="sm" type="none"/>
                      <a:tailEnd len="sm" w="sm" type="none"/>
                    </a:lnR>
                    <a:lnT cap="flat" cmpd="sng" w="28575">
                      <a:solidFill>
                        <a:srgbClr val="0074FF"/>
                      </a:solidFill>
                      <a:prstDash val="solid"/>
                      <a:round/>
                      <a:headEnd len="sm" w="sm" type="none"/>
                      <a:tailEnd len="sm" w="sm" type="none"/>
                    </a:lnT>
                    <a:lnB cap="flat" cmpd="sng" w="28575">
                      <a:solidFill>
                        <a:srgbClr val="0074FF"/>
                      </a:solidFill>
                      <a:prstDash val="solid"/>
                      <a:round/>
                      <a:headEnd len="sm" w="sm" type="none"/>
                      <a:tailEnd len="sm" w="sm" type="none"/>
                    </a:lnB>
                  </a:tcPr>
                </a:tc>
              </a:tr>
            </a:tbl>
          </a:graphicData>
        </a:graphic>
      </p:graphicFrame>
      <p:sp>
        <p:nvSpPr>
          <p:cNvPr id="814" name="Google Shape;814;p11"/>
          <p:cNvSpPr/>
          <p:nvPr/>
        </p:nvSpPr>
        <p:spPr>
          <a:xfrm>
            <a:off x="7147375" y="3125175"/>
            <a:ext cx="115800" cy="448500"/>
          </a:xfrm>
          <a:prstGeom prst="leftBracket">
            <a:avLst>
              <a:gd fmla="val 8333" name="adj"/>
            </a:avLst>
          </a:prstGeom>
          <a:noFill/>
          <a:ln cap="flat" cmpd="sng" w="38100">
            <a:solidFill>
              <a:srgbClr val="0074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1"/>
          <p:cNvSpPr txBox="1"/>
          <p:nvPr/>
        </p:nvSpPr>
        <p:spPr>
          <a:xfrm>
            <a:off x="51279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600"/>
              <a:buFont typeface="Arial"/>
              <a:buNone/>
            </a:pPr>
            <a:r>
              <a:rPr b="1" lang="en-US" sz="3600">
                <a:solidFill>
                  <a:srgbClr val="FCE401"/>
                </a:solidFill>
                <a:latin typeface="Calibri"/>
                <a:ea typeface="Calibri"/>
                <a:cs typeface="Calibri"/>
                <a:sym typeface="Calibri"/>
              </a:rPr>
              <a:t>Qualitative </a:t>
            </a:r>
            <a:r>
              <a:rPr b="1" i="0" lang="en-US" sz="3600" u="none" cap="none" strike="noStrike">
                <a:solidFill>
                  <a:srgbClr val="FCE401"/>
                </a:solidFill>
                <a:latin typeface="Calibri"/>
                <a:ea typeface="Calibri"/>
                <a:cs typeface="Calibri"/>
                <a:sym typeface="Calibri"/>
              </a:rPr>
              <a:t>Research Method</a:t>
            </a:r>
            <a:endParaRPr b="1" i="0" sz="3600" u="none" cap="none" strike="noStrike">
              <a:solidFill>
                <a:srgbClr val="FCE401"/>
              </a:solidFill>
              <a:latin typeface="Calibri"/>
              <a:ea typeface="Calibri"/>
              <a:cs typeface="Calibri"/>
              <a:sym typeface="Calibri"/>
            </a:endParaRPr>
          </a:p>
        </p:txBody>
      </p:sp>
      <p:pic>
        <p:nvPicPr>
          <p:cNvPr id="816" name="Google Shape;816;p11"/>
          <p:cNvPicPr preferRelativeResize="0"/>
          <p:nvPr/>
        </p:nvPicPr>
        <p:blipFill rotWithShape="1">
          <a:blip r:embed="rId3">
            <a:alphaModFix/>
          </a:blip>
          <a:srcRect b="0" l="0" r="0" t="0"/>
          <a:stretch/>
        </p:blipFill>
        <p:spPr>
          <a:xfrm>
            <a:off x="11340192" y="6330691"/>
            <a:ext cx="851807" cy="527309"/>
          </a:xfrm>
          <a:prstGeom prst="rect">
            <a:avLst/>
          </a:prstGeom>
          <a:noFill/>
          <a:ln>
            <a:noFill/>
          </a:ln>
        </p:spPr>
      </p:pic>
      <p:sp>
        <p:nvSpPr>
          <p:cNvPr id="817" name="Google Shape;817;p1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12"/>
          <p:cNvSpPr/>
          <p:nvPr/>
        </p:nvSpPr>
        <p:spPr>
          <a:xfrm rot="5400000">
            <a:off x="-392746" y="606215"/>
            <a:ext cx="1060800" cy="2754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23" name="Google Shape;823;p12"/>
          <p:cNvSpPr txBox="1"/>
          <p:nvPr/>
        </p:nvSpPr>
        <p:spPr>
          <a:xfrm>
            <a:off x="275354" y="205346"/>
            <a:ext cx="21390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2B Market</a:t>
            </a:r>
            <a:endParaRPr b="1" i="0" sz="32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Insights</a:t>
            </a:r>
            <a:endParaRPr b="1" i="0" sz="3200" u="none" cap="none" strike="noStrike">
              <a:solidFill>
                <a:srgbClr val="0074FF"/>
              </a:solidFill>
              <a:latin typeface="Calibri"/>
              <a:ea typeface="Calibri"/>
              <a:cs typeface="Calibri"/>
              <a:sym typeface="Calibri"/>
            </a:endParaRPr>
          </a:p>
        </p:txBody>
      </p:sp>
      <p:sp>
        <p:nvSpPr>
          <p:cNvPr id="824" name="Google Shape;824;p12"/>
          <p:cNvSpPr/>
          <p:nvPr/>
        </p:nvSpPr>
        <p:spPr>
          <a:xfrm rot="5400000">
            <a:off x="6727200" y="-4190484"/>
            <a:ext cx="1060800" cy="98688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825" name="Google Shape;825;p12"/>
          <p:cNvPicPr preferRelativeResize="0"/>
          <p:nvPr/>
        </p:nvPicPr>
        <p:blipFill rotWithShape="1">
          <a:blip r:embed="rId3">
            <a:alphaModFix/>
          </a:blip>
          <a:srcRect b="0" l="0" r="0" t="0"/>
          <a:stretch/>
        </p:blipFill>
        <p:spPr>
          <a:xfrm>
            <a:off x="11340192" y="6330691"/>
            <a:ext cx="851807" cy="527309"/>
          </a:xfrm>
          <a:prstGeom prst="rect">
            <a:avLst/>
          </a:prstGeom>
          <a:noFill/>
          <a:ln>
            <a:noFill/>
          </a:ln>
        </p:spPr>
      </p:pic>
      <p:grpSp>
        <p:nvGrpSpPr>
          <p:cNvPr id="826" name="Google Shape;826;p12"/>
          <p:cNvGrpSpPr/>
          <p:nvPr/>
        </p:nvGrpSpPr>
        <p:grpSpPr>
          <a:xfrm>
            <a:off x="6252365" y="1389397"/>
            <a:ext cx="614177" cy="614177"/>
            <a:chOff x="9511673" y="447655"/>
            <a:chExt cx="614177" cy="614177"/>
          </a:xfrm>
        </p:grpSpPr>
        <p:sp>
          <p:nvSpPr>
            <p:cNvPr id="827" name="Google Shape;827;p12"/>
            <p:cNvSpPr/>
            <p:nvPr/>
          </p:nvSpPr>
          <p:spPr>
            <a:xfrm>
              <a:off x="9695542" y="547735"/>
              <a:ext cx="254100" cy="2070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828" name="Google Shape;828;p12"/>
            <p:cNvPicPr preferRelativeResize="0"/>
            <p:nvPr/>
          </p:nvPicPr>
          <p:blipFill rotWithShape="1">
            <a:blip r:embed="rId4">
              <a:alphaModFix/>
            </a:blip>
            <a:srcRect b="0" l="0" r="0" t="0"/>
            <a:stretch/>
          </p:blipFill>
          <p:spPr>
            <a:xfrm>
              <a:off x="9511673" y="447655"/>
              <a:ext cx="614177" cy="614177"/>
            </a:xfrm>
            <a:prstGeom prst="rect">
              <a:avLst/>
            </a:prstGeom>
            <a:noFill/>
            <a:ln>
              <a:noFill/>
            </a:ln>
          </p:spPr>
        </p:pic>
      </p:grpSp>
      <p:grpSp>
        <p:nvGrpSpPr>
          <p:cNvPr id="829" name="Google Shape;829;p12"/>
          <p:cNvGrpSpPr/>
          <p:nvPr/>
        </p:nvGrpSpPr>
        <p:grpSpPr>
          <a:xfrm>
            <a:off x="258579" y="1698651"/>
            <a:ext cx="5759429" cy="4830423"/>
            <a:chOff x="486491" y="1389337"/>
            <a:chExt cx="6422200" cy="5339844"/>
          </a:xfrm>
        </p:grpSpPr>
        <p:sp>
          <p:nvSpPr>
            <p:cNvPr id="830" name="Google Shape;830;p12"/>
            <p:cNvSpPr/>
            <p:nvPr/>
          </p:nvSpPr>
          <p:spPr>
            <a:xfrm>
              <a:off x="3231747" y="3052237"/>
              <a:ext cx="2594351" cy="2014044"/>
            </a:xfrm>
            <a:custGeom>
              <a:rect b="b" l="l" r="r" t="t"/>
              <a:pathLst>
                <a:path extrusionOk="0" h="2014044" w="2594351">
                  <a:moveTo>
                    <a:pt x="1838472" y="0"/>
                  </a:moveTo>
                  <a:cubicBezTo>
                    <a:pt x="2092312" y="0"/>
                    <a:pt x="2334137" y="51445"/>
                    <a:pt x="2554088" y="144476"/>
                  </a:cubicBezTo>
                  <a:lnTo>
                    <a:pt x="2593746" y="163580"/>
                  </a:lnTo>
                  <a:lnTo>
                    <a:pt x="2594351" y="175572"/>
                  </a:lnTo>
                  <a:cubicBezTo>
                    <a:pt x="2594351" y="1190932"/>
                    <a:pt x="1771239" y="2014044"/>
                    <a:pt x="755879" y="2014044"/>
                  </a:cubicBezTo>
                  <a:cubicBezTo>
                    <a:pt x="502039" y="2014044"/>
                    <a:pt x="260215" y="1962600"/>
                    <a:pt x="40263" y="1869568"/>
                  </a:cubicBezTo>
                  <a:lnTo>
                    <a:pt x="606" y="1850464"/>
                  </a:lnTo>
                  <a:lnTo>
                    <a:pt x="0" y="1838472"/>
                  </a:lnTo>
                  <a:cubicBezTo>
                    <a:pt x="0" y="823112"/>
                    <a:pt x="823112" y="0"/>
                    <a:pt x="1838472" y="0"/>
                  </a:cubicBezTo>
                  <a:close/>
                </a:path>
              </a:pathLst>
            </a:custGeom>
            <a:solidFill>
              <a:srgbClr val="0074FF">
                <a:alpha val="60000"/>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74FF"/>
                </a:solidFill>
                <a:latin typeface="Calibri"/>
                <a:ea typeface="Calibri"/>
                <a:cs typeface="Calibri"/>
                <a:sym typeface="Calibri"/>
              </a:endParaRPr>
            </a:p>
          </p:txBody>
        </p:sp>
        <p:sp>
          <p:nvSpPr>
            <p:cNvPr id="831" name="Google Shape;831;p12"/>
            <p:cNvSpPr/>
            <p:nvPr/>
          </p:nvSpPr>
          <p:spPr>
            <a:xfrm>
              <a:off x="3232352" y="4902702"/>
              <a:ext cx="1494680" cy="1466603"/>
            </a:xfrm>
            <a:custGeom>
              <a:rect b="b" l="l" r="r" t="t"/>
              <a:pathLst>
                <a:path extrusionOk="0" h="1466603" w="1494680">
                  <a:moveTo>
                    <a:pt x="0" y="0"/>
                  </a:moveTo>
                  <a:lnTo>
                    <a:pt x="39657" y="19104"/>
                  </a:lnTo>
                  <a:cubicBezTo>
                    <a:pt x="259609" y="112136"/>
                    <a:pt x="501433" y="163580"/>
                    <a:pt x="755273" y="163580"/>
                  </a:cubicBezTo>
                  <a:cubicBezTo>
                    <a:pt x="1009113" y="163580"/>
                    <a:pt x="1250938" y="112136"/>
                    <a:pt x="1470889" y="19104"/>
                  </a:cubicBezTo>
                  <a:lnTo>
                    <a:pt x="1494680" y="7644"/>
                  </a:lnTo>
                  <a:lnTo>
                    <a:pt x="1486179" y="175981"/>
                  </a:lnTo>
                  <a:cubicBezTo>
                    <a:pt x="1435967" y="670414"/>
                    <a:pt x="1189834" y="1106927"/>
                    <a:pt x="826638" y="1406662"/>
                  </a:cubicBezTo>
                  <a:lnTo>
                    <a:pt x="746481" y="1466603"/>
                  </a:lnTo>
                  <a:lnTo>
                    <a:pt x="729051" y="1454598"/>
                  </a:lnTo>
                  <a:cubicBezTo>
                    <a:pt x="332738" y="1154497"/>
                    <a:pt x="61844" y="697453"/>
                    <a:pt x="8886" y="175981"/>
                  </a:cubicBezTo>
                  <a:lnTo>
                    <a:pt x="0" y="0"/>
                  </a:lnTo>
                  <a:close/>
                </a:path>
              </a:pathLst>
            </a:custGeom>
            <a:solidFill>
              <a:srgbClr val="0074FF">
                <a:alpha val="60000"/>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2" name="Google Shape;832;p12"/>
            <p:cNvSpPr/>
            <p:nvPr/>
          </p:nvSpPr>
          <p:spPr>
            <a:xfrm>
              <a:off x="2149155" y="3052237"/>
              <a:ext cx="1830731" cy="1850464"/>
            </a:xfrm>
            <a:custGeom>
              <a:rect b="b" l="l" r="r" t="t"/>
              <a:pathLst>
                <a:path extrusionOk="0" h="1850464" w="1830731">
                  <a:moveTo>
                    <a:pt x="740397" y="0"/>
                  </a:moveTo>
                  <a:cubicBezTo>
                    <a:pt x="1121157" y="0"/>
                    <a:pt x="1474882" y="115750"/>
                    <a:pt x="1768304" y="313982"/>
                  </a:cubicBezTo>
                  <a:lnTo>
                    <a:pt x="1830731" y="360664"/>
                  </a:lnTo>
                  <a:lnTo>
                    <a:pt x="1751626" y="419818"/>
                  </a:lnTo>
                  <a:cubicBezTo>
                    <a:pt x="1343031" y="757021"/>
                    <a:pt x="1082593" y="1267332"/>
                    <a:pt x="1082593" y="1838472"/>
                  </a:cubicBezTo>
                  <a:lnTo>
                    <a:pt x="1083199" y="1850464"/>
                  </a:lnTo>
                  <a:lnTo>
                    <a:pt x="962147" y="1792150"/>
                  </a:lnTo>
                  <a:cubicBezTo>
                    <a:pt x="389049" y="1480825"/>
                    <a:pt x="0" y="873632"/>
                    <a:pt x="0" y="175572"/>
                  </a:cubicBezTo>
                  <a:lnTo>
                    <a:pt x="992" y="155936"/>
                  </a:lnTo>
                  <a:lnTo>
                    <a:pt x="24781" y="144476"/>
                  </a:lnTo>
                  <a:cubicBezTo>
                    <a:pt x="244733" y="51445"/>
                    <a:pt x="486557" y="0"/>
                    <a:pt x="740397" y="0"/>
                  </a:cubicBezTo>
                  <a:close/>
                </a:path>
              </a:pathLst>
            </a:cu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3" name="Google Shape;833;p12"/>
            <p:cNvSpPr/>
            <p:nvPr/>
          </p:nvSpPr>
          <p:spPr>
            <a:xfrm>
              <a:off x="2150147" y="1389337"/>
              <a:ext cx="3675347" cy="2023564"/>
            </a:xfrm>
            <a:custGeom>
              <a:rect b="b" l="l" r="r" t="t"/>
              <a:pathLst>
                <a:path extrusionOk="0" h="2023564" w="3675347">
                  <a:moveTo>
                    <a:pt x="1837480" y="0"/>
                  </a:moveTo>
                  <a:cubicBezTo>
                    <a:pt x="2789380" y="0"/>
                    <a:pt x="3572312" y="723438"/>
                    <a:pt x="3666460" y="1650499"/>
                  </a:cubicBezTo>
                  <a:lnTo>
                    <a:pt x="3675347" y="1826480"/>
                  </a:lnTo>
                  <a:lnTo>
                    <a:pt x="3635689" y="1807376"/>
                  </a:lnTo>
                  <a:cubicBezTo>
                    <a:pt x="3415738" y="1714345"/>
                    <a:pt x="3173913" y="1662900"/>
                    <a:pt x="2920073" y="1662900"/>
                  </a:cubicBezTo>
                  <a:cubicBezTo>
                    <a:pt x="2539313" y="1662900"/>
                    <a:pt x="2185588" y="1778650"/>
                    <a:pt x="1892166" y="1976882"/>
                  </a:cubicBezTo>
                  <a:lnTo>
                    <a:pt x="1829739" y="2023564"/>
                  </a:lnTo>
                  <a:lnTo>
                    <a:pt x="1767312" y="1976882"/>
                  </a:lnTo>
                  <a:cubicBezTo>
                    <a:pt x="1473890" y="1778650"/>
                    <a:pt x="1120165" y="1662900"/>
                    <a:pt x="739405" y="1662900"/>
                  </a:cubicBezTo>
                  <a:cubicBezTo>
                    <a:pt x="485565" y="1662900"/>
                    <a:pt x="243741" y="1714345"/>
                    <a:pt x="23789" y="1807376"/>
                  </a:cubicBezTo>
                  <a:lnTo>
                    <a:pt x="0" y="1818836"/>
                  </a:lnTo>
                  <a:lnTo>
                    <a:pt x="8500" y="1650499"/>
                  </a:lnTo>
                  <a:cubicBezTo>
                    <a:pt x="102648" y="723438"/>
                    <a:pt x="885580" y="0"/>
                    <a:pt x="1837480" y="0"/>
                  </a:cubicBezTo>
                  <a:close/>
                </a:path>
              </a:pathLst>
            </a:custGeom>
            <a:solidFill>
              <a:srgbClr val="0074FF">
                <a:alpha val="30196"/>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4" name="Google Shape;834;p12"/>
            <p:cNvSpPr/>
            <p:nvPr/>
          </p:nvSpPr>
          <p:spPr>
            <a:xfrm>
              <a:off x="1051079" y="3208173"/>
              <a:ext cx="3676944" cy="3521008"/>
            </a:xfrm>
            <a:custGeom>
              <a:rect b="b" l="l" r="r" t="t"/>
              <a:pathLst>
                <a:path extrusionOk="0" h="3521008" w="3676944">
                  <a:moveTo>
                    <a:pt x="1099067" y="0"/>
                  </a:moveTo>
                  <a:lnTo>
                    <a:pt x="1098075" y="19636"/>
                  </a:lnTo>
                  <a:cubicBezTo>
                    <a:pt x="1098075" y="717696"/>
                    <a:pt x="1487124" y="1324889"/>
                    <a:pt x="2060222" y="1636214"/>
                  </a:cubicBezTo>
                  <a:lnTo>
                    <a:pt x="2181274" y="1694528"/>
                  </a:lnTo>
                  <a:lnTo>
                    <a:pt x="2180668" y="1682536"/>
                  </a:lnTo>
                  <a:cubicBezTo>
                    <a:pt x="2180668" y="1111396"/>
                    <a:pt x="2441106" y="601085"/>
                    <a:pt x="2849701" y="263882"/>
                  </a:cubicBezTo>
                  <a:lnTo>
                    <a:pt x="2928806" y="204728"/>
                  </a:lnTo>
                  <a:lnTo>
                    <a:pt x="3007911" y="263882"/>
                  </a:lnTo>
                  <a:cubicBezTo>
                    <a:pt x="3416506" y="601085"/>
                    <a:pt x="3676944" y="1111396"/>
                    <a:pt x="3676944" y="1682536"/>
                  </a:cubicBezTo>
                  <a:lnTo>
                    <a:pt x="3675953" y="1702172"/>
                  </a:lnTo>
                  <a:lnTo>
                    <a:pt x="3652162" y="1713632"/>
                  </a:lnTo>
                  <a:cubicBezTo>
                    <a:pt x="3432211" y="1806664"/>
                    <a:pt x="3190386" y="1858108"/>
                    <a:pt x="2936546" y="1858108"/>
                  </a:cubicBezTo>
                  <a:cubicBezTo>
                    <a:pt x="2682706" y="1858108"/>
                    <a:pt x="2440882" y="1806664"/>
                    <a:pt x="2220930" y="1713632"/>
                  </a:cubicBezTo>
                  <a:lnTo>
                    <a:pt x="2181273" y="1694528"/>
                  </a:lnTo>
                  <a:lnTo>
                    <a:pt x="2190159" y="1870509"/>
                  </a:lnTo>
                  <a:cubicBezTo>
                    <a:pt x="2243117" y="2391981"/>
                    <a:pt x="2514011" y="2849025"/>
                    <a:pt x="2910324" y="3149126"/>
                  </a:cubicBezTo>
                  <a:lnTo>
                    <a:pt x="2927754" y="3161131"/>
                  </a:lnTo>
                  <a:lnTo>
                    <a:pt x="2866379" y="3207026"/>
                  </a:lnTo>
                  <a:cubicBezTo>
                    <a:pt x="2572957" y="3405258"/>
                    <a:pt x="2219232" y="3521008"/>
                    <a:pt x="1838472" y="3521008"/>
                  </a:cubicBezTo>
                  <a:cubicBezTo>
                    <a:pt x="823112" y="3521008"/>
                    <a:pt x="0" y="2697896"/>
                    <a:pt x="0" y="1682536"/>
                  </a:cubicBezTo>
                  <a:cubicBezTo>
                    <a:pt x="0" y="984476"/>
                    <a:pt x="389049" y="377283"/>
                    <a:pt x="962147" y="65958"/>
                  </a:cubicBezTo>
                  <a:lnTo>
                    <a:pt x="1099067" y="0"/>
                  </a:lnTo>
                  <a:close/>
                </a:path>
              </a:pathLst>
            </a:custGeom>
            <a:solidFill>
              <a:srgbClr val="0074FF">
                <a:alpha val="30196"/>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5" name="Google Shape;835;p12"/>
            <p:cNvSpPr/>
            <p:nvPr/>
          </p:nvSpPr>
          <p:spPr>
            <a:xfrm>
              <a:off x="3978834" y="3215817"/>
              <a:ext cx="2929857" cy="3513364"/>
            </a:xfrm>
            <a:custGeom>
              <a:rect b="b" l="l" r="r" t="t"/>
              <a:pathLst>
                <a:path extrusionOk="0" h="3513364" w="2929857">
                  <a:moveTo>
                    <a:pt x="1846659" y="0"/>
                  </a:moveTo>
                  <a:lnTo>
                    <a:pt x="1967710" y="58314"/>
                  </a:lnTo>
                  <a:cubicBezTo>
                    <a:pt x="2540808" y="369639"/>
                    <a:pt x="2929857" y="976832"/>
                    <a:pt x="2929857" y="1674892"/>
                  </a:cubicBezTo>
                  <a:cubicBezTo>
                    <a:pt x="2929857" y="2690252"/>
                    <a:pt x="2106745" y="3513364"/>
                    <a:pt x="1091385" y="3513364"/>
                  </a:cubicBezTo>
                  <a:cubicBezTo>
                    <a:pt x="734423" y="3513364"/>
                    <a:pt x="401221" y="3411631"/>
                    <a:pt x="119193" y="3235576"/>
                  </a:cubicBezTo>
                  <a:lnTo>
                    <a:pt x="0" y="3153487"/>
                  </a:lnTo>
                  <a:lnTo>
                    <a:pt x="80157" y="3093546"/>
                  </a:lnTo>
                  <a:cubicBezTo>
                    <a:pt x="443353" y="2793811"/>
                    <a:pt x="689486" y="2357298"/>
                    <a:pt x="739698" y="1862865"/>
                  </a:cubicBezTo>
                  <a:lnTo>
                    <a:pt x="748199" y="1694528"/>
                  </a:lnTo>
                  <a:lnTo>
                    <a:pt x="885117" y="1628570"/>
                  </a:lnTo>
                  <a:cubicBezTo>
                    <a:pt x="1458215" y="1317245"/>
                    <a:pt x="1847264" y="710052"/>
                    <a:pt x="1847264" y="11992"/>
                  </a:cubicBezTo>
                  <a:lnTo>
                    <a:pt x="1846659" y="0"/>
                  </a:lnTo>
                  <a:close/>
                </a:path>
              </a:pathLst>
            </a:custGeom>
            <a:solidFill>
              <a:srgbClr val="0074FF">
                <a:alpha val="30196"/>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6" name="Google Shape;836;p12"/>
            <p:cNvSpPr/>
            <p:nvPr/>
          </p:nvSpPr>
          <p:spPr>
            <a:xfrm>
              <a:off x="486491" y="1881185"/>
              <a:ext cx="1247700" cy="12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Japan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China Singapore Malaysia</a:t>
              </a:r>
              <a:endParaRPr b="0" i="0" sz="1800" u="none" cap="none" strike="noStrike">
                <a:solidFill>
                  <a:schemeClr val="dk1"/>
                </a:solidFill>
                <a:latin typeface="Calibri"/>
                <a:ea typeface="Calibri"/>
                <a:cs typeface="Calibri"/>
                <a:sym typeface="Calibri"/>
              </a:endParaRPr>
            </a:p>
          </p:txBody>
        </p:sp>
        <p:cxnSp>
          <p:nvCxnSpPr>
            <p:cNvPr id="837" name="Google Shape;837;p12"/>
            <p:cNvCxnSpPr/>
            <p:nvPr/>
          </p:nvCxnSpPr>
          <p:spPr>
            <a:xfrm rot="10800000">
              <a:off x="1526283" y="2968744"/>
              <a:ext cx="957600" cy="632100"/>
            </a:xfrm>
            <a:prstGeom prst="bentConnector3">
              <a:avLst>
                <a:gd fmla="val 5212" name="adj1"/>
              </a:avLst>
            </a:prstGeom>
            <a:noFill/>
            <a:ln cap="flat" cmpd="sng" w="38100">
              <a:solidFill>
                <a:schemeClr val="accent1"/>
              </a:solidFill>
              <a:prstDash val="solid"/>
              <a:miter lim="800000"/>
              <a:headEnd len="sm" w="sm" type="none"/>
              <a:tailEnd len="med" w="med" type="triangle"/>
            </a:ln>
          </p:spPr>
        </p:cxnSp>
        <p:sp>
          <p:nvSpPr>
            <p:cNvPr id="838" name="Google Shape;838;p12"/>
            <p:cNvSpPr txBox="1"/>
            <p:nvPr/>
          </p:nvSpPr>
          <p:spPr>
            <a:xfrm>
              <a:off x="3266919" y="2030631"/>
              <a:ext cx="14028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TW Local Company</a:t>
              </a:r>
              <a:endParaRPr b="0" i="0" sz="2000" u="none" cap="none" strike="noStrike">
                <a:solidFill>
                  <a:schemeClr val="dk1"/>
                </a:solidFill>
                <a:latin typeface="Calibri"/>
                <a:ea typeface="Calibri"/>
                <a:cs typeface="Calibri"/>
                <a:sym typeface="Calibri"/>
              </a:endParaRPr>
            </a:p>
          </p:txBody>
        </p:sp>
        <p:sp>
          <p:nvSpPr>
            <p:cNvPr id="839" name="Google Shape;839;p12"/>
            <p:cNvSpPr txBox="1"/>
            <p:nvPr/>
          </p:nvSpPr>
          <p:spPr>
            <a:xfrm>
              <a:off x="1399445" y="5038475"/>
              <a:ext cx="19380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Global business </a:t>
              </a:r>
              <a:endParaRPr b="0" i="0" sz="1800" u="none" cap="none" strike="noStrike">
                <a:solidFill>
                  <a:schemeClr val="dk1"/>
                </a:solidFill>
                <a:latin typeface="Calibri"/>
                <a:ea typeface="Calibri"/>
                <a:cs typeface="Calibri"/>
                <a:sym typeface="Calibri"/>
              </a:endParaRPr>
            </a:p>
          </p:txBody>
        </p:sp>
        <p:sp>
          <p:nvSpPr>
            <p:cNvPr id="840" name="Google Shape;840;p12"/>
            <p:cNvSpPr txBox="1"/>
            <p:nvPr/>
          </p:nvSpPr>
          <p:spPr>
            <a:xfrm>
              <a:off x="4826238" y="4809317"/>
              <a:ext cx="1781400" cy="157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Need to communicate in written or speaking  English</a:t>
              </a:r>
              <a:endParaRPr b="0" i="0" sz="1800" u="none" cap="none" strike="noStrike">
                <a:solidFill>
                  <a:schemeClr val="dk1"/>
                </a:solidFill>
                <a:latin typeface="Calibri"/>
                <a:ea typeface="Calibri"/>
                <a:cs typeface="Calibri"/>
                <a:sym typeface="Calibri"/>
              </a:endParaRPr>
            </a:p>
          </p:txBody>
        </p:sp>
        <p:sp>
          <p:nvSpPr>
            <p:cNvPr id="841" name="Google Shape;841;p12"/>
            <p:cNvSpPr txBox="1"/>
            <p:nvPr/>
          </p:nvSpPr>
          <p:spPr>
            <a:xfrm>
              <a:off x="3283415" y="3895418"/>
              <a:ext cx="1402800" cy="92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Tella’s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2B 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(3/15)</a:t>
              </a:r>
              <a:endParaRPr b="0" i="0" sz="1800" u="none" cap="none" strike="noStrike">
                <a:solidFill>
                  <a:schemeClr val="dk1"/>
                </a:solidFill>
                <a:latin typeface="Calibri"/>
                <a:ea typeface="Calibri"/>
                <a:cs typeface="Calibri"/>
                <a:sym typeface="Calibri"/>
              </a:endParaRPr>
            </a:p>
          </p:txBody>
        </p:sp>
        <p:sp>
          <p:nvSpPr>
            <p:cNvPr id="842" name="Google Shape;842;p12"/>
            <p:cNvSpPr txBox="1"/>
            <p:nvPr/>
          </p:nvSpPr>
          <p:spPr>
            <a:xfrm>
              <a:off x="2192240" y="3167551"/>
              <a:ext cx="1402800" cy="1200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Non </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Tella’s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(2/15)</a:t>
              </a:r>
              <a:endParaRPr b="0" i="0" sz="1800" u="none" cap="none" strike="noStrike">
                <a:solidFill>
                  <a:schemeClr val="dk1"/>
                </a:solidFill>
                <a:latin typeface="Calibri"/>
                <a:ea typeface="Calibri"/>
                <a:cs typeface="Calibri"/>
                <a:sym typeface="Calibri"/>
              </a:endParaRPr>
            </a:p>
          </p:txBody>
        </p:sp>
        <p:sp>
          <p:nvSpPr>
            <p:cNvPr id="843" name="Google Shape;843;p12"/>
            <p:cNvSpPr txBox="1"/>
            <p:nvPr/>
          </p:nvSpPr>
          <p:spPr>
            <a:xfrm>
              <a:off x="3297190" y="5126429"/>
              <a:ext cx="1402800" cy="92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Tella’s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2C 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(2/15)</a:t>
              </a:r>
              <a:endParaRPr b="0" i="0" sz="1800" u="none" cap="none" strike="noStrike">
                <a:solidFill>
                  <a:schemeClr val="dk1"/>
                </a:solidFill>
                <a:latin typeface="Calibri"/>
                <a:ea typeface="Calibri"/>
                <a:cs typeface="Calibri"/>
                <a:sym typeface="Calibri"/>
              </a:endParaRPr>
            </a:p>
          </p:txBody>
        </p:sp>
        <p:sp>
          <p:nvSpPr>
            <p:cNvPr id="844" name="Google Shape;844;p12"/>
            <p:cNvSpPr txBox="1"/>
            <p:nvPr/>
          </p:nvSpPr>
          <p:spPr>
            <a:xfrm>
              <a:off x="4347261" y="3173829"/>
              <a:ext cx="1402800" cy="1200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Tella’s </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Potential</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2C 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(1/15)</a:t>
              </a:r>
              <a:endParaRPr b="0" i="0" sz="1800" u="none" cap="none" strike="noStrike">
                <a:solidFill>
                  <a:schemeClr val="dk1"/>
                </a:solidFill>
                <a:latin typeface="Calibri"/>
                <a:ea typeface="Calibri"/>
                <a:cs typeface="Calibri"/>
                <a:sym typeface="Calibri"/>
              </a:endParaRPr>
            </a:p>
          </p:txBody>
        </p:sp>
        <p:sp>
          <p:nvSpPr>
            <p:cNvPr id="845" name="Google Shape;845;p12"/>
            <p:cNvSpPr/>
            <p:nvPr/>
          </p:nvSpPr>
          <p:spPr>
            <a:xfrm>
              <a:off x="3219996" y="3059881"/>
              <a:ext cx="2595641" cy="3319539"/>
            </a:xfrm>
            <a:custGeom>
              <a:rect b="b" l="l" r="r" t="t"/>
              <a:pathLst>
                <a:path extrusionOk="0" h="3319539" w="2595641">
                  <a:moveTo>
                    <a:pt x="1839762" y="0"/>
                  </a:moveTo>
                  <a:cubicBezTo>
                    <a:pt x="2093602" y="0"/>
                    <a:pt x="2335427" y="51445"/>
                    <a:pt x="2555378" y="144476"/>
                  </a:cubicBezTo>
                  <a:lnTo>
                    <a:pt x="2595036" y="163580"/>
                  </a:lnTo>
                  <a:lnTo>
                    <a:pt x="2595641" y="175572"/>
                  </a:lnTo>
                  <a:cubicBezTo>
                    <a:pt x="2595641" y="873632"/>
                    <a:pt x="2206592" y="1480825"/>
                    <a:pt x="1633494" y="1792151"/>
                  </a:cubicBezTo>
                  <a:lnTo>
                    <a:pt x="1495546" y="1858604"/>
                  </a:lnTo>
                  <a:lnTo>
                    <a:pt x="1495688" y="1861102"/>
                  </a:lnTo>
                  <a:lnTo>
                    <a:pt x="1496772" y="1860580"/>
                  </a:lnTo>
                  <a:lnTo>
                    <a:pt x="1496248" y="1870957"/>
                  </a:lnTo>
                  <a:lnTo>
                    <a:pt x="1496276" y="1871450"/>
                  </a:lnTo>
                  <a:lnTo>
                    <a:pt x="1495457" y="1887681"/>
                  </a:lnTo>
                  <a:lnTo>
                    <a:pt x="1495402" y="1887705"/>
                  </a:lnTo>
                  <a:lnTo>
                    <a:pt x="1488271" y="2028917"/>
                  </a:lnTo>
                  <a:cubicBezTo>
                    <a:pt x="1438059" y="2523350"/>
                    <a:pt x="1191926" y="2959863"/>
                    <a:pt x="828730" y="3259598"/>
                  </a:cubicBezTo>
                  <a:lnTo>
                    <a:pt x="748573" y="3319539"/>
                  </a:lnTo>
                  <a:lnTo>
                    <a:pt x="748572" y="3319539"/>
                  </a:lnTo>
                  <a:lnTo>
                    <a:pt x="748573" y="3319538"/>
                  </a:lnTo>
                  <a:lnTo>
                    <a:pt x="731143" y="3307533"/>
                  </a:lnTo>
                  <a:cubicBezTo>
                    <a:pt x="334830" y="3007432"/>
                    <a:pt x="63936" y="2550388"/>
                    <a:pt x="10978" y="2028916"/>
                  </a:cubicBezTo>
                  <a:lnTo>
                    <a:pt x="3471" y="1880237"/>
                  </a:lnTo>
                  <a:lnTo>
                    <a:pt x="369" y="1878743"/>
                  </a:lnTo>
                  <a:lnTo>
                    <a:pt x="0" y="1871450"/>
                  </a:lnTo>
                  <a:lnTo>
                    <a:pt x="1565" y="1843903"/>
                  </a:lnTo>
                  <a:lnTo>
                    <a:pt x="1290" y="1838472"/>
                  </a:lnTo>
                  <a:cubicBezTo>
                    <a:pt x="1290" y="823112"/>
                    <a:pt x="824402" y="0"/>
                    <a:pt x="1839762" y="0"/>
                  </a:cubicBezTo>
                  <a:close/>
                </a:path>
              </a:pathLst>
            </a:custGeom>
            <a:noFill/>
            <a:ln cap="flat" cmpd="sng" w="76200">
              <a:solidFill>
                <a:srgbClr val="F9E3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846" name="Google Shape;846;p12"/>
          <p:cNvGrpSpPr/>
          <p:nvPr/>
        </p:nvGrpSpPr>
        <p:grpSpPr>
          <a:xfrm>
            <a:off x="6252365" y="2832374"/>
            <a:ext cx="614177" cy="614177"/>
            <a:chOff x="9511673" y="447655"/>
            <a:chExt cx="614177" cy="614177"/>
          </a:xfrm>
        </p:grpSpPr>
        <p:sp>
          <p:nvSpPr>
            <p:cNvPr id="847" name="Google Shape;847;p12"/>
            <p:cNvSpPr/>
            <p:nvPr/>
          </p:nvSpPr>
          <p:spPr>
            <a:xfrm>
              <a:off x="9695542" y="547735"/>
              <a:ext cx="254100" cy="2070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848" name="Google Shape;848;p12"/>
            <p:cNvPicPr preferRelativeResize="0"/>
            <p:nvPr/>
          </p:nvPicPr>
          <p:blipFill rotWithShape="1">
            <a:blip r:embed="rId4">
              <a:alphaModFix/>
            </a:blip>
            <a:srcRect b="0" l="0" r="0" t="0"/>
            <a:stretch/>
          </p:blipFill>
          <p:spPr>
            <a:xfrm>
              <a:off x="9511673" y="447655"/>
              <a:ext cx="614177" cy="614177"/>
            </a:xfrm>
            <a:prstGeom prst="rect">
              <a:avLst/>
            </a:prstGeom>
            <a:noFill/>
            <a:ln>
              <a:noFill/>
            </a:ln>
          </p:spPr>
        </p:pic>
      </p:grpSp>
      <p:grpSp>
        <p:nvGrpSpPr>
          <p:cNvPr id="849" name="Google Shape;849;p12"/>
          <p:cNvGrpSpPr/>
          <p:nvPr/>
        </p:nvGrpSpPr>
        <p:grpSpPr>
          <a:xfrm>
            <a:off x="6328565" y="4656351"/>
            <a:ext cx="614177" cy="614177"/>
            <a:chOff x="9511673" y="447655"/>
            <a:chExt cx="614177" cy="614177"/>
          </a:xfrm>
        </p:grpSpPr>
        <p:sp>
          <p:nvSpPr>
            <p:cNvPr id="850" name="Google Shape;850;p12"/>
            <p:cNvSpPr/>
            <p:nvPr/>
          </p:nvSpPr>
          <p:spPr>
            <a:xfrm>
              <a:off x="9695542" y="547735"/>
              <a:ext cx="254100" cy="2070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851" name="Google Shape;851;p12"/>
            <p:cNvPicPr preferRelativeResize="0"/>
            <p:nvPr/>
          </p:nvPicPr>
          <p:blipFill rotWithShape="1">
            <a:blip r:embed="rId4">
              <a:alphaModFix/>
            </a:blip>
            <a:srcRect b="0" l="0" r="0" t="0"/>
            <a:stretch/>
          </p:blipFill>
          <p:spPr>
            <a:xfrm>
              <a:off x="9511673" y="447655"/>
              <a:ext cx="614177" cy="614177"/>
            </a:xfrm>
            <a:prstGeom prst="rect">
              <a:avLst/>
            </a:prstGeom>
            <a:noFill/>
            <a:ln>
              <a:noFill/>
            </a:ln>
          </p:spPr>
        </p:pic>
      </p:grpSp>
      <p:sp>
        <p:nvSpPr>
          <p:cNvPr id="852" name="Google Shape;852;p12"/>
          <p:cNvSpPr txBox="1"/>
          <p:nvPr/>
        </p:nvSpPr>
        <p:spPr>
          <a:xfrm>
            <a:off x="6625806" y="1385087"/>
            <a:ext cx="3316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     Tella’s Potential 2C TA</a:t>
            </a:r>
            <a:endParaRPr b="1" i="0" sz="1800" u="none" cap="none" strike="noStrike">
              <a:solidFill>
                <a:schemeClr val="dk1"/>
              </a:solidFill>
              <a:latin typeface="Calibri"/>
              <a:ea typeface="Calibri"/>
              <a:cs typeface="Calibri"/>
              <a:sym typeface="Calibri"/>
            </a:endParaRPr>
          </a:p>
        </p:txBody>
      </p:sp>
      <p:sp>
        <p:nvSpPr>
          <p:cNvPr id="853" name="Google Shape;853;p12"/>
          <p:cNvSpPr txBox="1"/>
          <p:nvPr/>
        </p:nvSpPr>
        <p:spPr>
          <a:xfrm>
            <a:off x="6603931" y="2787157"/>
            <a:ext cx="3316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     Tella’s 2B TA </a:t>
            </a:r>
            <a:endParaRPr b="1" i="0" sz="2000" u="none" cap="none" strike="noStrike">
              <a:solidFill>
                <a:schemeClr val="dk1"/>
              </a:solidFill>
              <a:latin typeface="Calibri"/>
              <a:ea typeface="Calibri"/>
              <a:cs typeface="Calibri"/>
              <a:sym typeface="Calibri"/>
            </a:endParaRPr>
          </a:p>
        </p:txBody>
      </p:sp>
      <p:sp>
        <p:nvSpPr>
          <p:cNvPr id="854" name="Google Shape;854;p12"/>
          <p:cNvSpPr txBox="1"/>
          <p:nvPr/>
        </p:nvSpPr>
        <p:spPr>
          <a:xfrm>
            <a:off x="6866550" y="3105975"/>
            <a:ext cx="5325600" cy="156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Due to COVID 19, our teacher can’t deliver courses  physically but we still want to </a:t>
            </a:r>
            <a:r>
              <a:rPr b="1" i="0" lang="en-US" sz="1800" u="none" cap="none" strike="noStrike">
                <a:solidFill>
                  <a:schemeClr val="dk1"/>
                </a:solidFill>
                <a:latin typeface="Calibri"/>
                <a:ea typeface="Calibri"/>
                <a:cs typeface="Calibri"/>
                <a:sym typeface="Calibri"/>
              </a:rPr>
              <a:t>keep developing western clients</a:t>
            </a:r>
            <a:r>
              <a:rPr b="0" i="0" lang="en-US" sz="1800" u="none" cap="none" strike="noStrike">
                <a:solidFill>
                  <a:schemeClr val="dk1"/>
                </a:solidFill>
                <a:latin typeface="Calibri"/>
                <a:ea typeface="Calibri"/>
                <a:cs typeface="Calibri"/>
                <a:sym typeface="Calibri"/>
              </a:rPr>
              <a:t>. Thus, we are </a:t>
            </a:r>
            <a:r>
              <a:rPr b="1" i="0" lang="en-US" sz="1800" u="none" cap="none" strike="noStrike">
                <a:solidFill>
                  <a:schemeClr val="dk1"/>
                </a:solidFill>
                <a:latin typeface="Calibri"/>
                <a:ea typeface="Calibri"/>
                <a:cs typeface="Calibri"/>
                <a:sym typeface="Calibri"/>
              </a:rPr>
              <a:t>willing to try digital way but need more discussion.</a:t>
            </a:r>
            <a:r>
              <a:rPr b="0" i="0" lang="en-US" sz="1800" u="none" cap="none" strike="noStrike">
                <a:solidFill>
                  <a:schemeClr val="dk1"/>
                </a:solidFill>
                <a:latin typeface="Calibri"/>
                <a:ea typeface="Calibri"/>
                <a:cs typeface="Calibri"/>
                <a:sym typeface="Calibri"/>
              </a:rPr>
              <a:t>”  - Miss Huang, Training HR, Computers and Peripheral Equipment Manufacturing</a:t>
            </a:r>
            <a:endParaRPr b="0" i="0" sz="1800" u="none" cap="none" strike="noStrike">
              <a:solidFill>
                <a:schemeClr val="dk1"/>
              </a:solidFill>
              <a:latin typeface="Calibri"/>
              <a:ea typeface="Calibri"/>
              <a:cs typeface="Calibri"/>
              <a:sym typeface="Calibri"/>
            </a:endParaRPr>
          </a:p>
        </p:txBody>
      </p:sp>
      <p:sp>
        <p:nvSpPr>
          <p:cNvPr id="855" name="Google Shape;855;p12"/>
          <p:cNvSpPr txBox="1"/>
          <p:nvPr/>
        </p:nvSpPr>
        <p:spPr>
          <a:xfrm>
            <a:off x="6951050" y="1601975"/>
            <a:ext cx="5325600" cy="1167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As a nurse, when foreign patients come, I need to explain some disease information to them, and sometimes I just ask the physician to take the job.” - Miss Hsu, Nurse, Medical industry</a:t>
            </a:r>
            <a:endParaRPr b="0" i="0" sz="1800" u="none" cap="none" strike="noStrike">
              <a:solidFill>
                <a:schemeClr val="dk1"/>
              </a:solidFill>
              <a:latin typeface="Calibri"/>
              <a:ea typeface="Calibri"/>
              <a:cs typeface="Calibri"/>
              <a:sym typeface="Calibri"/>
            </a:endParaRPr>
          </a:p>
        </p:txBody>
      </p:sp>
      <p:sp>
        <p:nvSpPr>
          <p:cNvPr id="856" name="Google Shape;856;p12"/>
          <p:cNvSpPr txBox="1"/>
          <p:nvPr/>
        </p:nvSpPr>
        <p:spPr>
          <a:xfrm>
            <a:off x="6625806" y="4626373"/>
            <a:ext cx="3316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     Tella’s 2C TA</a:t>
            </a:r>
            <a:endParaRPr b="1" i="0" sz="1800" u="none" cap="none" strike="noStrike">
              <a:solidFill>
                <a:schemeClr val="dk1"/>
              </a:solidFill>
              <a:latin typeface="Calibri"/>
              <a:ea typeface="Calibri"/>
              <a:cs typeface="Calibri"/>
              <a:sym typeface="Calibri"/>
            </a:endParaRPr>
          </a:p>
        </p:txBody>
      </p:sp>
      <p:sp>
        <p:nvSpPr>
          <p:cNvPr id="857" name="Google Shape;857;p12"/>
          <p:cNvSpPr txBox="1"/>
          <p:nvPr/>
        </p:nvSpPr>
        <p:spPr>
          <a:xfrm>
            <a:off x="6866400" y="4897875"/>
            <a:ext cx="5325600" cy="1835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“One of a must to </a:t>
            </a:r>
            <a:r>
              <a:rPr b="1" i="0" lang="en-US" sz="1800" u="none" cap="none" strike="noStrike">
                <a:solidFill>
                  <a:schemeClr val="dk1"/>
                </a:solidFill>
                <a:latin typeface="Calibri"/>
                <a:ea typeface="Calibri"/>
                <a:cs typeface="Calibri"/>
                <a:sym typeface="Calibri"/>
              </a:rPr>
              <a:t>get promoted</a:t>
            </a:r>
            <a:r>
              <a:rPr b="0" i="0" lang="en-US" sz="1800" u="none" cap="none" strike="noStrike">
                <a:solidFill>
                  <a:schemeClr val="dk1"/>
                </a:solidFill>
                <a:latin typeface="Calibri"/>
                <a:ea typeface="Calibri"/>
                <a:cs typeface="Calibri"/>
                <a:sym typeface="Calibri"/>
              </a:rPr>
              <a:t> in my company is </a:t>
            </a:r>
            <a:r>
              <a:rPr b="1" i="0" lang="en-US" sz="1800" u="none" cap="none" strike="noStrike">
                <a:solidFill>
                  <a:schemeClr val="dk1"/>
                </a:solidFill>
                <a:latin typeface="Calibri"/>
                <a:ea typeface="Calibri"/>
                <a:cs typeface="Calibri"/>
                <a:sym typeface="Calibri"/>
              </a:rPr>
              <a:t>fluent English</a:t>
            </a:r>
            <a:r>
              <a:rPr b="0" i="0" lang="en-US" sz="1800" u="none" cap="none" strike="noStrike">
                <a:solidFill>
                  <a:schemeClr val="dk1"/>
                </a:solidFill>
                <a:latin typeface="Calibri"/>
                <a:ea typeface="Calibri"/>
                <a:cs typeface="Calibri"/>
                <a:sym typeface="Calibri"/>
              </a:rPr>
              <a:t>.” - Mr. Pan, MKT Spclst, Pharma. Industry</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 would like to improve my English for all my colleagues are good at it and </a:t>
            </a:r>
            <a:r>
              <a:rPr b="1" i="0" lang="en-US" sz="1800" u="none" cap="none" strike="noStrike">
                <a:solidFill>
                  <a:schemeClr val="dk1"/>
                </a:solidFill>
                <a:latin typeface="Calibri"/>
                <a:ea typeface="Calibri"/>
                <a:cs typeface="Calibri"/>
                <a:sym typeface="Calibri"/>
              </a:rPr>
              <a:t>I need to communicate in English with some clients</a:t>
            </a:r>
            <a:r>
              <a:rPr b="0" i="0" lang="en-US" sz="1800" u="none" cap="none" strike="noStrike">
                <a:solidFill>
                  <a:schemeClr val="dk1"/>
                </a:solidFill>
                <a:latin typeface="Calibri"/>
                <a:ea typeface="Calibri"/>
                <a:cs typeface="Calibri"/>
                <a:sym typeface="Calibri"/>
              </a:rPr>
              <a:t>.” - Miss Lu, Operation Spclst,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Alcoholic Beverages Manufacturing</a:t>
            </a:r>
            <a:endParaRPr b="0" i="0" sz="1800" u="none" cap="none" strike="noStrike">
              <a:solidFill>
                <a:schemeClr val="dk1"/>
              </a:solidFill>
              <a:latin typeface="Calibri"/>
              <a:ea typeface="Calibri"/>
              <a:cs typeface="Calibri"/>
              <a:sym typeface="Calibri"/>
            </a:endParaRPr>
          </a:p>
        </p:txBody>
      </p:sp>
      <p:sp>
        <p:nvSpPr>
          <p:cNvPr id="858" name="Google Shape;858;p12"/>
          <p:cNvSpPr txBox="1"/>
          <p:nvPr/>
        </p:nvSpPr>
        <p:spPr>
          <a:xfrm>
            <a:off x="51279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600"/>
              <a:buFont typeface="Arial"/>
              <a:buNone/>
            </a:pPr>
            <a:r>
              <a:rPr b="1" i="0" lang="en-US" sz="3600" u="none" cap="none" strike="noStrike">
                <a:solidFill>
                  <a:srgbClr val="FCE401"/>
                </a:solidFill>
                <a:latin typeface="Calibri"/>
                <a:ea typeface="Calibri"/>
                <a:cs typeface="Calibri"/>
                <a:sym typeface="Calibri"/>
              </a:rPr>
              <a:t>2B Qual. Research Insights</a:t>
            </a:r>
            <a:endParaRPr b="1" i="0" sz="3600" u="none" cap="none" strike="noStrike">
              <a:solidFill>
                <a:srgbClr val="FCE401"/>
              </a:solidFill>
              <a:latin typeface="Calibri"/>
              <a:ea typeface="Calibri"/>
              <a:cs typeface="Calibri"/>
              <a:sym typeface="Calibri"/>
            </a:endParaRPr>
          </a:p>
        </p:txBody>
      </p:sp>
      <p:sp>
        <p:nvSpPr>
          <p:cNvPr id="859" name="Google Shape;859;p1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graphicFrame>
        <p:nvGraphicFramePr>
          <p:cNvPr id="145" name="Google Shape;145;p14"/>
          <p:cNvGraphicFramePr/>
          <p:nvPr/>
        </p:nvGraphicFramePr>
        <p:xfrm>
          <a:off x="1309875" y="1593725"/>
          <a:ext cx="3000000" cy="3000000"/>
        </p:xfrm>
        <a:graphic>
          <a:graphicData uri="http://schemas.openxmlformats.org/drawingml/2006/table">
            <a:tbl>
              <a:tblPr>
                <a:noFill/>
                <a:tableStyleId>{F7B8E3EF-F332-47F2-8F79-AB66CF2AD76B}</a:tableStyleId>
              </a:tblPr>
              <a:tblGrid>
                <a:gridCol w="2890550"/>
                <a:gridCol w="6855850"/>
              </a:tblGrid>
              <a:tr h="637325">
                <a:tc>
                  <a:txBody>
                    <a:bodyPr/>
                    <a:lstStyle/>
                    <a:p>
                      <a:pPr indent="0" lvl="0" marL="0" marR="0" rtl="0" algn="ctr">
                        <a:lnSpc>
                          <a:spcPct val="100000"/>
                        </a:lnSpc>
                        <a:spcBef>
                          <a:spcPts val="0"/>
                        </a:spcBef>
                        <a:spcAft>
                          <a:spcPts val="0"/>
                        </a:spcAft>
                        <a:buClr>
                          <a:srgbClr val="000000"/>
                        </a:buClr>
                        <a:buSzPts val="2500"/>
                        <a:buFont typeface="Arial"/>
                        <a:buNone/>
                      </a:pPr>
                      <a:r>
                        <a:rPr b="1" lang="en-US" sz="2500" u="none" cap="none" strike="noStrike">
                          <a:solidFill>
                            <a:schemeClr val="lt1"/>
                          </a:solidFill>
                          <a:latin typeface="Calibri"/>
                          <a:ea typeface="Calibri"/>
                          <a:cs typeface="Calibri"/>
                          <a:sym typeface="Calibri"/>
                        </a:rPr>
                        <a:t>Research method</a:t>
                      </a:r>
                      <a:endParaRPr b="1" sz="2500" u="none" cap="none" strike="noStrike">
                        <a:solidFill>
                          <a:schemeClr val="lt1"/>
                        </a:solidFill>
                        <a:latin typeface="Calibri"/>
                        <a:ea typeface="Calibri"/>
                        <a:cs typeface="Calibri"/>
                        <a:sym typeface="Calibri"/>
                      </a:endParaRPr>
                    </a:p>
                  </a:txBody>
                  <a:tcPr marT="91425" marB="91425" marR="91425" marL="91425" anchor="ctr">
                    <a:lnL cap="flat" cmpd="sng" w="28575">
                      <a:solidFill>
                        <a:srgbClr val="0074FF"/>
                      </a:solidFill>
                      <a:prstDash val="solid"/>
                      <a:round/>
                      <a:headEnd len="sm" w="sm" type="none"/>
                      <a:tailEnd len="sm" w="sm" type="none"/>
                    </a:lnL>
                    <a:lnR cap="flat" cmpd="sng" w="28575">
                      <a:solidFill>
                        <a:srgbClr val="0074FF"/>
                      </a:solidFill>
                      <a:prstDash val="solid"/>
                      <a:round/>
                      <a:headEnd len="sm" w="sm" type="none"/>
                      <a:tailEnd len="sm" w="sm" type="none"/>
                    </a:lnR>
                    <a:lnT cap="flat" cmpd="sng" w="28575">
                      <a:solidFill>
                        <a:srgbClr val="0074FF"/>
                      </a:solidFill>
                      <a:prstDash val="solid"/>
                      <a:round/>
                      <a:headEnd len="sm" w="sm" type="none"/>
                      <a:tailEnd len="sm" w="sm" type="none"/>
                    </a:lnT>
                    <a:lnB cap="flat" cmpd="sng" w="28575">
                      <a:solidFill>
                        <a:schemeClr val="lt1"/>
                      </a:solidFill>
                      <a:prstDash val="solid"/>
                      <a:round/>
                      <a:headEnd len="sm" w="sm" type="none"/>
                      <a:tailEnd len="sm" w="sm" type="none"/>
                    </a:lnB>
                    <a:solidFill>
                      <a:srgbClr val="0074FF"/>
                    </a:solidFill>
                  </a:tcPr>
                </a:tc>
                <a:tc>
                  <a:txBody>
                    <a:bodyPr/>
                    <a:lstStyle/>
                    <a:p>
                      <a:pPr indent="0" lvl="0" marL="0" marR="0" rtl="0" algn="ctr">
                        <a:lnSpc>
                          <a:spcPct val="100000"/>
                        </a:lnSpc>
                        <a:spcBef>
                          <a:spcPts val="0"/>
                        </a:spcBef>
                        <a:spcAft>
                          <a:spcPts val="0"/>
                        </a:spcAft>
                        <a:buClr>
                          <a:srgbClr val="000000"/>
                        </a:buClr>
                        <a:buSzPts val="2500"/>
                        <a:buFont typeface="Arial"/>
                        <a:buNone/>
                      </a:pPr>
                      <a:r>
                        <a:rPr lang="en-US" sz="2500" u="none" cap="none" strike="noStrike">
                          <a:solidFill>
                            <a:srgbClr val="0074FF"/>
                          </a:solidFill>
                          <a:latin typeface="Calibri"/>
                          <a:ea typeface="Calibri"/>
                          <a:cs typeface="Calibri"/>
                          <a:sym typeface="Calibri"/>
                        </a:rPr>
                        <a:t>Online Survey</a:t>
                      </a:r>
                      <a:endParaRPr b="1" sz="2500" u="none" cap="none" strike="noStrike">
                        <a:solidFill>
                          <a:schemeClr val="lt1"/>
                        </a:solidFill>
                        <a:latin typeface="Calibri"/>
                        <a:ea typeface="Calibri"/>
                        <a:cs typeface="Calibri"/>
                        <a:sym typeface="Calibri"/>
                      </a:endParaRPr>
                    </a:p>
                  </a:txBody>
                  <a:tcPr marT="91425" marB="91425" marR="91425" marL="91425" anchor="ctr">
                    <a:lnL cap="flat" cmpd="sng" w="28575">
                      <a:solidFill>
                        <a:srgbClr val="0074FF"/>
                      </a:solidFill>
                      <a:prstDash val="solid"/>
                      <a:round/>
                      <a:headEnd len="sm" w="sm" type="none"/>
                      <a:tailEnd len="sm" w="sm" type="none"/>
                    </a:lnL>
                    <a:lnR cap="flat" cmpd="sng" w="28575">
                      <a:solidFill>
                        <a:srgbClr val="0074FF"/>
                      </a:solidFill>
                      <a:prstDash val="solid"/>
                      <a:round/>
                      <a:headEnd len="sm" w="sm" type="none"/>
                      <a:tailEnd len="sm" w="sm" type="none"/>
                    </a:lnR>
                    <a:lnT cap="flat" cmpd="sng" w="28575">
                      <a:solidFill>
                        <a:srgbClr val="0074FF"/>
                      </a:solidFill>
                      <a:prstDash val="solid"/>
                      <a:round/>
                      <a:headEnd len="sm" w="sm" type="none"/>
                      <a:tailEnd len="sm" w="sm" type="none"/>
                    </a:lnT>
                    <a:lnB cap="flat" cmpd="sng" w="28575">
                      <a:solidFill>
                        <a:srgbClr val="0074FF"/>
                      </a:solidFill>
                      <a:prstDash val="solid"/>
                      <a:round/>
                      <a:headEnd len="sm" w="sm" type="none"/>
                      <a:tailEnd len="sm" w="sm" type="none"/>
                    </a:lnB>
                  </a:tcPr>
                </a:tc>
              </a:tr>
              <a:tr h="637325">
                <a:tc>
                  <a:txBody>
                    <a:bodyPr/>
                    <a:lstStyle/>
                    <a:p>
                      <a:pPr indent="0" lvl="0" marL="0" marR="0" rtl="0" algn="ctr">
                        <a:lnSpc>
                          <a:spcPct val="100000"/>
                        </a:lnSpc>
                        <a:spcBef>
                          <a:spcPts val="0"/>
                        </a:spcBef>
                        <a:spcAft>
                          <a:spcPts val="0"/>
                        </a:spcAft>
                        <a:buClr>
                          <a:srgbClr val="000000"/>
                        </a:buClr>
                        <a:buSzPts val="2500"/>
                        <a:buFont typeface="Arial"/>
                        <a:buNone/>
                      </a:pPr>
                      <a:r>
                        <a:rPr b="1" lang="en-US" sz="2500" u="none" cap="none" strike="noStrike">
                          <a:solidFill>
                            <a:schemeClr val="lt1"/>
                          </a:solidFill>
                          <a:latin typeface="Calibri"/>
                          <a:ea typeface="Calibri"/>
                          <a:cs typeface="Calibri"/>
                          <a:sym typeface="Calibri"/>
                        </a:rPr>
                        <a:t>Respondent</a:t>
                      </a:r>
                      <a:endParaRPr b="1" sz="2500" u="none" cap="none" strike="noStrike">
                        <a:solidFill>
                          <a:schemeClr val="lt1"/>
                        </a:solidFill>
                        <a:latin typeface="Calibri"/>
                        <a:ea typeface="Calibri"/>
                        <a:cs typeface="Calibri"/>
                        <a:sym typeface="Calibri"/>
                      </a:endParaRPr>
                    </a:p>
                  </a:txBody>
                  <a:tcPr marT="91425" marB="91425" marR="91425" marL="91425" anchor="ctr">
                    <a:lnL cap="flat" cmpd="sng" w="28575">
                      <a:solidFill>
                        <a:srgbClr val="0074FF"/>
                      </a:solidFill>
                      <a:prstDash val="solid"/>
                      <a:round/>
                      <a:headEnd len="sm" w="sm" type="none"/>
                      <a:tailEnd len="sm" w="sm" type="none"/>
                    </a:lnL>
                    <a:lnR cap="flat" cmpd="sng" w="28575">
                      <a:solidFill>
                        <a:srgbClr val="0074FF"/>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0074FF"/>
                    </a:solidFill>
                  </a:tcPr>
                </a:tc>
                <a:tc>
                  <a:txBody>
                    <a:bodyPr/>
                    <a:lstStyle/>
                    <a:p>
                      <a:pPr indent="0" lvl="0" marL="0" marR="0" rtl="0" algn="ctr">
                        <a:lnSpc>
                          <a:spcPct val="100000"/>
                        </a:lnSpc>
                        <a:spcBef>
                          <a:spcPts val="0"/>
                        </a:spcBef>
                        <a:spcAft>
                          <a:spcPts val="0"/>
                        </a:spcAft>
                        <a:buClr>
                          <a:srgbClr val="000000"/>
                        </a:buClr>
                        <a:buSzPts val="2500"/>
                        <a:buFont typeface="Arial"/>
                        <a:buNone/>
                      </a:pPr>
                      <a:r>
                        <a:rPr lang="en-US" sz="2500" u="none" cap="none" strike="noStrike">
                          <a:solidFill>
                            <a:srgbClr val="0074FF"/>
                          </a:solidFill>
                          <a:latin typeface="Calibri"/>
                          <a:ea typeface="Calibri"/>
                          <a:cs typeface="Calibri"/>
                          <a:sym typeface="Calibri"/>
                        </a:rPr>
                        <a:t>Willing to learn English</a:t>
                      </a:r>
                      <a:endParaRPr sz="2500" u="none" cap="none" strike="noStrike">
                        <a:solidFill>
                          <a:srgbClr val="0074FF"/>
                        </a:solidFill>
                        <a:latin typeface="Calibri"/>
                        <a:ea typeface="Calibri"/>
                        <a:cs typeface="Calibri"/>
                        <a:sym typeface="Calibri"/>
                      </a:endParaRPr>
                    </a:p>
                  </a:txBody>
                  <a:tcPr marT="91425" marB="91425" marR="91425" marL="91425" anchor="ctr">
                    <a:lnL cap="flat" cmpd="sng" w="28575">
                      <a:solidFill>
                        <a:srgbClr val="0074FF"/>
                      </a:solidFill>
                      <a:prstDash val="solid"/>
                      <a:round/>
                      <a:headEnd len="sm" w="sm" type="none"/>
                      <a:tailEnd len="sm" w="sm" type="none"/>
                    </a:lnL>
                    <a:lnR cap="flat" cmpd="sng" w="28575">
                      <a:solidFill>
                        <a:srgbClr val="0074FF"/>
                      </a:solidFill>
                      <a:prstDash val="solid"/>
                      <a:round/>
                      <a:headEnd len="sm" w="sm" type="none"/>
                      <a:tailEnd len="sm" w="sm" type="none"/>
                    </a:lnR>
                    <a:lnT cap="flat" cmpd="sng" w="28575">
                      <a:solidFill>
                        <a:srgbClr val="0074FF"/>
                      </a:solidFill>
                      <a:prstDash val="solid"/>
                      <a:round/>
                      <a:headEnd len="sm" w="sm" type="none"/>
                      <a:tailEnd len="sm" w="sm" type="none"/>
                    </a:lnT>
                    <a:lnB cap="flat" cmpd="sng" w="28575">
                      <a:solidFill>
                        <a:srgbClr val="0074FF"/>
                      </a:solidFill>
                      <a:prstDash val="solid"/>
                      <a:round/>
                      <a:headEnd len="sm" w="sm" type="none"/>
                      <a:tailEnd len="sm" w="sm" type="none"/>
                    </a:lnB>
                  </a:tcPr>
                </a:tc>
              </a:tr>
              <a:tr h="1067975">
                <a:tc>
                  <a:txBody>
                    <a:bodyPr/>
                    <a:lstStyle/>
                    <a:p>
                      <a:pPr indent="0" lvl="0" marL="0" marR="0" rtl="0" algn="ctr">
                        <a:lnSpc>
                          <a:spcPct val="100000"/>
                        </a:lnSpc>
                        <a:spcBef>
                          <a:spcPts val="0"/>
                        </a:spcBef>
                        <a:spcAft>
                          <a:spcPts val="0"/>
                        </a:spcAft>
                        <a:buClr>
                          <a:srgbClr val="000000"/>
                        </a:buClr>
                        <a:buSzPts val="2500"/>
                        <a:buFont typeface="Arial"/>
                        <a:buNone/>
                      </a:pPr>
                      <a:r>
                        <a:rPr b="1" lang="en-US" sz="2500" u="none" cap="none" strike="noStrike">
                          <a:solidFill>
                            <a:schemeClr val="lt1"/>
                          </a:solidFill>
                          <a:latin typeface="Calibri"/>
                          <a:ea typeface="Calibri"/>
                          <a:cs typeface="Calibri"/>
                          <a:sym typeface="Calibri"/>
                        </a:rPr>
                        <a:t>Medium</a:t>
                      </a:r>
                      <a:endParaRPr b="1" sz="2500" u="none" cap="none" strike="noStrike">
                        <a:solidFill>
                          <a:schemeClr val="lt1"/>
                        </a:solidFill>
                        <a:latin typeface="Calibri"/>
                        <a:ea typeface="Calibri"/>
                        <a:cs typeface="Calibri"/>
                        <a:sym typeface="Calibri"/>
                      </a:endParaRPr>
                    </a:p>
                  </a:txBody>
                  <a:tcPr marT="91425" marB="91425" marR="91425" marL="91425" anchor="ctr">
                    <a:lnL cap="flat" cmpd="sng" w="28575">
                      <a:solidFill>
                        <a:srgbClr val="0074FF"/>
                      </a:solidFill>
                      <a:prstDash val="solid"/>
                      <a:round/>
                      <a:headEnd len="sm" w="sm" type="none"/>
                      <a:tailEnd len="sm" w="sm" type="none"/>
                    </a:lnL>
                    <a:lnR cap="flat" cmpd="sng" w="28575">
                      <a:solidFill>
                        <a:srgbClr val="0074FF"/>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0074FF"/>
                    </a:solidFill>
                  </a:tcPr>
                </a:tc>
                <a:tc>
                  <a:txBody>
                    <a:bodyPr/>
                    <a:lstStyle/>
                    <a:p>
                      <a:pPr indent="-387350" lvl="0" marL="914400" marR="0" rtl="0" algn="l">
                        <a:lnSpc>
                          <a:spcPct val="100000"/>
                        </a:lnSpc>
                        <a:spcBef>
                          <a:spcPts val="0"/>
                        </a:spcBef>
                        <a:spcAft>
                          <a:spcPts val="0"/>
                        </a:spcAft>
                        <a:buClr>
                          <a:srgbClr val="0074FF"/>
                        </a:buClr>
                        <a:buSzPts val="2500"/>
                        <a:buFont typeface="Calibri"/>
                        <a:buAutoNum type="arabicPeriod"/>
                      </a:pPr>
                      <a:r>
                        <a:rPr lang="en-US" sz="2500" u="none" cap="none" strike="noStrike">
                          <a:solidFill>
                            <a:srgbClr val="0074FF"/>
                          </a:solidFill>
                          <a:latin typeface="Calibri"/>
                          <a:ea typeface="Calibri"/>
                          <a:cs typeface="Calibri"/>
                          <a:sym typeface="Calibri"/>
                        </a:rPr>
                        <a:t>NCCU Facebook Public Group</a:t>
                      </a:r>
                      <a:endParaRPr sz="2500" u="none" cap="none" strike="noStrike">
                        <a:solidFill>
                          <a:srgbClr val="0074FF"/>
                        </a:solidFill>
                        <a:latin typeface="Calibri"/>
                        <a:ea typeface="Calibri"/>
                        <a:cs typeface="Calibri"/>
                        <a:sym typeface="Calibri"/>
                      </a:endParaRPr>
                    </a:p>
                    <a:p>
                      <a:pPr indent="-387350" lvl="0" marL="914400" marR="0" rtl="0" algn="l">
                        <a:lnSpc>
                          <a:spcPct val="100000"/>
                        </a:lnSpc>
                        <a:spcBef>
                          <a:spcPts val="0"/>
                        </a:spcBef>
                        <a:spcAft>
                          <a:spcPts val="0"/>
                        </a:spcAft>
                        <a:buClr>
                          <a:srgbClr val="0074FF"/>
                        </a:buClr>
                        <a:buSzPts val="2500"/>
                        <a:buFont typeface="Calibri"/>
                        <a:buAutoNum type="arabicPeriod"/>
                      </a:pPr>
                      <a:r>
                        <a:rPr lang="en-US" sz="2500" u="none" cap="none" strike="noStrike">
                          <a:solidFill>
                            <a:srgbClr val="0074FF"/>
                          </a:solidFill>
                          <a:latin typeface="Calibri"/>
                          <a:ea typeface="Calibri"/>
                          <a:cs typeface="Calibri"/>
                          <a:sym typeface="Calibri"/>
                        </a:rPr>
                        <a:t>Friends and Colleagues</a:t>
                      </a:r>
                      <a:endParaRPr sz="2500" u="none" cap="none" strike="noStrike">
                        <a:solidFill>
                          <a:srgbClr val="0074FF"/>
                        </a:solidFill>
                        <a:latin typeface="Calibri"/>
                        <a:ea typeface="Calibri"/>
                        <a:cs typeface="Calibri"/>
                        <a:sym typeface="Calibri"/>
                      </a:endParaRPr>
                    </a:p>
                  </a:txBody>
                  <a:tcPr marT="91425" marB="91425" marR="91425" marL="91425" anchor="ctr">
                    <a:lnL cap="flat" cmpd="sng" w="28575">
                      <a:solidFill>
                        <a:srgbClr val="0074FF"/>
                      </a:solidFill>
                      <a:prstDash val="solid"/>
                      <a:round/>
                      <a:headEnd len="sm" w="sm" type="none"/>
                      <a:tailEnd len="sm" w="sm" type="none"/>
                    </a:lnL>
                    <a:lnR cap="flat" cmpd="sng" w="28575">
                      <a:solidFill>
                        <a:srgbClr val="0074FF"/>
                      </a:solidFill>
                      <a:prstDash val="solid"/>
                      <a:round/>
                      <a:headEnd len="sm" w="sm" type="none"/>
                      <a:tailEnd len="sm" w="sm" type="none"/>
                    </a:lnR>
                    <a:lnT cap="flat" cmpd="sng" w="28575">
                      <a:solidFill>
                        <a:srgbClr val="0074FF"/>
                      </a:solidFill>
                      <a:prstDash val="solid"/>
                      <a:round/>
                      <a:headEnd len="sm" w="sm" type="none"/>
                      <a:tailEnd len="sm" w="sm" type="none"/>
                    </a:lnT>
                    <a:lnB cap="flat" cmpd="sng" w="28575">
                      <a:solidFill>
                        <a:srgbClr val="0074FF"/>
                      </a:solidFill>
                      <a:prstDash val="solid"/>
                      <a:round/>
                      <a:headEnd len="sm" w="sm" type="none"/>
                      <a:tailEnd len="sm" w="sm" type="none"/>
                    </a:lnB>
                  </a:tcPr>
                </a:tc>
              </a:tr>
              <a:tr h="637325">
                <a:tc>
                  <a:txBody>
                    <a:bodyPr/>
                    <a:lstStyle/>
                    <a:p>
                      <a:pPr indent="0" lvl="0" marL="0" marR="0" rtl="0" algn="ctr">
                        <a:lnSpc>
                          <a:spcPct val="100000"/>
                        </a:lnSpc>
                        <a:spcBef>
                          <a:spcPts val="0"/>
                        </a:spcBef>
                        <a:spcAft>
                          <a:spcPts val="0"/>
                        </a:spcAft>
                        <a:buClr>
                          <a:srgbClr val="000000"/>
                        </a:buClr>
                        <a:buSzPts val="2500"/>
                        <a:buFont typeface="Arial"/>
                        <a:buNone/>
                      </a:pPr>
                      <a:r>
                        <a:rPr b="1" lang="en-US" sz="2500" u="none" cap="none" strike="noStrike">
                          <a:solidFill>
                            <a:schemeClr val="lt1"/>
                          </a:solidFill>
                          <a:latin typeface="Calibri"/>
                          <a:ea typeface="Calibri"/>
                          <a:cs typeface="Calibri"/>
                          <a:sym typeface="Calibri"/>
                        </a:rPr>
                        <a:t>Sample Size</a:t>
                      </a:r>
                      <a:endParaRPr b="1" sz="2500" u="none" cap="none" strike="noStrike">
                        <a:solidFill>
                          <a:schemeClr val="lt1"/>
                        </a:solidFill>
                        <a:latin typeface="Calibri"/>
                        <a:ea typeface="Calibri"/>
                        <a:cs typeface="Calibri"/>
                        <a:sym typeface="Calibri"/>
                      </a:endParaRPr>
                    </a:p>
                  </a:txBody>
                  <a:tcPr marT="91425" marB="91425" marR="91425" marL="91425" anchor="ctr">
                    <a:lnL cap="flat" cmpd="sng" w="28575">
                      <a:solidFill>
                        <a:srgbClr val="0074FF"/>
                      </a:solidFill>
                      <a:prstDash val="solid"/>
                      <a:round/>
                      <a:headEnd len="sm" w="sm" type="none"/>
                      <a:tailEnd len="sm" w="sm" type="none"/>
                    </a:lnL>
                    <a:lnR cap="flat" cmpd="sng" w="28575">
                      <a:solidFill>
                        <a:srgbClr val="0074FF"/>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0074FF"/>
                    </a:solidFill>
                  </a:tcPr>
                </a:tc>
                <a:tc>
                  <a:txBody>
                    <a:bodyPr/>
                    <a:lstStyle/>
                    <a:p>
                      <a:pPr indent="0" lvl="0" marL="0" marR="0" rtl="0" algn="ctr">
                        <a:lnSpc>
                          <a:spcPct val="100000"/>
                        </a:lnSpc>
                        <a:spcBef>
                          <a:spcPts val="0"/>
                        </a:spcBef>
                        <a:spcAft>
                          <a:spcPts val="0"/>
                        </a:spcAft>
                        <a:buClr>
                          <a:srgbClr val="000000"/>
                        </a:buClr>
                        <a:buSzPts val="2500"/>
                        <a:buFont typeface="Arial"/>
                        <a:buNone/>
                      </a:pPr>
                      <a:r>
                        <a:rPr lang="en-US" sz="2500" u="none" cap="none" strike="noStrike">
                          <a:solidFill>
                            <a:srgbClr val="0074FF"/>
                          </a:solidFill>
                          <a:latin typeface="Calibri"/>
                          <a:ea typeface="Calibri"/>
                          <a:cs typeface="Calibri"/>
                          <a:sym typeface="Calibri"/>
                        </a:rPr>
                        <a:t>236 / 262</a:t>
                      </a:r>
                      <a:endParaRPr sz="2500" u="none" cap="none" strike="noStrike">
                        <a:solidFill>
                          <a:srgbClr val="0074FF"/>
                        </a:solidFill>
                        <a:latin typeface="Calibri"/>
                        <a:ea typeface="Calibri"/>
                        <a:cs typeface="Calibri"/>
                        <a:sym typeface="Calibri"/>
                      </a:endParaRPr>
                    </a:p>
                  </a:txBody>
                  <a:tcPr marT="91425" marB="91425" marR="91425" marL="91425" anchor="ctr">
                    <a:lnL cap="flat" cmpd="sng" w="28575">
                      <a:solidFill>
                        <a:srgbClr val="0074FF"/>
                      </a:solidFill>
                      <a:prstDash val="solid"/>
                      <a:round/>
                      <a:headEnd len="sm" w="sm" type="none"/>
                      <a:tailEnd len="sm" w="sm" type="none"/>
                    </a:lnL>
                    <a:lnR cap="flat" cmpd="sng" w="28575">
                      <a:solidFill>
                        <a:srgbClr val="0074FF"/>
                      </a:solidFill>
                      <a:prstDash val="solid"/>
                      <a:round/>
                      <a:headEnd len="sm" w="sm" type="none"/>
                      <a:tailEnd len="sm" w="sm" type="none"/>
                    </a:lnR>
                    <a:lnT cap="flat" cmpd="sng" w="28575">
                      <a:solidFill>
                        <a:srgbClr val="0074FF"/>
                      </a:solidFill>
                      <a:prstDash val="solid"/>
                      <a:round/>
                      <a:headEnd len="sm" w="sm" type="none"/>
                      <a:tailEnd len="sm" w="sm" type="none"/>
                    </a:lnT>
                    <a:lnB cap="flat" cmpd="sng" w="28575">
                      <a:solidFill>
                        <a:srgbClr val="0074FF"/>
                      </a:solidFill>
                      <a:prstDash val="solid"/>
                      <a:round/>
                      <a:headEnd len="sm" w="sm" type="none"/>
                      <a:tailEnd len="sm" w="sm" type="none"/>
                    </a:lnB>
                  </a:tcPr>
                </a:tc>
              </a:tr>
              <a:tr h="1757025">
                <a:tc>
                  <a:txBody>
                    <a:bodyPr/>
                    <a:lstStyle/>
                    <a:p>
                      <a:pPr indent="0" lvl="0" marL="0" marR="0" rtl="0" algn="ctr">
                        <a:lnSpc>
                          <a:spcPct val="100000"/>
                        </a:lnSpc>
                        <a:spcBef>
                          <a:spcPts val="0"/>
                        </a:spcBef>
                        <a:spcAft>
                          <a:spcPts val="0"/>
                        </a:spcAft>
                        <a:buClr>
                          <a:srgbClr val="000000"/>
                        </a:buClr>
                        <a:buSzPts val="2500"/>
                        <a:buFont typeface="Arial"/>
                        <a:buNone/>
                      </a:pPr>
                      <a:r>
                        <a:rPr b="1" lang="en-US" sz="2500" u="none" cap="none" strike="noStrike">
                          <a:solidFill>
                            <a:schemeClr val="lt1"/>
                          </a:solidFill>
                          <a:latin typeface="Calibri"/>
                          <a:ea typeface="Calibri"/>
                          <a:cs typeface="Calibri"/>
                          <a:sym typeface="Calibri"/>
                        </a:rPr>
                        <a:t>Survey design</a:t>
                      </a:r>
                      <a:endParaRPr b="1" sz="2500" u="none" cap="none" strike="noStrike">
                        <a:solidFill>
                          <a:schemeClr val="lt1"/>
                        </a:solidFill>
                        <a:latin typeface="Calibri"/>
                        <a:ea typeface="Calibri"/>
                        <a:cs typeface="Calibri"/>
                        <a:sym typeface="Calibri"/>
                      </a:endParaRPr>
                    </a:p>
                  </a:txBody>
                  <a:tcPr marT="91425" marB="91425" marR="91425" marL="91425" anchor="ctr">
                    <a:lnL cap="flat" cmpd="sng" w="28575">
                      <a:solidFill>
                        <a:srgbClr val="0074FF"/>
                      </a:solidFill>
                      <a:prstDash val="solid"/>
                      <a:round/>
                      <a:headEnd len="sm" w="sm" type="none"/>
                      <a:tailEnd len="sm" w="sm" type="none"/>
                    </a:lnL>
                    <a:lnR cap="flat" cmpd="sng" w="28575">
                      <a:solidFill>
                        <a:srgbClr val="0074FF"/>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rgbClr val="0074FF"/>
                      </a:solidFill>
                      <a:prstDash val="solid"/>
                      <a:round/>
                      <a:headEnd len="sm" w="sm" type="none"/>
                      <a:tailEnd len="sm" w="sm" type="none"/>
                    </a:lnB>
                    <a:solidFill>
                      <a:srgbClr val="0074FF"/>
                    </a:solidFill>
                  </a:tcPr>
                </a:tc>
                <a:tc>
                  <a:txBody>
                    <a:bodyPr/>
                    <a:lstStyle/>
                    <a:p>
                      <a:pPr indent="-387350" lvl="0" marL="914400" marR="0" rtl="0" algn="l">
                        <a:lnSpc>
                          <a:spcPct val="90000"/>
                        </a:lnSpc>
                        <a:spcBef>
                          <a:spcPts val="0"/>
                        </a:spcBef>
                        <a:spcAft>
                          <a:spcPts val="0"/>
                        </a:spcAft>
                        <a:buClr>
                          <a:srgbClr val="0074FF"/>
                        </a:buClr>
                        <a:buSzPts val="2500"/>
                        <a:buFont typeface="Calibri"/>
                        <a:buAutoNum type="arabicPeriod"/>
                      </a:pPr>
                      <a:r>
                        <a:rPr lang="en-US" sz="2500" u="none" cap="none" strike="noStrike">
                          <a:solidFill>
                            <a:srgbClr val="0074FF"/>
                          </a:solidFill>
                          <a:latin typeface="Calibri"/>
                          <a:ea typeface="Calibri"/>
                          <a:cs typeface="Calibri"/>
                          <a:sym typeface="Calibri"/>
                        </a:rPr>
                        <a:t>English proficiency and attitude assessment</a:t>
                      </a:r>
                      <a:endParaRPr sz="2500" u="none" cap="none" strike="noStrike">
                        <a:solidFill>
                          <a:srgbClr val="0074FF"/>
                        </a:solidFill>
                        <a:latin typeface="Calibri"/>
                        <a:ea typeface="Calibri"/>
                        <a:cs typeface="Calibri"/>
                        <a:sym typeface="Calibri"/>
                      </a:endParaRPr>
                    </a:p>
                    <a:p>
                      <a:pPr indent="-387350" lvl="0" marL="914400" marR="0" rtl="0" algn="l">
                        <a:lnSpc>
                          <a:spcPct val="90000"/>
                        </a:lnSpc>
                        <a:spcBef>
                          <a:spcPts val="0"/>
                        </a:spcBef>
                        <a:spcAft>
                          <a:spcPts val="0"/>
                        </a:spcAft>
                        <a:buClr>
                          <a:srgbClr val="0074FF"/>
                        </a:buClr>
                        <a:buSzPts val="2500"/>
                        <a:buFont typeface="Calibri"/>
                        <a:buAutoNum type="arabicPeriod"/>
                      </a:pPr>
                      <a:r>
                        <a:rPr lang="en-US" sz="2500" u="none" cap="none" strike="noStrike">
                          <a:solidFill>
                            <a:srgbClr val="0074FF"/>
                          </a:solidFill>
                          <a:latin typeface="Calibri"/>
                          <a:ea typeface="Calibri"/>
                          <a:cs typeface="Calibri"/>
                          <a:sym typeface="Calibri"/>
                        </a:rPr>
                        <a:t>English learning preference</a:t>
                      </a:r>
                      <a:endParaRPr sz="2500" u="none" cap="none" strike="noStrike">
                        <a:solidFill>
                          <a:srgbClr val="0074FF"/>
                        </a:solidFill>
                        <a:latin typeface="Calibri"/>
                        <a:ea typeface="Calibri"/>
                        <a:cs typeface="Calibri"/>
                        <a:sym typeface="Calibri"/>
                      </a:endParaRPr>
                    </a:p>
                    <a:p>
                      <a:pPr indent="-387350" lvl="0" marL="914400" marR="0" rtl="0" algn="l">
                        <a:lnSpc>
                          <a:spcPct val="90000"/>
                        </a:lnSpc>
                        <a:spcBef>
                          <a:spcPts val="0"/>
                        </a:spcBef>
                        <a:spcAft>
                          <a:spcPts val="0"/>
                        </a:spcAft>
                        <a:buClr>
                          <a:srgbClr val="0074FF"/>
                        </a:buClr>
                        <a:buSzPts val="2500"/>
                        <a:buFont typeface="Calibri"/>
                        <a:buAutoNum type="arabicPeriod"/>
                      </a:pPr>
                      <a:r>
                        <a:rPr lang="en-US" sz="2500" u="none" cap="none" strike="noStrike">
                          <a:solidFill>
                            <a:srgbClr val="0074FF"/>
                          </a:solidFill>
                          <a:latin typeface="Calibri"/>
                          <a:ea typeface="Calibri"/>
                          <a:cs typeface="Calibri"/>
                          <a:sym typeface="Calibri"/>
                        </a:rPr>
                        <a:t>Customer Journey</a:t>
                      </a:r>
                      <a:endParaRPr sz="2500" u="none" cap="none" strike="noStrike">
                        <a:solidFill>
                          <a:srgbClr val="0074FF"/>
                        </a:solidFill>
                        <a:latin typeface="Calibri"/>
                        <a:ea typeface="Calibri"/>
                        <a:cs typeface="Calibri"/>
                        <a:sym typeface="Calibri"/>
                      </a:endParaRPr>
                    </a:p>
                    <a:p>
                      <a:pPr indent="-387350" lvl="0" marL="914400" marR="0" rtl="0" algn="l">
                        <a:lnSpc>
                          <a:spcPct val="90000"/>
                        </a:lnSpc>
                        <a:spcBef>
                          <a:spcPts val="0"/>
                        </a:spcBef>
                        <a:spcAft>
                          <a:spcPts val="0"/>
                        </a:spcAft>
                        <a:buClr>
                          <a:srgbClr val="0074FF"/>
                        </a:buClr>
                        <a:buSzPts val="2500"/>
                        <a:buFont typeface="Calibri"/>
                        <a:buAutoNum type="arabicPeriod"/>
                      </a:pPr>
                      <a:r>
                        <a:rPr lang="en-US" sz="2500" u="none" cap="none" strike="noStrike">
                          <a:solidFill>
                            <a:srgbClr val="0074FF"/>
                          </a:solidFill>
                          <a:latin typeface="Calibri"/>
                          <a:ea typeface="Calibri"/>
                          <a:cs typeface="Calibri"/>
                          <a:sym typeface="Calibri"/>
                        </a:rPr>
                        <a:t>Demographic</a:t>
                      </a:r>
                      <a:endParaRPr sz="2500" u="none" cap="none" strike="noStrike">
                        <a:solidFill>
                          <a:srgbClr val="0074FF"/>
                        </a:solidFill>
                        <a:latin typeface="Calibri"/>
                        <a:ea typeface="Calibri"/>
                        <a:cs typeface="Calibri"/>
                        <a:sym typeface="Calibri"/>
                      </a:endParaRPr>
                    </a:p>
                  </a:txBody>
                  <a:tcPr marT="91425" marB="91425" marR="91425" marL="91425" anchor="ctr">
                    <a:lnL cap="flat" cmpd="sng" w="28575">
                      <a:solidFill>
                        <a:srgbClr val="0074FF"/>
                      </a:solidFill>
                      <a:prstDash val="solid"/>
                      <a:round/>
                      <a:headEnd len="sm" w="sm" type="none"/>
                      <a:tailEnd len="sm" w="sm" type="none"/>
                    </a:lnL>
                    <a:lnR cap="flat" cmpd="sng" w="28575">
                      <a:solidFill>
                        <a:srgbClr val="0074FF"/>
                      </a:solidFill>
                      <a:prstDash val="solid"/>
                      <a:round/>
                      <a:headEnd len="sm" w="sm" type="none"/>
                      <a:tailEnd len="sm" w="sm" type="none"/>
                    </a:lnR>
                    <a:lnT cap="flat" cmpd="sng" w="28575">
                      <a:solidFill>
                        <a:srgbClr val="0074FF"/>
                      </a:solidFill>
                      <a:prstDash val="solid"/>
                      <a:round/>
                      <a:headEnd len="sm" w="sm" type="none"/>
                      <a:tailEnd len="sm" w="sm" type="none"/>
                    </a:lnT>
                    <a:lnB cap="flat" cmpd="sng" w="28575">
                      <a:solidFill>
                        <a:srgbClr val="0074FF"/>
                      </a:solidFill>
                      <a:prstDash val="solid"/>
                      <a:round/>
                      <a:headEnd len="sm" w="sm" type="none"/>
                      <a:tailEnd len="sm" w="sm" type="none"/>
                    </a:lnB>
                  </a:tcPr>
                </a:tc>
              </a:tr>
            </a:tbl>
          </a:graphicData>
        </a:graphic>
      </p:graphicFrame>
      <p:sp>
        <p:nvSpPr>
          <p:cNvPr id="146" name="Google Shape;146;p14"/>
          <p:cNvSpPr/>
          <p:nvPr/>
        </p:nvSpPr>
        <p:spPr>
          <a:xfrm rot="5400000">
            <a:off x="-392746" y="606215"/>
            <a:ext cx="1060800" cy="2754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7" name="Google Shape;147;p14"/>
          <p:cNvSpPr txBox="1"/>
          <p:nvPr/>
        </p:nvSpPr>
        <p:spPr>
          <a:xfrm>
            <a:off x="264075" y="129075"/>
            <a:ext cx="2047800" cy="1077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700"/>
              <a:buFont typeface="Arial"/>
              <a:buNone/>
            </a:pPr>
            <a:r>
              <a:rPr b="1" lang="en-US" sz="3700">
                <a:solidFill>
                  <a:srgbClr val="0074FF"/>
                </a:solidFill>
                <a:latin typeface="Calibri"/>
                <a:ea typeface="Calibri"/>
                <a:cs typeface="Calibri"/>
                <a:sym typeface="Calibri"/>
              </a:rPr>
              <a:t>Demo-</a:t>
            </a:r>
            <a:endParaRPr b="1" sz="3700">
              <a:solidFill>
                <a:srgbClr val="0074F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700"/>
              <a:buFont typeface="Arial"/>
              <a:buNone/>
            </a:pPr>
            <a:r>
              <a:rPr b="1" lang="en-US" sz="3700">
                <a:solidFill>
                  <a:srgbClr val="0074FF"/>
                </a:solidFill>
                <a:latin typeface="Calibri"/>
                <a:ea typeface="Calibri"/>
                <a:cs typeface="Calibri"/>
                <a:sym typeface="Calibri"/>
              </a:rPr>
              <a:t>graphics</a:t>
            </a:r>
            <a:endParaRPr b="1" sz="3700">
              <a:solidFill>
                <a:srgbClr val="0074F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700"/>
              <a:buFont typeface="Arial"/>
              <a:buNone/>
            </a:pPr>
            <a:r>
              <a:t/>
            </a:r>
            <a:endParaRPr b="1" sz="3700">
              <a:solidFill>
                <a:srgbClr val="0074FF"/>
              </a:solidFill>
              <a:latin typeface="Calibri"/>
              <a:ea typeface="Calibri"/>
              <a:cs typeface="Calibri"/>
              <a:sym typeface="Calibri"/>
            </a:endParaRPr>
          </a:p>
        </p:txBody>
      </p:sp>
      <p:sp>
        <p:nvSpPr>
          <p:cNvPr id="148" name="Google Shape;148;p14"/>
          <p:cNvSpPr/>
          <p:nvPr/>
        </p:nvSpPr>
        <p:spPr>
          <a:xfrm rot="5400000">
            <a:off x="6727200" y="-4190484"/>
            <a:ext cx="1060800" cy="98688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9" name="Google Shape;149;p14"/>
          <p:cNvSpPr txBox="1"/>
          <p:nvPr/>
        </p:nvSpPr>
        <p:spPr>
          <a:xfrm>
            <a:off x="51279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600"/>
              <a:buFont typeface="Arial"/>
              <a:buNone/>
            </a:pPr>
            <a:r>
              <a:rPr b="1" lang="en-US" sz="3600">
                <a:solidFill>
                  <a:srgbClr val="FCE401"/>
                </a:solidFill>
                <a:latin typeface="Calibri"/>
                <a:ea typeface="Calibri"/>
                <a:cs typeface="Calibri"/>
                <a:sym typeface="Calibri"/>
              </a:rPr>
              <a:t>Quantitative </a:t>
            </a:r>
            <a:r>
              <a:rPr b="1" i="0" lang="en-US" sz="3600" u="none" cap="none" strike="noStrike">
                <a:solidFill>
                  <a:srgbClr val="FCE401"/>
                </a:solidFill>
                <a:latin typeface="Calibri"/>
                <a:ea typeface="Calibri"/>
                <a:cs typeface="Calibri"/>
                <a:sym typeface="Calibri"/>
              </a:rPr>
              <a:t>Research Method</a:t>
            </a:r>
            <a:endParaRPr b="1" i="0" sz="3600" u="none" cap="none" strike="noStrike">
              <a:solidFill>
                <a:srgbClr val="FCE401"/>
              </a:solidFill>
              <a:latin typeface="Calibri"/>
              <a:ea typeface="Calibri"/>
              <a:cs typeface="Calibri"/>
              <a:sym typeface="Calibri"/>
            </a:endParaRPr>
          </a:p>
        </p:txBody>
      </p:sp>
      <p:pic>
        <p:nvPicPr>
          <p:cNvPr id="150" name="Google Shape;150;p14"/>
          <p:cNvPicPr preferRelativeResize="0"/>
          <p:nvPr/>
        </p:nvPicPr>
        <p:blipFill rotWithShape="1">
          <a:blip r:embed="rId3">
            <a:alphaModFix/>
          </a:blip>
          <a:srcRect b="0" l="0" r="0" t="0"/>
          <a:stretch/>
        </p:blipFill>
        <p:spPr>
          <a:xfrm>
            <a:off x="11340192" y="6330691"/>
            <a:ext cx="851807" cy="527309"/>
          </a:xfrm>
          <a:prstGeom prst="rect">
            <a:avLst/>
          </a:prstGeom>
          <a:noFill/>
          <a:ln>
            <a:noFill/>
          </a:ln>
        </p:spPr>
      </p:pic>
      <p:sp>
        <p:nvSpPr>
          <p:cNvPr id="151" name="Google Shape;151;p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36"/>
          <p:cNvSpPr/>
          <p:nvPr/>
        </p:nvSpPr>
        <p:spPr>
          <a:xfrm rot="5400000">
            <a:off x="3185850" y="-2683510"/>
            <a:ext cx="5820300" cy="12224999"/>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5" name="Google Shape;865;p36"/>
          <p:cNvSpPr/>
          <p:nvPr/>
        </p:nvSpPr>
        <p:spPr>
          <a:xfrm>
            <a:off x="1743750" y="1857688"/>
            <a:ext cx="8704500" cy="3251100"/>
          </a:xfrm>
          <a:prstGeom prst="rect">
            <a:avLst/>
          </a:prstGeom>
          <a:solidFill>
            <a:srgbClr val="0074FF"/>
          </a:solidFill>
          <a:ln cap="flat" cmpd="sng" w="38100">
            <a:solidFill>
              <a:srgbClr val="F9E3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36"/>
          <p:cNvSpPr txBox="1"/>
          <p:nvPr/>
        </p:nvSpPr>
        <p:spPr>
          <a:xfrm>
            <a:off x="275354" y="205346"/>
            <a:ext cx="21390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67" name="Google Shape;867;p36"/>
          <p:cNvPicPr preferRelativeResize="0"/>
          <p:nvPr/>
        </p:nvPicPr>
        <p:blipFill rotWithShape="1">
          <a:blip r:embed="rId3">
            <a:alphaModFix/>
          </a:blip>
          <a:srcRect b="0" l="0" r="0" t="0"/>
          <a:stretch/>
        </p:blipFill>
        <p:spPr>
          <a:xfrm>
            <a:off x="-265152" y="518850"/>
            <a:ext cx="12609551" cy="5928775"/>
          </a:xfrm>
          <a:prstGeom prst="rect">
            <a:avLst/>
          </a:prstGeom>
          <a:noFill/>
          <a:ln>
            <a:noFill/>
          </a:ln>
        </p:spPr>
      </p:pic>
      <p:sp>
        <p:nvSpPr>
          <p:cNvPr id="868" name="Google Shape;868;p36"/>
          <p:cNvSpPr txBox="1"/>
          <p:nvPr/>
        </p:nvSpPr>
        <p:spPr>
          <a:xfrm>
            <a:off x="52041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t/>
            </a:r>
            <a:endParaRPr b="1" i="0" sz="4800" u="none" cap="none" strike="noStrike">
              <a:solidFill>
                <a:srgbClr val="FCE401"/>
              </a:solidFill>
              <a:latin typeface="Calibri"/>
              <a:ea typeface="Calibri"/>
              <a:cs typeface="Calibri"/>
              <a:sym typeface="Calibri"/>
            </a:endParaRPr>
          </a:p>
        </p:txBody>
      </p:sp>
      <p:sp>
        <p:nvSpPr>
          <p:cNvPr id="869" name="Google Shape;869;p36"/>
          <p:cNvSpPr txBox="1"/>
          <p:nvPr/>
        </p:nvSpPr>
        <p:spPr>
          <a:xfrm>
            <a:off x="2414350" y="3652500"/>
            <a:ext cx="3598800" cy="985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5600"/>
              <a:buFont typeface="Arial"/>
              <a:buNone/>
            </a:pPr>
            <a:r>
              <a:rPr b="0" i="0" lang="en-US" sz="5600" u="none" cap="none" strike="noStrike">
                <a:solidFill>
                  <a:schemeClr val="lt1"/>
                </a:solidFill>
                <a:latin typeface="Calibri"/>
                <a:ea typeface="Calibri"/>
                <a:cs typeface="Calibri"/>
                <a:sym typeface="Calibri"/>
              </a:rPr>
              <a:t>Conclusion</a:t>
            </a:r>
            <a:endParaRPr b="0" i="0" sz="5600" u="none" cap="none" strike="noStrike">
              <a:solidFill>
                <a:schemeClr val="lt1"/>
              </a:solidFill>
              <a:latin typeface="Calibri"/>
              <a:ea typeface="Calibri"/>
              <a:cs typeface="Calibri"/>
              <a:sym typeface="Calibri"/>
            </a:endParaRPr>
          </a:p>
        </p:txBody>
      </p:sp>
      <p:pic>
        <p:nvPicPr>
          <p:cNvPr id="870" name="Google Shape;870;p36"/>
          <p:cNvPicPr preferRelativeResize="0"/>
          <p:nvPr/>
        </p:nvPicPr>
        <p:blipFill rotWithShape="1">
          <a:blip r:embed="rId4">
            <a:alphaModFix/>
          </a:blip>
          <a:srcRect b="0" l="0" r="0" t="22172"/>
          <a:stretch/>
        </p:blipFill>
        <p:spPr>
          <a:xfrm>
            <a:off x="11340200" y="6447625"/>
            <a:ext cx="851800" cy="410375"/>
          </a:xfrm>
          <a:prstGeom prst="rect">
            <a:avLst/>
          </a:prstGeom>
          <a:noFill/>
          <a:ln>
            <a:noFill/>
          </a:ln>
        </p:spPr>
      </p:pic>
      <p:sp>
        <p:nvSpPr>
          <p:cNvPr id="871" name="Google Shape;871;p3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37"/>
          <p:cNvSpPr/>
          <p:nvPr/>
        </p:nvSpPr>
        <p:spPr>
          <a:xfrm rot="5400000">
            <a:off x="-392746" y="606215"/>
            <a:ext cx="1060800" cy="2754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7" name="Google Shape;877;p37"/>
          <p:cNvSpPr txBox="1"/>
          <p:nvPr/>
        </p:nvSpPr>
        <p:spPr>
          <a:xfrm>
            <a:off x="275350" y="205350"/>
            <a:ext cx="2282700" cy="1077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Conclusion</a:t>
            </a:r>
            <a:endParaRPr b="0" i="0" sz="1400" u="none" cap="none" strike="noStrike">
              <a:solidFill>
                <a:srgbClr val="000000"/>
              </a:solidFill>
              <a:latin typeface="Arial"/>
              <a:ea typeface="Arial"/>
              <a:cs typeface="Arial"/>
              <a:sym typeface="Arial"/>
            </a:endParaRPr>
          </a:p>
        </p:txBody>
      </p:sp>
      <p:sp>
        <p:nvSpPr>
          <p:cNvPr id="878" name="Google Shape;878;p37"/>
          <p:cNvSpPr/>
          <p:nvPr/>
        </p:nvSpPr>
        <p:spPr>
          <a:xfrm rot="5400000">
            <a:off x="6844649" y="-4073034"/>
            <a:ext cx="1060800" cy="96339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9" name="Google Shape;879;p37"/>
          <p:cNvSpPr txBox="1"/>
          <p:nvPr/>
        </p:nvSpPr>
        <p:spPr>
          <a:xfrm>
            <a:off x="51279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600"/>
              <a:buFont typeface="Arial"/>
              <a:buNone/>
            </a:pPr>
            <a:r>
              <a:t/>
            </a:r>
            <a:endParaRPr b="1" i="0" sz="3600" u="none" cap="none" strike="noStrike">
              <a:solidFill>
                <a:srgbClr val="FCE401"/>
              </a:solidFill>
              <a:latin typeface="Calibri"/>
              <a:ea typeface="Calibri"/>
              <a:cs typeface="Calibri"/>
              <a:sym typeface="Calibri"/>
            </a:endParaRPr>
          </a:p>
        </p:txBody>
      </p:sp>
      <p:pic>
        <p:nvPicPr>
          <p:cNvPr id="880" name="Google Shape;880;p37"/>
          <p:cNvPicPr preferRelativeResize="0"/>
          <p:nvPr/>
        </p:nvPicPr>
        <p:blipFill rotWithShape="1">
          <a:blip r:embed="rId3">
            <a:alphaModFix/>
          </a:blip>
          <a:srcRect b="0" l="0" r="0" t="0"/>
          <a:stretch/>
        </p:blipFill>
        <p:spPr>
          <a:xfrm>
            <a:off x="4315914" y="2352060"/>
            <a:ext cx="3712549" cy="3712549"/>
          </a:xfrm>
          <a:prstGeom prst="rect">
            <a:avLst/>
          </a:prstGeom>
          <a:noFill/>
          <a:ln>
            <a:noFill/>
          </a:ln>
        </p:spPr>
      </p:pic>
      <p:pic>
        <p:nvPicPr>
          <p:cNvPr id="881" name="Google Shape;881;p37"/>
          <p:cNvPicPr preferRelativeResize="0"/>
          <p:nvPr/>
        </p:nvPicPr>
        <p:blipFill rotWithShape="1">
          <a:blip r:embed="rId4">
            <a:alphaModFix/>
          </a:blip>
          <a:srcRect b="0" l="0" r="0" t="0"/>
          <a:stretch/>
        </p:blipFill>
        <p:spPr>
          <a:xfrm>
            <a:off x="11340192" y="6330691"/>
            <a:ext cx="851807" cy="527309"/>
          </a:xfrm>
          <a:prstGeom prst="rect">
            <a:avLst/>
          </a:prstGeom>
          <a:noFill/>
          <a:ln>
            <a:noFill/>
          </a:ln>
        </p:spPr>
      </p:pic>
      <p:sp>
        <p:nvSpPr>
          <p:cNvPr id="882" name="Google Shape;882;p3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883" name="Google Shape;883;p37"/>
          <p:cNvSpPr/>
          <p:nvPr/>
        </p:nvSpPr>
        <p:spPr>
          <a:xfrm>
            <a:off x="496425" y="2281150"/>
            <a:ext cx="4036200" cy="3912600"/>
          </a:xfrm>
          <a:prstGeom prst="rect">
            <a:avLst/>
          </a:prstGeom>
          <a:solidFill>
            <a:srgbClr val="0074FF">
              <a:alpha val="14290"/>
            </a:srgbClr>
          </a:solidFill>
          <a:ln cap="flat" cmpd="sng" w="38100">
            <a:solidFill>
              <a:srgbClr val="0074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5000">
                <a:solidFill>
                  <a:srgbClr val="0074FF"/>
                </a:solidFill>
                <a:latin typeface="Calibri"/>
                <a:ea typeface="Calibri"/>
                <a:cs typeface="Calibri"/>
                <a:sym typeface="Calibri"/>
              </a:rPr>
              <a:t>2B</a:t>
            </a:r>
            <a:endParaRPr sz="2000">
              <a:latin typeface="Calibri"/>
              <a:ea typeface="Calibri"/>
              <a:cs typeface="Calibri"/>
              <a:sym typeface="Calibri"/>
            </a:endParaRPr>
          </a:p>
          <a:p>
            <a:pPr indent="0" lvl="0" marL="457200" rtl="0" algn="l">
              <a:spcBef>
                <a:spcPts val="0"/>
              </a:spcBef>
              <a:spcAft>
                <a:spcPts val="0"/>
              </a:spcAft>
              <a:buNone/>
            </a:pPr>
            <a:r>
              <a:t/>
            </a:r>
            <a:endParaRPr sz="1800">
              <a:latin typeface="Calibri"/>
              <a:ea typeface="Calibri"/>
              <a:cs typeface="Calibri"/>
              <a:sym typeface="Calibri"/>
            </a:endParaRPr>
          </a:p>
          <a:p>
            <a:pPr indent="0" lvl="0" marL="457200" rtl="0" algn="l">
              <a:spcBef>
                <a:spcPts val="0"/>
              </a:spcBef>
              <a:spcAft>
                <a:spcPts val="0"/>
              </a:spcAft>
              <a:buNone/>
            </a:pPr>
            <a:r>
              <a:rPr lang="en-US" sz="1800">
                <a:latin typeface="Calibri"/>
                <a:ea typeface="Calibri"/>
                <a:cs typeface="Calibri"/>
                <a:sym typeface="Calibri"/>
              </a:rPr>
              <a:t>If Tella wants to enter TW 2B market, it needs to find customer satisfied with: </a:t>
            </a:r>
            <a:endParaRPr sz="1800">
              <a:latin typeface="Calibri"/>
              <a:ea typeface="Calibri"/>
              <a:cs typeface="Calibri"/>
              <a:sym typeface="Calibri"/>
            </a:endParaRPr>
          </a:p>
          <a:p>
            <a:pPr indent="0" lvl="0" marL="457200" rtl="0" algn="l">
              <a:spcBef>
                <a:spcPts val="0"/>
              </a:spcBef>
              <a:spcAft>
                <a:spcPts val="0"/>
              </a:spcAft>
              <a:buNone/>
            </a:pPr>
            <a:r>
              <a:t/>
            </a:r>
            <a:endParaRPr sz="1800">
              <a:latin typeface="Calibri"/>
              <a:ea typeface="Calibri"/>
              <a:cs typeface="Calibri"/>
              <a:sym typeface="Calibri"/>
            </a:endParaRPr>
          </a:p>
          <a:p>
            <a:pPr indent="-342900" lvl="0" marL="914400" rtl="0" algn="l">
              <a:spcBef>
                <a:spcPts val="0"/>
              </a:spcBef>
              <a:spcAft>
                <a:spcPts val="0"/>
              </a:spcAft>
              <a:buSzPts val="1800"/>
              <a:buFont typeface="Calibri"/>
              <a:buAutoNum type="arabicPeriod"/>
            </a:pPr>
            <a:r>
              <a:rPr lang="en-US" sz="1800">
                <a:latin typeface="Calibri"/>
                <a:ea typeface="Calibri"/>
                <a:cs typeface="Calibri"/>
                <a:sym typeface="Calibri"/>
              </a:rPr>
              <a:t>TW local company</a:t>
            </a:r>
            <a:endParaRPr sz="1800">
              <a:latin typeface="Calibri"/>
              <a:ea typeface="Calibri"/>
              <a:cs typeface="Calibri"/>
              <a:sym typeface="Calibri"/>
            </a:endParaRPr>
          </a:p>
          <a:p>
            <a:pPr indent="-342900" lvl="0" marL="914400" rtl="0" algn="l">
              <a:spcBef>
                <a:spcPts val="0"/>
              </a:spcBef>
              <a:spcAft>
                <a:spcPts val="0"/>
              </a:spcAft>
              <a:buSzPts val="1800"/>
              <a:buFont typeface="Calibri"/>
              <a:buAutoNum type="arabicPeriod"/>
            </a:pPr>
            <a:r>
              <a:rPr lang="en-US" sz="1800">
                <a:latin typeface="Calibri"/>
                <a:ea typeface="Calibri"/>
                <a:cs typeface="Calibri"/>
                <a:sym typeface="Calibri"/>
              </a:rPr>
              <a:t>Global business</a:t>
            </a:r>
            <a:endParaRPr sz="1800">
              <a:latin typeface="Calibri"/>
              <a:ea typeface="Calibri"/>
              <a:cs typeface="Calibri"/>
              <a:sym typeface="Calibri"/>
            </a:endParaRPr>
          </a:p>
          <a:p>
            <a:pPr indent="-342900" lvl="0" marL="914400" rtl="0" algn="l">
              <a:spcBef>
                <a:spcPts val="0"/>
              </a:spcBef>
              <a:spcAft>
                <a:spcPts val="0"/>
              </a:spcAft>
              <a:buSzPts val="1800"/>
              <a:buFont typeface="Calibri"/>
              <a:buAutoNum type="arabicPeriod"/>
            </a:pPr>
            <a:r>
              <a:rPr lang="en-US" sz="1800">
                <a:latin typeface="Calibri"/>
                <a:ea typeface="Calibri"/>
                <a:cs typeface="Calibri"/>
                <a:sym typeface="Calibri"/>
              </a:rPr>
              <a:t>Needs oral and writing English </a:t>
            </a:r>
            <a:endParaRPr sz="1800">
              <a:latin typeface="Calibri"/>
              <a:ea typeface="Calibri"/>
              <a:cs typeface="Calibri"/>
              <a:sym typeface="Calibri"/>
            </a:endParaRPr>
          </a:p>
        </p:txBody>
      </p:sp>
      <p:sp>
        <p:nvSpPr>
          <p:cNvPr id="884" name="Google Shape;884;p37"/>
          <p:cNvSpPr/>
          <p:nvPr/>
        </p:nvSpPr>
        <p:spPr>
          <a:xfrm>
            <a:off x="7676350" y="2281325"/>
            <a:ext cx="4036200" cy="3912600"/>
          </a:xfrm>
          <a:prstGeom prst="rect">
            <a:avLst/>
          </a:prstGeom>
          <a:solidFill>
            <a:srgbClr val="0074FF">
              <a:alpha val="14290"/>
            </a:srgbClr>
          </a:solidFill>
          <a:ln cap="flat" cmpd="sng" w="38100">
            <a:solidFill>
              <a:srgbClr val="0074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en-US" sz="5000">
                <a:solidFill>
                  <a:srgbClr val="0074FF"/>
                </a:solidFill>
                <a:latin typeface="Calibri"/>
                <a:ea typeface="Calibri"/>
                <a:cs typeface="Calibri"/>
                <a:sym typeface="Calibri"/>
              </a:rPr>
              <a:t>2C</a:t>
            </a:r>
            <a:endParaRPr sz="5000">
              <a:solidFill>
                <a:srgbClr val="0074FF"/>
              </a:solidFill>
              <a:latin typeface="Calibri"/>
              <a:ea typeface="Calibri"/>
              <a:cs typeface="Calibri"/>
              <a:sym typeface="Calibri"/>
            </a:endParaRPr>
          </a:p>
          <a:p>
            <a:pPr indent="0" lvl="0" marL="457200" rtl="0" algn="l">
              <a:lnSpc>
                <a:spcPct val="90000"/>
              </a:lnSpc>
              <a:spcBef>
                <a:spcPts val="0"/>
              </a:spcBef>
              <a:spcAft>
                <a:spcPts val="0"/>
              </a:spcAft>
              <a:buNone/>
            </a:pPr>
            <a:r>
              <a:rPr b="1" lang="en-US" sz="2000">
                <a:latin typeface="Calibri"/>
                <a:ea typeface="Calibri"/>
                <a:cs typeface="Calibri"/>
                <a:sym typeface="Calibri"/>
              </a:rPr>
              <a:t>Product</a:t>
            </a:r>
            <a:endParaRPr b="1" sz="2000">
              <a:latin typeface="Calibri"/>
              <a:ea typeface="Calibri"/>
              <a:cs typeface="Calibri"/>
              <a:sym typeface="Calibri"/>
            </a:endParaRPr>
          </a:p>
          <a:p>
            <a:pPr indent="-317500" lvl="0" marL="914400" rtl="0" algn="l">
              <a:lnSpc>
                <a:spcPct val="90000"/>
              </a:lnSpc>
              <a:spcBef>
                <a:spcPts val="0"/>
              </a:spcBef>
              <a:spcAft>
                <a:spcPts val="0"/>
              </a:spcAft>
              <a:buSzPts val="1400"/>
              <a:buFont typeface="Calibri"/>
              <a:buChar char="●"/>
            </a:pPr>
            <a:r>
              <a:rPr lang="en-US" sz="1800">
                <a:latin typeface="Calibri"/>
                <a:ea typeface="Calibri"/>
                <a:cs typeface="Calibri"/>
                <a:sym typeface="Calibri"/>
              </a:rPr>
              <a:t>31 - 45 mins per class</a:t>
            </a:r>
            <a:endParaRPr sz="1800">
              <a:latin typeface="Calibri"/>
              <a:ea typeface="Calibri"/>
              <a:cs typeface="Calibri"/>
              <a:sym typeface="Calibri"/>
            </a:endParaRPr>
          </a:p>
          <a:p>
            <a:pPr indent="-317500" lvl="0" marL="914400" rtl="0" algn="l">
              <a:lnSpc>
                <a:spcPct val="90000"/>
              </a:lnSpc>
              <a:spcBef>
                <a:spcPts val="0"/>
              </a:spcBef>
              <a:spcAft>
                <a:spcPts val="0"/>
              </a:spcAft>
              <a:buSzPts val="1400"/>
              <a:buFont typeface="Calibri"/>
              <a:buChar char="●"/>
            </a:pPr>
            <a:r>
              <a:rPr lang="en-US" sz="1800">
                <a:latin typeface="Calibri"/>
                <a:ea typeface="Calibri"/>
                <a:cs typeface="Calibri"/>
                <a:sym typeface="Calibri"/>
              </a:rPr>
              <a:t>1 - 2 classes per week</a:t>
            </a:r>
            <a:endParaRPr sz="1800">
              <a:latin typeface="Calibri"/>
              <a:ea typeface="Calibri"/>
              <a:cs typeface="Calibri"/>
              <a:sym typeface="Calibri"/>
            </a:endParaRPr>
          </a:p>
          <a:p>
            <a:pPr indent="-317500" lvl="0" marL="914400" rtl="0" algn="l">
              <a:lnSpc>
                <a:spcPct val="90000"/>
              </a:lnSpc>
              <a:spcBef>
                <a:spcPts val="0"/>
              </a:spcBef>
              <a:spcAft>
                <a:spcPts val="0"/>
              </a:spcAft>
              <a:buSzPts val="1400"/>
              <a:buFont typeface="Calibri"/>
              <a:buChar char="●"/>
            </a:pPr>
            <a:r>
              <a:rPr lang="en-US" sz="1800">
                <a:latin typeface="Calibri"/>
                <a:ea typeface="Calibri"/>
                <a:cs typeface="Calibri"/>
                <a:sym typeface="Calibri"/>
              </a:rPr>
              <a:t>Various Package</a:t>
            </a:r>
            <a:endParaRPr sz="2000">
              <a:latin typeface="Calibri"/>
              <a:ea typeface="Calibri"/>
              <a:cs typeface="Calibri"/>
              <a:sym typeface="Calibri"/>
            </a:endParaRPr>
          </a:p>
          <a:p>
            <a:pPr indent="0" lvl="0" marL="457200" rtl="0" algn="l">
              <a:lnSpc>
                <a:spcPct val="90000"/>
              </a:lnSpc>
              <a:spcBef>
                <a:spcPts val="0"/>
              </a:spcBef>
              <a:spcAft>
                <a:spcPts val="0"/>
              </a:spcAft>
              <a:buNone/>
            </a:pPr>
            <a:r>
              <a:rPr b="1" lang="en-US" sz="2000">
                <a:latin typeface="Calibri"/>
                <a:ea typeface="Calibri"/>
                <a:cs typeface="Calibri"/>
                <a:sym typeface="Calibri"/>
              </a:rPr>
              <a:t>Price</a:t>
            </a:r>
            <a:endParaRPr b="1" sz="2000">
              <a:latin typeface="Calibri"/>
              <a:ea typeface="Calibri"/>
              <a:cs typeface="Calibri"/>
              <a:sym typeface="Calibri"/>
            </a:endParaRPr>
          </a:p>
          <a:p>
            <a:pPr indent="457200" lvl="0" marL="457200" rtl="0" algn="l">
              <a:lnSpc>
                <a:spcPct val="90000"/>
              </a:lnSpc>
              <a:spcBef>
                <a:spcPts val="0"/>
              </a:spcBef>
              <a:spcAft>
                <a:spcPts val="0"/>
              </a:spcAft>
              <a:buNone/>
            </a:pPr>
            <a:r>
              <a:rPr lang="en-US" sz="1800">
                <a:latin typeface="Calibri"/>
                <a:ea typeface="Calibri"/>
                <a:cs typeface="Calibri"/>
                <a:sym typeface="Calibri"/>
              </a:rPr>
              <a:t>NT$1,501~3,000/month</a:t>
            </a:r>
            <a:endParaRPr sz="1800">
              <a:latin typeface="Calibri"/>
              <a:ea typeface="Calibri"/>
              <a:cs typeface="Calibri"/>
              <a:sym typeface="Calibri"/>
            </a:endParaRPr>
          </a:p>
          <a:p>
            <a:pPr indent="0" lvl="0" marL="457200" rtl="0" algn="l">
              <a:lnSpc>
                <a:spcPct val="90000"/>
              </a:lnSpc>
              <a:spcBef>
                <a:spcPts val="0"/>
              </a:spcBef>
              <a:spcAft>
                <a:spcPts val="0"/>
              </a:spcAft>
              <a:buNone/>
            </a:pPr>
            <a:r>
              <a:rPr b="1" lang="en-US" sz="2000">
                <a:latin typeface="Calibri"/>
                <a:ea typeface="Calibri"/>
                <a:cs typeface="Calibri"/>
                <a:sym typeface="Calibri"/>
              </a:rPr>
              <a:t>Place</a:t>
            </a:r>
            <a:endParaRPr b="1" sz="2000">
              <a:latin typeface="Calibri"/>
              <a:ea typeface="Calibri"/>
              <a:cs typeface="Calibri"/>
              <a:sym typeface="Calibri"/>
            </a:endParaRPr>
          </a:p>
          <a:p>
            <a:pPr indent="0" lvl="0" marL="457200" rtl="0" algn="l">
              <a:lnSpc>
                <a:spcPct val="90000"/>
              </a:lnSpc>
              <a:spcBef>
                <a:spcPts val="0"/>
              </a:spcBef>
              <a:spcAft>
                <a:spcPts val="0"/>
              </a:spcAft>
              <a:buClr>
                <a:schemeClr val="dk1"/>
              </a:buClr>
              <a:buSzPts val="1100"/>
              <a:buFont typeface="Arial"/>
              <a:buNone/>
            </a:pPr>
            <a:r>
              <a:rPr lang="en-US" sz="2000">
                <a:latin typeface="Calibri"/>
                <a:ea typeface="Calibri"/>
                <a:cs typeface="Calibri"/>
                <a:sym typeface="Calibri"/>
              </a:rPr>
              <a:t>      </a:t>
            </a:r>
            <a:r>
              <a:rPr lang="en-US" sz="1800">
                <a:latin typeface="Calibri"/>
                <a:ea typeface="Calibri"/>
                <a:cs typeface="Calibri"/>
                <a:sym typeface="Calibri"/>
              </a:rPr>
              <a:t>Line, Taiwan website</a:t>
            </a:r>
            <a:endParaRPr sz="1800">
              <a:latin typeface="Calibri"/>
              <a:ea typeface="Calibri"/>
              <a:cs typeface="Calibri"/>
              <a:sym typeface="Calibri"/>
            </a:endParaRPr>
          </a:p>
          <a:p>
            <a:pPr indent="0" lvl="0" marL="457200" rtl="0" algn="l">
              <a:lnSpc>
                <a:spcPct val="90000"/>
              </a:lnSpc>
              <a:spcBef>
                <a:spcPts val="0"/>
              </a:spcBef>
              <a:spcAft>
                <a:spcPts val="0"/>
              </a:spcAft>
              <a:buNone/>
            </a:pPr>
            <a:r>
              <a:rPr b="1" lang="en-US" sz="2000">
                <a:latin typeface="Calibri"/>
                <a:ea typeface="Calibri"/>
                <a:cs typeface="Calibri"/>
                <a:sym typeface="Calibri"/>
              </a:rPr>
              <a:t>Promotion</a:t>
            </a:r>
            <a:endParaRPr b="1" sz="2000">
              <a:latin typeface="Calibri"/>
              <a:ea typeface="Calibri"/>
              <a:cs typeface="Calibri"/>
              <a:sym typeface="Calibri"/>
            </a:endParaRPr>
          </a:p>
          <a:p>
            <a:pPr indent="0" lvl="0" marL="914400" rtl="0" algn="l">
              <a:lnSpc>
                <a:spcPct val="90000"/>
              </a:lnSpc>
              <a:spcBef>
                <a:spcPts val="0"/>
              </a:spcBef>
              <a:spcAft>
                <a:spcPts val="0"/>
              </a:spcAft>
              <a:buNone/>
            </a:pPr>
            <a:r>
              <a:rPr lang="en-US" sz="1800">
                <a:latin typeface="Calibri"/>
                <a:ea typeface="Calibri"/>
                <a:cs typeface="Calibri"/>
                <a:sym typeface="Calibri"/>
              </a:rPr>
              <a:t>Use IMC to fulfill the innovation adoption model</a:t>
            </a:r>
            <a:endParaRPr sz="1800">
              <a:latin typeface="Calibri"/>
              <a:ea typeface="Calibri"/>
              <a:cs typeface="Calibri"/>
              <a:sym typeface="Calibri"/>
            </a:endParaRPr>
          </a:p>
        </p:txBody>
      </p:sp>
      <p:pic>
        <p:nvPicPr>
          <p:cNvPr id="885" name="Google Shape;885;p37"/>
          <p:cNvPicPr preferRelativeResize="0"/>
          <p:nvPr/>
        </p:nvPicPr>
        <p:blipFill>
          <a:blip r:embed="rId5">
            <a:alphaModFix/>
          </a:blip>
          <a:stretch>
            <a:fillRect/>
          </a:stretch>
        </p:blipFill>
        <p:spPr>
          <a:xfrm>
            <a:off x="4956850" y="3060687"/>
            <a:ext cx="2295276" cy="229527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40"/>
          <p:cNvSpPr/>
          <p:nvPr/>
        </p:nvSpPr>
        <p:spPr>
          <a:xfrm>
            <a:off x="1600200" y="1607457"/>
            <a:ext cx="8991600" cy="36432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891" name="Google Shape;891;p40"/>
          <p:cNvPicPr preferRelativeResize="0"/>
          <p:nvPr/>
        </p:nvPicPr>
        <p:blipFill rotWithShape="1">
          <a:blip r:embed="rId3">
            <a:alphaModFix/>
          </a:blip>
          <a:srcRect b="41973" l="25659" r="27146" t="33225"/>
          <a:stretch/>
        </p:blipFill>
        <p:spPr>
          <a:xfrm>
            <a:off x="4012356" y="3250685"/>
            <a:ext cx="3236688" cy="1700762"/>
          </a:xfrm>
          <a:prstGeom prst="rect">
            <a:avLst/>
          </a:prstGeom>
          <a:noFill/>
          <a:ln>
            <a:noFill/>
          </a:ln>
        </p:spPr>
      </p:pic>
      <p:sp>
        <p:nvSpPr>
          <p:cNvPr id="892" name="Google Shape;892;p40"/>
          <p:cNvSpPr/>
          <p:nvPr/>
        </p:nvSpPr>
        <p:spPr>
          <a:xfrm>
            <a:off x="11514666" y="1607457"/>
            <a:ext cx="677400" cy="36432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93" name="Google Shape;893;p40"/>
          <p:cNvSpPr/>
          <p:nvPr/>
        </p:nvSpPr>
        <p:spPr>
          <a:xfrm>
            <a:off x="0" y="1607457"/>
            <a:ext cx="677400" cy="36432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94" name="Google Shape;894;p40"/>
          <p:cNvSpPr txBox="1"/>
          <p:nvPr/>
        </p:nvSpPr>
        <p:spPr>
          <a:xfrm>
            <a:off x="1986039" y="1786994"/>
            <a:ext cx="70446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rgbClr val="FCE401"/>
                </a:solidFill>
                <a:latin typeface="Calibri"/>
                <a:ea typeface="Calibri"/>
                <a:cs typeface="Calibri"/>
                <a:sym typeface="Calibri"/>
              </a:rPr>
              <a:t>THANKS FOR LISTENING</a:t>
            </a:r>
            <a:endParaRPr b="1" i="0" sz="3600" u="none" cap="none" strike="noStrike">
              <a:solidFill>
                <a:schemeClr val="lt1"/>
              </a:solidFill>
              <a:latin typeface="Calibri"/>
              <a:ea typeface="Calibri"/>
              <a:cs typeface="Calibri"/>
              <a:sym typeface="Calibri"/>
            </a:endParaRPr>
          </a:p>
        </p:txBody>
      </p:sp>
      <p:grpSp>
        <p:nvGrpSpPr>
          <p:cNvPr id="895" name="Google Shape;895;p40"/>
          <p:cNvGrpSpPr/>
          <p:nvPr/>
        </p:nvGrpSpPr>
        <p:grpSpPr>
          <a:xfrm>
            <a:off x="7340904" y="2640644"/>
            <a:ext cx="3712708" cy="3712709"/>
            <a:chOff x="6743700" y="2507695"/>
            <a:chExt cx="4876800" cy="4876801"/>
          </a:xfrm>
        </p:grpSpPr>
        <p:pic>
          <p:nvPicPr>
            <p:cNvPr id="896" name="Google Shape;896;p40"/>
            <p:cNvPicPr preferRelativeResize="0"/>
            <p:nvPr/>
          </p:nvPicPr>
          <p:blipFill rotWithShape="1">
            <a:blip r:embed="rId4">
              <a:alphaModFix/>
            </a:blip>
            <a:srcRect b="0" l="0" r="0" t="0"/>
            <a:stretch/>
          </p:blipFill>
          <p:spPr>
            <a:xfrm>
              <a:off x="6743700" y="2507696"/>
              <a:ext cx="4876800" cy="4876800"/>
            </a:xfrm>
            <a:prstGeom prst="rect">
              <a:avLst/>
            </a:prstGeom>
            <a:noFill/>
            <a:ln>
              <a:noFill/>
            </a:ln>
          </p:spPr>
        </p:pic>
        <p:pic>
          <p:nvPicPr>
            <p:cNvPr id="897" name="Google Shape;897;p40"/>
            <p:cNvPicPr preferRelativeResize="0"/>
            <p:nvPr/>
          </p:nvPicPr>
          <p:blipFill rotWithShape="1">
            <a:blip r:embed="rId5">
              <a:alphaModFix/>
            </a:blip>
            <a:srcRect b="29696" l="0" r="0" t="0"/>
            <a:stretch/>
          </p:blipFill>
          <p:spPr>
            <a:xfrm>
              <a:off x="6743700" y="2507695"/>
              <a:ext cx="4876800" cy="3428465"/>
            </a:xfrm>
            <a:prstGeom prst="rect">
              <a:avLst/>
            </a:prstGeom>
            <a:noFill/>
            <a:ln>
              <a:noFill/>
            </a:ln>
          </p:spPr>
        </p:pic>
      </p:grpSp>
      <p:sp>
        <p:nvSpPr>
          <p:cNvPr id="898" name="Google Shape;898;p40"/>
          <p:cNvSpPr txBox="1"/>
          <p:nvPr/>
        </p:nvSpPr>
        <p:spPr>
          <a:xfrm>
            <a:off x="1986039" y="2543510"/>
            <a:ext cx="15855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Calibri"/>
                <a:ea typeface="Calibri"/>
                <a:cs typeface="Calibri"/>
                <a:sym typeface="Calibri"/>
              </a:rPr>
              <a:t> TEAM 3</a:t>
            </a:r>
            <a:endParaRPr b="0" i="0" sz="1400" u="none" cap="none" strike="noStrike">
              <a:solidFill>
                <a:srgbClr val="000000"/>
              </a:solidFill>
              <a:latin typeface="Arial"/>
              <a:ea typeface="Arial"/>
              <a:cs typeface="Arial"/>
              <a:sym typeface="Arial"/>
            </a:endParaRPr>
          </a:p>
        </p:txBody>
      </p:sp>
      <p:sp>
        <p:nvSpPr>
          <p:cNvPr id="899" name="Google Shape;899;p40"/>
          <p:cNvSpPr txBox="1"/>
          <p:nvPr/>
        </p:nvSpPr>
        <p:spPr>
          <a:xfrm>
            <a:off x="3432177" y="4252861"/>
            <a:ext cx="7440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Calibri"/>
                <a:ea typeface="Calibri"/>
                <a:cs typeface="Calibri"/>
                <a:sym typeface="Calibri"/>
              </a:rPr>
              <a:t>OF </a:t>
            </a:r>
            <a:endParaRPr b="1" i="0" sz="3200" u="none" cap="none" strike="noStrike">
              <a:solidFill>
                <a:schemeClr val="lt1"/>
              </a:solidFill>
              <a:latin typeface="Calibri"/>
              <a:ea typeface="Calibri"/>
              <a:cs typeface="Calibri"/>
              <a:sym typeface="Calibri"/>
            </a:endParaRPr>
          </a:p>
        </p:txBody>
      </p:sp>
      <p:sp>
        <p:nvSpPr>
          <p:cNvPr id="900" name="Google Shape;900;p40"/>
          <p:cNvSpPr/>
          <p:nvPr/>
        </p:nvSpPr>
        <p:spPr>
          <a:xfrm>
            <a:off x="1416919" y="1937120"/>
            <a:ext cx="366600" cy="623100"/>
          </a:xfrm>
          <a:prstGeom prst="rect">
            <a:avLst/>
          </a:prstGeom>
          <a:solidFill>
            <a:srgbClr val="FCE4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901" name="Google Shape;901;p40"/>
          <p:cNvGrpSpPr/>
          <p:nvPr/>
        </p:nvGrpSpPr>
        <p:grpSpPr>
          <a:xfrm>
            <a:off x="9099976" y="2514108"/>
            <a:ext cx="614177" cy="614177"/>
            <a:chOff x="9511673" y="447655"/>
            <a:chExt cx="614177" cy="614177"/>
          </a:xfrm>
        </p:grpSpPr>
        <p:sp>
          <p:nvSpPr>
            <p:cNvPr id="902" name="Google Shape;902;p40"/>
            <p:cNvSpPr/>
            <p:nvPr/>
          </p:nvSpPr>
          <p:spPr>
            <a:xfrm>
              <a:off x="9695542" y="547735"/>
              <a:ext cx="254100" cy="2070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03" name="Google Shape;903;p40"/>
            <p:cNvPicPr preferRelativeResize="0"/>
            <p:nvPr/>
          </p:nvPicPr>
          <p:blipFill rotWithShape="1">
            <a:blip r:embed="rId6">
              <a:alphaModFix/>
            </a:blip>
            <a:srcRect b="0" l="0" r="0" t="0"/>
            <a:stretch/>
          </p:blipFill>
          <p:spPr>
            <a:xfrm>
              <a:off x="9511673" y="447655"/>
              <a:ext cx="614177" cy="614177"/>
            </a:xfrm>
            <a:prstGeom prst="rect">
              <a:avLst/>
            </a:prstGeom>
            <a:noFill/>
            <a:ln>
              <a:noFill/>
            </a:ln>
          </p:spPr>
        </p:pic>
      </p:grpSp>
      <p:grpSp>
        <p:nvGrpSpPr>
          <p:cNvPr id="904" name="Google Shape;904;p40"/>
          <p:cNvGrpSpPr/>
          <p:nvPr/>
        </p:nvGrpSpPr>
        <p:grpSpPr>
          <a:xfrm>
            <a:off x="9230972" y="3564438"/>
            <a:ext cx="614177" cy="614177"/>
            <a:chOff x="9511673" y="447655"/>
            <a:chExt cx="614177" cy="614177"/>
          </a:xfrm>
        </p:grpSpPr>
        <p:sp>
          <p:nvSpPr>
            <p:cNvPr id="905" name="Google Shape;905;p40"/>
            <p:cNvSpPr/>
            <p:nvPr/>
          </p:nvSpPr>
          <p:spPr>
            <a:xfrm>
              <a:off x="9695542" y="547735"/>
              <a:ext cx="254100" cy="2070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06" name="Google Shape;906;p40"/>
            <p:cNvPicPr preferRelativeResize="0"/>
            <p:nvPr/>
          </p:nvPicPr>
          <p:blipFill rotWithShape="1">
            <a:blip r:embed="rId6">
              <a:alphaModFix/>
            </a:blip>
            <a:srcRect b="0" l="0" r="0" t="0"/>
            <a:stretch/>
          </p:blipFill>
          <p:spPr>
            <a:xfrm>
              <a:off x="9511673" y="447655"/>
              <a:ext cx="614177" cy="614177"/>
            </a:xfrm>
            <a:prstGeom prst="rect">
              <a:avLst/>
            </a:prstGeom>
            <a:noFill/>
            <a:ln>
              <a:noFill/>
            </a:ln>
          </p:spPr>
        </p:pic>
      </p:grpSp>
      <p:grpSp>
        <p:nvGrpSpPr>
          <p:cNvPr id="907" name="Google Shape;907;p40"/>
          <p:cNvGrpSpPr/>
          <p:nvPr/>
        </p:nvGrpSpPr>
        <p:grpSpPr>
          <a:xfrm>
            <a:off x="8304057" y="4472176"/>
            <a:ext cx="614177" cy="614177"/>
            <a:chOff x="9511673" y="447655"/>
            <a:chExt cx="614177" cy="614177"/>
          </a:xfrm>
        </p:grpSpPr>
        <p:sp>
          <p:nvSpPr>
            <p:cNvPr id="908" name="Google Shape;908;p40"/>
            <p:cNvSpPr/>
            <p:nvPr/>
          </p:nvSpPr>
          <p:spPr>
            <a:xfrm>
              <a:off x="9695542" y="547735"/>
              <a:ext cx="254100" cy="2070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09" name="Google Shape;909;p40"/>
            <p:cNvPicPr preferRelativeResize="0"/>
            <p:nvPr/>
          </p:nvPicPr>
          <p:blipFill rotWithShape="1">
            <a:blip r:embed="rId6">
              <a:alphaModFix/>
            </a:blip>
            <a:srcRect b="0" l="0" r="0" t="0"/>
            <a:stretch/>
          </p:blipFill>
          <p:spPr>
            <a:xfrm>
              <a:off x="9511673" y="447655"/>
              <a:ext cx="614177" cy="614177"/>
            </a:xfrm>
            <a:prstGeom prst="rect">
              <a:avLst/>
            </a:prstGeom>
            <a:noFill/>
            <a:ln>
              <a:noFill/>
            </a:ln>
          </p:spPr>
        </p:pic>
      </p:grpSp>
      <p:sp>
        <p:nvSpPr>
          <p:cNvPr id="910" name="Google Shape;910;p40"/>
          <p:cNvSpPr/>
          <p:nvPr/>
        </p:nvSpPr>
        <p:spPr>
          <a:xfrm>
            <a:off x="8918234" y="5267648"/>
            <a:ext cx="2907300" cy="12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74FF"/>
                </a:solidFill>
                <a:latin typeface="Calibri"/>
                <a:ea typeface="Calibri"/>
                <a:cs typeface="Calibri"/>
                <a:sym typeface="Calibri"/>
              </a:rPr>
              <a:t>                 TEAM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74FF"/>
                </a:solidFill>
                <a:latin typeface="Calibri"/>
                <a:ea typeface="Calibri"/>
                <a:cs typeface="Calibri"/>
                <a:sym typeface="Calibri"/>
              </a:rPr>
              <a:t>           106305015 Ansel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74FF"/>
                </a:solidFill>
                <a:latin typeface="Calibri"/>
                <a:ea typeface="Calibri"/>
                <a:cs typeface="Calibri"/>
                <a:sym typeface="Calibri"/>
              </a:rPr>
              <a:t>       105509210 Jennifer</a:t>
            </a:r>
            <a:endParaRPr b="0" i="0" sz="12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74FF"/>
                </a:solidFill>
                <a:latin typeface="Calibri"/>
                <a:ea typeface="Calibri"/>
                <a:cs typeface="Calibri"/>
                <a:sym typeface="Calibri"/>
              </a:rPr>
              <a:t>    105305011 Sonia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74FF"/>
                </a:solidFill>
                <a:latin typeface="Calibri"/>
                <a:ea typeface="Calibri"/>
                <a:cs typeface="Calibri"/>
                <a:sym typeface="Calibri"/>
              </a:rPr>
              <a:t>     106301072 Jane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74FF"/>
                </a:solidFill>
                <a:latin typeface="Calibri"/>
                <a:ea typeface="Calibri"/>
                <a:cs typeface="Calibri"/>
                <a:sym typeface="Calibri"/>
              </a:rPr>
              <a:t>       105208043 Hazel</a:t>
            </a:r>
            <a:endParaRPr b="0" i="0" sz="1200" u="none" cap="none" strike="noStrike">
              <a:solidFill>
                <a:srgbClr val="0074FF"/>
              </a:solidFill>
              <a:latin typeface="Calibri"/>
              <a:ea typeface="Calibri"/>
              <a:cs typeface="Calibri"/>
              <a:sym typeface="Calibri"/>
            </a:endParaRPr>
          </a:p>
        </p:txBody>
      </p:sp>
      <p:pic>
        <p:nvPicPr>
          <p:cNvPr id="911" name="Google Shape;911;p40"/>
          <p:cNvPicPr preferRelativeResize="0"/>
          <p:nvPr/>
        </p:nvPicPr>
        <p:blipFill rotWithShape="1">
          <a:blip r:embed="rId7">
            <a:alphaModFix/>
          </a:blip>
          <a:srcRect b="0" l="0" r="0" t="0"/>
          <a:stretch/>
        </p:blipFill>
        <p:spPr>
          <a:xfrm>
            <a:off x="11340192" y="6330691"/>
            <a:ext cx="851807" cy="527309"/>
          </a:xfrm>
          <a:prstGeom prst="rect">
            <a:avLst/>
          </a:prstGeom>
          <a:noFill/>
          <a:ln>
            <a:noFill/>
          </a:ln>
        </p:spPr>
      </p:pic>
      <p:sp>
        <p:nvSpPr>
          <p:cNvPr id="912" name="Google Shape;912;p4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38"/>
          <p:cNvSpPr/>
          <p:nvPr/>
        </p:nvSpPr>
        <p:spPr>
          <a:xfrm rot="5400000">
            <a:off x="3185850" y="-2683510"/>
            <a:ext cx="5820300" cy="12224999"/>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18" name="Google Shape;918;p38"/>
          <p:cNvPicPr preferRelativeResize="0"/>
          <p:nvPr/>
        </p:nvPicPr>
        <p:blipFill rotWithShape="1">
          <a:blip r:embed="rId3">
            <a:alphaModFix/>
          </a:blip>
          <a:srcRect b="0" l="0" r="0" t="0"/>
          <a:stretch/>
        </p:blipFill>
        <p:spPr>
          <a:xfrm>
            <a:off x="-265152" y="518850"/>
            <a:ext cx="12609551" cy="5928775"/>
          </a:xfrm>
          <a:prstGeom prst="rect">
            <a:avLst/>
          </a:prstGeom>
          <a:noFill/>
          <a:ln>
            <a:noFill/>
          </a:ln>
        </p:spPr>
      </p:pic>
      <p:sp>
        <p:nvSpPr>
          <p:cNvPr id="919" name="Google Shape;919;p38"/>
          <p:cNvSpPr/>
          <p:nvPr/>
        </p:nvSpPr>
        <p:spPr>
          <a:xfrm>
            <a:off x="1743750" y="1857688"/>
            <a:ext cx="8704500" cy="3251100"/>
          </a:xfrm>
          <a:prstGeom prst="rect">
            <a:avLst/>
          </a:prstGeom>
          <a:solidFill>
            <a:srgbClr val="0074FF"/>
          </a:solidFill>
          <a:ln cap="flat" cmpd="sng" w="38100">
            <a:solidFill>
              <a:srgbClr val="F9E3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38"/>
          <p:cNvSpPr txBox="1"/>
          <p:nvPr/>
        </p:nvSpPr>
        <p:spPr>
          <a:xfrm>
            <a:off x="275354" y="205346"/>
            <a:ext cx="21390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38"/>
          <p:cNvSpPr txBox="1"/>
          <p:nvPr/>
        </p:nvSpPr>
        <p:spPr>
          <a:xfrm>
            <a:off x="52041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t/>
            </a:r>
            <a:endParaRPr b="1" i="0" sz="4800" u="none" cap="none" strike="noStrike">
              <a:solidFill>
                <a:srgbClr val="FCE401"/>
              </a:solidFill>
              <a:latin typeface="Calibri"/>
              <a:ea typeface="Calibri"/>
              <a:cs typeface="Calibri"/>
              <a:sym typeface="Calibri"/>
            </a:endParaRPr>
          </a:p>
        </p:txBody>
      </p:sp>
      <p:sp>
        <p:nvSpPr>
          <p:cNvPr id="922" name="Google Shape;922;p38"/>
          <p:cNvSpPr txBox="1"/>
          <p:nvPr/>
        </p:nvSpPr>
        <p:spPr>
          <a:xfrm>
            <a:off x="2414350" y="2176300"/>
            <a:ext cx="3598800" cy="24615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5600"/>
              <a:buFont typeface="Arial"/>
              <a:buNone/>
            </a:pPr>
            <a:r>
              <a:rPr b="0" i="0" lang="en-US" sz="5600" u="none" cap="none" strike="noStrike">
                <a:solidFill>
                  <a:schemeClr val="lt1"/>
                </a:solidFill>
                <a:latin typeface="Calibri"/>
                <a:ea typeface="Calibri"/>
                <a:cs typeface="Calibri"/>
                <a:sym typeface="Calibri"/>
              </a:rPr>
              <a:t>Appendix</a:t>
            </a:r>
            <a:endParaRPr b="0" i="0" sz="5600" u="none" cap="none" strike="noStrike">
              <a:solidFill>
                <a:schemeClr val="lt1"/>
              </a:solidFill>
              <a:latin typeface="Calibri"/>
              <a:ea typeface="Calibri"/>
              <a:cs typeface="Calibri"/>
              <a:sym typeface="Calibri"/>
            </a:endParaRPr>
          </a:p>
        </p:txBody>
      </p:sp>
      <p:pic>
        <p:nvPicPr>
          <p:cNvPr id="923" name="Google Shape;923;p38"/>
          <p:cNvPicPr preferRelativeResize="0"/>
          <p:nvPr/>
        </p:nvPicPr>
        <p:blipFill rotWithShape="1">
          <a:blip r:embed="rId4">
            <a:alphaModFix/>
          </a:blip>
          <a:srcRect b="0" l="0" r="0" t="22172"/>
          <a:stretch/>
        </p:blipFill>
        <p:spPr>
          <a:xfrm>
            <a:off x="11340200" y="6447625"/>
            <a:ext cx="851800" cy="410375"/>
          </a:xfrm>
          <a:prstGeom prst="rect">
            <a:avLst/>
          </a:prstGeom>
          <a:noFill/>
          <a:ln>
            <a:noFill/>
          </a:ln>
        </p:spPr>
      </p:pic>
      <p:sp>
        <p:nvSpPr>
          <p:cNvPr id="924" name="Google Shape;924;p3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39"/>
          <p:cNvSpPr/>
          <p:nvPr/>
        </p:nvSpPr>
        <p:spPr>
          <a:xfrm rot="5400000">
            <a:off x="-392746" y="606215"/>
            <a:ext cx="1060800" cy="2754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0" name="Google Shape;930;p39"/>
          <p:cNvSpPr txBox="1"/>
          <p:nvPr/>
        </p:nvSpPr>
        <p:spPr>
          <a:xfrm>
            <a:off x="275354" y="205346"/>
            <a:ext cx="2139000" cy="1077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Appendix</a:t>
            </a:r>
            <a:endParaRPr b="1" i="0" sz="3200" u="none" cap="none" strike="noStrike">
              <a:solidFill>
                <a:srgbClr val="0074FF"/>
              </a:solidFill>
              <a:latin typeface="Calibri"/>
              <a:ea typeface="Calibri"/>
              <a:cs typeface="Calibri"/>
              <a:sym typeface="Calibri"/>
            </a:endParaRPr>
          </a:p>
        </p:txBody>
      </p:sp>
      <p:sp>
        <p:nvSpPr>
          <p:cNvPr id="931" name="Google Shape;931;p39"/>
          <p:cNvSpPr/>
          <p:nvPr/>
        </p:nvSpPr>
        <p:spPr>
          <a:xfrm rot="5400000">
            <a:off x="6727200" y="-4190484"/>
            <a:ext cx="1060800" cy="98688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2" name="Google Shape;932;p39"/>
          <p:cNvSpPr txBox="1"/>
          <p:nvPr/>
        </p:nvSpPr>
        <p:spPr>
          <a:xfrm>
            <a:off x="396600" y="1735150"/>
            <a:ext cx="11187600" cy="4660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AutoNum type="arabicPeriod"/>
            </a:pPr>
            <a:r>
              <a:rPr b="0" i="0" lang="en-US" sz="1800" u="sng" cap="none" strike="noStrike">
                <a:solidFill>
                  <a:schemeClr val="hlink"/>
                </a:solidFill>
                <a:latin typeface="Arial"/>
                <a:ea typeface="Arial"/>
                <a:cs typeface="Arial"/>
                <a:sym typeface="Arial"/>
                <a:hlinkClick r:id="rId3"/>
              </a:rPr>
              <a:t>http://teldap.tw/Introduction/introduction.html</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AutoNum type="arabicPeriod"/>
            </a:pPr>
            <a:r>
              <a:rPr b="0" i="0" lang="en-US" sz="1800" u="sng" cap="none" strike="noStrike">
                <a:solidFill>
                  <a:schemeClr val="hlink"/>
                </a:solidFill>
                <a:latin typeface="Arial"/>
                <a:ea typeface="Arial"/>
                <a:cs typeface="Arial"/>
                <a:sym typeface="Arial"/>
                <a:hlinkClick r:id="rId4"/>
              </a:rPr>
              <a:t>https://www.ey.gov.tw/Page/5A8A0CB5B41DA11E/087b4ed8-8c79-49f2-90c3-6fb22d740488</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AutoNum type="arabicPeriod"/>
            </a:pPr>
            <a:r>
              <a:rPr b="0" i="0" lang="en-US" sz="1800" u="sng" cap="none" strike="noStrike">
                <a:solidFill>
                  <a:schemeClr val="hlink"/>
                </a:solidFill>
                <a:latin typeface="Arial"/>
                <a:ea typeface="Arial"/>
                <a:cs typeface="Arial"/>
                <a:sym typeface="Arial"/>
                <a:hlinkClick r:id="rId5"/>
              </a:rPr>
              <a:t>https://www.digitimes.com.tw/iot/article.asp?cat=158&amp;id=0000572200_faf3nf66lcl1vz1ykq1y5</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AutoNum type="arabicPeriod"/>
            </a:pPr>
            <a:r>
              <a:rPr b="0" i="0" lang="en-US" sz="1800" u="sng" cap="none" strike="noStrike">
                <a:solidFill>
                  <a:schemeClr val="hlink"/>
                </a:solidFill>
                <a:latin typeface="Arial"/>
                <a:ea typeface="Arial"/>
                <a:cs typeface="Arial"/>
                <a:sym typeface="Arial"/>
                <a:hlinkClick r:id="rId6"/>
              </a:rPr>
              <a:t>https://meethub.bnext.com.tw/voicetube-%E5%85%AC%E5%B8%83%E3%80%8A2019-%E5%9C%8B%E4%BA%BA%E8%8B%B1%E6%96%87%E8%AA%BF%E6%9F%A5%E5%A0%B1%E5%91%8A%E3%80%8B%EF%BC%9A%E7%96%AB%E6%83%85%E5%B8%B6%E5%8B%95%E7%B7%9A%E4%B8%8A%E8%AA%9E/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3" name="Google Shape;933;p39"/>
          <p:cNvSpPr txBox="1"/>
          <p:nvPr/>
        </p:nvSpPr>
        <p:spPr>
          <a:xfrm>
            <a:off x="6735300" y="197025"/>
            <a:ext cx="5304300" cy="1077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4800"/>
              <a:buFont typeface="Arial"/>
              <a:buNone/>
            </a:pPr>
            <a:r>
              <a:rPr b="1" i="0" lang="en-US" sz="4800" u="none" cap="none" strike="noStrike">
                <a:solidFill>
                  <a:srgbClr val="FCE401"/>
                </a:solidFill>
                <a:latin typeface="Calibri"/>
                <a:ea typeface="Calibri"/>
                <a:cs typeface="Calibri"/>
                <a:sym typeface="Calibri"/>
              </a:rPr>
              <a:t>Resources</a:t>
            </a:r>
            <a:endParaRPr b="1" i="0" sz="4800" u="none" cap="none" strike="noStrike">
              <a:solidFill>
                <a:srgbClr val="FCE401"/>
              </a:solidFill>
              <a:latin typeface="Calibri"/>
              <a:ea typeface="Calibri"/>
              <a:cs typeface="Calibri"/>
              <a:sym typeface="Calibri"/>
            </a:endParaRPr>
          </a:p>
        </p:txBody>
      </p:sp>
      <p:pic>
        <p:nvPicPr>
          <p:cNvPr id="934" name="Google Shape;934;p39"/>
          <p:cNvPicPr preferRelativeResize="0"/>
          <p:nvPr/>
        </p:nvPicPr>
        <p:blipFill rotWithShape="1">
          <a:blip r:embed="rId7">
            <a:alphaModFix/>
          </a:blip>
          <a:srcRect b="0" l="0" r="0" t="0"/>
          <a:stretch/>
        </p:blipFill>
        <p:spPr>
          <a:xfrm>
            <a:off x="11340192" y="6330691"/>
            <a:ext cx="851807" cy="527309"/>
          </a:xfrm>
          <a:prstGeom prst="rect">
            <a:avLst/>
          </a:prstGeom>
          <a:noFill/>
          <a:ln>
            <a:noFill/>
          </a:ln>
        </p:spPr>
      </p:pic>
      <p:sp>
        <p:nvSpPr>
          <p:cNvPr id="935" name="Google Shape;935;p3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15"/>
          <p:cNvPicPr preferRelativeResize="0"/>
          <p:nvPr/>
        </p:nvPicPr>
        <p:blipFill rotWithShape="1">
          <a:blip r:embed="rId3">
            <a:alphaModFix/>
          </a:blip>
          <a:srcRect b="0" l="0" r="0" t="0"/>
          <a:stretch/>
        </p:blipFill>
        <p:spPr>
          <a:xfrm>
            <a:off x="11340192" y="6330691"/>
            <a:ext cx="851807" cy="527309"/>
          </a:xfrm>
          <a:prstGeom prst="rect">
            <a:avLst/>
          </a:prstGeom>
          <a:noFill/>
          <a:ln>
            <a:noFill/>
          </a:ln>
        </p:spPr>
      </p:pic>
      <p:pic>
        <p:nvPicPr>
          <p:cNvPr id="157" name="Google Shape;157;p15"/>
          <p:cNvPicPr preferRelativeResize="0"/>
          <p:nvPr/>
        </p:nvPicPr>
        <p:blipFill rotWithShape="1">
          <a:blip r:embed="rId4">
            <a:alphaModFix/>
          </a:blip>
          <a:srcRect b="0" l="0" r="0" t="0"/>
          <a:stretch/>
        </p:blipFill>
        <p:spPr>
          <a:xfrm>
            <a:off x="594360" y="3720238"/>
            <a:ext cx="5143500" cy="1171575"/>
          </a:xfrm>
          <a:prstGeom prst="rect">
            <a:avLst/>
          </a:prstGeom>
          <a:noFill/>
          <a:ln>
            <a:noFill/>
          </a:ln>
        </p:spPr>
      </p:pic>
      <p:sp>
        <p:nvSpPr>
          <p:cNvPr id="158" name="Google Shape;158;p15"/>
          <p:cNvSpPr txBox="1"/>
          <p:nvPr/>
        </p:nvSpPr>
        <p:spPr>
          <a:xfrm>
            <a:off x="1684657" y="4891825"/>
            <a:ext cx="3291600" cy="98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74FF"/>
                </a:solidFill>
                <a:latin typeface="Calibri"/>
                <a:ea typeface="Calibri"/>
                <a:cs typeface="Calibri"/>
                <a:sym typeface="Calibri"/>
              </a:rPr>
              <a:t>67.8% are female</a:t>
            </a:r>
            <a:endParaRPr b="0" i="0" sz="26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74FF"/>
              </a:solidFill>
              <a:latin typeface="Calibri"/>
              <a:ea typeface="Calibri"/>
              <a:cs typeface="Calibri"/>
              <a:sym typeface="Calibri"/>
            </a:endParaRPr>
          </a:p>
        </p:txBody>
      </p:sp>
      <p:sp>
        <p:nvSpPr>
          <p:cNvPr id="159" name="Google Shape;159;p15"/>
          <p:cNvSpPr/>
          <p:nvPr/>
        </p:nvSpPr>
        <p:spPr>
          <a:xfrm>
            <a:off x="1583775" y="1882950"/>
            <a:ext cx="2733000" cy="1060800"/>
          </a:xfrm>
          <a:prstGeom prst="roundRect">
            <a:avLst>
              <a:gd fmla="val 16667" name="adj"/>
            </a:avLst>
          </a:prstGeom>
          <a:noFill/>
          <a:ln cap="flat" cmpd="sng" w="38100">
            <a:solidFill>
              <a:srgbClr val="0074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5"/>
          <p:cNvSpPr txBox="1"/>
          <p:nvPr/>
        </p:nvSpPr>
        <p:spPr>
          <a:xfrm>
            <a:off x="1748625" y="1882950"/>
            <a:ext cx="2977500" cy="74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900"/>
              <a:buFont typeface="Arial"/>
              <a:buNone/>
            </a:pPr>
            <a:r>
              <a:rPr b="1" i="0" lang="en-US" sz="2900" u="none" cap="none" strike="noStrike">
                <a:solidFill>
                  <a:srgbClr val="0074FF"/>
                </a:solidFill>
                <a:latin typeface="Calibri"/>
                <a:ea typeface="Calibri"/>
                <a:cs typeface="Calibri"/>
                <a:sym typeface="Calibri"/>
              </a:rPr>
              <a:t>Q.D2 GENDER Q.D1 AGE</a:t>
            </a:r>
            <a:endParaRPr b="1" i="0" sz="2900" u="none" cap="none" strike="noStrike">
              <a:solidFill>
                <a:srgbClr val="0074FF"/>
              </a:solidFill>
              <a:latin typeface="Calibri"/>
              <a:ea typeface="Calibri"/>
              <a:cs typeface="Calibri"/>
              <a:sym typeface="Calibri"/>
            </a:endParaRPr>
          </a:p>
        </p:txBody>
      </p:sp>
      <p:sp>
        <p:nvSpPr>
          <p:cNvPr id="161" name="Google Shape;161;p15"/>
          <p:cNvSpPr/>
          <p:nvPr/>
        </p:nvSpPr>
        <p:spPr>
          <a:xfrm rot="5400000">
            <a:off x="-392746" y="606215"/>
            <a:ext cx="1060800" cy="2754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2" name="Google Shape;162;p15"/>
          <p:cNvSpPr/>
          <p:nvPr/>
        </p:nvSpPr>
        <p:spPr>
          <a:xfrm rot="5400000">
            <a:off x="6727200" y="-4190484"/>
            <a:ext cx="1060800" cy="98688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63" name="Google Shape;163;p15"/>
          <p:cNvPicPr preferRelativeResize="0"/>
          <p:nvPr/>
        </p:nvPicPr>
        <p:blipFill rotWithShape="1">
          <a:blip r:embed="rId5">
            <a:alphaModFix/>
          </a:blip>
          <a:srcRect b="0" l="0" r="0" t="0"/>
          <a:stretch/>
        </p:blipFill>
        <p:spPr>
          <a:xfrm>
            <a:off x="5918525" y="2281850"/>
            <a:ext cx="5943600" cy="3675120"/>
          </a:xfrm>
          <a:prstGeom prst="rect">
            <a:avLst/>
          </a:prstGeom>
          <a:noFill/>
          <a:ln>
            <a:noFill/>
          </a:ln>
        </p:spPr>
      </p:pic>
      <p:sp>
        <p:nvSpPr>
          <p:cNvPr id="164" name="Google Shape;164;p15"/>
          <p:cNvSpPr/>
          <p:nvPr/>
        </p:nvSpPr>
        <p:spPr>
          <a:xfrm>
            <a:off x="6581525" y="5874325"/>
            <a:ext cx="4964100" cy="549600"/>
          </a:xfrm>
          <a:prstGeom prst="roundRect">
            <a:avLst>
              <a:gd fmla="val 16667" name="adj"/>
            </a:avLst>
          </a:prstGeom>
          <a:noFill/>
          <a:ln cap="flat" cmpd="sng" w="38100">
            <a:solidFill>
              <a:srgbClr val="0074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74FF"/>
                </a:solidFill>
                <a:latin typeface="Calibri"/>
                <a:ea typeface="Calibri"/>
                <a:cs typeface="Calibri"/>
                <a:sym typeface="Calibri"/>
              </a:rPr>
              <a:t>Combine 41~50, 51~60, Above 60 to </a:t>
            </a:r>
            <a:r>
              <a:rPr b="0" i="0" lang="en-US" sz="1900" u="none" cap="none" strike="noStrike">
                <a:solidFill>
                  <a:srgbClr val="0074FF"/>
                </a:solidFill>
                <a:highlight>
                  <a:srgbClr val="F9E34D"/>
                </a:highlight>
                <a:latin typeface="Calibri"/>
                <a:ea typeface="Calibri"/>
                <a:cs typeface="Calibri"/>
                <a:sym typeface="Calibri"/>
              </a:rPr>
              <a:t>Above 40</a:t>
            </a:r>
            <a:endParaRPr b="0" i="0" sz="1900" u="none" cap="none" strike="noStrike">
              <a:solidFill>
                <a:srgbClr val="0074FF"/>
              </a:solidFill>
              <a:highlight>
                <a:srgbClr val="F9E34D"/>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65" name="Google Shape;165;p15"/>
          <p:cNvPicPr preferRelativeResize="0"/>
          <p:nvPr/>
        </p:nvPicPr>
        <p:blipFill rotWithShape="1">
          <a:blip r:embed="rId6">
            <a:alphaModFix/>
          </a:blip>
          <a:srcRect b="0" l="0" r="0" t="0"/>
          <a:stretch/>
        </p:blipFill>
        <p:spPr>
          <a:xfrm>
            <a:off x="5870988" y="2074900"/>
            <a:ext cx="6080376" cy="3759699"/>
          </a:xfrm>
          <a:prstGeom prst="rect">
            <a:avLst/>
          </a:prstGeom>
          <a:noFill/>
          <a:ln>
            <a:noFill/>
          </a:ln>
        </p:spPr>
      </p:pic>
      <p:sp>
        <p:nvSpPr>
          <p:cNvPr id="166" name="Google Shape;166;p15"/>
          <p:cNvSpPr txBox="1"/>
          <p:nvPr/>
        </p:nvSpPr>
        <p:spPr>
          <a:xfrm>
            <a:off x="51279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600"/>
              <a:buFont typeface="Arial"/>
              <a:buNone/>
            </a:pPr>
            <a:r>
              <a:rPr b="1" i="0" lang="en-US" sz="3600" u="none" cap="none" strike="noStrike">
                <a:solidFill>
                  <a:srgbClr val="FCE401"/>
                </a:solidFill>
                <a:latin typeface="Calibri"/>
                <a:ea typeface="Calibri"/>
                <a:cs typeface="Calibri"/>
                <a:sym typeface="Calibri"/>
              </a:rPr>
              <a:t>Research Result Profile</a:t>
            </a:r>
            <a:endParaRPr b="1" i="0" sz="3600" u="none" cap="none" strike="noStrike">
              <a:solidFill>
                <a:srgbClr val="FCE401"/>
              </a:solidFill>
              <a:latin typeface="Calibri"/>
              <a:ea typeface="Calibri"/>
              <a:cs typeface="Calibri"/>
              <a:sym typeface="Calibri"/>
            </a:endParaRPr>
          </a:p>
        </p:txBody>
      </p:sp>
      <p:sp>
        <p:nvSpPr>
          <p:cNvPr id="167" name="Google Shape;167;p1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68" name="Google Shape;168;p15"/>
          <p:cNvSpPr txBox="1"/>
          <p:nvPr/>
        </p:nvSpPr>
        <p:spPr>
          <a:xfrm>
            <a:off x="264075" y="129075"/>
            <a:ext cx="2047800" cy="1077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700"/>
              <a:buFont typeface="Arial"/>
              <a:buNone/>
            </a:pPr>
            <a:r>
              <a:rPr b="1" lang="en-US" sz="3700">
                <a:solidFill>
                  <a:srgbClr val="0074FF"/>
                </a:solidFill>
                <a:latin typeface="Calibri"/>
                <a:ea typeface="Calibri"/>
                <a:cs typeface="Calibri"/>
                <a:sym typeface="Calibri"/>
              </a:rPr>
              <a:t>Demo-</a:t>
            </a:r>
            <a:endParaRPr b="1" sz="3700">
              <a:solidFill>
                <a:srgbClr val="0074F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700"/>
              <a:buFont typeface="Arial"/>
              <a:buNone/>
            </a:pPr>
            <a:r>
              <a:rPr b="1" lang="en-US" sz="3700">
                <a:solidFill>
                  <a:srgbClr val="0074FF"/>
                </a:solidFill>
                <a:latin typeface="Calibri"/>
                <a:ea typeface="Calibri"/>
                <a:cs typeface="Calibri"/>
                <a:sym typeface="Calibri"/>
              </a:rPr>
              <a:t>graphics</a:t>
            </a:r>
            <a:endParaRPr b="1" sz="3700">
              <a:solidFill>
                <a:srgbClr val="0074F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700"/>
              <a:buFont typeface="Arial"/>
              <a:buNone/>
            </a:pPr>
            <a:r>
              <a:t/>
            </a:r>
            <a:endParaRPr b="1" sz="3700">
              <a:solidFill>
                <a:srgbClr val="0074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500"/>
                                        <p:tgtEl>
                                          <p:spTgt spid="16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
          <p:cNvSpPr/>
          <p:nvPr/>
        </p:nvSpPr>
        <p:spPr>
          <a:xfrm rot="5400000">
            <a:off x="3185850" y="-2683510"/>
            <a:ext cx="5820300" cy="12224999"/>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74" name="Google Shape;174;p3"/>
          <p:cNvPicPr preferRelativeResize="0"/>
          <p:nvPr/>
        </p:nvPicPr>
        <p:blipFill rotWithShape="1">
          <a:blip r:embed="rId3">
            <a:alphaModFix/>
          </a:blip>
          <a:srcRect b="0" l="0" r="0" t="0"/>
          <a:stretch/>
        </p:blipFill>
        <p:spPr>
          <a:xfrm>
            <a:off x="-265152" y="518850"/>
            <a:ext cx="12609551" cy="5928775"/>
          </a:xfrm>
          <a:prstGeom prst="rect">
            <a:avLst/>
          </a:prstGeom>
          <a:noFill/>
          <a:ln>
            <a:noFill/>
          </a:ln>
        </p:spPr>
      </p:pic>
      <p:sp>
        <p:nvSpPr>
          <p:cNvPr id="175" name="Google Shape;175;p3"/>
          <p:cNvSpPr/>
          <p:nvPr/>
        </p:nvSpPr>
        <p:spPr>
          <a:xfrm>
            <a:off x="1743750" y="1857688"/>
            <a:ext cx="8704500" cy="3251100"/>
          </a:xfrm>
          <a:prstGeom prst="rect">
            <a:avLst/>
          </a:prstGeom>
          <a:solidFill>
            <a:srgbClr val="0074FF"/>
          </a:solidFill>
          <a:ln cap="flat" cmpd="sng" w="38100">
            <a:solidFill>
              <a:srgbClr val="F9E3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
          <p:cNvSpPr txBox="1"/>
          <p:nvPr/>
        </p:nvSpPr>
        <p:spPr>
          <a:xfrm>
            <a:off x="275354" y="205346"/>
            <a:ext cx="21390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
          <p:cNvSpPr txBox="1"/>
          <p:nvPr/>
        </p:nvSpPr>
        <p:spPr>
          <a:xfrm>
            <a:off x="52041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t/>
            </a:r>
            <a:endParaRPr b="1" i="0" sz="4800" u="none" cap="none" strike="noStrike">
              <a:solidFill>
                <a:srgbClr val="FCE401"/>
              </a:solidFill>
              <a:latin typeface="Calibri"/>
              <a:ea typeface="Calibri"/>
              <a:cs typeface="Calibri"/>
              <a:sym typeface="Calibri"/>
            </a:endParaRPr>
          </a:p>
        </p:txBody>
      </p:sp>
      <p:sp>
        <p:nvSpPr>
          <p:cNvPr id="178" name="Google Shape;178;p3"/>
          <p:cNvSpPr txBox="1"/>
          <p:nvPr/>
        </p:nvSpPr>
        <p:spPr>
          <a:xfrm>
            <a:off x="2414350" y="2176300"/>
            <a:ext cx="3598800" cy="246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600"/>
              <a:buFont typeface="Arial"/>
              <a:buNone/>
            </a:pPr>
            <a:r>
              <a:rPr lang="en-US" sz="5600">
                <a:solidFill>
                  <a:schemeClr val="lt1"/>
                </a:solidFill>
                <a:latin typeface="Calibri"/>
                <a:ea typeface="Calibri"/>
                <a:cs typeface="Calibri"/>
                <a:sym typeface="Calibri"/>
              </a:rPr>
              <a:t>Taiwan</a:t>
            </a:r>
            <a:endParaRPr sz="56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5600"/>
              <a:buFont typeface="Arial"/>
              <a:buNone/>
            </a:pPr>
            <a:r>
              <a:rPr lang="en-US" sz="5600">
                <a:solidFill>
                  <a:schemeClr val="lt1"/>
                </a:solidFill>
                <a:latin typeface="Calibri"/>
                <a:ea typeface="Calibri"/>
                <a:cs typeface="Calibri"/>
                <a:sym typeface="Calibri"/>
              </a:rPr>
              <a:t>Market</a:t>
            </a:r>
            <a:endParaRPr sz="56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5600"/>
              <a:buFont typeface="Arial"/>
              <a:buNone/>
            </a:pPr>
            <a:r>
              <a:rPr lang="en-US" sz="5600">
                <a:solidFill>
                  <a:schemeClr val="lt1"/>
                </a:solidFill>
                <a:latin typeface="Calibri"/>
                <a:ea typeface="Calibri"/>
                <a:cs typeface="Calibri"/>
                <a:sym typeface="Calibri"/>
              </a:rPr>
              <a:t>Overview</a:t>
            </a:r>
            <a:endParaRPr sz="5600">
              <a:solidFill>
                <a:schemeClr val="lt1"/>
              </a:solidFill>
              <a:latin typeface="Calibri"/>
              <a:ea typeface="Calibri"/>
              <a:cs typeface="Calibri"/>
              <a:sym typeface="Calibri"/>
            </a:endParaRPr>
          </a:p>
        </p:txBody>
      </p:sp>
      <p:sp>
        <p:nvSpPr>
          <p:cNvPr id="179" name="Google Shape;179;p3"/>
          <p:cNvSpPr txBox="1"/>
          <p:nvPr/>
        </p:nvSpPr>
        <p:spPr>
          <a:xfrm>
            <a:off x="5999025" y="3359550"/>
            <a:ext cx="4174500" cy="14793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External Analysis</a:t>
            </a:r>
            <a:endParaRPr sz="2200">
              <a:solidFill>
                <a:schemeClr val="lt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Competitor Analysis</a:t>
            </a:r>
            <a:endParaRPr b="0" i="0" sz="2200" u="none" cap="none" strike="noStrike">
              <a:solidFill>
                <a:schemeClr val="lt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200"/>
              <a:buFont typeface="Arial"/>
              <a:buNone/>
            </a:pPr>
            <a:r>
              <a:rPr lang="en-US" sz="2200">
                <a:solidFill>
                  <a:schemeClr val="lt1"/>
                </a:solidFill>
                <a:latin typeface="Calibri"/>
                <a:ea typeface="Calibri"/>
                <a:cs typeface="Calibri"/>
                <a:sym typeface="Calibri"/>
              </a:rPr>
              <a:t>Pain Points</a:t>
            </a:r>
            <a:r>
              <a:rPr b="0" i="0" lang="en-US" sz="2200" u="none" cap="none" strike="noStrike">
                <a:solidFill>
                  <a:schemeClr val="lt1"/>
                </a:solidFill>
                <a:latin typeface="Calibri"/>
                <a:ea typeface="Calibri"/>
                <a:cs typeface="Calibri"/>
                <a:sym typeface="Calibri"/>
              </a:rPr>
              <a:t> In Taiwan</a:t>
            </a:r>
            <a:endParaRPr b="0" i="0" sz="2200" u="none" cap="none" strike="noStrike">
              <a:solidFill>
                <a:schemeClr val="lt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Tella’s Unique Selling Point</a:t>
            </a:r>
            <a:endParaRPr b="0" i="0" sz="2200" u="none" cap="none" strike="noStrike">
              <a:solidFill>
                <a:schemeClr val="lt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Calibri"/>
              <a:ea typeface="Calibri"/>
              <a:cs typeface="Calibri"/>
              <a:sym typeface="Calibri"/>
            </a:endParaRPr>
          </a:p>
        </p:txBody>
      </p:sp>
      <p:sp>
        <p:nvSpPr>
          <p:cNvPr id="180" name="Google Shape;180;p3"/>
          <p:cNvSpPr/>
          <p:nvPr/>
        </p:nvSpPr>
        <p:spPr>
          <a:xfrm>
            <a:off x="6105900" y="3397900"/>
            <a:ext cx="99000" cy="1353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1" name="Google Shape;181;p3"/>
          <p:cNvPicPr preferRelativeResize="0"/>
          <p:nvPr/>
        </p:nvPicPr>
        <p:blipFill rotWithShape="1">
          <a:blip r:embed="rId4">
            <a:alphaModFix/>
          </a:blip>
          <a:srcRect b="0" l="0" r="0" t="22172"/>
          <a:stretch/>
        </p:blipFill>
        <p:spPr>
          <a:xfrm>
            <a:off x="11340200" y="6447625"/>
            <a:ext cx="851800" cy="410375"/>
          </a:xfrm>
          <a:prstGeom prst="rect">
            <a:avLst/>
          </a:prstGeom>
          <a:noFill/>
          <a:ln>
            <a:noFill/>
          </a:ln>
        </p:spPr>
      </p:pic>
      <p:sp>
        <p:nvSpPr>
          <p:cNvPr id="182" name="Google Shape;182;p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8a7d8fb5ff_7_12"/>
          <p:cNvSpPr/>
          <p:nvPr/>
        </p:nvSpPr>
        <p:spPr>
          <a:xfrm rot="5400000">
            <a:off x="2633700" y="-2650198"/>
            <a:ext cx="6924600" cy="122250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8" name="Google Shape;188;g8a7d8fb5ff_7_12"/>
          <p:cNvSpPr txBox="1"/>
          <p:nvPr/>
        </p:nvSpPr>
        <p:spPr>
          <a:xfrm>
            <a:off x="1359900" y="1860875"/>
            <a:ext cx="9472200" cy="1551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600"/>
              <a:buFont typeface="Arial"/>
              <a:buNone/>
            </a:pPr>
            <a:r>
              <a:rPr lang="en-US" sz="5600">
                <a:solidFill>
                  <a:srgbClr val="F9E34D"/>
                </a:solidFill>
                <a:latin typeface="Calibri"/>
                <a:ea typeface="Calibri"/>
                <a:cs typeface="Calibri"/>
                <a:sym typeface="Calibri"/>
              </a:rPr>
              <a:t>Is Taiwan worth to enter? </a:t>
            </a:r>
            <a:endParaRPr sz="5600">
              <a:solidFill>
                <a:srgbClr val="F9E34D"/>
              </a:solidFill>
              <a:latin typeface="Calibri"/>
              <a:ea typeface="Calibri"/>
              <a:cs typeface="Calibri"/>
              <a:sym typeface="Calibri"/>
            </a:endParaRPr>
          </a:p>
        </p:txBody>
      </p:sp>
      <p:sp>
        <p:nvSpPr>
          <p:cNvPr id="189" name="Google Shape;189;g8a7d8fb5ff_7_12"/>
          <p:cNvSpPr txBox="1"/>
          <p:nvPr/>
        </p:nvSpPr>
        <p:spPr>
          <a:xfrm>
            <a:off x="1006775" y="3508475"/>
            <a:ext cx="10357200" cy="107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800">
                <a:solidFill>
                  <a:srgbClr val="E8EBF5"/>
                </a:solidFill>
                <a:latin typeface="Calibri"/>
                <a:ea typeface="Calibri"/>
                <a:cs typeface="Calibri"/>
                <a:sym typeface="Calibri"/>
              </a:rPr>
              <a:t>Yes! There’s an opportunity in Taiwan! </a:t>
            </a:r>
            <a:endParaRPr sz="4800">
              <a:solidFill>
                <a:srgbClr val="E8EBF5"/>
              </a:solidFill>
              <a:latin typeface="Calibri"/>
              <a:ea typeface="Calibri"/>
              <a:cs typeface="Calibri"/>
              <a:sym typeface="Calibri"/>
            </a:endParaRPr>
          </a:p>
        </p:txBody>
      </p:sp>
      <p:sp>
        <p:nvSpPr>
          <p:cNvPr id="190" name="Google Shape;190;g8a7d8fb5ff_7_1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
          <p:cNvSpPr/>
          <p:nvPr/>
        </p:nvSpPr>
        <p:spPr>
          <a:xfrm rot="5400000">
            <a:off x="-392746" y="606215"/>
            <a:ext cx="1060800" cy="2754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6" name="Google Shape;196;p4"/>
          <p:cNvSpPr txBox="1"/>
          <p:nvPr/>
        </p:nvSpPr>
        <p:spPr>
          <a:xfrm>
            <a:off x="275354" y="205346"/>
            <a:ext cx="27291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Taiwan Market Overview</a:t>
            </a:r>
            <a:endParaRPr b="0" i="0" sz="1400" u="none" cap="none" strike="noStrike">
              <a:solidFill>
                <a:srgbClr val="000000"/>
              </a:solidFill>
              <a:latin typeface="Arial"/>
              <a:ea typeface="Arial"/>
              <a:cs typeface="Arial"/>
              <a:sym typeface="Arial"/>
            </a:endParaRPr>
          </a:p>
        </p:txBody>
      </p:sp>
      <p:sp>
        <p:nvSpPr>
          <p:cNvPr id="197" name="Google Shape;197;p4"/>
          <p:cNvSpPr/>
          <p:nvPr/>
        </p:nvSpPr>
        <p:spPr>
          <a:xfrm rot="5400000">
            <a:off x="7067849" y="-3849834"/>
            <a:ext cx="1060800" cy="91875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98" name="Google Shape;198;p4"/>
          <p:cNvPicPr preferRelativeResize="0"/>
          <p:nvPr/>
        </p:nvPicPr>
        <p:blipFill rotWithShape="1">
          <a:blip r:embed="rId3">
            <a:alphaModFix/>
          </a:blip>
          <a:srcRect b="0" l="0" r="0" t="0"/>
          <a:stretch/>
        </p:blipFill>
        <p:spPr>
          <a:xfrm>
            <a:off x="11340192" y="6330691"/>
            <a:ext cx="851807" cy="527309"/>
          </a:xfrm>
          <a:prstGeom prst="rect">
            <a:avLst/>
          </a:prstGeom>
          <a:noFill/>
          <a:ln>
            <a:noFill/>
          </a:ln>
        </p:spPr>
      </p:pic>
      <p:sp>
        <p:nvSpPr>
          <p:cNvPr id="199" name="Google Shape;199;p4"/>
          <p:cNvSpPr txBox="1"/>
          <p:nvPr/>
        </p:nvSpPr>
        <p:spPr>
          <a:xfrm>
            <a:off x="3014125" y="2992400"/>
            <a:ext cx="8942700" cy="9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74FF"/>
                </a:solidFill>
                <a:latin typeface="Calibri"/>
                <a:ea typeface="Calibri"/>
                <a:cs typeface="Calibri"/>
                <a:sym typeface="Calibri"/>
              </a:rPr>
              <a:t>2019 market scale of English learning in Taiwan is about </a:t>
            </a:r>
            <a:endParaRPr b="0" i="0" sz="24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700" u="sng" cap="none" strike="noStrike">
                <a:solidFill>
                  <a:srgbClr val="0074FF"/>
                </a:solidFill>
                <a:latin typeface="Calibri"/>
                <a:ea typeface="Calibri"/>
                <a:cs typeface="Calibri"/>
                <a:sym typeface="Calibri"/>
              </a:rPr>
              <a:t>N</a:t>
            </a:r>
            <a:r>
              <a:rPr b="1" lang="en-US" sz="2700" u="sng">
                <a:solidFill>
                  <a:srgbClr val="0074FF"/>
                </a:solidFill>
                <a:latin typeface="Calibri"/>
                <a:ea typeface="Calibri"/>
                <a:cs typeface="Calibri"/>
                <a:sym typeface="Calibri"/>
              </a:rPr>
              <a:t>T$</a:t>
            </a:r>
            <a:r>
              <a:rPr b="1" i="0" lang="en-US" sz="2700" u="sng" cap="none" strike="noStrike">
                <a:solidFill>
                  <a:srgbClr val="0074FF"/>
                </a:solidFill>
                <a:latin typeface="Calibri"/>
                <a:ea typeface="Calibri"/>
                <a:cs typeface="Calibri"/>
                <a:sym typeface="Calibri"/>
              </a:rPr>
              <a:t>50 billion </a:t>
            </a:r>
            <a:r>
              <a:rPr b="0" i="0" lang="en-US" sz="2400" u="none" cap="none" strike="noStrike">
                <a:solidFill>
                  <a:srgbClr val="0074FF"/>
                </a:solidFill>
                <a:latin typeface="Calibri"/>
                <a:ea typeface="Calibri"/>
                <a:cs typeface="Calibri"/>
                <a:sym typeface="Calibri"/>
              </a:rPr>
              <a:t> ( =$ 1.67 billion USD).</a:t>
            </a:r>
            <a:endParaRPr b="0" i="0" sz="2400" u="none" cap="none" strike="noStrike">
              <a:solidFill>
                <a:srgbClr val="0074FF"/>
              </a:solidFill>
              <a:latin typeface="Calibri"/>
              <a:ea typeface="Calibri"/>
              <a:cs typeface="Calibri"/>
              <a:sym typeface="Calibri"/>
            </a:endParaRPr>
          </a:p>
        </p:txBody>
      </p:sp>
      <p:sp>
        <p:nvSpPr>
          <p:cNvPr id="200" name="Google Shape;200;p4"/>
          <p:cNvSpPr txBox="1"/>
          <p:nvPr/>
        </p:nvSpPr>
        <p:spPr>
          <a:xfrm>
            <a:off x="3027700" y="3843475"/>
            <a:ext cx="8603100" cy="82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74FF"/>
                </a:solidFill>
                <a:latin typeface="Calibri"/>
                <a:ea typeface="Calibri"/>
                <a:cs typeface="Calibri"/>
                <a:sym typeface="Calibri"/>
              </a:rPr>
              <a:t>Online English learning, with the </a:t>
            </a:r>
            <a:r>
              <a:rPr b="1" i="0" lang="en-US" sz="2500" u="sng" cap="none" strike="noStrike">
                <a:solidFill>
                  <a:srgbClr val="0074FF"/>
                </a:solidFill>
                <a:latin typeface="Calibri"/>
                <a:ea typeface="Calibri"/>
                <a:cs typeface="Calibri"/>
                <a:sym typeface="Calibri"/>
              </a:rPr>
              <a:t>growth rate of 10% per year</a:t>
            </a:r>
            <a:r>
              <a:rPr b="1" i="0" lang="en-US" sz="2500" u="none" cap="none" strike="noStrike">
                <a:solidFill>
                  <a:srgbClr val="0074FF"/>
                </a:solidFill>
                <a:latin typeface="Calibri"/>
                <a:ea typeface="Calibri"/>
                <a:cs typeface="Calibri"/>
                <a:sym typeface="Calibri"/>
              </a:rPr>
              <a:t>,</a:t>
            </a:r>
            <a:r>
              <a:rPr b="0" i="0" lang="en-US" sz="2400" u="none" cap="none" strike="noStrike">
                <a:solidFill>
                  <a:srgbClr val="0074FF"/>
                </a:solidFill>
                <a:latin typeface="Calibri"/>
                <a:ea typeface="Calibri"/>
                <a:cs typeface="Calibri"/>
                <a:sym typeface="Calibri"/>
              </a:rPr>
              <a:t>  accounts for 20% of the English learning industry.</a:t>
            </a:r>
            <a:endParaRPr b="0" i="0" sz="2400" u="none" cap="none" strike="noStrike">
              <a:solidFill>
                <a:srgbClr val="0074FF"/>
              </a:solidFill>
              <a:latin typeface="Calibri"/>
              <a:ea typeface="Calibri"/>
              <a:cs typeface="Calibri"/>
              <a:sym typeface="Calibri"/>
            </a:endParaRPr>
          </a:p>
        </p:txBody>
      </p:sp>
      <p:sp>
        <p:nvSpPr>
          <p:cNvPr id="201" name="Google Shape;201;p4"/>
          <p:cNvSpPr txBox="1"/>
          <p:nvPr/>
        </p:nvSpPr>
        <p:spPr>
          <a:xfrm>
            <a:off x="3020150" y="5450850"/>
            <a:ext cx="85260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rgbClr val="0074FF"/>
                </a:solidFill>
                <a:latin typeface="Calibri"/>
                <a:ea typeface="Calibri"/>
                <a:cs typeface="Calibri"/>
                <a:sym typeface="Calibri"/>
              </a:rPr>
              <a:t>80% of </a:t>
            </a:r>
            <a:r>
              <a:rPr b="0" i="0" lang="en-US" sz="2400" u="none" cap="none" strike="noStrike">
                <a:solidFill>
                  <a:srgbClr val="0074FF"/>
                </a:solidFill>
                <a:latin typeface="Calibri"/>
                <a:ea typeface="Calibri"/>
                <a:cs typeface="Calibri"/>
                <a:sym typeface="Calibri"/>
              </a:rPr>
              <a:t>all users</a:t>
            </a:r>
            <a:r>
              <a:rPr lang="en-US" sz="2400">
                <a:solidFill>
                  <a:srgbClr val="0074FF"/>
                </a:solidFill>
                <a:latin typeface="Calibri"/>
                <a:ea typeface="Calibri"/>
                <a:cs typeface="Calibri"/>
                <a:sym typeface="Calibri"/>
              </a:rPr>
              <a:t> </a:t>
            </a:r>
            <a:r>
              <a:rPr b="0" i="0" lang="en-US" sz="2400" u="none" cap="none" strike="noStrike">
                <a:solidFill>
                  <a:srgbClr val="0074FF"/>
                </a:solidFill>
                <a:latin typeface="Calibri"/>
                <a:ea typeface="Calibri"/>
                <a:cs typeface="Calibri"/>
                <a:sym typeface="Calibri"/>
              </a:rPr>
              <a:t>is</a:t>
            </a:r>
            <a:r>
              <a:rPr b="0" i="0" lang="en-US" sz="2400" cap="none" strike="noStrike">
                <a:solidFill>
                  <a:srgbClr val="0074FF"/>
                </a:solidFill>
                <a:latin typeface="Calibri"/>
                <a:ea typeface="Calibri"/>
                <a:cs typeface="Calibri"/>
                <a:sym typeface="Calibri"/>
              </a:rPr>
              <a:t> </a:t>
            </a:r>
            <a:r>
              <a:rPr b="1" i="0" lang="en-US" sz="2500" u="sng" cap="none" strike="noStrike">
                <a:solidFill>
                  <a:srgbClr val="0074FF"/>
                </a:solidFill>
                <a:latin typeface="Calibri"/>
                <a:ea typeface="Calibri"/>
                <a:cs typeface="Calibri"/>
                <a:sym typeface="Calibri"/>
              </a:rPr>
              <a:t>21 to</a:t>
            </a:r>
            <a:r>
              <a:rPr b="1" lang="en-US" sz="2500" u="sng">
                <a:solidFill>
                  <a:srgbClr val="0074FF"/>
                </a:solidFill>
                <a:latin typeface="Calibri"/>
                <a:ea typeface="Calibri"/>
                <a:cs typeface="Calibri"/>
                <a:sym typeface="Calibri"/>
              </a:rPr>
              <a:t> </a:t>
            </a:r>
            <a:r>
              <a:rPr b="1" i="0" lang="en-US" sz="2500" u="sng" cap="none" strike="noStrike">
                <a:solidFill>
                  <a:srgbClr val="0074FF"/>
                </a:solidFill>
                <a:latin typeface="Calibri"/>
                <a:ea typeface="Calibri"/>
                <a:cs typeface="Calibri"/>
                <a:sym typeface="Calibri"/>
              </a:rPr>
              <a:t>40 y</a:t>
            </a:r>
            <a:r>
              <a:rPr b="1" lang="en-US" sz="2500" u="sng">
                <a:solidFill>
                  <a:srgbClr val="0074FF"/>
                </a:solidFill>
                <a:latin typeface="Calibri"/>
                <a:ea typeface="Calibri"/>
                <a:cs typeface="Calibri"/>
                <a:sym typeface="Calibri"/>
              </a:rPr>
              <a:t>ears old</a:t>
            </a:r>
            <a:r>
              <a:rPr b="0" i="0" lang="en-US" sz="2400" u="sng" cap="none" strike="noStrike">
                <a:solidFill>
                  <a:srgbClr val="0074FF"/>
                </a:solidFill>
                <a:latin typeface="Calibri"/>
                <a:ea typeface="Calibri"/>
                <a:cs typeface="Calibri"/>
                <a:sym typeface="Calibri"/>
              </a:rPr>
              <a:t>.</a:t>
            </a:r>
            <a:endParaRPr b="0" i="0" sz="2400" u="sng" cap="none" strike="noStrike">
              <a:solidFill>
                <a:srgbClr val="0074FF"/>
              </a:solidFill>
              <a:latin typeface="Calibri"/>
              <a:ea typeface="Calibri"/>
              <a:cs typeface="Calibri"/>
              <a:sym typeface="Calibri"/>
            </a:endParaRPr>
          </a:p>
        </p:txBody>
      </p:sp>
      <p:sp>
        <p:nvSpPr>
          <p:cNvPr id="202" name="Google Shape;202;p4"/>
          <p:cNvSpPr/>
          <p:nvPr/>
        </p:nvSpPr>
        <p:spPr>
          <a:xfrm rot="5400000">
            <a:off x="2652850" y="5783877"/>
            <a:ext cx="601200" cy="1326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3" name="Google Shape;203;p4"/>
          <p:cNvSpPr/>
          <p:nvPr/>
        </p:nvSpPr>
        <p:spPr>
          <a:xfrm rot="5400000">
            <a:off x="2635600" y="4200890"/>
            <a:ext cx="624000" cy="1209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4" name="Google Shape;204;p4"/>
          <p:cNvSpPr/>
          <p:nvPr/>
        </p:nvSpPr>
        <p:spPr>
          <a:xfrm rot="5400000">
            <a:off x="2610175" y="3380675"/>
            <a:ext cx="649500" cy="1209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5" name="Google Shape;205;p4"/>
          <p:cNvSpPr txBox="1"/>
          <p:nvPr/>
        </p:nvSpPr>
        <p:spPr>
          <a:xfrm>
            <a:off x="3080425" y="1783125"/>
            <a:ext cx="5052000" cy="82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74FF"/>
                </a:solidFill>
                <a:latin typeface="Calibri"/>
                <a:ea typeface="Calibri"/>
                <a:cs typeface="Calibri"/>
                <a:sym typeface="Calibri"/>
              </a:rPr>
              <a:t>Government promotes E-learning</a:t>
            </a:r>
            <a:endParaRPr b="0" i="0" sz="1400" u="none" cap="none" strike="noStrike">
              <a:solidFill>
                <a:srgbClr val="000000"/>
              </a:solidFill>
              <a:latin typeface="Arial"/>
              <a:ea typeface="Arial"/>
              <a:cs typeface="Arial"/>
              <a:sym typeface="Arial"/>
            </a:endParaRPr>
          </a:p>
        </p:txBody>
      </p:sp>
      <p:sp>
        <p:nvSpPr>
          <p:cNvPr id="206" name="Google Shape;206;p4"/>
          <p:cNvSpPr txBox="1"/>
          <p:nvPr/>
        </p:nvSpPr>
        <p:spPr>
          <a:xfrm>
            <a:off x="3080425" y="2343425"/>
            <a:ext cx="6060600" cy="68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74FF"/>
                </a:solidFill>
                <a:latin typeface="Calibri"/>
                <a:ea typeface="Calibri"/>
                <a:cs typeface="Calibri"/>
                <a:sym typeface="Calibri"/>
              </a:rPr>
              <a:t>Available of 5G technology in future years</a:t>
            </a:r>
            <a:endParaRPr b="0" i="0" sz="1400" u="none" cap="none" strike="noStrike">
              <a:solidFill>
                <a:srgbClr val="000000"/>
              </a:solidFill>
              <a:latin typeface="Arial"/>
              <a:ea typeface="Arial"/>
              <a:cs typeface="Arial"/>
              <a:sym typeface="Arial"/>
            </a:endParaRPr>
          </a:p>
        </p:txBody>
      </p:sp>
      <p:sp>
        <p:nvSpPr>
          <p:cNvPr id="207" name="Google Shape;207;p4"/>
          <p:cNvSpPr/>
          <p:nvPr/>
        </p:nvSpPr>
        <p:spPr>
          <a:xfrm rot="5400000">
            <a:off x="2733175" y="1824530"/>
            <a:ext cx="415200" cy="1326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8" name="Google Shape;208;p4"/>
          <p:cNvSpPr/>
          <p:nvPr/>
        </p:nvSpPr>
        <p:spPr>
          <a:xfrm rot="5400000">
            <a:off x="2731675" y="2543924"/>
            <a:ext cx="418200" cy="1326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9" name="Google Shape;209;p4"/>
          <p:cNvSpPr/>
          <p:nvPr/>
        </p:nvSpPr>
        <p:spPr>
          <a:xfrm>
            <a:off x="372650" y="3440820"/>
            <a:ext cx="2087400" cy="721200"/>
          </a:xfrm>
          <a:prstGeom prst="roundRect">
            <a:avLst>
              <a:gd fmla="val 16667" name="adj"/>
            </a:avLst>
          </a:prstGeom>
          <a:noFill/>
          <a:ln cap="flat" cmpd="sng" w="38100">
            <a:solidFill>
              <a:srgbClr val="0074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US" sz="2600" u="none" cap="none" strike="noStrike">
                <a:solidFill>
                  <a:srgbClr val="0074FF"/>
                </a:solidFill>
                <a:latin typeface="Calibri"/>
                <a:ea typeface="Calibri"/>
                <a:cs typeface="Calibri"/>
                <a:sym typeface="Calibri"/>
              </a:rPr>
              <a:t>Industry</a:t>
            </a:r>
            <a:endParaRPr b="0" i="0" sz="1400" u="none" cap="none" strike="noStrike">
              <a:solidFill>
                <a:srgbClr val="000000"/>
              </a:solidFill>
              <a:latin typeface="Arial"/>
              <a:ea typeface="Arial"/>
              <a:cs typeface="Arial"/>
              <a:sym typeface="Arial"/>
            </a:endParaRPr>
          </a:p>
        </p:txBody>
      </p:sp>
      <p:sp>
        <p:nvSpPr>
          <p:cNvPr id="210" name="Google Shape;210;p4"/>
          <p:cNvSpPr/>
          <p:nvPr/>
        </p:nvSpPr>
        <p:spPr>
          <a:xfrm>
            <a:off x="372650" y="1999725"/>
            <a:ext cx="2087400" cy="681900"/>
          </a:xfrm>
          <a:prstGeom prst="roundRect">
            <a:avLst>
              <a:gd fmla="val 16667" name="adj"/>
            </a:avLst>
          </a:prstGeom>
          <a:noFill/>
          <a:ln cap="flat" cmpd="sng" w="38100">
            <a:solidFill>
              <a:srgbClr val="0074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US" sz="2600" u="none" cap="none" strike="noStrike">
                <a:solidFill>
                  <a:srgbClr val="0074FF"/>
                </a:solidFill>
                <a:latin typeface="Calibri"/>
                <a:ea typeface="Calibri"/>
                <a:cs typeface="Calibri"/>
                <a:sym typeface="Calibri"/>
              </a:rPr>
              <a:t>Macro</a:t>
            </a:r>
            <a:endParaRPr b="0" i="0" sz="1400" u="none" cap="none" strike="noStrike">
              <a:solidFill>
                <a:srgbClr val="000000"/>
              </a:solidFill>
              <a:latin typeface="Arial"/>
              <a:ea typeface="Arial"/>
              <a:cs typeface="Arial"/>
              <a:sym typeface="Arial"/>
            </a:endParaRPr>
          </a:p>
        </p:txBody>
      </p:sp>
      <p:sp>
        <p:nvSpPr>
          <p:cNvPr id="211" name="Google Shape;211;p4"/>
          <p:cNvSpPr/>
          <p:nvPr/>
        </p:nvSpPr>
        <p:spPr>
          <a:xfrm rot="5400000">
            <a:off x="2730400" y="5095164"/>
            <a:ext cx="446100" cy="1551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2" name="Google Shape;212;p4"/>
          <p:cNvSpPr txBox="1"/>
          <p:nvPr/>
        </p:nvSpPr>
        <p:spPr>
          <a:xfrm>
            <a:off x="3007650" y="4909025"/>
            <a:ext cx="8942700" cy="527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74FF"/>
                </a:solidFill>
                <a:latin typeface="Calibri"/>
                <a:ea typeface="Calibri"/>
                <a:cs typeface="Calibri"/>
                <a:sym typeface="Calibri"/>
              </a:rPr>
              <a:t>TOEIC in Taiwan is 554 (Korea: 673), anxious of speaking and writing</a:t>
            </a:r>
            <a:endParaRPr b="0" i="0" sz="2400" u="none" cap="none" strike="noStrike">
              <a:solidFill>
                <a:srgbClr val="0074FF"/>
              </a:solidFill>
              <a:latin typeface="Calibri"/>
              <a:ea typeface="Calibri"/>
              <a:cs typeface="Calibri"/>
              <a:sym typeface="Calibri"/>
            </a:endParaRPr>
          </a:p>
        </p:txBody>
      </p:sp>
      <p:sp>
        <p:nvSpPr>
          <p:cNvPr id="213" name="Google Shape;213;p4"/>
          <p:cNvSpPr/>
          <p:nvPr/>
        </p:nvSpPr>
        <p:spPr>
          <a:xfrm>
            <a:off x="372657" y="5213700"/>
            <a:ext cx="2087400" cy="721200"/>
          </a:xfrm>
          <a:prstGeom prst="roundRect">
            <a:avLst>
              <a:gd fmla="val 16667" name="adj"/>
            </a:avLst>
          </a:prstGeom>
          <a:noFill/>
          <a:ln cap="flat" cmpd="sng" w="38100">
            <a:solidFill>
              <a:srgbClr val="0074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US" sz="2600" u="none" cap="none" strike="noStrike">
                <a:solidFill>
                  <a:srgbClr val="0074FF"/>
                </a:solidFill>
                <a:latin typeface="Calibri"/>
                <a:ea typeface="Calibri"/>
                <a:cs typeface="Calibri"/>
                <a:sym typeface="Calibri"/>
              </a:rPr>
              <a:t>Customer</a:t>
            </a:r>
            <a:endParaRPr b="0" i="0" sz="1400" u="none" cap="none" strike="noStrike">
              <a:solidFill>
                <a:srgbClr val="000000"/>
              </a:solidFill>
              <a:latin typeface="Arial"/>
              <a:ea typeface="Arial"/>
              <a:cs typeface="Arial"/>
              <a:sym typeface="Arial"/>
            </a:endParaRPr>
          </a:p>
        </p:txBody>
      </p:sp>
      <p:sp>
        <p:nvSpPr>
          <p:cNvPr id="214" name="Google Shape;214;p4"/>
          <p:cNvSpPr txBox="1"/>
          <p:nvPr/>
        </p:nvSpPr>
        <p:spPr>
          <a:xfrm>
            <a:off x="51279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600"/>
              <a:buFont typeface="Arial"/>
              <a:buNone/>
            </a:pPr>
            <a:r>
              <a:rPr b="1" i="0" lang="en-US" sz="3600" u="none" cap="none" strike="noStrike">
                <a:solidFill>
                  <a:srgbClr val="FCE401"/>
                </a:solidFill>
                <a:latin typeface="Calibri"/>
                <a:ea typeface="Calibri"/>
                <a:cs typeface="Calibri"/>
                <a:sym typeface="Calibri"/>
              </a:rPr>
              <a:t>External Analysis</a:t>
            </a:r>
            <a:endParaRPr b="1" i="0" sz="3600" u="none" cap="none" strike="noStrike">
              <a:solidFill>
                <a:srgbClr val="FCE401"/>
              </a:solidFill>
              <a:latin typeface="Calibri"/>
              <a:ea typeface="Calibri"/>
              <a:cs typeface="Calibri"/>
              <a:sym typeface="Calibri"/>
            </a:endParaRPr>
          </a:p>
        </p:txBody>
      </p:sp>
      <p:sp>
        <p:nvSpPr>
          <p:cNvPr id="215" name="Google Shape;215;p4"/>
          <p:cNvSpPr txBox="1"/>
          <p:nvPr/>
        </p:nvSpPr>
        <p:spPr>
          <a:xfrm>
            <a:off x="122950" y="6445250"/>
            <a:ext cx="2009400" cy="114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Resources : Appendix</a:t>
            </a:r>
            <a:endParaRPr b="0" i="0" sz="1400" u="none" cap="none" strike="noStrike">
              <a:solidFill>
                <a:srgbClr val="000000"/>
              </a:solidFill>
              <a:latin typeface="Calibri"/>
              <a:ea typeface="Calibri"/>
              <a:cs typeface="Calibri"/>
              <a:sym typeface="Calibri"/>
            </a:endParaRPr>
          </a:p>
        </p:txBody>
      </p:sp>
      <p:sp>
        <p:nvSpPr>
          <p:cNvPr id="216" name="Google Shape;216;p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6"/>
          <p:cNvSpPr/>
          <p:nvPr/>
        </p:nvSpPr>
        <p:spPr>
          <a:xfrm rot="5400000">
            <a:off x="7067849" y="-3849834"/>
            <a:ext cx="1060800" cy="91875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2" name="Google Shape;222;p16"/>
          <p:cNvSpPr/>
          <p:nvPr/>
        </p:nvSpPr>
        <p:spPr>
          <a:xfrm>
            <a:off x="1462250" y="2085675"/>
            <a:ext cx="9475500" cy="1060800"/>
          </a:xfrm>
          <a:prstGeom prst="roundRect">
            <a:avLst>
              <a:gd fmla="val 16667" name="adj"/>
            </a:avLst>
          </a:prstGeom>
          <a:noFill/>
          <a:ln cap="flat" cmpd="sng" w="38100">
            <a:solidFill>
              <a:srgbClr val="0074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3" name="Google Shape;223;p16"/>
          <p:cNvPicPr preferRelativeResize="0"/>
          <p:nvPr/>
        </p:nvPicPr>
        <p:blipFill rotWithShape="1">
          <a:blip r:embed="rId3">
            <a:alphaModFix/>
          </a:blip>
          <a:srcRect b="0" l="0" r="0" t="0"/>
          <a:stretch/>
        </p:blipFill>
        <p:spPr>
          <a:xfrm>
            <a:off x="594360" y="3947160"/>
            <a:ext cx="5143500" cy="1171575"/>
          </a:xfrm>
          <a:prstGeom prst="rect">
            <a:avLst/>
          </a:prstGeom>
          <a:noFill/>
          <a:ln>
            <a:noFill/>
          </a:ln>
        </p:spPr>
      </p:pic>
      <p:sp>
        <p:nvSpPr>
          <p:cNvPr id="224" name="Google Shape;224;p16"/>
          <p:cNvSpPr txBox="1"/>
          <p:nvPr/>
        </p:nvSpPr>
        <p:spPr>
          <a:xfrm>
            <a:off x="670572" y="5132175"/>
            <a:ext cx="6830400" cy="98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74FF"/>
                </a:solidFill>
                <a:latin typeface="Calibri"/>
                <a:ea typeface="Calibri"/>
                <a:cs typeface="Calibri"/>
                <a:sym typeface="Calibri"/>
              </a:rPr>
              <a:t>70.8% willing to learn English online</a:t>
            </a:r>
            <a:endParaRPr b="0" i="0" sz="2600" u="none" cap="none" strike="noStrike">
              <a:solidFill>
                <a:srgbClr val="0074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74FF"/>
              </a:solidFill>
              <a:latin typeface="Calibri"/>
              <a:ea typeface="Calibri"/>
              <a:cs typeface="Calibri"/>
              <a:sym typeface="Calibri"/>
            </a:endParaRPr>
          </a:p>
        </p:txBody>
      </p:sp>
      <p:graphicFrame>
        <p:nvGraphicFramePr>
          <p:cNvPr id="225" name="Google Shape;225;p16"/>
          <p:cNvGraphicFramePr/>
          <p:nvPr/>
        </p:nvGraphicFramePr>
        <p:xfrm>
          <a:off x="6223950" y="4139750"/>
          <a:ext cx="3000000" cy="3000000"/>
        </p:xfrm>
        <a:graphic>
          <a:graphicData uri="http://schemas.openxmlformats.org/drawingml/2006/table">
            <a:tbl>
              <a:tblPr>
                <a:noFill/>
                <a:tableStyleId>{F7B8E3EF-F332-47F2-8F79-AB66CF2AD76B}</a:tableStyleId>
              </a:tblPr>
              <a:tblGrid>
                <a:gridCol w="2716150"/>
                <a:gridCol w="2716150"/>
              </a:tblGrid>
              <a:tr h="381000">
                <a:tc>
                  <a:txBody>
                    <a:bodyPr/>
                    <a:lstStyle/>
                    <a:p>
                      <a:pPr indent="0" lvl="0" marL="0" marR="0" rtl="0" algn="ctr">
                        <a:lnSpc>
                          <a:spcPct val="100000"/>
                        </a:lnSpc>
                        <a:spcBef>
                          <a:spcPts val="0"/>
                        </a:spcBef>
                        <a:spcAft>
                          <a:spcPts val="0"/>
                        </a:spcAft>
                        <a:buClr>
                          <a:srgbClr val="000000"/>
                        </a:buClr>
                        <a:buSzPts val="1900"/>
                        <a:buFont typeface="Arial"/>
                        <a:buNone/>
                      </a:pPr>
                      <a:r>
                        <a:rPr b="1" lang="en-US" sz="1900" u="none" cap="none" strike="noStrike">
                          <a:solidFill>
                            <a:srgbClr val="0074FF"/>
                          </a:solidFill>
                        </a:rPr>
                        <a:t>Option</a:t>
                      </a:r>
                      <a:endParaRPr b="1" sz="1900" u="none" cap="none" strike="noStrike">
                        <a:solidFill>
                          <a:srgbClr val="0074FF"/>
                        </a:solidFill>
                      </a:endParaRPr>
                    </a:p>
                  </a:txBody>
                  <a:tcPr marT="91425" marB="91425" marR="91425" marL="91425">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900"/>
                        <a:buFont typeface="Arial"/>
                        <a:buNone/>
                      </a:pPr>
                      <a:r>
                        <a:rPr b="1" lang="en-US" sz="1900" u="none" cap="none" strike="noStrike">
                          <a:solidFill>
                            <a:srgbClr val="0074FF"/>
                          </a:solidFill>
                        </a:rPr>
                        <a:t>Response</a:t>
                      </a:r>
                      <a:endParaRPr b="1" sz="1900" u="none" cap="none" strike="noStrike">
                        <a:solidFill>
                          <a:srgbClr val="0074FF"/>
                        </a:solidFill>
                      </a:endParaRPr>
                    </a:p>
                  </a:txBody>
                  <a:tcPr marT="91425" marB="91425" marR="91425" marL="91425">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900"/>
                        <a:buFont typeface="Arial"/>
                        <a:buNone/>
                      </a:pPr>
                      <a:r>
                        <a:rPr b="1" lang="en-US" sz="1900" u="none" cap="none" strike="noStrike">
                          <a:solidFill>
                            <a:srgbClr val="0074FF"/>
                          </a:solidFill>
                        </a:rPr>
                        <a:t>Yes</a:t>
                      </a:r>
                      <a:endParaRPr b="1" sz="1900" u="none" cap="none" strike="noStrike">
                        <a:solidFill>
                          <a:srgbClr val="0074FF"/>
                        </a:solidFill>
                      </a:endParaRPr>
                    </a:p>
                  </a:txBody>
                  <a:tcPr marT="91425" marB="91425" marR="91425" marL="91425">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900"/>
                        <a:buFont typeface="Arial"/>
                        <a:buNone/>
                      </a:pPr>
                      <a:r>
                        <a:rPr b="1" lang="en-US" sz="1900" u="none" cap="none" strike="noStrike">
                          <a:solidFill>
                            <a:srgbClr val="0074FF"/>
                          </a:solidFill>
                        </a:rPr>
                        <a:t>163</a:t>
                      </a:r>
                      <a:endParaRPr b="1" sz="1900" u="none" cap="none" strike="noStrike">
                        <a:solidFill>
                          <a:srgbClr val="0074FF"/>
                        </a:solidFill>
                      </a:endParaRPr>
                    </a:p>
                  </a:txBody>
                  <a:tcPr marT="91425" marB="91425" marR="91425" marL="91425">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900"/>
                        <a:buFont typeface="Arial"/>
                        <a:buNone/>
                      </a:pPr>
                      <a:r>
                        <a:rPr b="1" lang="en-US" sz="1900" u="none" cap="none" strike="noStrike">
                          <a:solidFill>
                            <a:srgbClr val="0074FF"/>
                          </a:solidFill>
                        </a:rPr>
                        <a:t>No</a:t>
                      </a:r>
                      <a:endParaRPr b="1" sz="1900" u="none" cap="none" strike="noStrike">
                        <a:solidFill>
                          <a:srgbClr val="0074FF"/>
                        </a:solidFill>
                      </a:endParaRPr>
                    </a:p>
                  </a:txBody>
                  <a:tcPr marT="91425" marB="91425" marR="91425" marL="91425">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900"/>
                        <a:buFont typeface="Arial"/>
                        <a:buNone/>
                      </a:pPr>
                      <a:r>
                        <a:rPr b="1" lang="en-US" sz="1900" u="none" cap="none" strike="noStrike">
                          <a:solidFill>
                            <a:srgbClr val="0074FF"/>
                          </a:solidFill>
                        </a:rPr>
                        <a:t>73</a:t>
                      </a:r>
                      <a:endParaRPr b="1" sz="1900" u="none" cap="none" strike="noStrike">
                        <a:solidFill>
                          <a:srgbClr val="0074FF"/>
                        </a:solidFill>
                      </a:endParaRPr>
                    </a:p>
                  </a:txBody>
                  <a:tcPr marT="91425" marB="91425" marR="91425" marL="91425">
                    <a:lnL cap="flat" cmpd="sng" w="38100">
                      <a:solidFill>
                        <a:srgbClr val="0074FF"/>
                      </a:solidFill>
                      <a:prstDash val="solid"/>
                      <a:round/>
                      <a:headEnd len="sm" w="sm" type="none"/>
                      <a:tailEnd len="sm" w="sm" type="none"/>
                    </a:lnL>
                    <a:lnR cap="flat" cmpd="sng" w="38100">
                      <a:solidFill>
                        <a:srgbClr val="0074FF"/>
                      </a:solidFill>
                      <a:prstDash val="solid"/>
                      <a:round/>
                      <a:headEnd len="sm" w="sm" type="none"/>
                      <a:tailEnd len="sm" w="sm" type="none"/>
                    </a:lnR>
                    <a:lnT cap="flat" cmpd="sng" w="38100">
                      <a:solidFill>
                        <a:srgbClr val="0074FF"/>
                      </a:solidFill>
                      <a:prstDash val="solid"/>
                      <a:round/>
                      <a:headEnd len="sm" w="sm" type="none"/>
                      <a:tailEnd len="sm" w="sm" type="none"/>
                    </a:lnT>
                    <a:lnB cap="flat" cmpd="sng" w="38100">
                      <a:solidFill>
                        <a:srgbClr val="0074FF"/>
                      </a:solidFill>
                      <a:prstDash val="solid"/>
                      <a:round/>
                      <a:headEnd len="sm" w="sm" type="none"/>
                      <a:tailEnd len="sm" w="sm" type="none"/>
                    </a:lnB>
                  </a:tcPr>
                </a:tc>
              </a:tr>
            </a:tbl>
          </a:graphicData>
        </a:graphic>
      </p:graphicFrame>
      <p:sp>
        <p:nvSpPr>
          <p:cNvPr id="226" name="Google Shape;226;p16"/>
          <p:cNvSpPr txBox="1"/>
          <p:nvPr/>
        </p:nvSpPr>
        <p:spPr>
          <a:xfrm>
            <a:off x="1629275" y="2047425"/>
            <a:ext cx="9475500" cy="98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74FF"/>
                </a:solidFill>
                <a:latin typeface="Calibri"/>
                <a:ea typeface="Calibri"/>
                <a:cs typeface="Calibri"/>
                <a:sym typeface="Calibri"/>
              </a:rPr>
              <a:t>Q13. Are you willing to learn English by using online English learning platform?</a:t>
            </a:r>
            <a:endParaRPr b="1" i="0" sz="2800" u="none" cap="none" strike="noStrike">
              <a:solidFill>
                <a:srgbClr val="0074FF"/>
              </a:solidFill>
              <a:latin typeface="Calibri"/>
              <a:ea typeface="Calibri"/>
              <a:cs typeface="Calibri"/>
              <a:sym typeface="Calibri"/>
            </a:endParaRPr>
          </a:p>
        </p:txBody>
      </p:sp>
      <p:sp>
        <p:nvSpPr>
          <p:cNvPr id="227" name="Google Shape;227;p16"/>
          <p:cNvSpPr txBox="1"/>
          <p:nvPr/>
        </p:nvSpPr>
        <p:spPr>
          <a:xfrm>
            <a:off x="10885100" y="3729225"/>
            <a:ext cx="912000" cy="38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74FF"/>
                </a:solidFill>
                <a:latin typeface="Calibri"/>
                <a:ea typeface="Calibri"/>
                <a:cs typeface="Calibri"/>
                <a:sym typeface="Calibri"/>
              </a:rPr>
              <a:t>N = 236</a:t>
            </a:r>
            <a:endParaRPr b="0" i="0" sz="1600" u="none" cap="none" strike="noStrike">
              <a:solidFill>
                <a:srgbClr val="0074FF"/>
              </a:solidFill>
              <a:latin typeface="Calibri"/>
              <a:ea typeface="Calibri"/>
              <a:cs typeface="Calibri"/>
              <a:sym typeface="Calibri"/>
            </a:endParaRPr>
          </a:p>
        </p:txBody>
      </p:sp>
      <p:sp>
        <p:nvSpPr>
          <p:cNvPr id="228" name="Google Shape;228;p16"/>
          <p:cNvSpPr/>
          <p:nvPr/>
        </p:nvSpPr>
        <p:spPr>
          <a:xfrm rot="5400000">
            <a:off x="-392746" y="606215"/>
            <a:ext cx="1060800" cy="275400"/>
          </a:xfrm>
          <a:prstGeom prst="rect">
            <a:avLst/>
          </a:prstGeom>
          <a:solidFill>
            <a:srgbClr val="007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29" name="Google Shape;229;p16"/>
          <p:cNvPicPr preferRelativeResize="0"/>
          <p:nvPr/>
        </p:nvPicPr>
        <p:blipFill rotWithShape="1">
          <a:blip r:embed="rId4">
            <a:alphaModFix/>
          </a:blip>
          <a:srcRect b="0" l="0" r="0" t="0"/>
          <a:stretch/>
        </p:blipFill>
        <p:spPr>
          <a:xfrm>
            <a:off x="11340192" y="6330691"/>
            <a:ext cx="851807" cy="527309"/>
          </a:xfrm>
          <a:prstGeom prst="rect">
            <a:avLst/>
          </a:prstGeom>
          <a:noFill/>
          <a:ln>
            <a:noFill/>
          </a:ln>
        </p:spPr>
      </p:pic>
      <p:sp>
        <p:nvSpPr>
          <p:cNvPr id="230" name="Google Shape;230;p16"/>
          <p:cNvSpPr txBox="1"/>
          <p:nvPr/>
        </p:nvSpPr>
        <p:spPr>
          <a:xfrm>
            <a:off x="275354" y="205346"/>
            <a:ext cx="27291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4FF"/>
                </a:solidFill>
                <a:latin typeface="Calibri"/>
                <a:ea typeface="Calibri"/>
                <a:cs typeface="Calibri"/>
                <a:sym typeface="Calibri"/>
              </a:rPr>
              <a:t>Taiwan Market Overview</a:t>
            </a:r>
            <a:endParaRPr b="0" i="0" sz="1400" u="none" cap="none" strike="noStrike">
              <a:solidFill>
                <a:srgbClr val="000000"/>
              </a:solidFill>
              <a:latin typeface="Arial"/>
              <a:ea typeface="Arial"/>
              <a:cs typeface="Arial"/>
              <a:sym typeface="Arial"/>
            </a:endParaRPr>
          </a:p>
        </p:txBody>
      </p:sp>
      <p:sp>
        <p:nvSpPr>
          <p:cNvPr id="231" name="Google Shape;231;p16"/>
          <p:cNvSpPr txBox="1"/>
          <p:nvPr/>
        </p:nvSpPr>
        <p:spPr>
          <a:xfrm>
            <a:off x="5127900" y="205275"/>
            <a:ext cx="6911700" cy="1077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600"/>
              <a:buFont typeface="Arial"/>
              <a:buNone/>
            </a:pPr>
            <a:r>
              <a:rPr b="1" lang="en-US" sz="3600">
                <a:solidFill>
                  <a:srgbClr val="FCE401"/>
                </a:solidFill>
                <a:latin typeface="Calibri"/>
                <a:ea typeface="Calibri"/>
                <a:cs typeface="Calibri"/>
                <a:sym typeface="Calibri"/>
              </a:rPr>
              <a:t>Willingness to use online platform</a:t>
            </a:r>
            <a:endParaRPr b="1" i="0" sz="3600" u="none" cap="none" strike="noStrike">
              <a:solidFill>
                <a:srgbClr val="FCE401"/>
              </a:solidFill>
              <a:latin typeface="Calibri"/>
              <a:ea typeface="Calibri"/>
              <a:cs typeface="Calibri"/>
              <a:sym typeface="Calibri"/>
            </a:endParaRPr>
          </a:p>
        </p:txBody>
      </p:sp>
      <p:sp>
        <p:nvSpPr>
          <p:cNvPr id="232" name="Google Shape;232;p16"/>
          <p:cNvSpPr txBox="1"/>
          <p:nvPr/>
        </p:nvSpPr>
        <p:spPr>
          <a:xfrm>
            <a:off x="9696500" y="5505675"/>
            <a:ext cx="2100600" cy="38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US" sz="1600">
                <a:solidFill>
                  <a:srgbClr val="0074FF"/>
                </a:solidFill>
                <a:latin typeface="Calibri"/>
                <a:ea typeface="Calibri"/>
                <a:cs typeface="Calibri"/>
                <a:sym typeface="Calibri"/>
              </a:rPr>
              <a:t>Resources: Our Survey</a:t>
            </a:r>
            <a:endParaRPr b="0" i="0" sz="1600" u="none" cap="none" strike="noStrike">
              <a:solidFill>
                <a:srgbClr val="0074FF"/>
              </a:solidFill>
              <a:latin typeface="Calibri"/>
              <a:ea typeface="Calibri"/>
              <a:cs typeface="Calibri"/>
              <a:sym typeface="Calibri"/>
            </a:endParaRPr>
          </a:p>
        </p:txBody>
      </p:sp>
      <p:sp>
        <p:nvSpPr>
          <p:cNvPr id="233" name="Google Shape;233;p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2020-05-31T11:56:26Z</dcterms:created>
  <dc:creator>欣彤 應</dc:creator>
</cp:coreProperties>
</file>