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 sec)</a:t>
            </a:r>
            <a:endParaRPr/>
          </a:p>
          <a:p>
            <a:pPr indent="0" lvl="0" marL="0" rtl="0" algn="l">
              <a:spcBef>
                <a:spcPts val="0"/>
              </a:spcBef>
              <a:spcAft>
                <a:spcPts val="0"/>
              </a:spcAft>
              <a:buNone/>
            </a:pPr>
            <a:r>
              <a:rPr lang="en"/>
              <a:t>Today we’ll be presenting the user research and ideation process for DisCourse, a </a:t>
            </a:r>
            <a:r>
              <a:rPr lang="en"/>
              <a:t>flexible</a:t>
            </a:r>
            <a:r>
              <a:rPr lang="en"/>
              <a:t> platform for talking about course selection.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8aa193f7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8aa193f7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8aa193f7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8aa193f7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(~11-13 sec)</a:t>
            </a:r>
            <a:endParaRPr/>
          </a:p>
          <a:p>
            <a:pPr indent="0" lvl="0" marL="0" rtl="0" algn="l">
              <a:spcBef>
                <a:spcPts val="0"/>
              </a:spcBef>
              <a:spcAft>
                <a:spcPts val="0"/>
              </a:spcAft>
              <a:buNone/>
            </a:pPr>
            <a:r>
              <a:rPr lang="en"/>
              <a:t>Our initial idea was to come up with platform for reviewing and sharing information about courses, after seeing how most related solutions are not really organized around courses.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8aa193f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8aa193f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kimney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8aa193f7c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8aa193f7c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8aa193f7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8aa193f7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Matt’s (30s)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8aa193f7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8aa193f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(1.5mins)</a:t>
            </a:r>
            <a:endParaRPr/>
          </a:p>
          <a:p>
            <a:pPr indent="0" lvl="0" marL="0" rtl="0" algn="l">
              <a:spcBef>
                <a:spcPts val="0"/>
              </a:spcBef>
              <a:spcAft>
                <a:spcPts val="0"/>
              </a:spcAft>
              <a:buNone/>
            </a:pPr>
            <a:r>
              <a:rPr lang="en"/>
              <a:t>Hazel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8aa193f7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8aa193f7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kimneyHazel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8aa193f7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8aa193f7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(1 min)</a:t>
            </a:r>
            <a:endParaRPr>
              <a:solidFill>
                <a:schemeClr val="dk1"/>
              </a:solidFill>
            </a:endParaRPr>
          </a:p>
          <a:p>
            <a:pPr indent="0" lvl="0" marL="0" rtl="0" algn="l">
              <a:spcBef>
                <a:spcPts val="0"/>
              </a:spcBef>
              <a:spcAft>
                <a:spcPts val="0"/>
              </a:spcAft>
              <a:buNone/>
            </a:pPr>
            <a:r>
              <a:rPr lang="en">
                <a:solidFill>
                  <a:schemeClr val="dk1"/>
                </a:solidFill>
              </a:rPr>
              <a:t>Nicole</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8aa193f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8aa193f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min) Seraphina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each of these tie back into design implications:</a:t>
            </a:r>
            <a:endParaRPr/>
          </a:p>
          <a:p>
            <a:pPr indent="-298450" lvl="0" marL="457200" rtl="0" algn="l">
              <a:spcBef>
                <a:spcPts val="0"/>
              </a:spcBef>
              <a:spcAft>
                <a:spcPts val="0"/>
              </a:spcAft>
              <a:buSzPts val="1100"/>
              <a:buChar char="●"/>
            </a:pPr>
            <a:r>
              <a:rPr b="1" lang="en"/>
              <a:t>Users creating diverse profiles:</a:t>
            </a:r>
            <a:endParaRPr b="1"/>
          </a:p>
          <a:p>
            <a:pPr indent="-298450" lvl="1" marL="914400" rtl="0" algn="l">
              <a:spcBef>
                <a:spcPts val="0"/>
              </a:spcBef>
              <a:spcAft>
                <a:spcPts val="0"/>
              </a:spcAft>
              <a:buSzPts val="1100"/>
              <a:buChar char="○"/>
            </a:pPr>
            <a:r>
              <a:rPr lang="en"/>
              <a:t>Accommodate for subsets of individual preferences about classes, because it makes it easier for students to understand other students’ backgrounds</a:t>
            </a:r>
            <a:endParaRPr/>
          </a:p>
          <a:p>
            <a:pPr indent="-298450" lvl="1" marL="914400" rtl="0" algn="l">
              <a:spcBef>
                <a:spcPts val="0"/>
              </a:spcBef>
              <a:spcAft>
                <a:spcPts val="0"/>
              </a:spcAft>
              <a:buSzPts val="1100"/>
              <a:buChar char="○"/>
            </a:pPr>
            <a:r>
              <a:rPr lang="en"/>
              <a:t>Helps motivate students to write reviews since they don’t necessarily have to formally register to write one, just that the review would show that there’s no background information for this reviewer</a:t>
            </a:r>
            <a:endParaRPr/>
          </a:p>
          <a:p>
            <a:pPr indent="-298450" lvl="0" marL="457200" rtl="0" algn="l">
              <a:spcBef>
                <a:spcPts val="0"/>
              </a:spcBef>
              <a:spcAft>
                <a:spcPts val="0"/>
              </a:spcAft>
              <a:buSzPts val="1100"/>
              <a:buChar char="●"/>
            </a:pPr>
            <a:r>
              <a:rPr b="1" lang="en"/>
              <a:t>Summary of review trends</a:t>
            </a:r>
            <a:endParaRPr b="1"/>
          </a:p>
          <a:p>
            <a:pPr indent="-298450" lvl="1" marL="914400" rtl="0" algn="l">
              <a:spcBef>
                <a:spcPts val="0"/>
              </a:spcBef>
              <a:spcAft>
                <a:spcPts val="0"/>
              </a:spcAft>
              <a:buSzPts val="1100"/>
              <a:buChar char="○"/>
            </a:pPr>
            <a:r>
              <a:rPr lang="en"/>
              <a:t>Helps clarify the value of </a:t>
            </a:r>
            <a:r>
              <a:rPr lang="en"/>
              <a:t>quantitative</a:t>
            </a:r>
            <a:r>
              <a:rPr lang="en"/>
              <a:t> and qualitative review data</a:t>
            </a:r>
            <a:endParaRPr/>
          </a:p>
          <a:p>
            <a:pPr indent="-298450" lvl="0" marL="457200" rtl="0" algn="l">
              <a:spcBef>
                <a:spcPts val="0"/>
              </a:spcBef>
              <a:spcAft>
                <a:spcPts val="0"/>
              </a:spcAft>
              <a:buSzPts val="1100"/>
              <a:buChar char="●"/>
            </a:pPr>
            <a:r>
              <a:rPr b="1" lang="en"/>
              <a:t>Reward users for writing reviews</a:t>
            </a:r>
            <a:endParaRPr b="1"/>
          </a:p>
          <a:p>
            <a:pPr indent="-298450" lvl="1" marL="914400" rtl="0" algn="l">
              <a:spcBef>
                <a:spcPts val="0"/>
              </a:spcBef>
              <a:spcAft>
                <a:spcPts val="0"/>
              </a:spcAft>
              <a:buSzPts val="1100"/>
              <a:buChar char="○"/>
            </a:pPr>
            <a:r>
              <a:rPr lang="en"/>
              <a:t>Provides motivation for </a:t>
            </a:r>
            <a:r>
              <a:rPr lang="en"/>
              <a:t>writing</a:t>
            </a:r>
            <a:r>
              <a:rPr lang="en"/>
              <a:t> reviews</a:t>
            </a:r>
            <a:endParaRPr/>
          </a:p>
          <a:p>
            <a:pPr indent="-298450" lvl="0" marL="457200" rtl="0" algn="l">
              <a:spcBef>
                <a:spcPts val="0"/>
              </a:spcBef>
              <a:spcAft>
                <a:spcPts val="0"/>
              </a:spcAft>
              <a:buSzPts val="1100"/>
              <a:buChar char="●"/>
            </a:pPr>
            <a:r>
              <a:rPr b="1" lang="en"/>
              <a:t>Concrete review information</a:t>
            </a:r>
            <a:endParaRPr b="1"/>
          </a:p>
          <a:p>
            <a:pPr indent="-298450" lvl="1" marL="914400" rtl="0" algn="l">
              <a:spcBef>
                <a:spcPts val="0"/>
              </a:spcBef>
              <a:spcAft>
                <a:spcPts val="0"/>
              </a:spcAft>
              <a:buSzPts val="1100"/>
              <a:buChar char="○"/>
            </a:pPr>
            <a:r>
              <a:rPr lang="en"/>
              <a:t>Address individual differences in class considerations</a:t>
            </a:r>
            <a:endParaRPr/>
          </a:p>
          <a:p>
            <a:pPr indent="-298450" lvl="0" marL="457200" rtl="0" algn="l">
              <a:spcBef>
                <a:spcPts val="0"/>
              </a:spcBef>
              <a:spcAft>
                <a:spcPts val="0"/>
              </a:spcAft>
              <a:buSzPts val="1100"/>
              <a:buChar char="●"/>
            </a:pPr>
            <a:r>
              <a:rPr b="1" lang="en"/>
              <a:t>Enable user interaction with reviews</a:t>
            </a:r>
            <a:endParaRPr b="1"/>
          </a:p>
          <a:p>
            <a:pPr indent="-298450" lvl="1" marL="914400" rtl="0" algn="l">
              <a:spcBef>
                <a:spcPts val="0"/>
              </a:spcBef>
              <a:spcAft>
                <a:spcPts val="0"/>
              </a:spcAft>
              <a:buSzPts val="1100"/>
              <a:buChar char="○"/>
            </a:pPr>
            <a:r>
              <a:rPr lang="en"/>
              <a:t>Goes back to the design implications of providing more diverse backgrounds and experiences to better contextualize the review</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91092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DisCourse:</a:t>
            </a:r>
            <a:endParaRPr/>
          </a:p>
          <a:p>
            <a:pPr indent="0" lvl="0" marL="0" rtl="0" algn="l">
              <a:spcBef>
                <a:spcPts val="0"/>
              </a:spcBef>
              <a:spcAft>
                <a:spcPts val="0"/>
              </a:spcAft>
              <a:buNone/>
            </a:pPr>
            <a:r>
              <a:rPr lang="en" sz="3033"/>
              <a:t>A flexible platform to talk about course selection </a:t>
            </a:r>
            <a:endParaRPr sz="3033"/>
          </a:p>
        </p:txBody>
      </p:sp>
      <p:sp>
        <p:nvSpPr>
          <p:cNvPr id="55" name="Google Shape;55;p13"/>
          <p:cNvSpPr txBox="1"/>
          <p:nvPr>
            <p:ph idx="1" type="subTitle"/>
          </p:nvPr>
        </p:nvSpPr>
        <p:spPr>
          <a:xfrm>
            <a:off x="311700" y="4139200"/>
            <a:ext cx="8520600" cy="7926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a:t>Team 14</a:t>
            </a:r>
            <a:endParaRPr/>
          </a:p>
          <a:p>
            <a:pPr indent="0" lvl="0" marL="0" rtl="0" algn="l">
              <a:spcBef>
                <a:spcPts val="0"/>
              </a:spcBef>
              <a:spcAft>
                <a:spcPts val="0"/>
              </a:spcAft>
              <a:buNone/>
            </a:pPr>
            <a:r>
              <a:rPr lang="en"/>
              <a:t>Hazel Dunn, Nicole Pupp, Kimney Nguyen, Matthew Chandra, Seraphina Yong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Thanks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a:t>
            </a:r>
            <a:endParaRPr/>
          </a:p>
        </p:txBody>
      </p:sp>
      <p:sp>
        <p:nvSpPr>
          <p:cNvPr id="61" name="Google Shape;61;p14"/>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Create a course-reviewing platform that fulfills student needs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3313200" y="228750"/>
            <a:ext cx="25176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Interview Process</a:t>
            </a:r>
            <a:endParaRPr b="1"/>
          </a:p>
          <a:p>
            <a:pPr indent="0" lvl="0" marL="0" rtl="0" algn="l">
              <a:spcBef>
                <a:spcPts val="0"/>
              </a:spcBef>
              <a:spcAft>
                <a:spcPts val="0"/>
              </a:spcAft>
              <a:buNone/>
            </a:pPr>
            <a:r>
              <a:rPr lang="en" sz="1100"/>
              <a:t>We proceeded with the interview process after confirming user consent.</a:t>
            </a:r>
            <a:endParaRPr sz="1100"/>
          </a:p>
          <a:p>
            <a:pPr indent="0" lvl="0" marL="0" rtl="0" algn="l">
              <a:spcBef>
                <a:spcPts val="0"/>
              </a:spcBef>
              <a:spcAft>
                <a:spcPts val="0"/>
              </a:spcAft>
              <a:buNone/>
            </a:pPr>
            <a:r>
              <a:rPr lang="en" sz="1100"/>
              <a:t>We interviewed 6 students, all undergraduate and </a:t>
            </a:r>
            <a:r>
              <a:rPr lang="en" sz="1100"/>
              <a:t>graduate</a:t>
            </a:r>
            <a:r>
              <a:rPr lang="en" sz="1100"/>
              <a:t> in different majors at the U of M. Each was asked the same set of questions.</a:t>
            </a:r>
            <a:endParaRPr sz="1100"/>
          </a:p>
          <a:p>
            <a:pPr indent="0" lvl="0" marL="0" rtl="0" algn="l">
              <a:spcBef>
                <a:spcPts val="0"/>
              </a:spcBef>
              <a:spcAft>
                <a:spcPts val="0"/>
              </a:spcAft>
              <a:buNone/>
            </a:pPr>
            <a:r>
              <a:rPr lang="en" sz="1100"/>
              <a:t>Background questions: 5-10 mins</a:t>
            </a:r>
            <a:endParaRPr sz="1100"/>
          </a:p>
          <a:p>
            <a:pPr indent="0" lvl="0" marL="0" rtl="0" algn="l">
              <a:spcBef>
                <a:spcPts val="0"/>
              </a:spcBef>
              <a:spcAft>
                <a:spcPts val="0"/>
              </a:spcAft>
              <a:buNone/>
            </a:pPr>
            <a:r>
              <a:rPr lang="en" sz="1100"/>
              <a:t>Usage/Experience Questions: 25-35 mins</a:t>
            </a:r>
            <a:endParaRPr sz="1100"/>
          </a:p>
        </p:txBody>
      </p:sp>
      <p:sp>
        <p:nvSpPr>
          <p:cNvPr id="67" name="Google Shape;67;p15"/>
          <p:cNvSpPr txBox="1"/>
          <p:nvPr/>
        </p:nvSpPr>
        <p:spPr>
          <a:xfrm>
            <a:off x="6311875" y="1501950"/>
            <a:ext cx="2456100" cy="213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Conclusion</a:t>
            </a:r>
            <a:endParaRPr b="1"/>
          </a:p>
          <a:p>
            <a:pPr indent="0" lvl="0" marL="0" rtl="0" algn="l">
              <a:spcBef>
                <a:spcPts val="0"/>
              </a:spcBef>
              <a:spcAft>
                <a:spcPts val="0"/>
              </a:spcAft>
              <a:buNone/>
            </a:pPr>
            <a:r>
              <a:rPr lang="en" sz="1100"/>
              <a:t>Once the interview has </a:t>
            </a:r>
            <a:r>
              <a:rPr lang="en" sz="1100"/>
              <a:t>ended, the participants were asked if there were any other points they would like to convey to us. For both students who were interviewed and who took the survey, we reminded them once more about their rights, reconfirmed their consent,  and finally thanked them for their participation</a:t>
            </a:r>
            <a:r>
              <a:rPr lang="en"/>
              <a:t>. </a:t>
            </a:r>
            <a:endParaRPr/>
          </a:p>
        </p:txBody>
      </p:sp>
      <p:sp>
        <p:nvSpPr>
          <p:cNvPr id="68" name="Google Shape;68;p15"/>
          <p:cNvSpPr txBox="1"/>
          <p:nvPr/>
        </p:nvSpPr>
        <p:spPr>
          <a:xfrm>
            <a:off x="3231900" y="2647700"/>
            <a:ext cx="26802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Survey</a:t>
            </a:r>
            <a:endParaRPr b="1"/>
          </a:p>
          <a:p>
            <a:pPr indent="0" lvl="0" marL="0" rtl="0" algn="l">
              <a:spcBef>
                <a:spcPts val="0"/>
              </a:spcBef>
              <a:spcAft>
                <a:spcPts val="0"/>
              </a:spcAft>
              <a:buNone/>
            </a:pPr>
            <a:r>
              <a:rPr lang="en" sz="1100"/>
              <a:t>We performed a survey that we sent to additional 28 graduate and undergraduate students at the U of M. We first presented users with the consent form, then asked questions in both multiple choice and short answer style.</a:t>
            </a:r>
            <a:endParaRPr sz="1100"/>
          </a:p>
          <a:p>
            <a:pPr indent="0" lvl="0" marL="0" rtl="0" algn="l">
              <a:spcBef>
                <a:spcPts val="0"/>
              </a:spcBef>
              <a:spcAft>
                <a:spcPts val="0"/>
              </a:spcAft>
              <a:buNone/>
            </a:pPr>
            <a:r>
              <a:rPr lang="en" sz="1100"/>
              <a:t>Background questions: ~5 questions</a:t>
            </a:r>
            <a:endParaRPr sz="1100"/>
          </a:p>
          <a:p>
            <a:pPr indent="0" lvl="0" marL="0" rtl="0" algn="l">
              <a:spcBef>
                <a:spcPts val="0"/>
              </a:spcBef>
              <a:spcAft>
                <a:spcPts val="0"/>
              </a:spcAft>
              <a:buNone/>
            </a:pPr>
            <a:r>
              <a:rPr lang="en" sz="1100"/>
              <a:t>Usage/Experience Questions: ~10 questions</a:t>
            </a:r>
            <a:endParaRPr sz="1100"/>
          </a:p>
        </p:txBody>
      </p:sp>
      <p:sp>
        <p:nvSpPr>
          <p:cNvPr id="69" name="Google Shape;69;p15"/>
          <p:cNvSpPr txBox="1"/>
          <p:nvPr/>
        </p:nvSpPr>
        <p:spPr>
          <a:xfrm>
            <a:off x="230525" y="1440450"/>
            <a:ext cx="25176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Obtain Consent</a:t>
            </a:r>
            <a:endParaRPr b="1"/>
          </a:p>
          <a:p>
            <a:pPr indent="0" lvl="0" marL="0" rtl="0" algn="l">
              <a:spcBef>
                <a:spcPts val="0"/>
              </a:spcBef>
              <a:spcAft>
                <a:spcPts val="0"/>
              </a:spcAft>
              <a:buNone/>
            </a:pPr>
            <a:r>
              <a:rPr lang="en" sz="1100"/>
              <a:t>Before starting the interview, we would familiarize the participants with the consent form that would let them know what are expected from them in this user study and what their rights are regarding how we proceed with the user study. We also made sure that they know the voluntary nature of the research and that they would not be compensated for participating in this study</a:t>
            </a:r>
            <a:endParaRPr sz="1100"/>
          </a:p>
        </p:txBody>
      </p:sp>
      <p:sp>
        <p:nvSpPr>
          <p:cNvPr id="70" name="Google Shape;70;p15"/>
          <p:cNvSpPr/>
          <p:nvPr/>
        </p:nvSpPr>
        <p:spPr>
          <a:xfrm>
            <a:off x="104800" y="126300"/>
            <a:ext cx="2378100" cy="513300"/>
          </a:xfrm>
          <a:prstGeom prst="rect">
            <a:avLst/>
          </a:prstGeom>
          <a:solidFill>
            <a:srgbClr val="FFF2CC">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Survey Results </a:t>
            </a:r>
            <a:endParaRPr/>
          </a:p>
        </p:txBody>
      </p:sp>
      <p:pic>
        <p:nvPicPr>
          <p:cNvPr id="76" name="Google Shape;76;p16"/>
          <p:cNvPicPr preferRelativeResize="0"/>
          <p:nvPr/>
        </p:nvPicPr>
        <p:blipFill>
          <a:blip r:embed="rId3">
            <a:alphaModFix/>
          </a:blip>
          <a:stretch>
            <a:fillRect/>
          </a:stretch>
        </p:blipFill>
        <p:spPr>
          <a:xfrm>
            <a:off x="311706" y="1017725"/>
            <a:ext cx="6845717" cy="3991026"/>
          </a:xfrm>
          <a:prstGeom prst="rect">
            <a:avLst/>
          </a:prstGeom>
          <a:noFill/>
          <a:ln>
            <a:noFill/>
          </a:ln>
        </p:spPr>
      </p:pic>
      <p:sp>
        <p:nvSpPr>
          <p:cNvPr id="77" name="Google Shape;77;p16"/>
          <p:cNvSpPr/>
          <p:nvPr/>
        </p:nvSpPr>
        <p:spPr>
          <a:xfrm>
            <a:off x="5693675" y="754875"/>
            <a:ext cx="1330800" cy="1305000"/>
          </a:xfrm>
          <a:prstGeom prst="ellipse">
            <a:avLst/>
          </a:prstGeom>
          <a:noFill/>
          <a:ln cap="flat" cmpd="sng" w="1143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rot="1980354">
            <a:off x="4873694" y="2284704"/>
            <a:ext cx="1323970" cy="1682442"/>
          </a:xfrm>
          <a:prstGeom prst="ellipse">
            <a:avLst/>
          </a:prstGeom>
          <a:noFill/>
          <a:ln cap="flat" cmpd="sng" w="1143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 name="Google Shape;79;p16"/>
          <p:cNvCxnSpPr>
            <a:stCxn id="77" idx="5"/>
          </p:cNvCxnSpPr>
          <p:nvPr/>
        </p:nvCxnSpPr>
        <p:spPr>
          <a:xfrm>
            <a:off x="6829584" y="1868762"/>
            <a:ext cx="770400" cy="523800"/>
          </a:xfrm>
          <a:prstGeom prst="straightConnector1">
            <a:avLst/>
          </a:prstGeom>
          <a:noFill/>
          <a:ln cap="flat" cmpd="sng" w="38100">
            <a:solidFill>
              <a:srgbClr val="FF0000"/>
            </a:solidFill>
            <a:prstDash val="solid"/>
            <a:round/>
            <a:headEnd len="med" w="med" type="none"/>
            <a:tailEnd len="med" w="med" type="none"/>
          </a:ln>
        </p:spPr>
      </p:cxnSp>
      <p:cxnSp>
        <p:nvCxnSpPr>
          <p:cNvPr id="80" name="Google Shape;80;p16"/>
          <p:cNvCxnSpPr/>
          <p:nvPr/>
        </p:nvCxnSpPr>
        <p:spPr>
          <a:xfrm flipH="1" rot="10800000">
            <a:off x="6243850" y="2622775"/>
            <a:ext cx="1381800" cy="601500"/>
          </a:xfrm>
          <a:prstGeom prst="straightConnector1">
            <a:avLst/>
          </a:prstGeom>
          <a:noFill/>
          <a:ln cap="flat" cmpd="sng" w="38100">
            <a:solidFill>
              <a:srgbClr val="FF0000"/>
            </a:solidFill>
            <a:prstDash val="solid"/>
            <a:round/>
            <a:headEnd len="med" w="med" type="none"/>
            <a:tailEnd len="med" w="med" type="none"/>
          </a:ln>
        </p:spPr>
      </p:cxnSp>
      <p:sp>
        <p:nvSpPr>
          <p:cNvPr id="81" name="Google Shape;81;p16"/>
          <p:cNvSpPr txBox="1"/>
          <p:nvPr/>
        </p:nvSpPr>
        <p:spPr>
          <a:xfrm>
            <a:off x="7497625" y="2315850"/>
            <a:ext cx="181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Top considerations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Study Clusters</a:t>
            </a:r>
            <a:endParaRPr/>
          </a:p>
        </p:txBody>
      </p:sp>
      <p:pic>
        <p:nvPicPr>
          <p:cNvPr id="87" name="Google Shape;87;p17"/>
          <p:cNvPicPr preferRelativeResize="0"/>
          <p:nvPr/>
        </p:nvPicPr>
        <p:blipFill>
          <a:blip r:embed="rId3">
            <a:alphaModFix/>
          </a:blip>
          <a:stretch>
            <a:fillRect/>
          </a:stretch>
        </p:blipFill>
        <p:spPr>
          <a:xfrm>
            <a:off x="44425" y="2052625"/>
            <a:ext cx="4044749" cy="2788850"/>
          </a:xfrm>
          <a:prstGeom prst="rect">
            <a:avLst/>
          </a:prstGeom>
          <a:noFill/>
          <a:ln>
            <a:noFill/>
          </a:ln>
        </p:spPr>
      </p:pic>
      <p:pic>
        <p:nvPicPr>
          <p:cNvPr id="88" name="Google Shape;88;p17"/>
          <p:cNvPicPr preferRelativeResize="0"/>
          <p:nvPr/>
        </p:nvPicPr>
        <p:blipFill>
          <a:blip r:embed="rId4">
            <a:alphaModFix/>
          </a:blip>
          <a:stretch>
            <a:fillRect/>
          </a:stretch>
        </p:blipFill>
        <p:spPr>
          <a:xfrm>
            <a:off x="4089176" y="2052625"/>
            <a:ext cx="5054824" cy="2788849"/>
          </a:xfrm>
          <a:prstGeom prst="rect">
            <a:avLst/>
          </a:prstGeom>
          <a:noFill/>
          <a:ln>
            <a:noFill/>
          </a:ln>
        </p:spPr>
      </p:pic>
      <p:sp>
        <p:nvSpPr>
          <p:cNvPr id="89" name="Google Shape;89;p17"/>
          <p:cNvSpPr txBox="1"/>
          <p:nvPr/>
        </p:nvSpPr>
        <p:spPr>
          <a:xfrm>
            <a:off x="3675575" y="226850"/>
            <a:ext cx="45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Analysis Process Steps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Implications</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Accommodate for subsets of individual differences in class considerations/preferences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Provide background information of students who are writing the review</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Include and clarify the relationships between quantitative and qualitative parts of a review</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Provide motivators for writing reviews</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Ideation</a:t>
            </a:r>
            <a:endParaRPr/>
          </a:p>
        </p:txBody>
      </p:sp>
      <p:sp>
        <p:nvSpPr>
          <p:cNvPr id="101" name="Google Shape;101;p19"/>
          <p:cNvSpPr txBox="1"/>
          <p:nvPr>
            <p:ph idx="1" type="body"/>
          </p:nvPr>
        </p:nvSpPr>
        <p:spPr>
          <a:xfrm>
            <a:off x="311700" y="1152475"/>
            <a:ext cx="2649900" cy="3416400"/>
          </a:xfrm>
          <a:prstGeom prst="rect">
            <a:avLst/>
          </a:prstGeom>
        </p:spPr>
        <p:txBody>
          <a:bodyPr anchorCtr="0" anchor="t" bIns="91425" lIns="91425" spcFirstLastPara="1" rIns="91425" wrap="square" tIns="91425">
            <a:normAutofit fontScale="47500" lnSpcReduction="20000"/>
          </a:bodyPr>
          <a:lstStyle/>
          <a:p>
            <a:pPr indent="-261778" lvl="0" marL="457200" rtl="0" algn="l">
              <a:spcBef>
                <a:spcPts val="0"/>
              </a:spcBef>
              <a:spcAft>
                <a:spcPts val="0"/>
              </a:spcAft>
              <a:buClr>
                <a:schemeClr val="dk1"/>
              </a:buClr>
              <a:buSzPct val="100000"/>
              <a:buAutoNum type="arabicPeriod"/>
            </a:pPr>
            <a:r>
              <a:rPr lang="en" sz="1100">
                <a:solidFill>
                  <a:schemeClr val="dk1"/>
                </a:solidFill>
              </a:rPr>
              <a:t>Allow reviews to be filtered by feature </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Suggestions for reviews : “comment on professor’s teaching style”, workload?, how to succeed, etc.</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Option for liking/disliking reviews</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Option for commenting on reviews</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Provide a way to share documents</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Way to ask professor about what you can share</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Section for sharing tips or tricks about classes</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Information on grade received in course of the reviewer</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To start using the app, someone has to submit 2 reviews (unless first year or transfer)</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Ability to make profiles</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Background on learning style, major, etc.</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Show the date of review</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Main statistics at top of app homepage</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Average rating shown next to name of class</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Average grade received in class near the top</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People can check off on their profile what “class features” they’re interested in</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Tags or categories visualized at the top of the review</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Indicator to show statistical strength of quantitative ratings (e.g. red if very few reviewers, green if more reviewers)</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Require include instructor of course in review </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Awards for achieving a certain number of likes on your review</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Have people fill out background information about themselves when they make a profile</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Background info on a person working style</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Different color themes for the app</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Being able to see more information if you are a review writer</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Sorting reviews by department on home part of interface</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Sorting reviews by class level (undergrad, graduate)</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Sorting reviews by program requirements/liberal education requirements</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Sorting reviews by average rating </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Put a link to ScheduleBuilder for the course</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Let people create schedules on the app</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Let people save classes to their own thing</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Allow people to rate difficulty level on the review</a:t>
            </a:r>
            <a:endParaRPr sz="1100">
              <a:solidFill>
                <a:schemeClr val="dk1"/>
              </a:solidFill>
            </a:endParaRPr>
          </a:p>
          <a:p>
            <a:pPr indent="-261778" lvl="0" marL="457200" rtl="0" algn="l">
              <a:spcBef>
                <a:spcPts val="0"/>
              </a:spcBef>
              <a:spcAft>
                <a:spcPts val="0"/>
              </a:spcAft>
              <a:buClr>
                <a:schemeClr val="dk1"/>
              </a:buClr>
              <a:buSzPct val="100000"/>
              <a:buAutoNum type="arabicPeriod"/>
            </a:pPr>
            <a:r>
              <a:rPr lang="en" sz="1100">
                <a:solidFill>
                  <a:schemeClr val="dk1"/>
                </a:solidFill>
              </a:rPr>
              <a:t>Visualize background information on the review</a:t>
            </a:r>
            <a:endParaRPr/>
          </a:p>
        </p:txBody>
      </p:sp>
      <p:sp>
        <p:nvSpPr>
          <p:cNvPr id="102" name="Google Shape;102;p19"/>
          <p:cNvSpPr txBox="1"/>
          <p:nvPr>
            <p:ph idx="1" type="body"/>
          </p:nvPr>
        </p:nvSpPr>
        <p:spPr>
          <a:xfrm>
            <a:off x="2947825" y="1152475"/>
            <a:ext cx="3056400" cy="3416400"/>
          </a:xfrm>
          <a:prstGeom prst="rect">
            <a:avLst/>
          </a:prstGeom>
        </p:spPr>
        <p:txBody>
          <a:bodyPr anchorCtr="0" anchor="t" bIns="91425" lIns="91425" spcFirstLastPara="1" rIns="91425" wrap="square" tIns="91425">
            <a:normAutofit fontScale="47500" lnSpcReduction="10000"/>
          </a:bodyPr>
          <a:lstStyle/>
          <a:p>
            <a:pPr indent="-261778" lvl="0" marL="457200" rtl="0" algn="l">
              <a:spcBef>
                <a:spcPts val="0"/>
              </a:spcBef>
              <a:spcAft>
                <a:spcPts val="0"/>
              </a:spcAft>
              <a:buClr>
                <a:schemeClr val="dk1"/>
              </a:buClr>
              <a:buSzPct val="100000"/>
              <a:buAutoNum type="arabicPeriod" startAt="34"/>
            </a:pPr>
            <a:r>
              <a:rPr lang="en" sz="1100">
                <a:solidFill>
                  <a:schemeClr val="dk1"/>
                </a:solidFill>
              </a:rPr>
              <a:t>Reviewers should explain why they took a class</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Make certain fields optional on a review to make writing easier</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Certain descriptive fields are still required so there are words in the review</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Link to Reddit for class info</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Link to rate my professor for class info</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Review can include student’s impression of class composition, especially for grad students</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Indicator on the class and review to show what semesters the class is offered</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Enable friending between user profiles</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Include icons for different areas of study (e.g. STEM)</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Allow people to make profile pictures</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Q&amp;A platform for asking questions about classes</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Allow people to follow certain reviewers</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There is a way to contact a reviewer to ask about their review (e.g. DMing)</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Make awarded reviewers visibly indicated on the review</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Put most-liked reviews at the top</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Sort reviews for a class by certain criteria</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People can use their rewards to buy stuff</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Users get awards for writing a lot of reviews</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Indication of average GPA of the reviewer on the reviewer (if they want to show it)</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People can say in the review what grade they got in a class</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Rating a review by different characteristics</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You can upvote or downvote comments on a review</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People can say how much time they spent on a class per week in the review</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Option to share the review with a link</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Bookmark, star, or save reviews</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Organize saved reviews by self-defined categories</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Highlighting on home page the classes with the most reviews</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Highlighting most-liked classes in a section/list</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Highlighting most-disliked classes in a section/list</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Send reviews to other people in the app</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Include courses you’ve taken on the student’s background profile</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Including on profile what you care most about getting out of a class (e.g. grade, interest)</a:t>
            </a:r>
            <a:endParaRPr sz="1100">
              <a:solidFill>
                <a:schemeClr val="dk1"/>
              </a:solidFill>
            </a:endParaRPr>
          </a:p>
          <a:p>
            <a:pPr indent="-261778" lvl="0" marL="457200" rtl="0" algn="l">
              <a:spcBef>
                <a:spcPts val="0"/>
              </a:spcBef>
              <a:spcAft>
                <a:spcPts val="0"/>
              </a:spcAft>
              <a:buClr>
                <a:schemeClr val="dk1"/>
              </a:buClr>
              <a:buSzPct val="100000"/>
              <a:buAutoNum type="arabicPeriod" startAt="34"/>
            </a:pPr>
            <a:r>
              <a:rPr lang="en" sz="1100">
                <a:solidFill>
                  <a:schemeClr val="dk1"/>
                </a:solidFill>
              </a:rPr>
              <a:t>Include attach feature in DMS to enable attaching syllabus/documents</a:t>
            </a:r>
            <a:endParaRPr/>
          </a:p>
        </p:txBody>
      </p:sp>
      <p:sp>
        <p:nvSpPr>
          <p:cNvPr id="103" name="Google Shape;103;p19"/>
          <p:cNvSpPr txBox="1"/>
          <p:nvPr>
            <p:ph idx="1" type="body"/>
          </p:nvPr>
        </p:nvSpPr>
        <p:spPr>
          <a:xfrm>
            <a:off x="6004225" y="1152475"/>
            <a:ext cx="2828100" cy="3416400"/>
          </a:xfrm>
          <a:prstGeom prst="rect">
            <a:avLst/>
          </a:prstGeom>
        </p:spPr>
        <p:txBody>
          <a:bodyPr anchorCtr="0" anchor="t" bIns="91425" lIns="91425" spcFirstLastPara="1" rIns="91425" wrap="square" tIns="91425">
            <a:normAutofit fontScale="47500" lnSpcReduction="20000"/>
          </a:bodyPr>
          <a:lstStyle/>
          <a:p>
            <a:pPr indent="-261778" lvl="0" marL="457200" rtl="0" algn="l">
              <a:spcBef>
                <a:spcPts val="0"/>
              </a:spcBef>
              <a:spcAft>
                <a:spcPts val="0"/>
              </a:spcAft>
              <a:buClr>
                <a:schemeClr val="dk1"/>
              </a:buClr>
              <a:buSzPct val="100000"/>
              <a:buAutoNum type="arabicPeriod" startAt="67"/>
            </a:pPr>
            <a:r>
              <a:rPr lang="en" sz="1100">
                <a:solidFill>
                  <a:schemeClr val="dk1"/>
                </a:solidFill>
              </a:rPr>
              <a:t>Quote of the day from a review can be highlighted on homepage or profile</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Suggest friends on the app to users who have similar/overlapping background profiles</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Suggest friends to people who have written reviews for the same class</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Include summary of class from ScheduleBuilder (official school course description)</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Sharing hobbies/interests on profile</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Recommend a class to friends or followers</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You can only make friends on the app if you write reviews</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Certain features become unlocked if you write more reviews</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Unlocked features can contain customizing profile</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Can send virtual presents to reviewers that you like</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Top reviewers get presents</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Allow the option to review as a guest user</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For guest reviews make sure to display lack of information saliently</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If reading reviews as a guest you can only see certain features</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Highlighted classes are only available to those who have profiles</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Let professors to make profiles on the app</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Professors can respond to reviews or comments for the class</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Professors can post syllabus to the class</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Verify professors on professor profile</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Allow student users to be anonymous</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Create username to remain anon while giving background information</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Users can filter who can see their background info, including for professors</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Verify user identity using real info but don’t display this in the app</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Encourage or prompt people who write more concrete reviews</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Provide questions for reviewers when they don’t know what to write</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Have a mod for the board to manage potentially inappropriate information</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Be able to ban reviewers</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Disable mentioning students of classes by name in the review</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Give warnings to people who wrote inappropriate reviews and let them see this on their profile</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Send notifications at the end of classes to remind/prompt users to write reviews</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Send notifications shortly before the registration period to remind/encourage users to check out reviews</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Allow livestreaming to answer questions or talk about a class live</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Clubhouse audio -- interactive podcast thing for anonymous discussion of a class</a:t>
            </a:r>
            <a:endParaRPr sz="1100">
              <a:solidFill>
                <a:schemeClr val="dk1"/>
              </a:solidFill>
            </a:endParaRPr>
          </a:p>
          <a:p>
            <a:pPr indent="-261778" lvl="0" marL="457200" rtl="0" algn="l">
              <a:spcBef>
                <a:spcPts val="0"/>
              </a:spcBef>
              <a:spcAft>
                <a:spcPts val="0"/>
              </a:spcAft>
              <a:buClr>
                <a:schemeClr val="dk1"/>
              </a:buClr>
              <a:buSzPct val="100000"/>
              <a:buAutoNum type="arabicPeriod" startAt="67"/>
            </a:pPr>
            <a:r>
              <a:rPr lang="en" sz="1100">
                <a:solidFill>
                  <a:schemeClr val="dk1"/>
                </a:solidFill>
              </a:rPr>
              <a:t>Top reviewers are nominated to become potential moderators for the review platform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 Clusters</a:t>
            </a:r>
            <a:endParaRPr/>
          </a:p>
        </p:txBody>
      </p:sp>
      <p:sp>
        <p:nvSpPr>
          <p:cNvPr id="109" name="Google Shape;109;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62500" lnSpcReduction="20000"/>
          </a:bodyPr>
          <a:lstStyle/>
          <a:p>
            <a:pPr indent="-272256" lvl="0" marL="457200" rtl="0" algn="l">
              <a:spcBef>
                <a:spcPts val="0"/>
              </a:spcBef>
              <a:spcAft>
                <a:spcPts val="0"/>
              </a:spcAft>
              <a:buSzPct val="100000"/>
              <a:buChar char="●"/>
            </a:pPr>
            <a:r>
              <a:rPr lang="en" sz="1100">
                <a:solidFill>
                  <a:schemeClr val="dk1"/>
                </a:solidFill>
              </a:rPr>
              <a:t>Allowing diverse profiles</a:t>
            </a:r>
            <a:endParaRPr sz="1100">
              <a:solidFill>
                <a:schemeClr val="dk1"/>
              </a:solidFill>
            </a:endParaRPr>
          </a:p>
          <a:p>
            <a:pPr indent="-272256" lvl="1" marL="914400" rtl="0" algn="l">
              <a:spcBef>
                <a:spcPts val="0"/>
              </a:spcBef>
              <a:spcAft>
                <a:spcPts val="0"/>
              </a:spcAft>
              <a:buClr>
                <a:schemeClr val="dk1"/>
              </a:buClr>
              <a:buSzPct val="100000"/>
              <a:buChar char="○"/>
            </a:pPr>
            <a:r>
              <a:rPr lang="en" sz="1100">
                <a:solidFill>
                  <a:schemeClr val="dk1"/>
                </a:solidFill>
              </a:rPr>
              <a:t>Student</a:t>
            </a:r>
            <a:endParaRPr sz="1100">
              <a:solidFill>
                <a:schemeClr val="dk1"/>
              </a:solidFill>
            </a:endParaRPr>
          </a:p>
          <a:p>
            <a:pPr indent="-272256" lvl="1" marL="914400" rtl="0" algn="l">
              <a:spcBef>
                <a:spcPts val="0"/>
              </a:spcBef>
              <a:spcAft>
                <a:spcPts val="0"/>
              </a:spcAft>
              <a:buClr>
                <a:schemeClr val="dk1"/>
              </a:buClr>
              <a:buSzPct val="100000"/>
              <a:buChar char="○"/>
            </a:pPr>
            <a:r>
              <a:rPr lang="en" sz="1100">
                <a:solidFill>
                  <a:schemeClr val="dk1"/>
                </a:solidFill>
              </a:rPr>
              <a:t>Guest - limited features, ability to use without creating a profile</a:t>
            </a:r>
            <a:endParaRPr sz="1100">
              <a:solidFill>
                <a:schemeClr val="dk1"/>
              </a:solidFill>
            </a:endParaRPr>
          </a:p>
          <a:p>
            <a:pPr indent="-272256" lvl="1" marL="914400" rtl="0" algn="l">
              <a:spcBef>
                <a:spcPts val="0"/>
              </a:spcBef>
              <a:spcAft>
                <a:spcPts val="0"/>
              </a:spcAft>
              <a:buClr>
                <a:schemeClr val="dk1"/>
              </a:buClr>
              <a:buSzPct val="100000"/>
              <a:buChar char="○"/>
            </a:pPr>
            <a:r>
              <a:rPr lang="en" sz="1100">
                <a:solidFill>
                  <a:schemeClr val="dk1"/>
                </a:solidFill>
              </a:rPr>
              <a:t>Professor - respond to reviews &amp; comments</a:t>
            </a:r>
            <a:endParaRPr sz="1100">
              <a:solidFill>
                <a:schemeClr val="dk1"/>
              </a:solidFill>
            </a:endParaRPr>
          </a:p>
          <a:p>
            <a:pPr indent="-272256" lvl="1" marL="914400" rtl="0" algn="l">
              <a:spcBef>
                <a:spcPts val="0"/>
              </a:spcBef>
              <a:spcAft>
                <a:spcPts val="0"/>
              </a:spcAft>
              <a:buClr>
                <a:schemeClr val="dk1"/>
              </a:buClr>
              <a:buSzPct val="100000"/>
              <a:buChar char="○"/>
            </a:pPr>
            <a:r>
              <a:rPr lang="en" sz="1100">
                <a:solidFill>
                  <a:schemeClr val="dk1"/>
                </a:solidFill>
              </a:rPr>
              <a:t>Anonymous - ability to filter background info</a:t>
            </a:r>
            <a:endParaRPr sz="1100">
              <a:solidFill>
                <a:schemeClr val="dk1"/>
              </a:solidFill>
            </a:endParaRPr>
          </a:p>
          <a:p>
            <a:pPr indent="-272256" lvl="1" marL="914400" rtl="0" algn="l">
              <a:spcBef>
                <a:spcPts val="0"/>
              </a:spcBef>
              <a:spcAft>
                <a:spcPts val="0"/>
              </a:spcAft>
              <a:buClr>
                <a:schemeClr val="dk1"/>
              </a:buClr>
              <a:buSzPct val="100000"/>
              <a:buChar char="○"/>
            </a:pPr>
            <a:r>
              <a:rPr lang="en" sz="1100">
                <a:solidFill>
                  <a:schemeClr val="dk1"/>
                </a:solidFill>
              </a:rPr>
              <a:t>Mod - moderate board and manage posts</a:t>
            </a:r>
            <a:endParaRPr sz="1100">
              <a:solidFill>
                <a:schemeClr val="dk1"/>
              </a:solidFill>
            </a:endParaRPr>
          </a:p>
          <a:p>
            <a:pPr indent="-272256" lvl="0" marL="457200" rtl="0" algn="l">
              <a:spcBef>
                <a:spcPts val="0"/>
              </a:spcBef>
              <a:spcAft>
                <a:spcPts val="0"/>
              </a:spcAft>
              <a:buClr>
                <a:schemeClr val="dk1"/>
              </a:buClr>
              <a:buSzPct val="100000"/>
              <a:buChar char="●"/>
            </a:pPr>
            <a:r>
              <a:rPr lang="en" sz="1100">
                <a:solidFill>
                  <a:schemeClr val="dk1"/>
                </a:solidFill>
              </a:rPr>
              <a:t>Creating user profiles to create background information</a:t>
            </a:r>
            <a:endParaRPr sz="1100">
              <a:solidFill>
                <a:schemeClr val="dk1"/>
              </a:solidFill>
            </a:endParaRPr>
          </a:p>
          <a:p>
            <a:pPr indent="-272256" lvl="1" marL="914400" rtl="0" algn="l">
              <a:spcBef>
                <a:spcPts val="0"/>
              </a:spcBef>
              <a:spcAft>
                <a:spcPts val="0"/>
              </a:spcAft>
              <a:buClr>
                <a:schemeClr val="dk1"/>
              </a:buClr>
              <a:buSzPct val="100000"/>
              <a:buChar char="○"/>
            </a:pPr>
            <a:r>
              <a:rPr lang="en" sz="1100">
                <a:solidFill>
                  <a:schemeClr val="dk1"/>
                </a:solidFill>
              </a:rPr>
              <a:t>Learning style, major, working style, interests, previous courses</a:t>
            </a:r>
            <a:endParaRPr sz="1100">
              <a:solidFill>
                <a:schemeClr val="dk1"/>
              </a:solidFill>
            </a:endParaRPr>
          </a:p>
          <a:p>
            <a:pPr indent="-272256" lvl="1" marL="914400" rtl="0" algn="l">
              <a:spcBef>
                <a:spcPts val="0"/>
              </a:spcBef>
              <a:spcAft>
                <a:spcPts val="0"/>
              </a:spcAft>
              <a:buClr>
                <a:schemeClr val="dk1"/>
              </a:buClr>
              <a:buSzPct val="100000"/>
              <a:buChar char="○"/>
            </a:pPr>
            <a:r>
              <a:rPr lang="en" sz="1100">
                <a:solidFill>
                  <a:schemeClr val="dk1"/>
                </a:solidFill>
              </a:rPr>
              <a:t>Profile pictures</a:t>
            </a:r>
            <a:endParaRPr sz="1100">
              <a:solidFill>
                <a:schemeClr val="dk1"/>
              </a:solidFill>
            </a:endParaRPr>
          </a:p>
          <a:p>
            <a:pPr indent="-272256" lvl="0" marL="457200" rtl="0" algn="l">
              <a:spcBef>
                <a:spcPts val="0"/>
              </a:spcBef>
              <a:spcAft>
                <a:spcPts val="0"/>
              </a:spcAft>
              <a:buClr>
                <a:schemeClr val="dk1"/>
              </a:buClr>
              <a:buSzPct val="100000"/>
              <a:buChar char="●"/>
            </a:pPr>
            <a:r>
              <a:rPr lang="en" sz="1100">
                <a:solidFill>
                  <a:schemeClr val="dk1"/>
                </a:solidFill>
              </a:rPr>
              <a:t>Visualizing crowdsourced course review information in a homepage summary </a:t>
            </a:r>
            <a:endParaRPr sz="1100">
              <a:solidFill>
                <a:schemeClr val="dk1"/>
              </a:solidFill>
            </a:endParaRPr>
          </a:p>
          <a:p>
            <a:pPr indent="-272256" lvl="1" marL="914400" rtl="0" algn="l">
              <a:spcBef>
                <a:spcPts val="0"/>
              </a:spcBef>
              <a:spcAft>
                <a:spcPts val="0"/>
              </a:spcAft>
              <a:buClr>
                <a:schemeClr val="dk1"/>
              </a:buClr>
              <a:buSzPct val="100000"/>
              <a:buChar char="○"/>
            </a:pPr>
            <a:r>
              <a:rPr lang="en" sz="1100">
                <a:solidFill>
                  <a:schemeClr val="dk1"/>
                </a:solidFill>
              </a:rPr>
              <a:t>Highlight popular reviews, classes</a:t>
            </a:r>
            <a:endParaRPr sz="1100">
              <a:solidFill>
                <a:schemeClr val="dk1"/>
              </a:solidFill>
            </a:endParaRPr>
          </a:p>
          <a:p>
            <a:pPr indent="-272256" lvl="1" marL="914400" rtl="0" algn="l">
              <a:spcBef>
                <a:spcPts val="0"/>
              </a:spcBef>
              <a:spcAft>
                <a:spcPts val="0"/>
              </a:spcAft>
              <a:buClr>
                <a:schemeClr val="dk1"/>
              </a:buClr>
              <a:buSzPct val="100000"/>
              <a:buChar char="○"/>
            </a:pPr>
            <a:r>
              <a:rPr lang="en" sz="1100">
                <a:solidFill>
                  <a:schemeClr val="dk1"/>
                </a:solidFill>
              </a:rPr>
              <a:t>Average class rating, average grade</a:t>
            </a:r>
            <a:endParaRPr sz="1100">
              <a:solidFill>
                <a:schemeClr val="dk1"/>
              </a:solidFill>
            </a:endParaRPr>
          </a:p>
          <a:p>
            <a:pPr indent="-272256" lvl="1" marL="914400" rtl="0" algn="l">
              <a:spcBef>
                <a:spcPts val="0"/>
              </a:spcBef>
              <a:spcAft>
                <a:spcPts val="0"/>
              </a:spcAft>
              <a:buClr>
                <a:schemeClr val="dk1"/>
              </a:buClr>
              <a:buSzPct val="100000"/>
              <a:buChar char="○"/>
            </a:pPr>
            <a:r>
              <a:rPr lang="en" sz="1100">
                <a:solidFill>
                  <a:schemeClr val="dk1"/>
                </a:solidFill>
              </a:rPr>
              <a:t>Commonly searched tags or categories</a:t>
            </a:r>
            <a:endParaRPr sz="1100">
              <a:solidFill>
                <a:schemeClr val="dk1"/>
              </a:solidFill>
            </a:endParaRPr>
          </a:p>
          <a:p>
            <a:pPr indent="-272256" lvl="0" marL="457200" rtl="0" algn="l">
              <a:spcBef>
                <a:spcPts val="0"/>
              </a:spcBef>
              <a:spcAft>
                <a:spcPts val="0"/>
              </a:spcAft>
              <a:buClr>
                <a:schemeClr val="dk1"/>
              </a:buClr>
              <a:buSzPct val="100000"/>
              <a:buChar char="●"/>
            </a:pPr>
            <a:r>
              <a:rPr lang="en" sz="1100">
                <a:solidFill>
                  <a:schemeClr val="dk1"/>
                </a:solidFill>
              </a:rPr>
              <a:t>Encourage (reward) users to write reviews</a:t>
            </a:r>
            <a:endParaRPr sz="1100">
              <a:solidFill>
                <a:schemeClr val="dk1"/>
              </a:solidFill>
            </a:endParaRPr>
          </a:p>
          <a:p>
            <a:pPr indent="-272256" lvl="1" marL="914400" rtl="0" algn="l">
              <a:spcBef>
                <a:spcPts val="0"/>
              </a:spcBef>
              <a:spcAft>
                <a:spcPts val="0"/>
              </a:spcAft>
              <a:buClr>
                <a:schemeClr val="dk1"/>
              </a:buClr>
              <a:buSzPct val="100000"/>
              <a:buChar char="○"/>
            </a:pPr>
            <a:r>
              <a:rPr lang="en" sz="1100">
                <a:solidFill>
                  <a:schemeClr val="dk1"/>
                </a:solidFill>
              </a:rPr>
              <a:t>Awards for popular reviews</a:t>
            </a:r>
            <a:endParaRPr sz="1100">
              <a:solidFill>
                <a:schemeClr val="dk1"/>
              </a:solidFill>
            </a:endParaRPr>
          </a:p>
          <a:p>
            <a:pPr indent="-272256" lvl="1" marL="914400" rtl="0" algn="l">
              <a:spcBef>
                <a:spcPts val="0"/>
              </a:spcBef>
              <a:spcAft>
                <a:spcPts val="0"/>
              </a:spcAft>
              <a:buClr>
                <a:schemeClr val="dk1"/>
              </a:buClr>
              <a:buSzPct val="100000"/>
              <a:buChar char="○"/>
            </a:pPr>
            <a:r>
              <a:rPr lang="en" sz="1100">
                <a:solidFill>
                  <a:schemeClr val="dk1"/>
                </a:solidFill>
              </a:rPr>
              <a:t>More features available for reviewers</a:t>
            </a:r>
            <a:endParaRPr sz="1100">
              <a:solidFill>
                <a:schemeClr val="dk1"/>
              </a:solidFill>
            </a:endParaRPr>
          </a:p>
          <a:p>
            <a:pPr indent="-272256" lvl="0" marL="457200" rtl="0" algn="l">
              <a:spcBef>
                <a:spcPts val="0"/>
              </a:spcBef>
              <a:spcAft>
                <a:spcPts val="0"/>
              </a:spcAft>
              <a:buClr>
                <a:schemeClr val="dk1"/>
              </a:buClr>
              <a:buSzPct val="100000"/>
              <a:buChar char="●"/>
            </a:pPr>
            <a:r>
              <a:rPr lang="en" sz="1100">
                <a:solidFill>
                  <a:schemeClr val="dk1"/>
                </a:solidFill>
              </a:rPr>
              <a:t>Users socially share and network with each other about class</a:t>
            </a:r>
            <a:endParaRPr sz="1100">
              <a:solidFill>
                <a:schemeClr val="dk1"/>
              </a:solidFill>
            </a:endParaRPr>
          </a:p>
          <a:p>
            <a:pPr indent="-272256" lvl="1" marL="914400" rtl="0" algn="l">
              <a:spcBef>
                <a:spcPts val="0"/>
              </a:spcBef>
              <a:spcAft>
                <a:spcPts val="0"/>
              </a:spcAft>
              <a:buClr>
                <a:schemeClr val="dk1"/>
              </a:buClr>
              <a:buSzPct val="100000"/>
              <a:buChar char="○"/>
            </a:pPr>
            <a:r>
              <a:rPr lang="en" sz="1100">
                <a:solidFill>
                  <a:schemeClr val="dk1"/>
                </a:solidFill>
              </a:rPr>
              <a:t>Friending &amp; messaging between users</a:t>
            </a:r>
            <a:endParaRPr sz="1100">
              <a:solidFill>
                <a:schemeClr val="dk1"/>
              </a:solidFill>
            </a:endParaRPr>
          </a:p>
          <a:p>
            <a:pPr indent="-272256" lvl="1" marL="914400" rtl="0" algn="l">
              <a:spcBef>
                <a:spcPts val="0"/>
              </a:spcBef>
              <a:spcAft>
                <a:spcPts val="0"/>
              </a:spcAft>
              <a:buClr>
                <a:schemeClr val="dk1"/>
              </a:buClr>
              <a:buSzPct val="100000"/>
              <a:buChar char="○"/>
            </a:pPr>
            <a:r>
              <a:rPr lang="en" sz="1100">
                <a:solidFill>
                  <a:schemeClr val="dk1"/>
                </a:solidFill>
              </a:rPr>
              <a:t>Q&amp;A platform</a:t>
            </a:r>
            <a:endParaRPr sz="1100">
              <a:solidFill>
                <a:schemeClr val="dk1"/>
              </a:solidFill>
            </a:endParaRPr>
          </a:p>
          <a:p>
            <a:pPr indent="-272256" lvl="0" marL="457200" rtl="0" algn="l">
              <a:spcBef>
                <a:spcPts val="0"/>
              </a:spcBef>
              <a:spcAft>
                <a:spcPts val="0"/>
              </a:spcAft>
              <a:buClr>
                <a:schemeClr val="dk1"/>
              </a:buClr>
              <a:buSzPct val="100000"/>
              <a:buChar char="●"/>
            </a:pPr>
            <a:r>
              <a:rPr lang="en" sz="1100">
                <a:solidFill>
                  <a:schemeClr val="dk1"/>
                </a:solidFill>
              </a:rPr>
              <a:t>Enable interaction with reviews</a:t>
            </a:r>
            <a:endParaRPr sz="1100">
              <a:solidFill>
                <a:schemeClr val="dk1"/>
              </a:solidFill>
            </a:endParaRPr>
          </a:p>
          <a:p>
            <a:pPr indent="-272256" lvl="1" marL="914400" rtl="0" algn="l">
              <a:spcBef>
                <a:spcPts val="0"/>
              </a:spcBef>
              <a:spcAft>
                <a:spcPts val="0"/>
              </a:spcAft>
              <a:buClr>
                <a:schemeClr val="dk1"/>
              </a:buClr>
              <a:buSzPct val="100000"/>
              <a:buChar char="○"/>
            </a:pPr>
            <a:r>
              <a:rPr lang="en" sz="1100">
                <a:solidFill>
                  <a:schemeClr val="dk1"/>
                </a:solidFill>
              </a:rPr>
              <a:t>Liking/ Disliking reviews &amp; comments</a:t>
            </a:r>
            <a:endParaRPr sz="1100">
              <a:solidFill>
                <a:schemeClr val="dk1"/>
              </a:solidFill>
            </a:endParaRPr>
          </a:p>
          <a:p>
            <a:pPr indent="-272256" lvl="1" marL="914400" rtl="0" algn="l">
              <a:spcBef>
                <a:spcPts val="0"/>
              </a:spcBef>
              <a:spcAft>
                <a:spcPts val="0"/>
              </a:spcAft>
              <a:buClr>
                <a:schemeClr val="dk1"/>
              </a:buClr>
              <a:buSzPct val="100000"/>
              <a:buChar char="○"/>
            </a:pPr>
            <a:r>
              <a:rPr lang="en" sz="1100">
                <a:solidFill>
                  <a:schemeClr val="dk1"/>
                </a:solidFill>
              </a:rPr>
              <a:t>Ability to create schedules and bookmark classes</a:t>
            </a:r>
            <a:endParaRPr sz="1100">
              <a:solidFill>
                <a:schemeClr val="dk1"/>
              </a:solidFill>
            </a:endParaRPr>
          </a:p>
          <a:p>
            <a:pPr indent="-272256" lvl="0" marL="457200" rtl="0" algn="l">
              <a:spcBef>
                <a:spcPts val="0"/>
              </a:spcBef>
              <a:spcAft>
                <a:spcPts val="0"/>
              </a:spcAft>
              <a:buClr>
                <a:schemeClr val="dk1"/>
              </a:buClr>
              <a:buSzPct val="100000"/>
              <a:buChar char="●"/>
            </a:pPr>
            <a:r>
              <a:rPr lang="en" sz="1100">
                <a:solidFill>
                  <a:schemeClr val="dk1"/>
                </a:solidFill>
              </a:rPr>
              <a:t>Require specific types of information to be mentioned in reviews</a:t>
            </a:r>
            <a:endParaRPr sz="1100">
              <a:solidFill>
                <a:schemeClr val="dk1"/>
              </a:solidFill>
            </a:endParaRPr>
          </a:p>
          <a:p>
            <a:pPr indent="-272256" lvl="1" marL="914400" rtl="0" algn="l">
              <a:spcBef>
                <a:spcPts val="0"/>
              </a:spcBef>
              <a:spcAft>
                <a:spcPts val="0"/>
              </a:spcAft>
              <a:buClr>
                <a:schemeClr val="dk1"/>
              </a:buClr>
              <a:buSzPct val="100000"/>
              <a:buChar char="○"/>
            </a:pPr>
            <a:r>
              <a:rPr lang="en" sz="1100">
                <a:solidFill>
                  <a:schemeClr val="dk1"/>
                </a:solidFill>
              </a:rPr>
              <a:t>Include: instructor, class composition, grade, reason for taking</a:t>
            </a:r>
            <a:endParaRPr sz="1100">
              <a:solidFill>
                <a:schemeClr val="dk1"/>
              </a:solidFill>
            </a:endParaRPr>
          </a:p>
          <a:p>
            <a:pPr indent="-272256" lvl="1" marL="914400" rtl="0" algn="l">
              <a:spcBef>
                <a:spcPts val="0"/>
              </a:spcBef>
              <a:spcAft>
                <a:spcPts val="0"/>
              </a:spcAft>
              <a:buClr>
                <a:schemeClr val="dk1"/>
              </a:buClr>
              <a:buSzPct val="100000"/>
              <a:buChar char="○"/>
            </a:pPr>
            <a:r>
              <a:rPr lang="en" sz="1100">
                <a:solidFill>
                  <a:schemeClr val="dk1"/>
                </a:solidFill>
              </a:rPr>
              <a:t>Some fields optional</a:t>
            </a:r>
            <a:endParaRPr sz="1100">
              <a:solidFill>
                <a:schemeClr val="dk1"/>
              </a:solidFill>
            </a:endParaRPr>
          </a:p>
          <a:p>
            <a:pPr indent="-272256" lvl="1" marL="914400" rtl="0" algn="l">
              <a:spcBef>
                <a:spcPts val="0"/>
              </a:spcBef>
              <a:spcAft>
                <a:spcPts val="0"/>
              </a:spcAft>
              <a:buClr>
                <a:schemeClr val="dk1"/>
              </a:buClr>
              <a:buSzPct val="100000"/>
              <a:buChar char="○"/>
            </a:pPr>
            <a:r>
              <a:rPr lang="en" sz="1100">
                <a:solidFill>
                  <a:schemeClr val="dk1"/>
                </a:solidFill>
              </a:rPr>
              <a:t>Provide questions/ suggestions for reviewers</a:t>
            </a:r>
            <a:endParaRPr sz="1100">
              <a:solidFill>
                <a:schemeClr val="dk1"/>
              </a:solidFill>
            </a:endParaRPr>
          </a:p>
          <a:p>
            <a:pPr indent="-272256" lvl="0" marL="457200" rtl="0" algn="l">
              <a:spcBef>
                <a:spcPts val="0"/>
              </a:spcBef>
              <a:spcAft>
                <a:spcPts val="0"/>
              </a:spcAft>
              <a:buClr>
                <a:schemeClr val="dk1"/>
              </a:buClr>
              <a:buSzPct val="100000"/>
              <a:buChar char="●"/>
            </a:pPr>
            <a:r>
              <a:rPr lang="en" sz="1100">
                <a:solidFill>
                  <a:schemeClr val="dk1"/>
                </a:solidFill>
              </a:rPr>
              <a:t>Notifications to remind key times for reviewing and reading</a:t>
            </a:r>
            <a:endParaRPr sz="1100">
              <a:solidFill>
                <a:schemeClr val="dk1"/>
              </a:solidFill>
            </a:endParaRPr>
          </a:p>
          <a:p>
            <a:pPr indent="-272256" lvl="1" marL="914400" rtl="0" algn="l">
              <a:spcBef>
                <a:spcPts val="0"/>
              </a:spcBef>
              <a:spcAft>
                <a:spcPts val="0"/>
              </a:spcAft>
              <a:buClr>
                <a:schemeClr val="dk1"/>
              </a:buClr>
              <a:buSzPct val="100000"/>
              <a:buChar char="○"/>
            </a:pPr>
            <a:r>
              <a:rPr lang="en" sz="1100">
                <a:solidFill>
                  <a:schemeClr val="dk1"/>
                </a:solidFill>
              </a:rPr>
              <a:t>Reminders at end of semesters to prompt reviews to be written</a:t>
            </a:r>
            <a:endParaRPr sz="1100">
              <a:solidFill>
                <a:schemeClr val="dk1"/>
              </a:solidFill>
            </a:endParaRPr>
          </a:p>
          <a:p>
            <a:pPr indent="-272256" lvl="1" marL="914400" rtl="0" algn="l">
              <a:spcBef>
                <a:spcPts val="0"/>
              </a:spcBef>
              <a:spcAft>
                <a:spcPts val="0"/>
              </a:spcAft>
              <a:buClr>
                <a:schemeClr val="dk1"/>
              </a:buClr>
              <a:buSzPct val="100000"/>
              <a:buChar char="○"/>
            </a:pPr>
            <a:r>
              <a:rPr lang="en" sz="1100">
                <a:solidFill>
                  <a:schemeClr val="dk1"/>
                </a:solidFill>
              </a:rPr>
              <a:t>Reminders before registration to prompt reviews to be read</a:t>
            </a:r>
            <a:endParaRPr sz="1100">
              <a:solidFill>
                <a:schemeClr val="dk1"/>
              </a:solidFill>
            </a:endParaRPr>
          </a:p>
          <a:p>
            <a:pPr indent="-272256" lvl="0" marL="457200" rtl="0" algn="l">
              <a:spcBef>
                <a:spcPts val="0"/>
              </a:spcBef>
              <a:spcAft>
                <a:spcPts val="0"/>
              </a:spcAft>
              <a:buClr>
                <a:schemeClr val="dk1"/>
              </a:buClr>
              <a:buSzPct val="100000"/>
              <a:buChar char="●"/>
            </a:pPr>
            <a:r>
              <a:rPr lang="en" sz="1100">
                <a:solidFill>
                  <a:schemeClr val="dk1"/>
                </a:solidFill>
              </a:rPr>
              <a:t>Links to external resources (Reddit, RateMyProf, ScheduleBuilder)</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Design Ideas</a:t>
            </a:r>
            <a:endParaRPr/>
          </a:p>
        </p:txBody>
      </p:sp>
      <p:sp>
        <p:nvSpPr>
          <p:cNvPr id="115" name="Google Shape;115;p21"/>
          <p:cNvSpPr/>
          <p:nvPr/>
        </p:nvSpPr>
        <p:spPr>
          <a:xfrm>
            <a:off x="96550" y="725100"/>
            <a:ext cx="2983500" cy="200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Allow users to create diverse profiles with individualized information</a:t>
            </a:r>
            <a:endParaRPr/>
          </a:p>
          <a:p>
            <a:pPr indent="0" lvl="0" marL="0" rtl="0" algn="l">
              <a:spcBef>
                <a:spcPts val="0"/>
              </a:spcBef>
              <a:spcAft>
                <a:spcPts val="0"/>
              </a:spcAft>
              <a:buNone/>
            </a:pPr>
            <a:r>
              <a:t/>
            </a:r>
            <a:endParaRPr sz="800"/>
          </a:p>
          <a:p>
            <a:pPr indent="0" lvl="0" marL="0" rtl="0" algn="l">
              <a:spcBef>
                <a:spcPts val="0"/>
              </a:spcBef>
              <a:spcAft>
                <a:spcPts val="0"/>
              </a:spcAft>
              <a:buNone/>
            </a:pPr>
            <a:r>
              <a:rPr lang="en" sz="1100"/>
              <a:t>Accommodate different types of reviewers (registered, guest, professor, mod)</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Provide reviewer background of working style, major, and interests</a:t>
            </a:r>
            <a:endParaRPr sz="1100"/>
          </a:p>
        </p:txBody>
      </p:sp>
      <p:sp>
        <p:nvSpPr>
          <p:cNvPr id="116" name="Google Shape;116;p21"/>
          <p:cNvSpPr/>
          <p:nvPr/>
        </p:nvSpPr>
        <p:spPr>
          <a:xfrm>
            <a:off x="3143250" y="725100"/>
            <a:ext cx="2857500" cy="200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Create a homepage summary of review trends</a:t>
            </a:r>
            <a:endParaRPr b="1"/>
          </a:p>
          <a:p>
            <a:pPr indent="0" lvl="0" marL="0" rtl="0" algn="l">
              <a:spcBef>
                <a:spcPts val="0"/>
              </a:spcBef>
              <a:spcAft>
                <a:spcPts val="0"/>
              </a:spcAft>
              <a:buNone/>
            </a:pPr>
            <a:r>
              <a:t/>
            </a:r>
            <a:endParaRPr sz="800"/>
          </a:p>
          <a:p>
            <a:pPr indent="0" lvl="0" marL="0" rtl="0" algn="l">
              <a:spcBef>
                <a:spcPts val="0"/>
              </a:spcBef>
              <a:spcAft>
                <a:spcPts val="0"/>
              </a:spcAft>
              <a:buNone/>
            </a:pPr>
            <a:r>
              <a:rPr lang="en" sz="1100"/>
              <a:t>Highlight most-liked, most-reviewed classes in a ranked list</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Show average ratings and class grades along with statistical strength</a:t>
            </a:r>
            <a:endParaRPr sz="1100"/>
          </a:p>
        </p:txBody>
      </p:sp>
      <p:sp>
        <p:nvSpPr>
          <p:cNvPr id="117" name="Google Shape;117;p21"/>
          <p:cNvSpPr/>
          <p:nvPr/>
        </p:nvSpPr>
        <p:spPr>
          <a:xfrm>
            <a:off x="6063950" y="725100"/>
            <a:ext cx="2983500" cy="200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Reward users for writing reviews</a:t>
            </a:r>
            <a:endParaRPr b="1"/>
          </a:p>
          <a:p>
            <a:pPr indent="0" lvl="0" marL="0" rtl="0" algn="l">
              <a:spcBef>
                <a:spcPts val="0"/>
              </a:spcBef>
              <a:spcAft>
                <a:spcPts val="0"/>
              </a:spcAft>
              <a:buNone/>
            </a:pPr>
            <a:r>
              <a:t/>
            </a:r>
            <a:endParaRPr sz="800"/>
          </a:p>
          <a:p>
            <a:pPr indent="0" lvl="0" marL="0" rtl="0" algn="l">
              <a:spcBef>
                <a:spcPts val="0"/>
              </a:spcBef>
              <a:spcAft>
                <a:spcPts val="0"/>
              </a:spcAft>
              <a:buNone/>
            </a:pPr>
            <a:r>
              <a:rPr lang="en" sz="1100"/>
              <a:t>Visible awards for writing reviews with more likes, or for writing more reviews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Show average ratings and class grades along with statistical strength</a:t>
            </a:r>
            <a:endParaRPr sz="1100"/>
          </a:p>
        </p:txBody>
      </p:sp>
      <p:sp>
        <p:nvSpPr>
          <p:cNvPr id="118" name="Google Shape;118;p21"/>
          <p:cNvSpPr/>
          <p:nvPr/>
        </p:nvSpPr>
        <p:spPr>
          <a:xfrm>
            <a:off x="1135275" y="2843775"/>
            <a:ext cx="2983500" cy="200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Require reviews to contain specific, </a:t>
            </a:r>
            <a:r>
              <a:rPr b="1" lang="en"/>
              <a:t>concrete information</a:t>
            </a:r>
            <a:endParaRPr/>
          </a:p>
          <a:p>
            <a:pPr indent="0" lvl="0" marL="0" rtl="0" algn="l">
              <a:spcBef>
                <a:spcPts val="0"/>
              </a:spcBef>
              <a:spcAft>
                <a:spcPts val="0"/>
              </a:spcAft>
              <a:buNone/>
            </a:pPr>
            <a:r>
              <a:t/>
            </a:r>
            <a:endParaRPr sz="800"/>
          </a:p>
          <a:p>
            <a:pPr indent="0" lvl="0" marL="0" rtl="0" algn="l">
              <a:spcBef>
                <a:spcPts val="0"/>
              </a:spcBef>
              <a:spcAft>
                <a:spcPts val="0"/>
              </a:spcAft>
              <a:buNone/>
            </a:pPr>
            <a:r>
              <a:rPr lang="en" sz="1100"/>
              <a:t>Accommodate different types of reviewers (registered, guest, professor, mod)</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Provide reviewer background of working style, major, and interests</a:t>
            </a:r>
            <a:endParaRPr sz="1100"/>
          </a:p>
        </p:txBody>
      </p:sp>
      <p:sp>
        <p:nvSpPr>
          <p:cNvPr id="119" name="Google Shape;119;p21"/>
          <p:cNvSpPr/>
          <p:nvPr/>
        </p:nvSpPr>
        <p:spPr>
          <a:xfrm>
            <a:off x="4990900" y="2843775"/>
            <a:ext cx="2983500" cy="200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Enable</a:t>
            </a:r>
            <a:r>
              <a:rPr b="1" lang="en"/>
              <a:t> user interaction with reviews</a:t>
            </a:r>
            <a:endParaRPr/>
          </a:p>
          <a:p>
            <a:pPr indent="0" lvl="0" marL="0" rtl="0" algn="l">
              <a:spcBef>
                <a:spcPts val="0"/>
              </a:spcBef>
              <a:spcAft>
                <a:spcPts val="0"/>
              </a:spcAft>
              <a:buNone/>
            </a:pPr>
            <a:r>
              <a:t/>
            </a:r>
            <a:endParaRPr sz="800"/>
          </a:p>
          <a:p>
            <a:pPr indent="0" lvl="0" marL="0" rtl="0" algn="l">
              <a:spcBef>
                <a:spcPts val="0"/>
              </a:spcBef>
              <a:spcAft>
                <a:spcPts val="0"/>
              </a:spcAft>
              <a:buNone/>
            </a:pPr>
            <a:r>
              <a:rPr lang="en" sz="1100"/>
              <a:t>Users can upvote/downvote reviews, or comment to provide more information</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Professors with profiles can comment on reviews to clarify (reviewers remain anonymous)</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