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Kimball" initials="JK" lastIdx="1" clrIdx="0">
    <p:extLst>
      <p:ext uri="{19B8F6BF-5375-455C-9EA6-DF929625EA0E}">
        <p15:presenceInfo xmlns:p15="http://schemas.microsoft.com/office/powerpoint/2012/main" userId="S-1-5-21-2541894482-2242068502-202521002-10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87" d="100"/>
          <a:sy n="8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3:58:56.30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4167" t="11967" r="63690" b="68095"/>
          <a:stretch/>
        </p:blipFill>
        <p:spPr>
          <a:xfrm>
            <a:off x="9923489" y="96875"/>
            <a:ext cx="2078814" cy="19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F166-B5BE-4DF7-9995-AC31079BE38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7236-5447-43FF-8836-98DE65CA9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/>
          <a:srcRect l="24167" t="11967" r="63690" b="68095"/>
          <a:stretch/>
        </p:blipFill>
        <p:spPr>
          <a:xfrm>
            <a:off x="9923489" y="96875"/>
            <a:ext cx="2078814" cy="19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HACKtheMACHINE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3792"/>
          </a:xfrm>
        </p:spPr>
        <p:txBody>
          <a:bodyPr>
            <a:normAutofit/>
          </a:bodyPr>
          <a:lstStyle/>
          <a:p>
            <a:r>
              <a:rPr lang="en-US" dirty="0"/>
              <a:t>September 21-23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Team: #WestCoastIsTheBestCoast</a:t>
            </a:r>
          </a:p>
          <a:p>
            <a:r>
              <a:rPr lang="en-US" dirty="0"/>
              <a:t>Joe Ortiz, James Eitelberg, Chris Chen, Jessica Kimball, Chris Cirullo, Thuy Nguyen-Cirullo (SSC PAC); Richard Brereton (COMNAVSURFPAC</a:t>
            </a:r>
            <a:r>
              <a:rPr lang="en-US" dirty="0" smtClean="0"/>
              <a:t>); </a:t>
            </a:r>
            <a:br>
              <a:rPr lang="en-US" dirty="0" smtClean="0"/>
            </a:br>
            <a:r>
              <a:rPr lang="en-US" dirty="0" smtClean="0"/>
              <a:t>Rock Pereira (Consultant)</a:t>
            </a:r>
            <a:endParaRPr lang="en-US" dirty="0"/>
          </a:p>
          <a:p>
            <a:r>
              <a:rPr lang="en-US" dirty="0"/>
              <a:t>Track 2: Data Science and The Seven Seas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67" t="11967" r="63690" b="68095"/>
          <a:stretch/>
        </p:blipFill>
        <p:spPr>
          <a:xfrm>
            <a:off x="9923489" y="96875"/>
            <a:ext cx="2078814" cy="191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7" y="96875"/>
            <a:ext cx="1653112" cy="16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WestCoastIsBestCoast</a:t>
            </a:r>
            <a:r>
              <a:rPr lang="en-US" dirty="0" smtClean="0"/>
              <a:t> 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Clean-Up </a:t>
            </a:r>
            <a:r>
              <a:rPr lang="en-US" dirty="0"/>
              <a:t>and Prioritization</a:t>
            </a:r>
          </a:p>
          <a:p>
            <a:pPr lvl="1"/>
            <a:r>
              <a:rPr lang="en-US" dirty="0"/>
              <a:t>Remove unneeded data (8 fields, e.g. IMO, width)</a:t>
            </a:r>
          </a:p>
          <a:p>
            <a:pPr lvl="1"/>
            <a:r>
              <a:rPr lang="en-US" dirty="0"/>
              <a:t>Filter erroneous data (e.g. </a:t>
            </a:r>
            <a:r>
              <a:rPr lang="en-US" dirty="0" smtClean="0"/>
              <a:t>Tug Boats, negative </a:t>
            </a:r>
            <a:r>
              <a:rPr lang="en-US" dirty="0"/>
              <a:t>COG, </a:t>
            </a:r>
            <a:r>
              <a:rPr lang="en-US" dirty="0" smtClean="0"/>
              <a:t>moored, anchored </a:t>
            </a:r>
            <a:r>
              <a:rPr lang="en-US" dirty="0"/>
              <a:t>vessels)</a:t>
            </a:r>
          </a:p>
          <a:p>
            <a:pPr lvl="1"/>
            <a:r>
              <a:rPr lang="en-US" dirty="0"/>
              <a:t>Divide data into 10-minute periods</a:t>
            </a:r>
          </a:p>
          <a:p>
            <a:r>
              <a:rPr lang="en-US" dirty="0"/>
              <a:t>Processing and Visualization</a:t>
            </a:r>
          </a:p>
          <a:p>
            <a:pPr lvl="1"/>
            <a:r>
              <a:rPr lang="en-US" dirty="0"/>
              <a:t>Determine distance between vessels using k-d trees</a:t>
            </a:r>
          </a:p>
          <a:p>
            <a:pPr lvl="1"/>
            <a:r>
              <a:rPr lang="en-US" dirty="0"/>
              <a:t>Import data into ArcGIS map over maritime </a:t>
            </a:r>
            <a:r>
              <a:rPr lang="en-US" dirty="0" smtClean="0"/>
              <a:t>layers</a:t>
            </a:r>
          </a:p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r>
              <a:rPr lang="en-US" dirty="0" smtClean="0"/>
              <a:t>Computation time based on same data set:</a:t>
            </a:r>
          </a:p>
          <a:p>
            <a:pPr lvl="1"/>
            <a:r>
              <a:rPr lang="en-US" dirty="0" smtClean="0"/>
              <a:t>Brute force: ~30/40 min</a:t>
            </a:r>
          </a:p>
          <a:p>
            <a:r>
              <a:rPr lang="en-US" dirty="0" smtClean="0"/>
              <a:t>Our machine learning based </a:t>
            </a:r>
            <a:r>
              <a:rPr lang="en-US" dirty="0" err="1" smtClean="0"/>
              <a:t>kd</a:t>
            </a:r>
            <a:r>
              <a:rPr lang="en-US" dirty="0" smtClean="0"/>
              <a:t>-tree algorithm we were able to improve performance to 10-15 min</a:t>
            </a:r>
            <a:endParaRPr lang="en-US" dirty="0"/>
          </a:p>
          <a:p>
            <a:pPr lvl="1"/>
            <a:r>
              <a:rPr lang="en-US" dirty="0" smtClean="0"/>
              <a:t>&gt; 50% improvement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WestCoastIsBestCoast</a:t>
            </a:r>
            <a:r>
              <a:rPr lang="en-US" dirty="0" smtClean="0"/>
              <a:t> Approach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11" y="1328913"/>
            <a:ext cx="10515600" cy="50323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 geospatial calculation filtered by ship types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Follow one ship at time and create view frames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AIS data stored </a:t>
            </a:r>
            <a:r>
              <a:rPr lang="en-US" dirty="0"/>
              <a:t>into AWS Cloud! </a:t>
            </a:r>
            <a:endParaRPr lang="en-US" dirty="0" smtClean="0"/>
          </a:p>
          <a:p>
            <a:pPr lvl="1"/>
            <a:r>
              <a:rPr lang="en-US" dirty="0" smtClean="0"/>
              <a:t>Data for 3 years in Zone 10 </a:t>
            </a:r>
          </a:p>
          <a:p>
            <a:pPr lvl="1"/>
            <a:r>
              <a:rPr lang="en-US" dirty="0" smtClean="0"/>
              <a:t>All zones for 1 month (DEC 2017)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89" y="2854834"/>
            <a:ext cx="6127195" cy="38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3528-5C79-6B40-B400-C54F3DF8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67CE-7B5B-F448-9B3C-DE749DEE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HARD!!</a:t>
            </a:r>
            <a:endParaRPr lang="en-US" dirty="0"/>
          </a:p>
          <a:p>
            <a:pPr lvl="1"/>
            <a:r>
              <a:rPr lang="en-US" dirty="0"/>
              <a:t>Preprocess each of the features: </a:t>
            </a:r>
          </a:p>
          <a:p>
            <a:pPr lvl="2"/>
            <a:r>
              <a:rPr lang="en-US" dirty="0"/>
              <a:t>For continuous variables, normalize it by </a:t>
            </a:r>
            <a:r>
              <a:rPr lang="en-US" dirty="0" smtClean="0"/>
              <a:t>subtracting by </a:t>
            </a:r>
            <a:r>
              <a:rPr lang="en-US" dirty="0"/>
              <a:t>the means and </a:t>
            </a:r>
            <a:r>
              <a:rPr lang="en-US" dirty="0" smtClean="0"/>
              <a:t>dividing by </a:t>
            </a:r>
            <a:r>
              <a:rPr lang="en-US" dirty="0"/>
              <a:t>standard deviation</a:t>
            </a:r>
          </a:p>
          <a:p>
            <a:pPr lvl="2"/>
            <a:r>
              <a:rPr lang="en-US" dirty="0"/>
              <a:t>For categorical variables, encode it to a number</a:t>
            </a:r>
          </a:p>
          <a:p>
            <a:pPr lvl="1"/>
            <a:r>
              <a:rPr lang="en-US" dirty="0"/>
              <a:t>PCA and/or Factorial Analysis</a:t>
            </a:r>
          </a:p>
          <a:p>
            <a:pPr lvl="2"/>
            <a:r>
              <a:rPr lang="en-US" dirty="0"/>
              <a:t>To determine which features are the most </a:t>
            </a:r>
            <a:r>
              <a:rPr lang="en-US" dirty="0" smtClean="0"/>
              <a:t>important</a:t>
            </a:r>
            <a:endParaRPr lang="en-US" dirty="0"/>
          </a:p>
          <a:p>
            <a:pPr lvl="1"/>
            <a:r>
              <a:rPr lang="en-US" dirty="0"/>
              <a:t>Multiclass Classification </a:t>
            </a:r>
            <a:r>
              <a:rPr lang="en-US" dirty="0" smtClean="0"/>
              <a:t>Algorithms</a:t>
            </a:r>
            <a:endParaRPr lang="en-US" dirty="0"/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: </a:t>
            </a:r>
            <a:r>
              <a:rPr lang="en-US" dirty="0"/>
              <a:t>K-means Clustering, </a:t>
            </a:r>
            <a:r>
              <a:rPr lang="en-US" dirty="0" smtClean="0"/>
              <a:t>defining the clusters, </a:t>
            </a:r>
            <a:r>
              <a:rPr lang="en-US" dirty="0"/>
              <a:t>etc. 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135"/>
            <a:ext cx="12035317" cy="676986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213513" y="4241495"/>
            <a:ext cx="2335576" cy="1758402"/>
          </a:xfrm>
          <a:prstGeom prst="wedgeRoundRectCallout">
            <a:avLst>
              <a:gd name="adj1" fmla="val -88758"/>
              <a:gd name="adj2" fmla="val 7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Time</a:t>
            </a:r>
          </a:p>
          <a:p>
            <a:pPr algn="ctr"/>
            <a:r>
              <a:rPr lang="en-US" dirty="0" smtClean="0"/>
              <a:t>Ship 1</a:t>
            </a:r>
          </a:p>
          <a:p>
            <a:pPr algn="ctr"/>
            <a:r>
              <a:rPr lang="en-US" dirty="0" smtClean="0"/>
              <a:t>Ship 2</a:t>
            </a:r>
          </a:p>
          <a:p>
            <a:pPr algn="ctr"/>
            <a:r>
              <a:rPr lang="en-US" dirty="0" smtClean="0"/>
              <a:t>Distance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Jupyter Notebook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6" t="9265" r="22841" b="9272"/>
          <a:stretch/>
        </p:blipFill>
        <p:spPr>
          <a:xfrm>
            <a:off x="1311925" y="1333040"/>
            <a:ext cx="7204113" cy="54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we all here?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0" y="2536978"/>
            <a:ext cx="5915025" cy="3943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467083" y="2644046"/>
            <a:ext cx="1586429" cy="1200839"/>
          </a:xfrm>
          <a:prstGeom prst="wedgeRoundRectCallout">
            <a:avLst>
              <a:gd name="adj1" fmla="val -39583"/>
              <a:gd name="adj2" fmla="val 727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USS Fitzgerald: THIS IS PERSONAL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HACKtheMACHINE</vt:lpstr>
      <vt:lpstr>#WestCoastIsBestCoast Approach #1</vt:lpstr>
      <vt:lpstr>#WestCoastIsBestCoast Approach #2</vt:lpstr>
      <vt:lpstr>Challenge #2</vt:lpstr>
      <vt:lpstr>PowerPoint Presentation</vt:lpstr>
      <vt:lpstr>Jupyter Notebook Example</vt:lpstr>
      <vt:lpstr>Conclusion</vt:lpstr>
    </vt:vector>
  </TitlesOfParts>
  <Company>SPAWAR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HACKtheMACHINE</dc:title>
  <dc:creator>Jessica Kimball</dc:creator>
  <cp:lastModifiedBy>Jessica Kimball</cp:lastModifiedBy>
  <cp:revision>25</cp:revision>
  <dcterms:created xsi:type="dcterms:W3CDTF">2018-09-23T16:44:40Z</dcterms:created>
  <dcterms:modified xsi:type="dcterms:W3CDTF">2018-09-23T21:45:45Z</dcterms:modified>
</cp:coreProperties>
</file>