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4"/>
  </p:notesMasterIdLst>
  <p:sldIdLst>
    <p:sldId id="256" r:id="rId3"/>
    <p:sldId id="257" r:id="rId4"/>
    <p:sldId id="259" r:id="rId5"/>
    <p:sldId id="258" r:id="rId6"/>
    <p:sldId id="260"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6" r:id="rId30"/>
    <p:sldId id="287" r:id="rId31"/>
    <p:sldId id="288"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47" autoAdjust="0"/>
  </p:normalViewPr>
  <p:slideViewPr>
    <p:cSldViewPr snapToGrid="0">
      <p:cViewPr varScale="1">
        <p:scale>
          <a:sx n="73" d="100"/>
          <a:sy n="73" d="100"/>
        </p:scale>
        <p:origin x="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00356-AF89-4DD3-88A3-CEE96CEFFB13}" type="datetimeFigureOut">
              <a:rPr lang="zh-CN" altLang="en-US" smtClean="0"/>
              <a:t>2025/6/3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51B17-077B-4C76-8759-BC5EB1B14B75}" type="slidenum">
              <a:rPr lang="zh-CN" altLang="en-US" smtClean="0"/>
              <a:t>‹#›</a:t>
            </a:fld>
            <a:endParaRPr lang="zh-CN" altLang="en-US"/>
          </a:p>
        </p:txBody>
      </p:sp>
    </p:spTree>
    <p:extLst>
      <p:ext uri="{BB962C8B-B14F-4D97-AF65-F5344CB8AC3E}">
        <p14:creationId xmlns:p14="http://schemas.microsoft.com/office/powerpoint/2010/main" val="8144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451B17-077B-4C76-8759-BC5EB1B14B75}" type="slidenum">
              <a:rPr lang="zh-CN" altLang="en-US" smtClean="0"/>
              <a:t>8</a:t>
            </a:fld>
            <a:endParaRPr lang="zh-CN" altLang="en-US"/>
          </a:p>
        </p:txBody>
      </p:sp>
    </p:spTree>
    <p:extLst>
      <p:ext uri="{BB962C8B-B14F-4D97-AF65-F5344CB8AC3E}">
        <p14:creationId xmlns:p14="http://schemas.microsoft.com/office/powerpoint/2010/main" val="1652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D6E844A-F3CA-45F4-8B57-B3A0DC3A9200}" type="datetimeFigureOut">
              <a:rPr lang="zh-CN" altLang="en-US" smtClean="0"/>
              <a:t>2025/6/3</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C62D250-9C5F-4EFD-98EA-EB9943CE19DA}"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884077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210335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101454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8C10CD-CE84-4E2B-BABD-39448864A424}" type="datetimeFigureOut">
              <a:rPr lang="zh-CN" altLang="en-US" smtClean="0"/>
              <a:t>2025/6/3</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EB70648-4C7E-4A21-B8DD-2D1324099071}"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254292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a:extLst>
              <a:ext uri="{FF2B5EF4-FFF2-40B4-BE49-F238E27FC236}">
                <a16:creationId xmlns:a16="http://schemas.microsoft.com/office/drawing/2014/main" id="{C14C973F-A093-8FAB-F887-9419DECDF92D}"/>
              </a:ext>
            </a:extLst>
          </p:cNvPr>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a:extLst>
              <a:ext uri="{FF2B5EF4-FFF2-40B4-BE49-F238E27FC236}">
                <a16:creationId xmlns:a16="http://schemas.microsoft.com/office/drawing/2014/main" id="{4805071D-8EE5-0DF4-A654-C5506347766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68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8C10CD-CE84-4E2B-BABD-39448864A424}" type="datetimeFigureOut">
              <a:rPr lang="zh-CN" altLang="en-US" smtClean="0"/>
              <a:t>2025/6/3</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EB70648-4C7E-4A21-B8DD-2D1324099071}"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790529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585738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391480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a:extLst>
              <a:ext uri="{FF2B5EF4-FFF2-40B4-BE49-F238E27FC236}">
                <a16:creationId xmlns:a16="http://schemas.microsoft.com/office/drawing/2014/main" id="{6089B0A6-270D-63F7-54B4-3CEF226A54D0}"/>
              </a:ext>
            </a:extLst>
          </p:cNvPr>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a:extLst>
              <a:ext uri="{FF2B5EF4-FFF2-40B4-BE49-F238E27FC236}">
                <a16:creationId xmlns:a16="http://schemas.microsoft.com/office/drawing/2014/main" id="{CC33DD0D-4311-FA83-0926-68B2DA7DF8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9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93753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8C10CD-CE84-4E2B-BABD-39448864A424}" type="datetimeFigureOut">
              <a:rPr lang="zh-CN" altLang="en-US" smtClean="0"/>
              <a:t>2025/6/3</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B70648-4C7E-4A21-B8DD-2D1324099071}"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358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1498899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8C10CD-CE84-4E2B-BABD-39448864A424}" type="datetimeFigureOut">
              <a:rPr lang="zh-CN" altLang="en-US" smtClean="0"/>
              <a:t>2025/6/3</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B70648-4C7E-4A21-B8DD-2D1324099071}"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9150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21585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8C10CD-CE84-4E2B-BABD-39448864A424}" type="datetimeFigureOut">
              <a:rPr lang="zh-CN" altLang="en-US" smtClean="0"/>
              <a:t>2025/6/3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445338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2025/6/3</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39184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D6E844A-F3CA-45F4-8B57-B3A0DC3A9200}" type="datetimeFigureOut">
              <a:rPr lang="zh-CN" altLang="en-US" smtClean="0"/>
              <a:t>2025/6/3</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C62D250-9C5F-4EFD-98EA-EB9943CE19DA}"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48091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346386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250968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215312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E844A-F3CA-45F4-8B57-B3A0DC3A9200}" type="datetimeFigureOut">
              <a:rPr lang="zh-CN" altLang="en-US" smtClean="0"/>
              <a:t>2025/6/3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41779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6E844A-F3CA-45F4-8B57-B3A0DC3A9200}" type="datetimeFigureOut">
              <a:rPr lang="zh-CN" altLang="en-US" smtClean="0"/>
              <a:t>2025/6/3</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62D250-9C5F-4EFD-98EA-EB9943CE19D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20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6E844A-F3CA-45F4-8B57-B3A0DC3A9200}" type="datetimeFigureOut">
              <a:rPr lang="zh-CN" altLang="en-US" smtClean="0"/>
              <a:t>2025/6/3</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62D250-9C5F-4EFD-98EA-EB9943CE19D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340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D6E844A-F3CA-45F4-8B57-B3A0DC3A9200}" type="datetimeFigureOut">
              <a:rPr lang="zh-CN" altLang="en-US" smtClean="0"/>
              <a:t>2025/6/3</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C62D250-9C5F-4EFD-98EA-EB9943CE19DA}"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7261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8C10CD-CE84-4E2B-BABD-39448864A424}" type="datetimeFigureOut">
              <a:rPr lang="zh-CN" altLang="en-US" smtClean="0"/>
              <a:t>2025/6/3</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EB70648-4C7E-4A21-B8DD-2D1324099071}"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9513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mpetitions/movie-review-sentiment-analysis-kernels-onl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jpeg"/><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284FBAF-EA17-221E-FD78-60DC2294BFFF}"/>
              </a:ext>
            </a:extLst>
          </p:cNvPr>
          <p:cNvGrpSpPr/>
          <p:nvPr/>
        </p:nvGrpSpPr>
        <p:grpSpPr>
          <a:xfrm>
            <a:off x="1383887" y="2124045"/>
            <a:ext cx="9424226" cy="2145538"/>
            <a:chOff x="1371960" y="1544925"/>
            <a:chExt cx="9424226" cy="2145538"/>
          </a:xfrm>
        </p:grpSpPr>
        <p:sp>
          <p:nvSpPr>
            <p:cNvPr id="5" name="矩形 4">
              <a:extLst>
                <a:ext uri="{FF2B5EF4-FFF2-40B4-BE49-F238E27FC236}">
                  <a16:creationId xmlns:a16="http://schemas.microsoft.com/office/drawing/2014/main" id="{2E1D5E69-72DE-CCF6-E58D-C499AEC86EC4}"/>
                </a:ext>
              </a:extLst>
            </p:cNvPr>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ts val="3300"/>
                </a:lnSpc>
                <a:buNone/>
              </a:pPr>
              <a:r>
                <a:rPr lang="zh-CN" altLang="en-US" sz="4000" b="1" dirty="0">
                  <a:solidFill>
                    <a:srgbClr val="202124"/>
                  </a:solidFill>
                  <a:effectLst/>
                  <a:latin typeface="zeitung"/>
                </a:rPr>
                <a:t>                                                                                              </a:t>
              </a:r>
              <a:r>
                <a:rPr lang="zh-CN" altLang="en-US" sz="2800" dirty="0">
                  <a:solidFill>
                    <a:schemeClr val="tx2"/>
                  </a:solidFill>
                  <a:latin typeface="+mj-lt"/>
                  <a:ea typeface="+mj-ea"/>
                  <a:cs typeface="+mj-cs"/>
                </a:rPr>
                <a:t>电影评论情感分析探索性数据分析及模型</a:t>
              </a:r>
              <a:endParaRPr lang="en-US" altLang="zh-CN" sz="2800" dirty="0">
                <a:solidFill>
                  <a:schemeClr val="tx2"/>
                </a:solidFill>
                <a:latin typeface="+mj-lt"/>
                <a:ea typeface="+mj-ea"/>
                <a:cs typeface="+mj-cs"/>
              </a:endParaRPr>
            </a:p>
            <a:p>
              <a:pPr fontAlgn="base">
                <a:lnSpc>
                  <a:spcPts val="3300"/>
                </a:lnSpc>
                <a:buNone/>
              </a:pPr>
              <a:r>
                <a:rPr lang="en-US" altLang="zh-CN" sz="2400" b="1" dirty="0">
                  <a:solidFill>
                    <a:srgbClr val="202124"/>
                  </a:solidFill>
                  <a:effectLst/>
                  <a:latin typeface="zeitung"/>
                </a:rPr>
                <a:t>Movie Review Sentiment Analysis EDA and models</a:t>
              </a:r>
            </a:p>
            <a:p>
              <a:pPr algn="l" fontAlgn="base">
                <a:spcBef>
                  <a:spcPts val="600"/>
                </a:spcBef>
                <a:buNone/>
              </a:pPr>
              <a:endParaRPr lang="en-US" altLang="zh-CN" sz="4000" b="0" i="0" dirty="0">
                <a:solidFill>
                  <a:srgbClr val="000000"/>
                </a:solidFill>
                <a:effectLst/>
                <a:latin typeface="Inter"/>
              </a:endParaRPr>
            </a:p>
          </p:txBody>
        </p:sp>
        <p:grpSp>
          <p:nvGrpSpPr>
            <p:cNvPr id="6" name="组合 5">
              <a:extLst>
                <a:ext uri="{FF2B5EF4-FFF2-40B4-BE49-F238E27FC236}">
                  <a16:creationId xmlns:a16="http://schemas.microsoft.com/office/drawing/2014/main" id="{E6B424C0-78C8-0BFD-283E-AD19039E55C3}"/>
                </a:ext>
              </a:extLst>
            </p:cNvPr>
            <p:cNvGrpSpPr/>
            <p:nvPr/>
          </p:nvGrpSpPr>
          <p:grpSpPr>
            <a:xfrm>
              <a:off x="1371960" y="1544925"/>
              <a:ext cx="9424226" cy="2145538"/>
              <a:chOff x="1371960" y="1544925"/>
              <a:chExt cx="9424226" cy="2145538"/>
            </a:xfrm>
          </p:grpSpPr>
          <p:grpSp>
            <p:nvGrpSpPr>
              <p:cNvPr id="7" name="组合 6">
                <a:extLst>
                  <a:ext uri="{FF2B5EF4-FFF2-40B4-BE49-F238E27FC236}">
                    <a16:creationId xmlns:a16="http://schemas.microsoft.com/office/drawing/2014/main" id="{A2E07885-D774-35D9-033A-C62259964960}"/>
                  </a:ext>
                </a:extLst>
              </p:cNvPr>
              <p:cNvGrpSpPr/>
              <p:nvPr/>
            </p:nvGrpSpPr>
            <p:grpSpPr>
              <a:xfrm>
                <a:off x="1371960" y="1544925"/>
                <a:ext cx="3500927" cy="803557"/>
                <a:chOff x="1500147" y="1472851"/>
                <a:chExt cx="3500927" cy="803557"/>
              </a:xfrm>
            </p:grpSpPr>
            <p:cxnSp>
              <p:nvCxnSpPr>
                <p:cNvPr id="11" name="直接连接符 10">
                  <a:extLst>
                    <a:ext uri="{FF2B5EF4-FFF2-40B4-BE49-F238E27FC236}">
                      <a16:creationId xmlns:a16="http://schemas.microsoft.com/office/drawing/2014/main" id="{42D83D6F-67D9-F30B-CCA6-D032894077BA}"/>
                    </a:ext>
                  </a:extLst>
                </p:cNvPr>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0903DCC-124C-0949-C190-36E9EBCDE5FF}"/>
                    </a:ext>
                  </a:extLst>
                </p:cNvPr>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2B6252A3-C43A-6396-731F-95F93745812F}"/>
                  </a:ext>
                </a:extLst>
              </p:cNvPr>
              <p:cNvGrpSpPr/>
              <p:nvPr/>
            </p:nvGrpSpPr>
            <p:grpSpPr>
              <a:xfrm>
                <a:off x="7295259" y="2691925"/>
                <a:ext cx="3500927" cy="998538"/>
                <a:chOff x="7167073" y="2709017"/>
                <a:chExt cx="3500927" cy="998538"/>
              </a:xfrm>
            </p:grpSpPr>
            <p:cxnSp>
              <p:nvCxnSpPr>
                <p:cNvPr id="9" name="直接连接符 8">
                  <a:extLst>
                    <a:ext uri="{FF2B5EF4-FFF2-40B4-BE49-F238E27FC236}">
                      <a16:creationId xmlns:a16="http://schemas.microsoft.com/office/drawing/2014/main" id="{CD1DA0FE-BA36-94B2-1FEE-273208B6BCC8}"/>
                    </a:ext>
                  </a:extLst>
                </p:cNvPr>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F415107-A4D2-831E-7F5F-333C8A49EBF2}"/>
                    </a:ext>
                  </a:extLst>
                </p:cNvPr>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13" name="文本框 12">
            <a:extLst>
              <a:ext uri="{FF2B5EF4-FFF2-40B4-BE49-F238E27FC236}">
                <a16:creationId xmlns:a16="http://schemas.microsoft.com/office/drawing/2014/main" id="{0D401FAE-5C49-973E-825A-46735E1AB51E}"/>
              </a:ext>
            </a:extLst>
          </p:cNvPr>
          <p:cNvSpPr txBox="1"/>
          <p:nvPr/>
        </p:nvSpPr>
        <p:spPr>
          <a:xfrm>
            <a:off x="3846864" y="3577103"/>
            <a:ext cx="8050427" cy="369332"/>
          </a:xfrm>
          <a:prstGeom prst="rect">
            <a:avLst/>
          </a:prstGeom>
          <a:noFill/>
        </p:spPr>
        <p:txBody>
          <a:bodyPr wrap="square" rtlCol="0">
            <a:spAutoFit/>
          </a:bodyPr>
          <a:lstStyle/>
          <a:p>
            <a:r>
              <a:rPr lang="zh-CN" altLang="en-US" dirty="0"/>
              <a:t>赛题链接：</a:t>
            </a:r>
            <a:r>
              <a:rPr lang="en-US" altLang="zh-CN" dirty="0">
                <a:hlinkClick r:id="rId2"/>
              </a:rPr>
              <a:t>Movie Review Sentiment Analysis (Kernels Only) | Kaggle</a:t>
            </a:r>
            <a:endParaRPr lang="zh-CN" altLang="en-US" dirty="0"/>
          </a:p>
        </p:txBody>
      </p:sp>
      <p:pic>
        <p:nvPicPr>
          <p:cNvPr id="14" name="图片 13">
            <a:extLst>
              <a:ext uri="{FF2B5EF4-FFF2-40B4-BE49-F238E27FC236}">
                <a16:creationId xmlns:a16="http://schemas.microsoft.com/office/drawing/2014/main" id="{823D1119-0E7F-51B3-63B8-8E4596EC1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15" name="文本框 14">
            <a:extLst>
              <a:ext uri="{FF2B5EF4-FFF2-40B4-BE49-F238E27FC236}">
                <a16:creationId xmlns:a16="http://schemas.microsoft.com/office/drawing/2014/main" id="{DDF2F95A-9B3D-E30A-0B6F-381C963CA317}"/>
              </a:ext>
            </a:extLst>
          </p:cNvPr>
          <p:cNvSpPr txBox="1"/>
          <p:nvPr/>
        </p:nvSpPr>
        <p:spPr>
          <a:xfrm>
            <a:off x="7193279" y="4648200"/>
            <a:ext cx="3500927" cy="646331"/>
          </a:xfrm>
          <a:prstGeom prst="rect">
            <a:avLst/>
          </a:prstGeom>
          <a:noFill/>
        </p:spPr>
        <p:txBody>
          <a:bodyPr wrap="square" rtlCol="0">
            <a:spAutoFit/>
          </a:bodyPr>
          <a:lstStyle/>
          <a:p>
            <a:pPr algn="r"/>
            <a:r>
              <a:rPr lang="zh-CN" altLang="en-US" dirty="0"/>
              <a:t>汇报人：本</a:t>
            </a:r>
            <a:r>
              <a:rPr lang="en-US" altLang="zh-CN" dirty="0"/>
              <a:t>22</a:t>
            </a:r>
            <a:r>
              <a:rPr lang="zh-CN" altLang="en-US" dirty="0"/>
              <a:t>软工</a:t>
            </a:r>
            <a:r>
              <a:rPr lang="en-US" altLang="zh-CN" dirty="0"/>
              <a:t>03</a:t>
            </a:r>
            <a:r>
              <a:rPr lang="zh-CN" altLang="en-US" dirty="0"/>
              <a:t>班杨晨曦</a:t>
            </a:r>
            <a:r>
              <a:rPr lang="en-US" altLang="zh-CN" dirty="0"/>
              <a:t>20220440706</a:t>
            </a:r>
            <a:endParaRPr lang="zh-CN" altLang="en-US" dirty="0"/>
          </a:p>
        </p:txBody>
      </p:sp>
    </p:spTree>
    <p:extLst>
      <p:ext uri="{BB962C8B-B14F-4D97-AF65-F5344CB8AC3E}">
        <p14:creationId xmlns:p14="http://schemas.microsoft.com/office/powerpoint/2010/main" val="32244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348F3-DE57-F73A-3580-79F6B1D0FA8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96DA75-AF9D-0909-3011-2A6FA7B3DC79}"/>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33E6BE95-CF51-F335-B8B8-571470CBC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19DAAD04-E710-DE55-FD1F-0C77799C302E}"/>
              </a:ext>
            </a:extLst>
          </p:cNvPr>
          <p:cNvSpPr>
            <a:spLocks noGrp="1" noChangeArrowheads="1"/>
          </p:cNvSpPr>
          <p:nvPr>
            <p:ph idx="1"/>
          </p:nvPr>
        </p:nvSpPr>
        <p:spPr bwMode="auto">
          <a:xfrm>
            <a:off x="776436" y="2488204"/>
            <a:ext cx="4363455"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sz="2800" dirty="0">
                <a:solidFill>
                  <a:schemeClr val="tx1"/>
                </a:solidFill>
                <a:latin typeface="Arial" panose="020B0604020202020204" pitchFamily="34" charset="0"/>
              </a:rPr>
              <a:t>数据加载与初步探索</a:t>
            </a:r>
            <a:endParaRPr lang="en-US" altLang="zh-CN" sz="2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统计训练集和测试集中每句的平均短语数量。</a:t>
            </a:r>
            <a:endParaRPr lang="en-US" altLang="zh-CN" sz="1800" dirty="0">
              <a:solidFill>
                <a:schemeClr val="tx1"/>
              </a:solidFill>
              <a:latin typeface="Arial" panose="020B0604020202020204" pitchFamily="34" charset="0"/>
            </a:endParaRP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计算训练集和测试集中每句的平均短语数量，了解数据的分布情况。</a:t>
            </a:r>
            <a:endParaRPr lang="zh-CN" altLang="zh-CN" sz="1400" dirty="0"/>
          </a:p>
        </p:txBody>
      </p:sp>
      <p:pic>
        <p:nvPicPr>
          <p:cNvPr id="6" name="图片 5">
            <a:extLst>
              <a:ext uri="{FF2B5EF4-FFF2-40B4-BE49-F238E27FC236}">
                <a16:creationId xmlns:a16="http://schemas.microsoft.com/office/drawing/2014/main" id="{353FF86B-595A-8DD5-86D8-169C64D9BE91}"/>
              </a:ext>
            </a:extLst>
          </p:cNvPr>
          <p:cNvPicPr>
            <a:picLocks noChangeAspect="1"/>
          </p:cNvPicPr>
          <p:nvPr/>
        </p:nvPicPr>
        <p:blipFill>
          <a:blip r:embed="rId3"/>
          <a:stretch>
            <a:fillRect/>
          </a:stretch>
        </p:blipFill>
        <p:spPr>
          <a:xfrm>
            <a:off x="5139891" y="2800315"/>
            <a:ext cx="6820417" cy="1727697"/>
          </a:xfrm>
          <a:prstGeom prst="rect">
            <a:avLst/>
          </a:prstGeom>
        </p:spPr>
      </p:pic>
    </p:spTree>
    <p:extLst>
      <p:ext uri="{BB962C8B-B14F-4D97-AF65-F5344CB8AC3E}">
        <p14:creationId xmlns:p14="http://schemas.microsoft.com/office/powerpoint/2010/main" val="82166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70815-339E-5632-4A3F-FE7F9B85B3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A31CA4-0931-1936-077C-9E15EC1F2E9E}"/>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81440F7F-D3C6-4993-A47E-D810C4B72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0CF21982-5542-01D3-F51F-B6030BE01C4E}"/>
              </a:ext>
            </a:extLst>
          </p:cNvPr>
          <p:cNvSpPr>
            <a:spLocks noGrp="1" noChangeArrowheads="1"/>
          </p:cNvSpPr>
          <p:nvPr>
            <p:ph idx="1"/>
          </p:nvPr>
        </p:nvSpPr>
        <p:spPr bwMode="auto">
          <a:xfrm>
            <a:off x="776436" y="2488204"/>
            <a:ext cx="4363455"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sz="2800" dirty="0">
                <a:solidFill>
                  <a:schemeClr val="tx1"/>
                </a:solidFill>
                <a:latin typeface="Arial" panose="020B0604020202020204" pitchFamily="34" charset="0"/>
              </a:rPr>
              <a:t>数据加载与初步探索</a:t>
            </a:r>
            <a:endParaRPr lang="en-US" altLang="zh-CN" sz="2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5.</a:t>
            </a:r>
            <a:r>
              <a:rPr lang="zh-CN" altLang="en-US" sz="1800" dirty="0">
                <a:solidFill>
                  <a:schemeClr val="tx1"/>
                </a:solidFill>
                <a:latin typeface="Arial" panose="020B0604020202020204" pitchFamily="34" charset="0"/>
              </a:rPr>
              <a:t>统计训练集和测试集中的短语数量和句子数量。</a:t>
            </a: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统计训练集和测试集中的短语数量和句子数量，了解数据的规模。</a:t>
            </a:r>
            <a:endParaRPr lang="zh-CN" altLang="zh-CN" sz="1400" dirty="0"/>
          </a:p>
        </p:txBody>
      </p:sp>
      <p:pic>
        <p:nvPicPr>
          <p:cNvPr id="5" name="图片 4">
            <a:extLst>
              <a:ext uri="{FF2B5EF4-FFF2-40B4-BE49-F238E27FC236}">
                <a16:creationId xmlns:a16="http://schemas.microsoft.com/office/drawing/2014/main" id="{B932FB2C-B9EE-0883-28DA-36F693995BCD}"/>
              </a:ext>
            </a:extLst>
          </p:cNvPr>
          <p:cNvPicPr>
            <a:picLocks noChangeAspect="1"/>
          </p:cNvPicPr>
          <p:nvPr/>
        </p:nvPicPr>
        <p:blipFill>
          <a:blip r:embed="rId3"/>
          <a:stretch>
            <a:fillRect/>
          </a:stretch>
        </p:blipFill>
        <p:spPr>
          <a:xfrm>
            <a:off x="5139891" y="2563595"/>
            <a:ext cx="6658099" cy="1622479"/>
          </a:xfrm>
          <a:prstGeom prst="rect">
            <a:avLst/>
          </a:prstGeom>
        </p:spPr>
      </p:pic>
    </p:spTree>
    <p:extLst>
      <p:ext uri="{BB962C8B-B14F-4D97-AF65-F5344CB8AC3E}">
        <p14:creationId xmlns:p14="http://schemas.microsoft.com/office/powerpoint/2010/main" val="415907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4389B-D2AC-08E2-4044-B596C8D0A80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2024C00-4C39-4092-C863-111AED01CBF0}"/>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CE492503-E4A8-8484-AA80-7351E6549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B31B112-2A38-A746-26DB-E8274783A981}"/>
              </a:ext>
            </a:extLst>
          </p:cNvPr>
          <p:cNvSpPr>
            <a:spLocks noGrp="1" noChangeArrowheads="1"/>
          </p:cNvSpPr>
          <p:nvPr>
            <p:ph idx="1"/>
          </p:nvPr>
        </p:nvSpPr>
        <p:spPr bwMode="auto">
          <a:xfrm>
            <a:off x="776436" y="2349704"/>
            <a:ext cx="3534307" cy="2158583"/>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sz="2800" dirty="0">
                <a:solidFill>
                  <a:schemeClr val="tx1"/>
                </a:solidFill>
                <a:latin typeface="Arial" panose="020B0604020202020204" pitchFamily="34" charset="0"/>
              </a:rPr>
              <a:t>数据加载与初步探索</a:t>
            </a:r>
            <a:endParaRPr lang="en-US" altLang="zh-CN" sz="2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6.</a:t>
            </a:r>
            <a:r>
              <a:rPr lang="zh-CN" altLang="en-US" sz="1800" dirty="0">
                <a:solidFill>
                  <a:schemeClr val="tx1"/>
                </a:solidFill>
                <a:latin typeface="Arial" panose="020B0604020202020204" pitchFamily="34" charset="0"/>
              </a:rPr>
              <a:t>统计训练集和测试集中短语的平均单词数量。</a:t>
            </a: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计算训练集和测试集中短语的平均单词数量，了解短语的长度分布。</a:t>
            </a:r>
            <a:endParaRPr lang="zh-CN" altLang="zh-CN" sz="1400" dirty="0"/>
          </a:p>
        </p:txBody>
      </p:sp>
      <p:pic>
        <p:nvPicPr>
          <p:cNvPr id="16" name="图片 15">
            <a:extLst>
              <a:ext uri="{FF2B5EF4-FFF2-40B4-BE49-F238E27FC236}">
                <a16:creationId xmlns:a16="http://schemas.microsoft.com/office/drawing/2014/main" id="{886EC0CB-7381-BCEB-FD79-7092ABCAC1DD}"/>
              </a:ext>
            </a:extLst>
          </p:cNvPr>
          <p:cNvPicPr>
            <a:picLocks noChangeAspect="1"/>
          </p:cNvPicPr>
          <p:nvPr/>
        </p:nvPicPr>
        <p:blipFill>
          <a:blip r:embed="rId3"/>
          <a:stretch>
            <a:fillRect/>
          </a:stretch>
        </p:blipFill>
        <p:spPr>
          <a:xfrm>
            <a:off x="4335483" y="2485401"/>
            <a:ext cx="7548748" cy="1887187"/>
          </a:xfrm>
          <a:prstGeom prst="rect">
            <a:avLst/>
          </a:prstGeom>
        </p:spPr>
      </p:pic>
    </p:spTree>
    <p:extLst>
      <p:ext uri="{BB962C8B-B14F-4D97-AF65-F5344CB8AC3E}">
        <p14:creationId xmlns:p14="http://schemas.microsoft.com/office/powerpoint/2010/main" val="360655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6282B-6077-B8FD-F913-3154F52498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A8CFC1-7154-8309-7988-19B61C15E391}"/>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D1325941-A933-A1F8-0804-31ACDA7CA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9951AD24-3152-91BE-0CFF-1E24EB4A7784}"/>
              </a:ext>
            </a:extLst>
          </p:cNvPr>
          <p:cNvSpPr>
            <a:spLocks noGrp="1" noChangeArrowheads="1"/>
          </p:cNvSpPr>
          <p:nvPr>
            <p:ph idx="1"/>
          </p:nvPr>
        </p:nvSpPr>
        <p:spPr bwMode="auto">
          <a:xfrm>
            <a:off x="776436" y="2488201"/>
            <a:ext cx="3712437"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en-US" sz="2800" dirty="0">
                <a:solidFill>
                  <a:schemeClr val="tx1"/>
                </a:solidFill>
                <a:latin typeface="Arial" panose="020B0604020202020204" pitchFamily="34" charset="0"/>
              </a:rPr>
              <a:t>特征工程与数据预处理</a:t>
            </a: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查看正向情感短语的三元组。</a:t>
            </a: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提取正向情感短语的所有单词，并生成三元组（</a:t>
            </a:r>
            <a:r>
              <a:rPr lang="en-US" altLang="zh-CN" sz="1800" dirty="0" err="1">
                <a:solidFill>
                  <a:schemeClr val="tx1"/>
                </a:solidFill>
                <a:latin typeface="Arial" panose="020B0604020202020204" pitchFamily="34" charset="0"/>
              </a:rPr>
              <a:t>ngrams</a:t>
            </a:r>
            <a:r>
              <a:rPr lang="zh-CN" altLang="en-US" sz="1800" dirty="0">
                <a:solidFill>
                  <a:schemeClr val="tx1"/>
                </a:solidFill>
                <a:latin typeface="Arial" panose="020B0604020202020204" pitchFamily="34" charset="0"/>
              </a:rPr>
              <a:t>），查看最常见的</a:t>
            </a:r>
            <a:r>
              <a:rPr lang="en-US" altLang="zh-CN" sz="1800" dirty="0">
                <a:solidFill>
                  <a:schemeClr val="tx1"/>
                </a:solidFill>
                <a:latin typeface="Arial" panose="020B0604020202020204" pitchFamily="34" charset="0"/>
              </a:rPr>
              <a:t>30</a:t>
            </a:r>
            <a:r>
              <a:rPr lang="zh-CN" altLang="en-US" sz="1800" dirty="0">
                <a:solidFill>
                  <a:schemeClr val="tx1"/>
                </a:solidFill>
                <a:latin typeface="Arial" panose="020B0604020202020204" pitchFamily="34" charset="0"/>
              </a:rPr>
              <a:t>个三元组，了解正向情感短语的常见模式</a:t>
            </a:r>
            <a:r>
              <a:rPr lang="zh-CN" altLang="en-US" sz="1400" dirty="0">
                <a:solidFill>
                  <a:schemeClr val="tx1"/>
                </a:solidFill>
                <a:latin typeface="Arial" panose="020B0604020202020204" pitchFamily="34" charset="0"/>
              </a:rPr>
              <a:t>。</a:t>
            </a:r>
            <a:endParaRPr lang="zh-CN" altLang="zh-CN" sz="1400" dirty="0"/>
          </a:p>
        </p:txBody>
      </p:sp>
      <p:pic>
        <p:nvPicPr>
          <p:cNvPr id="5" name="图片 4">
            <a:extLst>
              <a:ext uri="{FF2B5EF4-FFF2-40B4-BE49-F238E27FC236}">
                <a16:creationId xmlns:a16="http://schemas.microsoft.com/office/drawing/2014/main" id="{E892E6F5-AFBD-F3B6-E56D-C1BF5283C6DF}"/>
              </a:ext>
            </a:extLst>
          </p:cNvPr>
          <p:cNvPicPr>
            <a:picLocks noChangeAspect="1"/>
          </p:cNvPicPr>
          <p:nvPr/>
        </p:nvPicPr>
        <p:blipFill>
          <a:blip r:embed="rId3"/>
          <a:stretch>
            <a:fillRect/>
          </a:stretch>
        </p:blipFill>
        <p:spPr>
          <a:xfrm>
            <a:off x="4747704" y="1658572"/>
            <a:ext cx="5865393" cy="673005"/>
          </a:xfrm>
          <a:prstGeom prst="rect">
            <a:avLst/>
          </a:prstGeom>
        </p:spPr>
      </p:pic>
      <p:pic>
        <p:nvPicPr>
          <p:cNvPr id="6" name="图片 5">
            <a:extLst>
              <a:ext uri="{FF2B5EF4-FFF2-40B4-BE49-F238E27FC236}">
                <a16:creationId xmlns:a16="http://schemas.microsoft.com/office/drawing/2014/main" id="{3584A85E-87D0-BEC2-4CE7-FCC91A2FD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704" y="2462038"/>
            <a:ext cx="4814389" cy="4128771"/>
          </a:xfrm>
          <a:prstGeom prst="rect">
            <a:avLst/>
          </a:prstGeom>
        </p:spPr>
      </p:pic>
    </p:spTree>
    <p:extLst>
      <p:ext uri="{BB962C8B-B14F-4D97-AF65-F5344CB8AC3E}">
        <p14:creationId xmlns:p14="http://schemas.microsoft.com/office/powerpoint/2010/main" val="90383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0C97A-2677-7565-31FD-4BE20BB57B5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3103E7-4AA8-938D-102F-B9BE6518A79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205E85D3-314A-6E72-81A9-EEC591769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FC19E9D-6FFA-18B3-4961-AB3F57205737}"/>
              </a:ext>
            </a:extLst>
          </p:cNvPr>
          <p:cNvSpPr>
            <a:spLocks noGrp="1" noChangeArrowheads="1"/>
          </p:cNvSpPr>
          <p:nvPr>
            <p:ph idx="1"/>
          </p:nvPr>
        </p:nvSpPr>
        <p:spPr bwMode="auto">
          <a:xfrm>
            <a:off x="776436" y="2211202"/>
            <a:ext cx="3712437" cy="243558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特征工程与数据预处理</a:t>
            </a: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去除停用词后查看正向情感短语的三元组。</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去除停用词后，再次生成三元组并查看最常见的</a:t>
            </a:r>
            <a:r>
              <a:rPr lang="en-US" altLang="zh-CN" sz="1800" dirty="0">
                <a:solidFill>
                  <a:schemeClr val="tx1"/>
                </a:solidFill>
                <a:latin typeface="Arial" panose="020B0604020202020204" pitchFamily="34" charset="0"/>
              </a:rPr>
              <a:t>30</a:t>
            </a:r>
            <a:r>
              <a:rPr lang="zh-CN" altLang="en-US" sz="1800" dirty="0">
                <a:solidFill>
                  <a:schemeClr val="tx1"/>
                </a:solidFill>
                <a:latin typeface="Arial" panose="020B0604020202020204" pitchFamily="34" charset="0"/>
              </a:rPr>
              <a:t>个三元组，发现去除停用词后，常见的三元组数量减少，说明停用词在情感分析中可能很重要，不能简单地去除</a:t>
            </a:r>
            <a:r>
              <a:rPr lang="zh-CN" altLang="en-US" sz="1400" dirty="0">
                <a:solidFill>
                  <a:schemeClr val="tx1"/>
                </a:solidFill>
                <a:latin typeface="Arial" panose="020B0604020202020204" pitchFamily="34" charset="0"/>
              </a:rPr>
              <a:t>。</a:t>
            </a:r>
            <a:endParaRPr lang="zh-CN" altLang="zh-CN" sz="1400" dirty="0"/>
          </a:p>
        </p:txBody>
      </p:sp>
      <p:pic>
        <p:nvPicPr>
          <p:cNvPr id="13" name="图片 12">
            <a:extLst>
              <a:ext uri="{FF2B5EF4-FFF2-40B4-BE49-F238E27FC236}">
                <a16:creationId xmlns:a16="http://schemas.microsoft.com/office/drawing/2014/main" id="{429B35EC-7312-8C3E-AB7E-C3E6C22A9B93}"/>
              </a:ext>
            </a:extLst>
          </p:cNvPr>
          <p:cNvPicPr>
            <a:picLocks noChangeAspect="1"/>
          </p:cNvPicPr>
          <p:nvPr/>
        </p:nvPicPr>
        <p:blipFill>
          <a:blip r:embed="rId3"/>
          <a:stretch>
            <a:fillRect/>
          </a:stretch>
        </p:blipFill>
        <p:spPr>
          <a:xfrm>
            <a:off x="5038053" y="1495726"/>
            <a:ext cx="5715609" cy="5242956"/>
          </a:xfrm>
          <a:prstGeom prst="rect">
            <a:avLst/>
          </a:prstGeom>
        </p:spPr>
      </p:pic>
    </p:spTree>
    <p:extLst>
      <p:ext uri="{BB962C8B-B14F-4D97-AF65-F5344CB8AC3E}">
        <p14:creationId xmlns:p14="http://schemas.microsoft.com/office/powerpoint/2010/main" val="173751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2235-000F-38E4-0E6C-2E275C8E598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08E2E04-3218-8CF5-B014-42F6C4942B52}"/>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2B63396E-D689-57B5-C050-F373B2A02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10948F8C-A4CA-DF01-936C-C2D27D196F5D}"/>
              </a:ext>
            </a:extLst>
          </p:cNvPr>
          <p:cNvSpPr>
            <a:spLocks noGrp="1" noChangeArrowheads="1"/>
          </p:cNvSpPr>
          <p:nvPr>
            <p:ph idx="1"/>
          </p:nvPr>
        </p:nvSpPr>
        <p:spPr bwMode="auto">
          <a:xfrm>
            <a:off x="776436" y="1657205"/>
            <a:ext cx="3712437" cy="3543578"/>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en-US" sz="2800" dirty="0">
                <a:solidFill>
                  <a:schemeClr val="tx1"/>
                </a:solidFill>
                <a:latin typeface="Arial" panose="020B0604020202020204" pitchFamily="34" charset="0"/>
              </a:rPr>
              <a:t>特征工程与数据预处理</a:t>
            </a: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TfidfVectorizer</a:t>
            </a:r>
            <a:r>
              <a:rPr lang="zh-CN" altLang="en-US" sz="1800" dirty="0">
                <a:solidFill>
                  <a:schemeClr val="tx1"/>
                </a:solidFill>
                <a:latin typeface="Arial" panose="020B0604020202020204" pitchFamily="34" charset="0"/>
              </a:rPr>
              <a:t>对文本进行向量化。</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TfidfVectorizer</a:t>
            </a:r>
            <a:r>
              <a:rPr lang="zh-CN" altLang="en-US" sz="1800" dirty="0">
                <a:solidFill>
                  <a:schemeClr val="tx1"/>
                </a:solidFill>
                <a:latin typeface="Arial" panose="020B0604020202020204" pitchFamily="34" charset="0"/>
              </a:rPr>
              <a:t>对文本进行向量化，考虑一元和二元组（</a:t>
            </a:r>
            <a:r>
              <a:rPr lang="en-US" altLang="zh-CN" sz="1800" dirty="0" err="1">
                <a:solidFill>
                  <a:schemeClr val="tx1"/>
                </a:solidFill>
                <a:latin typeface="Arial" panose="020B0604020202020204" pitchFamily="34" charset="0"/>
              </a:rPr>
              <a:t>ngram_range</a:t>
            </a:r>
            <a:r>
              <a:rPr lang="en-US" altLang="zh-CN" sz="1800" dirty="0">
                <a:solidFill>
                  <a:schemeClr val="tx1"/>
                </a:solidFill>
                <a:latin typeface="Arial" panose="020B0604020202020204" pitchFamily="34" charset="0"/>
              </a:rPr>
              <a:t>=(1, 2)</a:t>
            </a:r>
            <a:r>
              <a:rPr lang="zh-CN" altLang="en-US" sz="1800" dirty="0">
                <a:solidFill>
                  <a:schemeClr val="tx1"/>
                </a:solidFill>
                <a:latin typeface="Arial" panose="020B0604020202020204" pitchFamily="34" charset="0"/>
              </a:rPr>
              <a:t>），并使用</a:t>
            </a:r>
            <a:r>
              <a:rPr lang="en-US" altLang="zh-CN" sz="1800" dirty="0" err="1">
                <a:solidFill>
                  <a:schemeClr val="tx1"/>
                </a:solidFill>
                <a:latin typeface="Arial" panose="020B0604020202020204" pitchFamily="34" charset="0"/>
              </a:rPr>
              <a:t>TweetTokenizer</a:t>
            </a:r>
            <a:r>
              <a:rPr lang="zh-CN" altLang="en-US" sz="1800" dirty="0">
                <a:solidFill>
                  <a:schemeClr val="tx1"/>
                </a:solidFill>
                <a:latin typeface="Arial" panose="020B0604020202020204" pitchFamily="34" charset="0"/>
              </a:rPr>
              <a:t>进行分词。</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将训练集和测试集的文本合并后进行拟合，确保词汇表一致。</a:t>
            </a: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提取目标变量。</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提取训练集中的情感标签作为目标变量</a:t>
            </a:r>
            <a:r>
              <a:rPr lang="en-US" altLang="zh-CN" sz="1800" dirty="0">
                <a:solidFill>
                  <a:schemeClr val="tx1"/>
                </a:solidFill>
                <a:latin typeface="Arial" panose="020B0604020202020204" pitchFamily="34" charset="0"/>
              </a:rPr>
              <a:t>y</a:t>
            </a:r>
            <a:r>
              <a:rPr lang="zh-CN" altLang="en-US" sz="1800" dirty="0">
                <a:solidFill>
                  <a:schemeClr val="tx1"/>
                </a:solidFill>
                <a:latin typeface="Arial" panose="020B0604020202020204" pitchFamily="34" charset="0"/>
              </a:rPr>
              <a:t>。</a:t>
            </a:r>
            <a:endParaRPr lang="zh-CN" altLang="zh-CN" sz="1400" dirty="0"/>
          </a:p>
        </p:txBody>
      </p:sp>
      <p:pic>
        <p:nvPicPr>
          <p:cNvPr id="12" name="图片 11">
            <a:extLst>
              <a:ext uri="{FF2B5EF4-FFF2-40B4-BE49-F238E27FC236}">
                <a16:creationId xmlns:a16="http://schemas.microsoft.com/office/drawing/2014/main" id="{7926B8E0-1111-571D-E563-62A91E5A5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06" y="2285149"/>
            <a:ext cx="6709558" cy="2287687"/>
          </a:xfrm>
          <a:prstGeom prst="rect">
            <a:avLst/>
          </a:prstGeom>
        </p:spPr>
      </p:pic>
    </p:spTree>
    <p:extLst>
      <p:ext uri="{BB962C8B-B14F-4D97-AF65-F5344CB8AC3E}">
        <p14:creationId xmlns:p14="http://schemas.microsoft.com/office/powerpoint/2010/main" val="60974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28B16-FD5B-F040-2297-5211033014C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FB3409E-D507-95A4-C003-3909B2DA297F}"/>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3F3730D4-A9AA-C3BF-A020-521106306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726FF623-216B-2C83-3233-1F081AEDC419}"/>
              </a:ext>
            </a:extLst>
          </p:cNvPr>
          <p:cNvSpPr>
            <a:spLocks noGrp="1" noChangeArrowheads="1"/>
          </p:cNvSpPr>
          <p:nvPr>
            <p:ph idx="1"/>
          </p:nvPr>
        </p:nvSpPr>
        <p:spPr bwMode="auto">
          <a:xfrm>
            <a:off x="776436" y="2765199"/>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LogisticRegression</a:t>
            </a:r>
            <a:r>
              <a:rPr lang="zh-CN" altLang="en-US" sz="1800" dirty="0">
                <a:solidFill>
                  <a:schemeClr val="tx1"/>
                </a:solidFill>
                <a:latin typeface="Arial" panose="020B0604020202020204" pitchFamily="34" charset="0"/>
              </a:rPr>
              <a:t>和</a:t>
            </a:r>
            <a:r>
              <a:rPr lang="en-US" altLang="zh-CN" sz="1800" dirty="0" err="1">
                <a:solidFill>
                  <a:schemeClr val="tx1"/>
                </a:solidFill>
                <a:latin typeface="Arial" panose="020B0604020202020204" pitchFamily="34" charset="0"/>
              </a:rPr>
              <a:t>OneVsRestClassifier</a:t>
            </a:r>
            <a:r>
              <a:rPr lang="zh-CN" altLang="en-US" sz="1800" dirty="0">
                <a:solidFill>
                  <a:schemeClr val="tx1"/>
                </a:solidFill>
                <a:latin typeface="Arial" panose="020B0604020202020204" pitchFamily="34" charset="0"/>
              </a:rPr>
              <a:t>进行多分类，训练模型。</a:t>
            </a:r>
            <a:endParaRPr lang="zh-CN"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38FD36F2-E763-4EFE-217C-1C09222694E3}"/>
              </a:ext>
            </a:extLst>
          </p:cNvPr>
          <p:cNvPicPr>
            <a:picLocks noChangeAspect="1"/>
          </p:cNvPicPr>
          <p:nvPr/>
        </p:nvPicPr>
        <p:blipFill>
          <a:blip r:embed="rId3"/>
          <a:stretch>
            <a:fillRect/>
          </a:stretch>
        </p:blipFill>
        <p:spPr>
          <a:xfrm>
            <a:off x="4650581" y="2563595"/>
            <a:ext cx="7307871" cy="3347813"/>
          </a:xfrm>
          <a:prstGeom prst="rect">
            <a:avLst/>
          </a:prstGeom>
        </p:spPr>
      </p:pic>
    </p:spTree>
    <p:extLst>
      <p:ext uri="{BB962C8B-B14F-4D97-AF65-F5344CB8AC3E}">
        <p14:creationId xmlns:p14="http://schemas.microsoft.com/office/powerpoint/2010/main" val="400029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29E9F-FBA9-983B-B1FD-3D4EB94246B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9B3E28-2FFD-E7D1-8FBE-189A0239D8E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A538CBF6-D122-DA43-F280-AE8E3E8D4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A41C11C-34FD-3FB6-CE2C-EDBDB4E2ADC2}"/>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交叉验证评估模型性能。</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使用交叉验证评估模型的准确率，计算平均准确率和标准差。</a:t>
            </a:r>
            <a:endParaRPr lang="zh-CN" altLang="zh-CN" sz="1800" dirty="0">
              <a:solidFill>
                <a:schemeClr val="tx1"/>
              </a:solidFill>
              <a:latin typeface="Arial" panose="020B0604020202020204" pitchFamily="34" charset="0"/>
            </a:endParaRPr>
          </a:p>
        </p:txBody>
      </p:sp>
      <p:pic>
        <p:nvPicPr>
          <p:cNvPr id="6" name="图片 5">
            <a:extLst>
              <a:ext uri="{FF2B5EF4-FFF2-40B4-BE49-F238E27FC236}">
                <a16:creationId xmlns:a16="http://schemas.microsoft.com/office/drawing/2014/main" id="{B70B6897-FDCC-BEEF-4334-3D69182C64C1}"/>
              </a:ext>
            </a:extLst>
          </p:cNvPr>
          <p:cNvPicPr>
            <a:picLocks noChangeAspect="1"/>
          </p:cNvPicPr>
          <p:nvPr/>
        </p:nvPicPr>
        <p:blipFill>
          <a:blip r:embed="rId3"/>
          <a:stretch>
            <a:fillRect/>
          </a:stretch>
        </p:blipFill>
        <p:spPr>
          <a:xfrm>
            <a:off x="4488873" y="2842144"/>
            <a:ext cx="7097486" cy="1210147"/>
          </a:xfrm>
          <a:prstGeom prst="rect">
            <a:avLst/>
          </a:prstGeom>
        </p:spPr>
      </p:pic>
    </p:spTree>
    <p:extLst>
      <p:ext uri="{BB962C8B-B14F-4D97-AF65-F5344CB8AC3E}">
        <p14:creationId xmlns:p14="http://schemas.microsoft.com/office/powerpoint/2010/main" val="390507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C723F-914D-E950-30AD-4E8BB63E6B8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B2B270B-C995-10FD-87C9-B41E30E65F45}"/>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0D49B1BC-2DC3-8298-C91D-F01BF04D9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4F8BF267-1AAE-7653-4D60-B55350EBF948}"/>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LinearSVC</a:t>
            </a:r>
            <a:r>
              <a:rPr lang="zh-CN" altLang="en-US" sz="1800" dirty="0">
                <a:solidFill>
                  <a:schemeClr val="tx1"/>
                </a:solidFill>
                <a:latin typeface="Arial" panose="020B0604020202020204" pitchFamily="34" charset="0"/>
              </a:rPr>
              <a:t>进行多分类。</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LinearSVC</a:t>
            </a:r>
            <a:r>
              <a:rPr lang="zh-CN" altLang="en-US" sz="1800" dirty="0">
                <a:solidFill>
                  <a:schemeClr val="tx1"/>
                </a:solidFill>
                <a:latin typeface="Arial" panose="020B0604020202020204" pitchFamily="34" charset="0"/>
              </a:rPr>
              <a:t>进行多分类，并通过交叉验证评估模型性能。</a:t>
            </a:r>
            <a:endParaRPr lang="zh-CN" altLang="zh-CN" sz="1800" dirty="0">
              <a:solidFill>
                <a:schemeClr val="tx1"/>
              </a:solidFill>
              <a:latin typeface="Arial" panose="020B0604020202020204" pitchFamily="34" charset="0"/>
            </a:endParaRPr>
          </a:p>
        </p:txBody>
      </p:sp>
      <p:pic>
        <p:nvPicPr>
          <p:cNvPr id="12" name="图片 11">
            <a:extLst>
              <a:ext uri="{FF2B5EF4-FFF2-40B4-BE49-F238E27FC236}">
                <a16:creationId xmlns:a16="http://schemas.microsoft.com/office/drawing/2014/main" id="{340BD307-DB7C-15AD-63BE-9DA75F16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753" y="2842144"/>
            <a:ext cx="5818909" cy="1606930"/>
          </a:xfrm>
          <a:prstGeom prst="rect">
            <a:avLst/>
          </a:prstGeom>
        </p:spPr>
      </p:pic>
    </p:spTree>
    <p:extLst>
      <p:ext uri="{BB962C8B-B14F-4D97-AF65-F5344CB8AC3E}">
        <p14:creationId xmlns:p14="http://schemas.microsoft.com/office/powerpoint/2010/main" val="178451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20D2B-7BE4-179A-9996-04794412F8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34F7B53-33F1-1ADE-F8B1-A8FDAE5067BB}"/>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52AC31DF-B422-4928-8152-2A36E845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6DA98450-2E98-D0DB-133A-13642CA4A57C}"/>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训练并保存模型。</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训练</a:t>
            </a:r>
            <a:r>
              <a:rPr lang="en-US" altLang="zh-CN" sz="1800" dirty="0" err="1">
                <a:solidFill>
                  <a:schemeClr val="tx1"/>
                </a:solidFill>
                <a:latin typeface="Arial" panose="020B0604020202020204" pitchFamily="34" charset="0"/>
              </a:rPr>
              <a:t>OneVsRestClassifier</a:t>
            </a:r>
            <a:r>
              <a:rPr lang="zh-CN" altLang="en-US" sz="1800" dirty="0">
                <a:solidFill>
                  <a:schemeClr val="tx1"/>
                </a:solidFill>
                <a:latin typeface="Arial" panose="020B0604020202020204" pitchFamily="34" charset="0"/>
              </a:rPr>
              <a:t>和</a:t>
            </a:r>
            <a:r>
              <a:rPr lang="en-US" altLang="zh-CN" sz="1800" dirty="0" err="1">
                <a:solidFill>
                  <a:schemeClr val="tx1"/>
                </a:solidFill>
                <a:latin typeface="Arial" panose="020B0604020202020204" pitchFamily="34" charset="0"/>
              </a:rPr>
              <a:t>LinearSVC</a:t>
            </a:r>
            <a:r>
              <a:rPr lang="zh-CN" altLang="en-US" sz="1800" dirty="0">
                <a:solidFill>
                  <a:schemeClr val="tx1"/>
                </a:solidFill>
                <a:latin typeface="Arial" panose="020B0604020202020204" pitchFamily="34" charset="0"/>
              </a:rPr>
              <a:t>模型，并保存模型。</a:t>
            </a:r>
            <a:endParaRPr lang="zh-CN" altLang="zh-CN" sz="1800" dirty="0">
              <a:solidFill>
                <a:schemeClr val="tx1"/>
              </a:solidFill>
              <a:latin typeface="Arial" panose="020B0604020202020204" pitchFamily="34" charset="0"/>
            </a:endParaRPr>
          </a:p>
        </p:txBody>
      </p:sp>
      <p:pic>
        <p:nvPicPr>
          <p:cNvPr id="7" name="图片 6">
            <a:extLst>
              <a:ext uri="{FF2B5EF4-FFF2-40B4-BE49-F238E27FC236}">
                <a16:creationId xmlns:a16="http://schemas.microsoft.com/office/drawing/2014/main" id="{E9181ED3-EE02-E047-4541-BE53E6CD3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863" y="2843739"/>
            <a:ext cx="6863937" cy="1842562"/>
          </a:xfrm>
          <a:prstGeom prst="rect">
            <a:avLst/>
          </a:prstGeom>
        </p:spPr>
      </p:pic>
    </p:spTree>
    <p:extLst>
      <p:ext uri="{BB962C8B-B14F-4D97-AF65-F5344CB8AC3E}">
        <p14:creationId xmlns:p14="http://schemas.microsoft.com/office/powerpoint/2010/main" val="283236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2A71A63-5B44-01B7-0F16-06B3B91C70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5" name="MH_Others_1">
            <a:extLst>
              <a:ext uri="{FF2B5EF4-FFF2-40B4-BE49-F238E27FC236}">
                <a16:creationId xmlns:a16="http://schemas.microsoft.com/office/drawing/2014/main" id="{798D2423-1E97-DE89-2167-2764DFB5F654}"/>
              </a:ext>
            </a:extLst>
          </p:cNvPr>
          <p:cNvSpPr txBox="1"/>
          <p:nvPr>
            <p:custDataLst>
              <p:tags r:id="rId1"/>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6" name="MH_Others_2">
            <a:extLst>
              <a:ext uri="{FF2B5EF4-FFF2-40B4-BE49-F238E27FC236}">
                <a16:creationId xmlns:a16="http://schemas.microsoft.com/office/drawing/2014/main" id="{1D456069-F19C-2B06-97C0-5C95EC23CB22}"/>
              </a:ext>
            </a:extLst>
          </p:cNvPr>
          <p:cNvSpPr txBox="1"/>
          <p:nvPr>
            <p:custDataLst>
              <p:tags r:id="rId2"/>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Number_1">
            <a:extLst>
              <a:ext uri="{FF2B5EF4-FFF2-40B4-BE49-F238E27FC236}">
                <a16:creationId xmlns:a16="http://schemas.microsoft.com/office/drawing/2014/main" id="{84725A40-D569-7EDD-F7DF-3600DDA94762}"/>
              </a:ext>
            </a:extLst>
          </p:cNvPr>
          <p:cNvSpPr/>
          <p:nvPr>
            <p:custDataLst>
              <p:tags r:id="rId3"/>
            </p:custDataLst>
          </p:nvPr>
        </p:nvSpPr>
        <p:spPr>
          <a:xfrm>
            <a:off x="4645618" y="92123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MH_Number_2">
            <a:extLst>
              <a:ext uri="{FF2B5EF4-FFF2-40B4-BE49-F238E27FC236}">
                <a16:creationId xmlns:a16="http://schemas.microsoft.com/office/drawing/2014/main" id="{E9F32661-4E0D-BE4A-A960-A3733818EAEC}"/>
              </a:ext>
            </a:extLst>
          </p:cNvPr>
          <p:cNvSpPr/>
          <p:nvPr>
            <p:custDataLst>
              <p:tags r:id="rId4"/>
            </p:custDataLst>
          </p:nvPr>
        </p:nvSpPr>
        <p:spPr>
          <a:xfrm>
            <a:off x="4645618" y="174245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9" name="MH_Number_3">
            <a:extLst>
              <a:ext uri="{FF2B5EF4-FFF2-40B4-BE49-F238E27FC236}">
                <a16:creationId xmlns:a16="http://schemas.microsoft.com/office/drawing/2014/main" id="{310C0295-B517-6852-72A0-208E21B6A61D}"/>
              </a:ext>
            </a:extLst>
          </p:cNvPr>
          <p:cNvSpPr/>
          <p:nvPr>
            <p:custDataLst>
              <p:tags r:id="rId5"/>
            </p:custDataLst>
          </p:nvPr>
        </p:nvSpPr>
        <p:spPr>
          <a:xfrm>
            <a:off x="4645618" y="2566884"/>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0" name="MH_Number_4">
            <a:extLst>
              <a:ext uri="{FF2B5EF4-FFF2-40B4-BE49-F238E27FC236}">
                <a16:creationId xmlns:a16="http://schemas.microsoft.com/office/drawing/2014/main" id="{1B11F393-22FC-88D8-887F-CD3B7F9F43AF}"/>
              </a:ext>
            </a:extLst>
          </p:cNvPr>
          <p:cNvSpPr/>
          <p:nvPr>
            <p:custDataLst>
              <p:tags r:id="rId6"/>
            </p:custDataLst>
          </p:nvPr>
        </p:nvSpPr>
        <p:spPr>
          <a:xfrm>
            <a:off x="4645618" y="339131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1" name="MH_Number_3">
            <a:extLst>
              <a:ext uri="{FF2B5EF4-FFF2-40B4-BE49-F238E27FC236}">
                <a16:creationId xmlns:a16="http://schemas.microsoft.com/office/drawing/2014/main" id="{D1172AF8-E600-6E23-C603-EE7DD932D1EF}"/>
              </a:ext>
            </a:extLst>
          </p:cNvPr>
          <p:cNvSpPr/>
          <p:nvPr>
            <p:custDataLst>
              <p:tags r:id="rId7"/>
            </p:custDataLst>
          </p:nvPr>
        </p:nvSpPr>
        <p:spPr>
          <a:xfrm>
            <a:off x="4648388" y="419895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2" name="MH_Number_4">
            <a:extLst>
              <a:ext uri="{FF2B5EF4-FFF2-40B4-BE49-F238E27FC236}">
                <a16:creationId xmlns:a16="http://schemas.microsoft.com/office/drawing/2014/main" id="{2D023D6E-1538-819D-B6CB-78DC5B3C628B}"/>
              </a:ext>
            </a:extLst>
          </p:cNvPr>
          <p:cNvSpPr/>
          <p:nvPr>
            <p:custDataLst>
              <p:tags r:id="rId8"/>
            </p:custDataLst>
          </p:nvPr>
        </p:nvSpPr>
        <p:spPr>
          <a:xfrm>
            <a:off x="4645618" y="503379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Freeform 7">
            <a:extLst>
              <a:ext uri="{FF2B5EF4-FFF2-40B4-BE49-F238E27FC236}">
                <a16:creationId xmlns:a16="http://schemas.microsoft.com/office/drawing/2014/main" id="{B7DCA0A7-2C9F-6CA3-F39E-24F09F2E4BFD}"/>
              </a:ext>
            </a:extLst>
          </p:cNvPr>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7"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6">
            <a:extLst>
              <a:ext uri="{FF2B5EF4-FFF2-40B4-BE49-F238E27FC236}">
                <a16:creationId xmlns:a16="http://schemas.microsoft.com/office/drawing/2014/main" id="{50C7C668-C50D-F95C-607A-EB6D68B5494E}"/>
              </a:ext>
            </a:extLst>
          </p:cNvPr>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8"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1">
            <a:extLst>
              <a:ext uri="{FF2B5EF4-FFF2-40B4-BE49-F238E27FC236}">
                <a16:creationId xmlns:a16="http://schemas.microsoft.com/office/drawing/2014/main" id="{0896A0C4-42A9-82EA-7417-84BBD651C771}"/>
              </a:ext>
            </a:extLst>
          </p:cNvPr>
          <p:cNvSpPr/>
          <p:nvPr>
            <p:custDataLst>
              <p:tags r:id="rId9"/>
            </p:custDataLst>
          </p:nvPr>
        </p:nvSpPr>
        <p:spPr>
          <a:xfrm>
            <a:off x="5473598" y="908854"/>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实验目的</a:t>
            </a:r>
          </a:p>
        </p:txBody>
      </p:sp>
      <p:sp>
        <p:nvSpPr>
          <p:cNvPr id="22" name="MH_Entry_2">
            <a:extLst>
              <a:ext uri="{FF2B5EF4-FFF2-40B4-BE49-F238E27FC236}">
                <a16:creationId xmlns:a16="http://schemas.microsoft.com/office/drawing/2014/main" id="{0A58559C-D642-6093-41B8-4010CA69A16B}"/>
              </a:ext>
            </a:extLst>
          </p:cNvPr>
          <p:cNvSpPr/>
          <p:nvPr>
            <p:custDataLst>
              <p:tags r:id="rId10"/>
            </p:custDataLst>
          </p:nvPr>
        </p:nvSpPr>
        <p:spPr>
          <a:xfrm>
            <a:off x="5473597" y="173328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实验要求</a:t>
            </a:r>
          </a:p>
        </p:txBody>
      </p:sp>
      <p:sp>
        <p:nvSpPr>
          <p:cNvPr id="23" name="MH_Entry_3">
            <a:extLst>
              <a:ext uri="{FF2B5EF4-FFF2-40B4-BE49-F238E27FC236}">
                <a16:creationId xmlns:a16="http://schemas.microsoft.com/office/drawing/2014/main" id="{F10EEBE9-18F2-BC15-A44B-F8FE1DDB3608}"/>
              </a:ext>
            </a:extLst>
          </p:cNvPr>
          <p:cNvSpPr/>
          <p:nvPr>
            <p:custDataLst>
              <p:tags r:id="rId11"/>
            </p:custDataLst>
          </p:nvPr>
        </p:nvSpPr>
        <p:spPr>
          <a:xfrm>
            <a:off x="5473597" y="255771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实验原理</a:t>
            </a:r>
          </a:p>
        </p:txBody>
      </p:sp>
      <p:sp>
        <p:nvSpPr>
          <p:cNvPr id="24" name="MH_Entry_4">
            <a:extLst>
              <a:ext uri="{FF2B5EF4-FFF2-40B4-BE49-F238E27FC236}">
                <a16:creationId xmlns:a16="http://schemas.microsoft.com/office/drawing/2014/main" id="{97FED9F4-6516-E6AD-E709-30B8AF642EF7}"/>
              </a:ext>
            </a:extLst>
          </p:cNvPr>
          <p:cNvSpPr/>
          <p:nvPr>
            <p:custDataLst>
              <p:tags r:id="rId12"/>
            </p:custDataLst>
          </p:nvPr>
        </p:nvSpPr>
        <p:spPr>
          <a:xfrm>
            <a:off x="5473597" y="338214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实验工具</a:t>
            </a:r>
          </a:p>
        </p:txBody>
      </p:sp>
      <p:sp>
        <p:nvSpPr>
          <p:cNvPr id="25" name="MH_Entry_3">
            <a:extLst>
              <a:ext uri="{FF2B5EF4-FFF2-40B4-BE49-F238E27FC236}">
                <a16:creationId xmlns:a16="http://schemas.microsoft.com/office/drawing/2014/main" id="{EBB47F85-F872-B49A-73CA-8A28AB608AD5}"/>
              </a:ext>
            </a:extLst>
          </p:cNvPr>
          <p:cNvSpPr/>
          <p:nvPr>
            <p:custDataLst>
              <p:tags r:id="rId13"/>
            </p:custDataLst>
          </p:nvPr>
        </p:nvSpPr>
        <p:spPr>
          <a:xfrm>
            <a:off x="5476367" y="418978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实验步骤</a:t>
            </a:r>
          </a:p>
        </p:txBody>
      </p:sp>
      <p:sp>
        <p:nvSpPr>
          <p:cNvPr id="26" name="MH_Entry_4">
            <a:extLst>
              <a:ext uri="{FF2B5EF4-FFF2-40B4-BE49-F238E27FC236}">
                <a16:creationId xmlns:a16="http://schemas.microsoft.com/office/drawing/2014/main" id="{05ABF220-87DA-E115-FD5F-708740A16B6E}"/>
              </a:ext>
            </a:extLst>
          </p:cNvPr>
          <p:cNvSpPr/>
          <p:nvPr>
            <p:custDataLst>
              <p:tags r:id="rId14"/>
            </p:custDataLst>
          </p:nvPr>
        </p:nvSpPr>
        <p:spPr>
          <a:xfrm>
            <a:off x="5473597" y="502462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实验结果</a:t>
            </a:r>
          </a:p>
        </p:txBody>
      </p:sp>
    </p:spTree>
    <p:extLst>
      <p:ext uri="{BB962C8B-B14F-4D97-AF65-F5344CB8AC3E}">
        <p14:creationId xmlns:p14="http://schemas.microsoft.com/office/powerpoint/2010/main" val="31050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by="(-#ppt_w*2)" calcmode="lin" valueType="num">
                                      <p:cBhvr rctx="PPT">
                                        <p:cTn id="13" dur="500" autoRev="1" fill="hold">
                                          <p:stCondLst>
                                            <p:cond delay="0"/>
                                          </p:stCondLst>
                                        </p:cTn>
                                        <p:tgtEl>
                                          <p:spTgt spid="6"/>
                                        </p:tgtEl>
                                        <p:attrNameLst>
                                          <p:attrName>ppt_w</p:attrName>
                                        </p:attrNameLst>
                                      </p:cBhvr>
                                    </p:anim>
                                    <p:anim by="(#ppt_w*0.50)" calcmode="lin" valueType="num">
                                      <p:cBhvr>
                                        <p:cTn id="14" dur="500" decel="50000" autoRev="1" fill="hold">
                                          <p:stCondLst>
                                            <p:cond delay="0"/>
                                          </p:stCondLst>
                                        </p:cTn>
                                        <p:tgtEl>
                                          <p:spTgt spid="6"/>
                                        </p:tgtEl>
                                        <p:attrNameLst>
                                          <p:attrName>ppt_x</p:attrName>
                                        </p:attrNameLst>
                                      </p:cBhvr>
                                    </p:anim>
                                    <p:anim from="(-#ppt_h/2)" to="(#ppt_y)" calcmode="lin" valueType="num">
                                      <p:cBhvr>
                                        <p:cTn id="15" dur="1000" fill="hold">
                                          <p:stCondLst>
                                            <p:cond delay="0"/>
                                          </p:stCondLst>
                                        </p:cTn>
                                        <p:tgtEl>
                                          <p:spTgt spid="6"/>
                                        </p:tgtEl>
                                        <p:attrNameLst>
                                          <p:attrName>ppt_y</p:attrName>
                                        </p:attrNameLst>
                                      </p:cBhvr>
                                    </p:anim>
                                    <p:animRot by="21600000">
                                      <p:cBhvr>
                                        <p:cTn id="16" dur="1000" fill="hold">
                                          <p:stCondLst>
                                            <p:cond delay="0"/>
                                          </p:stCondLst>
                                        </p:cTn>
                                        <p:tgtEl>
                                          <p:spTgt spid="6"/>
                                        </p:tgtEl>
                                        <p:attrNameLst>
                                          <p:attrName>r</p:attrName>
                                        </p:attrNameLst>
                                      </p:cBhvr>
                                    </p:animRo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2200"/>
                            </p:stCondLst>
                            <p:childTnLst>
                              <p:par>
                                <p:cTn id="24" presetID="53" presetClass="entr" presetSubtype="1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par>
                          <p:cTn id="29" fill="hold">
                            <p:stCondLst>
                              <p:cond delay="2700"/>
                            </p:stCondLst>
                            <p:childTnLst>
                              <p:par>
                                <p:cTn id="30" presetID="5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3200"/>
                            </p:stCondLst>
                            <p:childTnLst>
                              <p:par>
                                <p:cTn id="36" presetID="53" presetClass="entr" presetSubtype="16"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700"/>
                            </p:stCondLst>
                            <p:childTnLst>
                              <p:par>
                                <p:cTn id="42" presetID="53" presetClass="entr" presetSubtype="16"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par>
                          <p:cTn id="47" fill="hold">
                            <p:stCondLst>
                              <p:cond delay="4200"/>
                            </p:stCondLst>
                            <p:childTnLst>
                              <p:par>
                                <p:cTn id="48" presetID="53" presetClass="entr" presetSubtype="16"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par>
                          <p:cTn id="53" fill="hold">
                            <p:stCondLst>
                              <p:cond delay="4700"/>
                            </p:stCondLst>
                            <p:childTnLst>
                              <p:par>
                                <p:cTn id="54" presetID="2" presetClass="entr" presetSubtype="8"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0-#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1+#ppt_w/2"/>
                                          </p:val>
                                        </p:tav>
                                        <p:tav tm="100000">
                                          <p:val>
                                            <p:strVal val="#ppt_x"/>
                                          </p:val>
                                        </p:tav>
                                      </p:tavLst>
                                    </p:anim>
                                    <p:anim calcmode="lin" valueType="num">
                                      <p:cBhvr additive="base">
                                        <p:cTn id="61" dur="500" fill="hold"/>
                                        <p:tgtEl>
                                          <p:spTgt spid="19"/>
                                        </p:tgtEl>
                                        <p:attrNameLst>
                                          <p:attrName>ppt_y</p:attrName>
                                        </p:attrNameLst>
                                      </p:cBhvr>
                                      <p:tavLst>
                                        <p:tav tm="0">
                                          <p:val>
                                            <p:strVal val="#ppt_y"/>
                                          </p:val>
                                        </p:tav>
                                        <p:tav tm="100000">
                                          <p:val>
                                            <p:strVal val="#ppt_y"/>
                                          </p:val>
                                        </p:tav>
                                      </p:tavLst>
                                    </p:anim>
                                  </p:childTnLst>
                                </p:cTn>
                              </p:par>
                            </p:childTnLst>
                          </p:cTn>
                        </p:par>
                        <p:par>
                          <p:cTn id="62" fill="hold">
                            <p:stCondLst>
                              <p:cond delay="5200"/>
                            </p:stCondLst>
                            <p:childTnLst>
                              <p:par>
                                <p:cTn id="63" presetID="22" presetClass="entr" presetSubtype="4"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par>
                          <p:cTn id="66" fill="hold">
                            <p:stCondLst>
                              <p:cond delay="5700"/>
                            </p:stCondLst>
                            <p:childTnLst>
                              <p:par>
                                <p:cTn id="67" presetID="22" presetClass="entr" presetSubtype="4"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par>
                          <p:cTn id="70" fill="hold">
                            <p:stCondLst>
                              <p:cond delay="6200"/>
                            </p:stCondLst>
                            <p:childTnLst>
                              <p:par>
                                <p:cTn id="71" presetID="22" presetClass="entr" presetSubtype="4"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par>
                          <p:cTn id="74" fill="hold">
                            <p:stCondLst>
                              <p:cond delay="6700"/>
                            </p:stCondLst>
                            <p:childTnLst>
                              <p:par>
                                <p:cTn id="75" presetID="22" presetClass="entr" presetSubtype="4"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down)">
                                      <p:cBhvr>
                                        <p:cTn id="77" dur="500"/>
                                        <p:tgtEl>
                                          <p:spTgt spid="24"/>
                                        </p:tgtEl>
                                      </p:cBhvr>
                                    </p:animEffect>
                                  </p:childTnLst>
                                </p:cTn>
                              </p:par>
                            </p:childTnLst>
                          </p:cTn>
                        </p:par>
                        <p:par>
                          <p:cTn id="78" fill="hold">
                            <p:stCondLst>
                              <p:cond delay="7200"/>
                            </p:stCondLst>
                            <p:childTnLst>
                              <p:par>
                                <p:cTn id="79" presetID="22" presetClass="entr" presetSubtype="4"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childTnLst>
                          </p:cTn>
                        </p:par>
                        <p:par>
                          <p:cTn id="82" fill="hold">
                            <p:stCondLst>
                              <p:cond delay="7700"/>
                            </p:stCondLst>
                            <p:childTnLst>
                              <p:par>
                                <p:cTn id="83" presetID="22" presetClass="entr" presetSubtype="4"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9" grpId="0" animBg="1"/>
      <p:bldP spid="18" grpId="0" animBg="1"/>
      <p:bldP spid="21" grpId="0" animBg="1"/>
      <p:bldP spid="22" grpId="0" animBg="1"/>
      <p:bldP spid="23"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BFFB4-A257-A4FC-357F-B39F0E0E96F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E62A257-E46C-2634-4A67-325A1DE445FB}"/>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84C3E072-BCD3-406B-3DC5-3FD59986F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DB685A42-08C4-EA46-0696-D0556D5CE503}"/>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Keras</a:t>
            </a:r>
            <a:r>
              <a:rPr lang="zh-CN" altLang="en-US" sz="1800" dirty="0">
                <a:solidFill>
                  <a:schemeClr val="tx1"/>
                </a:solidFill>
                <a:latin typeface="Arial" panose="020B0604020202020204" pitchFamily="34" charset="0"/>
              </a:rPr>
              <a:t>构建深度学习模型。</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a:solidFill>
                  <a:schemeClr val="tx1"/>
                </a:solidFill>
                <a:latin typeface="Arial" panose="020B0604020202020204" pitchFamily="34" charset="0"/>
              </a:rPr>
              <a:t>Tokenizer</a:t>
            </a:r>
            <a:r>
              <a:rPr lang="zh-CN" altLang="en-US" sz="1800" dirty="0">
                <a:solidFill>
                  <a:schemeClr val="tx1"/>
                </a:solidFill>
                <a:latin typeface="Arial" panose="020B0604020202020204" pitchFamily="34" charset="0"/>
              </a:rPr>
              <a:t>对文本进行分词，并将文本转换为序列。</a:t>
            </a:r>
            <a:endParaRPr lang="zh-CN"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44362796-F14C-3076-C8E8-27916F164E60}"/>
              </a:ext>
            </a:extLst>
          </p:cNvPr>
          <p:cNvPicPr>
            <a:picLocks noChangeAspect="1"/>
          </p:cNvPicPr>
          <p:nvPr/>
        </p:nvPicPr>
        <p:blipFill>
          <a:blip r:embed="rId3"/>
          <a:stretch>
            <a:fillRect/>
          </a:stretch>
        </p:blipFill>
        <p:spPr>
          <a:xfrm>
            <a:off x="5340465" y="2433455"/>
            <a:ext cx="5316496" cy="3164774"/>
          </a:xfrm>
          <a:prstGeom prst="rect">
            <a:avLst/>
          </a:prstGeom>
        </p:spPr>
      </p:pic>
    </p:spTree>
    <p:extLst>
      <p:ext uri="{BB962C8B-B14F-4D97-AF65-F5344CB8AC3E}">
        <p14:creationId xmlns:p14="http://schemas.microsoft.com/office/powerpoint/2010/main" val="43664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F78AD-7DBC-25DB-4ECF-64229D33199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0DBFFE-8311-11A9-E984-E2904E5435A3}"/>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14539AF7-7AD8-52D2-B0B0-C7646500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B25558D9-19DC-76E6-7B32-4AD67A9B54F4}"/>
              </a:ext>
            </a:extLst>
          </p:cNvPr>
          <p:cNvSpPr>
            <a:spLocks noGrp="1" noChangeArrowheads="1"/>
          </p:cNvSpPr>
          <p:nvPr>
            <p:ph idx="1"/>
          </p:nvPr>
        </p:nvSpPr>
        <p:spPr bwMode="auto">
          <a:xfrm>
            <a:off x="776437" y="2211203"/>
            <a:ext cx="3629308" cy="243558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对序列进行填充。</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将序列填充到固定长度</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a:t>
            </a:r>
            <a:r>
              <a:rPr lang="en-US" altLang="zh-CN" sz="1800" dirty="0" err="1">
                <a:solidFill>
                  <a:schemeClr val="tx1"/>
                </a:solidFill>
                <a:latin typeface="Arial" panose="020B0604020202020204" pitchFamily="34" charset="0"/>
              </a:rPr>
              <a:t>max_len</a:t>
            </a:r>
            <a:r>
              <a:rPr lang="en-US" altLang="zh-CN" sz="1800" dirty="0">
                <a:solidFill>
                  <a:schemeClr val="tx1"/>
                </a:solidFill>
                <a:latin typeface="Arial" panose="020B0604020202020204" pitchFamily="34" charset="0"/>
              </a:rPr>
              <a:t>=50</a:t>
            </a:r>
            <a:r>
              <a:rPr lang="zh-CN" altLang="en-US" sz="1800" dirty="0">
                <a:solidFill>
                  <a:schemeClr val="tx1"/>
                </a:solidFill>
                <a:latin typeface="Arial" panose="020B0604020202020204" pitchFamily="34" charset="0"/>
              </a:rPr>
              <a:t>），确保输入数据的一致性。</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加载预训练的词嵌入</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加载预训练的词嵌入（</a:t>
            </a:r>
            <a:r>
              <a:rPr lang="en-US" altLang="zh-CN" sz="1800" dirty="0" err="1">
                <a:solidFill>
                  <a:schemeClr val="tx1"/>
                </a:solidFill>
                <a:latin typeface="Arial" panose="020B0604020202020204" pitchFamily="34" charset="0"/>
              </a:rPr>
              <a:t>FastText</a:t>
            </a:r>
            <a:r>
              <a:rPr lang="zh-CN" altLang="en-US" sz="1800" dirty="0">
                <a:solidFill>
                  <a:schemeClr val="tx1"/>
                </a:solidFill>
                <a:latin typeface="Arial" panose="020B0604020202020204" pitchFamily="34" charset="0"/>
              </a:rPr>
              <a:t>），并构建嵌入矩阵。</a:t>
            </a:r>
            <a:endParaRPr lang="zh-CN" altLang="zh-CN" sz="1800" dirty="0">
              <a:solidFill>
                <a:schemeClr val="tx1"/>
              </a:solidFill>
              <a:latin typeface="Arial" panose="020B0604020202020204" pitchFamily="34" charset="0"/>
            </a:endParaRPr>
          </a:p>
        </p:txBody>
      </p:sp>
      <p:pic>
        <p:nvPicPr>
          <p:cNvPr id="6" name="图片 5">
            <a:extLst>
              <a:ext uri="{FF2B5EF4-FFF2-40B4-BE49-F238E27FC236}">
                <a16:creationId xmlns:a16="http://schemas.microsoft.com/office/drawing/2014/main" id="{7B634930-E5C4-3AA2-FF92-F3EDDB688BAE}"/>
              </a:ext>
            </a:extLst>
          </p:cNvPr>
          <p:cNvPicPr>
            <a:picLocks noChangeAspect="1"/>
          </p:cNvPicPr>
          <p:nvPr/>
        </p:nvPicPr>
        <p:blipFill>
          <a:blip r:embed="rId3"/>
          <a:stretch>
            <a:fillRect/>
          </a:stretch>
        </p:blipFill>
        <p:spPr>
          <a:xfrm>
            <a:off x="4488873" y="1514098"/>
            <a:ext cx="6069683" cy="3829792"/>
          </a:xfrm>
          <a:prstGeom prst="rect">
            <a:avLst/>
          </a:prstGeom>
        </p:spPr>
      </p:pic>
    </p:spTree>
    <p:extLst>
      <p:ext uri="{BB962C8B-B14F-4D97-AF65-F5344CB8AC3E}">
        <p14:creationId xmlns:p14="http://schemas.microsoft.com/office/powerpoint/2010/main" val="268157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DD017-DE7C-B76F-EED9-BC70F564D94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7F7ED1A-0119-0E05-4426-CB59A7423A89}"/>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054B86D4-4586-DECC-2EEA-56AFF36C9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FC148A13-FB18-F401-4E57-F941B80C0620}"/>
              </a:ext>
            </a:extLst>
          </p:cNvPr>
          <p:cNvSpPr>
            <a:spLocks noGrp="1" noChangeArrowheads="1"/>
          </p:cNvSpPr>
          <p:nvPr>
            <p:ph idx="1"/>
          </p:nvPr>
        </p:nvSpPr>
        <p:spPr bwMode="auto">
          <a:xfrm>
            <a:off x="776436" y="2626702"/>
            <a:ext cx="3712437" cy="1604585"/>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对目标变量进行独热编码。</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OneHotEncoder</a:t>
            </a:r>
            <a:r>
              <a:rPr lang="zh-CN" altLang="en-US" sz="1800" dirty="0">
                <a:solidFill>
                  <a:schemeClr val="tx1"/>
                </a:solidFill>
                <a:latin typeface="Arial" panose="020B0604020202020204" pitchFamily="34" charset="0"/>
              </a:rPr>
              <a:t>对目标变量进行独热编码，将情感标签转换为独热编码形式。</a:t>
            </a:r>
            <a:endParaRPr lang="zh-CN"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45765398-59D5-F5D9-D058-B867AAAF03E6}"/>
              </a:ext>
            </a:extLst>
          </p:cNvPr>
          <p:cNvPicPr>
            <a:picLocks noChangeAspect="1"/>
          </p:cNvPicPr>
          <p:nvPr/>
        </p:nvPicPr>
        <p:blipFill>
          <a:blip r:embed="rId3"/>
          <a:stretch>
            <a:fillRect/>
          </a:stretch>
        </p:blipFill>
        <p:spPr>
          <a:xfrm>
            <a:off x="4750129" y="2308027"/>
            <a:ext cx="7061860" cy="2241933"/>
          </a:xfrm>
          <a:prstGeom prst="rect">
            <a:avLst/>
          </a:prstGeom>
        </p:spPr>
      </p:pic>
    </p:spTree>
    <p:extLst>
      <p:ext uri="{BB962C8B-B14F-4D97-AF65-F5344CB8AC3E}">
        <p14:creationId xmlns:p14="http://schemas.microsoft.com/office/powerpoint/2010/main" val="30660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CC63D-5218-D8A7-76A0-599BCC5ED6F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BE55E7-D4C6-6E55-0C3C-C226C007371C}"/>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6624948B-A909-1701-5383-BBCEC662C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70278A2D-4E33-E112-A526-AC3EF9EF2248}"/>
              </a:ext>
            </a:extLst>
          </p:cNvPr>
          <p:cNvSpPr>
            <a:spLocks noGrp="1" noChangeArrowheads="1"/>
          </p:cNvSpPr>
          <p:nvPr>
            <p:ph idx="1"/>
          </p:nvPr>
        </p:nvSpPr>
        <p:spPr bwMode="auto">
          <a:xfrm>
            <a:off x="776436" y="2211204"/>
            <a:ext cx="4377455" cy="243558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5.</a:t>
            </a:r>
            <a:r>
              <a:rPr lang="zh-CN" altLang="en-US" sz="1800" dirty="0">
                <a:solidFill>
                  <a:schemeClr val="tx1"/>
                </a:solidFill>
                <a:latin typeface="Arial" panose="020B0604020202020204" pitchFamily="34" charset="0"/>
              </a:rPr>
              <a:t>构建深度学习模型。构建深度学习模型，包括嵌入层、双向</a:t>
            </a:r>
            <a:r>
              <a:rPr lang="en-US" altLang="zh-CN" sz="1800" dirty="0">
                <a:solidFill>
                  <a:schemeClr val="tx1"/>
                </a:solidFill>
                <a:latin typeface="Arial" panose="020B0604020202020204" pitchFamily="34" charset="0"/>
              </a:rPr>
              <a:t>GRU/LSTM</a:t>
            </a:r>
            <a:r>
              <a:rPr lang="zh-CN" altLang="en-US" sz="1800" dirty="0">
                <a:solidFill>
                  <a:schemeClr val="tx1"/>
                </a:solidFill>
                <a:latin typeface="Arial" panose="020B0604020202020204" pitchFamily="34" charset="0"/>
              </a:rPr>
              <a:t>、卷积层、池化层、全连接层等。</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ModelCheckpoint</a:t>
            </a:r>
            <a:r>
              <a:rPr lang="zh-CN" altLang="en-US" sz="1800" dirty="0">
                <a:solidFill>
                  <a:schemeClr val="tx1"/>
                </a:solidFill>
                <a:latin typeface="Arial" panose="020B0604020202020204" pitchFamily="34" charset="0"/>
              </a:rPr>
              <a:t>和</a:t>
            </a:r>
            <a:r>
              <a:rPr lang="en-US" altLang="zh-CN" sz="1800" dirty="0" err="1">
                <a:solidFill>
                  <a:schemeClr val="tx1"/>
                </a:solidFill>
                <a:latin typeface="Arial" panose="020B0604020202020204" pitchFamily="34" charset="0"/>
              </a:rPr>
              <a:t>EarlyStopping</a:t>
            </a:r>
            <a:r>
              <a:rPr lang="zh-CN" altLang="en-US" sz="1800" dirty="0">
                <a:solidFill>
                  <a:schemeClr val="tx1"/>
                </a:solidFill>
                <a:latin typeface="Arial" panose="020B0604020202020204" pitchFamily="34" charset="0"/>
              </a:rPr>
              <a:t>进行模型保存和早停。</a:t>
            </a: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10" name="图片 9">
            <a:extLst>
              <a:ext uri="{FF2B5EF4-FFF2-40B4-BE49-F238E27FC236}">
                <a16:creationId xmlns:a16="http://schemas.microsoft.com/office/drawing/2014/main" id="{D320D99E-7F00-1C72-6C8D-7F6D2C90E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129" y="1428750"/>
            <a:ext cx="4781728" cy="5124203"/>
          </a:xfrm>
          <a:prstGeom prst="rect">
            <a:avLst/>
          </a:prstGeom>
        </p:spPr>
      </p:pic>
    </p:spTree>
    <p:extLst>
      <p:ext uri="{BB962C8B-B14F-4D97-AF65-F5344CB8AC3E}">
        <p14:creationId xmlns:p14="http://schemas.microsoft.com/office/powerpoint/2010/main" val="113474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E5929-8EA3-6AD9-99E4-EF560E40D84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CEF9B8-1174-F5EE-80EB-BA5D0D7102C6}"/>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C9994CCD-AC50-50AE-C730-62D8E23D4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0AE9B7E3-330F-523A-B0E7-9BBA377C02E4}"/>
              </a:ext>
            </a:extLst>
          </p:cNvPr>
          <p:cNvSpPr>
            <a:spLocks noGrp="1" noChangeArrowheads="1"/>
          </p:cNvSpPr>
          <p:nvPr>
            <p:ph idx="1"/>
          </p:nvPr>
        </p:nvSpPr>
        <p:spPr bwMode="auto">
          <a:xfrm>
            <a:off x="776436" y="2488203"/>
            <a:ext cx="4377455"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6.</a:t>
            </a:r>
            <a:r>
              <a:rPr lang="zh-CN" altLang="en-US" sz="1800" dirty="0">
                <a:solidFill>
                  <a:schemeClr val="tx1"/>
                </a:solidFill>
                <a:latin typeface="Arial" panose="020B0604020202020204" pitchFamily="34" charset="0"/>
              </a:rPr>
              <a:t>训练多个深度学习模型。</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训练多个深度学习模型，每个模型使用不同的超参数，以探索最佳模型结构。</a:t>
            </a: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25" name="图片 24">
            <a:extLst>
              <a:ext uri="{FF2B5EF4-FFF2-40B4-BE49-F238E27FC236}">
                <a16:creationId xmlns:a16="http://schemas.microsoft.com/office/drawing/2014/main" id="{76FB1FAA-CFA6-8C44-105E-5E01B4B9A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91" y="1498695"/>
            <a:ext cx="3403642" cy="4953000"/>
          </a:xfrm>
          <a:prstGeom prst="rect">
            <a:avLst/>
          </a:prstGeom>
        </p:spPr>
      </p:pic>
      <p:pic>
        <p:nvPicPr>
          <p:cNvPr id="31" name="图片 30">
            <a:extLst>
              <a:ext uri="{FF2B5EF4-FFF2-40B4-BE49-F238E27FC236}">
                <a16:creationId xmlns:a16="http://schemas.microsoft.com/office/drawing/2014/main" id="{74319798-E9A3-EDBB-9057-BFE8C4EA6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944" y="1765395"/>
            <a:ext cx="4418146" cy="4686300"/>
          </a:xfrm>
          <a:prstGeom prst="rect">
            <a:avLst/>
          </a:prstGeom>
        </p:spPr>
      </p:pic>
      <p:pic>
        <p:nvPicPr>
          <p:cNvPr id="33" name="图片 32">
            <a:extLst>
              <a:ext uri="{FF2B5EF4-FFF2-40B4-BE49-F238E27FC236}">
                <a16:creationId xmlns:a16="http://schemas.microsoft.com/office/drawing/2014/main" id="{F48B7E9C-53C2-F80E-215F-112011094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1949693"/>
            <a:ext cx="4255205" cy="4686300"/>
          </a:xfrm>
          <a:prstGeom prst="rect">
            <a:avLst/>
          </a:prstGeom>
        </p:spPr>
      </p:pic>
      <p:pic>
        <p:nvPicPr>
          <p:cNvPr id="35" name="图片 34">
            <a:extLst>
              <a:ext uri="{FF2B5EF4-FFF2-40B4-BE49-F238E27FC236}">
                <a16:creationId xmlns:a16="http://schemas.microsoft.com/office/drawing/2014/main" id="{4620B97B-BE63-1CBB-BB47-BC5B9FAF85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269842"/>
            <a:ext cx="4688240" cy="5257800"/>
          </a:xfrm>
          <a:prstGeom prst="rect">
            <a:avLst/>
          </a:prstGeom>
        </p:spPr>
      </p:pic>
      <p:pic>
        <p:nvPicPr>
          <p:cNvPr id="37" name="图片 36">
            <a:extLst>
              <a:ext uri="{FF2B5EF4-FFF2-40B4-BE49-F238E27FC236}">
                <a16:creationId xmlns:a16="http://schemas.microsoft.com/office/drawing/2014/main" id="{1FBA4F52-DF5D-230D-9F72-6CB00B242C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2794" y="1543388"/>
            <a:ext cx="5400006" cy="5092605"/>
          </a:xfrm>
          <a:prstGeom prst="rect">
            <a:avLst/>
          </a:prstGeom>
        </p:spPr>
      </p:pic>
    </p:spTree>
    <p:extLst>
      <p:ext uri="{BB962C8B-B14F-4D97-AF65-F5344CB8AC3E}">
        <p14:creationId xmlns:p14="http://schemas.microsoft.com/office/powerpoint/2010/main" val="15665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08835-7DB1-5358-9EDF-C028D13AFC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F75BD0-AB26-94C3-37AE-CF0D88F85BBB}"/>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7F98B4FA-AF38-0B7B-C769-5B48F049D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D062E68F-7CC5-3DB8-D3DD-D81EF52690CA}"/>
              </a:ext>
            </a:extLst>
          </p:cNvPr>
          <p:cNvSpPr>
            <a:spLocks noGrp="1" noChangeArrowheads="1"/>
          </p:cNvSpPr>
          <p:nvPr>
            <p:ph idx="1"/>
          </p:nvPr>
        </p:nvSpPr>
        <p:spPr bwMode="auto">
          <a:xfrm>
            <a:off x="776436" y="2488202"/>
            <a:ext cx="4659164"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模型融合与结果提交</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模型融合。</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对多个深度学习模型的预测结果进行加权平均融合，提高模型的泛化能力和预测准确性。</a:t>
            </a: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5347B4EF-351B-1249-925E-B3A1DF78AD08}"/>
              </a:ext>
            </a:extLst>
          </p:cNvPr>
          <p:cNvPicPr>
            <a:picLocks noChangeAspect="1"/>
          </p:cNvPicPr>
          <p:nvPr/>
        </p:nvPicPr>
        <p:blipFill>
          <a:blip r:embed="rId3"/>
          <a:stretch>
            <a:fillRect/>
          </a:stretch>
        </p:blipFill>
        <p:spPr>
          <a:xfrm>
            <a:off x="5537200" y="2273040"/>
            <a:ext cx="6153626" cy="2311907"/>
          </a:xfrm>
          <a:prstGeom prst="rect">
            <a:avLst/>
          </a:prstGeom>
        </p:spPr>
      </p:pic>
    </p:spTree>
    <p:extLst>
      <p:ext uri="{BB962C8B-B14F-4D97-AF65-F5344CB8AC3E}">
        <p14:creationId xmlns:p14="http://schemas.microsoft.com/office/powerpoint/2010/main" val="216929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949B7-6BB9-0EB7-3840-5C76C951F57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7BBB823-A127-776A-8F7B-85413D88B8ED}"/>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C5EAFEC9-A104-F4DF-F682-AC089CC76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572E1C1B-C6F5-4094-B42A-B8C26EC39FAE}"/>
              </a:ext>
            </a:extLst>
          </p:cNvPr>
          <p:cNvSpPr>
            <a:spLocks noGrp="1" noChangeArrowheads="1"/>
          </p:cNvSpPr>
          <p:nvPr>
            <p:ph idx="1"/>
          </p:nvPr>
        </p:nvSpPr>
        <p:spPr bwMode="auto">
          <a:xfrm>
            <a:off x="776436" y="2488201"/>
            <a:ext cx="4659164"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dirty="0">
                <a:solidFill>
                  <a:schemeClr val="tx1"/>
                </a:solidFill>
                <a:latin typeface="Arial" panose="020B0604020202020204" pitchFamily="34" charset="0"/>
              </a:rPr>
              <a:t>模型融合与结果提交</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生成最终预测结果</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将融合后的预测结果取最大值并四舍五入，得到最终的情感预测标签，并将结果写入提交文件</a:t>
            </a:r>
            <a:r>
              <a:rPr lang="en-US" altLang="zh-CN" sz="1800" dirty="0">
                <a:solidFill>
                  <a:schemeClr val="tx1"/>
                </a:solidFill>
                <a:latin typeface="Arial" panose="020B0604020202020204" pitchFamily="34" charset="0"/>
              </a:rPr>
              <a:t>blend.csv</a:t>
            </a:r>
            <a:r>
              <a:rPr lang="zh-CN" altLang="en-US" sz="1800" dirty="0">
                <a:solidFill>
                  <a:schemeClr val="tx1"/>
                </a:solidFill>
                <a:latin typeface="Arial" panose="020B0604020202020204" pitchFamily="34" charset="0"/>
              </a:rPr>
              <a:t>。</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6" name="图片 5">
            <a:extLst>
              <a:ext uri="{FF2B5EF4-FFF2-40B4-BE49-F238E27FC236}">
                <a16:creationId xmlns:a16="http://schemas.microsoft.com/office/drawing/2014/main" id="{03B23463-A4DB-BB2F-5D43-C750310F94B5}"/>
              </a:ext>
            </a:extLst>
          </p:cNvPr>
          <p:cNvPicPr>
            <a:picLocks noChangeAspect="1"/>
          </p:cNvPicPr>
          <p:nvPr/>
        </p:nvPicPr>
        <p:blipFill>
          <a:blip r:embed="rId3"/>
          <a:stretch>
            <a:fillRect/>
          </a:stretch>
        </p:blipFill>
        <p:spPr>
          <a:xfrm>
            <a:off x="2543979" y="4070330"/>
            <a:ext cx="9414473" cy="1727696"/>
          </a:xfrm>
          <a:prstGeom prst="rect">
            <a:avLst/>
          </a:prstGeom>
        </p:spPr>
      </p:pic>
    </p:spTree>
    <p:extLst>
      <p:ext uri="{BB962C8B-B14F-4D97-AF65-F5344CB8AC3E}">
        <p14:creationId xmlns:p14="http://schemas.microsoft.com/office/powerpoint/2010/main" val="271010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39619-FA72-B95A-7C77-1A3A41705A9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C6C993C-5DC5-03D2-1D7F-1EAA66553116}"/>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0795A2B8-F0B2-3D97-261F-F3CE58FAE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3AB10F2-382B-6047-7F9C-FE7F6A1BCAAB}"/>
              </a:ext>
            </a:extLst>
          </p:cNvPr>
          <p:cNvSpPr>
            <a:spLocks noGrp="1" noChangeArrowheads="1"/>
          </p:cNvSpPr>
          <p:nvPr>
            <p:ph idx="1"/>
          </p:nvPr>
        </p:nvSpPr>
        <p:spPr bwMode="auto">
          <a:xfrm>
            <a:off x="786061" y="1723115"/>
            <a:ext cx="6278128" cy="3789799"/>
          </a:xfrm>
          <a:prstGeom prst="rect">
            <a:avLst/>
          </a:prstGeom>
          <a:noFill/>
          <a:ln>
            <a:noFill/>
          </a:ln>
          <a:effectLst/>
        </p:spPr>
        <p:txBody>
          <a:bodyPr vert="horz" wrap="square" lIns="0" tIns="0" rIns="0" bIns="65067" numCol="1" anchor="ctr" anchorCtr="0" compatLnSpc="1">
            <a:prstTxWarp prst="textNoShape">
              <a:avLst/>
            </a:prstTxWarp>
            <a:spAutoFit/>
          </a:bodyPr>
          <a:lstStyle/>
          <a:p>
            <a:pPr algn="l" fontAlgn="base">
              <a:lnSpc>
                <a:spcPts val="1950"/>
              </a:lnSpc>
              <a:spcBef>
                <a:spcPts val="2250"/>
              </a:spcBef>
              <a:spcAft>
                <a:spcPts val="1200"/>
              </a:spcAft>
              <a:buNone/>
            </a:pPr>
            <a:r>
              <a:rPr lang="zh-CN" altLang="en-US" sz="2800" dirty="0">
                <a:latin typeface="inherit"/>
              </a:rPr>
              <a:t>总结</a:t>
            </a:r>
          </a:p>
          <a:p>
            <a:pPr algn="l" fontAlgn="base">
              <a:lnSpc>
                <a:spcPts val="1950"/>
              </a:lnSpc>
              <a:spcBef>
                <a:spcPts val="2250"/>
              </a:spcBef>
              <a:spcAft>
                <a:spcPts val="900"/>
              </a:spcAft>
              <a:buFont typeface="Arial" panose="020B0604020202020204" pitchFamily="34" charset="0"/>
              <a:buChar char="•"/>
            </a:pPr>
            <a:r>
              <a:rPr lang="zh-CN" altLang="en-US" sz="1600" dirty="0">
                <a:latin typeface="inherit"/>
              </a:rPr>
              <a:t>数据加载与初步探索：加载数据，了解数据的结构和分布情况。</a:t>
            </a:r>
          </a:p>
          <a:p>
            <a:pPr algn="l" fontAlgn="base">
              <a:lnSpc>
                <a:spcPts val="1950"/>
              </a:lnSpc>
              <a:spcBef>
                <a:spcPts val="2250"/>
              </a:spcBef>
              <a:spcAft>
                <a:spcPts val="900"/>
              </a:spcAft>
              <a:buFont typeface="Arial" panose="020B0604020202020204" pitchFamily="34" charset="0"/>
              <a:buChar char="•"/>
            </a:pPr>
            <a:r>
              <a:rPr lang="zh-CN" altLang="en-US" sz="1600" dirty="0">
                <a:latin typeface="inherit"/>
              </a:rPr>
              <a:t>特征工程与数据预处理：对文本数据进行分词、向量化等处理，构建特征。</a:t>
            </a:r>
          </a:p>
          <a:p>
            <a:pPr algn="l" fontAlgn="base">
              <a:lnSpc>
                <a:spcPts val="1950"/>
              </a:lnSpc>
              <a:spcBef>
                <a:spcPts val="2250"/>
              </a:spcBef>
              <a:spcAft>
                <a:spcPts val="900"/>
              </a:spcAft>
              <a:buFont typeface="Arial" panose="020B0604020202020204" pitchFamily="34" charset="0"/>
              <a:buChar char="•"/>
            </a:pPr>
            <a:r>
              <a:rPr lang="zh-CN" altLang="en-US" sz="1600" dirty="0">
                <a:latin typeface="inherit"/>
              </a:rPr>
              <a:t>模型训练与评估：训练传统机器学习模型和深度学习模型，评估模型性能。</a:t>
            </a:r>
          </a:p>
          <a:p>
            <a:pPr algn="l" fontAlgn="base">
              <a:lnSpc>
                <a:spcPts val="1950"/>
              </a:lnSpc>
              <a:spcBef>
                <a:spcPts val="2250"/>
              </a:spcBef>
              <a:spcAft>
                <a:spcPts val="1200"/>
              </a:spcAft>
              <a:buFont typeface="Arial" panose="020B0604020202020204" pitchFamily="34" charset="0"/>
              <a:buChar char="•"/>
            </a:pPr>
            <a:r>
              <a:rPr lang="zh-CN" altLang="en-US" sz="1600" dirty="0">
                <a:latin typeface="inherit"/>
              </a:rPr>
              <a:t>模型融合与结果提交：对多个深度学习模型的预测结果进行融合，生成最终预测结果并提交。</a:t>
            </a:r>
          </a:p>
        </p:txBody>
      </p:sp>
      <p:pic>
        <p:nvPicPr>
          <p:cNvPr id="5" name="图片 4">
            <a:extLst>
              <a:ext uri="{FF2B5EF4-FFF2-40B4-BE49-F238E27FC236}">
                <a16:creationId xmlns:a16="http://schemas.microsoft.com/office/drawing/2014/main" id="{73219045-54EB-6660-CB12-31B93ABC9E21}"/>
              </a:ext>
            </a:extLst>
          </p:cNvPr>
          <p:cNvPicPr>
            <a:picLocks noChangeAspect="1"/>
          </p:cNvPicPr>
          <p:nvPr/>
        </p:nvPicPr>
        <p:blipFill>
          <a:blip r:embed="rId3"/>
          <a:stretch>
            <a:fillRect/>
          </a:stretch>
        </p:blipFill>
        <p:spPr>
          <a:xfrm>
            <a:off x="7259193" y="2563595"/>
            <a:ext cx="4592147" cy="2865186"/>
          </a:xfrm>
          <a:prstGeom prst="rect">
            <a:avLst/>
          </a:prstGeom>
        </p:spPr>
      </p:pic>
      <p:sp>
        <p:nvSpPr>
          <p:cNvPr id="10" name="文本框 9">
            <a:extLst>
              <a:ext uri="{FF2B5EF4-FFF2-40B4-BE49-F238E27FC236}">
                <a16:creationId xmlns:a16="http://schemas.microsoft.com/office/drawing/2014/main" id="{4FFEE91C-73F7-8C90-4F6A-BAB5322160AB}"/>
              </a:ext>
            </a:extLst>
          </p:cNvPr>
          <p:cNvSpPr txBox="1"/>
          <p:nvPr/>
        </p:nvSpPr>
        <p:spPr>
          <a:xfrm>
            <a:off x="2286000" y="5596122"/>
            <a:ext cx="7772400" cy="954107"/>
          </a:xfrm>
          <a:prstGeom prst="rect">
            <a:avLst/>
          </a:prstGeom>
          <a:noFill/>
        </p:spPr>
        <p:txBody>
          <a:bodyPr wrap="square">
            <a:spAutoFit/>
          </a:bodyPr>
          <a:lstStyle/>
          <a:p>
            <a:r>
              <a:rPr lang="zh-CN" altLang="en-US" sz="2800" dirty="0">
                <a:latin typeface="inherit"/>
              </a:rPr>
              <a:t>整个实验流程涵盖了从数据加载到模型训练、评估和结果提交的完整机器学习流程。</a:t>
            </a:r>
            <a:endParaRPr lang="zh-CN" altLang="en-US" sz="2800" dirty="0"/>
          </a:p>
        </p:txBody>
      </p:sp>
    </p:spTree>
    <p:extLst>
      <p:ext uri="{BB962C8B-B14F-4D97-AF65-F5344CB8AC3E}">
        <p14:creationId xmlns:p14="http://schemas.microsoft.com/office/powerpoint/2010/main" val="376397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CC742-1E32-CB67-706A-FF08CB5527D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14F1BFC-5AF3-CDCA-E48B-14E555272187}"/>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D6C0844C-42E2-80B4-F62C-F913DC9A6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pic>
        <p:nvPicPr>
          <p:cNvPr id="9" name="图片 8">
            <a:extLst>
              <a:ext uri="{FF2B5EF4-FFF2-40B4-BE49-F238E27FC236}">
                <a16:creationId xmlns:a16="http://schemas.microsoft.com/office/drawing/2014/main" id="{F1024727-3D9C-DF93-F2AB-BE20C47AF9ED}"/>
              </a:ext>
            </a:extLst>
          </p:cNvPr>
          <p:cNvPicPr>
            <a:picLocks noChangeAspect="1"/>
          </p:cNvPicPr>
          <p:nvPr/>
        </p:nvPicPr>
        <p:blipFill>
          <a:blip r:embed="rId3"/>
          <a:stretch>
            <a:fillRect/>
          </a:stretch>
        </p:blipFill>
        <p:spPr>
          <a:xfrm>
            <a:off x="1219200" y="1596961"/>
            <a:ext cx="6226629" cy="3475216"/>
          </a:xfrm>
          <a:prstGeom prst="rect">
            <a:avLst/>
          </a:prstGeom>
        </p:spPr>
      </p:pic>
      <p:pic>
        <p:nvPicPr>
          <p:cNvPr id="12" name="图片 11">
            <a:extLst>
              <a:ext uri="{FF2B5EF4-FFF2-40B4-BE49-F238E27FC236}">
                <a16:creationId xmlns:a16="http://schemas.microsoft.com/office/drawing/2014/main" id="{480B36CC-5294-8B6A-2041-89D0F8256343}"/>
              </a:ext>
            </a:extLst>
          </p:cNvPr>
          <p:cNvPicPr>
            <a:picLocks noChangeAspect="1"/>
          </p:cNvPicPr>
          <p:nvPr/>
        </p:nvPicPr>
        <p:blipFill>
          <a:blip r:embed="rId4"/>
          <a:stretch>
            <a:fillRect/>
          </a:stretch>
        </p:blipFill>
        <p:spPr>
          <a:xfrm>
            <a:off x="7034443" y="2091407"/>
            <a:ext cx="4924009" cy="3061063"/>
          </a:xfrm>
          <a:prstGeom prst="rect">
            <a:avLst/>
          </a:prstGeom>
        </p:spPr>
      </p:pic>
    </p:spTree>
    <p:extLst>
      <p:ext uri="{BB962C8B-B14F-4D97-AF65-F5344CB8AC3E}">
        <p14:creationId xmlns:p14="http://schemas.microsoft.com/office/powerpoint/2010/main" val="186157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87B6A-E5FC-8DEF-356A-7373DE01E0B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D5CF454-4430-E857-60A3-DDFBFDD2D874}"/>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67679616-E535-2749-7F4E-A92DF812F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pic>
        <p:nvPicPr>
          <p:cNvPr id="5" name="图片 4">
            <a:extLst>
              <a:ext uri="{FF2B5EF4-FFF2-40B4-BE49-F238E27FC236}">
                <a16:creationId xmlns:a16="http://schemas.microsoft.com/office/drawing/2014/main" id="{0640BC53-C3E8-8A93-C976-9B8FF545F8EA}"/>
              </a:ext>
            </a:extLst>
          </p:cNvPr>
          <p:cNvPicPr>
            <a:picLocks noChangeAspect="1"/>
          </p:cNvPicPr>
          <p:nvPr/>
        </p:nvPicPr>
        <p:blipFill>
          <a:blip r:embed="rId3"/>
          <a:stretch>
            <a:fillRect/>
          </a:stretch>
        </p:blipFill>
        <p:spPr>
          <a:xfrm>
            <a:off x="1219200" y="1950012"/>
            <a:ext cx="5071245" cy="3331736"/>
          </a:xfrm>
          <a:prstGeom prst="rect">
            <a:avLst/>
          </a:prstGeom>
        </p:spPr>
      </p:pic>
      <p:pic>
        <p:nvPicPr>
          <p:cNvPr id="7" name="图片 6">
            <a:extLst>
              <a:ext uri="{FF2B5EF4-FFF2-40B4-BE49-F238E27FC236}">
                <a16:creationId xmlns:a16="http://schemas.microsoft.com/office/drawing/2014/main" id="{2335A60C-2736-6BDB-9C21-FCEDF9CF4573}"/>
              </a:ext>
            </a:extLst>
          </p:cNvPr>
          <p:cNvPicPr>
            <a:picLocks noChangeAspect="1"/>
          </p:cNvPicPr>
          <p:nvPr/>
        </p:nvPicPr>
        <p:blipFill>
          <a:blip r:embed="rId4"/>
          <a:stretch>
            <a:fillRect/>
          </a:stretch>
        </p:blipFill>
        <p:spPr>
          <a:xfrm>
            <a:off x="6618514" y="2841540"/>
            <a:ext cx="5007429" cy="2440208"/>
          </a:xfrm>
          <a:prstGeom prst="rect">
            <a:avLst/>
          </a:prstGeom>
        </p:spPr>
      </p:pic>
    </p:spTree>
    <p:extLst>
      <p:ext uri="{BB962C8B-B14F-4D97-AF65-F5344CB8AC3E}">
        <p14:creationId xmlns:p14="http://schemas.microsoft.com/office/powerpoint/2010/main" val="26185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98BC2-68DC-802C-DBA3-A3F2E5E0D600}"/>
              </a:ext>
            </a:extLst>
          </p:cNvPr>
          <p:cNvSpPr>
            <a:spLocks noGrp="1"/>
          </p:cNvSpPr>
          <p:nvPr>
            <p:ph type="title"/>
          </p:nvPr>
        </p:nvSpPr>
        <p:spPr/>
        <p:txBody>
          <a:bodyPr/>
          <a:lstStyle/>
          <a:p>
            <a:r>
              <a:rPr lang="zh-CN" altLang="en-US" dirty="0"/>
              <a:t>实验目的</a:t>
            </a:r>
          </a:p>
        </p:txBody>
      </p:sp>
      <p:pic>
        <p:nvPicPr>
          <p:cNvPr id="4" name="图片 3">
            <a:extLst>
              <a:ext uri="{FF2B5EF4-FFF2-40B4-BE49-F238E27FC236}">
                <a16:creationId xmlns:a16="http://schemas.microsoft.com/office/drawing/2014/main" id="{B9EA71F6-40DB-7A5A-506F-4007B5BBA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5" name="内容占位符 10">
            <a:extLst>
              <a:ext uri="{FF2B5EF4-FFF2-40B4-BE49-F238E27FC236}">
                <a16:creationId xmlns:a16="http://schemas.microsoft.com/office/drawing/2014/main" id="{52BBB319-AC27-AB17-9953-E70136FF3051}"/>
              </a:ext>
            </a:extLst>
          </p:cNvPr>
          <p:cNvSpPr txBox="1">
            <a:spLocks/>
          </p:cNvSpPr>
          <p:nvPr/>
        </p:nvSpPr>
        <p:spPr>
          <a:xfrm>
            <a:off x="1524000" y="2438400"/>
            <a:ext cx="9601200" cy="3581400"/>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base">
              <a:lnSpc>
                <a:spcPts val="1950"/>
              </a:lnSpc>
              <a:spcAft>
                <a:spcPts val="1200"/>
              </a:spcAft>
              <a:buNone/>
            </a:pPr>
            <a:r>
              <a:rPr lang="zh-CN" altLang="en-US" sz="2400" b="0" i="0" dirty="0">
                <a:effectLst/>
                <a:latin typeface="-apple-system"/>
              </a:rPr>
              <a:t>本次实验的目的是通过对电影评论短语的情感分析，构建一个能够准确预测评论情感倾向的模型。具体目标包括：</a:t>
            </a:r>
          </a:p>
          <a:p>
            <a:pPr algn="l" fontAlgn="base">
              <a:lnSpc>
                <a:spcPts val="1950"/>
              </a:lnSpc>
              <a:spcAft>
                <a:spcPts val="900"/>
              </a:spcAft>
              <a:buFont typeface="Arial" panose="020B0604020202020204" pitchFamily="34" charset="0"/>
              <a:buChar char="•"/>
            </a:pPr>
            <a:r>
              <a:rPr lang="zh-CN" altLang="en-US" sz="2500" dirty="0">
                <a:latin typeface="inherit"/>
              </a:rPr>
              <a:t>数据探索：了解电影评论数据的结构和特点，包括短语的分布、情感标签的分布等。</a:t>
            </a:r>
          </a:p>
          <a:p>
            <a:pPr algn="l" fontAlgn="base">
              <a:lnSpc>
                <a:spcPts val="1950"/>
              </a:lnSpc>
              <a:spcAft>
                <a:spcPts val="900"/>
              </a:spcAft>
              <a:buFont typeface="Arial" panose="020B0604020202020204" pitchFamily="34" charset="0"/>
              <a:buChar char="•"/>
            </a:pPr>
            <a:r>
              <a:rPr lang="zh-CN" altLang="en-US" sz="2500" dirty="0">
                <a:latin typeface="inherit"/>
              </a:rPr>
              <a:t>特征工程：提取和构建有效的特征，以提高模型的预测性能。</a:t>
            </a:r>
          </a:p>
          <a:p>
            <a:pPr algn="l" fontAlgn="base">
              <a:lnSpc>
                <a:spcPts val="1950"/>
              </a:lnSpc>
              <a:spcAft>
                <a:spcPts val="900"/>
              </a:spcAft>
              <a:buFont typeface="Arial" panose="020B0604020202020204" pitchFamily="34" charset="0"/>
              <a:buChar char="•"/>
            </a:pPr>
            <a:r>
              <a:rPr lang="zh-CN" altLang="en-US" sz="2500" dirty="0">
                <a:latin typeface="inherit"/>
              </a:rPr>
              <a:t>模型训练与评估：尝试多种机器学习和深度学习模型，评估其性能，并选择最佳模型。</a:t>
            </a:r>
          </a:p>
          <a:p>
            <a:pPr algn="l" fontAlgn="base">
              <a:lnSpc>
                <a:spcPts val="1950"/>
              </a:lnSpc>
              <a:spcAft>
                <a:spcPts val="900"/>
              </a:spcAft>
              <a:buFont typeface="Arial" panose="020B0604020202020204" pitchFamily="34" charset="0"/>
              <a:buChar char="•"/>
            </a:pPr>
            <a:r>
              <a:rPr lang="zh-CN" altLang="en-US" sz="2500" dirty="0">
                <a:latin typeface="inherit"/>
              </a:rPr>
              <a:t>模型融合：通过融合多个模型的预测结果，进一步提高模型的泛化能力和预测准确性。</a:t>
            </a:r>
          </a:p>
          <a:p>
            <a:pPr algn="l" fontAlgn="base">
              <a:lnSpc>
                <a:spcPts val="1950"/>
              </a:lnSpc>
              <a:spcAft>
                <a:spcPts val="1200"/>
              </a:spcAft>
              <a:buFont typeface="Arial" panose="020B0604020202020204" pitchFamily="34" charset="0"/>
              <a:buChar char="•"/>
            </a:pPr>
            <a:r>
              <a:rPr lang="zh-CN" altLang="en-US" sz="2500" dirty="0">
                <a:latin typeface="inherit"/>
              </a:rPr>
              <a:t>结果提交：将最终的预测结果整理为提交文件，用于竞赛或实际应用。</a:t>
            </a:r>
          </a:p>
        </p:txBody>
      </p:sp>
    </p:spTree>
    <p:extLst>
      <p:ext uri="{BB962C8B-B14F-4D97-AF65-F5344CB8AC3E}">
        <p14:creationId xmlns:p14="http://schemas.microsoft.com/office/powerpoint/2010/main" val="2853947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4F707-3666-53C8-0A03-8E72B133593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44EDFE-DDC4-1EB5-347D-8B2871E329F8}"/>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10E9236A-3463-6604-E33D-54681E5BD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pic>
        <p:nvPicPr>
          <p:cNvPr id="6" name="图片 5">
            <a:extLst>
              <a:ext uri="{FF2B5EF4-FFF2-40B4-BE49-F238E27FC236}">
                <a16:creationId xmlns:a16="http://schemas.microsoft.com/office/drawing/2014/main" id="{4CD6E2A2-8861-5C8C-8658-D3FBBD0E2750}"/>
              </a:ext>
            </a:extLst>
          </p:cNvPr>
          <p:cNvPicPr>
            <a:picLocks noChangeAspect="1"/>
          </p:cNvPicPr>
          <p:nvPr/>
        </p:nvPicPr>
        <p:blipFill>
          <a:blip r:embed="rId3"/>
          <a:stretch>
            <a:fillRect/>
          </a:stretch>
        </p:blipFill>
        <p:spPr>
          <a:xfrm>
            <a:off x="2700185" y="1663336"/>
            <a:ext cx="6944030" cy="4776651"/>
          </a:xfrm>
          <a:prstGeom prst="rect">
            <a:avLst/>
          </a:prstGeom>
        </p:spPr>
      </p:pic>
    </p:spTree>
    <p:extLst>
      <p:ext uri="{BB962C8B-B14F-4D97-AF65-F5344CB8AC3E}">
        <p14:creationId xmlns:p14="http://schemas.microsoft.com/office/powerpoint/2010/main" val="1392509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C30B3-E36D-6C8C-3FFF-04AD809A6B00}"/>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C68E7A67-B383-1E92-0177-CCAD0BDF0C78}"/>
              </a:ext>
            </a:extLst>
          </p:cNvPr>
          <p:cNvSpPr>
            <a:spLocks noGrp="1"/>
          </p:cNvSpPr>
          <p:nvPr>
            <p:ph idx="1"/>
          </p:nvPr>
        </p:nvSpPr>
        <p:spPr>
          <a:xfrm>
            <a:off x="766119" y="1791235"/>
            <a:ext cx="6042454" cy="3581400"/>
          </a:xfrm>
        </p:spPr>
        <p:txBody>
          <a:bodyPr/>
          <a:lstStyle/>
          <a:p>
            <a:pPr marL="0" indent="0">
              <a:buNone/>
            </a:pPr>
            <a:r>
              <a:rPr lang="en-US" altLang="zh-CN" dirty="0"/>
              <a:t>《</a:t>
            </a:r>
            <a:r>
              <a:rPr lang="zh-CN" altLang="en-US" dirty="0"/>
              <a:t>基督山伯爵</a:t>
            </a:r>
            <a:r>
              <a:rPr lang="en-US" altLang="zh-CN" dirty="0"/>
              <a:t>》</a:t>
            </a:r>
            <a:r>
              <a:rPr lang="zh-CN" altLang="en-US" dirty="0"/>
              <a:t>这部作品在讨人喜欢的老派作风和古板守旧之间游走，始终未能明确偏向一方。</a:t>
            </a:r>
          </a:p>
          <a:p>
            <a:pPr marL="0" indent="0">
              <a:buNone/>
            </a:pPr>
            <a:r>
              <a:rPr lang="zh-CN" altLang="en-US" dirty="0"/>
              <a:t>烂番茄电影评论数据集是一个用于情感分析的电影评论语料库，最初由庞和李</a:t>
            </a:r>
            <a:r>
              <a:rPr lang="en-US" altLang="zh-CN" dirty="0"/>
              <a:t>[1]</a:t>
            </a:r>
            <a:r>
              <a:rPr lang="zh-CN" altLang="en-US" dirty="0"/>
              <a:t>收集。在关于情感树库的研究中，索切尔等人</a:t>
            </a:r>
            <a:r>
              <a:rPr lang="en-US" altLang="zh-CN" dirty="0"/>
              <a:t>[2]</a:t>
            </a:r>
            <a:r>
              <a:rPr lang="zh-CN" altLang="en-US" dirty="0"/>
              <a:t>利用亚马逊的机械土耳其人平台为语料库中所有解析过的短语创建了细粒度的标签。本次竞赛为在烂番茄数据集上检验您的情感分析想法提供了机会。您需要在五个值的范围内对短语进行标注：负面、有点负面、中立、有点正面、正面。诸如句子否定、讽刺、简洁、语言歧义等障碍使得这项任务极具挑战性。</a:t>
            </a:r>
          </a:p>
        </p:txBody>
      </p:sp>
      <p:pic>
        <p:nvPicPr>
          <p:cNvPr id="4" name="图片 3">
            <a:extLst>
              <a:ext uri="{FF2B5EF4-FFF2-40B4-BE49-F238E27FC236}">
                <a16:creationId xmlns:a16="http://schemas.microsoft.com/office/drawing/2014/main" id="{1D633FD7-CD2B-7DCD-4714-1B7805103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pic>
        <p:nvPicPr>
          <p:cNvPr id="6" name="图片 5">
            <a:extLst>
              <a:ext uri="{FF2B5EF4-FFF2-40B4-BE49-F238E27FC236}">
                <a16:creationId xmlns:a16="http://schemas.microsoft.com/office/drawing/2014/main" id="{D626A260-94EF-2A5A-340D-9DCE0272ADAF}"/>
              </a:ext>
            </a:extLst>
          </p:cNvPr>
          <p:cNvPicPr>
            <a:picLocks noChangeAspect="1"/>
          </p:cNvPicPr>
          <p:nvPr/>
        </p:nvPicPr>
        <p:blipFill>
          <a:blip r:embed="rId3"/>
          <a:stretch>
            <a:fillRect/>
          </a:stretch>
        </p:blipFill>
        <p:spPr>
          <a:xfrm>
            <a:off x="6808573" y="2171700"/>
            <a:ext cx="5154965" cy="2613956"/>
          </a:xfrm>
          <a:prstGeom prst="rect">
            <a:avLst/>
          </a:prstGeom>
        </p:spPr>
      </p:pic>
    </p:spTree>
    <p:extLst>
      <p:ext uri="{BB962C8B-B14F-4D97-AF65-F5344CB8AC3E}">
        <p14:creationId xmlns:p14="http://schemas.microsoft.com/office/powerpoint/2010/main" val="103668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51A9-D1D0-BBA3-822C-3B2613DC3B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74C8CB4-FD8B-DA5B-DEB4-85E93B7C9F45}"/>
              </a:ext>
            </a:extLst>
          </p:cNvPr>
          <p:cNvSpPr>
            <a:spLocks noGrp="1"/>
          </p:cNvSpPr>
          <p:nvPr>
            <p:ph type="title"/>
          </p:nvPr>
        </p:nvSpPr>
        <p:spPr/>
        <p:txBody>
          <a:bodyPr/>
          <a:lstStyle/>
          <a:p>
            <a:r>
              <a:rPr lang="zh-CN" altLang="en-US" dirty="0"/>
              <a:t>实验原理</a:t>
            </a:r>
          </a:p>
        </p:txBody>
      </p:sp>
      <p:pic>
        <p:nvPicPr>
          <p:cNvPr id="4" name="图片 3">
            <a:extLst>
              <a:ext uri="{FF2B5EF4-FFF2-40B4-BE49-F238E27FC236}">
                <a16:creationId xmlns:a16="http://schemas.microsoft.com/office/drawing/2014/main" id="{9893122A-95B9-D41D-7828-C909C3BD0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6" name="文本框 5">
            <a:extLst>
              <a:ext uri="{FF2B5EF4-FFF2-40B4-BE49-F238E27FC236}">
                <a16:creationId xmlns:a16="http://schemas.microsoft.com/office/drawing/2014/main" id="{2D5EB1B4-E894-FC2A-C230-7F12D50521C3}"/>
              </a:ext>
            </a:extLst>
          </p:cNvPr>
          <p:cNvSpPr txBox="1"/>
          <p:nvPr/>
        </p:nvSpPr>
        <p:spPr>
          <a:xfrm>
            <a:off x="2049712" y="1498695"/>
            <a:ext cx="6097604" cy="3970318"/>
          </a:xfrm>
          <a:prstGeom prst="rect">
            <a:avLst/>
          </a:prstGeom>
          <a:noFill/>
        </p:spPr>
        <p:txBody>
          <a:bodyPr wrap="square">
            <a:spAutoFit/>
          </a:bodyPr>
          <a:lstStyle/>
          <a:p>
            <a:pPr marL="285750" indent="-285750">
              <a:buFont typeface="Arial" panose="020B0604020202020204" pitchFamily="34" charset="0"/>
              <a:buChar char="•"/>
            </a:pPr>
            <a:r>
              <a:rPr lang="zh-CN" altLang="en-US" dirty="0"/>
              <a:t>数据预处理</a:t>
            </a:r>
          </a:p>
          <a:p>
            <a:r>
              <a:rPr lang="zh-CN" altLang="en-US" dirty="0"/>
              <a:t>文本分词：使用</a:t>
            </a:r>
            <a:r>
              <a:rPr lang="en-US" altLang="zh-CN" dirty="0" err="1"/>
              <a:t>TweetTokenizer</a:t>
            </a:r>
            <a:r>
              <a:rPr lang="zh-CN" altLang="en-US" dirty="0"/>
              <a:t>对文本进行分词，将句子拆分成单词。</a:t>
            </a:r>
          </a:p>
          <a:p>
            <a:r>
              <a:rPr lang="zh-CN" altLang="en-US" dirty="0"/>
              <a:t>向量化：使用</a:t>
            </a:r>
            <a:r>
              <a:rPr lang="en-US" altLang="zh-CN" dirty="0" err="1"/>
              <a:t>TfidfVectorizer</a:t>
            </a:r>
            <a:r>
              <a:rPr lang="zh-CN" altLang="en-US" dirty="0"/>
              <a:t>将文本转换为</a:t>
            </a:r>
            <a:r>
              <a:rPr lang="en-US" altLang="zh-CN" dirty="0"/>
              <a:t>TF-IDF</a:t>
            </a:r>
            <a:r>
              <a:rPr lang="zh-CN" altLang="en-US" dirty="0"/>
              <a:t>特征向量，考虑一元和二元组（</a:t>
            </a:r>
            <a:r>
              <a:rPr lang="en-US" altLang="zh-CN" dirty="0" err="1"/>
              <a:t>ngram_range</a:t>
            </a:r>
            <a:r>
              <a:rPr lang="en-US" altLang="zh-CN" dirty="0"/>
              <a:t>=(1, 2)</a:t>
            </a:r>
            <a:r>
              <a:rPr lang="zh-CN" altLang="en-US" dirty="0"/>
              <a:t>）。</a:t>
            </a:r>
          </a:p>
          <a:p>
            <a:r>
              <a:rPr lang="zh-CN" altLang="en-US" dirty="0"/>
              <a:t>词嵌入：使用预训练的词嵌入（如</a:t>
            </a:r>
            <a:r>
              <a:rPr lang="en-US" altLang="zh-CN" dirty="0" err="1"/>
              <a:t>FastText</a:t>
            </a:r>
            <a:r>
              <a:rPr lang="zh-CN" altLang="en-US" dirty="0"/>
              <a:t>）初始化嵌入层，以捕捉单词的语义信息。</a:t>
            </a:r>
          </a:p>
          <a:p>
            <a:pPr marL="285750" indent="-285750">
              <a:buFont typeface="Arial" panose="020B0604020202020204" pitchFamily="34" charset="0"/>
              <a:buChar char="•"/>
            </a:pPr>
            <a:r>
              <a:rPr lang="zh-CN" altLang="en-US" dirty="0"/>
              <a:t>特征工程</a:t>
            </a:r>
          </a:p>
          <a:p>
            <a:r>
              <a:rPr lang="en-US" altLang="zh-CN" dirty="0"/>
              <a:t>n-grams</a:t>
            </a:r>
            <a:r>
              <a:rPr lang="zh-CN" altLang="en-US" dirty="0"/>
              <a:t>：通过生成</a:t>
            </a:r>
            <a:r>
              <a:rPr lang="en-US" altLang="zh-CN" dirty="0"/>
              <a:t>n-grams</a:t>
            </a:r>
            <a:r>
              <a:rPr lang="zh-CN" altLang="en-US" dirty="0"/>
              <a:t>（如三元组）来捕捉短语中的局部依赖关系。</a:t>
            </a:r>
          </a:p>
          <a:p>
            <a:r>
              <a:rPr lang="zh-CN" altLang="en-US" dirty="0"/>
              <a:t>停用词处理：分析停用词对情感分析的影响，决定是否去除停用词。</a:t>
            </a:r>
          </a:p>
          <a:p>
            <a:r>
              <a:rPr lang="zh-CN" altLang="en-US" dirty="0"/>
              <a:t>序列填充：将文本序列填充到固定长度，确保输入数据的一致性。</a:t>
            </a:r>
          </a:p>
        </p:txBody>
      </p:sp>
    </p:spTree>
    <p:extLst>
      <p:ext uri="{BB962C8B-B14F-4D97-AF65-F5344CB8AC3E}">
        <p14:creationId xmlns:p14="http://schemas.microsoft.com/office/powerpoint/2010/main" val="40665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C48E7-3ECE-C08B-5442-7C3C700A1D2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7401253-7F95-6F25-8E22-53A0B1C8B40F}"/>
              </a:ext>
            </a:extLst>
          </p:cNvPr>
          <p:cNvSpPr>
            <a:spLocks noGrp="1"/>
          </p:cNvSpPr>
          <p:nvPr>
            <p:ph type="title"/>
          </p:nvPr>
        </p:nvSpPr>
        <p:spPr/>
        <p:txBody>
          <a:bodyPr/>
          <a:lstStyle/>
          <a:p>
            <a:r>
              <a:rPr lang="zh-CN" altLang="en-US" dirty="0"/>
              <a:t>实验原理</a:t>
            </a:r>
          </a:p>
        </p:txBody>
      </p:sp>
      <p:pic>
        <p:nvPicPr>
          <p:cNvPr id="4" name="图片 3">
            <a:extLst>
              <a:ext uri="{FF2B5EF4-FFF2-40B4-BE49-F238E27FC236}">
                <a16:creationId xmlns:a16="http://schemas.microsoft.com/office/drawing/2014/main" id="{54EF479F-0905-10F3-D535-2815B3824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6" name="文本框 5">
            <a:extLst>
              <a:ext uri="{FF2B5EF4-FFF2-40B4-BE49-F238E27FC236}">
                <a16:creationId xmlns:a16="http://schemas.microsoft.com/office/drawing/2014/main" id="{B744E6E4-32B1-F1DF-7D6C-5CD0A7EE87C0}"/>
              </a:ext>
            </a:extLst>
          </p:cNvPr>
          <p:cNvSpPr txBox="1"/>
          <p:nvPr/>
        </p:nvSpPr>
        <p:spPr>
          <a:xfrm>
            <a:off x="2059338" y="1428750"/>
            <a:ext cx="7508174" cy="4524315"/>
          </a:xfrm>
          <a:prstGeom prst="rect">
            <a:avLst/>
          </a:prstGeom>
          <a:noFill/>
        </p:spPr>
        <p:txBody>
          <a:bodyPr wrap="square">
            <a:spAutoFit/>
          </a:bodyPr>
          <a:lstStyle/>
          <a:p>
            <a:pPr indent="-285750">
              <a:buFont typeface="Arial" panose="020B0604020202020204" pitchFamily="34" charset="0"/>
              <a:buChar char="•"/>
            </a:pPr>
            <a:r>
              <a:rPr lang="zh-CN" altLang="en-US" dirty="0"/>
              <a:t>模型训练与评估</a:t>
            </a:r>
          </a:p>
          <a:p>
            <a:r>
              <a:rPr lang="zh-CN" altLang="en-US" dirty="0"/>
              <a:t>传统机器学习模型：</a:t>
            </a:r>
          </a:p>
          <a:p>
            <a:r>
              <a:rPr lang="zh-CN" altLang="en-US" dirty="0"/>
              <a:t>逻辑回归：使用</a:t>
            </a:r>
            <a:r>
              <a:rPr lang="en-US" altLang="zh-CN" dirty="0" err="1"/>
              <a:t>LogisticRegression</a:t>
            </a:r>
            <a:r>
              <a:rPr lang="zh-CN" altLang="en-US" dirty="0"/>
              <a:t>和</a:t>
            </a:r>
            <a:r>
              <a:rPr lang="en-US" altLang="zh-CN" dirty="0" err="1"/>
              <a:t>OneVsRestClassifier</a:t>
            </a:r>
            <a:r>
              <a:rPr lang="zh-CN" altLang="en-US" dirty="0"/>
              <a:t>进行多分类。</a:t>
            </a:r>
          </a:p>
          <a:p>
            <a:r>
              <a:rPr lang="zh-CN" altLang="en-US" dirty="0"/>
              <a:t>支持向量机：使用</a:t>
            </a:r>
            <a:r>
              <a:rPr lang="en-US" altLang="zh-CN" dirty="0" err="1"/>
              <a:t>LinearSVC</a:t>
            </a:r>
            <a:r>
              <a:rPr lang="zh-CN" altLang="en-US" dirty="0"/>
              <a:t>进行多分类。</a:t>
            </a:r>
          </a:p>
          <a:p>
            <a:r>
              <a:rPr lang="zh-CN" altLang="en-US" dirty="0"/>
              <a:t>交叉验证：通过交叉验证评估模型的准确率和稳定性。</a:t>
            </a:r>
          </a:p>
          <a:p>
            <a:r>
              <a:rPr lang="zh-CN" altLang="en-US" dirty="0"/>
              <a:t>深度学习模型：</a:t>
            </a:r>
          </a:p>
          <a:p>
            <a:r>
              <a:rPr lang="zh-CN" altLang="en-US" dirty="0"/>
              <a:t>嵌入层：使用预训练的词嵌入初始化嵌入层。</a:t>
            </a:r>
          </a:p>
          <a:p>
            <a:r>
              <a:rPr lang="zh-CN" altLang="en-US" dirty="0"/>
              <a:t>双向</a:t>
            </a:r>
            <a:r>
              <a:rPr lang="en-US" altLang="zh-CN" dirty="0"/>
              <a:t>GRU/LSTM</a:t>
            </a:r>
            <a:r>
              <a:rPr lang="zh-CN" altLang="en-US" dirty="0"/>
              <a:t>：使用双向</a:t>
            </a:r>
            <a:r>
              <a:rPr lang="en-US" altLang="zh-CN" dirty="0"/>
              <a:t>GRU</a:t>
            </a:r>
            <a:r>
              <a:rPr lang="zh-CN" altLang="en-US" dirty="0"/>
              <a:t>和</a:t>
            </a:r>
            <a:r>
              <a:rPr lang="en-US" altLang="zh-CN" dirty="0"/>
              <a:t>LSTM</a:t>
            </a:r>
            <a:r>
              <a:rPr lang="zh-CN" altLang="en-US" dirty="0"/>
              <a:t>捕捉文本的双向依赖关系。</a:t>
            </a:r>
          </a:p>
          <a:p>
            <a:r>
              <a:rPr lang="zh-CN" altLang="en-US" dirty="0"/>
              <a:t>卷积层和池化层：使用卷积层提取局部特征，使用池化层进行特征降维。</a:t>
            </a:r>
          </a:p>
          <a:p>
            <a:r>
              <a:rPr lang="zh-CN" altLang="en-US" dirty="0"/>
              <a:t>全连接层：使用全连接层进行最终的分类。</a:t>
            </a:r>
          </a:p>
          <a:p>
            <a:r>
              <a:rPr lang="zh-CN" altLang="en-US" dirty="0"/>
              <a:t>模型融合：通过加权平均融合多个深度学习模型的预测结果，提高模型的泛化能力和预测准确性。</a:t>
            </a:r>
          </a:p>
          <a:p>
            <a:pPr indent="-285750">
              <a:buFont typeface="Arial" panose="020B0604020202020204" pitchFamily="34" charset="0"/>
              <a:buChar char="•"/>
            </a:pPr>
            <a:r>
              <a:rPr lang="zh-CN" altLang="en-US" dirty="0"/>
              <a:t>模型融合</a:t>
            </a:r>
          </a:p>
          <a:p>
            <a:r>
              <a:rPr lang="zh-CN" altLang="en-US" dirty="0"/>
              <a:t>加权平均融合：对多个深度学习模型的预测结果进行加权平均，得到最终的预测结果。</a:t>
            </a:r>
          </a:p>
          <a:p>
            <a:r>
              <a:rPr lang="zh-CN" altLang="en-US" dirty="0"/>
              <a:t>结果提交：将最终的预测结果写入提交文件，用于竞赛或实际应用。</a:t>
            </a:r>
          </a:p>
        </p:txBody>
      </p:sp>
    </p:spTree>
    <p:extLst>
      <p:ext uri="{BB962C8B-B14F-4D97-AF65-F5344CB8AC3E}">
        <p14:creationId xmlns:p14="http://schemas.microsoft.com/office/powerpoint/2010/main" val="413712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BE74F-1924-A6F8-8CDA-ADDDE9290C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AFDF41-003D-84B8-233F-2ED9E7168A25}"/>
              </a:ext>
            </a:extLst>
          </p:cNvPr>
          <p:cNvSpPr>
            <a:spLocks noGrp="1"/>
          </p:cNvSpPr>
          <p:nvPr>
            <p:ph type="title"/>
          </p:nvPr>
        </p:nvSpPr>
        <p:spPr/>
        <p:txBody>
          <a:bodyPr/>
          <a:lstStyle/>
          <a:p>
            <a:r>
              <a:rPr lang="zh-CN" altLang="en-US" dirty="0"/>
              <a:t>实验所用数据集及工具</a:t>
            </a:r>
          </a:p>
        </p:txBody>
      </p:sp>
      <p:pic>
        <p:nvPicPr>
          <p:cNvPr id="4" name="图片 3">
            <a:extLst>
              <a:ext uri="{FF2B5EF4-FFF2-40B4-BE49-F238E27FC236}">
                <a16:creationId xmlns:a16="http://schemas.microsoft.com/office/drawing/2014/main" id="{8139C322-9571-BDDD-E41B-7AC513E93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3" name="内容占位符 3">
            <a:extLst>
              <a:ext uri="{FF2B5EF4-FFF2-40B4-BE49-F238E27FC236}">
                <a16:creationId xmlns:a16="http://schemas.microsoft.com/office/drawing/2014/main" id="{9F2A0FFA-4727-410E-5743-EB262A2BFF17}"/>
              </a:ext>
            </a:extLst>
          </p:cNvPr>
          <p:cNvSpPr>
            <a:spLocks noGrp="1"/>
          </p:cNvSpPr>
          <p:nvPr>
            <p:ph idx="1"/>
          </p:nvPr>
        </p:nvSpPr>
        <p:spPr>
          <a:xfrm>
            <a:off x="1463899" y="1334301"/>
            <a:ext cx="6996369" cy="3111843"/>
          </a:xfrm>
        </p:spPr>
        <p:txBody>
          <a:bodyPr>
            <a:noAutofit/>
          </a:bodyPr>
          <a:lstStyle/>
          <a:p>
            <a:pPr indent="266700">
              <a:lnSpc>
                <a:spcPct val="150000"/>
              </a:lnSpc>
            </a:pPr>
            <a:r>
              <a:rPr lang="zh-CN" altLang="en-US" sz="2800" dirty="0">
                <a:solidFill>
                  <a:schemeClr val="tx1"/>
                </a:solidFill>
                <a:latin typeface="Arial" panose="020B0604020202020204" pitchFamily="34" charset="0"/>
              </a:rPr>
              <a:t>数据集</a:t>
            </a:r>
          </a:p>
          <a:p>
            <a:pPr indent="0">
              <a:lnSpc>
                <a:spcPct val="150000"/>
              </a:lnSpc>
              <a:buNone/>
            </a:pPr>
            <a:r>
              <a:rPr lang="zh-CN" altLang="en-US" sz="1400" dirty="0">
                <a:solidFill>
                  <a:schemeClr val="tx1"/>
                </a:solidFill>
                <a:latin typeface="Arial" panose="020B0604020202020204" pitchFamily="34" charset="0"/>
              </a:rPr>
              <a:t>训练集：包含电影评论的短语及其情感标签。每个短语都有一个情感标签（</a:t>
            </a:r>
            <a:r>
              <a:rPr lang="en-US" altLang="zh-CN" sz="1400" dirty="0">
                <a:solidFill>
                  <a:schemeClr val="tx1"/>
                </a:solidFill>
                <a:latin typeface="Arial" panose="020B0604020202020204" pitchFamily="34" charset="0"/>
              </a:rPr>
              <a:t>0</a:t>
            </a:r>
            <a:r>
              <a:rPr lang="zh-CN" altLang="en-US" sz="1400" dirty="0">
                <a:solidFill>
                  <a:schemeClr val="tx1"/>
                </a:solidFill>
                <a:latin typeface="Arial" panose="020B0604020202020204" pitchFamily="34" charset="0"/>
              </a:rPr>
              <a:t>到</a:t>
            </a:r>
            <a:r>
              <a:rPr lang="en-US" altLang="zh-CN" sz="1400" dirty="0">
                <a:solidFill>
                  <a:schemeClr val="tx1"/>
                </a:solidFill>
                <a:latin typeface="Arial" panose="020B0604020202020204" pitchFamily="34" charset="0"/>
              </a:rPr>
              <a:t>4</a:t>
            </a:r>
            <a:r>
              <a:rPr lang="zh-CN" altLang="en-US" sz="1400" dirty="0">
                <a:solidFill>
                  <a:schemeClr val="tx1"/>
                </a:solidFill>
                <a:latin typeface="Arial" panose="020B0604020202020204" pitchFamily="34" charset="0"/>
              </a:rPr>
              <a:t>，分别表示非常负面到非常正面）。</a:t>
            </a:r>
          </a:p>
          <a:p>
            <a:pPr indent="0">
              <a:lnSpc>
                <a:spcPct val="150000"/>
              </a:lnSpc>
              <a:buNone/>
            </a:pPr>
            <a:r>
              <a:rPr lang="zh-CN" altLang="en-US" sz="1400" dirty="0">
                <a:solidFill>
                  <a:schemeClr val="tx1"/>
                </a:solidFill>
                <a:latin typeface="Arial" panose="020B0604020202020204" pitchFamily="34" charset="0"/>
              </a:rPr>
              <a:t>测试集：包含电影评论的短语，但没有情感标签。用于评估模型的预测性能。</a:t>
            </a:r>
          </a:p>
          <a:p>
            <a:pPr indent="0">
              <a:lnSpc>
                <a:spcPct val="150000"/>
              </a:lnSpc>
              <a:buNone/>
            </a:pPr>
            <a:r>
              <a:rPr lang="zh-CN" altLang="en-US" sz="1400" dirty="0">
                <a:solidFill>
                  <a:schemeClr val="tx1"/>
                </a:solidFill>
                <a:latin typeface="Arial" panose="020B0604020202020204" pitchFamily="34" charset="0"/>
              </a:rPr>
              <a:t>提交样本文件：用于提交最终的预测结果。</a:t>
            </a:r>
          </a:p>
          <a:p>
            <a:pPr indent="266700">
              <a:lnSpc>
                <a:spcPct val="150000"/>
              </a:lnSpc>
            </a:pPr>
            <a:r>
              <a:rPr lang="zh-CN" altLang="en-US" sz="2800" dirty="0">
                <a:solidFill>
                  <a:schemeClr val="tx1"/>
                </a:solidFill>
                <a:latin typeface="Arial" panose="020B0604020202020204" pitchFamily="34" charset="0"/>
              </a:rPr>
              <a:t>工具</a:t>
            </a:r>
          </a:p>
          <a:p>
            <a:pPr indent="0">
              <a:lnSpc>
                <a:spcPct val="150000"/>
              </a:lnSpc>
              <a:buNone/>
            </a:pPr>
            <a:r>
              <a:rPr lang="zh-CN" altLang="en-US" sz="1400" dirty="0">
                <a:solidFill>
                  <a:schemeClr val="tx1"/>
                </a:solidFill>
                <a:latin typeface="Arial" panose="020B0604020202020204" pitchFamily="34" charset="0"/>
              </a:rPr>
              <a:t>编程语言：</a:t>
            </a:r>
            <a:r>
              <a:rPr lang="en-US" altLang="zh-CN" sz="1400" dirty="0">
                <a:solidFill>
                  <a:schemeClr val="tx1"/>
                </a:solidFill>
                <a:latin typeface="Arial" panose="020B0604020202020204" pitchFamily="34" charset="0"/>
              </a:rPr>
              <a:t>Python</a:t>
            </a:r>
          </a:p>
          <a:p>
            <a:pPr indent="0">
              <a:lnSpc>
                <a:spcPct val="150000"/>
              </a:lnSpc>
              <a:buNone/>
            </a:pPr>
            <a:r>
              <a:rPr lang="zh-CN" altLang="en-US" sz="1400" dirty="0">
                <a:solidFill>
                  <a:schemeClr val="tx1"/>
                </a:solidFill>
                <a:latin typeface="Arial" panose="020B0604020202020204" pitchFamily="34" charset="0"/>
              </a:rPr>
              <a:t>数据处理库：</a:t>
            </a:r>
            <a:r>
              <a:rPr lang="en-US" altLang="zh-CN" sz="1400" dirty="0">
                <a:solidFill>
                  <a:schemeClr val="tx1"/>
                </a:solidFill>
                <a:latin typeface="Arial" panose="020B0604020202020204" pitchFamily="34" charset="0"/>
              </a:rPr>
              <a:t>Pandas</a:t>
            </a:r>
            <a:r>
              <a:rPr lang="zh-CN" altLang="en-US" sz="1400" dirty="0">
                <a:solidFill>
                  <a:schemeClr val="tx1"/>
                </a:solidFill>
                <a:latin typeface="Arial" panose="020B0604020202020204" pitchFamily="34" charset="0"/>
              </a:rPr>
              <a:t>、</a:t>
            </a:r>
            <a:r>
              <a:rPr lang="en-US" altLang="zh-CN" sz="1400" dirty="0">
                <a:solidFill>
                  <a:schemeClr val="tx1"/>
                </a:solidFill>
                <a:latin typeface="Arial" panose="020B0604020202020204" pitchFamily="34" charset="0"/>
              </a:rPr>
              <a:t>NumPy</a:t>
            </a:r>
          </a:p>
          <a:p>
            <a:pPr indent="0">
              <a:lnSpc>
                <a:spcPct val="150000"/>
              </a:lnSpc>
              <a:buNone/>
            </a:pPr>
            <a:r>
              <a:rPr lang="zh-CN" altLang="en-US" sz="1400" dirty="0">
                <a:solidFill>
                  <a:schemeClr val="tx1"/>
                </a:solidFill>
                <a:latin typeface="Arial" panose="020B0604020202020204" pitchFamily="34" charset="0"/>
              </a:rPr>
              <a:t>机器学习库：</a:t>
            </a:r>
            <a:r>
              <a:rPr lang="en-US" altLang="zh-CN" sz="1400" dirty="0">
                <a:solidFill>
                  <a:schemeClr val="tx1"/>
                </a:solidFill>
                <a:latin typeface="Arial" panose="020B0604020202020204" pitchFamily="34" charset="0"/>
              </a:rPr>
              <a:t>Scikit-learn</a:t>
            </a:r>
            <a:r>
              <a:rPr lang="zh-CN" altLang="en-US" sz="1400" dirty="0">
                <a:solidFill>
                  <a:schemeClr val="tx1"/>
                </a:solidFill>
                <a:latin typeface="Arial" panose="020B0604020202020204" pitchFamily="34" charset="0"/>
              </a:rPr>
              <a:t>（用于传统机器学习模型）、</a:t>
            </a:r>
            <a:r>
              <a:rPr lang="en-US" altLang="zh-CN" sz="1400" dirty="0" err="1">
                <a:solidFill>
                  <a:schemeClr val="tx1"/>
                </a:solidFill>
                <a:latin typeface="Arial" panose="020B0604020202020204" pitchFamily="34" charset="0"/>
              </a:rPr>
              <a:t>Keras</a:t>
            </a:r>
            <a:r>
              <a:rPr lang="zh-CN" altLang="en-US" sz="1400" dirty="0">
                <a:solidFill>
                  <a:schemeClr val="tx1"/>
                </a:solidFill>
                <a:latin typeface="Arial" panose="020B0604020202020204" pitchFamily="34" charset="0"/>
              </a:rPr>
              <a:t>（用于深度学习模型）</a:t>
            </a:r>
          </a:p>
          <a:p>
            <a:pPr indent="0">
              <a:lnSpc>
                <a:spcPct val="150000"/>
              </a:lnSpc>
              <a:buNone/>
            </a:pPr>
            <a:r>
              <a:rPr lang="zh-CN" altLang="en-US" sz="1400" dirty="0">
                <a:solidFill>
                  <a:schemeClr val="tx1"/>
                </a:solidFill>
                <a:latin typeface="Arial" panose="020B0604020202020204" pitchFamily="34" charset="0"/>
              </a:rPr>
              <a:t>自然语言处理库：</a:t>
            </a:r>
            <a:r>
              <a:rPr lang="en-US" altLang="zh-CN" sz="1400" dirty="0">
                <a:solidFill>
                  <a:schemeClr val="tx1"/>
                </a:solidFill>
                <a:latin typeface="Arial" panose="020B0604020202020204" pitchFamily="34" charset="0"/>
              </a:rPr>
              <a:t>NLTK</a:t>
            </a:r>
            <a:r>
              <a:rPr lang="zh-CN" altLang="en-US" sz="1400" dirty="0">
                <a:solidFill>
                  <a:schemeClr val="tx1"/>
                </a:solidFill>
                <a:latin typeface="Arial" panose="020B0604020202020204" pitchFamily="34" charset="0"/>
              </a:rPr>
              <a:t>（用于分词和停用词处理）</a:t>
            </a:r>
          </a:p>
        </p:txBody>
      </p:sp>
      <p:pic>
        <p:nvPicPr>
          <p:cNvPr id="7" name="图片 6">
            <a:extLst>
              <a:ext uri="{FF2B5EF4-FFF2-40B4-BE49-F238E27FC236}">
                <a16:creationId xmlns:a16="http://schemas.microsoft.com/office/drawing/2014/main" id="{08F3D666-54C8-3A8B-F911-6F27904BA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803" y="2171700"/>
            <a:ext cx="2721823" cy="2573464"/>
          </a:xfrm>
          <a:prstGeom prst="rect">
            <a:avLst/>
          </a:prstGeom>
        </p:spPr>
      </p:pic>
    </p:spTree>
    <p:extLst>
      <p:ext uri="{BB962C8B-B14F-4D97-AF65-F5344CB8AC3E}">
        <p14:creationId xmlns:p14="http://schemas.microsoft.com/office/powerpoint/2010/main" val="82869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3FDF5-CA5D-01DB-FEF8-9904841536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84CD0A2-260B-13A6-DA24-9A50BD0690E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8F93A485-CA0D-E5AF-4145-B8E92462F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63D02029-94D2-1B59-7572-C8ACC970CCAA}"/>
              </a:ext>
            </a:extLst>
          </p:cNvPr>
          <p:cNvSpPr>
            <a:spLocks noGrp="1" noChangeArrowheads="1"/>
          </p:cNvSpPr>
          <p:nvPr>
            <p:ph idx="1"/>
          </p:nvPr>
        </p:nvSpPr>
        <p:spPr bwMode="auto">
          <a:xfrm>
            <a:off x="871888" y="1382535"/>
            <a:ext cx="4869430" cy="492857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800" dirty="0">
                <a:solidFill>
                  <a:schemeClr val="tx1"/>
                </a:solidFill>
                <a:latin typeface="Arial" panose="020B0604020202020204" pitchFamily="34" charset="0"/>
              </a:rPr>
              <a:t>数据加载与初步探索</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zh-CN" altLang="zh-CN" sz="1800" dirty="0">
                <a:solidFill>
                  <a:schemeClr val="tx1"/>
                </a:solidFill>
                <a:latin typeface="Arial" panose="020B0604020202020204" pitchFamily="34" charset="0"/>
              </a:rPr>
              <a:t>加载数据：</a:t>
            </a:r>
          </a:p>
          <a:p>
            <a:pPr marL="457200" marR="0" lvl="1" indent="0" algn="l" defTabSz="914400" rtl="0" eaLnBrk="0" fontAlgn="base" latinLnBrk="0" hangingPunct="0">
              <a:lnSpc>
                <a:spcPct val="100000"/>
              </a:lnSpc>
              <a:spcBef>
                <a:spcPct val="0"/>
              </a:spcBef>
              <a:spcAft>
                <a:spcPct val="0"/>
              </a:spcAft>
              <a:buClrTx/>
              <a:buSzTx/>
              <a:buFontTx/>
              <a:buChar char="•"/>
              <a:tabLst/>
            </a:pPr>
            <a:r>
              <a:rPr lang="zh-CN" altLang="zh-CN" sz="1800" dirty="0">
                <a:solidFill>
                  <a:schemeClr val="tx1"/>
                </a:solidFill>
                <a:latin typeface="Arial" panose="020B0604020202020204" pitchFamily="34" charset="0"/>
              </a:rPr>
              <a:t>使用pandas库加载训练集、测试集和提交样本文件。</a:t>
            </a:r>
          </a:p>
          <a:p>
            <a:pPr marL="457200" marR="0" lvl="1" indent="0" algn="l" defTabSz="914400" rtl="0" eaLnBrk="0" fontAlgn="base" latinLnBrk="0" hangingPunct="0">
              <a:lnSpc>
                <a:spcPct val="100000"/>
              </a:lnSpc>
              <a:spcBef>
                <a:spcPct val="0"/>
              </a:spcBef>
              <a:spcAft>
                <a:spcPct val="0"/>
              </a:spcAft>
              <a:buClrTx/>
              <a:buSzTx/>
              <a:buFontTx/>
              <a:buChar char="•"/>
              <a:tabLst/>
            </a:pPr>
            <a:r>
              <a:rPr lang="zh-CN" altLang="zh-CN" sz="1800" dirty="0">
                <a:solidFill>
                  <a:schemeClr val="tx1"/>
                </a:solidFill>
                <a:latin typeface="Arial" panose="020B0604020202020204" pitchFamily="34" charset="0"/>
              </a:rPr>
              <a:t>数据集来自“Movie Review Sentiment Analysis Playground Competition”，包含电影评论的短语和情感标签。</a:t>
            </a:r>
          </a:p>
          <a:p>
            <a:pPr eaLnBrk="0" fontAlgn="base" hangingPunct="0">
              <a:lnSpc>
                <a:spcPct val="100000"/>
              </a:lnSpc>
              <a:spcBef>
                <a:spcPct val="0"/>
              </a:spcBef>
              <a:spcAft>
                <a:spcPct val="0"/>
              </a:spcAft>
            </a:pPr>
            <a:r>
              <a:rPr lang="en-US" altLang="zh-CN" sz="1800" dirty="0">
                <a:solidFill>
                  <a:schemeClr val="tx1"/>
                </a:solidFill>
                <a:latin typeface="Arial" panose="020B0604020202020204" pitchFamily="34" charset="0"/>
              </a:rPr>
              <a:t>train</a:t>
            </a:r>
            <a:r>
              <a:rPr lang="zh-CN" altLang="en-US" sz="1800" dirty="0">
                <a:solidFill>
                  <a:schemeClr val="tx1"/>
                </a:solidFill>
                <a:latin typeface="Arial" panose="020B0604020202020204" pitchFamily="34" charset="0"/>
              </a:rPr>
              <a:t>：训练集，包含电影评论的短语及其情感标签。</a:t>
            </a:r>
          </a:p>
          <a:p>
            <a:pPr eaLnBrk="0" fontAlgn="base" hangingPunct="0">
              <a:lnSpc>
                <a:spcPct val="100000"/>
              </a:lnSpc>
              <a:spcBef>
                <a:spcPct val="0"/>
              </a:spcBef>
              <a:spcAft>
                <a:spcPct val="0"/>
              </a:spcAft>
            </a:pPr>
            <a:r>
              <a:rPr lang="en-US" altLang="zh-CN" sz="1800" dirty="0">
                <a:solidFill>
                  <a:schemeClr val="tx1"/>
                </a:solidFill>
                <a:latin typeface="Arial" panose="020B0604020202020204" pitchFamily="34" charset="0"/>
              </a:rPr>
              <a:t>test</a:t>
            </a:r>
            <a:r>
              <a:rPr lang="zh-CN" altLang="en-US" sz="1800" dirty="0">
                <a:solidFill>
                  <a:schemeClr val="tx1"/>
                </a:solidFill>
                <a:latin typeface="Arial" panose="020B0604020202020204" pitchFamily="34" charset="0"/>
              </a:rPr>
              <a:t>：测试集，包含电影评论的短语，但没有情感标签。</a:t>
            </a:r>
          </a:p>
          <a:p>
            <a:pPr eaLnBrk="0" fontAlgn="base" hangingPunct="0">
              <a:lnSpc>
                <a:spcPct val="100000"/>
              </a:lnSpc>
              <a:spcBef>
                <a:spcPct val="0"/>
              </a:spcBef>
              <a:spcAft>
                <a:spcPct val="0"/>
              </a:spcAft>
            </a:pPr>
            <a:r>
              <a:rPr lang="en-US" altLang="zh-CN" sz="1800" dirty="0">
                <a:solidFill>
                  <a:schemeClr val="tx1"/>
                </a:solidFill>
                <a:latin typeface="Arial" panose="020B0604020202020204" pitchFamily="34" charset="0"/>
              </a:rPr>
              <a:t>sub</a:t>
            </a:r>
            <a:r>
              <a:rPr lang="zh-CN" altLang="en-US" sz="1800" dirty="0">
                <a:solidFill>
                  <a:schemeClr val="tx1"/>
                </a:solidFill>
                <a:latin typeface="Arial" panose="020B0604020202020204" pitchFamily="34" charset="0"/>
              </a:rPr>
              <a:t>：提交样本文件，用于提交最终的预测结果。</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查看训练集的前</a:t>
            </a:r>
            <a:r>
              <a:rPr lang="en-US" altLang="zh-CN" sz="1800" dirty="0">
                <a:solidFill>
                  <a:schemeClr val="tx1"/>
                </a:solidFill>
                <a:latin typeface="Arial" panose="020B0604020202020204" pitchFamily="34" charset="0"/>
              </a:rPr>
              <a:t>10</a:t>
            </a:r>
            <a:r>
              <a:rPr lang="zh-CN" altLang="en-US" sz="1800" dirty="0">
                <a:solidFill>
                  <a:schemeClr val="tx1"/>
                </a:solidFill>
                <a:latin typeface="Arial" panose="020B0604020202020204" pitchFamily="34" charset="0"/>
              </a:rPr>
              <a:t>行数据，了解数据的结构和内容。</a:t>
            </a:r>
          </a:p>
          <a:p>
            <a:pPr marL="0" indent="0" eaLnBrk="0" fontAlgn="base" hangingPunct="0">
              <a:lnSpc>
                <a:spcPct val="100000"/>
              </a:lnSpc>
              <a:spcBef>
                <a:spcPct val="0"/>
              </a:spcBef>
              <a:spcAft>
                <a:spcPct val="0"/>
              </a:spcAft>
              <a:buNone/>
            </a:pPr>
            <a:endParaRPr lang="zh-CN" altLang="en-US"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9EA24BAA-8AA2-D4D8-A61F-AE3670AE6A59}"/>
              </a:ext>
            </a:extLst>
          </p:cNvPr>
          <p:cNvPicPr>
            <a:picLocks noChangeAspect="1"/>
          </p:cNvPicPr>
          <p:nvPr/>
        </p:nvPicPr>
        <p:blipFill>
          <a:blip r:embed="rId4"/>
          <a:stretch>
            <a:fillRect/>
          </a:stretch>
        </p:blipFill>
        <p:spPr>
          <a:xfrm>
            <a:off x="6241030" y="2070186"/>
            <a:ext cx="4936144" cy="3247362"/>
          </a:xfrm>
          <a:prstGeom prst="rect">
            <a:avLst/>
          </a:prstGeom>
        </p:spPr>
      </p:pic>
    </p:spTree>
    <p:extLst>
      <p:ext uri="{BB962C8B-B14F-4D97-AF65-F5344CB8AC3E}">
        <p14:creationId xmlns:p14="http://schemas.microsoft.com/office/powerpoint/2010/main" val="95654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F8A0E-F5A1-F0EC-B9EA-C97ABE83F0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E1DD2E0-1A26-CF1E-E65A-9D780A9AA79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28ADCA63-0A64-E7C1-3697-B1E2A6681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EA2EFAC7-5D28-144E-22D4-16319DD5673D}"/>
              </a:ext>
            </a:extLst>
          </p:cNvPr>
          <p:cNvSpPr>
            <a:spLocks noGrp="1" noChangeArrowheads="1"/>
          </p:cNvSpPr>
          <p:nvPr>
            <p:ph idx="1"/>
          </p:nvPr>
        </p:nvSpPr>
        <p:spPr bwMode="auto">
          <a:xfrm>
            <a:off x="776436" y="2518986"/>
            <a:ext cx="4363455" cy="1820029"/>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sz="2800" dirty="0">
                <a:solidFill>
                  <a:schemeClr val="tx1"/>
                </a:solidFill>
                <a:latin typeface="Arial" panose="020B0604020202020204" pitchFamily="34" charset="0"/>
              </a:rPr>
              <a:t>数据加载与初步探索</a:t>
            </a:r>
            <a:endParaRPr lang="en-US" altLang="zh-CN" sz="2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查看特定句子（</a:t>
            </a:r>
            <a:r>
              <a:rPr lang="en-US" altLang="zh-CN" sz="1800" dirty="0" err="1">
                <a:solidFill>
                  <a:schemeClr val="tx1"/>
                </a:solidFill>
                <a:latin typeface="Arial" panose="020B0604020202020204" pitchFamily="34" charset="0"/>
              </a:rPr>
              <a:t>SentenceId</a:t>
            </a:r>
            <a:r>
              <a:rPr lang="zh-CN" altLang="en-US" sz="1800" dirty="0">
                <a:solidFill>
                  <a:schemeClr val="tx1"/>
                </a:solidFill>
                <a:latin typeface="Arial" panose="020B0604020202020204" pitchFamily="34" charset="0"/>
              </a:rPr>
              <a:t>为</a:t>
            </a: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）的所有短语，了解一个句子是如何被拆分成多个短语的。</a:t>
            </a: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400" dirty="0"/>
          </a:p>
        </p:txBody>
      </p:sp>
      <p:pic>
        <p:nvPicPr>
          <p:cNvPr id="5" name="图片 4">
            <a:extLst>
              <a:ext uri="{FF2B5EF4-FFF2-40B4-BE49-F238E27FC236}">
                <a16:creationId xmlns:a16="http://schemas.microsoft.com/office/drawing/2014/main" id="{436225E4-24C0-CE57-6452-D6DA9E125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658" y="1763368"/>
            <a:ext cx="6050789" cy="4294405"/>
          </a:xfrm>
          <a:prstGeom prst="rect">
            <a:avLst/>
          </a:prstGeom>
        </p:spPr>
      </p:pic>
    </p:spTree>
    <p:extLst>
      <p:ext uri="{BB962C8B-B14F-4D97-AF65-F5344CB8AC3E}">
        <p14:creationId xmlns:p14="http://schemas.microsoft.com/office/powerpoint/2010/main" val="1023427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175</TotalTime>
  <Words>1732</Words>
  <Application>Microsoft Office PowerPoint</Application>
  <PresentationFormat>宽屏</PresentationFormat>
  <Paragraphs>162</Paragraphs>
  <Slides>31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31</vt:i4>
      </vt:variant>
    </vt:vector>
  </HeadingPairs>
  <TitlesOfParts>
    <vt:vector size="41" baseType="lpstr">
      <vt:lpstr>-apple-system</vt:lpstr>
      <vt:lpstr>inherit</vt:lpstr>
      <vt:lpstr>Inter</vt:lpstr>
      <vt:lpstr>zeitung</vt:lpstr>
      <vt:lpstr>等线</vt:lpstr>
      <vt:lpstr>Arial</vt:lpstr>
      <vt:lpstr>Franklin Gothic Book</vt:lpstr>
      <vt:lpstr>Impact</vt:lpstr>
      <vt:lpstr>剪切</vt:lpstr>
      <vt:lpstr>1_剪切</vt:lpstr>
      <vt:lpstr>PowerPoint 演示文稿</vt:lpstr>
      <vt:lpstr>PowerPoint 演示文稿</vt:lpstr>
      <vt:lpstr>实验目的</vt:lpstr>
      <vt:lpstr>实验要求</vt:lpstr>
      <vt:lpstr>实验原理</vt:lpstr>
      <vt:lpstr>实验原理</vt:lpstr>
      <vt:lpstr>实验所用数据集及工具</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实验结果</vt:lpstr>
      <vt:lpstr>实验结果</vt:lpstr>
      <vt:lpstr>实验结果</vt:lpstr>
      <vt:lpstr>实验结果</vt:lpstr>
      <vt:lpstr>实验结果</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cx Yang</dc:creator>
  <cp:lastModifiedBy>cx Yang</cp:lastModifiedBy>
  <cp:revision>35</cp:revision>
  <dcterms:created xsi:type="dcterms:W3CDTF">2025-06-01T11:30:52Z</dcterms:created>
  <dcterms:modified xsi:type="dcterms:W3CDTF">2025-06-03T11:40:15Z</dcterms:modified>
</cp:coreProperties>
</file>