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65" r:id="rId6"/>
    <p:sldId id="266" r:id="rId7"/>
    <p:sldId id="267" r:id="rId8"/>
    <p:sldId id="269" r:id="rId9"/>
    <p:sldId id="268" r:id="rId10"/>
    <p:sldId id="270" r:id="rId11"/>
    <p:sldId id="280" r:id="rId12"/>
    <p:sldId id="272" r:id="rId13"/>
    <p:sldId id="273" r:id="rId14"/>
    <p:sldId id="275" r:id="rId15"/>
    <p:sldId id="276" r:id="rId16"/>
    <p:sldId id="274" r:id="rId17"/>
    <p:sldId id="277" r:id="rId18"/>
    <p:sldId id="258" r:id="rId19"/>
    <p:sldId id="259" r:id="rId20"/>
    <p:sldId id="260" r:id="rId21"/>
    <p:sldId id="261" r:id="rId22"/>
    <p:sldId id="262" r:id="rId23"/>
    <p:sldId id="263" r:id="rId24"/>
    <p:sldId id="278" r:id="rId25"/>
    <p:sldId id="256" r:id="rId26"/>
    <p:sldId id="257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56DDC-47E1-467E-A04A-066A1EE78B98}" v="2352" dt="2023-11-28T01:35:00.364"/>
    <p1510:client id="{D222B3F4-B803-418D-937C-8043D8FB171C}" vWet="4" dt="2023-11-27T15:44:51.9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EF47-0DA2-31CD-0331-3B39D49C0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967CC-F2A0-8E0F-F20C-FE0BA1A65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D1980-040F-2F03-A454-59C7D8CA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9299-C66B-4BA3-8A2D-C0ACB5B84D0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94A3C-11E2-A38C-5697-9A54162E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98EC6-028D-4D79-EDDA-FB70E065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87F7-B54F-4B24-8A95-69881EF2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6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760D-E3FB-7D10-7025-A633BADF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9F06E-AD75-D22A-8D13-924482BCC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2A1C0-13D0-94FC-EA5E-DEF7B1E4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9299-C66B-4BA3-8A2D-C0ACB5B84D0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D67C5-727C-5352-E212-E0B62F2A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D9C60-E5E6-2168-EACE-9C4D049F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87F7-B54F-4B24-8A95-69881EF2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1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34E6F3-AFAF-1B9E-A2E2-52AD7AF06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8D8AB-571C-11ED-300A-CF70F2763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276C6-B584-C469-CB96-088D28FE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9299-C66B-4BA3-8A2D-C0ACB5B84D0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73303-575B-7661-BF3F-5D9E4EFB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4D97B-E43B-5C8E-F9D3-64AA6E44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87F7-B54F-4B24-8A95-69881EF2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2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34AF-2A6A-55D0-C2AE-CE428BDB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27F3-CB67-628A-8781-4C07302F4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9802-EFA9-0858-2BC2-60DA7AD4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9299-C66B-4BA3-8A2D-C0ACB5B84D0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429D8-8E32-6F54-D7CC-B092D563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AED5D-4C25-2A61-3207-6D7B3F31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87F7-B54F-4B24-8A95-69881EF2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1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5874-0333-17C3-BCAB-2AE96E4B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D6778-14CA-B589-1409-0C22A6549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7AA59-41A5-1901-F6B1-F261A64E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9299-C66B-4BA3-8A2D-C0ACB5B84D0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D20B-B22A-6F85-C82A-EF24CC6E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D8C50-ECBD-29DB-CBDF-804782D2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87F7-B54F-4B24-8A95-69881EF2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2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3D64-D0E1-0400-373F-656843F7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49016-4C3D-A7E9-AF5F-793AF9341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4066E-77DF-89FC-AD7A-6C1600C9A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14F5C-963C-961B-F899-65A3F0DC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9299-C66B-4BA3-8A2D-C0ACB5B84D0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72084-DBB1-76D7-D5BC-BD26AA09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4D40A-E798-8ECC-53F8-FB7AD277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87F7-B54F-4B24-8A95-69881EF2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7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9724-D9C7-4A04-672B-BD9EEFBE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4D510-AB88-1A90-9853-F7D9BF4E4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87AC1-D433-F894-3908-8A54FD690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521F6-0248-02E0-5FB3-5E0CF3A2C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FC20E-3963-050C-E081-FD6AEC709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B10B2-0E66-7EBC-5536-1C72BF22A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9299-C66B-4BA3-8A2D-C0ACB5B84D0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4BC0B-B2A8-1B72-41BF-3C4FB8F6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2C598-3BA5-2419-86F9-24C48980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87F7-B54F-4B24-8A95-69881EF2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2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ED7C-C9DE-A7E6-ACD9-B159E21A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7F7D10-9659-4808-A2F8-26707327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9299-C66B-4BA3-8A2D-C0ACB5B84D0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39BF0-361C-4FD2-A2E8-176596EA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64EB5-9674-0777-7B7D-92E4CD62D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87F7-B54F-4B24-8A95-69881EF2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6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BC7BA1-2EA1-6237-96DA-0BDD87D4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9299-C66B-4BA3-8A2D-C0ACB5B84D0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A1D6D-08B7-9838-BCDB-299A1D4E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17FEC-B76D-740C-149D-B1469CB3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87F7-B54F-4B24-8A95-69881EF2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3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0195-41AD-DDBB-7E76-3E1F651D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0C62-7228-EFE7-549D-50FA3F0A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20E24-5293-685C-96E5-77A30F36F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AF7CF-4F4E-CCA9-0204-A931F4C6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9299-C66B-4BA3-8A2D-C0ACB5B84D0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4FD46-67F8-1D75-9D03-6DDB4675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34FA5-3A83-2441-DC27-F138F457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87F7-B54F-4B24-8A95-69881EF2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4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602C-1811-3566-AB28-F80F7DDE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80705-515C-3EB1-0F75-E3390FBFA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640F8-5C25-63E3-FA38-585A25FA5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247FC-786A-FC7D-F61B-CF816658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9299-C66B-4BA3-8A2D-C0ACB5B84D0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38EFF-C707-F842-54FF-C3E9FED7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3BAF0-8631-1FB8-7904-6E2E5CBA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87F7-B54F-4B24-8A95-69881EF2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2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7CF84-F577-616C-9EFF-CD4AAAE4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B3B4C-8DBF-22CD-C458-BB930ECD0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475A9-3AB4-65DA-0863-9A17DECA9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19299-C66B-4BA3-8A2D-C0ACB5B84D0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95BCE-2857-342D-7613-5AFD476D1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C8556-47ED-B9A4-A38A-26FA3B7AD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387F7-B54F-4B24-8A95-69881EF2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9B93-58BC-A8E4-EF07-F287AB30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3364"/>
            <a:ext cx="10515600" cy="1502229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i="0" dirty="0">
                <a:solidFill>
                  <a:srgbClr val="000000"/>
                </a:solidFill>
                <a:effectLst/>
                <a:latin typeface="TimesNewRomanPS-BoldMT"/>
              </a:rPr>
              <a:t>Verilog Implementation of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NewRomanPS-BoldMT"/>
              </a:rPr>
              <a:t>MatRaptor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NewRomanPS-BoldMT"/>
              </a:rPr>
              <a:t>: 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TimesNewRomanPS-BoldMT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TimesNewRomanPS-BoldMT"/>
              </a:rPr>
              <a:t>A Sparse-Sparse Matrix Multiplication Accelerator 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TimesNewRomanPS-BoldMT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TimesNewRomanPS-BoldMT"/>
              </a:rPr>
              <a:t>Based on Row-Wise Product</a:t>
            </a:r>
            <a:endParaRPr lang="en-US" sz="4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B2D738-32DD-45FA-72A2-0A69F8B17E69}"/>
              </a:ext>
            </a:extLst>
          </p:cNvPr>
          <p:cNvSpPr txBox="1">
            <a:spLocks/>
          </p:cNvSpPr>
          <p:nvPr/>
        </p:nvSpPr>
        <p:spPr>
          <a:xfrm>
            <a:off x="838200" y="4273420"/>
            <a:ext cx="10515600" cy="1502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TimesNewRomanPS-BoldMT"/>
              </a:rPr>
              <a:t>Based on the paper titled: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TimesNewRomanPS-BoldMT"/>
              </a:rPr>
              <a:t> “</a:t>
            </a:r>
            <a:r>
              <a:rPr lang="en-US" sz="1400" dirty="0" err="1">
                <a:solidFill>
                  <a:srgbClr val="000000"/>
                </a:solidFill>
                <a:latin typeface="TimesNewRomanPS-BoldMT"/>
              </a:rPr>
              <a:t>MatRaptor</a:t>
            </a:r>
            <a:r>
              <a:rPr lang="en-US" sz="1400" dirty="0">
                <a:solidFill>
                  <a:srgbClr val="000000"/>
                </a:solidFill>
                <a:latin typeface="TimesNewRomanPS-BoldMT"/>
              </a:rPr>
              <a:t>: A Sparse-Sparse Matrix Multiplication Accelerator Based on Row-Wise Product”, by </a:t>
            </a:r>
            <a:r>
              <a:rPr lang="en-US" sz="1400" dirty="0" err="1">
                <a:solidFill>
                  <a:srgbClr val="000000"/>
                </a:solidFill>
                <a:latin typeface="TimesNewRomanPS-BoldMT"/>
              </a:rPr>
              <a:t>Conrnell</a:t>
            </a:r>
            <a:r>
              <a:rPr lang="en-US" sz="1400" dirty="0">
                <a:solidFill>
                  <a:srgbClr val="000000"/>
                </a:solidFill>
                <a:latin typeface="TimesNewRomanPS-BoldMT"/>
              </a:rPr>
              <a:t> University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TimesNewRomanPS-BoldMT"/>
              </a:rPr>
              <a:t>Presenter: Hazem Taha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TimesNewRomanPS-BoldMT"/>
              </a:rPr>
              <a:t>Under Supervision of Prof. Mohamed Hassan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5884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982AD2-FC3B-BCDF-6D9E-E861354B2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409" y="1349536"/>
            <a:ext cx="9581179" cy="459432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E3D7C5E-32D9-4EEA-B342-C490D6B4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435" y="649936"/>
            <a:ext cx="8703129" cy="8149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Original Architecture of </a:t>
            </a:r>
            <a:r>
              <a:rPr lang="en-US" sz="3200" dirty="0" err="1"/>
              <a:t>MatRaptor</a:t>
            </a:r>
            <a:endParaRPr lang="en-US" sz="3200" dirty="0"/>
          </a:p>
        </p:txBody>
      </p:sp>
      <p:pic>
        <p:nvPicPr>
          <p:cNvPr id="8" name="Graphic 7" descr="Close outline">
            <a:extLst>
              <a:ext uri="{FF2B5EF4-FFF2-40B4-BE49-F238E27FC236}">
                <a16:creationId xmlns:a16="http://schemas.microsoft.com/office/drawing/2014/main" id="{715C4FD1-B3C6-ACD3-3C3E-CF26D8AF6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28049" y="1794851"/>
            <a:ext cx="4149012" cy="41490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F7E35C-E364-60CE-B082-8828A1D1756D}"/>
              </a:ext>
            </a:extLst>
          </p:cNvPr>
          <p:cNvSpPr txBox="1"/>
          <p:nvPr/>
        </p:nvSpPr>
        <p:spPr>
          <a:xfrm>
            <a:off x="3048778" y="5884898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N. Srivastava, H. Jin, J. Liu, D.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Söhne"/>
              </a:rPr>
              <a:t>Albonesi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, and Z. Zhang, "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Söhne"/>
              </a:rPr>
              <a:t>MatRaptor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: A Sparse-Sparse Matrix Multiplication Accelerator Based on Row-Wise Product." Fig. 5.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Söhne"/>
              </a:rPr>
              <a:t>MatRaptor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 Architecture.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8512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D60E-557D-85DD-6B12-0711497D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435" y="649936"/>
            <a:ext cx="8703129" cy="8149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Modified Workflow of </a:t>
            </a:r>
            <a:r>
              <a:rPr lang="en-US" sz="3200" dirty="0" err="1"/>
              <a:t>MatRaptor</a:t>
            </a:r>
            <a:endParaRPr lang="en-US" sz="3200" dirty="0"/>
          </a:p>
        </p:txBody>
      </p:sp>
      <p:pic>
        <p:nvPicPr>
          <p:cNvPr id="3" name="Picture 2" descr="A diagram of a test&#10;&#10;Description automatically generated with medium confidence">
            <a:extLst>
              <a:ext uri="{FF2B5EF4-FFF2-40B4-BE49-F238E27FC236}">
                <a16:creationId xmlns:a16="http://schemas.microsoft.com/office/drawing/2014/main" id="{59E77B24-57E7-2EC5-78E7-624023579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38" y="1658018"/>
            <a:ext cx="9943322" cy="388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87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747392-AA9F-3B3A-B46A-B1D1D7B36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7402" y="373224"/>
            <a:ext cx="7237195" cy="611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2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3D7C5E-32D9-4EEA-B342-C490D6B4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435" y="649936"/>
            <a:ext cx="8703129" cy="8149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Modified Architecture of </a:t>
            </a:r>
            <a:r>
              <a:rPr lang="en-US" sz="3200" dirty="0" err="1"/>
              <a:t>MatRaptor</a:t>
            </a:r>
            <a:r>
              <a:rPr lang="en-US" sz="3200" dirty="0"/>
              <a:t> PE</a:t>
            </a:r>
          </a:p>
        </p:txBody>
      </p:sp>
      <p:pic>
        <p:nvPicPr>
          <p:cNvPr id="3" name="Picture 2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B1D08862-7C06-0396-804D-BB9B8B024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60" y="1602018"/>
            <a:ext cx="9560277" cy="481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1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1A99-921A-937A-7AB1-D0B2CABC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Finite State Diagram of Each Module</a:t>
            </a:r>
          </a:p>
        </p:txBody>
      </p:sp>
    </p:spTree>
    <p:extLst>
      <p:ext uri="{BB962C8B-B14F-4D97-AF65-F5344CB8AC3E}">
        <p14:creationId xmlns:p14="http://schemas.microsoft.com/office/powerpoint/2010/main" val="3361175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FE5D-2525-5254-75BC-1030A340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9078"/>
            <a:ext cx="10515600" cy="1053150"/>
          </a:xfrm>
        </p:spPr>
        <p:txBody>
          <a:bodyPr/>
          <a:lstStyle/>
          <a:p>
            <a:r>
              <a:rPr lang="en-US" dirty="0"/>
              <a:t>Sparse Matrix A Loader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213622-15CF-F50C-AAEC-31FCB8650CDC}"/>
              </a:ext>
            </a:extLst>
          </p:cNvPr>
          <p:cNvSpPr/>
          <p:nvPr/>
        </p:nvSpPr>
        <p:spPr>
          <a:xfrm>
            <a:off x="2960914" y="1908268"/>
            <a:ext cx="1268964" cy="12689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D2317A-0218-E573-F324-3CC6DB3DABA3}"/>
              </a:ext>
            </a:extLst>
          </p:cNvPr>
          <p:cNvCxnSpPr/>
          <p:nvPr/>
        </p:nvCxnSpPr>
        <p:spPr>
          <a:xfrm>
            <a:off x="1474237" y="2650538"/>
            <a:ext cx="1110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C6F94E-2F50-4669-1B06-86CA821CF047}"/>
              </a:ext>
            </a:extLst>
          </p:cNvPr>
          <p:cNvSpPr txBox="1"/>
          <p:nvPr/>
        </p:nvSpPr>
        <p:spPr>
          <a:xfrm>
            <a:off x="1548882" y="2150091"/>
            <a:ext cx="646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Reset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C4A743-4068-DA93-8C9E-24969549D687}"/>
              </a:ext>
            </a:extLst>
          </p:cNvPr>
          <p:cNvSpPr/>
          <p:nvPr/>
        </p:nvSpPr>
        <p:spPr>
          <a:xfrm>
            <a:off x="6096000" y="1810931"/>
            <a:ext cx="1719202" cy="14169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number of elements</a:t>
            </a: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DCDE9931-D649-BDEA-A3FC-A2581F9CD2A9}"/>
              </a:ext>
            </a:extLst>
          </p:cNvPr>
          <p:cNvSpPr/>
          <p:nvPr/>
        </p:nvSpPr>
        <p:spPr>
          <a:xfrm rot="5232138">
            <a:off x="3394788" y="1338071"/>
            <a:ext cx="401216" cy="705235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A04797-E374-0FA1-48E8-CCF32CF3151E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 flipV="1">
            <a:off x="4229878" y="2519423"/>
            <a:ext cx="1866122" cy="2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3F66A5-87F5-B85D-352D-6DD0E534BB6F}"/>
              </a:ext>
            </a:extLst>
          </p:cNvPr>
          <p:cNvSpPr txBox="1"/>
          <p:nvPr/>
        </p:nvSpPr>
        <p:spPr>
          <a:xfrm>
            <a:off x="4395055" y="2155184"/>
            <a:ext cx="1445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If(</a:t>
            </a:r>
            <a:r>
              <a:rPr lang="en-US" sz="1600" dirty="0">
                <a:solidFill>
                  <a:srgbClr val="00B050"/>
                </a:solidFill>
              </a:rPr>
              <a:t>control start</a:t>
            </a:r>
            <a:r>
              <a:rPr lang="en-US" sz="16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D39452-1735-D46F-D587-5E8F9AC56775}"/>
              </a:ext>
            </a:extLst>
          </p:cNvPr>
          <p:cNvSpPr txBox="1"/>
          <p:nvPr/>
        </p:nvSpPr>
        <p:spPr>
          <a:xfrm>
            <a:off x="4498032" y="2639373"/>
            <a:ext cx="1239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Row address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C9DEA1E-F271-9424-4CF6-123598870C5D}"/>
              </a:ext>
            </a:extLst>
          </p:cNvPr>
          <p:cNvSpPr/>
          <p:nvPr/>
        </p:nvSpPr>
        <p:spPr>
          <a:xfrm>
            <a:off x="9311947" y="1884941"/>
            <a:ext cx="1387153" cy="12689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Row Pointer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19B8B0-2625-19BA-5A35-FEBF1D818ED6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>
            <a:off x="7815202" y="2519423"/>
            <a:ext cx="1496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D7A30C-8AD9-03CC-A9C3-2CD88A3FD49C}"/>
              </a:ext>
            </a:extLst>
          </p:cNvPr>
          <p:cNvSpPr txBox="1"/>
          <p:nvPr/>
        </p:nvSpPr>
        <p:spPr>
          <a:xfrm>
            <a:off x="3956226" y="1452471"/>
            <a:ext cx="1512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If(!</a:t>
            </a:r>
            <a:r>
              <a:rPr lang="en-US" sz="1600" dirty="0">
                <a:solidFill>
                  <a:srgbClr val="00B050"/>
                </a:solidFill>
              </a:rPr>
              <a:t>control start</a:t>
            </a:r>
            <a:r>
              <a:rPr lang="en-US" sz="1600" dirty="0"/>
              <a:t>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C36E3A-EE69-C9D0-AC2E-4827B7D1848D}"/>
              </a:ext>
            </a:extLst>
          </p:cNvPr>
          <p:cNvCxnSpPr>
            <a:cxnSpLocks/>
            <a:stCxn id="17" idx="4"/>
            <a:endCxn id="27" idx="0"/>
          </p:cNvCxnSpPr>
          <p:nvPr/>
        </p:nvCxnSpPr>
        <p:spPr>
          <a:xfrm>
            <a:off x="10005524" y="3153905"/>
            <a:ext cx="18662" cy="103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DDE3C45-4D84-AD97-3321-A7BD929C39BD}"/>
              </a:ext>
            </a:extLst>
          </p:cNvPr>
          <p:cNvSpPr/>
          <p:nvPr/>
        </p:nvSpPr>
        <p:spPr>
          <a:xfrm>
            <a:off x="9269960" y="4191132"/>
            <a:ext cx="1508452" cy="12689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 an Element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0623D0-63D5-3B4F-337E-5540358841D6}"/>
              </a:ext>
            </a:extLst>
          </p:cNvPr>
          <p:cNvSpPr/>
          <p:nvPr/>
        </p:nvSpPr>
        <p:spPr>
          <a:xfrm>
            <a:off x="6427902" y="4191132"/>
            <a:ext cx="1508452" cy="12689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Value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A7A7EC1-D488-8ACB-75B4-C344F20A85F0}"/>
              </a:ext>
            </a:extLst>
          </p:cNvPr>
          <p:cNvSpPr/>
          <p:nvPr/>
        </p:nvSpPr>
        <p:spPr>
          <a:xfrm>
            <a:off x="3810211" y="4191132"/>
            <a:ext cx="1268964" cy="12689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index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F41818-84E4-FD5B-9084-D97318C7382B}"/>
              </a:ext>
            </a:extLst>
          </p:cNvPr>
          <p:cNvCxnSpPr>
            <a:cxnSpLocks/>
            <a:stCxn id="27" idx="2"/>
            <a:endCxn id="28" idx="6"/>
          </p:cNvCxnSpPr>
          <p:nvPr/>
        </p:nvCxnSpPr>
        <p:spPr>
          <a:xfrm flipH="1">
            <a:off x="7936354" y="4825614"/>
            <a:ext cx="1333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3874D6-47F4-7138-6F65-EBBD1DB48343}"/>
              </a:ext>
            </a:extLst>
          </p:cNvPr>
          <p:cNvCxnSpPr>
            <a:cxnSpLocks/>
            <a:stCxn id="28" idx="2"/>
            <a:endCxn id="29" idx="6"/>
          </p:cNvCxnSpPr>
          <p:nvPr/>
        </p:nvCxnSpPr>
        <p:spPr>
          <a:xfrm flipH="1">
            <a:off x="5079175" y="4825614"/>
            <a:ext cx="1348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27BA130-3B5D-CACC-4B0E-DB7FB3FA670A}"/>
              </a:ext>
            </a:extLst>
          </p:cNvPr>
          <p:cNvSpPr/>
          <p:nvPr/>
        </p:nvSpPr>
        <p:spPr>
          <a:xfrm>
            <a:off x="1343045" y="4191132"/>
            <a:ext cx="1422704" cy="12689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loader 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DB6891-71EA-52FC-F25C-062BB6FD138F}"/>
              </a:ext>
            </a:extLst>
          </p:cNvPr>
          <p:cNvCxnSpPr>
            <a:cxnSpLocks/>
            <a:stCxn id="29" idx="2"/>
            <a:endCxn id="34" idx="6"/>
          </p:cNvCxnSpPr>
          <p:nvPr/>
        </p:nvCxnSpPr>
        <p:spPr>
          <a:xfrm flipH="1">
            <a:off x="2765749" y="4825614"/>
            <a:ext cx="104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Curved Right 35">
            <a:extLst>
              <a:ext uri="{FF2B5EF4-FFF2-40B4-BE49-F238E27FC236}">
                <a16:creationId xmlns:a16="http://schemas.microsoft.com/office/drawing/2014/main" id="{8D2BC9B2-0A38-A0BE-0FC1-3ED0FF18D912}"/>
              </a:ext>
            </a:extLst>
          </p:cNvPr>
          <p:cNvSpPr/>
          <p:nvPr/>
        </p:nvSpPr>
        <p:spPr>
          <a:xfrm rot="21162591">
            <a:off x="789403" y="4569575"/>
            <a:ext cx="401216" cy="705235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4EC38C-5B26-53DF-4B08-3BA776EE882E}"/>
              </a:ext>
            </a:extLst>
          </p:cNvPr>
          <p:cNvCxnSpPr>
            <a:cxnSpLocks/>
          </p:cNvCxnSpPr>
          <p:nvPr/>
        </p:nvCxnSpPr>
        <p:spPr>
          <a:xfrm flipV="1">
            <a:off x="2391745" y="3285020"/>
            <a:ext cx="569169" cy="69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2ED61A7-3641-D071-B3F1-E17A495D7978}"/>
              </a:ext>
            </a:extLst>
          </p:cNvPr>
          <p:cNvCxnSpPr>
            <a:cxnSpLocks/>
            <a:stCxn id="34" idx="4"/>
            <a:endCxn id="27" idx="4"/>
          </p:cNvCxnSpPr>
          <p:nvPr/>
        </p:nvCxnSpPr>
        <p:spPr>
          <a:xfrm rot="16200000" flipH="1">
            <a:off x="6039291" y="1475201"/>
            <a:ext cx="12700" cy="7969789"/>
          </a:xfrm>
          <a:prstGeom prst="bentConnector3">
            <a:avLst>
              <a:gd name="adj1" fmla="val 5253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9A165B8-763D-1B39-B3A6-AAA18965CAC6}"/>
              </a:ext>
            </a:extLst>
          </p:cNvPr>
          <p:cNvSpPr txBox="1"/>
          <p:nvPr/>
        </p:nvSpPr>
        <p:spPr>
          <a:xfrm>
            <a:off x="137983" y="5387123"/>
            <a:ext cx="1766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If(!Row B finished)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A9A2A1-206C-F940-4841-E92984BF7F7C}"/>
              </a:ext>
            </a:extLst>
          </p:cNvPr>
          <p:cNvSpPr txBox="1"/>
          <p:nvPr/>
        </p:nvSpPr>
        <p:spPr>
          <a:xfrm>
            <a:off x="911399" y="3482038"/>
            <a:ext cx="3592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If(</a:t>
            </a:r>
            <a:r>
              <a:rPr lang="en-US" sz="1600" dirty="0" err="1"/>
              <a:t>B_finished</a:t>
            </a:r>
            <a:r>
              <a:rPr lang="en-US" sz="1600" dirty="0"/>
              <a:t> &amp;&amp; </a:t>
            </a:r>
            <a:r>
              <a:rPr lang="en-US" sz="1600" dirty="0" err="1"/>
              <a:t>elements_to_read</a:t>
            </a:r>
            <a:r>
              <a:rPr lang="en-US" sz="1600" dirty="0"/>
              <a:t> == 0) 	</a:t>
            </a:r>
            <a:r>
              <a:rPr lang="en-US" sz="1600" dirty="0">
                <a:solidFill>
                  <a:srgbClr val="FF0000"/>
                </a:solidFill>
              </a:rPr>
              <a:t>Row A finished</a:t>
            </a:r>
            <a:endParaRPr lang="en-US" sz="1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518BA0-6375-B2D1-35D8-863625B293A7}"/>
              </a:ext>
            </a:extLst>
          </p:cNvPr>
          <p:cNvSpPr txBox="1"/>
          <p:nvPr/>
        </p:nvSpPr>
        <p:spPr>
          <a:xfrm>
            <a:off x="4090362" y="5739573"/>
            <a:ext cx="3555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If(</a:t>
            </a:r>
            <a:r>
              <a:rPr lang="en-US" sz="1600" dirty="0" err="1"/>
              <a:t>B_finished</a:t>
            </a:r>
            <a:r>
              <a:rPr lang="en-US" sz="1600" dirty="0"/>
              <a:t> &amp;&amp; </a:t>
            </a:r>
            <a:r>
              <a:rPr lang="en-US" sz="1600" dirty="0" err="1"/>
              <a:t>elements_to_read</a:t>
            </a:r>
            <a:r>
              <a:rPr lang="en-US" sz="1600" dirty="0"/>
              <a:t> &gt; 0) 	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0185E1-6CC8-CA47-F2C7-C15D3D794067}"/>
              </a:ext>
            </a:extLst>
          </p:cNvPr>
          <p:cNvSpPr txBox="1"/>
          <p:nvPr/>
        </p:nvSpPr>
        <p:spPr>
          <a:xfrm>
            <a:off x="2582470" y="5081229"/>
            <a:ext cx="1467626" cy="34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Element A out</a:t>
            </a:r>
          </a:p>
        </p:txBody>
      </p:sp>
    </p:spTree>
    <p:extLst>
      <p:ext uri="{BB962C8B-B14F-4D97-AF65-F5344CB8AC3E}">
        <p14:creationId xmlns:p14="http://schemas.microsoft.com/office/powerpoint/2010/main" val="3959048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FE5D-2525-5254-75BC-1030A340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62"/>
            <a:ext cx="10515600" cy="951188"/>
          </a:xfrm>
        </p:spPr>
        <p:txBody>
          <a:bodyPr/>
          <a:lstStyle/>
          <a:p>
            <a:r>
              <a:rPr lang="en-US" dirty="0"/>
              <a:t>Sparse Matrix B Loader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213622-15CF-F50C-AAEC-31FCB8650CDC}"/>
              </a:ext>
            </a:extLst>
          </p:cNvPr>
          <p:cNvSpPr/>
          <p:nvPr/>
        </p:nvSpPr>
        <p:spPr>
          <a:xfrm>
            <a:off x="2960914" y="1908268"/>
            <a:ext cx="1268964" cy="12689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D2317A-0218-E573-F324-3CC6DB3DABA3}"/>
              </a:ext>
            </a:extLst>
          </p:cNvPr>
          <p:cNvCxnSpPr/>
          <p:nvPr/>
        </p:nvCxnSpPr>
        <p:spPr>
          <a:xfrm>
            <a:off x="1474237" y="2650538"/>
            <a:ext cx="1110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C6F94E-2F50-4669-1B06-86CA821CF047}"/>
              </a:ext>
            </a:extLst>
          </p:cNvPr>
          <p:cNvSpPr txBox="1"/>
          <p:nvPr/>
        </p:nvSpPr>
        <p:spPr>
          <a:xfrm>
            <a:off x="1548882" y="2150091"/>
            <a:ext cx="646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Reset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C4A743-4068-DA93-8C9E-24969549D687}"/>
              </a:ext>
            </a:extLst>
          </p:cNvPr>
          <p:cNvSpPr/>
          <p:nvPr/>
        </p:nvSpPr>
        <p:spPr>
          <a:xfrm>
            <a:off x="6096000" y="1810931"/>
            <a:ext cx="1719202" cy="14169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number of elements</a:t>
            </a: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DCDE9931-D649-BDEA-A3FC-A2581F9CD2A9}"/>
              </a:ext>
            </a:extLst>
          </p:cNvPr>
          <p:cNvSpPr/>
          <p:nvPr/>
        </p:nvSpPr>
        <p:spPr>
          <a:xfrm rot="5232138">
            <a:off x="3394788" y="1338071"/>
            <a:ext cx="401216" cy="705235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A04797-E374-0FA1-48E8-CCF32CF3151E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 flipV="1">
            <a:off x="4229878" y="2519423"/>
            <a:ext cx="1866122" cy="2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3F66A5-87F5-B85D-352D-6DD0E534BB6F}"/>
              </a:ext>
            </a:extLst>
          </p:cNvPr>
          <p:cNvSpPr txBox="1"/>
          <p:nvPr/>
        </p:nvSpPr>
        <p:spPr>
          <a:xfrm>
            <a:off x="4297905" y="2077019"/>
            <a:ext cx="1611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If(</a:t>
            </a:r>
            <a:r>
              <a:rPr lang="en-US" sz="1600" dirty="0">
                <a:solidFill>
                  <a:srgbClr val="00B050"/>
                </a:solidFill>
              </a:rPr>
              <a:t>Element A out</a:t>
            </a:r>
            <a:r>
              <a:rPr lang="en-US" sz="16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D39452-1735-D46F-D587-5E8F9AC56775}"/>
              </a:ext>
            </a:extLst>
          </p:cNvPr>
          <p:cNvSpPr txBox="1"/>
          <p:nvPr/>
        </p:nvSpPr>
        <p:spPr>
          <a:xfrm>
            <a:off x="4090362" y="2799596"/>
            <a:ext cx="2227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Base address of matrix B</a:t>
            </a:r>
          </a:p>
          <a:p>
            <a:pPr algn="ctr"/>
            <a:r>
              <a:rPr lang="en-US" sz="1600" dirty="0">
                <a:solidFill>
                  <a:srgbClr val="00B050"/>
                </a:solidFill>
              </a:rPr>
              <a:t>+ element column index</a:t>
            </a:r>
          </a:p>
          <a:p>
            <a:pPr algn="ctr"/>
            <a:r>
              <a:rPr lang="en-US" sz="1600" dirty="0">
                <a:solidFill>
                  <a:srgbClr val="00B050"/>
                </a:solidFill>
              </a:rPr>
              <a:t> from A loader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C9DEA1E-F271-9424-4CF6-123598870C5D}"/>
              </a:ext>
            </a:extLst>
          </p:cNvPr>
          <p:cNvSpPr/>
          <p:nvPr/>
        </p:nvSpPr>
        <p:spPr>
          <a:xfrm>
            <a:off x="9311947" y="1884941"/>
            <a:ext cx="1387153" cy="12689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Row Pointer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19B8B0-2625-19BA-5A35-FEBF1D818ED6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>
            <a:off x="7815202" y="2519423"/>
            <a:ext cx="1496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D7A30C-8AD9-03CC-A9C3-2CD88A3FD49C}"/>
              </a:ext>
            </a:extLst>
          </p:cNvPr>
          <p:cNvSpPr txBox="1"/>
          <p:nvPr/>
        </p:nvSpPr>
        <p:spPr>
          <a:xfrm>
            <a:off x="3956226" y="1452471"/>
            <a:ext cx="1678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If(!</a:t>
            </a:r>
            <a:r>
              <a:rPr lang="en-US" sz="1600" dirty="0">
                <a:solidFill>
                  <a:srgbClr val="00B050"/>
                </a:solidFill>
              </a:rPr>
              <a:t>Element A out</a:t>
            </a:r>
            <a:r>
              <a:rPr lang="en-US" sz="1600" dirty="0"/>
              <a:t>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C36E3A-EE69-C9D0-AC2E-4827B7D1848D}"/>
              </a:ext>
            </a:extLst>
          </p:cNvPr>
          <p:cNvCxnSpPr>
            <a:cxnSpLocks/>
            <a:stCxn id="17" idx="4"/>
            <a:endCxn id="27" idx="0"/>
          </p:cNvCxnSpPr>
          <p:nvPr/>
        </p:nvCxnSpPr>
        <p:spPr>
          <a:xfrm>
            <a:off x="10005524" y="3153905"/>
            <a:ext cx="18662" cy="103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DDE3C45-4D84-AD97-3321-A7BD929C39BD}"/>
              </a:ext>
            </a:extLst>
          </p:cNvPr>
          <p:cNvSpPr/>
          <p:nvPr/>
        </p:nvSpPr>
        <p:spPr>
          <a:xfrm>
            <a:off x="9269960" y="4191132"/>
            <a:ext cx="1508452" cy="12689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 an Element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0623D0-63D5-3B4F-337E-5540358841D6}"/>
              </a:ext>
            </a:extLst>
          </p:cNvPr>
          <p:cNvSpPr/>
          <p:nvPr/>
        </p:nvSpPr>
        <p:spPr>
          <a:xfrm>
            <a:off x="6427902" y="4191132"/>
            <a:ext cx="1508452" cy="12689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Value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A7A7EC1-D488-8ACB-75B4-C344F20A85F0}"/>
              </a:ext>
            </a:extLst>
          </p:cNvPr>
          <p:cNvSpPr/>
          <p:nvPr/>
        </p:nvSpPr>
        <p:spPr>
          <a:xfrm>
            <a:off x="3810211" y="4191132"/>
            <a:ext cx="1268964" cy="12689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index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F41818-84E4-FD5B-9084-D97318C7382B}"/>
              </a:ext>
            </a:extLst>
          </p:cNvPr>
          <p:cNvCxnSpPr>
            <a:cxnSpLocks/>
            <a:stCxn id="27" idx="2"/>
            <a:endCxn id="28" idx="6"/>
          </p:cNvCxnSpPr>
          <p:nvPr/>
        </p:nvCxnSpPr>
        <p:spPr>
          <a:xfrm flipH="1">
            <a:off x="7936354" y="4825614"/>
            <a:ext cx="1333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3874D6-47F4-7138-6F65-EBBD1DB48343}"/>
              </a:ext>
            </a:extLst>
          </p:cNvPr>
          <p:cNvCxnSpPr>
            <a:cxnSpLocks/>
            <a:stCxn id="28" idx="2"/>
            <a:endCxn id="29" idx="6"/>
          </p:cNvCxnSpPr>
          <p:nvPr/>
        </p:nvCxnSpPr>
        <p:spPr>
          <a:xfrm flipH="1">
            <a:off x="5079175" y="4825614"/>
            <a:ext cx="1348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27BA130-3B5D-CACC-4B0E-DB7FB3FA670A}"/>
              </a:ext>
            </a:extLst>
          </p:cNvPr>
          <p:cNvSpPr/>
          <p:nvPr/>
        </p:nvSpPr>
        <p:spPr>
          <a:xfrm>
            <a:off x="1343045" y="4191132"/>
            <a:ext cx="1268964" cy="12689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PE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DB6891-71EA-52FC-F25C-062BB6FD138F}"/>
              </a:ext>
            </a:extLst>
          </p:cNvPr>
          <p:cNvCxnSpPr>
            <a:cxnSpLocks/>
            <a:stCxn id="29" idx="2"/>
            <a:endCxn id="34" idx="6"/>
          </p:cNvCxnSpPr>
          <p:nvPr/>
        </p:nvCxnSpPr>
        <p:spPr>
          <a:xfrm flipH="1">
            <a:off x="2612009" y="4825614"/>
            <a:ext cx="1198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Curved Right 35">
            <a:extLst>
              <a:ext uri="{FF2B5EF4-FFF2-40B4-BE49-F238E27FC236}">
                <a16:creationId xmlns:a16="http://schemas.microsoft.com/office/drawing/2014/main" id="{8D2BC9B2-0A38-A0BE-0FC1-3ED0FF18D912}"/>
              </a:ext>
            </a:extLst>
          </p:cNvPr>
          <p:cNvSpPr/>
          <p:nvPr/>
        </p:nvSpPr>
        <p:spPr>
          <a:xfrm rot="21162591">
            <a:off x="789403" y="4569575"/>
            <a:ext cx="401216" cy="705235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4EC38C-5B26-53DF-4B08-3BA776EE882E}"/>
              </a:ext>
            </a:extLst>
          </p:cNvPr>
          <p:cNvCxnSpPr>
            <a:cxnSpLocks/>
          </p:cNvCxnSpPr>
          <p:nvPr/>
        </p:nvCxnSpPr>
        <p:spPr>
          <a:xfrm flipV="1">
            <a:off x="2391745" y="3285020"/>
            <a:ext cx="569169" cy="69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2ED61A7-3641-D071-B3F1-E17A495D7978}"/>
              </a:ext>
            </a:extLst>
          </p:cNvPr>
          <p:cNvCxnSpPr>
            <a:cxnSpLocks/>
            <a:stCxn id="34" idx="4"/>
            <a:endCxn id="27" idx="4"/>
          </p:cNvCxnSpPr>
          <p:nvPr/>
        </p:nvCxnSpPr>
        <p:spPr>
          <a:xfrm rot="16200000" flipH="1">
            <a:off x="6000856" y="1436766"/>
            <a:ext cx="12700" cy="8046659"/>
          </a:xfrm>
          <a:prstGeom prst="bentConnector3">
            <a:avLst>
              <a:gd name="adj1" fmla="val 292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9A165B8-763D-1B39-B3A6-AAA18965CAC6}"/>
              </a:ext>
            </a:extLst>
          </p:cNvPr>
          <p:cNvSpPr txBox="1"/>
          <p:nvPr/>
        </p:nvSpPr>
        <p:spPr>
          <a:xfrm>
            <a:off x="283728" y="5387123"/>
            <a:ext cx="1309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If(!</a:t>
            </a:r>
            <a:r>
              <a:rPr lang="en-US" sz="1600" dirty="0" err="1"/>
              <a:t>PE_Ready</a:t>
            </a:r>
            <a:r>
              <a:rPr lang="en-US" sz="1600" dirty="0"/>
              <a:t>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A9A2A1-206C-F940-4841-E92984BF7F7C}"/>
              </a:ext>
            </a:extLst>
          </p:cNvPr>
          <p:cNvSpPr txBox="1"/>
          <p:nvPr/>
        </p:nvSpPr>
        <p:spPr>
          <a:xfrm>
            <a:off x="911399" y="3482038"/>
            <a:ext cx="3592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If(</a:t>
            </a:r>
            <a:r>
              <a:rPr lang="en-US" sz="1600" dirty="0" err="1"/>
              <a:t>B_finished</a:t>
            </a:r>
            <a:r>
              <a:rPr lang="en-US" sz="1600" dirty="0"/>
              <a:t> &amp;&amp; </a:t>
            </a:r>
            <a:r>
              <a:rPr lang="en-US" sz="1600" dirty="0" err="1"/>
              <a:t>elements_to_read</a:t>
            </a:r>
            <a:r>
              <a:rPr lang="en-US" sz="1600" dirty="0"/>
              <a:t> == 0)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Row B finished</a:t>
            </a:r>
            <a:endParaRPr lang="en-US" sz="1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518BA0-6375-B2D1-35D8-863625B293A7}"/>
              </a:ext>
            </a:extLst>
          </p:cNvPr>
          <p:cNvSpPr txBox="1"/>
          <p:nvPr/>
        </p:nvSpPr>
        <p:spPr>
          <a:xfrm>
            <a:off x="4090362" y="5858701"/>
            <a:ext cx="3555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If(</a:t>
            </a:r>
            <a:r>
              <a:rPr lang="en-US" sz="1600" dirty="0" err="1"/>
              <a:t>PE_Ready</a:t>
            </a:r>
            <a:r>
              <a:rPr lang="en-US" sz="1600" dirty="0"/>
              <a:t> &amp;&amp; </a:t>
            </a:r>
            <a:r>
              <a:rPr lang="en-US" sz="1600" dirty="0" err="1"/>
              <a:t>elements_to_read</a:t>
            </a:r>
            <a:r>
              <a:rPr lang="en-US" sz="1600" dirty="0"/>
              <a:t> &gt; 0) 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FE5E0C-94F4-ADDB-7925-5B5CBB0C83F7}"/>
              </a:ext>
            </a:extLst>
          </p:cNvPr>
          <p:cNvSpPr txBox="1"/>
          <p:nvPr/>
        </p:nvSpPr>
        <p:spPr>
          <a:xfrm>
            <a:off x="2566906" y="5110957"/>
            <a:ext cx="1467626" cy="34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Element B out</a:t>
            </a:r>
          </a:p>
        </p:txBody>
      </p:sp>
    </p:spTree>
    <p:extLst>
      <p:ext uri="{BB962C8B-B14F-4D97-AF65-F5344CB8AC3E}">
        <p14:creationId xmlns:p14="http://schemas.microsoft.com/office/powerpoint/2010/main" val="3356770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6147B69-CCD3-E7F8-AADF-836A6A1F13BC}"/>
              </a:ext>
            </a:extLst>
          </p:cNvPr>
          <p:cNvSpPr/>
          <p:nvPr/>
        </p:nvSpPr>
        <p:spPr>
          <a:xfrm>
            <a:off x="1343025" y="1452532"/>
            <a:ext cx="9620250" cy="25500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FFE5D-2525-5254-75BC-1030A340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5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Processing Element (PE)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213622-15CF-F50C-AAEC-31FCB8650CDC}"/>
              </a:ext>
            </a:extLst>
          </p:cNvPr>
          <p:cNvSpPr/>
          <p:nvPr/>
        </p:nvSpPr>
        <p:spPr>
          <a:xfrm>
            <a:off x="2922814" y="2374883"/>
            <a:ext cx="1268964" cy="12689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D2317A-0218-E573-F324-3CC6DB3DABA3}"/>
              </a:ext>
            </a:extLst>
          </p:cNvPr>
          <p:cNvCxnSpPr/>
          <p:nvPr/>
        </p:nvCxnSpPr>
        <p:spPr>
          <a:xfrm>
            <a:off x="1436137" y="3117153"/>
            <a:ext cx="1110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C6F94E-2F50-4669-1B06-86CA821CF047}"/>
              </a:ext>
            </a:extLst>
          </p:cNvPr>
          <p:cNvSpPr txBox="1"/>
          <p:nvPr/>
        </p:nvSpPr>
        <p:spPr>
          <a:xfrm>
            <a:off x="1510782" y="2616706"/>
            <a:ext cx="646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Reset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C4A743-4068-DA93-8C9E-24969549D687}"/>
              </a:ext>
            </a:extLst>
          </p:cNvPr>
          <p:cNvSpPr/>
          <p:nvPr/>
        </p:nvSpPr>
        <p:spPr>
          <a:xfrm>
            <a:off x="6057900" y="2277546"/>
            <a:ext cx="1719202" cy="14169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Multiply</a:t>
            </a: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DCDE9931-D649-BDEA-A3FC-A2581F9CD2A9}"/>
              </a:ext>
            </a:extLst>
          </p:cNvPr>
          <p:cNvSpPr/>
          <p:nvPr/>
        </p:nvSpPr>
        <p:spPr>
          <a:xfrm rot="5232138">
            <a:off x="3356688" y="1804686"/>
            <a:ext cx="401216" cy="705235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A04797-E374-0FA1-48E8-CCF32CF3151E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 flipV="1">
            <a:off x="4191778" y="2986038"/>
            <a:ext cx="1866122" cy="2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3F66A5-87F5-B85D-352D-6DD0E534BB6F}"/>
              </a:ext>
            </a:extLst>
          </p:cNvPr>
          <p:cNvSpPr txBox="1"/>
          <p:nvPr/>
        </p:nvSpPr>
        <p:spPr>
          <a:xfrm>
            <a:off x="4259805" y="2543634"/>
            <a:ext cx="1666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If(</a:t>
            </a:r>
            <a:r>
              <a:rPr lang="en-US" sz="1600" dirty="0">
                <a:solidFill>
                  <a:srgbClr val="00B050"/>
                </a:solidFill>
              </a:rPr>
              <a:t>Loader B ready</a:t>
            </a:r>
            <a:r>
              <a:rPr lang="en-US" sz="1600" dirty="0"/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C9DEA1E-F271-9424-4CF6-123598870C5D}"/>
              </a:ext>
            </a:extLst>
          </p:cNvPr>
          <p:cNvSpPr/>
          <p:nvPr/>
        </p:nvSpPr>
        <p:spPr>
          <a:xfrm>
            <a:off x="9273847" y="2351556"/>
            <a:ext cx="1575128" cy="12689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19B8B0-2625-19BA-5A35-FEBF1D818ED6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>
            <a:off x="7777102" y="2986038"/>
            <a:ext cx="1496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D7A30C-8AD9-03CC-A9C3-2CD88A3FD49C}"/>
              </a:ext>
            </a:extLst>
          </p:cNvPr>
          <p:cNvSpPr txBox="1"/>
          <p:nvPr/>
        </p:nvSpPr>
        <p:spPr>
          <a:xfrm>
            <a:off x="3918126" y="1919086"/>
            <a:ext cx="1741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If(!</a:t>
            </a:r>
            <a:r>
              <a:rPr lang="en-US" sz="1600" dirty="0">
                <a:solidFill>
                  <a:srgbClr val="00B050"/>
                </a:solidFill>
              </a:rPr>
              <a:t>Loader B ready</a:t>
            </a:r>
            <a:r>
              <a:rPr lang="en-US" sz="1600" dirty="0"/>
              <a:t>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B249B08-F8A7-F1D6-EEB9-0214C9764AC0}"/>
              </a:ext>
            </a:extLst>
          </p:cNvPr>
          <p:cNvCxnSpPr>
            <a:cxnSpLocks/>
            <a:stCxn id="17" idx="0"/>
            <a:endCxn id="9" idx="0"/>
          </p:cNvCxnSpPr>
          <p:nvPr/>
        </p:nvCxnSpPr>
        <p:spPr>
          <a:xfrm rot="16200000" flipV="1">
            <a:off x="8452451" y="742596"/>
            <a:ext cx="74010" cy="3143910"/>
          </a:xfrm>
          <a:prstGeom prst="bentConnector3">
            <a:avLst>
              <a:gd name="adj1" fmla="val 5633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D4CAF8-8B40-4FD4-35E0-A33CBC5ABB13}"/>
              </a:ext>
            </a:extLst>
          </p:cNvPr>
          <p:cNvSpPr txBox="1"/>
          <p:nvPr/>
        </p:nvSpPr>
        <p:spPr>
          <a:xfrm>
            <a:off x="7777102" y="1547798"/>
            <a:ext cx="1604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If(Element B out)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EA0C2A-856B-2E0B-352C-C99A44184BD2}"/>
              </a:ext>
            </a:extLst>
          </p:cNvPr>
          <p:cNvSpPr/>
          <p:nvPr/>
        </p:nvSpPr>
        <p:spPr>
          <a:xfrm>
            <a:off x="1343025" y="4179034"/>
            <a:ext cx="9620250" cy="245259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715DA0-A09D-23D6-706E-5A4C34F36FD9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10061411" y="3620520"/>
            <a:ext cx="0" cy="105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9007177-8CD2-20D9-5BC6-354FCFEB3710}"/>
              </a:ext>
            </a:extLst>
          </p:cNvPr>
          <p:cNvSpPr/>
          <p:nvPr/>
        </p:nvSpPr>
        <p:spPr>
          <a:xfrm>
            <a:off x="9273847" y="4766282"/>
            <a:ext cx="1575128" cy="12689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front of</a:t>
            </a:r>
          </a:p>
          <a:p>
            <a:pPr algn="ctr"/>
            <a:r>
              <a:rPr lang="en-US" dirty="0"/>
              <a:t>queues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A1168A-2283-E830-C2BE-C48AF0546375}"/>
              </a:ext>
            </a:extLst>
          </p:cNvPr>
          <p:cNvSpPr txBox="1"/>
          <p:nvPr/>
        </p:nvSpPr>
        <p:spPr>
          <a:xfrm>
            <a:off x="9244369" y="3587778"/>
            <a:ext cx="1659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If(Row A finished)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2A5DC1-C898-E320-5815-46636B5B9049}"/>
              </a:ext>
            </a:extLst>
          </p:cNvPr>
          <p:cNvSpPr txBox="1"/>
          <p:nvPr/>
        </p:nvSpPr>
        <p:spPr>
          <a:xfrm>
            <a:off x="1516962" y="1547798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Multiply Phase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80C1BD-B26A-E3EE-4374-EF9135F6F674}"/>
              </a:ext>
            </a:extLst>
          </p:cNvPr>
          <p:cNvSpPr txBox="1"/>
          <p:nvPr/>
        </p:nvSpPr>
        <p:spPr>
          <a:xfrm>
            <a:off x="1516962" y="4363085"/>
            <a:ext cx="1543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Merge Phase</a:t>
            </a:r>
          </a:p>
        </p:txBody>
      </p:sp>
      <p:sp>
        <p:nvSpPr>
          <p:cNvPr id="37" name="Arrow: Curved Right 36">
            <a:extLst>
              <a:ext uri="{FF2B5EF4-FFF2-40B4-BE49-F238E27FC236}">
                <a16:creationId xmlns:a16="http://schemas.microsoft.com/office/drawing/2014/main" id="{8B7B047E-7E69-BE1F-985C-C162662AABF0}"/>
              </a:ext>
            </a:extLst>
          </p:cNvPr>
          <p:cNvSpPr/>
          <p:nvPr/>
        </p:nvSpPr>
        <p:spPr>
          <a:xfrm rot="10800000">
            <a:off x="10903541" y="2633420"/>
            <a:ext cx="401216" cy="705235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C92CD4-3519-91AC-66A5-69D7292EA489}"/>
              </a:ext>
            </a:extLst>
          </p:cNvPr>
          <p:cNvSpPr txBox="1"/>
          <p:nvPr/>
        </p:nvSpPr>
        <p:spPr>
          <a:xfrm>
            <a:off x="9475873" y="2930770"/>
            <a:ext cx="119616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If(Row B finished)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Active queue ++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And stay in state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10BEAE-137A-17F4-B832-CB96494E3125}"/>
              </a:ext>
            </a:extLst>
          </p:cNvPr>
          <p:cNvSpPr txBox="1"/>
          <p:nvPr/>
        </p:nvSpPr>
        <p:spPr>
          <a:xfrm>
            <a:off x="9513576" y="2600335"/>
            <a:ext cx="112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Wait for 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5B7FCF-EFBC-464E-B937-A437CA26C4D3}"/>
              </a:ext>
            </a:extLst>
          </p:cNvPr>
          <p:cNvCxnSpPr>
            <a:cxnSpLocks/>
            <a:stCxn id="33" idx="2"/>
            <a:endCxn id="49" idx="6"/>
          </p:cNvCxnSpPr>
          <p:nvPr/>
        </p:nvCxnSpPr>
        <p:spPr>
          <a:xfrm flipH="1">
            <a:off x="8339179" y="5400764"/>
            <a:ext cx="934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B857E215-D4D2-2E71-8CDE-52D838CB3726}"/>
              </a:ext>
            </a:extLst>
          </p:cNvPr>
          <p:cNvSpPr/>
          <p:nvPr/>
        </p:nvSpPr>
        <p:spPr>
          <a:xfrm>
            <a:off x="6652782" y="4692272"/>
            <a:ext cx="1686397" cy="14169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 front of Queues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4C3710-E685-4791-DF94-BC5C747369CA}"/>
              </a:ext>
            </a:extLst>
          </p:cNvPr>
          <p:cNvSpPr txBox="1"/>
          <p:nvPr/>
        </p:nvSpPr>
        <p:spPr>
          <a:xfrm>
            <a:off x="8257857" y="4749390"/>
            <a:ext cx="113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PE element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 out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C2A0BC9-F26D-B820-118D-1B71A90F49D2}"/>
              </a:ext>
            </a:extLst>
          </p:cNvPr>
          <p:cNvSpPr/>
          <p:nvPr/>
        </p:nvSpPr>
        <p:spPr>
          <a:xfrm>
            <a:off x="3673502" y="4692272"/>
            <a:ext cx="1719202" cy="14169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Increment</a:t>
            </a:r>
          </a:p>
          <a:p>
            <a:pPr algn="ctr"/>
            <a:r>
              <a:rPr lang="en-US" dirty="0"/>
              <a:t>Counters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AFFC06A-7AD6-B51E-F7EE-B5E88B9593EF}"/>
              </a:ext>
            </a:extLst>
          </p:cNvPr>
          <p:cNvCxnSpPr>
            <a:cxnSpLocks/>
            <a:stCxn id="49" idx="2"/>
            <a:endCxn id="54" idx="6"/>
          </p:cNvCxnSpPr>
          <p:nvPr/>
        </p:nvCxnSpPr>
        <p:spPr>
          <a:xfrm flipH="1">
            <a:off x="5392704" y="5400764"/>
            <a:ext cx="1260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FB6587D-C6E2-D04F-0E7A-88D2C1D28E2B}"/>
              </a:ext>
            </a:extLst>
          </p:cNvPr>
          <p:cNvCxnSpPr>
            <a:cxnSpLocks/>
            <a:stCxn id="54" idx="4"/>
            <a:endCxn id="33" idx="4"/>
          </p:cNvCxnSpPr>
          <p:nvPr/>
        </p:nvCxnSpPr>
        <p:spPr>
          <a:xfrm rot="5400000" flipH="1" flipV="1">
            <a:off x="7260252" y="3308097"/>
            <a:ext cx="74010" cy="5528308"/>
          </a:xfrm>
          <a:prstGeom prst="bentConnector3">
            <a:avLst>
              <a:gd name="adj1" fmla="val -3088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E3A80C8-73AC-164F-9CE4-275C753488A6}"/>
              </a:ext>
            </a:extLst>
          </p:cNvPr>
          <p:cNvCxnSpPr>
            <a:cxnSpLocks/>
            <a:stCxn id="49" idx="1"/>
            <a:endCxn id="4" idx="5"/>
          </p:cNvCxnSpPr>
          <p:nvPr/>
        </p:nvCxnSpPr>
        <p:spPr>
          <a:xfrm flipH="1" flipV="1">
            <a:off x="4005943" y="3458012"/>
            <a:ext cx="2893806" cy="144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583603C-7D03-2BD9-815D-BDC5ED615431}"/>
              </a:ext>
            </a:extLst>
          </p:cNvPr>
          <p:cNvSpPr txBox="1"/>
          <p:nvPr/>
        </p:nvSpPr>
        <p:spPr>
          <a:xfrm>
            <a:off x="4697751" y="4225553"/>
            <a:ext cx="2334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If(all popped)</a:t>
            </a:r>
          </a:p>
          <a:p>
            <a:pPr algn="ctr"/>
            <a:r>
              <a:rPr lang="en-US" sz="1600" dirty="0"/>
              <a:t>Means finished a row in 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AFC5DC-6F5B-0037-E45A-96CC6DF9EF1C}"/>
              </a:ext>
            </a:extLst>
          </p:cNvPr>
          <p:cNvSpPr txBox="1"/>
          <p:nvPr/>
        </p:nvSpPr>
        <p:spPr>
          <a:xfrm>
            <a:off x="5357281" y="5548728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If(!all popped)</a:t>
            </a:r>
          </a:p>
        </p:txBody>
      </p:sp>
    </p:spTree>
    <p:extLst>
      <p:ext uri="{BB962C8B-B14F-4D97-AF65-F5344CB8AC3E}">
        <p14:creationId xmlns:p14="http://schemas.microsoft.com/office/powerpoint/2010/main" val="1816359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FE5D-2525-5254-75BC-1030A340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545"/>
            <a:ext cx="10515600" cy="1325563"/>
          </a:xfrm>
        </p:spPr>
        <p:txBody>
          <a:bodyPr/>
          <a:lstStyle/>
          <a:p>
            <a:r>
              <a:rPr lang="en-US" dirty="0"/>
              <a:t>Control Unit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213622-15CF-F50C-AAEC-31FCB8650CDC}"/>
              </a:ext>
            </a:extLst>
          </p:cNvPr>
          <p:cNvSpPr/>
          <p:nvPr/>
        </p:nvSpPr>
        <p:spPr>
          <a:xfrm>
            <a:off x="5339320" y="923257"/>
            <a:ext cx="1268964" cy="12689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D2317A-0218-E573-F324-3CC6DB3DABA3}"/>
              </a:ext>
            </a:extLst>
          </p:cNvPr>
          <p:cNvCxnSpPr/>
          <p:nvPr/>
        </p:nvCxnSpPr>
        <p:spPr>
          <a:xfrm>
            <a:off x="3852643" y="1665527"/>
            <a:ext cx="1110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C6F94E-2F50-4669-1B06-86CA821CF047}"/>
              </a:ext>
            </a:extLst>
          </p:cNvPr>
          <p:cNvSpPr txBox="1"/>
          <p:nvPr/>
        </p:nvSpPr>
        <p:spPr>
          <a:xfrm>
            <a:off x="3927288" y="1165080"/>
            <a:ext cx="646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Reset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C4A743-4068-DA93-8C9E-24969549D687}"/>
              </a:ext>
            </a:extLst>
          </p:cNvPr>
          <p:cNvSpPr/>
          <p:nvPr/>
        </p:nvSpPr>
        <p:spPr>
          <a:xfrm>
            <a:off x="5073681" y="3167214"/>
            <a:ext cx="1800241" cy="13663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DISTRIBUTE</a:t>
            </a:r>
          </a:p>
          <a:p>
            <a:pPr algn="ctr"/>
            <a:r>
              <a:rPr lang="en-US" dirty="0"/>
              <a:t>Rows over</a:t>
            </a:r>
          </a:p>
          <a:p>
            <a:pPr algn="ctr"/>
            <a:r>
              <a:rPr lang="en-US" dirty="0"/>
              <a:t>PEs</a:t>
            </a: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DCDE9931-D649-BDEA-A3FC-A2581F9CD2A9}"/>
              </a:ext>
            </a:extLst>
          </p:cNvPr>
          <p:cNvSpPr/>
          <p:nvPr/>
        </p:nvSpPr>
        <p:spPr>
          <a:xfrm rot="5232138">
            <a:off x="5773194" y="353060"/>
            <a:ext cx="401216" cy="705235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A04797-E374-0FA1-48E8-CCF32CF3151E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5973802" y="2192221"/>
            <a:ext cx="0" cy="97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3F66A5-87F5-B85D-352D-6DD0E534BB6F}"/>
              </a:ext>
            </a:extLst>
          </p:cNvPr>
          <p:cNvSpPr txBox="1"/>
          <p:nvPr/>
        </p:nvSpPr>
        <p:spPr>
          <a:xfrm>
            <a:off x="7134177" y="1092008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If(start)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C9DEA1E-F271-9424-4CF6-123598870C5D}"/>
              </a:ext>
            </a:extLst>
          </p:cNvPr>
          <p:cNvSpPr/>
          <p:nvPr/>
        </p:nvSpPr>
        <p:spPr>
          <a:xfrm>
            <a:off x="5186237" y="5100939"/>
            <a:ext cx="1575128" cy="12689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</a:t>
            </a:r>
          </a:p>
          <a:p>
            <a:pPr algn="ctr"/>
            <a:r>
              <a:rPr lang="en-US" sz="1200" dirty="0"/>
              <a:t>If any PE finished give next row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19B8B0-2625-19BA-5A35-FEBF1D818ED6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5973801" y="4533515"/>
            <a:ext cx="1" cy="56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D7A30C-8AD9-03CC-A9C3-2CD88A3FD49C}"/>
              </a:ext>
            </a:extLst>
          </p:cNvPr>
          <p:cNvSpPr txBox="1"/>
          <p:nvPr/>
        </p:nvSpPr>
        <p:spPr>
          <a:xfrm>
            <a:off x="6334632" y="46746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If(!start)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A1168A-2283-E830-C2BE-C48AF0546375}"/>
              </a:ext>
            </a:extLst>
          </p:cNvPr>
          <p:cNvSpPr txBox="1"/>
          <p:nvPr/>
        </p:nvSpPr>
        <p:spPr>
          <a:xfrm>
            <a:off x="7510967" y="3429000"/>
            <a:ext cx="2041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If(All rows distributed)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2A5DC1-C898-E320-5815-46636B5B9049}"/>
              </a:ext>
            </a:extLst>
          </p:cNvPr>
          <p:cNvSpPr txBox="1"/>
          <p:nvPr/>
        </p:nvSpPr>
        <p:spPr>
          <a:xfrm>
            <a:off x="1516962" y="1641108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Multiply Phase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80C1BD-B26A-E3EE-4374-EF9135F6F674}"/>
              </a:ext>
            </a:extLst>
          </p:cNvPr>
          <p:cNvSpPr txBox="1"/>
          <p:nvPr/>
        </p:nvSpPr>
        <p:spPr>
          <a:xfrm>
            <a:off x="3933468" y="2818149"/>
            <a:ext cx="1543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Merge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C92CD4-3519-91AC-66A5-69D7292EA489}"/>
              </a:ext>
            </a:extLst>
          </p:cNvPr>
          <p:cNvSpPr txBox="1"/>
          <p:nvPr/>
        </p:nvSpPr>
        <p:spPr>
          <a:xfrm>
            <a:off x="9475873" y="3024080"/>
            <a:ext cx="119616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If(Row B finished)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Active queue ++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And stay in state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10BEAE-137A-17F4-B832-CB96494E3125}"/>
              </a:ext>
            </a:extLst>
          </p:cNvPr>
          <p:cNvSpPr txBox="1"/>
          <p:nvPr/>
        </p:nvSpPr>
        <p:spPr>
          <a:xfrm>
            <a:off x="9513576" y="2693645"/>
            <a:ext cx="112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Wait for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877E9C-47B9-027B-389D-84D782583284}"/>
              </a:ext>
            </a:extLst>
          </p:cNvPr>
          <p:cNvSpPr txBox="1"/>
          <p:nvPr/>
        </p:nvSpPr>
        <p:spPr>
          <a:xfrm>
            <a:off x="4711270" y="2248237"/>
            <a:ext cx="2372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Base address of matrix A</a:t>
            </a:r>
          </a:p>
          <a:p>
            <a:pPr algn="ctr"/>
            <a:r>
              <a:rPr lang="en-US" sz="1600" dirty="0">
                <a:solidFill>
                  <a:srgbClr val="00B050"/>
                </a:solidFill>
              </a:rPr>
              <a:t>+ Base address of matrix C</a:t>
            </a:r>
          </a:p>
          <a:p>
            <a:pPr algn="ctr"/>
            <a:r>
              <a:rPr lang="en-US" sz="1600" dirty="0">
                <a:solidFill>
                  <a:srgbClr val="00B050"/>
                </a:solidFill>
              </a:rPr>
              <a:t>+ Number of rows of A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0888967-330F-B328-B6CA-3F440E4C3FC8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 flipH="1" flipV="1">
            <a:off x="6608284" y="1557739"/>
            <a:ext cx="153081" cy="4177682"/>
          </a:xfrm>
          <a:prstGeom prst="bentConnector3">
            <a:avLst>
              <a:gd name="adj1" fmla="val -4175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row: Curved Right 69">
            <a:extLst>
              <a:ext uri="{FF2B5EF4-FFF2-40B4-BE49-F238E27FC236}">
                <a16:creationId xmlns:a16="http://schemas.microsoft.com/office/drawing/2014/main" id="{2FB677E8-88AC-3014-ACDC-5AB157C30671}"/>
              </a:ext>
            </a:extLst>
          </p:cNvPr>
          <p:cNvSpPr/>
          <p:nvPr/>
        </p:nvSpPr>
        <p:spPr>
          <a:xfrm>
            <a:off x="4668388" y="5382803"/>
            <a:ext cx="401216" cy="705235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980D2B-F872-0DD5-E448-C6A1605AE01D}"/>
              </a:ext>
            </a:extLst>
          </p:cNvPr>
          <p:cNvSpPr txBox="1"/>
          <p:nvPr/>
        </p:nvSpPr>
        <p:spPr>
          <a:xfrm>
            <a:off x="3414702" y="4853919"/>
            <a:ext cx="2109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If(!All rows distributed)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0F6FA-4C6C-C7F2-9A26-F8CBBCEEFEB2}"/>
              </a:ext>
            </a:extLst>
          </p:cNvPr>
          <p:cNvSpPr txBox="1"/>
          <p:nvPr/>
        </p:nvSpPr>
        <p:spPr>
          <a:xfrm>
            <a:off x="5253667" y="4584560"/>
            <a:ext cx="1467626" cy="34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Start A Loaders</a:t>
            </a:r>
          </a:p>
        </p:txBody>
      </p:sp>
    </p:spTree>
    <p:extLst>
      <p:ext uri="{BB962C8B-B14F-4D97-AF65-F5344CB8AC3E}">
        <p14:creationId xmlns:p14="http://schemas.microsoft.com/office/powerpoint/2010/main" val="2359094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FE5D-2525-5254-75BC-1030A340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54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Test Bench Development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2A5DC1-C898-E320-5815-46636B5B9049}"/>
              </a:ext>
            </a:extLst>
          </p:cNvPr>
          <p:cNvSpPr txBox="1"/>
          <p:nvPr/>
        </p:nvSpPr>
        <p:spPr>
          <a:xfrm>
            <a:off x="1516962" y="1641108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Multiply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C92CD4-3519-91AC-66A5-69D7292EA489}"/>
              </a:ext>
            </a:extLst>
          </p:cNvPr>
          <p:cNvSpPr txBox="1"/>
          <p:nvPr/>
        </p:nvSpPr>
        <p:spPr>
          <a:xfrm>
            <a:off x="8225571" y="3789190"/>
            <a:ext cx="11961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If(Row B finished)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Active queue ++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And stay in state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10BEAE-137A-17F4-B832-CB96494E3125}"/>
              </a:ext>
            </a:extLst>
          </p:cNvPr>
          <p:cNvSpPr txBox="1"/>
          <p:nvPr/>
        </p:nvSpPr>
        <p:spPr>
          <a:xfrm>
            <a:off x="8263274" y="3458755"/>
            <a:ext cx="112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Wait for B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1A425B-E6F9-78B7-BBCE-BBFE4E4AE523}"/>
              </a:ext>
            </a:extLst>
          </p:cNvPr>
          <p:cNvSpPr txBox="1">
            <a:spLocks/>
          </p:cNvSpPr>
          <p:nvPr/>
        </p:nvSpPr>
        <p:spPr>
          <a:xfrm>
            <a:off x="838200" y="1548882"/>
            <a:ext cx="10515600" cy="44211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Representation of Sparse Matrices A and B in Memory (C²SR Format)</a:t>
            </a:r>
          </a:p>
          <a:p>
            <a:r>
              <a:rPr lang="en-US" sz="1600" dirty="0"/>
              <a:t>     </a:t>
            </a:r>
          </a:p>
          <a:p>
            <a:r>
              <a:rPr lang="en-US" sz="1600" b="1" dirty="0"/>
              <a:t>     Matrix A:</a:t>
            </a:r>
          </a:p>
          <a:p>
            <a:r>
              <a:rPr lang="en-US" sz="1600" dirty="0"/>
              <a:t>     Row        Non-Zero Elements</a:t>
            </a:r>
          </a:p>
          <a:p>
            <a:r>
              <a:rPr lang="en-US" sz="1600" dirty="0"/>
              <a:t>                   (Value, Column Index)</a:t>
            </a:r>
          </a:p>
          <a:p>
            <a:r>
              <a:rPr lang="en-US" sz="1600" dirty="0"/>
              <a:t>     ----  ---------------------------------------</a:t>
            </a:r>
          </a:p>
          <a:p>
            <a:r>
              <a:rPr lang="en-US" sz="1600" dirty="0"/>
              <a:t>       0    (1, 0), (2, 1)  </a:t>
            </a:r>
          </a:p>
          <a:p>
            <a:r>
              <a:rPr lang="en-US" sz="1600" dirty="0"/>
              <a:t>       1    (3, 0)          </a:t>
            </a:r>
          </a:p>
          <a:p>
            <a:r>
              <a:rPr lang="en-US" sz="1600" dirty="0"/>
              <a:t>       2    (4, 0)         </a:t>
            </a:r>
          </a:p>
          <a:p>
            <a:r>
              <a:rPr lang="en-US" sz="1600" dirty="0"/>
              <a:t>       3    None           </a:t>
            </a:r>
          </a:p>
          <a:p>
            <a:r>
              <a:rPr lang="en-US" sz="1600" dirty="0"/>
              <a:t>     </a:t>
            </a:r>
          </a:p>
          <a:p>
            <a:r>
              <a:rPr lang="en-US" sz="1600" b="1" dirty="0"/>
              <a:t>     Matrix B:</a:t>
            </a:r>
          </a:p>
          <a:p>
            <a:r>
              <a:rPr lang="en-US" sz="1600" dirty="0"/>
              <a:t>     Row        Non-Zero Elements</a:t>
            </a:r>
          </a:p>
          <a:p>
            <a:r>
              <a:rPr lang="en-US" sz="1600" dirty="0"/>
              <a:t>                   (Value, Column Index)</a:t>
            </a:r>
          </a:p>
          <a:p>
            <a:r>
              <a:rPr lang="en-US" sz="1600" dirty="0"/>
              <a:t>     ----  ---------------------------------------</a:t>
            </a:r>
          </a:p>
          <a:p>
            <a:r>
              <a:rPr lang="en-US" sz="1600" dirty="0"/>
              <a:t>       0    (5, 0)          </a:t>
            </a:r>
          </a:p>
          <a:p>
            <a:r>
              <a:rPr lang="en-US" sz="1600" dirty="0"/>
              <a:t>       1    (6, 1), (7, 2)  </a:t>
            </a:r>
          </a:p>
          <a:p>
            <a:r>
              <a:rPr lang="en-US" sz="1600" dirty="0"/>
              <a:t>       2    (8, 0)          </a:t>
            </a:r>
          </a:p>
          <a:p>
            <a:r>
              <a:rPr lang="en-US" sz="1600" dirty="0"/>
              <a:t>       3    (9, 0)         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FCE9DA4-8193-C140-DFD6-2E7A15D1C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188146"/>
              </p:ext>
            </p:extLst>
          </p:nvPr>
        </p:nvGraphicFramePr>
        <p:xfrm>
          <a:off x="7318807" y="3199730"/>
          <a:ext cx="131769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423">
                  <a:extLst>
                    <a:ext uri="{9D8B030D-6E8A-4147-A177-3AD203B41FA5}">
                      <a16:colId xmlns:a16="http://schemas.microsoft.com/office/drawing/2014/main" val="2094726761"/>
                    </a:ext>
                  </a:extLst>
                </a:gridCol>
                <a:gridCol w="329423">
                  <a:extLst>
                    <a:ext uri="{9D8B030D-6E8A-4147-A177-3AD203B41FA5}">
                      <a16:colId xmlns:a16="http://schemas.microsoft.com/office/drawing/2014/main" val="1214518844"/>
                    </a:ext>
                  </a:extLst>
                </a:gridCol>
                <a:gridCol w="329423">
                  <a:extLst>
                    <a:ext uri="{9D8B030D-6E8A-4147-A177-3AD203B41FA5}">
                      <a16:colId xmlns:a16="http://schemas.microsoft.com/office/drawing/2014/main" val="1252593469"/>
                    </a:ext>
                  </a:extLst>
                </a:gridCol>
                <a:gridCol w="329423">
                  <a:extLst>
                    <a:ext uri="{9D8B030D-6E8A-4147-A177-3AD203B41FA5}">
                      <a16:colId xmlns:a16="http://schemas.microsoft.com/office/drawing/2014/main" val="1592231330"/>
                    </a:ext>
                  </a:extLst>
                </a:gridCol>
              </a:tblGrid>
              <a:tr h="34073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181449"/>
                  </a:ext>
                </a:extLst>
              </a:tr>
              <a:tr h="34073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384046"/>
                  </a:ext>
                </a:extLst>
              </a:tr>
              <a:tr h="34073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278062"/>
                  </a:ext>
                </a:extLst>
              </a:tr>
              <a:tr h="34073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039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43A6E9B-6236-205C-3995-6888952F4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76686"/>
              </p:ext>
            </p:extLst>
          </p:nvPr>
        </p:nvGraphicFramePr>
        <p:xfrm>
          <a:off x="8922120" y="3199730"/>
          <a:ext cx="131769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423">
                  <a:extLst>
                    <a:ext uri="{9D8B030D-6E8A-4147-A177-3AD203B41FA5}">
                      <a16:colId xmlns:a16="http://schemas.microsoft.com/office/drawing/2014/main" val="2094726761"/>
                    </a:ext>
                  </a:extLst>
                </a:gridCol>
                <a:gridCol w="329423">
                  <a:extLst>
                    <a:ext uri="{9D8B030D-6E8A-4147-A177-3AD203B41FA5}">
                      <a16:colId xmlns:a16="http://schemas.microsoft.com/office/drawing/2014/main" val="1214518844"/>
                    </a:ext>
                  </a:extLst>
                </a:gridCol>
                <a:gridCol w="329423">
                  <a:extLst>
                    <a:ext uri="{9D8B030D-6E8A-4147-A177-3AD203B41FA5}">
                      <a16:colId xmlns:a16="http://schemas.microsoft.com/office/drawing/2014/main" val="1252593469"/>
                    </a:ext>
                  </a:extLst>
                </a:gridCol>
                <a:gridCol w="329423">
                  <a:extLst>
                    <a:ext uri="{9D8B030D-6E8A-4147-A177-3AD203B41FA5}">
                      <a16:colId xmlns:a16="http://schemas.microsoft.com/office/drawing/2014/main" val="1592231330"/>
                    </a:ext>
                  </a:extLst>
                </a:gridCol>
              </a:tblGrid>
              <a:tr h="34073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181449"/>
                  </a:ext>
                </a:extLst>
              </a:tr>
              <a:tr h="34073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384046"/>
                  </a:ext>
                </a:extLst>
              </a:tr>
              <a:tr h="340735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278062"/>
                  </a:ext>
                </a:extLst>
              </a:tr>
              <a:tr h="340735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0393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560BB35-B1E7-5106-23B8-711283E45AA6}"/>
              </a:ext>
            </a:extLst>
          </p:cNvPr>
          <p:cNvSpPr txBox="1"/>
          <p:nvPr/>
        </p:nvSpPr>
        <p:spPr>
          <a:xfrm>
            <a:off x="7529613" y="2795614"/>
            <a:ext cx="89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Matrix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097450-892A-9CE3-9FA6-C118D52F6F66}"/>
              </a:ext>
            </a:extLst>
          </p:cNvPr>
          <p:cNvSpPr txBox="1"/>
          <p:nvPr/>
        </p:nvSpPr>
        <p:spPr>
          <a:xfrm>
            <a:off x="9132926" y="2851845"/>
            <a:ext cx="89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Matrix B</a:t>
            </a:r>
          </a:p>
        </p:txBody>
      </p:sp>
    </p:spTree>
    <p:extLst>
      <p:ext uri="{BB962C8B-B14F-4D97-AF65-F5344CB8AC3E}">
        <p14:creationId xmlns:p14="http://schemas.microsoft.com/office/powerpoint/2010/main" val="334896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D60E-557D-85DD-6B12-0711497D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C55C58-2E48-23D8-B64B-7DE24DDE56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6738" y="1738474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/>
                  <a:t>Traditional Solutions of Sparse-Sparse Matrix Multiplication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/>
                  <a:t>Inner Product Method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/>
                  <a:t>Outer Product Method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/>
                  <a:t>Challenges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/>
                  <a:t>Proposed Solution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/>
                  <a:t>Row-wise Product Method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𝑆𝑅</m:t>
                    </m:r>
                  </m:oMath>
                </a14:m>
                <a:r>
                  <a:rPr lang="en-US" sz="1800" dirty="0"/>
                  <a:t> Sparse Matrix Format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/>
                  <a:t>Architecture Design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/>
                  <a:t>Test Bench Development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/>
                  <a:t>Results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C55C58-2E48-23D8-B64B-7DE24DDE5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6738" y="1738474"/>
                <a:ext cx="10515600" cy="4351338"/>
              </a:xfrm>
              <a:blipFill>
                <a:blip r:embed="rId2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318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FE5D-2525-5254-75BC-1030A340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5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Test Bench Development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2A5DC1-C898-E320-5815-46636B5B9049}"/>
              </a:ext>
            </a:extLst>
          </p:cNvPr>
          <p:cNvSpPr txBox="1"/>
          <p:nvPr/>
        </p:nvSpPr>
        <p:spPr>
          <a:xfrm>
            <a:off x="1516962" y="1641108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Multiply Phase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1A425B-E6F9-78B7-BBCE-BBFE4E4AE523}"/>
              </a:ext>
            </a:extLst>
          </p:cNvPr>
          <p:cNvSpPr txBox="1">
            <a:spLocks/>
          </p:cNvSpPr>
          <p:nvPr/>
        </p:nvSpPr>
        <p:spPr>
          <a:xfrm>
            <a:off x="838200" y="1548882"/>
            <a:ext cx="10515600" cy="492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Representation of Sparse Matrices A and B in Memory (C²SR Format)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8ECEFE-2CA3-52F8-E6E7-868CC11F8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52" y="2254743"/>
            <a:ext cx="6100570" cy="3444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699158-0F7C-7F41-656D-D900AAEA3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677" y="2254743"/>
            <a:ext cx="5461427" cy="33269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31D29-8961-D7CA-505C-E354EE8C6F09}"/>
              </a:ext>
            </a:extLst>
          </p:cNvPr>
          <p:cNvSpPr txBox="1"/>
          <p:nvPr/>
        </p:nvSpPr>
        <p:spPr>
          <a:xfrm>
            <a:off x="2099197" y="5743531"/>
            <a:ext cx="896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Matrix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564C3B-EFB7-3AA9-C53E-2F923541051C}"/>
              </a:ext>
            </a:extLst>
          </p:cNvPr>
          <p:cNvSpPr txBox="1"/>
          <p:nvPr/>
        </p:nvSpPr>
        <p:spPr>
          <a:xfrm>
            <a:off x="8746350" y="5699283"/>
            <a:ext cx="896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Matrix B</a:t>
            </a:r>
          </a:p>
        </p:txBody>
      </p:sp>
    </p:spTree>
    <p:extLst>
      <p:ext uri="{BB962C8B-B14F-4D97-AF65-F5344CB8AC3E}">
        <p14:creationId xmlns:p14="http://schemas.microsoft.com/office/powerpoint/2010/main" val="1514898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FE5D-2525-5254-75BC-1030A340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5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Test Bench Development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1A425B-E6F9-78B7-BBCE-BBFE4E4AE523}"/>
              </a:ext>
            </a:extLst>
          </p:cNvPr>
          <p:cNvSpPr txBox="1">
            <a:spLocks/>
          </p:cNvSpPr>
          <p:nvPr/>
        </p:nvSpPr>
        <p:spPr>
          <a:xfrm>
            <a:off x="838200" y="1884783"/>
            <a:ext cx="6523653" cy="3769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Row Distribution Method: Round Robin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Input matrix (A) base pointer:  0x0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Input matrix (b) base pointer:  0x16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Output matrix (C) base pointer:  0x50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Number of PEs: 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PE1 Write Address: 0x70 (Assuming these addresses are in independent memory channels).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PE2: Write Address: 0x90.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E81B6-B209-8353-1FD0-7E4BF7AA2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079" y="2063912"/>
            <a:ext cx="28194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41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9F361D-E964-AE5D-1C27-87BEC9C56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920"/>
          <a:stretch/>
        </p:blipFill>
        <p:spPr>
          <a:xfrm>
            <a:off x="604934" y="2036980"/>
            <a:ext cx="10982131" cy="12629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92515B-35AA-128D-1175-5249814FFD2C}"/>
              </a:ext>
            </a:extLst>
          </p:cNvPr>
          <p:cNvSpPr txBox="1">
            <a:spLocks/>
          </p:cNvSpPr>
          <p:nvPr/>
        </p:nvSpPr>
        <p:spPr>
          <a:xfrm>
            <a:off x="838200" y="502158"/>
            <a:ext cx="10515600" cy="804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Test Bench Results (PE1)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E737AD-F566-3A88-7C6A-8F0B5B9C8E08}"/>
              </a:ext>
            </a:extLst>
          </p:cNvPr>
          <p:cNvSpPr txBox="1">
            <a:spLocks/>
          </p:cNvSpPr>
          <p:nvPr/>
        </p:nvSpPr>
        <p:spPr>
          <a:xfrm>
            <a:off x="735562" y="1447698"/>
            <a:ext cx="10106608" cy="4478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600" b="1" dirty="0"/>
              <a:t>Only one aspect is being presented here which is the output elements and the corresponding column index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75E603-373C-84DB-C89E-001650D39294}"/>
              </a:ext>
            </a:extLst>
          </p:cNvPr>
          <p:cNvSpPr txBox="1">
            <a:spLocks/>
          </p:cNvSpPr>
          <p:nvPr/>
        </p:nvSpPr>
        <p:spPr>
          <a:xfrm>
            <a:off x="735562" y="3441297"/>
            <a:ext cx="10106608" cy="4478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600" b="1" dirty="0"/>
              <a:t>Continuation: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BD8BCE-7486-5379-5097-FE447AAC1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" b="58889"/>
          <a:stretch/>
        </p:blipFill>
        <p:spPr>
          <a:xfrm>
            <a:off x="735562" y="4030579"/>
            <a:ext cx="10543573" cy="126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69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9D64A0-437F-F91F-71B8-9A5C3F54FB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38" b="19930"/>
          <a:stretch/>
        </p:blipFill>
        <p:spPr>
          <a:xfrm>
            <a:off x="530289" y="4038364"/>
            <a:ext cx="10556772" cy="8304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6E2284-29D0-47FC-4F0F-072D522E4AA9}"/>
              </a:ext>
            </a:extLst>
          </p:cNvPr>
          <p:cNvSpPr txBox="1">
            <a:spLocks/>
          </p:cNvSpPr>
          <p:nvPr/>
        </p:nvSpPr>
        <p:spPr>
          <a:xfrm>
            <a:off x="838200" y="623456"/>
            <a:ext cx="10515600" cy="804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Test Bench Results (PE2)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A4161-950E-D502-E4C2-0F28F01F68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295" b="20728"/>
          <a:stretch/>
        </p:blipFill>
        <p:spPr>
          <a:xfrm>
            <a:off x="530289" y="2032468"/>
            <a:ext cx="10982131" cy="125963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02238A5-9325-BD87-F4C0-8921A684E1A5}"/>
              </a:ext>
            </a:extLst>
          </p:cNvPr>
          <p:cNvSpPr txBox="1">
            <a:spLocks/>
          </p:cNvSpPr>
          <p:nvPr/>
        </p:nvSpPr>
        <p:spPr>
          <a:xfrm>
            <a:off x="735562" y="1447698"/>
            <a:ext cx="10106608" cy="4478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600" b="1" dirty="0"/>
              <a:t>Only one aspect is being presented here which is the output elements and the corresponding column index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6DED34-6F43-5092-A309-B022A2C543EB}"/>
              </a:ext>
            </a:extLst>
          </p:cNvPr>
          <p:cNvSpPr txBox="1">
            <a:spLocks/>
          </p:cNvSpPr>
          <p:nvPr/>
        </p:nvSpPr>
        <p:spPr>
          <a:xfrm>
            <a:off x="735562" y="3441297"/>
            <a:ext cx="10106608" cy="4478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600" b="1" dirty="0"/>
              <a:t>Continuation:</a:t>
            </a:r>
          </a:p>
        </p:txBody>
      </p:sp>
    </p:spTree>
    <p:extLst>
      <p:ext uri="{BB962C8B-B14F-4D97-AF65-F5344CB8AC3E}">
        <p14:creationId xmlns:p14="http://schemas.microsoft.com/office/powerpoint/2010/main" val="3873087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2284-29D0-47FC-4F0F-072D522E4AA9}"/>
              </a:ext>
            </a:extLst>
          </p:cNvPr>
          <p:cNvSpPr txBox="1">
            <a:spLocks/>
          </p:cNvSpPr>
          <p:nvPr/>
        </p:nvSpPr>
        <p:spPr>
          <a:xfrm>
            <a:off x="838200" y="623456"/>
            <a:ext cx="10515600" cy="804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Test Bench Results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2238A5-9325-BD87-F4C0-8921A684E1A5}"/>
              </a:ext>
            </a:extLst>
          </p:cNvPr>
          <p:cNvSpPr txBox="1">
            <a:spLocks/>
          </p:cNvSpPr>
          <p:nvPr/>
        </p:nvSpPr>
        <p:spPr>
          <a:xfrm>
            <a:off x="838200" y="1923558"/>
            <a:ext cx="10106608" cy="1622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It took exactly 1700 ns (1.7 us) to complete the multiplication of the 2 matrices A and 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PE2 finished his assigned rows at 660 ns, wile PE1 finished at 1620 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There are many improvements that can be made in the design to make it even faster, yet more complicated.</a:t>
            </a:r>
          </a:p>
        </p:txBody>
      </p:sp>
    </p:spTree>
    <p:extLst>
      <p:ext uri="{BB962C8B-B14F-4D97-AF65-F5344CB8AC3E}">
        <p14:creationId xmlns:p14="http://schemas.microsoft.com/office/powerpoint/2010/main" val="5631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D60E-557D-85DD-6B12-0711497D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Traditional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55C58-2E48-23D8-B64B-7DE24DDE5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596" y="1825625"/>
            <a:ext cx="5351212" cy="373542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Inner Product Method</a:t>
            </a:r>
          </a:p>
          <a:p>
            <a:pPr lvl="1">
              <a:lnSpc>
                <a:spcPct val="150000"/>
              </a:lnSpc>
            </a:pPr>
            <a:r>
              <a:rPr lang="en-US" sz="1800" b="0" i="0" dirty="0">
                <a:effectLst/>
                <a:latin typeface="Söhne"/>
              </a:rPr>
              <a:t>Advantages:</a:t>
            </a:r>
          </a:p>
          <a:p>
            <a:pPr lvl="2">
              <a:lnSpc>
                <a:spcPct val="150000"/>
              </a:lnSpc>
            </a:pPr>
            <a:r>
              <a:rPr lang="en-US" sz="1800" b="0" i="0" dirty="0">
                <a:effectLst/>
                <a:latin typeface="Söhne"/>
              </a:rPr>
              <a:t>Low on-chip memory requirements.</a:t>
            </a:r>
          </a:p>
          <a:p>
            <a:pPr lvl="2">
              <a:lnSpc>
                <a:spcPct val="150000"/>
              </a:lnSpc>
            </a:pPr>
            <a:r>
              <a:rPr lang="en-US" sz="1800" b="0" i="0" dirty="0">
                <a:effectLst/>
                <a:latin typeface="Söhne"/>
              </a:rPr>
              <a:t>No synchronization required.</a:t>
            </a:r>
          </a:p>
          <a:p>
            <a:pPr lvl="1">
              <a:lnSpc>
                <a:spcPct val="150000"/>
              </a:lnSpc>
            </a:pPr>
            <a:r>
              <a:rPr lang="en-US" sz="1800" b="0" i="0" dirty="0">
                <a:effectLst/>
                <a:latin typeface="Söhne"/>
              </a:rPr>
              <a:t>Disadvantages:</a:t>
            </a:r>
          </a:p>
          <a:p>
            <a:pPr lvl="2">
              <a:lnSpc>
                <a:spcPct val="150000"/>
              </a:lnSpc>
            </a:pPr>
            <a:r>
              <a:rPr lang="en-US" sz="1800" b="0" i="0" dirty="0">
                <a:effectLst/>
                <a:latin typeface="Söhne"/>
              </a:rPr>
              <a:t>Inconsistent formatting.</a:t>
            </a:r>
          </a:p>
          <a:p>
            <a:pPr lvl="2">
              <a:lnSpc>
                <a:spcPct val="150000"/>
              </a:lnSpc>
            </a:pPr>
            <a:r>
              <a:rPr lang="en-US" sz="1800" b="0" i="0" dirty="0">
                <a:effectLst/>
                <a:latin typeface="Söhne"/>
              </a:rPr>
              <a:t>Inefficient index matching.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8F7FA5-C933-DE66-D811-7B79A037F924}"/>
              </a:ext>
            </a:extLst>
          </p:cNvPr>
          <p:cNvGrpSpPr/>
          <p:nvPr/>
        </p:nvGrpSpPr>
        <p:grpSpPr>
          <a:xfrm>
            <a:off x="6784464" y="2996115"/>
            <a:ext cx="5251993" cy="3056846"/>
            <a:chOff x="2131948" y="2926410"/>
            <a:chExt cx="5285889" cy="30765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87497B1-5D4F-1AA6-EA87-689F11157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948" y="2926410"/>
              <a:ext cx="4714875" cy="307657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E2CF72-DF07-C683-3D3F-F3A7705D6CED}"/>
                </a:ext>
              </a:extLst>
            </p:cNvPr>
            <p:cNvSpPr/>
            <p:nvPr/>
          </p:nvSpPr>
          <p:spPr>
            <a:xfrm>
              <a:off x="6096000" y="3429000"/>
              <a:ext cx="1321837" cy="25519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DFA0FF-956A-E202-9719-C0A16EEEB770}"/>
                  </a:ext>
                </a:extLst>
              </p:cNvPr>
              <p:cNvSpPr txBox="1"/>
              <p:nvPr/>
            </p:nvSpPr>
            <p:spPr>
              <a:xfrm>
                <a:off x="5978590" y="1986619"/>
                <a:ext cx="6097554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]=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DFA0FF-956A-E202-9719-C0A16EEEB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590" y="1986619"/>
                <a:ext cx="6097554" cy="848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BA9CA0D-3D41-1606-F2E0-F14773DA1C7C}"/>
              </a:ext>
            </a:extLst>
          </p:cNvPr>
          <p:cNvSpPr txBox="1"/>
          <p:nvPr/>
        </p:nvSpPr>
        <p:spPr>
          <a:xfrm>
            <a:off x="3047223" y="6031039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N. Srivastava, H. Jin, J. Liu, D.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Söhne"/>
              </a:rPr>
              <a:t>Albonesi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, and Z. Zhang, "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Söhne"/>
              </a:rPr>
              <a:t>MatRaptor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: A Sparse-Sparse Matrix Multiplication Accelerator Based on Row-Wise Product." Fig. 1.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579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D60E-557D-85DD-6B12-0711497D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Traditional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55C58-2E48-23D8-B64B-7DE24DDE5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596" y="1825625"/>
            <a:ext cx="5351212" cy="37354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2.   Outer Product Method</a:t>
            </a:r>
          </a:p>
          <a:p>
            <a:pPr lvl="1">
              <a:lnSpc>
                <a:spcPct val="150000"/>
              </a:lnSpc>
            </a:pPr>
            <a:r>
              <a:rPr lang="en-US" sz="1800" b="0" i="0" dirty="0">
                <a:effectLst/>
                <a:latin typeface="Söhne"/>
              </a:rPr>
              <a:t>Advantages:</a:t>
            </a:r>
          </a:p>
          <a:p>
            <a:pPr lvl="2">
              <a:lnSpc>
                <a:spcPct val="150000"/>
              </a:lnSpc>
            </a:pPr>
            <a:r>
              <a:rPr lang="en-US" sz="1800" b="0" i="0" dirty="0">
                <a:effectLst/>
                <a:latin typeface="Söhne"/>
              </a:rPr>
              <a:t>Improvement in index matching.</a:t>
            </a:r>
          </a:p>
          <a:p>
            <a:pPr lvl="1">
              <a:lnSpc>
                <a:spcPct val="150000"/>
              </a:lnSpc>
            </a:pPr>
            <a:r>
              <a:rPr lang="en-US" sz="1800" b="0" i="0" dirty="0">
                <a:effectLst/>
                <a:latin typeface="Söhne"/>
              </a:rPr>
              <a:t>Disadvantages:</a:t>
            </a:r>
          </a:p>
          <a:p>
            <a:pPr lvl="2">
              <a:lnSpc>
                <a:spcPct val="150000"/>
              </a:lnSpc>
            </a:pPr>
            <a:r>
              <a:rPr lang="en-US" sz="1800" b="0" i="0" dirty="0">
                <a:effectLst/>
                <a:latin typeface="Söhne"/>
              </a:rPr>
              <a:t>Inconsistent formatting.</a:t>
            </a:r>
          </a:p>
          <a:p>
            <a:pPr lvl="2">
              <a:lnSpc>
                <a:spcPct val="150000"/>
              </a:lnSpc>
            </a:pPr>
            <a:r>
              <a:rPr lang="en-US" sz="1800" b="0" i="0" dirty="0">
                <a:effectLst/>
                <a:latin typeface="Söhne"/>
              </a:rPr>
              <a:t>High on-chip memory requirements.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Söhne"/>
              </a:rPr>
              <a:t>S</a:t>
            </a:r>
            <a:r>
              <a:rPr lang="en-US" sz="1800" b="0" i="0" dirty="0">
                <a:effectLst/>
                <a:latin typeface="Söhne"/>
              </a:rPr>
              <a:t>ynchronization is required.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00FD26-A81E-8D7B-4BB3-F0B2D763BE9D}"/>
              </a:ext>
            </a:extLst>
          </p:cNvPr>
          <p:cNvGrpSpPr/>
          <p:nvPr/>
        </p:nvGrpSpPr>
        <p:grpSpPr>
          <a:xfrm>
            <a:off x="7259359" y="2480822"/>
            <a:ext cx="3808409" cy="3388133"/>
            <a:chOff x="7053943" y="2555467"/>
            <a:chExt cx="4198775" cy="373542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903C157-83D2-58D2-09A3-01E2B9C6D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6572" y="2555467"/>
              <a:ext cx="3783106" cy="373542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56B5C4F-85E7-B0D0-2E81-38D52CA78510}"/>
                </a:ext>
              </a:extLst>
            </p:cNvPr>
            <p:cNvSpPr/>
            <p:nvPr/>
          </p:nvSpPr>
          <p:spPr>
            <a:xfrm>
              <a:off x="7053943" y="2780522"/>
              <a:ext cx="1268963" cy="504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6D18C7-3221-228A-4101-FAC3F934AF98}"/>
                </a:ext>
              </a:extLst>
            </p:cNvPr>
            <p:cNvSpPr/>
            <p:nvPr/>
          </p:nvSpPr>
          <p:spPr>
            <a:xfrm>
              <a:off x="10507825" y="3419684"/>
              <a:ext cx="744893" cy="24586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A00D56-4D93-EB79-B1DB-449EFD710F24}"/>
                  </a:ext>
                </a:extLst>
              </p:cNvPr>
              <p:cNvSpPr txBox="1"/>
              <p:nvPr/>
            </p:nvSpPr>
            <p:spPr>
              <a:xfrm>
                <a:off x="7539135" y="1819429"/>
                <a:ext cx="2648338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[:,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:]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A00D56-4D93-EB79-B1DB-449EFD710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135" y="1819429"/>
                <a:ext cx="2648338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A6C3AC0-6BAE-0A8B-AEC4-511D0683281B}"/>
              </a:ext>
            </a:extLst>
          </p:cNvPr>
          <p:cNvSpPr txBox="1"/>
          <p:nvPr/>
        </p:nvSpPr>
        <p:spPr>
          <a:xfrm>
            <a:off x="3047223" y="6031039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N. Srivastava, H. Jin, J. Liu, D.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Söhne"/>
              </a:rPr>
              <a:t>Albonesi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, and Z. Zhang, "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Söhne"/>
              </a:rPr>
              <a:t>MatRaptor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: A Sparse-Sparse Matrix Multiplication Accelerator Based on Row-Wise Product." Fig. 1.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89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D60E-557D-85DD-6B12-0711497D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622" y="677345"/>
            <a:ext cx="8078755" cy="955514"/>
          </a:xfrm>
        </p:spPr>
        <p:txBody>
          <a:bodyPr>
            <a:normAutofit/>
          </a:bodyPr>
          <a:lstStyle/>
          <a:p>
            <a:pPr algn="ctr"/>
            <a:r>
              <a:rPr lang="en-US" sz="2800" b="1" i="0" dirty="0">
                <a:effectLst/>
                <a:latin typeface="Calibri Light (Headings)"/>
              </a:rPr>
              <a:t>Challenges with Sparse-Sparse MM Acceleration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55C58-2E48-23D8-B64B-7DE24DDE5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596" y="1825625"/>
            <a:ext cx="5351212" cy="373542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Challenges: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Choice Of Algorithm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Inner &amp; outer product not efficient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Memory Bandwidth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Low data reuse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Sparse Output Matrix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Position of non-zeros are unknown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Needs to be produced in parallel</a:t>
            </a:r>
            <a:endParaRPr lang="en-US" sz="1400" b="0" i="0" dirty="0">
              <a:effectLst/>
              <a:latin typeface="Söhne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D21C78-EE12-756C-7835-98B0CB4B9EA8}"/>
              </a:ext>
            </a:extLst>
          </p:cNvPr>
          <p:cNvSpPr txBox="1">
            <a:spLocks/>
          </p:cNvSpPr>
          <p:nvPr/>
        </p:nvSpPr>
        <p:spPr>
          <a:xfrm>
            <a:off x="5819192" y="1825625"/>
            <a:ext cx="5351212" cy="3735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Solution:</a:t>
            </a:r>
            <a:endParaRPr lang="en-US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 err="1"/>
              <a:t>MatRaptor</a:t>
            </a:r>
            <a:r>
              <a:rPr lang="en-US" sz="2000" dirty="0"/>
              <a:t>: An efficient hardware accelerator for sparse-sparse MM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Key Idea: Co-design algorithm and sparse format.</a:t>
            </a:r>
          </a:p>
        </p:txBody>
      </p:sp>
    </p:spTree>
    <p:extLst>
      <p:ext uri="{BB962C8B-B14F-4D97-AF65-F5344CB8AC3E}">
        <p14:creationId xmlns:p14="http://schemas.microsoft.com/office/powerpoint/2010/main" val="105654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D60E-557D-85DD-6B12-0711497D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55C58-2E48-23D8-B64B-7DE24DDE5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596" y="1825625"/>
            <a:ext cx="5351212" cy="373542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Row-wise Product Method</a:t>
            </a:r>
          </a:p>
          <a:p>
            <a:pPr lvl="1">
              <a:lnSpc>
                <a:spcPct val="150000"/>
              </a:lnSpc>
            </a:pPr>
            <a:r>
              <a:rPr lang="en-US" sz="1800" b="0" i="0" dirty="0">
                <a:effectLst/>
                <a:latin typeface="Söhne"/>
              </a:rPr>
              <a:t>Advantages:</a:t>
            </a:r>
          </a:p>
          <a:p>
            <a:pPr lvl="2">
              <a:lnSpc>
                <a:spcPct val="150000"/>
              </a:lnSpc>
            </a:pPr>
            <a:r>
              <a:rPr lang="en-US" sz="1800" b="0" i="0" dirty="0">
                <a:effectLst/>
                <a:latin typeface="Söhne"/>
              </a:rPr>
              <a:t>Consistent formatting: Row-major format for matrix A, B and C.</a:t>
            </a:r>
          </a:p>
          <a:p>
            <a:pPr lvl="2">
              <a:lnSpc>
                <a:spcPct val="150000"/>
              </a:lnSpc>
            </a:pPr>
            <a:r>
              <a:rPr lang="en-US" sz="1800" b="0" i="0" dirty="0">
                <a:effectLst/>
                <a:latin typeface="Söhne"/>
              </a:rPr>
              <a:t>Improved index matching</a:t>
            </a:r>
          </a:p>
          <a:p>
            <a:pPr lvl="2">
              <a:lnSpc>
                <a:spcPct val="150000"/>
              </a:lnSpc>
            </a:pPr>
            <a:r>
              <a:rPr lang="en-US" sz="1800" b="0" i="0" dirty="0">
                <a:effectLst/>
                <a:latin typeface="Söhne"/>
              </a:rPr>
              <a:t>No synchronization</a:t>
            </a:r>
          </a:p>
          <a:p>
            <a:pPr lvl="2">
              <a:lnSpc>
                <a:spcPct val="150000"/>
              </a:lnSpc>
            </a:pPr>
            <a:r>
              <a:rPr lang="en-US" sz="1800" b="0" i="0" dirty="0">
                <a:effectLst/>
                <a:latin typeface="Söhne"/>
              </a:rPr>
              <a:t>Medium/low on-chip memory requirements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D666E-DDC1-6F9B-F48E-D05B6A37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148" y="2970245"/>
            <a:ext cx="2600325" cy="2590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99F860-1B89-FD23-37A7-EA567FAD032B}"/>
                  </a:ext>
                </a:extLst>
              </p:cNvPr>
              <p:cNvSpPr txBox="1"/>
              <p:nvPr/>
            </p:nvSpPr>
            <p:spPr>
              <a:xfrm>
                <a:off x="5801313" y="1886323"/>
                <a:ext cx="6097554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:]=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:]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99F860-1B89-FD23-37A7-EA567FAD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313" y="1886323"/>
                <a:ext cx="6097554" cy="848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53593AA-6D7B-1F53-2133-A64A198D1F22}"/>
              </a:ext>
            </a:extLst>
          </p:cNvPr>
          <p:cNvSpPr txBox="1"/>
          <p:nvPr/>
        </p:nvSpPr>
        <p:spPr>
          <a:xfrm>
            <a:off x="3047223" y="6031039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N. Srivastava, H. Jin, J. Liu, D.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Söhne"/>
              </a:rPr>
              <a:t>Albonesi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, and Z. Zhang, "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Söhne"/>
              </a:rPr>
              <a:t>MatRaptor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: A Sparse-Sparse Matrix Multiplication Accelerator Based on Row-Wise Product." Fig. 1.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25092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97705E-43F6-A579-98AE-A46702F222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1"/>
          <a:stretch/>
        </p:blipFill>
        <p:spPr>
          <a:xfrm>
            <a:off x="1514329" y="1156996"/>
            <a:ext cx="9163342" cy="48462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70D60E-557D-85DD-6B12-0711497D0F4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64398" y="342026"/>
                <a:ext cx="8063203" cy="81497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sz="3200" dirty="0"/>
                  <a:t>Proposed Solution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>
                        <a:latin typeface="Cambria Math" panose="02040503050406030204" pitchFamily="18" charset="0"/>
                      </a:rPr>
                      <m:t>𝑆𝑅</m:t>
                    </m:r>
                  </m:oMath>
                </a14:m>
                <a:r>
                  <a:rPr lang="en-US" sz="3200" dirty="0"/>
                  <a:t>  Format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70D60E-557D-85DD-6B12-0711497D0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64398" y="342026"/>
                <a:ext cx="8063203" cy="814970"/>
              </a:xfr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F01432E-FEB0-7A8D-78F0-3D13B45B4176}"/>
              </a:ext>
            </a:extLst>
          </p:cNvPr>
          <p:cNvSpPr txBox="1"/>
          <p:nvPr/>
        </p:nvSpPr>
        <p:spPr>
          <a:xfrm>
            <a:off x="2843114" y="6054309"/>
            <a:ext cx="6505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N. Srivastava, H. Jin, J. Liu, D.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Söhne"/>
              </a:rPr>
              <a:t>Albonesi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, and Z. Zhang, "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Söhne"/>
              </a:rPr>
              <a:t>MatRaptor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: A Sparse-Sparse Matrix Multiplication Accelerator Based on Row-Wise Product." Fig. 3. Comparison of sparse storage formats.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0683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EDC377-C904-7DC7-DBC0-0EFE563C8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743165"/>
            <a:ext cx="4572000" cy="2914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3B2538-8BC4-43E9-E4FA-63C13E30005F}"/>
              </a:ext>
            </a:extLst>
          </p:cNvPr>
          <p:cNvSpPr txBox="1"/>
          <p:nvPr/>
        </p:nvSpPr>
        <p:spPr>
          <a:xfrm>
            <a:off x="3048778" y="511483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N. Srivastava, H. Jin, J. Liu, D.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Söhne"/>
              </a:rPr>
              <a:t>Albonesi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, and Z. Zhang, "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Söhne"/>
              </a:rPr>
              <a:t>MatRaptor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: A Sparse-Sparse Matrix Multiplication Accelerator Based on Row-Wise Product." Fig. 6. Achieved memory bandwidth with CSR and C2SR.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4256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D60E-557D-85DD-6B12-0711497D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435" y="649936"/>
            <a:ext cx="8703129" cy="8149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Original Workflow of </a:t>
            </a:r>
            <a:r>
              <a:rPr lang="en-US" sz="3200" dirty="0" err="1"/>
              <a:t>MatRaptor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CB1EA-A706-DA79-1C5F-A0F0D0BD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305" y="1688840"/>
            <a:ext cx="8811389" cy="41631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7407E7-3DFE-E9FC-32B8-687E8EE6120B}"/>
              </a:ext>
            </a:extLst>
          </p:cNvPr>
          <p:cNvSpPr txBox="1"/>
          <p:nvPr/>
        </p:nvSpPr>
        <p:spPr>
          <a:xfrm>
            <a:off x="2675163" y="5977231"/>
            <a:ext cx="68416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N. Srivastava, H. Jin, J. Liu, D.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Söhne"/>
              </a:rPr>
              <a:t>Albonesi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, and Z. Zhang, "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Söhne"/>
              </a:rPr>
              <a:t>MatRaptor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: A Sparse-Sparse Matrix Multiplication Accelerator Based on Row-Wise Product." Fig. 4. Illustration of Multiply and Merge Operations.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0568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080E1753D20D4DA0A52280F6716C9C" ma:contentTypeVersion="11" ma:contentTypeDescription="Create a new document." ma:contentTypeScope="" ma:versionID="f5fae9b28a31a2f813f6ec3fbddf1fc5">
  <xsd:schema xmlns:xsd="http://www.w3.org/2001/XMLSchema" xmlns:xs="http://www.w3.org/2001/XMLSchema" xmlns:p="http://schemas.microsoft.com/office/2006/metadata/properties" xmlns:ns3="ed2a5e3c-8ce2-4079-be9d-d156ca02be6a" xmlns:ns4="f6233b62-b741-4ddb-a122-c37a95f2c6c8" targetNamespace="http://schemas.microsoft.com/office/2006/metadata/properties" ma:root="true" ma:fieldsID="6d9140004549661019fddfeb6e04f8f1" ns3:_="" ns4:_="">
    <xsd:import namespace="ed2a5e3c-8ce2-4079-be9d-d156ca02be6a"/>
    <xsd:import namespace="f6233b62-b741-4ddb-a122-c37a95f2c6c8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2a5e3c-8ce2-4079-be9d-d156ca02be6a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33b62-b741-4ddb-a122-c37a95f2c6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d2a5e3c-8ce2-4079-be9d-d156ca02be6a" xsi:nil="true"/>
  </documentManagement>
</p:properties>
</file>

<file path=customXml/itemProps1.xml><?xml version="1.0" encoding="utf-8"?>
<ds:datastoreItem xmlns:ds="http://schemas.openxmlformats.org/officeDocument/2006/customXml" ds:itemID="{4608FB91-456B-4FA1-8168-62BDE6D412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2a5e3c-8ce2-4079-be9d-d156ca02be6a"/>
    <ds:schemaRef ds:uri="f6233b62-b741-4ddb-a122-c37a95f2c6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2922B8-0195-4634-B028-725571713A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93EDCE-B14E-40C7-8B29-20C83B29BED5}">
  <ds:schemaRefs>
    <ds:schemaRef ds:uri="ed2a5e3c-8ce2-4079-be9d-d156ca02be6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f6233b62-b741-4ddb-a122-c37a95f2c6c8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1262</Words>
  <Application>Microsoft Office PowerPoint</Application>
  <PresentationFormat>Widescreen</PresentationFormat>
  <Paragraphs>232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Calibri Light (Headings)</vt:lpstr>
      <vt:lpstr>Cambria Math</vt:lpstr>
      <vt:lpstr>Söhne</vt:lpstr>
      <vt:lpstr>TimesNewRomanPS-BoldMT</vt:lpstr>
      <vt:lpstr>Office Theme</vt:lpstr>
      <vt:lpstr>Verilog Implementation of MatRaptor:  A Sparse-Sparse Matrix Multiplication Accelerator  Based on Row-Wise Product</vt:lpstr>
      <vt:lpstr>Content</vt:lpstr>
      <vt:lpstr>Traditional Solutions</vt:lpstr>
      <vt:lpstr>Traditional Solutions</vt:lpstr>
      <vt:lpstr>Challenges with Sparse-Sparse MM Acceleration</vt:lpstr>
      <vt:lpstr>Proposed Solution</vt:lpstr>
      <vt:lpstr>Proposed Solution - C^2 SR  Format</vt:lpstr>
      <vt:lpstr>PowerPoint Presentation</vt:lpstr>
      <vt:lpstr>Original Workflow of MatRaptor</vt:lpstr>
      <vt:lpstr>Original Architecture of MatRaptor</vt:lpstr>
      <vt:lpstr>Modified Workflow of MatRaptor</vt:lpstr>
      <vt:lpstr>PowerPoint Presentation</vt:lpstr>
      <vt:lpstr>Modified Architecture of MatRaptor PE</vt:lpstr>
      <vt:lpstr>Finite State Diagram of Each Module</vt:lpstr>
      <vt:lpstr>Sparse Matrix A Loader</vt:lpstr>
      <vt:lpstr>Sparse Matrix B Loader</vt:lpstr>
      <vt:lpstr>Processing Element (PE)</vt:lpstr>
      <vt:lpstr>Control Unit</vt:lpstr>
      <vt:lpstr>Test Bench Development</vt:lpstr>
      <vt:lpstr>Test Bench Development</vt:lpstr>
      <vt:lpstr>Test Bench Development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Matrix A Loader</dc:title>
  <dc:creator>Hazem Taha</dc:creator>
  <cp:lastModifiedBy>Hazem Taha</cp:lastModifiedBy>
  <cp:revision>2</cp:revision>
  <dcterms:created xsi:type="dcterms:W3CDTF">2023-11-27T02:27:48Z</dcterms:created>
  <dcterms:modified xsi:type="dcterms:W3CDTF">2023-11-28T01:39:32Z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0x010100EA080E1753D20D4DA0A52280F6716C9C</vt:lpwstr>
  </property>
</Properties>
</file>