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00"/>
  </p:normalViewPr>
  <p:slideViewPr>
    <p:cSldViewPr snapToGrid="0" snapToObjects="1">
      <p:cViewPr varScale="1">
        <p:scale>
          <a:sx n="97" d="100"/>
          <a:sy n="97" d="100"/>
        </p:scale>
        <p:origin x="6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320A-7FD1-974C-9D7B-62ABCD0F4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EG"/>
          </a:p>
        </p:txBody>
      </p:sp>
      <p:sp>
        <p:nvSpPr>
          <p:cNvPr id="3" name="Subtitle 2">
            <a:extLst>
              <a:ext uri="{FF2B5EF4-FFF2-40B4-BE49-F238E27FC236}">
                <a16:creationId xmlns:a16="http://schemas.microsoft.com/office/drawing/2014/main" id="{2C5AC9C9-0374-DF43-AAF5-DE7507ADF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G"/>
          </a:p>
        </p:txBody>
      </p:sp>
      <p:sp>
        <p:nvSpPr>
          <p:cNvPr id="4" name="Date Placeholder 3">
            <a:extLst>
              <a:ext uri="{FF2B5EF4-FFF2-40B4-BE49-F238E27FC236}">
                <a16:creationId xmlns:a16="http://schemas.microsoft.com/office/drawing/2014/main" id="{CA26DD7E-792B-8F43-9FA9-DB4356BDDA45}"/>
              </a:ext>
            </a:extLst>
          </p:cNvPr>
          <p:cNvSpPr>
            <a:spLocks noGrp="1"/>
          </p:cNvSpPr>
          <p:nvPr>
            <p:ph type="dt" sz="half" idx="10"/>
          </p:nvPr>
        </p:nvSpPr>
        <p:spPr/>
        <p:txBody>
          <a:bodyPr/>
          <a:lstStyle/>
          <a:p>
            <a:fld id="{918784D1-E851-914B-A566-FB16C465D772}" type="datetimeFigureOut">
              <a:rPr lang="en-EG" smtClean="0"/>
              <a:t>3/5/20</a:t>
            </a:fld>
            <a:endParaRPr lang="en-EG"/>
          </a:p>
        </p:txBody>
      </p:sp>
      <p:sp>
        <p:nvSpPr>
          <p:cNvPr id="5" name="Footer Placeholder 4">
            <a:extLst>
              <a:ext uri="{FF2B5EF4-FFF2-40B4-BE49-F238E27FC236}">
                <a16:creationId xmlns:a16="http://schemas.microsoft.com/office/drawing/2014/main" id="{2F7E5FCA-2193-F64A-9EE2-4A4A914CE365}"/>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FDD14A8A-2AB8-F84E-9768-B54FFDDD7E39}"/>
              </a:ext>
            </a:extLst>
          </p:cNvPr>
          <p:cNvSpPr>
            <a:spLocks noGrp="1"/>
          </p:cNvSpPr>
          <p:nvPr>
            <p:ph type="sldNum" sz="quarter" idx="12"/>
          </p:nvPr>
        </p:nvSpPr>
        <p:spPr/>
        <p:txBody>
          <a:bodyPr/>
          <a:lstStyle/>
          <a:p>
            <a:fld id="{909EDABB-E7EC-9F43-865A-81B728878C44}" type="slidenum">
              <a:rPr lang="en-EG" smtClean="0"/>
              <a:t>‹#›</a:t>
            </a:fld>
            <a:endParaRPr lang="en-EG"/>
          </a:p>
        </p:txBody>
      </p:sp>
    </p:spTree>
    <p:extLst>
      <p:ext uri="{BB962C8B-B14F-4D97-AF65-F5344CB8AC3E}">
        <p14:creationId xmlns:p14="http://schemas.microsoft.com/office/powerpoint/2010/main" val="365654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CAAC-7628-CA44-BAF9-2A1DE36B1F52}"/>
              </a:ext>
            </a:extLst>
          </p:cNvPr>
          <p:cNvSpPr>
            <a:spLocks noGrp="1"/>
          </p:cNvSpPr>
          <p:nvPr>
            <p:ph type="title"/>
          </p:nvPr>
        </p:nvSpPr>
        <p:spPr/>
        <p:txBody>
          <a:bodyPr/>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A70B0F44-81B6-C348-9CBB-FAC88413BE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421EDA5A-8472-2145-B1FA-1198A58609A2}"/>
              </a:ext>
            </a:extLst>
          </p:cNvPr>
          <p:cNvSpPr>
            <a:spLocks noGrp="1"/>
          </p:cNvSpPr>
          <p:nvPr>
            <p:ph type="dt" sz="half" idx="10"/>
          </p:nvPr>
        </p:nvSpPr>
        <p:spPr/>
        <p:txBody>
          <a:bodyPr/>
          <a:lstStyle/>
          <a:p>
            <a:fld id="{918784D1-E851-914B-A566-FB16C465D772}" type="datetimeFigureOut">
              <a:rPr lang="en-EG" smtClean="0"/>
              <a:t>3/5/20</a:t>
            </a:fld>
            <a:endParaRPr lang="en-EG"/>
          </a:p>
        </p:txBody>
      </p:sp>
      <p:sp>
        <p:nvSpPr>
          <p:cNvPr id="5" name="Footer Placeholder 4">
            <a:extLst>
              <a:ext uri="{FF2B5EF4-FFF2-40B4-BE49-F238E27FC236}">
                <a16:creationId xmlns:a16="http://schemas.microsoft.com/office/drawing/2014/main" id="{34096767-F189-CF4B-85B9-42386876430D}"/>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07679A58-A301-7A4A-AF15-683C16454A0E}"/>
              </a:ext>
            </a:extLst>
          </p:cNvPr>
          <p:cNvSpPr>
            <a:spLocks noGrp="1"/>
          </p:cNvSpPr>
          <p:nvPr>
            <p:ph type="sldNum" sz="quarter" idx="12"/>
          </p:nvPr>
        </p:nvSpPr>
        <p:spPr/>
        <p:txBody>
          <a:bodyPr/>
          <a:lstStyle/>
          <a:p>
            <a:fld id="{909EDABB-E7EC-9F43-865A-81B728878C44}" type="slidenum">
              <a:rPr lang="en-EG" smtClean="0"/>
              <a:t>‹#›</a:t>
            </a:fld>
            <a:endParaRPr lang="en-EG"/>
          </a:p>
        </p:txBody>
      </p:sp>
    </p:spTree>
    <p:extLst>
      <p:ext uri="{BB962C8B-B14F-4D97-AF65-F5344CB8AC3E}">
        <p14:creationId xmlns:p14="http://schemas.microsoft.com/office/powerpoint/2010/main" val="140496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5A901D-0FB9-BB4A-B9C8-D36D7D9D4B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C5DE4EF0-FFF8-3848-A0F1-2A687C952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CEACB573-C6A8-4C49-962C-41E3A400D9FF}"/>
              </a:ext>
            </a:extLst>
          </p:cNvPr>
          <p:cNvSpPr>
            <a:spLocks noGrp="1"/>
          </p:cNvSpPr>
          <p:nvPr>
            <p:ph type="dt" sz="half" idx="10"/>
          </p:nvPr>
        </p:nvSpPr>
        <p:spPr/>
        <p:txBody>
          <a:bodyPr/>
          <a:lstStyle/>
          <a:p>
            <a:fld id="{918784D1-E851-914B-A566-FB16C465D772}" type="datetimeFigureOut">
              <a:rPr lang="en-EG" smtClean="0"/>
              <a:t>3/5/20</a:t>
            </a:fld>
            <a:endParaRPr lang="en-EG"/>
          </a:p>
        </p:txBody>
      </p:sp>
      <p:sp>
        <p:nvSpPr>
          <p:cNvPr id="5" name="Footer Placeholder 4">
            <a:extLst>
              <a:ext uri="{FF2B5EF4-FFF2-40B4-BE49-F238E27FC236}">
                <a16:creationId xmlns:a16="http://schemas.microsoft.com/office/drawing/2014/main" id="{39F71B7B-5390-6647-9127-631DC02937A0}"/>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1C39F889-A23D-3D41-9993-1741E61BA3D6}"/>
              </a:ext>
            </a:extLst>
          </p:cNvPr>
          <p:cNvSpPr>
            <a:spLocks noGrp="1"/>
          </p:cNvSpPr>
          <p:nvPr>
            <p:ph type="sldNum" sz="quarter" idx="12"/>
          </p:nvPr>
        </p:nvSpPr>
        <p:spPr/>
        <p:txBody>
          <a:bodyPr/>
          <a:lstStyle/>
          <a:p>
            <a:fld id="{909EDABB-E7EC-9F43-865A-81B728878C44}" type="slidenum">
              <a:rPr lang="en-EG" smtClean="0"/>
              <a:t>‹#›</a:t>
            </a:fld>
            <a:endParaRPr lang="en-EG"/>
          </a:p>
        </p:txBody>
      </p:sp>
    </p:spTree>
    <p:extLst>
      <p:ext uri="{BB962C8B-B14F-4D97-AF65-F5344CB8AC3E}">
        <p14:creationId xmlns:p14="http://schemas.microsoft.com/office/powerpoint/2010/main" val="380494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A571-6472-9341-85E4-BD3A0B10E0BA}"/>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27E45158-BC7B-B54A-8CC5-93B7F8310F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A205325A-9B8C-624D-8FCB-6C704637421F}"/>
              </a:ext>
            </a:extLst>
          </p:cNvPr>
          <p:cNvSpPr>
            <a:spLocks noGrp="1"/>
          </p:cNvSpPr>
          <p:nvPr>
            <p:ph type="dt" sz="half" idx="10"/>
          </p:nvPr>
        </p:nvSpPr>
        <p:spPr/>
        <p:txBody>
          <a:bodyPr/>
          <a:lstStyle/>
          <a:p>
            <a:fld id="{918784D1-E851-914B-A566-FB16C465D772}" type="datetimeFigureOut">
              <a:rPr lang="en-EG" smtClean="0"/>
              <a:t>3/5/20</a:t>
            </a:fld>
            <a:endParaRPr lang="en-EG"/>
          </a:p>
        </p:txBody>
      </p:sp>
      <p:sp>
        <p:nvSpPr>
          <p:cNvPr id="5" name="Footer Placeholder 4">
            <a:extLst>
              <a:ext uri="{FF2B5EF4-FFF2-40B4-BE49-F238E27FC236}">
                <a16:creationId xmlns:a16="http://schemas.microsoft.com/office/drawing/2014/main" id="{8881AA08-5B2D-8443-A36F-2628074D4F81}"/>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7D53F3ED-DB76-E645-B898-B3AF1F62E1B9}"/>
              </a:ext>
            </a:extLst>
          </p:cNvPr>
          <p:cNvSpPr>
            <a:spLocks noGrp="1"/>
          </p:cNvSpPr>
          <p:nvPr>
            <p:ph type="sldNum" sz="quarter" idx="12"/>
          </p:nvPr>
        </p:nvSpPr>
        <p:spPr/>
        <p:txBody>
          <a:bodyPr/>
          <a:lstStyle/>
          <a:p>
            <a:fld id="{909EDABB-E7EC-9F43-865A-81B728878C44}" type="slidenum">
              <a:rPr lang="en-EG" smtClean="0"/>
              <a:t>‹#›</a:t>
            </a:fld>
            <a:endParaRPr lang="en-EG"/>
          </a:p>
        </p:txBody>
      </p:sp>
    </p:spTree>
    <p:extLst>
      <p:ext uri="{BB962C8B-B14F-4D97-AF65-F5344CB8AC3E}">
        <p14:creationId xmlns:p14="http://schemas.microsoft.com/office/powerpoint/2010/main" val="424007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B5EB-2DE1-CC40-93F4-6B9047F113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G"/>
          </a:p>
        </p:txBody>
      </p:sp>
      <p:sp>
        <p:nvSpPr>
          <p:cNvPr id="3" name="Text Placeholder 2">
            <a:extLst>
              <a:ext uri="{FF2B5EF4-FFF2-40B4-BE49-F238E27FC236}">
                <a16:creationId xmlns:a16="http://schemas.microsoft.com/office/drawing/2014/main" id="{B92B043D-3E00-EE4E-B013-AE5DE052A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874C0-FD79-3442-B8EB-E41D58EAFAAD}"/>
              </a:ext>
            </a:extLst>
          </p:cNvPr>
          <p:cNvSpPr>
            <a:spLocks noGrp="1"/>
          </p:cNvSpPr>
          <p:nvPr>
            <p:ph type="dt" sz="half" idx="10"/>
          </p:nvPr>
        </p:nvSpPr>
        <p:spPr/>
        <p:txBody>
          <a:bodyPr/>
          <a:lstStyle/>
          <a:p>
            <a:fld id="{918784D1-E851-914B-A566-FB16C465D772}" type="datetimeFigureOut">
              <a:rPr lang="en-EG" smtClean="0"/>
              <a:t>3/5/20</a:t>
            </a:fld>
            <a:endParaRPr lang="en-EG"/>
          </a:p>
        </p:txBody>
      </p:sp>
      <p:sp>
        <p:nvSpPr>
          <p:cNvPr id="5" name="Footer Placeholder 4">
            <a:extLst>
              <a:ext uri="{FF2B5EF4-FFF2-40B4-BE49-F238E27FC236}">
                <a16:creationId xmlns:a16="http://schemas.microsoft.com/office/drawing/2014/main" id="{BCE6360D-AAFE-DD44-A0CF-64A6DA9E253A}"/>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D48A6F49-4BB6-E448-A975-C589D11F0C16}"/>
              </a:ext>
            </a:extLst>
          </p:cNvPr>
          <p:cNvSpPr>
            <a:spLocks noGrp="1"/>
          </p:cNvSpPr>
          <p:nvPr>
            <p:ph type="sldNum" sz="quarter" idx="12"/>
          </p:nvPr>
        </p:nvSpPr>
        <p:spPr/>
        <p:txBody>
          <a:bodyPr/>
          <a:lstStyle/>
          <a:p>
            <a:fld id="{909EDABB-E7EC-9F43-865A-81B728878C44}" type="slidenum">
              <a:rPr lang="en-EG" smtClean="0"/>
              <a:t>‹#›</a:t>
            </a:fld>
            <a:endParaRPr lang="en-EG"/>
          </a:p>
        </p:txBody>
      </p:sp>
    </p:spTree>
    <p:extLst>
      <p:ext uri="{BB962C8B-B14F-4D97-AF65-F5344CB8AC3E}">
        <p14:creationId xmlns:p14="http://schemas.microsoft.com/office/powerpoint/2010/main" val="18484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2CA9-6F93-BA42-9883-B1C0E4EB67BD}"/>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BBDA5B78-D9CC-B245-9D20-4F3096D761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Content Placeholder 3">
            <a:extLst>
              <a:ext uri="{FF2B5EF4-FFF2-40B4-BE49-F238E27FC236}">
                <a16:creationId xmlns:a16="http://schemas.microsoft.com/office/drawing/2014/main" id="{442034E0-BE79-CD4B-9891-07D495DCD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Date Placeholder 4">
            <a:extLst>
              <a:ext uri="{FF2B5EF4-FFF2-40B4-BE49-F238E27FC236}">
                <a16:creationId xmlns:a16="http://schemas.microsoft.com/office/drawing/2014/main" id="{9AF9FF21-306A-6741-A0D5-8131709CB755}"/>
              </a:ext>
            </a:extLst>
          </p:cNvPr>
          <p:cNvSpPr>
            <a:spLocks noGrp="1"/>
          </p:cNvSpPr>
          <p:nvPr>
            <p:ph type="dt" sz="half" idx="10"/>
          </p:nvPr>
        </p:nvSpPr>
        <p:spPr/>
        <p:txBody>
          <a:bodyPr/>
          <a:lstStyle/>
          <a:p>
            <a:fld id="{918784D1-E851-914B-A566-FB16C465D772}" type="datetimeFigureOut">
              <a:rPr lang="en-EG" smtClean="0"/>
              <a:t>3/5/20</a:t>
            </a:fld>
            <a:endParaRPr lang="en-EG"/>
          </a:p>
        </p:txBody>
      </p:sp>
      <p:sp>
        <p:nvSpPr>
          <p:cNvPr id="6" name="Footer Placeholder 5">
            <a:extLst>
              <a:ext uri="{FF2B5EF4-FFF2-40B4-BE49-F238E27FC236}">
                <a16:creationId xmlns:a16="http://schemas.microsoft.com/office/drawing/2014/main" id="{D00DF982-A6B1-464C-BECB-BFADE8BD0C6F}"/>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86FCE90D-96F0-E946-BDB3-0E33A7AB241B}"/>
              </a:ext>
            </a:extLst>
          </p:cNvPr>
          <p:cNvSpPr>
            <a:spLocks noGrp="1"/>
          </p:cNvSpPr>
          <p:nvPr>
            <p:ph type="sldNum" sz="quarter" idx="12"/>
          </p:nvPr>
        </p:nvSpPr>
        <p:spPr/>
        <p:txBody>
          <a:bodyPr/>
          <a:lstStyle/>
          <a:p>
            <a:fld id="{909EDABB-E7EC-9F43-865A-81B728878C44}" type="slidenum">
              <a:rPr lang="en-EG" smtClean="0"/>
              <a:t>‹#›</a:t>
            </a:fld>
            <a:endParaRPr lang="en-EG"/>
          </a:p>
        </p:txBody>
      </p:sp>
    </p:spTree>
    <p:extLst>
      <p:ext uri="{BB962C8B-B14F-4D97-AF65-F5344CB8AC3E}">
        <p14:creationId xmlns:p14="http://schemas.microsoft.com/office/powerpoint/2010/main" val="75952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20D9-7943-9942-8ACF-B8FA131BC302}"/>
              </a:ext>
            </a:extLst>
          </p:cNvPr>
          <p:cNvSpPr>
            <a:spLocks noGrp="1"/>
          </p:cNvSpPr>
          <p:nvPr>
            <p:ph type="title"/>
          </p:nvPr>
        </p:nvSpPr>
        <p:spPr>
          <a:xfrm>
            <a:off x="839788" y="365125"/>
            <a:ext cx="10515600" cy="1325563"/>
          </a:xfrm>
        </p:spPr>
        <p:txBody>
          <a:bodyPr/>
          <a:lstStyle/>
          <a:p>
            <a:r>
              <a:rPr lang="en-US"/>
              <a:t>Click to edit Master title style</a:t>
            </a:r>
            <a:endParaRPr lang="en-EG"/>
          </a:p>
        </p:txBody>
      </p:sp>
      <p:sp>
        <p:nvSpPr>
          <p:cNvPr id="3" name="Text Placeholder 2">
            <a:extLst>
              <a:ext uri="{FF2B5EF4-FFF2-40B4-BE49-F238E27FC236}">
                <a16:creationId xmlns:a16="http://schemas.microsoft.com/office/drawing/2014/main" id="{B7D90F0A-AEB0-744A-856B-F3D296DD4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533B1D-C674-984B-BC77-C5A505944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Text Placeholder 4">
            <a:extLst>
              <a:ext uri="{FF2B5EF4-FFF2-40B4-BE49-F238E27FC236}">
                <a16:creationId xmlns:a16="http://schemas.microsoft.com/office/drawing/2014/main" id="{BEE9D252-B372-9344-869E-937B196F8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1A0AE-AAAA-244B-A040-7E320D7DFF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7" name="Date Placeholder 6">
            <a:extLst>
              <a:ext uri="{FF2B5EF4-FFF2-40B4-BE49-F238E27FC236}">
                <a16:creationId xmlns:a16="http://schemas.microsoft.com/office/drawing/2014/main" id="{92838F45-937B-9B40-BFF4-77EFEB72E3CA}"/>
              </a:ext>
            </a:extLst>
          </p:cNvPr>
          <p:cNvSpPr>
            <a:spLocks noGrp="1"/>
          </p:cNvSpPr>
          <p:nvPr>
            <p:ph type="dt" sz="half" idx="10"/>
          </p:nvPr>
        </p:nvSpPr>
        <p:spPr/>
        <p:txBody>
          <a:bodyPr/>
          <a:lstStyle/>
          <a:p>
            <a:fld id="{918784D1-E851-914B-A566-FB16C465D772}" type="datetimeFigureOut">
              <a:rPr lang="en-EG" smtClean="0"/>
              <a:t>3/5/20</a:t>
            </a:fld>
            <a:endParaRPr lang="en-EG"/>
          </a:p>
        </p:txBody>
      </p:sp>
      <p:sp>
        <p:nvSpPr>
          <p:cNvPr id="8" name="Footer Placeholder 7">
            <a:extLst>
              <a:ext uri="{FF2B5EF4-FFF2-40B4-BE49-F238E27FC236}">
                <a16:creationId xmlns:a16="http://schemas.microsoft.com/office/drawing/2014/main" id="{921D262C-4441-414F-91CD-618449C5FD4C}"/>
              </a:ext>
            </a:extLst>
          </p:cNvPr>
          <p:cNvSpPr>
            <a:spLocks noGrp="1"/>
          </p:cNvSpPr>
          <p:nvPr>
            <p:ph type="ftr" sz="quarter" idx="11"/>
          </p:nvPr>
        </p:nvSpPr>
        <p:spPr/>
        <p:txBody>
          <a:bodyPr/>
          <a:lstStyle/>
          <a:p>
            <a:endParaRPr lang="en-EG"/>
          </a:p>
        </p:txBody>
      </p:sp>
      <p:sp>
        <p:nvSpPr>
          <p:cNvPr id="9" name="Slide Number Placeholder 8">
            <a:extLst>
              <a:ext uri="{FF2B5EF4-FFF2-40B4-BE49-F238E27FC236}">
                <a16:creationId xmlns:a16="http://schemas.microsoft.com/office/drawing/2014/main" id="{FB8CECF6-0968-EF41-93A3-95F6AFC98593}"/>
              </a:ext>
            </a:extLst>
          </p:cNvPr>
          <p:cNvSpPr>
            <a:spLocks noGrp="1"/>
          </p:cNvSpPr>
          <p:nvPr>
            <p:ph type="sldNum" sz="quarter" idx="12"/>
          </p:nvPr>
        </p:nvSpPr>
        <p:spPr/>
        <p:txBody>
          <a:bodyPr/>
          <a:lstStyle/>
          <a:p>
            <a:fld id="{909EDABB-E7EC-9F43-865A-81B728878C44}" type="slidenum">
              <a:rPr lang="en-EG" smtClean="0"/>
              <a:t>‹#›</a:t>
            </a:fld>
            <a:endParaRPr lang="en-EG"/>
          </a:p>
        </p:txBody>
      </p:sp>
    </p:spTree>
    <p:extLst>
      <p:ext uri="{BB962C8B-B14F-4D97-AF65-F5344CB8AC3E}">
        <p14:creationId xmlns:p14="http://schemas.microsoft.com/office/powerpoint/2010/main" val="30000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E4CA-DC4A-164A-8D2C-F62C580BE8D4}"/>
              </a:ext>
            </a:extLst>
          </p:cNvPr>
          <p:cNvSpPr>
            <a:spLocks noGrp="1"/>
          </p:cNvSpPr>
          <p:nvPr>
            <p:ph type="title"/>
          </p:nvPr>
        </p:nvSpPr>
        <p:spPr/>
        <p:txBody>
          <a:bodyPr/>
          <a:lstStyle/>
          <a:p>
            <a:r>
              <a:rPr lang="en-US"/>
              <a:t>Click to edit Master title style</a:t>
            </a:r>
            <a:endParaRPr lang="en-EG"/>
          </a:p>
        </p:txBody>
      </p:sp>
      <p:sp>
        <p:nvSpPr>
          <p:cNvPr id="3" name="Date Placeholder 2">
            <a:extLst>
              <a:ext uri="{FF2B5EF4-FFF2-40B4-BE49-F238E27FC236}">
                <a16:creationId xmlns:a16="http://schemas.microsoft.com/office/drawing/2014/main" id="{8A8EEB52-EEB7-974E-A4D2-7A3BC5B065E8}"/>
              </a:ext>
            </a:extLst>
          </p:cNvPr>
          <p:cNvSpPr>
            <a:spLocks noGrp="1"/>
          </p:cNvSpPr>
          <p:nvPr>
            <p:ph type="dt" sz="half" idx="10"/>
          </p:nvPr>
        </p:nvSpPr>
        <p:spPr/>
        <p:txBody>
          <a:bodyPr/>
          <a:lstStyle/>
          <a:p>
            <a:fld id="{918784D1-E851-914B-A566-FB16C465D772}" type="datetimeFigureOut">
              <a:rPr lang="en-EG" smtClean="0"/>
              <a:t>3/5/20</a:t>
            </a:fld>
            <a:endParaRPr lang="en-EG"/>
          </a:p>
        </p:txBody>
      </p:sp>
      <p:sp>
        <p:nvSpPr>
          <p:cNvPr id="4" name="Footer Placeholder 3">
            <a:extLst>
              <a:ext uri="{FF2B5EF4-FFF2-40B4-BE49-F238E27FC236}">
                <a16:creationId xmlns:a16="http://schemas.microsoft.com/office/drawing/2014/main" id="{693B6B9A-15EE-EC45-808B-9AC4AFAEA687}"/>
              </a:ext>
            </a:extLst>
          </p:cNvPr>
          <p:cNvSpPr>
            <a:spLocks noGrp="1"/>
          </p:cNvSpPr>
          <p:nvPr>
            <p:ph type="ftr" sz="quarter" idx="11"/>
          </p:nvPr>
        </p:nvSpPr>
        <p:spPr/>
        <p:txBody>
          <a:bodyPr/>
          <a:lstStyle/>
          <a:p>
            <a:endParaRPr lang="en-EG"/>
          </a:p>
        </p:txBody>
      </p:sp>
      <p:sp>
        <p:nvSpPr>
          <p:cNvPr id="5" name="Slide Number Placeholder 4">
            <a:extLst>
              <a:ext uri="{FF2B5EF4-FFF2-40B4-BE49-F238E27FC236}">
                <a16:creationId xmlns:a16="http://schemas.microsoft.com/office/drawing/2014/main" id="{EE3F3912-57F4-AC4C-9A0B-555FDC66E015}"/>
              </a:ext>
            </a:extLst>
          </p:cNvPr>
          <p:cNvSpPr>
            <a:spLocks noGrp="1"/>
          </p:cNvSpPr>
          <p:nvPr>
            <p:ph type="sldNum" sz="quarter" idx="12"/>
          </p:nvPr>
        </p:nvSpPr>
        <p:spPr/>
        <p:txBody>
          <a:bodyPr/>
          <a:lstStyle/>
          <a:p>
            <a:fld id="{909EDABB-E7EC-9F43-865A-81B728878C44}" type="slidenum">
              <a:rPr lang="en-EG" smtClean="0"/>
              <a:t>‹#›</a:t>
            </a:fld>
            <a:endParaRPr lang="en-EG"/>
          </a:p>
        </p:txBody>
      </p:sp>
    </p:spTree>
    <p:extLst>
      <p:ext uri="{BB962C8B-B14F-4D97-AF65-F5344CB8AC3E}">
        <p14:creationId xmlns:p14="http://schemas.microsoft.com/office/powerpoint/2010/main" val="124764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56822-3213-2D48-8968-47E7D7CE8F8F}"/>
              </a:ext>
            </a:extLst>
          </p:cNvPr>
          <p:cNvSpPr>
            <a:spLocks noGrp="1"/>
          </p:cNvSpPr>
          <p:nvPr>
            <p:ph type="dt" sz="half" idx="10"/>
          </p:nvPr>
        </p:nvSpPr>
        <p:spPr/>
        <p:txBody>
          <a:bodyPr/>
          <a:lstStyle/>
          <a:p>
            <a:fld id="{918784D1-E851-914B-A566-FB16C465D772}" type="datetimeFigureOut">
              <a:rPr lang="en-EG" smtClean="0"/>
              <a:t>3/5/20</a:t>
            </a:fld>
            <a:endParaRPr lang="en-EG"/>
          </a:p>
        </p:txBody>
      </p:sp>
      <p:sp>
        <p:nvSpPr>
          <p:cNvPr id="3" name="Footer Placeholder 2">
            <a:extLst>
              <a:ext uri="{FF2B5EF4-FFF2-40B4-BE49-F238E27FC236}">
                <a16:creationId xmlns:a16="http://schemas.microsoft.com/office/drawing/2014/main" id="{449EFA3F-84E0-674C-9159-75BC0A681EFC}"/>
              </a:ext>
            </a:extLst>
          </p:cNvPr>
          <p:cNvSpPr>
            <a:spLocks noGrp="1"/>
          </p:cNvSpPr>
          <p:nvPr>
            <p:ph type="ftr" sz="quarter" idx="11"/>
          </p:nvPr>
        </p:nvSpPr>
        <p:spPr/>
        <p:txBody>
          <a:bodyPr/>
          <a:lstStyle/>
          <a:p>
            <a:endParaRPr lang="en-EG"/>
          </a:p>
        </p:txBody>
      </p:sp>
      <p:sp>
        <p:nvSpPr>
          <p:cNvPr id="4" name="Slide Number Placeholder 3">
            <a:extLst>
              <a:ext uri="{FF2B5EF4-FFF2-40B4-BE49-F238E27FC236}">
                <a16:creationId xmlns:a16="http://schemas.microsoft.com/office/drawing/2014/main" id="{F8F416EB-B207-CA41-BCA0-13DE416B214A}"/>
              </a:ext>
            </a:extLst>
          </p:cNvPr>
          <p:cNvSpPr>
            <a:spLocks noGrp="1"/>
          </p:cNvSpPr>
          <p:nvPr>
            <p:ph type="sldNum" sz="quarter" idx="12"/>
          </p:nvPr>
        </p:nvSpPr>
        <p:spPr/>
        <p:txBody>
          <a:bodyPr/>
          <a:lstStyle/>
          <a:p>
            <a:fld id="{909EDABB-E7EC-9F43-865A-81B728878C44}" type="slidenum">
              <a:rPr lang="en-EG" smtClean="0"/>
              <a:t>‹#›</a:t>
            </a:fld>
            <a:endParaRPr lang="en-EG"/>
          </a:p>
        </p:txBody>
      </p:sp>
    </p:spTree>
    <p:extLst>
      <p:ext uri="{BB962C8B-B14F-4D97-AF65-F5344CB8AC3E}">
        <p14:creationId xmlns:p14="http://schemas.microsoft.com/office/powerpoint/2010/main" val="24303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E739-AAB9-CB4E-9249-06D3CDB94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Content Placeholder 2">
            <a:extLst>
              <a:ext uri="{FF2B5EF4-FFF2-40B4-BE49-F238E27FC236}">
                <a16:creationId xmlns:a16="http://schemas.microsoft.com/office/drawing/2014/main" id="{4E942993-9B9D-2543-808D-FEEB02EAA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Text Placeholder 3">
            <a:extLst>
              <a:ext uri="{FF2B5EF4-FFF2-40B4-BE49-F238E27FC236}">
                <a16:creationId xmlns:a16="http://schemas.microsoft.com/office/drawing/2014/main" id="{D2C3936B-C7F7-C144-973D-035B70445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E457B-3884-9B48-8CF8-3EF4731AAF9C}"/>
              </a:ext>
            </a:extLst>
          </p:cNvPr>
          <p:cNvSpPr>
            <a:spLocks noGrp="1"/>
          </p:cNvSpPr>
          <p:nvPr>
            <p:ph type="dt" sz="half" idx="10"/>
          </p:nvPr>
        </p:nvSpPr>
        <p:spPr/>
        <p:txBody>
          <a:bodyPr/>
          <a:lstStyle/>
          <a:p>
            <a:fld id="{918784D1-E851-914B-A566-FB16C465D772}" type="datetimeFigureOut">
              <a:rPr lang="en-EG" smtClean="0"/>
              <a:t>3/5/20</a:t>
            </a:fld>
            <a:endParaRPr lang="en-EG"/>
          </a:p>
        </p:txBody>
      </p:sp>
      <p:sp>
        <p:nvSpPr>
          <p:cNvPr id="6" name="Footer Placeholder 5">
            <a:extLst>
              <a:ext uri="{FF2B5EF4-FFF2-40B4-BE49-F238E27FC236}">
                <a16:creationId xmlns:a16="http://schemas.microsoft.com/office/drawing/2014/main" id="{B337BF4C-813F-A04F-B941-B098D03FD4B5}"/>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F173888C-D2D9-054A-B2F1-73B7242BE2BB}"/>
              </a:ext>
            </a:extLst>
          </p:cNvPr>
          <p:cNvSpPr>
            <a:spLocks noGrp="1"/>
          </p:cNvSpPr>
          <p:nvPr>
            <p:ph type="sldNum" sz="quarter" idx="12"/>
          </p:nvPr>
        </p:nvSpPr>
        <p:spPr/>
        <p:txBody>
          <a:bodyPr/>
          <a:lstStyle/>
          <a:p>
            <a:fld id="{909EDABB-E7EC-9F43-865A-81B728878C44}" type="slidenum">
              <a:rPr lang="en-EG" smtClean="0"/>
              <a:t>‹#›</a:t>
            </a:fld>
            <a:endParaRPr lang="en-EG"/>
          </a:p>
        </p:txBody>
      </p:sp>
    </p:spTree>
    <p:extLst>
      <p:ext uri="{BB962C8B-B14F-4D97-AF65-F5344CB8AC3E}">
        <p14:creationId xmlns:p14="http://schemas.microsoft.com/office/powerpoint/2010/main" val="286082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7B9E-C41A-A04A-9749-CAEAC4D1DC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Picture Placeholder 2">
            <a:extLst>
              <a:ext uri="{FF2B5EF4-FFF2-40B4-BE49-F238E27FC236}">
                <a16:creationId xmlns:a16="http://schemas.microsoft.com/office/drawing/2014/main" id="{EA0DE90E-6F7D-274C-BE1F-EC4B74847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G"/>
          </a:p>
        </p:txBody>
      </p:sp>
      <p:sp>
        <p:nvSpPr>
          <p:cNvPr id="4" name="Text Placeholder 3">
            <a:extLst>
              <a:ext uri="{FF2B5EF4-FFF2-40B4-BE49-F238E27FC236}">
                <a16:creationId xmlns:a16="http://schemas.microsoft.com/office/drawing/2014/main" id="{C6030308-9A01-E045-BB16-BDC541295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5A7AB-7E7B-214C-AB22-462A6855B5DE}"/>
              </a:ext>
            </a:extLst>
          </p:cNvPr>
          <p:cNvSpPr>
            <a:spLocks noGrp="1"/>
          </p:cNvSpPr>
          <p:nvPr>
            <p:ph type="dt" sz="half" idx="10"/>
          </p:nvPr>
        </p:nvSpPr>
        <p:spPr/>
        <p:txBody>
          <a:bodyPr/>
          <a:lstStyle/>
          <a:p>
            <a:fld id="{918784D1-E851-914B-A566-FB16C465D772}" type="datetimeFigureOut">
              <a:rPr lang="en-EG" smtClean="0"/>
              <a:t>3/5/20</a:t>
            </a:fld>
            <a:endParaRPr lang="en-EG"/>
          </a:p>
        </p:txBody>
      </p:sp>
      <p:sp>
        <p:nvSpPr>
          <p:cNvPr id="6" name="Footer Placeholder 5">
            <a:extLst>
              <a:ext uri="{FF2B5EF4-FFF2-40B4-BE49-F238E27FC236}">
                <a16:creationId xmlns:a16="http://schemas.microsoft.com/office/drawing/2014/main" id="{FF7C9504-EE75-614C-B71F-EFC4B223F29E}"/>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14292AE7-E7D7-1B40-8F50-6F9DE334F082}"/>
              </a:ext>
            </a:extLst>
          </p:cNvPr>
          <p:cNvSpPr>
            <a:spLocks noGrp="1"/>
          </p:cNvSpPr>
          <p:nvPr>
            <p:ph type="sldNum" sz="quarter" idx="12"/>
          </p:nvPr>
        </p:nvSpPr>
        <p:spPr/>
        <p:txBody>
          <a:bodyPr/>
          <a:lstStyle/>
          <a:p>
            <a:fld id="{909EDABB-E7EC-9F43-865A-81B728878C44}" type="slidenum">
              <a:rPr lang="en-EG" smtClean="0"/>
              <a:t>‹#›</a:t>
            </a:fld>
            <a:endParaRPr lang="en-EG"/>
          </a:p>
        </p:txBody>
      </p:sp>
    </p:spTree>
    <p:extLst>
      <p:ext uri="{BB962C8B-B14F-4D97-AF65-F5344CB8AC3E}">
        <p14:creationId xmlns:p14="http://schemas.microsoft.com/office/powerpoint/2010/main" val="235476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2E8EA6-F6C2-C742-8E3F-BF1DE315E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EG"/>
          </a:p>
        </p:txBody>
      </p:sp>
      <p:sp>
        <p:nvSpPr>
          <p:cNvPr id="3" name="Text Placeholder 2">
            <a:extLst>
              <a:ext uri="{FF2B5EF4-FFF2-40B4-BE49-F238E27FC236}">
                <a16:creationId xmlns:a16="http://schemas.microsoft.com/office/drawing/2014/main" id="{39FD114A-FA61-154D-BA72-38F0B8BEE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4A4E060E-9988-8A4C-87C9-4457B7012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784D1-E851-914B-A566-FB16C465D772}" type="datetimeFigureOut">
              <a:rPr lang="en-EG" smtClean="0"/>
              <a:t>3/5/20</a:t>
            </a:fld>
            <a:endParaRPr lang="en-EG"/>
          </a:p>
        </p:txBody>
      </p:sp>
      <p:sp>
        <p:nvSpPr>
          <p:cNvPr id="5" name="Footer Placeholder 4">
            <a:extLst>
              <a:ext uri="{FF2B5EF4-FFF2-40B4-BE49-F238E27FC236}">
                <a16:creationId xmlns:a16="http://schemas.microsoft.com/office/drawing/2014/main" id="{063E140B-AFFE-C946-B87D-8E199463D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G"/>
          </a:p>
        </p:txBody>
      </p:sp>
      <p:sp>
        <p:nvSpPr>
          <p:cNvPr id="6" name="Slide Number Placeholder 5">
            <a:extLst>
              <a:ext uri="{FF2B5EF4-FFF2-40B4-BE49-F238E27FC236}">
                <a16:creationId xmlns:a16="http://schemas.microsoft.com/office/drawing/2014/main" id="{003292FA-1701-194D-B108-BDE17493C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EDABB-E7EC-9F43-865A-81B728878C44}" type="slidenum">
              <a:rPr lang="en-EG" smtClean="0"/>
              <a:t>‹#›</a:t>
            </a:fld>
            <a:endParaRPr lang="en-EG"/>
          </a:p>
        </p:txBody>
      </p:sp>
    </p:spTree>
    <p:extLst>
      <p:ext uri="{BB962C8B-B14F-4D97-AF65-F5344CB8AC3E}">
        <p14:creationId xmlns:p14="http://schemas.microsoft.com/office/powerpoint/2010/main" val="315464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12B8-F42F-F849-8947-656B0C7BA64C}"/>
              </a:ext>
            </a:extLst>
          </p:cNvPr>
          <p:cNvSpPr>
            <a:spLocks noGrp="1"/>
          </p:cNvSpPr>
          <p:nvPr>
            <p:ph type="ctrTitle"/>
          </p:nvPr>
        </p:nvSpPr>
        <p:spPr/>
        <p:txBody>
          <a:bodyPr/>
          <a:lstStyle/>
          <a:p>
            <a:r>
              <a:rPr lang="en-EG" dirty="0">
                <a:solidFill>
                  <a:schemeClr val="bg1"/>
                </a:solidFill>
              </a:rPr>
              <a:t>Borough Recommender for an Asian Restaurant</a:t>
            </a:r>
          </a:p>
        </p:txBody>
      </p:sp>
      <p:sp>
        <p:nvSpPr>
          <p:cNvPr id="3" name="Subtitle 2">
            <a:extLst>
              <a:ext uri="{FF2B5EF4-FFF2-40B4-BE49-F238E27FC236}">
                <a16:creationId xmlns:a16="http://schemas.microsoft.com/office/drawing/2014/main" id="{C21C89F0-6D4B-3A41-A36A-6D4E91218BA8}"/>
              </a:ext>
            </a:extLst>
          </p:cNvPr>
          <p:cNvSpPr>
            <a:spLocks noGrp="1"/>
          </p:cNvSpPr>
          <p:nvPr>
            <p:ph type="subTitle" idx="1"/>
          </p:nvPr>
        </p:nvSpPr>
        <p:spPr/>
        <p:txBody>
          <a:bodyPr/>
          <a:lstStyle/>
          <a:p>
            <a:r>
              <a:rPr lang="en-EG" dirty="0">
                <a:solidFill>
                  <a:schemeClr val="bg1"/>
                </a:solidFill>
              </a:rPr>
              <a:t>Applied Data Science Final Capstone</a:t>
            </a:r>
          </a:p>
        </p:txBody>
      </p:sp>
      <p:sp>
        <p:nvSpPr>
          <p:cNvPr id="4" name="TextBox 3">
            <a:extLst>
              <a:ext uri="{FF2B5EF4-FFF2-40B4-BE49-F238E27FC236}">
                <a16:creationId xmlns:a16="http://schemas.microsoft.com/office/drawing/2014/main" id="{A1A7B582-112D-2F4F-B323-2679D8B86AC5}"/>
              </a:ext>
            </a:extLst>
          </p:cNvPr>
          <p:cNvSpPr txBox="1"/>
          <p:nvPr/>
        </p:nvSpPr>
        <p:spPr>
          <a:xfrm>
            <a:off x="8984974" y="5735637"/>
            <a:ext cx="2716696" cy="400110"/>
          </a:xfrm>
          <a:prstGeom prst="rect">
            <a:avLst/>
          </a:prstGeom>
          <a:noFill/>
        </p:spPr>
        <p:txBody>
          <a:bodyPr wrap="square" lIns="90000" rtlCol="0">
            <a:spAutoFit/>
          </a:bodyPr>
          <a:lstStyle/>
          <a:p>
            <a:r>
              <a:rPr lang="en-EG" sz="2000" b="1" dirty="0">
                <a:solidFill>
                  <a:schemeClr val="bg1"/>
                </a:solidFill>
              </a:rPr>
              <a:t>        HAZEM KAMEL</a:t>
            </a:r>
          </a:p>
        </p:txBody>
      </p:sp>
    </p:spTree>
    <p:extLst>
      <p:ext uri="{BB962C8B-B14F-4D97-AF65-F5344CB8AC3E}">
        <p14:creationId xmlns:p14="http://schemas.microsoft.com/office/powerpoint/2010/main" val="519684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2310-3E67-8542-B527-1A5152CBC826}"/>
              </a:ext>
            </a:extLst>
          </p:cNvPr>
          <p:cNvSpPr>
            <a:spLocks noGrp="1"/>
          </p:cNvSpPr>
          <p:nvPr>
            <p:ph type="title"/>
          </p:nvPr>
        </p:nvSpPr>
        <p:spPr/>
        <p:txBody>
          <a:bodyPr/>
          <a:lstStyle/>
          <a:p>
            <a:pPr algn="ctr"/>
            <a:r>
              <a:rPr lang="en-US" b="1" dirty="0">
                <a:solidFill>
                  <a:schemeClr val="bg1"/>
                </a:solidFill>
              </a:rPr>
              <a:t>Decision Making and Reporting Results</a:t>
            </a:r>
            <a:endParaRPr lang="en-EG" dirty="0"/>
          </a:p>
        </p:txBody>
      </p:sp>
      <p:sp>
        <p:nvSpPr>
          <p:cNvPr id="3" name="Content Placeholder 2">
            <a:extLst>
              <a:ext uri="{FF2B5EF4-FFF2-40B4-BE49-F238E27FC236}">
                <a16:creationId xmlns:a16="http://schemas.microsoft.com/office/drawing/2014/main" id="{8A2C3D8E-292D-A248-A2D5-2CBC145F3F15}"/>
              </a:ext>
            </a:extLst>
          </p:cNvPr>
          <p:cNvSpPr>
            <a:spLocks noGrp="1"/>
          </p:cNvSpPr>
          <p:nvPr>
            <p:ph idx="1"/>
          </p:nvPr>
        </p:nvSpPr>
        <p:spPr>
          <a:xfrm>
            <a:off x="838200" y="1825625"/>
            <a:ext cx="10515600" cy="1010340"/>
          </a:xfrm>
        </p:spPr>
        <p:txBody>
          <a:bodyPr/>
          <a:lstStyle/>
          <a:p>
            <a:r>
              <a:rPr lang="en-US" b="1" dirty="0">
                <a:solidFill>
                  <a:schemeClr val="bg1"/>
                </a:solidFill>
              </a:rPr>
              <a:t>Part 4: Applying one of Machine Learning Techniques (K-Means Clustering)</a:t>
            </a:r>
          </a:p>
          <a:p>
            <a:endParaRPr lang="en-EG" dirty="0">
              <a:solidFill>
                <a:schemeClr val="bg1"/>
              </a:solidFill>
            </a:endParaRPr>
          </a:p>
        </p:txBody>
      </p:sp>
      <p:pic>
        <p:nvPicPr>
          <p:cNvPr id="5" name="Picture 4">
            <a:extLst>
              <a:ext uri="{FF2B5EF4-FFF2-40B4-BE49-F238E27FC236}">
                <a16:creationId xmlns:a16="http://schemas.microsoft.com/office/drawing/2014/main" id="{DEDCBE6A-E660-7C46-83A8-6A4410C0EE29}"/>
              </a:ext>
            </a:extLst>
          </p:cNvPr>
          <p:cNvPicPr>
            <a:picLocks noChangeAspect="1"/>
          </p:cNvPicPr>
          <p:nvPr/>
        </p:nvPicPr>
        <p:blipFill>
          <a:blip r:embed="rId2"/>
          <a:stretch>
            <a:fillRect/>
          </a:stretch>
        </p:blipFill>
        <p:spPr>
          <a:xfrm>
            <a:off x="838200" y="2970902"/>
            <a:ext cx="10974457" cy="3416646"/>
          </a:xfrm>
          <a:prstGeom prst="rect">
            <a:avLst/>
          </a:prstGeom>
        </p:spPr>
      </p:pic>
    </p:spTree>
    <p:extLst>
      <p:ext uri="{BB962C8B-B14F-4D97-AF65-F5344CB8AC3E}">
        <p14:creationId xmlns:p14="http://schemas.microsoft.com/office/powerpoint/2010/main" val="31055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5E88-FEDF-E341-A4E9-99EBECBC5BAD}"/>
              </a:ext>
            </a:extLst>
          </p:cNvPr>
          <p:cNvSpPr>
            <a:spLocks noGrp="1"/>
          </p:cNvSpPr>
          <p:nvPr>
            <p:ph type="title"/>
          </p:nvPr>
        </p:nvSpPr>
        <p:spPr/>
        <p:txBody>
          <a:bodyPr/>
          <a:lstStyle/>
          <a:p>
            <a:pPr algn="ctr"/>
            <a:r>
              <a:rPr lang="en-US" b="1" dirty="0">
                <a:solidFill>
                  <a:schemeClr val="bg1"/>
                </a:solidFill>
              </a:rPr>
              <a:t>Decision Making and Reporting Results</a:t>
            </a:r>
            <a:endParaRPr lang="en-EG" dirty="0">
              <a:solidFill>
                <a:schemeClr val="bg1"/>
              </a:solidFill>
            </a:endParaRPr>
          </a:p>
        </p:txBody>
      </p:sp>
      <p:sp>
        <p:nvSpPr>
          <p:cNvPr id="3" name="Content Placeholder 2">
            <a:extLst>
              <a:ext uri="{FF2B5EF4-FFF2-40B4-BE49-F238E27FC236}">
                <a16:creationId xmlns:a16="http://schemas.microsoft.com/office/drawing/2014/main" id="{5463589D-901F-6144-BAB0-1FD2945E6F09}"/>
              </a:ext>
            </a:extLst>
          </p:cNvPr>
          <p:cNvSpPr>
            <a:spLocks noGrp="1"/>
          </p:cNvSpPr>
          <p:nvPr>
            <p:ph idx="1"/>
          </p:nvPr>
        </p:nvSpPr>
        <p:spPr/>
        <p:txBody>
          <a:bodyPr/>
          <a:lstStyle/>
          <a:p>
            <a:r>
              <a:rPr lang="en-US" sz="1800" b="1" dirty="0">
                <a:solidFill>
                  <a:schemeClr val="bg1"/>
                </a:solidFill>
              </a:rPr>
              <a:t>Now, we focus on the  clusters and compare them for their ”Asian Restaurants" and their ”Asian Population” , “Earnings” , “Working hours” . The group which has the highest values will be our best recommendation to the Restaurant Location.</a:t>
            </a:r>
            <a:endParaRPr lang="en-EG" dirty="0"/>
          </a:p>
        </p:txBody>
      </p:sp>
      <p:sp>
        <p:nvSpPr>
          <p:cNvPr id="5" name="TextBox 4">
            <a:extLst>
              <a:ext uri="{FF2B5EF4-FFF2-40B4-BE49-F238E27FC236}">
                <a16:creationId xmlns:a16="http://schemas.microsoft.com/office/drawing/2014/main" id="{24899143-36B1-4940-8AEE-C64CA4DCC2EC}"/>
              </a:ext>
            </a:extLst>
          </p:cNvPr>
          <p:cNvSpPr txBox="1"/>
          <p:nvPr/>
        </p:nvSpPr>
        <p:spPr>
          <a:xfrm>
            <a:off x="1028700" y="3043346"/>
            <a:ext cx="10134600" cy="3200876"/>
          </a:xfrm>
          <a:prstGeom prst="rect">
            <a:avLst/>
          </a:prstGeom>
          <a:noFill/>
        </p:spPr>
        <p:txBody>
          <a:bodyPr wrap="square" rtlCol="0">
            <a:spAutoFit/>
          </a:bodyPr>
          <a:lstStyle/>
          <a:p>
            <a:r>
              <a:rPr lang="en-EG" sz="2600" b="1" dirty="0">
                <a:solidFill>
                  <a:schemeClr val="bg1"/>
                </a:solidFill>
              </a:rPr>
              <a:t>Result:</a:t>
            </a:r>
          </a:p>
          <a:p>
            <a:endParaRPr lang="en-EG" dirty="0"/>
          </a:p>
          <a:p>
            <a:r>
              <a:rPr lang="en-EG" sz="2000" dirty="0">
                <a:solidFill>
                  <a:schemeClr val="bg1"/>
                </a:solidFill>
              </a:rPr>
              <a:t>Best Group is : Labeled 1 </a:t>
            </a:r>
          </a:p>
          <a:p>
            <a:endParaRPr lang="en-EG" sz="2000" dirty="0">
              <a:solidFill>
                <a:schemeClr val="bg1"/>
              </a:solidFill>
            </a:endParaRPr>
          </a:p>
          <a:p>
            <a:r>
              <a:rPr lang="en-US" sz="2000" dirty="0">
                <a:solidFill>
                  <a:schemeClr val="bg1"/>
                </a:solidFill>
              </a:rPr>
              <a:t>S</a:t>
            </a:r>
            <a:r>
              <a:rPr lang="en-EG" sz="2000" dirty="0">
                <a:solidFill>
                  <a:schemeClr val="bg1"/>
                </a:solidFill>
              </a:rPr>
              <a:t>econd Best Group is: Labeled 0</a:t>
            </a:r>
          </a:p>
          <a:p>
            <a:endParaRPr lang="en-EG" sz="2000" dirty="0">
              <a:solidFill>
                <a:schemeClr val="bg1"/>
              </a:solidFill>
            </a:endParaRPr>
          </a:p>
          <a:p>
            <a:r>
              <a:rPr lang="en-EG" sz="2000" dirty="0">
                <a:solidFill>
                  <a:schemeClr val="bg1"/>
                </a:solidFill>
              </a:rPr>
              <a:t>Third Best Group is: Labeled 2</a:t>
            </a:r>
          </a:p>
          <a:p>
            <a:endParaRPr lang="en-EG" sz="2000" dirty="0">
              <a:solidFill>
                <a:schemeClr val="bg1"/>
              </a:solidFill>
            </a:endParaRPr>
          </a:p>
          <a:p>
            <a:r>
              <a:rPr lang="en-EG" sz="2000" dirty="0">
                <a:solidFill>
                  <a:schemeClr val="bg1"/>
                </a:solidFill>
              </a:rPr>
              <a:t>Fourth Best Group is: Labeled 3</a:t>
            </a:r>
          </a:p>
          <a:p>
            <a:endParaRPr lang="en-EG" dirty="0"/>
          </a:p>
        </p:txBody>
      </p:sp>
    </p:spTree>
    <p:extLst>
      <p:ext uri="{BB962C8B-B14F-4D97-AF65-F5344CB8AC3E}">
        <p14:creationId xmlns:p14="http://schemas.microsoft.com/office/powerpoint/2010/main" val="118553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DD5D-AFDD-144A-A50C-E957D4361667}"/>
              </a:ext>
            </a:extLst>
          </p:cNvPr>
          <p:cNvSpPr>
            <a:spLocks noGrp="1"/>
          </p:cNvSpPr>
          <p:nvPr>
            <p:ph type="title"/>
          </p:nvPr>
        </p:nvSpPr>
        <p:spPr/>
        <p:txBody>
          <a:bodyPr/>
          <a:lstStyle/>
          <a:p>
            <a:pPr algn="ctr"/>
            <a:r>
              <a:rPr lang="en-US" b="1" dirty="0">
                <a:solidFill>
                  <a:schemeClr val="bg1"/>
                </a:solidFill>
              </a:rPr>
              <a:t>Decision Making and Reporting Results</a:t>
            </a:r>
            <a:endParaRPr lang="en-EG" dirty="0"/>
          </a:p>
        </p:txBody>
      </p:sp>
      <p:sp>
        <p:nvSpPr>
          <p:cNvPr id="3" name="Content Placeholder 2">
            <a:extLst>
              <a:ext uri="{FF2B5EF4-FFF2-40B4-BE49-F238E27FC236}">
                <a16:creationId xmlns:a16="http://schemas.microsoft.com/office/drawing/2014/main" id="{172A8765-2B17-C549-81B8-AE73DADB410D}"/>
              </a:ext>
            </a:extLst>
          </p:cNvPr>
          <p:cNvSpPr>
            <a:spLocks noGrp="1"/>
          </p:cNvSpPr>
          <p:nvPr>
            <p:ph idx="1"/>
          </p:nvPr>
        </p:nvSpPr>
        <p:spPr>
          <a:xfrm>
            <a:off x="838200" y="1825625"/>
            <a:ext cx="10515600" cy="679036"/>
          </a:xfrm>
        </p:spPr>
        <p:txBody>
          <a:bodyPr/>
          <a:lstStyle/>
          <a:p>
            <a:r>
              <a:rPr lang="en-EG" dirty="0"/>
              <a:t>Best Group ”1” :</a:t>
            </a:r>
          </a:p>
        </p:txBody>
      </p:sp>
      <p:pic>
        <p:nvPicPr>
          <p:cNvPr id="5" name="Picture 4">
            <a:extLst>
              <a:ext uri="{FF2B5EF4-FFF2-40B4-BE49-F238E27FC236}">
                <a16:creationId xmlns:a16="http://schemas.microsoft.com/office/drawing/2014/main" id="{C2AA813D-65E3-D342-A1A3-EBDCCCC3287B}"/>
              </a:ext>
            </a:extLst>
          </p:cNvPr>
          <p:cNvPicPr>
            <a:picLocks noChangeAspect="1"/>
          </p:cNvPicPr>
          <p:nvPr/>
        </p:nvPicPr>
        <p:blipFill>
          <a:blip r:embed="rId2"/>
          <a:stretch>
            <a:fillRect/>
          </a:stretch>
        </p:blipFill>
        <p:spPr>
          <a:xfrm>
            <a:off x="838200" y="2463557"/>
            <a:ext cx="9925878" cy="3656598"/>
          </a:xfrm>
          <a:prstGeom prst="rect">
            <a:avLst/>
          </a:prstGeom>
        </p:spPr>
      </p:pic>
    </p:spTree>
    <p:extLst>
      <p:ext uri="{BB962C8B-B14F-4D97-AF65-F5344CB8AC3E}">
        <p14:creationId xmlns:p14="http://schemas.microsoft.com/office/powerpoint/2010/main" val="384118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4ACB-3614-FE45-BD61-B45DB64FD9D3}"/>
              </a:ext>
            </a:extLst>
          </p:cNvPr>
          <p:cNvSpPr>
            <a:spLocks noGrp="1"/>
          </p:cNvSpPr>
          <p:nvPr>
            <p:ph type="title"/>
          </p:nvPr>
        </p:nvSpPr>
        <p:spPr/>
        <p:txBody>
          <a:bodyPr/>
          <a:lstStyle/>
          <a:p>
            <a:pPr algn="ctr"/>
            <a:r>
              <a:rPr lang="en-US" b="1" dirty="0">
                <a:solidFill>
                  <a:schemeClr val="bg1"/>
                </a:solidFill>
              </a:rPr>
              <a:t>Decision Making and Reporting Results</a:t>
            </a:r>
            <a:endParaRPr lang="en-EG" dirty="0"/>
          </a:p>
        </p:txBody>
      </p:sp>
      <p:sp>
        <p:nvSpPr>
          <p:cNvPr id="3" name="Content Placeholder 2">
            <a:extLst>
              <a:ext uri="{FF2B5EF4-FFF2-40B4-BE49-F238E27FC236}">
                <a16:creationId xmlns:a16="http://schemas.microsoft.com/office/drawing/2014/main" id="{9E129795-FFC2-FF4F-9680-9A583CAEDBC7}"/>
              </a:ext>
            </a:extLst>
          </p:cNvPr>
          <p:cNvSpPr>
            <a:spLocks noGrp="1"/>
          </p:cNvSpPr>
          <p:nvPr>
            <p:ph idx="1"/>
          </p:nvPr>
        </p:nvSpPr>
        <p:spPr>
          <a:xfrm>
            <a:off x="838200" y="1825625"/>
            <a:ext cx="10515600" cy="586271"/>
          </a:xfrm>
        </p:spPr>
        <p:txBody>
          <a:bodyPr/>
          <a:lstStyle/>
          <a:p>
            <a:r>
              <a:rPr lang="en-EG" dirty="0"/>
              <a:t>Second Best Group ”0” :</a:t>
            </a:r>
          </a:p>
          <a:p>
            <a:endParaRPr lang="en-EG" dirty="0"/>
          </a:p>
        </p:txBody>
      </p:sp>
      <p:pic>
        <p:nvPicPr>
          <p:cNvPr id="5" name="Picture 4">
            <a:extLst>
              <a:ext uri="{FF2B5EF4-FFF2-40B4-BE49-F238E27FC236}">
                <a16:creationId xmlns:a16="http://schemas.microsoft.com/office/drawing/2014/main" id="{7DC411E2-903C-E548-8AF7-AB7F7D5CB7C1}"/>
              </a:ext>
            </a:extLst>
          </p:cNvPr>
          <p:cNvPicPr>
            <a:picLocks noChangeAspect="1"/>
          </p:cNvPicPr>
          <p:nvPr/>
        </p:nvPicPr>
        <p:blipFill>
          <a:blip r:embed="rId2"/>
          <a:stretch>
            <a:fillRect/>
          </a:stretch>
        </p:blipFill>
        <p:spPr>
          <a:xfrm>
            <a:off x="1027043" y="2411896"/>
            <a:ext cx="10137913" cy="4301992"/>
          </a:xfrm>
          <a:prstGeom prst="rect">
            <a:avLst/>
          </a:prstGeom>
        </p:spPr>
      </p:pic>
    </p:spTree>
    <p:extLst>
      <p:ext uri="{BB962C8B-B14F-4D97-AF65-F5344CB8AC3E}">
        <p14:creationId xmlns:p14="http://schemas.microsoft.com/office/powerpoint/2010/main" val="3094611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02F7-D8D7-D941-8D7C-6573E171FBDC}"/>
              </a:ext>
            </a:extLst>
          </p:cNvPr>
          <p:cNvSpPr>
            <a:spLocks noGrp="1"/>
          </p:cNvSpPr>
          <p:nvPr>
            <p:ph type="title"/>
          </p:nvPr>
        </p:nvSpPr>
        <p:spPr/>
        <p:txBody>
          <a:bodyPr/>
          <a:lstStyle/>
          <a:p>
            <a:pPr algn="ctr"/>
            <a:r>
              <a:rPr lang="en-US" b="1" dirty="0">
                <a:solidFill>
                  <a:schemeClr val="bg1"/>
                </a:solidFill>
              </a:rPr>
              <a:t>Decision Making and Reporting Results</a:t>
            </a:r>
            <a:endParaRPr lang="en-EG" dirty="0"/>
          </a:p>
        </p:txBody>
      </p:sp>
      <p:sp>
        <p:nvSpPr>
          <p:cNvPr id="3" name="Content Placeholder 2">
            <a:extLst>
              <a:ext uri="{FF2B5EF4-FFF2-40B4-BE49-F238E27FC236}">
                <a16:creationId xmlns:a16="http://schemas.microsoft.com/office/drawing/2014/main" id="{5653CDD8-4B84-A947-9D3A-D9CE4F195B03}"/>
              </a:ext>
            </a:extLst>
          </p:cNvPr>
          <p:cNvSpPr>
            <a:spLocks noGrp="1"/>
          </p:cNvSpPr>
          <p:nvPr>
            <p:ph idx="1"/>
          </p:nvPr>
        </p:nvSpPr>
        <p:spPr>
          <a:xfrm>
            <a:off x="838200" y="1825625"/>
            <a:ext cx="10515600" cy="586271"/>
          </a:xfrm>
        </p:spPr>
        <p:txBody>
          <a:bodyPr/>
          <a:lstStyle/>
          <a:p>
            <a:r>
              <a:rPr lang="en-EG" dirty="0"/>
              <a:t>Third and Fourth Best Group ”2,3” :</a:t>
            </a:r>
          </a:p>
          <a:p>
            <a:endParaRPr lang="en-EG" dirty="0"/>
          </a:p>
        </p:txBody>
      </p:sp>
      <p:pic>
        <p:nvPicPr>
          <p:cNvPr id="5" name="Picture 4">
            <a:extLst>
              <a:ext uri="{FF2B5EF4-FFF2-40B4-BE49-F238E27FC236}">
                <a16:creationId xmlns:a16="http://schemas.microsoft.com/office/drawing/2014/main" id="{B8B4449C-E2C3-3A45-ABE2-B68D165435DA}"/>
              </a:ext>
            </a:extLst>
          </p:cNvPr>
          <p:cNvPicPr>
            <a:picLocks noChangeAspect="1"/>
          </p:cNvPicPr>
          <p:nvPr/>
        </p:nvPicPr>
        <p:blipFill>
          <a:blip r:embed="rId2"/>
          <a:stretch>
            <a:fillRect/>
          </a:stretch>
        </p:blipFill>
        <p:spPr>
          <a:xfrm>
            <a:off x="1060173" y="2411896"/>
            <a:ext cx="10515600" cy="4272410"/>
          </a:xfrm>
          <a:prstGeom prst="rect">
            <a:avLst/>
          </a:prstGeom>
        </p:spPr>
      </p:pic>
    </p:spTree>
    <p:extLst>
      <p:ext uri="{BB962C8B-B14F-4D97-AF65-F5344CB8AC3E}">
        <p14:creationId xmlns:p14="http://schemas.microsoft.com/office/powerpoint/2010/main" val="200558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AB93-C855-AF47-8F01-BBD982182E67}"/>
              </a:ext>
            </a:extLst>
          </p:cNvPr>
          <p:cNvSpPr>
            <a:spLocks noGrp="1"/>
          </p:cNvSpPr>
          <p:nvPr>
            <p:ph type="title"/>
          </p:nvPr>
        </p:nvSpPr>
        <p:spPr/>
        <p:txBody>
          <a:bodyPr/>
          <a:lstStyle/>
          <a:p>
            <a:pPr algn="ctr"/>
            <a:r>
              <a:rPr lang="en-EG" dirty="0">
                <a:solidFill>
                  <a:schemeClr val="bg1"/>
                </a:solidFill>
              </a:rPr>
              <a:t>Conclusion </a:t>
            </a:r>
          </a:p>
        </p:txBody>
      </p:sp>
      <p:sp>
        <p:nvSpPr>
          <p:cNvPr id="3" name="Content Placeholder 2">
            <a:extLst>
              <a:ext uri="{FF2B5EF4-FFF2-40B4-BE49-F238E27FC236}">
                <a16:creationId xmlns:a16="http://schemas.microsoft.com/office/drawing/2014/main" id="{38B18839-3EE7-B544-8BD1-E406FA6E9890}"/>
              </a:ext>
            </a:extLst>
          </p:cNvPr>
          <p:cNvSpPr>
            <a:spLocks noGrp="1"/>
          </p:cNvSpPr>
          <p:nvPr>
            <p:ph idx="1"/>
          </p:nvPr>
        </p:nvSpPr>
        <p:spPr/>
        <p:txBody>
          <a:bodyPr>
            <a:normAutofit lnSpcReduction="10000"/>
          </a:bodyPr>
          <a:lstStyle/>
          <a:p>
            <a:pPr marL="0" indent="0">
              <a:buNone/>
            </a:pPr>
            <a:r>
              <a:rPr lang="en-EG" sz="2400" dirty="0">
                <a:solidFill>
                  <a:schemeClr val="bg1"/>
                </a:solidFill>
              </a:rPr>
              <a:t>Our choice based on Asians Restaurants already opened , Working hours , Earnings and Asians Population per Borough will be :</a:t>
            </a:r>
          </a:p>
          <a:p>
            <a:r>
              <a:rPr lang="en-EG" sz="2000" dirty="0">
                <a:solidFill>
                  <a:schemeClr val="bg1"/>
                </a:solidFill>
              </a:rPr>
              <a:t>Label 1 Cluster : Tower Hamlets , Hounslow as Tower Hamlets has a 128000 asian population with 43.3 working hours and one of the heighest earnings per hour 20 .62  and no Asian restaurant to serve this needs as the rest of the cluster Boroughs which we can observe the high presence of Asian restaurants due to high asian population , working hours and earnings. Hounslow Already have an Asian restaurant as a Top Venue due to the 86000 asian population , the highest working hours 52.4 and 16.17 as earnings per hour , opening another Restaurant would be recommended in this Borough.</a:t>
            </a:r>
          </a:p>
          <a:p>
            <a:r>
              <a:rPr lang="en-EG" sz="2000" dirty="0">
                <a:solidFill>
                  <a:schemeClr val="bg1"/>
                </a:solidFill>
              </a:rPr>
              <a:t>Label 0 Cluster :Newham , Redbridge as both have 120000&gt;asian population , 45&gt;working hours , 15&gt;earnings per hour and not much asian restaurants to serve this population needs,As less asian population boroughs which have more asian restaurants and less population to serve with the same working hours and earnings range.</a:t>
            </a:r>
          </a:p>
          <a:p>
            <a:pPr marL="0" indent="0">
              <a:buNone/>
            </a:pPr>
            <a:r>
              <a:rPr lang="en-EG" sz="2000" dirty="0">
                <a:solidFill>
                  <a:schemeClr val="bg1"/>
                </a:solidFill>
              </a:rPr>
              <a:t>We will choose the Label 1,0Cluster choice “Tower Hamlets ,  Redbridge“ .</a:t>
            </a:r>
          </a:p>
          <a:p>
            <a:pPr marL="0" indent="0">
              <a:buNone/>
            </a:pPr>
            <a:endParaRPr lang="en-EG" dirty="0"/>
          </a:p>
        </p:txBody>
      </p:sp>
    </p:spTree>
    <p:extLst>
      <p:ext uri="{BB962C8B-B14F-4D97-AF65-F5344CB8AC3E}">
        <p14:creationId xmlns:p14="http://schemas.microsoft.com/office/powerpoint/2010/main" val="423398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1FDD-AC35-A94D-84B2-892380D66086}"/>
              </a:ext>
            </a:extLst>
          </p:cNvPr>
          <p:cNvSpPr>
            <a:spLocks noGrp="1"/>
          </p:cNvSpPr>
          <p:nvPr>
            <p:ph type="title"/>
          </p:nvPr>
        </p:nvSpPr>
        <p:spPr/>
        <p:txBody>
          <a:bodyPr/>
          <a:lstStyle/>
          <a:p>
            <a:endParaRPr lang="en-EG"/>
          </a:p>
        </p:txBody>
      </p:sp>
      <p:sp>
        <p:nvSpPr>
          <p:cNvPr id="3" name="Content Placeholder 2">
            <a:extLst>
              <a:ext uri="{FF2B5EF4-FFF2-40B4-BE49-F238E27FC236}">
                <a16:creationId xmlns:a16="http://schemas.microsoft.com/office/drawing/2014/main" id="{98A5BBE0-AEB9-C043-9070-E9B502A6E0E7}"/>
              </a:ext>
            </a:extLst>
          </p:cNvPr>
          <p:cNvSpPr>
            <a:spLocks noGrp="1"/>
          </p:cNvSpPr>
          <p:nvPr>
            <p:ph idx="1"/>
          </p:nvPr>
        </p:nvSpPr>
        <p:spPr>
          <a:xfrm>
            <a:off x="838200" y="3151188"/>
            <a:ext cx="10515600" cy="944079"/>
          </a:xfrm>
        </p:spPr>
        <p:txBody>
          <a:bodyPr>
            <a:normAutofit/>
          </a:bodyPr>
          <a:lstStyle/>
          <a:p>
            <a:pPr marL="0" indent="0" algn="ctr">
              <a:buNone/>
            </a:pPr>
            <a:r>
              <a:rPr lang="en-EG" sz="4500" dirty="0">
                <a:solidFill>
                  <a:schemeClr val="bg1"/>
                </a:solidFill>
              </a:rPr>
              <a:t>THANK YOU. </a:t>
            </a:r>
          </a:p>
        </p:txBody>
      </p:sp>
    </p:spTree>
    <p:extLst>
      <p:ext uri="{BB962C8B-B14F-4D97-AF65-F5344CB8AC3E}">
        <p14:creationId xmlns:p14="http://schemas.microsoft.com/office/powerpoint/2010/main" val="392387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2EA1-897E-0349-AB11-05B8E6B5396B}"/>
              </a:ext>
            </a:extLst>
          </p:cNvPr>
          <p:cNvSpPr>
            <a:spLocks noGrp="1"/>
          </p:cNvSpPr>
          <p:nvPr>
            <p:ph type="title"/>
          </p:nvPr>
        </p:nvSpPr>
        <p:spPr/>
        <p:txBody>
          <a:bodyPr/>
          <a:lstStyle/>
          <a:p>
            <a:pPr algn="ctr"/>
            <a:r>
              <a:rPr lang="en-EG" dirty="0">
                <a:solidFill>
                  <a:schemeClr val="bg1"/>
                </a:solidFill>
              </a:rPr>
              <a:t>SYNOPSIS </a:t>
            </a:r>
          </a:p>
        </p:txBody>
      </p:sp>
      <p:sp>
        <p:nvSpPr>
          <p:cNvPr id="3" name="Content Placeholder 2">
            <a:extLst>
              <a:ext uri="{FF2B5EF4-FFF2-40B4-BE49-F238E27FC236}">
                <a16:creationId xmlns:a16="http://schemas.microsoft.com/office/drawing/2014/main" id="{81D5D25D-4786-9B4E-9824-9F5A065E56A1}"/>
              </a:ext>
            </a:extLst>
          </p:cNvPr>
          <p:cNvSpPr>
            <a:spLocks noGrp="1"/>
          </p:cNvSpPr>
          <p:nvPr>
            <p:ph idx="1"/>
          </p:nvPr>
        </p:nvSpPr>
        <p:spPr/>
        <p:txBody>
          <a:bodyPr>
            <a:normAutofit lnSpcReduction="10000"/>
          </a:bodyPr>
          <a:lstStyle/>
          <a:p>
            <a:r>
              <a:rPr lang="en-EG" u="sng" dirty="0">
                <a:solidFill>
                  <a:schemeClr val="bg1"/>
                </a:solidFill>
              </a:rPr>
              <a:t>Part 1 : </a:t>
            </a:r>
            <a:r>
              <a:rPr lang="en-EG" b="1" u="sng" dirty="0">
                <a:solidFill>
                  <a:schemeClr val="bg1"/>
                </a:solidFill>
              </a:rPr>
              <a:t>Problem Description</a:t>
            </a:r>
            <a:r>
              <a:rPr lang="en-EG" u="sng" dirty="0">
                <a:solidFill>
                  <a:schemeClr val="bg1"/>
                </a:solidFill>
              </a:rPr>
              <a:t>:</a:t>
            </a:r>
          </a:p>
          <a:p>
            <a:pPr marL="0" indent="0">
              <a:buNone/>
            </a:pPr>
            <a:r>
              <a:rPr lang="en-US" sz="2400" dirty="0">
                <a:solidFill>
                  <a:schemeClr val="bg1"/>
                </a:solidFill>
              </a:rPr>
              <a:t>In this project, the problem attempted to solve will be to find the best possible location or the most optimal, for an Asian restaurant in the city of London, England. To achieve this task, an analytical approach will be used, based on advanced machine learning techniques and data analysis, concretely clustering and perhaps some data visualization techniques.</a:t>
            </a:r>
          </a:p>
          <a:p>
            <a:pPr marL="0" indent="0">
              <a:buNone/>
            </a:pPr>
            <a:r>
              <a:rPr lang="en-US" sz="2400" dirty="0">
                <a:solidFill>
                  <a:schemeClr val="bg1"/>
                </a:solidFill>
              </a:rPr>
              <a:t>During the process of analysis, several data transformations will be performed including the number of Asians per borough , working hours per borough , Asian restaurants already opening per borough and earnings per borough, in order the find the best possible data format for the machine learning model to ingest. Once the data is set up and prepared, a modeling process will be carried out, and this statistical analysis will provide the best possible places to locate the Asian restaurant.</a:t>
            </a:r>
          </a:p>
          <a:p>
            <a:pPr marL="0" indent="0">
              <a:buNone/>
            </a:pPr>
            <a:endParaRPr lang="en-EG" dirty="0"/>
          </a:p>
        </p:txBody>
      </p:sp>
    </p:spTree>
    <p:extLst>
      <p:ext uri="{BB962C8B-B14F-4D97-AF65-F5344CB8AC3E}">
        <p14:creationId xmlns:p14="http://schemas.microsoft.com/office/powerpoint/2010/main" val="105350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73A9-3AA5-2F45-94DB-833C34ABAFF8}"/>
              </a:ext>
            </a:extLst>
          </p:cNvPr>
          <p:cNvSpPr>
            <a:spLocks noGrp="1"/>
          </p:cNvSpPr>
          <p:nvPr>
            <p:ph type="title"/>
          </p:nvPr>
        </p:nvSpPr>
        <p:spPr/>
        <p:txBody>
          <a:bodyPr/>
          <a:lstStyle/>
          <a:p>
            <a:pPr algn="ctr"/>
            <a:r>
              <a:rPr lang="en-EG" dirty="0">
                <a:solidFill>
                  <a:schemeClr val="bg1"/>
                </a:solidFill>
              </a:rPr>
              <a:t>SYNOPSIS </a:t>
            </a:r>
            <a:endParaRPr lang="en-EG" dirty="0"/>
          </a:p>
        </p:txBody>
      </p:sp>
      <p:sp>
        <p:nvSpPr>
          <p:cNvPr id="3" name="Content Placeholder 2">
            <a:extLst>
              <a:ext uri="{FF2B5EF4-FFF2-40B4-BE49-F238E27FC236}">
                <a16:creationId xmlns:a16="http://schemas.microsoft.com/office/drawing/2014/main" id="{E59D6E0C-BED7-AC43-91E1-34BE5E12E357}"/>
              </a:ext>
            </a:extLst>
          </p:cNvPr>
          <p:cNvSpPr>
            <a:spLocks noGrp="1"/>
          </p:cNvSpPr>
          <p:nvPr>
            <p:ph idx="1"/>
          </p:nvPr>
        </p:nvSpPr>
        <p:spPr/>
        <p:txBody>
          <a:bodyPr>
            <a:normAutofit fontScale="92500" lnSpcReduction="20000"/>
          </a:bodyPr>
          <a:lstStyle/>
          <a:p>
            <a:r>
              <a:rPr lang="en-US" u="sng" dirty="0">
                <a:solidFill>
                  <a:schemeClr val="bg1"/>
                </a:solidFill>
              </a:rPr>
              <a:t>Part 2: </a:t>
            </a:r>
            <a:r>
              <a:rPr lang="en-US" b="1" u="sng" dirty="0">
                <a:solidFill>
                  <a:schemeClr val="bg1"/>
                </a:solidFill>
              </a:rPr>
              <a:t>Data Used</a:t>
            </a:r>
          </a:p>
          <a:p>
            <a:pPr marL="514350" indent="-514350">
              <a:buAutoNum type="alphaUcParenR"/>
            </a:pPr>
            <a:r>
              <a:rPr lang="en-US" dirty="0"/>
              <a:t>London’s boroughs geo-location data: </a:t>
            </a:r>
            <a:r>
              <a:rPr lang="en-US" sz="1900" dirty="0">
                <a:solidFill>
                  <a:schemeClr val="bg1"/>
                </a:solidFill>
              </a:rPr>
              <a:t>We used </a:t>
            </a:r>
            <a:r>
              <a:rPr lang="en-US" sz="1900" b="1" dirty="0">
                <a:solidFill>
                  <a:schemeClr val="bg1"/>
                </a:solidFill>
              </a:rPr>
              <a:t>Geopy library </a:t>
            </a:r>
            <a:r>
              <a:rPr lang="en-US" sz="1900" dirty="0">
                <a:solidFill>
                  <a:schemeClr val="bg1"/>
                </a:solidFill>
              </a:rPr>
              <a:t>to get the Longitude and Latitude geo-location data providing it with the Borough’s names.</a:t>
            </a:r>
          </a:p>
          <a:p>
            <a:pPr marL="514350" indent="-514350">
              <a:buAutoNum type="alphaUcParenR"/>
            </a:pPr>
            <a:r>
              <a:rPr lang="en-US" dirty="0"/>
              <a:t>Most common venues : </a:t>
            </a:r>
            <a:r>
              <a:rPr lang="en-US" sz="1900" b="1" dirty="0">
                <a:solidFill>
                  <a:schemeClr val="bg1"/>
                </a:solidFill>
              </a:rPr>
              <a:t>Foursquare API </a:t>
            </a:r>
            <a:r>
              <a:rPr lang="en-US" sz="1900" dirty="0">
                <a:solidFill>
                  <a:schemeClr val="bg1"/>
                </a:solidFill>
              </a:rPr>
              <a:t>was used to obtain the most common venues per neighborhood in the city of London. This way, it is possible to have a taste of how the city's Asian restaurants are distributed, what are the most common places for an Asian restaurant to open, and in general, it will provide an idea of what people's likes are.</a:t>
            </a:r>
          </a:p>
          <a:p>
            <a:pPr marL="514350" indent="-514350">
              <a:buAutoNum type="alphaUcParenR"/>
            </a:pPr>
            <a:r>
              <a:rPr lang="en-US" dirty="0"/>
              <a:t>Asians population per borough : </a:t>
            </a:r>
            <a:r>
              <a:rPr lang="en-US" sz="2500" b="1" dirty="0">
                <a:solidFill>
                  <a:schemeClr val="bg1"/>
                </a:solidFill>
              </a:rPr>
              <a:t>data.london.gov </a:t>
            </a:r>
            <a:r>
              <a:rPr lang="en-US" sz="2100" dirty="0">
                <a:solidFill>
                  <a:schemeClr val="bg1"/>
                </a:solidFill>
              </a:rPr>
              <a:t>This site provides information about ethnicity of population in London which is of great utility to solve this problem. The data is uploaded as an excel file and the Asian population of London is converted into DataFrame. The data contains information about the immigrant population per borough and per nationality. This data will be analyzed in such a way that one could determine the best location of a new Asian restaurant based on people's nationalities. For the sake of simplicity, it will be assumed for this exercise that people's likes varies according to their nationality, and that people from one specific country will be more attracted to place that matches the environment and culture of their own countries, rather than the ones from foreign countries.</a:t>
            </a:r>
          </a:p>
          <a:p>
            <a:pPr marL="514350" indent="-514350">
              <a:buAutoNum type="alphaUcParenR"/>
            </a:pPr>
            <a:endParaRPr lang="en-US" sz="1900" dirty="0">
              <a:solidFill>
                <a:schemeClr val="bg1"/>
              </a:solidFill>
            </a:endParaRPr>
          </a:p>
          <a:p>
            <a:pPr marL="514350" indent="-514350">
              <a:buAutoNum type="alphaUcParenR"/>
            </a:pPr>
            <a:endParaRPr lang="en-US" sz="1900" dirty="0">
              <a:solidFill>
                <a:schemeClr val="bg1"/>
              </a:solidFill>
            </a:endParaRPr>
          </a:p>
          <a:p>
            <a:endParaRPr lang="en-EG" dirty="0"/>
          </a:p>
        </p:txBody>
      </p:sp>
    </p:spTree>
    <p:extLst>
      <p:ext uri="{BB962C8B-B14F-4D97-AF65-F5344CB8AC3E}">
        <p14:creationId xmlns:p14="http://schemas.microsoft.com/office/powerpoint/2010/main" val="346602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9AD8-0ABF-B143-8569-F09467AA9F48}"/>
              </a:ext>
            </a:extLst>
          </p:cNvPr>
          <p:cNvSpPr>
            <a:spLocks noGrp="1"/>
          </p:cNvSpPr>
          <p:nvPr>
            <p:ph type="title"/>
          </p:nvPr>
        </p:nvSpPr>
        <p:spPr/>
        <p:txBody>
          <a:bodyPr/>
          <a:lstStyle/>
          <a:p>
            <a:pPr algn="ctr"/>
            <a:r>
              <a:rPr lang="en-EG" dirty="0">
                <a:solidFill>
                  <a:schemeClr val="bg1"/>
                </a:solidFill>
              </a:rPr>
              <a:t>SYNOPSIS </a:t>
            </a:r>
            <a:endParaRPr lang="en-EG" dirty="0"/>
          </a:p>
        </p:txBody>
      </p:sp>
      <p:sp>
        <p:nvSpPr>
          <p:cNvPr id="3" name="Content Placeholder 2">
            <a:extLst>
              <a:ext uri="{FF2B5EF4-FFF2-40B4-BE49-F238E27FC236}">
                <a16:creationId xmlns:a16="http://schemas.microsoft.com/office/drawing/2014/main" id="{6B2E502C-1624-C840-B02D-F48BC54B8FE1}"/>
              </a:ext>
            </a:extLst>
          </p:cNvPr>
          <p:cNvSpPr>
            <a:spLocks noGrp="1"/>
          </p:cNvSpPr>
          <p:nvPr>
            <p:ph idx="1"/>
          </p:nvPr>
        </p:nvSpPr>
        <p:spPr/>
        <p:txBody>
          <a:bodyPr>
            <a:normAutofit fontScale="92500" lnSpcReduction="10000"/>
          </a:bodyPr>
          <a:lstStyle/>
          <a:p>
            <a:r>
              <a:rPr lang="en-US" u="sng" dirty="0">
                <a:solidFill>
                  <a:schemeClr val="bg1"/>
                </a:solidFill>
              </a:rPr>
              <a:t>Part 2: </a:t>
            </a:r>
            <a:r>
              <a:rPr lang="en-US" b="1" u="sng" dirty="0">
                <a:solidFill>
                  <a:schemeClr val="bg1"/>
                </a:solidFill>
              </a:rPr>
              <a:t>Data Used</a:t>
            </a:r>
          </a:p>
          <a:p>
            <a:r>
              <a:rPr lang="en-EG" dirty="0"/>
              <a:t>C) </a:t>
            </a:r>
            <a:r>
              <a:rPr lang="en-US" dirty="0"/>
              <a:t>Earnings per hour : </a:t>
            </a:r>
            <a:r>
              <a:rPr lang="en-US" b="1" dirty="0">
                <a:solidFill>
                  <a:schemeClr val="bg1"/>
                </a:solidFill>
              </a:rPr>
              <a:t>data.london.gov </a:t>
            </a:r>
            <a:r>
              <a:rPr lang="en-US" sz="1800" dirty="0">
                <a:solidFill>
                  <a:schemeClr val="bg1"/>
                </a:solidFill>
              </a:rPr>
              <a:t>This site provides information about earnings per hour of the population in London which is of great utility to solve this problem. The data is uploaded as an excel file and the earning per hour of London's population is converted into DataFrame. The data contains information about the earnings per hour and per borough. This data will be analyzed in such a way that one could determine the best location of a new Asian restaurant based on people's earnings .For the sake of simplicity, it will be assumed that people could spend more money in eating outside if there earning is higher than people who have a less earning job per hour.</a:t>
            </a:r>
          </a:p>
          <a:p>
            <a:r>
              <a:rPr lang="en-US" dirty="0"/>
              <a:t>D) Working hours per week:</a:t>
            </a:r>
            <a:r>
              <a:rPr lang="en-US" b="1" dirty="0">
                <a:solidFill>
                  <a:schemeClr val="bg1"/>
                </a:solidFill>
              </a:rPr>
              <a:t> data.london.gov </a:t>
            </a:r>
            <a:r>
              <a:rPr lang="en-US" sz="2100" dirty="0">
                <a:solidFill>
                  <a:schemeClr val="bg1"/>
                </a:solidFill>
              </a:rPr>
              <a:t>This site provides information about working hours per borough of the population in London which is of a great utility to solve this problem. The data is uploaded as an excel file and the working hours per borough of London's population is converted into DataFrame. The data contains information about the working hours per borough. This data will be analyzed in such a way that one could determine the best location of a new Asian restaurant based on people's working hours .For the sake of simplicity, it will be assumed that people would eat outside in a restaurant if they have more working hours rather than a less working hour job which they will have more flexibility and time to eat at home.</a:t>
            </a:r>
            <a:endParaRPr lang="en-EG" sz="2100" dirty="0">
              <a:solidFill>
                <a:schemeClr val="bg1"/>
              </a:solidFill>
            </a:endParaRPr>
          </a:p>
        </p:txBody>
      </p:sp>
    </p:spTree>
    <p:extLst>
      <p:ext uri="{BB962C8B-B14F-4D97-AF65-F5344CB8AC3E}">
        <p14:creationId xmlns:p14="http://schemas.microsoft.com/office/powerpoint/2010/main" val="175828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ED80-1689-9C4C-92BE-44DA0816EEAA}"/>
              </a:ext>
            </a:extLst>
          </p:cNvPr>
          <p:cNvSpPr>
            <a:spLocks noGrp="1"/>
          </p:cNvSpPr>
          <p:nvPr>
            <p:ph type="title"/>
          </p:nvPr>
        </p:nvSpPr>
        <p:spPr/>
        <p:txBody>
          <a:bodyPr/>
          <a:lstStyle/>
          <a:p>
            <a:pPr algn="ctr"/>
            <a:r>
              <a:rPr lang="en-EG" dirty="0">
                <a:solidFill>
                  <a:schemeClr val="bg1"/>
                </a:solidFill>
              </a:rPr>
              <a:t>MAIN ARTICLE </a:t>
            </a:r>
          </a:p>
        </p:txBody>
      </p:sp>
      <p:sp>
        <p:nvSpPr>
          <p:cNvPr id="3" name="Content Placeholder 2">
            <a:extLst>
              <a:ext uri="{FF2B5EF4-FFF2-40B4-BE49-F238E27FC236}">
                <a16:creationId xmlns:a16="http://schemas.microsoft.com/office/drawing/2014/main" id="{B8617CD6-4893-7449-AF0B-B64115F12ABA}"/>
              </a:ext>
            </a:extLst>
          </p:cNvPr>
          <p:cNvSpPr>
            <a:spLocks noGrp="1"/>
          </p:cNvSpPr>
          <p:nvPr>
            <p:ph idx="1"/>
          </p:nvPr>
        </p:nvSpPr>
        <p:spPr>
          <a:xfrm>
            <a:off x="838200" y="1825625"/>
            <a:ext cx="10515600" cy="891071"/>
          </a:xfrm>
        </p:spPr>
        <p:txBody>
          <a:bodyPr/>
          <a:lstStyle/>
          <a:p>
            <a:r>
              <a:rPr lang="en-EG" b="1" dirty="0">
                <a:solidFill>
                  <a:schemeClr val="bg1"/>
                </a:solidFill>
              </a:rPr>
              <a:t>Part 1: </a:t>
            </a:r>
            <a:r>
              <a:rPr lang="en-EG" dirty="0">
                <a:solidFill>
                  <a:schemeClr val="bg1"/>
                </a:solidFill>
              </a:rPr>
              <a:t>Identifying  Borough’s geo-location data with Asian population, working hours and Earnings per hour </a:t>
            </a:r>
          </a:p>
          <a:p>
            <a:pPr marL="0" indent="0">
              <a:buNone/>
            </a:pPr>
            <a:endParaRPr lang="en-EG" dirty="0"/>
          </a:p>
        </p:txBody>
      </p:sp>
      <p:pic>
        <p:nvPicPr>
          <p:cNvPr id="5" name="Picture 4">
            <a:extLst>
              <a:ext uri="{FF2B5EF4-FFF2-40B4-BE49-F238E27FC236}">
                <a16:creationId xmlns:a16="http://schemas.microsoft.com/office/drawing/2014/main" id="{93483300-EA4E-F441-A20F-0F7F520903D7}"/>
              </a:ext>
            </a:extLst>
          </p:cNvPr>
          <p:cNvPicPr>
            <a:picLocks noChangeAspect="1"/>
          </p:cNvPicPr>
          <p:nvPr/>
        </p:nvPicPr>
        <p:blipFill>
          <a:blip r:embed="rId2"/>
          <a:stretch>
            <a:fillRect/>
          </a:stretch>
        </p:blipFill>
        <p:spPr>
          <a:xfrm>
            <a:off x="662608" y="2937773"/>
            <a:ext cx="10866783" cy="3699742"/>
          </a:xfrm>
          <a:prstGeom prst="rect">
            <a:avLst/>
          </a:prstGeom>
        </p:spPr>
      </p:pic>
    </p:spTree>
    <p:extLst>
      <p:ext uri="{BB962C8B-B14F-4D97-AF65-F5344CB8AC3E}">
        <p14:creationId xmlns:p14="http://schemas.microsoft.com/office/powerpoint/2010/main" val="105140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B908-9CEE-974C-9C49-A84CDB46940D}"/>
              </a:ext>
            </a:extLst>
          </p:cNvPr>
          <p:cNvSpPr>
            <a:spLocks noGrp="1"/>
          </p:cNvSpPr>
          <p:nvPr>
            <p:ph type="title"/>
          </p:nvPr>
        </p:nvSpPr>
        <p:spPr/>
        <p:txBody>
          <a:bodyPr/>
          <a:lstStyle/>
          <a:p>
            <a:pPr algn="ctr"/>
            <a:r>
              <a:rPr lang="en-EG" dirty="0">
                <a:solidFill>
                  <a:schemeClr val="bg1"/>
                </a:solidFill>
              </a:rPr>
              <a:t>MAIN ARTICLE </a:t>
            </a:r>
            <a:endParaRPr lang="en-US" dirty="0"/>
          </a:p>
        </p:txBody>
      </p:sp>
      <p:sp>
        <p:nvSpPr>
          <p:cNvPr id="3" name="Content Placeholder 2">
            <a:extLst>
              <a:ext uri="{FF2B5EF4-FFF2-40B4-BE49-F238E27FC236}">
                <a16:creationId xmlns:a16="http://schemas.microsoft.com/office/drawing/2014/main" id="{50B8AB40-DF92-0C43-9E15-4C920B50279F}"/>
              </a:ext>
            </a:extLst>
          </p:cNvPr>
          <p:cNvSpPr>
            <a:spLocks noGrp="1"/>
          </p:cNvSpPr>
          <p:nvPr>
            <p:ph idx="1"/>
          </p:nvPr>
        </p:nvSpPr>
        <p:spPr/>
        <p:txBody>
          <a:bodyPr/>
          <a:lstStyle/>
          <a:p>
            <a:r>
              <a:rPr lang="en-EG" b="1" dirty="0">
                <a:solidFill>
                  <a:schemeClr val="bg1"/>
                </a:solidFill>
              </a:rPr>
              <a:t>Part 2:Connecting to Foursquare API and Retriving Location Data for Each Venue and Venue Category in Every Borough</a:t>
            </a:r>
          </a:p>
          <a:p>
            <a:endParaRPr lang="en-EG" b="1" dirty="0">
              <a:solidFill>
                <a:schemeClr val="bg1"/>
              </a:solidFill>
            </a:endParaRPr>
          </a:p>
          <a:p>
            <a:pPr marL="0" indent="0">
              <a:buNone/>
            </a:pPr>
            <a:r>
              <a:rPr lang="en-US" sz="1800" b="1" dirty="0">
                <a:solidFill>
                  <a:schemeClr val="bg1"/>
                </a:solidFill>
              </a:rPr>
              <a:t>After finding the list of Boroughs, we then connect to the Foursquare API to gather information about venues inside each and every Borough. For each Borough, we have chosen the radius to be 1000 meter. It means that we have asked Foursquare to find venues that are at most 1000 meter far from the center of the neighborhood.</a:t>
            </a:r>
          </a:p>
          <a:p>
            <a:pPr marL="0" indent="0">
              <a:buNone/>
            </a:pPr>
            <a:endParaRPr lang="en-EG" dirty="0"/>
          </a:p>
        </p:txBody>
      </p:sp>
    </p:spTree>
    <p:extLst>
      <p:ext uri="{BB962C8B-B14F-4D97-AF65-F5344CB8AC3E}">
        <p14:creationId xmlns:p14="http://schemas.microsoft.com/office/powerpoint/2010/main" val="403705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6F12-DC53-1B48-8AB1-9177383AB551}"/>
              </a:ext>
            </a:extLst>
          </p:cNvPr>
          <p:cNvSpPr>
            <a:spLocks noGrp="1"/>
          </p:cNvSpPr>
          <p:nvPr>
            <p:ph type="title"/>
          </p:nvPr>
        </p:nvSpPr>
        <p:spPr/>
        <p:txBody>
          <a:bodyPr/>
          <a:lstStyle/>
          <a:p>
            <a:pPr algn="ctr"/>
            <a:r>
              <a:rPr lang="en-EG" dirty="0">
                <a:solidFill>
                  <a:schemeClr val="bg1"/>
                </a:solidFill>
              </a:rPr>
              <a:t>MAIN ARTICLE </a:t>
            </a:r>
            <a:endParaRPr lang="en-EG" dirty="0"/>
          </a:p>
        </p:txBody>
      </p:sp>
      <p:sp>
        <p:nvSpPr>
          <p:cNvPr id="3" name="Content Placeholder 2">
            <a:extLst>
              <a:ext uri="{FF2B5EF4-FFF2-40B4-BE49-F238E27FC236}">
                <a16:creationId xmlns:a16="http://schemas.microsoft.com/office/drawing/2014/main" id="{A1BD419E-DD88-CA44-9FE7-D9349A0B4745}"/>
              </a:ext>
            </a:extLst>
          </p:cNvPr>
          <p:cNvSpPr>
            <a:spLocks noGrp="1"/>
          </p:cNvSpPr>
          <p:nvPr>
            <p:ph idx="1"/>
          </p:nvPr>
        </p:nvSpPr>
        <p:spPr/>
        <p:txBody>
          <a:bodyPr/>
          <a:lstStyle/>
          <a:p>
            <a:r>
              <a:rPr lang="en-US" b="1" dirty="0">
                <a:solidFill>
                  <a:schemeClr val="bg1"/>
                </a:solidFill>
              </a:rPr>
              <a:t>Part 3: Processing the Retrieved Data and Creating a </a:t>
            </a:r>
            <a:r>
              <a:rPr lang="en-US" b="1" dirty="0" err="1">
                <a:solidFill>
                  <a:schemeClr val="bg1"/>
                </a:solidFill>
              </a:rPr>
              <a:t>DataFrome</a:t>
            </a:r>
            <a:r>
              <a:rPr lang="en-US" b="1" dirty="0">
                <a:solidFill>
                  <a:schemeClr val="bg1"/>
                </a:solidFill>
              </a:rPr>
              <a:t> for All the Venues inside the Borough</a:t>
            </a:r>
          </a:p>
          <a:p>
            <a:endParaRPr lang="en-US" sz="1800" b="1" dirty="0">
              <a:solidFill>
                <a:schemeClr val="bg1"/>
              </a:solidFill>
            </a:endParaRPr>
          </a:p>
          <a:p>
            <a:pPr marL="0" indent="0">
              <a:buNone/>
            </a:pPr>
            <a:r>
              <a:rPr lang="en-US" sz="1800" b="1" dirty="0">
                <a:solidFill>
                  <a:schemeClr val="bg1"/>
                </a:solidFill>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t>
            </a:r>
            <a:endParaRPr lang="en-US" b="1" dirty="0">
              <a:solidFill>
                <a:schemeClr val="bg1"/>
              </a:solidFill>
            </a:endParaRPr>
          </a:p>
          <a:p>
            <a:endParaRPr lang="en-EG" dirty="0"/>
          </a:p>
        </p:txBody>
      </p:sp>
    </p:spTree>
    <p:extLst>
      <p:ext uri="{BB962C8B-B14F-4D97-AF65-F5344CB8AC3E}">
        <p14:creationId xmlns:p14="http://schemas.microsoft.com/office/powerpoint/2010/main" val="196604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09B9-9373-2A4F-9C70-37A9D26FA783}"/>
              </a:ext>
            </a:extLst>
          </p:cNvPr>
          <p:cNvSpPr>
            <a:spLocks noGrp="1"/>
          </p:cNvSpPr>
          <p:nvPr>
            <p:ph type="title"/>
          </p:nvPr>
        </p:nvSpPr>
        <p:spPr/>
        <p:txBody>
          <a:bodyPr/>
          <a:lstStyle/>
          <a:p>
            <a:pPr algn="ctr"/>
            <a:r>
              <a:rPr lang="en-EG" dirty="0">
                <a:solidFill>
                  <a:schemeClr val="bg1"/>
                </a:solidFill>
              </a:rPr>
              <a:t>MAIN ARTICLE </a:t>
            </a:r>
            <a:endParaRPr lang="en-EG" dirty="0"/>
          </a:p>
        </p:txBody>
      </p:sp>
      <p:sp>
        <p:nvSpPr>
          <p:cNvPr id="3" name="Content Placeholder 2">
            <a:extLst>
              <a:ext uri="{FF2B5EF4-FFF2-40B4-BE49-F238E27FC236}">
                <a16:creationId xmlns:a16="http://schemas.microsoft.com/office/drawing/2014/main" id="{20C4EDFA-4F5A-1140-A7F2-979B4C539AD0}"/>
              </a:ext>
            </a:extLst>
          </p:cNvPr>
          <p:cNvSpPr>
            <a:spLocks noGrp="1"/>
          </p:cNvSpPr>
          <p:nvPr>
            <p:ph idx="1"/>
          </p:nvPr>
        </p:nvSpPr>
        <p:spPr>
          <a:xfrm>
            <a:off x="838200" y="1825625"/>
            <a:ext cx="10515600" cy="930827"/>
          </a:xfrm>
        </p:spPr>
        <p:txBody>
          <a:bodyPr/>
          <a:lstStyle/>
          <a:p>
            <a:r>
              <a:rPr lang="en-US" b="1" dirty="0">
                <a:solidFill>
                  <a:schemeClr val="bg1"/>
                </a:solidFill>
              </a:rPr>
              <a:t>Part 3: Processing the Retrieved Data and Creating a </a:t>
            </a:r>
            <a:r>
              <a:rPr lang="en-US" b="1" dirty="0" err="1">
                <a:solidFill>
                  <a:schemeClr val="bg1"/>
                </a:solidFill>
              </a:rPr>
              <a:t>DataFrome</a:t>
            </a:r>
            <a:r>
              <a:rPr lang="en-US" b="1" dirty="0">
                <a:solidFill>
                  <a:schemeClr val="bg1"/>
                </a:solidFill>
              </a:rPr>
              <a:t> for All the Venues inside the borough</a:t>
            </a:r>
          </a:p>
          <a:p>
            <a:endParaRPr lang="en-EG" dirty="0"/>
          </a:p>
        </p:txBody>
      </p:sp>
      <p:pic>
        <p:nvPicPr>
          <p:cNvPr id="5" name="Picture 4">
            <a:extLst>
              <a:ext uri="{FF2B5EF4-FFF2-40B4-BE49-F238E27FC236}">
                <a16:creationId xmlns:a16="http://schemas.microsoft.com/office/drawing/2014/main" id="{CED92AA2-69F0-F24E-BB93-64F3D0D8FA96}"/>
              </a:ext>
            </a:extLst>
          </p:cNvPr>
          <p:cNvPicPr>
            <a:picLocks noChangeAspect="1"/>
          </p:cNvPicPr>
          <p:nvPr/>
        </p:nvPicPr>
        <p:blipFill>
          <a:blip r:embed="rId2"/>
          <a:stretch>
            <a:fillRect/>
          </a:stretch>
        </p:blipFill>
        <p:spPr>
          <a:xfrm>
            <a:off x="506116" y="2756452"/>
            <a:ext cx="10711265" cy="2888974"/>
          </a:xfrm>
          <a:prstGeom prst="rect">
            <a:avLst/>
          </a:prstGeom>
        </p:spPr>
      </p:pic>
    </p:spTree>
    <p:extLst>
      <p:ext uri="{BB962C8B-B14F-4D97-AF65-F5344CB8AC3E}">
        <p14:creationId xmlns:p14="http://schemas.microsoft.com/office/powerpoint/2010/main" val="245191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7FC0-A8B8-F348-963E-F155989AC3A6}"/>
              </a:ext>
            </a:extLst>
          </p:cNvPr>
          <p:cNvSpPr>
            <a:spLocks noGrp="1"/>
          </p:cNvSpPr>
          <p:nvPr>
            <p:ph type="title"/>
          </p:nvPr>
        </p:nvSpPr>
        <p:spPr/>
        <p:txBody>
          <a:bodyPr/>
          <a:lstStyle/>
          <a:p>
            <a:pPr algn="ctr"/>
            <a:r>
              <a:rPr lang="en-EG" dirty="0">
                <a:solidFill>
                  <a:schemeClr val="bg1"/>
                </a:solidFill>
              </a:rPr>
              <a:t>MAIN ARTICLE </a:t>
            </a:r>
            <a:endParaRPr lang="en-EG" dirty="0"/>
          </a:p>
        </p:txBody>
      </p:sp>
      <p:sp>
        <p:nvSpPr>
          <p:cNvPr id="3" name="Content Placeholder 2">
            <a:extLst>
              <a:ext uri="{FF2B5EF4-FFF2-40B4-BE49-F238E27FC236}">
                <a16:creationId xmlns:a16="http://schemas.microsoft.com/office/drawing/2014/main" id="{5BABF7C4-D52B-FB4E-89B1-931E1AEBF5AB}"/>
              </a:ext>
            </a:extLst>
          </p:cNvPr>
          <p:cNvSpPr>
            <a:spLocks noGrp="1"/>
          </p:cNvSpPr>
          <p:nvPr>
            <p:ph idx="1"/>
          </p:nvPr>
        </p:nvSpPr>
        <p:spPr>
          <a:xfrm>
            <a:off x="838200" y="1825625"/>
            <a:ext cx="10515600" cy="957332"/>
          </a:xfrm>
        </p:spPr>
        <p:txBody>
          <a:bodyPr/>
          <a:lstStyle/>
          <a:p>
            <a:r>
              <a:rPr lang="en-US" b="1" dirty="0">
                <a:solidFill>
                  <a:schemeClr val="bg1"/>
                </a:solidFill>
              </a:rPr>
              <a:t>Now, the dataset is fully ready to be used for machine learning (and statistical analysis) purposes.</a:t>
            </a:r>
          </a:p>
          <a:p>
            <a:endParaRPr lang="en-EG" dirty="0"/>
          </a:p>
        </p:txBody>
      </p:sp>
      <p:pic>
        <p:nvPicPr>
          <p:cNvPr id="5" name="Picture 4">
            <a:extLst>
              <a:ext uri="{FF2B5EF4-FFF2-40B4-BE49-F238E27FC236}">
                <a16:creationId xmlns:a16="http://schemas.microsoft.com/office/drawing/2014/main" id="{05B029F7-70D9-2B47-93E8-5BC8009F5DE6}"/>
              </a:ext>
            </a:extLst>
          </p:cNvPr>
          <p:cNvPicPr>
            <a:picLocks noChangeAspect="1"/>
          </p:cNvPicPr>
          <p:nvPr/>
        </p:nvPicPr>
        <p:blipFill>
          <a:blip r:embed="rId2"/>
          <a:stretch>
            <a:fillRect/>
          </a:stretch>
        </p:blipFill>
        <p:spPr>
          <a:xfrm>
            <a:off x="838200" y="2810064"/>
            <a:ext cx="10903226" cy="3682811"/>
          </a:xfrm>
          <a:prstGeom prst="rect">
            <a:avLst/>
          </a:prstGeom>
        </p:spPr>
      </p:pic>
    </p:spTree>
    <p:extLst>
      <p:ext uri="{BB962C8B-B14F-4D97-AF65-F5344CB8AC3E}">
        <p14:creationId xmlns:p14="http://schemas.microsoft.com/office/powerpoint/2010/main" val="1151048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1256</Words>
  <Application>Microsoft Macintosh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Borough Recommender for an Asian Restaurant</vt:lpstr>
      <vt:lpstr>SYNOPSIS </vt:lpstr>
      <vt:lpstr>SYNOPSIS </vt:lpstr>
      <vt:lpstr>SYNOPSIS </vt:lpstr>
      <vt:lpstr>MAIN ARTICLE </vt:lpstr>
      <vt:lpstr>MAIN ARTICLE </vt:lpstr>
      <vt:lpstr>MAIN ARTICLE </vt:lpstr>
      <vt:lpstr>MAIN ARTICLE </vt:lpstr>
      <vt:lpstr>MAIN ARTICLE </vt:lpstr>
      <vt:lpstr>Decision Making and Reporting Results</vt:lpstr>
      <vt:lpstr>Decision Making and Reporting Results</vt:lpstr>
      <vt:lpstr>Decision Making and Reporting Results</vt:lpstr>
      <vt:lpstr>Decision Making and Reporting Results</vt:lpstr>
      <vt:lpstr>Decision Making and Reporting Results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Borough Recommender for an Asian Restaurant</dc:title>
  <dc:creator>Microsoft Office User</dc:creator>
  <cp:lastModifiedBy>Microsoft Office User</cp:lastModifiedBy>
  <cp:revision>16</cp:revision>
  <dcterms:created xsi:type="dcterms:W3CDTF">2020-03-04T11:54:51Z</dcterms:created>
  <dcterms:modified xsi:type="dcterms:W3CDTF">2020-03-05T11:55:06Z</dcterms:modified>
</cp:coreProperties>
</file>