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  <p:sldId id="276" r:id="rId15"/>
    <p:sldId id="280" r:id="rId16"/>
    <p:sldId id="281" r:id="rId17"/>
    <p:sldId id="278" r:id="rId18"/>
    <p:sldId id="279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6EB1-DB64-4BC9-B654-42A9DB524D4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12047-D62B-4ADF-98A7-61C369C2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BFE8-AB9B-2E7B-7B53-86B4C4B52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9E74A-0EDA-2103-FE78-F9DEAE48C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94AC-C577-D87B-1D96-CD3ACAE5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9E-AFFA-43CB-8BBB-B947666C184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00BEC-807E-FC82-7D5E-73355376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7990-8BB3-6AE4-83A5-40940396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CDB2-A10B-4552-B74E-563F4321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8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280F-CB8B-2CF8-9A2C-D2A3BE0A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50E23-38FD-2794-3EA7-3BD1C365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3E697-1710-5C96-0FAB-96113A64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9E-AFFA-43CB-8BBB-B947666C184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A137-BD93-19B3-2619-8FB829DA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90C71-FCD6-5EF4-E6DA-177A2881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CDB2-A10B-4552-B74E-563F4321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3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7A1EC-381E-0BFF-AB49-65D678DB3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A7557-4FE7-F528-9916-1B4217491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5D1F0-3E8D-1144-4FF6-59EB3466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9E-AFFA-43CB-8BBB-B947666C184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C63C-BB9B-366D-466E-31CB6643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273B7-6C96-FA8C-BB45-CB2107C4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CDB2-A10B-4552-B74E-563F4321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3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EBBD-1E94-16F7-C9B1-D42D01DB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25FD-0B8F-59B7-D088-AA765186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B7171-185A-29BB-AE41-88D75E30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9E-AFFA-43CB-8BBB-B947666C184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CC04B-B10E-2899-0327-BC171FFE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15F22-E2FA-76C2-7EFA-2A17FB07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CDB2-A10B-4552-B74E-563F4321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1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BB4B-5F85-7D8E-1974-62942BA4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6F-82D7-F3C7-CC11-EDD8C8275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AE13-8FD2-ADB1-E180-B1F1BF8F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9E-AFFA-43CB-8BBB-B947666C184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7DDB-AB61-0309-E759-557D2942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8BD11-29D3-0B00-7E1F-E47E4630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CDB2-A10B-4552-B74E-563F4321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4B93-5CFF-19E9-D7B7-BB80278F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E3F-711C-567C-581A-0AAEE1664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76D7D-A09A-9CB6-BB2B-89D7800C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68950-2243-4020-472C-527C75F3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9E-AFFA-43CB-8BBB-B947666C184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482F1-B247-55F7-9975-33CB8BA1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FB97E-B97A-9B25-3456-E92C0A50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CDB2-A10B-4552-B74E-563F4321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021E-C285-A9F7-0AC1-AA091C6A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26076-3829-F9C3-E5D1-3A6018483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93E83-28EC-8A3F-4A28-DB68885A3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0B460-D4C9-0EF4-8301-0835309F9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82632-CD59-E6A7-E0F7-5252275DD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83CDF-1A79-720D-177E-3EBB574B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9E-AFFA-43CB-8BBB-B947666C184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5A426-C166-07EE-C441-FC9423BF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58AE9-2CC5-946A-728C-5FBC8E90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CDB2-A10B-4552-B74E-563F4321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3A4E-DC3C-B2B5-B9B3-041F1981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F323E-207C-55FB-8186-8E189998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9E-AFFA-43CB-8BBB-B947666C184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7ADD3-547C-EFFF-D0DE-080978BC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10939-AC40-536B-6C32-97D1AD51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CDB2-A10B-4552-B74E-563F4321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8C3A2-4D97-D2C8-8823-1F3637FB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9E-AFFA-43CB-8BBB-B947666C184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C26DF-EEE1-4E31-0169-643F95EA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085CD-A986-51EB-28A1-103B3578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CDB2-A10B-4552-B74E-563F4321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2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4DAE-F9BB-7420-EB83-B1F0B3EC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3736-11AF-C774-D5F1-D6B87EF17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75F71-1DF4-E937-564F-3C03BD338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3E288-9B6C-AC95-4038-24523EE2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9E-AFFA-43CB-8BBB-B947666C184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1FF1-B5C7-2CCC-2F34-4ABA698E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C0C70-7D05-0393-FE06-72D8CE70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CDB2-A10B-4552-B74E-563F4321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82C9-A25F-9943-FF1D-79384AF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7FD27-0CA8-45B4-E7B2-DF4F19674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A020E-97B8-657B-780D-E414DC6C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B42-6DC0-DB3A-DF39-5C8929B4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9E-AFFA-43CB-8BBB-B947666C184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33E78-9E6A-6891-0305-8098B4FE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FA6A2-BD74-3C2B-065A-759F5158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CDB2-A10B-4552-B74E-563F4321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6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C0FF7-49EF-4B53-1E94-C448ECA0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3F808-CD0A-3A1E-6242-617637263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E4D8-439B-A44C-5507-DCF194DD4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1409E-AFFA-43CB-8BBB-B947666C184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D1B6B-B0EF-6AD3-294E-77B54C485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134B3-CFA1-6C94-74A7-771656432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BCDB2-A10B-4552-B74E-563F4321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26F4-79DD-4930-4CBE-50FA2A418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0ECF3-F56D-00B4-A34A-DE35A6804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4552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392B4B-B385-40A2-8BBD-B1CA21487FA0}"/>
              </a:ext>
            </a:extLst>
          </p:cNvPr>
          <p:cNvSpPr txBox="1">
            <a:spLocks/>
          </p:cNvSpPr>
          <p:nvPr/>
        </p:nvSpPr>
        <p:spPr>
          <a:xfrm>
            <a:off x="838200" y="523081"/>
            <a:ext cx="10515600" cy="581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/>
              <a:t>At each level, the filters produce two sets of coefficients: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/>
              <a:t>            Detail Coefficients			 (represent high frequency content of the signal)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/>
              <a:t>            Approximation Coefficients		 (represent low frequency content of the signal)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F1A4A77-D66D-C578-BB98-7EA144AA9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6985" y="2555531"/>
            <a:ext cx="664817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3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392B4B-B385-40A2-8BBD-B1CA21487FA0}"/>
              </a:ext>
            </a:extLst>
          </p:cNvPr>
          <p:cNvSpPr txBox="1">
            <a:spLocks/>
          </p:cNvSpPr>
          <p:nvPr/>
        </p:nvSpPr>
        <p:spPr>
          <a:xfrm>
            <a:off x="838200" y="523081"/>
            <a:ext cx="10515600" cy="581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/>
              <a:t>The effectiveness of the wavelet analysis is influenced by the choice of the mother wavelet. 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The selection of mother wavelet is based on the type of application. 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The wavelet </a:t>
            </a:r>
            <a:r>
              <a:rPr lang="en-US" sz="2000" b="1" dirty="0"/>
              <a:t>Daubechies 4 (db4) </a:t>
            </a:r>
            <a:r>
              <a:rPr lang="en-US" sz="2000" dirty="0"/>
              <a:t>provides an accurate detection of the transients in power systems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*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B1D65-A852-CCA7-025F-E2C6E208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6159500" cy="365125"/>
          </a:xfrm>
        </p:spPr>
        <p:txBody>
          <a:bodyPr/>
          <a:lstStyle/>
          <a:p>
            <a:r>
              <a:rPr lang="en-US" dirty="0"/>
              <a:t>*M. H. J. </a:t>
            </a:r>
            <a:r>
              <a:rPr lang="en-US" dirty="0" err="1"/>
              <a:t>Bollen</a:t>
            </a:r>
            <a:r>
              <a:rPr lang="en-US" dirty="0"/>
              <a:t> and I. Y.-H. Gu, Signal Processing of Power Quality Disturbances, IEEE, 2006.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24F762D-D00A-A2A3-3D96-31EC3705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112" y="2895997"/>
            <a:ext cx="27717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9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392B4B-B385-40A2-8BBD-B1CA21487FA0}"/>
              </a:ext>
            </a:extLst>
          </p:cNvPr>
          <p:cNvSpPr txBox="1">
            <a:spLocks/>
          </p:cNvSpPr>
          <p:nvPr/>
        </p:nvSpPr>
        <p:spPr>
          <a:xfrm>
            <a:off x="838200" y="523081"/>
            <a:ext cx="10515600" cy="581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Power System Protection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Wavelet transform is a powerful signal processing tool in the analysis of transients.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It can localize transient signals in both time and frequency.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It can be used in many power system protection applications such as: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lvl="2">
              <a:lnSpc>
                <a:spcPct val="100000"/>
              </a:lnSpc>
            </a:pPr>
            <a:r>
              <a:rPr lang="en-US" dirty="0"/>
              <a:t>Fault location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Detection of high impedance arcing faults</a:t>
            </a:r>
          </a:p>
          <a:p>
            <a:pPr lvl="2">
              <a:lnSpc>
                <a:spcPct val="100000"/>
              </a:lnSpc>
            </a:pPr>
            <a:r>
              <a:rPr lang="en-US" b="1" dirty="0"/>
              <a:t>High speed relaying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8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80B18C20-AB73-B680-4180-8E825BE4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3941" y="1476669"/>
            <a:ext cx="6258059" cy="46935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1E990FB-AB58-476F-B19D-9131610E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82"/>
            <a:ext cx="10515600" cy="546414"/>
          </a:xfrm>
          <a:noFill/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 Based Fault Detection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392B4B-B385-40A2-8BBD-B1CA21487FA0}"/>
              </a:ext>
            </a:extLst>
          </p:cNvPr>
          <p:cNvSpPr txBox="1">
            <a:spLocks/>
          </p:cNvSpPr>
          <p:nvPr/>
        </p:nvSpPr>
        <p:spPr>
          <a:xfrm>
            <a:off x="838200" y="1311965"/>
            <a:ext cx="10515600" cy="502295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Fault-induced transients can be detected at each line end by using detail coefficients at the first decomposition level of current signals.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 algn="l">
              <a:lnSpc>
                <a:spcPct val="100000"/>
              </a:lnSpc>
            </a:pPr>
            <a:r>
              <a:rPr lang="en-US" sz="2000" dirty="0"/>
              <a:t>These coefficients are used to distinguish faults from steady-state. </a:t>
            </a:r>
          </a:p>
          <a:p>
            <a:pPr algn="l">
              <a:lnSpc>
                <a:spcPct val="100000"/>
              </a:lnSpc>
            </a:pPr>
            <a:endParaRPr lang="en-US" sz="2000" dirty="0"/>
          </a:p>
          <a:p>
            <a:pPr algn="l">
              <a:lnSpc>
                <a:spcPct val="100000"/>
              </a:lnSpc>
            </a:pPr>
            <a:r>
              <a:rPr lang="en-US" sz="2000" dirty="0"/>
              <a:t>The wavelet coefficients due to the fault-induced transients are higher than the ones related to steady-state.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BECAA1-0FAD-EBCF-5F65-0CFEDD36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030" y="51507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E990FB-AB58-476F-B19D-9131610E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82"/>
            <a:ext cx="10515600" cy="546414"/>
          </a:xfrm>
          <a:noFill/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 Based Fault Detection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392B4B-B385-40A2-8BBD-B1CA21487FA0}"/>
              </a:ext>
            </a:extLst>
          </p:cNvPr>
          <p:cNvSpPr txBox="1">
            <a:spLocks/>
          </p:cNvSpPr>
          <p:nvPr/>
        </p:nvSpPr>
        <p:spPr>
          <a:xfrm>
            <a:off x="838200" y="1311965"/>
            <a:ext cx="10515600" cy="502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/>
              <a:t>As shown, Line 7-8 is divided onto two lines to represent different cases of internal line faults based on varying the distance of both divided lines.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The current is monitored at the beginning of Line 7-8 at bus 7 with the shown polarity and the same exact current is monitored with the opposite polarity at the end of the line at bus 8.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BECAA1-0FAD-EBCF-5F65-0CFEDD36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030" y="51507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78AF0DA-FCDC-29D6-E0CD-D0986A5D1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3932" y="3134518"/>
            <a:ext cx="936413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8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22F53EE-E569-507F-969E-22C5587DF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5750" y="2957119"/>
            <a:ext cx="5201175" cy="39008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1E990FB-AB58-476F-B19D-9131610E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82"/>
            <a:ext cx="10515600" cy="546414"/>
          </a:xfrm>
          <a:noFill/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 Based Fault Detection</a:t>
            </a:r>
            <a:r>
              <a:rPr lang="ar-E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392B4B-B385-40A2-8BBD-B1CA21487FA0}"/>
              </a:ext>
            </a:extLst>
          </p:cNvPr>
          <p:cNvSpPr txBox="1">
            <a:spLocks/>
          </p:cNvSpPr>
          <p:nvPr/>
        </p:nvSpPr>
        <p:spPr>
          <a:xfrm>
            <a:off x="838200" y="1311965"/>
            <a:ext cx="10515600" cy="502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/>
              <a:t>The detection algorithm is based on two criteria and those two are threshold and directionality of every analyzed line </a:t>
            </a:r>
            <a:r>
              <a:rPr lang="en-US" sz="2000" b="1" dirty="0"/>
              <a:t>current</a:t>
            </a:r>
            <a:r>
              <a:rPr lang="en-US" sz="2000" dirty="0"/>
              <a:t> in the system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Threshold is the peak value for the chosen detailed current coefficient corresponding to time at which the fault occurred.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When an internal fault occurs in the line, the faulted section is fed from both buses at the end and the beginning of the line.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 Hence, the concept of directionality is introduced. 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As shown, both currents show the same direction </a:t>
            </a:r>
            <a:br>
              <a:rPr lang="en-US" sz="2000" dirty="0"/>
            </a:br>
            <a:r>
              <a:rPr lang="en-US" sz="2000" dirty="0"/>
              <a:t>even though they have opposite polarity.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BECAA1-0FAD-EBCF-5F65-0CFEDD36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030" y="51507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2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E990FB-AB58-476F-B19D-9131610E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82"/>
            <a:ext cx="10515600" cy="546414"/>
          </a:xfrm>
          <a:noFill/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Fault Inception Angle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392B4B-B385-40A2-8BBD-B1CA21487FA0}"/>
              </a:ext>
            </a:extLst>
          </p:cNvPr>
          <p:cNvSpPr txBox="1">
            <a:spLocks/>
          </p:cNvSpPr>
          <p:nvPr/>
        </p:nvSpPr>
        <p:spPr>
          <a:xfrm>
            <a:off x="838200" y="1311965"/>
            <a:ext cx="10515600" cy="502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??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BECAA1-0FAD-EBCF-5F65-0CFEDD36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030" y="51507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52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E990FB-AB58-476F-B19D-9131610E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82"/>
            <a:ext cx="10515600" cy="546414"/>
          </a:xfrm>
          <a:noFill/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Fault Distance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392B4B-B385-40A2-8BBD-B1CA21487FA0}"/>
              </a:ext>
            </a:extLst>
          </p:cNvPr>
          <p:cNvSpPr txBox="1">
            <a:spLocks/>
          </p:cNvSpPr>
          <p:nvPr/>
        </p:nvSpPr>
        <p:spPr>
          <a:xfrm>
            <a:off x="838200" y="1311965"/>
            <a:ext cx="10515600" cy="502295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The wavelet coefficients regarding the transients are affected by the fault distance.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The value of the maximum first level wavelet details </a:t>
            </a:r>
            <a:r>
              <a:rPr lang="en-US" sz="2000" b="1" dirty="0"/>
              <a:t>decreases</a:t>
            </a:r>
            <a:r>
              <a:rPr lang="en-US" sz="2000" dirty="0"/>
              <a:t> with the increase in fault distance.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Hence, when selecting a threshold value, it is selected to </a:t>
            </a:r>
            <a:r>
              <a:rPr lang="en-US" sz="2000" b="1" dirty="0"/>
              <a:t>?????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BECAA1-0FAD-EBCF-5F65-0CFEDD36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030" y="51507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4" name="Graphic 323">
            <a:extLst>
              <a:ext uri="{FF2B5EF4-FFF2-40B4-BE49-F238E27FC236}">
                <a16:creationId xmlns:a16="http://schemas.microsoft.com/office/drawing/2014/main" id="{32AC63AF-140A-E62A-5038-D706B53A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051560"/>
            <a:ext cx="5630776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1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E990FB-AB58-476F-B19D-9131610E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82"/>
            <a:ext cx="10515600" cy="546414"/>
          </a:xfrm>
          <a:noFill/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Fault Resistance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392B4B-B385-40A2-8BBD-B1CA21487FA0}"/>
              </a:ext>
            </a:extLst>
          </p:cNvPr>
          <p:cNvSpPr txBox="1">
            <a:spLocks/>
          </p:cNvSpPr>
          <p:nvPr/>
        </p:nvSpPr>
        <p:spPr>
          <a:xfrm>
            <a:off x="838200" y="1311965"/>
            <a:ext cx="10515600" cy="502295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The wavelet coefficients are also affected by the fault resistance.</a:t>
            </a:r>
          </a:p>
          <a:p>
            <a:pPr>
              <a:lnSpc>
                <a:spcPct val="100000"/>
              </a:lnSpc>
            </a:pPr>
            <a:endParaRPr lang="en-US" sz="2000" b="1" dirty="0"/>
          </a:p>
          <a:p>
            <a:pPr>
              <a:lnSpc>
                <a:spcPct val="100000"/>
              </a:lnSpc>
            </a:pPr>
            <a:r>
              <a:rPr lang="en-US" sz="2000" b="1" dirty="0"/>
              <a:t>?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BECAA1-0FAD-EBCF-5F65-0CFEDD36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030" y="51507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89" name="Graphic 588">
            <a:extLst>
              <a:ext uri="{FF2B5EF4-FFF2-40B4-BE49-F238E27FC236}">
                <a16:creationId xmlns:a16="http://schemas.microsoft.com/office/drawing/2014/main" id="{019F02EE-1FB2-0224-1DFF-52846FAA2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051560"/>
            <a:ext cx="5630776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64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E990FB-AB58-476F-B19D-9131610E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82"/>
            <a:ext cx="10515600" cy="546414"/>
          </a:xfrm>
          <a:noFill/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392B4B-B385-40A2-8BBD-B1CA21487FA0}"/>
              </a:ext>
            </a:extLst>
          </p:cNvPr>
          <p:cNvSpPr txBox="1">
            <a:spLocks/>
          </p:cNvSpPr>
          <p:nvPr/>
        </p:nvSpPr>
        <p:spPr>
          <a:xfrm>
            <a:off x="838200" y="1311965"/>
            <a:ext cx="10515600" cy="502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??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BECAA1-0FAD-EBCF-5F65-0CFEDD36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030" y="51507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E990FB-AB58-476F-B19D-9131610E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82"/>
            <a:ext cx="10515600" cy="546414"/>
          </a:xfrm>
          <a:noFill/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Induced Transients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392B4B-B385-40A2-8BBD-B1CA21487FA0}"/>
              </a:ext>
            </a:extLst>
          </p:cNvPr>
          <p:cNvSpPr txBox="1">
            <a:spLocks/>
          </p:cNvSpPr>
          <p:nvPr/>
        </p:nvSpPr>
        <p:spPr>
          <a:xfrm>
            <a:off x="838200" y="1311965"/>
            <a:ext cx="10515600" cy="502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/>
              <a:t>A fault results in an abrupt change in voltage at the point of the fault and sets up traveling waves.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They propagate from the fault point towards the line terminals at a speed close to light speed.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earliest possible evidence available to a relay that a fault has occurred.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Relays can be designed to utilize these propagation to detect the presence of a fault.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These relays have the potential of becoming the fastest responding relays.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6F50BD-B5C6-F231-6325-9A83F626E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9723" y="4048918"/>
            <a:ext cx="591255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4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392B4B-B385-40A2-8BBD-B1CA21487FA0}"/>
              </a:ext>
            </a:extLst>
          </p:cNvPr>
          <p:cNvSpPr txBox="1">
            <a:spLocks/>
          </p:cNvSpPr>
          <p:nvPr/>
        </p:nvSpPr>
        <p:spPr>
          <a:xfrm>
            <a:off x="838200" y="523081"/>
            <a:ext cx="10515600" cy="581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/>
              <a:t>The traveling waves contain </a:t>
            </a:r>
            <a:r>
              <a:rPr lang="en-US" sz="2000" b="1" dirty="0"/>
              <a:t>high frequency transients </a:t>
            </a:r>
            <a:r>
              <a:rPr lang="en-US" sz="2000" dirty="0"/>
              <a:t>and are typically nonperiodic.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Therefore, their detection requires a Suitable signal processing technique such as </a:t>
            </a:r>
            <a:r>
              <a:rPr lang="en-US" sz="2000" b="1" dirty="0"/>
              <a:t>the wavelet transform</a:t>
            </a:r>
            <a:r>
              <a:rPr lang="en-US" sz="2000" dirty="0"/>
              <a:t>.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8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E990FB-AB58-476F-B19D-9131610E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82"/>
            <a:ext cx="10515600" cy="546414"/>
          </a:xfrm>
          <a:noFill/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Wavelet Transform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392B4B-B385-40A2-8BBD-B1CA21487FA0}"/>
              </a:ext>
            </a:extLst>
          </p:cNvPr>
          <p:cNvSpPr txBox="1">
            <a:spLocks/>
          </p:cNvSpPr>
          <p:nvPr/>
        </p:nvSpPr>
        <p:spPr>
          <a:xfrm>
            <a:off x="838200" y="1311965"/>
            <a:ext cx="10515600" cy="502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/>
              <a:t>Wavelets are families of functions generated from one single function, called </a:t>
            </a:r>
            <a:r>
              <a:rPr lang="en-US" sz="2000" b="1" dirty="0"/>
              <a:t>the mother wavelet.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Wavelets are </a:t>
            </a:r>
            <a:r>
              <a:rPr lang="en-US" sz="2000" b="1" dirty="0"/>
              <a:t>oscillatory</a:t>
            </a:r>
            <a:r>
              <a:rPr lang="en-US" sz="2000" dirty="0"/>
              <a:t>, </a:t>
            </a:r>
            <a:r>
              <a:rPr lang="en-US" sz="2000" b="1" dirty="0"/>
              <a:t>decay quickly to zero</a:t>
            </a:r>
            <a:r>
              <a:rPr lang="en-US" sz="2000" dirty="0"/>
              <a:t>, and </a:t>
            </a:r>
            <a:r>
              <a:rPr lang="en-US" sz="2000" b="1" dirty="0"/>
              <a:t>have an average value of zero.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A family of wavelets is created by means of scaling and shifting of the mother wavelet.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This family of wavelets serves as the basis for representing the signal to be analyzed.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BECAA1-0FAD-EBCF-5F65-0CFEDD36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030" y="51507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F7616FA-81F3-30D7-F4B8-0358B713A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1550" y="3823441"/>
            <a:ext cx="972890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5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392B4B-B385-40A2-8BBD-B1CA21487FA0}"/>
              </a:ext>
            </a:extLst>
          </p:cNvPr>
          <p:cNvSpPr txBox="1">
            <a:spLocks/>
          </p:cNvSpPr>
          <p:nvPr/>
        </p:nvSpPr>
        <p:spPr>
          <a:xfrm>
            <a:off x="838200" y="523081"/>
            <a:ext cx="10515600" cy="581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/>
              <a:t>The scaling operation is used to dilate and compress the mother wavelet to obtain the respective low and high frequency information of the signal to be analyzed.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02D6AE5-CD65-7A2E-1B54-12775B12E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8180" y="2703325"/>
            <a:ext cx="2955066" cy="145134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592EF94-5257-63CE-83A9-9FB93D38D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8754" y="2505073"/>
            <a:ext cx="2543600" cy="1847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167F28-8895-F18E-687C-0536232A6C93}"/>
              </a:ext>
            </a:extLst>
          </p:cNvPr>
          <p:cNvSpPr txBox="1"/>
          <p:nvPr/>
        </p:nvSpPr>
        <p:spPr>
          <a:xfrm>
            <a:off x="6835816" y="4844996"/>
            <a:ext cx="34597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dilated</a:t>
            </a:r>
            <a:r>
              <a:rPr lang="en-US" sz="2000" dirty="0"/>
              <a:t> wavelets obtain</a:t>
            </a:r>
          </a:p>
          <a:p>
            <a:pPr algn="ctr"/>
            <a:r>
              <a:rPr lang="en-US" sz="2000" dirty="0"/>
              <a:t> the </a:t>
            </a:r>
            <a:r>
              <a:rPr lang="en-US" sz="2000" b="1" dirty="0"/>
              <a:t>low frequency </a:t>
            </a:r>
            <a:r>
              <a:rPr lang="en-US" sz="2000" dirty="0"/>
              <a:t>information</a:t>
            </a:r>
          </a:p>
          <a:p>
            <a:pPr algn="ctr"/>
            <a:r>
              <a:rPr lang="en-US" sz="2000" dirty="0"/>
              <a:t> of the signal.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8E525-3CC4-6F0D-E0F0-ABF6775C4247}"/>
              </a:ext>
            </a:extLst>
          </p:cNvPr>
          <p:cNvSpPr txBox="1"/>
          <p:nvPr/>
        </p:nvSpPr>
        <p:spPr>
          <a:xfrm>
            <a:off x="1655936" y="4844995"/>
            <a:ext cx="3529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compressed</a:t>
            </a:r>
            <a:r>
              <a:rPr lang="en-US" sz="2000" dirty="0"/>
              <a:t> wavelets obtain</a:t>
            </a:r>
          </a:p>
          <a:p>
            <a:pPr algn="ctr"/>
            <a:r>
              <a:rPr lang="en-US" sz="2000" dirty="0"/>
              <a:t> the </a:t>
            </a:r>
            <a:r>
              <a:rPr lang="en-US" sz="2000" b="1" dirty="0"/>
              <a:t>high frequency </a:t>
            </a:r>
            <a:r>
              <a:rPr lang="en-US" sz="2000" dirty="0"/>
              <a:t>information</a:t>
            </a:r>
          </a:p>
          <a:p>
            <a:pPr algn="ctr"/>
            <a:r>
              <a:rPr lang="en-US" sz="2000" dirty="0"/>
              <a:t> of the signal.</a:t>
            </a:r>
          </a:p>
        </p:txBody>
      </p:sp>
    </p:spTree>
    <p:extLst>
      <p:ext uri="{BB962C8B-B14F-4D97-AF65-F5344CB8AC3E}">
        <p14:creationId xmlns:p14="http://schemas.microsoft.com/office/powerpoint/2010/main" val="154622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392B4B-B385-40A2-8BBD-B1CA21487FA0}"/>
              </a:ext>
            </a:extLst>
          </p:cNvPr>
          <p:cNvSpPr txBox="1">
            <a:spLocks/>
          </p:cNvSpPr>
          <p:nvPr/>
        </p:nvSpPr>
        <p:spPr>
          <a:xfrm>
            <a:off x="838200" y="523081"/>
            <a:ext cx="10515600" cy="581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/>
              <a:t>Then, the translation operation is used to obtain the time information.</a:t>
            </a:r>
          </a:p>
          <a:p>
            <a:pPr algn="l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BDD29F4-5876-37D0-5E2A-0C6CA81F4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737" y="1434546"/>
            <a:ext cx="45245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4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392B4B-B385-40A2-8BBD-B1CA21487FA0}"/>
              </a:ext>
            </a:extLst>
          </p:cNvPr>
          <p:cNvSpPr txBox="1">
            <a:spLocks/>
          </p:cNvSpPr>
          <p:nvPr/>
        </p:nvSpPr>
        <p:spPr>
          <a:xfrm>
            <a:off x="838200" y="523081"/>
            <a:ext cx="10515600" cy="581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/>
              <a:t>When implemented digitally, the wavelet transform is called Discrete Wavelet Transform (DWT). 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The DWT of a signal      is given by: </a:t>
            </a:r>
          </a:p>
          <a:p>
            <a:pPr algn="l">
              <a:lnSpc>
                <a:spcPct val="100000"/>
              </a:lnSpc>
            </a:pPr>
            <a:endParaRPr lang="en-US" sz="2000" dirty="0"/>
          </a:p>
          <a:p>
            <a:pPr algn="l">
              <a:lnSpc>
                <a:spcPct val="100000"/>
              </a:lnSpc>
            </a:pPr>
            <a:endParaRPr lang="en-US" sz="2000" dirty="0"/>
          </a:p>
          <a:p>
            <a:pPr algn="l">
              <a:lnSpc>
                <a:spcPct val="100000"/>
              </a:lnSpc>
            </a:pPr>
            <a:endParaRPr lang="en-US" sz="2000" dirty="0"/>
          </a:p>
          <a:p>
            <a:pPr algn="l">
              <a:lnSpc>
                <a:spcPct val="100000"/>
              </a:lnSpc>
            </a:pP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/>
              <a:t>where:			is the mother wavelet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/>
              <a:t>			is the scale parameter  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/>
              <a:t>			is the translation parameter</a:t>
            </a:r>
          </a:p>
          <a:p>
            <a:pPr algn="l">
              <a:lnSpc>
                <a:spcPct val="100000"/>
              </a:lnSpc>
            </a:pPr>
            <a:endParaRPr lang="en-US" sz="2000" dirty="0"/>
          </a:p>
          <a:p>
            <a:pPr algn="l">
              <a:lnSpc>
                <a:spcPct val="100000"/>
              </a:lnSpc>
            </a:pPr>
            <a:r>
              <a:rPr lang="en-US" sz="2000" dirty="0"/>
              <a:t>The wavelet transform is a correlation analysis which determines the amount of similarity of a given signal to the scaled and shifted versions of the mother wavelet.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56341B1-8715-6180-90F5-FEB0E783D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271665"/>
              </p:ext>
            </p:extLst>
          </p:nvPr>
        </p:nvGraphicFramePr>
        <p:xfrm>
          <a:off x="3536950" y="1773238"/>
          <a:ext cx="5118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17760" imgH="812520" progId="Equation.DSMT4">
                  <p:embed/>
                </p:oleObj>
              </mc:Choice>
              <mc:Fallback>
                <p:oleObj name="Equation" r:id="rId2" imgW="511776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36950" y="1773238"/>
                        <a:ext cx="51181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C695FB9-E737-782C-4690-FFE7891F5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142905"/>
              </p:ext>
            </p:extLst>
          </p:nvPr>
        </p:nvGraphicFramePr>
        <p:xfrm>
          <a:off x="3276600" y="1075373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190440" progId="Equation.DSMT4">
                  <p:embed/>
                </p:oleObj>
              </mc:Choice>
              <mc:Fallback>
                <p:oleObj name="Equation" r:id="rId4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1075373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1DF87CC-1F77-6644-B47E-84AE8CFB07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576270"/>
              </p:ext>
            </p:extLst>
          </p:nvPr>
        </p:nvGraphicFramePr>
        <p:xfrm>
          <a:off x="2641600" y="3567587"/>
          <a:ext cx="292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355320" progId="Equation.DSMT4">
                  <p:embed/>
                </p:oleObj>
              </mc:Choice>
              <mc:Fallback>
                <p:oleObj name="Equation" r:id="rId6" imgW="2919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41600" y="3567587"/>
                        <a:ext cx="292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1114F83-8F11-7C69-FBB8-CB451FA51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43927"/>
              </p:ext>
            </p:extLst>
          </p:nvPr>
        </p:nvGraphicFramePr>
        <p:xfrm>
          <a:off x="2641600" y="3194845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241200" progId="Equation.DSMT4">
                  <p:embed/>
                </p:oleObj>
              </mc:Choice>
              <mc:Fallback>
                <p:oleObj name="Equation" r:id="rId8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41600" y="3194845"/>
                        <a:ext cx="228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616D20F-AEAA-8C99-A18E-6F701B966C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468366"/>
              </p:ext>
            </p:extLst>
          </p:nvPr>
        </p:nvGraphicFramePr>
        <p:xfrm>
          <a:off x="2641600" y="4004865"/>
          <a:ext cx="660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0240" imgH="355320" progId="Equation.DSMT4">
                  <p:embed/>
                </p:oleObj>
              </mc:Choice>
              <mc:Fallback>
                <p:oleObj name="Equation" r:id="rId10" imgW="6602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41600" y="4004865"/>
                        <a:ext cx="6604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65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392B4B-B385-40A2-8BBD-B1CA21487FA0}"/>
              </a:ext>
            </a:extLst>
          </p:cNvPr>
          <p:cNvSpPr txBox="1">
            <a:spLocks/>
          </p:cNvSpPr>
          <p:nvPr/>
        </p:nvSpPr>
        <p:spPr>
          <a:xfrm>
            <a:off x="838200" y="523081"/>
            <a:ext cx="10515600" cy="581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/>
              <a:t>The DWT is equivalent to multistage successive pairs of high-pass and low-pass filters, this implementation is known as Multi-Resolution Analysis.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D8E85A5-5DE5-56DB-1EF7-803F86AE6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6985" y="2555531"/>
            <a:ext cx="664817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8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392B4B-B385-40A2-8BBD-B1CA21487FA0}"/>
              </a:ext>
            </a:extLst>
          </p:cNvPr>
          <p:cNvSpPr txBox="1">
            <a:spLocks/>
          </p:cNvSpPr>
          <p:nvPr/>
        </p:nvSpPr>
        <p:spPr>
          <a:xfrm>
            <a:off x="838200" y="523081"/>
            <a:ext cx="10515600" cy="581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/>
              <a:t>Each decomposition level provides information related to a particular frequency range. 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The first level covers </a:t>
            </a:r>
            <a:r>
              <a:rPr lang="en-US" sz="2000" b="1" dirty="0"/>
              <a:t>highest frequency components </a:t>
            </a:r>
            <a:r>
              <a:rPr lang="en-US" sz="2000" dirty="0"/>
              <a:t>and the higher levels cover the lower end of the frequency spectrum.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9B430B-B108-0C8A-7653-6541FF7B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6985" y="2555531"/>
            <a:ext cx="664817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1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847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Equation</vt:lpstr>
      <vt:lpstr>Title</vt:lpstr>
      <vt:lpstr>Fault Induced Transients</vt:lpstr>
      <vt:lpstr>PowerPoint Presentation</vt:lpstr>
      <vt:lpstr>The Wavelet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Wavelet Based Fault Detection</vt:lpstr>
      <vt:lpstr>Wavelet Based Fault Detection</vt:lpstr>
      <vt:lpstr>Wavelet Based Fault Detection Algorithm</vt:lpstr>
      <vt:lpstr>Effect of Fault Inception Angle</vt:lpstr>
      <vt:lpstr>Effect of Fault Distance</vt:lpstr>
      <vt:lpstr>Effect of Fault Resistance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Breakers</dc:title>
  <dc:creator>osama</dc:creator>
  <cp:lastModifiedBy>Hazem HASSAN</cp:lastModifiedBy>
  <cp:revision>38</cp:revision>
  <dcterms:created xsi:type="dcterms:W3CDTF">2022-05-16T09:38:47Z</dcterms:created>
  <dcterms:modified xsi:type="dcterms:W3CDTF">2022-07-17T14:49:22Z</dcterms:modified>
</cp:coreProperties>
</file>