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BF233-884A-4D2E-8EEC-43BBB670AA26}"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186317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BF233-884A-4D2E-8EEC-43BBB670AA26}"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385196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BF233-884A-4D2E-8EEC-43BBB670AA26}"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1860D-3709-4EBB-B663-3303EF5ADC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0696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BF233-884A-4D2E-8EEC-43BBB670AA26}"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3566525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BF233-884A-4D2E-8EEC-43BBB670AA26}"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1860D-3709-4EBB-B663-3303EF5ADC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4376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BF233-884A-4D2E-8EEC-43BBB670AA26}"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2888418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BF233-884A-4D2E-8EEC-43BBB670AA26}"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4129396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BF233-884A-4D2E-8EEC-43BBB670AA26}"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297231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BF233-884A-4D2E-8EEC-43BBB670AA26}"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188374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BF233-884A-4D2E-8EEC-43BBB670AA26}"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253575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BF233-884A-4D2E-8EEC-43BBB670AA26}"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407458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BF233-884A-4D2E-8EEC-43BBB670AA26}" type="datetimeFigureOut">
              <a:rPr lang="en-US" smtClean="0"/>
              <a:t>3/6/2020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327419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BF233-884A-4D2E-8EEC-43BBB670AA26}" type="datetimeFigureOut">
              <a:rPr lang="en-US" smtClean="0"/>
              <a:t>3/6/2020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88046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BF233-884A-4D2E-8EEC-43BBB670AA26}" type="datetimeFigureOut">
              <a:rPr lang="en-US" smtClean="0"/>
              <a:t>3/6/2020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111589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BF233-884A-4D2E-8EEC-43BBB670AA26}"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39557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BF233-884A-4D2E-8EEC-43BBB670AA26}"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1860D-3709-4EBB-B663-3303EF5ADC59}" type="slidenum">
              <a:rPr lang="en-US" smtClean="0"/>
              <a:t>‹#›</a:t>
            </a:fld>
            <a:endParaRPr lang="en-US"/>
          </a:p>
        </p:txBody>
      </p:sp>
    </p:spTree>
    <p:extLst>
      <p:ext uri="{BB962C8B-B14F-4D97-AF65-F5344CB8AC3E}">
        <p14:creationId xmlns:p14="http://schemas.microsoft.com/office/powerpoint/2010/main" val="86608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CBF233-884A-4D2E-8EEC-43BBB670AA26}" type="datetimeFigureOut">
              <a:rPr lang="en-US" smtClean="0"/>
              <a:t>3/6/2020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E1860D-3709-4EBB-B663-3303EF5ADC59}" type="slidenum">
              <a:rPr lang="en-US" smtClean="0"/>
              <a:t>‹#›</a:t>
            </a:fld>
            <a:endParaRPr lang="en-US"/>
          </a:p>
        </p:txBody>
      </p:sp>
    </p:spTree>
    <p:extLst>
      <p:ext uri="{BB962C8B-B14F-4D97-AF65-F5344CB8AC3E}">
        <p14:creationId xmlns:p14="http://schemas.microsoft.com/office/powerpoint/2010/main" val="1194241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45C1-DFAC-4652-8A5E-AB0830A606AA}"/>
              </a:ext>
            </a:extLst>
          </p:cNvPr>
          <p:cNvSpPr>
            <a:spLocks noGrp="1"/>
          </p:cNvSpPr>
          <p:nvPr>
            <p:ph type="ctrTitle"/>
          </p:nvPr>
        </p:nvSpPr>
        <p:spPr/>
        <p:txBody>
          <a:bodyPr/>
          <a:lstStyle/>
          <a:p>
            <a:r>
              <a:rPr lang="en-US" dirty="0"/>
              <a:t>Capstone project </a:t>
            </a:r>
            <a:r>
              <a:rPr lang="en-US" dirty="0">
                <a:solidFill>
                  <a:srgbClr val="0070C0"/>
                </a:solidFill>
              </a:rPr>
              <a:t>IBM</a:t>
            </a:r>
            <a:r>
              <a:rPr lang="en-US" dirty="0"/>
              <a:t> </a:t>
            </a:r>
          </a:p>
        </p:txBody>
      </p:sp>
      <p:sp>
        <p:nvSpPr>
          <p:cNvPr id="3" name="Subtitle 2">
            <a:extLst>
              <a:ext uri="{FF2B5EF4-FFF2-40B4-BE49-F238E27FC236}">
                <a16:creationId xmlns:a16="http://schemas.microsoft.com/office/drawing/2014/main" id="{30657D3D-8200-431A-BE69-A68F41687A2B}"/>
              </a:ext>
            </a:extLst>
          </p:cNvPr>
          <p:cNvSpPr>
            <a:spLocks noGrp="1"/>
          </p:cNvSpPr>
          <p:nvPr>
            <p:ph type="subTitle" idx="1"/>
          </p:nvPr>
        </p:nvSpPr>
        <p:spPr>
          <a:xfrm>
            <a:off x="-2457157" y="4050836"/>
            <a:ext cx="9144000" cy="1655762"/>
          </a:xfrm>
        </p:spPr>
        <p:txBody>
          <a:bodyPr/>
          <a:lstStyle/>
          <a:p>
            <a:r>
              <a:rPr lang="en-US" dirty="0"/>
              <a:t>Hazem Alaa Shams</a:t>
            </a:r>
          </a:p>
        </p:txBody>
      </p:sp>
    </p:spTree>
    <p:extLst>
      <p:ext uri="{BB962C8B-B14F-4D97-AF65-F5344CB8AC3E}">
        <p14:creationId xmlns:p14="http://schemas.microsoft.com/office/powerpoint/2010/main" val="357458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3FF3-B640-49FF-82AC-1CF629F48E1D}"/>
              </a:ext>
            </a:extLst>
          </p:cNvPr>
          <p:cNvSpPr>
            <a:spLocks noGrp="1"/>
          </p:cNvSpPr>
          <p:nvPr>
            <p:ph type="title"/>
          </p:nvPr>
        </p:nvSpPr>
        <p:spPr>
          <a:xfrm>
            <a:off x="677334" y="609600"/>
            <a:ext cx="8596668" cy="712763"/>
          </a:xfrm>
        </p:spPr>
        <p:txBody>
          <a:bodyPr/>
          <a:lstStyle/>
          <a:p>
            <a:r>
              <a:rPr lang="en-US" dirty="0"/>
              <a:t>Crime data</a:t>
            </a:r>
          </a:p>
        </p:txBody>
      </p:sp>
      <p:sp>
        <p:nvSpPr>
          <p:cNvPr id="3" name="Content Placeholder 2">
            <a:extLst>
              <a:ext uri="{FF2B5EF4-FFF2-40B4-BE49-F238E27FC236}">
                <a16:creationId xmlns:a16="http://schemas.microsoft.com/office/drawing/2014/main" id="{7EECA16B-5C41-4D42-A042-E66BBAC18C5F}"/>
              </a:ext>
            </a:extLst>
          </p:cNvPr>
          <p:cNvSpPr>
            <a:spLocks noGrp="1"/>
          </p:cNvSpPr>
          <p:nvPr>
            <p:ph idx="1"/>
          </p:nvPr>
        </p:nvSpPr>
        <p:spPr>
          <a:xfrm>
            <a:off x="677334" y="1488613"/>
            <a:ext cx="8596668" cy="3880773"/>
          </a:xfrm>
        </p:spPr>
        <p:txBody>
          <a:bodyPr/>
          <a:lstStyle/>
          <a:p>
            <a:r>
              <a:rPr lang="en-US" dirty="0"/>
              <a:t>the Boston crime trend, it can be seen that although there has been a significant increase in crime from 2015 to 2016, the crime rate has almost reverted back in 2019 to the rate seen in 2015 and the trend currently indicates a decrease in crime.</a:t>
            </a:r>
          </a:p>
        </p:txBody>
      </p:sp>
      <p:pic>
        <p:nvPicPr>
          <p:cNvPr id="4" name="Picture 3">
            <a:extLst>
              <a:ext uri="{FF2B5EF4-FFF2-40B4-BE49-F238E27FC236}">
                <a16:creationId xmlns:a16="http://schemas.microsoft.com/office/drawing/2014/main" id="{E0D50A57-B342-4868-92BC-575E01F40F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16973" y="2712329"/>
            <a:ext cx="4517390" cy="3119120"/>
          </a:xfrm>
          <a:prstGeom prst="rect">
            <a:avLst/>
          </a:prstGeom>
          <a:noFill/>
          <a:ln>
            <a:noFill/>
          </a:ln>
        </p:spPr>
      </p:pic>
      <p:pic>
        <p:nvPicPr>
          <p:cNvPr id="5" name="Picture 4">
            <a:extLst>
              <a:ext uri="{FF2B5EF4-FFF2-40B4-BE49-F238E27FC236}">
                <a16:creationId xmlns:a16="http://schemas.microsoft.com/office/drawing/2014/main" id="{A8C7B21D-D5E3-4301-B7DE-F8D7F66DC2C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73728" y="2838156"/>
            <a:ext cx="1144270" cy="1741170"/>
          </a:xfrm>
          <a:prstGeom prst="rect">
            <a:avLst/>
          </a:prstGeom>
          <a:noFill/>
          <a:ln>
            <a:noFill/>
          </a:ln>
        </p:spPr>
      </p:pic>
    </p:spTree>
    <p:extLst>
      <p:ext uri="{BB962C8B-B14F-4D97-AF65-F5344CB8AC3E}">
        <p14:creationId xmlns:p14="http://schemas.microsoft.com/office/powerpoint/2010/main" val="336675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91D1-3370-4196-89CA-CB0B7D6DA599}"/>
              </a:ext>
            </a:extLst>
          </p:cNvPr>
          <p:cNvSpPr>
            <a:spLocks noGrp="1"/>
          </p:cNvSpPr>
          <p:nvPr>
            <p:ph type="title"/>
          </p:nvPr>
        </p:nvSpPr>
        <p:spPr>
          <a:xfrm>
            <a:off x="677334" y="609600"/>
            <a:ext cx="8596668" cy="740898"/>
          </a:xfrm>
        </p:spPr>
        <p:txBody>
          <a:bodyPr/>
          <a:lstStyle/>
          <a:p>
            <a:r>
              <a:rPr lang="en-US" dirty="0"/>
              <a:t>School data</a:t>
            </a:r>
          </a:p>
        </p:txBody>
      </p:sp>
      <p:sp>
        <p:nvSpPr>
          <p:cNvPr id="3" name="Content Placeholder 2">
            <a:extLst>
              <a:ext uri="{FF2B5EF4-FFF2-40B4-BE49-F238E27FC236}">
                <a16:creationId xmlns:a16="http://schemas.microsoft.com/office/drawing/2014/main" id="{91D8A1F8-12C6-45DC-9FB0-0F97596A6F18}"/>
              </a:ext>
            </a:extLst>
          </p:cNvPr>
          <p:cNvSpPr>
            <a:spLocks noGrp="1"/>
          </p:cNvSpPr>
          <p:nvPr>
            <p:ph idx="1"/>
          </p:nvPr>
        </p:nvSpPr>
        <p:spPr>
          <a:xfrm>
            <a:off x="677334" y="1350498"/>
            <a:ext cx="8596668" cy="3880773"/>
          </a:xfrm>
        </p:spPr>
        <p:txBody>
          <a:bodyPr/>
          <a:lstStyle/>
          <a:p>
            <a:r>
              <a:rPr lang="en-US" dirty="0"/>
              <a:t>For the school data it was ideal to highlight which neighborhood contains more than one elementary school. The schools were thus grouped by neighborhood and to display the density of schools per location visually, the data was overlaid as purple markers on the Boston base map which now included the crime data as well. </a:t>
            </a:r>
          </a:p>
          <a:p>
            <a:endParaRPr lang="en-US" dirty="0"/>
          </a:p>
        </p:txBody>
      </p:sp>
      <p:pic>
        <p:nvPicPr>
          <p:cNvPr id="4" name="Picture 3">
            <a:extLst>
              <a:ext uri="{FF2B5EF4-FFF2-40B4-BE49-F238E27FC236}">
                <a16:creationId xmlns:a16="http://schemas.microsoft.com/office/drawing/2014/main" id="{5199449F-5F14-4D74-A245-EAC06E1D24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70474" y="2981319"/>
            <a:ext cx="5974715" cy="2990850"/>
          </a:xfrm>
          <a:prstGeom prst="rect">
            <a:avLst/>
          </a:prstGeom>
          <a:noFill/>
          <a:ln>
            <a:noFill/>
          </a:ln>
        </p:spPr>
      </p:pic>
    </p:spTree>
    <p:extLst>
      <p:ext uri="{BB962C8B-B14F-4D97-AF65-F5344CB8AC3E}">
        <p14:creationId xmlns:p14="http://schemas.microsoft.com/office/powerpoint/2010/main" val="283323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B035-20CC-4FC4-B1D0-56DA3888A9EB}"/>
              </a:ext>
            </a:extLst>
          </p:cNvPr>
          <p:cNvSpPr>
            <a:spLocks noGrp="1"/>
          </p:cNvSpPr>
          <p:nvPr>
            <p:ph type="title"/>
          </p:nvPr>
        </p:nvSpPr>
        <p:spPr/>
        <p:txBody>
          <a:bodyPr/>
          <a:lstStyle/>
          <a:p>
            <a:r>
              <a:rPr lang="en-US" dirty="0"/>
              <a:t>Foursquare data</a:t>
            </a:r>
          </a:p>
        </p:txBody>
      </p:sp>
      <p:sp>
        <p:nvSpPr>
          <p:cNvPr id="3" name="Content Placeholder 2">
            <a:extLst>
              <a:ext uri="{FF2B5EF4-FFF2-40B4-BE49-F238E27FC236}">
                <a16:creationId xmlns:a16="http://schemas.microsoft.com/office/drawing/2014/main" id="{50E23C36-487B-41C2-BEEB-5108A948BD6F}"/>
              </a:ext>
            </a:extLst>
          </p:cNvPr>
          <p:cNvSpPr>
            <a:spLocks noGrp="1"/>
          </p:cNvSpPr>
          <p:nvPr>
            <p:ph idx="1"/>
          </p:nvPr>
        </p:nvSpPr>
        <p:spPr>
          <a:xfrm>
            <a:off x="677334" y="1488613"/>
            <a:ext cx="8596668" cy="3880773"/>
          </a:xfrm>
        </p:spPr>
        <p:txBody>
          <a:bodyPr/>
          <a:lstStyle/>
          <a:p>
            <a:r>
              <a:rPr lang="en-US" dirty="0"/>
              <a:t>The Museum’s location was then marked on the Boston base map as this will identify the center location to take into consideration when choosing a neighborhood to live in. </a:t>
            </a:r>
          </a:p>
          <a:p>
            <a:endParaRPr lang="en-US" dirty="0"/>
          </a:p>
        </p:txBody>
      </p:sp>
      <p:pic>
        <p:nvPicPr>
          <p:cNvPr id="5" name="Picture 4">
            <a:extLst>
              <a:ext uri="{FF2B5EF4-FFF2-40B4-BE49-F238E27FC236}">
                <a16:creationId xmlns:a16="http://schemas.microsoft.com/office/drawing/2014/main" id="{F5C01CCF-1963-4859-A7ED-C06DC7829D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93622" y="2483311"/>
            <a:ext cx="5580380" cy="2886075"/>
          </a:xfrm>
          <a:prstGeom prst="rect">
            <a:avLst/>
          </a:prstGeom>
          <a:noFill/>
          <a:ln>
            <a:noFill/>
          </a:ln>
        </p:spPr>
      </p:pic>
    </p:spTree>
    <p:extLst>
      <p:ext uri="{BB962C8B-B14F-4D97-AF65-F5344CB8AC3E}">
        <p14:creationId xmlns:p14="http://schemas.microsoft.com/office/powerpoint/2010/main" val="420250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AC86-DDA7-40E8-8773-E8BFA1A0C9A3}"/>
              </a:ext>
            </a:extLst>
          </p:cNvPr>
          <p:cNvSpPr>
            <a:spLocks noGrp="1"/>
          </p:cNvSpPr>
          <p:nvPr>
            <p:ph type="title"/>
          </p:nvPr>
        </p:nvSpPr>
        <p:spPr/>
        <p:txBody>
          <a:bodyPr/>
          <a:lstStyle/>
          <a:p>
            <a:r>
              <a:rPr lang="en-US" dirty="0"/>
              <a:t>Building clusters using K-mean</a:t>
            </a:r>
          </a:p>
        </p:txBody>
      </p:sp>
      <p:sp>
        <p:nvSpPr>
          <p:cNvPr id="3" name="Content Placeholder 2">
            <a:extLst>
              <a:ext uri="{FF2B5EF4-FFF2-40B4-BE49-F238E27FC236}">
                <a16:creationId xmlns:a16="http://schemas.microsoft.com/office/drawing/2014/main" id="{D0E0454B-7792-426D-8880-633DF17A41CF}"/>
              </a:ext>
            </a:extLst>
          </p:cNvPr>
          <p:cNvSpPr>
            <a:spLocks noGrp="1"/>
          </p:cNvSpPr>
          <p:nvPr>
            <p:ph idx="1"/>
          </p:nvPr>
        </p:nvSpPr>
        <p:spPr>
          <a:xfrm>
            <a:off x="0" y="1252025"/>
            <a:ext cx="6850966" cy="4100461"/>
          </a:xfrm>
        </p:spPr>
        <p:txBody>
          <a:bodyPr/>
          <a:lstStyle/>
          <a:p>
            <a:r>
              <a:rPr lang="en-US" dirty="0"/>
              <a:t>The Euclidean distance for each point is calculated from the centroid and an elbow curve is developed to visually show the ideal number of clusters to continue with based on the data. It can be seen from figure 19 that a good K to use in the model will be 4.</a:t>
            </a:r>
          </a:p>
          <a:p>
            <a:r>
              <a:rPr lang="en-US" dirty="0"/>
              <a:t>The K-means model is then developed, and the data fitted to the model. 4 Clusters are then obtained and visually marked on the Boston map with a crime heat map, the museum data and the school data in the background as seen in the map pic.</a:t>
            </a:r>
          </a:p>
          <a:p>
            <a:endParaRPr lang="en-US" dirty="0"/>
          </a:p>
        </p:txBody>
      </p:sp>
      <p:pic>
        <p:nvPicPr>
          <p:cNvPr id="4" name="Picture 3">
            <a:extLst>
              <a:ext uri="{FF2B5EF4-FFF2-40B4-BE49-F238E27FC236}">
                <a16:creationId xmlns:a16="http://schemas.microsoft.com/office/drawing/2014/main" id="{759E46B7-5C03-4412-B8C3-C0B4E04B7F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94842" y="3806728"/>
            <a:ext cx="4496167" cy="2836300"/>
          </a:xfrm>
          <a:prstGeom prst="rect">
            <a:avLst/>
          </a:prstGeom>
          <a:noFill/>
          <a:ln>
            <a:noFill/>
          </a:ln>
        </p:spPr>
      </p:pic>
      <p:pic>
        <p:nvPicPr>
          <p:cNvPr id="5" name="Picture 4">
            <a:extLst>
              <a:ext uri="{FF2B5EF4-FFF2-40B4-BE49-F238E27FC236}">
                <a16:creationId xmlns:a16="http://schemas.microsoft.com/office/drawing/2014/main" id="{8B32DFF5-B6F6-408D-86E1-C196B3C101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94843" y="214972"/>
            <a:ext cx="4496167" cy="3197128"/>
          </a:xfrm>
          <a:prstGeom prst="rect">
            <a:avLst/>
          </a:prstGeom>
          <a:noFill/>
          <a:ln>
            <a:noFill/>
          </a:ln>
        </p:spPr>
      </p:pic>
    </p:spTree>
    <p:extLst>
      <p:ext uri="{BB962C8B-B14F-4D97-AF65-F5344CB8AC3E}">
        <p14:creationId xmlns:p14="http://schemas.microsoft.com/office/powerpoint/2010/main" val="357381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E751-8CB9-4C6F-8538-F20E73FFF0A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514D807-355A-4CF1-ACDB-C60C251F60FF}"/>
              </a:ext>
            </a:extLst>
          </p:cNvPr>
          <p:cNvSpPr>
            <a:spLocks noGrp="1"/>
          </p:cNvSpPr>
          <p:nvPr>
            <p:ph idx="1"/>
          </p:nvPr>
        </p:nvSpPr>
        <p:spPr>
          <a:xfrm>
            <a:off x="0" y="1270000"/>
            <a:ext cx="10281398" cy="4704931"/>
          </a:xfrm>
        </p:spPr>
        <p:txBody>
          <a:bodyPr>
            <a:normAutofit fontScale="77500" lnSpcReduction="20000"/>
          </a:bodyPr>
          <a:lstStyle/>
          <a:p>
            <a:r>
              <a:rPr lang="en-US" dirty="0"/>
              <a:t>From the results the highest crime area is located around the Financial District (downtown Boston) close by Chinatown. This would not be an ideally suited neighborhood to select. Directing attention to the school data, it is beneficial if a neighborhood is chosen that provides multiple options, but it’s important to take note that where there are more options the neighborhood might also be considerably bigger than other neighborhoods. From the school results no conclusion can be made as yet on a preferred neighborhood as there are no immediate visible clusters. From the restaurant data, apart from the Chinese cuisine type clustered in Chinatown, there seems to be quite a variety of restaurants with various cuisine types all over Boston allowing for a variety of restaurants for a chef to work at. This data on its own does not provide a concrete solution for a neighborhood. From the clustering results of desirable traits (schools and restaurants) in a location, 4 neighborhoods were marked on a heat map of crime locations. These locations can then be further evaluated based on closer inspection or a zoomed in view of the map. As a final result, the four ideal neighborhoods to live in was marked with the following coordinates and upon further investigation the neighborhoods were determined: </a:t>
            </a:r>
          </a:p>
          <a:p>
            <a:pPr marL="0" indent="0">
              <a:buNone/>
            </a:pPr>
            <a:endParaRPr lang="en-US" dirty="0"/>
          </a:p>
          <a:p>
            <a:r>
              <a:rPr lang="en-US" dirty="0"/>
              <a:t>• [ 42.30965123, -71.07414251] – Roxbury, </a:t>
            </a:r>
          </a:p>
          <a:p>
            <a:r>
              <a:rPr lang="en-US" dirty="0"/>
              <a:t>• [ 42.28570345, -71.13181767] – Roslindale, </a:t>
            </a:r>
          </a:p>
          <a:p>
            <a:r>
              <a:rPr lang="en-US" dirty="0"/>
              <a:t>• [ 42.35243914, -71.06025271] – Chinatown, </a:t>
            </a:r>
          </a:p>
          <a:p>
            <a:r>
              <a:rPr lang="en-US" dirty="0"/>
              <a:t>• [ 42.37861659, -71.0266932] – East Boston. </a:t>
            </a:r>
          </a:p>
          <a:p>
            <a:pPr marL="0" indent="0">
              <a:buNone/>
            </a:pPr>
            <a:r>
              <a:rPr lang="en-US" dirty="0"/>
              <a:t>These markers only considered the positive attributes of neighborhoods, so when looking at figure 20 and including the crime heat map, it can be seen that Chinatown is located in a high crime location and is thus eliminated as a possible option for a neighborhood to consider. Final desirable neighborhoods to live in based on the induvial needs and location from the museum ideal neighborhoods to consider are then East Boston, Roxbury and Roslindale in no specific order. </a:t>
            </a:r>
          </a:p>
          <a:p>
            <a:endParaRPr lang="en-US" dirty="0"/>
          </a:p>
        </p:txBody>
      </p:sp>
    </p:spTree>
    <p:extLst>
      <p:ext uri="{BB962C8B-B14F-4D97-AF65-F5344CB8AC3E}">
        <p14:creationId xmlns:p14="http://schemas.microsoft.com/office/powerpoint/2010/main" val="1137315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56B4-5BE1-4E72-8D15-A7CA579730A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991365-D220-47B3-B42A-F736530631C8}"/>
              </a:ext>
            </a:extLst>
          </p:cNvPr>
          <p:cNvSpPr>
            <a:spLocks noGrp="1"/>
          </p:cNvSpPr>
          <p:nvPr>
            <p:ph idx="1"/>
          </p:nvPr>
        </p:nvSpPr>
        <p:spPr/>
        <p:txBody>
          <a:bodyPr/>
          <a:lstStyle/>
          <a:p>
            <a:r>
              <a:rPr lang="en-US" dirty="0"/>
              <a:t>The purpose of this project was met to leverage location data to assist an individual in his/her decision of which neighborhood to live in when relocating to an unfamiliar location The model developed assists in narrowing down ideal neighborhoods to select from based on stakeholder needs or preferences. Through clustering preferences, the cluster locations created is an ideal starting point for final exploration by the stakeholders. Final decision on the chosen neighborhood will be made by each stakeholder taking in their own needs and priorities into consideration.</a:t>
            </a:r>
          </a:p>
          <a:p>
            <a:endParaRPr lang="en-US" dirty="0"/>
          </a:p>
        </p:txBody>
      </p:sp>
    </p:spTree>
    <p:extLst>
      <p:ext uri="{BB962C8B-B14F-4D97-AF65-F5344CB8AC3E}">
        <p14:creationId xmlns:p14="http://schemas.microsoft.com/office/powerpoint/2010/main" val="328892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50FE-8D7A-4766-8344-93C2CD778C87}"/>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E7C1168C-3F2E-4681-B677-7244322427C5}"/>
              </a:ext>
            </a:extLst>
          </p:cNvPr>
          <p:cNvSpPr>
            <a:spLocks noGrp="1"/>
          </p:cNvSpPr>
          <p:nvPr>
            <p:ph idx="1"/>
          </p:nvPr>
        </p:nvSpPr>
        <p:spPr/>
        <p:txBody>
          <a:bodyPr/>
          <a:lstStyle/>
          <a:p>
            <a:r>
              <a:rPr lang="en-US" dirty="0"/>
              <a:t>Relocating for work can be intimidating – even more so when you have to relocate to another country which you have never been to before and now you have to take your partner or family into account as well. It’s an overwhelming life event that makes you start thinking - what should I do, where do I begin and how do I approach this? The idea for this Capstone Project is to show how leveraging location data from </a:t>
            </a:r>
            <a:r>
              <a:rPr lang="en-US" dirty="0" err="1"/>
              <a:t>FourSquare</a:t>
            </a:r>
            <a:r>
              <a:rPr lang="en-US" dirty="0"/>
              <a:t> and other data sources can assist you with making decisions based on your individual needs when having to relocate.</a:t>
            </a:r>
          </a:p>
        </p:txBody>
      </p:sp>
    </p:spTree>
    <p:extLst>
      <p:ext uri="{BB962C8B-B14F-4D97-AF65-F5344CB8AC3E}">
        <p14:creationId xmlns:p14="http://schemas.microsoft.com/office/powerpoint/2010/main" val="3941022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4036-8BC2-4013-B420-EAF08EA975DF}"/>
              </a:ext>
            </a:extLst>
          </p:cNvPr>
          <p:cNvSpPr>
            <a:spLocks noGrp="1"/>
          </p:cNvSpPr>
          <p:nvPr>
            <p:ph type="title"/>
          </p:nvPr>
        </p:nvSpPr>
        <p:spPr/>
        <p:txBody>
          <a:bodyPr/>
          <a:lstStyle/>
          <a:p>
            <a:r>
              <a:rPr lang="en-US" dirty="0"/>
              <a:t>Problem</a:t>
            </a:r>
          </a:p>
        </p:txBody>
      </p:sp>
      <p:graphicFrame>
        <p:nvGraphicFramePr>
          <p:cNvPr id="4" name="Content Placeholder 3">
            <a:extLst>
              <a:ext uri="{FF2B5EF4-FFF2-40B4-BE49-F238E27FC236}">
                <a16:creationId xmlns:a16="http://schemas.microsoft.com/office/drawing/2014/main" id="{5AEF7759-F967-42C1-8DCF-5F1E05E457D3}"/>
              </a:ext>
            </a:extLst>
          </p:cNvPr>
          <p:cNvGraphicFramePr>
            <a:graphicFrameLocks noGrp="1"/>
          </p:cNvGraphicFramePr>
          <p:nvPr>
            <p:ph idx="1"/>
            <p:extLst>
              <p:ext uri="{D42A27DB-BD31-4B8C-83A1-F6EECF244321}">
                <p14:modId xmlns:p14="http://schemas.microsoft.com/office/powerpoint/2010/main" val="2211054945"/>
              </p:ext>
            </p:extLst>
          </p:nvPr>
        </p:nvGraphicFramePr>
        <p:xfrm>
          <a:off x="677334" y="2826043"/>
          <a:ext cx="8762088" cy="1955410"/>
        </p:xfrm>
        <a:graphic>
          <a:graphicData uri="http://schemas.openxmlformats.org/drawingml/2006/table">
            <a:tbl>
              <a:tblPr firstRow="1" firstCol="1" bandRow="1">
                <a:tableStyleId>{5C22544A-7EE6-4342-B048-85BDC9FD1C3A}</a:tableStyleId>
              </a:tblPr>
              <a:tblGrid>
                <a:gridCol w="4381044">
                  <a:extLst>
                    <a:ext uri="{9D8B030D-6E8A-4147-A177-3AD203B41FA5}">
                      <a16:colId xmlns:a16="http://schemas.microsoft.com/office/drawing/2014/main" val="642904683"/>
                    </a:ext>
                  </a:extLst>
                </a:gridCol>
                <a:gridCol w="4381044">
                  <a:extLst>
                    <a:ext uri="{9D8B030D-6E8A-4147-A177-3AD203B41FA5}">
                      <a16:colId xmlns:a16="http://schemas.microsoft.com/office/drawing/2014/main" val="364974044"/>
                    </a:ext>
                  </a:extLst>
                </a:gridCol>
              </a:tblGrid>
              <a:tr h="482515">
                <a:tc>
                  <a:txBody>
                    <a:bodyPr/>
                    <a:lstStyle/>
                    <a:p>
                      <a:pPr marL="0" marR="0">
                        <a:lnSpc>
                          <a:spcPct val="107000"/>
                        </a:lnSpc>
                        <a:spcBef>
                          <a:spcPts val="0"/>
                        </a:spcBef>
                        <a:spcAft>
                          <a:spcPts val="0"/>
                        </a:spcAft>
                      </a:pPr>
                      <a:r>
                        <a:rPr lang="en-US" sz="1800" dirty="0">
                          <a:effectLst/>
                        </a:rPr>
                        <a:t>Security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To live in a safe environment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5295380"/>
                  </a:ext>
                </a:extLst>
              </a:tr>
              <a:tr h="990380">
                <a:tc>
                  <a:txBody>
                    <a:bodyPr/>
                    <a:lstStyle/>
                    <a:p>
                      <a:pPr marL="0" marR="0">
                        <a:lnSpc>
                          <a:spcPct val="107000"/>
                        </a:lnSpc>
                        <a:spcBef>
                          <a:spcPts val="0"/>
                        </a:spcBef>
                        <a:spcAft>
                          <a:spcPts val="0"/>
                        </a:spcAft>
                      </a:pPr>
                      <a:r>
                        <a:rPr lang="en-US" sz="1800" dirty="0">
                          <a:effectLst/>
                        </a:rPr>
                        <a:t>Close to working locations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dirty="0">
                          <a:effectLst/>
                        </a:rPr>
                        <a:t>Must have loads of restaurants in the area, Close to Museum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3730717"/>
                  </a:ext>
                </a:extLst>
              </a:tr>
              <a:tr h="482515">
                <a:tc>
                  <a:txBody>
                    <a:bodyPr/>
                    <a:lstStyle/>
                    <a:p>
                      <a:pPr marL="0" marR="0">
                        <a:lnSpc>
                          <a:spcPct val="107000"/>
                        </a:lnSpc>
                        <a:spcBef>
                          <a:spcPts val="0"/>
                        </a:spcBef>
                        <a:spcAft>
                          <a:spcPts val="0"/>
                        </a:spcAft>
                      </a:pPr>
                      <a:r>
                        <a:rPr lang="en-US" sz="1800">
                          <a:effectLst/>
                        </a:rPr>
                        <a:t>Public Elementary school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dirty="0">
                          <a:effectLst/>
                        </a:rPr>
                        <a:t>Neighborhood close to school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4618167"/>
                  </a:ext>
                </a:extLst>
              </a:tr>
            </a:tbl>
          </a:graphicData>
        </a:graphic>
      </p:graphicFrame>
      <p:sp>
        <p:nvSpPr>
          <p:cNvPr id="5" name="TextBox 4">
            <a:extLst>
              <a:ext uri="{FF2B5EF4-FFF2-40B4-BE49-F238E27FC236}">
                <a16:creationId xmlns:a16="http://schemas.microsoft.com/office/drawing/2014/main" id="{4948368D-D7FB-4E2E-892D-0DBD4FB695F0}"/>
              </a:ext>
            </a:extLst>
          </p:cNvPr>
          <p:cNvSpPr txBox="1"/>
          <p:nvPr/>
        </p:nvSpPr>
        <p:spPr>
          <a:xfrm>
            <a:off x="677334" y="1916557"/>
            <a:ext cx="8762088" cy="923330"/>
          </a:xfrm>
          <a:prstGeom prst="rect">
            <a:avLst/>
          </a:prstGeom>
          <a:noFill/>
        </p:spPr>
        <p:txBody>
          <a:bodyPr wrap="square" rtlCol="0">
            <a:spAutoFit/>
          </a:bodyPr>
          <a:lstStyle/>
          <a:p>
            <a:r>
              <a:rPr lang="en-US" dirty="0"/>
              <a:t>He starts off by listing his and his family's basic wants and needs to identify how to approach the problem and to identify what data is required.</a:t>
            </a:r>
          </a:p>
          <a:p>
            <a:endParaRPr lang="en-US" dirty="0"/>
          </a:p>
        </p:txBody>
      </p:sp>
    </p:spTree>
    <p:extLst>
      <p:ext uri="{BB962C8B-B14F-4D97-AF65-F5344CB8AC3E}">
        <p14:creationId xmlns:p14="http://schemas.microsoft.com/office/powerpoint/2010/main" val="216855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98BC-637C-4436-A0E6-4B7F3EC96421}"/>
              </a:ext>
            </a:extLst>
          </p:cNvPr>
          <p:cNvSpPr>
            <a:spLocks noGrp="1"/>
          </p:cNvSpPr>
          <p:nvPr>
            <p:ph type="title"/>
          </p:nvPr>
        </p:nvSpPr>
        <p:spPr>
          <a:xfrm>
            <a:off x="677334" y="609600"/>
            <a:ext cx="8596668" cy="754966"/>
          </a:xfrm>
        </p:spPr>
        <p:txBody>
          <a:bodyPr/>
          <a:lstStyle/>
          <a:p>
            <a:r>
              <a:rPr lang="en-US" dirty="0"/>
              <a:t>Data</a:t>
            </a:r>
          </a:p>
        </p:txBody>
      </p:sp>
      <p:sp>
        <p:nvSpPr>
          <p:cNvPr id="3" name="Content Placeholder 2">
            <a:extLst>
              <a:ext uri="{FF2B5EF4-FFF2-40B4-BE49-F238E27FC236}">
                <a16:creationId xmlns:a16="http://schemas.microsoft.com/office/drawing/2014/main" id="{CB15187D-99E1-4D9E-B840-B37C95AA63EA}"/>
              </a:ext>
            </a:extLst>
          </p:cNvPr>
          <p:cNvSpPr>
            <a:spLocks noGrp="1"/>
          </p:cNvSpPr>
          <p:nvPr>
            <p:ph idx="1"/>
          </p:nvPr>
        </p:nvSpPr>
        <p:spPr>
          <a:xfrm>
            <a:off x="677334" y="1488613"/>
            <a:ext cx="8596668" cy="4166599"/>
          </a:xfrm>
        </p:spPr>
        <p:txBody>
          <a:bodyPr>
            <a:normAutofit fontScale="92500" lnSpcReduction="10000"/>
          </a:bodyPr>
          <a:lstStyle/>
          <a:p>
            <a:r>
              <a:rPr lang="en-US" dirty="0"/>
              <a:t>From the basic wants and needs list in the scenario description the following data is required  </a:t>
            </a:r>
          </a:p>
          <a:p>
            <a:r>
              <a:rPr lang="en-US" dirty="0"/>
              <a:t>1. Crime data  2. School data  3. </a:t>
            </a:r>
            <a:r>
              <a:rPr lang="en-US" dirty="0" err="1"/>
              <a:t>FourSquare</a:t>
            </a:r>
            <a:r>
              <a:rPr lang="en-US" dirty="0"/>
              <a:t> data on restaurants and work location  </a:t>
            </a:r>
          </a:p>
          <a:p>
            <a:r>
              <a:rPr lang="en-US" dirty="0"/>
              <a:t>Open source data from Analyze Boston is obtained which is the City of Boston's open data hub. From here the crime data is obtained as well as school data. This will assist in identifying safe neighborhoods to live in as well as where the options are for Elementary schools.  </a:t>
            </a:r>
          </a:p>
          <a:p>
            <a:r>
              <a:rPr lang="en-US" dirty="0"/>
              <a:t>The </a:t>
            </a:r>
            <a:r>
              <a:rPr lang="en-US" dirty="0" err="1"/>
              <a:t>FourSquare</a:t>
            </a:r>
            <a:r>
              <a:rPr lang="en-US" dirty="0"/>
              <a:t> API to query is used for geographical data on restaurants. It will be ideal to stay in the neighborhood or close to the neighborhood where there are many restaurants as a potential work option for the wife. </a:t>
            </a:r>
            <a:r>
              <a:rPr lang="en-US" dirty="0" err="1"/>
              <a:t>FourSquare</a:t>
            </a:r>
            <a:r>
              <a:rPr lang="en-US" dirty="0"/>
              <a:t> is also used to identify the location of the museum so that it can be taken into consideration when identifying possible neighborhoods to minimize extensive travel where possible. For each dataset used in this study a similar approach is followed to first explain where the data comes from, what is contained in the data and how the data is prepared in order to start working with a clean dataset. </a:t>
            </a:r>
          </a:p>
        </p:txBody>
      </p:sp>
    </p:spTree>
    <p:extLst>
      <p:ext uri="{BB962C8B-B14F-4D97-AF65-F5344CB8AC3E}">
        <p14:creationId xmlns:p14="http://schemas.microsoft.com/office/powerpoint/2010/main" val="137151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C452-C62B-436A-88FA-28257F543F98}"/>
              </a:ext>
            </a:extLst>
          </p:cNvPr>
          <p:cNvSpPr>
            <a:spLocks noGrp="1"/>
          </p:cNvSpPr>
          <p:nvPr>
            <p:ph type="title"/>
          </p:nvPr>
        </p:nvSpPr>
        <p:spPr>
          <a:xfrm>
            <a:off x="677334" y="609600"/>
            <a:ext cx="8596668" cy="656492"/>
          </a:xfrm>
        </p:spPr>
        <p:txBody>
          <a:bodyPr/>
          <a:lstStyle/>
          <a:p>
            <a:r>
              <a:rPr lang="en-US" dirty="0"/>
              <a:t> Boston Crime Data</a:t>
            </a:r>
          </a:p>
        </p:txBody>
      </p:sp>
      <p:pic>
        <p:nvPicPr>
          <p:cNvPr id="4" name="Content Placeholder 3">
            <a:extLst>
              <a:ext uri="{FF2B5EF4-FFF2-40B4-BE49-F238E27FC236}">
                <a16:creationId xmlns:a16="http://schemas.microsoft.com/office/drawing/2014/main" id="{23A3A4FC-5097-4409-9089-B3B8E77A498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2" y="1716258"/>
            <a:ext cx="8902235" cy="3218663"/>
          </a:xfrm>
          <a:prstGeom prst="rect">
            <a:avLst/>
          </a:prstGeom>
          <a:noFill/>
          <a:ln>
            <a:noFill/>
          </a:ln>
        </p:spPr>
      </p:pic>
    </p:spTree>
    <p:extLst>
      <p:ext uri="{BB962C8B-B14F-4D97-AF65-F5344CB8AC3E}">
        <p14:creationId xmlns:p14="http://schemas.microsoft.com/office/powerpoint/2010/main" val="362608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13D9-7B9F-4CA8-9AF6-71F487F87209}"/>
              </a:ext>
            </a:extLst>
          </p:cNvPr>
          <p:cNvSpPr>
            <a:spLocks noGrp="1"/>
          </p:cNvSpPr>
          <p:nvPr>
            <p:ph type="title"/>
          </p:nvPr>
        </p:nvSpPr>
        <p:spPr>
          <a:xfrm>
            <a:off x="677334" y="609600"/>
            <a:ext cx="8596668" cy="726831"/>
          </a:xfrm>
        </p:spPr>
        <p:txBody>
          <a:bodyPr/>
          <a:lstStyle/>
          <a:p>
            <a:r>
              <a:rPr lang="en-US" dirty="0"/>
              <a:t>Boston School Data</a:t>
            </a:r>
          </a:p>
        </p:txBody>
      </p:sp>
      <p:pic>
        <p:nvPicPr>
          <p:cNvPr id="4" name="Content Placeholder 3">
            <a:extLst>
              <a:ext uri="{FF2B5EF4-FFF2-40B4-BE49-F238E27FC236}">
                <a16:creationId xmlns:a16="http://schemas.microsoft.com/office/drawing/2014/main" id="{28C88E7E-827B-4AF0-A97F-39A991F5CC6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856935"/>
            <a:ext cx="8596668" cy="2897945"/>
          </a:xfrm>
          <a:prstGeom prst="rect">
            <a:avLst/>
          </a:prstGeom>
          <a:noFill/>
          <a:ln>
            <a:noFill/>
          </a:ln>
        </p:spPr>
      </p:pic>
    </p:spTree>
    <p:extLst>
      <p:ext uri="{BB962C8B-B14F-4D97-AF65-F5344CB8AC3E}">
        <p14:creationId xmlns:p14="http://schemas.microsoft.com/office/powerpoint/2010/main" val="421605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2EDA-E72F-4520-991C-3E547F994E57}"/>
              </a:ext>
            </a:extLst>
          </p:cNvPr>
          <p:cNvSpPr>
            <a:spLocks noGrp="1"/>
          </p:cNvSpPr>
          <p:nvPr>
            <p:ph type="title"/>
          </p:nvPr>
        </p:nvSpPr>
        <p:spPr>
          <a:xfrm>
            <a:off x="677334" y="609600"/>
            <a:ext cx="8596668" cy="698695"/>
          </a:xfrm>
        </p:spPr>
        <p:txBody>
          <a:bodyPr/>
          <a:lstStyle/>
          <a:p>
            <a:r>
              <a:rPr lang="en-US" dirty="0" err="1"/>
              <a:t>FourSquare</a:t>
            </a:r>
            <a:r>
              <a:rPr lang="en-US" dirty="0"/>
              <a:t> data</a:t>
            </a:r>
          </a:p>
        </p:txBody>
      </p:sp>
      <p:pic>
        <p:nvPicPr>
          <p:cNvPr id="4" name="Content Placeholder 3">
            <a:extLst>
              <a:ext uri="{FF2B5EF4-FFF2-40B4-BE49-F238E27FC236}">
                <a16:creationId xmlns:a16="http://schemas.microsoft.com/office/drawing/2014/main" id="{64E604B8-A631-45CF-8181-A9EA2A8E0146}"/>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06993" y="1489074"/>
            <a:ext cx="9993942" cy="5010199"/>
          </a:xfrm>
          <a:prstGeom prst="rect">
            <a:avLst/>
          </a:prstGeom>
          <a:noFill/>
          <a:ln>
            <a:noFill/>
          </a:ln>
        </p:spPr>
      </p:pic>
    </p:spTree>
    <p:extLst>
      <p:ext uri="{BB962C8B-B14F-4D97-AF65-F5344CB8AC3E}">
        <p14:creationId xmlns:p14="http://schemas.microsoft.com/office/powerpoint/2010/main" val="172719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319A-75CE-4100-9474-9C836EA9EE21}"/>
              </a:ext>
            </a:extLst>
          </p:cNvPr>
          <p:cNvSpPr>
            <a:spLocks noGrp="1"/>
          </p:cNvSpPr>
          <p:nvPr>
            <p:ph type="title"/>
          </p:nvPr>
        </p:nvSpPr>
        <p:spPr/>
        <p:txBody>
          <a:bodyPr/>
          <a:lstStyle/>
          <a:p>
            <a:r>
              <a:rPr lang="en-US" dirty="0"/>
              <a:t>Methodology </a:t>
            </a:r>
            <a:br>
              <a:rPr lang="en-US" dirty="0"/>
            </a:br>
            <a:endParaRPr lang="en-US" dirty="0"/>
          </a:p>
        </p:txBody>
      </p:sp>
      <p:pic>
        <p:nvPicPr>
          <p:cNvPr id="4" name="Content Placeholder 3">
            <a:extLst>
              <a:ext uri="{FF2B5EF4-FFF2-40B4-BE49-F238E27FC236}">
                <a16:creationId xmlns:a16="http://schemas.microsoft.com/office/drawing/2014/main" id="{5453EA96-F1ED-4AA2-AA51-E5143EE3539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270000"/>
            <a:ext cx="5537530" cy="3657601"/>
          </a:xfrm>
          <a:prstGeom prst="rect">
            <a:avLst/>
          </a:prstGeom>
          <a:noFill/>
          <a:ln>
            <a:noFill/>
          </a:ln>
        </p:spPr>
      </p:pic>
      <p:sp>
        <p:nvSpPr>
          <p:cNvPr id="5" name="TextBox 4">
            <a:extLst>
              <a:ext uri="{FF2B5EF4-FFF2-40B4-BE49-F238E27FC236}">
                <a16:creationId xmlns:a16="http://schemas.microsoft.com/office/drawing/2014/main" id="{516EE62C-1DCB-4DB8-8934-AF50D885623C}"/>
              </a:ext>
            </a:extLst>
          </p:cNvPr>
          <p:cNvSpPr txBox="1"/>
          <p:nvPr/>
        </p:nvSpPr>
        <p:spPr>
          <a:xfrm>
            <a:off x="6214864" y="1561068"/>
            <a:ext cx="2729132" cy="369332"/>
          </a:xfrm>
          <a:prstGeom prst="rect">
            <a:avLst/>
          </a:prstGeom>
          <a:noFill/>
        </p:spPr>
        <p:txBody>
          <a:bodyPr wrap="square" rtlCol="0">
            <a:spAutoFit/>
          </a:bodyPr>
          <a:lstStyle/>
          <a:p>
            <a:r>
              <a:rPr lang="en-US" dirty="0"/>
              <a:t>Boston’s map</a:t>
            </a:r>
          </a:p>
        </p:txBody>
      </p:sp>
      <p:sp>
        <p:nvSpPr>
          <p:cNvPr id="6" name="TextBox 5">
            <a:extLst>
              <a:ext uri="{FF2B5EF4-FFF2-40B4-BE49-F238E27FC236}">
                <a16:creationId xmlns:a16="http://schemas.microsoft.com/office/drawing/2014/main" id="{FDB49E20-5A8B-4CBC-8BED-FB78FFC49153}"/>
              </a:ext>
            </a:extLst>
          </p:cNvPr>
          <p:cNvSpPr txBox="1"/>
          <p:nvPr/>
        </p:nvSpPr>
        <p:spPr>
          <a:xfrm>
            <a:off x="6316394" y="2039815"/>
            <a:ext cx="3362178" cy="2862322"/>
          </a:xfrm>
          <a:prstGeom prst="rect">
            <a:avLst/>
          </a:prstGeom>
          <a:noFill/>
        </p:spPr>
        <p:txBody>
          <a:bodyPr wrap="square" rtlCol="0">
            <a:spAutoFit/>
          </a:bodyPr>
          <a:lstStyle/>
          <a:p>
            <a:r>
              <a:rPr lang="en-US" dirty="0"/>
              <a:t>Data Analysis Now that the data is cleaned up it’s ready to be explored and analyzed in order to obtain insights. The data will be analyzed in the following order: </a:t>
            </a:r>
          </a:p>
          <a:p>
            <a:r>
              <a:rPr lang="en-US" dirty="0"/>
              <a:t>1. Crime data </a:t>
            </a:r>
            <a:br>
              <a:rPr lang="en-US" dirty="0"/>
            </a:br>
            <a:r>
              <a:rPr lang="en-US" dirty="0"/>
              <a:t>2. School data </a:t>
            </a:r>
            <a:br>
              <a:rPr lang="en-US" dirty="0"/>
            </a:br>
            <a:r>
              <a:rPr lang="en-US" dirty="0"/>
              <a:t>3. </a:t>
            </a:r>
            <a:r>
              <a:rPr lang="en-US" dirty="0" err="1"/>
              <a:t>FourSquare</a:t>
            </a:r>
            <a:r>
              <a:rPr lang="en-US" dirty="0"/>
              <a:t> data</a:t>
            </a:r>
          </a:p>
          <a:p>
            <a:endParaRPr lang="en-US" dirty="0"/>
          </a:p>
        </p:txBody>
      </p:sp>
    </p:spTree>
    <p:extLst>
      <p:ext uri="{BB962C8B-B14F-4D97-AF65-F5344CB8AC3E}">
        <p14:creationId xmlns:p14="http://schemas.microsoft.com/office/powerpoint/2010/main" val="331979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0852-979A-4121-A44B-BED6A3F98EE1}"/>
              </a:ext>
            </a:extLst>
          </p:cNvPr>
          <p:cNvSpPr>
            <a:spLocks noGrp="1"/>
          </p:cNvSpPr>
          <p:nvPr>
            <p:ph type="title"/>
          </p:nvPr>
        </p:nvSpPr>
        <p:spPr>
          <a:xfrm>
            <a:off x="677334" y="609600"/>
            <a:ext cx="8596668" cy="838491"/>
          </a:xfrm>
        </p:spPr>
        <p:txBody>
          <a:bodyPr/>
          <a:lstStyle/>
          <a:p>
            <a:r>
              <a:rPr lang="en-US" dirty="0"/>
              <a:t>Crime data</a:t>
            </a:r>
          </a:p>
        </p:txBody>
      </p:sp>
      <p:sp>
        <p:nvSpPr>
          <p:cNvPr id="3" name="Content Placeholder 2">
            <a:extLst>
              <a:ext uri="{FF2B5EF4-FFF2-40B4-BE49-F238E27FC236}">
                <a16:creationId xmlns:a16="http://schemas.microsoft.com/office/drawing/2014/main" id="{351845B6-74CC-45CD-B154-7581E37B93B9}"/>
              </a:ext>
            </a:extLst>
          </p:cNvPr>
          <p:cNvSpPr>
            <a:spLocks noGrp="1"/>
          </p:cNvSpPr>
          <p:nvPr>
            <p:ph idx="1"/>
          </p:nvPr>
        </p:nvSpPr>
        <p:spPr>
          <a:xfrm>
            <a:off x="677334" y="1604676"/>
            <a:ext cx="8596668" cy="3880773"/>
          </a:xfrm>
        </p:spPr>
        <p:txBody>
          <a:bodyPr/>
          <a:lstStyle/>
          <a:p>
            <a:r>
              <a:rPr lang="en-US" dirty="0"/>
              <a:t>The data was then grouped by type of crime from where it became apparent that the top crime type in Boston is larceny, followed by assault and then vandalism.</a:t>
            </a:r>
          </a:p>
        </p:txBody>
      </p:sp>
      <p:pic>
        <p:nvPicPr>
          <p:cNvPr id="4" name="Picture 3">
            <a:extLst>
              <a:ext uri="{FF2B5EF4-FFF2-40B4-BE49-F238E27FC236}">
                <a16:creationId xmlns:a16="http://schemas.microsoft.com/office/drawing/2014/main" id="{8B5F036D-3AB8-4A38-8226-0B75851146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63598" y="2529329"/>
            <a:ext cx="1896745" cy="3461385"/>
          </a:xfrm>
          <a:prstGeom prst="rect">
            <a:avLst/>
          </a:prstGeom>
          <a:noFill/>
          <a:ln>
            <a:noFill/>
          </a:ln>
        </p:spPr>
      </p:pic>
      <p:pic>
        <p:nvPicPr>
          <p:cNvPr id="5" name="Picture 4">
            <a:extLst>
              <a:ext uri="{FF2B5EF4-FFF2-40B4-BE49-F238E27FC236}">
                <a16:creationId xmlns:a16="http://schemas.microsoft.com/office/drawing/2014/main" id="{9036E34F-F451-483A-B473-C915496BBF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60343" y="2923540"/>
            <a:ext cx="4885055" cy="3324860"/>
          </a:xfrm>
          <a:prstGeom prst="rect">
            <a:avLst/>
          </a:prstGeom>
          <a:noFill/>
          <a:ln>
            <a:noFill/>
          </a:ln>
        </p:spPr>
      </p:pic>
    </p:spTree>
    <p:extLst>
      <p:ext uri="{BB962C8B-B14F-4D97-AF65-F5344CB8AC3E}">
        <p14:creationId xmlns:p14="http://schemas.microsoft.com/office/powerpoint/2010/main" val="17874222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1160</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Capstone project IBM </vt:lpstr>
      <vt:lpstr>Introduction </vt:lpstr>
      <vt:lpstr>Problem</vt:lpstr>
      <vt:lpstr>Data</vt:lpstr>
      <vt:lpstr> Boston Crime Data</vt:lpstr>
      <vt:lpstr>Boston School Data</vt:lpstr>
      <vt:lpstr>FourSquare data</vt:lpstr>
      <vt:lpstr>Methodology  </vt:lpstr>
      <vt:lpstr>Crime data</vt:lpstr>
      <vt:lpstr>Crime data</vt:lpstr>
      <vt:lpstr>School data</vt:lpstr>
      <vt:lpstr>Foursquare data</vt:lpstr>
      <vt:lpstr>Building clusters using K-mean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IBM </dc:title>
  <dc:creator>Hazem Alaa</dc:creator>
  <cp:lastModifiedBy>Hazem Alaa</cp:lastModifiedBy>
  <cp:revision>3</cp:revision>
  <dcterms:created xsi:type="dcterms:W3CDTF">2020-03-06T19:04:27Z</dcterms:created>
  <dcterms:modified xsi:type="dcterms:W3CDTF">2020-03-06T19:24:49Z</dcterms:modified>
</cp:coreProperties>
</file>