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0" r:id="rId3"/>
    <p:sldId id="267" r:id="rId4"/>
    <p:sldId id="271" r:id="rId5"/>
    <p:sldId id="274" r:id="rId6"/>
    <p:sldId id="264" r:id="rId7"/>
    <p:sldId id="26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.goda827" initials="a" lastIdx="1" clrIdx="0">
    <p:extLst>
      <p:ext uri="{19B8F6BF-5375-455C-9EA6-DF929625EA0E}">
        <p15:presenceInfo xmlns:p15="http://schemas.microsoft.com/office/powerpoint/2012/main" userId="S-1-5-21-3810797081-643243279-253562474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CFCA-A01F-4D95-8603-885983B9669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F684-FAC5-40E1-A230-20DCF1FC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القاهرة هي عاصمة مصر ويبلغ عدد سكانها أكثر من 19 مليون نسمة ، وتستضيف أكثر من خمس سكان مصر. كما انها مساهم مهم في الاقتصاد المصري من حيث الناتج المحلي الإجمالي والوظائف.</a:t>
            </a:r>
            <a:endParaRPr lang="en-US" dirty="0"/>
          </a:p>
          <a:p>
            <a:endParaRPr lang="en-US" dirty="0"/>
          </a:p>
          <a:p>
            <a:r>
              <a:rPr lang="ar-EG" dirty="0"/>
              <a:t>منطقة العاصمة الكبرى القاهرة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4ADF-34CD-48CA-8D3F-DEB7766DC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6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2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81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B1D9907-6ACA-4027-9506-FE722C0FB38A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8F97E8C-0A8C-4BA0-B9D3-AE3C5ED370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242643-5778-4A2A-A6A4-9EF5664B6632}"/>
              </a:ext>
            </a:extLst>
          </p:cNvPr>
          <p:cNvSpPr txBox="1"/>
          <p:nvPr/>
        </p:nvSpPr>
        <p:spPr>
          <a:xfrm>
            <a:off x="4524086" y="386862"/>
            <a:ext cx="33449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Rakna</a:t>
            </a:r>
            <a:r>
              <a:rPr lang="en-US" sz="4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4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	    </a:t>
            </a:r>
            <a:r>
              <a:rPr lang="en-US" sz="44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Guide</a:t>
            </a:r>
            <a:endParaRPr lang="en-US" sz="4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cdn.dribbble.com/users/2486453/screenshots/5646776/sjoerdverbeek-schiphol-icondesign-large-parking.png">
            <a:extLst>
              <a:ext uri="{FF2B5EF4-FFF2-40B4-BE49-F238E27FC236}">
                <a16:creationId xmlns:a16="http://schemas.microsoft.com/office/drawing/2014/main" xmlns="" id="{F41EED1E-61C3-4A2F-BFF6-0DE8FD862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t="9690" r="19768" b="10206"/>
          <a:stretch/>
        </p:blipFill>
        <p:spPr bwMode="auto">
          <a:xfrm>
            <a:off x="3653521" y="2079627"/>
            <a:ext cx="4638261" cy="41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486AFEE-EA2D-4636-A1BF-AB45B40C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144355"/>
            <a:ext cx="8653670" cy="4858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11D65D-AA30-49FD-9364-884D87F198DD}"/>
              </a:ext>
            </a:extLst>
          </p:cNvPr>
          <p:cNvSpPr/>
          <p:nvPr/>
        </p:nvSpPr>
        <p:spPr>
          <a:xfrm>
            <a:off x="139057" y="419031"/>
            <a:ext cx="3103809" cy="57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dobe Arabic" panose="02040503050201020203" pitchFamily="18" charset="-78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1046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FF653E-720E-493D-B56E-3DDCE90ADBAF}"/>
              </a:ext>
            </a:extLst>
          </p:cNvPr>
          <p:cNvSpPr/>
          <p:nvPr/>
        </p:nvSpPr>
        <p:spPr>
          <a:xfrm>
            <a:off x="178814" y="392648"/>
            <a:ext cx="3103809" cy="57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dobe Arabic" panose="02040503050201020203" pitchFamily="18" charset="-78"/>
              </a:rPr>
              <a:t>The Problem</a:t>
            </a:r>
          </a:p>
        </p:txBody>
      </p:sp>
      <p:pic>
        <p:nvPicPr>
          <p:cNvPr id="4" name="Picture 2" descr="https://encrypted-tbn0.gstatic.com/images?q=tbn:ANd9GcSljuePxlkz4zJc13MPo7FoxLf-EMlhyAZ9VAVPfPcyrZDn-2pcow">
            <a:extLst>
              <a:ext uri="{FF2B5EF4-FFF2-40B4-BE49-F238E27FC236}">
                <a16:creationId xmlns:a16="http://schemas.microsoft.com/office/drawing/2014/main" xmlns="" id="{CE2E700F-0362-4E24-BD16-9F73B72D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1" y="1337675"/>
            <a:ext cx="8097079" cy="4548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BBCBBBA-FEBA-4F6F-9031-A2EB1AC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1375"/>
            <a:ext cx="12192000" cy="440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Cairo has more than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19.5 million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inhabitants.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is more than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fifth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Egypt's population in Cairo.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Egypt has more than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million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vehicles.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Cairo governorate ranked first with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million vehicles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licensed.</a:t>
            </a:r>
          </a:p>
          <a:p>
            <a:pPr lvl="2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308367-2CEE-40C7-95F7-4F9C9C0D13D7}"/>
              </a:ext>
            </a:extLst>
          </p:cNvPr>
          <p:cNvSpPr txBox="1"/>
          <p:nvPr/>
        </p:nvSpPr>
        <p:spPr>
          <a:xfrm>
            <a:off x="3673546" y="656823"/>
            <a:ext cx="39917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latin typeface="Bell MT" panose="02020503060305020303" pitchFamily="18" charset="0"/>
              </a:rPr>
              <a:t>Cairo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FF653E-720E-493D-B56E-3DDCE90ADBAF}"/>
              </a:ext>
            </a:extLst>
          </p:cNvPr>
          <p:cNvSpPr/>
          <p:nvPr/>
        </p:nvSpPr>
        <p:spPr>
          <a:xfrm>
            <a:off x="231822" y="631066"/>
            <a:ext cx="3103809" cy="57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E52EC5-1D57-424D-BD24-F7B255F35B98}"/>
              </a:ext>
            </a:extLst>
          </p:cNvPr>
          <p:cNvSpPr txBox="1"/>
          <p:nvPr/>
        </p:nvSpPr>
        <p:spPr>
          <a:xfrm>
            <a:off x="231822" y="1895061"/>
            <a:ext cx="468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Rakna is a peer to peer parking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68FEB5-3AF7-4E33-9BBE-BF72D03B29C7}"/>
              </a:ext>
            </a:extLst>
          </p:cNvPr>
          <p:cNvGrpSpPr/>
          <p:nvPr/>
        </p:nvGrpSpPr>
        <p:grpSpPr>
          <a:xfrm>
            <a:off x="2884225" y="2929700"/>
            <a:ext cx="6423550" cy="2506085"/>
            <a:chOff x="3207375" y="2362500"/>
            <a:chExt cx="5777250" cy="2133000"/>
          </a:xfrm>
        </p:grpSpPr>
        <p:sp>
          <p:nvSpPr>
            <p:cNvPr id="7" name="Shape 172">
              <a:extLst>
                <a:ext uri="{FF2B5EF4-FFF2-40B4-BE49-F238E27FC236}">
                  <a16:creationId xmlns:a16="http://schemas.microsoft.com/office/drawing/2014/main" xmlns="" id="{07C5DFD6-6567-411F-B561-24BAE0CCBA41}"/>
                </a:ext>
              </a:extLst>
            </p:cNvPr>
            <p:cNvSpPr/>
            <p:nvPr/>
          </p:nvSpPr>
          <p:spPr>
            <a:xfrm>
              <a:off x="5029500" y="2362500"/>
              <a:ext cx="2133000" cy="2133000"/>
            </a:xfrm>
            <a:prstGeom prst="ellipse">
              <a:avLst/>
            </a:prstGeom>
            <a:solidFill>
              <a:srgbClr val="2551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endPara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" name="Shape 173">
              <a:extLst>
                <a:ext uri="{FF2B5EF4-FFF2-40B4-BE49-F238E27FC236}">
                  <a16:creationId xmlns:a16="http://schemas.microsoft.com/office/drawing/2014/main" xmlns="" id="{C8A060E7-4B9B-431A-BAD8-15A5F3E13649}"/>
                </a:ext>
              </a:extLst>
            </p:cNvPr>
            <p:cNvSpPr/>
            <p:nvPr/>
          </p:nvSpPr>
          <p:spPr>
            <a:xfrm>
              <a:off x="3207375" y="2362500"/>
              <a:ext cx="2133000" cy="2133000"/>
            </a:xfrm>
            <a:prstGeom prst="ellipse">
              <a:avLst/>
            </a:prstGeom>
            <a:noFill/>
            <a:ln w="114300" cap="flat" cmpd="sng">
              <a:solidFill>
                <a:srgbClr val="00BEF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endParaRPr lang="en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" name="Shape 174">
              <a:extLst>
                <a:ext uri="{FF2B5EF4-FFF2-40B4-BE49-F238E27FC236}">
                  <a16:creationId xmlns:a16="http://schemas.microsoft.com/office/drawing/2014/main" xmlns="" id="{647F3F53-8630-422A-A8E7-45B433BC05B3}"/>
                </a:ext>
              </a:extLst>
            </p:cNvPr>
            <p:cNvSpPr/>
            <p:nvPr/>
          </p:nvSpPr>
          <p:spPr>
            <a:xfrm>
              <a:off x="6851625" y="2362500"/>
              <a:ext cx="2133000" cy="2133000"/>
            </a:xfrm>
            <a:prstGeom prst="ellipse">
              <a:avLst/>
            </a:prstGeom>
            <a:noFill/>
            <a:ln w="114300" cap="flat" cmpd="sng">
              <a:solidFill>
                <a:srgbClr val="00BEF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endParaRPr lang="en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TextBox 1">
              <a:extLst>
                <a:ext uri="{FF2B5EF4-FFF2-40B4-BE49-F238E27FC236}">
                  <a16:creationId xmlns:a16="http://schemas.microsoft.com/office/drawing/2014/main" xmlns="" id="{8DC2F29B-4CB1-423B-9849-687E5BC5DFFD}"/>
                </a:ext>
              </a:extLst>
            </p:cNvPr>
            <p:cNvSpPr txBox="1"/>
            <p:nvPr/>
          </p:nvSpPr>
          <p:spPr>
            <a:xfrm>
              <a:off x="5340375" y="3144721"/>
              <a:ext cx="1511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Rakna</a:t>
              </a: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xmlns="" id="{66977E8B-826D-44D5-8C00-BCF57608186C}"/>
                </a:ext>
              </a:extLst>
            </p:cNvPr>
            <p:cNvSpPr txBox="1"/>
            <p:nvPr/>
          </p:nvSpPr>
          <p:spPr>
            <a:xfrm>
              <a:off x="3432996" y="3144722"/>
              <a:ext cx="1469275" cy="497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dirty="0">
                  <a:solidFill>
                    <a:srgbClr val="00B0F0"/>
                  </a:solidFill>
                </a:rPr>
                <a:t>Garage  </a:t>
              </a: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xmlns="" id="{98927A87-0940-4E13-AE68-83028C79AEE4}"/>
                </a:ext>
              </a:extLst>
            </p:cNvPr>
            <p:cNvSpPr txBox="1"/>
            <p:nvPr/>
          </p:nvSpPr>
          <p:spPr>
            <a:xfrm>
              <a:off x="7473374" y="3144721"/>
              <a:ext cx="922198" cy="497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dirty="0">
                  <a:solidFill>
                    <a:srgbClr val="00B0F0"/>
                  </a:solidFill>
                </a:rPr>
                <a:t>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3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FF653E-720E-493D-B56E-3DDCE90ADBAF}"/>
              </a:ext>
            </a:extLst>
          </p:cNvPr>
          <p:cNvSpPr/>
          <p:nvPr/>
        </p:nvSpPr>
        <p:spPr>
          <a:xfrm>
            <a:off x="231822" y="631066"/>
            <a:ext cx="3103809" cy="57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Customers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B341BA-94CA-4F1C-A3B9-EECF55B92E54}"/>
              </a:ext>
            </a:extLst>
          </p:cNvPr>
          <p:cNvSpPr txBox="1"/>
          <p:nvPr/>
        </p:nvSpPr>
        <p:spPr>
          <a:xfrm>
            <a:off x="676275" y="1444625"/>
            <a:ext cx="6511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All vehicles can use our system to have a secure garage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Owners of garages who want to invest for a period of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55AAF3-5434-4520-A64F-06DA5C8D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11" y="2897702"/>
            <a:ext cx="4524777" cy="3016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77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FF653E-720E-493D-B56E-3DDCE90ADBAF}"/>
              </a:ext>
            </a:extLst>
          </p:cNvPr>
          <p:cNvSpPr/>
          <p:nvPr/>
        </p:nvSpPr>
        <p:spPr>
          <a:xfrm>
            <a:off x="193304" y="654512"/>
            <a:ext cx="3103809" cy="57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Prototype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5682FE-AA19-4C30-BB09-EBD6F47CFC48}"/>
              </a:ext>
            </a:extLst>
          </p:cNvPr>
          <p:cNvSpPr/>
          <p:nvPr/>
        </p:nvSpPr>
        <p:spPr>
          <a:xfrm>
            <a:off x="1107704" y="2036518"/>
            <a:ext cx="2237840" cy="721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itstream Vera Serif" panose="02060603050605020204" pitchFamily="18" charset="0"/>
                <a:cs typeface="Adobe Arabic" panose="02040503050201020203" pitchFamily="18" charset="-78"/>
              </a:rPr>
              <a:t>User Smart phone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xmlns="" id="{4039522D-0643-4A72-9249-DBB4A01B12F7}"/>
              </a:ext>
            </a:extLst>
          </p:cNvPr>
          <p:cNvSpPr/>
          <p:nvPr/>
        </p:nvSpPr>
        <p:spPr>
          <a:xfrm>
            <a:off x="3387776" y="2097034"/>
            <a:ext cx="1184031" cy="579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4C1F32-3152-4050-92CD-1FE06D037AC1}"/>
              </a:ext>
            </a:extLst>
          </p:cNvPr>
          <p:cNvSpPr/>
          <p:nvPr/>
        </p:nvSpPr>
        <p:spPr>
          <a:xfrm>
            <a:off x="4967279" y="4615922"/>
            <a:ext cx="1981201" cy="721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itstream Vera Serif" panose="02060603050605020204" pitchFamily="18" charset="0"/>
                <a:cs typeface="Adobe Arabic" panose="02040503050201020203" pitchFamily="18" charset="-78"/>
              </a:rPr>
              <a:t>Payment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25DC22-15D2-4F59-AB38-B931F2CD1B29}"/>
              </a:ext>
            </a:extLst>
          </p:cNvPr>
          <p:cNvSpPr/>
          <p:nvPr/>
        </p:nvSpPr>
        <p:spPr>
          <a:xfrm>
            <a:off x="8266749" y="4583479"/>
            <a:ext cx="1981201" cy="721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itstream Vera Serif" panose="02060603050605020204" pitchFamily="18" charset="0"/>
                <a:cs typeface="Adobe Arabic" panose="02040503050201020203" pitchFamily="18" charset="-78"/>
              </a:rPr>
              <a:t>Garage security system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84B7B1-C28B-4096-9839-ED6EE230892A}"/>
              </a:ext>
            </a:extLst>
          </p:cNvPr>
          <p:cNvSpPr/>
          <p:nvPr/>
        </p:nvSpPr>
        <p:spPr>
          <a:xfrm>
            <a:off x="8228116" y="2058397"/>
            <a:ext cx="1981201" cy="721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itstream Vera Serif" panose="02060603050605020204" pitchFamily="18" charset="0"/>
                <a:cs typeface="Adobe Arabic" panose="02040503050201020203" pitchFamily="18" charset="-78"/>
              </a:rPr>
              <a:t>Route to picked garage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FA68AD-C0C1-41FC-A76B-C08C34D3E53A}"/>
              </a:ext>
            </a:extLst>
          </p:cNvPr>
          <p:cNvSpPr/>
          <p:nvPr/>
        </p:nvSpPr>
        <p:spPr>
          <a:xfrm>
            <a:off x="4628585" y="2049397"/>
            <a:ext cx="2237840" cy="721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itstream Vera Serif" panose="02060603050605020204" pitchFamily="18" charset="0"/>
                <a:cs typeface="Adobe Arabic" panose="02040503050201020203" pitchFamily="18" charset="-78"/>
              </a:rPr>
              <a:t>Rakna registered garages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xmlns="" id="{C3F3FBF3-CC85-4647-9D5D-3DDF48ED5BA2}"/>
              </a:ext>
            </a:extLst>
          </p:cNvPr>
          <p:cNvSpPr/>
          <p:nvPr/>
        </p:nvSpPr>
        <p:spPr>
          <a:xfrm>
            <a:off x="7028006" y="4674123"/>
            <a:ext cx="1184031" cy="579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xmlns="" id="{DB728FD6-25EC-453F-98C2-8AF3810EB87C}"/>
              </a:ext>
            </a:extLst>
          </p:cNvPr>
          <p:cNvSpPr/>
          <p:nvPr/>
        </p:nvSpPr>
        <p:spPr>
          <a:xfrm>
            <a:off x="6936457" y="2127162"/>
            <a:ext cx="1184031" cy="579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xmlns="" id="{C1EDEB92-7007-4049-B367-59991DF81863}"/>
              </a:ext>
            </a:extLst>
          </p:cNvPr>
          <p:cNvSpPr/>
          <p:nvPr/>
        </p:nvSpPr>
        <p:spPr>
          <a:xfrm rot="5400000">
            <a:off x="8703078" y="2201779"/>
            <a:ext cx="3208156" cy="29986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FF653E-720E-493D-B56E-3DDCE90ADBAF}"/>
              </a:ext>
            </a:extLst>
          </p:cNvPr>
          <p:cNvSpPr/>
          <p:nvPr/>
        </p:nvSpPr>
        <p:spPr>
          <a:xfrm>
            <a:off x="231822" y="631066"/>
            <a:ext cx="3103809" cy="643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Competitors </a:t>
            </a:r>
          </a:p>
        </p:txBody>
      </p:sp>
      <p:pic>
        <p:nvPicPr>
          <p:cNvPr id="4" name="Picture 2" descr="Ø¹ÙÙ ØºØ±Ø§Ø± Ø£ÙØ¨Ø± ÙÙØ±ÙÙ.. &quot;Ø±ÙÙØ©&quot; ØªØ·Ø¨ÙÙ Ø¬Ø¯ÙØ¯ Ø¹ÙÙ Ø§ÙÙÙØ¨Ø§ÙÙ Ø¨Ø¯ÙÙÙØ§ ÙÙ&quot;Ø§ÙØ³Ø§ÙØ³&quot; ">
            <a:extLst>
              <a:ext uri="{FF2B5EF4-FFF2-40B4-BE49-F238E27FC236}">
                <a16:creationId xmlns:a16="http://schemas.microsoft.com/office/drawing/2014/main" xmlns="" id="{BBA93251-0DD3-4E5B-8594-D81529B0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41" y="1764045"/>
            <a:ext cx="5059179" cy="432765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may contain: text">
            <a:extLst>
              <a:ext uri="{FF2B5EF4-FFF2-40B4-BE49-F238E27FC236}">
                <a16:creationId xmlns:a16="http://schemas.microsoft.com/office/drawing/2014/main" xmlns="" id="{493DDE37-5C53-4AD2-8F18-4A514472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15" y="1712710"/>
            <a:ext cx="4993744" cy="44303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242CE3-2F93-4FB5-9F53-802F0913A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288" y="2111780"/>
            <a:ext cx="1502744" cy="15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Custom 1">
      <a:dk1>
        <a:sysClr val="windowText" lastClr="000000"/>
      </a:dk1>
      <a:lt1>
        <a:sysClr val="window" lastClr="FFFFFF"/>
      </a:lt1>
      <a:dk2>
        <a:srgbClr val="5967A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1531</TotalTime>
  <Words>138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Adobe Kaiti Std R</vt:lpstr>
      <vt:lpstr>Adobe Arabic</vt:lpstr>
      <vt:lpstr>Arial</vt:lpstr>
      <vt:lpstr>Bell MT</vt:lpstr>
      <vt:lpstr>Bitstream Vera Serif</vt:lpstr>
      <vt:lpstr>Bookman Old Style</vt:lpstr>
      <vt:lpstr>Calibri</vt:lpstr>
      <vt:lpstr>Century Schoolbook</vt:lpstr>
      <vt:lpstr>Corbel</vt:lpstr>
      <vt:lpstr>Source Sans Pro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ahmed.goda827</dc:creator>
  <cp:lastModifiedBy>allam hazem</cp:lastModifiedBy>
  <cp:revision>81</cp:revision>
  <dcterms:created xsi:type="dcterms:W3CDTF">2019-03-28T14:58:23Z</dcterms:created>
  <dcterms:modified xsi:type="dcterms:W3CDTF">2019-06-30T12:37:36Z</dcterms:modified>
</cp:coreProperties>
</file>