
<file path=[Content_Types].xml><?xml version="1.0" encoding="utf-8"?>
<Types xmlns="http://schemas.openxmlformats.org/package/2006/content-types">
  <Default Extension="jpeg" ContentType="image/jpeg"/>
  <Default Extension="png" ContentType="image/png"/>
  <Default Extension="tiff" ContentType="image/tif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9" r:id="rId3"/>
    <p:sldId id="322" r:id="rId5"/>
    <p:sldId id="359" r:id="rId6"/>
    <p:sldId id="360" r:id="rId7"/>
    <p:sldId id="361" r:id="rId8"/>
    <p:sldId id="362" r:id="rId9"/>
    <p:sldId id="363" r:id="rId10"/>
    <p:sldId id="395" r:id="rId11"/>
    <p:sldId id="323" r:id="rId12"/>
    <p:sldId id="324"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3" r:id="rId27"/>
    <p:sldId id="344" r:id="rId28"/>
    <p:sldId id="345" r:id="rId29"/>
    <p:sldId id="346" r:id="rId30"/>
    <p:sldId id="347" r:id="rId31"/>
    <p:sldId id="348" r:id="rId32"/>
    <p:sldId id="349" r:id="rId33"/>
    <p:sldId id="350" r:id="rId34"/>
    <p:sldId id="351" r:id="rId35"/>
    <p:sldId id="352" r:id="rId36"/>
    <p:sldId id="353" r:id="rId37"/>
    <p:sldId id="354" r:id="rId38"/>
    <p:sldId id="355" r:id="rId39"/>
    <p:sldId id="356" r:id="rId40"/>
    <p:sldId id="342" r:id="rId41"/>
    <p:sldId id="31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969"/>
    <a:srgbClr val="D9D9D9"/>
    <a:srgbClr val="ECECEC"/>
    <a:srgbClr val="404040"/>
    <a:srgbClr val="BFBFBF"/>
    <a:srgbClr val="F7F7F7"/>
    <a:srgbClr val="7F7F7F"/>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8" autoAdjust="0"/>
    <p:restoredTop sz="94660"/>
  </p:normalViewPr>
  <p:slideViewPr>
    <p:cSldViewPr snapToGrid="0" showGuides="1">
      <p:cViewPr varScale="1">
        <p:scale>
          <a:sx n="115" d="100"/>
          <a:sy n="115" d="100"/>
        </p:scale>
        <p:origin x="216" y="456"/>
      </p:cViewPr>
      <p:guideLst>
        <p:guide orient="horz" pos="219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79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6020202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6020202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6020202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6020202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6020202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602020203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602020203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602020203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602020203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tiff"/><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9393551" y="67222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1899557" y="2166257"/>
            <a:ext cx="4467789" cy="1200329"/>
          </a:xfrm>
          <a:prstGeom prst="rect">
            <a:avLst/>
          </a:prstGeom>
          <a:noFill/>
        </p:spPr>
        <p:txBody>
          <a:bodyPr wrap="square" rtlCol="0">
            <a:spAutoFit/>
          </a:bodyPr>
          <a:lstStyle/>
          <a:p>
            <a:r>
              <a:rPr lang="zh-CN" altLang="en-US" sz="7200" dirty="0" smtClean="0">
                <a:latin typeface="迷你简细珊瑚" charset="-122"/>
                <a:ea typeface="迷你简细珊瑚" charset="-122"/>
                <a:cs typeface="迷你简细珊瑚" charset="-122"/>
              </a:rPr>
              <a:t>数学专题</a:t>
            </a:r>
            <a:endParaRPr lang="zh-CN" altLang="en-US" sz="7200" dirty="0">
              <a:latin typeface="迷你简细珊瑚" charset="-122"/>
              <a:ea typeface="迷你简细珊瑚" charset="-122"/>
              <a:cs typeface="迷你简细珊瑚" charset="-122"/>
            </a:endParaRPr>
          </a:p>
        </p:txBody>
      </p:sp>
      <p:sp>
        <p:nvSpPr>
          <p:cNvPr id="157" name="文本框 156"/>
          <p:cNvSpPr txBox="1"/>
          <p:nvPr/>
        </p:nvSpPr>
        <p:spPr>
          <a:xfrm>
            <a:off x="1924050" y="3581400"/>
            <a:ext cx="5767926" cy="2123658"/>
          </a:xfrm>
          <a:prstGeom prst="rect">
            <a:avLst/>
          </a:prstGeom>
          <a:noFill/>
        </p:spPr>
        <p:txBody>
          <a:bodyPr wrap="none" rtlCol="0">
            <a:spAutoFit/>
          </a:bodyPr>
          <a:lstStyle/>
          <a:p>
            <a:r>
              <a:rPr lang="zh-CN" altLang="en-US" sz="4400"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4400" dirty="0" smtClean="0">
                <a:solidFill>
                  <a:schemeClr val="bg1">
                    <a:lumMod val="50000"/>
                  </a:schemeClr>
                </a:solidFill>
                <a:latin typeface="微软雅黑" panose="020B0503020204020204" pitchFamily="34" charset="-122"/>
                <a:ea typeface="微软雅黑" panose="020B0503020204020204" pitchFamily="34" charset="-122"/>
              </a:rPr>
              <a:t>         </a:t>
            </a:r>
            <a:r>
              <a:rPr lang="zh-CN" altLang="en-US" sz="4400" dirty="0" smtClean="0">
                <a:solidFill>
                  <a:schemeClr val="bg1">
                    <a:lumMod val="50000"/>
                  </a:schemeClr>
                </a:solidFill>
                <a:latin typeface="微软雅黑" panose="020B0503020204020204" pitchFamily="34" charset="-122"/>
                <a:ea typeface="微软雅黑" panose="020B0503020204020204" pitchFamily="34" charset="-122"/>
              </a:rPr>
              <a:t>郭宇梁</a:t>
            </a:r>
            <a:endParaRPr lang="en-US" altLang="zh-CN" sz="44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44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4400" dirty="0" smtClean="0">
                <a:solidFill>
                  <a:schemeClr val="bg1">
                    <a:lumMod val="50000"/>
                  </a:schemeClr>
                </a:solidFill>
                <a:latin typeface="微软雅黑" panose="020B0503020204020204" pitchFamily="34" charset="-122"/>
                <a:ea typeface="微软雅黑" panose="020B0503020204020204" pitchFamily="34" charset="-122"/>
              </a:rPr>
              <a:t>		   </a:t>
            </a:r>
            <a:r>
              <a:rPr lang="zh-CN" altLang="en-US" sz="4400" dirty="0" smtClean="0">
                <a:solidFill>
                  <a:schemeClr val="bg1">
                    <a:lumMod val="50000"/>
                  </a:schemeClr>
                </a:solidFill>
                <a:latin typeface="微软雅黑" panose="020B0503020204020204" pitchFamily="34" charset="-122"/>
                <a:ea typeface="微软雅黑" panose="020B0503020204020204" pitchFamily="34" charset="-122"/>
              </a:rPr>
              <a:t>武汉大学</a:t>
            </a:r>
            <a:endParaRPr lang="en-US" altLang="zh-CN" sz="44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4400" dirty="0" smtClean="0">
                <a:solidFill>
                  <a:schemeClr val="bg1">
                    <a:lumMod val="50000"/>
                  </a:schemeClr>
                </a:solidFill>
                <a:latin typeface="微软雅黑" panose="020B0503020204020204" pitchFamily="34" charset="-122"/>
                <a:ea typeface="微软雅黑" panose="020B0503020204020204" pitchFamily="34" charset="-122"/>
              </a:rPr>
              <a:t>709547807@qq.com</a:t>
            </a:r>
            <a:endParaRPr lang="zh-CN" altLang="en-US" sz="44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79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3908762"/>
          </a:xfrm>
          <a:prstGeom prst="rect">
            <a:avLst/>
          </a:prstGeom>
          <a:noFill/>
        </p:spPr>
        <p:txBody>
          <a:bodyPr wrap="square" rtlCol="0">
            <a:spAutoFit/>
          </a:bodyPr>
          <a:lstStyle/>
          <a:p>
            <a:r>
              <a:rPr kumimoji="1" lang="zh-CN" altLang="en-US" sz="3600" dirty="0" smtClean="0"/>
              <a:t>矩阵乘法</a:t>
            </a:r>
            <a:endParaRPr kumimoji="1" lang="en-US" altLang="zh-CN" sz="3600" dirty="0" smtClean="0"/>
          </a:p>
          <a:p>
            <a:endParaRPr kumimoji="1" lang="en-US" altLang="zh-CN" sz="3600" dirty="0"/>
          </a:p>
          <a:p>
            <a:r>
              <a:rPr lang="zh-CN" altLang="en-US" sz="2800" dirty="0"/>
              <a:t>一个</a:t>
            </a:r>
            <a:r>
              <a:rPr lang="zh-CN" altLang="en-US" sz="2800" dirty="0" smtClean="0"/>
              <a:t>矩阵就</a:t>
            </a:r>
            <a:r>
              <a:rPr lang="zh-CN" altLang="en-US" sz="2800" dirty="0"/>
              <a:t>是一个二维数组。一个</a:t>
            </a:r>
            <a:r>
              <a:rPr lang="en-US" altLang="zh-CN" sz="2800" dirty="0"/>
              <a:t>n</a:t>
            </a:r>
            <a:r>
              <a:rPr lang="zh-CN" altLang="en-US" sz="2800" dirty="0"/>
              <a:t>行</a:t>
            </a:r>
            <a:r>
              <a:rPr lang="en-US" altLang="zh-CN" sz="2800" dirty="0"/>
              <a:t>m</a:t>
            </a:r>
            <a:r>
              <a:rPr lang="zh-CN" altLang="en-US" sz="2800" dirty="0"/>
              <a:t>列的矩阵可以乘以一个</a:t>
            </a:r>
            <a:r>
              <a:rPr lang="en-US" altLang="zh-CN" sz="2800" dirty="0"/>
              <a:t>m</a:t>
            </a:r>
            <a:r>
              <a:rPr lang="zh-CN" altLang="en-US" sz="2800" dirty="0"/>
              <a:t>行</a:t>
            </a:r>
            <a:r>
              <a:rPr lang="en-US" altLang="zh-CN" sz="2800" dirty="0"/>
              <a:t>p</a:t>
            </a:r>
            <a:r>
              <a:rPr lang="zh-CN" altLang="en-US" sz="2800" dirty="0"/>
              <a:t>列的矩阵，得到的结果是一个</a:t>
            </a:r>
            <a:r>
              <a:rPr lang="en-US" altLang="zh-CN" sz="2800" dirty="0"/>
              <a:t>n</a:t>
            </a:r>
            <a:r>
              <a:rPr lang="zh-CN" altLang="en-US" sz="2800" dirty="0"/>
              <a:t>行</a:t>
            </a:r>
            <a:r>
              <a:rPr lang="en-US" altLang="zh-CN" sz="2800" dirty="0"/>
              <a:t>p</a:t>
            </a:r>
            <a:r>
              <a:rPr lang="zh-CN" altLang="en-US" sz="2800" dirty="0"/>
              <a:t>列的矩阵，其中的第</a:t>
            </a:r>
            <a:r>
              <a:rPr lang="en-US" altLang="zh-CN" sz="2800" dirty="0" err="1"/>
              <a:t>i</a:t>
            </a:r>
            <a:r>
              <a:rPr lang="zh-CN" altLang="en-US" sz="2800" dirty="0"/>
              <a:t>行第</a:t>
            </a:r>
            <a:r>
              <a:rPr lang="en-US" altLang="zh-CN" sz="2800" dirty="0"/>
              <a:t>j</a:t>
            </a:r>
            <a:r>
              <a:rPr lang="zh-CN" altLang="en-US" sz="2800" dirty="0"/>
              <a:t>列位置上的数等于前一个矩阵第</a:t>
            </a:r>
            <a:r>
              <a:rPr lang="en-US" altLang="zh-CN" sz="2800" dirty="0" err="1"/>
              <a:t>i</a:t>
            </a:r>
            <a:r>
              <a:rPr lang="zh-CN" altLang="en-US" sz="2800" dirty="0"/>
              <a:t>行上的</a:t>
            </a:r>
            <a:r>
              <a:rPr lang="en-US" altLang="zh-CN" sz="2800" dirty="0"/>
              <a:t>m</a:t>
            </a:r>
            <a:r>
              <a:rPr lang="zh-CN" altLang="en-US" sz="2800" dirty="0"/>
              <a:t>个数与后一个矩阵第</a:t>
            </a:r>
            <a:r>
              <a:rPr lang="en-US" altLang="zh-CN" sz="2800" dirty="0"/>
              <a:t>j</a:t>
            </a:r>
            <a:r>
              <a:rPr lang="zh-CN" altLang="en-US" sz="2800" dirty="0"/>
              <a:t>列上的</a:t>
            </a:r>
            <a:r>
              <a:rPr lang="en-US" altLang="zh-CN" sz="2800" dirty="0"/>
              <a:t>m</a:t>
            </a:r>
            <a:r>
              <a:rPr lang="zh-CN" altLang="en-US" sz="2800" dirty="0"/>
              <a:t>个数对应相乘后所有</a:t>
            </a:r>
            <a:r>
              <a:rPr lang="en-US" altLang="zh-CN" sz="2800" dirty="0"/>
              <a:t>m</a:t>
            </a:r>
            <a:r>
              <a:rPr lang="zh-CN" altLang="en-US" sz="2800" dirty="0"/>
              <a:t>个乘积的和。</a:t>
            </a:r>
            <a:endParaRPr kumimoji="1" lang="en-US" altLang="zh-CN" sz="2800" dirty="0" smtClean="0"/>
          </a:p>
          <a:p>
            <a:endParaRPr kumimoji="1" lang="zh-CN" altLang="en-US" sz="3600" dirty="0"/>
          </a:p>
        </p:txBody>
      </p:sp>
    </p:spTree>
  </p:cSld>
  <p:clrMapOvr>
    <a:masterClrMapping/>
  </p:clrMapOvr>
  <p:transition advTm="79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2492990"/>
          </a:xfrm>
          <a:prstGeom prst="rect">
            <a:avLst/>
          </a:prstGeom>
          <a:noFill/>
        </p:spPr>
        <p:txBody>
          <a:bodyPr wrap="square" rtlCol="0">
            <a:spAutoFit/>
          </a:bodyPr>
          <a:lstStyle/>
          <a:p>
            <a:r>
              <a:rPr kumimoji="1" lang="zh-CN" altLang="en-US" sz="3600" dirty="0" smtClean="0"/>
              <a:t>矩阵乘法</a:t>
            </a:r>
            <a:endParaRPr kumimoji="1" lang="en-US" altLang="zh-CN" sz="3600" dirty="0" smtClean="0"/>
          </a:p>
          <a:p>
            <a:endParaRPr kumimoji="1" lang="en-US" altLang="zh-CN" sz="3600" dirty="0"/>
          </a:p>
          <a:p>
            <a:r>
              <a:rPr lang="zh-CN" altLang="en-US" sz="2800" dirty="0"/>
              <a:t>   </a:t>
            </a:r>
            <a:r>
              <a:rPr lang="zh-CN" altLang="en-US" sz="2800" dirty="0" smtClean="0"/>
              <a:t>    矩阵</a:t>
            </a:r>
            <a:r>
              <a:rPr lang="zh-CN" altLang="en-US" sz="2800" dirty="0"/>
              <a:t>乘法的两个重要性质</a:t>
            </a:r>
            <a:r>
              <a:rPr lang="zh-CN" altLang="en-US" sz="2800" dirty="0" smtClean="0"/>
              <a:t>：</a:t>
            </a:r>
            <a:endParaRPr lang="en-US" altLang="zh-CN" sz="2800" dirty="0" smtClean="0"/>
          </a:p>
          <a:p>
            <a:r>
              <a:rPr lang="en-US" altLang="zh-CN" sz="2800" dirty="0" smtClean="0"/>
              <a:t>	</a:t>
            </a:r>
            <a:r>
              <a:rPr lang="zh-CN" altLang="en-US" sz="2800" dirty="0" smtClean="0"/>
              <a:t>一</a:t>
            </a:r>
            <a:r>
              <a:rPr lang="zh-CN" altLang="en-US" sz="2800" dirty="0"/>
              <a:t>，矩阵乘法</a:t>
            </a:r>
            <a:r>
              <a:rPr lang="zh-CN" altLang="en-US" sz="2800" b="1" dirty="0"/>
              <a:t>不满足</a:t>
            </a:r>
            <a:r>
              <a:rPr lang="zh-CN" altLang="en-US" sz="2800" dirty="0"/>
              <a:t>交换律</a:t>
            </a:r>
            <a:r>
              <a:rPr lang="zh-CN" altLang="en-US" sz="2800" dirty="0" smtClean="0"/>
              <a:t>；</a:t>
            </a:r>
            <a:endParaRPr lang="en-US" altLang="zh-CN" sz="2800" dirty="0" smtClean="0"/>
          </a:p>
          <a:p>
            <a:r>
              <a:rPr lang="en-US" altLang="zh-CN" sz="2800" dirty="0" smtClean="0"/>
              <a:t>	</a:t>
            </a:r>
            <a:r>
              <a:rPr lang="zh-CN" altLang="en-US" sz="2800" dirty="0" smtClean="0"/>
              <a:t>二</a:t>
            </a:r>
            <a:r>
              <a:rPr lang="zh-CN" altLang="en-US" sz="2800" dirty="0"/>
              <a:t>，矩阵乘法满足结合律。</a:t>
            </a:r>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2492990"/>
          </a:xfrm>
          <a:prstGeom prst="rect">
            <a:avLst/>
          </a:prstGeom>
          <a:noFill/>
        </p:spPr>
        <p:txBody>
          <a:bodyPr wrap="square" rtlCol="0">
            <a:spAutoFit/>
          </a:bodyPr>
          <a:lstStyle/>
          <a:p>
            <a:r>
              <a:rPr kumimoji="1" lang="zh-CN" altLang="en-US" sz="3600" dirty="0" smtClean="0"/>
              <a:t>矩阵乘法</a:t>
            </a:r>
            <a:endParaRPr kumimoji="1" lang="en-US" altLang="zh-CN" sz="3600" dirty="0" smtClean="0"/>
          </a:p>
          <a:p>
            <a:endParaRPr kumimoji="1" lang="en-US" altLang="zh-CN" sz="3600" dirty="0"/>
          </a:p>
          <a:p>
            <a:r>
              <a:rPr lang="zh-CN" altLang="en-US" sz="2800" dirty="0"/>
              <a:t>   </a:t>
            </a:r>
            <a:r>
              <a:rPr lang="zh-CN" altLang="en-US" sz="2800" b="1" dirty="0"/>
              <a:t>给定</a:t>
            </a:r>
            <a:r>
              <a:rPr lang="en-US" altLang="zh-CN" sz="2800" b="1" dirty="0"/>
              <a:t>n</a:t>
            </a:r>
            <a:r>
              <a:rPr lang="zh-CN" altLang="en-US" sz="2800" b="1" dirty="0"/>
              <a:t>个点，</a:t>
            </a:r>
            <a:r>
              <a:rPr lang="en-US" altLang="zh-CN" sz="2800" b="1" dirty="0"/>
              <a:t>m</a:t>
            </a:r>
            <a:r>
              <a:rPr lang="zh-CN" altLang="en-US" sz="2800" b="1" dirty="0"/>
              <a:t>个操作，构造</a:t>
            </a:r>
            <a:r>
              <a:rPr lang="en-US" altLang="zh-CN" sz="2800" b="1" dirty="0"/>
              <a:t>O(</a:t>
            </a:r>
            <a:r>
              <a:rPr lang="en-US" altLang="zh-CN" sz="2800" b="1" dirty="0" err="1"/>
              <a:t>m+n</a:t>
            </a:r>
            <a:r>
              <a:rPr lang="en-US" altLang="zh-CN" sz="2800" b="1" dirty="0"/>
              <a:t>)</a:t>
            </a:r>
            <a:r>
              <a:rPr lang="zh-CN" altLang="en-US" sz="2800" b="1" dirty="0"/>
              <a:t>的算法输出</a:t>
            </a:r>
            <a:r>
              <a:rPr lang="en-US" altLang="zh-CN" sz="2800" b="1" dirty="0"/>
              <a:t>m</a:t>
            </a:r>
            <a:r>
              <a:rPr lang="zh-CN" altLang="en-US" sz="2800" b="1" dirty="0"/>
              <a:t>个操作后</a:t>
            </a:r>
            <a:r>
              <a:rPr lang="zh-CN" altLang="en-US" sz="2800" b="1" dirty="0" smtClean="0"/>
              <a:t>各点</a:t>
            </a:r>
            <a:r>
              <a:rPr lang="zh-CN" altLang="en-US" sz="2800" b="1" dirty="0"/>
              <a:t>的位置。操作有平移、缩放、翻转和旋转</a:t>
            </a:r>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2492990"/>
          </a:xfrm>
          <a:prstGeom prst="rect">
            <a:avLst/>
          </a:prstGeom>
          <a:noFill/>
        </p:spPr>
        <p:txBody>
          <a:bodyPr wrap="square" rtlCol="0">
            <a:spAutoFit/>
          </a:bodyPr>
          <a:lstStyle/>
          <a:p>
            <a:r>
              <a:rPr kumimoji="1" lang="zh-CN" altLang="en-US" sz="3600" dirty="0" smtClean="0"/>
              <a:t>矩阵乘法</a:t>
            </a:r>
            <a:endParaRPr kumimoji="1" lang="en-US" altLang="zh-CN" sz="3600" dirty="0" smtClean="0"/>
          </a:p>
          <a:p>
            <a:endParaRPr kumimoji="1" lang="en-US" altLang="zh-CN" sz="3600" dirty="0"/>
          </a:p>
          <a:p>
            <a:r>
              <a:rPr lang="zh-CN" altLang="en-US" sz="2800" dirty="0"/>
              <a:t>   </a:t>
            </a:r>
            <a:r>
              <a:rPr lang="zh-CN" altLang="en-US" sz="2800" b="1" dirty="0"/>
              <a:t>给定</a:t>
            </a:r>
            <a:r>
              <a:rPr lang="en-US" altLang="zh-CN" sz="2800" b="1" dirty="0"/>
              <a:t>n</a:t>
            </a:r>
            <a:r>
              <a:rPr lang="zh-CN" altLang="en-US" sz="2800" b="1" dirty="0"/>
              <a:t>个点，</a:t>
            </a:r>
            <a:r>
              <a:rPr lang="en-US" altLang="zh-CN" sz="2800" b="1" dirty="0"/>
              <a:t>m</a:t>
            </a:r>
            <a:r>
              <a:rPr lang="zh-CN" altLang="en-US" sz="2800" b="1" dirty="0"/>
              <a:t>个操作，构造</a:t>
            </a:r>
            <a:r>
              <a:rPr lang="en-US" altLang="zh-CN" sz="2800" b="1" dirty="0"/>
              <a:t>O(</a:t>
            </a:r>
            <a:r>
              <a:rPr lang="en-US" altLang="zh-CN" sz="2800" b="1" dirty="0" err="1"/>
              <a:t>m+n</a:t>
            </a:r>
            <a:r>
              <a:rPr lang="en-US" altLang="zh-CN" sz="2800" b="1" dirty="0"/>
              <a:t>)</a:t>
            </a:r>
            <a:r>
              <a:rPr lang="zh-CN" altLang="en-US" sz="2800" b="1" dirty="0"/>
              <a:t>的算法输出</a:t>
            </a:r>
            <a:r>
              <a:rPr lang="en-US" altLang="zh-CN" sz="2800" b="1" dirty="0"/>
              <a:t>m</a:t>
            </a:r>
            <a:r>
              <a:rPr lang="zh-CN" altLang="en-US" sz="2800" b="1" dirty="0"/>
              <a:t>个操作后</a:t>
            </a:r>
            <a:r>
              <a:rPr lang="zh-CN" altLang="en-US" sz="2800" b="1" dirty="0" smtClean="0"/>
              <a:t>各点</a:t>
            </a:r>
            <a:r>
              <a:rPr lang="zh-CN" altLang="en-US" sz="2800" b="1" dirty="0"/>
              <a:t>的位置。操作有平移、缩放、翻转和旋转</a:t>
            </a:r>
            <a:endParaRPr kumimoji="1" lang="zh-CN" altLang="en-US" sz="2800" dirty="0"/>
          </a:p>
        </p:txBody>
      </p:sp>
      <p:pic>
        <p:nvPicPr>
          <p:cNvPr id="1026" name="Picture 2" descr="http://www.matrix67.com/blogimage/200708043.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9024" y="3528403"/>
            <a:ext cx="4047893" cy="25855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79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2492990"/>
          </a:xfrm>
          <a:prstGeom prst="rect">
            <a:avLst/>
          </a:prstGeom>
          <a:noFill/>
        </p:spPr>
        <p:txBody>
          <a:bodyPr wrap="square" rtlCol="0">
            <a:spAutoFit/>
          </a:bodyPr>
          <a:lstStyle/>
          <a:p>
            <a:r>
              <a:rPr kumimoji="1" lang="zh-CN" altLang="en-US" sz="3600" dirty="0" smtClean="0"/>
              <a:t>矩阵乘法</a:t>
            </a:r>
            <a:endParaRPr kumimoji="1" lang="en-US" altLang="zh-CN" sz="3600" dirty="0" smtClean="0"/>
          </a:p>
          <a:p>
            <a:endParaRPr kumimoji="1" lang="en-US" altLang="zh-CN" sz="3600" dirty="0"/>
          </a:p>
          <a:p>
            <a:r>
              <a:rPr lang="zh-CN" altLang="en-US" sz="2800" dirty="0"/>
              <a:t>    </a:t>
            </a:r>
            <a:r>
              <a:rPr lang="zh-CN" altLang="en-US" sz="2800" dirty="0" smtClean="0"/>
              <a:t>  </a:t>
            </a:r>
            <a:r>
              <a:rPr lang="zh-CN" altLang="en-US" sz="2800" b="1" dirty="0" smtClean="0"/>
              <a:t>给定</a:t>
            </a:r>
            <a:r>
              <a:rPr lang="zh-CN" altLang="en-US" sz="2800" b="1" dirty="0"/>
              <a:t>矩阵</a:t>
            </a:r>
            <a:r>
              <a:rPr lang="en-US" altLang="zh-CN" sz="2800" b="1" dirty="0"/>
              <a:t>A</a:t>
            </a:r>
            <a:r>
              <a:rPr lang="zh-CN" altLang="en-US" sz="2800" b="1" dirty="0"/>
              <a:t>，求</a:t>
            </a:r>
            <a:r>
              <a:rPr lang="en-US" altLang="zh-CN" sz="2800" b="1" dirty="0"/>
              <a:t>A + A^2 + A^3 + … + </a:t>
            </a:r>
            <a:r>
              <a:rPr lang="en-US" altLang="zh-CN" sz="2800" b="1" dirty="0" err="1"/>
              <a:t>A^k</a:t>
            </a:r>
            <a:r>
              <a:rPr lang="zh-CN" altLang="en-US" sz="2800" b="1" dirty="0"/>
              <a:t>的结果（两个矩阵相加就是对应位置分别相加）。输出的数据</a:t>
            </a:r>
            <a:r>
              <a:rPr lang="en-US" altLang="zh-CN" sz="2800" b="1" dirty="0"/>
              <a:t>mod m</a:t>
            </a:r>
            <a:r>
              <a:rPr lang="zh-CN" altLang="en-US" sz="2800" b="1" dirty="0"/>
              <a:t>。</a:t>
            </a:r>
            <a:r>
              <a:rPr lang="en-US" altLang="zh-CN" sz="2800" b="1" dirty="0"/>
              <a:t>k&lt;=10^9</a:t>
            </a:r>
            <a:r>
              <a:rPr lang="zh-CN" altLang="en-US" sz="2800" b="1" dirty="0"/>
              <a:t>。</a:t>
            </a:r>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4216539"/>
          </a:xfrm>
          <a:prstGeom prst="rect">
            <a:avLst/>
          </a:prstGeom>
          <a:noFill/>
        </p:spPr>
        <p:txBody>
          <a:bodyPr wrap="square" rtlCol="0">
            <a:spAutoFit/>
          </a:bodyPr>
          <a:lstStyle/>
          <a:p>
            <a:r>
              <a:rPr kumimoji="1" lang="zh-CN" altLang="en-US" sz="3600" dirty="0" smtClean="0"/>
              <a:t>矩阵乘法</a:t>
            </a:r>
            <a:endParaRPr kumimoji="1" lang="en-US" altLang="zh-CN" sz="3600" dirty="0" smtClean="0"/>
          </a:p>
          <a:p>
            <a:endParaRPr kumimoji="1" lang="en-US" altLang="zh-CN" sz="3600" dirty="0"/>
          </a:p>
          <a:p>
            <a:r>
              <a:rPr lang="zh-CN" altLang="en-US" sz="2800" dirty="0"/>
              <a:t>    </a:t>
            </a:r>
            <a:r>
              <a:rPr lang="zh-CN" altLang="en-US" sz="2800" dirty="0" smtClean="0"/>
              <a:t>  </a:t>
            </a:r>
            <a:r>
              <a:rPr lang="zh-CN" altLang="en-US" sz="2800" b="1" dirty="0" smtClean="0"/>
              <a:t>给定</a:t>
            </a:r>
            <a:r>
              <a:rPr lang="zh-CN" altLang="en-US" sz="2800" b="1" dirty="0"/>
              <a:t>矩阵</a:t>
            </a:r>
            <a:r>
              <a:rPr lang="en-US" altLang="zh-CN" sz="2800" b="1" dirty="0"/>
              <a:t>A</a:t>
            </a:r>
            <a:r>
              <a:rPr lang="zh-CN" altLang="en-US" sz="2800" b="1" dirty="0"/>
              <a:t>，求</a:t>
            </a:r>
            <a:r>
              <a:rPr lang="en-US" altLang="zh-CN" sz="2800" b="1" dirty="0"/>
              <a:t>A + A^2 + A^3 + … + </a:t>
            </a:r>
            <a:r>
              <a:rPr lang="en-US" altLang="zh-CN" sz="2800" b="1" dirty="0" err="1"/>
              <a:t>A^k</a:t>
            </a:r>
            <a:r>
              <a:rPr lang="zh-CN" altLang="en-US" sz="2800" b="1" dirty="0"/>
              <a:t>的结果（两个矩阵相加就是对应位置分别相加）。输出的数据</a:t>
            </a:r>
            <a:r>
              <a:rPr lang="en-US" altLang="zh-CN" sz="2800" b="1" dirty="0"/>
              <a:t>mod m</a:t>
            </a:r>
            <a:r>
              <a:rPr lang="zh-CN" altLang="en-US" sz="2800" b="1" dirty="0"/>
              <a:t>。</a:t>
            </a:r>
            <a:r>
              <a:rPr lang="en-US" altLang="zh-CN" sz="2800" b="1" dirty="0"/>
              <a:t>k&lt;=10^9</a:t>
            </a:r>
            <a:r>
              <a:rPr lang="zh-CN" altLang="en-US" sz="2800" b="1" dirty="0" smtClean="0"/>
              <a:t>。</a:t>
            </a:r>
            <a:endParaRPr lang="en-US" altLang="zh-CN" sz="2800" b="1" dirty="0" smtClean="0"/>
          </a:p>
          <a:p>
            <a:endParaRPr kumimoji="1" lang="en-US" altLang="zh-CN" sz="2800" b="1" dirty="0" smtClean="0"/>
          </a:p>
          <a:p>
            <a:r>
              <a:rPr kumimoji="1" lang="zh-CN" altLang="en-US" sz="2800" b="1" dirty="0" smtClean="0"/>
              <a:t>二分：</a:t>
            </a:r>
            <a:endParaRPr kumimoji="1" lang="en-US" altLang="zh-CN" sz="2800" b="1" dirty="0"/>
          </a:p>
          <a:p>
            <a:r>
              <a:rPr lang="en-US" altLang="zh-CN" sz="2800" dirty="0"/>
              <a:t>  </a:t>
            </a:r>
            <a:r>
              <a:rPr lang="zh-CN" altLang="en-US" sz="2800" dirty="0" smtClean="0"/>
              <a:t> </a:t>
            </a:r>
            <a:r>
              <a:rPr lang="en-US" altLang="zh-CN" sz="2800" dirty="0" err="1" smtClean="0"/>
              <a:t>A</a:t>
            </a:r>
            <a:r>
              <a:rPr lang="en-US" altLang="zh-CN" sz="2800" dirty="0" smtClean="0"/>
              <a:t> </a:t>
            </a:r>
            <a:r>
              <a:rPr lang="en-US" altLang="zh-CN" sz="2800" dirty="0"/>
              <a:t>+ A^2 + A^3 + A^4 + A^5 + A^6 </a:t>
            </a:r>
            <a:endParaRPr lang="en-US" altLang="zh-CN" sz="2800" dirty="0" smtClean="0"/>
          </a:p>
          <a:p>
            <a:r>
              <a:rPr lang="en-US" altLang="zh-CN" sz="2800" dirty="0" smtClean="0"/>
              <a:t>=</a:t>
            </a:r>
            <a:r>
              <a:rPr lang="en-US" altLang="zh-CN" sz="2800" u="sng" dirty="0" smtClean="0"/>
              <a:t>(</a:t>
            </a:r>
            <a:r>
              <a:rPr lang="en-US" altLang="zh-CN" sz="2800" u="sng" dirty="0" err="1"/>
              <a:t>A</a:t>
            </a:r>
            <a:r>
              <a:rPr lang="en-US" altLang="zh-CN" sz="2800" u="sng" dirty="0"/>
              <a:t> + A^2 + A^3)</a:t>
            </a:r>
            <a:r>
              <a:rPr lang="en-US" altLang="zh-CN" sz="2800" dirty="0"/>
              <a:t> + A^3*</a:t>
            </a:r>
            <a:r>
              <a:rPr lang="en-US" altLang="zh-CN" sz="2800" u="sng" dirty="0"/>
              <a:t>(</a:t>
            </a:r>
            <a:r>
              <a:rPr lang="en-US" altLang="zh-CN" sz="2800" u="sng" dirty="0" err="1"/>
              <a:t>A</a:t>
            </a:r>
            <a:r>
              <a:rPr lang="en-US" altLang="zh-CN" sz="2800" u="sng" dirty="0"/>
              <a:t> + A^2 + A^3)</a:t>
            </a:r>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1631216"/>
          </a:xfrm>
          <a:prstGeom prst="rect">
            <a:avLst/>
          </a:prstGeom>
          <a:noFill/>
        </p:spPr>
        <p:txBody>
          <a:bodyPr wrap="square" rtlCol="0">
            <a:spAutoFit/>
          </a:bodyPr>
          <a:lstStyle/>
          <a:p>
            <a:r>
              <a:rPr kumimoji="1" lang="zh-CN" altLang="en-US" sz="3600" dirty="0" smtClean="0"/>
              <a:t>矩阵乘法</a:t>
            </a:r>
            <a:endParaRPr kumimoji="1" lang="en-US" altLang="zh-CN" sz="3600" dirty="0" smtClean="0"/>
          </a:p>
          <a:p>
            <a:endParaRPr kumimoji="1" lang="en-US" altLang="zh-CN" sz="3600" dirty="0"/>
          </a:p>
          <a:p>
            <a:r>
              <a:rPr lang="zh-CN" altLang="en-US" sz="2800" dirty="0"/>
              <a:t>    </a:t>
            </a:r>
            <a:r>
              <a:rPr lang="zh-CN" altLang="en-US" sz="2800" dirty="0" smtClean="0"/>
              <a:t>  </a:t>
            </a:r>
            <a:r>
              <a:rPr lang="zh-CN" altLang="en-US" sz="2800" b="1" dirty="0" smtClean="0"/>
              <a:t>求递推式的第</a:t>
            </a:r>
            <a:r>
              <a:rPr lang="en-US" altLang="zh-CN" sz="2800" b="1" dirty="0" smtClean="0"/>
              <a:t>n</a:t>
            </a:r>
            <a:r>
              <a:rPr lang="zh-CN" altLang="en-US" sz="2800" b="1" dirty="0" smtClean="0"/>
              <a:t>项，如求斐波那契数列的第</a:t>
            </a:r>
            <a:r>
              <a:rPr lang="en-US" altLang="zh-CN" sz="2800" b="1" dirty="0" smtClean="0"/>
              <a:t>n</a:t>
            </a:r>
            <a:r>
              <a:rPr lang="zh-CN" altLang="en-US" sz="2800" b="1" dirty="0" smtClean="0"/>
              <a:t>项</a:t>
            </a:r>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1631216"/>
          </a:xfrm>
          <a:prstGeom prst="rect">
            <a:avLst/>
          </a:prstGeom>
          <a:noFill/>
        </p:spPr>
        <p:txBody>
          <a:bodyPr wrap="square" rtlCol="0">
            <a:spAutoFit/>
          </a:bodyPr>
          <a:lstStyle/>
          <a:p>
            <a:r>
              <a:rPr kumimoji="1" lang="zh-CN" altLang="en-US" sz="3600" dirty="0" smtClean="0"/>
              <a:t>矩阵乘法</a:t>
            </a:r>
            <a:endParaRPr kumimoji="1" lang="en-US" altLang="zh-CN" sz="3600" dirty="0" smtClean="0"/>
          </a:p>
          <a:p>
            <a:endParaRPr kumimoji="1" lang="en-US" altLang="zh-CN" sz="3600" dirty="0"/>
          </a:p>
          <a:p>
            <a:r>
              <a:rPr lang="zh-CN" altLang="en-US" sz="2800" dirty="0"/>
              <a:t>    </a:t>
            </a:r>
            <a:r>
              <a:rPr lang="zh-CN" altLang="en-US" sz="2800" dirty="0" smtClean="0"/>
              <a:t>  </a:t>
            </a:r>
            <a:r>
              <a:rPr lang="zh-CN" altLang="en-US" sz="2800" b="1" dirty="0" smtClean="0"/>
              <a:t>求递推式的第</a:t>
            </a:r>
            <a:r>
              <a:rPr lang="en-US" altLang="zh-CN" sz="2800" b="1" dirty="0" smtClean="0"/>
              <a:t>n</a:t>
            </a:r>
            <a:r>
              <a:rPr lang="zh-CN" altLang="en-US" sz="2800" b="1" dirty="0" smtClean="0"/>
              <a:t>项，如求斐波那契数列的第</a:t>
            </a:r>
            <a:r>
              <a:rPr lang="en-US" altLang="zh-CN" sz="2800" b="1" dirty="0" smtClean="0"/>
              <a:t>n</a:t>
            </a:r>
            <a:r>
              <a:rPr lang="zh-CN" altLang="en-US" sz="2800" b="1" dirty="0" smtClean="0"/>
              <a:t>项</a:t>
            </a:r>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2062103"/>
          </a:xfrm>
          <a:prstGeom prst="rect">
            <a:avLst/>
          </a:prstGeom>
          <a:noFill/>
        </p:spPr>
        <p:txBody>
          <a:bodyPr wrap="square" rtlCol="0">
            <a:spAutoFit/>
          </a:bodyPr>
          <a:lstStyle/>
          <a:p>
            <a:r>
              <a:rPr kumimoji="1" lang="zh-CN" altLang="en-US" sz="3600" dirty="0" smtClean="0"/>
              <a:t>矩阵乘法</a:t>
            </a:r>
            <a:endParaRPr kumimoji="1" lang="en-US" altLang="zh-CN" sz="3600" dirty="0" smtClean="0"/>
          </a:p>
          <a:p>
            <a:endParaRPr kumimoji="1" lang="en-US" altLang="zh-CN" sz="3600" dirty="0"/>
          </a:p>
          <a:p>
            <a:r>
              <a:rPr lang="zh-CN" altLang="en-US" sz="2800" dirty="0"/>
              <a:t>  </a:t>
            </a:r>
            <a:r>
              <a:rPr lang="zh-CN" altLang="en-US" sz="2800" dirty="0" smtClean="0"/>
              <a:t>  </a:t>
            </a:r>
            <a:r>
              <a:rPr lang="zh-CN" altLang="en-US" sz="2800" dirty="0"/>
              <a:t> </a:t>
            </a:r>
            <a:r>
              <a:rPr lang="zh-CN" altLang="en-US" sz="2800" dirty="0" smtClean="0"/>
              <a:t>  </a:t>
            </a:r>
            <a:r>
              <a:rPr lang="zh-CN" altLang="en-US" sz="2800" b="1" dirty="0" smtClean="0"/>
              <a:t>给定</a:t>
            </a:r>
            <a:r>
              <a:rPr lang="zh-CN" altLang="en-US" sz="2800" b="1" dirty="0"/>
              <a:t>一个有向图，问从</a:t>
            </a:r>
            <a:r>
              <a:rPr lang="en-US" altLang="zh-CN" sz="2800" b="1" dirty="0"/>
              <a:t>A</a:t>
            </a:r>
            <a:r>
              <a:rPr lang="zh-CN" altLang="en-US" sz="2800" b="1" dirty="0"/>
              <a:t>点恰好走</a:t>
            </a:r>
            <a:r>
              <a:rPr lang="en-US" altLang="zh-CN" sz="2800" b="1" dirty="0"/>
              <a:t>k</a:t>
            </a:r>
            <a:r>
              <a:rPr lang="zh-CN" altLang="en-US" sz="2800" b="1" dirty="0"/>
              <a:t>步（允许重复经过边）到达</a:t>
            </a:r>
            <a:r>
              <a:rPr lang="en-US" altLang="zh-CN" sz="2800" b="1" dirty="0"/>
              <a:t>B</a:t>
            </a:r>
            <a:r>
              <a:rPr lang="zh-CN" altLang="en-US" sz="2800" b="1" dirty="0"/>
              <a:t>点的方案数</a:t>
            </a:r>
            <a:r>
              <a:rPr lang="en-US" altLang="zh-CN" sz="2800" b="1" dirty="0"/>
              <a:t>mod p</a:t>
            </a:r>
            <a:r>
              <a:rPr lang="zh-CN" altLang="en-US" sz="2800" b="1" dirty="0"/>
              <a:t>的值</a:t>
            </a:r>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5078313"/>
          </a:xfrm>
          <a:prstGeom prst="rect">
            <a:avLst/>
          </a:prstGeom>
          <a:noFill/>
        </p:spPr>
        <p:txBody>
          <a:bodyPr wrap="square" rtlCol="0">
            <a:spAutoFit/>
          </a:bodyPr>
          <a:lstStyle/>
          <a:p>
            <a:r>
              <a:rPr kumimoji="1" lang="zh-CN" altLang="en-US" sz="3600" dirty="0" smtClean="0"/>
              <a:t>矩阵乘法</a:t>
            </a:r>
            <a:endParaRPr kumimoji="1" lang="en-US" altLang="zh-CN" sz="3600" dirty="0" smtClean="0"/>
          </a:p>
          <a:p>
            <a:endParaRPr kumimoji="1" lang="en-US" altLang="zh-CN" sz="3600" dirty="0"/>
          </a:p>
          <a:p>
            <a:r>
              <a:rPr lang="zh-CN" altLang="en-US" sz="2800" dirty="0"/>
              <a:t>  </a:t>
            </a:r>
            <a:r>
              <a:rPr lang="zh-CN" altLang="en-US" sz="2800" dirty="0" smtClean="0"/>
              <a:t>  </a:t>
            </a:r>
            <a:r>
              <a:rPr lang="zh-CN" altLang="en-US" sz="2800" dirty="0"/>
              <a:t> </a:t>
            </a:r>
            <a:r>
              <a:rPr lang="zh-CN" altLang="en-US" sz="2800" dirty="0" smtClean="0"/>
              <a:t>  </a:t>
            </a:r>
            <a:r>
              <a:rPr lang="zh-CN" altLang="en-US" sz="2800" b="1" dirty="0" smtClean="0"/>
              <a:t>给定</a:t>
            </a:r>
            <a:r>
              <a:rPr lang="zh-CN" altLang="en-US" sz="2800" b="1" dirty="0"/>
              <a:t>一个有向图，问从</a:t>
            </a:r>
            <a:r>
              <a:rPr lang="en-US" altLang="zh-CN" sz="2800" b="1" dirty="0"/>
              <a:t>A</a:t>
            </a:r>
            <a:r>
              <a:rPr lang="zh-CN" altLang="en-US" sz="2800" b="1" dirty="0"/>
              <a:t>点恰好走</a:t>
            </a:r>
            <a:r>
              <a:rPr lang="en-US" altLang="zh-CN" sz="2800" b="1" dirty="0"/>
              <a:t>k</a:t>
            </a:r>
            <a:r>
              <a:rPr lang="zh-CN" altLang="en-US" sz="2800" b="1" dirty="0"/>
              <a:t>步（允许重复经过边）到达</a:t>
            </a:r>
            <a:r>
              <a:rPr lang="en-US" altLang="zh-CN" sz="2800" b="1" dirty="0"/>
              <a:t>B</a:t>
            </a:r>
            <a:r>
              <a:rPr lang="zh-CN" altLang="en-US" sz="2800" b="1" dirty="0"/>
              <a:t>点的方案数</a:t>
            </a:r>
            <a:r>
              <a:rPr lang="en-US" altLang="zh-CN" sz="2800" b="1" dirty="0"/>
              <a:t>mod p</a:t>
            </a:r>
            <a:r>
              <a:rPr lang="zh-CN" altLang="en-US" sz="2800" b="1" dirty="0"/>
              <a:t>的</a:t>
            </a:r>
            <a:r>
              <a:rPr lang="zh-CN" altLang="en-US" sz="2800" b="1" dirty="0" smtClean="0"/>
              <a:t>值</a:t>
            </a:r>
            <a:endParaRPr lang="en-US" altLang="zh-CN" sz="2800" b="1" dirty="0" smtClean="0"/>
          </a:p>
          <a:p>
            <a:endParaRPr kumimoji="1" lang="en-US" altLang="zh-CN" sz="2800" b="1" dirty="0"/>
          </a:p>
          <a:p>
            <a:r>
              <a:rPr lang="zh-CN" altLang="en-US" sz="2800" dirty="0"/>
              <a:t> 把给定的图转为邻接矩阵，即</a:t>
            </a:r>
            <a:r>
              <a:rPr lang="en-US" altLang="zh-CN" sz="2800" dirty="0"/>
              <a:t>A(</a:t>
            </a:r>
            <a:r>
              <a:rPr lang="en-US" altLang="zh-CN" sz="2800" dirty="0" err="1"/>
              <a:t>i,j</a:t>
            </a:r>
            <a:r>
              <a:rPr lang="en-US" altLang="zh-CN" sz="2800" dirty="0"/>
              <a:t>)=1</a:t>
            </a:r>
            <a:r>
              <a:rPr lang="zh-CN" altLang="en-US" sz="2800" dirty="0"/>
              <a:t>当且仅当存在一条边</a:t>
            </a:r>
            <a:r>
              <a:rPr lang="en-US" altLang="zh-CN" sz="2800" dirty="0" err="1"/>
              <a:t>i</a:t>
            </a:r>
            <a:r>
              <a:rPr lang="en-US" altLang="zh-CN" sz="2800" dirty="0"/>
              <a:t>-&gt;j</a:t>
            </a:r>
            <a:r>
              <a:rPr lang="zh-CN" altLang="en-US" sz="2800" dirty="0"/>
              <a:t>。令</a:t>
            </a:r>
            <a:r>
              <a:rPr lang="en-US" altLang="zh-CN" sz="2800" dirty="0"/>
              <a:t>C=A*A</a:t>
            </a:r>
            <a:r>
              <a:rPr lang="zh-CN" altLang="en-US" sz="2800" dirty="0"/>
              <a:t>，那么</a:t>
            </a:r>
            <a:r>
              <a:rPr lang="en-US" altLang="zh-CN" sz="2800" dirty="0"/>
              <a:t>C(</a:t>
            </a:r>
            <a:r>
              <a:rPr lang="en-US" altLang="zh-CN" sz="2800" dirty="0" err="1"/>
              <a:t>i,j</a:t>
            </a:r>
            <a:r>
              <a:rPr lang="en-US" altLang="zh-CN" sz="2800" dirty="0"/>
              <a:t>)=ΣA(</a:t>
            </a:r>
            <a:r>
              <a:rPr lang="en-US" altLang="zh-CN" sz="2800" dirty="0" err="1"/>
              <a:t>i,k</a:t>
            </a:r>
            <a:r>
              <a:rPr lang="en-US" altLang="zh-CN" sz="2800" dirty="0"/>
              <a:t>)*A(</a:t>
            </a:r>
            <a:r>
              <a:rPr lang="en-US" altLang="zh-CN" sz="2800" dirty="0" err="1"/>
              <a:t>k,j</a:t>
            </a:r>
            <a:r>
              <a:rPr lang="en-US" altLang="zh-CN" sz="2800" dirty="0"/>
              <a:t>)</a:t>
            </a:r>
            <a:r>
              <a:rPr lang="zh-CN" altLang="en-US" sz="2800" dirty="0"/>
              <a:t>，实际上就等于从点</a:t>
            </a:r>
            <a:r>
              <a:rPr lang="en-US" altLang="zh-CN" sz="2800" dirty="0" err="1"/>
              <a:t>i</a:t>
            </a:r>
            <a:r>
              <a:rPr lang="zh-CN" altLang="en-US" sz="2800" dirty="0"/>
              <a:t>到点</a:t>
            </a:r>
            <a:r>
              <a:rPr lang="en-US" altLang="zh-CN" sz="2800" dirty="0"/>
              <a:t>j</a:t>
            </a:r>
            <a:r>
              <a:rPr lang="zh-CN" altLang="en-US" sz="2800" dirty="0"/>
              <a:t>恰好经过</a:t>
            </a:r>
            <a:r>
              <a:rPr lang="en-US" altLang="zh-CN" sz="2800" dirty="0"/>
              <a:t>2</a:t>
            </a:r>
            <a:r>
              <a:rPr lang="zh-CN" altLang="en-US" sz="2800" dirty="0"/>
              <a:t>条边的路径数（枚举</a:t>
            </a:r>
            <a:r>
              <a:rPr lang="en-US" altLang="zh-CN" sz="2800" dirty="0"/>
              <a:t>k</a:t>
            </a:r>
            <a:r>
              <a:rPr lang="zh-CN" altLang="en-US" sz="2800" dirty="0"/>
              <a:t>为中转点）。类似地，</a:t>
            </a:r>
            <a:r>
              <a:rPr lang="en-US" altLang="zh-CN" sz="2800" dirty="0"/>
              <a:t>C*A</a:t>
            </a:r>
            <a:r>
              <a:rPr lang="zh-CN" altLang="en-US" sz="2800" dirty="0"/>
              <a:t>的第</a:t>
            </a:r>
            <a:r>
              <a:rPr lang="en-US" altLang="zh-CN" sz="2800" dirty="0" err="1"/>
              <a:t>i</a:t>
            </a:r>
            <a:r>
              <a:rPr lang="zh-CN" altLang="en-US" sz="2800" dirty="0"/>
              <a:t>行第</a:t>
            </a:r>
            <a:r>
              <a:rPr lang="en-US" altLang="zh-CN" sz="2800" dirty="0"/>
              <a:t>j</a:t>
            </a:r>
            <a:r>
              <a:rPr lang="zh-CN" altLang="en-US" sz="2800" dirty="0"/>
              <a:t>列就表示从</a:t>
            </a:r>
            <a:r>
              <a:rPr lang="en-US" altLang="zh-CN" sz="2800" dirty="0" err="1"/>
              <a:t>i</a:t>
            </a:r>
            <a:r>
              <a:rPr lang="zh-CN" altLang="en-US" sz="2800" dirty="0"/>
              <a:t>到</a:t>
            </a:r>
            <a:r>
              <a:rPr lang="en-US" altLang="zh-CN" sz="2800" dirty="0"/>
              <a:t>j</a:t>
            </a:r>
            <a:r>
              <a:rPr lang="zh-CN" altLang="en-US" sz="2800" dirty="0"/>
              <a:t>经过</a:t>
            </a:r>
            <a:r>
              <a:rPr lang="en-US" altLang="zh-CN" sz="2800" dirty="0"/>
              <a:t>3</a:t>
            </a:r>
            <a:r>
              <a:rPr lang="zh-CN" altLang="en-US" sz="2800" dirty="0"/>
              <a:t>条边的路径数。同理，如果要求经过</a:t>
            </a:r>
            <a:r>
              <a:rPr lang="en-US" altLang="zh-CN" sz="2800" dirty="0"/>
              <a:t>k</a:t>
            </a:r>
            <a:r>
              <a:rPr lang="zh-CN" altLang="en-US" sz="2800" dirty="0"/>
              <a:t>步的路径数，我们只需要二分求出</a:t>
            </a:r>
            <a:r>
              <a:rPr lang="en-US" altLang="zh-CN" sz="2800" dirty="0" err="1"/>
              <a:t>A^k</a:t>
            </a:r>
            <a:r>
              <a:rPr lang="zh-CN" altLang="en-US" sz="2800" dirty="0"/>
              <a:t>即可。</a:t>
            </a:r>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9613588" y="26182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9393551" y="67222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607820" y="474345"/>
            <a:ext cx="4214495" cy="6862445"/>
          </a:xfrm>
          <a:prstGeom prst="rect">
            <a:avLst/>
          </a:prstGeom>
          <a:noFill/>
        </p:spPr>
        <p:txBody>
          <a:bodyPr wrap="square" rtlCol="0">
            <a:spAutoFit/>
          </a:bodyPr>
          <a:lstStyle/>
          <a:p>
            <a:r>
              <a:rPr kumimoji="1" lang="zh-CN" altLang="en-US" sz="4400" b="1" dirty="0" smtClean="0">
                <a:latin typeface="华文楷体" panose="02010600040101010101" charset="-122"/>
                <a:ea typeface="华文楷体" panose="02010600040101010101" charset="-122"/>
                <a:cs typeface="华文楷体" panose="02010600040101010101" charset="-122"/>
              </a:rPr>
              <a:t>提纲</a:t>
            </a:r>
            <a:endParaRPr kumimoji="1" lang="en-US" altLang="zh-CN" sz="4400" b="1" dirty="0" smtClean="0">
              <a:latin typeface="华文楷体" panose="02010600040101010101" charset="-122"/>
              <a:ea typeface="华文楷体" panose="02010600040101010101" charset="-122"/>
              <a:cs typeface="华文楷体" panose="02010600040101010101" charset="-122"/>
            </a:endParaRPr>
          </a:p>
          <a:p>
            <a:endParaRPr kumimoji="1" lang="en-US" altLang="zh-CN" sz="2800" dirty="0" smtClean="0">
              <a:solidFill>
                <a:schemeClr val="accent4">
                  <a:lumMod val="50000"/>
                </a:schemeClr>
              </a:solidFill>
            </a:endParaRPr>
          </a:p>
          <a:p>
            <a:r>
              <a:rPr kumimoji="1" lang="zh-CN" altLang="en-US" sz="2400" dirty="0" smtClean="0">
                <a:solidFill>
                  <a:srgbClr val="7030A0"/>
                </a:solidFill>
              </a:rPr>
              <a:t>差分</a:t>
            </a:r>
            <a:r>
              <a:rPr kumimoji="1" lang="en-US" altLang="zh-CN" sz="2400" dirty="0" smtClean="0">
                <a:solidFill>
                  <a:srgbClr val="7030A0"/>
                </a:solidFill>
              </a:rPr>
              <a:t>&amp;&amp;</a:t>
            </a:r>
            <a:r>
              <a:rPr kumimoji="1" lang="zh-CN" altLang="en-US" sz="2400" dirty="0" smtClean="0">
                <a:solidFill>
                  <a:srgbClr val="7030A0"/>
                </a:solidFill>
              </a:rPr>
              <a:t>前缀和</a:t>
            </a:r>
            <a:endParaRPr kumimoji="1" lang="zh-CN" altLang="en-US" sz="2400" dirty="0" smtClean="0">
              <a:solidFill>
                <a:srgbClr val="7030A0"/>
              </a:solidFill>
            </a:endParaRPr>
          </a:p>
          <a:p>
            <a:r>
              <a:rPr kumimoji="1" lang="zh-CN" altLang="en-US" sz="2400" dirty="0" smtClean="0">
                <a:solidFill>
                  <a:srgbClr val="7030A0"/>
                </a:solidFill>
              </a:rPr>
              <a:t>二分法</a:t>
            </a:r>
            <a:endParaRPr kumimoji="1" lang="en-US" altLang="zh-CN" sz="2400" dirty="0" smtClean="0">
              <a:solidFill>
                <a:schemeClr val="accent4">
                  <a:lumMod val="50000"/>
                </a:schemeClr>
              </a:solidFill>
            </a:endParaRPr>
          </a:p>
          <a:p>
            <a:endParaRPr kumimoji="1" lang="en-US" altLang="zh-CN" sz="2400" dirty="0" smtClean="0">
              <a:solidFill>
                <a:schemeClr val="accent4">
                  <a:lumMod val="50000"/>
                </a:schemeClr>
              </a:solidFill>
            </a:endParaRPr>
          </a:p>
          <a:p>
            <a:r>
              <a:rPr kumimoji="1" lang="zh-CN" altLang="en-US" sz="2400" dirty="0" smtClean="0">
                <a:solidFill>
                  <a:schemeClr val="accent4">
                    <a:lumMod val="50000"/>
                  </a:schemeClr>
                </a:solidFill>
              </a:rPr>
              <a:t>快速幂</a:t>
            </a:r>
            <a:endParaRPr kumimoji="1" lang="en-US" altLang="zh-CN" sz="2400" dirty="0" smtClean="0">
              <a:solidFill>
                <a:schemeClr val="accent4">
                  <a:lumMod val="50000"/>
                </a:schemeClr>
              </a:solidFill>
            </a:endParaRPr>
          </a:p>
          <a:p>
            <a:r>
              <a:rPr kumimoji="1" lang="zh-CN" altLang="en-US" sz="2400" dirty="0" smtClean="0">
                <a:solidFill>
                  <a:schemeClr val="accent4">
                    <a:lumMod val="50000"/>
                  </a:schemeClr>
                </a:solidFill>
              </a:rPr>
              <a:t>矩阵乘法</a:t>
            </a:r>
            <a:endParaRPr kumimoji="1" lang="zh-CN" altLang="en-US" sz="2400" dirty="0" smtClean="0">
              <a:solidFill>
                <a:schemeClr val="accent4">
                  <a:lumMod val="50000"/>
                </a:schemeClr>
              </a:solidFill>
            </a:endParaRPr>
          </a:p>
          <a:p>
            <a:endParaRPr kumimoji="1" lang="zh-CN" altLang="en-US" sz="2400" dirty="0" smtClean="0">
              <a:solidFill>
                <a:schemeClr val="accent4">
                  <a:lumMod val="50000"/>
                </a:schemeClr>
              </a:solidFill>
            </a:endParaRPr>
          </a:p>
          <a:p>
            <a:r>
              <a:rPr kumimoji="1" lang="zh-CN" altLang="en-US" sz="2400" dirty="0" smtClean="0">
                <a:solidFill>
                  <a:schemeClr val="accent5">
                    <a:lumMod val="50000"/>
                  </a:schemeClr>
                </a:solidFill>
                <a:sym typeface="+mn-ea"/>
              </a:rPr>
              <a:t>质数相关</a:t>
            </a:r>
            <a:endParaRPr kumimoji="1" lang="en-US" altLang="zh-CN" sz="2400" dirty="0" smtClean="0">
              <a:solidFill>
                <a:schemeClr val="accent5">
                  <a:lumMod val="50000"/>
                </a:schemeClr>
              </a:solidFill>
            </a:endParaRPr>
          </a:p>
          <a:p>
            <a:r>
              <a:rPr kumimoji="1" lang="zh-CN" altLang="en-US" sz="2400" dirty="0" smtClean="0">
                <a:solidFill>
                  <a:schemeClr val="accent5">
                    <a:lumMod val="50000"/>
                  </a:schemeClr>
                </a:solidFill>
                <a:sym typeface="+mn-ea"/>
              </a:rPr>
              <a:t>拓展欧几里得</a:t>
            </a:r>
            <a:endParaRPr kumimoji="1" lang="en-US" altLang="zh-CN" sz="2400" dirty="0" smtClean="0">
              <a:solidFill>
                <a:schemeClr val="accent5">
                  <a:lumMod val="50000"/>
                </a:schemeClr>
              </a:solidFill>
            </a:endParaRPr>
          </a:p>
          <a:p>
            <a:r>
              <a:rPr kumimoji="1" lang="zh-CN" altLang="en-US" sz="2400" dirty="0" smtClean="0">
                <a:solidFill>
                  <a:schemeClr val="accent5">
                    <a:lumMod val="50000"/>
                  </a:schemeClr>
                </a:solidFill>
                <a:sym typeface="+mn-ea"/>
              </a:rPr>
              <a:t>同余方程</a:t>
            </a:r>
            <a:endParaRPr kumimoji="1" lang="en-US" altLang="zh-CN" sz="2400" dirty="0" smtClean="0">
              <a:solidFill>
                <a:schemeClr val="accent5">
                  <a:lumMod val="50000"/>
                </a:schemeClr>
              </a:solidFill>
            </a:endParaRPr>
          </a:p>
          <a:p>
            <a:endParaRPr kumimoji="1" lang="en-US" altLang="zh-CN" sz="2400" dirty="0" smtClean="0">
              <a:solidFill>
                <a:schemeClr val="accent5">
                  <a:lumMod val="50000"/>
                </a:schemeClr>
              </a:solidFill>
            </a:endParaRPr>
          </a:p>
          <a:p>
            <a:r>
              <a:rPr kumimoji="1" lang="zh-CN" altLang="en-US" sz="2400" dirty="0" smtClean="0">
                <a:solidFill>
                  <a:schemeClr val="accent6">
                    <a:lumMod val="50000"/>
                  </a:schemeClr>
                </a:solidFill>
                <a:sym typeface="+mn-ea"/>
              </a:rPr>
              <a:t>逆元</a:t>
            </a:r>
            <a:endParaRPr kumimoji="1" lang="en-US" altLang="zh-CN" sz="2400" dirty="0" smtClean="0">
              <a:solidFill>
                <a:schemeClr val="accent6">
                  <a:lumMod val="50000"/>
                </a:schemeClr>
              </a:solidFill>
            </a:endParaRPr>
          </a:p>
          <a:p>
            <a:r>
              <a:rPr kumimoji="1" lang="zh-CN" altLang="en-US" sz="2400" dirty="0" smtClean="0">
                <a:solidFill>
                  <a:schemeClr val="accent6">
                    <a:lumMod val="50000"/>
                  </a:schemeClr>
                </a:solidFill>
                <a:sym typeface="+mn-ea"/>
              </a:rPr>
              <a:t>排列组合</a:t>
            </a:r>
            <a:endParaRPr kumimoji="1" lang="en-US" altLang="zh-CN" sz="2400" dirty="0" smtClean="0">
              <a:solidFill>
                <a:schemeClr val="accent6">
                  <a:lumMod val="50000"/>
                </a:schemeClr>
              </a:solidFill>
            </a:endParaRPr>
          </a:p>
          <a:p>
            <a:r>
              <a:rPr kumimoji="1" lang="zh-CN" altLang="en-US" sz="2400" dirty="0" smtClean="0">
                <a:solidFill>
                  <a:schemeClr val="accent6">
                    <a:lumMod val="50000"/>
                  </a:schemeClr>
                </a:solidFill>
                <a:sym typeface="+mn-ea"/>
              </a:rPr>
              <a:t>数学期望</a:t>
            </a:r>
            <a:endParaRPr lang="zh-CN" altLang="en-US" sz="2800"/>
          </a:p>
          <a:p>
            <a:endParaRPr kumimoji="1" lang="en-US" altLang="zh-CN" sz="2800" dirty="0" smtClean="0">
              <a:solidFill>
                <a:schemeClr val="accent4">
                  <a:lumMod val="50000"/>
                </a:schemeClr>
              </a:solidFill>
            </a:endParaRPr>
          </a:p>
          <a:p>
            <a:endParaRPr kumimoji="1" lang="en-US" altLang="zh-CN" sz="2800" dirty="0" smtClean="0">
              <a:solidFill>
                <a:schemeClr val="accent6">
                  <a:lumMod val="50000"/>
                </a:schemeClr>
              </a:solidFill>
            </a:endParaRPr>
          </a:p>
        </p:txBody>
      </p:sp>
    </p:spTree>
  </p:cSld>
  <p:clrMapOvr>
    <a:masterClrMapping/>
  </p:clrMapOvr>
  <p:transition advTm="79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3354765"/>
          </a:xfrm>
          <a:prstGeom prst="rect">
            <a:avLst/>
          </a:prstGeom>
          <a:noFill/>
        </p:spPr>
        <p:txBody>
          <a:bodyPr wrap="square" rtlCol="0">
            <a:spAutoFit/>
          </a:bodyPr>
          <a:lstStyle/>
          <a:p>
            <a:r>
              <a:rPr kumimoji="1" lang="zh-CN" altLang="en-US" sz="3600" dirty="0" smtClean="0"/>
              <a:t>质数相关</a:t>
            </a:r>
            <a:endParaRPr kumimoji="1" lang="en-US" altLang="zh-CN" sz="3600" dirty="0" smtClean="0"/>
          </a:p>
          <a:p>
            <a:endParaRPr kumimoji="1" lang="en-US" altLang="zh-CN" sz="3600" dirty="0"/>
          </a:p>
          <a:p>
            <a:r>
              <a:rPr lang="zh-CN" altLang="en-US" sz="2800" dirty="0"/>
              <a:t>  </a:t>
            </a:r>
            <a:r>
              <a:rPr lang="zh-CN" altLang="en-US" sz="2800" dirty="0" smtClean="0"/>
              <a:t>  </a:t>
            </a:r>
            <a:r>
              <a:rPr lang="zh-CN" altLang="en-US" sz="2800" dirty="0"/>
              <a:t> </a:t>
            </a:r>
            <a:r>
              <a:rPr lang="zh-CN" altLang="en-US" sz="2800" dirty="0" smtClean="0"/>
              <a:t>判断质数：</a:t>
            </a:r>
            <a:r>
              <a:rPr lang="en-US" altLang="zh-CN" sz="2800" dirty="0" smtClean="0"/>
              <a:t>1</a:t>
            </a:r>
            <a:r>
              <a:rPr lang="zh-CN" altLang="en-US" sz="2800" dirty="0" smtClean="0"/>
              <a:t>～</a:t>
            </a:r>
            <a:r>
              <a:rPr lang="en-US" altLang="zh-CN" sz="2800" dirty="0" err="1" smtClean="0"/>
              <a:t>sqrt</a:t>
            </a:r>
            <a:r>
              <a:rPr lang="en-US" altLang="zh-CN" sz="2800" dirty="0" smtClean="0"/>
              <a:t>(n)</a:t>
            </a:r>
            <a:r>
              <a:rPr lang="zh-CN" altLang="en-US" sz="2800" dirty="0" smtClean="0"/>
              <a:t>试除</a:t>
            </a:r>
            <a:endParaRPr lang="en-US" altLang="zh-CN" sz="2800" dirty="0" smtClean="0"/>
          </a:p>
          <a:p>
            <a:r>
              <a:rPr kumimoji="1" lang="zh-CN" altLang="en-US" sz="2800" dirty="0" smtClean="0"/>
              <a:t>     普通筛法：</a:t>
            </a:r>
            <a:r>
              <a:rPr kumimoji="1" lang="en-US" altLang="zh-CN" sz="2800" dirty="0" err="1" smtClean="0"/>
              <a:t>nlogn</a:t>
            </a:r>
            <a:endParaRPr kumimoji="1" lang="en-US" altLang="zh-CN" sz="2800" dirty="0" smtClean="0"/>
          </a:p>
          <a:p>
            <a:r>
              <a:rPr kumimoji="1" lang="zh-CN" altLang="en-US" sz="2800" dirty="0" smtClean="0"/>
              <a:t>     线性筛法：</a:t>
            </a:r>
            <a:r>
              <a:rPr lang="zh-CN" altLang="en-US" sz="2800" dirty="0" smtClean="0"/>
              <a:t>該</a:t>
            </a:r>
            <a:r>
              <a:rPr lang="zh-CN" altLang="en-US" sz="2800" dirty="0"/>
              <a:t>算法保證了每個合數都只會被自己</a:t>
            </a:r>
            <a:r>
              <a:rPr lang="zh-CN" altLang="en-US" sz="2800" dirty="0" smtClean="0"/>
              <a:t>最</a:t>
            </a:r>
            <a:r>
              <a:rPr lang="zh-CN" altLang="en-US" sz="2800" dirty="0"/>
              <a:t> </a:t>
            </a:r>
            <a:r>
              <a:rPr lang="zh-CN" altLang="en-US" sz="2800" dirty="0" smtClean="0"/>
              <a:t>  </a:t>
            </a:r>
            <a:r>
              <a:rPr lang="zh-CN" altLang="en-US" sz="2800" dirty="0"/>
              <a:t> </a:t>
            </a:r>
            <a:r>
              <a:rPr lang="zh-CN" altLang="en-US" sz="2800" dirty="0" smtClean="0"/>
              <a:t> </a:t>
            </a:r>
            <a:endParaRPr lang="en-US" altLang="zh-CN" sz="2800" dirty="0" smtClean="0"/>
          </a:p>
          <a:p>
            <a:r>
              <a:rPr lang="zh-CN" altLang="en-US" sz="2800" dirty="0"/>
              <a:t> </a:t>
            </a:r>
            <a:r>
              <a:rPr lang="zh-CN" altLang="en-US" sz="2800" dirty="0" smtClean="0"/>
              <a:t>    小</a:t>
            </a:r>
            <a:r>
              <a:rPr lang="zh-CN" altLang="en-US" sz="2800" dirty="0"/>
              <a:t>的素因子篩去。 </a:t>
            </a:r>
            <a:endParaRPr lang="zh-CN" altLang="en-US" sz="2800" dirty="0"/>
          </a:p>
          <a:p>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602444" y="716346"/>
            <a:ext cx="7679070" cy="6370975"/>
          </a:xfrm>
          <a:prstGeom prst="rect">
            <a:avLst/>
          </a:prstGeom>
          <a:noFill/>
        </p:spPr>
        <p:txBody>
          <a:bodyPr wrap="square" rtlCol="0">
            <a:spAutoFit/>
          </a:bodyPr>
          <a:lstStyle/>
          <a:p>
            <a:r>
              <a:rPr kumimoji="1" lang="zh-CN" altLang="en-US" sz="3600" dirty="0" smtClean="0"/>
              <a:t>质数相关</a:t>
            </a:r>
            <a:endParaRPr kumimoji="1" lang="en-US" altLang="zh-CN" sz="3600" dirty="0" smtClean="0"/>
          </a:p>
          <a:p>
            <a:endParaRPr kumimoji="1" lang="en-US" altLang="zh-CN" sz="3600" dirty="0"/>
          </a:p>
          <a:p>
            <a:r>
              <a:rPr lang="zh-CN" altLang="en-US" sz="2800" dirty="0" smtClean="0"/>
              <a:t>最</a:t>
            </a:r>
            <a:r>
              <a:rPr lang="zh-CN" altLang="en-US" sz="2800" dirty="0"/>
              <a:t>大</a:t>
            </a:r>
            <a:r>
              <a:rPr lang="zh-CN" altLang="en-US" sz="2800" dirty="0" smtClean="0"/>
              <a:t>公约数</a:t>
            </a:r>
            <a:br>
              <a:rPr lang="en-US" altLang="zh-CN" sz="2800" dirty="0"/>
            </a:br>
            <a:r>
              <a:rPr lang="en-US" altLang="zh-CN" sz="2800" dirty="0"/>
              <a:t>(a, b) = max{d : </a:t>
            </a:r>
            <a:r>
              <a:rPr lang="en-US" altLang="zh-CN" sz="2800" dirty="0" err="1"/>
              <a:t>d|a</a:t>
            </a:r>
            <a:r>
              <a:rPr lang="en-US" altLang="zh-CN" sz="2800" dirty="0"/>
              <a:t> and </a:t>
            </a:r>
            <a:r>
              <a:rPr lang="en-US" altLang="zh-CN" sz="2800" dirty="0" err="1"/>
              <a:t>d|b</a:t>
            </a:r>
            <a:r>
              <a:rPr lang="en-US" altLang="zh-CN" sz="2800" dirty="0"/>
              <a:t>} </a:t>
            </a:r>
            <a:endParaRPr lang="en-US" altLang="zh-CN" sz="2800" dirty="0"/>
          </a:p>
          <a:p>
            <a:r>
              <a:rPr lang="zh-CN" altLang="en-US" sz="2800" dirty="0" smtClean="0"/>
              <a:t>最小公倍数</a:t>
            </a:r>
            <a:br>
              <a:rPr lang="en-US" altLang="zh-CN" sz="2800" dirty="0"/>
            </a:br>
            <a:r>
              <a:rPr lang="en-US" altLang="zh-CN" sz="2800" dirty="0"/>
              <a:t>[a, b] = min{m : </a:t>
            </a:r>
            <a:r>
              <a:rPr lang="en-US" altLang="zh-CN" sz="2800" dirty="0" err="1"/>
              <a:t>a|m</a:t>
            </a:r>
            <a:r>
              <a:rPr lang="en-US" altLang="zh-CN" sz="2800" dirty="0"/>
              <a:t> and </a:t>
            </a:r>
            <a:r>
              <a:rPr lang="en-US" altLang="zh-CN" sz="2800" dirty="0" err="1"/>
              <a:t>b|m</a:t>
            </a:r>
            <a:r>
              <a:rPr lang="en-US" altLang="zh-CN" sz="2800" dirty="0"/>
              <a:t>} </a:t>
            </a:r>
            <a:endParaRPr lang="en-US" altLang="zh-CN" sz="2800" dirty="0"/>
          </a:p>
          <a:p>
            <a:r>
              <a:rPr lang="en-US" altLang="zh-CN" sz="2800" dirty="0"/>
              <a:t>Example </a:t>
            </a:r>
            <a:endParaRPr lang="en-US" altLang="zh-CN" sz="2800" dirty="0"/>
          </a:p>
          <a:p>
            <a:r>
              <a:rPr lang="zh-CN" altLang="en-US" sz="2800" dirty="0"/>
              <a:t>給兩個整數 </a:t>
            </a:r>
            <a:r>
              <a:rPr lang="en-US" altLang="zh-CN" sz="2800" dirty="0"/>
              <a:t>a </a:t>
            </a:r>
            <a:r>
              <a:rPr lang="zh-CN" altLang="en-US" sz="2800" dirty="0"/>
              <a:t>和 </a:t>
            </a:r>
            <a:r>
              <a:rPr lang="en-US" altLang="zh-CN" sz="2800" dirty="0"/>
              <a:t>b</a:t>
            </a:r>
            <a:r>
              <a:rPr lang="zh-CN" altLang="en-US" sz="2800" dirty="0"/>
              <a:t>，求它們的最大公約數。 </a:t>
            </a:r>
            <a:endParaRPr lang="en-US" altLang="zh-CN" sz="2800" dirty="0"/>
          </a:p>
          <a:p>
            <a:r>
              <a:rPr lang="en-US" altLang="zh-CN" sz="2800" dirty="0"/>
              <a:t>Solution </a:t>
            </a:r>
            <a:r>
              <a:rPr lang="en-US" altLang="zh-CN" sz="2800" dirty="0" smtClean="0"/>
              <a:t>(</a:t>
            </a:r>
            <a:r>
              <a:rPr lang="zh-CN" altLang="en-US" sz="2800" dirty="0" smtClean="0"/>
              <a:t>欧几里得算法</a:t>
            </a:r>
            <a:r>
              <a:rPr lang="en-US" altLang="zh-CN" sz="2800" dirty="0"/>
              <a:t>)</a:t>
            </a:r>
            <a:br>
              <a:rPr lang="en-US" altLang="zh-CN" sz="2800" dirty="0"/>
            </a:br>
            <a:r>
              <a:rPr lang="en-US" altLang="zh-CN" sz="2800" dirty="0"/>
              <a:t>1: </a:t>
            </a:r>
            <a:r>
              <a:rPr lang="en-US" altLang="zh-CN" sz="2800" dirty="0" err="1"/>
              <a:t>int</a:t>
            </a:r>
            <a:r>
              <a:rPr lang="en-US" altLang="zh-CN" sz="2800" dirty="0"/>
              <a:t> </a:t>
            </a:r>
            <a:r>
              <a:rPr lang="en-US" altLang="zh-CN" sz="2800" dirty="0" err="1"/>
              <a:t>gcd</a:t>
            </a:r>
            <a:r>
              <a:rPr lang="en-US" altLang="zh-CN" sz="2800" dirty="0"/>
              <a:t>(</a:t>
            </a:r>
            <a:r>
              <a:rPr lang="en-US" altLang="zh-CN" sz="2800" dirty="0" err="1"/>
              <a:t>int</a:t>
            </a:r>
            <a:r>
              <a:rPr lang="en-US" altLang="zh-CN" sz="2800" dirty="0"/>
              <a:t> a, </a:t>
            </a:r>
            <a:r>
              <a:rPr lang="en-US" altLang="zh-CN" sz="2800" dirty="0" err="1"/>
              <a:t>int</a:t>
            </a:r>
            <a:r>
              <a:rPr lang="en-US" altLang="zh-CN" sz="2800" dirty="0"/>
              <a:t> b) { </a:t>
            </a:r>
            <a:endParaRPr lang="en-US" altLang="zh-CN" sz="2800" dirty="0"/>
          </a:p>
          <a:p>
            <a:r>
              <a:rPr lang="en-US" altLang="zh-CN" sz="2800" dirty="0"/>
              <a:t>2:  if (b == 0) return a; </a:t>
            </a:r>
            <a:endParaRPr lang="en-US" altLang="zh-CN" sz="2800" dirty="0"/>
          </a:p>
          <a:p>
            <a:r>
              <a:rPr lang="en-US" altLang="zh-CN" sz="2800" dirty="0"/>
              <a:t>3:  else return </a:t>
            </a:r>
            <a:r>
              <a:rPr lang="en-US" altLang="zh-CN" sz="2800" dirty="0" err="1"/>
              <a:t>gcd</a:t>
            </a:r>
            <a:r>
              <a:rPr lang="en-US" altLang="zh-CN" sz="2800" dirty="0"/>
              <a:t>(b, a % b); </a:t>
            </a:r>
            <a:endParaRPr lang="en-US" altLang="zh-CN" sz="2800" dirty="0"/>
          </a:p>
          <a:p>
            <a:r>
              <a:rPr lang="en-US" altLang="zh-CN" sz="2800" dirty="0"/>
              <a:t>4: } </a:t>
            </a:r>
            <a:endParaRPr lang="en-US" altLang="zh-CN" sz="2800" dirty="0"/>
          </a:p>
          <a:p>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15645" y="716280"/>
            <a:ext cx="9159240" cy="5507990"/>
          </a:xfrm>
          <a:prstGeom prst="rect">
            <a:avLst/>
          </a:prstGeom>
          <a:noFill/>
        </p:spPr>
        <p:txBody>
          <a:bodyPr wrap="square" rtlCol="0">
            <a:spAutoFit/>
          </a:bodyPr>
          <a:lstStyle/>
          <a:p>
            <a:r>
              <a:rPr lang="en-US" altLang="zh-CN" sz="3600" dirty="0"/>
              <a:t>Example </a:t>
            </a:r>
            <a:endParaRPr lang="en-US" altLang="zh-CN" sz="3600" dirty="0"/>
          </a:p>
          <a:p>
            <a:r>
              <a:rPr lang="zh-CN" altLang="en-US" sz="3600" dirty="0"/>
              <a:t>求不定方程 </a:t>
            </a:r>
            <a:r>
              <a:rPr lang="en-US" altLang="zh-CN" sz="3600" dirty="0"/>
              <a:t>ax + by = m </a:t>
            </a:r>
            <a:r>
              <a:rPr lang="zh-CN" altLang="en-US" sz="3600" dirty="0"/>
              <a:t>的整數解。 </a:t>
            </a:r>
            <a:r>
              <a:rPr lang="en-US" altLang="zh-CN" sz="3600" dirty="0"/>
              <a:t>Theorem </a:t>
            </a:r>
            <a:endParaRPr lang="en-US" altLang="zh-CN" sz="3600" dirty="0"/>
          </a:p>
          <a:p>
            <a:r>
              <a:rPr lang="en-US" altLang="zh-CN" sz="3600" dirty="0"/>
              <a:t>ax + by = m </a:t>
            </a:r>
            <a:r>
              <a:rPr lang="zh-CN" altLang="en-US" sz="3600" dirty="0"/>
              <a:t>有整數解當且僅當 </a:t>
            </a:r>
            <a:r>
              <a:rPr lang="en-US" altLang="zh-CN" sz="3600" dirty="0"/>
              <a:t>(a, b)|m</a:t>
            </a:r>
            <a:r>
              <a:rPr lang="zh-CN" altLang="en-US" sz="3600" dirty="0"/>
              <a:t>。 </a:t>
            </a:r>
            <a:endParaRPr lang="en-US" altLang="zh-CN" sz="3600" dirty="0" smtClean="0"/>
          </a:p>
          <a:p>
            <a:r>
              <a:rPr lang="en-US" altLang="zh-CN" sz="3600" dirty="0" smtClean="0"/>
              <a:t>Theorem </a:t>
            </a:r>
            <a:endParaRPr lang="en-US" altLang="zh-CN" sz="3600" dirty="0"/>
          </a:p>
          <a:p>
            <a:r>
              <a:rPr lang="zh-CN" altLang="en-US" sz="3600" dirty="0" smtClean="0"/>
              <a:t>設 </a:t>
            </a:r>
            <a:r>
              <a:rPr lang="en-US" altLang="zh-CN" sz="3600" dirty="0" smtClean="0"/>
              <a:t>(x0, y0) </a:t>
            </a:r>
            <a:r>
              <a:rPr lang="zh-CN" altLang="en-US" sz="3600" dirty="0" smtClean="0"/>
              <a:t>是不定方程 </a:t>
            </a:r>
            <a:r>
              <a:rPr lang="en-US" altLang="zh-CN" sz="3600" dirty="0" smtClean="0"/>
              <a:t>ax + by = m </a:t>
            </a:r>
            <a:r>
              <a:rPr lang="zh-CN" altLang="en-US" sz="3600" dirty="0" smtClean="0"/>
              <a:t>的一組解，</a:t>
            </a:r>
            <a:r>
              <a:rPr lang="en-US" altLang="zh-CN" sz="3600" dirty="0" smtClean="0"/>
              <a:t>(a, b) = g</a:t>
            </a:r>
            <a:r>
              <a:rPr lang="zh-CN" altLang="en-US" sz="3600" dirty="0" smtClean="0"/>
              <a:t>，</a:t>
            </a:r>
            <a:endParaRPr lang="zh-CN" altLang="en-US" sz="3600" dirty="0" smtClean="0"/>
          </a:p>
          <a:p>
            <a:r>
              <a:rPr lang="zh-CN" altLang="en-US" sz="3600" dirty="0" smtClean="0"/>
              <a:t>那麼解集爲 </a:t>
            </a:r>
            <a:r>
              <a:rPr lang="en-US" altLang="zh-CN" sz="3600" dirty="0" smtClean="0"/>
              <a:t>{(x0 + b/g</a:t>
            </a:r>
            <a:r>
              <a:rPr lang="zh-CN" altLang="en-US" sz="3600" dirty="0" smtClean="0"/>
              <a:t>*</a:t>
            </a:r>
            <a:r>
              <a:rPr lang="en-US" altLang="zh-CN" sz="3600" dirty="0" smtClean="0"/>
              <a:t>t,y0 − </a:t>
            </a:r>
            <a:r>
              <a:rPr lang="en-US" altLang="zh-CN" sz="3600" dirty="0" err="1" smtClean="0"/>
              <a:t>a/g</a:t>
            </a:r>
            <a:r>
              <a:rPr lang="zh-CN" altLang="en-US" sz="3600" dirty="0" smtClean="0"/>
              <a:t>*</a:t>
            </a:r>
            <a:r>
              <a:rPr lang="en-US" altLang="zh-CN" sz="3600" dirty="0" smtClean="0"/>
              <a:t>t):</a:t>
            </a:r>
            <a:r>
              <a:rPr lang="en-US" altLang="zh-CN" sz="3600" dirty="0" err="1" smtClean="0"/>
              <a:t>t∈Z</a:t>
            </a:r>
            <a:r>
              <a:rPr lang="en-US" altLang="zh-CN" sz="3600" dirty="0" smtClean="0"/>
              <a:t>} </a:t>
            </a:r>
            <a:endParaRPr lang="en-US" altLang="zh-CN" sz="3600" dirty="0" smtClean="0"/>
          </a:p>
          <a:p>
            <a:endParaRPr lang="en-US" altLang="zh-CN" sz="3600" dirty="0"/>
          </a:p>
          <a:p>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580660" y="113426"/>
            <a:ext cx="7917675" cy="7725192"/>
          </a:xfrm>
          <a:prstGeom prst="rect">
            <a:avLst/>
          </a:prstGeom>
          <a:noFill/>
        </p:spPr>
        <p:txBody>
          <a:bodyPr wrap="square" rtlCol="0">
            <a:spAutoFit/>
          </a:bodyPr>
          <a:lstStyle/>
          <a:p>
            <a:r>
              <a:rPr lang="zh-CN" altLang="en-US" sz="3600" dirty="0" smtClean="0"/>
              <a:t>拓展欧几里得</a:t>
            </a:r>
            <a:endParaRPr lang="en-US" altLang="zh-CN" sz="3600" dirty="0" smtClean="0"/>
          </a:p>
          <a:p>
            <a:r>
              <a:rPr lang="en-US" altLang="zh-CN" sz="3600" dirty="0" err="1" smtClean="0"/>
              <a:t>int</a:t>
            </a:r>
            <a:r>
              <a:rPr lang="en-US" altLang="zh-CN" sz="3600" dirty="0" smtClean="0"/>
              <a:t> </a:t>
            </a:r>
            <a:r>
              <a:rPr lang="en-US" altLang="zh-CN" sz="3600" dirty="0" err="1"/>
              <a:t>ext_gcd</a:t>
            </a:r>
            <a:r>
              <a:rPr lang="en-US" altLang="zh-CN" sz="3600" dirty="0"/>
              <a:t>(</a:t>
            </a:r>
            <a:r>
              <a:rPr lang="en-US" altLang="zh-CN" sz="3600" dirty="0" err="1"/>
              <a:t>int</a:t>
            </a:r>
            <a:r>
              <a:rPr lang="en-US" altLang="zh-CN" sz="3600" dirty="0"/>
              <a:t> a, </a:t>
            </a:r>
            <a:r>
              <a:rPr lang="en-US" altLang="zh-CN" sz="3600" dirty="0" err="1"/>
              <a:t>int</a:t>
            </a:r>
            <a:r>
              <a:rPr lang="en-US" altLang="zh-CN" sz="3600" dirty="0"/>
              <a:t> b, </a:t>
            </a:r>
            <a:r>
              <a:rPr lang="en-US" altLang="zh-CN" sz="3600" dirty="0" err="1"/>
              <a:t>int</a:t>
            </a:r>
            <a:r>
              <a:rPr lang="en-US" altLang="zh-CN" sz="3600" dirty="0"/>
              <a:t> &amp;x, </a:t>
            </a:r>
            <a:r>
              <a:rPr lang="en-US" altLang="zh-CN" sz="3600" dirty="0" err="1"/>
              <a:t>int</a:t>
            </a:r>
            <a:r>
              <a:rPr lang="en-US" altLang="zh-CN" sz="3600" dirty="0"/>
              <a:t> &amp;y) { </a:t>
            </a:r>
            <a:endParaRPr lang="en-US" altLang="zh-CN" sz="3600" dirty="0" smtClean="0"/>
          </a:p>
          <a:p>
            <a:r>
              <a:rPr lang="en-US" altLang="zh-CN" sz="3600" dirty="0" smtClean="0"/>
              <a:t>if(b</a:t>
            </a:r>
            <a:r>
              <a:rPr lang="en-US" altLang="zh-CN" sz="3600" dirty="0"/>
              <a:t>==0){ </a:t>
            </a:r>
            <a:endParaRPr lang="en-US" altLang="zh-CN" sz="3600" dirty="0"/>
          </a:p>
          <a:p>
            <a:r>
              <a:rPr lang="en-US" altLang="zh-CN" sz="3600" dirty="0"/>
              <a:t>x=1,y=0; </a:t>
            </a:r>
            <a:endParaRPr lang="en-US" altLang="zh-CN" sz="3600" dirty="0"/>
          </a:p>
          <a:p>
            <a:r>
              <a:rPr lang="en-US" altLang="zh-CN" sz="3600" dirty="0"/>
              <a:t>return a</a:t>
            </a:r>
            <a:r>
              <a:rPr lang="en-US" altLang="zh-CN" sz="3600" dirty="0" smtClean="0"/>
              <a:t>;</a:t>
            </a:r>
            <a:endParaRPr lang="en-US" altLang="zh-CN" sz="3600" dirty="0" smtClean="0"/>
          </a:p>
          <a:p>
            <a:r>
              <a:rPr lang="en-US" altLang="zh-CN" sz="3600" dirty="0" smtClean="0"/>
              <a:t> </a:t>
            </a:r>
            <a:r>
              <a:rPr lang="en-US" altLang="zh-CN" sz="3600" dirty="0"/>
              <a:t>} </a:t>
            </a:r>
            <a:endParaRPr lang="en-US" altLang="zh-CN" sz="3600" dirty="0"/>
          </a:p>
          <a:p>
            <a:r>
              <a:rPr lang="en-US" altLang="zh-CN" sz="3600" dirty="0"/>
              <a:t>else { </a:t>
            </a:r>
            <a:endParaRPr lang="en-US" altLang="zh-CN" sz="3600" dirty="0" smtClean="0"/>
          </a:p>
          <a:p>
            <a:r>
              <a:rPr lang="en-US" altLang="zh-CN" sz="3600" dirty="0" err="1" smtClean="0"/>
              <a:t>int</a:t>
            </a:r>
            <a:r>
              <a:rPr lang="zh-CN" altLang="en-US" sz="3600" dirty="0" smtClean="0"/>
              <a:t> </a:t>
            </a:r>
            <a:r>
              <a:rPr lang="en-US" altLang="zh-CN" sz="3600" dirty="0" smtClean="0"/>
              <a:t>g=</a:t>
            </a:r>
            <a:r>
              <a:rPr lang="en-US" altLang="zh-CN" sz="3600" dirty="0" err="1" smtClean="0"/>
              <a:t>ext_gcd</a:t>
            </a:r>
            <a:r>
              <a:rPr lang="en-US" altLang="zh-CN" sz="3600" dirty="0" smtClean="0"/>
              <a:t>(</a:t>
            </a:r>
            <a:r>
              <a:rPr lang="en-US" altLang="zh-CN" sz="3600" dirty="0" err="1" smtClean="0"/>
              <a:t>b,a%b,x,y</a:t>
            </a:r>
            <a:r>
              <a:rPr lang="en-US" altLang="zh-CN" sz="3600" dirty="0" smtClean="0"/>
              <a:t>);</a:t>
            </a:r>
            <a:endParaRPr lang="en-US" altLang="zh-CN" sz="3600" dirty="0" smtClean="0"/>
          </a:p>
          <a:p>
            <a:r>
              <a:rPr lang="en-US" altLang="zh-CN" sz="3600" dirty="0" err="1" smtClean="0"/>
              <a:t>int</a:t>
            </a:r>
            <a:r>
              <a:rPr lang="zh-CN" altLang="en-US" sz="3600" dirty="0" smtClean="0"/>
              <a:t> </a:t>
            </a:r>
            <a:r>
              <a:rPr lang="en-US" altLang="zh-CN" sz="3600" dirty="0" smtClean="0"/>
              <a:t>t=x</a:t>
            </a:r>
            <a:r>
              <a:rPr lang="en-US" altLang="zh-CN" sz="3600" dirty="0"/>
              <a:t>; </a:t>
            </a:r>
            <a:endParaRPr lang="en-US" altLang="zh-CN" sz="3600" dirty="0" smtClean="0"/>
          </a:p>
          <a:p>
            <a:r>
              <a:rPr lang="en-US" altLang="zh-CN" sz="3600" dirty="0" smtClean="0"/>
              <a:t>x=</a:t>
            </a:r>
            <a:r>
              <a:rPr lang="en-US" altLang="zh-CN" sz="3600" dirty="0" err="1" smtClean="0"/>
              <a:t>y,y</a:t>
            </a:r>
            <a:r>
              <a:rPr lang="en-US" altLang="zh-CN" sz="3600" dirty="0" smtClean="0"/>
              <a:t>=t-a/b*x</a:t>
            </a:r>
            <a:r>
              <a:rPr lang="en-US" altLang="zh-CN" sz="3600" dirty="0"/>
              <a:t>; </a:t>
            </a:r>
            <a:endParaRPr lang="en-US" altLang="zh-CN" sz="3600" dirty="0" smtClean="0"/>
          </a:p>
          <a:p>
            <a:r>
              <a:rPr lang="en-US" altLang="zh-CN" sz="3600" dirty="0" smtClean="0"/>
              <a:t>return </a:t>
            </a:r>
            <a:r>
              <a:rPr lang="en-US" altLang="zh-CN" sz="3600" dirty="0"/>
              <a:t>g; </a:t>
            </a:r>
            <a:endParaRPr lang="en-US" altLang="zh-CN" sz="3600" dirty="0"/>
          </a:p>
          <a:p>
            <a:r>
              <a:rPr lang="en-US" altLang="zh-CN" sz="3600" dirty="0"/>
              <a:t>} } </a:t>
            </a:r>
            <a:endParaRPr lang="en-US" altLang="zh-CN" sz="3600" dirty="0"/>
          </a:p>
          <a:p>
            <a:endParaRPr lang="en-US" altLang="zh-CN" sz="3600" dirty="0"/>
          </a:p>
          <a:p>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570476" y="139697"/>
            <a:ext cx="7917675" cy="7232749"/>
          </a:xfrm>
          <a:prstGeom prst="rect">
            <a:avLst/>
          </a:prstGeom>
          <a:noFill/>
        </p:spPr>
        <p:txBody>
          <a:bodyPr wrap="square" rtlCol="0">
            <a:spAutoFit/>
          </a:bodyPr>
          <a:lstStyle/>
          <a:p>
            <a:r>
              <a:rPr lang="zh-CN" altLang="en-US" sz="3600" dirty="0" smtClean="0"/>
              <a:t>同余方程</a:t>
            </a:r>
            <a:endParaRPr lang="en-US" altLang="zh-CN" sz="3600" dirty="0" smtClean="0"/>
          </a:p>
          <a:p>
            <a:endParaRPr lang="en-US" altLang="zh-CN" sz="3600" dirty="0"/>
          </a:p>
          <a:p>
            <a:r>
              <a:rPr lang="en-US" altLang="zh-CN" sz="3600" dirty="0" smtClean="0"/>
              <a:t>Noip2012</a:t>
            </a:r>
            <a:endParaRPr lang="en-US" altLang="zh-CN" sz="3600" dirty="0" smtClean="0"/>
          </a:p>
          <a:p>
            <a:r>
              <a:rPr lang="zh-CN" altLang="en-US" sz="3200" dirty="0"/>
              <a:t>求关于 </a:t>
            </a:r>
            <a:r>
              <a:rPr lang="en-US" altLang="zh-CN" sz="3200" dirty="0"/>
              <a:t>x </a:t>
            </a:r>
            <a:r>
              <a:rPr lang="zh-CN" altLang="en-US" sz="3200" dirty="0"/>
              <a:t>同余方程 </a:t>
            </a:r>
            <a:r>
              <a:rPr lang="en-US" altLang="zh-CN" sz="3200" dirty="0"/>
              <a:t>ax ≡ 1 (mod b)</a:t>
            </a:r>
            <a:r>
              <a:rPr lang="zh-CN" altLang="en-US" sz="3200" dirty="0"/>
              <a:t>的最小正整数解。</a:t>
            </a:r>
            <a:endParaRPr lang="zh-CN" altLang="en-US" sz="3200" dirty="0"/>
          </a:p>
          <a:p>
            <a:r>
              <a:rPr lang="zh-CN" altLang="en-US" sz="3200" dirty="0"/>
              <a:t>输入描述 </a:t>
            </a:r>
            <a:r>
              <a:rPr lang="en-US" altLang="zh-CN" sz="3200" dirty="0"/>
              <a:t>Input Description</a:t>
            </a:r>
            <a:endParaRPr lang="en-US" altLang="zh-CN" sz="3200" dirty="0"/>
          </a:p>
          <a:p>
            <a:r>
              <a:rPr lang="zh-CN" altLang="en-US" sz="3200" dirty="0"/>
              <a:t>输入只有一行，包含两个正整数 </a:t>
            </a:r>
            <a:r>
              <a:rPr lang="en-US" altLang="zh-CN" sz="3200" dirty="0"/>
              <a:t>a, b</a:t>
            </a:r>
            <a:r>
              <a:rPr lang="zh-CN" altLang="en-US" sz="3200" dirty="0"/>
              <a:t>，用 一个 空格隔开。</a:t>
            </a:r>
            <a:endParaRPr lang="zh-CN" altLang="en-US" sz="3200" dirty="0"/>
          </a:p>
          <a:p>
            <a:r>
              <a:rPr lang="zh-CN" altLang="en-US" sz="3200" dirty="0"/>
              <a:t>输出描述 </a:t>
            </a:r>
            <a:r>
              <a:rPr lang="en-US" altLang="zh-CN" sz="3200" dirty="0"/>
              <a:t>Output Description</a:t>
            </a:r>
            <a:endParaRPr lang="en-US" altLang="zh-CN" sz="3200" dirty="0"/>
          </a:p>
          <a:p>
            <a:r>
              <a:rPr lang="zh-CN" altLang="en-US" sz="3200" dirty="0"/>
              <a:t>输出只有一行包含一个正整数</a:t>
            </a:r>
            <a:r>
              <a:rPr lang="en-US" altLang="zh-CN" sz="3200" dirty="0"/>
              <a:t>x0</a:t>
            </a:r>
            <a:r>
              <a:rPr lang="zh-CN" altLang="en-US" sz="3200" dirty="0"/>
              <a:t>，即最小正整数解，输入数据保证一定有解。</a:t>
            </a:r>
            <a:endParaRPr lang="zh-CN" altLang="en-US" sz="3200" dirty="0"/>
          </a:p>
          <a:p>
            <a:endParaRPr lang="en-US" altLang="zh-CN" sz="3600" dirty="0" smtClean="0"/>
          </a:p>
          <a:p>
            <a:endParaRPr lang="en-US" altLang="zh-CN" sz="3600" dirty="0"/>
          </a:p>
          <a:p>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626993" y="907268"/>
            <a:ext cx="7917675" cy="4401205"/>
          </a:xfrm>
          <a:prstGeom prst="rect">
            <a:avLst/>
          </a:prstGeom>
          <a:noFill/>
        </p:spPr>
        <p:txBody>
          <a:bodyPr wrap="square" rtlCol="0">
            <a:spAutoFit/>
          </a:bodyPr>
          <a:lstStyle/>
          <a:p>
            <a:r>
              <a:rPr lang="zh-CN" altLang="en-US" sz="3600" dirty="0" smtClean="0"/>
              <a:t>同余方程</a:t>
            </a:r>
            <a:endParaRPr lang="en-US" altLang="zh-CN" sz="3600" dirty="0" smtClean="0"/>
          </a:p>
          <a:p>
            <a:endParaRPr lang="en-US" altLang="zh-CN" sz="3600" dirty="0" smtClean="0"/>
          </a:p>
          <a:p>
            <a:r>
              <a:rPr lang="en-US" altLang="zh-CN" sz="3600" dirty="0"/>
              <a:t>ax ≡ 1 (mod b)</a:t>
            </a:r>
            <a:endParaRPr lang="en-US" altLang="zh-CN" sz="3600" dirty="0"/>
          </a:p>
          <a:p>
            <a:r>
              <a:rPr lang="en-US" altLang="zh-CN" sz="3600" dirty="0" smtClean="0"/>
              <a:t>ax=by+1</a:t>
            </a:r>
            <a:endParaRPr lang="en-US" altLang="zh-CN" sz="3600" dirty="0" smtClean="0"/>
          </a:p>
          <a:p>
            <a:r>
              <a:rPr lang="en-US" altLang="zh-CN" sz="3600" dirty="0" smtClean="0"/>
              <a:t>ax-by=1</a:t>
            </a:r>
            <a:endParaRPr lang="en-US" altLang="zh-CN" sz="3600" dirty="0" smtClean="0"/>
          </a:p>
          <a:p>
            <a:r>
              <a:rPr lang="zh-CN" altLang="en-US" sz="3600" dirty="0" smtClean="0"/>
              <a:t>一定有解，</a:t>
            </a:r>
            <a:r>
              <a:rPr lang="en-US" altLang="zh-CN" sz="3600" dirty="0" smtClean="0"/>
              <a:t>a</a:t>
            </a:r>
            <a:r>
              <a:rPr lang="zh-CN" altLang="en-US" sz="3600" dirty="0" smtClean="0"/>
              <a:t>、</a:t>
            </a:r>
            <a:r>
              <a:rPr lang="en-US" altLang="zh-CN" sz="3600" dirty="0" smtClean="0"/>
              <a:t>b</a:t>
            </a:r>
            <a:r>
              <a:rPr lang="zh-CN" altLang="en-US" sz="3600" dirty="0" smtClean="0"/>
              <a:t>互质</a:t>
            </a:r>
            <a:endParaRPr lang="en-US" altLang="zh-CN" sz="3600" dirty="0"/>
          </a:p>
          <a:p>
            <a:r>
              <a:rPr lang="en-US" altLang="zh-CN" sz="3600" dirty="0" err="1" smtClean="0"/>
              <a:t>ax+by</a:t>
            </a:r>
            <a:r>
              <a:rPr lang="en-US" altLang="zh-CN" sz="3600" dirty="0" smtClean="0"/>
              <a:t>=</a:t>
            </a:r>
            <a:r>
              <a:rPr lang="en-US" altLang="zh-CN" sz="3600" dirty="0" err="1" smtClean="0"/>
              <a:t>gcd</a:t>
            </a:r>
            <a:r>
              <a:rPr lang="en-US" altLang="zh-CN" sz="3600" dirty="0" smtClean="0"/>
              <a:t>(</a:t>
            </a:r>
            <a:r>
              <a:rPr lang="en-US" altLang="zh-CN" sz="3600" dirty="0" err="1" smtClean="0"/>
              <a:t>a,b</a:t>
            </a:r>
            <a:r>
              <a:rPr lang="en-US" altLang="zh-CN" sz="3600" dirty="0" smtClean="0"/>
              <a:t>)</a:t>
            </a:r>
            <a:endParaRPr lang="en-US" altLang="zh-CN" sz="3600" dirty="0"/>
          </a:p>
          <a:p>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91851" y="929422"/>
            <a:ext cx="7917675" cy="4401205"/>
          </a:xfrm>
          <a:prstGeom prst="rect">
            <a:avLst/>
          </a:prstGeom>
          <a:noFill/>
        </p:spPr>
        <p:txBody>
          <a:bodyPr wrap="square" rtlCol="0">
            <a:spAutoFit/>
          </a:bodyPr>
          <a:lstStyle/>
          <a:p>
            <a:r>
              <a:rPr lang="zh-CN" altLang="en-US" sz="3600" b="1" dirty="0" smtClean="0"/>
              <a:t>乘法</a:t>
            </a:r>
            <a:r>
              <a:rPr lang="zh-CN" altLang="en-US" sz="3600" b="1" dirty="0"/>
              <a:t>逆</a:t>
            </a:r>
            <a:r>
              <a:rPr lang="zh-CN" altLang="en-US" sz="3600" b="1" dirty="0" smtClean="0"/>
              <a:t>元</a:t>
            </a:r>
            <a:endParaRPr lang="en-US" altLang="zh-CN" sz="3600" b="1" dirty="0" smtClean="0"/>
          </a:p>
          <a:p>
            <a:endParaRPr lang="en-US" altLang="zh-CN" sz="3600" b="1" dirty="0" smtClean="0"/>
          </a:p>
          <a:p>
            <a:r>
              <a:rPr lang="zh-CN" altLang="en-US" sz="3600" dirty="0"/>
              <a:t>逆元的含义：模</a:t>
            </a:r>
            <a:r>
              <a:rPr lang="en-US" altLang="zh-CN" sz="3600" dirty="0"/>
              <a:t>n</a:t>
            </a:r>
            <a:r>
              <a:rPr lang="zh-CN" altLang="en-US" sz="3600" dirty="0"/>
              <a:t>意义下，</a:t>
            </a:r>
            <a:r>
              <a:rPr lang="en-US" altLang="zh-CN" sz="3600" dirty="0"/>
              <a:t>1</a:t>
            </a:r>
            <a:r>
              <a:rPr lang="zh-CN" altLang="en-US" sz="3600" dirty="0"/>
              <a:t>个数</a:t>
            </a:r>
            <a:r>
              <a:rPr lang="en-US" altLang="zh-CN" sz="3600" dirty="0"/>
              <a:t>a</a:t>
            </a:r>
            <a:r>
              <a:rPr lang="zh-CN" altLang="en-US" sz="3600" dirty="0"/>
              <a:t>如果有逆元</a:t>
            </a:r>
            <a:r>
              <a:rPr lang="en-US" altLang="zh-CN" sz="3600" dirty="0"/>
              <a:t>x</a:t>
            </a:r>
            <a:r>
              <a:rPr lang="zh-CN" altLang="en-US" sz="3600" dirty="0"/>
              <a:t>，那么除以</a:t>
            </a:r>
            <a:r>
              <a:rPr lang="en-US" altLang="zh-CN" sz="3600" dirty="0"/>
              <a:t>a</a:t>
            </a:r>
            <a:r>
              <a:rPr lang="zh-CN" altLang="en-US" sz="3600" dirty="0"/>
              <a:t>相当于乘以</a:t>
            </a:r>
            <a:r>
              <a:rPr lang="en-US" altLang="zh-CN" sz="3600" dirty="0"/>
              <a:t>x</a:t>
            </a:r>
            <a:r>
              <a:rPr lang="zh-CN" altLang="en-US" sz="3600" dirty="0"/>
              <a:t>。</a:t>
            </a:r>
            <a:endParaRPr lang="zh-CN" altLang="en-US" sz="3600" dirty="0"/>
          </a:p>
          <a:p>
            <a:endParaRPr lang="zh-CN" altLang="en-US" sz="3600" b="1" dirty="0"/>
          </a:p>
          <a:p>
            <a:pPr latinLnBrk="1"/>
            <a:r>
              <a:rPr lang="zh-CN" altLang="en-US" sz="3600" dirty="0" smtClean="0"/>
              <a:t>一</a:t>
            </a:r>
            <a:r>
              <a:rPr lang="zh-CN" altLang="en-US" sz="3600" dirty="0"/>
              <a:t>个数有逆元的充分必要条件是</a:t>
            </a:r>
            <a:r>
              <a:rPr lang="en-US" altLang="zh-CN" sz="3600" dirty="0" err="1"/>
              <a:t>gcd</a:t>
            </a:r>
            <a:r>
              <a:rPr lang="en-US" altLang="zh-CN" sz="3600" dirty="0"/>
              <a:t>(</a:t>
            </a:r>
            <a:r>
              <a:rPr lang="en-US" altLang="zh-CN" sz="3600" dirty="0" err="1"/>
              <a:t>a,n</a:t>
            </a:r>
            <a:r>
              <a:rPr lang="en-US" altLang="zh-CN" sz="3600" dirty="0"/>
              <a:t>)=1</a:t>
            </a:r>
            <a:r>
              <a:rPr lang="zh-CN" altLang="en-US" sz="3600" dirty="0"/>
              <a:t>，此时逆元唯一存在 </a:t>
            </a:r>
            <a:br>
              <a:rPr lang="zh-CN" altLang="en-US" sz="3600" dirty="0"/>
            </a:br>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91851" y="929422"/>
            <a:ext cx="7917675" cy="3416320"/>
          </a:xfrm>
          <a:prstGeom prst="rect">
            <a:avLst/>
          </a:prstGeom>
          <a:noFill/>
        </p:spPr>
        <p:txBody>
          <a:bodyPr wrap="square" rtlCol="0">
            <a:spAutoFit/>
          </a:bodyPr>
          <a:lstStyle/>
          <a:p>
            <a:r>
              <a:rPr lang="zh-CN" altLang="en-US" sz="3600" b="1" dirty="0" smtClean="0"/>
              <a:t>乘法</a:t>
            </a:r>
            <a:r>
              <a:rPr lang="zh-CN" altLang="en-US" sz="3600" b="1" dirty="0"/>
              <a:t>逆</a:t>
            </a:r>
            <a:r>
              <a:rPr lang="zh-CN" altLang="en-US" sz="3600" b="1" dirty="0" smtClean="0"/>
              <a:t>元</a:t>
            </a:r>
            <a:endParaRPr lang="en-US" altLang="zh-CN" sz="3600" b="1" dirty="0" smtClean="0"/>
          </a:p>
          <a:p>
            <a:endParaRPr lang="en-US" altLang="zh-CN" sz="3600" b="1" dirty="0" smtClean="0"/>
          </a:p>
          <a:p>
            <a:r>
              <a:rPr lang="zh-CN" altLang="en-US" sz="3600" dirty="0" smtClean="0"/>
              <a:t>我们已经学习了一种逆元求法，即同余方程</a:t>
            </a:r>
            <a:r>
              <a:rPr lang="en-US" altLang="zh-CN" sz="3600" dirty="0"/>
              <a:t>ax ≡ 1 (mod b</a:t>
            </a:r>
            <a:r>
              <a:rPr lang="en-US" altLang="zh-CN" sz="3600" dirty="0" smtClean="0"/>
              <a:t>)</a:t>
            </a:r>
            <a:r>
              <a:rPr lang="zh-CN" altLang="en-US" sz="3600" dirty="0" smtClean="0"/>
              <a:t>，</a:t>
            </a:r>
            <a:r>
              <a:rPr lang="en-US" altLang="zh-CN" sz="3600" dirty="0" smtClean="0"/>
              <a:t>x</a:t>
            </a:r>
            <a:r>
              <a:rPr lang="zh-CN" altLang="en-US" sz="3600" dirty="0" smtClean="0"/>
              <a:t>即为</a:t>
            </a:r>
            <a:r>
              <a:rPr lang="en-US" altLang="zh-CN" sz="3600" dirty="0" smtClean="0"/>
              <a:t>a</a:t>
            </a:r>
            <a:r>
              <a:rPr lang="zh-CN" altLang="en-US" sz="3600" dirty="0" smtClean="0"/>
              <a:t>在模</a:t>
            </a:r>
            <a:r>
              <a:rPr lang="en-US" altLang="zh-CN" sz="3600" dirty="0" smtClean="0"/>
              <a:t>b</a:t>
            </a:r>
            <a:r>
              <a:rPr lang="zh-CN" altLang="en-US" sz="3600" dirty="0" smtClean="0"/>
              <a:t>意义下的逆元，下面讲解一个更简单的求逆元方法。</a:t>
            </a:r>
            <a:endParaRPr lang="en-US" altLang="zh-CN" sz="3600" dirty="0"/>
          </a:p>
        </p:txBody>
      </p:sp>
    </p:spTree>
  </p:cSld>
  <p:clrMapOvr>
    <a:masterClrMapping/>
  </p:clrMapOvr>
  <p:transition advTm="79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91851" y="929422"/>
            <a:ext cx="7917675" cy="2862322"/>
          </a:xfrm>
          <a:prstGeom prst="rect">
            <a:avLst/>
          </a:prstGeom>
          <a:noFill/>
        </p:spPr>
        <p:txBody>
          <a:bodyPr wrap="square" rtlCol="0">
            <a:spAutoFit/>
          </a:bodyPr>
          <a:lstStyle/>
          <a:p>
            <a:r>
              <a:rPr lang="zh-CN" altLang="en-US" sz="3600" b="1" dirty="0" smtClean="0"/>
              <a:t>费马小定理</a:t>
            </a:r>
            <a:endParaRPr lang="en-US" altLang="zh-CN" sz="3600" b="1" dirty="0" smtClean="0"/>
          </a:p>
          <a:p>
            <a:endParaRPr lang="en-US" altLang="zh-CN" sz="3600" b="1" dirty="0"/>
          </a:p>
          <a:p>
            <a:r>
              <a:rPr lang="en-US" altLang="zh-CN" sz="3600" dirty="0" err="1"/>
              <a:t>a</a:t>
            </a:r>
            <a:r>
              <a:rPr lang="en-US" altLang="zh-CN" sz="3600" dirty="0"/>
              <a:t>^(p-1)=1</a:t>
            </a:r>
            <a:r>
              <a:rPr lang="zh-CN" altLang="en-US" sz="3600" dirty="0"/>
              <a:t>（</a:t>
            </a:r>
            <a:r>
              <a:rPr lang="en-US" altLang="zh-CN" sz="3600" dirty="0" err="1"/>
              <a:t>mod</a:t>
            </a:r>
            <a:r>
              <a:rPr lang="en-US" altLang="zh-CN" sz="3600" dirty="0"/>
              <a:t> </a:t>
            </a:r>
            <a:r>
              <a:rPr lang="en-US" altLang="zh-CN" sz="3600" dirty="0" err="1"/>
              <a:t>p</a:t>
            </a:r>
            <a:r>
              <a:rPr lang="zh-CN" altLang="en-US" sz="3600" dirty="0"/>
              <a:t>） </a:t>
            </a:r>
            <a:endParaRPr lang="en-US" altLang="zh-CN" sz="3600" dirty="0" smtClean="0"/>
          </a:p>
          <a:p>
            <a:r>
              <a:rPr lang="en-US" altLang="zh-CN" sz="3600" dirty="0" smtClean="0"/>
              <a:t>a*a^(p-2)=1(mod p)</a:t>
            </a:r>
            <a:endParaRPr lang="en-US" altLang="zh-CN" sz="3600" dirty="0" smtClean="0"/>
          </a:p>
          <a:p>
            <a:r>
              <a:rPr lang="en-US" altLang="zh-CN" sz="3600" dirty="0" smtClean="0"/>
              <a:t>p</a:t>
            </a:r>
            <a:r>
              <a:rPr lang="zh-CN" altLang="en-US" sz="3600" dirty="0" smtClean="0"/>
              <a:t>为质数时，</a:t>
            </a:r>
            <a:r>
              <a:rPr lang="en-US" altLang="zh-CN" sz="3600" dirty="0" smtClean="0"/>
              <a:t>a^(p-2)</a:t>
            </a:r>
            <a:r>
              <a:rPr lang="zh-CN" altLang="en-US" sz="3600" dirty="0" smtClean="0"/>
              <a:t>为逆元</a:t>
            </a:r>
            <a:endParaRPr lang="en-US" altLang="zh-CN" sz="3600" dirty="0"/>
          </a:p>
        </p:txBody>
      </p:sp>
    </p:spTree>
  </p:cSld>
  <p:clrMapOvr>
    <a:masterClrMapping/>
  </p:clrMapOvr>
  <p:transition advTm="79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71675" y="916495"/>
            <a:ext cx="8283747" cy="4524315"/>
          </a:xfrm>
          <a:prstGeom prst="rect">
            <a:avLst/>
          </a:prstGeom>
          <a:noFill/>
        </p:spPr>
        <p:txBody>
          <a:bodyPr wrap="square" rtlCol="0">
            <a:spAutoFit/>
          </a:bodyPr>
          <a:lstStyle/>
          <a:p>
            <a:r>
              <a:rPr lang="zh-CN" altLang="en-US" sz="3600" b="1" dirty="0" smtClean="0"/>
              <a:t>费马小定理？</a:t>
            </a:r>
            <a:endParaRPr lang="en-US" altLang="zh-CN" sz="3600" b="1" dirty="0" smtClean="0"/>
          </a:p>
          <a:p>
            <a:endParaRPr lang="en-US" altLang="zh-CN" sz="3600" b="1" dirty="0"/>
          </a:p>
          <a:p>
            <a:r>
              <a:rPr lang="zh-CN" altLang="is-IS" sz="3600" dirty="0"/>
              <a:t>当模</a:t>
            </a:r>
            <a:r>
              <a:rPr lang="is-IS" altLang="zh-CN" sz="3600" dirty="0"/>
              <a:t>p</a:t>
            </a:r>
            <a:r>
              <a:rPr lang="zh-CN" altLang="is-IS" sz="3600" dirty="0"/>
              <a:t>不是素数的时候需要用到欧拉定理</a:t>
            </a:r>
            <a:endParaRPr lang="zh-CN" altLang="is-IS" sz="3600" dirty="0"/>
          </a:p>
          <a:p>
            <a:r>
              <a:rPr lang="is-IS" altLang="zh-CN" sz="3600" dirty="0"/>
              <a:t>a^phi(p)≡1               (mod p)</a:t>
            </a:r>
            <a:endParaRPr lang="is-IS" altLang="zh-CN" sz="3600" dirty="0"/>
          </a:p>
          <a:p>
            <a:r>
              <a:rPr lang="is-IS" altLang="zh-CN" sz="3600" dirty="0"/>
              <a:t>a*a^(phi(p)-1)≡1      (mod p</a:t>
            </a:r>
            <a:r>
              <a:rPr lang="is-IS" altLang="zh-CN" sz="3600" dirty="0" smtClean="0"/>
              <a:t>)</a:t>
            </a:r>
            <a:endParaRPr lang="is-IS" altLang="zh-CN" sz="3600" dirty="0"/>
          </a:p>
          <a:p>
            <a:r>
              <a:rPr lang="is-IS" altLang="zh-CN" sz="3600" dirty="0"/>
              <a:t>a^(-1)≡a^(phi(p)-1)  (mod p</a:t>
            </a:r>
            <a:r>
              <a:rPr lang="is-IS" altLang="zh-CN" sz="3600" dirty="0" smtClean="0"/>
              <a:t>)</a:t>
            </a:r>
            <a:endParaRPr lang="is-IS" altLang="zh-CN" sz="3600" dirty="0" smtClean="0"/>
          </a:p>
          <a:p>
            <a:r>
              <a:rPr lang="en-US" altLang="zh-CN" sz="3600" dirty="0" smtClean="0"/>
              <a:t>phi(</a:t>
            </a:r>
            <a:r>
              <a:rPr lang="en-US" altLang="zh-CN" sz="3600" dirty="0" err="1" smtClean="0"/>
              <a:t>i</a:t>
            </a:r>
            <a:r>
              <a:rPr lang="en-US" altLang="zh-CN" sz="3600" dirty="0" smtClean="0"/>
              <a:t>)</a:t>
            </a:r>
            <a:r>
              <a:rPr lang="zh-CN" altLang="en-US" sz="3600" dirty="0" smtClean="0"/>
              <a:t>是欧拉函数，表示小于等于</a:t>
            </a:r>
            <a:r>
              <a:rPr lang="en-US" altLang="zh-CN" sz="3600" dirty="0" err="1" smtClean="0"/>
              <a:t>i</a:t>
            </a:r>
            <a:r>
              <a:rPr lang="zh-CN" altLang="en-US" sz="3600" dirty="0" smtClean="0"/>
              <a:t>的质数个数。</a:t>
            </a:r>
            <a:endParaRPr lang="is-IS" altLang="zh-CN" sz="3600" dirty="0"/>
          </a:p>
        </p:txBody>
      </p:sp>
    </p:spTree>
  </p:cSld>
  <p:clrMapOvr>
    <a:masterClrMapping/>
  </p:clrMapOvr>
  <p:transition advTm="79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3907790"/>
          </a:xfrm>
          <a:prstGeom prst="rect">
            <a:avLst/>
          </a:prstGeom>
          <a:noFill/>
        </p:spPr>
        <p:txBody>
          <a:bodyPr wrap="square" rtlCol="0">
            <a:spAutoFit/>
          </a:bodyPr>
          <a:lstStyle/>
          <a:p>
            <a:r>
              <a:rPr kumimoji="1" lang="zh-CN" altLang="en-US" sz="3600" dirty="0" smtClean="0"/>
              <a:t>总序</a:t>
            </a:r>
            <a:endParaRPr kumimoji="1" lang="en-US" altLang="zh-CN" sz="3600" dirty="0" smtClean="0"/>
          </a:p>
          <a:p>
            <a:endParaRPr kumimoji="1" lang="en-US" altLang="zh-CN" sz="3600" dirty="0"/>
          </a:p>
          <a:p>
            <a:r>
              <a:rPr kumimoji="1" lang="zh-CN" altLang="en-US" sz="2800" dirty="0" smtClean="0"/>
              <a:t>算法竞赛考察的是对不同种类算法的应用，而使用不同种类的算法实质上还是对问题进行时间和空间上的优化。</a:t>
            </a:r>
            <a:endParaRPr kumimoji="1" lang="zh-CN" altLang="en-US" sz="2800" dirty="0" smtClean="0"/>
          </a:p>
          <a:p>
            <a:endParaRPr kumimoji="1" lang="zh-CN" altLang="en-US" sz="2800" dirty="0" smtClean="0"/>
          </a:p>
          <a:p>
            <a:r>
              <a:rPr kumimoji="1" lang="zh-CN" altLang="en-US" sz="2800" dirty="0" smtClean="0"/>
              <a:t>原则：空间换时间，时间换空间</a:t>
            </a:r>
            <a:endParaRPr kumimoji="1" lang="en-US" altLang="zh-CN" sz="2800" dirty="0" smtClean="0"/>
          </a:p>
          <a:p>
            <a:endParaRPr kumimoji="1" lang="zh-CN" altLang="en-US" sz="3600" dirty="0"/>
          </a:p>
        </p:txBody>
      </p:sp>
    </p:spTree>
  </p:cSld>
  <p:clrMapOvr>
    <a:masterClrMapping/>
  </p:clrMapOvr>
  <p:transition advTm="79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71675" y="916495"/>
            <a:ext cx="8283747" cy="5078313"/>
          </a:xfrm>
          <a:prstGeom prst="rect">
            <a:avLst/>
          </a:prstGeom>
          <a:noFill/>
        </p:spPr>
        <p:txBody>
          <a:bodyPr wrap="square" rtlCol="0">
            <a:spAutoFit/>
          </a:bodyPr>
          <a:lstStyle/>
          <a:p>
            <a:r>
              <a:rPr lang="zh-CN" altLang="en-US" sz="3600" b="1" dirty="0" smtClean="0"/>
              <a:t>费马小定理？</a:t>
            </a:r>
            <a:endParaRPr lang="en-US" altLang="zh-CN" sz="3600" b="1" dirty="0" smtClean="0"/>
          </a:p>
          <a:p>
            <a:endParaRPr lang="en-US" altLang="zh-CN" sz="3600" b="1" dirty="0"/>
          </a:p>
          <a:p>
            <a:r>
              <a:rPr lang="zh-CN" altLang="is-IS" sz="3600" dirty="0"/>
              <a:t>当模</a:t>
            </a:r>
            <a:r>
              <a:rPr lang="is-IS" altLang="zh-CN" sz="3600" dirty="0"/>
              <a:t>p</a:t>
            </a:r>
            <a:r>
              <a:rPr lang="zh-CN" altLang="is-IS" sz="3600" dirty="0"/>
              <a:t>不是素数的时候需要用到欧拉定理</a:t>
            </a:r>
            <a:endParaRPr lang="zh-CN" altLang="is-IS" sz="3600" dirty="0"/>
          </a:p>
          <a:p>
            <a:r>
              <a:rPr lang="is-IS" altLang="zh-CN" sz="3600" dirty="0"/>
              <a:t>a^phi(p)≡1               (mod p)</a:t>
            </a:r>
            <a:endParaRPr lang="is-IS" altLang="zh-CN" sz="3600" dirty="0"/>
          </a:p>
          <a:p>
            <a:r>
              <a:rPr lang="is-IS" altLang="zh-CN" sz="3600" dirty="0"/>
              <a:t>a*a^(phi(p)-1)≡1      (mod p</a:t>
            </a:r>
            <a:r>
              <a:rPr lang="is-IS" altLang="zh-CN" sz="3600" dirty="0" smtClean="0"/>
              <a:t>)</a:t>
            </a:r>
            <a:endParaRPr lang="is-IS" altLang="zh-CN" sz="3600" dirty="0"/>
          </a:p>
          <a:p>
            <a:r>
              <a:rPr lang="is-IS" altLang="zh-CN" sz="3600" dirty="0"/>
              <a:t>a^(-1)≡a^(phi(p)-1)  (mod p</a:t>
            </a:r>
            <a:r>
              <a:rPr lang="is-IS" altLang="zh-CN" sz="3600" dirty="0" smtClean="0"/>
              <a:t>)</a:t>
            </a:r>
            <a:endParaRPr lang="is-IS" altLang="zh-CN" sz="3600" dirty="0" smtClean="0"/>
          </a:p>
          <a:p>
            <a:r>
              <a:rPr lang="en-US" altLang="zh-CN" sz="3600" dirty="0" smtClean="0"/>
              <a:t>phi(</a:t>
            </a:r>
            <a:r>
              <a:rPr lang="en-US" altLang="zh-CN" sz="3600" dirty="0" err="1" smtClean="0"/>
              <a:t>i</a:t>
            </a:r>
            <a:r>
              <a:rPr lang="en-US" altLang="zh-CN" sz="3600" dirty="0" smtClean="0"/>
              <a:t>)</a:t>
            </a:r>
            <a:r>
              <a:rPr lang="zh-CN" altLang="en-US" sz="3600" dirty="0" smtClean="0"/>
              <a:t>是欧拉函数，</a:t>
            </a:r>
            <a:r>
              <a:rPr lang="zh-CN" altLang="en-US" sz="3600" dirty="0"/>
              <a:t>在数论中，对于正整数</a:t>
            </a:r>
            <a:r>
              <a:rPr lang="en-US" altLang="zh-CN" sz="3600" dirty="0"/>
              <a:t>N,</a:t>
            </a:r>
            <a:r>
              <a:rPr lang="zh-CN" altLang="en-US" sz="3600" dirty="0"/>
              <a:t>少于或等于</a:t>
            </a:r>
            <a:r>
              <a:rPr lang="en-US" altLang="zh-CN" sz="3600" dirty="0"/>
              <a:t>N ([1,N]),</a:t>
            </a:r>
            <a:r>
              <a:rPr lang="zh-CN" altLang="en-US" sz="3600" dirty="0"/>
              <a:t>且与</a:t>
            </a:r>
            <a:r>
              <a:rPr lang="en-US" altLang="zh-CN" sz="3600" dirty="0"/>
              <a:t>N</a:t>
            </a:r>
            <a:r>
              <a:rPr lang="zh-CN" altLang="en-US" sz="3600" dirty="0"/>
              <a:t>互质的正整数</a:t>
            </a:r>
            <a:r>
              <a:rPr lang="en-US" altLang="zh-CN" sz="3600" dirty="0"/>
              <a:t>(</a:t>
            </a:r>
            <a:r>
              <a:rPr lang="zh-CN" altLang="en-US" sz="3600" dirty="0"/>
              <a:t>包括</a:t>
            </a:r>
            <a:r>
              <a:rPr lang="en-US" altLang="zh-CN" sz="3600" dirty="0"/>
              <a:t>1)</a:t>
            </a:r>
            <a:r>
              <a:rPr lang="zh-CN" altLang="en-US" sz="3600" dirty="0"/>
              <a:t>的个数，记作</a:t>
            </a:r>
            <a:r>
              <a:rPr lang="en-US" altLang="zh-CN" sz="3600" dirty="0" err="1"/>
              <a:t>φ</a:t>
            </a:r>
            <a:r>
              <a:rPr lang="en-US" altLang="zh-CN" sz="3600" dirty="0"/>
              <a:t>(n)</a:t>
            </a:r>
            <a:r>
              <a:rPr lang="zh-CN" altLang="en-US" sz="3600" dirty="0" smtClean="0"/>
              <a:t>。</a:t>
            </a:r>
            <a:endParaRPr lang="zh-CN" altLang="en-US" sz="3600" dirty="0"/>
          </a:p>
        </p:txBody>
      </p:sp>
    </p:spTree>
  </p:cSld>
  <p:clrMapOvr>
    <a:masterClrMapping/>
  </p:clrMapOvr>
  <p:transition advTm="79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70471" y="346736"/>
            <a:ext cx="8283747" cy="6001643"/>
          </a:xfrm>
          <a:prstGeom prst="rect">
            <a:avLst/>
          </a:prstGeom>
          <a:noFill/>
        </p:spPr>
        <p:txBody>
          <a:bodyPr wrap="square" rtlCol="0">
            <a:spAutoFit/>
          </a:bodyPr>
          <a:lstStyle/>
          <a:p>
            <a:r>
              <a:rPr lang="zh-CN" altLang="en-US" sz="3600" b="1" dirty="0" smtClean="0"/>
              <a:t>欧拉函数</a:t>
            </a:r>
            <a:endParaRPr lang="en-US" altLang="zh-CN" sz="3600" b="1" dirty="0"/>
          </a:p>
          <a:p>
            <a:r>
              <a:rPr lang="pl-PL" altLang="zh-CN" sz="3600" dirty="0"/>
              <a:t> </a:t>
            </a:r>
            <a:r>
              <a:rPr lang="pl-PL" altLang="zh-CN" sz="2400" dirty="0" err="1"/>
              <a:t>int</a:t>
            </a:r>
            <a:r>
              <a:rPr lang="pl-PL" altLang="zh-CN" sz="2400" dirty="0"/>
              <a:t> </a:t>
            </a:r>
            <a:r>
              <a:rPr lang="pl-PL" altLang="zh-CN" sz="2400" dirty="0" err="1"/>
              <a:t>Euler</a:t>
            </a:r>
            <a:r>
              <a:rPr lang="pl-PL" altLang="zh-CN" sz="2400" dirty="0"/>
              <a:t>(</a:t>
            </a:r>
            <a:r>
              <a:rPr lang="pl-PL" altLang="zh-CN" sz="2400" dirty="0" err="1"/>
              <a:t>int</a:t>
            </a:r>
            <a:r>
              <a:rPr lang="pl-PL" altLang="zh-CN" sz="2400" dirty="0"/>
              <a:t> n)</a:t>
            </a:r>
            <a:endParaRPr lang="pl-PL" altLang="zh-CN" sz="2400" dirty="0"/>
          </a:p>
          <a:p>
            <a:r>
              <a:rPr lang="pl-PL" altLang="zh-CN" sz="2400" dirty="0"/>
              <a:t>{</a:t>
            </a:r>
            <a:endParaRPr lang="pl-PL" altLang="zh-CN" sz="2400" dirty="0"/>
          </a:p>
          <a:p>
            <a:r>
              <a:rPr lang="pl-PL" altLang="zh-CN" sz="2400" dirty="0"/>
              <a:t>    </a:t>
            </a:r>
            <a:r>
              <a:rPr lang="pl-PL" altLang="zh-CN" sz="2400" dirty="0" err="1"/>
              <a:t>int</a:t>
            </a:r>
            <a:r>
              <a:rPr lang="pl-PL" altLang="zh-CN" sz="2400" dirty="0"/>
              <a:t> </a:t>
            </a:r>
            <a:r>
              <a:rPr lang="pl-PL" altLang="zh-CN" sz="2400" dirty="0" err="1"/>
              <a:t>ret</a:t>
            </a:r>
            <a:r>
              <a:rPr lang="pl-PL" altLang="zh-CN" sz="2400" dirty="0"/>
              <a:t>=n;</a:t>
            </a:r>
            <a:endParaRPr lang="pl-PL" altLang="zh-CN" sz="2400" dirty="0"/>
          </a:p>
          <a:p>
            <a:r>
              <a:rPr lang="pl-PL" altLang="zh-CN" sz="2400" dirty="0"/>
              <a:t>    for(</a:t>
            </a:r>
            <a:r>
              <a:rPr lang="pl-PL" altLang="zh-CN" sz="2400" dirty="0" err="1"/>
              <a:t>int</a:t>
            </a:r>
            <a:r>
              <a:rPr lang="pl-PL" altLang="zh-CN" sz="2400" dirty="0"/>
              <a:t> i=2;i&lt;=</a:t>
            </a:r>
            <a:r>
              <a:rPr lang="pl-PL" altLang="zh-CN" sz="2400" dirty="0" err="1"/>
              <a:t>sqrt</a:t>
            </a:r>
            <a:r>
              <a:rPr lang="pl-PL" altLang="zh-CN" sz="2400" dirty="0"/>
              <a:t>(n);i++)</a:t>
            </a:r>
            <a:endParaRPr lang="pl-PL" altLang="zh-CN" sz="2400" dirty="0"/>
          </a:p>
          <a:p>
            <a:r>
              <a:rPr lang="pl-PL" altLang="zh-CN" sz="2400" dirty="0"/>
              <a:t>     </a:t>
            </a:r>
            <a:r>
              <a:rPr lang="pl-PL" altLang="zh-CN" sz="2400" dirty="0" err="1"/>
              <a:t>if</a:t>
            </a:r>
            <a:r>
              <a:rPr lang="pl-PL" altLang="zh-CN" sz="2400" dirty="0"/>
              <a:t>(</a:t>
            </a:r>
            <a:r>
              <a:rPr lang="pl-PL" altLang="zh-CN" sz="2400" dirty="0" err="1"/>
              <a:t>n%i</a:t>
            </a:r>
            <a:r>
              <a:rPr lang="pl-PL" altLang="zh-CN" sz="2400" dirty="0"/>
              <a:t>==0)</a:t>
            </a:r>
            <a:endParaRPr lang="pl-PL" altLang="zh-CN" sz="2400" dirty="0"/>
          </a:p>
          <a:p>
            <a:r>
              <a:rPr lang="pl-PL" altLang="zh-CN" sz="2400" dirty="0"/>
              <a:t>      {</a:t>
            </a:r>
            <a:endParaRPr lang="pl-PL" altLang="zh-CN" sz="2400" dirty="0"/>
          </a:p>
          <a:p>
            <a:r>
              <a:rPr lang="pl-PL" altLang="zh-CN" sz="2400" dirty="0"/>
              <a:t>        </a:t>
            </a:r>
            <a:r>
              <a:rPr lang="pl-PL" altLang="zh-CN" sz="2400" dirty="0" err="1"/>
              <a:t>ret</a:t>
            </a:r>
            <a:r>
              <a:rPr lang="pl-PL" altLang="zh-CN" sz="2400" dirty="0"/>
              <a:t>=</a:t>
            </a:r>
            <a:r>
              <a:rPr lang="pl-PL" altLang="zh-CN" sz="2400" dirty="0" err="1"/>
              <a:t>ret</a:t>
            </a:r>
            <a:r>
              <a:rPr lang="pl-PL" altLang="zh-CN" sz="2400" dirty="0"/>
              <a:t>/i*(i-1);//</a:t>
            </a:r>
            <a:r>
              <a:rPr lang="zh-CN" altLang="pl-PL" sz="2400" dirty="0"/>
              <a:t>先进行除法防止溢出</a:t>
            </a:r>
            <a:r>
              <a:rPr lang="pl-PL" altLang="zh-CN" sz="2400" dirty="0"/>
              <a:t>(</a:t>
            </a:r>
            <a:r>
              <a:rPr lang="pl-PL" altLang="zh-CN" sz="2400" dirty="0" err="1"/>
              <a:t>ret</a:t>
            </a:r>
            <a:r>
              <a:rPr lang="pl-PL" altLang="zh-CN" sz="2400" dirty="0"/>
              <a:t>=</a:t>
            </a:r>
            <a:r>
              <a:rPr lang="pl-PL" altLang="zh-CN" sz="2400" dirty="0" err="1"/>
              <a:t>ret</a:t>
            </a:r>
            <a:r>
              <a:rPr lang="pl-PL" altLang="zh-CN" sz="2400" dirty="0"/>
              <a:t>*(1-1/p(i)))</a:t>
            </a:r>
            <a:endParaRPr lang="pl-PL" altLang="zh-CN" sz="2400" dirty="0"/>
          </a:p>
          <a:p>
            <a:r>
              <a:rPr lang="pl-PL" altLang="zh-CN" sz="2400" dirty="0"/>
              <a:t>        </a:t>
            </a:r>
            <a:r>
              <a:rPr lang="pl-PL" altLang="zh-CN" sz="2400" dirty="0" err="1"/>
              <a:t>while</a:t>
            </a:r>
            <a:r>
              <a:rPr lang="pl-PL" altLang="zh-CN" sz="2400" dirty="0"/>
              <a:t>(</a:t>
            </a:r>
            <a:r>
              <a:rPr lang="pl-PL" altLang="zh-CN" sz="2400" dirty="0" err="1"/>
              <a:t>n%i</a:t>
            </a:r>
            <a:r>
              <a:rPr lang="pl-PL" altLang="zh-CN" sz="2400" dirty="0"/>
              <a:t>==0)</a:t>
            </a:r>
            <a:endParaRPr lang="pl-PL" altLang="zh-CN" sz="2400" dirty="0"/>
          </a:p>
          <a:p>
            <a:r>
              <a:rPr lang="pl-PL" altLang="zh-CN" sz="2400" dirty="0"/>
              <a:t>          n/=i;</a:t>
            </a:r>
            <a:endParaRPr lang="pl-PL" altLang="zh-CN" sz="2400" dirty="0"/>
          </a:p>
          <a:p>
            <a:r>
              <a:rPr lang="pl-PL" altLang="zh-CN" sz="2400" dirty="0"/>
              <a:t>     }</a:t>
            </a:r>
            <a:endParaRPr lang="pl-PL" altLang="zh-CN" sz="2400" dirty="0"/>
          </a:p>
          <a:p>
            <a:r>
              <a:rPr lang="pl-PL" altLang="zh-CN" sz="2400" dirty="0"/>
              <a:t>    </a:t>
            </a:r>
            <a:r>
              <a:rPr lang="pl-PL" altLang="zh-CN" sz="2400" dirty="0" err="1"/>
              <a:t>if</a:t>
            </a:r>
            <a:r>
              <a:rPr lang="pl-PL" altLang="zh-CN" sz="2400" dirty="0"/>
              <a:t>(n&gt;1)</a:t>
            </a:r>
            <a:endParaRPr lang="pl-PL" altLang="zh-CN" sz="2400" dirty="0"/>
          </a:p>
          <a:p>
            <a:r>
              <a:rPr lang="pl-PL" altLang="zh-CN" sz="2400" dirty="0"/>
              <a:t>          </a:t>
            </a:r>
            <a:r>
              <a:rPr lang="pl-PL" altLang="zh-CN" sz="2400" dirty="0" err="1"/>
              <a:t>ret</a:t>
            </a:r>
            <a:r>
              <a:rPr lang="pl-PL" altLang="zh-CN" sz="2400" dirty="0"/>
              <a:t>=</a:t>
            </a:r>
            <a:r>
              <a:rPr lang="pl-PL" altLang="zh-CN" sz="2400" dirty="0" err="1"/>
              <a:t>ret</a:t>
            </a:r>
            <a:r>
              <a:rPr lang="pl-PL" altLang="zh-CN" sz="2400" dirty="0"/>
              <a:t>/n*(n-1);</a:t>
            </a:r>
            <a:endParaRPr lang="pl-PL" altLang="zh-CN" sz="2400" dirty="0"/>
          </a:p>
          <a:p>
            <a:r>
              <a:rPr lang="pl-PL" altLang="zh-CN" sz="2400" dirty="0"/>
              <a:t>        return </a:t>
            </a:r>
            <a:r>
              <a:rPr lang="pl-PL" altLang="zh-CN" sz="2400" dirty="0" err="1"/>
              <a:t>ret</a:t>
            </a:r>
            <a:r>
              <a:rPr lang="pl-PL" altLang="zh-CN" sz="2400" dirty="0"/>
              <a:t>;</a:t>
            </a:r>
            <a:endParaRPr lang="pl-PL" altLang="zh-CN" sz="2400" dirty="0"/>
          </a:p>
          <a:p>
            <a:r>
              <a:rPr lang="pl-PL" altLang="zh-CN" sz="2400" dirty="0"/>
              <a:t>}</a:t>
            </a:r>
            <a:endParaRPr lang="pl-PL" altLang="zh-CN" sz="2400" dirty="0"/>
          </a:p>
        </p:txBody>
      </p:sp>
    </p:spTree>
  </p:cSld>
  <p:clrMapOvr>
    <a:masterClrMapping/>
  </p:clrMapOvr>
  <p:transition advTm="79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70471" y="346736"/>
            <a:ext cx="8283747" cy="1754326"/>
          </a:xfrm>
          <a:prstGeom prst="rect">
            <a:avLst/>
          </a:prstGeom>
          <a:noFill/>
        </p:spPr>
        <p:txBody>
          <a:bodyPr wrap="square" rtlCol="0">
            <a:spAutoFit/>
          </a:bodyPr>
          <a:lstStyle/>
          <a:p>
            <a:r>
              <a:rPr lang="zh-CN" altLang="en-US" sz="3600" b="1" dirty="0" smtClean="0"/>
              <a:t>逆元打表</a:t>
            </a:r>
            <a:endParaRPr lang="en-US" altLang="zh-CN" sz="3600" b="1" dirty="0" smtClean="0"/>
          </a:p>
          <a:p>
            <a:endParaRPr lang="en-US" altLang="zh-CN" sz="3600" b="1" dirty="0"/>
          </a:p>
          <a:p>
            <a:endParaRPr lang="en-US" altLang="zh-CN" sz="3600" b="1" dirty="0" smtClean="0"/>
          </a:p>
        </p:txBody>
      </p:sp>
      <p:pic>
        <p:nvPicPr>
          <p:cNvPr id="15" name="图片 14"/>
          <p:cNvPicPr>
            <a:picLocks noChangeAspect="1"/>
          </p:cNvPicPr>
          <p:nvPr/>
        </p:nvPicPr>
        <p:blipFill>
          <a:blip r:embed="rId1"/>
          <a:stretch>
            <a:fillRect/>
          </a:stretch>
        </p:blipFill>
        <p:spPr>
          <a:xfrm>
            <a:off x="2186568" y="1823653"/>
            <a:ext cx="4495800" cy="317500"/>
          </a:xfrm>
          <a:prstGeom prst="rect">
            <a:avLst/>
          </a:prstGeom>
        </p:spPr>
      </p:pic>
      <p:pic>
        <p:nvPicPr>
          <p:cNvPr id="16" name="图片 15"/>
          <p:cNvPicPr>
            <a:picLocks noChangeAspect="1"/>
          </p:cNvPicPr>
          <p:nvPr/>
        </p:nvPicPr>
        <p:blipFill>
          <a:blip r:embed="rId2"/>
          <a:stretch>
            <a:fillRect/>
          </a:stretch>
        </p:blipFill>
        <p:spPr>
          <a:xfrm>
            <a:off x="3139068" y="2812044"/>
            <a:ext cx="2590800" cy="266700"/>
          </a:xfrm>
          <a:prstGeom prst="rect">
            <a:avLst/>
          </a:prstGeom>
        </p:spPr>
      </p:pic>
      <p:pic>
        <p:nvPicPr>
          <p:cNvPr id="17" name="图片 16"/>
          <p:cNvPicPr>
            <a:picLocks noChangeAspect="1"/>
          </p:cNvPicPr>
          <p:nvPr/>
        </p:nvPicPr>
        <p:blipFill>
          <a:blip r:embed="rId3"/>
          <a:stretch>
            <a:fillRect/>
          </a:stretch>
        </p:blipFill>
        <p:spPr>
          <a:xfrm>
            <a:off x="2869925" y="3377185"/>
            <a:ext cx="3136900" cy="673100"/>
          </a:xfrm>
          <a:prstGeom prst="rect">
            <a:avLst/>
          </a:prstGeom>
        </p:spPr>
      </p:pic>
      <p:pic>
        <p:nvPicPr>
          <p:cNvPr id="18" name="图片 17"/>
          <p:cNvPicPr>
            <a:picLocks noChangeAspect="1"/>
          </p:cNvPicPr>
          <p:nvPr/>
        </p:nvPicPr>
        <p:blipFill>
          <a:blip r:embed="rId4"/>
          <a:stretch>
            <a:fillRect/>
          </a:stretch>
        </p:blipFill>
        <p:spPr>
          <a:xfrm>
            <a:off x="2662818" y="4439931"/>
            <a:ext cx="3543300" cy="317500"/>
          </a:xfrm>
          <a:prstGeom prst="rect">
            <a:avLst/>
          </a:prstGeom>
        </p:spPr>
      </p:pic>
      <p:pic>
        <p:nvPicPr>
          <p:cNvPr id="19" name="图片 18"/>
          <p:cNvPicPr>
            <a:picLocks noChangeAspect="1"/>
          </p:cNvPicPr>
          <p:nvPr/>
        </p:nvPicPr>
        <p:blipFill>
          <a:blip r:embed="rId1"/>
          <a:stretch>
            <a:fillRect/>
          </a:stretch>
        </p:blipFill>
        <p:spPr>
          <a:xfrm>
            <a:off x="2186568" y="5099159"/>
            <a:ext cx="4495800" cy="317500"/>
          </a:xfrm>
          <a:prstGeom prst="rect">
            <a:avLst/>
          </a:prstGeom>
        </p:spPr>
      </p:pic>
      <mc:AlternateContent xmlns:mc="http://schemas.openxmlformats.org/markup-compatibility/2006">
        <mc:Choice xmlns:a14="http://schemas.microsoft.com/office/drawing/2010/main" Requires="a14">
          <p:sp>
            <p:nvSpPr>
              <p:cNvPr id="20" name="文本框 19"/>
              <p:cNvSpPr txBox="1"/>
              <p:nvPr/>
            </p:nvSpPr>
            <p:spPr>
              <a:xfrm>
                <a:off x="875370" y="4052666"/>
                <a:ext cx="2263698" cy="369397"/>
              </a:xfrm>
              <a:prstGeom prst="rect">
                <a:avLst/>
              </a:prstGeom>
              <a:noFill/>
            </p:spPr>
            <p:txBody>
              <a:bodyPr wrap="square" rtlCol="0">
                <a:spAutoFit/>
              </a:bodyPr>
              <a:lstStyle/>
              <a:p>
                <a:r>
                  <a:rPr kumimoji="1" lang="zh-CN" altLang="en-US" dirty="0" smtClean="0"/>
                  <a:t>两边</a:t>
                </a:r>
                <a14:m>
                  <m:oMath xmlns:m="http://schemas.openxmlformats.org/officeDocument/2006/math">
                    <m:r>
                      <a:rPr kumimoji="1" lang="zh-CN" altLang="en-US" i="1" dirty="0" smtClean="0">
                        <a:latin typeface="Cambria Math" charset="0"/>
                      </a:rPr>
                      <m:t>同时</m:t>
                    </m:r>
                    <m:r>
                      <a:rPr kumimoji="1" lang="zh-CN" altLang="en-US" b="0" i="1" dirty="0" smtClean="0">
                        <a:latin typeface="Cambria Math" charset="0"/>
                      </a:rPr>
                      <m:t>乘</m:t>
                    </m:r>
                    <m:sSup>
                      <m:sSupPr>
                        <m:ctrlPr>
                          <a:rPr kumimoji="1" lang="en-US" altLang="zh-CN" i="1" smtClean="0">
                            <a:latin typeface="Cambria Math" charset="0"/>
                          </a:rPr>
                        </m:ctrlPr>
                      </m:sSupPr>
                      <m:e>
                        <m:r>
                          <a:rPr kumimoji="1" lang="en-US" altLang="zh-CN" b="0" i="1" smtClean="0">
                            <a:latin typeface="Cambria Math" charset="0"/>
                          </a:rPr>
                          <m:t>𝑖</m:t>
                        </m:r>
                      </m:e>
                      <m:sup>
                        <m:r>
                          <a:rPr kumimoji="1" lang="en-US" altLang="zh-CN" b="0" i="1" smtClean="0">
                            <a:latin typeface="Cambria Math" charset="0"/>
                          </a:rPr>
                          <m:t>−1</m:t>
                        </m:r>
                      </m:sup>
                    </m:sSup>
                    <m:r>
                      <a:rPr kumimoji="1" lang="en-US" altLang="zh-CN" b="0" i="1" smtClean="0">
                        <a:latin typeface="Cambria Math" charset="0"/>
                      </a:rPr>
                      <m:t>∗</m:t>
                    </m:r>
                    <m:sSup>
                      <m:sSupPr>
                        <m:ctrlPr>
                          <a:rPr kumimoji="1" lang="en-US" altLang="zh-CN" b="0" i="1" smtClean="0">
                            <a:latin typeface="Cambria Math" charset="0"/>
                          </a:rPr>
                        </m:ctrlPr>
                      </m:sSupPr>
                      <m:e>
                        <m:r>
                          <a:rPr kumimoji="1" lang="en-US" altLang="zh-CN" b="0" i="1" smtClean="0">
                            <a:latin typeface="Cambria Math" charset="0"/>
                          </a:rPr>
                          <m:t>𝑘</m:t>
                        </m:r>
                      </m:e>
                      <m:sup>
                        <m:r>
                          <a:rPr kumimoji="1" lang="en-US" altLang="zh-CN" b="0" i="1" smtClean="0">
                            <a:latin typeface="Cambria Math" charset="0"/>
                          </a:rPr>
                          <m:t>−1</m:t>
                        </m:r>
                      </m:sup>
                    </m:sSup>
                  </m:oMath>
                </a14:m>
                <a:endParaRPr kumimoji="1" lang="zh-CN" altLang="en-US" dirty="0"/>
              </a:p>
            </p:txBody>
          </p:sp>
        </mc:Choice>
        <mc:Fallback>
          <p:sp>
            <p:nvSpPr>
              <p:cNvPr id="20" name="文本框 19"/>
              <p:cNvSpPr txBox="1">
                <a:spLocks noRot="1" noChangeAspect="1" noMove="1" noResize="1" noEditPoints="1" noAdjustHandles="1" noChangeArrowheads="1" noChangeShapeType="1" noTextEdit="1"/>
              </p:cNvSpPr>
              <p:nvPr/>
            </p:nvSpPr>
            <p:spPr>
              <a:xfrm>
                <a:off x="875370" y="4052666"/>
                <a:ext cx="2263698" cy="369397"/>
              </a:xfrm>
              <a:prstGeom prst="rect">
                <a:avLst/>
              </a:prstGeom>
              <a:blipFill rotWithShape="0">
                <a:blip r:embed="rId5"/>
                <a:stretch>
                  <a:fillRect l="-2426" t="-10000" b="-26667"/>
                </a:stretch>
              </a:blipFill>
            </p:spPr>
            <p:txBody>
              <a:bodyPr/>
              <a:lstStyle/>
              <a:p>
                <a:r>
                  <a:rPr lang="zh-CN" altLang="en-US">
                    <a:noFill/>
                  </a:rPr>
                  <a:t> </a:t>
                </a:r>
                <a:endParaRPr lang="zh-CN" altLang="en-US">
                  <a:noFill/>
                </a:endParaRPr>
              </a:p>
            </p:txBody>
          </p:sp>
        </mc:Fallback>
      </mc:AlternateContent>
    </p:spTree>
  </p:cSld>
  <p:clrMapOvr>
    <a:masterClrMapping/>
  </p:clrMapOvr>
  <p:transition advTm="79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70471" y="346736"/>
            <a:ext cx="8283747" cy="5078313"/>
          </a:xfrm>
          <a:prstGeom prst="rect">
            <a:avLst/>
          </a:prstGeom>
          <a:noFill/>
        </p:spPr>
        <p:txBody>
          <a:bodyPr wrap="square" rtlCol="0">
            <a:spAutoFit/>
          </a:bodyPr>
          <a:lstStyle/>
          <a:p>
            <a:r>
              <a:rPr lang="zh-CN" altLang="en-US" sz="3600" b="1" dirty="0" smtClean="0"/>
              <a:t>逆元打表</a:t>
            </a:r>
            <a:endParaRPr lang="en-US" altLang="zh-CN" sz="3600" b="1" dirty="0" smtClean="0"/>
          </a:p>
          <a:p>
            <a:endParaRPr lang="en-US" altLang="zh-CN" sz="3600" b="1" dirty="0"/>
          </a:p>
          <a:p>
            <a:r>
              <a:rPr lang="en-US" altLang="zh-CN" sz="2800" dirty="0" err="1"/>
              <a:t>typedef</a:t>
            </a:r>
            <a:r>
              <a:rPr lang="en-US" altLang="zh-CN" sz="2800" dirty="0"/>
              <a:t>  </a:t>
            </a:r>
            <a:r>
              <a:rPr lang="en-US" altLang="zh-CN" sz="2800" dirty="0" err="1"/>
              <a:t>long</a:t>
            </a:r>
            <a:r>
              <a:rPr lang="en-US" altLang="zh-CN" sz="2800" dirty="0"/>
              <a:t> </a:t>
            </a:r>
            <a:r>
              <a:rPr lang="en-US" altLang="zh-CN" sz="2800" dirty="0" err="1"/>
              <a:t>long</a:t>
            </a:r>
            <a:r>
              <a:rPr lang="en-US" altLang="zh-CN" sz="2800" dirty="0"/>
              <a:t> </a:t>
            </a:r>
            <a:r>
              <a:rPr lang="en-US" altLang="zh-CN" sz="2800" dirty="0" err="1"/>
              <a:t>ll</a:t>
            </a:r>
            <a:r>
              <a:rPr lang="en-US" altLang="zh-CN" sz="2800" dirty="0" smtClean="0"/>
              <a:t>;</a:t>
            </a:r>
            <a:endParaRPr lang="en-US" altLang="zh-CN" sz="2800" dirty="0" smtClean="0"/>
          </a:p>
          <a:p>
            <a:r>
              <a:rPr lang="en-US" altLang="zh-CN" sz="2800" dirty="0" err="1" smtClean="0"/>
              <a:t>const</a:t>
            </a:r>
            <a:r>
              <a:rPr lang="en-US" altLang="zh-CN" sz="2800" dirty="0" smtClean="0"/>
              <a:t> </a:t>
            </a:r>
            <a:r>
              <a:rPr lang="en-US" altLang="zh-CN" sz="2800" dirty="0" err="1"/>
              <a:t>int</a:t>
            </a:r>
            <a:r>
              <a:rPr lang="en-US" altLang="zh-CN" sz="2800" dirty="0"/>
              <a:t> </a:t>
            </a:r>
            <a:r>
              <a:rPr lang="en-US" altLang="zh-CN" sz="2800" dirty="0" err="1"/>
              <a:t>N</a:t>
            </a:r>
            <a:r>
              <a:rPr lang="en-US" altLang="zh-CN" sz="2800" dirty="0"/>
              <a:t> = 1e5 + 5</a:t>
            </a:r>
            <a:r>
              <a:rPr lang="en-US" altLang="zh-CN" sz="2800" dirty="0" smtClean="0"/>
              <a:t>;</a:t>
            </a:r>
            <a:endParaRPr lang="en-US" altLang="zh-CN" sz="2800" dirty="0" smtClean="0"/>
          </a:p>
          <a:p>
            <a:r>
              <a:rPr lang="en-US" altLang="zh-CN" sz="2800" dirty="0" err="1" smtClean="0"/>
              <a:t>int</a:t>
            </a:r>
            <a:r>
              <a:rPr lang="en-US" altLang="zh-CN" sz="2800" dirty="0" smtClean="0"/>
              <a:t> </a:t>
            </a:r>
            <a:r>
              <a:rPr lang="en-US" altLang="zh-CN" sz="2800" dirty="0" err="1"/>
              <a:t>inv</a:t>
            </a:r>
            <a:r>
              <a:rPr lang="en-US" altLang="zh-CN" sz="2800" dirty="0"/>
              <a:t>[</a:t>
            </a:r>
            <a:r>
              <a:rPr lang="en-US" altLang="zh-CN" sz="2800" dirty="0" err="1"/>
              <a:t>N</a:t>
            </a:r>
            <a:r>
              <a:rPr lang="en-US" altLang="zh-CN" sz="2800" dirty="0" smtClean="0"/>
              <a:t>];</a:t>
            </a:r>
            <a:endParaRPr lang="en-US" altLang="zh-CN" sz="2800" dirty="0" smtClean="0"/>
          </a:p>
          <a:p>
            <a:r>
              <a:rPr lang="en-US" altLang="zh-CN" sz="2800" dirty="0" err="1" smtClean="0"/>
              <a:t>void</a:t>
            </a:r>
            <a:r>
              <a:rPr lang="en-US" altLang="zh-CN" sz="2800" dirty="0" smtClean="0"/>
              <a:t> </a:t>
            </a:r>
            <a:r>
              <a:rPr lang="en-US" altLang="zh-CN" sz="2800" dirty="0" err="1"/>
              <a:t>inverse</a:t>
            </a:r>
            <a:r>
              <a:rPr lang="en-US" altLang="zh-CN" sz="2800" dirty="0"/>
              <a:t>(</a:t>
            </a:r>
            <a:r>
              <a:rPr lang="en-US" altLang="zh-CN" sz="2800" dirty="0" err="1"/>
              <a:t>int</a:t>
            </a:r>
            <a:r>
              <a:rPr lang="en-US" altLang="zh-CN" sz="2800" dirty="0"/>
              <a:t> </a:t>
            </a:r>
            <a:r>
              <a:rPr lang="en-US" altLang="zh-CN" sz="2800" dirty="0" err="1"/>
              <a:t>n</a:t>
            </a:r>
            <a:r>
              <a:rPr lang="en-US" altLang="zh-CN" sz="2800" dirty="0"/>
              <a:t>, </a:t>
            </a:r>
            <a:r>
              <a:rPr lang="en-US" altLang="zh-CN" sz="2800" dirty="0" err="1"/>
              <a:t>int</a:t>
            </a:r>
            <a:r>
              <a:rPr lang="en-US" altLang="zh-CN" sz="2800" dirty="0"/>
              <a:t> </a:t>
            </a:r>
            <a:r>
              <a:rPr lang="en-US" altLang="zh-CN" sz="2800" dirty="0" err="1"/>
              <a:t>p</a:t>
            </a:r>
            <a:r>
              <a:rPr lang="en-US" altLang="zh-CN" sz="2800" dirty="0"/>
              <a:t>) </a:t>
            </a:r>
            <a:r>
              <a:rPr lang="en-US" altLang="zh-CN" sz="2800" dirty="0" smtClean="0"/>
              <a:t>{</a:t>
            </a:r>
            <a:endParaRPr lang="en-US" altLang="zh-CN" sz="2800" dirty="0" smtClean="0"/>
          </a:p>
          <a:p>
            <a:r>
              <a:rPr lang="en-US" altLang="zh-CN" sz="2800" dirty="0" smtClean="0"/>
              <a:t>    </a:t>
            </a:r>
            <a:r>
              <a:rPr lang="en-US" altLang="zh-CN" sz="2800" dirty="0" err="1"/>
              <a:t>inv</a:t>
            </a:r>
            <a:r>
              <a:rPr lang="en-US" altLang="zh-CN" sz="2800" dirty="0"/>
              <a:t>[1] = 1</a:t>
            </a:r>
            <a:r>
              <a:rPr lang="en-US" altLang="zh-CN" sz="2800" dirty="0" smtClean="0"/>
              <a:t>;</a:t>
            </a:r>
            <a:endParaRPr lang="en-US" altLang="zh-CN" sz="2800" dirty="0" smtClean="0"/>
          </a:p>
          <a:p>
            <a:r>
              <a:rPr lang="en-US" altLang="zh-CN" sz="2800" dirty="0" smtClean="0"/>
              <a:t>    </a:t>
            </a:r>
            <a:r>
              <a:rPr lang="en-US" altLang="zh-CN" sz="2800" dirty="0" err="1"/>
              <a:t>for</a:t>
            </a:r>
            <a:r>
              <a:rPr lang="en-US" altLang="zh-CN" sz="2800" dirty="0"/>
              <a:t> (</a:t>
            </a:r>
            <a:r>
              <a:rPr lang="en-US" altLang="zh-CN" sz="2800" dirty="0" err="1"/>
              <a:t>int</a:t>
            </a:r>
            <a:r>
              <a:rPr lang="en-US" altLang="zh-CN" sz="2800" dirty="0"/>
              <a:t> </a:t>
            </a:r>
            <a:r>
              <a:rPr lang="en-US" altLang="zh-CN" sz="2800" dirty="0" err="1"/>
              <a:t>i</a:t>
            </a:r>
            <a:r>
              <a:rPr lang="en-US" altLang="zh-CN" sz="2800" dirty="0"/>
              <a:t>=2; </a:t>
            </a:r>
            <a:r>
              <a:rPr lang="en-US" altLang="zh-CN" sz="2800" dirty="0" err="1"/>
              <a:t>i</a:t>
            </a:r>
            <a:r>
              <a:rPr lang="en-US" altLang="zh-CN" sz="2800" dirty="0"/>
              <a:t>&lt;=</a:t>
            </a:r>
            <a:r>
              <a:rPr lang="en-US" altLang="zh-CN" sz="2800" dirty="0" err="1"/>
              <a:t>n</a:t>
            </a:r>
            <a:r>
              <a:rPr lang="en-US" altLang="zh-CN" sz="2800" dirty="0"/>
              <a:t>; ++</a:t>
            </a:r>
            <a:r>
              <a:rPr lang="en-US" altLang="zh-CN" sz="2800" dirty="0" err="1"/>
              <a:t>i</a:t>
            </a:r>
            <a:r>
              <a:rPr lang="en-US" altLang="zh-CN" sz="2800" dirty="0"/>
              <a:t>) </a:t>
            </a:r>
            <a:r>
              <a:rPr lang="en-US" altLang="zh-CN" sz="2800" dirty="0" smtClean="0"/>
              <a:t>{</a:t>
            </a:r>
            <a:endParaRPr lang="en-US" altLang="zh-CN" sz="2800" dirty="0" smtClean="0"/>
          </a:p>
          <a:p>
            <a:r>
              <a:rPr lang="en-US" altLang="zh-CN" sz="2800" dirty="0" smtClean="0"/>
              <a:t>        </a:t>
            </a:r>
            <a:r>
              <a:rPr lang="en-US" altLang="zh-CN" sz="2800" dirty="0" err="1"/>
              <a:t>inv</a:t>
            </a:r>
            <a:r>
              <a:rPr lang="en-US" altLang="zh-CN" sz="2800" dirty="0"/>
              <a:t>[</a:t>
            </a:r>
            <a:r>
              <a:rPr lang="en-US" altLang="zh-CN" sz="2800" dirty="0" err="1"/>
              <a:t>i</a:t>
            </a:r>
            <a:r>
              <a:rPr lang="en-US" altLang="zh-CN" sz="2800" dirty="0"/>
              <a:t>] = (</a:t>
            </a:r>
            <a:r>
              <a:rPr lang="en-US" altLang="zh-CN" sz="2800" dirty="0" err="1"/>
              <a:t>ll</a:t>
            </a:r>
            <a:r>
              <a:rPr lang="en-US" altLang="zh-CN" sz="2800" dirty="0"/>
              <a:t>) (</a:t>
            </a:r>
            <a:r>
              <a:rPr lang="en-US" altLang="zh-CN" sz="2800" dirty="0" err="1"/>
              <a:t>p</a:t>
            </a:r>
            <a:r>
              <a:rPr lang="en-US" altLang="zh-CN" sz="2800" dirty="0"/>
              <a:t> - </a:t>
            </a:r>
            <a:r>
              <a:rPr lang="en-US" altLang="zh-CN" sz="2800" dirty="0" err="1"/>
              <a:t>p</a:t>
            </a:r>
            <a:r>
              <a:rPr lang="en-US" altLang="zh-CN" sz="2800" dirty="0"/>
              <a:t> / </a:t>
            </a:r>
            <a:r>
              <a:rPr lang="en-US" altLang="zh-CN" sz="2800" dirty="0" err="1"/>
              <a:t>i</a:t>
            </a:r>
            <a:r>
              <a:rPr lang="en-US" altLang="zh-CN" sz="2800" dirty="0"/>
              <a:t>) * </a:t>
            </a:r>
            <a:r>
              <a:rPr lang="en-US" altLang="zh-CN" sz="2800" dirty="0" err="1"/>
              <a:t>inv</a:t>
            </a:r>
            <a:r>
              <a:rPr lang="en-US" altLang="zh-CN" sz="2800" dirty="0"/>
              <a:t>[</a:t>
            </a:r>
            <a:r>
              <a:rPr lang="en-US" altLang="zh-CN" sz="2800" dirty="0" err="1"/>
              <a:t>p%i</a:t>
            </a:r>
            <a:r>
              <a:rPr lang="en-US" altLang="zh-CN" sz="2800" dirty="0"/>
              <a:t>] % </a:t>
            </a:r>
            <a:r>
              <a:rPr lang="en-US" altLang="zh-CN" sz="2800" dirty="0" err="1"/>
              <a:t>p</a:t>
            </a:r>
            <a:r>
              <a:rPr lang="en-US" altLang="zh-CN" sz="2800" dirty="0" smtClean="0"/>
              <a:t>;</a:t>
            </a:r>
            <a:endParaRPr lang="en-US" altLang="zh-CN" sz="2800" dirty="0" smtClean="0"/>
          </a:p>
          <a:p>
            <a:r>
              <a:rPr lang="en-US" altLang="zh-CN" sz="2800" dirty="0" smtClean="0"/>
              <a:t>    }</a:t>
            </a:r>
            <a:endParaRPr lang="en-US" altLang="zh-CN" sz="2800" dirty="0" smtClean="0"/>
          </a:p>
          <a:p>
            <a:r>
              <a:rPr lang="en-US" altLang="zh-CN" sz="2800" dirty="0" smtClean="0"/>
              <a:t>}</a:t>
            </a:r>
            <a:endParaRPr lang="en-US" altLang="zh-CN" sz="2800" dirty="0" smtClean="0"/>
          </a:p>
        </p:txBody>
      </p:sp>
    </p:spTree>
  </p:cSld>
  <p:clrMapOvr>
    <a:masterClrMapping/>
  </p:clrMapOvr>
  <p:transition advTm="79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1070471" y="346736"/>
                <a:ext cx="8283747" cy="3458767"/>
              </a:xfrm>
              <a:prstGeom prst="rect">
                <a:avLst/>
              </a:prstGeom>
              <a:noFill/>
            </p:spPr>
            <p:txBody>
              <a:bodyPr wrap="square" rtlCol="0">
                <a:spAutoFit/>
              </a:bodyPr>
              <a:lstStyle/>
              <a:p>
                <a:r>
                  <a:rPr lang="zh-CN" altLang="en-US" sz="3600" b="1" dirty="0" smtClean="0"/>
                  <a:t>排列组合</a:t>
                </a:r>
                <a:endParaRPr lang="en-US" altLang="zh-CN" sz="3600" b="1" dirty="0" smtClean="0"/>
              </a:p>
              <a:p>
                <a:endParaRPr lang="en-US" altLang="zh-CN" sz="3600" b="1" dirty="0"/>
              </a:p>
              <a:p>
                <a:r>
                  <a:rPr lang="zh-CN" altLang="en-US" sz="2800" dirty="0" smtClean="0"/>
                  <a:t>详情预习</a:t>
                </a:r>
                <a:r>
                  <a:rPr lang="en-US" altLang="zh-CN" sz="2800" dirty="0" smtClean="0"/>
                  <a:t>/</a:t>
                </a:r>
                <a:r>
                  <a:rPr lang="zh-CN" altLang="en-US" sz="2800" dirty="0" smtClean="0"/>
                  <a:t>复习高中课本</a:t>
                </a:r>
                <a:endParaRPr lang="en-US" altLang="zh-CN" sz="2800" dirty="0" smtClean="0"/>
              </a:p>
              <a:p>
                <a:endParaRPr lang="en-US" altLang="zh-CN" sz="2800" dirty="0"/>
              </a:p>
              <a:p>
                <a:r>
                  <a:rPr lang="zh-CN" altLang="en-US" sz="2800" dirty="0" smtClean="0"/>
                  <a:t>基本定义：</a:t>
                </a:r>
                <a:endParaRPr lang="en-US" altLang="zh-CN" sz="2800" dirty="0" smtClean="0"/>
              </a:p>
              <a:p>
                <a:r>
                  <a:rPr lang="en-US" altLang="zh-CN" sz="2800" dirty="0" smtClean="0"/>
                  <a:t>	</a:t>
                </a:r>
                <a:r>
                  <a:rPr lang="zh-CN" altLang="en-US" sz="2800" dirty="0" smtClean="0"/>
                  <a:t>排列</a:t>
                </a:r>
                <a14:m>
                  <m:oMath xmlns:m="http://schemas.openxmlformats.org/officeDocument/2006/math">
                    <m:sSubSup>
                      <m:sSubSupPr>
                        <m:ctrlPr>
                          <a:rPr lang="en-US" altLang="zh-CN" sz="2800" i="1" smtClean="0">
                            <a:latin typeface="Cambria Math" charset="0"/>
                          </a:rPr>
                        </m:ctrlPr>
                      </m:sSubSupPr>
                      <m:e>
                        <m:r>
                          <a:rPr lang="en-US" altLang="zh-CN" sz="2800" b="0" i="1" smtClean="0">
                            <a:latin typeface="Cambria Math" charset="0"/>
                          </a:rPr>
                          <m:t>𝐴</m:t>
                        </m:r>
                      </m:e>
                      <m:sub>
                        <m:r>
                          <a:rPr lang="en-US" altLang="zh-CN" sz="2800" b="0" i="1" smtClean="0">
                            <a:latin typeface="Cambria Math" charset="0"/>
                          </a:rPr>
                          <m:t>𝑛</m:t>
                        </m:r>
                      </m:sub>
                      <m:sup>
                        <m:r>
                          <a:rPr lang="en-US" altLang="zh-CN" sz="2800" b="0" i="1" smtClean="0">
                            <a:latin typeface="Cambria Math" charset="0"/>
                          </a:rPr>
                          <m:t>𝑚</m:t>
                        </m:r>
                      </m:sup>
                    </m:sSubSup>
                  </m:oMath>
                </a14:m>
                <a:endParaRPr lang="en-US" altLang="zh-CN" sz="2800" dirty="0" smtClean="0"/>
              </a:p>
              <a:p>
                <a:r>
                  <a:rPr lang="en-US" altLang="zh-CN" sz="2800" dirty="0"/>
                  <a:t>	</a:t>
                </a:r>
                <a:r>
                  <a:rPr lang="zh-CN" altLang="en-US" sz="2800" dirty="0" smtClean="0"/>
                  <a:t>组合</a:t>
                </a:r>
                <a14:m>
                  <m:oMath xmlns:m="http://schemas.openxmlformats.org/officeDocument/2006/math">
                    <m:sSubSup>
                      <m:sSubSupPr>
                        <m:ctrlPr>
                          <a:rPr lang="en-US" altLang="zh-CN" sz="2800" i="1" smtClean="0">
                            <a:latin typeface="Cambria Math" charset="0"/>
                          </a:rPr>
                        </m:ctrlPr>
                      </m:sSubSupPr>
                      <m:e>
                        <m:r>
                          <a:rPr lang="en-US" altLang="zh-CN" sz="2800" b="0" i="1" smtClean="0">
                            <a:latin typeface="Cambria Math" charset="0"/>
                          </a:rPr>
                          <m:t>𝐶</m:t>
                        </m:r>
                      </m:e>
                      <m:sub>
                        <m:r>
                          <a:rPr lang="en-US" altLang="zh-CN" sz="2800" b="0" i="1" smtClean="0">
                            <a:latin typeface="Cambria Math" charset="0"/>
                          </a:rPr>
                          <m:t>𝑛</m:t>
                        </m:r>
                      </m:sub>
                      <m:sup>
                        <m:r>
                          <a:rPr lang="en-US" altLang="zh-CN" sz="2800" b="0" i="1" smtClean="0">
                            <a:latin typeface="Cambria Math" charset="0"/>
                          </a:rPr>
                          <m:t>𝑚</m:t>
                        </m:r>
                      </m:sup>
                    </m:sSubSup>
                  </m:oMath>
                </a14:m>
                <a:endParaRPr lang="en-US" altLang="zh-CN" sz="2800" dirty="0"/>
              </a:p>
            </p:txBody>
          </p:sp>
        </mc:Choice>
        <mc:Fallback>
          <p:sp>
            <p:nvSpPr>
              <p:cNvPr id="2" name="文本框 1"/>
              <p:cNvSpPr txBox="1">
                <a:spLocks noRot="1" noChangeAspect="1" noMove="1" noResize="1" noEditPoints="1" noAdjustHandles="1" noChangeArrowheads="1" noChangeShapeType="1" noTextEdit="1"/>
              </p:cNvSpPr>
              <p:nvPr/>
            </p:nvSpPr>
            <p:spPr>
              <a:xfrm>
                <a:off x="1070471" y="346736"/>
                <a:ext cx="8283747" cy="3458767"/>
              </a:xfrm>
              <a:prstGeom prst="rect">
                <a:avLst/>
              </a:prstGeom>
              <a:blipFill rotWithShape="0">
                <a:blip r:embed="rId1"/>
                <a:stretch>
                  <a:fillRect l="-2283" t="-2822" b="-1058"/>
                </a:stretch>
              </a:blipFill>
            </p:spPr>
            <p:txBody>
              <a:bodyPr/>
              <a:lstStyle/>
              <a:p>
                <a:r>
                  <a:rPr lang="zh-CN" altLang="en-US">
                    <a:noFill/>
                  </a:rPr>
                  <a:t> </a:t>
                </a:r>
                <a:endParaRPr lang="zh-CN" altLang="en-US">
                  <a:noFill/>
                </a:endParaRPr>
              </a:p>
            </p:txBody>
          </p:sp>
        </mc:Fallback>
      </mc:AlternateContent>
    </p:spTree>
  </p:cSld>
  <p:clrMapOvr>
    <a:masterClrMapping/>
  </p:clrMapOvr>
  <p:transition advTm="790">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70471" y="346736"/>
            <a:ext cx="8283747" cy="2923877"/>
          </a:xfrm>
          <a:prstGeom prst="rect">
            <a:avLst/>
          </a:prstGeom>
          <a:noFill/>
        </p:spPr>
        <p:txBody>
          <a:bodyPr wrap="square" rtlCol="0">
            <a:spAutoFit/>
          </a:bodyPr>
          <a:lstStyle/>
          <a:p>
            <a:r>
              <a:rPr lang="zh-CN" altLang="en-US" sz="3600" b="1" dirty="0" smtClean="0"/>
              <a:t>排列组合</a:t>
            </a:r>
            <a:endParaRPr lang="en-US" altLang="zh-CN" sz="3600" b="1" dirty="0" smtClean="0"/>
          </a:p>
          <a:p>
            <a:endParaRPr lang="en-US" altLang="zh-CN" sz="3600" b="1" dirty="0"/>
          </a:p>
          <a:p>
            <a:r>
              <a:rPr lang="zh-CN" altLang="en-US" sz="2800" dirty="0" smtClean="0"/>
              <a:t>组合公式：</a:t>
            </a:r>
            <a:r>
              <a:rPr lang="en-US" altLang="zh-CN" sz="2800" dirty="0" smtClean="0"/>
              <a:t>C(</a:t>
            </a:r>
            <a:r>
              <a:rPr lang="en-US" altLang="zh-CN" sz="2800" dirty="0" err="1" smtClean="0"/>
              <a:t>n</a:t>
            </a:r>
            <a:r>
              <a:rPr lang="en-US" altLang="zh-CN" sz="2800" dirty="0"/>
              <a:t>, </a:t>
            </a:r>
            <a:r>
              <a:rPr lang="en-US" altLang="zh-CN" sz="2800" dirty="0" err="1"/>
              <a:t>m</a:t>
            </a:r>
            <a:r>
              <a:rPr lang="en-US" altLang="zh-CN" sz="2800" dirty="0"/>
              <a:t>)  = C(</a:t>
            </a:r>
            <a:r>
              <a:rPr lang="en-US" altLang="zh-CN" sz="2800" dirty="0" err="1"/>
              <a:t>n</a:t>
            </a:r>
            <a:r>
              <a:rPr lang="en-US" altLang="zh-CN" sz="2800" dirty="0"/>
              <a:t> -1, </a:t>
            </a:r>
            <a:r>
              <a:rPr lang="en-US" altLang="zh-CN" sz="2800" dirty="0" err="1"/>
              <a:t>m</a:t>
            </a:r>
            <a:r>
              <a:rPr lang="en-US" altLang="zh-CN" sz="2800" dirty="0"/>
              <a:t> - 1) + C(</a:t>
            </a:r>
            <a:r>
              <a:rPr lang="en-US" altLang="zh-CN" sz="2800" dirty="0" err="1"/>
              <a:t>n</a:t>
            </a:r>
            <a:r>
              <a:rPr lang="en-US" altLang="zh-CN" sz="2800" dirty="0"/>
              <a:t> - 1, </a:t>
            </a:r>
            <a:r>
              <a:rPr lang="en-US" altLang="zh-CN" sz="2800" dirty="0" err="1"/>
              <a:t>m</a:t>
            </a:r>
            <a:r>
              <a:rPr lang="en-US" altLang="zh-CN" sz="2800" dirty="0" smtClean="0"/>
              <a:t>)</a:t>
            </a:r>
            <a:endParaRPr lang="en-US" altLang="zh-CN" sz="2800" dirty="0" smtClean="0"/>
          </a:p>
          <a:p>
            <a:endParaRPr lang="en-US" altLang="zh-CN" sz="2800" dirty="0"/>
          </a:p>
          <a:p>
            <a:endParaRPr lang="en-US" altLang="zh-CN" sz="2800" dirty="0" smtClean="0"/>
          </a:p>
          <a:p>
            <a:r>
              <a:rPr lang="zh-CN" altLang="en-US" sz="2800" dirty="0" smtClean="0"/>
              <a:t>容斥原理</a:t>
            </a:r>
            <a:endParaRPr lang="en-US" altLang="zh-CN" sz="2800" dirty="0"/>
          </a:p>
        </p:txBody>
      </p:sp>
    </p:spTree>
  </p:cSld>
  <p:clrMapOvr>
    <a:masterClrMapping/>
  </p:clrMapOvr>
  <p:transition advTm="790">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27013" y="1284119"/>
            <a:ext cx="8283747" cy="3908762"/>
          </a:xfrm>
          <a:prstGeom prst="rect">
            <a:avLst/>
          </a:prstGeom>
          <a:noFill/>
        </p:spPr>
        <p:txBody>
          <a:bodyPr wrap="square" rtlCol="0">
            <a:spAutoFit/>
          </a:bodyPr>
          <a:lstStyle/>
          <a:p>
            <a:r>
              <a:rPr lang="zh-CN" altLang="en-US" sz="3600" b="1" dirty="0" smtClean="0"/>
              <a:t>数学期望</a:t>
            </a:r>
            <a:endParaRPr lang="en-US" altLang="zh-CN" sz="3600" b="1" dirty="0" smtClean="0"/>
          </a:p>
          <a:p>
            <a:endParaRPr lang="en-US" altLang="zh-CN" sz="3600" b="1" dirty="0"/>
          </a:p>
          <a:p>
            <a:endParaRPr lang="en-US" altLang="zh-CN" sz="3600" b="1" dirty="0"/>
          </a:p>
          <a:p>
            <a:r>
              <a:rPr lang="zh-CN" altLang="en-US" sz="2800" dirty="0"/>
              <a:t>数学期望亦称期望、期望值等。在概率论和统计学中，一个离散型随机变量的期望值是试验中每一次可能出现的结果的概率乘以其结果的总和。</a:t>
            </a:r>
            <a:endParaRPr lang="zh-CN" altLang="en-US" sz="2800" dirty="0"/>
          </a:p>
          <a:p>
            <a:br>
              <a:rPr lang="zh-CN" altLang="en-US" sz="2800" dirty="0"/>
            </a:br>
            <a:endParaRPr lang="en-US" altLang="zh-CN" sz="2800" dirty="0"/>
          </a:p>
        </p:txBody>
      </p:sp>
    </p:spTree>
  </p:cSld>
  <p:clrMapOvr>
    <a:masterClrMapping/>
  </p:clrMapOvr>
  <p:transition advTm="790">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1107187" y="1243220"/>
                <a:ext cx="8283747" cy="5078313"/>
              </a:xfrm>
              <a:prstGeom prst="rect">
                <a:avLst/>
              </a:prstGeom>
              <a:noFill/>
            </p:spPr>
            <p:txBody>
              <a:bodyPr wrap="square" rtlCol="0">
                <a:spAutoFit/>
              </a:bodyPr>
              <a:lstStyle/>
              <a:p>
                <a:r>
                  <a:rPr lang="zh-CN" altLang="en-US" sz="3600" b="1" dirty="0" smtClean="0"/>
                  <a:t>期望性质</a:t>
                </a:r>
                <a:endParaRPr lang="en-US" altLang="zh-CN" sz="3600" b="1" dirty="0" smtClean="0"/>
              </a:p>
              <a:p>
                <a:endParaRPr lang="en-US" altLang="zh-CN" sz="3600" b="1" dirty="0"/>
              </a:p>
              <a:p>
                <a:r>
                  <a:rPr lang="en-US" altLang="zh-CN" sz="2800" dirty="0"/>
                  <a:t>E(X</a:t>
                </a:r>
                <a:r>
                  <a:rPr lang="en-US" altLang="zh-CN" sz="2800" dirty="0" smtClean="0"/>
                  <a:t>)=</a:t>
                </a:r>
                <a14:m>
                  <m:oMath xmlns:m="http://schemas.openxmlformats.org/officeDocument/2006/math">
                    <m:sSub>
                      <m:sSubPr>
                        <m:ctrlPr>
                          <a:rPr lang="en-US" altLang="zh-CN" sz="2800" i="1" smtClean="0">
                            <a:latin typeface="Cambria Math" charset="0"/>
                          </a:rPr>
                        </m:ctrlPr>
                      </m:sSubPr>
                      <m:e>
                        <m:r>
                          <a:rPr lang="en-US" altLang="zh-CN" sz="2800" i="1" smtClean="0">
                            <a:latin typeface="Cambria Math" charset="0"/>
                            <a:ea typeface="Cambria Math" charset="0"/>
                            <a:cs typeface="Cambria Math" charset="0"/>
                          </a:rPr>
                          <m:t>∑</m:t>
                        </m:r>
                      </m:e>
                      <m:sub>
                        <m:r>
                          <a:rPr lang="en-US" altLang="zh-CN" sz="2800" b="0" i="1" smtClean="0">
                            <a:latin typeface="Cambria Math" charset="0"/>
                          </a:rPr>
                          <m:t>𝑖</m:t>
                        </m:r>
                      </m:sub>
                    </m:sSub>
                    <m:sSub>
                      <m:sSubPr>
                        <m:ctrlPr>
                          <a:rPr lang="en-US" altLang="zh-CN" sz="2800" i="1" smtClean="0">
                            <a:latin typeface="Cambria Math" charset="0"/>
                          </a:rPr>
                        </m:ctrlPr>
                      </m:sSubPr>
                      <m:e>
                        <m:r>
                          <a:rPr lang="en-US" altLang="zh-CN" sz="2800" b="0" i="1" smtClean="0">
                            <a:latin typeface="Cambria Math" charset="0"/>
                          </a:rPr>
                          <m:t>𝑥</m:t>
                        </m:r>
                      </m:e>
                      <m:sub>
                        <m:r>
                          <a:rPr lang="en-US" altLang="zh-CN" sz="2800" b="0" i="1" smtClean="0">
                            <a:latin typeface="Cambria Math" charset="0"/>
                          </a:rPr>
                          <m:t>𝑖</m:t>
                        </m:r>
                      </m:sub>
                    </m:sSub>
                    <m:sSub>
                      <m:sSubPr>
                        <m:ctrlPr>
                          <a:rPr lang="en-US" altLang="zh-CN" sz="2800" i="1" smtClean="0">
                            <a:latin typeface="Cambria Math" charset="0"/>
                          </a:rPr>
                        </m:ctrlPr>
                      </m:sSubPr>
                      <m:e>
                        <m:r>
                          <a:rPr lang="en-US" altLang="zh-CN" sz="2800" b="0" i="1" smtClean="0">
                            <a:latin typeface="Cambria Math" charset="0"/>
                          </a:rPr>
                          <m:t>𝑝</m:t>
                        </m:r>
                      </m:e>
                      <m:sub>
                        <m:r>
                          <a:rPr lang="en-US" altLang="zh-CN" sz="2800" b="0" i="1" smtClean="0">
                            <a:latin typeface="Cambria Math" charset="0"/>
                          </a:rPr>
                          <m:t>𝑖</m:t>
                        </m:r>
                      </m:sub>
                    </m:sSub>
                  </m:oMath>
                </a14:m>
                <a:endParaRPr lang="en-US" altLang="zh-CN" sz="2800" dirty="0" smtClean="0"/>
              </a:p>
              <a:p>
                <a:r>
                  <a:rPr lang="en-US" altLang="zh-CN" sz="2800" dirty="0"/>
                  <a:t/>
                </a:r>
                <a:br>
                  <a:rPr lang="en-US" altLang="zh-CN" sz="2800" dirty="0"/>
                </a:br>
                <a:r>
                  <a:rPr lang="en-US" altLang="zh-CN" sz="2800" dirty="0"/>
                  <a:t>E(</a:t>
                </a:r>
                <a:r>
                  <a:rPr lang="en-US" altLang="zh-CN" sz="2800" dirty="0" err="1"/>
                  <a:t>aX+bY</a:t>
                </a:r>
                <a:r>
                  <a:rPr lang="en-US" altLang="zh-CN" sz="2800" dirty="0"/>
                  <a:t>)=</a:t>
                </a:r>
                <a:r>
                  <a:rPr lang="en-US" altLang="zh-CN" sz="2800" dirty="0" err="1"/>
                  <a:t>aE</a:t>
                </a:r>
                <a:r>
                  <a:rPr lang="en-US" altLang="zh-CN" sz="2800" dirty="0"/>
                  <a:t>(x)+</a:t>
                </a:r>
                <a:r>
                  <a:rPr lang="en-US" altLang="zh-CN" sz="2800" dirty="0" err="1"/>
                  <a:t>bE</a:t>
                </a:r>
                <a:r>
                  <a:rPr lang="en-US" altLang="zh-CN" sz="2800" dirty="0"/>
                  <a:t>(y</a:t>
                </a:r>
                <a:r>
                  <a:rPr lang="en-US" altLang="zh-CN" sz="2800" dirty="0" smtClean="0"/>
                  <a:t>)</a:t>
                </a:r>
              </a:p>
              <a:p>
                <a:r>
                  <a:rPr lang="mr-IN" altLang="zh-CN" sz="2800" dirty="0"/>
                  <a:t/>
                </a:r>
                <a:br>
                  <a:rPr lang="mr-IN" altLang="zh-CN" sz="2800" dirty="0"/>
                </a:br>
                <a:r>
                  <a:rPr lang="mr-IN" altLang="zh-CN" sz="2800" dirty="0" err="1" smtClean="0"/>
                  <a:t>E</a:t>
                </a:r>
                <a:r>
                  <a:rPr lang="mr-IN" altLang="zh-CN" sz="2800" dirty="0" smtClean="0"/>
                  <a:t>(X</a:t>
                </a:r>
                <a:r>
                  <a:rPr lang="en-US" altLang="zh-CN" sz="2800" dirty="0" smtClean="0"/>
                  <a:t>+</a:t>
                </a:r>
                <a:r>
                  <a:rPr lang="mr-IN" altLang="zh-CN" sz="2800" dirty="0" err="1" smtClean="0"/>
                  <a:t>Y</a:t>
                </a:r>
                <a:r>
                  <a:rPr lang="mr-IN" altLang="zh-CN" sz="2800" dirty="0"/>
                  <a:t>)=</a:t>
                </a:r>
                <a:r>
                  <a:rPr lang="mr-IN" altLang="zh-CN" sz="2800" dirty="0" err="1"/>
                  <a:t>E</a:t>
                </a:r>
                <a:r>
                  <a:rPr lang="mr-IN" altLang="zh-CN" sz="2800" dirty="0"/>
                  <a:t>(X)+</a:t>
                </a:r>
                <a:r>
                  <a:rPr lang="mr-IN" altLang="zh-CN" sz="2800" dirty="0" err="1" smtClean="0"/>
                  <a:t>E</a:t>
                </a:r>
                <a:r>
                  <a:rPr lang="mr-IN" altLang="zh-CN" sz="2800" dirty="0" smtClean="0"/>
                  <a:t>(</a:t>
                </a:r>
                <a:r>
                  <a:rPr lang="mr-IN" altLang="zh-CN" sz="2800" dirty="0" err="1" smtClean="0"/>
                  <a:t>Y</a:t>
                </a:r>
                <a:r>
                  <a:rPr lang="mr-IN" altLang="zh-CN" sz="2800" dirty="0" smtClean="0"/>
                  <a:t>)</a:t>
                </a:r>
                <a:endParaRPr lang="en-US" altLang="zh-CN" sz="2800" dirty="0" smtClean="0"/>
              </a:p>
              <a:p>
                <a:endParaRPr lang="en-US" altLang="zh-CN" sz="2800" dirty="0"/>
              </a:p>
              <a:p>
                <a:r>
                  <a:rPr lang="mr-IN" altLang="zh-CN" sz="2800" dirty="0" err="1" smtClean="0"/>
                  <a:t>E</a:t>
                </a:r>
                <a:r>
                  <a:rPr lang="mr-IN" altLang="zh-CN" sz="2800" dirty="0" smtClean="0"/>
                  <a:t>(XY</a:t>
                </a:r>
                <a:r>
                  <a:rPr lang="mr-IN" altLang="zh-CN" sz="2800" dirty="0"/>
                  <a:t>)=</a:t>
                </a:r>
                <a:r>
                  <a:rPr lang="mr-IN" altLang="zh-CN" sz="2800" dirty="0" err="1" smtClean="0"/>
                  <a:t>E</a:t>
                </a:r>
                <a:r>
                  <a:rPr lang="mr-IN" altLang="zh-CN" sz="2800" dirty="0" smtClean="0"/>
                  <a:t>(X)</a:t>
                </a:r>
                <a:r>
                  <a:rPr lang="mr-IN" altLang="zh-CN" sz="2800" dirty="0" err="1" smtClean="0"/>
                  <a:t>E</a:t>
                </a:r>
                <a:r>
                  <a:rPr lang="mr-IN" altLang="zh-CN" sz="2800" dirty="0" smtClean="0"/>
                  <a:t>(</a:t>
                </a:r>
                <a:r>
                  <a:rPr lang="mr-IN" altLang="zh-CN" sz="2800" dirty="0" err="1" smtClean="0"/>
                  <a:t>Y</a:t>
                </a:r>
                <a:r>
                  <a:rPr lang="mr-IN" altLang="zh-CN" sz="2800" dirty="0" smtClean="0"/>
                  <a:t>)</a:t>
                </a:r>
                <a:r>
                  <a:rPr lang="zh-CN" altLang="en-US" sz="2800" dirty="0" smtClean="0"/>
                  <a:t>  </a:t>
                </a:r>
                <a:r>
                  <a:rPr lang="en-US" altLang="zh-CN" sz="2800" dirty="0" smtClean="0"/>
                  <a:t>XY</a:t>
                </a:r>
                <a:r>
                  <a:rPr lang="zh-CN" altLang="en-US" sz="2800" dirty="0" smtClean="0"/>
                  <a:t>相互独立</a:t>
                </a:r>
                <a:r>
                  <a:rPr lang="mr-IN" altLang="zh-CN" sz="2800" dirty="0" smtClean="0"/>
                  <a:t> </a:t>
                </a:r>
                <a:r>
                  <a:rPr lang="en-US" altLang="zh-CN" sz="2800" dirty="0"/>
                  <a:t/>
                </a:r>
                <a:br>
                  <a:rPr lang="en-US" altLang="zh-CN" sz="2800" dirty="0"/>
                </a:br>
                <a:r>
                  <a:rPr lang="zh-CN" altLang="en-US" sz="2800" dirty="0"/>
                  <a:t/>
                </a:r>
                <a:br>
                  <a:rPr lang="zh-CN" altLang="en-US" sz="2800" dirty="0"/>
                </a:br>
                <a:endParaRPr lang="en-US" altLang="zh-CN" sz="2800" dirty="0"/>
              </a:p>
            </p:txBody>
          </p:sp>
        </mc:Choice>
        <mc:Fallback>
          <p:sp>
            <p:nvSpPr>
              <p:cNvPr id="2" name="文本框 1"/>
              <p:cNvSpPr txBox="1">
                <a:spLocks noRot="1" noChangeAspect="1" noMove="1" noResize="1" noEditPoints="1" noAdjustHandles="1" noChangeArrowheads="1" noChangeShapeType="1" noTextEdit="1"/>
              </p:cNvSpPr>
              <p:nvPr/>
            </p:nvSpPr>
            <p:spPr>
              <a:xfrm>
                <a:off x="1107187" y="1243220"/>
                <a:ext cx="8283747" cy="5078313"/>
              </a:xfrm>
              <a:prstGeom prst="rect">
                <a:avLst/>
              </a:prstGeom>
              <a:blipFill rotWithShape="0">
                <a:blip r:embed="rId1"/>
                <a:stretch>
                  <a:fillRect l="-2281" t="-1921"/>
                </a:stretch>
              </a:blipFill>
            </p:spPr>
            <p:txBody>
              <a:bodyPr/>
              <a:lstStyle/>
              <a:p>
                <a:r>
                  <a:rPr lang="zh-CN" altLang="en-US">
                    <a:noFill/>
                  </a:rPr>
                  <a:t> </a:t>
                </a:r>
                <a:endParaRPr lang="zh-CN" altLang="en-US">
                  <a:noFill/>
                </a:endParaRPr>
              </a:p>
            </p:txBody>
          </p:sp>
        </mc:Fallback>
      </mc:AlternateContent>
    </p:spTree>
  </p:cSld>
  <p:clrMapOvr>
    <a:masterClrMapping/>
  </p:clrMapOvr>
  <p:transition advTm="790">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434465" y="1428750"/>
            <a:ext cx="8512175" cy="4215765"/>
          </a:xfrm>
          <a:prstGeom prst="rect">
            <a:avLst/>
          </a:prstGeom>
          <a:noFill/>
        </p:spPr>
        <p:txBody>
          <a:bodyPr wrap="square" rtlCol="0">
            <a:spAutoFit/>
          </a:bodyPr>
          <a:lstStyle/>
          <a:p>
            <a:r>
              <a:rPr lang="en-US" altLang="zh-CN" sz="4000" dirty="0" smtClean="0"/>
              <a:t>Ex</a:t>
            </a:r>
            <a:endParaRPr lang="en-US" altLang="zh-CN" sz="3600" dirty="0" smtClean="0"/>
          </a:p>
          <a:p>
            <a:pPr lvl="3"/>
            <a:r>
              <a:rPr lang="zh-CN" altLang="en-US" sz="3200" dirty="0" smtClean="0"/>
              <a:t>同余方程组：中国剩余定理、合并法</a:t>
            </a:r>
            <a:endParaRPr lang="en-US" altLang="zh-CN" sz="3200" dirty="0" smtClean="0"/>
          </a:p>
          <a:p>
            <a:pPr lvl="3"/>
            <a:r>
              <a:rPr lang="zh-CN" altLang="en-US" sz="3200" dirty="0" smtClean="0"/>
              <a:t>排列组合：</a:t>
            </a:r>
            <a:r>
              <a:rPr lang="en-US" altLang="zh-CN" sz="3200" dirty="0" smtClean="0"/>
              <a:t>Lucas</a:t>
            </a:r>
            <a:r>
              <a:rPr lang="zh-CN" altLang="en-US" sz="3200" dirty="0" smtClean="0"/>
              <a:t>定理</a:t>
            </a:r>
            <a:endParaRPr lang="en-US" altLang="zh-CN" sz="3200" dirty="0" smtClean="0"/>
          </a:p>
          <a:p>
            <a:pPr lvl="3"/>
            <a:r>
              <a:rPr kumimoji="1" lang="zh-CN" altLang="en-US" sz="3200" dirty="0" smtClean="0"/>
              <a:t>同余方程：</a:t>
            </a:r>
            <a:r>
              <a:rPr kumimoji="1" lang="en-US" altLang="zh-CN" sz="3200" dirty="0" smtClean="0"/>
              <a:t>BSGS</a:t>
            </a:r>
            <a:endParaRPr kumimoji="1" lang="en-US" altLang="zh-CN" sz="3200" dirty="0" smtClean="0"/>
          </a:p>
          <a:p>
            <a:pPr lvl="3"/>
            <a:r>
              <a:rPr kumimoji="1" lang="zh-CN" altLang="en-US" sz="3200" dirty="0" smtClean="0"/>
              <a:t>期望：概率</a:t>
            </a:r>
            <a:r>
              <a:rPr kumimoji="1" lang="en-US" altLang="zh-CN" sz="3200" dirty="0" err="1" smtClean="0"/>
              <a:t>dp</a:t>
            </a:r>
            <a:r>
              <a:rPr kumimoji="1" lang="zh-CN" altLang="en-US" sz="3200" dirty="0" smtClean="0"/>
              <a:t>，递推</a:t>
            </a:r>
            <a:endParaRPr kumimoji="1" lang="zh-CN" altLang="en-US" sz="3600" dirty="0" smtClean="0"/>
          </a:p>
          <a:p>
            <a:endParaRPr kumimoji="1" lang="zh-CN" altLang="en-US" sz="3600" dirty="0"/>
          </a:p>
          <a:p>
            <a:r>
              <a:rPr kumimoji="1" lang="zh-CN" altLang="en-US" sz="3600" dirty="0"/>
              <a:t>推荐图书</a:t>
            </a:r>
            <a:endParaRPr kumimoji="1" lang="zh-CN" altLang="en-US" sz="2800" dirty="0"/>
          </a:p>
          <a:p>
            <a:r>
              <a:rPr kumimoji="1" lang="en-US" altLang="zh-CN" sz="2800" dirty="0"/>
              <a:t>	</a:t>
            </a:r>
            <a:r>
              <a:rPr kumimoji="1" lang="zh-CN" altLang="en-US" sz="2800" dirty="0"/>
              <a:t>《初等数论》《组合数学》</a:t>
            </a:r>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a:stCxn id="57"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33"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11"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13"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endCxn id="12"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3"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32"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2"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0"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3"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0"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0" idx="3"/>
            <a:endCxn id="33"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3"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8"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13"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13"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61"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a:endCxn id="61"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3"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8"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8"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95"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1"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2"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4"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2"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1"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8"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a:stCxn id="154" idx="1"/>
          </p:cNvCxnSpPr>
          <p:nvPr/>
        </p:nvCxnSpPr>
        <p:spPr>
          <a:xfrm flipV="1">
            <a:off x="3610477" y="3103518"/>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438016" y="292880"/>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0" idx="5"/>
          </p:cNvCxnSpPr>
          <p:nvPr/>
        </p:nvCxnSpPr>
        <p:spPr>
          <a:xfrm flipH="1">
            <a:off x="1280036"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707739" y="2645776"/>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663494"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endCxn id="108" idx="0"/>
          </p:cNvCxnSpPr>
          <p:nvPr/>
        </p:nvCxnSpPr>
        <p:spPr>
          <a:xfrm>
            <a:off x="3123584" y="2262318"/>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endCxn id="110" idx="7"/>
          </p:cNvCxnSpPr>
          <p:nvPr/>
        </p:nvCxnSpPr>
        <p:spPr>
          <a:xfrm>
            <a:off x="2286047" y="2611749"/>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242596" y="2568297"/>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2642615" y="3041524"/>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flipH="1">
            <a:off x="3510776" y="295492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a:off x="2148829"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H="1">
            <a:off x="2557498"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连接符 110"/>
          <p:cNvCxnSpPr>
            <a:endCxn id="109" idx="1"/>
          </p:cNvCxnSpPr>
          <p:nvPr/>
        </p:nvCxnSpPr>
        <p:spPr>
          <a:xfrm flipH="1">
            <a:off x="2362248" y="2291814"/>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flipH="1">
            <a:off x="3040541"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endCxn id="110" idx="5"/>
          </p:cNvCxnSpPr>
          <p:nvPr/>
        </p:nvCxnSpPr>
        <p:spPr>
          <a:xfrm>
            <a:off x="1294781" y="3412692"/>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498372"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flipV="1">
            <a:off x="955572" y="2026343"/>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12" idx="7"/>
          </p:cNvCxnSpPr>
          <p:nvPr/>
        </p:nvCxnSpPr>
        <p:spPr>
          <a:xfrm flipH="1" flipV="1">
            <a:off x="2133599" y="1517526"/>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09" idx="0"/>
          </p:cNvCxnSpPr>
          <p:nvPr/>
        </p:nvCxnSpPr>
        <p:spPr>
          <a:xfrm flipH="1" flipV="1">
            <a:off x="2133599" y="1498474"/>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1866899" y="965074"/>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1648745" y="1536574"/>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endCxn id="129" idx="3"/>
          </p:cNvCxnSpPr>
          <p:nvPr/>
        </p:nvCxnSpPr>
        <p:spPr>
          <a:xfrm flipH="1" flipV="1">
            <a:off x="1149297" y="374371"/>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29" idx="7"/>
          </p:cNvCxnSpPr>
          <p:nvPr/>
        </p:nvCxnSpPr>
        <p:spPr>
          <a:xfrm flipH="1" flipV="1">
            <a:off x="514349" y="-6476"/>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7" idx="0"/>
          </p:cNvCxnSpPr>
          <p:nvPr/>
        </p:nvCxnSpPr>
        <p:spPr>
          <a:xfrm flipV="1">
            <a:off x="1070034" y="336424"/>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28699" y="946024"/>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0" idx="7"/>
          </p:cNvCxnSpPr>
          <p:nvPr/>
        </p:nvCxnSpPr>
        <p:spPr>
          <a:xfrm flipH="1" flipV="1">
            <a:off x="1066799" y="1079374"/>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flipV="1">
            <a:off x="1104899" y="1136524"/>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flipH="1">
            <a:off x="2043148"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flipH="1">
            <a:off x="992666" y="1083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a:off x="1748118" y="86414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a:off x="996176" y="22125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H="1">
            <a:off x="1563988"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连接符 130"/>
          <p:cNvCxnSpPr/>
          <p:nvPr/>
        </p:nvCxnSpPr>
        <p:spPr>
          <a:xfrm flipV="1">
            <a:off x="435428" y="-6476"/>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27" idx="6"/>
          </p:cNvCxnSpPr>
          <p:nvPr/>
        </p:nvCxnSpPr>
        <p:spPr>
          <a:xfrm flipH="1" flipV="1">
            <a:off x="438016" y="835353"/>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3" y="835353"/>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27" idx="6"/>
          </p:cNvCxnSpPr>
          <p:nvPr/>
        </p:nvCxnSpPr>
        <p:spPr>
          <a:xfrm flipV="1">
            <a:off x="-1" y="1160684"/>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27" idx="4"/>
          </p:cNvCxnSpPr>
          <p:nvPr/>
        </p:nvCxnSpPr>
        <p:spPr>
          <a:xfrm flipV="1">
            <a:off x="928913" y="1238052"/>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1" y="1270782"/>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406399" y="1981982"/>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 y="1894895"/>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H="1">
            <a:off x="-1" y="2359353"/>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62855"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624113"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420913"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H="1">
            <a:off x="6241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7" idx="3"/>
            <a:endCxn id="130" idx="7"/>
          </p:cNvCxnSpPr>
          <p:nvPr/>
        </p:nvCxnSpPr>
        <p:spPr>
          <a:xfrm>
            <a:off x="975516"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10" idx="3"/>
          </p:cNvCxnSpPr>
          <p:nvPr/>
        </p:nvCxnSpPr>
        <p:spPr>
          <a:xfrm>
            <a:off x="2679387" y="3768630"/>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5" idx="1"/>
          </p:cNvCxnSpPr>
          <p:nvPr/>
        </p:nvCxnSpPr>
        <p:spPr>
          <a:xfrm flipV="1">
            <a:off x="3270138" y="3784474"/>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endCxn id="110" idx="4"/>
          </p:cNvCxnSpPr>
          <p:nvPr/>
        </p:nvCxnSpPr>
        <p:spPr>
          <a:xfrm flipH="1" flipV="1">
            <a:off x="2628899" y="3789543"/>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endCxn id="110" idx="4"/>
          </p:cNvCxnSpPr>
          <p:nvPr/>
        </p:nvCxnSpPr>
        <p:spPr>
          <a:xfrm flipV="1">
            <a:off x="2019299" y="3789543"/>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flipV="1">
            <a:off x="1257299"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019299" y="4413124"/>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58" idx="3"/>
          </p:cNvCxnSpPr>
          <p:nvPr/>
        </p:nvCxnSpPr>
        <p:spPr>
          <a:xfrm flipH="1" flipV="1">
            <a:off x="457199"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1047749" y="4413124"/>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a:off x="1066799" y="3593974"/>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flipH="1">
            <a:off x="3397058"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117017"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74673"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a:off x="843441"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H="1">
            <a:off x="970441"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flipH="1">
            <a:off x="376273"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a:off x="1895602"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a:off x="438016" y="30011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H="1">
            <a:off x="1081562"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连接符 162"/>
          <p:cNvCxnSpPr>
            <a:endCxn id="158" idx="4"/>
          </p:cNvCxnSpPr>
          <p:nvPr/>
        </p:nvCxnSpPr>
        <p:spPr>
          <a:xfrm flipH="1" flipV="1">
            <a:off x="1047809"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endCxn id="160" idx="4"/>
          </p:cNvCxnSpPr>
          <p:nvPr/>
        </p:nvCxnSpPr>
        <p:spPr>
          <a:xfrm flipV="1">
            <a:off x="1657349" y="4519260"/>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5" idx="6"/>
          </p:cNvCxnSpPr>
          <p:nvPr/>
        </p:nvCxnSpPr>
        <p:spPr>
          <a:xfrm flipH="1">
            <a:off x="1638299" y="4823323"/>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5" idx="4"/>
          </p:cNvCxnSpPr>
          <p:nvPr/>
        </p:nvCxnSpPr>
        <p:spPr>
          <a:xfrm flipH="1">
            <a:off x="2400299" y="4913019"/>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192" idx="7"/>
          </p:cNvCxnSpPr>
          <p:nvPr/>
        </p:nvCxnSpPr>
        <p:spPr>
          <a:xfrm>
            <a:off x="1638299" y="5402137"/>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8" idx="5"/>
          </p:cNvCxnSpPr>
          <p:nvPr/>
        </p:nvCxnSpPr>
        <p:spPr>
          <a:xfrm flipH="1">
            <a:off x="761999" y="4745991"/>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781049" y="5402137"/>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58" idx="6"/>
          </p:cNvCxnSpPr>
          <p:nvPr/>
        </p:nvCxnSpPr>
        <p:spPr>
          <a:xfrm flipH="1">
            <a:off x="-1" y="4691284"/>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9" idx="5"/>
          </p:cNvCxnSpPr>
          <p:nvPr/>
        </p:nvCxnSpPr>
        <p:spPr>
          <a:xfrm flipH="1">
            <a:off x="-1" y="4149630"/>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61" idx="6"/>
          </p:cNvCxnSpPr>
          <p:nvPr/>
        </p:nvCxnSpPr>
        <p:spPr>
          <a:xfrm flipH="1">
            <a:off x="-1"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59" idx="7"/>
          </p:cNvCxnSpPr>
          <p:nvPr/>
        </p:nvCxnSpPr>
        <p:spPr>
          <a:xfrm flipH="1" flipV="1">
            <a:off x="-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58" idx="6"/>
          </p:cNvCxnSpPr>
          <p:nvPr/>
        </p:nvCxnSpPr>
        <p:spPr>
          <a:xfrm flipH="1">
            <a:off x="400049"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400049" y="5402137"/>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1" y="4889374"/>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1485899" y="5402137"/>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2381249" y="5899024"/>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5" idx="3"/>
          </p:cNvCxnSpPr>
          <p:nvPr/>
        </p:nvCxnSpPr>
        <p:spPr>
          <a:xfrm flipH="1">
            <a:off x="2724149" y="4886748"/>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543049" y="6451474"/>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1543049" y="5918074"/>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781049" y="6070474"/>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266699" y="5402137"/>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323849" y="6108574"/>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285749" y="6432424"/>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1162049" y="6527674"/>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flipV="1">
            <a:off x="304799" y="6565774"/>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 y="6489574"/>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flipV="1">
            <a:off x="-1" y="5879974"/>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flipH="1">
            <a:off x="1431092" y="637238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flipH="1">
            <a:off x="1519712" y="5277119"/>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a:off x="2300323" y="587366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a:off x="204823" y="643563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H="1">
            <a:off x="647566" y="58967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文本框 194"/>
          <p:cNvSpPr txBox="1"/>
          <p:nvPr/>
        </p:nvSpPr>
        <p:spPr>
          <a:xfrm>
            <a:off x="4196593" y="2848325"/>
            <a:ext cx="3933022" cy="1200329"/>
          </a:xfrm>
          <a:prstGeom prst="rect">
            <a:avLst/>
          </a:prstGeom>
          <a:noFill/>
        </p:spPr>
        <p:txBody>
          <a:bodyPr wrap="square" rtlCol="0">
            <a:spAutoFit/>
          </a:bodyPr>
          <a:lstStyle/>
          <a:p>
            <a:r>
              <a:rPr lang="en-US" altLang="zh-CN" sz="7200" dirty="0"/>
              <a:t>THANKS</a:t>
            </a:r>
            <a:endParaRPr lang="en-US" altLang="zh-CN" sz="7200" dirty="0"/>
          </a:p>
        </p:txBody>
      </p:sp>
    </p:spTree>
  </p:cSld>
  <p:clrMapOvr>
    <a:masterClrMapping/>
  </p:clrMapOvr>
  <p:transition advTm="7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10000"/>
                                  </p:iterate>
                                  <p:childTnLst>
                                    <p:set>
                                      <p:cBhvr>
                                        <p:cTn id="6" dur="1" fill="hold">
                                          <p:stCondLst>
                                            <p:cond delay="0"/>
                                          </p:stCondLst>
                                        </p:cTn>
                                        <p:tgtEl>
                                          <p:spTgt spid="195"/>
                                        </p:tgtEl>
                                        <p:attrNameLst>
                                          <p:attrName>style.visibility</p:attrName>
                                        </p:attrNameLst>
                                      </p:cBhvr>
                                      <p:to>
                                        <p:strVal val="visible"/>
                                      </p:to>
                                    </p:set>
                                    <p:animEffect transition="in" filter="wipe(down)">
                                      <p:cBhvr>
                                        <p:cTn id="7" dur="580">
                                          <p:stCondLst>
                                            <p:cond delay="0"/>
                                          </p:stCondLst>
                                        </p:cTn>
                                        <p:tgtEl>
                                          <p:spTgt spid="195"/>
                                        </p:tgtEl>
                                      </p:cBhvr>
                                    </p:animEffect>
                                    <p:anim calcmode="lin" valueType="num">
                                      <p:cBhvr>
                                        <p:cTn id="8" dur="1822" tmFilter="0,0; 0.14,0.36; 0.43,0.73; 0.71,0.91; 1.0,1.0">
                                          <p:stCondLst>
                                            <p:cond delay="0"/>
                                          </p:stCondLst>
                                        </p:cTn>
                                        <p:tgtEl>
                                          <p:spTgt spid="19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5"/>
                                        </p:tgtEl>
                                        <p:attrNameLst>
                                          <p:attrName>ppt_y</p:attrName>
                                        </p:attrNameLst>
                                      </p:cBhvr>
                                      <p:tavLst>
                                        <p:tav tm="0" fmla="#ppt_y-sin(pi*$)/81">
                                          <p:val>
                                            <p:fltVal val="0"/>
                                          </p:val>
                                        </p:tav>
                                        <p:tav tm="100000">
                                          <p:val>
                                            <p:fltVal val="1"/>
                                          </p:val>
                                        </p:tav>
                                      </p:tavLst>
                                    </p:anim>
                                    <p:animScale>
                                      <p:cBhvr>
                                        <p:cTn id="13" dur="26">
                                          <p:stCondLst>
                                            <p:cond delay="650"/>
                                          </p:stCondLst>
                                        </p:cTn>
                                        <p:tgtEl>
                                          <p:spTgt spid="195"/>
                                        </p:tgtEl>
                                      </p:cBhvr>
                                      <p:to x="100000" y="60000"/>
                                    </p:animScale>
                                    <p:animScale>
                                      <p:cBhvr>
                                        <p:cTn id="14" dur="166" decel="50000">
                                          <p:stCondLst>
                                            <p:cond delay="676"/>
                                          </p:stCondLst>
                                        </p:cTn>
                                        <p:tgtEl>
                                          <p:spTgt spid="195"/>
                                        </p:tgtEl>
                                      </p:cBhvr>
                                      <p:to x="100000" y="100000"/>
                                    </p:animScale>
                                    <p:animScale>
                                      <p:cBhvr>
                                        <p:cTn id="15" dur="26">
                                          <p:stCondLst>
                                            <p:cond delay="1312"/>
                                          </p:stCondLst>
                                        </p:cTn>
                                        <p:tgtEl>
                                          <p:spTgt spid="195"/>
                                        </p:tgtEl>
                                      </p:cBhvr>
                                      <p:to x="100000" y="80000"/>
                                    </p:animScale>
                                    <p:animScale>
                                      <p:cBhvr>
                                        <p:cTn id="16" dur="166" decel="50000">
                                          <p:stCondLst>
                                            <p:cond delay="1338"/>
                                          </p:stCondLst>
                                        </p:cTn>
                                        <p:tgtEl>
                                          <p:spTgt spid="195"/>
                                        </p:tgtEl>
                                      </p:cBhvr>
                                      <p:to x="100000" y="100000"/>
                                    </p:animScale>
                                    <p:animScale>
                                      <p:cBhvr>
                                        <p:cTn id="17" dur="26">
                                          <p:stCondLst>
                                            <p:cond delay="1642"/>
                                          </p:stCondLst>
                                        </p:cTn>
                                        <p:tgtEl>
                                          <p:spTgt spid="195"/>
                                        </p:tgtEl>
                                      </p:cBhvr>
                                      <p:to x="100000" y="90000"/>
                                    </p:animScale>
                                    <p:animScale>
                                      <p:cBhvr>
                                        <p:cTn id="18" dur="166" decel="50000">
                                          <p:stCondLst>
                                            <p:cond delay="1668"/>
                                          </p:stCondLst>
                                        </p:cTn>
                                        <p:tgtEl>
                                          <p:spTgt spid="195"/>
                                        </p:tgtEl>
                                      </p:cBhvr>
                                      <p:to x="100000" y="100000"/>
                                    </p:animScale>
                                    <p:animScale>
                                      <p:cBhvr>
                                        <p:cTn id="19" dur="26">
                                          <p:stCondLst>
                                            <p:cond delay="1808"/>
                                          </p:stCondLst>
                                        </p:cTn>
                                        <p:tgtEl>
                                          <p:spTgt spid="195"/>
                                        </p:tgtEl>
                                      </p:cBhvr>
                                      <p:to x="100000" y="95000"/>
                                    </p:animScale>
                                    <p:animScale>
                                      <p:cBhvr>
                                        <p:cTn id="20" dur="166" decel="50000">
                                          <p:stCondLst>
                                            <p:cond delay="1834"/>
                                          </p:stCondLst>
                                        </p:cTn>
                                        <p:tgtEl>
                                          <p:spTgt spid="19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5200650"/>
          </a:xfrm>
          <a:prstGeom prst="rect">
            <a:avLst/>
          </a:prstGeom>
          <a:noFill/>
        </p:spPr>
        <p:txBody>
          <a:bodyPr wrap="square" rtlCol="0">
            <a:spAutoFit/>
          </a:bodyPr>
          <a:lstStyle/>
          <a:p>
            <a:r>
              <a:rPr kumimoji="1" lang="zh-CN" altLang="en-US" sz="3600" dirty="0" smtClean="0"/>
              <a:t>差分</a:t>
            </a:r>
            <a:r>
              <a:rPr kumimoji="1" lang="en-US" altLang="zh-CN" sz="3600" dirty="0" smtClean="0"/>
              <a:t>&amp;&amp;</a:t>
            </a:r>
            <a:r>
              <a:rPr kumimoji="1" lang="zh-CN" altLang="en-US" sz="3600" dirty="0" smtClean="0"/>
              <a:t>前缀和</a:t>
            </a:r>
            <a:endParaRPr kumimoji="1" lang="en-US" altLang="zh-CN" sz="3600" dirty="0" smtClean="0"/>
          </a:p>
          <a:p>
            <a:endParaRPr kumimoji="1" lang="en-US" altLang="zh-CN" sz="3600" dirty="0"/>
          </a:p>
          <a:p>
            <a:r>
              <a:rPr kumimoji="1" lang="en-US" altLang="zh-CN" sz="2800" dirty="0" smtClean="0"/>
              <a:t>Q1</a:t>
            </a:r>
            <a:r>
              <a:rPr kumimoji="1" lang="zh-CN" altLang="en-US" sz="2800" dirty="0" smtClean="0"/>
              <a:t>：给定一个长度为</a:t>
            </a:r>
            <a:r>
              <a:rPr kumimoji="1" lang="en-US" altLang="zh-CN" sz="2800" dirty="0" smtClean="0"/>
              <a:t>n</a:t>
            </a:r>
            <a:r>
              <a:rPr kumimoji="1" lang="zh-CN" altLang="en-US" sz="2800" dirty="0" smtClean="0"/>
              <a:t>的数列，共</a:t>
            </a:r>
            <a:r>
              <a:rPr kumimoji="1" lang="en-US" altLang="zh-CN" sz="2800" dirty="0" smtClean="0"/>
              <a:t>m</a:t>
            </a:r>
            <a:r>
              <a:rPr kumimoji="1" lang="zh-CN" altLang="en-US" sz="2800" dirty="0" smtClean="0"/>
              <a:t>个询问，每个询问是查询 </a:t>
            </a:r>
            <a:r>
              <a:rPr kumimoji="1" lang="en-US" altLang="zh-CN" sz="2800" dirty="0" smtClean="0"/>
              <a:t>[l, r]</a:t>
            </a:r>
            <a:r>
              <a:rPr kumimoji="1" lang="zh-CN" altLang="en-US" sz="2800" dirty="0" smtClean="0"/>
              <a:t>一段区间和。</a:t>
            </a:r>
            <a:endParaRPr kumimoji="1" lang="zh-CN" altLang="en-US" sz="2800" dirty="0" smtClean="0"/>
          </a:p>
          <a:p>
            <a:endParaRPr kumimoji="1" lang="zh-CN" altLang="en-US" sz="2800" dirty="0" smtClean="0"/>
          </a:p>
          <a:p>
            <a:r>
              <a:rPr kumimoji="1" lang="en-US" altLang="zh-CN" sz="2800" dirty="0" smtClean="0"/>
              <a:t>Q2</a:t>
            </a:r>
            <a:r>
              <a:rPr kumimoji="1" lang="zh-CN" altLang="en-US" sz="2800" dirty="0" smtClean="0"/>
              <a:t>：</a:t>
            </a:r>
            <a:r>
              <a:rPr kumimoji="1" lang="zh-CN" altLang="en-US" sz="2800" dirty="0" smtClean="0">
                <a:sym typeface="+mn-ea"/>
              </a:rPr>
              <a:t>给定一个长度为</a:t>
            </a:r>
            <a:r>
              <a:rPr kumimoji="1" lang="en-US" altLang="zh-CN" sz="2800" dirty="0" smtClean="0">
                <a:sym typeface="+mn-ea"/>
              </a:rPr>
              <a:t>n</a:t>
            </a:r>
            <a:r>
              <a:rPr kumimoji="1" lang="zh-CN" altLang="en-US" sz="2800" dirty="0" smtClean="0">
                <a:sym typeface="+mn-ea"/>
              </a:rPr>
              <a:t>的数列，共</a:t>
            </a:r>
            <a:r>
              <a:rPr kumimoji="1" lang="en-US" altLang="zh-CN" sz="2800" dirty="0" smtClean="0">
                <a:sym typeface="+mn-ea"/>
              </a:rPr>
              <a:t>2*m</a:t>
            </a:r>
            <a:r>
              <a:rPr kumimoji="1" lang="zh-CN" altLang="en-US" sz="2800" dirty="0" smtClean="0">
                <a:sym typeface="+mn-ea"/>
              </a:rPr>
              <a:t>个询问，前</a:t>
            </a:r>
            <a:r>
              <a:rPr kumimoji="1" lang="en-US" altLang="zh-CN" sz="2800" dirty="0" smtClean="0">
                <a:sym typeface="+mn-ea"/>
              </a:rPr>
              <a:t>m</a:t>
            </a:r>
            <a:r>
              <a:rPr kumimoji="1" lang="zh-CN" altLang="en-US" sz="2800" dirty="0" smtClean="0">
                <a:sym typeface="+mn-ea"/>
              </a:rPr>
              <a:t>个询问是给一段区间</a:t>
            </a:r>
            <a:r>
              <a:rPr kumimoji="1" lang="en-US" altLang="zh-CN" sz="2800" dirty="0" smtClean="0">
                <a:sym typeface="+mn-ea"/>
              </a:rPr>
              <a:t>[l, r]</a:t>
            </a:r>
            <a:r>
              <a:rPr kumimoji="1" lang="zh-CN" altLang="en-US" sz="2800" dirty="0" smtClean="0">
                <a:sym typeface="+mn-ea"/>
              </a:rPr>
              <a:t>加上一个数</a:t>
            </a:r>
            <a:r>
              <a:rPr kumimoji="1" lang="en-US" altLang="zh-CN" sz="2800" dirty="0" smtClean="0">
                <a:sym typeface="+mn-ea"/>
              </a:rPr>
              <a:t>x</a:t>
            </a:r>
            <a:r>
              <a:rPr kumimoji="1" lang="zh-CN" altLang="en-US" sz="2800" dirty="0" smtClean="0">
                <a:sym typeface="+mn-ea"/>
              </a:rPr>
              <a:t>，后</a:t>
            </a:r>
            <a:r>
              <a:rPr kumimoji="1" lang="en-US" altLang="zh-CN" sz="2800" dirty="0" smtClean="0">
                <a:sym typeface="+mn-ea"/>
              </a:rPr>
              <a:t>m</a:t>
            </a:r>
            <a:r>
              <a:rPr kumimoji="1" lang="zh-CN" altLang="en-US" sz="2800" dirty="0" smtClean="0">
                <a:sym typeface="+mn-ea"/>
              </a:rPr>
              <a:t>个询问是询问数列中第 </a:t>
            </a:r>
            <a:r>
              <a:rPr kumimoji="1" lang="en-US" altLang="zh-CN" sz="2800" dirty="0" smtClean="0">
                <a:sym typeface="+mn-ea"/>
              </a:rPr>
              <a:t>y </a:t>
            </a:r>
            <a:r>
              <a:rPr kumimoji="1" lang="zh-CN" altLang="en-US" sz="2800" dirty="0" smtClean="0">
                <a:sym typeface="+mn-ea"/>
              </a:rPr>
              <a:t>个数的大小。</a:t>
            </a:r>
            <a:endParaRPr kumimoji="1" lang="zh-CN" altLang="en-US" sz="2800" dirty="0" smtClean="0">
              <a:sym typeface="+mn-ea"/>
            </a:endParaRPr>
          </a:p>
          <a:p>
            <a:endParaRPr kumimoji="1" lang="zh-CN" altLang="en-US" sz="2800" dirty="0" smtClean="0">
              <a:sym typeface="+mn-ea"/>
            </a:endParaRPr>
          </a:p>
          <a:p>
            <a:r>
              <a:rPr kumimoji="1" lang="en-US" altLang="zh-CN" sz="2800" dirty="0" smtClean="0">
                <a:sym typeface="+mn-ea"/>
              </a:rPr>
              <a:t>1&lt;=n,m&lt;=100000</a:t>
            </a:r>
            <a:endParaRPr kumimoji="1" lang="zh-CN" altLang="en-US" sz="2800" dirty="0" smtClean="0"/>
          </a:p>
          <a:p>
            <a:endParaRPr kumimoji="1" lang="zh-CN" altLang="en-US" sz="3600" dirty="0"/>
          </a:p>
        </p:txBody>
      </p:sp>
    </p:spTree>
  </p:cSld>
  <p:clrMapOvr>
    <a:masterClrMapping/>
  </p:clrMapOvr>
  <p:transition advTm="79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1145" y="716346"/>
            <a:ext cx="8500369" cy="4276725"/>
          </a:xfrm>
          <a:prstGeom prst="rect">
            <a:avLst/>
          </a:prstGeom>
          <a:noFill/>
        </p:spPr>
        <p:txBody>
          <a:bodyPr wrap="square" rtlCol="0">
            <a:spAutoFit/>
          </a:bodyPr>
          <a:lstStyle/>
          <a:p>
            <a:r>
              <a:rPr kumimoji="1" lang="zh-CN" altLang="en-US" sz="3600" dirty="0" smtClean="0"/>
              <a:t>差分</a:t>
            </a:r>
            <a:r>
              <a:rPr kumimoji="1" lang="en-US" altLang="zh-CN" sz="3600" dirty="0" smtClean="0"/>
              <a:t>&amp;&amp;</a:t>
            </a:r>
            <a:r>
              <a:rPr kumimoji="1" lang="zh-CN" altLang="en-US" sz="3600" dirty="0" smtClean="0"/>
              <a:t>前缀和扩展</a:t>
            </a:r>
            <a:endParaRPr kumimoji="1" lang="en-US" altLang="zh-CN" sz="3600" dirty="0" smtClean="0"/>
          </a:p>
          <a:p>
            <a:endParaRPr kumimoji="1" lang="en-US" altLang="zh-CN" sz="3600" dirty="0"/>
          </a:p>
          <a:p>
            <a:r>
              <a:rPr kumimoji="1" lang="zh-CN" altLang="en-US" sz="2800" dirty="0" smtClean="0"/>
              <a:t>二次差分</a:t>
            </a:r>
            <a:endParaRPr kumimoji="1" lang="zh-CN" altLang="en-US" sz="2800" dirty="0" smtClean="0"/>
          </a:p>
          <a:p>
            <a:r>
              <a:rPr kumimoji="1" lang="en-US" altLang="zh-CN" sz="2400" dirty="0" smtClean="0"/>
              <a:t>	</a:t>
            </a:r>
            <a:r>
              <a:rPr kumimoji="1" lang="zh-CN" altLang="en-US" sz="2400" dirty="0" smtClean="0"/>
              <a:t>阿贝尔变换</a:t>
            </a:r>
            <a:endParaRPr kumimoji="1" lang="zh-CN" altLang="en-US" sz="2800" dirty="0" smtClean="0"/>
          </a:p>
          <a:p>
            <a:endParaRPr kumimoji="1" lang="zh-CN" altLang="en-US" sz="2800" dirty="0" smtClean="0"/>
          </a:p>
          <a:p>
            <a:endParaRPr kumimoji="1" lang="zh-CN" altLang="en-US" sz="2800" dirty="0" smtClean="0"/>
          </a:p>
          <a:p>
            <a:endParaRPr kumimoji="1" lang="zh-CN" altLang="en-US" sz="2800" dirty="0" smtClean="0"/>
          </a:p>
          <a:p>
            <a:r>
              <a:rPr kumimoji="1" lang="zh-CN" altLang="en-US" sz="2800" dirty="0" smtClean="0"/>
              <a:t>二维前缀和</a:t>
            </a:r>
            <a:endParaRPr kumimoji="1" lang="zh-CN" altLang="en-US" sz="2800" dirty="0" smtClean="0"/>
          </a:p>
          <a:p>
            <a:r>
              <a:rPr kumimoji="1" lang="en-US" altLang="zh-CN" sz="3600" dirty="0"/>
              <a:t>	</a:t>
            </a:r>
            <a:r>
              <a:rPr kumimoji="1" lang="zh-CN" altLang="en-US" sz="2800" dirty="0"/>
              <a:t>求子矩阵的和</a:t>
            </a:r>
            <a:endParaRPr kumimoji="1" lang="zh-CN" altLang="en-US" sz="2800" dirty="0"/>
          </a:p>
        </p:txBody>
      </p:sp>
      <p:pic>
        <p:nvPicPr>
          <p:cNvPr id="3" name="图片 1"/>
          <p:cNvPicPr>
            <a:picLocks noChangeAspect="1"/>
          </p:cNvPicPr>
          <p:nvPr/>
        </p:nvPicPr>
        <p:blipFill>
          <a:blip r:embed="rId1"/>
          <a:stretch>
            <a:fillRect/>
          </a:stretch>
        </p:blipFill>
        <p:spPr>
          <a:xfrm>
            <a:off x="962025" y="2772093"/>
            <a:ext cx="5270500" cy="1116965"/>
          </a:xfrm>
          <a:prstGeom prst="rect">
            <a:avLst/>
          </a:prstGeom>
        </p:spPr>
      </p:pic>
    </p:spTree>
  </p:cSld>
  <p:clrMapOvr>
    <a:masterClrMapping/>
  </p:clrMapOvr>
  <p:transition advTm="79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318385" y="875030"/>
            <a:ext cx="7544435" cy="5897245"/>
          </a:xfrm>
          <a:prstGeom prst="rect">
            <a:avLst/>
          </a:prstGeom>
        </p:spPr>
      </p:pic>
      <p:sp>
        <p:nvSpPr>
          <p:cNvPr id="5" name="文本框 4"/>
          <p:cNvSpPr txBox="1"/>
          <p:nvPr/>
        </p:nvSpPr>
        <p:spPr>
          <a:xfrm>
            <a:off x="485140" y="238760"/>
            <a:ext cx="2455545" cy="368300"/>
          </a:xfrm>
          <a:prstGeom prst="rect">
            <a:avLst/>
          </a:prstGeom>
          <a:noFill/>
        </p:spPr>
        <p:txBody>
          <a:bodyPr wrap="square" rtlCol="0">
            <a:spAutoFit/>
          </a:bodyPr>
          <a:p>
            <a:r>
              <a:rPr lang="zh-CN" altLang="en-US"/>
              <a:t>洛谷</a:t>
            </a:r>
            <a:r>
              <a:rPr lang="en-US" altLang="zh-CN"/>
              <a:t>P1024</a:t>
            </a:r>
            <a:endParaRPr lang="en-US" altLang="zh-CN"/>
          </a:p>
        </p:txBody>
      </p:sp>
    </p:spTree>
  </p:cSld>
  <p:clrMapOvr>
    <a:masterClrMapping/>
  </p:clrMapOvr>
  <p:transition advTm="79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69080" y="756351"/>
            <a:ext cx="8500369" cy="5077460"/>
          </a:xfrm>
          <a:prstGeom prst="rect">
            <a:avLst/>
          </a:prstGeom>
          <a:noFill/>
        </p:spPr>
        <p:txBody>
          <a:bodyPr wrap="square" rtlCol="0">
            <a:spAutoFit/>
          </a:bodyPr>
          <a:lstStyle/>
          <a:p>
            <a:r>
              <a:rPr kumimoji="1" lang="zh-CN" altLang="en-US" sz="3600" dirty="0" smtClean="0"/>
              <a:t>二分法</a:t>
            </a:r>
            <a:endParaRPr kumimoji="1" lang="en-US" altLang="zh-CN" sz="3600" dirty="0" smtClean="0"/>
          </a:p>
          <a:p>
            <a:endParaRPr kumimoji="1" lang="en-US" altLang="zh-CN" sz="3600" dirty="0"/>
          </a:p>
          <a:p>
            <a:r>
              <a:rPr kumimoji="1" lang="zh-CN" altLang="en-US" sz="2800" dirty="0"/>
              <a:t>二分法的前提是数据要具有单调性</a:t>
            </a:r>
            <a:endParaRPr kumimoji="1" lang="zh-CN" altLang="en-US" sz="2800" dirty="0"/>
          </a:p>
          <a:p>
            <a:endParaRPr kumimoji="1" lang="zh-CN" altLang="en-US" sz="2800" dirty="0"/>
          </a:p>
          <a:p>
            <a:r>
              <a:rPr kumimoji="1" lang="zh-CN" altLang="en-US" sz="2800" dirty="0"/>
              <a:t>二分可以解决求最小</a:t>
            </a:r>
            <a:r>
              <a:rPr kumimoji="1" lang="en-US" altLang="zh-CN" sz="2800" dirty="0"/>
              <a:t>/</a:t>
            </a:r>
            <a:r>
              <a:rPr kumimoji="1" lang="zh-CN" altLang="en-US" sz="2800" dirty="0"/>
              <a:t>最大问题</a:t>
            </a:r>
            <a:endParaRPr kumimoji="1" lang="zh-CN" altLang="en-US" sz="2800" dirty="0"/>
          </a:p>
          <a:p>
            <a:endParaRPr kumimoji="1" lang="zh-CN" altLang="en-US" sz="2800" dirty="0"/>
          </a:p>
          <a:p>
            <a:r>
              <a:rPr kumimoji="1" lang="zh-CN" altLang="en-US" sz="2800" dirty="0"/>
              <a:t>所以我们经常能看到二分和排序结合在一起</a:t>
            </a:r>
            <a:endParaRPr kumimoji="1" lang="zh-CN" altLang="en-US" sz="2800" dirty="0"/>
          </a:p>
          <a:p>
            <a:endParaRPr kumimoji="1" lang="zh-CN" altLang="en-US" sz="2800" dirty="0"/>
          </a:p>
          <a:p>
            <a:r>
              <a:rPr kumimoji="1" lang="zh-CN" altLang="en-US" sz="2800" dirty="0"/>
              <a:t>形式有二分查找，二分答案等</a:t>
            </a:r>
            <a:endParaRPr kumimoji="1" lang="zh-CN" altLang="en-US" sz="2800" dirty="0"/>
          </a:p>
          <a:p>
            <a:endParaRPr kumimoji="1" lang="zh-CN" altLang="en-US" sz="2800" dirty="0"/>
          </a:p>
          <a:p>
            <a:r>
              <a:rPr kumimoji="1" lang="zh-CN" altLang="en-US" sz="2800" dirty="0"/>
              <a:t>拓展：三分法</a:t>
            </a:r>
            <a:endParaRPr kumimoji="1" lang="zh-CN" altLang="en-US" sz="2800" dirty="0"/>
          </a:p>
        </p:txBody>
      </p:sp>
    </p:spTree>
  </p:cSld>
  <p:clrMapOvr>
    <a:masterClrMapping/>
  </p:clrMapOvr>
  <p:transition advTm="79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9420681" y="29956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993682" y="1850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1479291" y="25872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49256" y="25379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80865" y="24283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9469078" y="21544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10491139" y="25039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450051" y="24604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9488151" y="29337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9379382" y="28471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670685" y="23476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69250" y="3538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960714" y="21839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9874273" y="2118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10491139" y="33048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1803746" y="33068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78004" y="19185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10006348" y="14097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10795703" y="13906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906454" y="8572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935951" y="14287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1173154" y="2665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2047103" y="-11430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964651" y="2286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1240751" y="8382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1479291" y="9715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1012151" y="10287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883600" y="1367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922148" y="9754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46935" y="7563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893982" y="1134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326170" y="24341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2619608" y="-11430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2076884" y="7275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2631534" y="7275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2076884" y="10528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999516" y="11302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2082580" y="11629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2097094" y="18741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2706695" y="17870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2692180" y="22515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518008" y="22660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1850352" y="29627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2488980" y="30353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2169665" y="19467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1479291" y="19330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9545301" y="36608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9488151" y="36766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9869151" y="36817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10440651" y="36817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1069301" y="33372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907251" y="43053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967034" y="40195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126451" y="43053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850351" y="34861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422456" y="36394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9773141" y="46258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2652075" y="21673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2071373" y="18009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944373" y="45060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2550475" y="39199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999451" y="42369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2381498" y="28933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737952" y="32264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1431251" y="46608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1086700" y="44114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952533" y="47154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9862837" y="48051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10748314" y="52943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2076448" y="46381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526501" y="52943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2099109" y="45834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2672364" y="40418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2631534" y="30183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2672364" y="32385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2099109" y="45834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2326601" y="52943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2669501" y="47815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469351" y="52943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0364451" y="57912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9799412" y="47789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10402551" y="63436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0688301" y="58102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1564601" y="59626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2669501" y="52943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345651" y="60007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1583651" y="63246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1545551" y="64198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2021801" y="64579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2783801" y="63817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2783801" y="57721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1459066" y="62645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1299802" y="51692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0626425" y="57658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2721925" y="63278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2171948" y="57889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10271102" y="66079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2250" y="756351"/>
            <a:ext cx="8500369" cy="2491740"/>
          </a:xfrm>
          <a:prstGeom prst="rect">
            <a:avLst/>
          </a:prstGeom>
          <a:noFill/>
        </p:spPr>
        <p:txBody>
          <a:bodyPr wrap="square" rtlCol="0">
            <a:spAutoFit/>
          </a:bodyPr>
          <a:lstStyle/>
          <a:p>
            <a:r>
              <a:rPr kumimoji="1" lang="zh-CN" altLang="en-US" sz="3600" dirty="0" smtClean="0"/>
              <a:t>快速幂</a:t>
            </a:r>
            <a:endParaRPr kumimoji="1" lang="en-US" altLang="zh-CN" sz="3600" dirty="0" smtClean="0"/>
          </a:p>
          <a:p>
            <a:endParaRPr kumimoji="1" lang="en-US" altLang="zh-CN" sz="3600" dirty="0"/>
          </a:p>
          <a:p>
            <a:r>
              <a:rPr kumimoji="1" lang="zh-CN" altLang="en-US" sz="2800" dirty="0"/>
              <a:t>求解</a:t>
            </a:r>
            <a:r>
              <a:rPr kumimoji="1" lang="en-US" altLang="zh-CN" sz="2800" dirty="0"/>
              <a:t>a</a:t>
            </a:r>
            <a:r>
              <a:rPr kumimoji="1" lang="en-US" altLang="zh-CN" sz="2800" baseline="30000" dirty="0"/>
              <a:t>b</a:t>
            </a:r>
            <a:r>
              <a:rPr kumimoji="1" lang="en-US" altLang="zh-CN" sz="2800" dirty="0"/>
              <a:t>%c</a:t>
            </a:r>
            <a:endParaRPr kumimoji="1" lang="en-US" altLang="zh-CN" sz="2800" dirty="0"/>
          </a:p>
          <a:p>
            <a:r>
              <a:rPr kumimoji="1" lang="en-US" altLang="zh-CN" sz="2800" dirty="0"/>
              <a:t>	a^b = d</a:t>
            </a:r>
            <a:r>
              <a:rPr kumimoji="1" lang="en-US" altLang="zh-CN" sz="2800" baseline="-25000" dirty="0"/>
              <a:t>0</a:t>
            </a:r>
            <a:r>
              <a:rPr kumimoji="1" lang="en-US" altLang="zh-CN" sz="2800" dirty="0"/>
              <a:t>*a</a:t>
            </a:r>
            <a:r>
              <a:rPr kumimoji="1" lang="en-US" altLang="zh-CN" sz="2800" baseline="30000" dirty="0"/>
              <a:t>1 </a:t>
            </a:r>
            <a:r>
              <a:rPr kumimoji="1" lang="en-US" altLang="zh-CN" sz="2800" dirty="0"/>
              <a:t>* d</a:t>
            </a:r>
            <a:r>
              <a:rPr kumimoji="1" lang="en-US" altLang="zh-CN" sz="2800" baseline="-25000" dirty="0"/>
              <a:t>1</a:t>
            </a:r>
            <a:r>
              <a:rPr kumimoji="1" lang="en-US" altLang="zh-CN" sz="2800" dirty="0"/>
              <a:t>*a</a:t>
            </a:r>
            <a:r>
              <a:rPr kumimoji="1" lang="en-US" altLang="zh-CN" sz="2800" baseline="30000" dirty="0"/>
              <a:t>2</a:t>
            </a:r>
            <a:r>
              <a:rPr kumimoji="1" lang="en-US" altLang="zh-CN" sz="2800" dirty="0"/>
              <a:t> * d</a:t>
            </a:r>
            <a:r>
              <a:rPr kumimoji="1" lang="en-US" altLang="zh-CN" sz="2800" baseline="-25000" dirty="0"/>
              <a:t>2</a:t>
            </a:r>
            <a:r>
              <a:rPr kumimoji="1" lang="en-US" altLang="zh-CN" sz="2800" dirty="0"/>
              <a:t>*a</a:t>
            </a:r>
            <a:r>
              <a:rPr kumimoji="1" lang="en-US" altLang="zh-CN" sz="2800" baseline="30000" dirty="0"/>
              <a:t>4</a:t>
            </a:r>
            <a:r>
              <a:rPr kumimoji="1" lang="en-US" altLang="zh-CN" sz="2800" dirty="0"/>
              <a:t> * ... * d</a:t>
            </a:r>
            <a:r>
              <a:rPr kumimoji="1" lang="en-US" altLang="zh-CN" sz="2800" baseline="-25000" dirty="0"/>
              <a:t>k-1</a:t>
            </a:r>
            <a:r>
              <a:rPr kumimoji="1" lang="en-US" altLang="zh-CN" sz="2800" dirty="0"/>
              <a:t>*a</a:t>
            </a:r>
            <a:r>
              <a:rPr kumimoji="1" lang="en-US" altLang="zh-CN" sz="2800" baseline="30000" dirty="0"/>
              <a:t>2k</a:t>
            </a:r>
            <a:r>
              <a:rPr lang="en-US" altLang="zh-CN" baseline="30000"/>
              <a:t> </a:t>
            </a:r>
            <a:endParaRPr kumimoji="1" lang="en-US" altLang="zh-CN" sz="2800" dirty="0"/>
          </a:p>
          <a:p>
            <a:r>
              <a:rPr kumimoji="1" lang="en-US" altLang="zh-CN" sz="2800" baseline="-25000" dirty="0"/>
              <a:t>	</a:t>
            </a:r>
            <a:r>
              <a:rPr kumimoji="1" lang="en-US" altLang="zh-CN" sz="2800" dirty="0"/>
              <a:t>d</a:t>
            </a:r>
            <a:r>
              <a:rPr kumimoji="1" lang="en-US" altLang="zh-CN" sz="2800" baseline="-25000" dirty="0"/>
              <a:t>i</a:t>
            </a:r>
            <a:r>
              <a:rPr kumimoji="1" lang="en-US" altLang="zh-CN" sz="2800" dirty="0"/>
              <a:t> = b&amp;1, b=&gt;&gt;1;</a:t>
            </a:r>
            <a:endParaRPr lang="en-US" altLang="zh-CN"/>
          </a:p>
        </p:txBody>
      </p:sp>
    </p:spTree>
  </p:cSld>
  <p:clrMapOvr>
    <a:masterClrMapping/>
  </p:clrMapOvr>
  <p:transition advTm="79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9613588" y="2618225"/>
            <a:ext cx="292364" cy="1055905"/>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9393551" y="67222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885075" y="882088"/>
                <a:ext cx="9229582" cy="3179012"/>
              </a:xfrm>
              <a:prstGeom prst="rect">
                <a:avLst/>
              </a:prstGeom>
              <a:noFill/>
            </p:spPr>
            <p:txBody>
              <a:bodyPr wrap="square" rtlCol="0">
                <a:spAutoFit/>
              </a:bodyPr>
              <a:lstStyle/>
              <a:p>
                <a:r>
                  <a:rPr kumimoji="1" lang="zh-CN" altLang="en-US" sz="3600" dirty="0" smtClean="0"/>
                  <a:t>快速幂</a:t>
                </a:r>
                <a:endParaRPr kumimoji="1" lang="en-US" altLang="zh-CN" sz="3600" dirty="0" smtClean="0"/>
              </a:p>
              <a:p>
                <a:endParaRPr kumimoji="1" lang="en-US" altLang="zh-CN" sz="3600" dirty="0" smtClean="0"/>
              </a:p>
              <a:p>
                <a:endParaRPr kumimoji="1" lang="en-US" altLang="zh-CN" dirty="0"/>
              </a:p>
              <a:p>
                <a:endParaRPr kumimoji="1" lang="en-US" altLang="zh-CN" dirty="0" smtClean="0"/>
              </a:p>
              <a:p>
                <a:pPr algn="ctr"/>
                <a:r>
                  <a:rPr kumimoji="1" lang="zh-CN" altLang="en-US" sz="2800" dirty="0" smtClean="0"/>
                  <a:t>求解</a:t>
                </a:r>
                <a:r>
                  <a:rPr kumimoji="1" lang="en-US" altLang="zh-CN" sz="2800" dirty="0" err="1" smtClean="0"/>
                  <a:t>a^b%c</a:t>
                </a:r>
                <a:endParaRPr kumimoji="1" lang="en-US" altLang="zh-CN" sz="2800" dirty="0" smtClean="0"/>
              </a:p>
              <a:p>
                <a:pPr algn="ctr"/>
                <a14:m>
                  <m:oMath xmlns:m="http://schemas.openxmlformats.org/officeDocument/2006/math">
                    <m:sSup>
                      <m:sSupPr>
                        <m:ctrlPr>
                          <a:rPr kumimoji="1" lang="en-US" altLang="zh-CN" sz="2800" b="0" i="1" smtClean="0">
                            <a:latin typeface="Cambria Math" charset="0"/>
                          </a:rPr>
                        </m:ctrlPr>
                      </m:sSupPr>
                      <m:e>
                        <m:r>
                          <a:rPr kumimoji="1" lang="en-US" altLang="zh-CN" sz="2800" b="0" i="1" smtClean="0">
                            <a:latin typeface="Cambria Math" charset="0"/>
                          </a:rPr>
                          <m:t>𝑎</m:t>
                        </m:r>
                      </m:e>
                      <m:sup>
                        <m:r>
                          <a:rPr kumimoji="1" lang="en-US" altLang="zh-CN" sz="2800" b="0" i="1" smtClean="0">
                            <a:latin typeface="Cambria Math" charset="0"/>
                          </a:rPr>
                          <m:t>𝑏</m:t>
                        </m:r>
                      </m:sup>
                    </m:sSup>
                  </m:oMath>
                </a14:m>
                <a:r>
                  <a:rPr kumimoji="1" lang="en-US" altLang="zh-CN" sz="2800" dirty="0" smtClean="0"/>
                  <a:t>=</a:t>
                </a:r>
                <a14:m>
                  <m:oMath xmlns:m="http://schemas.openxmlformats.org/officeDocument/2006/math">
                    <m:sSub>
                      <m:sSubPr>
                        <m:ctrlPr>
                          <a:rPr kumimoji="1" lang="en-US" altLang="zh-CN" sz="2800" i="1" dirty="0" smtClean="0">
                            <a:latin typeface="Cambria Math" charset="0"/>
                          </a:rPr>
                        </m:ctrlPr>
                      </m:sSubPr>
                      <m:e>
                        <m:r>
                          <a:rPr kumimoji="1" lang="en-US" altLang="zh-CN" sz="2800" b="0" i="1" dirty="0" smtClean="0">
                            <a:latin typeface="Cambria Math" charset="0"/>
                          </a:rPr>
                          <m:t>𝑑</m:t>
                        </m:r>
                      </m:e>
                      <m:sub>
                        <m:r>
                          <a:rPr kumimoji="1" lang="en-US" altLang="zh-CN" sz="2800" b="0" i="1" dirty="0" smtClean="0">
                            <a:latin typeface="Cambria Math" charset="0"/>
                          </a:rPr>
                          <m:t>0</m:t>
                        </m:r>
                      </m:sub>
                    </m:sSub>
                    <m:r>
                      <a:rPr kumimoji="1" lang="en-US" altLang="zh-CN" sz="2800" b="0" i="1" dirty="0" smtClean="0">
                        <a:latin typeface="Cambria Math" charset="0"/>
                      </a:rPr>
                      <m:t>∗</m:t>
                    </m:r>
                    <m:sSup>
                      <m:sSupPr>
                        <m:ctrlPr>
                          <a:rPr kumimoji="1" lang="en-US" altLang="zh-CN" sz="2800" i="1" dirty="0">
                            <a:latin typeface="Cambria Math" charset="0"/>
                          </a:rPr>
                        </m:ctrlPr>
                      </m:sSupPr>
                      <m:e>
                        <m:r>
                          <a:rPr kumimoji="1" lang="en-US" altLang="zh-CN" sz="2800" i="1" dirty="0">
                            <a:latin typeface="Cambria Math" charset="0"/>
                          </a:rPr>
                          <m:t>𝑎</m:t>
                        </m:r>
                      </m:e>
                      <m:sup>
                        <m:r>
                          <a:rPr kumimoji="1" lang="en-US" altLang="zh-CN" sz="2800" i="1" dirty="0">
                            <a:latin typeface="Cambria Math" charset="0"/>
                          </a:rPr>
                          <m:t>0</m:t>
                        </m:r>
                      </m:sup>
                    </m:sSup>
                    <m:r>
                      <m:rPr>
                        <m:nor/>
                      </m:rPr>
                      <a:rPr kumimoji="1" lang="en-US" altLang="zh-CN" sz="2800" dirty="0"/>
                      <m:t>+</m:t>
                    </m:r>
                    <m:sSub>
                      <m:sSubPr>
                        <m:ctrlPr>
                          <a:rPr kumimoji="1" lang="en-US" altLang="zh-CN" sz="2800" i="1" dirty="0" smtClean="0">
                            <a:latin typeface="Cambria Math" charset="0"/>
                          </a:rPr>
                        </m:ctrlPr>
                      </m:sSubPr>
                      <m:e>
                        <m:r>
                          <a:rPr kumimoji="1" lang="en-US" altLang="zh-CN" sz="2800" b="0" i="1" dirty="0" smtClean="0">
                            <a:latin typeface="Cambria Math" charset="0"/>
                          </a:rPr>
                          <m:t>𝑑</m:t>
                        </m:r>
                      </m:e>
                      <m:sub>
                        <m:r>
                          <a:rPr kumimoji="1" lang="en-US" altLang="zh-CN" sz="2800" b="0" i="1" dirty="0" smtClean="0">
                            <a:latin typeface="Cambria Math" charset="0"/>
                          </a:rPr>
                          <m:t>1</m:t>
                        </m:r>
                      </m:sub>
                    </m:sSub>
                    <m:r>
                      <a:rPr kumimoji="1" lang="en-US" altLang="zh-CN" sz="2800" b="0" i="0" smtClean="0">
                        <a:latin typeface="Cambria Math" charset="0"/>
                      </a:rPr>
                      <m:t>∗</m:t>
                    </m:r>
                    <m:sSup>
                      <m:sSupPr>
                        <m:ctrlPr>
                          <a:rPr kumimoji="1" lang="en-US" altLang="zh-CN" sz="2800" i="1" smtClean="0">
                            <a:latin typeface="Cambria Math" charset="0"/>
                          </a:rPr>
                        </m:ctrlPr>
                      </m:sSupPr>
                      <m:e>
                        <m:r>
                          <a:rPr kumimoji="1" lang="en-US" altLang="zh-CN" sz="2800" b="0" i="1" smtClean="0">
                            <a:latin typeface="Cambria Math" charset="0"/>
                          </a:rPr>
                          <m:t>𝑎</m:t>
                        </m:r>
                      </m:e>
                      <m:sup>
                        <m:r>
                          <a:rPr kumimoji="1" lang="en-US" altLang="zh-CN" sz="2800" b="0" i="1" smtClean="0">
                            <a:latin typeface="Cambria Math" charset="0"/>
                          </a:rPr>
                          <m:t>1</m:t>
                        </m:r>
                      </m:sup>
                    </m:sSup>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𝑑</m:t>
                        </m:r>
                      </m:e>
                      <m:sub>
                        <m:r>
                          <a:rPr kumimoji="1" lang="en-US" altLang="zh-CN" sz="2800" b="0" i="1" smtClean="0">
                            <a:latin typeface="Cambria Math" charset="0"/>
                          </a:rPr>
                          <m:t>2</m:t>
                        </m:r>
                      </m:sub>
                    </m:sSub>
                    <m:r>
                      <a:rPr kumimoji="1" lang="en-US" altLang="zh-CN" sz="2800" b="0" i="1" smtClean="0">
                        <a:latin typeface="Cambria Math" charset="0"/>
                      </a:rPr>
                      <m:t>∗</m:t>
                    </m:r>
                    <m:sSup>
                      <m:sSupPr>
                        <m:ctrlPr>
                          <a:rPr kumimoji="1" lang="en-US" altLang="zh-CN" sz="2800" b="0" i="1" smtClean="0">
                            <a:latin typeface="Cambria Math" charset="0"/>
                          </a:rPr>
                        </m:ctrlPr>
                      </m:sSupPr>
                      <m:e>
                        <m:r>
                          <a:rPr kumimoji="1" lang="en-US" altLang="zh-CN" sz="2800" b="0" i="1" smtClean="0">
                            <a:latin typeface="Cambria Math" charset="0"/>
                          </a:rPr>
                          <m:t>𝑎</m:t>
                        </m:r>
                      </m:e>
                      <m:sup>
                        <m:r>
                          <a:rPr kumimoji="1" lang="en-US" altLang="zh-CN" sz="2800" b="0" i="1" smtClean="0">
                            <a:latin typeface="Cambria Math" charset="0"/>
                          </a:rPr>
                          <m:t>2</m:t>
                        </m:r>
                      </m:sup>
                    </m:sSup>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𝑑</m:t>
                        </m:r>
                      </m:e>
                      <m:sub>
                        <m:sSup>
                          <m:sSupPr>
                            <m:ctrlPr>
                              <a:rPr kumimoji="1" lang="en-US" altLang="zh-CN" sz="2800" b="0" i="1" smtClean="0">
                                <a:latin typeface="Cambria Math" charset="0"/>
                              </a:rPr>
                            </m:ctrlPr>
                          </m:sSupPr>
                          <m:e>
                            <m:r>
                              <a:rPr kumimoji="1" lang="en-US" altLang="zh-CN" sz="2800" b="0" i="1" smtClean="0">
                                <a:latin typeface="Cambria Math" charset="0"/>
                              </a:rPr>
                              <m:t>2</m:t>
                            </m:r>
                          </m:e>
                          <m:sup>
                            <m:r>
                              <a:rPr kumimoji="1" lang="en-US" altLang="zh-CN" sz="2800" b="0" i="1" smtClean="0">
                                <a:latin typeface="Cambria Math" charset="0"/>
                              </a:rPr>
                              <m:t>𝑘</m:t>
                            </m:r>
                          </m:sup>
                        </m:sSup>
                      </m:sub>
                    </m:sSub>
                    <m:r>
                      <a:rPr kumimoji="1" lang="en-US" altLang="zh-CN" sz="2800" b="0" i="1" smtClean="0">
                        <a:latin typeface="Cambria Math" charset="0"/>
                      </a:rPr>
                      <m:t>∗</m:t>
                    </m:r>
                    <m:sSup>
                      <m:sSupPr>
                        <m:ctrlPr>
                          <a:rPr kumimoji="1" lang="en-US" altLang="zh-CN" sz="2800" b="0" i="1" smtClean="0">
                            <a:latin typeface="Cambria Math" charset="0"/>
                          </a:rPr>
                        </m:ctrlPr>
                      </m:sSupPr>
                      <m:e>
                        <m:r>
                          <a:rPr kumimoji="1" lang="en-US" altLang="zh-CN" sz="2800" b="0" i="1" smtClean="0">
                            <a:latin typeface="Cambria Math" charset="0"/>
                          </a:rPr>
                          <m:t>𝑎</m:t>
                        </m:r>
                      </m:e>
                      <m:sup>
                        <m:sSup>
                          <m:sSupPr>
                            <m:ctrlPr>
                              <a:rPr kumimoji="1" lang="en-US" altLang="zh-CN" sz="2800" b="0" i="1" smtClean="0">
                                <a:latin typeface="Cambria Math" charset="0"/>
                              </a:rPr>
                            </m:ctrlPr>
                          </m:sSupPr>
                          <m:e>
                            <m:r>
                              <a:rPr kumimoji="1" lang="en-US" altLang="zh-CN" sz="2800" b="0" i="1" smtClean="0">
                                <a:latin typeface="Cambria Math" charset="0"/>
                              </a:rPr>
                              <m:t>2</m:t>
                            </m:r>
                          </m:e>
                          <m:sup>
                            <m:r>
                              <a:rPr kumimoji="1" lang="en-US" altLang="zh-CN" sz="2800" b="0" i="1" smtClean="0">
                                <a:latin typeface="Cambria Math" charset="0"/>
                              </a:rPr>
                              <m:t>𝑘</m:t>
                            </m:r>
                          </m:sup>
                        </m:sSup>
                      </m:sup>
                    </m:sSup>
                  </m:oMath>
                </a14:m>
                <a:endParaRPr kumimoji="1" lang="en-US" altLang="zh-CN" sz="2800" b="0" i="1" dirty="0" smtClean="0">
                  <a:latin typeface="Cambria Math" charset="0"/>
                </a:endParaRPr>
              </a:p>
              <a:p>
                <a:pPr algn="ct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charset="0"/>
                            </a:rPr>
                          </m:ctrlPr>
                        </m:sSubPr>
                        <m:e>
                          <m:r>
                            <a:rPr kumimoji="1" lang="en-US" altLang="zh-CN" sz="2800" b="0" i="1" smtClean="0">
                              <a:latin typeface="Cambria Math" charset="0"/>
                            </a:rPr>
                            <m:t>𝑑</m:t>
                          </m:r>
                        </m:e>
                        <m:sub>
                          <m:r>
                            <a:rPr kumimoji="1" lang="en-US" altLang="zh-CN" sz="2800" b="0" i="1" smtClean="0">
                              <a:latin typeface="Cambria Math" charset="0"/>
                            </a:rPr>
                            <m:t>𝑖</m:t>
                          </m:r>
                        </m:sub>
                      </m:sSub>
                      <m:r>
                        <a:rPr kumimoji="1" lang="en-US" altLang="zh-CN" sz="2800" b="0" i="1" smtClean="0">
                          <a:latin typeface="Cambria Math" charset="0"/>
                        </a:rPr>
                        <m:t>=</m:t>
                      </m:r>
                      <m:d>
                        <m:dPr>
                          <m:begChr m:val="{"/>
                          <m:endChr m:val="}"/>
                          <m:ctrlPr>
                            <a:rPr kumimoji="1" lang="en-US" altLang="zh-CN" sz="2800" b="0" i="1" smtClean="0">
                              <a:latin typeface="Cambria Math" charset="0"/>
                            </a:rPr>
                          </m:ctrlPr>
                        </m:dPr>
                        <m:e>
                          <m:r>
                            <a:rPr kumimoji="1" lang="en-US" altLang="zh-CN" sz="2800" b="0" i="1" smtClean="0">
                              <a:latin typeface="Cambria Math" charset="0"/>
                            </a:rPr>
                            <m:t>0,1</m:t>
                          </m:r>
                        </m:e>
                      </m:d>
                      <m:r>
                        <a:rPr kumimoji="1" lang="en-US" altLang="zh-CN" sz="2800" b="0" i="1" smtClean="0">
                          <a:latin typeface="Cambria Math" charset="0"/>
                        </a:rPr>
                        <m:t>  </m:t>
                      </m:r>
                      <m:r>
                        <a:rPr kumimoji="1" lang="en-US" altLang="zh-CN" sz="2800" b="0" i="1" smtClean="0">
                          <a:latin typeface="Cambria Math" charset="0"/>
                        </a:rPr>
                        <m:t>𝑖</m:t>
                      </m:r>
                      <m:r>
                        <a:rPr kumimoji="1" lang="en-US" altLang="zh-CN" sz="2800" b="0" i="1" smtClean="0">
                          <a:latin typeface="Cambria Math" charset="0"/>
                        </a:rPr>
                        <m:t>≤</m:t>
                      </m:r>
                      <m:sSubSup>
                        <m:sSubSupPr>
                          <m:ctrlPr>
                            <a:rPr kumimoji="1" lang="en-US" altLang="zh-CN" sz="2800" b="0" i="1" smtClean="0">
                              <a:latin typeface="Cambria Math" charset="0"/>
                            </a:rPr>
                          </m:ctrlPr>
                        </m:sSubSupPr>
                        <m:e>
                          <m:r>
                            <a:rPr kumimoji="1" lang="en-US" altLang="zh-CN" sz="2800" b="0" i="1" smtClean="0">
                              <a:latin typeface="Cambria Math" charset="0"/>
                            </a:rPr>
                            <m:t>𝑙𝑜𝑔</m:t>
                          </m:r>
                        </m:e>
                        <m:sub>
                          <m:r>
                            <a:rPr kumimoji="1" lang="en-US" altLang="zh-CN" sz="2800" b="0" i="1" smtClean="0">
                              <a:latin typeface="Cambria Math" charset="0"/>
                            </a:rPr>
                            <m:t>2</m:t>
                          </m:r>
                        </m:sub>
                        <m:sup>
                          <m:r>
                            <a:rPr kumimoji="1" lang="en-US" altLang="zh-CN" sz="2800" b="0" i="1" smtClean="0">
                              <a:latin typeface="Cambria Math" charset="0"/>
                            </a:rPr>
                            <m:t>𝑏</m:t>
                          </m:r>
                        </m:sup>
                      </m:sSubSup>
                    </m:oMath>
                  </m:oMathPara>
                </a14:m>
                <a:endParaRPr kumimoji="1" lang="zh-CN" altLang="en-US" sz="2800" dirty="0"/>
              </a:p>
            </p:txBody>
          </p:sp>
        </mc:Choice>
        <mc:Fallback>
          <p:sp>
            <p:nvSpPr>
              <p:cNvPr id="2" name="文本框 1"/>
              <p:cNvSpPr txBox="1">
                <a:spLocks noRot="1" noChangeAspect="1" noMove="1" noResize="1" noEditPoints="1" noAdjustHandles="1" noChangeArrowheads="1" noChangeShapeType="1" noTextEdit="1"/>
              </p:cNvSpPr>
              <p:nvPr/>
            </p:nvSpPr>
            <p:spPr>
              <a:xfrm>
                <a:off x="904760" y="876373"/>
                <a:ext cx="9229582" cy="3179012"/>
              </a:xfrm>
              <a:prstGeom prst="rect">
                <a:avLst/>
              </a:prstGeom>
              <a:blipFill rotWithShape="0">
                <a:blip r:embed="rId1"/>
                <a:stretch>
                  <a:fillRect l="-1982" t="-3071"/>
                </a:stretch>
              </a:blipFill>
            </p:spPr>
            <p:txBody>
              <a:bodyPr/>
              <a:lstStyle/>
              <a:p>
                <a:r>
                  <a:rPr lang="zh-CN" altLang="en-US">
                    <a:noFill/>
                  </a:rPr>
                  <a:t> </a:t>
                </a:r>
                <a:endParaRPr lang="zh-CN" altLang="en-US">
                  <a:noFill/>
                </a:endParaRPr>
              </a:p>
            </p:txBody>
          </p:sp>
        </mc:Fallback>
      </mc:AlternateContent>
    </p:spTree>
  </p:cSld>
  <p:clrMapOvr>
    <a:masterClrMapping/>
  </p:clrMapOvr>
  <p:transition advTm="790">
    <p:fade/>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3280</Words>
  <Application>WPS 演示</Application>
  <PresentationFormat>宽屏</PresentationFormat>
  <Paragraphs>280</Paragraphs>
  <Slides>39</Slides>
  <Notes>33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Arial</vt:lpstr>
      <vt:lpstr>方正书宋_GBK</vt:lpstr>
      <vt:lpstr>Wingdings</vt:lpstr>
      <vt:lpstr>迷你简细珊瑚</vt:lpstr>
      <vt:lpstr>微软雅黑</vt:lpstr>
      <vt:lpstr>华文楷体</vt:lpstr>
      <vt:lpstr>苹方-简</vt:lpstr>
      <vt:lpstr>宋体</vt:lpstr>
      <vt:lpstr>Arial Unicode MS</vt:lpstr>
      <vt:lpstr>Arial Black</vt:lpstr>
      <vt:lpstr>等线</vt:lpstr>
      <vt:lpstr>宋体-简</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灰色点线</dc:title>
  <dc:creator>第一PPT</dc:creator>
  <cp:keywords>www.1ppt.com</cp:keywords>
  <cp:lastModifiedBy>haze</cp:lastModifiedBy>
  <cp:revision>264</cp:revision>
  <dcterms:created xsi:type="dcterms:W3CDTF">2019-01-16T11:52:12Z</dcterms:created>
  <dcterms:modified xsi:type="dcterms:W3CDTF">2019-01-16T11:52:12Z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2052-2.3.2.774</vt:lpwstr>
  </property>
</Properties>
</file>