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5" r:id="rId1"/>
  </p:sldMasterIdLst>
  <p:notesMasterIdLst>
    <p:notesMasterId r:id="rId80"/>
  </p:notesMasterIdLst>
  <p:sldIdLst>
    <p:sldId id="256" r:id="rId2"/>
    <p:sldId id="257" r:id="rId3"/>
    <p:sldId id="258" r:id="rId4"/>
    <p:sldId id="259" r:id="rId5"/>
    <p:sldId id="261" r:id="rId6"/>
    <p:sldId id="262" r:id="rId7"/>
    <p:sldId id="263" r:id="rId8"/>
    <p:sldId id="264" r:id="rId9"/>
    <p:sldId id="265" r:id="rId10"/>
    <p:sldId id="266" r:id="rId11"/>
    <p:sldId id="267" r:id="rId12"/>
    <p:sldId id="277" r:id="rId13"/>
    <p:sldId id="278" r:id="rId14"/>
    <p:sldId id="279" r:id="rId15"/>
    <p:sldId id="280" r:id="rId16"/>
    <p:sldId id="281" r:id="rId17"/>
    <p:sldId id="282" r:id="rId18"/>
    <p:sldId id="283" r:id="rId19"/>
    <p:sldId id="295" r:id="rId20"/>
    <p:sldId id="296" r:id="rId21"/>
    <p:sldId id="268" r:id="rId22"/>
    <p:sldId id="275" r:id="rId23"/>
    <p:sldId id="274" r:id="rId24"/>
    <p:sldId id="270" r:id="rId25"/>
    <p:sldId id="271" r:id="rId26"/>
    <p:sldId id="272" r:id="rId27"/>
    <p:sldId id="273" r:id="rId28"/>
    <p:sldId id="269" r:id="rId29"/>
    <p:sldId id="328" r:id="rId30"/>
    <p:sldId id="329" r:id="rId31"/>
    <p:sldId id="276" r:id="rId32"/>
    <p:sldId id="284" r:id="rId33"/>
    <p:sldId id="285" r:id="rId34"/>
    <p:sldId id="286" r:id="rId35"/>
    <p:sldId id="287" r:id="rId36"/>
    <p:sldId id="288" r:id="rId37"/>
    <p:sldId id="290" r:id="rId38"/>
    <p:sldId id="291" r:id="rId39"/>
    <p:sldId id="293" r:id="rId40"/>
    <p:sldId id="294" r:id="rId41"/>
    <p:sldId id="297" r:id="rId42"/>
    <p:sldId id="298" r:id="rId43"/>
    <p:sldId id="299" r:id="rId44"/>
    <p:sldId id="300" r:id="rId45"/>
    <p:sldId id="301" r:id="rId46"/>
    <p:sldId id="302" r:id="rId47"/>
    <p:sldId id="303" r:id="rId48"/>
    <p:sldId id="304" r:id="rId49"/>
    <p:sldId id="305" r:id="rId50"/>
    <p:sldId id="306" r:id="rId51"/>
    <p:sldId id="307" r:id="rId52"/>
    <p:sldId id="310" r:id="rId53"/>
    <p:sldId id="311" r:id="rId54"/>
    <p:sldId id="312" r:id="rId55"/>
    <p:sldId id="313" r:id="rId56"/>
    <p:sldId id="314" r:id="rId57"/>
    <p:sldId id="315" r:id="rId58"/>
    <p:sldId id="316" r:id="rId59"/>
    <p:sldId id="308" r:id="rId60"/>
    <p:sldId id="309" r:id="rId61"/>
    <p:sldId id="317" r:id="rId62"/>
    <p:sldId id="324" r:id="rId63"/>
    <p:sldId id="325" r:id="rId64"/>
    <p:sldId id="326" r:id="rId65"/>
    <p:sldId id="327" r:id="rId66"/>
    <p:sldId id="319" r:id="rId67"/>
    <p:sldId id="320" r:id="rId68"/>
    <p:sldId id="322" r:id="rId69"/>
    <p:sldId id="330" r:id="rId70"/>
    <p:sldId id="331" r:id="rId71"/>
    <p:sldId id="332" r:id="rId72"/>
    <p:sldId id="333" r:id="rId73"/>
    <p:sldId id="335" r:id="rId74"/>
    <p:sldId id="336" r:id="rId75"/>
    <p:sldId id="337" r:id="rId76"/>
    <p:sldId id="338" r:id="rId77"/>
    <p:sldId id="339" r:id="rId78"/>
    <p:sldId id="334" r:id="rId7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p:restoredTop sz="94647"/>
  </p:normalViewPr>
  <p:slideViewPr>
    <p:cSldViewPr snapToGrid="0" snapToObjects="1">
      <p:cViewPr varScale="1">
        <p:scale>
          <a:sx n="142" d="100"/>
          <a:sy n="142" d="100"/>
        </p:scale>
        <p:origin x="200"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notesMaster" Target="notesMasters/notesMaster1.xml"/><Relationship Id="rId81" Type="http://schemas.openxmlformats.org/officeDocument/2006/relationships/presProps" Target="presProps.xml"/><Relationship Id="rId82" Type="http://schemas.openxmlformats.org/officeDocument/2006/relationships/viewProps" Target="viewProps.xml"/><Relationship Id="rId83" Type="http://schemas.openxmlformats.org/officeDocument/2006/relationships/theme" Target="theme/theme1.xml"/><Relationship Id="rId84"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463B53-7E94-BB48-8763-1A797F74484D}" type="datetimeFigureOut">
              <a:rPr kumimoji="1" lang="zh-CN" altLang="en-US" smtClean="0"/>
              <a:t>17/1/19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D631B2-64BE-9842-911F-B8A2AD8D72C1}" type="slidenum">
              <a:rPr kumimoji="1" lang="zh-CN" altLang="en-US" smtClean="0"/>
              <a:t>‹#›</a:t>
            </a:fld>
            <a:endParaRPr kumimoji="1" lang="zh-CN" altLang="en-US"/>
          </a:p>
        </p:txBody>
      </p:sp>
    </p:spTree>
    <p:extLst>
      <p:ext uri="{BB962C8B-B14F-4D97-AF65-F5344CB8AC3E}">
        <p14:creationId xmlns:p14="http://schemas.microsoft.com/office/powerpoint/2010/main" val="396473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4972C9DE-4589-1949-9D38-E96A4AB82E88}" type="datetimeFigureOut">
              <a:rPr kumimoji="1" lang="zh-CN" altLang="en-US" smtClean="0"/>
              <a:t>17/1/19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5F96902-8A39-3840-8B19-3C7CD02F3E20}" type="slidenum">
              <a:rPr kumimoji="1" lang="zh-CN" altLang="en-US" smtClean="0"/>
              <a:t>‹#›</a:t>
            </a:fld>
            <a:endParaRPr kumimoji="1" lang="zh-CN" altLang="en-US"/>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8736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4972C9DE-4589-1949-9D38-E96A4AB82E88}" type="datetimeFigureOut">
              <a:rPr kumimoji="1" lang="zh-CN" altLang="en-US" smtClean="0"/>
              <a:t>17/1/19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5F96902-8A39-3840-8B19-3C7CD02F3E20}" type="slidenum">
              <a:rPr kumimoji="1" lang="zh-CN" altLang="en-US" smtClean="0"/>
              <a:t>‹#›</a:t>
            </a:fld>
            <a:endParaRPr kumimoji="1" lang="zh-CN" altLang="en-US"/>
          </a:p>
        </p:txBody>
      </p:sp>
    </p:spTree>
    <p:extLst>
      <p:ext uri="{BB962C8B-B14F-4D97-AF65-F5344CB8AC3E}">
        <p14:creationId xmlns:p14="http://schemas.microsoft.com/office/powerpoint/2010/main" val="992098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4972C9DE-4589-1949-9D38-E96A4AB82E88}" type="datetimeFigureOut">
              <a:rPr kumimoji="1" lang="zh-CN" altLang="en-US" smtClean="0"/>
              <a:t>17/1/19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5F96902-8A39-3840-8B19-3C7CD02F3E20}" type="slidenum">
              <a:rPr kumimoji="1" lang="zh-CN" altLang="en-US" smtClean="0"/>
              <a:t>‹#›</a:t>
            </a:fld>
            <a:endParaRPr kumimoji="1" lang="zh-CN" altLang="en-US"/>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2987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4972C9DE-4589-1949-9D38-E96A4AB82E88}" type="datetimeFigureOut">
              <a:rPr kumimoji="1" lang="zh-CN" altLang="en-US" smtClean="0"/>
              <a:t>17/1/19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5F96902-8A39-3840-8B19-3C7CD02F3E20}" type="slidenum">
              <a:rPr kumimoji="1" lang="zh-CN" altLang="en-US" smtClean="0"/>
              <a:t>‹#›</a:t>
            </a:fld>
            <a:endParaRPr kumimoji="1" lang="zh-CN" altLang="en-US"/>
          </a:p>
        </p:txBody>
      </p:sp>
    </p:spTree>
    <p:extLst>
      <p:ext uri="{BB962C8B-B14F-4D97-AF65-F5344CB8AC3E}">
        <p14:creationId xmlns:p14="http://schemas.microsoft.com/office/powerpoint/2010/main" val="824511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972C9DE-4589-1949-9D38-E96A4AB82E88}" type="datetimeFigureOut">
              <a:rPr kumimoji="1" lang="zh-CN" altLang="en-US" smtClean="0"/>
              <a:t>17/1/19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5F96902-8A39-3840-8B19-3C7CD02F3E20}" type="slidenum">
              <a:rPr kumimoji="1" lang="zh-CN" altLang="en-US" smtClean="0"/>
              <a:t>‹#›</a:t>
            </a:fld>
            <a:endParaRPr kumimoji="1"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75620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4972C9DE-4589-1949-9D38-E96A4AB82E88}" type="datetimeFigureOut">
              <a:rPr kumimoji="1" lang="zh-CN" altLang="en-US" smtClean="0"/>
              <a:t>17/1/19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45F96902-8A39-3840-8B19-3C7CD02F3E20}" type="slidenum">
              <a:rPr kumimoji="1" lang="zh-CN" altLang="en-US" smtClean="0"/>
              <a:t>‹#›</a:t>
            </a:fld>
            <a:endParaRPr kumimoji="1" lang="zh-CN" altLang="en-US"/>
          </a:p>
        </p:txBody>
      </p:sp>
    </p:spTree>
    <p:extLst>
      <p:ext uri="{BB962C8B-B14F-4D97-AF65-F5344CB8AC3E}">
        <p14:creationId xmlns:p14="http://schemas.microsoft.com/office/powerpoint/2010/main" val="2887217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smtClean="0"/>
              <a:t>单击此处编辑母版文本样式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4972C9DE-4589-1949-9D38-E96A4AB82E88}" type="datetimeFigureOut">
              <a:rPr kumimoji="1" lang="zh-CN" altLang="en-US" smtClean="0"/>
              <a:t>17/1/19</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45F96902-8A39-3840-8B19-3C7CD02F3E20}" type="slidenum">
              <a:rPr kumimoji="1" lang="zh-CN" altLang="en-US" smtClean="0"/>
              <a:t>‹#›</a:t>
            </a:fld>
            <a:endParaRPr kumimoji="1" lang="zh-CN" altLang="en-US"/>
          </a:p>
        </p:txBody>
      </p:sp>
    </p:spTree>
    <p:extLst>
      <p:ext uri="{BB962C8B-B14F-4D97-AF65-F5344CB8AC3E}">
        <p14:creationId xmlns:p14="http://schemas.microsoft.com/office/powerpoint/2010/main" val="79003051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4972C9DE-4589-1949-9D38-E96A4AB82E88}" type="datetimeFigureOut">
              <a:rPr kumimoji="1" lang="zh-CN" altLang="en-US" smtClean="0"/>
              <a:t>17/1/19</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45F96902-8A39-3840-8B19-3C7CD02F3E20}" type="slidenum">
              <a:rPr kumimoji="1" lang="zh-CN" altLang="en-US" smtClean="0"/>
              <a:t>‹#›</a:t>
            </a:fld>
            <a:endParaRPr kumimoji="1" lang="zh-CN" altLang="en-US"/>
          </a:p>
        </p:txBody>
      </p:sp>
    </p:spTree>
    <p:extLst>
      <p:ext uri="{BB962C8B-B14F-4D97-AF65-F5344CB8AC3E}">
        <p14:creationId xmlns:p14="http://schemas.microsoft.com/office/powerpoint/2010/main" val="14935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72C9DE-4589-1949-9D38-E96A4AB82E88}" type="datetimeFigureOut">
              <a:rPr kumimoji="1" lang="zh-CN" altLang="en-US" smtClean="0"/>
              <a:t>17/1/19</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45F96902-8A39-3840-8B19-3C7CD02F3E20}" type="slidenum">
              <a:rPr kumimoji="1" lang="zh-CN" altLang="en-US" smtClean="0"/>
              <a:t>‹#›</a:t>
            </a:fld>
            <a:endParaRPr kumimoji="1" lang="zh-CN" altLang="en-US"/>
          </a:p>
        </p:txBody>
      </p:sp>
    </p:spTree>
    <p:extLst>
      <p:ext uri="{BB962C8B-B14F-4D97-AF65-F5344CB8AC3E}">
        <p14:creationId xmlns:p14="http://schemas.microsoft.com/office/powerpoint/2010/main" val="1711712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972C9DE-4589-1949-9D38-E96A4AB82E88}" type="datetimeFigureOut">
              <a:rPr kumimoji="1" lang="zh-CN" altLang="en-US" smtClean="0"/>
              <a:t>17/1/19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45F96902-8A39-3840-8B19-3C7CD02F3E20}" type="slidenum">
              <a:rPr kumimoji="1" lang="zh-CN" altLang="en-US" smtClean="0"/>
              <a:t>‹#›</a:t>
            </a:fld>
            <a:endParaRPr kumimoji="1" lang="zh-CN" altLang="en-US"/>
          </a:p>
        </p:txBody>
      </p:sp>
    </p:spTree>
    <p:extLst>
      <p:ext uri="{BB962C8B-B14F-4D97-AF65-F5344CB8AC3E}">
        <p14:creationId xmlns:p14="http://schemas.microsoft.com/office/powerpoint/2010/main" val="211287846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972C9DE-4589-1949-9D38-E96A4AB82E88}" type="datetimeFigureOut">
              <a:rPr kumimoji="1" lang="zh-CN" altLang="en-US" smtClean="0"/>
              <a:t>17/1/19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45F96902-8A39-3840-8B19-3C7CD02F3E20}" type="slidenum">
              <a:rPr kumimoji="1" lang="zh-CN" altLang="en-US" smtClean="0"/>
              <a:t>‹#›</a:t>
            </a:fld>
            <a:endParaRPr kumimoji="1" lang="zh-CN" alt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52966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972C9DE-4589-1949-9D38-E96A4AB82E88}" type="datetimeFigureOut">
              <a:rPr kumimoji="1" lang="zh-CN" altLang="en-US" smtClean="0"/>
              <a:t>17/1/19</a:t>
            </a:fld>
            <a:endParaRPr kumimoji="1" lang="zh-CN" alt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kumimoji="1" lang="zh-CN" alt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5F96902-8A39-3840-8B19-3C7CD02F3E20}" type="slidenum">
              <a:rPr kumimoji="1" lang="zh-CN" altLang="en-US" smtClean="0"/>
              <a:t>‹#›</a:t>
            </a:fld>
            <a:endParaRPr kumimoji="1" lang="zh-CN" altLang="en-US"/>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4146544"/>
      </p:ext>
    </p:extLst>
  </p:cSld>
  <p:clrMap bg1="dk1" tx1="lt1" bg2="dk2" tx2="lt2" accent1="accent1" accent2="accent2" accent3="accent3" accent4="accent4" accent5="accent5" accent6="accent6" hlink="hlink" folHlink="folHlink"/>
  <p:sldLayoutIdLst>
    <p:sldLayoutId id="2147483966" r:id="rId1"/>
    <p:sldLayoutId id="2147483967" r:id="rId2"/>
    <p:sldLayoutId id="2147483968" r:id="rId3"/>
    <p:sldLayoutId id="2147483969" r:id="rId4"/>
    <p:sldLayoutId id="2147483970" r:id="rId5"/>
    <p:sldLayoutId id="2147483971" r:id="rId6"/>
    <p:sldLayoutId id="2147483972" r:id="rId7"/>
    <p:sldLayoutId id="2147483973" r:id="rId8"/>
    <p:sldLayoutId id="2147483974" r:id="rId9"/>
    <p:sldLayoutId id="2147483975" r:id="rId10"/>
    <p:sldLayoutId id="2147483976"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smtClean="0"/>
              <a:t>构造</a:t>
            </a:r>
            <a:endParaRPr kumimoji="1" lang="zh-CN" altLang="en-US" dirty="0"/>
          </a:p>
        </p:txBody>
      </p:sp>
      <p:sp>
        <p:nvSpPr>
          <p:cNvPr id="3" name="副标题 2"/>
          <p:cNvSpPr>
            <a:spLocks noGrp="1"/>
          </p:cNvSpPr>
          <p:nvPr>
            <p:ph type="subTitle" idx="1"/>
          </p:nvPr>
        </p:nvSpPr>
        <p:spPr/>
        <p:txBody>
          <a:bodyPr/>
          <a:lstStyle/>
          <a:p>
            <a:endParaRPr kumimoji="1" lang="zh-CN" altLang="en-US" dirty="0"/>
          </a:p>
        </p:txBody>
      </p:sp>
    </p:spTree>
    <p:extLst>
      <p:ext uri="{BB962C8B-B14F-4D97-AF65-F5344CB8AC3E}">
        <p14:creationId xmlns:p14="http://schemas.microsoft.com/office/powerpoint/2010/main" val="18899471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en-US" altLang="zh-CN" dirty="0" smtClean="0"/>
              <a:t>n=6</a:t>
            </a:r>
            <a:endParaRPr lang="zh-CN" altLang="en-US" dirty="0"/>
          </a:p>
        </p:txBody>
      </p:sp>
      <p:sp>
        <p:nvSpPr>
          <p:cNvPr id="8" name="矩形 7"/>
          <p:cNvSpPr/>
          <p:nvPr/>
        </p:nvSpPr>
        <p:spPr bwMode="auto">
          <a:xfrm>
            <a:off x="3935760" y="1988840"/>
            <a:ext cx="4320480" cy="432048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zh-CN" altLang="en-US" sz="2400">
              <a:latin typeface="Tahoma" pitchFamily="34" charset="0"/>
              <a:cs typeface="Times New Roman" pitchFamily="18" charset="0"/>
            </a:endParaRPr>
          </a:p>
        </p:txBody>
      </p:sp>
      <p:cxnSp>
        <p:nvCxnSpPr>
          <p:cNvPr id="10" name="直接连接符 9"/>
          <p:cNvCxnSpPr/>
          <p:nvPr/>
        </p:nvCxnSpPr>
        <p:spPr bwMode="auto">
          <a:xfrm>
            <a:off x="3935760" y="2708920"/>
            <a:ext cx="432048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0"/>
          <p:cNvCxnSpPr/>
          <p:nvPr/>
        </p:nvCxnSpPr>
        <p:spPr bwMode="auto">
          <a:xfrm>
            <a:off x="3935760" y="3429000"/>
            <a:ext cx="432048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11"/>
          <p:cNvCxnSpPr/>
          <p:nvPr/>
        </p:nvCxnSpPr>
        <p:spPr bwMode="auto">
          <a:xfrm>
            <a:off x="3935760" y="4149080"/>
            <a:ext cx="432048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p:cNvCxnSpPr/>
          <p:nvPr/>
        </p:nvCxnSpPr>
        <p:spPr bwMode="auto">
          <a:xfrm>
            <a:off x="3935760" y="4869160"/>
            <a:ext cx="432048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13"/>
          <p:cNvCxnSpPr/>
          <p:nvPr/>
        </p:nvCxnSpPr>
        <p:spPr bwMode="auto">
          <a:xfrm>
            <a:off x="3935760" y="5589240"/>
            <a:ext cx="432048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p:cNvCxnSpPr/>
          <p:nvPr/>
        </p:nvCxnSpPr>
        <p:spPr bwMode="auto">
          <a:xfrm>
            <a:off x="4655840" y="1988840"/>
            <a:ext cx="0" cy="432048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p:cNvCxnSpPr/>
          <p:nvPr/>
        </p:nvCxnSpPr>
        <p:spPr bwMode="auto">
          <a:xfrm>
            <a:off x="5375920" y="1988840"/>
            <a:ext cx="0" cy="432048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7"/>
          <p:cNvCxnSpPr/>
          <p:nvPr/>
        </p:nvCxnSpPr>
        <p:spPr bwMode="auto">
          <a:xfrm>
            <a:off x="6075716" y="1988840"/>
            <a:ext cx="0" cy="432048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p:nvPr/>
        </p:nvCxnSpPr>
        <p:spPr bwMode="auto">
          <a:xfrm>
            <a:off x="6816080" y="1988840"/>
            <a:ext cx="0" cy="432048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p:cNvCxnSpPr/>
          <p:nvPr/>
        </p:nvCxnSpPr>
        <p:spPr bwMode="auto">
          <a:xfrm>
            <a:off x="7536160" y="1988840"/>
            <a:ext cx="0" cy="432048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p:cNvCxnSpPr/>
          <p:nvPr/>
        </p:nvCxnSpPr>
        <p:spPr bwMode="auto">
          <a:xfrm>
            <a:off x="4322373" y="234888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p:cNvCxnSpPr/>
          <p:nvPr/>
        </p:nvCxnSpPr>
        <p:spPr bwMode="auto">
          <a:xfrm rot="5400000">
            <a:off x="4676734" y="270892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箭头连接符 22"/>
          <p:cNvCxnSpPr/>
          <p:nvPr/>
        </p:nvCxnSpPr>
        <p:spPr bwMode="auto">
          <a:xfrm rot="10800000">
            <a:off x="4322373" y="306896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23"/>
          <p:cNvCxnSpPr/>
          <p:nvPr/>
        </p:nvCxnSpPr>
        <p:spPr bwMode="auto">
          <a:xfrm rot="5400000">
            <a:off x="3962333" y="3429001"/>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箭头连接符 24"/>
          <p:cNvCxnSpPr/>
          <p:nvPr/>
        </p:nvCxnSpPr>
        <p:spPr bwMode="auto">
          <a:xfrm>
            <a:off x="4339614" y="3789041"/>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箭头连接符 25"/>
          <p:cNvCxnSpPr/>
          <p:nvPr/>
        </p:nvCxnSpPr>
        <p:spPr bwMode="auto">
          <a:xfrm rot="5400000">
            <a:off x="4682413" y="414908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箭头连接符 26"/>
          <p:cNvCxnSpPr/>
          <p:nvPr/>
        </p:nvCxnSpPr>
        <p:spPr bwMode="auto">
          <a:xfrm rot="10800000">
            <a:off x="4339614" y="450912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箭头连接符 27"/>
          <p:cNvCxnSpPr/>
          <p:nvPr/>
        </p:nvCxnSpPr>
        <p:spPr bwMode="auto">
          <a:xfrm rot="5400000">
            <a:off x="3956653" y="486916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箭头连接符 29"/>
          <p:cNvCxnSpPr/>
          <p:nvPr/>
        </p:nvCxnSpPr>
        <p:spPr bwMode="auto">
          <a:xfrm rot="5400000">
            <a:off x="3956653" y="5609929"/>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箭头连接符 30"/>
          <p:cNvCxnSpPr/>
          <p:nvPr/>
        </p:nvCxnSpPr>
        <p:spPr bwMode="auto">
          <a:xfrm>
            <a:off x="4339613" y="5969969"/>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箭头连接符 31"/>
          <p:cNvCxnSpPr/>
          <p:nvPr/>
        </p:nvCxnSpPr>
        <p:spPr bwMode="auto">
          <a:xfrm rot="16200000">
            <a:off x="4682413" y="558924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箭头连接符 32"/>
          <p:cNvCxnSpPr/>
          <p:nvPr/>
        </p:nvCxnSpPr>
        <p:spPr bwMode="auto">
          <a:xfrm>
            <a:off x="5059694" y="5249889"/>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箭头连接符 33"/>
          <p:cNvCxnSpPr/>
          <p:nvPr/>
        </p:nvCxnSpPr>
        <p:spPr bwMode="auto">
          <a:xfrm rot="5400000">
            <a:off x="5404724" y="5639948"/>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箭头连接符 34"/>
          <p:cNvCxnSpPr/>
          <p:nvPr/>
        </p:nvCxnSpPr>
        <p:spPr bwMode="auto">
          <a:xfrm>
            <a:off x="5764764" y="5999988"/>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接箭头连接符 35"/>
          <p:cNvCxnSpPr/>
          <p:nvPr/>
        </p:nvCxnSpPr>
        <p:spPr bwMode="auto">
          <a:xfrm rot="16200000">
            <a:off x="6124804" y="5654756"/>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接箭头连接符 36"/>
          <p:cNvCxnSpPr/>
          <p:nvPr/>
        </p:nvCxnSpPr>
        <p:spPr bwMode="auto">
          <a:xfrm>
            <a:off x="6519935" y="5294715"/>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箭头连接符 37"/>
          <p:cNvCxnSpPr/>
          <p:nvPr/>
        </p:nvCxnSpPr>
        <p:spPr bwMode="auto">
          <a:xfrm rot="5400000">
            <a:off x="6879975" y="5656782"/>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接箭头连接符 38"/>
          <p:cNvCxnSpPr/>
          <p:nvPr/>
        </p:nvCxnSpPr>
        <p:spPr bwMode="auto">
          <a:xfrm>
            <a:off x="7240015" y="6016822"/>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直接箭头连接符 39"/>
          <p:cNvCxnSpPr/>
          <p:nvPr/>
        </p:nvCxnSpPr>
        <p:spPr bwMode="auto">
          <a:xfrm rot="16200000">
            <a:off x="7570847" y="5608103"/>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接箭头连接符 40"/>
          <p:cNvCxnSpPr/>
          <p:nvPr/>
        </p:nvCxnSpPr>
        <p:spPr bwMode="auto">
          <a:xfrm rot="16200000">
            <a:off x="7570847" y="4869159"/>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直接箭头连接符 41"/>
          <p:cNvCxnSpPr/>
          <p:nvPr/>
        </p:nvCxnSpPr>
        <p:spPr bwMode="auto">
          <a:xfrm rot="10800000">
            <a:off x="7210807" y="3791476"/>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接箭头连接符 43"/>
          <p:cNvCxnSpPr/>
          <p:nvPr/>
        </p:nvCxnSpPr>
        <p:spPr bwMode="auto">
          <a:xfrm rot="10800000">
            <a:off x="6542654" y="4511556"/>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直接箭头连接符 45"/>
          <p:cNvCxnSpPr/>
          <p:nvPr/>
        </p:nvCxnSpPr>
        <p:spPr bwMode="auto">
          <a:xfrm rot="10800000">
            <a:off x="5799855" y="4511557"/>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直接箭头连接符 47"/>
          <p:cNvCxnSpPr/>
          <p:nvPr/>
        </p:nvCxnSpPr>
        <p:spPr bwMode="auto">
          <a:xfrm rot="16200000">
            <a:off x="7570847" y="4147253"/>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直接箭头连接符 48"/>
          <p:cNvCxnSpPr/>
          <p:nvPr/>
        </p:nvCxnSpPr>
        <p:spPr bwMode="auto">
          <a:xfrm rot="5400000">
            <a:off x="6902694" y="4151516"/>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接箭头连接符 49"/>
          <p:cNvCxnSpPr/>
          <p:nvPr/>
        </p:nvCxnSpPr>
        <p:spPr bwMode="auto">
          <a:xfrm rot="16200000">
            <a:off x="5440221" y="4151518"/>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直接箭头连接符 50"/>
          <p:cNvCxnSpPr/>
          <p:nvPr/>
        </p:nvCxnSpPr>
        <p:spPr bwMode="auto">
          <a:xfrm>
            <a:off x="5779774" y="3791477"/>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直接箭头连接符 51"/>
          <p:cNvCxnSpPr/>
          <p:nvPr/>
        </p:nvCxnSpPr>
        <p:spPr bwMode="auto">
          <a:xfrm rot="16200000">
            <a:off x="6138800" y="3427172"/>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直接箭头连接符 52"/>
          <p:cNvCxnSpPr/>
          <p:nvPr/>
        </p:nvCxnSpPr>
        <p:spPr bwMode="auto">
          <a:xfrm rot="10800000">
            <a:off x="5799855" y="3067131"/>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直接箭头连接符 53"/>
          <p:cNvCxnSpPr/>
          <p:nvPr/>
        </p:nvCxnSpPr>
        <p:spPr bwMode="auto">
          <a:xfrm rot="16200000">
            <a:off x="5456449" y="2707091"/>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直接箭头连接符 54"/>
          <p:cNvCxnSpPr/>
          <p:nvPr/>
        </p:nvCxnSpPr>
        <p:spPr bwMode="auto">
          <a:xfrm>
            <a:off x="5822573" y="238681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直接箭头连接符 55"/>
          <p:cNvCxnSpPr/>
          <p:nvPr/>
        </p:nvCxnSpPr>
        <p:spPr bwMode="auto">
          <a:xfrm>
            <a:off x="6557257" y="238681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直接箭头连接符 56"/>
          <p:cNvCxnSpPr/>
          <p:nvPr/>
        </p:nvCxnSpPr>
        <p:spPr bwMode="auto">
          <a:xfrm rot="5400000">
            <a:off x="6879975" y="274685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直接箭头连接符 57"/>
          <p:cNvCxnSpPr/>
          <p:nvPr/>
        </p:nvCxnSpPr>
        <p:spPr bwMode="auto">
          <a:xfrm>
            <a:off x="7277337" y="310689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直接箭头连接符 58"/>
          <p:cNvCxnSpPr/>
          <p:nvPr/>
        </p:nvCxnSpPr>
        <p:spPr bwMode="auto">
          <a:xfrm rot="16200000">
            <a:off x="7637377" y="274685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414651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zh-CN" altLang="en-US" dirty="0" smtClean="0"/>
              <a:t>沿着左边沿和下边缘走一圈，接着递归套用</a:t>
            </a:r>
            <a:r>
              <a:rPr lang="en-US" altLang="zh-CN" dirty="0" smtClean="0"/>
              <a:t>n-2</a:t>
            </a:r>
            <a:r>
              <a:rPr lang="zh-CN" altLang="en-US" dirty="0" smtClean="0"/>
              <a:t>的构造方案。</a:t>
            </a:r>
            <a:endParaRPr lang="en-US" altLang="zh-CN" dirty="0" smtClean="0"/>
          </a:p>
          <a:p>
            <a:endParaRPr lang="en-US" altLang="zh-CN" dirty="0"/>
          </a:p>
          <a:p>
            <a:r>
              <a:rPr lang="zh-CN" altLang="en-US" dirty="0" smtClean="0"/>
              <a:t>走左下边沿的方案奇偶略有区别。</a:t>
            </a:r>
            <a:endParaRPr lang="zh-CN" altLang="en-US" dirty="0"/>
          </a:p>
        </p:txBody>
      </p:sp>
    </p:spTree>
    <p:extLst>
      <p:ext uri="{BB962C8B-B14F-4D97-AF65-F5344CB8AC3E}">
        <p14:creationId xmlns:p14="http://schemas.microsoft.com/office/powerpoint/2010/main" val="14539909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Kids </a:t>
            </a:r>
            <a:r>
              <a:rPr lang="en-US" altLang="zh-CN" dirty="0"/>
              <a:t>in a Friendly </a:t>
            </a:r>
            <a:r>
              <a:rPr lang="en-US" altLang="zh-CN" dirty="0" smtClean="0"/>
              <a:t>Class</a:t>
            </a:r>
            <a:endParaRPr lang="zh-CN" altLang="en-US" dirty="0"/>
          </a:p>
        </p:txBody>
      </p:sp>
      <p:sp>
        <p:nvSpPr>
          <p:cNvPr id="3" name="内容占位符 2"/>
          <p:cNvSpPr>
            <a:spLocks noGrp="1"/>
          </p:cNvSpPr>
          <p:nvPr>
            <p:ph idx="1"/>
          </p:nvPr>
        </p:nvSpPr>
        <p:spPr/>
        <p:txBody>
          <a:bodyPr/>
          <a:lstStyle/>
          <a:p>
            <a:r>
              <a:rPr lang="zh-CN" altLang="en-US" dirty="0"/>
              <a:t>一张图</a:t>
            </a:r>
            <a:r>
              <a:rPr lang="zh-CN" altLang="en-US" dirty="0" smtClean="0"/>
              <a:t>有黑点和</a:t>
            </a:r>
            <a:r>
              <a:rPr lang="zh-CN" altLang="en-US" dirty="0" smtClean="0"/>
              <a:t>白点。</a:t>
            </a:r>
          </a:p>
          <a:p>
            <a:r>
              <a:rPr lang="zh-CN" altLang="en-US" dirty="0" smtClean="0"/>
              <a:t>每个黑点</a:t>
            </a:r>
            <a:r>
              <a:rPr lang="zh-CN" altLang="en-US" dirty="0" smtClean="0"/>
              <a:t>有</a:t>
            </a:r>
            <a:r>
              <a:rPr lang="en-US" altLang="zh-CN" dirty="0" smtClean="0"/>
              <a:t>a</a:t>
            </a:r>
            <a:r>
              <a:rPr lang="zh-CN" altLang="en-US" dirty="0"/>
              <a:t>条边</a:t>
            </a:r>
            <a:r>
              <a:rPr lang="zh-CN" altLang="en-US" dirty="0" smtClean="0"/>
              <a:t>和黑点</a:t>
            </a:r>
            <a:r>
              <a:rPr lang="zh-CN" altLang="en-US" dirty="0" smtClean="0"/>
              <a:t>相连</a:t>
            </a:r>
            <a:r>
              <a:rPr lang="zh-CN" altLang="en-US" dirty="0"/>
              <a:t>，</a:t>
            </a:r>
            <a:r>
              <a:rPr lang="en-US" altLang="zh-CN" dirty="0" smtClean="0"/>
              <a:t>b</a:t>
            </a:r>
            <a:r>
              <a:rPr lang="zh-CN" altLang="en-US" dirty="0" smtClean="0"/>
              <a:t>条边</a:t>
            </a:r>
            <a:r>
              <a:rPr lang="zh-CN" altLang="en-US" dirty="0" smtClean="0"/>
              <a:t>和白点</a:t>
            </a:r>
            <a:r>
              <a:rPr lang="zh-CN" altLang="en-US" dirty="0" smtClean="0"/>
              <a:t>相连。</a:t>
            </a:r>
          </a:p>
          <a:p>
            <a:r>
              <a:rPr lang="zh-CN" altLang="en-US" dirty="0" smtClean="0"/>
              <a:t>每个</a:t>
            </a:r>
            <a:r>
              <a:rPr lang="zh-CN" altLang="en-US" dirty="0" smtClean="0"/>
              <a:t>白点有</a:t>
            </a:r>
            <a:r>
              <a:rPr lang="en-US" altLang="zh-CN" dirty="0" smtClean="0"/>
              <a:t>c</a:t>
            </a:r>
            <a:r>
              <a:rPr lang="zh-CN" altLang="en-US" dirty="0" smtClean="0"/>
              <a:t>条边和黑点</a:t>
            </a:r>
            <a:r>
              <a:rPr lang="zh-CN" altLang="en-US" dirty="0" smtClean="0"/>
              <a:t>相连，</a:t>
            </a:r>
            <a:r>
              <a:rPr lang="en-US" altLang="zh-CN" dirty="0" smtClean="0"/>
              <a:t>d</a:t>
            </a:r>
            <a:r>
              <a:rPr lang="zh-CN" altLang="en-US" dirty="0" smtClean="0"/>
              <a:t>条边和白点相连</a:t>
            </a:r>
            <a:r>
              <a:rPr lang="zh-CN" altLang="en-US" dirty="0" smtClean="0"/>
              <a:t>。</a:t>
            </a:r>
          </a:p>
          <a:p>
            <a:r>
              <a:rPr lang="zh-CN" altLang="en-US" dirty="0" smtClean="0"/>
              <a:t>求</a:t>
            </a:r>
            <a:r>
              <a:rPr lang="zh-CN" altLang="en-US" dirty="0" smtClean="0"/>
              <a:t>一个方案使总点数最少</a:t>
            </a:r>
            <a:r>
              <a:rPr lang="zh-CN" altLang="en-US" dirty="0" smtClean="0"/>
              <a:t>。</a:t>
            </a:r>
          </a:p>
          <a:p>
            <a:r>
              <a:rPr lang="en-US" altLang="zh-CN" dirty="0" err="1" smtClean="0"/>
              <a:t>a,b,c,d</a:t>
            </a:r>
            <a:r>
              <a:rPr lang="en-US" altLang="zh-CN" dirty="0"/>
              <a:t>&lt;=</a:t>
            </a:r>
            <a:r>
              <a:rPr lang="en-US" altLang="zh-CN" dirty="0" smtClean="0"/>
              <a:t>50</a:t>
            </a:r>
            <a:endParaRPr lang="zh-CN" altLang="en-US" dirty="0"/>
          </a:p>
        </p:txBody>
      </p:sp>
    </p:spTree>
    <p:extLst>
      <p:ext uri="{BB962C8B-B14F-4D97-AF65-F5344CB8AC3E}">
        <p14:creationId xmlns:p14="http://schemas.microsoft.com/office/powerpoint/2010/main" val="7956541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zh-CN" altLang="en-US" dirty="0" smtClean="0"/>
              <a:t>枚举黑点个数</a:t>
            </a:r>
            <a:r>
              <a:rPr lang="en-US" altLang="zh-CN" dirty="0" smtClean="0"/>
              <a:t>n</a:t>
            </a:r>
            <a:r>
              <a:rPr lang="zh-CN" altLang="en-US" dirty="0" smtClean="0"/>
              <a:t>。则白点有</a:t>
            </a:r>
            <a:r>
              <a:rPr lang="en-US" altLang="zh-CN" dirty="0" err="1" smtClean="0"/>
              <a:t>nb</a:t>
            </a:r>
            <a:r>
              <a:rPr lang="en-US" altLang="zh-CN" dirty="0" smtClean="0"/>
              <a:t>/c</a:t>
            </a:r>
            <a:r>
              <a:rPr lang="zh-CN" altLang="en-US" dirty="0" smtClean="0"/>
              <a:t>个</a:t>
            </a:r>
            <a:r>
              <a:rPr lang="zh-CN" altLang="en-US" dirty="0" smtClean="0"/>
              <a:t>。</a:t>
            </a:r>
            <a:endParaRPr lang="en-US" altLang="zh-CN" dirty="0"/>
          </a:p>
          <a:p>
            <a:r>
              <a:rPr lang="zh-CN" altLang="en-US" dirty="0" smtClean="0"/>
              <a:t>连黑点和白点之间的</a:t>
            </a:r>
            <a:r>
              <a:rPr lang="zh-CN" altLang="en-US" dirty="0" smtClean="0"/>
              <a:t>边</a:t>
            </a:r>
            <a:r>
              <a:rPr lang="zh-CN" altLang="en-US" dirty="0" smtClean="0"/>
              <a:t>是显然的。</a:t>
            </a:r>
            <a:endParaRPr lang="zh-CN" altLang="en-US" dirty="0"/>
          </a:p>
          <a:p>
            <a:r>
              <a:rPr lang="zh-CN" altLang="en-US" dirty="0" smtClean="0"/>
              <a:t>问题</a:t>
            </a:r>
            <a:r>
              <a:rPr lang="zh-CN" altLang="en-US" dirty="0"/>
              <a:t>转化</a:t>
            </a:r>
            <a:r>
              <a:rPr lang="zh-CN" altLang="en-US" dirty="0" smtClean="0"/>
              <a:t>为给一个图如何使得每个点的</a:t>
            </a:r>
            <a:r>
              <a:rPr lang="zh-CN" altLang="en-US" dirty="0"/>
              <a:t>度数都</a:t>
            </a:r>
            <a:r>
              <a:rPr lang="zh-CN" altLang="en-US" dirty="0" smtClean="0"/>
              <a:t>相等。</a:t>
            </a:r>
            <a:endParaRPr lang="zh-CN" altLang="en-US" dirty="0"/>
          </a:p>
        </p:txBody>
      </p:sp>
    </p:spTree>
    <p:extLst>
      <p:ext uri="{BB962C8B-B14F-4D97-AF65-F5344CB8AC3E}">
        <p14:creationId xmlns:p14="http://schemas.microsoft.com/office/powerpoint/2010/main" val="6736529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Wrong Solution</a:t>
            </a:r>
            <a:endParaRPr lang="zh-CN" altLang="en-US" dirty="0"/>
          </a:p>
        </p:txBody>
      </p:sp>
      <p:sp>
        <p:nvSpPr>
          <p:cNvPr id="3" name="内容占位符 2"/>
          <p:cNvSpPr>
            <a:spLocks noGrp="1"/>
          </p:cNvSpPr>
          <p:nvPr>
            <p:ph idx="1"/>
          </p:nvPr>
        </p:nvSpPr>
        <p:spPr/>
        <p:txBody>
          <a:bodyPr/>
          <a:lstStyle/>
          <a:p>
            <a:r>
              <a:rPr lang="zh-CN" altLang="en-US" dirty="0" smtClean="0"/>
              <a:t>每次选两个剩余度最大的点相连。</a:t>
            </a:r>
            <a:endParaRPr lang="en-US" altLang="zh-CN" dirty="0" smtClean="0"/>
          </a:p>
          <a:p>
            <a:endParaRPr lang="en-US" altLang="zh-CN" dirty="0"/>
          </a:p>
          <a:p>
            <a:r>
              <a:rPr lang="zh-CN" altLang="en-US" dirty="0" smtClean="0"/>
              <a:t>反例：</a:t>
            </a:r>
            <a:r>
              <a:rPr lang="en-US" altLang="zh-CN" dirty="0" smtClean="0"/>
              <a:t>6 2</a:t>
            </a:r>
            <a:endParaRPr lang="en-US" altLang="zh-CN" dirty="0"/>
          </a:p>
          <a:p>
            <a:endParaRPr lang="zh-CN" altLang="en-US" dirty="0"/>
          </a:p>
        </p:txBody>
      </p:sp>
      <p:grpSp>
        <p:nvGrpSpPr>
          <p:cNvPr id="10" name="组合 9"/>
          <p:cNvGrpSpPr/>
          <p:nvPr/>
        </p:nvGrpSpPr>
        <p:grpSpPr>
          <a:xfrm>
            <a:off x="5220952" y="3993774"/>
            <a:ext cx="1732249" cy="1023258"/>
            <a:chOff x="3696951" y="3993774"/>
            <a:chExt cx="1732249" cy="1023258"/>
          </a:xfrm>
        </p:grpSpPr>
        <p:sp>
          <p:nvSpPr>
            <p:cNvPr id="4" name="椭圆 3"/>
            <p:cNvSpPr/>
            <p:nvPr/>
          </p:nvSpPr>
          <p:spPr bwMode="auto">
            <a:xfrm>
              <a:off x="3696951" y="3998103"/>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zh-CN" altLang="en-US" sz="2400">
                <a:latin typeface="Tahoma" pitchFamily="34" charset="0"/>
                <a:cs typeface="Times New Roman" pitchFamily="18" charset="0"/>
              </a:endParaRPr>
            </a:p>
          </p:txBody>
        </p:sp>
        <p:sp>
          <p:nvSpPr>
            <p:cNvPr id="5" name="椭圆 4"/>
            <p:cNvSpPr/>
            <p:nvPr/>
          </p:nvSpPr>
          <p:spPr bwMode="auto">
            <a:xfrm>
              <a:off x="5141168" y="3993774"/>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zh-CN" altLang="en-US" sz="2400">
                <a:latin typeface="Tahoma" pitchFamily="34" charset="0"/>
                <a:cs typeface="Times New Roman" pitchFamily="18" charset="0"/>
              </a:endParaRPr>
            </a:p>
          </p:txBody>
        </p:sp>
        <p:sp>
          <p:nvSpPr>
            <p:cNvPr id="6" name="椭圆 5"/>
            <p:cNvSpPr/>
            <p:nvPr/>
          </p:nvSpPr>
          <p:spPr bwMode="auto">
            <a:xfrm>
              <a:off x="3696951" y="4725144"/>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zh-CN" altLang="en-US" sz="2400">
                <a:latin typeface="Tahoma" pitchFamily="34" charset="0"/>
                <a:cs typeface="Times New Roman" pitchFamily="18" charset="0"/>
              </a:endParaRPr>
            </a:p>
          </p:txBody>
        </p:sp>
        <p:sp>
          <p:nvSpPr>
            <p:cNvPr id="7" name="椭圆 6"/>
            <p:cNvSpPr/>
            <p:nvPr/>
          </p:nvSpPr>
          <p:spPr bwMode="auto">
            <a:xfrm>
              <a:off x="4421088" y="4003378"/>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zh-CN" altLang="en-US" sz="2400">
                <a:latin typeface="Tahoma" pitchFamily="34" charset="0"/>
                <a:cs typeface="Times New Roman" pitchFamily="18" charset="0"/>
              </a:endParaRPr>
            </a:p>
          </p:txBody>
        </p:sp>
        <p:sp>
          <p:nvSpPr>
            <p:cNvPr id="8" name="椭圆 7"/>
            <p:cNvSpPr/>
            <p:nvPr/>
          </p:nvSpPr>
          <p:spPr bwMode="auto">
            <a:xfrm>
              <a:off x="4421088" y="4729000"/>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zh-CN" altLang="en-US" sz="2400">
                <a:latin typeface="Tahoma" pitchFamily="34" charset="0"/>
                <a:cs typeface="Times New Roman" pitchFamily="18" charset="0"/>
              </a:endParaRPr>
            </a:p>
          </p:txBody>
        </p:sp>
        <p:sp>
          <p:nvSpPr>
            <p:cNvPr id="9" name="椭圆 8"/>
            <p:cNvSpPr/>
            <p:nvPr/>
          </p:nvSpPr>
          <p:spPr bwMode="auto">
            <a:xfrm>
              <a:off x="5141168" y="4725144"/>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zh-CN" altLang="en-US" sz="2400">
                <a:latin typeface="Tahoma" pitchFamily="34" charset="0"/>
                <a:cs typeface="Times New Roman" pitchFamily="18" charset="0"/>
              </a:endParaRPr>
            </a:p>
          </p:txBody>
        </p:sp>
      </p:grpSp>
      <p:cxnSp>
        <p:nvCxnSpPr>
          <p:cNvPr id="11" name="直接连接符 10"/>
          <p:cNvCxnSpPr>
            <a:stCxn id="4" idx="6"/>
            <a:endCxn id="7" idx="2"/>
          </p:cNvCxnSpPr>
          <p:nvPr/>
        </p:nvCxnSpPr>
        <p:spPr bwMode="auto">
          <a:xfrm>
            <a:off x="5508984" y="4142120"/>
            <a:ext cx="436105" cy="527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p:cNvCxnSpPr>
            <a:stCxn id="7" idx="4"/>
            <a:endCxn id="8" idx="0"/>
          </p:cNvCxnSpPr>
          <p:nvPr/>
        </p:nvCxnSpPr>
        <p:spPr bwMode="auto">
          <a:xfrm>
            <a:off x="6089104" y="4291410"/>
            <a:ext cx="0" cy="43759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14"/>
          <p:cNvCxnSpPr>
            <a:stCxn id="4" idx="4"/>
            <a:endCxn id="6" idx="0"/>
          </p:cNvCxnSpPr>
          <p:nvPr/>
        </p:nvCxnSpPr>
        <p:spPr bwMode="auto">
          <a:xfrm>
            <a:off x="5364967" y="4286136"/>
            <a:ext cx="0" cy="43900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p:cNvCxnSpPr>
            <a:stCxn id="6" idx="6"/>
            <a:endCxn id="8" idx="2"/>
          </p:cNvCxnSpPr>
          <p:nvPr/>
        </p:nvCxnSpPr>
        <p:spPr bwMode="auto">
          <a:xfrm>
            <a:off x="5508984" y="4869160"/>
            <a:ext cx="436105" cy="385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a:stCxn id="5" idx="4"/>
            <a:endCxn id="9" idx="0"/>
          </p:cNvCxnSpPr>
          <p:nvPr/>
        </p:nvCxnSpPr>
        <p:spPr bwMode="auto">
          <a:xfrm>
            <a:off x="6809184" y="4281806"/>
            <a:ext cx="0" cy="44333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1769867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zh-CN" altLang="en-US" dirty="0" smtClean="0"/>
              <a:t>每次选一个剩余度最大的点，将其与其余度最大的若干个点连接使其度满足要求</a:t>
            </a:r>
            <a:r>
              <a:rPr lang="zh-CN" altLang="en-US" dirty="0" smtClean="0"/>
              <a:t>。</a:t>
            </a:r>
            <a:endParaRPr lang="zh-CN" altLang="en-US" dirty="0"/>
          </a:p>
          <a:p>
            <a:r>
              <a:rPr lang="zh-CN" altLang="en-US" dirty="0" smtClean="0"/>
              <a:t>正确性可以由归纳简单地证明。</a:t>
            </a:r>
            <a:endParaRPr lang="en-US" altLang="zh-CN" dirty="0"/>
          </a:p>
          <a:p>
            <a:r>
              <a:rPr lang="zh-CN" altLang="en-US" dirty="0" smtClean="0"/>
              <a:t>可用于构造任意给定每个点度数的图。</a:t>
            </a:r>
            <a:endParaRPr lang="zh-CN" altLang="en-US" dirty="0"/>
          </a:p>
        </p:txBody>
      </p:sp>
    </p:spTree>
    <p:extLst>
      <p:ext uri="{BB962C8B-B14F-4D97-AF65-F5344CB8AC3E}">
        <p14:creationId xmlns:p14="http://schemas.microsoft.com/office/powerpoint/2010/main" val="19665418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Chess</a:t>
            </a:r>
            <a:r>
              <a:rPr kumimoji="1" lang="zh-CN" altLang="en-US" dirty="0" smtClean="0"/>
              <a:t> </a:t>
            </a:r>
            <a:r>
              <a:rPr kumimoji="1" lang="en-US" altLang="zh-CN" dirty="0" smtClean="0"/>
              <a:t>Championship</a:t>
            </a:r>
            <a:endParaRPr kumimoji="1" lang="zh-CN" altLang="en-US" dirty="0"/>
          </a:p>
        </p:txBody>
      </p:sp>
      <p:sp>
        <p:nvSpPr>
          <p:cNvPr id="3" name="内容占位符 2"/>
          <p:cNvSpPr>
            <a:spLocks noGrp="1"/>
          </p:cNvSpPr>
          <p:nvPr>
            <p:ph idx="1"/>
          </p:nvPr>
        </p:nvSpPr>
        <p:spPr/>
        <p:txBody>
          <a:bodyPr/>
          <a:lstStyle/>
          <a:p>
            <a:r>
              <a:rPr kumimoji="1" lang="zh-CN" altLang="en-US" dirty="0" smtClean="0"/>
              <a:t>有</a:t>
            </a:r>
            <a:r>
              <a:rPr kumimoji="1" lang="en-US" altLang="zh-CN" dirty="0" smtClean="0"/>
              <a:t>m</a:t>
            </a:r>
            <a:r>
              <a:rPr kumimoji="1" lang="zh-CN" altLang="en-US" dirty="0" smtClean="0"/>
              <a:t>个人参加比赛，每两个人都恰好比了一场。</a:t>
            </a:r>
          </a:p>
          <a:p>
            <a:r>
              <a:rPr kumimoji="1" lang="zh-CN" altLang="en-US" dirty="0" smtClean="0"/>
              <a:t>两个人比赛如果一方赢了，那么得到</a:t>
            </a:r>
            <a:r>
              <a:rPr kumimoji="1" lang="en-US" altLang="zh-CN" dirty="0" smtClean="0"/>
              <a:t>2</a:t>
            </a:r>
            <a:r>
              <a:rPr kumimoji="1" lang="zh-CN" altLang="en-US" dirty="0" smtClean="0"/>
              <a:t>分，平局得到</a:t>
            </a:r>
            <a:r>
              <a:rPr kumimoji="1" lang="en-US" altLang="zh-CN" dirty="0" smtClean="0"/>
              <a:t>1</a:t>
            </a:r>
            <a:r>
              <a:rPr kumimoji="1" lang="zh-CN" altLang="en-US" dirty="0" smtClean="0"/>
              <a:t>分，输了得到</a:t>
            </a:r>
            <a:r>
              <a:rPr kumimoji="1" lang="en-US" altLang="zh-CN" dirty="0" smtClean="0"/>
              <a:t>0</a:t>
            </a:r>
            <a:r>
              <a:rPr kumimoji="1" lang="zh-CN" altLang="en-US" dirty="0" smtClean="0"/>
              <a:t>分。</a:t>
            </a:r>
          </a:p>
          <a:p>
            <a:r>
              <a:rPr kumimoji="1" lang="zh-CN" altLang="en-US" dirty="0" smtClean="0"/>
              <a:t>告诉你排行榜前</a:t>
            </a:r>
            <a:r>
              <a:rPr kumimoji="1" lang="en-US" altLang="zh-CN" dirty="0" smtClean="0"/>
              <a:t>n</a:t>
            </a:r>
            <a:r>
              <a:rPr kumimoji="1" lang="zh-CN" altLang="en-US" dirty="0" smtClean="0"/>
              <a:t>个人的得分，构造比赛满足条件。</a:t>
            </a:r>
          </a:p>
          <a:p>
            <a:r>
              <a:rPr kumimoji="1" lang="en-US" altLang="zh-CN" dirty="0"/>
              <a:t>n</a:t>
            </a:r>
            <a:r>
              <a:rPr kumimoji="1" lang="en-US" altLang="zh-CN" dirty="0" smtClean="0"/>
              <a:t>&lt;=m&lt;=3000</a:t>
            </a:r>
            <a:endParaRPr kumimoji="1" lang="zh-CN" altLang="en-US" dirty="0"/>
          </a:p>
        </p:txBody>
      </p:sp>
    </p:spTree>
    <p:extLst>
      <p:ext uri="{BB962C8B-B14F-4D97-AF65-F5344CB8AC3E}">
        <p14:creationId xmlns:p14="http://schemas.microsoft.com/office/powerpoint/2010/main" val="20077738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一个必要条件就是分数按从小到大排，前</a:t>
            </a:r>
            <a:r>
              <a:rPr kumimoji="1" lang="en-US" altLang="zh-CN" dirty="0" err="1" smtClean="0"/>
              <a:t>i</a:t>
            </a:r>
            <a:r>
              <a:rPr kumimoji="1" lang="zh-CN" altLang="en-US" dirty="0" smtClean="0"/>
              <a:t>小的分数总和不小于</a:t>
            </a:r>
            <a:r>
              <a:rPr kumimoji="1" lang="en-US" altLang="zh-CN" dirty="0" err="1" smtClean="0"/>
              <a:t>i</a:t>
            </a:r>
            <a:r>
              <a:rPr kumimoji="1" lang="en-US" altLang="zh-CN" dirty="0" smtClean="0"/>
              <a:t>(i-1)</a:t>
            </a:r>
            <a:r>
              <a:rPr kumimoji="1" lang="zh-CN" altLang="en-US" dirty="0" smtClean="0"/>
              <a:t>，</a:t>
            </a:r>
            <a:r>
              <a:rPr kumimoji="1" lang="en-US" altLang="zh-CN" dirty="0" smtClean="0"/>
              <a:t>n</a:t>
            </a:r>
            <a:r>
              <a:rPr kumimoji="1" lang="zh-CN" altLang="en-US" dirty="0" smtClean="0"/>
              <a:t>个人的分数总和为</a:t>
            </a:r>
            <a:r>
              <a:rPr kumimoji="1" lang="en-US" altLang="zh-CN" dirty="0" smtClean="0"/>
              <a:t>n(n-1)</a:t>
            </a:r>
            <a:r>
              <a:rPr kumimoji="1" lang="zh-CN" altLang="en-US" dirty="0" smtClean="0"/>
              <a:t>。</a:t>
            </a:r>
          </a:p>
          <a:p>
            <a:r>
              <a:rPr kumimoji="1" lang="zh-CN" altLang="en-US" dirty="0" smtClean="0"/>
              <a:t>这个条件也是充分的。</a:t>
            </a:r>
          </a:p>
          <a:p>
            <a:r>
              <a:rPr kumimoji="1" lang="zh-CN" altLang="en-US" dirty="0" smtClean="0"/>
              <a:t>构造的时候是选择分数最高的人，让他在分数高的人比赛中失败，低的人比赛中获胜。</a:t>
            </a:r>
          </a:p>
          <a:p>
            <a:r>
              <a:rPr kumimoji="1" lang="zh-CN" altLang="en-US" dirty="0" smtClean="0"/>
              <a:t>证明使用简单的归纳即可。</a:t>
            </a:r>
            <a:endParaRPr kumimoji="1" lang="zh-CN" altLang="en-US" dirty="0"/>
          </a:p>
        </p:txBody>
      </p:sp>
    </p:spTree>
    <p:extLst>
      <p:ext uri="{BB962C8B-B14F-4D97-AF65-F5344CB8AC3E}">
        <p14:creationId xmlns:p14="http://schemas.microsoft.com/office/powerpoint/2010/main" val="15539562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我们只知道前</a:t>
            </a:r>
            <a:r>
              <a:rPr kumimoji="1" lang="en-US" altLang="zh-CN" dirty="0" smtClean="0"/>
              <a:t>m</a:t>
            </a:r>
            <a:r>
              <a:rPr kumimoji="1" lang="zh-CN" altLang="en-US" dirty="0" smtClean="0"/>
              <a:t>个人的分数。</a:t>
            </a:r>
          </a:p>
          <a:p>
            <a:r>
              <a:rPr kumimoji="1" lang="zh-CN" altLang="en-US" dirty="0" smtClean="0"/>
              <a:t>从上面的条件观察后面的人分数越高越好，所以剩下的分数均匀分配。</a:t>
            </a:r>
            <a:endParaRPr kumimoji="1" lang="zh-CN" altLang="en-US" dirty="0"/>
          </a:p>
        </p:txBody>
      </p:sp>
    </p:spTree>
    <p:extLst>
      <p:ext uri="{BB962C8B-B14F-4D97-AF65-F5344CB8AC3E}">
        <p14:creationId xmlns:p14="http://schemas.microsoft.com/office/powerpoint/2010/main" val="19285156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Leran</a:t>
            </a:r>
            <a:r>
              <a:rPr kumimoji="1" lang="zh-CN" altLang="en-US" dirty="0" smtClean="0"/>
              <a:t> </a:t>
            </a:r>
            <a:r>
              <a:rPr kumimoji="1" lang="en-US" altLang="zh-CN" dirty="0" smtClean="0"/>
              <a:t>F</a:t>
            </a:r>
            <a:r>
              <a:rPr kumimoji="1" lang="en-US" altLang="zh-CN" dirty="0" smtClean="0"/>
              <a:t>rom</a:t>
            </a:r>
            <a:r>
              <a:rPr kumimoji="1" lang="zh-CN" altLang="en-US" dirty="0" smtClean="0"/>
              <a:t> </a:t>
            </a:r>
            <a:r>
              <a:rPr kumimoji="1" lang="en-US" altLang="zh-CN" dirty="0" smtClean="0"/>
              <a:t>a</a:t>
            </a:r>
            <a:r>
              <a:rPr kumimoji="1" lang="zh-CN" altLang="en-US" dirty="0" smtClean="0"/>
              <a:t> </a:t>
            </a:r>
            <a:r>
              <a:rPr kumimoji="1" lang="en-US" altLang="zh-CN" dirty="0"/>
              <a:t>G</a:t>
            </a:r>
            <a:r>
              <a:rPr kumimoji="1" lang="en-US" altLang="zh-CN" dirty="0" smtClean="0"/>
              <a:t>ame</a:t>
            </a:r>
            <a:endParaRPr kumimoji="1" lang="zh-CN" altLang="en-US" dirty="0"/>
          </a:p>
        </p:txBody>
      </p:sp>
      <p:sp>
        <p:nvSpPr>
          <p:cNvPr id="3" name="内容占位符 2"/>
          <p:cNvSpPr>
            <a:spLocks noGrp="1"/>
          </p:cNvSpPr>
          <p:nvPr>
            <p:ph idx="1"/>
          </p:nvPr>
        </p:nvSpPr>
        <p:spPr/>
        <p:txBody>
          <a:bodyPr/>
          <a:lstStyle/>
          <a:p>
            <a:r>
              <a:rPr kumimoji="1" lang="zh-CN" altLang="en-US" dirty="0" smtClean="0"/>
              <a:t>给你一个</a:t>
            </a:r>
            <a:r>
              <a:rPr kumimoji="1" lang="en-US" altLang="zh-CN" dirty="0" smtClean="0"/>
              <a:t>n</a:t>
            </a:r>
            <a:r>
              <a:rPr kumimoji="1" lang="zh-CN" altLang="en-US" dirty="0" smtClean="0"/>
              <a:t>*</a:t>
            </a:r>
            <a:r>
              <a:rPr kumimoji="1" lang="en-US" altLang="zh-CN" dirty="0" smtClean="0"/>
              <a:t>m</a:t>
            </a:r>
            <a:r>
              <a:rPr kumimoji="1" lang="zh-CN" altLang="en-US" dirty="0" smtClean="0"/>
              <a:t>的棋盘的初始状态，每个上面都有一个数字。</a:t>
            </a:r>
          </a:p>
          <a:p>
            <a:r>
              <a:rPr kumimoji="1" lang="zh-CN" altLang="en-US" dirty="0" smtClean="0"/>
              <a:t>你可以将手指放到其中一个位置上，然后向周围相邻的</a:t>
            </a:r>
            <a:r>
              <a:rPr kumimoji="1" lang="en-US" altLang="zh-CN" dirty="0" smtClean="0"/>
              <a:t>8</a:t>
            </a:r>
            <a:r>
              <a:rPr kumimoji="1" lang="zh-CN" altLang="en-US" dirty="0" smtClean="0"/>
              <a:t>个位置滑动，滑过去之后这两个位置的数字会交换。</a:t>
            </a:r>
          </a:p>
          <a:p>
            <a:r>
              <a:rPr kumimoji="1" lang="zh-CN" altLang="en-US" dirty="0" smtClean="0"/>
              <a:t>给你初始状态和终止状态，问是否存在一种方案并构造。</a:t>
            </a:r>
          </a:p>
          <a:p>
            <a:r>
              <a:rPr kumimoji="1" lang="en-US" altLang="zh-CN" dirty="0" err="1"/>
              <a:t>n</a:t>
            </a:r>
            <a:r>
              <a:rPr kumimoji="1" lang="en-US" altLang="zh-CN" dirty="0" err="1" smtClean="0"/>
              <a:t>,m</a:t>
            </a:r>
            <a:r>
              <a:rPr kumimoji="1" lang="en-US" altLang="zh-CN" dirty="0" smtClean="0"/>
              <a:t>&lt;=30</a:t>
            </a:r>
            <a:endParaRPr kumimoji="1" lang="zh-CN" altLang="en-US" dirty="0" smtClean="0"/>
          </a:p>
        </p:txBody>
      </p:sp>
    </p:spTree>
    <p:extLst>
      <p:ext uri="{BB962C8B-B14F-4D97-AF65-F5344CB8AC3E}">
        <p14:creationId xmlns:p14="http://schemas.microsoft.com/office/powerpoint/2010/main" val="14681143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增量构造</a:t>
            </a:r>
            <a:endParaRPr kumimoji="1" lang="zh-CN" altLang="en-US" dirty="0"/>
          </a:p>
        </p:txBody>
      </p:sp>
      <p:sp>
        <p:nvSpPr>
          <p:cNvPr id="3" name="内容占位符 2"/>
          <p:cNvSpPr>
            <a:spLocks noGrp="1"/>
          </p:cNvSpPr>
          <p:nvPr>
            <p:ph idx="1"/>
          </p:nvPr>
        </p:nvSpPr>
        <p:spPr/>
        <p:txBody>
          <a:bodyPr/>
          <a:lstStyle/>
          <a:p>
            <a:r>
              <a:rPr kumimoji="1" lang="zh-CN" altLang="en-US" dirty="0" smtClean="0"/>
              <a:t>根据</a:t>
            </a:r>
            <a:r>
              <a:rPr kumimoji="1" lang="en-US" altLang="zh-CN" dirty="0" smtClean="0"/>
              <a:t>n-1</a:t>
            </a:r>
            <a:r>
              <a:rPr kumimoji="1" lang="zh-CN" altLang="en-US" dirty="0" smtClean="0"/>
              <a:t>或者</a:t>
            </a:r>
            <a:r>
              <a:rPr kumimoji="1" lang="en-US" altLang="zh-CN" dirty="0" smtClean="0"/>
              <a:t>n-2</a:t>
            </a:r>
            <a:r>
              <a:rPr kumimoji="1" lang="zh-CN" altLang="en-US" dirty="0" smtClean="0"/>
              <a:t>的解来构造</a:t>
            </a:r>
            <a:r>
              <a:rPr kumimoji="1" lang="en-US" altLang="zh-CN" dirty="0" smtClean="0"/>
              <a:t>n</a:t>
            </a:r>
            <a:r>
              <a:rPr kumimoji="1" lang="zh-CN" altLang="en-US" dirty="0" smtClean="0"/>
              <a:t>的解。</a:t>
            </a:r>
          </a:p>
          <a:p>
            <a:r>
              <a:rPr kumimoji="1" lang="zh-CN" altLang="en-US" dirty="0" smtClean="0"/>
              <a:t>或者把</a:t>
            </a:r>
            <a:r>
              <a:rPr kumimoji="1" lang="en-US" altLang="zh-CN" dirty="0" smtClean="0"/>
              <a:t>n</a:t>
            </a:r>
            <a:r>
              <a:rPr kumimoji="1" lang="zh-CN" altLang="en-US" dirty="0" smtClean="0"/>
              <a:t>转化为</a:t>
            </a:r>
            <a:r>
              <a:rPr kumimoji="1" lang="en-US" altLang="zh-CN" dirty="0" smtClean="0"/>
              <a:t>n-1</a:t>
            </a:r>
            <a:r>
              <a:rPr kumimoji="1" lang="zh-CN" altLang="en-US" dirty="0" smtClean="0"/>
              <a:t>或</a:t>
            </a:r>
            <a:r>
              <a:rPr kumimoji="1" lang="en-US" altLang="zh-CN" dirty="0" smtClean="0"/>
              <a:t>n-2</a:t>
            </a:r>
            <a:r>
              <a:rPr kumimoji="1" lang="zh-CN" altLang="en-US" dirty="0" smtClean="0"/>
              <a:t>的子问题。</a:t>
            </a:r>
            <a:endParaRPr kumimoji="1" lang="zh-CN" altLang="en-US" dirty="0"/>
          </a:p>
        </p:txBody>
      </p:sp>
    </p:spTree>
    <p:extLst>
      <p:ext uri="{BB962C8B-B14F-4D97-AF65-F5344CB8AC3E}">
        <p14:creationId xmlns:p14="http://schemas.microsoft.com/office/powerpoint/2010/main" val="4394411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如果</a:t>
            </a:r>
            <a:r>
              <a:rPr kumimoji="1" lang="en-US" altLang="zh-CN" dirty="0" smtClean="0"/>
              <a:t>n=1</a:t>
            </a:r>
            <a:r>
              <a:rPr kumimoji="1" lang="zh-CN" altLang="en-US" dirty="0" smtClean="0"/>
              <a:t>或者</a:t>
            </a:r>
            <a:r>
              <a:rPr kumimoji="1" lang="en-US" altLang="zh-CN" dirty="0" smtClean="0"/>
              <a:t>m=1</a:t>
            </a:r>
            <a:r>
              <a:rPr kumimoji="1" lang="zh-CN" altLang="en-US" dirty="0" smtClean="0"/>
              <a:t>，那么总共只有</a:t>
            </a:r>
            <a:r>
              <a:rPr kumimoji="1" lang="en-US" altLang="zh-CN" dirty="0" smtClean="0"/>
              <a:t>O(n^2m^2)</a:t>
            </a:r>
            <a:r>
              <a:rPr kumimoji="1" lang="zh-CN" altLang="en-US" dirty="0" smtClean="0"/>
              <a:t>种移动，特判即可。</a:t>
            </a:r>
          </a:p>
          <a:p>
            <a:r>
              <a:rPr kumimoji="1" lang="zh-CN" altLang="en-US" dirty="0" smtClean="0"/>
              <a:t>否则过程和八数码类似，首先把一行或者一列的数字移动到位。</a:t>
            </a:r>
          </a:p>
          <a:p>
            <a:r>
              <a:rPr kumimoji="1" lang="zh-CN" altLang="en-US" dirty="0" smtClean="0"/>
              <a:t>注意一开始的数字一定要是终态最后归位的数字，比如右下角。</a:t>
            </a:r>
          </a:p>
          <a:p>
            <a:r>
              <a:rPr kumimoji="1" lang="zh-CN" altLang="en-US" dirty="0" smtClean="0"/>
              <a:t>移动的时候首先将手指移动到数字的旁边，然后挪动这个数字，然后再绕到这个数字前面。</a:t>
            </a:r>
          </a:p>
          <a:p>
            <a:r>
              <a:rPr kumimoji="1" lang="zh-CN" altLang="en-US" dirty="0" smtClean="0"/>
              <a:t>然后问题规约到</a:t>
            </a:r>
            <a:r>
              <a:rPr kumimoji="1" lang="en-US" altLang="zh-CN" dirty="0" smtClean="0"/>
              <a:t>n-1,m</a:t>
            </a:r>
            <a:r>
              <a:rPr kumimoji="1" lang="zh-CN" altLang="en-US" dirty="0" smtClean="0"/>
              <a:t>或者</a:t>
            </a:r>
            <a:r>
              <a:rPr kumimoji="1" lang="en-US" altLang="zh-CN" dirty="0" smtClean="0"/>
              <a:t>n,m-1</a:t>
            </a:r>
            <a:r>
              <a:rPr kumimoji="1" lang="zh-CN" altLang="en-US" dirty="0" smtClean="0"/>
              <a:t>的情况。</a:t>
            </a:r>
          </a:p>
          <a:p>
            <a:r>
              <a:rPr kumimoji="1" lang="zh-CN" altLang="en-US" dirty="0" smtClean="0"/>
              <a:t>最后为</a:t>
            </a:r>
            <a:r>
              <a:rPr kumimoji="1" lang="en-US" altLang="zh-CN" dirty="0" smtClean="0"/>
              <a:t>2</a:t>
            </a:r>
            <a:r>
              <a:rPr kumimoji="1" lang="zh-CN" altLang="en-US" dirty="0" smtClean="0"/>
              <a:t>*</a:t>
            </a:r>
            <a:r>
              <a:rPr kumimoji="1" lang="en-US" altLang="zh-CN" dirty="0" smtClean="0"/>
              <a:t>2</a:t>
            </a:r>
            <a:r>
              <a:rPr kumimoji="1" lang="zh-CN" altLang="en-US" dirty="0" smtClean="0"/>
              <a:t>的情况，因为任意两个元素都能交换，所以一定有解。</a:t>
            </a:r>
          </a:p>
        </p:txBody>
      </p:sp>
    </p:spTree>
    <p:extLst>
      <p:ext uri="{BB962C8B-B14F-4D97-AF65-F5344CB8AC3E}">
        <p14:creationId xmlns:p14="http://schemas.microsoft.com/office/powerpoint/2010/main" val="17937082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Baggage</a:t>
            </a:r>
            <a:endParaRPr lang="zh-CN" altLang="en-US" dirty="0"/>
          </a:p>
        </p:txBody>
      </p:sp>
      <p:sp>
        <p:nvSpPr>
          <p:cNvPr id="3" name="内容占位符 2"/>
          <p:cNvSpPr>
            <a:spLocks noGrp="1"/>
          </p:cNvSpPr>
          <p:nvPr>
            <p:ph idx="1"/>
          </p:nvPr>
        </p:nvSpPr>
        <p:spPr/>
        <p:txBody>
          <a:bodyPr/>
          <a:lstStyle/>
          <a:p>
            <a:r>
              <a:rPr lang="zh-CN" altLang="en-US" dirty="0" smtClean="0"/>
              <a:t>初始序列</a:t>
            </a:r>
            <a:r>
              <a:rPr lang="en-US" altLang="zh-CN" dirty="0" smtClean="0"/>
              <a:t>BABABA…BA(</a:t>
            </a:r>
            <a:r>
              <a:rPr lang="zh-CN" altLang="en-US" dirty="0" smtClean="0"/>
              <a:t>长度</a:t>
            </a:r>
            <a:r>
              <a:rPr lang="en-US" altLang="zh-CN" dirty="0" smtClean="0"/>
              <a:t>2n&lt;=200)</a:t>
            </a:r>
            <a:r>
              <a:rPr lang="zh-CN" altLang="en-US" dirty="0" smtClean="0"/>
              <a:t>，每次可以移动相邻的恰好两个元素到某两个连续空位，求一个方案在最短步骤内将其排为</a:t>
            </a:r>
            <a:r>
              <a:rPr lang="en-US" altLang="zh-CN" dirty="0" smtClean="0"/>
              <a:t>AA…ABB…B</a:t>
            </a:r>
            <a:r>
              <a:rPr lang="zh-CN" altLang="en-US" dirty="0" smtClean="0"/>
              <a:t>。</a:t>
            </a:r>
            <a:endParaRPr lang="zh-CN" altLang="en-US" dirty="0"/>
          </a:p>
        </p:txBody>
      </p:sp>
    </p:spTree>
    <p:extLst>
      <p:ext uri="{BB962C8B-B14F-4D97-AF65-F5344CB8AC3E}">
        <p14:creationId xmlns:p14="http://schemas.microsoft.com/office/powerpoint/2010/main" val="16493393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可以证明至少需要</a:t>
            </a:r>
            <a:r>
              <a:rPr kumimoji="1" lang="en-US" altLang="zh-CN" dirty="0" smtClean="0"/>
              <a:t>n</a:t>
            </a:r>
            <a:r>
              <a:rPr kumimoji="1" lang="zh-CN" altLang="en-US" dirty="0" smtClean="0"/>
              <a:t>步。</a:t>
            </a:r>
          </a:p>
          <a:p>
            <a:r>
              <a:rPr kumimoji="1" lang="zh-CN" altLang="en-US" dirty="0" smtClean="0"/>
              <a:t>增加限制使得变成</a:t>
            </a:r>
            <a:r>
              <a:rPr kumimoji="1" lang="en-US" altLang="zh-CN" dirty="0" smtClean="0"/>
              <a:t>__(BA)^n-&gt;</a:t>
            </a:r>
            <a:r>
              <a:rPr kumimoji="1" lang="en-US" altLang="zh-CN" dirty="0" err="1" smtClean="0"/>
              <a:t>A^nB^n</a:t>
            </a:r>
            <a:r>
              <a:rPr kumimoji="1" lang="en-US" altLang="zh-CN" dirty="0" smtClean="0"/>
              <a:t>__</a:t>
            </a:r>
            <a:endParaRPr kumimoji="1" lang="zh-CN" altLang="en-US" dirty="0" smtClean="0"/>
          </a:p>
          <a:p>
            <a:endParaRPr kumimoji="1" lang="zh-CN" altLang="en-US" dirty="0"/>
          </a:p>
        </p:txBody>
      </p:sp>
    </p:spTree>
    <p:extLst>
      <p:ext uri="{BB962C8B-B14F-4D97-AF65-F5344CB8AC3E}">
        <p14:creationId xmlns:p14="http://schemas.microsoft.com/office/powerpoint/2010/main" val="19060682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en-US" altLang="zh-CN" dirty="0"/>
              <a:t>n</a:t>
            </a:r>
            <a:r>
              <a:rPr lang="en-US" altLang="zh-CN" dirty="0" smtClean="0"/>
              <a:t>&gt;=8,</a:t>
            </a:r>
            <a:r>
              <a:rPr lang="zh-CN" altLang="en-US" dirty="0" smtClean="0"/>
              <a:t>将中间的段前面两格空出来。</a:t>
            </a:r>
          </a:p>
          <a:p>
            <a:r>
              <a:rPr lang="zh-CN" altLang="en-US" dirty="0" smtClean="0"/>
              <a:t>然后使用前面的方法递归构造。</a:t>
            </a:r>
            <a:endParaRPr lang="zh-CN" altLang="en-US" dirty="0"/>
          </a:p>
        </p:txBody>
      </p:sp>
      <p:sp>
        <p:nvSpPr>
          <p:cNvPr id="4" name="TextBox 3"/>
          <p:cNvSpPr txBox="1"/>
          <p:nvPr/>
        </p:nvSpPr>
        <p:spPr>
          <a:xfrm>
            <a:off x="7539916" y="2276873"/>
            <a:ext cx="4097762" cy="461665"/>
          </a:xfrm>
          <a:prstGeom prst="rect">
            <a:avLst/>
          </a:prstGeom>
          <a:noFill/>
        </p:spPr>
        <p:txBody>
          <a:bodyPr wrap="square" rtlCol="0">
            <a:spAutoFit/>
          </a:bodyPr>
          <a:lstStyle/>
          <a:p>
            <a:r>
              <a:rPr lang="en-US" altLang="zh-CN" sz="2400" b="1" dirty="0" smtClean="0"/>
              <a:t>__BABA((BA)^n)BABA</a:t>
            </a:r>
            <a:endParaRPr lang="zh-CN" altLang="en-US" sz="2400" b="1" dirty="0"/>
          </a:p>
        </p:txBody>
      </p:sp>
      <p:sp>
        <p:nvSpPr>
          <p:cNvPr id="5" name="TextBox 4"/>
          <p:cNvSpPr txBox="1"/>
          <p:nvPr/>
        </p:nvSpPr>
        <p:spPr>
          <a:xfrm>
            <a:off x="7533221" y="2735295"/>
            <a:ext cx="4108310" cy="461665"/>
          </a:xfrm>
          <a:prstGeom prst="rect">
            <a:avLst/>
          </a:prstGeom>
          <a:noFill/>
        </p:spPr>
        <p:txBody>
          <a:bodyPr wrap="square" rtlCol="0">
            <a:spAutoFit/>
          </a:bodyPr>
          <a:lstStyle/>
          <a:p>
            <a:r>
              <a:rPr lang="en-US" altLang="zh-CN" sz="2400" b="1" dirty="0" smtClean="0"/>
              <a:t>ABBABA((BA)^n)B__A</a:t>
            </a:r>
            <a:endParaRPr lang="zh-CN" altLang="en-US" sz="2400" b="1" dirty="0"/>
          </a:p>
        </p:txBody>
      </p:sp>
      <p:sp>
        <p:nvSpPr>
          <p:cNvPr id="6" name="TextBox 5"/>
          <p:cNvSpPr txBox="1"/>
          <p:nvPr/>
        </p:nvSpPr>
        <p:spPr>
          <a:xfrm>
            <a:off x="7539915" y="3196582"/>
            <a:ext cx="4108310" cy="461665"/>
          </a:xfrm>
          <a:prstGeom prst="rect">
            <a:avLst/>
          </a:prstGeom>
          <a:noFill/>
        </p:spPr>
        <p:txBody>
          <a:bodyPr wrap="square" rtlCol="0">
            <a:spAutoFit/>
          </a:bodyPr>
          <a:lstStyle/>
          <a:p>
            <a:r>
              <a:rPr lang="en-US" altLang="zh-CN" sz="2400" b="1" dirty="0" smtClean="0"/>
              <a:t>ABBA__((BA)^n)BBAA</a:t>
            </a:r>
            <a:endParaRPr lang="zh-CN" altLang="en-US" sz="2400" b="1" dirty="0"/>
          </a:p>
        </p:txBody>
      </p:sp>
      <p:sp>
        <p:nvSpPr>
          <p:cNvPr id="7" name="TextBox 6"/>
          <p:cNvSpPr txBox="1"/>
          <p:nvPr/>
        </p:nvSpPr>
        <p:spPr>
          <a:xfrm>
            <a:off x="7529367" y="3642408"/>
            <a:ext cx="4108310" cy="461665"/>
          </a:xfrm>
          <a:prstGeom prst="rect">
            <a:avLst/>
          </a:prstGeom>
          <a:noFill/>
        </p:spPr>
        <p:txBody>
          <a:bodyPr wrap="square" rtlCol="0">
            <a:spAutoFit/>
          </a:bodyPr>
          <a:lstStyle/>
          <a:p>
            <a:r>
              <a:rPr lang="en-US" altLang="zh-CN" sz="2400" b="1" dirty="0" err="1" smtClean="0"/>
              <a:t>ABBAA^nB^n</a:t>
            </a:r>
            <a:r>
              <a:rPr lang="en-US" altLang="zh-CN" sz="2400" b="1" dirty="0" smtClean="0"/>
              <a:t>__BBAA</a:t>
            </a:r>
            <a:endParaRPr lang="zh-CN" altLang="en-US" sz="2400" b="1" dirty="0"/>
          </a:p>
        </p:txBody>
      </p:sp>
      <p:sp>
        <p:nvSpPr>
          <p:cNvPr id="8" name="TextBox 7"/>
          <p:cNvSpPr txBox="1"/>
          <p:nvPr/>
        </p:nvSpPr>
        <p:spPr>
          <a:xfrm>
            <a:off x="7533221" y="4104073"/>
            <a:ext cx="4108310" cy="461665"/>
          </a:xfrm>
          <a:prstGeom prst="rect">
            <a:avLst/>
          </a:prstGeom>
          <a:noFill/>
        </p:spPr>
        <p:txBody>
          <a:bodyPr wrap="square" rtlCol="0">
            <a:spAutoFit/>
          </a:bodyPr>
          <a:lstStyle/>
          <a:p>
            <a:r>
              <a:rPr lang="en-US" altLang="zh-CN" sz="2400" b="1" dirty="0" smtClean="0"/>
              <a:t>A__</a:t>
            </a:r>
            <a:r>
              <a:rPr lang="en-US" altLang="zh-CN" sz="2400" b="1" dirty="0" err="1" smtClean="0"/>
              <a:t>AA^nB^nBBBBAA</a:t>
            </a:r>
            <a:endParaRPr lang="zh-CN" altLang="en-US" sz="2400" b="1" dirty="0"/>
          </a:p>
        </p:txBody>
      </p:sp>
      <p:sp>
        <p:nvSpPr>
          <p:cNvPr id="10" name="TextBox 9"/>
          <p:cNvSpPr txBox="1"/>
          <p:nvPr/>
        </p:nvSpPr>
        <p:spPr>
          <a:xfrm>
            <a:off x="7539915" y="4565738"/>
            <a:ext cx="4108310" cy="461665"/>
          </a:xfrm>
          <a:prstGeom prst="rect">
            <a:avLst/>
          </a:prstGeom>
          <a:noFill/>
        </p:spPr>
        <p:txBody>
          <a:bodyPr wrap="square" rtlCol="0">
            <a:spAutoFit/>
          </a:bodyPr>
          <a:lstStyle/>
          <a:p>
            <a:r>
              <a:rPr lang="en-US" altLang="zh-CN" sz="2400" b="1" dirty="0" err="1" smtClean="0"/>
              <a:t>AAAAA^nB^nBBBB</a:t>
            </a:r>
            <a:r>
              <a:rPr lang="en-US" altLang="zh-CN" sz="2400" b="1" dirty="0" smtClean="0"/>
              <a:t>__</a:t>
            </a:r>
            <a:endParaRPr lang="zh-CN" altLang="en-US" sz="2400" b="1" dirty="0"/>
          </a:p>
        </p:txBody>
      </p:sp>
    </p:spTree>
    <p:extLst>
      <p:ext uri="{BB962C8B-B14F-4D97-AF65-F5344CB8AC3E}">
        <p14:creationId xmlns:p14="http://schemas.microsoft.com/office/powerpoint/2010/main" val="518721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en-US" altLang="zh-CN" dirty="0" smtClean="0"/>
              <a:t>n=4 </a:t>
            </a:r>
            <a:r>
              <a:rPr lang="en-US" altLang="zh-CN" dirty="0" err="1" smtClean="0"/>
              <a:t>ans</a:t>
            </a:r>
            <a:r>
              <a:rPr lang="en-US" altLang="zh-CN" dirty="0" smtClean="0"/>
              <a:t>=4</a:t>
            </a:r>
            <a:endParaRPr lang="zh-CN" altLang="en-US" dirty="0"/>
          </a:p>
        </p:txBody>
      </p:sp>
      <p:sp>
        <p:nvSpPr>
          <p:cNvPr id="4" name="TextBox 3"/>
          <p:cNvSpPr txBox="1"/>
          <p:nvPr/>
        </p:nvSpPr>
        <p:spPr>
          <a:xfrm>
            <a:off x="4596608" y="3222319"/>
            <a:ext cx="3296952" cy="584775"/>
          </a:xfrm>
          <a:prstGeom prst="rect">
            <a:avLst/>
          </a:prstGeom>
          <a:noFill/>
        </p:spPr>
        <p:txBody>
          <a:bodyPr wrap="square" rtlCol="0">
            <a:spAutoFit/>
          </a:bodyPr>
          <a:lstStyle/>
          <a:p>
            <a:r>
              <a:rPr lang="en-US" altLang="zh-CN" sz="3200" b="1" dirty="0"/>
              <a:t>ABBABAB__A</a:t>
            </a:r>
            <a:endParaRPr lang="zh-CN" altLang="en-US" sz="3200" b="1" dirty="0"/>
          </a:p>
        </p:txBody>
      </p:sp>
      <p:sp>
        <p:nvSpPr>
          <p:cNvPr id="5" name="TextBox 4"/>
          <p:cNvSpPr txBox="1"/>
          <p:nvPr/>
        </p:nvSpPr>
        <p:spPr>
          <a:xfrm>
            <a:off x="5144480" y="2492897"/>
            <a:ext cx="2736304" cy="584775"/>
          </a:xfrm>
          <a:prstGeom prst="rect">
            <a:avLst/>
          </a:prstGeom>
          <a:noFill/>
        </p:spPr>
        <p:txBody>
          <a:bodyPr wrap="square" rtlCol="0">
            <a:spAutoFit/>
          </a:bodyPr>
          <a:lstStyle/>
          <a:p>
            <a:r>
              <a:rPr lang="en-US" altLang="zh-CN" sz="3200" b="1" dirty="0"/>
              <a:t>BABABABA</a:t>
            </a:r>
            <a:endParaRPr lang="zh-CN" altLang="en-US" sz="3200" b="1" dirty="0"/>
          </a:p>
        </p:txBody>
      </p:sp>
      <p:sp>
        <p:nvSpPr>
          <p:cNvPr id="6" name="TextBox 5"/>
          <p:cNvSpPr txBox="1"/>
          <p:nvPr/>
        </p:nvSpPr>
        <p:spPr>
          <a:xfrm>
            <a:off x="4596608" y="3942399"/>
            <a:ext cx="3296952" cy="584775"/>
          </a:xfrm>
          <a:prstGeom prst="rect">
            <a:avLst/>
          </a:prstGeom>
          <a:noFill/>
        </p:spPr>
        <p:txBody>
          <a:bodyPr wrap="square" rtlCol="0">
            <a:spAutoFit/>
          </a:bodyPr>
          <a:lstStyle/>
          <a:p>
            <a:r>
              <a:rPr lang="en-US" altLang="zh-CN" sz="3200" b="1" dirty="0"/>
              <a:t>ABBA__BBAA</a:t>
            </a:r>
            <a:endParaRPr lang="zh-CN" altLang="en-US" sz="3200" b="1" dirty="0"/>
          </a:p>
        </p:txBody>
      </p:sp>
      <p:sp>
        <p:nvSpPr>
          <p:cNvPr id="7" name="TextBox 6"/>
          <p:cNvSpPr txBox="1"/>
          <p:nvPr/>
        </p:nvSpPr>
        <p:spPr>
          <a:xfrm>
            <a:off x="4606142" y="4662479"/>
            <a:ext cx="3296952" cy="584775"/>
          </a:xfrm>
          <a:prstGeom prst="rect">
            <a:avLst/>
          </a:prstGeom>
          <a:noFill/>
        </p:spPr>
        <p:txBody>
          <a:bodyPr wrap="square" rtlCol="0">
            <a:spAutoFit/>
          </a:bodyPr>
          <a:lstStyle/>
          <a:p>
            <a:r>
              <a:rPr lang="en-US" altLang="zh-CN" sz="3200" b="1" dirty="0"/>
              <a:t>A__ABBBBAA</a:t>
            </a:r>
            <a:endParaRPr lang="zh-CN" altLang="en-US" sz="3200" b="1" dirty="0"/>
          </a:p>
        </p:txBody>
      </p:sp>
      <p:sp>
        <p:nvSpPr>
          <p:cNvPr id="8" name="TextBox 7"/>
          <p:cNvSpPr txBox="1"/>
          <p:nvPr/>
        </p:nvSpPr>
        <p:spPr>
          <a:xfrm>
            <a:off x="4606142" y="5382559"/>
            <a:ext cx="3296952" cy="584775"/>
          </a:xfrm>
          <a:prstGeom prst="rect">
            <a:avLst/>
          </a:prstGeom>
          <a:noFill/>
        </p:spPr>
        <p:txBody>
          <a:bodyPr wrap="square" rtlCol="0">
            <a:spAutoFit/>
          </a:bodyPr>
          <a:lstStyle/>
          <a:p>
            <a:r>
              <a:rPr lang="en-US" altLang="zh-CN" sz="3200" b="1" dirty="0"/>
              <a:t>AAAABBBB</a:t>
            </a:r>
            <a:endParaRPr lang="zh-CN" altLang="en-US" sz="3200" b="1" dirty="0"/>
          </a:p>
        </p:txBody>
      </p:sp>
    </p:spTree>
    <p:extLst>
      <p:ext uri="{BB962C8B-B14F-4D97-AF65-F5344CB8AC3E}">
        <p14:creationId xmlns:p14="http://schemas.microsoft.com/office/powerpoint/2010/main" val="718107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en-US" altLang="zh-CN" dirty="0" smtClean="0"/>
              <a:t>n=5 </a:t>
            </a:r>
            <a:r>
              <a:rPr lang="en-US" altLang="zh-CN" dirty="0" err="1" smtClean="0"/>
              <a:t>ans</a:t>
            </a:r>
            <a:r>
              <a:rPr lang="en-US" altLang="zh-CN" dirty="0" smtClean="0"/>
              <a:t>=5</a:t>
            </a:r>
            <a:endParaRPr lang="zh-CN" altLang="en-US" dirty="0"/>
          </a:p>
        </p:txBody>
      </p:sp>
      <p:sp>
        <p:nvSpPr>
          <p:cNvPr id="4" name="TextBox 3"/>
          <p:cNvSpPr txBox="1"/>
          <p:nvPr/>
        </p:nvSpPr>
        <p:spPr>
          <a:xfrm>
            <a:off x="5029673" y="2693302"/>
            <a:ext cx="2592288" cy="461665"/>
          </a:xfrm>
          <a:prstGeom prst="rect">
            <a:avLst/>
          </a:prstGeom>
          <a:noFill/>
        </p:spPr>
        <p:txBody>
          <a:bodyPr wrap="square" rtlCol="0">
            <a:spAutoFit/>
          </a:bodyPr>
          <a:lstStyle/>
          <a:p>
            <a:r>
              <a:rPr lang="en-US" altLang="zh-CN" sz="2400" b="1" dirty="0"/>
              <a:t>BABABABABA</a:t>
            </a:r>
            <a:endParaRPr lang="zh-CN" altLang="en-US" sz="2400" b="1" dirty="0"/>
          </a:p>
        </p:txBody>
      </p:sp>
      <p:sp>
        <p:nvSpPr>
          <p:cNvPr id="5" name="TextBox 4"/>
          <p:cNvSpPr txBox="1"/>
          <p:nvPr/>
        </p:nvSpPr>
        <p:spPr>
          <a:xfrm>
            <a:off x="4597625" y="3154967"/>
            <a:ext cx="3024336" cy="461665"/>
          </a:xfrm>
          <a:prstGeom prst="rect">
            <a:avLst/>
          </a:prstGeom>
          <a:noFill/>
        </p:spPr>
        <p:txBody>
          <a:bodyPr wrap="square" rtlCol="0">
            <a:spAutoFit/>
          </a:bodyPr>
          <a:lstStyle/>
          <a:p>
            <a:r>
              <a:rPr lang="en-US" altLang="zh-CN" sz="2400" b="1" dirty="0"/>
              <a:t>ABBABABAB__A</a:t>
            </a:r>
            <a:endParaRPr lang="zh-CN" altLang="en-US" sz="2400" b="1" dirty="0"/>
          </a:p>
        </p:txBody>
      </p:sp>
      <p:sp>
        <p:nvSpPr>
          <p:cNvPr id="10" name="TextBox 9"/>
          <p:cNvSpPr txBox="1"/>
          <p:nvPr/>
        </p:nvSpPr>
        <p:spPr>
          <a:xfrm>
            <a:off x="4583832" y="3616632"/>
            <a:ext cx="3024336" cy="461665"/>
          </a:xfrm>
          <a:prstGeom prst="rect">
            <a:avLst/>
          </a:prstGeom>
          <a:noFill/>
        </p:spPr>
        <p:txBody>
          <a:bodyPr wrap="square" rtlCol="0">
            <a:spAutoFit/>
          </a:bodyPr>
          <a:lstStyle/>
          <a:p>
            <a:r>
              <a:rPr lang="en-US" altLang="zh-CN" sz="2400" b="1" dirty="0"/>
              <a:t>ABBA__BABBAA</a:t>
            </a:r>
            <a:endParaRPr lang="zh-CN" altLang="en-US" sz="2400" b="1" dirty="0"/>
          </a:p>
        </p:txBody>
      </p:sp>
      <p:sp>
        <p:nvSpPr>
          <p:cNvPr id="11" name="TextBox 10"/>
          <p:cNvSpPr txBox="1"/>
          <p:nvPr/>
        </p:nvSpPr>
        <p:spPr>
          <a:xfrm>
            <a:off x="4583832" y="4078297"/>
            <a:ext cx="3024336" cy="461665"/>
          </a:xfrm>
          <a:prstGeom prst="rect">
            <a:avLst/>
          </a:prstGeom>
          <a:noFill/>
        </p:spPr>
        <p:txBody>
          <a:bodyPr wrap="square" rtlCol="0">
            <a:spAutoFit/>
          </a:bodyPr>
          <a:lstStyle/>
          <a:p>
            <a:r>
              <a:rPr lang="en-US" altLang="zh-CN" sz="2400" b="1" dirty="0"/>
              <a:t>ABBAABB__BAA</a:t>
            </a:r>
            <a:endParaRPr lang="zh-CN" altLang="en-US" sz="2400" b="1" dirty="0"/>
          </a:p>
        </p:txBody>
      </p:sp>
      <p:sp>
        <p:nvSpPr>
          <p:cNvPr id="12" name="TextBox 11"/>
          <p:cNvSpPr txBox="1"/>
          <p:nvPr/>
        </p:nvSpPr>
        <p:spPr>
          <a:xfrm>
            <a:off x="4583832" y="4539962"/>
            <a:ext cx="3024336" cy="461665"/>
          </a:xfrm>
          <a:prstGeom prst="rect">
            <a:avLst/>
          </a:prstGeom>
          <a:noFill/>
        </p:spPr>
        <p:txBody>
          <a:bodyPr wrap="square" rtlCol="0">
            <a:spAutoFit/>
          </a:bodyPr>
          <a:lstStyle/>
          <a:p>
            <a:r>
              <a:rPr lang="en-US" altLang="zh-CN" sz="2400" b="1" dirty="0"/>
              <a:t>A__AABBBBBAA</a:t>
            </a:r>
            <a:endParaRPr lang="zh-CN" altLang="en-US" sz="2400" b="1" dirty="0"/>
          </a:p>
        </p:txBody>
      </p:sp>
      <p:sp>
        <p:nvSpPr>
          <p:cNvPr id="13" name="TextBox 12"/>
          <p:cNvSpPr txBox="1"/>
          <p:nvPr/>
        </p:nvSpPr>
        <p:spPr>
          <a:xfrm>
            <a:off x="4583832" y="5001627"/>
            <a:ext cx="3024336" cy="461665"/>
          </a:xfrm>
          <a:prstGeom prst="rect">
            <a:avLst/>
          </a:prstGeom>
          <a:noFill/>
        </p:spPr>
        <p:txBody>
          <a:bodyPr wrap="square" rtlCol="0">
            <a:spAutoFit/>
          </a:bodyPr>
          <a:lstStyle/>
          <a:p>
            <a:r>
              <a:rPr lang="en-US" altLang="zh-CN" sz="2400" b="1" dirty="0"/>
              <a:t>A</a:t>
            </a:r>
            <a:r>
              <a:rPr lang="en-US" altLang="zh-CN" sz="2400" b="1" dirty="0"/>
              <a:t>AA</a:t>
            </a:r>
            <a:r>
              <a:rPr lang="en-US" altLang="zh-CN" sz="2400" b="1" dirty="0"/>
              <a:t>AABBBBB</a:t>
            </a:r>
            <a:endParaRPr lang="zh-CN" altLang="en-US" sz="2400" b="1" dirty="0"/>
          </a:p>
        </p:txBody>
      </p:sp>
    </p:spTree>
    <p:extLst>
      <p:ext uri="{BB962C8B-B14F-4D97-AF65-F5344CB8AC3E}">
        <p14:creationId xmlns:p14="http://schemas.microsoft.com/office/powerpoint/2010/main" val="1724339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en-US" altLang="zh-CN" dirty="0" smtClean="0"/>
              <a:t>n=6 </a:t>
            </a:r>
            <a:r>
              <a:rPr lang="en-US" altLang="zh-CN" dirty="0" err="1" smtClean="0"/>
              <a:t>ans</a:t>
            </a:r>
            <a:r>
              <a:rPr lang="en-US" altLang="zh-CN" dirty="0" smtClean="0"/>
              <a:t>=6</a:t>
            </a:r>
            <a:endParaRPr lang="zh-CN" altLang="en-US" dirty="0"/>
          </a:p>
        </p:txBody>
      </p:sp>
      <p:sp>
        <p:nvSpPr>
          <p:cNvPr id="4" name="TextBox 3"/>
          <p:cNvSpPr txBox="1"/>
          <p:nvPr/>
        </p:nvSpPr>
        <p:spPr>
          <a:xfrm>
            <a:off x="5020140" y="2492897"/>
            <a:ext cx="2736304" cy="461665"/>
          </a:xfrm>
          <a:prstGeom prst="rect">
            <a:avLst/>
          </a:prstGeom>
          <a:noFill/>
        </p:spPr>
        <p:txBody>
          <a:bodyPr wrap="square" rtlCol="0">
            <a:spAutoFit/>
          </a:bodyPr>
          <a:lstStyle/>
          <a:p>
            <a:r>
              <a:rPr lang="en-US" altLang="zh-CN" sz="2400" b="1" dirty="0"/>
              <a:t>BABABABABABA</a:t>
            </a:r>
            <a:endParaRPr lang="zh-CN" altLang="en-US" sz="2400" b="1" dirty="0"/>
          </a:p>
        </p:txBody>
      </p:sp>
      <p:sp>
        <p:nvSpPr>
          <p:cNvPr id="5" name="TextBox 4"/>
          <p:cNvSpPr txBox="1"/>
          <p:nvPr/>
        </p:nvSpPr>
        <p:spPr>
          <a:xfrm>
            <a:off x="4660100" y="2962068"/>
            <a:ext cx="3096344" cy="461665"/>
          </a:xfrm>
          <a:prstGeom prst="rect">
            <a:avLst/>
          </a:prstGeom>
          <a:noFill/>
        </p:spPr>
        <p:txBody>
          <a:bodyPr wrap="square" rtlCol="0">
            <a:spAutoFit/>
          </a:bodyPr>
          <a:lstStyle/>
          <a:p>
            <a:r>
              <a:rPr lang="en-US" altLang="zh-CN" sz="2400" b="1" dirty="0"/>
              <a:t>ABBABAB__</a:t>
            </a:r>
            <a:r>
              <a:rPr lang="en-US" altLang="zh-CN" sz="2400" b="1" dirty="0"/>
              <a:t>AB</a:t>
            </a:r>
            <a:r>
              <a:rPr lang="en-US" altLang="zh-CN" sz="2400" b="1" dirty="0"/>
              <a:t>ABA</a:t>
            </a:r>
            <a:endParaRPr lang="zh-CN" altLang="en-US" sz="2400" b="1" dirty="0"/>
          </a:p>
        </p:txBody>
      </p:sp>
      <p:sp>
        <p:nvSpPr>
          <p:cNvPr id="6" name="TextBox 5"/>
          <p:cNvSpPr txBox="1"/>
          <p:nvPr/>
        </p:nvSpPr>
        <p:spPr>
          <a:xfrm>
            <a:off x="4660100" y="3423733"/>
            <a:ext cx="3096344" cy="461665"/>
          </a:xfrm>
          <a:prstGeom prst="rect">
            <a:avLst/>
          </a:prstGeom>
          <a:noFill/>
        </p:spPr>
        <p:txBody>
          <a:bodyPr wrap="square" rtlCol="0">
            <a:spAutoFit/>
          </a:bodyPr>
          <a:lstStyle/>
          <a:p>
            <a:r>
              <a:rPr lang="en-US" altLang="zh-CN" sz="2400" b="1" dirty="0"/>
              <a:t>ABBABABBAAB__A</a:t>
            </a:r>
            <a:endParaRPr lang="zh-CN" altLang="en-US" sz="2400" b="1" dirty="0"/>
          </a:p>
        </p:txBody>
      </p:sp>
      <p:sp>
        <p:nvSpPr>
          <p:cNvPr id="7" name="TextBox 6"/>
          <p:cNvSpPr txBox="1"/>
          <p:nvPr/>
        </p:nvSpPr>
        <p:spPr>
          <a:xfrm>
            <a:off x="4660100" y="3881349"/>
            <a:ext cx="3096344" cy="461665"/>
          </a:xfrm>
          <a:prstGeom prst="rect">
            <a:avLst/>
          </a:prstGeom>
          <a:noFill/>
        </p:spPr>
        <p:txBody>
          <a:bodyPr wrap="square" rtlCol="0">
            <a:spAutoFit/>
          </a:bodyPr>
          <a:lstStyle/>
          <a:p>
            <a:r>
              <a:rPr lang="en-US" altLang="zh-CN" sz="2400" b="1" dirty="0"/>
              <a:t>ABBA__BBAABBAA</a:t>
            </a:r>
            <a:endParaRPr lang="zh-CN" altLang="en-US" sz="2400" b="1" dirty="0"/>
          </a:p>
        </p:txBody>
      </p:sp>
      <p:sp>
        <p:nvSpPr>
          <p:cNvPr id="10" name="TextBox 9"/>
          <p:cNvSpPr txBox="1"/>
          <p:nvPr/>
        </p:nvSpPr>
        <p:spPr>
          <a:xfrm>
            <a:off x="4660100" y="4343014"/>
            <a:ext cx="3096344" cy="461665"/>
          </a:xfrm>
          <a:prstGeom prst="rect">
            <a:avLst/>
          </a:prstGeom>
          <a:noFill/>
        </p:spPr>
        <p:txBody>
          <a:bodyPr wrap="square" rtlCol="0">
            <a:spAutoFit/>
          </a:bodyPr>
          <a:lstStyle/>
          <a:p>
            <a:r>
              <a:rPr lang="en-US" altLang="zh-CN" sz="2400" b="1" dirty="0"/>
              <a:t>ABBAAABB__BBAA</a:t>
            </a:r>
            <a:endParaRPr lang="zh-CN" altLang="en-US" sz="2400" b="1" dirty="0"/>
          </a:p>
        </p:txBody>
      </p:sp>
      <p:sp>
        <p:nvSpPr>
          <p:cNvPr id="11" name="TextBox 10"/>
          <p:cNvSpPr txBox="1"/>
          <p:nvPr/>
        </p:nvSpPr>
        <p:spPr>
          <a:xfrm>
            <a:off x="4655840" y="4805511"/>
            <a:ext cx="3096344" cy="461665"/>
          </a:xfrm>
          <a:prstGeom prst="rect">
            <a:avLst/>
          </a:prstGeom>
          <a:noFill/>
        </p:spPr>
        <p:txBody>
          <a:bodyPr wrap="square" rtlCol="0">
            <a:spAutoFit/>
          </a:bodyPr>
          <a:lstStyle/>
          <a:p>
            <a:r>
              <a:rPr lang="en-US" altLang="zh-CN" sz="2400" b="1" dirty="0"/>
              <a:t>A__AAABBBBBBAA</a:t>
            </a:r>
            <a:endParaRPr lang="zh-CN" altLang="en-US" sz="2400" b="1" dirty="0"/>
          </a:p>
        </p:txBody>
      </p:sp>
      <p:sp>
        <p:nvSpPr>
          <p:cNvPr id="12" name="TextBox 11"/>
          <p:cNvSpPr txBox="1"/>
          <p:nvPr/>
        </p:nvSpPr>
        <p:spPr>
          <a:xfrm>
            <a:off x="4660100" y="5273305"/>
            <a:ext cx="3096344" cy="461665"/>
          </a:xfrm>
          <a:prstGeom prst="rect">
            <a:avLst/>
          </a:prstGeom>
          <a:noFill/>
        </p:spPr>
        <p:txBody>
          <a:bodyPr wrap="square" rtlCol="0">
            <a:spAutoFit/>
          </a:bodyPr>
          <a:lstStyle/>
          <a:p>
            <a:r>
              <a:rPr lang="en-US" altLang="zh-CN" sz="2400" b="1" dirty="0"/>
              <a:t>AAAAAABBBBBB</a:t>
            </a:r>
            <a:endParaRPr lang="zh-CN" altLang="en-US" sz="2400" b="1" dirty="0"/>
          </a:p>
        </p:txBody>
      </p:sp>
    </p:spTree>
    <p:extLst>
      <p:ext uri="{BB962C8B-B14F-4D97-AF65-F5344CB8AC3E}">
        <p14:creationId xmlns:p14="http://schemas.microsoft.com/office/powerpoint/2010/main" val="7844801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en-US" altLang="zh-CN" dirty="0" smtClean="0"/>
              <a:t>n=7 </a:t>
            </a:r>
            <a:r>
              <a:rPr lang="en-US" altLang="zh-CN" dirty="0" err="1" smtClean="0"/>
              <a:t>ans</a:t>
            </a:r>
            <a:r>
              <a:rPr lang="en-US" altLang="zh-CN" dirty="0" smtClean="0"/>
              <a:t>=7</a:t>
            </a:r>
            <a:endParaRPr lang="zh-CN" altLang="en-US" dirty="0"/>
          </a:p>
        </p:txBody>
      </p:sp>
      <p:sp>
        <p:nvSpPr>
          <p:cNvPr id="4" name="TextBox 3"/>
          <p:cNvSpPr txBox="1"/>
          <p:nvPr/>
        </p:nvSpPr>
        <p:spPr>
          <a:xfrm>
            <a:off x="4583832" y="2501817"/>
            <a:ext cx="3308108" cy="461665"/>
          </a:xfrm>
          <a:prstGeom prst="rect">
            <a:avLst/>
          </a:prstGeom>
          <a:noFill/>
        </p:spPr>
        <p:txBody>
          <a:bodyPr wrap="square" rtlCol="0">
            <a:spAutoFit/>
          </a:bodyPr>
          <a:lstStyle/>
          <a:p>
            <a:r>
              <a:rPr lang="en-US" altLang="zh-CN" sz="2400" b="1" smtClean="0"/>
              <a:t>__BABABABABABABA</a:t>
            </a:r>
            <a:endParaRPr lang="zh-CN" altLang="en-US" sz="2400" b="1" dirty="0"/>
          </a:p>
        </p:txBody>
      </p:sp>
      <p:sp>
        <p:nvSpPr>
          <p:cNvPr id="5" name="TextBox 4"/>
          <p:cNvSpPr txBox="1"/>
          <p:nvPr/>
        </p:nvSpPr>
        <p:spPr>
          <a:xfrm>
            <a:off x="4583832" y="2954562"/>
            <a:ext cx="3744416" cy="461665"/>
          </a:xfrm>
          <a:prstGeom prst="rect">
            <a:avLst/>
          </a:prstGeom>
          <a:noFill/>
        </p:spPr>
        <p:txBody>
          <a:bodyPr wrap="square" rtlCol="0">
            <a:spAutoFit/>
          </a:bodyPr>
          <a:lstStyle/>
          <a:p>
            <a:r>
              <a:rPr lang="en-US" altLang="zh-CN" sz="2400" b="1" dirty="0"/>
              <a:t>ABBABABAB__ABABA</a:t>
            </a:r>
            <a:endParaRPr lang="zh-CN" altLang="en-US" sz="2400" b="1" dirty="0"/>
          </a:p>
        </p:txBody>
      </p:sp>
      <p:sp>
        <p:nvSpPr>
          <p:cNvPr id="14" name="TextBox 13"/>
          <p:cNvSpPr txBox="1"/>
          <p:nvPr/>
        </p:nvSpPr>
        <p:spPr>
          <a:xfrm>
            <a:off x="4583832" y="3436110"/>
            <a:ext cx="3744416" cy="461665"/>
          </a:xfrm>
          <a:prstGeom prst="rect">
            <a:avLst/>
          </a:prstGeom>
          <a:noFill/>
        </p:spPr>
        <p:txBody>
          <a:bodyPr wrap="square" rtlCol="0">
            <a:spAutoFit/>
          </a:bodyPr>
          <a:lstStyle/>
          <a:p>
            <a:r>
              <a:rPr lang="en-US" altLang="zh-CN" sz="2400" b="1" dirty="0"/>
              <a:t>ABBABA__BBAABABA</a:t>
            </a:r>
            <a:endParaRPr lang="zh-CN" altLang="en-US" sz="2400" b="1" dirty="0"/>
          </a:p>
        </p:txBody>
      </p:sp>
      <p:sp>
        <p:nvSpPr>
          <p:cNvPr id="15" name="TextBox 14"/>
          <p:cNvSpPr txBox="1"/>
          <p:nvPr/>
        </p:nvSpPr>
        <p:spPr>
          <a:xfrm>
            <a:off x="4583832" y="3897775"/>
            <a:ext cx="3744416" cy="461665"/>
          </a:xfrm>
          <a:prstGeom prst="rect">
            <a:avLst/>
          </a:prstGeom>
          <a:noFill/>
        </p:spPr>
        <p:txBody>
          <a:bodyPr wrap="square" rtlCol="0">
            <a:spAutoFit/>
          </a:bodyPr>
          <a:lstStyle/>
          <a:p>
            <a:r>
              <a:rPr lang="en-US" altLang="zh-CN" sz="2400" b="1" dirty="0"/>
              <a:t>ABBABA</a:t>
            </a:r>
            <a:r>
              <a:rPr lang="en-US" altLang="zh-CN" sz="2400" b="1" dirty="0"/>
              <a:t>AB</a:t>
            </a:r>
            <a:r>
              <a:rPr lang="en-US" altLang="zh-CN" sz="2400" b="1" dirty="0"/>
              <a:t>BBAAB__A</a:t>
            </a:r>
            <a:endParaRPr lang="zh-CN" altLang="en-US" sz="2400" b="1" dirty="0"/>
          </a:p>
        </p:txBody>
      </p:sp>
      <p:sp>
        <p:nvSpPr>
          <p:cNvPr id="16" name="TextBox 15"/>
          <p:cNvSpPr txBox="1"/>
          <p:nvPr/>
        </p:nvSpPr>
        <p:spPr>
          <a:xfrm>
            <a:off x="4583832" y="4361483"/>
            <a:ext cx="3744416" cy="461665"/>
          </a:xfrm>
          <a:prstGeom prst="rect">
            <a:avLst/>
          </a:prstGeom>
          <a:noFill/>
        </p:spPr>
        <p:txBody>
          <a:bodyPr wrap="square" rtlCol="0">
            <a:spAutoFit/>
          </a:bodyPr>
          <a:lstStyle/>
          <a:p>
            <a:r>
              <a:rPr lang="en-US" altLang="zh-CN" sz="2400" b="1" dirty="0"/>
              <a:t>ABBA__ABBBAABBAA</a:t>
            </a:r>
            <a:endParaRPr lang="zh-CN" altLang="en-US" sz="2400" b="1" dirty="0"/>
          </a:p>
        </p:txBody>
      </p:sp>
      <p:sp>
        <p:nvSpPr>
          <p:cNvPr id="18" name="TextBox 17"/>
          <p:cNvSpPr txBox="1"/>
          <p:nvPr/>
        </p:nvSpPr>
        <p:spPr>
          <a:xfrm>
            <a:off x="4583832" y="5301209"/>
            <a:ext cx="3744416" cy="461665"/>
          </a:xfrm>
          <a:prstGeom prst="rect">
            <a:avLst/>
          </a:prstGeom>
          <a:noFill/>
        </p:spPr>
        <p:txBody>
          <a:bodyPr wrap="square" rtlCol="0">
            <a:spAutoFit/>
          </a:bodyPr>
          <a:lstStyle/>
          <a:p>
            <a:r>
              <a:rPr lang="en-US" altLang="zh-CN" sz="2400" b="1" dirty="0"/>
              <a:t>A__AAAABBBBBBBAA</a:t>
            </a:r>
            <a:endParaRPr lang="zh-CN" altLang="en-US" sz="2400" b="1" dirty="0"/>
          </a:p>
        </p:txBody>
      </p:sp>
      <p:sp>
        <p:nvSpPr>
          <p:cNvPr id="19" name="TextBox 18"/>
          <p:cNvSpPr txBox="1"/>
          <p:nvPr/>
        </p:nvSpPr>
        <p:spPr>
          <a:xfrm>
            <a:off x="4572879" y="5762874"/>
            <a:ext cx="3744416" cy="461665"/>
          </a:xfrm>
          <a:prstGeom prst="rect">
            <a:avLst/>
          </a:prstGeom>
          <a:noFill/>
        </p:spPr>
        <p:txBody>
          <a:bodyPr wrap="square" rtlCol="0">
            <a:spAutoFit/>
          </a:bodyPr>
          <a:lstStyle/>
          <a:p>
            <a:r>
              <a:rPr lang="en-US" altLang="zh-CN" sz="2400" b="1" dirty="0"/>
              <a:t>AAAAAAABBBBBBB</a:t>
            </a:r>
            <a:endParaRPr lang="zh-CN" altLang="en-US" sz="2400" b="1" dirty="0"/>
          </a:p>
        </p:txBody>
      </p:sp>
      <p:sp>
        <p:nvSpPr>
          <p:cNvPr id="20" name="TextBox 19"/>
          <p:cNvSpPr txBox="1"/>
          <p:nvPr/>
        </p:nvSpPr>
        <p:spPr>
          <a:xfrm>
            <a:off x="4572879" y="4823148"/>
            <a:ext cx="3744416" cy="461665"/>
          </a:xfrm>
          <a:prstGeom prst="rect">
            <a:avLst/>
          </a:prstGeom>
          <a:noFill/>
        </p:spPr>
        <p:txBody>
          <a:bodyPr wrap="square" rtlCol="0">
            <a:spAutoFit/>
          </a:bodyPr>
          <a:lstStyle/>
          <a:p>
            <a:r>
              <a:rPr lang="en-US" altLang="zh-CN" sz="2400" b="1" dirty="0"/>
              <a:t>ABBAAAABBB__BBAA</a:t>
            </a:r>
            <a:endParaRPr lang="zh-CN" altLang="en-US" sz="2400" b="1" dirty="0"/>
          </a:p>
        </p:txBody>
      </p:sp>
    </p:spTree>
    <p:extLst>
      <p:ext uri="{BB962C8B-B14F-4D97-AF65-F5344CB8AC3E}">
        <p14:creationId xmlns:p14="http://schemas.microsoft.com/office/powerpoint/2010/main" val="15013996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en-US" altLang="zh-CN" dirty="0" smtClean="0"/>
              <a:t>n=3</a:t>
            </a:r>
            <a:r>
              <a:rPr lang="zh-CN" altLang="en-US" dirty="0" smtClean="0"/>
              <a:t>为特例。</a:t>
            </a:r>
            <a:endParaRPr lang="zh-CN" altLang="en-US" dirty="0"/>
          </a:p>
        </p:txBody>
      </p:sp>
      <p:sp>
        <p:nvSpPr>
          <p:cNvPr id="4" name="TextBox 3"/>
          <p:cNvSpPr txBox="1"/>
          <p:nvPr/>
        </p:nvSpPr>
        <p:spPr>
          <a:xfrm>
            <a:off x="5303912" y="2708921"/>
            <a:ext cx="2160240" cy="584775"/>
          </a:xfrm>
          <a:prstGeom prst="rect">
            <a:avLst/>
          </a:prstGeom>
          <a:noFill/>
        </p:spPr>
        <p:txBody>
          <a:bodyPr wrap="square" rtlCol="0">
            <a:spAutoFit/>
          </a:bodyPr>
          <a:lstStyle/>
          <a:p>
            <a:r>
              <a:rPr lang="en-US" altLang="zh-CN" sz="3200" b="1" dirty="0"/>
              <a:t>BABABA</a:t>
            </a:r>
            <a:endParaRPr lang="zh-CN" altLang="en-US" sz="3200" b="1" dirty="0"/>
          </a:p>
        </p:txBody>
      </p:sp>
      <p:sp>
        <p:nvSpPr>
          <p:cNvPr id="5" name="TextBox 4"/>
          <p:cNvSpPr txBox="1"/>
          <p:nvPr/>
        </p:nvSpPr>
        <p:spPr>
          <a:xfrm>
            <a:off x="4727848" y="3446096"/>
            <a:ext cx="2736304" cy="584775"/>
          </a:xfrm>
          <a:prstGeom prst="rect">
            <a:avLst/>
          </a:prstGeom>
          <a:noFill/>
        </p:spPr>
        <p:txBody>
          <a:bodyPr wrap="square" rtlCol="0">
            <a:spAutoFit/>
          </a:bodyPr>
          <a:lstStyle/>
          <a:p>
            <a:r>
              <a:rPr lang="en-US" altLang="zh-CN" sz="3200" b="1" dirty="0"/>
              <a:t>ABB__ABA</a:t>
            </a:r>
            <a:endParaRPr lang="zh-CN" altLang="en-US" sz="3200" b="1" dirty="0"/>
          </a:p>
        </p:txBody>
      </p:sp>
      <p:sp>
        <p:nvSpPr>
          <p:cNvPr id="6" name="TextBox 5"/>
          <p:cNvSpPr txBox="1"/>
          <p:nvPr/>
        </p:nvSpPr>
        <p:spPr>
          <a:xfrm>
            <a:off x="4719734" y="4183268"/>
            <a:ext cx="2736304" cy="584775"/>
          </a:xfrm>
          <a:prstGeom prst="rect">
            <a:avLst/>
          </a:prstGeom>
          <a:noFill/>
        </p:spPr>
        <p:txBody>
          <a:bodyPr wrap="square" rtlCol="0">
            <a:spAutoFit/>
          </a:bodyPr>
          <a:lstStyle/>
          <a:p>
            <a:r>
              <a:rPr lang="en-US" altLang="zh-CN" sz="3200" b="1" dirty="0"/>
              <a:t>ABBBAA__</a:t>
            </a:r>
            <a:endParaRPr lang="zh-CN" altLang="en-US" sz="3200" b="1" dirty="0"/>
          </a:p>
        </p:txBody>
      </p:sp>
      <p:sp>
        <p:nvSpPr>
          <p:cNvPr id="7" name="TextBox 6"/>
          <p:cNvSpPr txBox="1"/>
          <p:nvPr/>
        </p:nvSpPr>
        <p:spPr>
          <a:xfrm>
            <a:off x="4151784" y="4869161"/>
            <a:ext cx="3304254" cy="584775"/>
          </a:xfrm>
          <a:prstGeom prst="rect">
            <a:avLst/>
          </a:prstGeom>
          <a:noFill/>
        </p:spPr>
        <p:txBody>
          <a:bodyPr wrap="square" rtlCol="0">
            <a:spAutoFit/>
          </a:bodyPr>
          <a:lstStyle/>
          <a:p>
            <a:r>
              <a:rPr lang="en-US" altLang="zh-CN" sz="3200" b="1" dirty="0"/>
              <a:t>AAABBB____</a:t>
            </a:r>
            <a:endParaRPr lang="zh-CN" altLang="en-US" sz="3200" b="1" dirty="0"/>
          </a:p>
        </p:txBody>
      </p:sp>
    </p:spTree>
    <p:extLst>
      <p:ext uri="{BB962C8B-B14F-4D97-AF65-F5344CB8AC3E}">
        <p14:creationId xmlns:p14="http://schemas.microsoft.com/office/powerpoint/2010/main" val="13111391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90 and </a:t>
            </a:r>
            <a:r>
              <a:rPr lang="en-US" altLang="zh-CN" b="1" dirty="0" smtClean="0"/>
              <a:t>270</a:t>
            </a:r>
            <a:endParaRPr kumimoji="1" lang="zh-CN" altLang="en-US" dirty="0"/>
          </a:p>
        </p:txBody>
      </p:sp>
      <p:sp>
        <p:nvSpPr>
          <p:cNvPr id="3" name="内容占位符 2"/>
          <p:cNvSpPr>
            <a:spLocks noGrp="1"/>
          </p:cNvSpPr>
          <p:nvPr>
            <p:ph idx="1"/>
          </p:nvPr>
        </p:nvSpPr>
        <p:spPr/>
        <p:txBody>
          <a:bodyPr/>
          <a:lstStyle/>
          <a:p>
            <a:r>
              <a:rPr kumimoji="1" lang="zh-CN" altLang="en-US" dirty="0" smtClean="0"/>
              <a:t>构造个简单多边形，每条边都为水平或者竖直。</a:t>
            </a:r>
          </a:p>
          <a:p>
            <a:r>
              <a:rPr kumimoji="1" lang="zh-CN" altLang="en-US" dirty="0" smtClean="0"/>
              <a:t>使得它的内角依次为</a:t>
            </a:r>
            <a:r>
              <a:rPr kumimoji="1" lang="en-US" altLang="zh-CN" dirty="0" smtClean="0"/>
              <a:t>a1,a2,…,an</a:t>
            </a:r>
            <a:r>
              <a:rPr kumimoji="1" lang="zh-CN" altLang="en-US" dirty="0" smtClean="0"/>
              <a:t>。</a:t>
            </a:r>
          </a:p>
          <a:p>
            <a:r>
              <a:rPr kumimoji="1" lang="en-US" altLang="zh-CN" dirty="0" smtClean="0"/>
              <a:t>n&lt;=1000,</a:t>
            </a:r>
            <a:r>
              <a:rPr kumimoji="1" lang="zh-CN" altLang="en-US" dirty="0" smtClean="0"/>
              <a:t> 要求坐标范围不超过</a:t>
            </a:r>
            <a:r>
              <a:rPr kumimoji="1" lang="en-US" altLang="zh-CN" dirty="0" smtClean="0"/>
              <a:t>1e9</a:t>
            </a:r>
            <a:r>
              <a:rPr kumimoji="1" lang="zh-CN" altLang="en-US" dirty="0"/>
              <a:t>。</a:t>
            </a:r>
            <a:endParaRPr kumimoji="1" lang="zh-CN" altLang="en-US" dirty="0"/>
          </a:p>
        </p:txBody>
      </p:sp>
    </p:spTree>
    <p:extLst>
      <p:ext uri="{BB962C8B-B14F-4D97-AF65-F5344CB8AC3E}">
        <p14:creationId xmlns:p14="http://schemas.microsoft.com/office/powerpoint/2010/main" val="15630191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经典问题</a:t>
            </a:r>
            <a:endParaRPr kumimoji="1" lang="zh-CN" altLang="en-US" dirty="0"/>
          </a:p>
        </p:txBody>
      </p:sp>
      <p:sp>
        <p:nvSpPr>
          <p:cNvPr id="3" name="内容占位符 2"/>
          <p:cNvSpPr>
            <a:spLocks noGrp="1"/>
          </p:cNvSpPr>
          <p:nvPr>
            <p:ph idx="1"/>
          </p:nvPr>
        </p:nvSpPr>
        <p:spPr/>
        <p:txBody>
          <a:bodyPr/>
          <a:lstStyle/>
          <a:p>
            <a:r>
              <a:rPr kumimoji="1" lang="zh-CN" altLang="en-US" dirty="0" smtClean="0"/>
              <a:t>平面上有</a:t>
            </a:r>
            <a:r>
              <a:rPr kumimoji="1" lang="en-US" altLang="zh-CN" dirty="0" smtClean="0"/>
              <a:t>n</a:t>
            </a:r>
            <a:r>
              <a:rPr kumimoji="1" lang="zh-CN" altLang="en-US" dirty="0" smtClean="0"/>
              <a:t>条直线，将平面划分成若干个区域。</a:t>
            </a:r>
          </a:p>
          <a:p>
            <a:r>
              <a:rPr kumimoji="1" lang="zh-CN" altLang="en-US" dirty="0" smtClean="0"/>
              <a:t>你要对这些区域黑白染色，使得相邻的区域颜色都是不同的。</a:t>
            </a:r>
            <a:endParaRPr kumimoji="1" lang="zh-CN" altLang="en-US" dirty="0"/>
          </a:p>
        </p:txBody>
      </p:sp>
    </p:spTree>
    <p:extLst>
      <p:ext uri="{BB962C8B-B14F-4D97-AF65-F5344CB8AC3E}">
        <p14:creationId xmlns:p14="http://schemas.microsoft.com/office/powerpoint/2010/main" val="3161503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首先每个角一定为</a:t>
            </a:r>
            <a:r>
              <a:rPr kumimoji="1" lang="en-US" altLang="zh-CN" dirty="0" smtClean="0"/>
              <a:t>90</a:t>
            </a:r>
            <a:r>
              <a:rPr kumimoji="1" lang="zh-CN" altLang="en-US" dirty="0" smtClean="0"/>
              <a:t>或者</a:t>
            </a:r>
            <a:r>
              <a:rPr kumimoji="1" lang="en-US" altLang="zh-CN" dirty="0" smtClean="0"/>
              <a:t>270</a:t>
            </a:r>
            <a:r>
              <a:rPr kumimoji="1" lang="zh-CN" altLang="en-US" dirty="0" smtClean="0"/>
              <a:t>，且内角和为</a:t>
            </a:r>
            <a:r>
              <a:rPr kumimoji="1" lang="en-US" altLang="zh-CN" dirty="0" smtClean="0"/>
              <a:t>180(n-2)</a:t>
            </a:r>
            <a:r>
              <a:rPr kumimoji="1" lang="zh-CN" altLang="en-US" dirty="0" smtClean="0"/>
              <a:t>。</a:t>
            </a:r>
          </a:p>
          <a:p>
            <a:r>
              <a:rPr kumimoji="1" lang="zh-CN" altLang="en-US" dirty="0" smtClean="0"/>
              <a:t>考虑两种模式</a:t>
            </a:r>
            <a:r>
              <a:rPr kumimoji="1" lang="en-US" altLang="zh-CN" dirty="0" smtClean="0"/>
              <a:t>90</a:t>
            </a:r>
            <a:r>
              <a:rPr kumimoji="1" lang="zh-CN" altLang="en-US" dirty="0" smtClean="0"/>
              <a:t> </a:t>
            </a:r>
            <a:r>
              <a:rPr kumimoji="1" lang="en-US" altLang="zh-CN" dirty="0" smtClean="0"/>
              <a:t>270</a:t>
            </a:r>
            <a:r>
              <a:rPr kumimoji="1" lang="zh-CN" altLang="en-US" dirty="0" smtClean="0"/>
              <a:t> </a:t>
            </a:r>
            <a:r>
              <a:rPr kumimoji="1" lang="en-US" altLang="zh-CN" dirty="0" smtClean="0"/>
              <a:t>90</a:t>
            </a:r>
            <a:r>
              <a:rPr kumimoji="1" lang="zh-CN" altLang="en-US" dirty="0" smtClean="0"/>
              <a:t>，可以把它缩掉变成一个</a:t>
            </a:r>
            <a:r>
              <a:rPr kumimoji="1" lang="en-US" altLang="zh-CN" dirty="0" smtClean="0"/>
              <a:t>90</a:t>
            </a:r>
            <a:r>
              <a:rPr kumimoji="1" lang="zh-CN" altLang="en-US" dirty="0" smtClean="0"/>
              <a:t>。</a:t>
            </a:r>
          </a:p>
          <a:p>
            <a:r>
              <a:rPr kumimoji="1" lang="zh-CN" altLang="en-US" dirty="0" smtClean="0"/>
              <a:t>另一种为</a:t>
            </a:r>
            <a:r>
              <a:rPr kumimoji="1" lang="en-US" altLang="zh-CN" dirty="0" smtClean="0"/>
              <a:t>90</a:t>
            </a:r>
            <a:r>
              <a:rPr kumimoji="1" lang="zh-CN" altLang="en-US" dirty="0" smtClean="0"/>
              <a:t> </a:t>
            </a:r>
            <a:r>
              <a:rPr kumimoji="1" lang="en-US" altLang="zh-CN" dirty="0" smtClean="0"/>
              <a:t>270</a:t>
            </a:r>
            <a:r>
              <a:rPr kumimoji="1" lang="zh-CN" altLang="en-US" dirty="0" smtClean="0"/>
              <a:t> </a:t>
            </a:r>
            <a:r>
              <a:rPr kumimoji="1" lang="en-US" altLang="zh-CN" dirty="0" smtClean="0"/>
              <a:t>270</a:t>
            </a:r>
            <a:r>
              <a:rPr kumimoji="1" lang="zh-CN" altLang="en-US" dirty="0" smtClean="0"/>
              <a:t>，那么可以缩成一个</a:t>
            </a:r>
            <a:r>
              <a:rPr kumimoji="1" lang="en-US" altLang="zh-CN" dirty="0" smtClean="0"/>
              <a:t>270</a:t>
            </a:r>
            <a:r>
              <a:rPr kumimoji="1" lang="zh-CN" altLang="en-US" dirty="0" smtClean="0"/>
              <a:t>。</a:t>
            </a:r>
          </a:p>
          <a:p>
            <a:r>
              <a:rPr kumimoji="1" lang="zh-CN" altLang="en-US" dirty="0" smtClean="0"/>
              <a:t>转化为</a:t>
            </a:r>
            <a:r>
              <a:rPr kumimoji="1" lang="en-US" altLang="zh-CN" dirty="0" smtClean="0"/>
              <a:t>n-2</a:t>
            </a:r>
            <a:r>
              <a:rPr kumimoji="1" lang="zh-CN" altLang="en-US" dirty="0" smtClean="0"/>
              <a:t>的子问题求解。</a:t>
            </a:r>
          </a:p>
          <a:p>
            <a:r>
              <a:rPr kumimoji="1" lang="zh-CN" altLang="en-US" dirty="0" smtClean="0"/>
              <a:t>还有一个问题是如何在坐标上表达这些增量。</a:t>
            </a:r>
          </a:p>
          <a:p>
            <a:r>
              <a:rPr kumimoji="1" lang="zh-CN" altLang="en-US" dirty="0" smtClean="0"/>
              <a:t>我们把每个坐标*</a:t>
            </a:r>
            <a:r>
              <a:rPr kumimoji="1" lang="en-US" altLang="zh-CN" dirty="0" smtClean="0"/>
              <a:t>2</a:t>
            </a:r>
            <a:r>
              <a:rPr kumimoji="1" lang="zh-CN" altLang="en-US" dirty="0" smtClean="0"/>
              <a:t>之后，然后进行微调，接着离散化即可。</a:t>
            </a:r>
          </a:p>
          <a:p>
            <a:r>
              <a:rPr kumimoji="1" lang="zh-CN" altLang="en-US" dirty="0" smtClean="0"/>
              <a:t>时间复杂度</a:t>
            </a:r>
            <a:r>
              <a:rPr kumimoji="1" lang="en-US" altLang="zh-CN" dirty="0" smtClean="0"/>
              <a:t>O(n^2</a:t>
            </a:r>
            <a:r>
              <a:rPr kumimoji="1" lang="zh-CN" altLang="en-US" dirty="0" smtClean="0"/>
              <a:t> </a:t>
            </a:r>
            <a:r>
              <a:rPr kumimoji="1" lang="en-US" altLang="zh-CN" dirty="0" smtClean="0"/>
              <a:t>log</a:t>
            </a:r>
            <a:r>
              <a:rPr kumimoji="1" lang="zh-CN" altLang="en-US" dirty="0" smtClean="0"/>
              <a:t> </a:t>
            </a:r>
            <a:r>
              <a:rPr kumimoji="1" lang="en-US" altLang="zh-CN" dirty="0" smtClean="0"/>
              <a:t>n)</a:t>
            </a:r>
            <a:endParaRPr kumimoji="1" lang="zh-CN" altLang="en-US" dirty="0"/>
          </a:p>
        </p:txBody>
      </p:sp>
      <p:pic>
        <p:nvPicPr>
          <p:cNvPr id="5" name="图片 4"/>
          <p:cNvPicPr>
            <a:picLocks noChangeAspect="1"/>
          </p:cNvPicPr>
          <p:nvPr/>
        </p:nvPicPr>
        <p:blipFill>
          <a:blip r:embed="rId2"/>
          <a:stretch>
            <a:fillRect/>
          </a:stretch>
        </p:blipFill>
        <p:spPr>
          <a:xfrm>
            <a:off x="8557185" y="2458944"/>
            <a:ext cx="2791195" cy="2570256"/>
          </a:xfrm>
          <a:prstGeom prst="rect">
            <a:avLst/>
          </a:prstGeom>
        </p:spPr>
      </p:pic>
    </p:spTree>
    <p:extLst>
      <p:ext uri="{BB962C8B-B14F-4D97-AF65-F5344CB8AC3E}">
        <p14:creationId xmlns:p14="http://schemas.microsoft.com/office/powerpoint/2010/main" val="1348837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递归构造</a:t>
            </a:r>
            <a:endParaRPr kumimoji="1" lang="zh-CN" altLang="en-US" dirty="0"/>
          </a:p>
        </p:txBody>
      </p:sp>
      <p:sp>
        <p:nvSpPr>
          <p:cNvPr id="3" name="内容占位符 2"/>
          <p:cNvSpPr>
            <a:spLocks noGrp="1"/>
          </p:cNvSpPr>
          <p:nvPr>
            <p:ph idx="1"/>
          </p:nvPr>
        </p:nvSpPr>
        <p:spPr/>
        <p:txBody>
          <a:bodyPr/>
          <a:lstStyle/>
          <a:p>
            <a:r>
              <a:rPr kumimoji="1" lang="zh-CN" altLang="en-US" dirty="0" smtClean="0"/>
              <a:t>把规模转化成</a:t>
            </a:r>
            <a:r>
              <a:rPr kumimoji="1" lang="en-US" altLang="zh-CN" dirty="0" smtClean="0"/>
              <a:t>n/2</a:t>
            </a:r>
            <a:r>
              <a:rPr kumimoji="1" lang="zh-CN" altLang="en-US" dirty="0" smtClean="0"/>
              <a:t>或者其他小的规模。</a:t>
            </a:r>
          </a:p>
          <a:p>
            <a:r>
              <a:rPr kumimoji="1" lang="zh-CN" altLang="en-US" dirty="0" smtClean="0"/>
              <a:t>一个更常见的套路是通过</a:t>
            </a:r>
            <a:r>
              <a:rPr kumimoji="1" lang="en-US" altLang="zh-CN" dirty="0" smtClean="0"/>
              <a:t>x</a:t>
            </a:r>
            <a:r>
              <a:rPr kumimoji="1" lang="zh-CN" altLang="en-US" dirty="0" smtClean="0"/>
              <a:t>的解推出</a:t>
            </a:r>
            <a:r>
              <a:rPr kumimoji="1" lang="en-US" altLang="zh-CN" dirty="0" smtClean="0"/>
              <a:t>x+1</a:t>
            </a:r>
            <a:r>
              <a:rPr kumimoji="1" lang="zh-CN" altLang="en-US" dirty="0" smtClean="0"/>
              <a:t>或者</a:t>
            </a:r>
            <a:r>
              <a:rPr kumimoji="1" lang="en-US" altLang="zh-CN" dirty="0" smtClean="0"/>
              <a:t>2x</a:t>
            </a:r>
            <a:r>
              <a:rPr kumimoji="1" lang="zh-CN" altLang="en-US" dirty="0" smtClean="0"/>
              <a:t>的解。</a:t>
            </a:r>
            <a:endParaRPr kumimoji="1" lang="zh-CN" altLang="en-US" dirty="0"/>
          </a:p>
        </p:txBody>
      </p:sp>
    </p:spTree>
    <p:extLst>
      <p:ext uri="{BB962C8B-B14F-4D97-AF65-F5344CB8AC3E}">
        <p14:creationId xmlns:p14="http://schemas.microsoft.com/office/powerpoint/2010/main" val="16258518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经典问题</a:t>
            </a:r>
            <a:endParaRPr kumimoji="1" lang="zh-CN" altLang="en-US" dirty="0"/>
          </a:p>
        </p:txBody>
      </p:sp>
      <p:sp>
        <p:nvSpPr>
          <p:cNvPr id="3" name="内容占位符 2"/>
          <p:cNvSpPr>
            <a:spLocks noGrp="1"/>
          </p:cNvSpPr>
          <p:nvPr>
            <p:ph idx="1"/>
          </p:nvPr>
        </p:nvSpPr>
        <p:spPr/>
        <p:txBody>
          <a:bodyPr/>
          <a:lstStyle/>
          <a:p>
            <a:r>
              <a:rPr kumimoji="1" lang="zh-CN" altLang="en-US" dirty="0" smtClean="0"/>
              <a:t>有一个正整数</a:t>
            </a:r>
            <a:r>
              <a:rPr kumimoji="1" lang="en-US" altLang="zh-CN" dirty="0" smtClean="0"/>
              <a:t>n</a:t>
            </a:r>
            <a:r>
              <a:rPr kumimoji="1" lang="zh-CN" altLang="en-US" dirty="0" smtClean="0"/>
              <a:t>，拆成不超过</a:t>
            </a:r>
            <a:r>
              <a:rPr kumimoji="1" lang="en-US" altLang="zh-CN" dirty="0" smtClean="0"/>
              <a:t>20</a:t>
            </a:r>
            <a:r>
              <a:rPr kumimoji="1" lang="zh-CN" altLang="en-US" dirty="0" smtClean="0"/>
              <a:t>个三角数的和。</a:t>
            </a:r>
          </a:p>
          <a:p>
            <a:r>
              <a:rPr kumimoji="1" lang="en-US" altLang="zh-CN" dirty="0"/>
              <a:t>n</a:t>
            </a:r>
            <a:r>
              <a:rPr kumimoji="1" lang="en-US" altLang="zh-CN" dirty="0" smtClean="0"/>
              <a:t>&lt;=10^18</a:t>
            </a:r>
            <a:endParaRPr kumimoji="1" lang="zh-CN" altLang="en-US" dirty="0"/>
          </a:p>
        </p:txBody>
      </p:sp>
    </p:spTree>
    <p:extLst>
      <p:ext uri="{BB962C8B-B14F-4D97-AF65-F5344CB8AC3E}">
        <p14:creationId xmlns:p14="http://schemas.microsoft.com/office/powerpoint/2010/main" val="1630001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好像也不算递归。</a:t>
            </a:r>
          </a:p>
          <a:p>
            <a:r>
              <a:rPr kumimoji="1" lang="zh-CN" altLang="en-US" dirty="0" smtClean="0"/>
              <a:t>每次选择最大的减去，就能把规模从</a:t>
            </a:r>
            <a:r>
              <a:rPr kumimoji="1" lang="en-US" altLang="zh-CN" dirty="0" smtClean="0"/>
              <a:t>n</a:t>
            </a:r>
            <a:r>
              <a:rPr kumimoji="1" lang="zh-CN" altLang="en-US" dirty="0" smtClean="0"/>
              <a:t>降到</a:t>
            </a:r>
            <a:r>
              <a:rPr kumimoji="1" lang="en-US" altLang="zh-CN" dirty="0" smtClean="0"/>
              <a:t>O(</a:t>
            </a:r>
            <a:r>
              <a:rPr kumimoji="1" lang="en-US" altLang="zh-CN" dirty="0" err="1" smtClean="0"/>
              <a:t>sqrt</a:t>
            </a:r>
            <a:r>
              <a:rPr kumimoji="1" lang="en-US" altLang="zh-CN" dirty="0" smtClean="0"/>
              <a:t>(n))</a:t>
            </a:r>
            <a:r>
              <a:rPr kumimoji="1" lang="zh-CN" altLang="en-US" dirty="0" smtClean="0"/>
              <a:t>，所以很快就能减完。</a:t>
            </a:r>
            <a:endParaRPr kumimoji="1" lang="zh-CN" altLang="en-US" dirty="0"/>
          </a:p>
        </p:txBody>
      </p:sp>
    </p:spTree>
    <p:extLst>
      <p:ext uri="{BB962C8B-B14F-4D97-AF65-F5344CB8AC3E}">
        <p14:creationId xmlns:p14="http://schemas.microsoft.com/office/powerpoint/2010/main" val="8486662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Welcome</a:t>
            </a:r>
            <a:r>
              <a:rPr kumimoji="1" lang="zh-CN" altLang="en-US" dirty="0" smtClean="0"/>
              <a:t> </a:t>
            </a:r>
            <a:r>
              <a:rPr kumimoji="1" lang="en-US" altLang="zh-CN" dirty="0" smtClean="0"/>
              <a:t>2016!</a:t>
            </a:r>
            <a:endParaRPr kumimoji="1" lang="zh-CN" altLang="en-US" dirty="0"/>
          </a:p>
        </p:txBody>
      </p:sp>
      <p:sp>
        <p:nvSpPr>
          <p:cNvPr id="3" name="内容占位符 2"/>
          <p:cNvSpPr>
            <a:spLocks noGrp="1"/>
          </p:cNvSpPr>
          <p:nvPr>
            <p:ph idx="1"/>
          </p:nvPr>
        </p:nvSpPr>
        <p:spPr/>
        <p:txBody>
          <a:bodyPr/>
          <a:lstStyle/>
          <a:p>
            <a:r>
              <a:rPr kumimoji="1" lang="zh-CN" altLang="en-US" dirty="0" smtClean="0"/>
              <a:t>给你</a:t>
            </a:r>
            <a:r>
              <a:rPr kumimoji="1" lang="en-US" altLang="zh-CN" dirty="0" smtClean="0"/>
              <a:t>4031</a:t>
            </a:r>
            <a:r>
              <a:rPr kumimoji="1" lang="zh-CN" altLang="en-US" dirty="0" smtClean="0"/>
              <a:t>个数，你要从</a:t>
            </a:r>
            <a:r>
              <a:rPr kumimoji="1" lang="en-US" altLang="zh-CN" dirty="0" smtClean="0"/>
              <a:t>4031</a:t>
            </a:r>
            <a:r>
              <a:rPr kumimoji="1" lang="zh-CN" altLang="en-US" dirty="0" smtClean="0"/>
              <a:t>个数字里面找</a:t>
            </a:r>
            <a:r>
              <a:rPr kumimoji="1" lang="en-US" altLang="zh-CN" dirty="0" smtClean="0"/>
              <a:t>2016</a:t>
            </a:r>
            <a:r>
              <a:rPr kumimoji="1" lang="zh-CN" altLang="en-US" dirty="0" smtClean="0"/>
              <a:t>个数，使得这</a:t>
            </a:r>
            <a:r>
              <a:rPr kumimoji="1" lang="en-US" altLang="zh-CN" dirty="0" smtClean="0"/>
              <a:t>2016</a:t>
            </a:r>
            <a:r>
              <a:rPr kumimoji="1" lang="zh-CN" altLang="en-US" dirty="0" smtClean="0"/>
              <a:t>个数的和为</a:t>
            </a:r>
            <a:r>
              <a:rPr kumimoji="1" lang="en-US" altLang="zh-CN" dirty="0" smtClean="0"/>
              <a:t>2016</a:t>
            </a:r>
            <a:r>
              <a:rPr kumimoji="1" lang="zh-CN" altLang="en-US" dirty="0" smtClean="0"/>
              <a:t>的倍数。</a:t>
            </a:r>
            <a:endParaRPr kumimoji="1" lang="zh-CN" altLang="en-US" dirty="0"/>
          </a:p>
        </p:txBody>
      </p:sp>
    </p:spTree>
    <p:extLst>
      <p:ext uri="{BB962C8B-B14F-4D97-AF65-F5344CB8AC3E}">
        <p14:creationId xmlns:p14="http://schemas.microsoft.com/office/powerpoint/2010/main" val="6180001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有定理</a:t>
            </a:r>
            <a:r>
              <a:rPr kumimoji="1" lang="zh-CN" altLang="en-US" dirty="0"/>
              <a:t> </a:t>
            </a:r>
            <a:r>
              <a:rPr kumimoji="1" lang="zh-CN" altLang="en-US" dirty="0" smtClean="0"/>
              <a:t>对任意</a:t>
            </a:r>
            <a:r>
              <a:rPr kumimoji="1" lang="en-US" altLang="zh-CN" dirty="0" smtClean="0"/>
              <a:t>2r-1</a:t>
            </a:r>
            <a:r>
              <a:rPr kumimoji="1" lang="zh-CN" altLang="en-US" dirty="0" smtClean="0"/>
              <a:t>个数一定存在</a:t>
            </a:r>
            <a:r>
              <a:rPr kumimoji="1" lang="en-US" altLang="zh-CN" dirty="0" smtClean="0"/>
              <a:t>r</a:t>
            </a:r>
            <a:r>
              <a:rPr kumimoji="1" lang="zh-CN" altLang="en-US" dirty="0" smtClean="0"/>
              <a:t>个数使得它们为</a:t>
            </a:r>
            <a:r>
              <a:rPr kumimoji="1" lang="en-US" altLang="zh-CN" dirty="0" smtClean="0"/>
              <a:t>r</a:t>
            </a:r>
            <a:r>
              <a:rPr kumimoji="1" lang="zh-CN" altLang="en-US" dirty="0" smtClean="0"/>
              <a:t>的倍数。</a:t>
            </a:r>
          </a:p>
          <a:p>
            <a:r>
              <a:rPr kumimoji="1" lang="zh-CN" altLang="en-US" dirty="0" smtClean="0"/>
              <a:t>但是定理的证明不是构造性的。</a:t>
            </a:r>
          </a:p>
          <a:p>
            <a:r>
              <a:rPr kumimoji="1" lang="zh-CN" altLang="en-US" dirty="0" smtClean="0"/>
              <a:t>利用这个定理和</a:t>
            </a:r>
            <a:r>
              <a:rPr kumimoji="1" lang="en-US" altLang="zh-CN" dirty="0" smtClean="0"/>
              <a:t>2016=2^5</a:t>
            </a:r>
            <a:r>
              <a:rPr kumimoji="1" lang="zh-CN" altLang="en-US" dirty="0" smtClean="0"/>
              <a:t>*</a:t>
            </a:r>
            <a:r>
              <a:rPr kumimoji="1" lang="en-US" altLang="zh-CN" dirty="0" smtClean="0"/>
              <a:t>3^2</a:t>
            </a:r>
            <a:r>
              <a:rPr kumimoji="1" lang="zh-CN" altLang="en-US" dirty="0" smtClean="0"/>
              <a:t>*</a:t>
            </a:r>
            <a:r>
              <a:rPr kumimoji="1" lang="en-US" altLang="zh-CN" dirty="0" smtClean="0"/>
              <a:t>7</a:t>
            </a:r>
            <a:r>
              <a:rPr kumimoji="1" lang="zh-CN" altLang="en-US" dirty="0" smtClean="0"/>
              <a:t>进行构造。</a:t>
            </a:r>
          </a:p>
          <a:p>
            <a:endParaRPr kumimoji="1" lang="zh-CN" altLang="en-US" dirty="0" smtClean="0"/>
          </a:p>
          <a:p>
            <a:endParaRPr kumimoji="1" lang="zh-CN" altLang="en-US" dirty="0"/>
          </a:p>
        </p:txBody>
      </p:sp>
    </p:spTree>
    <p:extLst>
      <p:ext uri="{BB962C8B-B14F-4D97-AF65-F5344CB8AC3E}">
        <p14:creationId xmlns:p14="http://schemas.microsoft.com/office/powerpoint/2010/main" val="12339842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首先任意三个数至少两个同奇偶，那么把这两个合并起来。</a:t>
            </a:r>
          </a:p>
          <a:p>
            <a:r>
              <a:rPr kumimoji="1" lang="zh-CN" altLang="en-US" dirty="0" smtClean="0"/>
              <a:t>重复这个过程可以得到</a:t>
            </a:r>
            <a:r>
              <a:rPr kumimoji="1" lang="en-US" altLang="zh-CN" dirty="0" smtClean="0"/>
              <a:t>2015</a:t>
            </a:r>
            <a:r>
              <a:rPr kumimoji="1" lang="zh-CN" altLang="en-US" dirty="0" smtClean="0"/>
              <a:t>个数，每个数都是</a:t>
            </a:r>
            <a:r>
              <a:rPr kumimoji="1" lang="en-US" altLang="zh-CN" dirty="0" smtClean="0"/>
              <a:t>2</a:t>
            </a:r>
            <a:r>
              <a:rPr kumimoji="1" lang="zh-CN" altLang="en-US" dirty="0" smtClean="0"/>
              <a:t>的倍数，要选</a:t>
            </a:r>
            <a:r>
              <a:rPr kumimoji="1" lang="en-US" altLang="zh-CN" dirty="0" smtClean="0"/>
              <a:t>1008</a:t>
            </a:r>
            <a:r>
              <a:rPr kumimoji="1" lang="zh-CN" altLang="en-US" dirty="0" smtClean="0"/>
              <a:t>个使得和为</a:t>
            </a:r>
            <a:r>
              <a:rPr kumimoji="1" lang="en-US" altLang="zh-CN" dirty="0" smtClean="0"/>
              <a:t>2016</a:t>
            </a:r>
            <a:r>
              <a:rPr kumimoji="1" lang="zh-CN" altLang="en-US" dirty="0" smtClean="0"/>
              <a:t>的倍数。</a:t>
            </a:r>
          </a:p>
          <a:p>
            <a:r>
              <a:rPr kumimoji="1" lang="zh-CN" altLang="en-US" dirty="0" smtClean="0"/>
              <a:t>将所有数除二之后接着构造，转化到</a:t>
            </a:r>
            <a:r>
              <a:rPr kumimoji="1" lang="en-US" altLang="zh-CN" dirty="0" smtClean="0"/>
              <a:t>r=63</a:t>
            </a:r>
            <a:r>
              <a:rPr kumimoji="1" lang="zh-CN" altLang="en-US" dirty="0" smtClean="0"/>
              <a:t>的情况。</a:t>
            </a:r>
          </a:p>
          <a:p>
            <a:r>
              <a:rPr kumimoji="1" lang="zh-CN" altLang="en-US" dirty="0" smtClean="0"/>
              <a:t>对于</a:t>
            </a:r>
            <a:r>
              <a:rPr kumimoji="1" lang="en-US" altLang="zh-CN" dirty="0" smtClean="0"/>
              <a:t>3</a:t>
            </a:r>
            <a:r>
              <a:rPr kumimoji="1" lang="zh-CN" altLang="en-US" dirty="0" smtClean="0"/>
              <a:t>，有任意</a:t>
            </a:r>
            <a:r>
              <a:rPr kumimoji="1" lang="en-US" altLang="zh-CN" dirty="0" smtClean="0"/>
              <a:t>5</a:t>
            </a:r>
            <a:r>
              <a:rPr kumimoji="1" lang="zh-CN" altLang="en-US" dirty="0" smtClean="0"/>
              <a:t>个中存在</a:t>
            </a:r>
            <a:r>
              <a:rPr kumimoji="1" lang="en-US" altLang="zh-CN" dirty="0" smtClean="0"/>
              <a:t>3</a:t>
            </a:r>
            <a:r>
              <a:rPr kumimoji="1" lang="zh-CN" altLang="en-US" dirty="0" smtClean="0"/>
              <a:t>个数是</a:t>
            </a:r>
            <a:r>
              <a:rPr kumimoji="1" lang="en-US" altLang="zh-CN" dirty="0" smtClean="0"/>
              <a:t>3</a:t>
            </a:r>
            <a:r>
              <a:rPr kumimoji="1" lang="zh-CN" altLang="en-US" dirty="0" smtClean="0"/>
              <a:t>的倍数，所以也可以接着构造。</a:t>
            </a:r>
            <a:endParaRPr kumimoji="1" lang="zh-CN" altLang="en-US" dirty="0"/>
          </a:p>
          <a:p>
            <a:r>
              <a:rPr kumimoji="1" lang="en-US" altLang="zh-CN" dirty="0" smtClean="0"/>
              <a:t>7</a:t>
            </a:r>
            <a:r>
              <a:rPr kumimoji="1" lang="zh-CN" altLang="en-US" dirty="0" smtClean="0"/>
              <a:t>同理。</a:t>
            </a:r>
          </a:p>
        </p:txBody>
      </p:sp>
    </p:spTree>
    <p:extLst>
      <p:ext uri="{BB962C8B-B14F-4D97-AF65-F5344CB8AC3E}">
        <p14:creationId xmlns:p14="http://schemas.microsoft.com/office/powerpoint/2010/main" val="13526905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3694" y="762000"/>
            <a:ext cx="8354888" cy="1143000"/>
          </a:xfrm>
        </p:spPr>
        <p:txBody>
          <a:bodyPr>
            <a:normAutofit/>
          </a:bodyPr>
          <a:lstStyle/>
          <a:p>
            <a:r>
              <a:rPr lang="en-US" altLang="zh-CN" dirty="0" smtClean="0"/>
              <a:t>Reverse </a:t>
            </a:r>
            <a:r>
              <a:rPr lang="en-US" altLang="zh-CN" dirty="0"/>
              <a:t>Sort</a:t>
            </a:r>
            <a:endParaRPr lang="zh-CN" altLang="en-US" dirty="0"/>
          </a:p>
        </p:txBody>
      </p:sp>
      <p:sp>
        <p:nvSpPr>
          <p:cNvPr id="3" name="内容占位符 2"/>
          <p:cNvSpPr>
            <a:spLocks noGrp="1"/>
          </p:cNvSpPr>
          <p:nvPr>
            <p:ph idx="1"/>
          </p:nvPr>
        </p:nvSpPr>
        <p:spPr/>
        <p:txBody>
          <a:bodyPr/>
          <a:lstStyle/>
          <a:p>
            <a:r>
              <a:rPr lang="zh-CN" altLang="en-US" dirty="0" smtClean="0"/>
              <a:t>有</a:t>
            </a:r>
            <a:r>
              <a:rPr lang="en-US" altLang="zh-CN" dirty="0" smtClean="0"/>
              <a:t>n</a:t>
            </a:r>
            <a:r>
              <a:rPr lang="zh-CN" altLang="en-US" dirty="0" smtClean="0"/>
              <a:t>的</a:t>
            </a:r>
            <a:r>
              <a:rPr lang="zh-CN" altLang="en-US" dirty="0" smtClean="0"/>
              <a:t>一个序列，每次可以</a:t>
            </a:r>
            <a:r>
              <a:rPr lang="en-US" altLang="zh-CN" dirty="0" smtClean="0"/>
              <a:t>reverse</a:t>
            </a:r>
            <a:r>
              <a:rPr lang="zh-CN" altLang="en-US" dirty="0" smtClean="0"/>
              <a:t>一个区间，代价是区间长度。在总代价不超过</a:t>
            </a:r>
            <a:r>
              <a:rPr lang="en-US" altLang="zh-CN" dirty="0" smtClean="0"/>
              <a:t>4*10^6</a:t>
            </a:r>
            <a:r>
              <a:rPr lang="zh-CN" altLang="en-US" dirty="0"/>
              <a:t>的条件</a:t>
            </a:r>
            <a:r>
              <a:rPr lang="zh-CN" altLang="en-US" dirty="0" smtClean="0"/>
              <a:t>下</a:t>
            </a:r>
            <a:r>
              <a:rPr lang="en-US" altLang="zh-CN" dirty="0" smtClean="0"/>
              <a:t>sort</a:t>
            </a:r>
            <a:r>
              <a:rPr lang="zh-CN" altLang="en-US" dirty="0" smtClean="0"/>
              <a:t>这个序列</a:t>
            </a:r>
            <a:r>
              <a:rPr lang="zh-CN" altLang="en-US" dirty="0" smtClean="0"/>
              <a:t>。</a:t>
            </a:r>
          </a:p>
          <a:p>
            <a:r>
              <a:rPr lang="en-US" altLang="zh-CN" dirty="0" smtClean="0"/>
              <a:t>n</a:t>
            </a:r>
            <a:r>
              <a:rPr lang="en-US" altLang="zh-CN" dirty="0" smtClean="0"/>
              <a:t>&lt;=3.2e4</a:t>
            </a:r>
            <a:endParaRPr lang="zh-CN" altLang="en-US" dirty="0"/>
          </a:p>
        </p:txBody>
      </p:sp>
    </p:spTree>
    <p:extLst>
      <p:ext uri="{BB962C8B-B14F-4D97-AF65-F5344CB8AC3E}">
        <p14:creationId xmlns:p14="http://schemas.microsoft.com/office/powerpoint/2010/main" val="4411094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zh-CN" altLang="en-US" dirty="0" smtClean="0"/>
              <a:t>根据给出的界的范围来考虑可能的</a:t>
            </a:r>
            <a:r>
              <a:rPr lang="zh-CN" altLang="en-US" dirty="0" smtClean="0"/>
              <a:t>构造，</a:t>
            </a:r>
            <a:r>
              <a:rPr lang="zh-CN" altLang="en-US" dirty="0" smtClean="0"/>
              <a:t>上界约等于</a:t>
            </a:r>
            <a:r>
              <a:rPr lang="en-US" altLang="zh-CN" dirty="0" smtClean="0">
                <a:latin typeface="Calibri"/>
              </a:rPr>
              <a:t>≈</a:t>
            </a:r>
            <a:r>
              <a:rPr lang="en-US" altLang="zh-CN" dirty="0" smtClean="0"/>
              <a:t>nlog^2n</a:t>
            </a:r>
            <a:endParaRPr lang="en-US" altLang="zh-CN" dirty="0"/>
          </a:p>
          <a:p>
            <a:r>
              <a:rPr lang="zh-CN" altLang="en-US" dirty="0" smtClean="0"/>
              <a:t>重要思路：模仿</a:t>
            </a:r>
            <a:r>
              <a:rPr lang="zh-CN" altLang="en-US" dirty="0"/>
              <a:t>快速排序进行</a:t>
            </a:r>
            <a:r>
              <a:rPr lang="zh-CN" altLang="en-US" dirty="0" smtClean="0"/>
              <a:t>构造。</a:t>
            </a:r>
          </a:p>
          <a:p>
            <a:r>
              <a:rPr lang="zh-CN" altLang="en-US" dirty="0"/>
              <a:t>快排每次确定一个元素的位置，再对左右两边进行分治</a:t>
            </a:r>
            <a:r>
              <a:rPr lang="zh-CN" altLang="en-US" dirty="0" smtClean="0"/>
              <a:t>。</a:t>
            </a:r>
            <a:endParaRPr lang="en-US" altLang="zh-CN" dirty="0"/>
          </a:p>
          <a:p>
            <a:r>
              <a:rPr lang="zh-CN" altLang="en-US" dirty="0" smtClean="0"/>
              <a:t>那么</a:t>
            </a:r>
            <a:r>
              <a:rPr lang="zh-CN" altLang="en-US" dirty="0" smtClean="0"/>
              <a:t>构造</a:t>
            </a:r>
            <a:r>
              <a:rPr lang="zh-CN" altLang="en-US" dirty="0"/>
              <a:t>算法</a:t>
            </a:r>
            <a:r>
              <a:rPr lang="zh-CN" altLang="en-US" dirty="0" smtClean="0"/>
              <a:t>每次</a:t>
            </a:r>
            <a:r>
              <a:rPr lang="zh-CN" altLang="en-US" dirty="0" smtClean="0"/>
              <a:t>要</a:t>
            </a:r>
            <a:r>
              <a:rPr lang="zh-CN" altLang="en-US" dirty="0" smtClean="0"/>
              <a:t>以</a:t>
            </a:r>
            <a:r>
              <a:rPr lang="zh-CN" altLang="en-US" dirty="0"/>
              <a:t>不超过</a:t>
            </a:r>
            <a:r>
              <a:rPr lang="en-US" altLang="zh-CN" dirty="0" err="1"/>
              <a:t>nlogn</a:t>
            </a:r>
            <a:r>
              <a:rPr lang="zh-CN" altLang="en-US" dirty="0"/>
              <a:t>的代价确定一个元素的位置，再对左右两边进行分治。</a:t>
            </a:r>
          </a:p>
          <a:p>
            <a:endParaRPr lang="zh-CN" altLang="en-US" dirty="0"/>
          </a:p>
        </p:txBody>
      </p:sp>
    </p:spTree>
    <p:extLst>
      <p:ext uri="{BB962C8B-B14F-4D97-AF65-F5344CB8AC3E}">
        <p14:creationId xmlns:p14="http://schemas.microsoft.com/office/powerpoint/2010/main" val="15974963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zh-CN" altLang="en-US" dirty="0" smtClean="0"/>
              <a:t>如果确定了中间元素，那么每个元素实际上只是</a:t>
            </a:r>
            <a:r>
              <a:rPr lang="en-US" altLang="zh-CN" dirty="0" smtClean="0"/>
              <a:t>0</a:t>
            </a:r>
            <a:r>
              <a:rPr lang="zh-CN" altLang="en-US" dirty="0" smtClean="0"/>
              <a:t>或者</a:t>
            </a:r>
            <a:r>
              <a:rPr lang="en-US" altLang="zh-CN" dirty="0" smtClean="0"/>
              <a:t>1</a:t>
            </a:r>
            <a:r>
              <a:rPr lang="zh-CN" altLang="en-US" dirty="0" smtClean="0"/>
              <a:t>。</a:t>
            </a:r>
            <a:endParaRPr lang="zh-CN" altLang="en-US" dirty="0"/>
          </a:p>
          <a:p>
            <a:r>
              <a:rPr lang="zh-CN" altLang="en-US" dirty="0" smtClean="0"/>
              <a:t>对于</a:t>
            </a:r>
            <a:r>
              <a:rPr lang="zh-CN" altLang="en-US" dirty="0" smtClean="0"/>
              <a:t>一个</a:t>
            </a:r>
            <a:r>
              <a:rPr lang="en-US" altLang="zh-CN" dirty="0" smtClean="0"/>
              <a:t>01</a:t>
            </a:r>
            <a:r>
              <a:rPr lang="zh-CN" altLang="en-US" dirty="0" smtClean="0"/>
              <a:t>序列以</a:t>
            </a:r>
            <a:r>
              <a:rPr lang="en-US" altLang="zh-CN" dirty="0" err="1" smtClean="0"/>
              <a:t>nlogn</a:t>
            </a:r>
            <a:r>
              <a:rPr lang="zh-CN" altLang="en-US" dirty="0" smtClean="0"/>
              <a:t>代价进行</a:t>
            </a:r>
            <a:r>
              <a:rPr lang="zh-CN" altLang="en-US" dirty="0" smtClean="0"/>
              <a:t>排序</a:t>
            </a:r>
            <a:r>
              <a:rPr lang="zh-CN" altLang="en-US" dirty="0"/>
              <a:t>，</a:t>
            </a:r>
            <a:r>
              <a:rPr lang="zh-CN" altLang="en-US" dirty="0" smtClean="0"/>
              <a:t>对于</a:t>
            </a:r>
            <a:r>
              <a:rPr lang="zh-CN" altLang="en-US" dirty="0" smtClean="0"/>
              <a:t>相连的一块</a:t>
            </a:r>
            <a:r>
              <a:rPr lang="en-US" altLang="zh-CN" dirty="0" smtClean="0"/>
              <a:t>0/1</a:t>
            </a:r>
            <a:r>
              <a:rPr lang="zh-CN" altLang="en-US" dirty="0" smtClean="0"/>
              <a:t>显然</a:t>
            </a:r>
            <a:r>
              <a:rPr lang="zh-CN" altLang="en-US" dirty="0" smtClean="0"/>
              <a:t>一起处理。</a:t>
            </a:r>
          </a:p>
          <a:p>
            <a:r>
              <a:rPr lang="zh-CN" altLang="en-US" dirty="0"/>
              <a:t>直接进行排序，每次交换相邻两块</a:t>
            </a:r>
            <a:r>
              <a:rPr lang="zh-CN" altLang="en-US" dirty="0" smtClean="0"/>
              <a:t>。</a:t>
            </a:r>
            <a:r>
              <a:rPr lang="en-US" altLang="zh-CN" dirty="0" smtClean="0"/>
              <a:t>10101010-</a:t>
            </a:r>
            <a:r>
              <a:rPr lang="en-US" altLang="zh-CN" dirty="0"/>
              <a:t>&gt;01010101-&gt;00101011…</a:t>
            </a:r>
          </a:p>
          <a:p>
            <a:r>
              <a:rPr lang="zh-CN" altLang="en-US" dirty="0" smtClean="0"/>
              <a:t>时间</a:t>
            </a:r>
            <a:r>
              <a:rPr lang="zh-CN" altLang="en-US" dirty="0" smtClean="0"/>
              <a:t>复杂度</a:t>
            </a:r>
            <a:r>
              <a:rPr lang="zh-CN" altLang="en-US" dirty="0" smtClean="0"/>
              <a:t>是</a:t>
            </a:r>
            <a:r>
              <a:rPr lang="en-US" altLang="zh-CN" dirty="0" smtClean="0"/>
              <a:t>O(</a:t>
            </a:r>
            <a:r>
              <a:rPr lang="en-US" altLang="zh-CN" dirty="0" smtClean="0"/>
              <a:t>n^2)</a:t>
            </a:r>
            <a:r>
              <a:rPr lang="zh-CN" altLang="en-US" dirty="0" smtClean="0"/>
              <a:t>的。</a:t>
            </a:r>
          </a:p>
          <a:p>
            <a:r>
              <a:rPr lang="zh-CN" altLang="en-US" dirty="0" smtClean="0"/>
              <a:t>正确的做法是要隔着一块构造，</a:t>
            </a:r>
            <a:r>
              <a:rPr lang="en-US" altLang="zh-CN" dirty="0" smtClean="0"/>
              <a:t>10101010-&gt;01100110-&gt;00011110-&gt;…</a:t>
            </a:r>
            <a:endParaRPr lang="zh-CN" altLang="en-US" dirty="0" smtClean="0"/>
          </a:p>
          <a:p>
            <a:r>
              <a:rPr lang="zh-CN" altLang="en-US" dirty="0" smtClean="0"/>
              <a:t>每次段的个数都会以</a:t>
            </a:r>
            <a:r>
              <a:rPr lang="en-US" altLang="zh-CN" dirty="0" smtClean="0"/>
              <a:t>1/2</a:t>
            </a:r>
            <a:r>
              <a:rPr lang="zh-CN" altLang="en-US" dirty="0" smtClean="0"/>
              <a:t>的比例减少，所以时间复杂度是</a:t>
            </a:r>
            <a:r>
              <a:rPr lang="en-US" altLang="zh-CN" dirty="0" smtClean="0"/>
              <a:t>O(n</a:t>
            </a:r>
            <a:r>
              <a:rPr lang="zh-CN" altLang="en-US" dirty="0" smtClean="0"/>
              <a:t> </a:t>
            </a:r>
            <a:r>
              <a:rPr lang="en-US" altLang="zh-CN" dirty="0" smtClean="0"/>
              <a:t>log</a:t>
            </a:r>
            <a:r>
              <a:rPr lang="zh-CN" altLang="en-US" dirty="0" smtClean="0"/>
              <a:t> </a:t>
            </a:r>
            <a:r>
              <a:rPr lang="en-US" altLang="zh-CN" dirty="0" smtClean="0"/>
              <a:t>n)</a:t>
            </a:r>
            <a:r>
              <a:rPr lang="zh-CN" altLang="en-US" dirty="0" smtClean="0"/>
              <a:t>的。</a:t>
            </a:r>
            <a:endParaRPr lang="zh-CN" altLang="en-US" dirty="0"/>
          </a:p>
        </p:txBody>
      </p:sp>
    </p:spTree>
    <p:extLst>
      <p:ext uri="{BB962C8B-B14F-4D97-AF65-F5344CB8AC3E}">
        <p14:creationId xmlns:p14="http://schemas.microsoft.com/office/powerpoint/2010/main" val="14965773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每次加一条直线，将直线一边的取反即可。</a:t>
            </a:r>
            <a:endParaRPr kumimoji="1" lang="zh-CN" altLang="en-US" dirty="0"/>
          </a:p>
        </p:txBody>
      </p:sp>
    </p:spTree>
    <p:extLst>
      <p:ext uri="{BB962C8B-B14F-4D97-AF65-F5344CB8AC3E}">
        <p14:creationId xmlns:p14="http://schemas.microsoft.com/office/powerpoint/2010/main" val="13406806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MultiplicationTable3</a:t>
            </a:r>
            <a:endParaRPr kumimoji="1" lang="zh-CN" altLang="en-US" dirty="0"/>
          </a:p>
        </p:txBody>
      </p:sp>
      <p:sp>
        <p:nvSpPr>
          <p:cNvPr id="3" name="内容占位符 2"/>
          <p:cNvSpPr>
            <a:spLocks noGrp="1"/>
          </p:cNvSpPr>
          <p:nvPr>
            <p:ph idx="1"/>
          </p:nvPr>
        </p:nvSpPr>
        <p:spPr/>
        <p:txBody>
          <a:bodyPr/>
          <a:lstStyle/>
          <a:p>
            <a:r>
              <a:rPr kumimoji="1" lang="zh-CN" altLang="en-US" dirty="0" smtClean="0"/>
              <a:t>构造一个</a:t>
            </a:r>
            <a:r>
              <a:rPr kumimoji="1" lang="en-US" altLang="zh-CN" dirty="0" smtClean="0"/>
              <a:t>n</a:t>
            </a:r>
            <a:r>
              <a:rPr kumimoji="1" lang="zh-CN" altLang="en-US" dirty="0" smtClean="0"/>
              <a:t>*</a:t>
            </a:r>
            <a:r>
              <a:rPr kumimoji="1" lang="en-US" altLang="zh-CN" dirty="0" smtClean="0"/>
              <a:t>n</a:t>
            </a:r>
            <a:r>
              <a:rPr kumimoji="1" lang="zh-CN" altLang="en-US" dirty="0" smtClean="0"/>
              <a:t>的数组</a:t>
            </a:r>
            <a:r>
              <a:rPr kumimoji="1" lang="en-US" altLang="zh-CN" dirty="0" smtClean="0"/>
              <a:t>g(</a:t>
            </a:r>
            <a:r>
              <a:rPr kumimoji="1" lang="en-US" altLang="zh-CN" dirty="0" err="1"/>
              <a:t>i</a:t>
            </a:r>
            <a:r>
              <a:rPr kumimoji="1" lang="en-US" altLang="zh-CN" dirty="0" err="1" smtClean="0"/>
              <a:t>,j</a:t>
            </a:r>
            <a:r>
              <a:rPr kumimoji="1" lang="en-US" altLang="zh-CN" dirty="0" smtClean="0"/>
              <a:t>)</a:t>
            </a:r>
            <a:r>
              <a:rPr kumimoji="1" lang="zh-CN" altLang="en-US" dirty="0" smtClean="0"/>
              <a:t>。</a:t>
            </a:r>
          </a:p>
          <a:p>
            <a:r>
              <a:rPr kumimoji="1" lang="zh-CN" altLang="en-US" dirty="0" smtClean="0"/>
              <a:t>一个集合</a:t>
            </a:r>
            <a:r>
              <a:rPr kumimoji="1" lang="en-US" altLang="zh-CN" dirty="0" smtClean="0"/>
              <a:t>S</a:t>
            </a:r>
            <a:r>
              <a:rPr kumimoji="1" lang="zh-CN" altLang="en-US" dirty="0" smtClean="0"/>
              <a:t>是好的当且仅当对于集合中的任意两个数</a:t>
            </a:r>
            <a:r>
              <a:rPr kumimoji="1" lang="en-US" altLang="zh-CN" dirty="0" err="1" smtClean="0"/>
              <a:t>x,y</a:t>
            </a:r>
            <a:r>
              <a:rPr kumimoji="1" lang="en-US" altLang="zh-CN" dirty="0" smtClean="0"/>
              <a:t>,</a:t>
            </a:r>
            <a:r>
              <a:rPr kumimoji="1" lang="zh-CN" altLang="en-US" dirty="0" smtClean="0"/>
              <a:t> </a:t>
            </a:r>
            <a:r>
              <a:rPr kumimoji="1" lang="en-US" altLang="zh-CN" dirty="0" smtClean="0"/>
              <a:t>g(</a:t>
            </a:r>
            <a:r>
              <a:rPr kumimoji="1" lang="en-US" altLang="zh-CN" dirty="0" err="1" smtClean="0"/>
              <a:t>x,y</a:t>
            </a:r>
            <a:r>
              <a:rPr kumimoji="1" lang="en-US" altLang="zh-CN" dirty="0" smtClean="0"/>
              <a:t>)</a:t>
            </a:r>
            <a:r>
              <a:rPr kumimoji="1" lang="zh-CN" altLang="en-US" dirty="0" smtClean="0"/>
              <a:t>也在</a:t>
            </a:r>
            <a:r>
              <a:rPr kumimoji="1" lang="en-US" altLang="zh-CN" dirty="0" smtClean="0"/>
              <a:t>S</a:t>
            </a:r>
            <a:r>
              <a:rPr kumimoji="1" lang="zh-CN" altLang="en-US" dirty="0" smtClean="0"/>
              <a:t>中。</a:t>
            </a:r>
          </a:p>
          <a:p>
            <a:r>
              <a:rPr kumimoji="1" lang="zh-CN" altLang="en-US" dirty="0" smtClean="0"/>
              <a:t>请构造一个数组使得好的集合个数恰好为</a:t>
            </a:r>
            <a:r>
              <a:rPr kumimoji="1" lang="en-US" altLang="zh-CN" dirty="0" smtClean="0"/>
              <a:t>K</a:t>
            </a:r>
            <a:r>
              <a:rPr kumimoji="1" lang="zh-CN" altLang="en-US" dirty="0" smtClean="0"/>
              <a:t>，要求</a:t>
            </a:r>
            <a:r>
              <a:rPr kumimoji="1" lang="en-US" altLang="zh-CN" dirty="0" smtClean="0"/>
              <a:t>n&lt;=20</a:t>
            </a:r>
            <a:r>
              <a:rPr kumimoji="1" lang="zh-CN" altLang="en-US" dirty="0" smtClean="0"/>
              <a:t>。</a:t>
            </a:r>
            <a:endParaRPr kumimoji="1" lang="zh-CN" altLang="en-US" dirty="0"/>
          </a:p>
        </p:txBody>
      </p:sp>
    </p:spTree>
    <p:extLst>
      <p:ext uri="{BB962C8B-B14F-4D97-AF65-F5344CB8AC3E}">
        <p14:creationId xmlns:p14="http://schemas.microsoft.com/office/powerpoint/2010/main" val="12526099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假设有个</a:t>
            </a:r>
            <a:r>
              <a:rPr kumimoji="1" lang="en-US" altLang="zh-CN" dirty="0" smtClean="0"/>
              <a:t>x</a:t>
            </a:r>
            <a:r>
              <a:rPr kumimoji="1" lang="zh-CN" altLang="en-US" dirty="0" smtClean="0"/>
              <a:t>的解，考虑如何构造</a:t>
            </a:r>
            <a:r>
              <a:rPr kumimoji="1" lang="en-US" altLang="zh-CN" dirty="0" smtClean="0"/>
              <a:t>x+1</a:t>
            </a:r>
            <a:r>
              <a:rPr kumimoji="1" lang="zh-CN" altLang="en-US" dirty="0" smtClean="0"/>
              <a:t>和</a:t>
            </a:r>
            <a:r>
              <a:rPr kumimoji="1" lang="en-US" altLang="zh-CN" dirty="0" smtClean="0"/>
              <a:t>2x</a:t>
            </a:r>
            <a:r>
              <a:rPr kumimoji="1" lang="zh-CN" altLang="en-US" dirty="0" smtClean="0"/>
              <a:t>的解。</a:t>
            </a:r>
          </a:p>
          <a:p>
            <a:r>
              <a:rPr kumimoji="1" lang="zh-CN" altLang="en-US" dirty="0" smtClean="0"/>
              <a:t>对于</a:t>
            </a:r>
            <a:r>
              <a:rPr kumimoji="1" lang="en-US" altLang="zh-CN" dirty="0" smtClean="0"/>
              <a:t>2x</a:t>
            </a:r>
            <a:r>
              <a:rPr kumimoji="1" lang="zh-CN" altLang="en-US" dirty="0" smtClean="0"/>
              <a:t>，那么我们加一个元素</a:t>
            </a:r>
            <a:r>
              <a:rPr kumimoji="1" lang="en-US" altLang="zh-CN" dirty="0" smtClean="0"/>
              <a:t>p</a:t>
            </a:r>
            <a:r>
              <a:rPr kumimoji="1" lang="zh-CN" altLang="en-US" dirty="0" smtClean="0"/>
              <a:t>，使得对于当前的元素有</a:t>
            </a:r>
            <a:r>
              <a:rPr kumimoji="1" lang="en-US" altLang="zh-CN" dirty="0" smtClean="0"/>
              <a:t>g[p][</a:t>
            </a:r>
            <a:r>
              <a:rPr kumimoji="1" lang="en-US" altLang="zh-CN" dirty="0" err="1" smtClean="0"/>
              <a:t>i</a:t>
            </a:r>
            <a:r>
              <a:rPr kumimoji="1" lang="en-US" altLang="zh-CN" dirty="0" smtClean="0"/>
              <a:t>]=g[</a:t>
            </a:r>
            <a:r>
              <a:rPr kumimoji="1" lang="en-US" altLang="zh-CN" dirty="0" err="1" smtClean="0"/>
              <a:t>i</a:t>
            </a:r>
            <a:r>
              <a:rPr kumimoji="1" lang="en-US" altLang="zh-CN" dirty="0" smtClean="0"/>
              <a:t>][p]=</a:t>
            </a:r>
            <a:r>
              <a:rPr kumimoji="1" lang="en-US" altLang="zh-CN" dirty="0" err="1" smtClean="0"/>
              <a:t>i</a:t>
            </a:r>
            <a:r>
              <a:rPr kumimoji="1" lang="zh-CN" altLang="en-US" dirty="0" smtClean="0"/>
              <a:t>。</a:t>
            </a:r>
          </a:p>
          <a:p>
            <a:r>
              <a:rPr kumimoji="1" lang="zh-CN" altLang="en-US" dirty="0" smtClean="0"/>
              <a:t>那么这个元素</a:t>
            </a:r>
            <a:r>
              <a:rPr kumimoji="1" lang="en-US" altLang="zh-CN" dirty="0" smtClean="0"/>
              <a:t>p</a:t>
            </a:r>
            <a:r>
              <a:rPr kumimoji="1" lang="zh-CN" altLang="en-US" dirty="0" smtClean="0"/>
              <a:t>选与不选都没有关系，方案数为</a:t>
            </a:r>
            <a:r>
              <a:rPr kumimoji="1" lang="en-US" altLang="zh-CN" dirty="0" smtClean="0"/>
              <a:t>2x</a:t>
            </a:r>
            <a:r>
              <a:rPr kumimoji="1" lang="zh-CN" altLang="en-US" dirty="0" smtClean="0"/>
              <a:t>。</a:t>
            </a:r>
          </a:p>
          <a:p>
            <a:r>
              <a:rPr kumimoji="1" lang="zh-CN" altLang="en-US" dirty="0" smtClean="0"/>
              <a:t>否则加</a:t>
            </a:r>
            <a:r>
              <a:rPr kumimoji="1" lang="en-US" altLang="zh-CN" dirty="0" smtClean="0"/>
              <a:t>p</a:t>
            </a:r>
            <a:r>
              <a:rPr kumimoji="1" lang="zh-CN" altLang="en-US" dirty="0" smtClean="0"/>
              <a:t>使得</a:t>
            </a:r>
            <a:r>
              <a:rPr kumimoji="1" lang="en-US" altLang="zh-CN" dirty="0" smtClean="0"/>
              <a:t>g[p][</a:t>
            </a:r>
            <a:r>
              <a:rPr kumimoji="1" lang="en-US" altLang="zh-CN" dirty="0" err="1" smtClean="0"/>
              <a:t>i</a:t>
            </a:r>
            <a:r>
              <a:rPr kumimoji="1" lang="en-US" altLang="zh-CN" dirty="0" smtClean="0"/>
              <a:t>]=g[p][</a:t>
            </a:r>
            <a:r>
              <a:rPr kumimoji="1" lang="en-US" altLang="zh-CN" dirty="0" err="1" smtClean="0"/>
              <a:t>i</a:t>
            </a:r>
            <a:r>
              <a:rPr kumimoji="1" lang="en-US" altLang="zh-CN" dirty="0" smtClean="0"/>
              <a:t>]=i-1</a:t>
            </a:r>
            <a:r>
              <a:rPr kumimoji="1" lang="zh-CN" altLang="en-US" dirty="0" smtClean="0"/>
              <a:t>，那么选了</a:t>
            </a:r>
            <a:r>
              <a:rPr kumimoji="1" lang="en-US" altLang="zh-CN" dirty="0" smtClean="0"/>
              <a:t>p</a:t>
            </a:r>
            <a:r>
              <a:rPr kumimoji="1" lang="zh-CN" altLang="en-US" dirty="0" smtClean="0"/>
              <a:t>之后，得把所有的元素都选上。</a:t>
            </a:r>
          </a:p>
          <a:p>
            <a:r>
              <a:rPr kumimoji="1" lang="zh-CN" altLang="en-US" dirty="0" smtClean="0"/>
              <a:t>不选</a:t>
            </a:r>
            <a:r>
              <a:rPr kumimoji="1" lang="en-US" altLang="zh-CN" dirty="0" smtClean="0"/>
              <a:t>p</a:t>
            </a:r>
            <a:r>
              <a:rPr kumimoji="1" lang="zh-CN" altLang="en-US" dirty="0" smtClean="0"/>
              <a:t>就只有</a:t>
            </a:r>
            <a:r>
              <a:rPr kumimoji="1" lang="en-US" altLang="zh-CN" dirty="0" smtClean="0"/>
              <a:t>x</a:t>
            </a:r>
            <a:r>
              <a:rPr kumimoji="1" lang="zh-CN" altLang="en-US" dirty="0" smtClean="0"/>
              <a:t>种方案，所以恰好为</a:t>
            </a:r>
            <a:r>
              <a:rPr kumimoji="1" lang="en-US" altLang="zh-CN" dirty="0" smtClean="0"/>
              <a:t>x+1</a:t>
            </a:r>
            <a:r>
              <a:rPr kumimoji="1" lang="zh-CN" altLang="en-US" dirty="0" smtClean="0"/>
              <a:t>。</a:t>
            </a:r>
          </a:p>
          <a:p>
            <a:endParaRPr kumimoji="1" lang="zh-CN" altLang="en-US" dirty="0"/>
          </a:p>
        </p:txBody>
      </p:sp>
    </p:spTree>
    <p:extLst>
      <p:ext uri="{BB962C8B-B14F-4D97-AF65-F5344CB8AC3E}">
        <p14:creationId xmlns:p14="http://schemas.microsoft.com/office/powerpoint/2010/main" val="3037291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MinimumCutsAgain</a:t>
            </a:r>
            <a:endParaRPr kumimoji="1" lang="zh-CN" altLang="en-US" dirty="0"/>
          </a:p>
        </p:txBody>
      </p:sp>
      <p:sp>
        <p:nvSpPr>
          <p:cNvPr id="3" name="内容占位符 2"/>
          <p:cNvSpPr>
            <a:spLocks noGrp="1"/>
          </p:cNvSpPr>
          <p:nvPr>
            <p:ph idx="1"/>
          </p:nvPr>
        </p:nvSpPr>
        <p:spPr/>
        <p:txBody>
          <a:bodyPr/>
          <a:lstStyle/>
          <a:p>
            <a:r>
              <a:rPr kumimoji="1" lang="zh-CN" altLang="en-US" dirty="0" smtClean="0"/>
              <a:t>构造一个有向带权图，使得恰有</a:t>
            </a:r>
            <a:r>
              <a:rPr kumimoji="1" lang="en-US" altLang="zh-CN" dirty="0" smtClean="0"/>
              <a:t>K</a:t>
            </a:r>
            <a:r>
              <a:rPr kumimoji="1" lang="zh-CN" altLang="en-US" dirty="0" smtClean="0"/>
              <a:t>个</a:t>
            </a:r>
            <a:r>
              <a:rPr kumimoji="1" lang="en-US" altLang="zh-CN" dirty="0" smtClean="0"/>
              <a:t>0-1</a:t>
            </a:r>
            <a:r>
              <a:rPr kumimoji="1" lang="zh-CN" altLang="en-US" dirty="0" smtClean="0"/>
              <a:t>最小割。</a:t>
            </a:r>
          </a:p>
          <a:p>
            <a:r>
              <a:rPr kumimoji="1" lang="en-US" altLang="zh-CN" dirty="0" smtClean="0"/>
              <a:t>0-1</a:t>
            </a:r>
            <a:r>
              <a:rPr kumimoji="1" lang="zh-CN" altLang="en-US" dirty="0" smtClean="0"/>
              <a:t>最小割是将图分成</a:t>
            </a:r>
            <a:r>
              <a:rPr kumimoji="1" lang="en-US" altLang="zh-CN" dirty="0" smtClean="0"/>
              <a:t>S</a:t>
            </a:r>
            <a:r>
              <a:rPr kumimoji="1" lang="zh-CN" altLang="en-US" dirty="0" smtClean="0"/>
              <a:t>和</a:t>
            </a:r>
            <a:r>
              <a:rPr kumimoji="1" lang="en-US" altLang="zh-CN" dirty="0" smtClean="0"/>
              <a:t>T</a:t>
            </a:r>
            <a:r>
              <a:rPr kumimoji="1" lang="zh-CN" altLang="en-US" dirty="0" smtClean="0"/>
              <a:t>两个集合，</a:t>
            </a:r>
            <a:r>
              <a:rPr kumimoji="1" lang="en-US" altLang="zh-CN" dirty="0" smtClean="0"/>
              <a:t>0</a:t>
            </a:r>
            <a:r>
              <a:rPr kumimoji="1" lang="zh-CN" altLang="en-US" dirty="0" smtClean="0"/>
              <a:t>属于</a:t>
            </a:r>
            <a:r>
              <a:rPr kumimoji="1" lang="en-US" altLang="zh-CN" dirty="0" smtClean="0"/>
              <a:t>S,</a:t>
            </a:r>
            <a:r>
              <a:rPr kumimoji="1" lang="zh-CN" altLang="en-US" dirty="0" smtClean="0"/>
              <a:t> </a:t>
            </a:r>
            <a:r>
              <a:rPr kumimoji="1" lang="en-US" altLang="zh-CN" dirty="0" smtClean="0"/>
              <a:t>1</a:t>
            </a:r>
            <a:r>
              <a:rPr kumimoji="1" lang="zh-CN" altLang="en-US" dirty="0" smtClean="0"/>
              <a:t>属于</a:t>
            </a:r>
            <a:r>
              <a:rPr kumimoji="1" lang="en-US" altLang="zh-CN" dirty="0" smtClean="0"/>
              <a:t>T</a:t>
            </a:r>
            <a:r>
              <a:rPr kumimoji="1" lang="zh-CN" altLang="en-US" dirty="0" smtClean="0"/>
              <a:t>，权值为从</a:t>
            </a:r>
            <a:r>
              <a:rPr kumimoji="1" lang="en-US" altLang="zh-CN" dirty="0" smtClean="0"/>
              <a:t>S</a:t>
            </a:r>
            <a:r>
              <a:rPr kumimoji="1" lang="zh-CN" altLang="en-US" dirty="0" smtClean="0"/>
              <a:t>到</a:t>
            </a:r>
            <a:r>
              <a:rPr kumimoji="1" lang="en-US" altLang="zh-CN" dirty="0"/>
              <a:t>T</a:t>
            </a:r>
            <a:r>
              <a:rPr kumimoji="1" lang="zh-CN" altLang="en-US" dirty="0" smtClean="0"/>
              <a:t>的边的边权和。</a:t>
            </a:r>
          </a:p>
          <a:p>
            <a:r>
              <a:rPr kumimoji="1" lang="en-US" altLang="zh-CN" dirty="0" smtClean="0"/>
              <a:t>K&lt;=1000</a:t>
            </a:r>
            <a:r>
              <a:rPr kumimoji="1" lang="zh-CN" altLang="en-US" dirty="0" smtClean="0"/>
              <a:t>，要求点数</a:t>
            </a:r>
            <a:r>
              <a:rPr kumimoji="1" lang="en-US" altLang="zh-CN" dirty="0" smtClean="0"/>
              <a:t>&lt;=20</a:t>
            </a:r>
            <a:endParaRPr kumimoji="1" lang="zh-CN" altLang="en-US" dirty="0" smtClean="0"/>
          </a:p>
        </p:txBody>
      </p:sp>
    </p:spTree>
    <p:extLst>
      <p:ext uri="{BB962C8B-B14F-4D97-AF65-F5344CB8AC3E}">
        <p14:creationId xmlns:p14="http://schemas.microsoft.com/office/powerpoint/2010/main" val="8295125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假设有个</a:t>
            </a:r>
            <a:r>
              <a:rPr kumimoji="1" lang="en-US" altLang="zh-CN" dirty="0" smtClean="0"/>
              <a:t>x</a:t>
            </a:r>
            <a:r>
              <a:rPr kumimoji="1" lang="zh-CN" altLang="en-US" dirty="0" smtClean="0"/>
              <a:t>的方案，构造</a:t>
            </a:r>
            <a:r>
              <a:rPr kumimoji="1" lang="en-US" altLang="zh-CN" dirty="0" smtClean="0"/>
              <a:t>2x</a:t>
            </a:r>
            <a:r>
              <a:rPr kumimoji="1" lang="zh-CN" altLang="en-US" dirty="0" smtClean="0"/>
              <a:t>和</a:t>
            </a:r>
            <a:r>
              <a:rPr kumimoji="1" lang="en-US" altLang="zh-CN" dirty="0" smtClean="0"/>
              <a:t>x+1</a:t>
            </a:r>
            <a:r>
              <a:rPr kumimoji="1" lang="zh-CN" altLang="en-US" dirty="0" smtClean="0"/>
              <a:t>。</a:t>
            </a:r>
          </a:p>
          <a:p>
            <a:r>
              <a:rPr kumimoji="1" lang="zh-CN" altLang="en-US" dirty="0" smtClean="0"/>
              <a:t>构造</a:t>
            </a:r>
            <a:r>
              <a:rPr kumimoji="1" lang="en-US" altLang="zh-CN" dirty="0" smtClean="0"/>
              <a:t>2x</a:t>
            </a:r>
            <a:r>
              <a:rPr kumimoji="1" lang="zh-CN" altLang="en-US" dirty="0" smtClean="0"/>
              <a:t>十分简单，只要加一个空的点即可。</a:t>
            </a:r>
          </a:p>
          <a:p>
            <a:r>
              <a:rPr kumimoji="1" lang="zh-CN" altLang="en-US" dirty="0" smtClean="0"/>
              <a:t>构造</a:t>
            </a:r>
            <a:r>
              <a:rPr kumimoji="1" lang="en-US" altLang="zh-CN" dirty="0" smtClean="0"/>
              <a:t>x+1</a:t>
            </a:r>
            <a:r>
              <a:rPr kumimoji="1" lang="zh-CN" altLang="en-US" dirty="0" smtClean="0"/>
              <a:t>的方案，只要加一个点</a:t>
            </a:r>
            <a:r>
              <a:rPr kumimoji="1" lang="en-US" altLang="zh-CN" dirty="0" smtClean="0"/>
              <a:t>p</a:t>
            </a:r>
            <a:r>
              <a:rPr kumimoji="1" lang="zh-CN" altLang="en-US" dirty="0" smtClean="0"/>
              <a:t>，然后向</a:t>
            </a:r>
            <a:r>
              <a:rPr kumimoji="1" lang="en-US" altLang="zh-CN" dirty="0" smtClean="0"/>
              <a:t>2</a:t>
            </a:r>
            <a:r>
              <a:rPr kumimoji="1" lang="zh-CN" altLang="en-US" dirty="0" smtClean="0"/>
              <a:t>到</a:t>
            </a:r>
            <a:r>
              <a:rPr kumimoji="1" lang="en-US" altLang="zh-CN" dirty="0" smtClean="0"/>
              <a:t>p-1</a:t>
            </a:r>
            <a:r>
              <a:rPr kumimoji="1" lang="zh-CN" altLang="en-US" dirty="0" smtClean="0"/>
              <a:t>全都连上边即可。</a:t>
            </a:r>
          </a:p>
          <a:p>
            <a:r>
              <a:rPr kumimoji="1" lang="zh-CN" altLang="en-US" dirty="0" smtClean="0"/>
              <a:t>这样</a:t>
            </a:r>
            <a:r>
              <a:rPr kumimoji="1" lang="en-US" altLang="zh-CN" dirty="0" smtClean="0"/>
              <a:t>0-1</a:t>
            </a:r>
            <a:r>
              <a:rPr kumimoji="1" lang="zh-CN" altLang="en-US" dirty="0" smtClean="0"/>
              <a:t>的最小割始终为</a:t>
            </a:r>
            <a:r>
              <a:rPr kumimoji="1" lang="en-US" altLang="zh-CN" dirty="0" smtClean="0"/>
              <a:t>0</a:t>
            </a:r>
            <a:r>
              <a:rPr kumimoji="1" lang="zh-CN" altLang="en-US" dirty="0" smtClean="0"/>
              <a:t>。如果</a:t>
            </a:r>
            <a:r>
              <a:rPr kumimoji="1" lang="en-US" altLang="zh-CN" dirty="0" smtClean="0"/>
              <a:t>p</a:t>
            </a:r>
            <a:r>
              <a:rPr kumimoji="1" lang="zh-CN" altLang="en-US" dirty="0" smtClean="0"/>
              <a:t>被选到了</a:t>
            </a:r>
            <a:r>
              <a:rPr kumimoji="1" lang="en-US" altLang="zh-CN" dirty="0" smtClean="0"/>
              <a:t>S</a:t>
            </a:r>
            <a:r>
              <a:rPr kumimoji="1" lang="zh-CN" altLang="en-US" dirty="0" smtClean="0"/>
              <a:t>集，那么得把</a:t>
            </a:r>
            <a:r>
              <a:rPr kumimoji="1" lang="en-US" altLang="zh-CN" dirty="0" smtClean="0"/>
              <a:t>2</a:t>
            </a:r>
            <a:r>
              <a:rPr kumimoji="1" lang="zh-CN" altLang="en-US" dirty="0" smtClean="0"/>
              <a:t>到</a:t>
            </a:r>
            <a:r>
              <a:rPr kumimoji="1" lang="en-US" altLang="zh-CN" dirty="0" smtClean="0"/>
              <a:t>p-1</a:t>
            </a:r>
            <a:r>
              <a:rPr kumimoji="1" lang="zh-CN" altLang="en-US" dirty="0" smtClean="0"/>
              <a:t>全都选过来，否则无所谓，方案总数为</a:t>
            </a:r>
            <a:r>
              <a:rPr kumimoji="1" lang="en-US" altLang="zh-CN" dirty="0" smtClean="0"/>
              <a:t>x+1</a:t>
            </a:r>
            <a:r>
              <a:rPr kumimoji="1" lang="zh-CN" altLang="en-US" dirty="0" smtClean="0"/>
              <a:t>。</a:t>
            </a:r>
            <a:endParaRPr kumimoji="1" lang="zh-CN" altLang="en-US" dirty="0"/>
          </a:p>
        </p:txBody>
      </p:sp>
    </p:spTree>
    <p:extLst>
      <p:ext uri="{BB962C8B-B14F-4D97-AF65-F5344CB8AC3E}">
        <p14:creationId xmlns:p14="http://schemas.microsoft.com/office/powerpoint/2010/main" val="20496751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增加限制</a:t>
            </a:r>
            <a:endParaRPr kumimoji="1" lang="zh-CN" altLang="en-US" dirty="0"/>
          </a:p>
        </p:txBody>
      </p:sp>
      <p:sp>
        <p:nvSpPr>
          <p:cNvPr id="3" name="内容占位符 2"/>
          <p:cNvSpPr>
            <a:spLocks noGrp="1"/>
          </p:cNvSpPr>
          <p:nvPr>
            <p:ph idx="1"/>
          </p:nvPr>
        </p:nvSpPr>
        <p:spPr/>
        <p:txBody>
          <a:bodyPr/>
          <a:lstStyle/>
          <a:p>
            <a:r>
              <a:rPr kumimoji="1" lang="zh-CN" altLang="en-US" dirty="0" smtClean="0"/>
              <a:t>如果自由度太高反而不好控制。</a:t>
            </a:r>
          </a:p>
          <a:p>
            <a:r>
              <a:rPr kumimoji="1" lang="zh-CN" altLang="en-US" dirty="0" smtClean="0"/>
              <a:t>有的时候增加限制反而会更好做。</a:t>
            </a:r>
          </a:p>
          <a:p>
            <a:r>
              <a:rPr kumimoji="1" lang="zh-CN" altLang="en-US" dirty="0" smtClean="0"/>
              <a:t>还有当归纳构造的时候增加限制也能更方便归纳。</a:t>
            </a:r>
            <a:endParaRPr kumimoji="1" lang="zh-CN" altLang="en-US" dirty="0"/>
          </a:p>
        </p:txBody>
      </p:sp>
    </p:spTree>
    <p:extLst>
      <p:ext uri="{BB962C8B-B14F-4D97-AF65-F5344CB8AC3E}">
        <p14:creationId xmlns:p14="http://schemas.microsoft.com/office/powerpoint/2010/main" val="42861301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经典问题</a:t>
            </a:r>
            <a:endParaRPr kumimoji="1" lang="zh-CN" altLang="en-US" dirty="0"/>
          </a:p>
        </p:txBody>
      </p:sp>
      <p:sp>
        <p:nvSpPr>
          <p:cNvPr id="3" name="内容占位符 2"/>
          <p:cNvSpPr>
            <a:spLocks noGrp="1"/>
          </p:cNvSpPr>
          <p:nvPr>
            <p:ph idx="1"/>
          </p:nvPr>
        </p:nvSpPr>
        <p:spPr/>
        <p:txBody>
          <a:bodyPr/>
          <a:lstStyle/>
          <a:p>
            <a:r>
              <a:rPr kumimoji="1" lang="zh-CN" altLang="en-US" dirty="0" smtClean="0"/>
              <a:t>给你</a:t>
            </a:r>
            <a:r>
              <a:rPr kumimoji="1" lang="en-US" altLang="zh-CN" dirty="0" smtClean="0"/>
              <a:t>n</a:t>
            </a:r>
            <a:r>
              <a:rPr kumimoji="1" lang="zh-CN" altLang="en-US" dirty="0" smtClean="0"/>
              <a:t>个数，找到一个子集使得和为</a:t>
            </a:r>
            <a:r>
              <a:rPr kumimoji="1" lang="en-US" altLang="zh-CN" dirty="0" smtClean="0"/>
              <a:t>n</a:t>
            </a:r>
            <a:r>
              <a:rPr kumimoji="1" lang="zh-CN" altLang="en-US" dirty="0" smtClean="0"/>
              <a:t>的倍数。</a:t>
            </a:r>
            <a:endParaRPr kumimoji="1" lang="zh-CN" altLang="en-US" dirty="0"/>
          </a:p>
        </p:txBody>
      </p:sp>
    </p:spTree>
    <p:extLst>
      <p:ext uri="{BB962C8B-B14F-4D97-AF65-F5344CB8AC3E}">
        <p14:creationId xmlns:p14="http://schemas.microsoft.com/office/powerpoint/2010/main" val="144269168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把限制加强为求一个子串，那么考虑前缀和</a:t>
            </a:r>
            <a:r>
              <a:rPr kumimoji="1" lang="en-US" altLang="zh-CN" dirty="0" smtClean="0"/>
              <a:t>s0,s1,…,</a:t>
            </a:r>
            <a:r>
              <a:rPr kumimoji="1" lang="en-US" altLang="zh-CN" dirty="0" err="1" smtClean="0"/>
              <a:t>sn</a:t>
            </a:r>
            <a:r>
              <a:rPr kumimoji="1" lang="zh-CN" altLang="en-US" dirty="0" smtClean="0"/>
              <a:t>至少有两个是相同的。</a:t>
            </a:r>
            <a:endParaRPr kumimoji="1" lang="zh-CN" altLang="en-US" dirty="0"/>
          </a:p>
        </p:txBody>
      </p:sp>
    </p:spTree>
    <p:extLst>
      <p:ext uri="{BB962C8B-B14F-4D97-AF65-F5344CB8AC3E}">
        <p14:creationId xmlns:p14="http://schemas.microsoft.com/office/powerpoint/2010/main" val="2776430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Hack</a:t>
            </a:r>
            <a:r>
              <a:rPr kumimoji="1" lang="zh-CN" altLang="en-US" dirty="0" smtClean="0"/>
              <a:t> </a:t>
            </a:r>
            <a:r>
              <a:rPr kumimoji="1" lang="en-US" altLang="zh-CN" dirty="0" smtClean="0"/>
              <a:t>it!</a:t>
            </a:r>
            <a:endParaRPr kumimoji="1" lang="zh-CN" altLang="en-US" dirty="0"/>
          </a:p>
        </p:txBody>
      </p:sp>
      <p:sp>
        <p:nvSpPr>
          <p:cNvPr id="3" name="内容占位符 2"/>
          <p:cNvSpPr>
            <a:spLocks noGrp="1"/>
          </p:cNvSpPr>
          <p:nvPr>
            <p:ph idx="1"/>
          </p:nvPr>
        </p:nvSpPr>
        <p:spPr/>
        <p:txBody>
          <a:bodyPr/>
          <a:lstStyle/>
          <a:p>
            <a:r>
              <a:rPr kumimoji="1" lang="zh-CN" altLang="en-US" dirty="0" smtClean="0"/>
              <a:t>记</a:t>
            </a:r>
            <a:r>
              <a:rPr kumimoji="1" lang="en-US" altLang="zh-CN" dirty="0" smtClean="0"/>
              <a:t>f(x)</a:t>
            </a:r>
            <a:r>
              <a:rPr kumimoji="1" lang="zh-CN" altLang="en-US" dirty="0" smtClean="0"/>
              <a:t>为</a:t>
            </a:r>
            <a:r>
              <a:rPr kumimoji="1" lang="en-US" altLang="zh-CN" dirty="0" smtClean="0"/>
              <a:t>x</a:t>
            </a:r>
            <a:r>
              <a:rPr kumimoji="1" lang="zh-CN" altLang="en-US" dirty="0" smtClean="0"/>
              <a:t>的数位和。</a:t>
            </a:r>
          </a:p>
          <a:p>
            <a:r>
              <a:rPr kumimoji="1" lang="zh-CN" altLang="en-US" dirty="0" smtClean="0"/>
              <a:t>求</a:t>
            </a:r>
            <a:r>
              <a:rPr kumimoji="1" lang="en-US" altLang="zh-CN" dirty="0" err="1" smtClean="0"/>
              <a:t>l,r</a:t>
            </a:r>
            <a:r>
              <a:rPr kumimoji="1" lang="zh-CN" altLang="en-US" dirty="0" smtClean="0"/>
              <a:t>使得</a:t>
            </a:r>
            <a:r>
              <a:rPr kumimoji="1" lang="en-US" altLang="zh-CN" dirty="0" smtClean="0"/>
              <a:t>sum</a:t>
            </a:r>
            <a:r>
              <a:rPr kumimoji="1" lang="zh-CN" altLang="en-US" dirty="0" smtClean="0"/>
              <a:t> </a:t>
            </a:r>
            <a:r>
              <a:rPr kumimoji="1" lang="en-US" altLang="zh-CN" dirty="0" smtClean="0"/>
              <a:t>(</a:t>
            </a:r>
            <a:r>
              <a:rPr kumimoji="1" lang="en-US" altLang="zh-CN" dirty="0" err="1" smtClean="0"/>
              <a:t>i</a:t>
            </a:r>
            <a:r>
              <a:rPr kumimoji="1" lang="en-US" altLang="zh-CN" dirty="0" smtClean="0"/>
              <a:t>=</a:t>
            </a:r>
            <a:r>
              <a:rPr kumimoji="1" lang="en-US" altLang="zh-CN" dirty="0" err="1" smtClean="0"/>
              <a:t>l..r</a:t>
            </a:r>
            <a:r>
              <a:rPr kumimoji="1" lang="en-US" altLang="zh-CN" dirty="0" smtClean="0"/>
              <a:t>)</a:t>
            </a:r>
            <a:r>
              <a:rPr kumimoji="1" lang="zh-CN" altLang="en-US" dirty="0" smtClean="0"/>
              <a:t> </a:t>
            </a:r>
            <a:r>
              <a:rPr kumimoji="1" lang="en-US" altLang="zh-CN" dirty="0" smtClean="0"/>
              <a:t>f(</a:t>
            </a:r>
            <a:r>
              <a:rPr kumimoji="1" lang="en-US" altLang="zh-CN" dirty="0" err="1" smtClean="0"/>
              <a:t>i</a:t>
            </a:r>
            <a:r>
              <a:rPr kumimoji="1" lang="en-US" altLang="zh-CN" dirty="0" smtClean="0"/>
              <a:t>)</a:t>
            </a:r>
            <a:r>
              <a:rPr kumimoji="1" lang="zh-CN" altLang="en-US" dirty="0" smtClean="0"/>
              <a:t> </a:t>
            </a:r>
            <a:r>
              <a:rPr kumimoji="1" lang="en-US" altLang="zh-CN" dirty="0" smtClean="0"/>
              <a:t>mod</a:t>
            </a:r>
            <a:r>
              <a:rPr kumimoji="1" lang="zh-CN" altLang="en-US" dirty="0" smtClean="0"/>
              <a:t> </a:t>
            </a:r>
            <a:r>
              <a:rPr kumimoji="1" lang="en-US" altLang="zh-CN" dirty="0" smtClean="0"/>
              <a:t>P=0</a:t>
            </a:r>
            <a:endParaRPr kumimoji="1" lang="zh-CN" altLang="en-US" dirty="0" smtClean="0"/>
          </a:p>
          <a:p>
            <a:r>
              <a:rPr kumimoji="1" lang="en-US" altLang="zh-CN" dirty="0" smtClean="0"/>
              <a:t>P&lt;=10^18,</a:t>
            </a:r>
            <a:r>
              <a:rPr kumimoji="1" lang="zh-CN" altLang="en-US" dirty="0" smtClean="0"/>
              <a:t> 要求</a:t>
            </a:r>
            <a:r>
              <a:rPr kumimoji="1" lang="en-US" altLang="zh-CN" dirty="0" err="1" smtClean="0"/>
              <a:t>l,r</a:t>
            </a:r>
            <a:r>
              <a:rPr kumimoji="1" lang="en-US" altLang="zh-CN" dirty="0" smtClean="0"/>
              <a:t>&lt;=10^200</a:t>
            </a:r>
            <a:endParaRPr kumimoji="1" lang="zh-CN" altLang="en-US" dirty="0"/>
          </a:p>
        </p:txBody>
      </p:sp>
    </p:spTree>
    <p:extLst>
      <p:ext uri="{BB962C8B-B14F-4D97-AF65-F5344CB8AC3E}">
        <p14:creationId xmlns:p14="http://schemas.microsoft.com/office/powerpoint/2010/main" val="190065137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由于有两个参数</a:t>
            </a:r>
            <a:r>
              <a:rPr kumimoji="1" lang="en-US" altLang="zh-CN" dirty="0" err="1" smtClean="0"/>
              <a:t>l,r</a:t>
            </a:r>
            <a:r>
              <a:rPr kumimoji="1" lang="zh-CN" altLang="en-US" dirty="0" smtClean="0"/>
              <a:t>，自由度太大，所以我们加一个限制使得</a:t>
            </a:r>
            <a:r>
              <a:rPr kumimoji="1" lang="en-US" altLang="zh-CN" dirty="0" smtClean="0"/>
              <a:t>r=l+10^19-1</a:t>
            </a:r>
            <a:r>
              <a:rPr kumimoji="1" lang="zh-CN" altLang="en-US" dirty="0" smtClean="0"/>
              <a:t>。</a:t>
            </a:r>
          </a:p>
          <a:p>
            <a:r>
              <a:rPr kumimoji="1" lang="zh-CN" altLang="en-US" dirty="0" smtClean="0"/>
              <a:t>这个时候我们注意到将</a:t>
            </a:r>
            <a:r>
              <a:rPr kumimoji="1" lang="en-US" altLang="zh-CN" dirty="0" smtClean="0"/>
              <a:t>[</a:t>
            </a:r>
            <a:r>
              <a:rPr kumimoji="1" lang="en-US" altLang="zh-CN" dirty="0" err="1" smtClean="0"/>
              <a:t>l,r</a:t>
            </a:r>
            <a:r>
              <a:rPr kumimoji="1" lang="en-US" altLang="zh-CN" dirty="0" smtClean="0"/>
              <a:t>]</a:t>
            </a:r>
            <a:r>
              <a:rPr kumimoji="1" lang="zh-CN" altLang="en-US" dirty="0" smtClean="0"/>
              <a:t>变成</a:t>
            </a:r>
            <a:r>
              <a:rPr kumimoji="1" lang="en-US" altLang="zh-CN" dirty="0" smtClean="0"/>
              <a:t>[l+1,r+1]</a:t>
            </a:r>
            <a:r>
              <a:rPr kumimoji="1" lang="zh-CN" altLang="en-US" dirty="0" smtClean="0"/>
              <a:t>，整体上加上了</a:t>
            </a:r>
            <a:r>
              <a:rPr kumimoji="1" lang="en-US" altLang="zh-CN" dirty="0" smtClean="0"/>
              <a:t>f(r+1)</a:t>
            </a:r>
            <a:r>
              <a:rPr kumimoji="1" lang="zh-CN" altLang="en-US" dirty="0" smtClean="0"/>
              <a:t>减去了</a:t>
            </a:r>
            <a:r>
              <a:rPr kumimoji="1" lang="en-US" altLang="zh-CN" dirty="0" smtClean="0"/>
              <a:t>f(l)</a:t>
            </a:r>
            <a:r>
              <a:rPr kumimoji="1" lang="zh-CN" altLang="en-US" dirty="0" smtClean="0"/>
              <a:t>。</a:t>
            </a:r>
          </a:p>
          <a:p>
            <a:r>
              <a:rPr kumimoji="1" lang="zh-CN" altLang="en-US" dirty="0" smtClean="0"/>
              <a:t>而</a:t>
            </a:r>
            <a:r>
              <a:rPr kumimoji="1" lang="en-US" altLang="zh-CN" dirty="0" smtClean="0"/>
              <a:t>r+1</a:t>
            </a:r>
            <a:r>
              <a:rPr kumimoji="1" lang="zh-CN" altLang="en-US" dirty="0" smtClean="0"/>
              <a:t>和</a:t>
            </a:r>
            <a:r>
              <a:rPr kumimoji="1" lang="en-US" altLang="zh-CN" dirty="0" smtClean="0"/>
              <a:t>l</a:t>
            </a:r>
            <a:r>
              <a:rPr kumimoji="1" lang="zh-CN" altLang="en-US" dirty="0" smtClean="0"/>
              <a:t>只差一位，也就是</a:t>
            </a:r>
            <a:r>
              <a:rPr kumimoji="1" lang="en-US" altLang="zh-CN" dirty="0" smtClean="0"/>
              <a:t>f(r+1)-f(l)=1</a:t>
            </a:r>
            <a:r>
              <a:rPr kumimoji="1" lang="zh-CN" altLang="en-US" dirty="0" smtClean="0"/>
              <a:t>。</a:t>
            </a:r>
          </a:p>
          <a:p>
            <a:r>
              <a:rPr kumimoji="1" lang="zh-CN" altLang="en-US" dirty="0" smtClean="0"/>
              <a:t>所以只要算出初值</a:t>
            </a:r>
            <a:r>
              <a:rPr kumimoji="1" lang="en-US" altLang="zh-CN" dirty="0" smtClean="0"/>
              <a:t>f(1)+…+f(10^19)</a:t>
            </a:r>
            <a:r>
              <a:rPr kumimoji="1" lang="zh-CN" altLang="en-US" dirty="0" smtClean="0"/>
              <a:t>，然后看和</a:t>
            </a:r>
            <a:r>
              <a:rPr kumimoji="1" lang="en-US" altLang="zh-CN" dirty="0" smtClean="0"/>
              <a:t>P</a:t>
            </a:r>
            <a:r>
              <a:rPr kumimoji="1" lang="zh-CN" altLang="en-US" dirty="0" smtClean="0"/>
              <a:t>差多少，往右移这么多个即可。</a:t>
            </a:r>
            <a:endParaRPr kumimoji="1" lang="zh-CN" altLang="en-US" dirty="0"/>
          </a:p>
        </p:txBody>
      </p:sp>
    </p:spTree>
    <p:extLst>
      <p:ext uri="{BB962C8B-B14F-4D97-AF65-F5344CB8AC3E}">
        <p14:creationId xmlns:p14="http://schemas.microsoft.com/office/powerpoint/2010/main" val="19544329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Double Knapsack</a:t>
            </a:r>
            <a:endParaRPr kumimoji="1" lang="zh-CN" altLang="en-US" dirty="0"/>
          </a:p>
        </p:txBody>
      </p:sp>
      <p:sp>
        <p:nvSpPr>
          <p:cNvPr id="3" name="内容占位符 2"/>
          <p:cNvSpPr>
            <a:spLocks noGrp="1"/>
          </p:cNvSpPr>
          <p:nvPr>
            <p:ph idx="1"/>
          </p:nvPr>
        </p:nvSpPr>
        <p:spPr/>
        <p:txBody>
          <a:bodyPr/>
          <a:lstStyle/>
          <a:p>
            <a:r>
              <a:rPr lang="zh-CN" altLang="en-US" dirty="0"/>
              <a:t> 给定两个大小为</a:t>
            </a:r>
            <a:r>
              <a:rPr lang="en-US" altLang="zh-CN" dirty="0" smtClean="0"/>
              <a:t>n</a:t>
            </a:r>
            <a:r>
              <a:rPr lang="zh-CN" altLang="en-US" dirty="0" smtClean="0"/>
              <a:t>的</a:t>
            </a:r>
            <a:r>
              <a:rPr lang="zh-CN" altLang="en-US" dirty="0"/>
              <a:t>可</a:t>
            </a:r>
            <a:r>
              <a:rPr lang="zh-CN" altLang="en-US" dirty="0" smtClean="0"/>
              <a:t>重集</a:t>
            </a:r>
            <a:r>
              <a:rPr lang="en-US" altLang="zh-CN" dirty="0" smtClean="0"/>
              <a:t>A,</a:t>
            </a:r>
            <a:r>
              <a:rPr lang="zh-CN" altLang="en-US" dirty="0" smtClean="0"/>
              <a:t> </a:t>
            </a:r>
            <a:r>
              <a:rPr lang="en-US" altLang="zh-CN" dirty="0" smtClean="0"/>
              <a:t>B </a:t>
            </a:r>
            <a:r>
              <a:rPr lang="zh-CN" altLang="en-US" dirty="0"/>
              <a:t>，两个数集中的元素均为</a:t>
            </a:r>
            <a:r>
              <a:rPr lang="en-US" altLang="zh-CN" dirty="0"/>
              <a:t>[</a:t>
            </a:r>
            <a:r>
              <a:rPr lang="en-US" altLang="zh-CN" dirty="0" smtClean="0"/>
              <a:t>1, </a:t>
            </a:r>
            <a:r>
              <a:rPr lang="en-US" altLang="zh-CN" dirty="0"/>
              <a:t>n</a:t>
            </a:r>
            <a:r>
              <a:rPr lang="en-US" altLang="zh-CN" dirty="0" smtClean="0"/>
              <a:t>]</a:t>
            </a:r>
            <a:r>
              <a:rPr lang="zh-CN" altLang="en-US" dirty="0" smtClean="0"/>
              <a:t>的</a:t>
            </a:r>
            <a:r>
              <a:rPr lang="zh-CN" altLang="en-US" dirty="0"/>
              <a:t>整数</a:t>
            </a:r>
            <a:r>
              <a:rPr lang="zh-CN" altLang="en-US" dirty="0" smtClean="0"/>
              <a:t>。</a:t>
            </a:r>
          </a:p>
          <a:p>
            <a:r>
              <a:rPr lang="zh-CN" altLang="en-US" dirty="0" smtClean="0"/>
              <a:t>现在</a:t>
            </a:r>
            <a:r>
              <a:rPr lang="zh-CN" altLang="en-US" dirty="0"/>
              <a:t>要求在两个数集中各找出一个非空子集</a:t>
            </a:r>
            <a:r>
              <a:rPr lang="en-US" altLang="zh-CN" dirty="0" smtClean="0"/>
              <a:t>(</a:t>
            </a:r>
            <a:r>
              <a:rPr lang="zh-CN" altLang="en-US" dirty="0" smtClean="0"/>
              <a:t>子集</a:t>
            </a:r>
            <a:r>
              <a:rPr lang="zh-CN" altLang="en-US" dirty="0"/>
              <a:t>也为可</a:t>
            </a:r>
            <a:r>
              <a:rPr lang="zh-CN" altLang="en-US" dirty="0" smtClean="0"/>
              <a:t>重集</a:t>
            </a:r>
            <a:r>
              <a:rPr lang="en-US" altLang="zh-CN" dirty="0"/>
              <a:t>) </a:t>
            </a:r>
            <a:r>
              <a:rPr lang="zh-CN" altLang="en-US" dirty="0"/>
              <a:t>，满足两个集合中元素的和相等</a:t>
            </a:r>
            <a:r>
              <a:rPr lang="zh-CN" altLang="en-US" dirty="0" smtClean="0"/>
              <a:t>。</a:t>
            </a:r>
          </a:p>
          <a:p>
            <a:r>
              <a:rPr kumimoji="1" lang="en-US" altLang="zh-CN" dirty="0"/>
              <a:t>n</a:t>
            </a:r>
            <a:r>
              <a:rPr kumimoji="1" lang="en-US" altLang="zh-CN" dirty="0" smtClean="0"/>
              <a:t>&lt;=10^6</a:t>
            </a:r>
            <a:endParaRPr kumimoji="1" lang="zh-CN" altLang="en-US" dirty="0"/>
          </a:p>
        </p:txBody>
      </p:sp>
    </p:spTree>
    <p:extLst>
      <p:ext uri="{BB962C8B-B14F-4D97-AF65-F5344CB8AC3E}">
        <p14:creationId xmlns:p14="http://schemas.microsoft.com/office/powerpoint/2010/main" val="3516748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Excavator </a:t>
            </a:r>
            <a:r>
              <a:rPr lang="en-US" altLang="zh-CN" dirty="0"/>
              <a:t>Contest</a:t>
            </a:r>
            <a:endParaRPr lang="zh-CN" altLang="en-US" dirty="0"/>
          </a:p>
        </p:txBody>
      </p:sp>
      <p:sp>
        <p:nvSpPr>
          <p:cNvPr id="3" name="内容占位符 2"/>
          <p:cNvSpPr>
            <a:spLocks noGrp="1"/>
          </p:cNvSpPr>
          <p:nvPr>
            <p:ph idx="1"/>
          </p:nvPr>
        </p:nvSpPr>
        <p:spPr/>
        <p:txBody>
          <a:bodyPr/>
          <a:lstStyle/>
          <a:p>
            <a:r>
              <a:rPr lang="zh-CN" altLang="en-US" dirty="0" smtClean="0"/>
              <a:t>在</a:t>
            </a:r>
            <a:r>
              <a:rPr lang="en-US" altLang="zh-CN" dirty="0" smtClean="0"/>
              <a:t>n*n</a:t>
            </a:r>
            <a:r>
              <a:rPr lang="zh-CN" altLang="en-US" dirty="0" smtClean="0"/>
              <a:t>的网格上，由边界某个格子出发四连通经过所有格子一次且仅一次再回到边界上，要求拐弯的数量至少有</a:t>
            </a:r>
            <a:r>
              <a:rPr lang="en-US" altLang="zh-CN" dirty="0" smtClean="0"/>
              <a:t>n*(n-1)-1</a:t>
            </a:r>
            <a:r>
              <a:rPr lang="zh-CN" altLang="en-US" dirty="0" smtClean="0"/>
              <a:t>次。</a:t>
            </a:r>
            <a:endParaRPr lang="zh-CN" altLang="en-US" dirty="0"/>
          </a:p>
        </p:txBody>
      </p:sp>
    </p:spTree>
    <p:extLst>
      <p:ext uri="{BB962C8B-B14F-4D97-AF65-F5344CB8AC3E}">
        <p14:creationId xmlns:p14="http://schemas.microsoft.com/office/powerpoint/2010/main" val="12737696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加限制使得选的为两个连续的段。</a:t>
            </a:r>
          </a:p>
          <a:p>
            <a:r>
              <a:rPr kumimoji="1" lang="zh-CN" altLang="en-US" dirty="0" smtClean="0"/>
              <a:t>不妨设</a:t>
            </a:r>
            <a:r>
              <a:rPr kumimoji="1" lang="en-US" altLang="zh-CN" dirty="0" smtClean="0"/>
              <a:t>SA&gt;=SB</a:t>
            </a:r>
            <a:r>
              <a:rPr kumimoji="1" lang="zh-CN" altLang="en-US" dirty="0" smtClean="0"/>
              <a:t>，记</a:t>
            </a:r>
            <a:r>
              <a:rPr kumimoji="1" lang="en-US" altLang="zh-CN" dirty="0" smtClean="0"/>
              <a:t>SA</a:t>
            </a:r>
            <a:r>
              <a:rPr kumimoji="1" lang="zh-CN" altLang="en-US" dirty="0" smtClean="0"/>
              <a:t>的前缀和为</a:t>
            </a:r>
            <a:r>
              <a:rPr kumimoji="1" lang="en-US" altLang="zh-CN" dirty="0" smtClean="0"/>
              <a:t>SA(1),SA(2),…,</a:t>
            </a:r>
            <a:r>
              <a:rPr kumimoji="1" lang="zh-CN" altLang="en-US" dirty="0" smtClean="0"/>
              <a:t> </a:t>
            </a:r>
            <a:r>
              <a:rPr kumimoji="1" lang="en-US" altLang="zh-CN" dirty="0" smtClean="0"/>
              <a:t>SB</a:t>
            </a:r>
            <a:r>
              <a:rPr kumimoji="1" lang="zh-CN" altLang="en-US" dirty="0" smtClean="0"/>
              <a:t>的前缀和为</a:t>
            </a:r>
            <a:r>
              <a:rPr kumimoji="1" lang="en-US" altLang="zh-CN" dirty="0" smtClean="0"/>
              <a:t>SB(1),SB(2),…</a:t>
            </a:r>
            <a:endParaRPr kumimoji="1" lang="zh-CN" altLang="en-US" dirty="0" smtClean="0"/>
          </a:p>
          <a:p>
            <a:r>
              <a:rPr kumimoji="1" lang="zh-CN" altLang="en-US" dirty="0" smtClean="0"/>
              <a:t>对于每个</a:t>
            </a:r>
            <a:r>
              <a:rPr kumimoji="1" lang="en-US" altLang="zh-CN" dirty="0" smtClean="0"/>
              <a:t>SA(</a:t>
            </a:r>
            <a:r>
              <a:rPr kumimoji="1" lang="en-US" altLang="zh-CN" dirty="0" err="1" smtClean="0"/>
              <a:t>i</a:t>
            </a:r>
            <a:r>
              <a:rPr kumimoji="1" lang="en-US" altLang="zh-CN" dirty="0" smtClean="0"/>
              <a:t>)</a:t>
            </a:r>
            <a:r>
              <a:rPr kumimoji="1" lang="zh-CN" altLang="en-US" dirty="0" smtClean="0"/>
              <a:t>，找到最大的</a:t>
            </a:r>
            <a:r>
              <a:rPr kumimoji="1" lang="en-US" altLang="zh-CN" dirty="0" smtClean="0"/>
              <a:t>SB(j)</a:t>
            </a:r>
            <a:r>
              <a:rPr kumimoji="1" lang="zh-CN" altLang="en-US" dirty="0" smtClean="0"/>
              <a:t>满足</a:t>
            </a:r>
            <a:r>
              <a:rPr kumimoji="1" lang="en-US" altLang="zh-CN" dirty="0" smtClean="0"/>
              <a:t>SA(</a:t>
            </a:r>
            <a:r>
              <a:rPr kumimoji="1" lang="en-US" altLang="zh-CN" dirty="0" err="1" smtClean="0"/>
              <a:t>i</a:t>
            </a:r>
            <a:r>
              <a:rPr kumimoji="1" lang="en-US" altLang="zh-CN" dirty="0" smtClean="0"/>
              <a:t>)&gt;=SB(j)</a:t>
            </a:r>
            <a:r>
              <a:rPr kumimoji="1" lang="zh-CN" altLang="en-US" dirty="0" smtClean="0"/>
              <a:t>，这样可以得到</a:t>
            </a:r>
            <a:r>
              <a:rPr kumimoji="1" lang="en-US" altLang="zh-CN" dirty="0" smtClean="0"/>
              <a:t>n+1</a:t>
            </a:r>
            <a:r>
              <a:rPr kumimoji="1" lang="zh-CN" altLang="en-US" dirty="0" smtClean="0"/>
              <a:t>个</a:t>
            </a:r>
            <a:r>
              <a:rPr kumimoji="1" lang="en-US" altLang="zh-CN" dirty="0" smtClean="0"/>
              <a:t>SA(</a:t>
            </a:r>
            <a:r>
              <a:rPr kumimoji="1" lang="en-US" altLang="zh-CN" dirty="0" err="1" smtClean="0"/>
              <a:t>i</a:t>
            </a:r>
            <a:r>
              <a:rPr kumimoji="1" lang="en-US" altLang="zh-CN" dirty="0" smtClean="0"/>
              <a:t>)-SB(j)</a:t>
            </a:r>
            <a:r>
              <a:rPr kumimoji="1" lang="zh-CN" altLang="en-US" dirty="0" smtClean="0"/>
              <a:t>，然而每个都是在</a:t>
            </a:r>
            <a:r>
              <a:rPr kumimoji="1" lang="en-US" altLang="zh-CN" dirty="0" smtClean="0"/>
              <a:t>0</a:t>
            </a:r>
            <a:r>
              <a:rPr kumimoji="1" lang="zh-CN" altLang="en-US" dirty="0" smtClean="0"/>
              <a:t>到</a:t>
            </a:r>
            <a:r>
              <a:rPr kumimoji="1" lang="en-US" altLang="zh-CN" dirty="0" smtClean="0"/>
              <a:t>n-1</a:t>
            </a:r>
            <a:r>
              <a:rPr kumimoji="1" lang="zh-CN" altLang="en-US" dirty="0" smtClean="0"/>
              <a:t>之间。</a:t>
            </a:r>
          </a:p>
          <a:p>
            <a:r>
              <a:rPr kumimoji="1" lang="zh-CN" altLang="en-US" dirty="0" smtClean="0"/>
              <a:t>所以至少有两个是一样的。</a:t>
            </a:r>
          </a:p>
          <a:p>
            <a:r>
              <a:rPr kumimoji="1" lang="zh-CN" altLang="en-US" dirty="0" smtClean="0"/>
              <a:t>于是</a:t>
            </a:r>
            <a:r>
              <a:rPr kumimoji="1" lang="en-US" altLang="zh-CN" dirty="0" smtClean="0"/>
              <a:t>SA(</a:t>
            </a:r>
            <a:r>
              <a:rPr kumimoji="1" lang="en-US" altLang="zh-CN" dirty="0" err="1" smtClean="0"/>
              <a:t>i</a:t>
            </a:r>
            <a:r>
              <a:rPr kumimoji="1" lang="en-US" altLang="zh-CN" dirty="0" smtClean="0"/>
              <a:t>)-SB(j)=SA(p)-SB(q)</a:t>
            </a:r>
            <a:r>
              <a:rPr kumimoji="1" lang="zh-CN" altLang="en-US" dirty="0" smtClean="0"/>
              <a:t>，即</a:t>
            </a:r>
            <a:r>
              <a:rPr kumimoji="1" lang="en-US" altLang="zh-CN" dirty="0" smtClean="0"/>
              <a:t>SA(</a:t>
            </a:r>
            <a:r>
              <a:rPr kumimoji="1" lang="en-US" altLang="zh-CN" dirty="0" err="1" smtClean="0"/>
              <a:t>i</a:t>
            </a:r>
            <a:r>
              <a:rPr kumimoji="1" lang="en-US" altLang="zh-CN" dirty="0" smtClean="0"/>
              <a:t>)-SA(p)=SB(j)-SB(q)</a:t>
            </a:r>
            <a:r>
              <a:rPr kumimoji="1" lang="zh-CN" altLang="en-US" dirty="0" smtClean="0"/>
              <a:t>。</a:t>
            </a:r>
          </a:p>
        </p:txBody>
      </p:sp>
    </p:spTree>
    <p:extLst>
      <p:ext uri="{BB962C8B-B14F-4D97-AF65-F5344CB8AC3E}">
        <p14:creationId xmlns:p14="http://schemas.microsoft.com/office/powerpoint/2010/main" val="17915875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待定参数</a:t>
            </a:r>
            <a:endParaRPr kumimoji="1" lang="zh-CN" altLang="en-US" dirty="0"/>
          </a:p>
        </p:txBody>
      </p:sp>
      <p:sp>
        <p:nvSpPr>
          <p:cNvPr id="3" name="内容占位符 2"/>
          <p:cNvSpPr>
            <a:spLocks noGrp="1"/>
          </p:cNvSpPr>
          <p:nvPr>
            <p:ph idx="1"/>
          </p:nvPr>
        </p:nvSpPr>
        <p:spPr/>
        <p:txBody>
          <a:bodyPr/>
          <a:lstStyle/>
          <a:p>
            <a:r>
              <a:rPr kumimoji="1" lang="zh-CN" altLang="en-US" dirty="0" smtClean="0"/>
              <a:t>也是增强条件的一种，先考虑构造某种序列，但保留一定的自由度</a:t>
            </a:r>
            <a:r>
              <a:rPr kumimoji="1" lang="en-US" altLang="zh-CN" dirty="0" smtClean="0"/>
              <a:t>(</a:t>
            </a:r>
            <a:r>
              <a:rPr kumimoji="1" lang="zh-CN" altLang="en-US" dirty="0" smtClean="0"/>
              <a:t>参数</a:t>
            </a:r>
            <a:r>
              <a:rPr kumimoji="1" lang="en-US" altLang="zh-CN" dirty="0" smtClean="0"/>
              <a:t>)</a:t>
            </a:r>
            <a:r>
              <a:rPr kumimoji="1" lang="zh-CN" altLang="en-US" dirty="0" smtClean="0"/>
              <a:t>。</a:t>
            </a:r>
          </a:p>
          <a:p>
            <a:r>
              <a:rPr kumimoji="1" lang="zh-CN" altLang="en-US" dirty="0" smtClean="0"/>
              <a:t>求出答案和参数之间的关系，然后确定这些参数。</a:t>
            </a:r>
          </a:p>
          <a:p>
            <a:r>
              <a:rPr kumimoji="1" lang="zh-CN" altLang="en-US" dirty="0" smtClean="0"/>
              <a:t>首先答案和参数之间的关系要简单，并且这些参数的确定要简单。</a:t>
            </a:r>
          </a:p>
          <a:p>
            <a:r>
              <a:rPr kumimoji="1" lang="zh-CN" altLang="en-US" dirty="0" smtClean="0"/>
              <a:t>其次参数的自由度要保证所有的答案都能构造出来。</a:t>
            </a:r>
            <a:endParaRPr kumimoji="1" lang="zh-CN" altLang="en-US" dirty="0"/>
          </a:p>
        </p:txBody>
      </p:sp>
    </p:spTree>
    <p:extLst>
      <p:ext uri="{BB962C8B-B14F-4D97-AF65-F5344CB8AC3E}">
        <p14:creationId xmlns:p14="http://schemas.microsoft.com/office/powerpoint/2010/main" val="124922929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BipartiteConstruction</a:t>
            </a:r>
            <a:endParaRPr kumimoji="1" lang="zh-CN" altLang="en-US" dirty="0"/>
          </a:p>
        </p:txBody>
      </p:sp>
      <p:sp>
        <p:nvSpPr>
          <p:cNvPr id="3" name="内容占位符 2"/>
          <p:cNvSpPr>
            <a:spLocks noGrp="1"/>
          </p:cNvSpPr>
          <p:nvPr>
            <p:ph idx="1"/>
          </p:nvPr>
        </p:nvSpPr>
        <p:spPr/>
        <p:txBody>
          <a:bodyPr/>
          <a:lstStyle/>
          <a:p>
            <a:r>
              <a:rPr kumimoji="1" lang="zh-CN" altLang="en-US" dirty="0" smtClean="0"/>
              <a:t>构造二分图，使得完备匹配个数恰好为</a:t>
            </a:r>
            <a:r>
              <a:rPr kumimoji="1" lang="en-US" altLang="zh-CN" dirty="0" smtClean="0"/>
              <a:t>K</a:t>
            </a:r>
            <a:r>
              <a:rPr kumimoji="1" lang="zh-CN" altLang="en-US" dirty="0" smtClean="0"/>
              <a:t>。</a:t>
            </a:r>
          </a:p>
          <a:p>
            <a:r>
              <a:rPr kumimoji="1" lang="en-US" altLang="zh-CN" dirty="0" smtClean="0"/>
              <a:t>K&lt;=10^9</a:t>
            </a:r>
            <a:r>
              <a:rPr kumimoji="1" lang="zh-CN" altLang="en-US" dirty="0" smtClean="0"/>
              <a:t>，可以有重边，要求两部分点数不超过</a:t>
            </a:r>
            <a:r>
              <a:rPr kumimoji="1" lang="en-US" altLang="zh-CN" dirty="0" smtClean="0"/>
              <a:t>20</a:t>
            </a:r>
            <a:r>
              <a:rPr kumimoji="1" lang="zh-CN" altLang="en-US" dirty="0" smtClean="0"/>
              <a:t>，边数不超过</a:t>
            </a:r>
            <a:r>
              <a:rPr kumimoji="1" lang="en-US" altLang="zh-CN" dirty="0" smtClean="0"/>
              <a:t>120</a:t>
            </a:r>
            <a:r>
              <a:rPr kumimoji="1" lang="zh-CN" altLang="en-US" dirty="0" smtClean="0"/>
              <a:t>。</a:t>
            </a:r>
            <a:endParaRPr kumimoji="1" lang="zh-CN" altLang="en-US" dirty="0"/>
          </a:p>
        </p:txBody>
      </p:sp>
    </p:spTree>
    <p:extLst>
      <p:ext uri="{BB962C8B-B14F-4D97-AF65-F5344CB8AC3E}">
        <p14:creationId xmlns:p14="http://schemas.microsoft.com/office/powerpoint/2010/main" val="17537053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构造出这样的形状，如果没有绿色的边，那么只能</a:t>
            </a:r>
            <a:r>
              <a:rPr kumimoji="1" lang="en-US" altLang="zh-CN" dirty="0" smtClean="0"/>
              <a:t>0</a:t>
            </a:r>
            <a:r>
              <a:rPr kumimoji="1" lang="zh-CN" altLang="en-US" dirty="0" smtClean="0"/>
              <a:t>连</a:t>
            </a:r>
            <a:r>
              <a:rPr kumimoji="1" lang="en-US" altLang="zh-CN" dirty="0" smtClean="0"/>
              <a:t>1’,</a:t>
            </a:r>
            <a:r>
              <a:rPr kumimoji="1" lang="zh-CN" altLang="en-US" dirty="0" smtClean="0"/>
              <a:t> </a:t>
            </a:r>
            <a:r>
              <a:rPr kumimoji="1" lang="en-US" altLang="zh-CN" dirty="0" smtClean="0"/>
              <a:t>1</a:t>
            </a:r>
            <a:r>
              <a:rPr kumimoji="1" lang="zh-CN" altLang="en-US" dirty="0" smtClean="0"/>
              <a:t>连</a:t>
            </a:r>
            <a:r>
              <a:rPr kumimoji="1" lang="en-US" altLang="zh-CN" dirty="0" smtClean="0"/>
              <a:t>2’</a:t>
            </a:r>
            <a:r>
              <a:rPr kumimoji="1" lang="zh-CN" altLang="en-US" dirty="0" smtClean="0"/>
              <a:t>，依次类推。</a:t>
            </a:r>
          </a:p>
          <a:p>
            <a:r>
              <a:rPr kumimoji="1" lang="zh-CN" altLang="en-US" dirty="0" smtClean="0"/>
              <a:t>连了绿色的边之后这样的推到</a:t>
            </a:r>
            <a:r>
              <a:rPr kumimoji="1" lang="en-US" altLang="zh-CN" dirty="0" smtClean="0"/>
              <a:t>1</a:t>
            </a:r>
            <a:r>
              <a:rPr kumimoji="1" lang="zh-CN" altLang="en-US" dirty="0" smtClean="0"/>
              <a:t>就结束。</a:t>
            </a:r>
          </a:p>
          <a:p>
            <a:r>
              <a:rPr kumimoji="1" lang="zh-CN" altLang="en-US" dirty="0" smtClean="0"/>
              <a:t>剩下的点都是</a:t>
            </a:r>
            <a:r>
              <a:rPr kumimoji="1" lang="en-US" altLang="zh-CN" dirty="0" err="1" smtClean="0"/>
              <a:t>i</a:t>
            </a:r>
            <a:r>
              <a:rPr kumimoji="1" lang="zh-CN" altLang="en-US" dirty="0" smtClean="0"/>
              <a:t>和</a:t>
            </a:r>
            <a:r>
              <a:rPr kumimoji="1" lang="en-US" altLang="zh-CN" dirty="0" err="1"/>
              <a:t>i</a:t>
            </a:r>
            <a:r>
              <a:rPr kumimoji="1" lang="en-US" altLang="zh-CN" dirty="0" smtClean="0"/>
              <a:t>’</a:t>
            </a:r>
            <a:r>
              <a:rPr kumimoji="1" lang="zh-CN" altLang="en-US" dirty="0" smtClean="0"/>
              <a:t>连，方案为</a:t>
            </a:r>
            <a:r>
              <a:rPr kumimoji="1" lang="en-US" altLang="zh-CN" dirty="0" smtClean="0"/>
              <a:t>3</a:t>
            </a:r>
            <a:r>
              <a:rPr kumimoji="1" lang="zh-CN" altLang="en-US" dirty="0" smtClean="0"/>
              <a:t>的幂次。</a:t>
            </a:r>
          </a:p>
          <a:p>
            <a:r>
              <a:rPr kumimoji="1" lang="zh-CN" altLang="en-US" dirty="0" smtClean="0"/>
              <a:t>所以设</a:t>
            </a:r>
            <a:r>
              <a:rPr kumimoji="1" lang="en-US" altLang="zh-CN" dirty="0" smtClean="0"/>
              <a:t>0’</a:t>
            </a:r>
            <a:r>
              <a:rPr kumimoji="1" lang="zh-CN" altLang="en-US" dirty="0" smtClean="0"/>
              <a:t>向</a:t>
            </a:r>
            <a:r>
              <a:rPr kumimoji="1" lang="en-US" altLang="zh-CN" dirty="0" err="1" smtClean="0"/>
              <a:t>i</a:t>
            </a:r>
            <a:r>
              <a:rPr kumimoji="1" lang="zh-CN" altLang="en-US" dirty="0" smtClean="0"/>
              <a:t>连了</a:t>
            </a:r>
            <a:r>
              <a:rPr kumimoji="1" lang="en-US" altLang="zh-CN" dirty="0" smtClean="0"/>
              <a:t>ci</a:t>
            </a:r>
            <a:r>
              <a:rPr kumimoji="1" lang="zh-CN" altLang="en-US" dirty="0" smtClean="0"/>
              <a:t>条绿色的边，那么答案为</a:t>
            </a:r>
            <a:r>
              <a:rPr kumimoji="1" lang="en-US" altLang="zh-CN" dirty="0" smtClean="0"/>
              <a:t>ci</a:t>
            </a:r>
            <a:r>
              <a:rPr kumimoji="1" lang="zh-CN" altLang="en-US" dirty="0" smtClean="0"/>
              <a:t>*</a:t>
            </a:r>
            <a:r>
              <a:rPr kumimoji="1" lang="en-US" altLang="zh-CN" dirty="0" smtClean="0"/>
              <a:t>3^(n-</a:t>
            </a:r>
            <a:r>
              <a:rPr kumimoji="1" lang="en-US" altLang="zh-CN" dirty="0" err="1" smtClean="0"/>
              <a:t>i</a:t>
            </a:r>
            <a:r>
              <a:rPr kumimoji="1" lang="en-US" altLang="zh-CN" dirty="0" smtClean="0"/>
              <a:t>)</a:t>
            </a:r>
            <a:endParaRPr kumimoji="1" lang="zh-CN" altLang="en-US" dirty="0" smtClean="0"/>
          </a:p>
          <a:p>
            <a:r>
              <a:rPr kumimoji="1" lang="zh-CN" altLang="en-US" dirty="0" smtClean="0"/>
              <a:t>使用三进制表示就可以了。</a:t>
            </a:r>
          </a:p>
          <a:p>
            <a:r>
              <a:rPr kumimoji="1" lang="zh-CN" altLang="en-US" dirty="0" smtClean="0"/>
              <a:t>总的边数不超过</a:t>
            </a:r>
            <a:r>
              <a:rPr kumimoji="1" lang="en-US" altLang="zh-CN" dirty="0" smtClean="0"/>
              <a:t>120</a:t>
            </a:r>
            <a:r>
              <a:rPr kumimoji="1" lang="zh-CN" altLang="en-US" dirty="0" smtClean="0"/>
              <a:t>条。</a:t>
            </a:r>
          </a:p>
        </p:txBody>
      </p:sp>
      <p:pic>
        <p:nvPicPr>
          <p:cNvPr id="4" name="图片 3"/>
          <p:cNvPicPr>
            <a:picLocks noChangeAspect="1"/>
          </p:cNvPicPr>
          <p:nvPr/>
        </p:nvPicPr>
        <p:blipFill>
          <a:blip r:embed="rId2"/>
          <a:stretch>
            <a:fillRect/>
          </a:stretch>
        </p:blipFill>
        <p:spPr>
          <a:xfrm>
            <a:off x="8416365" y="2718689"/>
            <a:ext cx="2327835" cy="3157982"/>
          </a:xfrm>
          <a:prstGeom prst="rect">
            <a:avLst/>
          </a:prstGeom>
        </p:spPr>
      </p:pic>
    </p:spTree>
    <p:extLst>
      <p:ext uri="{BB962C8B-B14F-4D97-AF65-F5344CB8AC3E}">
        <p14:creationId xmlns:p14="http://schemas.microsoft.com/office/powerpoint/2010/main" val="96826119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Virtual </a:t>
            </a:r>
            <a:r>
              <a:rPr lang="en-US" altLang="zh-CN" b="1" dirty="0" smtClean="0"/>
              <a:t>Participation</a:t>
            </a:r>
            <a:endParaRPr kumimoji="1" lang="zh-CN" altLang="en-US" dirty="0"/>
          </a:p>
        </p:txBody>
      </p:sp>
      <p:sp>
        <p:nvSpPr>
          <p:cNvPr id="3" name="内容占位符 2"/>
          <p:cNvSpPr>
            <a:spLocks noGrp="1"/>
          </p:cNvSpPr>
          <p:nvPr>
            <p:ph idx="1"/>
          </p:nvPr>
        </p:nvSpPr>
        <p:spPr/>
        <p:txBody>
          <a:bodyPr/>
          <a:lstStyle/>
          <a:p>
            <a:r>
              <a:rPr kumimoji="1" lang="zh-CN" altLang="en-US" dirty="0" smtClean="0"/>
              <a:t>构造一个字符集大小没有限制的字符串，使得不同的子串个数恰好为</a:t>
            </a:r>
            <a:r>
              <a:rPr kumimoji="1" lang="en-US" altLang="zh-CN" dirty="0" smtClean="0"/>
              <a:t>K</a:t>
            </a:r>
            <a:r>
              <a:rPr kumimoji="1" lang="zh-CN" altLang="en-US" dirty="0" smtClean="0"/>
              <a:t>。</a:t>
            </a:r>
            <a:endParaRPr kumimoji="1" lang="zh-CN" altLang="en-US" dirty="0"/>
          </a:p>
          <a:p>
            <a:r>
              <a:rPr kumimoji="1" lang="en-US" altLang="zh-CN" dirty="0" smtClean="0"/>
              <a:t>K&lt;=1e9</a:t>
            </a:r>
            <a:r>
              <a:rPr kumimoji="1" lang="zh-CN" altLang="en-US" dirty="0"/>
              <a:t>，</a:t>
            </a:r>
            <a:r>
              <a:rPr kumimoji="1" lang="zh-CN" altLang="en-US" dirty="0" smtClean="0"/>
              <a:t>要求串长不超过</a:t>
            </a:r>
            <a:r>
              <a:rPr kumimoji="1" lang="en-US" altLang="zh-CN" dirty="0" smtClean="0"/>
              <a:t>1e5</a:t>
            </a:r>
            <a:endParaRPr kumimoji="1" lang="zh-CN" altLang="en-US" dirty="0"/>
          </a:p>
        </p:txBody>
      </p:sp>
    </p:spTree>
    <p:extLst>
      <p:ext uri="{BB962C8B-B14F-4D97-AF65-F5344CB8AC3E}">
        <p14:creationId xmlns:p14="http://schemas.microsoft.com/office/powerpoint/2010/main" val="163566000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假设序列为</a:t>
            </a:r>
            <a:r>
              <a:rPr kumimoji="1" lang="en-US" altLang="zh-CN" dirty="0" smtClean="0"/>
              <a:t>11112222223…</a:t>
            </a:r>
            <a:endParaRPr kumimoji="1" lang="zh-CN" altLang="en-US" dirty="0" smtClean="0"/>
          </a:p>
          <a:p>
            <a:r>
              <a:rPr kumimoji="1" lang="zh-CN" altLang="en-US" dirty="0" smtClean="0"/>
              <a:t>假设有</a:t>
            </a:r>
            <a:r>
              <a:rPr kumimoji="1" lang="en-US" altLang="zh-CN" dirty="0" smtClean="0"/>
              <a:t>c1</a:t>
            </a:r>
            <a:r>
              <a:rPr kumimoji="1" lang="zh-CN" altLang="en-US" dirty="0" smtClean="0"/>
              <a:t>个</a:t>
            </a:r>
            <a:r>
              <a:rPr kumimoji="1" lang="en-US" altLang="zh-CN" dirty="0" smtClean="0"/>
              <a:t>1,</a:t>
            </a:r>
            <a:r>
              <a:rPr kumimoji="1" lang="zh-CN" altLang="en-US" dirty="0" smtClean="0"/>
              <a:t> </a:t>
            </a:r>
            <a:r>
              <a:rPr kumimoji="1" lang="en-US" altLang="zh-CN" dirty="0" smtClean="0"/>
              <a:t>c2</a:t>
            </a:r>
            <a:r>
              <a:rPr kumimoji="1" lang="zh-CN" altLang="en-US" dirty="0" smtClean="0"/>
              <a:t>个</a:t>
            </a:r>
            <a:r>
              <a:rPr kumimoji="1" lang="en-US" altLang="zh-CN" dirty="0" smtClean="0"/>
              <a:t>2,</a:t>
            </a:r>
            <a:r>
              <a:rPr kumimoji="1" lang="zh-CN" altLang="en-US" dirty="0" smtClean="0"/>
              <a:t> </a:t>
            </a:r>
            <a:r>
              <a:rPr kumimoji="1" lang="en-US" altLang="zh-CN" dirty="0" smtClean="0"/>
              <a:t>…,</a:t>
            </a:r>
            <a:r>
              <a:rPr kumimoji="1" lang="zh-CN" altLang="en-US" dirty="0" smtClean="0"/>
              <a:t> </a:t>
            </a:r>
            <a:r>
              <a:rPr kumimoji="1" lang="en-US" altLang="zh-CN" dirty="0" smtClean="0"/>
              <a:t>cm</a:t>
            </a:r>
            <a:r>
              <a:rPr kumimoji="1" lang="zh-CN" altLang="en-US" dirty="0" smtClean="0"/>
              <a:t>个</a:t>
            </a:r>
            <a:r>
              <a:rPr kumimoji="1" lang="en-US" altLang="zh-CN" dirty="0" smtClean="0"/>
              <a:t>m</a:t>
            </a:r>
            <a:r>
              <a:rPr kumimoji="1" lang="zh-CN" altLang="en-US" dirty="0" smtClean="0"/>
              <a:t>，那么总的不同的子串个数为总长度减去</a:t>
            </a:r>
            <a:r>
              <a:rPr kumimoji="1" lang="en-US" altLang="zh-CN" dirty="0" smtClean="0"/>
              <a:t>C(ci,2)</a:t>
            </a:r>
            <a:r>
              <a:rPr kumimoji="1" lang="zh-CN" altLang="en-US" dirty="0" smtClean="0"/>
              <a:t>的和。</a:t>
            </a:r>
          </a:p>
          <a:p>
            <a:r>
              <a:rPr kumimoji="1" lang="zh-CN" altLang="en-US" dirty="0" smtClean="0"/>
              <a:t>因为除了全是同一个字母串，剩下的必定两两不同。</a:t>
            </a:r>
          </a:p>
          <a:p>
            <a:r>
              <a:rPr kumimoji="1" lang="zh-CN" altLang="en-US" dirty="0" smtClean="0"/>
              <a:t>所以首先确定这个串的长度，然后差值分解成若干个三角数的和，使用贪心即可。</a:t>
            </a:r>
          </a:p>
          <a:p>
            <a:r>
              <a:rPr kumimoji="1" lang="zh-CN" altLang="en-US" dirty="0" smtClean="0"/>
              <a:t>注意小的情况可能会有反例，需要特判。</a:t>
            </a:r>
          </a:p>
          <a:p>
            <a:endParaRPr kumimoji="1" lang="zh-CN" altLang="en-US" dirty="0" smtClean="0"/>
          </a:p>
        </p:txBody>
      </p:sp>
    </p:spTree>
    <p:extLst>
      <p:ext uri="{BB962C8B-B14F-4D97-AF65-F5344CB8AC3E}">
        <p14:creationId xmlns:p14="http://schemas.microsoft.com/office/powerpoint/2010/main" val="27248290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Test for </a:t>
            </a:r>
            <a:r>
              <a:rPr lang="en-US" altLang="zh-CN" b="1" dirty="0" err="1" smtClean="0"/>
              <a:t>Rikka</a:t>
            </a:r>
            <a:endParaRPr kumimoji="1" lang="zh-CN" altLang="en-US" dirty="0"/>
          </a:p>
        </p:txBody>
      </p:sp>
      <p:sp>
        <p:nvSpPr>
          <p:cNvPr id="3" name="内容占位符 2"/>
          <p:cNvSpPr>
            <a:spLocks noGrp="1"/>
          </p:cNvSpPr>
          <p:nvPr>
            <p:ph idx="1"/>
          </p:nvPr>
        </p:nvSpPr>
        <p:spPr/>
        <p:txBody>
          <a:bodyPr/>
          <a:lstStyle/>
          <a:p>
            <a:r>
              <a:rPr kumimoji="1" lang="zh-CN" altLang="en-US" dirty="0" smtClean="0"/>
              <a:t>构造一个有向简单图，使得从</a:t>
            </a:r>
            <a:r>
              <a:rPr kumimoji="1" lang="en-US" altLang="zh-CN" dirty="0" smtClean="0"/>
              <a:t>1</a:t>
            </a:r>
            <a:r>
              <a:rPr kumimoji="1" lang="zh-CN" altLang="en-US" dirty="0" smtClean="0"/>
              <a:t>号点走</a:t>
            </a:r>
            <a:r>
              <a:rPr kumimoji="1" lang="en-US" altLang="zh-CN" dirty="0" smtClean="0"/>
              <a:t>m</a:t>
            </a:r>
            <a:r>
              <a:rPr kumimoji="1" lang="zh-CN" altLang="en-US" dirty="0" smtClean="0"/>
              <a:t>步到</a:t>
            </a:r>
            <a:r>
              <a:rPr kumimoji="1" lang="en-US" altLang="zh-CN" dirty="0" smtClean="0"/>
              <a:t>n</a:t>
            </a:r>
            <a:r>
              <a:rPr kumimoji="1" lang="zh-CN" altLang="en-US" dirty="0" smtClean="0"/>
              <a:t>号点的方案数恰好为</a:t>
            </a:r>
            <a:r>
              <a:rPr kumimoji="1" lang="en-US" altLang="zh-CN" dirty="0" smtClean="0"/>
              <a:t>K</a:t>
            </a:r>
            <a:r>
              <a:rPr kumimoji="1" lang="zh-CN" altLang="en-US" dirty="0" smtClean="0"/>
              <a:t>。</a:t>
            </a:r>
          </a:p>
          <a:p>
            <a:r>
              <a:rPr kumimoji="1" lang="en-US" altLang="zh-CN" dirty="0" smtClean="0"/>
              <a:t>K&lt;=1e18,</a:t>
            </a:r>
            <a:r>
              <a:rPr kumimoji="1" lang="zh-CN" altLang="en-US" dirty="0" smtClean="0"/>
              <a:t> </a:t>
            </a:r>
            <a:r>
              <a:rPr kumimoji="1" lang="en-US" altLang="zh-CN" dirty="0" err="1" smtClean="0"/>
              <a:t>n,m</a:t>
            </a:r>
            <a:r>
              <a:rPr kumimoji="1" lang="en-US" altLang="zh-CN" dirty="0" smtClean="0"/>
              <a:t>&lt;=30</a:t>
            </a:r>
            <a:endParaRPr kumimoji="1" lang="zh-CN" altLang="en-US" dirty="0"/>
          </a:p>
        </p:txBody>
      </p:sp>
    </p:spTree>
    <p:extLst>
      <p:ext uri="{BB962C8B-B14F-4D97-AF65-F5344CB8AC3E}">
        <p14:creationId xmlns:p14="http://schemas.microsoft.com/office/powerpoint/2010/main" val="149277739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首先这个题考虑之前的*</a:t>
            </a:r>
            <a:r>
              <a:rPr kumimoji="1" lang="en-US" altLang="zh-CN" dirty="0" smtClean="0"/>
              <a:t>2</a:t>
            </a:r>
            <a:r>
              <a:rPr kumimoji="1" lang="zh-CN" altLang="en-US" dirty="0" smtClean="0"/>
              <a:t>＋</a:t>
            </a:r>
            <a:r>
              <a:rPr kumimoji="1" lang="en-US" altLang="zh-CN" dirty="0" smtClean="0"/>
              <a:t>1</a:t>
            </a:r>
            <a:r>
              <a:rPr kumimoji="1" lang="zh-CN" altLang="en-US" dirty="0" smtClean="0"/>
              <a:t>的思路，发现一个严重的问题，就是步数和点数都完全不够，所以得另辟蹊径。</a:t>
            </a:r>
          </a:p>
          <a:p>
            <a:r>
              <a:rPr kumimoji="1" lang="zh-CN" altLang="en-US" dirty="0" smtClean="0"/>
              <a:t>首先我们想一下怎么构造步数很多的方案，一个完全图就满足条件。</a:t>
            </a:r>
          </a:p>
          <a:p>
            <a:r>
              <a:rPr kumimoji="1" lang="zh-CN" altLang="en-US" dirty="0" smtClean="0"/>
              <a:t>然后考虑怎么控制完全图，首先假设我们从</a:t>
            </a:r>
            <a:r>
              <a:rPr kumimoji="1" lang="en-US" altLang="zh-CN" dirty="0" smtClean="0"/>
              <a:t>1</a:t>
            </a:r>
            <a:r>
              <a:rPr kumimoji="1" lang="zh-CN" altLang="en-US" dirty="0" smtClean="0"/>
              <a:t>号点，连向一个</a:t>
            </a:r>
            <a:r>
              <a:rPr kumimoji="1" lang="en-US" altLang="zh-CN" dirty="0" smtClean="0"/>
              <a:t>C</a:t>
            </a:r>
            <a:r>
              <a:rPr kumimoji="1" lang="zh-CN" altLang="en-US" dirty="0" smtClean="0"/>
              <a:t>的团，那么</a:t>
            </a:r>
            <a:r>
              <a:rPr kumimoji="1" lang="en-US" altLang="zh-CN" dirty="0" err="1" smtClean="0"/>
              <a:t>i</a:t>
            </a:r>
            <a:r>
              <a:rPr kumimoji="1" lang="zh-CN" altLang="en-US" dirty="0" smtClean="0"/>
              <a:t>步之后每个点的步数都是</a:t>
            </a:r>
            <a:r>
              <a:rPr kumimoji="1" lang="en-US" altLang="zh-CN" dirty="0" smtClean="0"/>
              <a:t>C^(i-1)</a:t>
            </a:r>
            <a:r>
              <a:rPr kumimoji="1" lang="zh-CN" altLang="en-US" dirty="0" smtClean="0"/>
              <a:t>。</a:t>
            </a:r>
          </a:p>
          <a:p>
            <a:r>
              <a:rPr kumimoji="1" lang="zh-CN" altLang="en-US" dirty="0" smtClean="0"/>
              <a:t>接着考虑如何把这些点同步地导到</a:t>
            </a:r>
            <a:r>
              <a:rPr kumimoji="1" lang="en-US" altLang="zh-CN" dirty="0" smtClean="0"/>
              <a:t>n</a:t>
            </a:r>
            <a:r>
              <a:rPr kumimoji="1" lang="zh-CN" altLang="en-US" dirty="0" smtClean="0"/>
              <a:t>号点。</a:t>
            </a:r>
          </a:p>
          <a:p>
            <a:r>
              <a:rPr kumimoji="1" lang="zh-CN" altLang="en-US" dirty="0" smtClean="0"/>
              <a:t>连一条长度为</a:t>
            </a:r>
            <a:r>
              <a:rPr kumimoji="1" lang="en-US" altLang="zh-CN" dirty="0"/>
              <a:t>D</a:t>
            </a:r>
            <a:r>
              <a:rPr kumimoji="1" lang="zh-CN" altLang="en-US" dirty="0" smtClean="0"/>
              <a:t>的链，如果上面团中的点连到了链上倒数第</a:t>
            </a:r>
            <a:r>
              <a:rPr kumimoji="1" lang="en-US" altLang="zh-CN" dirty="0" err="1" smtClean="0"/>
              <a:t>i</a:t>
            </a:r>
            <a:r>
              <a:rPr kumimoji="1" lang="zh-CN" altLang="en-US" dirty="0" smtClean="0"/>
              <a:t>个点，那么步数为</a:t>
            </a:r>
            <a:r>
              <a:rPr kumimoji="1" lang="en-US" altLang="zh-CN" dirty="0" smtClean="0"/>
              <a:t>C^(m-i-1)</a:t>
            </a:r>
            <a:r>
              <a:rPr kumimoji="1" lang="zh-CN" altLang="en-US" dirty="0" smtClean="0"/>
              <a:t>。</a:t>
            </a:r>
            <a:endParaRPr kumimoji="1" lang="zh-CN" altLang="en-US" dirty="0"/>
          </a:p>
        </p:txBody>
      </p:sp>
    </p:spTree>
    <p:extLst>
      <p:ext uri="{BB962C8B-B14F-4D97-AF65-F5344CB8AC3E}">
        <p14:creationId xmlns:p14="http://schemas.microsoft.com/office/powerpoint/2010/main" val="209948955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所以参数为这个团中有多少个点连到了这条链上，这个很容易可以确定。</a:t>
            </a:r>
          </a:p>
          <a:p>
            <a:r>
              <a:rPr kumimoji="1" lang="zh-CN" altLang="en-US" dirty="0" smtClean="0"/>
              <a:t>同时</a:t>
            </a:r>
            <a:r>
              <a:rPr kumimoji="1" lang="en-US" altLang="zh-CN" dirty="0" smtClean="0"/>
              <a:t>C+D+1&lt;=30</a:t>
            </a:r>
            <a:r>
              <a:rPr kumimoji="1" lang="zh-CN" altLang="en-US" dirty="0" smtClean="0"/>
              <a:t>，而能表达的最大的数值就是</a:t>
            </a:r>
            <a:r>
              <a:rPr kumimoji="1" lang="en-US" altLang="zh-CN" dirty="0" smtClean="0"/>
              <a:t>C^(D-1)-1</a:t>
            </a:r>
            <a:r>
              <a:rPr kumimoji="1" lang="zh-CN" altLang="en-US" dirty="0" smtClean="0"/>
              <a:t>。</a:t>
            </a:r>
          </a:p>
          <a:p>
            <a:r>
              <a:rPr kumimoji="1" lang="zh-CN" altLang="en-US" dirty="0" smtClean="0"/>
              <a:t>取</a:t>
            </a:r>
            <a:r>
              <a:rPr kumimoji="1" lang="en-US" altLang="zh-CN" dirty="0" smtClean="0"/>
              <a:t>C=9,</a:t>
            </a:r>
            <a:r>
              <a:rPr kumimoji="1" lang="zh-CN" altLang="en-US" dirty="0" smtClean="0"/>
              <a:t> </a:t>
            </a:r>
            <a:r>
              <a:rPr kumimoji="1" lang="en-US" altLang="zh-CN" dirty="0" smtClean="0"/>
              <a:t>D=20</a:t>
            </a:r>
            <a:r>
              <a:rPr kumimoji="1" lang="zh-CN" altLang="en-US" dirty="0" smtClean="0"/>
              <a:t>即可。</a:t>
            </a:r>
          </a:p>
          <a:p>
            <a:endParaRPr kumimoji="1" lang="zh-CN" altLang="en-US" dirty="0" smtClean="0"/>
          </a:p>
        </p:txBody>
      </p:sp>
    </p:spTree>
    <p:extLst>
      <p:ext uri="{BB962C8B-B14F-4D97-AF65-F5344CB8AC3E}">
        <p14:creationId xmlns:p14="http://schemas.microsoft.com/office/powerpoint/2010/main" val="149852242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Festival</a:t>
            </a:r>
            <a:endParaRPr kumimoji="1" lang="zh-CN" altLang="en-US" dirty="0"/>
          </a:p>
        </p:txBody>
      </p:sp>
      <p:sp>
        <p:nvSpPr>
          <p:cNvPr id="3" name="内容占位符 2"/>
          <p:cNvSpPr>
            <a:spLocks noGrp="1"/>
          </p:cNvSpPr>
          <p:nvPr>
            <p:ph idx="1"/>
          </p:nvPr>
        </p:nvSpPr>
        <p:spPr/>
        <p:txBody>
          <a:bodyPr/>
          <a:lstStyle/>
          <a:p>
            <a:r>
              <a:rPr kumimoji="1" lang="zh-CN" altLang="en-US" dirty="0" smtClean="0"/>
              <a:t>构造一个字符串，使得恰好有</a:t>
            </a:r>
            <a:r>
              <a:rPr kumimoji="1" lang="en-US" altLang="zh-CN" dirty="0" smtClean="0"/>
              <a:t>K</a:t>
            </a:r>
            <a:r>
              <a:rPr kumimoji="1" lang="zh-CN" altLang="en-US" dirty="0" smtClean="0"/>
              <a:t>个子序列为</a:t>
            </a:r>
            <a:r>
              <a:rPr kumimoji="1" lang="en-US" altLang="zh-CN" dirty="0" smtClean="0"/>
              <a:t>FESTIVAL</a:t>
            </a:r>
            <a:r>
              <a:rPr kumimoji="1" lang="zh-CN" altLang="en-US" dirty="0" smtClean="0"/>
              <a:t>。</a:t>
            </a:r>
          </a:p>
          <a:p>
            <a:r>
              <a:rPr kumimoji="1" lang="en-US" altLang="zh-CN" dirty="0" smtClean="0"/>
              <a:t>K&lt;=10^18,</a:t>
            </a:r>
            <a:r>
              <a:rPr kumimoji="1" lang="zh-CN" altLang="en-US" dirty="0" smtClean="0"/>
              <a:t> 要求字符串的长度不超过</a:t>
            </a:r>
            <a:r>
              <a:rPr kumimoji="1" lang="en-US" altLang="zh-CN" dirty="0" smtClean="0"/>
              <a:t>6000</a:t>
            </a:r>
            <a:r>
              <a:rPr kumimoji="1" lang="zh-CN" altLang="en-US" dirty="0" smtClean="0"/>
              <a:t>。</a:t>
            </a:r>
            <a:endParaRPr kumimoji="1" lang="zh-CN" altLang="en-US" dirty="0"/>
          </a:p>
        </p:txBody>
      </p:sp>
    </p:spTree>
    <p:extLst>
      <p:ext uri="{BB962C8B-B14F-4D97-AF65-F5344CB8AC3E}">
        <p14:creationId xmlns:p14="http://schemas.microsoft.com/office/powerpoint/2010/main" val="14543894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en-US" altLang="zh-CN" dirty="0" smtClean="0"/>
              <a:t>n=2</a:t>
            </a:r>
            <a:endParaRPr lang="zh-CN" altLang="en-US" dirty="0"/>
          </a:p>
        </p:txBody>
      </p:sp>
      <p:sp>
        <p:nvSpPr>
          <p:cNvPr id="4" name="矩形 3"/>
          <p:cNvSpPr/>
          <p:nvPr/>
        </p:nvSpPr>
        <p:spPr bwMode="auto">
          <a:xfrm>
            <a:off x="5015880" y="3284984"/>
            <a:ext cx="2160240" cy="216024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zh-CN" altLang="en-US" sz="2400">
              <a:latin typeface="Tahoma" pitchFamily="34" charset="0"/>
              <a:cs typeface="Times New Roman" pitchFamily="18" charset="0"/>
            </a:endParaRPr>
          </a:p>
        </p:txBody>
      </p:sp>
      <p:cxnSp>
        <p:nvCxnSpPr>
          <p:cNvPr id="6" name="直接连接符 5"/>
          <p:cNvCxnSpPr>
            <a:stCxn id="4" idx="1"/>
            <a:endCxn id="4" idx="3"/>
          </p:cNvCxnSpPr>
          <p:nvPr/>
        </p:nvCxnSpPr>
        <p:spPr bwMode="auto">
          <a:xfrm>
            <a:off x="5015880" y="4365104"/>
            <a:ext cx="216024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7"/>
          <p:cNvCxnSpPr>
            <a:stCxn id="4" idx="0"/>
            <a:endCxn id="4" idx="2"/>
          </p:cNvCxnSpPr>
          <p:nvPr/>
        </p:nvCxnSpPr>
        <p:spPr bwMode="auto">
          <a:xfrm>
            <a:off x="6096000" y="3284984"/>
            <a:ext cx="0" cy="216024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箭头连接符 9"/>
          <p:cNvCxnSpPr/>
          <p:nvPr/>
        </p:nvCxnSpPr>
        <p:spPr bwMode="auto">
          <a:xfrm>
            <a:off x="5591944" y="3861048"/>
            <a:ext cx="0" cy="1008112"/>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p:cNvCxnSpPr/>
          <p:nvPr/>
        </p:nvCxnSpPr>
        <p:spPr bwMode="auto">
          <a:xfrm>
            <a:off x="5591944" y="4869160"/>
            <a:ext cx="108012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p:cNvCxnSpPr/>
          <p:nvPr/>
        </p:nvCxnSpPr>
        <p:spPr bwMode="auto">
          <a:xfrm flipV="1">
            <a:off x="6672064" y="3861048"/>
            <a:ext cx="0" cy="1008112"/>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95689786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记序列为</a:t>
            </a:r>
            <a:r>
              <a:rPr kumimoji="1" lang="en-US" altLang="zh-CN" dirty="0" smtClean="0"/>
              <a:t>FFFFFFESTIVALFFFESTIVAL…</a:t>
            </a:r>
            <a:endParaRPr kumimoji="1" lang="zh-CN" altLang="en-US" dirty="0" smtClean="0"/>
          </a:p>
          <a:p>
            <a:r>
              <a:rPr kumimoji="1" lang="zh-CN" altLang="en-US" dirty="0" smtClean="0"/>
              <a:t>连续</a:t>
            </a:r>
            <a:r>
              <a:rPr kumimoji="1" lang="en-US" altLang="zh-CN" dirty="0" smtClean="0"/>
              <a:t>c1</a:t>
            </a:r>
            <a:r>
              <a:rPr kumimoji="1" lang="zh-CN" altLang="en-US" dirty="0" smtClean="0"/>
              <a:t>个</a:t>
            </a:r>
            <a:r>
              <a:rPr kumimoji="1" lang="en-US" altLang="zh-CN" dirty="0" smtClean="0"/>
              <a:t>F</a:t>
            </a:r>
            <a:r>
              <a:rPr kumimoji="1" lang="zh-CN" altLang="en-US" dirty="0" smtClean="0"/>
              <a:t>后面接</a:t>
            </a:r>
            <a:r>
              <a:rPr kumimoji="1" lang="en-US" altLang="zh-CN" dirty="0" smtClean="0"/>
              <a:t>ESTIVAL</a:t>
            </a:r>
            <a:r>
              <a:rPr kumimoji="1" lang="zh-CN" altLang="en-US" dirty="0" smtClean="0"/>
              <a:t>，连续</a:t>
            </a:r>
            <a:r>
              <a:rPr kumimoji="1" lang="en-US" altLang="zh-CN" dirty="0" smtClean="0"/>
              <a:t>c2</a:t>
            </a:r>
            <a:r>
              <a:rPr kumimoji="1" lang="zh-CN" altLang="en-US" dirty="0" smtClean="0"/>
              <a:t>个</a:t>
            </a:r>
            <a:r>
              <a:rPr kumimoji="1" lang="en-US" altLang="zh-CN" dirty="0" smtClean="0"/>
              <a:t>F</a:t>
            </a:r>
            <a:r>
              <a:rPr kumimoji="1" lang="zh-CN" altLang="en-US" dirty="0" smtClean="0"/>
              <a:t>后面接</a:t>
            </a:r>
            <a:r>
              <a:rPr kumimoji="1" lang="en-US" altLang="zh-CN" dirty="0" smtClean="0"/>
              <a:t>ESTIVAL</a:t>
            </a:r>
            <a:r>
              <a:rPr kumimoji="1" lang="zh-CN" altLang="en-US" dirty="0" smtClean="0"/>
              <a:t>，这样放</a:t>
            </a:r>
            <a:r>
              <a:rPr kumimoji="1" lang="en-US" altLang="zh-CN" dirty="0" smtClean="0"/>
              <a:t>t</a:t>
            </a:r>
            <a:r>
              <a:rPr kumimoji="1" lang="zh-CN" altLang="en-US" dirty="0" smtClean="0"/>
              <a:t>个。</a:t>
            </a:r>
          </a:p>
          <a:p>
            <a:r>
              <a:rPr kumimoji="1" lang="zh-CN" altLang="en-US" dirty="0" smtClean="0"/>
              <a:t>记</a:t>
            </a:r>
            <a:r>
              <a:rPr kumimoji="1" lang="en-US" altLang="zh-CN" dirty="0" smtClean="0"/>
              <a:t>f(n)</a:t>
            </a:r>
            <a:r>
              <a:rPr kumimoji="1" lang="zh-CN" altLang="en-US" dirty="0" smtClean="0"/>
              <a:t>表示</a:t>
            </a:r>
            <a:r>
              <a:rPr kumimoji="1" lang="en-US" altLang="zh-CN" dirty="0" smtClean="0"/>
              <a:t>n</a:t>
            </a:r>
            <a:r>
              <a:rPr kumimoji="1" lang="zh-CN" altLang="en-US" dirty="0" smtClean="0"/>
              <a:t>个</a:t>
            </a:r>
            <a:r>
              <a:rPr kumimoji="1" lang="en-US" altLang="zh-CN" dirty="0" smtClean="0"/>
              <a:t>ESTIVAL</a:t>
            </a:r>
            <a:r>
              <a:rPr kumimoji="1" lang="zh-CN" altLang="en-US" dirty="0" smtClean="0"/>
              <a:t>中</a:t>
            </a:r>
            <a:r>
              <a:rPr kumimoji="1" lang="en-US" altLang="zh-CN" dirty="0" smtClean="0"/>
              <a:t>ESTIVAL</a:t>
            </a:r>
            <a:r>
              <a:rPr kumimoji="1" lang="zh-CN" altLang="en-US" dirty="0" smtClean="0"/>
              <a:t>的子序列个数，</a:t>
            </a:r>
            <a:r>
              <a:rPr kumimoji="1" lang="en-US" altLang="zh-CN" dirty="0" smtClean="0"/>
              <a:t>f(n)=C(n+6,7)</a:t>
            </a:r>
            <a:r>
              <a:rPr kumimoji="1" lang="zh-CN" altLang="en-US" dirty="0" smtClean="0"/>
              <a:t>。</a:t>
            </a:r>
          </a:p>
          <a:p>
            <a:r>
              <a:rPr kumimoji="1" lang="zh-CN" altLang="en-US" dirty="0" smtClean="0"/>
              <a:t>所以答案为</a:t>
            </a:r>
            <a:r>
              <a:rPr kumimoji="1" lang="en-US" altLang="zh-CN" dirty="0" smtClean="0"/>
              <a:t>c1</a:t>
            </a:r>
            <a:r>
              <a:rPr kumimoji="1" lang="zh-CN" altLang="en-US" dirty="0" smtClean="0"/>
              <a:t>*</a:t>
            </a:r>
            <a:r>
              <a:rPr kumimoji="1" lang="en-US" altLang="zh-CN" dirty="0" smtClean="0"/>
              <a:t>f(t)+c2</a:t>
            </a:r>
            <a:r>
              <a:rPr kumimoji="1" lang="zh-CN" altLang="en-US" dirty="0" smtClean="0"/>
              <a:t>*</a:t>
            </a:r>
            <a:r>
              <a:rPr kumimoji="1" lang="en-US" altLang="zh-CN" dirty="0" smtClean="0"/>
              <a:t>f(t-1)+…</a:t>
            </a:r>
            <a:endParaRPr kumimoji="1" lang="zh-CN" altLang="en-US" dirty="0" smtClean="0"/>
          </a:p>
          <a:p>
            <a:r>
              <a:rPr kumimoji="1" lang="zh-CN" altLang="en-US" dirty="0" smtClean="0"/>
              <a:t>取</a:t>
            </a:r>
            <a:r>
              <a:rPr kumimoji="1" lang="en-US" altLang="zh-CN" dirty="0" smtClean="0"/>
              <a:t>t=800</a:t>
            </a:r>
            <a:r>
              <a:rPr kumimoji="1" lang="zh-CN" altLang="en-US" dirty="0" smtClean="0"/>
              <a:t>，然后依次贪心减去最大的</a:t>
            </a:r>
            <a:r>
              <a:rPr kumimoji="1" lang="en-US" altLang="zh-CN" dirty="0" smtClean="0"/>
              <a:t>f(t)</a:t>
            </a:r>
            <a:r>
              <a:rPr kumimoji="1" lang="zh-CN" altLang="en-US" dirty="0" smtClean="0"/>
              <a:t>值，求出各个参数确定答案。</a:t>
            </a:r>
            <a:endParaRPr kumimoji="1" lang="zh-CN" altLang="en-US" dirty="0"/>
          </a:p>
        </p:txBody>
      </p:sp>
    </p:spTree>
    <p:extLst>
      <p:ext uri="{BB962C8B-B14F-4D97-AF65-F5344CB8AC3E}">
        <p14:creationId xmlns:p14="http://schemas.microsoft.com/office/powerpoint/2010/main" val="202554465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调整构造</a:t>
            </a:r>
            <a:endParaRPr kumimoji="1" lang="zh-CN" altLang="en-US" dirty="0"/>
          </a:p>
        </p:txBody>
      </p:sp>
      <p:sp>
        <p:nvSpPr>
          <p:cNvPr id="3" name="内容占位符 2"/>
          <p:cNvSpPr>
            <a:spLocks noGrp="1"/>
          </p:cNvSpPr>
          <p:nvPr>
            <p:ph idx="1"/>
          </p:nvPr>
        </p:nvSpPr>
        <p:spPr/>
        <p:txBody>
          <a:bodyPr/>
          <a:lstStyle/>
          <a:p>
            <a:r>
              <a:rPr kumimoji="1" lang="zh-CN" altLang="en-US" dirty="0" smtClean="0"/>
              <a:t>一开始不知道答案，通过一些方法向答案一点一点逼近。</a:t>
            </a:r>
          </a:p>
          <a:p>
            <a:r>
              <a:rPr kumimoji="1" lang="zh-CN" altLang="en-US" dirty="0" smtClean="0"/>
              <a:t>需要有度量说和答案的值会越来越近，并且在一定步数内会达到。</a:t>
            </a:r>
          </a:p>
          <a:p>
            <a:r>
              <a:rPr kumimoji="1" lang="zh-CN" altLang="en-US" dirty="0" smtClean="0"/>
              <a:t>或者一开始的答案有一点小问题，需要微调修改一下。</a:t>
            </a:r>
            <a:endParaRPr kumimoji="1" lang="zh-CN" altLang="en-US" dirty="0"/>
          </a:p>
        </p:txBody>
      </p:sp>
    </p:spTree>
    <p:extLst>
      <p:ext uri="{BB962C8B-B14F-4D97-AF65-F5344CB8AC3E}">
        <p14:creationId xmlns:p14="http://schemas.microsoft.com/office/powerpoint/2010/main" val="83374787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a:t>
            </a:r>
            <a:r>
              <a:rPr lang="en-US" altLang="zh-CN" dirty="0" smtClean="0"/>
              <a:t>table</a:t>
            </a:r>
            <a:endParaRPr lang="zh-CN" altLang="en-US" dirty="0"/>
          </a:p>
        </p:txBody>
      </p:sp>
      <p:sp>
        <p:nvSpPr>
          <p:cNvPr id="3" name="内容占位符 2"/>
          <p:cNvSpPr>
            <a:spLocks noGrp="1"/>
          </p:cNvSpPr>
          <p:nvPr>
            <p:ph idx="1"/>
          </p:nvPr>
        </p:nvSpPr>
        <p:spPr/>
        <p:txBody>
          <a:bodyPr/>
          <a:lstStyle/>
          <a:p>
            <a:r>
              <a:rPr lang="zh-CN" altLang="en-US" dirty="0" smtClean="0"/>
              <a:t>有一个</a:t>
            </a:r>
            <a:r>
              <a:rPr lang="en-US" altLang="zh-CN" dirty="0" smtClean="0"/>
              <a:t>n*m</a:t>
            </a:r>
            <a:r>
              <a:rPr lang="zh-CN" altLang="en-US" dirty="0" smtClean="0"/>
              <a:t>的矩阵，</a:t>
            </a:r>
            <a:r>
              <a:rPr lang="zh-CN" altLang="en-US" dirty="0" smtClean="0"/>
              <a:t>每次可以将一列取负或者将一行取负，求一个方案使得每行每列的和都非负</a:t>
            </a:r>
            <a:r>
              <a:rPr lang="zh-CN" altLang="en-US" dirty="0" smtClean="0"/>
              <a:t>。</a:t>
            </a:r>
          </a:p>
          <a:p>
            <a:r>
              <a:rPr lang="en-US" altLang="zh-CN" dirty="0" err="1" smtClean="0"/>
              <a:t>n,m</a:t>
            </a:r>
            <a:r>
              <a:rPr lang="en-US" altLang="zh-CN" dirty="0"/>
              <a:t>&lt;=</a:t>
            </a:r>
            <a:r>
              <a:rPr lang="en-US" altLang="zh-CN" dirty="0" smtClean="0"/>
              <a:t>100,</a:t>
            </a:r>
            <a:r>
              <a:rPr lang="zh-CN" altLang="en-US" dirty="0"/>
              <a:t>元素绝对值</a:t>
            </a:r>
            <a:r>
              <a:rPr lang="en-US" altLang="zh-CN" dirty="0"/>
              <a:t>&lt;=100</a:t>
            </a:r>
            <a:endParaRPr lang="zh-CN" altLang="en-US" dirty="0"/>
          </a:p>
        </p:txBody>
      </p:sp>
    </p:spTree>
    <p:extLst>
      <p:ext uri="{BB962C8B-B14F-4D97-AF65-F5344CB8AC3E}">
        <p14:creationId xmlns:p14="http://schemas.microsoft.com/office/powerpoint/2010/main" val="14447211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zh-CN" altLang="en-US" dirty="0" smtClean="0"/>
              <a:t>每次</a:t>
            </a:r>
            <a:r>
              <a:rPr lang="zh-CN" altLang="en-US" dirty="0" smtClean="0"/>
              <a:t>看有没有行</a:t>
            </a:r>
            <a:r>
              <a:rPr lang="en-US" altLang="zh-CN" dirty="0" smtClean="0"/>
              <a:t>/</a:t>
            </a:r>
            <a:r>
              <a:rPr lang="zh-CN" altLang="en-US" dirty="0" smtClean="0"/>
              <a:t>列和为负，如果是就</a:t>
            </a:r>
            <a:r>
              <a:rPr lang="en-US" altLang="zh-CN" dirty="0" smtClean="0"/>
              <a:t>reverse</a:t>
            </a:r>
            <a:r>
              <a:rPr lang="zh-CN" altLang="en-US" dirty="0" smtClean="0"/>
              <a:t>。</a:t>
            </a:r>
            <a:endParaRPr lang="en-US" altLang="zh-CN" dirty="0"/>
          </a:p>
          <a:p>
            <a:r>
              <a:rPr lang="zh-CN" altLang="en-US" dirty="0" smtClean="0"/>
              <a:t>因为</a:t>
            </a:r>
            <a:r>
              <a:rPr lang="zh-CN" altLang="en-US" dirty="0" smtClean="0"/>
              <a:t>和</a:t>
            </a:r>
            <a:r>
              <a:rPr lang="zh-CN" altLang="en-US" dirty="0" smtClean="0"/>
              <a:t>是</a:t>
            </a:r>
            <a:r>
              <a:rPr lang="zh-CN" altLang="en-US" dirty="0" smtClean="0"/>
              <a:t>递增</a:t>
            </a:r>
            <a:r>
              <a:rPr lang="zh-CN" altLang="en-US" dirty="0" smtClean="0"/>
              <a:t>的</a:t>
            </a:r>
            <a:r>
              <a:rPr lang="zh-CN" altLang="en-US" dirty="0" smtClean="0"/>
              <a:t>，</a:t>
            </a:r>
            <a:r>
              <a:rPr lang="zh-CN" altLang="en-US" dirty="0" smtClean="0"/>
              <a:t>所以</a:t>
            </a:r>
            <a:r>
              <a:rPr lang="zh-CN" altLang="en-US" dirty="0" smtClean="0"/>
              <a:t>一定</a:t>
            </a:r>
            <a:r>
              <a:rPr lang="zh-CN" altLang="en-US" dirty="0"/>
              <a:t>会</a:t>
            </a:r>
            <a:r>
              <a:rPr lang="zh-CN" altLang="en-US" dirty="0" smtClean="0"/>
              <a:t>结束</a:t>
            </a:r>
            <a:r>
              <a:rPr lang="zh-CN" altLang="en-US" dirty="0" smtClean="0"/>
              <a:t>。</a:t>
            </a:r>
          </a:p>
          <a:p>
            <a:r>
              <a:rPr lang="zh-CN" altLang="en-US" dirty="0" smtClean="0"/>
              <a:t>每次操作需要</a:t>
            </a:r>
            <a:r>
              <a:rPr lang="en-US" altLang="zh-CN" dirty="0" smtClean="0"/>
              <a:t>O(n)</a:t>
            </a:r>
            <a:r>
              <a:rPr lang="zh-CN" altLang="en-US" dirty="0" smtClean="0"/>
              <a:t>的复杂度，所以要考虑操作的总步数。</a:t>
            </a:r>
          </a:p>
          <a:p>
            <a:r>
              <a:rPr lang="zh-CN" altLang="en-US" dirty="0" smtClean="0"/>
              <a:t>每次</a:t>
            </a:r>
            <a:r>
              <a:rPr lang="zh-CN" altLang="en-US" dirty="0" smtClean="0"/>
              <a:t>操作</a:t>
            </a:r>
            <a:r>
              <a:rPr lang="zh-CN" altLang="en-US" dirty="0" smtClean="0"/>
              <a:t>至少</a:t>
            </a:r>
            <a:r>
              <a:rPr lang="zh-CN" altLang="en-US" dirty="0"/>
              <a:t>使和增加</a:t>
            </a:r>
            <a:r>
              <a:rPr lang="en-US" altLang="zh-CN" dirty="0" smtClean="0"/>
              <a:t>2</a:t>
            </a:r>
            <a:r>
              <a:rPr lang="zh-CN" altLang="en-US" dirty="0" smtClean="0"/>
              <a:t>，</a:t>
            </a:r>
            <a:r>
              <a:rPr lang="zh-CN" altLang="en-US" dirty="0" smtClean="0"/>
              <a:t>而</a:t>
            </a:r>
            <a:r>
              <a:rPr lang="zh-CN" altLang="en-US" dirty="0" smtClean="0"/>
              <a:t>和</a:t>
            </a:r>
            <a:r>
              <a:rPr lang="zh-CN" altLang="en-US" dirty="0"/>
              <a:t>最大</a:t>
            </a:r>
            <a:r>
              <a:rPr lang="en-US" altLang="zh-CN" dirty="0"/>
              <a:t>100^3</a:t>
            </a:r>
            <a:r>
              <a:rPr lang="zh-CN" altLang="en-US" dirty="0"/>
              <a:t>，最小</a:t>
            </a:r>
            <a:r>
              <a:rPr lang="en-US" altLang="zh-CN" dirty="0"/>
              <a:t>-</a:t>
            </a:r>
            <a:r>
              <a:rPr lang="en-US" altLang="zh-CN" dirty="0" smtClean="0"/>
              <a:t>100^3</a:t>
            </a:r>
            <a:r>
              <a:rPr lang="zh-CN" altLang="en-US" dirty="0" smtClean="0"/>
              <a:t>，</a:t>
            </a:r>
            <a:r>
              <a:rPr lang="zh-CN" altLang="en-US" dirty="0" smtClean="0"/>
              <a:t>所以总步数最多为</a:t>
            </a:r>
            <a:r>
              <a:rPr lang="en-US" altLang="zh-CN" dirty="0" smtClean="0"/>
              <a:t>100^3</a:t>
            </a:r>
            <a:r>
              <a:rPr lang="zh-CN" altLang="en-US" dirty="0" smtClean="0"/>
              <a:t>。</a:t>
            </a:r>
            <a:endParaRPr lang="en-US" altLang="zh-CN" dirty="0"/>
          </a:p>
          <a:p>
            <a:endParaRPr lang="en-US" altLang="zh-CN" dirty="0"/>
          </a:p>
        </p:txBody>
      </p:sp>
    </p:spTree>
    <p:extLst>
      <p:ext uri="{BB962C8B-B14F-4D97-AF65-F5344CB8AC3E}">
        <p14:creationId xmlns:p14="http://schemas.microsoft.com/office/powerpoint/2010/main" val="23288259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Graph</a:t>
            </a:r>
            <a:r>
              <a:rPr kumimoji="1" lang="zh-CN" altLang="en-US" dirty="0" smtClean="0"/>
              <a:t> </a:t>
            </a:r>
            <a:r>
              <a:rPr kumimoji="1" lang="en-US" altLang="zh-CN" dirty="0" smtClean="0"/>
              <a:t>Coloring</a:t>
            </a:r>
            <a:endParaRPr kumimoji="1" lang="zh-CN" altLang="en-US" dirty="0"/>
          </a:p>
        </p:txBody>
      </p:sp>
      <p:sp>
        <p:nvSpPr>
          <p:cNvPr id="3" name="内容占位符 2"/>
          <p:cNvSpPr>
            <a:spLocks noGrp="1"/>
          </p:cNvSpPr>
          <p:nvPr>
            <p:ph idx="1"/>
          </p:nvPr>
        </p:nvSpPr>
        <p:spPr/>
        <p:txBody>
          <a:bodyPr/>
          <a:lstStyle/>
          <a:p>
            <a:r>
              <a:rPr kumimoji="1" lang="zh-CN" altLang="en-US" dirty="0" smtClean="0"/>
              <a:t>你有一个图，每个点的度数都不超过</a:t>
            </a:r>
            <a:r>
              <a:rPr kumimoji="1" lang="en-US" altLang="zh-CN" dirty="0" smtClean="0"/>
              <a:t>5</a:t>
            </a:r>
            <a:r>
              <a:rPr kumimoji="1" lang="zh-CN" altLang="en-US" dirty="0" smtClean="0"/>
              <a:t>。</a:t>
            </a:r>
          </a:p>
          <a:p>
            <a:r>
              <a:rPr kumimoji="1" lang="zh-CN" altLang="en-US" dirty="0" smtClean="0"/>
              <a:t>请将这个图三染色，使得每个点都至多一个邻居与他颜色相同。</a:t>
            </a:r>
          </a:p>
          <a:p>
            <a:r>
              <a:rPr kumimoji="1" lang="en-US" altLang="zh-CN" dirty="0"/>
              <a:t>n</a:t>
            </a:r>
            <a:r>
              <a:rPr kumimoji="1" lang="en-US" altLang="zh-CN" dirty="0" smtClean="0"/>
              <a:t>&lt;=100000</a:t>
            </a:r>
            <a:endParaRPr kumimoji="1" lang="zh-CN" altLang="en-US" dirty="0"/>
          </a:p>
        </p:txBody>
      </p:sp>
    </p:spTree>
    <p:extLst>
      <p:ext uri="{BB962C8B-B14F-4D97-AF65-F5344CB8AC3E}">
        <p14:creationId xmlns:p14="http://schemas.microsoft.com/office/powerpoint/2010/main" val="108020385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如果一个点存在超过一个的相同颜色相邻点，那么将这个点调整为邻居中颜色最少的那种。</a:t>
            </a:r>
          </a:p>
          <a:p>
            <a:r>
              <a:rPr kumimoji="1" lang="zh-CN" altLang="en-US" dirty="0" smtClean="0"/>
              <a:t>可以发现每次这么做，相同颜色的边的个数就会减少。</a:t>
            </a:r>
          </a:p>
          <a:p>
            <a:r>
              <a:rPr kumimoji="1" lang="zh-CN" altLang="en-US" dirty="0" smtClean="0"/>
              <a:t>一开始这样的边是</a:t>
            </a:r>
            <a:r>
              <a:rPr kumimoji="1" lang="en-US" altLang="zh-CN" dirty="0" smtClean="0"/>
              <a:t>O(n)</a:t>
            </a:r>
            <a:r>
              <a:rPr kumimoji="1" lang="zh-CN" altLang="en-US" dirty="0" smtClean="0"/>
              <a:t>的，所以调整总次数</a:t>
            </a:r>
            <a:r>
              <a:rPr kumimoji="1" lang="en-US" altLang="zh-CN" dirty="0" smtClean="0"/>
              <a:t>O(n)</a:t>
            </a:r>
            <a:r>
              <a:rPr kumimoji="1" lang="zh-CN" altLang="en-US" dirty="0" smtClean="0"/>
              <a:t>。</a:t>
            </a:r>
            <a:endParaRPr kumimoji="1" lang="zh-CN" altLang="en-US" dirty="0"/>
          </a:p>
        </p:txBody>
      </p:sp>
    </p:spTree>
    <p:extLst>
      <p:ext uri="{BB962C8B-B14F-4D97-AF65-F5344CB8AC3E}">
        <p14:creationId xmlns:p14="http://schemas.microsoft.com/office/powerpoint/2010/main" val="209059024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Mosaic</a:t>
            </a:r>
            <a:endParaRPr lang="zh-CN" altLang="en-US" dirty="0"/>
          </a:p>
        </p:txBody>
      </p:sp>
      <p:sp>
        <p:nvSpPr>
          <p:cNvPr id="3" name="内容占位符 2"/>
          <p:cNvSpPr>
            <a:spLocks noGrp="1"/>
          </p:cNvSpPr>
          <p:nvPr>
            <p:ph idx="1"/>
          </p:nvPr>
        </p:nvSpPr>
        <p:spPr/>
        <p:txBody>
          <a:bodyPr/>
          <a:lstStyle/>
          <a:p>
            <a:r>
              <a:rPr lang="zh-CN" altLang="en-US" dirty="0" smtClean="0"/>
              <a:t>有三种颜色的珠子各</a:t>
            </a:r>
            <a:r>
              <a:rPr lang="en-US" altLang="zh-CN" dirty="0" err="1" smtClean="0"/>
              <a:t>a,b,c</a:t>
            </a:r>
            <a:r>
              <a:rPr lang="en-US" altLang="zh-CN" dirty="0" smtClean="0"/>
              <a:t>&lt;=2^31</a:t>
            </a:r>
            <a:r>
              <a:rPr lang="zh-CN" altLang="en-US" dirty="0" smtClean="0"/>
              <a:t>个，给出方案铺满</a:t>
            </a:r>
            <a:r>
              <a:rPr lang="zh-CN" altLang="en-US" dirty="0"/>
              <a:t>若干层的</a:t>
            </a:r>
            <a:r>
              <a:rPr lang="zh-CN" altLang="en-US" dirty="0" smtClean="0"/>
              <a:t>三角形，且每层颜色必须相同。</a:t>
            </a:r>
            <a:endParaRPr lang="zh-CN" altLang="en-US" dirty="0"/>
          </a:p>
        </p:txBody>
      </p:sp>
      <p:sp>
        <p:nvSpPr>
          <p:cNvPr id="4" name="椭圆 3"/>
          <p:cNvSpPr/>
          <p:nvPr/>
        </p:nvSpPr>
        <p:spPr bwMode="auto">
          <a:xfrm>
            <a:off x="5663952" y="3573016"/>
            <a:ext cx="504056" cy="504056"/>
          </a:xfrm>
          <a:prstGeom prst="ellipse">
            <a:avLst/>
          </a:prstGeom>
          <a:solidFill>
            <a:schemeClr val="accent1"/>
          </a:solidFill>
          <a:ln w="9525" cap="flat" cmpd="sng" algn="ctr">
            <a:solidFill>
              <a:schemeClr val="tx1">
                <a:lumMod val="50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zh-CN" altLang="en-US" sz="2400">
              <a:latin typeface="Tahoma" pitchFamily="34" charset="0"/>
              <a:cs typeface="Times New Roman" pitchFamily="18" charset="0"/>
            </a:endParaRPr>
          </a:p>
        </p:txBody>
      </p:sp>
      <p:sp>
        <p:nvSpPr>
          <p:cNvPr id="6" name="椭圆 5"/>
          <p:cNvSpPr/>
          <p:nvPr/>
        </p:nvSpPr>
        <p:spPr bwMode="auto">
          <a:xfrm>
            <a:off x="5374770" y="4077072"/>
            <a:ext cx="504056" cy="504056"/>
          </a:xfrm>
          <a:prstGeom prst="ellipse">
            <a:avLst/>
          </a:prstGeom>
          <a:solidFill>
            <a:schemeClr val="bg2">
              <a:lumMod val="90000"/>
            </a:schemeClr>
          </a:solidFill>
          <a:ln w="9525" cap="flat" cmpd="sng" algn="ctr">
            <a:solidFill>
              <a:schemeClr val="tx1">
                <a:lumMod val="50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zh-CN" altLang="en-US" sz="2400">
              <a:latin typeface="Tahoma" pitchFamily="34" charset="0"/>
              <a:cs typeface="Times New Roman" pitchFamily="18" charset="0"/>
            </a:endParaRPr>
          </a:p>
        </p:txBody>
      </p:sp>
      <p:sp>
        <p:nvSpPr>
          <p:cNvPr id="7" name="椭圆 6"/>
          <p:cNvSpPr/>
          <p:nvPr/>
        </p:nvSpPr>
        <p:spPr bwMode="auto">
          <a:xfrm>
            <a:off x="5960469" y="4077072"/>
            <a:ext cx="504056" cy="504056"/>
          </a:xfrm>
          <a:prstGeom prst="ellipse">
            <a:avLst/>
          </a:prstGeom>
          <a:solidFill>
            <a:schemeClr val="bg2">
              <a:lumMod val="90000"/>
            </a:schemeClr>
          </a:solidFill>
          <a:ln w="9525" cap="flat" cmpd="sng" algn="ctr">
            <a:solidFill>
              <a:schemeClr val="tx1">
                <a:lumMod val="50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zh-CN" altLang="en-US" sz="2400">
              <a:latin typeface="Tahoma" pitchFamily="34" charset="0"/>
              <a:cs typeface="Times New Roman" pitchFamily="18" charset="0"/>
            </a:endParaRPr>
          </a:p>
        </p:txBody>
      </p:sp>
      <p:sp>
        <p:nvSpPr>
          <p:cNvPr id="8" name="椭圆 7"/>
          <p:cNvSpPr/>
          <p:nvPr/>
        </p:nvSpPr>
        <p:spPr bwMode="auto">
          <a:xfrm>
            <a:off x="5122742" y="4581128"/>
            <a:ext cx="504056" cy="504056"/>
          </a:xfrm>
          <a:prstGeom prst="ellipse">
            <a:avLst/>
          </a:prstGeom>
          <a:solidFill>
            <a:schemeClr val="bg2">
              <a:lumMod val="90000"/>
            </a:schemeClr>
          </a:solidFill>
          <a:ln w="9525" cap="flat" cmpd="sng" algn="ctr">
            <a:solidFill>
              <a:schemeClr val="tx1">
                <a:lumMod val="50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zh-CN" altLang="en-US" sz="2400">
              <a:solidFill>
                <a:srgbClr val="002060"/>
              </a:solidFill>
              <a:latin typeface="Tahoma" pitchFamily="34" charset="0"/>
              <a:cs typeface="Times New Roman" pitchFamily="18" charset="0"/>
            </a:endParaRPr>
          </a:p>
        </p:txBody>
      </p:sp>
      <p:sp>
        <p:nvSpPr>
          <p:cNvPr id="9" name="椭圆 8"/>
          <p:cNvSpPr/>
          <p:nvPr/>
        </p:nvSpPr>
        <p:spPr bwMode="auto">
          <a:xfrm>
            <a:off x="5663952" y="4581128"/>
            <a:ext cx="504056" cy="504056"/>
          </a:xfrm>
          <a:prstGeom prst="ellipse">
            <a:avLst/>
          </a:prstGeom>
          <a:solidFill>
            <a:schemeClr val="bg2">
              <a:lumMod val="90000"/>
            </a:schemeClr>
          </a:solidFill>
          <a:ln w="9525" cap="flat" cmpd="sng" algn="ctr">
            <a:solidFill>
              <a:schemeClr val="tx1">
                <a:lumMod val="50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zh-CN" altLang="en-US" sz="2400">
              <a:solidFill>
                <a:srgbClr val="002060"/>
              </a:solidFill>
              <a:latin typeface="Tahoma" pitchFamily="34" charset="0"/>
              <a:cs typeface="Times New Roman" pitchFamily="18" charset="0"/>
            </a:endParaRPr>
          </a:p>
        </p:txBody>
      </p:sp>
      <p:sp>
        <p:nvSpPr>
          <p:cNvPr id="10" name="椭圆 9"/>
          <p:cNvSpPr/>
          <p:nvPr/>
        </p:nvSpPr>
        <p:spPr bwMode="auto">
          <a:xfrm>
            <a:off x="6212497" y="4581128"/>
            <a:ext cx="504056" cy="504056"/>
          </a:xfrm>
          <a:prstGeom prst="ellipse">
            <a:avLst/>
          </a:prstGeom>
          <a:solidFill>
            <a:schemeClr val="bg2">
              <a:lumMod val="90000"/>
            </a:schemeClr>
          </a:solidFill>
          <a:ln w="9525" cap="flat" cmpd="sng" algn="ctr">
            <a:solidFill>
              <a:schemeClr val="tx1">
                <a:lumMod val="50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zh-CN" altLang="en-US" sz="2400">
              <a:solidFill>
                <a:srgbClr val="002060"/>
              </a:solidFill>
              <a:latin typeface="Tahoma" pitchFamily="34" charset="0"/>
              <a:cs typeface="Times New Roman" pitchFamily="18" charset="0"/>
            </a:endParaRPr>
          </a:p>
        </p:txBody>
      </p:sp>
      <p:sp>
        <p:nvSpPr>
          <p:cNvPr id="11" name="椭圆 10"/>
          <p:cNvSpPr/>
          <p:nvPr/>
        </p:nvSpPr>
        <p:spPr bwMode="auto">
          <a:xfrm>
            <a:off x="4870714" y="5085184"/>
            <a:ext cx="504056" cy="504056"/>
          </a:xfrm>
          <a:prstGeom prst="ellipse">
            <a:avLst/>
          </a:prstGeom>
          <a:solidFill>
            <a:schemeClr val="accent1"/>
          </a:solidFill>
          <a:ln w="9525" cap="flat" cmpd="sng" algn="ctr">
            <a:solidFill>
              <a:schemeClr val="tx1">
                <a:lumMod val="50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zh-CN" altLang="en-US" sz="2400">
              <a:latin typeface="Tahoma" pitchFamily="34" charset="0"/>
              <a:cs typeface="Times New Roman" pitchFamily="18" charset="0"/>
            </a:endParaRPr>
          </a:p>
        </p:txBody>
      </p:sp>
      <p:sp>
        <p:nvSpPr>
          <p:cNvPr id="12" name="椭圆 11"/>
          <p:cNvSpPr/>
          <p:nvPr/>
        </p:nvSpPr>
        <p:spPr bwMode="auto">
          <a:xfrm>
            <a:off x="5411924" y="5085184"/>
            <a:ext cx="504056" cy="504056"/>
          </a:xfrm>
          <a:prstGeom prst="ellipse">
            <a:avLst/>
          </a:prstGeom>
          <a:solidFill>
            <a:schemeClr val="accent1"/>
          </a:solidFill>
          <a:ln w="9525" cap="flat" cmpd="sng" algn="ctr">
            <a:solidFill>
              <a:schemeClr val="tx1">
                <a:lumMod val="50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zh-CN" altLang="en-US" sz="2400">
              <a:latin typeface="Tahoma" pitchFamily="34" charset="0"/>
              <a:cs typeface="Times New Roman" pitchFamily="18" charset="0"/>
            </a:endParaRPr>
          </a:p>
        </p:txBody>
      </p:sp>
      <p:sp>
        <p:nvSpPr>
          <p:cNvPr id="13" name="椭圆 12"/>
          <p:cNvSpPr/>
          <p:nvPr/>
        </p:nvSpPr>
        <p:spPr bwMode="auto">
          <a:xfrm>
            <a:off x="5960469" y="5085184"/>
            <a:ext cx="504056" cy="504056"/>
          </a:xfrm>
          <a:prstGeom prst="ellipse">
            <a:avLst/>
          </a:prstGeom>
          <a:solidFill>
            <a:schemeClr val="accent1"/>
          </a:solidFill>
          <a:ln w="9525" cap="flat" cmpd="sng" algn="ctr">
            <a:solidFill>
              <a:schemeClr val="tx1">
                <a:lumMod val="50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zh-CN" altLang="en-US" sz="2400">
              <a:latin typeface="Tahoma" pitchFamily="34" charset="0"/>
              <a:cs typeface="Times New Roman" pitchFamily="18" charset="0"/>
            </a:endParaRPr>
          </a:p>
        </p:txBody>
      </p:sp>
      <p:sp>
        <p:nvSpPr>
          <p:cNvPr id="14" name="椭圆 13"/>
          <p:cNvSpPr/>
          <p:nvPr/>
        </p:nvSpPr>
        <p:spPr bwMode="auto">
          <a:xfrm>
            <a:off x="6484470" y="5085184"/>
            <a:ext cx="504056" cy="504056"/>
          </a:xfrm>
          <a:prstGeom prst="ellipse">
            <a:avLst/>
          </a:prstGeom>
          <a:solidFill>
            <a:schemeClr val="accent1"/>
          </a:solidFill>
          <a:ln w="9525" cap="flat" cmpd="sng" algn="ctr">
            <a:solidFill>
              <a:schemeClr val="tx1">
                <a:lumMod val="50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zh-CN" altLang="en-US" sz="2400">
              <a:latin typeface="Tahoma" pitchFamily="34" charset="0"/>
              <a:cs typeface="Times New Roman" pitchFamily="18" charset="0"/>
            </a:endParaRPr>
          </a:p>
        </p:txBody>
      </p:sp>
      <p:sp>
        <p:nvSpPr>
          <p:cNvPr id="15" name="椭圆 14"/>
          <p:cNvSpPr/>
          <p:nvPr/>
        </p:nvSpPr>
        <p:spPr bwMode="auto">
          <a:xfrm>
            <a:off x="4618686" y="5589240"/>
            <a:ext cx="504056" cy="504056"/>
          </a:xfrm>
          <a:prstGeom prst="ellipse">
            <a:avLst/>
          </a:prstGeom>
          <a:solidFill>
            <a:schemeClr val="tx2">
              <a:lumMod val="20000"/>
              <a:lumOff val="80000"/>
            </a:schemeClr>
          </a:solidFill>
          <a:ln w="9525" cap="flat" cmpd="sng" algn="ctr">
            <a:solidFill>
              <a:schemeClr val="tx1">
                <a:lumMod val="50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zh-CN" altLang="en-US" sz="2400">
              <a:latin typeface="Tahoma" pitchFamily="34" charset="0"/>
              <a:cs typeface="Times New Roman" pitchFamily="18" charset="0"/>
            </a:endParaRPr>
          </a:p>
        </p:txBody>
      </p:sp>
      <p:sp>
        <p:nvSpPr>
          <p:cNvPr id="16" name="椭圆 15"/>
          <p:cNvSpPr/>
          <p:nvPr/>
        </p:nvSpPr>
        <p:spPr bwMode="auto">
          <a:xfrm>
            <a:off x="5156955" y="5589240"/>
            <a:ext cx="504056" cy="504056"/>
          </a:xfrm>
          <a:prstGeom prst="ellipse">
            <a:avLst/>
          </a:prstGeom>
          <a:solidFill>
            <a:schemeClr val="tx2">
              <a:lumMod val="20000"/>
              <a:lumOff val="80000"/>
            </a:schemeClr>
          </a:solidFill>
          <a:ln w="9525" cap="flat" cmpd="sng" algn="ctr">
            <a:solidFill>
              <a:schemeClr val="tx1">
                <a:lumMod val="50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zh-CN" altLang="en-US" sz="2400">
              <a:latin typeface="Tahoma" pitchFamily="34" charset="0"/>
              <a:cs typeface="Times New Roman" pitchFamily="18" charset="0"/>
            </a:endParaRPr>
          </a:p>
        </p:txBody>
      </p:sp>
      <p:sp>
        <p:nvSpPr>
          <p:cNvPr id="18" name="椭圆 17"/>
          <p:cNvSpPr/>
          <p:nvPr/>
        </p:nvSpPr>
        <p:spPr bwMode="auto">
          <a:xfrm>
            <a:off x="5679570" y="5589240"/>
            <a:ext cx="504056" cy="504056"/>
          </a:xfrm>
          <a:prstGeom prst="ellipse">
            <a:avLst/>
          </a:prstGeom>
          <a:solidFill>
            <a:schemeClr val="tx2">
              <a:lumMod val="20000"/>
              <a:lumOff val="80000"/>
            </a:schemeClr>
          </a:solidFill>
          <a:ln w="9525" cap="flat" cmpd="sng" algn="ctr">
            <a:solidFill>
              <a:schemeClr val="tx1">
                <a:lumMod val="50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zh-CN" altLang="en-US" sz="2400">
              <a:latin typeface="Tahoma" pitchFamily="34" charset="0"/>
              <a:cs typeface="Times New Roman" pitchFamily="18" charset="0"/>
            </a:endParaRPr>
          </a:p>
        </p:txBody>
      </p:sp>
      <p:sp>
        <p:nvSpPr>
          <p:cNvPr id="19" name="椭圆 18"/>
          <p:cNvSpPr/>
          <p:nvPr/>
        </p:nvSpPr>
        <p:spPr bwMode="auto">
          <a:xfrm>
            <a:off x="6212497" y="5589240"/>
            <a:ext cx="504056" cy="504056"/>
          </a:xfrm>
          <a:prstGeom prst="ellipse">
            <a:avLst/>
          </a:prstGeom>
          <a:solidFill>
            <a:schemeClr val="tx2">
              <a:lumMod val="20000"/>
              <a:lumOff val="80000"/>
            </a:schemeClr>
          </a:solidFill>
          <a:ln w="9525" cap="flat" cmpd="sng" algn="ctr">
            <a:solidFill>
              <a:schemeClr val="tx1">
                <a:lumMod val="50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zh-CN" altLang="en-US" sz="2400">
              <a:latin typeface="Tahoma" pitchFamily="34" charset="0"/>
              <a:cs typeface="Times New Roman" pitchFamily="18" charset="0"/>
            </a:endParaRPr>
          </a:p>
        </p:txBody>
      </p:sp>
      <p:sp>
        <p:nvSpPr>
          <p:cNvPr id="20" name="椭圆 19"/>
          <p:cNvSpPr/>
          <p:nvPr/>
        </p:nvSpPr>
        <p:spPr bwMode="auto">
          <a:xfrm>
            <a:off x="6736498" y="5589240"/>
            <a:ext cx="504056" cy="504056"/>
          </a:xfrm>
          <a:prstGeom prst="ellipse">
            <a:avLst/>
          </a:prstGeom>
          <a:solidFill>
            <a:schemeClr val="tx2">
              <a:lumMod val="20000"/>
              <a:lumOff val="80000"/>
            </a:schemeClr>
          </a:solidFill>
          <a:ln w="9525" cap="flat" cmpd="sng" algn="ctr">
            <a:solidFill>
              <a:schemeClr val="tx1">
                <a:lumMod val="50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zh-CN" altLang="en-US" sz="2400">
              <a:latin typeface="Tahoma" pitchFamily="34" charset="0"/>
              <a:cs typeface="Times New Roman" pitchFamily="18" charset="0"/>
            </a:endParaRPr>
          </a:p>
        </p:txBody>
      </p:sp>
    </p:spTree>
    <p:extLst>
      <p:ext uri="{BB962C8B-B14F-4D97-AF65-F5344CB8AC3E}">
        <p14:creationId xmlns:p14="http://schemas.microsoft.com/office/powerpoint/2010/main" val="149393517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zh-CN" altLang="en-US" dirty="0" smtClean="0"/>
              <a:t>猜</a:t>
            </a:r>
            <a:r>
              <a:rPr lang="zh-CN" altLang="en-US" dirty="0" smtClean="0"/>
              <a:t>想</a:t>
            </a:r>
            <a:r>
              <a:rPr lang="zh-CN" altLang="en-US" dirty="0" smtClean="0"/>
              <a:t>：</a:t>
            </a:r>
            <a:r>
              <a:rPr lang="en-US" altLang="zh-CN" dirty="0" err="1" smtClean="0"/>
              <a:t>a+b+c</a:t>
            </a:r>
            <a:r>
              <a:rPr lang="zh-CN" altLang="en-US" dirty="0" smtClean="0"/>
              <a:t>为某个三角形数时必有</a:t>
            </a:r>
            <a:r>
              <a:rPr lang="zh-CN" altLang="en-US" dirty="0" smtClean="0"/>
              <a:t>解</a:t>
            </a:r>
            <a:endParaRPr lang="en-US" altLang="zh-CN" dirty="0"/>
          </a:p>
          <a:p>
            <a:r>
              <a:rPr lang="zh-CN" altLang="en-US" dirty="0" smtClean="0"/>
              <a:t>构造：每次</a:t>
            </a:r>
            <a:r>
              <a:rPr lang="zh-CN" altLang="en-US" dirty="0"/>
              <a:t>用</a:t>
            </a:r>
            <a:r>
              <a:rPr lang="zh-CN" altLang="en-US" dirty="0" smtClean="0"/>
              <a:t>最多的颜色填最后</a:t>
            </a:r>
            <a:r>
              <a:rPr lang="zh-CN" altLang="en-US" dirty="0" smtClean="0"/>
              <a:t>一行</a:t>
            </a:r>
            <a:endParaRPr lang="zh-CN" altLang="en-US" dirty="0"/>
          </a:p>
          <a:p>
            <a:r>
              <a:rPr lang="zh-CN" altLang="en-US" dirty="0" smtClean="0"/>
              <a:t>但是有反例</a:t>
            </a:r>
            <a:r>
              <a:rPr lang="en-US" altLang="zh-CN" dirty="0" smtClean="0"/>
              <a:t>2</a:t>
            </a:r>
            <a:r>
              <a:rPr lang="zh-CN" altLang="en-US" dirty="0" smtClean="0"/>
              <a:t> </a:t>
            </a:r>
            <a:r>
              <a:rPr lang="en-US" altLang="zh-CN" dirty="0" smtClean="0"/>
              <a:t>2</a:t>
            </a:r>
            <a:r>
              <a:rPr lang="zh-CN" altLang="en-US" dirty="0" smtClean="0"/>
              <a:t> </a:t>
            </a:r>
            <a:r>
              <a:rPr lang="en-US" altLang="zh-CN" dirty="0" smtClean="0"/>
              <a:t>2</a:t>
            </a:r>
            <a:r>
              <a:rPr lang="zh-CN" altLang="en-US" dirty="0" smtClean="0"/>
              <a:t>或者</a:t>
            </a:r>
            <a:r>
              <a:rPr lang="en-US" altLang="zh-CN" dirty="0" smtClean="0"/>
              <a:t>1</a:t>
            </a:r>
            <a:r>
              <a:rPr lang="zh-CN" altLang="en-US" dirty="0" smtClean="0"/>
              <a:t> </a:t>
            </a:r>
            <a:r>
              <a:rPr lang="en-US" altLang="zh-CN" dirty="0" smtClean="0"/>
              <a:t>1</a:t>
            </a:r>
            <a:r>
              <a:rPr lang="zh-CN" altLang="en-US" dirty="0" smtClean="0"/>
              <a:t> </a:t>
            </a:r>
            <a:r>
              <a:rPr lang="en-US" altLang="zh-CN" dirty="0" smtClean="0"/>
              <a:t>1</a:t>
            </a:r>
            <a:endParaRPr lang="zh-CN" altLang="en-US" dirty="0" smtClean="0"/>
          </a:p>
          <a:p>
            <a:r>
              <a:rPr lang="zh-CN" altLang="en-US" dirty="0" smtClean="0"/>
              <a:t>可以发现如果有两个</a:t>
            </a:r>
            <a:r>
              <a:rPr lang="en-US" altLang="zh-CN" dirty="0" smtClean="0"/>
              <a:t>2</a:t>
            </a:r>
            <a:r>
              <a:rPr lang="zh-CN" altLang="en-US" dirty="0" smtClean="0"/>
              <a:t>或者两个</a:t>
            </a:r>
            <a:r>
              <a:rPr lang="en-US" altLang="zh-CN" dirty="0" smtClean="0"/>
              <a:t>1</a:t>
            </a:r>
            <a:r>
              <a:rPr lang="zh-CN" altLang="en-US" dirty="0" smtClean="0"/>
              <a:t>，那么肯定没救了。</a:t>
            </a:r>
          </a:p>
          <a:p>
            <a:r>
              <a:rPr lang="zh-CN" altLang="en-US" dirty="0" smtClean="0"/>
              <a:t>将</a:t>
            </a:r>
            <a:r>
              <a:rPr lang="en-US" altLang="zh-CN" dirty="0" smtClean="0"/>
              <a:t>n&lt;=3</a:t>
            </a:r>
            <a:r>
              <a:rPr lang="zh-CN" altLang="en-US" dirty="0" smtClean="0"/>
              <a:t>的情况特判一下。</a:t>
            </a:r>
            <a:endParaRPr lang="en-US" altLang="zh-CN" dirty="0"/>
          </a:p>
        </p:txBody>
      </p:sp>
    </p:spTree>
    <p:extLst>
      <p:ext uri="{BB962C8B-B14F-4D97-AF65-F5344CB8AC3E}">
        <p14:creationId xmlns:p14="http://schemas.microsoft.com/office/powerpoint/2010/main" val="64554879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zh-CN" altLang="en-US" dirty="0" smtClean="0"/>
              <a:t>当</a:t>
            </a:r>
            <a:r>
              <a:rPr lang="en-US" altLang="zh-CN" dirty="0" smtClean="0"/>
              <a:t>n&gt;3</a:t>
            </a:r>
            <a:r>
              <a:rPr lang="zh-CN" altLang="en-US" dirty="0" smtClean="0"/>
              <a:t>设</a:t>
            </a:r>
            <a:r>
              <a:rPr lang="en-US" altLang="zh-CN" dirty="0" err="1"/>
              <a:t>a+b+c</a:t>
            </a:r>
            <a:r>
              <a:rPr lang="en-US" altLang="zh-CN" dirty="0"/>
              <a:t>=n(n+1)/</a:t>
            </a:r>
            <a:r>
              <a:rPr lang="en-US" altLang="zh-CN" dirty="0" smtClean="0"/>
              <a:t>2 c&lt;=</a:t>
            </a:r>
            <a:r>
              <a:rPr lang="en-US" altLang="zh-CN" dirty="0"/>
              <a:t>b&lt;=</a:t>
            </a:r>
            <a:r>
              <a:rPr lang="en-US" altLang="zh-CN" dirty="0" smtClean="0"/>
              <a:t>a</a:t>
            </a:r>
            <a:r>
              <a:rPr lang="zh-CN" altLang="en-US" dirty="0"/>
              <a:t>，</a:t>
            </a:r>
            <a:r>
              <a:rPr lang="zh-CN" altLang="en-US" dirty="0" smtClean="0"/>
              <a:t>由</a:t>
            </a:r>
            <a:r>
              <a:rPr lang="en-US" altLang="zh-CN" dirty="0" smtClean="0"/>
              <a:t>n(n+1)/2&gt;3(n-1)</a:t>
            </a:r>
            <a:r>
              <a:rPr lang="zh-CN" altLang="en-US" dirty="0" smtClean="0"/>
              <a:t>知</a:t>
            </a:r>
            <a:r>
              <a:rPr lang="en-US" altLang="zh-CN" dirty="0" smtClean="0"/>
              <a:t>a&gt;=</a:t>
            </a:r>
            <a:r>
              <a:rPr lang="en-US" altLang="zh-CN" dirty="0" smtClean="0"/>
              <a:t>n</a:t>
            </a:r>
            <a:endParaRPr lang="zh-CN" altLang="en-US" dirty="0" smtClean="0"/>
          </a:p>
          <a:p>
            <a:r>
              <a:rPr lang="zh-CN" altLang="en-US" dirty="0" smtClean="0"/>
              <a:t>也就是最大的一定能放下最后一行。</a:t>
            </a:r>
            <a:endParaRPr lang="en-US" altLang="zh-CN" dirty="0"/>
          </a:p>
          <a:p>
            <a:r>
              <a:rPr lang="zh-CN" altLang="en-US" dirty="0" smtClean="0"/>
              <a:t>若</a:t>
            </a:r>
            <a:r>
              <a:rPr lang="en-US" altLang="zh-CN" dirty="0" smtClean="0"/>
              <a:t>n&gt;b</a:t>
            </a:r>
            <a:r>
              <a:rPr lang="zh-CN" altLang="en-US" dirty="0" smtClean="0"/>
              <a:t>只能放</a:t>
            </a:r>
            <a:r>
              <a:rPr lang="en-US" altLang="zh-CN" dirty="0" smtClean="0"/>
              <a:t>a</a:t>
            </a:r>
            <a:r>
              <a:rPr lang="zh-CN" altLang="en-US" dirty="0" smtClean="0"/>
              <a:t>，转化</a:t>
            </a:r>
            <a:r>
              <a:rPr lang="zh-CN" altLang="en-US" dirty="0" smtClean="0"/>
              <a:t>为</a:t>
            </a:r>
            <a:r>
              <a:rPr lang="en-US" altLang="zh-CN" dirty="0" smtClean="0"/>
              <a:t>n-1</a:t>
            </a:r>
            <a:r>
              <a:rPr lang="zh-CN" altLang="en-US" dirty="0" smtClean="0"/>
              <a:t>，否则</a:t>
            </a:r>
            <a:r>
              <a:rPr lang="zh-CN" altLang="en-US" dirty="0" smtClean="0"/>
              <a:t>称这一列为</a:t>
            </a:r>
            <a:r>
              <a:rPr lang="zh-CN" altLang="en-US" dirty="0" smtClean="0"/>
              <a:t>可</a:t>
            </a:r>
            <a:r>
              <a:rPr lang="zh-CN" altLang="en-US" dirty="0" smtClean="0"/>
              <a:t>交换</a:t>
            </a:r>
            <a:r>
              <a:rPr lang="zh-CN" altLang="en-US" dirty="0" smtClean="0"/>
              <a:t>的，先放</a:t>
            </a:r>
            <a:r>
              <a:rPr lang="en-US" altLang="zh-CN" dirty="0" smtClean="0"/>
              <a:t>a</a:t>
            </a:r>
            <a:r>
              <a:rPr lang="zh-CN" altLang="en-US" dirty="0" smtClean="0"/>
              <a:t>。</a:t>
            </a:r>
          </a:p>
          <a:p>
            <a:r>
              <a:rPr lang="zh-CN" altLang="en-US" dirty="0"/>
              <a:t>若最后出现了</a:t>
            </a:r>
            <a:r>
              <a:rPr lang="en-US" altLang="zh-CN" dirty="0"/>
              <a:t>2 2 2 or 1 1 1</a:t>
            </a:r>
            <a:r>
              <a:rPr lang="zh-CN" altLang="en-US" dirty="0"/>
              <a:t>且</a:t>
            </a:r>
            <a:r>
              <a:rPr lang="zh-CN" altLang="en-US" dirty="0" smtClean="0"/>
              <a:t>前面</a:t>
            </a:r>
            <a:r>
              <a:rPr lang="zh-CN" altLang="en-US" dirty="0" smtClean="0"/>
              <a:t>不</a:t>
            </a:r>
            <a:r>
              <a:rPr lang="zh-CN" altLang="en-US" dirty="0" smtClean="0"/>
              <a:t>存在可</a:t>
            </a:r>
            <a:r>
              <a:rPr lang="zh-CN" altLang="en-US" dirty="0" smtClean="0"/>
              <a:t>交换</a:t>
            </a:r>
            <a:r>
              <a:rPr lang="zh-CN" altLang="en-US" dirty="0" smtClean="0"/>
              <a:t>的列，</a:t>
            </a:r>
            <a:r>
              <a:rPr lang="zh-CN" altLang="en-US" dirty="0" smtClean="0"/>
              <a:t>那肯定没救了。</a:t>
            </a:r>
          </a:p>
          <a:p>
            <a:r>
              <a:rPr lang="zh-CN" altLang="en-US" dirty="0" smtClean="0"/>
              <a:t>否则一定存在两列可交换的且颜色不同，交换这两列之后变为</a:t>
            </a:r>
            <a:r>
              <a:rPr lang="en-US" altLang="zh-CN" dirty="0" smtClean="0"/>
              <a:t>1</a:t>
            </a:r>
            <a:r>
              <a:rPr lang="zh-CN" altLang="en-US" dirty="0" smtClean="0"/>
              <a:t> </a:t>
            </a:r>
            <a:r>
              <a:rPr lang="en-US" altLang="zh-CN" dirty="0" smtClean="0"/>
              <a:t>2</a:t>
            </a:r>
            <a:r>
              <a:rPr lang="zh-CN" altLang="en-US" dirty="0" smtClean="0"/>
              <a:t> </a:t>
            </a:r>
            <a:r>
              <a:rPr lang="en-US" altLang="zh-CN" dirty="0" smtClean="0"/>
              <a:t>3</a:t>
            </a:r>
            <a:r>
              <a:rPr lang="zh-CN" altLang="en-US" dirty="0" smtClean="0"/>
              <a:t>和</a:t>
            </a:r>
            <a:r>
              <a:rPr lang="en-US" altLang="zh-CN" dirty="0" smtClean="0"/>
              <a:t>0</a:t>
            </a:r>
            <a:r>
              <a:rPr lang="zh-CN" altLang="en-US" dirty="0" smtClean="0"/>
              <a:t> </a:t>
            </a:r>
            <a:r>
              <a:rPr lang="en-US" altLang="zh-CN" dirty="0" smtClean="0"/>
              <a:t>1</a:t>
            </a:r>
            <a:r>
              <a:rPr lang="zh-CN" altLang="en-US" dirty="0" smtClean="0"/>
              <a:t> </a:t>
            </a:r>
            <a:r>
              <a:rPr lang="en-US" altLang="zh-CN" dirty="0" smtClean="0"/>
              <a:t>2</a:t>
            </a:r>
            <a:r>
              <a:rPr lang="zh-CN" altLang="en-US" dirty="0" smtClean="0"/>
              <a:t>，就解决了。</a:t>
            </a:r>
            <a:endParaRPr lang="en-US" altLang="zh-CN" dirty="0"/>
          </a:p>
          <a:p>
            <a:endParaRPr lang="zh-CN" altLang="en-US" dirty="0" smtClean="0"/>
          </a:p>
          <a:p>
            <a:endParaRPr lang="en-US" altLang="zh-CN" dirty="0"/>
          </a:p>
          <a:p>
            <a:endParaRPr lang="zh-CN" altLang="en-US" dirty="0"/>
          </a:p>
        </p:txBody>
      </p:sp>
    </p:spTree>
    <p:extLst>
      <p:ext uri="{BB962C8B-B14F-4D97-AF65-F5344CB8AC3E}">
        <p14:creationId xmlns:p14="http://schemas.microsoft.com/office/powerpoint/2010/main" val="134976480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随机瞎搞</a:t>
            </a:r>
            <a:endParaRPr kumimoji="1" lang="zh-CN" altLang="en-US" dirty="0"/>
          </a:p>
        </p:txBody>
      </p:sp>
      <p:sp>
        <p:nvSpPr>
          <p:cNvPr id="3" name="内容占位符 2"/>
          <p:cNvSpPr>
            <a:spLocks noGrp="1"/>
          </p:cNvSpPr>
          <p:nvPr>
            <p:ph idx="1"/>
          </p:nvPr>
        </p:nvSpPr>
        <p:spPr/>
        <p:txBody>
          <a:bodyPr/>
          <a:lstStyle/>
          <a:p>
            <a:r>
              <a:rPr kumimoji="1" lang="zh-CN" altLang="en-US" dirty="0" smtClean="0"/>
              <a:t>有的时候标程是依赖随机的构造。</a:t>
            </a:r>
          </a:p>
          <a:p>
            <a:r>
              <a:rPr kumimoji="1" lang="zh-CN" altLang="en-US" dirty="0" smtClean="0"/>
              <a:t>也可能是当做不出题的时候，一种瞎搞的方法。</a:t>
            </a:r>
          </a:p>
          <a:p>
            <a:r>
              <a:rPr kumimoji="1" lang="zh-CN" altLang="en-US" dirty="0" smtClean="0"/>
              <a:t>有的时候也有神秘的功效。</a:t>
            </a:r>
            <a:endParaRPr kumimoji="1" lang="zh-CN" altLang="en-US" dirty="0"/>
          </a:p>
        </p:txBody>
      </p:sp>
    </p:spTree>
    <p:extLst>
      <p:ext uri="{BB962C8B-B14F-4D97-AF65-F5344CB8AC3E}">
        <p14:creationId xmlns:p14="http://schemas.microsoft.com/office/powerpoint/2010/main" val="12141951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en-US" altLang="zh-CN" dirty="0" smtClean="0"/>
              <a:t>n=3</a:t>
            </a:r>
            <a:endParaRPr lang="zh-CN" altLang="en-US" dirty="0"/>
          </a:p>
        </p:txBody>
      </p:sp>
      <p:sp>
        <p:nvSpPr>
          <p:cNvPr id="4" name="矩形 3"/>
          <p:cNvSpPr/>
          <p:nvPr/>
        </p:nvSpPr>
        <p:spPr bwMode="auto">
          <a:xfrm>
            <a:off x="5015880" y="3343605"/>
            <a:ext cx="2160240" cy="216024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zh-CN" altLang="en-US" sz="2400">
              <a:latin typeface="Tahoma" pitchFamily="34" charset="0"/>
              <a:cs typeface="Times New Roman" pitchFamily="18" charset="0"/>
            </a:endParaRPr>
          </a:p>
        </p:txBody>
      </p:sp>
      <p:cxnSp>
        <p:nvCxnSpPr>
          <p:cNvPr id="6" name="直接连接符 5"/>
          <p:cNvCxnSpPr/>
          <p:nvPr/>
        </p:nvCxnSpPr>
        <p:spPr bwMode="auto">
          <a:xfrm>
            <a:off x="5015880" y="4063685"/>
            <a:ext cx="216024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7"/>
          <p:cNvCxnSpPr/>
          <p:nvPr/>
        </p:nvCxnSpPr>
        <p:spPr bwMode="auto">
          <a:xfrm>
            <a:off x="5015880" y="4783765"/>
            <a:ext cx="216024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连接符 9"/>
          <p:cNvCxnSpPr/>
          <p:nvPr/>
        </p:nvCxnSpPr>
        <p:spPr bwMode="auto">
          <a:xfrm>
            <a:off x="5735960" y="3343605"/>
            <a:ext cx="0" cy="216024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11"/>
          <p:cNvCxnSpPr/>
          <p:nvPr/>
        </p:nvCxnSpPr>
        <p:spPr bwMode="auto">
          <a:xfrm>
            <a:off x="6456040" y="3343605"/>
            <a:ext cx="0" cy="216024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p:cNvCxnSpPr/>
          <p:nvPr/>
        </p:nvCxnSpPr>
        <p:spPr bwMode="auto">
          <a:xfrm>
            <a:off x="5375920" y="3703645"/>
            <a:ext cx="0" cy="72008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p:cNvCxnSpPr/>
          <p:nvPr/>
        </p:nvCxnSpPr>
        <p:spPr bwMode="auto">
          <a:xfrm>
            <a:off x="5375920" y="4423725"/>
            <a:ext cx="0" cy="72008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p:cNvCxnSpPr/>
          <p:nvPr/>
        </p:nvCxnSpPr>
        <p:spPr bwMode="auto">
          <a:xfrm>
            <a:off x="5375920" y="5143805"/>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p:cNvCxnSpPr/>
          <p:nvPr/>
        </p:nvCxnSpPr>
        <p:spPr bwMode="auto">
          <a:xfrm>
            <a:off x="6096000" y="5134543"/>
            <a:ext cx="720080" cy="9263"/>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p:cNvCxnSpPr/>
          <p:nvPr/>
        </p:nvCxnSpPr>
        <p:spPr bwMode="auto">
          <a:xfrm flipV="1">
            <a:off x="6816080" y="4423726"/>
            <a:ext cx="0" cy="710817"/>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23"/>
          <p:cNvCxnSpPr/>
          <p:nvPr/>
        </p:nvCxnSpPr>
        <p:spPr bwMode="auto">
          <a:xfrm flipH="1">
            <a:off x="6096000" y="4423725"/>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箭头连接符 27"/>
          <p:cNvCxnSpPr/>
          <p:nvPr/>
        </p:nvCxnSpPr>
        <p:spPr bwMode="auto">
          <a:xfrm flipV="1">
            <a:off x="6096000" y="3703645"/>
            <a:ext cx="0" cy="72008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箭头连接符 31"/>
          <p:cNvCxnSpPr/>
          <p:nvPr/>
        </p:nvCxnSpPr>
        <p:spPr bwMode="auto">
          <a:xfrm>
            <a:off x="6096000" y="3703645"/>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072630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智商锁</a:t>
            </a:r>
            <a:endParaRPr kumimoji="1" lang="zh-CN" altLang="en-US" dirty="0"/>
          </a:p>
        </p:txBody>
      </p:sp>
      <p:sp>
        <p:nvSpPr>
          <p:cNvPr id="3" name="内容占位符 2"/>
          <p:cNvSpPr>
            <a:spLocks noGrp="1"/>
          </p:cNvSpPr>
          <p:nvPr>
            <p:ph idx="1"/>
          </p:nvPr>
        </p:nvSpPr>
        <p:spPr/>
        <p:txBody>
          <a:bodyPr/>
          <a:lstStyle/>
          <a:p>
            <a:r>
              <a:rPr kumimoji="1" lang="zh-CN" altLang="en-US" dirty="0" smtClean="0"/>
              <a:t>构造一个简单图，使得生成树的个数模</a:t>
            </a:r>
            <a:r>
              <a:rPr kumimoji="1" lang="en-US" altLang="zh-CN" dirty="0" smtClean="0"/>
              <a:t>p=K</a:t>
            </a:r>
            <a:r>
              <a:rPr kumimoji="1" lang="zh-CN" altLang="en-US" dirty="0" smtClean="0"/>
              <a:t>。</a:t>
            </a:r>
          </a:p>
          <a:p>
            <a:r>
              <a:rPr kumimoji="1" lang="en-US" altLang="zh-CN" dirty="0" smtClean="0"/>
              <a:t>p=</a:t>
            </a:r>
            <a:r>
              <a:rPr lang="en-US" altLang="zh-CN" dirty="0" smtClean="0"/>
              <a:t>998244353,</a:t>
            </a:r>
            <a:r>
              <a:rPr lang="zh-CN" altLang="en-US" dirty="0" smtClean="0"/>
              <a:t> </a:t>
            </a:r>
            <a:r>
              <a:rPr lang="zh-CN" altLang="en-US" dirty="0" smtClean="0"/>
              <a:t>要求点的个数不超过</a:t>
            </a:r>
            <a:r>
              <a:rPr lang="en-US" altLang="zh-CN" dirty="0" smtClean="0"/>
              <a:t>100</a:t>
            </a:r>
            <a:endParaRPr kumimoji="1" lang="zh-CN" altLang="en-US" dirty="0"/>
          </a:p>
        </p:txBody>
      </p:sp>
    </p:spTree>
    <p:extLst>
      <p:ext uri="{BB962C8B-B14F-4D97-AF65-F5344CB8AC3E}">
        <p14:creationId xmlns:p14="http://schemas.microsoft.com/office/powerpoint/2010/main" val="156583280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首先你会发现不存在一个图恰有两棵生成树。</a:t>
            </a:r>
          </a:p>
          <a:p>
            <a:r>
              <a:rPr kumimoji="1" lang="zh-CN" altLang="en-US" dirty="0" smtClean="0"/>
              <a:t>做法是搞一个</a:t>
            </a:r>
            <a:r>
              <a:rPr kumimoji="1" lang="en-US" altLang="zh-CN" dirty="0" smtClean="0"/>
              <a:t>25</a:t>
            </a:r>
            <a:r>
              <a:rPr kumimoji="1" lang="zh-CN" altLang="en-US" dirty="0" smtClean="0"/>
              <a:t>的块，然后在这个块里面随机连边，使用行列式求出生成树的个数。</a:t>
            </a:r>
          </a:p>
          <a:p>
            <a:r>
              <a:rPr kumimoji="1" lang="zh-CN" altLang="en-US" dirty="0" smtClean="0"/>
              <a:t>最后可以把这块串起来，生成树的总方案为</a:t>
            </a:r>
            <a:r>
              <a:rPr kumimoji="1" lang="en-US" altLang="zh-CN" dirty="0" smtClean="0"/>
              <a:t>pa</a:t>
            </a:r>
            <a:r>
              <a:rPr kumimoji="1" lang="zh-CN" altLang="en-US" dirty="0" smtClean="0"/>
              <a:t>*</a:t>
            </a:r>
            <a:r>
              <a:rPr kumimoji="1" lang="en-US" altLang="zh-CN" dirty="0" err="1" smtClean="0"/>
              <a:t>pb</a:t>
            </a:r>
            <a:r>
              <a:rPr kumimoji="1" lang="zh-CN" altLang="en-US" dirty="0" smtClean="0"/>
              <a:t>*</a:t>
            </a:r>
            <a:r>
              <a:rPr kumimoji="1" lang="en-US" altLang="zh-CN" dirty="0" smtClean="0"/>
              <a:t>pc</a:t>
            </a:r>
            <a:r>
              <a:rPr kumimoji="1" lang="zh-CN" altLang="en-US" dirty="0" smtClean="0"/>
              <a:t>*</a:t>
            </a:r>
            <a:r>
              <a:rPr kumimoji="1" lang="en-US" altLang="zh-CN" dirty="0" err="1" smtClean="0"/>
              <a:t>pd</a:t>
            </a:r>
            <a:r>
              <a:rPr kumimoji="1" lang="zh-CN" altLang="en-US" dirty="0" smtClean="0"/>
              <a:t>。</a:t>
            </a:r>
          </a:p>
          <a:p>
            <a:r>
              <a:rPr kumimoji="1" lang="zh-CN" altLang="en-US" dirty="0" smtClean="0"/>
              <a:t>可以用</a:t>
            </a:r>
            <a:r>
              <a:rPr kumimoji="1" lang="en-US" altLang="zh-CN" dirty="0" smtClean="0"/>
              <a:t>meet</a:t>
            </a:r>
            <a:r>
              <a:rPr kumimoji="1" lang="zh-CN" altLang="en-US" dirty="0" smtClean="0"/>
              <a:t> </a:t>
            </a:r>
            <a:r>
              <a:rPr kumimoji="1" lang="en-US" altLang="zh-CN" dirty="0" smtClean="0"/>
              <a:t>in</a:t>
            </a:r>
            <a:r>
              <a:rPr kumimoji="1" lang="zh-CN" altLang="en-US" dirty="0" smtClean="0"/>
              <a:t> </a:t>
            </a:r>
            <a:r>
              <a:rPr kumimoji="1" lang="en-US" altLang="zh-CN" dirty="0" smtClean="0"/>
              <a:t>middle</a:t>
            </a:r>
            <a:r>
              <a:rPr kumimoji="1" lang="zh-CN" altLang="en-US" dirty="0" smtClean="0"/>
              <a:t>高效的找到这样的</a:t>
            </a:r>
            <a:r>
              <a:rPr kumimoji="1" lang="en-US" altLang="zh-CN" dirty="0" smtClean="0"/>
              <a:t>pair</a:t>
            </a:r>
            <a:r>
              <a:rPr kumimoji="1" lang="zh-CN" altLang="en-US" dirty="0" smtClean="0"/>
              <a:t>。</a:t>
            </a:r>
          </a:p>
          <a:p>
            <a:endParaRPr kumimoji="1" lang="zh-CN" altLang="en-US" dirty="0" smtClean="0"/>
          </a:p>
        </p:txBody>
      </p:sp>
    </p:spTree>
    <p:extLst>
      <p:ext uri="{BB962C8B-B14F-4D97-AF65-F5344CB8AC3E}">
        <p14:creationId xmlns:p14="http://schemas.microsoft.com/office/powerpoint/2010/main" val="54273440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Homework</a:t>
            </a:r>
            <a:endParaRPr kumimoji="1" lang="zh-CN" altLang="en-US" dirty="0"/>
          </a:p>
        </p:txBody>
      </p:sp>
      <p:sp>
        <p:nvSpPr>
          <p:cNvPr id="3" name="内容占位符 2"/>
          <p:cNvSpPr>
            <a:spLocks noGrp="1"/>
          </p:cNvSpPr>
          <p:nvPr>
            <p:ph idx="1"/>
          </p:nvPr>
        </p:nvSpPr>
        <p:spPr/>
        <p:txBody>
          <a:bodyPr/>
          <a:lstStyle/>
          <a:p>
            <a:r>
              <a:rPr kumimoji="1" lang="zh-CN" altLang="en-US" dirty="0" smtClean="0"/>
              <a:t>你有</a:t>
            </a:r>
            <a:r>
              <a:rPr kumimoji="1" lang="en-US" altLang="zh-CN" dirty="0" smtClean="0"/>
              <a:t>n</a:t>
            </a:r>
            <a:r>
              <a:rPr kumimoji="1" lang="zh-CN" altLang="en-US" dirty="0" smtClean="0"/>
              <a:t>*</a:t>
            </a:r>
            <a:r>
              <a:rPr kumimoji="1" lang="en-US" altLang="zh-CN" dirty="0" smtClean="0"/>
              <a:t>m</a:t>
            </a:r>
            <a:r>
              <a:rPr kumimoji="1" lang="zh-CN" altLang="en-US" dirty="0" smtClean="0"/>
              <a:t>的网格，你要在上面选择一些点，使得这些点四连通并且恰好有</a:t>
            </a:r>
            <a:r>
              <a:rPr kumimoji="1" lang="en-US" altLang="zh-CN" dirty="0" smtClean="0"/>
              <a:t>k</a:t>
            </a:r>
            <a:r>
              <a:rPr kumimoji="1" lang="zh-CN" altLang="en-US" dirty="0" smtClean="0"/>
              <a:t>个</a:t>
            </a:r>
            <a:r>
              <a:rPr kumimoji="1" lang="en-US" altLang="zh-CN" dirty="0" smtClean="0"/>
              <a:t>L</a:t>
            </a:r>
            <a:r>
              <a:rPr kumimoji="1" lang="zh-CN" altLang="en-US" dirty="0" smtClean="0"/>
              <a:t>形。</a:t>
            </a:r>
          </a:p>
          <a:p>
            <a:r>
              <a:rPr kumimoji="1" lang="zh-CN" altLang="en-US" dirty="0" smtClean="0"/>
              <a:t>若无解输出</a:t>
            </a:r>
            <a:r>
              <a:rPr kumimoji="1" lang="en-US" altLang="zh-CN" dirty="0" smtClean="0"/>
              <a:t>-1</a:t>
            </a:r>
            <a:r>
              <a:rPr kumimoji="1" lang="zh-CN" altLang="en-US" dirty="0" smtClean="0"/>
              <a:t>。</a:t>
            </a:r>
          </a:p>
          <a:p>
            <a:r>
              <a:rPr kumimoji="1" lang="en-US" altLang="zh-CN" dirty="0" smtClean="0"/>
              <a:t>3&lt;=</a:t>
            </a:r>
            <a:r>
              <a:rPr kumimoji="1" lang="en-US" altLang="zh-CN" dirty="0" err="1" smtClean="0"/>
              <a:t>n,m</a:t>
            </a:r>
            <a:r>
              <a:rPr kumimoji="1" lang="en-US" altLang="zh-CN" dirty="0" smtClean="0"/>
              <a:t>,</a:t>
            </a:r>
            <a:r>
              <a:rPr kumimoji="1" lang="zh-CN" altLang="en-US" dirty="0" smtClean="0"/>
              <a:t> </a:t>
            </a:r>
            <a:r>
              <a:rPr kumimoji="1" lang="en-US" altLang="zh-CN" dirty="0" smtClean="0"/>
              <a:t>n</a:t>
            </a:r>
            <a:r>
              <a:rPr kumimoji="1" lang="zh-CN" altLang="en-US" dirty="0" smtClean="0"/>
              <a:t>*</a:t>
            </a:r>
            <a:r>
              <a:rPr kumimoji="1" lang="en-US" altLang="zh-CN" dirty="0" smtClean="0"/>
              <a:t>m&lt;=1e5,</a:t>
            </a:r>
            <a:r>
              <a:rPr kumimoji="1" lang="zh-CN" altLang="en-US" dirty="0" smtClean="0"/>
              <a:t> </a:t>
            </a:r>
            <a:r>
              <a:rPr kumimoji="1" lang="en-US" altLang="zh-CN" dirty="0" smtClean="0"/>
              <a:t>k&lt;=1e9</a:t>
            </a:r>
            <a:endParaRPr kumimoji="1" lang="zh-CN" altLang="en-US" dirty="0"/>
          </a:p>
        </p:txBody>
      </p:sp>
    </p:spTree>
    <p:extLst>
      <p:ext uri="{BB962C8B-B14F-4D97-AF65-F5344CB8AC3E}">
        <p14:creationId xmlns:p14="http://schemas.microsoft.com/office/powerpoint/2010/main" val="5305775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记</a:t>
            </a:r>
            <a:r>
              <a:rPr kumimoji="1" lang="en-US" altLang="zh-CN" dirty="0" smtClean="0"/>
              <a:t>C=4</a:t>
            </a:r>
            <a:r>
              <a:rPr kumimoji="1" lang="zh-CN" altLang="en-US" dirty="0" smtClean="0"/>
              <a:t>*</a:t>
            </a:r>
            <a:r>
              <a:rPr kumimoji="1" lang="en-US" altLang="zh-CN" dirty="0" smtClean="0"/>
              <a:t>(n-1)</a:t>
            </a:r>
            <a:r>
              <a:rPr kumimoji="1" lang="zh-CN" altLang="en-US" dirty="0" smtClean="0"/>
              <a:t>*</a:t>
            </a:r>
            <a:r>
              <a:rPr kumimoji="1" lang="en-US" altLang="zh-CN" dirty="0" smtClean="0"/>
              <a:t>(m-1)</a:t>
            </a:r>
            <a:r>
              <a:rPr kumimoji="1" lang="zh-CN" altLang="en-US" dirty="0" smtClean="0"/>
              <a:t>。</a:t>
            </a:r>
          </a:p>
          <a:p>
            <a:r>
              <a:rPr kumimoji="1" lang="zh-CN" altLang="en-US" dirty="0" smtClean="0"/>
              <a:t>首先</a:t>
            </a:r>
            <a:r>
              <a:rPr kumimoji="1" lang="en-US" altLang="zh-CN" dirty="0" smtClean="0"/>
              <a:t>k&gt;C</a:t>
            </a:r>
            <a:r>
              <a:rPr kumimoji="1" lang="zh-CN" altLang="en-US" dirty="0" smtClean="0"/>
              <a:t>时显然无解。</a:t>
            </a:r>
          </a:p>
          <a:p>
            <a:r>
              <a:rPr kumimoji="1" lang="zh-CN" altLang="en-US" dirty="0" smtClean="0"/>
              <a:t>通过打表可得当</a:t>
            </a:r>
            <a:r>
              <a:rPr kumimoji="1" lang="en-US" altLang="zh-CN" dirty="0" smtClean="0"/>
              <a:t>n=3</a:t>
            </a:r>
            <a:r>
              <a:rPr kumimoji="1" lang="zh-CN" altLang="en-US" dirty="0" smtClean="0"/>
              <a:t>或者</a:t>
            </a:r>
            <a:r>
              <a:rPr kumimoji="1" lang="en-US" altLang="zh-CN" dirty="0" smtClean="0"/>
              <a:t>m=3</a:t>
            </a:r>
            <a:r>
              <a:rPr kumimoji="1" lang="zh-CN" altLang="en-US" dirty="0" smtClean="0"/>
              <a:t>时，</a:t>
            </a:r>
            <a:r>
              <a:rPr kumimoji="1" lang="en-US" altLang="zh-CN" dirty="0" smtClean="0"/>
              <a:t>k=C-1,C-2,C-4,C-5</a:t>
            </a:r>
            <a:r>
              <a:rPr kumimoji="1" lang="zh-CN" altLang="en-US" dirty="0" smtClean="0"/>
              <a:t>无解。</a:t>
            </a:r>
          </a:p>
          <a:p>
            <a:r>
              <a:rPr kumimoji="1" lang="zh-CN" altLang="en-US" dirty="0" smtClean="0"/>
              <a:t>否则当</a:t>
            </a:r>
            <a:r>
              <a:rPr kumimoji="1" lang="en-US" altLang="zh-CN" dirty="0" smtClean="0"/>
              <a:t>k=C-1,C-2,C-4,C-5,C-8</a:t>
            </a:r>
            <a:r>
              <a:rPr kumimoji="1" lang="zh-CN" altLang="en-US" dirty="0" smtClean="0"/>
              <a:t>时无解。</a:t>
            </a:r>
          </a:p>
          <a:p>
            <a:r>
              <a:rPr kumimoji="1" lang="zh-CN" altLang="en-US" dirty="0" smtClean="0"/>
              <a:t>剩下的都有解。</a:t>
            </a:r>
          </a:p>
          <a:p>
            <a:r>
              <a:rPr kumimoji="1" lang="zh-CN" altLang="en-US" dirty="0" smtClean="0"/>
              <a:t>可以通过还算复杂的讨论得到结果。</a:t>
            </a:r>
          </a:p>
        </p:txBody>
      </p:sp>
    </p:spTree>
    <p:extLst>
      <p:ext uri="{BB962C8B-B14F-4D97-AF65-F5344CB8AC3E}">
        <p14:creationId xmlns:p14="http://schemas.microsoft.com/office/powerpoint/2010/main" val="158018648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a:t>一个直接的构造为看当前的答案是不是小于</a:t>
            </a:r>
            <a:r>
              <a:rPr kumimoji="1" lang="en-US" altLang="zh-CN" dirty="0"/>
              <a:t>k</a:t>
            </a:r>
            <a:r>
              <a:rPr kumimoji="1" lang="zh-CN" altLang="en-US" dirty="0"/>
              <a:t>，是的话随机加上一个点，否则随机删去一个点。</a:t>
            </a:r>
          </a:p>
          <a:p>
            <a:r>
              <a:rPr kumimoji="1" lang="zh-CN" altLang="en-US" dirty="0"/>
              <a:t>但这样随机到解太慢了</a:t>
            </a:r>
            <a:r>
              <a:rPr kumimoji="1" lang="zh-CN" altLang="en-US" dirty="0" smtClean="0"/>
              <a:t>。</a:t>
            </a:r>
            <a:endParaRPr kumimoji="1" lang="zh-CN" altLang="en-US" dirty="0" smtClean="0"/>
          </a:p>
          <a:p>
            <a:r>
              <a:rPr kumimoji="1" lang="zh-CN" altLang="en-US" dirty="0" smtClean="0"/>
              <a:t>我在过着个题中的加的几个优化。</a:t>
            </a:r>
          </a:p>
          <a:p>
            <a:r>
              <a:rPr kumimoji="1" lang="zh-CN" altLang="en-US" dirty="0" smtClean="0"/>
              <a:t>首先交换行和列，使得行尽量小。其次首先二分，然后按行一个一个排下来，得到一个初步的和答案比较逼近的解。</a:t>
            </a:r>
          </a:p>
          <a:p>
            <a:r>
              <a:rPr kumimoji="1" lang="zh-CN" altLang="en-US" dirty="0" smtClean="0"/>
              <a:t>最后把随机的对象限制在第一行第二行和初始答案的附近三行。</a:t>
            </a:r>
          </a:p>
          <a:p>
            <a:r>
              <a:rPr kumimoji="1" lang="zh-CN" altLang="en-US" dirty="0" smtClean="0"/>
              <a:t>这样就能很快得到答案。</a:t>
            </a:r>
            <a:endParaRPr kumimoji="1" lang="zh-CN" altLang="en-US" dirty="0"/>
          </a:p>
        </p:txBody>
      </p:sp>
    </p:spTree>
    <p:extLst>
      <p:ext uri="{BB962C8B-B14F-4D97-AF65-F5344CB8AC3E}">
        <p14:creationId xmlns:p14="http://schemas.microsoft.com/office/powerpoint/2010/main" val="200895916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HamiltonianConstruction</a:t>
            </a:r>
            <a:endParaRPr kumimoji="1" lang="zh-CN" altLang="en-US" dirty="0"/>
          </a:p>
        </p:txBody>
      </p:sp>
      <p:sp>
        <p:nvSpPr>
          <p:cNvPr id="3" name="内容占位符 2"/>
          <p:cNvSpPr>
            <a:spLocks noGrp="1"/>
          </p:cNvSpPr>
          <p:nvPr>
            <p:ph idx="1"/>
          </p:nvPr>
        </p:nvSpPr>
        <p:spPr/>
        <p:txBody>
          <a:bodyPr/>
          <a:lstStyle/>
          <a:p>
            <a:r>
              <a:rPr kumimoji="1" lang="zh-CN" altLang="en-US" dirty="0" smtClean="0"/>
              <a:t>构造一个图使得</a:t>
            </a:r>
            <a:r>
              <a:rPr kumimoji="1" lang="en-US" altLang="zh-CN" dirty="0" smtClean="0"/>
              <a:t>1</a:t>
            </a:r>
            <a:r>
              <a:rPr kumimoji="1" lang="zh-CN" altLang="en-US" dirty="0" smtClean="0"/>
              <a:t>到</a:t>
            </a:r>
            <a:r>
              <a:rPr kumimoji="1" lang="en-US" altLang="zh-CN" dirty="0" smtClean="0"/>
              <a:t>n</a:t>
            </a:r>
            <a:r>
              <a:rPr kumimoji="1" lang="zh-CN" altLang="en-US" dirty="0" smtClean="0"/>
              <a:t>的哈密尔顿路径恰好为</a:t>
            </a:r>
            <a:r>
              <a:rPr kumimoji="1" lang="en-US" altLang="zh-CN" dirty="0" smtClean="0"/>
              <a:t>k</a:t>
            </a:r>
            <a:r>
              <a:rPr kumimoji="1" lang="zh-CN" altLang="en-US" dirty="0" smtClean="0"/>
              <a:t>。</a:t>
            </a:r>
          </a:p>
          <a:p>
            <a:r>
              <a:rPr kumimoji="1" lang="en-US" altLang="zh-CN" dirty="0"/>
              <a:t>k</a:t>
            </a:r>
            <a:r>
              <a:rPr kumimoji="1" lang="en-US" altLang="zh-CN" dirty="0" smtClean="0"/>
              <a:t>&lt;=100000,</a:t>
            </a:r>
            <a:r>
              <a:rPr kumimoji="1" lang="zh-CN" altLang="en-US" dirty="0" smtClean="0"/>
              <a:t> 要求点数不超过</a:t>
            </a:r>
            <a:r>
              <a:rPr kumimoji="1" lang="en-US" altLang="zh-CN" dirty="0" smtClean="0"/>
              <a:t>20</a:t>
            </a:r>
            <a:r>
              <a:rPr kumimoji="1" lang="zh-CN" altLang="en-US" dirty="0" smtClean="0"/>
              <a:t>。</a:t>
            </a:r>
            <a:endParaRPr kumimoji="1" lang="zh-CN" altLang="en-US" dirty="0"/>
          </a:p>
        </p:txBody>
      </p:sp>
    </p:spTree>
    <p:extLst>
      <p:ext uri="{BB962C8B-B14F-4D97-AF65-F5344CB8AC3E}">
        <p14:creationId xmlns:p14="http://schemas.microsoft.com/office/powerpoint/2010/main" val="113028089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a:xfrm>
            <a:off x="1024128" y="2286000"/>
            <a:ext cx="9720073" cy="4043082"/>
          </a:xfrm>
        </p:spPr>
        <p:txBody>
          <a:bodyPr/>
          <a:lstStyle/>
          <a:p>
            <a:r>
              <a:rPr kumimoji="1" lang="zh-CN" altLang="en-US" dirty="0" smtClean="0"/>
              <a:t>这个题有个</a:t>
            </a:r>
            <a:r>
              <a:rPr kumimoji="1" lang="en-US" altLang="zh-CN" dirty="0" smtClean="0"/>
              <a:t>5</a:t>
            </a:r>
            <a:r>
              <a:rPr kumimoji="1" lang="zh-CN" altLang="en-US" dirty="0" smtClean="0"/>
              <a:t>行的构造，但是我想讲一下我比赛中的没写完做法，一定程度上给大家一点随机乱搞的启发。</a:t>
            </a:r>
          </a:p>
          <a:p>
            <a:r>
              <a:rPr kumimoji="1" lang="zh-CN" altLang="en-US" dirty="0" smtClean="0"/>
              <a:t>首先尝试如果答案不超过</a:t>
            </a:r>
            <a:r>
              <a:rPr kumimoji="1" lang="en-US" altLang="zh-CN" dirty="0" smtClean="0"/>
              <a:t>k</a:t>
            </a:r>
            <a:r>
              <a:rPr kumimoji="1" lang="zh-CN" altLang="en-US" dirty="0" smtClean="0"/>
              <a:t>就加一条边，否则删一条边，因为计算的代价很高昂，所以效果很差。</a:t>
            </a:r>
          </a:p>
          <a:p>
            <a:r>
              <a:rPr kumimoji="1" lang="zh-CN" altLang="en-US" dirty="0" smtClean="0"/>
              <a:t>接下来把图分成</a:t>
            </a:r>
            <a:r>
              <a:rPr kumimoji="1" lang="en-US" altLang="zh-CN" dirty="0" smtClean="0"/>
              <a:t>2</a:t>
            </a:r>
            <a:r>
              <a:rPr kumimoji="1" lang="zh-CN" altLang="en-US" dirty="0" smtClean="0"/>
              <a:t>部分，首先在</a:t>
            </a:r>
            <a:r>
              <a:rPr kumimoji="1" lang="en-US" altLang="zh-CN" dirty="0" smtClean="0"/>
              <a:t>1</a:t>
            </a:r>
            <a:r>
              <a:rPr kumimoji="1" lang="zh-CN" altLang="en-US" dirty="0" smtClean="0"/>
              <a:t>到</a:t>
            </a:r>
            <a:r>
              <a:rPr kumimoji="1" lang="en-US" altLang="zh-CN" dirty="0" smtClean="0"/>
              <a:t>10</a:t>
            </a:r>
            <a:r>
              <a:rPr kumimoji="1" lang="zh-CN" altLang="en-US" dirty="0" smtClean="0"/>
              <a:t>内走，然后在</a:t>
            </a:r>
            <a:r>
              <a:rPr kumimoji="1" lang="en-US" altLang="zh-CN" dirty="0" smtClean="0"/>
              <a:t>11</a:t>
            </a:r>
            <a:r>
              <a:rPr kumimoji="1" lang="zh-CN" altLang="en-US" dirty="0" smtClean="0"/>
              <a:t>到</a:t>
            </a:r>
            <a:r>
              <a:rPr kumimoji="1" lang="en-US" altLang="zh-CN" dirty="0" smtClean="0"/>
              <a:t>20</a:t>
            </a:r>
            <a:r>
              <a:rPr kumimoji="1" lang="zh-CN" altLang="en-US" dirty="0" smtClean="0"/>
              <a:t>内走，这个可以在两边分别计算，所以计算的代价被降了下来，但效果还是很差。</a:t>
            </a:r>
          </a:p>
          <a:p>
            <a:r>
              <a:rPr kumimoji="1" lang="zh-CN" altLang="en-US" dirty="0" smtClean="0"/>
              <a:t>接着发现前一部分的点到后一部分的点中间的那些边可以看做一些简单明了的参数。</a:t>
            </a:r>
          </a:p>
          <a:p>
            <a:r>
              <a:rPr kumimoji="1" lang="zh-CN" altLang="en-US" dirty="0" smtClean="0"/>
              <a:t>当当前答案在</a:t>
            </a:r>
            <a:r>
              <a:rPr kumimoji="1" lang="en-US" altLang="zh-CN" dirty="0" smtClean="0"/>
              <a:t>k/3</a:t>
            </a:r>
            <a:r>
              <a:rPr kumimoji="1" lang="zh-CN" altLang="en-US" dirty="0" smtClean="0"/>
              <a:t>到</a:t>
            </a:r>
            <a:r>
              <a:rPr kumimoji="1" lang="en-US" altLang="zh-CN" dirty="0" smtClean="0"/>
              <a:t>3k</a:t>
            </a:r>
            <a:r>
              <a:rPr kumimoji="1" lang="zh-CN" altLang="en-US" dirty="0" smtClean="0"/>
              <a:t>之间的时候，我们使用背包确定中间的这些边的值。</a:t>
            </a:r>
          </a:p>
          <a:p>
            <a:endParaRPr kumimoji="1" lang="zh-CN" altLang="en-US" dirty="0"/>
          </a:p>
        </p:txBody>
      </p:sp>
    </p:spTree>
    <p:extLst>
      <p:ext uri="{BB962C8B-B14F-4D97-AF65-F5344CB8AC3E}">
        <p14:creationId xmlns:p14="http://schemas.microsoft.com/office/powerpoint/2010/main" val="135834407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这样的方法是可以通过所有的数据的，也真实地展示了一下如何在不会做一个题的情况下</a:t>
            </a:r>
            <a:r>
              <a:rPr kumimoji="1" lang="en-US" altLang="zh-CN" dirty="0" smtClean="0"/>
              <a:t>AC</a:t>
            </a:r>
            <a:r>
              <a:rPr kumimoji="1" lang="zh-CN" altLang="en-US" dirty="0" smtClean="0"/>
              <a:t>。</a:t>
            </a:r>
            <a:endParaRPr kumimoji="1" lang="zh-CN" altLang="en-US" dirty="0"/>
          </a:p>
        </p:txBody>
      </p:sp>
    </p:spTree>
    <p:extLst>
      <p:ext uri="{BB962C8B-B14F-4D97-AF65-F5344CB8AC3E}">
        <p14:creationId xmlns:p14="http://schemas.microsoft.com/office/powerpoint/2010/main" val="97824046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总结</a:t>
            </a:r>
            <a:endParaRPr kumimoji="1" lang="zh-CN" altLang="en-US" dirty="0"/>
          </a:p>
        </p:txBody>
      </p:sp>
      <p:sp>
        <p:nvSpPr>
          <p:cNvPr id="3" name="内容占位符 2"/>
          <p:cNvSpPr>
            <a:spLocks noGrp="1"/>
          </p:cNvSpPr>
          <p:nvPr>
            <p:ph idx="1"/>
          </p:nvPr>
        </p:nvSpPr>
        <p:spPr/>
        <p:txBody>
          <a:bodyPr/>
          <a:lstStyle/>
          <a:p>
            <a:r>
              <a:rPr kumimoji="1" lang="zh-CN" altLang="en-US" dirty="0" smtClean="0"/>
              <a:t>上面讲的都是构造中的常见套路。</a:t>
            </a:r>
          </a:p>
          <a:p>
            <a:r>
              <a:rPr kumimoji="1" lang="zh-CN" altLang="en-US" dirty="0" smtClean="0"/>
              <a:t>还有一些规约到图论问题或者其他模型的构造就不在这里多讲了。</a:t>
            </a:r>
          </a:p>
          <a:p>
            <a:r>
              <a:rPr kumimoji="1" lang="zh-CN" altLang="en-US" dirty="0" smtClean="0"/>
              <a:t>当然也不缺乏无迹可寻的神奇构造，难一点的构造题甚至可以出到</a:t>
            </a:r>
            <a:r>
              <a:rPr kumimoji="1" lang="en-US" altLang="zh-CN" dirty="0" smtClean="0"/>
              <a:t>IMO</a:t>
            </a:r>
            <a:r>
              <a:rPr kumimoji="1" lang="zh-CN" altLang="en-US" dirty="0" smtClean="0"/>
              <a:t> </a:t>
            </a:r>
            <a:r>
              <a:rPr kumimoji="1" lang="en-US" altLang="zh-CN" dirty="0" smtClean="0"/>
              <a:t>6</a:t>
            </a:r>
            <a:endParaRPr kumimoji="1" lang="zh-CN" altLang="en-US" dirty="0" smtClean="0"/>
          </a:p>
          <a:p>
            <a:r>
              <a:rPr kumimoji="1" lang="zh-CN" altLang="en-US" dirty="0" smtClean="0"/>
              <a:t>所以还是需要大家多做</a:t>
            </a:r>
            <a:r>
              <a:rPr kumimoji="1" lang="zh-CN" altLang="en-US" smtClean="0"/>
              <a:t>多练积累做题的经验。</a:t>
            </a:r>
            <a:endParaRPr kumimoji="1" lang="zh-CN" altLang="en-US" dirty="0" smtClean="0"/>
          </a:p>
          <a:p>
            <a:r>
              <a:rPr kumimoji="1" lang="zh-CN" altLang="en-US" dirty="0" smtClean="0"/>
              <a:t>道理我都懂但为什么我还是做不出来？</a:t>
            </a:r>
          </a:p>
        </p:txBody>
      </p:sp>
    </p:spTree>
    <p:extLst>
      <p:ext uri="{BB962C8B-B14F-4D97-AF65-F5344CB8AC3E}">
        <p14:creationId xmlns:p14="http://schemas.microsoft.com/office/powerpoint/2010/main" val="293658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en-US" altLang="zh-CN" dirty="0" smtClean="0"/>
              <a:t>n=4</a:t>
            </a:r>
            <a:endParaRPr lang="zh-CN" altLang="en-US" dirty="0"/>
          </a:p>
        </p:txBody>
      </p:sp>
      <p:sp>
        <p:nvSpPr>
          <p:cNvPr id="4" name="矩形 3"/>
          <p:cNvSpPr/>
          <p:nvPr/>
        </p:nvSpPr>
        <p:spPr bwMode="auto">
          <a:xfrm>
            <a:off x="4642656" y="2708920"/>
            <a:ext cx="2880320" cy="288032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zh-CN" altLang="en-US" sz="2400">
              <a:latin typeface="Tahoma" pitchFamily="34" charset="0"/>
              <a:cs typeface="Times New Roman" pitchFamily="18" charset="0"/>
            </a:endParaRPr>
          </a:p>
        </p:txBody>
      </p:sp>
      <p:cxnSp>
        <p:nvCxnSpPr>
          <p:cNvPr id="6" name="直接连接符 5"/>
          <p:cNvCxnSpPr/>
          <p:nvPr/>
        </p:nvCxnSpPr>
        <p:spPr bwMode="auto">
          <a:xfrm>
            <a:off x="4642656" y="3429000"/>
            <a:ext cx="288032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7"/>
          <p:cNvCxnSpPr>
            <a:stCxn id="4" idx="1"/>
            <a:endCxn id="4" idx="3"/>
          </p:cNvCxnSpPr>
          <p:nvPr/>
        </p:nvCxnSpPr>
        <p:spPr bwMode="auto">
          <a:xfrm>
            <a:off x="4642656" y="4149080"/>
            <a:ext cx="288032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连接符 9"/>
          <p:cNvCxnSpPr/>
          <p:nvPr/>
        </p:nvCxnSpPr>
        <p:spPr bwMode="auto">
          <a:xfrm>
            <a:off x="4642656" y="4869160"/>
            <a:ext cx="288032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11"/>
          <p:cNvCxnSpPr/>
          <p:nvPr/>
        </p:nvCxnSpPr>
        <p:spPr bwMode="auto">
          <a:xfrm>
            <a:off x="5375920" y="2708920"/>
            <a:ext cx="0" cy="288032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13"/>
          <p:cNvCxnSpPr>
            <a:stCxn id="4" idx="0"/>
            <a:endCxn id="4" idx="2"/>
          </p:cNvCxnSpPr>
          <p:nvPr/>
        </p:nvCxnSpPr>
        <p:spPr bwMode="auto">
          <a:xfrm>
            <a:off x="6082816" y="2708920"/>
            <a:ext cx="0" cy="288032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p:cNvCxnSpPr/>
          <p:nvPr/>
        </p:nvCxnSpPr>
        <p:spPr bwMode="auto">
          <a:xfrm>
            <a:off x="6816080" y="2708920"/>
            <a:ext cx="0" cy="288032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p:cNvCxnSpPr/>
          <p:nvPr/>
        </p:nvCxnSpPr>
        <p:spPr bwMode="auto">
          <a:xfrm>
            <a:off x="5015880" y="306896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p:cNvCxnSpPr/>
          <p:nvPr/>
        </p:nvCxnSpPr>
        <p:spPr bwMode="auto">
          <a:xfrm>
            <a:off x="6491540" y="306896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箭头连接符 22"/>
          <p:cNvCxnSpPr/>
          <p:nvPr/>
        </p:nvCxnSpPr>
        <p:spPr bwMode="auto">
          <a:xfrm rot="16200000">
            <a:off x="6131500" y="3428999"/>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23"/>
          <p:cNvCxnSpPr/>
          <p:nvPr/>
        </p:nvCxnSpPr>
        <p:spPr bwMode="auto">
          <a:xfrm rot="5400000">
            <a:off x="5375920" y="342900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箭头连接符 24"/>
          <p:cNvCxnSpPr/>
          <p:nvPr/>
        </p:nvCxnSpPr>
        <p:spPr bwMode="auto">
          <a:xfrm rot="10800000">
            <a:off x="5015880" y="3750499"/>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箭头连接符 27"/>
          <p:cNvCxnSpPr/>
          <p:nvPr/>
        </p:nvCxnSpPr>
        <p:spPr bwMode="auto">
          <a:xfrm rot="5400000">
            <a:off x="4675516" y="414908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箭头连接符 28"/>
          <p:cNvCxnSpPr/>
          <p:nvPr/>
        </p:nvCxnSpPr>
        <p:spPr bwMode="auto">
          <a:xfrm rot="5400000">
            <a:off x="4675516" y="486916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箭头连接符 29"/>
          <p:cNvCxnSpPr/>
          <p:nvPr/>
        </p:nvCxnSpPr>
        <p:spPr bwMode="auto">
          <a:xfrm>
            <a:off x="5035557" y="522920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箭头连接符 30"/>
          <p:cNvCxnSpPr/>
          <p:nvPr/>
        </p:nvCxnSpPr>
        <p:spPr bwMode="auto">
          <a:xfrm rot="16200000">
            <a:off x="5395597" y="486916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箭头连接符 31"/>
          <p:cNvCxnSpPr/>
          <p:nvPr/>
        </p:nvCxnSpPr>
        <p:spPr bwMode="auto">
          <a:xfrm>
            <a:off x="5755637" y="450912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箭头连接符 32"/>
          <p:cNvCxnSpPr/>
          <p:nvPr/>
        </p:nvCxnSpPr>
        <p:spPr bwMode="auto">
          <a:xfrm rot="5400000">
            <a:off x="6115677" y="4869159"/>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箭头连接符 33"/>
          <p:cNvCxnSpPr/>
          <p:nvPr/>
        </p:nvCxnSpPr>
        <p:spPr bwMode="auto">
          <a:xfrm>
            <a:off x="6475717" y="5246644"/>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箭头连接符 34"/>
          <p:cNvCxnSpPr/>
          <p:nvPr/>
        </p:nvCxnSpPr>
        <p:spPr bwMode="auto">
          <a:xfrm rot="16200000">
            <a:off x="6826494" y="4869159"/>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接箭头连接符 35"/>
          <p:cNvCxnSpPr/>
          <p:nvPr/>
        </p:nvCxnSpPr>
        <p:spPr bwMode="auto">
          <a:xfrm rot="16200000">
            <a:off x="6826494" y="4149078"/>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接箭头连接符 36"/>
          <p:cNvCxnSpPr/>
          <p:nvPr/>
        </p:nvCxnSpPr>
        <p:spPr bwMode="auto">
          <a:xfrm rot="10800000">
            <a:off x="6475717" y="3789037"/>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1072375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en-US" altLang="zh-CN" dirty="0" smtClean="0"/>
              <a:t>n=5</a:t>
            </a:r>
            <a:endParaRPr lang="zh-CN" altLang="en-US" dirty="0"/>
          </a:p>
        </p:txBody>
      </p:sp>
      <p:sp>
        <p:nvSpPr>
          <p:cNvPr id="8" name="矩形 7"/>
          <p:cNvSpPr/>
          <p:nvPr/>
        </p:nvSpPr>
        <p:spPr bwMode="auto">
          <a:xfrm>
            <a:off x="4367808" y="2204864"/>
            <a:ext cx="3600400" cy="3600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zh-CN" altLang="en-US" sz="2400">
              <a:latin typeface="Tahoma" pitchFamily="34" charset="0"/>
              <a:cs typeface="Times New Roman" pitchFamily="18" charset="0"/>
            </a:endParaRPr>
          </a:p>
        </p:txBody>
      </p:sp>
      <p:cxnSp>
        <p:nvCxnSpPr>
          <p:cNvPr id="10" name="直接连接符 9"/>
          <p:cNvCxnSpPr/>
          <p:nvPr/>
        </p:nvCxnSpPr>
        <p:spPr bwMode="auto">
          <a:xfrm>
            <a:off x="4367808" y="2924944"/>
            <a:ext cx="36004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0"/>
          <p:cNvCxnSpPr/>
          <p:nvPr/>
        </p:nvCxnSpPr>
        <p:spPr bwMode="auto">
          <a:xfrm>
            <a:off x="4367808" y="3645024"/>
            <a:ext cx="36004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11"/>
          <p:cNvCxnSpPr/>
          <p:nvPr/>
        </p:nvCxnSpPr>
        <p:spPr bwMode="auto">
          <a:xfrm>
            <a:off x="4367808" y="4365104"/>
            <a:ext cx="36004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p:cNvCxnSpPr/>
          <p:nvPr/>
        </p:nvCxnSpPr>
        <p:spPr bwMode="auto">
          <a:xfrm>
            <a:off x="4367808" y="5085184"/>
            <a:ext cx="36004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14"/>
          <p:cNvCxnSpPr/>
          <p:nvPr/>
        </p:nvCxnSpPr>
        <p:spPr bwMode="auto">
          <a:xfrm>
            <a:off x="5087888" y="2204864"/>
            <a:ext cx="0" cy="36004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p:cNvCxnSpPr/>
          <p:nvPr/>
        </p:nvCxnSpPr>
        <p:spPr bwMode="auto">
          <a:xfrm>
            <a:off x="5807968" y="2204864"/>
            <a:ext cx="0" cy="36004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p:cNvCxnSpPr/>
          <p:nvPr/>
        </p:nvCxnSpPr>
        <p:spPr bwMode="auto">
          <a:xfrm>
            <a:off x="6528048" y="2204864"/>
            <a:ext cx="0" cy="36004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7"/>
          <p:cNvCxnSpPr/>
          <p:nvPr/>
        </p:nvCxnSpPr>
        <p:spPr bwMode="auto">
          <a:xfrm>
            <a:off x="7248128" y="2204864"/>
            <a:ext cx="0" cy="36004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p:cNvCxnSpPr/>
          <p:nvPr/>
        </p:nvCxnSpPr>
        <p:spPr bwMode="auto">
          <a:xfrm>
            <a:off x="4727848" y="2564904"/>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p:cNvCxnSpPr/>
          <p:nvPr/>
        </p:nvCxnSpPr>
        <p:spPr bwMode="auto">
          <a:xfrm rot="5400000">
            <a:off x="5087889" y="2924944"/>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23"/>
          <p:cNvCxnSpPr/>
          <p:nvPr/>
        </p:nvCxnSpPr>
        <p:spPr bwMode="auto">
          <a:xfrm rot="10800000">
            <a:off x="4727850" y="3265308"/>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箭头连接符 24"/>
          <p:cNvCxnSpPr/>
          <p:nvPr/>
        </p:nvCxnSpPr>
        <p:spPr bwMode="auto">
          <a:xfrm rot="5400000">
            <a:off x="4367809" y="3645024"/>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箭头连接符 25"/>
          <p:cNvCxnSpPr/>
          <p:nvPr/>
        </p:nvCxnSpPr>
        <p:spPr bwMode="auto">
          <a:xfrm>
            <a:off x="4727850" y="4017843"/>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箭头连接符 26"/>
          <p:cNvCxnSpPr/>
          <p:nvPr/>
        </p:nvCxnSpPr>
        <p:spPr bwMode="auto">
          <a:xfrm rot="5400000">
            <a:off x="5098235" y="4365104"/>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箭头连接符 27"/>
          <p:cNvCxnSpPr/>
          <p:nvPr/>
        </p:nvCxnSpPr>
        <p:spPr bwMode="auto">
          <a:xfrm rot="10800000">
            <a:off x="4701883" y="4686806"/>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箭头连接符 28"/>
          <p:cNvCxnSpPr/>
          <p:nvPr/>
        </p:nvCxnSpPr>
        <p:spPr bwMode="auto">
          <a:xfrm rot="5400000">
            <a:off x="4367808" y="5085184"/>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箭头连接符 29"/>
          <p:cNvCxnSpPr/>
          <p:nvPr/>
        </p:nvCxnSpPr>
        <p:spPr bwMode="auto">
          <a:xfrm>
            <a:off x="4738196" y="5445224"/>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箭头连接符 30"/>
          <p:cNvCxnSpPr/>
          <p:nvPr/>
        </p:nvCxnSpPr>
        <p:spPr bwMode="auto">
          <a:xfrm>
            <a:off x="5458276" y="5439341"/>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箭头连接符 31"/>
          <p:cNvCxnSpPr/>
          <p:nvPr/>
        </p:nvCxnSpPr>
        <p:spPr bwMode="auto">
          <a:xfrm rot="16200000">
            <a:off x="5807968" y="5085184"/>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箭头连接符 32"/>
          <p:cNvCxnSpPr/>
          <p:nvPr/>
        </p:nvCxnSpPr>
        <p:spPr bwMode="auto">
          <a:xfrm>
            <a:off x="6178356" y="4725144"/>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箭头连接符 33"/>
          <p:cNvCxnSpPr/>
          <p:nvPr/>
        </p:nvCxnSpPr>
        <p:spPr bwMode="auto">
          <a:xfrm rot="5400000">
            <a:off x="6539411" y="5085184"/>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箭头连接符 34"/>
          <p:cNvCxnSpPr/>
          <p:nvPr/>
        </p:nvCxnSpPr>
        <p:spPr bwMode="auto">
          <a:xfrm>
            <a:off x="6888088" y="5433458"/>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接箭头连接符 35"/>
          <p:cNvCxnSpPr/>
          <p:nvPr/>
        </p:nvCxnSpPr>
        <p:spPr bwMode="auto">
          <a:xfrm rot="16200000">
            <a:off x="7228250" y="5046846"/>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接箭头连接符 36"/>
          <p:cNvCxnSpPr/>
          <p:nvPr/>
        </p:nvCxnSpPr>
        <p:spPr bwMode="auto">
          <a:xfrm rot="16200000">
            <a:off x="7228250" y="4326765"/>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箭头连接符 37"/>
          <p:cNvCxnSpPr/>
          <p:nvPr/>
        </p:nvCxnSpPr>
        <p:spPr bwMode="auto">
          <a:xfrm rot="10800000">
            <a:off x="6899451" y="3976057"/>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接箭头连接符 40"/>
          <p:cNvCxnSpPr/>
          <p:nvPr/>
        </p:nvCxnSpPr>
        <p:spPr bwMode="auto">
          <a:xfrm rot="10800000">
            <a:off x="6179371" y="3976057"/>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直接箭头连接符 41"/>
          <p:cNvCxnSpPr/>
          <p:nvPr/>
        </p:nvCxnSpPr>
        <p:spPr bwMode="auto">
          <a:xfrm rot="16200000">
            <a:off x="5827445" y="3606684"/>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接箭头连接符 42"/>
          <p:cNvCxnSpPr/>
          <p:nvPr/>
        </p:nvCxnSpPr>
        <p:spPr bwMode="auto">
          <a:xfrm rot="16200000">
            <a:off x="5827445" y="2886605"/>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接箭头连接符 43"/>
          <p:cNvCxnSpPr/>
          <p:nvPr/>
        </p:nvCxnSpPr>
        <p:spPr bwMode="auto">
          <a:xfrm>
            <a:off x="6187485" y="2526564"/>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接箭头连接符 44"/>
          <p:cNvCxnSpPr/>
          <p:nvPr/>
        </p:nvCxnSpPr>
        <p:spPr bwMode="auto">
          <a:xfrm rot="5400000">
            <a:off x="6547525" y="2924944"/>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直接箭头连接符 45"/>
          <p:cNvCxnSpPr/>
          <p:nvPr/>
        </p:nvCxnSpPr>
        <p:spPr bwMode="auto">
          <a:xfrm>
            <a:off x="6907565" y="3246646"/>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直接箭头连接符 46"/>
          <p:cNvCxnSpPr/>
          <p:nvPr/>
        </p:nvCxnSpPr>
        <p:spPr bwMode="auto">
          <a:xfrm rot="16200000">
            <a:off x="7236364" y="2884779"/>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5484550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2241</TotalTime>
  <Words>3862</Words>
  <Application>Microsoft Macintosh PowerPoint</Application>
  <PresentationFormat>宽屏</PresentationFormat>
  <Paragraphs>344</Paragraphs>
  <Slides>78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78</vt:i4>
      </vt:variant>
    </vt:vector>
  </HeadingPairs>
  <TitlesOfParts>
    <vt:vector size="87" baseType="lpstr">
      <vt:lpstr>Calibri</vt:lpstr>
      <vt:lpstr>Tahoma</vt:lpstr>
      <vt:lpstr>Times New Roman</vt:lpstr>
      <vt:lpstr>Tw Cen MT</vt:lpstr>
      <vt:lpstr>Tw Cen MT Condensed</vt:lpstr>
      <vt:lpstr>Wingdings 3</vt:lpstr>
      <vt:lpstr>华文仿宋</vt:lpstr>
      <vt:lpstr>宋体</vt:lpstr>
      <vt:lpstr>积分</vt:lpstr>
      <vt:lpstr>构造</vt:lpstr>
      <vt:lpstr>增量构造</vt:lpstr>
      <vt:lpstr>经典问题</vt:lpstr>
      <vt:lpstr>Solution</vt:lpstr>
      <vt:lpstr>Excavator Contest</vt:lpstr>
      <vt:lpstr>Solution</vt:lpstr>
      <vt:lpstr>Solution</vt:lpstr>
      <vt:lpstr>Solution</vt:lpstr>
      <vt:lpstr>Solution</vt:lpstr>
      <vt:lpstr>Solution</vt:lpstr>
      <vt:lpstr>Solution</vt:lpstr>
      <vt:lpstr>Kids in a Friendly Class</vt:lpstr>
      <vt:lpstr>Solution</vt:lpstr>
      <vt:lpstr>Wrong Solution</vt:lpstr>
      <vt:lpstr>Solution</vt:lpstr>
      <vt:lpstr>Chess Championship</vt:lpstr>
      <vt:lpstr>Solution</vt:lpstr>
      <vt:lpstr>Solution</vt:lpstr>
      <vt:lpstr>Leran From a Game</vt:lpstr>
      <vt:lpstr>Solution</vt:lpstr>
      <vt:lpstr>Baggage</vt:lpstr>
      <vt:lpstr>Solution</vt:lpstr>
      <vt:lpstr>Solution</vt:lpstr>
      <vt:lpstr>Solution</vt:lpstr>
      <vt:lpstr>Solution</vt:lpstr>
      <vt:lpstr>Solution</vt:lpstr>
      <vt:lpstr>Solution</vt:lpstr>
      <vt:lpstr>Solution</vt:lpstr>
      <vt:lpstr>90 and 270</vt:lpstr>
      <vt:lpstr>Solution</vt:lpstr>
      <vt:lpstr>递归构造</vt:lpstr>
      <vt:lpstr>经典问题</vt:lpstr>
      <vt:lpstr>Solution</vt:lpstr>
      <vt:lpstr>Welcome 2016!</vt:lpstr>
      <vt:lpstr>Solution</vt:lpstr>
      <vt:lpstr>Solution</vt:lpstr>
      <vt:lpstr>Reverse Sort</vt:lpstr>
      <vt:lpstr>Solution</vt:lpstr>
      <vt:lpstr>Solution</vt:lpstr>
      <vt:lpstr>MultiplicationTable3</vt:lpstr>
      <vt:lpstr>Solution</vt:lpstr>
      <vt:lpstr>MinimumCutsAgain</vt:lpstr>
      <vt:lpstr>Solution</vt:lpstr>
      <vt:lpstr>增加限制</vt:lpstr>
      <vt:lpstr>经典问题</vt:lpstr>
      <vt:lpstr>Solution</vt:lpstr>
      <vt:lpstr>Hack it!</vt:lpstr>
      <vt:lpstr>Solution</vt:lpstr>
      <vt:lpstr>Double Knapsack</vt:lpstr>
      <vt:lpstr>Solution</vt:lpstr>
      <vt:lpstr>待定参数</vt:lpstr>
      <vt:lpstr>BipartiteConstruction</vt:lpstr>
      <vt:lpstr>Solution</vt:lpstr>
      <vt:lpstr>Virtual Participation</vt:lpstr>
      <vt:lpstr>Solution</vt:lpstr>
      <vt:lpstr>Test for Rikka</vt:lpstr>
      <vt:lpstr>Solution</vt:lpstr>
      <vt:lpstr>Solution</vt:lpstr>
      <vt:lpstr>Festival</vt:lpstr>
      <vt:lpstr>Solution</vt:lpstr>
      <vt:lpstr>调整构造</vt:lpstr>
      <vt:lpstr>The table</vt:lpstr>
      <vt:lpstr>Solution</vt:lpstr>
      <vt:lpstr>Graph Coloring</vt:lpstr>
      <vt:lpstr>Solution</vt:lpstr>
      <vt:lpstr>Mosaic</vt:lpstr>
      <vt:lpstr>Solution</vt:lpstr>
      <vt:lpstr>Solution</vt:lpstr>
      <vt:lpstr>随机瞎搞</vt:lpstr>
      <vt:lpstr>智商锁</vt:lpstr>
      <vt:lpstr>Solution</vt:lpstr>
      <vt:lpstr>Homework</vt:lpstr>
      <vt:lpstr>Solution</vt:lpstr>
      <vt:lpstr>Solution</vt:lpstr>
      <vt:lpstr>HamiltonianConstruction</vt:lpstr>
      <vt:lpstr>Solution</vt:lpstr>
      <vt:lpstr>Solution</vt:lpstr>
      <vt:lpstr>总结</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图论考点解析</dc:title>
  <dc:creator>Microsoft Office 用户</dc:creator>
  <cp:lastModifiedBy>Microsoft Office 用户</cp:lastModifiedBy>
  <cp:revision>566</cp:revision>
  <dcterms:created xsi:type="dcterms:W3CDTF">2016-12-16T18:54:33Z</dcterms:created>
  <dcterms:modified xsi:type="dcterms:W3CDTF">2017-01-19T17:30:16Z</dcterms:modified>
</cp:coreProperties>
</file>