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sldIdLst>
    <p:sldId id="256" r:id="rId2"/>
    <p:sldId id="257" r:id="rId3"/>
    <p:sldId id="259" r:id="rId4"/>
    <p:sldId id="267" r:id="rId5"/>
    <p:sldId id="268" r:id="rId6"/>
    <p:sldId id="291" r:id="rId7"/>
    <p:sldId id="292" r:id="rId8"/>
    <p:sldId id="260" r:id="rId9"/>
    <p:sldId id="261" r:id="rId10"/>
    <p:sldId id="262" r:id="rId11"/>
    <p:sldId id="263" r:id="rId12"/>
    <p:sldId id="275" r:id="rId13"/>
    <p:sldId id="276" r:id="rId14"/>
    <p:sldId id="299" r:id="rId15"/>
    <p:sldId id="300" r:id="rId16"/>
    <p:sldId id="271" r:id="rId17"/>
    <p:sldId id="272" r:id="rId18"/>
    <p:sldId id="273" r:id="rId19"/>
    <p:sldId id="277" r:id="rId20"/>
    <p:sldId id="294" r:id="rId21"/>
    <p:sldId id="284" r:id="rId22"/>
    <p:sldId id="295" r:id="rId23"/>
    <p:sldId id="285" r:id="rId24"/>
    <p:sldId id="296" r:id="rId25"/>
    <p:sldId id="286" r:id="rId26"/>
    <p:sldId id="281" r:id="rId27"/>
    <p:sldId id="297" r:id="rId28"/>
    <p:sldId id="279" r:id="rId29"/>
    <p:sldId id="298" r:id="rId30"/>
    <p:sldId id="282" r:id="rId31"/>
    <p:sldId id="283" r:id="rId32"/>
    <p:sldId id="287" r:id="rId33"/>
    <p:sldId id="289" r:id="rId34"/>
    <p:sldId id="301" r:id="rId35"/>
    <p:sldId id="302" r:id="rId36"/>
    <p:sldId id="303" r:id="rId37"/>
    <p:sldId id="304" r:id="rId38"/>
    <p:sldId id="305" r:id="rId39"/>
    <p:sldId id="306" r:id="rId40"/>
    <p:sldId id="293" r:id="rId41"/>
    <p:sldId id="274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647"/>
  </p:normalViewPr>
  <p:slideViewPr>
    <p:cSldViewPr snapToGrid="0">
      <p:cViewPr varScale="1">
        <p:scale>
          <a:sx n="142" d="100"/>
          <a:sy n="142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17/1/20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8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17/1/20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11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17/1/20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80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17/1/20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23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17/1/20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91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17/1/20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10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17/1/20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507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17/1/20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2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17/1/20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12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1A8E73-E562-4B1D-80C4-D77DD97B9FBA}" type="datetimeFigureOut">
              <a:rPr lang="zh-CN" altLang="en-US" smtClean="0"/>
              <a:t>17/1/20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70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1A8E73-E562-4B1D-80C4-D77DD97B9FBA}" type="datetimeFigureOut">
              <a:rPr lang="zh-CN" altLang="en-US" smtClean="0"/>
              <a:t>17/1/20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04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1A8E73-E562-4B1D-80C4-D77DD97B9FBA}" type="datetimeFigureOut">
              <a:rPr lang="zh-CN" altLang="en-US" smtClean="0"/>
              <a:t>17/1/20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871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计数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3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AvoidFour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求最多有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位，不存在连续的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位是</a:t>
            </a:r>
            <a:r>
              <a:rPr lang="en-US" altLang="zh-CN" dirty="0" smtClean="0"/>
              <a:t>4</a:t>
            </a:r>
            <a:r>
              <a:rPr lang="zh-CN" altLang="en-US" dirty="0"/>
              <a:t>，</a:t>
            </a:r>
            <a:r>
              <a:rPr lang="zh-CN" altLang="en-US" dirty="0" smtClean="0"/>
              <a:t>它的长度不是一个纯</a:t>
            </a:r>
            <a:r>
              <a:rPr lang="en-US" altLang="zh-CN" dirty="0" smtClean="0"/>
              <a:t>4</a:t>
            </a:r>
            <a:r>
              <a:rPr lang="zh-CN" altLang="en-US" dirty="0" smtClean="0"/>
              <a:t>数的倍数</a:t>
            </a:r>
            <a:r>
              <a:rPr lang="en-US" altLang="zh-CN" dirty="0" smtClean="0"/>
              <a:t>(44,444,4444,44444</a:t>
            </a:r>
            <a:r>
              <a:rPr lang="zh-CN" altLang="en-US" dirty="0" smtClean="0"/>
              <a:t>，不包括</a:t>
            </a:r>
            <a:r>
              <a:rPr lang="en-US" altLang="zh-CN" dirty="0" smtClean="0"/>
              <a:t>4)</a:t>
            </a:r>
            <a:r>
              <a:rPr lang="zh-CN" altLang="en-US" dirty="0" smtClean="0"/>
              <a:t>的十进制数的个数。</a:t>
            </a:r>
            <a:endParaRPr lang="en-US" altLang="zh-CN" dirty="0" smtClean="0"/>
          </a:p>
          <a:p>
            <a:r>
              <a:rPr lang="en-US" altLang="zh-CN" dirty="0" smtClean="0"/>
              <a:t>n &lt;= 4*10^10.</a:t>
            </a:r>
          </a:p>
        </p:txBody>
      </p:sp>
    </p:spTree>
    <p:extLst>
      <p:ext uri="{BB962C8B-B14F-4D97-AF65-F5344CB8AC3E}">
        <p14:creationId xmlns:p14="http://schemas.microsoft.com/office/powerpoint/2010/main" val="29332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首先根据简单的矩阵乘法的知识，我们很容易得出一个函数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，表示位数是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的倍数的答案的数量。</a:t>
            </a:r>
            <a:endParaRPr lang="en-US" altLang="zh-CN" dirty="0" smtClean="0"/>
          </a:p>
          <a:p>
            <a:r>
              <a:rPr lang="zh-CN" altLang="en-US" dirty="0" smtClean="0"/>
              <a:t>根据容斥原理转化为是纯</a:t>
            </a:r>
            <a:r>
              <a:rPr lang="en-US" altLang="zh-CN" dirty="0" smtClean="0"/>
              <a:t>4</a:t>
            </a:r>
            <a:r>
              <a:rPr lang="zh-CN" altLang="en-US" dirty="0" smtClean="0"/>
              <a:t>数的倍数，然后轻松解决。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5028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FoxJumping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(0,0)</a:t>
            </a:r>
            <a:r>
              <a:rPr lang="zh-CN" altLang="en-US" dirty="0" smtClean="0"/>
              <a:t>点一路跳到</a:t>
            </a:r>
            <a:r>
              <a:rPr lang="en-US" altLang="zh-CN" dirty="0" smtClean="0"/>
              <a:t>(N,M)</a:t>
            </a:r>
            <a:r>
              <a:rPr lang="zh-CN" altLang="en-US" dirty="0" smtClean="0"/>
              <a:t>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并且跳正好</a:t>
            </a:r>
            <a:r>
              <a:rPr lang="en-US" altLang="zh-CN" dirty="0" smtClean="0"/>
              <a:t>R</a:t>
            </a:r>
            <a:r>
              <a:rPr lang="zh-CN" altLang="en-US" dirty="0" smtClean="0"/>
              <a:t>次。</a:t>
            </a:r>
            <a:endParaRPr lang="en-US" altLang="zh-CN" dirty="0" smtClean="0"/>
          </a:p>
          <a:p>
            <a:r>
              <a:rPr lang="zh-CN" altLang="en-US" dirty="0" smtClean="0"/>
              <a:t>每次跳跃的</a:t>
            </a:r>
            <a:r>
              <a:rPr lang="en-US" altLang="zh-CN" dirty="0" smtClean="0"/>
              <a:t>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</a:t>
            </a:r>
            <a:r>
              <a:rPr lang="en-US" altLang="zh-CN" dirty="0" smtClean="0"/>
              <a:t>) -&gt; (</a:t>
            </a:r>
            <a:r>
              <a:rPr lang="en-US" altLang="zh-CN" dirty="0" err="1" smtClean="0"/>
              <a:t>i+x,j+y</a:t>
            </a:r>
            <a:r>
              <a:rPr lang="en-US" altLang="zh-CN" dirty="0" smtClean="0"/>
              <a:t>) 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x&lt;=</a:t>
            </a:r>
            <a:r>
              <a:rPr lang="en-US" altLang="zh-CN" dirty="0" err="1" smtClean="0"/>
              <a:t>n,y</a:t>
            </a:r>
            <a:r>
              <a:rPr lang="en-US" altLang="zh-CN" dirty="0" smtClean="0"/>
              <a:t>&lt;=m</a:t>
            </a:r>
            <a:r>
              <a:rPr lang="zh-CN" altLang="en-US" dirty="0" smtClean="0"/>
              <a:t>，并且不能原地不动。</a:t>
            </a:r>
            <a:endParaRPr lang="en-US" altLang="zh-CN" dirty="0" smtClean="0"/>
          </a:p>
          <a:p>
            <a:r>
              <a:rPr lang="zh-CN" altLang="en-US" dirty="0" smtClean="0"/>
              <a:t>同时我们有一些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，要满足</a:t>
            </a:r>
            <a:r>
              <a:rPr lang="en-US" altLang="zh-CN" dirty="0" err="1" smtClean="0"/>
              <a:t>x,y</a:t>
            </a:r>
            <a:r>
              <a:rPr lang="zh-CN" altLang="en-US" dirty="0" smtClean="0"/>
              <a:t>不都等于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同时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的倍数。</a:t>
            </a:r>
            <a:endParaRPr lang="en-US" altLang="zh-CN" dirty="0" smtClean="0"/>
          </a:p>
          <a:p>
            <a:r>
              <a:rPr lang="en-US" altLang="zh-CN" dirty="0" smtClean="0"/>
              <a:t>N,M&lt;=800,n,m&lt;=800,R&lt;=1600.ai</a:t>
            </a:r>
            <a:r>
              <a:rPr lang="zh-CN" altLang="en-US" dirty="0" smtClean="0"/>
              <a:t>的个数小于等于</a:t>
            </a:r>
            <a:r>
              <a:rPr lang="en-US" altLang="zh-CN" dirty="0" smtClean="0"/>
              <a:t>50</a:t>
            </a:r>
            <a:r>
              <a:rPr lang="en-US" altLang="zh-CN" dirty="0"/>
              <a:t>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1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有一个主要的条件就是不能跳任何一个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ai,ai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考虑容斥就是</a:t>
            </a:r>
            <a:r>
              <a:rPr lang="en-US" altLang="zh-CN" dirty="0" smtClean="0"/>
              <a:t>R</a:t>
            </a:r>
            <a:r>
              <a:rPr lang="zh-CN" altLang="en-US" dirty="0" smtClean="0"/>
              <a:t>步里面有多少步跳了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ai,ai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注意到这里有用的只有跳的个数和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的和。</a:t>
            </a:r>
          </a:p>
          <a:p>
            <a:r>
              <a:rPr lang="zh-CN" altLang="en-US" dirty="0" smtClean="0"/>
              <a:t>所以我们先考虑乱走，这个时候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是独立的，所以可以分别求出</a:t>
            </a:r>
            <a:r>
              <a:rPr lang="en-US" altLang="zh-CN" dirty="0" smtClean="0"/>
              <a:t>r[p][q]</a:t>
            </a:r>
            <a:r>
              <a:rPr lang="zh-CN" altLang="en-US" dirty="0" smtClean="0"/>
              <a:t>表示走</a:t>
            </a:r>
            <a:r>
              <a:rPr lang="en-US" altLang="zh-CN" dirty="0" smtClean="0"/>
              <a:t>p</a:t>
            </a:r>
            <a:r>
              <a:rPr lang="zh-CN" altLang="en-US" dirty="0" smtClean="0"/>
              <a:t>步，和为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的方案和</a:t>
            </a:r>
            <a:r>
              <a:rPr lang="en-US" altLang="zh-CN" dirty="0" smtClean="0"/>
              <a:t>c[p][q]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接着我们计算一下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[p][q]</a:t>
            </a:r>
            <a:r>
              <a:rPr lang="zh-CN" altLang="en-US" dirty="0" smtClean="0"/>
              <a:t>表示走了</a:t>
            </a:r>
            <a:r>
              <a:rPr lang="en-US" altLang="zh-CN" dirty="0" smtClean="0"/>
              <a:t>p</a:t>
            </a:r>
            <a:r>
              <a:rPr lang="zh-CN" altLang="en-US" dirty="0" smtClean="0"/>
              <a:t>步不合法的，然后长度总和为</a:t>
            </a:r>
            <a:r>
              <a:rPr lang="en-US" altLang="zh-CN" dirty="0" smtClean="0"/>
              <a:t>10q</a:t>
            </a:r>
            <a:r>
              <a:rPr lang="zh-CN" altLang="en-US" dirty="0" smtClean="0"/>
              <a:t>的方案。</a:t>
            </a:r>
          </a:p>
          <a:p>
            <a:r>
              <a:rPr lang="zh-CN" altLang="en-US" dirty="0" smtClean="0"/>
              <a:t>接着根据步数容斥即可。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440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小星星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问将一个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个点的树嵌入到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个点的图中的方案。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&lt;=18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63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可以把描述改成将树中的点映射到图中的点，使得映射之后的集合是全集。</a:t>
            </a:r>
          </a:p>
          <a:p>
            <a:r>
              <a:rPr kumimoji="1" lang="zh-CN" altLang="en-US" dirty="0" smtClean="0"/>
              <a:t>使用容斥原理就可以转化成枚举子集</a:t>
            </a:r>
            <a:r>
              <a:rPr kumimoji="1" lang="en-US" altLang="zh-CN" dirty="0" smtClean="0"/>
              <a:t>S,</a:t>
            </a:r>
            <a:r>
              <a:rPr kumimoji="1" lang="zh-CN" altLang="en-US" dirty="0" smtClean="0"/>
              <a:t> 使得映射过去的集合在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内。</a:t>
            </a:r>
          </a:p>
          <a:p>
            <a:r>
              <a:rPr kumimoji="1" lang="zh-CN" altLang="en-US" dirty="0" smtClean="0"/>
              <a:t>这个可以用简单的树形</a:t>
            </a:r>
            <a:r>
              <a:rPr kumimoji="1" lang="en-US" altLang="zh-CN" dirty="0" err="1" smtClean="0"/>
              <a:t>dp</a:t>
            </a:r>
            <a:r>
              <a:rPr kumimoji="1" lang="zh-CN" altLang="en-US" dirty="0" smtClean="0"/>
              <a:t>解决，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[u][v]</a:t>
            </a:r>
            <a:r>
              <a:rPr kumimoji="1" lang="zh-CN" altLang="en-US" dirty="0" smtClean="0"/>
              <a:t>表示子树</a:t>
            </a:r>
            <a:r>
              <a:rPr kumimoji="1" lang="en-US" altLang="zh-CN" dirty="0" smtClean="0"/>
              <a:t>u</a:t>
            </a:r>
            <a:r>
              <a:rPr kumimoji="1" lang="zh-CN" altLang="en-US" dirty="0" smtClean="0"/>
              <a:t>对应的点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时间复杂度</a:t>
            </a:r>
            <a:r>
              <a:rPr kumimoji="1" lang="en-US" altLang="zh-CN" dirty="0" smtClean="0"/>
              <a:t>O(2^n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n^3)</a:t>
            </a:r>
            <a:r>
              <a:rPr kumimoji="1" lang="zh-CN" altLang="en-US" dirty="0" smtClean="0"/>
              <a:t>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848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</a:t>
            </a:r>
            <a:r>
              <a:rPr lang="zh-CN" altLang="en-US" dirty="0" smtClean="0"/>
              <a:t>了这么多题目，大家对容斥原理如何应用可能有一些体会了。</a:t>
            </a:r>
            <a:endParaRPr lang="en-US" altLang="zh-CN" dirty="0" smtClean="0"/>
          </a:p>
          <a:p>
            <a:r>
              <a:rPr lang="zh-CN" altLang="en-US" dirty="0" smtClean="0"/>
              <a:t>比较简单的应用：</a:t>
            </a:r>
            <a:endParaRPr lang="en-US" altLang="zh-CN" dirty="0" smtClean="0"/>
          </a:p>
          <a:p>
            <a:r>
              <a:rPr lang="zh-CN" altLang="en-US" dirty="0" smtClean="0"/>
              <a:t>求满足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个条件的方案数。</a:t>
            </a:r>
            <a:endParaRPr lang="en-US" altLang="zh-CN" dirty="0" smtClean="0"/>
          </a:p>
          <a:p>
            <a:r>
              <a:rPr lang="zh-CN" altLang="en-US" dirty="0" smtClean="0"/>
              <a:t>经过分析，条件的数量不多</a:t>
            </a:r>
            <a:r>
              <a:rPr lang="en-US" altLang="zh-CN" dirty="0" smtClean="0"/>
              <a:t>(2^n</a:t>
            </a:r>
            <a:r>
              <a:rPr lang="zh-CN" altLang="en-US" dirty="0" smtClean="0"/>
              <a:t>算法可以接受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，或者可以方便的统计和计算。</a:t>
            </a:r>
            <a:endParaRPr lang="en-US" altLang="zh-CN" dirty="0" smtClean="0"/>
          </a:p>
          <a:p>
            <a:r>
              <a:rPr lang="zh-CN" altLang="en-US" dirty="0" smtClean="0"/>
              <a:t>满足的很难算，但是不满足的却很容易算。</a:t>
            </a:r>
            <a:endParaRPr lang="en-US" altLang="zh-CN" dirty="0" smtClean="0"/>
          </a:p>
          <a:p>
            <a:r>
              <a:rPr lang="zh-CN" altLang="en-US" dirty="0" smtClean="0"/>
              <a:t>因此使用容斥原理就能解决问题了。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8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补集思想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正难则反。</a:t>
            </a:r>
          </a:p>
          <a:p>
            <a:pPr marL="0" indent="0">
              <a:buNone/>
            </a:pPr>
            <a:r>
              <a:rPr lang="zh-CN" altLang="en-US" dirty="0" smtClean="0"/>
              <a:t>满足条件的</a:t>
            </a:r>
            <a:r>
              <a:rPr lang="en-US" altLang="zh-CN" dirty="0" smtClean="0"/>
              <a:t>=</a:t>
            </a:r>
            <a:r>
              <a:rPr lang="zh-CN" altLang="en-US" dirty="0" smtClean="0"/>
              <a:t>全部的</a:t>
            </a:r>
            <a:r>
              <a:rPr lang="en-US" altLang="zh-CN" dirty="0" smtClean="0"/>
              <a:t>-</a:t>
            </a:r>
            <a:r>
              <a:rPr lang="zh-CN" altLang="en-US" dirty="0" smtClean="0"/>
              <a:t>不满足条件的。</a:t>
            </a:r>
          </a:p>
          <a:p>
            <a:pPr marL="0" indent="0">
              <a:buNone/>
            </a:pPr>
            <a:r>
              <a:rPr lang="zh-CN" altLang="en-US" dirty="0" smtClean="0"/>
              <a:t>容斥原理可以看成补集思想的一部分。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625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连通图的数量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连通图的数量</a:t>
            </a:r>
            <a:r>
              <a:rPr lang="en-US" altLang="zh-CN" dirty="0" smtClean="0"/>
              <a:t>=</a:t>
            </a:r>
            <a:r>
              <a:rPr lang="zh-CN" altLang="en-US" dirty="0" smtClean="0"/>
              <a:t>图的总数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不连通图的数量。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连通图的数量可以计算！</a:t>
            </a:r>
          </a:p>
          <a:p>
            <a:r>
              <a:rPr lang="zh-CN" altLang="en-US" dirty="0" smtClean="0"/>
              <a:t>欧拉图的数量也能相同的方法计算。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1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SweetFruits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个点，每个点有个权值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。若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&gt;0</a:t>
            </a:r>
            <a:r>
              <a:rPr lang="zh-CN" altLang="en-US" dirty="0" smtClean="0"/>
              <a:t>，就称这个点是好的。</a:t>
            </a:r>
            <a:endParaRPr lang="en-US" altLang="zh-CN" dirty="0" smtClean="0"/>
          </a:p>
          <a:p>
            <a:r>
              <a:rPr lang="zh-CN" altLang="en-US" dirty="0" smtClean="0"/>
              <a:t>我们考虑一个这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个点的生成树，如果一个</a:t>
            </a:r>
            <a:r>
              <a:rPr lang="zh-CN" altLang="en-US" dirty="0"/>
              <a:t>好</a:t>
            </a:r>
            <a:r>
              <a:rPr lang="zh-CN" altLang="en-US" dirty="0" smtClean="0"/>
              <a:t>点跟另一个好点有边相连，那么称这个点为非常好的。</a:t>
            </a:r>
            <a:endParaRPr lang="en-US" altLang="zh-CN" dirty="0"/>
          </a:p>
          <a:p>
            <a:r>
              <a:rPr lang="zh-CN" altLang="en-US" dirty="0" smtClean="0"/>
              <a:t>一个生成树的权值是非常好的点的点权和，求权值小于</a:t>
            </a:r>
            <a:r>
              <a:rPr lang="en-US" altLang="zh-CN" dirty="0" smtClean="0"/>
              <a:t>&lt;=MAX</a:t>
            </a:r>
            <a:r>
              <a:rPr lang="zh-CN" altLang="en-US" dirty="0" smtClean="0"/>
              <a:t>的生成树的数量。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&lt;=40</a:t>
            </a:r>
            <a:r>
              <a:rPr lang="en-US" altLang="zh-CN" dirty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MAX&lt;=10e9</a:t>
            </a:r>
          </a:p>
        </p:txBody>
      </p:sp>
    </p:spTree>
    <p:extLst>
      <p:ext uri="{BB962C8B-B14F-4D97-AF65-F5344CB8AC3E}">
        <p14:creationId xmlns:p14="http://schemas.microsoft.com/office/powerpoint/2010/main" val="10014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关注</a:t>
            </a:r>
            <a:r>
              <a:rPr lang="zh-CN" altLang="en-US" dirty="0" smtClean="0"/>
              <a:t>动态规划与计数。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5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首先对于一个非常好的集合，生成树方案数显然只和集合的大小有关。</a:t>
            </a:r>
          </a:p>
          <a:p>
            <a:r>
              <a:rPr kumimoji="1" lang="zh-CN" altLang="en-US" dirty="0" smtClean="0"/>
              <a:t>而大小为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的权值不大于</a:t>
            </a:r>
            <a:r>
              <a:rPr kumimoji="1" lang="en-US" altLang="zh-CN" dirty="0" smtClean="0"/>
              <a:t>MAX</a:t>
            </a:r>
            <a:r>
              <a:rPr kumimoji="1" lang="zh-CN" altLang="en-US" dirty="0" smtClean="0"/>
              <a:t>的集合个数可以用简单的</a:t>
            </a:r>
            <a:r>
              <a:rPr kumimoji="1" lang="en-US" altLang="zh-CN" dirty="0"/>
              <a:t>m</a:t>
            </a:r>
            <a:r>
              <a:rPr kumimoji="1" lang="en-US" altLang="zh-CN" dirty="0" smtClean="0"/>
              <a:t>eet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middle</a:t>
            </a:r>
            <a:r>
              <a:rPr kumimoji="1" lang="zh-CN" altLang="en-US" dirty="0" smtClean="0"/>
              <a:t>解决。</a:t>
            </a:r>
          </a:p>
          <a:p>
            <a:r>
              <a:rPr kumimoji="1" lang="zh-CN" altLang="en-US" dirty="0" smtClean="0"/>
              <a:t>问题就是求有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个好点，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个是非常好的，剩下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个是普通的点的方案。</a:t>
            </a:r>
          </a:p>
          <a:p>
            <a:r>
              <a:rPr kumimoji="1" lang="zh-CN" altLang="en-US" dirty="0" smtClean="0"/>
              <a:t>转化成至多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个点是非常好的，这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个点之间可以互相连，剩下的点只能和不同的点连接，这样求出来的只有这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个点可能是好的。</a:t>
            </a:r>
          </a:p>
          <a:p>
            <a:r>
              <a:rPr kumimoji="1" lang="zh-CN" altLang="en-US" dirty="0" smtClean="0"/>
              <a:t>通过补集转化算出恰好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个点非常好的方案。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053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CF</a:t>
            </a:r>
            <a:r>
              <a:rPr lang="zh-CN" altLang="en-US" dirty="0" smtClean="0"/>
              <a:t> </a:t>
            </a:r>
            <a:r>
              <a:rPr lang="en-US" altLang="zh-CN" dirty="0" smtClean="0"/>
              <a:t>53E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个点的图，求它有多少生成树，使得恰好有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个叶子。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&lt;=10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7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首先我们枚举一个集合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，令这些点为叶子，然后对于剩下的点求出生成树个数。</a:t>
            </a:r>
          </a:p>
          <a:p>
            <a:r>
              <a:rPr kumimoji="1" lang="zh-CN" altLang="en-US" dirty="0" smtClean="0"/>
              <a:t>把这些叶子添到剩下的点里面，可以在</a:t>
            </a:r>
            <a:r>
              <a:rPr kumimoji="1" lang="en-US" altLang="zh-CN" dirty="0" smtClean="0"/>
              <a:t>O(n^3)</a:t>
            </a:r>
            <a:r>
              <a:rPr kumimoji="1" lang="zh-CN" altLang="en-US" dirty="0" smtClean="0"/>
              <a:t>的时间复杂度求出叶子包含集合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的方案。</a:t>
            </a:r>
          </a:p>
          <a:p>
            <a:r>
              <a:rPr kumimoji="1" lang="zh-CN" altLang="en-US" dirty="0" smtClean="0"/>
              <a:t>然后使用容斥求出恰好为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的方案。</a:t>
            </a:r>
          </a:p>
          <a:p>
            <a:r>
              <a:rPr kumimoji="1" lang="zh-CN" altLang="en-US" dirty="0" smtClean="0"/>
              <a:t>时间复杂度</a:t>
            </a:r>
            <a:r>
              <a:rPr kumimoji="1" lang="en-US" altLang="zh-CN" dirty="0" smtClean="0"/>
              <a:t>O(2^n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n^3+3^n)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33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SHOI2009 </a:t>
            </a:r>
            <a:r>
              <a:rPr lang="zh-CN" altLang="en-US" dirty="0" smtClean="0"/>
              <a:t>舞会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个男生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个女生，各自都有身高。</a:t>
            </a:r>
            <a:endParaRPr lang="en-US" altLang="zh-CN" dirty="0" smtClean="0"/>
          </a:p>
          <a:p>
            <a:r>
              <a:rPr lang="zh-CN" altLang="en-US" dirty="0" smtClean="0"/>
              <a:t>我们要将他们配成</a:t>
            </a:r>
            <a:r>
              <a:rPr lang="en-US" altLang="zh-CN" dirty="0" smtClean="0"/>
              <a:t>N</a:t>
            </a:r>
            <a:r>
              <a:rPr lang="zh-CN" altLang="en-US" dirty="0" smtClean="0"/>
              <a:t>对，使得不超过</a:t>
            </a:r>
            <a:r>
              <a:rPr lang="en-US" altLang="zh-CN" dirty="0" smtClean="0"/>
              <a:t>K</a:t>
            </a:r>
            <a:r>
              <a:rPr lang="zh-CN" altLang="en-US" dirty="0" smtClean="0"/>
              <a:t>对男的比女的高。</a:t>
            </a:r>
          </a:p>
          <a:p>
            <a:r>
              <a:rPr lang="en-US" altLang="zh-CN" dirty="0" smtClean="0"/>
              <a:t>N&lt;=200</a:t>
            </a:r>
            <a:r>
              <a:rPr lang="zh-CN" altLang="en-US" dirty="0" smtClean="0"/>
              <a:t> 需要高精度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80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首先我们枚举一个男生的集合，这些男生都高于他的舞伴。</a:t>
            </a:r>
          </a:p>
          <a:p>
            <a:r>
              <a:rPr kumimoji="1" lang="zh-CN" altLang="en-US" dirty="0" smtClean="0"/>
              <a:t>具体的做法可以使用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,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从低到高考虑每个人，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][j]</a:t>
            </a:r>
            <a:r>
              <a:rPr kumimoji="1" lang="zh-CN" altLang="en-US" dirty="0" smtClean="0"/>
              <a:t>表示前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个男生选了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个方案。</a:t>
            </a:r>
          </a:p>
          <a:p>
            <a:r>
              <a:rPr kumimoji="1" lang="zh-CN" altLang="en-US" dirty="0" smtClean="0"/>
              <a:t>对于剩下的人可以随便乱连，也就是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[n][j]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(n-j)!</a:t>
            </a:r>
            <a:endParaRPr kumimoji="1" lang="zh-CN" altLang="en-US" dirty="0" smtClean="0"/>
          </a:p>
          <a:p>
            <a:r>
              <a:rPr kumimoji="1" lang="zh-CN" altLang="en-US" dirty="0" smtClean="0"/>
              <a:t>也就是求出了有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个人，使得男生比女生高的方案</a:t>
            </a:r>
            <a:r>
              <a:rPr kumimoji="1" lang="en-US" altLang="zh-CN" dirty="0" smtClean="0"/>
              <a:t>f(k)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然后算出恰好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个男生比女生高的方案。</a:t>
            </a:r>
          </a:p>
          <a:p>
            <a:r>
              <a:rPr kumimoji="1" lang="zh-CN" altLang="en-US" dirty="0" smtClean="0"/>
              <a:t>时间复杂度</a:t>
            </a:r>
            <a:r>
              <a:rPr kumimoji="1" lang="en-US" altLang="zh-CN" dirty="0" smtClean="0"/>
              <a:t>O(n^2)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179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从上述几道题中，我们看到了一种非常优美的技巧：放缩条件。</a:t>
            </a:r>
            <a:endParaRPr lang="en-US" altLang="zh-CN" dirty="0" smtClean="0"/>
          </a:p>
          <a:p>
            <a:r>
              <a:rPr lang="zh-CN" altLang="en-US" dirty="0" smtClean="0"/>
              <a:t>将只有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满足放缩成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满足了，</a:t>
            </a:r>
            <a:endParaRPr lang="en-US" altLang="zh-CN" dirty="0" smtClean="0"/>
          </a:p>
          <a:p>
            <a:r>
              <a:rPr lang="zh-CN" altLang="en-US" dirty="0" smtClean="0"/>
              <a:t>那么只有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满足的结果就是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满足了</a:t>
            </a:r>
            <a:r>
              <a:rPr lang="en-US" altLang="zh-CN" dirty="0" smtClean="0"/>
              <a:t>-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set</a:t>
            </a:r>
            <a:r>
              <a:rPr lang="zh-CN" altLang="en-US" dirty="0" smtClean="0"/>
              <a:t>的超集的答案。</a:t>
            </a:r>
            <a:endParaRPr lang="en-US" altLang="zh-CN" dirty="0" smtClean="0"/>
          </a:p>
          <a:p>
            <a:r>
              <a:rPr lang="zh-CN" altLang="en-US" dirty="0" smtClean="0"/>
              <a:t>从本质上来说这也是补集原理的一个应用，但这里的补集刻画的更为巧妙。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5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不相交路</a:t>
            </a:r>
            <a:r>
              <a:rPr lang="zh-CN" altLang="en-US" b="1" dirty="0" smtClean="0"/>
              <a:t>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N&lt;=150</a:t>
            </a:r>
            <a:r>
              <a:rPr lang="zh-CN" altLang="en-US" dirty="0" smtClean="0"/>
              <a:t>的有向无环简单图，求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到</a:t>
            </a:r>
            <a:r>
              <a:rPr lang="en-US" altLang="zh-CN" dirty="0" smtClean="0"/>
              <a:t>d</a:t>
            </a:r>
            <a:r>
              <a:rPr lang="zh-CN" altLang="en-US" dirty="0" smtClean="0"/>
              <a:t>且他们不相交的路径的对数。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7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考虑这两个位置第一次相交在</a:t>
            </a:r>
            <a:r>
              <a:rPr kumimoji="1" lang="en-US" altLang="zh-CN" dirty="0" smtClean="0"/>
              <a:t>u</a:t>
            </a:r>
            <a:r>
              <a:rPr kumimoji="1" lang="zh-CN" altLang="en-US" dirty="0" smtClean="0"/>
              <a:t>，那么可以</a:t>
            </a:r>
            <a:r>
              <a:rPr kumimoji="1" lang="en-US" altLang="zh-CN" dirty="0" smtClean="0"/>
              <a:t>a-&gt;u-&gt;c,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b-&gt;u-&gt;d</a:t>
            </a:r>
            <a:r>
              <a:rPr kumimoji="1" lang="zh-CN" altLang="en-US" dirty="0" smtClean="0"/>
              <a:t>变成</a:t>
            </a:r>
            <a:r>
              <a:rPr kumimoji="1" lang="en-US" altLang="zh-CN" dirty="0" smtClean="0"/>
              <a:t>b-&gt;u-&gt;c,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a-&gt;u-&gt;d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所以答案为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[a][c]</a:t>
            </a:r>
            <a:r>
              <a:rPr kumimoji="1" lang="zh-CN" altLang="en-US" dirty="0" smtClean="0"/>
              <a:t>*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[b][d]-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[b][c]</a:t>
            </a:r>
            <a:r>
              <a:rPr kumimoji="1" lang="zh-CN" altLang="en-US" dirty="0" smtClean="0"/>
              <a:t>*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[a][d]</a:t>
            </a:r>
            <a:endParaRPr kumimoji="1" lang="zh-CN" altLang="en-US" dirty="0" smtClean="0"/>
          </a:p>
          <a:p>
            <a:r>
              <a:rPr kumimoji="1" lang="zh-CN" altLang="en-US" dirty="0" smtClean="0"/>
              <a:t>答案为</a:t>
            </a:r>
            <a:r>
              <a:rPr kumimoji="1" lang="en-US" altLang="zh-CN" dirty="0" err="1" smtClean="0"/>
              <a:t>Det</a:t>
            </a:r>
            <a:r>
              <a:rPr kumimoji="1" lang="en-US" altLang="zh-CN" dirty="0" smtClean="0"/>
              <a:t>(g(</a:t>
            </a:r>
            <a:r>
              <a:rPr kumimoji="1" lang="en-US" altLang="zh-CN" dirty="0" err="1" smtClean="0"/>
              <a:t>i,j</a:t>
            </a:r>
            <a:r>
              <a:rPr kumimoji="1" lang="en-US" altLang="zh-CN" dirty="0" smtClean="0"/>
              <a:t>)),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g(</a:t>
            </a:r>
            <a:r>
              <a:rPr kumimoji="1" lang="en-US" altLang="zh-CN" dirty="0" err="1" smtClean="0"/>
              <a:t>i,j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为起点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到终点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的路径数。</a:t>
            </a:r>
          </a:p>
        </p:txBody>
      </p:sp>
    </p:spTree>
    <p:extLst>
      <p:ext uri="{BB962C8B-B14F-4D97-AF65-F5344CB8AC3E}">
        <p14:creationId xmlns:p14="http://schemas.microsoft.com/office/powerpoint/2010/main" val="190481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NumberLabyrinthDiv1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平面上每个整数点上都有数，其中只有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个点上的数是非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</a:t>
            </a:r>
            <a:r>
              <a:rPr lang="zh-CN" altLang="en-US" dirty="0"/>
              <a:t>，</a:t>
            </a:r>
            <a:r>
              <a:rPr lang="zh-CN" altLang="en-US" dirty="0" smtClean="0"/>
              <a:t>分别为</a:t>
            </a:r>
            <a:r>
              <a:rPr lang="en-US" altLang="zh-CN" dirty="0" err="1" smtClean="0"/>
              <a:t>xi,yi</a:t>
            </a:r>
            <a:r>
              <a:rPr lang="zh-CN" altLang="en-US" dirty="0" smtClean="0"/>
              <a:t>上有</a:t>
            </a:r>
            <a:r>
              <a:rPr lang="en-US" altLang="zh-CN" dirty="0" smtClean="0"/>
              <a:t>vi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的话，如果数是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，那么我可以跳到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x+v,y</a:t>
            </a:r>
            <a:r>
              <a:rPr lang="en-US" altLang="zh-CN" dirty="0" smtClean="0"/>
              <a:t>),(</a:t>
            </a:r>
            <a:r>
              <a:rPr lang="en-US" altLang="zh-CN" dirty="0" err="1" smtClean="0"/>
              <a:t>x,y+v</a:t>
            </a:r>
            <a:r>
              <a:rPr lang="en-US" altLang="zh-CN" dirty="0" smtClean="0"/>
              <a:t>)</a:t>
            </a:r>
            <a:r>
              <a:rPr lang="zh-CN" altLang="en-US" dirty="0" smtClean="0"/>
              <a:t>这四种位置。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(0,0)</a:t>
            </a:r>
            <a:r>
              <a:rPr lang="zh-CN" altLang="en-US" dirty="0" smtClean="0"/>
              <a:t>点出发，跳到</a:t>
            </a:r>
            <a:r>
              <a:rPr lang="en-US" altLang="zh-CN" dirty="0" smtClean="0"/>
              <a:t>(X,Y)</a:t>
            </a:r>
            <a:r>
              <a:rPr lang="zh-CN" altLang="en-US" dirty="0" smtClean="0"/>
              <a:t>点。</a:t>
            </a:r>
            <a:endParaRPr lang="en-US" altLang="zh-CN" dirty="0" smtClean="0"/>
          </a:p>
          <a:p>
            <a:r>
              <a:rPr lang="zh-CN" altLang="en-US" dirty="0"/>
              <a:t>当然这是无解的</a:t>
            </a:r>
            <a:r>
              <a:rPr lang="en-US" altLang="zh-CN" dirty="0"/>
              <a:t>(</a:t>
            </a:r>
            <a:r>
              <a:rPr lang="zh-CN" altLang="en-US" dirty="0"/>
              <a:t>因为</a:t>
            </a:r>
            <a:r>
              <a:rPr lang="en-US" altLang="zh-CN" dirty="0"/>
              <a:t>(0,0)</a:t>
            </a:r>
            <a:r>
              <a:rPr lang="zh-CN" altLang="en-US" dirty="0"/>
              <a:t>上没有数根本动不了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en-US" dirty="0" smtClean="0"/>
              <a:t>不过可以</a:t>
            </a:r>
            <a:r>
              <a:rPr lang="zh-CN" altLang="en-US" dirty="0"/>
              <a:t>在最多</a:t>
            </a:r>
            <a:r>
              <a:rPr lang="en-US" altLang="zh-CN" dirty="0"/>
              <a:t>K</a:t>
            </a:r>
            <a:r>
              <a:rPr lang="zh-CN" altLang="en-US" dirty="0"/>
              <a:t>个点上写上一个数字。</a:t>
            </a:r>
            <a:endParaRPr lang="en-US" altLang="zh-CN" dirty="0"/>
          </a:p>
          <a:p>
            <a:r>
              <a:rPr lang="zh-CN" altLang="en-US" dirty="0" smtClean="0"/>
              <a:t>求不同的跳跃并且是最短的方案数量，两个方案不同，要么跳的步数不同，要么特定步数在的位置不同。</a:t>
            </a:r>
          </a:p>
          <a:p>
            <a:r>
              <a:rPr lang="en-US" altLang="zh-CN" dirty="0"/>
              <a:t>1&lt;=</a:t>
            </a:r>
            <a:r>
              <a:rPr lang="en-US" altLang="zh-CN" dirty="0" err="1"/>
              <a:t>xi,yi,X,Y</a:t>
            </a:r>
            <a:r>
              <a:rPr lang="en-US" altLang="zh-CN" dirty="0"/>
              <a:t>&lt;=10^6,N&lt;=40,K&lt;=10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7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首先选出关键点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x,y</a:t>
            </a:r>
            <a:r>
              <a:rPr kumimoji="1" lang="en-US" altLang="zh-CN" dirty="0" smtClean="0"/>
              <a:t>),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x+v,y</a:t>
            </a:r>
            <a:r>
              <a:rPr kumimoji="1" lang="en-US" altLang="zh-CN" dirty="0" smtClean="0"/>
              <a:t>),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x,y+v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，这样的点是</a:t>
            </a:r>
            <a:r>
              <a:rPr kumimoji="1" lang="en-US" altLang="zh-CN" dirty="0" smtClean="0"/>
              <a:t>O(n)</a:t>
            </a:r>
            <a:r>
              <a:rPr kumimoji="1" lang="zh-CN" altLang="en-US" dirty="0" smtClean="0"/>
              <a:t>的。</a:t>
            </a:r>
          </a:p>
          <a:p>
            <a:r>
              <a:rPr kumimoji="1" lang="zh-CN" altLang="en-US" dirty="0" smtClean="0"/>
              <a:t>接着算出从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点到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点跳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步的方案，可以使用简单的排列组合解决。</a:t>
            </a:r>
          </a:p>
          <a:p>
            <a:r>
              <a:rPr kumimoji="1" lang="zh-CN" altLang="en-US" dirty="0" smtClean="0"/>
              <a:t>接着算出从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点到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点条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步，且不经过其他的关键点，于是考虑补集转化，枚举第一个碰到的点，将方案减去。</a:t>
            </a:r>
          </a:p>
          <a:p>
            <a:r>
              <a:rPr kumimoji="1" lang="zh-CN" altLang="en-US" dirty="0" smtClean="0"/>
              <a:t>就出这个之后剩下的</a:t>
            </a:r>
            <a:r>
              <a:rPr kumimoji="1" lang="en-US" altLang="zh-CN" dirty="0" err="1" smtClean="0"/>
              <a:t>dp</a:t>
            </a:r>
            <a:r>
              <a:rPr kumimoji="1" lang="zh-CN" altLang="en-US" dirty="0" smtClean="0"/>
              <a:t>就很简单了。</a:t>
            </a:r>
          </a:p>
        </p:txBody>
      </p:sp>
    </p:spTree>
    <p:extLst>
      <p:ext uri="{BB962C8B-B14F-4D97-AF65-F5344CB8AC3E}">
        <p14:creationId xmlns:p14="http://schemas.microsoft.com/office/powerpoint/2010/main" val="40985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列出题目中的</a:t>
            </a:r>
            <a:r>
              <a:rPr lang="en-US" altLang="zh-CN" dirty="0"/>
              <a:t>n</a:t>
            </a:r>
            <a:r>
              <a:rPr lang="zh-CN" altLang="en-US" dirty="0"/>
              <a:t>个条件。</a:t>
            </a:r>
            <a:endParaRPr lang="en-US" altLang="zh-CN" dirty="0"/>
          </a:p>
          <a:p>
            <a:r>
              <a:rPr lang="zh-CN" altLang="en-US" dirty="0" smtClean="0"/>
              <a:t>求满足</a:t>
            </a:r>
            <a:r>
              <a:rPr lang="zh-CN" altLang="en-US" dirty="0"/>
              <a:t>这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zh-CN" altLang="en-US" dirty="0" smtClean="0"/>
              <a:t>条件中每一个的</a:t>
            </a:r>
            <a:r>
              <a:rPr lang="zh-CN" altLang="en-US" dirty="0"/>
              <a:t>方案的个数。</a:t>
            </a:r>
            <a:endParaRPr lang="en-US" altLang="zh-CN" dirty="0"/>
          </a:p>
          <a:p>
            <a:r>
              <a:rPr lang="zh-CN" altLang="en-US" dirty="0"/>
              <a:t>枚举这些条件的所有</a:t>
            </a:r>
            <a:r>
              <a:rPr lang="en-US" altLang="zh-CN" dirty="0"/>
              <a:t>2^n</a:t>
            </a:r>
            <a:r>
              <a:rPr lang="zh-CN" altLang="en-US" dirty="0"/>
              <a:t>个集合。</a:t>
            </a:r>
            <a:endParaRPr lang="en-US" altLang="zh-CN" dirty="0"/>
          </a:p>
          <a:p>
            <a:r>
              <a:rPr lang="zh-CN" altLang="en-US" dirty="0"/>
              <a:t>考虑一个集合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zh-CN" altLang="en-US" dirty="0" smtClean="0"/>
              <a:t>令不满足</a:t>
            </a:r>
            <a:r>
              <a:rPr lang="en-US" altLang="zh-CN" dirty="0"/>
              <a:t>x</a:t>
            </a:r>
            <a:r>
              <a:rPr lang="zh-CN" altLang="en-US" dirty="0"/>
              <a:t>中所有条件的方案有</a:t>
            </a:r>
            <a:r>
              <a:rPr lang="en-US" altLang="zh-CN" dirty="0"/>
              <a:t>A</a:t>
            </a:r>
            <a:r>
              <a:rPr lang="zh-CN" altLang="en-US" dirty="0"/>
              <a:t>个。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的大小是奇数，给</a:t>
            </a:r>
            <a:r>
              <a:rPr lang="zh-CN" altLang="en-US" dirty="0" smtClean="0"/>
              <a:t>答案减去</a:t>
            </a:r>
            <a:r>
              <a:rPr lang="en-US" altLang="zh-CN" dirty="0" smtClean="0"/>
              <a:t>A</a:t>
            </a:r>
            <a:r>
              <a:rPr lang="zh-CN" altLang="en-US" dirty="0"/>
              <a:t>，不然给</a:t>
            </a:r>
            <a:r>
              <a:rPr lang="zh-CN" altLang="en-US" dirty="0" smtClean="0"/>
              <a:t>答案</a:t>
            </a:r>
            <a:r>
              <a:rPr lang="zh-CN" altLang="en-US" dirty="0"/>
              <a:t>加上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51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前面几个例子的做法一致性更为明显。</a:t>
            </a:r>
            <a:endParaRPr lang="en-US" altLang="zh-CN" dirty="0" smtClean="0"/>
          </a:p>
          <a:p>
            <a:r>
              <a:rPr lang="zh-CN" altLang="en-US" dirty="0" smtClean="0"/>
              <a:t>大体框架都是令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是第一次发生的数量。</a:t>
            </a:r>
            <a:endParaRPr lang="en-US" altLang="zh-CN" dirty="0" smtClean="0"/>
          </a:p>
          <a:p>
            <a:r>
              <a:rPr lang="zh-CN" altLang="en-US" dirty="0" smtClean="0"/>
              <a:t>那么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就是在</a:t>
            </a:r>
            <a:r>
              <a:rPr lang="en-US" altLang="zh-CN" dirty="0" err="1" smtClean="0"/>
              <a:t>i</a:t>
            </a:r>
            <a:r>
              <a:rPr lang="zh-CN" altLang="en-US" dirty="0"/>
              <a:t>发生</a:t>
            </a:r>
            <a:r>
              <a:rPr lang="zh-CN" altLang="en-US" dirty="0" smtClean="0"/>
              <a:t>的数量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不是第一次的数量。</a:t>
            </a:r>
            <a:endParaRPr lang="en-US" altLang="zh-CN" dirty="0" smtClean="0"/>
          </a:p>
          <a:p>
            <a:r>
              <a:rPr lang="zh-CN" altLang="en-US" dirty="0" smtClean="0"/>
              <a:t>那么就存在一个</a:t>
            </a:r>
            <a:r>
              <a:rPr lang="en-US" altLang="zh-CN" dirty="0" smtClean="0"/>
              <a:t>j</a:t>
            </a:r>
            <a:r>
              <a:rPr lang="zh-CN" altLang="en-US" dirty="0" smtClean="0"/>
              <a:t>是真正的第一次发生。</a:t>
            </a:r>
            <a:endParaRPr lang="en-US" altLang="zh-CN" dirty="0" smtClean="0"/>
          </a:p>
          <a:p>
            <a:r>
              <a:rPr lang="zh-CN" altLang="en-US" dirty="0" smtClean="0"/>
              <a:t>枚举</a:t>
            </a:r>
            <a:r>
              <a:rPr lang="en-US" altLang="zh-CN" dirty="0" smtClean="0"/>
              <a:t>j&lt;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，计算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[j]*(j+1..i</a:t>
            </a:r>
            <a:r>
              <a:rPr lang="zh-CN" altLang="en-US" dirty="0" smtClean="0"/>
              <a:t>随意情况的数量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的和。</a:t>
            </a:r>
            <a:endParaRPr lang="en-US" altLang="zh-CN" dirty="0" smtClean="0"/>
          </a:p>
          <a:p>
            <a:r>
              <a:rPr lang="zh-CN" altLang="en-US" dirty="0"/>
              <a:t>就</a:t>
            </a:r>
            <a:r>
              <a:rPr lang="zh-CN" altLang="en-US" dirty="0" smtClean="0"/>
              <a:t>能算出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不是第一次发生的数量。</a:t>
            </a:r>
            <a:endParaRPr lang="en-US" altLang="zh-CN" dirty="0" smtClean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是一个非常常见的思路，可以拿来做很多问题。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1640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所谓正难则反，在正面突破无法解决问题时，不妨考虑倒过来计算不合法的情况的数量，可能反而容易解决。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如果你掌握并理解了所有这些例题和之后蕴含的解题思路和技巧，能轻松解决许多计数问题。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6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简化状态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首先要确定哪些状态时有用的。</a:t>
            </a:r>
          </a:p>
          <a:p>
            <a:r>
              <a:rPr lang="zh-CN" altLang="en-US" dirty="0" smtClean="0"/>
              <a:t>一般来说有合并本质相同的状态。</a:t>
            </a:r>
          </a:p>
          <a:p>
            <a:r>
              <a:rPr lang="zh-CN" altLang="en-US" dirty="0" smtClean="0"/>
              <a:t>或者重新设计状态使得状态数变小。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5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PSequence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个数和一个整数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个数排成一排，并且相邻的两个如果是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a-b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的倍数。</a:t>
            </a:r>
            <a:endParaRPr lang="en-US" altLang="zh-CN" dirty="0" smtClean="0"/>
          </a:p>
          <a:p>
            <a:r>
              <a:rPr lang="zh-CN" altLang="en-US" dirty="0" smtClean="0"/>
              <a:t>求排成一排的方案数。</a:t>
            </a:r>
          </a:p>
          <a:p>
            <a:r>
              <a:rPr lang="en-US" altLang="zh-CN" dirty="0" smtClean="0"/>
              <a:t>N&lt;=30</a:t>
            </a:r>
          </a:p>
        </p:txBody>
      </p:sp>
    </p:spTree>
    <p:extLst>
      <p:ext uri="{BB962C8B-B14F-4D97-AF65-F5344CB8AC3E}">
        <p14:creationId xmlns:p14="http://schemas.microsoft.com/office/powerpoint/2010/main" val="15556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考虑状压</a:t>
            </a:r>
            <a:r>
              <a:rPr kumimoji="1" lang="en-US" altLang="zh-CN" dirty="0" err="1" smtClean="0"/>
              <a:t>dp</a:t>
            </a:r>
            <a:r>
              <a:rPr kumimoji="1" lang="zh-CN" altLang="en-US" dirty="0" smtClean="0"/>
              <a:t>，首先考虑一下哪些是真正有意义的量。</a:t>
            </a:r>
          </a:p>
          <a:p>
            <a:r>
              <a:rPr kumimoji="1" lang="zh-CN" altLang="en-US" dirty="0" smtClean="0"/>
              <a:t>首先可以把这些数按模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分类，只要存</a:t>
            </a:r>
            <a:r>
              <a:rPr kumimoji="1" lang="en-US" altLang="zh-CN" dirty="0" smtClean="0"/>
              <a:t>%p=0</a:t>
            </a:r>
            <a:r>
              <a:rPr kumimoji="1" lang="zh-CN" altLang="en-US" dirty="0" smtClean="0"/>
              <a:t>还剩多少个，</a:t>
            </a:r>
            <a:r>
              <a:rPr kumimoji="1" lang="en-US" altLang="zh-CN" dirty="0" smtClean="0"/>
              <a:t>%p=1</a:t>
            </a:r>
            <a:r>
              <a:rPr kumimoji="1" lang="zh-CN" altLang="en-US" dirty="0" smtClean="0"/>
              <a:t>还剩多少个依次类推。</a:t>
            </a:r>
          </a:p>
          <a:p>
            <a:r>
              <a:rPr kumimoji="1" lang="zh-CN" altLang="en-US" dirty="0" smtClean="0"/>
              <a:t>这样状态还是会很多。</a:t>
            </a:r>
          </a:p>
          <a:p>
            <a:r>
              <a:rPr kumimoji="1" lang="zh-CN" altLang="en-US" dirty="0" smtClean="0"/>
              <a:t>接着我们发现只要存大小为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的组有多少个就可以了，以及当前在哪个组。</a:t>
            </a:r>
          </a:p>
          <a:p>
            <a:r>
              <a:rPr kumimoji="1" lang="zh-CN" altLang="en-US" dirty="0" smtClean="0"/>
              <a:t>所以状态数为</a:t>
            </a:r>
            <a:r>
              <a:rPr kumimoji="1" lang="en-US" altLang="zh-CN" dirty="0" smtClean="0"/>
              <a:t>O(P(n)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n^2)</a:t>
            </a:r>
            <a:endParaRPr kumimoji="1" lang="zh-CN" altLang="en-US" dirty="0" smtClean="0"/>
          </a:p>
          <a:p>
            <a:r>
              <a:rPr kumimoji="1" lang="en-US" altLang="zh-CN" dirty="0" smtClean="0"/>
              <a:t>P(n)</a:t>
            </a:r>
            <a:r>
              <a:rPr kumimoji="1" lang="zh-CN" altLang="en-US" dirty="0" smtClean="0"/>
              <a:t>为划分数，于是就轻松地解决了。</a:t>
            </a:r>
          </a:p>
        </p:txBody>
      </p:sp>
    </p:spTree>
    <p:extLst>
      <p:ext uri="{BB962C8B-B14F-4D97-AF65-F5344CB8AC3E}">
        <p14:creationId xmlns:p14="http://schemas.microsoft.com/office/powerpoint/2010/main" val="1255465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Crime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排成一列，使得相邻两个数互质，答案对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取模。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&lt;=28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408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我们分析一下，首先</a:t>
            </a:r>
            <a:r>
              <a:rPr kumimoji="1" lang="en-US" altLang="zh-CN" dirty="0" smtClean="0"/>
              <a:t>&gt;=14</a:t>
            </a:r>
            <a:r>
              <a:rPr kumimoji="1" lang="zh-CN" altLang="en-US" dirty="0" smtClean="0"/>
              <a:t>的素数和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都是等价的，也就是</a:t>
            </a:r>
            <a:r>
              <a:rPr kumimoji="1" lang="en-US" altLang="zh-CN" dirty="0" smtClean="0"/>
              <a:t>{1,17,19,23}</a:t>
            </a:r>
            <a:endParaRPr kumimoji="1" lang="zh-CN" altLang="en-US" dirty="0" smtClean="0"/>
          </a:p>
          <a:p>
            <a:r>
              <a:rPr kumimoji="1" lang="zh-CN" altLang="en-US" dirty="0" smtClean="0"/>
              <a:t>然后如果因子的构成是一样，那么这些数也是一样的</a:t>
            </a:r>
            <a:r>
              <a:rPr kumimoji="1" lang="en-US" altLang="zh-CN" dirty="0" smtClean="0"/>
              <a:t>{2,4,8,16},{3,9,27},{5,25},{6,12,18,24},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{7},{10,20},{11},{13},{14,28},{15},{21},{22},{26}</a:t>
            </a:r>
            <a:endParaRPr kumimoji="1" lang="zh-CN" altLang="en-US" dirty="0" smtClean="0"/>
          </a:p>
          <a:p>
            <a:r>
              <a:rPr kumimoji="1" lang="zh-CN" altLang="en-US" dirty="0" smtClean="0"/>
              <a:t>这样的状态数为</a:t>
            </a:r>
            <a:r>
              <a:rPr lang="en-US" altLang="zh-CN" dirty="0" smtClean="0"/>
              <a:t>5*5*4*2*5*2*3*2*2*3*2*2*2*2=1152000</a:t>
            </a:r>
            <a:endParaRPr lang="zh-CN" altLang="en-US" dirty="0" smtClean="0"/>
          </a:p>
          <a:p>
            <a:r>
              <a:rPr kumimoji="1" lang="zh-CN" altLang="en-US" dirty="0" smtClean="0"/>
              <a:t>可以通过测试数据。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593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FoxAndGo4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有一棵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个点的树，</a:t>
            </a:r>
            <a:r>
              <a:rPr kumimoji="1" lang="en-US" altLang="zh-CN" dirty="0" smtClean="0"/>
              <a:t>Alice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Bob</a:t>
            </a:r>
            <a:r>
              <a:rPr kumimoji="1" lang="zh-CN" altLang="en-US" dirty="0" smtClean="0"/>
              <a:t>在上面玩游戏。</a:t>
            </a:r>
          </a:p>
          <a:p>
            <a:r>
              <a:rPr kumimoji="1" lang="zh-CN" altLang="en-US" dirty="0" smtClean="0"/>
              <a:t>一开始只有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号点是</a:t>
            </a:r>
            <a:r>
              <a:rPr kumimoji="1" lang="en-US" altLang="zh-CN" dirty="0" smtClean="0"/>
              <a:t>Alice</a:t>
            </a:r>
            <a:r>
              <a:rPr kumimoji="1" lang="zh-CN" altLang="en-US" dirty="0" smtClean="0"/>
              <a:t>的点，</a:t>
            </a:r>
            <a:r>
              <a:rPr kumimoji="1" lang="en-US" altLang="zh-CN" dirty="0" smtClean="0"/>
              <a:t>Alice</a:t>
            </a:r>
            <a:r>
              <a:rPr kumimoji="1" lang="zh-CN" altLang="en-US" dirty="0" smtClean="0"/>
              <a:t>可以选择他的点，然后将这个点的一个相邻的未被选择的点变成他的点</a:t>
            </a:r>
            <a:r>
              <a:rPr kumimoji="1" lang="zh-CN" altLang="en-US" dirty="0" smtClean="0"/>
              <a:t>。</a:t>
            </a:r>
          </a:p>
          <a:p>
            <a:r>
              <a:rPr kumimoji="1" lang="en-US" altLang="zh-CN" dirty="0" smtClean="0"/>
              <a:t>Bob</a:t>
            </a:r>
            <a:r>
              <a:rPr kumimoji="1" lang="zh-CN" altLang="en-US" dirty="0" smtClean="0"/>
              <a:t>会选择一个未被选择的点变成他的点或者跳过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两</a:t>
            </a:r>
            <a:r>
              <a:rPr kumimoji="1" lang="zh-CN" altLang="en-US" dirty="0" smtClean="0"/>
              <a:t>人轮流进行操作，问</a:t>
            </a:r>
            <a:r>
              <a:rPr kumimoji="1" lang="en-US" altLang="zh-CN" dirty="0" smtClean="0"/>
              <a:t>Alice</a:t>
            </a:r>
            <a:r>
              <a:rPr kumimoji="1" lang="zh-CN" altLang="en-US" dirty="0" smtClean="0"/>
              <a:t>最多能选到多少个点</a:t>
            </a:r>
            <a:r>
              <a:rPr kumimoji="1" lang="zh-CN" altLang="en-US" dirty="0" smtClean="0"/>
              <a:t>。</a:t>
            </a:r>
          </a:p>
          <a:p>
            <a:r>
              <a:rPr kumimoji="1" lang="en-US" altLang="zh-CN" dirty="0" smtClean="0"/>
              <a:t>n</a:t>
            </a:r>
            <a:r>
              <a:rPr kumimoji="1" lang="en-US" altLang="zh-CN" dirty="0" smtClean="0"/>
              <a:t>&lt;=50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0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转化一下问题，有一个森林的集合，</a:t>
            </a:r>
            <a:r>
              <a:rPr kumimoji="1" lang="en-US" altLang="zh-CN" dirty="0" smtClean="0"/>
              <a:t>Alice</a:t>
            </a:r>
            <a:r>
              <a:rPr kumimoji="1" lang="zh-CN" altLang="en-US" dirty="0" smtClean="0"/>
              <a:t>可以选择一个根，将其分裂成若干个森林。</a:t>
            </a:r>
          </a:p>
          <a:p>
            <a:r>
              <a:rPr kumimoji="1" lang="en-US" altLang="zh-CN" dirty="0" smtClean="0"/>
              <a:t>Bob</a:t>
            </a:r>
            <a:r>
              <a:rPr kumimoji="1" lang="zh-CN" altLang="en-US" dirty="0" smtClean="0"/>
              <a:t>可以选择一个树，然后去掉。</a:t>
            </a:r>
          </a:p>
          <a:p>
            <a:r>
              <a:rPr kumimoji="1" lang="zh-CN" altLang="en-US" dirty="0" smtClean="0"/>
              <a:t>这些点在你眼中都是没有标号的，所以可以基于同构去重。</a:t>
            </a:r>
          </a:p>
          <a:p>
            <a:r>
              <a:rPr kumimoji="1" lang="zh-CN" altLang="en-US" dirty="0" smtClean="0"/>
              <a:t>事实证明这样做之后状态很少，就能通过了。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584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杂题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77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个变量</a:t>
            </a:r>
            <a:r>
              <a:rPr lang="en-US" altLang="zh-CN" dirty="0" smtClean="0"/>
              <a:t>xi</a:t>
            </a:r>
            <a:r>
              <a:rPr lang="zh-CN" altLang="en-US" dirty="0" smtClean="0"/>
              <a:t>，每个变量满足</a:t>
            </a:r>
            <a:r>
              <a:rPr lang="en-US" altLang="zh-CN" dirty="0" smtClean="0"/>
              <a:t>0&lt;=xi&lt;=</a:t>
            </a:r>
            <a:r>
              <a:rPr lang="en-US" altLang="zh-CN" dirty="0" err="1" smtClean="0"/>
              <a:t>Ci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求</a:t>
            </a:r>
            <a:r>
              <a:rPr lang="en-US" altLang="zh-CN" dirty="0"/>
              <a:t>s</a:t>
            </a:r>
            <a:r>
              <a:rPr lang="en-US" altLang="zh-CN" dirty="0" smtClean="0"/>
              <a:t>um x=A</a:t>
            </a:r>
            <a:r>
              <a:rPr lang="zh-CN" altLang="en-US" dirty="0" smtClean="0"/>
              <a:t>的解的数量。</a:t>
            </a:r>
            <a:endParaRPr lang="en-US" altLang="zh-CN" dirty="0" smtClean="0"/>
          </a:p>
          <a:p>
            <a:r>
              <a:rPr lang="en-US" altLang="zh-CN" dirty="0" smtClean="0"/>
              <a:t>N&lt;=10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44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DengklekCountingFormations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要在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的网格图上填上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的数字。</a:t>
            </a:r>
          </a:p>
          <a:p>
            <a:r>
              <a:rPr kumimoji="1" lang="zh-CN" altLang="en-US" dirty="0" smtClean="0"/>
              <a:t>要求不能有两行的数字形成的多重集完全相同。</a:t>
            </a:r>
          </a:p>
          <a:p>
            <a:r>
              <a:rPr kumimoji="1" lang="en-US" altLang="zh-CN" dirty="0" smtClean="0"/>
              <a:t>N&lt;=10,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M&lt;=50,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K&lt;=100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0007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考虑从数字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开始放，然后考虑放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，这样依次，然后维护当前仍然有多少个数在同一个等价类。</a:t>
            </a:r>
          </a:p>
          <a:p>
            <a:r>
              <a:rPr lang="zh-CN" altLang="en-US" dirty="0" smtClean="0"/>
              <a:t>记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n,m,k,l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表示当前有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个行仍然等价，还剩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个空，当前放的数字是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，放了</a:t>
            </a:r>
            <a:r>
              <a:rPr lang="en-US" altLang="zh-CN" dirty="0" smtClean="0"/>
              <a:t>l</a:t>
            </a:r>
            <a:r>
              <a:rPr lang="zh-CN" altLang="en-US" dirty="0" smtClean="0"/>
              <a:t>个。</a:t>
            </a:r>
          </a:p>
          <a:p>
            <a:r>
              <a:rPr lang="zh-CN" altLang="en-US" dirty="0" smtClean="0"/>
              <a:t>如果有</a:t>
            </a:r>
            <a:r>
              <a:rPr lang="en-US" altLang="zh-CN" dirty="0" smtClean="0"/>
              <a:t>c</a:t>
            </a:r>
            <a:r>
              <a:rPr lang="zh-CN" altLang="en-US" dirty="0" smtClean="0"/>
              <a:t>行只有</a:t>
            </a:r>
            <a:r>
              <a:rPr lang="en-US" altLang="zh-CN" dirty="0" smtClean="0"/>
              <a:t>l</a:t>
            </a:r>
            <a:r>
              <a:rPr lang="zh-CN" altLang="en-US" dirty="0" smtClean="0"/>
              <a:t>个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，那么就变成</a:t>
            </a:r>
            <a:r>
              <a:rPr lang="en-US" altLang="zh-CN" dirty="0" smtClean="0"/>
              <a:t>C(</a:t>
            </a:r>
            <a:r>
              <a:rPr lang="en-US" altLang="zh-CN" dirty="0" err="1" smtClean="0"/>
              <a:t>n,c</a:t>
            </a:r>
            <a:r>
              <a:rPr lang="en-US" altLang="zh-CN" dirty="0" smtClean="0"/>
              <a:t>)</a:t>
            </a:r>
            <a:r>
              <a:rPr lang="zh-CN" altLang="en-US" dirty="0" smtClean="0"/>
              <a:t>*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(c,m-l,k+1,0)</a:t>
            </a:r>
            <a:r>
              <a:rPr lang="zh-CN" altLang="en-US" dirty="0" smtClean="0"/>
              <a:t>*</a:t>
            </a:r>
            <a:r>
              <a:rPr lang="en-US" altLang="zh-CN" dirty="0" smtClean="0"/>
              <a:t>C(</a:t>
            </a:r>
            <a:r>
              <a:rPr lang="en-US" altLang="zh-CN" dirty="0" err="1" smtClean="0"/>
              <a:t>m,l</a:t>
            </a:r>
            <a:r>
              <a:rPr lang="en-US" altLang="zh-CN" dirty="0" smtClean="0"/>
              <a:t>)^c</a:t>
            </a:r>
            <a:r>
              <a:rPr lang="zh-CN" altLang="en-US" dirty="0" smtClean="0"/>
              <a:t>*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(n-c,m,k,l+1)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5496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TriangleFree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有一个不超过</a:t>
            </a:r>
            <a:r>
              <a:rPr kumimoji="1" lang="en-US" altLang="zh-CN" dirty="0" smtClean="0"/>
              <a:t>60</a:t>
            </a:r>
            <a:r>
              <a:rPr kumimoji="1" lang="zh-CN" altLang="en-US" dirty="0" smtClean="0"/>
              <a:t>个点，</a:t>
            </a:r>
            <a:r>
              <a:rPr kumimoji="1" lang="en-US" altLang="zh-CN" dirty="0" smtClean="0"/>
              <a:t>60</a:t>
            </a:r>
            <a:r>
              <a:rPr kumimoji="1" lang="zh-CN" altLang="en-US" dirty="0" smtClean="0"/>
              <a:t>个边的图。</a:t>
            </a:r>
          </a:p>
          <a:p>
            <a:r>
              <a:rPr kumimoji="1" lang="zh-CN" altLang="en-US" dirty="0" smtClean="0"/>
              <a:t>问有多少个点的子集，使得导出子图中没有三角形。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7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如果图中有度数不小于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的点，将它标成红色，然后删除，不停迭代。</a:t>
            </a:r>
          </a:p>
          <a:p>
            <a:r>
              <a:rPr kumimoji="1" lang="zh-CN" altLang="en-US" dirty="0" smtClean="0"/>
              <a:t>至多有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个点被标成红色，然后剩下的点度数都不超过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所以剩下的点形成了一堆链和环。</a:t>
            </a:r>
          </a:p>
          <a:p>
            <a:r>
              <a:rPr kumimoji="1" lang="zh-CN" altLang="en-US" dirty="0" smtClean="0"/>
              <a:t>可以枚举这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个红色点选或不选，对剩下的点做</a:t>
            </a:r>
            <a:r>
              <a:rPr kumimoji="1" lang="en-US" altLang="zh-CN" dirty="0" err="1" smtClean="0"/>
              <a:t>dp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对于红红黑这样的三角形，就直接去除黑点。</a:t>
            </a:r>
          </a:p>
          <a:p>
            <a:r>
              <a:rPr kumimoji="1" lang="zh-CN" altLang="en-US" dirty="0" smtClean="0"/>
              <a:t>对于红黑黑这样的三角形，两个黑点一定相邻，在做</a:t>
            </a:r>
            <a:r>
              <a:rPr kumimoji="1" lang="en-US" altLang="zh-CN" dirty="0" err="1" smtClean="0"/>
              <a:t>dp</a:t>
            </a:r>
            <a:r>
              <a:rPr kumimoji="1" lang="zh-CN" altLang="en-US" dirty="0" smtClean="0"/>
              <a:t>的时候注意一下即可。</a:t>
            </a:r>
          </a:p>
          <a:p>
            <a:r>
              <a:rPr kumimoji="1" lang="zh-CN" altLang="en-US" dirty="0" smtClean="0"/>
              <a:t>对于黑黑黑这样的三角形，一定行成了三元环，特判即可。</a:t>
            </a:r>
          </a:p>
        </p:txBody>
      </p:sp>
    </p:spTree>
    <p:extLst>
      <p:ext uri="{BB962C8B-B14F-4D97-AF65-F5344CB8AC3E}">
        <p14:creationId xmlns:p14="http://schemas.microsoft.com/office/powerpoint/2010/main" val="135397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Undivisors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有一个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的矩阵，每个格子有</a:t>
            </a:r>
            <a:r>
              <a:rPr kumimoji="1" lang="en-US" altLang="zh-CN" dirty="0" smtClean="0"/>
              <a:t>1-61</a:t>
            </a:r>
            <a:r>
              <a:rPr kumimoji="1" lang="zh-CN" altLang="en-US" dirty="0" smtClean="0"/>
              <a:t>的数字。</a:t>
            </a:r>
          </a:p>
          <a:p>
            <a:r>
              <a:rPr kumimoji="1" lang="zh-CN" altLang="en-US" dirty="0" smtClean="0"/>
              <a:t>你会随机地选择两个矩形，然后求最小的不被这两个矩形中的数的最小公倍数整除的数。</a:t>
            </a:r>
          </a:p>
          <a:p>
            <a:r>
              <a:rPr kumimoji="1" lang="zh-CN" altLang="en-US" dirty="0" smtClean="0"/>
              <a:t>问这个数的期望大小</a:t>
            </a:r>
            <a:r>
              <a:rPr kumimoji="1" lang="zh-CN" altLang="en-US" dirty="0" smtClean="0"/>
              <a:t>。</a:t>
            </a:r>
          </a:p>
          <a:p>
            <a:r>
              <a:rPr kumimoji="1" lang="en-US" altLang="zh-CN" dirty="0" err="1" smtClean="0"/>
              <a:t>n,m</a:t>
            </a:r>
            <a:r>
              <a:rPr kumimoji="1" lang="en-US" altLang="zh-CN" dirty="0" smtClean="0"/>
              <a:t>&lt;=50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02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首先注意到这些数字的</a:t>
            </a:r>
            <a:r>
              <a:rPr kumimoji="1" lang="en-US" altLang="zh-CN" dirty="0" smtClean="0"/>
              <a:t>LCM</a:t>
            </a:r>
            <a:r>
              <a:rPr kumimoji="1" lang="zh-CN" altLang="en-US" dirty="0" smtClean="0"/>
              <a:t>最多为</a:t>
            </a:r>
            <a:r>
              <a:rPr kumimoji="1" lang="en-US" altLang="zh-CN" dirty="0" smtClean="0"/>
              <a:t>2^7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3^3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5^2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7^2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14</a:t>
            </a:r>
            <a:r>
              <a:rPr kumimoji="1" lang="zh-CN" altLang="en-US" dirty="0" smtClean="0"/>
              <a:t>个素数，也就是状态不会太多。</a:t>
            </a:r>
          </a:p>
          <a:p>
            <a:r>
              <a:rPr kumimoji="1" lang="zh-CN" altLang="en-US" dirty="0" smtClean="0"/>
              <a:t>首先</a:t>
            </a:r>
            <a:r>
              <a:rPr kumimoji="1" lang="en-US" altLang="zh-CN" dirty="0" smtClean="0"/>
              <a:t>O(n^2m^2)</a:t>
            </a:r>
            <a:r>
              <a:rPr kumimoji="1" lang="zh-CN" altLang="en-US" dirty="0" smtClean="0"/>
              <a:t>可以预处理出每个矩形的</a:t>
            </a:r>
            <a:r>
              <a:rPr kumimoji="1" lang="en-US" altLang="zh-CN" dirty="0" smtClean="0"/>
              <a:t>LCM</a:t>
            </a:r>
            <a:r>
              <a:rPr kumimoji="1" lang="zh-CN" altLang="en-US" dirty="0" smtClean="0"/>
              <a:t>是什么，接下来只要做一个卷积。</a:t>
            </a:r>
          </a:p>
          <a:p>
            <a:r>
              <a:rPr kumimoji="1" lang="zh-CN" altLang="en-US" dirty="0" smtClean="0"/>
              <a:t>卷积的方法类似于子集或卷积，你可以称之为容斥。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9906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CommutativeMapping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给你有一个</a:t>
            </a:r>
            <a:r>
              <a:rPr kumimoji="1" lang="en-US" altLang="zh-CN" dirty="0" smtClean="0"/>
              <a:t>f:{0,1,…,n-1}-&gt;{0,1,…,n-1}</a:t>
            </a:r>
            <a:r>
              <a:rPr kumimoji="1" lang="zh-CN" altLang="en-US" dirty="0" smtClean="0"/>
              <a:t>的函数。</a:t>
            </a:r>
          </a:p>
          <a:p>
            <a:r>
              <a:rPr kumimoji="1" lang="zh-CN" altLang="en-US" dirty="0" smtClean="0"/>
              <a:t>问有多少函数</a:t>
            </a:r>
            <a:r>
              <a:rPr kumimoji="1" lang="en-US" altLang="zh-CN" dirty="0" smtClean="0"/>
              <a:t>g:</a:t>
            </a:r>
            <a:r>
              <a:rPr kumimoji="1" lang="en-US" altLang="zh-CN" dirty="0"/>
              <a:t>{0,1,…,n-1}-&gt;{0,1,…,</a:t>
            </a:r>
            <a:r>
              <a:rPr kumimoji="1" lang="en-US" altLang="zh-CN" dirty="0" smtClean="0"/>
              <a:t>n-1}</a:t>
            </a:r>
            <a:r>
              <a:rPr kumimoji="1" lang="zh-CN" altLang="en-US" dirty="0" smtClean="0"/>
              <a:t>满足</a:t>
            </a:r>
            <a:r>
              <a:rPr kumimoji="1" lang="en-US" altLang="zh-CN" dirty="0" smtClean="0"/>
              <a:t>f(g(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))=g(f(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求方案数。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&lt;=2000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3632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考虑从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f(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连边，那么图构成了一个基环加外向树的形态。</a:t>
            </a:r>
            <a:endParaRPr kumimoji="1" lang="zh-CN" altLang="en-US" dirty="0"/>
          </a:p>
          <a:p>
            <a:r>
              <a:rPr kumimoji="1" lang="zh-CN" altLang="en-US" dirty="0"/>
              <a:t>如果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点的标号为</a:t>
            </a:r>
            <a:r>
              <a:rPr kumimoji="1" lang="en-US" altLang="zh-CN" dirty="0"/>
              <a:t>g(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，那么</a:t>
            </a:r>
            <a:r>
              <a:rPr kumimoji="1" lang="en-US" altLang="zh-CN" dirty="0"/>
              <a:t>f(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</a:t>
            </a:r>
            <a:r>
              <a:rPr kumimoji="1" lang="zh-CN" altLang="en-US" dirty="0"/>
              <a:t>点的</a:t>
            </a:r>
            <a:r>
              <a:rPr kumimoji="1" lang="zh-CN" altLang="en-US" dirty="0" smtClean="0"/>
              <a:t>标号可以由</a:t>
            </a:r>
            <a:r>
              <a:rPr kumimoji="1" lang="en-US" altLang="zh-CN" dirty="0" smtClean="0"/>
              <a:t>f(g(</a:t>
            </a:r>
            <a:r>
              <a:rPr kumimoji="1" lang="en-US" altLang="zh-CN" dirty="0" err="1" smtClean="0"/>
              <a:t>i</a:t>
            </a:r>
            <a:r>
              <a:rPr kumimoji="1" lang="en-US" altLang="zh-CN" dirty="0"/>
              <a:t>))</a:t>
            </a:r>
            <a:r>
              <a:rPr kumimoji="1" lang="zh-CN" altLang="en-US" dirty="0"/>
              <a:t>确定。</a:t>
            </a:r>
          </a:p>
          <a:p>
            <a:r>
              <a:rPr kumimoji="1" lang="zh-CN" altLang="en-US" dirty="0" smtClean="0"/>
              <a:t>对于树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情况令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i,v</a:t>
            </a:r>
            <a:r>
              <a:rPr kumimoji="1" lang="en-US" altLang="zh-CN" dirty="0"/>
              <a:t>)</a:t>
            </a:r>
            <a:r>
              <a:rPr kumimoji="1" lang="zh-CN" altLang="en-US" dirty="0"/>
              <a:t>表示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点标号为</a:t>
            </a:r>
            <a:r>
              <a:rPr kumimoji="1" lang="en-US" altLang="zh-CN" dirty="0"/>
              <a:t>v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方案，向父亲转移，因为父亲的标号为</a:t>
            </a:r>
            <a:r>
              <a:rPr kumimoji="1" lang="en-US" altLang="zh-CN" dirty="0" smtClean="0"/>
              <a:t>f(v)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  <a:p>
            <a:r>
              <a:rPr kumimoji="1" lang="zh-CN" altLang="en-US" dirty="0" smtClean="0"/>
              <a:t>对于环</a:t>
            </a:r>
            <a:r>
              <a:rPr kumimoji="1" lang="zh-CN" altLang="en-US" dirty="0"/>
              <a:t>的情况，枚举一个点的标号就能确定这个</a:t>
            </a:r>
            <a:r>
              <a:rPr kumimoji="1" lang="zh-CN" altLang="en-US" dirty="0" smtClean="0"/>
              <a:t>环上所有点的标号，然后将树的情况乘起来即可。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2030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HamiltonianPaths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你有一个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个点的图</a:t>
            </a:r>
            <a:r>
              <a:rPr kumimoji="1" lang="en-US" altLang="zh-CN" dirty="0" smtClean="0"/>
              <a:t>G1</a:t>
            </a:r>
            <a:r>
              <a:rPr kumimoji="1" lang="zh-CN" altLang="en-US" dirty="0" smtClean="0"/>
              <a:t>，你将它复制了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份，得到一个图</a:t>
            </a:r>
            <a:r>
              <a:rPr kumimoji="1" lang="en-US" altLang="zh-CN" dirty="0" smtClean="0"/>
              <a:t>G2</a:t>
            </a:r>
            <a:r>
              <a:rPr kumimoji="1" lang="zh-CN" altLang="en-US" dirty="0" smtClean="0"/>
              <a:t>，然后取补图得到</a:t>
            </a:r>
            <a:r>
              <a:rPr kumimoji="1" lang="en-US" altLang="zh-CN" dirty="0" smtClean="0"/>
              <a:t>G2’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现在为</a:t>
            </a:r>
            <a:r>
              <a:rPr kumimoji="1" lang="en-US" altLang="zh-CN" dirty="0" smtClean="0"/>
              <a:t>G2’</a:t>
            </a:r>
            <a:r>
              <a:rPr kumimoji="1" lang="zh-CN" altLang="en-US" dirty="0" smtClean="0"/>
              <a:t>中的哈密尔顿回路的数目。</a:t>
            </a:r>
          </a:p>
          <a:p>
            <a:r>
              <a:rPr kumimoji="1" lang="en-US" altLang="zh-CN" dirty="0"/>
              <a:t>k</a:t>
            </a:r>
            <a:r>
              <a:rPr kumimoji="1" lang="en-US" altLang="zh-CN" dirty="0" smtClean="0"/>
              <a:t>&lt;=14,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n&lt;=50000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1502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问题转化为某些边不能走过的方案数。</a:t>
            </a:r>
          </a:p>
          <a:p>
            <a:r>
              <a:rPr kumimoji="1" lang="zh-CN" altLang="en-US" dirty="0" smtClean="0"/>
              <a:t>所以考虑容斥变成走了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条不合法的边的方案数。</a:t>
            </a:r>
          </a:p>
          <a:p>
            <a:r>
              <a:rPr kumimoji="1" lang="zh-CN" altLang="en-US" dirty="0" smtClean="0"/>
              <a:t>假设一个图里面走过了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条不合法边，组成了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条有向的链，定向完之后就可以将这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条链缩起来，对答案的贡献是</a:t>
            </a:r>
            <a:r>
              <a:rPr kumimoji="1" lang="en-US" altLang="zh-CN" dirty="0" smtClean="0"/>
              <a:t>(-1)^d</a:t>
            </a:r>
            <a:r>
              <a:rPr kumimoji="1" lang="zh-CN" altLang="en-US" dirty="0" smtClean="0"/>
              <a:t>，也就是权值是</a:t>
            </a:r>
            <a:r>
              <a:rPr kumimoji="1" lang="en-US" altLang="zh-CN" dirty="0" smtClean="0"/>
              <a:t>(-1)^d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如果最后还剩</a:t>
            </a:r>
            <a:r>
              <a:rPr kumimoji="1" lang="en-US" altLang="zh-CN" dirty="0" smtClean="0"/>
              <a:t>f</a:t>
            </a:r>
            <a:r>
              <a:rPr kumimoji="1" lang="zh-CN" altLang="en-US" dirty="0" smtClean="0"/>
              <a:t>个点，那么方案数为</a:t>
            </a:r>
            <a:r>
              <a:rPr kumimoji="1" lang="en-US" altLang="zh-CN" dirty="0" smtClean="0"/>
              <a:t>f!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所以要求出每个图缩完之后剩</a:t>
            </a:r>
            <a:r>
              <a:rPr kumimoji="1" lang="en-US" altLang="zh-CN" dirty="0" smtClean="0"/>
              <a:t>g</a:t>
            </a:r>
            <a:r>
              <a:rPr kumimoji="1" lang="zh-CN" altLang="en-US" dirty="0" smtClean="0"/>
              <a:t>个点的权值和，然后使用</a:t>
            </a:r>
            <a:r>
              <a:rPr kumimoji="1" lang="en-US" altLang="zh-CN" dirty="0" smtClean="0"/>
              <a:t>FFT</a:t>
            </a:r>
            <a:r>
              <a:rPr kumimoji="1" lang="zh-CN" altLang="en-US" dirty="0" smtClean="0"/>
              <a:t>求出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个点剩</a:t>
            </a:r>
            <a:r>
              <a:rPr kumimoji="1" lang="en-US" altLang="zh-CN" dirty="0" smtClean="0"/>
              <a:t>f</a:t>
            </a:r>
            <a:r>
              <a:rPr kumimoji="1" lang="zh-CN" altLang="en-US" dirty="0" smtClean="0"/>
              <a:t>个点的方案。</a:t>
            </a:r>
          </a:p>
          <a:p>
            <a:r>
              <a:rPr kumimoji="1" lang="zh-CN" altLang="en-US" dirty="0" smtClean="0"/>
              <a:t>接着考虑如何求每个子图的权值和。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0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经典的容斥原理，考虑不满足</a:t>
            </a:r>
            <a:r>
              <a:rPr lang="en-US" altLang="zh-CN" dirty="0" smtClean="0"/>
              <a:t>xi&lt;=</a:t>
            </a:r>
            <a:r>
              <a:rPr lang="en-US" altLang="zh-CN" dirty="0" err="1" smtClean="0"/>
              <a:t>Ci</a:t>
            </a:r>
            <a:r>
              <a:rPr lang="zh-CN" altLang="en-US" dirty="0" smtClean="0"/>
              <a:t>，那么就是</a:t>
            </a:r>
            <a:r>
              <a:rPr lang="en-US" altLang="zh-CN" dirty="0" smtClean="0"/>
              <a:t>xi&gt;Ci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然后从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里面减去即可，使用排列组合计算。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容斥原理就是因为反过来更加容易统计所以考虑反过来的情况。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18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先对于每个子集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求出路径为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的路径条数，这个是简单的状压</a:t>
            </a:r>
            <a:r>
              <a:rPr kumimoji="1" lang="en-US" altLang="zh-CN" dirty="0" err="1" smtClean="0"/>
              <a:t>dp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然后用子集</a:t>
            </a:r>
            <a:r>
              <a:rPr kumimoji="1" lang="en-US" altLang="zh-CN" dirty="0" err="1" smtClean="0"/>
              <a:t>dp</a:t>
            </a:r>
            <a:r>
              <a:rPr kumimoji="1" lang="zh-CN" altLang="en-US" dirty="0" smtClean="0"/>
              <a:t>，求出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[S][e]</a:t>
            </a:r>
            <a:r>
              <a:rPr kumimoji="1" lang="zh-CN" altLang="en-US" dirty="0" smtClean="0"/>
              <a:t>表示集合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，有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条路径的权值和。</a:t>
            </a:r>
          </a:p>
          <a:p>
            <a:r>
              <a:rPr kumimoji="1" lang="zh-CN" altLang="en-US" dirty="0" smtClean="0"/>
              <a:t>然后就做完了。</a:t>
            </a:r>
          </a:p>
          <a:p>
            <a:r>
              <a:rPr kumimoji="1" lang="zh-CN" altLang="en-US" dirty="0" smtClean="0"/>
              <a:t>时间复杂度</a:t>
            </a:r>
            <a:r>
              <a:rPr kumimoji="1" lang="en-US" altLang="zh-CN" dirty="0" smtClean="0"/>
              <a:t>O(3^k</a:t>
            </a:r>
            <a:r>
              <a:rPr kumimoji="1" lang="zh-CN" altLang="en-US" dirty="0"/>
              <a:t> </a:t>
            </a:r>
            <a:r>
              <a:rPr kumimoji="1" lang="en-US" altLang="zh-CN" dirty="0"/>
              <a:t>k</a:t>
            </a:r>
            <a:r>
              <a:rPr kumimoji="1" lang="en-US" altLang="zh-CN" dirty="0" smtClean="0"/>
              <a:t>+2^k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k^2+nk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nk</a:t>
            </a:r>
            <a:r>
              <a:rPr kumimoji="1" lang="en-US" altLang="zh-CN" dirty="0" smtClean="0"/>
              <a:t>))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8042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Hyperrectangle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求一个</a:t>
            </a:r>
            <a:r>
              <a:rPr kumimoji="1" lang="en-US" altLang="zh-CN" dirty="0" smtClean="0"/>
              <a:t>l1,l2,…,</a:t>
            </a:r>
            <a:r>
              <a:rPr kumimoji="1" lang="en-US" altLang="zh-CN" dirty="0" err="1" smtClean="0"/>
              <a:t>ld</a:t>
            </a:r>
            <a:r>
              <a:rPr kumimoji="1" lang="zh-CN" altLang="en-US" dirty="0" smtClean="0"/>
              <a:t> 的超立方体，被超平面</a:t>
            </a:r>
            <a:r>
              <a:rPr kumimoji="1" lang="en-US" altLang="zh-CN" dirty="0" smtClean="0"/>
              <a:t>x1+x2+…+</a:t>
            </a:r>
            <a:r>
              <a:rPr kumimoji="1" lang="en-US" altLang="zh-CN" dirty="0" err="1" smtClean="0"/>
              <a:t>xd</a:t>
            </a:r>
            <a:r>
              <a:rPr kumimoji="1" lang="en-US" altLang="zh-CN" dirty="0" smtClean="0"/>
              <a:t>&lt;=s</a:t>
            </a:r>
            <a:r>
              <a:rPr kumimoji="1" lang="zh-CN" altLang="en-US" dirty="0" smtClean="0"/>
              <a:t>截的体积。</a:t>
            </a:r>
          </a:p>
          <a:p>
            <a:r>
              <a:rPr kumimoji="1" lang="zh-CN" altLang="en-US" dirty="0" smtClean="0"/>
              <a:t>每一维边长为不超过</a:t>
            </a:r>
            <a:r>
              <a:rPr kumimoji="1" lang="en-US" altLang="zh-CN" dirty="0" smtClean="0"/>
              <a:t>300</a:t>
            </a:r>
            <a:r>
              <a:rPr kumimoji="1" lang="zh-CN" altLang="en-US" dirty="0" smtClean="0"/>
              <a:t>的整数。</a:t>
            </a:r>
          </a:p>
          <a:p>
            <a:r>
              <a:rPr kumimoji="1" lang="en-US" altLang="zh-CN" dirty="0" smtClean="0"/>
              <a:t>d&lt;=300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94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如果只有</a:t>
            </a:r>
            <a:r>
              <a:rPr kumimoji="1" lang="en-US" altLang="zh-CN" dirty="0"/>
              <a:t>x1+x2+…+</a:t>
            </a:r>
            <a:r>
              <a:rPr kumimoji="1" lang="en-US" altLang="zh-CN" dirty="0" err="1"/>
              <a:t>xd</a:t>
            </a:r>
            <a:r>
              <a:rPr kumimoji="1" lang="en-US" altLang="zh-CN" dirty="0"/>
              <a:t>&lt;=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，那么体积为</a:t>
            </a:r>
            <a:r>
              <a:rPr kumimoji="1" lang="en-US" altLang="zh-CN" dirty="0" err="1" smtClean="0"/>
              <a:t>s^d</a:t>
            </a:r>
            <a:r>
              <a:rPr kumimoji="1" lang="en-US" altLang="zh-CN" dirty="0" smtClean="0"/>
              <a:t>/d!</a:t>
            </a:r>
            <a:endParaRPr kumimoji="1" lang="zh-CN" altLang="en-US" dirty="0" smtClean="0"/>
          </a:p>
          <a:p>
            <a:r>
              <a:rPr kumimoji="1" lang="zh-CN" altLang="en-US" dirty="0" smtClean="0"/>
              <a:t>考虑每一维不满足为</a:t>
            </a:r>
            <a:r>
              <a:rPr kumimoji="1" lang="en-US" altLang="zh-CN" dirty="0" smtClean="0"/>
              <a:t>xi&gt;=li</a:t>
            </a:r>
            <a:r>
              <a:rPr kumimoji="1" lang="zh-CN" altLang="en-US" dirty="0" smtClean="0"/>
              <a:t>，容斥即可。</a:t>
            </a:r>
          </a:p>
          <a:p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][l]</a:t>
            </a:r>
            <a:r>
              <a:rPr kumimoji="1" lang="zh-CN" altLang="en-US" dirty="0" smtClean="0"/>
              <a:t>表示考虑了前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维，不满足的和为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的总系数。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SetAndSet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个数，</a:t>
            </a:r>
            <a:r>
              <a:rPr lang="en-US" altLang="zh-CN" dirty="0" smtClean="0"/>
              <a:t>n&lt;=50</a:t>
            </a:r>
            <a:r>
              <a:rPr lang="zh-CN" altLang="en-US" dirty="0" smtClean="0"/>
              <a:t>，要分成非空的两组，对每组把所有数</a:t>
            </a:r>
            <a:r>
              <a:rPr lang="en-US" altLang="zh-CN" dirty="0" smtClean="0"/>
              <a:t>and</a:t>
            </a:r>
            <a:r>
              <a:rPr lang="zh-CN" altLang="en-US" dirty="0" smtClean="0"/>
              <a:t>起来。要使得结果一样。</a:t>
            </a:r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en-US" altLang="zh-CN" dirty="0" smtClean="0"/>
              <a:t>{1,2,3,4}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{1,2},{3,4}</a:t>
            </a:r>
            <a:r>
              <a:rPr lang="zh-CN" altLang="en-US" dirty="0" smtClean="0"/>
              <a:t>的分组是合法的，</a:t>
            </a:r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en-US" altLang="zh-CN" dirty="0" smtClean="0"/>
              <a:t>1 and 2 = 0 ,3 and 4 = 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每个数</a:t>
            </a:r>
            <a:r>
              <a:rPr lang="en-US" altLang="zh-CN" dirty="0" smtClean="0"/>
              <a:t>&lt;=2^20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09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每一位独立，分析每一位的情况。</a:t>
            </a:r>
            <a:endParaRPr lang="en-US" altLang="zh-CN" dirty="0" smtClean="0"/>
          </a:p>
          <a:p>
            <a:r>
              <a:rPr lang="zh-CN" altLang="en-US" dirty="0" smtClean="0"/>
              <a:t>对于每一位，所有有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的不能全都在一起。</a:t>
            </a:r>
            <a:endParaRPr lang="en-US" altLang="zh-CN" dirty="0" smtClean="0"/>
          </a:p>
          <a:p>
            <a:r>
              <a:rPr lang="zh-CN" altLang="en-US" dirty="0" smtClean="0"/>
              <a:t>这样的条件只有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个。</a:t>
            </a:r>
            <a:endParaRPr lang="en-US" altLang="zh-CN" dirty="0" smtClean="0"/>
          </a:p>
          <a:p>
            <a:r>
              <a:rPr lang="zh-CN" altLang="en-US" dirty="0" smtClean="0"/>
              <a:t>每个条件的反面为全部连在一起，可以使用并查集解决。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964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怀旧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548</TotalTime>
  <Words>3116</Words>
  <Application>Microsoft Macintosh PowerPoint</Application>
  <PresentationFormat>宽屏</PresentationFormat>
  <Paragraphs>232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4" baseType="lpstr">
      <vt:lpstr>Calibri</vt:lpstr>
      <vt:lpstr>Calibri Light</vt:lpstr>
      <vt:lpstr>宋体</vt:lpstr>
      <vt:lpstr>怀旧</vt:lpstr>
      <vt:lpstr>计数0</vt:lpstr>
      <vt:lpstr>PowerPoint 演示文稿</vt:lpstr>
      <vt:lpstr>容斥原理</vt:lpstr>
      <vt:lpstr>经典题目</vt:lpstr>
      <vt:lpstr>Solution</vt:lpstr>
      <vt:lpstr>Hyperrectangle</vt:lpstr>
      <vt:lpstr>Solution</vt:lpstr>
      <vt:lpstr>SetAndSet</vt:lpstr>
      <vt:lpstr>Solution</vt:lpstr>
      <vt:lpstr>AvoidFour</vt:lpstr>
      <vt:lpstr>Solution</vt:lpstr>
      <vt:lpstr>FoxJumping</vt:lpstr>
      <vt:lpstr>Solution</vt:lpstr>
      <vt:lpstr>小星星</vt:lpstr>
      <vt:lpstr>Solution</vt:lpstr>
      <vt:lpstr>总结</vt:lpstr>
      <vt:lpstr>补集思想</vt:lpstr>
      <vt:lpstr>连通图的数量</vt:lpstr>
      <vt:lpstr>SweetFruits</vt:lpstr>
      <vt:lpstr>Solution</vt:lpstr>
      <vt:lpstr>CF 53E Dead Ends</vt:lpstr>
      <vt:lpstr>Solution</vt:lpstr>
      <vt:lpstr>SHOI2009 舞会</vt:lpstr>
      <vt:lpstr>Solution</vt:lpstr>
      <vt:lpstr>小总结</vt:lpstr>
      <vt:lpstr>不相交路径</vt:lpstr>
      <vt:lpstr>Solution</vt:lpstr>
      <vt:lpstr>NumberLabyrinthDiv1</vt:lpstr>
      <vt:lpstr>Solution</vt:lpstr>
      <vt:lpstr>小总结</vt:lpstr>
      <vt:lpstr>大总结</vt:lpstr>
      <vt:lpstr>简化状态</vt:lpstr>
      <vt:lpstr>PSequence</vt:lpstr>
      <vt:lpstr>Solution</vt:lpstr>
      <vt:lpstr>Crime</vt:lpstr>
      <vt:lpstr>Solution</vt:lpstr>
      <vt:lpstr>FoxAndGo4</vt:lpstr>
      <vt:lpstr>Solution</vt:lpstr>
      <vt:lpstr>杂题</vt:lpstr>
      <vt:lpstr>DengklekCountingFormations</vt:lpstr>
      <vt:lpstr>Solution</vt:lpstr>
      <vt:lpstr>TriangleFree</vt:lpstr>
      <vt:lpstr>Solution</vt:lpstr>
      <vt:lpstr>Undivisors</vt:lpstr>
      <vt:lpstr>Solution</vt:lpstr>
      <vt:lpstr>CommutativeMapping</vt:lpstr>
      <vt:lpstr>Solution</vt:lpstr>
      <vt:lpstr>HamiltonianPaths</vt:lpstr>
      <vt:lpstr>Solution</vt:lpstr>
      <vt:lpstr>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如何做题</dc:title>
  <dc:creator>陈立杰</dc:creator>
  <cp:lastModifiedBy>Microsoft Office 用户</cp:lastModifiedBy>
  <cp:revision>491</cp:revision>
  <dcterms:created xsi:type="dcterms:W3CDTF">2013-05-23T14:29:52Z</dcterms:created>
  <dcterms:modified xsi:type="dcterms:W3CDTF">2017-01-19T17:32:31Z</dcterms:modified>
</cp:coreProperties>
</file>