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65"/>
  </p:notesMasterIdLst>
  <p:sldIdLst>
    <p:sldId id="256" r:id="rId2"/>
    <p:sldId id="257" r:id="rId3"/>
    <p:sldId id="258" r:id="rId4"/>
    <p:sldId id="334" r:id="rId5"/>
    <p:sldId id="264" r:id="rId6"/>
    <p:sldId id="265" r:id="rId7"/>
    <p:sldId id="266" r:id="rId8"/>
    <p:sldId id="269" r:id="rId9"/>
    <p:sldId id="260" r:id="rId10"/>
    <p:sldId id="261" r:id="rId11"/>
    <p:sldId id="262" r:id="rId12"/>
    <p:sldId id="270" r:id="rId13"/>
    <p:sldId id="271" r:id="rId14"/>
    <p:sldId id="272" r:id="rId15"/>
    <p:sldId id="273" r:id="rId16"/>
    <p:sldId id="274" r:id="rId17"/>
    <p:sldId id="275" r:id="rId18"/>
    <p:sldId id="276" r:id="rId19"/>
    <p:sldId id="277" r:id="rId20"/>
    <p:sldId id="278" r:id="rId21"/>
    <p:sldId id="280" r:id="rId22"/>
    <p:sldId id="281" r:id="rId23"/>
    <p:sldId id="282" r:id="rId24"/>
    <p:sldId id="285" r:id="rId25"/>
    <p:sldId id="286" r:id="rId26"/>
    <p:sldId id="287" r:id="rId27"/>
    <p:sldId id="288" r:id="rId28"/>
    <p:sldId id="289" r:id="rId29"/>
    <p:sldId id="290" r:id="rId30"/>
    <p:sldId id="291" r:id="rId31"/>
    <p:sldId id="295" r:id="rId32"/>
    <p:sldId id="296"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35" r:id="rId50"/>
    <p:sldId id="336" r:id="rId51"/>
    <p:sldId id="325" r:id="rId52"/>
    <p:sldId id="337" r:id="rId53"/>
    <p:sldId id="338" r:id="rId54"/>
    <p:sldId id="326" r:id="rId55"/>
    <p:sldId id="330" r:id="rId56"/>
    <p:sldId id="331" r:id="rId57"/>
    <p:sldId id="332" r:id="rId58"/>
    <p:sldId id="333" r:id="rId59"/>
    <p:sldId id="339" r:id="rId60"/>
    <p:sldId id="327" r:id="rId61"/>
    <p:sldId id="328" r:id="rId62"/>
    <p:sldId id="340" r:id="rId63"/>
    <p:sldId id="341" r:id="rId6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p:restoredTop sz="94647"/>
  </p:normalViewPr>
  <p:slideViewPr>
    <p:cSldViewPr snapToGrid="0" snapToObjects="1">
      <p:cViewPr varScale="1">
        <p:scale>
          <a:sx n="142" d="100"/>
          <a:sy n="142" d="100"/>
        </p:scale>
        <p:origin x="20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63B53-7E94-BB48-8763-1A797F74484D}" type="datetimeFigureOut">
              <a:rPr kumimoji="1" lang="zh-CN" altLang="en-US" smtClean="0"/>
              <a:t>17/1/20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31B2-64BE-9842-911F-B8A2AD8D72C1}"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972C9DE-4589-1949-9D38-E96A4AB82E88}" type="datetimeFigureOut">
              <a:rPr kumimoji="1" lang="zh-CN" altLang="en-US" smtClean="0"/>
              <a:t>17/1/20</a:t>
            </a:fld>
            <a:endParaRPr kumimoji="1"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5F96902-8A39-3840-8B19-3C7CD02F3E20}" type="slidenum">
              <a:rPr kumimoji="1" lang="zh-CN" altLang="en-US" smtClean="0"/>
              <a:t>‹#›</a:t>
            </a:fld>
            <a:endParaRPr kumimoji="1"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42349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78545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27803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700447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088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9202482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smtClean="0"/>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119913299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56753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180872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20919532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972C9DE-4589-1949-9D38-E96A4AB82E88}" type="datetimeFigureOut">
              <a:rPr kumimoji="1" lang="zh-CN" altLang="en-US" smtClean="0"/>
              <a:t>17/1/20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15300529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972C9DE-4589-1949-9D38-E96A4AB82E88}" type="datetimeFigureOut">
              <a:rPr kumimoji="1" lang="zh-CN" altLang="en-US" smtClean="0"/>
              <a:t>17/1/20</a:t>
            </a:fld>
            <a:endParaRPr kumimoji="1"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kumimoji="1"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5F96902-8A39-3840-8B19-3C7CD02F3E20}" type="slidenum">
              <a:rPr kumimoji="1" lang="zh-CN" altLang="en-US" smtClean="0"/>
              <a:t>‹#›</a:t>
            </a:fld>
            <a:endParaRPr kumimoji="1" lang="zh-CN" altLang="en-US"/>
          </a:p>
        </p:txBody>
      </p:sp>
    </p:spTree>
    <p:extLst>
      <p:ext uri="{BB962C8B-B14F-4D97-AF65-F5344CB8AC3E}">
        <p14:creationId xmlns:p14="http://schemas.microsoft.com/office/powerpoint/2010/main" val="56288278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smtClean="0"/>
              <a:t>计数</a:t>
            </a:r>
            <a:r>
              <a:rPr kumimoji="1" lang="en-US" altLang="zh-CN" dirty="0"/>
              <a:t>1</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889947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原理</a:t>
            </a:r>
            <a:endParaRPr kumimoji="1" lang="zh-CN" altLang="en-US" dirty="0"/>
          </a:p>
        </p:txBody>
      </p:sp>
      <p:sp>
        <p:nvSpPr>
          <p:cNvPr id="3" name="内容占位符 2"/>
          <p:cNvSpPr>
            <a:spLocks noGrp="1"/>
          </p:cNvSpPr>
          <p:nvPr>
            <p:ph idx="1"/>
          </p:nvPr>
        </p:nvSpPr>
        <p:spPr/>
        <p:txBody>
          <a:bodyPr/>
          <a:lstStyle/>
          <a:p>
            <a:r>
              <a:rPr kumimoji="1" lang="zh-CN" altLang="en-US" dirty="0" smtClean="0"/>
              <a:t>注意到将</a:t>
            </a:r>
            <a:r>
              <a:rPr kumimoji="1" lang="en-US" altLang="zh-CN" dirty="0" smtClean="0"/>
              <a:t>x0,…,</a:t>
            </a:r>
            <a:r>
              <a:rPr kumimoji="1" lang="en-US" altLang="zh-CN" dirty="0" err="1" smtClean="0"/>
              <a:t>xn</a:t>
            </a:r>
            <a:r>
              <a:rPr kumimoji="1" lang="zh-CN" altLang="en-US" dirty="0" smtClean="0"/>
              <a:t>代如</a:t>
            </a:r>
            <a:r>
              <a:rPr kumimoji="1" lang="en-US" altLang="zh-CN" dirty="0" err="1" smtClean="0"/>
              <a:t>lj</a:t>
            </a:r>
            <a:r>
              <a:rPr kumimoji="1" lang="en-US" altLang="zh-CN" dirty="0" smtClean="0"/>
              <a:t>(x)</a:t>
            </a:r>
            <a:r>
              <a:rPr kumimoji="1" lang="zh-CN" altLang="en-US" dirty="0" smtClean="0"/>
              <a:t>，只有</a:t>
            </a:r>
            <a:r>
              <a:rPr kumimoji="1" lang="en-US" altLang="zh-CN" dirty="0" err="1" smtClean="0"/>
              <a:t>lj</a:t>
            </a:r>
            <a:r>
              <a:rPr kumimoji="1" lang="en-US" altLang="zh-CN" dirty="0" smtClean="0"/>
              <a:t>(</a:t>
            </a:r>
            <a:r>
              <a:rPr kumimoji="1" lang="en-US" altLang="zh-CN" dirty="0" err="1" smtClean="0"/>
              <a:t>xj</a:t>
            </a:r>
            <a:r>
              <a:rPr kumimoji="1" lang="en-US" altLang="zh-CN" dirty="0" smtClean="0"/>
              <a:t>)</a:t>
            </a:r>
            <a:r>
              <a:rPr kumimoji="1" lang="zh-CN" altLang="en-US" dirty="0" smtClean="0"/>
              <a:t>为</a:t>
            </a:r>
            <a:r>
              <a:rPr kumimoji="1" lang="en-US" altLang="zh-CN" dirty="0" smtClean="0"/>
              <a:t>1</a:t>
            </a:r>
            <a:r>
              <a:rPr kumimoji="1" lang="zh-CN" altLang="en-US" dirty="0" smtClean="0"/>
              <a:t>，其他都是</a:t>
            </a:r>
            <a:r>
              <a:rPr kumimoji="1" lang="en-US" altLang="zh-CN" dirty="0" smtClean="0"/>
              <a:t>0</a:t>
            </a:r>
            <a:r>
              <a:rPr kumimoji="1" lang="zh-CN" altLang="en-US" dirty="0" smtClean="0"/>
              <a:t>。</a:t>
            </a:r>
          </a:p>
          <a:p>
            <a:r>
              <a:rPr kumimoji="1" lang="zh-CN" altLang="en-US" dirty="0" smtClean="0"/>
              <a:t>所以将所有加起来之后恰好有</a:t>
            </a:r>
            <a:r>
              <a:rPr kumimoji="1" lang="en-US" altLang="zh-CN" dirty="0" smtClean="0"/>
              <a:t>f(</a:t>
            </a:r>
            <a:r>
              <a:rPr kumimoji="1" lang="en-US" altLang="zh-CN" dirty="0" err="1" smtClean="0"/>
              <a:t>xj</a:t>
            </a:r>
            <a:r>
              <a:rPr kumimoji="1" lang="en-US" altLang="zh-CN" dirty="0" smtClean="0"/>
              <a:t>)=</a:t>
            </a:r>
            <a:r>
              <a:rPr kumimoji="1" lang="en-US" altLang="zh-CN" dirty="0" err="1" smtClean="0"/>
              <a:t>yj</a:t>
            </a:r>
            <a:r>
              <a:rPr kumimoji="1" lang="en-US" altLang="zh-CN" dirty="0" smtClean="0"/>
              <a:t>,</a:t>
            </a:r>
            <a:r>
              <a:rPr kumimoji="1" lang="zh-CN" altLang="en-US" dirty="0" smtClean="0"/>
              <a:t> 又因为多项式表示的唯一性，所以可以得到结果。</a:t>
            </a:r>
            <a:endParaRPr kumimoji="1" lang="zh-CN" altLang="en-US" dirty="0"/>
          </a:p>
        </p:txBody>
      </p:sp>
    </p:spTree>
    <p:extLst>
      <p:ext uri="{BB962C8B-B14F-4D97-AF65-F5344CB8AC3E}">
        <p14:creationId xmlns:p14="http://schemas.microsoft.com/office/powerpoint/2010/main" val="420786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特殊情况</a:t>
            </a:r>
            <a:endParaRPr kumimoji="1" lang="zh-CN" altLang="en-US" dirty="0"/>
          </a:p>
        </p:txBody>
      </p:sp>
      <p:sp>
        <p:nvSpPr>
          <p:cNvPr id="3" name="内容占位符 2"/>
          <p:cNvSpPr>
            <a:spLocks noGrp="1"/>
          </p:cNvSpPr>
          <p:nvPr>
            <p:ph idx="1"/>
          </p:nvPr>
        </p:nvSpPr>
        <p:spPr/>
        <p:txBody>
          <a:bodyPr/>
          <a:lstStyle/>
          <a:p>
            <a:r>
              <a:rPr kumimoji="1" lang="zh-CN" altLang="en-US" dirty="0" smtClean="0"/>
              <a:t>如果知道了</a:t>
            </a:r>
            <a:r>
              <a:rPr kumimoji="1" lang="en-US" altLang="zh-CN" dirty="0" smtClean="0"/>
              <a:t>0,1,…,n</a:t>
            </a:r>
            <a:r>
              <a:rPr kumimoji="1" lang="zh-CN" altLang="en-US" dirty="0" smtClean="0"/>
              <a:t>的</a:t>
            </a:r>
            <a:r>
              <a:rPr kumimoji="1" lang="en-US" altLang="zh-CN" dirty="0" smtClean="0"/>
              <a:t>f</a:t>
            </a:r>
            <a:r>
              <a:rPr kumimoji="1" lang="zh-CN" altLang="en-US" dirty="0" smtClean="0"/>
              <a:t>值，求</a:t>
            </a:r>
            <a:r>
              <a:rPr kumimoji="1" lang="en-US" altLang="zh-CN" dirty="0"/>
              <a:t>f</a:t>
            </a:r>
            <a:r>
              <a:rPr kumimoji="1" lang="en-US" altLang="zh-CN" dirty="0" smtClean="0"/>
              <a:t>(x)</a:t>
            </a:r>
            <a:r>
              <a:rPr kumimoji="1" lang="zh-CN" altLang="en-US" dirty="0" smtClean="0"/>
              <a:t>。</a:t>
            </a:r>
          </a:p>
          <a:p>
            <a:r>
              <a:rPr kumimoji="1" lang="zh-CN" altLang="en-US" dirty="0" smtClean="0"/>
              <a:t>通过观察可以发现分子分母是连续的整数的乘积，所以我们可以与处理这些乘积，快速计算。</a:t>
            </a:r>
          </a:p>
          <a:p>
            <a:r>
              <a:rPr kumimoji="1" lang="zh-CN" altLang="en-US" dirty="0" smtClean="0"/>
              <a:t>可以在线性时间复杂度内解决。</a:t>
            </a:r>
          </a:p>
          <a:p>
            <a:endParaRPr kumimoji="1" lang="zh-CN" altLang="en-US" dirty="0"/>
          </a:p>
        </p:txBody>
      </p:sp>
    </p:spTree>
    <p:extLst>
      <p:ext uri="{BB962C8B-B14F-4D97-AF65-F5344CB8AC3E}">
        <p14:creationId xmlns:p14="http://schemas.microsoft.com/office/powerpoint/2010/main" val="1426632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um</a:t>
            </a:r>
            <a:r>
              <a:rPr kumimoji="1" lang="zh-CN" altLang="en-US" dirty="0" smtClean="0"/>
              <a:t> </a:t>
            </a:r>
            <a:r>
              <a:rPr kumimoji="1" lang="en-US" altLang="zh-CN" dirty="0" smtClean="0"/>
              <a:t>f(</a:t>
            </a:r>
            <a:r>
              <a:rPr kumimoji="1" lang="en-US" altLang="zh-CN" dirty="0" err="1" smtClean="0"/>
              <a:t>i</a:t>
            </a:r>
            <a:r>
              <a:rPr kumimoji="1" lang="en-US" altLang="zh-CN" dirty="0" smtClean="0"/>
              <a:t>),</a:t>
            </a:r>
            <a:r>
              <a:rPr kumimoji="1" lang="zh-CN" altLang="en-US" dirty="0" smtClean="0"/>
              <a:t> </a:t>
            </a:r>
            <a:r>
              <a:rPr kumimoji="1" lang="en-US" altLang="zh-CN" dirty="0" err="1" smtClean="0"/>
              <a:t>i</a:t>
            </a:r>
            <a:r>
              <a:rPr kumimoji="1" lang="en-US" altLang="zh-CN" dirty="0" smtClean="0"/>
              <a:t>=0..n-1</a:t>
            </a:r>
            <a:endParaRPr kumimoji="1" lang="zh-CN" altLang="en-US" dirty="0"/>
          </a:p>
        </p:txBody>
      </p:sp>
      <p:sp>
        <p:nvSpPr>
          <p:cNvPr id="3" name="内容占位符 2"/>
          <p:cNvSpPr>
            <a:spLocks noGrp="1"/>
          </p:cNvSpPr>
          <p:nvPr>
            <p:ph idx="1"/>
          </p:nvPr>
        </p:nvSpPr>
        <p:spPr/>
        <p:txBody>
          <a:bodyPr/>
          <a:lstStyle/>
          <a:p>
            <a:r>
              <a:rPr kumimoji="1" lang="zh-CN" altLang="en-US" dirty="0" smtClean="0"/>
              <a:t>对一个</a:t>
            </a:r>
            <a:r>
              <a:rPr kumimoji="1" lang="en-US" altLang="zh-CN" dirty="0"/>
              <a:t>k</a:t>
            </a:r>
            <a:r>
              <a:rPr kumimoji="1" lang="zh-CN" altLang="en-US" dirty="0" smtClean="0"/>
              <a:t>次的多项式求前缀和。</a:t>
            </a:r>
          </a:p>
          <a:p>
            <a:r>
              <a:rPr kumimoji="1" lang="zh-CN" altLang="en-US" dirty="0" smtClean="0"/>
              <a:t>令</a:t>
            </a:r>
            <a:r>
              <a:rPr kumimoji="1" lang="en-US" altLang="zh-CN" dirty="0" smtClean="0"/>
              <a:t>S(n)</a:t>
            </a:r>
            <a:r>
              <a:rPr kumimoji="1" lang="zh-CN" altLang="en-US" dirty="0" smtClean="0"/>
              <a:t>表示前缀和，</a:t>
            </a:r>
            <a:r>
              <a:rPr kumimoji="1" lang="en-US" altLang="zh-CN" dirty="0" smtClean="0"/>
              <a:t>S(n)-S(n-1)=f(n)</a:t>
            </a:r>
            <a:endParaRPr kumimoji="1" lang="zh-CN" altLang="en-US" dirty="0" smtClean="0"/>
          </a:p>
          <a:p>
            <a:r>
              <a:rPr kumimoji="1" lang="en-US" altLang="zh-CN" dirty="0" smtClean="0"/>
              <a:t>S(n)</a:t>
            </a:r>
            <a:r>
              <a:rPr kumimoji="1" lang="zh-CN" altLang="en-US" dirty="0" smtClean="0"/>
              <a:t>为</a:t>
            </a:r>
            <a:r>
              <a:rPr kumimoji="1" lang="en-US" altLang="zh-CN" dirty="0" smtClean="0"/>
              <a:t>k+1</a:t>
            </a:r>
            <a:r>
              <a:rPr kumimoji="1" lang="zh-CN" altLang="en-US" dirty="0" smtClean="0"/>
              <a:t>的多项式。</a:t>
            </a:r>
          </a:p>
          <a:p>
            <a:r>
              <a:rPr kumimoji="1" lang="zh-CN" altLang="en-US" dirty="0" smtClean="0"/>
              <a:t>求出</a:t>
            </a:r>
            <a:r>
              <a:rPr kumimoji="1" lang="en-US" altLang="zh-CN" dirty="0" smtClean="0"/>
              <a:t>f(k+1),</a:t>
            </a:r>
            <a:r>
              <a:rPr kumimoji="1" lang="zh-CN" altLang="en-US" dirty="0" smtClean="0"/>
              <a:t>然后求出</a:t>
            </a:r>
            <a:r>
              <a:rPr kumimoji="1" lang="en-US" altLang="zh-CN" dirty="0" smtClean="0"/>
              <a:t>S(0),…,S(k+1)</a:t>
            </a:r>
            <a:endParaRPr kumimoji="1" lang="zh-CN" altLang="en-US" dirty="0"/>
          </a:p>
          <a:p>
            <a:r>
              <a:rPr kumimoji="1" lang="zh-CN" altLang="en-US" dirty="0" smtClean="0"/>
              <a:t>然后插值即可。</a:t>
            </a:r>
          </a:p>
          <a:p>
            <a:endParaRPr kumimoji="1" lang="zh-CN" altLang="en-US" dirty="0" smtClean="0"/>
          </a:p>
          <a:p>
            <a:endParaRPr kumimoji="1" lang="zh-CN" altLang="en-US" dirty="0"/>
          </a:p>
        </p:txBody>
      </p:sp>
    </p:spTree>
    <p:extLst>
      <p:ext uri="{BB962C8B-B14F-4D97-AF65-F5344CB8AC3E}">
        <p14:creationId xmlns:p14="http://schemas.microsoft.com/office/powerpoint/2010/main" val="1491771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um</a:t>
            </a:r>
            <a:r>
              <a:rPr kumimoji="1" lang="zh-CN" altLang="en-US" dirty="0" smtClean="0"/>
              <a:t> </a:t>
            </a:r>
            <a:r>
              <a:rPr kumimoji="1" lang="en-US" altLang="zh-CN" dirty="0" smtClean="0"/>
              <a:t>f(</a:t>
            </a:r>
            <a:r>
              <a:rPr kumimoji="1" lang="en-US" altLang="zh-CN" dirty="0" err="1" smtClean="0"/>
              <a:t>i</a:t>
            </a:r>
            <a:r>
              <a:rPr kumimoji="1" lang="en-US" altLang="zh-CN" dirty="0" smtClean="0"/>
              <a:t>)</a:t>
            </a:r>
            <a:r>
              <a:rPr kumimoji="1" lang="en-US" altLang="zh-CN" dirty="0" err="1" smtClean="0"/>
              <a:t>q^i</a:t>
            </a:r>
            <a:r>
              <a:rPr kumimoji="1" lang="en-US" altLang="zh-CN" dirty="0" smtClean="0"/>
              <a:t>,</a:t>
            </a:r>
            <a:r>
              <a:rPr kumimoji="1" lang="zh-CN" altLang="en-US" dirty="0" smtClean="0"/>
              <a:t> </a:t>
            </a:r>
            <a:r>
              <a:rPr kumimoji="1" lang="en-US" altLang="zh-CN" dirty="0" err="1" smtClean="0"/>
              <a:t>i</a:t>
            </a:r>
            <a:r>
              <a:rPr kumimoji="1" lang="en-US" altLang="zh-CN" dirty="0" smtClean="0"/>
              <a:t>=0..n-1</a:t>
            </a:r>
            <a:r>
              <a:rPr kumimoji="1" lang="zh-CN" altLang="en-US" dirty="0" smtClean="0"/>
              <a:t> </a:t>
            </a:r>
            <a:r>
              <a:rPr kumimoji="1" lang="en-US" altLang="zh-CN" dirty="0" smtClean="0"/>
              <a:t>q</a:t>
            </a:r>
            <a:r>
              <a:rPr kumimoji="1" lang="zh-CN" altLang="en-US" dirty="0" smtClean="0"/>
              <a:t>≠</a:t>
            </a:r>
            <a:r>
              <a:rPr kumimoji="1" lang="en-US" altLang="zh-CN" dirty="0" smtClean="0"/>
              <a:t>1</a:t>
            </a:r>
            <a:endParaRPr kumimoji="1" lang="zh-CN" altLang="en-US" dirty="0"/>
          </a:p>
        </p:txBody>
      </p:sp>
      <p:sp>
        <p:nvSpPr>
          <p:cNvPr id="3" name="内容占位符 2"/>
          <p:cNvSpPr>
            <a:spLocks noGrp="1"/>
          </p:cNvSpPr>
          <p:nvPr>
            <p:ph idx="1"/>
          </p:nvPr>
        </p:nvSpPr>
        <p:spPr/>
        <p:txBody>
          <a:bodyPr/>
          <a:lstStyle/>
          <a:p>
            <a:r>
              <a:rPr kumimoji="1" lang="en-US" altLang="zh-CN" dirty="0" smtClean="0"/>
              <a:t>f(</a:t>
            </a:r>
            <a:r>
              <a:rPr kumimoji="1" lang="en-US" altLang="zh-CN" dirty="0" err="1" smtClean="0"/>
              <a:t>i</a:t>
            </a:r>
            <a:r>
              <a:rPr kumimoji="1" lang="en-US" altLang="zh-CN" dirty="0" smtClean="0"/>
              <a:t>)</a:t>
            </a:r>
            <a:r>
              <a:rPr kumimoji="1" lang="zh-CN" altLang="en-US" dirty="0" smtClean="0"/>
              <a:t>还是一个不超过</a:t>
            </a:r>
            <a:r>
              <a:rPr kumimoji="1" lang="en-US" altLang="zh-CN" dirty="0" smtClean="0"/>
              <a:t>k</a:t>
            </a:r>
            <a:r>
              <a:rPr kumimoji="1" lang="zh-CN" altLang="en-US" dirty="0" smtClean="0"/>
              <a:t>次的多项式。</a:t>
            </a:r>
          </a:p>
          <a:p>
            <a:r>
              <a:rPr kumimoji="1" lang="zh-CN" altLang="en-US" dirty="0" smtClean="0"/>
              <a:t>令</a:t>
            </a:r>
            <a:r>
              <a:rPr kumimoji="1" lang="en-US" altLang="zh-CN" dirty="0" smtClean="0"/>
              <a:t>S(n)</a:t>
            </a:r>
            <a:r>
              <a:rPr kumimoji="1" lang="zh-CN" altLang="en-US" dirty="0" smtClean="0"/>
              <a:t>表示前缀和。</a:t>
            </a:r>
          </a:p>
          <a:p>
            <a:r>
              <a:rPr kumimoji="1" lang="zh-CN" altLang="en-US" dirty="0" smtClean="0"/>
              <a:t>通过归</a:t>
            </a:r>
            <a:r>
              <a:rPr kumimoji="1" lang="en-US" altLang="zh-CN" dirty="0" smtClean="0"/>
              <a:t>(</a:t>
            </a:r>
            <a:r>
              <a:rPr kumimoji="1" lang="en-US" altLang="zh-CN" dirty="0" err="1" smtClean="0"/>
              <a:t>bei</a:t>
            </a:r>
            <a:r>
              <a:rPr kumimoji="1" lang="en-US" altLang="zh-CN" dirty="0" smtClean="0"/>
              <a:t>)</a:t>
            </a:r>
            <a:r>
              <a:rPr kumimoji="1" lang="zh-CN" altLang="en-US" dirty="0" smtClean="0"/>
              <a:t>纳</a:t>
            </a:r>
            <a:r>
              <a:rPr kumimoji="1" lang="en-US" altLang="zh-CN" dirty="0" smtClean="0"/>
              <a:t>(</a:t>
            </a:r>
            <a:r>
              <a:rPr kumimoji="1" lang="en-US" altLang="zh-CN" dirty="0" err="1" smtClean="0"/>
              <a:t>jie</a:t>
            </a:r>
            <a:r>
              <a:rPr kumimoji="1" lang="en-US" altLang="zh-CN" dirty="0" smtClean="0"/>
              <a:t>)</a:t>
            </a:r>
            <a:r>
              <a:rPr kumimoji="1" lang="zh-CN" altLang="en-US" dirty="0" smtClean="0"/>
              <a:t>可</a:t>
            </a:r>
            <a:r>
              <a:rPr kumimoji="1" lang="en-US" altLang="zh-CN" dirty="0" smtClean="0"/>
              <a:t>(</a:t>
            </a:r>
            <a:r>
              <a:rPr kumimoji="1" lang="en-US" altLang="zh-CN" dirty="0" err="1" smtClean="0"/>
              <a:t>lun</a:t>
            </a:r>
            <a:r>
              <a:rPr kumimoji="1" lang="en-US" altLang="zh-CN" dirty="0"/>
              <a:t>)</a:t>
            </a:r>
            <a:r>
              <a:rPr kumimoji="1" lang="zh-CN" altLang="en-US" dirty="0" smtClean="0"/>
              <a:t>得</a:t>
            </a:r>
            <a:r>
              <a:rPr kumimoji="1" lang="en-US" altLang="zh-CN" dirty="0" smtClean="0"/>
              <a:t>S(n)=</a:t>
            </a:r>
            <a:r>
              <a:rPr kumimoji="1" lang="en-US" altLang="zh-CN" dirty="0" err="1" smtClean="0"/>
              <a:t>q^ng</a:t>
            </a:r>
            <a:r>
              <a:rPr kumimoji="1" lang="en-US" altLang="zh-CN" dirty="0" smtClean="0"/>
              <a:t>(n)-g(0)</a:t>
            </a:r>
          </a:p>
          <a:p>
            <a:r>
              <a:rPr kumimoji="1" lang="en-US" altLang="zh-CN" dirty="0" smtClean="0"/>
              <a:t>S(n)-S(n-1)=</a:t>
            </a:r>
            <a:r>
              <a:rPr kumimoji="1" lang="en-US" altLang="zh-CN" dirty="0" err="1" smtClean="0"/>
              <a:t>q^ng</a:t>
            </a:r>
            <a:r>
              <a:rPr kumimoji="1" lang="en-US" altLang="zh-CN" dirty="0" smtClean="0"/>
              <a:t>(n)-q^(n-1)g(n-1)=q^(n-1)f(n-1)</a:t>
            </a:r>
            <a:endParaRPr kumimoji="1" lang="zh-CN" altLang="en-US" dirty="0" smtClean="0"/>
          </a:p>
          <a:p>
            <a:r>
              <a:rPr kumimoji="1" lang="zh-CN" altLang="en-US" dirty="0" smtClean="0"/>
              <a:t>即</a:t>
            </a:r>
            <a:r>
              <a:rPr kumimoji="1" lang="en-US" altLang="zh-CN" dirty="0" err="1" smtClean="0"/>
              <a:t>qg</a:t>
            </a:r>
            <a:r>
              <a:rPr kumimoji="1" lang="en-US" altLang="zh-CN" dirty="0" smtClean="0"/>
              <a:t>(n)-g(n-1)=f(n-1)</a:t>
            </a:r>
            <a:endParaRPr kumimoji="1" lang="zh-CN" altLang="en-US" dirty="0" smtClean="0"/>
          </a:p>
          <a:p>
            <a:r>
              <a:rPr kumimoji="1" lang="zh-CN" altLang="en-US" dirty="0" smtClean="0"/>
              <a:t>如果我们知道了</a:t>
            </a:r>
            <a:r>
              <a:rPr kumimoji="1" lang="en-US" altLang="zh-CN" dirty="0" smtClean="0"/>
              <a:t>g(0),</a:t>
            </a:r>
            <a:r>
              <a:rPr kumimoji="1" lang="zh-CN" altLang="en-US" dirty="0" smtClean="0"/>
              <a:t>就能算出</a:t>
            </a:r>
            <a:r>
              <a:rPr kumimoji="1" lang="en-US" altLang="zh-CN" dirty="0" smtClean="0"/>
              <a:t>g(1),g(2),…,g(k)</a:t>
            </a:r>
            <a:endParaRPr kumimoji="1" lang="zh-CN" altLang="en-US" dirty="0" smtClean="0"/>
          </a:p>
        </p:txBody>
      </p:sp>
    </p:spTree>
    <p:extLst>
      <p:ext uri="{BB962C8B-B14F-4D97-AF65-F5344CB8AC3E}">
        <p14:creationId xmlns:p14="http://schemas.microsoft.com/office/powerpoint/2010/main" val="1414003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设</a:t>
            </a:r>
            <a:r>
              <a:rPr kumimoji="1" lang="en-US" altLang="zh-CN" dirty="0" smtClean="0"/>
              <a:t>g(0)=x,</a:t>
            </a:r>
            <a:r>
              <a:rPr kumimoji="1" lang="zh-CN" altLang="en-US" dirty="0" smtClean="0"/>
              <a:t>那么</a:t>
            </a:r>
            <a:r>
              <a:rPr kumimoji="1" lang="en-US" altLang="zh-CN" dirty="0" smtClean="0"/>
              <a:t>g(1),g(2),…,g(k+1)</a:t>
            </a:r>
            <a:r>
              <a:rPr kumimoji="1" lang="zh-CN" altLang="en-US" dirty="0" smtClean="0"/>
              <a:t>为</a:t>
            </a:r>
            <a:r>
              <a:rPr kumimoji="1" lang="en-US" altLang="zh-CN" dirty="0" smtClean="0"/>
              <a:t>x</a:t>
            </a:r>
            <a:r>
              <a:rPr kumimoji="1" lang="zh-CN" altLang="en-US" dirty="0" smtClean="0"/>
              <a:t>的一次函数。</a:t>
            </a:r>
          </a:p>
          <a:p>
            <a:r>
              <a:rPr kumimoji="1" lang="en-US" altLang="zh-CN" dirty="0"/>
              <a:t>k</a:t>
            </a:r>
            <a:r>
              <a:rPr kumimoji="1" lang="zh-CN" altLang="en-US" dirty="0" smtClean="0"/>
              <a:t>次多项式的</a:t>
            </a:r>
            <a:r>
              <a:rPr kumimoji="1" lang="en-US" altLang="zh-CN" dirty="0" smtClean="0"/>
              <a:t>k+1</a:t>
            </a:r>
            <a:r>
              <a:rPr kumimoji="1" lang="zh-CN" altLang="en-US" dirty="0" smtClean="0"/>
              <a:t>次差分为</a:t>
            </a:r>
            <a:r>
              <a:rPr kumimoji="1" lang="en-US" altLang="zh-CN" dirty="0" smtClean="0"/>
              <a:t>0</a:t>
            </a:r>
            <a:r>
              <a:rPr kumimoji="1" lang="zh-CN" altLang="en-US" dirty="0" smtClean="0"/>
              <a:t>，解方程可以算出</a:t>
            </a:r>
            <a:r>
              <a:rPr kumimoji="1" lang="en-US" altLang="zh-CN" dirty="0" smtClean="0"/>
              <a:t>g(0)</a:t>
            </a:r>
            <a:r>
              <a:rPr kumimoji="1" lang="zh-CN" altLang="en-US" dirty="0" smtClean="0"/>
              <a:t>的值。</a:t>
            </a:r>
          </a:p>
          <a:p>
            <a:r>
              <a:rPr kumimoji="1" lang="zh-CN" altLang="en-US" dirty="0" smtClean="0"/>
              <a:t>于是就做完了。</a:t>
            </a:r>
            <a:endParaRPr kumimoji="1" lang="zh-CN" altLang="en-US" dirty="0"/>
          </a:p>
        </p:txBody>
      </p:sp>
    </p:spTree>
    <p:extLst>
      <p:ext uri="{BB962C8B-B14F-4D97-AF65-F5344CB8AC3E}">
        <p14:creationId xmlns:p14="http://schemas.microsoft.com/office/powerpoint/2010/main" val="949982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um C(</a:t>
            </a:r>
            <a:r>
              <a:rPr kumimoji="1" lang="en-US" altLang="zh-CN" dirty="0" err="1" smtClean="0"/>
              <a:t>n,i</a:t>
            </a:r>
            <a:r>
              <a:rPr kumimoji="1" lang="en-US" altLang="zh-CN" dirty="0" smtClean="0"/>
              <a:t>)f(</a:t>
            </a:r>
            <a:r>
              <a:rPr kumimoji="1" lang="en-US" altLang="zh-CN" dirty="0" err="1" smtClean="0"/>
              <a:t>i</a:t>
            </a:r>
            <a:r>
              <a:rPr kumimoji="1" lang="en-US" altLang="zh-CN" dirty="0" smtClean="0"/>
              <a:t>), </a:t>
            </a:r>
            <a:r>
              <a:rPr kumimoji="1" lang="en-US" altLang="zh-CN" dirty="0" err="1" smtClean="0"/>
              <a:t>i</a:t>
            </a:r>
            <a:r>
              <a:rPr kumimoji="1" lang="en-US" altLang="zh-CN" dirty="0" smtClean="0"/>
              <a:t>=0..n-1</a:t>
            </a:r>
            <a:endParaRPr kumimoji="1" lang="zh-CN" altLang="en-US" dirty="0"/>
          </a:p>
        </p:txBody>
      </p:sp>
      <p:sp>
        <p:nvSpPr>
          <p:cNvPr id="3" name="内容占位符 2"/>
          <p:cNvSpPr>
            <a:spLocks noGrp="1"/>
          </p:cNvSpPr>
          <p:nvPr>
            <p:ph idx="1"/>
          </p:nvPr>
        </p:nvSpPr>
        <p:spPr/>
        <p:txBody>
          <a:bodyPr/>
          <a:lstStyle/>
          <a:p>
            <a:r>
              <a:rPr kumimoji="1" lang="zh-CN" altLang="en-US" dirty="0" smtClean="0"/>
              <a:t>多项式的二项式变换，定性分析一下这个东西的结果。</a:t>
            </a:r>
          </a:p>
          <a:p>
            <a:r>
              <a:rPr kumimoji="1" lang="zh-CN" altLang="en-US" dirty="0" smtClean="0"/>
              <a:t>考虑</a:t>
            </a:r>
            <a:r>
              <a:rPr kumimoji="1" lang="en-US" altLang="zh-CN" dirty="0" smtClean="0"/>
              <a:t>sum</a:t>
            </a:r>
            <a:r>
              <a:rPr kumimoji="1" lang="zh-CN" altLang="en-US" dirty="0" smtClean="0"/>
              <a:t> </a:t>
            </a:r>
            <a:r>
              <a:rPr kumimoji="1" lang="en-US" altLang="zh-CN" dirty="0" smtClean="0"/>
              <a:t>C(</a:t>
            </a:r>
            <a:r>
              <a:rPr kumimoji="1" lang="en-US" altLang="zh-CN" dirty="0" err="1" smtClean="0"/>
              <a:t>n,i</a:t>
            </a:r>
            <a:r>
              <a:rPr kumimoji="1" lang="en-US" altLang="zh-CN" dirty="0" smtClean="0"/>
              <a:t>)C(</a:t>
            </a:r>
            <a:r>
              <a:rPr kumimoji="1" lang="en-US" altLang="zh-CN" dirty="0" err="1" smtClean="0"/>
              <a:t>i,k</a:t>
            </a:r>
            <a:r>
              <a:rPr kumimoji="1" lang="en-US" altLang="zh-CN" dirty="0" smtClean="0"/>
              <a:t>),</a:t>
            </a:r>
            <a:r>
              <a:rPr kumimoji="1" lang="zh-CN" altLang="en-US" dirty="0" smtClean="0"/>
              <a:t>其中</a:t>
            </a:r>
            <a:r>
              <a:rPr kumimoji="1" lang="en-US" altLang="zh-CN" dirty="0" smtClean="0"/>
              <a:t>k</a:t>
            </a:r>
            <a:r>
              <a:rPr kumimoji="1" lang="zh-CN" altLang="en-US" dirty="0" smtClean="0"/>
              <a:t>为多项式的次数，也就是一个常数。</a:t>
            </a:r>
          </a:p>
          <a:p>
            <a:r>
              <a:rPr kumimoji="1" lang="en-US" altLang="zh-CN" dirty="0" smtClean="0"/>
              <a:t>C(</a:t>
            </a:r>
            <a:r>
              <a:rPr kumimoji="1" lang="en-US" altLang="zh-CN" dirty="0" err="1" smtClean="0"/>
              <a:t>n,i</a:t>
            </a:r>
            <a:r>
              <a:rPr kumimoji="1" lang="en-US" altLang="zh-CN" dirty="0" smtClean="0"/>
              <a:t>)C(</a:t>
            </a:r>
            <a:r>
              <a:rPr kumimoji="1" lang="en-US" altLang="zh-CN" dirty="0" err="1" smtClean="0"/>
              <a:t>i,k</a:t>
            </a:r>
            <a:r>
              <a:rPr kumimoji="1" lang="en-US" altLang="zh-CN" dirty="0" smtClean="0"/>
              <a:t>)</a:t>
            </a:r>
            <a:r>
              <a:rPr kumimoji="1" lang="zh-CN" altLang="en-US" dirty="0" smtClean="0"/>
              <a:t>表示</a:t>
            </a:r>
            <a:r>
              <a:rPr kumimoji="1" lang="en-US" altLang="zh-CN" dirty="0" smtClean="0"/>
              <a:t>n</a:t>
            </a:r>
            <a:r>
              <a:rPr kumimoji="1" lang="zh-CN" altLang="en-US" dirty="0" smtClean="0"/>
              <a:t>个东西里面选</a:t>
            </a:r>
            <a:r>
              <a:rPr kumimoji="1" lang="en-US" altLang="zh-CN" dirty="0" err="1" smtClean="0"/>
              <a:t>i</a:t>
            </a:r>
            <a:r>
              <a:rPr kumimoji="1" lang="zh-CN" altLang="en-US" dirty="0" smtClean="0"/>
              <a:t>个再选</a:t>
            </a:r>
            <a:r>
              <a:rPr kumimoji="1" lang="en-US" altLang="zh-CN" dirty="0" smtClean="0"/>
              <a:t>k</a:t>
            </a:r>
            <a:r>
              <a:rPr kumimoji="1" lang="zh-CN" altLang="en-US" dirty="0" smtClean="0"/>
              <a:t>个。</a:t>
            </a:r>
          </a:p>
          <a:p>
            <a:r>
              <a:rPr kumimoji="1" lang="zh-CN" altLang="en-US" dirty="0" smtClean="0"/>
              <a:t>如果先考虑选</a:t>
            </a:r>
            <a:r>
              <a:rPr kumimoji="1" lang="en-US" altLang="zh-CN" dirty="0" smtClean="0"/>
              <a:t>k</a:t>
            </a:r>
            <a:r>
              <a:rPr kumimoji="1" lang="zh-CN" altLang="en-US" dirty="0" smtClean="0"/>
              <a:t>个，那么答案就是</a:t>
            </a:r>
            <a:r>
              <a:rPr kumimoji="1" lang="en-US" altLang="zh-CN" dirty="0" smtClean="0"/>
              <a:t>C(</a:t>
            </a:r>
            <a:r>
              <a:rPr kumimoji="1" lang="en-US" altLang="zh-CN" dirty="0" err="1" smtClean="0"/>
              <a:t>n,k</a:t>
            </a:r>
            <a:r>
              <a:rPr kumimoji="1" lang="en-US" altLang="zh-CN" dirty="0" smtClean="0"/>
              <a:t>)</a:t>
            </a:r>
            <a:r>
              <a:rPr kumimoji="1" lang="zh-CN" altLang="en-US" dirty="0" smtClean="0"/>
              <a:t> </a:t>
            </a:r>
            <a:r>
              <a:rPr kumimoji="1" lang="en-US" altLang="zh-CN" dirty="0" smtClean="0"/>
              <a:t>2^</a:t>
            </a:r>
            <a:r>
              <a:rPr kumimoji="1" lang="en-US" altLang="zh-CN" dirty="0"/>
              <a:t>(</a:t>
            </a:r>
            <a:r>
              <a:rPr kumimoji="1" lang="en-US" altLang="zh-CN" dirty="0" smtClean="0"/>
              <a:t>n-k)</a:t>
            </a:r>
            <a:r>
              <a:rPr kumimoji="1" lang="zh-CN" altLang="en-US" dirty="0" smtClean="0"/>
              <a:t>。</a:t>
            </a:r>
          </a:p>
          <a:p>
            <a:r>
              <a:rPr kumimoji="1" lang="zh-CN" altLang="en-US" dirty="0" smtClean="0"/>
              <a:t>注意</a:t>
            </a:r>
            <a:r>
              <a:rPr kumimoji="1" lang="en-US" altLang="zh-CN" dirty="0" smtClean="0"/>
              <a:t>k</a:t>
            </a:r>
            <a:r>
              <a:rPr kumimoji="1" lang="zh-CN" altLang="en-US" dirty="0" smtClean="0"/>
              <a:t>为常数，</a:t>
            </a:r>
            <a:r>
              <a:rPr kumimoji="1" lang="en-US" altLang="zh-CN" dirty="0" smtClean="0"/>
              <a:t>C(</a:t>
            </a:r>
            <a:r>
              <a:rPr kumimoji="1" lang="en-US" altLang="zh-CN" dirty="0" err="1" smtClean="0"/>
              <a:t>n,k</a:t>
            </a:r>
            <a:r>
              <a:rPr kumimoji="1" lang="en-US" altLang="zh-CN" dirty="0" smtClean="0"/>
              <a:t>)2^(-k)</a:t>
            </a:r>
            <a:r>
              <a:rPr kumimoji="1" lang="zh-CN" altLang="en-US" dirty="0" smtClean="0"/>
              <a:t>为一个关于</a:t>
            </a:r>
            <a:r>
              <a:rPr kumimoji="1" lang="en-US" altLang="zh-CN" dirty="0" smtClean="0"/>
              <a:t>n</a:t>
            </a:r>
            <a:r>
              <a:rPr kumimoji="1" lang="zh-CN" altLang="en-US" dirty="0" smtClean="0"/>
              <a:t>的多项式。</a:t>
            </a:r>
            <a:endParaRPr kumimoji="1" lang="zh-CN" altLang="en-US" dirty="0"/>
          </a:p>
        </p:txBody>
      </p:sp>
    </p:spTree>
    <p:extLst>
      <p:ext uri="{BB962C8B-B14F-4D97-AF65-F5344CB8AC3E}">
        <p14:creationId xmlns:p14="http://schemas.microsoft.com/office/powerpoint/2010/main" val="1135342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任意一个不超过</a:t>
            </a:r>
            <a:r>
              <a:rPr kumimoji="1" lang="en-US" altLang="zh-CN" dirty="0" smtClean="0"/>
              <a:t>k</a:t>
            </a:r>
            <a:r>
              <a:rPr kumimoji="1" lang="zh-CN" altLang="en-US" dirty="0" smtClean="0"/>
              <a:t>次的多项式可以表示成二项式的线性组合。</a:t>
            </a:r>
          </a:p>
          <a:p>
            <a:r>
              <a:rPr kumimoji="1" lang="zh-CN" altLang="en-US" dirty="0" smtClean="0"/>
              <a:t>所以答案为</a:t>
            </a:r>
            <a:r>
              <a:rPr kumimoji="1" lang="en-US" altLang="zh-CN" dirty="0" smtClean="0"/>
              <a:t>2^n</a:t>
            </a:r>
            <a:r>
              <a:rPr kumimoji="1" lang="zh-CN" altLang="en-US" dirty="0" smtClean="0"/>
              <a:t> </a:t>
            </a:r>
            <a:r>
              <a:rPr kumimoji="1" lang="en-US" altLang="zh-CN" dirty="0" smtClean="0"/>
              <a:t>g(n)</a:t>
            </a:r>
            <a:r>
              <a:rPr kumimoji="1" lang="zh-CN" altLang="en-US" dirty="0" smtClean="0"/>
              <a:t>，其中</a:t>
            </a:r>
            <a:r>
              <a:rPr kumimoji="1" lang="en-US" altLang="zh-CN" dirty="0" smtClean="0"/>
              <a:t>g(n)</a:t>
            </a:r>
            <a:r>
              <a:rPr kumimoji="1" lang="zh-CN" altLang="en-US" dirty="0" smtClean="0"/>
              <a:t>为不超过</a:t>
            </a:r>
            <a:r>
              <a:rPr kumimoji="1" lang="en-US" altLang="zh-CN" dirty="0" smtClean="0"/>
              <a:t>k</a:t>
            </a:r>
            <a:r>
              <a:rPr kumimoji="1" lang="zh-CN" altLang="en-US" dirty="0" smtClean="0"/>
              <a:t>次的多项式。</a:t>
            </a:r>
            <a:endParaRPr kumimoji="1" lang="zh-CN" altLang="en-US" dirty="0"/>
          </a:p>
        </p:txBody>
      </p:sp>
    </p:spTree>
    <p:extLst>
      <p:ext uri="{BB962C8B-B14F-4D97-AF65-F5344CB8AC3E}">
        <p14:creationId xmlns:p14="http://schemas.microsoft.com/office/powerpoint/2010/main" val="83314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 C(</a:t>
            </a:r>
            <a:r>
              <a:rPr kumimoji="1" lang="en-US" altLang="zh-CN" dirty="0" err="1" smtClean="0"/>
              <a:t>n,i</a:t>
            </a:r>
            <a:r>
              <a:rPr kumimoji="1" lang="en-US" altLang="zh-CN" dirty="0" smtClean="0"/>
              <a:t>)f(</a:t>
            </a:r>
            <a:r>
              <a:rPr kumimoji="1" lang="en-US" altLang="zh-CN" dirty="0" err="1"/>
              <a:t>i</a:t>
            </a:r>
            <a:r>
              <a:rPr kumimoji="1" lang="en-US" altLang="zh-CN" dirty="0" err="1" smtClean="0"/>
              <a:t>,n</a:t>
            </a:r>
            <a:r>
              <a:rPr kumimoji="1" lang="en-US" altLang="zh-CN" dirty="0" smtClean="0"/>
              <a:t>), </a:t>
            </a:r>
            <a:r>
              <a:rPr kumimoji="1" lang="en-US" altLang="zh-CN" dirty="0" err="1" smtClean="0"/>
              <a:t>i</a:t>
            </a:r>
            <a:r>
              <a:rPr kumimoji="1" lang="en-US" altLang="zh-CN" dirty="0" smtClean="0"/>
              <a:t>=0..n-1</a:t>
            </a:r>
            <a:endParaRPr kumimoji="1" lang="zh-CN" altLang="en-US" dirty="0"/>
          </a:p>
        </p:txBody>
      </p:sp>
      <p:sp>
        <p:nvSpPr>
          <p:cNvPr id="3" name="内容占位符 2"/>
          <p:cNvSpPr>
            <a:spLocks noGrp="1"/>
          </p:cNvSpPr>
          <p:nvPr>
            <p:ph idx="1"/>
          </p:nvPr>
        </p:nvSpPr>
        <p:spPr/>
        <p:txBody>
          <a:bodyPr/>
          <a:lstStyle/>
          <a:p>
            <a:r>
              <a:rPr kumimoji="1" lang="en-US" altLang="zh-CN" dirty="0" smtClean="0"/>
              <a:t>f</a:t>
            </a:r>
            <a:r>
              <a:rPr kumimoji="1" lang="zh-CN" altLang="en-US" dirty="0" smtClean="0"/>
              <a:t>为</a:t>
            </a:r>
            <a:r>
              <a:rPr kumimoji="1" lang="en-US" altLang="zh-CN" dirty="0" err="1" smtClean="0"/>
              <a:t>i</a:t>
            </a:r>
            <a:r>
              <a:rPr kumimoji="1" lang="zh-CN" altLang="en-US" dirty="0" smtClean="0"/>
              <a:t>和</a:t>
            </a:r>
            <a:r>
              <a:rPr kumimoji="1" lang="en-US" altLang="zh-CN" dirty="0" smtClean="0"/>
              <a:t>n</a:t>
            </a:r>
            <a:r>
              <a:rPr kumimoji="1" lang="zh-CN" altLang="en-US" dirty="0" smtClean="0"/>
              <a:t>的多项式。</a:t>
            </a:r>
          </a:p>
          <a:p>
            <a:r>
              <a:rPr kumimoji="1" lang="zh-CN" altLang="en-US" dirty="0" smtClean="0"/>
              <a:t>考虑把</a:t>
            </a:r>
            <a:r>
              <a:rPr kumimoji="1" lang="en-US" altLang="zh-CN" dirty="0" smtClean="0"/>
              <a:t>n</a:t>
            </a:r>
            <a:r>
              <a:rPr kumimoji="1" lang="zh-CN" altLang="en-US" dirty="0" smtClean="0"/>
              <a:t>提取出来，变成</a:t>
            </a:r>
            <a:r>
              <a:rPr kumimoji="1" lang="en-US" altLang="zh-CN" dirty="0" smtClean="0"/>
              <a:t>n^0C(</a:t>
            </a:r>
            <a:r>
              <a:rPr kumimoji="1" lang="en-US" altLang="zh-CN" dirty="0" err="1" smtClean="0"/>
              <a:t>n,i</a:t>
            </a:r>
            <a:r>
              <a:rPr kumimoji="1" lang="en-US" altLang="zh-CN" dirty="0" smtClean="0"/>
              <a:t>)f_0(</a:t>
            </a:r>
            <a:r>
              <a:rPr kumimoji="1" lang="en-US" altLang="zh-CN" dirty="0" err="1" smtClean="0"/>
              <a:t>i</a:t>
            </a:r>
            <a:r>
              <a:rPr kumimoji="1" lang="en-US" altLang="zh-CN" dirty="0" smtClean="0"/>
              <a:t>)+n^1C(</a:t>
            </a:r>
            <a:r>
              <a:rPr kumimoji="1" lang="en-US" altLang="zh-CN" dirty="0" err="1" smtClean="0"/>
              <a:t>n,i</a:t>
            </a:r>
            <a:r>
              <a:rPr kumimoji="1" lang="en-US" altLang="zh-CN" dirty="0" smtClean="0"/>
              <a:t>)f_1(</a:t>
            </a:r>
            <a:r>
              <a:rPr kumimoji="1" lang="en-US" altLang="zh-CN" dirty="0" err="1" smtClean="0"/>
              <a:t>i</a:t>
            </a:r>
            <a:r>
              <a:rPr kumimoji="1" lang="en-US" altLang="zh-CN" dirty="0" smtClean="0"/>
              <a:t>)+…</a:t>
            </a:r>
            <a:endParaRPr kumimoji="1" lang="zh-CN" altLang="en-US" dirty="0" smtClean="0"/>
          </a:p>
          <a:p>
            <a:r>
              <a:rPr kumimoji="1" lang="zh-CN" altLang="en-US" dirty="0" smtClean="0"/>
              <a:t>右边每项和为</a:t>
            </a:r>
            <a:r>
              <a:rPr kumimoji="1" lang="en-US" altLang="zh-CN" dirty="0" err="1" smtClean="0"/>
              <a:t>n^i</a:t>
            </a:r>
            <a:r>
              <a:rPr kumimoji="1" lang="zh-CN" altLang="en-US" dirty="0" smtClean="0"/>
              <a:t> </a:t>
            </a:r>
            <a:r>
              <a:rPr kumimoji="1" lang="en-US" altLang="zh-CN" dirty="0" smtClean="0"/>
              <a:t>2^n</a:t>
            </a:r>
            <a:r>
              <a:rPr kumimoji="1" lang="zh-CN" altLang="en-US" dirty="0" smtClean="0"/>
              <a:t> </a:t>
            </a:r>
            <a:r>
              <a:rPr kumimoji="1" lang="en-US" altLang="zh-CN" dirty="0" err="1" smtClean="0"/>
              <a:t>g_i</a:t>
            </a:r>
            <a:r>
              <a:rPr kumimoji="1" lang="en-US" altLang="zh-CN" dirty="0" smtClean="0"/>
              <a:t>(n)</a:t>
            </a:r>
            <a:endParaRPr kumimoji="1" lang="zh-CN" altLang="en-US" dirty="0"/>
          </a:p>
          <a:p>
            <a:r>
              <a:rPr kumimoji="1" lang="zh-CN" altLang="en-US" dirty="0" smtClean="0"/>
              <a:t>所以整体为</a:t>
            </a:r>
            <a:r>
              <a:rPr kumimoji="1" lang="en-US" altLang="zh-CN" dirty="0" smtClean="0"/>
              <a:t>2^n</a:t>
            </a:r>
            <a:r>
              <a:rPr kumimoji="1" lang="zh-CN" altLang="en-US" dirty="0" smtClean="0"/>
              <a:t> </a:t>
            </a:r>
            <a:r>
              <a:rPr kumimoji="1" lang="en-US" altLang="zh-CN" dirty="0" smtClean="0"/>
              <a:t>g(n)</a:t>
            </a:r>
            <a:endParaRPr kumimoji="1" lang="zh-CN" altLang="en-US" dirty="0"/>
          </a:p>
        </p:txBody>
      </p:sp>
    </p:spTree>
    <p:extLst>
      <p:ext uri="{BB962C8B-B14F-4D97-AF65-F5344CB8AC3E}">
        <p14:creationId xmlns:p14="http://schemas.microsoft.com/office/powerpoint/2010/main" val="2121129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sum C(</a:t>
            </a:r>
            <a:r>
              <a:rPr kumimoji="1" lang="en-US" altLang="zh-CN" dirty="0" err="1" smtClean="0"/>
              <a:t>n,i</a:t>
            </a:r>
            <a:r>
              <a:rPr kumimoji="1" lang="en-US" altLang="zh-CN" dirty="0" smtClean="0"/>
              <a:t>)f(</a:t>
            </a:r>
            <a:r>
              <a:rPr kumimoji="1" lang="en-US" altLang="zh-CN" dirty="0" err="1" smtClean="0"/>
              <a:t>i</a:t>
            </a:r>
            <a:r>
              <a:rPr kumimoji="1" lang="en-US" altLang="zh-CN" dirty="0" smtClean="0"/>
              <a:t>)</a:t>
            </a:r>
            <a:r>
              <a:rPr kumimoji="1" lang="en-US" altLang="zh-CN" dirty="0" err="1" smtClean="0"/>
              <a:t>q^i</a:t>
            </a:r>
            <a:r>
              <a:rPr kumimoji="1" lang="en-US" altLang="zh-CN" dirty="0" smtClean="0"/>
              <a:t>, </a:t>
            </a:r>
            <a:r>
              <a:rPr kumimoji="1" lang="en-US" altLang="zh-CN" dirty="0" err="1" smtClean="0"/>
              <a:t>i</a:t>
            </a:r>
            <a:r>
              <a:rPr kumimoji="1" lang="en-US" altLang="zh-CN" dirty="0" smtClean="0"/>
              <a:t>=0..n-1</a:t>
            </a:r>
            <a:endParaRPr kumimoji="1" lang="zh-CN" altLang="en-US" dirty="0"/>
          </a:p>
        </p:txBody>
      </p:sp>
      <p:sp>
        <p:nvSpPr>
          <p:cNvPr id="3" name="内容占位符 2"/>
          <p:cNvSpPr>
            <a:spLocks noGrp="1"/>
          </p:cNvSpPr>
          <p:nvPr>
            <p:ph idx="1"/>
          </p:nvPr>
        </p:nvSpPr>
        <p:spPr/>
        <p:txBody>
          <a:bodyPr/>
          <a:lstStyle/>
          <a:p>
            <a:r>
              <a:rPr kumimoji="1" lang="zh-CN" altLang="en-US" dirty="0" smtClean="0"/>
              <a:t>可以推广为</a:t>
            </a:r>
            <a:r>
              <a:rPr kumimoji="1" lang="en-US" altLang="zh-CN" dirty="0" smtClean="0"/>
              <a:t>(q+1)^n</a:t>
            </a:r>
            <a:r>
              <a:rPr kumimoji="1" lang="zh-CN" altLang="en-US" dirty="0" smtClean="0"/>
              <a:t> </a:t>
            </a:r>
            <a:r>
              <a:rPr kumimoji="1" lang="en-US" altLang="zh-CN" dirty="0" smtClean="0"/>
              <a:t>g(n)</a:t>
            </a:r>
            <a:r>
              <a:rPr kumimoji="1" lang="zh-CN" altLang="en-US" dirty="0" smtClean="0"/>
              <a:t>，其中</a:t>
            </a:r>
            <a:r>
              <a:rPr kumimoji="1" lang="en-US" altLang="zh-CN" dirty="0" smtClean="0"/>
              <a:t>g(n)</a:t>
            </a:r>
            <a:r>
              <a:rPr kumimoji="1" lang="zh-CN" altLang="en-US" dirty="0" smtClean="0"/>
              <a:t>为次数不超过</a:t>
            </a:r>
            <a:r>
              <a:rPr kumimoji="1" lang="en-US" altLang="zh-CN" dirty="0" smtClean="0"/>
              <a:t>k</a:t>
            </a:r>
            <a:r>
              <a:rPr kumimoji="1" lang="zh-CN" altLang="en-US" dirty="0" smtClean="0"/>
              <a:t>的多项式。</a:t>
            </a:r>
            <a:endParaRPr kumimoji="1" lang="zh-CN" altLang="en-US" dirty="0"/>
          </a:p>
        </p:txBody>
      </p:sp>
    </p:spTree>
    <p:extLst>
      <p:ext uri="{BB962C8B-B14F-4D97-AF65-F5344CB8AC3E}">
        <p14:creationId xmlns:p14="http://schemas.microsoft.com/office/powerpoint/2010/main" val="598903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优缺点</a:t>
            </a:r>
            <a:endParaRPr kumimoji="1" lang="zh-CN" altLang="en-US" dirty="0"/>
          </a:p>
        </p:txBody>
      </p:sp>
      <p:sp>
        <p:nvSpPr>
          <p:cNvPr id="3" name="内容占位符 2"/>
          <p:cNvSpPr>
            <a:spLocks noGrp="1"/>
          </p:cNvSpPr>
          <p:nvPr>
            <p:ph idx="1"/>
          </p:nvPr>
        </p:nvSpPr>
        <p:spPr/>
        <p:txBody>
          <a:bodyPr/>
          <a:lstStyle/>
          <a:p>
            <a:r>
              <a:rPr kumimoji="1" lang="zh-CN" altLang="en-US" dirty="0" smtClean="0"/>
              <a:t>一个思想，如果对于一个东西定性分析出了一个和多项式相关的结构，可以考虑爆算前几项然后插值计算。</a:t>
            </a:r>
          </a:p>
          <a:p>
            <a:r>
              <a:rPr kumimoji="1" lang="zh-CN" altLang="en-US" dirty="0"/>
              <a:t>可以求出将若干个点代进去的值，而不</a:t>
            </a:r>
            <a:r>
              <a:rPr kumimoji="1" lang="zh-CN" altLang="en-US" dirty="0" smtClean="0"/>
              <a:t>用维护多</a:t>
            </a:r>
            <a:r>
              <a:rPr kumimoji="1" lang="zh-CN" altLang="en-US" dirty="0"/>
              <a:t>项式的结构</a:t>
            </a:r>
            <a:r>
              <a:rPr kumimoji="1" lang="zh-CN" altLang="en-US" dirty="0" smtClean="0"/>
              <a:t>。</a:t>
            </a:r>
          </a:p>
          <a:p>
            <a:r>
              <a:rPr kumimoji="1" lang="zh-CN" altLang="en-US" dirty="0" smtClean="0"/>
              <a:t>从而避免很多复杂的数学推导。</a:t>
            </a:r>
          </a:p>
          <a:p>
            <a:r>
              <a:rPr kumimoji="1" lang="zh-CN" altLang="en-US" dirty="0" smtClean="0"/>
              <a:t>无法知道多项式的具体结构，不能进行更多细致的运算。</a:t>
            </a:r>
          </a:p>
          <a:p>
            <a:r>
              <a:rPr kumimoji="1" lang="zh-CN" altLang="en-US" dirty="0" smtClean="0"/>
              <a:t>看一下在组合计数问题中的应用。</a:t>
            </a:r>
            <a:endParaRPr kumimoji="1" lang="zh-CN" altLang="en-US" dirty="0"/>
          </a:p>
        </p:txBody>
      </p:sp>
    </p:spTree>
    <p:extLst>
      <p:ext uri="{BB962C8B-B14F-4D97-AF65-F5344CB8AC3E}">
        <p14:creationId xmlns:p14="http://schemas.microsoft.com/office/powerpoint/2010/main" val="1362809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这次主要关注用一些数学的方法解决计数题，会涉及多</a:t>
            </a:r>
            <a:r>
              <a:rPr kumimoji="1" lang="zh-CN" altLang="en-US" dirty="0" smtClean="0"/>
              <a:t>项式，</a:t>
            </a:r>
            <a:r>
              <a:rPr kumimoji="1" lang="zh-CN" altLang="en-US" dirty="0" smtClean="0"/>
              <a:t>递</a:t>
            </a:r>
            <a:r>
              <a:rPr kumimoji="1" lang="zh-CN" altLang="en-US" smtClean="0"/>
              <a:t>推数</a:t>
            </a:r>
            <a:r>
              <a:rPr kumimoji="1" lang="zh-CN" altLang="en-US" smtClean="0"/>
              <a:t>列</a:t>
            </a:r>
            <a:r>
              <a:rPr kumimoji="1" lang="zh-CN" altLang="en-US" smtClean="0"/>
              <a:t>的</a:t>
            </a:r>
            <a:r>
              <a:rPr kumimoji="1" lang="zh-CN" altLang="en-US" smtClean="0"/>
              <a:t>知识</a:t>
            </a:r>
            <a:r>
              <a:rPr kumimoji="1" lang="zh-CN" altLang="en-US" dirty="0" smtClean="0"/>
              <a:t>。</a:t>
            </a:r>
            <a:endParaRPr kumimoji="1" lang="zh-CN" altLang="en-US" dirty="0"/>
          </a:p>
        </p:txBody>
      </p:sp>
    </p:spTree>
    <p:extLst>
      <p:ext uri="{BB962C8B-B14F-4D97-AF65-F5344CB8AC3E}">
        <p14:creationId xmlns:p14="http://schemas.microsoft.com/office/powerpoint/2010/main" val="1954318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TC</a:t>
            </a:r>
            <a:r>
              <a:rPr kumimoji="1" lang="zh-CN" altLang="en-US" dirty="0" smtClean="0"/>
              <a:t> </a:t>
            </a:r>
            <a:r>
              <a:rPr kumimoji="1" lang="en-US" altLang="zh-CN" dirty="0" smtClean="0"/>
              <a:t>629</a:t>
            </a:r>
            <a:r>
              <a:rPr kumimoji="1" lang="zh-CN" altLang="en-US" dirty="0" smtClean="0"/>
              <a:t> </a:t>
            </a:r>
            <a:r>
              <a:rPr kumimoji="1" lang="en-US" altLang="zh-CN" dirty="0" smtClean="0"/>
              <a:t>hard</a:t>
            </a:r>
            <a:endParaRPr kumimoji="1" lang="zh-CN" altLang="en-US" dirty="0"/>
          </a:p>
        </p:txBody>
      </p:sp>
      <p:sp>
        <p:nvSpPr>
          <p:cNvPr id="3" name="内容占位符 2"/>
          <p:cNvSpPr>
            <a:spLocks noGrp="1"/>
          </p:cNvSpPr>
          <p:nvPr>
            <p:ph idx="1"/>
          </p:nvPr>
        </p:nvSpPr>
        <p:spPr/>
        <p:txBody>
          <a:bodyPr/>
          <a:lstStyle/>
          <a:p>
            <a:r>
              <a:rPr kumimoji="1" lang="zh-CN" altLang="en-US" dirty="0" smtClean="0"/>
              <a:t>忽略背景，让你求</a:t>
            </a:r>
            <a:r>
              <a:rPr kumimoji="1" lang="en-US" altLang="zh-CN" dirty="0"/>
              <a:t>(x+1)(2x+1)(3x+1)...(nx+1)</a:t>
            </a:r>
            <a:r>
              <a:rPr kumimoji="1" lang="zh-CN" altLang="en-US" dirty="0"/>
              <a:t>中</a:t>
            </a:r>
            <a:r>
              <a:rPr kumimoji="1" lang="en-US" altLang="zh-CN" dirty="0" err="1"/>
              <a:t>x^k</a:t>
            </a:r>
            <a:r>
              <a:rPr kumimoji="1" lang="zh-CN" altLang="en-US" dirty="0"/>
              <a:t>的系数</a:t>
            </a:r>
            <a:r>
              <a:rPr kumimoji="1" lang="zh-CN" altLang="en-US" dirty="0" smtClean="0"/>
              <a:t>。</a:t>
            </a:r>
          </a:p>
          <a:p>
            <a:r>
              <a:rPr kumimoji="1" lang="en-US" altLang="zh-CN" dirty="0"/>
              <a:t>n</a:t>
            </a:r>
            <a:r>
              <a:rPr kumimoji="1" lang="en-US" altLang="zh-CN" dirty="0" smtClean="0"/>
              <a:t>&lt;=1e9,</a:t>
            </a:r>
            <a:r>
              <a:rPr kumimoji="1" lang="zh-CN" altLang="en-US" dirty="0" smtClean="0"/>
              <a:t> </a:t>
            </a:r>
            <a:r>
              <a:rPr kumimoji="1" lang="en-US" altLang="zh-CN" dirty="0" smtClean="0"/>
              <a:t>k&lt;=2000</a:t>
            </a:r>
            <a:r>
              <a:rPr kumimoji="1" lang="zh-CN" altLang="en-US" dirty="0" smtClean="0"/>
              <a:t>，对一个</a:t>
            </a:r>
            <a:r>
              <a:rPr kumimoji="1" lang="en-US" altLang="zh-CN" dirty="0" smtClean="0"/>
              <a:t>1e9</a:t>
            </a:r>
            <a:r>
              <a:rPr kumimoji="1" lang="zh-CN" altLang="en-US" dirty="0" smtClean="0"/>
              <a:t>到</a:t>
            </a:r>
            <a:r>
              <a:rPr kumimoji="1" lang="en-US" altLang="zh-CN" dirty="0" smtClean="0"/>
              <a:t>2e9</a:t>
            </a:r>
            <a:r>
              <a:rPr kumimoji="1" lang="zh-CN" altLang="en-US" dirty="0" smtClean="0"/>
              <a:t>之间的素数取模。</a:t>
            </a:r>
          </a:p>
          <a:p>
            <a:endParaRPr kumimoji="1" lang="zh-CN" altLang="en-US" dirty="0" smtClean="0"/>
          </a:p>
        </p:txBody>
      </p:sp>
    </p:spTree>
    <p:extLst>
      <p:ext uri="{BB962C8B-B14F-4D97-AF65-F5344CB8AC3E}">
        <p14:creationId xmlns:p14="http://schemas.microsoft.com/office/powerpoint/2010/main" val="19574513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第一个方法是分治。</a:t>
            </a:r>
          </a:p>
          <a:p>
            <a:r>
              <a:rPr kumimoji="1" lang="zh-CN" altLang="en-US" dirty="0" smtClean="0"/>
              <a:t>首先将多项式反过来，只需要保留前面</a:t>
            </a:r>
            <a:r>
              <a:rPr kumimoji="1" lang="en-US" altLang="zh-CN" dirty="0" smtClean="0"/>
              <a:t>k</a:t>
            </a:r>
            <a:r>
              <a:rPr kumimoji="1" lang="zh-CN" altLang="en-US" dirty="0" smtClean="0"/>
              <a:t>项，记</a:t>
            </a:r>
            <a:r>
              <a:rPr kumimoji="1" lang="en-US" altLang="zh-CN" dirty="0" smtClean="0"/>
              <a:t>R(</a:t>
            </a:r>
            <a:r>
              <a:rPr kumimoji="1" lang="en-US" altLang="zh-CN" dirty="0" err="1" smtClean="0"/>
              <a:t>n,x</a:t>
            </a:r>
            <a:r>
              <a:rPr kumimoji="1" lang="en-US" altLang="zh-CN" dirty="0" smtClean="0"/>
              <a:t>)=(x+1)(x+2)…(</a:t>
            </a:r>
            <a:r>
              <a:rPr kumimoji="1" lang="en-US" altLang="zh-CN" dirty="0" err="1" smtClean="0"/>
              <a:t>x+n</a:t>
            </a:r>
            <a:r>
              <a:rPr kumimoji="1" lang="en-US" altLang="zh-CN" dirty="0" smtClean="0"/>
              <a:t>)</a:t>
            </a:r>
            <a:r>
              <a:rPr kumimoji="1" lang="zh-CN" altLang="en-US" dirty="0" smtClean="0"/>
              <a:t>。</a:t>
            </a:r>
          </a:p>
          <a:p>
            <a:r>
              <a:rPr kumimoji="1" lang="zh-CN" altLang="en-US" dirty="0" smtClean="0"/>
              <a:t>于是有</a:t>
            </a:r>
            <a:r>
              <a:rPr kumimoji="1" lang="en-US" altLang="zh-CN" dirty="0" smtClean="0"/>
              <a:t>R(2n,x)=R(</a:t>
            </a:r>
            <a:r>
              <a:rPr kumimoji="1" lang="en-US" altLang="zh-CN" dirty="0" err="1" smtClean="0"/>
              <a:t>n,x</a:t>
            </a:r>
            <a:r>
              <a:rPr kumimoji="1" lang="en-US" altLang="zh-CN" dirty="0" smtClean="0"/>
              <a:t>)</a:t>
            </a:r>
            <a:r>
              <a:rPr kumimoji="1" lang="zh-CN" altLang="en-US" dirty="0" smtClean="0"/>
              <a:t>*</a:t>
            </a:r>
            <a:r>
              <a:rPr kumimoji="1" lang="en-US" altLang="zh-CN" dirty="0" smtClean="0"/>
              <a:t>R(</a:t>
            </a:r>
            <a:r>
              <a:rPr kumimoji="1" lang="en-US" altLang="zh-CN" dirty="0" err="1" smtClean="0"/>
              <a:t>n,x+n</a:t>
            </a:r>
            <a:r>
              <a:rPr kumimoji="1" lang="en-US" altLang="zh-CN" dirty="0" smtClean="0"/>
              <a:t>)</a:t>
            </a:r>
            <a:r>
              <a:rPr kumimoji="1" lang="zh-CN" altLang="en-US" dirty="0" smtClean="0"/>
              <a:t>。</a:t>
            </a:r>
          </a:p>
          <a:p>
            <a:r>
              <a:rPr kumimoji="1" lang="zh-CN" altLang="en-US" dirty="0" smtClean="0"/>
              <a:t>记</a:t>
            </a:r>
            <a:r>
              <a:rPr kumimoji="1" lang="en-US" altLang="zh-CN" dirty="0" smtClean="0"/>
              <a:t>R(</a:t>
            </a:r>
            <a:r>
              <a:rPr kumimoji="1" lang="en-US" altLang="zh-CN" dirty="0" err="1" smtClean="0"/>
              <a:t>n,x</a:t>
            </a:r>
            <a:r>
              <a:rPr kumimoji="1" lang="en-US" altLang="zh-CN" dirty="0" smtClean="0"/>
              <a:t>)=sum</a:t>
            </a:r>
            <a:r>
              <a:rPr kumimoji="1" lang="zh-CN" altLang="en-US" dirty="0" smtClean="0"/>
              <a:t> </a:t>
            </a:r>
            <a:r>
              <a:rPr kumimoji="1" lang="en-US" altLang="zh-CN" dirty="0" smtClean="0"/>
              <a:t>a(</a:t>
            </a:r>
            <a:r>
              <a:rPr kumimoji="1" lang="en-US" altLang="zh-CN" dirty="0" err="1" smtClean="0"/>
              <a:t>i</a:t>
            </a:r>
            <a:r>
              <a:rPr kumimoji="1" lang="en-US" altLang="zh-CN" dirty="0" smtClean="0"/>
              <a:t>)</a:t>
            </a:r>
            <a:r>
              <a:rPr kumimoji="1" lang="zh-CN" altLang="en-US" dirty="0" smtClean="0"/>
              <a:t> </a:t>
            </a:r>
            <a:r>
              <a:rPr kumimoji="1" lang="en-US" altLang="zh-CN" dirty="0" smtClean="0"/>
              <a:t>x^(n-</a:t>
            </a:r>
            <a:r>
              <a:rPr kumimoji="1" lang="en-US" altLang="zh-CN" dirty="0" err="1" smtClean="0"/>
              <a:t>i</a:t>
            </a:r>
            <a:r>
              <a:rPr kumimoji="1" lang="en-US" altLang="zh-CN" dirty="0" smtClean="0"/>
              <a:t>)</a:t>
            </a:r>
            <a:r>
              <a:rPr kumimoji="1" lang="zh-CN" altLang="en-US" dirty="0" smtClean="0"/>
              <a:t>，所以</a:t>
            </a:r>
            <a:r>
              <a:rPr kumimoji="1" lang="en-US" altLang="zh-CN" dirty="0" smtClean="0"/>
              <a:t>R(</a:t>
            </a:r>
            <a:r>
              <a:rPr kumimoji="1" lang="en-US" altLang="zh-CN" dirty="0" err="1" smtClean="0"/>
              <a:t>n,x+n</a:t>
            </a:r>
            <a:r>
              <a:rPr kumimoji="1" lang="en-US" altLang="zh-CN" dirty="0" smtClean="0"/>
              <a:t>)=</a:t>
            </a:r>
            <a:r>
              <a:rPr kumimoji="1" lang="en-US" altLang="zh-CN" dirty="0"/>
              <a:t>sum</a:t>
            </a:r>
            <a:r>
              <a:rPr kumimoji="1" lang="zh-CN" altLang="en-US" dirty="0"/>
              <a:t> </a:t>
            </a:r>
            <a:r>
              <a:rPr kumimoji="1" lang="en-US" altLang="zh-CN" dirty="0"/>
              <a:t>a(</a:t>
            </a:r>
            <a:r>
              <a:rPr kumimoji="1" lang="en-US" altLang="zh-CN" dirty="0" err="1"/>
              <a:t>i</a:t>
            </a:r>
            <a:r>
              <a:rPr kumimoji="1" lang="en-US" altLang="zh-CN" dirty="0"/>
              <a:t>)</a:t>
            </a:r>
            <a:r>
              <a:rPr kumimoji="1" lang="zh-CN" altLang="en-US" dirty="0"/>
              <a:t> </a:t>
            </a:r>
            <a:r>
              <a:rPr kumimoji="1" lang="en-US" altLang="zh-CN" dirty="0"/>
              <a:t>(</a:t>
            </a:r>
            <a:r>
              <a:rPr kumimoji="1" lang="en-US" altLang="zh-CN" dirty="0" err="1" smtClean="0"/>
              <a:t>x+n</a:t>
            </a:r>
            <a:r>
              <a:rPr kumimoji="1" lang="en-US" altLang="zh-CN" dirty="0" smtClean="0"/>
              <a:t>)^(</a:t>
            </a:r>
            <a:r>
              <a:rPr kumimoji="1" lang="en-US" altLang="zh-CN" dirty="0"/>
              <a:t>n-</a:t>
            </a:r>
            <a:r>
              <a:rPr kumimoji="1" lang="en-US" altLang="zh-CN" dirty="0" err="1"/>
              <a:t>i</a:t>
            </a:r>
            <a:r>
              <a:rPr kumimoji="1" lang="en-US" altLang="zh-CN" dirty="0" smtClean="0"/>
              <a:t>)</a:t>
            </a:r>
            <a:r>
              <a:rPr kumimoji="1" lang="zh-CN" altLang="en-US" dirty="0" smtClean="0"/>
              <a:t>。</a:t>
            </a:r>
          </a:p>
          <a:p>
            <a:r>
              <a:rPr kumimoji="1" lang="zh-CN" altLang="en-US" dirty="0" smtClean="0"/>
              <a:t>用二项式定理展开有 </a:t>
            </a:r>
            <a:r>
              <a:rPr kumimoji="1" lang="en-US" altLang="zh-CN" dirty="0" smtClean="0"/>
              <a:t>sum</a:t>
            </a:r>
            <a:r>
              <a:rPr kumimoji="1" lang="zh-CN" altLang="en-US" dirty="0" smtClean="0"/>
              <a:t> </a:t>
            </a:r>
            <a:r>
              <a:rPr kumimoji="1" lang="en-US" altLang="zh-CN" dirty="0" smtClean="0"/>
              <a:t>a(</a:t>
            </a:r>
            <a:r>
              <a:rPr kumimoji="1" lang="en-US" altLang="zh-CN" dirty="0" err="1" smtClean="0"/>
              <a:t>i</a:t>
            </a:r>
            <a:r>
              <a:rPr kumimoji="1" lang="en-US" altLang="zh-CN" dirty="0" smtClean="0"/>
              <a:t>)</a:t>
            </a:r>
            <a:r>
              <a:rPr kumimoji="1" lang="zh-CN" altLang="en-US" dirty="0" smtClean="0"/>
              <a:t> </a:t>
            </a:r>
            <a:r>
              <a:rPr kumimoji="1" lang="en-US" altLang="zh-CN" dirty="0"/>
              <a:t>x</a:t>
            </a:r>
            <a:r>
              <a:rPr kumimoji="1" lang="en-US" altLang="zh-CN" dirty="0" smtClean="0"/>
              <a:t>^(n-</a:t>
            </a:r>
            <a:r>
              <a:rPr kumimoji="1" lang="en-US" altLang="zh-CN" dirty="0" err="1" smtClean="0"/>
              <a:t>i</a:t>
            </a:r>
            <a:r>
              <a:rPr kumimoji="1" lang="en-US" altLang="zh-CN" dirty="0" smtClean="0"/>
              <a:t>-j)</a:t>
            </a:r>
            <a:r>
              <a:rPr kumimoji="1" lang="zh-CN" altLang="en-US" dirty="0" smtClean="0"/>
              <a:t> </a:t>
            </a:r>
            <a:r>
              <a:rPr kumimoji="1" lang="en-US" altLang="zh-CN" dirty="0" err="1" smtClean="0"/>
              <a:t>n^j</a:t>
            </a:r>
            <a:r>
              <a:rPr kumimoji="1" lang="zh-CN" altLang="en-US" dirty="0" smtClean="0"/>
              <a:t> </a:t>
            </a:r>
            <a:r>
              <a:rPr kumimoji="1" lang="en-US" altLang="zh-CN" dirty="0" smtClean="0"/>
              <a:t>C(n-</a:t>
            </a:r>
            <a:r>
              <a:rPr kumimoji="1" lang="en-US" altLang="zh-CN" dirty="0" err="1" smtClean="0"/>
              <a:t>i,j</a:t>
            </a:r>
            <a:r>
              <a:rPr kumimoji="1" lang="en-US" altLang="zh-CN" dirty="0" smtClean="0"/>
              <a:t>)</a:t>
            </a:r>
            <a:endParaRPr kumimoji="1" lang="zh-CN" altLang="en-US" dirty="0" smtClean="0"/>
          </a:p>
          <a:p>
            <a:r>
              <a:rPr kumimoji="1" lang="zh-CN" altLang="en-US" dirty="0" smtClean="0"/>
              <a:t>是一个卷积的形式，所以可以使用</a:t>
            </a:r>
            <a:r>
              <a:rPr kumimoji="1" lang="en-US" altLang="zh-CN" dirty="0" smtClean="0"/>
              <a:t>FFT</a:t>
            </a:r>
            <a:r>
              <a:rPr kumimoji="1" lang="zh-CN" altLang="en-US" dirty="0" smtClean="0"/>
              <a:t>，整个的复杂度为</a:t>
            </a:r>
            <a:r>
              <a:rPr kumimoji="1" lang="en-US" altLang="zh-CN" dirty="0" smtClean="0"/>
              <a:t>O(</a:t>
            </a:r>
            <a:r>
              <a:rPr kumimoji="1" lang="en-US" altLang="zh-CN" dirty="0" err="1" smtClean="0"/>
              <a:t>klogklogn</a:t>
            </a:r>
            <a:r>
              <a:rPr kumimoji="1" lang="en-US" altLang="zh-CN" dirty="0" smtClean="0"/>
              <a:t>)</a:t>
            </a:r>
            <a:r>
              <a:rPr kumimoji="1" lang="zh-CN" altLang="en-US" dirty="0" smtClean="0"/>
              <a:t>。</a:t>
            </a:r>
            <a:endParaRPr kumimoji="1" lang="zh-CN" altLang="en-US" dirty="0"/>
          </a:p>
        </p:txBody>
      </p:sp>
    </p:spTree>
    <p:extLst>
      <p:ext uri="{BB962C8B-B14F-4D97-AF65-F5344CB8AC3E}">
        <p14:creationId xmlns:p14="http://schemas.microsoft.com/office/powerpoint/2010/main" val="1316790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第二种做法用</a:t>
            </a:r>
            <a:r>
              <a:rPr kumimoji="1" lang="en-US" altLang="zh-CN" dirty="0" smtClean="0"/>
              <a:t>f(N,K)</a:t>
            </a:r>
            <a:r>
              <a:rPr kumimoji="1" lang="zh-CN" altLang="en-US" dirty="0" smtClean="0"/>
              <a:t>表示答案。</a:t>
            </a:r>
          </a:p>
          <a:p>
            <a:r>
              <a:rPr kumimoji="1" lang="en-US" altLang="zh-CN" dirty="0" smtClean="0"/>
              <a:t>f(N,K)=f(N-1,K)+N</a:t>
            </a:r>
            <a:r>
              <a:rPr kumimoji="1" lang="zh-CN" altLang="en-US" dirty="0" smtClean="0"/>
              <a:t>*</a:t>
            </a:r>
            <a:r>
              <a:rPr kumimoji="1" lang="en-US" altLang="zh-CN" dirty="0" smtClean="0"/>
              <a:t>f(N-1,K-1)</a:t>
            </a:r>
            <a:endParaRPr kumimoji="1" lang="zh-CN" altLang="en-US" dirty="0" smtClean="0"/>
          </a:p>
          <a:p>
            <a:r>
              <a:rPr kumimoji="1" lang="zh-CN" altLang="en-US" dirty="0" smtClean="0"/>
              <a:t>将</a:t>
            </a:r>
            <a:r>
              <a:rPr kumimoji="1" lang="en-US" altLang="zh-CN" dirty="0"/>
              <a:t>N</a:t>
            </a:r>
            <a:r>
              <a:rPr kumimoji="1" lang="zh-CN" altLang="en-US" dirty="0" smtClean="0"/>
              <a:t>看成变量，</a:t>
            </a:r>
            <a:r>
              <a:rPr kumimoji="1" lang="en-US" altLang="zh-CN" dirty="0" smtClean="0"/>
              <a:t>f(N,K)-f(N-1,k)=N</a:t>
            </a:r>
            <a:r>
              <a:rPr kumimoji="1" lang="zh-CN" altLang="en-US" dirty="0" smtClean="0"/>
              <a:t>*</a:t>
            </a:r>
            <a:r>
              <a:rPr kumimoji="1" lang="en-US" altLang="zh-CN" dirty="0" smtClean="0"/>
              <a:t>f(N-1,K-1)</a:t>
            </a:r>
            <a:endParaRPr kumimoji="1" lang="zh-CN" altLang="en-US" dirty="0" smtClean="0"/>
          </a:p>
          <a:p>
            <a:r>
              <a:rPr kumimoji="1" lang="zh-CN" altLang="en-US" dirty="0" smtClean="0"/>
              <a:t>所以</a:t>
            </a:r>
            <a:r>
              <a:rPr kumimoji="1" lang="en-US" altLang="zh-CN" dirty="0" smtClean="0"/>
              <a:t>f(</a:t>
            </a:r>
            <a:r>
              <a:rPr kumimoji="1" lang="zh-CN" altLang="en-US" dirty="0" smtClean="0"/>
              <a:t>*</a:t>
            </a:r>
            <a:r>
              <a:rPr kumimoji="1" lang="en-US" altLang="zh-CN" dirty="0" smtClean="0"/>
              <a:t>,K)</a:t>
            </a:r>
            <a:r>
              <a:rPr kumimoji="1" lang="zh-CN" altLang="en-US" dirty="0" smtClean="0"/>
              <a:t>是次数</a:t>
            </a:r>
            <a:r>
              <a:rPr kumimoji="1" lang="en-US" altLang="zh-CN" dirty="0" smtClean="0"/>
              <a:t>2K</a:t>
            </a:r>
            <a:r>
              <a:rPr kumimoji="1" lang="zh-CN" altLang="en-US" dirty="0" smtClean="0"/>
              <a:t>的多项式。</a:t>
            </a:r>
          </a:p>
          <a:p>
            <a:r>
              <a:rPr kumimoji="1" lang="zh-CN" altLang="en-US" dirty="0" smtClean="0"/>
              <a:t>爆算前</a:t>
            </a:r>
            <a:r>
              <a:rPr kumimoji="1" lang="en-US" altLang="zh-CN" dirty="0" smtClean="0"/>
              <a:t>2K</a:t>
            </a:r>
            <a:r>
              <a:rPr kumimoji="1" lang="zh-CN" altLang="en-US" dirty="0" smtClean="0"/>
              <a:t>项，然后插值。</a:t>
            </a:r>
            <a:endParaRPr kumimoji="1" lang="zh-CN" altLang="en-US" dirty="0"/>
          </a:p>
        </p:txBody>
      </p:sp>
    </p:spTree>
    <p:extLst>
      <p:ext uri="{BB962C8B-B14F-4D97-AF65-F5344CB8AC3E}">
        <p14:creationId xmlns:p14="http://schemas.microsoft.com/office/powerpoint/2010/main" val="15325149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TC</a:t>
            </a:r>
            <a:r>
              <a:rPr kumimoji="1" lang="zh-CN" altLang="en-US" dirty="0" smtClean="0"/>
              <a:t> </a:t>
            </a:r>
            <a:r>
              <a:rPr kumimoji="1" lang="en-US" altLang="zh-CN" dirty="0" smtClean="0"/>
              <a:t>683</a:t>
            </a:r>
            <a:r>
              <a:rPr kumimoji="1" lang="zh-CN" altLang="en-US" dirty="0" smtClean="0"/>
              <a:t> </a:t>
            </a:r>
            <a:r>
              <a:rPr kumimoji="1" lang="en-US" altLang="zh-CN" dirty="0" smtClean="0"/>
              <a:t>hard</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smtClean="0"/>
              <a:t>在一个二维平面上，一开始</a:t>
            </a:r>
            <a:r>
              <a:rPr kumimoji="1" lang="en-US" altLang="zh-CN" dirty="0" smtClean="0"/>
              <a:t>(x0,y0)</a:t>
            </a:r>
            <a:r>
              <a:rPr kumimoji="1" lang="zh-CN" altLang="en-US" dirty="0" smtClean="0"/>
              <a:t>格子有个棋子。</a:t>
            </a:r>
          </a:p>
          <a:p>
            <a:r>
              <a:rPr kumimoji="1" lang="zh-CN" altLang="en-US" dirty="0" smtClean="0"/>
              <a:t>接下来他会随机朝四个方向行走，一共走</a:t>
            </a:r>
            <a:r>
              <a:rPr kumimoji="1" lang="en-US" altLang="zh-CN" dirty="0" smtClean="0"/>
              <a:t>t</a:t>
            </a:r>
            <a:r>
              <a:rPr kumimoji="1" lang="zh-CN" altLang="en-US" dirty="0" smtClean="0"/>
              <a:t>步，每一步都是独立的。</a:t>
            </a:r>
          </a:p>
          <a:p>
            <a:r>
              <a:rPr kumimoji="1" lang="zh-CN" altLang="en-US" dirty="0" smtClean="0"/>
              <a:t>若最后走到了</a:t>
            </a:r>
            <a:r>
              <a:rPr kumimoji="1" lang="en-US" altLang="zh-CN" dirty="0" smtClean="0"/>
              <a:t>(</a:t>
            </a:r>
            <a:r>
              <a:rPr kumimoji="1" lang="en-US" altLang="zh-CN" dirty="0" err="1" smtClean="0"/>
              <a:t>x,y</a:t>
            </a:r>
            <a:r>
              <a:rPr kumimoji="1" lang="en-US" altLang="zh-CN" dirty="0" smtClean="0"/>
              <a:t>)</a:t>
            </a:r>
            <a:r>
              <a:rPr kumimoji="1" lang="zh-CN" altLang="en-US" dirty="0" smtClean="0"/>
              <a:t>位置，你将得到</a:t>
            </a:r>
            <a:r>
              <a:rPr kumimoji="1" lang="en-US" altLang="zh-CN" dirty="0" err="1" smtClean="0"/>
              <a:t>x^ny^m</a:t>
            </a:r>
            <a:r>
              <a:rPr kumimoji="1" lang="zh-CN" altLang="en-US" dirty="0" smtClean="0"/>
              <a:t>的分数。</a:t>
            </a:r>
          </a:p>
          <a:p>
            <a:r>
              <a:rPr kumimoji="1" lang="zh-CN" altLang="en-US" dirty="0" smtClean="0"/>
              <a:t>求最后的期望分数。</a:t>
            </a:r>
          </a:p>
          <a:p>
            <a:endParaRPr kumimoji="1" lang="zh-CN" altLang="en-US" dirty="0" smtClean="0"/>
          </a:p>
        </p:txBody>
      </p:sp>
    </p:spTree>
    <p:extLst>
      <p:ext uri="{BB962C8B-B14F-4D97-AF65-F5344CB8AC3E}">
        <p14:creationId xmlns:p14="http://schemas.microsoft.com/office/powerpoint/2010/main" val="16299430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考虑一维版本，枚举往右走了多少步，答案为</a:t>
            </a:r>
            <a:r>
              <a:rPr kumimoji="1" lang="en-US" altLang="zh-CN" dirty="0" smtClean="0"/>
              <a:t>C(</a:t>
            </a:r>
            <a:r>
              <a:rPr kumimoji="1" lang="en-US" altLang="zh-CN" dirty="0" err="1" smtClean="0"/>
              <a:t>t,k</a:t>
            </a:r>
            <a:r>
              <a:rPr kumimoji="1" lang="en-US" altLang="zh-CN" dirty="0" smtClean="0"/>
              <a:t>)</a:t>
            </a:r>
            <a:r>
              <a:rPr kumimoji="1" lang="zh-CN" altLang="en-US" dirty="0" smtClean="0"/>
              <a:t>*</a:t>
            </a:r>
            <a:r>
              <a:rPr kumimoji="1" lang="en-US" altLang="zh-CN" dirty="0" smtClean="0"/>
              <a:t>(x+t-2k)^n</a:t>
            </a:r>
            <a:endParaRPr kumimoji="1" lang="zh-CN" altLang="en-US" dirty="0" smtClean="0"/>
          </a:p>
          <a:p>
            <a:r>
              <a:rPr kumimoji="1" lang="zh-CN" altLang="en-US" dirty="0" smtClean="0"/>
              <a:t>这是右边是</a:t>
            </a:r>
            <a:r>
              <a:rPr kumimoji="1" lang="en-US" altLang="zh-CN" dirty="0" err="1" smtClean="0"/>
              <a:t>t,k</a:t>
            </a:r>
            <a:r>
              <a:rPr kumimoji="1" lang="zh-CN" altLang="en-US" dirty="0" smtClean="0"/>
              <a:t>的多项式，由于之前的结论，一定是个关于</a:t>
            </a:r>
            <a:r>
              <a:rPr kumimoji="1" lang="en-US" altLang="zh-CN" dirty="0" smtClean="0"/>
              <a:t>n</a:t>
            </a:r>
            <a:r>
              <a:rPr kumimoji="1" lang="zh-CN" altLang="en-US" dirty="0" smtClean="0"/>
              <a:t>的多项式乘上</a:t>
            </a:r>
            <a:r>
              <a:rPr kumimoji="1" lang="en-US" altLang="zh-CN" dirty="0" smtClean="0"/>
              <a:t>2^n</a:t>
            </a:r>
            <a:r>
              <a:rPr kumimoji="1" lang="zh-CN" altLang="en-US" dirty="0" smtClean="0"/>
              <a:t>。</a:t>
            </a:r>
          </a:p>
          <a:p>
            <a:r>
              <a:rPr kumimoji="1" lang="zh-CN" altLang="en-US" dirty="0" smtClean="0"/>
              <a:t>所以暴力算出前几项然后插值即可。</a:t>
            </a:r>
            <a:endParaRPr kumimoji="1" lang="zh-CN" altLang="en-US" dirty="0"/>
          </a:p>
        </p:txBody>
      </p:sp>
    </p:spTree>
    <p:extLst>
      <p:ext uri="{BB962C8B-B14F-4D97-AF65-F5344CB8AC3E}">
        <p14:creationId xmlns:p14="http://schemas.microsoft.com/office/powerpoint/2010/main" val="18605647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接下来做二维版本，首先我们可以猜答案也为多项式的形式。</a:t>
            </a:r>
          </a:p>
          <a:p>
            <a:r>
              <a:rPr kumimoji="1" lang="zh-CN" altLang="en-US" dirty="0" smtClean="0"/>
              <a:t>然而我们来分析一下。</a:t>
            </a:r>
          </a:p>
          <a:p>
            <a:r>
              <a:rPr kumimoji="1" lang="zh-CN" altLang="en-US" dirty="0" smtClean="0"/>
              <a:t>一个问题就是</a:t>
            </a:r>
            <a:r>
              <a:rPr kumimoji="1" lang="en-US" altLang="zh-CN" dirty="0" err="1" smtClean="0"/>
              <a:t>xy</a:t>
            </a:r>
            <a:r>
              <a:rPr kumimoji="1" lang="zh-CN" altLang="en-US" dirty="0" smtClean="0"/>
              <a:t>不独立，没办法很好的分析。</a:t>
            </a:r>
            <a:endParaRPr kumimoji="1" lang="zh-CN" altLang="en-US" dirty="0"/>
          </a:p>
        </p:txBody>
      </p:sp>
    </p:spTree>
    <p:extLst>
      <p:ext uri="{BB962C8B-B14F-4D97-AF65-F5344CB8AC3E}">
        <p14:creationId xmlns:p14="http://schemas.microsoft.com/office/powerpoint/2010/main" val="13603354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将坐标轴旋转</a:t>
            </a:r>
            <a:r>
              <a:rPr kumimoji="1" lang="en-US" altLang="zh-CN" dirty="0" smtClean="0"/>
              <a:t>45</a:t>
            </a:r>
            <a:r>
              <a:rPr kumimoji="1" lang="zh-CN" altLang="en-US" dirty="0" smtClean="0"/>
              <a:t>度，每次变成了横纵坐标分别加减</a:t>
            </a:r>
            <a:r>
              <a:rPr kumimoji="1" lang="en-US" altLang="zh-CN" dirty="0" smtClean="0"/>
              <a:t>1</a:t>
            </a:r>
            <a:endParaRPr kumimoji="1" lang="zh-CN" altLang="en-US" dirty="0" smtClean="0"/>
          </a:p>
          <a:p>
            <a:r>
              <a:rPr kumimoji="1" lang="en-US" altLang="zh-CN" dirty="0" smtClean="0"/>
              <a:t>x’=</a:t>
            </a:r>
            <a:r>
              <a:rPr kumimoji="1" lang="en-US" altLang="zh-CN" dirty="0" err="1" smtClean="0"/>
              <a:t>x+y</a:t>
            </a:r>
            <a:r>
              <a:rPr kumimoji="1" lang="en-US" altLang="zh-CN" dirty="0" smtClean="0"/>
              <a:t>,</a:t>
            </a:r>
            <a:r>
              <a:rPr kumimoji="1" lang="zh-CN" altLang="en-US" dirty="0" smtClean="0"/>
              <a:t> </a:t>
            </a:r>
            <a:r>
              <a:rPr kumimoji="1" lang="en-US" altLang="zh-CN" dirty="0" smtClean="0"/>
              <a:t>y’=x-y</a:t>
            </a:r>
            <a:endParaRPr kumimoji="1" lang="zh-CN" altLang="en-US" dirty="0" smtClean="0"/>
          </a:p>
          <a:p>
            <a:r>
              <a:rPr kumimoji="1" lang="zh-CN" altLang="en-US" dirty="0" smtClean="0"/>
              <a:t>所以有</a:t>
            </a:r>
            <a:r>
              <a:rPr kumimoji="1" lang="en-US" altLang="zh-CN" dirty="0" smtClean="0"/>
              <a:t>x=(</a:t>
            </a:r>
            <a:r>
              <a:rPr kumimoji="1" lang="en-US" altLang="zh-CN" dirty="0" err="1" smtClean="0"/>
              <a:t>x’+y</a:t>
            </a:r>
            <a:r>
              <a:rPr kumimoji="1" lang="en-US" altLang="zh-CN" dirty="0" smtClean="0"/>
              <a:t>’)/2,</a:t>
            </a:r>
            <a:r>
              <a:rPr kumimoji="1" lang="zh-CN" altLang="en-US" dirty="0" smtClean="0"/>
              <a:t> </a:t>
            </a:r>
            <a:r>
              <a:rPr kumimoji="1" lang="en-US" altLang="zh-CN" dirty="0" smtClean="0"/>
              <a:t>y=(x’-y’)/2</a:t>
            </a:r>
            <a:endParaRPr kumimoji="1" lang="zh-CN" altLang="en-US" dirty="0" smtClean="0"/>
          </a:p>
          <a:p>
            <a:r>
              <a:rPr kumimoji="1" lang="zh-CN" altLang="en-US" dirty="0" smtClean="0"/>
              <a:t>将</a:t>
            </a:r>
            <a:r>
              <a:rPr kumimoji="1" lang="en-US" altLang="zh-CN" dirty="0" err="1" smtClean="0"/>
              <a:t>x^ny^m</a:t>
            </a:r>
            <a:r>
              <a:rPr kumimoji="1" lang="zh-CN" altLang="en-US" dirty="0" smtClean="0"/>
              <a:t>展开可得关于</a:t>
            </a:r>
            <a:r>
              <a:rPr kumimoji="1" lang="en-US" altLang="zh-CN" dirty="0" smtClean="0"/>
              <a:t>x’</a:t>
            </a:r>
            <a:r>
              <a:rPr kumimoji="1" lang="zh-CN" altLang="en-US" dirty="0" smtClean="0"/>
              <a:t>和</a:t>
            </a:r>
            <a:r>
              <a:rPr kumimoji="1" lang="en-US" altLang="zh-CN" dirty="0" smtClean="0"/>
              <a:t>y’</a:t>
            </a:r>
            <a:r>
              <a:rPr kumimoji="1" lang="zh-CN" altLang="en-US" dirty="0" smtClean="0"/>
              <a:t>的多项式。</a:t>
            </a:r>
          </a:p>
          <a:p>
            <a:r>
              <a:rPr kumimoji="1" lang="zh-CN" altLang="en-US" dirty="0" smtClean="0"/>
              <a:t>这个时候</a:t>
            </a:r>
            <a:r>
              <a:rPr kumimoji="1" lang="en-US" altLang="zh-CN" dirty="0" smtClean="0"/>
              <a:t>x’</a:t>
            </a:r>
            <a:r>
              <a:rPr kumimoji="1" lang="zh-CN" altLang="en-US" dirty="0" smtClean="0"/>
              <a:t>和</a:t>
            </a:r>
            <a:r>
              <a:rPr kumimoji="1" lang="en-US" altLang="zh-CN" dirty="0" smtClean="0"/>
              <a:t>y’</a:t>
            </a:r>
            <a:r>
              <a:rPr kumimoji="1" lang="zh-CN" altLang="en-US" dirty="0" smtClean="0"/>
              <a:t>独立，所以每一项可以被表示成</a:t>
            </a:r>
            <a:r>
              <a:rPr kumimoji="1" lang="en-US" altLang="zh-CN" dirty="0" smtClean="0"/>
              <a:t>2^t</a:t>
            </a:r>
            <a:r>
              <a:rPr kumimoji="1" lang="zh-CN" altLang="en-US" dirty="0" smtClean="0"/>
              <a:t> </a:t>
            </a:r>
            <a:r>
              <a:rPr kumimoji="1" lang="en-US" altLang="zh-CN" dirty="0" err="1" smtClean="0"/>
              <a:t>g_x</a:t>
            </a:r>
            <a:r>
              <a:rPr kumimoji="1" lang="en-US" altLang="zh-CN" dirty="0" smtClean="0"/>
              <a:t>(t)</a:t>
            </a:r>
            <a:r>
              <a:rPr kumimoji="1" lang="zh-CN" altLang="en-US" dirty="0" smtClean="0"/>
              <a:t>*</a:t>
            </a:r>
            <a:r>
              <a:rPr kumimoji="1" lang="en-US" altLang="zh-CN" dirty="0" smtClean="0"/>
              <a:t>2^t</a:t>
            </a:r>
            <a:r>
              <a:rPr kumimoji="1" lang="zh-CN" altLang="en-US" dirty="0" smtClean="0"/>
              <a:t> </a:t>
            </a:r>
            <a:r>
              <a:rPr kumimoji="1" lang="en-US" altLang="zh-CN" dirty="0" err="1" smtClean="0"/>
              <a:t>g_y</a:t>
            </a:r>
            <a:r>
              <a:rPr kumimoji="1" lang="en-US" altLang="zh-CN" dirty="0" smtClean="0"/>
              <a:t>(t)</a:t>
            </a:r>
            <a:r>
              <a:rPr kumimoji="1" lang="zh-CN" altLang="en-US" dirty="0" smtClean="0"/>
              <a:t>。</a:t>
            </a:r>
          </a:p>
          <a:p>
            <a:r>
              <a:rPr kumimoji="1" lang="zh-CN" altLang="en-US" dirty="0" smtClean="0"/>
              <a:t>于是整体就是</a:t>
            </a:r>
            <a:r>
              <a:rPr kumimoji="1" lang="en-US" altLang="zh-CN" dirty="0" smtClean="0"/>
              <a:t>4^t</a:t>
            </a:r>
            <a:r>
              <a:rPr kumimoji="1" lang="zh-CN" altLang="en-US" dirty="0" smtClean="0"/>
              <a:t>*</a:t>
            </a:r>
            <a:r>
              <a:rPr kumimoji="1" lang="en-US" altLang="zh-CN" dirty="0" smtClean="0"/>
              <a:t>g(t)</a:t>
            </a:r>
            <a:r>
              <a:rPr kumimoji="1" lang="zh-CN" altLang="en-US" dirty="0" smtClean="0"/>
              <a:t>。</a:t>
            </a:r>
          </a:p>
        </p:txBody>
      </p:sp>
    </p:spTree>
    <p:extLst>
      <p:ext uri="{BB962C8B-B14F-4D97-AF65-F5344CB8AC3E}">
        <p14:creationId xmlns:p14="http://schemas.microsoft.com/office/powerpoint/2010/main" val="5383158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PE</a:t>
            </a:r>
            <a:r>
              <a:rPr kumimoji="1" lang="zh-CN" altLang="en-US" dirty="0" smtClean="0"/>
              <a:t> </a:t>
            </a:r>
            <a:r>
              <a:rPr kumimoji="1" lang="en-US" altLang="zh-CN" dirty="0" smtClean="0"/>
              <a:t>544</a:t>
            </a:r>
            <a:endParaRPr kumimoji="1" lang="zh-CN" altLang="en-US" dirty="0"/>
          </a:p>
        </p:txBody>
      </p:sp>
      <p:sp>
        <p:nvSpPr>
          <p:cNvPr id="3" name="内容占位符 2"/>
          <p:cNvSpPr>
            <a:spLocks noGrp="1"/>
          </p:cNvSpPr>
          <p:nvPr>
            <p:ph idx="1"/>
          </p:nvPr>
        </p:nvSpPr>
        <p:spPr/>
        <p:txBody>
          <a:bodyPr/>
          <a:lstStyle/>
          <a:p>
            <a:r>
              <a:rPr kumimoji="1" lang="zh-CN" altLang="en-US" dirty="0" smtClean="0"/>
              <a:t>令</a:t>
            </a:r>
            <a:r>
              <a:rPr kumimoji="1" lang="en-US" altLang="zh-CN" dirty="0" smtClean="0"/>
              <a:t>F(</a:t>
            </a:r>
            <a:r>
              <a:rPr kumimoji="1" lang="en-US" altLang="zh-CN" dirty="0" err="1" smtClean="0"/>
              <a:t>r,c,n</a:t>
            </a:r>
            <a:r>
              <a:rPr kumimoji="1" lang="en-US" altLang="zh-CN" dirty="0" smtClean="0"/>
              <a:t>)</a:t>
            </a:r>
            <a:r>
              <a:rPr kumimoji="1" lang="zh-CN" altLang="en-US" dirty="0" smtClean="0"/>
              <a:t>表示讲</a:t>
            </a:r>
            <a:r>
              <a:rPr kumimoji="1" lang="en-US" altLang="zh-CN" dirty="0" smtClean="0"/>
              <a:t>r</a:t>
            </a:r>
            <a:r>
              <a:rPr kumimoji="1" lang="zh-CN" altLang="en-US" dirty="0" smtClean="0"/>
              <a:t>*</a:t>
            </a:r>
            <a:r>
              <a:rPr kumimoji="1" lang="en-US" altLang="zh-CN" dirty="0" smtClean="0"/>
              <a:t>c</a:t>
            </a:r>
            <a:r>
              <a:rPr kumimoji="1" lang="zh-CN" altLang="en-US" dirty="0" smtClean="0"/>
              <a:t>的网格图用</a:t>
            </a:r>
            <a:r>
              <a:rPr kumimoji="1" lang="en-US" altLang="zh-CN" dirty="0" smtClean="0"/>
              <a:t>n</a:t>
            </a:r>
            <a:r>
              <a:rPr kumimoji="1" lang="zh-CN" altLang="en-US" dirty="0" smtClean="0"/>
              <a:t>种颜色染色，相邻两格颜色两两不同的方案。</a:t>
            </a:r>
          </a:p>
          <a:p>
            <a:r>
              <a:rPr kumimoji="1" lang="zh-CN" altLang="en-US" dirty="0" smtClean="0"/>
              <a:t>求</a:t>
            </a:r>
            <a:r>
              <a:rPr kumimoji="1" lang="en-US" altLang="zh-CN" dirty="0" smtClean="0"/>
              <a:t>F(9,10,1)+F(9,10,2)+…+F(9,10,10^14)</a:t>
            </a:r>
            <a:endParaRPr kumimoji="1" lang="zh-CN" altLang="en-US" dirty="0" smtClean="0"/>
          </a:p>
          <a:p>
            <a:endParaRPr kumimoji="1" lang="zh-CN" altLang="en-US" dirty="0" smtClean="0"/>
          </a:p>
        </p:txBody>
      </p:sp>
    </p:spTree>
    <p:extLst>
      <p:ext uri="{BB962C8B-B14F-4D97-AF65-F5344CB8AC3E}">
        <p14:creationId xmlns:p14="http://schemas.microsoft.com/office/powerpoint/2010/main" val="5299495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en-US" altLang="zh-CN" dirty="0" smtClean="0"/>
              <a:t>F</a:t>
            </a:r>
            <a:r>
              <a:rPr kumimoji="1" lang="zh-CN" altLang="en-US" dirty="0" smtClean="0"/>
              <a:t>是一个关于</a:t>
            </a:r>
            <a:r>
              <a:rPr kumimoji="1" lang="en-US" altLang="zh-CN" dirty="0" smtClean="0"/>
              <a:t>n</a:t>
            </a:r>
            <a:r>
              <a:rPr kumimoji="1" lang="zh-CN" altLang="en-US" dirty="0" smtClean="0"/>
              <a:t>的多项式。</a:t>
            </a:r>
            <a:endParaRPr kumimoji="1" lang="zh-CN" altLang="en-US" dirty="0"/>
          </a:p>
          <a:p>
            <a:r>
              <a:rPr kumimoji="1" lang="zh-CN" altLang="en-US" dirty="0" smtClean="0"/>
              <a:t>我们来说明一下这个事情。</a:t>
            </a:r>
          </a:p>
        </p:txBody>
      </p:sp>
    </p:spTree>
    <p:extLst>
      <p:ext uri="{BB962C8B-B14F-4D97-AF65-F5344CB8AC3E}">
        <p14:creationId xmlns:p14="http://schemas.microsoft.com/office/powerpoint/2010/main" val="4058000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考虑将</a:t>
            </a:r>
            <a:r>
              <a:rPr kumimoji="1" lang="en-US" altLang="zh-CN" dirty="0" smtClean="0"/>
              <a:t>r</a:t>
            </a:r>
            <a:r>
              <a:rPr kumimoji="1" lang="zh-CN" altLang="en-US" dirty="0" smtClean="0"/>
              <a:t>*</a:t>
            </a:r>
            <a:r>
              <a:rPr kumimoji="1" lang="en-US" altLang="zh-CN" dirty="0" smtClean="0"/>
              <a:t>c</a:t>
            </a:r>
            <a:r>
              <a:rPr kumimoji="1" lang="zh-CN" altLang="en-US" dirty="0" smtClean="0"/>
              <a:t>个格子划分成</a:t>
            </a:r>
            <a:r>
              <a:rPr kumimoji="1" lang="en-US" altLang="zh-CN" dirty="0" smtClean="0"/>
              <a:t>t</a:t>
            </a:r>
            <a:r>
              <a:rPr kumimoji="1" lang="zh-CN" altLang="en-US" dirty="0" smtClean="0"/>
              <a:t>个子集，每个子集染同一种颜色，不同子集之间颜色不同。如果这样染色方案合法，那么对应的染色方案数为</a:t>
            </a:r>
            <a:r>
              <a:rPr kumimoji="1" lang="en-US" altLang="zh-CN" dirty="0" smtClean="0"/>
              <a:t>C(</a:t>
            </a:r>
            <a:r>
              <a:rPr kumimoji="1" lang="en-US" altLang="zh-CN" dirty="0" err="1" smtClean="0"/>
              <a:t>n,t</a:t>
            </a:r>
            <a:r>
              <a:rPr kumimoji="1" lang="en-US" altLang="zh-CN" dirty="0" smtClean="0"/>
              <a:t>)</a:t>
            </a:r>
            <a:r>
              <a:rPr kumimoji="1" lang="zh-CN" altLang="en-US" dirty="0" smtClean="0"/>
              <a:t>*</a:t>
            </a:r>
            <a:r>
              <a:rPr kumimoji="1" lang="en-US" altLang="zh-CN" dirty="0" smtClean="0"/>
              <a:t>t!</a:t>
            </a:r>
            <a:endParaRPr kumimoji="1" lang="zh-CN" altLang="en-US" dirty="0"/>
          </a:p>
          <a:p>
            <a:r>
              <a:rPr kumimoji="1" lang="zh-CN" altLang="en-US" dirty="0" smtClean="0"/>
              <a:t>由于</a:t>
            </a:r>
            <a:r>
              <a:rPr kumimoji="1" lang="en-US" altLang="zh-CN" dirty="0" smtClean="0"/>
              <a:t>r</a:t>
            </a:r>
            <a:r>
              <a:rPr kumimoji="1" lang="zh-CN" altLang="en-US" dirty="0" smtClean="0"/>
              <a:t>*</a:t>
            </a:r>
            <a:r>
              <a:rPr kumimoji="1" lang="en-US" altLang="zh-CN" dirty="0" smtClean="0"/>
              <a:t>c</a:t>
            </a:r>
            <a:r>
              <a:rPr kumimoji="1" lang="zh-CN" altLang="en-US" dirty="0" smtClean="0"/>
              <a:t>是常数，那么划分方案也是有限的，有限种划分方案的贡献都是以一个次数不超过</a:t>
            </a:r>
            <a:r>
              <a:rPr kumimoji="1" lang="en-US" altLang="zh-CN" dirty="0" smtClean="0"/>
              <a:t>r</a:t>
            </a:r>
            <a:r>
              <a:rPr kumimoji="1" lang="zh-CN" altLang="en-US" dirty="0" smtClean="0"/>
              <a:t>*</a:t>
            </a:r>
            <a:r>
              <a:rPr kumimoji="1" lang="en-US" altLang="zh-CN" dirty="0" smtClean="0"/>
              <a:t>c</a:t>
            </a:r>
            <a:r>
              <a:rPr kumimoji="1" lang="zh-CN" altLang="en-US" dirty="0" smtClean="0"/>
              <a:t>的多项式。</a:t>
            </a:r>
          </a:p>
          <a:p>
            <a:r>
              <a:rPr kumimoji="1" lang="zh-CN" altLang="en-US" dirty="0" smtClean="0"/>
              <a:t>整体也是个多项式。</a:t>
            </a:r>
            <a:endParaRPr kumimoji="1" lang="zh-CN" altLang="en-US" dirty="0"/>
          </a:p>
        </p:txBody>
      </p:sp>
    </p:spTree>
    <p:extLst>
      <p:ext uri="{BB962C8B-B14F-4D97-AF65-F5344CB8AC3E}">
        <p14:creationId xmlns:p14="http://schemas.microsoft.com/office/powerpoint/2010/main" val="1657768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Topic</a:t>
            </a:r>
            <a:r>
              <a:rPr kumimoji="1" lang="zh-CN" altLang="en-US" dirty="0" smtClean="0"/>
              <a:t> </a:t>
            </a:r>
            <a:r>
              <a:rPr kumimoji="1" lang="en-US" altLang="zh-CN" dirty="0" smtClean="0"/>
              <a:t>1</a:t>
            </a:r>
            <a:r>
              <a:rPr kumimoji="1" lang="zh-CN" altLang="en-US" dirty="0" smtClean="0"/>
              <a:t> 多项式</a:t>
            </a:r>
            <a:endParaRPr kumimoji="1" lang="zh-CN" altLang="en-US" dirty="0"/>
          </a:p>
        </p:txBody>
      </p:sp>
      <p:sp>
        <p:nvSpPr>
          <p:cNvPr id="3" name="内容占位符 2"/>
          <p:cNvSpPr>
            <a:spLocks noGrp="1"/>
          </p:cNvSpPr>
          <p:nvPr>
            <p:ph idx="1"/>
          </p:nvPr>
        </p:nvSpPr>
        <p:spPr/>
        <p:txBody>
          <a:bodyPr/>
          <a:lstStyle/>
          <a:p>
            <a:r>
              <a:rPr kumimoji="1" lang="zh-CN" altLang="en-US" dirty="0" smtClean="0"/>
              <a:t>一般来说，多项式有有三种表示方式。</a:t>
            </a:r>
          </a:p>
          <a:p>
            <a:r>
              <a:rPr kumimoji="1" lang="zh-CN" altLang="en-US" dirty="0" smtClean="0"/>
              <a:t>第一种为多项式表示</a:t>
            </a:r>
            <a:r>
              <a:rPr kumimoji="1" lang="en-US" altLang="zh-CN" dirty="0" smtClean="0"/>
              <a:t>f(x)=a(0)+a(1)*x+…+a(n)*</a:t>
            </a:r>
            <a:r>
              <a:rPr kumimoji="1" lang="en-US" altLang="zh-CN" dirty="0" err="1" smtClean="0"/>
              <a:t>x^n</a:t>
            </a:r>
            <a:endParaRPr kumimoji="1" lang="en-US" altLang="zh-CN" dirty="0" smtClean="0"/>
          </a:p>
          <a:p>
            <a:r>
              <a:rPr kumimoji="1" lang="zh-CN" altLang="en-US" dirty="0" smtClean="0"/>
              <a:t>第二种为二项式表示</a:t>
            </a:r>
            <a:r>
              <a:rPr kumimoji="1" lang="en-US" altLang="zh-CN" dirty="0"/>
              <a:t>f</a:t>
            </a:r>
            <a:r>
              <a:rPr kumimoji="1" lang="en-US" altLang="zh-CN" dirty="0" smtClean="0"/>
              <a:t>(x)=b(0)+b(1)</a:t>
            </a:r>
            <a:r>
              <a:rPr kumimoji="1" lang="zh-CN" altLang="en-US" dirty="0" smtClean="0"/>
              <a:t>*</a:t>
            </a:r>
            <a:r>
              <a:rPr kumimoji="1" lang="en-US" altLang="zh-CN" dirty="0" smtClean="0"/>
              <a:t>C(x,1)+…+b(n)</a:t>
            </a:r>
            <a:r>
              <a:rPr kumimoji="1" lang="zh-CN" altLang="en-US" dirty="0" smtClean="0"/>
              <a:t>*</a:t>
            </a:r>
            <a:r>
              <a:rPr kumimoji="1" lang="en-US" altLang="zh-CN" dirty="0" smtClean="0"/>
              <a:t>C(</a:t>
            </a:r>
            <a:r>
              <a:rPr kumimoji="1" lang="en-US" altLang="zh-CN" dirty="0" err="1" smtClean="0"/>
              <a:t>x,n</a:t>
            </a:r>
            <a:r>
              <a:rPr kumimoji="1" lang="en-US" altLang="zh-CN" dirty="0" smtClean="0"/>
              <a:t>)</a:t>
            </a:r>
            <a:endParaRPr kumimoji="1" lang="zh-CN" altLang="en-US" dirty="0" smtClean="0"/>
          </a:p>
          <a:p>
            <a:r>
              <a:rPr kumimoji="1" lang="zh-CN" altLang="en-US" dirty="0" smtClean="0"/>
              <a:t>第三种为点值表示，告诉你</a:t>
            </a:r>
            <a:r>
              <a:rPr kumimoji="1" lang="en-US" altLang="zh-CN" dirty="0" smtClean="0"/>
              <a:t>n</a:t>
            </a:r>
            <a:r>
              <a:rPr kumimoji="1" lang="zh-CN" altLang="en-US" dirty="0" smtClean="0"/>
              <a:t>个点的取值</a:t>
            </a:r>
            <a:r>
              <a:rPr kumimoji="1" lang="en-US" altLang="zh-CN" dirty="0" smtClean="0"/>
              <a:t>(x0,f(x0)),(f(x1),f(x1)),…,(</a:t>
            </a:r>
            <a:r>
              <a:rPr kumimoji="1" lang="en-US" altLang="zh-CN" dirty="0" err="1" smtClean="0"/>
              <a:t>xn,f</a:t>
            </a:r>
            <a:r>
              <a:rPr kumimoji="1" lang="en-US" altLang="zh-CN" dirty="0" smtClean="0"/>
              <a:t>(</a:t>
            </a:r>
            <a:r>
              <a:rPr kumimoji="1" lang="en-US" altLang="zh-CN" dirty="0" err="1" smtClean="0"/>
              <a:t>xn</a:t>
            </a:r>
            <a:r>
              <a:rPr kumimoji="1" lang="en-US" altLang="zh-CN" dirty="0" smtClean="0"/>
              <a:t>))</a:t>
            </a:r>
            <a:endParaRPr kumimoji="1" lang="zh-CN" altLang="en-US" dirty="0" smtClean="0"/>
          </a:p>
        </p:txBody>
      </p:sp>
    </p:spTree>
    <p:extLst>
      <p:ext uri="{BB962C8B-B14F-4D97-AF65-F5344CB8AC3E}">
        <p14:creationId xmlns:p14="http://schemas.microsoft.com/office/powerpoint/2010/main" val="11929483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于是可以枚举使用的颜色，然后做状压</a:t>
            </a:r>
            <a:r>
              <a:rPr kumimoji="1" lang="en-US" altLang="zh-CN" dirty="0" err="1" smtClean="0"/>
              <a:t>dp</a:t>
            </a:r>
            <a:r>
              <a:rPr kumimoji="1" lang="zh-CN" altLang="en-US" dirty="0" smtClean="0"/>
              <a:t>。</a:t>
            </a:r>
          </a:p>
          <a:p>
            <a:r>
              <a:rPr kumimoji="1" lang="zh-CN" altLang="en-US" dirty="0" smtClean="0"/>
              <a:t>注意做状压</a:t>
            </a:r>
            <a:r>
              <a:rPr kumimoji="1" lang="en-US" altLang="zh-CN" dirty="0" err="1" smtClean="0"/>
              <a:t>dp</a:t>
            </a:r>
            <a:r>
              <a:rPr kumimoji="1" lang="zh-CN" altLang="en-US" dirty="0" smtClean="0"/>
              <a:t>的时候仍然压前面这些格子使用颜色的相同关系。</a:t>
            </a:r>
          </a:p>
          <a:p>
            <a:r>
              <a:rPr kumimoji="1" lang="zh-CN" altLang="en-US" dirty="0" smtClean="0"/>
              <a:t>这个多项式也被称为图的色多项式。</a:t>
            </a:r>
            <a:endParaRPr kumimoji="1" lang="zh-CN" altLang="en-US" dirty="0"/>
          </a:p>
        </p:txBody>
      </p:sp>
    </p:spTree>
    <p:extLst>
      <p:ext uri="{BB962C8B-B14F-4D97-AF65-F5344CB8AC3E}">
        <p14:creationId xmlns:p14="http://schemas.microsoft.com/office/powerpoint/2010/main" val="1659834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原题的价值</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978025" y="2817019"/>
            <a:ext cx="7162800" cy="2374900"/>
          </a:xfrm>
          <a:prstGeom prst="rect">
            <a:avLst/>
          </a:prstGeom>
        </p:spPr>
      </p:pic>
    </p:spTree>
    <p:extLst>
      <p:ext uri="{BB962C8B-B14F-4D97-AF65-F5344CB8AC3E}">
        <p14:creationId xmlns:p14="http://schemas.microsoft.com/office/powerpoint/2010/main" val="20926699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smtClean="0"/>
              <a:t>由于结论一定是</a:t>
            </a:r>
            <a:r>
              <a:rPr kumimoji="1" lang="en-US" altLang="zh-CN" dirty="0" smtClean="0"/>
              <a:t>2^n</a:t>
            </a:r>
            <a:r>
              <a:rPr kumimoji="1" lang="zh-CN" altLang="en-US" dirty="0" smtClean="0"/>
              <a:t>乘一个多项式。</a:t>
            </a:r>
          </a:p>
          <a:p>
            <a:r>
              <a:rPr kumimoji="1" lang="zh-CN" altLang="en-US" dirty="0" smtClean="0"/>
              <a:t>所以只需要算出前面的几项，然后插值即可。</a:t>
            </a:r>
          </a:p>
          <a:p>
            <a:r>
              <a:rPr kumimoji="1" lang="zh-CN" altLang="en-US" dirty="0" smtClean="0"/>
              <a:t>前面的几项可以写成卷积的形式。</a:t>
            </a:r>
          </a:p>
          <a:p>
            <a:r>
              <a:rPr kumimoji="1" lang="zh-CN" altLang="en-US" dirty="0" smtClean="0"/>
              <a:t>时间复杂度</a:t>
            </a:r>
            <a:r>
              <a:rPr kumimoji="1" lang="en-US" altLang="zh-CN" dirty="0" smtClean="0"/>
              <a:t>O(n</a:t>
            </a:r>
            <a:r>
              <a:rPr kumimoji="1" lang="zh-CN" altLang="en-US" dirty="0" smtClean="0"/>
              <a:t> </a:t>
            </a:r>
            <a:r>
              <a:rPr kumimoji="1" lang="en-US" altLang="zh-CN" dirty="0" smtClean="0"/>
              <a:t>log</a:t>
            </a:r>
            <a:r>
              <a:rPr kumimoji="1" lang="zh-CN" altLang="en-US" dirty="0" smtClean="0"/>
              <a:t> </a:t>
            </a:r>
            <a:r>
              <a:rPr kumimoji="1" lang="en-US" altLang="zh-CN" dirty="0" smtClean="0"/>
              <a:t>n)</a:t>
            </a:r>
            <a:r>
              <a:rPr kumimoji="1" lang="zh-CN" altLang="en-US" dirty="0" smtClean="0"/>
              <a:t>。</a:t>
            </a:r>
            <a:endParaRPr kumimoji="1" lang="zh-CN" altLang="en-US" dirty="0"/>
          </a:p>
        </p:txBody>
      </p:sp>
    </p:spTree>
    <p:extLst>
      <p:ext uri="{BB962C8B-B14F-4D97-AF65-F5344CB8AC3E}">
        <p14:creationId xmlns:p14="http://schemas.microsoft.com/office/powerpoint/2010/main" val="91359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其他的东西</a:t>
            </a:r>
            <a:endParaRPr kumimoji="1" lang="zh-CN" altLang="en-US" dirty="0"/>
          </a:p>
        </p:txBody>
      </p:sp>
      <p:sp>
        <p:nvSpPr>
          <p:cNvPr id="5" name="内容占位符 4"/>
          <p:cNvSpPr>
            <a:spLocks noGrp="1"/>
          </p:cNvSpPr>
          <p:nvPr>
            <p:ph idx="1"/>
          </p:nvPr>
        </p:nvSpPr>
        <p:spPr/>
        <p:txBody>
          <a:bodyPr/>
          <a:lstStyle/>
          <a:p>
            <a:endParaRPr kumimoji="1" lang="zh-CN" altLang="en-US"/>
          </a:p>
        </p:txBody>
      </p:sp>
      <p:pic>
        <p:nvPicPr>
          <p:cNvPr id="6" name="图片 5"/>
          <p:cNvPicPr>
            <a:picLocks noChangeAspect="1"/>
          </p:cNvPicPr>
          <p:nvPr/>
        </p:nvPicPr>
        <p:blipFill>
          <a:blip r:embed="rId2"/>
          <a:stretch>
            <a:fillRect/>
          </a:stretch>
        </p:blipFill>
        <p:spPr>
          <a:xfrm>
            <a:off x="1036320" y="2141220"/>
            <a:ext cx="9753600" cy="1348292"/>
          </a:xfrm>
          <a:prstGeom prst="rect">
            <a:avLst/>
          </a:prstGeom>
        </p:spPr>
      </p:pic>
      <p:pic>
        <p:nvPicPr>
          <p:cNvPr id="7" name="图片 6"/>
          <p:cNvPicPr>
            <a:picLocks noChangeAspect="1"/>
          </p:cNvPicPr>
          <p:nvPr/>
        </p:nvPicPr>
        <p:blipFill>
          <a:blip r:embed="rId3"/>
          <a:stretch>
            <a:fillRect/>
          </a:stretch>
        </p:blipFill>
        <p:spPr>
          <a:xfrm>
            <a:off x="1178560" y="3624449"/>
            <a:ext cx="3149600" cy="1435100"/>
          </a:xfrm>
          <a:prstGeom prst="rect">
            <a:avLst/>
          </a:prstGeom>
        </p:spPr>
      </p:pic>
    </p:spTree>
    <p:extLst>
      <p:ext uri="{BB962C8B-B14F-4D97-AF65-F5344CB8AC3E}">
        <p14:creationId xmlns:p14="http://schemas.microsoft.com/office/powerpoint/2010/main" val="13005890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第一类</a:t>
            </a:r>
            <a:r>
              <a:rPr kumimoji="1" lang="en-US" altLang="zh-CN" dirty="0" err="1" smtClean="0"/>
              <a:t>stirling</a:t>
            </a:r>
            <a:r>
              <a:rPr kumimoji="1" lang="zh-CN" altLang="en-US" dirty="0" smtClean="0"/>
              <a:t>数</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838199" y="1690688"/>
            <a:ext cx="6989367" cy="1977072"/>
          </a:xfrm>
          <a:prstGeom prst="rect">
            <a:avLst/>
          </a:prstGeom>
        </p:spPr>
      </p:pic>
      <p:pic>
        <p:nvPicPr>
          <p:cNvPr id="5" name="图片 4"/>
          <p:cNvPicPr>
            <a:picLocks noChangeAspect="1"/>
          </p:cNvPicPr>
          <p:nvPr/>
        </p:nvPicPr>
        <p:blipFill>
          <a:blip r:embed="rId3"/>
          <a:stretch>
            <a:fillRect/>
          </a:stretch>
        </p:blipFill>
        <p:spPr>
          <a:xfrm>
            <a:off x="927100" y="4022090"/>
            <a:ext cx="7960106" cy="1271270"/>
          </a:xfrm>
          <a:prstGeom prst="rect">
            <a:avLst/>
          </a:prstGeom>
        </p:spPr>
      </p:pic>
      <p:pic>
        <p:nvPicPr>
          <p:cNvPr id="6" name="图片 5"/>
          <p:cNvPicPr>
            <a:picLocks noChangeAspect="1"/>
          </p:cNvPicPr>
          <p:nvPr/>
        </p:nvPicPr>
        <p:blipFill>
          <a:blip r:embed="rId4"/>
          <a:stretch>
            <a:fillRect/>
          </a:stretch>
        </p:blipFill>
        <p:spPr>
          <a:xfrm>
            <a:off x="1296670" y="5473700"/>
            <a:ext cx="3340100" cy="685800"/>
          </a:xfrm>
          <a:prstGeom prst="rect">
            <a:avLst/>
          </a:prstGeom>
        </p:spPr>
      </p:pic>
    </p:spTree>
    <p:extLst>
      <p:ext uri="{BB962C8B-B14F-4D97-AF65-F5344CB8AC3E}">
        <p14:creationId xmlns:p14="http://schemas.microsoft.com/office/powerpoint/2010/main" val="377828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组合意义</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个元素的排列形成</a:t>
            </a:r>
            <a:r>
              <a:rPr kumimoji="1" lang="en-US" altLang="zh-CN" dirty="0" smtClean="0"/>
              <a:t>k</a:t>
            </a:r>
            <a:r>
              <a:rPr kumimoji="1" lang="zh-CN" altLang="en-US" dirty="0" smtClean="0"/>
              <a:t>个环的方案，带符号。</a:t>
            </a:r>
          </a:p>
        </p:txBody>
      </p:sp>
    </p:spTree>
    <p:extLst>
      <p:ext uri="{BB962C8B-B14F-4D97-AF65-F5344CB8AC3E}">
        <p14:creationId xmlns:p14="http://schemas.microsoft.com/office/powerpoint/2010/main" val="14201112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第二类</a:t>
            </a:r>
            <a:r>
              <a:rPr kumimoji="1" lang="en-US" altLang="zh-CN" dirty="0" err="1" smtClean="0"/>
              <a:t>stirling</a:t>
            </a:r>
            <a:r>
              <a:rPr kumimoji="1" lang="zh-CN" altLang="en-US" dirty="0" smtClean="0"/>
              <a:t>数</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292860" y="2361724"/>
            <a:ext cx="8610600" cy="1104900"/>
          </a:xfrm>
          <a:prstGeom prst="rect">
            <a:avLst/>
          </a:prstGeom>
        </p:spPr>
      </p:pic>
      <p:pic>
        <p:nvPicPr>
          <p:cNvPr id="5" name="图片 4"/>
          <p:cNvPicPr>
            <a:picLocks noChangeAspect="1"/>
          </p:cNvPicPr>
          <p:nvPr/>
        </p:nvPicPr>
        <p:blipFill>
          <a:blip r:embed="rId3"/>
          <a:stretch>
            <a:fillRect/>
          </a:stretch>
        </p:blipFill>
        <p:spPr>
          <a:xfrm>
            <a:off x="1292860" y="3801110"/>
            <a:ext cx="3403600" cy="673100"/>
          </a:xfrm>
          <a:prstGeom prst="rect">
            <a:avLst/>
          </a:prstGeom>
        </p:spPr>
      </p:pic>
    </p:spTree>
    <p:extLst>
      <p:ext uri="{BB962C8B-B14F-4D97-AF65-F5344CB8AC3E}">
        <p14:creationId xmlns:p14="http://schemas.microsoft.com/office/powerpoint/2010/main" val="1110556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组合意义</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个有标号的元素分到</a:t>
            </a:r>
            <a:r>
              <a:rPr kumimoji="1" lang="en-US" altLang="zh-CN" dirty="0" smtClean="0"/>
              <a:t>k</a:t>
            </a:r>
            <a:r>
              <a:rPr kumimoji="1" lang="zh-CN" altLang="en-US" dirty="0" smtClean="0"/>
              <a:t>个没标号非空集合里面的方案。</a:t>
            </a:r>
          </a:p>
          <a:p>
            <a:r>
              <a:rPr kumimoji="1" lang="zh-CN" altLang="en-US" dirty="0" smtClean="0"/>
              <a:t>可以通过容斥写出显式的解。</a:t>
            </a:r>
            <a:endParaRPr kumimoji="1" lang="zh-CN" altLang="en-US" dirty="0"/>
          </a:p>
        </p:txBody>
      </p:sp>
      <p:pic>
        <p:nvPicPr>
          <p:cNvPr id="4" name="图片 3"/>
          <p:cNvPicPr>
            <a:picLocks noChangeAspect="1"/>
          </p:cNvPicPr>
          <p:nvPr/>
        </p:nvPicPr>
        <p:blipFill>
          <a:blip r:embed="rId2"/>
          <a:stretch>
            <a:fillRect/>
          </a:stretch>
        </p:blipFill>
        <p:spPr>
          <a:xfrm>
            <a:off x="3149002" y="3704963"/>
            <a:ext cx="4659236" cy="1023620"/>
          </a:xfrm>
          <a:prstGeom prst="rect">
            <a:avLst/>
          </a:prstGeom>
        </p:spPr>
      </p:pic>
    </p:spTree>
    <p:extLst>
      <p:ext uri="{BB962C8B-B14F-4D97-AF65-F5344CB8AC3E}">
        <p14:creationId xmlns:p14="http://schemas.microsoft.com/office/powerpoint/2010/main" val="632677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stirling</a:t>
            </a:r>
            <a:r>
              <a:rPr kumimoji="1" lang="zh-CN" altLang="en-US" dirty="0" smtClean="0"/>
              <a:t>变换</a:t>
            </a:r>
            <a:endParaRPr kumimoji="1" lang="zh-CN" altLang="en-US" dirty="0"/>
          </a:p>
        </p:txBody>
      </p:sp>
      <p:pic>
        <p:nvPicPr>
          <p:cNvPr id="4" name="内容占位符 3"/>
          <p:cNvPicPr>
            <a:picLocks noGrp="1" noChangeAspect="1"/>
          </p:cNvPicPr>
          <p:nvPr>
            <p:ph idx="1"/>
          </p:nvPr>
        </p:nvPicPr>
        <p:blipFill>
          <a:blip r:embed="rId2"/>
          <a:stretch>
            <a:fillRect/>
          </a:stretch>
        </p:blipFill>
        <p:spPr>
          <a:xfrm>
            <a:off x="1311909" y="2171224"/>
            <a:ext cx="3075879" cy="1151096"/>
          </a:xfrm>
          <a:prstGeom prst="rect">
            <a:avLst/>
          </a:prstGeom>
        </p:spPr>
      </p:pic>
      <p:pic>
        <p:nvPicPr>
          <p:cNvPr id="5" name="图片 4"/>
          <p:cNvPicPr>
            <a:picLocks noChangeAspect="1"/>
          </p:cNvPicPr>
          <p:nvPr/>
        </p:nvPicPr>
        <p:blipFill>
          <a:blip r:embed="rId3"/>
          <a:stretch>
            <a:fillRect/>
          </a:stretch>
        </p:blipFill>
        <p:spPr>
          <a:xfrm>
            <a:off x="4794249" y="2282190"/>
            <a:ext cx="3190907" cy="1040130"/>
          </a:xfrm>
          <a:prstGeom prst="rect">
            <a:avLst/>
          </a:prstGeom>
        </p:spPr>
      </p:pic>
    </p:spTree>
    <p:extLst>
      <p:ext uri="{BB962C8B-B14F-4D97-AF65-F5344CB8AC3E}">
        <p14:creationId xmlns:p14="http://schemas.microsoft.com/office/powerpoint/2010/main" val="589417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um</a:t>
            </a:r>
            <a:r>
              <a:rPr kumimoji="1" lang="zh-CN" altLang="en-US" dirty="0" smtClean="0"/>
              <a:t> </a:t>
            </a:r>
            <a:r>
              <a:rPr kumimoji="1" lang="en-US" altLang="zh-CN" dirty="0" smtClean="0"/>
              <a:t>c(</a:t>
            </a:r>
            <a:r>
              <a:rPr kumimoji="1" lang="en-US" altLang="zh-CN" dirty="0" err="1" smtClean="0"/>
              <a:t>n,k</a:t>
            </a:r>
            <a:r>
              <a:rPr kumimoji="1" lang="en-US" altLang="zh-CN" dirty="0" smtClean="0"/>
              <a:t>)</a:t>
            </a:r>
            <a:r>
              <a:rPr kumimoji="1" lang="zh-CN" altLang="en-US" dirty="0" smtClean="0"/>
              <a:t>*</a:t>
            </a:r>
            <a:r>
              <a:rPr kumimoji="1" lang="en-US" altLang="zh-CN" dirty="0" smtClean="0"/>
              <a:t>C(</a:t>
            </a:r>
            <a:r>
              <a:rPr kumimoji="1" lang="en-US" altLang="zh-CN" dirty="0" err="1" smtClean="0"/>
              <a:t>k,m</a:t>
            </a:r>
            <a:r>
              <a:rPr kumimoji="1" lang="en-US" altLang="zh-CN" dirty="0" smtClean="0"/>
              <a:t>),k=0..n</a:t>
            </a:r>
            <a:endParaRPr kumimoji="1" lang="zh-CN" altLang="en-US" dirty="0"/>
          </a:p>
        </p:txBody>
      </p:sp>
      <p:sp>
        <p:nvSpPr>
          <p:cNvPr id="3" name="内容占位符 2"/>
          <p:cNvSpPr>
            <a:spLocks noGrp="1"/>
          </p:cNvSpPr>
          <p:nvPr>
            <p:ph idx="1"/>
          </p:nvPr>
        </p:nvSpPr>
        <p:spPr/>
        <p:txBody>
          <a:bodyPr/>
          <a:lstStyle/>
          <a:p>
            <a:r>
              <a:rPr kumimoji="1" lang="en-US" altLang="zh-CN" dirty="0" smtClean="0"/>
              <a:t>n</a:t>
            </a:r>
            <a:r>
              <a:rPr kumimoji="1" lang="zh-CN" altLang="en-US" dirty="0" smtClean="0"/>
              <a:t>个元素排列产生</a:t>
            </a:r>
            <a:r>
              <a:rPr kumimoji="1" lang="en-US" altLang="zh-CN" dirty="0" smtClean="0"/>
              <a:t>k</a:t>
            </a:r>
            <a:r>
              <a:rPr kumimoji="1" lang="zh-CN" altLang="en-US" dirty="0" smtClean="0"/>
              <a:t>个环，这</a:t>
            </a:r>
            <a:r>
              <a:rPr kumimoji="1" lang="en-US" altLang="zh-CN" dirty="0" smtClean="0"/>
              <a:t>k</a:t>
            </a:r>
            <a:r>
              <a:rPr kumimoji="1" lang="zh-CN" altLang="en-US" dirty="0" smtClean="0"/>
              <a:t>个环中选</a:t>
            </a:r>
            <a:r>
              <a:rPr kumimoji="1" lang="en-US" altLang="zh-CN" dirty="0" smtClean="0"/>
              <a:t>m</a:t>
            </a:r>
            <a:r>
              <a:rPr kumimoji="1" lang="zh-CN" altLang="en-US" dirty="0" smtClean="0"/>
              <a:t>个。</a:t>
            </a:r>
          </a:p>
          <a:p>
            <a:r>
              <a:rPr kumimoji="1" lang="zh-CN" altLang="en-US" dirty="0" smtClean="0"/>
              <a:t>先枚举这</a:t>
            </a:r>
            <a:r>
              <a:rPr kumimoji="1" lang="en-US" altLang="zh-CN" dirty="0" smtClean="0"/>
              <a:t>m</a:t>
            </a:r>
            <a:r>
              <a:rPr kumimoji="1" lang="zh-CN" altLang="en-US" dirty="0" smtClean="0"/>
              <a:t>个环，假设用了</a:t>
            </a:r>
            <a:r>
              <a:rPr kumimoji="1" lang="en-US" altLang="zh-CN" dirty="0" smtClean="0"/>
              <a:t>x</a:t>
            </a:r>
            <a:r>
              <a:rPr kumimoji="1" lang="zh-CN" altLang="en-US" dirty="0" smtClean="0"/>
              <a:t>个元素，那么</a:t>
            </a:r>
            <a:r>
              <a:rPr kumimoji="1" lang="en-US" altLang="zh-CN" dirty="0" smtClean="0"/>
              <a:t>n-x</a:t>
            </a:r>
            <a:r>
              <a:rPr kumimoji="1" lang="zh-CN" altLang="en-US" dirty="0" smtClean="0"/>
              <a:t>个元素的排列个数和</a:t>
            </a:r>
            <a:r>
              <a:rPr kumimoji="1" lang="en-US" altLang="zh-CN" dirty="0" smtClean="0"/>
              <a:t>n-x+1</a:t>
            </a:r>
            <a:r>
              <a:rPr kumimoji="1" lang="zh-CN" altLang="en-US" dirty="0" smtClean="0"/>
              <a:t>个元素的环个数相同。</a:t>
            </a:r>
          </a:p>
          <a:p>
            <a:r>
              <a:rPr kumimoji="1" lang="zh-CN" altLang="en-US" dirty="0" smtClean="0"/>
              <a:t>等价于</a:t>
            </a:r>
            <a:r>
              <a:rPr kumimoji="1" lang="en-US" altLang="zh-CN" dirty="0" smtClean="0"/>
              <a:t>n+1</a:t>
            </a:r>
            <a:r>
              <a:rPr kumimoji="1" lang="zh-CN" altLang="en-US" dirty="0" smtClean="0"/>
              <a:t>个元素产生了</a:t>
            </a:r>
            <a:r>
              <a:rPr kumimoji="1" lang="en-US" altLang="zh-CN" dirty="0" smtClean="0"/>
              <a:t>m+1</a:t>
            </a:r>
            <a:r>
              <a:rPr kumimoji="1" lang="zh-CN" altLang="en-US" dirty="0" smtClean="0"/>
              <a:t>个环。</a:t>
            </a:r>
            <a:endParaRPr kumimoji="1" lang="zh-CN" altLang="en-US" dirty="0"/>
          </a:p>
        </p:txBody>
      </p:sp>
    </p:spTree>
    <p:extLst>
      <p:ext uri="{BB962C8B-B14F-4D97-AF65-F5344CB8AC3E}">
        <p14:creationId xmlns:p14="http://schemas.microsoft.com/office/powerpoint/2010/main" val="495588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三种形式之间的转化</a:t>
            </a:r>
            <a:endParaRPr kumimoji="1" lang="zh-CN" altLang="en-US" dirty="0"/>
          </a:p>
        </p:txBody>
      </p:sp>
      <p:sp>
        <p:nvSpPr>
          <p:cNvPr id="3" name="内容占位符 2"/>
          <p:cNvSpPr>
            <a:spLocks noGrp="1"/>
          </p:cNvSpPr>
          <p:nvPr>
            <p:ph idx="1"/>
          </p:nvPr>
        </p:nvSpPr>
        <p:spPr/>
        <p:txBody>
          <a:bodyPr/>
          <a:lstStyle/>
          <a:p>
            <a:r>
              <a:rPr kumimoji="1" lang="zh-CN" altLang="en-US" dirty="0" smtClean="0"/>
              <a:t>一般情况下</a:t>
            </a:r>
            <a:r>
              <a:rPr kumimoji="1" lang="en-US" altLang="zh-CN" dirty="0" smtClean="0"/>
              <a:t>1</a:t>
            </a:r>
            <a:r>
              <a:rPr kumimoji="1" lang="zh-CN" altLang="en-US" dirty="0" smtClean="0"/>
              <a:t>与</a:t>
            </a:r>
            <a:r>
              <a:rPr kumimoji="1" lang="en-US" altLang="zh-CN" dirty="0" smtClean="0"/>
              <a:t>3</a:t>
            </a:r>
            <a:r>
              <a:rPr kumimoji="1" lang="zh-CN" altLang="en-US" dirty="0" smtClean="0"/>
              <a:t>之间的转化比较困难，需要多点求值和插值。</a:t>
            </a:r>
          </a:p>
          <a:p>
            <a:r>
              <a:rPr kumimoji="1" lang="en-US" altLang="zh-CN" dirty="0" smtClean="0"/>
              <a:t>2</a:t>
            </a:r>
            <a:r>
              <a:rPr kumimoji="1" lang="zh-CN" altLang="en-US" dirty="0" smtClean="0"/>
              <a:t>和</a:t>
            </a:r>
            <a:r>
              <a:rPr kumimoji="1" lang="en-US" altLang="zh-CN" dirty="0" smtClean="0"/>
              <a:t>3</a:t>
            </a:r>
            <a:r>
              <a:rPr kumimoji="1" lang="zh-CN" altLang="en-US" dirty="0" smtClean="0"/>
              <a:t>之间是个简单的</a:t>
            </a:r>
            <a:r>
              <a:rPr kumimoji="1" lang="en-US" altLang="zh-CN" dirty="0" smtClean="0"/>
              <a:t>FFT</a:t>
            </a:r>
            <a:r>
              <a:rPr kumimoji="1" lang="zh-CN" altLang="en-US" dirty="0" smtClean="0"/>
              <a:t>。</a:t>
            </a:r>
          </a:p>
          <a:p>
            <a:r>
              <a:rPr kumimoji="1" lang="zh-CN" altLang="en-US" dirty="0" smtClean="0"/>
              <a:t>比较重要的是知道</a:t>
            </a:r>
            <a:r>
              <a:rPr kumimoji="1" lang="en-US" altLang="zh-CN" dirty="0" smtClean="0"/>
              <a:t>f(0),…,f(n)</a:t>
            </a:r>
            <a:r>
              <a:rPr kumimoji="1" lang="zh-CN" altLang="en-US" dirty="0" smtClean="0"/>
              <a:t>求出在线性的时间内求出另外某一项</a:t>
            </a:r>
            <a:r>
              <a:rPr kumimoji="1" lang="en-US" altLang="zh-CN" dirty="0" smtClean="0"/>
              <a:t>f(k)</a:t>
            </a:r>
            <a:r>
              <a:rPr kumimoji="1" lang="zh-CN" altLang="en-US" dirty="0" smtClean="0"/>
              <a:t>。</a:t>
            </a:r>
          </a:p>
          <a:p>
            <a:endParaRPr kumimoji="1" lang="zh-CN" altLang="en-US" dirty="0"/>
          </a:p>
        </p:txBody>
      </p:sp>
    </p:spTree>
    <p:extLst>
      <p:ext uri="{BB962C8B-B14F-4D97-AF65-F5344CB8AC3E}">
        <p14:creationId xmlns:p14="http://schemas.microsoft.com/office/powerpoint/2010/main" val="391964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um</a:t>
            </a:r>
            <a:r>
              <a:rPr kumimoji="1" lang="zh-CN" altLang="en-US" dirty="0" smtClean="0"/>
              <a:t> </a:t>
            </a:r>
            <a:r>
              <a:rPr kumimoji="1" lang="en-US" altLang="zh-CN" dirty="0" smtClean="0"/>
              <a:t>c(</a:t>
            </a:r>
            <a:r>
              <a:rPr kumimoji="1" lang="en-US" altLang="zh-CN" dirty="0" err="1" smtClean="0"/>
              <a:t>n,k</a:t>
            </a:r>
            <a:r>
              <a:rPr kumimoji="1" lang="en-US" altLang="zh-CN" dirty="0" smtClean="0"/>
              <a:t>)</a:t>
            </a:r>
            <a:r>
              <a:rPr kumimoji="1" lang="zh-CN" altLang="en-US" dirty="0" smtClean="0"/>
              <a:t>*</a:t>
            </a:r>
            <a:r>
              <a:rPr kumimoji="1" lang="en-US" altLang="zh-CN" dirty="0" err="1"/>
              <a:t>k</a:t>
            </a:r>
            <a:r>
              <a:rPr kumimoji="1" lang="en-US" altLang="zh-CN" dirty="0" err="1" smtClean="0"/>
              <a:t>^r</a:t>
            </a:r>
            <a:r>
              <a:rPr kumimoji="1" lang="zh-CN" altLang="en-US" dirty="0" smtClean="0"/>
              <a:t> </a:t>
            </a:r>
            <a:r>
              <a:rPr kumimoji="1" lang="en-US" altLang="zh-CN" dirty="0" smtClean="0"/>
              <a:t>k=0..n</a:t>
            </a:r>
            <a:endParaRPr kumimoji="1" lang="zh-CN" altLang="en-US" dirty="0"/>
          </a:p>
        </p:txBody>
      </p:sp>
      <p:sp>
        <p:nvSpPr>
          <p:cNvPr id="3" name="内容占位符 2"/>
          <p:cNvSpPr>
            <a:spLocks noGrp="1"/>
          </p:cNvSpPr>
          <p:nvPr>
            <p:ph idx="1"/>
          </p:nvPr>
        </p:nvSpPr>
        <p:spPr/>
        <p:txBody>
          <a:bodyPr/>
          <a:lstStyle/>
          <a:p>
            <a:r>
              <a:rPr kumimoji="1" lang="en-US" altLang="zh-CN" dirty="0" err="1"/>
              <a:t>k</a:t>
            </a:r>
            <a:r>
              <a:rPr kumimoji="1" lang="en-US" altLang="zh-CN" dirty="0" err="1" smtClean="0"/>
              <a:t>^r</a:t>
            </a:r>
            <a:r>
              <a:rPr kumimoji="1" lang="en-US" altLang="zh-CN" dirty="0" smtClean="0"/>
              <a:t>=sum</a:t>
            </a:r>
            <a:r>
              <a:rPr kumimoji="1" lang="zh-CN" altLang="en-US" dirty="0" smtClean="0"/>
              <a:t> </a:t>
            </a:r>
            <a:r>
              <a:rPr kumimoji="1" lang="en-US" altLang="zh-CN" dirty="0" smtClean="0"/>
              <a:t>S(</a:t>
            </a:r>
            <a:r>
              <a:rPr kumimoji="1" lang="en-US" altLang="zh-CN" dirty="0" err="1" smtClean="0"/>
              <a:t>r,m</a:t>
            </a:r>
            <a:r>
              <a:rPr kumimoji="1" lang="en-US" altLang="zh-CN" dirty="0" smtClean="0"/>
              <a:t>)</a:t>
            </a:r>
            <a:r>
              <a:rPr kumimoji="1" lang="zh-CN" altLang="en-US" dirty="0" smtClean="0"/>
              <a:t>*</a:t>
            </a:r>
            <a:r>
              <a:rPr kumimoji="1" lang="en-US" altLang="zh-CN" dirty="0" smtClean="0"/>
              <a:t>C(</a:t>
            </a:r>
            <a:r>
              <a:rPr kumimoji="1" lang="en-US" altLang="zh-CN" dirty="0" err="1"/>
              <a:t>k</a:t>
            </a:r>
            <a:r>
              <a:rPr kumimoji="1" lang="en-US" altLang="zh-CN" dirty="0" err="1" smtClean="0"/>
              <a:t>,m</a:t>
            </a:r>
            <a:r>
              <a:rPr kumimoji="1" lang="en-US" altLang="zh-CN" dirty="0" smtClean="0"/>
              <a:t>),</a:t>
            </a:r>
            <a:r>
              <a:rPr kumimoji="1" lang="zh-CN" altLang="en-US" dirty="0" smtClean="0"/>
              <a:t> </a:t>
            </a:r>
            <a:r>
              <a:rPr kumimoji="1" lang="en-US" altLang="zh-CN" dirty="0" smtClean="0"/>
              <a:t>m=0..r</a:t>
            </a:r>
            <a:endParaRPr kumimoji="1" lang="zh-CN" altLang="en-US" dirty="0" smtClean="0"/>
          </a:p>
          <a:p>
            <a:r>
              <a:rPr kumimoji="1" lang="zh-CN" altLang="en-US" dirty="0" smtClean="0"/>
              <a:t>答案为 </a:t>
            </a:r>
            <a:r>
              <a:rPr kumimoji="1" lang="en-US" altLang="zh-CN" dirty="0" smtClean="0"/>
              <a:t>sum</a:t>
            </a:r>
            <a:r>
              <a:rPr kumimoji="1" lang="zh-CN" altLang="en-US" dirty="0" smtClean="0"/>
              <a:t> </a:t>
            </a:r>
            <a:r>
              <a:rPr kumimoji="1" lang="en-US" altLang="zh-CN" dirty="0" smtClean="0"/>
              <a:t>c(n+1,m+1)</a:t>
            </a:r>
            <a:r>
              <a:rPr kumimoji="1" lang="zh-CN" altLang="en-US" dirty="0" smtClean="0"/>
              <a:t>*</a:t>
            </a:r>
            <a:r>
              <a:rPr kumimoji="1" lang="en-US" altLang="zh-CN" dirty="0" smtClean="0"/>
              <a:t>S(</a:t>
            </a:r>
            <a:r>
              <a:rPr kumimoji="1" lang="en-US" altLang="zh-CN" dirty="0" err="1" smtClean="0"/>
              <a:t>r,m</a:t>
            </a:r>
            <a:r>
              <a:rPr kumimoji="1" lang="en-US" altLang="zh-CN" dirty="0" smtClean="0"/>
              <a:t>),</a:t>
            </a:r>
            <a:r>
              <a:rPr kumimoji="1" lang="zh-CN" altLang="en-US" dirty="0" smtClean="0"/>
              <a:t> </a:t>
            </a:r>
            <a:r>
              <a:rPr kumimoji="1" lang="en-US" altLang="zh-CN" dirty="0" smtClean="0"/>
              <a:t>m=0..r</a:t>
            </a:r>
            <a:endParaRPr kumimoji="1" lang="zh-CN" altLang="en-US" dirty="0"/>
          </a:p>
        </p:txBody>
      </p:sp>
    </p:spTree>
    <p:extLst>
      <p:ext uri="{BB962C8B-B14F-4D97-AF65-F5344CB8AC3E}">
        <p14:creationId xmlns:p14="http://schemas.microsoft.com/office/powerpoint/2010/main" val="1151367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Topic 2</a:t>
            </a:r>
            <a:r>
              <a:rPr kumimoji="1" lang="zh-CN" altLang="en-US" dirty="0" smtClean="0"/>
              <a:t> 递推</a:t>
            </a:r>
            <a:endParaRPr kumimoji="1" lang="zh-CN" altLang="en-US" dirty="0"/>
          </a:p>
        </p:txBody>
      </p:sp>
      <p:sp>
        <p:nvSpPr>
          <p:cNvPr id="3" name="内容占位符 2"/>
          <p:cNvSpPr>
            <a:spLocks noGrp="1"/>
          </p:cNvSpPr>
          <p:nvPr>
            <p:ph idx="1"/>
          </p:nvPr>
        </p:nvSpPr>
        <p:spPr/>
        <p:txBody>
          <a:bodyPr/>
          <a:lstStyle/>
          <a:p>
            <a:r>
              <a:rPr kumimoji="1" lang="zh-CN" altLang="en-US" dirty="0" smtClean="0"/>
              <a:t>递推数列</a:t>
            </a:r>
            <a:endParaRPr kumimoji="1" lang="zh-CN" altLang="en-US" dirty="0"/>
          </a:p>
        </p:txBody>
      </p:sp>
    </p:spTree>
    <p:extLst>
      <p:ext uri="{BB962C8B-B14F-4D97-AF65-F5344CB8AC3E}">
        <p14:creationId xmlns:p14="http://schemas.microsoft.com/office/powerpoint/2010/main" val="3867761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线性常系数递推</a:t>
            </a:r>
            <a:endParaRPr kumimoji="1" lang="zh-CN" altLang="en-US" dirty="0"/>
          </a:p>
        </p:txBody>
      </p:sp>
      <p:sp>
        <p:nvSpPr>
          <p:cNvPr id="3" name="内容占位符 2"/>
          <p:cNvSpPr>
            <a:spLocks noGrp="1"/>
          </p:cNvSpPr>
          <p:nvPr>
            <p:ph idx="1"/>
          </p:nvPr>
        </p:nvSpPr>
        <p:spPr/>
        <p:txBody>
          <a:bodyPr/>
          <a:lstStyle/>
          <a:p>
            <a:r>
              <a:rPr kumimoji="1" lang="en-US" altLang="zh-CN" dirty="0" smtClean="0"/>
              <a:t>f(x)=a(1) f(x-1)+a(2) f(x-2)+..+a(k) f(x-k)</a:t>
            </a:r>
            <a:endParaRPr kumimoji="1" lang="zh-CN" altLang="en-US" dirty="0"/>
          </a:p>
        </p:txBody>
      </p:sp>
    </p:spTree>
    <p:extLst>
      <p:ext uri="{BB962C8B-B14F-4D97-AF65-F5344CB8AC3E}">
        <p14:creationId xmlns:p14="http://schemas.microsoft.com/office/powerpoint/2010/main" val="2140700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矩阵乘法</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19757014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多项式方法</a:t>
            </a:r>
            <a:endParaRPr kumimoji="1" lang="zh-CN" altLang="en-US" dirty="0"/>
          </a:p>
        </p:txBody>
      </p:sp>
      <p:sp>
        <p:nvSpPr>
          <p:cNvPr id="3" name="内容占位符 2"/>
          <p:cNvSpPr>
            <a:spLocks noGrp="1"/>
          </p:cNvSpPr>
          <p:nvPr>
            <p:ph idx="1"/>
          </p:nvPr>
        </p:nvSpPr>
        <p:spPr/>
        <p:txBody>
          <a:bodyPr/>
          <a:lstStyle/>
          <a:p>
            <a:r>
              <a:rPr kumimoji="1" lang="en-US" altLang="zh-CN" dirty="0" err="1" smtClean="0"/>
              <a:t>A^k</a:t>
            </a:r>
            <a:r>
              <a:rPr kumimoji="1" lang="en-US" altLang="zh-CN" dirty="0" smtClean="0"/>
              <a:t>=a(1)A^(k-1)+a(2)A^(k-2)+…+a(k)A^0</a:t>
            </a:r>
            <a:endParaRPr kumimoji="1" lang="zh-CN" altLang="en-US" dirty="0" smtClean="0"/>
          </a:p>
          <a:p>
            <a:r>
              <a:rPr kumimoji="1" lang="en-US" altLang="zh-CN" dirty="0" err="1" smtClean="0"/>
              <a:t>x^n</a:t>
            </a:r>
            <a:r>
              <a:rPr kumimoji="1" lang="zh-CN" altLang="en-US" dirty="0" smtClean="0"/>
              <a:t>对</a:t>
            </a:r>
            <a:r>
              <a:rPr kumimoji="1" lang="en-US" altLang="zh-CN" dirty="0" smtClean="0"/>
              <a:t>(</a:t>
            </a:r>
            <a:r>
              <a:rPr kumimoji="1" lang="en-US" altLang="zh-CN" dirty="0" err="1" smtClean="0"/>
              <a:t>x^k-a</a:t>
            </a:r>
            <a:r>
              <a:rPr kumimoji="1" lang="en-US" altLang="zh-CN" dirty="0" smtClean="0"/>
              <a:t>(1)x^(k-1)-a(2)x^(k-2)-…-a(k))</a:t>
            </a:r>
            <a:r>
              <a:rPr kumimoji="1" lang="zh-CN" altLang="en-US" dirty="0" smtClean="0"/>
              <a:t>取模</a:t>
            </a:r>
          </a:p>
          <a:p>
            <a:r>
              <a:rPr kumimoji="1" lang="en-US" altLang="zh-CN" dirty="0" smtClean="0"/>
              <a:t>O(</a:t>
            </a:r>
            <a:r>
              <a:rPr kumimoji="1" lang="en-US" altLang="zh-CN" dirty="0" err="1" smtClean="0"/>
              <a:t>klogklogn</a:t>
            </a:r>
            <a:r>
              <a:rPr kumimoji="1" lang="en-US" altLang="zh-CN" dirty="0"/>
              <a:t>)</a:t>
            </a:r>
            <a:endParaRPr kumimoji="1" lang="zh-CN" altLang="en-US" dirty="0" smtClean="0"/>
          </a:p>
          <a:p>
            <a:endParaRPr kumimoji="1" lang="zh-CN" altLang="en-US" dirty="0"/>
          </a:p>
        </p:txBody>
      </p:sp>
    </p:spTree>
    <p:extLst>
      <p:ext uri="{BB962C8B-B14F-4D97-AF65-F5344CB8AC3E}">
        <p14:creationId xmlns:p14="http://schemas.microsoft.com/office/powerpoint/2010/main" val="17471116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fibonacci</a:t>
            </a:r>
            <a:endParaRPr kumimoji="1" lang="zh-CN" altLang="en-US" dirty="0"/>
          </a:p>
        </p:txBody>
      </p:sp>
      <p:sp>
        <p:nvSpPr>
          <p:cNvPr id="3" name="内容占位符 2"/>
          <p:cNvSpPr>
            <a:spLocks noGrp="1"/>
          </p:cNvSpPr>
          <p:nvPr>
            <p:ph idx="1"/>
          </p:nvPr>
        </p:nvSpPr>
        <p:spPr/>
        <p:txBody>
          <a:bodyPr/>
          <a:lstStyle/>
          <a:p>
            <a:r>
              <a:rPr kumimoji="1" lang="en-US" altLang="zh-CN" dirty="0" smtClean="0"/>
              <a:t>f(n)=f(n-1)+f(n-2)</a:t>
            </a:r>
          </a:p>
          <a:p>
            <a:r>
              <a:rPr kumimoji="1" lang="zh-CN" altLang="en-US" dirty="0" smtClean="0"/>
              <a:t>组合意义为一次走两步或者走一步。</a:t>
            </a:r>
          </a:p>
          <a:p>
            <a:r>
              <a:rPr kumimoji="1" lang="zh-CN" altLang="en-US" dirty="0" smtClean="0"/>
              <a:t>枚举走两步的次数，然后用组合数计算，和为</a:t>
            </a:r>
            <a:r>
              <a:rPr kumimoji="1" lang="en-US" altLang="zh-CN" dirty="0" smtClean="0"/>
              <a:t>sum</a:t>
            </a:r>
            <a:r>
              <a:rPr kumimoji="1" lang="zh-CN" altLang="en-US" dirty="0" smtClean="0"/>
              <a:t> </a:t>
            </a:r>
            <a:r>
              <a:rPr kumimoji="1" lang="en-US" altLang="zh-CN" dirty="0" smtClean="0"/>
              <a:t>C(n-k,n-2k)</a:t>
            </a:r>
            <a:r>
              <a:rPr kumimoji="1" lang="zh-CN" altLang="en-US" dirty="0" smtClean="0"/>
              <a:t>。</a:t>
            </a:r>
            <a:endParaRPr kumimoji="1" lang="zh-CN" altLang="en-US" dirty="0"/>
          </a:p>
        </p:txBody>
      </p:sp>
    </p:spTree>
    <p:extLst>
      <p:ext uri="{BB962C8B-B14F-4D97-AF65-F5344CB8AC3E}">
        <p14:creationId xmlns:p14="http://schemas.microsoft.com/office/powerpoint/2010/main" val="5315329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Pibonacci</a:t>
            </a:r>
            <a:endParaRPr kumimoji="1" lang="zh-CN" altLang="en-US" dirty="0"/>
          </a:p>
        </p:txBody>
      </p:sp>
      <p:sp>
        <p:nvSpPr>
          <p:cNvPr id="3" name="内容占位符 2"/>
          <p:cNvSpPr>
            <a:spLocks noGrp="1"/>
          </p:cNvSpPr>
          <p:nvPr>
            <p:ph idx="1"/>
          </p:nvPr>
        </p:nvSpPr>
        <p:spPr/>
        <p:txBody>
          <a:bodyPr/>
          <a:lstStyle/>
          <a:p>
            <a:r>
              <a:rPr kumimoji="1" lang="en-US" altLang="zh-CN" dirty="0" smtClean="0"/>
              <a:t>P(x)=1 (0&lt;=x&lt;4)</a:t>
            </a:r>
          </a:p>
          <a:p>
            <a:r>
              <a:rPr kumimoji="1" lang="en-US" altLang="zh-CN" dirty="0" smtClean="0"/>
              <a:t>P(x)=P(x-1)+P(x-pi)</a:t>
            </a:r>
          </a:p>
          <a:p>
            <a:r>
              <a:rPr kumimoji="1" lang="zh-CN" altLang="en-US" dirty="0" smtClean="0"/>
              <a:t>枚举</a:t>
            </a:r>
            <a:r>
              <a:rPr kumimoji="1" lang="en-US" altLang="zh-CN" dirty="0" smtClean="0"/>
              <a:t>-pi</a:t>
            </a:r>
            <a:r>
              <a:rPr kumimoji="1" lang="zh-CN" altLang="en-US" dirty="0" smtClean="0"/>
              <a:t>的次数，以及最后一步走的是</a:t>
            </a:r>
            <a:r>
              <a:rPr kumimoji="1" lang="en-US" altLang="zh-CN" dirty="0" smtClean="0"/>
              <a:t>pi</a:t>
            </a:r>
            <a:r>
              <a:rPr kumimoji="1" lang="zh-CN" altLang="en-US" dirty="0" smtClean="0"/>
              <a:t>还是</a:t>
            </a:r>
            <a:r>
              <a:rPr kumimoji="1" lang="en-US" altLang="zh-CN" dirty="0" smtClean="0"/>
              <a:t>1</a:t>
            </a:r>
            <a:r>
              <a:rPr kumimoji="1" lang="zh-CN" altLang="en-US" dirty="0" smtClean="0"/>
              <a:t>，然后通过组合数计算。</a:t>
            </a:r>
            <a:endParaRPr kumimoji="1" lang="zh-CN" altLang="en-US" dirty="0"/>
          </a:p>
        </p:txBody>
      </p:sp>
    </p:spTree>
    <p:extLst>
      <p:ext uri="{BB962C8B-B14F-4D97-AF65-F5344CB8AC3E}">
        <p14:creationId xmlns:p14="http://schemas.microsoft.com/office/powerpoint/2010/main" val="3581673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en-US" altLang="zh-CN" dirty="0" smtClean="0"/>
              <a:t>f(n)=</a:t>
            </a:r>
            <a:r>
              <a:rPr kumimoji="1" lang="en-US" altLang="zh-CN" dirty="0" err="1" smtClean="0"/>
              <a:t>Af</a:t>
            </a:r>
            <a:r>
              <a:rPr kumimoji="1" lang="en-US" altLang="zh-CN" dirty="0" smtClean="0"/>
              <a:t>(n-a)+Bf(n-b)</a:t>
            </a:r>
            <a:endParaRPr kumimoji="1" lang="zh-CN" altLang="en-US" dirty="0" smtClean="0"/>
          </a:p>
          <a:p>
            <a:r>
              <a:rPr kumimoji="1" lang="zh-CN" altLang="en-US" dirty="0" smtClean="0"/>
              <a:t>对</a:t>
            </a:r>
            <a:r>
              <a:rPr lang="en-US" altLang="zh-CN" dirty="0" smtClean="0"/>
              <a:t>5767169</a:t>
            </a:r>
            <a:r>
              <a:rPr lang="zh-CN" altLang="en-US" dirty="0" smtClean="0"/>
              <a:t>取模</a:t>
            </a:r>
            <a:endParaRPr kumimoji="1" lang="zh-CN" altLang="en-US" dirty="0" smtClean="0"/>
          </a:p>
          <a:p>
            <a:r>
              <a:rPr kumimoji="1" lang="en-US" altLang="zh-CN" dirty="0" err="1" smtClean="0"/>
              <a:t>n,a,b</a:t>
            </a:r>
            <a:r>
              <a:rPr kumimoji="1" lang="en-US" altLang="zh-CN" dirty="0" smtClean="0"/>
              <a:t>&lt;=10^9</a:t>
            </a:r>
            <a:endParaRPr kumimoji="1" lang="zh-CN" altLang="en-US" dirty="0" smtClean="0"/>
          </a:p>
          <a:p>
            <a:endParaRPr kumimoji="1" lang="zh-CN" altLang="en-US" dirty="0"/>
          </a:p>
        </p:txBody>
      </p:sp>
    </p:spTree>
    <p:extLst>
      <p:ext uri="{BB962C8B-B14F-4D97-AF65-F5344CB8AC3E}">
        <p14:creationId xmlns:p14="http://schemas.microsoft.com/office/powerpoint/2010/main" val="5428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不妨设</a:t>
            </a:r>
            <a:r>
              <a:rPr kumimoji="1" lang="en-US" altLang="zh-CN" dirty="0" smtClean="0"/>
              <a:t>a&lt;b</a:t>
            </a:r>
            <a:endParaRPr kumimoji="1" lang="zh-CN" altLang="en-US" dirty="0"/>
          </a:p>
          <a:p>
            <a:r>
              <a:rPr kumimoji="1" lang="zh-CN" altLang="en-US" dirty="0" smtClean="0"/>
              <a:t>如果</a:t>
            </a:r>
            <a:r>
              <a:rPr kumimoji="1" lang="en-US" altLang="zh-CN" dirty="0" smtClean="0"/>
              <a:t>b</a:t>
            </a:r>
            <a:r>
              <a:rPr kumimoji="1" lang="zh-CN" altLang="en-US" dirty="0" smtClean="0"/>
              <a:t>比较小，直接倍增</a:t>
            </a:r>
          </a:p>
          <a:p>
            <a:r>
              <a:rPr kumimoji="1" lang="zh-CN" altLang="en-US" dirty="0" smtClean="0"/>
              <a:t>如果</a:t>
            </a:r>
            <a:r>
              <a:rPr kumimoji="1" lang="en-US" altLang="zh-CN" dirty="0" smtClean="0"/>
              <a:t>b</a:t>
            </a:r>
            <a:r>
              <a:rPr kumimoji="1" lang="zh-CN" altLang="en-US" dirty="0" smtClean="0"/>
              <a:t>比较大，枚举</a:t>
            </a:r>
            <a:r>
              <a:rPr kumimoji="1" lang="en-US" altLang="zh-CN" dirty="0" smtClean="0"/>
              <a:t>b</a:t>
            </a:r>
            <a:r>
              <a:rPr kumimoji="1" lang="zh-CN" altLang="en-US" dirty="0" smtClean="0"/>
              <a:t>的次数</a:t>
            </a:r>
          </a:p>
          <a:p>
            <a:r>
              <a:rPr kumimoji="1" lang="en-US" altLang="zh-CN" dirty="0" smtClean="0"/>
              <a:t>min(</a:t>
            </a:r>
            <a:r>
              <a:rPr kumimoji="1" lang="en-US" altLang="zh-CN" dirty="0" err="1" smtClean="0"/>
              <a:t>blogblogn,n</a:t>
            </a:r>
            <a:r>
              <a:rPr kumimoji="1" lang="en-US" altLang="zh-CN" dirty="0" smtClean="0"/>
              <a:t>/</a:t>
            </a:r>
            <a:r>
              <a:rPr kumimoji="1" lang="en-US" altLang="zh-CN" dirty="0" err="1" smtClean="0"/>
              <a:t>blogn</a:t>
            </a:r>
            <a:r>
              <a:rPr kumimoji="1" lang="en-US" altLang="zh-CN" dirty="0" smtClean="0"/>
              <a:t>)=O(</a:t>
            </a:r>
            <a:r>
              <a:rPr kumimoji="1" lang="en-US" altLang="zh-CN" dirty="0" err="1" smtClean="0"/>
              <a:t>sqrt</a:t>
            </a:r>
            <a:r>
              <a:rPr kumimoji="1" lang="en-US" altLang="zh-CN" dirty="0" smtClean="0"/>
              <a:t>(n)log^2n)</a:t>
            </a:r>
            <a:endParaRPr kumimoji="1" lang="zh-CN" altLang="en-US" dirty="0" smtClean="0"/>
          </a:p>
        </p:txBody>
      </p:sp>
    </p:spTree>
    <p:extLst>
      <p:ext uri="{BB962C8B-B14F-4D97-AF65-F5344CB8AC3E}">
        <p14:creationId xmlns:p14="http://schemas.microsoft.com/office/powerpoint/2010/main" val="41817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Schizophrenic Sums</a:t>
            </a:r>
            <a:endParaRPr kumimoji="1" lang="zh-CN" altLang="en-US" dirty="0"/>
          </a:p>
        </p:txBody>
      </p:sp>
      <p:sp>
        <p:nvSpPr>
          <p:cNvPr id="3" name="内容占位符 2"/>
          <p:cNvSpPr>
            <a:spLocks noGrp="1"/>
          </p:cNvSpPr>
          <p:nvPr>
            <p:ph idx="1"/>
          </p:nvPr>
        </p:nvSpPr>
        <p:spPr/>
        <p:txBody>
          <a:bodyPr/>
          <a:lstStyle/>
          <a:p>
            <a:r>
              <a:rPr kumimoji="1" lang="zh-CN" altLang="en-US" dirty="0" smtClean="0"/>
              <a:t>记当</a:t>
            </a:r>
            <a:r>
              <a:rPr kumimoji="1" lang="en-US" altLang="zh-CN" dirty="0" smtClean="0"/>
              <a:t>x</a:t>
            </a:r>
            <a:r>
              <a:rPr kumimoji="1" lang="zh-CN" altLang="en-US" dirty="0" smtClean="0"/>
              <a:t>或者</a:t>
            </a:r>
            <a:r>
              <a:rPr kumimoji="1" lang="en-US" altLang="zh-CN" dirty="0" smtClean="0"/>
              <a:t>y</a:t>
            </a:r>
            <a:r>
              <a:rPr kumimoji="1" lang="zh-CN" altLang="en-US" dirty="0" smtClean="0"/>
              <a:t>等于</a:t>
            </a:r>
            <a:r>
              <a:rPr kumimoji="1" lang="en-US" altLang="zh-CN" dirty="0" smtClean="0"/>
              <a:t>0</a:t>
            </a:r>
            <a:r>
              <a:rPr kumimoji="1" lang="zh-CN" altLang="en-US" dirty="0" smtClean="0"/>
              <a:t>的时候</a:t>
            </a:r>
            <a:r>
              <a:rPr kumimoji="1" lang="en-US" altLang="zh-CN" dirty="0" smtClean="0"/>
              <a:t>f(</a:t>
            </a:r>
            <a:r>
              <a:rPr kumimoji="1" lang="en-US" altLang="zh-CN" dirty="0" err="1" smtClean="0"/>
              <a:t>x,y</a:t>
            </a:r>
            <a:r>
              <a:rPr kumimoji="1" lang="en-US" altLang="zh-CN" dirty="0" smtClean="0"/>
              <a:t>)=1</a:t>
            </a:r>
            <a:r>
              <a:rPr kumimoji="1" lang="zh-CN" altLang="en-US" dirty="0" smtClean="0"/>
              <a:t>，否则</a:t>
            </a:r>
            <a:r>
              <a:rPr kumimoji="1" lang="en-US" altLang="zh-CN" dirty="0" smtClean="0"/>
              <a:t>f(</a:t>
            </a:r>
            <a:r>
              <a:rPr kumimoji="1" lang="en-US" altLang="zh-CN" dirty="0" err="1" smtClean="0"/>
              <a:t>x,y</a:t>
            </a:r>
            <a:r>
              <a:rPr kumimoji="1" lang="en-US" altLang="zh-CN" dirty="0" smtClean="0"/>
              <a:t>)=f(x-1,y)+f(x,y-1)</a:t>
            </a:r>
            <a:endParaRPr kumimoji="1" lang="zh-CN" altLang="en-US" dirty="0" smtClean="0"/>
          </a:p>
          <a:p>
            <a:r>
              <a:rPr kumimoji="1" lang="zh-CN" altLang="en-US" dirty="0" smtClean="0"/>
              <a:t>对所有非负整数满足</a:t>
            </a:r>
            <a:r>
              <a:rPr kumimoji="1" lang="en-US" altLang="zh-CN" dirty="0" err="1" smtClean="0"/>
              <a:t>Ax+By</a:t>
            </a:r>
            <a:r>
              <a:rPr kumimoji="1" lang="en-US" altLang="zh-CN" dirty="0" smtClean="0"/>
              <a:t>=C</a:t>
            </a:r>
            <a:r>
              <a:rPr kumimoji="1" lang="zh-CN" altLang="en-US" dirty="0" smtClean="0"/>
              <a:t>，求</a:t>
            </a:r>
            <a:r>
              <a:rPr kumimoji="1" lang="en-US" altLang="zh-CN" dirty="0" smtClean="0"/>
              <a:t>sum</a:t>
            </a:r>
            <a:r>
              <a:rPr kumimoji="1" lang="zh-CN" altLang="en-US" dirty="0" smtClean="0"/>
              <a:t> </a:t>
            </a:r>
            <a:r>
              <a:rPr kumimoji="1" lang="en-US" altLang="zh-CN" dirty="0" smtClean="0"/>
              <a:t>f(</a:t>
            </a:r>
            <a:r>
              <a:rPr kumimoji="1" lang="en-US" altLang="zh-CN" dirty="0" err="1" smtClean="0"/>
              <a:t>x,y</a:t>
            </a:r>
            <a:r>
              <a:rPr kumimoji="1" lang="en-US" altLang="zh-CN" dirty="0" smtClean="0"/>
              <a:t>)</a:t>
            </a:r>
            <a:r>
              <a:rPr kumimoji="1" lang="zh-CN" altLang="en-US" dirty="0" smtClean="0"/>
              <a:t>。</a:t>
            </a:r>
          </a:p>
          <a:p>
            <a:r>
              <a:rPr kumimoji="1" lang="en-US" altLang="zh-CN" dirty="0" smtClean="0"/>
              <a:t>A,B&lt;=100,C&lt;=1e18</a:t>
            </a:r>
            <a:endParaRPr kumimoji="1" lang="zh-CN" altLang="en-US" dirty="0" smtClean="0"/>
          </a:p>
        </p:txBody>
      </p:sp>
    </p:spTree>
    <p:extLst>
      <p:ext uri="{BB962C8B-B14F-4D97-AF65-F5344CB8AC3E}">
        <p14:creationId xmlns:p14="http://schemas.microsoft.com/office/powerpoint/2010/main" val="1646072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2-&gt;3</a:t>
            </a:r>
            <a:endParaRPr kumimoji="1" lang="zh-CN" altLang="en-US" dirty="0"/>
          </a:p>
        </p:txBody>
      </p:sp>
      <p:sp>
        <p:nvSpPr>
          <p:cNvPr id="3" name="内容占位符 2"/>
          <p:cNvSpPr>
            <a:spLocks noGrp="1"/>
          </p:cNvSpPr>
          <p:nvPr>
            <p:ph idx="1"/>
          </p:nvPr>
        </p:nvSpPr>
        <p:spPr/>
        <p:txBody>
          <a:bodyPr/>
          <a:lstStyle/>
          <a:p>
            <a:r>
              <a:rPr kumimoji="1" lang="zh-CN" altLang="en-US" dirty="0" smtClean="0"/>
              <a:t>考虑</a:t>
            </a:r>
            <a:r>
              <a:rPr kumimoji="1" lang="en-US" altLang="zh-CN" dirty="0" smtClean="0"/>
              <a:t>f(0),f(1),…,f(n),</a:t>
            </a:r>
            <a:r>
              <a:rPr kumimoji="1" lang="zh-CN" altLang="en-US" dirty="0" smtClean="0"/>
              <a:t> </a:t>
            </a:r>
            <a:r>
              <a:rPr kumimoji="1" lang="en-US" altLang="zh-CN" dirty="0" smtClean="0"/>
              <a:t>f(</a:t>
            </a:r>
            <a:r>
              <a:rPr kumimoji="1" lang="en-US" altLang="zh-CN" dirty="0" err="1" smtClean="0"/>
              <a:t>i</a:t>
            </a:r>
            <a:r>
              <a:rPr kumimoji="1" lang="en-US" altLang="zh-CN" dirty="0" smtClean="0"/>
              <a:t>)=sum</a:t>
            </a:r>
            <a:r>
              <a:rPr kumimoji="1" lang="zh-CN" altLang="en-US" dirty="0" smtClean="0"/>
              <a:t> </a:t>
            </a:r>
            <a:r>
              <a:rPr kumimoji="1" lang="en-US" altLang="zh-CN" dirty="0" smtClean="0"/>
              <a:t>b(j)*</a:t>
            </a:r>
            <a:r>
              <a:rPr kumimoji="1" lang="en-US" altLang="zh-CN" dirty="0" err="1" smtClean="0"/>
              <a:t>i</a:t>
            </a:r>
            <a:r>
              <a:rPr kumimoji="1" lang="en-US" altLang="zh-CN" dirty="0" smtClean="0"/>
              <a:t>!/j!/(</a:t>
            </a:r>
            <a:r>
              <a:rPr kumimoji="1" lang="en-US" altLang="zh-CN" dirty="0" err="1" smtClean="0"/>
              <a:t>i</a:t>
            </a:r>
            <a:r>
              <a:rPr kumimoji="1" lang="en-US" altLang="zh-CN" dirty="0" smtClean="0"/>
              <a:t>-j)!</a:t>
            </a:r>
          </a:p>
          <a:p>
            <a:r>
              <a:rPr kumimoji="1" lang="zh-CN" altLang="en-US" dirty="0" smtClean="0"/>
              <a:t>等价于</a:t>
            </a:r>
            <a:r>
              <a:rPr kumimoji="1" lang="en-US" altLang="zh-CN" dirty="0"/>
              <a:t>f</a:t>
            </a:r>
            <a:r>
              <a:rPr kumimoji="1" lang="en-US" altLang="zh-CN" dirty="0" smtClean="0"/>
              <a:t>(</a:t>
            </a:r>
            <a:r>
              <a:rPr kumimoji="1" lang="en-US" altLang="zh-CN" dirty="0" err="1" smtClean="0"/>
              <a:t>i</a:t>
            </a:r>
            <a:r>
              <a:rPr kumimoji="1" lang="en-US" altLang="zh-CN" dirty="0" smtClean="0"/>
              <a:t>)/</a:t>
            </a:r>
            <a:r>
              <a:rPr kumimoji="1" lang="en-US" altLang="zh-CN" dirty="0" err="1" smtClean="0"/>
              <a:t>i</a:t>
            </a:r>
            <a:r>
              <a:rPr kumimoji="1" lang="en-US" altLang="zh-CN" dirty="0" smtClean="0"/>
              <a:t>!=sum b(j)/j!*1/(</a:t>
            </a:r>
            <a:r>
              <a:rPr kumimoji="1" lang="en-US" altLang="zh-CN" dirty="0" err="1" smtClean="0"/>
              <a:t>i</a:t>
            </a:r>
            <a:r>
              <a:rPr kumimoji="1" lang="en-US" altLang="zh-CN" dirty="0" smtClean="0"/>
              <a:t>-j)!</a:t>
            </a:r>
            <a:endParaRPr kumimoji="1" lang="zh-CN" altLang="en-US" dirty="0" smtClean="0"/>
          </a:p>
          <a:p>
            <a:r>
              <a:rPr kumimoji="1" lang="zh-CN" altLang="en-US" dirty="0" smtClean="0"/>
              <a:t>这是一个简单的卷积。</a:t>
            </a:r>
            <a:endParaRPr kumimoji="1" lang="en-US" altLang="zh-CN" dirty="0" smtClean="0"/>
          </a:p>
        </p:txBody>
      </p:sp>
    </p:spTree>
    <p:extLst>
      <p:ext uri="{BB962C8B-B14F-4D97-AF65-F5344CB8AC3E}">
        <p14:creationId xmlns:p14="http://schemas.microsoft.com/office/powerpoint/2010/main" val="12660837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组合意义为走了</a:t>
            </a:r>
            <a:r>
              <a:rPr kumimoji="1" lang="en-US" altLang="zh-CN" dirty="0" smtClean="0"/>
              <a:t>x</a:t>
            </a:r>
            <a:r>
              <a:rPr kumimoji="1" lang="zh-CN" altLang="en-US" dirty="0" smtClean="0"/>
              <a:t>步</a:t>
            </a:r>
            <a:r>
              <a:rPr kumimoji="1" lang="en-US" altLang="zh-CN" dirty="0" smtClean="0"/>
              <a:t>A,</a:t>
            </a:r>
            <a:r>
              <a:rPr kumimoji="1" lang="zh-CN" altLang="en-US" dirty="0" smtClean="0"/>
              <a:t> </a:t>
            </a:r>
            <a:r>
              <a:rPr kumimoji="1" lang="en-US" altLang="zh-CN" dirty="0" smtClean="0"/>
              <a:t>y</a:t>
            </a:r>
            <a:r>
              <a:rPr kumimoji="1" lang="zh-CN" altLang="en-US" dirty="0" smtClean="0"/>
              <a:t>步</a:t>
            </a:r>
            <a:r>
              <a:rPr kumimoji="1" lang="en-US" altLang="zh-CN" dirty="0" smtClean="0"/>
              <a:t>B</a:t>
            </a:r>
            <a:r>
              <a:rPr kumimoji="1" lang="zh-CN" altLang="en-US" dirty="0" smtClean="0"/>
              <a:t>的方案数。</a:t>
            </a:r>
          </a:p>
          <a:p>
            <a:r>
              <a:rPr kumimoji="1" lang="zh-CN" altLang="en-US" dirty="0" smtClean="0"/>
              <a:t>所以有</a:t>
            </a:r>
            <a:r>
              <a:rPr kumimoji="1" lang="en-US" altLang="zh-CN" dirty="0" smtClean="0"/>
              <a:t>f(n)=f(n-A)+f(n-B)</a:t>
            </a:r>
            <a:r>
              <a:rPr kumimoji="1" lang="zh-CN" altLang="en-US" dirty="0"/>
              <a:t>。</a:t>
            </a:r>
          </a:p>
        </p:txBody>
      </p:sp>
    </p:spTree>
    <p:extLst>
      <p:ext uri="{BB962C8B-B14F-4D97-AF65-F5344CB8AC3E}">
        <p14:creationId xmlns:p14="http://schemas.microsoft.com/office/powerpoint/2010/main" val="21186661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f(n)=f(n-1)+f(n/k)</a:t>
            </a:r>
            <a:endParaRPr kumimoji="1" lang="zh-CN" altLang="en-US" dirty="0"/>
          </a:p>
        </p:txBody>
      </p:sp>
      <p:sp>
        <p:nvSpPr>
          <p:cNvPr id="3" name="内容占位符 2"/>
          <p:cNvSpPr>
            <a:spLocks noGrp="1"/>
          </p:cNvSpPr>
          <p:nvPr>
            <p:ph idx="1"/>
          </p:nvPr>
        </p:nvSpPr>
        <p:spPr/>
        <p:txBody>
          <a:bodyPr/>
          <a:lstStyle/>
          <a:p>
            <a:r>
              <a:rPr kumimoji="1" lang="zh-CN" altLang="en-US" dirty="0" smtClean="0"/>
              <a:t>将它看成将</a:t>
            </a:r>
            <a:r>
              <a:rPr kumimoji="1" lang="en-US" altLang="zh-CN" dirty="0" err="1" smtClean="0"/>
              <a:t>nk</a:t>
            </a:r>
            <a:r>
              <a:rPr kumimoji="1" lang="zh-CN" altLang="en-US" dirty="0" smtClean="0"/>
              <a:t>拆分成</a:t>
            </a:r>
            <a:r>
              <a:rPr kumimoji="1" lang="en-US" altLang="zh-CN" dirty="0" smtClean="0"/>
              <a:t>1,k,k^2,k^3,…</a:t>
            </a:r>
            <a:r>
              <a:rPr kumimoji="1" lang="zh-CN" altLang="en-US" dirty="0" smtClean="0"/>
              <a:t>和的方案数。</a:t>
            </a:r>
          </a:p>
          <a:p>
            <a:r>
              <a:rPr kumimoji="1" lang="zh-CN" altLang="en-US" dirty="0" smtClean="0"/>
              <a:t>如果有</a:t>
            </a:r>
            <a:r>
              <a:rPr kumimoji="1" lang="en-US" altLang="zh-CN" dirty="0" smtClean="0"/>
              <a:t>1</a:t>
            </a:r>
            <a:r>
              <a:rPr kumimoji="1" lang="zh-CN" altLang="en-US" dirty="0" smtClean="0"/>
              <a:t>的话，方案数为</a:t>
            </a:r>
            <a:r>
              <a:rPr kumimoji="1" lang="en-US" altLang="zh-CN" dirty="0" smtClean="0"/>
              <a:t>f(n-1)</a:t>
            </a:r>
            <a:r>
              <a:rPr kumimoji="1" lang="zh-CN" altLang="en-US" dirty="0" smtClean="0"/>
              <a:t>。</a:t>
            </a:r>
          </a:p>
          <a:p>
            <a:r>
              <a:rPr kumimoji="1" lang="zh-CN" altLang="en-US" dirty="0" smtClean="0"/>
              <a:t>否则至少为</a:t>
            </a:r>
            <a:r>
              <a:rPr kumimoji="1" lang="en-US" altLang="zh-CN" dirty="0" smtClean="0"/>
              <a:t>k</a:t>
            </a:r>
            <a:r>
              <a:rPr kumimoji="1" lang="zh-CN" altLang="en-US" dirty="0" smtClean="0"/>
              <a:t>，那么将其除掉</a:t>
            </a:r>
            <a:r>
              <a:rPr kumimoji="1" lang="en-US" altLang="zh-CN" dirty="0" smtClean="0"/>
              <a:t>k</a:t>
            </a:r>
            <a:r>
              <a:rPr kumimoji="1" lang="zh-CN" altLang="en-US" dirty="0" smtClean="0"/>
              <a:t>，为将</a:t>
            </a:r>
            <a:r>
              <a:rPr kumimoji="1" lang="en-US" altLang="zh-CN" dirty="0" smtClean="0"/>
              <a:t>n</a:t>
            </a:r>
            <a:r>
              <a:rPr kumimoji="1" lang="zh-CN" altLang="en-US" dirty="0" smtClean="0"/>
              <a:t>划分成</a:t>
            </a:r>
            <a:r>
              <a:rPr kumimoji="1" lang="en-US" altLang="zh-CN" dirty="0" smtClean="0"/>
              <a:t>k</a:t>
            </a:r>
            <a:r>
              <a:rPr kumimoji="1" lang="zh-CN" altLang="en-US" dirty="0" smtClean="0"/>
              <a:t>幂次的方案数，去掉</a:t>
            </a:r>
            <a:r>
              <a:rPr kumimoji="1" lang="en-US" altLang="zh-CN" dirty="0" smtClean="0"/>
              <a:t>k</a:t>
            </a:r>
            <a:r>
              <a:rPr kumimoji="1" lang="zh-CN" altLang="en-US" dirty="0" smtClean="0"/>
              <a:t>的余数，为</a:t>
            </a:r>
            <a:r>
              <a:rPr kumimoji="1" lang="en-US" altLang="zh-CN" dirty="0" smtClean="0"/>
              <a:t>f(n/k)</a:t>
            </a:r>
            <a:r>
              <a:rPr kumimoji="1" lang="zh-CN" altLang="en-US" dirty="0" smtClean="0"/>
              <a:t>。</a:t>
            </a:r>
          </a:p>
          <a:p>
            <a:r>
              <a:rPr kumimoji="1" lang="zh-CN" altLang="en-US" dirty="0" smtClean="0"/>
              <a:t>令</a:t>
            </a:r>
            <a:r>
              <a:rPr kumimoji="1" lang="en-US" altLang="zh-CN" dirty="0" err="1" smtClean="0"/>
              <a:t>nk</a:t>
            </a:r>
            <a:r>
              <a:rPr kumimoji="1" lang="en-US" altLang="zh-CN" dirty="0" smtClean="0"/>
              <a:t>=a(0)</a:t>
            </a:r>
            <a:r>
              <a:rPr kumimoji="1" lang="zh-CN" altLang="en-US" dirty="0" smtClean="0"/>
              <a:t>*</a:t>
            </a:r>
            <a:r>
              <a:rPr kumimoji="1" lang="en-US" altLang="zh-CN" dirty="0" smtClean="0"/>
              <a:t>k^0+a(1</a:t>
            </a:r>
            <a:r>
              <a:rPr kumimoji="1" lang="en-US" altLang="zh-CN" dirty="0"/>
              <a:t>)</a:t>
            </a:r>
            <a:r>
              <a:rPr kumimoji="1" lang="zh-CN" altLang="en-US" dirty="0" smtClean="0"/>
              <a:t>*</a:t>
            </a:r>
            <a:r>
              <a:rPr kumimoji="1" lang="en-US" altLang="zh-CN" dirty="0" smtClean="0"/>
              <a:t>k^1+…</a:t>
            </a:r>
            <a:endParaRPr kumimoji="1" lang="zh-CN" altLang="en-US" dirty="0" smtClean="0"/>
          </a:p>
          <a:p>
            <a:r>
              <a:rPr kumimoji="1" lang="zh-CN" altLang="en-US" dirty="0" smtClean="0"/>
              <a:t>把每个值都表示成</a:t>
            </a:r>
            <a:r>
              <a:rPr kumimoji="1" lang="en-US" altLang="zh-CN" dirty="0" smtClean="0"/>
              <a:t>k</a:t>
            </a:r>
            <a:r>
              <a:rPr kumimoji="1" lang="zh-CN" altLang="en-US" dirty="0" smtClean="0"/>
              <a:t>进制，比如令</a:t>
            </a:r>
            <a:r>
              <a:rPr kumimoji="1" lang="en-US" altLang="zh-CN" dirty="0" smtClean="0"/>
              <a:t>a(0)</a:t>
            </a:r>
            <a:r>
              <a:rPr kumimoji="1" lang="en-US" altLang="zh-CN" dirty="0"/>
              <a:t>=</a:t>
            </a:r>
            <a:r>
              <a:rPr kumimoji="1" lang="en-US" altLang="zh-CN" dirty="0" smtClean="0"/>
              <a:t>a(0,0)</a:t>
            </a:r>
            <a:r>
              <a:rPr kumimoji="1" lang="zh-CN" altLang="en-US" dirty="0" smtClean="0"/>
              <a:t>*</a:t>
            </a:r>
            <a:r>
              <a:rPr kumimoji="1" lang="en-US" altLang="zh-CN" dirty="0" smtClean="0"/>
              <a:t>k^0+a(0,1)</a:t>
            </a:r>
            <a:r>
              <a:rPr kumimoji="1" lang="zh-CN" altLang="en-US" dirty="0" smtClean="0"/>
              <a:t>*</a:t>
            </a:r>
            <a:r>
              <a:rPr kumimoji="1" lang="en-US" altLang="zh-CN" dirty="0" smtClean="0"/>
              <a:t>k^1+a(0,2)</a:t>
            </a:r>
            <a:r>
              <a:rPr kumimoji="1" lang="zh-CN" altLang="en-US" dirty="0" smtClean="0"/>
              <a:t>*</a:t>
            </a:r>
            <a:r>
              <a:rPr kumimoji="1" lang="en-US" altLang="zh-CN" dirty="0" smtClean="0"/>
              <a:t>k^2+…</a:t>
            </a:r>
            <a:endParaRPr kumimoji="1" lang="zh-CN" altLang="en-US" dirty="0" smtClean="0"/>
          </a:p>
          <a:p>
            <a:r>
              <a:rPr kumimoji="1" lang="en-US" altLang="zh-CN" dirty="0" err="1"/>
              <a:t>n</a:t>
            </a:r>
            <a:r>
              <a:rPr kumimoji="1" lang="en-US" altLang="zh-CN" dirty="0" err="1" smtClean="0"/>
              <a:t>k</a:t>
            </a:r>
            <a:r>
              <a:rPr kumimoji="1" lang="en-US" altLang="zh-CN" dirty="0" smtClean="0"/>
              <a:t>=a(0,0)</a:t>
            </a:r>
            <a:r>
              <a:rPr kumimoji="1" lang="zh-CN" altLang="en-US" dirty="0" smtClean="0"/>
              <a:t>*</a:t>
            </a:r>
            <a:r>
              <a:rPr kumimoji="1" lang="en-US" altLang="zh-CN" dirty="0" smtClean="0"/>
              <a:t>k^0+(a(1,0</a:t>
            </a:r>
            <a:r>
              <a:rPr kumimoji="1" lang="en-US" altLang="zh-CN" dirty="0"/>
              <a:t>)</a:t>
            </a:r>
            <a:r>
              <a:rPr kumimoji="1" lang="en-US" altLang="zh-CN" dirty="0" smtClean="0"/>
              <a:t>+a(0,1))</a:t>
            </a:r>
            <a:r>
              <a:rPr kumimoji="1" lang="zh-CN" altLang="en-US" dirty="0" smtClean="0"/>
              <a:t>*</a:t>
            </a:r>
            <a:r>
              <a:rPr kumimoji="1" lang="en-US" altLang="zh-CN" dirty="0" smtClean="0"/>
              <a:t>k^1+…</a:t>
            </a:r>
            <a:endParaRPr kumimoji="1" lang="zh-CN" altLang="en-US" dirty="0" smtClean="0"/>
          </a:p>
          <a:p>
            <a:r>
              <a:rPr kumimoji="1" lang="zh-CN" altLang="en-US" dirty="0" smtClean="0"/>
              <a:t>倒着做数位</a:t>
            </a:r>
            <a:r>
              <a:rPr kumimoji="1" lang="en-US" altLang="zh-CN" dirty="0" err="1" smtClean="0"/>
              <a:t>dp</a:t>
            </a:r>
            <a:r>
              <a:rPr kumimoji="1" lang="zh-CN" altLang="en-US" dirty="0" smtClean="0"/>
              <a:t>。</a:t>
            </a:r>
            <a:endParaRPr kumimoji="1" lang="zh-CN" altLang="en-US" dirty="0"/>
          </a:p>
        </p:txBody>
      </p:sp>
    </p:spTree>
    <p:extLst>
      <p:ext uri="{BB962C8B-B14F-4D97-AF65-F5344CB8AC3E}">
        <p14:creationId xmlns:p14="http://schemas.microsoft.com/office/powerpoint/2010/main" val="12771317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a:t>记</a:t>
            </a:r>
            <a:r>
              <a:rPr kumimoji="1" lang="en-US" altLang="zh-CN" dirty="0" err="1"/>
              <a:t>dp</a:t>
            </a:r>
            <a:r>
              <a:rPr kumimoji="1" lang="en-US" altLang="zh-CN" dirty="0"/>
              <a:t>(</a:t>
            </a:r>
            <a:r>
              <a:rPr kumimoji="1" lang="en-US" altLang="zh-CN" dirty="0" err="1"/>
              <a:t>c,w</a:t>
            </a:r>
            <a:r>
              <a:rPr kumimoji="1" lang="en-US" altLang="zh-CN" dirty="0"/>
              <a:t>)</a:t>
            </a:r>
            <a:r>
              <a:rPr kumimoji="1" lang="zh-CN" altLang="en-US" dirty="0"/>
              <a:t>表示当前考虑到</a:t>
            </a:r>
            <a:r>
              <a:rPr kumimoji="1" lang="en-US" altLang="zh-CN" dirty="0" err="1"/>
              <a:t>k^c</a:t>
            </a:r>
            <a:r>
              <a:rPr kumimoji="1" lang="zh-CN" altLang="en-US" dirty="0"/>
              <a:t>，还剩</a:t>
            </a:r>
            <a:r>
              <a:rPr kumimoji="1" lang="en-US" altLang="zh-CN" dirty="0"/>
              <a:t>w</a:t>
            </a:r>
            <a:r>
              <a:rPr kumimoji="1" lang="zh-CN" altLang="en-US" dirty="0"/>
              <a:t>的方案</a:t>
            </a:r>
            <a:r>
              <a:rPr kumimoji="1" lang="zh-CN" altLang="en-US" dirty="0" smtClean="0"/>
              <a:t>数</a:t>
            </a:r>
            <a:r>
              <a:rPr kumimoji="1" lang="zh-CN" altLang="en-US" dirty="0"/>
              <a:t>。</a:t>
            </a:r>
            <a:endParaRPr kumimoji="1" lang="zh-CN" altLang="en-US" dirty="0" smtClean="0"/>
          </a:p>
          <a:p>
            <a:r>
              <a:rPr kumimoji="1" lang="zh-CN" altLang="en-US" dirty="0" smtClean="0"/>
              <a:t>考虑倒着做数位</a:t>
            </a:r>
            <a:r>
              <a:rPr kumimoji="1" lang="en-US" altLang="zh-CN" dirty="0" err="1" smtClean="0"/>
              <a:t>dp</a:t>
            </a:r>
            <a:r>
              <a:rPr kumimoji="1" lang="zh-CN" altLang="en-US" dirty="0" smtClean="0"/>
              <a:t>，后面的项对前面的的贡献不超过</a:t>
            </a:r>
            <a:r>
              <a:rPr kumimoji="1" lang="en-US" altLang="zh-CN" dirty="0" smtClean="0"/>
              <a:t>O(log</a:t>
            </a:r>
            <a:r>
              <a:rPr kumimoji="1" lang="zh-CN" altLang="en-US" dirty="0" smtClean="0"/>
              <a:t> </a:t>
            </a:r>
            <a:r>
              <a:rPr kumimoji="1" lang="en-US" altLang="zh-CN" dirty="0" smtClean="0"/>
              <a:t>n)</a:t>
            </a:r>
            <a:r>
              <a:rPr kumimoji="1" lang="zh-CN" altLang="en-US" dirty="0" smtClean="0"/>
              <a:t>，所以在</a:t>
            </a:r>
            <a:r>
              <a:rPr kumimoji="1" lang="en-US" altLang="zh-CN" dirty="0" err="1" smtClean="0"/>
              <a:t>dp</a:t>
            </a:r>
            <a:r>
              <a:rPr kumimoji="1" lang="zh-CN" altLang="en-US" dirty="0" smtClean="0"/>
              <a:t>的过程中的数值不会超过</a:t>
            </a:r>
            <a:r>
              <a:rPr kumimoji="1" lang="en-US" altLang="zh-CN" dirty="0" smtClean="0"/>
              <a:t>O(log</a:t>
            </a:r>
            <a:r>
              <a:rPr kumimoji="1" lang="zh-CN" altLang="en-US" dirty="0" smtClean="0"/>
              <a:t> </a:t>
            </a:r>
            <a:r>
              <a:rPr kumimoji="1" lang="en-US" altLang="zh-CN" dirty="0" smtClean="0"/>
              <a:t>n</a:t>
            </a:r>
            <a:r>
              <a:rPr kumimoji="1" lang="zh-CN" altLang="en-US" dirty="0" smtClean="0"/>
              <a:t> </a:t>
            </a:r>
            <a:r>
              <a:rPr kumimoji="1" lang="en-US" altLang="zh-CN" dirty="0" smtClean="0"/>
              <a:t>k)</a:t>
            </a:r>
            <a:r>
              <a:rPr kumimoji="1" lang="zh-CN" altLang="en-US" dirty="0" smtClean="0"/>
              <a:t>。</a:t>
            </a:r>
          </a:p>
          <a:p>
            <a:r>
              <a:rPr kumimoji="1" lang="zh-CN" altLang="en-US" dirty="0" smtClean="0"/>
              <a:t>所以总的复杂度约为</a:t>
            </a:r>
            <a:r>
              <a:rPr kumimoji="1" lang="en-US" altLang="zh-CN" dirty="0" smtClean="0"/>
              <a:t>O(k^2</a:t>
            </a:r>
            <a:r>
              <a:rPr kumimoji="1" lang="zh-CN" altLang="en-US" dirty="0" smtClean="0"/>
              <a:t> </a:t>
            </a:r>
            <a:r>
              <a:rPr kumimoji="1" lang="en-US" altLang="zh-CN" dirty="0" smtClean="0"/>
              <a:t>log</a:t>
            </a:r>
            <a:r>
              <a:rPr kumimoji="1" lang="zh-CN" altLang="en-US" dirty="0" smtClean="0"/>
              <a:t> </a:t>
            </a:r>
            <a:r>
              <a:rPr kumimoji="1" lang="en-US" altLang="zh-CN" dirty="0" smtClean="0"/>
              <a:t>n^3)</a:t>
            </a:r>
            <a:r>
              <a:rPr kumimoji="1" lang="zh-CN" altLang="en-US" dirty="0" smtClean="0"/>
              <a:t>。</a:t>
            </a:r>
          </a:p>
        </p:txBody>
      </p:sp>
    </p:spTree>
    <p:extLst>
      <p:ext uri="{BB962C8B-B14F-4D97-AF65-F5344CB8AC3E}">
        <p14:creationId xmlns:p14="http://schemas.microsoft.com/office/powerpoint/2010/main" val="1575681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6279800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dirty="0"/>
          </a:p>
        </p:txBody>
      </p:sp>
      <p:sp>
        <p:nvSpPr>
          <p:cNvPr id="3" name="内容占位符 2"/>
          <p:cNvSpPr>
            <a:spLocks noGrp="1"/>
          </p:cNvSpPr>
          <p:nvPr>
            <p:ph idx="1"/>
          </p:nvPr>
        </p:nvSpPr>
        <p:spPr/>
        <p:txBody>
          <a:bodyPr/>
          <a:lstStyle/>
          <a:p>
            <a:r>
              <a:rPr kumimoji="1" lang="zh-CN" altLang="en-US" dirty="0" smtClean="0"/>
              <a:t>相信大家都是做递推数列问题的老司机了。</a:t>
            </a:r>
          </a:p>
          <a:p>
            <a:r>
              <a:rPr kumimoji="1" lang="zh-CN" altLang="en-US" dirty="0" smtClean="0"/>
              <a:t>我们来看看在组合计数问题中的应用。</a:t>
            </a:r>
            <a:endParaRPr kumimoji="1" lang="zh-CN" altLang="en-US" dirty="0"/>
          </a:p>
        </p:txBody>
      </p:sp>
    </p:spTree>
    <p:extLst>
      <p:ext uri="{BB962C8B-B14F-4D97-AF65-F5344CB8AC3E}">
        <p14:creationId xmlns:p14="http://schemas.microsoft.com/office/powerpoint/2010/main" val="7772006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题目背景略</a:t>
            </a:r>
          </a:p>
          <a:p>
            <a:r>
              <a:rPr kumimoji="1" lang="en-US" altLang="zh-CN" dirty="0" smtClean="0"/>
              <a:t>f(n)=sum</a:t>
            </a:r>
            <a:r>
              <a:rPr kumimoji="1" lang="zh-CN" altLang="en-US" dirty="0" smtClean="0"/>
              <a:t> </a:t>
            </a:r>
            <a:r>
              <a:rPr kumimoji="1" lang="en-US" altLang="zh-CN" dirty="0" smtClean="0"/>
              <a:t>(n-g(</a:t>
            </a:r>
            <a:r>
              <a:rPr kumimoji="1" lang="en-US" altLang="zh-CN" dirty="0" err="1" smtClean="0"/>
              <a:t>i</a:t>
            </a:r>
            <a:r>
              <a:rPr kumimoji="1" lang="en-US" altLang="zh-CN" dirty="0"/>
              <a:t>)</a:t>
            </a:r>
            <a:r>
              <a:rPr kumimoji="1" lang="en-US" altLang="zh-CN" dirty="0" smtClean="0"/>
              <a:t>)</a:t>
            </a:r>
            <a:r>
              <a:rPr kumimoji="1" lang="zh-CN" altLang="en-US" dirty="0" smtClean="0"/>
              <a:t> </a:t>
            </a:r>
            <a:r>
              <a:rPr kumimoji="1" lang="en-US" altLang="zh-CN" dirty="0" smtClean="0"/>
              <a:t>f(n-g(</a:t>
            </a:r>
            <a:r>
              <a:rPr kumimoji="1" lang="en-US" altLang="zh-CN" dirty="0" err="1" smtClean="0"/>
              <a:t>i</a:t>
            </a:r>
            <a:r>
              <a:rPr kumimoji="1" lang="en-US" altLang="zh-CN" dirty="0" smtClean="0"/>
              <a:t>))</a:t>
            </a:r>
            <a:endParaRPr kumimoji="1" lang="zh-CN" altLang="en-US" dirty="0" smtClean="0"/>
          </a:p>
          <a:p>
            <a:r>
              <a:rPr kumimoji="1" lang="en-US" altLang="zh-CN" dirty="0" smtClean="0"/>
              <a:t>g(</a:t>
            </a:r>
            <a:r>
              <a:rPr kumimoji="1" lang="en-US" altLang="zh-CN" dirty="0" err="1" smtClean="0"/>
              <a:t>i</a:t>
            </a:r>
            <a:r>
              <a:rPr kumimoji="1" lang="en-US" altLang="zh-CN" dirty="0" smtClean="0"/>
              <a:t>)&lt;=10,n&lt;=10^18</a:t>
            </a:r>
            <a:endParaRPr kumimoji="1" lang="zh-CN" altLang="en-US" dirty="0" smtClean="0"/>
          </a:p>
          <a:p>
            <a:r>
              <a:rPr kumimoji="1" lang="zh-CN" altLang="en-US" dirty="0" smtClean="0"/>
              <a:t>求答案对</a:t>
            </a:r>
            <a:r>
              <a:rPr lang="en-US" altLang="zh-CN" dirty="0" smtClean="0"/>
              <a:t>1234567890</a:t>
            </a:r>
            <a:r>
              <a:rPr lang="zh-CN" altLang="en-US" dirty="0" smtClean="0"/>
              <a:t>取模。</a:t>
            </a:r>
            <a:endParaRPr kumimoji="1" lang="zh-CN" altLang="en-US" dirty="0"/>
          </a:p>
        </p:txBody>
      </p:sp>
    </p:spTree>
    <p:extLst>
      <p:ext uri="{BB962C8B-B14F-4D97-AF65-F5344CB8AC3E}">
        <p14:creationId xmlns:p14="http://schemas.microsoft.com/office/powerpoint/2010/main" val="17775625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mod=</a:t>
            </a:r>
            <a:r>
              <a:rPr lang="en-US" altLang="zh-CN" dirty="0" smtClean="0"/>
              <a:t>2</a:t>
            </a:r>
            <a:r>
              <a:rPr lang="zh-CN" altLang="en-US" dirty="0" smtClean="0"/>
              <a:t>*</a:t>
            </a:r>
            <a:r>
              <a:rPr lang="en-US" altLang="zh-CN" dirty="0" smtClean="0"/>
              <a:t>5</a:t>
            </a:r>
            <a:r>
              <a:rPr lang="zh-CN" altLang="en-US" dirty="0" smtClean="0"/>
              <a:t>*</a:t>
            </a:r>
            <a:r>
              <a:rPr lang="en-US" altLang="zh-CN" dirty="0" smtClean="0"/>
              <a:t>9</a:t>
            </a:r>
            <a:r>
              <a:rPr lang="zh-CN" altLang="en-US" dirty="0" smtClean="0"/>
              <a:t>*</a:t>
            </a:r>
            <a:r>
              <a:rPr lang="en-US" altLang="zh-CN" dirty="0" smtClean="0"/>
              <a:t>3607</a:t>
            </a:r>
            <a:r>
              <a:rPr lang="zh-CN" altLang="en-US" dirty="0" smtClean="0"/>
              <a:t>*</a:t>
            </a:r>
            <a:r>
              <a:rPr lang="en-US" altLang="zh-CN" dirty="0" smtClean="0"/>
              <a:t>3803</a:t>
            </a:r>
            <a:endParaRPr lang="zh-CN" altLang="en-US" dirty="0" smtClean="0"/>
          </a:p>
          <a:p>
            <a:r>
              <a:rPr kumimoji="1" lang="zh-CN" altLang="en-US" dirty="0" smtClean="0"/>
              <a:t>转移的矩阵对于每个模数的周期很小。</a:t>
            </a:r>
          </a:p>
          <a:p>
            <a:r>
              <a:rPr kumimoji="1" lang="zh-CN" altLang="en-US" dirty="0" smtClean="0"/>
              <a:t>每过一个周期乘的矩阵都是一样的，所以只需要求出一个周期矩阵整体的乘积，然后对周期快速幂。</a:t>
            </a:r>
          </a:p>
          <a:p>
            <a:r>
              <a:rPr kumimoji="1" lang="zh-CN" altLang="en-US" dirty="0" smtClean="0"/>
              <a:t>最后乘上剩余的部分，使用中国剩余定理合并即可。</a:t>
            </a:r>
          </a:p>
        </p:txBody>
      </p:sp>
    </p:spTree>
    <p:extLst>
      <p:ext uri="{BB962C8B-B14F-4D97-AF65-F5344CB8AC3E}">
        <p14:creationId xmlns:p14="http://schemas.microsoft.com/office/powerpoint/2010/main" val="5416242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PE</a:t>
            </a:r>
            <a:r>
              <a:rPr kumimoji="1" lang="zh-CN" altLang="en-US" dirty="0" smtClean="0"/>
              <a:t> </a:t>
            </a:r>
            <a:r>
              <a:rPr kumimoji="1" lang="en-US" altLang="zh-CN" dirty="0" smtClean="0"/>
              <a:t>427</a:t>
            </a:r>
            <a:endParaRPr kumimoji="1" lang="zh-CN" altLang="en-US" dirty="0"/>
          </a:p>
        </p:txBody>
      </p:sp>
      <p:sp>
        <p:nvSpPr>
          <p:cNvPr id="3" name="内容占位符 2"/>
          <p:cNvSpPr>
            <a:spLocks noGrp="1"/>
          </p:cNvSpPr>
          <p:nvPr>
            <p:ph idx="1"/>
          </p:nvPr>
        </p:nvSpPr>
        <p:spPr/>
        <p:txBody>
          <a:bodyPr/>
          <a:lstStyle/>
          <a:p>
            <a:r>
              <a:rPr lang="zh-CN" altLang="en-US" dirty="0" smtClean="0"/>
              <a:t>对于一个序列</a:t>
            </a:r>
            <a:r>
              <a:rPr lang="en-US" altLang="zh-CN" dirty="0" smtClean="0"/>
              <a:t>S</a:t>
            </a:r>
            <a:r>
              <a:rPr lang="zh-CN" altLang="en-US" dirty="0" smtClean="0"/>
              <a:t>，令</a:t>
            </a:r>
            <a:r>
              <a:rPr lang="en-US" altLang="zh-CN" dirty="0" smtClean="0"/>
              <a:t>L(S)</a:t>
            </a:r>
            <a:r>
              <a:rPr lang="zh-CN" altLang="en-US" dirty="0" smtClean="0"/>
              <a:t>表示</a:t>
            </a:r>
            <a:r>
              <a:rPr lang="en-US" altLang="zh-CN" dirty="0" smtClean="0"/>
              <a:t>S</a:t>
            </a:r>
            <a:r>
              <a:rPr lang="zh-CN" altLang="en-US" dirty="0" smtClean="0"/>
              <a:t>中最长的值相同的子串的长度。</a:t>
            </a:r>
          </a:p>
          <a:p>
            <a:r>
              <a:rPr lang="zh-CN" altLang="en-US" dirty="0" smtClean="0"/>
              <a:t>令</a:t>
            </a:r>
            <a:r>
              <a:rPr lang="en-US" altLang="zh-CN" dirty="0" smtClean="0"/>
              <a:t>f(n)</a:t>
            </a:r>
            <a:r>
              <a:rPr lang="zh-CN" altLang="en-US" dirty="0" smtClean="0"/>
              <a:t>表示对于所有</a:t>
            </a:r>
            <a:r>
              <a:rPr lang="en-US" altLang="zh-CN" dirty="0" err="1" smtClean="0"/>
              <a:t>n^n</a:t>
            </a:r>
            <a:r>
              <a:rPr lang="zh-CN" altLang="en-US" dirty="0" smtClean="0"/>
              <a:t>个长度为</a:t>
            </a:r>
            <a:r>
              <a:rPr lang="en-US" altLang="zh-CN" dirty="0" smtClean="0"/>
              <a:t>n</a:t>
            </a:r>
            <a:r>
              <a:rPr lang="zh-CN" altLang="en-US" dirty="0" smtClean="0"/>
              <a:t>每个数值都在</a:t>
            </a:r>
            <a:r>
              <a:rPr lang="en-US" altLang="zh-CN" dirty="0" smtClean="0"/>
              <a:t>1</a:t>
            </a:r>
            <a:r>
              <a:rPr lang="zh-CN" altLang="en-US" dirty="0" smtClean="0"/>
              <a:t>到</a:t>
            </a:r>
            <a:r>
              <a:rPr lang="en-US" altLang="zh-CN" dirty="0" smtClean="0"/>
              <a:t>n</a:t>
            </a:r>
            <a:r>
              <a:rPr lang="zh-CN" altLang="en-US" dirty="0" smtClean="0"/>
              <a:t>之间序列的</a:t>
            </a:r>
            <a:r>
              <a:rPr lang="en-US" altLang="zh-CN" dirty="0" smtClean="0"/>
              <a:t>L</a:t>
            </a:r>
            <a:r>
              <a:rPr lang="zh-CN" altLang="en-US" dirty="0" smtClean="0"/>
              <a:t>值总和。</a:t>
            </a:r>
          </a:p>
          <a:p>
            <a:r>
              <a:rPr lang="zh-CN" altLang="en-US" dirty="0" smtClean="0"/>
              <a:t>求</a:t>
            </a:r>
            <a:r>
              <a:rPr lang="en-US" altLang="zh-CN" dirty="0" smtClean="0"/>
              <a:t>f(7.5e6)</a:t>
            </a:r>
            <a:r>
              <a:rPr lang="zh-CN" altLang="en-US" dirty="0" smtClean="0"/>
              <a:t>。</a:t>
            </a:r>
            <a:r>
              <a:rPr lang="en-US" altLang="zh-CN" dirty="0"/>
              <a:t/>
            </a:r>
            <a:br>
              <a:rPr lang="en-US" altLang="zh-CN" dirty="0"/>
            </a:br>
            <a:endParaRPr kumimoji="1" lang="zh-CN" altLang="en-US" dirty="0"/>
          </a:p>
        </p:txBody>
      </p:sp>
    </p:spTree>
    <p:extLst>
      <p:ext uri="{BB962C8B-B14F-4D97-AF65-F5344CB8AC3E}">
        <p14:creationId xmlns:p14="http://schemas.microsoft.com/office/powerpoint/2010/main" val="8675611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首先转化为求</a:t>
            </a:r>
            <a:r>
              <a:rPr kumimoji="1" lang="en-US" altLang="zh-CN" dirty="0" smtClean="0"/>
              <a:t>L(S)&gt;=1,</a:t>
            </a:r>
            <a:r>
              <a:rPr kumimoji="1" lang="zh-CN" altLang="en-US" dirty="0" smtClean="0"/>
              <a:t> </a:t>
            </a:r>
            <a:r>
              <a:rPr kumimoji="1" lang="en-US" altLang="zh-CN" dirty="0" smtClean="0"/>
              <a:t>L(S)&gt;=2,</a:t>
            </a:r>
            <a:r>
              <a:rPr kumimoji="1" lang="zh-CN" altLang="en-US" dirty="0" smtClean="0"/>
              <a:t> </a:t>
            </a:r>
            <a:r>
              <a:rPr kumimoji="1" lang="en-US" altLang="zh-CN" dirty="0" smtClean="0"/>
              <a:t>…</a:t>
            </a:r>
            <a:r>
              <a:rPr kumimoji="1" lang="zh-CN" altLang="en-US" dirty="0" smtClean="0"/>
              <a:t>的方案然后相加。</a:t>
            </a:r>
          </a:p>
          <a:p>
            <a:r>
              <a:rPr kumimoji="1" lang="zh-CN" altLang="en-US" dirty="0" smtClean="0"/>
              <a:t>接着转化为</a:t>
            </a:r>
            <a:r>
              <a:rPr kumimoji="1" lang="en-US" altLang="zh-CN" dirty="0" smtClean="0"/>
              <a:t>L(S)&lt;=k</a:t>
            </a:r>
            <a:r>
              <a:rPr kumimoji="1" lang="zh-CN" altLang="en-US" dirty="0" smtClean="0"/>
              <a:t>的方案，也就是每段都不超过</a:t>
            </a:r>
            <a:r>
              <a:rPr kumimoji="1" lang="en-US" altLang="zh-CN" dirty="0" smtClean="0"/>
              <a:t>k</a:t>
            </a:r>
            <a:r>
              <a:rPr kumimoji="1" lang="zh-CN" altLang="en-US" dirty="0" smtClean="0"/>
              <a:t>的方案。</a:t>
            </a:r>
          </a:p>
          <a:p>
            <a:r>
              <a:rPr kumimoji="1" lang="zh-CN" altLang="en-US" dirty="0" smtClean="0"/>
              <a:t>考虑容斥用求</a:t>
            </a:r>
            <a:r>
              <a:rPr kumimoji="1" lang="en-US" altLang="zh-CN" dirty="0" err="1" smtClean="0"/>
              <a:t>dp</a:t>
            </a:r>
            <a:r>
              <a:rPr kumimoji="1" lang="en-US" altLang="zh-CN" dirty="0" smtClean="0"/>
              <a:t>(</a:t>
            </a:r>
            <a:r>
              <a:rPr kumimoji="1" lang="en-US" altLang="zh-CN" dirty="0" err="1" smtClean="0"/>
              <a:t>i</a:t>
            </a:r>
            <a:r>
              <a:rPr kumimoji="1" lang="en-US" altLang="zh-CN" dirty="0" smtClean="0"/>
              <a:t>)=n</a:t>
            </a:r>
            <a:r>
              <a:rPr kumimoji="1" lang="zh-CN" altLang="en-US" dirty="0" smtClean="0"/>
              <a:t>*</a:t>
            </a:r>
            <a:r>
              <a:rPr kumimoji="1" lang="en-US" altLang="zh-CN" dirty="0" err="1" smtClean="0"/>
              <a:t>dp</a:t>
            </a:r>
            <a:r>
              <a:rPr kumimoji="1" lang="en-US" altLang="zh-CN" dirty="0" smtClean="0"/>
              <a:t>(i-1)-(n-1)</a:t>
            </a:r>
            <a:r>
              <a:rPr kumimoji="1" lang="zh-CN" altLang="en-US" dirty="0" smtClean="0"/>
              <a:t>*</a:t>
            </a:r>
            <a:r>
              <a:rPr kumimoji="1" lang="en-US" altLang="zh-CN" dirty="0" err="1" smtClean="0"/>
              <a:t>dp</a:t>
            </a:r>
            <a:r>
              <a:rPr kumimoji="1" lang="en-US" altLang="zh-CN" dirty="0" smtClean="0"/>
              <a:t>(i-k-1)</a:t>
            </a:r>
            <a:endParaRPr kumimoji="1" lang="zh-CN" altLang="en-US" dirty="0" smtClean="0"/>
          </a:p>
          <a:p>
            <a:r>
              <a:rPr kumimoji="1" lang="zh-CN" altLang="en-US" dirty="0" smtClean="0"/>
              <a:t>具体的意义为随便放减去放完这个刚好矛盾的方案数。</a:t>
            </a:r>
          </a:p>
          <a:p>
            <a:r>
              <a:rPr kumimoji="1" lang="zh-CN" altLang="en-US" dirty="0" smtClean="0"/>
              <a:t>这个递推式可以枚举</a:t>
            </a:r>
            <a:r>
              <a:rPr kumimoji="1" lang="en-US" altLang="zh-CN" dirty="0" smtClean="0"/>
              <a:t>k+1</a:t>
            </a:r>
            <a:r>
              <a:rPr kumimoji="1" lang="zh-CN" altLang="en-US" dirty="0" smtClean="0"/>
              <a:t>的步数，然后在</a:t>
            </a:r>
            <a:r>
              <a:rPr kumimoji="1" lang="en-US" altLang="zh-CN" dirty="0" smtClean="0"/>
              <a:t>O(n/k)</a:t>
            </a:r>
            <a:r>
              <a:rPr kumimoji="1" lang="zh-CN" altLang="en-US" dirty="0" smtClean="0"/>
              <a:t>的时间复杂度完成。</a:t>
            </a:r>
          </a:p>
          <a:p>
            <a:r>
              <a:rPr kumimoji="1" lang="zh-CN" altLang="en-US" dirty="0" smtClean="0"/>
              <a:t>所以总的时间复杂度为</a:t>
            </a:r>
            <a:r>
              <a:rPr kumimoji="1" lang="en-US" altLang="zh-CN" dirty="0" smtClean="0"/>
              <a:t>O(n</a:t>
            </a:r>
            <a:r>
              <a:rPr kumimoji="1" lang="zh-CN" altLang="en-US" dirty="0" smtClean="0"/>
              <a:t> </a:t>
            </a:r>
            <a:r>
              <a:rPr kumimoji="1" lang="en-US" altLang="zh-CN" dirty="0" smtClean="0"/>
              <a:t>log</a:t>
            </a:r>
            <a:r>
              <a:rPr kumimoji="1" lang="zh-CN" altLang="en-US" dirty="0" smtClean="0"/>
              <a:t> </a:t>
            </a:r>
            <a:r>
              <a:rPr kumimoji="1" lang="en-US" altLang="zh-CN" dirty="0" smtClean="0"/>
              <a:t>n)</a:t>
            </a:r>
            <a:endParaRPr kumimoji="1" lang="zh-CN" altLang="en-US" dirty="0"/>
          </a:p>
        </p:txBody>
      </p:sp>
    </p:spTree>
    <p:extLst>
      <p:ext uri="{BB962C8B-B14F-4D97-AF65-F5344CB8AC3E}">
        <p14:creationId xmlns:p14="http://schemas.microsoft.com/office/powerpoint/2010/main" val="17515502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Berlekamp</a:t>
            </a:r>
            <a:r>
              <a:rPr lang="en-US" altLang="zh-CN" dirty="0"/>
              <a:t>–Massey </a:t>
            </a:r>
            <a:r>
              <a:rPr lang="en-US" altLang="zh-CN" dirty="0" smtClean="0"/>
              <a:t>algorithm</a:t>
            </a:r>
            <a:endParaRPr kumimoji="1" lang="zh-CN" altLang="en-US" dirty="0"/>
          </a:p>
        </p:txBody>
      </p:sp>
      <p:sp>
        <p:nvSpPr>
          <p:cNvPr id="3" name="内容占位符 2"/>
          <p:cNvSpPr>
            <a:spLocks noGrp="1"/>
          </p:cNvSpPr>
          <p:nvPr>
            <p:ph idx="1"/>
          </p:nvPr>
        </p:nvSpPr>
        <p:spPr/>
        <p:txBody>
          <a:bodyPr/>
          <a:lstStyle/>
          <a:p>
            <a:r>
              <a:rPr kumimoji="1" lang="zh-CN" altLang="en-US" dirty="0" smtClean="0"/>
              <a:t>给你一个序列</a:t>
            </a:r>
            <a:r>
              <a:rPr kumimoji="1" lang="en-US" altLang="zh-CN" dirty="0" smtClean="0"/>
              <a:t>s</a:t>
            </a:r>
            <a:r>
              <a:rPr kumimoji="1" lang="zh-CN" altLang="en-US" dirty="0" smtClean="0"/>
              <a:t>。</a:t>
            </a:r>
          </a:p>
          <a:p>
            <a:r>
              <a:rPr kumimoji="1" lang="zh-CN" altLang="en-US" dirty="0" smtClean="0"/>
              <a:t>求出它的线性递推系数。</a:t>
            </a:r>
          </a:p>
          <a:p>
            <a:r>
              <a:rPr kumimoji="1" lang="zh-CN" altLang="en-US" dirty="0" smtClean="0"/>
              <a:t>时间复杂度</a:t>
            </a:r>
            <a:r>
              <a:rPr kumimoji="1" lang="en-US" altLang="zh-CN" dirty="0" smtClean="0"/>
              <a:t>O(n^2)</a:t>
            </a:r>
            <a:r>
              <a:rPr kumimoji="1" lang="zh-CN" altLang="en-US" dirty="0" smtClean="0"/>
              <a:t>。</a:t>
            </a:r>
          </a:p>
          <a:p>
            <a:r>
              <a:rPr kumimoji="1" lang="zh-CN" altLang="en-US" dirty="0" smtClean="0"/>
              <a:t>可以理解成类似于多项式的插值。</a:t>
            </a:r>
            <a:endParaRPr kumimoji="1" lang="zh-CN" altLang="en-US" dirty="0"/>
          </a:p>
        </p:txBody>
      </p:sp>
      <p:pic>
        <p:nvPicPr>
          <p:cNvPr id="6" name="图片 5"/>
          <p:cNvPicPr>
            <a:picLocks noChangeAspect="1"/>
          </p:cNvPicPr>
          <p:nvPr/>
        </p:nvPicPr>
        <p:blipFill>
          <a:blip r:embed="rId2"/>
          <a:stretch>
            <a:fillRect/>
          </a:stretch>
        </p:blipFill>
        <p:spPr>
          <a:xfrm>
            <a:off x="5753341" y="1828799"/>
            <a:ext cx="5329620" cy="4488815"/>
          </a:xfrm>
          <a:prstGeom prst="rect">
            <a:avLst/>
          </a:prstGeom>
        </p:spPr>
      </p:pic>
    </p:spTree>
    <p:extLst>
      <p:ext uri="{BB962C8B-B14F-4D97-AF65-F5344CB8AC3E}">
        <p14:creationId xmlns:p14="http://schemas.microsoft.com/office/powerpoint/2010/main" val="12459855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3-&gt;2 </a:t>
            </a:r>
            <a:r>
              <a:rPr kumimoji="1" lang="zh-CN" altLang="en-US" dirty="0" smtClean="0"/>
              <a:t>差分</a:t>
            </a:r>
            <a:endParaRPr kumimoji="1" lang="zh-CN" altLang="en-US" dirty="0"/>
          </a:p>
        </p:txBody>
      </p:sp>
      <p:sp>
        <p:nvSpPr>
          <p:cNvPr id="3" name="内容占位符 2"/>
          <p:cNvSpPr>
            <a:spLocks noGrp="1"/>
          </p:cNvSpPr>
          <p:nvPr>
            <p:ph idx="1"/>
          </p:nvPr>
        </p:nvSpPr>
        <p:spPr/>
        <p:txBody>
          <a:bodyPr/>
          <a:lstStyle/>
          <a:p>
            <a:r>
              <a:rPr kumimoji="1" lang="zh-CN" altLang="en-US" dirty="0" smtClean="0"/>
              <a:t>还是考虑</a:t>
            </a:r>
            <a:r>
              <a:rPr kumimoji="1" lang="en-US" altLang="zh-CN" dirty="0"/>
              <a:t>f</a:t>
            </a:r>
            <a:r>
              <a:rPr kumimoji="1" lang="en-US" altLang="zh-CN" dirty="0" smtClean="0"/>
              <a:t>(0),..,f(n)</a:t>
            </a:r>
            <a:endParaRPr kumimoji="1" lang="zh-CN" altLang="en-US" dirty="0" smtClean="0"/>
          </a:p>
          <a:p>
            <a:r>
              <a:rPr kumimoji="1" lang="zh-CN" altLang="en-US" dirty="0"/>
              <a:t>观察上面的的例子， </a:t>
            </a:r>
            <a:r>
              <a:rPr kumimoji="1" lang="en-US" altLang="zh-CN" dirty="0" smtClean="0"/>
              <a:t>f(x)=0+C(x,1)+6C(x,2)+6C(x,3)</a:t>
            </a:r>
            <a:r>
              <a:rPr kumimoji="1" lang="zh-CN" altLang="en-US" dirty="0" smtClean="0"/>
              <a:t>。</a:t>
            </a:r>
          </a:p>
          <a:p>
            <a:r>
              <a:rPr kumimoji="1" lang="zh-CN" altLang="en-US" dirty="0" smtClean="0"/>
              <a:t>对于更一般的的情况，差分之后第一列为二项式系数</a:t>
            </a:r>
            <a:r>
              <a:rPr kumimoji="1" lang="en-US" altLang="zh-CN" dirty="0" smtClean="0"/>
              <a:t>b(</a:t>
            </a:r>
            <a:r>
              <a:rPr kumimoji="1" lang="en-US" altLang="zh-CN" dirty="0"/>
              <a:t>k</a:t>
            </a:r>
            <a:r>
              <a:rPr kumimoji="1" lang="en-US" altLang="zh-CN" dirty="0" smtClean="0"/>
              <a:t>)</a:t>
            </a:r>
            <a:r>
              <a:rPr kumimoji="1" lang="zh-CN" altLang="en-US" dirty="0" smtClean="0"/>
              <a:t>。</a:t>
            </a:r>
          </a:p>
          <a:p>
            <a:r>
              <a:rPr kumimoji="1" lang="zh-CN" altLang="en-US" dirty="0" smtClean="0"/>
              <a:t>接着考虑怎么求差分。</a:t>
            </a:r>
          </a:p>
          <a:p>
            <a:r>
              <a:rPr kumimoji="1" lang="en-US" altLang="zh-CN" dirty="0" smtClean="0"/>
              <a:t>b(k)=sum</a:t>
            </a:r>
            <a:r>
              <a:rPr kumimoji="1" lang="zh-CN" altLang="en-US" dirty="0" smtClean="0"/>
              <a:t> </a:t>
            </a:r>
            <a:r>
              <a:rPr kumimoji="1" lang="en-US" altLang="zh-CN" dirty="0"/>
              <a:t>f</a:t>
            </a:r>
            <a:r>
              <a:rPr kumimoji="1" lang="en-US" altLang="zh-CN" dirty="0" smtClean="0"/>
              <a:t>(</a:t>
            </a:r>
            <a:r>
              <a:rPr kumimoji="1" lang="en-US" altLang="zh-CN" dirty="0" err="1" smtClean="0"/>
              <a:t>i</a:t>
            </a:r>
            <a:r>
              <a:rPr kumimoji="1" lang="en-US" altLang="zh-CN" dirty="0" smtClean="0"/>
              <a:t>)(-1)^</a:t>
            </a:r>
            <a:r>
              <a:rPr kumimoji="1" lang="en-US" altLang="zh-CN" dirty="0"/>
              <a:t>(</a:t>
            </a:r>
            <a:r>
              <a:rPr kumimoji="1" lang="en-US" altLang="zh-CN" dirty="0" err="1" smtClean="0"/>
              <a:t>i</a:t>
            </a:r>
            <a:r>
              <a:rPr kumimoji="1" lang="en-US" altLang="zh-CN" dirty="0" smtClean="0"/>
              <a:t>-k)C(</a:t>
            </a:r>
            <a:r>
              <a:rPr kumimoji="1" lang="en-US" altLang="zh-CN" dirty="0" err="1" smtClean="0"/>
              <a:t>k,i</a:t>
            </a:r>
            <a:r>
              <a:rPr kumimoji="1" lang="en-US" altLang="zh-CN" dirty="0" smtClean="0"/>
              <a:t>)</a:t>
            </a:r>
            <a:endParaRPr kumimoji="1" lang="zh-CN" altLang="en-US" dirty="0" smtClean="0"/>
          </a:p>
          <a:p>
            <a:endParaRPr kumimoji="1" lang="zh-CN" altLang="en-US" dirty="0" smtClean="0"/>
          </a:p>
        </p:txBody>
      </p:sp>
      <p:sp>
        <p:nvSpPr>
          <p:cNvPr id="4" name="文本框 3"/>
          <p:cNvSpPr txBox="1"/>
          <p:nvPr/>
        </p:nvSpPr>
        <p:spPr>
          <a:xfrm>
            <a:off x="7388112" y="1112764"/>
            <a:ext cx="2257911" cy="2246769"/>
          </a:xfrm>
          <a:prstGeom prst="rect">
            <a:avLst/>
          </a:prstGeom>
          <a:noFill/>
        </p:spPr>
        <p:txBody>
          <a:bodyPr wrap="square" rtlCol="0">
            <a:spAutoFit/>
          </a:bodyPr>
          <a:lstStyle/>
          <a:p>
            <a:r>
              <a:rPr kumimoji="1" lang="en-US" altLang="zh-CN" sz="2800" dirty="0" smtClean="0"/>
              <a:t>0</a:t>
            </a:r>
            <a:r>
              <a:rPr kumimoji="1" lang="zh-CN" altLang="en-US" sz="2800" dirty="0" smtClean="0"/>
              <a:t> </a:t>
            </a:r>
            <a:r>
              <a:rPr kumimoji="1" lang="en-US" altLang="zh-CN" sz="2800" dirty="0" smtClean="0"/>
              <a:t>1</a:t>
            </a:r>
            <a:r>
              <a:rPr kumimoji="1" lang="zh-CN" altLang="en-US" sz="2800" dirty="0" smtClean="0"/>
              <a:t>  </a:t>
            </a:r>
            <a:r>
              <a:rPr kumimoji="1" lang="en-US" altLang="zh-CN" sz="2800" dirty="0" smtClean="0"/>
              <a:t>8</a:t>
            </a:r>
            <a:r>
              <a:rPr kumimoji="1" lang="zh-CN" altLang="en-US" sz="2800" dirty="0" smtClean="0"/>
              <a:t> </a:t>
            </a:r>
            <a:r>
              <a:rPr kumimoji="1" lang="en-US" altLang="zh-CN" sz="2800" dirty="0" smtClean="0"/>
              <a:t>27</a:t>
            </a:r>
            <a:r>
              <a:rPr kumimoji="1" lang="zh-CN" altLang="en-US" sz="2800" dirty="0" smtClean="0"/>
              <a:t> </a:t>
            </a:r>
            <a:r>
              <a:rPr kumimoji="1" lang="en-US" altLang="zh-CN" sz="2800" dirty="0" smtClean="0"/>
              <a:t>64</a:t>
            </a:r>
            <a:endParaRPr kumimoji="1" lang="zh-CN" altLang="en-US" sz="2800" dirty="0" smtClean="0"/>
          </a:p>
          <a:p>
            <a:r>
              <a:rPr kumimoji="1" lang="zh-CN" altLang="en-US" sz="2800" dirty="0"/>
              <a:t> </a:t>
            </a:r>
            <a:r>
              <a:rPr kumimoji="1" lang="zh-CN" altLang="en-US" sz="2800" dirty="0" smtClean="0"/>
              <a:t> </a:t>
            </a:r>
            <a:r>
              <a:rPr kumimoji="1" lang="en-US" altLang="zh-CN" sz="2800" dirty="0" smtClean="0"/>
              <a:t>1</a:t>
            </a:r>
            <a:r>
              <a:rPr kumimoji="1" lang="zh-CN" altLang="en-US" sz="2800" dirty="0" smtClean="0"/>
              <a:t> </a:t>
            </a:r>
            <a:r>
              <a:rPr kumimoji="1" lang="en-US" altLang="zh-CN" sz="2800" dirty="0" smtClean="0"/>
              <a:t>7</a:t>
            </a:r>
            <a:r>
              <a:rPr kumimoji="1" lang="zh-CN" altLang="en-US" sz="2800" dirty="0" smtClean="0"/>
              <a:t> </a:t>
            </a:r>
            <a:r>
              <a:rPr kumimoji="1" lang="en-US" altLang="zh-CN" sz="2800" dirty="0" smtClean="0"/>
              <a:t>19</a:t>
            </a:r>
            <a:r>
              <a:rPr kumimoji="1" lang="zh-CN" altLang="en-US" sz="2800" dirty="0" smtClean="0"/>
              <a:t> </a:t>
            </a:r>
            <a:r>
              <a:rPr kumimoji="1" lang="en-US" altLang="zh-CN" sz="2800" dirty="0" smtClean="0"/>
              <a:t>37</a:t>
            </a:r>
            <a:endParaRPr kumimoji="1" lang="zh-CN" altLang="en-US" sz="2800" dirty="0" smtClean="0"/>
          </a:p>
          <a:p>
            <a:r>
              <a:rPr kumimoji="1" lang="zh-CN" altLang="en-US" sz="2800" dirty="0"/>
              <a:t> </a:t>
            </a:r>
            <a:r>
              <a:rPr kumimoji="1" lang="zh-CN" altLang="en-US" sz="2800" dirty="0" smtClean="0"/>
              <a:t>   </a:t>
            </a:r>
            <a:r>
              <a:rPr kumimoji="1" lang="en-US" altLang="zh-CN" sz="2800" dirty="0" smtClean="0"/>
              <a:t>6</a:t>
            </a:r>
            <a:r>
              <a:rPr kumimoji="1" lang="zh-CN" altLang="en-US" sz="2800" dirty="0" smtClean="0"/>
              <a:t> </a:t>
            </a:r>
            <a:r>
              <a:rPr kumimoji="1" lang="en-US" altLang="zh-CN" sz="2800" dirty="0" smtClean="0"/>
              <a:t>12</a:t>
            </a:r>
            <a:r>
              <a:rPr kumimoji="1" lang="zh-CN" altLang="en-US" sz="2800" dirty="0" smtClean="0"/>
              <a:t> </a:t>
            </a:r>
            <a:r>
              <a:rPr kumimoji="1" lang="en-US" altLang="zh-CN" sz="2800" dirty="0" smtClean="0"/>
              <a:t>18</a:t>
            </a:r>
            <a:endParaRPr kumimoji="1" lang="zh-CN" altLang="en-US" sz="2800" dirty="0" smtClean="0"/>
          </a:p>
          <a:p>
            <a:r>
              <a:rPr kumimoji="1" lang="zh-CN" altLang="en-US" sz="2800" dirty="0" smtClean="0"/>
              <a:t>      </a:t>
            </a:r>
            <a:r>
              <a:rPr kumimoji="1" lang="en-US" altLang="zh-CN" sz="2800" dirty="0" smtClean="0"/>
              <a:t>6</a:t>
            </a:r>
            <a:r>
              <a:rPr kumimoji="1" lang="zh-CN" altLang="en-US" sz="2800" dirty="0" smtClean="0"/>
              <a:t>   </a:t>
            </a:r>
            <a:r>
              <a:rPr kumimoji="1" lang="en-US" altLang="zh-CN" sz="2800" dirty="0" smtClean="0"/>
              <a:t>6</a:t>
            </a:r>
            <a:endParaRPr kumimoji="1" lang="zh-CN" altLang="en-US" sz="2800" dirty="0" smtClean="0"/>
          </a:p>
          <a:p>
            <a:r>
              <a:rPr kumimoji="1" lang="zh-CN" altLang="en-US" sz="2800" dirty="0"/>
              <a:t> </a:t>
            </a:r>
            <a:r>
              <a:rPr kumimoji="1" lang="zh-CN" altLang="en-US" sz="2800" dirty="0" smtClean="0"/>
              <a:t>       </a:t>
            </a:r>
            <a:r>
              <a:rPr kumimoji="1" lang="en-US" altLang="zh-CN" sz="2800" dirty="0" smtClean="0"/>
              <a:t>0</a:t>
            </a:r>
            <a:endParaRPr kumimoji="1" lang="zh-CN" altLang="en-US" sz="2800" dirty="0"/>
          </a:p>
        </p:txBody>
      </p:sp>
    </p:spTree>
    <p:extLst>
      <p:ext uri="{BB962C8B-B14F-4D97-AF65-F5344CB8AC3E}">
        <p14:creationId xmlns:p14="http://schemas.microsoft.com/office/powerpoint/2010/main" val="13019258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SPOJ</a:t>
            </a:r>
            <a:r>
              <a:rPr kumimoji="1" lang="zh-CN" altLang="en-US" dirty="0" smtClean="0"/>
              <a:t> </a:t>
            </a:r>
            <a:r>
              <a:rPr kumimoji="1" lang="en-US" altLang="zh-CN" dirty="0" smtClean="0"/>
              <a:t>KN2</a:t>
            </a:r>
            <a:endParaRPr kumimoji="1" lang="zh-CN" altLang="en-US" dirty="0"/>
          </a:p>
        </p:txBody>
      </p:sp>
      <p:sp>
        <p:nvSpPr>
          <p:cNvPr id="3" name="内容占位符 2"/>
          <p:cNvSpPr>
            <a:spLocks noGrp="1"/>
          </p:cNvSpPr>
          <p:nvPr>
            <p:ph idx="1"/>
          </p:nvPr>
        </p:nvSpPr>
        <p:spPr/>
        <p:txBody>
          <a:bodyPr/>
          <a:lstStyle/>
          <a:p>
            <a:r>
              <a:rPr lang="zh-CN" altLang="en-US" dirty="0" smtClean="0"/>
              <a:t>一个马放在</a:t>
            </a:r>
            <a:r>
              <a:rPr lang="en-US" altLang="zh-CN" dirty="0" smtClean="0"/>
              <a:t>2n</a:t>
            </a:r>
            <a:r>
              <a:rPr lang="zh-CN" altLang="en-US" dirty="0" smtClean="0"/>
              <a:t>*</a:t>
            </a:r>
            <a:r>
              <a:rPr lang="en-US" altLang="zh-CN" dirty="0" smtClean="0"/>
              <a:t>2n</a:t>
            </a:r>
            <a:r>
              <a:rPr lang="zh-CN" altLang="en-US" dirty="0" smtClean="0"/>
              <a:t>棋盘的左上角，在</a:t>
            </a:r>
            <a:r>
              <a:rPr lang="en-US" altLang="zh-CN" dirty="0" smtClean="0"/>
              <a:t>k</a:t>
            </a:r>
            <a:r>
              <a:rPr lang="zh-CN" altLang="en-US" dirty="0" smtClean="0"/>
              <a:t>步之内移到某个角落的方案数。</a:t>
            </a:r>
          </a:p>
          <a:p>
            <a:r>
              <a:rPr lang="cs-CZ" altLang="zh-CN" dirty="0" smtClean="0"/>
              <a:t>1 </a:t>
            </a:r>
            <a:r>
              <a:rPr lang="cs-CZ" altLang="zh-CN" dirty="0"/>
              <a:t>&lt;= T &lt;= </a:t>
            </a:r>
            <a:r>
              <a:rPr lang="cs-CZ" altLang="zh-CN" dirty="0" smtClean="0"/>
              <a:t>50</a:t>
            </a:r>
            <a:r>
              <a:rPr lang="en-US" altLang="zh-CN" dirty="0" smtClean="0"/>
              <a:t>,</a:t>
            </a:r>
            <a:r>
              <a:rPr lang="zh-CN" altLang="en-US" dirty="0" smtClean="0"/>
              <a:t> </a:t>
            </a:r>
            <a:r>
              <a:rPr lang="cs-CZ" altLang="zh-CN" dirty="0" smtClean="0"/>
              <a:t>2 </a:t>
            </a:r>
            <a:r>
              <a:rPr lang="cs-CZ" altLang="zh-CN" dirty="0"/>
              <a:t>&lt;= n &lt;= </a:t>
            </a:r>
            <a:r>
              <a:rPr lang="cs-CZ" altLang="zh-CN" dirty="0" smtClean="0"/>
              <a:t>24</a:t>
            </a:r>
            <a:r>
              <a:rPr lang="en-US" altLang="zh-CN" dirty="0" smtClean="0"/>
              <a:t>,</a:t>
            </a:r>
            <a:r>
              <a:rPr lang="zh-CN" altLang="en-US" dirty="0" smtClean="0"/>
              <a:t> </a:t>
            </a:r>
            <a:r>
              <a:rPr lang="cs-CZ" altLang="zh-CN" dirty="0" smtClean="0"/>
              <a:t>1 </a:t>
            </a:r>
            <a:r>
              <a:rPr lang="cs-CZ" altLang="zh-CN" dirty="0"/>
              <a:t>&lt;= k &lt;= 10^9</a:t>
            </a:r>
            <a:endParaRPr lang="zh-CN" altLang="en-US" dirty="0" smtClean="0"/>
          </a:p>
          <a:p>
            <a:endParaRPr kumimoji="1" lang="zh-CN" altLang="en-US" dirty="0"/>
          </a:p>
        </p:txBody>
      </p:sp>
    </p:spTree>
    <p:extLst>
      <p:ext uri="{BB962C8B-B14F-4D97-AF65-F5344CB8AC3E}">
        <p14:creationId xmlns:p14="http://schemas.microsoft.com/office/powerpoint/2010/main" val="10700948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zh-CN" altLang="en-US" dirty="0" smtClean="0"/>
              <a:t>直接矩乘是会</a:t>
            </a:r>
            <a:r>
              <a:rPr kumimoji="1" lang="en-US" altLang="zh-CN" dirty="0" smtClean="0"/>
              <a:t>TLE</a:t>
            </a:r>
            <a:r>
              <a:rPr kumimoji="1" lang="zh-CN" altLang="en-US" dirty="0" smtClean="0"/>
              <a:t>的。</a:t>
            </a:r>
          </a:p>
          <a:p>
            <a:r>
              <a:rPr kumimoji="1" lang="zh-CN" altLang="en-US" dirty="0" smtClean="0"/>
              <a:t>由</a:t>
            </a:r>
            <a:r>
              <a:rPr kumimoji="1" lang="en-US" altLang="zh-CN" dirty="0" err="1" smtClean="0"/>
              <a:t>Cayley</a:t>
            </a:r>
            <a:r>
              <a:rPr kumimoji="1" lang="en-US" altLang="zh-CN" dirty="0" smtClean="0"/>
              <a:t>-Hamilton</a:t>
            </a:r>
            <a:r>
              <a:rPr kumimoji="1" lang="zh-CN" altLang="en-US" dirty="0" smtClean="0"/>
              <a:t>定理，答案一定是个线性递推数列。</a:t>
            </a:r>
          </a:p>
          <a:p>
            <a:r>
              <a:rPr kumimoji="1" lang="zh-CN" altLang="en-US" dirty="0" smtClean="0"/>
              <a:t>求这个序列的前几项是很简单的，所以可以暴力求完前几项之后，使用</a:t>
            </a:r>
            <a:r>
              <a:rPr kumimoji="1" lang="en-US" altLang="zh-CN" dirty="0" smtClean="0"/>
              <a:t>BM</a:t>
            </a:r>
            <a:r>
              <a:rPr kumimoji="1" lang="zh-CN" altLang="en-US" dirty="0" smtClean="0"/>
              <a:t>算法算出递推式，然后使用快速的递推求法解决。</a:t>
            </a:r>
          </a:p>
          <a:p>
            <a:r>
              <a:rPr kumimoji="1" lang="zh-CN" altLang="en-US" dirty="0" smtClean="0"/>
              <a:t>因为</a:t>
            </a:r>
            <a:r>
              <a:rPr kumimoji="1" lang="en-US" altLang="zh-CN" dirty="0" smtClean="0"/>
              <a:t>n&lt;=24</a:t>
            </a:r>
            <a:r>
              <a:rPr kumimoji="1" lang="zh-CN" altLang="en-US" dirty="0" smtClean="0"/>
              <a:t>，所以可以将系数打表，每运行一组的时间复杂度为</a:t>
            </a:r>
            <a:r>
              <a:rPr kumimoji="1" lang="en-US" altLang="zh-CN" dirty="0" smtClean="0"/>
              <a:t>O(n^2</a:t>
            </a:r>
            <a:r>
              <a:rPr kumimoji="1" lang="zh-CN" altLang="en-US" dirty="0" smtClean="0"/>
              <a:t> </a:t>
            </a:r>
            <a:r>
              <a:rPr kumimoji="1" lang="en-US" altLang="zh-CN" dirty="0" smtClean="0"/>
              <a:t>log</a:t>
            </a:r>
            <a:r>
              <a:rPr kumimoji="1" lang="zh-CN" altLang="en-US" dirty="0" smtClean="0"/>
              <a:t> </a:t>
            </a:r>
            <a:r>
              <a:rPr kumimoji="1" lang="en-US" altLang="zh-CN" dirty="0" smtClean="0"/>
              <a:t>n</a:t>
            </a:r>
            <a:r>
              <a:rPr kumimoji="1" lang="zh-CN" altLang="en-US" dirty="0" smtClean="0"/>
              <a:t> </a:t>
            </a:r>
            <a:r>
              <a:rPr kumimoji="1" lang="en-US" altLang="zh-CN" dirty="0" smtClean="0"/>
              <a:t>log</a:t>
            </a:r>
            <a:r>
              <a:rPr kumimoji="1" lang="zh-CN" altLang="en-US" dirty="0" smtClean="0"/>
              <a:t> </a:t>
            </a:r>
            <a:r>
              <a:rPr kumimoji="1" lang="en-US" altLang="zh-CN" dirty="0" smtClean="0"/>
              <a:t>k)</a:t>
            </a:r>
            <a:endParaRPr kumimoji="1" lang="zh-CN" altLang="en-US" dirty="0" smtClean="0"/>
          </a:p>
        </p:txBody>
      </p:sp>
    </p:spTree>
    <p:extLst>
      <p:ext uri="{BB962C8B-B14F-4D97-AF65-F5344CB8AC3E}">
        <p14:creationId xmlns:p14="http://schemas.microsoft.com/office/powerpoint/2010/main" val="1646638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TC</a:t>
            </a:r>
            <a:r>
              <a:rPr kumimoji="1" lang="zh-CN" altLang="en-US" dirty="0" smtClean="0"/>
              <a:t> </a:t>
            </a:r>
            <a:r>
              <a:rPr kumimoji="1" lang="en-US" altLang="zh-CN" dirty="0" smtClean="0"/>
              <a:t>701</a:t>
            </a:r>
            <a:r>
              <a:rPr kumimoji="1" lang="zh-CN" altLang="en-US" dirty="0" smtClean="0"/>
              <a:t> </a:t>
            </a:r>
            <a:r>
              <a:rPr kumimoji="1" lang="en-US" altLang="zh-CN" dirty="0" smtClean="0"/>
              <a:t>Hard</a:t>
            </a:r>
            <a:endParaRPr kumimoji="1" lang="zh-CN" altLang="en-US" dirty="0"/>
          </a:p>
        </p:txBody>
      </p:sp>
      <p:sp>
        <p:nvSpPr>
          <p:cNvPr id="3" name="内容占位符 2"/>
          <p:cNvSpPr>
            <a:spLocks noGrp="1"/>
          </p:cNvSpPr>
          <p:nvPr>
            <p:ph idx="1"/>
          </p:nvPr>
        </p:nvSpPr>
        <p:spPr/>
        <p:txBody>
          <a:bodyPr/>
          <a:lstStyle/>
          <a:p>
            <a:r>
              <a:rPr kumimoji="1" lang="zh-CN" altLang="en-US" dirty="0" smtClean="0"/>
              <a:t>一个串成为</a:t>
            </a:r>
            <a:r>
              <a:rPr kumimoji="1" lang="en-US" altLang="zh-CN" dirty="0" smtClean="0"/>
              <a:t>Fibonacci</a:t>
            </a:r>
            <a:r>
              <a:rPr kumimoji="1" lang="zh-CN" altLang="en-US" dirty="0" smtClean="0"/>
              <a:t>串当且仅当为</a:t>
            </a:r>
            <a:r>
              <a:rPr kumimoji="1" lang="en-US" altLang="zh-CN" dirty="0" smtClean="0"/>
              <a:t>01</a:t>
            </a:r>
            <a:r>
              <a:rPr kumimoji="1" lang="zh-CN" altLang="en-US" dirty="0" smtClean="0"/>
              <a:t>串且没有相邻的两个</a:t>
            </a:r>
            <a:r>
              <a:rPr kumimoji="1" lang="en-US" altLang="zh-CN" dirty="0" smtClean="0"/>
              <a:t>1</a:t>
            </a:r>
            <a:r>
              <a:rPr kumimoji="1" lang="zh-CN" altLang="en-US" dirty="0" smtClean="0"/>
              <a:t>。</a:t>
            </a:r>
          </a:p>
          <a:p>
            <a:r>
              <a:rPr kumimoji="1" lang="zh-CN" altLang="en-US" dirty="0" smtClean="0"/>
              <a:t>一个</a:t>
            </a:r>
            <a:r>
              <a:rPr kumimoji="1" lang="en-US" altLang="zh-CN" dirty="0" smtClean="0"/>
              <a:t>Fibonacci</a:t>
            </a:r>
            <a:r>
              <a:rPr kumimoji="1" lang="zh-CN" altLang="en-US" dirty="0" smtClean="0"/>
              <a:t>串的权值为</a:t>
            </a:r>
            <a:r>
              <a:rPr kumimoji="1" lang="en-US" altLang="zh-CN" dirty="0" err="1" smtClean="0"/>
              <a:t>x^ay^b</a:t>
            </a:r>
            <a:r>
              <a:rPr kumimoji="1" lang="zh-CN" altLang="en-US" dirty="0" smtClean="0"/>
              <a:t>，其中</a:t>
            </a:r>
            <a:r>
              <a:rPr kumimoji="1" lang="en-US" altLang="zh-CN" dirty="0" smtClean="0"/>
              <a:t>x</a:t>
            </a:r>
            <a:r>
              <a:rPr kumimoji="1" lang="zh-CN" altLang="en-US" dirty="0" smtClean="0"/>
              <a:t>为</a:t>
            </a:r>
            <a:r>
              <a:rPr kumimoji="1" lang="en-US" altLang="zh-CN" dirty="0" smtClean="0"/>
              <a:t>0</a:t>
            </a:r>
            <a:r>
              <a:rPr kumimoji="1" lang="zh-CN" altLang="en-US" dirty="0" smtClean="0"/>
              <a:t>的个数，</a:t>
            </a:r>
            <a:r>
              <a:rPr kumimoji="1" lang="en-US" altLang="zh-CN" dirty="0" smtClean="0"/>
              <a:t>y</a:t>
            </a:r>
            <a:r>
              <a:rPr kumimoji="1" lang="zh-CN" altLang="en-US" dirty="0" smtClean="0"/>
              <a:t>为</a:t>
            </a:r>
            <a:r>
              <a:rPr kumimoji="1" lang="en-US" altLang="zh-CN" dirty="0" smtClean="0"/>
              <a:t>1</a:t>
            </a:r>
            <a:r>
              <a:rPr kumimoji="1" lang="zh-CN" altLang="en-US" dirty="0" smtClean="0"/>
              <a:t>的个数。</a:t>
            </a:r>
          </a:p>
          <a:p>
            <a:r>
              <a:rPr kumimoji="1" lang="zh-CN" altLang="en-US" dirty="0" smtClean="0"/>
              <a:t>求所有长度为</a:t>
            </a:r>
            <a:r>
              <a:rPr kumimoji="1" lang="en-US" altLang="zh-CN" dirty="0" smtClean="0"/>
              <a:t>n</a:t>
            </a:r>
            <a:r>
              <a:rPr kumimoji="1" lang="zh-CN" altLang="en-US" dirty="0" smtClean="0"/>
              <a:t>的串的权值和。</a:t>
            </a:r>
          </a:p>
          <a:p>
            <a:r>
              <a:rPr kumimoji="1" lang="en-US" altLang="zh-CN" dirty="0" err="1" smtClean="0"/>
              <a:t>a,b</a:t>
            </a:r>
            <a:r>
              <a:rPr kumimoji="1" lang="en-US" altLang="zh-CN" dirty="0" smtClean="0"/>
              <a:t>&lt;=25,</a:t>
            </a:r>
            <a:r>
              <a:rPr kumimoji="1" lang="zh-CN" altLang="en-US" dirty="0" smtClean="0"/>
              <a:t> </a:t>
            </a:r>
            <a:r>
              <a:rPr kumimoji="1" lang="en-US" altLang="zh-CN" dirty="0" smtClean="0"/>
              <a:t>n&lt;=1e9</a:t>
            </a:r>
            <a:endParaRPr kumimoji="1" lang="zh-CN" altLang="en-US" dirty="0" smtClean="0"/>
          </a:p>
        </p:txBody>
      </p:sp>
    </p:spTree>
    <p:extLst>
      <p:ext uri="{BB962C8B-B14F-4D97-AF65-F5344CB8AC3E}">
        <p14:creationId xmlns:p14="http://schemas.microsoft.com/office/powerpoint/2010/main" val="10341499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Solution</a:t>
            </a:r>
            <a:endParaRPr kumimoji="1" lang="zh-CN" altLang="en-US" dirty="0"/>
          </a:p>
        </p:txBody>
      </p:sp>
      <p:sp>
        <p:nvSpPr>
          <p:cNvPr id="3" name="内容占位符 2"/>
          <p:cNvSpPr>
            <a:spLocks noGrp="1"/>
          </p:cNvSpPr>
          <p:nvPr>
            <p:ph idx="1"/>
          </p:nvPr>
        </p:nvSpPr>
        <p:spPr/>
        <p:txBody>
          <a:bodyPr/>
          <a:lstStyle/>
          <a:p>
            <a:r>
              <a:rPr kumimoji="1" lang="zh-CN" altLang="en-US" dirty="0" smtClean="0"/>
              <a:t>通过一点人生的经验可以知道这个题一定能被表达成矩阵乘法的形式。</a:t>
            </a:r>
          </a:p>
          <a:p>
            <a:r>
              <a:rPr kumimoji="1" lang="zh-CN" altLang="en-US" dirty="0" smtClean="0"/>
              <a:t>线性递推序列只需要求出前面几项就可以解决。</a:t>
            </a:r>
          </a:p>
          <a:p>
            <a:r>
              <a:rPr kumimoji="1" lang="zh-CN" altLang="en-US" dirty="0" smtClean="0"/>
              <a:t>所以只要暴力求出前面的项即可。</a:t>
            </a:r>
          </a:p>
          <a:p>
            <a:endParaRPr kumimoji="1" lang="zh-CN" altLang="en-US" dirty="0"/>
          </a:p>
        </p:txBody>
      </p:sp>
    </p:spTree>
    <p:extLst>
      <p:ext uri="{BB962C8B-B14F-4D97-AF65-F5344CB8AC3E}">
        <p14:creationId xmlns:p14="http://schemas.microsoft.com/office/powerpoint/2010/main" val="1285204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二项式变换</a:t>
            </a:r>
            <a:endParaRPr kumimoji="1" lang="zh-CN" altLang="en-US" dirty="0"/>
          </a:p>
        </p:txBody>
      </p:sp>
      <p:sp>
        <p:nvSpPr>
          <p:cNvPr id="3" name="内容占位符 2"/>
          <p:cNvSpPr>
            <a:spLocks noGrp="1"/>
          </p:cNvSpPr>
          <p:nvPr>
            <p:ph idx="1"/>
          </p:nvPr>
        </p:nvSpPr>
        <p:spPr/>
        <p:txBody>
          <a:bodyPr/>
          <a:lstStyle/>
          <a:p>
            <a:r>
              <a:rPr kumimoji="1" lang="zh-CN" altLang="en-US" dirty="0" smtClean="0"/>
              <a:t>更一般的有如果</a:t>
            </a:r>
            <a:r>
              <a:rPr kumimoji="1" lang="en-US" altLang="zh-CN" dirty="0" smtClean="0"/>
              <a:t>a(n)=sum</a:t>
            </a:r>
            <a:r>
              <a:rPr kumimoji="1" lang="zh-CN" altLang="en-US" dirty="0" smtClean="0"/>
              <a:t> </a:t>
            </a:r>
            <a:r>
              <a:rPr kumimoji="1" lang="en-US" altLang="zh-CN" dirty="0" smtClean="0"/>
              <a:t>C(</a:t>
            </a:r>
            <a:r>
              <a:rPr kumimoji="1" lang="en-US" altLang="zh-CN" dirty="0" err="1" smtClean="0"/>
              <a:t>n,i</a:t>
            </a:r>
            <a:r>
              <a:rPr kumimoji="1" lang="en-US" altLang="zh-CN" dirty="0" smtClean="0"/>
              <a:t>)</a:t>
            </a:r>
            <a:r>
              <a:rPr kumimoji="1" lang="zh-CN" altLang="en-US" dirty="0" smtClean="0"/>
              <a:t> </a:t>
            </a:r>
            <a:r>
              <a:rPr kumimoji="1" lang="en-US" altLang="zh-CN" dirty="0" smtClean="0"/>
              <a:t>b(</a:t>
            </a:r>
            <a:r>
              <a:rPr kumimoji="1" lang="en-US" altLang="zh-CN" dirty="0" err="1" smtClean="0"/>
              <a:t>i</a:t>
            </a:r>
            <a:r>
              <a:rPr kumimoji="1" lang="en-US" altLang="zh-CN" dirty="0" smtClean="0"/>
              <a:t>)</a:t>
            </a:r>
            <a:endParaRPr kumimoji="1" lang="zh-CN" altLang="en-US" dirty="0" smtClean="0"/>
          </a:p>
          <a:p>
            <a:r>
              <a:rPr kumimoji="1" lang="zh-CN" altLang="en-US" dirty="0" smtClean="0"/>
              <a:t>那么</a:t>
            </a:r>
            <a:r>
              <a:rPr kumimoji="1" lang="en-US" altLang="zh-CN" dirty="0" smtClean="0"/>
              <a:t>b(n)=sum</a:t>
            </a:r>
            <a:r>
              <a:rPr kumimoji="1" lang="zh-CN" altLang="en-US" dirty="0" smtClean="0"/>
              <a:t> </a:t>
            </a:r>
            <a:r>
              <a:rPr kumimoji="1" lang="en-US" altLang="zh-CN" dirty="0" smtClean="0"/>
              <a:t>C(</a:t>
            </a:r>
            <a:r>
              <a:rPr kumimoji="1" lang="en-US" altLang="zh-CN" dirty="0" err="1" smtClean="0"/>
              <a:t>n,i</a:t>
            </a:r>
            <a:r>
              <a:rPr kumimoji="1" lang="en-US" altLang="zh-CN" dirty="0" smtClean="0"/>
              <a:t>)(-1)^(n-</a:t>
            </a:r>
            <a:r>
              <a:rPr kumimoji="1" lang="en-US" altLang="zh-CN" dirty="0" err="1" smtClean="0"/>
              <a:t>i</a:t>
            </a:r>
            <a:r>
              <a:rPr kumimoji="1" lang="en-US" altLang="zh-CN" dirty="0"/>
              <a:t>)</a:t>
            </a:r>
            <a:r>
              <a:rPr kumimoji="1" lang="zh-CN" altLang="en-US" dirty="0" smtClean="0"/>
              <a:t> </a:t>
            </a:r>
            <a:r>
              <a:rPr kumimoji="1" lang="en-US" altLang="zh-CN" dirty="0" smtClean="0"/>
              <a:t>a(</a:t>
            </a:r>
            <a:r>
              <a:rPr kumimoji="1" lang="en-US" altLang="zh-CN" dirty="0" err="1" smtClean="0"/>
              <a:t>i</a:t>
            </a:r>
            <a:r>
              <a:rPr kumimoji="1" lang="en-US" altLang="zh-CN" dirty="0" smtClean="0"/>
              <a:t>)</a:t>
            </a:r>
            <a:endParaRPr kumimoji="1" lang="zh-CN" altLang="en-US" dirty="0" smtClean="0"/>
          </a:p>
          <a:p>
            <a:r>
              <a:rPr kumimoji="1" lang="zh-CN" altLang="en-US" dirty="0" smtClean="0"/>
              <a:t>可以直接计算或者通过观察</a:t>
            </a:r>
            <a:r>
              <a:rPr kumimoji="1" lang="en-US" altLang="zh-CN" dirty="0" smtClean="0"/>
              <a:t>a</a:t>
            </a:r>
            <a:r>
              <a:rPr kumimoji="1" lang="zh-CN" altLang="en-US" dirty="0" smtClean="0"/>
              <a:t>和</a:t>
            </a:r>
            <a:r>
              <a:rPr kumimoji="1" lang="en-US" altLang="zh-CN" dirty="0" smtClean="0"/>
              <a:t>b</a:t>
            </a:r>
            <a:r>
              <a:rPr kumimoji="1" lang="zh-CN" altLang="en-US" dirty="0" smtClean="0"/>
              <a:t>的指数型生成函数解决。</a:t>
            </a:r>
          </a:p>
          <a:p>
            <a:r>
              <a:rPr kumimoji="1" lang="zh-CN" altLang="en-US" dirty="0" smtClean="0"/>
              <a:t>这也就是二项式变换，在许多计数问题中也有很多应用。</a:t>
            </a:r>
            <a:endParaRPr kumimoji="1" lang="zh-CN" altLang="en-US" dirty="0"/>
          </a:p>
        </p:txBody>
      </p:sp>
    </p:spTree>
    <p:extLst>
      <p:ext uri="{BB962C8B-B14F-4D97-AF65-F5344CB8AC3E}">
        <p14:creationId xmlns:p14="http://schemas.microsoft.com/office/powerpoint/2010/main" val="17758863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差分的题外话</a:t>
            </a:r>
            <a:endParaRPr kumimoji="1" lang="zh-CN" altLang="en-US" dirty="0"/>
          </a:p>
        </p:txBody>
      </p:sp>
      <p:sp>
        <p:nvSpPr>
          <p:cNvPr id="3" name="内容占位符 2"/>
          <p:cNvSpPr>
            <a:spLocks noGrp="1"/>
          </p:cNvSpPr>
          <p:nvPr>
            <p:ph idx="1"/>
          </p:nvPr>
        </p:nvSpPr>
        <p:spPr/>
        <p:txBody>
          <a:bodyPr/>
          <a:lstStyle/>
          <a:p>
            <a:r>
              <a:rPr kumimoji="1" lang="zh-CN" altLang="en-US" dirty="0" smtClean="0"/>
              <a:t>一个</a:t>
            </a:r>
            <a:r>
              <a:rPr kumimoji="1" lang="en-US" altLang="zh-CN" dirty="0" smtClean="0"/>
              <a:t>n</a:t>
            </a:r>
            <a:r>
              <a:rPr kumimoji="1" lang="zh-CN" altLang="en-US" dirty="0" smtClean="0"/>
              <a:t>次多项式函数差分之后为</a:t>
            </a:r>
            <a:r>
              <a:rPr kumimoji="1" lang="en-US" altLang="zh-CN" dirty="0" smtClean="0"/>
              <a:t>n-1</a:t>
            </a:r>
            <a:r>
              <a:rPr kumimoji="1" lang="zh-CN" altLang="en-US" dirty="0" smtClean="0"/>
              <a:t>次多项式。</a:t>
            </a:r>
          </a:p>
          <a:p>
            <a:r>
              <a:rPr kumimoji="1" lang="zh-CN" altLang="en-US" dirty="0" smtClean="0"/>
              <a:t>差分</a:t>
            </a:r>
            <a:r>
              <a:rPr kumimoji="1" lang="en-US" altLang="zh-CN" dirty="0" smtClean="0"/>
              <a:t>n</a:t>
            </a:r>
            <a:r>
              <a:rPr kumimoji="1" lang="zh-CN" altLang="en-US" dirty="0" smtClean="0"/>
              <a:t>次后为常数，为</a:t>
            </a:r>
            <a:r>
              <a:rPr kumimoji="1" lang="en-US" altLang="zh-CN" dirty="0" err="1" smtClean="0"/>
              <a:t>n!a</a:t>
            </a:r>
            <a:r>
              <a:rPr kumimoji="1" lang="en-US" altLang="zh-CN" dirty="0" smtClean="0"/>
              <a:t>(n)</a:t>
            </a:r>
            <a:r>
              <a:rPr kumimoji="1" lang="zh-CN" altLang="en-US" dirty="0" smtClean="0"/>
              <a:t>。</a:t>
            </a:r>
          </a:p>
          <a:p>
            <a:r>
              <a:rPr kumimoji="1" lang="zh-CN" altLang="en-US" dirty="0" smtClean="0"/>
              <a:t>差分超过</a:t>
            </a:r>
            <a:r>
              <a:rPr kumimoji="1" lang="en-US" altLang="zh-CN" dirty="0" smtClean="0"/>
              <a:t>n</a:t>
            </a:r>
            <a:r>
              <a:rPr kumimoji="1" lang="zh-CN" altLang="en-US" dirty="0" smtClean="0"/>
              <a:t>次后为</a:t>
            </a:r>
            <a:r>
              <a:rPr kumimoji="1" lang="en-US" altLang="zh-CN" dirty="0" smtClean="0"/>
              <a:t>0</a:t>
            </a:r>
            <a:r>
              <a:rPr kumimoji="1" lang="zh-CN" altLang="en-US" dirty="0" smtClean="0"/>
              <a:t>。</a:t>
            </a:r>
            <a:endParaRPr kumimoji="1" lang="zh-CN" altLang="en-US" dirty="0"/>
          </a:p>
        </p:txBody>
      </p:sp>
    </p:spTree>
    <p:extLst>
      <p:ext uri="{BB962C8B-B14F-4D97-AF65-F5344CB8AC3E}">
        <p14:creationId xmlns:p14="http://schemas.microsoft.com/office/powerpoint/2010/main" val="1489428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3-&gt;1</a:t>
            </a:r>
            <a:r>
              <a:rPr kumimoji="1" lang="zh-CN" altLang="en-US" dirty="0" smtClean="0"/>
              <a:t> 拉格朗日插值</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5" name="图片 4"/>
          <p:cNvPicPr>
            <a:picLocks noChangeAspect="1"/>
          </p:cNvPicPr>
          <p:nvPr/>
        </p:nvPicPr>
        <p:blipFill>
          <a:blip r:embed="rId2"/>
          <a:stretch>
            <a:fillRect/>
          </a:stretch>
        </p:blipFill>
        <p:spPr>
          <a:xfrm>
            <a:off x="661893" y="3383420"/>
            <a:ext cx="10318333" cy="870609"/>
          </a:xfrm>
          <a:prstGeom prst="rect">
            <a:avLst/>
          </a:prstGeom>
        </p:spPr>
      </p:pic>
      <p:pic>
        <p:nvPicPr>
          <p:cNvPr id="6" name="内容占位符 3"/>
          <p:cNvPicPr>
            <a:picLocks noChangeAspect="1"/>
          </p:cNvPicPr>
          <p:nvPr/>
        </p:nvPicPr>
        <p:blipFill>
          <a:blip r:embed="rId3"/>
          <a:stretch>
            <a:fillRect/>
          </a:stretch>
        </p:blipFill>
        <p:spPr>
          <a:xfrm>
            <a:off x="661893" y="1828800"/>
            <a:ext cx="3466473" cy="1199933"/>
          </a:xfrm>
          <a:prstGeom prst="rect">
            <a:avLst/>
          </a:prstGeom>
        </p:spPr>
      </p:pic>
    </p:spTree>
    <p:extLst>
      <p:ext uri="{BB962C8B-B14F-4D97-AF65-F5344CB8AC3E}">
        <p14:creationId xmlns:p14="http://schemas.microsoft.com/office/powerpoint/2010/main" val="1129885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视图">
  <a:themeElements>
    <a:clrScheme name="视图">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视图">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视图">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1536</TotalTime>
  <Words>2665</Words>
  <Application>Microsoft Macintosh PowerPoint</Application>
  <PresentationFormat>宽屏</PresentationFormat>
  <Paragraphs>234</Paragraphs>
  <Slides>63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Calibri</vt:lpstr>
      <vt:lpstr>Century Schoolbook</vt:lpstr>
      <vt:lpstr>Wingdings 2</vt:lpstr>
      <vt:lpstr>宋体</vt:lpstr>
      <vt:lpstr>Arial</vt:lpstr>
      <vt:lpstr>视图</vt:lpstr>
      <vt:lpstr>计数1</vt:lpstr>
      <vt:lpstr>PowerPoint 演示文稿</vt:lpstr>
      <vt:lpstr>Topic 1 多项式</vt:lpstr>
      <vt:lpstr>三种形式之间的转化</vt:lpstr>
      <vt:lpstr>2-&gt;3</vt:lpstr>
      <vt:lpstr>3-&gt;2 差分</vt:lpstr>
      <vt:lpstr>二项式变换</vt:lpstr>
      <vt:lpstr>差分的题外话</vt:lpstr>
      <vt:lpstr>3-&gt;1 拉格朗日插值</vt:lpstr>
      <vt:lpstr>原理</vt:lpstr>
      <vt:lpstr>特殊情况</vt:lpstr>
      <vt:lpstr>sum f(i), i=0..n-1</vt:lpstr>
      <vt:lpstr>sum f(i)q^i, i=0..n-1 q≠1</vt:lpstr>
      <vt:lpstr>PowerPoint 演示文稿</vt:lpstr>
      <vt:lpstr>sum C(n,i)f(i), i=0..n-1</vt:lpstr>
      <vt:lpstr>PowerPoint 演示文稿</vt:lpstr>
      <vt:lpstr>sum C(n,i)f(i,n), i=0..n-1</vt:lpstr>
      <vt:lpstr>sum C(n,i)f(i)q^i, i=0..n-1</vt:lpstr>
      <vt:lpstr>优缺点</vt:lpstr>
      <vt:lpstr>TC 629 hard</vt:lpstr>
      <vt:lpstr>Solution</vt:lpstr>
      <vt:lpstr>Solution</vt:lpstr>
      <vt:lpstr>TC 683 hard</vt:lpstr>
      <vt:lpstr>Solution</vt:lpstr>
      <vt:lpstr>Solution</vt:lpstr>
      <vt:lpstr>Solution</vt:lpstr>
      <vt:lpstr>PE 544</vt:lpstr>
      <vt:lpstr>Solution</vt:lpstr>
      <vt:lpstr>Solution</vt:lpstr>
      <vt:lpstr>Solution</vt:lpstr>
      <vt:lpstr>原题的价值</vt:lpstr>
      <vt:lpstr>PowerPoint 演示文稿</vt:lpstr>
      <vt:lpstr>其他的东西</vt:lpstr>
      <vt:lpstr>第一类stirling数</vt:lpstr>
      <vt:lpstr>组合意义</vt:lpstr>
      <vt:lpstr>第二类stirling数</vt:lpstr>
      <vt:lpstr>组合意义</vt:lpstr>
      <vt:lpstr>stirling变换</vt:lpstr>
      <vt:lpstr>sum c(n,k)*C(k,m),k=0..n</vt:lpstr>
      <vt:lpstr>sum c(n,k)*k^r k=0..n</vt:lpstr>
      <vt:lpstr>Topic 2 递推</vt:lpstr>
      <vt:lpstr>线性常系数递推</vt:lpstr>
      <vt:lpstr>矩阵乘法</vt:lpstr>
      <vt:lpstr>多项式方法</vt:lpstr>
      <vt:lpstr>fibonacci</vt:lpstr>
      <vt:lpstr>Pibonacci</vt:lpstr>
      <vt:lpstr>PowerPoint 演示文稿</vt:lpstr>
      <vt:lpstr>PowerPoint 演示文稿</vt:lpstr>
      <vt:lpstr>Schizophrenic Sums</vt:lpstr>
      <vt:lpstr>Solution</vt:lpstr>
      <vt:lpstr>f(n)=f(n-1)+f(n/k)</vt:lpstr>
      <vt:lpstr>PowerPoint 演示文稿</vt:lpstr>
      <vt:lpstr>PowerPoint 演示文稿</vt:lpstr>
      <vt:lpstr>PowerPoint 演示文稿</vt:lpstr>
      <vt:lpstr>PowerPoint 演示文稿</vt:lpstr>
      <vt:lpstr>PowerPoint 演示文稿</vt:lpstr>
      <vt:lpstr>PE 427</vt:lpstr>
      <vt:lpstr>PowerPoint 演示文稿</vt:lpstr>
      <vt:lpstr>Berlekamp–Massey algorithm</vt:lpstr>
      <vt:lpstr>SPOJ KN2</vt:lpstr>
      <vt:lpstr>PowerPoint 演示文稿</vt:lpstr>
      <vt:lpstr>TC 701 Hard</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图论考点解析</dc:title>
  <dc:creator>Microsoft Office 用户</dc:creator>
  <cp:lastModifiedBy>Microsoft Office 用户</cp:lastModifiedBy>
  <cp:revision>424</cp:revision>
  <dcterms:created xsi:type="dcterms:W3CDTF">2016-12-16T18:54:33Z</dcterms:created>
  <dcterms:modified xsi:type="dcterms:W3CDTF">2017-01-19T17:31:32Z</dcterms:modified>
</cp:coreProperties>
</file>