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372" r:id="rId6"/>
    <p:sldId id="391" r:id="rId7"/>
    <p:sldId id="388" r:id="rId8"/>
    <p:sldId id="395" r:id="rId9"/>
    <p:sldId id="396" r:id="rId10"/>
    <p:sldId id="404" r:id="rId11"/>
    <p:sldId id="403" r:id="rId12"/>
    <p:sldId id="405" r:id="rId13"/>
    <p:sldId id="406" r:id="rId14"/>
    <p:sldId id="409" r:id="rId15"/>
    <p:sldId id="410" r:id="rId16"/>
    <p:sldId id="411" r:id="rId17"/>
    <p:sldId id="412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2F7"/>
    <a:srgbClr val="EDDA5A"/>
    <a:srgbClr val="E8A962"/>
    <a:srgbClr val="54D6A8"/>
    <a:srgbClr val="4AADEE"/>
    <a:srgbClr val="E6526D"/>
    <a:srgbClr val="CF6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FB22-94E9-4639-B000-3CE57E1AB6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7CB7-1C96-453C-9D93-C63A2CFEA1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9454"/>
            <a:ext cx="9144000" cy="206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9074"/>
            <a:ext cx="9144000" cy="6939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914400" y="3555677"/>
            <a:ext cx="2588607" cy="33550"/>
          </a:xfrm>
          <a:prstGeom prst="rect">
            <a:avLst/>
          </a:prstGeom>
          <a:solidFill>
            <a:srgbClr val="E65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矩形 17"/>
          <p:cNvSpPr/>
          <p:nvPr userDrawn="1"/>
        </p:nvSpPr>
        <p:spPr>
          <a:xfrm>
            <a:off x="3505930" y="3555677"/>
            <a:ext cx="2588607" cy="33550"/>
          </a:xfrm>
          <a:prstGeom prst="rect">
            <a:avLst/>
          </a:prstGeom>
          <a:solidFill>
            <a:srgbClr val="E8A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9" name="矩形 18"/>
          <p:cNvSpPr/>
          <p:nvPr userDrawn="1"/>
        </p:nvSpPr>
        <p:spPr>
          <a:xfrm>
            <a:off x="6097460" y="3555677"/>
            <a:ext cx="2588607" cy="33550"/>
          </a:xfrm>
          <a:prstGeom prst="rect">
            <a:avLst/>
          </a:prstGeom>
          <a:solidFill>
            <a:srgbClr val="54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20" name="矩形 19"/>
          <p:cNvSpPr/>
          <p:nvPr userDrawn="1"/>
        </p:nvSpPr>
        <p:spPr>
          <a:xfrm>
            <a:off x="8688993" y="3555677"/>
            <a:ext cx="2588607" cy="33550"/>
          </a:xfrm>
          <a:prstGeom prst="rect">
            <a:avLst/>
          </a:prstGeom>
          <a:solidFill>
            <a:srgbClr val="4A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0" y="5916796"/>
            <a:ext cx="5943895" cy="941204"/>
            <a:chOff x="0" y="8693150"/>
            <a:chExt cx="5440351" cy="652463"/>
          </a:xfrm>
        </p:grpSpPr>
        <p:sp>
          <p:nvSpPr>
            <p:cNvPr id="34" name="等腰三角形 33"/>
            <p:cNvSpPr/>
            <p:nvPr userDrawn="1"/>
          </p:nvSpPr>
          <p:spPr>
            <a:xfrm>
              <a:off x="3195971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0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>
              <a:off x="498809" y="8764009"/>
              <a:ext cx="1476748" cy="581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>
              <a:off x="1340488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>
              <a:off x="2190231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>
              <a:off x="2816866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>
              <a:off x="4523121" y="9004191"/>
              <a:ext cx="917230" cy="341422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5642596" y="5926120"/>
            <a:ext cx="6575856" cy="941204"/>
            <a:chOff x="564089" y="8693150"/>
            <a:chExt cx="6018774" cy="652463"/>
          </a:xfrm>
        </p:grpSpPr>
        <p:sp>
          <p:nvSpPr>
            <p:cNvPr id="43" name="等腰三角形 42"/>
            <p:cNvSpPr/>
            <p:nvPr userDrawn="1"/>
          </p:nvSpPr>
          <p:spPr>
            <a:xfrm>
              <a:off x="3071606" y="8693150"/>
              <a:ext cx="1815240" cy="652463"/>
            </a:xfrm>
            <a:prstGeom prst="triangle">
              <a:avLst/>
            </a:prstGeom>
            <a:solidFill>
              <a:srgbClr val="4AADE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>
              <a:off x="564089" y="8940201"/>
              <a:ext cx="857956" cy="405412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>
              <a:off x="4874065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>
              <a:off x="5723807" y="9025845"/>
              <a:ext cx="859056" cy="319768"/>
            </a:xfrm>
            <a:prstGeom prst="triangle">
              <a:avLst/>
            </a:prstGeom>
            <a:solidFill>
              <a:srgbClr val="EDDA5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>
              <a:off x="2591128" y="9025845"/>
              <a:ext cx="859056" cy="319768"/>
            </a:xfrm>
            <a:prstGeom prst="triangle">
              <a:avLst/>
            </a:prstGeom>
            <a:solidFill>
              <a:srgbClr val="54D6A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>
              <a:off x="4338983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>
              <a:off x="1706069" y="8848046"/>
              <a:ext cx="1263370" cy="497567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>
              <a:off x="1170987" y="9004191"/>
              <a:ext cx="917230" cy="341422"/>
            </a:xfrm>
            <a:prstGeom prst="triangle">
              <a:avLst/>
            </a:prstGeom>
            <a:solidFill>
              <a:srgbClr val="5E72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570354"/>
            <a:ext cx="10512884" cy="56364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 userDrawn="1">
            <p:custDataLst>
              <p:tags r:id="rId2"/>
            </p:custDataLst>
          </p:nvPr>
        </p:nvSpPr>
        <p:spPr>
          <a:xfrm>
            <a:off x="2057823" y="2587925"/>
            <a:ext cx="650691" cy="84895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167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57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MH_Title"/>
          <p:cNvSpPr/>
          <p:nvPr userDrawn="1">
            <p:custDataLst>
              <p:tags r:id="rId3"/>
            </p:custDataLst>
          </p:nvPr>
        </p:nvSpPr>
        <p:spPr>
          <a:xfrm>
            <a:off x="2190929" y="2587925"/>
            <a:ext cx="8465132" cy="848957"/>
          </a:xfrm>
          <a:custGeom>
            <a:avLst/>
            <a:gdLst>
              <a:gd name="connsiteX0" fmla="*/ 500231 w 7124700"/>
              <a:gd name="connsiteY0" fmla="*/ 216261 h 979001"/>
              <a:gd name="connsiteX1" fmla="*/ 500231 w 7124700"/>
              <a:gd name="connsiteY1" fmla="*/ 979001 h 979001"/>
              <a:gd name="connsiteX2" fmla="*/ 0 w 7124700"/>
              <a:gd name="connsiteY2" fmla="*/ 979001 h 979001"/>
              <a:gd name="connsiteX3" fmla="*/ 1230440 w 7124700"/>
              <a:gd name="connsiteY3" fmla="*/ 0 h 979001"/>
              <a:gd name="connsiteX4" fmla="*/ 2896778 w 7124700"/>
              <a:gd name="connsiteY4" fmla="*/ 0 h 979001"/>
              <a:gd name="connsiteX5" fmla="*/ 4620162 w 7124700"/>
              <a:gd name="connsiteY5" fmla="*/ 0 h 979001"/>
              <a:gd name="connsiteX6" fmla="*/ 5458362 w 7124700"/>
              <a:gd name="connsiteY6" fmla="*/ 0 h 979001"/>
              <a:gd name="connsiteX7" fmla="*/ 6286500 w 7124700"/>
              <a:gd name="connsiteY7" fmla="*/ 0 h 979001"/>
              <a:gd name="connsiteX8" fmla="*/ 7124700 w 7124700"/>
              <a:gd name="connsiteY8" fmla="*/ 0 h 979001"/>
              <a:gd name="connsiteX9" fmla="*/ 7124700 w 7124700"/>
              <a:gd name="connsiteY9" fmla="*/ 979001 h 979001"/>
              <a:gd name="connsiteX10" fmla="*/ 6286500 w 7124700"/>
              <a:gd name="connsiteY10" fmla="*/ 979001 h 979001"/>
              <a:gd name="connsiteX11" fmla="*/ 5458362 w 7124700"/>
              <a:gd name="connsiteY11" fmla="*/ 979001 h 979001"/>
              <a:gd name="connsiteX12" fmla="*/ 4620162 w 7124700"/>
              <a:gd name="connsiteY12" fmla="*/ 979001 h 979001"/>
              <a:gd name="connsiteX13" fmla="*/ 2896778 w 7124700"/>
              <a:gd name="connsiteY13" fmla="*/ 979001 h 979001"/>
              <a:gd name="connsiteX14" fmla="*/ 2166569 w 7124700"/>
              <a:gd name="connsiteY14" fmla="*/ 979001 h 979001"/>
              <a:gd name="connsiteX15" fmla="*/ 1666338 w 7124700"/>
              <a:gd name="connsiteY15" fmla="*/ 979001 h 979001"/>
              <a:gd name="connsiteX16" fmla="*/ 1230440 w 7124700"/>
              <a:gd name="connsiteY16" fmla="*/ 979001 h 97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24700" h="979001">
                <a:moveTo>
                  <a:pt x="500231" y="216261"/>
                </a:moveTo>
                <a:lnTo>
                  <a:pt x="500231" y="979001"/>
                </a:lnTo>
                <a:lnTo>
                  <a:pt x="0" y="979001"/>
                </a:lnTo>
                <a:close/>
                <a:moveTo>
                  <a:pt x="1230440" y="0"/>
                </a:moveTo>
                <a:lnTo>
                  <a:pt x="2896778" y="0"/>
                </a:lnTo>
                <a:lnTo>
                  <a:pt x="4620162" y="0"/>
                </a:lnTo>
                <a:lnTo>
                  <a:pt x="5458362" y="0"/>
                </a:lnTo>
                <a:lnTo>
                  <a:pt x="6286500" y="0"/>
                </a:lnTo>
                <a:lnTo>
                  <a:pt x="7124700" y="0"/>
                </a:lnTo>
                <a:lnTo>
                  <a:pt x="7124700" y="979001"/>
                </a:lnTo>
                <a:lnTo>
                  <a:pt x="6286500" y="979001"/>
                </a:lnTo>
                <a:lnTo>
                  <a:pt x="5458362" y="979001"/>
                </a:lnTo>
                <a:lnTo>
                  <a:pt x="4620162" y="979001"/>
                </a:lnTo>
                <a:lnTo>
                  <a:pt x="2896778" y="979001"/>
                </a:lnTo>
                <a:lnTo>
                  <a:pt x="2166569" y="979001"/>
                </a:lnTo>
                <a:lnTo>
                  <a:pt x="1666338" y="979001"/>
                </a:lnTo>
                <a:lnTo>
                  <a:pt x="1230440" y="97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768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320" spc="6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2587925"/>
            <a:ext cx="7074658" cy="848956"/>
          </a:xfrm>
        </p:spPr>
        <p:txBody>
          <a:bodyPr wrap="square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 rot="20063428">
            <a:off x="3649503" y="3337624"/>
            <a:ext cx="458631" cy="4193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19" name="直角三角形 18"/>
          <p:cNvSpPr/>
          <p:nvPr userDrawn="1">
            <p:custDataLst>
              <p:tags r:id="rId3"/>
            </p:custDataLst>
          </p:nvPr>
        </p:nvSpPr>
        <p:spPr>
          <a:xfrm rot="7409929">
            <a:off x="4772942" y="3873396"/>
            <a:ext cx="309961" cy="2202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0" name="直角三角形 19"/>
          <p:cNvSpPr/>
          <p:nvPr userDrawn="1">
            <p:custDataLst>
              <p:tags r:id="rId4"/>
            </p:custDataLst>
          </p:nvPr>
        </p:nvSpPr>
        <p:spPr>
          <a:xfrm rot="17352356">
            <a:off x="4455966" y="4749986"/>
            <a:ext cx="204771" cy="14586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1" name="直角三角形 20"/>
          <p:cNvSpPr/>
          <p:nvPr userDrawn="1">
            <p:custDataLst>
              <p:tags r:id="rId5"/>
            </p:custDataLst>
          </p:nvPr>
        </p:nvSpPr>
        <p:spPr>
          <a:xfrm rot="17352356">
            <a:off x="4004347" y="4977197"/>
            <a:ext cx="105190" cy="575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2" name="直角三角形 21"/>
          <p:cNvSpPr/>
          <p:nvPr userDrawn="1">
            <p:custDataLst>
              <p:tags r:id="rId6"/>
            </p:custDataLst>
          </p:nvPr>
        </p:nvSpPr>
        <p:spPr>
          <a:xfrm rot="11413207">
            <a:off x="5916225" y="4190510"/>
            <a:ext cx="204771" cy="1458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3" name="直角三角形 22"/>
          <p:cNvSpPr/>
          <p:nvPr userDrawn="1">
            <p:custDataLst>
              <p:tags r:id="rId7"/>
            </p:custDataLst>
          </p:nvPr>
        </p:nvSpPr>
        <p:spPr>
          <a:xfrm rot="18287289">
            <a:off x="5602756" y="3640013"/>
            <a:ext cx="204771" cy="22300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4" name="直角三角形 23"/>
          <p:cNvSpPr/>
          <p:nvPr userDrawn="1">
            <p:custDataLst>
              <p:tags r:id="rId8"/>
            </p:custDataLst>
          </p:nvPr>
        </p:nvSpPr>
        <p:spPr>
          <a:xfrm rot="16200000">
            <a:off x="8367449" y="2494043"/>
            <a:ext cx="122020" cy="2216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sp>
        <p:nvSpPr>
          <p:cNvPr id="25" name="直角三角形 24"/>
          <p:cNvSpPr/>
          <p:nvPr userDrawn="1">
            <p:custDataLst>
              <p:tags r:id="rId9"/>
            </p:custDataLst>
          </p:nvPr>
        </p:nvSpPr>
        <p:spPr>
          <a:xfrm rot="16200000">
            <a:off x="8389186" y="1431617"/>
            <a:ext cx="58908" cy="10659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035"/>
          </a:p>
        </p:txBody>
      </p:sp>
      <p:cxnSp>
        <p:nvCxnSpPr>
          <p:cNvPr id="26" name="直接连接符 25"/>
          <p:cNvCxnSpPr/>
          <p:nvPr userDrawn="1">
            <p:custDataLst>
              <p:tags r:id="rId10"/>
            </p:custDataLst>
          </p:nvPr>
        </p:nvCxnSpPr>
        <p:spPr>
          <a:xfrm flipV="1">
            <a:off x="4109537" y="4050117"/>
            <a:ext cx="632547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1"/>
            </p:custDataLst>
          </p:nvPr>
        </p:nvCxnSpPr>
        <p:spPr>
          <a:xfrm flipV="1">
            <a:off x="3859885" y="4064142"/>
            <a:ext cx="1100996" cy="68864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2"/>
            </p:custDataLst>
          </p:nvPr>
        </p:nvCxnSpPr>
        <p:spPr>
          <a:xfrm flipV="1">
            <a:off x="7693525" y="1602727"/>
            <a:ext cx="633950" cy="39551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3"/>
            </p:custDataLst>
          </p:nvPr>
        </p:nvCxnSpPr>
        <p:spPr>
          <a:xfrm flipV="1">
            <a:off x="8016111" y="1334840"/>
            <a:ext cx="1100996" cy="69005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135918" y="2073109"/>
            <a:ext cx="3745615" cy="2992232"/>
          </a:xfrm>
          <a:custGeom>
            <a:avLst/>
            <a:gdLst>
              <a:gd name="connsiteX0" fmla="*/ 0 w 5437012"/>
              <a:gd name="connsiteY0" fmla="*/ 1374260 h 1374260"/>
              <a:gd name="connsiteX1" fmla="*/ 0 w 5437012"/>
              <a:gd name="connsiteY1" fmla="*/ 0 h 1374260"/>
              <a:gd name="connsiteX2" fmla="*/ 5437012 w 5437012"/>
              <a:gd name="connsiteY2" fmla="*/ 1374260 h 1374260"/>
              <a:gd name="connsiteX3" fmla="*/ 0 w 5437012"/>
              <a:gd name="connsiteY3" fmla="*/ 1374260 h 1374260"/>
              <a:gd name="connsiteX0-1" fmla="*/ 0 w 2673030"/>
              <a:gd name="connsiteY0-2" fmla="*/ 1374260 h 2538041"/>
              <a:gd name="connsiteX1-3" fmla="*/ 0 w 2673030"/>
              <a:gd name="connsiteY1-4" fmla="*/ 0 h 2538041"/>
              <a:gd name="connsiteX2-5" fmla="*/ 2673030 w 2673030"/>
              <a:gd name="connsiteY2-6" fmla="*/ 2538041 h 2538041"/>
              <a:gd name="connsiteX3-7" fmla="*/ 0 w 2673030"/>
              <a:gd name="connsiteY3-8" fmla="*/ 1374260 h 2538041"/>
              <a:gd name="connsiteX0-9" fmla="*/ 0 w 4156364"/>
              <a:gd name="connsiteY0-10" fmla="*/ 252042 h 1415823"/>
              <a:gd name="connsiteX1-11" fmla="*/ 4156364 w 4156364"/>
              <a:gd name="connsiteY1-12" fmla="*/ 0 h 1415823"/>
              <a:gd name="connsiteX2-13" fmla="*/ 2673030 w 4156364"/>
              <a:gd name="connsiteY2-14" fmla="*/ 1415823 h 1415823"/>
              <a:gd name="connsiteX3-15" fmla="*/ 0 w 4156364"/>
              <a:gd name="connsiteY3-16" fmla="*/ 252042 h 1415823"/>
              <a:gd name="connsiteX0-17" fmla="*/ 0 w 2909455"/>
              <a:gd name="connsiteY0-18" fmla="*/ 44224 h 1415823"/>
              <a:gd name="connsiteX1-19" fmla="*/ 2909455 w 2909455"/>
              <a:gd name="connsiteY1-20" fmla="*/ 0 h 1415823"/>
              <a:gd name="connsiteX2-21" fmla="*/ 1426121 w 2909455"/>
              <a:gd name="connsiteY2-22" fmla="*/ 1415823 h 1415823"/>
              <a:gd name="connsiteX3-23" fmla="*/ 0 w 2909455"/>
              <a:gd name="connsiteY3-24" fmla="*/ 44224 h 1415823"/>
              <a:gd name="connsiteX0-25" fmla="*/ 0 w 2915805"/>
              <a:gd name="connsiteY0-26" fmla="*/ 50574 h 1422173"/>
              <a:gd name="connsiteX1-27" fmla="*/ 2915805 w 2915805"/>
              <a:gd name="connsiteY1-28" fmla="*/ 0 h 1422173"/>
              <a:gd name="connsiteX2-29" fmla="*/ 1426121 w 2915805"/>
              <a:gd name="connsiteY2-30" fmla="*/ 1422173 h 1422173"/>
              <a:gd name="connsiteX3-31" fmla="*/ 0 w 2915805"/>
              <a:gd name="connsiteY3-32" fmla="*/ 50574 h 1422173"/>
              <a:gd name="connsiteX0-33" fmla="*/ 0 w 2896755"/>
              <a:gd name="connsiteY0-34" fmla="*/ 0 h 1435099"/>
              <a:gd name="connsiteX1-35" fmla="*/ 2896755 w 2896755"/>
              <a:gd name="connsiteY1-36" fmla="*/ 12926 h 1435099"/>
              <a:gd name="connsiteX2-37" fmla="*/ 1407071 w 2896755"/>
              <a:gd name="connsiteY2-38" fmla="*/ 1435099 h 1435099"/>
              <a:gd name="connsiteX3-39" fmla="*/ 0 w 2896755"/>
              <a:gd name="connsiteY3-40" fmla="*/ 0 h 1435099"/>
              <a:gd name="connsiteX0-41" fmla="*/ 0 w 2896755"/>
              <a:gd name="connsiteY0-42" fmla="*/ 0 h 1422399"/>
              <a:gd name="connsiteX1-43" fmla="*/ 2896755 w 2896755"/>
              <a:gd name="connsiteY1-44" fmla="*/ 226 h 1422399"/>
              <a:gd name="connsiteX2-45" fmla="*/ 1407071 w 2896755"/>
              <a:gd name="connsiteY2-46" fmla="*/ 1422399 h 1422399"/>
              <a:gd name="connsiteX3-47" fmla="*/ 0 w 2896755"/>
              <a:gd name="connsiteY3-48" fmla="*/ 0 h 1422399"/>
              <a:gd name="connsiteX0-49" fmla="*/ 0 w 2896755"/>
              <a:gd name="connsiteY0-50" fmla="*/ 0 h 1441449"/>
              <a:gd name="connsiteX1-51" fmla="*/ 2896755 w 2896755"/>
              <a:gd name="connsiteY1-52" fmla="*/ 226 h 1441449"/>
              <a:gd name="connsiteX2-53" fmla="*/ 1451521 w 2896755"/>
              <a:gd name="connsiteY2-54" fmla="*/ 1441449 h 1441449"/>
              <a:gd name="connsiteX3-55" fmla="*/ 0 w 2896755"/>
              <a:gd name="connsiteY3-56" fmla="*/ 0 h 1441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96755" h="1441449">
                <a:moveTo>
                  <a:pt x="0" y="0"/>
                </a:moveTo>
                <a:lnTo>
                  <a:pt x="2896755" y="226"/>
                </a:lnTo>
                <a:lnTo>
                  <a:pt x="1451521" y="14414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900000" tIns="180000" rIns="900000" anchor="t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25400" dir="13500000" algn="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76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724297"/>
            <a:ext cx="10515600" cy="445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26D-3560-4502-A00F-F72C3CF0C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53A-625D-47D3-A605-D5FF3E15291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-1"/>
            <a:ext cx="1517454" cy="576001"/>
            <a:chOff x="0" y="0"/>
            <a:chExt cx="1092259" cy="414604"/>
          </a:xfrm>
        </p:grpSpPr>
        <p:sp>
          <p:nvSpPr>
            <p:cNvPr id="7" name="等腰三角形 6"/>
            <p:cNvSpPr/>
            <p:nvPr userDrawn="1"/>
          </p:nvSpPr>
          <p:spPr>
            <a:xfrm flipV="1">
              <a:off x="0" y="1"/>
              <a:ext cx="383823" cy="289129"/>
            </a:xfrm>
            <a:prstGeom prst="triangle">
              <a:avLst/>
            </a:prstGeom>
            <a:solidFill>
              <a:srgbClr val="CF68C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flipV="1">
              <a:off x="183387" y="0"/>
              <a:ext cx="708436" cy="414604"/>
            </a:xfrm>
            <a:prstGeom prst="triangle">
              <a:avLst/>
            </a:prstGeom>
            <a:solidFill>
              <a:srgbClr val="E652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flipV="1">
              <a:off x="508001" y="0"/>
              <a:ext cx="584258" cy="341930"/>
            </a:xfrm>
            <a:prstGeom prst="triangle">
              <a:avLst/>
            </a:prstGeom>
            <a:solidFill>
              <a:srgbClr val="E8A96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E72F7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基础数学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809365"/>
            <a:ext cx="9144000" cy="979805"/>
          </a:xfrm>
        </p:spPr>
        <p:txBody>
          <a:bodyPr>
            <a:normAutofit/>
          </a:bodyPr>
          <a:lstStyle/>
          <a:p>
            <a:r>
              <a:rPr lang="en-US" altLang="zh-CN" dirty="0"/>
              <a:t>jiry_2</a:t>
            </a:r>
            <a:endParaRPr lang="en-US" altLang="zh-CN" dirty="0"/>
          </a:p>
          <a:p>
            <a:r>
              <a:rPr lang="zh-CN" altLang="en-US" dirty="0"/>
              <a:t>配套垃圾九老师的智障小笔记本食用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多项式除法的各种应用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en-US"/>
              <a:t>51NOD 1387</a:t>
            </a:r>
            <a:endParaRPr lang="en-US"/>
          </a:p>
          <a:p>
            <a:r>
              <a:rPr lang="en-US"/>
              <a:t>CF gym101194 I</a:t>
            </a:r>
            <a:endParaRPr lang="en-US"/>
          </a:p>
          <a:p>
            <a:r>
              <a:rPr lang="en-US"/>
              <a:t>CC RNG</a:t>
            </a:r>
            <a:endParaRPr lang="en-US"/>
          </a:p>
          <a:p>
            <a:r>
              <a:rPr lang="en-US"/>
              <a:t>CC CLOWAY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多项式除法的各种应用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en-US"/>
              <a:t>51NOD 1387</a:t>
            </a:r>
            <a:endParaRPr lang="en-US"/>
          </a:p>
          <a:p>
            <a:r>
              <a:rPr lang="en-US"/>
              <a:t>CF gym101194 I</a:t>
            </a:r>
            <a:endParaRPr lang="en-US"/>
          </a:p>
          <a:p>
            <a:r>
              <a:rPr lang="en-US"/>
              <a:t>CC RNG</a:t>
            </a:r>
            <a:endParaRPr lang="en-US"/>
          </a:p>
          <a:p>
            <a:r>
              <a:rPr lang="en-US"/>
              <a:t>CC CLOWAY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 altLang="en-US"/>
              <a:t>模 </a:t>
            </a:r>
            <a:r>
              <a:rPr lang="en-US" altLang="zh-CN"/>
              <a:t>2 </a:t>
            </a:r>
            <a:r>
              <a:rPr lang="zh-CN" altLang="en-US"/>
              <a:t>意义下高斯消元的解数：</a:t>
            </a:r>
            <a:r>
              <a:rPr lang="en-US" altLang="zh-CN"/>
              <a:t>2^</a:t>
            </a:r>
            <a:r>
              <a:rPr lang="zh-CN" altLang="en-US"/>
              <a:t>解空间维数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北京赛区的</a:t>
            </a:r>
            <a:r>
              <a:rPr lang="en-US" altLang="zh-CN"/>
              <a:t>A</a:t>
            </a:r>
            <a:endParaRPr lang="en-US" altLang="zh-CN"/>
          </a:p>
          <a:p>
            <a:r>
              <a:rPr lang="zh-CN" altLang="en-US"/>
              <a:t>给出大小为 </a:t>
            </a:r>
            <a:r>
              <a:rPr lang="en-US" altLang="zh-CN"/>
              <a:t>n*m </a:t>
            </a:r>
            <a:r>
              <a:rPr lang="zh-CN" altLang="en-US"/>
              <a:t>的 </a:t>
            </a:r>
            <a:r>
              <a:rPr lang="en-US" altLang="zh-CN"/>
              <a:t>01 </a:t>
            </a:r>
            <a:r>
              <a:rPr lang="zh-CN" altLang="en-US"/>
              <a:t>矩阵 </a:t>
            </a:r>
            <a:r>
              <a:rPr lang="en-US" altLang="zh-CN"/>
              <a:t>A</a:t>
            </a:r>
            <a:r>
              <a:rPr lang="zh-CN" altLang="en-US"/>
              <a:t>，定义矩阵 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B[i][j] </a:t>
            </a:r>
            <a:r>
              <a:rPr lang="zh-CN" altLang="en-US"/>
              <a:t>为 </a:t>
            </a:r>
            <a:r>
              <a:rPr lang="en-US" altLang="zh-CN"/>
              <a:t>A[i][j] </a:t>
            </a:r>
            <a:r>
              <a:rPr lang="zh-CN" altLang="en-US"/>
              <a:t>及它上下左右四个位置的异或和。</a:t>
            </a:r>
            <a:endParaRPr lang="zh-CN" altLang="en-US"/>
          </a:p>
          <a:p>
            <a:r>
              <a:rPr lang="zh-CN" altLang="en-US"/>
              <a:t>多次询问给出 </a:t>
            </a:r>
            <a:r>
              <a:rPr lang="en-US" altLang="zh-CN"/>
              <a:t>K,x,y</a:t>
            </a:r>
            <a:r>
              <a:rPr lang="zh-CN" altLang="en-US"/>
              <a:t>，询问字典序第 </a:t>
            </a:r>
            <a:r>
              <a:rPr lang="en-US" altLang="zh-CN"/>
              <a:t>K </a:t>
            </a:r>
            <a:r>
              <a:rPr lang="zh-CN" altLang="en-US"/>
              <a:t>小的满足 </a:t>
            </a:r>
            <a:r>
              <a:rPr lang="en-US" altLang="zh-CN"/>
              <a:t>B </a:t>
            </a:r>
            <a:r>
              <a:rPr lang="zh-CN" altLang="en-US"/>
              <a:t>为 </a:t>
            </a:r>
            <a:r>
              <a:rPr lang="en-US" altLang="zh-CN"/>
              <a:t>0 </a:t>
            </a:r>
            <a:r>
              <a:rPr lang="zh-CN" altLang="en-US"/>
              <a:t>的矩阵的 </a:t>
            </a:r>
            <a:r>
              <a:rPr lang="en-US" altLang="zh-CN"/>
              <a:t>(x,y) </a:t>
            </a:r>
            <a:r>
              <a:rPr lang="zh-CN" altLang="en-US"/>
              <a:t>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n,m,q&lt;=800 K&lt;=2^800</a:t>
            </a:r>
            <a:endParaRPr lang="en-US" altLang="zh-CN"/>
          </a:p>
          <a:p>
            <a:r>
              <a:rPr lang="zh-CN" altLang="en-US"/>
              <a:t>所有数据 </a:t>
            </a:r>
            <a:r>
              <a:rPr lang="en-US" altLang="zh-CN"/>
              <a:t>n,m,q </a:t>
            </a:r>
            <a:r>
              <a:rPr lang="zh-CN" altLang="en-US"/>
              <a:t>的总和都不超过 </a:t>
            </a:r>
            <a:r>
              <a:rPr lang="en-US" altLang="zh-CN"/>
              <a:t>10000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行列式的应用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/>
              <a:t>一个 </a:t>
            </a:r>
            <a:r>
              <a:rPr lang="en-US" altLang="zh-CN"/>
              <a:t>n </a:t>
            </a:r>
            <a:r>
              <a:rPr lang="zh-CN" altLang="en-US"/>
              <a:t>行 </a:t>
            </a:r>
            <a:r>
              <a:rPr lang="en-US" altLang="zh-CN"/>
              <a:t>n </a:t>
            </a:r>
            <a:r>
              <a:rPr lang="zh-CN" altLang="en-US"/>
              <a:t>列的矩阵，第 </a:t>
            </a:r>
            <a:r>
              <a:rPr lang="en-US" altLang="zh-CN"/>
              <a:t>i </a:t>
            </a:r>
            <a:r>
              <a:rPr lang="zh-CN" altLang="en-US"/>
              <a:t>行区间 </a:t>
            </a:r>
            <a:r>
              <a:rPr lang="en-US" altLang="zh-CN"/>
              <a:t>[l_i,r_i] </a:t>
            </a:r>
            <a:r>
              <a:rPr lang="zh-CN" altLang="en-US"/>
              <a:t>为 </a:t>
            </a:r>
            <a:r>
              <a:rPr lang="en-US" altLang="zh-CN"/>
              <a:t>1</a:t>
            </a:r>
            <a:r>
              <a:rPr lang="zh-CN" altLang="en-US"/>
              <a:t>，其余为 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两个人轮流操作，每一次每一个人要给出一个长度为 </a:t>
            </a:r>
            <a:r>
              <a:rPr lang="en-US" altLang="zh-CN"/>
              <a:t>n </a:t>
            </a:r>
            <a:r>
              <a:rPr lang="zh-CN" altLang="en-US"/>
              <a:t>的排列满足 </a:t>
            </a:r>
            <a:r>
              <a:rPr lang="en-US" altLang="zh-CN"/>
              <a:t>A[i][p[i]]=0</a:t>
            </a:r>
            <a:r>
              <a:rPr lang="zh-CN" altLang="en-US"/>
              <a:t>，要求不能选出现过的排列，不能选的人输。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问谁胜利。</a:t>
            </a:r>
            <a:endParaRPr lang="zh-CN" altLang="en-US"/>
          </a:p>
          <a:p>
            <a:r>
              <a:rPr lang="en-US" altLang="zh-CN"/>
              <a:t>n&lt;=10^5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矩阵的逆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/>
              <a:t>大力高斯消元</a:t>
            </a:r>
            <a:endParaRPr lang="zh-CN"/>
          </a:p>
          <a:p>
            <a:endParaRPr lang="zh-CN"/>
          </a:p>
          <a:p>
            <a:r>
              <a:rPr lang="zh-CN"/>
              <a:t>解方程 </a:t>
            </a:r>
            <a:r>
              <a:rPr lang="en-US" altLang="zh-CN"/>
              <a:t>AX=B</a:t>
            </a:r>
            <a:r>
              <a:rPr lang="zh-CN" altLang="en-US"/>
              <a:t>，其中 </a:t>
            </a:r>
            <a:r>
              <a:rPr lang="en-US" altLang="zh-CN"/>
              <a:t>A,X,B </a:t>
            </a:r>
            <a:r>
              <a:rPr lang="zh-CN" altLang="en-US"/>
              <a:t>都是 </a:t>
            </a:r>
            <a:r>
              <a:rPr lang="en-US" altLang="zh-CN"/>
              <a:t>n*n </a:t>
            </a:r>
            <a:r>
              <a:rPr lang="zh-CN" altLang="en-US"/>
              <a:t>的矩阵，保证有唯一解。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对于一个长度为 </a:t>
            </a:r>
            <a:r>
              <a:rPr lang="en-US" altLang="zh-CN"/>
              <a:t>n </a:t>
            </a:r>
            <a:r>
              <a:rPr lang="zh-CN" altLang="en-US"/>
              <a:t>的排列 </a:t>
            </a:r>
            <a:r>
              <a:rPr lang="en-US" altLang="zh-CN"/>
              <a:t>P</a:t>
            </a:r>
            <a:r>
              <a:rPr lang="zh-CN" altLang="en-US"/>
              <a:t>，给出一些限制 </a:t>
            </a:r>
            <a:r>
              <a:rPr lang="en-US" altLang="zh-CN"/>
              <a:t>(a,b) </a:t>
            </a:r>
            <a:r>
              <a:rPr lang="zh-CN" altLang="en-US"/>
              <a:t>表示第 </a:t>
            </a:r>
            <a:r>
              <a:rPr lang="en-US" altLang="zh-CN"/>
              <a:t>a </a:t>
            </a:r>
            <a:r>
              <a:rPr lang="zh-CN" altLang="en-US"/>
              <a:t>个位置可以是 </a:t>
            </a:r>
            <a:r>
              <a:rPr lang="en-US" altLang="zh-CN"/>
              <a:t>b</a:t>
            </a:r>
            <a:r>
              <a:rPr lang="zh-CN" altLang="en-US"/>
              <a:t>。保证有奇数个排列满足条件。</a:t>
            </a:r>
            <a:endParaRPr lang="zh-CN" altLang="en-US"/>
          </a:p>
          <a:p>
            <a:r>
              <a:rPr lang="zh-CN" altLang="en-US"/>
              <a:t>问去掉每一个限制后，有多少个排列满足条件。</a:t>
            </a:r>
            <a:endParaRPr lang="zh-CN" altLang="en-US"/>
          </a:p>
          <a:p>
            <a:r>
              <a:rPr lang="en-US" altLang="zh-CN"/>
              <a:t>n&lt;=1000</a:t>
            </a:r>
            <a:endParaRPr lang="en-US" altLang="zh-CN"/>
          </a:p>
          <a:p>
            <a:endParaRPr lang="zh-CN"/>
          </a:p>
          <a:p>
            <a:endParaRPr 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基尔霍夫矩阵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/>
              <a:t>无向图生成树的个数等于基尔霍夫矩阵任意 </a:t>
            </a:r>
            <a:r>
              <a:rPr lang="en-US" altLang="zh-CN"/>
              <a:t>n-1 </a:t>
            </a:r>
            <a:r>
              <a:rPr lang="zh-CN" altLang="en-US"/>
              <a:t>阶主子式</a:t>
            </a:r>
            <a:endParaRPr lang="zh-CN" altLang="en-US"/>
          </a:p>
          <a:p>
            <a:endParaRPr lang="zh-CN"/>
          </a:p>
          <a:p>
            <a:r>
              <a:rPr lang="en-US" altLang="zh-CN"/>
              <a:t>n </a:t>
            </a:r>
            <a:r>
              <a:rPr lang="zh-CN" altLang="en-US"/>
              <a:t>个点的图，边（</a:t>
            </a:r>
            <a:r>
              <a:rPr lang="en-US" altLang="zh-CN"/>
              <a:t>i,j</a:t>
            </a:r>
            <a:r>
              <a:rPr lang="zh-CN" altLang="en-US"/>
              <a:t>）有 </a:t>
            </a:r>
            <a:r>
              <a:rPr lang="en-US" altLang="zh-CN"/>
              <a:t>p[i][j] </a:t>
            </a:r>
            <a:r>
              <a:rPr lang="zh-CN" altLang="en-US"/>
              <a:t>的概率存在，问这张图是树的概率是多少。</a:t>
            </a:r>
            <a:endParaRPr lang="zh-CN" altLang="en-US"/>
          </a:p>
          <a:p>
            <a:r>
              <a:rPr lang="en-US" altLang="zh-CN"/>
              <a:t>n&lt;=300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一张 </a:t>
            </a:r>
            <a:r>
              <a:rPr lang="en-US" altLang="zh-CN"/>
              <a:t>n </a:t>
            </a:r>
            <a:r>
              <a:rPr lang="zh-CN" altLang="en-US"/>
              <a:t>个节点的图，给出一棵生成树，你可以在这棵树上删掉 </a:t>
            </a:r>
            <a:r>
              <a:rPr lang="en-US" altLang="zh-CN"/>
              <a:t>k </a:t>
            </a:r>
            <a:r>
              <a:rPr lang="zh-CN" altLang="en-US"/>
              <a:t>条树边，连上 </a:t>
            </a:r>
            <a:r>
              <a:rPr lang="en-US" altLang="zh-CN"/>
              <a:t>k </a:t>
            </a:r>
            <a:r>
              <a:rPr lang="zh-CN" altLang="en-US"/>
              <a:t>条非树边，问还是一棵树的概率是多少。</a:t>
            </a:r>
            <a:endParaRPr lang="zh-CN" altLang="en-US"/>
          </a:p>
          <a:p>
            <a:r>
              <a:rPr lang="en-US" altLang="zh-CN"/>
              <a:t>n,k&lt;=50</a:t>
            </a:r>
            <a:endParaRPr lang="en-US" altLang="zh-CN"/>
          </a:p>
          <a:p>
            <a:endParaRPr 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</a:t>
            </a:r>
            <a:br>
              <a:rPr lang="en-US" altLang="zh-CN" smtClean="0"/>
            </a:br>
            <a:r>
              <a:rPr lang="en-US" altLang="zh-CN" smtClean="0"/>
              <a:t>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Exgcd </a:t>
            </a:r>
            <a:r>
              <a:rPr lang="zh-CN" altLang="en-US" dirty="0"/>
              <a:t>与中国剩余定理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莫比乌斯反演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 altLang="en-US"/>
              <a:t>莫比乌斯函数</a:t>
            </a:r>
            <a:endParaRPr lang="zh-CN" altLang="en-US"/>
          </a:p>
          <a:p>
            <a:r>
              <a:rPr lang="zh-CN" altLang="en-US"/>
              <a:t>欧拉函数</a:t>
            </a:r>
            <a:endParaRPr lang="zh-CN" altLang="en-US"/>
          </a:p>
          <a:p>
            <a:r>
              <a:rPr lang="zh-CN" altLang="en-US"/>
              <a:t>积性函数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莫比乌斯反演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 altLang="en-US">
                <a:sym typeface="+mn-ea"/>
              </a:rPr>
              <a:t>几个值得注意的数字：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n&lt;=10^6</a:t>
            </a:r>
            <a:endParaRPr lang="en-US" altLang="zh-CN"/>
          </a:p>
          <a:p>
            <a:r>
              <a:rPr lang="en-US" altLang="zh-CN">
                <a:sym typeface="+mn-ea"/>
              </a:rPr>
              <a:t>n&lt;=10^7 T=1</a:t>
            </a:r>
            <a:endParaRPr lang="en-US" altLang="zh-CN"/>
          </a:p>
          <a:p>
            <a:r>
              <a:rPr lang="en-US" altLang="zh-CN">
                <a:sym typeface="+mn-ea"/>
              </a:rPr>
              <a:t>n&lt;=10^7 T&lt;=1000</a:t>
            </a:r>
            <a:endParaRPr lang="en-US" altLang="zh-CN"/>
          </a:p>
          <a:p>
            <a:r>
              <a:rPr lang="en-US" altLang="zh-CN">
                <a:sym typeface="+mn-ea"/>
              </a:rPr>
              <a:t>n&lt;=10^10 10^11 10^12</a:t>
            </a:r>
            <a:endParaRPr lang="en-US" altLang="zh-CN"/>
          </a:p>
          <a:p>
            <a:r>
              <a:rPr lang="en-US" altLang="zh-CN">
                <a:sym typeface="+mn-ea"/>
              </a:rPr>
              <a:t>n&lt;=10^18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普通反演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en-US">
                <a:sym typeface="+mn-ea"/>
              </a:rPr>
              <a:t>DZY Loves Math</a:t>
            </a:r>
            <a:endParaRPr lang="en-US">
              <a:sym typeface="+mn-ea"/>
            </a:endParaRPr>
          </a:p>
          <a:p>
            <a:r>
              <a:rPr lang="en-US"/>
              <a:t>DZY Loves Math III</a:t>
            </a:r>
            <a:endParaRPr lang="en-US"/>
          </a:p>
          <a:p>
            <a:r>
              <a:rPr lang="en-US"/>
              <a:t>DZY Loves Math V</a:t>
            </a:r>
            <a:endParaRPr lang="en-US"/>
          </a:p>
          <a:p>
            <a:r>
              <a:rPr lang="en-US"/>
              <a:t>DZY Loves Math VI</a:t>
            </a:r>
            <a:endParaRPr lang="en-US"/>
          </a:p>
          <a:p>
            <a:r>
              <a:rPr lang="en-US"/>
              <a:t>CF 757 E</a:t>
            </a:r>
            <a:endParaRPr lang="en-US"/>
          </a:p>
          <a:p>
            <a:r>
              <a:rPr lang="en-US"/>
              <a:t>51NOD 1584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杜老师筛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en-US">
                <a:sym typeface="+mn-ea"/>
              </a:rPr>
              <a:t>51NOD 1244</a:t>
            </a:r>
            <a:endParaRPr lang="en-US">
              <a:sym typeface="+mn-ea"/>
            </a:endParaRPr>
          </a:p>
          <a:p>
            <a:r>
              <a:rPr lang="en-US"/>
              <a:t>51NOD 1239</a:t>
            </a:r>
            <a:endParaRPr lang="en-US"/>
          </a:p>
          <a:p>
            <a:r>
              <a:rPr lang="en-US"/>
              <a:t>51NOD 1238</a:t>
            </a:r>
            <a:endParaRPr lang="en-US"/>
          </a:p>
          <a:p>
            <a:r>
              <a:rPr lang="zh-CN" altLang="en-US"/>
              <a:t>不明题号的一个题</a:t>
            </a:r>
            <a:endParaRPr lang="zh-CN" altLang="en-US"/>
          </a:p>
          <a:p>
            <a:r>
              <a:rPr lang="en-US" altLang="zh-CN"/>
              <a:t>DZY Loves Math IV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洲阁筛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zh-CN" altLang="en-US"/>
              <a:t>素数数量</a:t>
            </a:r>
            <a:endParaRPr lang="zh-CN" altLang="en-US"/>
          </a:p>
          <a:p>
            <a:r>
              <a:rPr lang="en-US" altLang="zh-CN"/>
              <a:t>uoj 188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如何使用形式幂级数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p>
            <a:r>
              <a:rPr lang="en-US"/>
              <a:t>OGF</a:t>
            </a:r>
            <a:r>
              <a:rPr lang="zh-CN" altLang="en-US"/>
              <a:t>与</a:t>
            </a:r>
            <a:r>
              <a:rPr lang="en-US" altLang="zh-CN"/>
              <a:t>EGF</a:t>
            </a:r>
            <a:endParaRPr lang="en-US" altLang="zh-CN"/>
          </a:p>
          <a:p>
            <a:r>
              <a:rPr lang="en-US" altLang="zh-CN"/>
              <a:t>BZOJ3456</a:t>
            </a:r>
            <a:endParaRPr lang="en-US" altLang="zh-CN"/>
          </a:p>
          <a:p>
            <a:r>
              <a:rPr lang="en-US" altLang="zh-CN"/>
              <a:t>BZOJ3625</a:t>
            </a:r>
            <a:endParaRPr lang="en-US" altLang="zh-CN"/>
          </a:p>
          <a:p>
            <a:r>
              <a:rPr lang="en-US" altLang="zh-CN"/>
              <a:t>BZOJ3684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分治</a:t>
            </a:r>
            <a:r>
              <a:rPr lang="en-US" dirty="0"/>
              <a:t>FFT</a:t>
            </a:r>
            <a:r>
              <a:rPr lang="zh-CN" altLang="en-US" dirty="0"/>
              <a:t>与一些多项式科技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22105848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50921105551"/>
  <p:tag name="MH_LIBRARY" val="GRAPHIC"/>
  <p:tag name="MH_ORDER" val="Right Triangle 9"/>
</p:tagLst>
</file>

<file path=ppt/tags/tag11.xml><?xml version="1.0" encoding="utf-8"?>
<p:tagLst xmlns:p="http://schemas.openxmlformats.org/presentationml/2006/main">
  <p:tag name="MH" val="20150921105551"/>
  <p:tag name="MH_LIBRARY" val="GRAPHIC"/>
  <p:tag name="MH_ORDER" val="Straight Connector 10"/>
</p:tagLst>
</file>

<file path=ppt/tags/tag12.xml><?xml version="1.0" encoding="utf-8"?>
<p:tagLst xmlns:p="http://schemas.openxmlformats.org/presentationml/2006/main">
  <p:tag name="MH" val="20150921105551"/>
  <p:tag name="MH_LIBRARY" val="GRAPHIC"/>
  <p:tag name="MH_ORDER" val="Straight Connector 11"/>
</p:tagLst>
</file>

<file path=ppt/tags/tag13.xml><?xml version="1.0" encoding="utf-8"?>
<p:tagLst xmlns:p="http://schemas.openxmlformats.org/presentationml/2006/main">
  <p:tag name="MH" val="20150921105551"/>
  <p:tag name="MH_LIBRARY" val="GRAPHIC"/>
  <p:tag name="MH_ORDER" val="Straight Connector 12"/>
</p:tagLst>
</file>

<file path=ppt/tags/tag14.xml><?xml version="1.0" encoding="utf-8"?>
<p:tagLst xmlns:p="http://schemas.openxmlformats.org/presentationml/2006/main">
  <p:tag name="MH" val="20150921105551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56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b"/>
  <p:tag name="KSO_WM_UNIT_INDEX" val="1"/>
  <p:tag name="KSO_WM_UNIT_ID" val="custom160561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THUMBS_INDEX" val="1、9、12、15、22、25、26、27"/>
  <p:tag name="KSO_WM_TEMPLATE_CATEGORY" val="custom"/>
  <p:tag name="KSO_WM_TEMPLATE_INDEX" val="160561"/>
  <p:tag name="KSO_WM_TAG_VERSION" val="1.0"/>
  <p:tag name="KSO_WM_SLIDE_ID" val="custom1605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22105848"/>
  <p:tag name="MH_LIBRARY" val="CONTENTS"/>
  <p:tag name="MH_TYPE" val="TITLE"/>
  <p:tag name="ID" val="6267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.xml><?xml version="1.0" encoding="utf-8"?>
<p:tagLst xmlns:p="http://schemas.openxmlformats.org/presentationml/2006/main">
  <p:tag name="MH" val="20150921105551"/>
  <p:tag name="MH_LIBRARY" val="GRAPHIC"/>
  <p:tag name="MH_ORDER" val="Right Tri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.xml><?xml version="1.0" encoding="utf-8"?>
<p:tagLst xmlns:p="http://schemas.openxmlformats.org/presentationml/2006/main">
  <p:tag name="MH" val="20150921105551"/>
  <p:tag name="MH_LIBRARY" val="GRAPHIC"/>
  <p:tag name="MH_ORDER" val="Right Triangle 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561"/>
  <p:tag name="KSO_WM_TAG_VERSION" val="1.0"/>
  <p:tag name="KSO_WM_SLIDE_ID" val="custom1605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6"/>
  <p:tag name="KSO_WM_SLIDE_SIZE" val="828*35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1"/>
  <p:tag name="KSO_WM_UNIT_TYPE" val="a"/>
  <p:tag name="KSO_WM_UNIT_INDEX" val="1"/>
  <p:tag name="KSO_WM_UNIT_ID" val="custom16056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you"/>
</p:tagLst>
</file>

<file path=ppt/tags/tag49.xml><?xml version="1.0" encoding="utf-8"?>
<p:tagLst xmlns:p="http://schemas.openxmlformats.org/presentationml/2006/main">
  <p:tag name="MH" val="20150921105551"/>
  <p:tag name="MH_LIBRARY" val="GRAPHIC"/>
  <p:tag name="KSO_WM_TEMPLATE_CATEGORY" val="custom"/>
  <p:tag name="KSO_WM_TEMPLATE_INDEX" val="160561"/>
  <p:tag name="KSO_WM_TAG_VERSION" val="1.0"/>
  <p:tag name="KSO_WM_SLIDE_ID" val="custom160561_27"/>
  <p:tag name="KSO_WM_SLIDE_INDEX" val="27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5.xml><?xml version="1.0" encoding="utf-8"?>
<p:tagLst xmlns:p="http://schemas.openxmlformats.org/presentationml/2006/main">
  <p:tag name="MH" val="20150921105551"/>
  <p:tag name="MH_LIBRARY" val="GRAPHIC"/>
  <p:tag name="MH_ORDER" val="Right Triangle 4"/>
</p:tagLst>
</file>

<file path=ppt/tags/tag6.xml><?xml version="1.0" encoding="utf-8"?>
<p:tagLst xmlns:p="http://schemas.openxmlformats.org/presentationml/2006/main">
  <p:tag name="MH" val="20150921105551"/>
  <p:tag name="MH_LIBRARY" val="GRAPHIC"/>
  <p:tag name="MH_ORDER" val="Right Triangle 5"/>
</p:tagLst>
</file>

<file path=ppt/tags/tag7.xml><?xml version="1.0" encoding="utf-8"?>
<p:tagLst xmlns:p="http://schemas.openxmlformats.org/presentationml/2006/main">
  <p:tag name="MH" val="20150921105551"/>
  <p:tag name="MH_LIBRARY" val="GRAPHIC"/>
  <p:tag name="MH_ORDER" val="Right Triangle 6"/>
</p:tagLst>
</file>

<file path=ppt/tags/tag8.xml><?xml version="1.0" encoding="utf-8"?>
<p:tagLst xmlns:p="http://schemas.openxmlformats.org/presentationml/2006/main">
  <p:tag name="MH" val="20150921105551"/>
  <p:tag name="MH_LIBRARY" val="GRAPHIC"/>
  <p:tag name="MH_ORDER" val="Right Triangle 7"/>
</p:tagLst>
</file>

<file path=ppt/tags/tag9.xml><?xml version="1.0" encoding="utf-8"?>
<p:tagLst xmlns:p="http://schemas.openxmlformats.org/presentationml/2006/main">
  <p:tag name="MH" val="20150921105551"/>
  <p:tag name="MH_LIBRARY" val="GRAPHIC"/>
  <p:tag name="MH_ORDER" val="Right Triangle 8"/>
</p:tagLst>
</file>

<file path=ppt/theme/theme1.xml><?xml version="1.0" encoding="utf-8"?>
<a:theme xmlns:a="http://schemas.openxmlformats.org/drawingml/2006/main" name="Office 主题">
  <a:themeElements>
    <a:clrScheme name="1605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D95DC"/>
      </a:accent1>
      <a:accent2>
        <a:srgbClr val="ED8699"/>
      </a:accent2>
      <a:accent3>
        <a:srgbClr val="EFC391"/>
      </a:accent3>
      <a:accent4>
        <a:srgbClr val="F2E58B"/>
      </a:accent4>
      <a:accent5>
        <a:srgbClr val="87E2C2"/>
      </a:accent5>
      <a:accent6>
        <a:srgbClr val="80C5F3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1041</Words>
  <Application>WPS 演示</Application>
  <PresentationFormat>宽屏</PresentationFormat>
  <Paragraphs>116</Paragraphs>
  <Slides>16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华文细黑</vt:lpstr>
      <vt:lpstr>黑体</vt:lpstr>
      <vt:lpstr>微软雅黑</vt:lpstr>
      <vt:lpstr>Calibri</vt:lpstr>
      <vt:lpstr>Office 主题</vt:lpstr>
      <vt:lpstr>基础数学</vt:lpstr>
      <vt:lpstr>Exgcd 与中国剩余定理</vt:lpstr>
      <vt:lpstr>莫比乌斯反演</vt:lpstr>
      <vt:lpstr>莫比乌斯反演</vt:lpstr>
      <vt:lpstr>普通反演</vt:lpstr>
      <vt:lpstr>杜老师筛</vt:lpstr>
      <vt:lpstr>洲阁筛</vt:lpstr>
      <vt:lpstr>如何使用形式幂级数</vt:lpstr>
      <vt:lpstr>分治FFT与一些多项式科技</vt:lpstr>
      <vt:lpstr>多项式除法的各种应用</vt:lpstr>
      <vt:lpstr>多项式除法的各种应用</vt:lpstr>
      <vt:lpstr>多项式除法的各种应用</vt:lpstr>
      <vt:lpstr>高斯消元</vt:lpstr>
      <vt:lpstr>行列式的应用</vt:lpstr>
      <vt:lpstr>矩阵的逆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apple</cp:lastModifiedBy>
  <cp:revision>260</cp:revision>
  <dcterms:created xsi:type="dcterms:W3CDTF">2015-09-19T02:16:00Z</dcterms:created>
  <dcterms:modified xsi:type="dcterms:W3CDTF">2017-01-23T17:20:09Z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  <property fmtid="{D5CDD505-2E9C-101B-9397-08002B2CF9AE}" pid="3" name="name">
    <vt:lpwstr>几何风演讲汇报模板.pptx</vt:lpwstr>
  </property>
  <property fmtid="{D5CDD505-2E9C-101B-9397-08002B2CF9AE}" pid="4" name="fileid">
    <vt:lpwstr>861698</vt:lpwstr>
  </property>
  <property fmtid="{D5CDD505-2E9C-101B-9397-08002B2CF9AE}" pid="5" name="search_tags">
    <vt:lpwstr>PPT模板</vt:lpwstr>
  </property>
</Properties>
</file>