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265"/>
  </p:normalViewPr>
  <p:slideViewPr>
    <p:cSldViewPr snapToGrid="0">
      <p:cViewPr varScale="1">
        <p:scale>
          <a:sx n="99" d="100"/>
          <a:sy n="99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QUESTION 1</c:v>
                </c:pt>
                <c:pt idx="1">
                  <c:v>QUESTION 2</c:v>
                </c:pt>
                <c:pt idx="2">
                  <c:v>QUESTION 3</c:v>
                </c:pt>
                <c:pt idx="3">
                  <c:v>QUESTION 4</c:v>
                </c:pt>
                <c:pt idx="4">
                  <c:v>QUESTION 5</c:v>
                </c:pt>
                <c:pt idx="5">
                  <c:v>QUESTION 6</c:v>
                </c:pt>
                <c:pt idx="6">
                  <c:v>QUESTION 7</c:v>
                </c:pt>
                <c:pt idx="7">
                  <c:v>QUESTION 8</c:v>
                </c:pt>
                <c:pt idx="8">
                  <c:v>QUESTION 9</c:v>
                </c:pt>
                <c:pt idx="9">
                  <c:v>QUESTION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1</c:v>
                </c:pt>
                <c:pt idx="4">
                  <c:v>4</c:v>
                </c:pt>
                <c:pt idx="5">
                  <c:v>1</c:v>
                </c:pt>
                <c:pt idx="6">
                  <c:v>4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C5-8645-B6FA-5C4B298002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QUESTION 1</c:v>
                </c:pt>
                <c:pt idx="1">
                  <c:v>QUESTION 2</c:v>
                </c:pt>
                <c:pt idx="2">
                  <c:v>QUESTION 3</c:v>
                </c:pt>
                <c:pt idx="3">
                  <c:v>QUESTION 4</c:v>
                </c:pt>
                <c:pt idx="4">
                  <c:v>QUESTION 5</c:v>
                </c:pt>
                <c:pt idx="5">
                  <c:v>QUESTION 6</c:v>
                </c:pt>
                <c:pt idx="6">
                  <c:v>QUESTION 7</c:v>
                </c:pt>
                <c:pt idx="7">
                  <c:v>QUESTION 8</c:v>
                </c:pt>
                <c:pt idx="8">
                  <c:v>QUESTION 9</c:v>
                </c:pt>
                <c:pt idx="9">
                  <c:v>QUESTION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5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  <c:pt idx="8">
                  <c:v>4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C5-8645-B6FA-5C4B298002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QUESTION 1</c:v>
                </c:pt>
                <c:pt idx="1">
                  <c:v>QUESTION 2</c:v>
                </c:pt>
                <c:pt idx="2">
                  <c:v>QUESTION 3</c:v>
                </c:pt>
                <c:pt idx="3">
                  <c:v>QUESTION 4</c:v>
                </c:pt>
                <c:pt idx="4">
                  <c:v>QUESTION 5</c:v>
                </c:pt>
                <c:pt idx="5">
                  <c:v>QUESTION 6</c:v>
                </c:pt>
                <c:pt idx="6">
                  <c:v>QUESTION 7</c:v>
                </c:pt>
                <c:pt idx="7">
                  <c:v>QUESTION 8</c:v>
                </c:pt>
                <c:pt idx="8">
                  <c:v>QUESTION 9</c:v>
                </c:pt>
                <c:pt idx="9">
                  <c:v>QUESTION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5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5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C5-8645-B6FA-5C4B298002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QUESTION 1</c:v>
                </c:pt>
                <c:pt idx="1">
                  <c:v>QUESTION 2</c:v>
                </c:pt>
                <c:pt idx="2">
                  <c:v>QUESTION 3</c:v>
                </c:pt>
                <c:pt idx="3">
                  <c:v>QUESTION 4</c:v>
                </c:pt>
                <c:pt idx="4">
                  <c:v>QUESTION 5</c:v>
                </c:pt>
                <c:pt idx="5">
                  <c:v>QUESTION 6</c:v>
                </c:pt>
                <c:pt idx="6">
                  <c:v>QUESTION 7</c:v>
                </c:pt>
                <c:pt idx="7">
                  <c:v>QUESTION 8</c:v>
                </c:pt>
                <c:pt idx="8">
                  <c:v>QUESTION 9</c:v>
                </c:pt>
                <c:pt idx="9">
                  <c:v>QUESTION 10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5</c:v>
                </c:pt>
                <c:pt idx="1">
                  <c:v>1</c:v>
                </c:pt>
                <c:pt idx="2">
                  <c:v>5</c:v>
                </c:pt>
                <c:pt idx="3">
                  <c:v>1</c:v>
                </c:pt>
                <c:pt idx="4">
                  <c:v>4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5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C5-8645-B6FA-5C4B298002B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QUESTION 1</c:v>
                </c:pt>
                <c:pt idx="1">
                  <c:v>QUESTION 2</c:v>
                </c:pt>
                <c:pt idx="2">
                  <c:v>QUESTION 3</c:v>
                </c:pt>
                <c:pt idx="3">
                  <c:v>QUESTION 4</c:v>
                </c:pt>
                <c:pt idx="4">
                  <c:v>QUESTION 5</c:v>
                </c:pt>
                <c:pt idx="5">
                  <c:v>QUESTION 6</c:v>
                </c:pt>
                <c:pt idx="6">
                  <c:v>QUESTION 7</c:v>
                </c:pt>
                <c:pt idx="7">
                  <c:v>QUESTION 8</c:v>
                </c:pt>
                <c:pt idx="8">
                  <c:v>QUESTION 9</c:v>
                </c:pt>
                <c:pt idx="9">
                  <c:v>QUESTION 10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5</c:v>
                </c:pt>
                <c:pt idx="5">
                  <c:v>2</c:v>
                </c:pt>
                <c:pt idx="6">
                  <c:v>5</c:v>
                </c:pt>
                <c:pt idx="7">
                  <c:v>1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C5-8645-B6FA-5C4B29800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1337679"/>
        <c:axId val="261339679"/>
      </c:barChart>
      <c:catAx>
        <c:axId val="261337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339679"/>
        <c:crosses val="autoZero"/>
        <c:auto val="1"/>
        <c:lblAlgn val="ctr"/>
        <c:lblOffset val="100"/>
        <c:noMultiLvlLbl val="0"/>
      </c:catAx>
      <c:valAx>
        <c:axId val="261339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337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43F5F-B472-BB41-8633-2501B98919D2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2925D-9D3D-C649-8FB5-240949D4D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8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2925D-9D3D-C649-8FB5-240949D4D8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BB2D-CE5B-27A6-EF43-BAF3FFC49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1C1CB-1C72-50DF-96ED-353D37F05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6B81F-BFCD-4C48-4243-51C6843A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622E9-2839-3451-E10A-F08B053B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39B1-78CE-5E7E-D9FF-C90FCDB0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6831-DECB-C970-2A04-66083410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CFFCF-799C-BC4E-7919-BE39F35CA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7EDD2-4178-3772-1BE6-EC35F2A3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490DB-E1CE-6D98-B48C-4A26E609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2832-4D74-E4F0-7CC2-1F942740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5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86428-6361-361B-3B63-C667F4D71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AFD00-D36C-636A-AC21-058B752D2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A9F33-95AF-8A0A-FF89-38FBF117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700B-4600-0068-6363-C45A8DA1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36AAE-AA86-9ACC-24FD-FB9154B8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0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973C-F149-E2B5-2F29-8BCDC2FC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F2CC-27A0-57D5-86AC-E2881BEDE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88D9-2C94-BF8A-7A0C-268F6B30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85DC-490D-E2AA-43E9-4F8B5F1D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5D361-E997-3EF0-7C19-1B5F3C29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F5A-81EC-C64B-691F-96D8F4D4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41E2D-E835-E715-FE18-ABB8D9EF4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2308D-9021-F457-B702-3ABE23E8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DC091-BCE4-0E16-FB17-FE04FCC6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43883-94DB-F738-389A-84EE0BF7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E4C9-5C3E-68B2-834B-29A0EC27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919C-6E68-B355-8939-88553749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7A89C-2085-006C-07A5-650C16AB3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85656-9800-4A43-B1AE-D598C09A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5BE7C-93D4-10EF-4813-691F2364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FE31C-4B2C-8300-9EA1-25C459A4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198C-1896-1EA4-E9E2-2EFA3391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74813-E962-E8E1-59A2-05C556C0B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35501-5165-27DF-C75A-9AD631E0F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83F9F-1908-0BDC-368A-8D5C103D1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7D039-7798-3E69-693A-7EE34A8F7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6B9DF-01D4-E264-64C0-7C79FEA8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37B04-DF23-59C2-F728-A839F534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5E223-6B07-46C4-C6AE-CE0135A2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8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730F-B981-EFB1-7D32-5B8A7FBB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5C9CC-0491-3420-6518-906F8142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86C1B-DA21-DD46-3E56-C474BF87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12F68-595E-E8B8-02B9-B5C993DE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4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9192F-E8BA-2607-AEEF-AD359FFC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EB06D-FEED-6062-1C81-4DA487D3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CE45F-392B-D918-F1B2-C7CFF506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FA93-4049-E0F9-14A3-17ABDECC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0D21-0CEF-AADA-1361-F8AEFB689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7EA37-3DD5-72E2-CB34-F8EC02DC9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92EEB-7650-D414-1B97-849F48CF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B7ED2-74A7-5D4B-8BBF-B70C2AA4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B1E5-3796-9FA0-3F56-CD31AAC2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7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2090-C110-47D2-6D8A-80C1B88D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89256-ED81-09B7-54F2-12A0B613F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5CBD2-0FF8-45ED-62E6-653E2AEDE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2EF47-B815-3DE3-7CEC-AD58E5BF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E4D8A-971C-3777-A245-3EFC1DE8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34245-EC4F-F5DD-ECC0-A7364437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10858-597A-DF04-BA1C-237E5E9B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3A238-7F7C-F17B-DEC7-19122536D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C0AA-A87A-DB72-0DC8-CD32B65EA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92FF7-1AE4-CC4F-973F-CCDD97281B6F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3521F-E400-688A-784F-AAF93B27B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6963B-486B-D2DF-B6E5-6CDCF305D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D4E7-CA0F-554A-82C6-7AF890FB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A225D6-9977-D521-ABE6-62B741DAD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885825"/>
            <a:ext cx="7021513" cy="2543175"/>
          </a:xfrm>
        </p:spPr>
        <p:txBody>
          <a:bodyPr>
            <a:normAutofit fontScale="90000"/>
          </a:bodyPr>
          <a:lstStyle/>
          <a:p>
            <a:pPr algn="l"/>
            <a:r>
              <a:rPr lang="en-US" sz="6700" u="sng" dirty="0">
                <a:solidFill>
                  <a:schemeClr val="bg1"/>
                </a:solidFill>
              </a:rPr>
              <a:t>SCC331 group 5 (super coders) user testing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2C203-2981-3EDB-F638-CEAB6990A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endParaRPr lang="en-US" sz="15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SPRINT 4</a:t>
            </a:r>
          </a:p>
        </p:txBody>
      </p:sp>
    </p:spTree>
    <p:extLst>
      <p:ext uri="{BB962C8B-B14F-4D97-AF65-F5344CB8AC3E}">
        <p14:creationId xmlns:p14="http://schemas.microsoft.com/office/powerpoint/2010/main" val="2703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7C10-55AA-CCC0-C147-336FF1F1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OUR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B3E6-C6C6-B338-F4E8-8D6CE27D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are thrilled to share the findings from our user testing research for the webpage for scc311 group 5 project. This webpage was created with the intention of giving users a smooth and entertaining experience while monitoring where people are in the prison , number of people in each building and environmental changes e.g temperature. The webpage will also make charts and stats on the environmental changes as an extra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2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49F3F-1C61-5F68-318B-EF9A1F95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Research findings:</a:t>
            </a:r>
            <a:br>
              <a:rPr lang="en-US" sz="5400"/>
            </a:br>
            <a:endParaRPr lang="en-US" sz="5400"/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70EDFBCB-FF02-9676-9939-C0798FF86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7833-E472-8CF7-0220-C7AC7AAE6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We gathered 5 participants who had no involvement in the development and previous use of the webpage . They were instructed to use the webpage and answer 10 questions and are give 5 option in order for us to draw our conclusions.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067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5CF3-96E5-64B5-77C5-79BF7587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survey form with many circles&#10;&#10;Description automatically generated">
            <a:extLst>
              <a:ext uri="{FF2B5EF4-FFF2-40B4-BE49-F238E27FC236}">
                <a16:creationId xmlns:a16="http://schemas.microsoft.com/office/drawing/2014/main" id="{E8FD89BC-318A-B542-0714-2F7FD5211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9569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FFC42B-6279-E163-F817-E5DEF845CD6D}"/>
              </a:ext>
            </a:extLst>
          </p:cNvPr>
          <p:cNvSpPr txBox="1"/>
          <p:nvPr/>
        </p:nvSpPr>
        <p:spPr>
          <a:xfrm>
            <a:off x="4340352" y="0"/>
            <a:ext cx="25673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USER ANSWERS </a:t>
            </a:r>
          </a:p>
          <a:p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5731C4D-5B30-8456-FD04-8918EED52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048278"/>
              </p:ext>
            </p:extLst>
          </p:nvPr>
        </p:nvGraphicFramePr>
        <p:xfrm>
          <a:off x="154549" y="414717"/>
          <a:ext cx="11912953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05">
                  <a:extLst>
                    <a:ext uri="{9D8B030D-6E8A-4147-A177-3AD203B41FA5}">
                      <a16:colId xmlns:a16="http://schemas.microsoft.com/office/drawing/2014/main" val="2508962254"/>
                    </a:ext>
                  </a:extLst>
                </a:gridCol>
                <a:gridCol w="1656803">
                  <a:extLst>
                    <a:ext uri="{9D8B030D-6E8A-4147-A177-3AD203B41FA5}">
                      <a16:colId xmlns:a16="http://schemas.microsoft.com/office/drawing/2014/main" val="3409394739"/>
                    </a:ext>
                  </a:extLst>
                </a:gridCol>
                <a:gridCol w="1754796">
                  <a:extLst>
                    <a:ext uri="{9D8B030D-6E8A-4147-A177-3AD203B41FA5}">
                      <a16:colId xmlns:a16="http://schemas.microsoft.com/office/drawing/2014/main" val="489710508"/>
                    </a:ext>
                  </a:extLst>
                </a:gridCol>
                <a:gridCol w="1705797">
                  <a:extLst>
                    <a:ext uri="{9D8B030D-6E8A-4147-A177-3AD203B41FA5}">
                      <a16:colId xmlns:a16="http://schemas.microsoft.com/office/drawing/2014/main" val="1422420150"/>
                    </a:ext>
                  </a:extLst>
                </a:gridCol>
                <a:gridCol w="1705797">
                  <a:extLst>
                    <a:ext uri="{9D8B030D-6E8A-4147-A177-3AD203B41FA5}">
                      <a16:colId xmlns:a16="http://schemas.microsoft.com/office/drawing/2014/main" val="2884799693"/>
                    </a:ext>
                  </a:extLst>
                </a:gridCol>
                <a:gridCol w="1705797">
                  <a:extLst>
                    <a:ext uri="{9D8B030D-6E8A-4147-A177-3AD203B41FA5}">
                      <a16:colId xmlns:a16="http://schemas.microsoft.com/office/drawing/2014/main" val="1355273215"/>
                    </a:ext>
                  </a:extLst>
                </a:gridCol>
                <a:gridCol w="1573758">
                  <a:extLst>
                    <a:ext uri="{9D8B030D-6E8A-4147-A177-3AD203B41FA5}">
                      <a16:colId xmlns:a16="http://schemas.microsoft.com/office/drawing/2014/main" val="2240715270"/>
                    </a:ext>
                  </a:extLst>
                </a:gridCol>
              </a:tblGrid>
              <a:tr h="356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AVERAGE(ROUNDED)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570642"/>
                  </a:ext>
                </a:extLst>
              </a:tr>
              <a:tr h="356109">
                <a:tc>
                  <a:txBody>
                    <a:bodyPr/>
                    <a:lstStyle/>
                    <a:p>
                      <a:r>
                        <a:rPr lang="en-US" dirty="0"/>
                        <a:t>QUESTION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456002"/>
                  </a:ext>
                </a:extLst>
              </a:tr>
              <a:tr h="623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QUESTION 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97013"/>
                  </a:ext>
                </a:extLst>
              </a:tr>
              <a:tr h="623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QUESTION 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88139"/>
                  </a:ext>
                </a:extLst>
              </a:tr>
              <a:tr h="623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QUESTION 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58169"/>
                  </a:ext>
                </a:extLst>
              </a:tr>
              <a:tr h="623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QUESTION 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47298"/>
                  </a:ext>
                </a:extLst>
              </a:tr>
              <a:tr h="623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QUESTION 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58469"/>
                  </a:ext>
                </a:extLst>
              </a:tr>
              <a:tr h="623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QUESTION 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656231"/>
                  </a:ext>
                </a:extLst>
              </a:tr>
              <a:tr h="623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QUESTION 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928690"/>
                  </a:ext>
                </a:extLst>
              </a:tr>
              <a:tr h="623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QUESTION 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16031"/>
                  </a:ext>
                </a:extLst>
              </a:tr>
              <a:tr h="623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QUESTION 10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21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23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9627-F261-CAB9-9BC1-5765DC1A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QUESTION RATINGS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EAA51A-43C8-B1E6-95FE-921387FF1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0388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779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C25E-1D28-24D3-9DAE-59CDCD6C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4496-1FAC-79A0-97FD-B4CB9998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/>
              <a:t>We have obtained insightful information from a thorough round of user testing on the group 5 webpage that will greatly improve the user experience as a whole. Numerous factors were taken into consideration throughout the review, such as usability, task success, time spent on task, error rates, and user happiness.</a:t>
            </a:r>
          </a:p>
          <a:p>
            <a:endParaRPr lang="en-US" sz="2600" dirty="0"/>
          </a:p>
          <a:p>
            <a:r>
              <a:rPr lang="en-US" sz="2600" dirty="0"/>
              <a:t>The majority of participants said that the website's navigation, design, and layout were user</a:t>
            </a:r>
          </a:p>
          <a:p>
            <a:pPr marL="0" indent="0">
              <a:buNone/>
            </a:pPr>
            <a:r>
              <a:rPr lang="en-US" sz="2600" dirty="0"/>
              <a:t>-friendly and were satisfied with the webpage. They all rated it highly</a:t>
            </a:r>
          </a:p>
          <a:p>
            <a:r>
              <a:rPr lang="en-US" sz="2600" dirty="0"/>
              <a:t>The results of this user testing will be utilized to establish priorities and carry out the required enhancements. In order to exceed customer expectations and provide a remarkable user experience, we are dedicated to improving the super coders(group 5) webpage. Additional testing, continuing feedback integration, and design modifications are all part of the iterative process.</a:t>
            </a:r>
          </a:p>
          <a:p>
            <a:endParaRPr lang="en-US" sz="2600" dirty="0"/>
          </a:p>
          <a:p>
            <a:r>
              <a:rPr lang="en-US" sz="2600" dirty="0"/>
              <a:t>We appreciate the significant contributions from all participants and users, such as testers and prison officers, and look forward to incorporating these modifications to make the Super </a:t>
            </a:r>
            <a:r>
              <a:rPr lang="en-US" sz="2600"/>
              <a:t>Coders webpage </a:t>
            </a:r>
            <a:r>
              <a:rPr lang="en-US" sz="2600" dirty="0"/>
              <a:t>an even better platform for our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9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428</Words>
  <Application>Microsoft Macintosh PowerPoint</Application>
  <PresentationFormat>Widescreen</PresentationFormat>
  <Paragraphs>94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SCC331 group 5 (super coders) user testing </vt:lpstr>
      <vt:lpstr>REASONS FOR OUR RESEARCH</vt:lpstr>
      <vt:lpstr>Research findings: </vt:lpstr>
      <vt:lpstr>PowerPoint Presentation</vt:lpstr>
      <vt:lpstr>PowerPoint Presentation</vt:lpstr>
      <vt:lpstr>USER QUESTION RATINGS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331 group 5 (super coders) user testing </dc:title>
  <dc:creator>Maseli, Oghenetega (Student)</dc:creator>
  <cp:lastModifiedBy>Maseli, Oghenetega (Student)</cp:lastModifiedBy>
  <cp:revision>13</cp:revision>
  <dcterms:created xsi:type="dcterms:W3CDTF">2024-01-31T21:49:32Z</dcterms:created>
  <dcterms:modified xsi:type="dcterms:W3CDTF">2024-02-01T01:30:15Z</dcterms:modified>
</cp:coreProperties>
</file>