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4"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265"/>
  </p:normalViewPr>
  <p:slideViewPr>
    <p:cSldViewPr snapToGrid="0">
      <p:cViewPr varScale="1">
        <p:scale>
          <a:sx n="99" d="100"/>
          <a:sy n="99"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USER 1</c:v>
                </c:pt>
              </c:strCache>
            </c:strRef>
          </c:tx>
          <c:spPr>
            <a:solidFill>
              <a:schemeClr val="accent1"/>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Sheet1!$B$2:$B$11</c:f>
              <c:numCache>
                <c:formatCode>General</c:formatCode>
                <c:ptCount val="10"/>
                <c:pt idx="0">
                  <c:v>4</c:v>
                </c:pt>
                <c:pt idx="1">
                  <c:v>2</c:v>
                </c:pt>
                <c:pt idx="2">
                  <c:v>4</c:v>
                </c:pt>
                <c:pt idx="3">
                  <c:v>1</c:v>
                </c:pt>
                <c:pt idx="4">
                  <c:v>5</c:v>
                </c:pt>
                <c:pt idx="5">
                  <c:v>1</c:v>
                </c:pt>
                <c:pt idx="6">
                  <c:v>3</c:v>
                </c:pt>
                <c:pt idx="7">
                  <c:v>1</c:v>
                </c:pt>
                <c:pt idx="8">
                  <c:v>5</c:v>
                </c:pt>
                <c:pt idx="9">
                  <c:v>1</c:v>
                </c:pt>
              </c:numCache>
            </c:numRef>
          </c:val>
          <c:extLst>
            <c:ext xmlns:c16="http://schemas.microsoft.com/office/drawing/2014/chart" uri="{C3380CC4-5D6E-409C-BE32-E72D297353CC}">
              <c16:uniqueId val="{00000000-7DAE-D24D-BF34-61CBACAA715D}"/>
            </c:ext>
          </c:extLst>
        </c:ser>
        <c:ser>
          <c:idx val="1"/>
          <c:order val="1"/>
          <c:tx>
            <c:strRef>
              <c:f>Sheet1!$C$1</c:f>
              <c:strCache>
                <c:ptCount val="1"/>
                <c:pt idx="0">
                  <c:v>USER 2</c:v>
                </c:pt>
              </c:strCache>
            </c:strRef>
          </c:tx>
          <c:spPr>
            <a:solidFill>
              <a:schemeClr val="accent2"/>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Sheet1!$C$2:$C$11</c:f>
              <c:numCache>
                <c:formatCode>General</c:formatCode>
                <c:ptCount val="10"/>
                <c:pt idx="0">
                  <c:v>4</c:v>
                </c:pt>
                <c:pt idx="1">
                  <c:v>1</c:v>
                </c:pt>
                <c:pt idx="2">
                  <c:v>4</c:v>
                </c:pt>
                <c:pt idx="3">
                  <c:v>1</c:v>
                </c:pt>
                <c:pt idx="4">
                  <c:v>4</c:v>
                </c:pt>
                <c:pt idx="5">
                  <c:v>3</c:v>
                </c:pt>
                <c:pt idx="6">
                  <c:v>4</c:v>
                </c:pt>
                <c:pt idx="7">
                  <c:v>1</c:v>
                </c:pt>
                <c:pt idx="8">
                  <c:v>5</c:v>
                </c:pt>
                <c:pt idx="9">
                  <c:v>1</c:v>
                </c:pt>
              </c:numCache>
            </c:numRef>
          </c:val>
          <c:extLst>
            <c:ext xmlns:c16="http://schemas.microsoft.com/office/drawing/2014/chart" uri="{C3380CC4-5D6E-409C-BE32-E72D297353CC}">
              <c16:uniqueId val="{00000001-7DAE-D24D-BF34-61CBACAA715D}"/>
            </c:ext>
          </c:extLst>
        </c:ser>
        <c:ser>
          <c:idx val="2"/>
          <c:order val="2"/>
          <c:tx>
            <c:strRef>
              <c:f>Sheet1!$D$1</c:f>
              <c:strCache>
                <c:ptCount val="1"/>
                <c:pt idx="0">
                  <c:v>USER 3</c:v>
                </c:pt>
              </c:strCache>
            </c:strRef>
          </c:tx>
          <c:spPr>
            <a:solidFill>
              <a:schemeClr val="accent3"/>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Sheet1!$D$2:$D$11</c:f>
              <c:numCache>
                <c:formatCode>General</c:formatCode>
                <c:ptCount val="10"/>
                <c:pt idx="0">
                  <c:v>5</c:v>
                </c:pt>
                <c:pt idx="1">
                  <c:v>3</c:v>
                </c:pt>
                <c:pt idx="2">
                  <c:v>5</c:v>
                </c:pt>
                <c:pt idx="3">
                  <c:v>3</c:v>
                </c:pt>
                <c:pt idx="4">
                  <c:v>4</c:v>
                </c:pt>
                <c:pt idx="5">
                  <c:v>1</c:v>
                </c:pt>
                <c:pt idx="6">
                  <c:v>5</c:v>
                </c:pt>
                <c:pt idx="7">
                  <c:v>1</c:v>
                </c:pt>
                <c:pt idx="8">
                  <c:v>4</c:v>
                </c:pt>
                <c:pt idx="9">
                  <c:v>2</c:v>
                </c:pt>
              </c:numCache>
            </c:numRef>
          </c:val>
          <c:extLst>
            <c:ext xmlns:c16="http://schemas.microsoft.com/office/drawing/2014/chart" uri="{C3380CC4-5D6E-409C-BE32-E72D297353CC}">
              <c16:uniqueId val="{00000002-7DAE-D24D-BF34-61CBACAA715D}"/>
            </c:ext>
          </c:extLst>
        </c:ser>
        <c:ser>
          <c:idx val="3"/>
          <c:order val="3"/>
          <c:tx>
            <c:strRef>
              <c:f>Sheet1!$E$1</c:f>
              <c:strCache>
                <c:ptCount val="1"/>
                <c:pt idx="0">
                  <c:v>USER 4</c:v>
                </c:pt>
              </c:strCache>
            </c:strRef>
          </c:tx>
          <c:spPr>
            <a:solidFill>
              <a:schemeClr val="accent4"/>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Sheet1!$E$2:$E$11</c:f>
              <c:numCache>
                <c:formatCode>General</c:formatCode>
                <c:ptCount val="10"/>
                <c:pt idx="0">
                  <c:v>5</c:v>
                </c:pt>
                <c:pt idx="1">
                  <c:v>1</c:v>
                </c:pt>
                <c:pt idx="2">
                  <c:v>3</c:v>
                </c:pt>
                <c:pt idx="3">
                  <c:v>2</c:v>
                </c:pt>
                <c:pt idx="4">
                  <c:v>4</c:v>
                </c:pt>
                <c:pt idx="5">
                  <c:v>2</c:v>
                </c:pt>
                <c:pt idx="6">
                  <c:v>3</c:v>
                </c:pt>
                <c:pt idx="7">
                  <c:v>2</c:v>
                </c:pt>
                <c:pt idx="8">
                  <c:v>4</c:v>
                </c:pt>
                <c:pt idx="9">
                  <c:v>3</c:v>
                </c:pt>
              </c:numCache>
            </c:numRef>
          </c:val>
          <c:extLst>
            <c:ext xmlns:c16="http://schemas.microsoft.com/office/drawing/2014/chart" uri="{C3380CC4-5D6E-409C-BE32-E72D297353CC}">
              <c16:uniqueId val="{00000003-7DAE-D24D-BF34-61CBACAA715D}"/>
            </c:ext>
          </c:extLst>
        </c:ser>
        <c:ser>
          <c:idx val="4"/>
          <c:order val="4"/>
          <c:tx>
            <c:strRef>
              <c:f>Sheet1!$F$1</c:f>
              <c:strCache>
                <c:ptCount val="1"/>
                <c:pt idx="0">
                  <c:v>USER 5</c:v>
                </c:pt>
              </c:strCache>
            </c:strRef>
          </c:tx>
          <c:spPr>
            <a:solidFill>
              <a:schemeClr val="accent5"/>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Sheet1!$F$2:$F$11</c:f>
              <c:numCache>
                <c:formatCode>General</c:formatCode>
                <c:ptCount val="10"/>
                <c:pt idx="0">
                  <c:v>3</c:v>
                </c:pt>
                <c:pt idx="1">
                  <c:v>1</c:v>
                </c:pt>
                <c:pt idx="2">
                  <c:v>3</c:v>
                </c:pt>
                <c:pt idx="3">
                  <c:v>2</c:v>
                </c:pt>
                <c:pt idx="4">
                  <c:v>4</c:v>
                </c:pt>
                <c:pt idx="5">
                  <c:v>2</c:v>
                </c:pt>
                <c:pt idx="6">
                  <c:v>4</c:v>
                </c:pt>
                <c:pt idx="7">
                  <c:v>1</c:v>
                </c:pt>
                <c:pt idx="8">
                  <c:v>4</c:v>
                </c:pt>
                <c:pt idx="9">
                  <c:v>1</c:v>
                </c:pt>
              </c:numCache>
            </c:numRef>
          </c:val>
          <c:extLst>
            <c:ext xmlns:c16="http://schemas.microsoft.com/office/drawing/2014/chart" uri="{C3380CC4-5D6E-409C-BE32-E72D297353CC}">
              <c16:uniqueId val="{00000004-7DAE-D24D-BF34-61CBACAA715D}"/>
            </c:ext>
          </c:extLst>
        </c:ser>
        <c:ser>
          <c:idx val="5"/>
          <c:order val="5"/>
          <c:tx>
            <c:strRef>
              <c:f>Sheet1!$G$1</c:f>
              <c:strCache>
                <c:ptCount val="1"/>
                <c:pt idx="0">
                  <c:v>USER 6</c:v>
                </c:pt>
              </c:strCache>
            </c:strRef>
          </c:tx>
          <c:spPr>
            <a:solidFill>
              <a:schemeClr val="accent6"/>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Sheet1!$G$2:$G$11</c:f>
              <c:numCache>
                <c:formatCode>General</c:formatCode>
                <c:ptCount val="10"/>
                <c:pt idx="0">
                  <c:v>4</c:v>
                </c:pt>
                <c:pt idx="1">
                  <c:v>1</c:v>
                </c:pt>
                <c:pt idx="2">
                  <c:v>4</c:v>
                </c:pt>
                <c:pt idx="3">
                  <c:v>1</c:v>
                </c:pt>
                <c:pt idx="4">
                  <c:v>5</c:v>
                </c:pt>
                <c:pt idx="5">
                  <c:v>1</c:v>
                </c:pt>
                <c:pt idx="6">
                  <c:v>4</c:v>
                </c:pt>
                <c:pt idx="7">
                  <c:v>2</c:v>
                </c:pt>
                <c:pt idx="8">
                  <c:v>5</c:v>
                </c:pt>
                <c:pt idx="9">
                  <c:v>3</c:v>
                </c:pt>
              </c:numCache>
            </c:numRef>
          </c:val>
          <c:extLst>
            <c:ext xmlns:c16="http://schemas.microsoft.com/office/drawing/2014/chart" uri="{C3380CC4-5D6E-409C-BE32-E72D297353CC}">
              <c16:uniqueId val="{00000005-7DAE-D24D-BF34-61CBACAA715D}"/>
            </c:ext>
          </c:extLst>
        </c:ser>
        <c:dLbls>
          <c:showLegendKey val="0"/>
          <c:showVal val="0"/>
          <c:showCatName val="0"/>
          <c:showSerName val="0"/>
          <c:showPercent val="0"/>
          <c:showBubbleSize val="0"/>
        </c:dLbls>
        <c:gapWidth val="219"/>
        <c:overlap val="-27"/>
        <c:axId val="1676046415"/>
        <c:axId val="1675779647"/>
      </c:barChart>
      <c:catAx>
        <c:axId val="167604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779647"/>
        <c:crosses val="autoZero"/>
        <c:auto val="1"/>
        <c:lblAlgn val="ctr"/>
        <c:lblOffset val="100"/>
        <c:noMultiLvlLbl val="0"/>
      </c:catAx>
      <c:valAx>
        <c:axId val="1675779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604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USER 1</c:v>
                </c:pt>
              </c:strCache>
            </c:strRef>
          </c:tx>
          <c:spPr>
            <a:solidFill>
              <a:schemeClr val="accent1"/>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Sheet1!$B$2:$B$11</c:f>
              <c:numCache>
                <c:formatCode>General</c:formatCode>
                <c:ptCount val="10"/>
                <c:pt idx="0">
                  <c:v>5</c:v>
                </c:pt>
                <c:pt idx="1">
                  <c:v>2</c:v>
                </c:pt>
                <c:pt idx="2">
                  <c:v>3</c:v>
                </c:pt>
                <c:pt idx="3">
                  <c:v>1</c:v>
                </c:pt>
                <c:pt idx="4">
                  <c:v>4</c:v>
                </c:pt>
                <c:pt idx="5">
                  <c:v>1</c:v>
                </c:pt>
                <c:pt idx="6">
                  <c:v>5</c:v>
                </c:pt>
                <c:pt idx="7">
                  <c:v>1</c:v>
                </c:pt>
                <c:pt idx="8">
                  <c:v>4</c:v>
                </c:pt>
                <c:pt idx="9">
                  <c:v>1</c:v>
                </c:pt>
              </c:numCache>
            </c:numRef>
          </c:val>
          <c:extLst>
            <c:ext xmlns:c16="http://schemas.microsoft.com/office/drawing/2014/chart" uri="{C3380CC4-5D6E-409C-BE32-E72D297353CC}">
              <c16:uniqueId val="{00000000-89AB-AB4B-BCCD-1B444F2AB8A5}"/>
            </c:ext>
          </c:extLst>
        </c:ser>
        <c:ser>
          <c:idx val="1"/>
          <c:order val="1"/>
          <c:tx>
            <c:strRef>
              <c:f>Sheet1!$C$1</c:f>
              <c:strCache>
                <c:ptCount val="1"/>
                <c:pt idx="0">
                  <c:v>USER 2</c:v>
                </c:pt>
              </c:strCache>
            </c:strRef>
          </c:tx>
          <c:spPr>
            <a:solidFill>
              <a:schemeClr val="accent2"/>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Sheet1!$C$2:$C$11</c:f>
              <c:numCache>
                <c:formatCode>General</c:formatCode>
                <c:ptCount val="10"/>
                <c:pt idx="0">
                  <c:v>4</c:v>
                </c:pt>
                <c:pt idx="1">
                  <c:v>1</c:v>
                </c:pt>
                <c:pt idx="2">
                  <c:v>5</c:v>
                </c:pt>
                <c:pt idx="3">
                  <c:v>1</c:v>
                </c:pt>
                <c:pt idx="4">
                  <c:v>4</c:v>
                </c:pt>
                <c:pt idx="5">
                  <c:v>1</c:v>
                </c:pt>
                <c:pt idx="6">
                  <c:v>4</c:v>
                </c:pt>
                <c:pt idx="7">
                  <c:v>1</c:v>
                </c:pt>
                <c:pt idx="8">
                  <c:v>4</c:v>
                </c:pt>
                <c:pt idx="9">
                  <c:v>1</c:v>
                </c:pt>
              </c:numCache>
            </c:numRef>
          </c:val>
          <c:extLst>
            <c:ext xmlns:c16="http://schemas.microsoft.com/office/drawing/2014/chart" uri="{C3380CC4-5D6E-409C-BE32-E72D297353CC}">
              <c16:uniqueId val="{00000001-89AB-AB4B-BCCD-1B444F2AB8A5}"/>
            </c:ext>
          </c:extLst>
        </c:ser>
        <c:ser>
          <c:idx val="2"/>
          <c:order val="2"/>
          <c:tx>
            <c:strRef>
              <c:f>Sheet1!$D$1</c:f>
              <c:strCache>
                <c:ptCount val="1"/>
                <c:pt idx="0">
                  <c:v>USER 3</c:v>
                </c:pt>
              </c:strCache>
            </c:strRef>
          </c:tx>
          <c:spPr>
            <a:solidFill>
              <a:schemeClr val="accent3"/>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Sheet1!$D$2:$D$11</c:f>
              <c:numCache>
                <c:formatCode>General</c:formatCode>
                <c:ptCount val="10"/>
                <c:pt idx="0">
                  <c:v>4</c:v>
                </c:pt>
                <c:pt idx="1">
                  <c:v>3</c:v>
                </c:pt>
                <c:pt idx="2">
                  <c:v>5</c:v>
                </c:pt>
                <c:pt idx="3">
                  <c:v>1</c:v>
                </c:pt>
                <c:pt idx="4">
                  <c:v>4</c:v>
                </c:pt>
                <c:pt idx="5">
                  <c:v>2</c:v>
                </c:pt>
                <c:pt idx="6">
                  <c:v>5</c:v>
                </c:pt>
                <c:pt idx="7">
                  <c:v>2</c:v>
                </c:pt>
                <c:pt idx="8">
                  <c:v>5</c:v>
                </c:pt>
                <c:pt idx="9">
                  <c:v>2</c:v>
                </c:pt>
              </c:numCache>
            </c:numRef>
          </c:val>
          <c:extLst>
            <c:ext xmlns:c16="http://schemas.microsoft.com/office/drawing/2014/chart" uri="{C3380CC4-5D6E-409C-BE32-E72D297353CC}">
              <c16:uniqueId val="{00000002-89AB-AB4B-BCCD-1B444F2AB8A5}"/>
            </c:ext>
          </c:extLst>
        </c:ser>
        <c:ser>
          <c:idx val="3"/>
          <c:order val="3"/>
          <c:tx>
            <c:strRef>
              <c:f>Sheet1!$E$1</c:f>
              <c:strCache>
                <c:ptCount val="1"/>
                <c:pt idx="0">
                  <c:v>USER 4</c:v>
                </c:pt>
              </c:strCache>
            </c:strRef>
          </c:tx>
          <c:spPr>
            <a:solidFill>
              <a:schemeClr val="accent4"/>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Sheet1!$E$2:$E$11</c:f>
              <c:numCache>
                <c:formatCode>General</c:formatCode>
                <c:ptCount val="10"/>
                <c:pt idx="0">
                  <c:v>4</c:v>
                </c:pt>
                <c:pt idx="1">
                  <c:v>1</c:v>
                </c:pt>
                <c:pt idx="2">
                  <c:v>4</c:v>
                </c:pt>
                <c:pt idx="3">
                  <c:v>1</c:v>
                </c:pt>
                <c:pt idx="4">
                  <c:v>5</c:v>
                </c:pt>
                <c:pt idx="5">
                  <c:v>1</c:v>
                </c:pt>
                <c:pt idx="6">
                  <c:v>3</c:v>
                </c:pt>
                <c:pt idx="7">
                  <c:v>1</c:v>
                </c:pt>
                <c:pt idx="8">
                  <c:v>5</c:v>
                </c:pt>
                <c:pt idx="9">
                  <c:v>1</c:v>
                </c:pt>
              </c:numCache>
            </c:numRef>
          </c:val>
          <c:extLst>
            <c:ext xmlns:c16="http://schemas.microsoft.com/office/drawing/2014/chart" uri="{C3380CC4-5D6E-409C-BE32-E72D297353CC}">
              <c16:uniqueId val="{00000003-89AB-AB4B-BCCD-1B444F2AB8A5}"/>
            </c:ext>
          </c:extLst>
        </c:ser>
        <c:ser>
          <c:idx val="4"/>
          <c:order val="4"/>
          <c:tx>
            <c:strRef>
              <c:f>Sheet1!$F$1</c:f>
              <c:strCache>
                <c:ptCount val="1"/>
                <c:pt idx="0">
                  <c:v>USER 5</c:v>
                </c:pt>
              </c:strCache>
            </c:strRef>
          </c:tx>
          <c:spPr>
            <a:solidFill>
              <a:schemeClr val="accent5"/>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Sheet1!$F$2:$F$11</c:f>
              <c:numCache>
                <c:formatCode>General</c:formatCode>
                <c:ptCount val="10"/>
                <c:pt idx="0">
                  <c:v>5</c:v>
                </c:pt>
                <c:pt idx="1">
                  <c:v>2</c:v>
                </c:pt>
                <c:pt idx="2">
                  <c:v>4</c:v>
                </c:pt>
                <c:pt idx="3">
                  <c:v>1</c:v>
                </c:pt>
                <c:pt idx="4">
                  <c:v>5</c:v>
                </c:pt>
                <c:pt idx="5">
                  <c:v>1</c:v>
                </c:pt>
                <c:pt idx="6">
                  <c:v>3</c:v>
                </c:pt>
                <c:pt idx="7">
                  <c:v>2</c:v>
                </c:pt>
                <c:pt idx="8">
                  <c:v>4</c:v>
                </c:pt>
                <c:pt idx="9">
                  <c:v>1</c:v>
                </c:pt>
              </c:numCache>
            </c:numRef>
          </c:val>
          <c:extLst>
            <c:ext xmlns:c16="http://schemas.microsoft.com/office/drawing/2014/chart" uri="{C3380CC4-5D6E-409C-BE32-E72D297353CC}">
              <c16:uniqueId val="{00000004-89AB-AB4B-BCCD-1B444F2AB8A5}"/>
            </c:ext>
          </c:extLst>
        </c:ser>
        <c:ser>
          <c:idx val="5"/>
          <c:order val="5"/>
          <c:tx>
            <c:strRef>
              <c:f>Sheet1!$G$1</c:f>
              <c:strCache>
                <c:ptCount val="1"/>
                <c:pt idx="0">
                  <c:v>USER 6</c:v>
                </c:pt>
              </c:strCache>
            </c:strRef>
          </c:tx>
          <c:spPr>
            <a:solidFill>
              <a:schemeClr val="accent6"/>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Sheet1!$G$2:$G$11</c:f>
              <c:numCache>
                <c:formatCode>General</c:formatCode>
                <c:ptCount val="10"/>
                <c:pt idx="0">
                  <c:v>3</c:v>
                </c:pt>
                <c:pt idx="1">
                  <c:v>2</c:v>
                </c:pt>
                <c:pt idx="2">
                  <c:v>3</c:v>
                </c:pt>
                <c:pt idx="3">
                  <c:v>2</c:v>
                </c:pt>
                <c:pt idx="4">
                  <c:v>3</c:v>
                </c:pt>
                <c:pt idx="5">
                  <c:v>3</c:v>
                </c:pt>
                <c:pt idx="6">
                  <c:v>5</c:v>
                </c:pt>
                <c:pt idx="7">
                  <c:v>1</c:v>
                </c:pt>
                <c:pt idx="8">
                  <c:v>5</c:v>
                </c:pt>
                <c:pt idx="9">
                  <c:v>1</c:v>
                </c:pt>
              </c:numCache>
            </c:numRef>
          </c:val>
          <c:extLst>
            <c:ext xmlns:c16="http://schemas.microsoft.com/office/drawing/2014/chart" uri="{C3380CC4-5D6E-409C-BE32-E72D297353CC}">
              <c16:uniqueId val="{00000005-89AB-AB4B-BCCD-1B444F2AB8A5}"/>
            </c:ext>
          </c:extLst>
        </c:ser>
        <c:dLbls>
          <c:showLegendKey val="0"/>
          <c:showVal val="0"/>
          <c:showCatName val="0"/>
          <c:showSerName val="0"/>
          <c:showPercent val="0"/>
          <c:showBubbleSize val="0"/>
        </c:dLbls>
        <c:gapWidth val="219"/>
        <c:overlap val="-27"/>
        <c:axId val="1676205487"/>
        <c:axId val="1676211935"/>
      </c:barChart>
      <c:catAx>
        <c:axId val="1676205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6211935"/>
        <c:crosses val="autoZero"/>
        <c:auto val="1"/>
        <c:lblAlgn val="ctr"/>
        <c:lblOffset val="100"/>
        <c:noMultiLvlLbl val="0"/>
      </c:catAx>
      <c:valAx>
        <c:axId val="167621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6205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43F5F-B472-BB41-8633-2501B98919D2}" type="datetimeFigureOut">
              <a:rPr lang="en-US" smtClean="0"/>
              <a:t>3/6/24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2925D-9D3D-C649-8FB5-240949D4D8B3}" type="slidenum">
              <a:rPr lang="en-US" smtClean="0"/>
              <a:t>‹#›</a:t>
            </a:fld>
            <a:endParaRPr lang="en-US"/>
          </a:p>
        </p:txBody>
      </p:sp>
    </p:spTree>
    <p:extLst>
      <p:ext uri="{BB962C8B-B14F-4D97-AF65-F5344CB8AC3E}">
        <p14:creationId xmlns:p14="http://schemas.microsoft.com/office/powerpoint/2010/main" val="90718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925D-9D3D-C649-8FB5-240949D4D8B3}" type="slidenum">
              <a:rPr lang="en-US" smtClean="0"/>
              <a:t>5</a:t>
            </a:fld>
            <a:endParaRPr lang="en-US"/>
          </a:p>
        </p:txBody>
      </p:sp>
    </p:spTree>
    <p:extLst>
      <p:ext uri="{BB962C8B-B14F-4D97-AF65-F5344CB8AC3E}">
        <p14:creationId xmlns:p14="http://schemas.microsoft.com/office/powerpoint/2010/main" val="30991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925D-9D3D-C649-8FB5-240949D4D8B3}" type="slidenum">
              <a:rPr lang="en-US" smtClean="0"/>
              <a:t>7</a:t>
            </a:fld>
            <a:endParaRPr lang="en-US"/>
          </a:p>
        </p:txBody>
      </p:sp>
    </p:spTree>
    <p:extLst>
      <p:ext uri="{BB962C8B-B14F-4D97-AF65-F5344CB8AC3E}">
        <p14:creationId xmlns:p14="http://schemas.microsoft.com/office/powerpoint/2010/main" val="336168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BB2D-CE5B-27A6-EF43-BAF3FFC49D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E1C1CB-1C72-50DF-96ED-353D37F05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C6B81F-BFCD-4C48-4243-51C6843A8C39}"/>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5" name="Footer Placeholder 4">
            <a:extLst>
              <a:ext uri="{FF2B5EF4-FFF2-40B4-BE49-F238E27FC236}">
                <a16:creationId xmlns:a16="http://schemas.microsoft.com/office/drawing/2014/main" id="{5B6622E9-2839-3451-E10A-F08B053B7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239B1-78CE-5E7E-D9FF-C90FCDB08CE0}"/>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239608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6831-DECB-C970-2A04-6608341050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3CFFCF-799C-BC4E-7919-BE39F35CA3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7EDD2-4178-3772-1BE6-EC35F2A3C2A4}"/>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5" name="Footer Placeholder 4">
            <a:extLst>
              <a:ext uri="{FF2B5EF4-FFF2-40B4-BE49-F238E27FC236}">
                <a16:creationId xmlns:a16="http://schemas.microsoft.com/office/drawing/2014/main" id="{0CE490DB-E1CE-6D98-B48C-4A26E6093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D2832-4D74-E4F0-7CC2-1F942740CA18}"/>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77295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86428-6361-361B-3B63-C667F4D71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1AFD00-D36C-636A-AC21-058B752D2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A9F33-95AF-8A0A-FF89-38FBF1177D52}"/>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5" name="Footer Placeholder 4">
            <a:extLst>
              <a:ext uri="{FF2B5EF4-FFF2-40B4-BE49-F238E27FC236}">
                <a16:creationId xmlns:a16="http://schemas.microsoft.com/office/drawing/2014/main" id="{9E5D700B-4600-0068-6363-C45A8DA1A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36AAE-AA86-9ACC-24FD-FB9154B8303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2914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73C-F149-E2B5-2F29-8BCDC2FC5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FF2CC-27A0-57D5-86AC-E2881BEDE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588D9-2C94-BF8A-7A0C-268F6B30DE52}"/>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5" name="Footer Placeholder 4">
            <a:extLst>
              <a:ext uri="{FF2B5EF4-FFF2-40B4-BE49-F238E27FC236}">
                <a16:creationId xmlns:a16="http://schemas.microsoft.com/office/drawing/2014/main" id="{D7F485DC-490D-E2AA-43E9-4F8B5F1D6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5D361-E997-3EF0-7C19-1B5F3C291958}"/>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64565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7F5A-81EC-C64B-691F-96D8F4D4AA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41E2D-E835-E715-FE18-ABB8D9EF4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2308D-9021-F457-B702-3ABE23E8AACD}"/>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5" name="Footer Placeholder 4">
            <a:extLst>
              <a:ext uri="{FF2B5EF4-FFF2-40B4-BE49-F238E27FC236}">
                <a16:creationId xmlns:a16="http://schemas.microsoft.com/office/drawing/2014/main" id="{A19DC091-BCE4-0E16-FB17-FE04FCC6F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43883-94DB-F738-389A-84EE0BF70DD5}"/>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6584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E4C9-5C3E-68B2-834B-29A0EC276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3919C-6E68-B355-8939-88553749E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7A89C-2085-006C-07A5-650C16AB3D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385656-9800-4A43-B1AE-D598C09A4172}"/>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6" name="Footer Placeholder 5">
            <a:extLst>
              <a:ext uri="{FF2B5EF4-FFF2-40B4-BE49-F238E27FC236}">
                <a16:creationId xmlns:a16="http://schemas.microsoft.com/office/drawing/2014/main" id="{DA35BE7C-93D4-10EF-4813-691F23647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FE31C-4B2C-8300-9EA1-25C459A499A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47267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198C-1896-1EA4-E9E2-2EFA3391E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D74813-E962-E8E1-59A2-05C556C0B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35501-5165-27DF-C75A-9AD631E0F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83F9F-1908-0BDC-368A-8D5C103D1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7D039-7798-3E69-693A-7EE34A8F7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6B9DF-01D4-E264-64C0-7C79FEA8169F}"/>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8" name="Footer Placeholder 7">
            <a:extLst>
              <a:ext uri="{FF2B5EF4-FFF2-40B4-BE49-F238E27FC236}">
                <a16:creationId xmlns:a16="http://schemas.microsoft.com/office/drawing/2014/main" id="{02337B04-DF23-59C2-F728-A839F534F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45E223-6B07-46C4-C6AE-CE0135A217FD}"/>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36033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730F-B981-EFB1-7D32-5B8A7FBBD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5C9CC-0491-3420-6518-906F81422CE8}"/>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4" name="Footer Placeholder 3">
            <a:extLst>
              <a:ext uri="{FF2B5EF4-FFF2-40B4-BE49-F238E27FC236}">
                <a16:creationId xmlns:a16="http://schemas.microsoft.com/office/drawing/2014/main" id="{5A586C1B-DA21-DD46-3E56-C474BF87E7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12F68-595E-E8B8-02B9-B5C993DE023F}"/>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95564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9192F-E8BA-2607-AEEF-AD359FFC4226}"/>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3" name="Footer Placeholder 2">
            <a:extLst>
              <a:ext uri="{FF2B5EF4-FFF2-40B4-BE49-F238E27FC236}">
                <a16:creationId xmlns:a16="http://schemas.microsoft.com/office/drawing/2014/main" id="{A6AEB06D-FEED-6062-1C81-4DA487D3E9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2CE45F-392B-D918-F1B2-C7CFF506C9C1}"/>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88288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FA93-4049-E0F9-14A3-17ABDECC1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C0D21-0CEF-AADA-1361-F8AEFB689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7EA37-3DD5-72E2-CB34-F8EC02DC9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92EEB-7650-D414-1B97-849F48CF60F0}"/>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6" name="Footer Placeholder 5">
            <a:extLst>
              <a:ext uri="{FF2B5EF4-FFF2-40B4-BE49-F238E27FC236}">
                <a16:creationId xmlns:a16="http://schemas.microsoft.com/office/drawing/2014/main" id="{80EB7ED2-74A7-5D4B-8BBF-B70C2AA45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B1E5-3796-9FA0-3F56-CD31AAC2983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53527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2090-C110-47D2-6D8A-80C1B88D0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89256-ED81-09B7-54F2-12A0B613F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5CBD2-0FF8-45ED-62E6-653E2AEDE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EF47-B815-3DE3-7CEC-AD58E5BF0C8B}"/>
              </a:ext>
            </a:extLst>
          </p:cNvPr>
          <p:cNvSpPr>
            <a:spLocks noGrp="1"/>
          </p:cNvSpPr>
          <p:nvPr>
            <p:ph type="dt" sz="half" idx="10"/>
          </p:nvPr>
        </p:nvSpPr>
        <p:spPr/>
        <p:txBody>
          <a:bodyPr/>
          <a:lstStyle/>
          <a:p>
            <a:fld id="{D0E92FF7-1AE4-CC4F-973F-CCDD97281B6F}" type="datetimeFigureOut">
              <a:rPr lang="en-US" smtClean="0"/>
              <a:t>3/6/24</a:t>
            </a:fld>
            <a:endParaRPr lang="en-US"/>
          </a:p>
        </p:txBody>
      </p:sp>
      <p:sp>
        <p:nvSpPr>
          <p:cNvPr id="6" name="Footer Placeholder 5">
            <a:extLst>
              <a:ext uri="{FF2B5EF4-FFF2-40B4-BE49-F238E27FC236}">
                <a16:creationId xmlns:a16="http://schemas.microsoft.com/office/drawing/2014/main" id="{921E4D8A-971C-3777-A245-3EFC1DE8E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34245-EC4F-F5DD-ECC0-A736443790F1}"/>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23744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10858-597A-DF04-BA1C-237E5E9B3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3A238-7F7C-F17B-DEC7-19122536D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BC0AA-A87A-DB72-0DC8-CD32B65EA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92FF7-1AE4-CC4F-973F-CCDD97281B6F}" type="datetimeFigureOut">
              <a:rPr lang="en-US" smtClean="0"/>
              <a:t>3/6/24</a:t>
            </a:fld>
            <a:endParaRPr lang="en-US"/>
          </a:p>
        </p:txBody>
      </p:sp>
      <p:sp>
        <p:nvSpPr>
          <p:cNvPr id="5" name="Footer Placeholder 4">
            <a:extLst>
              <a:ext uri="{FF2B5EF4-FFF2-40B4-BE49-F238E27FC236}">
                <a16:creationId xmlns:a16="http://schemas.microsoft.com/office/drawing/2014/main" id="{1073521F-E400-688A-784F-AAF93B27B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66963B-486B-D2DF-B6E5-6CDCF305D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3D4E7-CA0F-554A-82C6-7AF890FB7A66}" type="slidenum">
              <a:rPr lang="en-US" smtClean="0"/>
              <a:t>‹#›</a:t>
            </a:fld>
            <a:endParaRPr lang="en-US"/>
          </a:p>
        </p:txBody>
      </p:sp>
    </p:spTree>
    <p:extLst>
      <p:ext uri="{BB962C8B-B14F-4D97-AF65-F5344CB8AC3E}">
        <p14:creationId xmlns:p14="http://schemas.microsoft.com/office/powerpoint/2010/main" val="297816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A225D6-9977-D521-ABE6-62B741DAD03B}"/>
              </a:ext>
            </a:extLst>
          </p:cNvPr>
          <p:cNvSpPr>
            <a:spLocks noGrp="1"/>
          </p:cNvSpPr>
          <p:nvPr>
            <p:ph type="ctrTitle"/>
          </p:nvPr>
        </p:nvSpPr>
        <p:spPr>
          <a:xfrm>
            <a:off x="1386865" y="818984"/>
            <a:ext cx="6596245" cy="3268520"/>
          </a:xfrm>
        </p:spPr>
        <p:txBody>
          <a:bodyPr>
            <a:normAutofit/>
          </a:bodyPr>
          <a:lstStyle/>
          <a:p>
            <a:pPr algn="r"/>
            <a:r>
              <a:rPr lang="en-US" sz="4800" u="sng">
                <a:solidFill>
                  <a:srgbClr val="FFFFFF"/>
                </a:solidFill>
              </a:rPr>
              <a:t>SCC331 group 5 (super coders) user testing </a:t>
            </a:r>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C42C203-2981-3EDB-F638-CEAB6990AA27}"/>
              </a:ext>
            </a:extLst>
          </p:cNvPr>
          <p:cNvSpPr>
            <a:spLocks noGrp="1"/>
          </p:cNvSpPr>
          <p:nvPr>
            <p:ph type="subTitle" idx="1"/>
          </p:nvPr>
        </p:nvSpPr>
        <p:spPr>
          <a:xfrm>
            <a:off x="1931874" y="4797188"/>
            <a:ext cx="6051236" cy="1241828"/>
          </a:xfrm>
        </p:spPr>
        <p:txBody>
          <a:bodyPr>
            <a:normAutofit/>
          </a:bodyPr>
          <a:lstStyle/>
          <a:p>
            <a:pPr algn="r"/>
            <a:endParaRPr lang="en-US">
              <a:solidFill>
                <a:srgbClr val="FFFFFF"/>
              </a:solidFill>
            </a:endParaRPr>
          </a:p>
          <a:p>
            <a:pPr algn="r"/>
            <a:r>
              <a:rPr lang="en-US">
                <a:solidFill>
                  <a:srgbClr val="FFFFFF"/>
                </a:solidFill>
              </a:rPr>
              <a:t>SPRINT 6</a:t>
            </a:r>
          </a:p>
        </p:txBody>
      </p:sp>
      <p:sp>
        <p:nvSpPr>
          <p:cNvPr id="33" name="Rectangle 3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D2CEE-F2B5-BE9B-B253-EEBF82025620}"/>
              </a:ext>
            </a:extLst>
          </p:cNvPr>
          <p:cNvSpPr>
            <a:spLocks noGrp="1"/>
          </p:cNvSpPr>
          <p:nvPr>
            <p:ph type="title"/>
          </p:nvPr>
        </p:nvSpPr>
        <p:spPr>
          <a:xfrm>
            <a:off x="572493" y="238539"/>
            <a:ext cx="11018520" cy="1434415"/>
          </a:xfrm>
        </p:spPr>
        <p:txBody>
          <a:bodyPr anchor="b">
            <a:normAutofit/>
          </a:bodyPr>
          <a:lstStyle/>
          <a:p>
            <a:r>
              <a:rPr lang="en-US" sz="5400"/>
              <a:t>ETHICAL CONSIDERATIONS </a:t>
            </a:r>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808CF7-BA85-D8DB-FFE4-30BB039C9899}"/>
              </a:ext>
            </a:extLst>
          </p:cNvPr>
          <p:cNvSpPr>
            <a:spLocks noGrp="1"/>
          </p:cNvSpPr>
          <p:nvPr>
            <p:ph idx="1"/>
          </p:nvPr>
        </p:nvSpPr>
        <p:spPr>
          <a:xfrm>
            <a:off x="572493" y="2071316"/>
            <a:ext cx="6713552" cy="4119172"/>
          </a:xfrm>
        </p:spPr>
        <p:txBody>
          <a:bodyPr anchor="t">
            <a:normAutofit/>
          </a:bodyPr>
          <a:lstStyle/>
          <a:p>
            <a:pPr marL="0" indent="0">
              <a:buNone/>
            </a:pPr>
            <a:r>
              <a:rPr lang="en-US" sz="1400" dirty="0"/>
              <a:t> Options for feedback and continuous communication were implemented during the user testing process to address any problems or discomfort participants may have experienced. In addition, we employed tactics to reduce the possibility of biases in the testing environment. For example, we ensured that participant responses were not influenced by remarks made throughout the test, maintaining fairness and equal opportunities for all participants. During user testing, the ethical framework served as a compass, emphasizing the value of user convenience, trust, confidence, and privacy. Ultimately, this encouraged a more responsible and meticulous development process for the app and homepage. The user testing research was also disclosed to Lancaster University's teaching office, and I eventually received approval from the module convenor, Mrs. Tracy Hall. The entire process of developing and creating the app and webpage was heavily influenced by ethical issues, particularly in the user testing stage. To ensure an open and polite approach, informed consent was carefully acquired from each participant, detailing the nature of their involvement and the data we would gather. Anonymization of user data was the main objective behind the implementation of strict privacy safeguards. We emphasized the construction of a privacy framework because we recognized that, as a smart system, the prison/hotel system may give rise to privacy concerns and data misuse. We tried to maintain a varied and inclusive participant pool, but we limited the age range to those between the ages of 18 and 22 because we understood the importance of representative opinion.</a:t>
            </a:r>
          </a:p>
          <a:p>
            <a:endParaRPr lang="en-US" sz="1400" dirty="0"/>
          </a:p>
        </p:txBody>
      </p:sp>
      <p:pic>
        <p:nvPicPr>
          <p:cNvPr id="5" name="Picture 4" descr="Padlock on computer motherboard">
            <a:extLst>
              <a:ext uri="{FF2B5EF4-FFF2-40B4-BE49-F238E27FC236}">
                <a16:creationId xmlns:a16="http://schemas.microsoft.com/office/drawing/2014/main" id="{50B88E2A-0717-F6BB-523F-88A953AE3C7A}"/>
              </a:ext>
            </a:extLst>
          </p:cNvPr>
          <p:cNvPicPr>
            <a:picLocks noChangeAspect="1"/>
          </p:cNvPicPr>
          <p:nvPr/>
        </p:nvPicPr>
        <p:blipFill rotWithShape="1">
          <a:blip r:embed="rId2"/>
          <a:srcRect l="4608" r="31176" b="2"/>
          <a:stretch/>
        </p:blipFill>
        <p:spPr>
          <a:xfrm>
            <a:off x="7675658" y="2093976"/>
            <a:ext cx="3941064" cy="4096512"/>
          </a:xfrm>
          <a:prstGeom prst="rect">
            <a:avLst/>
          </a:prstGeom>
        </p:spPr>
      </p:pic>
    </p:spTree>
    <p:extLst>
      <p:ext uri="{BB962C8B-B14F-4D97-AF65-F5344CB8AC3E}">
        <p14:creationId xmlns:p14="http://schemas.microsoft.com/office/powerpoint/2010/main" val="285589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7C10-55AA-CCC0-C147-336FF1F158A8}"/>
              </a:ext>
            </a:extLst>
          </p:cNvPr>
          <p:cNvSpPr>
            <a:spLocks noGrp="1"/>
          </p:cNvSpPr>
          <p:nvPr>
            <p:ph type="title"/>
          </p:nvPr>
        </p:nvSpPr>
        <p:spPr/>
        <p:txBody>
          <a:bodyPr/>
          <a:lstStyle/>
          <a:p>
            <a:r>
              <a:rPr lang="en-US" dirty="0"/>
              <a:t>REASONS FOR OUR RESEARCH</a:t>
            </a:r>
          </a:p>
        </p:txBody>
      </p:sp>
      <p:sp>
        <p:nvSpPr>
          <p:cNvPr id="3" name="Content Placeholder 2">
            <a:extLst>
              <a:ext uri="{FF2B5EF4-FFF2-40B4-BE49-F238E27FC236}">
                <a16:creationId xmlns:a16="http://schemas.microsoft.com/office/drawing/2014/main" id="{E6BDB3E6-C6C6-B338-F4E8-8D6CE27D2DBE}"/>
              </a:ext>
            </a:extLst>
          </p:cNvPr>
          <p:cNvSpPr>
            <a:spLocks noGrp="1"/>
          </p:cNvSpPr>
          <p:nvPr>
            <p:ph idx="1"/>
          </p:nvPr>
        </p:nvSpPr>
        <p:spPr/>
        <p:txBody>
          <a:bodyPr>
            <a:normAutofit fontScale="92500" lnSpcReduction="10000"/>
          </a:bodyPr>
          <a:lstStyle/>
          <a:p>
            <a:r>
              <a:rPr lang="en-US" dirty="0"/>
              <a:t>We are thrilled to share the findings from our user testing research for the webpage and app for scc311 group 5 project sprint 6. to release our project We must do extensive user testing to improve the overall usability and functioning of our webpage and app. The purpose of this research is to evaluate the efficacy of different features and design aspects, collect user input, and identify and address potential usability issues. We may obtain important insights into our target audience's preferences, problems, and expectations by including them in the testing process. This will help us make well-informed judgments about how best to optimize the user interface and user journey as a whole. In the end, this research helps to guarantee that our webpage and app not only meet but also beyond user expectations, creating a more engaging and user-friendly digital platform</a:t>
            </a:r>
          </a:p>
        </p:txBody>
      </p:sp>
    </p:spTree>
    <p:extLst>
      <p:ext uri="{BB962C8B-B14F-4D97-AF65-F5344CB8AC3E}">
        <p14:creationId xmlns:p14="http://schemas.microsoft.com/office/powerpoint/2010/main" val="154282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49F3F-1C61-5F68-318B-EF9A1F95787E}"/>
              </a:ext>
            </a:extLst>
          </p:cNvPr>
          <p:cNvSpPr>
            <a:spLocks noGrp="1"/>
          </p:cNvSpPr>
          <p:nvPr>
            <p:ph type="title"/>
          </p:nvPr>
        </p:nvSpPr>
        <p:spPr>
          <a:xfrm>
            <a:off x="1136397" y="502020"/>
            <a:ext cx="5323715" cy="1642970"/>
          </a:xfrm>
        </p:spPr>
        <p:txBody>
          <a:bodyPr anchor="b">
            <a:normAutofit/>
          </a:bodyPr>
          <a:lstStyle/>
          <a:p>
            <a:r>
              <a:rPr lang="en-US" sz="4000"/>
              <a:t>Research findings:</a:t>
            </a:r>
            <a:br>
              <a:rPr lang="en-US" sz="4000"/>
            </a:br>
            <a:endParaRPr lang="en-US" sz="4000"/>
          </a:p>
        </p:txBody>
      </p:sp>
      <p:sp>
        <p:nvSpPr>
          <p:cNvPr id="3" name="Content Placeholder 2">
            <a:extLst>
              <a:ext uri="{FF2B5EF4-FFF2-40B4-BE49-F238E27FC236}">
                <a16:creationId xmlns:a16="http://schemas.microsoft.com/office/drawing/2014/main" id="{E2887833-E472-8CF7-0220-C7AC7AAE6BFA}"/>
              </a:ext>
            </a:extLst>
          </p:cNvPr>
          <p:cNvSpPr>
            <a:spLocks noGrp="1"/>
          </p:cNvSpPr>
          <p:nvPr>
            <p:ph idx="1"/>
          </p:nvPr>
        </p:nvSpPr>
        <p:spPr>
          <a:xfrm>
            <a:off x="1144923" y="2405894"/>
            <a:ext cx="5315189" cy="3535083"/>
          </a:xfrm>
        </p:spPr>
        <p:txBody>
          <a:bodyPr anchor="t">
            <a:normAutofit/>
          </a:bodyPr>
          <a:lstStyle/>
          <a:p>
            <a:r>
              <a:rPr lang="en-US" sz="2000" dirty="0"/>
              <a:t>Six people who had not contributed to the </a:t>
            </a:r>
            <a:r>
              <a:rPr lang="en-US" sz="2000" dirty="0" err="1"/>
              <a:t>webspage</a:t>
            </a:r>
            <a:r>
              <a:rPr lang="en-US" sz="2000" dirty="0"/>
              <a:t> or app's previous development were gathered. They were instructed to utilize the webpage/app and answer ten questions with five choices so that we could draw our conclusions. We also collected six more distinct people for the website and application.</a:t>
            </a:r>
          </a:p>
          <a:p>
            <a:endParaRPr lang="en-US" sz="2000" dirty="0"/>
          </a:p>
          <a:p>
            <a:endParaRPr lang="en-US" sz="2000" dirty="0"/>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Light bulb on yellow background with sketched light beams and cord">
            <a:extLst>
              <a:ext uri="{FF2B5EF4-FFF2-40B4-BE49-F238E27FC236}">
                <a16:creationId xmlns:a16="http://schemas.microsoft.com/office/drawing/2014/main" id="{70EDFBCB-FF02-9676-9939-C0798FF86116}"/>
              </a:ext>
            </a:extLst>
          </p:cNvPr>
          <p:cNvPicPr>
            <a:picLocks noChangeAspect="1"/>
          </p:cNvPicPr>
          <p:nvPr/>
        </p:nvPicPr>
        <p:blipFill rotWithShape="1">
          <a:blip r:embed="rId2"/>
          <a:srcRect l="38465" r="-1" b="-1"/>
          <a:stretch/>
        </p:blipFill>
        <p:spPr>
          <a:xfrm>
            <a:off x="7075967" y="1360881"/>
            <a:ext cx="4170530" cy="4168130"/>
          </a:xfrm>
          <a:prstGeom prst="rect">
            <a:avLst/>
          </a:prstGeom>
        </p:spPr>
      </p:pic>
    </p:spTree>
    <p:extLst>
      <p:ext uri="{BB962C8B-B14F-4D97-AF65-F5344CB8AC3E}">
        <p14:creationId xmlns:p14="http://schemas.microsoft.com/office/powerpoint/2010/main" val="12067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5CF3-96E5-64B5-77C5-79BF75878475}"/>
              </a:ext>
            </a:extLst>
          </p:cNvPr>
          <p:cNvSpPr>
            <a:spLocks noGrp="1"/>
          </p:cNvSpPr>
          <p:nvPr>
            <p:ph type="title"/>
          </p:nvPr>
        </p:nvSpPr>
        <p:spPr/>
        <p:txBody>
          <a:bodyPr/>
          <a:lstStyle/>
          <a:p>
            <a:endParaRPr lang="en-US" dirty="0"/>
          </a:p>
        </p:txBody>
      </p:sp>
      <p:pic>
        <p:nvPicPr>
          <p:cNvPr id="7" name="Content Placeholder 6" descr="A survey form with many circles&#10;&#10;Description automatically generated">
            <a:extLst>
              <a:ext uri="{FF2B5EF4-FFF2-40B4-BE49-F238E27FC236}">
                <a16:creationId xmlns:a16="http://schemas.microsoft.com/office/drawing/2014/main" id="{E8FD89BC-318A-B542-0714-2F7FD5211E34}"/>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19569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85731C4D-5B30-8456-FD04-8918EED52AE6}"/>
              </a:ext>
            </a:extLst>
          </p:cNvPr>
          <p:cNvGraphicFramePr>
            <a:graphicFrameLocks noGrp="1"/>
          </p:cNvGraphicFramePr>
          <p:nvPr>
            <p:ph idx="1"/>
            <p:extLst>
              <p:ext uri="{D42A27DB-BD31-4B8C-83A1-F6EECF244321}">
                <p14:modId xmlns:p14="http://schemas.microsoft.com/office/powerpoint/2010/main" val="1281501130"/>
              </p:ext>
            </p:extLst>
          </p:nvPr>
        </p:nvGraphicFramePr>
        <p:xfrm>
          <a:off x="195591" y="365760"/>
          <a:ext cx="10856890" cy="6492240"/>
        </p:xfrm>
        <a:graphic>
          <a:graphicData uri="http://schemas.openxmlformats.org/drawingml/2006/table">
            <a:tbl>
              <a:tblPr firstRow="1" bandRow="1">
                <a:tableStyleId>{5C22544A-7EE6-4342-B048-85BDC9FD1C3A}</a:tableStyleId>
              </a:tblPr>
              <a:tblGrid>
                <a:gridCol w="1810205">
                  <a:extLst>
                    <a:ext uri="{9D8B030D-6E8A-4147-A177-3AD203B41FA5}">
                      <a16:colId xmlns:a16="http://schemas.microsoft.com/office/drawing/2014/main" val="2508962254"/>
                    </a:ext>
                  </a:extLst>
                </a:gridCol>
                <a:gridCol w="1164812">
                  <a:extLst>
                    <a:ext uri="{9D8B030D-6E8A-4147-A177-3AD203B41FA5}">
                      <a16:colId xmlns:a16="http://schemas.microsoft.com/office/drawing/2014/main" val="3409394739"/>
                    </a:ext>
                  </a:extLst>
                </a:gridCol>
                <a:gridCol w="1416676">
                  <a:extLst>
                    <a:ext uri="{9D8B030D-6E8A-4147-A177-3AD203B41FA5}">
                      <a16:colId xmlns:a16="http://schemas.microsoft.com/office/drawing/2014/main" val="489710508"/>
                    </a:ext>
                  </a:extLst>
                </a:gridCol>
                <a:gridCol w="1262130">
                  <a:extLst>
                    <a:ext uri="{9D8B030D-6E8A-4147-A177-3AD203B41FA5}">
                      <a16:colId xmlns:a16="http://schemas.microsoft.com/office/drawing/2014/main" val="1422420150"/>
                    </a:ext>
                  </a:extLst>
                </a:gridCol>
                <a:gridCol w="1403797">
                  <a:extLst>
                    <a:ext uri="{9D8B030D-6E8A-4147-A177-3AD203B41FA5}">
                      <a16:colId xmlns:a16="http://schemas.microsoft.com/office/drawing/2014/main" val="2884799693"/>
                    </a:ext>
                  </a:extLst>
                </a:gridCol>
                <a:gridCol w="1970468">
                  <a:extLst>
                    <a:ext uri="{9D8B030D-6E8A-4147-A177-3AD203B41FA5}">
                      <a16:colId xmlns:a16="http://schemas.microsoft.com/office/drawing/2014/main" val="1355273215"/>
                    </a:ext>
                  </a:extLst>
                </a:gridCol>
                <a:gridCol w="1828802">
                  <a:extLst>
                    <a:ext uri="{9D8B030D-6E8A-4147-A177-3AD203B41FA5}">
                      <a16:colId xmlns:a16="http://schemas.microsoft.com/office/drawing/2014/main" val="2240715270"/>
                    </a:ext>
                  </a:extLst>
                </a:gridCol>
              </a:tblGrid>
              <a:tr h="357397">
                <a:tc>
                  <a:txBody>
                    <a:bodyPr/>
                    <a:lstStyle/>
                    <a:p>
                      <a:endParaRPr lang="en-US" dirty="0"/>
                    </a:p>
                  </a:txBody>
                  <a:tcPr/>
                </a:tc>
                <a:tc>
                  <a:txBody>
                    <a:bodyPr/>
                    <a:lstStyle/>
                    <a:p>
                      <a:r>
                        <a:rPr lang="en-US" dirty="0"/>
                        <a:t>USER 1</a:t>
                      </a:r>
                    </a:p>
                  </a:txBody>
                  <a:tcPr/>
                </a:tc>
                <a:tc>
                  <a:txBody>
                    <a:bodyPr/>
                    <a:lstStyle/>
                    <a:p>
                      <a:r>
                        <a:rPr lang="en-US" dirty="0"/>
                        <a:t>USER 2</a:t>
                      </a:r>
                    </a:p>
                  </a:txBody>
                  <a:tcPr/>
                </a:tc>
                <a:tc>
                  <a:txBody>
                    <a:bodyPr/>
                    <a:lstStyle/>
                    <a:p>
                      <a:r>
                        <a:rPr lang="en-US" dirty="0"/>
                        <a:t>USER 3</a:t>
                      </a:r>
                    </a:p>
                  </a:txBody>
                  <a:tcPr/>
                </a:tc>
                <a:tc>
                  <a:txBody>
                    <a:bodyPr/>
                    <a:lstStyle/>
                    <a:p>
                      <a:r>
                        <a:rPr lang="en-US" dirty="0"/>
                        <a:t>USER 4</a:t>
                      </a:r>
                    </a:p>
                  </a:txBody>
                  <a:tcPr/>
                </a:tc>
                <a:tc>
                  <a:txBody>
                    <a:bodyPr/>
                    <a:lstStyle/>
                    <a:p>
                      <a:r>
                        <a:rPr lang="en-US" dirty="0"/>
                        <a:t>USER 5</a:t>
                      </a:r>
                    </a:p>
                  </a:txBody>
                  <a:tcPr/>
                </a:tc>
                <a:tc>
                  <a:txBody>
                    <a:bodyPr/>
                    <a:lstStyle/>
                    <a:p>
                      <a:r>
                        <a:rPr lang="en-US" dirty="0"/>
                        <a:t>USER 6</a:t>
                      </a:r>
                    </a:p>
                  </a:txBody>
                  <a:tcPr/>
                </a:tc>
                <a:extLst>
                  <a:ext uri="{0D108BD9-81ED-4DB2-BD59-A6C34878D82A}">
                    <a16:rowId xmlns:a16="http://schemas.microsoft.com/office/drawing/2014/main" val="2455570642"/>
                  </a:ext>
                </a:extLst>
              </a:tr>
              <a:tr h="356109">
                <a:tc>
                  <a:txBody>
                    <a:bodyPr/>
                    <a:lstStyle/>
                    <a:p>
                      <a:r>
                        <a:rPr lang="en-US" dirty="0"/>
                        <a:t>QUESTION 1</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extLst>
                  <a:ext uri="{0D108BD9-81ED-4DB2-BD59-A6C34878D82A}">
                    <a16:rowId xmlns:a16="http://schemas.microsoft.com/office/drawing/2014/main" val="2098456002"/>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2</a:t>
                      </a:r>
                    </a:p>
                    <a:p>
                      <a:endParaRPr lang="en-US" dirty="0"/>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444997013"/>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3</a:t>
                      </a:r>
                    </a:p>
                    <a:p>
                      <a:endParaRPr lang="en-US" dirty="0"/>
                    </a:p>
                  </a:txBody>
                  <a:tcPr/>
                </a:tc>
                <a:tc>
                  <a:txBody>
                    <a:bodyPr/>
                    <a:lstStyle/>
                    <a:p>
                      <a:r>
                        <a:rPr lang="en-US" dirty="0"/>
                        <a:t>3</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83808813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4</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85085816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5</a:t>
                      </a:r>
                    </a:p>
                    <a:p>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3</a:t>
                      </a:r>
                    </a:p>
                  </a:txBody>
                  <a:tcPr/>
                </a:tc>
                <a:extLst>
                  <a:ext uri="{0D108BD9-81ED-4DB2-BD59-A6C34878D82A}">
                    <a16:rowId xmlns:a16="http://schemas.microsoft.com/office/drawing/2014/main" val="2425247298"/>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6</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422275846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7</a:t>
                      </a:r>
                    </a:p>
                    <a:p>
                      <a:endParaRPr lang="en-US" dirty="0"/>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2325656231"/>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8</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713928690"/>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9</a:t>
                      </a:r>
                    </a:p>
                    <a:p>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22516031"/>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10</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12421518"/>
                  </a:ext>
                </a:extLst>
              </a:tr>
            </a:tbl>
          </a:graphicData>
        </a:graphic>
      </p:graphicFrame>
      <p:graphicFrame>
        <p:nvGraphicFramePr>
          <p:cNvPr id="2" name="Table 1">
            <a:extLst>
              <a:ext uri="{FF2B5EF4-FFF2-40B4-BE49-F238E27FC236}">
                <a16:creationId xmlns:a16="http://schemas.microsoft.com/office/drawing/2014/main" id="{F86FD960-A1A0-0C59-1FD8-2B40D26E25ED}"/>
              </a:ext>
            </a:extLst>
          </p:cNvPr>
          <p:cNvGraphicFramePr>
            <a:graphicFrameLocks noGrp="1"/>
          </p:cNvGraphicFramePr>
          <p:nvPr>
            <p:extLst>
              <p:ext uri="{D42A27DB-BD31-4B8C-83A1-F6EECF244321}">
                <p14:modId xmlns:p14="http://schemas.microsoft.com/office/powerpoint/2010/main" val="2428631191"/>
              </p:ext>
            </p:extLst>
          </p:nvPr>
        </p:nvGraphicFramePr>
        <p:xfrm>
          <a:off x="11052481" y="365760"/>
          <a:ext cx="1141927" cy="6489666"/>
        </p:xfrm>
        <a:graphic>
          <a:graphicData uri="http://schemas.openxmlformats.org/drawingml/2006/table">
            <a:tbl>
              <a:tblPr firstRow="1" bandRow="1">
                <a:tableStyleId>{5C22544A-7EE6-4342-B048-85BDC9FD1C3A}</a:tableStyleId>
              </a:tblPr>
              <a:tblGrid>
                <a:gridCol w="1141927">
                  <a:extLst>
                    <a:ext uri="{9D8B030D-6E8A-4147-A177-3AD203B41FA5}">
                      <a16:colId xmlns:a16="http://schemas.microsoft.com/office/drawing/2014/main" val="3832359767"/>
                    </a:ext>
                  </a:extLst>
                </a:gridCol>
              </a:tblGrid>
              <a:tr h="333565">
                <a:tc>
                  <a:txBody>
                    <a:bodyPr/>
                    <a:lstStyle/>
                    <a:p>
                      <a:r>
                        <a:rPr lang="en-US" dirty="0"/>
                        <a:t>AVERAGE</a:t>
                      </a:r>
                    </a:p>
                  </a:txBody>
                  <a:tcPr/>
                </a:tc>
                <a:extLst>
                  <a:ext uri="{0D108BD9-81ED-4DB2-BD59-A6C34878D82A}">
                    <a16:rowId xmlns:a16="http://schemas.microsoft.com/office/drawing/2014/main" val="2160017932"/>
                  </a:ext>
                </a:extLst>
              </a:tr>
              <a:tr h="354171">
                <a:tc>
                  <a:txBody>
                    <a:bodyPr/>
                    <a:lstStyle/>
                    <a:p>
                      <a:r>
                        <a:rPr lang="en-US" dirty="0"/>
                        <a:t>4</a:t>
                      </a:r>
                    </a:p>
                  </a:txBody>
                  <a:tcPr/>
                </a:tc>
                <a:extLst>
                  <a:ext uri="{0D108BD9-81ED-4DB2-BD59-A6C34878D82A}">
                    <a16:rowId xmlns:a16="http://schemas.microsoft.com/office/drawing/2014/main" val="1429622122"/>
                  </a:ext>
                </a:extLst>
              </a:tr>
              <a:tr h="658112">
                <a:tc>
                  <a:txBody>
                    <a:bodyPr/>
                    <a:lstStyle/>
                    <a:p>
                      <a:r>
                        <a:rPr lang="en-US" dirty="0"/>
                        <a:t>2</a:t>
                      </a:r>
                    </a:p>
                  </a:txBody>
                  <a:tcPr/>
                </a:tc>
                <a:extLst>
                  <a:ext uri="{0D108BD9-81ED-4DB2-BD59-A6C34878D82A}">
                    <a16:rowId xmlns:a16="http://schemas.microsoft.com/office/drawing/2014/main" val="603583868"/>
                  </a:ext>
                </a:extLst>
              </a:tr>
              <a:tr h="669702">
                <a:tc>
                  <a:txBody>
                    <a:bodyPr/>
                    <a:lstStyle/>
                    <a:p>
                      <a:r>
                        <a:rPr lang="en-US" dirty="0"/>
                        <a:t>4</a:t>
                      </a:r>
                    </a:p>
                  </a:txBody>
                  <a:tcPr/>
                </a:tc>
                <a:extLst>
                  <a:ext uri="{0D108BD9-81ED-4DB2-BD59-A6C34878D82A}">
                    <a16:rowId xmlns:a16="http://schemas.microsoft.com/office/drawing/2014/main" val="4290988518"/>
                  </a:ext>
                </a:extLst>
              </a:tr>
              <a:tr h="579549">
                <a:tc>
                  <a:txBody>
                    <a:bodyPr/>
                    <a:lstStyle/>
                    <a:p>
                      <a:r>
                        <a:rPr lang="en-US" dirty="0"/>
                        <a:t>1</a:t>
                      </a:r>
                    </a:p>
                  </a:txBody>
                  <a:tcPr/>
                </a:tc>
                <a:extLst>
                  <a:ext uri="{0D108BD9-81ED-4DB2-BD59-A6C34878D82A}">
                    <a16:rowId xmlns:a16="http://schemas.microsoft.com/office/drawing/2014/main" val="2880825329"/>
                  </a:ext>
                </a:extLst>
              </a:tr>
              <a:tr h="656823">
                <a:tc>
                  <a:txBody>
                    <a:bodyPr/>
                    <a:lstStyle/>
                    <a:p>
                      <a:r>
                        <a:rPr lang="en-US" dirty="0"/>
                        <a:t>4</a:t>
                      </a:r>
                    </a:p>
                  </a:txBody>
                  <a:tcPr/>
                </a:tc>
                <a:extLst>
                  <a:ext uri="{0D108BD9-81ED-4DB2-BD59-A6C34878D82A}">
                    <a16:rowId xmlns:a16="http://schemas.microsoft.com/office/drawing/2014/main" val="1382115649"/>
                  </a:ext>
                </a:extLst>
              </a:tr>
              <a:tr h="669701">
                <a:tc>
                  <a:txBody>
                    <a:bodyPr/>
                    <a:lstStyle/>
                    <a:p>
                      <a:r>
                        <a:rPr lang="en-US" dirty="0"/>
                        <a:t>2</a:t>
                      </a:r>
                    </a:p>
                  </a:txBody>
                  <a:tcPr/>
                </a:tc>
                <a:extLst>
                  <a:ext uri="{0D108BD9-81ED-4DB2-BD59-A6C34878D82A}">
                    <a16:rowId xmlns:a16="http://schemas.microsoft.com/office/drawing/2014/main" val="335303591"/>
                  </a:ext>
                </a:extLst>
              </a:tr>
              <a:tr h="540913">
                <a:tc>
                  <a:txBody>
                    <a:bodyPr/>
                    <a:lstStyle/>
                    <a:p>
                      <a:r>
                        <a:rPr lang="en-US" dirty="0"/>
                        <a:t>4</a:t>
                      </a:r>
                    </a:p>
                  </a:txBody>
                  <a:tcPr/>
                </a:tc>
                <a:extLst>
                  <a:ext uri="{0D108BD9-81ED-4DB2-BD59-A6C34878D82A}">
                    <a16:rowId xmlns:a16="http://schemas.microsoft.com/office/drawing/2014/main" val="329905827"/>
                  </a:ext>
                </a:extLst>
              </a:tr>
              <a:tr h="708338">
                <a:tc>
                  <a:txBody>
                    <a:bodyPr/>
                    <a:lstStyle/>
                    <a:p>
                      <a:r>
                        <a:rPr lang="en-US" dirty="0"/>
                        <a:t>2</a:t>
                      </a:r>
                    </a:p>
                  </a:txBody>
                  <a:tcPr/>
                </a:tc>
                <a:extLst>
                  <a:ext uri="{0D108BD9-81ED-4DB2-BD59-A6C34878D82A}">
                    <a16:rowId xmlns:a16="http://schemas.microsoft.com/office/drawing/2014/main" val="813106777"/>
                  </a:ext>
                </a:extLst>
              </a:tr>
              <a:tr h="605307">
                <a:tc>
                  <a:txBody>
                    <a:bodyPr/>
                    <a:lstStyle/>
                    <a:p>
                      <a:r>
                        <a:rPr lang="en-US" dirty="0"/>
                        <a:t>5</a:t>
                      </a:r>
                    </a:p>
                  </a:txBody>
                  <a:tcPr/>
                </a:tc>
                <a:extLst>
                  <a:ext uri="{0D108BD9-81ED-4DB2-BD59-A6C34878D82A}">
                    <a16:rowId xmlns:a16="http://schemas.microsoft.com/office/drawing/2014/main" val="1540658395"/>
                  </a:ext>
                </a:extLst>
              </a:tr>
              <a:tr h="669701">
                <a:tc>
                  <a:txBody>
                    <a:bodyPr/>
                    <a:lstStyle/>
                    <a:p>
                      <a:r>
                        <a:rPr lang="en-US" dirty="0"/>
                        <a:t>2</a:t>
                      </a:r>
                    </a:p>
                  </a:txBody>
                  <a:tcPr/>
                </a:tc>
                <a:extLst>
                  <a:ext uri="{0D108BD9-81ED-4DB2-BD59-A6C34878D82A}">
                    <a16:rowId xmlns:a16="http://schemas.microsoft.com/office/drawing/2014/main" val="3886127947"/>
                  </a:ext>
                </a:extLst>
              </a:tr>
            </a:tbl>
          </a:graphicData>
        </a:graphic>
      </p:graphicFrame>
      <p:sp>
        <p:nvSpPr>
          <p:cNvPr id="5" name="TextBox 4">
            <a:extLst>
              <a:ext uri="{FF2B5EF4-FFF2-40B4-BE49-F238E27FC236}">
                <a16:creationId xmlns:a16="http://schemas.microsoft.com/office/drawing/2014/main" id="{F155CFAD-DCBE-8185-D7F0-355554C96A4D}"/>
              </a:ext>
            </a:extLst>
          </p:cNvPr>
          <p:cNvSpPr txBox="1"/>
          <p:nvPr/>
        </p:nvSpPr>
        <p:spPr>
          <a:xfrm>
            <a:off x="3933254" y="0"/>
            <a:ext cx="2645981" cy="369332"/>
          </a:xfrm>
          <a:prstGeom prst="rect">
            <a:avLst/>
          </a:prstGeom>
          <a:noFill/>
        </p:spPr>
        <p:txBody>
          <a:bodyPr wrap="none" rtlCol="0">
            <a:spAutoFit/>
          </a:bodyPr>
          <a:lstStyle/>
          <a:p>
            <a:r>
              <a:rPr lang="en-US" dirty="0"/>
              <a:t>WEBPAGE USER ANSWERS</a:t>
            </a:r>
          </a:p>
        </p:txBody>
      </p:sp>
    </p:spTree>
    <p:extLst>
      <p:ext uri="{BB962C8B-B14F-4D97-AF65-F5344CB8AC3E}">
        <p14:creationId xmlns:p14="http://schemas.microsoft.com/office/powerpoint/2010/main" val="339923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A28A-F632-FAC9-8936-1F00194217D0}"/>
              </a:ext>
            </a:extLst>
          </p:cNvPr>
          <p:cNvSpPr>
            <a:spLocks noGrp="1"/>
          </p:cNvSpPr>
          <p:nvPr>
            <p:ph type="title"/>
          </p:nvPr>
        </p:nvSpPr>
        <p:spPr/>
        <p:txBody>
          <a:bodyPr/>
          <a:lstStyle/>
          <a:p>
            <a:r>
              <a:rPr lang="en-US" dirty="0"/>
              <a:t>APP ANSWERS</a:t>
            </a:r>
          </a:p>
        </p:txBody>
      </p:sp>
      <p:graphicFrame>
        <p:nvGraphicFramePr>
          <p:cNvPr id="4" name="Content Placeholder 3">
            <a:extLst>
              <a:ext uri="{FF2B5EF4-FFF2-40B4-BE49-F238E27FC236}">
                <a16:creationId xmlns:a16="http://schemas.microsoft.com/office/drawing/2014/main" id="{2D182727-52B5-CF97-6DF2-186885169CE5}"/>
              </a:ext>
            </a:extLst>
          </p:cNvPr>
          <p:cNvGraphicFramePr>
            <a:graphicFrameLocks noGrp="1"/>
          </p:cNvGraphicFramePr>
          <p:nvPr>
            <p:ph idx="1"/>
            <p:extLst>
              <p:ext uri="{D42A27DB-BD31-4B8C-83A1-F6EECF244321}">
                <p14:modId xmlns:p14="http://schemas.microsoft.com/office/powerpoint/2010/main" val="3051785313"/>
              </p:ext>
            </p:extLst>
          </p:nvPr>
        </p:nvGraphicFramePr>
        <p:xfrm>
          <a:off x="838200" y="1825625"/>
          <a:ext cx="10515600" cy="4193388"/>
        </p:xfrm>
        <a:graphic>
          <a:graphicData uri="http://schemas.openxmlformats.org/drawingml/2006/table">
            <a:tbl>
              <a:tblPr firstRow="1" bandRow="1">
                <a:tableStyleId>{5C22544A-7EE6-4342-B048-85BDC9FD1C3A}</a:tableStyleId>
              </a:tblPr>
              <a:tblGrid>
                <a:gridCol w="1454239">
                  <a:extLst>
                    <a:ext uri="{9D8B030D-6E8A-4147-A177-3AD203B41FA5}">
                      <a16:colId xmlns:a16="http://schemas.microsoft.com/office/drawing/2014/main" val="3027859588"/>
                    </a:ext>
                  </a:extLst>
                </a:gridCol>
                <a:gridCol w="1174661">
                  <a:extLst>
                    <a:ext uri="{9D8B030D-6E8A-4147-A177-3AD203B41FA5}">
                      <a16:colId xmlns:a16="http://schemas.microsoft.com/office/drawing/2014/main" val="1501653462"/>
                    </a:ext>
                  </a:extLst>
                </a:gridCol>
                <a:gridCol w="1314450">
                  <a:extLst>
                    <a:ext uri="{9D8B030D-6E8A-4147-A177-3AD203B41FA5}">
                      <a16:colId xmlns:a16="http://schemas.microsoft.com/office/drawing/2014/main" val="2082817386"/>
                    </a:ext>
                  </a:extLst>
                </a:gridCol>
                <a:gridCol w="1314450">
                  <a:extLst>
                    <a:ext uri="{9D8B030D-6E8A-4147-A177-3AD203B41FA5}">
                      <a16:colId xmlns:a16="http://schemas.microsoft.com/office/drawing/2014/main" val="2673159524"/>
                    </a:ext>
                  </a:extLst>
                </a:gridCol>
                <a:gridCol w="1314450">
                  <a:extLst>
                    <a:ext uri="{9D8B030D-6E8A-4147-A177-3AD203B41FA5}">
                      <a16:colId xmlns:a16="http://schemas.microsoft.com/office/drawing/2014/main" val="2529072172"/>
                    </a:ext>
                  </a:extLst>
                </a:gridCol>
                <a:gridCol w="1314450">
                  <a:extLst>
                    <a:ext uri="{9D8B030D-6E8A-4147-A177-3AD203B41FA5}">
                      <a16:colId xmlns:a16="http://schemas.microsoft.com/office/drawing/2014/main" val="4079738624"/>
                    </a:ext>
                  </a:extLst>
                </a:gridCol>
                <a:gridCol w="1314450">
                  <a:extLst>
                    <a:ext uri="{9D8B030D-6E8A-4147-A177-3AD203B41FA5}">
                      <a16:colId xmlns:a16="http://schemas.microsoft.com/office/drawing/2014/main" val="1441333736"/>
                    </a:ext>
                  </a:extLst>
                </a:gridCol>
                <a:gridCol w="1314450">
                  <a:extLst>
                    <a:ext uri="{9D8B030D-6E8A-4147-A177-3AD203B41FA5}">
                      <a16:colId xmlns:a16="http://schemas.microsoft.com/office/drawing/2014/main" val="4246254662"/>
                    </a:ext>
                  </a:extLst>
                </a:gridCol>
              </a:tblGrid>
              <a:tr h="370840">
                <a:tc>
                  <a:txBody>
                    <a:bodyPr/>
                    <a:lstStyle/>
                    <a:p>
                      <a:endParaRPr lang="en-US" dirty="0"/>
                    </a:p>
                  </a:txBody>
                  <a:tcPr/>
                </a:tc>
                <a:tc>
                  <a:txBody>
                    <a:bodyPr/>
                    <a:lstStyle/>
                    <a:p>
                      <a:r>
                        <a:rPr lang="en-US" dirty="0"/>
                        <a:t>USER 1</a:t>
                      </a:r>
                    </a:p>
                  </a:txBody>
                  <a:tcPr/>
                </a:tc>
                <a:tc>
                  <a:txBody>
                    <a:bodyPr/>
                    <a:lstStyle/>
                    <a:p>
                      <a:r>
                        <a:rPr lang="en-US" dirty="0"/>
                        <a:t>USER 2</a:t>
                      </a:r>
                    </a:p>
                  </a:txBody>
                  <a:tcPr/>
                </a:tc>
                <a:tc>
                  <a:txBody>
                    <a:bodyPr/>
                    <a:lstStyle/>
                    <a:p>
                      <a:r>
                        <a:rPr lang="en-US" dirty="0"/>
                        <a:t>USER 3</a:t>
                      </a:r>
                    </a:p>
                  </a:txBody>
                  <a:tcPr/>
                </a:tc>
                <a:tc>
                  <a:txBody>
                    <a:bodyPr/>
                    <a:lstStyle/>
                    <a:p>
                      <a:r>
                        <a:rPr lang="en-US" dirty="0"/>
                        <a:t>USER 4</a:t>
                      </a:r>
                    </a:p>
                  </a:txBody>
                  <a:tcPr/>
                </a:tc>
                <a:tc>
                  <a:txBody>
                    <a:bodyPr/>
                    <a:lstStyle/>
                    <a:p>
                      <a:r>
                        <a:rPr lang="en-US" dirty="0"/>
                        <a:t>USER 5</a:t>
                      </a:r>
                    </a:p>
                  </a:txBody>
                  <a:tcPr/>
                </a:tc>
                <a:tc>
                  <a:txBody>
                    <a:bodyPr/>
                    <a:lstStyle/>
                    <a:p>
                      <a:r>
                        <a:rPr lang="en-US" dirty="0"/>
                        <a:t>USER 6</a:t>
                      </a:r>
                    </a:p>
                  </a:txBody>
                  <a:tcPr/>
                </a:tc>
                <a:tc>
                  <a:txBody>
                    <a:bodyPr/>
                    <a:lstStyle/>
                    <a:p>
                      <a:r>
                        <a:rPr lang="en-US" dirty="0"/>
                        <a:t>AVERAGE</a:t>
                      </a:r>
                    </a:p>
                  </a:txBody>
                  <a:tcPr/>
                </a:tc>
                <a:extLst>
                  <a:ext uri="{0D108BD9-81ED-4DB2-BD59-A6C34878D82A}">
                    <a16:rowId xmlns:a16="http://schemas.microsoft.com/office/drawing/2014/main" val="3048476006"/>
                  </a:ext>
                </a:extLst>
              </a:tr>
              <a:tr h="370840">
                <a:tc>
                  <a:txBody>
                    <a:bodyPr/>
                    <a:lstStyle/>
                    <a:p>
                      <a:r>
                        <a:rPr lang="en-US" dirty="0"/>
                        <a:t>QUESTION 1</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1328809520"/>
                  </a:ext>
                </a:extLst>
              </a:tr>
              <a:tr h="484988">
                <a:tc>
                  <a:txBody>
                    <a:bodyPr/>
                    <a:lstStyle/>
                    <a:p>
                      <a:r>
                        <a:rPr lang="en-US" dirty="0"/>
                        <a:t>QUESTION 2</a:t>
                      </a:r>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992459244"/>
                  </a:ext>
                </a:extLst>
              </a:tr>
              <a:tr h="370840">
                <a:tc>
                  <a:txBody>
                    <a:bodyPr/>
                    <a:lstStyle/>
                    <a:p>
                      <a:r>
                        <a:rPr lang="en-US" dirty="0"/>
                        <a:t>QUESTION 3</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3111397261"/>
                  </a:ext>
                </a:extLst>
              </a:tr>
              <a:tr h="370840">
                <a:tc>
                  <a:txBody>
                    <a:bodyPr/>
                    <a:lstStyle/>
                    <a:p>
                      <a:r>
                        <a:rPr lang="en-US" dirty="0"/>
                        <a:t>QUESTION 4</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180091295"/>
                  </a:ext>
                </a:extLst>
              </a:tr>
              <a:tr h="370840">
                <a:tc>
                  <a:txBody>
                    <a:bodyPr/>
                    <a:lstStyle/>
                    <a:p>
                      <a:r>
                        <a:rPr lang="en-US" dirty="0"/>
                        <a:t>QUESTION 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2827100565"/>
                  </a:ext>
                </a:extLst>
              </a:tr>
              <a:tr h="370840">
                <a:tc>
                  <a:txBody>
                    <a:bodyPr/>
                    <a:lstStyle/>
                    <a:p>
                      <a:r>
                        <a:rPr lang="en-US" dirty="0"/>
                        <a:t>QUESTION 6</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962979173"/>
                  </a:ext>
                </a:extLst>
              </a:tr>
              <a:tr h="370840">
                <a:tc>
                  <a:txBody>
                    <a:bodyPr/>
                    <a:lstStyle/>
                    <a:p>
                      <a:r>
                        <a:rPr lang="en-US" dirty="0"/>
                        <a:t>QUESTION 7</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287904143"/>
                  </a:ext>
                </a:extLst>
              </a:tr>
              <a:tr h="370840">
                <a:tc>
                  <a:txBody>
                    <a:bodyPr/>
                    <a:lstStyle/>
                    <a:p>
                      <a:r>
                        <a:rPr lang="en-US" dirty="0"/>
                        <a:t>QUESTION 8</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282218147"/>
                  </a:ext>
                </a:extLst>
              </a:tr>
              <a:tr h="370840">
                <a:tc>
                  <a:txBody>
                    <a:bodyPr/>
                    <a:lstStyle/>
                    <a:p>
                      <a:r>
                        <a:rPr lang="en-US" dirty="0"/>
                        <a:t>QUESTION 9</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820913637"/>
                  </a:ext>
                </a:extLst>
              </a:tr>
              <a:tr h="370840">
                <a:tc>
                  <a:txBody>
                    <a:bodyPr/>
                    <a:lstStyle/>
                    <a:p>
                      <a:r>
                        <a:rPr lang="en-US" dirty="0"/>
                        <a:t>QUESTION 10</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844356631"/>
                  </a:ext>
                </a:extLst>
              </a:tr>
            </a:tbl>
          </a:graphicData>
        </a:graphic>
      </p:graphicFrame>
    </p:spTree>
    <p:extLst>
      <p:ext uri="{BB962C8B-B14F-4D97-AF65-F5344CB8AC3E}">
        <p14:creationId xmlns:p14="http://schemas.microsoft.com/office/powerpoint/2010/main" val="347116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9627-F261-CAB9-9BC1-5765DC1ACFCC}"/>
              </a:ext>
            </a:extLst>
          </p:cNvPr>
          <p:cNvSpPr>
            <a:spLocks noGrp="1"/>
          </p:cNvSpPr>
          <p:nvPr>
            <p:ph type="title"/>
          </p:nvPr>
        </p:nvSpPr>
        <p:spPr/>
        <p:txBody>
          <a:bodyPr/>
          <a:lstStyle/>
          <a:p>
            <a:r>
              <a:rPr lang="en-US" dirty="0"/>
              <a:t>APP QUESTION RATINGS</a:t>
            </a:r>
          </a:p>
        </p:txBody>
      </p:sp>
      <p:graphicFrame>
        <p:nvGraphicFramePr>
          <p:cNvPr id="5" name="Content Placeholder 4">
            <a:extLst>
              <a:ext uri="{FF2B5EF4-FFF2-40B4-BE49-F238E27FC236}">
                <a16:creationId xmlns:a16="http://schemas.microsoft.com/office/drawing/2014/main" id="{C8026A90-F342-0279-9612-6D24B5D99DBF}"/>
              </a:ext>
            </a:extLst>
          </p:cNvPr>
          <p:cNvGraphicFramePr>
            <a:graphicFrameLocks noGrp="1"/>
          </p:cNvGraphicFramePr>
          <p:nvPr>
            <p:ph idx="1"/>
            <p:extLst>
              <p:ext uri="{D42A27DB-BD31-4B8C-83A1-F6EECF244321}">
                <p14:modId xmlns:p14="http://schemas.microsoft.com/office/powerpoint/2010/main" val="244501227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779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7571-0E47-D435-CEA2-3595D94E656B}"/>
              </a:ext>
            </a:extLst>
          </p:cNvPr>
          <p:cNvSpPr>
            <a:spLocks noGrp="1"/>
          </p:cNvSpPr>
          <p:nvPr>
            <p:ph type="title"/>
          </p:nvPr>
        </p:nvSpPr>
        <p:spPr/>
        <p:txBody>
          <a:bodyPr/>
          <a:lstStyle/>
          <a:p>
            <a:r>
              <a:rPr lang="en-US" dirty="0"/>
              <a:t>WEBPAGE RATINGS</a:t>
            </a:r>
          </a:p>
        </p:txBody>
      </p:sp>
      <p:graphicFrame>
        <p:nvGraphicFramePr>
          <p:cNvPr id="6" name="Content Placeholder 5">
            <a:extLst>
              <a:ext uri="{FF2B5EF4-FFF2-40B4-BE49-F238E27FC236}">
                <a16:creationId xmlns:a16="http://schemas.microsoft.com/office/drawing/2014/main" id="{6BEE4812-2E08-D832-6CA3-FE55FFEA201C}"/>
              </a:ext>
            </a:extLst>
          </p:cNvPr>
          <p:cNvGraphicFramePr>
            <a:graphicFrameLocks noGrp="1"/>
          </p:cNvGraphicFramePr>
          <p:nvPr>
            <p:ph idx="1"/>
            <p:extLst>
              <p:ext uri="{D42A27DB-BD31-4B8C-83A1-F6EECF244321}">
                <p14:modId xmlns:p14="http://schemas.microsoft.com/office/powerpoint/2010/main" val="340730357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168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xclamation mark on a yellow background">
            <a:extLst>
              <a:ext uri="{FF2B5EF4-FFF2-40B4-BE49-F238E27FC236}">
                <a16:creationId xmlns:a16="http://schemas.microsoft.com/office/drawing/2014/main" id="{2017AA7A-C73D-E416-EF69-4D98E3FE1EB2}"/>
              </a:ext>
            </a:extLst>
          </p:cNvPr>
          <p:cNvPicPr>
            <a:picLocks noChangeAspect="1"/>
          </p:cNvPicPr>
          <p:nvPr/>
        </p:nvPicPr>
        <p:blipFill rotWithShape="1">
          <a:blip r:embed="rId2">
            <a:alphaModFix amt="40000"/>
          </a:blip>
          <a:srcRect t="25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6337C25E-1D28-24D3-9DAE-59CDCD6C9FBD}"/>
              </a:ext>
            </a:extLst>
          </p:cNvPr>
          <p:cNvSpPr>
            <a:spLocks noGrp="1"/>
          </p:cNvSpPr>
          <p:nvPr>
            <p:ph type="title"/>
          </p:nvPr>
        </p:nvSpPr>
        <p:spPr>
          <a:xfrm>
            <a:off x="838200" y="365125"/>
            <a:ext cx="10515600" cy="1325563"/>
          </a:xfrm>
        </p:spPr>
        <p:txBody>
          <a:bodyPr>
            <a:normAutofit/>
          </a:bodyPr>
          <a:lstStyle/>
          <a:p>
            <a:r>
              <a:rPr lang="en-US" sz="5400">
                <a:solidFill>
                  <a:schemeClr val="bg1"/>
                </a:solidFill>
              </a:rPr>
              <a:t>CONCLUSION</a:t>
            </a:r>
          </a:p>
        </p:txBody>
      </p:sp>
      <p:sp>
        <p:nvSpPr>
          <p:cNvPr id="6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254496-1FAC-79A0-97FD-B4CB99987E0C}"/>
              </a:ext>
            </a:extLst>
          </p:cNvPr>
          <p:cNvSpPr>
            <a:spLocks noGrp="1"/>
          </p:cNvSpPr>
          <p:nvPr>
            <p:ph idx="1"/>
          </p:nvPr>
        </p:nvSpPr>
        <p:spPr>
          <a:xfrm>
            <a:off x="838200" y="2004446"/>
            <a:ext cx="10515600" cy="4176897"/>
          </a:xfrm>
        </p:spPr>
        <p:txBody>
          <a:bodyPr>
            <a:normAutofit/>
          </a:bodyPr>
          <a:lstStyle/>
          <a:p>
            <a:r>
              <a:rPr lang="en-US" sz="1800" dirty="0">
                <a:solidFill>
                  <a:schemeClr val="bg1"/>
                </a:solidFill>
              </a:rPr>
              <a:t>The vast majority of participant feedback emphasizes the advantages of our platform, confirming the effort and commitment that went into its creation. The user-friendly interface's smooth navigation, intuitive design, and general usability were frequently complimented by users. Seeing the good effects of our work on the user experience makes me very happy. The elements that proved to be successful in the testing process not only validate our present course but also instill trust in our capacity to fulfill and surpass user expectations. We have learned a great deal from our thorough user testing of the group 5 webpage/app, and these insights will greatly improve the overall user experience. Several factors were considered during the evaluation process, such as task success, error rates, user happiness, usability, and time spent on the work. The majority of participants expressed satisfaction with the webpage/app and claimed that the navigation, design, and layout of the website were user-friendly. The results of this user testing will help us prioritize and carry out the required changes. We pledge to improve the super programmers (group 5) website/app in order to exceed customer expectations and provide a first-rate user experience. Additional testing, continuous incorporation of feedback, and design modifications are examples of iterative </a:t>
            </a:r>
            <a:r>
              <a:rPr lang="en-US" sz="1800" dirty="0" err="1">
                <a:solidFill>
                  <a:schemeClr val="bg1"/>
                </a:solidFill>
              </a:rPr>
              <a:t>processes.We</a:t>
            </a:r>
            <a:r>
              <a:rPr lang="en-US" sz="1800" dirty="0">
                <a:solidFill>
                  <a:schemeClr val="bg1"/>
                </a:solidFill>
              </a:rPr>
              <a:t> value the substantial contributions made by all participants and users, including testers and visitors to the hotel, and we're excited to implement these changes to improve the Super Coders website and app even further for our users.</a:t>
            </a:r>
          </a:p>
        </p:txBody>
      </p:sp>
    </p:spTree>
    <p:extLst>
      <p:ext uri="{BB962C8B-B14F-4D97-AF65-F5344CB8AC3E}">
        <p14:creationId xmlns:p14="http://schemas.microsoft.com/office/powerpoint/2010/main" val="2104792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8598</TotalTime>
  <Words>1006</Words>
  <Application>Microsoft Macintosh PowerPoint</Application>
  <PresentationFormat>Widescreen</PresentationFormat>
  <Paragraphs>193</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SCC331 group 5 (super coders) user testing </vt:lpstr>
      <vt:lpstr>REASONS FOR OUR RESEARCH</vt:lpstr>
      <vt:lpstr>Research findings: </vt:lpstr>
      <vt:lpstr>PowerPoint Presentation</vt:lpstr>
      <vt:lpstr>PowerPoint Presentation</vt:lpstr>
      <vt:lpstr>APP ANSWERS</vt:lpstr>
      <vt:lpstr>APP QUESTION RATINGS</vt:lpstr>
      <vt:lpstr>WEBPAGE RATINGS</vt:lpstr>
      <vt:lpstr>CONCLUSION</vt:lpstr>
      <vt:lpstr>ETHICAL CONSIDERATIONS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331 group 5 (super coders) user testing </dc:title>
  <dc:creator>Maseli, Oghenetega (Student)</dc:creator>
  <cp:lastModifiedBy>Maseli, Oghenetega (Student)</cp:lastModifiedBy>
  <cp:revision>39</cp:revision>
  <dcterms:created xsi:type="dcterms:W3CDTF">2024-01-31T21:49:32Z</dcterms:created>
  <dcterms:modified xsi:type="dcterms:W3CDTF">2024-03-10T14:04:24Z</dcterms:modified>
</cp:coreProperties>
</file>