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0265"/>
  </p:normalViewPr>
  <p:slideViewPr>
    <p:cSldViewPr snapToGrid="0">
      <p:cViewPr varScale="1">
        <p:scale>
          <a:sx n="99" d="100"/>
          <a:sy n="99" d="100"/>
        </p:scale>
        <p:origin x="105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USER 1</c:v>
                </c:pt>
              </c:strCache>
            </c:strRef>
          </c:tx>
          <c:spPr>
            <a:solidFill>
              <a:schemeClr val="accent1"/>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Sheet1!$B$2:$B$11</c:f>
              <c:numCache>
                <c:formatCode>General</c:formatCode>
                <c:ptCount val="10"/>
                <c:pt idx="0">
                  <c:v>3</c:v>
                </c:pt>
                <c:pt idx="1">
                  <c:v>3</c:v>
                </c:pt>
                <c:pt idx="2">
                  <c:v>4</c:v>
                </c:pt>
                <c:pt idx="3">
                  <c:v>1</c:v>
                </c:pt>
                <c:pt idx="4">
                  <c:v>4</c:v>
                </c:pt>
                <c:pt idx="5">
                  <c:v>1</c:v>
                </c:pt>
                <c:pt idx="6">
                  <c:v>4</c:v>
                </c:pt>
                <c:pt idx="7">
                  <c:v>1</c:v>
                </c:pt>
                <c:pt idx="8">
                  <c:v>3</c:v>
                </c:pt>
                <c:pt idx="9">
                  <c:v>1</c:v>
                </c:pt>
              </c:numCache>
            </c:numRef>
          </c:val>
          <c:extLst>
            <c:ext xmlns:c16="http://schemas.microsoft.com/office/drawing/2014/chart" uri="{C3380CC4-5D6E-409C-BE32-E72D297353CC}">
              <c16:uniqueId val="{00000000-6AC5-8645-B6FA-5C4B298002B0}"/>
            </c:ext>
          </c:extLst>
        </c:ser>
        <c:ser>
          <c:idx val="1"/>
          <c:order val="1"/>
          <c:tx>
            <c:strRef>
              <c:f>Sheet1!$C$1</c:f>
              <c:strCache>
                <c:ptCount val="1"/>
                <c:pt idx="0">
                  <c:v>USER 2</c:v>
                </c:pt>
              </c:strCache>
            </c:strRef>
          </c:tx>
          <c:spPr>
            <a:solidFill>
              <a:schemeClr val="accent2"/>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Sheet1!$C$2:$C$11</c:f>
              <c:numCache>
                <c:formatCode>General</c:formatCode>
                <c:ptCount val="10"/>
                <c:pt idx="0">
                  <c:v>5</c:v>
                </c:pt>
                <c:pt idx="1">
                  <c:v>2</c:v>
                </c:pt>
                <c:pt idx="2">
                  <c:v>5</c:v>
                </c:pt>
                <c:pt idx="3">
                  <c:v>2</c:v>
                </c:pt>
                <c:pt idx="4">
                  <c:v>5</c:v>
                </c:pt>
                <c:pt idx="5">
                  <c:v>1</c:v>
                </c:pt>
                <c:pt idx="6">
                  <c:v>3</c:v>
                </c:pt>
                <c:pt idx="7">
                  <c:v>2</c:v>
                </c:pt>
                <c:pt idx="8">
                  <c:v>4</c:v>
                </c:pt>
                <c:pt idx="9">
                  <c:v>1</c:v>
                </c:pt>
              </c:numCache>
            </c:numRef>
          </c:val>
          <c:extLst>
            <c:ext xmlns:c16="http://schemas.microsoft.com/office/drawing/2014/chart" uri="{C3380CC4-5D6E-409C-BE32-E72D297353CC}">
              <c16:uniqueId val="{00000001-6AC5-8645-B6FA-5C4B298002B0}"/>
            </c:ext>
          </c:extLst>
        </c:ser>
        <c:ser>
          <c:idx val="2"/>
          <c:order val="2"/>
          <c:tx>
            <c:strRef>
              <c:f>Sheet1!$D$1</c:f>
              <c:strCache>
                <c:ptCount val="1"/>
                <c:pt idx="0">
                  <c:v>USER 3</c:v>
                </c:pt>
              </c:strCache>
            </c:strRef>
          </c:tx>
          <c:spPr>
            <a:solidFill>
              <a:schemeClr val="accent3"/>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Sheet1!$D$2:$D$11</c:f>
              <c:numCache>
                <c:formatCode>General</c:formatCode>
                <c:ptCount val="10"/>
                <c:pt idx="0">
                  <c:v>4</c:v>
                </c:pt>
                <c:pt idx="1">
                  <c:v>2</c:v>
                </c:pt>
                <c:pt idx="2">
                  <c:v>3</c:v>
                </c:pt>
                <c:pt idx="3">
                  <c:v>1</c:v>
                </c:pt>
                <c:pt idx="4">
                  <c:v>5</c:v>
                </c:pt>
                <c:pt idx="5">
                  <c:v>2</c:v>
                </c:pt>
                <c:pt idx="6">
                  <c:v>4</c:v>
                </c:pt>
                <c:pt idx="7">
                  <c:v>2</c:v>
                </c:pt>
                <c:pt idx="8">
                  <c:v>5</c:v>
                </c:pt>
                <c:pt idx="9">
                  <c:v>2</c:v>
                </c:pt>
              </c:numCache>
            </c:numRef>
          </c:val>
          <c:extLst>
            <c:ext xmlns:c16="http://schemas.microsoft.com/office/drawing/2014/chart" uri="{C3380CC4-5D6E-409C-BE32-E72D297353CC}">
              <c16:uniqueId val="{00000002-6AC5-8645-B6FA-5C4B298002B0}"/>
            </c:ext>
          </c:extLst>
        </c:ser>
        <c:ser>
          <c:idx val="3"/>
          <c:order val="3"/>
          <c:tx>
            <c:strRef>
              <c:f>Sheet1!$E$1</c:f>
              <c:strCache>
                <c:ptCount val="1"/>
                <c:pt idx="0">
                  <c:v>USER 4</c:v>
                </c:pt>
              </c:strCache>
            </c:strRef>
          </c:tx>
          <c:spPr>
            <a:solidFill>
              <a:schemeClr val="accent4"/>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Sheet1!$E$2:$E$11</c:f>
              <c:numCache>
                <c:formatCode>General</c:formatCode>
                <c:ptCount val="10"/>
                <c:pt idx="0">
                  <c:v>5</c:v>
                </c:pt>
                <c:pt idx="1">
                  <c:v>1</c:v>
                </c:pt>
                <c:pt idx="2">
                  <c:v>5</c:v>
                </c:pt>
                <c:pt idx="3">
                  <c:v>1</c:v>
                </c:pt>
                <c:pt idx="4">
                  <c:v>4</c:v>
                </c:pt>
                <c:pt idx="5">
                  <c:v>1</c:v>
                </c:pt>
                <c:pt idx="6">
                  <c:v>5</c:v>
                </c:pt>
                <c:pt idx="7">
                  <c:v>2</c:v>
                </c:pt>
                <c:pt idx="8">
                  <c:v>5</c:v>
                </c:pt>
                <c:pt idx="9">
                  <c:v>1</c:v>
                </c:pt>
              </c:numCache>
            </c:numRef>
          </c:val>
          <c:extLst>
            <c:ext xmlns:c16="http://schemas.microsoft.com/office/drawing/2014/chart" uri="{C3380CC4-5D6E-409C-BE32-E72D297353CC}">
              <c16:uniqueId val="{00000003-6AC5-8645-B6FA-5C4B298002B0}"/>
            </c:ext>
          </c:extLst>
        </c:ser>
        <c:ser>
          <c:idx val="4"/>
          <c:order val="4"/>
          <c:tx>
            <c:strRef>
              <c:f>Sheet1!$F$1</c:f>
              <c:strCache>
                <c:ptCount val="1"/>
                <c:pt idx="0">
                  <c:v>USER 5</c:v>
                </c:pt>
              </c:strCache>
            </c:strRef>
          </c:tx>
          <c:spPr>
            <a:solidFill>
              <a:schemeClr val="accent5"/>
            </a:solidFill>
            <a:ln>
              <a:noFill/>
            </a:ln>
            <a:effectLst/>
          </c:spPr>
          <c:invertIfNegative val="0"/>
          <c:cat>
            <c:strRef>
              <c:f>Sheet1!$A$2:$A$11</c:f>
              <c:strCache>
                <c:ptCount val="10"/>
                <c:pt idx="0">
                  <c:v>QUESTION 1</c:v>
                </c:pt>
                <c:pt idx="1">
                  <c:v>QUESTION 2</c:v>
                </c:pt>
                <c:pt idx="2">
                  <c:v>QUESTION 3</c:v>
                </c:pt>
                <c:pt idx="3">
                  <c:v>QUESTION 4</c:v>
                </c:pt>
                <c:pt idx="4">
                  <c:v>QUESTION 5</c:v>
                </c:pt>
                <c:pt idx="5">
                  <c:v>QUESTION 6</c:v>
                </c:pt>
                <c:pt idx="6">
                  <c:v>QUESTION 7</c:v>
                </c:pt>
                <c:pt idx="7">
                  <c:v>QUESTION 8</c:v>
                </c:pt>
                <c:pt idx="8">
                  <c:v>QUESTION 9</c:v>
                </c:pt>
                <c:pt idx="9">
                  <c:v>QUESTION 10</c:v>
                </c:pt>
              </c:strCache>
            </c:strRef>
          </c:cat>
          <c:val>
            <c:numRef>
              <c:f>Sheet1!$F$2:$F$11</c:f>
              <c:numCache>
                <c:formatCode>General</c:formatCode>
                <c:ptCount val="10"/>
                <c:pt idx="0">
                  <c:v>4</c:v>
                </c:pt>
                <c:pt idx="1">
                  <c:v>2</c:v>
                </c:pt>
                <c:pt idx="2">
                  <c:v>5</c:v>
                </c:pt>
                <c:pt idx="3">
                  <c:v>2</c:v>
                </c:pt>
                <c:pt idx="4">
                  <c:v>5</c:v>
                </c:pt>
                <c:pt idx="5">
                  <c:v>2</c:v>
                </c:pt>
                <c:pt idx="6">
                  <c:v>5</c:v>
                </c:pt>
                <c:pt idx="7">
                  <c:v>1</c:v>
                </c:pt>
                <c:pt idx="8">
                  <c:v>4</c:v>
                </c:pt>
              </c:numCache>
            </c:numRef>
          </c:val>
          <c:extLst>
            <c:ext xmlns:c16="http://schemas.microsoft.com/office/drawing/2014/chart" uri="{C3380CC4-5D6E-409C-BE32-E72D297353CC}">
              <c16:uniqueId val="{00000004-6AC5-8645-B6FA-5C4B298002B0}"/>
            </c:ext>
          </c:extLst>
        </c:ser>
        <c:dLbls>
          <c:showLegendKey val="0"/>
          <c:showVal val="0"/>
          <c:showCatName val="0"/>
          <c:showSerName val="0"/>
          <c:showPercent val="0"/>
          <c:showBubbleSize val="0"/>
        </c:dLbls>
        <c:gapWidth val="219"/>
        <c:overlap val="-27"/>
        <c:axId val="261337679"/>
        <c:axId val="261339679"/>
      </c:barChart>
      <c:catAx>
        <c:axId val="261337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1339679"/>
        <c:crosses val="autoZero"/>
        <c:auto val="1"/>
        <c:lblAlgn val="ctr"/>
        <c:lblOffset val="100"/>
        <c:noMultiLvlLbl val="0"/>
      </c:catAx>
      <c:valAx>
        <c:axId val="261339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13376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43F5F-B472-BB41-8633-2501B98919D2}" type="datetimeFigureOut">
              <a:rPr lang="en-US" smtClean="0"/>
              <a:t>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2925D-9D3D-C649-8FB5-240949D4D8B3}" type="slidenum">
              <a:rPr lang="en-US" smtClean="0"/>
              <a:t>‹#›</a:t>
            </a:fld>
            <a:endParaRPr lang="en-US"/>
          </a:p>
        </p:txBody>
      </p:sp>
    </p:spTree>
    <p:extLst>
      <p:ext uri="{BB962C8B-B14F-4D97-AF65-F5344CB8AC3E}">
        <p14:creationId xmlns:p14="http://schemas.microsoft.com/office/powerpoint/2010/main" val="90718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2925D-9D3D-C649-8FB5-240949D4D8B3}" type="slidenum">
              <a:rPr lang="en-US" smtClean="0"/>
              <a:t>5</a:t>
            </a:fld>
            <a:endParaRPr lang="en-US"/>
          </a:p>
        </p:txBody>
      </p:sp>
    </p:spTree>
    <p:extLst>
      <p:ext uri="{BB962C8B-B14F-4D97-AF65-F5344CB8AC3E}">
        <p14:creationId xmlns:p14="http://schemas.microsoft.com/office/powerpoint/2010/main" val="309917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BB2D-CE5B-27A6-EF43-BAF3FFC49D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E1C1CB-1C72-50DF-96ED-353D37F054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C6B81F-BFCD-4C48-4243-51C6843A8C39}"/>
              </a:ext>
            </a:extLst>
          </p:cNvPr>
          <p:cNvSpPr>
            <a:spLocks noGrp="1"/>
          </p:cNvSpPr>
          <p:nvPr>
            <p:ph type="dt" sz="half" idx="10"/>
          </p:nvPr>
        </p:nvSpPr>
        <p:spPr/>
        <p:txBody>
          <a:bodyPr/>
          <a:lstStyle/>
          <a:p>
            <a:fld id="{D0E92FF7-1AE4-CC4F-973F-CCDD97281B6F}" type="datetimeFigureOut">
              <a:rPr lang="en-US" smtClean="0"/>
              <a:t>2/1/24</a:t>
            </a:fld>
            <a:endParaRPr lang="en-US"/>
          </a:p>
        </p:txBody>
      </p:sp>
      <p:sp>
        <p:nvSpPr>
          <p:cNvPr id="5" name="Footer Placeholder 4">
            <a:extLst>
              <a:ext uri="{FF2B5EF4-FFF2-40B4-BE49-F238E27FC236}">
                <a16:creationId xmlns:a16="http://schemas.microsoft.com/office/drawing/2014/main" id="{5B6622E9-2839-3451-E10A-F08B053B7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239B1-78CE-5E7E-D9FF-C90FCDB08CE0}"/>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239608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6831-DECB-C970-2A04-6608341050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3CFFCF-799C-BC4E-7919-BE39F35CA3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7EDD2-4178-3772-1BE6-EC35F2A3C2A4}"/>
              </a:ext>
            </a:extLst>
          </p:cNvPr>
          <p:cNvSpPr>
            <a:spLocks noGrp="1"/>
          </p:cNvSpPr>
          <p:nvPr>
            <p:ph type="dt" sz="half" idx="10"/>
          </p:nvPr>
        </p:nvSpPr>
        <p:spPr/>
        <p:txBody>
          <a:bodyPr/>
          <a:lstStyle/>
          <a:p>
            <a:fld id="{D0E92FF7-1AE4-CC4F-973F-CCDD97281B6F}" type="datetimeFigureOut">
              <a:rPr lang="en-US" smtClean="0"/>
              <a:t>2/1/24</a:t>
            </a:fld>
            <a:endParaRPr lang="en-US"/>
          </a:p>
        </p:txBody>
      </p:sp>
      <p:sp>
        <p:nvSpPr>
          <p:cNvPr id="5" name="Footer Placeholder 4">
            <a:extLst>
              <a:ext uri="{FF2B5EF4-FFF2-40B4-BE49-F238E27FC236}">
                <a16:creationId xmlns:a16="http://schemas.microsoft.com/office/drawing/2014/main" id="{0CE490DB-E1CE-6D98-B48C-4A26E6093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D2832-4D74-E4F0-7CC2-1F942740CA18}"/>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77295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286428-6361-361B-3B63-C667F4D71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1AFD00-D36C-636A-AC21-058B752D2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A9F33-95AF-8A0A-FF89-38FBF1177D52}"/>
              </a:ext>
            </a:extLst>
          </p:cNvPr>
          <p:cNvSpPr>
            <a:spLocks noGrp="1"/>
          </p:cNvSpPr>
          <p:nvPr>
            <p:ph type="dt" sz="half" idx="10"/>
          </p:nvPr>
        </p:nvSpPr>
        <p:spPr/>
        <p:txBody>
          <a:bodyPr/>
          <a:lstStyle/>
          <a:p>
            <a:fld id="{D0E92FF7-1AE4-CC4F-973F-CCDD97281B6F}" type="datetimeFigureOut">
              <a:rPr lang="en-US" smtClean="0"/>
              <a:t>2/1/24</a:t>
            </a:fld>
            <a:endParaRPr lang="en-US"/>
          </a:p>
        </p:txBody>
      </p:sp>
      <p:sp>
        <p:nvSpPr>
          <p:cNvPr id="5" name="Footer Placeholder 4">
            <a:extLst>
              <a:ext uri="{FF2B5EF4-FFF2-40B4-BE49-F238E27FC236}">
                <a16:creationId xmlns:a16="http://schemas.microsoft.com/office/drawing/2014/main" id="{9E5D700B-4600-0068-6363-C45A8DA1A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36AAE-AA86-9ACC-24FD-FB9154B8303B}"/>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129140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973C-F149-E2B5-2F29-8BCDC2FC5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5FF2CC-27A0-57D5-86AC-E2881BEDE3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588D9-2C94-BF8A-7A0C-268F6B30DE52}"/>
              </a:ext>
            </a:extLst>
          </p:cNvPr>
          <p:cNvSpPr>
            <a:spLocks noGrp="1"/>
          </p:cNvSpPr>
          <p:nvPr>
            <p:ph type="dt" sz="half" idx="10"/>
          </p:nvPr>
        </p:nvSpPr>
        <p:spPr/>
        <p:txBody>
          <a:bodyPr/>
          <a:lstStyle/>
          <a:p>
            <a:fld id="{D0E92FF7-1AE4-CC4F-973F-CCDD97281B6F}" type="datetimeFigureOut">
              <a:rPr lang="en-US" smtClean="0"/>
              <a:t>2/1/24</a:t>
            </a:fld>
            <a:endParaRPr lang="en-US"/>
          </a:p>
        </p:txBody>
      </p:sp>
      <p:sp>
        <p:nvSpPr>
          <p:cNvPr id="5" name="Footer Placeholder 4">
            <a:extLst>
              <a:ext uri="{FF2B5EF4-FFF2-40B4-BE49-F238E27FC236}">
                <a16:creationId xmlns:a16="http://schemas.microsoft.com/office/drawing/2014/main" id="{D7F485DC-490D-E2AA-43E9-4F8B5F1D6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5D361-E997-3EF0-7C19-1B5F3C291958}"/>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164565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7F5A-81EC-C64B-691F-96D8F4D4AA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541E2D-E835-E715-FE18-ABB8D9EF4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62308D-9021-F457-B702-3ABE23E8AACD}"/>
              </a:ext>
            </a:extLst>
          </p:cNvPr>
          <p:cNvSpPr>
            <a:spLocks noGrp="1"/>
          </p:cNvSpPr>
          <p:nvPr>
            <p:ph type="dt" sz="half" idx="10"/>
          </p:nvPr>
        </p:nvSpPr>
        <p:spPr/>
        <p:txBody>
          <a:bodyPr/>
          <a:lstStyle/>
          <a:p>
            <a:fld id="{D0E92FF7-1AE4-CC4F-973F-CCDD97281B6F}" type="datetimeFigureOut">
              <a:rPr lang="en-US" smtClean="0"/>
              <a:t>2/1/24</a:t>
            </a:fld>
            <a:endParaRPr lang="en-US"/>
          </a:p>
        </p:txBody>
      </p:sp>
      <p:sp>
        <p:nvSpPr>
          <p:cNvPr id="5" name="Footer Placeholder 4">
            <a:extLst>
              <a:ext uri="{FF2B5EF4-FFF2-40B4-BE49-F238E27FC236}">
                <a16:creationId xmlns:a16="http://schemas.microsoft.com/office/drawing/2014/main" id="{A19DC091-BCE4-0E16-FB17-FE04FCC6F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43883-94DB-F738-389A-84EE0BF70DD5}"/>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6584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E4C9-5C3E-68B2-834B-29A0EC2768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D3919C-6E68-B355-8939-88553749E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57A89C-2085-006C-07A5-650C16AB3D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385656-9800-4A43-B1AE-D598C09A4172}"/>
              </a:ext>
            </a:extLst>
          </p:cNvPr>
          <p:cNvSpPr>
            <a:spLocks noGrp="1"/>
          </p:cNvSpPr>
          <p:nvPr>
            <p:ph type="dt" sz="half" idx="10"/>
          </p:nvPr>
        </p:nvSpPr>
        <p:spPr/>
        <p:txBody>
          <a:bodyPr/>
          <a:lstStyle/>
          <a:p>
            <a:fld id="{D0E92FF7-1AE4-CC4F-973F-CCDD97281B6F}" type="datetimeFigureOut">
              <a:rPr lang="en-US" smtClean="0"/>
              <a:t>2/1/24</a:t>
            </a:fld>
            <a:endParaRPr lang="en-US"/>
          </a:p>
        </p:txBody>
      </p:sp>
      <p:sp>
        <p:nvSpPr>
          <p:cNvPr id="6" name="Footer Placeholder 5">
            <a:extLst>
              <a:ext uri="{FF2B5EF4-FFF2-40B4-BE49-F238E27FC236}">
                <a16:creationId xmlns:a16="http://schemas.microsoft.com/office/drawing/2014/main" id="{DA35BE7C-93D4-10EF-4813-691F236479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FE31C-4B2C-8300-9EA1-25C459A499AB}"/>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147267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198C-1896-1EA4-E9E2-2EFA3391EB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D74813-E962-E8E1-59A2-05C556C0B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35501-5165-27DF-C75A-9AD631E0F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D83F9F-1908-0BDC-368A-8D5C103D11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C7D039-7798-3E69-693A-7EE34A8F79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6B9DF-01D4-E264-64C0-7C79FEA8169F}"/>
              </a:ext>
            </a:extLst>
          </p:cNvPr>
          <p:cNvSpPr>
            <a:spLocks noGrp="1"/>
          </p:cNvSpPr>
          <p:nvPr>
            <p:ph type="dt" sz="half" idx="10"/>
          </p:nvPr>
        </p:nvSpPr>
        <p:spPr/>
        <p:txBody>
          <a:bodyPr/>
          <a:lstStyle/>
          <a:p>
            <a:fld id="{D0E92FF7-1AE4-CC4F-973F-CCDD97281B6F}" type="datetimeFigureOut">
              <a:rPr lang="en-US" smtClean="0"/>
              <a:t>2/1/24</a:t>
            </a:fld>
            <a:endParaRPr lang="en-US"/>
          </a:p>
        </p:txBody>
      </p:sp>
      <p:sp>
        <p:nvSpPr>
          <p:cNvPr id="8" name="Footer Placeholder 7">
            <a:extLst>
              <a:ext uri="{FF2B5EF4-FFF2-40B4-BE49-F238E27FC236}">
                <a16:creationId xmlns:a16="http://schemas.microsoft.com/office/drawing/2014/main" id="{02337B04-DF23-59C2-F728-A839F534F9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45E223-6B07-46C4-C6AE-CE0135A217FD}"/>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360338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730F-B981-EFB1-7D32-5B8A7FBBD9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35C9CC-0491-3420-6518-906F81422CE8}"/>
              </a:ext>
            </a:extLst>
          </p:cNvPr>
          <p:cNvSpPr>
            <a:spLocks noGrp="1"/>
          </p:cNvSpPr>
          <p:nvPr>
            <p:ph type="dt" sz="half" idx="10"/>
          </p:nvPr>
        </p:nvSpPr>
        <p:spPr/>
        <p:txBody>
          <a:bodyPr/>
          <a:lstStyle/>
          <a:p>
            <a:fld id="{D0E92FF7-1AE4-CC4F-973F-CCDD97281B6F}" type="datetimeFigureOut">
              <a:rPr lang="en-US" smtClean="0"/>
              <a:t>2/1/24</a:t>
            </a:fld>
            <a:endParaRPr lang="en-US"/>
          </a:p>
        </p:txBody>
      </p:sp>
      <p:sp>
        <p:nvSpPr>
          <p:cNvPr id="4" name="Footer Placeholder 3">
            <a:extLst>
              <a:ext uri="{FF2B5EF4-FFF2-40B4-BE49-F238E27FC236}">
                <a16:creationId xmlns:a16="http://schemas.microsoft.com/office/drawing/2014/main" id="{5A586C1B-DA21-DD46-3E56-C474BF87E7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712F68-595E-E8B8-02B9-B5C993DE023F}"/>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95564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9192F-E8BA-2607-AEEF-AD359FFC4226}"/>
              </a:ext>
            </a:extLst>
          </p:cNvPr>
          <p:cNvSpPr>
            <a:spLocks noGrp="1"/>
          </p:cNvSpPr>
          <p:nvPr>
            <p:ph type="dt" sz="half" idx="10"/>
          </p:nvPr>
        </p:nvSpPr>
        <p:spPr/>
        <p:txBody>
          <a:bodyPr/>
          <a:lstStyle/>
          <a:p>
            <a:fld id="{D0E92FF7-1AE4-CC4F-973F-CCDD97281B6F}" type="datetimeFigureOut">
              <a:rPr lang="en-US" smtClean="0"/>
              <a:t>2/1/24</a:t>
            </a:fld>
            <a:endParaRPr lang="en-US"/>
          </a:p>
        </p:txBody>
      </p:sp>
      <p:sp>
        <p:nvSpPr>
          <p:cNvPr id="3" name="Footer Placeholder 2">
            <a:extLst>
              <a:ext uri="{FF2B5EF4-FFF2-40B4-BE49-F238E27FC236}">
                <a16:creationId xmlns:a16="http://schemas.microsoft.com/office/drawing/2014/main" id="{A6AEB06D-FEED-6062-1C81-4DA487D3E9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2CE45F-392B-D918-F1B2-C7CFF506C9C1}"/>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88288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1FA93-4049-E0F9-14A3-17ABDECC14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5C0D21-0CEF-AADA-1361-F8AEFB689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67EA37-3DD5-72E2-CB34-F8EC02DC9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92EEB-7650-D414-1B97-849F48CF60F0}"/>
              </a:ext>
            </a:extLst>
          </p:cNvPr>
          <p:cNvSpPr>
            <a:spLocks noGrp="1"/>
          </p:cNvSpPr>
          <p:nvPr>
            <p:ph type="dt" sz="half" idx="10"/>
          </p:nvPr>
        </p:nvSpPr>
        <p:spPr/>
        <p:txBody>
          <a:bodyPr/>
          <a:lstStyle/>
          <a:p>
            <a:fld id="{D0E92FF7-1AE4-CC4F-973F-CCDD97281B6F}" type="datetimeFigureOut">
              <a:rPr lang="en-US" smtClean="0"/>
              <a:t>2/1/24</a:t>
            </a:fld>
            <a:endParaRPr lang="en-US"/>
          </a:p>
        </p:txBody>
      </p:sp>
      <p:sp>
        <p:nvSpPr>
          <p:cNvPr id="6" name="Footer Placeholder 5">
            <a:extLst>
              <a:ext uri="{FF2B5EF4-FFF2-40B4-BE49-F238E27FC236}">
                <a16:creationId xmlns:a16="http://schemas.microsoft.com/office/drawing/2014/main" id="{80EB7ED2-74A7-5D4B-8BBF-B70C2AA45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B1E5-3796-9FA0-3F56-CD31AAC2983B}"/>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53527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2090-C110-47D2-6D8A-80C1B88D0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089256-ED81-09B7-54F2-12A0B613F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5CBD2-0FF8-45ED-62E6-653E2AEDE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2EF47-B815-3DE3-7CEC-AD58E5BF0C8B}"/>
              </a:ext>
            </a:extLst>
          </p:cNvPr>
          <p:cNvSpPr>
            <a:spLocks noGrp="1"/>
          </p:cNvSpPr>
          <p:nvPr>
            <p:ph type="dt" sz="half" idx="10"/>
          </p:nvPr>
        </p:nvSpPr>
        <p:spPr/>
        <p:txBody>
          <a:bodyPr/>
          <a:lstStyle/>
          <a:p>
            <a:fld id="{D0E92FF7-1AE4-CC4F-973F-CCDD97281B6F}" type="datetimeFigureOut">
              <a:rPr lang="en-US" smtClean="0"/>
              <a:t>2/1/24</a:t>
            </a:fld>
            <a:endParaRPr lang="en-US"/>
          </a:p>
        </p:txBody>
      </p:sp>
      <p:sp>
        <p:nvSpPr>
          <p:cNvPr id="6" name="Footer Placeholder 5">
            <a:extLst>
              <a:ext uri="{FF2B5EF4-FFF2-40B4-BE49-F238E27FC236}">
                <a16:creationId xmlns:a16="http://schemas.microsoft.com/office/drawing/2014/main" id="{921E4D8A-971C-3777-A245-3EFC1DE8E1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C34245-EC4F-F5DD-ECC0-A736443790F1}"/>
              </a:ext>
            </a:extLst>
          </p:cNvPr>
          <p:cNvSpPr>
            <a:spLocks noGrp="1"/>
          </p:cNvSpPr>
          <p:nvPr>
            <p:ph type="sldNum" sz="quarter" idx="12"/>
          </p:nvPr>
        </p:nvSpPr>
        <p:spPr/>
        <p:txBody>
          <a:bodyPr/>
          <a:lstStyle/>
          <a:p>
            <a:fld id="{C943D4E7-CA0F-554A-82C6-7AF890FB7A66}" type="slidenum">
              <a:rPr lang="en-US" smtClean="0"/>
              <a:t>‹#›</a:t>
            </a:fld>
            <a:endParaRPr lang="en-US"/>
          </a:p>
        </p:txBody>
      </p:sp>
    </p:spTree>
    <p:extLst>
      <p:ext uri="{BB962C8B-B14F-4D97-AF65-F5344CB8AC3E}">
        <p14:creationId xmlns:p14="http://schemas.microsoft.com/office/powerpoint/2010/main" val="23744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10858-597A-DF04-BA1C-237E5E9B3B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E3A238-7F7C-F17B-DEC7-19122536D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BC0AA-A87A-DB72-0DC8-CD32B65EA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92FF7-1AE4-CC4F-973F-CCDD97281B6F}" type="datetimeFigureOut">
              <a:rPr lang="en-US" smtClean="0"/>
              <a:t>2/1/24</a:t>
            </a:fld>
            <a:endParaRPr lang="en-US"/>
          </a:p>
        </p:txBody>
      </p:sp>
      <p:sp>
        <p:nvSpPr>
          <p:cNvPr id="5" name="Footer Placeholder 4">
            <a:extLst>
              <a:ext uri="{FF2B5EF4-FFF2-40B4-BE49-F238E27FC236}">
                <a16:creationId xmlns:a16="http://schemas.microsoft.com/office/drawing/2014/main" id="{1073521F-E400-688A-784F-AAF93B27B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66963B-486B-D2DF-B6E5-6CDCF305DE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3D4E7-CA0F-554A-82C6-7AF890FB7A66}" type="slidenum">
              <a:rPr lang="en-US" smtClean="0"/>
              <a:t>‹#›</a:t>
            </a:fld>
            <a:endParaRPr lang="en-US"/>
          </a:p>
        </p:txBody>
      </p:sp>
    </p:spTree>
    <p:extLst>
      <p:ext uri="{BB962C8B-B14F-4D97-AF65-F5344CB8AC3E}">
        <p14:creationId xmlns:p14="http://schemas.microsoft.com/office/powerpoint/2010/main" val="2978162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AEA225D6-9977-D521-ABE6-62B741DAD03B}"/>
              </a:ext>
            </a:extLst>
          </p:cNvPr>
          <p:cNvSpPr>
            <a:spLocks noGrp="1"/>
          </p:cNvSpPr>
          <p:nvPr>
            <p:ph type="ctrTitle"/>
          </p:nvPr>
        </p:nvSpPr>
        <p:spPr>
          <a:xfrm>
            <a:off x="838199" y="885825"/>
            <a:ext cx="7021513" cy="2543175"/>
          </a:xfrm>
        </p:spPr>
        <p:txBody>
          <a:bodyPr>
            <a:normAutofit fontScale="90000"/>
          </a:bodyPr>
          <a:lstStyle/>
          <a:p>
            <a:pPr algn="l"/>
            <a:r>
              <a:rPr lang="en-US" sz="6700" u="sng" dirty="0">
                <a:solidFill>
                  <a:schemeClr val="bg1"/>
                </a:solidFill>
              </a:rPr>
              <a:t>SCC331 group 5 (super coders) user testing </a:t>
            </a:r>
          </a:p>
        </p:txBody>
      </p:sp>
      <p:sp>
        <p:nvSpPr>
          <p:cNvPr id="3" name="Subtitle 2">
            <a:extLst>
              <a:ext uri="{FF2B5EF4-FFF2-40B4-BE49-F238E27FC236}">
                <a16:creationId xmlns:a16="http://schemas.microsoft.com/office/drawing/2014/main" id="{CC42C203-2981-3EDB-F638-CEAB6990AA27}"/>
              </a:ext>
            </a:extLst>
          </p:cNvPr>
          <p:cNvSpPr>
            <a:spLocks noGrp="1"/>
          </p:cNvSpPr>
          <p:nvPr>
            <p:ph type="subTitle" idx="1"/>
          </p:nvPr>
        </p:nvSpPr>
        <p:spPr>
          <a:xfrm>
            <a:off x="835024" y="3809999"/>
            <a:ext cx="7025753" cy="1012778"/>
          </a:xfrm>
        </p:spPr>
        <p:txBody>
          <a:bodyPr>
            <a:normAutofit/>
          </a:bodyPr>
          <a:lstStyle/>
          <a:p>
            <a:pPr algn="l"/>
            <a:endParaRPr lang="en-US" sz="1500" dirty="0">
              <a:solidFill>
                <a:schemeClr val="bg1"/>
              </a:solidFill>
            </a:endParaRPr>
          </a:p>
          <a:p>
            <a:pPr algn="l"/>
            <a:r>
              <a:rPr lang="en-US" sz="3200" dirty="0">
                <a:solidFill>
                  <a:schemeClr val="bg1"/>
                </a:solidFill>
              </a:rPr>
              <a:t>SPRINT 4</a:t>
            </a:r>
          </a:p>
        </p:txBody>
      </p:sp>
    </p:spTree>
    <p:extLst>
      <p:ext uri="{BB962C8B-B14F-4D97-AF65-F5344CB8AC3E}">
        <p14:creationId xmlns:p14="http://schemas.microsoft.com/office/powerpoint/2010/main" val="27030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7C10-55AA-CCC0-C147-336FF1F158A8}"/>
              </a:ext>
            </a:extLst>
          </p:cNvPr>
          <p:cNvSpPr>
            <a:spLocks noGrp="1"/>
          </p:cNvSpPr>
          <p:nvPr>
            <p:ph type="title"/>
          </p:nvPr>
        </p:nvSpPr>
        <p:spPr/>
        <p:txBody>
          <a:bodyPr/>
          <a:lstStyle/>
          <a:p>
            <a:r>
              <a:rPr lang="en-US" dirty="0"/>
              <a:t>REASONS FOR OUR RESEARCH</a:t>
            </a:r>
          </a:p>
        </p:txBody>
      </p:sp>
      <p:sp>
        <p:nvSpPr>
          <p:cNvPr id="3" name="Content Placeholder 2">
            <a:extLst>
              <a:ext uri="{FF2B5EF4-FFF2-40B4-BE49-F238E27FC236}">
                <a16:creationId xmlns:a16="http://schemas.microsoft.com/office/drawing/2014/main" id="{E6BDB3E6-C6C6-B338-F4E8-8D6CE27D2DBE}"/>
              </a:ext>
            </a:extLst>
          </p:cNvPr>
          <p:cNvSpPr>
            <a:spLocks noGrp="1"/>
          </p:cNvSpPr>
          <p:nvPr>
            <p:ph idx="1"/>
          </p:nvPr>
        </p:nvSpPr>
        <p:spPr/>
        <p:txBody>
          <a:bodyPr/>
          <a:lstStyle/>
          <a:p>
            <a:r>
              <a:rPr lang="en-US"/>
              <a:t>We are thrilled to share the findings from our user testing research for the webpage for scc311 group 5 project. This webpage was created with the intention of giving users a smooth and entertaining experience while monitoring where people are in the prison , number of people in each building and environmental changes e.g temperature. The webpage will also make charts and stats on the environmental changes as an extra functionality</a:t>
            </a:r>
            <a:endParaRPr lang="en-US" dirty="0"/>
          </a:p>
        </p:txBody>
      </p:sp>
    </p:spTree>
    <p:extLst>
      <p:ext uri="{BB962C8B-B14F-4D97-AF65-F5344CB8AC3E}">
        <p14:creationId xmlns:p14="http://schemas.microsoft.com/office/powerpoint/2010/main" val="154282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49F3F-1C61-5F68-318B-EF9A1F95787E}"/>
              </a:ext>
            </a:extLst>
          </p:cNvPr>
          <p:cNvSpPr>
            <a:spLocks noGrp="1"/>
          </p:cNvSpPr>
          <p:nvPr>
            <p:ph type="title"/>
          </p:nvPr>
        </p:nvSpPr>
        <p:spPr>
          <a:xfrm>
            <a:off x="5297762" y="329184"/>
            <a:ext cx="6251110" cy="1783080"/>
          </a:xfrm>
        </p:spPr>
        <p:txBody>
          <a:bodyPr anchor="b">
            <a:normAutofit/>
          </a:bodyPr>
          <a:lstStyle/>
          <a:p>
            <a:r>
              <a:rPr lang="en-US" sz="5400"/>
              <a:t>Research findings:</a:t>
            </a:r>
            <a:br>
              <a:rPr lang="en-US" sz="5400"/>
            </a:br>
            <a:endParaRPr lang="en-US" sz="5400"/>
          </a:p>
        </p:txBody>
      </p:sp>
      <p:pic>
        <p:nvPicPr>
          <p:cNvPr id="6" name="Picture 5" descr="Light bulb on yellow background with sketched light beams and cord">
            <a:extLst>
              <a:ext uri="{FF2B5EF4-FFF2-40B4-BE49-F238E27FC236}">
                <a16:creationId xmlns:a16="http://schemas.microsoft.com/office/drawing/2014/main" id="{70EDFBCB-FF02-9676-9939-C0798FF86116}"/>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887833-E472-8CF7-0220-C7AC7AAE6BFA}"/>
              </a:ext>
            </a:extLst>
          </p:cNvPr>
          <p:cNvSpPr>
            <a:spLocks noGrp="1"/>
          </p:cNvSpPr>
          <p:nvPr>
            <p:ph idx="1"/>
          </p:nvPr>
        </p:nvSpPr>
        <p:spPr>
          <a:xfrm>
            <a:off x="5297762" y="2706624"/>
            <a:ext cx="6251110" cy="3483864"/>
          </a:xfrm>
        </p:spPr>
        <p:txBody>
          <a:bodyPr>
            <a:normAutofit/>
          </a:bodyPr>
          <a:lstStyle/>
          <a:p>
            <a:r>
              <a:rPr lang="en-US" sz="2200" dirty="0"/>
              <a:t>We gathered 5 participants who had no involvement in the development and previous use of the webpage . They were instructed to use the webpage and answer 10 questions and are give 5 option in order for us to draw our conclusions.</a:t>
            </a:r>
          </a:p>
          <a:p>
            <a:endParaRPr lang="en-US" sz="2200" dirty="0"/>
          </a:p>
        </p:txBody>
      </p:sp>
    </p:spTree>
    <p:extLst>
      <p:ext uri="{BB962C8B-B14F-4D97-AF65-F5344CB8AC3E}">
        <p14:creationId xmlns:p14="http://schemas.microsoft.com/office/powerpoint/2010/main" val="12067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5CF3-96E5-64B5-77C5-79BF75878475}"/>
              </a:ext>
            </a:extLst>
          </p:cNvPr>
          <p:cNvSpPr>
            <a:spLocks noGrp="1"/>
          </p:cNvSpPr>
          <p:nvPr>
            <p:ph type="title"/>
          </p:nvPr>
        </p:nvSpPr>
        <p:spPr/>
        <p:txBody>
          <a:bodyPr/>
          <a:lstStyle/>
          <a:p>
            <a:endParaRPr lang="en-US" dirty="0"/>
          </a:p>
        </p:txBody>
      </p:sp>
      <p:pic>
        <p:nvPicPr>
          <p:cNvPr id="7" name="Content Placeholder 6" descr="A survey form with many circles&#10;&#10;Description automatically generated">
            <a:extLst>
              <a:ext uri="{FF2B5EF4-FFF2-40B4-BE49-F238E27FC236}">
                <a16:creationId xmlns:a16="http://schemas.microsoft.com/office/drawing/2014/main" id="{E8FD89BC-318A-B542-0714-2F7FD5211E34}"/>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19569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FFC42B-6279-E163-F817-E5DEF845CD6D}"/>
              </a:ext>
            </a:extLst>
          </p:cNvPr>
          <p:cNvSpPr txBox="1"/>
          <p:nvPr/>
        </p:nvSpPr>
        <p:spPr>
          <a:xfrm>
            <a:off x="4340352" y="0"/>
            <a:ext cx="2567369" cy="800219"/>
          </a:xfrm>
          <a:prstGeom prst="rect">
            <a:avLst/>
          </a:prstGeom>
          <a:noFill/>
        </p:spPr>
        <p:txBody>
          <a:bodyPr wrap="none" rtlCol="0">
            <a:spAutoFit/>
          </a:bodyPr>
          <a:lstStyle/>
          <a:p>
            <a:r>
              <a:rPr lang="en-US" sz="2800" dirty="0"/>
              <a:t>USER ANSWERS </a:t>
            </a:r>
          </a:p>
          <a:p>
            <a:endParaRPr lang="en-US" dirty="0"/>
          </a:p>
        </p:txBody>
      </p:sp>
      <p:graphicFrame>
        <p:nvGraphicFramePr>
          <p:cNvPr id="10" name="Content Placeholder 9">
            <a:extLst>
              <a:ext uri="{FF2B5EF4-FFF2-40B4-BE49-F238E27FC236}">
                <a16:creationId xmlns:a16="http://schemas.microsoft.com/office/drawing/2014/main" id="{85731C4D-5B30-8456-FD04-8918EED52AE6}"/>
              </a:ext>
            </a:extLst>
          </p:cNvPr>
          <p:cNvGraphicFramePr>
            <a:graphicFrameLocks noGrp="1"/>
          </p:cNvGraphicFramePr>
          <p:nvPr>
            <p:ph idx="1"/>
            <p:extLst>
              <p:ext uri="{D42A27DB-BD31-4B8C-83A1-F6EECF244321}">
                <p14:modId xmlns:p14="http://schemas.microsoft.com/office/powerpoint/2010/main" val="2824048278"/>
              </p:ext>
            </p:extLst>
          </p:nvPr>
        </p:nvGraphicFramePr>
        <p:xfrm>
          <a:off x="154549" y="414717"/>
          <a:ext cx="11912953" cy="6766560"/>
        </p:xfrm>
        <a:graphic>
          <a:graphicData uri="http://schemas.openxmlformats.org/drawingml/2006/table">
            <a:tbl>
              <a:tblPr firstRow="1" bandRow="1">
                <a:tableStyleId>{5C22544A-7EE6-4342-B048-85BDC9FD1C3A}</a:tableStyleId>
              </a:tblPr>
              <a:tblGrid>
                <a:gridCol w="1810205">
                  <a:extLst>
                    <a:ext uri="{9D8B030D-6E8A-4147-A177-3AD203B41FA5}">
                      <a16:colId xmlns:a16="http://schemas.microsoft.com/office/drawing/2014/main" val="2508962254"/>
                    </a:ext>
                  </a:extLst>
                </a:gridCol>
                <a:gridCol w="1656803">
                  <a:extLst>
                    <a:ext uri="{9D8B030D-6E8A-4147-A177-3AD203B41FA5}">
                      <a16:colId xmlns:a16="http://schemas.microsoft.com/office/drawing/2014/main" val="3409394739"/>
                    </a:ext>
                  </a:extLst>
                </a:gridCol>
                <a:gridCol w="1754796">
                  <a:extLst>
                    <a:ext uri="{9D8B030D-6E8A-4147-A177-3AD203B41FA5}">
                      <a16:colId xmlns:a16="http://schemas.microsoft.com/office/drawing/2014/main" val="489710508"/>
                    </a:ext>
                  </a:extLst>
                </a:gridCol>
                <a:gridCol w="1705797">
                  <a:extLst>
                    <a:ext uri="{9D8B030D-6E8A-4147-A177-3AD203B41FA5}">
                      <a16:colId xmlns:a16="http://schemas.microsoft.com/office/drawing/2014/main" val="1422420150"/>
                    </a:ext>
                  </a:extLst>
                </a:gridCol>
                <a:gridCol w="1705797">
                  <a:extLst>
                    <a:ext uri="{9D8B030D-6E8A-4147-A177-3AD203B41FA5}">
                      <a16:colId xmlns:a16="http://schemas.microsoft.com/office/drawing/2014/main" val="2884799693"/>
                    </a:ext>
                  </a:extLst>
                </a:gridCol>
                <a:gridCol w="1705797">
                  <a:extLst>
                    <a:ext uri="{9D8B030D-6E8A-4147-A177-3AD203B41FA5}">
                      <a16:colId xmlns:a16="http://schemas.microsoft.com/office/drawing/2014/main" val="1355273215"/>
                    </a:ext>
                  </a:extLst>
                </a:gridCol>
                <a:gridCol w="1573758">
                  <a:extLst>
                    <a:ext uri="{9D8B030D-6E8A-4147-A177-3AD203B41FA5}">
                      <a16:colId xmlns:a16="http://schemas.microsoft.com/office/drawing/2014/main" val="2240715270"/>
                    </a:ext>
                  </a:extLst>
                </a:gridCol>
              </a:tblGrid>
              <a:tr h="356109">
                <a:tc>
                  <a:txBody>
                    <a:bodyPr/>
                    <a:lstStyle/>
                    <a:p>
                      <a:endParaRPr lang="en-US"/>
                    </a:p>
                  </a:txBody>
                  <a:tcPr/>
                </a:tc>
                <a:tc>
                  <a:txBody>
                    <a:bodyPr/>
                    <a:lstStyle/>
                    <a:p>
                      <a:r>
                        <a:rPr lang="en-US" dirty="0"/>
                        <a:t>USER 1</a:t>
                      </a:r>
                    </a:p>
                  </a:txBody>
                  <a:tcPr/>
                </a:tc>
                <a:tc>
                  <a:txBody>
                    <a:bodyPr/>
                    <a:lstStyle/>
                    <a:p>
                      <a:r>
                        <a:rPr lang="en-US" dirty="0"/>
                        <a:t>USER 2</a:t>
                      </a:r>
                    </a:p>
                  </a:txBody>
                  <a:tcPr/>
                </a:tc>
                <a:tc>
                  <a:txBody>
                    <a:bodyPr/>
                    <a:lstStyle/>
                    <a:p>
                      <a:r>
                        <a:rPr lang="en-US" dirty="0"/>
                        <a:t>USER 3</a:t>
                      </a:r>
                    </a:p>
                  </a:txBody>
                  <a:tcPr/>
                </a:tc>
                <a:tc>
                  <a:txBody>
                    <a:bodyPr/>
                    <a:lstStyle/>
                    <a:p>
                      <a:r>
                        <a:rPr lang="en-US" dirty="0"/>
                        <a:t>USER 4</a:t>
                      </a:r>
                    </a:p>
                  </a:txBody>
                  <a:tcPr/>
                </a:tc>
                <a:tc>
                  <a:txBody>
                    <a:bodyPr/>
                    <a:lstStyle/>
                    <a:p>
                      <a:r>
                        <a:rPr lang="en-US" dirty="0"/>
                        <a:t>USER 5</a:t>
                      </a:r>
                    </a:p>
                  </a:txBody>
                  <a:tcPr/>
                </a:tc>
                <a:tc>
                  <a:txBody>
                    <a:bodyPr/>
                    <a:lstStyle/>
                    <a:p>
                      <a:r>
                        <a:rPr lang="en-US" dirty="0"/>
                        <a:t>AVERAGE(ROUNDED)</a:t>
                      </a:r>
                    </a:p>
                  </a:txBody>
                  <a:tcPr/>
                </a:tc>
                <a:extLst>
                  <a:ext uri="{0D108BD9-81ED-4DB2-BD59-A6C34878D82A}">
                    <a16:rowId xmlns:a16="http://schemas.microsoft.com/office/drawing/2014/main" val="2455570642"/>
                  </a:ext>
                </a:extLst>
              </a:tr>
              <a:tr h="356109">
                <a:tc>
                  <a:txBody>
                    <a:bodyPr/>
                    <a:lstStyle/>
                    <a:p>
                      <a:r>
                        <a:rPr lang="en-US" dirty="0"/>
                        <a:t>QUESTION 1</a:t>
                      </a:r>
                    </a:p>
                  </a:txBody>
                  <a:tcPr/>
                </a:tc>
                <a:tc>
                  <a:txBody>
                    <a:bodyPr/>
                    <a:lstStyle/>
                    <a:p>
                      <a:r>
                        <a:rPr lang="en-US" dirty="0"/>
                        <a:t>3</a:t>
                      </a:r>
                    </a:p>
                  </a:txBody>
                  <a:tcPr/>
                </a:tc>
                <a:tc>
                  <a:txBody>
                    <a:bodyPr/>
                    <a:lstStyle/>
                    <a:p>
                      <a:r>
                        <a:rPr lang="en-US" dirty="0"/>
                        <a:t>5</a:t>
                      </a:r>
                    </a:p>
                  </a:txBody>
                  <a:tcPr/>
                </a:tc>
                <a:tc>
                  <a:txBody>
                    <a:bodyPr/>
                    <a:lstStyle/>
                    <a:p>
                      <a:r>
                        <a:rPr lang="en-US" dirty="0"/>
                        <a:t>4</a:t>
                      </a:r>
                    </a:p>
                  </a:txBody>
                  <a:tcPr/>
                </a:tc>
                <a:tc>
                  <a:txBody>
                    <a:bodyPr/>
                    <a:lstStyle/>
                    <a:p>
                      <a:r>
                        <a:rPr lang="en-US" dirty="0"/>
                        <a:t>5</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2098456002"/>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2</a:t>
                      </a:r>
                    </a:p>
                    <a:p>
                      <a:endParaRPr lang="en-US" dirty="0"/>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2444997013"/>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3</a:t>
                      </a:r>
                    </a:p>
                    <a:p>
                      <a:endParaRPr lang="en-US" dirty="0"/>
                    </a:p>
                  </a:txBody>
                  <a:tcPr/>
                </a:tc>
                <a:tc>
                  <a:txBody>
                    <a:bodyPr/>
                    <a:lstStyle/>
                    <a:p>
                      <a:r>
                        <a:rPr lang="en-US" dirty="0"/>
                        <a:t>4</a:t>
                      </a:r>
                    </a:p>
                  </a:txBody>
                  <a:tcPr/>
                </a:tc>
                <a:tc>
                  <a:txBody>
                    <a:bodyPr/>
                    <a:lstStyle/>
                    <a:p>
                      <a:r>
                        <a:rPr lang="en-US" dirty="0"/>
                        <a:t>5</a:t>
                      </a:r>
                    </a:p>
                  </a:txBody>
                  <a:tcPr/>
                </a:tc>
                <a:tc>
                  <a:txBody>
                    <a:bodyPr/>
                    <a:lstStyle/>
                    <a:p>
                      <a:r>
                        <a:rPr lang="en-US" dirty="0"/>
                        <a:t>3</a:t>
                      </a:r>
                    </a:p>
                  </a:txBody>
                  <a:tcPr/>
                </a:tc>
                <a:tc>
                  <a:txBody>
                    <a:bodyPr/>
                    <a:lstStyle/>
                    <a:p>
                      <a:r>
                        <a:rPr lang="en-US" dirty="0"/>
                        <a:t>5</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838088139"/>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4</a:t>
                      </a:r>
                    </a:p>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2850858169"/>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5</a:t>
                      </a:r>
                    </a:p>
                    <a:p>
                      <a:endParaRPr lang="en-US" dirty="0"/>
                    </a:p>
                  </a:txBody>
                  <a:tcPr/>
                </a:tc>
                <a:tc>
                  <a:txBody>
                    <a:bodyPr/>
                    <a:lstStyle/>
                    <a:p>
                      <a:r>
                        <a:rPr lang="en-US" dirty="0"/>
                        <a:t>4</a:t>
                      </a:r>
                    </a:p>
                  </a:txBody>
                  <a:tcPr/>
                </a:tc>
                <a:tc>
                  <a:txBody>
                    <a:bodyPr/>
                    <a:lstStyle/>
                    <a:p>
                      <a:r>
                        <a:rPr lang="en-US" dirty="0"/>
                        <a:t>5</a:t>
                      </a:r>
                    </a:p>
                  </a:txBody>
                  <a:tcPr/>
                </a:tc>
                <a:tc>
                  <a:txBody>
                    <a:bodyPr/>
                    <a:lstStyle/>
                    <a:p>
                      <a:r>
                        <a:rPr lang="en-US" dirty="0"/>
                        <a:t>5</a:t>
                      </a:r>
                    </a:p>
                  </a:txBody>
                  <a:tcPr/>
                </a:tc>
                <a:tc>
                  <a:txBody>
                    <a:bodyPr/>
                    <a:lstStyle/>
                    <a:p>
                      <a:r>
                        <a:rPr lang="en-US" dirty="0"/>
                        <a:t>4</a:t>
                      </a:r>
                    </a:p>
                  </a:txBody>
                  <a:tcPr/>
                </a:tc>
                <a:tc>
                  <a:txBody>
                    <a:bodyPr/>
                    <a:lstStyle/>
                    <a:p>
                      <a:r>
                        <a:rPr lang="en-US" dirty="0"/>
                        <a:t>5</a:t>
                      </a:r>
                    </a:p>
                  </a:txBody>
                  <a:tcPr/>
                </a:tc>
                <a:tc>
                  <a:txBody>
                    <a:bodyPr/>
                    <a:lstStyle/>
                    <a:p>
                      <a:r>
                        <a:rPr lang="en-US" dirty="0"/>
                        <a:t>5</a:t>
                      </a:r>
                    </a:p>
                  </a:txBody>
                  <a:tcPr/>
                </a:tc>
                <a:extLst>
                  <a:ext uri="{0D108BD9-81ED-4DB2-BD59-A6C34878D82A}">
                    <a16:rowId xmlns:a16="http://schemas.microsoft.com/office/drawing/2014/main" val="2425247298"/>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6</a:t>
                      </a:r>
                    </a:p>
                    <a:p>
                      <a:endParaRPr lang="en-US" dirty="0"/>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4222758469"/>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7</a:t>
                      </a:r>
                    </a:p>
                    <a:p>
                      <a:endParaRPr lang="en-US" dirty="0"/>
                    </a:p>
                  </a:txBody>
                  <a:tcPr/>
                </a:tc>
                <a:tc>
                  <a:txBody>
                    <a:bodyPr/>
                    <a:lstStyle/>
                    <a:p>
                      <a:r>
                        <a:rPr lang="en-US" dirty="0"/>
                        <a:t>4</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2325656231"/>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8</a:t>
                      </a:r>
                    </a:p>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3713928690"/>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9</a:t>
                      </a:r>
                    </a:p>
                    <a:p>
                      <a:endParaRPr lang="en-US" dirty="0"/>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5</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122516031"/>
                  </a:ext>
                </a:extLst>
              </a:tr>
              <a:tr h="623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10</a:t>
                      </a:r>
                    </a:p>
                    <a:p>
                      <a:endParaRPr lang="en-US" dirty="0"/>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012421518"/>
                  </a:ext>
                </a:extLst>
              </a:tr>
            </a:tbl>
          </a:graphicData>
        </a:graphic>
      </p:graphicFrame>
    </p:spTree>
    <p:extLst>
      <p:ext uri="{BB962C8B-B14F-4D97-AF65-F5344CB8AC3E}">
        <p14:creationId xmlns:p14="http://schemas.microsoft.com/office/powerpoint/2010/main" val="339923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9627-F261-CAB9-9BC1-5765DC1ACFCC}"/>
              </a:ext>
            </a:extLst>
          </p:cNvPr>
          <p:cNvSpPr>
            <a:spLocks noGrp="1"/>
          </p:cNvSpPr>
          <p:nvPr>
            <p:ph type="title"/>
          </p:nvPr>
        </p:nvSpPr>
        <p:spPr/>
        <p:txBody>
          <a:bodyPr/>
          <a:lstStyle/>
          <a:p>
            <a:r>
              <a:rPr lang="en-US" dirty="0"/>
              <a:t>USER QUESTION RATINGS</a:t>
            </a:r>
          </a:p>
        </p:txBody>
      </p:sp>
      <p:graphicFrame>
        <p:nvGraphicFramePr>
          <p:cNvPr id="4" name="Content Placeholder 3">
            <a:extLst>
              <a:ext uri="{FF2B5EF4-FFF2-40B4-BE49-F238E27FC236}">
                <a16:creationId xmlns:a16="http://schemas.microsoft.com/office/drawing/2014/main" id="{49EAA51A-43C8-B1E6-95FE-921387FF1EEE}"/>
              </a:ext>
            </a:extLst>
          </p:cNvPr>
          <p:cNvGraphicFramePr>
            <a:graphicFrameLocks noGrp="1"/>
          </p:cNvGraphicFramePr>
          <p:nvPr>
            <p:ph idx="1"/>
            <p:extLst>
              <p:ext uri="{D42A27DB-BD31-4B8C-83A1-F6EECF244321}">
                <p14:modId xmlns:p14="http://schemas.microsoft.com/office/powerpoint/2010/main" val="322603886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779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7C25E-1D28-24D3-9DAE-59CDCD6C9FBD}"/>
              </a:ext>
            </a:extLst>
          </p:cNvPr>
          <p:cNvSpPr>
            <a:spLocks noGrp="1"/>
          </p:cNvSpPr>
          <p:nvPr>
            <p:ph type="title"/>
          </p:nvPr>
        </p:nvSpPr>
        <p:spPr>
          <a:xfrm>
            <a:off x="362555" y="-229672"/>
            <a:ext cx="5334197" cy="1708242"/>
          </a:xfrm>
        </p:spPr>
        <p:txBody>
          <a:bodyPr anchor="ctr">
            <a:normAutofit/>
          </a:bodyPr>
          <a:lstStyle/>
          <a:p>
            <a:r>
              <a:rPr lang="en-US" sz="4000" dirty="0"/>
              <a:t>CONCLUSION</a:t>
            </a:r>
          </a:p>
        </p:txBody>
      </p:sp>
      <p:sp>
        <p:nvSpPr>
          <p:cNvPr id="3" name="Content Placeholder 2">
            <a:extLst>
              <a:ext uri="{FF2B5EF4-FFF2-40B4-BE49-F238E27FC236}">
                <a16:creationId xmlns:a16="http://schemas.microsoft.com/office/drawing/2014/main" id="{A5254496-1FAC-79A0-97FD-B4CB99987E0C}"/>
              </a:ext>
            </a:extLst>
          </p:cNvPr>
          <p:cNvSpPr>
            <a:spLocks noGrp="1"/>
          </p:cNvSpPr>
          <p:nvPr>
            <p:ph idx="1"/>
          </p:nvPr>
        </p:nvSpPr>
        <p:spPr>
          <a:xfrm>
            <a:off x="154547" y="914400"/>
            <a:ext cx="5774026" cy="5647386"/>
          </a:xfrm>
        </p:spPr>
        <p:txBody>
          <a:bodyPr anchor="ctr">
            <a:normAutofit/>
          </a:bodyPr>
          <a:lstStyle/>
          <a:p>
            <a:r>
              <a:rPr lang="en-US" sz="1400" dirty="0"/>
              <a:t>We have obtained insightful information from a thorough round of user testing on the group 5 webpage that will greatly improve the user experience as a whole. Numerous factors were taken into consideration throughout the review, such as usability, task success, time spent on task, error rates, and user happiness.</a:t>
            </a:r>
          </a:p>
          <a:p>
            <a:endParaRPr lang="en-US" sz="1400" dirty="0"/>
          </a:p>
          <a:p>
            <a:r>
              <a:rPr lang="en-US" sz="1400" dirty="0"/>
              <a:t>The majority of participants said that the website's navigation, design, and layout were user-friendly and were satisfied with the webpage. They all rated it highly</a:t>
            </a:r>
          </a:p>
          <a:p>
            <a:r>
              <a:rPr lang="en-US" sz="1400" dirty="0"/>
              <a:t>The results of this user testing will be utilized to establish priorities and carry out the required enhancements. In order to exceed customer expectations and provide a remarkable user experience, we are dedicated to improving the super coders(group 5) webpage. Additional testing, continuing feedback integration, and design modifications are all part of the iterative process.</a:t>
            </a:r>
          </a:p>
          <a:p>
            <a:endParaRPr lang="en-US" sz="1400" dirty="0"/>
          </a:p>
          <a:p>
            <a:r>
              <a:rPr lang="en-US" sz="1400" dirty="0"/>
              <a:t>We appreciate the significant contributions from all participants and users, such as testers and prison officers, and look forward to incorporating these modifications to make the Super Coders webpage an even better platform for our users.</a:t>
            </a:r>
          </a:p>
          <a:p>
            <a:endParaRPr lang="en-US" sz="1100" dirty="0"/>
          </a:p>
        </p:txBody>
      </p:sp>
      <p:pic>
        <p:nvPicPr>
          <p:cNvPr id="14" name="Picture 13" descr="Exclamation mark on a yellow background">
            <a:extLst>
              <a:ext uri="{FF2B5EF4-FFF2-40B4-BE49-F238E27FC236}">
                <a16:creationId xmlns:a16="http://schemas.microsoft.com/office/drawing/2014/main" id="{2017AA7A-C73D-E416-EF69-4D98E3FE1EB2}"/>
              </a:ext>
            </a:extLst>
          </p:cNvPr>
          <p:cNvPicPr>
            <a:picLocks noChangeAspect="1"/>
          </p:cNvPicPr>
          <p:nvPr/>
        </p:nvPicPr>
        <p:blipFill rotWithShape="1">
          <a:blip r:embed="rId2"/>
          <a:srcRect l="27337" r="1441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104792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426</Words>
  <Application>Microsoft Macintosh PowerPoint</Application>
  <PresentationFormat>Widescreen</PresentationFormat>
  <Paragraphs>93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SCC331 group 5 (super coders) user testing </vt:lpstr>
      <vt:lpstr>REASONS FOR OUR RESEARCH</vt:lpstr>
      <vt:lpstr>Research findings: </vt:lpstr>
      <vt:lpstr>PowerPoint Presentation</vt:lpstr>
      <vt:lpstr>PowerPoint Presentation</vt:lpstr>
      <vt:lpstr>USER QUESTION RATINGS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331 group 5 (super coders) user testing </dc:title>
  <dc:creator>Maseli, Oghenetega (Student)</dc:creator>
  <cp:lastModifiedBy>Maseli, Oghenetega (Student)</cp:lastModifiedBy>
  <cp:revision>16</cp:revision>
  <dcterms:created xsi:type="dcterms:W3CDTF">2024-01-31T21:49:32Z</dcterms:created>
  <dcterms:modified xsi:type="dcterms:W3CDTF">2024-02-01T01:33:54Z</dcterms:modified>
</cp:coreProperties>
</file>