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302752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536" userDrawn="1">
          <p15:clr>
            <a:srgbClr val="A4A3A4"/>
          </p15:clr>
        </p15:guide>
        <p15:guide id="4" orient="horz" pos="102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636"/>
    <a:srgbClr val="4472C4"/>
    <a:srgbClr val="E2E2E2"/>
    <a:srgbClr val="F2F2F2"/>
    <a:srgbClr val="004E92"/>
    <a:srgbClr val="000428"/>
    <a:srgbClr val="2D6FD1"/>
    <a:srgbClr val="3A2ED0"/>
    <a:srgbClr val="3131DF"/>
    <a:srgbClr val="020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32" autoAdjust="0"/>
  </p:normalViewPr>
  <p:slideViewPr>
    <p:cSldViewPr snapToGrid="0">
      <p:cViewPr>
        <p:scale>
          <a:sx n="33" d="100"/>
          <a:sy n="33" d="100"/>
        </p:scale>
        <p:origin x="758" y="19"/>
      </p:cViewPr>
      <p:guideLst>
        <p:guide pos="9536"/>
        <p:guide orient="horz" pos="102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notesViewPr>
    <p:cSldViewPr snapToGrid="0" showGuide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40755-8679-4EBC-9EFA-4F99D54FDAB0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7550" y="1143000"/>
            <a:ext cx="2882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7F347-F259-4000-9D8F-193820691C7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46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612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943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332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7550" y="1143000"/>
            <a:ext cx="2882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7F347-F259-4000-9D8F-193820691C71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660964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5302386"/>
            <a:ext cx="25733931" cy="11279752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7017128"/>
            <a:ext cx="22706410" cy="7822326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631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0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51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724962"/>
            <a:ext cx="6528093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724962"/>
            <a:ext cx="1920583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5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195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8077332"/>
            <a:ext cx="26112371" cy="1347720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1682033"/>
            <a:ext cx="26112371" cy="7087342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1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8624810"/>
            <a:ext cx="12866966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93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724969"/>
            <a:ext cx="26112371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7942328"/>
            <a:ext cx="12807832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1834740"/>
            <a:ext cx="1280783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7942328"/>
            <a:ext cx="12870909" cy="3892412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1834740"/>
            <a:ext cx="1287090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53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40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47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4664905"/>
            <a:ext cx="15326827" cy="23024494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86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159952"/>
            <a:ext cx="9764544" cy="7559834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4664905"/>
            <a:ext cx="15326827" cy="23024494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9719786"/>
            <a:ext cx="9764544" cy="18007107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8461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24969"/>
            <a:ext cx="26112371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8624810"/>
            <a:ext cx="26112371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C1AF-7B8C-40AE-9551-7C06C9AE4EEC}" type="datetimeFigureOut">
              <a:rPr lang="en-MY" smtClean="0"/>
              <a:t>30/1/2024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0029347"/>
            <a:ext cx="1021788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0029347"/>
            <a:ext cx="681192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F266-3827-4210-B9E0-261EEA36373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84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22" Type="http://schemas.openxmlformats.org/officeDocument/2006/relationships/hyperlink" Target="https://blood-donation.streamlit.app/" TargetMode="External"/><Relationship Id="rId23" Type="http://schemas.openxmlformats.org/officeDocument/2006/relationships/image" Target="../media/image2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0.jp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0.jp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0.jp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7B9BFA-281A-0A01-81CC-B8ABF447B7D5}"/>
              </a:ext>
            </a:extLst>
          </p:cNvPr>
          <p:cNvSpPr/>
          <p:nvPr/>
        </p:nvSpPr>
        <p:spPr>
          <a:xfrm>
            <a:off x="12256775" y="19039393"/>
            <a:ext cx="5798598" cy="77375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5A4C4-F97B-A9D4-0BB2-B16C92971F49}"/>
              </a:ext>
            </a:extLst>
          </p:cNvPr>
          <p:cNvSpPr/>
          <p:nvPr/>
        </p:nvSpPr>
        <p:spPr>
          <a:xfrm>
            <a:off x="10822488" y="8351291"/>
            <a:ext cx="8659774" cy="3560875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879B8-3E4D-FA13-27F3-5E003EE812ED}"/>
              </a:ext>
            </a:extLst>
          </p:cNvPr>
          <p:cNvSpPr txBox="1"/>
          <p:nvPr/>
        </p:nvSpPr>
        <p:spPr>
          <a:xfrm>
            <a:off x="10904401" y="9585376"/>
            <a:ext cx="863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MALAYSIA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15012-E428-F0B6-6E3E-D57F16E7D0C1}"/>
              </a:ext>
            </a:extLst>
          </p:cNvPr>
          <p:cNvSpPr txBox="1"/>
          <p:nvPr/>
        </p:nvSpPr>
        <p:spPr>
          <a:xfrm>
            <a:off x="10822487" y="10275101"/>
            <a:ext cx="863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Verdana"/>
              </a:rPr>
              <a:t>45,798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Daily Updates (2024)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3B740D-D5FC-F072-84EB-EB8476A0F743}"/>
              </a:ext>
            </a:extLst>
          </p:cNvPr>
          <p:cNvSpPr txBox="1"/>
          <p:nvPr/>
        </p:nvSpPr>
        <p:spPr>
          <a:xfrm>
            <a:off x="1568633" y="2694714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800" b="0">
                <a:solidFill>
                  <a:srgbClr val="000000"/>
                </a:solidFill>
                <a:latin typeface="Verdana"/>
              </a:rPr>
              <a:t>Data as of 2024-01-28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DC6C831-7E36-21D2-FF3F-C9615FC73127}"/>
              </a:ext>
            </a:extLst>
          </p:cNvPr>
          <p:cNvSpPr/>
          <p:nvPr/>
        </p:nvSpPr>
        <p:spPr>
          <a:xfrm>
            <a:off x="3667126" y="10450923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6D038EE-A559-BDA8-FA6A-6B2A89BD672C}"/>
              </a:ext>
            </a:extLst>
          </p:cNvPr>
          <p:cNvSpPr/>
          <p:nvPr/>
        </p:nvSpPr>
        <p:spPr>
          <a:xfrm>
            <a:off x="1498355" y="10439200"/>
            <a:ext cx="2860433" cy="2156942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394AB-57EA-680B-1D38-A74B236AC77D}"/>
              </a:ext>
            </a:extLst>
          </p:cNvPr>
          <p:cNvSpPr txBox="1"/>
          <p:nvPr/>
        </p:nvSpPr>
        <p:spPr>
          <a:xfrm>
            <a:off x="4288453" y="10570018"/>
            <a:ext cx="4337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KEDAH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6BE749-2E94-F112-32F9-D848988AF7D1}"/>
              </a:ext>
            </a:extLst>
          </p:cNvPr>
          <p:cNvSpPr txBox="1"/>
          <p:nvPr/>
        </p:nvSpPr>
        <p:spPr>
          <a:xfrm>
            <a:off x="4323475" y="11109213"/>
            <a:ext cx="4337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1,628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DB4D0E2-A367-9E16-81FC-FEB30ED4D165}"/>
              </a:ext>
            </a:extLst>
          </p:cNvPr>
          <p:cNvSpPr/>
          <p:nvPr/>
        </p:nvSpPr>
        <p:spPr>
          <a:xfrm>
            <a:off x="21641292" y="7570051"/>
            <a:ext cx="5015356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67BDE8A-9C99-8337-91AF-2ACBCFA11C48}"/>
              </a:ext>
            </a:extLst>
          </p:cNvPr>
          <p:cNvSpPr/>
          <p:nvPr/>
        </p:nvSpPr>
        <p:spPr>
          <a:xfrm>
            <a:off x="25963471" y="7579777"/>
            <a:ext cx="2860433" cy="2156942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C1FC08-C750-58CC-E9C6-9CA7656C851A}"/>
              </a:ext>
            </a:extLst>
          </p:cNvPr>
          <p:cNvSpPr txBox="1"/>
          <p:nvPr/>
        </p:nvSpPr>
        <p:spPr>
          <a:xfrm>
            <a:off x="21628045" y="7757686"/>
            <a:ext cx="431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PULAU PINANG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80FEF8-29BB-F1A0-7B74-FD24CB477189}"/>
              </a:ext>
            </a:extLst>
          </p:cNvPr>
          <p:cNvSpPr txBox="1"/>
          <p:nvPr/>
        </p:nvSpPr>
        <p:spPr>
          <a:xfrm>
            <a:off x="21617348" y="8252753"/>
            <a:ext cx="4342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3,516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8E8904-8772-DF5F-9DF0-EED679978AA1}"/>
              </a:ext>
            </a:extLst>
          </p:cNvPr>
          <p:cNvSpPr/>
          <p:nvPr/>
        </p:nvSpPr>
        <p:spPr>
          <a:xfrm>
            <a:off x="3620384" y="24851360"/>
            <a:ext cx="5033621" cy="2164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339FF4-B53E-AE7A-EE35-D55A117FBA8C}"/>
              </a:ext>
            </a:extLst>
          </p:cNvPr>
          <p:cNvSpPr/>
          <p:nvPr/>
        </p:nvSpPr>
        <p:spPr>
          <a:xfrm>
            <a:off x="1474423" y="24851360"/>
            <a:ext cx="2878255" cy="2126348"/>
          </a:xfrm>
          <a:prstGeom prst="round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5354F4-A17F-CEEC-0F6E-6AE3FCC88C61}"/>
              </a:ext>
            </a:extLst>
          </p:cNvPr>
          <p:cNvSpPr txBox="1"/>
          <p:nvPr/>
        </p:nvSpPr>
        <p:spPr>
          <a:xfrm>
            <a:off x="4343704" y="24943122"/>
            <a:ext cx="422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PERAK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63FFCC-A0C2-CFDF-9B99-1E32FDF5C1C1}"/>
              </a:ext>
            </a:extLst>
          </p:cNvPr>
          <p:cNvSpPr txBox="1"/>
          <p:nvPr/>
        </p:nvSpPr>
        <p:spPr>
          <a:xfrm>
            <a:off x="4352678" y="25482315"/>
            <a:ext cx="4273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3,699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4D37F0-6B84-C9F0-19B7-90E882A1CB98}"/>
              </a:ext>
            </a:extLst>
          </p:cNvPr>
          <p:cNvSpPr/>
          <p:nvPr/>
        </p:nvSpPr>
        <p:spPr>
          <a:xfrm>
            <a:off x="21649521" y="1620297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C5C948-DD51-0BFB-EBF2-037F922354C5}"/>
              </a:ext>
            </a:extLst>
          </p:cNvPr>
          <p:cNvSpPr/>
          <p:nvPr/>
        </p:nvSpPr>
        <p:spPr>
          <a:xfrm>
            <a:off x="25963471" y="16210809"/>
            <a:ext cx="2860433" cy="2156942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22DA1-657C-FEC7-DBC7-64B21EACB9AA}"/>
              </a:ext>
            </a:extLst>
          </p:cNvPr>
          <p:cNvSpPr txBox="1"/>
          <p:nvPr/>
        </p:nvSpPr>
        <p:spPr>
          <a:xfrm>
            <a:off x="22026458" y="14021638"/>
            <a:ext cx="427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B7790-95FF-DB82-D57D-F6E2DE2FC022}"/>
              </a:ext>
            </a:extLst>
          </p:cNvPr>
          <p:cNvSpPr txBox="1"/>
          <p:nvPr/>
        </p:nvSpPr>
        <p:spPr>
          <a:xfrm>
            <a:off x="22026458" y="14560831"/>
            <a:ext cx="433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2,153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70D73A-2EE3-A186-8085-656FFF0333A8}"/>
              </a:ext>
            </a:extLst>
          </p:cNvPr>
          <p:cNvSpPr/>
          <p:nvPr/>
        </p:nvSpPr>
        <p:spPr>
          <a:xfrm>
            <a:off x="21614325" y="21980445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DA5CFF-A089-4E4D-3705-9BB68C0D1F2D}"/>
              </a:ext>
            </a:extLst>
          </p:cNvPr>
          <p:cNvSpPr txBox="1"/>
          <p:nvPr/>
        </p:nvSpPr>
        <p:spPr>
          <a:xfrm>
            <a:off x="21628046" y="22099543"/>
            <a:ext cx="4324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KUALA LUMPUR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250DB9-6E6E-2B87-A775-F5B583C1D22A}"/>
              </a:ext>
            </a:extLst>
          </p:cNvPr>
          <p:cNvSpPr txBox="1"/>
          <p:nvPr/>
        </p:nvSpPr>
        <p:spPr>
          <a:xfrm>
            <a:off x="21610725" y="22747074"/>
            <a:ext cx="434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15,533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7DB1D8-C5D7-3F89-8189-0835F7B0E3C6}"/>
              </a:ext>
            </a:extLst>
          </p:cNvPr>
          <p:cNvSpPr/>
          <p:nvPr/>
        </p:nvSpPr>
        <p:spPr>
          <a:xfrm>
            <a:off x="3607817" y="19089654"/>
            <a:ext cx="5038297" cy="21569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A50B519-0188-831F-98DB-89CE9683EED9}"/>
              </a:ext>
            </a:extLst>
          </p:cNvPr>
          <p:cNvSpPr txBox="1"/>
          <p:nvPr/>
        </p:nvSpPr>
        <p:spPr>
          <a:xfrm>
            <a:off x="4329540" y="19208752"/>
            <a:ext cx="433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N. SEMBILAN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FD64DC8-81C0-AD83-E1D9-A50CBEC24A8F}"/>
              </a:ext>
            </a:extLst>
          </p:cNvPr>
          <p:cNvSpPr txBox="1"/>
          <p:nvPr/>
        </p:nvSpPr>
        <p:spPr>
          <a:xfrm>
            <a:off x="4343704" y="19747947"/>
            <a:ext cx="430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1,574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11937A7-7944-5BBA-0E3F-F9DDD06C9EA7}"/>
              </a:ext>
            </a:extLst>
          </p:cNvPr>
          <p:cNvSpPr/>
          <p:nvPr/>
        </p:nvSpPr>
        <p:spPr>
          <a:xfrm>
            <a:off x="21628045" y="10417566"/>
            <a:ext cx="5028603" cy="21662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9780B40-0F8B-BC95-3A5F-72DE037A4C1E}"/>
              </a:ext>
            </a:extLst>
          </p:cNvPr>
          <p:cNvSpPr/>
          <p:nvPr/>
        </p:nvSpPr>
        <p:spPr>
          <a:xfrm>
            <a:off x="25941461" y="10417566"/>
            <a:ext cx="2860433" cy="2156942"/>
          </a:xfrm>
          <a:prstGeom prst="round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4E7B61-B00D-290A-FB3F-D9A77C03B906}"/>
              </a:ext>
            </a:extLst>
          </p:cNvPr>
          <p:cNvSpPr txBox="1"/>
          <p:nvPr/>
        </p:nvSpPr>
        <p:spPr>
          <a:xfrm>
            <a:off x="21615465" y="10640702"/>
            <a:ext cx="433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SABAH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EE82F7E-FF36-40FF-792A-B38A2F5F1108}"/>
              </a:ext>
            </a:extLst>
          </p:cNvPr>
          <p:cNvSpPr txBox="1"/>
          <p:nvPr/>
        </p:nvSpPr>
        <p:spPr>
          <a:xfrm>
            <a:off x="21615464" y="11134066"/>
            <a:ext cx="432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2,814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C5ED05D-0C5C-7F31-5DAB-C40C9197C84E}"/>
              </a:ext>
            </a:extLst>
          </p:cNvPr>
          <p:cNvSpPr/>
          <p:nvPr/>
        </p:nvSpPr>
        <p:spPr>
          <a:xfrm>
            <a:off x="21636130" y="13321156"/>
            <a:ext cx="5020518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2A37066-9990-74E7-029F-BD9E26B50B5D}"/>
              </a:ext>
            </a:extLst>
          </p:cNvPr>
          <p:cNvSpPr/>
          <p:nvPr/>
        </p:nvSpPr>
        <p:spPr>
          <a:xfrm>
            <a:off x="25941309" y="13314619"/>
            <a:ext cx="2882595" cy="2156942"/>
          </a:xfrm>
          <a:prstGeom prst="round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433D851-733D-E2D4-9301-01215201BDF0}"/>
              </a:ext>
            </a:extLst>
          </p:cNvPr>
          <p:cNvSpPr txBox="1"/>
          <p:nvPr/>
        </p:nvSpPr>
        <p:spPr>
          <a:xfrm>
            <a:off x="21635979" y="13486408"/>
            <a:ext cx="430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SARAWAK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0A4649-97AC-0A40-6715-9DADC7D0A011}"/>
              </a:ext>
            </a:extLst>
          </p:cNvPr>
          <p:cNvSpPr txBox="1"/>
          <p:nvPr/>
        </p:nvSpPr>
        <p:spPr>
          <a:xfrm>
            <a:off x="21636131" y="13999701"/>
            <a:ext cx="430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3,489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E48A34B-5414-C535-FE8C-0041D7224828}"/>
              </a:ext>
            </a:extLst>
          </p:cNvPr>
          <p:cNvSpPr/>
          <p:nvPr/>
        </p:nvSpPr>
        <p:spPr>
          <a:xfrm>
            <a:off x="3616905" y="13336809"/>
            <a:ext cx="5029384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1890269D-74E3-5667-04EF-3538FA740E97}"/>
              </a:ext>
            </a:extLst>
          </p:cNvPr>
          <p:cNvSpPr/>
          <p:nvPr/>
        </p:nvSpPr>
        <p:spPr>
          <a:xfrm>
            <a:off x="1469107" y="13331417"/>
            <a:ext cx="2860433" cy="2151358"/>
          </a:xfrm>
          <a:prstGeom prst="round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69B75E7-5B34-0670-264E-9D37CCD2C595}"/>
              </a:ext>
            </a:extLst>
          </p:cNvPr>
          <p:cNvSpPr txBox="1"/>
          <p:nvPr/>
        </p:nvSpPr>
        <p:spPr>
          <a:xfrm>
            <a:off x="4344481" y="13527144"/>
            <a:ext cx="431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KELANTAN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E92EEA-0EC0-BC7D-7A93-218FF7E5B05E}"/>
              </a:ext>
            </a:extLst>
          </p:cNvPr>
          <p:cNvSpPr txBox="1"/>
          <p:nvPr/>
        </p:nvSpPr>
        <p:spPr>
          <a:xfrm>
            <a:off x="4344478" y="14020507"/>
            <a:ext cx="430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1,519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22C4D5FC-EABE-7C34-871D-D7DCE4B75DDD}"/>
              </a:ext>
            </a:extLst>
          </p:cNvPr>
          <p:cNvSpPr/>
          <p:nvPr/>
        </p:nvSpPr>
        <p:spPr>
          <a:xfrm>
            <a:off x="21640800" y="19092668"/>
            <a:ext cx="4967564" cy="21411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B7CCDA5-7BB8-8132-561E-D5662773A509}"/>
              </a:ext>
            </a:extLst>
          </p:cNvPr>
          <p:cNvSpPr/>
          <p:nvPr/>
        </p:nvSpPr>
        <p:spPr>
          <a:xfrm>
            <a:off x="25963444" y="19089222"/>
            <a:ext cx="2860433" cy="2156942"/>
          </a:xfrm>
          <a:prstGeom prst="round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32EEE31-8BE3-D114-95A1-D49B558AC992}"/>
              </a:ext>
            </a:extLst>
          </p:cNvPr>
          <p:cNvSpPr txBox="1"/>
          <p:nvPr/>
        </p:nvSpPr>
        <p:spPr>
          <a:xfrm>
            <a:off x="21614325" y="19274808"/>
            <a:ext cx="4360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TERENGGANU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B734220-F4E8-573E-27BA-CDC4236A411F}"/>
              </a:ext>
            </a:extLst>
          </p:cNvPr>
          <p:cNvSpPr txBox="1"/>
          <p:nvPr/>
        </p:nvSpPr>
        <p:spPr>
          <a:xfrm>
            <a:off x="21614331" y="1976817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1,817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B4AB75AE-3437-F4F2-2F87-9A6D5C2DC6B6}"/>
              </a:ext>
            </a:extLst>
          </p:cNvPr>
          <p:cNvSpPr/>
          <p:nvPr/>
        </p:nvSpPr>
        <p:spPr>
          <a:xfrm>
            <a:off x="3628650" y="21965919"/>
            <a:ext cx="5038298" cy="21468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EFA7EFD-FA47-611F-9632-3E4E9D0D03DF}"/>
              </a:ext>
            </a:extLst>
          </p:cNvPr>
          <p:cNvSpPr/>
          <p:nvPr/>
        </p:nvSpPr>
        <p:spPr>
          <a:xfrm>
            <a:off x="1457070" y="21965920"/>
            <a:ext cx="2895608" cy="2158968"/>
          </a:xfrm>
          <a:prstGeom prst="round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B13EF1-8CD1-9E73-8188-4AEEC16C7AC8}"/>
              </a:ext>
            </a:extLst>
          </p:cNvPr>
          <p:cNvSpPr txBox="1"/>
          <p:nvPr/>
        </p:nvSpPr>
        <p:spPr>
          <a:xfrm>
            <a:off x="4336395" y="22169571"/>
            <a:ext cx="431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PAHANG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CF226-8E6B-5658-2156-A9572A4E86E0}"/>
              </a:ext>
            </a:extLst>
          </p:cNvPr>
          <p:cNvSpPr txBox="1"/>
          <p:nvPr/>
        </p:nvSpPr>
        <p:spPr>
          <a:xfrm>
            <a:off x="4329539" y="22662936"/>
            <a:ext cx="4338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1,991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40BBD63F-9F0F-8700-5AEC-2A30B9CC6F89}"/>
              </a:ext>
            </a:extLst>
          </p:cNvPr>
          <p:cNvSpPr/>
          <p:nvPr/>
        </p:nvSpPr>
        <p:spPr>
          <a:xfrm>
            <a:off x="3638903" y="16203004"/>
            <a:ext cx="4994033" cy="21733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31A802-D002-C92B-121A-7E216B57D882}"/>
              </a:ext>
            </a:extLst>
          </p:cNvPr>
          <p:cNvSpPr txBox="1"/>
          <p:nvPr/>
        </p:nvSpPr>
        <p:spPr>
          <a:xfrm>
            <a:off x="4354018" y="16433151"/>
            <a:ext cx="42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MELAKA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0B2133-EE6C-8F12-7C73-49CDE03EAA11}"/>
              </a:ext>
            </a:extLst>
          </p:cNvPr>
          <p:cNvSpPr txBox="1"/>
          <p:nvPr/>
        </p:nvSpPr>
        <p:spPr>
          <a:xfrm>
            <a:off x="4353866" y="16926515"/>
            <a:ext cx="427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2,190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A824C57-31BF-2469-3D51-D56DF6EFD04A}"/>
              </a:ext>
            </a:extLst>
          </p:cNvPr>
          <p:cNvSpPr/>
          <p:nvPr/>
        </p:nvSpPr>
        <p:spPr>
          <a:xfrm>
            <a:off x="3664692" y="7578002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E5CDA4-FA80-F7B1-68E9-6374B63C44A5}"/>
              </a:ext>
            </a:extLst>
          </p:cNvPr>
          <p:cNvSpPr txBox="1"/>
          <p:nvPr/>
        </p:nvSpPr>
        <p:spPr>
          <a:xfrm>
            <a:off x="4344630" y="7820615"/>
            <a:ext cx="4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JOHOR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ED0243D-AF72-862D-4CC8-CD8360A9FBD6}"/>
              </a:ext>
            </a:extLst>
          </p:cNvPr>
          <p:cNvSpPr txBox="1"/>
          <p:nvPr/>
        </p:nvSpPr>
        <p:spPr>
          <a:xfrm>
            <a:off x="4321039" y="8216013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3,875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8DCB5-A1A2-9B57-41AA-08AAEE8EA3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3" y="21965919"/>
            <a:ext cx="2869748" cy="2157416"/>
          </a:xfrm>
          <a:prstGeom prst="round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E51CFC-77BE-624B-F627-0BD101FA4F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7578001"/>
            <a:ext cx="2877986" cy="2133497"/>
          </a:xfrm>
          <a:prstGeom prst="round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58058B-8821-93E4-76C0-BE9859385B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10" y="16200871"/>
            <a:ext cx="2895608" cy="2165342"/>
          </a:xfrm>
          <a:prstGeom prst="round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F5E2D7-536B-E85E-D98C-E7B4EB01E5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66" y="19085515"/>
            <a:ext cx="2867474" cy="2158233"/>
          </a:xfrm>
          <a:prstGeom prst="round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809257-DBDB-F234-A403-85A47400E7BD}"/>
              </a:ext>
            </a:extLst>
          </p:cNvPr>
          <p:cNvSpPr/>
          <p:nvPr/>
        </p:nvSpPr>
        <p:spPr>
          <a:xfrm>
            <a:off x="3607817" y="27749246"/>
            <a:ext cx="5050911" cy="21582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26912-194C-185E-13FA-996A0C7579B6}"/>
              </a:ext>
            </a:extLst>
          </p:cNvPr>
          <p:cNvSpPr txBox="1"/>
          <p:nvPr/>
        </p:nvSpPr>
        <p:spPr>
          <a:xfrm>
            <a:off x="4352678" y="27939581"/>
            <a:ext cx="4315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PERLIS</a:t>
            </a:r>
            <a:endParaRPr lang="en-MY" sz="3200" b="1" dirty="0"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B2B4E-5F55-35A5-3A0A-C1A803839D29}"/>
              </a:ext>
            </a:extLst>
          </p:cNvPr>
          <p:cNvSpPr txBox="1"/>
          <p:nvPr/>
        </p:nvSpPr>
        <p:spPr>
          <a:xfrm>
            <a:off x="4343704" y="28432944"/>
            <a:ext cx="432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EA569-0CD7-C710-AE1C-50FF07AE3605}"/>
              </a:ext>
            </a:extLst>
          </p:cNvPr>
          <p:cNvSpPr/>
          <p:nvPr/>
        </p:nvSpPr>
        <p:spPr>
          <a:xfrm>
            <a:off x="21632045" y="24874370"/>
            <a:ext cx="4994033" cy="21334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67D00-F8FD-76FA-C2BC-8253EE1AA980}"/>
              </a:ext>
            </a:extLst>
          </p:cNvPr>
          <p:cNvSpPr txBox="1"/>
          <p:nvPr/>
        </p:nvSpPr>
        <p:spPr>
          <a:xfrm>
            <a:off x="21632039" y="2506470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PUTRAJAYA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70520-D23F-363B-220D-FF81AC13C74B}"/>
              </a:ext>
            </a:extLst>
          </p:cNvPr>
          <p:cNvSpPr txBox="1"/>
          <p:nvPr/>
        </p:nvSpPr>
        <p:spPr>
          <a:xfrm>
            <a:off x="21632045" y="25558067"/>
            <a:ext cx="4325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3B343DA-00D6-F62E-7E2B-763A3BCD6941}"/>
              </a:ext>
            </a:extLst>
          </p:cNvPr>
          <p:cNvSpPr/>
          <p:nvPr/>
        </p:nvSpPr>
        <p:spPr>
          <a:xfrm>
            <a:off x="21662615" y="27742147"/>
            <a:ext cx="4994033" cy="2150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47A70D-AF32-C602-1CDF-866BC220BBB6}"/>
              </a:ext>
            </a:extLst>
          </p:cNvPr>
          <p:cNvSpPr txBox="1"/>
          <p:nvPr/>
        </p:nvSpPr>
        <p:spPr>
          <a:xfrm>
            <a:off x="21662612" y="28418007"/>
            <a:ext cx="4254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035BA5-6DCD-17B2-E884-8D0ADCC5E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59" y="27737196"/>
            <a:ext cx="2853819" cy="2147476"/>
          </a:xfrm>
          <a:prstGeom prst="round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EA9BC8-E373-E460-7FA5-16BC941F47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44" y="24870452"/>
            <a:ext cx="2901981" cy="2124578"/>
          </a:xfrm>
          <a:prstGeom prst="round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DE9DFB-88A9-B0BB-AA9B-1478627599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704" y="27751230"/>
            <a:ext cx="2896821" cy="2150447"/>
          </a:xfrm>
          <a:prstGeom prst="round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7A66060-1F41-9167-4C9E-65CE65F731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774" y="19822926"/>
            <a:ext cx="5798598" cy="57985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5E1D8F-A5F0-554A-C7CA-4A154B07AD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372" y="6107752"/>
            <a:ext cx="5715000" cy="29297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1F81BCD-1F6F-DFB4-93F3-9DA62D1CA602}"/>
              </a:ext>
            </a:extLst>
          </p:cNvPr>
          <p:cNvSpPr txBox="1"/>
          <p:nvPr/>
        </p:nvSpPr>
        <p:spPr>
          <a:xfrm>
            <a:off x="12279284" y="19275990"/>
            <a:ext cx="5817557" cy="3435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</a:rPr>
              <a:t>Scan QR code below for more updates or click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Verdana" panose="020B0604030504040204" pitchFamily="34" charset="0"/>
                <a:cs typeface="Aharoni" panose="02010803020104030203" pitchFamily="2" charset="-79"/>
                <a:hlinkClick r:id="rId22"/>
              </a:rPr>
              <a:t>here</a:t>
            </a:r>
            <a:endParaRPr lang="en-MY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54A63A-67DE-EE7E-A5B8-3074091865DC}"/>
              </a:ext>
            </a:extLst>
          </p:cNvPr>
          <p:cNvSpPr txBox="1"/>
          <p:nvPr/>
        </p:nvSpPr>
        <p:spPr>
          <a:xfrm>
            <a:off x="1562683" y="4076199"/>
            <a:ext cx="26737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Verdana"/>
              </a:rPr>
              <a:t>Cumulative count of blood donation from 2024-01-01 to 2024-01-28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2181B-72A6-DCFD-CFDA-6A7E5E160378}"/>
              </a:ext>
            </a:extLst>
          </p:cNvPr>
          <p:cNvSpPr txBox="1"/>
          <p:nvPr/>
        </p:nvSpPr>
        <p:spPr>
          <a:xfrm>
            <a:off x="21644972" y="27937812"/>
            <a:ext cx="432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LABUAN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8C07-A5C8-E757-2B0E-5C0A216238CE}"/>
              </a:ext>
            </a:extLst>
          </p:cNvPr>
          <p:cNvSpPr txBox="1"/>
          <p:nvPr/>
        </p:nvSpPr>
        <p:spPr>
          <a:xfrm>
            <a:off x="21610725" y="23550588"/>
            <a:ext cx="434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+633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59CAA-5619-7DB5-03D3-20079AA73271}"/>
              </a:ext>
            </a:extLst>
          </p:cNvPr>
          <p:cNvSpPr txBox="1"/>
          <p:nvPr/>
        </p:nvSpPr>
        <p:spPr>
          <a:xfrm>
            <a:off x="4370517" y="12000266"/>
            <a:ext cx="427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+56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80B0-E91C-4A8B-70A1-FE0BF445CD60}"/>
              </a:ext>
            </a:extLst>
          </p:cNvPr>
          <p:cNvSpPr txBox="1"/>
          <p:nvPr/>
        </p:nvSpPr>
        <p:spPr>
          <a:xfrm>
            <a:off x="4329537" y="26413745"/>
            <a:ext cx="431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+300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D84516-B350-19C5-4030-56F7E168AB63}"/>
              </a:ext>
            </a:extLst>
          </p:cNvPr>
          <p:cNvSpPr txBox="1"/>
          <p:nvPr/>
        </p:nvSpPr>
        <p:spPr>
          <a:xfrm>
            <a:off x="4344481" y="9139041"/>
            <a:ext cx="429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+250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09881-94AC-4015-D577-7E32D9BCDBCB}"/>
              </a:ext>
            </a:extLst>
          </p:cNvPr>
          <p:cNvSpPr txBox="1"/>
          <p:nvPr/>
        </p:nvSpPr>
        <p:spPr>
          <a:xfrm>
            <a:off x="21635980" y="14884500"/>
            <a:ext cx="430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+264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29C5AD-7AAE-41BE-04D2-E55F46ADF216}"/>
              </a:ext>
            </a:extLst>
          </p:cNvPr>
          <p:cNvSpPr txBox="1"/>
          <p:nvPr/>
        </p:nvSpPr>
        <p:spPr>
          <a:xfrm>
            <a:off x="21615464" y="9106235"/>
            <a:ext cx="431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+361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4402A-6E79-B433-BEB2-CA67EEA0B894}"/>
              </a:ext>
            </a:extLst>
          </p:cNvPr>
          <p:cNvSpPr txBox="1"/>
          <p:nvPr/>
        </p:nvSpPr>
        <p:spPr>
          <a:xfrm>
            <a:off x="21615464" y="12017908"/>
            <a:ext cx="432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+193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177967-C482-49A1-DC4F-5AEE91F4D75F}"/>
              </a:ext>
            </a:extLst>
          </p:cNvPr>
          <p:cNvSpPr txBox="1"/>
          <p:nvPr/>
        </p:nvSpPr>
        <p:spPr>
          <a:xfrm>
            <a:off x="4304218" y="17808862"/>
            <a:ext cx="431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+184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A01B0A-3DD4-B6E2-11B3-6CF76F5FFAD1}"/>
              </a:ext>
            </a:extLst>
          </p:cNvPr>
          <p:cNvSpPr txBox="1"/>
          <p:nvPr/>
        </p:nvSpPr>
        <p:spPr>
          <a:xfrm>
            <a:off x="21665658" y="17787012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 +104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41F-0EFB-C13E-F826-0C5323ECF840}"/>
              </a:ext>
            </a:extLst>
          </p:cNvPr>
          <p:cNvSpPr txBox="1"/>
          <p:nvPr/>
        </p:nvSpPr>
        <p:spPr>
          <a:xfrm>
            <a:off x="4353369" y="20667516"/>
            <a:ext cx="4307788" cy="377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+106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7CD1-EFBA-5D26-EE10-6B18770F9348}"/>
              </a:ext>
            </a:extLst>
          </p:cNvPr>
          <p:cNvSpPr txBox="1"/>
          <p:nvPr/>
        </p:nvSpPr>
        <p:spPr>
          <a:xfrm>
            <a:off x="4344481" y="14975535"/>
            <a:ext cx="430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+36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8AE1F-E36E-14A7-4CC2-2CAD48F4375A}"/>
              </a:ext>
            </a:extLst>
          </p:cNvPr>
          <p:cNvSpPr txBox="1"/>
          <p:nvPr/>
        </p:nvSpPr>
        <p:spPr>
          <a:xfrm>
            <a:off x="21614325" y="20716606"/>
            <a:ext cx="43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+57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81ECC-2F7B-1F9E-3574-DF3B238D9BAF}"/>
              </a:ext>
            </a:extLst>
          </p:cNvPr>
          <p:cNvSpPr txBox="1"/>
          <p:nvPr/>
        </p:nvSpPr>
        <p:spPr>
          <a:xfrm>
            <a:off x="4329538" y="23595866"/>
            <a:ext cx="4324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+106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F97A09-D6A8-4965-BEF3-5C4848DC4FEC}"/>
              </a:ext>
            </a:extLst>
          </p:cNvPr>
          <p:cNvSpPr txBox="1"/>
          <p:nvPr/>
        </p:nvSpPr>
        <p:spPr>
          <a:xfrm>
            <a:off x="4370516" y="29368559"/>
            <a:ext cx="42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DEF12C-58F8-ACF6-0B0E-FDC1934EF125}"/>
              </a:ext>
            </a:extLst>
          </p:cNvPr>
          <p:cNvSpPr txBox="1"/>
          <p:nvPr/>
        </p:nvSpPr>
        <p:spPr>
          <a:xfrm>
            <a:off x="21633513" y="26499927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D9CDB5-7C01-6DBE-AB5F-67B1C047B213}"/>
              </a:ext>
            </a:extLst>
          </p:cNvPr>
          <p:cNvSpPr txBox="1"/>
          <p:nvPr/>
        </p:nvSpPr>
        <p:spPr>
          <a:xfrm>
            <a:off x="21662611" y="29387271"/>
            <a:ext cx="431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 b="1">
                <a:solidFill>
                  <a:srgbClr val="1CB636"/>
                </a:solidFill>
                <a:latin typeface="Verdana"/>
              </a:rPr>
              <a:t>+0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B5450-664B-5F2C-5591-E7BBB2B97408}"/>
              </a:ext>
            </a:extLst>
          </p:cNvPr>
          <p:cNvSpPr txBox="1"/>
          <p:nvPr/>
        </p:nvSpPr>
        <p:spPr>
          <a:xfrm>
            <a:off x="10829930" y="11333004"/>
            <a:ext cx="86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400" b="1">
                <a:solidFill>
                  <a:srgbClr val="1CB636"/>
                </a:solidFill>
                <a:latin typeface="Verdana"/>
              </a:rPr>
              <a:t>+2,650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001FF3-4842-2C4E-5AFE-01CFF6C12ACF}"/>
              </a:ext>
            </a:extLst>
          </p:cNvPr>
          <p:cNvSpPr txBox="1"/>
          <p:nvPr/>
        </p:nvSpPr>
        <p:spPr>
          <a:xfrm>
            <a:off x="21635978" y="16417123"/>
            <a:ext cx="4316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SELANGOR</a:t>
            </a:r>
            <a:endParaRPr lang="en-MY" sz="32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5A50F-6716-C863-5297-0BB8E5102132}"/>
              </a:ext>
            </a:extLst>
          </p:cNvPr>
          <p:cNvSpPr txBox="1"/>
          <p:nvPr/>
        </p:nvSpPr>
        <p:spPr>
          <a:xfrm>
            <a:off x="21632039" y="16817408"/>
            <a:ext cx="4325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000000"/>
                </a:solidFill>
                <a:latin typeface="Verdana"/>
              </a:rPr>
              <a:t>2,153</a:t>
            </a:r>
          </a:p>
        </p:txBody>
      </p:sp>
    </p:spTree>
    <p:extLst>
      <p:ext uri="{BB962C8B-B14F-4D97-AF65-F5344CB8AC3E}">
        <p14:creationId xmlns:p14="http://schemas.microsoft.com/office/powerpoint/2010/main" val="364488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CA1AF2F-7D28-452A-40FC-31815356C6F6}"/>
              </a:ext>
            </a:extLst>
          </p:cNvPr>
          <p:cNvSpPr/>
          <p:nvPr/>
        </p:nvSpPr>
        <p:spPr>
          <a:xfrm>
            <a:off x="7094806" y="4008688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4" y="1294218"/>
            <a:ext cx="2345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Daily Trends (2024)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0858CB-770B-9A12-3A46-BA8A26F9D8B0}"/>
              </a:ext>
            </a:extLst>
          </p:cNvPr>
          <p:cNvSpPr/>
          <p:nvPr/>
        </p:nvSpPr>
        <p:spPr>
          <a:xfrm>
            <a:off x="7094806" y="17959213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733F25-9D54-33F8-143F-F80761C2E22D}"/>
              </a:ext>
            </a:extLst>
          </p:cNvPr>
          <p:cNvSpPr txBox="1"/>
          <p:nvPr/>
        </p:nvSpPr>
        <p:spPr>
          <a:xfrm>
            <a:off x="1650694" y="2528535"/>
            <a:ext cx="3142244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800" b="0">
                <a:solidFill>
                  <a:srgbClr val="000000"/>
                </a:solidFill>
                <a:latin typeface="Verdana"/>
              </a:rPr>
              <a:t>Data as of 2024-01-28</a:t>
            </a:r>
          </a:p>
        </p:txBody>
      </p:sp>
      <p:pic>
        <p:nvPicPr>
          <p:cNvPr id="59" name="Graph 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998" y="4901526"/>
            <a:ext cx="14566281" cy="10404486"/>
          </a:xfrm>
          <a:prstGeom prst="rect">
            <a:avLst/>
          </a:prstGeom>
        </p:spPr>
      </p:pic>
      <p:pic>
        <p:nvPicPr>
          <p:cNvPr id="60" name="Graph 2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998" y="18741010"/>
            <a:ext cx="14685033" cy="104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1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CA1AF2F-7D28-452A-40FC-31815356C6F6}"/>
              </a:ext>
            </a:extLst>
          </p:cNvPr>
          <p:cNvSpPr/>
          <p:nvPr/>
        </p:nvSpPr>
        <p:spPr>
          <a:xfrm>
            <a:off x="7094806" y="3294184"/>
            <a:ext cx="15516666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3" y="1294218"/>
            <a:ext cx="24319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Historical Trends (2006 – 2023)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4F03FAB-3662-13F4-7371-1F5D934E4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09" y="4027039"/>
            <a:ext cx="14172258" cy="1093288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2A00D2-4012-F3C5-E946-6B865AC0275D}"/>
              </a:ext>
            </a:extLst>
          </p:cNvPr>
          <p:cNvSpPr/>
          <p:nvPr/>
        </p:nvSpPr>
        <p:spPr>
          <a:xfrm>
            <a:off x="762566" y="17737015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CAECB-6747-AE8F-98A4-F24186CBF6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02" y="18391300"/>
            <a:ext cx="12331345" cy="1078971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85B25B-23E8-0AFF-A312-3B918A33FDB5}"/>
              </a:ext>
            </a:extLst>
          </p:cNvPr>
          <p:cNvSpPr/>
          <p:nvPr/>
        </p:nvSpPr>
        <p:spPr>
          <a:xfrm>
            <a:off x="15832382" y="17834351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285674-42DB-3164-9B85-05E83345DD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2785" y="18648997"/>
            <a:ext cx="12779459" cy="98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3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40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CA1AF2F-7D28-452A-40FC-31815356C6F6}"/>
              </a:ext>
            </a:extLst>
          </p:cNvPr>
          <p:cNvSpPr/>
          <p:nvPr/>
        </p:nvSpPr>
        <p:spPr>
          <a:xfrm>
            <a:off x="7291754" y="3294184"/>
            <a:ext cx="15755814" cy="12190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D2F2E-1DF3-FE12-A288-90276DF6DFB4}"/>
              </a:ext>
            </a:extLst>
          </p:cNvPr>
          <p:cNvSpPr txBox="1"/>
          <p:nvPr/>
        </p:nvSpPr>
        <p:spPr>
          <a:xfrm>
            <a:off x="1486483" y="1294218"/>
            <a:ext cx="24319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latin typeface="Verdana" panose="020B060403050404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Malaysia’s Blood Donation Retention Trends (2012 – 2024)</a:t>
            </a:r>
            <a:endParaRPr lang="en-MY" sz="5600" b="1" dirty="0">
              <a:latin typeface="Verdana" panose="020B060403050404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D39F7BD-CBE9-9D05-B8BC-9A644A533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921" y="538032"/>
            <a:ext cx="3142244" cy="314224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2A00D2-4012-F3C5-E946-6B865AC0275D}"/>
              </a:ext>
            </a:extLst>
          </p:cNvPr>
          <p:cNvSpPr/>
          <p:nvPr/>
        </p:nvSpPr>
        <p:spPr>
          <a:xfrm>
            <a:off x="762566" y="17737015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85B25B-23E8-0AFF-A312-3B918A33FDB5}"/>
              </a:ext>
            </a:extLst>
          </p:cNvPr>
          <p:cNvSpPr/>
          <p:nvPr/>
        </p:nvSpPr>
        <p:spPr>
          <a:xfrm>
            <a:off x="15832382" y="17834351"/>
            <a:ext cx="13680266" cy="121442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69D79F-D6BB-54D9-D420-7352C5F5CA67}"/>
              </a:ext>
            </a:extLst>
          </p:cNvPr>
          <p:cNvSpPr/>
          <p:nvPr/>
        </p:nvSpPr>
        <p:spPr>
          <a:xfrm>
            <a:off x="764255" y="3977640"/>
            <a:ext cx="5712745" cy="2834640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5805B-38A6-062A-F6F0-F4C3608E3A9F}"/>
              </a:ext>
            </a:extLst>
          </p:cNvPr>
          <p:cNvSpPr txBox="1"/>
          <p:nvPr/>
        </p:nvSpPr>
        <p:spPr>
          <a:xfrm>
            <a:off x="771696" y="4452623"/>
            <a:ext cx="569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Donations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14AAC-9140-FFA0-BC7D-7AAB7E875EA5}"/>
              </a:ext>
            </a:extLst>
          </p:cNvPr>
          <p:cNvSpPr txBox="1"/>
          <p:nvPr/>
        </p:nvSpPr>
        <p:spPr>
          <a:xfrm>
            <a:off x="762566" y="5405923"/>
            <a:ext cx="568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Verdana"/>
              </a:rPr>
              <a:t>6,254,937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4E3002-8B03-B38F-7F20-FF038AAAF79E}"/>
              </a:ext>
            </a:extLst>
          </p:cNvPr>
          <p:cNvSpPr/>
          <p:nvPr/>
        </p:nvSpPr>
        <p:spPr>
          <a:xfrm>
            <a:off x="23819468" y="3977640"/>
            <a:ext cx="5712745" cy="2834640"/>
          </a:xfrm>
          <a:prstGeom prst="roundRect">
            <a:avLst/>
          </a:prstGeom>
          <a:gradFill>
            <a:gsLst>
              <a:gs pos="0">
                <a:srgbClr val="000428"/>
              </a:gs>
              <a:gs pos="100000">
                <a:srgbClr val="004E9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25535-3104-6A08-483D-3A9ADE6EDA86}"/>
              </a:ext>
            </a:extLst>
          </p:cNvPr>
          <p:cNvSpPr txBox="1"/>
          <p:nvPr/>
        </p:nvSpPr>
        <p:spPr>
          <a:xfrm>
            <a:off x="23826909" y="4452623"/>
            <a:ext cx="5699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Unique Donors</a:t>
            </a:r>
            <a:endParaRPr lang="en-MY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43ADB8-37E5-A4CE-E606-83973E9C6F22}"/>
              </a:ext>
            </a:extLst>
          </p:cNvPr>
          <p:cNvSpPr txBox="1"/>
          <p:nvPr/>
        </p:nvSpPr>
        <p:spPr>
          <a:xfrm>
            <a:off x="23817779" y="5405923"/>
            <a:ext cx="568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Verdana"/>
              </a:rPr>
              <a:t>2,246,893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88A1C-7ED0-FFA0-5F03-224728521976}"/>
              </a:ext>
            </a:extLst>
          </p:cNvPr>
          <p:cNvSpPr txBox="1"/>
          <p:nvPr/>
        </p:nvSpPr>
        <p:spPr>
          <a:xfrm>
            <a:off x="1603713" y="2448436"/>
            <a:ext cx="526601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800" b="0">
                <a:solidFill>
                  <a:srgbClr val="000000"/>
                </a:solidFill>
                <a:latin typeface="Verdana"/>
              </a:rPr>
              <a:t>Data as of 2024-01-28</a:t>
            </a:r>
          </a:p>
        </p:txBody>
      </p:sp>
      <p:pic>
        <p:nvPicPr>
          <p:cNvPr id="59" name="Graph 3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020" y="3838383"/>
            <a:ext cx="14401281" cy="11109559"/>
          </a:xfrm>
          <a:prstGeom prst="rect">
            <a:avLst/>
          </a:prstGeom>
        </p:spPr>
      </p:pic>
      <p:pic>
        <p:nvPicPr>
          <p:cNvPr id="60" name="Graph 4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036" y="18606312"/>
            <a:ext cx="13060660" cy="10075367"/>
          </a:xfrm>
          <a:prstGeom prst="rect">
            <a:avLst/>
          </a:prstGeom>
        </p:spPr>
      </p:pic>
      <p:pic>
        <p:nvPicPr>
          <p:cNvPr id="61" name="Graph 4" descr="blood_retention_frequency_2024-01-2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94355" y="18781637"/>
            <a:ext cx="13034234" cy="1005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7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12750</TotalTime>
  <Words>205</Words>
  <Application>Microsoft Office PowerPoint</Application>
  <PresentationFormat>Custom</PresentationFormat>
  <Paragraphs>70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Hazim bin Abdul Mutalib</dc:creator>
  <cp:lastModifiedBy>Muhammad Hazim bin Abdul Mutalib</cp:lastModifiedBy>
  <cp:revision>169</cp:revision>
  <dcterms:created xsi:type="dcterms:W3CDTF">2023-12-14T08:57:06Z</dcterms:created>
  <dcterms:modified xsi:type="dcterms:W3CDTF">2024-01-29T17:48:43Z</dcterms:modified>
</cp:coreProperties>
</file>