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04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1F77B4"/>
    <a:srgbClr val="FF7F0F"/>
    <a:srgbClr val="F2F2F2"/>
    <a:srgbClr val="E2E2E2"/>
    <a:srgbClr val="D62728"/>
    <a:srgbClr val="0C7BB3"/>
    <a:srgbClr val="58126A"/>
    <a:srgbClr val="A435F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58" y="-437"/>
      </p:cViewPr>
      <p:guideLst>
        <p:guide orient="horz" pos="13504"/>
        <p:guide pos="9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641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81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63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04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009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66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44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025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245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217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11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684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13/1/2024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840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81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2897DC6F-5F08-D08E-B17E-C6D24E854FA7}"/>
              </a:ext>
            </a:extLst>
          </p:cNvPr>
          <p:cNvSpPr/>
          <p:nvPr/>
        </p:nvSpPr>
        <p:spPr>
          <a:xfrm>
            <a:off x="1469655" y="12110757"/>
            <a:ext cx="27317933" cy="114499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460947" y="3547113"/>
            <a:ext cx="9329526" cy="7164311"/>
          </a:xfrm>
          <a:prstGeom prst="roundRect">
            <a:avLst/>
          </a:prstGeom>
          <a:gradFill>
            <a:gsLst>
              <a:gs pos="0">
                <a:srgbClr val="58126A"/>
              </a:gs>
              <a:gs pos="100000">
                <a:srgbClr val="0C7BB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470164" y="4900885"/>
            <a:ext cx="4282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Course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438657" y="5427012"/>
            <a:ext cx="4282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3,672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4742068" y="846317"/>
            <a:ext cx="2043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Verdana" panose="020B0604030504040204" pitchFamily="34" charset="0"/>
                <a:ea typeface="Verdana" panose="020B0604030504040204" pitchFamily="34" charset="0"/>
              </a:rPr>
              <a:t>Courses Analysis (2012-2017)</a:t>
            </a:r>
            <a:endParaRPr lang="en-MY" sz="7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3DC30E-4681-3C5E-BACD-7763516116AE}"/>
              </a:ext>
            </a:extLst>
          </p:cNvPr>
          <p:cNvCxnSpPr>
            <a:cxnSpLocks/>
          </p:cNvCxnSpPr>
          <p:nvPr/>
        </p:nvCxnSpPr>
        <p:spPr>
          <a:xfrm>
            <a:off x="5481740" y="4077790"/>
            <a:ext cx="5851" cy="5780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D55420-430A-F124-F30F-77C44386C331}"/>
              </a:ext>
            </a:extLst>
          </p:cNvPr>
          <p:cNvSpPr txBox="1"/>
          <p:nvPr/>
        </p:nvSpPr>
        <p:spPr>
          <a:xfrm>
            <a:off x="5697713" y="4580133"/>
            <a:ext cx="222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EC870-BB30-2557-6FD0-B874BC60DCD4}"/>
              </a:ext>
            </a:extLst>
          </p:cNvPr>
          <p:cNvSpPr txBox="1"/>
          <p:nvPr/>
        </p:nvSpPr>
        <p:spPr>
          <a:xfrm>
            <a:off x="5798629" y="5252335"/>
            <a:ext cx="252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3,362 (92%)</a:t>
            </a:r>
            <a:endParaRPr lang="en-MY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05944-0EA5-92DC-09DD-EDBFD2DF569A}"/>
              </a:ext>
            </a:extLst>
          </p:cNvPr>
          <p:cNvSpPr txBox="1"/>
          <p:nvPr/>
        </p:nvSpPr>
        <p:spPr>
          <a:xfrm>
            <a:off x="8325033" y="4527326"/>
            <a:ext cx="248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FC8088-F38E-E71C-B401-22AC9815DC19}"/>
              </a:ext>
            </a:extLst>
          </p:cNvPr>
          <p:cNvCxnSpPr>
            <a:cxnSpLocks/>
          </p:cNvCxnSpPr>
          <p:nvPr/>
        </p:nvCxnSpPr>
        <p:spPr>
          <a:xfrm>
            <a:off x="8433211" y="4467676"/>
            <a:ext cx="0" cy="14827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BC07E83-51ED-7941-6CC7-B853E5930035}"/>
              </a:ext>
            </a:extLst>
          </p:cNvPr>
          <p:cNvSpPr txBox="1"/>
          <p:nvPr/>
        </p:nvSpPr>
        <p:spPr>
          <a:xfrm>
            <a:off x="5751994" y="7047154"/>
            <a:ext cx="434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Level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A409BEA-CE36-A59A-368D-BD93A8E70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"/>
          <a:stretch/>
        </p:blipFill>
        <p:spPr>
          <a:xfrm>
            <a:off x="7207205" y="7749912"/>
            <a:ext cx="2827118" cy="16131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2EC05C-5B75-253C-0DD4-1359C631E678}"/>
              </a:ext>
            </a:extLst>
          </p:cNvPr>
          <p:cNvSpPr txBox="1"/>
          <p:nvPr/>
        </p:nvSpPr>
        <p:spPr>
          <a:xfrm>
            <a:off x="5780995" y="7819734"/>
            <a:ext cx="145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</a:t>
            </a:r>
            <a:endParaRPr lang="en-MY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98D379-4040-EBA8-98DB-2A1BEDCABD6C}"/>
              </a:ext>
            </a:extLst>
          </p:cNvPr>
          <p:cNvSpPr txBox="1"/>
          <p:nvPr/>
        </p:nvSpPr>
        <p:spPr>
          <a:xfrm>
            <a:off x="5751988" y="8256350"/>
            <a:ext cx="145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Beginner</a:t>
            </a:r>
            <a:endParaRPr lang="en-MY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4B809D-E126-B12E-2924-429DCC536BCB}"/>
              </a:ext>
            </a:extLst>
          </p:cNvPr>
          <p:cNvSpPr txBox="1"/>
          <p:nvPr/>
        </p:nvSpPr>
        <p:spPr>
          <a:xfrm>
            <a:off x="5751987" y="8697649"/>
            <a:ext cx="145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Intermediate</a:t>
            </a:r>
            <a:endParaRPr lang="en-MY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111E4E-06EB-93A1-00AC-DFA5D3524357}"/>
              </a:ext>
            </a:extLst>
          </p:cNvPr>
          <p:cNvSpPr txBox="1"/>
          <p:nvPr/>
        </p:nvSpPr>
        <p:spPr>
          <a:xfrm>
            <a:off x="5783314" y="9123630"/>
            <a:ext cx="139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Expert</a:t>
            </a:r>
            <a:endParaRPr lang="en-MY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88DC6F-AFA5-5AE5-8F8D-E7D877C9F0F9}"/>
              </a:ext>
            </a:extLst>
          </p:cNvPr>
          <p:cNvSpPr txBox="1"/>
          <p:nvPr/>
        </p:nvSpPr>
        <p:spPr>
          <a:xfrm>
            <a:off x="7924799" y="7792124"/>
            <a:ext cx="203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1,929 (53%)</a:t>
            </a:r>
            <a:endParaRPr lang="en-MY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9A5255-DCCC-D281-1B15-7F5A611637F3}"/>
              </a:ext>
            </a:extLst>
          </p:cNvPr>
          <p:cNvSpPr txBox="1"/>
          <p:nvPr/>
        </p:nvSpPr>
        <p:spPr>
          <a:xfrm>
            <a:off x="9035031" y="8189818"/>
            <a:ext cx="1335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1,270 (35%)</a:t>
            </a:r>
            <a:endParaRPr lang="en-MY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FD5784-D429-0053-8FFA-1CC7D5CAF6BB}"/>
              </a:ext>
            </a:extLst>
          </p:cNvPr>
          <p:cNvSpPr txBox="1"/>
          <p:nvPr/>
        </p:nvSpPr>
        <p:spPr>
          <a:xfrm>
            <a:off x="7843380" y="8650555"/>
            <a:ext cx="1191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421 (11%)</a:t>
            </a:r>
            <a:endParaRPr lang="en-MY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24FB76-EE81-D941-56EB-1F116121890B}"/>
              </a:ext>
            </a:extLst>
          </p:cNvPr>
          <p:cNvSpPr txBox="1"/>
          <p:nvPr/>
        </p:nvSpPr>
        <p:spPr>
          <a:xfrm>
            <a:off x="7313309" y="9086039"/>
            <a:ext cx="1191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58 (1%)</a:t>
            </a:r>
            <a:endParaRPr lang="en-MY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B047EC-AB4C-7CF0-7EA8-943B0844857F}"/>
              </a:ext>
            </a:extLst>
          </p:cNvPr>
          <p:cNvSpPr txBox="1"/>
          <p:nvPr/>
        </p:nvSpPr>
        <p:spPr>
          <a:xfrm>
            <a:off x="8299732" y="5305786"/>
            <a:ext cx="252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310 (8%)</a:t>
            </a:r>
            <a:endParaRPr lang="en-MY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AAB0E6B-6B36-9915-FC6E-1EBAB89B1385}"/>
              </a:ext>
            </a:extLst>
          </p:cNvPr>
          <p:cNvSpPr/>
          <p:nvPr/>
        </p:nvSpPr>
        <p:spPr>
          <a:xfrm>
            <a:off x="12243360" y="3390550"/>
            <a:ext cx="10077377" cy="72307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3ED0271-6EAB-8A90-C9A3-05BE223EA9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5548" r="9211" b="6263"/>
          <a:stretch/>
        </p:blipFill>
        <p:spPr>
          <a:xfrm>
            <a:off x="12841337" y="4795122"/>
            <a:ext cx="8592915" cy="551211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8AFA96-E26F-2CA2-F158-98F036A441DA}"/>
              </a:ext>
            </a:extLst>
          </p:cNvPr>
          <p:cNvSpPr txBox="1"/>
          <p:nvPr/>
        </p:nvSpPr>
        <p:spPr>
          <a:xfrm>
            <a:off x="12954099" y="3653370"/>
            <a:ext cx="859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Courses by subject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EEFD53A-190D-634B-9585-5F10FF19AE9A}"/>
              </a:ext>
            </a:extLst>
          </p:cNvPr>
          <p:cNvSpPr/>
          <p:nvPr/>
        </p:nvSpPr>
        <p:spPr>
          <a:xfrm>
            <a:off x="1505595" y="14234486"/>
            <a:ext cx="12908313" cy="9328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E144E5-5B16-776E-8BAD-552AEFC04C68}"/>
              </a:ext>
            </a:extLst>
          </p:cNvPr>
          <p:cNvSpPr txBox="1"/>
          <p:nvPr/>
        </p:nvSpPr>
        <p:spPr>
          <a:xfrm>
            <a:off x="2201104" y="14422960"/>
            <a:ext cx="1128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Top 10 free courses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8FBB50F-D4CB-1798-F3EB-9765ACE2573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5" y="65331"/>
            <a:ext cx="3661370" cy="2748142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F9DF077-AA6E-C079-BC68-782311D1E5F0}"/>
              </a:ext>
            </a:extLst>
          </p:cNvPr>
          <p:cNvSpPr/>
          <p:nvPr/>
        </p:nvSpPr>
        <p:spPr>
          <a:xfrm>
            <a:off x="15897246" y="14234485"/>
            <a:ext cx="12908313" cy="93262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0F47AE-FE70-9AA3-7D23-0A99AB46FA82}"/>
              </a:ext>
            </a:extLst>
          </p:cNvPr>
          <p:cNvSpPr txBox="1"/>
          <p:nvPr/>
        </p:nvSpPr>
        <p:spPr>
          <a:xfrm>
            <a:off x="16592755" y="14422960"/>
            <a:ext cx="1148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Top 10 paid courses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3F11CF0-18CC-159A-9C91-D83D10C23D47}"/>
              </a:ext>
            </a:extLst>
          </p:cNvPr>
          <p:cNvSpPr/>
          <p:nvPr/>
        </p:nvSpPr>
        <p:spPr>
          <a:xfrm>
            <a:off x="23512485" y="4880024"/>
            <a:ext cx="1429241" cy="741643"/>
          </a:xfrm>
          <a:prstGeom prst="round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190FE08-3DD6-4229-3D74-39C29E1900D3}"/>
              </a:ext>
            </a:extLst>
          </p:cNvPr>
          <p:cNvSpPr/>
          <p:nvPr/>
        </p:nvSpPr>
        <p:spPr>
          <a:xfrm>
            <a:off x="23512485" y="6297545"/>
            <a:ext cx="1429241" cy="741643"/>
          </a:xfrm>
          <a:prstGeom prst="roundRect">
            <a:avLst/>
          </a:prstGeom>
          <a:solidFill>
            <a:srgbClr val="FF7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D5CBF40-C448-09D7-38A6-7C04C1201405}"/>
              </a:ext>
            </a:extLst>
          </p:cNvPr>
          <p:cNvSpPr/>
          <p:nvPr/>
        </p:nvSpPr>
        <p:spPr>
          <a:xfrm>
            <a:off x="23574137" y="7715066"/>
            <a:ext cx="1429241" cy="741643"/>
          </a:xfrm>
          <a:prstGeom prst="round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3CA138B-C18B-6678-1AD2-74C9FE7B8E47}"/>
              </a:ext>
            </a:extLst>
          </p:cNvPr>
          <p:cNvSpPr/>
          <p:nvPr/>
        </p:nvSpPr>
        <p:spPr>
          <a:xfrm>
            <a:off x="23561282" y="9229470"/>
            <a:ext cx="1429241" cy="741643"/>
          </a:xfrm>
          <a:prstGeom prst="roundRect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626833-D8AC-ABFF-A535-59304892BD9B}"/>
              </a:ext>
            </a:extLst>
          </p:cNvPr>
          <p:cNvSpPr txBox="1"/>
          <p:nvPr/>
        </p:nvSpPr>
        <p:spPr>
          <a:xfrm>
            <a:off x="25150358" y="5090770"/>
            <a:ext cx="356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Web Development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D34BD7-631D-5218-E588-C0B3285E850B}"/>
              </a:ext>
            </a:extLst>
          </p:cNvPr>
          <p:cNvSpPr txBox="1"/>
          <p:nvPr/>
        </p:nvSpPr>
        <p:spPr>
          <a:xfrm>
            <a:off x="25150357" y="6455839"/>
            <a:ext cx="403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Musical Instruments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09D6F0-CE23-18FD-57C2-A067E977F88E}"/>
              </a:ext>
            </a:extLst>
          </p:cNvPr>
          <p:cNvSpPr txBox="1"/>
          <p:nvPr/>
        </p:nvSpPr>
        <p:spPr>
          <a:xfrm>
            <a:off x="25150357" y="7958985"/>
            <a:ext cx="403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Business Finance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7639C3-1BF1-9EDB-319C-4DDD952B1373}"/>
              </a:ext>
            </a:extLst>
          </p:cNvPr>
          <p:cNvSpPr txBox="1"/>
          <p:nvPr/>
        </p:nvSpPr>
        <p:spPr>
          <a:xfrm>
            <a:off x="25150357" y="9419020"/>
            <a:ext cx="356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Graphic Design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CFE377-31A7-3A09-C8B4-4FC4080E52ED}"/>
              </a:ext>
            </a:extLst>
          </p:cNvPr>
          <p:cNvSpPr txBox="1"/>
          <p:nvPr/>
        </p:nvSpPr>
        <p:spPr>
          <a:xfrm>
            <a:off x="23292782" y="3618910"/>
            <a:ext cx="609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Legend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9E7076-0BC2-E556-AF0E-5F7ED1BB8D1E}"/>
              </a:ext>
            </a:extLst>
          </p:cNvPr>
          <p:cNvSpPr txBox="1"/>
          <p:nvPr/>
        </p:nvSpPr>
        <p:spPr>
          <a:xfrm>
            <a:off x="1523343" y="12251753"/>
            <a:ext cx="27299963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1F77B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Development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courses stand out as the predominant subject in both the top 10 free courses and paid courses where it fills more than 80% of the spots for both category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6EEC37D-0CA5-2987-1CEA-CD6783994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64" y="15266497"/>
            <a:ext cx="12110683" cy="742937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B89D3E06-5E16-AF3B-86B7-58AA2AF515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492" y="15310029"/>
            <a:ext cx="12480446" cy="7385847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EC73617-7500-64DF-008C-CAFBC60F8722}"/>
              </a:ext>
            </a:extLst>
          </p:cNvPr>
          <p:cNvSpPr/>
          <p:nvPr/>
        </p:nvSpPr>
        <p:spPr>
          <a:xfrm>
            <a:off x="1469654" y="25011675"/>
            <a:ext cx="12908313" cy="122442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EEF5F40-EE75-9092-C750-D3D05AAA925C}"/>
              </a:ext>
            </a:extLst>
          </p:cNvPr>
          <p:cNvSpPr/>
          <p:nvPr/>
        </p:nvSpPr>
        <p:spPr>
          <a:xfrm>
            <a:off x="1487625" y="27934417"/>
            <a:ext cx="12908313" cy="9328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A69DCD-E4CF-BF9E-5A5B-04DD312E2FE0}"/>
              </a:ext>
            </a:extLst>
          </p:cNvPr>
          <p:cNvSpPr txBox="1"/>
          <p:nvPr/>
        </p:nvSpPr>
        <p:spPr>
          <a:xfrm>
            <a:off x="2183134" y="28122891"/>
            <a:ext cx="1128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Top 10 expert level courses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24D530-9846-3AC9-2067-FC7DF2545116}"/>
              </a:ext>
            </a:extLst>
          </p:cNvPr>
          <p:cNvSpPr txBox="1"/>
          <p:nvPr/>
        </p:nvSpPr>
        <p:spPr>
          <a:xfrm>
            <a:off x="1523343" y="25152671"/>
            <a:ext cx="12759004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CA02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Finance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courses dominate the top 10 spot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87DE2D4E-3D61-006B-692C-6C5793F7E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3" y="29408712"/>
            <a:ext cx="12388835" cy="7115639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FB33D702-64F2-D2AA-7901-7CCEBEC3CF03}"/>
              </a:ext>
            </a:extLst>
          </p:cNvPr>
          <p:cNvSpPr/>
          <p:nvPr/>
        </p:nvSpPr>
        <p:spPr>
          <a:xfrm>
            <a:off x="15915214" y="24993542"/>
            <a:ext cx="12908313" cy="122442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B05D265-DE11-1ABB-5AB6-952AF060437B}"/>
              </a:ext>
            </a:extLst>
          </p:cNvPr>
          <p:cNvSpPr/>
          <p:nvPr/>
        </p:nvSpPr>
        <p:spPr>
          <a:xfrm>
            <a:off x="15933185" y="31467762"/>
            <a:ext cx="12908313" cy="57622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8BA412-E826-7D09-0A41-4E196ABD2083}"/>
              </a:ext>
            </a:extLst>
          </p:cNvPr>
          <p:cNvSpPr txBox="1"/>
          <p:nvPr/>
        </p:nvSpPr>
        <p:spPr>
          <a:xfrm>
            <a:off x="16592755" y="31467762"/>
            <a:ext cx="1128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Top 10 expert level courses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ABC2355-42B6-FC9F-DCDA-F9121AD98098}"/>
              </a:ext>
            </a:extLst>
          </p:cNvPr>
          <p:cNvSpPr txBox="1"/>
          <p:nvPr/>
        </p:nvSpPr>
        <p:spPr>
          <a:xfrm>
            <a:off x="15968903" y="25134538"/>
            <a:ext cx="12759004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CA02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Finance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courses dominate the top 10 spot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0DFC4F6-AA0F-C566-B9EC-D18BF7F1EB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755" y="32461686"/>
            <a:ext cx="11699874" cy="4134381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8F9C11B-FF9A-E16C-CDAB-8AACE95F5349}"/>
              </a:ext>
            </a:extLst>
          </p:cNvPr>
          <p:cNvSpPr txBox="1"/>
          <p:nvPr/>
        </p:nvSpPr>
        <p:spPr>
          <a:xfrm>
            <a:off x="1478641" y="7117621"/>
            <a:ext cx="4282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Revenue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111494B-8649-3280-1CD5-739EB71E5C17}"/>
              </a:ext>
            </a:extLst>
          </p:cNvPr>
          <p:cNvSpPr txBox="1"/>
          <p:nvPr/>
        </p:nvSpPr>
        <p:spPr>
          <a:xfrm>
            <a:off x="1357347" y="7591254"/>
            <a:ext cx="4282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$242,930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9791</TotalTime>
  <Words>128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6</cp:revision>
  <dcterms:created xsi:type="dcterms:W3CDTF">2023-12-14T08:57:06Z</dcterms:created>
  <dcterms:modified xsi:type="dcterms:W3CDTF">2024-01-14T04:57:48Z</dcterms:modified>
</cp:coreProperties>
</file>