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89" r:id="rId1"/>
  </p:sldMasterIdLst>
  <p:sldIdLst>
    <p:sldId id="256" r:id="rId2"/>
    <p:sldId id="257" r:id="rId3"/>
    <p:sldId id="258" r:id="rId4"/>
    <p:sldId id="262" r:id="rId5"/>
    <p:sldId id="259" r:id="rId6"/>
    <p:sldId id="264" r:id="rId7"/>
    <p:sldId id="265" r:id="rId8"/>
    <p:sldId id="266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6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7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3659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4555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18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9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6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70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56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7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0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0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B7F15-9F56-4CCD-8196-C567F3040750}" type="datetimeFigureOut">
              <a:rPr lang="en-US" smtClean="0"/>
              <a:t>7/2/2024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4F4CBB2-6132-4E6D-849F-7386FF7F3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19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11617" y="813270"/>
            <a:ext cx="9144000" cy="886741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9245" y="1558343"/>
            <a:ext cx="11294772" cy="500988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sz="2800" b="1" dirty="0">
              <a:solidFill>
                <a:schemeClr val="tx1"/>
              </a:solidFill>
            </a:endParaRPr>
          </a:p>
          <a:p>
            <a:pPr algn="l"/>
            <a:r>
              <a:rPr lang="en-US" sz="2800" b="1" dirty="0">
                <a:solidFill>
                  <a:schemeClr val="tx1"/>
                </a:solidFill>
              </a:rPr>
              <a:t>Presented by:</a:t>
            </a:r>
          </a:p>
          <a:p>
            <a:pPr algn="l"/>
            <a:r>
              <a:rPr lang="en-US" sz="2800" b="1">
                <a:solidFill>
                  <a:schemeClr val="tx1"/>
                </a:solidFill>
              </a:rPr>
              <a:t>Haziq Imran</a:t>
            </a:r>
            <a:endParaRPr lang="en-US" sz="2800" b="1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Library Management System for Final Year Students - Instant Edu Help">
            <a:extLst>
              <a:ext uri="{FF2B5EF4-FFF2-40B4-BE49-F238E27FC236}">
                <a16:creationId xmlns:a16="http://schemas.microsoft.com/office/drawing/2014/main" id="{7216A69D-832A-1E25-A852-F627D2CD0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5" y="0"/>
            <a:ext cx="8301460" cy="446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655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/>
              <a:t>  Thank you</a:t>
            </a:r>
          </a:p>
        </p:txBody>
      </p:sp>
    </p:spTree>
    <p:extLst>
      <p:ext uri="{BB962C8B-B14F-4D97-AF65-F5344CB8AC3E}">
        <p14:creationId xmlns:p14="http://schemas.microsoft.com/office/powerpoint/2010/main" val="78235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Introduction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59847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This project is basically proposed to resolve a problems of students and faculty.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This project is a Binary Search Tree Data Structure application. 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This technological software will manage your school/College and University.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Records the data of students and faculty.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It is useful for modifying and updating student record. </a:t>
            </a:r>
          </a:p>
        </p:txBody>
      </p:sp>
    </p:spTree>
    <p:extLst>
      <p:ext uri="{BB962C8B-B14F-4D97-AF65-F5344CB8AC3E}">
        <p14:creationId xmlns:p14="http://schemas.microsoft.com/office/powerpoint/2010/main" val="377473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Objectives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794715"/>
            <a:ext cx="8596668" cy="3246647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It is designed for better interaction between students, teachers, parents &amp; management. 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This management software very gracefully handles all the requirements for easy school management.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</a:rPr>
              <a:t>Main objective is to manage the details of school, student, teachers, and other faculty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45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459865"/>
            <a:ext cx="8596668" cy="3581497"/>
          </a:xfrm>
        </p:spPr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This is very easy to use for each user.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Increase efficiencies and reduce cost.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Easy solution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Accurate calculation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Access to Student data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Access to teacher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Access to student report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Add, </a:t>
            </a:r>
            <a:r>
              <a:rPr lang="en-US" dirty="0" err="1">
                <a:solidFill>
                  <a:schemeClr val="tx1"/>
                </a:solidFill>
              </a:rPr>
              <a:t>delete,Search</a:t>
            </a:r>
            <a:r>
              <a:rPr lang="en-US" dirty="0">
                <a:solidFill>
                  <a:schemeClr val="tx1"/>
                </a:solidFill>
              </a:rPr>
              <a:t>, modify student, List all the book, teacher data.</a:t>
            </a:r>
          </a:p>
        </p:txBody>
      </p:sp>
    </p:spTree>
    <p:extLst>
      <p:ext uri="{BB962C8B-B14F-4D97-AF65-F5344CB8AC3E}">
        <p14:creationId xmlns:p14="http://schemas.microsoft.com/office/powerpoint/2010/main" val="238794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Effective communication between student, parents and teachers.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Easily update record 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Increases productivity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Comfortable for administration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Less time consuming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Easily delete and add data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More efficient for user</a:t>
            </a:r>
          </a:p>
          <a:p>
            <a:pPr>
              <a:buClrTx/>
            </a:pPr>
            <a:r>
              <a:rPr lang="en-US" dirty="0">
                <a:solidFill>
                  <a:schemeClr val="tx1"/>
                </a:solidFill>
              </a:rPr>
              <a:t>Accurate calculation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1F0B-4900-415E-DB68-C6D213C8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Now Why We use BST in own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5A84-A80E-C7B6-6B3E-98614310D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811" y="1444972"/>
            <a:ext cx="8493171" cy="5413028"/>
          </a:xfrm>
        </p:spPr>
        <p:txBody>
          <a:bodyPr>
            <a:normAutofit fontScale="40000" lnSpcReduction="20000"/>
          </a:bodyPr>
          <a:lstStyle/>
          <a:p>
            <a:pPr marL="0" indent="0">
              <a:buClrTx/>
              <a:buNone/>
            </a:pPr>
            <a:r>
              <a:rPr lang="en-US" sz="5500" b="1" i="0" u="sng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Implementing a BST for a library management system</a:t>
            </a:r>
          </a:p>
          <a:p>
            <a:pPr>
              <a:buClrTx/>
            </a:pPr>
            <a:r>
              <a:rPr lang="en-US" sz="55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Storing book and patron information in nodes</a:t>
            </a:r>
          </a:p>
          <a:p>
            <a:pPr>
              <a:buClrTx/>
            </a:pPr>
            <a:r>
              <a:rPr lang="en-US" sz="55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Adding nodes to the BST</a:t>
            </a:r>
          </a:p>
          <a:p>
            <a:pPr>
              <a:buClrTx/>
            </a:pPr>
            <a:r>
              <a:rPr lang="en-US" sz="55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Searching the BST for specific books or patrons</a:t>
            </a:r>
          </a:p>
          <a:p>
            <a:pPr marL="0" indent="0">
              <a:buClrTx/>
              <a:buNone/>
            </a:pPr>
            <a:r>
              <a:rPr lang="en-US" sz="5500" b="1" i="0" u="sng" dirty="0">
                <a:solidFill>
                  <a:schemeClr val="tx1"/>
                </a:solidFill>
                <a:effectLst/>
                <a:latin typeface="+mj-lt"/>
                <a:cs typeface="Times New Roman" panose="02020603050405020304" pitchFamily="18" charset="0"/>
              </a:rPr>
              <a:t>Common operations in a library management system</a:t>
            </a:r>
          </a:p>
          <a:p>
            <a:pPr>
              <a:buClrTx/>
            </a:pPr>
            <a:r>
              <a:rPr lang="en-US" sz="55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Checking out books</a:t>
            </a:r>
          </a:p>
          <a:p>
            <a:pPr>
              <a:buClrTx/>
            </a:pPr>
            <a:r>
              <a:rPr lang="en-US" sz="55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Checking in books</a:t>
            </a:r>
          </a:p>
          <a:p>
            <a:pPr>
              <a:buClrTx/>
            </a:pPr>
            <a:r>
              <a:rPr lang="en-US" sz="55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Adding new books or patrons</a:t>
            </a:r>
          </a:p>
          <a:p>
            <a:pPr marL="0" indent="0">
              <a:buNone/>
            </a:pPr>
            <a:r>
              <a:rPr lang="en-US" sz="5500" b="1" i="0" u="sng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Time complexity of BST operations</a:t>
            </a:r>
          </a:p>
          <a:p>
            <a:pPr>
              <a:buClrTx/>
            </a:pPr>
            <a:r>
              <a:rPr lang="en-US" sz="5500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Average and worst case time complexity for common operations</a:t>
            </a:r>
          </a:p>
          <a:p>
            <a:pPr>
              <a:buClrTx/>
            </a:pPr>
            <a:r>
              <a:rPr lang="en-US" sz="5500" b="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Strategies for balancing the BST to improve time complexity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5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9243E-F6DB-8667-6572-087BD19C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Now Why We use BST in own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9763-559F-5010-127E-1BA1236B1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17983"/>
            <a:ext cx="9354563" cy="5274365"/>
          </a:xfrm>
        </p:spPr>
        <p:txBody>
          <a:bodyPr>
            <a:normAutofit/>
          </a:bodyPr>
          <a:lstStyle/>
          <a:p>
            <a:pPr marL="0" indent="0" algn="just">
              <a:buClrTx/>
              <a:buNone/>
            </a:pPr>
            <a:r>
              <a:rPr lang="en-US" sz="1900" b="1" i="0" u="sng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Real-world considerations for using a BST</a:t>
            </a:r>
            <a:r>
              <a:rPr lang="en-US" sz="1900" b="1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algn="just">
              <a:buClrTx/>
            </a:pPr>
            <a:r>
              <a:rPr lang="en-US" sz="19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Handling large amounts of data</a:t>
            </a:r>
          </a:p>
          <a:p>
            <a:pPr algn="just">
              <a:buClrTx/>
            </a:pPr>
            <a:r>
              <a:rPr lang="en-US" sz="19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Dealing with updates to the data set</a:t>
            </a:r>
          </a:p>
          <a:p>
            <a:pPr algn="just">
              <a:buClrTx/>
            </a:pPr>
            <a:r>
              <a:rPr lang="en-US" sz="19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Alternative data structures to consider</a:t>
            </a:r>
          </a:p>
          <a:p>
            <a:pPr marL="0" indent="0" algn="just">
              <a:buClrTx/>
              <a:buNone/>
            </a:pPr>
            <a:r>
              <a:rPr lang="en-US" sz="1900" b="1" i="0" u="sng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Case study: Comparing BSTs to other data structures in a library management system</a:t>
            </a:r>
            <a:r>
              <a:rPr lang="en-US" sz="1900" b="1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algn="just">
              <a:buClrTx/>
            </a:pPr>
            <a:r>
              <a:rPr lang="en-US" sz="19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Comparing the performance of BSTs to hash tables or arrays</a:t>
            </a:r>
          </a:p>
          <a:p>
            <a:pPr algn="just">
              <a:buClrTx/>
            </a:pPr>
            <a:r>
              <a:rPr lang="en-US" sz="19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Determining the best data structure for a particular use case</a:t>
            </a:r>
          </a:p>
          <a:p>
            <a:pPr marL="0" indent="0" algn="just">
              <a:buClrTx/>
              <a:buNone/>
            </a:pPr>
            <a:r>
              <a:rPr lang="en-US" sz="1900" b="1" i="0" u="sng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Conclusion and future work</a:t>
            </a:r>
            <a:r>
              <a:rPr lang="en-US" sz="1900" b="1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:</a:t>
            </a:r>
          </a:p>
          <a:p>
            <a:pPr algn="just">
              <a:buClrTx/>
            </a:pPr>
            <a:r>
              <a:rPr lang="en-US" sz="19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Recap of the benefits and drawbacks of using BSTs in a library management system</a:t>
            </a:r>
          </a:p>
          <a:p>
            <a:pPr algn="just">
              <a:buClrTx/>
            </a:pPr>
            <a:r>
              <a:rPr lang="en-US" sz="1900" i="0" dirty="0"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Suggestions for future improvements or research directions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86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1B12-479E-3B15-D835-84778A62B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621" y="636104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Benefits of using BST in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7CED2-F705-942A-FD67-BA7D61E7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Tx/>
            </a:pPr>
            <a:r>
              <a:rPr lang="en-US" b="0" i="0" dirty="0">
                <a:solidFill>
                  <a:schemeClr val="tx1"/>
                </a:solidFill>
                <a:effectLst/>
              </a:rPr>
              <a:t>There are several benefits to using a binary search tree (BST) as the data structure for a library management system or other applications:</a:t>
            </a:r>
          </a:p>
          <a:p>
            <a:pPr algn="just">
              <a:buClrTx/>
            </a:pPr>
            <a:r>
              <a:rPr lang="en-US" b="0" i="0" dirty="0">
                <a:solidFill>
                  <a:schemeClr val="tx1"/>
                </a:solidFill>
                <a:effectLst/>
              </a:rPr>
              <a:t>Fast search times: BSTs have an average time complexity of O(log n) for search operations, making them much faster than other data structures such as arrays or linked lists for large data sets.</a:t>
            </a:r>
          </a:p>
          <a:p>
            <a:pPr algn="just">
              <a:buClrTx/>
            </a:pPr>
            <a:r>
              <a:rPr lang="en-US" b="0" i="0" dirty="0">
                <a:solidFill>
                  <a:schemeClr val="tx1"/>
                </a:solidFill>
                <a:effectLst/>
              </a:rPr>
              <a:t>Efficient insertions and deletions: BSTs also have an average time complexity of O(log n) for insertions and deletions, making them efficient for dynamic data sets that require frequent updates.</a:t>
            </a:r>
          </a:p>
          <a:p>
            <a:pPr algn="just">
              <a:buClrTx/>
            </a:pPr>
            <a:r>
              <a:rPr lang="en-US" b="0" i="0" dirty="0">
                <a:solidFill>
                  <a:schemeClr val="tx1"/>
                </a:solidFill>
                <a:effectLst/>
              </a:rPr>
              <a:t>Ordered data: BSTs store data in a specific order, which can be useful for applications that need to search or retrieve data in a specific order (e.g. alphabetical order for a library management system).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1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01" y="67056"/>
            <a:ext cx="8596668" cy="1320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Flow chart</a:t>
            </a:r>
          </a:p>
        </p:txBody>
      </p:sp>
      <p:sp>
        <p:nvSpPr>
          <p:cNvPr id="7" name="Oval 6"/>
          <p:cNvSpPr/>
          <p:nvPr/>
        </p:nvSpPr>
        <p:spPr>
          <a:xfrm>
            <a:off x="3335628" y="759855"/>
            <a:ext cx="2717441" cy="62800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Welcome to SMS</a:t>
            </a:r>
          </a:p>
        </p:txBody>
      </p:sp>
      <p:cxnSp>
        <p:nvCxnSpPr>
          <p:cNvPr id="9" name="Straight Connector 8"/>
          <p:cNvCxnSpPr>
            <a:stCxn id="7" idx="4"/>
          </p:cNvCxnSpPr>
          <p:nvPr/>
        </p:nvCxnSpPr>
        <p:spPr>
          <a:xfrm>
            <a:off x="4694349" y="1387857"/>
            <a:ext cx="6440" cy="3507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134118" y="1738648"/>
            <a:ext cx="1223493" cy="45076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menu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90941" y="208637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700789" y="2189408"/>
            <a:ext cx="0" cy="2663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889420" y="2455709"/>
            <a:ext cx="1468192" cy="602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5357611" y="2455709"/>
            <a:ext cx="10818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335628" y="2455709"/>
            <a:ext cx="5537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357611" y="2455709"/>
            <a:ext cx="502276" cy="351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Parallelogram 21"/>
          <p:cNvSpPr/>
          <p:nvPr/>
        </p:nvSpPr>
        <p:spPr>
          <a:xfrm>
            <a:off x="6439437" y="2189408"/>
            <a:ext cx="1275008" cy="50227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student</a:t>
            </a:r>
          </a:p>
        </p:txBody>
      </p:sp>
      <p:sp>
        <p:nvSpPr>
          <p:cNvPr id="23" name="Parallelogram 22"/>
          <p:cNvSpPr/>
          <p:nvPr/>
        </p:nvSpPr>
        <p:spPr>
          <a:xfrm>
            <a:off x="5447762" y="2807594"/>
            <a:ext cx="1455314" cy="515155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student</a:t>
            </a:r>
          </a:p>
        </p:txBody>
      </p:sp>
      <p:sp>
        <p:nvSpPr>
          <p:cNvPr id="24" name="Parallelogram 23"/>
          <p:cNvSpPr/>
          <p:nvPr/>
        </p:nvSpPr>
        <p:spPr>
          <a:xfrm>
            <a:off x="1867438" y="2228050"/>
            <a:ext cx="1519708" cy="50227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Modify student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4694349" y="3058354"/>
            <a:ext cx="6440" cy="5348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973134" y="3477666"/>
            <a:ext cx="1255690" cy="718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Teacher data</a:t>
            </a:r>
          </a:p>
        </p:txBody>
      </p:sp>
      <p:cxnSp>
        <p:nvCxnSpPr>
          <p:cNvPr id="30" name="Straight Connector 29"/>
          <p:cNvCxnSpPr>
            <a:stCxn id="27" idx="3"/>
          </p:cNvCxnSpPr>
          <p:nvPr/>
        </p:nvCxnSpPr>
        <p:spPr>
          <a:xfrm>
            <a:off x="5228824" y="3836759"/>
            <a:ext cx="631063" cy="140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1867438" y="3477666"/>
            <a:ext cx="2105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387146" y="4195852"/>
            <a:ext cx="585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Parallelogram 35"/>
          <p:cNvSpPr/>
          <p:nvPr/>
        </p:nvSpPr>
        <p:spPr>
          <a:xfrm>
            <a:off x="772731" y="3206839"/>
            <a:ext cx="1339403" cy="629920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Modify student</a:t>
            </a:r>
          </a:p>
        </p:txBody>
      </p:sp>
      <p:sp>
        <p:nvSpPr>
          <p:cNvPr id="38" name="Parallelogram 37"/>
          <p:cNvSpPr/>
          <p:nvPr/>
        </p:nvSpPr>
        <p:spPr>
          <a:xfrm>
            <a:off x="5744583" y="3593206"/>
            <a:ext cx="1506830" cy="602646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teacher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4694349" y="4195852"/>
            <a:ext cx="6440" cy="698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Parallelogram 40"/>
          <p:cNvSpPr/>
          <p:nvPr/>
        </p:nvSpPr>
        <p:spPr>
          <a:xfrm>
            <a:off x="3940631" y="4836016"/>
            <a:ext cx="1610465" cy="605307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 report</a:t>
            </a:r>
          </a:p>
        </p:txBody>
      </p:sp>
      <p:sp>
        <p:nvSpPr>
          <p:cNvPr id="42" name="Parallelogram 41"/>
          <p:cNvSpPr/>
          <p:nvPr/>
        </p:nvSpPr>
        <p:spPr>
          <a:xfrm>
            <a:off x="2331076" y="3894529"/>
            <a:ext cx="1349064" cy="650383"/>
          </a:xfrm>
          <a:prstGeom prst="parallelogram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Delete data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4745864" y="5496617"/>
            <a:ext cx="0" cy="3375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973134" y="5847008"/>
            <a:ext cx="1571221" cy="48939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Exit </a:t>
            </a:r>
          </a:p>
        </p:txBody>
      </p:sp>
      <p:sp>
        <p:nvSpPr>
          <p:cNvPr id="46" name="Flowchart: Display 45"/>
          <p:cNvSpPr/>
          <p:nvPr/>
        </p:nvSpPr>
        <p:spPr>
          <a:xfrm>
            <a:off x="5859887" y="4855336"/>
            <a:ext cx="1455313" cy="669702"/>
          </a:xfrm>
          <a:prstGeom prst="flowChartDisplay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Display </a:t>
            </a:r>
          </a:p>
        </p:txBody>
      </p:sp>
      <p:cxnSp>
        <p:nvCxnSpPr>
          <p:cNvPr id="48" name="Straight Connector 47"/>
          <p:cNvCxnSpPr>
            <a:stCxn id="41" idx="2"/>
            <a:endCxn id="46" idx="1"/>
          </p:cNvCxnSpPr>
          <p:nvPr/>
        </p:nvCxnSpPr>
        <p:spPr>
          <a:xfrm>
            <a:off x="5475433" y="5138670"/>
            <a:ext cx="384454" cy="51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5026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541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 </vt:lpstr>
      <vt:lpstr>Introduction </vt:lpstr>
      <vt:lpstr>Objectives and description</vt:lpstr>
      <vt:lpstr>Features </vt:lpstr>
      <vt:lpstr>Benefits </vt:lpstr>
      <vt:lpstr>Now Why We use BST in own Project</vt:lpstr>
      <vt:lpstr>Now Why We use BST in own Project</vt:lpstr>
      <vt:lpstr>Benefits of using BST in our Project</vt:lpstr>
      <vt:lpstr>Flow chart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Dell</cp:lastModifiedBy>
  <cp:revision>20</cp:revision>
  <dcterms:created xsi:type="dcterms:W3CDTF">2021-11-25T23:07:13Z</dcterms:created>
  <dcterms:modified xsi:type="dcterms:W3CDTF">2024-07-02T18:11:03Z</dcterms:modified>
</cp:coreProperties>
</file>