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47da3f9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47da3f9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3bb4d6791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3bb4d6791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bb4d6791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bb4d6791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bb4d6791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bb4d6791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bb4d6791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bb4d6791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bb4d6791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bb4d6791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bb4d6791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bb4d6791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bb4d6791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bb4d6791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b9383c42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b9383c42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b9383c42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b9383c42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3b9383c42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3b9383c42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b9383c42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b9383c42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bb4d6791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3bb4d6791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bb4d6791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3bb4d6791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bb4d6791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3bb4d6791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bb4d6791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3bb4d6791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b9383c42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b9383c42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b9383c42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b9383c42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3b9383c42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3b9383c42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3b9383c42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3b9383c42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b9383c42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3b9383c42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3bb4d6791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3bb4d6791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3b9383c42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3b9383c42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3b9383c42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3b9383c42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3b9383c42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3b9383c42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3b9383c42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3b9383c42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b9383c42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3b9383c42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b9383c42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3b9383c42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3bb4d6791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3bb4d6791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3b9383c42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3b9383c42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b9383c42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b9383c42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367e67f0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367e67f0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bb4d6791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bb4d6791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bb4d6791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3bb4d6791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3bb4d6791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3bb4d6791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bb4d6791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bb4d6791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slide" Target="/ppt/slides/slide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anaconda.com/products/distribution" TargetMode="Externa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nvidia.com/download/index.aspx" TargetMode="Externa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developer.nvidia.com/cuda-10.0-download-archive" TargetMode="External"/><Relationship Id="rId4" Type="http://schemas.openxmlformats.org/officeDocument/2006/relationships/hyperlink" Target="https://docs.knime.com/2019-06/deep_learning_installation_guide/index.html#_gpu_suppor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developer.nvidia.com/rdp/cudnn-download"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docs.knime.com/2019-06/deep_learning_installation_guide/index.html#keras-integration"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docs.knime.com/2019-06/deep_learning_installation_guide/index.html#_configure_python_for_knime_deep_learning" TargetMode="External"/><Relationship Id="rId4" Type="http://schemas.openxmlformats.org/officeDocument/2006/relationships/hyperlink" Target="https://docs.knime.com/2019-06/deep_learning_installation_guide/index.html#_introduction" TargetMode="External"/><Relationship Id="rId5" Type="http://schemas.openxmlformats.org/officeDocument/2006/relationships/hyperlink" Target="https://docs.anaconda.com/anaconda/install/window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nime.com/" TargetMode="External"/><Relationship Id="rId4" Type="http://schemas.openxmlformats.org/officeDocument/2006/relationships/hyperlink" Target="https://www.knime.com/downloads" TargetMode="External"/><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Day 1</a:t>
            </a:r>
            <a:endParaRPr/>
          </a:p>
        </p:txBody>
      </p:sp>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27" name="Google Shape;127;p22"/>
          <p:cNvPicPr preferRelativeResize="0"/>
          <p:nvPr/>
        </p:nvPicPr>
        <p:blipFill rotWithShape="1">
          <a:blip r:embed="rId3">
            <a:alphaModFix/>
          </a:blip>
          <a:srcRect b="40476" l="26429" r="26130" t="22393"/>
          <a:stretch/>
        </p:blipFill>
        <p:spPr>
          <a:xfrm>
            <a:off x="532950" y="1102875"/>
            <a:ext cx="4337900" cy="1908826"/>
          </a:xfrm>
          <a:prstGeom prst="rect">
            <a:avLst/>
          </a:prstGeom>
          <a:noFill/>
          <a:ln>
            <a:noFill/>
          </a:ln>
        </p:spPr>
      </p:pic>
      <p:sp>
        <p:nvSpPr>
          <p:cNvPr id="128" name="Google Shape;128;p22"/>
          <p:cNvSpPr txBox="1"/>
          <p:nvPr/>
        </p:nvSpPr>
        <p:spPr>
          <a:xfrm>
            <a:off x="5155900" y="1017725"/>
            <a:ext cx="3532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When the </a:t>
            </a:r>
            <a:r>
              <a:rPr lang="en-GB"/>
              <a:t>installation</a:t>
            </a:r>
            <a:r>
              <a:rPr lang="en-GB"/>
              <a:t> finish, launch the Knime Analytics platform.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dialog will pop up. This is where you want to locate all your Knime workflow.</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a:solidFill>
                  <a:schemeClr val="dk1"/>
                </a:solidFill>
              </a:rPr>
              <a:t>My recommendation is to put to a location for easy access.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GB"/>
              <a:t>You also can create more than one workspace and switch between them.</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Install Knime Extensions</a:t>
            </a:r>
            <a:endParaRPr/>
          </a:p>
        </p:txBody>
      </p:sp>
      <p:sp>
        <p:nvSpPr>
          <p:cNvPr id="134" name="Google Shape;13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Knime have e</a:t>
            </a:r>
            <a:r>
              <a:rPr lang="en-GB"/>
              <a:t>xtensions and integrations that provide additional functionality such as access to and processing of complex data types, as well as the use of advanced algorithms.</a:t>
            </a:r>
            <a:endParaRPr/>
          </a:p>
          <a:p>
            <a:pPr indent="-342900" lvl="0" marL="457200" rtl="0" algn="l">
              <a:spcBef>
                <a:spcPts val="0"/>
              </a:spcBef>
              <a:spcAft>
                <a:spcPts val="0"/>
              </a:spcAft>
              <a:buSzPts val="1800"/>
              <a:buChar char="●"/>
            </a:pPr>
            <a:r>
              <a:rPr lang="en-GB"/>
              <a:t>To install Knime Extension, go to File &gt; Install Knime Extensions</a:t>
            </a:r>
            <a:endParaRPr/>
          </a:p>
          <a:p>
            <a:pPr indent="-342900" lvl="0" marL="457200" rtl="0" algn="l">
              <a:spcBef>
                <a:spcPts val="0"/>
              </a:spcBef>
              <a:spcAft>
                <a:spcPts val="0"/>
              </a:spcAft>
              <a:buSzPts val="1800"/>
              <a:buChar char="●"/>
            </a:pPr>
            <a:r>
              <a:rPr lang="en-GB"/>
              <a:t>A dialog will pop up to list all the available extensions.</a:t>
            </a:r>
            <a:endParaRPr/>
          </a:p>
        </p:txBody>
      </p:sp>
      <p:sp>
        <p:nvSpPr>
          <p:cNvPr id="135" name="Google Shape;13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41" name="Google Shape;141;p24"/>
          <p:cNvPicPr preferRelativeResize="0"/>
          <p:nvPr/>
        </p:nvPicPr>
        <p:blipFill rotWithShape="1">
          <a:blip r:embed="rId3">
            <a:alphaModFix/>
          </a:blip>
          <a:srcRect b="5276" l="0" r="0" t="0"/>
          <a:stretch/>
        </p:blipFill>
        <p:spPr>
          <a:xfrm>
            <a:off x="991525" y="236725"/>
            <a:ext cx="6956324" cy="3704550"/>
          </a:xfrm>
          <a:prstGeom prst="rect">
            <a:avLst/>
          </a:prstGeom>
          <a:noFill/>
          <a:ln>
            <a:noFill/>
          </a:ln>
        </p:spPr>
      </p:pic>
      <p:sp>
        <p:nvSpPr>
          <p:cNvPr id="142" name="Google Shape;142;p24"/>
          <p:cNvSpPr txBox="1"/>
          <p:nvPr/>
        </p:nvSpPr>
        <p:spPr>
          <a:xfrm>
            <a:off x="1189825" y="4176775"/>
            <a:ext cx="656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Tick all the require extensions for your projects, then click next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48" name="Google Shape;148;p25"/>
          <p:cNvPicPr preferRelativeResize="0"/>
          <p:nvPr/>
        </p:nvPicPr>
        <p:blipFill rotWithShape="1">
          <a:blip r:embed="rId3">
            <a:alphaModFix/>
          </a:blip>
          <a:srcRect b="5042" l="0" r="0" t="0"/>
          <a:stretch/>
        </p:blipFill>
        <p:spPr>
          <a:xfrm>
            <a:off x="1090675" y="249125"/>
            <a:ext cx="6660100" cy="3555825"/>
          </a:xfrm>
          <a:prstGeom prst="rect">
            <a:avLst/>
          </a:prstGeom>
          <a:noFill/>
          <a:ln>
            <a:noFill/>
          </a:ln>
        </p:spPr>
      </p:pic>
      <p:sp>
        <p:nvSpPr>
          <p:cNvPr id="149" name="Google Shape;149;p25"/>
          <p:cNvSpPr txBox="1"/>
          <p:nvPr/>
        </p:nvSpPr>
        <p:spPr>
          <a:xfrm>
            <a:off x="1350950" y="4114800"/>
            <a:ext cx="60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List of the extensions ready to install, then click next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55" name="Google Shape;155;p26"/>
          <p:cNvPicPr preferRelativeResize="0"/>
          <p:nvPr/>
        </p:nvPicPr>
        <p:blipFill rotWithShape="1">
          <a:blip r:embed="rId3">
            <a:alphaModFix/>
          </a:blip>
          <a:srcRect b="5042" l="0" r="0" t="0"/>
          <a:stretch/>
        </p:blipFill>
        <p:spPr>
          <a:xfrm>
            <a:off x="1487275" y="311100"/>
            <a:ext cx="5887149" cy="3143149"/>
          </a:xfrm>
          <a:prstGeom prst="rect">
            <a:avLst/>
          </a:prstGeom>
          <a:noFill/>
          <a:ln>
            <a:noFill/>
          </a:ln>
        </p:spPr>
      </p:pic>
      <p:sp>
        <p:nvSpPr>
          <p:cNvPr id="156" name="Google Shape;156;p26"/>
          <p:cNvSpPr txBox="1"/>
          <p:nvPr/>
        </p:nvSpPr>
        <p:spPr>
          <a:xfrm>
            <a:off x="1896275" y="3854525"/>
            <a:ext cx="480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Accept the condition and click next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62" name="Google Shape;162;p27"/>
          <p:cNvPicPr preferRelativeResize="0"/>
          <p:nvPr/>
        </p:nvPicPr>
        <p:blipFill rotWithShape="1">
          <a:blip r:embed="rId3">
            <a:alphaModFix/>
          </a:blip>
          <a:srcRect b="5042" l="0" r="0" t="0"/>
          <a:stretch/>
        </p:blipFill>
        <p:spPr>
          <a:xfrm>
            <a:off x="1474900" y="236725"/>
            <a:ext cx="6398959" cy="3416400"/>
          </a:xfrm>
          <a:prstGeom prst="rect">
            <a:avLst/>
          </a:prstGeom>
          <a:noFill/>
          <a:ln>
            <a:noFill/>
          </a:ln>
        </p:spPr>
      </p:pic>
      <p:sp>
        <p:nvSpPr>
          <p:cNvPr id="163" name="Google Shape;163;p27"/>
          <p:cNvSpPr txBox="1"/>
          <p:nvPr/>
        </p:nvSpPr>
        <p:spPr>
          <a:xfrm>
            <a:off x="1871500" y="3916500"/>
            <a:ext cx="521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The </a:t>
            </a:r>
            <a:r>
              <a:rPr lang="en-GB"/>
              <a:t>installation</a:t>
            </a:r>
            <a:r>
              <a:rPr lang="en-GB"/>
              <a:t> will happen in the background. Wait for the installation to finish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69" name="Google Shape;169;p28"/>
          <p:cNvPicPr preferRelativeResize="0"/>
          <p:nvPr/>
        </p:nvPicPr>
        <p:blipFill rotWithShape="1">
          <a:blip r:embed="rId3">
            <a:alphaModFix/>
          </a:blip>
          <a:srcRect b="5517" l="0" r="0" t="0"/>
          <a:stretch/>
        </p:blipFill>
        <p:spPr>
          <a:xfrm>
            <a:off x="570125" y="199550"/>
            <a:ext cx="7114148" cy="3778975"/>
          </a:xfrm>
          <a:prstGeom prst="rect">
            <a:avLst/>
          </a:prstGeom>
          <a:noFill/>
          <a:ln>
            <a:noFill/>
          </a:ln>
        </p:spPr>
      </p:pic>
      <p:sp>
        <p:nvSpPr>
          <p:cNvPr id="170" name="Google Shape;170;p28"/>
          <p:cNvSpPr txBox="1"/>
          <p:nvPr/>
        </p:nvSpPr>
        <p:spPr>
          <a:xfrm>
            <a:off x="1028700" y="4176775"/>
            <a:ext cx="658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After </a:t>
            </a:r>
            <a:r>
              <a:rPr lang="en-GB"/>
              <a:t>installation</a:t>
            </a:r>
            <a:r>
              <a:rPr lang="en-GB"/>
              <a:t> is finish, a dialog to Restart will pop up. Click Restart Now button to re-launch the platform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KNIME Python Deep Learning</a:t>
            </a:r>
            <a:endParaRPr/>
          </a:p>
        </p:txBody>
      </p:sp>
      <p:sp>
        <p:nvSpPr>
          <p:cNvPr id="176" name="Google Shape;17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182" name="Google Shape;18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Same as in python, Knime use anaconda to manage environment hence you need to install latest version of anaconda first.</a:t>
            </a:r>
            <a:endParaRPr/>
          </a:p>
          <a:p>
            <a:pPr indent="-342900" lvl="0" marL="457200" rtl="0" algn="l">
              <a:spcBef>
                <a:spcPts val="0"/>
              </a:spcBef>
              <a:spcAft>
                <a:spcPts val="0"/>
              </a:spcAft>
              <a:buSzPts val="1800"/>
              <a:buChar char="●"/>
            </a:pPr>
            <a:r>
              <a:rPr lang="en-GB"/>
              <a:t>It is crucial to manage your conda environment because because in Knime Deep learning, you can create environment with GPU and CPU ONLY.</a:t>
            </a:r>
            <a:endParaRPr/>
          </a:p>
          <a:p>
            <a:pPr indent="-342900" lvl="0" marL="457200" rtl="0" algn="l">
              <a:spcBef>
                <a:spcPts val="0"/>
              </a:spcBef>
              <a:spcAft>
                <a:spcPts val="0"/>
              </a:spcAft>
              <a:buSzPts val="1800"/>
              <a:buChar char="●"/>
            </a:pPr>
            <a:r>
              <a:rPr lang="en-GB"/>
              <a:t>I will further explain in detail in </a:t>
            </a:r>
            <a:r>
              <a:rPr lang="en-GB" u="sng">
                <a:solidFill>
                  <a:schemeClr val="hlink"/>
                </a:solidFill>
                <a:hlinkClick action="ppaction://hlinksldjump" r:id="rId3"/>
              </a:rPr>
              <a:t>Configure Environment for Knime Deep Learning</a:t>
            </a:r>
            <a:r>
              <a:rPr lang="en-GB"/>
              <a:t> section.</a:t>
            </a:r>
            <a:endParaRPr/>
          </a:p>
          <a:p>
            <a:pPr indent="-342900" lvl="0" marL="457200" rtl="0" algn="l">
              <a:spcBef>
                <a:spcPts val="0"/>
              </a:spcBef>
              <a:spcAft>
                <a:spcPts val="0"/>
              </a:spcAft>
              <a:buSzPts val="1800"/>
              <a:buChar char="●"/>
            </a:pPr>
            <a:r>
              <a:rPr lang="en-GB"/>
              <a:t>But first why conda environment is important?</a:t>
            </a:r>
            <a:endParaRPr/>
          </a:p>
          <a:p>
            <a:pPr indent="-342900" lvl="0" marL="457200" rtl="0" algn="l">
              <a:spcBef>
                <a:spcPts val="0"/>
              </a:spcBef>
              <a:spcAft>
                <a:spcPts val="0"/>
              </a:spcAft>
              <a:buSzPts val="1800"/>
              <a:buChar char="●"/>
            </a:pPr>
            <a:r>
              <a:rPr lang="en-GB"/>
              <a:t>A </a:t>
            </a:r>
            <a:r>
              <a:rPr b="1" lang="en-GB"/>
              <a:t>conda environment</a:t>
            </a:r>
            <a:r>
              <a:rPr lang="en-GB"/>
              <a:t> is a directory that contains a specific collection of conda packages that you have installed.</a:t>
            </a:r>
            <a:endParaRPr/>
          </a:p>
          <a:p>
            <a:pPr indent="-342900" lvl="0" marL="457200" rtl="0" algn="l">
              <a:spcBef>
                <a:spcPts val="0"/>
              </a:spcBef>
              <a:spcAft>
                <a:spcPts val="0"/>
              </a:spcAft>
              <a:buSzPts val="1800"/>
              <a:buChar char="●"/>
            </a:pPr>
            <a:r>
              <a:rPr lang="en-GB"/>
              <a:t>If you change one environment, your other environments are not affected.</a:t>
            </a:r>
            <a:endParaRPr/>
          </a:p>
          <a:p>
            <a:pPr indent="-342900" lvl="0" marL="457200" rtl="0" algn="l">
              <a:spcBef>
                <a:spcPts val="0"/>
              </a:spcBef>
              <a:spcAft>
                <a:spcPts val="0"/>
              </a:spcAft>
              <a:buSzPts val="1800"/>
              <a:buChar char="●"/>
            </a:pPr>
            <a:r>
              <a:rPr lang="en-GB"/>
              <a:t>You can easily activate or deactivate environments, which is how you switch between them.</a:t>
            </a:r>
            <a:endParaRPr/>
          </a:p>
        </p:txBody>
      </p:sp>
      <p:sp>
        <p:nvSpPr>
          <p:cNvPr id="183" name="Google Shape;18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Anaconda Installation</a:t>
            </a:r>
            <a:endParaRPr/>
          </a:p>
        </p:txBody>
      </p:sp>
      <p:sp>
        <p:nvSpPr>
          <p:cNvPr id="189" name="Google Shape;189;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Knime Deep Learning Installation Guide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to install Anaconda</a:t>
            </a:r>
            <a:endParaRPr/>
          </a:p>
        </p:txBody>
      </p:sp>
      <p:sp>
        <p:nvSpPr>
          <p:cNvPr id="195" name="Google Shape;19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Get the latest </a:t>
            </a:r>
            <a:r>
              <a:rPr lang="en-GB" u="sng">
                <a:solidFill>
                  <a:schemeClr val="hlink"/>
                </a:solidFill>
                <a:hlinkClick r:id="rId3"/>
              </a:rPr>
              <a:t>Anaconda Installer</a:t>
            </a:r>
            <a:r>
              <a:rPr lang="en-GB"/>
              <a:t> in the Anaconda Website.</a:t>
            </a:r>
            <a:endParaRPr/>
          </a:p>
          <a:p>
            <a:pPr indent="0" lvl="0" marL="457200" rtl="0" algn="l">
              <a:spcBef>
                <a:spcPts val="1200"/>
              </a:spcBef>
              <a:spcAft>
                <a:spcPts val="1200"/>
              </a:spcAft>
              <a:buNone/>
            </a:pPr>
            <a:r>
              <a:t/>
            </a:r>
            <a:endParaRPr/>
          </a:p>
        </p:txBody>
      </p:sp>
      <p:sp>
        <p:nvSpPr>
          <p:cNvPr id="196" name="Google Shape;19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97" name="Google Shape;197;p32"/>
          <p:cNvPicPr preferRelativeResize="0"/>
          <p:nvPr/>
        </p:nvPicPr>
        <p:blipFill rotWithShape="1">
          <a:blip r:embed="rId4">
            <a:alphaModFix/>
          </a:blip>
          <a:srcRect b="5276" l="0" r="0" t="0"/>
          <a:stretch/>
        </p:blipFill>
        <p:spPr>
          <a:xfrm>
            <a:off x="2045000" y="1686925"/>
            <a:ext cx="5911925" cy="31483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03" name="Google Shape;203;p33"/>
          <p:cNvPicPr preferRelativeResize="0"/>
          <p:nvPr/>
        </p:nvPicPr>
        <p:blipFill rotWithShape="1">
          <a:blip r:embed="rId3">
            <a:alphaModFix/>
          </a:blip>
          <a:srcRect b="27942" l="31718" r="31685" t="22389"/>
          <a:stretch/>
        </p:blipFill>
        <p:spPr>
          <a:xfrm>
            <a:off x="619725" y="297350"/>
            <a:ext cx="3346376" cy="2553325"/>
          </a:xfrm>
          <a:prstGeom prst="rect">
            <a:avLst/>
          </a:prstGeom>
          <a:noFill/>
          <a:ln>
            <a:noFill/>
          </a:ln>
        </p:spPr>
      </p:pic>
      <p:pic>
        <p:nvPicPr>
          <p:cNvPr id="204" name="Google Shape;204;p33"/>
          <p:cNvPicPr preferRelativeResize="0"/>
          <p:nvPr/>
        </p:nvPicPr>
        <p:blipFill rotWithShape="1">
          <a:blip r:embed="rId4">
            <a:alphaModFix/>
          </a:blip>
          <a:srcRect b="27046" l="31810" r="31591" t="21844"/>
          <a:stretch/>
        </p:blipFill>
        <p:spPr>
          <a:xfrm>
            <a:off x="4908000" y="260250"/>
            <a:ext cx="3346376" cy="2627526"/>
          </a:xfrm>
          <a:prstGeom prst="rect">
            <a:avLst/>
          </a:prstGeom>
          <a:noFill/>
          <a:ln>
            <a:noFill/>
          </a:ln>
        </p:spPr>
      </p:pic>
      <p:sp>
        <p:nvSpPr>
          <p:cNvPr id="205" name="Google Shape;205;p33"/>
          <p:cNvSpPr txBox="1"/>
          <p:nvPr/>
        </p:nvSpPr>
        <p:spPr>
          <a:xfrm>
            <a:off x="793225" y="3172850"/>
            <a:ext cx="325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Run the installer then click Next</a:t>
            </a:r>
            <a:endParaRPr/>
          </a:p>
        </p:txBody>
      </p:sp>
      <p:sp>
        <p:nvSpPr>
          <p:cNvPr id="206" name="Google Shape;206;p33"/>
          <p:cNvSpPr txBox="1"/>
          <p:nvPr/>
        </p:nvSpPr>
        <p:spPr>
          <a:xfrm>
            <a:off x="5081525" y="3061300"/>
            <a:ext cx="299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Agree to the condition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12" name="Google Shape;212;p34"/>
          <p:cNvPicPr preferRelativeResize="0"/>
          <p:nvPr/>
        </p:nvPicPr>
        <p:blipFill rotWithShape="1">
          <a:blip r:embed="rId3">
            <a:alphaModFix/>
          </a:blip>
          <a:srcRect b="27457" l="31717" r="31551" t="22392"/>
          <a:stretch/>
        </p:blipFill>
        <p:spPr>
          <a:xfrm>
            <a:off x="532950" y="222925"/>
            <a:ext cx="3358752" cy="2578099"/>
          </a:xfrm>
          <a:prstGeom prst="rect">
            <a:avLst/>
          </a:prstGeom>
          <a:noFill/>
          <a:ln>
            <a:noFill/>
          </a:ln>
        </p:spPr>
      </p:pic>
      <p:pic>
        <p:nvPicPr>
          <p:cNvPr id="213" name="Google Shape;213;p34"/>
          <p:cNvPicPr preferRelativeResize="0"/>
          <p:nvPr/>
        </p:nvPicPr>
        <p:blipFill>
          <a:blip r:embed="rId4">
            <a:alphaModFix/>
          </a:blip>
          <a:stretch>
            <a:fillRect/>
          </a:stretch>
        </p:blipFill>
        <p:spPr>
          <a:xfrm>
            <a:off x="4145038" y="445025"/>
            <a:ext cx="4752975" cy="3695700"/>
          </a:xfrm>
          <a:prstGeom prst="rect">
            <a:avLst/>
          </a:prstGeom>
          <a:noFill/>
          <a:ln>
            <a:noFill/>
          </a:ln>
        </p:spPr>
      </p:pic>
      <p:sp>
        <p:nvSpPr>
          <p:cNvPr id="214" name="Google Shape;214;p34"/>
          <p:cNvSpPr txBox="1"/>
          <p:nvPr/>
        </p:nvSpPr>
        <p:spPr>
          <a:xfrm>
            <a:off x="656875" y="3086100"/>
            <a:ext cx="280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Two installation options. Check the Just Me then </a:t>
            </a:r>
            <a:r>
              <a:rPr lang="en-GB"/>
              <a:t>click</a:t>
            </a:r>
            <a:r>
              <a:rPr lang="en-GB"/>
              <a:t> Next</a:t>
            </a:r>
            <a:endParaRPr/>
          </a:p>
        </p:txBody>
      </p:sp>
      <p:sp>
        <p:nvSpPr>
          <p:cNvPr id="215" name="Google Shape;215;p34"/>
          <p:cNvSpPr txBox="1"/>
          <p:nvPr/>
        </p:nvSpPr>
        <p:spPr>
          <a:xfrm>
            <a:off x="4461825" y="4362675"/>
            <a:ext cx="318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By default, Anaconda will install at this location.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21" name="Google Shape;221;p35"/>
          <p:cNvPicPr preferRelativeResize="0"/>
          <p:nvPr/>
        </p:nvPicPr>
        <p:blipFill rotWithShape="1">
          <a:blip r:embed="rId3">
            <a:alphaModFix/>
          </a:blip>
          <a:srcRect b="27457" l="31715" r="31825" t="22392"/>
          <a:stretch/>
        </p:blipFill>
        <p:spPr>
          <a:xfrm>
            <a:off x="607300" y="247725"/>
            <a:ext cx="3333976" cy="2578099"/>
          </a:xfrm>
          <a:prstGeom prst="rect">
            <a:avLst/>
          </a:prstGeom>
          <a:noFill/>
          <a:ln>
            <a:noFill/>
          </a:ln>
        </p:spPr>
      </p:pic>
      <p:pic>
        <p:nvPicPr>
          <p:cNvPr id="222" name="Google Shape;222;p35"/>
          <p:cNvPicPr preferRelativeResize="0"/>
          <p:nvPr/>
        </p:nvPicPr>
        <p:blipFill rotWithShape="1">
          <a:blip r:embed="rId4">
            <a:alphaModFix/>
          </a:blip>
          <a:srcRect b="28011" l="31946" r="31592" t="21843"/>
          <a:stretch/>
        </p:blipFill>
        <p:spPr>
          <a:xfrm>
            <a:off x="4920400" y="532950"/>
            <a:ext cx="3333976" cy="2578099"/>
          </a:xfrm>
          <a:prstGeom prst="rect">
            <a:avLst/>
          </a:prstGeom>
          <a:noFill/>
          <a:ln>
            <a:noFill/>
          </a:ln>
        </p:spPr>
      </p:pic>
      <p:sp>
        <p:nvSpPr>
          <p:cNvPr id="223" name="Google Shape;223;p35"/>
          <p:cNvSpPr txBox="1"/>
          <p:nvPr/>
        </p:nvSpPr>
        <p:spPr>
          <a:xfrm>
            <a:off x="855175" y="3160475"/>
            <a:ext cx="290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Click Next after Installation is complete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229" name="Google Shape;229;p36"/>
          <p:cNvPicPr preferRelativeResize="0"/>
          <p:nvPr/>
        </p:nvPicPr>
        <p:blipFill rotWithShape="1">
          <a:blip r:embed="rId3">
            <a:alphaModFix/>
          </a:blip>
          <a:srcRect b="27360" l="31771" r="31767" t="22491"/>
          <a:stretch/>
        </p:blipFill>
        <p:spPr>
          <a:xfrm>
            <a:off x="941950" y="607150"/>
            <a:ext cx="3333976" cy="2578099"/>
          </a:xfrm>
          <a:prstGeom prst="rect">
            <a:avLst/>
          </a:prstGeom>
          <a:noFill/>
          <a:ln>
            <a:noFill/>
          </a:ln>
        </p:spPr>
      </p:pic>
      <p:sp>
        <p:nvSpPr>
          <p:cNvPr id="230" name="Google Shape;230;p36"/>
          <p:cNvSpPr txBox="1"/>
          <p:nvPr/>
        </p:nvSpPr>
        <p:spPr>
          <a:xfrm>
            <a:off x="1326150" y="3532275"/>
            <a:ext cx="313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Click Finish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GPU Dependencies Installation</a:t>
            </a:r>
            <a:endParaRPr/>
          </a:p>
        </p:txBody>
      </p:sp>
      <p:sp>
        <p:nvSpPr>
          <p:cNvPr id="236" name="Google Shape;236;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242" name="Google Shape;24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GB"/>
              <a:t>Deep learning models have complex architecture compared to the traditional machine learning algorithm.</a:t>
            </a:r>
            <a:endParaRPr/>
          </a:p>
          <a:p>
            <a:pPr indent="-334327" lvl="0" marL="457200" rtl="0" algn="l">
              <a:spcBef>
                <a:spcPts val="0"/>
              </a:spcBef>
              <a:spcAft>
                <a:spcPts val="0"/>
              </a:spcAft>
              <a:buSzPct val="100000"/>
              <a:buChar char="●"/>
            </a:pPr>
            <a:r>
              <a:rPr lang="en-GB"/>
              <a:t>In this case, to train a model with only CPU is not a good choice as it will increase the workload of the CPU and consume your RAM and chances that you will encounter memory error would likely be high. Plus it also time consuming.</a:t>
            </a:r>
            <a:endParaRPr/>
          </a:p>
          <a:p>
            <a:pPr indent="-334327" lvl="0" marL="457200" rtl="0" algn="l">
              <a:spcBef>
                <a:spcPts val="0"/>
              </a:spcBef>
              <a:spcAft>
                <a:spcPts val="0"/>
              </a:spcAft>
              <a:buSzPct val="100000"/>
              <a:buChar char="●"/>
            </a:pPr>
            <a:r>
              <a:rPr lang="en-GB"/>
              <a:t>Common practice in deep learning, GPU is utilize to enhance and accelerate the model training.</a:t>
            </a:r>
            <a:endParaRPr/>
          </a:p>
          <a:p>
            <a:pPr indent="-334327" lvl="0" marL="457200" rtl="0" algn="l">
              <a:spcBef>
                <a:spcPts val="0"/>
              </a:spcBef>
              <a:spcAft>
                <a:spcPts val="0"/>
              </a:spcAft>
              <a:buSzPct val="100000"/>
              <a:buChar char="●"/>
            </a:pPr>
            <a:r>
              <a:rPr lang="en-GB"/>
              <a:t>Meaning with the presence of GPU, the computer performance will be optimized for the model training and also for the model to work during deployment.</a:t>
            </a:r>
            <a:endParaRPr/>
          </a:p>
          <a:p>
            <a:pPr indent="-334327" lvl="0" marL="457200" rtl="0" algn="l">
              <a:spcBef>
                <a:spcPts val="0"/>
              </a:spcBef>
              <a:spcAft>
                <a:spcPts val="0"/>
              </a:spcAft>
              <a:buSzPct val="100000"/>
              <a:buChar char="●"/>
            </a:pPr>
            <a:r>
              <a:rPr lang="en-GB"/>
              <a:t>There are THREE main components to install in your computer for GPU integration to work.</a:t>
            </a:r>
            <a:endParaRPr/>
          </a:p>
        </p:txBody>
      </p:sp>
      <p:sp>
        <p:nvSpPr>
          <p:cNvPr id="243" name="Google Shape;243;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GB"/>
              <a:t>NVIDIA Driver</a:t>
            </a:r>
            <a:endParaRPr/>
          </a:p>
        </p:txBody>
      </p:sp>
      <p:sp>
        <p:nvSpPr>
          <p:cNvPr id="249" name="Google Shape;24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For now, deep learning with GPU integration only support NVIDIA GPU.</a:t>
            </a:r>
            <a:endParaRPr/>
          </a:p>
          <a:p>
            <a:pPr indent="-342900" lvl="0" marL="457200" rtl="0" algn="l">
              <a:spcBef>
                <a:spcPts val="0"/>
              </a:spcBef>
              <a:spcAft>
                <a:spcPts val="0"/>
              </a:spcAft>
              <a:buSzPts val="1800"/>
              <a:buChar char="●"/>
            </a:pPr>
            <a:r>
              <a:rPr lang="en-GB"/>
              <a:t>To install your NVIDIA GPU driver, you can go to this </a:t>
            </a:r>
            <a:r>
              <a:rPr lang="en-GB" u="sng">
                <a:solidFill>
                  <a:schemeClr val="hlink"/>
                </a:solidFill>
                <a:hlinkClick r:id="rId3"/>
              </a:rPr>
              <a:t>webpage</a:t>
            </a:r>
            <a:r>
              <a:rPr lang="en-GB"/>
              <a:t>.</a:t>
            </a:r>
            <a:endParaRPr/>
          </a:p>
          <a:p>
            <a:pPr indent="-342900" lvl="0" marL="457200" rtl="0" algn="l">
              <a:spcBef>
                <a:spcPts val="0"/>
              </a:spcBef>
              <a:spcAft>
                <a:spcPts val="0"/>
              </a:spcAft>
              <a:buSzPts val="1800"/>
              <a:buChar char="●"/>
            </a:pPr>
            <a:r>
              <a:rPr lang="en-GB"/>
              <a:t>Select your computer NVIDIA driver version. If you are not sure of your NVIDIA GPU version, go to TASK MANAGER-&gt;performance-&gt;GPU</a:t>
            </a:r>
            <a:endParaRPr/>
          </a:p>
        </p:txBody>
      </p:sp>
      <p:pic>
        <p:nvPicPr>
          <p:cNvPr id="250" name="Google Shape;250;p39"/>
          <p:cNvPicPr preferRelativeResize="0"/>
          <p:nvPr/>
        </p:nvPicPr>
        <p:blipFill>
          <a:blip r:embed="rId4">
            <a:alphaModFix/>
          </a:blip>
          <a:stretch>
            <a:fillRect/>
          </a:stretch>
        </p:blipFill>
        <p:spPr>
          <a:xfrm>
            <a:off x="2780350" y="2487925"/>
            <a:ext cx="2977100" cy="2655575"/>
          </a:xfrm>
          <a:prstGeom prst="rect">
            <a:avLst/>
          </a:prstGeom>
          <a:noFill/>
          <a:ln>
            <a:noFill/>
          </a:ln>
        </p:spPr>
      </p:pic>
      <p:sp>
        <p:nvSpPr>
          <p:cNvPr id="251" name="Google Shape;251;p39"/>
          <p:cNvSpPr/>
          <p:nvPr/>
        </p:nvSpPr>
        <p:spPr>
          <a:xfrm>
            <a:off x="4720675" y="2919650"/>
            <a:ext cx="982200" cy="204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40"/>
          <p:cNvPicPr preferRelativeResize="0"/>
          <p:nvPr/>
        </p:nvPicPr>
        <p:blipFill rotWithShape="1">
          <a:blip r:embed="rId3">
            <a:alphaModFix/>
          </a:blip>
          <a:srcRect b="0" l="11343" r="11064" t="7398"/>
          <a:stretch/>
        </p:blipFill>
        <p:spPr>
          <a:xfrm>
            <a:off x="311700" y="445025"/>
            <a:ext cx="6466899" cy="3775651"/>
          </a:xfrm>
          <a:prstGeom prst="rect">
            <a:avLst/>
          </a:prstGeom>
          <a:noFill/>
          <a:ln>
            <a:noFill/>
          </a:ln>
        </p:spPr>
      </p:pic>
      <p:sp>
        <p:nvSpPr>
          <p:cNvPr id="258" name="Google Shape;258;p40"/>
          <p:cNvSpPr/>
          <p:nvPr/>
        </p:nvSpPr>
        <p:spPr>
          <a:xfrm>
            <a:off x="2032850" y="1309750"/>
            <a:ext cx="3915600" cy="192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0"/>
          <p:cNvSpPr txBox="1"/>
          <p:nvPr/>
        </p:nvSpPr>
        <p:spPr>
          <a:xfrm>
            <a:off x="7094475" y="1473475"/>
            <a:ext cx="1405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Download your desire driver version. Then, install the driver to your computer</a:t>
            </a:r>
            <a:endParaRPr/>
          </a:p>
        </p:txBody>
      </p:sp>
      <p:sp>
        <p:nvSpPr>
          <p:cNvPr id="260" name="Google Shape;260;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CUDA Toolkit - for Tensorflow Integration only</a:t>
            </a:r>
            <a:endParaRPr/>
          </a:p>
        </p:txBody>
      </p:sp>
      <p:sp>
        <p:nvSpPr>
          <p:cNvPr id="266" name="Google Shape;26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The CUDA Toolkit from NVIDIA provides everything you need to develop GPU-accelerated applications. The CUDA Toolkit includes GPU-accelerated libraries, a compiler, development tools and the CUDA runtime.</a:t>
            </a:r>
            <a:endParaRPr/>
          </a:p>
          <a:p>
            <a:pPr indent="-342900" lvl="0" marL="457200" rtl="0" algn="l">
              <a:spcBef>
                <a:spcPts val="0"/>
              </a:spcBef>
              <a:spcAft>
                <a:spcPts val="0"/>
              </a:spcAft>
              <a:buSzPts val="1800"/>
              <a:buChar char="●"/>
            </a:pPr>
            <a:r>
              <a:rPr lang="en-GB"/>
              <a:t>GPU support for the KNIME TensorFlow Integration (which uses the TensorFlow Java API) is generally </a:t>
            </a:r>
            <a:r>
              <a:rPr lang="en-GB" u="sng"/>
              <a:t>independent</a:t>
            </a:r>
            <a:r>
              <a:rPr lang="en-GB"/>
              <a:t> of the GPU support the KNIME Keras Integration (which uses Python). Hence, they have to be set up individually.</a:t>
            </a:r>
            <a:endParaRPr/>
          </a:p>
          <a:p>
            <a:pPr indent="-342900" lvl="0" marL="457200" rtl="0" algn="l">
              <a:spcBef>
                <a:spcPts val="0"/>
              </a:spcBef>
              <a:spcAft>
                <a:spcPts val="0"/>
              </a:spcAft>
              <a:buSzPts val="1800"/>
              <a:buChar char="●"/>
            </a:pPr>
            <a:r>
              <a:rPr lang="en-GB"/>
              <a:t>KNIME TensorFlow Integration uses TensorFlow version 1.13.1 which CUDA® Toolkit - TensorFlow (≥ 1.13.0) supports </a:t>
            </a:r>
            <a:r>
              <a:rPr lang="en-GB" u="sng">
                <a:solidFill>
                  <a:schemeClr val="hlink"/>
                </a:solidFill>
                <a:hlinkClick r:id="rId3"/>
              </a:rPr>
              <a:t>CUDA® 10.0</a:t>
            </a:r>
            <a:r>
              <a:rPr lang="en-GB"/>
              <a:t>.</a:t>
            </a:r>
            <a:endParaRPr/>
          </a:p>
          <a:p>
            <a:pPr indent="-342900" lvl="0" marL="457200" rtl="0" algn="l">
              <a:spcBef>
                <a:spcPts val="0"/>
              </a:spcBef>
              <a:spcAft>
                <a:spcPts val="0"/>
              </a:spcAft>
              <a:buSzPts val="1800"/>
              <a:buChar char="●"/>
            </a:pPr>
            <a:r>
              <a:rPr lang="en-GB"/>
              <a:t>Make sure to install CUDA 10.0. CUDA 10.1 will not work.</a:t>
            </a:r>
            <a:endParaRPr/>
          </a:p>
          <a:p>
            <a:pPr indent="-342900" lvl="0" marL="457200" rtl="0" algn="l">
              <a:spcBef>
                <a:spcPts val="0"/>
              </a:spcBef>
              <a:spcAft>
                <a:spcPts val="0"/>
              </a:spcAft>
              <a:buSzPts val="1800"/>
              <a:buChar char="●"/>
            </a:pPr>
            <a:r>
              <a:rPr lang="en-GB"/>
              <a:t>More details can refer to </a:t>
            </a:r>
            <a:r>
              <a:rPr lang="en-GB" u="sng">
                <a:solidFill>
                  <a:schemeClr val="hlink"/>
                </a:solidFill>
                <a:hlinkClick r:id="rId4"/>
              </a:rPr>
              <a:t>Deep Learning Installation Guide</a:t>
            </a:r>
            <a:r>
              <a:rPr lang="en-GB"/>
              <a:t> from Knime Documentation website</a:t>
            </a:r>
            <a:endParaRPr/>
          </a:p>
        </p:txBody>
      </p:sp>
      <p:sp>
        <p:nvSpPr>
          <p:cNvPr id="267" name="Google Shape;267;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 run a deep learning in Knime Platform you need to…</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Install Knime Analytics Platform</a:t>
            </a:r>
            <a:endParaRPr/>
          </a:p>
          <a:p>
            <a:pPr indent="-342900" lvl="0" marL="457200" rtl="0" algn="l">
              <a:spcBef>
                <a:spcPts val="0"/>
              </a:spcBef>
              <a:spcAft>
                <a:spcPts val="0"/>
              </a:spcAft>
              <a:buSzPts val="1800"/>
              <a:buAutoNum type="arabicPeriod"/>
            </a:pPr>
            <a:r>
              <a:rPr lang="en-GB"/>
              <a:t>Install Anaconda</a:t>
            </a:r>
            <a:endParaRPr/>
          </a:p>
          <a:p>
            <a:pPr indent="-342900" lvl="0" marL="457200" rtl="0" algn="l">
              <a:spcBef>
                <a:spcPts val="0"/>
              </a:spcBef>
              <a:spcAft>
                <a:spcPts val="0"/>
              </a:spcAft>
              <a:buSzPts val="1800"/>
              <a:buAutoNum type="arabicPeriod"/>
            </a:pPr>
            <a:r>
              <a:rPr lang="en-GB"/>
              <a:t>Install GPU dependencies</a:t>
            </a:r>
            <a:endParaRPr/>
          </a:p>
          <a:p>
            <a:pPr indent="-342900" lvl="0" marL="457200" rtl="0" algn="l">
              <a:spcBef>
                <a:spcPts val="0"/>
              </a:spcBef>
              <a:spcAft>
                <a:spcPts val="0"/>
              </a:spcAft>
              <a:buSzPts val="1800"/>
              <a:buAutoNum type="arabicPeriod"/>
            </a:pPr>
            <a:r>
              <a:rPr lang="en-GB"/>
              <a:t>Configure Python Deep Learning Environment </a:t>
            </a:r>
            <a:endParaRPr/>
          </a:p>
        </p:txBody>
      </p:sp>
      <p:sp>
        <p:nvSpPr>
          <p:cNvPr id="67" name="Google Shape;6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3. cuDNN package - for Tensorflow Integration only </a:t>
            </a:r>
            <a:endParaRPr/>
          </a:p>
        </p:txBody>
      </p:sp>
      <p:sp>
        <p:nvSpPr>
          <p:cNvPr id="273" name="Google Shape;273;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NVIDIA CUDA® Deep Neural Network library (cuDNN) is a GPU-accelerated library of primitives for deep neural networks. </a:t>
            </a:r>
            <a:endParaRPr/>
          </a:p>
          <a:p>
            <a:pPr indent="-342900" lvl="0" marL="457200" rtl="0" algn="l">
              <a:spcBef>
                <a:spcPts val="0"/>
              </a:spcBef>
              <a:spcAft>
                <a:spcPts val="0"/>
              </a:spcAft>
              <a:buSzPts val="1800"/>
              <a:buChar char="●"/>
            </a:pPr>
            <a:r>
              <a:rPr lang="en-GB"/>
              <a:t>cuDNN provides highly tuned implementations for standard routines such as forward and backward convolution, pooling, normalization, and activation layers.</a:t>
            </a:r>
            <a:endParaRPr/>
          </a:p>
          <a:p>
            <a:pPr indent="-342900" lvl="0" marL="457200" rtl="0" algn="l">
              <a:spcBef>
                <a:spcPts val="0"/>
              </a:spcBef>
              <a:spcAft>
                <a:spcPts val="0"/>
              </a:spcAft>
              <a:buSzPts val="1800"/>
              <a:buChar char="●"/>
            </a:pPr>
            <a:r>
              <a:rPr lang="en-GB"/>
              <a:t>In Knime </a:t>
            </a:r>
            <a:r>
              <a:rPr lang="en-GB" u="sng">
                <a:solidFill>
                  <a:schemeClr val="hlink"/>
                </a:solidFill>
                <a:hlinkClick r:id="rId3"/>
              </a:rPr>
              <a:t>cuDNN </a:t>
            </a:r>
            <a:r>
              <a:rPr lang="en-GB"/>
              <a:t>- (version ≥ 7.4.1) is required. Go to the webpage and select cuDNN v7.6.0 (May 20, 2019), for CUDA® 10.0 to download the zip file.</a:t>
            </a:r>
            <a:endParaRPr/>
          </a:p>
          <a:p>
            <a:pPr indent="-342900" lvl="0" marL="457200" rtl="0" algn="l">
              <a:spcBef>
                <a:spcPts val="0"/>
              </a:spcBef>
              <a:spcAft>
                <a:spcPts val="0"/>
              </a:spcAft>
              <a:buSzPts val="1800"/>
              <a:buChar char="●"/>
            </a:pPr>
            <a:r>
              <a:rPr lang="en-GB"/>
              <a:t>Open the cuDNN zip file and copy all the folder into CUDA folder </a:t>
            </a:r>
            <a:r>
              <a:rPr lang="en-GB"/>
              <a:t>(default path: C:\Program Files\NVIDIA GPU Computing Toolkit\CUDA\&lt;cuda_version)</a:t>
            </a:r>
            <a:endParaRPr/>
          </a:p>
        </p:txBody>
      </p:sp>
      <p:sp>
        <p:nvSpPr>
          <p:cNvPr id="274" name="Google Shape;274;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idx="1" type="body"/>
          </p:nvPr>
        </p:nvSpPr>
        <p:spPr>
          <a:xfrm>
            <a:off x="311700" y="504800"/>
            <a:ext cx="8520600" cy="4064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Next, we have to configure the path for the CUDA and cuDNN to work.</a:t>
            </a:r>
            <a:endParaRPr/>
          </a:p>
          <a:p>
            <a:pPr indent="-342900" lvl="0" marL="457200" rtl="0" algn="l">
              <a:spcBef>
                <a:spcPts val="0"/>
              </a:spcBef>
              <a:spcAft>
                <a:spcPts val="0"/>
              </a:spcAft>
              <a:buSzPts val="1800"/>
              <a:buChar char="●"/>
            </a:pPr>
            <a:r>
              <a:rPr lang="en-GB"/>
              <a:t>Go to search bar and open “edit system environment variable” and add the following to both user and system path variables:</a:t>
            </a:r>
            <a:endParaRPr/>
          </a:p>
          <a:p>
            <a:pPr indent="0" lvl="0" marL="457200" rtl="0" algn="l">
              <a:spcBef>
                <a:spcPts val="1200"/>
              </a:spcBef>
              <a:spcAft>
                <a:spcPts val="0"/>
              </a:spcAft>
              <a:buNone/>
            </a:pPr>
            <a:r>
              <a:rPr i="1" lang="en-GB"/>
              <a:t>&lt;INSTALL_PATH&gt;\NVIDIA GPU Computing Toolkit\CUDA\v10.0\bin &lt;INSTALL_PATH&gt;\NVIDIA GPU Computing Toolkit\CUDA\v10.0\libnvvp &lt;INSTALL_PATH&gt;\NVIDIA GPU Computing Toolkit\CUDA\v10.0\include &lt;INSTALL_PATH&gt;\NVIDIA GPU Computing Toolkit\CUDA\v10.0\extras\CUPTI\lib64</a:t>
            </a:r>
            <a:endParaRPr i="1"/>
          </a:p>
          <a:p>
            <a:pPr indent="-342900" lvl="0" marL="457200" rtl="0" algn="l">
              <a:spcBef>
                <a:spcPts val="1200"/>
              </a:spcBef>
              <a:spcAft>
                <a:spcPts val="0"/>
              </a:spcAft>
              <a:buSzPts val="1800"/>
              <a:buChar char="●"/>
            </a:pPr>
            <a:r>
              <a:rPr lang="en-GB"/>
              <a:t>Now, everything is </a:t>
            </a:r>
            <a:r>
              <a:rPr lang="en-GB"/>
              <a:t>configured</a:t>
            </a:r>
            <a:r>
              <a:rPr lang="en-GB"/>
              <a:t> to utilize GPU for keras and tensorflow for deep learning</a:t>
            </a:r>
            <a:endParaRPr i="1"/>
          </a:p>
        </p:txBody>
      </p:sp>
      <p:sp>
        <p:nvSpPr>
          <p:cNvPr id="280" name="Google Shape;280;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Configure Python Deep Learning Environment</a:t>
            </a:r>
            <a:endParaRPr/>
          </a:p>
        </p:txBody>
      </p:sp>
      <p:sp>
        <p:nvSpPr>
          <p:cNvPr id="286" name="Google Shape;286;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Configure Environment for Deep Learning</a:t>
            </a:r>
            <a:endParaRPr/>
          </a:p>
          <a:p>
            <a:pPr indent="0" lvl="0" marL="0" rtl="0" algn="l">
              <a:spcBef>
                <a:spcPts val="0"/>
              </a:spcBef>
              <a:spcAft>
                <a:spcPts val="0"/>
              </a:spcAft>
              <a:buNone/>
            </a:pPr>
            <a:r>
              <a:t/>
            </a:r>
            <a:endParaRPr/>
          </a:p>
        </p:txBody>
      </p:sp>
      <p:sp>
        <p:nvSpPr>
          <p:cNvPr id="292" name="Google Shape;292;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GB"/>
              <a:t>There are TWO options to configure Knime Deep Learning Environment either manually or </a:t>
            </a:r>
            <a:r>
              <a:rPr lang="en-GB"/>
              <a:t>automatically</a:t>
            </a:r>
            <a:r>
              <a:rPr lang="en-GB"/>
              <a:t> by </a:t>
            </a:r>
            <a:r>
              <a:rPr b="1" lang="en-GB"/>
              <a:t>Knime special Deep Learning configuration.</a:t>
            </a:r>
            <a:endParaRPr b="1"/>
          </a:p>
          <a:p>
            <a:pPr indent="-334327" lvl="0" marL="457200" rtl="0" algn="l">
              <a:spcBef>
                <a:spcPts val="0"/>
              </a:spcBef>
              <a:spcAft>
                <a:spcPts val="0"/>
              </a:spcAft>
              <a:buSzPct val="100000"/>
              <a:buChar char="●"/>
            </a:pPr>
            <a:r>
              <a:rPr lang="en-GB"/>
              <a:t>The Special Deep Learning configuration dialog assist you to install all the dependencies and packages without the </a:t>
            </a:r>
            <a:r>
              <a:rPr lang="en-GB"/>
              <a:t>hassle</a:t>
            </a:r>
            <a:r>
              <a:rPr lang="en-GB"/>
              <a:t> of coding.</a:t>
            </a:r>
            <a:endParaRPr/>
          </a:p>
          <a:p>
            <a:pPr indent="-334327" lvl="0" marL="457200" rtl="0" algn="l">
              <a:spcBef>
                <a:spcPts val="0"/>
              </a:spcBef>
              <a:spcAft>
                <a:spcPts val="0"/>
              </a:spcAft>
              <a:buSzPct val="100000"/>
              <a:buChar char="●"/>
            </a:pPr>
            <a:r>
              <a:rPr lang="en-GB"/>
              <a:t>The downside is, it only install the essential python deep learning packages.</a:t>
            </a:r>
            <a:endParaRPr/>
          </a:p>
          <a:p>
            <a:pPr indent="-334327" lvl="0" marL="457200" rtl="0" algn="l">
              <a:spcBef>
                <a:spcPts val="0"/>
              </a:spcBef>
              <a:spcAft>
                <a:spcPts val="0"/>
              </a:spcAft>
              <a:buSzPct val="100000"/>
              <a:buChar char="●"/>
            </a:pPr>
            <a:r>
              <a:rPr lang="en-GB"/>
              <a:t>If you wish to add other dependencies and packages that are require for your project you can go to the manual installation.</a:t>
            </a:r>
            <a:endParaRPr/>
          </a:p>
          <a:p>
            <a:pPr indent="-334327" lvl="0" marL="457200" rtl="0" algn="l">
              <a:spcBef>
                <a:spcPts val="0"/>
              </a:spcBef>
              <a:spcAft>
                <a:spcPts val="0"/>
              </a:spcAft>
              <a:buSzPct val="100000"/>
              <a:buChar char="●"/>
            </a:pPr>
            <a:r>
              <a:rPr lang="en-GB"/>
              <a:t>This slide will only go through the automatic configuration.</a:t>
            </a:r>
            <a:endParaRPr/>
          </a:p>
          <a:p>
            <a:pPr indent="-334327" lvl="0" marL="457200" rtl="0" algn="l">
              <a:spcBef>
                <a:spcPts val="0"/>
              </a:spcBef>
              <a:spcAft>
                <a:spcPts val="0"/>
              </a:spcAft>
              <a:buSzPct val="100000"/>
              <a:buChar char="●"/>
            </a:pPr>
            <a:r>
              <a:rPr lang="en-GB"/>
              <a:t>If you wish to configure environment manually, please refer to Knime </a:t>
            </a:r>
            <a:r>
              <a:rPr lang="en-GB" u="sng">
                <a:solidFill>
                  <a:schemeClr val="hlink"/>
                </a:solidFill>
                <a:hlinkClick r:id="rId3"/>
              </a:rPr>
              <a:t>Manual Python Installation</a:t>
            </a:r>
            <a:r>
              <a:rPr lang="en-GB"/>
              <a:t> documentation</a:t>
            </a:r>
            <a:endParaRPr/>
          </a:p>
          <a:p>
            <a:pPr indent="0" lvl="0" marL="457200" rtl="0" algn="l">
              <a:spcBef>
                <a:spcPts val="1200"/>
              </a:spcBef>
              <a:spcAft>
                <a:spcPts val="1200"/>
              </a:spcAft>
              <a:buNone/>
            </a:pPr>
            <a:r>
              <a:t/>
            </a:r>
            <a:endParaRPr/>
          </a:p>
        </p:txBody>
      </p:sp>
      <p:sp>
        <p:nvSpPr>
          <p:cNvPr id="293" name="Google Shape;293;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pSp>
        <p:nvGrpSpPr>
          <p:cNvPr id="299" name="Google Shape;299;p46"/>
          <p:cNvGrpSpPr/>
          <p:nvPr/>
        </p:nvGrpSpPr>
        <p:grpSpPr>
          <a:xfrm>
            <a:off x="1227900" y="323500"/>
            <a:ext cx="6897368" cy="3682500"/>
            <a:chOff x="1227900" y="323500"/>
            <a:chExt cx="6897368" cy="3682500"/>
          </a:xfrm>
        </p:grpSpPr>
        <p:pic>
          <p:nvPicPr>
            <p:cNvPr id="300" name="Google Shape;300;p46"/>
            <p:cNvPicPr preferRelativeResize="0"/>
            <p:nvPr/>
          </p:nvPicPr>
          <p:blipFill rotWithShape="1">
            <a:blip r:embed="rId3">
              <a:alphaModFix/>
            </a:blip>
            <a:srcRect b="5042" l="0" r="0" t="0"/>
            <a:stretch/>
          </p:blipFill>
          <p:spPr>
            <a:xfrm>
              <a:off x="1227900" y="323500"/>
              <a:ext cx="6897368" cy="3682500"/>
            </a:xfrm>
            <a:prstGeom prst="rect">
              <a:avLst/>
            </a:prstGeom>
            <a:noFill/>
            <a:ln>
              <a:noFill/>
            </a:ln>
          </p:spPr>
        </p:pic>
        <p:sp>
          <p:nvSpPr>
            <p:cNvPr id="301" name="Google Shape;301;p46"/>
            <p:cNvSpPr/>
            <p:nvPr/>
          </p:nvSpPr>
          <p:spPr>
            <a:xfrm>
              <a:off x="1289875" y="601550"/>
              <a:ext cx="548700" cy="122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6"/>
            <p:cNvSpPr/>
            <p:nvPr/>
          </p:nvSpPr>
          <p:spPr>
            <a:xfrm>
              <a:off x="1375600" y="2952350"/>
              <a:ext cx="793500" cy="136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6"/>
            <p:cNvSpPr/>
            <p:nvPr/>
          </p:nvSpPr>
          <p:spPr>
            <a:xfrm>
              <a:off x="2233375" y="1121350"/>
              <a:ext cx="1800900" cy="245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6"/>
            <p:cNvSpPr/>
            <p:nvPr/>
          </p:nvSpPr>
          <p:spPr>
            <a:xfrm>
              <a:off x="2233375" y="1565600"/>
              <a:ext cx="1645800" cy="343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6"/>
            <p:cNvSpPr/>
            <p:nvPr/>
          </p:nvSpPr>
          <p:spPr>
            <a:xfrm>
              <a:off x="3788450" y="2326050"/>
              <a:ext cx="548700" cy="245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6" name="Google Shape;306;p46"/>
          <p:cNvSpPr txBox="1"/>
          <p:nvPr/>
        </p:nvSpPr>
        <p:spPr>
          <a:xfrm>
            <a:off x="1425300" y="4300700"/>
            <a:ext cx="492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312" name="Google Shape;312;p47"/>
          <p:cNvSpPr txBox="1"/>
          <p:nvPr/>
        </p:nvSpPr>
        <p:spPr>
          <a:xfrm>
            <a:off x="5866600" y="573025"/>
            <a:ext cx="2605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Click to the new environment, and it will open this dialog.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can select either to create GPU or CPU environment.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Knime will automatically configure and install all the necessary packages for python deep learning.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313" name="Google Shape;313;p47"/>
          <p:cNvGrpSpPr/>
          <p:nvPr/>
        </p:nvGrpSpPr>
        <p:grpSpPr>
          <a:xfrm>
            <a:off x="81850" y="204275"/>
            <a:ext cx="5375400" cy="4734950"/>
            <a:chOff x="81850" y="204275"/>
            <a:chExt cx="5375400" cy="4734950"/>
          </a:xfrm>
        </p:grpSpPr>
        <p:pic>
          <p:nvPicPr>
            <p:cNvPr id="314" name="Google Shape;314;p47"/>
            <p:cNvPicPr preferRelativeResize="0"/>
            <p:nvPr/>
          </p:nvPicPr>
          <p:blipFill rotWithShape="1">
            <a:blip r:embed="rId3">
              <a:alphaModFix/>
            </a:blip>
            <a:srcRect b="26976" l="35241" r="34937" t="23361"/>
            <a:stretch/>
          </p:blipFill>
          <p:spPr>
            <a:xfrm>
              <a:off x="311700" y="204275"/>
              <a:ext cx="5056751" cy="4734950"/>
            </a:xfrm>
            <a:prstGeom prst="rect">
              <a:avLst/>
            </a:prstGeom>
            <a:noFill/>
            <a:ln>
              <a:noFill/>
            </a:ln>
          </p:spPr>
        </p:pic>
        <p:sp>
          <p:nvSpPr>
            <p:cNvPr id="315" name="Google Shape;315;p47"/>
            <p:cNvSpPr/>
            <p:nvPr/>
          </p:nvSpPr>
          <p:spPr>
            <a:xfrm>
              <a:off x="81850" y="2087425"/>
              <a:ext cx="5375400" cy="484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7"/>
            <p:cNvSpPr/>
            <p:nvPr/>
          </p:nvSpPr>
          <p:spPr>
            <a:xfrm>
              <a:off x="2402450" y="4366525"/>
              <a:ext cx="2346600" cy="572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pSp>
        <p:nvGrpSpPr>
          <p:cNvPr id="322" name="Google Shape;322;p48"/>
          <p:cNvGrpSpPr/>
          <p:nvPr/>
        </p:nvGrpSpPr>
        <p:grpSpPr>
          <a:xfrm>
            <a:off x="311700" y="596175"/>
            <a:ext cx="6415255" cy="3416400"/>
            <a:chOff x="470975" y="534200"/>
            <a:chExt cx="6415255" cy="3416400"/>
          </a:xfrm>
        </p:grpSpPr>
        <p:pic>
          <p:nvPicPr>
            <p:cNvPr id="323" name="Google Shape;323;p48"/>
            <p:cNvPicPr preferRelativeResize="0"/>
            <p:nvPr/>
          </p:nvPicPr>
          <p:blipFill rotWithShape="1">
            <a:blip r:embed="rId3">
              <a:alphaModFix/>
            </a:blip>
            <a:srcRect b="5276" l="0" r="0" t="0"/>
            <a:stretch/>
          </p:blipFill>
          <p:spPr>
            <a:xfrm>
              <a:off x="470975" y="534200"/>
              <a:ext cx="6415255" cy="3416400"/>
            </a:xfrm>
            <a:prstGeom prst="rect">
              <a:avLst/>
            </a:prstGeom>
            <a:noFill/>
            <a:ln>
              <a:noFill/>
            </a:ln>
          </p:spPr>
        </p:pic>
        <p:sp>
          <p:nvSpPr>
            <p:cNvPr id="324" name="Google Shape;324;p48"/>
            <p:cNvSpPr/>
            <p:nvPr/>
          </p:nvSpPr>
          <p:spPr>
            <a:xfrm>
              <a:off x="2503575" y="2416825"/>
              <a:ext cx="483300" cy="23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8"/>
            <p:cNvSpPr/>
            <p:nvPr/>
          </p:nvSpPr>
          <p:spPr>
            <a:xfrm>
              <a:off x="5878425" y="3715100"/>
              <a:ext cx="483300" cy="23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48"/>
          <p:cNvSpPr txBox="1"/>
          <p:nvPr/>
        </p:nvSpPr>
        <p:spPr>
          <a:xfrm>
            <a:off x="6765275" y="961325"/>
            <a:ext cx="21213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Now you already have your python deep learning environment.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Wait for the configuration to finish then click apply and close.</a:t>
            </a: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332" name="Google Shape;332;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u="sng">
                <a:solidFill>
                  <a:schemeClr val="hlink"/>
                </a:solidFill>
                <a:hlinkClick r:id="rId3"/>
              </a:rPr>
              <a:t>https://docs.knime.com/2019-06/deep_learning_installation_guide/index.html#_configure_python_for_knime_deep_learning</a:t>
            </a:r>
            <a:endParaRPr/>
          </a:p>
          <a:p>
            <a:pPr indent="-342900" lvl="0" marL="457200" rtl="0" algn="l">
              <a:spcBef>
                <a:spcPts val="0"/>
              </a:spcBef>
              <a:spcAft>
                <a:spcPts val="0"/>
              </a:spcAft>
              <a:buSzPts val="1800"/>
              <a:buAutoNum type="arabicPeriod"/>
            </a:pPr>
            <a:r>
              <a:rPr lang="en-GB" u="sng">
                <a:solidFill>
                  <a:schemeClr val="hlink"/>
                </a:solidFill>
                <a:hlinkClick r:id="rId4"/>
              </a:rPr>
              <a:t>https://docs.knime.com/2019-06/deep_learning_installation_guide/index.html#_introduction</a:t>
            </a:r>
            <a:endParaRPr/>
          </a:p>
          <a:p>
            <a:pPr indent="-342900" lvl="0" marL="457200" rtl="0" algn="l">
              <a:spcBef>
                <a:spcPts val="0"/>
              </a:spcBef>
              <a:spcAft>
                <a:spcPts val="0"/>
              </a:spcAft>
              <a:buSzPts val="1800"/>
              <a:buAutoNum type="arabicPeriod"/>
            </a:pPr>
            <a:r>
              <a:rPr lang="en-GB" u="sng">
                <a:solidFill>
                  <a:schemeClr val="hlink"/>
                </a:solidFill>
                <a:hlinkClick r:id="rId5"/>
              </a:rPr>
              <a:t>https://docs.anaconda.com/anaconda/install/windows/</a:t>
            </a:r>
            <a:endParaRPr/>
          </a:p>
        </p:txBody>
      </p:sp>
      <p:sp>
        <p:nvSpPr>
          <p:cNvPr id="333" name="Google Shape;333;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Knime Analytics Platform Installation</a:t>
            </a:r>
            <a:endParaRPr/>
          </a:p>
        </p:txBody>
      </p:sp>
      <p:sp>
        <p:nvSpPr>
          <p:cNvPr id="73" name="Google Shape;7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Installation Guide for Knime Analytics Platform</a:t>
            </a:r>
            <a:endParaRPr/>
          </a:p>
        </p:txBody>
      </p:sp>
      <p:sp>
        <p:nvSpPr>
          <p:cNvPr id="79" name="Google Shape;79;p17"/>
          <p:cNvSpPr txBox="1"/>
          <p:nvPr>
            <p:ph idx="1" type="body"/>
          </p:nvPr>
        </p:nvSpPr>
        <p:spPr>
          <a:xfrm>
            <a:off x="311700" y="1089576"/>
            <a:ext cx="8520600" cy="380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Go to </a:t>
            </a:r>
            <a:r>
              <a:rPr lang="en-GB" u="sng">
                <a:solidFill>
                  <a:schemeClr val="hlink"/>
                </a:solidFill>
                <a:hlinkClick r:id="rId3"/>
              </a:rPr>
              <a:t>Knime Webpage</a:t>
            </a:r>
            <a:r>
              <a:rPr lang="en-GB"/>
              <a:t> and click to </a:t>
            </a:r>
            <a:r>
              <a:rPr lang="en-GB" u="sng">
                <a:solidFill>
                  <a:schemeClr val="hlink"/>
                </a:solidFill>
                <a:hlinkClick r:id="rId4"/>
              </a:rPr>
              <a:t>Donwload button</a:t>
            </a:r>
            <a:r>
              <a:rPr lang="en-GB"/>
              <a:t>.</a:t>
            </a:r>
            <a:endParaRPr/>
          </a:p>
          <a:p>
            <a:pPr indent="-342900" lvl="0" marL="457200" rtl="0" algn="l">
              <a:spcBef>
                <a:spcPts val="0"/>
              </a:spcBef>
              <a:spcAft>
                <a:spcPts val="0"/>
              </a:spcAft>
              <a:buSzPts val="1800"/>
              <a:buChar char="●"/>
            </a:pPr>
            <a:r>
              <a:rPr lang="en-GB"/>
              <a:t>Fill in the required info and download the installer. Then, install</a:t>
            </a:r>
            <a:endParaRPr/>
          </a:p>
          <a:p>
            <a:pPr indent="0" lvl="0" marL="457200" rtl="0" algn="l">
              <a:spcBef>
                <a:spcPts val="1200"/>
              </a:spcBef>
              <a:spcAft>
                <a:spcPts val="1200"/>
              </a:spcAft>
              <a:buNone/>
            </a:pPr>
            <a:r>
              <a:t/>
            </a:r>
            <a:endParaRPr/>
          </a:p>
        </p:txBody>
      </p:sp>
      <p:sp>
        <p:nvSpPr>
          <p:cNvPr id="80" name="Google Shape;8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81" name="Google Shape;81;p17"/>
          <p:cNvPicPr preferRelativeResize="0"/>
          <p:nvPr/>
        </p:nvPicPr>
        <p:blipFill rotWithShape="1">
          <a:blip r:embed="rId5">
            <a:alphaModFix/>
          </a:blip>
          <a:srcRect b="4625" l="0" r="0" t="0"/>
          <a:stretch/>
        </p:blipFill>
        <p:spPr>
          <a:xfrm>
            <a:off x="896075" y="1861700"/>
            <a:ext cx="5399450" cy="2895276"/>
          </a:xfrm>
          <a:prstGeom prst="rect">
            <a:avLst/>
          </a:prstGeom>
          <a:noFill/>
          <a:ln>
            <a:noFill/>
          </a:ln>
        </p:spPr>
      </p:pic>
      <p:sp>
        <p:nvSpPr>
          <p:cNvPr id="82" name="Google Shape;82;p17"/>
          <p:cNvSpPr/>
          <p:nvPr/>
        </p:nvSpPr>
        <p:spPr>
          <a:xfrm>
            <a:off x="1276575" y="2416825"/>
            <a:ext cx="4585800" cy="309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txBox="1"/>
          <p:nvPr/>
        </p:nvSpPr>
        <p:spPr>
          <a:xfrm>
            <a:off x="6295525" y="2156100"/>
            <a:ext cx="161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Select</a:t>
            </a:r>
            <a:r>
              <a:rPr lang="en-GB"/>
              <a:t> the installer for </a:t>
            </a:r>
            <a:r>
              <a:rPr lang="en-GB"/>
              <a:t>windows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89" name="Google Shape;89;p18"/>
          <p:cNvPicPr preferRelativeResize="0"/>
          <p:nvPr/>
        </p:nvPicPr>
        <p:blipFill rotWithShape="1">
          <a:blip r:embed="rId3">
            <a:alphaModFix/>
          </a:blip>
          <a:srcRect b="27457" l="31582" r="31548" t="21192"/>
          <a:stretch/>
        </p:blipFill>
        <p:spPr>
          <a:xfrm>
            <a:off x="867575" y="570150"/>
            <a:ext cx="3371151" cy="2639900"/>
          </a:xfrm>
          <a:prstGeom prst="rect">
            <a:avLst/>
          </a:prstGeom>
          <a:noFill/>
          <a:ln>
            <a:noFill/>
          </a:ln>
        </p:spPr>
      </p:pic>
      <p:pic>
        <p:nvPicPr>
          <p:cNvPr id="90" name="Google Shape;90;p18"/>
          <p:cNvPicPr preferRelativeResize="0"/>
          <p:nvPr/>
        </p:nvPicPr>
        <p:blipFill rotWithShape="1">
          <a:blip r:embed="rId4">
            <a:alphaModFix/>
          </a:blip>
          <a:srcRect b="27534" l="31407" r="31724" t="21115"/>
          <a:stretch/>
        </p:blipFill>
        <p:spPr>
          <a:xfrm>
            <a:off x="5042975" y="570150"/>
            <a:ext cx="3371151" cy="2639900"/>
          </a:xfrm>
          <a:prstGeom prst="rect">
            <a:avLst/>
          </a:prstGeom>
          <a:noFill/>
          <a:ln>
            <a:noFill/>
          </a:ln>
        </p:spPr>
      </p:pic>
      <p:sp>
        <p:nvSpPr>
          <p:cNvPr id="91" name="Google Shape;91;p18"/>
          <p:cNvSpPr txBox="1"/>
          <p:nvPr/>
        </p:nvSpPr>
        <p:spPr>
          <a:xfrm>
            <a:off x="694075" y="3346375"/>
            <a:ext cx="401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Double-click on the installer for installation configuration</a:t>
            </a:r>
            <a:endParaRPr/>
          </a:p>
        </p:txBody>
      </p:sp>
      <p:sp>
        <p:nvSpPr>
          <p:cNvPr id="92" name="Google Shape;92;p18"/>
          <p:cNvSpPr txBox="1"/>
          <p:nvPr/>
        </p:nvSpPr>
        <p:spPr>
          <a:xfrm>
            <a:off x="5131100" y="3371150"/>
            <a:ext cx="3222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By Default, Knime will locate at</a:t>
            </a:r>
            <a:endParaRPr/>
          </a:p>
          <a:p>
            <a:pPr indent="0" lvl="0" marL="0" rtl="0" algn="l">
              <a:spcBef>
                <a:spcPts val="0"/>
              </a:spcBef>
              <a:spcAft>
                <a:spcPts val="0"/>
              </a:spcAft>
              <a:buNone/>
            </a:pPr>
            <a:r>
              <a:rPr lang="en-GB"/>
              <a:t>c:\Program Files\Knime.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But you can put wherever appropriate location to your liking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98" name="Google Shape;98;p19"/>
          <p:cNvPicPr preferRelativeResize="0"/>
          <p:nvPr/>
        </p:nvPicPr>
        <p:blipFill rotWithShape="1">
          <a:blip r:embed="rId3">
            <a:alphaModFix/>
          </a:blip>
          <a:srcRect b="27941" l="31719" r="31682" t="21191"/>
          <a:stretch/>
        </p:blipFill>
        <p:spPr>
          <a:xfrm>
            <a:off x="510000" y="445025"/>
            <a:ext cx="3346376" cy="2615124"/>
          </a:xfrm>
          <a:prstGeom prst="rect">
            <a:avLst/>
          </a:prstGeom>
          <a:noFill/>
          <a:ln>
            <a:noFill/>
          </a:ln>
        </p:spPr>
      </p:pic>
      <p:pic>
        <p:nvPicPr>
          <p:cNvPr id="99" name="Google Shape;99;p19"/>
          <p:cNvPicPr preferRelativeResize="0"/>
          <p:nvPr/>
        </p:nvPicPr>
        <p:blipFill rotWithShape="1">
          <a:blip r:embed="rId4">
            <a:alphaModFix/>
          </a:blip>
          <a:srcRect b="27769" l="31810" r="31591" t="21360"/>
          <a:stretch/>
        </p:blipFill>
        <p:spPr>
          <a:xfrm>
            <a:off x="5126075" y="445025"/>
            <a:ext cx="3346376" cy="2615124"/>
          </a:xfrm>
          <a:prstGeom prst="rect">
            <a:avLst/>
          </a:prstGeom>
          <a:noFill/>
          <a:ln>
            <a:noFill/>
          </a:ln>
        </p:spPr>
      </p:pic>
      <p:sp>
        <p:nvSpPr>
          <p:cNvPr id="100" name="Google Shape;100;p19"/>
          <p:cNvSpPr txBox="1"/>
          <p:nvPr/>
        </p:nvSpPr>
        <p:spPr>
          <a:xfrm>
            <a:off x="867575" y="3284400"/>
            <a:ext cx="278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Name the Knime folder</a:t>
            </a:r>
            <a:endParaRPr/>
          </a:p>
        </p:txBody>
      </p:sp>
      <p:sp>
        <p:nvSpPr>
          <p:cNvPr id="101" name="Google Shape;101;p19"/>
          <p:cNvSpPr txBox="1"/>
          <p:nvPr/>
        </p:nvSpPr>
        <p:spPr>
          <a:xfrm>
            <a:off x="5589675" y="3284400"/>
            <a:ext cx="24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2" name="Google Shape;102;p19"/>
          <p:cNvSpPr txBox="1"/>
          <p:nvPr/>
        </p:nvSpPr>
        <p:spPr>
          <a:xfrm>
            <a:off x="5403775" y="3284400"/>
            <a:ext cx="2999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Check all the additional tasks setting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08" name="Google Shape;108;p20"/>
          <p:cNvPicPr preferRelativeResize="0"/>
          <p:nvPr/>
        </p:nvPicPr>
        <p:blipFill rotWithShape="1">
          <a:blip r:embed="rId3">
            <a:alphaModFix/>
          </a:blip>
          <a:srcRect b="27214" l="31852" r="31685" t="21193"/>
          <a:stretch/>
        </p:blipFill>
        <p:spPr>
          <a:xfrm>
            <a:off x="470975" y="167325"/>
            <a:ext cx="3334000" cy="2652300"/>
          </a:xfrm>
          <a:prstGeom prst="rect">
            <a:avLst/>
          </a:prstGeom>
          <a:noFill/>
          <a:ln>
            <a:noFill/>
          </a:ln>
        </p:spPr>
      </p:pic>
      <p:pic>
        <p:nvPicPr>
          <p:cNvPr id="109" name="Google Shape;109;p20"/>
          <p:cNvPicPr preferRelativeResize="0"/>
          <p:nvPr/>
        </p:nvPicPr>
        <p:blipFill rotWithShape="1">
          <a:blip r:embed="rId4">
            <a:alphaModFix/>
          </a:blip>
          <a:srcRect b="28010" l="31947" r="31590" t="21601"/>
          <a:stretch/>
        </p:blipFill>
        <p:spPr>
          <a:xfrm>
            <a:off x="5230225" y="198300"/>
            <a:ext cx="3334000" cy="2590351"/>
          </a:xfrm>
          <a:prstGeom prst="rect">
            <a:avLst/>
          </a:prstGeom>
          <a:noFill/>
          <a:ln>
            <a:noFill/>
          </a:ln>
        </p:spPr>
      </p:pic>
      <p:sp>
        <p:nvSpPr>
          <p:cNvPr id="110" name="Google Shape;110;p20"/>
          <p:cNvSpPr txBox="1"/>
          <p:nvPr/>
        </p:nvSpPr>
        <p:spPr>
          <a:xfrm>
            <a:off x="619700" y="3172850"/>
            <a:ext cx="3036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This dialog is for setting up RAM limitation for the Knime Analytics Platform to use.</a:t>
            </a:r>
            <a:endParaRPr/>
          </a:p>
        </p:txBody>
      </p:sp>
      <p:sp>
        <p:nvSpPr>
          <p:cNvPr id="111" name="Google Shape;111;p20"/>
          <p:cNvSpPr txBox="1"/>
          <p:nvPr/>
        </p:nvSpPr>
        <p:spPr>
          <a:xfrm>
            <a:off x="5527725" y="3160475"/>
            <a:ext cx="273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Check the boxes and click next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17" name="Google Shape;117;p21"/>
          <p:cNvPicPr preferRelativeResize="0"/>
          <p:nvPr/>
        </p:nvPicPr>
        <p:blipFill rotWithShape="1">
          <a:blip r:embed="rId3">
            <a:alphaModFix/>
          </a:blip>
          <a:srcRect b="27701" l="31718" r="31549" t="21189"/>
          <a:stretch/>
        </p:blipFill>
        <p:spPr>
          <a:xfrm>
            <a:off x="681700" y="508150"/>
            <a:ext cx="3358752" cy="2627526"/>
          </a:xfrm>
          <a:prstGeom prst="rect">
            <a:avLst/>
          </a:prstGeom>
          <a:noFill/>
          <a:ln>
            <a:noFill/>
          </a:ln>
        </p:spPr>
      </p:pic>
      <p:pic>
        <p:nvPicPr>
          <p:cNvPr id="118" name="Google Shape;118;p21"/>
          <p:cNvPicPr preferRelativeResize="0"/>
          <p:nvPr/>
        </p:nvPicPr>
        <p:blipFill rotWithShape="1">
          <a:blip r:embed="rId4">
            <a:alphaModFix/>
          </a:blip>
          <a:srcRect b="27532" l="31810" r="31457" t="21358"/>
          <a:stretch/>
        </p:blipFill>
        <p:spPr>
          <a:xfrm>
            <a:off x="4895600" y="445025"/>
            <a:ext cx="3358752" cy="2627526"/>
          </a:xfrm>
          <a:prstGeom prst="rect">
            <a:avLst/>
          </a:prstGeom>
          <a:noFill/>
          <a:ln>
            <a:noFill/>
          </a:ln>
        </p:spPr>
      </p:pic>
      <p:sp>
        <p:nvSpPr>
          <p:cNvPr id="119" name="Google Shape;119;p21"/>
          <p:cNvSpPr txBox="1"/>
          <p:nvPr/>
        </p:nvSpPr>
        <p:spPr>
          <a:xfrm>
            <a:off x="991525" y="3234825"/>
            <a:ext cx="28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0" name="Google Shape;120;p21"/>
          <p:cNvSpPr txBox="1"/>
          <p:nvPr/>
        </p:nvSpPr>
        <p:spPr>
          <a:xfrm>
            <a:off x="892375" y="3408350"/>
            <a:ext cx="28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Start the installation</a:t>
            </a:r>
            <a:endParaRPr/>
          </a:p>
        </p:txBody>
      </p:sp>
      <p:sp>
        <p:nvSpPr>
          <p:cNvPr id="121" name="Google Shape;121;p21"/>
          <p:cNvSpPr txBox="1"/>
          <p:nvPr/>
        </p:nvSpPr>
        <p:spPr>
          <a:xfrm>
            <a:off x="5304625" y="3358775"/>
            <a:ext cx="228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Installation finish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