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f9d92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f9d92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b44221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b44221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b44221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b44221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b44221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bb44221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b44221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b44221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b442214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b442214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b442214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bb44221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bb44221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bb44221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b44221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b44221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44221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44221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b44221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b44221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bb44221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bb44221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bb44221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bb44221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b44221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b44221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bb442214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bb442214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b442214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b44221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bb442214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bb442214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bb442214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bb442214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b442214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bb442214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bb44221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bb44221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cf9d926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cf9d926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b44221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b4422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cf9d926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cf9d926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cf9d926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cf9d926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cf9d926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cf9d926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cf9d926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cf9d926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cf9d926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cf9d926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cf9d926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cf9d926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cf9d9268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cf9d9268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cf9d926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cf9d926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cf9d926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cf9d926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cf9d9268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cf9d9268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b442214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b442214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cf9d9268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cf9d9268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cf9d9268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cf9d926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cf9d9268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cf9d9268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cf9d9268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cf9d9268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bb442214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bb442214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bb442214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bb442214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b44221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b44221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b44221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b44221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b44221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b44221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b44221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b44221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b44221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b44221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knime.com/2022-06/analytics_platform_workbench_guide/index.html#node-repository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knime.com/2022-06/analytics_platform_workbench_guide/index.html#knime-hub-vie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knime.com/2022-06/analytics_platform_workbench_guide/index.html#workflow-description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knime.com/2022-06/analytics_platform_workbench_guide/index.html#node-monitor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knime.com/2022-06/analytics_platform_workbench_guide/index.html#outline" TargetMode="External"/><Relationship Id="rId4" Type="http://schemas.openxmlformats.org/officeDocument/2006/relationships/hyperlink" Target="https://docs.knime.com/2022-06/analytics_platform_workbench_guide/index.html#consol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nime.com/getting-started-guide#:~:text=Nodes%20and%20Workflows,creating%20visualizations%2C%20and%20so%20on.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knime.com/2022-06/analytics_platform_workbench_guide/index.html#workflow-editor-nodes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nime.com/getting-started-guide#:~:text=Nodes%20and%20Workflows,creating%20visualizations%2C%20and%20so%20on.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knime.com/?category=extensions&amp;version=4.6" TargetMode="External"/><Relationship Id="rId4" Type="http://schemas.openxmlformats.org/officeDocument/2006/relationships/hyperlink" Target="https://docs.knime.com/?category=integrations&amp;version=4.6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knime.com/deeplearning/keras" TargetMode="External"/><Relationship Id="rId4" Type="http://schemas.openxmlformats.org/officeDocument/2006/relationships/hyperlink" Target="https://www.knime.com/deeplearning/tensorflow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keras.io/layers/about-keras-layers/" TargetMode="External"/><Relationship Id="rId4" Type="http://schemas.openxmlformats.org/officeDocument/2006/relationships/hyperlink" Target="https://www.knime.com/whats-new-in-knime-36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knime.com/getting-started-guide" TargetMode="External"/><Relationship Id="rId4" Type="http://schemas.openxmlformats.org/officeDocument/2006/relationships/hyperlink" Target="https://docs.knime.com/latest/analytics_platform_workbench_guide/index.html#workspaces" TargetMode="External"/><Relationship Id="rId5" Type="http://schemas.openxmlformats.org/officeDocument/2006/relationships/hyperlink" Target="https://docs.knime.com/latest/analytics_platform_components_guide/index.html#_execution_state_of_components_and_metanodes" TargetMode="External"/><Relationship Id="rId6" Type="http://schemas.openxmlformats.org/officeDocument/2006/relationships/hyperlink" Target="https://www.knime.com/deeplearning/kera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knime.com/?category=extensions&amp;version=4.6x.html#intro" TargetMode="External"/><Relationship Id="rId4" Type="http://schemas.openxmlformats.org/officeDocument/2006/relationships/hyperlink" Target="https://docs.knime.com/?category=integrations&amp;version=4.6" TargetMode="External"/><Relationship Id="rId5" Type="http://schemas.openxmlformats.org/officeDocument/2006/relationships/hyperlink" Target="https://docs.knime.com/?category=hub&amp;version=1.0" TargetMode="External"/><Relationship Id="rId6" Type="http://schemas.openxmlformats.org/officeDocument/2006/relationships/hyperlink" Target="https://docs.knime.com/?category=analytics_platform&amp;version=4.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knime.com/2018-12/explorer_user_guide/index.html#introduction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knime.com/2022-06/analytics_platform_workbench_guide/index.html#workflow-coach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2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REPOSITORY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Currently installed nodes are available in the </a:t>
            </a:r>
            <a:r>
              <a:rPr b="1" lang="en-GB" sz="1700" u="sng">
                <a:solidFill>
                  <a:schemeClr val="hlink"/>
                </a:solidFill>
                <a:hlinkClick r:id="rId3"/>
              </a:rPr>
              <a:t>Node Repository</a:t>
            </a:r>
            <a:r>
              <a:rPr lang="en-GB" sz="1700"/>
              <a:t> where they are organized under different categories.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Search for a node by expanding the categories or by typing a search term in the search field on top of the node repository, as shown in figure below.</a:t>
            </a:r>
            <a:endParaRPr sz="17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025" y="2361150"/>
            <a:ext cx="6174340" cy="2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Hub View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6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KNIME Hub</a:t>
            </a:r>
            <a:r>
              <a:rPr lang="en-GB"/>
              <a:t> is a platform where KNIME community share their </a:t>
            </a:r>
            <a:r>
              <a:rPr lang="en-GB"/>
              <a:t>nodes, extensions, components, and workflows.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025" y="656875"/>
            <a:ext cx="3815775" cy="42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Description</a:t>
            </a:r>
            <a:r>
              <a:rPr lang="en-GB"/>
              <a:t> panel on the right of the KNIME Workbench shown in figure below provides a description of the currently active workflow, or a node selected in the node repository or workflow editor.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26012" l="61807" r="0" t="9616"/>
          <a:stretch/>
        </p:blipFill>
        <p:spPr>
          <a:xfrm>
            <a:off x="3073700" y="2193725"/>
            <a:ext cx="3113032" cy="29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MONITOR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Node Monitor tab</a:t>
            </a:r>
            <a:r>
              <a:rPr b="1" lang="en-GB"/>
              <a:t> </a:t>
            </a:r>
            <a:r>
              <a:rPr lang="en-GB"/>
              <a:t>is located on the same panel of the console tab on the bottom part of the KNIME Workbench shown in figure below.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especially useful to inspect intermediate output tables in the workflow.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88" y="2141038"/>
            <a:ext cx="80867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017725"/>
            <a:ext cx="85206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the </a:t>
            </a:r>
            <a:r>
              <a:rPr b="1" lang="en-GB" sz="1600" u="sng">
                <a:solidFill>
                  <a:schemeClr val="hlink"/>
                </a:solidFill>
                <a:hlinkClick r:id="rId3"/>
              </a:rPr>
              <a:t>Outline</a:t>
            </a:r>
            <a:r>
              <a:rPr lang="en-GB" sz="1600"/>
              <a:t>, on the bottom part of the KNIME Workbench shown in Figure below, you find an overview of the currently active workflow.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the whole workflow does not fit in the workflow editor, you can change the active area by scrolling the blue, transparent rectangle.</a:t>
            </a:r>
            <a:endParaRPr sz="1600"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36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2933225"/>
            <a:ext cx="8520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</a:t>
            </a:r>
            <a:r>
              <a:rPr b="1" lang="en-GB" sz="1600" u="sng">
                <a:solidFill>
                  <a:schemeClr val="hlink"/>
                </a:solidFill>
                <a:hlinkClick r:id="rId4"/>
              </a:rPr>
              <a:t>Console</a:t>
            </a:r>
            <a:r>
              <a:rPr lang="en-GB" sz="1600"/>
              <a:t> tab on the bottom part of the KNIME Workbench shown in Figure below shows all warning and error messages related to the workflow execution.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debug and log information messages to be reported in the console, change the console log level in File → Preferences → KNIME → KNIME GUI.</a:t>
            </a:r>
            <a:endParaRPr sz="160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50" y="298500"/>
            <a:ext cx="6568524" cy="43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WORKFLOW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KNIME Workflow</a:t>
            </a:r>
            <a:r>
              <a:rPr lang="en-GB"/>
              <a:t> is where all your </a:t>
            </a:r>
            <a:r>
              <a:rPr lang="en-GB"/>
              <a:t>nodes</a:t>
            </a:r>
            <a:r>
              <a:rPr lang="en-GB"/>
              <a:t> represented with its own individual tasks.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1859425"/>
            <a:ext cx="5977449" cy="317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200900" y="2354850"/>
            <a:ext cx="15246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KNIME Workflow for Apple Stock Price Prediction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EDITOR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3"/>
              </a:rPr>
              <a:t>Workflow Editor</a:t>
            </a:r>
            <a:r>
              <a:rPr lang="en-GB" sz="1500"/>
              <a:t> is where you create and </a:t>
            </a:r>
            <a:r>
              <a:rPr lang="en-GB" sz="1500"/>
              <a:t>assemble </a:t>
            </a:r>
            <a:r>
              <a:rPr lang="en-GB" sz="1500"/>
              <a:t>your nodes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You can create new </a:t>
            </a:r>
            <a:r>
              <a:rPr b="1" lang="en-GB" sz="1500"/>
              <a:t>KNIME Workflow</a:t>
            </a:r>
            <a:r>
              <a:rPr lang="en-GB" sz="1500"/>
              <a:t> and </a:t>
            </a:r>
            <a:r>
              <a:rPr b="1" lang="en-GB" sz="1500"/>
              <a:t>Workflow Group</a:t>
            </a:r>
            <a:r>
              <a:rPr lang="en-GB" sz="1500"/>
              <a:t> by right-click to LOCAL(Local Workspace)</a:t>
            </a:r>
            <a:endParaRPr sz="1500"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4">
            <a:alphaModFix/>
          </a:blip>
          <a:srcRect b="5517" l="0" r="0" t="0"/>
          <a:stretch/>
        </p:blipFill>
        <p:spPr>
          <a:xfrm>
            <a:off x="2011788" y="1683525"/>
            <a:ext cx="6042026" cy="32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2733000" y="2621675"/>
            <a:ext cx="12594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KNIME Analytics Platform, individual tasks are represented by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Nodes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Nodes can perform all sorts of tasks, including reading/writing files, transforming data, training models, creating visualizations, and so 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850" y="2315738"/>
            <a:ext cx="31813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NODES - Status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Node status </a:t>
            </a:r>
            <a:r>
              <a:rPr lang="en-GB"/>
              <a:t>can be represented as the traffic light in the figure below.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1875475"/>
            <a:ext cx="484822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Knime Analytics Platform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</a:t>
            </a:r>
            <a:r>
              <a:rPr lang="en-GB"/>
              <a:t>- Input and Output Ports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node may have multiple input ports and multiple output ports.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input ports consume the data from the output ports of the predecessor nodes, and the output ports provide data to the successor nodes in the workflow.</a:t>
            </a:r>
            <a:endParaRPr sz="17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5958" r="3486" t="0"/>
          <a:stretch/>
        </p:blipFill>
        <p:spPr>
          <a:xfrm>
            <a:off x="983972" y="2491275"/>
            <a:ext cx="4580926" cy="25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949100" y="2305300"/>
            <a:ext cx="255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 output port can only be connected to an input port of the same type - data to data, model to model, and so on.</a:t>
            </a:r>
            <a:endParaRPr sz="1600"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NODES - Input and Output Ports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input(s) are the data that the node processes via the node ports, and the output(s) are the resulting data. Each node has specific settings, which you can adjust in a configuration dialog.</a:t>
            </a:r>
            <a:endParaRPr sz="160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75" y="2195525"/>
            <a:ext cx="4591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- </a:t>
            </a:r>
            <a:r>
              <a:rPr lang="en-GB"/>
              <a:t>Configuration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0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Nodes can be configured by adjusting the setting in its configuration.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</a:t>
            </a:r>
            <a:r>
              <a:rPr lang="en-GB" sz="1700"/>
              <a:t>configure</a:t>
            </a:r>
            <a:r>
              <a:rPr lang="en-GB" sz="1700"/>
              <a:t> the setting, right-click to the node and select configure.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5276" l="0" r="0" t="0"/>
          <a:stretch/>
        </p:blipFill>
        <p:spPr>
          <a:xfrm>
            <a:off x="311700" y="1926150"/>
            <a:ext cx="5599326" cy="2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5961500" y="2171550"/>
            <a:ext cx="2870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stop the executing nodes, right-click the node and select cancel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reset a node right-click then node and select reset</a:t>
            </a:r>
            <a:endParaRPr sz="1500"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2477025" y="2780200"/>
            <a:ext cx="1464300" cy="11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Component</a:t>
            </a:r>
            <a:r>
              <a:rPr lang="en-GB"/>
              <a:t> are KNIME nodes that you create with a KNIME workflow.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</a:t>
            </a:r>
            <a:r>
              <a:rPr b="1" lang="en-GB"/>
              <a:t>encapsulate</a:t>
            </a:r>
            <a:r>
              <a:rPr lang="en-GB"/>
              <a:t> and abstract functionality, can have their own dialog, and can have their own sophisticated, interactive views.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Components can be reused in your own workflows and shared with others: via KNIME Server or KNIME Hub.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also represent web pages in an analytical application deployed to others via KNIME Server.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675" y="3539275"/>
            <a:ext cx="895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METANODE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Metanodes allow you to </a:t>
            </a:r>
            <a:r>
              <a:rPr b="1" lang="en-GB"/>
              <a:t>organize your workflows better</a:t>
            </a:r>
            <a:r>
              <a:rPr lang="en-GB"/>
              <a:t>: you can take part of a larger workflow and collapse it into a gray box that hides that part of the workflow’s functionality.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also makes it easier for others to understand what your workflow does as you can structure it a bit more hierarchically.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75" y="3090425"/>
            <a:ext cx="7810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Component and Metanode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547125" y="1017725"/>
            <a:ext cx="54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the nodes you wish to create as component or metanode.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Right-click to the selected node and select Create Metanode../Component..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-2082" r="0" t="0"/>
          <a:stretch/>
        </p:blipFill>
        <p:spPr>
          <a:xfrm>
            <a:off x="311700" y="1173225"/>
            <a:ext cx="32470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375" y="2712463"/>
            <a:ext cx="30099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7412550" y="2882600"/>
            <a:ext cx="1249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name</a:t>
            </a:r>
            <a:r>
              <a:rPr lang="en-GB">
                <a:highlight>
                  <a:srgbClr val="FFFF00"/>
                </a:highlight>
              </a:rPr>
              <a:t> the component/metanode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3449800" y="3097625"/>
            <a:ext cx="716400" cy="2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1454700" y="2945600"/>
            <a:ext cx="1876800" cy="31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Components and Metanodes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5" y="1017725"/>
            <a:ext cx="3963725" cy="3860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145" y="1017720"/>
            <a:ext cx="3496025" cy="230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300" y="4017696"/>
            <a:ext cx="2371725" cy="752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8"/>
          <p:cNvSpPr/>
          <p:nvPr/>
        </p:nvSpPr>
        <p:spPr>
          <a:xfrm>
            <a:off x="4402075" y="1315925"/>
            <a:ext cx="7065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6890325" y="3435550"/>
            <a:ext cx="2355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520425" y="3043950"/>
            <a:ext cx="2035800" cy="20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2438175" y="3368500"/>
            <a:ext cx="1642500" cy="20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4267400" y="3653700"/>
            <a:ext cx="1383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Drop-down to select port type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262" name="Google Shape;262;p38"/>
          <p:cNvCxnSpPr>
            <a:stCxn id="261" idx="3"/>
          </p:cNvCxnSpPr>
          <p:nvPr/>
        </p:nvCxnSpPr>
        <p:spPr>
          <a:xfrm>
            <a:off x="5651300" y="4069350"/>
            <a:ext cx="681300" cy="28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</a:t>
            </a:r>
            <a:r>
              <a:rPr lang="en-GB"/>
              <a:t>Extensions and Integrations</a:t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701850" y="251025"/>
            <a:ext cx="5319300" cy="4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>
                <a:solidFill>
                  <a:schemeClr val="hlink"/>
                </a:solidFill>
                <a:hlinkClick r:id="rId3"/>
              </a:rPr>
              <a:t>Extensions</a:t>
            </a:r>
            <a:r>
              <a:rPr lang="en-GB" sz="1600"/>
              <a:t> and </a:t>
            </a:r>
            <a:r>
              <a:rPr b="1" lang="en-GB" sz="1600" u="sng">
                <a:solidFill>
                  <a:schemeClr val="hlink"/>
                </a:solidFill>
                <a:hlinkClick r:id="rId4"/>
              </a:rPr>
              <a:t>Integrations</a:t>
            </a:r>
            <a:r>
              <a:rPr b="1" lang="en-GB" sz="1600"/>
              <a:t> </a:t>
            </a:r>
            <a:r>
              <a:rPr lang="en-GB" sz="1600"/>
              <a:t>provide additional functionality such as access to and processing of complex data types, as well as the use of advanced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 can download and install KNIME Extensions and Integrations to your local machine depending on your project uses.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13" y="252413"/>
            <a:ext cx="28289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 rotWithShape="1">
          <a:blip r:embed="rId6">
            <a:alphaModFix/>
          </a:blip>
          <a:srcRect b="5222" l="0" r="0" t="0"/>
          <a:stretch/>
        </p:blipFill>
        <p:spPr>
          <a:xfrm>
            <a:off x="3701850" y="2270475"/>
            <a:ext cx="5098776" cy="2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/>
          <p:nvPr/>
        </p:nvSpPr>
        <p:spPr>
          <a:xfrm>
            <a:off x="418875" y="435325"/>
            <a:ext cx="440400" cy="26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/>
          <p:nvPr/>
        </p:nvSpPr>
        <p:spPr>
          <a:xfrm>
            <a:off x="705575" y="3947525"/>
            <a:ext cx="1699800" cy="23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>
            <a:off x="3695550" y="2534450"/>
            <a:ext cx="1638300" cy="89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/>
          <p:nvPr/>
        </p:nvSpPr>
        <p:spPr>
          <a:xfrm>
            <a:off x="2896850" y="2944050"/>
            <a:ext cx="624600" cy="95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5651300" y="2571750"/>
            <a:ext cx="19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All Extension and Integration provided by KNIME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5395325" y="2933800"/>
            <a:ext cx="255900" cy="10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Deep Learning Fundamentals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520550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KNIME Analytics Platform is a free, open-source software for creating </a:t>
            </a:r>
            <a:r>
              <a:rPr b="1" lang="en-GB"/>
              <a:t>data science.</a:t>
            </a:r>
            <a:r>
              <a:rPr lang="en-GB"/>
              <a:t> It is helping you discover the potential hidden in your data, mine for fresh insights, or predict new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Knime has a friendly interface that is called </a:t>
            </a:r>
            <a:r>
              <a:rPr b="1" lang="en-GB"/>
              <a:t>KNIME Workbench</a:t>
            </a:r>
            <a:r>
              <a:rPr lang="en-GB"/>
              <a:t> with </a:t>
            </a:r>
            <a:r>
              <a:rPr b="1" lang="en-GB"/>
              <a:t>drag and drop nodes </a:t>
            </a:r>
            <a:r>
              <a:rPr lang="en-GB"/>
              <a:t>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manage your own knime project in the </a:t>
            </a:r>
            <a:r>
              <a:rPr b="1" lang="en-GB"/>
              <a:t>KNIME Workspace.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KNIME Workspace is a</a:t>
            </a:r>
            <a:r>
              <a:rPr b="1" lang="en-GB"/>
              <a:t> </a:t>
            </a:r>
            <a:r>
              <a:rPr lang="en-GB"/>
              <a:t>folder on the local computer to store </a:t>
            </a:r>
            <a:r>
              <a:rPr b="1" lang="en-GB"/>
              <a:t>KNIME workflows</a:t>
            </a:r>
            <a:r>
              <a:rPr lang="en-GB"/>
              <a:t>, </a:t>
            </a:r>
            <a:r>
              <a:rPr b="1" lang="en-GB"/>
              <a:t>node settings</a:t>
            </a:r>
            <a:r>
              <a:rPr lang="en-GB"/>
              <a:t>, and </a:t>
            </a:r>
            <a:r>
              <a:rPr b="1" lang="en-GB"/>
              <a:t>data produced</a:t>
            </a:r>
            <a:r>
              <a:rPr lang="en-GB"/>
              <a:t> by the workflow.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nodes have its </a:t>
            </a:r>
            <a:r>
              <a:rPr b="1" lang="en-GB"/>
              <a:t>own functionality</a:t>
            </a:r>
            <a:r>
              <a:rPr lang="en-GB"/>
              <a:t> for data science and ML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knime, you can choose from </a:t>
            </a:r>
            <a:r>
              <a:rPr b="1" lang="en-GB"/>
              <a:t>data analysis</a:t>
            </a:r>
            <a:r>
              <a:rPr lang="en-GB"/>
              <a:t> to </a:t>
            </a:r>
            <a:r>
              <a:rPr b="1" lang="en-GB"/>
              <a:t>visualisation</a:t>
            </a:r>
            <a:r>
              <a:rPr lang="en-GB"/>
              <a:t> to build your own </a:t>
            </a:r>
            <a:r>
              <a:rPr b="1" lang="en-GB"/>
              <a:t>ML/DL</a:t>
            </a:r>
            <a:r>
              <a:rPr lang="en-GB"/>
              <a:t> project with </a:t>
            </a:r>
            <a:r>
              <a:rPr b="1" lang="en-GB"/>
              <a:t>codeless</a:t>
            </a:r>
            <a:r>
              <a:rPr lang="en-GB"/>
              <a:t> and </a:t>
            </a:r>
            <a:r>
              <a:rPr b="1" lang="en-GB"/>
              <a:t>low code</a:t>
            </a:r>
            <a:r>
              <a:rPr lang="en-GB"/>
              <a:t> style.</a:t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Deep Learning - Getting Started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we learned in KNIME Installation section before, to run a deep learning we need to install the require Deep Learning KNIME Extension. I believe you’ve done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you have configured your conda environment in Python Deep Learning. Go to </a:t>
            </a:r>
            <a:r>
              <a:rPr b="1" lang="en-GB"/>
              <a:t>FILE</a:t>
            </a:r>
            <a:r>
              <a:rPr lang="en-GB"/>
              <a:t>, select </a:t>
            </a:r>
            <a:r>
              <a:rPr b="1" lang="en-GB"/>
              <a:t>PREFERENCES</a:t>
            </a:r>
            <a:r>
              <a:rPr lang="en-GB"/>
              <a:t> and </a:t>
            </a:r>
            <a:r>
              <a:rPr b="1" lang="en-GB"/>
              <a:t>PYTHON DEEP LEARNING.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</a:t>
            </a:r>
            <a:r>
              <a:rPr lang="en-GB"/>
              <a:t>particular Time Series Analysis, the essential KNIME extension to be used is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KERAS Integration</a:t>
            </a:r>
            <a:r>
              <a:rPr lang="en-GB"/>
              <a:t>. Make sure you have installed keras integration in your KNIME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Tensorflow Integration</a:t>
            </a:r>
            <a:r>
              <a:rPr lang="en-GB"/>
              <a:t> also can also be used for TSA but require coding.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particular module, we will make use of Keras Integration to maximize the codeless advantage the platform offers to the users.</a:t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Essential Nodes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extension contains the following nodes: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DL Network Executor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 for executing deep neural networks.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DL Keras Network Reader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 to read in pre-defined, potentially trained, Keras networks.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DL Keras Network Learner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 for training or fine-tuning deep neural networks within KNIME via Keras.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set of nodes for flexibly creating, editing, executing, and training deep neural networks with user-supplied Python scripts.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than </a:t>
            </a:r>
            <a:r>
              <a:rPr b="1"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sixty </a:t>
            </a:r>
            <a:r>
              <a:rPr b="1" lang="en-GB" sz="1500">
                <a:solidFill>
                  <a:srgbClr val="FF9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layer</a:t>
            </a:r>
            <a:r>
              <a:rPr b="1"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nodes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you can use to set up your own deep network architecture without writing a single line of code (since version </a:t>
            </a:r>
            <a:r>
              <a:rPr lang="en-GB" sz="1500">
                <a:solidFill>
                  <a:srgbClr val="FF9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3.6.0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Nodes can be found in the Node Repository (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Analytics</a:t>
            </a:r>
            <a:r>
              <a:rPr lang="en-GB" sz="1500">
                <a:solidFill>
                  <a:srgbClr val="3E3A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&gt; Integrations &gt; Deep Learning)</a:t>
            </a:r>
            <a:endParaRPr sz="1500">
              <a:solidFill>
                <a:srgbClr val="3E3A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663825"/>
            <a:ext cx="8167658" cy="36527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4"/>
          <p:cNvSpPr txBox="1"/>
          <p:nvPr/>
        </p:nvSpPr>
        <p:spPr>
          <a:xfrm>
            <a:off x="1995300" y="4519150"/>
            <a:ext cx="51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Example of Deep Learning Workflow using Keras Integration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Keras DL Node Group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Keras Network Learner:</a:t>
            </a:r>
            <a:r>
              <a:rPr lang="en-GB"/>
              <a:t>This node performs supervised learning on a Keras deep learning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Keras Network Reader:</a:t>
            </a:r>
            <a:r>
              <a:rPr lang="en-GB"/>
              <a:t>This node reads a Keras deep learning network from an input file.The file can either contain a full, pre-trained network (.h5 file) or just a network specification without weights (.json or .yaml file).</a:t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02" y="3021677"/>
            <a:ext cx="5496750" cy="18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Keras DL Node Group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Keras Network Writer: </a:t>
            </a:r>
            <a:r>
              <a:rPr lang="en-GB"/>
              <a:t>Writes a Keras network to 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Keras Network Executor:</a:t>
            </a:r>
            <a:r>
              <a:rPr lang="en-GB"/>
              <a:t> This node executes a Keras deep learning network on a compatible external back end that can be selected by the user.</a:t>
            </a:r>
            <a:endParaRPr/>
          </a:p>
        </p:txBody>
      </p:sp>
      <p:pic>
        <p:nvPicPr>
          <p:cNvPr id="323" name="Google Shape;3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02" y="3021677"/>
            <a:ext cx="5496750" cy="18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TensorFlow DL Node Group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TensorFlow Network Executor: </a:t>
            </a:r>
            <a:r>
              <a:rPr lang="en-GB"/>
              <a:t>This node executes a TensorFlow deep learning network on a compatible external back end that can be selected by the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TensorFlow Network Writer:</a:t>
            </a:r>
            <a:r>
              <a:rPr lang="en-GB"/>
              <a:t>Writes a TensorFlow network to a file or directory.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TensorFlow Network Reader: </a:t>
            </a:r>
            <a:r>
              <a:rPr lang="en-GB"/>
              <a:t>This node reads a TensorFlow deep learning network from a directory or zip file. </a:t>
            </a:r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50" y="1785938"/>
            <a:ext cx="38004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TensorFlow 2 DL Node Group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TensorFlow 2 Network Writer:</a:t>
            </a:r>
            <a:r>
              <a:rPr lang="en-GB"/>
              <a:t>Writes a TensorFlow 2 network to a file or directory.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TensorFlow 2 Network Reader: </a:t>
            </a:r>
            <a:r>
              <a:rPr lang="en-GB"/>
              <a:t>This node reads a TensorFlow 2 model from a file or 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TensorFlow 2 Network Executor: </a:t>
            </a:r>
            <a:r>
              <a:rPr lang="en-GB"/>
              <a:t>This node executes a TensorFlow 2 deep learning network.</a:t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75" y="2086088"/>
            <a:ext cx="4267200" cy="154917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DL Node Group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52475"/>
            <a:ext cx="84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DL Python Network Creator: </a:t>
            </a:r>
            <a:r>
              <a:rPr lang="en-GB"/>
              <a:t>This node allows custom creation of a (Python compatible)deep learning network in a local Python installation via a user-defined script.The path to the Python executable has to be configured in Preferences → KNIME → Python. It also allows to import Jupyter notebooks as Python modules via the knime_jupyter module that is part of the Python workspace.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47" name="Google Shape;3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63" y="3336913"/>
            <a:ext cx="53435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DL Node Group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1152475"/>
            <a:ext cx="84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DL Python Network Editor: </a:t>
            </a:r>
            <a:r>
              <a:rPr lang="en-GB"/>
              <a:t>This node allows custom editing of a (Python compatible)deep learning network in a local Python installation via a user-defined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DL Python Network Learner: </a:t>
            </a:r>
            <a:r>
              <a:rPr lang="en-GB"/>
              <a:t>This node allows custom training and fine-tuning/transfer learning of a (Python compatible) deep learning network in a local Python installation </a:t>
            </a:r>
            <a:r>
              <a:rPr b="1" lang="en-GB"/>
              <a:t>via a user-defined script.</a:t>
            </a:r>
            <a:endParaRPr b="1"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63" y="3336913"/>
            <a:ext cx="53435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DL Node Group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311700" y="1152475"/>
            <a:ext cx="84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DL Python Network Executor: </a:t>
            </a:r>
            <a:r>
              <a:rPr lang="en-GB"/>
              <a:t>This node allows custom execution of a (Python compatible)deep learning network in a local Python installation via a user-defined script.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2435788"/>
            <a:ext cx="53435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Fundamental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 DL Node Group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Conda Environment Propagation: </a:t>
            </a:r>
            <a:r>
              <a:rPr lang="en-GB"/>
              <a:t>This node ensures the existence of a specific configurable Conda environment and propagates the environment to Python, R, or other Conda-aware downstream nodes. This is useful to make workflows that contain Conda-aware nodes more portable by allowing to recreate the Conda environment used on the source machine on the target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126238"/>
            <a:ext cx="47244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 DL Node Group</a:t>
            </a:r>
            <a:endParaRPr/>
          </a:p>
        </p:txBody>
      </p:sp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Keras Freeze Layers: </a:t>
            </a:r>
            <a:r>
              <a:rPr lang="en-GB"/>
              <a:t>Freezes the parameters of the selected layers. If the model is trained afterwards, the parameters of the selected layers are not			updated. All other layers are set to trainable.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126238"/>
            <a:ext cx="47244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 DL Node Group</a:t>
            </a:r>
            <a:endParaRPr/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Keras to TensorFlow Network Converter: </a:t>
            </a:r>
            <a:r>
              <a:rPr lang="en-GB"/>
              <a:t>Converts a Keras deep learning model with TensorFlow backend toa TensorFlow model. TensorFlow models can be executed using the TensorFlow Java API which is usually faster then using a Python kernel to execute the model via the Keras Python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126238"/>
            <a:ext cx="47244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Layers Node Group</a:t>
            </a:r>
            <a:endParaRPr/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37" y="1017725"/>
            <a:ext cx="7136924" cy="37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KNIME Getting Started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KNIME Workbench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KNIME Components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KNIME Deep Learning - Keras Integration</a:t>
            </a:r>
            <a:endParaRPr/>
          </a:p>
        </p:txBody>
      </p:sp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Useful Reference</a:t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KNIME Extensions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KNIME Integrations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KNIME Hub User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KNIME Analytics Platform Documentation</a:t>
            </a:r>
            <a:endParaRPr/>
          </a:p>
        </p:txBody>
      </p:sp>
      <p:sp>
        <p:nvSpPr>
          <p:cNvPr id="409" name="Google Shape;40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WORKBENCH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7009" l="0" r="0" t="10236"/>
          <a:stretch/>
        </p:blipFill>
        <p:spPr>
          <a:xfrm>
            <a:off x="862050" y="1017725"/>
            <a:ext cx="7196777" cy="39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WORKSPACE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time you launch Knime Analytics Platform, a dialog will pop up. You can </a:t>
            </a:r>
            <a:r>
              <a:rPr lang="en-GB"/>
              <a:t>create more than one workspace to store all the KNIME Workflows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38" y="1939975"/>
            <a:ext cx="62007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WORKSPACE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5042" l="0" r="0" t="0"/>
          <a:stretch/>
        </p:blipFill>
        <p:spPr>
          <a:xfrm>
            <a:off x="2243350" y="1152475"/>
            <a:ext cx="6776176" cy="36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10700" y="1338550"/>
            <a:ext cx="187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can switch between the KNIME workspace at </a:t>
            </a:r>
            <a:r>
              <a:rPr b="1" lang="en-GB" sz="1600"/>
              <a:t>File</a:t>
            </a:r>
            <a:r>
              <a:rPr lang="en-GB" sz="1600"/>
              <a:t> and select </a:t>
            </a:r>
            <a:r>
              <a:rPr b="1" lang="en-GB" sz="1600"/>
              <a:t>Switch Workspace</a:t>
            </a:r>
            <a:endParaRPr b="1" sz="160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KNIME Explorer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</a:t>
            </a:r>
            <a:r>
              <a:rPr b="1" lang="en-GB" sz="1700" u="sng">
                <a:solidFill>
                  <a:schemeClr val="hlink"/>
                </a:solidFill>
                <a:hlinkClick r:id="rId3"/>
              </a:rPr>
              <a:t>KNIME Explorer</a:t>
            </a:r>
            <a:r>
              <a:rPr lang="en-GB" sz="1700"/>
              <a:t> is where you can manage workflows, workflow groups, and server connections.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By default only the local workspace, the EXAMPLES server and the link to connect to your personal KNIME Hub space are visible in the KNIME Explorer.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425" y="2419575"/>
            <a:ext cx="4476317" cy="27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COACH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</a:t>
            </a:r>
            <a:r>
              <a:rPr b="1" lang="en-GB" sz="1700" u="sng">
                <a:solidFill>
                  <a:schemeClr val="hlink"/>
                </a:solidFill>
                <a:hlinkClick r:id="rId3"/>
              </a:rPr>
              <a:t>Workflow Coach</a:t>
            </a:r>
            <a:r>
              <a:rPr lang="en-GB" sz="1700"/>
              <a:t> provides node recommendations.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If a node is selected in the workflow editor, the workflow coach shows the most popular nodes to follow the selected node.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Otherwise, the recommendations represent the most popular nodes to start a workflow.</a:t>
            </a:r>
            <a:endParaRPr sz="17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574" y="2460224"/>
            <a:ext cx="4526332" cy="26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