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26891D-ACAA-4AEB-8A6A-CEE0D20D3839}">
  <a:tblStyle styleId="{A026891D-ACAA-4AEB-8A6A-CEE0D20D383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slide" Target="slides/slide42.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eptune.ai/blog/time-series-prediction-vs-machine-learning"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ai.net/p/data-analysis/exploratory-data-analysis-in-python-ebdf643a33f6"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arbonbrief.org/guest-post-why-does-land-warm-up-faster-than-the-oceans/"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arbonbrief.org/guest-post-why-does-land-warm-up-faster-than-the-oceans/"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eptune.ai/blog/anomaly-detection-in-time-serie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38fcd1e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438fcd1e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62cd1d2e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62cd1d2e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https://neptune.ai/blog/time-series-prediction-vs-machine-learning</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462cd1d2e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462cd1d2e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462cd1d2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462cd1d2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62cd1d2e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462cd1d2e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462cd1d2e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462cd1d2e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462cd1d2e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462cd1d2e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462c7d22a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462c7d22a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644ba78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4644ba78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644ba78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644ba78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644ba784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644ba784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5e8182b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5e8182b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462cd1d2e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462cd1d2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462cd1d2e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462cd1d2e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462cd1d2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462cd1d2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45e8182b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45e8182b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462c7d22a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462c7d22a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46492152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46492152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ccecbcab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ccecbcab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ccecbcab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ccecbcab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ccecbcab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3ccecbcab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ccecbcab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ccecbcab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Useful reading: </a:t>
            </a:r>
            <a:r>
              <a:rPr lang="en-GB" u="sng">
                <a:solidFill>
                  <a:schemeClr val="hlink"/>
                </a:solidFill>
                <a:hlinkClick r:id="rId2"/>
              </a:rPr>
              <a:t>https://towardsai.net/p/data-analysis/exploratory-data-analysis-in-python-ebdf643a33f6</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ccecbcab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3ccecbcab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ccecbcab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3ccecbcab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3ccecbcab2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3ccecbcab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ccecbcab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ccecbcab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3ccecbcab2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3ccecbcab2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3ccecbcab2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3ccecbcab2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3ccecbcab2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3ccecbcab2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3ccecbcab2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3ccecbcab2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ccecbcab2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3ccecbcab2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ccecbcab2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3ccecbcab2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462cd1d2e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462cd1d2e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3ccecbcab2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3ccecbcab2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Reading links: </a:t>
            </a:r>
            <a:r>
              <a:rPr lang="en-GB" u="sng">
                <a:solidFill>
                  <a:schemeClr val="hlink"/>
                </a:solidFill>
                <a:hlinkClick r:id="rId2"/>
              </a:rPr>
              <a:t>https://www.carbonbrief.org/guest-post-why-does-land-warm-up-faster-than-the-oceans/</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3ccecbcab2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3ccecbcab2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Reading links: </a:t>
            </a:r>
            <a:r>
              <a:rPr lang="en-GB" u="sng">
                <a:solidFill>
                  <a:schemeClr val="hlink"/>
                </a:solidFill>
                <a:hlinkClick r:id="rId2"/>
              </a:rPr>
              <a:t>https://www.carbonbrief.org/guest-post-why-does-land-warm-up-faster-than-the-oceans/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3ccecbca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3ccecbca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462cd1d2e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462cd1d2e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462cd1d2e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462cd1d2e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62cd1d2e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462cd1d2e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62cd1d2e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62cd1d2e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62cd1d2e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62cd1d2e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https://neptune.ai/blog/anomaly-detection-in-time-series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kaggle.com/datasets/berkeleyearth/climate-change-earth-surface-temperature-data?select=GlobalTemperatures.csv"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hub.knime.com/knime/extensions/org.knime.features.base/latest/org.knime.base.node.io.filehandling.csv.reader.CSVTableReaderNodeFactory" TargetMode="External"/><Relationship Id="rId4" Type="http://schemas.openxmlformats.org/officeDocument/2006/relationships/image" Target="../media/image16.png"/><Relationship Id="rId5" Type="http://schemas.openxmlformats.org/officeDocument/2006/relationships/image" Target="../media/image2.pn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knime.com/verified-component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hub.knime.com/knime/spaces/Examples/latest/00_Components/Time%20Series/Timestamp%20Alignment~lTj0tRRU1w6R6JEd" TargetMode="External"/><Relationship Id="rId4" Type="http://schemas.openxmlformats.org/officeDocument/2006/relationships/image" Target="../media/image4.png"/><Relationship Id="rId5"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hub.knime.com/knime/spaces/Examples/latest/00_Components/Time%20Series/Aggregation%20Granularity~KYVj-Ayb9VdSNjiS" TargetMode="External"/><Relationship Id="rId4" Type="http://schemas.openxmlformats.org/officeDocument/2006/relationships/image" Target="../media/image17.png"/><Relationship Id="rId5"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hub.knime.com/knime/extensions/org.knime.features.base/latest/org.knime.base.node.preproc.pmml.missingval.compute.MissingValueHandlerNodeFactory" TargetMode="External"/><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hyperlink" Target="https://www.analyticsvidhya.com/blog/2021/10/end-to-end-introduction-to-handling-missing-value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hub.knime.com/knime/extensions/org.knime.features.base/latest/org.knime.base.node.preproc.filter.column.DataColumnSpecFilterNodeFactory" TargetMode="External"/><Relationship Id="rId4" Type="http://schemas.openxmlformats.org/officeDocument/2006/relationships/image" Target="../media/image28.png"/><Relationship Id="rId5"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hub.knime.com/knime/extensions/org.knime.features.base/latest/org.knime.time.node.extract.datetime.ExtractDateTimeFieldsNodeFactory2" TargetMode="External"/><Relationship Id="rId4" Type="http://schemas.openxmlformats.org/officeDocument/2006/relationships/image" Target="../media/image27.png"/><Relationship Id="rId5"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hub.knime.com/knime/extensions/org.knime.features.base/latest/org.knime.base.node.preproc.groupby.GroupByNodeFactory" TargetMode="External"/><Relationship Id="rId4" Type="http://schemas.openxmlformats.org/officeDocument/2006/relationships/image" Target="../media/image26.png"/><Relationship Id="rId5" Type="http://schemas.openxmlformats.org/officeDocument/2006/relationships/image" Target="../media/image25.png"/><Relationship Id="rId6"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hub.knime.com/knime/extensions/org.knime.features.js.views.labs/latest/org.knime.base.node.stats.dataexplorer.DataExplorerNodeFactory" TargetMode="External"/><Relationship Id="rId4" Type="http://schemas.openxmlformats.org/officeDocument/2006/relationships/image" Target="../media/image31.png"/><Relationship Id="rId5"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hub.knime.com/knime/extensions/org.knime.features.js.views/latest/org.knime.js.base.node.viz.plotter.line.LinePlotNodeFactory" TargetMode="External"/><Relationship Id="rId4" Type="http://schemas.openxmlformats.org/officeDocument/2006/relationships/image" Target="../media/image33.png"/><Relationship Id="rId5"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www.kaggle.com/datasets/berkeleyearth/climate-change-earth-surface-temperature-data?select=GlobalTemperatures.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Day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2"/>
          <p:cNvPicPr preferRelativeResize="0"/>
          <p:nvPr/>
        </p:nvPicPr>
        <p:blipFill>
          <a:blip r:embed="rId3">
            <a:alphaModFix/>
          </a:blip>
          <a:stretch>
            <a:fillRect/>
          </a:stretch>
        </p:blipFill>
        <p:spPr>
          <a:xfrm>
            <a:off x="1968090" y="1017725"/>
            <a:ext cx="5738011" cy="3789126"/>
          </a:xfrm>
          <a:prstGeom prst="rect">
            <a:avLst/>
          </a:prstGeom>
          <a:noFill/>
          <a:ln>
            <a:noFill/>
          </a:ln>
        </p:spPr>
      </p:pic>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20"/>
              <a:t>Time-series components</a:t>
            </a:r>
            <a:endParaRPr sz="2420"/>
          </a:p>
        </p:txBody>
      </p:sp>
      <p:sp>
        <p:nvSpPr>
          <p:cNvPr id="112" name="Google Shape;11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13" name="Google Shape;113;p22"/>
          <p:cNvSpPr/>
          <p:nvPr/>
        </p:nvSpPr>
        <p:spPr>
          <a:xfrm>
            <a:off x="5921175" y="4420400"/>
            <a:ext cx="548700" cy="393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 name="Google Shape;114;p22"/>
          <p:cNvCxnSpPr>
            <a:endCxn id="113" idx="6"/>
          </p:cNvCxnSpPr>
          <p:nvPr/>
        </p:nvCxnSpPr>
        <p:spPr>
          <a:xfrm flipH="1">
            <a:off x="6469875" y="4502300"/>
            <a:ext cx="1402200" cy="114900"/>
          </a:xfrm>
          <a:prstGeom prst="straightConnector1">
            <a:avLst/>
          </a:prstGeom>
          <a:noFill/>
          <a:ln cap="flat" cmpd="sng" w="9525">
            <a:solidFill>
              <a:schemeClr val="dk2"/>
            </a:solidFill>
            <a:prstDash val="solid"/>
            <a:round/>
            <a:headEnd len="med" w="med" type="none"/>
            <a:tailEnd len="med" w="med" type="triangle"/>
          </a:ln>
        </p:spPr>
      </p:cxnSp>
      <p:sp>
        <p:nvSpPr>
          <p:cNvPr id="115" name="Google Shape;115;p22"/>
          <p:cNvSpPr txBox="1"/>
          <p:nvPr/>
        </p:nvSpPr>
        <p:spPr>
          <a:xfrm>
            <a:off x="7872075" y="4251950"/>
            <a:ext cx="132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Anomalies/</a:t>
            </a:r>
            <a:endParaRPr/>
          </a:p>
          <a:p>
            <a:pPr indent="0" lvl="0" marL="0" rtl="0" algn="l">
              <a:spcBef>
                <a:spcPts val="0"/>
              </a:spcBef>
              <a:spcAft>
                <a:spcPts val="0"/>
              </a:spcAft>
              <a:buNone/>
            </a:pPr>
            <a:r>
              <a:rPr lang="en-GB"/>
              <a:t>outliers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454"/>
              <a:buFont typeface="Arial"/>
              <a:buNone/>
            </a:pPr>
            <a:r>
              <a:rPr lang="en-GB" sz="2420"/>
              <a:t>Time-series crucial components</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Clr>
                <a:srgbClr val="595959"/>
              </a:buClr>
              <a:buSzPct val="100000"/>
              <a:buChar char="●"/>
            </a:pPr>
            <a:r>
              <a:rPr lang="en-GB">
                <a:solidFill>
                  <a:srgbClr val="595959"/>
                </a:solidFill>
              </a:rPr>
              <a:t>Trend: </a:t>
            </a:r>
            <a:endParaRPr>
              <a:solidFill>
                <a:srgbClr val="595959"/>
              </a:solidFill>
            </a:endParaRPr>
          </a:p>
          <a:p>
            <a:pPr indent="-304165" lvl="1" marL="914400" rtl="0" algn="l">
              <a:spcBef>
                <a:spcPts val="0"/>
              </a:spcBef>
              <a:spcAft>
                <a:spcPts val="0"/>
              </a:spcAft>
              <a:buClr>
                <a:srgbClr val="595959"/>
              </a:buClr>
              <a:buSzPct val="100000"/>
              <a:buChar char="○"/>
            </a:pPr>
            <a:r>
              <a:rPr lang="en-GB">
                <a:solidFill>
                  <a:srgbClr val="595959"/>
                </a:solidFill>
              </a:rPr>
              <a:t>Time-series data shows a trend when its value variably changes with time, an increasing value shows a positive trend and decreasing, a negative trend. </a:t>
            </a:r>
            <a:r>
              <a:rPr lang="en-GB">
                <a:solidFill>
                  <a:srgbClr val="595959"/>
                </a:solidFill>
              </a:rPr>
              <a:t>I</a:t>
            </a:r>
            <a:endParaRPr>
              <a:solidFill>
                <a:srgbClr val="595959"/>
              </a:solidFill>
            </a:endParaRPr>
          </a:p>
          <a:p>
            <a:pPr indent="-325755" lvl="0" marL="457200" rtl="0" algn="l">
              <a:spcBef>
                <a:spcPts val="0"/>
              </a:spcBef>
              <a:spcAft>
                <a:spcPts val="0"/>
              </a:spcAft>
              <a:buClr>
                <a:srgbClr val="595959"/>
              </a:buClr>
              <a:buSzPct val="100000"/>
              <a:buChar char="●"/>
            </a:pPr>
            <a:r>
              <a:rPr lang="en-GB">
                <a:solidFill>
                  <a:srgbClr val="595959"/>
                </a:solidFill>
              </a:rPr>
              <a:t>Seasonality: </a:t>
            </a:r>
            <a:endParaRPr>
              <a:solidFill>
                <a:srgbClr val="595959"/>
              </a:solidFill>
            </a:endParaRPr>
          </a:p>
          <a:p>
            <a:pPr indent="-304165" lvl="1" marL="914400" rtl="0" algn="l">
              <a:spcBef>
                <a:spcPts val="0"/>
              </a:spcBef>
              <a:spcAft>
                <a:spcPts val="0"/>
              </a:spcAft>
              <a:buClr>
                <a:srgbClr val="595959"/>
              </a:buClr>
              <a:buSzPct val="100000"/>
              <a:buChar char="○"/>
            </a:pPr>
            <a:r>
              <a:rPr lang="en-GB">
                <a:solidFill>
                  <a:srgbClr val="595959"/>
                </a:solidFill>
              </a:rPr>
              <a:t>Seasonality refers to a property of time-series that displays periodical patterns repeating at a constant frequency. </a:t>
            </a:r>
            <a:r>
              <a:rPr lang="en-GB">
                <a:solidFill>
                  <a:srgbClr val="595959"/>
                </a:solidFill>
              </a:rPr>
              <a:t> months.</a:t>
            </a:r>
            <a:endParaRPr>
              <a:solidFill>
                <a:srgbClr val="595959"/>
              </a:solidFill>
            </a:endParaRPr>
          </a:p>
          <a:p>
            <a:pPr indent="-325755" lvl="0" marL="457200" rtl="0" algn="l">
              <a:spcBef>
                <a:spcPts val="0"/>
              </a:spcBef>
              <a:spcAft>
                <a:spcPts val="0"/>
              </a:spcAft>
              <a:buClr>
                <a:srgbClr val="595959"/>
              </a:buClr>
              <a:buSzPct val="100000"/>
              <a:buChar char="●"/>
            </a:pPr>
            <a:r>
              <a:rPr lang="en-GB">
                <a:solidFill>
                  <a:srgbClr val="595959"/>
                </a:solidFill>
              </a:rPr>
              <a:t>Remainder: </a:t>
            </a:r>
            <a:endParaRPr>
              <a:solidFill>
                <a:srgbClr val="595959"/>
              </a:solidFill>
            </a:endParaRPr>
          </a:p>
          <a:p>
            <a:pPr indent="-304165" lvl="1" marL="914400" rtl="0" algn="l">
              <a:spcBef>
                <a:spcPts val="0"/>
              </a:spcBef>
              <a:spcAft>
                <a:spcPts val="0"/>
              </a:spcAft>
              <a:buClr>
                <a:srgbClr val="595959"/>
              </a:buClr>
              <a:buSzPct val="100000"/>
              <a:buChar char="○"/>
            </a:pPr>
            <a:r>
              <a:rPr lang="en-GB">
                <a:solidFill>
                  <a:srgbClr val="595959"/>
                </a:solidFill>
              </a:rPr>
              <a:t>After extracting Trend and Seasonality from the data, the remaining is what we call remainder (error) or Residual. This actually helps in anomaly detection in time-series.</a:t>
            </a:r>
            <a:endParaRPr>
              <a:solidFill>
                <a:srgbClr val="595959"/>
              </a:solidFill>
            </a:endParaRPr>
          </a:p>
          <a:p>
            <a:pPr indent="-325755" lvl="0" marL="457200" rtl="0" algn="l">
              <a:spcBef>
                <a:spcPts val="0"/>
              </a:spcBef>
              <a:spcAft>
                <a:spcPts val="0"/>
              </a:spcAft>
              <a:buClr>
                <a:srgbClr val="595959"/>
              </a:buClr>
              <a:buSzPct val="100000"/>
              <a:buChar char="●"/>
            </a:pPr>
            <a:r>
              <a:rPr lang="en-GB">
                <a:solidFill>
                  <a:srgbClr val="595959"/>
                </a:solidFill>
              </a:rPr>
              <a:t>Cycle: </a:t>
            </a:r>
            <a:endParaRPr>
              <a:solidFill>
                <a:srgbClr val="595959"/>
              </a:solidFill>
            </a:endParaRPr>
          </a:p>
          <a:p>
            <a:pPr indent="-304165" lvl="1" marL="914400" rtl="0" algn="l">
              <a:spcBef>
                <a:spcPts val="0"/>
              </a:spcBef>
              <a:spcAft>
                <a:spcPts val="0"/>
              </a:spcAft>
              <a:buClr>
                <a:srgbClr val="595959"/>
              </a:buClr>
              <a:buSzPct val="100000"/>
              <a:buChar char="○"/>
            </a:pPr>
            <a:r>
              <a:rPr lang="en-GB">
                <a:solidFill>
                  <a:srgbClr val="595959"/>
                </a:solidFill>
              </a:rPr>
              <a:t>Time-series data is termed cyclical when there are trends with no set repetitions or seasonality.</a:t>
            </a:r>
            <a:endParaRPr>
              <a:solidFill>
                <a:srgbClr val="595959"/>
              </a:solidFill>
            </a:endParaRPr>
          </a:p>
          <a:p>
            <a:pPr indent="-325755" lvl="0" marL="457200" rtl="0" algn="l">
              <a:spcBef>
                <a:spcPts val="0"/>
              </a:spcBef>
              <a:spcAft>
                <a:spcPts val="0"/>
              </a:spcAft>
              <a:buClr>
                <a:srgbClr val="595959"/>
              </a:buClr>
              <a:buSzPct val="100000"/>
              <a:buChar char="●"/>
            </a:pPr>
            <a:r>
              <a:rPr lang="en-GB">
                <a:solidFill>
                  <a:srgbClr val="595959"/>
                </a:solidFill>
              </a:rPr>
              <a:t>Stationarity: </a:t>
            </a:r>
            <a:endParaRPr>
              <a:solidFill>
                <a:srgbClr val="595959"/>
              </a:solidFill>
            </a:endParaRPr>
          </a:p>
          <a:p>
            <a:pPr indent="-304165" lvl="1" marL="914400" rtl="0" algn="l">
              <a:spcBef>
                <a:spcPts val="0"/>
              </a:spcBef>
              <a:spcAft>
                <a:spcPts val="0"/>
              </a:spcAft>
              <a:buClr>
                <a:srgbClr val="595959"/>
              </a:buClr>
              <a:buSzPct val="100000"/>
              <a:buChar char="○"/>
            </a:pPr>
            <a:r>
              <a:rPr lang="en-GB">
                <a:solidFill>
                  <a:srgbClr val="595959"/>
                </a:solidFill>
              </a:rPr>
              <a:t>Time-series data is stationary when its statistical features do not change over time i.e. a constant mean and standard deviation. The covariance is independent of time.</a:t>
            </a:r>
            <a:endParaRPr>
              <a:solidFill>
                <a:srgbClr val="595959"/>
              </a:solidFil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Boxplot IQR (Interquartile range)</a:t>
            </a:r>
            <a:endParaRPr/>
          </a:p>
        </p:txBody>
      </p:sp>
      <p:sp>
        <p:nvSpPr>
          <p:cNvPr id="127" name="Google Shape;127;p24"/>
          <p:cNvSpPr txBox="1"/>
          <p:nvPr>
            <p:ph idx="1" type="body"/>
          </p:nvPr>
        </p:nvSpPr>
        <p:spPr>
          <a:xfrm>
            <a:off x="311700" y="1152475"/>
            <a:ext cx="8460900" cy="356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Interquartile range method</a:t>
            </a:r>
            <a:endParaRPr b="1"/>
          </a:p>
          <a:p>
            <a:pPr indent="-342900" lvl="0" marL="457200" rtl="0" algn="l">
              <a:spcBef>
                <a:spcPts val="1200"/>
              </a:spcBef>
              <a:spcAft>
                <a:spcPts val="0"/>
              </a:spcAft>
              <a:buSzPts val="1800"/>
              <a:buAutoNum type="arabicPeriod"/>
            </a:pPr>
            <a:r>
              <a:rPr lang="en-GB"/>
              <a:t>Sort your data from low to high</a:t>
            </a:r>
            <a:endParaRPr/>
          </a:p>
          <a:p>
            <a:pPr indent="-342900" lvl="0" marL="457200" rtl="0" algn="l">
              <a:spcBef>
                <a:spcPts val="0"/>
              </a:spcBef>
              <a:spcAft>
                <a:spcPts val="0"/>
              </a:spcAft>
              <a:buSzPts val="1800"/>
              <a:buAutoNum type="arabicPeriod"/>
            </a:pPr>
            <a:r>
              <a:rPr lang="en-GB"/>
              <a:t>Identify the first quartile (Q1), the median, and the third quartile (Q3).</a:t>
            </a:r>
            <a:endParaRPr/>
          </a:p>
          <a:p>
            <a:pPr indent="-342900" lvl="0" marL="457200" rtl="0" algn="l">
              <a:spcBef>
                <a:spcPts val="0"/>
              </a:spcBef>
              <a:spcAft>
                <a:spcPts val="0"/>
              </a:spcAft>
              <a:buSzPts val="1800"/>
              <a:buAutoNum type="arabicPeriod"/>
            </a:pPr>
            <a:r>
              <a:rPr lang="en-GB"/>
              <a:t>Calculate IQR = Q3 – Q1</a:t>
            </a:r>
            <a:endParaRPr/>
          </a:p>
          <a:p>
            <a:pPr indent="-342900" lvl="0" marL="457200" rtl="0" algn="l">
              <a:spcBef>
                <a:spcPts val="0"/>
              </a:spcBef>
              <a:spcAft>
                <a:spcPts val="0"/>
              </a:spcAft>
              <a:buSzPts val="1800"/>
              <a:buAutoNum type="arabicPeriod"/>
            </a:pPr>
            <a:r>
              <a:rPr lang="en-GB"/>
              <a:t>Calculate upper fence = Q3 + (1.5 * IQR)</a:t>
            </a:r>
            <a:endParaRPr/>
          </a:p>
          <a:p>
            <a:pPr indent="-342900" lvl="0" marL="457200" rtl="0" algn="l">
              <a:spcBef>
                <a:spcPts val="0"/>
              </a:spcBef>
              <a:spcAft>
                <a:spcPts val="0"/>
              </a:spcAft>
              <a:buSzPts val="1800"/>
              <a:buAutoNum type="arabicPeriod"/>
            </a:pPr>
            <a:r>
              <a:rPr lang="en-GB"/>
              <a:t>Calculate lower fence = Q1 – (1.5 * IQR)</a:t>
            </a:r>
            <a:endParaRPr/>
          </a:p>
          <a:p>
            <a:pPr indent="-342900" lvl="0" marL="457200" rtl="0" algn="l">
              <a:spcBef>
                <a:spcPts val="0"/>
              </a:spcBef>
              <a:spcAft>
                <a:spcPts val="0"/>
              </a:spcAft>
              <a:buSzPts val="1800"/>
              <a:buAutoNum type="arabicPeriod"/>
            </a:pPr>
            <a:r>
              <a:rPr lang="en-GB"/>
              <a:t>Use your fences to highlight any outliers, all values that fall outside your fences.</a:t>
            </a:r>
            <a:endParaRPr/>
          </a:p>
          <a:p>
            <a:pPr indent="-317500" lvl="1" marL="914400" rtl="0" algn="l">
              <a:spcBef>
                <a:spcPts val="0"/>
              </a:spcBef>
              <a:spcAft>
                <a:spcPts val="0"/>
              </a:spcAft>
              <a:buSzPts val="1400"/>
              <a:buAutoNum type="alphaLcPeriod"/>
            </a:pPr>
            <a:r>
              <a:rPr lang="en-GB"/>
              <a:t>Your outliers are any values greater than your upper fence or less than your lower fence.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5"/>
          <p:cNvPicPr preferRelativeResize="0"/>
          <p:nvPr/>
        </p:nvPicPr>
        <p:blipFill>
          <a:blip r:embed="rId3">
            <a:alphaModFix/>
          </a:blip>
          <a:stretch>
            <a:fillRect/>
          </a:stretch>
        </p:blipFill>
        <p:spPr>
          <a:xfrm>
            <a:off x="753798" y="205813"/>
            <a:ext cx="7636401" cy="473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Z-score (Standard Normal Distribution)</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sz="1300"/>
              <a:t>You can convert extreme data points into z scores that tell you how many standard deviations away they are from the mean.</a:t>
            </a:r>
            <a:endParaRPr sz="1300"/>
          </a:p>
          <a:p>
            <a:pPr indent="-311150" lvl="0" marL="457200" rtl="0" algn="l">
              <a:spcBef>
                <a:spcPts val="0"/>
              </a:spcBef>
              <a:spcAft>
                <a:spcPts val="0"/>
              </a:spcAft>
              <a:buSzPts val="1300"/>
              <a:buChar char="●"/>
            </a:pPr>
            <a:r>
              <a:rPr lang="en-GB" sz="1300"/>
              <a:t>If a value has a high enough or low enough z score, it can be considered an outlier. </a:t>
            </a:r>
            <a:endParaRPr sz="1300"/>
          </a:p>
          <a:p>
            <a:pPr indent="-311150" lvl="0" marL="457200" rtl="0" algn="l">
              <a:spcBef>
                <a:spcPts val="0"/>
              </a:spcBef>
              <a:spcAft>
                <a:spcPts val="0"/>
              </a:spcAft>
              <a:buSzPts val="1300"/>
              <a:buChar char="●"/>
            </a:pPr>
            <a:r>
              <a:rPr lang="en-GB" sz="1300"/>
              <a:t>As a rule of thumb, values with a z score greater than 3 or less than –3 are often determined to be outliers.</a:t>
            </a:r>
            <a:endParaRPr sz="1300"/>
          </a:p>
          <a:p>
            <a:pPr indent="0" lvl="0" marL="457200" rtl="0" algn="l">
              <a:spcBef>
                <a:spcPts val="1200"/>
              </a:spcBef>
              <a:spcAft>
                <a:spcPts val="1200"/>
              </a:spcAft>
              <a:buNone/>
            </a:pPr>
            <a:r>
              <a:t/>
            </a:r>
            <a:endParaRPr sz="1300"/>
          </a:p>
        </p:txBody>
      </p:sp>
      <p:pic>
        <p:nvPicPr>
          <p:cNvPr id="139" name="Google Shape;139;p26"/>
          <p:cNvPicPr preferRelativeResize="0"/>
          <p:nvPr/>
        </p:nvPicPr>
        <p:blipFill>
          <a:blip r:embed="rId3">
            <a:alphaModFix/>
          </a:blip>
          <a:stretch>
            <a:fillRect/>
          </a:stretch>
        </p:blipFill>
        <p:spPr>
          <a:xfrm>
            <a:off x="2601748" y="2360275"/>
            <a:ext cx="3940500" cy="24358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7"/>
          <p:cNvPicPr preferRelativeResize="0"/>
          <p:nvPr/>
        </p:nvPicPr>
        <p:blipFill>
          <a:blip r:embed="rId3">
            <a:alphaModFix/>
          </a:blip>
          <a:stretch>
            <a:fillRect/>
          </a:stretch>
        </p:blipFill>
        <p:spPr>
          <a:xfrm>
            <a:off x="0" y="56900"/>
            <a:ext cx="5225349" cy="5032026"/>
          </a:xfrm>
          <a:prstGeom prst="rect">
            <a:avLst/>
          </a:prstGeom>
          <a:noFill/>
          <a:ln>
            <a:noFill/>
          </a:ln>
        </p:spPr>
      </p:pic>
      <p:graphicFrame>
        <p:nvGraphicFramePr>
          <p:cNvPr id="145" name="Google Shape;145;p27"/>
          <p:cNvGraphicFramePr/>
          <p:nvPr/>
        </p:nvGraphicFramePr>
        <p:xfrm>
          <a:off x="5225350" y="233979"/>
          <a:ext cx="3000000" cy="3000000"/>
        </p:xfrm>
        <a:graphic>
          <a:graphicData uri="http://schemas.openxmlformats.org/drawingml/2006/table">
            <a:tbl>
              <a:tblPr>
                <a:noFill/>
                <a:tableStyleId>{A026891D-ACAA-4AEB-8A6A-CEE0D20D3839}</a:tableStyleId>
              </a:tblPr>
              <a:tblGrid>
                <a:gridCol w="1899125"/>
                <a:gridCol w="1899125"/>
              </a:tblGrid>
              <a:tr h="1352550">
                <a:tc>
                  <a:txBody>
                    <a:bodyPr/>
                    <a:lstStyle/>
                    <a:p>
                      <a:pPr indent="0" lvl="0" marL="0" rtl="0" algn="l">
                        <a:lnSpc>
                          <a:spcPct val="180000"/>
                        </a:lnSpc>
                        <a:spcBef>
                          <a:spcPts val="0"/>
                        </a:spcBef>
                        <a:spcAft>
                          <a:spcPts val="2300"/>
                        </a:spcAft>
                        <a:buNone/>
                      </a:pPr>
                      <a:r>
                        <a:rPr b="1" lang="en-GB" sz="1050">
                          <a:solidFill>
                            <a:srgbClr val="0D405F"/>
                          </a:solidFill>
                          <a:highlight>
                            <a:srgbClr val="FFFFFF"/>
                          </a:highlight>
                        </a:rPr>
                        <a:t>Curve</a:t>
                      </a:r>
                      <a:endParaRPr b="1" sz="1050">
                        <a:solidFill>
                          <a:srgbClr val="0D405F"/>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8F7F5"/>
                    </a:solidFill>
                  </a:tcPr>
                </a:tc>
                <a:tc>
                  <a:txBody>
                    <a:bodyPr/>
                    <a:lstStyle/>
                    <a:p>
                      <a:pPr indent="0" lvl="0" marL="0" rtl="0" algn="l">
                        <a:lnSpc>
                          <a:spcPct val="180000"/>
                        </a:lnSpc>
                        <a:spcBef>
                          <a:spcPts val="0"/>
                        </a:spcBef>
                        <a:spcAft>
                          <a:spcPts val="2300"/>
                        </a:spcAft>
                        <a:buNone/>
                      </a:pPr>
                      <a:r>
                        <a:rPr b="1" lang="en-GB" sz="1050">
                          <a:solidFill>
                            <a:srgbClr val="0D405F"/>
                          </a:solidFill>
                          <a:highlight>
                            <a:srgbClr val="FFFFFF"/>
                          </a:highlight>
                        </a:rPr>
                        <a:t>Position or shape (relative to standard normal distribution)</a:t>
                      </a:r>
                      <a:endParaRPr b="1" sz="1050">
                        <a:solidFill>
                          <a:srgbClr val="0D405F"/>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8F7F5"/>
                    </a:solidFill>
                  </a:tcPr>
                </a:tc>
              </a:tr>
              <a:tr h="928600">
                <a:tc>
                  <a:txBody>
                    <a:bodyPr/>
                    <a:lstStyle/>
                    <a:p>
                      <a:pPr indent="0" lvl="0" marL="0" rtl="0" algn="l">
                        <a:lnSpc>
                          <a:spcPct val="180000"/>
                        </a:lnSpc>
                        <a:spcBef>
                          <a:spcPts val="0"/>
                        </a:spcBef>
                        <a:spcAft>
                          <a:spcPts val="2300"/>
                        </a:spcAft>
                        <a:buNone/>
                      </a:pPr>
                      <a:r>
                        <a:rPr lang="en-GB" sz="1050">
                          <a:solidFill>
                            <a:srgbClr val="1F80E8"/>
                          </a:solidFill>
                          <a:highlight>
                            <a:srgbClr val="FFFFFF"/>
                          </a:highlight>
                        </a:rPr>
                        <a:t>A (</a:t>
                      </a:r>
                      <a:r>
                        <a:rPr i="1" lang="en-GB" sz="1050">
                          <a:solidFill>
                            <a:srgbClr val="1F80E8"/>
                          </a:solidFill>
                          <a:highlight>
                            <a:srgbClr val="FFFFFF"/>
                          </a:highlight>
                        </a:rPr>
                        <a:t>M</a:t>
                      </a:r>
                      <a:r>
                        <a:rPr lang="en-GB" sz="1050">
                          <a:solidFill>
                            <a:srgbClr val="1F80E8"/>
                          </a:solidFill>
                          <a:highlight>
                            <a:srgbClr val="FFFFFF"/>
                          </a:highlight>
                        </a:rPr>
                        <a:t> = 0, </a:t>
                      </a:r>
                      <a:r>
                        <a:rPr i="1" lang="en-GB" sz="1050">
                          <a:solidFill>
                            <a:srgbClr val="1F80E8"/>
                          </a:solidFill>
                          <a:highlight>
                            <a:srgbClr val="FFFFFF"/>
                          </a:highlight>
                        </a:rPr>
                        <a:t>SD</a:t>
                      </a:r>
                      <a:r>
                        <a:rPr lang="en-GB" sz="1050">
                          <a:solidFill>
                            <a:srgbClr val="1F80E8"/>
                          </a:solidFill>
                          <a:highlight>
                            <a:srgbClr val="FFFFFF"/>
                          </a:highlight>
                        </a:rPr>
                        <a:t> = 1)</a:t>
                      </a:r>
                      <a:endParaRPr sz="1050">
                        <a:solidFill>
                          <a:srgbClr val="1F80E8"/>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80000"/>
                        </a:lnSpc>
                        <a:spcBef>
                          <a:spcPts val="0"/>
                        </a:spcBef>
                        <a:spcAft>
                          <a:spcPts val="2300"/>
                        </a:spcAft>
                        <a:buNone/>
                      </a:pPr>
                      <a:r>
                        <a:rPr lang="en-GB" sz="1050">
                          <a:solidFill>
                            <a:srgbClr val="0D405F"/>
                          </a:solidFill>
                          <a:highlight>
                            <a:srgbClr val="FFFFFF"/>
                          </a:highlight>
                        </a:rPr>
                        <a:t>Standard normal distribution</a:t>
                      </a:r>
                      <a:endParaRPr sz="1050">
                        <a:solidFill>
                          <a:srgbClr val="0D405F"/>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4675">
                <a:tc>
                  <a:txBody>
                    <a:bodyPr/>
                    <a:lstStyle/>
                    <a:p>
                      <a:pPr indent="0" lvl="0" marL="0" rtl="0" algn="l">
                        <a:lnSpc>
                          <a:spcPct val="180000"/>
                        </a:lnSpc>
                        <a:spcBef>
                          <a:spcPts val="0"/>
                        </a:spcBef>
                        <a:spcAft>
                          <a:spcPts val="2300"/>
                        </a:spcAft>
                        <a:buNone/>
                      </a:pPr>
                      <a:r>
                        <a:rPr lang="en-GB" sz="1050">
                          <a:solidFill>
                            <a:srgbClr val="FF6562"/>
                          </a:solidFill>
                          <a:highlight>
                            <a:srgbClr val="FFFFFF"/>
                          </a:highlight>
                        </a:rPr>
                        <a:t>B (</a:t>
                      </a:r>
                      <a:r>
                        <a:rPr i="1" lang="en-GB" sz="1050">
                          <a:solidFill>
                            <a:srgbClr val="FF6562"/>
                          </a:solidFill>
                          <a:highlight>
                            <a:srgbClr val="FFFFFF"/>
                          </a:highlight>
                        </a:rPr>
                        <a:t>M</a:t>
                      </a:r>
                      <a:r>
                        <a:rPr lang="en-GB" sz="1050">
                          <a:solidFill>
                            <a:srgbClr val="FF6562"/>
                          </a:solidFill>
                          <a:highlight>
                            <a:srgbClr val="FFFFFF"/>
                          </a:highlight>
                        </a:rPr>
                        <a:t> = 0, </a:t>
                      </a:r>
                      <a:r>
                        <a:rPr i="1" lang="en-GB" sz="1050">
                          <a:solidFill>
                            <a:srgbClr val="FF6562"/>
                          </a:solidFill>
                          <a:highlight>
                            <a:srgbClr val="FFFFFF"/>
                          </a:highlight>
                        </a:rPr>
                        <a:t>SD</a:t>
                      </a:r>
                      <a:r>
                        <a:rPr lang="en-GB" sz="1050">
                          <a:solidFill>
                            <a:srgbClr val="FF6562"/>
                          </a:solidFill>
                          <a:highlight>
                            <a:srgbClr val="FFFFFF"/>
                          </a:highlight>
                        </a:rPr>
                        <a:t> = 0.5)</a:t>
                      </a:r>
                      <a:endParaRPr sz="1050">
                        <a:solidFill>
                          <a:srgbClr val="FF6562"/>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80000"/>
                        </a:lnSpc>
                        <a:spcBef>
                          <a:spcPts val="0"/>
                        </a:spcBef>
                        <a:spcAft>
                          <a:spcPts val="2300"/>
                        </a:spcAft>
                        <a:buNone/>
                      </a:pPr>
                      <a:r>
                        <a:rPr lang="en-GB" sz="1050">
                          <a:solidFill>
                            <a:srgbClr val="0D405F"/>
                          </a:solidFill>
                          <a:highlight>
                            <a:srgbClr val="FFFFFF"/>
                          </a:highlight>
                        </a:rPr>
                        <a:t>Squeezed, because </a:t>
                      </a:r>
                      <a:r>
                        <a:rPr i="1" lang="en-GB" sz="1050">
                          <a:solidFill>
                            <a:srgbClr val="0D405F"/>
                          </a:solidFill>
                          <a:highlight>
                            <a:srgbClr val="FFFFFF"/>
                          </a:highlight>
                        </a:rPr>
                        <a:t>SD</a:t>
                      </a:r>
                      <a:r>
                        <a:rPr lang="en-GB" sz="1050">
                          <a:solidFill>
                            <a:srgbClr val="0D405F"/>
                          </a:solidFill>
                          <a:highlight>
                            <a:srgbClr val="FFFFFF"/>
                          </a:highlight>
                        </a:rPr>
                        <a:t> &lt; 1</a:t>
                      </a:r>
                      <a:endParaRPr sz="1050">
                        <a:solidFill>
                          <a:srgbClr val="0D405F"/>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4675">
                <a:tc>
                  <a:txBody>
                    <a:bodyPr/>
                    <a:lstStyle/>
                    <a:p>
                      <a:pPr indent="0" lvl="0" marL="0" rtl="0" algn="l">
                        <a:lnSpc>
                          <a:spcPct val="180000"/>
                        </a:lnSpc>
                        <a:spcBef>
                          <a:spcPts val="0"/>
                        </a:spcBef>
                        <a:spcAft>
                          <a:spcPts val="2300"/>
                        </a:spcAft>
                        <a:buNone/>
                      </a:pPr>
                      <a:r>
                        <a:rPr lang="en-GB" sz="1050">
                          <a:solidFill>
                            <a:srgbClr val="BE59BE"/>
                          </a:solidFill>
                          <a:highlight>
                            <a:srgbClr val="FFFFFF"/>
                          </a:highlight>
                        </a:rPr>
                        <a:t>C (</a:t>
                      </a:r>
                      <a:r>
                        <a:rPr i="1" lang="en-GB" sz="1050">
                          <a:solidFill>
                            <a:srgbClr val="BE59BE"/>
                          </a:solidFill>
                          <a:highlight>
                            <a:srgbClr val="FFFFFF"/>
                          </a:highlight>
                        </a:rPr>
                        <a:t>M</a:t>
                      </a:r>
                      <a:r>
                        <a:rPr lang="en-GB" sz="1050">
                          <a:solidFill>
                            <a:srgbClr val="BE59BE"/>
                          </a:solidFill>
                          <a:highlight>
                            <a:srgbClr val="FFFFFF"/>
                          </a:highlight>
                        </a:rPr>
                        <a:t> = 0, </a:t>
                      </a:r>
                      <a:r>
                        <a:rPr i="1" lang="en-GB" sz="1050">
                          <a:solidFill>
                            <a:srgbClr val="BE59BE"/>
                          </a:solidFill>
                          <a:highlight>
                            <a:srgbClr val="FFFFFF"/>
                          </a:highlight>
                        </a:rPr>
                        <a:t>SD</a:t>
                      </a:r>
                      <a:r>
                        <a:rPr lang="en-GB" sz="1050">
                          <a:solidFill>
                            <a:srgbClr val="BE59BE"/>
                          </a:solidFill>
                          <a:highlight>
                            <a:srgbClr val="FFFFFF"/>
                          </a:highlight>
                        </a:rPr>
                        <a:t> = 2)</a:t>
                      </a:r>
                      <a:endParaRPr sz="1050">
                        <a:solidFill>
                          <a:srgbClr val="BE59BE"/>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80000"/>
                        </a:lnSpc>
                        <a:spcBef>
                          <a:spcPts val="0"/>
                        </a:spcBef>
                        <a:spcAft>
                          <a:spcPts val="2300"/>
                        </a:spcAft>
                        <a:buNone/>
                      </a:pPr>
                      <a:r>
                        <a:rPr lang="en-GB" sz="1050">
                          <a:solidFill>
                            <a:srgbClr val="0D405F"/>
                          </a:solidFill>
                          <a:highlight>
                            <a:srgbClr val="FFFFFF"/>
                          </a:highlight>
                        </a:rPr>
                        <a:t>Stretched, because </a:t>
                      </a:r>
                      <a:r>
                        <a:rPr i="1" lang="en-GB" sz="1050">
                          <a:solidFill>
                            <a:srgbClr val="0D405F"/>
                          </a:solidFill>
                          <a:highlight>
                            <a:srgbClr val="FFFFFF"/>
                          </a:highlight>
                        </a:rPr>
                        <a:t>SD </a:t>
                      </a:r>
                      <a:r>
                        <a:rPr lang="en-GB" sz="1050">
                          <a:solidFill>
                            <a:srgbClr val="0D405F"/>
                          </a:solidFill>
                          <a:highlight>
                            <a:srgbClr val="FFFFFF"/>
                          </a:highlight>
                        </a:rPr>
                        <a:t>&gt; 1</a:t>
                      </a:r>
                      <a:endParaRPr sz="1050">
                        <a:solidFill>
                          <a:srgbClr val="0D405F"/>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28600">
                <a:tc>
                  <a:txBody>
                    <a:bodyPr/>
                    <a:lstStyle/>
                    <a:p>
                      <a:pPr indent="0" lvl="0" marL="0" rtl="0" algn="l">
                        <a:lnSpc>
                          <a:spcPct val="180000"/>
                        </a:lnSpc>
                        <a:spcBef>
                          <a:spcPts val="0"/>
                        </a:spcBef>
                        <a:spcAft>
                          <a:spcPts val="2300"/>
                        </a:spcAft>
                        <a:buNone/>
                      </a:pPr>
                      <a:r>
                        <a:rPr lang="en-GB" sz="1050">
                          <a:solidFill>
                            <a:srgbClr val="16C6B3"/>
                          </a:solidFill>
                          <a:highlight>
                            <a:srgbClr val="FFFFFF"/>
                          </a:highlight>
                        </a:rPr>
                        <a:t>D (</a:t>
                      </a:r>
                      <a:r>
                        <a:rPr i="1" lang="en-GB" sz="1050">
                          <a:solidFill>
                            <a:srgbClr val="16C6B3"/>
                          </a:solidFill>
                          <a:highlight>
                            <a:srgbClr val="FFFFFF"/>
                          </a:highlight>
                        </a:rPr>
                        <a:t>M</a:t>
                      </a:r>
                      <a:r>
                        <a:rPr lang="en-GB" sz="1050">
                          <a:solidFill>
                            <a:srgbClr val="16C6B3"/>
                          </a:solidFill>
                          <a:highlight>
                            <a:srgbClr val="FFFFFF"/>
                          </a:highlight>
                        </a:rPr>
                        <a:t> = 1, </a:t>
                      </a:r>
                      <a:r>
                        <a:rPr i="1" lang="en-GB" sz="1050">
                          <a:solidFill>
                            <a:srgbClr val="16C6B3"/>
                          </a:solidFill>
                          <a:highlight>
                            <a:srgbClr val="FFFFFF"/>
                          </a:highlight>
                        </a:rPr>
                        <a:t>SD</a:t>
                      </a:r>
                      <a:r>
                        <a:rPr lang="en-GB" sz="1050">
                          <a:solidFill>
                            <a:srgbClr val="16C6B3"/>
                          </a:solidFill>
                          <a:highlight>
                            <a:srgbClr val="FFFFFF"/>
                          </a:highlight>
                        </a:rPr>
                        <a:t> = 1)</a:t>
                      </a:r>
                      <a:endParaRPr sz="1050">
                        <a:solidFill>
                          <a:srgbClr val="16C6B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80000"/>
                        </a:lnSpc>
                        <a:spcBef>
                          <a:spcPts val="0"/>
                        </a:spcBef>
                        <a:spcAft>
                          <a:spcPts val="2300"/>
                        </a:spcAft>
                        <a:buNone/>
                      </a:pPr>
                      <a:r>
                        <a:rPr lang="en-GB" sz="1050">
                          <a:solidFill>
                            <a:srgbClr val="0D405F"/>
                          </a:solidFill>
                          <a:highlight>
                            <a:srgbClr val="FFFFFF"/>
                          </a:highlight>
                        </a:rPr>
                        <a:t>Shifted right, because </a:t>
                      </a:r>
                      <a:r>
                        <a:rPr i="1" lang="en-GB" sz="1050">
                          <a:solidFill>
                            <a:srgbClr val="0D405F"/>
                          </a:solidFill>
                          <a:highlight>
                            <a:srgbClr val="FFFFFF"/>
                          </a:highlight>
                        </a:rPr>
                        <a:t>M &gt; 0</a:t>
                      </a:r>
                      <a:endParaRPr i="1" sz="1050">
                        <a:solidFill>
                          <a:srgbClr val="0D405F"/>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4675">
                <a:tc>
                  <a:txBody>
                    <a:bodyPr/>
                    <a:lstStyle/>
                    <a:p>
                      <a:pPr indent="0" lvl="0" marL="0" rtl="0" algn="l">
                        <a:lnSpc>
                          <a:spcPct val="180000"/>
                        </a:lnSpc>
                        <a:spcBef>
                          <a:spcPts val="0"/>
                        </a:spcBef>
                        <a:spcAft>
                          <a:spcPts val="2300"/>
                        </a:spcAft>
                        <a:buNone/>
                      </a:pPr>
                      <a:r>
                        <a:rPr lang="en-GB" sz="1050">
                          <a:solidFill>
                            <a:srgbClr val="FC5216"/>
                          </a:solidFill>
                          <a:highlight>
                            <a:srgbClr val="FFFFFF"/>
                          </a:highlight>
                        </a:rPr>
                        <a:t>E (</a:t>
                      </a:r>
                      <a:r>
                        <a:rPr i="1" lang="en-GB" sz="1050">
                          <a:solidFill>
                            <a:srgbClr val="FC5216"/>
                          </a:solidFill>
                          <a:highlight>
                            <a:srgbClr val="FFFFFF"/>
                          </a:highlight>
                        </a:rPr>
                        <a:t>M</a:t>
                      </a:r>
                      <a:r>
                        <a:rPr lang="en-GB" sz="1050">
                          <a:solidFill>
                            <a:srgbClr val="FC5216"/>
                          </a:solidFill>
                          <a:highlight>
                            <a:srgbClr val="FFFFFF"/>
                          </a:highlight>
                        </a:rPr>
                        <a:t> = –1, </a:t>
                      </a:r>
                      <a:r>
                        <a:rPr i="1" lang="en-GB" sz="1050">
                          <a:solidFill>
                            <a:srgbClr val="FC5216"/>
                          </a:solidFill>
                          <a:highlight>
                            <a:srgbClr val="FFFFFF"/>
                          </a:highlight>
                        </a:rPr>
                        <a:t>SD</a:t>
                      </a:r>
                      <a:r>
                        <a:rPr lang="en-GB" sz="1050">
                          <a:solidFill>
                            <a:srgbClr val="FC5216"/>
                          </a:solidFill>
                          <a:highlight>
                            <a:srgbClr val="FFFFFF"/>
                          </a:highlight>
                        </a:rPr>
                        <a:t> = 1)</a:t>
                      </a:r>
                      <a:endParaRPr sz="1050">
                        <a:solidFill>
                          <a:srgbClr val="FC5216"/>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80000"/>
                        </a:lnSpc>
                        <a:spcBef>
                          <a:spcPts val="0"/>
                        </a:spcBef>
                        <a:spcAft>
                          <a:spcPts val="2300"/>
                        </a:spcAft>
                        <a:buNone/>
                      </a:pPr>
                      <a:r>
                        <a:rPr lang="en-GB" sz="1050">
                          <a:solidFill>
                            <a:srgbClr val="0D405F"/>
                          </a:solidFill>
                          <a:highlight>
                            <a:srgbClr val="FFFFFF"/>
                          </a:highlight>
                        </a:rPr>
                        <a:t>Shifted left, because </a:t>
                      </a:r>
                      <a:r>
                        <a:rPr i="1" lang="en-GB" sz="1050">
                          <a:solidFill>
                            <a:srgbClr val="0D405F"/>
                          </a:solidFill>
                          <a:highlight>
                            <a:srgbClr val="FFFFFF"/>
                          </a:highlight>
                        </a:rPr>
                        <a:t>M</a:t>
                      </a:r>
                      <a:r>
                        <a:rPr lang="en-GB" sz="1050">
                          <a:solidFill>
                            <a:srgbClr val="0D405F"/>
                          </a:solidFill>
                          <a:highlight>
                            <a:srgbClr val="FFFFFF"/>
                          </a:highlight>
                        </a:rPr>
                        <a:t> &lt; 0</a:t>
                      </a:r>
                      <a:endParaRPr sz="1050">
                        <a:solidFill>
                          <a:srgbClr val="0D405F"/>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Handling missing data</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a:t>
            </a:r>
            <a:r>
              <a:rPr lang="en-GB"/>
              <a:t>issing value presents many problems in the dataset. </a:t>
            </a:r>
            <a:endParaRPr/>
          </a:p>
          <a:p>
            <a:pPr indent="-342900" lvl="0" marL="457200" rtl="0" algn="l">
              <a:spcBef>
                <a:spcPts val="0"/>
              </a:spcBef>
              <a:spcAft>
                <a:spcPts val="0"/>
              </a:spcAft>
              <a:buSzPts val="1800"/>
              <a:buChar char="●"/>
            </a:pPr>
            <a:r>
              <a:rPr lang="en-GB"/>
              <a:t>It reduces the statistical power of data, and the lost data can increase the bias in the dataset.</a:t>
            </a:r>
            <a:endParaRPr/>
          </a:p>
          <a:p>
            <a:pPr indent="-342900" lvl="0" marL="457200" rtl="0" algn="l">
              <a:spcBef>
                <a:spcPts val="0"/>
              </a:spcBef>
              <a:spcAft>
                <a:spcPts val="0"/>
              </a:spcAft>
              <a:buSzPts val="1800"/>
              <a:buChar char="●"/>
            </a:pPr>
            <a:r>
              <a:rPr lang="en-GB"/>
              <a:t>It is essential to handle this missing value to maintain the characteristics of the data</a:t>
            </a:r>
            <a:endParaRPr/>
          </a:p>
          <a:p>
            <a:pPr indent="-342900" lvl="0" marL="457200" rtl="0" algn="l">
              <a:spcBef>
                <a:spcPts val="0"/>
              </a:spcBef>
              <a:spcAft>
                <a:spcPts val="0"/>
              </a:spcAft>
              <a:buSzPts val="1800"/>
              <a:buChar char="●"/>
            </a:pPr>
            <a:r>
              <a:rPr lang="en-GB"/>
              <a:t>There are two types of data its either quantitative (numerical data) and </a:t>
            </a:r>
            <a:r>
              <a:rPr lang="en-GB"/>
              <a:t>qualitative</a:t>
            </a:r>
            <a:r>
              <a:rPr lang="en-GB"/>
              <a:t> (categorical data)</a:t>
            </a:r>
            <a:endParaRPr/>
          </a:p>
          <a:p>
            <a:pPr indent="-342900" lvl="0" marL="457200" rtl="0" algn="l">
              <a:spcBef>
                <a:spcPts val="0"/>
              </a:spcBef>
              <a:spcAft>
                <a:spcPts val="0"/>
              </a:spcAft>
              <a:buSzPts val="1800"/>
              <a:buChar char="●"/>
            </a:pPr>
            <a:r>
              <a:rPr lang="en-GB"/>
              <a:t>To handle these two types of data require different approach. Let see how this can be done.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Quantitative data</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Discrete data</a:t>
            </a:r>
            <a:endParaRPr/>
          </a:p>
          <a:p>
            <a:pPr indent="-317500" lvl="1" marL="914400" rtl="0" algn="l">
              <a:spcBef>
                <a:spcPts val="0"/>
              </a:spcBef>
              <a:spcAft>
                <a:spcPts val="0"/>
              </a:spcAft>
              <a:buSzPts val="1400"/>
              <a:buChar char="○"/>
            </a:pPr>
            <a:r>
              <a:rPr lang="en-GB"/>
              <a:t>Involves whole number (integers) </a:t>
            </a:r>
            <a:r>
              <a:rPr lang="en-GB"/>
              <a:t>that can't be divided based on the nature of what they are</a:t>
            </a:r>
            <a:endParaRPr/>
          </a:p>
          <a:p>
            <a:pPr indent="-317500" lvl="1" marL="914400" rtl="0" algn="l">
              <a:spcBef>
                <a:spcPts val="0"/>
              </a:spcBef>
              <a:spcAft>
                <a:spcPts val="0"/>
              </a:spcAft>
              <a:buSzPts val="1400"/>
              <a:buChar char="○"/>
            </a:pPr>
            <a:r>
              <a:rPr lang="en-GB"/>
              <a:t>Example: number of people in class, age etc</a:t>
            </a:r>
            <a:endParaRPr/>
          </a:p>
          <a:p>
            <a:pPr indent="-342900" lvl="0" marL="457200" rtl="0" algn="l">
              <a:spcBef>
                <a:spcPts val="0"/>
              </a:spcBef>
              <a:spcAft>
                <a:spcPts val="0"/>
              </a:spcAft>
              <a:buSzPts val="1800"/>
              <a:buChar char="●"/>
            </a:pPr>
            <a:r>
              <a:rPr lang="en-GB"/>
              <a:t>Continuous data</a:t>
            </a:r>
            <a:endParaRPr/>
          </a:p>
          <a:p>
            <a:pPr indent="-317500" lvl="1" marL="914400" rtl="0" algn="l">
              <a:spcBef>
                <a:spcPts val="0"/>
              </a:spcBef>
              <a:spcAft>
                <a:spcPts val="0"/>
              </a:spcAft>
              <a:buSzPts val="1400"/>
              <a:buChar char="○"/>
            </a:pPr>
            <a:r>
              <a:rPr lang="en-GB"/>
              <a:t>Involves decimal point values and</a:t>
            </a:r>
            <a:r>
              <a:rPr lang="en-GB"/>
              <a:t> can be divided up as much as you wants</a:t>
            </a:r>
            <a:endParaRPr/>
          </a:p>
          <a:p>
            <a:pPr indent="-317500" lvl="1" marL="914400" rtl="0" algn="l">
              <a:spcBef>
                <a:spcPts val="0"/>
              </a:spcBef>
              <a:spcAft>
                <a:spcPts val="0"/>
              </a:spcAft>
              <a:buSzPts val="1400"/>
              <a:buChar char="○"/>
            </a:pPr>
            <a:r>
              <a:rPr lang="en-GB"/>
              <a:t>Example: weight, height etc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Qualitative</a:t>
            </a:r>
            <a:r>
              <a:rPr lang="en-GB"/>
              <a:t> data</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Nominal data</a:t>
            </a:r>
            <a:endParaRPr/>
          </a:p>
          <a:p>
            <a:pPr indent="-317500" lvl="1" marL="914400" rtl="0" algn="l">
              <a:spcBef>
                <a:spcPts val="0"/>
              </a:spcBef>
              <a:spcAft>
                <a:spcPts val="0"/>
              </a:spcAft>
              <a:buSzPts val="1400"/>
              <a:buChar char="○"/>
            </a:pPr>
            <a:r>
              <a:rPr lang="en-GB"/>
              <a:t>Nominal data are used to label variables without any quantitative value.</a:t>
            </a:r>
            <a:endParaRPr/>
          </a:p>
          <a:p>
            <a:pPr indent="-317500" lvl="1" marL="914400" rtl="0" algn="l">
              <a:spcBef>
                <a:spcPts val="0"/>
              </a:spcBef>
              <a:spcAft>
                <a:spcPts val="0"/>
              </a:spcAft>
              <a:buSzPts val="1400"/>
              <a:buChar char="○"/>
            </a:pPr>
            <a:r>
              <a:rPr lang="en-GB"/>
              <a:t>Example: Male/female, Malaysian/American etc</a:t>
            </a:r>
            <a:endParaRPr/>
          </a:p>
          <a:p>
            <a:pPr indent="-342900" lvl="0" marL="457200" rtl="0" algn="l">
              <a:spcBef>
                <a:spcPts val="0"/>
              </a:spcBef>
              <a:spcAft>
                <a:spcPts val="0"/>
              </a:spcAft>
              <a:buSzPts val="1800"/>
              <a:buChar char="●"/>
            </a:pPr>
            <a:r>
              <a:rPr lang="en-GB"/>
              <a:t>Ordinal data</a:t>
            </a:r>
            <a:endParaRPr/>
          </a:p>
          <a:p>
            <a:pPr indent="-317500" lvl="1" marL="914400" rtl="0" algn="l">
              <a:spcBef>
                <a:spcPts val="0"/>
              </a:spcBef>
              <a:spcAft>
                <a:spcPts val="0"/>
              </a:spcAft>
              <a:buSzPts val="1400"/>
              <a:buChar char="○"/>
            </a:pPr>
            <a:r>
              <a:rPr lang="en-GB"/>
              <a:t>Values that is ordinal or in orderly manner often has scales to it</a:t>
            </a:r>
            <a:endParaRPr/>
          </a:p>
          <a:p>
            <a:pPr indent="-317500" lvl="1" marL="914400" rtl="0" algn="l">
              <a:spcBef>
                <a:spcPts val="0"/>
              </a:spcBef>
              <a:spcAft>
                <a:spcPts val="0"/>
              </a:spcAft>
              <a:buSzPts val="1400"/>
              <a:buChar char="○"/>
            </a:pPr>
            <a:r>
              <a:rPr lang="en-GB"/>
              <a:t>Example: Very Likely, Likely, Neutral, Unlikely, Very Unlikely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Methods to Handle Missing data</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Statistical Method</a:t>
            </a:r>
            <a:endParaRPr/>
          </a:p>
          <a:p>
            <a:pPr indent="-317500" lvl="1" marL="914400" rtl="0" algn="l">
              <a:spcBef>
                <a:spcPts val="0"/>
              </a:spcBef>
              <a:spcAft>
                <a:spcPts val="0"/>
              </a:spcAft>
              <a:buSzPts val="1400"/>
              <a:buChar char="○"/>
            </a:pPr>
            <a:r>
              <a:rPr lang="en-GB"/>
              <a:t>Mean, Mode and Median</a:t>
            </a:r>
            <a:endParaRPr/>
          </a:p>
          <a:p>
            <a:pPr indent="-342900" lvl="0" marL="457200" rtl="0" algn="l">
              <a:spcBef>
                <a:spcPts val="0"/>
              </a:spcBef>
              <a:spcAft>
                <a:spcPts val="0"/>
              </a:spcAft>
              <a:buSzPts val="1800"/>
              <a:buChar char="●"/>
            </a:pPr>
            <a:r>
              <a:rPr lang="en-GB"/>
              <a:t>Linear regression Method</a:t>
            </a:r>
            <a:endParaRPr/>
          </a:p>
          <a:p>
            <a:pPr indent="-342900" lvl="0" marL="457200" rtl="0" algn="l">
              <a:spcBef>
                <a:spcPts val="0"/>
              </a:spcBef>
              <a:spcAft>
                <a:spcPts val="0"/>
              </a:spcAft>
              <a:buSzPts val="1800"/>
              <a:buChar char="●"/>
            </a:pPr>
            <a:r>
              <a:rPr lang="en-GB"/>
              <a:t>Back-fill - based on the last observation</a:t>
            </a:r>
            <a:endParaRPr/>
          </a:p>
          <a:p>
            <a:pPr indent="-342900" lvl="0" marL="457200" rtl="0" algn="l">
              <a:spcBef>
                <a:spcPts val="0"/>
              </a:spcBef>
              <a:spcAft>
                <a:spcPts val="0"/>
              </a:spcAft>
              <a:buSzPts val="1800"/>
              <a:buChar char="●"/>
            </a:pPr>
            <a:r>
              <a:rPr lang="en-GB"/>
              <a:t>Forward-fill - based on the forward observation</a:t>
            </a:r>
            <a:endParaRPr/>
          </a:p>
          <a:p>
            <a:pPr indent="-342900" lvl="0" marL="457200" rtl="0" algn="l">
              <a:spcBef>
                <a:spcPts val="0"/>
              </a:spcBef>
              <a:spcAft>
                <a:spcPts val="0"/>
              </a:spcAft>
              <a:buSzPts val="1800"/>
              <a:buChar char="●"/>
            </a:pPr>
            <a:r>
              <a:rPr lang="en-GB"/>
              <a:t>Interpolation Method (i.e: linear, quadratic, nearest)</a:t>
            </a:r>
            <a:endParaRPr/>
          </a:p>
          <a:p>
            <a:pPr indent="-342900" lvl="0" marL="457200" rtl="0" algn="l">
              <a:spcBef>
                <a:spcPts val="0"/>
              </a:spcBef>
              <a:spcAft>
                <a:spcPts val="0"/>
              </a:spcAft>
              <a:buSzPts val="1800"/>
              <a:buChar char="●"/>
            </a:pPr>
            <a:r>
              <a:rPr lang="en-GB"/>
              <a:t>Algorithm (i.e: KNN, random forest, XGboost and so on)</a:t>
            </a:r>
            <a:endParaRPr/>
          </a:p>
          <a:p>
            <a:pPr indent="-342900" lvl="0" marL="457200" rtl="0" algn="l">
              <a:spcBef>
                <a:spcPts val="0"/>
              </a:spcBef>
              <a:spcAft>
                <a:spcPts val="0"/>
              </a:spcAft>
              <a:buSzPts val="1800"/>
              <a:buChar char="●"/>
            </a:pPr>
            <a:r>
              <a:rPr lang="en-GB"/>
              <a:t>How about categorical data? Can you think of one solution to handle these missing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Exploratory Data Analysis (EDA)</a:t>
            </a:r>
            <a:endParaRPr/>
          </a:p>
        </p:txBody>
      </p:sp>
      <p:sp>
        <p:nvSpPr>
          <p:cNvPr id="60" name="Google Shape;60;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For Time Series 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Normalization</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Normalization is generally required when we are dealing with attributes on a different scale, otherwise, it may lead to a dilution in effectiveness of an important equally important attribute (on lower scale) because of other attribute having values on larger scale.</a:t>
            </a:r>
            <a:endParaRPr/>
          </a:p>
          <a:p>
            <a:pPr indent="-342900" lvl="0" marL="457200" rtl="0" algn="l">
              <a:spcBef>
                <a:spcPts val="0"/>
              </a:spcBef>
              <a:spcAft>
                <a:spcPts val="0"/>
              </a:spcAft>
              <a:buSzPts val="1800"/>
              <a:buChar char="●"/>
            </a:pPr>
            <a:r>
              <a:rPr lang="en-GB"/>
              <a:t>Techniques of normalization:-</a:t>
            </a:r>
            <a:endParaRPr/>
          </a:p>
          <a:p>
            <a:pPr indent="-317500" lvl="1" marL="914400" rtl="0" algn="l">
              <a:spcBef>
                <a:spcPts val="0"/>
              </a:spcBef>
              <a:spcAft>
                <a:spcPts val="0"/>
              </a:spcAft>
              <a:buSzPts val="1400"/>
              <a:buChar char="○"/>
            </a:pPr>
            <a:r>
              <a:rPr lang="en-GB"/>
              <a:t>Decimal Scaling</a:t>
            </a:r>
            <a:endParaRPr/>
          </a:p>
          <a:p>
            <a:pPr indent="-317500" lvl="1" marL="914400" rtl="0" algn="l">
              <a:spcBef>
                <a:spcPts val="0"/>
              </a:spcBef>
              <a:spcAft>
                <a:spcPts val="0"/>
              </a:spcAft>
              <a:buSzPts val="1400"/>
              <a:buChar char="○"/>
            </a:pPr>
            <a:r>
              <a:rPr lang="en-GB"/>
              <a:t>Min-Max Normalization</a:t>
            </a:r>
            <a:endParaRPr/>
          </a:p>
          <a:p>
            <a:pPr indent="-317500" lvl="1" marL="914400" rtl="0" algn="l">
              <a:spcBef>
                <a:spcPts val="0"/>
              </a:spcBef>
              <a:spcAft>
                <a:spcPts val="0"/>
              </a:spcAft>
              <a:buSzPts val="1400"/>
              <a:buChar char="○"/>
            </a:pPr>
            <a:r>
              <a:rPr lang="en-GB"/>
              <a:t>z-Score Normalization (zero-mean Normalization)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Decimal Scaling</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N</a:t>
            </a:r>
            <a:r>
              <a:rPr lang="en-GB"/>
              <a:t>ormalize by moving the decimal point of values of the data. To normalize the data by this technique, we divide each value of the data by the maximum absolute value of data</a:t>
            </a:r>
            <a:endParaRPr/>
          </a:p>
          <a:p>
            <a:pPr indent="0" lvl="0" marL="457200" rtl="0" algn="l">
              <a:spcBef>
                <a:spcPts val="1200"/>
              </a:spcBef>
              <a:spcAft>
                <a:spcPts val="1200"/>
              </a:spcAft>
              <a:buNone/>
            </a:pPr>
            <a:r>
              <a:t/>
            </a:r>
            <a:endParaRPr/>
          </a:p>
        </p:txBody>
      </p:sp>
      <p:pic>
        <p:nvPicPr>
          <p:cNvPr id="182" name="Google Shape;182;p33"/>
          <p:cNvPicPr preferRelativeResize="0"/>
          <p:nvPr/>
        </p:nvPicPr>
        <p:blipFill>
          <a:blip r:embed="rId3">
            <a:alphaModFix/>
          </a:blip>
          <a:stretch>
            <a:fillRect/>
          </a:stretch>
        </p:blipFill>
        <p:spPr>
          <a:xfrm>
            <a:off x="3624263" y="2653450"/>
            <a:ext cx="1895475" cy="1123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Min Max Normalization</a:t>
            </a:r>
            <a:endParaRPr/>
          </a:p>
        </p:txBody>
      </p:sp>
      <p:sp>
        <p:nvSpPr>
          <p:cNvPr id="188" name="Google Shape;188;p34"/>
          <p:cNvSpPr txBox="1"/>
          <p:nvPr>
            <p:ph idx="1" type="body"/>
          </p:nvPr>
        </p:nvSpPr>
        <p:spPr>
          <a:xfrm>
            <a:off x="311700" y="1288925"/>
            <a:ext cx="8520600" cy="3416400"/>
          </a:xfrm>
          <a:prstGeom prst="rect">
            <a:avLst/>
          </a:prstGeom>
        </p:spPr>
        <p:txBody>
          <a:bodyPr anchorCtr="0" anchor="t" bIns="91425" lIns="91425" spcFirstLastPara="1" rIns="91425" wrap="square" tIns="91425">
            <a:normAutofit/>
          </a:bodyPr>
          <a:lstStyle/>
          <a:p>
            <a:pPr indent="-323850" lvl="0" marL="457200" rtl="0" algn="l">
              <a:lnSpc>
                <a:spcPct val="105000"/>
              </a:lnSpc>
              <a:spcBef>
                <a:spcPts val="0"/>
              </a:spcBef>
              <a:spcAft>
                <a:spcPts val="0"/>
              </a:spcAft>
              <a:buSzPts val="1500"/>
              <a:buChar char="●"/>
            </a:pPr>
            <a:r>
              <a:rPr lang="en-GB" sz="1500"/>
              <a:t>Min Max </a:t>
            </a:r>
            <a:r>
              <a:rPr lang="en-GB" sz="1500"/>
              <a:t>Normalization is a scaling technique in which values are shifted and rescaled so that they end up ranging between 0 and 1</a:t>
            </a:r>
            <a:endParaRPr sz="1500"/>
          </a:p>
          <a:p>
            <a:pPr indent="0" lvl="0" marL="457200" rtl="0" algn="l">
              <a:lnSpc>
                <a:spcPct val="105000"/>
              </a:lnSpc>
              <a:spcBef>
                <a:spcPts val="1200"/>
              </a:spcBef>
              <a:spcAft>
                <a:spcPts val="0"/>
              </a:spcAft>
              <a:buNone/>
            </a:pPr>
            <a:r>
              <a:t/>
            </a:r>
            <a:endParaRPr sz="1500"/>
          </a:p>
          <a:p>
            <a:pPr indent="0" lvl="0" marL="457200" rtl="0" algn="l">
              <a:lnSpc>
                <a:spcPct val="105000"/>
              </a:lnSpc>
              <a:spcBef>
                <a:spcPts val="1200"/>
              </a:spcBef>
              <a:spcAft>
                <a:spcPts val="0"/>
              </a:spcAft>
              <a:buNone/>
            </a:pPr>
            <a:r>
              <a:t/>
            </a:r>
            <a:endParaRPr sz="1500"/>
          </a:p>
          <a:p>
            <a:pPr indent="0" lvl="0" marL="457200" rtl="0" algn="l">
              <a:lnSpc>
                <a:spcPct val="105000"/>
              </a:lnSpc>
              <a:spcBef>
                <a:spcPts val="1200"/>
              </a:spcBef>
              <a:spcAft>
                <a:spcPts val="0"/>
              </a:spcAft>
              <a:buNone/>
            </a:pPr>
            <a:r>
              <a:t/>
            </a:r>
            <a:endParaRPr sz="1500"/>
          </a:p>
          <a:p>
            <a:pPr indent="0" lvl="0" marL="457200" rtl="0" algn="l">
              <a:lnSpc>
                <a:spcPct val="105000"/>
              </a:lnSpc>
              <a:spcBef>
                <a:spcPts val="1200"/>
              </a:spcBef>
              <a:spcAft>
                <a:spcPts val="0"/>
              </a:spcAft>
              <a:buNone/>
            </a:pPr>
            <a:r>
              <a:t/>
            </a:r>
            <a:endParaRPr sz="1500"/>
          </a:p>
          <a:p>
            <a:pPr indent="-323850" lvl="0" marL="457200" rtl="0" algn="l">
              <a:lnSpc>
                <a:spcPct val="105000"/>
              </a:lnSpc>
              <a:spcBef>
                <a:spcPts val="1200"/>
              </a:spcBef>
              <a:spcAft>
                <a:spcPts val="0"/>
              </a:spcAft>
              <a:buSzPts val="1500"/>
              <a:buChar char="●"/>
            </a:pPr>
            <a:r>
              <a:rPr lang="en-GB" sz="1500"/>
              <a:t>Scaling to a range is a good choice when both of the following conditions are met:</a:t>
            </a:r>
            <a:endParaRPr sz="1500"/>
          </a:p>
          <a:p>
            <a:pPr indent="-323850" lvl="0" marL="914400" rtl="0" algn="l">
              <a:lnSpc>
                <a:spcPct val="105000"/>
              </a:lnSpc>
              <a:spcBef>
                <a:spcPts val="0"/>
              </a:spcBef>
              <a:spcAft>
                <a:spcPts val="0"/>
              </a:spcAft>
              <a:buSzPts val="1500"/>
              <a:buChar char="●"/>
            </a:pPr>
            <a:r>
              <a:rPr lang="en-GB" sz="1500"/>
              <a:t>You know the approximate upper and lower bounds on your data with few or no outliers.</a:t>
            </a:r>
            <a:endParaRPr sz="1500"/>
          </a:p>
          <a:p>
            <a:pPr indent="-323850" lvl="0" marL="914400" rtl="0" algn="l">
              <a:lnSpc>
                <a:spcPct val="105000"/>
              </a:lnSpc>
              <a:spcBef>
                <a:spcPts val="0"/>
              </a:spcBef>
              <a:spcAft>
                <a:spcPts val="0"/>
              </a:spcAft>
              <a:buSzPts val="1500"/>
              <a:buChar char="●"/>
            </a:pPr>
            <a:r>
              <a:rPr lang="en-GB" sz="1500"/>
              <a:t>Your data is approximately uniformly distributed across that range.</a:t>
            </a:r>
            <a:endParaRPr sz="1500"/>
          </a:p>
        </p:txBody>
      </p:sp>
      <p:pic>
        <p:nvPicPr>
          <p:cNvPr id="189" name="Google Shape;189;p34"/>
          <p:cNvPicPr preferRelativeResize="0"/>
          <p:nvPr/>
        </p:nvPicPr>
        <p:blipFill>
          <a:blip r:embed="rId3">
            <a:alphaModFix/>
          </a:blip>
          <a:stretch>
            <a:fillRect/>
          </a:stretch>
        </p:blipFill>
        <p:spPr>
          <a:xfrm>
            <a:off x="2971800" y="1881188"/>
            <a:ext cx="3200400" cy="1381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Z-score Normalization/standardization</a:t>
            </a:r>
            <a:endParaRPr/>
          </a:p>
        </p:txBody>
      </p:sp>
      <p:sp>
        <p:nvSpPr>
          <p:cNvPr id="195" name="Google Shape;19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Z-score is a variation of scaling that represents the number of standard deviations away from the mean. </a:t>
            </a:r>
            <a:endParaRPr/>
          </a:p>
          <a:p>
            <a:pPr indent="-342900" lvl="0" marL="457200" rtl="0" algn="l">
              <a:spcBef>
                <a:spcPts val="0"/>
              </a:spcBef>
              <a:spcAft>
                <a:spcPts val="0"/>
              </a:spcAft>
              <a:buSzPts val="1800"/>
              <a:buChar char="●"/>
            </a:pPr>
            <a:r>
              <a:rPr lang="en-GB"/>
              <a:t>z-score ensure your feature distributions have mean = 0 and std = 1</a:t>
            </a:r>
            <a:endParaRPr/>
          </a:p>
          <a:p>
            <a:pPr indent="-342900" lvl="0" marL="457200" rtl="0" algn="l">
              <a:spcBef>
                <a:spcPts val="0"/>
              </a:spcBef>
              <a:spcAft>
                <a:spcPts val="0"/>
              </a:spcAft>
              <a:buSzPts val="1800"/>
              <a:buChar char="●"/>
            </a:pPr>
            <a:r>
              <a:rPr lang="en-GB"/>
              <a:t>It’s useful when feature distribution does not contain extreme outliers.</a:t>
            </a:r>
            <a:endParaRPr/>
          </a:p>
          <a:p>
            <a:pPr indent="0" lvl="0" marL="457200" rtl="0" algn="l">
              <a:spcBef>
                <a:spcPts val="1200"/>
              </a:spcBef>
              <a:spcAft>
                <a:spcPts val="1200"/>
              </a:spcAft>
              <a:buNone/>
            </a:pPr>
            <a:r>
              <a:t/>
            </a:r>
            <a:endParaRPr/>
          </a:p>
        </p:txBody>
      </p:sp>
      <p:pic>
        <p:nvPicPr>
          <p:cNvPr id="196" name="Google Shape;196;p35"/>
          <p:cNvPicPr preferRelativeResize="0"/>
          <p:nvPr/>
        </p:nvPicPr>
        <p:blipFill>
          <a:blip r:embed="rId3">
            <a:alphaModFix/>
          </a:blip>
          <a:stretch>
            <a:fillRect/>
          </a:stretch>
        </p:blipFill>
        <p:spPr>
          <a:xfrm>
            <a:off x="2839638" y="2871725"/>
            <a:ext cx="3114675" cy="1123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Resampling Time Series Data</a:t>
            </a:r>
            <a:endParaRPr/>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 time series, data consistency is essential.</a:t>
            </a:r>
            <a:endParaRPr/>
          </a:p>
          <a:p>
            <a:pPr indent="-342900" lvl="0" marL="457200" rtl="0" algn="l">
              <a:spcBef>
                <a:spcPts val="0"/>
              </a:spcBef>
              <a:spcAft>
                <a:spcPts val="0"/>
              </a:spcAft>
              <a:buSzPts val="1800"/>
              <a:buChar char="●"/>
            </a:pPr>
            <a:r>
              <a:rPr lang="en-GB"/>
              <a:t>Resampling ensures that the data is distributed with a consistent frequency.</a:t>
            </a:r>
            <a:endParaRPr/>
          </a:p>
          <a:p>
            <a:pPr indent="-342900" lvl="0" marL="457200" rtl="0" algn="l">
              <a:spcBef>
                <a:spcPts val="0"/>
              </a:spcBef>
              <a:spcAft>
                <a:spcPts val="0"/>
              </a:spcAft>
              <a:buSzPts val="1800"/>
              <a:buChar char="●"/>
            </a:pPr>
            <a:r>
              <a:rPr lang="en-GB"/>
              <a:t>Resampling can also provide a different perception of looking at the data, in other words, it can add additional insights about the data based on the resampling frequency.</a:t>
            </a:r>
            <a:endParaRPr/>
          </a:p>
          <a:p>
            <a:pPr indent="-342900" lvl="0" marL="457200" rtl="0" algn="l">
              <a:spcBef>
                <a:spcPts val="0"/>
              </a:spcBef>
              <a:spcAft>
                <a:spcPts val="0"/>
              </a:spcAft>
              <a:buSzPts val="1800"/>
              <a:buChar char="●"/>
            </a:pPr>
            <a:r>
              <a:rPr lang="en-GB"/>
              <a:t>The two popular methods of resampling in time series are as follows:-</a:t>
            </a:r>
            <a:endParaRPr/>
          </a:p>
          <a:p>
            <a:pPr indent="-342900" lvl="0" marL="914400" rtl="0" algn="l">
              <a:spcBef>
                <a:spcPts val="0"/>
              </a:spcBef>
              <a:spcAft>
                <a:spcPts val="0"/>
              </a:spcAft>
              <a:buSzPts val="1800"/>
              <a:buChar char="●"/>
            </a:pPr>
            <a:r>
              <a:rPr lang="en-GB"/>
              <a:t>Upsampling</a:t>
            </a:r>
            <a:endParaRPr/>
          </a:p>
          <a:p>
            <a:pPr indent="-342900" lvl="0" marL="914400" rtl="0" algn="l">
              <a:spcBef>
                <a:spcPts val="0"/>
              </a:spcBef>
              <a:spcAft>
                <a:spcPts val="0"/>
              </a:spcAft>
              <a:buSzPts val="1800"/>
              <a:buChar char="●"/>
            </a:pPr>
            <a:r>
              <a:rPr lang="en-GB"/>
              <a:t>Downsampling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Important Keys </a:t>
            </a:r>
            <a:r>
              <a:rPr lang="en-GB"/>
              <a:t>Takeaways</a:t>
            </a:r>
            <a:r>
              <a:rPr lang="en-GB"/>
              <a:t>…</a:t>
            </a:r>
            <a:endParaRPr/>
          </a:p>
        </p:txBody>
      </p:sp>
      <p:sp>
        <p:nvSpPr>
          <p:cNvPr id="208" name="Google Shape;20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GB"/>
              <a:t>EDA is important steps before model training to gain insights from the data and detect the strange anomalies of time series data.</a:t>
            </a:r>
            <a:endParaRPr/>
          </a:p>
          <a:p>
            <a:pPr indent="-317182" lvl="0" marL="457200" rtl="0" algn="l">
              <a:spcBef>
                <a:spcPts val="0"/>
              </a:spcBef>
              <a:spcAft>
                <a:spcPts val="0"/>
              </a:spcAft>
              <a:buSzPct val="100000"/>
              <a:buChar char="●"/>
            </a:pPr>
            <a:r>
              <a:rPr lang="en-GB"/>
              <a:t>These outliers sometimes is just a noise to the data but it also can be important information in data behaviour detection such pattern and trend.</a:t>
            </a:r>
            <a:endParaRPr/>
          </a:p>
          <a:p>
            <a:pPr indent="-317182" lvl="0" marL="457200" rtl="0" algn="l">
              <a:spcBef>
                <a:spcPts val="0"/>
              </a:spcBef>
              <a:spcAft>
                <a:spcPts val="0"/>
              </a:spcAft>
              <a:buSzPct val="100000"/>
              <a:buChar char="●"/>
            </a:pPr>
            <a:r>
              <a:rPr lang="en-GB"/>
              <a:t>We usually need to investigate these anomalies </a:t>
            </a:r>
            <a:r>
              <a:rPr lang="en-GB"/>
              <a:t>first</a:t>
            </a:r>
            <a:r>
              <a:rPr lang="en-GB"/>
              <a:t> before decided to get rid or to treat these anomalies with suitable methods. Getting rid of these anomalies may impact the originality of the data</a:t>
            </a:r>
            <a:endParaRPr/>
          </a:p>
          <a:p>
            <a:pPr indent="-317182" lvl="0" marL="457200" rtl="0" algn="l">
              <a:spcBef>
                <a:spcPts val="0"/>
              </a:spcBef>
              <a:spcAft>
                <a:spcPts val="0"/>
              </a:spcAft>
              <a:buSzPct val="100000"/>
              <a:buChar char="●"/>
            </a:pPr>
            <a:r>
              <a:rPr lang="en-GB"/>
              <a:t>We can make use of STL decomposition, boxplot or z-score methods to detect these outliers</a:t>
            </a:r>
            <a:endParaRPr/>
          </a:p>
          <a:p>
            <a:pPr indent="-317182" lvl="0" marL="457200" rtl="0" algn="l">
              <a:spcBef>
                <a:spcPts val="0"/>
              </a:spcBef>
              <a:spcAft>
                <a:spcPts val="0"/>
              </a:spcAft>
              <a:buSzPct val="100000"/>
              <a:buChar char="●"/>
            </a:pPr>
            <a:r>
              <a:rPr lang="en-GB"/>
              <a:t>Once we found the outliers we have to decide what to do with these outliers because it will affect our model learning. Remember model learn by the data we feed to it.</a:t>
            </a:r>
            <a:endParaRPr/>
          </a:p>
          <a:p>
            <a:pPr indent="-317182" lvl="0" marL="457200" rtl="0" algn="l">
              <a:spcBef>
                <a:spcPts val="0"/>
              </a:spcBef>
              <a:spcAft>
                <a:spcPts val="0"/>
              </a:spcAft>
              <a:buSzPct val="100000"/>
              <a:buChar char="●"/>
            </a:pPr>
            <a:r>
              <a:rPr lang="en-GB"/>
              <a:t>Data normalization is common technique to treat the outliers as it makes your data more consistent. You can use decimal scaling, z-score or min max normalization depending on your use cases.</a:t>
            </a:r>
            <a:endParaRPr/>
          </a:p>
          <a:p>
            <a:pPr indent="-317182" lvl="0" marL="457200" rtl="0" algn="l">
              <a:spcBef>
                <a:spcPts val="0"/>
              </a:spcBef>
              <a:spcAft>
                <a:spcPts val="0"/>
              </a:spcAft>
              <a:buSzPct val="100000"/>
              <a:buChar char="●"/>
            </a:pPr>
            <a:r>
              <a:rPr lang="en-GB"/>
              <a:t>Handling missing values are also important and there are several techniques you can implement to fill in these missing rows</a:t>
            </a:r>
            <a:endParaRPr/>
          </a:p>
          <a:p>
            <a:pPr indent="-317182" lvl="0" marL="457200" rtl="0" algn="l">
              <a:spcBef>
                <a:spcPts val="0"/>
              </a:spcBef>
              <a:spcAft>
                <a:spcPts val="0"/>
              </a:spcAft>
              <a:buSzPct val="100000"/>
              <a:buChar char="●"/>
            </a:pPr>
            <a:r>
              <a:rPr lang="en-GB"/>
              <a:t>Data </a:t>
            </a:r>
            <a:r>
              <a:rPr lang="en-GB"/>
              <a:t>resampling</a:t>
            </a:r>
            <a:r>
              <a:rPr lang="en-GB"/>
              <a:t> is also important part for time series analysis as it is a crucial variable that shows how the data adjusts over the course of the data points as well as the final results.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Example Walkthrough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Workflow Example - EDA Overview</a:t>
            </a:r>
            <a:endParaRPr/>
          </a:p>
        </p:txBody>
      </p:sp>
      <p:sp>
        <p:nvSpPr>
          <p:cNvPr id="219" name="Google Shape;21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GB"/>
              <a:t>This workflow used dataset from </a:t>
            </a:r>
            <a:r>
              <a:rPr lang="en-GB" u="sng">
                <a:solidFill>
                  <a:schemeClr val="hlink"/>
                </a:solidFill>
                <a:hlinkClick r:id="rId3"/>
              </a:rPr>
              <a:t>kaggle website</a:t>
            </a:r>
            <a:r>
              <a:rPr lang="en-GB"/>
              <a:t>.</a:t>
            </a:r>
            <a:endParaRPr/>
          </a:p>
          <a:p>
            <a:pPr indent="-325755" lvl="0" marL="457200" rtl="0" algn="l">
              <a:spcBef>
                <a:spcPts val="0"/>
              </a:spcBef>
              <a:spcAft>
                <a:spcPts val="0"/>
              </a:spcAft>
              <a:buSzPct val="100000"/>
              <a:buChar char="●"/>
            </a:pPr>
            <a:r>
              <a:rPr lang="en-GB"/>
              <a:t>The dataset is a collection of </a:t>
            </a:r>
            <a:r>
              <a:rPr b="1" lang="en-GB"/>
              <a:t>Earth Surface Temperature Data from year 1750 to 2015</a:t>
            </a:r>
            <a:r>
              <a:rPr lang="en-GB"/>
              <a:t>.</a:t>
            </a:r>
            <a:endParaRPr/>
          </a:p>
          <a:p>
            <a:pPr indent="-325755" lvl="0" marL="457200" rtl="0" algn="l">
              <a:spcBef>
                <a:spcPts val="0"/>
              </a:spcBef>
              <a:spcAft>
                <a:spcPts val="0"/>
              </a:spcAft>
              <a:buSzPct val="100000"/>
              <a:buChar char="●"/>
            </a:pPr>
            <a:r>
              <a:rPr lang="en-GB"/>
              <a:t>In this dataset, there are :-</a:t>
            </a:r>
            <a:endParaRPr/>
          </a:p>
          <a:p>
            <a:pPr indent="-325755" lvl="0" marL="457200" rtl="0" algn="l">
              <a:spcBef>
                <a:spcPts val="0"/>
              </a:spcBef>
              <a:spcAft>
                <a:spcPts val="0"/>
              </a:spcAft>
              <a:buSzPct val="100000"/>
              <a:buChar char="●"/>
            </a:pPr>
            <a:r>
              <a:rPr lang="en-GB"/>
              <a:t>Global Land and Ocean-and-Land Temperatures (Global Temperatures.csv):</a:t>
            </a:r>
            <a:endParaRPr/>
          </a:p>
          <a:p>
            <a:pPr indent="-304165" lvl="1" marL="914400" rtl="0" algn="l">
              <a:spcBef>
                <a:spcPts val="0"/>
              </a:spcBef>
              <a:spcAft>
                <a:spcPts val="0"/>
              </a:spcAft>
              <a:buSzPct val="100000"/>
              <a:buChar char="○"/>
            </a:pPr>
            <a:r>
              <a:rPr lang="en-GB"/>
              <a:t>Date: starts in 1750 for average land temperature and 1850 for max and min land temperatures and global ocean and land temperatures</a:t>
            </a:r>
            <a:endParaRPr/>
          </a:p>
          <a:p>
            <a:pPr indent="-304165" lvl="1" marL="914400" rtl="0" algn="l">
              <a:spcBef>
                <a:spcPts val="0"/>
              </a:spcBef>
              <a:spcAft>
                <a:spcPts val="0"/>
              </a:spcAft>
              <a:buSzPct val="100000"/>
              <a:buChar char="○"/>
            </a:pPr>
            <a:r>
              <a:rPr lang="en-GB"/>
              <a:t>LandAverageTemperature: global average land temperature in celsius</a:t>
            </a:r>
            <a:endParaRPr/>
          </a:p>
          <a:p>
            <a:pPr indent="-304165" lvl="1" marL="914400" rtl="0" algn="l">
              <a:spcBef>
                <a:spcPts val="0"/>
              </a:spcBef>
              <a:spcAft>
                <a:spcPts val="0"/>
              </a:spcAft>
              <a:buSzPct val="100000"/>
              <a:buChar char="○"/>
            </a:pPr>
            <a:r>
              <a:rPr lang="en-GB"/>
              <a:t>LandAverageTemperatureUncertainty: the 95% confidence interval around the average</a:t>
            </a:r>
            <a:endParaRPr/>
          </a:p>
          <a:p>
            <a:pPr indent="-304165" lvl="1" marL="914400" rtl="0" algn="l">
              <a:spcBef>
                <a:spcPts val="0"/>
              </a:spcBef>
              <a:spcAft>
                <a:spcPts val="0"/>
              </a:spcAft>
              <a:buSzPct val="100000"/>
              <a:buChar char="○"/>
            </a:pPr>
            <a:r>
              <a:rPr lang="en-GB"/>
              <a:t>LandMaxTemperature: global average maximum land temperature in celsius</a:t>
            </a:r>
            <a:endParaRPr/>
          </a:p>
          <a:p>
            <a:pPr indent="-304165" lvl="1" marL="914400" rtl="0" algn="l">
              <a:spcBef>
                <a:spcPts val="0"/>
              </a:spcBef>
              <a:spcAft>
                <a:spcPts val="0"/>
              </a:spcAft>
              <a:buSzPct val="100000"/>
              <a:buChar char="○"/>
            </a:pPr>
            <a:r>
              <a:rPr lang="en-GB"/>
              <a:t>LandMaxTemperatureUncertainty: the 95% confidence interval around the maximum land temperature</a:t>
            </a:r>
            <a:endParaRPr/>
          </a:p>
          <a:p>
            <a:pPr indent="-304165" lvl="1" marL="914400" rtl="0" algn="l">
              <a:spcBef>
                <a:spcPts val="0"/>
              </a:spcBef>
              <a:spcAft>
                <a:spcPts val="0"/>
              </a:spcAft>
              <a:buSzPct val="100000"/>
              <a:buChar char="○"/>
            </a:pPr>
            <a:r>
              <a:rPr lang="en-GB"/>
              <a:t>LandMinTemperature: global average minimum land temperature in celsius</a:t>
            </a:r>
            <a:endParaRPr/>
          </a:p>
          <a:p>
            <a:pPr indent="-304165" lvl="1" marL="914400" rtl="0" algn="l">
              <a:spcBef>
                <a:spcPts val="0"/>
              </a:spcBef>
              <a:spcAft>
                <a:spcPts val="0"/>
              </a:spcAft>
              <a:buSzPct val="100000"/>
              <a:buChar char="○"/>
            </a:pPr>
            <a:r>
              <a:rPr lang="en-GB"/>
              <a:t>LandMinTemperatureUncertainty: the 95% confidence interval around the minimum land temperature</a:t>
            </a:r>
            <a:endParaRPr/>
          </a:p>
          <a:p>
            <a:pPr indent="-304165" lvl="1" marL="914400" rtl="0" algn="l">
              <a:spcBef>
                <a:spcPts val="0"/>
              </a:spcBef>
              <a:spcAft>
                <a:spcPts val="0"/>
              </a:spcAft>
              <a:buSzPct val="100000"/>
              <a:buChar char="○"/>
            </a:pPr>
            <a:r>
              <a:rPr lang="en-GB"/>
              <a:t>LandAndOceanAverageTemperature: global average land and ocean temperature in celsius</a:t>
            </a:r>
            <a:endParaRPr/>
          </a:p>
          <a:p>
            <a:pPr indent="-304165" lvl="1" marL="914400" rtl="0" algn="l">
              <a:spcBef>
                <a:spcPts val="0"/>
              </a:spcBef>
              <a:spcAft>
                <a:spcPts val="0"/>
              </a:spcAft>
              <a:buSzPct val="100000"/>
              <a:buChar char="○"/>
            </a:pPr>
            <a:r>
              <a:rPr lang="en-GB"/>
              <a:t>LandAndOceanAverageTemperatureUncertainty: the 95% confidence interval around the global average land and ocean temperature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Workflow Example - EDA Overview</a:t>
            </a:r>
            <a:endParaRPr/>
          </a:p>
        </p:txBody>
      </p:sp>
      <p:pic>
        <p:nvPicPr>
          <p:cNvPr id="225" name="Google Shape;225;p40"/>
          <p:cNvPicPr preferRelativeResize="0"/>
          <p:nvPr/>
        </p:nvPicPr>
        <p:blipFill rotWithShape="1">
          <a:blip r:embed="rId3">
            <a:alphaModFix/>
          </a:blip>
          <a:srcRect b="9053" l="0" r="0" t="-45"/>
          <a:stretch/>
        </p:blipFill>
        <p:spPr>
          <a:xfrm>
            <a:off x="491075" y="1017725"/>
            <a:ext cx="7503650" cy="3838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GB"/>
              <a:t>Data Loading</a:t>
            </a:r>
            <a:endParaRPr/>
          </a:p>
        </p:txBody>
      </p:sp>
      <p:sp>
        <p:nvSpPr>
          <p:cNvPr id="231" name="Google Shape;23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u="sng">
                <a:solidFill>
                  <a:schemeClr val="hlink"/>
                </a:solidFill>
                <a:hlinkClick r:id="rId3"/>
              </a:rPr>
              <a:t>CSV Reader</a:t>
            </a:r>
            <a:r>
              <a:rPr lang="en-GB"/>
              <a:t> - Use this node to read CSV file. You can also transform the data table at the transform tab</a:t>
            </a:r>
            <a:endParaRPr/>
          </a:p>
        </p:txBody>
      </p:sp>
      <p:pic>
        <p:nvPicPr>
          <p:cNvPr id="232" name="Google Shape;232;p41"/>
          <p:cNvPicPr preferRelativeResize="0"/>
          <p:nvPr/>
        </p:nvPicPr>
        <p:blipFill>
          <a:blip r:embed="rId4">
            <a:alphaModFix/>
          </a:blip>
          <a:stretch>
            <a:fillRect/>
          </a:stretch>
        </p:blipFill>
        <p:spPr>
          <a:xfrm>
            <a:off x="180375" y="1853763"/>
            <a:ext cx="742950" cy="1000125"/>
          </a:xfrm>
          <a:prstGeom prst="rect">
            <a:avLst/>
          </a:prstGeom>
          <a:noFill/>
          <a:ln>
            <a:noFill/>
          </a:ln>
        </p:spPr>
      </p:pic>
      <p:pic>
        <p:nvPicPr>
          <p:cNvPr id="233" name="Google Shape;233;p41"/>
          <p:cNvPicPr preferRelativeResize="0"/>
          <p:nvPr/>
        </p:nvPicPr>
        <p:blipFill>
          <a:blip r:embed="rId5">
            <a:alphaModFix/>
          </a:blip>
          <a:stretch>
            <a:fillRect/>
          </a:stretch>
        </p:blipFill>
        <p:spPr>
          <a:xfrm>
            <a:off x="1067250" y="1853775"/>
            <a:ext cx="3701575" cy="3249621"/>
          </a:xfrm>
          <a:prstGeom prst="rect">
            <a:avLst/>
          </a:prstGeom>
          <a:noFill/>
          <a:ln>
            <a:noFill/>
          </a:ln>
        </p:spPr>
      </p:pic>
      <p:pic>
        <p:nvPicPr>
          <p:cNvPr id="234" name="Google Shape;234;p41"/>
          <p:cNvPicPr preferRelativeResize="0"/>
          <p:nvPr/>
        </p:nvPicPr>
        <p:blipFill>
          <a:blip r:embed="rId6">
            <a:alphaModFix/>
          </a:blip>
          <a:stretch>
            <a:fillRect/>
          </a:stretch>
        </p:blipFill>
        <p:spPr>
          <a:xfrm>
            <a:off x="5057145" y="1853513"/>
            <a:ext cx="3701574" cy="3250150"/>
          </a:xfrm>
          <a:prstGeom prst="rect">
            <a:avLst/>
          </a:prstGeom>
          <a:noFill/>
          <a:ln>
            <a:noFill/>
          </a:ln>
        </p:spPr>
      </p:pic>
      <p:sp>
        <p:nvSpPr>
          <p:cNvPr id="235" name="Google Shape;235;p41"/>
          <p:cNvSpPr/>
          <p:nvPr/>
        </p:nvSpPr>
        <p:spPr>
          <a:xfrm>
            <a:off x="1120325" y="2119500"/>
            <a:ext cx="255600" cy="127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1"/>
          <p:cNvSpPr/>
          <p:nvPr/>
        </p:nvSpPr>
        <p:spPr>
          <a:xfrm>
            <a:off x="5349200" y="2119500"/>
            <a:ext cx="393300" cy="137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1"/>
          <p:cNvSpPr txBox="1"/>
          <p:nvPr/>
        </p:nvSpPr>
        <p:spPr>
          <a:xfrm>
            <a:off x="5270543" y="3742175"/>
            <a:ext cx="3274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highlight>
                  <a:srgbClr val="FFFF00"/>
                </a:highlight>
              </a:rPr>
              <a:t>Rename the column and change the data type to your convenience</a:t>
            </a:r>
            <a:endParaRPr sz="1300">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to EDA</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Exploratory Data Analysis (EDA) is a process of analyzing and summarize the data in statistical and visualization way.</a:t>
            </a:r>
            <a:endParaRPr/>
          </a:p>
          <a:p>
            <a:pPr indent="-342900" lvl="0" marL="457200" rtl="0" algn="l">
              <a:spcBef>
                <a:spcPts val="0"/>
              </a:spcBef>
              <a:spcAft>
                <a:spcPts val="0"/>
              </a:spcAft>
              <a:buSzPts val="1800"/>
              <a:buChar char="●"/>
            </a:pPr>
            <a:r>
              <a:rPr lang="en-GB"/>
              <a:t>EDA is important step so that we can gain insights from the data and detect the strange anomalies of time series data such as outliers.</a:t>
            </a:r>
            <a:endParaRPr/>
          </a:p>
          <a:p>
            <a:pPr indent="-342900" lvl="0" marL="457200" rtl="0" algn="l">
              <a:spcBef>
                <a:spcPts val="0"/>
              </a:spcBef>
              <a:spcAft>
                <a:spcPts val="0"/>
              </a:spcAft>
              <a:buSzPts val="1800"/>
              <a:buChar char="●"/>
            </a:pPr>
            <a:r>
              <a:rPr lang="en-GB"/>
              <a:t>EDA usually composed of two ways, </a:t>
            </a:r>
            <a:r>
              <a:rPr lang="en-GB"/>
              <a:t>graphical or non-graphical and univariate and multivariate.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Data preprocessing for Time Series Analysis</a:t>
            </a:r>
            <a:endParaRPr/>
          </a:p>
        </p:txBody>
      </p:sp>
      <p:sp>
        <p:nvSpPr>
          <p:cNvPr id="243" name="Google Shape;243;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GB"/>
              <a:t>Time series analysis is a specific way of analyzing a sequence of data points collected over an interval of time. </a:t>
            </a:r>
            <a:endParaRPr/>
          </a:p>
          <a:p>
            <a:pPr indent="-334327" lvl="0" marL="457200" rtl="0" algn="l">
              <a:spcBef>
                <a:spcPts val="0"/>
              </a:spcBef>
              <a:spcAft>
                <a:spcPts val="0"/>
              </a:spcAft>
              <a:buSzPct val="100000"/>
              <a:buChar char="●"/>
            </a:pPr>
            <a:r>
              <a:rPr lang="en-GB"/>
              <a:t>In time series analysis, analysts record data points at consistent intervals over a set period of time rather than just recording the data points intermittently or randomly. </a:t>
            </a:r>
            <a:endParaRPr/>
          </a:p>
          <a:p>
            <a:pPr indent="-334327" lvl="0" marL="457200" rtl="0" algn="l">
              <a:spcBef>
                <a:spcPts val="0"/>
              </a:spcBef>
              <a:spcAft>
                <a:spcPts val="0"/>
              </a:spcAft>
              <a:buSzPct val="100000"/>
              <a:buChar char="●"/>
            </a:pPr>
            <a:r>
              <a:rPr lang="en-GB"/>
              <a:t>However, this type of analysis is not merely the act of collecting data over time.</a:t>
            </a:r>
            <a:endParaRPr/>
          </a:p>
          <a:p>
            <a:pPr indent="-334327" lvl="0" marL="457200" rtl="0" algn="l">
              <a:spcBef>
                <a:spcPts val="0"/>
              </a:spcBef>
              <a:spcAft>
                <a:spcPts val="0"/>
              </a:spcAft>
              <a:buSzPct val="100000"/>
              <a:buChar char="●"/>
            </a:pPr>
            <a:r>
              <a:rPr lang="en-GB"/>
              <a:t>What sets time series data apart from other data is that the analysis can show how variables change over time. </a:t>
            </a:r>
            <a:endParaRPr/>
          </a:p>
          <a:p>
            <a:pPr indent="-334327" lvl="0" marL="457200" rtl="0" algn="l">
              <a:spcBef>
                <a:spcPts val="0"/>
              </a:spcBef>
              <a:spcAft>
                <a:spcPts val="0"/>
              </a:spcAft>
              <a:buSzPct val="100000"/>
              <a:buChar char="●"/>
            </a:pPr>
            <a:r>
              <a:rPr lang="en-GB"/>
              <a:t>In other words, time is a crucial variable because it shows how the data adjusts over the course of the data points as well as the final results. </a:t>
            </a:r>
            <a:endParaRPr/>
          </a:p>
          <a:p>
            <a:pPr indent="-334327" lvl="0" marL="457200" rtl="0" algn="l">
              <a:spcBef>
                <a:spcPts val="0"/>
              </a:spcBef>
              <a:spcAft>
                <a:spcPts val="0"/>
              </a:spcAft>
              <a:buSzPct val="100000"/>
              <a:buChar char="●"/>
            </a:pPr>
            <a:r>
              <a:rPr lang="en-GB"/>
              <a:t>It provides an additional source of information and a set order of dependencies between the data.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Data preprocessing</a:t>
            </a:r>
            <a:endParaRPr/>
          </a:p>
        </p:txBody>
      </p:sp>
      <p:sp>
        <p:nvSpPr>
          <p:cNvPr id="249" name="Google Shape;249;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Since that time series require to</a:t>
            </a:r>
            <a:r>
              <a:rPr lang="en-GB"/>
              <a:t> record data points at consistent intervals over a set period of time, we can make use the </a:t>
            </a:r>
            <a:r>
              <a:rPr lang="en-GB" u="sng">
                <a:solidFill>
                  <a:schemeClr val="hlink"/>
                </a:solidFill>
                <a:hlinkClick r:id="rId3"/>
              </a:rPr>
              <a:t>knime verified component</a:t>
            </a:r>
            <a:r>
              <a:rPr lang="en-GB"/>
              <a:t> for time series analysis.</a:t>
            </a:r>
            <a:endParaRPr/>
          </a:p>
          <a:p>
            <a:pPr indent="-342900" lvl="0" marL="457200" rtl="0" algn="l">
              <a:spcBef>
                <a:spcPts val="0"/>
              </a:spcBef>
              <a:spcAft>
                <a:spcPts val="0"/>
              </a:spcAft>
              <a:buSzPts val="1800"/>
              <a:buChar char="●"/>
            </a:pPr>
            <a:r>
              <a:rPr lang="en-GB"/>
              <a:t>Knime verified component is a collection of components that act like KNIME Node provided by KNIME to ease the users.</a:t>
            </a:r>
            <a:endParaRPr/>
          </a:p>
          <a:p>
            <a:pPr indent="-342900" lvl="0" marL="457200" rtl="0" algn="l">
              <a:spcBef>
                <a:spcPts val="0"/>
              </a:spcBef>
              <a:spcAft>
                <a:spcPts val="0"/>
              </a:spcAft>
              <a:buSzPts val="1800"/>
              <a:buChar char="●"/>
            </a:pPr>
            <a:r>
              <a:rPr lang="en-GB"/>
              <a:t>You can download the the components via the KNIME Hub.</a:t>
            </a:r>
            <a:endParaRPr/>
          </a:p>
          <a:p>
            <a:pPr indent="-342900" lvl="0" marL="457200" rtl="0" algn="l">
              <a:spcBef>
                <a:spcPts val="0"/>
              </a:spcBef>
              <a:spcAft>
                <a:spcPts val="0"/>
              </a:spcAft>
              <a:buSzPts val="1800"/>
              <a:buChar char="●"/>
            </a:pPr>
            <a:r>
              <a:rPr lang="en-GB"/>
              <a:t>There are also other knime verified component that you can explore depending on your project uses.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Data Preprocessing</a:t>
            </a:r>
            <a:endParaRPr/>
          </a:p>
        </p:txBody>
      </p:sp>
      <p:sp>
        <p:nvSpPr>
          <p:cNvPr id="255" name="Google Shape;255;p44"/>
          <p:cNvSpPr txBox="1"/>
          <p:nvPr>
            <p:ph idx="1" type="body"/>
          </p:nvPr>
        </p:nvSpPr>
        <p:spPr>
          <a:xfrm>
            <a:off x="311700" y="1152463"/>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u="sng">
                <a:solidFill>
                  <a:schemeClr val="hlink"/>
                </a:solidFill>
                <a:hlinkClick r:id="rId3"/>
              </a:rPr>
              <a:t>Timestamp Alignment Component</a:t>
            </a:r>
            <a:r>
              <a:rPr lang="en-GB"/>
              <a:t> - checks whether the selected timestamp column is uniformly sampled in the selected time scale. Missing values will be inserted at skipped sampling times</a:t>
            </a:r>
            <a:endParaRPr/>
          </a:p>
        </p:txBody>
      </p:sp>
      <p:pic>
        <p:nvPicPr>
          <p:cNvPr id="256" name="Google Shape;256;p44"/>
          <p:cNvPicPr preferRelativeResize="0"/>
          <p:nvPr/>
        </p:nvPicPr>
        <p:blipFill>
          <a:blip r:embed="rId4">
            <a:alphaModFix/>
          </a:blip>
          <a:stretch>
            <a:fillRect/>
          </a:stretch>
        </p:blipFill>
        <p:spPr>
          <a:xfrm>
            <a:off x="855575" y="2421775"/>
            <a:ext cx="1276350" cy="1133475"/>
          </a:xfrm>
          <a:prstGeom prst="rect">
            <a:avLst/>
          </a:prstGeom>
          <a:noFill/>
          <a:ln>
            <a:noFill/>
          </a:ln>
        </p:spPr>
      </p:pic>
      <p:pic>
        <p:nvPicPr>
          <p:cNvPr id="257" name="Google Shape;257;p44"/>
          <p:cNvPicPr preferRelativeResize="0"/>
          <p:nvPr/>
        </p:nvPicPr>
        <p:blipFill>
          <a:blip r:embed="rId5">
            <a:alphaModFix/>
          </a:blip>
          <a:stretch>
            <a:fillRect/>
          </a:stretch>
        </p:blipFill>
        <p:spPr>
          <a:xfrm>
            <a:off x="3104023" y="2162673"/>
            <a:ext cx="4064576" cy="2914375"/>
          </a:xfrm>
          <a:prstGeom prst="rect">
            <a:avLst/>
          </a:prstGeom>
          <a:noFill/>
          <a:ln>
            <a:noFill/>
          </a:ln>
        </p:spPr>
      </p:pic>
      <p:sp>
        <p:nvSpPr>
          <p:cNvPr id="258" name="Google Shape;258;p44"/>
          <p:cNvSpPr/>
          <p:nvPr/>
        </p:nvSpPr>
        <p:spPr>
          <a:xfrm>
            <a:off x="2408650" y="2729250"/>
            <a:ext cx="540900" cy="2460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4"/>
          <p:cNvSpPr txBox="1"/>
          <p:nvPr/>
        </p:nvSpPr>
        <p:spPr>
          <a:xfrm>
            <a:off x="3972350" y="3063625"/>
            <a:ext cx="143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highlight>
                  <a:srgbClr val="FFFF00"/>
                </a:highlight>
              </a:rPr>
              <a:t>Define by user</a:t>
            </a:r>
            <a:endParaRPr>
              <a:highlight>
                <a:srgbClr val="FFFF00"/>
              </a:highlight>
            </a:endParaRPr>
          </a:p>
        </p:txBody>
      </p:sp>
      <p:sp>
        <p:nvSpPr>
          <p:cNvPr id="260" name="Google Shape;260;p44"/>
          <p:cNvSpPr txBox="1"/>
          <p:nvPr/>
        </p:nvSpPr>
        <p:spPr>
          <a:xfrm>
            <a:off x="4016575" y="4101125"/>
            <a:ext cx="143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highlight>
                  <a:srgbClr val="FFFF00"/>
                </a:highlight>
              </a:rPr>
              <a:t>Define by user</a:t>
            </a:r>
            <a:endParaRPr>
              <a:highlight>
                <a:srgbClr val="FFFF00"/>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Data Preprocessing</a:t>
            </a:r>
            <a:endParaRPr/>
          </a:p>
        </p:txBody>
      </p:sp>
      <p:sp>
        <p:nvSpPr>
          <p:cNvPr id="266" name="Google Shape;266;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u="sng">
                <a:solidFill>
                  <a:schemeClr val="hlink"/>
                </a:solidFill>
                <a:hlinkClick r:id="rId3"/>
              </a:rPr>
              <a:t>Aggregation Granularity</a:t>
            </a:r>
            <a:r>
              <a:rPr lang="en-GB"/>
              <a:t> - aggregates values in a selected numeric or string column by timestamps extracted from a column of type Date&amp;Time</a:t>
            </a:r>
            <a:endParaRPr/>
          </a:p>
        </p:txBody>
      </p:sp>
      <p:pic>
        <p:nvPicPr>
          <p:cNvPr id="267" name="Google Shape;267;p45"/>
          <p:cNvPicPr preferRelativeResize="0"/>
          <p:nvPr/>
        </p:nvPicPr>
        <p:blipFill>
          <a:blip r:embed="rId4">
            <a:alphaModFix/>
          </a:blip>
          <a:stretch>
            <a:fillRect/>
          </a:stretch>
        </p:blipFill>
        <p:spPr>
          <a:xfrm>
            <a:off x="958500" y="2343438"/>
            <a:ext cx="952500" cy="1152525"/>
          </a:xfrm>
          <a:prstGeom prst="rect">
            <a:avLst/>
          </a:prstGeom>
          <a:noFill/>
          <a:ln>
            <a:noFill/>
          </a:ln>
        </p:spPr>
      </p:pic>
      <p:pic>
        <p:nvPicPr>
          <p:cNvPr id="268" name="Google Shape;268;p45"/>
          <p:cNvPicPr preferRelativeResize="0"/>
          <p:nvPr/>
        </p:nvPicPr>
        <p:blipFill>
          <a:blip r:embed="rId5">
            <a:alphaModFix/>
          </a:blip>
          <a:stretch>
            <a:fillRect/>
          </a:stretch>
        </p:blipFill>
        <p:spPr>
          <a:xfrm>
            <a:off x="2907625" y="1910575"/>
            <a:ext cx="3828250" cy="3135525"/>
          </a:xfrm>
          <a:prstGeom prst="rect">
            <a:avLst/>
          </a:prstGeom>
          <a:noFill/>
          <a:ln>
            <a:noFill/>
          </a:ln>
        </p:spPr>
      </p:pic>
      <p:sp>
        <p:nvSpPr>
          <p:cNvPr id="269" name="Google Shape;269;p45"/>
          <p:cNvSpPr/>
          <p:nvPr/>
        </p:nvSpPr>
        <p:spPr>
          <a:xfrm>
            <a:off x="2093950" y="2798075"/>
            <a:ext cx="560700" cy="324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5"/>
          <p:cNvSpPr txBox="1"/>
          <p:nvPr/>
        </p:nvSpPr>
        <p:spPr>
          <a:xfrm>
            <a:off x="4103850" y="2719613"/>
            <a:ext cx="143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highlight>
                  <a:srgbClr val="FFFF00"/>
                </a:highlight>
              </a:rPr>
              <a:t>Define by user</a:t>
            </a:r>
            <a:endParaRPr>
              <a:highlight>
                <a:srgbClr val="FFFF00"/>
              </a:highlight>
            </a:endParaRPr>
          </a:p>
        </p:txBody>
      </p:sp>
      <p:sp>
        <p:nvSpPr>
          <p:cNvPr id="271" name="Google Shape;271;p45"/>
          <p:cNvSpPr txBox="1"/>
          <p:nvPr/>
        </p:nvSpPr>
        <p:spPr>
          <a:xfrm>
            <a:off x="4875825" y="3609588"/>
            <a:ext cx="143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highlight>
                  <a:srgbClr val="FFFF00"/>
                </a:highlight>
              </a:rPr>
              <a:t>Define by user</a:t>
            </a:r>
            <a:endParaRPr>
              <a:highlight>
                <a:srgbClr val="FFFF00"/>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2. Data Preprocessing</a:t>
            </a:r>
            <a:endParaRPr/>
          </a:p>
        </p:txBody>
      </p:sp>
      <p:sp>
        <p:nvSpPr>
          <p:cNvPr id="277" name="Google Shape;277;p46"/>
          <p:cNvSpPr txBox="1"/>
          <p:nvPr>
            <p:ph idx="1" type="body"/>
          </p:nvPr>
        </p:nvSpPr>
        <p:spPr>
          <a:xfrm>
            <a:off x="311700" y="12016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u="sng">
                <a:solidFill>
                  <a:schemeClr val="hlink"/>
                </a:solidFill>
                <a:hlinkClick r:id="rId3"/>
              </a:rPr>
              <a:t>Missing Value</a:t>
            </a:r>
            <a:r>
              <a:rPr lang="en-GB"/>
              <a:t> - handle missing values found in cells of the input table.</a:t>
            </a:r>
            <a:endParaRPr/>
          </a:p>
        </p:txBody>
      </p:sp>
      <p:pic>
        <p:nvPicPr>
          <p:cNvPr id="278" name="Google Shape;278;p46"/>
          <p:cNvPicPr preferRelativeResize="0"/>
          <p:nvPr/>
        </p:nvPicPr>
        <p:blipFill>
          <a:blip r:embed="rId4">
            <a:alphaModFix/>
          </a:blip>
          <a:stretch>
            <a:fillRect/>
          </a:stretch>
        </p:blipFill>
        <p:spPr>
          <a:xfrm>
            <a:off x="691750" y="1914963"/>
            <a:ext cx="876300" cy="1038225"/>
          </a:xfrm>
          <a:prstGeom prst="rect">
            <a:avLst/>
          </a:prstGeom>
          <a:noFill/>
          <a:ln>
            <a:noFill/>
          </a:ln>
        </p:spPr>
      </p:pic>
      <p:pic>
        <p:nvPicPr>
          <p:cNvPr id="279" name="Google Shape;279;p46"/>
          <p:cNvPicPr preferRelativeResize="0"/>
          <p:nvPr/>
        </p:nvPicPr>
        <p:blipFill>
          <a:blip r:embed="rId5">
            <a:alphaModFix/>
          </a:blip>
          <a:stretch>
            <a:fillRect/>
          </a:stretch>
        </p:blipFill>
        <p:spPr>
          <a:xfrm>
            <a:off x="2550975" y="1622725"/>
            <a:ext cx="3348824" cy="3348824"/>
          </a:xfrm>
          <a:prstGeom prst="rect">
            <a:avLst/>
          </a:prstGeom>
          <a:noFill/>
          <a:ln>
            <a:noFill/>
          </a:ln>
        </p:spPr>
      </p:pic>
      <p:sp>
        <p:nvSpPr>
          <p:cNvPr id="280" name="Google Shape;280;p46"/>
          <p:cNvSpPr/>
          <p:nvPr/>
        </p:nvSpPr>
        <p:spPr>
          <a:xfrm>
            <a:off x="1759575" y="2286675"/>
            <a:ext cx="629400" cy="2850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6"/>
          <p:cNvSpPr txBox="1"/>
          <p:nvPr/>
        </p:nvSpPr>
        <p:spPr>
          <a:xfrm>
            <a:off x="6273675" y="2171100"/>
            <a:ext cx="2322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highlight>
                  <a:srgbClr val="FFFF00"/>
                </a:highlight>
              </a:rPr>
              <a:t>You can choose various method to fill in the missing value but for the time series it’s best to use Linear Interpolation </a:t>
            </a:r>
            <a:r>
              <a:rPr lang="en-GB">
                <a:highlight>
                  <a:srgbClr val="FFFF00"/>
                </a:highlight>
              </a:rPr>
              <a:t>method.</a:t>
            </a:r>
            <a:endParaRPr>
              <a:highlight>
                <a:srgbClr val="FFFF00"/>
              </a:highlight>
            </a:endParaRPr>
          </a:p>
        </p:txBody>
      </p:sp>
      <p:sp>
        <p:nvSpPr>
          <p:cNvPr id="282" name="Google Shape;282;p46"/>
          <p:cNvSpPr txBox="1"/>
          <p:nvPr/>
        </p:nvSpPr>
        <p:spPr>
          <a:xfrm>
            <a:off x="6273675" y="4096250"/>
            <a:ext cx="263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Useful reading </a:t>
            </a:r>
            <a:r>
              <a:rPr i="1" lang="en-GB" u="sng">
                <a:solidFill>
                  <a:schemeClr val="hlink"/>
                </a:solidFill>
                <a:hlinkClick r:id="rId6"/>
              </a:rPr>
              <a:t>how to handle missing values in Time Series Data</a:t>
            </a:r>
            <a:endParaRPr i="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2. Data Preprocessing</a:t>
            </a:r>
            <a:endParaRPr/>
          </a:p>
        </p:txBody>
      </p:sp>
      <p:sp>
        <p:nvSpPr>
          <p:cNvPr id="288" name="Google Shape;288;p47"/>
          <p:cNvSpPr txBox="1"/>
          <p:nvPr>
            <p:ph idx="1" type="body"/>
          </p:nvPr>
        </p:nvSpPr>
        <p:spPr>
          <a:xfrm>
            <a:off x="311700" y="12311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u="sng">
                <a:solidFill>
                  <a:schemeClr val="hlink"/>
                </a:solidFill>
                <a:hlinkClick r:id="rId3"/>
              </a:rPr>
              <a:t>Column Filter</a:t>
            </a:r>
            <a:r>
              <a:rPr lang="en-GB"/>
              <a:t> - allows columns to be filtered from the input table while only the remaining columns are passed to the output table.</a:t>
            </a:r>
            <a:endParaRPr/>
          </a:p>
        </p:txBody>
      </p:sp>
      <p:pic>
        <p:nvPicPr>
          <p:cNvPr id="289" name="Google Shape;289;p47"/>
          <p:cNvPicPr preferRelativeResize="0"/>
          <p:nvPr/>
        </p:nvPicPr>
        <p:blipFill>
          <a:blip r:embed="rId4">
            <a:alphaModFix/>
          </a:blip>
          <a:stretch>
            <a:fillRect/>
          </a:stretch>
        </p:blipFill>
        <p:spPr>
          <a:xfrm>
            <a:off x="934063" y="2494263"/>
            <a:ext cx="962025" cy="981075"/>
          </a:xfrm>
          <a:prstGeom prst="rect">
            <a:avLst/>
          </a:prstGeom>
          <a:noFill/>
          <a:ln>
            <a:noFill/>
          </a:ln>
        </p:spPr>
      </p:pic>
      <p:pic>
        <p:nvPicPr>
          <p:cNvPr id="290" name="Google Shape;290;p47"/>
          <p:cNvPicPr preferRelativeResize="0"/>
          <p:nvPr/>
        </p:nvPicPr>
        <p:blipFill>
          <a:blip r:embed="rId5">
            <a:alphaModFix/>
          </a:blip>
          <a:stretch>
            <a:fillRect/>
          </a:stretch>
        </p:blipFill>
        <p:spPr>
          <a:xfrm>
            <a:off x="2937825" y="2105600"/>
            <a:ext cx="4450750" cy="2669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2. Data Preprocessing</a:t>
            </a:r>
            <a:endParaRPr/>
          </a:p>
        </p:txBody>
      </p:sp>
      <p:sp>
        <p:nvSpPr>
          <p:cNvPr id="296" name="Google Shape;296;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u="sng">
                <a:solidFill>
                  <a:schemeClr val="hlink"/>
                </a:solidFill>
                <a:hlinkClick r:id="rId3"/>
              </a:rPr>
              <a:t>Extract Date&amp;Time Fields</a:t>
            </a:r>
            <a:r>
              <a:rPr lang="en-GB"/>
              <a:t> - Extracts the selected fields from a Local Date, Local Time, Local Date Time or Zoned Date Time column and appends their values as corresponding integer or string columns.</a:t>
            </a:r>
            <a:endParaRPr/>
          </a:p>
        </p:txBody>
      </p:sp>
      <p:pic>
        <p:nvPicPr>
          <p:cNvPr id="297" name="Google Shape;297;p48"/>
          <p:cNvPicPr preferRelativeResize="0"/>
          <p:nvPr/>
        </p:nvPicPr>
        <p:blipFill>
          <a:blip r:embed="rId4">
            <a:alphaModFix/>
          </a:blip>
          <a:stretch>
            <a:fillRect/>
          </a:stretch>
        </p:blipFill>
        <p:spPr>
          <a:xfrm>
            <a:off x="1013738" y="2467188"/>
            <a:ext cx="1019175" cy="1133475"/>
          </a:xfrm>
          <a:prstGeom prst="rect">
            <a:avLst/>
          </a:prstGeom>
          <a:noFill/>
          <a:ln>
            <a:noFill/>
          </a:ln>
        </p:spPr>
      </p:pic>
      <p:pic>
        <p:nvPicPr>
          <p:cNvPr id="298" name="Google Shape;298;p48"/>
          <p:cNvPicPr preferRelativeResize="0"/>
          <p:nvPr/>
        </p:nvPicPr>
        <p:blipFill>
          <a:blip r:embed="rId5">
            <a:alphaModFix/>
          </a:blip>
          <a:stretch>
            <a:fillRect/>
          </a:stretch>
        </p:blipFill>
        <p:spPr>
          <a:xfrm>
            <a:off x="3129885" y="2227500"/>
            <a:ext cx="2265666" cy="2803000"/>
          </a:xfrm>
          <a:prstGeom prst="rect">
            <a:avLst/>
          </a:prstGeom>
          <a:noFill/>
          <a:ln>
            <a:noFill/>
          </a:ln>
        </p:spPr>
      </p:pic>
      <p:sp>
        <p:nvSpPr>
          <p:cNvPr id="299" name="Google Shape;299;p48"/>
          <p:cNvSpPr/>
          <p:nvPr/>
        </p:nvSpPr>
        <p:spPr>
          <a:xfrm>
            <a:off x="2261150" y="2817750"/>
            <a:ext cx="640500" cy="2460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2. Data Preprocessing</a:t>
            </a:r>
            <a:endParaRPr/>
          </a:p>
        </p:txBody>
      </p:sp>
      <p:sp>
        <p:nvSpPr>
          <p:cNvPr id="305" name="Google Shape;305;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u="sng">
                <a:solidFill>
                  <a:schemeClr val="hlink"/>
                </a:solidFill>
                <a:hlinkClick r:id="rId3"/>
              </a:rPr>
              <a:t>GroupBy</a:t>
            </a:r>
            <a:r>
              <a:rPr lang="en-GB"/>
              <a:t> - Groups the rows of a table by the unique values in the selected group columns</a:t>
            </a:r>
            <a:endParaRPr/>
          </a:p>
        </p:txBody>
      </p:sp>
      <p:pic>
        <p:nvPicPr>
          <p:cNvPr id="306" name="Google Shape;306;p49"/>
          <p:cNvPicPr preferRelativeResize="0"/>
          <p:nvPr/>
        </p:nvPicPr>
        <p:blipFill>
          <a:blip r:embed="rId4">
            <a:alphaModFix/>
          </a:blip>
          <a:stretch>
            <a:fillRect/>
          </a:stretch>
        </p:blipFill>
        <p:spPr>
          <a:xfrm>
            <a:off x="759650" y="2073450"/>
            <a:ext cx="819150" cy="1181100"/>
          </a:xfrm>
          <a:prstGeom prst="rect">
            <a:avLst/>
          </a:prstGeom>
          <a:noFill/>
          <a:ln>
            <a:noFill/>
          </a:ln>
        </p:spPr>
      </p:pic>
      <p:pic>
        <p:nvPicPr>
          <p:cNvPr id="307" name="Google Shape;307;p49"/>
          <p:cNvPicPr preferRelativeResize="0"/>
          <p:nvPr/>
        </p:nvPicPr>
        <p:blipFill>
          <a:blip r:embed="rId5">
            <a:alphaModFix/>
          </a:blip>
          <a:stretch>
            <a:fillRect/>
          </a:stretch>
        </p:blipFill>
        <p:spPr>
          <a:xfrm>
            <a:off x="1962947" y="1907925"/>
            <a:ext cx="3507475" cy="2975100"/>
          </a:xfrm>
          <a:prstGeom prst="rect">
            <a:avLst/>
          </a:prstGeom>
          <a:noFill/>
          <a:ln>
            <a:noFill/>
          </a:ln>
        </p:spPr>
      </p:pic>
      <p:pic>
        <p:nvPicPr>
          <p:cNvPr id="308" name="Google Shape;308;p49"/>
          <p:cNvPicPr preferRelativeResize="0"/>
          <p:nvPr/>
        </p:nvPicPr>
        <p:blipFill>
          <a:blip r:embed="rId6">
            <a:alphaModFix/>
          </a:blip>
          <a:stretch>
            <a:fillRect/>
          </a:stretch>
        </p:blipFill>
        <p:spPr>
          <a:xfrm>
            <a:off x="5582025" y="1907925"/>
            <a:ext cx="3507475" cy="298849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 Data Visualisation</a:t>
            </a:r>
            <a:endParaRPr/>
          </a:p>
        </p:txBody>
      </p:sp>
      <p:sp>
        <p:nvSpPr>
          <p:cNvPr id="314" name="Google Shape;314;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u="sng">
                <a:solidFill>
                  <a:schemeClr val="hlink"/>
                </a:solidFill>
                <a:hlinkClick r:id="rId3"/>
              </a:rPr>
              <a:t>Data Explorer </a:t>
            </a:r>
            <a:r>
              <a:rPr lang="en-GB"/>
              <a:t>- The Data Explorer node offers a range of options for displaying properties of the input data in an interactive view.</a:t>
            </a:r>
            <a:endParaRPr/>
          </a:p>
        </p:txBody>
      </p:sp>
      <p:pic>
        <p:nvPicPr>
          <p:cNvPr id="315" name="Google Shape;315;p50"/>
          <p:cNvPicPr preferRelativeResize="0"/>
          <p:nvPr/>
        </p:nvPicPr>
        <p:blipFill>
          <a:blip r:embed="rId4">
            <a:alphaModFix/>
          </a:blip>
          <a:stretch>
            <a:fillRect/>
          </a:stretch>
        </p:blipFill>
        <p:spPr>
          <a:xfrm>
            <a:off x="1035400" y="2283788"/>
            <a:ext cx="1447800" cy="1343025"/>
          </a:xfrm>
          <a:prstGeom prst="rect">
            <a:avLst/>
          </a:prstGeom>
          <a:noFill/>
          <a:ln>
            <a:noFill/>
          </a:ln>
        </p:spPr>
      </p:pic>
      <p:pic>
        <p:nvPicPr>
          <p:cNvPr id="316" name="Google Shape;316;p50"/>
          <p:cNvPicPr preferRelativeResize="0"/>
          <p:nvPr/>
        </p:nvPicPr>
        <p:blipFill>
          <a:blip r:embed="rId5">
            <a:alphaModFix/>
          </a:blip>
          <a:stretch>
            <a:fillRect/>
          </a:stretch>
        </p:blipFill>
        <p:spPr>
          <a:xfrm>
            <a:off x="3434375" y="1840925"/>
            <a:ext cx="2275250" cy="31306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 Data Visualization</a:t>
            </a:r>
            <a:endParaRPr/>
          </a:p>
        </p:txBody>
      </p:sp>
      <p:sp>
        <p:nvSpPr>
          <p:cNvPr id="322" name="Google Shape;322;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u="sng">
                <a:solidFill>
                  <a:schemeClr val="hlink"/>
                </a:solidFill>
                <a:hlinkClick r:id="rId3"/>
              </a:rPr>
              <a:t>Line Plot</a:t>
            </a:r>
            <a:r>
              <a:rPr lang="en-GB"/>
              <a:t> - A line plot using a JavaScript based charting library.</a:t>
            </a:r>
            <a:endParaRPr/>
          </a:p>
        </p:txBody>
      </p:sp>
      <p:pic>
        <p:nvPicPr>
          <p:cNvPr id="323" name="Google Shape;323;p51"/>
          <p:cNvPicPr preferRelativeResize="0"/>
          <p:nvPr/>
        </p:nvPicPr>
        <p:blipFill>
          <a:blip r:embed="rId4">
            <a:alphaModFix/>
          </a:blip>
          <a:stretch>
            <a:fillRect/>
          </a:stretch>
        </p:blipFill>
        <p:spPr>
          <a:xfrm>
            <a:off x="864638" y="1879125"/>
            <a:ext cx="923925" cy="952500"/>
          </a:xfrm>
          <a:prstGeom prst="rect">
            <a:avLst/>
          </a:prstGeom>
          <a:noFill/>
          <a:ln>
            <a:noFill/>
          </a:ln>
        </p:spPr>
      </p:pic>
      <p:pic>
        <p:nvPicPr>
          <p:cNvPr id="324" name="Google Shape;324;p51"/>
          <p:cNvPicPr preferRelativeResize="0"/>
          <p:nvPr/>
        </p:nvPicPr>
        <p:blipFill>
          <a:blip r:embed="rId5">
            <a:alphaModFix/>
          </a:blip>
          <a:stretch>
            <a:fillRect/>
          </a:stretch>
        </p:blipFill>
        <p:spPr>
          <a:xfrm>
            <a:off x="2699098" y="1593200"/>
            <a:ext cx="3502426" cy="326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Anomalies in Time Series Data</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Anomalies also known as outliers in time series data</a:t>
            </a:r>
            <a:r>
              <a:rPr lang="en-GB"/>
              <a:t> is observations that don’t follow the expected behavior.</a:t>
            </a:r>
            <a:endParaRPr/>
          </a:p>
          <a:p>
            <a:pPr indent="-342900" lvl="0" marL="457200" rtl="0" algn="l">
              <a:spcBef>
                <a:spcPts val="0"/>
              </a:spcBef>
              <a:spcAft>
                <a:spcPts val="0"/>
              </a:spcAft>
              <a:buSzPts val="1800"/>
              <a:buChar char="●"/>
            </a:pPr>
            <a:r>
              <a:rPr lang="en-GB"/>
              <a:t>Outliers often treated as noises in time series data and should be deleted or corrected to improve data quality and generate a cleaner dataset.</a:t>
            </a:r>
            <a:endParaRPr/>
          </a:p>
          <a:p>
            <a:pPr indent="-342900" lvl="0" marL="457200" rtl="0" algn="l">
              <a:spcBef>
                <a:spcPts val="0"/>
              </a:spcBef>
              <a:spcAft>
                <a:spcPts val="0"/>
              </a:spcAft>
              <a:buSzPts val="1800"/>
              <a:buChar char="●"/>
            </a:pPr>
            <a:r>
              <a:rPr lang="en-GB"/>
              <a:t>However, in recent years many researchers have aimed to detect and analyze unusual, but interesting phenomena of these outliers</a:t>
            </a:r>
            <a:endParaRPr/>
          </a:p>
          <a:p>
            <a:pPr indent="-342900" lvl="0" marL="457200" rtl="0" algn="l">
              <a:spcBef>
                <a:spcPts val="0"/>
              </a:spcBef>
              <a:spcAft>
                <a:spcPts val="0"/>
              </a:spcAft>
              <a:buSzPts val="1800"/>
              <a:buChar char="●"/>
            </a:pPr>
            <a:r>
              <a:rPr lang="en-GB"/>
              <a:t>How to detect outliers in time series data?</a:t>
            </a:r>
            <a:endParaRPr/>
          </a:p>
          <a:p>
            <a:pPr indent="-317500" lvl="1" marL="914400" rtl="0" algn="l">
              <a:spcBef>
                <a:spcPts val="0"/>
              </a:spcBef>
              <a:spcAft>
                <a:spcPts val="0"/>
              </a:spcAft>
              <a:buSzPts val="1400"/>
              <a:buChar char="○"/>
            </a:pPr>
            <a:r>
              <a:rPr lang="en-GB"/>
              <a:t>STL decomposition</a:t>
            </a:r>
            <a:endParaRPr/>
          </a:p>
          <a:p>
            <a:pPr indent="-317500" lvl="1" marL="914400" rtl="0" algn="l">
              <a:spcBef>
                <a:spcPts val="0"/>
              </a:spcBef>
              <a:spcAft>
                <a:spcPts val="0"/>
              </a:spcAft>
              <a:buSzPts val="1400"/>
              <a:buChar char="○"/>
            </a:pPr>
            <a:r>
              <a:rPr lang="en-GB"/>
              <a:t>Histogram</a:t>
            </a:r>
            <a:endParaRPr/>
          </a:p>
          <a:p>
            <a:pPr indent="-317500" lvl="1" marL="914400" rtl="0" algn="l">
              <a:spcBef>
                <a:spcPts val="0"/>
              </a:spcBef>
              <a:spcAft>
                <a:spcPts val="0"/>
              </a:spcAft>
              <a:buSzPts val="1400"/>
              <a:buChar char="○"/>
            </a:pPr>
            <a:r>
              <a:rPr lang="en-GB"/>
              <a:t>Boxplot IQR (Interquartile range)</a:t>
            </a:r>
            <a:endParaRPr/>
          </a:p>
          <a:p>
            <a:pPr indent="-317500" lvl="1" marL="914400" rtl="0" algn="l">
              <a:spcBef>
                <a:spcPts val="0"/>
              </a:spcBef>
              <a:spcAft>
                <a:spcPts val="0"/>
              </a:spcAft>
              <a:buSzPts val="1400"/>
              <a:buChar char="○"/>
            </a:pPr>
            <a:r>
              <a:rPr lang="en-GB"/>
              <a:t>Z-score (Standard Normal Distribution)</a:t>
            </a:r>
            <a:endParaRPr/>
          </a:p>
          <a:p>
            <a:pPr indent="-342900" lvl="0" marL="457200" rtl="0" algn="l">
              <a:spcBef>
                <a:spcPts val="0"/>
              </a:spcBef>
              <a:spcAft>
                <a:spcPts val="0"/>
              </a:spcAft>
              <a:buSzPts val="1800"/>
              <a:buChar char="●"/>
            </a:pPr>
            <a:r>
              <a:rPr lang="en-GB"/>
              <a:t>Outliers in time series can have two different meanings as describe in figure in the next slide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52"/>
          <p:cNvPicPr preferRelativeResize="0"/>
          <p:nvPr/>
        </p:nvPicPr>
        <p:blipFill rotWithShape="1">
          <a:blip r:embed="rId3">
            <a:alphaModFix/>
          </a:blip>
          <a:srcRect b="11785" l="0" r="0" t="0"/>
          <a:stretch/>
        </p:blipFill>
        <p:spPr>
          <a:xfrm>
            <a:off x="181900" y="290100"/>
            <a:ext cx="5727874" cy="2840799"/>
          </a:xfrm>
          <a:prstGeom prst="rect">
            <a:avLst/>
          </a:prstGeom>
          <a:noFill/>
          <a:ln>
            <a:noFill/>
          </a:ln>
        </p:spPr>
      </p:pic>
      <p:sp>
        <p:nvSpPr>
          <p:cNvPr id="330" name="Google Shape;330;p52"/>
          <p:cNvSpPr txBox="1"/>
          <p:nvPr/>
        </p:nvSpPr>
        <p:spPr>
          <a:xfrm>
            <a:off x="6381850" y="109050"/>
            <a:ext cx="22815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From the line chart, we can observe the pattern and trend of the global temperature. We know that climate change indicator is measured from earth surface temperature.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line chart indicates that the global land and ocean average temperature has </a:t>
            </a:r>
            <a:r>
              <a:rPr lang="en-GB"/>
              <a:t>fluctuated trend</a:t>
            </a:r>
            <a:r>
              <a:rPr lang="en-GB"/>
              <a:t> but keep increasing from the data retrieved (1750 to 2015)</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can be concluded that, the </a:t>
            </a:r>
            <a:r>
              <a:rPr lang="en-GB"/>
              <a:t>earth</a:t>
            </a:r>
            <a:r>
              <a:rPr lang="en-GB"/>
              <a:t> surface temperature keep increasing and we are actually facing global warming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53"/>
          <p:cNvPicPr preferRelativeResize="0"/>
          <p:nvPr/>
        </p:nvPicPr>
        <p:blipFill rotWithShape="1">
          <a:blip r:embed="rId3">
            <a:alphaModFix/>
          </a:blip>
          <a:srcRect b="12395" l="0" r="0" t="0"/>
          <a:stretch/>
        </p:blipFill>
        <p:spPr>
          <a:xfrm>
            <a:off x="142575" y="132725"/>
            <a:ext cx="6369976" cy="3137426"/>
          </a:xfrm>
          <a:prstGeom prst="rect">
            <a:avLst/>
          </a:prstGeom>
          <a:noFill/>
          <a:ln>
            <a:noFill/>
          </a:ln>
        </p:spPr>
      </p:pic>
      <p:sp>
        <p:nvSpPr>
          <p:cNvPr id="336" name="Google Shape;336;p53"/>
          <p:cNvSpPr txBox="1"/>
          <p:nvPr/>
        </p:nvSpPr>
        <p:spPr>
          <a:xfrm>
            <a:off x="6588400" y="216750"/>
            <a:ext cx="22815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From the line chart, we can observe the pattern and trend of the global temperature. We know that climate change indicator is measured from earth surface temperature.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line chart indicates that the global land average temperature has fluctuated trend but keep increasing from the data retrieved (1750 to 2015)</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can be concluded that, the earth surface temperature keep increasing and we are actually facing global warming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Exercises</a:t>
            </a:r>
            <a:endParaRPr/>
          </a:p>
        </p:txBody>
      </p:sp>
      <p:sp>
        <p:nvSpPr>
          <p:cNvPr id="342" name="Google Shape;342;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By doing your own interpretation, use the other datasets from this </a:t>
            </a:r>
            <a:r>
              <a:rPr lang="en-GB" u="sng">
                <a:solidFill>
                  <a:schemeClr val="accent5"/>
                </a:solidFill>
                <a:hlinkClick r:id="rId3">
                  <a:extLst>
                    <a:ext uri="{A12FA001-AC4F-418D-AE19-62706E023703}">
                      <ahyp:hlinkClr val="tx"/>
                    </a:ext>
                  </a:extLst>
                </a:hlinkClick>
              </a:rPr>
              <a:t>kaggle website</a:t>
            </a:r>
            <a:r>
              <a:rPr lang="en-GB"/>
              <a:t> to exercise EDA. Then, discuss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844850" y="1181450"/>
            <a:ext cx="7454290" cy="257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 of outliers</a:t>
            </a:r>
            <a:endParaRPr/>
          </a:p>
        </p:txBody>
      </p:sp>
      <p:pic>
        <p:nvPicPr>
          <p:cNvPr id="83" name="Google Shape;83;p18"/>
          <p:cNvPicPr preferRelativeResize="0"/>
          <p:nvPr/>
        </p:nvPicPr>
        <p:blipFill>
          <a:blip r:embed="rId3">
            <a:alphaModFix/>
          </a:blip>
          <a:stretch>
            <a:fillRect/>
          </a:stretch>
        </p:blipFill>
        <p:spPr>
          <a:xfrm>
            <a:off x="2218963" y="1098788"/>
            <a:ext cx="4706082" cy="3022475"/>
          </a:xfrm>
          <a:prstGeom prst="rect">
            <a:avLst/>
          </a:prstGeom>
          <a:noFill/>
          <a:ln>
            <a:noFill/>
          </a:ln>
        </p:spPr>
      </p:pic>
      <p:sp>
        <p:nvSpPr>
          <p:cNvPr id="84" name="Google Shape;84;p18"/>
          <p:cNvSpPr txBox="1"/>
          <p:nvPr/>
        </p:nvSpPr>
        <p:spPr>
          <a:xfrm>
            <a:off x="504825" y="1463550"/>
            <a:ext cx="1596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p>
        </p:txBody>
      </p:sp>
      <p:sp>
        <p:nvSpPr>
          <p:cNvPr id="85" name="Google Shape;85;p18"/>
          <p:cNvSpPr txBox="1"/>
          <p:nvPr/>
        </p:nvSpPr>
        <p:spPr>
          <a:xfrm>
            <a:off x="7345150" y="335875"/>
            <a:ext cx="1596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Point Outlier</a:t>
            </a:r>
            <a:endParaRPr/>
          </a:p>
        </p:txBody>
      </p:sp>
      <p:sp>
        <p:nvSpPr>
          <p:cNvPr id="91" name="Google Shape;91;p19"/>
          <p:cNvSpPr txBox="1"/>
          <p:nvPr>
            <p:ph idx="1" type="body"/>
          </p:nvPr>
        </p:nvSpPr>
        <p:spPr>
          <a:xfrm>
            <a:off x="311700" y="1152475"/>
            <a:ext cx="8520600" cy="2053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200">
                <a:solidFill>
                  <a:schemeClr val="dk1"/>
                </a:solidFill>
              </a:rPr>
              <a:t>A point outlier is a datum that behaves unusually in a specific time instance when compared either to the other values in the time series (global outlier), or to its neighboring points (local outlier).</a:t>
            </a:r>
            <a:endParaRPr sz="1200">
              <a:solidFill>
                <a:schemeClr val="dk1"/>
              </a:solidFill>
            </a:endParaRPr>
          </a:p>
          <a:p>
            <a:pPr indent="0" lvl="0" marL="0" rtl="0" algn="l">
              <a:lnSpc>
                <a:spcPct val="100000"/>
              </a:lnSpc>
              <a:spcBef>
                <a:spcPts val="0"/>
              </a:spcBef>
              <a:spcAft>
                <a:spcPts val="0"/>
              </a:spcAft>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Fig. 1a contains two univariate point outliers, O1 and O2, whereas the multivariate time series is composed of three variables in Fig. 3b, and has both univariate (O3) and multivariate (O1 and O2) point outliers.</a:t>
            </a:r>
            <a:endParaRPr sz="1200">
              <a:solidFill>
                <a:schemeClr val="dk1"/>
              </a:solidFill>
            </a:endParaRPr>
          </a:p>
        </p:txBody>
      </p:sp>
      <p:pic>
        <p:nvPicPr>
          <p:cNvPr id="92" name="Google Shape;92;p19"/>
          <p:cNvPicPr preferRelativeResize="0"/>
          <p:nvPr/>
        </p:nvPicPr>
        <p:blipFill>
          <a:blip r:embed="rId3">
            <a:alphaModFix/>
          </a:blip>
          <a:stretch>
            <a:fillRect/>
          </a:stretch>
        </p:blipFill>
        <p:spPr>
          <a:xfrm>
            <a:off x="1000125" y="2276463"/>
            <a:ext cx="7143750" cy="286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Subsequence outlier</a:t>
            </a:r>
            <a:endParaRPr/>
          </a:p>
        </p:txBody>
      </p:sp>
      <p:sp>
        <p:nvSpPr>
          <p:cNvPr id="98" name="Google Shape;98;p20"/>
          <p:cNvSpPr txBox="1"/>
          <p:nvPr>
            <p:ph idx="1" type="body"/>
          </p:nvPr>
        </p:nvSpPr>
        <p:spPr>
          <a:xfrm>
            <a:off x="311700" y="1152475"/>
            <a:ext cx="8520600" cy="3472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200">
                <a:solidFill>
                  <a:srgbClr val="212529"/>
                </a:solidFill>
                <a:highlight>
                  <a:srgbClr val="FFFFFF"/>
                </a:highlight>
              </a:rPr>
              <a:t>This means consecutive points in time whose joint behavior is unusual, although each observation individually is not necessarily a point outlier. Subsequence outliers can also be global or local, and can affect one (univariate subsequence outlier) or more (multivariate subsequence outlier) time-dependent variables. </a:t>
            </a:r>
            <a:endParaRPr sz="1200">
              <a:solidFill>
                <a:srgbClr val="212529"/>
              </a:solidFill>
              <a:highlight>
                <a:srgbClr val="FFFFFF"/>
              </a:highlight>
            </a:endParaRPr>
          </a:p>
          <a:p>
            <a:pPr indent="0" lvl="0" marL="0" rtl="0" algn="l">
              <a:lnSpc>
                <a:spcPct val="100000"/>
              </a:lnSpc>
              <a:spcBef>
                <a:spcPts val="0"/>
              </a:spcBef>
              <a:spcAft>
                <a:spcPts val="0"/>
              </a:spcAft>
              <a:buNone/>
            </a:pPr>
            <a:r>
              <a:t/>
            </a:r>
            <a:endParaRPr sz="1350">
              <a:solidFill>
                <a:srgbClr val="212529"/>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GB" sz="1200">
                <a:solidFill>
                  <a:srgbClr val="212529"/>
                </a:solidFill>
                <a:highlight>
                  <a:srgbClr val="FFFFFF"/>
                </a:highlight>
              </a:rPr>
              <a:t>Fig. 2 provides an example of univariate (O1 and O2 in Fig. 2a, and O3 in Fig. 2b) and multivariate (O1 and O2 in Fig. 2b) subsequence outliers. Note that the latter does not necessarily affect all the variables (e.g., O2 in Fig. 2b).</a:t>
            </a:r>
            <a:endParaRPr sz="1200">
              <a:solidFill>
                <a:srgbClr val="212529"/>
              </a:solidFill>
              <a:highlight>
                <a:srgbClr val="FFFFFF"/>
              </a:highlight>
            </a:endParaRPr>
          </a:p>
        </p:txBody>
      </p:sp>
      <p:pic>
        <p:nvPicPr>
          <p:cNvPr id="99" name="Google Shape;99;p20"/>
          <p:cNvPicPr preferRelativeResize="0"/>
          <p:nvPr/>
        </p:nvPicPr>
        <p:blipFill>
          <a:blip r:embed="rId3">
            <a:alphaModFix/>
          </a:blip>
          <a:stretch>
            <a:fillRect/>
          </a:stretch>
        </p:blipFill>
        <p:spPr>
          <a:xfrm>
            <a:off x="1145075" y="2378575"/>
            <a:ext cx="7017575" cy="2764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STL decomposition</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STL stands for seasonal-trend decomposition.</a:t>
            </a:r>
            <a:endParaRPr/>
          </a:p>
          <a:p>
            <a:pPr indent="-342900" lvl="0" marL="457200" rtl="0" algn="l">
              <a:spcBef>
                <a:spcPts val="0"/>
              </a:spcBef>
              <a:spcAft>
                <a:spcPts val="0"/>
              </a:spcAft>
              <a:buSzPts val="1800"/>
              <a:buChar char="●"/>
            </a:pPr>
            <a:r>
              <a:rPr lang="en-GB"/>
              <a:t>This technique gives you the ability to split your time series signal into three parts: </a:t>
            </a:r>
            <a:r>
              <a:rPr b="1" lang="en-GB"/>
              <a:t>seasonal, trend, and residue.</a:t>
            </a:r>
            <a:endParaRPr b="1"/>
          </a:p>
          <a:p>
            <a:pPr indent="-342900" lvl="0" marL="457200" rtl="0" algn="l">
              <a:spcBef>
                <a:spcPts val="0"/>
              </a:spcBef>
              <a:spcAft>
                <a:spcPts val="0"/>
              </a:spcAft>
              <a:buSzPts val="1800"/>
              <a:buChar char="●"/>
            </a:pPr>
            <a:r>
              <a:rPr lang="en-GB"/>
              <a:t>Take a look at figure below, after we compute the STL, we can see that using residual data from decomposition, we’ll get an anomaly detection algorithm.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