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Robo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regular.fntdata"/><Relationship Id="rId47" Type="http://schemas.openxmlformats.org/officeDocument/2006/relationships/slide" Target="slides/slide42.xml"/><Relationship Id="rId49"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Italic.fntdata"/><Relationship Id="rId5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chinelearningmastery.com/how-to-develop-lstm-models-for-time-series-forecasting/"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nalyticsindiamag.com/a-guide-to-different-evaluation-metrics-for-time-series-forecasting-models/"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3d784b1ae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3d784b1ae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431fa2598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431fa2598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431fa2598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431fa259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3431fa259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3431fa259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431fa2598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431fa2598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c61363da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3c61363da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431fa2598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431fa2598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Useful reading link : </a:t>
            </a:r>
            <a:r>
              <a:rPr lang="en-GB" u="sng">
                <a:solidFill>
                  <a:schemeClr val="hlink"/>
                </a:solidFill>
                <a:hlinkClick r:id="rId2"/>
              </a:rPr>
              <a:t>https://machinelearningmastery.com/how-to-develop-lstm-models-for-time-series-forecasting/</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431fa2598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3431fa2598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431fa2598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431fa2598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3c61363da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3c61363da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3c61363da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3c61363da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431fa259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431fa259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c61363da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3c61363da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3c61363da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3c61363da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3c61363da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3c61363da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3c61363da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3c61363da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https://analyticsindiamag.com/a-guide-to-different-evaluation-metrics-for-time-series-forecasting-models/</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3c61363da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3c61363da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3d784b1ae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3d784b1ae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47ef1857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47ef1857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47ef18578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47ef18578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3d784b1ae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3d784b1ae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3d784b1ae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3d784b1ae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3431fa259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3431fa259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3d784b1ae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3d784b1ae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3d784b1ae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3d784b1ae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3d784b1ae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3d784b1ae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3d784b1ae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3d784b1ae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3d784b1ae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3d784b1ae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43c780975f_0_1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43c780975f_0_1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43c780975f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43c780975f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43c780975f_0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43c780975f_0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43c780975f_0_1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43c780975f_0_1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43c780975f_0_1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43c780975f_0_1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43c780975f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43c780975f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43c780975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43c780975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43c780975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43c780975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43f41c416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43f41c416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d784b1ae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d784b1ae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431fa259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431fa259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431fa259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431fa259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431fa2598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3431fa2598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431fa259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431fa259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hub.knime.com/knime/extensions/org.knime.features.base/latest/org.knime.base.node.preproc.columnlag.LagColumnNodeFactory" TargetMode="External"/><Relationship Id="rId4" Type="http://schemas.openxmlformats.org/officeDocument/2006/relationships/image" Target="../media/image23.png"/><Relationship Id="rId5" Type="http://schemas.openxmlformats.org/officeDocument/2006/relationships/image" Target="../media/image11.png"/><Relationship Id="rId6"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hyperlink" Target="https://hub.knime.com/knime/extensions/org.knime.features.base/latest/org.knime.base.node.preproc.split2.SplitNodeFactory2" TargetMode="External"/><Relationship Id="rId6"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8.png"/><Relationship Id="rId4" Type="http://schemas.openxmlformats.org/officeDocument/2006/relationships/hyperlink" Target="https://hub.knime.com/knime/extensions/org.knime.features.base/latest/org.knime.base.node.preproc.columnaggregator.ColumnAggregatorNodeFactory" TargetMode="External"/><Relationship Id="rId5" Type="http://schemas.openxmlformats.org/officeDocument/2006/relationships/image" Target="../media/image16.png"/><Relationship Id="rId6"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hub.knime.com/knime/extensions/org.knime.features.base/latest/org.knime.base.node.preproc.columnappend2.ColumnAppender2NodeFactory" TargetMode="External"/><Relationship Id="rId4" Type="http://schemas.openxmlformats.org/officeDocument/2006/relationships/image" Target="../media/image24.png"/><Relationship Id="rId5"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hub.knime.com/knime/extensions/org.knime.features.dl.keras/latest/org.knime.dl.keras.base.nodes.learner.DLKerasLearnerNodeFactory" TargetMode="External"/><Relationship Id="rId4" Type="http://schemas.openxmlformats.org/officeDocument/2006/relationships/image" Target="../media/image25.png"/><Relationship Id="rId5"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0.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32.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hub.knime.com/knime/extensions/org.knime.features.dl.keras/latest/org.knime.dl.keras.base.nodes.executor.DLKerasExecutorNodeFactory" TargetMode="External"/><Relationship Id="rId4" Type="http://schemas.openxmlformats.org/officeDocument/2006/relationships/image" Target="../media/image31.png"/><Relationship Id="rId5"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7.png"/><Relationship Id="rId4" Type="http://schemas.openxmlformats.org/officeDocument/2006/relationships/hyperlink" Target="https://hub.knime.com/knime/extensions/org.knime.features.base/latest/org.knime.base.node.mine.scorer.numeric2.NumericScorer2NodeFactory" TargetMode="External"/><Relationship Id="rId5" Type="http://schemas.openxmlformats.org/officeDocument/2006/relationships/image" Target="../media/image42.png"/><Relationship Id="rId6"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0.png"/><Relationship Id="rId4" Type="http://schemas.openxmlformats.org/officeDocument/2006/relationships/image" Target="../media/image33.png"/><Relationship Id="rId5" Type="http://schemas.openxmlformats.org/officeDocument/2006/relationships/image" Target="../media/image4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6.png"/><Relationship Id="rId4" Type="http://schemas.openxmlformats.org/officeDocument/2006/relationships/image" Target="../media/image44.png"/><Relationship Id="rId5" Type="http://schemas.openxmlformats.org/officeDocument/2006/relationships/image" Target="../media/image4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8.pn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5.png"/><Relationship Id="rId4" Type="http://schemas.openxmlformats.org/officeDocument/2006/relationships/hyperlink" Target="https://hub.knime.com/knime/spaces/Examples/latest/00_Components/Time%20Series/Aggregation%20Granularity~KYVj-Ayb9VdSNjiS" TargetMode="External"/><Relationship Id="rId5" Type="http://schemas.openxmlformats.org/officeDocument/2006/relationships/hyperlink" Target="https://hub.knime.com/knime/spaces/Examples/latest/00_Components/Time%20Series/Aggregation%20Granularity~KYVj-Ayb9VdSNjiS" TargetMode="External"/><Relationship Id="rId6" Type="http://schemas.openxmlformats.org/officeDocument/2006/relationships/hyperlink" Target="https://hub.knime.com/knime/spaces/Examples/latest/00_Components/Time%20Series/Timestamp%20Alignment~lTj0tRRU1w6R6JEd"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3.png"/><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Day 4</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TIME SERIES ANALYSIS CASE STUDY</a:t>
            </a:r>
            <a:endParaRPr/>
          </a:p>
        </p:txBody>
      </p:sp>
      <p:sp>
        <p:nvSpPr>
          <p:cNvPr id="55" name="Google Shape;55;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nvSpPr>
        <p:spPr>
          <a:xfrm>
            <a:off x="1258100" y="184675"/>
            <a:ext cx="5701200" cy="10467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You can visualize the data using line plot. For time series data, line plot is usually beneficial as you can see the pattern and trend. For example in this chart you can see that the usage is fluctuated and non-linear. You can also observed the peak time of electric usage.  </a:t>
            </a:r>
            <a:endParaRPr/>
          </a:p>
        </p:txBody>
      </p:sp>
      <p:pic>
        <p:nvPicPr>
          <p:cNvPr id="151" name="Google Shape;151;p22"/>
          <p:cNvPicPr preferRelativeResize="0"/>
          <p:nvPr/>
        </p:nvPicPr>
        <p:blipFill>
          <a:blip r:embed="rId3">
            <a:alphaModFix/>
          </a:blip>
          <a:stretch>
            <a:fillRect/>
          </a:stretch>
        </p:blipFill>
        <p:spPr>
          <a:xfrm>
            <a:off x="0" y="2152650"/>
            <a:ext cx="5612901" cy="2979025"/>
          </a:xfrm>
          <a:prstGeom prst="rect">
            <a:avLst/>
          </a:prstGeom>
          <a:noFill/>
          <a:ln>
            <a:noFill/>
          </a:ln>
        </p:spPr>
      </p:pic>
      <p:pic>
        <p:nvPicPr>
          <p:cNvPr id="152" name="Google Shape;152;p22"/>
          <p:cNvPicPr preferRelativeResize="0"/>
          <p:nvPr/>
        </p:nvPicPr>
        <p:blipFill>
          <a:blip r:embed="rId4">
            <a:alphaModFix/>
          </a:blip>
          <a:stretch>
            <a:fillRect/>
          </a:stretch>
        </p:blipFill>
        <p:spPr>
          <a:xfrm>
            <a:off x="3220901" y="1231375"/>
            <a:ext cx="5872000" cy="3125153"/>
          </a:xfrm>
          <a:prstGeom prst="rect">
            <a:avLst/>
          </a:prstGeom>
          <a:noFill/>
          <a:ln>
            <a:noFill/>
          </a:ln>
        </p:spPr>
      </p:pic>
      <p:sp>
        <p:nvSpPr>
          <p:cNvPr id="153" name="Google Shape;15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 3: Data Cleaning</a:t>
            </a:r>
            <a:endParaRPr/>
          </a:p>
        </p:txBody>
      </p:sp>
      <p:pic>
        <p:nvPicPr>
          <p:cNvPr id="159" name="Google Shape;159;p23"/>
          <p:cNvPicPr preferRelativeResize="0"/>
          <p:nvPr/>
        </p:nvPicPr>
        <p:blipFill>
          <a:blip r:embed="rId3">
            <a:alphaModFix/>
          </a:blip>
          <a:stretch>
            <a:fillRect/>
          </a:stretch>
        </p:blipFill>
        <p:spPr>
          <a:xfrm>
            <a:off x="311688" y="1152463"/>
            <a:ext cx="1628775" cy="1704975"/>
          </a:xfrm>
          <a:prstGeom prst="rect">
            <a:avLst/>
          </a:prstGeom>
          <a:noFill/>
          <a:ln>
            <a:noFill/>
          </a:ln>
        </p:spPr>
      </p:pic>
      <p:pic>
        <p:nvPicPr>
          <p:cNvPr id="160" name="Google Shape;160;p23"/>
          <p:cNvPicPr preferRelativeResize="0"/>
          <p:nvPr/>
        </p:nvPicPr>
        <p:blipFill>
          <a:blip r:embed="rId4">
            <a:alphaModFix/>
          </a:blip>
          <a:stretch>
            <a:fillRect/>
          </a:stretch>
        </p:blipFill>
        <p:spPr>
          <a:xfrm>
            <a:off x="2195500" y="1809521"/>
            <a:ext cx="5590900" cy="3152725"/>
          </a:xfrm>
          <a:prstGeom prst="rect">
            <a:avLst/>
          </a:prstGeom>
          <a:noFill/>
          <a:ln>
            <a:noFill/>
          </a:ln>
        </p:spPr>
      </p:pic>
      <p:sp>
        <p:nvSpPr>
          <p:cNvPr id="161" name="Google Shape;161;p23"/>
          <p:cNvSpPr txBox="1"/>
          <p:nvPr/>
        </p:nvSpPr>
        <p:spPr>
          <a:xfrm>
            <a:off x="2057400" y="1078275"/>
            <a:ext cx="6110100" cy="10467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You can remove DATE column since we will be forecasting Electric Usage using TIME. Since that we know the meter read electric usage for every 14 minutes, we will treat ID column as TIME ID for every 14 minutes meter reading. </a:t>
            </a:r>
            <a:endParaRPr/>
          </a:p>
        </p:txBody>
      </p:sp>
      <p:sp>
        <p:nvSpPr>
          <p:cNvPr id="162" name="Google Shape;16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 4: Data Splitting/Partitioning</a:t>
            </a:r>
            <a:endParaRPr/>
          </a:p>
        </p:txBody>
      </p:sp>
      <p:pic>
        <p:nvPicPr>
          <p:cNvPr id="168" name="Google Shape;168;p24"/>
          <p:cNvPicPr preferRelativeResize="0"/>
          <p:nvPr/>
        </p:nvPicPr>
        <p:blipFill>
          <a:blip r:embed="rId3">
            <a:alphaModFix/>
          </a:blip>
          <a:stretch>
            <a:fillRect/>
          </a:stretch>
        </p:blipFill>
        <p:spPr>
          <a:xfrm>
            <a:off x="440450" y="1265350"/>
            <a:ext cx="876300" cy="1447800"/>
          </a:xfrm>
          <a:prstGeom prst="rect">
            <a:avLst/>
          </a:prstGeom>
          <a:noFill/>
          <a:ln>
            <a:noFill/>
          </a:ln>
          <a:effectLst>
            <a:reflection blurRad="0" dir="5400000" dist="38100" endA="0" endPos="30000" fadeDir="5400012" kx="0" rotWithShape="0" algn="bl" stPos="0" sy="-100000" ky="0"/>
          </a:effectLst>
        </p:spPr>
      </p:pic>
      <p:sp>
        <p:nvSpPr>
          <p:cNvPr id="169" name="Google Shape;169;p24"/>
          <p:cNvSpPr txBox="1"/>
          <p:nvPr/>
        </p:nvSpPr>
        <p:spPr>
          <a:xfrm>
            <a:off x="1636000" y="1251800"/>
            <a:ext cx="472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For data splitting, Partitioning node can be used. Data will be split to train and test set with 80:20 ratio.</a:t>
            </a:r>
            <a:endParaRPr/>
          </a:p>
        </p:txBody>
      </p:sp>
      <p:pic>
        <p:nvPicPr>
          <p:cNvPr id="170" name="Google Shape;170;p24"/>
          <p:cNvPicPr preferRelativeResize="0"/>
          <p:nvPr/>
        </p:nvPicPr>
        <p:blipFill>
          <a:blip r:embed="rId4">
            <a:alphaModFix/>
          </a:blip>
          <a:stretch>
            <a:fillRect/>
          </a:stretch>
        </p:blipFill>
        <p:spPr>
          <a:xfrm>
            <a:off x="1729425" y="1867400"/>
            <a:ext cx="3672078" cy="2971300"/>
          </a:xfrm>
          <a:prstGeom prst="rect">
            <a:avLst/>
          </a:prstGeom>
          <a:noFill/>
          <a:ln>
            <a:noFill/>
          </a:ln>
        </p:spPr>
      </p:pic>
      <p:sp>
        <p:nvSpPr>
          <p:cNvPr id="171" name="Google Shape;171;p24"/>
          <p:cNvSpPr txBox="1"/>
          <p:nvPr/>
        </p:nvSpPr>
        <p:spPr>
          <a:xfrm>
            <a:off x="5750800" y="2503575"/>
            <a:ext cx="2677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In the configuration box, we will set Relative[%] to 80 for train set and the data will be split from the Top.</a:t>
            </a:r>
            <a:endParaRPr/>
          </a:p>
        </p:txBody>
      </p:sp>
      <p:sp>
        <p:nvSpPr>
          <p:cNvPr id="172" name="Google Shape;17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311700" y="273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 5: Train/Validation/Test Data Processing (Building the input vector for Keras model)</a:t>
            </a:r>
            <a:endParaRPr/>
          </a:p>
        </p:txBody>
      </p:sp>
      <p:sp>
        <p:nvSpPr>
          <p:cNvPr id="178" name="Google Shape;17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The input to LSTM layer MUST be </a:t>
            </a:r>
            <a:r>
              <a:rPr b="1" lang="en-GB"/>
              <a:t>3-dimensional.</a:t>
            </a:r>
            <a:r>
              <a:rPr lang="en-GB"/>
              <a:t> The three dimensions of this input are:</a:t>
            </a:r>
            <a:endParaRPr/>
          </a:p>
          <a:p>
            <a:pPr indent="-317500" lvl="1" marL="914400" rtl="0" algn="l">
              <a:spcBef>
                <a:spcPts val="0"/>
              </a:spcBef>
              <a:spcAft>
                <a:spcPts val="0"/>
              </a:spcAft>
              <a:buSzPts val="1400"/>
              <a:buAutoNum type="alphaLcPeriod"/>
            </a:pPr>
            <a:r>
              <a:rPr b="1" lang="en-GB"/>
              <a:t>Samples</a:t>
            </a:r>
            <a:r>
              <a:rPr lang="en-GB"/>
              <a:t> - One sequence is one sample. A batch is comprised of one or more samples. </a:t>
            </a:r>
            <a:endParaRPr/>
          </a:p>
          <a:p>
            <a:pPr indent="-317500" lvl="1" marL="914400" rtl="0" algn="l">
              <a:spcBef>
                <a:spcPts val="0"/>
              </a:spcBef>
              <a:spcAft>
                <a:spcPts val="0"/>
              </a:spcAft>
              <a:buSzPts val="1400"/>
              <a:buAutoNum type="alphaLcPeriod"/>
            </a:pPr>
            <a:r>
              <a:rPr b="1" lang="en-GB"/>
              <a:t>Time Steps</a:t>
            </a:r>
            <a:r>
              <a:rPr lang="en-GB"/>
              <a:t> - One time step is one point of observation in the sample. One sample is comprised of multiple time steps. </a:t>
            </a:r>
            <a:endParaRPr/>
          </a:p>
          <a:p>
            <a:pPr indent="-317500" lvl="1" marL="914400" rtl="0" algn="l">
              <a:spcBef>
                <a:spcPts val="0"/>
              </a:spcBef>
              <a:spcAft>
                <a:spcPts val="0"/>
              </a:spcAft>
              <a:buSzPts val="1400"/>
              <a:buAutoNum type="alphaLcPeriod"/>
            </a:pPr>
            <a:r>
              <a:rPr b="1" lang="en-GB"/>
              <a:t>Features</a:t>
            </a:r>
            <a:r>
              <a:rPr lang="en-GB"/>
              <a:t> - One feature is one observation at a time step. One time step is comprised of one or more features.</a:t>
            </a:r>
            <a:endParaRPr/>
          </a:p>
          <a:p>
            <a:pPr indent="-342900" lvl="0" marL="457200" rtl="0" algn="l">
              <a:spcBef>
                <a:spcPts val="0"/>
              </a:spcBef>
              <a:spcAft>
                <a:spcPts val="0"/>
              </a:spcAft>
              <a:buSzPts val="1800"/>
              <a:buChar char="●"/>
            </a:pPr>
            <a:r>
              <a:rPr lang="en-GB"/>
              <a:t>The expected 3-dimensional structure of input data is often summarized using the array shape notation of </a:t>
            </a:r>
            <a:r>
              <a:rPr b="1" i="1" lang="en-GB">
                <a:solidFill>
                  <a:schemeClr val="accent1"/>
                </a:solidFill>
              </a:rPr>
              <a:t>[samples, timesteps, features]</a:t>
            </a:r>
            <a:endParaRPr b="1" i="1">
              <a:solidFill>
                <a:schemeClr val="accent1"/>
              </a:solidFill>
            </a:endParaRPr>
          </a:p>
          <a:p>
            <a:pPr indent="-342900" lvl="0" marL="457200" rtl="0" algn="l">
              <a:spcBef>
                <a:spcPts val="0"/>
              </a:spcBef>
              <a:spcAft>
                <a:spcPts val="0"/>
              </a:spcAft>
              <a:buSzPts val="1800"/>
              <a:buChar char="●"/>
            </a:pPr>
            <a:r>
              <a:rPr lang="en-GB"/>
              <a:t>In </a:t>
            </a:r>
            <a:r>
              <a:rPr b="1" lang="en-GB"/>
              <a:t>time series forecasting</a:t>
            </a:r>
            <a:r>
              <a:rPr lang="en-GB"/>
              <a:t> problems our </a:t>
            </a:r>
            <a:r>
              <a:rPr b="1" lang="en-GB"/>
              <a:t>features are observations at time steps</a:t>
            </a:r>
            <a:r>
              <a:rPr lang="en-GB"/>
              <a:t>. So, we are actually </a:t>
            </a:r>
            <a:r>
              <a:rPr b="1" lang="en-GB"/>
              <a:t>adding the dimension of features</a:t>
            </a:r>
            <a:r>
              <a:rPr lang="en-GB"/>
              <a:t>, where a univariate time series has only one feature.</a:t>
            </a:r>
            <a:endParaRPr/>
          </a:p>
        </p:txBody>
      </p:sp>
      <p:sp>
        <p:nvSpPr>
          <p:cNvPr id="179" name="Google Shape;17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nvSpPr>
        <p:spPr>
          <a:xfrm>
            <a:off x="674850" y="3691525"/>
            <a:ext cx="3942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Transforming the a series of data to supervised learning</a:t>
            </a:r>
            <a:endParaRPr/>
          </a:p>
        </p:txBody>
      </p:sp>
      <p:pic>
        <p:nvPicPr>
          <p:cNvPr id="185" name="Google Shape;185;p26"/>
          <p:cNvPicPr preferRelativeResize="0"/>
          <p:nvPr/>
        </p:nvPicPr>
        <p:blipFill>
          <a:blip r:embed="rId3">
            <a:alphaModFix/>
          </a:blip>
          <a:stretch>
            <a:fillRect/>
          </a:stretch>
        </p:blipFill>
        <p:spPr>
          <a:xfrm>
            <a:off x="602950" y="491125"/>
            <a:ext cx="5095875" cy="3200400"/>
          </a:xfrm>
          <a:prstGeom prst="rect">
            <a:avLst/>
          </a:prstGeom>
          <a:noFill/>
          <a:ln>
            <a:noFill/>
          </a:ln>
        </p:spPr>
      </p:pic>
      <p:sp>
        <p:nvSpPr>
          <p:cNvPr id="186" name="Google Shape;186;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idx="1" type="body"/>
          </p:nvPr>
        </p:nvSpPr>
        <p:spPr>
          <a:xfrm>
            <a:off x="359325" y="142875"/>
            <a:ext cx="8520600" cy="46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For this example, we are </a:t>
            </a:r>
            <a:r>
              <a:rPr lang="en-GB"/>
              <a:t>predicting</a:t>
            </a:r>
            <a:r>
              <a:rPr lang="en-GB"/>
              <a:t> electric usage for the </a:t>
            </a:r>
            <a:r>
              <a:rPr b="1" lang="en-GB"/>
              <a:t>next 7 days</a:t>
            </a:r>
            <a:r>
              <a:rPr lang="en-GB"/>
              <a:t>. Hence, we are adding time steps of </a:t>
            </a:r>
            <a:r>
              <a:rPr b="1" lang="en-GB"/>
              <a:t>7 days</a:t>
            </a:r>
            <a:r>
              <a:rPr lang="en-GB"/>
              <a:t> for the USAGE column. For this purpose, </a:t>
            </a:r>
            <a:r>
              <a:rPr b="1" lang="en-GB" u="sng">
                <a:solidFill>
                  <a:schemeClr val="hlink"/>
                </a:solidFill>
                <a:hlinkClick r:id="rId3"/>
              </a:rPr>
              <a:t>Lag Column Node</a:t>
            </a:r>
            <a:r>
              <a:rPr b="1" lang="en-GB"/>
              <a:t> </a:t>
            </a:r>
            <a:r>
              <a:rPr lang="en-GB"/>
              <a:t>is used to set the desirable time step.</a:t>
            </a:r>
            <a:endParaRPr/>
          </a:p>
        </p:txBody>
      </p:sp>
      <p:pic>
        <p:nvPicPr>
          <p:cNvPr id="192" name="Google Shape;192;p27"/>
          <p:cNvPicPr preferRelativeResize="0"/>
          <p:nvPr/>
        </p:nvPicPr>
        <p:blipFill>
          <a:blip r:embed="rId4">
            <a:alphaModFix/>
          </a:blip>
          <a:stretch>
            <a:fillRect/>
          </a:stretch>
        </p:blipFill>
        <p:spPr>
          <a:xfrm>
            <a:off x="5086350" y="1499275"/>
            <a:ext cx="971550" cy="1143000"/>
          </a:xfrm>
          <a:prstGeom prst="rect">
            <a:avLst/>
          </a:prstGeom>
          <a:noFill/>
          <a:ln>
            <a:noFill/>
          </a:ln>
        </p:spPr>
      </p:pic>
      <p:sp>
        <p:nvSpPr>
          <p:cNvPr id="193" name="Google Shape;193;p27"/>
          <p:cNvSpPr txBox="1"/>
          <p:nvPr/>
        </p:nvSpPr>
        <p:spPr>
          <a:xfrm>
            <a:off x="781050" y="1594525"/>
            <a:ext cx="3267000" cy="4002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 configuration box of lag column</a:t>
            </a:r>
            <a:endParaRPr/>
          </a:p>
        </p:txBody>
      </p:sp>
      <p:pic>
        <p:nvPicPr>
          <p:cNvPr id="194" name="Google Shape;194;p27"/>
          <p:cNvPicPr preferRelativeResize="0"/>
          <p:nvPr/>
        </p:nvPicPr>
        <p:blipFill>
          <a:blip r:embed="rId5">
            <a:alphaModFix/>
          </a:blip>
          <a:stretch>
            <a:fillRect/>
          </a:stretch>
        </p:blipFill>
        <p:spPr>
          <a:xfrm>
            <a:off x="3667050" y="2571750"/>
            <a:ext cx="5331000" cy="2762250"/>
          </a:xfrm>
          <a:prstGeom prst="rect">
            <a:avLst/>
          </a:prstGeom>
          <a:noFill/>
          <a:ln>
            <a:noFill/>
          </a:ln>
        </p:spPr>
      </p:pic>
      <p:pic>
        <p:nvPicPr>
          <p:cNvPr id="195" name="Google Shape;195;p27"/>
          <p:cNvPicPr preferRelativeResize="0"/>
          <p:nvPr/>
        </p:nvPicPr>
        <p:blipFill>
          <a:blip r:embed="rId6">
            <a:alphaModFix/>
          </a:blip>
          <a:stretch>
            <a:fillRect/>
          </a:stretch>
        </p:blipFill>
        <p:spPr>
          <a:xfrm>
            <a:off x="695325" y="1594523"/>
            <a:ext cx="4295776" cy="3008700"/>
          </a:xfrm>
          <a:prstGeom prst="rect">
            <a:avLst/>
          </a:prstGeom>
          <a:noFill/>
          <a:ln>
            <a:noFill/>
          </a:ln>
        </p:spPr>
      </p:pic>
      <p:sp>
        <p:nvSpPr>
          <p:cNvPr id="196" name="Google Shape;196;p27"/>
          <p:cNvSpPr txBox="1"/>
          <p:nvPr/>
        </p:nvSpPr>
        <p:spPr>
          <a:xfrm>
            <a:off x="6477000" y="2371650"/>
            <a:ext cx="2355300" cy="4002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Output table</a:t>
            </a:r>
            <a:endParaRPr/>
          </a:p>
        </p:txBody>
      </p:sp>
      <p:sp>
        <p:nvSpPr>
          <p:cNvPr id="197" name="Google Shape;197;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8"/>
          <p:cNvPicPr preferRelativeResize="0"/>
          <p:nvPr/>
        </p:nvPicPr>
        <p:blipFill>
          <a:blip r:embed="rId3">
            <a:alphaModFix/>
          </a:blip>
          <a:stretch>
            <a:fillRect/>
          </a:stretch>
        </p:blipFill>
        <p:spPr>
          <a:xfrm>
            <a:off x="357188" y="199975"/>
            <a:ext cx="942975" cy="1028700"/>
          </a:xfrm>
          <a:prstGeom prst="rect">
            <a:avLst/>
          </a:prstGeom>
          <a:noFill/>
          <a:ln>
            <a:noFill/>
          </a:ln>
        </p:spPr>
      </p:pic>
      <p:pic>
        <p:nvPicPr>
          <p:cNvPr id="203" name="Google Shape;203;p28"/>
          <p:cNvPicPr preferRelativeResize="0"/>
          <p:nvPr/>
        </p:nvPicPr>
        <p:blipFill>
          <a:blip r:embed="rId4">
            <a:alphaModFix/>
          </a:blip>
          <a:stretch>
            <a:fillRect/>
          </a:stretch>
        </p:blipFill>
        <p:spPr>
          <a:xfrm>
            <a:off x="357204" y="1314396"/>
            <a:ext cx="5022001" cy="3005150"/>
          </a:xfrm>
          <a:prstGeom prst="rect">
            <a:avLst/>
          </a:prstGeom>
          <a:noFill/>
          <a:ln>
            <a:noFill/>
          </a:ln>
        </p:spPr>
      </p:pic>
      <p:sp>
        <p:nvSpPr>
          <p:cNvPr id="204" name="Google Shape;204;p28"/>
          <p:cNvSpPr txBox="1"/>
          <p:nvPr/>
        </p:nvSpPr>
        <p:spPr>
          <a:xfrm>
            <a:off x="1533525" y="228600"/>
            <a:ext cx="5067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5"/>
              </a:rPr>
              <a:t>Column Splitter Node</a:t>
            </a:r>
            <a:r>
              <a:rPr lang="en-GB"/>
              <a:t> can be used to split your desire columns.  In this case, we need to split the features[USAGE(-1 to-7)] and target column [USAGE].</a:t>
            </a:r>
            <a:endParaRPr/>
          </a:p>
        </p:txBody>
      </p:sp>
      <p:pic>
        <p:nvPicPr>
          <p:cNvPr id="205" name="Google Shape;205;p28"/>
          <p:cNvPicPr preferRelativeResize="0"/>
          <p:nvPr/>
        </p:nvPicPr>
        <p:blipFill>
          <a:blip r:embed="rId6">
            <a:alphaModFix/>
          </a:blip>
          <a:stretch>
            <a:fillRect/>
          </a:stretch>
        </p:blipFill>
        <p:spPr>
          <a:xfrm>
            <a:off x="4619625" y="2508775"/>
            <a:ext cx="4473325" cy="2518125"/>
          </a:xfrm>
          <a:prstGeom prst="rect">
            <a:avLst/>
          </a:prstGeom>
          <a:noFill/>
          <a:ln>
            <a:noFill/>
          </a:ln>
        </p:spPr>
      </p:pic>
      <p:sp>
        <p:nvSpPr>
          <p:cNvPr id="206" name="Google Shape;206;p28"/>
          <p:cNvSpPr txBox="1"/>
          <p:nvPr/>
        </p:nvSpPr>
        <p:spPr>
          <a:xfrm>
            <a:off x="5781675" y="2028825"/>
            <a:ext cx="2162100" cy="4002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Output table</a:t>
            </a:r>
            <a:endParaRPr/>
          </a:p>
        </p:txBody>
      </p:sp>
      <p:sp>
        <p:nvSpPr>
          <p:cNvPr id="207" name="Google Shape;20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29"/>
          <p:cNvPicPr preferRelativeResize="0"/>
          <p:nvPr/>
        </p:nvPicPr>
        <p:blipFill>
          <a:blip r:embed="rId3">
            <a:alphaModFix/>
          </a:blip>
          <a:stretch>
            <a:fillRect/>
          </a:stretch>
        </p:blipFill>
        <p:spPr>
          <a:xfrm>
            <a:off x="392575" y="388813"/>
            <a:ext cx="1047750" cy="904875"/>
          </a:xfrm>
          <a:prstGeom prst="rect">
            <a:avLst/>
          </a:prstGeom>
          <a:noFill/>
          <a:ln>
            <a:noFill/>
          </a:ln>
        </p:spPr>
      </p:pic>
      <p:sp>
        <p:nvSpPr>
          <p:cNvPr id="213" name="Google Shape;213;p29"/>
          <p:cNvSpPr txBox="1"/>
          <p:nvPr/>
        </p:nvSpPr>
        <p:spPr>
          <a:xfrm>
            <a:off x="1533525" y="228600"/>
            <a:ext cx="5067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4"/>
              </a:rPr>
              <a:t>Column Aggregator</a:t>
            </a:r>
            <a:r>
              <a:rPr lang="en-GB"/>
              <a:t> grouped</a:t>
            </a:r>
            <a:r>
              <a:rPr lang="en-GB"/>
              <a:t> </a:t>
            </a:r>
            <a:r>
              <a:rPr lang="en-GB"/>
              <a:t>the selected columns per row and aggregates their cells using the selected aggregation method</a:t>
            </a:r>
            <a:endParaRPr/>
          </a:p>
        </p:txBody>
      </p:sp>
      <p:pic>
        <p:nvPicPr>
          <p:cNvPr id="214" name="Google Shape;214;p29"/>
          <p:cNvPicPr preferRelativeResize="0"/>
          <p:nvPr/>
        </p:nvPicPr>
        <p:blipFill>
          <a:blip r:embed="rId5">
            <a:alphaModFix/>
          </a:blip>
          <a:stretch>
            <a:fillRect/>
          </a:stretch>
        </p:blipFill>
        <p:spPr>
          <a:xfrm>
            <a:off x="138675" y="1364700"/>
            <a:ext cx="5123550" cy="3644574"/>
          </a:xfrm>
          <a:prstGeom prst="rect">
            <a:avLst/>
          </a:prstGeom>
          <a:noFill/>
          <a:ln>
            <a:noFill/>
          </a:ln>
        </p:spPr>
      </p:pic>
      <p:pic>
        <p:nvPicPr>
          <p:cNvPr id="215" name="Google Shape;215;p29"/>
          <p:cNvPicPr preferRelativeResize="0"/>
          <p:nvPr/>
        </p:nvPicPr>
        <p:blipFill>
          <a:blip r:embed="rId6">
            <a:alphaModFix/>
          </a:blip>
          <a:stretch>
            <a:fillRect/>
          </a:stretch>
        </p:blipFill>
        <p:spPr>
          <a:xfrm>
            <a:off x="4216575" y="1059900"/>
            <a:ext cx="4927425" cy="3496885"/>
          </a:xfrm>
          <a:prstGeom prst="rect">
            <a:avLst/>
          </a:prstGeom>
          <a:noFill/>
          <a:ln>
            <a:noFill/>
          </a:ln>
        </p:spPr>
      </p:pic>
      <p:sp>
        <p:nvSpPr>
          <p:cNvPr id="216" name="Google Shape;21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nvSpPr>
        <p:spPr>
          <a:xfrm>
            <a:off x="1524775" y="527475"/>
            <a:ext cx="5037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3"/>
              </a:rPr>
              <a:t>Column Appender</a:t>
            </a:r>
            <a:r>
              <a:rPr lang="en-GB"/>
              <a:t> takes two or more tables and quickly combines them by appending their columns according to the order of the tables at the input ports</a:t>
            </a:r>
            <a:endParaRPr/>
          </a:p>
        </p:txBody>
      </p:sp>
      <p:pic>
        <p:nvPicPr>
          <p:cNvPr id="222" name="Google Shape;222;p30"/>
          <p:cNvPicPr preferRelativeResize="0"/>
          <p:nvPr/>
        </p:nvPicPr>
        <p:blipFill>
          <a:blip r:embed="rId4">
            <a:alphaModFix/>
          </a:blip>
          <a:stretch>
            <a:fillRect/>
          </a:stretch>
        </p:blipFill>
        <p:spPr>
          <a:xfrm>
            <a:off x="398150" y="475925"/>
            <a:ext cx="990600" cy="847725"/>
          </a:xfrm>
          <a:prstGeom prst="rect">
            <a:avLst/>
          </a:prstGeom>
          <a:noFill/>
          <a:ln>
            <a:noFill/>
          </a:ln>
        </p:spPr>
      </p:pic>
      <p:pic>
        <p:nvPicPr>
          <p:cNvPr id="223" name="Google Shape;223;p30"/>
          <p:cNvPicPr preferRelativeResize="0"/>
          <p:nvPr/>
        </p:nvPicPr>
        <p:blipFill>
          <a:blip r:embed="rId5">
            <a:alphaModFix/>
          </a:blip>
          <a:stretch>
            <a:fillRect/>
          </a:stretch>
        </p:blipFill>
        <p:spPr>
          <a:xfrm>
            <a:off x="1319700" y="1358775"/>
            <a:ext cx="4969974" cy="3479925"/>
          </a:xfrm>
          <a:prstGeom prst="rect">
            <a:avLst/>
          </a:prstGeom>
          <a:noFill/>
          <a:ln>
            <a:noFill/>
          </a:ln>
        </p:spPr>
      </p:pic>
      <p:sp>
        <p:nvSpPr>
          <p:cNvPr id="224" name="Google Shape;22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6. </a:t>
            </a:r>
            <a:r>
              <a:rPr lang="en-GB"/>
              <a:t>Model</a:t>
            </a:r>
            <a:r>
              <a:rPr lang="en-GB"/>
              <a:t> Training</a:t>
            </a:r>
            <a:endParaRPr/>
          </a:p>
        </p:txBody>
      </p:sp>
      <p:sp>
        <p:nvSpPr>
          <p:cNvPr id="230" name="Google Shape;23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hlink"/>
                </a:solidFill>
                <a:hlinkClick r:id="rId3"/>
              </a:rPr>
              <a:t>Keras Network Learner</a:t>
            </a:r>
            <a:r>
              <a:rPr lang="en-GB"/>
              <a:t> - performs supervised learning on a Keras deep learning network.</a:t>
            </a:r>
            <a:endParaRPr/>
          </a:p>
          <a:p>
            <a:pPr indent="0" lvl="0" marL="0" rtl="0" algn="l">
              <a:spcBef>
                <a:spcPts val="1200"/>
              </a:spcBef>
              <a:spcAft>
                <a:spcPts val="1200"/>
              </a:spcAft>
              <a:buNone/>
            </a:pPr>
            <a:r>
              <a:t/>
            </a:r>
            <a:endParaRPr/>
          </a:p>
        </p:txBody>
      </p:sp>
      <p:pic>
        <p:nvPicPr>
          <p:cNvPr id="231" name="Google Shape;231;p31"/>
          <p:cNvPicPr preferRelativeResize="0"/>
          <p:nvPr/>
        </p:nvPicPr>
        <p:blipFill>
          <a:blip r:embed="rId4">
            <a:alphaModFix/>
          </a:blip>
          <a:stretch>
            <a:fillRect/>
          </a:stretch>
        </p:blipFill>
        <p:spPr>
          <a:xfrm>
            <a:off x="458575" y="1811838"/>
            <a:ext cx="3738701" cy="3196975"/>
          </a:xfrm>
          <a:prstGeom prst="rect">
            <a:avLst/>
          </a:prstGeom>
          <a:noFill/>
          <a:ln>
            <a:noFill/>
          </a:ln>
        </p:spPr>
      </p:pic>
      <p:pic>
        <p:nvPicPr>
          <p:cNvPr id="232" name="Google Shape;232;p31"/>
          <p:cNvPicPr preferRelativeResize="0"/>
          <p:nvPr/>
        </p:nvPicPr>
        <p:blipFill>
          <a:blip r:embed="rId5">
            <a:alphaModFix/>
          </a:blip>
          <a:stretch>
            <a:fillRect/>
          </a:stretch>
        </p:blipFill>
        <p:spPr>
          <a:xfrm>
            <a:off x="4636425" y="1780549"/>
            <a:ext cx="3810325" cy="3259550"/>
          </a:xfrm>
          <a:prstGeom prst="rect">
            <a:avLst/>
          </a:prstGeom>
          <a:noFill/>
          <a:ln>
            <a:noFill/>
          </a:ln>
        </p:spPr>
      </p:pic>
      <p:sp>
        <p:nvSpPr>
          <p:cNvPr id="233" name="Google Shape;233;p31"/>
          <p:cNvSpPr/>
          <p:nvPr/>
        </p:nvSpPr>
        <p:spPr>
          <a:xfrm>
            <a:off x="8559375" y="5350350"/>
            <a:ext cx="983100" cy="98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1"/>
          <p:cNvSpPr/>
          <p:nvPr/>
        </p:nvSpPr>
        <p:spPr>
          <a:xfrm>
            <a:off x="511025" y="2104400"/>
            <a:ext cx="317400" cy="123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1"/>
          <p:cNvSpPr/>
          <p:nvPr/>
        </p:nvSpPr>
        <p:spPr>
          <a:xfrm>
            <a:off x="4991825" y="2052025"/>
            <a:ext cx="317400" cy="123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 TO TIME SERIES ANALYSIS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b="1" lang="en-GB"/>
              <a:t>Time series analysis</a:t>
            </a:r>
            <a:r>
              <a:rPr lang="en-GB"/>
              <a:t> is a method that study the characteristics of the response variable with respect to time as the independent variable.</a:t>
            </a:r>
            <a:endParaRPr/>
          </a:p>
          <a:p>
            <a:pPr indent="-334327" lvl="0" marL="457200" rtl="0" algn="l">
              <a:spcBef>
                <a:spcPts val="0"/>
              </a:spcBef>
              <a:spcAft>
                <a:spcPts val="0"/>
              </a:spcAft>
              <a:buSzPct val="100000"/>
              <a:buChar char="●"/>
            </a:pPr>
            <a:r>
              <a:rPr lang="en-GB"/>
              <a:t>The </a:t>
            </a:r>
            <a:r>
              <a:rPr b="1" lang="en-GB"/>
              <a:t>time</a:t>
            </a:r>
            <a:r>
              <a:rPr lang="en-GB"/>
              <a:t> is use as the</a:t>
            </a:r>
            <a:r>
              <a:rPr b="1" lang="en-GB"/>
              <a:t> point of reference</a:t>
            </a:r>
            <a:r>
              <a:rPr lang="en-GB"/>
              <a:t> in order to make prediction and forecasting target variable.</a:t>
            </a:r>
            <a:endParaRPr/>
          </a:p>
          <a:p>
            <a:pPr indent="-334327" lvl="0" marL="457200" rtl="0" algn="l">
              <a:spcBef>
                <a:spcPts val="0"/>
              </a:spcBef>
              <a:spcAft>
                <a:spcPts val="0"/>
              </a:spcAft>
              <a:buSzPct val="100000"/>
              <a:buChar char="●"/>
            </a:pPr>
            <a:r>
              <a:rPr lang="en-GB"/>
              <a:t>Why using deep learning approach for time series analysis?</a:t>
            </a:r>
            <a:endParaRPr/>
          </a:p>
          <a:p>
            <a:pPr indent="0" lvl="0" marL="457200" rtl="0" algn="l">
              <a:spcBef>
                <a:spcPts val="1200"/>
              </a:spcBef>
              <a:spcAft>
                <a:spcPts val="0"/>
              </a:spcAft>
              <a:buNone/>
            </a:pPr>
            <a:r>
              <a:rPr i="1" lang="en-GB"/>
              <a:t>“</a:t>
            </a:r>
            <a:r>
              <a:rPr b="1" i="1" lang="en-GB"/>
              <a:t>Deep learning neural networks</a:t>
            </a:r>
            <a:r>
              <a:rPr i="1" lang="en-GB"/>
              <a:t> are </a:t>
            </a:r>
            <a:r>
              <a:rPr b="1" i="1" lang="en-GB"/>
              <a:t>a</a:t>
            </a:r>
            <a:r>
              <a:rPr b="1" i="1" lang="en-GB"/>
              <a:t>bl</a:t>
            </a:r>
            <a:r>
              <a:rPr b="1" i="1" lang="en-GB"/>
              <a:t>e to automatically learn arbitrary complex mappings</a:t>
            </a:r>
            <a:r>
              <a:rPr i="1" lang="en-GB"/>
              <a:t> from inputs to outputs and support multiple inputs and outputs. These are powerful features that offer a lot of promise for time series forecasting, particularly on problems with complex-nonlinear dependencies, multivalent inputs, and multi-step forecasting.”</a:t>
            </a:r>
            <a:endParaRPr i="1"/>
          </a:p>
          <a:p>
            <a:pPr indent="0" lvl="0" marL="457200" rtl="0" algn="l">
              <a:spcBef>
                <a:spcPts val="1200"/>
              </a:spcBef>
              <a:spcAft>
                <a:spcPts val="1200"/>
              </a:spcAft>
              <a:buNone/>
            </a:pPr>
            <a:r>
              <a:rPr lang="en-GB"/>
              <a:t>- </a:t>
            </a:r>
            <a:r>
              <a:rPr lang="en-GB"/>
              <a:t>Deep Learning for Time Series Forecasting Predict the Future with MLPs, CNNs and LSTMs in Python by Jason Brownlee-</a:t>
            </a:r>
            <a:endParaRPr/>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2"/>
          <p:cNvPicPr preferRelativeResize="0"/>
          <p:nvPr/>
        </p:nvPicPr>
        <p:blipFill>
          <a:blip r:embed="rId3">
            <a:alphaModFix/>
          </a:blip>
          <a:stretch>
            <a:fillRect/>
          </a:stretch>
        </p:blipFill>
        <p:spPr>
          <a:xfrm>
            <a:off x="321929" y="614400"/>
            <a:ext cx="3729550" cy="3189800"/>
          </a:xfrm>
          <a:prstGeom prst="rect">
            <a:avLst/>
          </a:prstGeom>
          <a:noFill/>
          <a:ln>
            <a:noFill/>
          </a:ln>
        </p:spPr>
      </p:pic>
      <p:pic>
        <p:nvPicPr>
          <p:cNvPr id="242" name="Google Shape;242;p32"/>
          <p:cNvPicPr preferRelativeResize="0"/>
          <p:nvPr/>
        </p:nvPicPr>
        <p:blipFill>
          <a:blip r:embed="rId4">
            <a:alphaModFix/>
          </a:blip>
          <a:stretch>
            <a:fillRect/>
          </a:stretch>
        </p:blipFill>
        <p:spPr>
          <a:xfrm>
            <a:off x="4618876" y="1053475"/>
            <a:ext cx="4288674" cy="3672376"/>
          </a:xfrm>
          <a:prstGeom prst="rect">
            <a:avLst/>
          </a:prstGeom>
          <a:noFill/>
          <a:ln>
            <a:noFill/>
          </a:ln>
        </p:spPr>
      </p:pic>
      <p:sp>
        <p:nvSpPr>
          <p:cNvPr id="243" name="Google Shape;243;p32"/>
          <p:cNvSpPr/>
          <p:nvPr/>
        </p:nvSpPr>
        <p:spPr>
          <a:xfrm>
            <a:off x="926700" y="884725"/>
            <a:ext cx="317400" cy="123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2"/>
          <p:cNvSpPr/>
          <p:nvPr/>
        </p:nvSpPr>
        <p:spPr>
          <a:xfrm>
            <a:off x="5594775" y="1385275"/>
            <a:ext cx="558300" cy="166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33"/>
          <p:cNvPicPr preferRelativeResize="0"/>
          <p:nvPr/>
        </p:nvPicPr>
        <p:blipFill rotWithShape="1">
          <a:blip r:embed="rId3">
            <a:alphaModFix/>
          </a:blip>
          <a:srcRect b="5695" l="0" r="0" t="0"/>
          <a:stretch/>
        </p:blipFill>
        <p:spPr>
          <a:xfrm>
            <a:off x="2958075" y="1729300"/>
            <a:ext cx="6114974" cy="3242175"/>
          </a:xfrm>
          <a:prstGeom prst="rect">
            <a:avLst/>
          </a:prstGeom>
          <a:noFill/>
          <a:ln>
            <a:noFill/>
          </a:ln>
        </p:spPr>
      </p:pic>
      <p:pic>
        <p:nvPicPr>
          <p:cNvPr id="251" name="Google Shape;251;p33"/>
          <p:cNvPicPr preferRelativeResize="0"/>
          <p:nvPr/>
        </p:nvPicPr>
        <p:blipFill rotWithShape="1">
          <a:blip r:embed="rId4">
            <a:alphaModFix/>
          </a:blip>
          <a:srcRect b="5508" l="0" r="0" t="0"/>
          <a:stretch/>
        </p:blipFill>
        <p:spPr>
          <a:xfrm>
            <a:off x="163825" y="195800"/>
            <a:ext cx="5303201" cy="2817251"/>
          </a:xfrm>
          <a:prstGeom prst="rect">
            <a:avLst/>
          </a:prstGeom>
          <a:noFill/>
          <a:ln>
            <a:noFill/>
          </a:ln>
        </p:spPr>
      </p:pic>
      <p:sp>
        <p:nvSpPr>
          <p:cNvPr id="252" name="Google Shape;252;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7. Model Executor</a:t>
            </a:r>
            <a:endParaRPr/>
          </a:p>
        </p:txBody>
      </p:sp>
      <p:sp>
        <p:nvSpPr>
          <p:cNvPr id="258" name="Google Shape;25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hlink"/>
                </a:solidFill>
                <a:hlinkClick r:id="rId3"/>
              </a:rPr>
              <a:t>Keras Network Executor</a:t>
            </a:r>
            <a:r>
              <a:rPr lang="en-GB"/>
              <a:t> - executes a Keras deep learning network on a compatible external back end that can be selected by the user.</a:t>
            </a:r>
            <a:endParaRPr/>
          </a:p>
          <a:p>
            <a:pPr indent="0" lvl="0" marL="0" rtl="0" algn="l">
              <a:spcBef>
                <a:spcPts val="1200"/>
              </a:spcBef>
              <a:spcAft>
                <a:spcPts val="1200"/>
              </a:spcAft>
              <a:buNone/>
            </a:pPr>
            <a:r>
              <a:t/>
            </a:r>
            <a:endParaRPr/>
          </a:p>
        </p:txBody>
      </p:sp>
      <p:pic>
        <p:nvPicPr>
          <p:cNvPr id="259" name="Google Shape;259;p34"/>
          <p:cNvPicPr preferRelativeResize="0"/>
          <p:nvPr/>
        </p:nvPicPr>
        <p:blipFill>
          <a:blip r:embed="rId4">
            <a:alphaModFix/>
          </a:blip>
          <a:stretch>
            <a:fillRect/>
          </a:stretch>
        </p:blipFill>
        <p:spPr>
          <a:xfrm>
            <a:off x="556800" y="1829900"/>
            <a:ext cx="3691701" cy="3152425"/>
          </a:xfrm>
          <a:prstGeom prst="rect">
            <a:avLst/>
          </a:prstGeom>
          <a:noFill/>
          <a:ln>
            <a:noFill/>
          </a:ln>
        </p:spPr>
      </p:pic>
      <p:pic>
        <p:nvPicPr>
          <p:cNvPr id="260" name="Google Shape;260;p34"/>
          <p:cNvPicPr preferRelativeResize="0"/>
          <p:nvPr/>
        </p:nvPicPr>
        <p:blipFill>
          <a:blip r:embed="rId5">
            <a:alphaModFix/>
          </a:blip>
          <a:stretch>
            <a:fillRect/>
          </a:stretch>
        </p:blipFill>
        <p:spPr>
          <a:xfrm>
            <a:off x="4803950" y="1829900"/>
            <a:ext cx="3691700" cy="3140597"/>
          </a:xfrm>
          <a:prstGeom prst="rect">
            <a:avLst/>
          </a:prstGeom>
          <a:noFill/>
          <a:ln>
            <a:noFill/>
          </a:ln>
        </p:spPr>
      </p:pic>
      <p:sp>
        <p:nvSpPr>
          <p:cNvPr id="261" name="Google Shape;261;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8. Model Evaluation Metrics</a:t>
            </a:r>
            <a:endParaRPr/>
          </a:p>
        </p:txBody>
      </p:sp>
      <p:pic>
        <p:nvPicPr>
          <p:cNvPr id="267" name="Google Shape;267;p35"/>
          <p:cNvPicPr preferRelativeResize="0"/>
          <p:nvPr/>
        </p:nvPicPr>
        <p:blipFill>
          <a:blip r:embed="rId3">
            <a:alphaModFix/>
          </a:blip>
          <a:stretch>
            <a:fillRect/>
          </a:stretch>
        </p:blipFill>
        <p:spPr>
          <a:xfrm>
            <a:off x="482088" y="1152475"/>
            <a:ext cx="1114425" cy="857250"/>
          </a:xfrm>
          <a:prstGeom prst="rect">
            <a:avLst/>
          </a:prstGeom>
          <a:noFill/>
          <a:ln>
            <a:noFill/>
          </a:ln>
        </p:spPr>
      </p:pic>
      <p:sp>
        <p:nvSpPr>
          <p:cNvPr id="268" name="Google Shape;268;p35"/>
          <p:cNvSpPr txBox="1"/>
          <p:nvPr/>
        </p:nvSpPr>
        <p:spPr>
          <a:xfrm>
            <a:off x="1678325" y="1273300"/>
            <a:ext cx="645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4"/>
              </a:rPr>
              <a:t>Numeric Scorer</a:t>
            </a:r>
            <a:r>
              <a:rPr lang="en-GB"/>
              <a:t> - This node computes certain statistics between the a numeric </a:t>
            </a:r>
            <a:r>
              <a:rPr lang="en-GB"/>
              <a:t>column</a:t>
            </a:r>
            <a:r>
              <a:rPr lang="en-GB"/>
              <a:t> values (r i ) and predicted (p i ) values</a:t>
            </a:r>
            <a:endParaRPr/>
          </a:p>
        </p:txBody>
      </p:sp>
      <p:pic>
        <p:nvPicPr>
          <p:cNvPr id="269" name="Google Shape;269;p35"/>
          <p:cNvPicPr preferRelativeResize="0"/>
          <p:nvPr/>
        </p:nvPicPr>
        <p:blipFill>
          <a:blip r:embed="rId5">
            <a:alphaModFix/>
          </a:blip>
          <a:stretch>
            <a:fillRect/>
          </a:stretch>
        </p:blipFill>
        <p:spPr>
          <a:xfrm>
            <a:off x="632788" y="1959375"/>
            <a:ext cx="3192084" cy="2949800"/>
          </a:xfrm>
          <a:prstGeom prst="rect">
            <a:avLst/>
          </a:prstGeom>
          <a:noFill/>
          <a:ln>
            <a:noFill/>
          </a:ln>
        </p:spPr>
      </p:pic>
      <p:sp>
        <p:nvSpPr>
          <p:cNvPr id="270" name="Google Shape;270;p35"/>
          <p:cNvSpPr txBox="1"/>
          <p:nvPr/>
        </p:nvSpPr>
        <p:spPr>
          <a:xfrm>
            <a:off x="4325425" y="1985800"/>
            <a:ext cx="1981200" cy="400200"/>
          </a:xfrm>
          <a:prstGeom prst="rect">
            <a:avLst/>
          </a:prstGeom>
          <a:solidFill>
            <a:srgbClr val="A4C2F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Output</a:t>
            </a:r>
            <a:endParaRPr/>
          </a:p>
        </p:txBody>
      </p:sp>
      <p:pic>
        <p:nvPicPr>
          <p:cNvPr id="271" name="Google Shape;271;p35"/>
          <p:cNvPicPr preferRelativeResize="0"/>
          <p:nvPr/>
        </p:nvPicPr>
        <p:blipFill>
          <a:blip r:embed="rId6">
            <a:alphaModFix/>
          </a:blip>
          <a:stretch>
            <a:fillRect/>
          </a:stretch>
        </p:blipFill>
        <p:spPr>
          <a:xfrm>
            <a:off x="4325421" y="2482900"/>
            <a:ext cx="1981200" cy="2047875"/>
          </a:xfrm>
          <a:prstGeom prst="rect">
            <a:avLst/>
          </a:prstGeom>
          <a:noFill/>
          <a:ln>
            <a:noFill/>
          </a:ln>
        </p:spPr>
      </p:pic>
      <p:sp>
        <p:nvSpPr>
          <p:cNvPr id="272" name="Google Shape;272;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9. Visualization the Actual Vs Predicted Power Usage</a:t>
            </a:r>
            <a:endParaRPr/>
          </a:p>
        </p:txBody>
      </p:sp>
      <p:pic>
        <p:nvPicPr>
          <p:cNvPr id="278" name="Google Shape;278;p36"/>
          <p:cNvPicPr preferRelativeResize="0"/>
          <p:nvPr/>
        </p:nvPicPr>
        <p:blipFill rotWithShape="1">
          <a:blip r:embed="rId3">
            <a:alphaModFix/>
          </a:blip>
          <a:srcRect b="5294" l="0" r="0" t="0"/>
          <a:stretch/>
        </p:blipFill>
        <p:spPr>
          <a:xfrm>
            <a:off x="65950" y="894938"/>
            <a:ext cx="4759574" cy="2534400"/>
          </a:xfrm>
          <a:prstGeom prst="rect">
            <a:avLst/>
          </a:prstGeom>
          <a:noFill/>
          <a:ln>
            <a:noFill/>
          </a:ln>
        </p:spPr>
      </p:pic>
      <p:pic>
        <p:nvPicPr>
          <p:cNvPr id="279" name="Google Shape;279;p36"/>
          <p:cNvPicPr preferRelativeResize="0"/>
          <p:nvPr/>
        </p:nvPicPr>
        <p:blipFill>
          <a:blip r:embed="rId4">
            <a:alphaModFix/>
          </a:blip>
          <a:stretch>
            <a:fillRect/>
          </a:stretch>
        </p:blipFill>
        <p:spPr>
          <a:xfrm>
            <a:off x="6279650" y="1221300"/>
            <a:ext cx="714375" cy="800100"/>
          </a:xfrm>
          <a:prstGeom prst="rect">
            <a:avLst/>
          </a:prstGeom>
          <a:noFill/>
          <a:ln>
            <a:noFill/>
          </a:ln>
        </p:spPr>
      </p:pic>
      <p:pic>
        <p:nvPicPr>
          <p:cNvPr id="280" name="Google Shape;280;p36"/>
          <p:cNvPicPr preferRelativeResize="0"/>
          <p:nvPr/>
        </p:nvPicPr>
        <p:blipFill rotWithShape="1">
          <a:blip r:embed="rId5">
            <a:alphaModFix/>
          </a:blip>
          <a:srcRect b="5864" l="0" r="0" t="0"/>
          <a:stretch/>
        </p:blipFill>
        <p:spPr>
          <a:xfrm>
            <a:off x="4129675" y="2489775"/>
            <a:ext cx="5014326" cy="2653724"/>
          </a:xfrm>
          <a:prstGeom prst="rect">
            <a:avLst/>
          </a:prstGeom>
          <a:noFill/>
          <a:ln>
            <a:noFill/>
          </a:ln>
        </p:spPr>
      </p:pic>
      <p:sp>
        <p:nvSpPr>
          <p:cNvPr id="281" name="Google Shape;281;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Bivariate Multisteps Time Series Analysis using LSTM</a:t>
            </a:r>
            <a:endParaRPr/>
          </a:p>
        </p:txBody>
      </p:sp>
      <p:sp>
        <p:nvSpPr>
          <p:cNvPr id="287" name="Google Shape;287;p3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GB"/>
              <a:t>Windmill Energy Production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WORKFLOW SUMMARY</a:t>
            </a:r>
            <a:endParaRPr/>
          </a:p>
        </p:txBody>
      </p:sp>
      <p:sp>
        <p:nvSpPr>
          <p:cNvPr id="293" name="Google Shape;29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Data Loading &amp; preprocessing</a:t>
            </a:r>
            <a:endParaRPr/>
          </a:p>
          <a:p>
            <a:pPr indent="-342900" lvl="0" marL="457200" rtl="0" algn="l">
              <a:spcBef>
                <a:spcPts val="0"/>
              </a:spcBef>
              <a:spcAft>
                <a:spcPts val="0"/>
              </a:spcAft>
              <a:buSzPts val="1800"/>
              <a:buAutoNum type="arabicPeriod"/>
            </a:pPr>
            <a:r>
              <a:t/>
            </a:r>
            <a:endParaRPr/>
          </a:p>
        </p:txBody>
      </p:sp>
      <p:sp>
        <p:nvSpPr>
          <p:cNvPr id="294" name="Google Shape;294;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Loading &amp; Preprocessing</a:t>
            </a:r>
            <a:endParaRPr/>
          </a:p>
        </p:txBody>
      </p:sp>
      <p:sp>
        <p:nvSpPr>
          <p:cNvPr id="300" name="Google Shape;300;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01" name="Google Shape;301;p39"/>
          <p:cNvPicPr preferRelativeResize="0"/>
          <p:nvPr/>
        </p:nvPicPr>
        <p:blipFill>
          <a:blip r:embed="rId3">
            <a:alphaModFix/>
          </a:blip>
          <a:stretch>
            <a:fillRect/>
          </a:stretch>
        </p:blipFill>
        <p:spPr>
          <a:xfrm>
            <a:off x="468975" y="1110800"/>
            <a:ext cx="8003474" cy="3946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Step 1: Data Loading and Visualising</a:t>
            </a:r>
            <a:endParaRPr/>
          </a:p>
        </p:txBody>
      </p:sp>
      <p:sp>
        <p:nvSpPr>
          <p:cNvPr id="307" name="Google Shape;307;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08" name="Google Shape;308;p40"/>
          <p:cNvPicPr preferRelativeResize="0"/>
          <p:nvPr/>
        </p:nvPicPr>
        <p:blipFill>
          <a:blip r:embed="rId3">
            <a:alphaModFix/>
          </a:blip>
          <a:stretch>
            <a:fillRect/>
          </a:stretch>
        </p:blipFill>
        <p:spPr>
          <a:xfrm>
            <a:off x="5964550" y="245600"/>
            <a:ext cx="819150" cy="971550"/>
          </a:xfrm>
          <a:prstGeom prst="rect">
            <a:avLst/>
          </a:prstGeom>
          <a:noFill/>
          <a:ln>
            <a:noFill/>
          </a:ln>
        </p:spPr>
      </p:pic>
      <p:pic>
        <p:nvPicPr>
          <p:cNvPr id="309" name="Google Shape;309;p40"/>
          <p:cNvPicPr preferRelativeResize="0"/>
          <p:nvPr/>
        </p:nvPicPr>
        <p:blipFill>
          <a:blip r:embed="rId4">
            <a:alphaModFix/>
          </a:blip>
          <a:stretch>
            <a:fillRect/>
          </a:stretch>
        </p:blipFill>
        <p:spPr>
          <a:xfrm>
            <a:off x="432450" y="1017725"/>
            <a:ext cx="3179301" cy="3941250"/>
          </a:xfrm>
          <a:prstGeom prst="rect">
            <a:avLst/>
          </a:prstGeom>
          <a:noFill/>
          <a:ln>
            <a:noFill/>
          </a:ln>
        </p:spPr>
      </p:pic>
      <p:pic>
        <p:nvPicPr>
          <p:cNvPr id="310" name="Google Shape;310;p40"/>
          <p:cNvPicPr preferRelativeResize="0"/>
          <p:nvPr/>
        </p:nvPicPr>
        <p:blipFill>
          <a:blip r:embed="rId5">
            <a:alphaModFix/>
          </a:blip>
          <a:stretch>
            <a:fillRect/>
          </a:stretch>
        </p:blipFill>
        <p:spPr>
          <a:xfrm>
            <a:off x="3793825" y="1177575"/>
            <a:ext cx="3091925" cy="3828276"/>
          </a:xfrm>
          <a:prstGeom prst="rect">
            <a:avLst/>
          </a:prstGeom>
          <a:noFill/>
          <a:ln>
            <a:noFill/>
          </a:ln>
        </p:spPr>
      </p:pic>
      <p:sp>
        <p:nvSpPr>
          <p:cNvPr id="311" name="Google Shape;311;p40"/>
          <p:cNvSpPr/>
          <p:nvPr/>
        </p:nvSpPr>
        <p:spPr>
          <a:xfrm>
            <a:off x="467200" y="1253325"/>
            <a:ext cx="252300" cy="133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0"/>
          <p:cNvSpPr/>
          <p:nvPr/>
        </p:nvSpPr>
        <p:spPr>
          <a:xfrm>
            <a:off x="519125" y="1438725"/>
            <a:ext cx="1394100" cy="133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0"/>
          <p:cNvSpPr/>
          <p:nvPr/>
        </p:nvSpPr>
        <p:spPr>
          <a:xfrm>
            <a:off x="4031000" y="1386825"/>
            <a:ext cx="337200" cy="133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0"/>
          <p:cNvSpPr/>
          <p:nvPr/>
        </p:nvSpPr>
        <p:spPr>
          <a:xfrm>
            <a:off x="5377375" y="4825475"/>
            <a:ext cx="726000" cy="133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Step 2: EDA and Visualization</a:t>
            </a:r>
            <a:endParaRPr/>
          </a:p>
        </p:txBody>
      </p:sp>
      <p:sp>
        <p:nvSpPr>
          <p:cNvPr id="320" name="Google Shape;320;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321" name="Google Shape;321;p41"/>
          <p:cNvSpPr/>
          <p:nvPr/>
        </p:nvSpPr>
        <p:spPr>
          <a:xfrm>
            <a:off x="1797200" y="1542375"/>
            <a:ext cx="382200" cy="2013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1"/>
          <p:cNvSpPr txBox="1"/>
          <p:nvPr/>
        </p:nvSpPr>
        <p:spPr>
          <a:xfrm>
            <a:off x="409075" y="2179450"/>
            <a:ext cx="160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Metanode for data cleaning</a:t>
            </a:r>
            <a:endParaRPr/>
          </a:p>
        </p:txBody>
      </p:sp>
      <p:pic>
        <p:nvPicPr>
          <p:cNvPr id="323" name="Google Shape;323;p41"/>
          <p:cNvPicPr preferRelativeResize="0"/>
          <p:nvPr/>
        </p:nvPicPr>
        <p:blipFill>
          <a:blip r:embed="rId3">
            <a:alphaModFix/>
          </a:blip>
          <a:stretch>
            <a:fillRect/>
          </a:stretch>
        </p:blipFill>
        <p:spPr>
          <a:xfrm>
            <a:off x="389275" y="1065188"/>
            <a:ext cx="1285875" cy="1066800"/>
          </a:xfrm>
          <a:prstGeom prst="rect">
            <a:avLst/>
          </a:prstGeom>
          <a:noFill/>
          <a:ln>
            <a:noFill/>
          </a:ln>
        </p:spPr>
      </p:pic>
      <p:sp>
        <p:nvSpPr>
          <p:cNvPr id="324" name="Google Shape;324;p41"/>
          <p:cNvSpPr txBox="1"/>
          <p:nvPr/>
        </p:nvSpPr>
        <p:spPr>
          <a:xfrm>
            <a:off x="5894575" y="576725"/>
            <a:ext cx="2937600" cy="406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b="1" lang="en-GB">
                <a:solidFill>
                  <a:srgbClr val="4A86E8"/>
                </a:solidFill>
              </a:rPr>
              <a:t>Column</a:t>
            </a:r>
            <a:r>
              <a:rPr b="1" lang="en-GB">
                <a:solidFill>
                  <a:srgbClr val="4A86E8"/>
                </a:solidFill>
              </a:rPr>
              <a:t> filter</a:t>
            </a:r>
            <a:r>
              <a:rPr lang="en-GB"/>
              <a:t> - remove all unnecessary column for the TSA</a:t>
            </a:r>
            <a:endParaRPr/>
          </a:p>
          <a:p>
            <a:pPr indent="-317500" lvl="0" marL="457200" rtl="0" algn="l">
              <a:spcBef>
                <a:spcPts val="0"/>
              </a:spcBef>
              <a:spcAft>
                <a:spcPts val="0"/>
              </a:spcAft>
              <a:buSzPts val="1400"/>
              <a:buAutoNum type="arabicPeriod"/>
            </a:pPr>
            <a:r>
              <a:rPr b="1" lang="en-GB">
                <a:solidFill>
                  <a:srgbClr val="4A86E8"/>
                </a:solidFill>
              </a:rPr>
              <a:t>Row Filter</a:t>
            </a:r>
            <a:r>
              <a:rPr lang="en-GB"/>
              <a:t> - remove all Dec-2017 data</a:t>
            </a:r>
            <a:endParaRPr/>
          </a:p>
          <a:p>
            <a:pPr indent="-317500" lvl="0" marL="457200" rtl="0" algn="l">
              <a:spcBef>
                <a:spcPts val="0"/>
              </a:spcBef>
              <a:spcAft>
                <a:spcPts val="0"/>
              </a:spcAft>
              <a:buSzPts val="1400"/>
              <a:buAutoNum type="arabicPeriod"/>
            </a:pPr>
            <a:r>
              <a:rPr b="1" lang="en-GB">
                <a:solidFill>
                  <a:srgbClr val="4A86E8"/>
                </a:solidFill>
              </a:rPr>
              <a:t>Missing Value</a:t>
            </a:r>
            <a:r>
              <a:rPr lang="en-GB"/>
              <a:t> - fill in missing value for both column</a:t>
            </a:r>
            <a:endParaRPr/>
          </a:p>
          <a:p>
            <a:pPr indent="-317500" lvl="0" marL="457200" rtl="0" algn="l">
              <a:spcBef>
                <a:spcPts val="0"/>
              </a:spcBef>
              <a:spcAft>
                <a:spcPts val="0"/>
              </a:spcAft>
              <a:buSzPts val="1400"/>
              <a:buAutoNum type="arabicPeriod"/>
            </a:pPr>
            <a:r>
              <a:rPr b="1" lang="en-GB">
                <a:solidFill>
                  <a:srgbClr val="4A86E8"/>
                </a:solidFill>
              </a:rPr>
              <a:t>Cell Splitter </a:t>
            </a:r>
            <a:r>
              <a:rPr lang="en-GB"/>
              <a:t>- split char”+” in date(string)</a:t>
            </a:r>
            <a:endParaRPr/>
          </a:p>
          <a:p>
            <a:pPr indent="-317500" lvl="0" marL="457200" rtl="0" algn="l">
              <a:spcBef>
                <a:spcPts val="0"/>
              </a:spcBef>
              <a:spcAft>
                <a:spcPts val="0"/>
              </a:spcAft>
              <a:buSzPts val="1400"/>
              <a:buAutoNum type="arabicPeriod"/>
            </a:pPr>
            <a:r>
              <a:rPr b="1" lang="en-GB">
                <a:solidFill>
                  <a:srgbClr val="4A86E8"/>
                </a:solidFill>
              </a:rPr>
              <a:t>String to Date&amp;Time</a:t>
            </a:r>
            <a:r>
              <a:rPr lang="en-GB"/>
              <a:t> - convert date(string) to datetime format</a:t>
            </a:r>
            <a:endParaRPr/>
          </a:p>
          <a:p>
            <a:pPr indent="-317500" lvl="0" marL="457200" rtl="0" algn="l">
              <a:spcBef>
                <a:spcPts val="0"/>
              </a:spcBef>
              <a:spcAft>
                <a:spcPts val="0"/>
              </a:spcAft>
              <a:buSzPts val="1400"/>
              <a:buAutoNum type="arabicPeriod"/>
            </a:pPr>
            <a:r>
              <a:rPr b="1" lang="en-GB">
                <a:solidFill>
                  <a:srgbClr val="4A86E8"/>
                </a:solidFill>
              </a:rPr>
              <a:t>Column Filter</a:t>
            </a:r>
            <a:r>
              <a:rPr lang="en-GB"/>
              <a:t> - filter the unnecessary column</a:t>
            </a:r>
            <a:endParaRPr/>
          </a:p>
          <a:p>
            <a:pPr indent="-317500" lvl="0" marL="457200" rtl="0" algn="l">
              <a:spcBef>
                <a:spcPts val="0"/>
              </a:spcBef>
              <a:spcAft>
                <a:spcPts val="0"/>
              </a:spcAft>
              <a:buSzPts val="1400"/>
              <a:buAutoNum type="arabicPeriod"/>
            </a:pPr>
            <a:r>
              <a:rPr b="1" lang="en-GB">
                <a:solidFill>
                  <a:srgbClr val="4A86E8"/>
                </a:solidFill>
              </a:rPr>
              <a:t>Table Manipulator </a:t>
            </a:r>
            <a:r>
              <a:rPr lang="en-GB"/>
              <a:t>- Rename &amp; rearrange columns</a:t>
            </a:r>
            <a:endParaRPr/>
          </a:p>
        </p:txBody>
      </p:sp>
      <p:pic>
        <p:nvPicPr>
          <p:cNvPr id="325" name="Google Shape;325;p41"/>
          <p:cNvPicPr preferRelativeResize="0"/>
          <p:nvPr/>
        </p:nvPicPr>
        <p:blipFill>
          <a:blip r:embed="rId4">
            <a:alphaModFix/>
          </a:blip>
          <a:stretch>
            <a:fillRect/>
          </a:stretch>
        </p:blipFill>
        <p:spPr>
          <a:xfrm>
            <a:off x="2270175" y="1065200"/>
            <a:ext cx="3584925" cy="2681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Deep Learning with KNIME</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KNIME is an open source software that composed of </a:t>
            </a:r>
            <a:r>
              <a:rPr b="1" lang="en-GB"/>
              <a:t>drag and drop nodes</a:t>
            </a:r>
            <a:r>
              <a:rPr lang="en-GB"/>
              <a:t> with each node has its own functionality.</a:t>
            </a:r>
            <a:endParaRPr/>
          </a:p>
          <a:p>
            <a:pPr indent="-342900" lvl="0" marL="457200" rtl="0" algn="l">
              <a:spcBef>
                <a:spcPts val="0"/>
              </a:spcBef>
              <a:spcAft>
                <a:spcPts val="0"/>
              </a:spcAft>
              <a:buSzPts val="1800"/>
              <a:buChar char="●"/>
            </a:pPr>
            <a:r>
              <a:rPr lang="en-GB"/>
              <a:t>In this </a:t>
            </a:r>
            <a:r>
              <a:rPr lang="en-GB"/>
              <a:t>workflow</a:t>
            </a:r>
            <a:r>
              <a:rPr lang="en-GB"/>
              <a:t>, we will go through all types of Time Series Analysis (TSA) using </a:t>
            </a:r>
            <a:r>
              <a:rPr b="1" lang="en-GB"/>
              <a:t>Long Short Term Memory (LSTM)</a:t>
            </a:r>
            <a:r>
              <a:rPr lang="en-GB"/>
              <a:t>.</a:t>
            </a:r>
            <a:endParaRPr/>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Step 2: EDA and Visualization</a:t>
            </a:r>
            <a:endParaRPr/>
          </a:p>
        </p:txBody>
      </p:sp>
      <p:sp>
        <p:nvSpPr>
          <p:cNvPr id="331" name="Google Shape;331;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32" name="Google Shape;332;p42"/>
          <p:cNvPicPr preferRelativeResize="0"/>
          <p:nvPr/>
        </p:nvPicPr>
        <p:blipFill>
          <a:blip r:embed="rId3">
            <a:alphaModFix/>
          </a:blip>
          <a:stretch>
            <a:fillRect/>
          </a:stretch>
        </p:blipFill>
        <p:spPr>
          <a:xfrm>
            <a:off x="406475" y="1017725"/>
            <a:ext cx="2076450" cy="2419350"/>
          </a:xfrm>
          <a:prstGeom prst="rect">
            <a:avLst/>
          </a:prstGeom>
          <a:noFill/>
          <a:ln>
            <a:noFill/>
          </a:ln>
        </p:spPr>
      </p:pic>
      <p:sp>
        <p:nvSpPr>
          <p:cNvPr id="333" name="Google Shape;333;p42"/>
          <p:cNvSpPr txBox="1"/>
          <p:nvPr/>
        </p:nvSpPr>
        <p:spPr>
          <a:xfrm>
            <a:off x="3008700" y="1260900"/>
            <a:ext cx="49188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Knime has verified component for TSA that we can make use of. For this purpose, </a:t>
            </a:r>
            <a:r>
              <a:rPr lang="en-GB" u="sng">
                <a:solidFill>
                  <a:schemeClr val="hlink"/>
                </a:solidFill>
                <a:hlinkClick r:id="rId4"/>
              </a:rPr>
              <a:t>Aggregation </a:t>
            </a:r>
            <a:r>
              <a:rPr lang="en-GB" u="sng">
                <a:solidFill>
                  <a:schemeClr val="hlink"/>
                </a:solidFill>
                <a:hlinkClick r:id="rId5"/>
              </a:rPr>
              <a:t>Granularity</a:t>
            </a:r>
            <a:r>
              <a:rPr lang="en-GB"/>
              <a:t> and </a:t>
            </a:r>
            <a:r>
              <a:rPr lang="en-GB" u="sng">
                <a:solidFill>
                  <a:schemeClr val="hlink"/>
                </a:solidFill>
                <a:hlinkClick r:id="rId6"/>
              </a:rPr>
              <a:t>Timestamp Alignment</a:t>
            </a:r>
            <a:r>
              <a:rPr lang="en-GB"/>
              <a:t> can be used.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Aggregation </a:t>
            </a:r>
            <a:r>
              <a:rPr lang="en-GB"/>
              <a:t>granularity</a:t>
            </a:r>
            <a:r>
              <a:rPr lang="en-GB"/>
              <a:t> aggregates values in a selected numeric or string column by timestamps extracted from a column of type Date&amp;Time.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Timestamp Alignment checks whether the selected timestamp column is uniformly sampled in the selected time scale. Missing values will be inserted at skipped sampling times.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9" name="Google Shape;339;p43"/>
          <p:cNvSpPr txBox="1"/>
          <p:nvPr>
            <p:ph idx="1" type="body"/>
          </p:nvPr>
        </p:nvSpPr>
        <p:spPr>
          <a:xfrm>
            <a:off x="311700" y="1152475"/>
            <a:ext cx="4177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Fill in missing values for both WindSpeed and ActivePower</a:t>
            </a:r>
            <a:endParaRPr/>
          </a:p>
          <a:p>
            <a:pPr indent="-342900" lvl="0" marL="457200" rtl="0" algn="l">
              <a:spcBef>
                <a:spcPts val="0"/>
              </a:spcBef>
              <a:spcAft>
                <a:spcPts val="0"/>
              </a:spcAft>
              <a:buSzPts val="1800"/>
              <a:buAutoNum type="arabicPeriod"/>
            </a:pPr>
            <a:r>
              <a:rPr lang="en-GB"/>
              <a:t>Join the table</a:t>
            </a:r>
            <a:endParaRPr/>
          </a:p>
          <a:p>
            <a:pPr indent="-342900" lvl="0" marL="457200" rtl="0" algn="l">
              <a:spcBef>
                <a:spcPts val="0"/>
              </a:spcBef>
              <a:spcAft>
                <a:spcPts val="0"/>
              </a:spcAft>
              <a:buSzPts val="1800"/>
              <a:buAutoNum type="arabicPeriod"/>
            </a:pPr>
            <a:r>
              <a:rPr lang="en-GB"/>
              <a:t>Filter the </a:t>
            </a:r>
            <a:r>
              <a:rPr lang="en-GB"/>
              <a:t>unnecessary</a:t>
            </a:r>
            <a:r>
              <a:rPr lang="en-GB"/>
              <a:t> column</a:t>
            </a:r>
            <a:endParaRPr/>
          </a:p>
          <a:p>
            <a:pPr indent="0" lvl="0" marL="0" rtl="0" algn="l">
              <a:spcBef>
                <a:spcPts val="1200"/>
              </a:spcBef>
              <a:spcAft>
                <a:spcPts val="1200"/>
              </a:spcAft>
              <a:buNone/>
            </a:pPr>
            <a:r>
              <a:t/>
            </a:r>
            <a:endParaRPr/>
          </a:p>
        </p:txBody>
      </p:sp>
      <p:sp>
        <p:nvSpPr>
          <p:cNvPr id="340" name="Google Shape;340;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41" name="Google Shape;341;p43"/>
          <p:cNvPicPr preferRelativeResize="0"/>
          <p:nvPr/>
        </p:nvPicPr>
        <p:blipFill rotWithShape="1">
          <a:blip r:embed="rId3">
            <a:alphaModFix/>
          </a:blip>
          <a:srcRect b="0" l="0" r="10080" t="0"/>
          <a:stretch/>
        </p:blipFill>
        <p:spPr>
          <a:xfrm>
            <a:off x="4572000" y="1152475"/>
            <a:ext cx="4225950" cy="3746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7" name="Google Shape;347;p44"/>
          <p:cNvSpPr txBox="1"/>
          <p:nvPr>
            <p:ph idx="1" type="body"/>
          </p:nvPr>
        </p:nvSpPr>
        <p:spPr>
          <a:xfrm>
            <a:off x="311700" y="1152475"/>
            <a:ext cx="566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48" name="Google Shape;348;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49" name="Google Shape;349;p44"/>
          <p:cNvPicPr preferRelativeResize="0"/>
          <p:nvPr/>
        </p:nvPicPr>
        <p:blipFill>
          <a:blip r:embed="rId3">
            <a:alphaModFix/>
          </a:blip>
          <a:stretch>
            <a:fillRect/>
          </a:stretch>
        </p:blipFill>
        <p:spPr>
          <a:xfrm>
            <a:off x="6031950" y="445013"/>
            <a:ext cx="2800350" cy="4105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Multivariate Multisteps Time Series Analysis using LSTM</a:t>
            </a:r>
            <a:endParaRPr/>
          </a:p>
        </p:txBody>
      </p:sp>
      <p:sp>
        <p:nvSpPr>
          <p:cNvPr id="355" name="Google Shape;355;p4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Pollution prediction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Workflow Summary</a:t>
            </a:r>
            <a:endParaRPr/>
          </a:p>
        </p:txBody>
      </p:sp>
      <p:sp>
        <p:nvSpPr>
          <p:cNvPr id="361" name="Google Shape;361;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62" name="Google Shape;362;p46"/>
          <p:cNvPicPr preferRelativeResize="0"/>
          <p:nvPr/>
        </p:nvPicPr>
        <p:blipFill>
          <a:blip r:embed="rId3">
            <a:alphaModFix/>
          </a:blip>
          <a:stretch>
            <a:fillRect/>
          </a:stretch>
        </p:blipFill>
        <p:spPr>
          <a:xfrm>
            <a:off x="406625" y="1097725"/>
            <a:ext cx="8065814" cy="334069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Data Loading &amp; Processing Stage </a:t>
            </a:r>
            <a:endParaRPr/>
          </a:p>
        </p:txBody>
      </p:sp>
      <p:sp>
        <p:nvSpPr>
          <p:cNvPr id="368" name="Google Shape;368;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69" name="Google Shape;369;p47"/>
          <p:cNvPicPr preferRelativeResize="0"/>
          <p:nvPr/>
        </p:nvPicPr>
        <p:blipFill>
          <a:blip r:embed="rId3">
            <a:alphaModFix/>
          </a:blip>
          <a:stretch>
            <a:fillRect/>
          </a:stretch>
        </p:blipFill>
        <p:spPr>
          <a:xfrm>
            <a:off x="311700" y="1118400"/>
            <a:ext cx="6030649" cy="3670825"/>
          </a:xfrm>
          <a:prstGeom prst="rect">
            <a:avLst/>
          </a:prstGeom>
          <a:noFill/>
          <a:ln>
            <a:noFill/>
          </a:ln>
        </p:spPr>
      </p:pic>
      <p:sp>
        <p:nvSpPr>
          <p:cNvPr id="370" name="Google Shape;370;p47"/>
          <p:cNvSpPr txBox="1"/>
          <p:nvPr/>
        </p:nvSpPr>
        <p:spPr>
          <a:xfrm>
            <a:off x="6609750" y="960463"/>
            <a:ext cx="2296500" cy="39867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AutoNum type="arabicPeriod"/>
            </a:pPr>
            <a:r>
              <a:rPr lang="en-GB" sz="1300"/>
              <a:t>Data loading using CSV reader node</a:t>
            </a:r>
            <a:endParaRPr sz="1300"/>
          </a:p>
          <a:p>
            <a:pPr indent="-311150" lvl="0" marL="457200" rtl="0" algn="l">
              <a:spcBef>
                <a:spcPts val="0"/>
              </a:spcBef>
              <a:spcAft>
                <a:spcPts val="0"/>
              </a:spcAft>
              <a:buSzPts val="1300"/>
              <a:buAutoNum type="arabicPeriod"/>
            </a:pPr>
            <a:r>
              <a:rPr lang="en-GB" sz="1300"/>
              <a:t>Data preprocessing (refer to next slide)</a:t>
            </a:r>
            <a:endParaRPr sz="1300"/>
          </a:p>
          <a:p>
            <a:pPr indent="-311150" lvl="0" marL="457200" rtl="0" algn="l">
              <a:spcBef>
                <a:spcPts val="0"/>
              </a:spcBef>
              <a:spcAft>
                <a:spcPts val="0"/>
              </a:spcAft>
              <a:buSzPts val="1300"/>
              <a:buAutoNum type="arabicPeriod"/>
            </a:pPr>
            <a:r>
              <a:rPr lang="en-GB" sz="1300"/>
              <a:t>Data visualization </a:t>
            </a:r>
            <a:endParaRPr sz="1300"/>
          </a:p>
          <a:p>
            <a:pPr indent="-311150" lvl="0" marL="457200" rtl="0" algn="l">
              <a:spcBef>
                <a:spcPts val="0"/>
              </a:spcBef>
              <a:spcAft>
                <a:spcPts val="0"/>
              </a:spcAft>
              <a:buSzPts val="1300"/>
              <a:buAutoNum type="arabicPeriod"/>
            </a:pPr>
            <a:r>
              <a:rPr lang="en-GB" sz="1300"/>
              <a:t>Training and validation dataset using partitioning node</a:t>
            </a:r>
            <a:endParaRPr sz="1300"/>
          </a:p>
          <a:p>
            <a:pPr indent="-311150" lvl="0" marL="457200" rtl="0" algn="l">
              <a:spcBef>
                <a:spcPts val="0"/>
              </a:spcBef>
              <a:spcAft>
                <a:spcPts val="0"/>
              </a:spcAft>
              <a:buSzPts val="1300"/>
              <a:buAutoNum type="arabicPeriod"/>
            </a:pPr>
            <a:r>
              <a:rPr lang="en-GB" sz="1300"/>
              <a:t>Normalize both training and validation dataset using normalizer node</a:t>
            </a:r>
            <a:endParaRPr sz="1300"/>
          </a:p>
          <a:p>
            <a:pPr indent="-311150" lvl="0" marL="457200" rtl="0" algn="l">
              <a:spcBef>
                <a:spcPts val="0"/>
              </a:spcBef>
              <a:spcAft>
                <a:spcPts val="0"/>
              </a:spcAft>
              <a:buSzPts val="1300"/>
              <a:buAutoNum type="arabicPeriod"/>
            </a:pPr>
            <a:r>
              <a:rPr b="1" lang="en-GB" sz="1300"/>
              <a:t>Prepare input vector for keras model training</a:t>
            </a:r>
            <a:endParaRPr b="1" sz="1300"/>
          </a:p>
          <a:p>
            <a:pPr indent="-311150" lvl="0" marL="457200" rtl="0" algn="l">
              <a:spcBef>
                <a:spcPts val="0"/>
              </a:spcBef>
              <a:spcAft>
                <a:spcPts val="0"/>
              </a:spcAft>
              <a:buSzPts val="1300"/>
              <a:buAutoNum type="arabicPeriod"/>
            </a:pPr>
            <a:r>
              <a:rPr lang="en-GB" sz="1300"/>
              <a:t>Then, partition the validation data to validation and test data</a:t>
            </a:r>
            <a:endParaRPr sz="13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Loading &amp; Processing Stage</a:t>
            </a:r>
            <a:endParaRPr/>
          </a:p>
        </p:txBody>
      </p:sp>
      <p:sp>
        <p:nvSpPr>
          <p:cNvPr id="376" name="Google Shape;376;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77" name="Google Shape;377;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78" name="Google Shape;378;p48"/>
          <p:cNvPicPr preferRelativeResize="0"/>
          <p:nvPr/>
        </p:nvPicPr>
        <p:blipFill>
          <a:blip r:embed="rId3">
            <a:alphaModFix/>
          </a:blip>
          <a:stretch>
            <a:fillRect/>
          </a:stretch>
        </p:blipFill>
        <p:spPr>
          <a:xfrm>
            <a:off x="182425" y="1152475"/>
            <a:ext cx="8779151" cy="39910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Data Loading &amp; Processing Stage - Visualization</a:t>
            </a:r>
            <a:endParaRPr/>
          </a:p>
          <a:p>
            <a:pPr indent="0" lvl="0" marL="0" rtl="0" algn="l">
              <a:spcBef>
                <a:spcPts val="0"/>
              </a:spcBef>
              <a:spcAft>
                <a:spcPts val="0"/>
              </a:spcAft>
              <a:buNone/>
            </a:pPr>
            <a:r>
              <a:t/>
            </a:r>
            <a:endParaRPr/>
          </a:p>
        </p:txBody>
      </p:sp>
      <p:sp>
        <p:nvSpPr>
          <p:cNvPr id="384" name="Google Shape;384;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85" name="Google Shape;385;p49"/>
          <p:cNvPicPr preferRelativeResize="0"/>
          <p:nvPr/>
        </p:nvPicPr>
        <p:blipFill>
          <a:blip r:embed="rId3">
            <a:alphaModFix/>
          </a:blip>
          <a:stretch>
            <a:fillRect/>
          </a:stretch>
        </p:blipFill>
        <p:spPr>
          <a:xfrm>
            <a:off x="311700" y="1017725"/>
            <a:ext cx="4719986" cy="40391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Data Loading &amp; Processing Stage - LSTM input shape preparation</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391" name="Google Shape;391;p50"/>
          <p:cNvSpPr txBox="1"/>
          <p:nvPr>
            <p:ph idx="1" type="body"/>
          </p:nvPr>
        </p:nvSpPr>
        <p:spPr>
          <a:xfrm>
            <a:off x="5130575" y="1152475"/>
            <a:ext cx="3701700" cy="3416400"/>
          </a:xfrm>
          <a:prstGeom prst="rect">
            <a:avLst/>
          </a:prstGeom>
        </p:spPr>
        <p:txBody>
          <a:bodyPr anchorCtr="0" anchor="t" bIns="91425" lIns="91425" spcFirstLastPara="1" rIns="91425" wrap="square" tIns="91425">
            <a:normAutofit fontScale="85000" lnSpcReduction="20000"/>
          </a:bodyPr>
          <a:lstStyle/>
          <a:p>
            <a:pPr indent="-293370" lvl="0" marL="457200" rtl="0" algn="l">
              <a:spcBef>
                <a:spcPts val="0"/>
              </a:spcBef>
              <a:spcAft>
                <a:spcPts val="0"/>
              </a:spcAft>
              <a:buSzPct val="100000"/>
              <a:buChar char="●"/>
            </a:pPr>
            <a:r>
              <a:rPr lang="en-GB" sz="1200"/>
              <a:t>The input of every CNN and LSTM layer must be in 3-d shape with the shape of</a:t>
            </a:r>
            <a:r>
              <a:rPr b="1" lang="en-GB" sz="1200"/>
              <a:t> [samples, timesteps, features]</a:t>
            </a:r>
            <a:endParaRPr b="1" sz="1200"/>
          </a:p>
          <a:p>
            <a:pPr indent="-293370" lvl="0" marL="457200" rtl="0" algn="l">
              <a:spcBef>
                <a:spcPts val="0"/>
              </a:spcBef>
              <a:spcAft>
                <a:spcPts val="0"/>
              </a:spcAft>
              <a:buSzPct val="100000"/>
              <a:buChar char="●"/>
            </a:pPr>
            <a:r>
              <a:rPr lang="en-GB" sz="1200"/>
              <a:t>In this workflow we are going to train the model to predict the pollution in the next 3 hours hence we need to iterate every each of features by 3 timesteps.</a:t>
            </a:r>
            <a:endParaRPr sz="1200"/>
          </a:p>
          <a:p>
            <a:pPr indent="-293370" lvl="0" marL="457200" rtl="0" algn="l">
              <a:spcBef>
                <a:spcPts val="0"/>
              </a:spcBef>
              <a:spcAft>
                <a:spcPts val="0"/>
              </a:spcAft>
              <a:buSzPct val="100000"/>
              <a:buChar char="●"/>
            </a:pPr>
            <a:r>
              <a:rPr lang="en-GB" sz="1200"/>
              <a:t>To do this, we can utilize the </a:t>
            </a:r>
            <a:r>
              <a:rPr b="1" lang="en-GB" sz="1200"/>
              <a:t>lag column node </a:t>
            </a:r>
            <a:r>
              <a:rPr lang="en-GB" sz="1200"/>
              <a:t>to add each features/columns by 3 timesteps and iterate all columns over using </a:t>
            </a:r>
            <a:r>
              <a:rPr b="1" lang="en-GB" sz="1200"/>
              <a:t>Column List Loop Start </a:t>
            </a:r>
            <a:r>
              <a:rPr lang="en-GB" sz="1200"/>
              <a:t>&amp; </a:t>
            </a:r>
            <a:r>
              <a:rPr b="1" lang="en-GB" sz="1200"/>
              <a:t>Loop End (Column Append) </a:t>
            </a:r>
            <a:r>
              <a:rPr lang="en-GB" sz="1200"/>
              <a:t>nodes. </a:t>
            </a:r>
            <a:endParaRPr sz="1200"/>
          </a:p>
          <a:p>
            <a:pPr indent="-293370" lvl="0" marL="457200" rtl="0" algn="l">
              <a:spcBef>
                <a:spcPts val="0"/>
              </a:spcBef>
              <a:spcAft>
                <a:spcPts val="0"/>
              </a:spcAft>
              <a:buSzPct val="100000"/>
              <a:buChar char="●"/>
            </a:pPr>
            <a:r>
              <a:rPr lang="en-GB" sz="1200"/>
              <a:t>We need to resort the columns backward from [t, t1, …, tn] to [tn, …, t2, t1] </a:t>
            </a:r>
            <a:r>
              <a:rPr lang="en-GB" sz="1200"/>
              <a:t>since that we are teaching the model to be able learn from past historical data.</a:t>
            </a:r>
            <a:endParaRPr sz="1200"/>
          </a:p>
          <a:p>
            <a:pPr indent="-293370" lvl="0" marL="457200" rtl="0" algn="l">
              <a:spcBef>
                <a:spcPts val="0"/>
              </a:spcBef>
              <a:spcAft>
                <a:spcPts val="0"/>
              </a:spcAft>
              <a:buSzPct val="100000"/>
              <a:buChar char="●"/>
            </a:pPr>
            <a:r>
              <a:rPr lang="en-GB" sz="1200"/>
              <a:t>Column splitter is used to split all features with the 3 timesteps to the original data.</a:t>
            </a:r>
            <a:endParaRPr sz="1200"/>
          </a:p>
          <a:p>
            <a:pPr indent="-293370" lvl="0" marL="457200" rtl="0" algn="l">
              <a:spcBef>
                <a:spcPts val="0"/>
              </a:spcBef>
              <a:spcAft>
                <a:spcPts val="0"/>
              </a:spcAft>
              <a:buSzPct val="100000"/>
              <a:buChar char="●"/>
            </a:pPr>
            <a:r>
              <a:rPr lang="en-GB" sz="1200"/>
              <a:t>Column filter is used to split our target column in this case pollution column</a:t>
            </a:r>
            <a:endParaRPr sz="1200"/>
          </a:p>
          <a:p>
            <a:pPr indent="-293370" lvl="0" marL="457200" rtl="0" algn="l">
              <a:spcBef>
                <a:spcPts val="0"/>
              </a:spcBef>
              <a:spcAft>
                <a:spcPts val="0"/>
              </a:spcAft>
              <a:buSzPct val="100000"/>
              <a:buChar char="●"/>
            </a:pPr>
            <a:r>
              <a:rPr lang="en-GB" sz="1200"/>
              <a:t>Then we can transform all the features with 3 timesteps to list by using </a:t>
            </a:r>
            <a:r>
              <a:rPr b="1" lang="en-GB" sz="1200"/>
              <a:t>Create Collection Column </a:t>
            </a:r>
            <a:r>
              <a:rPr lang="en-GB" sz="1200"/>
              <a:t>node, then append target column and input sequence</a:t>
            </a:r>
            <a:endParaRPr sz="1200"/>
          </a:p>
        </p:txBody>
      </p:sp>
      <p:sp>
        <p:nvSpPr>
          <p:cNvPr id="392" name="Google Shape;392;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93" name="Google Shape;393;p50"/>
          <p:cNvPicPr preferRelativeResize="0"/>
          <p:nvPr/>
        </p:nvPicPr>
        <p:blipFill>
          <a:blip r:embed="rId3">
            <a:alphaModFix/>
          </a:blip>
          <a:stretch>
            <a:fillRect/>
          </a:stretch>
        </p:blipFill>
        <p:spPr>
          <a:xfrm>
            <a:off x="198400" y="1316100"/>
            <a:ext cx="4869950" cy="33471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Building Model Architecture</a:t>
            </a:r>
            <a:endParaRPr/>
          </a:p>
        </p:txBody>
      </p:sp>
      <p:sp>
        <p:nvSpPr>
          <p:cNvPr id="399" name="Google Shape;399;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400" name="Google Shape;400;p51"/>
          <p:cNvPicPr preferRelativeResize="0"/>
          <p:nvPr/>
        </p:nvPicPr>
        <p:blipFill>
          <a:blip r:embed="rId3">
            <a:alphaModFix/>
          </a:blip>
          <a:stretch>
            <a:fillRect/>
          </a:stretch>
        </p:blipFill>
        <p:spPr>
          <a:xfrm>
            <a:off x="808213" y="1380038"/>
            <a:ext cx="2009775" cy="885825"/>
          </a:xfrm>
          <a:prstGeom prst="rect">
            <a:avLst/>
          </a:prstGeom>
          <a:noFill/>
          <a:ln>
            <a:noFill/>
          </a:ln>
        </p:spPr>
      </p:pic>
      <p:pic>
        <p:nvPicPr>
          <p:cNvPr id="401" name="Google Shape;401;p51"/>
          <p:cNvPicPr preferRelativeResize="0"/>
          <p:nvPr/>
        </p:nvPicPr>
        <p:blipFill>
          <a:blip r:embed="rId4">
            <a:alphaModFix/>
          </a:blip>
          <a:stretch>
            <a:fillRect/>
          </a:stretch>
        </p:blipFill>
        <p:spPr>
          <a:xfrm>
            <a:off x="434825" y="2444788"/>
            <a:ext cx="7334250" cy="2124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4 steps rule..</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76" name="Google Shape;7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77" name="Google Shape;77;p16"/>
          <p:cNvSpPr/>
          <p:nvPr/>
        </p:nvSpPr>
        <p:spPr>
          <a:xfrm>
            <a:off x="2164963" y="2248113"/>
            <a:ext cx="594300" cy="36900"/>
          </a:xfrm>
          <a:prstGeom prst="roundRect">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6"/>
          <p:cNvGrpSpPr/>
          <p:nvPr/>
        </p:nvGrpSpPr>
        <p:grpSpPr>
          <a:xfrm>
            <a:off x="571536" y="1957150"/>
            <a:ext cx="1755000" cy="1897977"/>
            <a:chOff x="571536" y="1957150"/>
            <a:chExt cx="1755000" cy="1897977"/>
          </a:xfrm>
        </p:grpSpPr>
        <p:sp>
          <p:nvSpPr>
            <p:cNvPr id="79" name="Google Shape;79;p16"/>
            <p:cNvSpPr/>
            <p:nvPr/>
          </p:nvSpPr>
          <p:spPr>
            <a:xfrm>
              <a:off x="1151886" y="19571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txBox="1"/>
            <p:nvPr/>
          </p:nvSpPr>
          <p:spPr>
            <a:xfrm>
              <a:off x="12306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rgbClr val="A72A1E"/>
                  </a:solidFill>
                  <a:latin typeface="Roboto"/>
                  <a:ea typeface="Roboto"/>
                  <a:cs typeface="Roboto"/>
                  <a:sym typeface="Roboto"/>
                </a:rPr>
                <a:t>1</a:t>
              </a:r>
              <a:endParaRPr b="1" sz="800">
                <a:solidFill>
                  <a:srgbClr val="A72A1E"/>
                </a:solidFill>
                <a:latin typeface="Roboto"/>
                <a:ea typeface="Roboto"/>
                <a:cs typeface="Roboto"/>
                <a:sym typeface="Roboto"/>
              </a:endParaRPr>
            </a:p>
          </p:txBody>
        </p:sp>
        <p:sp>
          <p:nvSpPr>
            <p:cNvPr id="81" name="Google Shape;81;p16"/>
            <p:cNvSpPr txBox="1"/>
            <p:nvPr/>
          </p:nvSpPr>
          <p:spPr>
            <a:xfrm>
              <a:off x="5944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A72A1E"/>
                  </a:solidFill>
                  <a:latin typeface="Roboto"/>
                  <a:ea typeface="Roboto"/>
                  <a:cs typeface="Roboto"/>
                  <a:sym typeface="Roboto"/>
                </a:rPr>
                <a:t>DATA LOADING &amp; PREPROCESSING</a:t>
              </a:r>
              <a:endParaRPr b="1" sz="1000">
                <a:solidFill>
                  <a:srgbClr val="A72A1E"/>
                </a:solidFill>
                <a:latin typeface="Roboto"/>
                <a:ea typeface="Roboto"/>
                <a:cs typeface="Roboto"/>
                <a:sym typeface="Roboto"/>
              </a:endParaRPr>
            </a:p>
          </p:txBody>
        </p:sp>
        <p:sp>
          <p:nvSpPr>
            <p:cNvPr id="82" name="Google Shape;82;p16"/>
            <p:cNvSpPr txBox="1"/>
            <p:nvPr/>
          </p:nvSpPr>
          <p:spPr>
            <a:xfrm>
              <a:off x="571536" y="3117727"/>
              <a:ext cx="1755000" cy="737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A72A1E"/>
                </a:buClr>
                <a:buSzPts val="800"/>
                <a:buFont typeface="Roboto"/>
                <a:buAutoNum type="arabicPeriod"/>
              </a:pPr>
              <a:r>
                <a:rPr lang="en-GB" sz="800">
                  <a:solidFill>
                    <a:srgbClr val="A72A1E"/>
                  </a:solidFill>
                  <a:latin typeface="Roboto"/>
                  <a:ea typeface="Roboto"/>
                  <a:cs typeface="Roboto"/>
                  <a:sym typeface="Roboto"/>
                </a:rPr>
                <a:t>Data Analysis</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AutoNum type="arabicPeriod"/>
              </a:pPr>
              <a:r>
                <a:rPr lang="en-GB" sz="800">
                  <a:solidFill>
                    <a:srgbClr val="A72A1E"/>
                  </a:solidFill>
                  <a:latin typeface="Roboto"/>
                  <a:ea typeface="Roboto"/>
                  <a:cs typeface="Roboto"/>
                  <a:sym typeface="Roboto"/>
                </a:rPr>
                <a:t>Data processing to prepare input to deep learning model</a:t>
              </a:r>
              <a:endParaRPr sz="800">
                <a:solidFill>
                  <a:srgbClr val="A72A1E"/>
                </a:solidFill>
                <a:latin typeface="Roboto"/>
                <a:ea typeface="Roboto"/>
                <a:cs typeface="Roboto"/>
                <a:sym typeface="Roboto"/>
              </a:endParaRPr>
            </a:p>
          </p:txBody>
        </p:sp>
      </p:grpSp>
      <p:grpSp>
        <p:nvGrpSpPr>
          <p:cNvPr id="83" name="Google Shape;83;p16"/>
          <p:cNvGrpSpPr/>
          <p:nvPr/>
        </p:nvGrpSpPr>
        <p:grpSpPr>
          <a:xfrm>
            <a:off x="2699423" y="1957150"/>
            <a:ext cx="1709103" cy="1897977"/>
            <a:chOff x="2699423" y="1957150"/>
            <a:chExt cx="1709103" cy="1897977"/>
          </a:xfrm>
        </p:grpSpPr>
        <p:sp>
          <p:nvSpPr>
            <p:cNvPr id="84" name="Google Shape;84;p16"/>
            <p:cNvSpPr/>
            <p:nvPr/>
          </p:nvSpPr>
          <p:spPr>
            <a:xfrm>
              <a:off x="3256823" y="19571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nvSpPr>
          <p:spPr>
            <a:xfrm>
              <a:off x="2699425"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A72A1E"/>
                  </a:solidFill>
                  <a:latin typeface="Roboto"/>
                  <a:ea typeface="Roboto"/>
                  <a:cs typeface="Roboto"/>
                  <a:sym typeface="Roboto"/>
                </a:rPr>
                <a:t>MODEL ARCHITECTURE</a:t>
              </a:r>
              <a:endParaRPr b="1" sz="1000">
                <a:solidFill>
                  <a:srgbClr val="A72A1E"/>
                </a:solidFill>
                <a:latin typeface="Roboto"/>
                <a:ea typeface="Roboto"/>
                <a:cs typeface="Roboto"/>
                <a:sym typeface="Roboto"/>
              </a:endParaRPr>
            </a:p>
          </p:txBody>
        </p:sp>
        <p:sp>
          <p:nvSpPr>
            <p:cNvPr id="86" name="Google Shape;86;p16"/>
            <p:cNvSpPr txBox="1"/>
            <p:nvPr/>
          </p:nvSpPr>
          <p:spPr>
            <a:xfrm>
              <a:off x="2699423" y="3117727"/>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GB" sz="800">
                  <a:solidFill>
                    <a:srgbClr val="A72A1E"/>
                  </a:solidFill>
                  <a:latin typeface="Roboto"/>
                  <a:ea typeface="Roboto"/>
                  <a:cs typeface="Roboto"/>
                  <a:sym typeface="Roboto"/>
                </a:rPr>
                <a:t>Construct your model architecture</a:t>
              </a:r>
              <a:endParaRPr sz="800">
                <a:solidFill>
                  <a:srgbClr val="A72A1E"/>
                </a:solidFill>
                <a:latin typeface="Roboto"/>
                <a:ea typeface="Roboto"/>
                <a:cs typeface="Roboto"/>
                <a:sym typeface="Roboto"/>
              </a:endParaRPr>
            </a:p>
          </p:txBody>
        </p:sp>
        <p:sp>
          <p:nvSpPr>
            <p:cNvPr id="87" name="Google Shape;87;p16"/>
            <p:cNvSpPr txBox="1"/>
            <p:nvPr/>
          </p:nvSpPr>
          <p:spPr>
            <a:xfrm>
              <a:off x="3335573"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rgbClr val="A72A1E"/>
                  </a:solidFill>
                  <a:latin typeface="Roboto"/>
                  <a:ea typeface="Roboto"/>
                  <a:cs typeface="Roboto"/>
                  <a:sym typeface="Roboto"/>
                </a:rPr>
                <a:t>2</a:t>
              </a:r>
              <a:endParaRPr b="1" sz="800">
                <a:solidFill>
                  <a:srgbClr val="A72A1E"/>
                </a:solidFill>
                <a:latin typeface="Roboto"/>
                <a:ea typeface="Roboto"/>
                <a:cs typeface="Roboto"/>
                <a:sym typeface="Roboto"/>
              </a:endParaRPr>
            </a:p>
          </p:txBody>
        </p:sp>
      </p:grpSp>
      <p:grpSp>
        <p:nvGrpSpPr>
          <p:cNvPr id="88" name="Google Shape;88;p16"/>
          <p:cNvGrpSpPr/>
          <p:nvPr/>
        </p:nvGrpSpPr>
        <p:grpSpPr>
          <a:xfrm>
            <a:off x="4781408" y="1957150"/>
            <a:ext cx="1709106" cy="1897975"/>
            <a:chOff x="4781408" y="1957150"/>
            <a:chExt cx="1709106" cy="1897975"/>
          </a:xfrm>
        </p:grpSpPr>
        <p:sp>
          <p:nvSpPr>
            <p:cNvPr id="89" name="Google Shape;89;p16"/>
            <p:cNvSpPr/>
            <p:nvPr/>
          </p:nvSpPr>
          <p:spPr>
            <a:xfrm>
              <a:off x="5338808"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nvSpPr>
          <p:spPr>
            <a:xfrm>
              <a:off x="4781413"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858585"/>
                  </a:solidFill>
                  <a:latin typeface="Roboto"/>
                  <a:ea typeface="Roboto"/>
                  <a:cs typeface="Roboto"/>
                  <a:sym typeface="Roboto"/>
                </a:rPr>
                <a:t>MODEL TRAINING</a:t>
              </a:r>
              <a:endParaRPr b="1" sz="1000">
                <a:solidFill>
                  <a:srgbClr val="858585"/>
                </a:solidFill>
                <a:latin typeface="Roboto"/>
                <a:ea typeface="Roboto"/>
                <a:cs typeface="Roboto"/>
                <a:sym typeface="Roboto"/>
              </a:endParaRPr>
            </a:p>
          </p:txBody>
        </p:sp>
        <p:sp>
          <p:nvSpPr>
            <p:cNvPr id="91" name="Google Shape;91;p16"/>
            <p:cNvSpPr txBox="1"/>
            <p:nvPr/>
          </p:nvSpPr>
          <p:spPr>
            <a:xfrm>
              <a:off x="4781408" y="3117725"/>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800">
                <a:solidFill>
                  <a:srgbClr val="858585"/>
                </a:solidFill>
                <a:latin typeface="Roboto"/>
                <a:ea typeface="Roboto"/>
                <a:cs typeface="Roboto"/>
                <a:sym typeface="Roboto"/>
              </a:endParaRPr>
            </a:p>
          </p:txBody>
        </p:sp>
        <p:sp>
          <p:nvSpPr>
            <p:cNvPr id="92" name="Google Shape;92;p16"/>
            <p:cNvSpPr txBox="1"/>
            <p:nvPr/>
          </p:nvSpPr>
          <p:spPr>
            <a:xfrm>
              <a:off x="5417558"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rgbClr val="858585"/>
                  </a:solidFill>
                  <a:latin typeface="Roboto"/>
                  <a:ea typeface="Roboto"/>
                  <a:cs typeface="Roboto"/>
                  <a:sym typeface="Roboto"/>
                </a:rPr>
                <a:t>3</a:t>
              </a:r>
              <a:endParaRPr b="1" sz="800">
                <a:solidFill>
                  <a:srgbClr val="858585"/>
                </a:solidFill>
                <a:latin typeface="Roboto"/>
                <a:ea typeface="Roboto"/>
                <a:cs typeface="Roboto"/>
                <a:sym typeface="Roboto"/>
              </a:endParaRPr>
            </a:p>
          </p:txBody>
        </p:sp>
      </p:grpSp>
      <p:grpSp>
        <p:nvGrpSpPr>
          <p:cNvPr id="93" name="Google Shape;93;p16"/>
          <p:cNvGrpSpPr/>
          <p:nvPr/>
        </p:nvGrpSpPr>
        <p:grpSpPr>
          <a:xfrm>
            <a:off x="6863386" y="1957150"/>
            <a:ext cx="1709102" cy="1897977"/>
            <a:chOff x="6863386" y="1957150"/>
            <a:chExt cx="1709102" cy="1897977"/>
          </a:xfrm>
        </p:grpSpPr>
        <p:sp>
          <p:nvSpPr>
            <p:cNvPr id="94" name="Google Shape;94;p16"/>
            <p:cNvSpPr/>
            <p:nvPr/>
          </p:nvSpPr>
          <p:spPr>
            <a:xfrm>
              <a:off x="7420786"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txBox="1"/>
            <p:nvPr/>
          </p:nvSpPr>
          <p:spPr>
            <a:xfrm>
              <a:off x="68633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858585"/>
                  </a:solidFill>
                  <a:latin typeface="Roboto"/>
                  <a:ea typeface="Roboto"/>
                  <a:cs typeface="Roboto"/>
                  <a:sym typeface="Roboto"/>
                </a:rPr>
                <a:t>MODEL EVALUATION</a:t>
              </a:r>
              <a:endParaRPr b="1" sz="1000">
                <a:solidFill>
                  <a:srgbClr val="858585"/>
                </a:solidFill>
                <a:latin typeface="Roboto"/>
                <a:ea typeface="Roboto"/>
                <a:cs typeface="Roboto"/>
                <a:sym typeface="Roboto"/>
              </a:endParaRPr>
            </a:p>
          </p:txBody>
        </p:sp>
        <p:sp>
          <p:nvSpPr>
            <p:cNvPr id="96" name="Google Shape;96;p16"/>
            <p:cNvSpPr txBox="1"/>
            <p:nvPr/>
          </p:nvSpPr>
          <p:spPr>
            <a:xfrm>
              <a:off x="6863386" y="3117727"/>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800">
                <a:solidFill>
                  <a:srgbClr val="858585"/>
                </a:solidFill>
                <a:latin typeface="Roboto"/>
                <a:ea typeface="Roboto"/>
                <a:cs typeface="Roboto"/>
                <a:sym typeface="Roboto"/>
              </a:endParaRPr>
            </a:p>
          </p:txBody>
        </p:sp>
        <p:sp>
          <p:nvSpPr>
            <p:cNvPr id="97" name="Google Shape;97;p16"/>
            <p:cNvSpPr txBox="1"/>
            <p:nvPr/>
          </p:nvSpPr>
          <p:spPr>
            <a:xfrm>
              <a:off x="74995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rgbClr val="858585"/>
                  </a:solidFill>
                  <a:latin typeface="Roboto"/>
                  <a:ea typeface="Roboto"/>
                  <a:cs typeface="Roboto"/>
                  <a:sym typeface="Roboto"/>
                </a:rPr>
                <a:t>4</a:t>
              </a:r>
              <a:endParaRPr b="1" sz="800">
                <a:solidFill>
                  <a:srgbClr val="858585"/>
                </a:solidFill>
                <a:latin typeface="Roboto"/>
                <a:ea typeface="Roboto"/>
                <a:cs typeface="Roboto"/>
                <a:sym typeface="Roboto"/>
              </a:endParaRPr>
            </a:p>
          </p:txBody>
        </p:sp>
      </p:grpSp>
      <p:sp>
        <p:nvSpPr>
          <p:cNvPr id="98" name="Google Shape;98;p16"/>
          <p:cNvSpPr/>
          <p:nvPr/>
        </p:nvSpPr>
        <p:spPr>
          <a:xfrm>
            <a:off x="4337175" y="22481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6419150" y="22481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Training &amp; prediction</a:t>
            </a:r>
            <a:endParaRPr/>
          </a:p>
        </p:txBody>
      </p:sp>
      <p:sp>
        <p:nvSpPr>
          <p:cNvPr id="407" name="Google Shape;407;p52"/>
          <p:cNvSpPr txBox="1"/>
          <p:nvPr>
            <p:ph idx="1" type="body"/>
          </p:nvPr>
        </p:nvSpPr>
        <p:spPr>
          <a:xfrm>
            <a:off x="2823875" y="1091575"/>
            <a:ext cx="5927100" cy="3635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Keras Network Learner is used for Model Training with batch size of 64 and epochs set to 50. Early stopping is implemented to avoid overfitting by monitoring training loss with patience of 3.</a:t>
            </a:r>
            <a:endParaRPr/>
          </a:p>
          <a:p>
            <a:pPr indent="-342900" lvl="0" marL="457200" rtl="0" algn="l">
              <a:spcBef>
                <a:spcPts val="0"/>
              </a:spcBef>
              <a:spcAft>
                <a:spcPts val="0"/>
              </a:spcAft>
              <a:buSzPts val="1800"/>
              <a:buChar char="●"/>
            </a:pPr>
            <a:r>
              <a:rPr lang="en-GB"/>
              <a:t>Then, the trained model can be applied for prediction using keras network executor </a:t>
            </a:r>
            <a:endParaRPr/>
          </a:p>
        </p:txBody>
      </p:sp>
      <p:sp>
        <p:nvSpPr>
          <p:cNvPr id="408" name="Google Shape;408;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409" name="Google Shape;409;p52"/>
          <p:cNvPicPr preferRelativeResize="0"/>
          <p:nvPr/>
        </p:nvPicPr>
        <p:blipFill>
          <a:blip r:embed="rId3">
            <a:alphaModFix/>
          </a:blip>
          <a:stretch>
            <a:fillRect/>
          </a:stretch>
        </p:blipFill>
        <p:spPr>
          <a:xfrm>
            <a:off x="386250" y="1205375"/>
            <a:ext cx="2247900" cy="3105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Evaluate Model performance</a:t>
            </a:r>
            <a:endParaRPr/>
          </a:p>
        </p:txBody>
      </p:sp>
      <p:sp>
        <p:nvSpPr>
          <p:cNvPr id="415" name="Google Shape;415;p53"/>
          <p:cNvSpPr txBox="1"/>
          <p:nvPr>
            <p:ph idx="1" type="body"/>
          </p:nvPr>
        </p:nvSpPr>
        <p:spPr>
          <a:xfrm>
            <a:off x="4665000" y="1152475"/>
            <a:ext cx="4167300" cy="3594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Both test data and predicted value need to denormalize</a:t>
            </a:r>
            <a:endParaRPr/>
          </a:p>
          <a:p>
            <a:pPr indent="-342900" lvl="0" marL="457200" rtl="0" algn="l">
              <a:spcBef>
                <a:spcPts val="0"/>
              </a:spcBef>
              <a:spcAft>
                <a:spcPts val="0"/>
              </a:spcAft>
              <a:buSzPts val="1800"/>
              <a:buChar char="●"/>
            </a:pPr>
            <a:r>
              <a:rPr lang="en-GB"/>
              <a:t>Note that denormalizer node only worked with the </a:t>
            </a:r>
            <a:r>
              <a:rPr b="1" lang="en-GB"/>
              <a:t>column name must be same as the normalized column.</a:t>
            </a:r>
            <a:endParaRPr b="1"/>
          </a:p>
          <a:p>
            <a:pPr indent="-342900" lvl="0" marL="457200" rtl="0" algn="l">
              <a:spcBef>
                <a:spcPts val="0"/>
              </a:spcBef>
              <a:spcAft>
                <a:spcPts val="0"/>
              </a:spcAft>
              <a:buSzPts val="1800"/>
              <a:buChar char="●"/>
            </a:pPr>
            <a:r>
              <a:rPr lang="en-GB"/>
              <a:t>Then, append the predicted value and test data to evaluate the model performance using Numeric Scorer Node</a:t>
            </a:r>
            <a:endParaRPr/>
          </a:p>
          <a:p>
            <a:pPr indent="-342900" lvl="0" marL="457200" rtl="0" algn="l">
              <a:spcBef>
                <a:spcPts val="0"/>
              </a:spcBef>
              <a:spcAft>
                <a:spcPts val="0"/>
              </a:spcAft>
              <a:buSzPts val="1800"/>
              <a:buChar char="●"/>
            </a:pPr>
            <a:r>
              <a:rPr lang="en-GB"/>
              <a:t>Then, visualize the Actual vs Predicted Line Plot</a:t>
            </a:r>
            <a:endParaRPr/>
          </a:p>
        </p:txBody>
      </p:sp>
      <p:sp>
        <p:nvSpPr>
          <p:cNvPr id="416" name="Google Shape;416;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417" name="Google Shape;417;p53"/>
          <p:cNvPicPr preferRelativeResize="0"/>
          <p:nvPr/>
        </p:nvPicPr>
        <p:blipFill>
          <a:blip r:embed="rId3">
            <a:alphaModFix/>
          </a:blip>
          <a:stretch>
            <a:fillRect/>
          </a:stretch>
        </p:blipFill>
        <p:spPr>
          <a:xfrm>
            <a:off x="311700" y="1152474"/>
            <a:ext cx="4167200" cy="35939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End of slides</a:t>
            </a:r>
            <a:endParaRPr/>
          </a:p>
        </p:txBody>
      </p:sp>
      <p:sp>
        <p:nvSpPr>
          <p:cNvPr id="423" name="Google Shape;423;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Univariate Multisteps Time Series Analysis using LSTM</a:t>
            </a:r>
            <a:endParaRPr/>
          </a:p>
        </p:txBody>
      </p:sp>
      <p:sp>
        <p:nvSpPr>
          <p:cNvPr id="105" name="Google Shape;105;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Household Energy Consumption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WORKFLOW SUMMARY</a:t>
            </a:r>
            <a:endParaRPr/>
          </a:p>
        </p:txBody>
      </p:sp>
      <p:sp>
        <p:nvSpPr>
          <p:cNvPr id="111" name="Google Shape;11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 1: Data Loading and Visualising</a:t>
            </a:r>
            <a:endParaRPr/>
          </a:p>
        </p:txBody>
      </p:sp>
      <p:sp>
        <p:nvSpPr>
          <p:cNvPr id="117" name="Google Shape;11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Every nodes can be found in the Node Repository. You may make use of the search bar to find the nodes you required.</a:t>
            </a:r>
            <a:endParaRPr/>
          </a:p>
          <a:p>
            <a:pPr indent="0" lvl="0" marL="457200" rtl="0" algn="l">
              <a:spcBef>
                <a:spcPts val="1200"/>
              </a:spcBef>
              <a:spcAft>
                <a:spcPts val="1200"/>
              </a:spcAft>
              <a:buNone/>
            </a:pPr>
            <a:r>
              <a:t/>
            </a:r>
            <a:endParaRPr/>
          </a:p>
        </p:txBody>
      </p:sp>
      <p:pic>
        <p:nvPicPr>
          <p:cNvPr id="118" name="Google Shape;118;p19"/>
          <p:cNvPicPr preferRelativeResize="0"/>
          <p:nvPr/>
        </p:nvPicPr>
        <p:blipFill>
          <a:blip r:embed="rId3">
            <a:alphaModFix/>
          </a:blip>
          <a:stretch>
            <a:fillRect/>
          </a:stretch>
        </p:blipFill>
        <p:spPr>
          <a:xfrm>
            <a:off x="844525" y="1933438"/>
            <a:ext cx="2876550" cy="2505075"/>
          </a:xfrm>
          <a:prstGeom prst="rect">
            <a:avLst/>
          </a:prstGeom>
          <a:noFill/>
          <a:ln>
            <a:noFill/>
          </a:ln>
        </p:spPr>
      </p:pic>
      <p:pic>
        <p:nvPicPr>
          <p:cNvPr id="119" name="Google Shape;119;p19"/>
          <p:cNvPicPr preferRelativeResize="0"/>
          <p:nvPr/>
        </p:nvPicPr>
        <p:blipFill>
          <a:blip r:embed="rId4">
            <a:alphaModFix/>
          </a:blip>
          <a:stretch>
            <a:fillRect/>
          </a:stretch>
        </p:blipFill>
        <p:spPr>
          <a:xfrm>
            <a:off x="5715988" y="1868275"/>
            <a:ext cx="2486025" cy="2876550"/>
          </a:xfrm>
          <a:prstGeom prst="rect">
            <a:avLst/>
          </a:prstGeom>
          <a:noFill/>
          <a:ln>
            <a:noFill/>
          </a:ln>
        </p:spPr>
      </p:pic>
      <p:sp>
        <p:nvSpPr>
          <p:cNvPr id="120" name="Google Shape;120;p19"/>
          <p:cNvSpPr txBox="1"/>
          <p:nvPr/>
        </p:nvSpPr>
        <p:spPr>
          <a:xfrm>
            <a:off x="3284400" y="2515975"/>
            <a:ext cx="2486100" cy="6156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Drag the excel reader node to the workflow area</a:t>
            </a:r>
            <a:endParaRPr/>
          </a:p>
        </p:txBody>
      </p:sp>
      <p:sp>
        <p:nvSpPr>
          <p:cNvPr id="121" name="Google Shape;12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0"/>
          <p:cNvPicPr preferRelativeResize="0"/>
          <p:nvPr/>
        </p:nvPicPr>
        <p:blipFill>
          <a:blip r:embed="rId3">
            <a:alphaModFix/>
          </a:blip>
          <a:stretch>
            <a:fillRect/>
          </a:stretch>
        </p:blipFill>
        <p:spPr>
          <a:xfrm>
            <a:off x="175372" y="768250"/>
            <a:ext cx="3880754" cy="3416401"/>
          </a:xfrm>
          <a:prstGeom prst="rect">
            <a:avLst/>
          </a:prstGeom>
          <a:noFill/>
          <a:ln>
            <a:noFill/>
          </a:ln>
        </p:spPr>
      </p:pic>
      <p:sp>
        <p:nvSpPr>
          <p:cNvPr id="127" name="Google Shape;127;p20"/>
          <p:cNvSpPr txBox="1"/>
          <p:nvPr/>
        </p:nvSpPr>
        <p:spPr>
          <a:xfrm>
            <a:off x="311700" y="231725"/>
            <a:ext cx="3880800" cy="6156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Double click on the nodes to configure. If everything is in order click Apply and OK</a:t>
            </a:r>
            <a:endParaRPr/>
          </a:p>
        </p:txBody>
      </p:sp>
      <p:sp>
        <p:nvSpPr>
          <p:cNvPr id="128" name="Google Shape;128;p20"/>
          <p:cNvSpPr txBox="1"/>
          <p:nvPr/>
        </p:nvSpPr>
        <p:spPr>
          <a:xfrm>
            <a:off x="4573375" y="495750"/>
            <a:ext cx="4474200" cy="12621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Execute the node and view the table. When you view the table you can foresee the columns you can filter out and columns you need to keep in. In this case study, column TYPE, UNITS, COST and NOTES are unessential.</a:t>
            </a:r>
            <a:endParaRPr/>
          </a:p>
        </p:txBody>
      </p:sp>
      <p:pic>
        <p:nvPicPr>
          <p:cNvPr id="129" name="Google Shape;129;p20"/>
          <p:cNvPicPr preferRelativeResize="0"/>
          <p:nvPr/>
        </p:nvPicPr>
        <p:blipFill>
          <a:blip r:embed="rId4">
            <a:alphaModFix/>
          </a:blip>
          <a:stretch>
            <a:fillRect/>
          </a:stretch>
        </p:blipFill>
        <p:spPr>
          <a:xfrm>
            <a:off x="4192500" y="1820863"/>
            <a:ext cx="6101376" cy="3842124"/>
          </a:xfrm>
          <a:prstGeom prst="rect">
            <a:avLst/>
          </a:prstGeom>
          <a:noFill/>
          <a:ln>
            <a:noFill/>
          </a:ln>
        </p:spPr>
      </p:pic>
      <p:grpSp>
        <p:nvGrpSpPr>
          <p:cNvPr id="130" name="Google Shape;130;p20"/>
          <p:cNvGrpSpPr/>
          <p:nvPr/>
        </p:nvGrpSpPr>
        <p:grpSpPr>
          <a:xfrm>
            <a:off x="7769275" y="2069766"/>
            <a:ext cx="1278300" cy="2259293"/>
            <a:chOff x="7955100" y="2165350"/>
            <a:chExt cx="1278300" cy="2142525"/>
          </a:xfrm>
        </p:grpSpPr>
        <p:pic>
          <p:nvPicPr>
            <p:cNvPr id="131" name="Google Shape;131;p20"/>
            <p:cNvPicPr preferRelativeResize="0"/>
            <p:nvPr/>
          </p:nvPicPr>
          <p:blipFill>
            <a:blip r:embed="rId5">
              <a:alphaModFix/>
            </a:blip>
            <a:stretch>
              <a:fillRect/>
            </a:stretch>
          </p:blipFill>
          <p:spPr>
            <a:xfrm>
              <a:off x="7955100" y="2165350"/>
              <a:ext cx="1278300" cy="1390650"/>
            </a:xfrm>
            <a:prstGeom prst="rect">
              <a:avLst/>
            </a:prstGeom>
            <a:noFill/>
            <a:ln>
              <a:noFill/>
            </a:ln>
          </p:spPr>
        </p:pic>
        <p:sp>
          <p:nvSpPr>
            <p:cNvPr id="132" name="Google Shape;132;p20"/>
            <p:cNvSpPr txBox="1"/>
            <p:nvPr/>
          </p:nvSpPr>
          <p:spPr>
            <a:xfrm>
              <a:off x="7955100" y="3110875"/>
              <a:ext cx="1278300" cy="1197000"/>
            </a:xfrm>
            <a:prstGeom prst="rect">
              <a:avLst/>
            </a:prstGeom>
            <a:solidFill>
              <a:srgbClr val="EAD1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Remove unnecessary column using</a:t>
              </a:r>
              <a:endParaRPr/>
            </a:p>
            <a:p>
              <a:pPr indent="0" lvl="0" marL="0" rtl="0" algn="l">
                <a:spcBef>
                  <a:spcPts val="0"/>
                </a:spcBef>
                <a:spcAft>
                  <a:spcPts val="0"/>
                </a:spcAft>
                <a:buNone/>
              </a:pPr>
              <a:r>
                <a:rPr lang="en-GB"/>
                <a:t>Column Filter Node</a:t>
              </a:r>
              <a:endParaRPr/>
            </a:p>
          </p:txBody>
        </p:sp>
      </p:grpSp>
      <p:sp>
        <p:nvSpPr>
          <p:cNvPr id="133" name="Google Shape;13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264075" y="168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 2: EDA and </a:t>
            </a:r>
            <a:r>
              <a:rPr lang="en-GB"/>
              <a:t>Visualization</a:t>
            </a:r>
            <a:endParaRPr/>
          </a:p>
        </p:txBody>
      </p:sp>
      <p:sp>
        <p:nvSpPr>
          <p:cNvPr id="139" name="Google Shape;139;p21"/>
          <p:cNvSpPr txBox="1"/>
          <p:nvPr>
            <p:ph idx="1" type="body"/>
          </p:nvPr>
        </p:nvSpPr>
        <p:spPr>
          <a:xfrm>
            <a:off x="311700" y="800100"/>
            <a:ext cx="8520600" cy="376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It’s important to do EDA and visualize your data to gain insight from the data before model training.</a:t>
            </a:r>
            <a:endParaRPr/>
          </a:p>
          <a:p>
            <a:pPr indent="0" lvl="0" marL="0" rtl="0" algn="l">
              <a:spcBef>
                <a:spcPts val="1200"/>
              </a:spcBef>
              <a:spcAft>
                <a:spcPts val="1200"/>
              </a:spcAft>
              <a:buNone/>
            </a:pPr>
            <a:r>
              <a:t/>
            </a:r>
            <a:endParaRPr/>
          </a:p>
        </p:txBody>
      </p:sp>
      <p:pic>
        <p:nvPicPr>
          <p:cNvPr id="140" name="Google Shape;140;p21"/>
          <p:cNvPicPr preferRelativeResize="0"/>
          <p:nvPr/>
        </p:nvPicPr>
        <p:blipFill>
          <a:blip r:embed="rId3">
            <a:alphaModFix/>
          </a:blip>
          <a:stretch>
            <a:fillRect/>
          </a:stretch>
        </p:blipFill>
        <p:spPr>
          <a:xfrm>
            <a:off x="538438" y="1895475"/>
            <a:ext cx="2600325" cy="1352550"/>
          </a:xfrm>
          <a:prstGeom prst="rect">
            <a:avLst/>
          </a:prstGeom>
          <a:noFill/>
          <a:ln>
            <a:noFill/>
          </a:ln>
        </p:spPr>
      </p:pic>
      <p:sp>
        <p:nvSpPr>
          <p:cNvPr id="141" name="Google Shape;141;p21"/>
          <p:cNvSpPr txBox="1"/>
          <p:nvPr/>
        </p:nvSpPr>
        <p:spPr>
          <a:xfrm>
            <a:off x="185925" y="3172850"/>
            <a:ext cx="2952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We want to plot Daily Total Energy Usage (kWH). </a:t>
            </a:r>
            <a:r>
              <a:rPr b="1" lang="en-GB"/>
              <a:t>GroupBy Node </a:t>
            </a:r>
            <a:r>
              <a:rPr lang="en-GB"/>
              <a:t>can be used to serve this purpose.</a:t>
            </a:r>
            <a:endParaRPr/>
          </a:p>
        </p:txBody>
      </p:sp>
      <p:pic>
        <p:nvPicPr>
          <p:cNvPr id="142" name="Google Shape;142;p21"/>
          <p:cNvPicPr preferRelativeResize="0"/>
          <p:nvPr/>
        </p:nvPicPr>
        <p:blipFill>
          <a:blip r:embed="rId4">
            <a:alphaModFix/>
          </a:blip>
          <a:stretch>
            <a:fillRect/>
          </a:stretch>
        </p:blipFill>
        <p:spPr>
          <a:xfrm>
            <a:off x="3138775" y="1592625"/>
            <a:ext cx="3575651" cy="3070750"/>
          </a:xfrm>
          <a:prstGeom prst="rect">
            <a:avLst/>
          </a:prstGeom>
          <a:noFill/>
          <a:ln>
            <a:noFill/>
          </a:ln>
        </p:spPr>
      </p:pic>
      <p:pic>
        <p:nvPicPr>
          <p:cNvPr id="143" name="Google Shape;143;p21"/>
          <p:cNvPicPr preferRelativeResize="0"/>
          <p:nvPr/>
        </p:nvPicPr>
        <p:blipFill>
          <a:blip r:embed="rId5">
            <a:alphaModFix/>
          </a:blip>
          <a:stretch>
            <a:fillRect/>
          </a:stretch>
        </p:blipFill>
        <p:spPr>
          <a:xfrm>
            <a:off x="5905045" y="2365029"/>
            <a:ext cx="3187950" cy="2717922"/>
          </a:xfrm>
          <a:prstGeom prst="rect">
            <a:avLst/>
          </a:prstGeom>
          <a:noFill/>
          <a:ln>
            <a:noFill/>
          </a:ln>
        </p:spPr>
      </p:pic>
      <p:sp>
        <p:nvSpPr>
          <p:cNvPr id="144" name="Google Shape;144;p21"/>
          <p:cNvSpPr txBox="1"/>
          <p:nvPr/>
        </p:nvSpPr>
        <p:spPr>
          <a:xfrm>
            <a:off x="5600700" y="1409700"/>
            <a:ext cx="3351900" cy="10467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GroupBy Node </a:t>
            </a:r>
            <a:r>
              <a:rPr lang="en-GB"/>
              <a:t>configuration&lt;groupby DATE&lt;Manual Aggregation&lt;USAGE(Aggregation Method=&gt;Sum)</a:t>
            </a:r>
            <a:endParaRPr/>
          </a:p>
        </p:txBody>
      </p:sp>
      <p:sp>
        <p:nvSpPr>
          <p:cNvPr id="145" name="Google Shape;14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