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ae1f807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ae1f807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ae1f807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ae1f807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e1f807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e1f807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ae1f807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ae1f807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e1f807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ae1f807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ae1f807f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ae1f807f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ae1f807f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ae1f807f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ae1f807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ae1f807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ae1f807f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ae1f807f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ae1f807f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ae1f807f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ae1f80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ae1f80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ae1f807f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ae1f807f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ae1f807f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ae1f807f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ae1f807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ae1f807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ae1f807f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ae1f807f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ae1f807f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ae1f807f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ae1f807f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ae1f807f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ae1f807f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ae1f807f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e1f807f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ae1f807f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ae1f807f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ae1f807f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ae1f807f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ae1f807f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ae1f807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ae1f807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ae1f807f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ae1f807f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ae1f807f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ae1f807f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ae1f807f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ae1f807f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b29ce137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b29ce137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b29ce137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b29ce137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b29ce137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b29ce137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b29ce137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b29ce137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b29ce137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b29ce137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b29ce137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b29ce137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http://theprofessionalspoint.blogspot.com/2019/05/activation-squashing-functions-in-deep.html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b29ce137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b29ce137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ae1f807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ae1f807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b29ce137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3b29ce137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b29ce137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b29ce137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b29ce137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b29ce137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b29ce137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b29ce137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ae1f807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ae1f807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ae1f807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ae1f807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ae1f807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ae1f807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ae1f807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ae1f807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a2d4f4f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a2d4f4f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hub.knime.com/knime/extensions/org.knime.features.base/latest/org.knime.base.node.io.filehandling.csv.reader.CSVTableReaderNodeFactory" TargetMode="External"/><Relationship Id="rId4" Type="http://schemas.openxmlformats.org/officeDocument/2006/relationships/image" Target="../media/image1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ub.knime.com/knime/extensions/org.knime.features.base/latest/org.knime.base.node.preproc.partition.PartitionNodeFactory" TargetMode="External"/><Relationship Id="rId4" Type="http://schemas.openxmlformats.org/officeDocument/2006/relationships/image" Target="../media/image18.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hub.knime.com/knime/extensions/org.knime.features.base/latest/org.knime.base.node.io.filehandling.csv.writer.CSVWriter2NodeFactory" TargetMode="External"/><Relationship Id="rId4" Type="http://schemas.openxmlformats.org/officeDocument/2006/relationships/image" Target="../media/image7.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ub.knime.com/knime/extensions/org.knime.features.base/latest/org.knime.base.node.preproc.split2.SplitNodeFactory2"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ub.knime.com/knime/extensions/org.knime.features.base/latest/org.knime.base.node.preproc.columnaggregator.ColumnAggregatorNodeFactory" TargetMode="External"/><Relationship Id="rId4" Type="http://schemas.openxmlformats.org/officeDocument/2006/relationships/hyperlink" Target="https://hub.knime.com/knime/extensions/org.knime.features.base/latest/org.knime.base.collection.list.create2.CollectionCreate2NodeFactory" TargetMode="External"/><Relationship Id="rId5" Type="http://schemas.openxmlformats.org/officeDocument/2006/relationships/image" Target="../media/image9.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ub.knime.com/knime/extensions/org.knime.features.dl.keras/latest/org.knime.dl.keras.base.nodes.layers.core.input.DLKerasInputLayerNodeFactory" TargetMode="External"/><Relationship Id="rId4" Type="http://schemas.openxmlformats.org/officeDocument/2006/relationships/hyperlink" Target="https://hub.knime.com/knime/extensions/org.knime.features.dl.keras/latest/org.knime.dl.keras.base.nodes.layers.core.dense.DLKerasDenseLayerNodeFactory2" TargetMode="External"/><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slide" Target="/ppt/slides/slide8.xml"/><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hub.knime.com/knime/extensions/org.knime.features.database/latest/org.knime.database.extension.mysql.node.connector.MySQLDBConnectorNodeFactory" TargetMode="External"/><Relationship Id="rId4" Type="http://schemas.openxmlformats.org/officeDocument/2006/relationships/image" Target="../media/image13.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hub.knime.com/knime/extensions/org.knime.features.database/latest/org.knime.database.node.utility.tableselector.DBTableSelectNodeFactory" TargetMode="External"/><Relationship Id="rId4" Type="http://schemas.openxmlformats.org/officeDocument/2006/relationships/hyperlink" Target="https://hub.knime.com/knime/extensions/org.knime.features.database/latest/org.knime.database.node.io.reader.DBReadNodeFactory" TargetMode="External"/><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hub.knime.com/knime/extensions/org.knime.features.json/latest/org.knime.json.node.fromtable.TableToJsonNodeFactory" TargetMode="Externa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hub.knime.com/knime/extensions/org.knime.features.kafka/latest/org.knime.kafka.node.connector.KafkaConnectorNodeFactory" TargetMode="Externa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hub.knime.com/knime/extensions/org.knime.features.kafka/latest/org.knime.kafka.node.producer.KafkaProducerNodeFactoryextensions/org.knime.features.kafka/latest/org.knime.kafka.node.producer.KafkaProducerNodeFactory/knime/extensions/org.knime.features.kafka/latest/org.knime.kafka.node.producer.KafkaProducerNodeFactory" TargetMode="Externa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kafka.apache.org/documentation/#gettingStart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hub.knime.com/knime/extensions/org.knime.features.kafka/latest/org.knime.kafka.node.connector.KafkaConnectorNodeFactory" TargetMode="Externa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hub.knime.com/knime/extensions/org.knime.features.kafka/latest/org.knime.kafka.node.consumer.KafkaConsumerNodeFactory" TargetMode="External"/><Relationship Id="rId4" Type="http://schemas.openxmlformats.org/officeDocument/2006/relationships/image" Target="../media/image29.png"/><Relationship Id="rId5"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ub.knime.com/knime/extensions/org.knime.features.json/latest/org.knime.json.node.totable.JSONToTableNodeFactory" TargetMode="External"/><Relationship Id="rId4" Type="http://schemas.openxmlformats.org/officeDocument/2006/relationships/image" Target="../media/image28.png"/><Relationship Id="rId5"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hub.knime.com/knime/extensions/org.knime.features.base/latest/org.knime.base.node.preproc.filter.column.DataColumnSpecFilterNodeFactory" TargetMode="Externa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hub.knime.com/knime/extensions/org.knime.features.dl.keras/latest/org.knime.dl.keras.base.nodes.reader.DLKerasReaderNodeFactory" TargetMode="Externa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hub.knime.com/knime/extensions/org.knime.features.dl.keras/latest/org.knime.dl.keras.base.nodes.executor.DLKerasExecutorNodeFactory" TargetMode="Externa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hub.knime.com/knime/extensions/org.knime.features.javasnippet/latest/org.knime.base.node.rules.engine.RuleEngineNodeFactory" TargetMode="Externa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hub.knime.com/knime/extensions/org.knime.features.base/latest/org.knime.base.node.preproc.joiner3.Joiner3NodeFactory" TargetMode="Externa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kafka.apache.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hub.knime.com/knime/extensions/org.knime.features.base/latest/org.knime.base.node.preproc.manipulator.TableManipulatorNodeFactory" TargetMode="Externa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hub.knime.com/knime/extensions/org.knime.features.json/latest/org.knime.json.node.fromtable.TableToJsonNodeFactory" TargetMode="Externa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hub.knime.com/knime/extensions/org.knime.features.kafka/latest/org.knime.kafka.node.producer.KafkaProducerNodeFactory" TargetMode="Externa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YoJK2ytTL5Hm56LJi0iN3KG4pwWB0debNyFYuAeVEEY/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MACHINE LEARNING PIPELINE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ML pipeline with KNIME Analytics Platform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pipeline Workflow Overview</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main objective of this workflows is to implement traditional model training and deploy the trained model to a real-data-streaming using kafka. The data is then saved in database to be used for the model </a:t>
            </a:r>
            <a:r>
              <a:rPr lang="en-GB"/>
              <a:t>retraining</a:t>
            </a:r>
            <a:r>
              <a:rPr lang="en-GB"/>
              <a:t> after a certain nth of data</a:t>
            </a:r>
            <a:endParaRPr/>
          </a:p>
          <a:p>
            <a:pPr indent="-342900" lvl="0" marL="457200" rtl="0" algn="l">
              <a:spcBef>
                <a:spcPts val="0"/>
              </a:spcBef>
              <a:spcAft>
                <a:spcPts val="0"/>
              </a:spcAft>
              <a:buSzPts val="1800"/>
              <a:buChar char="●"/>
            </a:pPr>
            <a:r>
              <a:rPr lang="en-GB"/>
              <a:t>There are four workflows build as following:-</a:t>
            </a:r>
            <a:endParaRPr/>
          </a:p>
        </p:txBody>
      </p:sp>
      <p:pic>
        <p:nvPicPr>
          <p:cNvPr id="119" name="Google Shape;119;p22"/>
          <p:cNvPicPr preferRelativeResize="0"/>
          <p:nvPr/>
        </p:nvPicPr>
        <p:blipFill rotWithShape="1">
          <a:blip r:embed="rId3">
            <a:alphaModFix/>
          </a:blip>
          <a:srcRect b="0" l="0" r="14581" t="0"/>
          <a:stretch/>
        </p:blipFill>
        <p:spPr>
          <a:xfrm>
            <a:off x="887814" y="2838075"/>
            <a:ext cx="3684186" cy="2243475"/>
          </a:xfrm>
          <a:prstGeom prst="rect">
            <a:avLst/>
          </a:prstGeom>
          <a:noFill/>
          <a:ln>
            <a:noFill/>
          </a:ln>
        </p:spPr>
      </p:pic>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workflow consists of </a:t>
            </a:r>
            <a:r>
              <a:rPr b="1" lang="en-GB"/>
              <a:t>DATA PARTITIONING</a:t>
            </a:r>
            <a:r>
              <a:rPr lang="en-GB"/>
              <a:t> and </a:t>
            </a:r>
            <a:r>
              <a:rPr b="1" lang="en-GB"/>
              <a:t>MODEL TRAINING</a:t>
            </a:r>
            <a:r>
              <a:rPr lang="en-GB"/>
              <a:t>.</a:t>
            </a:r>
            <a:endParaRPr/>
          </a:p>
          <a:p>
            <a:pPr indent="-342900" lvl="0" marL="457200" rtl="0" algn="l">
              <a:spcBef>
                <a:spcPts val="0"/>
              </a:spcBef>
              <a:spcAft>
                <a:spcPts val="0"/>
              </a:spcAft>
              <a:buSzPts val="1800"/>
              <a:buChar char="●"/>
            </a:pPr>
            <a:r>
              <a:rPr lang="en-GB"/>
              <a:t>In data partitioning section, raw data is split to train and validation (80:20), then test dataset is further split to validation and test dataset (50:50).</a:t>
            </a:r>
            <a:endParaRPr/>
          </a:p>
          <a:p>
            <a:pPr indent="-342900" lvl="0" marL="457200" rtl="0" algn="l">
              <a:spcBef>
                <a:spcPts val="0"/>
              </a:spcBef>
              <a:spcAft>
                <a:spcPts val="0"/>
              </a:spcAft>
              <a:buSzPts val="1800"/>
              <a:buChar char="●"/>
            </a:pPr>
            <a:r>
              <a:rPr lang="en-GB"/>
              <a:t>Test dataset the further split to test and real-time dataset (50:50)</a:t>
            </a:r>
            <a:endParaRPr/>
          </a:p>
          <a:p>
            <a:pPr indent="-342900" lvl="0" marL="457200" rtl="0" algn="l">
              <a:spcBef>
                <a:spcPts val="0"/>
              </a:spcBef>
              <a:spcAft>
                <a:spcPts val="0"/>
              </a:spcAft>
              <a:buSzPts val="1800"/>
              <a:buChar char="●"/>
            </a:pPr>
            <a:r>
              <a:rPr lang="en-GB"/>
              <a:t>Real-time dataset will be stream through kafka topics in Model Deployment Workflow</a:t>
            </a:r>
            <a:endParaRPr/>
          </a:p>
        </p:txBody>
      </p:sp>
      <p:pic>
        <p:nvPicPr>
          <p:cNvPr id="127" name="Google Shape;127;p23"/>
          <p:cNvPicPr preferRelativeResize="0"/>
          <p:nvPr/>
        </p:nvPicPr>
        <p:blipFill rotWithShape="1">
          <a:blip r:embed="rId3">
            <a:alphaModFix/>
          </a:blip>
          <a:srcRect b="6858" l="5961" r="7637" t="6867"/>
          <a:stretch/>
        </p:blipFill>
        <p:spPr>
          <a:xfrm>
            <a:off x="3952151" y="2862975"/>
            <a:ext cx="4880150" cy="2168950"/>
          </a:xfrm>
          <a:prstGeom prst="rect">
            <a:avLst/>
          </a:prstGeom>
          <a:noFill/>
          <a:ln>
            <a:noFill/>
          </a:ln>
        </p:spPr>
      </p:pic>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u="sng">
                <a:solidFill>
                  <a:schemeClr val="hlink"/>
                </a:solidFill>
                <a:hlinkClick r:id="rId3"/>
              </a:rPr>
              <a:t>CSV Reader</a:t>
            </a:r>
            <a:r>
              <a:rPr lang="en-GB"/>
              <a:t> - Data loading and importing</a:t>
            </a:r>
            <a:endParaRPr/>
          </a:p>
        </p:txBody>
      </p:sp>
      <p:pic>
        <p:nvPicPr>
          <p:cNvPr id="135" name="Google Shape;135;p24"/>
          <p:cNvPicPr preferRelativeResize="0"/>
          <p:nvPr/>
        </p:nvPicPr>
        <p:blipFill>
          <a:blip r:embed="rId4">
            <a:alphaModFix/>
          </a:blip>
          <a:stretch>
            <a:fillRect/>
          </a:stretch>
        </p:blipFill>
        <p:spPr>
          <a:xfrm>
            <a:off x="5214013" y="1084400"/>
            <a:ext cx="1590675" cy="1314450"/>
          </a:xfrm>
          <a:prstGeom prst="rect">
            <a:avLst/>
          </a:prstGeom>
          <a:noFill/>
          <a:ln>
            <a:noFill/>
          </a:ln>
        </p:spPr>
      </p:pic>
      <p:pic>
        <p:nvPicPr>
          <p:cNvPr id="136" name="Google Shape;136;p24"/>
          <p:cNvPicPr preferRelativeResize="0"/>
          <p:nvPr/>
        </p:nvPicPr>
        <p:blipFill>
          <a:blip r:embed="rId5">
            <a:alphaModFix/>
          </a:blip>
          <a:stretch>
            <a:fillRect/>
          </a:stretch>
        </p:blipFill>
        <p:spPr>
          <a:xfrm>
            <a:off x="370450" y="1531000"/>
            <a:ext cx="4041801" cy="3548900"/>
          </a:xfrm>
          <a:prstGeom prst="rect">
            <a:avLst/>
          </a:prstGeom>
          <a:noFill/>
          <a:ln>
            <a:noFill/>
          </a:ln>
        </p:spPr>
      </p:pic>
      <p:sp>
        <p:nvSpPr>
          <p:cNvPr id="137" name="Google Shape;137;p24"/>
          <p:cNvSpPr txBox="1"/>
          <p:nvPr/>
        </p:nvSpPr>
        <p:spPr>
          <a:xfrm>
            <a:off x="4771675" y="2689500"/>
            <a:ext cx="373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data loading and importing, reader node can be used. </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Partitioning</a:t>
            </a:r>
            <a:r>
              <a:rPr lang="en-GB"/>
              <a:t> - Data loading and partitioning</a:t>
            </a:r>
            <a:endParaRPr/>
          </a:p>
          <a:p>
            <a:pPr indent="0" lvl="0" marL="457200" rtl="0" algn="l">
              <a:spcBef>
                <a:spcPts val="1200"/>
              </a:spcBef>
              <a:spcAft>
                <a:spcPts val="1200"/>
              </a:spcAft>
              <a:buNone/>
            </a:pPr>
            <a:r>
              <a:t/>
            </a:r>
            <a:endParaRPr/>
          </a:p>
        </p:txBody>
      </p:sp>
      <p:pic>
        <p:nvPicPr>
          <p:cNvPr id="145" name="Google Shape;145;p25"/>
          <p:cNvPicPr preferRelativeResize="0"/>
          <p:nvPr/>
        </p:nvPicPr>
        <p:blipFill>
          <a:blip r:embed="rId4">
            <a:alphaModFix/>
          </a:blip>
          <a:stretch>
            <a:fillRect/>
          </a:stretch>
        </p:blipFill>
        <p:spPr>
          <a:xfrm>
            <a:off x="5589900" y="588250"/>
            <a:ext cx="1847850" cy="2076450"/>
          </a:xfrm>
          <a:prstGeom prst="rect">
            <a:avLst/>
          </a:prstGeom>
          <a:noFill/>
          <a:ln>
            <a:noFill/>
          </a:ln>
        </p:spPr>
      </p:pic>
      <p:pic>
        <p:nvPicPr>
          <p:cNvPr id="146" name="Google Shape;146;p25"/>
          <p:cNvPicPr preferRelativeResize="0"/>
          <p:nvPr/>
        </p:nvPicPr>
        <p:blipFill>
          <a:blip r:embed="rId5">
            <a:alphaModFix/>
          </a:blip>
          <a:stretch>
            <a:fillRect/>
          </a:stretch>
        </p:blipFill>
        <p:spPr>
          <a:xfrm>
            <a:off x="438600" y="1551925"/>
            <a:ext cx="4345475" cy="3502825"/>
          </a:xfrm>
          <a:prstGeom prst="rect">
            <a:avLst/>
          </a:prstGeom>
          <a:noFill/>
          <a:ln>
            <a:noFill/>
          </a:ln>
        </p:spPr>
      </p:pic>
      <p:sp>
        <p:nvSpPr>
          <p:cNvPr id="147" name="Google Shape;147;p25"/>
          <p:cNvSpPr txBox="1"/>
          <p:nvPr/>
        </p:nvSpPr>
        <p:spPr>
          <a:xfrm>
            <a:off x="4969975" y="2664700"/>
            <a:ext cx="39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Data partitioning node can be used to partition your data</a:t>
            </a:r>
            <a:endParaRPr/>
          </a:p>
        </p:txBody>
      </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a:p>
            <a:pPr indent="0" lvl="0" marL="0" rtl="0" algn="l">
              <a:spcBef>
                <a:spcPts val="0"/>
              </a:spcBef>
              <a:spcAft>
                <a:spcPts val="0"/>
              </a:spcAft>
              <a:buNone/>
            </a:pPr>
            <a:r>
              <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u="sng">
                <a:solidFill>
                  <a:schemeClr val="hlink"/>
                </a:solidFill>
                <a:hlinkClick r:id="rId3"/>
              </a:rPr>
              <a:t>CSV Writer</a:t>
            </a:r>
            <a:r>
              <a:rPr lang="en-GB"/>
              <a:t> - </a:t>
            </a:r>
            <a:r>
              <a:rPr lang="en-GB"/>
              <a:t>Saving</a:t>
            </a:r>
            <a:r>
              <a:rPr lang="en-GB"/>
              <a:t> the data partitioned to .csv file</a:t>
            </a:r>
            <a:endParaRPr/>
          </a:p>
        </p:txBody>
      </p:sp>
      <p:pic>
        <p:nvPicPr>
          <p:cNvPr id="155" name="Google Shape;155;p26"/>
          <p:cNvPicPr preferRelativeResize="0"/>
          <p:nvPr/>
        </p:nvPicPr>
        <p:blipFill>
          <a:blip r:embed="rId4">
            <a:alphaModFix/>
          </a:blip>
          <a:stretch>
            <a:fillRect/>
          </a:stretch>
        </p:blipFill>
        <p:spPr>
          <a:xfrm>
            <a:off x="5763238" y="616475"/>
            <a:ext cx="1876425" cy="1771650"/>
          </a:xfrm>
          <a:prstGeom prst="rect">
            <a:avLst/>
          </a:prstGeom>
          <a:noFill/>
          <a:ln>
            <a:noFill/>
          </a:ln>
        </p:spPr>
      </p:pic>
      <p:pic>
        <p:nvPicPr>
          <p:cNvPr id="156" name="Google Shape;156;p26"/>
          <p:cNvPicPr preferRelativeResize="0"/>
          <p:nvPr/>
        </p:nvPicPr>
        <p:blipFill>
          <a:blip r:embed="rId5">
            <a:alphaModFix/>
          </a:blip>
          <a:stretch>
            <a:fillRect/>
          </a:stretch>
        </p:blipFill>
        <p:spPr>
          <a:xfrm>
            <a:off x="449150" y="1656875"/>
            <a:ext cx="4570401" cy="3310550"/>
          </a:xfrm>
          <a:prstGeom prst="rect">
            <a:avLst/>
          </a:prstGeom>
          <a:noFill/>
          <a:ln>
            <a:noFill/>
          </a:ln>
        </p:spPr>
      </p:pic>
      <p:sp>
        <p:nvSpPr>
          <p:cNvPr id="157" name="Google Shape;157;p26"/>
          <p:cNvSpPr txBox="1"/>
          <p:nvPr/>
        </p:nvSpPr>
        <p:spPr>
          <a:xfrm>
            <a:off x="5403775" y="2515975"/>
            <a:ext cx="337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CSV writer node can be used to write and save the .csv file</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workflow implementing deep learning approach using feedforward neural network.</a:t>
            </a:r>
            <a:endParaRPr/>
          </a:p>
          <a:p>
            <a:pPr indent="-342900" lvl="0" marL="457200" rtl="0" algn="l">
              <a:spcBef>
                <a:spcPts val="0"/>
              </a:spcBef>
              <a:spcAft>
                <a:spcPts val="0"/>
              </a:spcAft>
              <a:buSzPts val="1800"/>
              <a:buChar char="●"/>
            </a:pPr>
            <a:r>
              <a:rPr lang="en-GB"/>
              <a:t>This workflow use keras with tensorflow backend framework.</a:t>
            </a:r>
            <a:endParaRPr/>
          </a:p>
          <a:p>
            <a:pPr indent="-342900" lvl="0" marL="457200" rtl="0" algn="l">
              <a:spcBef>
                <a:spcPts val="0"/>
              </a:spcBef>
              <a:spcAft>
                <a:spcPts val="0"/>
              </a:spcAft>
              <a:buSzPts val="1800"/>
              <a:buChar char="●"/>
            </a:pPr>
            <a:r>
              <a:rPr lang="en-GB"/>
              <a:t>Before we start, we need to </a:t>
            </a:r>
            <a:r>
              <a:rPr lang="en-GB"/>
              <a:t>transform</a:t>
            </a:r>
            <a:r>
              <a:rPr lang="en-GB"/>
              <a:t> the data to </a:t>
            </a:r>
            <a:r>
              <a:rPr b="1" lang="en-GB"/>
              <a:t>3-dimensional array.</a:t>
            </a:r>
            <a:endParaRPr b="1"/>
          </a:p>
        </p:txBody>
      </p:sp>
      <p:pic>
        <p:nvPicPr>
          <p:cNvPr id="165" name="Google Shape;165;p27"/>
          <p:cNvPicPr preferRelativeResize="0"/>
          <p:nvPr/>
        </p:nvPicPr>
        <p:blipFill rotWithShape="1">
          <a:blip r:embed="rId3">
            <a:alphaModFix/>
          </a:blip>
          <a:srcRect b="0" l="0" r="0" t="9156"/>
          <a:stretch/>
        </p:blipFill>
        <p:spPr>
          <a:xfrm>
            <a:off x="1747550" y="3048925"/>
            <a:ext cx="5465749" cy="2013500"/>
          </a:xfrm>
          <a:prstGeom prst="rect">
            <a:avLst/>
          </a:prstGeom>
          <a:noFill/>
          <a:ln>
            <a:noFill/>
          </a:ln>
        </p:spPr>
      </p:pic>
      <p:sp>
        <p:nvSpPr>
          <p:cNvPr id="166" name="Google Shape;166;p27"/>
          <p:cNvSpPr/>
          <p:nvPr/>
        </p:nvSpPr>
        <p:spPr>
          <a:xfrm>
            <a:off x="2788650" y="3742975"/>
            <a:ext cx="954300" cy="105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txBox="1"/>
          <p:nvPr/>
        </p:nvSpPr>
        <p:spPr>
          <a:xfrm>
            <a:off x="2639900" y="3482700"/>
            <a:ext cx="5328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1</a:t>
            </a:r>
            <a:endParaRPr/>
          </a:p>
        </p:txBody>
      </p:sp>
      <p:sp>
        <p:nvSpPr>
          <p:cNvPr id="168" name="Google Shape;168;p27"/>
          <p:cNvSpPr/>
          <p:nvPr/>
        </p:nvSpPr>
        <p:spPr>
          <a:xfrm>
            <a:off x="4003275" y="3048925"/>
            <a:ext cx="954300" cy="105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nvSpPr>
        <p:spPr>
          <a:xfrm>
            <a:off x="3742950" y="2742725"/>
            <a:ext cx="5328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2</a:t>
            </a:r>
            <a:endParaRPr/>
          </a:p>
        </p:txBody>
      </p:sp>
      <p:sp>
        <p:nvSpPr>
          <p:cNvPr id="170" name="Google Shape;170;p27"/>
          <p:cNvSpPr/>
          <p:nvPr/>
        </p:nvSpPr>
        <p:spPr>
          <a:xfrm>
            <a:off x="5048050" y="3882900"/>
            <a:ext cx="954300" cy="105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nvSpPr>
        <p:spPr>
          <a:xfrm>
            <a:off x="4957575" y="3576800"/>
            <a:ext cx="5328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3</a:t>
            </a:r>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Column Splitter</a:t>
            </a:r>
            <a:r>
              <a:rPr lang="en-GB"/>
              <a:t> Node - to split the </a:t>
            </a:r>
            <a:r>
              <a:rPr b="1" lang="en-GB"/>
              <a:t>Target</a:t>
            </a:r>
            <a:r>
              <a:rPr lang="en-GB"/>
              <a:t> and the </a:t>
            </a:r>
            <a:r>
              <a:rPr b="1" lang="en-GB"/>
              <a:t>Features</a:t>
            </a:r>
            <a:endParaRPr b="1"/>
          </a:p>
          <a:p>
            <a:pPr indent="0" lvl="0" marL="457200" rtl="0" algn="l">
              <a:spcBef>
                <a:spcPts val="1200"/>
              </a:spcBef>
              <a:spcAft>
                <a:spcPts val="1200"/>
              </a:spcAft>
              <a:buNone/>
            </a:pPr>
            <a:r>
              <a:t/>
            </a:r>
            <a:endParaRPr/>
          </a:p>
        </p:txBody>
      </p:sp>
      <p:pic>
        <p:nvPicPr>
          <p:cNvPr id="179" name="Google Shape;179;p28"/>
          <p:cNvPicPr preferRelativeResize="0"/>
          <p:nvPr/>
        </p:nvPicPr>
        <p:blipFill>
          <a:blip r:embed="rId4">
            <a:alphaModFix/>
          </a:blip>
          <a:stretch>
            <a:fillRect/>
          </a:stretch>
        </p:blipFill>
        <p:spPr>
          <a:xfrm>
            <a:off x="879750" y="1579597"/>
            <a:ext cx="5681376" cy="3416401"/>
          </a:xfrm>
          <a:prstGeom prst="rect">
            <a:avLst/>
          </a:prstGeom>
          <a:noFill/>
          <a:ln>
            <a:noFill/>
          </a:ln>
        </p:spPr>
      </p:pic>
      <p:sp>
        <p:nvSpPr>
          <p:cNvPr id="180" name="Google Shape;180;p28"/>
          <p:cNvSpPr txBox="1"/>
          <p:nvPr/>
        </p:nvSpPr>
        <p:spPr>
          <a:xfrm>
            <a:off x="4857750" y="3009900"/>
            <a:ext cx="13620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Target column</a:t>
            </a:r>
            <a:endParaRPr/>
          </a:p>
        </p:txBody>
      </p:sp>
      <p:sp>
        <p:nvSpPr>
          <p:cNvPr id="181" name="Google Shape;181;p28"/>
          <p:cNvSpPr txBox="1"/>
          <p:nvPr/>
        </p:nvSpPr>
        <p:spPr>
          <a:xfrm>
            <a:off x="1838325" y="3629025"/>
            <a:ext cx="1514400" cy="4002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Features</a:t>
            </a:r>
            <a:r>
              <a:rPr lang="en-GB"/>
              <a:t> column</a:t>
            </a:r>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8" name="Google Shape;18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startAt="2"/>
            </a:pPr>
            <a:r>
              <a:rPr lang="en-GB" u="sng">
                <a:solidFill>
                  <a:schemeClr val="hlink"/>
                </a:solidFill>
                <a:hlinkClick r:id="rId3"/>
              </a:rPr>
              <a:t>Column Aggregator</a:t>
            </a:r>
            <a:r>
              <a:rPr lang="en-GB"/>
              <a:t> </a:t>
            </a:r>
            <a:r>
              <a:rPr lang="en-GB"/>
              <a:t> - to aggregate the features column to list of features</a:t>
            </a:r>
            <a:endParaRPr/>
          </a:p>
          <a:p>
            <a:pPr indent="0" lvl="0" marL="457200" rtl="0" algn="l">
              <a:lnSpc>
                <a:spcPct val="100000"/>
              </a:lnSpc>
              <a:spcBef>
                <a:spcPts val="0"/>
              </a:spcBef>
              <a:spcAft>
                <a:spcPts val="0"/>
              </a:spcAft>
              <a:buNone/>
            </a:pPr>
            <a:r>
              <a:rPr lang="en-GB"/>
              <a:t>Alternatively, you also can use </a:t>
            </a:r>
            <a:r>
              <a:rPr lang="en-GB" u="sng">
                <a:solidFill>
                  <a:schemeClr val="hlink"/>
                </a:solidFill>
                <a:hlinkClick r:id="rId4"/>
              </a:rPr>
              <a:t>Create Collection Column</a:t>
            </a:r>
            <a:r>
              <a:rPr lang="en-GB"/>
              <a:t> Node.</a:t>
            </a:r>
            <a:endParaRPr/>
          </a:p>
        </p:txBody>
      </p:sp>
      <p:grpSp>
        <p:nvGrpSpPr>
          <p:cNvPr id="189" name="Google Shape;189;p29"/>
          <p:cNvGrpSpPr/>
          <p:nvPr/>
        </p:nvGrpSpPr>
        <p:grpSpPr>
          <a:xfrm>
            <a:off x="421399" y="1846700"/>
            <a:ext cx="4274901" cy="3296800"/>
            <a:chOff x="421399" y="1846700"/>
            <a:chExt cx="4274901" cy="3296800"/>
          </a:xfrm>
        </p:grpSpPr>
        <p:pic>
          <p:nvPicPr>
            <p:cNvPr id="190" name="Google Shape;190;p29"/>
            <p:cNvPicPr preferRelativeResize="0"/>
            <p:nvPr/>
          </p:nvPicPr>
          <p:blipFill>
            <a:blip r:embed="rId5">
              <a:alphaModFix/>
            </a:blip>
            <a:stretch>
              <a:fillRect/>
            </a:stretch>
          </p:blipFill>
          <p:spPr>
            <a:xfrm>
              <a:off x="421399" y="2111300"/>
              <a:ext cx="4274901" cy="3032200"/>
            </a:xfrm>
            <a:prstGeom prst="rect">
              <a:avLst/>
            </a:prstGeom>
            <a:noFill/>
            <a:ln>
              <a:noFill/>
            </a:ln>
          </p:spPr>
        </p:pic>
        <p:sp>
          <p:nvSpPr>
            <p:cNvPr id="191" name="Google Shape;191;p29"/>
            <p:cNvSpPr txBox="1"/>
            <p:nvPr/>
          </p:nvSpPr>
          <p:spPr>
            <a:xfrm>
              <a:off x="421400" y="1846700"/>
              <a:ext cx="2540700" cy="6156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At the Column tab, select all the Features columns</a:t>
              </a:r>
              <a:endParaRPr b="1"/>
            </a:p>
          </p:txBody>
        </p:sp>
      </p:grpSp>
      <p:grpSp>
        <p:nvGrpSpPr>
          <p:cNvPr id="192" name="Google Shape;192;p29"/>
          <p:cNvGrpSpPr/>
          <p:nvPr/>
        </p:nvGrpSpPr>
        <p:grpSpPr>
          <a:xfrm>
            <a:off x="4770675" y="2007825"/>
            <a:ext cx="3901877" cy="3135675"/>
            <a:chOff x="4770675" y="2007825"/>
            <a:chExt cx="3901877" cy="3135675"/>
          </a:xfrm>
        </p:grpSpPr>
        <p:pic>
          <p:nvPicPr>
            <p:cNvPr id="193" name="Google Shape;193;p29"/>
            <p:cNvPicPr preferRelativeResize="0"/>
            <p:nvPr/>
          </p:nvPicPr>
          <p:blipFill>
            <a:blip r:embed="rId6">
              <a:alphaModFix/>
            </a:blip>
            <a:stretch>
              <a:fillRect/>
            </a:stretch>
          </p:blipFill>
          <p:spPr>
            <a:xfrm>
              <a:off x="4770676" y="2372300"/>
              <a:ext cx="3901876" cy="2771200"/>
            </a:xfrm>
            <a:prstGeom prst="rect">
              <a:avLst/>
            </a:prstGeom>
            <a:noFill/>
            <a:ln>
              <a:noFill/>
            </a:ln>
          </p:spPr>
        </p:pic>
        <p:sp>
          <p:nvSpPr>
            <p:cNvPr id="194" name="Google Shape;194;p29"/>
            <p:cNvSpPr txBox="1"/>
            <p:nvPr/>
          </p:nvSpPr>
          <p:spPr>
            <a:xfrm>
              <a:off x="4770675" y="2007825"/>
              <a:ext cx="2838300" cy="615600"/>
            </a:xfrm>
            <a:prstGeom prst="rect">
              <a:avLst/>
            </a:prstGeom>
            <a:solidFill>
              <a:srgbClr val="FFD9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At the Options tab, select the aggregation method</a:t>
              </a:r>
              <a:endParaRPr b="1"/>
            </a:p>
          </p:txBody>
        </p:sp>
      </p:grpSp>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Model Architecture of the feedforward neural network consist as following layers:-</a:t>
            </a:r>
            <a:endParaRPr/>
          </a:p>
          <a:p>
            <a:pPr indent="-317500" lvl="1" marL="914400" rtl="0" algn="l">
              <a:spcBef>
                <a:spcPts val="0"/>
              </a:spcBef>
              <a:spcAft>
                <a:spcPts val="0"/>
              </a:spcAft>
              <a:buSzPts val="1400"/>
              <a:buChar char="○"/>
            </a:pPr>
            <a:r>
              <a:rPr lang="en-GB" u="sng">
                <a:solidFill>
                  <a:schemeClr val="hlink"/>
                </a:solidFill>
                <a:hlinkClick r:id="rId3"/>
              </a:rPr>
              <a:t>Keras Input Layer</a:t>
            </a:r>
            <a:r>
              <a:rPr lang="en-GB"/>
              <a:t> - Creates a new Keras Deep Learning Network with the specified shape, type, and batch size</a:t>
            </a:r>
            <a:endParaRPr/>
          </a:p>
          <a:p>
            <a:pPr indent="-317500" lvl="1" marL="914400" rtl="0" algn="l">
              <a:spcBef>
                <a:spcPts val="0"/>
              </a:spcBef>
              <a:spcAft>
                <a:spcPts val="0"/>
              </a:spcAft>
              <a:buSzPts val="1400"/>
              <a:buChar char="○"/>
            </a:pPr>
            <a:r>
              <a:rPr lang="en-GB" u="sng">
                <a:solidFill>
                  <a:schemeClr val="hlink"/>
                </a:solidFill>
                <a:hlinkClick r:id="rId4"/>
              </a:rPr>
              <a:t>Keras Dense Layer</a:t>
            </a:r>
            <a:r>
              <a:rPr lang="en-GB"/>
              <a:t> - A densely connected layer that connects each unit of the layer input with each output unit of this layer</a:t>
            </a:r>
            <a:endParaRPr/>
          </a:p>
        </p:txBody>
      </p:sp>
      <p:pic>
        <p:nvPicPr>
          <p:cNvPr id="202" name="Google Shape;202;p30"/>
          <p:cNvPicPr preferRelativeResize="0"/>
          <p:nvPr/>
        </p:nvPicPr>
        <p:blipFill rotWithShape="1">
          <a:blip r:embed="rId5">
            <a:alphaModFix/>
          </a:blip>
          <a:srcRect b="0" l="0" r="0" t="14712"/>
          <a:stretch/>
        </p:blipFill>
        <p:spPr>
          <a:xfrm>
            <a:off x="957250" y="2952273"/>
            <a:ext cx="7381875" cy="1616600"/>
          </a:xfrm>
          <a:prstGeom prst="rect">
            <a:avLst/>
          </a:prstGeom>
          <a:noFill/>
          <a:ln>
            <a:noFill/>
          </a:ln>
        </p:spPr>
      </p:pic>
      <p:sp>
        <p:nvSpPr>
          <p:cNvPr id="203" name="Google Shape;20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209" name="Google Shape;2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500">
                <a:solidFill>
                  <a:srgbClr val="02373F"/>
                </a:solidFill>
                <a:latin typeface="Roboto"/>
                <a:ea typeface="Roboto"/>
                <a:cs typeface="Roboto"/>
                <a:sym typeface="Roboto"/>
              </a:rPr>
              <a:t>Machine learning pipelines consist of a cycle and multiple sequential steps that do everything from</a:t>
            </a:r>
            <a:r>
              <a:rPr b="1" lang="en-GB" sz="1500">
                <a:solidFill>
                  <a:srgbClr val="02373F"/>
                </a:solidFill>
                <a:latin typeface="Roboto"/>
                <a:ea typeface="Roboto"/>
                <a:cs typeface="Roboto"/>
                <a:sym typeface="Roboto"/>
              </a:rPr>
              <a:t> data extraction</a:t>
            </a:r>
            <a:r>
              <a:rPr lang="en-GB" sz="1500">
                <a:solidFill>
                  <a:srgbClr val="02373F"/>
                </a:solidFill>
                <a:latin typeface="Roboto"/>
                <a:ea typeface="Roboto"/>
                <a:cs typeface="Roboto"/>
                <a:sym typeface="Roboto"/>
              </a:rPr>
              <a:t> and</a:t>
            </a:r>
            <a:r>
              <a:rPr b="1" lang="en-GB" sz="1500">
                <a:solidFill>
                  <a:srgbClr val="02373F"/>
                </a:solidFill>
                <a:latin typeface="Roboto"/>
                <a:ea typeface="Roboto"/>
                <a:cs typeface="Roboto"/>
                <a:sym typeface="Roboto"/>
              </a:rPr>
              <a:t> preprocessing</a:t>
            </a:r>
            <a:r>
              <a:rPr lang="en-GB" sz="1500">
                <a:solidFill>
                  <a:srgbClr val="02373F"/>
                </a:solidFill>
                <a:latin typeface="Roboto"/>
                <a:ea typeface="Roboto"/>
                <a:cs typeface="Roboto"/>
                <a:sym typeface="Roboto"/>
              </a:rPr>
              <a:t> to </a:t>
            </a:r>
            <a:r>
              <a:rPr b="1" lang="en-GB" sz="1500">
                <a:solidFill>
                  <a:srgbClr val="02373F"/>
                </a:solidFill>
                <a:latin typeface="Roboto"/>
                <a:ea typeface="Roboto"/>
                <a:cs typeface="Roboto"/>
                <a:sym typeface="Roboto"/>
              </a:rPr>
              <a:t>model training</a:t>
            </a:r>
            <a:r>
              <a:rPr lang="en-GB" sz="1500">
                <a:solidFill>
                  <a:srgbClr val="02373F"/>
                </a:solidFill>
                <a:latin typeface="Roboto"/>
                <a:ea typeface="Roboto"/>
                <a:cs typeface="Roboto"/>
                <a:sym typeface="Roboto"/>
              </a:rPr>
              <a:t> and </a:t>
            </a:r>
            <a:r>
              <a:rPr b="1" lang="en-GB" sz="1500">
                <a:solidFill>
                  <a:srgbClr val="02373F"/>
                </a:solidFill>
                <a:latin typeface="Roboto"/>
                <a:ea typeface="Roboto"/>
                <a:cs typeface="Roboto"/>
                <a:sym typeface="Roboto"/>
              </a:rPr>
              <a:t>deployment.</a:t>
            </a:r>
            <a:endParaRPr b="1" sz="1500">
              <a:solidFill>
                <a:srgbClr val="02373F"/>
              </a:solidFill>
              <a:latin typeface="Roboto"/>
              <a:ea typeface="Roboto"/>
              <a:cs typeface="Roboto"/>
              <a:sym typeface="Roboto"/>
            </a:endParaRPr>
          </a:p>
          <a:p>
            <a:pPr indent="-323850" lvl="0" marL="457200" rtl="0" algn="l">
              <a:spcBef>
                <a:spcPts val="0"/>
              </a:spcBef>
              <a:spcAft>
                <a:spcPts val="0"/>
              </a:spcAft>
              <a:buClr>
                <a:srgbClr val="02373F"/>
              </a:buClr>
              <a:buSzPts val="1500"/>
              <a:buFont typeface="Roboto"/>
              <a:buChar char="-"/>
            </a:pPr>
            <a:r>
              <a:rPr lang="en-GB" sz="1500">
                <a:solidFill>
                  <a:srgbClr val="02373F"/>
                </a:solidFill>
                <a:latin typeface="Roboto"/>
                <a:ea typeface="Roboto"/>
                <a:cs typeface="Roboto"/>
                <a:sym typeface="Roboto"/>
              </a:rPr>
              <a:t>ML pipeline can be represent as in figure below.</a:t>
            </a:r>
            <a:endParaRPr sz="1500">
              <a:solidFill>
                <a:srgbClr val="02373F"/>
              </a:solidFill>
              <a:latin typeface="Roboto"/>
              <a:ea typeface="Roboto"/>
              <a:cs typeface="Roboto"/>
              <a:sym typeface="Roboto"/>
            </a:endParaRPr>
          </a:p>
          <a:p>
            <a:pPr indent="0" lvl="0" marL="457200" rtl="0" algn="l">
              <a:spcBef>
                <a:spcPts val="1200"/>
              </a:spcBef>
              <a:spcAft>
                <a:spcPts val="1200"/>
              </a:spcAft>
              <a:buNone/>
            </a:pPr>
            <a:r>
              <a:t/>
            </a:r>
            <a:endParaRPr sz="1500">
              <a:solidFill>
                <a:srgbClr val="02373F"/>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2303912" y="2175875"/>
            <a:ext cx="4660124" cy="2967626"/>
          </a:xfrm>
          <a:prstGeom prst="rect">
            <a:avLst/>
          </a:prstGeom>
          <a:noFill/>
          <a:ln>
            <a:noFill/>
          </a:ln>
        </p:spPr>
      </p:pic>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216" name="Google Shape;21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Model compilation and training</a:t>
            </a:r>
            <a:endParaRPr/>
          </a:p>
        </p:txBody>
      </p:sp>
      <p:pic>
        <p:nvPicPr>
          <p:cNvPr id="217" name="Google Shape;217;p32"/>
          <p:cNvPicPr preferRelativeResize="0"/>
          <p:nvPr/>
        </p:nvPicPr>
        <p:blipFill>
          <a:blip r:embed="rId3">
            <a:alphaModFix/>
          </a:blip>
          <a:stretch>
            <a:fillRect/>
          </a:stretch>
        </p:blipFill>
        <p:spPr>
          <a:xfrm>
            <a:off x="158351" y="1538075"/>
            <a:ext cx="3537349" cy="3028399"/>
          </a:xfrm>
          <a:prstGeom prst="rect">
            <a:avLst/>
          </a:prstGeom>
          <a:noFill/>
          <a:ln>
            <a:noFill/>
          </a:ln>
        </p:spPr>
      </p:pic>
      <p:sp>
        <p:nvSpPr>
          <p:cNvPr id="218" name="Google Shape;218;p32"/>
          <p:cNvSpPr/>
          <p:nvPr/>
        </p:nvSpPr>
        <p:spPr>
          <a:xfrm>
            <a:off x="266700" y="1800225"/>
            <a:ext cx="314400" cy="10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311700" y="2305050"/>
            <a:ext cx="3162300" cy="14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2"/>
          <p:cNvPicPr preferRelativeResize="0"/>
          <p:nvPr/>
        </p:nvPicPr>
        <p:blipFill>
          <a:blip r:embed="rId4">
            <a:alphaModFix/>
          </a:blip>
          <a:stretch>
            <a:fillRect/>
          </a:stretch>
        </p:blipFill>
        <p:spPr>
          <a:xfrm>
            <a:off x="5038725" y="1540475"/>
            <a:ext cx="3537349" cy="3023597"/>
          </a:xfrm>
          <a:prstGeom prst="rect">
            <a:avLst/>
          </a:prstGeom>
          <a:noFill/>
          <a:ln>
            <a:noFill/>
          </a:ln>
        </p:spPr>
      </p:pic>
      <p:sp>
        <p:nvSpPr>
          <p:cNvPr id="221" name="Google Shape;2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3"/>
          <p:cNvPicPr preferRelativeResize="0"/>
          <p:nvPr/>
        </p:nvPicPr>
        <p:blipFill>
          <a:blip r:embed="rId3">
            <a:alphaModFix/>
          </a:blip>
          <a:stretch>
            <a:fillRect/>
          </a:stretch>
        </p:blipFill>
        <p:spPr>
          <a:xfrm>
            <a:off x="1735600" y="1362000"/>
            <a:ext cx="2937226" cy="2524125"/>
          </a:xfrm>
          <a:prstGeom prst="rect">
            <a:avLst/>
          </a:prstGeom>
          <a:noFill/>
          <a:ln>
            <a:noFill/>
          </a:ln>
        </p:spPr>
      </p:pic>
      <p:sp>
        <p:nvSpPr>
          <p:cNvPr id="229" name="Google Shape;22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OFFLINE MODEL TRAINING</a:t>
            </a:r>
            <a:endParaRPr/>
          </a:p>
        </p:txBody>
      </p:sp>
      <p:sp>
        <p:nvSpPr>
          <p:cNvPr id="235" name="Google Shape;23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Model evaluation and scoring</a:t>
            </a:r>
            <a:endParaRPr/>
          </a:p>
        </p:txBody>
      </p:sp>
      <p:sp>
        <p:nvSpPr>
          <p:cNvPr id="236" name="Google Shape;23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KAFKA PRODUCER WORKFLOW</a:t>
            </a:r>
            <a:endParaRPr/>
          </a:p>
        </p:txBody>
      </p:sp>
      <p:pic>
        <p:nvPicPr>
          <p:cNvPr id="242" name="Google Shape;242;p35"/>
          <p:cNvPicPr preferRelativeResize="0"/>
          <p:nvPr/>
        </p:nvPicPr>
        <p:blipFill>
          <a:blip r:embed="rId3">
            <a:alphaModFix/>
          </a:blip>
          <a:stretch>
            <a:fillRect/>
          </a:stretch>
        </p:blipFill>
        <p:spPr>
          <a:xfrm>
            <a:off x="1136413" y="1152475"/>
            <a:ext cx="7019925" cy="3943350"/>
          </a:xfrm>
          <a:prstGeom prst="rect">
            <a:avLst/>
          </a:prstGeom>
          <a:noFill/>
          <a:ln>
            <a:noFill/>
          </a:ln>
        </p:spPr>
      </p:pic>
      <p:sp>
        <p:nvSpPr>
          <p:cNvPr id="243" name="Google Shape;2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6"/>
          <p:cNvPicPr preferRelativeResize="0"/>
          <p:nvPr/>
        </p:nvPicPr>
        <p:blipFill>
          <a:blip r:embed="rId3">
            <a:alphaModFix/>
          </a:blip>
          <a:stretch>
            <a:fillRect/>
          </a:stretch>
        </p:blipFill>
        <p:spPr>
          <a:xfrm>
            <a:off x="794388" y="2484675"/>
            <a:ext cx="3514725" cy="1314450"/>
          </a:xfrm>
          <a:prstGeom prst="rect">
            <a:avLst/>
          </a:prstGeom>
          <a:noFill/>
          <a:ln>
            <a:noFill/>
          </a:ln>
        </p:spPr>
      </p:pic>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KAFKA PRODUCER WORKFLOW</a:t>
            </a:r>
            <a:endParaRPr/>
          </a:p>
        </p:txBody>
      </p:sp>
      <p:sp>
        <p:nvSpPr>
          <p:cNvPr id="250" name="Google Shape;25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a:t>
            </a:r>
            <a:r>
              <a:rPr lang="en-GB" u="sng">
                <a:solidFill>
                  <a:schemeClr val="hlink"/>
                </a:solidFill>
                <a:hlinkClick action="ppaction://hlinksldjump" r:id="rId4"/>
              </a:rPr>
              <a:t>here</a:t>
            </a:r>
            <a:r>
              <a:rPr lang="en-GB"/>
              <a:t> we already learn how to install kafka and setup kafka cluster.</a:t>
            </a:r>
            <a:endParaRPr/>
          </a:p>
          <a:p>
            <a:pPr indent="-342900" lvl="0" marL="457200" rtl="0" algn="l">
              <a:spcBef>
                <a:spcPts val="0"/>
              </a:spcBef>
              <a:spcAft>
                <a:spcPts val="0"/>
              </a:spcAft>
              <a:buSzPts val="1800"/>
              <a:buChar char="●"/>
            </a:pPr>
            <a:r>
              <a:rPr lang="en-GB"/>
              <a:t>Suppose that you have to retrieve data from a database and stream data through kafka topic.</a:t>
            </a:r>
            <a:endParaRPr/>
          </a:p>
          <a:p>
            <a:pPr indent="0" lvl="0" marL="457200" rtl="0" algn="l">
              <a:spcBef>
                <a:spcPts val="1200"/>
              </a:spcBef>
              <a:spcAft>
                <a:spcPts val="1200"/>
              </a:spcAft>
              <a:buNone/>
            </a:pPr>
            <a:r>
              <a:t/>
            </a:r>
            <a:endParaRPr/>
          </a:p>
        </p:txBody>
      </p:sp>
      <p:pic>
        <p:nvPicPr>
          <p:cNvPr id="251" name="Google Shape;251;p36"/>
          <p:cNvPicPr preferRelativeResize="0"/>
          <p:nvPr/>
        </p:nvPicPr>
        <p:blipFill>
          <a:blip r:embed="rId5">
            <a:alphaModFix/>
          </a:blip>
          <a:stretch>
            <a:fillRect/>
          </a:stretch>
        </p:blipFill>
        <p:spPr>
          <a:xfrm>
            <a:off x="4657500" y="2397175"/>
            <a:ext cx="3752850" cy="2171700"/>
          </a:xfrm>
          <a:prstGeom prst="rect">
            <a:avLst/>
          </a:prstGeom>
          <a:noFill/>
          <a:ln>
            <a:noFill/>
          </a:ln>
        </p:spPr>
      </p:pic>
      <p:sp>
        <p:nvSpPr>
          <p:cNvPr id="252" name="Google Shape;252;p36"/>
          <p:cNvSpPr/>
          <p:nvPr/>
        </p:nvSpPr>
        <p:spPr>
          <a:xfrm>
            <a:off x="881150" y="2484675"/>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2031863" y="2587050"/>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3182588" y="2587050"/>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5850963" y="2305825"/>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4739163" y="3459175"/>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7221663" y="2928175"/>
            <a:ext cx="1039800" cy="11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txBox="1"/>
          <p:nvPr/>
        </p:nvSpPr>
        <p:spPr>
          <a:xfrm>
            <a:off x="669275" y="2186850"/>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1</a:t>
            </a:r>
            <a:endParaRPr/>
          </a:p>
        </p:txBody>
      </p:sp>
      <p:sp>
        <p:nvSpPr>
          <p:cNvPr id="259" name="Google Shape;259;p36"/>
          <p:cNvSpPr txBox="1"/>
          <p:nvPr/>
        </p:nvSpPr>
        <p:spPr>
          <a:xfrm>
            <a:off x="2031875" y="2186850"/>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2</a:t>
            </a:r>
            <a:endParaRPr/>
          </a:p>
        </p:txBody>
      </p:sp>
      <p:sp>
        <p:nvSpPr>
          <p:cNvPr id="260" name="Google Shape;260;p36"/>
          <p:cNvSpPr txBox="1"/>
          <p:nvPr/>
        </p:nvSpPr>
        <p:spPr>
          <a:xfrm>
            <a:off x="3182600" y="2342450"/>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3</a:t>
            </a:r>
            <a:endParaRPr/>
          </a:p>
        </p:txBody>
      </p:sp>
      <p:sp>
        <p:nvSpPr>
          <p:cNvPr id="261" name="Google Shape;261;p36"/>
          <p:cNvSpPr txBox="1"/>
          <p:nvPr/>
        </p:nvSpPr>
        <p:spPr>
          <a:xfrm>
            <a:off x="5778975" y="1996975"/>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4</a:t>
            </a:r>
            <a:endParaRPr/>
          </a:p>
        </p:txBody>
      </p:sp>
      <p:sp>
        <p:nvSpPr>
          <p:cNvPr id="262" name="Google Shape;262;p36"/>
          <p:cNvSpPr txBox="1"/>
          <p:nvPr/>
        </p:nvSpPr>
        <p:spPr>
          <a:xfrm>
            <a:off x="4739175" y="3058975"/>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5</a:t>
            </a:r>
            <a:endParaRPr/>
          </a:p>
        </p:txBody>
      </p:sp>
      <p:sp>
        <p:nvSpPr>
          <p:cNvPr id="263" name="Google Shape;263;p36"/>
          <p:cNvSpPr txBox="1"/>
          <p:nvPr/>
        </p:nvSpPr>
        <p:spPr>
          <a:xfrm>
            <a:off x="7221675" y="2571750"/>
            <a:ext cx="4833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6</a:t>
            </a:r>
            <a:endParaRPr/>
          </a:p>
        </p:txBody>
      </p:sp>
      <p:sp>
        <p:nvSpPr>
          <p:cNvPr id="264" name="Google Shape;26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p:txBody>
      </p:sp>
      <p:sp>
        <p:nvSpPr>
          <p:cNvPr id="270" name="Google Shape;27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MySQL Connector</a:t>
            </a:r>
            <a:r>
              <a:rPr lang="en-GB"/>
              <a:t> Node - connect to the database by providing hostname &amp; database name</a:t>
            </a:r>
            <a:endParaRPr/>
          </a:p>
        </p:txBody>
      </p:sp>
      <p:pic>
        <p:nvPicPr>
          <p:cNvPr id="271" name="Google Shape;271;p37"/>
          <p:cNvPicPr preferRelativeResize="0"/>
          <p:nvPr/>
        </p:nvPicPr>
        <p:blipFill>
          <a:blip r:embed="rId4">
            <a:alphaModFix/>
          </a:blip>
          <a:stretch>
            <a:fillRect/>
          </a:stretch>
        </p:blipFill>
        <p:spPr>
          <a:xfrm>
            <a:off x="311700" y="1962150"/>
            <a:ext cx="4260300" cy="3101500"/>
          </a:xfrm>
          <a:prstGeom prst="rect">
            <a:avLst/>
          </a:prstGeom>
          <a:noFill/>
          <a:ln>
            <a:noFill/>
          </a:ln>
        </p:spPr>
      </p:pic>
      <p:sp>
        <p:nvSpPr>
          <p:cNvPr id="272" name="Google Shape;272;p37"/>
          <p:cNvSpPr/>
          <p:nvPr/>
        </p:nvSpPr>
        <p:spPr>
          <a:xfrm>
            <a:off x="438150" y="3257550"/>
            <a:ext cx="3486300" cy="13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438150" y="3476625"/>
            <a:ext cx="3486300" cy="13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7"/>
          <p:cNvPicPr preferRelativeResize="0"/>
          <p:nvPr/>
        </p:nvPicPr>
        <p:blipFill>
          <a:blip r:embed="rId5">
            <a:alphaModFix/>
          </a:blip>
          <a:stretch>
            <a:fillRect/>
          </a:stretch>
        </p:blipFill>
        <p:spPr>
          <a:xfrm>
            <a:off x="4720200" y="1935125"/>
            <a:ext cx="4260299" cy="3101500"/>
          </a:xfrm>
          <a:prstGeom prst="rect">
            <a:avLst/>
          </a:prstGeom>
          <a:noFill/>
          <a:ln>
            <a:noFill/>
          </a:ln>
        </p:spPr>
      </p:pic>
      <p:sp>
        <p:nvSpPr>
          <p:cNvPr id="275" name="Google Shape;275;p37"/>
          <p:cNvSpPr/>
          <p:nvPr/>
        </p:nvSpPr>
        <p:spPr>
          <a:xfrm>
            <a:off x="4857750" y="2503875"/>
            <a:ext cx="3867000" cy="63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p:txBody>
      </p:sp>
      <p:sp>
        <p:nvSpPr>
          <p:cNvPr id="282" name="Google Shape;28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startAt="2"/>
            </a:pPr>
            <a:r>
              <a:rPr lang="en-GB" u="sng">
                <a:solidFill>
                  <a:schemeClr val="hlink"/>
                </a:solidFill>
                <a:hlinkClick r:id="rId3"/>
              </a:rPr>
              <a:t>DB Table Selector</a:t>
            </a:r>
            <a:r>
              <a:rPr lang="en-GB"/>
              <a:t> Node - table selection in the database schema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startAt="2"/>
            </a:pPr>
            <a:r>
              <a:rPr lang="en-GB" u="sng">
                <a:solidFill>
                  <a:schemeClr val="hlink"/>
                </a:solidFill>
                <a:hlinkClick r:id="rId4"/>
              </a:rPr>
              <a:t>DB Reader</a:t>
            </a:r>
            <a:r>
              <a:rPr lang="en-GB"/>
              <a:t> Node - Executes the input query in the database and retrieves the result into a KNIME data table.                         </a:t>
            </a:r>
            <a:endParaRPr/>
          </a:p>
        </p:txBody>
      </p:sp>
      <p:pic>
        <p:nvPicPr>
          <p:cNvPr id="283" name="Google Shape;283;p38"/>
          <p:cNvPicPr preferRelativeResize="0"/>
          <p:nvPr/>
        </p:nvPicPr>
        <p:blipFill>
          <a:blip r:embed="rId5">
            <a:alphaModFix/>
          </a:blip>
          <a:stretch>
            <a:fillRect/>
          </a:stretch>
        </p:blipFill>
        <p:spPr>
          <a:xfrm>
            <a:off x="904875" y="1602150"/>
            <a:ext cx="2686049" cy="2271850"/>
          </a:xfrm>
          <a:prstGeom prst="rect">
            <a:avLst/>
          </a:prstGeom>
          <a:noFill/>
          <a:ln>
            <a:noFill/>
          </a:ln>
        </p:spPr>
      </p:pic>
      <p:sp>
        <p:nvSpPr>
          <p:cNvPr id="284" name="Google Shape;28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p:txBody>
      </p:sp>
      <p:sp>
        <p:nvSpPr>
          <p:cNvPr id="290" name="Google Shape;29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rabicPeriod" startAt="4"/>
            </a:pPr>
            <a:r>
              <a:rPr lang="en-GB" u="sng">
                <a:solidFill>
                  <a:schemeClr val="hlink"/>
                </a:solidFill>
                <a:hlinkClick r:id="rId3"/>
              </a:rPr>
              <a:t>Table to JSON</a:t>
            </a:r>
            <a:r>
              <a:rPr lang="en-GB"/>
              <a:t> Node - Converts the selected columns content to a JSON value row-wise or column-wise.</a:t>
            </a:r>
            <a:endParaRPr/>
          </a:p>
          <a:p>
            <a:pPr indent="0" lvl="0" marL="457200" rtl="0" algn="just">
              <a:spcBef>
                <a:spcPts val="1200"/>
              </a:spcBef>
              <a:spcAft>
                <a:spcPts val="1200"/>
              </a:spcAft>
              <a:buNone/>
            </a:pPr>
            <a:r>
              <a:t/>
            </a:r>
            <a:endParaRPr/>
          </a:p>
        </p:txBody>
      </p:sp>
      <p:pic>
        <p:nvPicPr>
          <p:cNvPr id="291" name="Google Shape;291;p39"/>
          <p:cNvPicPr preferRelativeResize="0"/>
          <p:nvPr/>
        </p:nvPicPr>
        <p:blipFill>
          <a:blip r:embed="rId4">
            <a:alphaModFix/>
          </a:blip>
          <a:stretch>
            <a:fillRect/>
          </a:stretch>
        </p:blipFill>
        <p:spPr>
          <a:xfrm>
            <a:off x="733425" y="1905450"/>
            <a:ext cx="3657599" cy="3172800"/>
          </a:xfrm>
          <a:prstGeom prst="rect">
            <a:avLst/>
          </a:prstGeom>
          <a:noFill/>
          <a:ln>
            <a:noFill/>
          </a:ln>
        </p:spPr>
      </p:pic>
      <p:sp>
        <p:nvSpPr>
          <p:cNvPr id="292" name="Google Shape;29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p:txBody>
      </p:sp>
      <p:sp>
        <p:nvSpPr>
          <p:cNvPr id="298" name="Google Shape;298;p40"/>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5"/>
            </a:pPr>
            <a:r>
              <a:rPr lang="en-GB" u="sng">
                <a:solidFill>
                  <a:schemeClr val="hlink"/>
                </a:solidFill>
                <a:hlinkClick r:id="rId3"/>
              </a:rPr>
              <a:t>Kafka Connector</a:t>
            </a:r>
            <a:r>
              <a:rPr lang="en-GB"/>
              <a:t> - define the information that is needed to establish a connection with a Kafka cluster</a:t>
            </a:r>
            <a:endParaRPr/>
          </a:p>
        </p:txBody>
      </p:sp>
      <p:pic>
        <p:nvPicPr>
          <p:cNvPr id="299" name="Google Shape;299;p40"/>
          <p:cNvPicPr preferRelativeResize="0"/>
          <p:nvPr/>
        </p:nvPicPr>
        <p:blipFill>
          <a:blip r:embed="rId4">
            <a:alphaModFix/>
          </a:blip>
          <a:stretch>
            <a:fillRect/>
          </a:stretch>
        </p:blipFill>
        <p:spPr>
          <a:xfrm>
            <a:off x="914400" y="1907000"/>
            <a:ext cx="2771775" cy="2998375"/>
          </a:xfrm>
          <a:prstGeom prst="rect">
            <a:avLst/>
          </a:prstGeom>
          <a:noFill/>
          <a:ln>
            <a:noFill/>
          </a:ln>
        </p:spPr>
      </p:pic>
      <p:sp>
        <p:nvSpPr>
          <p:cNvPr id="300" name="Google Shape;30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a:p>
            <a:pPr indent="0" lvl="0" marL="0" rtl="0" algn="l">
              <a:spcBef>
                <a:spcPts val="0"/>
              </a:spcBef>
              <a:spcAft>
                <a:spcPts val="0"/>
              </a:spcAft>
              <a:buNone/>
            </a:pPr>
            <a:r>
              <a:t/>
            </a:r>
            <a:endParaRPr/>
          </a:p>
        </p:txBody>
      </p:sp>
      <p:sp>
        <p:nvSpPr>
          <p:cNvPr id="306" name="Google Shape;306;p41"/>
          <p:cNvSpPr txBox="1"/>
          <p:nvPr>
            <p:ph idx="1" type="body"/>
          </p:nvPr>
        </p:nvSpPr>
        <p:spPr>
          <a:xfrm>
            <a:off x="311700" y="1200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6"/>
            </a:pPr>
            <a:r>
              <a:rPr lang="en-GB" u="sng">
                <a:solidFill>
                  <a:schemeClr val="hlink"/>
                </a:solidFill>
                <a:hlinkClick r:id="rId3"/>
              </a:rPr>
              <a:t>Kafka Producer</a:t>
            </a:r>
            <a:r>
              <a:rPr lang="en-GB"/>
              <a:t> Node - This node allows to send messages to Kafka.</a:t>
            </a:r>
            <a:endParaRPr/>
          </a:p>
        </p:txBody>
      </p:sp>
      <p:pic>
        <p:nvPicPr>
          <p:cNvPr id="307" name="Google Shape;307;p41"/>
          <p:cNvPicPr preferRelativeResize="0"/>
          <p:nvPr/>
        </p:nvPicPr>
        <p:blipFill>
          <a:blip r:embed="rId4">
            <a:alphaModFix/>
          </a:blip>
          <a:stretch>
            <a:fillRect/>
          </a:stretch>
        </p:blipFill>
        <p:spPr>
          <a:xfrm>
            <a:off x="590698" y="1694000"/>
            <a:ext cx="3066025" cy="3335200"/>
          </a:xfrm>
          <a:prstGeom prst="rect">
            <a:avLst/>
          </a:prstGeom>
          <a:noFill/>
          <a:ln>
            <a:noFill/>
          </a:ln>
        </p:spPr>
      </p:pic>
      <p:sp>
        <p:nvSpPr>
          <p:cNvPr id="308" name="Google Shape;30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ML/DL life cycle…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The first step of ML is data capture and data preprocessing because not all raw data comes to you as pristine as it can be.</a:t>
            </a:r>
            <a:endParaRPr/>
          </a:p>
          <a:p>
            <a:pPr indent="-334327" lvl="0" marL="457200" rtl="0" algn="l">
              <a:spcBef>
                <a:spcPts val="0"/>
              </a:spcBef>
              <a:spcAft>
                <a:spcPts val="0"/>
              </a:spcAft>
              <a:buSzPct val="100000"/>
              <a:buChar char="●"/>
            </a:pPr>
            <a:r>
              <a:rPr lang="en-GB"/>
              <a:t>The data processing </a:t>
            </a:r>
            <a:r>
              <a:rPr lang="en-GB"/>
              <a:t>involve</a:t>
            </a:r>
            <a:r>
              <a:rPr lang="en-GB"/>
              <a:t> </a:t>
            </a:r>
            <a:r>
              <a:rPr b="1" lang="en-GB"/>
              <a:t>data cleaning</a:t>
            </a:r>
            <a:r>
              <a:rPr lang="en-GB"/>
              <a:t> and </a:t>
            </a:r>
            <a:r>
              <a:rPr b="1" lang="en-GB"/>
              <a:t>analysing</a:t>
            </a:r>
            <a:r>
              <a:rPr lang="en-GB"/>
              <a:t> before model training.</a:t>
            </a:r>
            <a:endParaRPr/>
          </a:p>
          <a:p>
            <a:pPr indent="-334327" lvl="0" marL="457200" rtl="0" algn="l">
              <a:spcBef>
                <a:spcPts val="0"/>
              </a:spcBef>
              <a:spcAft>
                <a:spcPts val="0"/>
              </a:spcAft>
              <a:buSzPct val="100000"/>
              <a:buChar char="●"/>
            </a:pPr>
            <a:r>
              <a:rPr lang="en-GB"/>
              <a:t>Before undergo model training, you have to be sure of your </a:t>
            </a:r>
            <a:r>
              <a:rPr b="1" lang="en-GB"/>
              <a:t>machine learning problems </a:t>
            </a:r>
            <a:r>
              <a:rPr lang="en-GB"/>
              <a:t>(is it classification? Or regression?) and what kind of </a:t>
            </a:r>
            <a:r>
              <a:rPr b="1" lang="en-GB"/>
              <a:t>ML algorithm</a:t>
            </a:r>
            <a:r>
              <a:rPr lang="en-GB"/>
              <a:t> you can implement in the model training.</a:t>
            </a:r>
            <a:endParaRPr/>
          </a:p>
          <a:p>
            <a:pPr indent="-334327" lvl="0" marL="457200" rtl="0" algn="l">
              <a:spcBef>
                <a:spcPts val="0"/>
              </a:spcBef>
              <a:spcAft>
                <a:spcPts val="0"/>
              </a:spcAft>
              <a:buSzPct val="100000"/>
              <a:buChar char="●"/>
            </a:pPr>
            <a:r>
              <a:rPr lang="en-GB"/>
              <a:t>Essentially you have to </a:t>
            </a:r>
            <a:r>
              <a:rPr b="1" lang="en-GB"/>
              <a:t>split</a:t>
            </a:r>
            <a:r>
              <a:rPr lang="en-GB"/>
              <a:t> your cleaned data into train, validation and test set.</a:t>
            </a:r>
            <a:endParaRPr/>
          </a:p>
          <a:p>
            <a:pPr indent="-334327" lvl="0" marL="457200" rtl="0" algn="l">
              <a:spcBef>
                <a:spcPts val="0"/>
              </a:spcBef>
              <a:spcAft>
                <a:spcPts val="0"/>
              </a:spcAft>
              <a:buSzPct val="100000"/>
              <a:buChar char="●"/>
            </a:pPr>
            <a:r>
              <a:rPr b="1" lang="en-GB"/>
              <a:t>Train and validation dataset</a:t>
            </a:r>
            <a:r>
              <a:rPr lang="en-GB"/>
              <a:t> is used for ML </a:t>
            </a:r>
            <a:r>
              <a:rPr b="1" lang="en-GB"/>
              <a:t>model training</a:t>
            </a:r>
            <a:r>
              <a:rPr lang="en-GB"/>
              <a:t>, while </a:t>
            </a:r>
            <a:r>
              <a:rPr b="1" lang="en-GB"/>
              <a:t>test dataset</a:t>
            </a:r>
            <a:r>
              <a:rPr lang="en-GB"/>
              <a:t> is used for </a:t>
            </a:r>
            <a:r>
              <a:rPr b="1" lang="en-GB"/>
              <a:t>model evaluation</a:t>
            </a:r>
            <a:r>
              <a:rPr lang="en-GB"/>
              <a:t>.</a:t>
            </a:r>
            <a:endParaRPr/>
          </a:p>
          <a:p>
            <a:pPr indent="-334327" lvl="0" marL="457200" rtl="0" algn="l">
              <a:spcBef>
                <a:spcPts val="0"/>
              </a:spcBef>
              <a:spcAft>
                <a:spcPts val="0"/>
              </a:spcAft>
              <a:buSzPct val="100000"/>
              <a:buChar char="●"/>
            </a:pPr>
            <a:r>
              <a:rPr lang="en-GB"/>
              <a:t>If you’re satisfied with the model performance, you can start </a:t>
            </a:r>
            <a:r>
              <a:rPr b="1" lang="en-GB"/>
              <a:t>deploy</a:t>
            </a:r>
            <a:r>
              <a:rPr lang="en-GB"/>
              <a:t> the trained model with the real data.</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KAFKA PRODUCER WORKFLOW</a:t>
            </a:r>
            <a:endParaRPr/>
          </a:p>
        </p:txBody>
      </p:sp>
      <p:sp>
        <p:nvSpPr>
          <p:cNvPr id="314" name="Google Shape;31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More on Kafka Configuration can be found via </a:t>
            </a:r>
            <a:r>
              <a:rPr lang="en-GB" u="sng">
                <a:solidFill>
                  <a:schemeClr val="hlink"/>
                </a:solidFill>
                <a:hlinkClick r:id="rId3"/>
              </a:rPr>
              <a:t>this link</a:t>
            </a:r>
            <a:r>
              <a:rPr lang="en-GB"/>
              <a:t>.</a:t>
            </a:r>
            <a:endParaRPr/>
          </a:p>
        </p:txBody>
      </p:sp>
      <p:sp>
        <p:nvSpPr>
          <p:cNvPr id="315" name="Google Shape;31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DEPLOYMENT</a:t>
            </a:r>
            <a:endParaRPr/>
          </a:p>
        </p:txBody>
      </p:sp>
      <p:sp>
        <p:nvSpPr>
          <p:cNvPr id="321" name="Google Shape;32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Model </a:t>
            </a:r>
            <a:r>
              <a:rPr lang="en-GB"/>
              <a:t>deployment</a:t>
            </a:r>
            <a:r>
              <a:rPr lang="en-GB"/>
              <a:t> workflow start with kafka consumer consumed the message from kafka producer in the “fraud” topic then the JSON file </a:t>
            </a:r>
            <a:r>
              <a:rPr lang="en-GB"/>
              <a:t>converted</a:t>
            </a:r>
            <a:r>
              <a:rPr lang="en-GB"/>
              <a:t> to Knime table</a:t>
            </a:r>
            <a:endParaRPr/>
          </a:p>
        </p:txBody>
      </p:sp>
      <p:pic>
        <p:nvPicPr>
          <p:cNvPr id="322" name="Google Shape;322;p43"/>
          <p:cNvPicPr preferRelativeResize="0"/>
          <p:nvPr/>
        </p:nvPicPr>
        <p:blipFill>
          <a:blip r:embed="rId3">
            <a:alphaModFix/>
          </a:blip>
          <a:stretch>
            <a:fillRect/>
          </a:stretch>
        </p:blipFill>
        <p:spPr>
          <a:xfrm>
            <a:off x="86600" y="2193725"/>
            <a:ext cx="8990324" cy="2375150"/>
          </a:xfrm>
          <a:prstGeom prst="rect">
            <a:avLst/>
          </a:prstGeom>
          <a:noFill/>
          <a:ln>
            <a:noFill/>
          </a:ln>
        </p:spPr>
      </p:pic>
      <p:sp>
        <p:nvSpPr>
          <p:cNvPr id="323" name="Google Shape;323;p43"/>
          <p:cNvSpPr txBox="1"/>
          <p:nvPr/>
        </p:nvSpPr>
        <p:spPr>
          <a:xfrm>
            <a:off x="240650" y="29774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1</a:t>
            </a:r>
            <a:endParaRPr sz="1100"/>
          </a:p>
        </p:txBody>
      </p:sp>
      <p:sp>
        <p:nvSpPr>
          <p:cNvPr id="324" name="Google Shape;324;p43"/>
          <p:cNvSpPr txBox="1"/>
          <p:nvPr/>
        </p:nvSpPr>
        <p:spPr>
          <a:xfrm>
            <a:off x="1383650" y="29012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2</a:t>
            </a:r>
            <a:endParaRPr sz="1100"/>
          </a:p>
        </p:txBody>
      </p:sp>
      <p:sp>
        <p:nvSpPr>
          <p:cNvPr id="325" name="Google Shape;325;p43"/>
          <p:cNvSpPr txBox="1"/>
          <p:nvPr/>
        </p:nvSpPr>
        <p:spPr>
          <a:xfrm>
            <a:off x="1831325" y="3063150"/>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3</a:t>
            </a:r>
            <a:endParaRPr sz="1100"/>
          </a:p>
        </p:txBody>
      </p:sp>
      <p:sp>
        <p:nvSpPr>
          <p:cNvPr id="326" name="Google Shape;326;p43"/>
          <p:cNvSpPr txBox="1"/>
          <p:nvPr/>
        </p:nvSpPr>
        <p:spPr>
          <a:xfrm>
            <a:off x="2526650" y="3204300"/>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5</a:t>
            </a:r>
            <a:endParaRPr sz="1100"/>
          </a:p>
        </p:txBody>
      </p:sp>
      <p:sp>
        <p:nvSpPr>
          <p:cNvPr id="327" name="Google Shape;327;p43"/>
          <p:cNvSpPr txBox="1"/>
          <p:nvPr/>
        </p:nvSpPr>
        <p:spPr>
          <a:xfrm>
            <a:off x="4069700" y="27488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6</a:t>
            </a:r>
            <a:endParaRPr sz="1100"/>
          </a:p>
        </p:txBody>
      </p:sp>
      <p:sp>
        <p:nvSpPr>
          <p:cNvPr id="328" name="Google Shape;328;p43"/>
          <p:cNvSpPr txBox="1"/>
          <p:nvPr/>
        </p:nvSpPr>
        <p:spPr>
          <a:xfrm>
            <a:off x="4688825" y="29774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7</a:t>
            </a:r>
            <a:endParaRPr sz="1100"/>
          </a:p>
        </p:txBody>
      </p:sp>
      <p:sp>
        <p:nvSpPr>
          <p:cNvPr id="329" name="Google Shape;329;p43"/>
          <p:cNvSpPr txBox="1"/>
          <p:nvPr/>
        </p:nvSpPr>
        <p:spPr>
          <a:xfrm>
            <a:off x="5393675" y="31028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8</a:t>
            </a:r>
            <a:endParaRPr sz="1100"/>
          </a:p>
        </p:txBody>
      </p:sp>
      <p:sp>
        <p:nvSpPr>
          <p:cNvPr id="330" name="Google Shape;330;p43"/>
          <p:cNvSpPr txBox="1"/>
          <p:nvPr/>
        </p:nvSpPr>
        <p:spPr>
          <a:xfrm>
            <a:off x="5841350" y="3331425"/>
            <a:ext cx="2451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9</a:t>
            </a:r>
            <a:endParaRPr sz="1100"/>
          </a:p>
        </p:txBody>
      </p:sp>
      <p:sp>
        <p:nvSpPr>
          <p:cNvPr id="331" name="Google Shape;331;p43"/>
          <p:cNvSpPr txBox="1"/>
          <p:nvPr/>
        </p:nvSpPr>
        <p:spPr>
          <a:xfrm>
            <a:off x="6409600" y="3063150"/>
            <a:ext cx="3810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10</a:t>
            </a:r>
            <a:endParaRPr sz="1100"/>
          </a:p>
        </p:txBody>
      </p:sp>
      <p:sp>
        <p:nvSpPr>
          <p:cNvPr id="332" name="Google Shape;332;p43"/>
          <p:cNvSpPr txBox="1"/>
          <p:nvPr/>
        </p:nvSpPr>
        <p:spPr>
          <a:xfrm>
            <a:off x="7285900" y="2748825"/>
            <a:ext cx="3810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11</a:t>
            </a:r>
            <a:endParaRPr sz="1100"/>
          </a:p>
        </p:txBody>
      </p:sp>
      <p:sp>
        <p:nvSpPr>
          <p:cNvPr id="333" name="Google Shape;333;p43"/>
          <p:cNvSpPr txBox="1"/>
          <p:nvPr/>
        </p:nvSpPr>
        <p:spPr>
          <a:xfrm>
            <a:off x="7838350" y="3958500"/>
            <a:ext cx="3810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12</a:t>
            </a:r>
            <a:endParaRPr sz="1100"/>
          </a:p>
        </p:txBody>
      </p:sp>
      <p:sp>
        <p:nvSpPr>
          <p:cNvPr id="334" name="Google Shape;334;p43"/>
          <p:cNvSpPr txBox="1"/>
          <p:nvPr/>
        </p:nvSpPr>
        <p:spPr>
          <a:xfrm>
            <a:off x="8451300" y="2901225"/>
            <a:ext cx="381000" cy="354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t>13</a:t>
            </a:r>
            <a:endParaRPr sz="1100"/>
          </a:p>
        </p:txBody>
      </p:sp>
      <p:sp>
        <p:nvSpPr>
          <p:cNvPr id="335" name="Google Shape;33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41" name="Google Shape;34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Kafka Connector</a:t>
            </a:r>
            <a:r>
              <a:rPr lang="en-GB"/>
              <a:t> - </a:t>
            </a:r>
            <a:r>
              <a:rPr lang="en-GB" sz="1350">
                <a:solidFill>
                  <a:srgbClr val="3E3A39"/>
                </a:solidFill>
                <a:latin typeface="Roboto"/>
                <a:ea typeface="Roboto"/>
                <a:cs typeface="Roboto"/>
                <a:sym typeface="Roboto"/>
              </a:rPr>
              <a:t>define the information that is needed to establish a connection with a Kafka cluster</a:t>
            </a:r>
            <a:endParaRPr sz="1350">
              <a:solidFill>
                <a:srgbClr val="3E3A39"/>
              </a:solidFill>
              <a:latin typeface="Roboto"/>
              <a:ea typeface="Roboto"/>
              <a:cs typeface="Roboto"/>
              <a:sym typeface="Roboto"/>
            </a:endParaRPr>
          </a:p>
          <a:p>
            <a:pPr indent="0" lvl="0" marL="457200" rtl="0" algn="l">
              <a:spcBef>
                <a:spcPts val="1200"/>
              </a:spcBef>
              <a:spcAft>
                <a:spcPts val="1200"/>
              </a:spcAft>
              <a:buNone/>
            </a:pPr>
            <a:r>
              <a:rPr i="1" lang="en-GB" sz="1350">
                <a:solidFill>
                  <a:srgbClr val="3E3A39"/>
                </a:solidFill>
                <a:latin typeface="Roboto"/>
                <a:ea typeface="Roboto"/>
                <a:cs typeface="Roboto"/>
                <a:sym typeface="Roboto"/>
              </a:rPr>
              <a:t>Note: You have to setup and install kafka first</a:t>
            </a:r>
            <a:endParaRPr i="1" sz="1350">
              <a:solidFill>
                <a:srgbClr val="3E3A39"/>
              </a:solidFill>
              <a:latin typeface="Roboto"/>
              <a:ea typeface="Roboto"/>
              <a:cs typeface="Roboto"/>
              <a:sym typeface="Roboto"/>
            </a:endParaRPr>
          </a:p>
        </p:txBody>
      </p:sp>
      <p:pic>
        <p:nvPicPr>
          <p:cNvPr id="342" name="Google Shape;342;p44"/>
          <p:cNvPicPr preferRelativeResize="0"/>
          <p:nvPr/>
        </p:nvPicPr>
        <p:blipFill>
          <a:blip r:embed="rId4">
            <a:alphaModFix/>
          </a:blip>
          <a:stretch>
            <a:fillRect/>
          </a:stretch>
        </p:blipFill>
        <p:spPr>
          <a:xfrm>
            <a:off x="5022550" y="1548950"/>
            <a:ext cx="3085691" cy="3375349"/>
          </a:xfrm>
          <a:prstGeom prst="rect">
            <a:avLst/>
          </a:prstGeom>
          <a:noFill/>
          <a:ln>
            <a:noFill/>
          </a:ln>
        </p:spPr>
      </p:pic>
      <p:sp>
        <p:nvSpPr>
          <p:cNvPr id="343" name="Google Shape;34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49" name="Google Shape;34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2"/>
            </a:pPr>
            <a:r>
              <a:rPr lang="en-GB" u="sng">
                <a:solidFill>
                  <a:schemeClr val="hlink"/>
                </a:solidFill>
                <a:hlinkClick r:id="rId3"/>
              </a:rPr>
              <a:t>Kafka Consumer</a:t>
            </a:r>
            <a:r>
              <a:rPr lang="en-GB"/>
              <a:t> - </a:t>
            </a:r>
            <a:r>
              <a:rPr lang="en-GB" sz="1350">
                <a:solidFill>
                  <a:srgbClr val="3E3A39"/>
                </a:solidFill>
                <a:highlight>
                  <a:srgbClr val="EFF1F2"/>
                </a:highlight>
                <a:latin typeface="Roboto"/>
                <a:ea typeface="Roboto"/>
                <a:cs typeface="Roboto"/>
                <a:sym typeface="Roboto"/>
              </a:rPr>
              <a:t>consume messages from a Kafka cluster for given topics and to store them in a table</a:t>
            </a:r>
            <a:r>
              <a:rPr lang="en-GB"/>
              <a:t> </a:t>
            </a:r>
            <a:endParaRPr/>
          </a:p>
        </p:txBody>
      </p:sp>
      <p:pic>
        <p:nvPicPr>
          <p:cNvPr id="350" name="Google Shape;350;p45"/>
          <p:cNvPicPr preferRelativeResize="0"/>
          <p:nvPr/>
        </p:nvPicPr>
        <p:blipFill>
          <a:blip r:embed="rId4">
            <a:alphaModFix/>
          </a:blip>
          <a:stretch>
            <a:fillRect/>
          </a:stretch>
        </p:blipFill>
        <p:spPr>
          <a:xfrm>
            <a:off x="1881000" y="1619675"/>
            <a:ext cx="2864323" cy="3416400"/>
          </a:xfrm>
          <a:prstGeom prst="rect">
            <a:avLst/>
          </a:prstGeom>
          <a:noFill/>
          <a:ln>
            <a:noFill/>
          </a:ln>
        </p:spPr>
      </p:pic>
      <p:pic>
        <p:nvPicPr>
          <p:cNvPr id="351" name="Google Shape;351;p45"/>
          <p:cNvPicPr preferRelativeResize="0"/>
          <p:nvPr/>
        </p:nvPicPr>
        <p:blipFill>
          <a:blip r:embed="rId5">
            <a:alphaModFix/>
          </a:blip>
          <a:stretch>
            <a:fillRect/>
          </a:stretch>
        </p:blipFill>
        <p:spPr>
          <a:xfrm>
            <a:off x="4952700" y="1619675"/>
            <a:ext cx="3080081" cy="3416400"/>
          </a:xfrm>
          <a:prstGeom prst="rect">
            <a:avLst/>
          </a:prstGeom>
          <a:noFill/>
          <a:ln>
            <a:noFill/>
          </a:ln>
        </p:spPr>
      </p:pic>
      <p:sp>
        <p:nvSpPr>
          <p:cNvPr id="352" name="Google Shape;35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58" name="Google Shape;3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3"/>
            </a:pPr>
            <a:r>
              <a:rPr lang="en-GB" u="sng">
                <a:solidFill>
                  <a:schemeClr val="hlink"/>
                </a:solidFill>
                <a:hlinkClick r:id="rId3"/>
              </a:rPr>
              <a:t>JSON to Table</a:t>
            </a:r>
            <a:r>
              <a:rPr lang="en-GB"/>
              <a:t> - </a:t>
            </a:r>
            <a:r>
              <a:rPr lang="en-GB" sz="1350">
                <a:solidFill>
                  <a:srgbClr val="3E3A39"/>
                </a:solidFill>
                <a:highlight>
                  <a:srgbClr val="EFF1F2"/>
                </a:highlight>
                <a:latin typeface="Roboto"/>
                <a:ea typeface="Roboto"/>
                <a:cs typeface="Roboto"/>
                <a:sym typeface="Roboto"/>
              </a:rPr>
              <a:t>Converts a JSON column to multiple columns</a:t>
            </a:r>
            <a:endParaRPr/>
          </a:p>
        </p:txBody>
      </p:sp>
      <p:pic>
        <p:nvPicPr>
          <p:cNvPr id="359" name="Google Shape;359;p46"/>
          <p:cNvPicPr preferRelativeResize="0"/>
          <p:nvPr/>
        </p:nvPicPr>
        <p:blipFill>
          <a:blip r:embed="rId4">
            <a:alphaModFix/>
          </a:blip>
          <a:stretch>
            <a:fillRect/>
          </a:stretch>
        </p:blipFill>
        <p:spPr>
          <a:xfrm>
            <a:off x="743075" y="1646350"/>
            <a:ext cx="3343149" cy="3349525"/>
          </a:xfrm>
          <a:prstGeom prst="rect">
            <a:avLst/>
          </a:prstGeom>
          <a:noFill/>
          <a:ln>
            <a:noFill/>
          </a:ln>
        </p:spPr>
      </p:pic>
      <p:pic>
        <p:nvPicPr>
          <p:cNvPr id="360" name="Google Shape;360;p46"/>
          <p:cNvPicPr preferRelativeResize="0"/>
          <p:nvPr/>
        </p:nvPicPr>
        <p:blipFill>
          <a:blip r:embed="rId5">
            <a:alphaModFix/>
          </a:blip>
          <a:stretch>
            <a:fillRect/>
          </a:stretch>
        </p:blipFill>
        <p:spPr>
          <a:xfrm>
            <a:off x="4172220" y="2095970"/>
            <a:ext cx="5180450" cy="2899899"/>
          </a:xfrm>
          <a:prstGeom prst="rect">
            <a:avLst/>
          </a:prstGeom>
          <a:noFill/>
          <a:ln>
            <a:noFill/>
          </a:ln>
        </p:spPr>
      </p:pic>
      <p:sp>
        <p:nvSpPr>
          <p:cNvPr id="361" name="Google Shape;361;p46"/>
          <p:cNvSpPr txBox="1"/>
          <p:nvPr/>
        </p:nvSpPr>
        <p:spPr>
          <a:xfrm>
            <a:off x="4265925" y="1646350"/>
            <a:ext cx="30348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OUTPUT TABLE</a:t>
            </a:r>
            <a:endParaRPr b="1"/>
          </a:p>
        </p:txBody>
      </p:sp>
      <p:sp>
        <p:nvSpPr>
          <p:cNvPr id="362" name="Google Shape;36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68" name="Google Shape;36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4"/>
            </a:pPr>
            <a:r>
              <a:rPr lang="en-GB" u="sng">
                <a:solidFill>
                  <a:schemeClr val="hlink"/>
                </a:solidFill>
                <a:hlinkClick r:id="rId3"/>
              </a:rPr>
              <a:t>Column Filter</a:t>
            </a:r>
            <a:r>
              <a:rPr lang="en-GB"/>
              <a:t> - </a:t>
            </a:r>
            <a:r>
              <a:rPr lang="en-GB" sz="1350">
                <a:solidFill>
                  <a:srgbClr val="3E3A39"/>
                </a:solidFill>
                <a:highlight>
                  <a:srgbClr val="EFF1F2"/>
                </a:highlight>
                <a:latin typeface="Roboto"/>
                <a:ea typeface="Roboto"/>
                <a:cs typeface="Roboto"/>
                <a:sym typeface="Roboto"/>
              </a:rPr>
              <a:t>allows columns to be filtered from the input table while only the remaining columns are passed to the output table.</a:t>
            </a:r>
            <a:endParaRPr/>
          </a:p>
        </p:txBody>
      </p:sp>
      <p:pic>
        <p:nvPicPr>
          <p:cNvPr id="369" name="Google Shape;369;p47"/>
          <p:cNvPicPr preferRelativeResize="0"/>
          <p:nvPr/>
        </p:nvPicPr>
        <p:blipFill rotWithShape="1">
          <a:blip r:embed="rId4">
            <a:alphaModFix/>
          </a:blip>
          <a:srcRect b="0" l="0" r="0" t="0"/>
          <a:stretch/>
        </p:blipFill>
        <p:spPr>
          <a:xfrm>
            <a:off x="3950375" y="1721450"/>
            <a:ext cx="4752124" cy="2847425"/>
          </a:xfrm>
          <a:prstGeom prst="rect">
            <a:avLst/>
          </a:prstGeom>
          <a:noFill/>
          <a:ln>
            <a:noFill/>
          </a:ln>
        </p:spPr>
      </p:pic>
      <p:sp>
        <p:nvSpPr>
          <p:cNvPr id="370" name="Google Shape;37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76" name="Google Shape;3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5"/>
            </a:pPr>
            <a:r>
              <a:rPr lang="en-GB" u="sng">
                <a:solidFill>
                  <a:schemeClr val="hlink"/>
                </a:solidFill>
                <a:hlinkClick r:id="rId3"/>
              </a:rPr>
              <a:t>Keras Network Reader</a:t>
            </a:r>
            <a:r>
              <a:rPr lang="en-GB"/>
              <a:t> - </a:t>
            </a:r>
            <a:r>
              <a:rPr lang="en-GB" sz="1350">
                <a:solidFill>
                  <a:srgbClr val="3E3A39"/>
                </a:solidFill>
                <a:highlight>
                  <a:srgbClr val="EFF1F2"/>
                </a:highlight>
                <a:latin typeface="Roboto"/>
                <a:ea typeface="Roboto"/>
                <a:cs typeface="Roboto"/>
                <a:sym typeface="Roboto"/>
              </a:rPr>
              <a:t>reads a Keras deep learning network from an input file. The file can either contain a full, pre-trained network (.h5 file) or just a network specification without weights (.json or .yaml file).</a:t>
            </a:r>
            <a:endParaRPr/>
          </a:p>
        </p:txBody>
      </p:sp>
      <p:pic>
        <p:nvPicPr>
          <p:cNvPr id="377" name="Google Shape;377;p48"/>
          <p:cNvPicPr preferRelativeResize="0"/>
          <p:nvPr/>
        </p:nvPicPr>
        <p:blipFill>
          <a:blip r:embed="rId4">
            <a:alphaModFix/>
          </a:blip>
          <a:stretch>
            <a:fillRect/>
          </a:stretch>
        </p:blipFill>
        <p:spPr>
          <a:xfrm>
            <a:off x="3869763" y="1843000"/>
            <a:ext cx="4962525" cy="3505200"/>
          </a:xfrm>
          <a:prstGeom prst="rect">
            <a:avLst/>
          </a:prstGeom>
          <a:noFill/>
          <a:ln>
            <a:noFill/>
          </a:ln>
        </p:spPr>
      </p:pic>
      <p:sp>
        <p:nvSpPr>
          <p:cNvPr id="378" name="Google Shape;37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84" name="Google Shape;3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6"/>
            </a:pPr>
            <a:r>
              <a:rPr lang="en-GB" u="sng">
                <a:solidFill>
                  <a:schemeClr val="hlink"/>
                </a:solidFill>
                <a:hlinkClick r:id="rId3"/>
              </a:rPr>
              <a:t>Keras Network Executor</a:t>
            </a:r>
            <a:r>
              <a:rPr lang="en-GB"/>
              <a:t> - </a:t>
            </a:r>
            <a:r>
              <a:rPr lang="en-GB" sz="1350">
                <a:solidFill>
                  <a:srgbClr val="3E3A39"/>
                </a:solidFill>
                <a:highlight>
                  <a:srgbClr val="EFF1F2"/>
                </a:highlight>
                <a:latin typeface="Roboto"/>
                <a:ea typeface="Roboto"/>
                <a:cs typeface="Roboto"/>
                <a:sym typeface="Roboto"/>
              </a:rPr>
              <a:t>executes a Keras deep learning network on a compatible external back end that can be selected by the user</a:t>
            </a:r>
            <a:endParaRPr/>
          </a:p>
        </p:txBody>
      </p:sp>
      <p:pic>
        <p:nvPicPr>
          <p:cNvPr id="385" name="Google Shape;385;p49"/>
          <p:cNvPicPr preferRelativeResize="0"/>
          <p:nvPr/>
        </p:nvPicPr>
        <p:blipFill>
          <a:blip r:embed="rId4">
            <a:alphaModFix/>
          </a:blip>
          <a:stretch>
            <a:fillRect/>
          </a:stretch>
        </p:blipFill>
        <p:spPr>
          <a:xfrm>
            <a:off x="4572000" y="1649975"/>
            <a:ext cx="4179275" cy="3577250"/>
          </a:xfrm>
          <a:prstGeom prst="rect">
            <a:avLst/>
          </a:prstGeom>
          <a:noFill/>
          <a:ln>
            <a:noFill/>
          </a:ln>
        </p:spPr>
      </p:pic>
      <p:sp>
        <p:nvSpPr>
          <p:cNvPr id="386" name="Google Shape;386;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392" name="Google Shape;39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7"/>
            </a:pPr>
            <a:r>
              <a:rPr lang="en-GB" u="sng">
                <a:solidFill>
                  <a:schemeClr val="hlink"/>
                </a:solidFill>
                <a:hlinkClick r:id="rId3"/>
              </a:rPr>
              <a:t>Rule Engine</a:t>
            </a:r>
            <a:r>
              <a:rPr lang="en-GB"/>
              <a:t> - </a:t>
            </a:r>
            <a:r>
              <a:rPr lang="en-GB" sz="1350">
                <a:solidFill>
                  <a:srgbClr val="3E3A39"/>
                </a:solidFill>
                <a:highlight>
                  <a:srgbClr val="EFF1F2"/>
                </a:highlight>
                <a:latin typeface="Roboto"/>
                <a:ea typeface="Roboto"/>
                <a:cs typeface="Roboto"/>
                <a:sym typeface="Roboto"/>
              </a:rPr>
              <a:t>This node takes a list of user-defined rules and tries to match them to each row in the input table</a:t>
            </a:r>
            <a:endParaRPr/>
          </a:p>
        </p:txBody>
      </p:sp>
      <p:pic>
        <p:nvPicPr>
          <p:cNvPr id="393" name="Google Shape;393;p50"/>
          <p:cNvPicPr preferRelativeResize="0"/>
          <p:nvPr/>
        </p:nvPicPr>
        <p:blipFill>
          <a:blip r:embed="rId4">
            <a:alphaModFix/>
          </a:blip>
          <a:stretch>
            <a:fillRect/>
          </a:stretch>
        </p:blipFill>
        <p:spPr>
          <a:xfrm>
            <a:off x="4104651" y="1572300"/>
            <a:ext cx="4441524" cy="3522425"/>
          </a:xfrm>
          <a:prstGeom prst="rect">
            <a:avLst/>
          </a:prstGeom>
          <a:noFill/>
          <a:ln>
            <a:noFill/>
          </a:ln>
        </p:spPr>
      </p:pic>
      <p:sp>
        <p:nvSpPr>
          <p:cNvPr id="394" name="Google Shape;394;p50"/>
          <p:cNvSpPr txBox="1"/>
          <p:nvPr/>
        </p:nvSpPr>
        <p:spPr>
          <a:xfrm>
            <a:off x="804425" y="2059850"/>
            <a:ext cx="27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5" name="Google Shape;39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401" name="Google Shape;40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8"/>
            </a:pPr>
            <a:r>
              <a:rPr lang="en-GB" u="sng">
                <a:solidFill>
                  <a:schemeClr val="hlink"/>
                </a:solidFill>
                <a:hlinkClick r:id="rId3"/>
              </a:rPr>
              <a:t>Joiner</a:t>
            </a:r>
            <a:r>
              <a:rPr lang="en-GB"/>
              <a:t> - </a:t>
            </a:r>
            <a:r>
              <a:rPr lang="en-GB" sz="1350">
                <a:solidFill>
                  <a:srgbClr val="3E3A39"/>
                </a:solidFill>
                <a:highlight>
                  <a:srgbClr val="EFF1F2"/>
                </a:highlight>
                <a:latin typeface="Roboto"/>
                <a:ea typeface="Roboto"/>
                <a:cs typeface="Roboto"/>
                <a:sym typeface="Roboto"/>
              </a:rPr>
              <a:t>This node combines two tables similar to a join in a database</a:t>
            </a:r>
            <a:endParaRPr/>
          </a:p>
        </p:txBody>
      </p:sp>
      <p:pic>
        <p:nvPicPr>
          <p:cNvPr id="402" name="Google Shape;402;p51"/>
          <p:cNvPicPr preferRelativeResize="0"/>
          <p:nvPr/>
        </p:nvPicPr>
        <p:blipFill>
          <a:blip r:embed="rId4">
            <a:alphaModFix/>
          </a:blip>
          <a:stretch>
            <a:fillRect/>
          </a:stretch>
        </p:blipFill>
        <p:spPr>
          <a:xfrm>
            <a:off x="897578" y="1590575"/>
            <a:ext cx="3674425" cy="3485875"/>
          </a:xfrm>
          <a:prstGeom prst="rect">
            <a:avLst/>
          </a:prstGeom>
          <a:noFill/>
          <a:ln>
            <a:noFill/>
          </a:ln>
        </p:spPr>
      </p:pic>
      <p:sp>
        <p:nvSpPr>
          <p:cNvPr id="403" name="Google Shape;40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Building a ML/DL data pipeline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Suppose that you already have a trained model. You wanted to make a ML data pipeline and make prediction from a real-event-streaming data such as sensor reading etc and stored the data into a database.</a:t>
            </a:r>
            <a:endParaRPr/>
          </a:p>
          <a:p>
            <a:pPr indent="-342900" lvl="0" marL="457200" rtl="0" algn="l">
              <a:spcBef>
                <a:spcPts val="0"/>
              </a:spcBef>
              <a:spcAft>
                <a:spcPts val="0"/>
              </a:spcAft>
              <a:buSzPts val="1800"/>
              <a:buChar char="●"/>
            </a:pPr>
            <a:r>
              <a:rPr lang="en-GB"/>
              <a:t>But how can you stream this real-event-data to your trained model?</a:t>
            </a:r>
            <a:endParaRPr/>
          </a:p>
          <a:p>
            <a:pPr indent="-342900" lvl="0" marL="457200" rtl="0" algn="l">
              <a:spcBef>
                <a:spcPts val="0"/>
              </a:spcBef>
              <a:spcAft>
                <a:spcPts val="0"/>
              </a:spcAft>
              <a:buSzPts val="1800"/>
              <a:buChar char="●"/>
            </a:pPr>
            <a:r>
              <a:rPr lang="en-GB"/>
              <a:t>The answer is Apache Kafka.</a:t>
            </a:r>
            <a:endParaRPr/>
          </a:p>
          <a:p>
            <a:pPr indent="-342900" lvl="0" marL="457200" rtl="0" algn="l">
              <a:spcBef>
                <a:spcPts val="0"/>
              </a:spcBef>
              <a:spcAft>
                <a:spcPts val="0"/>
              </a:spcAft>
              <a:buSzPts val="1800"/>
              <a:buChar char="●"/>
            </a:pPr>
            <a:r>
              <a:rPr b="1" lang="en-GB" u="sng">
                <a:solidFill>
                  <a:schemeClr val="hlink"/>
                </a:solidFill>
                <a:hlinkClick r:id="rId3"/>
              </a:rPr>
              <a:t>Apache Kafka</a:t>
            </a:r>
            <a:r>
              <a:rPr lang="en-GB"/>
              <a:t> is an open-source distributed event streaming platform used by thousands of companies for high-performance data pipelines, streaming analytics, data integration, and mission-critical applications.</a:t>
            </a:r>
            <a:endParaRPr/>
          </a:p>
          <a:p>
            <a:pPr indent="-342900" lvl="0" marL="457200" rtl="0" algn="l">
              <a:spcBef>
                <a:spcPts val="0"/>
              </a:spcBef>
              <a:spcAft>
                <a:spcPts val="0"/>
              </a:spcAft>
              <a:buSzPts val="1800"/>
              <a:buChar char="●"/>
            </a:pPr>
            <a:r>
              <a:rPr lang="en-GB"/>
              <a:t>In this workflow, I will show you how to build a ML data pipeline using Kafka and how to set-up the kafka container using docker and docker-compose</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409" name="Google Shape;40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9"/>
            </a:pPr>
            <a:r>
              <a:rPr lang="en-GB" u="sng">
                <a:solidFill>
                  <a:schemeClr val="hlink"/>
                </a:solidFill>
                <a:hlinkClick r:id="rId3"/>
              </a:rPr>
              <a:t>Table Manipulator</a:t>
            </a:r>
            <a:r>
              <a:rPr lang="en-GB"/>
              <a:t> - </a:t>
            </a:r>
            <a:r>
              <a:rPr lang="en-GB" sz="1350">
                <a:solidFill>
                  <a:srgbClr val="3E3A39"/>
                </a:solidFill>
                <a:highlight>
                  <a:srgbClr val="EFF1F2"/>
                </a:highlight>
                <a:latin typeface="Roboto"/>
                <a:ea typeface="Roboto"/>
                <a:cs typeface="Roboto"/>
                <a:sym typeface="Roboto"/>
              </a:rPr>
              <a:t>Allows to perform several column transformations on any number of input tables such as renaming, filtering, re-ordering and type changing of the input columns.</a:t>
            </a:r>
            <a:endParaRPr/>
          </a:p>
        </p:txBody>
      </p:sp>
      <p:pic>
        <p:nvPicPr>
          <p:cNvPr id="410" name="Google Shape;410;p52"/>
          <p:cNvPicPr preferRelativeResize="0"/>
          <p:nvPr/>
        </p:nvPicPr>
        <p:blipFill>
          <a:blip r:embed="rId4">
            <a:alphaModFix/>
          </a:blip>
          <a:stretch>
            <a:fillRect/>
          </a:stretch>
        </p:blipFill>
        <p:spPr>
          <a:xfrm>
            <a:off x="853176" y="1886125"/>
            <a:ext cx="3579101" cy="3172074"/>
          </a:xfrm>
          <a:prstGeom prst="rect">
            <a:avLst/>
          </a:prstGeom>
          <a:noFill/>
          <a:ln>
            <a:noFill/>
          </a:ln>
        </p:spPr>
      </p:pic>
      <p:sp>
        <p:nvSpPr>
          <p:cNvPr id="411" name="Google Shape;41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417" name="Google Shape;41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Table to JSON</a:t>
            </a:r>
            <a:r>
              <a:rPr lang="en-GB"/>
              <a:t> - </a:t>
            </a:r>
            <a:r>
              <a:rPr lang="en-GB" sz="1350">
                <a:solidFill>
                  <a:srgbClr val="3E3A39"/>
                </a:solidFill>
                <a:highlight>
                  <a:srgbClr val="EFF1F2"/>
                </a:highlight>
                <a:latin typeface="Roboto"/>
                <a:ea typeface="Roboto"/>
                <a:cs typeface="Roboto"/>
                <a:sym typeface="Roboto"/>
              </a:rPr>
              <a:t>Converts the selected columns content to a JSON value row-wise or column-wise</a:t>
            </a:r>
            <a:endParaRPr/>
          </a:p>
        </p:txBody>
      </p:sp>
      <p:pic>
        <p:nvPicPr>
          <p:cNvPr id="418" name="Google Shape;418;p53"/>
          <p:cNvPicPr preferRelativeResize="0"/>
          <p:nvPr/>
        </p:nvPicPr>
        <p:blipFill>
          <a:blip r:embed="rId4">
            <a:alphaModFix/>
          </a:blip>
          <a:stretch>
            <a:fillRect/>
          </a:stretch>
        </p:blipFill>
        <p:spPr>
          <a:xfrm>
            <a:off x="799848" y="1621650"/>
            <a:ext cx="4071225" cy="3924076"/>
          </a:xfrm>
          <a:prstGeom prst="rect">
            <a:avLst/>
          </a:prstGeom>
          <a:noFill/>
          <a:ln>
            <a:noFill/>
          </a:ln>
        </p:spPr>
      </p:pic>
      <p:sp>
        <p:nvSpPr>
          <p:cNvPr id="419" name="Google Shape;419;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DEPLOYMENT</a:t>
            </a:r>
            <a:endParaRPr/>
          </a:p>
        </p:txBody>
      </p:sp>
      <p:sp>
        <p:nvSpPr>
          <p:cNvPr id="425" name="Google Shape;42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Kafka Producer</a:t>
            </a:r>
            <a:r>
              <a:rPr lang="en-GB"/>
              <a:t> - </a:t>
            </a:r>
            <a:r>
              <a:rPr lang="en-GB" sz="1350">
                <a:solidFill>
                  <a:srgbClr val="3E3A39"/>
                </a:solidFill>
                <a:highlight>
                  <a:srgbClr val="EFF1F2"/>
                </a:highlight>
                <a:latin typeface="Roboto"/>
                <a:ea typeface="Roboto"/>
                <a:cs typeface="Roboto"/>
                <a:sym typeface="Roboto"/>
              </a:rPr>
              <a:t>This node allows to send messages to Kafka.</a:t>
            </a:r>
            <a:endParaRPr/>
          </a:p>
        </p:txBody>
      </p:sp>
      <p:pic>
        <p:nvPicPr>
          <p:cNvPr id="426" name="Google Shape;426;p54"/>
          <p:cNvPicPr preferRelativeResize="0"/>
          <p:nvPr/>
        </p:nvPicPr>
        <p:blipFill>
          <a:blip r:embed="rId4">
            <a:alphaModFix/>
          </a:blip>
          <a:stretch>
            <a:fillRect/>
          </a:stretch>
        </p:blipFill>
        <p:spPr>
          <a:xfrm>
            <a:off x="827455" y="1664375"/>
            <a:ext cx="3855596" cy="4186725"/>
          </a:xfrm>
          <a:prstGeom prst="rect">
            <a:avLst/>
          </a:prstGeom>
          <a:noFill/>
          <a:ln>
            <a:noFill/>
          </a:ln>
        </p:spPr>
      </p:pic>
      <p:sp>
        <p:nvSpPr>
          <p:cNvPr id="427" name="Google Shape;427;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3" name="Google Shape;43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34" name="Google Shape;43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KAFKA Integration in KNIME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GB"/>
              <a:t>KNIME Analytics Platform provides the kafka extensions that allows the users to integrate KNIME workflow with streaming pub mechanism.</a:t>
            </a:r>
            <a:endParaRPr/>
          </a:p>
          <a:p>
            <a:pPr indent="-342900" lvl="0" marL="457200" rtl="0" algn="l">
              <a:spcBef>
                <a:spcPts val="0"/>
              </a:spcBef>
              <a:spcAft>
                <a:spcPts val="0"/>
              </a:spcAft>
              <a:buSzPts val="1800"/>
              <a:buChar char="●"/>
            </a:pPr>
            <a:r>
              <a:rPr lang="en-GB"/>
              <a:t>The Kafka extensions in KNIME Version 3.6 and higher provides:</a:t>
            </a:r>
            <a:endParaRPr/>
          </a:p>
          <a:p>
            <a:pPr indent="-323850" lvl="1" marL="914400" rtl="0" algn="l">
              <a:spcBef>
                <a:spcPts val="0"/>
              </a:spcBef>
              <a:spcAft>
                <a:spcPts val="0"/>
              </a:spcAft>
              <a:buSzPts val="1500"/>
              <a:buChar char="○"/>
            </a:pPr>
            <a:r>
              <a:rPr lang="en-GB" sz="1500"/>
              <a:t>Kafka Connector</a:t>
            </a:r>
            <a:endParaRPr sz="1500"/>
          </a:p>
          <a:p>
            <a:pPr indent="-323850" lvl="1" marL="914400" rtl="0" algn="l">
              <a:spcBef>
                <a:spcPts val="0"/>
              </a:spcBef>
              <a:spcAft>
                <a:spcPts val="0"/>
              </a:spcAft>
              <a:buSzPts val="1500"/>
              <a:buChar char="○"/>
            </a:pPr>
            <a:r>
              <a:rPr lang="en-GB" sz="1500"/>
              <a:t>Kafka Consumer</a:t>
            </a:r>
            <a:endParaRPr sz="1500"/>
          </a:p>
          <a:p>
            <a:pPr indent="-323850" lvl="1" marL="914400" rtl="0" algn="l">
              <a:spcBef>
                <a:spcPts val="0"/>
              </a:spcBef>
              <a:spcAft>
                <a:spcPts val="0"/>
              </a:spcAft>
              <a:buSzPts val="1500"/>
              <a:buChar char="○"/>
            </a:pPr>
            <a:r>
              <a:rPr lang="en-GB" sz="1500"/>
              <a:t>Kafka Producer</a:t>
            </a:r>
            <a:endParaRPr sz="1500"/>
          </a:p>
          <a:p>
            <a:pPr indent="-342900" lvl="0" marL="457200" rtl="0" algn="l">
              <a:spcBef>
                <a:spcPts val="0"/>
              </a:spcBef>
              <a:spcAft>
                <a:spcPts val="0"/>
              </a:spcAft>
              <a:buSzPts val="1800"/>
              <a:buChar char="●"/>
            </a:pPr>
            <a:r>
              <a:rPr lang="en-GB"/>
              <a:t>In KNIME you can straightway use this nodes to stream data, but first you have to set up kafka cluster and zookeeper cluster and create containers for kafka producer and kafka consumer</a:t>
            </a:r>
            <a:endParaRPr/>
          </a:p>
          <a:p>
            <a:pPr indent="0" lvl="0" marL="0" rtl="0" algn="l">
              <a:spcBef>
                <a:spcPts val="1200"/>
              </a:spcBef>
              <a:spcAft>
                <a:spcPts val="1200"/>
              </a:spcAft>
              <a:buNone/>
            </a:pPr>
            <a:r>
              <a:t/>
            </a:r>
            <a:endParaRPr sz="1500"/>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KAFKA ARCHITECTURE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11700" y="1152475"/>
            <a:ext cx="8520599" cy="3724326"/>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KAFKA WORKING TERMINOLOGY</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 KAFKA AND SETUP FIRST KAFKA CLUSTERS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You can refer to </a:t>
            </a:r>
            <a:r>
              <a:rPr lang="en-GB" u="sng">
                <a:solidFill>
                  <a:schemeClr val="hlink"/>
                </a:solidFill>
                <a:hlinkClick r:id="rId3"/>
              </a:rPr>
              <a:t>Basic Kafka Tutorial</a:t>
            </a:r>
            <a:r>
              <a:rPr lang="en-GB"/>
              <a:t> on how to install kafka, setup your first kafka cluster and run producer and consumer</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WORKFLOW EXAMPLE</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