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452" r:id="rId2"/>
    <p:sldId id="385" r:id="rId3"/>
    <p:sldId id="453" r:id="rId4"/>
    <p:sldId id="386" r:id="rId5"/>
    <p:sldId id="388" r:id="rId6"/>
    <p:sldId id="389" r:id="rId7"/>
    <p:sldId id="390" r:id="rId8"/>
    <p:sldId id="391" r:id="rId9"/>
    <p:sldId id="392"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8" autoAdjust="0"/>
    <p:restoredTop sz="83101" autoAdjust="0"/>
  </p:normalViewPr>
  <p:slideViewPr>
    <p:cSldViewPr snapToGrid="0">
      <p:cViewPr varScale="1">
        <p:scale>
          <a:sx n="58" d="100"/>
          <a:sy n="58"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4040188" y="8905875"/>
            <a:ext cx="3090862" cy="468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455613" y="709613"/>
            <a:ext cx="6221412" cy="3500437"/>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4004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14827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p:spPr>
        <p:txBody>
          <a:bodyPr/>
          <a:lstStyle/>
          <a:p>
            <a:r>
              <a:rPr lang="en-US" altLang="zh-CN" smtClean="0"/>
              <a:t>3 clocks doing work, 3 overhead (stall, branch, sub)</a:t>
            </a:r>
          </a:p>
        </p:txBody>
      </p:sp>
      <p:sp>
        <p:nvSpPr>
          <p:cNvPr id="870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23928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p:spPr>
        <p:txBody>
          <a:bodyPr/>
          <a:lstStyle/>
          <a:p>
            <a:endParaRPr lang="en-US" altLang="zh-CN" smtClean="0"/>
          </a:p>
        </p:txBody>
      </p:sp>
      <p:sp>
        <p:nvSpPr>
          <p:cNvPr id="880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3022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p:spPr>
        <p:txBody>
          <a:bodyPr/>
          <a:lstStyle/>
          <a:p>
            <a:endParaRPr lang="en-US" altLang="zh-CN" smtClean="0"/>
          </a:p>
        </p:txBody>
      </p:sp>
      <p:sp>
        <p:nvSpPr>
          <p:cNvPr id="890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2365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r>
              <a:rPr lang="en-US" altLang="zh-CN" smtClean="0"/>
              <a:t>2009-11-16</a:t>
            </a:r>
          </a:p>
        </p:txBody>
      </p:sp>
    </p:spTree>
    <p:extLst>
      <p:ext uri="{BB962C8B-B14F-4D97-AF65-F5344CB8AC3E}">
        <p14:creationId xmlns:p14="http://schemas.microsoft.com/office/powerpoint/2010/main" val="130739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03050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p:spPr>
        <p:txBody>
          <a:bodyPr/>
          <a:lstStyle/>
          <a:p>
            <a:r>
              <a:rPr lang="en-US" altLang="zh-CN" smtClean="0"/>
              <a:t>3 clocks doing work, 3 overhead (stall, branch, sub)</a:t>
            </a:r>
          </a:p>
        </p:txBody>
      </p:sp>
      <p:sp>
        <p:nvSpPr>
          <p:cNvPr id="921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15151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260548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p:spPr>
        <p:txBody>
          <a:bodyPr/>
          <a:lstStyle/>
          <a:p>
            <a:r>
              <a:rPr lang="en-US" altLang="zh-CN" smtClean="0"/>
              <a:t>LD F0 to output to next LD F0</a:t>
            </a:r>
          </a:p>
          <a:p>
            <a:r>
              <a:rPr lang="en-US" altLang="zh-CN" smtClean="0"/>
              <a:t>ADD F0 input to LD F0</a:t>
            </a:r>
          </a:p>
        </p:txBody>
      </p:sp>
      <p:sp>
        <p:nvSpPr>
          <p:cNvPr id="942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5649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776874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p:spPr>
        <p:txBody>
          <a:bodyPr/>
          <a:lstStyle/>
          <a:p>
            <a:endParaRPr lang="en-US" altLang="zh-CN" smtClean="0"/>
          </a:p>
        </p:txBody>
      </p:sp>
      <p:sp>
        <p:nvSpPr>
          <p:cNvPr id="952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4780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6677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917782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26501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p:spPr>
        <p:txBody>
          <a:bodyPr/>
          <a:lstStyle/>
          <a:p>
            <a:r>
              <a:rPr lang="en-US" altLang="zh-CN" smtClean="0"/>
              <a:t>Everything after branch to next branch</a:t>
            </a:r>
          </a:p>
        </p:txBody>
      </p:sp>
      <p:sp>
        <p:nvSpPr>
          <p:cNvPr id="993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48442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95929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11748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r>
              <a:rPr lang="en-US" altLang="zh-CN" smtClean="0"/>
              <a:t>2013-03-27</a:t>
            </a:r>
            <a:endParaRPr lang="zh-CN" altLang="en-US" smtClean="0"/>
          </a:p>
        </p:txBody>
      </p:sp>
    </p:spTree>
    <p:extLst>
      <p:ext uri="{BB962C8B-B14F-4D97-AF65-F5344CB8AC3E}">
        <p14:creationId xmlns:p14="http://schemas.microsoft.com/office/powerpoint/2010/main" val="3624652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r>
              <a:rPr lang="en-US" altLang="zh-CN" smtClean="0"/>
              <a:t>2013-04-02</a:t>
            </a:r>
          </a:p>
        </p:txBody>
      </p:sp>
    </p:spTree>
    <p:extLst>
      <p:ext uri="{BB962C8B-B14F-4D97-AF65-F5344CB8AC3E}">
        <p14:creationId xmlns:p14="http://schemas.microsoft.com/office/powerpoint/2010/main" val="3871789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9937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6485862-104A-4AEF-8376-3E38A1F3FC34}" type="datetime1">
              <a:rPr lang="zh-CN" altLang="en-US" smtClean="0">
                <a:latin typeface="Times New Roman" panose="02020603050405020304" pitchFamily="18" charset="0"/>
              </a:rPr>
              <a:pPr/>
              <a:t>2014/4/14</a:t>
            </a:fld>
            <a:endParaRPr lang="en-US" altLang="zh-CN" smtClean="0">
              <a:latin typeface="Times New Roman" panose="02020603050405020304" pitchFamily="18" charset="0"/>
            </a:endParaRPr>
          </a:p>
        </p:txBody>
      </p:sp>
      <p:sp>
        <p:nvSpPr>
          <p:cNvPr id="16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Chapter 2 — Instructions: Language of the Computer</a:t>
            </a:r>
          </a:p>
        </p:txBody>
      </p:sp>
      <p:sp>
        <p:nvSpPr>
          <p:cNvPr id="16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74E2B5C-C205-42C5-B973-AC41417F0594}"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latin typeface="Arial" panose="020B0604020202020204" pitchFamily="34" charset="0"/>
            </a:endParaRPr>
          </a:p>
        </p:txBody>
      </p:sp>
    </p:spTree>
    <p:extLst>
      <p:ext uri="{BB962C8B-B14F-4D97-AF65-F5344CB8AC3E}">
        <p14:creationId xmlns:p14="http://schemas.microsoft.com/office/powerpoint/2010/main" val="1773448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905873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41872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769420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012463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44519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873249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noFill/>
        </p:spPr>
        <p:txBody>
          <a:bodyPr/>
          <a:lstStyle/>
          <a:p>
            <a:r>
              <a:rPr lang="en-US" altLang="zh-CN" smtClean="0"/>
              <a:t>What you might have thought</a:t>
            </a:r>
          </a:p>
          <a:p>
            <a:r>
              <a:rPr lang="en-US" altLang="zh-CN" smtClean="0"/>
              <a:t>1. 4 stages of instruction executino</a:t>
            </a:r>
          </a:p>
          <a:p>
            <a:r>
              <a:rPr lang="en-US" altLang="zh-CN" smtClean="0"/>
              <a:t>2.Status of FU:  Normal things to keep track of (RAW &amp; structura for busyl):</a:t>
            </a:r>
          </a:p>
          <a:p>
            <a:r>
              <a:rPr lang="en-US" altLang="zh-CN" smtClean="0"/>
              <a:t>Fi from instruction format of the mahine (Fi is dest)</a:t>
            </a:r>
          </a:p>
          <a:p>
            <a:r>
              <a:rPr lang="en-US" altLang="zh-CN" smtClean="0"/>
              <a:t>Add unit can Add or Sub</a:t>
            </a:r>
          </a:p>
          <a:p>
            <a:r>
              <a:rPr lang="en-US" altLang="zh-CN" smtClean="0"/>
              <a:t>Rj, Rk - status of registers (Yes means ready)</a:t>
            </a:r>
          </a:p>
          <a:p>
            <a:r>
              <a:rPr lang="en-US" altLang="zh-CN" smtClean="0"/>
              <a:t>Qj,Qk - If a no in Rj, Rk, means waiting for a FU to write result; Qj, Qk means wihch FU waiting for it</a:t>
            </a:r>
          </a:p>
          <a:p>
            <a:r>
              <a:rPr lang="en-US" altLang="zh-CN" smtClean="0"/>
              <a:t>3.Status of register result (WAW &amp;WAR)s:</a:t>
            </a:r>
          </a:p>
          <a:p>
            <a:r>
              <a:rPr lang="en-US" altLang="zh-CN" smtClean="0"/>
              <a:t>which FU is going to write into registers</a:t>
            </a:r>
          </a:p>
          <a:p>
            <a:r>
              <a:rPr lang="en-US" altLang="zh-CN" smtClean="0"/>
              <a:t>Scoreboard on 6600 = size of FU</a:t>
            </a:r>
          </a:p>
          <a:p>
            <a:r>
              <a:rPr lang="en-US" altLang="zh-CN" smtClean="0"/>
              <a:t>6.7, 6.8, 6.9, 6.12, 6.13, 6.16, 6.17</a:t>
            </a:r>
          </a:p>
          <a:p>
            <a:r>
              <a:rPr lang="en-US" altLang="zh-CN" smtClean="0"/>
              <a:t>FU latencies: Add 2, Mult 10, Div 40 clocks</a:t>
            </a:r>
          </a:p>
        </p:txBody>
      </p:sp>
      <p:sp>
        <p:nvSpPr>
          <p:cNvPr id="1116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8486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noFill/>
        </p:spPr>
        <p:txBody>
          <a:bodyPr/>
          <a:lstStyle/>
          <a:p>
            <a:r>
              <a:rPr lang="en-US" altLang="zh-CN" smtClean="0"/>
              <a:t>1.Issue - if no structural haards AND non wAW (no Funtional Unit is going to write this destination register; 1 per clock cycle</a:t>
            </a:r>
          </a:p>
          <a:p>
            <a:r>
              <a:rPr lang="en-US" altLang="zh-CN" smtClean="0"/>
              <a:t>2. Read -(RAW)  if no instructions is going to write a source register of this instruction (alternatively, no write signal this clock cycle) +&gt; gein exection of the instruction; many read ports, so can read many times</a:t>
            </a:r>
          </a:p>
          <a:p>
            <a:r>
              <a:rPr lang="en-US" altLang="zh-CN" smtClean="0"/>
              <a:t>3. Execution Complete; multiple during clock cyle</a:t>
            </a:r>
          </a:p>
          <a:p>
            <a:r>
              <a:rPr lang="en-US" altLang="zh-CN" smtClean="0"/>
              <a:t>4. Write result - (WAR) If no instructiion is watiing to read the destination register; assume multiple wriite ports; wait for clock cycle to write and tehn read the results; assume can oerlap issue &amp; write</a:t>
            </a:r>
          </a:p>
          <a:p>
            <a:r>
              <a:rPr lang="en-US" altLang="zh-CN" smtClean="0"/>
              <a:t>show clock cyclesneed 20 or so</a:t>
            </a:r>
          </a:p>
          <a:p>
            <a:r>
              <a:rPr lang="en-US" altLang="zh-CN" smtClean="0"/>
              <a:t>Latency: minimum is 4 through 4 stages</a:t>
            </a:r>
          </a:p>
        </p:txBody>
      </p:sp>
      <p:sp>
        <p:nvSpPr>
          <p:cNvPr id="1126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3836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endParaRPr lang="en-US" altLang="zh-CN" smtClean="0"/>
          </a:p>
        </p:txBody>
      </p:sp>
    </p:spTree>
    <p:extLst>
      <p:ext uri="{BB962C8B-B14F-4D97-AF65-F5344CB8AC3E}">
        <p14:creationId xmlns:p14="http://schemas.microsoft.com/office/powerpoint/2010/main" val="2609734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5115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en-US" altLang="zh-CN" smtClean="0"/>
          </a:p>
        </p:txBody>
      </p:sp>
    </p:spTree>
    <p:extLst>
      <p:ext uri="{BB962C8B-B14F-4D97-AF65-F5344CB8AC3E}">
        <p14:creationId xmlns:p14="http://schemas.microsoft.com/office/powerpoint/2010/main" val="3080627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739251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916497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523664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922114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197139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823807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006641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18708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453953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27808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428430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56361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621576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460943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142831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181126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6330625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775258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367825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385393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0305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919655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11582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1097943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6212340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002313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5708163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647414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6080681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19863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81724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52376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96443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615C8B-C693-47A0-B64A-E5A637036A92}" type="datetime1">
              <a:rPr lang="zh-CN" altLang="en-US" smtClean="0"/>
              <a:t>2014/4/14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23883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56034-C4EA-4083-8340-68AD4F11ADA7}" type="datetime1">
              <a:rPr lang="zh-CN" altLang="en-US" smtClean="0"/>
              <a:t>2014/4/14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23704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C051F9-728E-43F2-8B86-C73E7BF2F44D}" type="datetime1">
              <a:rPr lang="zh-CN" altLang="en-US" smtClean="0"/>
              <a:t>2014/4/14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4433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0234" y="230188"/>
            <a:ext cx="10155767"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12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738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40618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4000">
                <a:solidFill>
                  <a:srgbClr val="FF000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57200" indent="-457200">
              <a:buFont typeface="Wingdings" panose="05000000000000000000" pitchFamily="2" charset="2"/>
              <a:buChar char="p"/>
              <a:defRPr/>
            </a:lvl1pPr>
            <a:lvl2pPr marL="800100" indent="-342900">
              <a:buFont typeface="Wingdings" panose="05000000000000000000" pitchFamily="2" charset="2"/>
              <a:buChar char="l"/>
              <a:defRPr/>
            </a:lvl2pPr>
            <a:lvl3pPr marL="1257300" indent="-342900">
              <a:buFont typeface="Calibri" panose="020F0502020204030204" pitchFamily="34" charset="0"/>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2014/4/14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2553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19BC93A-258A-4102-883F-772506B338EE}" type="datetime1">
              <a:rPr lang="zh-CN" altLang="en-US" smtClean="0"/>
              <a:t>2014/4/14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00053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490514-9CBD-47EE-BFA4-1BA5E3966B9F}" type="datetime1">
              <a:rPr lang="zh-CN" altLang="en-US" smtClean="0"/>
              <a:t>2014/4/14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1582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F7B343-71C1-4F55-A50B-3E72042F0BDF}" type="datetime1">
              <a:rPr lang="zh-CN" altLang="en-US" smtClean="0"/>
              <a:t>2014/4/14</a:t>
            </a:fld>
            <a:endParaRPr lang="zh-CN" altLang="en-US"/>
          </a:p>
        </p:txBody>
      </p:sp>
      <p:sp>
        <p:nvSpPr>
          <p:cNvPr id="8" name="页脚占位符 7"/>
          <p:cNvSpPr>
            <a:spLocks noGrp="1"/>
          </p:cNvSpPr>
          <p:nvPr>
            <p:ph type="ftr" sz="quarter" idx="11"/>
          </p:nvPr>
        </p:nvSpPr>
        <p:spPr/>
        <p:txBody>
          <a:bodyPr/>
          <a:lstStyle/>
          <a:p>
            <a:r>
              <a:rPr lang="zh-CN" altLang="en-US" smtClean="0"/>
              <a:t>计算机体系结构</a:t>
            </a:r>
            <a:endParaRPr lang="zh-CN" altLang="en-US"/>
          </a:p>
        </p:txBody>
      </p:sp>
      <p:sp>
        <p:nvSpPr>
          <p:cNvPr id="9" name="灯片编号占位符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8167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7CA774-54D2-41CB-91FC-50000D10EFBC}" type="datetime1">
              <a:rPr lang="zh-CN" altLang="en-US" smtClean="0"/>
              <a:t>2014/4/14</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96049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BD39F-E6C6-43A8-B244-F719C120C325}" type="datetime1">
              <a:rPr lang="zh-CN" altLang="en-US" smtClean="0"/>
              <a:t>2014/4/14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058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C99309-F3F6-493F-B72B-A989EB49C191}" type="datetime1">
              <a:rPr lang="zh-CN" altLang="en-US" smtClean="0"/>
              <a:t>2014/4/14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0019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1D0B7F-10BC-4A63-99D3-B9DFBAA1A2A9}" type="datetime1">
              <a:rPr lang="zh-CN" altLang="en-US" smtClean="0"/>
              <a:t>2014/4/14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060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33417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emf"/><Relationship Id="rId4"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7.e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8.emf"/><Relationship Id="rId4"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29.emf"/><Relationship Id="rId4" Type="http://schemas.openxmlformats.org/officeDocument/2006/relationships/oleObject" Target="../embeddings/oleObject2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29.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2014/4/14</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5126"/>
            <a:ext cx="10515600" cy="602284"/>
          </a:xfrm>
          <a:noFill/>
        </p:spPr>
        <p:txBody>
          <a:bodyPr>
            <a:normAutofit fontScale="90000"/>
          </a:bodyPr>
          <a:lstStyle/>
          <a:p>
            <a:r>
              <a:rPr lang="en-US" altLang="zh-CN" dirty="0" smtClean="0"/>
              <a:t>FP </a:t>
            </a:r>
            <a:r>
              <a:rPr lang="zh-CN" altLang="en-US" dirty="0" smtClean="0"/>
              <a:t>循环中的相关</a:t>
            </a:r>
          </a:p>
        </p:txBody>
      </p:sp>
      <p:sp>
        <p:nvSpPr>
          <p:cNvPr id="13317" name="Rectangle 6"/>
          <p:cNvSpPr>
            <a:spLocks noChangeArrowheads="1"/>
          </p:cNvSpPr>
          <p:nvPr/>
        </p:nvSpPr>
        <p:spPr bwMode="auto">
          <a:xfrm>
            <a:off x="1338470" y="967410"/>
            <a:ext cx="9421743" cy="33262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ea typeface="宋体" panose="02010600030101010101" pitchFamily="2" charset="-122"/>
              </a:rPr>
              <a:t>Loop:	</a:t>
            </a:r>
            <a:r>
              <a:rPr lang="en-US" altLang="zh-CN" sz="2400" b="1" dirty="0" smtClean="0">
                <a:ea typeface="宋体" panose="02010600030101010101" pitchFamily="2" charset="-122"/>
              </a:rPr>
              <a:t>LD        </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,0(R1)         ;</a:t>
            </a:r>
            <a:r>
              <a:rPr lang="en-US" altLang="zh-CN" sz="2400" b="1" dirty="0">
                <a:ea typeface="宋体" panose="02010600030101010101" pitchFamily="2" charset="-122"/>
              </a:rPr>
              <a:t>F0=vector element</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ADDD  </a:t>
            </a:r>
            <a:r>
              <a:rPr lang="en-US" altLang="zh-CN" sz="2400" b="1" dirty="0" smtClean="0">
                <a:solidFill>
                  <a:srgbClr val="FF0000"/>
                </a:solidFill>
                <a:ea typeface="宋体" panose="02010600030101010101" pitchFamily="2" charset="-122"/>
              </a:rPr>
              <a:t>F4</a:t>
            </a:r>
            <a:r>
              <a:rPr lang="en-US" altLang="zh-CN" sz="2400" b="1" dirty="0" smtClean="0">
                <a:ea typeface="宋体" panose="02010600030101010101" pitchFamily="2" charset="-122"/>
              </a:rPr>
              <a:t>,</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,F2</a:t>
            </a:r>
            <a:r>
              <a:rPr lang="en-US" altLang="zh-CN" sz="2400" b="1" dirty="0">
                <a:ea typeface="宋体" panose="02010600030101010101" pitchFamily="2" charset="-122"/>
              </a:rPr>
              <a:t> </a:t>
            </a:r>
            <a:r>
              <a:rPr lang="en-US" altLang="zh-CN" sz="2400" b="1" dirty="0" smtClean="0">
                <a:ea typeface="宋体" panose="02010600030101010101" pitchFamily="2" charset="-122"/>
              </a:rPr>
              <a:t>        ;add </a:t>
            </a:r>
            <a:r>
              <a:rPr lang="en-US" altLang="zh-CN" sz="2400" b="1" dirty="0">
                <a:ea typeface="宋体" panose="02010600030101010101" pitchFamily="2" charset="-122"/>
              </a:rPr>
              <a:t>scalar in F2</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SD       0(R1</a:t>
            </a:r>
            <a:r>
              <a:rPr lang="en-US" altLang="zh-CN" sz="2400" b="1" dirty="0">
                <a:ea typeface="宋体" panose="02010600030101010101" pitchFamily="2" charset="-122"/>
              </a:rPr>
              <a:t>),</a:t>
            </a:r>
            <a:r>
              <a:rPr lang="en-US" altLang="zh-CN" sz="2400" b="1" dirty="0" smtClean="0">
                <a:solidFill>
                  <a:srgbClr val="FF0000"/>
                </a:solidFill>
                <a:ea typeface="宋体" panose="02010600030101010101" pitchFamily="2" charset="-122"/>
              </a:rPr>
              <a:t>F4</a:t>
            </a:r>
            <a:r>
              <a:rPr lang="en-US" altLang="zh-CN" sz="2400" b="1" dirty="0">
                <a:ea typeface="宋体" panose="02010600030101010101" pitchFamily="2" charset="-122"/>
              </a:rPr>
              <a:t> </a:t>
            </a:r>
            <a:r>
              <a:rPr lang="en-US" altLang="zh-CN" sz="2400" b="1" dirty="0" smtClean="0">
                <a:ea typeface="宋体" panose="02010600030101010101" pitchFamily="2" charset="-122"/>
              </a:rPr>
              <a:t>         ;store </a:t>
            </a:r>
            <a:r>
              <a:rPr lang="en-US" altLang="zh-CN" sz="2400" b="1" dirty="0">
                <a:ea typeface="宋体" panose="02010600030101010101" pitchFamily="2" charset="-122"/>
              </a:rPr>
              <a:t>result</a:t>
            </a:r>
          </a:p>
          <a:p>
            <a:pPr>
              <a:lnSpc>
                <a:spcPct val="90000"/>
              </a:lnSpc>
              <a:spcBef>
                <a:spcPct val="30000"/>
              </a:spcBef>
            </a:pPr>
            <a:r>
              <a:rPr lang="en-US" altLang="zh-CN" sz="2400" b="1" dirty="0">
                <a:ea typeface="宋体" panose="02010600030101010101" pitchFamily="2" charset="-122"/>
              </a:rPr>
              <a:t> 		SUBI	</a:t>
            </a:r>
            <a:r>
              <a:rPr lang="en-US" altLang="zh-CN" sz="2400" b="1" dirty="0" smtClean="0">
                <a:ea typeface="宋体" panose="02010600030101010101" pitchFamily="2" charset="-122"/>
              </a:rPr>
              <a:t>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,R1,8           ;decrement </a:t>
            </a:r>
            <a:r>
              <a:rPr lang="en-US" altLang="zh-CN" sz="2400" b="1" dirty="0">
                <a:ea typeface="宋体" panose="02010600030101010101" pitchFamily="2" charset="-122"/>
              </a:rPr>
              <a:t>pointer 8B (DW)</a:t>
            </a:r>
          </a:p>
          <a:p>
            <a:pPr>
              <a:lnSpc>
                <a:spcPct val="90000"/>
              </a:lnSpc>
              <a:spcBef>
                <a:spcPct val="30000"/>
              </a:spcBef>
            </a:pPr>
            <a:r>
              <a:rPr lang="en-US" altLang="zh-CN" sz="2400" b="1" dirty="0">
                <a:ea typeface="宋体" panose="02010600030101010101" pitchFamily="2" charset="-122"/>
              </a:rPr>
              <a:t> 		</a:t>
            </a:r>
            <a:r>
              <a:rPr lang="en-US" altLang="zh-CN" sz="2400" b="1" dirty="0" smtClean="0">
                <a:ea typeface="宋体" panose="02010600030101010101" pitchFamily="2" charset="-122"/>
              </a:rPr>
              <a:t>BNEZ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,Loop</a:t>
            </a:r>
            <a:r>
              <a:rPr lang="en-US" altLang="zh-CN" sz="2400" b="1" dirty="0">
                <a:ea typeface="宋体" panose="02010600030101010101" pitchFamily="2" charset="-122"/>
              </a:rPr>
              <a:t> </a:t>
            </a:r>
            <a:r>
              <a:rPr lang="en-US" altLang="zh-CN" sz="2400" b="1" dirty="0" smtClean="0">
                <a:ea typeface="宋体" panose="02010600030101010101" pitchFamily="2" charset="-122"/>
              </a:rPr>
              <a:t>         ;branch </a:t>
            </a:r>
            <a:r>
              <a:rPr lang="en-US" altLang="zh-CN" sz="2400" b="1" dirty="0">
                <a:ea typeface="宋体" panose="02010600030101010101" pitchFamily="2" charset="-122"/>
              </a:rPr>
              <a:t>R1!=zero</a:t>
            </a:r>
          </a:p>
          <a:p>
            <a:pPr>
              <a:lnSpc>
                <a:spcPct val="90000"/>
              </a:lnSpc>
              <a:spcBef>
                <a:spcPct val="30000"/>
              </a:spcBef>
            </a:pPr>
            <a:r>
              <a:rPr lang="en-US" altLang="zh-CN" sz="2400" b="1" dirty="0">
                <a:ea typeface="宋体" panose="02010600030101010101" pitchFamily="2" charset="-122"/>
              </a:rPr>
              <a:t> 		NOP	</a:t>
            </a:r>
            <a:r>
              <a:rPr lang="en-US" altLang="zh-CN" sz="2400" b="1" dirty="0" smtClean="0">
                <a:ea typeface="宋体" panose="02010600030101010101" pitchFamily="2" charset="-122"/>
              </a:rPr>
              <a:t>                           ;</a:t>
            </a:r>
            <a:r>
              <a:rPr lang="en-US" altLang="zh-CN" sz="2400" b="1" dirty="0">
                <a:ea typeface="宋体" panose="02010600030101010101" pitchFamily="2" charset="-122"/>
              </a:rPr>
              <a:t>delayed branch slot</a:t>
            </a:r>
          </a:p>
        </p:txBody>
      </p:sp>
      <p:sp>
        <p:nvSpPr>
          <p:cNvPr id="13318" name="Rectangle 8"/>
          <p:cNvSpPr>
            <a:spLocks noChangeArrowheads="1"/>
          </p:cNvSpPr>
          <p:nvPr/>
        </p:nvSpPr>
        <p:spPr bwMode="auto">
          <a:xfrm>
            <a:off x="2432050" y="4405312"/>
            <a:ext cx="7340600" cy="225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tabLst>
                <a:tab pos="2057400" algn="l"/>
                <a:tab pos="4572000" algn="l"/>
              </a:tabLst>
              <a:defRPr>
                <a:solidFill>
                  <a:schemeClr val="tx1"/>
                </a:solidFill>
                <a:latin typeface="Arial" panose="020B0604020202020204" pitchFamily="34" charset="0"/>
              </a:defRPr>
            </a:lvl1pPr>
            <a:lvl2pPr marL="742950" indent="-285750">
              <a:tabLst>
                <a:tab pos="2057400" algn="l"/>
                <a:tab pos="4572000" algn="l"/>
              </a:tabLst>
              <a:defRPr>
                <a:solidFill>
                  <a:schemeClr val="tx1"/>
                </a:solidFill>
                <a:latin typeface="Arial" panose="020B0604020202020204" pitchFamily="34" charset="0"/>
              </a:defRPr>
            </a:lvl2pPr>
            <a:lvl3pPr marL="1143000" indent="-228600">
              <a:tabLst>
                <a:tab pos="2057400" algn="l"/>
                <a:tab pos="4572000" algn="l"/>
              </a:tabLst>
              <a:defRPr>
                <a:solidFill>
                  <a:schemeClr val="tx1"/>
                </a:solidFill>
                <a:latin typeface="Arial" panose="020B0604020202020204" pitchFamily="34" charset="0"/>
              </a:defRPr>
            </a:lvl3pPr>
            <a:lvl4pPr marL="1600200" indent="-228600">
              <a:tabLst>
                <a:tab pos="2057400" algn="l"/>
                <a:tab pos="4572000" algn="l"/>
              </a:tabLst>
              <a:defRPr>
                <a:solidFill>
                  <a:schemeClr val="tx1"/>
                </a:solidFill>
                <a:latin typeface="Arial" panose="020B0604020202020204" pitchFamily="34" charset="0"/>
              </a:defRPr>
            </a:lvl4pPr>
            <a:lvl5pPr marL="2057400" indent="-228600">
              <a:tabLst>
                <a:tab pos="20574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9pPr>
          </a:lstStyle>
          <a:p>
            <a:pPr>
              <a:lnSpc>
                <a:spcPct val="90000"/>
              </a:lnSpc>
              <a:spcBef>
                <a:spcPct val="30000"/>
              </a:spcBef>
            </a:pPr>
            <a:r>
              <a:rPr lang="zh-CN" altLang="en-US" b="1" i="1" dirty="0">
                <a:ea typeface="宋体" panose="02010600030101010101" pitchFamily="2" charset="-122"/>
              </a:rPr>
              <a:t>产生结果的指令       使用结果的指令	所需的延时</a:t>
            </a:r>
          </a:p>
          <a:p>
            <a:pPr>
              <a:lnSpc>
                <a:spcPct val="90000"/>
              </a:lnSpc>
              <a:spcBef>
                <a:spcPct val="30000"/>
              </a:spcBef>
            </a:pPr>
            <a:r>
              <a:rPr lang="en-US" altLang="zh-CN" b="1" dirty="0">
                <a:ea typeface="宋体" panose="02010600030101010101" pitchFamily="2" charset="-122"/>
              </a:rPr>
              <a:t>FP ALU op	Another FP ALU op	3</a:t>
            </a:r>
          </a:p>
          <a:p>
            <a:pPr>
              <a:lnSpc>
                <a:spcPct val="90000"/>
              </a:lnSpc>
              <a:spcBef>
                <a:spcPct val="30000"/>
              </a:spcBef>
            </a:pPr>
            <a:r>
              <a:rPr lang="en-US" altLang="zh-CN" b="1" dirty="0">
                <a:ea typeface="宋体" panose="02010600030101010101" pitchFamily="2" charset="-122"/>
              </a:rPr>
              <a:t>FP ALU op	Store double	2 </a:t>
            </a:r>
          </a:p>
          <a:p>
            <a:pPr>
              <a:lnSpc>
                <a:spcPct val="90000"/>
              </a:lnSpc>
              <a:spcBef>
                <a:spcPct val="30000"/>
              </a:spcBef>
            </a:pPr>
            <a:r>
              <a:rPr lang="en-US" altLang="zh-CN" b="1" dirty="0">
                <a:ea typeface="宋体" panose="02010600030101010101" pitchFamily="2" charset="-122"/>
              </a:rPr>
              <a:t>Load double	FP ALU op	1</a:t>
            </a:r>
          </a:p>
          <a:p>
            <a:pPr>
              <a:lnSpc>
                <a:spcPct val="90000"/>
              </a:lnSpc>
              <a:spcBef>
                <a:spcPct val="30000"/>
              </a:spcBef>
            </a:pPr>
            <a:r>
              <a:rPr lang="en-US" altLang="zh-CN" b="1" dirty="0">
                <a:ea typeface="宋体" panose="02010600030101010101" pitchFamily="2" charset="-122"/>
              </a:rPr>
              <a:t>Load double	Store double	0</a:t>
            </a:r>
            <a:endParaRPr lang="en-US" altLang="zh-CN" b="1" dirty="0">
              <a:latin typeface="Courier" pitchFamily="49" charset="0"/>
              <a:ea typeface="宋体" panose="02010600030101010101" pitchFamily="2" charset="-122"/>
            </a:endParaRPr>
          </a:p>
          <a:p>
            <a:pPr>
              <a:lnSpc>
                <a:spcPct val="90000"/>
              </a:lnSpc>
              <a:spcBef>
                <a:spcPct val="30000"/>
              </a:spcBef>
            </a:pPr>
            <a:r>
              <a:rPr lang="en-US" altLang="zh-CN" b="1" dirty="0">
                <a:ea typeface="宋体" panose="02010600030101010101" pitchFamily="2" charset="-122"/>
              </a:rPr>
              <a:t>Integer op	Integer op	0</a:t>
            </a:r>
          </a:p>
        </p:txBody>
      </p:sp>
    </p:spTree>
    <p:extLst>
      <p:ext uri="{BB962C8B-B14F-4D97-AF65-F5344CB8AC3E}">
        <p14:creationId xmlns:p14="http://schemas.microsoft.com/office/powerpoint/2010/main" val="10448017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219351"/>
            <a:ext cx="10515600" cy="422275"/>
          </a:xfrm>
          <a:noFill/>
        </p:spPr>
        <p:txBody>
          <a:bodyPr>
            <a:normAutofit fontScale="90000"/>
          </a:bodyPr>
          <a:lstStyle/>
          <a:p>
            <a:r>
              <a:rPr lang="en-US" altLang="zh-CN" dirty="0" smtClean="0"/>
              <a:t>FP </a:t>
            </a:r>
            <a:r>
              <a:rPr lang="zh-CN" altLang="en-US" dirty="0" smtClean="0"/>
              <a:t>循环中的</a:t>
            </a:r>
            <a:r>
              <a:rPr lang="en-US" altLang="zh-CN" dirty="0" smtClean="0"/>
              <a:t>Stalls</a:t>
            </a:r>
          </a:p>
        </p:txBody>
      </p:sp>
      <p:sp>
        <p:nvSpPr>
          <p:cNvPr id="14339" name="Rectangle 3"/>
          <p:cNvSpPr>
            <a:spLocks noGrp="1" noChangeArrowheads="1"/>
          </p:cNvSpPr>
          <p:nvPr>
            <p:ph type="body" idx="1"/>
          </p:nvPr>
        </p:nvSpPr>
        <p:spPr>
          <a:xfrm>
            <a:off x="1828800" y="6286500"/>
            <a:ext cx="6769100" cy="393700"/>
          </a:xfrm>
          <a:noFill/>
        </p:spPr>
        <p:txBody>
          <a:bodyPr/>
          <a:lstStyle/>
          <a:p>
            <a:pPr>
              <a:buNone/>
              <a:tabLst>
                <a:tab pos="1200150" algn="l"/>
                <a:tab pos="1657350" algn="l"/>
                <a:tab pos="3028950" algn="l"/>
              </a:tabLst>
            </a:pPr>
            <a:r>
              <a:rPr lang="en-US" altLang="zh-CN" sz="2000">
                <a:solidFill>
                  <a:schemeClr val="hlink"/>
                </a:solidFill>
                <a:ea typeface="宋体" panose="02010600030101010101" pitchFamily="2" charset="-122"/>
              </a:rPr>
              <a:t> 10 clocks: </a:t>
            </a:r>
            <a:r>
              <a:rPr lang="zh-CN" altLang="en-US" sz="2000">
                <a:solidFill>
                  <a:schemeClr val="hlink"/>
                </a:solidFill>
                <a:ea typeface="宋体" panose="02010600030101010101" pitchFamily="2" charset="-122"/>
              </a:rPr>
              <a:t>是否可以通过调整代码顺序使</a:t>
            </a:r>
            <a:r>
              <a:rPr lang="en-US" altLang="zh-CN" sz="2000">
                <a:solidFill>
                  <a:schemeClr val="hlink"/>
                </a:solidFill>
                <a:ea typeface="宋体" panose="02010600030101010101" pitchFamily="2" charset="-122"/>
              </a:rPr>
              <a:t>stalls</a:t>
            </a:r>
            <a:r>
              <a:rPr lang="zh-CN" altLang="en-US" sz="2000">
                <a:solidFill>
                  <a:schemeClr val="hlink"/>
                </a:solidFill>
                <a:ea typeface="宋体" panose="02010600030101010101" pitchFamily="2" charset="-122"/>
              </a:rPr>
              <a:t>减到最小</a:t>
            </a:r>
          </a:p>
        </p:txBody>
      </p:sp>
      <p:sp>
        <p:nvSpPr>
          <p:cNvPr id="14340" name="Rectangle 5"/>
          <p:cNvSpPr>
            <a:spLocks noChangeArrowheads="1"/>
          </p:cNvSpPr>
          <p:nvPr/>
        </p:nvSpPr>
        <p:spPr bwMode="auto">
          <a:xfrm>
            <a:off x="573155" y="657501"/>
            <a:ext cx="10187609" cy="3854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2000250" algn="l"/>
                <a:tab pos="3371850" algn="l"/>
              </a:tabLst>
              <a:defRPr>
                <a:solidFill>
                  <a:schemeClr val="tx1"/>
                </a:solidFill>
                <a:latin typeface="Arial" panose="020B0604020202020204" pitchFamily="34" charset="0"/>
              </a:defRPr>
            </a:lvl1pPr>
            <a:lvl2pPr marL="742950" indent="-285750">
              <a:tabLst>
                <a:tab pos="1200150" algn="l"/>
                <a:tab pos="2000250" algn="l"/>
                <a:tab pos="3371850" algn="l"/>
              </a:tabLst>
              <a:defRPr>
                <a:solidFill>
                  <a:schemeClr val="tx1"/>
                </a:solidFill>
                <a:latin typeface="Arial" panose="020B0604020202020204" pitchFamily="34" charset="0"/>
              </a:defRPr>
            </a:lvl2pPr>
            <a:lvl3pPr marL="1143000" indent="-228600">
              <a:tabLst>
                <a:tab pos="1200150" algn="l"/>
                <a:tab pos="2000250" algn="l"/>
                <a:tab pos="3371850" algn="l"/>
              </a:tabLst>
              <a:defRPr>
                <a:solidFill>
                  <a:schemeClr val="tx1"/>
                </a:solidFill>
                <a:latin typeface="Arial" panose="020B0604020202020204" pitchFamily="34" charset="0"/>
              </a:defRPr>
            </a:lvl3pPr>
            <a:lvl4pPr marL="1600200" indent="-228600">
              <a:tabLst>
                <a:tab pos="1200150" algn="l"/>
                <a:tab pos="2000250" algn="l"/>
                <a:tab pos="3371850" algn="l"/>
              </a:tabLst>
              <a:defRPr>
                <a:solidFill>
                  <a:schemeClr val="tx1"/>
                </a:solidFill>
                <a:latin typeface="Arial" panose="020B0604020202020204" pitchFamily="34" charset="0"/>
              </a:defRPr>
            </a:lvl4pPr>
            <a:lvl5pPr marL="2057400" indent="-228600">
              <a:tabLst>
                <a:tab pos="1200150" algn="l"/>
                <a:tab pos="2000250" algn="l"/>
                <a:tab pos="33718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9pPr>
          </a:lstStyle>
          <a:p>
            <a:pPr>
              <a:lnSpc>
                <a:spcPct val="90000"/>
              </a:lnSpc>
              <a:spcBef>
                <a:spcPct val="30000"/>
              </a:spcBef>
            </a:pPr>
            <a:r>
              <a:rPr lang="en-US" altLang="zh-CN" b="1" dirty="0">
                <a:ea typeface="宋体" panose="02010600030101010101" pitchFamily="2" charset="-122"/>
              </a:rPr>
              <a:t> </a:t>
            </a:r>
            <a:r>
              <a:rPr lang="en-US" altLang="zh-CN" sz="2000" b="1" dirty="0">
                <a:ea typeface="宋体" panose="02010600030101010101" pitchFamily="2" charset="-122"/>
              </a:rPr>
              <a:t>1 Loop:	LD	</a:t>
            </a:r>
            <a:r>
              <a:rPr lang="en-US" altLang="zh-CN" sz="2000" b="1" dirty="0">
                <a:solidFill>
                  <a:schemeClr val="hlink"/>
                </a:solidFill>
                <a:ea typeface="宋体" panose="02010600030101010101" pitchFamily="2" charset="-122"/>
              </a:rPr>
              <a:t>F0</a:t>
            </a:r>
            <a:r>
              <a:rPr lang="en-US" altLang="zh-CN" sz="2000" b="1" dirty="0">
                <a:ea typeface="宋体" panose="02010600030101010101" pitchFamily="2" charset="-122"/>
              </a:rPr>
              <a:t>,0(R1)	;F0=vector element</a:t>
            </a:r>
          </a:p>
          <a:p>
            <a:pPr>
              <a:lnSpc>
                <a:spcPct val="90000"/>
              </a:lnSpc>
              <a:spcBef>
                <a:spcPct val="30000"/>
              </a:spcBef>
            </a:pPr>
            <a:r>
              <a:rPr lang="en-US" altLang="zh-CN" sz="2000" b="1" dirty="0">
                <a:ea typeface="宋体" panose="02010600030101010101" pitchFamily="2" charset="-122"/>
              </a:rPr>
              <a:t> 2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3		ADDD	</a:t>
            </a:r>
            <a:r>
              <a:rPr lang="en-US" altLang="zh-CN" sz="2000" b="1" dirty="0">
                <a:solidFill>
                  <a:srgbClr val="FF0000"/>
                </a:solidFill>
                <a:ea typeface="宋体" panose="02010600030101010101" pitchFamily="2" charset="-122"/>
              </a:rPr>
              <a:t>F4</a:t>
            </a:r>
            <a:r>
              <a:rPr lang="en-US" altLang="zh-CN" sz="2000" b="1" dirty="0">
                <a:ea typeface="宋体" panose="02010600030101010101" pitchFamily="2" charset="-122"/>
              </a:rPr>
              <a:t>,</a:t>
            </a:r>
            <a:r>
              <a:rPr lang="en-US" altLang="zh-CN" sz="2000" b="1" dirty="0">
                <a:solidFill>
                  <a:schemeClr val="hlink"/>
                </a:solidFill>
                <a:ea typeface="宋体" panose="02010600030101010101" pitchFamily="2" charset="-122"/>
              </a:rPr>
              <a:t>F0</a:t>
            </a:r>
            <a:r>
              <a:rPr lang="en-US" altLang="zh-CN" sz="2000" b="1" dirty="0">
                <a:ea typeface="宋体" panose="02010600030101010101" pitchFamily="2" charset="-122"/>
              </a:rPr>
              <a:t>,F2	;add scalar in F2</a:t>
            </a:r>
          </a:p>
          <a:p>
            <a:pPr>
              <a:lnSpc>
                <a:spcPct val="90000"/>
              </a:lnSpc>
              <a:spcBef>
                <a:spcPct val="30000"/>
              </a:spcBef>
            </a:pPr>
            <a:r>
              <a:rPr lang="en-US" altLang="zh-CN" sz="2000" b="1" dirty="0">
                <a:ea typeface="宋体" panose="02010600030101010101" pitchFamily="2" charset="-122"/>
              </a:rPr>
              <a:t> 4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5		</a:t>
            </a:r>
            <a:r>
              <a:rPr lang="en-US" altLang="zh-CN" sz="2000" b="1" dirty="0">
                <a:solidFill>
                  <a:schemeClr val="hlink"/>
                </a:solidFill>
                <a:ea typeface="宋体" panose="02010600030101010101" pitchFamily="2" charset="-122"/>
              </a:rPr>
              <a:t>stall</a:t>
            </a:r>
            <a:endParaRPr lang="en-US" altLang="zh-CN" sz="2000" b="1" dirty="0">
              <a:ea typeface="宋体" panose="02010600030101010101" pitchFamily="2" charset="-122"/>
            </a:endParaRPr>
          </a:p>
          <a:p>
            <a:pPr>
              <a:lnSpc>
                <a:spcPct val="90000"/>
              </a:lnSpc>
              <a:spcBef>
                <a:spcPct val="30000"/>
              </a:spcBef>
            </a:pPr>
            <a:r>
              <a:rPr lang="en-US" altLang="zh-CN" sz="2000" b="1" dirty="0">
                <a:ea typeface="宋体" panose="02010600030101010101" pitchFamily="2" charset="-122"/>
              </a:rPr>
              <a:t> 6 	             </a:t>
            </a:r>
            <a:r>
              <a:rPr lang="en-US" altLang="zh-CN" sz="2000" b="1" dirty="0" smtClean="0">
                <a:ea typeface="宋体" panose="02010600030101010101" pitchFamily="2" charset="-122"/>
              </a:rPr>
              <a:t>SD</a:t>
            </a:r>
            <a:r>
              <a:rPr lang="en-US" altLang="zh-CN" sz="2000" b="1" dirty="0">
                <a:ea typeface="宋体" panose="02010600030101010101" pitchFamily="2" charset="-122"/>
              </a:rPr>
              <a:t>	0(R1),</a:t>
            </a:r>
            <a:r>
              <a:rPr lang="en-US" altLang="zh-CN" sz="2000" b="1" dirty="0">
                <a:solidFill>
                  <a:srgbClr val="FF0000"/>
                </a:solidFill>
                <a:ea typeface="宋体" panose="02010600030101010101" pitchFamily="2" charset="-122"/>
              </a:rPr>
              <a:t>F4</a:t>
            </a:r>
            <a:r>
              <a:rPr lang="en-US" altLang="zh-CN" sz="2000" b="1" dirty="0">
                <a:ea typeface="宋体" panose="02010600030101010101" pitchFamily="2" charset="-122"/>
              </a:rPr>
              <a:t>	;store result</a:t>
            </a:r>
          </a:p>
          <a:p>
            <a:pPr>
              <a:lnSpc>
                <a:spcPct val="90000"/>
              </a:lnSpc>
              <a:spcBef>
                <a:spcPct val="30000"/>
              </a:spcBef>
            </a:pPr>
            <a:r>
              <a:rPr lang="en-US" altLang="zh-CN" sz="2000" b="1" dirty="0">
                <a:ea typeface="宋体" panose="02010600030101010101" pitchFamily="2" charset="-122"/>
              </a:rPr>
              <a:t> 7 	             </a:t>
            </a:r>
            <a:r>
              <a:rPr lang="en-US" altLang="zh-CN" sz="2000" b="1" dirty="0" smtClean="0">
                <a:ea typeface="宋体" panose="02010600030101010101" pitchFamily="2" charset="-122"/>
              </a:rPr>
              <a:t>SUBI</a:t>
            </a:r>
            <a:r>
              <a:rPr lang="en-US" altLang="zh-CN" sz="2000" b="1" dirty="0">
                <a:ea typeface="宋体" panose="02010600030101010101" pitchFamily="2" charset="-122"/>
              </a:rPr>
              <a:t>	</a:t>
            </a:r>
            <a:r>
              <a:rPr lang="en-US" altLang="zh-CN" sz="2000" b="1" dirty="0">
                <a:solidFill>
                  <a:srgbClr val="C00000"/>
                </a:solidFill>
                <a:ea typeface="宋体" panose="02010600030101010101" pitchFamily="2" charset="-122"/>
              </a:rPr>
              <a:t>R1</a:t>
            </a:r>
            <a:r>
              <a:rPr lang="en-US" altLang="zh-CN" sz="2000" b="1" dirty="0">
                <a:ea typeface="宋体" panose="02010600030101010101" pitchFamily="2" charset="-122"/>
              </a:rPr>
              <a:t>,R1,8	;decrement pointer 8B (DW)</a:t>
            </a:r>
          </a:p>
          <a:p>
            <a:pPr>
              <a:lnSpc>
                <a:spcPct val="90000"/>
              </a:lnSpc>
              <a:spcBef>
                <a:spcPct val="30000"/>
              </a:spcBef>
            </a:pPr>
            <a:r>
              <a:rPr lang="en-US" altLang="zh-CN" sz="2000" b="1" dirty="0">
                <a:ea typeface="宋体" panose="02010600030101010101" pitchFamily="2" charset="-122"/>
              </a:rPr>
              <a:t> 8              </a:t>
            </a:r>
            <a:r>
              <a:rPr lang="en-US" altLang="zh-CN" sz="2000" b="1" dirty="0" smtClean="0">
                <a:solidFill>
                  <a:schemeClr val="hlink"/>
                </a:solidFill>
                <a:ea typeface="宋体" panose="02010600030101010101" pitchFamily="2" charset="-122"/>
              </a:rPr>
              <a:t>stall   </a:t>
            </a:r>
            <a:r>
              <a:rPr lang="en-US" altLang="zh-CN" sz="2000" b="1" dirty="0" smtClean="0">
                <a:ea typeface="宋体" panose="02010600030101010101" pitchFamily="2" charset="-122"/>
              </a:rPr>
              <a:t>                        </a:t>
            </a:r>
            <a:r>
              <a:rPr lang="en-US" altLang="zh-CN" sz="2000" b="1" dirty="0">
                <a:solidFill>
                  <a:schemeClr val="hlink"/>
                </a:solidFill>
                <a:ea typeface="宋体" panose="02010600030101010101" pitchFamily="2" charset="-122"/>
              </a:rPr>
              <a:t>；</a:t>
            </a:r>
            <a:endParaRPr lang="zh-CN" altLang="en-US" sz="2000" b="1" dirty="0">
              <a:solidFill>
                <a:schemeClr val="hlink"/>
              </a:solidFill>
              <a:ea typeface="宋体" panose="02010600030101010101" pitchFamily="2" charset="-122"/>
            </a:endParaRPr>
          </a:p>
          <a:p>
            <a:pPr>
              <a:lnSpc>
                <a:spcPct val="90000"/>
              </a:lnSpc>
              <a:spcBef>
                <a:spcPct val="30000"/>
              </a:spcBef>
            </a:pPr>
            <a:r>
              <a:rPr lang="zh-CN" altLang="en-US" sz="2000" b="1" dirty="0">
                <a:ea typeface="宋体" panose="02010600030101010101" pitchFamily="2" charset="-122"/>
              </a:rPr>
              <a:t> </a:t>
            </a:r>
            <a:r>
              <a:rPr lang="en-US" altLang="zh-CN" sz="2000" b="1" dirty="0">
                <a:ea typeface="宋体" panose="02010600030101010101" pitchFamily="2" charset="-122"/>
              </a:rPr>
              <a:t>9	             </a:t>
            </a:r>
            <a:r>
              <a:rPr lang="en-US" altLang="zh-CN" sz="2000" b="1" dirty="0" smtClean="0">
                <a:ea typeface="宋体" panose="02010600030101010101" pitchFamily="2" charset="-122"/>
              </a:rPr>
              <a:t>BNEZ</a:t>
            </a:r>
            <a:r>
              <a:rPr lang="en-US" altLang="zh-CN" sz="2000" b="1" dirty="0">
                <a:ea typeface="宋体" panose="02010600030101010101" pitchFamily="2" charset="-122"/>
              </a:rPr>
              <a:t>	</a:t>
            </a:r>
            <a:r>
              <a:rPr lang="en-US" altLang="zh-CN" sz="2000" b="1" dirty="0">
                <a:solidFill>
                  <a:srgbClr val="C00000"/>
                </a:solidFill>
                <a:ea typeface="宋体" panose="02010600030101010101" pitchFamily="2" charset="-122"/>
              </a:rPr>
              <a:t>R1</a:t>
            </a:r>
            <a:r>
              <a:rPr lang="en-US" altLang="zh-CN" sz="2000" b="1" dirty="0">
                <a:ea typeface="宋体" panose="02010600030101010101" pitchFamily="2" charset="-122"/>
              </a:rPr>
              <a:t>,Loop	;branch R1!=zero</a:t>
            </a:r>
          </a:p>
          <a:p>
            <a:pPr>
              <a:lnSpc>
                <a:spcPct val="90000"/>
              </a:lnSpc>
              <a:spcBef>
                <a:spcPct val="30000"/>
              </a:spcBef>
            </a:pPr>
            <a:r>
              <a:rPr lang="en-US" altLang="zh-CN" sz="2000" b="1" dirty="0">
                <a:ea typeface="宋体" panose="02010600030101010101" pitchFamily="2" charset="-122"/>
              </a:rPr>
              <a:t> 10	</a:t>
            </a:r>
            <a:r>
              <a:rPr lang="en-US" altLang="zh-CN" sz="2000" b="1" dirty="0">
                <a:solidFill>
                  <a:schemeClr val="hlink"/>
                </a:solidFill>
                <a:ea typeface="宋体" panose="02010600030101010101" pitchFamily="2" charset="-122"/>
              </a:rPr>
              <a:t>stall</a:t>
            </a:r>
            <a:r>
              <a:rPr lang="en-US" altLang="zh-CN" sz="2000" b="1" dirty="0">
                <a:ea typeface="宋体" panose="02010600030101010101" pitchFamily="2" charset="-122"/>
              </a:rPr>
              <a:t>		;delayed branch slot</a:t>
            </a:r>
          </a:p>
        </p:txBody>
      </p:sp>
      <p:sp>
        <p:nvSpPr>
          <p:cNvPr id="14341" name="Rectangle 6"/>
          <p:cNvSpPr>
            <a:spLocks noChangeArrowheads="1"/>
          </p:cNvSpPr>
          <p:nvPr/>
        </p:nvSpPr>
        <p:spPr bwMode="auto">
          <a:xfrm>
            <a:off x="2286000" y="4527550"/>
            <a:ext cx="7340600" cy="179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tabLst>
                <a:tab pos="2057400" algn="l"/>
                <a:tab pos="4572000" algn="l"/>
              </a:tabLst>
              <a:defRPr>
                <a:solidFill>
                  <a:schemeClr val="tx1"/>
                </a:solidFill>
                <a:latin typeface="Arial" panose="020B0604020202020204" pitchFamily="34" charset="0"/>
              </a:defRPr>
            </a:lvl1pPr>
            <a:lvl2pPr marL="742950" indent="-285750">
              <a:tabLst>
                <a:tab pos="2057400" algn="l"/>
                <a:tab pos="4572000" algn="l"/>
              </a:tabLst>
              <a:defRPr>
                <a:solidFill>
                  <a:schemeClr val="tx1"/>
                </a:solidFill>
                <a:latin typeface="Arial" panose="020B0604020202020204" pitchFamily="34" charset="0"/>
              </a:defRPr>
            </a:lvl2pPr>
            <a:lvl3pPr marL="1143000" indent="-228600">
              <a:tabLst>
                <a:tab pos="2057400" algn="l"/>
                <a:tab pos="4572000" algn="l"/>
              </a:tabLst>
              <a:defRPr>
                <a:solidFill>
                  <a:schemeClr val="tx1"/>
                </a:solidFill>
                <a:latin typeface="Arial" panose="020B0604020202020204" pitchFamily="34" charset="0"/>
              </a:defRPr>
            </a:lvl3pPr>
            <a:lvl4pPr marL="1600200" indent="-228600">
              <a:tabLst>
                <a:tab pos="2057400" algn="l"/>
                <a:tab pos="4572000" algn="l"/>
              </a:tabLst>
              <a:defRPr>
                <a:solidFill>
                  <a:schemeClr val="tx1"/>
                </a:solidFill>
                <a:latin typeface="Arial" panose="020B0604020202020204" pitchFamily="34" charset="0"/>
              </a:defRPr>
            </a:lvl4pPr>
            <a:lvl5pPr marL="2057400" indent="-228600">
              <a:tabLst>
                <a:tab pos="2057400" algn="l"/>
                <a:tab pos="4572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57400" algn="l"/>
                <a:tab pos="4572000" algn="l"/>
              </a:tabLst>
              <a:defRPr>
                <a:solidFill>
                  <a:schemeClr val="tx1"/>
                </a:solidFill>
                <a:latin typeface="Arial" panose="020B0604020202020204" pitchFamily="34" charset="0"/>
              </a:defRPr>
            </a:lvl9pPr>
          </a:lstStyle>
          <a:p>
            <a:pPr>
              <a:lnSpc>
                <a:spcPct val="90000"/>
              </a:lnSpc>
              <a:spcBef>
                <a:spcPct val="30000"/>
              </a:spcBef>
            </a:pPr>
            <a:r>
              <a:rPr lang="zh-CN" altLang="en-US" sz="1600" b="1" i="1" dirty="0">
                <a:ea typeface="宋体" panose="02010600030101010101" pitchFamily="2" charset="-122"/>
              </a:rPr>
              <a:t>产生结果的指令       使用结果的指令	所需的延时</a:t>
            </a:r>
          </a:p>
          <a:p>
            <a:pPr>
              <a:lnSpc>
                <a:spcPct val="90000"/>
              </a:lnSpc>
              <a:spcBef>
                <a:spcPct val="30000"/>
              </a:spcBef>
            </a:pPr>
            <a:r>
              <a:rPr lang="en-US" altLang="zh-CN" sz="1600" b="1" dirty="0">
                <a:ea typeface="宋体" panose="02010600030101010101" pitchFamily="2" charset="-122"/>
              </a:rPr>
              <a:t>FP ALU op	Another FP ALU op	3</a:t>
            </a:r>
          </a:p>
          <a:p>
            <a:pPr>
              <a:lnSpc>
                <a:spcPct val="90000"/>
              </a:lnSpc>
              <a:spcBef>
                <a:spcPct val="30000"/>
              </a:spcBef>
            </a:pPr>
            <a:r>
              <a:rPr lang="en-US" altLang="zh-CN" sz="1600" b="1" dirty="0">
                <a:ea typeface="宋体" panose="02010600030101010101" pitchFamily="2" charset="-122"/>
              </a:rPr>
              <a:t>FP ALU op	Store double	2 </a:t>
            </a:r>
          </a:p>
          <a:p>
            <a:pPr>
              <a:lnSpc>
                <a:spcPct val="90000"/>
              </a:lnSpc>
              <a:spcBef>
                <a:spcPct val="30000"/>
              </a:spcBef>
            </a:pPr>
            <a:r>
              <a:rPr lang="en-US" altLang="zh-CN" sz="1600" b="1" dirty="0">
                <a:ea typeface="宋体" panose="02010600030101010101" pitchFamily="2" charset="-122"/>
              </a:rPr>
              <a:t>Load double	FP ALU op</a:t>
            </a:r>
            <a:r>
              <a:rPr lang="zh-CN" altLang="en-US" sz="1600" b="1" dirty="0">
                <a:ea typeface="宋体" panose="02010600030101010101" pitchFamily="2" charset="-122"/>
              </a:rPr>
              <a:t>	1</a:t>
            </a:r>
          </a:p>
          <a:p>
            <a:pPr>
              <a:lnSpc>
                <a:spcPct val="90000"/>
              </a:lnSpc>
              <a:spcBef>
                <a:spcPct val="30000"/>
              </a:spcBef>
            </a:pPr>
            <a:r>
              <a:rPr lang="en-US" altLang="zh-CN" sz="1600" b="1" dirty="0">
                <a:ea typeface="宋体" panose="02010600030101010101" pitchFamily="2" charset="-122"/>
              </a:rPr>
              <a:t>Load double	Store double	0</a:t>
            </a:r>
            <a:endParaRPr lang="en-US" altLang="zh-CN" sz="1600" b="1" dirty="0">
              <a:latin typeface="Courier" pitchFamily="49" charset="0"/>
              <a:ea typeface="宋体" panose="02010600030101010101" pitchFamily="2" charset="-122"/>
            </a:endParaRPr>
          </a:p>
          <a:p>
            <a:pPr>
              <a:lnSpc>
                <a:spcPct val="90000"/>
              </a:lnSpc>
              <a:spcBef>
                <a:spcPct val="30000"/>
              </a:spcBef>
            </a:pPr>
            <a:r>
              <a:rPr lang="en-US" altLang="zh-CN" sz="1600" b="1" dirty="0">
                <a:ea typeface="宋体" panose="02010600030101010101" pitchFamily="2" charset="-122"/>
              </a:rPr>
              <a:t>Integer op	Integer op	0</a:t>
            </a:r>
          </a:p>
        </p:txBody>
      </p:sp>
    </p:spTree>
    <p:extLst>
      <p:ext uri="{BB962C8B-B14F-4D97-AF65-F5344CB8AC3E}">
        <p14:creationId xmlns:p14="http://schemas.microsoft.com/office/powerpoint/2010/main" val="26693350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2019300" y="190500"/>
            <a:ext cx="8210550" cy="457200"/>
          </a:xfrm>
          <a:noFill/>
        </p:spPr>
        <p:txBody>
          <a:bodyPr>
            <a:normAutofit fontScale="90000"/>
          </a:bodyPr>
          <a:lstStyle/>
          <a:p>
            <a:r>
              <a:rPr lang="en-US" altLang="zh-CN" dirty="0" smtClean="0"/>
              <a:t>FP </a:t>
            </a:r>
            <a:r>
              <a:rPr lang="zh-CN" altLang="en-US" dirty="0" smtClean="0"/>
              <a:t>循环中的最少</a:t>
            </a:r>
            <a:r>
              <a:rPr lang="en-US" altLang="zh-CN" dirty="0" smtClean="0"/>
              <a:t>Stalls</a:t>
            </a:r>
            <a:r>
              <a:rPr lang="zh-CN" altLang="en-US" dirty="0" smtClean="0"/>
              <a:t>数</a:t>
            </a:r>
          </a:p>
        </p:txBody>
      </p:sp>
      <p:sp>
        <p:nvSpPr>
          <p:cNvPr id="15363" name="Rectangle 1027"/>
          <p:cNvSpPr>
            <a:spLocks noGrp="1" noChangeArrowheads="1"/>
          </p:cNvSpPr>
          <p:nvPr>
            <p:ph type="body" idx="1"/>
          </p:nvPr>
        </p:nvSpPr>
        <p:spPr>
          <a:xfrm>
            <a:off x="1673087" y="5751444"/>
            <a:ext cx="7854950" cy="410818"/>
          </a:xfrm>
          <a:noFill/>
        </p:spPr>
        <p:txBody>
          <a:bodyPr>
            <a:normAutofit lnSpcReduction="10000"/>
          </a:bodyPr>
          <a:lstStyle/>
          <a:p>
            <a:pPr>
              <a:lnSpc>
                <a:spcPct val="80000"/>
              </a:lnSpc>
              <a:buNone/>
              <a:tabLst>
                <a:tab pos="1200150" algn="l"/>
                <a:tab pos="1657350" algn="l"/>
                <a:tab pos="3028950" algn="l"/>
              </a:tabLst>
            </a:pPr>
            <a:r>
              <a:rPr lang="en-US" altLang="zh-CN" sz="2400" dirty="0">
                <a:solidFill>
                  <a:schemeClr val="hlink"/>
                </a:solidFill>
                <a:ea typeface="宋体" panose="02010600030101010101" pitchFamily="2" charset="-122"/>
              </a:rPr>
              <a:t> </a:t>
            </a:r>
            <a:r>
              <a:rPr lang="en-US" altLang="zh-CN" b="1" dirty="0">
                <a:solidFill>
                  <a:schemeClr val="hlink"/>
                </a:solidFill>
                <a:ea typeface="宋体" panose="02010600030101010101" pitchFamily="2" charset="-122"/>
              </a:rPr>
              <a:t>6 clocks: </a:t>
            </a:r>
            <a:r>
              <a:rPr lang="zh-CN" altLang="en-US" b="1" dirty="0">
                <a:solidFill>
                  <a:schemeClr val="hlink"/>
                </a:solidFill>
                <a:ea typeface="宋体" panose="02010600030101010101" pitchFamily="2" charset="-122"/>
              </a:rPr>
              <a:t>通过循环展开4次是否可以提高性能</a:t>
            </a:r>
            <a:r>
              <a:rPr lang="en-US" altLang="zh-CN" b="1" dirty="0">
                <a:solidFill>
                  <a:schemeClr val="hlink"/>
                </a:solidFill>
                <a:ea typeface="宋体" panose="02010600030101010101" pitchFamily="2" charset="-122"/>
              </a:rPr>
              <a:t>?</a:t>
            </a:r>
          </a:p>
        </p:txBody>
      </p:sp>
      <p:sp>
        <p:nvSpPr>
          <p:cNvPr id="15364" name="Rectangle 1029"/>
          <p:cNvSpPr>
            <a:spLocks noChangeArrowheads="1"/>
          </p:cNvSpPr>
          <p:nvPr/>
        </p:nvSpPr>
        <p:spPr bwMode="auto">
          <a:xfrm>
            <a:off x="768625" y="980660"/>
            <a:ext cx="10455965" cy="3220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2000250" algn="l"/>
                <a:tab pos="3371850" algn="l"/>
              </a:tabLst>
              <a:defRPr>
                <a:solidFill>
                  <a:schemeClr val="tx1"/>
                </a:solidFill>
                <a:latin typeface="Arial" panose="020B0604020202020204" pitchFamily="34" charset="0"/>
              </a:defRPr>
            </a:lvl1pPr>
            <a:lvl2pPr marL="742950" indent="-285750">
              <a:tabLst>
                <a:tab pos="1200150" algn="l"/>
                <a:tab pos="2000250" algn="l"/>
                <a:tab pos="3371850" algn="l"/>
              </a:tabLst>
              <a:defRPr>
                <a:solidFill>
                  <a:schemeClr val="tx1"/>
                </a:solidFill>
                <a:latin typeface="Arial" panose="020B0604020202020204" pitchFamily="34" charset="0"/>
              </a:defRPr>
            </a:lvl2pPr>
            <a:lvl3pPr marL="1143000" indent="-228600">
              <a:tabLst>
                <a:tab pos="1200150" algn="l"/>
                <a:tab pos="2000250" algn="l"/>
                <a:tab pos="3371850" algn="l"/>
              </a:tabLst>
              <a:defRPr>
                <a:solidFill>
                  <a:schemeClr val="tx1"/>
                </a:solidFill>
                <a:latin typeface="Arial" panose="020B0604020202020204" pitchFamily="34" charset="0"/>
              </a:defRPr>
            </a:lvl3pPr>
            <a:lvl4pPr marL="1600200" indent="-228600">
              <a:tabLst>
                <a:tab pos="1200150" algn="l"/>
                <a:tab pos="2000250" algn="l"/>
                <a:tab pos="3371850" algn="l"/>
              </a:tabLst>
              <a:defRPr>
                <a:solidFill>
                  <a:schemeClr val="tx1"/>
                </a:solidFill>
                <a:latin typeface="Arial" panose="020B0604020202020204" pitchFamily="34" charset="0"/>
              </a:defRPr>
            </a:lvl4pPr>
            <a:lvl5pPr marL="2057400" indent="-228600">
              <a:tabLst>
                <a:tab pos="1200150" algn="l"/>
                <a:tab pos="2000250" algn="l"/>
                <a:tab pos="33718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000250" algn="l"/>
                <a:tab pos="33718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ea typeface="宋体" panose="02010600030101010101" pitchFamily="2" charset="-122"/>
              </a:rPr>
              <a:t> 1 Loop:	</a:t>
            </a:r>
            <a:r>
              <a:rPr lang="en-US" altLang="zh-CN" sz="2400" b="1" dirty="0" smtClean="0">
                <a:ea typeface="宋体" panose="02010600030101010101" pitchFamily="2" charset="-122"/>
              </a:rPr>
              <a:t>LD          </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,0(R1</a:t>
            </a:r>
            <a:r>
              <a:rPr lang="en-US" altLang="zh-CN" sz="2400" b="1" dirty="0">
                <a:ea typeface="宋体" panose="02010600030101010101" pitchFamily="2" charset="-122"/>
              </a:rPr>
              <a:t>)	   </a:t>
            </a:r>
            <a:endParaRPr lang="zh-CN" altLang="en-US" sz="2400" b="1" dirty="0">
              <a:solidFill>
                <a:schemeClr val="hlink"/>
              </a:solidFill>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2		SUBI	</a:t>
            </a:r>
            <a:r>
              <a:rPr lang="en-US" altLang="zh-CN" sz="2400" b="1" dirty="0" smtClean="0">
                <a:ea typeface="宋体" panose="02010600030101010101" pitchFamily="2" charset="-122"/>
              </a:rPr>
              <a:t>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,R1,8</a:t>
            </a:r>
            <a:endParaRPr lang="en-US" altLang="zh-CN" sz="2400" b="1" dirty="0">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3		</a:t>
            </a:r>
            <a:r>
              <a:rPr lang="en-US" altLang="zh-CN" sz="2400" b="1" dirty="0" smtClean="0">
                <a:ea typeface="宋体" panose="02010600030101010101" pitchFamily="2" charset="-122"/>
              </a:rPr>
              <a:t>ADDD    </a:t>
            </a:r>
            <a:r>
              <a:rPr lang="en-US" altLang="zh-CN" sz="2400" b="1" dirty="0" smtClean="0">
                <a:solidFill>
                  <a:srgbClr val="FF0000"/>
                </a:solidFill>
                <a:ea typeface="宋体" panose="02010600030101010101" pitchFamily="2" charset="-122"/>
              </a:rPr>
              <a:t>F4</a:t>
            </a:r>
            <a:r>
              <a:rPr lang="en-US" altLang="zh-CN" sz="2400" b="1" dirty="0" smtClean="0">
                <a:ea typeface="宋体" panose="02010600030101010101" pitchFamily="2" charset="-122"/>
              </a:rPr>
              <a:t>,</a:t>
            </a:r>
            <a:r>
              <a:rPr lang="en-US" altLang="zh-CN" sz="2400" b="1" dirty="0" smtClean="0">
                <a:solidFill>
                  <a:schemeClr val="hlink"/>
                </a:solidFill>
                <a:ea typeface="宋体" panose="02010600030101010101" pitchFamily="2" charset="-122"/>
              </a:rPr>
              <a:t>F0</a:t>
            </a:r>
            <a:r>
              <a:rPr lang="en-US" altLang="zh-CN" sz="2400" b="1" dirty="0" smtClean="0">
                <a:ea typeface="宋体" panose="02010600030101010101" pitchFamily="2" charset="-122"/>
              </a:rPr>
              <a:t>,F2</a:t>
            </a:r>
            <a:r>
              <a:rPr lang="en-US" altLang="zh-CN" sz="2400" b="1" dirty="0">
                <a:ea typeface="宋体" panose="02010600030101010101" pitchFamily="2" charset="-122"/>
              </a:rPr>
              <a:t>	</a:t>
            </a:r>
          </a:p>
          <a:p>
            <a:pPr>
              <a:lnSpc>
                <a:spcPct val="90000"/>
              </a:lnSpc>
              <a:spcBef>
                <a:spcPct val="30000"/>
              </a:spcBef>
            </a:pPr>
            <a:r>
              <a:rPr lang="en-US" altLang="zh-CN" sz="2400" b="1" dirty="0">
                <a:ea typeface="宋体" panose="02010600030101010101" pitchFamily="2" charset="-122"/>
              </a:rPr>
              <a:t> 4     	</a:t>
            </a:r>
            <a:r>
              <a:rPr lang="en-US" altLang="zh-CN" sz="2400" b="1" dirty="0">
                <a:solidFill>
                  <a:schemeClr val="hlink"/>
                </a:solidFill>
                <a:ea typeface="宋体" panose="02010600030101010101" pitchFamily="2" charset="-122"/>
              </a:rPr>
              <a:t>stall</a:t>
            </a:r>
            <a:endParaRPr lang="en-US" altLang="zh-CN" sz="2400" b="1" dirty="0">
              <a:ea typeface="宋体" panose="02010600030101010101" pitchFamily="2" charset="-122"/>
            </a:endParaRPr>
          </a:p>
          <a:p>
            <a:pPr>
              <a:lnSpc>
                <a:spcPct val="90000"/>
              </a:lnSpc>
              <a:spcBef>
                <a:spcPct val="30000"/>
              </a:spcBef>
            </a:pPr>
            <a:r>
              <a:rPr lang="en-US" altLang="zh-CN" sz="2400" b="1" dirty="0">
                <a:ea typeface="宋体" panose="02010600030101010101" pitchFamily="2" charset="-122"/>
              </a:rPr>
              <a:t> 5		</a:t>
            </a:r>
            <a:r>
              <a:rPr lang="en-US" altLang="zh-CN" sz="2400" b="1" dirty="0" smtClean="0">
                <a:ea typeface="宋体" panose="02010600030101010101" pitchFamily="2" charset="-122"/>
              </a:rPr>
              <a:t>BNEZ     </a:t>
            </a:r>
            <a:r>
              <a:rPr lang="en-US" altLang="zh-CN" sz="2400" b="1" dirty="0" smtClean="0">
                <a:solidFill>
                  <a:srgbClr val="C00000"/>
                </a:solidFill>
                <a:ea typeface="宋体" panose="02010600030101010101" pitchFamily="2" charset="-122"/>
              </a:rPr>
              <a:t>R1</a:t>
            </a:r>
            <a:r>
              <a:rPr lang="en-US" altLang="zh-CN" sz="2400" b="1" dirty="0" smtClean="0">
                <a:ea typeface="宋体" panose="02010600030101010101" pitchFamily="2" charset="-122"/>
              </a:rPr>
              <a:t>,Loop                   ;delayed </a:t>
            </a:r>
            <a:r>
              <a:rPr lang="en-US" altLang="zh-CN" sz="2400" b="1" dirty="0">
                <a:ea typeface="宋体" panose="02010600030101010101" pitchFamily="2" charset="-122"/>
              </a:rPr>
              <a:t>branch</a:t>
            </a:r>
          </a:p>
          <a:p>
            <a:pPr>
              <a:lnSpc>
                <a:spcPct val="90000"/>
              </a:lnSpc>
              <a:spcBef>
                <a:spcPct val="30000"/>
              </a:spcBef>
            </a:pPr>
            <a:r>
              <a:rPr lang="en-US" altLang="zh-CN" sz="2400" b="1" dirty="0">
                <a:ea typeface="宋体" panose="02010600030101010101" pitchFamily="2" charset="-122"/>
              </a:rPr>
              <a:t> 6  	SD	</a:t>
            </a:r>
            <a:r>
              <a:rPr lang="en-US" altLang="zh-CN" sz="2400" b="1" dirty="0">
                <a:solidFill>
                  <a:schemeClr val="hlink"/>
                </a:solidFill>
                <a:ea typeface="宋体" panose="02010600030101010101" pitchFamily="2" charset="-122"/>
              </a:rPr>
              <a:t>8</a:t>
            </a:r>
            <a:r>
              <a:rPr lang="en-US" altLang="zh-CN" sz="2400" b="1" dirty="0">
                <a:ea typeface="宋体" panose="02010600030101010101" pitchFamily="2" charset="-122"/>
              </a:rPr>
              <a:t>(R1),</a:t>
            </a:r>
            <a:r>
              <a:rPr lang="en-US" altLang="zh-CN" sz="2400" b="1" dirty="0" smtClean="0">
                <a:solidFill>
                  <a:srgbClr val="FF0000"/>
                </a:solidFill>
                <a:ea typeface="宋体" panose="02010600030101010101" pitchFamily="2" charset="-122"/>
              </a:rPr>
              <a:t>F4</a:t>
            </a:r>
            <a:r>
              <a:rPr lang="en-US" altLang="zh-CN" sz="2400" b="1" dirty="0">
                <a:ea typeface="宋体" panose="02010600030101010101" pitchFamily="2" charset="-122"/>
              </a:rPr>
              <a:t> </a:t>
            </a:r>
            <a:r>
              <a:rPr lang="en-US" altLang="zh-CN" sz="2400" b="1" dirty="0" smtClean="0">
                <a:ea typeface="宋体" panose="02010600030101010101" pitchFamily="2" charset="-122"/>
              </a:rPr>
              <a:t>                        </a:t>
            </a:r>
            <a:r>
              <a:rPr lang="en-US" altLang="zh-CN" sz="2400" b="1" dirty="0" smtClean="0">
                <a:solidFill>
                  <a:schemeClr val="hlink"/>
                </a:solidFill>
                <a:ea typeface="宋体" panose="02010600030101010101" pitchFamily="2" charset="-122"/>
              </a:rPr>
              <a:t>;altered </a:t>
            </a:r>
            <a:r>
              <a:rPr lang="en-US" altLang="zh-CN" sz="2400" b="1" dirty="0">
                <a:solidFill>
                  <a:schemeClr val="hlink"/>
                </a:solidFill>
                <a:ea typeface="宋体" panose="02010600030101010101" pitchFamily="2" charset="-122"/>
              </a:rPr>
              <a:t>when move past SUBI</a:t>
            </a:r>
          </a:p>
        </p:txBody>
      </p:sp>
      <p:sp>
        <p:nvSpPr>
          <p:cNvPr id="15365" name="Rectangle 1030"/>
          <p:cNvSpPr>
            <a:spLocks noChangeArrowheads="1"/>
          </p:cNvSpPr>
          <p:nvPr/>
        </p:nvSpPr>
        <p:spPr bwMode="auto">
          <a:xfrm>
            <a:off x="2019300" y="4657723"/>
            <a:ext cx="785495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1200150" algn="l"/>
                <a:tab pos="1657350" algn="l"/>
                <a:tab pos="3028950" algn="l"/>
              </a:tabLst>
              <a:defRPr>
                <a:solidFill>
                  <a:schemeClr val="tx1"/>
                </a:solidFill>
                <a:latin typeface="Arial" panose="020B0604020202020204" pitchFamily="34" charset="0"/>
              </a:defRPr>
            </a:lvl1pPr>
            <a:lvl2pPr marL="742950" indent="-285750">
              <a:tabLst>
                <a:tab pos="1200150" algn="l"/>
                <a:tab pos="1657350" algn="l"/>
                <a:tab pos="3028950" algn="l"/>
              </a:tabLst>
              <a:defRPr>
                <a:solidFill>
                  <a:schemeClr val="tx1"/>
                </a:solidFill>
                <a:latin typeface="Arial" panose="020B0604020202020204" pitchFamily="34" charset="0"/>
              </a:defRPr>
            </a:lvl2pPr>
            <a:lvl3pPr marL="1143000" indent="-228600">
              <a:tabLst>
                <a:tab pos="1200150" algn="l"/>
                <a:tab pos="1657350" algn="l"/>
                <a:tab pos="3028950" algn="l"/>
              </a:tabLst>
              <a:defRPr>
                <a:solidFill>
                  <a:schemeClr val="tx1"/>
                </a:solidFill>
                <a:latin typeface="Arial" panose="020B0604020202020204" pitchFamily="34" charset="0"/>
              </a:defRPr>
            </a:lvl3pPr>
            <a:lvl4pPr marL="1600200" indent="-228600">
              <a:tabLst>
                <a:tab pos="1200150" algn="l"/>
                <a:tab pos="1657350" algn="l"/>
                <a:tab pos="3028950" algn="l"/>
              </a:tabLst>
              <a:defRPr>
                <a:solidFill>
                  <a:schemeClr val="tx1"/>
                </a:solidFill>
                <a:latin typeface="Arial" panose="020B0604020202020204" pitchFamily="34" charset="0"/>
              </a:defRPr>
            </a:lvl4pPr>
            <a:lvl5pPr marL="2057400" indent="-228600">
              <a:tabLst>
                <a:tab pos="120015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1657350" algn="l"/>
                <a:tab pos="3028950" algn="l"/>
              </a:tabLst>
              <a:defRPr>
                <a:solidFill>
                  <a:schemeClr val="tx1"/>
                </a:solidFill>
                <a:latin typeface="Arial" panose="020B0604020202020204" pitchFamily="34" charset="0"/>
              </a:defRPr>
            </a:lvl9pPr>
          </a:lstStyle>
          <a:p>
            <a:pPr>
              <a:lnSpc>
                <a:spcPct val="90000"/>
              </a:lnSpc>
              <a:spcBef>
                <a:spcPct val="30000"/>
              </a:spcBef>
            </a:pPr>
            <a:r>
              <a:rPr lang="en-US" altLang="zh-CN" sz="2400" b="1" dirty="0">
                <a:solidFill>
                  <a:schemeClr val="hlink"/>
                </a:solidFill>
                <a:ea typeface="宋体" panose="02010600030101010101" pitchFamily="2" charset="-122"/>
              </a:rPr>
              <a:t>Swap BNEZ and SD by changing address of SD</a:t>
            </a:r>
          </a:p>
        </p:txBody>
      </p:sp>
    </p:spTree>
    <p:extLst>
      <p:ext uri="{BB962C8B-B14F-4D97-AF65-F5344CB8AC3E}">
        <p14:creationId xmlns:p14="http://schemas.microsoft.com/office/powerpoint/2010/main" val="3057297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62176" y="325438"/>
            <a:ext cx="7162800" cy="588962"/>
          </a:xfrm>
          <a:noFill/>
        </p:spPr>
        <p:txBody>
          <a:bodyPr>
            <a:normAutofit fontScale="90000"/>
          </a:bodyPr>
          <a:lstStyle/>
          <a:p>
            <a:r>
              <a:rPr lang="zh-CN" altLang="en-US" dirty="0" smtClean="0"/>
              <a:t>循环展开4次</a:t>
            </a:r>
            <a:r>
              <a:rPr lang="en-US" altLang="zh-CN" sz="2800" dirty="0"/>
              <a:t>(straightforward way)</a:t>
            </a:r>
          </a:p>
        </p:txBody>
      </p:sp>
      <p:sp>
        <p:nvSpPr>
          <p:cNvPr id="16387" name="Rectangle 3"/>
          <p:cNvSpPr>
            <a:spLocks noGrp="1" noChangeArrowheads="1"/>
          </p:cNvSpPr>
          <p:nvPr>
            <p:ph type="body" idx="1"/>
          </p:nvPr>
        </p:nvSpPr>
        <p:spPr>
          <a:xfrm>
            <a:off x="6740801" y="4767193"/>
            <a:ext cx="5168349" cy="480667"/>
          </a:xfrm>
          <a:noFill/>
        </p:spPr>
        <p:txBody>
          <a:bodyPr>
            <a:normAutofit/>
          </a:bodyPr>
          <a:lstStyle/>
          <a:p>
            <a:pPr>
              <a:buNone/>
              <a:tabLst>
                <a:tab pos="1200150" algn="l"/>
                <a:tab pos="1657350" algn="l"/>
                <a:tab pos="3028950" algn="l"/>
              </a:tabLst>
            </a:pPr>
            <a:r>
              <a:rPr lang="en-US" altLang="zh-CN" dirty="0" smtClean="0">
                <a:solidFill>
                  <a:schemeClr val="hlink"/>
                </a:solidFill>
                <a:ea typeface="宋体" panose="02010600030101010101" pitchFamily="2" charset="-122"/>
              </a:rPr>
              <a:t> Rewrite loop to  minimize stalls?</a:t>
            </a:r>
          </a:p>
        </p:txBody>
      </p:sp>
      <p:sp>
        <p:nvSpPr>
          <p:cNvPr id="16388" name="Rectangle 4"/>
          <p:cNvSpPr>
            <a:spLocks noChangeArrowheads="1"/>
          </p:cNvSpPr>
          <p:nvPr/>
        </p:nvSpPr>
        <p:spPr bwMode="auto">
          <a:xfrm>
            <a:off x="666959" y="996122"/>
            <a:ext cx="8331267" cy="521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dirty="0">
                <a:ea typeface="宋体" panose="02010600030101010101" pitchFamily="2" charset="-122"/>
              </a:rPr>
              <a:t> 1 Loop:	LD	F0,0(R1)    </a:t>
            </a:r>
            <a:r>
              <a:rPr lang="en-US" altLang="zh-CN" b="1" dirty="0">
                <a:solidFill>
                  <a:schemeClr val="hlink"/>
                </a:solidFill>
                <a:ea typeface="宋体" panose="02010600030101010101" pitchFamily="2" charset="-122"/>
              </a:rPr>
              <a:t>stall</a:t>
            </a:r>
          </a:p>
          <a:p>
            <a:r>
              <a:rPr lang="en-US" altLang="zh-CN" b="1" dirty="0">
                <a:ea typeface="宋体" panose="02010600030101010101" pitchFamily="2" charset="-122"/>
              </a:rPr>
              <a:t> 2	ADDD	F4,F0,F2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3	SD	0(R1),F4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4	LD	F6,</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r>
              <a:rPr lang="en-US" altLang="zh-CN" b="1" dirty="0">
                <a:ea typeface="宋体" panose="02010600030101010101" pitchFamily="2" charset="-122"/>
              </a:rPr>
              <a:t> </a:t>
            </a:r>
          </a:p>
          <a:p>
            <a:r>
              <a:rPr lang="en-US" altLang="zh-CN" b="1" dirty="0">
                <a:ea typeface="宋体" panose="02010600030101010101" pitchFamily="2" charset="-122"/>
              </a:rPr>
              <a:t> 5	ADDD	F8,F6,F2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6	SD	</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(R1),F8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7	LD	F10,</a:t>
            </a:r>
            <a:r>
              <a:rPr lang="en-US" altLang="zh-CN" b="1" dirty="0">
                <a:solidFill>
                  <a:schemeClr val="accent2"/>
                </a:solidFill>
                <a:ea typeface="宋体" panose="02010600030101010101" pitchFamily="2" charset="-122"/>
              </a:rPr>
              <a:t>-16</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r>
              <a:rPr lang="en-US" altLang="zh-CN" b="1" dirty="0">
                <a:ea typeface="宋体" panose="02010600030101010101" pitchFamily="2" charset="-122"/>
              </a:rPr>
              <a:t> </a:t>
            </a:r>
          </a:p>
          <a:p>
            <a:r>
              <a:rPr lang="en-US" altLang="zh-CN" b="1" dirty="0">
                <a:ea typeface="宋体" panose="02010600030101010101" pitchFamily="2" charset="-122"/>
              </a:rPr>
              <a:t> 8	ADDD	F12,F10,F2</a:t>
            </a:r>
            <a:r>
              <a:rPr lang="en-US" altLang="zh-CN" b="1" dirty="0">
                <a:solidFill>
                  <a:schemeClr val="hlink"/>
                </a:solidFill>
                <a:ea typeface="宋体" panose="02010600030101010101" pitchFamily="2" charset="-122"/>
              </a:rPr>
              <a:t>   stall </a:t>
            </a:r>
            <a:r>
              <a:rPr lang="en-US" altLang="zh-CN" b="1" dirty="0" err="1">
                <a:solidFill>
                  <a:schemeClr val="hlink"/>
                </a:solidFill>
                <a:ea typeface="宋体" panose="02010600030101010101" pitchFamily="2" charset="-122"/>
              </a:rPr>
              <a:t>stall</a:t>
            </a:r>
            <a:endParaRPr lang="en-US" altLang="zh-CN" b="1" dirty="0">
              <a:ea typeface="宋体" panose="02010600030101010101" pitchFamily="2" charset="-122"/>
            </a:endParaRPr>
          </a:p>
          <a:p>
            <a:r>
              <a:rPr lang="en-US" altLang="zh-CN" b="1" dirty="0">
                <a:ea typeface="宋体" panose="02010600030101010101" pitchFamily="2" charset="-122"/>
              </a:rPr>
              <a:t> 9	SD	</a:t>
            </a:r>
            <a:r>
              <a:rPr lang="en-US" altLang="zh-CN" b="1" dirty="0">
                <a:solidFill>
                  <a:schemeClr val="accent2"/>
                </a:solidFill>
                <a:ea typeface="宋体" panose="02010600030101010101" pitchFamily="2" charset="-122"/>
              </a:rPr>
              <a:t>-16</a:t>
            </a:r>
            <a:r>
              <a:rPr lang="en-US" altLang="zh-CN" b="1" dirty="0">
                <a:ea typeface="宋体" panose="02010600030101010101" pitchFamily="2" charset="-122"/>
              </a:rPr>
              <a:t>(R1),F12 	</a:t>
            </a:r>
            <a:r>
              <a:rPr lang="en-US" altLang="zh-CN" b="1" dirty="0">
                <a:solidFill>
                  <a:schemeClr val="accent2"/>
                </a:solidFill>
                <a:ea typeface="宋体" panose="02010600030101010101" pitchFamily="2" charset="-122"/>
              </a:rPr>
              <a:t>;drop SUBI &amp; BNEZ</a:t>
            </a:r>
            <a:endParaRPr lang="en-US" altLang="zh-CN" b="1" dirty="0">
              <a:ea typeface="宋体" panose="02010600030101010101" pitchFamily="2" charset="-122"/>
            </a:endParaRPr>
          </a:p>
          <a:p>
            <a:r>
              <a:rPr lang="en-US" altLang="zh-CN" b="1" dirty="0">
                <a:ea typeface="宋体" panose="02010600030101010101" pitchFamily="2" charset="-122"/>
              </a:rPr>
              <a:t> 10	LD	F14,</a:t>
            </a:r>
            <a:r>
              <a:rPr lang="en-US" altLang="zh-CN" b="1" dirty="0">
                <a:solidFill>
                  <a:schemeClr val="accent2"/>
                </a:solidFill>
                <a:ea typeface="宋体" panose="02010600030101010101" pitchFamily="2" charset="-122"/>
              </a:rPr>
              <a:t>-24</a:t>
            </a:r>
            <a:r>
              <a:rPr lang="en-US" altLang="zh-CN" b="1" dirty="0">
                <a:ea typeface="宋体" panose="02010600030101010101" pitchFamily="2" charset="-122"/>
              </a:rPr>
              <a:t>(R1)   </a:t>
            </a:r>
            <a:r>
              <a:rPr lang="en-US" altLang="zh-CN" b="1" dirty="0">
                <a:solidFill>
                  <a:schemeClr val="hlink"/>
                </a:solidFill>
                <a:ea typeface="宋体" panose="02010600030101010101" pitchFamily="2" charset="-122"/>
              </a:rPr>
              <a:t>stall</a:t>
            </a:r>
            <a:endParaRPr lang="en-US" altLang="zh-CN" b="1" dirty="0">
              <a:ea typeface="宋体" panose="02010600030101010101" pitchFamily="2" charset="-122"/>
            </a:endParaRPr>
          </a:p>
          <a:p>
            <a:r>
              <a:rPr lang="en-US" altLang="zh-CN" b="1" dirty="0">
                <a:ea typeface="宋体" panose="02010600030101010101" pitchFamily="2" charset="-122"/>
              </a:rPr>
              <a:t> 11	ADDD	F16,F14,F2    </a:t>
            </a:r>
            <a:r>
              <a:rPr lang="en-US" altLang="zh-CN" b="1" dirty="0">
                <a:solidFill>
                  <a:schemeClr val="hlink"/>
                </a:solidFill>
                <a:ea typeface="宋体" panose="02010600030101010101" pitchFamily="2" charset="-122"/>
              </a:rPr>
              <a:t>stall  </a:t>
            </a:r>
            <a:r>
              <a:rPr lang="en-US" altLang="zh-CN" b="1" dirty="0" err="1">
                <a:solidFill>
                  <a:schemeClr val="hlink"/>
                </a:solidFill>
                <a:ea typeface="宋体" panose="02010600030101010101" pitchFamily="2" charset="-122"/>
              </a:rPr>
              <a:t>stall</a:t>
            </a:r>
            <a:endParaRPr lang="en-US" altLang="zh-CN" b="1" dirty="0">
              <a:solidFill>
                <a:schemeClr val="hlink"/>
              </a:solidFill>
              <a:ea typeface="宋体" panose="02010600030101010101" pitchFamily="2" charset="-122"/>
            </a:endParaRPr>
          </a:p>
          <a:p>
            <a:r>
              <a:rPr lang="en-US" altLang="zh-CN" b="1" dirty="0">
                <a:ea typeface="宋体" panose="02010600030101010101" pitchFamily="2" charset="-122"/>
              </a:rPr>
              <a:t> 12	SD	</a:t>
            </a:r>
            <a:r>
              <a:rPr lang="en-US" altLang="zh-CN" b="1" dirty="0">
                <a:solidFill>
                  <a:schemeClr val="accent2"/>
                </a:solidFill>
                <a:ea typeface="宋体" panose="02010600030101010101" pitchFamily="2" charset="-122"/>
              </a:rPr>
              <a:t>-24</a:t>
            </a:r>
            <a:r>
              <a:rPr lang="en-US" altLang="zh-CN" b="1" dirty="0">
                <a:ea typeface="宋体" panose="02010600030101010101" pitchFamily="2" charset="-122"/>
              </a:rPr>
              <a:t>(R1),F16</a:t>
            </a:r>
          </a:p>
          <a:p>
            <a:r>
              <a:rPr lang="en-US" altLang="zh-CN" b="1" dirty="0">
                <a:ea typeface="宋体" panose="02010600030101010101" pitchFamily="2" charset="-122"/>
              </a:rPr>
              <a:t> 13	SUBI	R1,R1,</a:t>
            </a:r>
            <a:r>
              <a:rPr lang="en-US" altLang="zh-CN" b="1" dirty="0">
                <a:solidFill>
                  <a:schemeClr val="accent2"/>
                </a:solidFill>
                <a:ea typeface="宋体" panose="02010600030101010101" pitchFamily="2" charset="-122"/>
              </a:rPr>
              <a:t>#32   </a:t>
            </a:r>
            <a:r>
              <a:rPr lang="en-US" altLang="zh-CN" b="1" dirty="0">
                <a:solidFill>
                  <a:schemeClr val="hlink"/>
                </a:solidFill>
                <a:ea typeface="宋体" panose="02010600030101010101" pitchFamily="2" charset="-122"/>
              </a:rPr>
              <a:t>stall</a:t>
            </a:r>
            <a:r>
              <a:rPr lang="en-US" altLang="zh-CN" b="1" dirty="0">
                <a:solidFill>
                  <a:schemeClr val="accent2"/>
                </a:solidFill>
                <a:ea typeface="宋体" panose="02010600030101010101" pitchFamily="2" charset="-122"/>
              </a:rPr>
              <a:t>	   ;alter to 4*8  </a:t>
            </a:r>
            <a:endParaRPr lang="en-US" altLang="zh-CN" b="1" dirty="0">
              <a:ea typeface="宋体" panose="02010600030101010101" pitchFamily="2" charset="-122"/>
            </a:endParaRPr>
          </a:p>
          <a:p>
            <a:r>
              <a:rPr lang="en-US" altLang="zh-CN" b="1" dirty="0">
                <a:ea typeface="宋体" panose="02010600030101010101" pitchFamily="2" charset="-122"/>
              </a:rPr>
              <a:t> 14	BNEZ	R1,LOOP</a:t>
            </a:r>
            <a:endParaRPr lang="en-US" altLang="zh-CN" sz="1400" b="1" dirty="0">
              <a:ea typeface="宋体" panose="02010600030101010101" pitchFamily="2" charset="-122"/>
            </a:endParaRPr>
          </a:p>
          <a:p>
            <a:r>
              <a:rPr lang="en-US" altLang="zh-CN" sz="1400" b="1" dirty="0">
                <a:ea typeface="宋体" panose="02010600030101010101" pitchFamily="2" charset="-122"/>
              </a:rPr>
              <a:t> </a:t>
            </a:r>
            <a:r>
              <a:rPr lang="en-US" altLang="zh-CN" b="1" dirty="0">
                <a:ea typeface="宋体" panose="02010600030101010101" pitchFamily="2" charset="-122"/>
              </a:rPr>
              <a:t>15	NOP</a:t>
            </a:r>
            <a:br>
              <a:rPr lang="en-US" altLang="zh-CN" b="1" dirty="0">
                <a:ea typeface="宋体" panose="02010600030101010101" pitchFamily="2" charset="-122"/>
              </a:rPr>
            </a:br>
            <a:endParaRPr lang="en-US" altLang="zh-CN" b="1" dirty="0">
              <a:latin typeface="Courier" pitchFamily="49" charset="0"/>
              <a:ea typeface="宋体" panose="02010600030101010101" pitchFamily="2" charset="-122"/>
            </a:endParaRPr>
          </a:p>
          <a:p>
            <a:r>
              <a:rPr lang="en-US" altLang="zh-CN" sz="2400" b="1" dirty="0">
                <a:solidFill>
                  <a:schemeClr val="hlink"/>
                </a:solidFill>
                <a:latin typeface="Courier" pitchFamily="49" charset="0"/>
                <a:ea typeface="宋体" panose="02010600030101010101" pitchFamily="2" charset="-122"/>
              </a:rPr>
              <a:t> </a:t>
            </a:r>
            <a:r>
              <a:rPr lang="en-US" altLang="zh-CN" sz="2400" b="1" dirty="0">
                <a:solidFill>
                  <a:schemeClr val="hlink"/>
                </a:solidFill>
                <a:ea typeface="宋体" panose="02010600030101010101" pitchFamily="2" charset="-122"/>
              </a:rPr>
              <a:t>15 + 4 x (1+2) + 1 = 28 cycles, or 7 per iteration</a:t>
            </a:r>
          </a:p>
          <a:p>
            <a:r>
              <a:rPr lang="en-US" altLang="zh-CN" sz="2400" b="1" dirty="0">
                <a:solidFill>
                  <a:schemeClr val="hlink"/>
                </a:solidFill>
                <a:ea typeface="宋体" panose="02010600030101010101" pitchFamily="2" charset="-122"/>
              </a:rPr>
              <a:t>   Assumes R1 is multiple of 4</a:t>
            </a:r>
          </a:p>
        </p:txBody>
      </p:sp>
    </p:spTree>
    <p:extLst>
      <p:ext uri="{BB962C8B-B14F-4D97-AF65-F5344CB8AC3E}">
        <p14:creationId xmlns:p14="http://schemas.microsoft.com/office/powerpoint/2010/main" val="40982932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2006600" y="127000"/>
            <a:ext cx="8096250" cy="1143000"/>
          </a:xfrm>
          <a:noFill/>
        </p:spPr>
        <p:txBody>
          <a:bodyPr/>
          <a:lstStyle/>
          <a:p>
            <a:r>
              <a:rPr lang="en-US" altLang="zh-CN" smtClean="0"/>
              <a:t>Stalls</a:t>
            </a:r>
            <a:r>
              <a:rPr lang="zh-CN" altLang="en-US" smtClean="0"/>
              <a:t>数最小的循环展开</a:t>
            </a:r>
          </a:p>
        </p:txBody>
      </p:sp>
      <p:sp>
        <p:nvSpPr>
          <p:cNvPr id="17411" name="Rectangle 1027"/>
          <p:cNvSpPr>
            <a:spLocks noGrp="1" noChangeArrowheads="1"/>
          </p:cNvSpPr>
          <p:nvPr>
            <p:ph type="body" idx="1"/>
          </p:nvPr>
        </p:nvSpPr>
        <p:spPr>
          <a:xfrm>
            <a:off x="5910470" y="2150580"/>
            <a:ext cx="6095999" cy="1319696"/>
          </a:xfrm>
          <a:noFill/>
        </p:spPr>
        <p:txBody>
          <a:bodyPr/>
          <a:lstStyle/>
          <a:p>
            <a:pPr>
              <a:tabLst>
                <a:tab pos="1200150" algn="l"/>
                <a:tab pos="1657350" algn="l"/>
                <a:tab pos="3028950" algn="l"/>
              </a:tabLst>
            </a:pPr>
            <a:r>
              <a:rPr lang="zh-CN" altLang="en-US" dirty="0" smtClean="0">
                <a:solidFill>
                  <a:schemeClr val="hlink"/>
                </a:solidFill>
                <a:ea typeface="宋体" panose="02010600030101010101" pitchFamily="2" charset="-122"/>
              </a:rPr>
              <a:t>代码移动后</a:t>
            </a:r>
          </a:p>
          <a:p>
            <a:pPr lvl="1">
              <a:tabLst>
                <a:tab pos="1200150" algn="l"/>
                <a:tab pos="1657350" algn="l"/>
                <a:tab pos="3028950" algn="l"/>
              </a:tabLst>
            </a:pPr>
            <a:r>
              <a:rPr lang="en-US" altLang="zh-CN" dirty="0" smtClean="0">
                <a:ea typeface="宋体" panose="02010600030101010101" pitchFamily="2" charset="-122"/>
              </a:rPr>
              <a:t>SD</a:t>
            </a:r>
            <a:r>
              <a:rPr lang="zh-CN" altLang="en-US" dirty="0" smtClean="0">
                <a:ea typeface="宋体" panose="02010600030101010101" pitchFamily="2" charset="-122"/>
              </a:rPr>
              <a:t>移动到</a:t>
            </a:r>
            <a:r>
              <a:rPr lang="en-US" altLang="zh-CN" dirty="0" smtClean="0">
                <a:ea typeface="宋体" panose="02010600030101010101" pitchFamily="2" charset="-122"/>
              </a:rPr>
              <a:t>SUBI</a:t>
            </a:r>
            <a:r>
              <a:rPr lang="zh-CN" altLang="en-US" dirty="0" smtClean="0">
                <a:ea typeface="宋体" panose="02010600030101010101" pitchFamily="2" charset="-122"/>
              </a:rPr>
              <a:t>后，注意偏移量的修改</a:t>
            </a:r>
          </a:p>
          <a:p>
            <a:pPr lvl="1">
              <a:tabLst>
                <a:tab pos="1200150" algn="l"/>
                <a:tab pos="1657350" algn="l"/>
                <a:tab pos="3028950" algn="l"/>
              </a:tabLst>
            </a:pPr>
            <a:r>
              <a:rPr lang="en-US" altLang="zh-CN" dirty="0" smtClean="0">
                <a:ea typeface="宋体" panose="02010600030101010101" pitchFamily="2" charset="-122"/>
              </a:rPr>
              <a:t>Loads</a:t>
            </a:r>
            <a:r>
              <a:rPr lang="zh-CN" altLang="en-US" dirty="0" smtClean="0">
                <a:ea typeface="宋体" panose="02010600030101010101" pitchFamily="2" charset="-122"/>
              </a:rPr>
              <a:t>移动到</a:t>
            </a:r>
            <a:r>
              <a:rPr lang="en-US" altLang="zh-CN" dirty="0" smtClean="0">
                <a:ea typeface="宋体" panose="02010600030101010101" pitchFamily="2" charset="-122"/>
              </a:rPr>
              <a:t>SD</a:t>
            </a:r>
            <a:r>
              <a:rPr lang="zh-CN" altLang="en-US" dirty="0" smtClean="0">
                <a:ea typeface="宋体" panose="02010600030101010101" pitchFamily="2" charset="-122"/>
              </a:rPr>
              <a:t>前，注意偏移量的修改</a:t>
            </a:r>
          </a:p>
          <a:p>
            <a:pPr lvl="1">
              <a:buNone/>
              <a:tabLst>
                <a:tab pos="1200150" algn="l"/>
                <a:tab pos="1657350" algn="l"/>
                <a:tab pos="3028950" algn="l"/>
              </a:tabLst>
            </a:pPr>
            <a:endParaRPr lang="zh-CN" altLang="en-US" dirty="0" smtClean="0">
              <a:ea typeface="宋体" panose="02010600030101010101" pitchFamily="2" charset="-122"/>
            </a:endParaRPr>
          </a:p>
        </p:txBody>
      </p:sp>
      <p:sp>
        <p:nvSpPr>
          <p:cNvPr id="17412" name="Rectangle 1028"/>
          <p:cNvSpPr>
            <a:spLocks noChangeArrowheads="1"/>
          </p:cNvSpPr>
          <p:nvPr/>
        </p:nvSpPr>
        <p:spPr bwMode="auto">
          <a:xfrm>
            <a:off x="2197100" y="1143000"/>
            <a:ext cx="845820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3" name="Rectangle 1029"/>
          <p:cNvSpPr>
            <a:spLocks noChangeArrowheads="1"/>
          </p:cNvSpPr>
          <p:nvPr/>
        </p:nvSpPr>
        <p:spPr bwMode="auto">
          <a:xfrm>
            <a:off x="384313" y="1362076"/>
            <a:ext cx="5618922" cy="4938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dirty="0">
                <a:ea typeface="宋体" panose="02010600030101010101" pitchFamily="2" charset="-122"/>
              </a:rPr>
              <a:t>1 Loop:	LD	F0,0(R1)</a:t>
            </a:r>
          </a:p>
          <a:p>
            <a:r>
              <a:rPr lang="en-US" altLang="zh-CN" b="1" dirty="0">
                <a:ea typeface="宋体" panose="02010600030101010101" pitchFamily="2" charset="-122"/>
              </a:rPr>
              <a:t>2	LD	F6,-8(R1)</a:t>
            </a:r>
          </a:p>
          <a:p>
            <a:r>
              <a:rPr lang="en-US" altLang="zh-CN" b="1" dirty="0">
                <a:ea typeface="宋体" panose="02010600030101010101" pitchFamily="2" charset="-122"/>
              </a:rPr>
              <a:t>3	LD	F10,-16(R1)</a:t>
            </a:r>
          </a:p>
          <a:p>
            <a:r>
              <a:rPr lang="en-US" altLang="zh-CN" b="1" dirty="0">
                <a:ea typeface="宋体" panose="02010600030101010101" pitchFamily="2" charset="-122"/>
              </a:rPr>
              <a:t>4	LD	F14,-24(R1)</a:t>
            </a:r>
          </a:p>
          <a:p>
            <a:r>
              <a:rPr lang="en-US" altLang="zh-CN" b="1" dirty="0">
                <a:ea typeface="宋体" panose="02010600030101010101" pitchFamily="2" charset="-122"/>
              </a:rPr>
              <a:t>5	ADDD	F4,F0,F2</a:t>
            </a:r>
          </a:p>
          <a:p>
            <a:r>
              <a:rPr lang="en-US" altLang="zh-CN" b="1" dirty="0">
                <a:ea typeface="宋体" panose="02010600030101010101" pitchFamily="2" charset="-122"/>
              </a:rPr>
              <a:t>6	ADDD	F8,F6,F2</a:t>
            </a:r>
          </a:p>
          <a:p>
            <a:r>
              <a:rPr lang="en-US" altLang="zh-CN" b="1" dirty="0">
                <a:ea typeface="宋体" panose="02010600030101010101" pitchFamily="2" charset="-122"/>
              </a:rPr>
              <a:t>7	ADDD	F12,F10,F2</a:t>
            </a:r>
          </a:p>
          <a:p>
            <a:r>
              <a:rPr lang="en-US" altLang="zh-CN" b="1" dirty="0">
                <a:ea typeface="宋体" panose="02010600030101010101" pitchFamily="2" charset="-122"/>
              </a:rPr>
              <a:t>8	ADDD	F16,F14,F2</a:t>
            </a:r>
          </a:p>
          <a:p>
            <a:r>
              <a:rPr lang="en-US" altLang="zh-CN" b="1" dirty="0">
                <a:ea typeface="宋体" panose="02010600030101010101" pitchFamily="2" charset="-122"/>
              </a:rPr>
              <a:t>9	SD	0(R1),F4</a:t>
            </a:r>
          </a:p>
          <a:p>
            <a:r>
              <a:rPr lang="en-US" altLang="zh-CN" b="1" dirty="0">
                <a:ea typeface="宋体" panose="02010600030101010101" pitchFamily="2" charset="-122"/>
              </a:rPr>
              <a:t>10	SD	-8(R1),F8</a:t>
            </a:r>
          </a:p>
          <a:p>
            <a:r>
              <a:rPr lang="en-US" altLang="zh-CN" b="1" dirty="0">
                <a:solidFill>
                  <a:schemeClr val="hlink"/>
                </a:solidFill>
                <a:ea typeface="宋体" panose="02010600030101010101" pitchFamily="2" charset="-122"/>
              </a:rPr>
              <a:t>11	SUBI	R1,R1,#32</a:t>
            </a:r>
          </a:p>
          <a:p>
            <a:r>
              <a:rPr lang="en-US" altLang="zh-CN" b="1" dirty="0">
                <a:solidFill>
                  <a:schemeClr val="hlink"/>
                </a:solidFill>
                <a:ea typeface="宋体" panose="02010600030101010101" pitchFamily="2" charset="-122"/>
              </a:rPr>
              <a:t>12	SD	16(R1),F12</a:t>
            </a:r>
          </a:p>
          <a:p>
            <a:r>
              <a:rPr lang="en-US" altLang="zh-CN" b="1" dirty="0">
                <a:ea typeface="宋体" panose="02010600030101010101" pitchFamily="2" charset="-122"/>
              </a:rPr>
              <a:t>13	BNEZ	R1,LOOP</a:t>
            </a:r>
          </a:p>
          <a:p>
            <a:r>
              <a:rPr lang="en-US" altLang="zh-CN" b="1" dirty="0">
                <a:ea typeface="宋体" panose="02010600030101010101" pitchFamily="2" charset="-122"/>
              </a:rPr>
              <a:t>14	SD	</a:t>
            </a:r>
            <a:r>
              <a:rPr lang="en-US" altLang="zh-CN" b="1" dirty="0">
                <a:solidFill>
                  <a:schemeClr val="accent2"/>
                </a:solidFill>
                <a:ea typeface="宋体" panose="02010600030101010101" pitchFamily="2" charset="-122"/>
              </a:rPr>
              <a:t>8</a:t>
            </a:r>
            <a:r>
              <a:rPr lang="en-US" altLang="zh-CN" b="1" dirty="0">
                <a:ea typeface="宋体" panose="02010600030101010101" pitchFamily="2" charset="-122"/>
              </a:rPr>
              <a:t>(R1),F16	</a:t>
            </a:r>
            <a:r>
              <a:rPr lang="en-US" altLang="zh-CN" b="1" dirty="0">
                <a:solidFill>
                  <a:schemeClr val="accent2"/>
                </a:solidFill>
                <a:ea typeface="宋体" panose="02010600030101010101" pitchFamily="2" charset="-122"/>
              </a:rPr>
              <a:t>; 8-32 = -24</a:t>
            </a:r>
            <a:br>
              <a:rPr lang="en-US" altLang="zh-CN" b="1" dirty="0">
                <a:solidFill>
                  <a:schemeClr val="accent2"/>
                </a:solidFill>
                <a:ea typeface="宋体" panose="02010600030101010101" pitchFamily="2" charset="-122"/>
              </a:rPr>
            </a:br>
            <a:endParaRPr lang="en-US" altLang="zh-CN" b="1" dirty="0">
              <a:ea typeface="宋体" panose="02010600030101010101" pitchFamily="2" charset="-122"/>
            </a:endParaRPr>
          </a:p>
          <a:p>
            <a:r>
              <a:rPr lang="en-US" altLang="zh-CN" sz="2400" b="1" dirty="0">
                <a:ea typeface="宋体" panose="02010600030101010101" pitchFamily="2" charset="-122"/>
              </a:rPr>
              <a:t> 14 clock cycles, or 3.5 per iteration</a:t>
            </a:r>
          </a:p>
          <a:p>
            <a:endParaRPr lang="zh-CN" altLang="en-US" sz="2400" b="1" dirty="0">
              <a:solidFill>
                <a:schemeClr val="hlink"/>
              </a:solidFill>
              <a:ea typeface="宋体" panose="02010600030101010101" pitchFamily="2" charset="-122"/>
            </a:endParaRPr>
          </a:p>
        </p:txBody>
      </p:sp>
    </p:spTree>
    <p:extLst>
      <p:ext uri="{BB962C8B-B14F-4D97-AF65-F5344CB8AC3E}">
        <p14:creationId xmlns:p14="http://schemas.microsoft.com/office/powerpoint/2010/main" val="1061025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200886"/>
            <a:ext cx="10515600" cy="669196"/>
          </a:xfrm>
        </p:spPr>
        <p:txBody>
          <a:bodyPr/>
          <a:lstStyle/>
          <a:p>
            <a:r>
              <a:rPr lang="zh-CN" altLang="en-US" dirty="0" smtClean="0"/>
              <a:t>循环展开示例小结</a:t>
            </a:r>
          </a:p>
        </p:txBody>
      </p:sp>
      <p:sp>
        <p:nvSpPr>
          <p:cNvPr id="18435" name="Rectangle 3"/>
          <p:cNvSpPr>
            <a:spLocks noGrp="1" noChangeArrowheads="1"/>
          </p:cNvSpPr>
          <p:nvPr>
            <p:ph idx="1"/>
          </p:nvPr>
        </p:nvSpPr>
        <p:spPr>
          <a:xfrm>
            <a:off x="357809" y="870082"/>
            <a:ext cx="11529391" cy="5306881"/>
          </a:xfrm>
        </p:spPr>
        <p:txBody>
          <a:bodyPr>
            <a:noAutofit/>
          </a:bodyPr>
          <a:lstStyle/>
          <a:p>
            <a:r>
              <a:rPr lang="zh-CN" altLang="en-US" sz="3200" dirty="0">
                <a:latin typeface="新宋体" panose="02010609030101010101" pitchFamily="49" charset="-122"/>
                <a:ea typeface="新宋体" panose="02010609030101010101" pitchFamily="49" charset="-122"/>
              </a:rPr>
              <a:t>循环展开对循环间无关的程序是有效降低</a:t>
            </a:r>
            <a:r>
              <a:rPr lang="en-US" altLang="zh-CN" sz="3200" dirty="0">
                <a:latin typeface="新宋体" panose="02010609030101010101" pitchFamily="49" charset="-122"/>
                <a:ea typeface="新宋体" panose="02010609030101010101" pitchFamily="49" charset="-122"/>
              </a:rPr>
              <a:t>stalls</a:t>
            </a:r>
            <a:r>
              <a:rPr lang="zh-CN" altLang="en-US" sz="3200" dirty="0">
                <a:latin typeface="新宋体" panose="02010609030101010101" pitchFamily="49" charset="-122"/>
                <a:ea typeface="新宋体" panose="02010609030101010101" pitchFamily="49" charset="-122"/>
              </a:rPr>
              <a:t>的手段(对循环级并行）</a:t>
            </a:r>
            <a:r>
              <a:rPr lang="en-US" altLang="zh-CN" sz="3200" dirty="0">
                <a:latin typeface="新宋体" panose="02010609030101010101" pitchFamily="49" charset="-122"/>
                <a:ea typeface="新宋体" panose="02010609030101010101" pitchFamily="49" charset="-122"/>
              </a:rPr>
              <a:t>.</a:t>
            </a:r>
          </a:p>
          <a:p>
            <a:r>
              <a:rPr lang="zh-CN" altLang="en-US" sz="3200" dirty="0">
                <a:latin typeface="新宋体" panose="02010609030101010101" pitchFamily="49" charset="-122"/>
                <a:ea typeface="新宋体" panose="02010609030101010101" pitchFamily="49" charset="-122"/>
              </a:rPr>
              <a:t>指令调度，必须保证程序运行的结果不变</a:t>
            </a:r>
          </a:p>
          <a:p>
            <a:r>
              <a:rPr lang="zh-CN" altLang="en-US" sz="3200" dirty="0">
                <a:latin typeface="新宋体" panose="02010609030101010101" pitchFamily="49" charset="-122"/>
                <a:ea typeface="新宋体" panose="02010609030101010101" pitchFamily="49" charset="-122"/>
              </a:rPr>
              <a:t>注意循环展开中的</a:t>
            </a:r>
            <a:r>
              <a:rPr lang="en-US" altLang="zh-CN" sz="3200" dirty="0">
                <a:latin typeface="新宋体" panose="02010609030101010101" pitchFamily="49" charset="-122"/>
                <a:ea typeface="新宋体" panose="02010609030101010101" pitchFamily="49" charset="-122"/>
              </a:rPr>
              <a:t>Load</a:t>
            </a:r>
            <a:r>
              <a:rPr lang="zh-CN" altLang="en-US" sz="3200" dirty="0">
                <a:latin typeface="新宋体" panose="02010609030101010101" pitchFamily="49" charset="-122"/>
                <a:ea typeface="新宋体" panose="02010609030101010101" pitchFamily="49" charset="-122"/>
              </a:rPr>
              <a:t>和</a:t>
            </a:r>
            <a:r>
              <a:rPr lang="en-US" altLang="zh-CN" sz="3200" dirty="0">
                <a:latin typeface="新宋体" panose="02010609030101010101" pitchFamily="49" charset="-122"/>
                <a:ea typeface="新宋体" panose="02010609030101010101" pitchFamily="49" charset="-122"/>
              </a:rPr>
              <a:t>Store,</a:t>
            </a:r>
            <a:r>
              <a:rPr lang="zh-CN" altLang="en-US" sz="3200" dirty="0">
                <a:latin typeface="新宋体" panose="02010609030101010101" pitchFamily="49" charset="-122"/>
                <a:ea typeface="新宋体" panose="02010609030101010101" pitchFamily="49" charset="-122"/>
              </a:rPr>
              <a:t>不同次循环的</a:t>
            </a:r>
            <a:r>
              <a:rPr lang="en-US" altLang="zh-CN" sz="3200" dirty="0">
                <a:latin typeface="新宋体" panose="02010609030101010101" pitchFamily="49" charset="-122"/>
                <a:ea typeface="新宋体" panose="02010609030101010101" pitchFamily="49" charset="-122"/>
              </a:rPr>
              <a:t>Load </a:t>
            </a:r>
            <a:r>
              <a:rPr lang="zh-CN" altLang="en-US" sz="3200" dirty="0">
                <a:latin typeface="新宋体" panose="02010609030101010101" pitchFamily="49" charset="-122"/>
                <a:ea typeface="新宋体" panose="02010609030101010101" pitchFamily="49" charset="-122"/>
              </a:rPr>
              <a:t>和</a:t>
            </a:r>
            <a:r>
              <a:rPr lang="en-US" altLang="zh-CN" sz="3200" dirty="0">
                <a:latin typeface="新宋体" panose="02010609030101010101" pitchFamily="49" charset="-122"/>
                <a:ea typeface="新宋体" panose="02010609030101010101" pitchFamily="49" charset="-122"/>
              </a:rPr>
              <a:t>Store </a:t>
            </a:r>
            <a:r>
              <a:rPr lang="zh-CN" altLang="en-US" sz="3200" dirty="0">
                <a:latin typeface="新宋体" panose="02010609030101010101" pitchFamily="49" charset="-122"/>
                <a:ea typeface="新宋体" panose="02010609030101010101" pitchFamily="49" charset="-122"/>
              </a:rPr>
              <a:t>是相互独立的。需要分析对存储器的引用，保证他们没有引用同一地址</a:t>
            </a:r>
            <a:r>
              <a:rPr lang="en-US" altLang="zh-CN" sz="3200" dirty="0">
                <a:latin typeface="新宋体" panose="02010609030101010101" pitchFamily="49" charset="-122"/>
                <a:ea typeface="新宋体" panose="02010609030101010101" pitchFamily="49" charset="-122"/>
              </a:rPr>
              <a:t>.</a:t>
            </a:r>
          </a:p>
          <a:p>
            <a:r>
              <a:rPr lang="zh-CN" altLang="en-US" sz="3200" dirty="0">
                <a:latin typeface="新宋体" panose="02010609030101010101" pitchFamily="49" charset="-122"/>
                <a:ea typeface="新宋体" panose="02010609030101010101" pitchFamily="49" charset="-122"/>
              </a:rPr>
              <a:t>不同次的循环，使用不同的</a:t>
            </a:r>
            <a:r>
              <a:rPr lang="zh-CN" altLang="en-US" sz="3200" dirty="0" smtClean="0">
                <a:latin typeface="新宋体" panose="02010609030101010101" pitchFamily="49" charset="-122"/>
                <a:ea typeface="新宋体" panose="02010609030101010101" pitchFamily="49" charset="-122"/>
              </a:rPr>
              <a:t>寄存器</a:t>
            </a:r>
            <a:endParaRPr lang="en-US" altLang="zh-CN" sz="3200" dirty="0">
              <a:latin typeface="新宋体" panose="02010609030101010101" pitchFamily="49" charset="-122"/>
              <a:ea typeface="新宋体" panose="02010609030101010101" pitchFamily="49" charset="-122"/>
            </a:endParaRPr>
          </a:p>
          <a:p>
            <a:r>
              <a:rPr lang="zh-CN" altLang="en-US" sz="3200" dirty="0" smtClean="0">
                <a:latin typeface="新宋体" panose="02010609030101010101" pitchFamily="49" charset="-122"/>
                <a:ea typeface="新宋体" panose="02010609030101010101" pitchFamily="49" charset="-122"/>
              </a:rPr>
              <a:t>删除</a:t>
            </a:r>
            <a:r>
              <a:rPr lang="zh-CN" altLang="en-US" sz="3200" dirty="0">
                <a:latin typeface="新宋体" panose="02010609030101010101" pitchFamily="49" charset="-122"/>
                <a:ea typeface="新宋体" panose="02010609030101010101" pitchFamily="49" charset="-122"/>
              </a:rPr>
              <a:t>不必要的测试和分支后，需调整循环步长等控制循环的代码</a:t>
            </a:r>
            <a:r>
              <a:rPr lang="en-US" altLang="zh-CN" sz="3200" dirty="0">
                <a:latin typeface="新宋体" panose="02010609030101010101" pitchFamily="49" charset="-122"/>
                <a:ea typeface="新宋体" panose="02010609030101010101" pitchFamily="49" charset="-122"/>
              </a:rPr>
              <a:t>.</a:t>
            </a:r>
          </a:p>
          <a:p>
            <a:r>
              <a:rPr lang="zh-CN" altLang="en-US" sz="3200" dirty="0" smtClean="0">
                <a:latin typeface="新宋体" panose="02010609030101010101" pitchFamily="49" charset="-122"/>
                <a:ea typeface="新宋体" panose="02010609030101010101" pitchFamily="49" charset="-122"/>
              </a:rPr>
              <a:t>移动</a:t>
            </a:r>
            <a:r>
              <a:rPr lang="en-US" altLang="zh-CN" sz="3200" dirty="0" smtClean="0">
                <a:latin typeface="新宋体" panose="02010609030101010101" pitchFamily="49" charset="-122"/>
                <a:ea typeface="新宋体" panose="02010609030101010101" pitchFamily="49" charset="-122"/>
              </a:rPr>
              <a:t>SD</a:t>
            </a:r>
            <a:r>
              <a:rPr lang="zh-CN" altLang="en-US" sz="3200" dirty="0" smtClean="0">
                <a:latin typeface="新宋体" panose="02010609030101010101" pitchFamily="49" charset="-122"/>
                <a:ea typeface="新宋体" panose="02010609030101010101" pitchFamily="49" charset="-122"/>
              </a:rPr>
              <a:t>到</a:t>
            </a:r>
            <a:r>
              <a:rPr lang="en-US" altLang="zh-CN" sz="3200" dirty="0" smtClean="0">
                <a:latin typeface="新宋体" panose="02010609030101010101" pitchFamily="49" charset="-122"/>
                <a:ea typeface="新宋体" panose="02010609030101010101" pitchFamily="49" charset="-122"/>
              </a:rPr>
              <a:t>SUBI</a:t>
            </a:r>
            <a:r>
              <a:rPr lang="zh-CN" altLang="en-US" sz="3200" dirty="0" smtClean="0">
                <a:latin typeface="新宋体" panose="02010609030101010101" pitchFamily="49" charset="-122"/>
                <a:ea typeface="新宋体" panose="02010609030101010101" pitchFamily="49" charset="-122"/>
              </a:rPr>
              <a:t>和</a:t>
            </a:r>
            <a:r>
              <a:rPr lang="en-US" altLang="zh-CN" sz="3200" dirty="0" smtClean="0">
                <a:latin typeface="新宋体" panose="02010609030101010101" pitchFamily="49" charset="-122"/>
                <a:ea typeface="新宋体" panose="02010609030101010101" pitchFamily="49" charset="-122"/>
              </a:rPr>
              <a:t>BNEZ</a:t>
            </a:r>
            <a:r>
              <a:rPr lang="zh-CN" altLang="en-US" sz="3200" dirty="0" smtClean="0">
                <a:latin typeface="新宋体" panose="02010609030101010101" pitchFamily="49" charset="-122"/>
                <a:ea typeface="新宋体" panose="02010609030101010101" pitchFamily="49" charset="-122"/>
              </a:rPr>
              <a:t>后，需要调整 </a:t>
            </a:r>
            <a:r>
              <a:rPr lang="en-US" altLang="zh-CN" sz="3200" b="0" dirty="0" smtClean="0">
                <a:latin typeface="新宋体" panose="02010609030101010101" pitchFamily="49" charset="-122"/>
                <a:ea typeface="新宋体" panose="02010609030101010101" pitchFamily="49" charset="-122"/>
              </a:rPr>
              <a:t>SD</a:t>
            </a:r>
            <a:r>
              <a:rPr lang="zh-CN" altLang="en-US" sz="3200" b="0" dirty="0" smtClean="0">
                <a:latin typeface="新宋体" panose="02010609030101010101" pitchFamily="49" charset="-122"/>
                <a:ea typeface="新宋体" panose="02010609030101010101" pitchFamily="49" charset="-122"/>
              </a:rPr>
              <a:t>中的</a:t>
            </a:r>
            <a:r>
              <a:rPr lang="zh-CN" altLang="en-US" sz="3200" dirty="0" smtClean="0">
                <a:latin typeface="新宋体" panose="02010609030101010101" pitchFamily="49" charset="-122"/>
                <a:ea typeface="新宋体" panose="02010609030101010101" pitchFamily="49" charset="-122"/>
              </a:rPr>
              <a:t>偏移</a:t>
            </a:r>
          </a:p>
        </p:txBody>
      </p:sp>
    </p:spTree>
    <p:extLst>
      <p:ext uri="{BB962C8B-B14F-4D97-AF65-F5344CB8AC3E}">
        <p14:creationId xmlns:p14="http://schemas.microsoft.com/office/powerpoint/2010/main" val="2585356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180680"/>
            <a:ext cx="10515600" cy="667459"/>
          </a:xfrm>
          <a:noFill/>
        </p:spPr>
        <p:txBody>
          <a:bodyPr/>
          <a:lstStyle/>
          <a:p>
            <a:r>
              <a:rPr lang="zh-CN" altLang="en-US" dirty="0" smtClean="0"/>
              <a:t>从编译器角度看代码移动（1/5)</a:t>
            </a:r>
            <a:endParaRPr lang="en-US" altLang="zh-CN" dirty="0" smtClean="0"/>
          </a:p>
        </p:txBody>
      </p:sp>
      <p:sp>
        <p:nvSpPr>
          <p:cNvPr id="19459" name="Rectangle 3"/>
          <p:cNvSpPr>
            <a:spLocks noGrp="1" noChangeArrowheads="1"/>
          </p:cNvSpPr>
          <p:nvPr>
            <p:ph idx="1"/>
          </p:nvPr>
        </p:nvSpPr>
        <p:spPr>
          <a:xfrm>
            <a:off x="838200" y="967410"/>
            <a:ext cx="10515600" cy="5618920"/>
          </a:xfrm>
          <a:noFill/>
        </p:spPr>
        <p:txBody>
          <a:bodyPr>
            <a:normAutofit/>
          </a:bodyPr>
          <a:lstStyle/>
          <a:p>
            <a:pPr>
              <a:lnSpc>
                <a:spcPct val="80000"/>
              </a:lnSpc>
            </a:pPr>
            <a:r>
              <a:rPr lang="zh-CN" altLang="en-US" b="1" dirty="0" smtClean="0">
                <a:latin typeface="新宋体" panose="02010609030101010101" pitchFamily="49" charset="-122"/>
                <a:ea typeface="新宋体" panose="02010609030101010101" pitchFamily="49" charset="-122"/>
              </a:rPr>
              <a:t>编译器分析程序的相关性依赖于给定的流水线</a:t>
            </a:r>
            <a:endParaRPr lang="zh-CN" altLang="en-US" b="1" dirty="0" smtClean="0">
              <a:solidFill>
                <a:schemeClr val="hlink"/>
              </a:solidFill>
              <a:latin typeface="新宋体" panose="02010609030101010101" pitchFamily="49" charset="-122"/>
              <a:ea typeface="新宋体" panose="02010609030101010101" pitchFamily="49" charset="-122"/>
            </a:endParaRPr>
          </a:p>
          <a:p>
            <a:pPr>
              <a:lnSpc>
                <a:spcPct val="80000"/>
              </a:lnSpc>
            </a:pPr>
            <a:r>
              <a:rPr lang="zh-CN" altLang="en-US" b="1" dirty="0" smtClean="0">
                <a:latin typeface="新宋体" panose="02010609030101010101" pitchFamily="49" charset="-122"/>
                <a:ea typeface="新宋体" panose="02010609030101010101" pitchFamily="49" charset="-122"/>
              </a:rPr>
              <a:t>编译器进行指令调度来消除相关 </a:t>
            </a:r>
          </a:p>
          <a:p>
            <a:pPr>
              <a:lnSpc>
                <a:spcPct val="80000"/>
              </a:lnSpc>
            </a:pPr>
            <a:r>
              <a:rPr lang="en-US" altLang="zh-CN" b="1" dirty="0" smtClean="0">
                <a:solidFill>
                  <a:srgbClr val="C00000"/>
                </a:solidFill>
                <a:latin typeface="新宋体" panose="02010609030101010101" pitchFamily="49" charset="-122"/>
                <a:ea typeface="新宋体" panose="02010609030101010101" pitchFamily="49" charset="-122"/>
              </a:rPr>
              <a:t>(True) </a:t>
            </a:r>
            <a:r>
              <a:rPr lang="zh-CN" altLang="en-US" b="1" dirty="0" smtClean="0">
                <a:solidFill>
                  <a:srgbClr val="C00000"/>
                </a:solidFill>
                <a:latin typeface="新宋体" panose="02010609030101010101" pitchFamily="49" charset="-122"/>
                <a:ea typeface="新宋体" panose="02010609030101010101" pitchFamily="49" charset="-122"/>
              </a:rPr>
              <a:t>数据相关（</a:t>
            </a:r>
            <a:r>
              <a:rPr lang="en-US" altLang="zh-CN" b="1" dirty="0" smtClean="0">
                <a:solidFill>
                  <a:srgbClr val="C00000"/>
                </a:solidFill>
                <a:latin typeface="新宋体" panose="02010609030101010101" pitchFamily="49" charset="-122"/>
                <a:ea typeface="新宋体" panose="02010609030101010101" pitchFamily="49" charset="-122"/>
              </a:rPr>
              <a:t>Data dependencies）</a:t>
            </a:r>
          </a:p>
          <a:p>
            <a:pPr lvl="1">
              <a:lnSpc>
                <a:spcPct val="80000"/>
              </a:lnSpc>
            </a:pPr>
            <a:r>
              <a:rPr lang="zh-CN" altLang="en-US" b="1" dirty="0" smtClean="0">
                <a:latin typeface="新宋体" panose="02010609030101010101" pitchFamily="49" charset="-122"/>
                <a:ea typeface="新宋体" panose="02010609030101010101" pitchFamily="49" charset="-122"/>
              </a:rPr>
              <a:t>对于</a:t>
            </a:r>
            <a:r>
              <a:rPr lang="zh-CN" altLang="en-US" b="1" dirty="0">
                <a:latin typeface="新宋体" panose="02010609030101010101" pitchFamily="49" charset="-122"/>
                <a:ea typeface="新宋体" panose="02010609030101010101" pitchFamily="49" charset="-122"/>
              </a:rPr>
              <a:t>指令</a:t>
            </a:r>
            <a:r>
              <a:rPr lang="en-US" altLang="zh-CN" b="1" dirty="0" err="1">
                <a:latin typeface="新宋体" panose="02010609030101010101" pitchFamily="49" charset="-122"/>
                <a:ea typeface="新宋体" panose="02010609030101010101" pitchFamily="49" charset="-122"/>
              </a:rPr>
              <a:t>i</a:t>
            </a:r>
            <a:r>
              <a:rPr lang="zh-CN" altLang="en-US" b="1" dirty="0">
                <a:latin typeface="新宋体" panose="02010609030101010101" pitchFamily="49" charset="-122"/>
                <a:ea typeface="新宋体" panose="02010609030101010101" pitchFamily="49" charset="-122"/>
              </a:rPr>
              <a:t>和</a:t>
            </a:r>
            <a:r>
              <a:rPr lang="en-US" altLang="zh-CN" b="1" dirty="0">
                <a:latin typeface="新宋体" panose="02010609030101010101" pitchFamily="49" charset="-122"/>
                <a:ea typeface="新宋体" panose="02010609030101010101" pitchFamily="49" charset="-122"/>
              </a:rPr>
              <a:t>j，</a:t>
            </a:r>
            <a:r>
              <a:rPr lang="zh-CN" altLang="en-US" b="1" dirty="0" smtClean="0">
                <a:latin typeface="新宋体" panose="02010609030101010101" pitchFamily="49" charset="-122"/>
                <a:ea typeface="新宋体" panose="02010609030101010101" pitchFamily="49" charset="-122"/>
              </a:rPr>
              <a:t>如果</a:t>
            </a:r>
            <a:r>
              <a:rPr lang="en-US" altLang="zh-CN" b="1" dirty="0" smtClean="0">
                <a:latin typeface="新宋体" panose="02010609030101010101" pitchFamily="49" charset="-122"/>
                <a:ea typeface="新宋体" panose="02010609030101010101" pitchFamily="49" charset="-122"/>
              </a:rPr>
              <a:t>Instruction j</a:t>
            </a:r>
            <a:r>
              <a:rPr lang="zh-CN" altLang="en-US" b="1" dirty="0" smtClean="0">
                <a:latin typeface="新宋体" panose="02010609030101010101" pitchFamily="49" charset="-122"/>
                <a:ea typeface="新宋体" panose="02010609030101010101" pitchFamily="49" charset="-122"/>
              </a:rPr>
              <a:t>使用指令</a:t>
            </a:r>
            <a:r>
              <a:rPr lang="en-US" altLang="zh-CN" b="1" dirty="0" err="1" smtClean="0">
                <a:latin typeface="新宋体" panose="02010609030101010101" pitchFamily="49" charset="-122"/>
                <a:ea typeface="新宋体" panose="02010609030101010101" pitchFamily="49" charset="-122"/>
              </a:rPr>
              <a:t>i</a:t>
            </a:r>
            <a:r>
              <a:rPr lang="zh-CN" altLang="en-US" b="1" dirty="0" smtClean="0">
                <a:latin typeface="新宋体" panose="02010609030101010101" pitchFamily="49" charset="-122"/>
                <a:ea typeface="新宋体" panose="02010609030101010101" pitchFamily="49" charset="-122"/>
              </a:rPr>
              <a:t>产生的结果 </a:t>
            </a:r>
            <a:r>
              <a:rPr lang="en-US" altLang="zh-CN" b="1" dirty="0" smtClean="0">
                <a:latin typeface="新宋体" panose="02010609030101010101" pitchFamily="49" charset="-122"/>
                <a:ea typeface="新宋体" panose="02010609030101010101" pitchFamily="49" charset="-122"/>
              </a:rPr>
              <a:t>, </a:t>
            </a:r>
            <a:r>
              <a:rPr lang="zh-CN" altLang="en-US" b="1" dirty="0" smtClean="0">
                <a:latin typeface="新宋体" panose="02010609030101010101" pitchFamily="49" charset="-122"/>
                <a:ea typeface="新宋体" panose="02010609030101010101" pitchFamily="49" charset="-122"/>
              </a:rPr>
              <a:t>或</a:t>
            </a:r>
            <a:r>
              <a:rPr lang="en-US" altLang="zh-CN" b="1" dirty="0" smtClean="0">
                <a:latin typeface="新宋体" panose="02010609030101010101" pitchFamily="49" charset="-122"/>
                <a:ea typeface="新宋体" panose="02010609030101010101" pitchFamily="49" charset="-122"/>
              </a:rPr>
              <a:t>Instruction j </a:t>
            </a:r>
            <a:r>
              <a:rPr lang="zh-CN" altLang="en-US" b="1" dirty="0" smtClean="0">
                <a:latin typeface="新宋体" panose="02010609030101010101" pitchFamily="49" charset="-122"/>
                <a:ea typeface="新宋体" panose="02010609030101010101" pitchFamily="49" charset="-122"/>
              </a:rPr>
              <a:t>与</a:t>
            </a:r>
            <a:r>
              <a:rPr lang="en-US" altLang="zh-CN" b="1" dirty="0" smtClean="0">
                <a:latin typeface="新宋体" panose="02010609030101010101" pitchFamily="49" charset="-122"/>
                <a:ea typeface="新宋体" panose="02010609030101010101" pitchFamily="49" charset="-122"/>
              </a:rPr>
              <a:t>instruction k</a:t>
            </a:r>
            <a:r>
              <a:rPr lang="zh-CN" altLang="en-US" b="1" dirty="0" smtClean="0">
                <a:latin typeface="新宋体" panose="02010609030101010101" pitchFamily="49" charset="-122"/>
                <a:ea typeface="新宋体" panose="02010609030101010101" pitchFamily="49" charset="-122"/>
              </a:rPr>
              <a:t>相关, 并且</a:t>
            </a:r>
            <a:r>
              <a:rPr lang="en-US" altLang="zh-CN" b="1" dirty="0" smtClean="0">
                <a:latin typeface="新宋体" panose="02010609030101010101" pitchFamily="49" charset="-122"/>
                <a:ea typeface="新宋体" panose="02010609030101010101" pitchFamily="49" charset="-122"/>
              </a:rPr>
              <a:t>instruction k </a:t>
            </a:r>
            <a:r>
              <a:rPr lang="zh-CN" altLang="en-US" b="1" dirty="0" smtClean="0">
                <a:latin typeface="新宋体" panose="02010609030101010101" pitchFamily="49" charset="-122"/>
                <a:ea typeface="新宋体" panose="02010609030101010101" pitchFamily="49" charset="-122"/>
              </a:rPr>
              <a:t>与</a:t>
            </a:r>
            <a:r>
              <a:rPr lang="en-US" altLang="zh-CN" b="1" dirty="0" smtClean="0">
                <a:latin typeface="新宋体" panose="02010609030101010101" pitchFamily="49" charset="-122"/>
                <a:ea typeface="新宋体" panose="02010609030101010101" pitchFamily="49" charset="-122"/>
              </a:rPr>
              <a:t>instruction </a:t>
            </a:r>
            <a:r>
              <a:rPr lang="en-US" altLang="zh-CN" b="1" dirty="0" err="1" smtClean="0">
                <a:latin typeface="新宋体" panose="02010609030101010101" pitchFamily="49" charset="-122"/>
                <a:ea typeface="新宋体" panose="02010609030101010101" pitchFamily="49" charset="-122"/>
              </a:rPr>
              <a:t>i</a:t>
            </a:r>
            <a:r>
              <a:rPr lang="zh-CN" altLang="en-US" b="1" dirty="0" smtClean="0">
                <a:latin typeface="新宋体" panose="02010609030101010101" pitchFamily="49" charset="-122"/>
                <a:ea typeface="新宋体" panose="02010609030101010101" pitchFamily="49" charset="-122"/>
              </a:rPr>
              <a:t>有数据相关.</a:t>
            </a:r>
          </a:p>
          <a:p>
            <a:pPr>
              <a:lnSpc>
                <a:spcPct val="80000"/>
              </a:lnSpc>
            </a:pPr>
            <a:r>
              <a:rPr lang="zh-CN" altLang="en-US" b="1" dirty="0" smtClean="0">
                <a:latin typeface="新宋体" panose="02010609030101010101" pitchFamily="49" charset="-122"/>
                <a:ea typeface="新宋体" panose="02010609030101010101" pitchFamily="49" charset="-122"/>
              </a:rPr>
              <a:t>如果相关, 不能并行执行</a:t>
            </a:r>
          </a:p>
          <a:p>
            <a:pPr>
              <a:lnSpc>
                <a:spcPct val="80000"/>
              </a:lnSpc>
            </a:pPr>
            <a:r>
              <a:rPr lang="zh-CN" altLang="en-US" b="1" dirty="0" smtClean="0">
                <a:latin typeface="新宋体" panose="02010609030101010101" pitchFamily="49" charset="-122"/>
                <a:ea typeface="新宋体" panose="02010609030101010101" pitchFamily="49" charset="-122"/>
              </a:rPr>
              <a:t>对于寄存器比较容易确定</a:t>
            </a:r>
            <a:r>
              <a:rPr lang="en-US" altLang="zh-CN" b="1" dirty="0" smtClean="0">
                <a:latin typeface="新宋体" panose="02010609030101010101" pitchFamily="49" charset="-122"/>
                <a:ea typeface="新宋体" panose="02010609030101010101" pitchFamily="49" charset="-122"/>
              </a:rPr>
              <a:t>(fixed names)</a:t>
            </a:r>
          </a:p>
          <a:p>
            <a:pPr>
              <a:lnSpc>
                <a:spcPct val="80000"/>
              </a:lnSpc>
            </a:pPr>
            <a:r>
              <a:rPr lang="zh-CN" altLang="en-US" b="1" dirty="0" smtClean="0">
                <a:latin typeface="新宋体" panose="02010609030101010101" pitchFamily="49" charset="-122"/>
                <a:ea typeface="新宋体" panose="02010609030101010101" pitchFamily="49" charset="-122"/>
              </a:rPr>
              <a:t>但对</a:t>
            </a:r>
            <a:r>
              <a:rPr lang="en-US" altLang="zh-CN" b="1" dirty="0" smtClean="0">
                <a:latin typeface="新宋体" panose="02010609030101010101" pitchFamily="49" charset="-122"/>
                <a:ea typeface="新宋体" panose="02010609030101010101" pitchFamily="49" charset="-122"/>
              </a:rPr>
              <a:t>memory</a:t>
            </a:r>
            <a:r>
              <a:rPr lang="zh-CN" altLang="en-US" b="1" dirty="0" smtClean="0">
                <a:latin typeface="新宋体" panose="02010609030101010101" pitchFamily="49" charset="-122"/>
                <a:ea typeface="新宋体" panose="02010609030101010101" pitchFamily="49" charset="-122"/>
              </a:rPr>
              <a:t>的引用，比较难确定</a:t>
            </a:r>
            <a:r>
              <a:rPr lang="en-US" altLang="zh-CN" b="1" dirty="0" smtClean="0">
                <a:latin typeface="新宋体" panose="02010609030101010101" pitchFamily="49" charset="-122"/>
                <a:ea typeface="新宋体" panose="02010609030101010101" pitchFamily="49" charset="-122"/>
              </a:rPr>
              <a:t>:</a:t>
            </a:r>
            <a:r>
              <a:rPr lang="en-US" altLang="zh-CN" sz="2000" b="1" dirty="0">
                <a:latin typeface="新宋体" panose="02010609030101010101" pitchFamily="49" charset="-122"/>
                <a:ea typeface="新宋体" panose="02010609030101010101" pitchFamily="49" charset="-122"/>
              </a:rPr>
              <a:t> </a:t>
            </a:r>
          </a:p>
          <a:p>
            <a:pPr lvl="1">
              <a:lnSpc>
                <a:spcPct val="80000"/>
              </a:lnSpc>
            </a:pPr>
            <a:r>
              <a:rPr lang="en-US" altLang="zh-CN" b="1" dirty="0" smtClean="0">
                <a:latin typeface="新宋体" panose="02010609030101010101" pitchFamily="49" charset="-122"/>
                <a:ea typeface="新宋体" panose="02010609030101010101" pitchFamily="49" charset="-122"/>
              </a:rPr>
              <a:t>100(R4) = 20(R6)?</a:t>
            </a:r>
          </a:p>
          <a:p>
            <a:pPr lvl="1">
              <a:lnSpc>
                <a:spcPct val="80000"/>
              </a:lnSpc>
            </a:pPr>
            <a:r>
              <a:rPr lang="zh-CN" altLang="en-US" b="1" dirty="0" smtClean="0">
                <a:latin typeface="新宋体" panose="02010609030101010101" pitchFamily="49" charset="-122"/>
                <a:ea typeface="新宋体" panose="02010609030101010101" pitchFamily="49" charset="-122"/>
              </a:rPr>
              <a:t>在不同次的循环中，</a:t>
            </a:r>
            <a:r>
              <a:rPr lang="en-US" altLang="zh-CN" b="1" dirty="0" smtClean="0">
                <a:latin typeface="新宋体" panose="02010609030101010101" pitchFamily="49" charset="-122"/>
                <a:ea typeface="新宋体" panose="02010609030101010101" pitchFamily="49" charset="-122"/>
              </a:rPr>
              <a:t>20(R6) = 20(R6)?</a:t>
            </a:r>
          </a:p>
        </p:txBody>
      </p:sp>
    </p:spTree>
    <p:extLst>
      <p:ext uri="{BB962C8B-B14F-4D97-AF65-F5344CB8AC3E}">
        <p14:creationId xmlns:p14="http://schemas.microsoft.com/office/powerpoint/2010/main" val="22770935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normAutofit/>
          </a:bodyPr>
          <a:lstStyle/>
          <a:p>
            <a:r>
              <a:rPr lang="zh-CN" altLang="en-US" smtClean="0"/>
              <a:t>下列程序哪里有数据相关</a:t>
            </a:r>
            <a:r>
              <a:rPr lang="en-US" altLang="zh-CN" smtClean="0"/>
              <a:t>?</a:t>
            </a:r>
          </a:p>
        </p:txBody>
      </p:sp>
      <p:sp>
        <p:nvSpPr>
          <p:cNvPr id="2" name="内容占位符 1"/>
          <p:cNvSpPr>
            <a:spLocks noGrp="1"/>
          </p:cNvSpPr>
          <p:nvPr>
            <p:ph idx="1"/>
          </p:nvPr>
        </p:nvSpPr>
        <p:spPr/>
        <p:txBody>
          <a:bodyPr/>
          <a:lstStyle/>
          <a:p>
            <a:pPr marL="0" indent="0">
              <a:spcBef>
                <a:spcPct val="30000"/>
              </a:spcBef>
              <a:buNone/>
            </a:pPr>
            <a:r>
              <a:rPr lang="en-US" altLang="zh-CN" b="1" dirty="0"/>
              <a:t> 1 Loop:	LD	F0,0(R1)	</a:t>
            </a:r>
          </a:p>
          <a:p>
            <a:pPr marL="0" indent="0">
              <a:spcBef>
                <a:spcPct val="30000"/>
              </a:spcBef>
              <a:buNone/>
            </a:pPr>
            <a:r>
              <a:rPr lang="en-US" altLang="zh-CN" b="1" dirty="0"/>
              <a:t> 2		ADDD	F4,F0,F2	</a:t>
            </a:r>
          </a:p>
          <a:p>
            <a:pPr marL="0" indent="0">
              <a:spcBef>
                <a:spcPct val="30000"/>
              </a:spcBef>
              <a:buNone/>
            </a:pPr>
            <a:r>
              <a:rPr lang="en-US" altLang="zh-CN" b="1" dirty="0"/>
              <a:t> 3		SUBI	R1,R1,8	</a:t>
            </a:r>
          </a:p>
          <a:p>
            <a:pPr marL="0" indent="0">
              <a:spcBef>
                <a:spcPct val="30000"/>
              </a:spcBef>
              <a:buNone/>
            </a:pPr>
            <a:r>
              <a:rPr lang="en-US" altLang="zh-CN" b="1" dirty="0"/>
              <a:t> 4		BNEZ	R1,Loop	;delayed branch</a:t>
            </a:r>
          </a:p>
          <a:p>
            <a:pPr marL="0" indent="0">
              <a:spcBef>
                <a:spcPct val="30000"/>
              </a:spcBef>
              <a:buNone/>
            </a:pPr>
            <a:r>
              <a:rPr lang="en-US" altLang="zh-CN" b="1" dirty="0"/>
              <a:t> 5 	           </a:t>
            </a:r>
            <a:r>
              <a:rPr lang="en-US" altLang="zh-CN" b="1" dirty="0" smtClean="0"/>
              <a:t>SD</a:t>
            </a:r>
            <a:r>
              <a:rPr lang="en-US" altLang="zh-CN" b="1" dirty="0"/>
              <a:t>	8(R1),F4	;altered when move past SUBI</a:t>
            </a:r>
          </a:p>
          <a:p>
            <a:pPr marL="0" indent="0">
              <a:buNone/>
            </a:pPr>
            <a:endParaRPr lang="zh-CN" altLang="en-US" dirty="0"/>
          </a:p>
        </p:txBody>
      </p:sp>
    </p:spTree>
    <p:extLst>
      <p:ext uri="{BB962C8B-B14F-4D97-AF65-F5344CB8AC3E}">
        <p14:creationId xmlns:p14="http://schemas.microsoft.com/office/powerpoint/2010/main" val="24589893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zh-CN" altLang="en-US" smtClean="0"/>
              <a:t>从编译器角度看代码移动(2/5)</a:t>
            </a:r>
            <a:endParaRPr lang="en-US" altLang="zh-CN" smtClean="0"/>
          </a:p>
        </p:txBody>
      </p:sp>
      <p:sp>
        <p:nvSpPr>
          <p:cNvPr id="21507" name="Rectangle 3"/>
          <p:cNvSpPr>
            <a:spLocks noGrp="1" noChangeArrowheads="1"/>
          </p:cNvSpPr>
          <p:nvPr>
            <p:ph idx="1"/>
          </p:nvPr>
        </p:nvSpPr>
        <p:spPr>
          <a:noFill/>
        </p:spPr>
        <p:txBody>
          <a:bodyPr/>
          <a:lstStyle/>
          <a:p>
            <a:r>
              <a:rPr lang="zh-CN" altLang="en-US" smtClean="0">
                <a:ea typeface="宋体" panose="02010600030101010101" pitchFamily="2" charset="-122"/>
              </a:rPr>
              <a:t>另一种相关称为名相关（ </a:t>
            </a:r>
            <a:r>
              <a:rPr lang="en-US" altLang="zh-CN" smtClean="0">
                <a:solidFill>
                  <a:schemeClr val="hlink"/>
                </a:solidFill>
                <a:ea typeface="宋体" panose="02010600030101010101" pitchFamily="2" charset="-122"/>
              </a:rPr>
              <a:t>name dependence）</a:t>
            </a:r>
            <a:r>
              <a:rPr lang="en-US" altLang="zh-CN" smtClean="0">
                <a:ea typeface="宋体" panose="02010600030101010101" pitchFamily="2" charset="-122"/>
              </a:rPr>
              <a:t>: </a:t>
            </a:r>
            <a:br>
              <a:rPr lang="en-US" altLang="zh-CN" smtClean="0">
                <a:ea typeface="宋体" panose="02010600030101010101" pitchFamily="2" charset="-122"/>
              </a:rPr>
            </a:br>
            <a:r>
              <a:rPr lang="zh-CN" altLang="en-US" smtClean="0">
                <a:ea typeface="宋体" panose="02010600030101010101" pitchFamily="2" charset="-122"/>
              </a:rPr>
              <a:t>两条指令使用同一个名子</a:t>
            </a:r>
            <a:r>
              <a:rPr lang="en-US" altLang="zh-CN" smtClean="0">
                <a:ea typeface="宋体" panose="02010600030101010101" pitchFamily="2" charset="-122"/>
              </a:rPr>
              <a:t>(register or memory location) </a:t>
            </a:r>
            <a:r>
              <a:rPr lang="zh-CN" altLang="en-US" smtClean="0">
                <a:ea typeface="宋体" panose="02010600030101010101" pitchFamily="2" charset="-122"/>
              </a:rPr>
              <a:t>但不交换数据</a:t>
            </a:r>
            <a:endParaRPr lang="zh-CN" altLang="en-US" sz="2000">
              <a:ea typeface="宋体" panose="02010600030101010101" pitchFamily="2" charset="-122"/>
            </a:endParaRPr>
          </a:p>
          <a:p>
            <a:pPr lvl="1"/>
            <a:r>
              <a:rPr lang="zh-CN" altLang="en-US" sz="1800">
                <a:ea typeface="宋体" panose="02010600030101010101" pitchFamily="2" charset="-122"/>
              </a:rPr>
              <a:t> </a:t>
            </a:r>
            <a:r>
              <a:rPr lang="zh-CN" altLang="en-US" smtClean="0">
                <a:ea typeface="宋体" panose="02010600030101010101" pitchFamily="2" charset="-122"/>
              </a:rPr>
              <a:t>反相关（</a:t>
            </a:r>
            <a:r>
              <a:rPr lang="en-US" altLang="zh-CN" smtClean="0">
                <a:solidFill>
                  <a:schemeClr val="hlink"/>
                </a:solidFill>
                <a:ea typeface="宋体" panose="02010600030101010101" pitchFamily="2" charset="-122"/>
              </a:rPr>
              <a:t>Antidependence）</a:t>
            </a:r>
            <a:r>
              <a:rPr lang="zh-CN" altLang="en-US" smtClean="0">
                <a:ea typeface="宋体" panose="02010600030101010101" pitchFamily="2" charset="-122"/>
              </a:rPr>
              <a:t>  </a:t>
            </a:r>
            <a:r>
              <a:rPr lang="en-US" altLang="zh-CN" smtClean="0">
                <a:ea typeface="宋体" panose="02010600030101010101" pitchFamily="2" charset="-122"/>
              </a:rPr>
              <a:t>(WAR if a hazard for HW)</a:t>
            </a:r>
            <a:endParaRPr lang="en-US" altLang="zh-CN" sz="1800">
              <a:ea typeface="宋体" panose="02010600030101010101" pitchFamily="2" charset="-122"/>
            </a:endParaRPr>
          </a:p>
          <a:p>
            <a:pPr lvl="2"/>
            <a:r>
              <a:rPr lang="en-US" altLang="zh-CN" smtClean="0">
                <a:ea typeface="宋体" panose="02010600030101010101" pitchFamily="2" charset="-122"/>
              </a:rPr>
              <a:t>Instruction j </a:t>
            </a:r>
            <a:r>
              <a:rPr lang="zh-CN" altLang="en-US" smtClean="0">
                <a:ea typeface="宋体" panose="02010600030101010101" pitchFamily="2" charset="-122"/>
              </a:rPr>
              <a:t>所写的寄存器或存储单元，与 </a:t>
            </a:r>
            <a:r>
              <a:rPr lang="en-US" altLang="zh-CN" smtClean="0">
                <a:ea typeface="宋体" panose="02010600030101010101" pitchFamily="2" charset="-122"/>
              </a:rPr>
              <a:t>instruction i </a:t>
            </a:r>
            <a:r>
              <a:rPr lang="zh-CN" altLang="en-US" smtClean="0">
                <a:ea typeface="宋体" panose="02010600030101010101" pitchFamily="2" charset="-122"/>
              </a:rPr>
              <a:t>所读的寄存器或存储单元相同，注</a:t>
            </a:r>
            <a:r>
              <a:rPr lang="en-US" altLang="zh-CN" smtClean="0">
                <a:ea typeface="宋体" panose="02010600030101010101" pitchFamily="2" charset="-122"/>
              </a:rPr>
              <a:t>instruction i </a:t>
            </a:r>
            <a:r>
              <a:rPr lang="zh-CN" altLang="en-US" smtClean="0">
                <a:ea typeface="宋体" panose="02010600030101010101" pitchFamily="2" charset="-122"/>
              </a:rPr>
              <a:t>是先执行</a:t>
            </a:r>
          </a:p>
          <a:p>
            <a:pPr lvl="1"/>
            <a:r>
              <a:rPr lang="zh-CN" altLang="en-US" smtClean="0">
                <a:ea typeface="宋体" panose="02010600030101010101" pitchFamily="2" charset="-122"/>
              </a:rPr>
              <a:t> 输出相关(</a:t>
            </a:r>
            <a:r>
              <a:rPr lang="en-US" altLang="zh-CN" smtClean="0">
                <a:solidFill>
                  <a:schemeClr val="hlink"/>
                </a:solidFill>
                <a:ea typeface="宋体" panose="02010600030101010101" pitchFamily="2" charset="-122"/>
              </a:rPr>
              <a:t>Output dependence</a:t>
            </a:r>
            <a:r>
              <a:rPr lang="en-US" altLang="zh-CN" smtClean="0">
                <a:ea typeface="宋体" panose="02010600030101010101" pitchFamily="2" charset="-122"/>
              </a:rPr>
              <a:t>)  (WAW if a hazard for HW)</a:t>
            </a:r>
            <a:endParaRPr lang="en-US" altLang="zh-CN" sz="1800">
              <a:ea typeface="宋体" panose="02010600030101010101" pitchFamily="2" charset="-122"/>
            </a:endParaRPr>
          </a:p>
          <a:p>
            <a:pPr lvl="2"/>
            <a:r>
              <a:rPr lang="en-US" altLang="zh-CN" smtClean="0">
                <a:ea typeface="宋体" panose="02010600030101010101" pitchFamily="2" charset="-122"/>
              </a:rPr>
              <a:t>Instruction i </a:t>
            </a:r>
            <a:r>
              <a:rPr lang="zh-CN" altLang="en-US" smtClean="0">
                <a:ea typeface="宋体" panose="02010600030101010101" pitchFamily="2" charset="-122"/>
              </a:rPr>
              <a:t>和</a:t>
            </a:r>
            <a:r>
              <a:rPr lang="en-US" altLang="zh-CN" smtClean="0">
                <a:ea typeface="宋体" panose="02010600030101010101" pitchFamily="2" charset="-122"/>
              </a:rPr>
              <a:t>instruction j </a:t>
            </a:r>
            <a:r>
              <a:rPr lang="zh-CN" altLang="en-US" smtClean="0">
                <a:ea typeface="宋体" panose="02010600030101010101" pitchFamily="2" charset="-122"/>
              </a:rPr>
              <a:t>对同一寄存器或存储单元进行写操作，必须保证两条指令的写顺序 </a:t>
            </a:r>
          </a:p>
        </p:txBody>
      </p:sp>
    </p:spTree>
    <p:extLst>
      <p:ext uri="{BB962C8B-B14F-4D97-AF65-F5344CB8AC3E}">
        <p14:creationId xmlns:p14="http://schemas.microsoft.com/office/powerpoint/2010/main" val="28956110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5550" y="400050"/>
            <a:ext cx="7162800" cy="514350"/>
          </a:xfrm>
          <a:noFill/>
        </p:spPr>
        <p:txBody>
          <a:bodyPr>
            <a:normAutofit fontScale="90000"/>
          </a:bodyPr>
          <a:lstStyle/>
          <a:p>
            <a:r>
              <a:rPr lang="zh-CN" altLang="en-US" smtClean="0"/>
              <a:t>下列是否有名相关</a:t>
            </a:r>
            <a:r>
              <a:rPr lang="en-US" altLang="zh-CN" smtClean="0"/>
              <a:t>?</a:t>
            </a:r>
          </a:p>
        </p:txBody>
      </p:sp>
      <p:sp>
        <p:nvSpPr>
          <p:cNvPr id="22531" name="Rectangle 3"/>
          <p:cNvSpPr>
            <a:spLocks noChangeArrowheads="1"/>
          </p:cNvSpPr>
          <p:nvPr/>
        </p:nvSpPr>
        <p:spPr bwMode="auto">
          <a:xfrm>
            <a:off x="1766889" y="1406526"/>
            <a:ext cx="7953375" cy="4848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b="1">
                <a:ea typeface="宋体" panose="02010600030101010101" pitchFamily="2" charset="-122"/>
              </a:rPr>
              <a:t> 1 Loop:	LD	F0,0(R1)</a:t>
            </a:r>
          </a:p>
          <a:p>
            <a:r>
              <a:rPr lang="en-US" altLang="zh-CN" b="1">
                <a:ea typeface="宋体" panose="02010600030101010101" pitchFamily="2" charset="-122"/>
              </a:rPr>
              <a:t> 2	ADDD	F4,F0,F2</a:t>
            </a:r>
          </a:p>
          <a:p>
            <a:r>
              <a:rPr lang="en-US" altLang="zh-CN" b="1">
                <a:ea typeface="宋体" panose="02010600030101010101" pitchFamily="2" charset="-122"/>
              </a:rPr>
              <a:t> 3	SD	0(R1),F4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4	LD	F0,</a:t>
            </a:r>
            <a:r>
              <a:rPr lang="en-US" altLang="zh-CN" b="1">
                <a:solidFill>
                  <a:schemeClr val="accent2"/>
                </a:solidFill>
                <a:ea typeface="宋体" panose="02010600030101010101" pitchFamily="2" charset="-122"/>
              </a:rPr>
              <a:t>-8</a:t>
            </a:r>
            <a:r>
              <a:rPr lang="en-US" altLang="zh-CN" b="1">
                <a:ea typeface="宋体" panose="02010600030101010101" pitchFamily="2" charset="-122"/>
              </a:rPr>
              <a:t>(R1)</a:t>
            </a:r>
          </a:p>
          <a:p>
            <a:r>
              <a:rPr lang="en-US" altLang="zh-CN" b="1">
                <a:ea typeface="宋体" panose="02010600030101010101" pitchFamily="2" charset="-122"/>
              </a:rPr>
              <a:t> 5	ADDD	F4,F0,F2</a:t>
            </a:r>
          </a:p>
          <a:p>
            <a:r>
              <a:rPr lang="en-US" altLang="zh-CN" b="1">
                <a:ea typeface="宋体" panose="02010600030101010101" pitchFamily="2" charset="-122"/>
              </a:rPr>
              <a:t> 6	SD	</a:t>
            </a:r>
            <a:r>
              <a:rPr lang="en-US" altLang="zh-CN" b="1">
                <a:solidFill>
                  <a:schemeClr val="accent2"/>
                </a:solidFill>
                <a:ea typeface="宋体" panose="02010600030101010101" pitchFamily="2" charset="-122"/>
              </a:rPr>
              <a:t>-8</a:t>
            </a:r>
            <a:r>
              <a:rPr lang="en-US" altLang="zh-CN" b="1">
                <a:ea typeface="宋体" panose="02010600030101010101" pitchFamily="2" charset="-122"/>
              </a:rPr>
              <a:t>(R1),F4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7	LD	F0,</a:t>
            </a:r>
            <a:r>
              <a:rPr lang="en-US" altLang="zh-CN" b="1">
                <a:solidFill>
                  <a:schemeClr val="accent2"/>
                </a:solidFill>
                <a:ea typeface="宋体" panose="02010600030101010101" pitchFamily="2" charset="-122"/>
              </a:rPr>
              <a:t>-16</a:t>
            </a:r>
            <a:r>
              <a:rPr lang="en-US" altLang="zh-CN" b="1">
                <a:ea typeface="宋体" panose="02010600030101010101" pitchFamily="2" charset="-122"/>
              </a:rPr>
              <a:t>(R1)</a:t>
            </a:r>
          </a:p>
          <a:p>
            <a:r>
              <a:rPr lang="en-US" altLang="zh-CN" b="1">
                <a:ea typeface="宋体" panose="02010600030101010101" pitchFamily="2" charset="-122"/>
              </a:rPr>
              <a:t> 8	ADDD	F4,F0,F2</a:t>
            </a:r>
          </a:p>
          <a:p>
            <a:r>
              <a:rPr lang="en-US" altLang="zh-CN" b="1">
                <a:ea typeface="宋体" panose="02010600030101010101" pitchFamily="2" charset="-122"/>
              </a:rPr>
              <a:t> 9	SD	</a:t>
            </a:r>
            <a:r>
              <a:rPr lang="en-US" altLang="zh-CN" b="1">
                <a:solidFill>
                  <a:schemeClr val="accent2"/>
                </a:solidFill>
                <a:ea typeface="宋体" panose="02010600030101010101" pitchFamily="2" charset="-122"/>
              </a:rPr>
              <a:t>-16</a:t>
            </a:r>
            <a:r>
              <a:rPr lang="en-US" altLang="zh-CN" b="1">
                <a:ea typeface="宋体" panose="02010600030101010101" pitchFamily="2" charset="-122"/>
              </a:rPr>
              <a:t>(R1),F4 	</a:t>
            </a:r>
            <a:r>
              <a:rPr lang="en-US" altLang="zh-CN" b="1">
                <a:solidFill>
                  <a:schemeClr val="accent2"/>
                </a:solidFill>
                <a:ea typeface="宋体" panose="02010600030101010101" pitchFamily="2" charset="-122"/>
              </a:rPr>
              <a:t>;drop SUBI &amp; BNEZ</a:t>
            </a:r>
            <a:endParaRPr lang="en-US" altLang="zh-CN" b="1">
              <a:ea typeface="宋体" panose="02010600030101010101" pitchFamily="2" charset="-122"/>
            </a:endParaRPr>
          </a:p>
          <a:p>
            <a:r>
              <a:rPr lang="en-US" altLang="zh-CN" b="1">
                <a:ea typeface="宋体" panose="02010600030101010101" pitchFamily="2" charset="-122"/>
              </a:rPr>
              <a:t> 10	LD	F0,</a:t>
            </a:r>
            <a:r>
              <a:rPr lang="en-US" altLang="zh-CN" b="1">
                <a:solidFill>
                  <a:schemeClr val="accent2"/>
                </a:solidFill>
                <a:ea typeface="宋体" panose="02010600030101010101" pitchFamily="2" charset="-122"/>
              </a:rPr>
              <a:t>-24</a:t>
            </a:r>
            <a:r>
              <a:rPr lang="en-US" altLang="zh-CN" b="1">
                <a:ea typeface="宋体" panose="02010600030101010101" pitchFamily="2" charset="-122"/>
              </a:rPr>
              <a:t>(R1)</a:t>
            </a:r>
          </a:p>
          <a:p>
            <a:r>
              <a:rPr lang="en-US" altLang="zh-CN" b="1">
                <a:ea typeface="宋体" panose="02010600030101010101" pitchFamily="2" charset="-122"/>
              </a:rPr>
              <a:t> 11	ADDD	F4,F0,F2</a:t>
            </a:r>
          </a:p>
          <a:p>
            <a:r>
              <a:rPr lang="en-US" altLang="zh-CN" b="1">
                <a:ea typeface="宋体" panose="02010600030101010101" pitchFamily="2" charset="-122"/>
              </a:rPr>
              <a:t> 12	SD	</a:t>
            </a:r>
            <a:r>
              <a:rPr lang="en-US" altLang="zh-CN" b="1">
                <a:solidFill>
                  <a:schemeClr val="accent2"/>
                </a:solidFill>
                <a:ea typeface="宋体" panose="02010600030101010101" pitchFamily="2" charset="-122"/>
              </a:rPr>
              <a:t>-24</a:t>
            </a:r>
            <a:r>
              <a:rPr lang="en-US" altLang="zh-CN" b="1">
                <a:ea typeface="宋体" panose="02010600030101010101" pitchFamily="2" charset="-122"/>
              </a:rPr>
              <a:t>(R1),F4</a:t>
            </a:r>
          </a:p>
          <a:p>
            <a:r>
              <a:rPr lang="en-US" altLang="zh-CN" b="1">
                <a:ea typeface="宋体" panose="02010600030101010101" pitchFamily="2" charset="-122"/>
              </a:rPr>
              <a:t> 13	SUBI	R1,R1,</a:t>
            </a:r>
            <a:r>
              <a:rPr lang="en-US" altLang="zh-CN" b="1">
                <a:solidFill>
                  <a:schemeClr val="accent2"/>
                </a:solidFill>
                <a:ea typeface="宋体" panose="02010600030101010101" pitchFamily="2" charset="-122"/>
              </a:rPr>
              <a:t>#32	;alter to 4*8</a:t>
            </a:r>
            <a:endParaRPr lang="en-US" altLang="zh-CN" b="1">
              <a:ea typeface="宋体" panose="02010600030101010101" pitchFamily="2" charset="-122"/>
            </a:endParaRPr>
          </a:p>
          <a:p>
            <a:r>
              <a:rPr lang="en-US" altLang="zh-CN" b="1">
                <a:ea typeface="宋体" panose="02010600030101010101" pitchFamily="2" charset="-122"/>
              </a:rPr>
              <a:t> 14	BNEZ	R1,LOOP</a:t>
            </a:r>
            <a:endParaRPr lang="en-US" altLang="zh-CN" sz="1400" b="1">
              <a:ea typeface="宋体" panose="02010600030101010101" pitchFamily="2" charset="-122"/>
            </a:endParaRPr>
          </a:p>
          <a:p>
            <a:r>
              <a:rPr lang="en-US" altLang="zh-CN" sz="1400" b="1">
                <a:ea typeface="宋体" panose="02010600030101010101" pitchFamily="2" charset="-122"/>
              </a:rPr>
              <a:t> </a:t>
            </a:r>
            <a:r>
              <a:rPr lang="en-US" altLang="zh-CN" b="1">
                <a:ea typeface="宋体" panose="02010600030101010101" pitchFamily="2" charset="-122"/>
              </a:rPr>
              <a:t>15	NOP</a:t>
            </a:r>
            <a:br>
              <a:rPr lang="en-US" altLang="zh-CN" b="1">
                <a:ea typeface="宋体" panose="02010600030101010101" pitchFamily="2" charset="-122"/>
              </a:rPr>
            </a:br>
            <a:endParaRPr lang="en-US" altLang="zh-CN" b="1">
              <a:ea typeface="宋体" panose="02010600030101010101" pitchFamily="2" charset="-122"/>
            </a:endParaRPr>
          </a:p>
          <a:p>
            <a:r>
              <a:rPr lang="en-US" altLang="zh-CN" sz="2400" b="1">
                <a:solidFill>
                  <a:schemeClr val="hlink"/>
                </a:solidFill>
                <a:ea typeface="宋体" panose="02010600030101010101" pitchFamily="2" charset="-122"/>
              </a:rPr>
              <a:t> </a:t>
            </a:r>
            <a:r>
              <a:rPr lang="zh-CN" altLang="en-US" sz="2400" b="1">
                <a:solidFill>
                  <a:schemeClr val="hlink"/>
                </a:solidFill>
                <a:ea typeface="宋体" panose="02010600030101010101" pitchFamily="2" charset="-122"/>
              </a:rPr>
              <a:t>如何消除名相关?</a:t>
            </a:r>
          </a:p>
        </p:txBody>
      </p:sp>
    </p:spTree>
    <p:extLst>
      <p:ext uri="{BB962C8B-B14F-4D97-AF65-F5344CB8AC3E}">
        <p14:creationId xmlns:p14="http://schemas.microsoft.com/office/powerpoint/2010/main" val="1884266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215224"/>
            <a:ext cx="10515600" cy="1325563"/>
          </a:xfrm>
          <a:noFill/>
        </p:spPr>
        <p:txBody>
          <a:bodyPr/>
          <a:lstStyle/>
          <a:p>
            <a:r>
              <a:rPr lang="zh-CN" altLang="en-US" sz="4000" dirty="0" smtClean="0"/>
              <a:t>第</a:t>
            </a:r>
            <a:r>
              <a:rPr lang="en-US" altLang="zh-CN" sz="4000" smtClean="0"/>
              <a:t>5</a:t>
            </a:r>
            <a:r>
              <a:rPr lang="zh-CN" altLang="en-US" sz="4000" smtClean="0"/>
              <a:t>章 </a:t>
            </a:r>
            <a:r>
              <a:rPr lang="zh-CN" altLang="en-US" sz="4000"/>
              <a:t>指令级并行</a:t>
            </a:r>
          </a:p>
        </p:txBody>
      </p:sp>
      <p:sp>
        <p:nvSpPr>
          <p:cNvPr id="2" name="内容占位符 1"/>
          <p:cNvSpPr>
            <a:spLocks noGrp="1"/>
          </p:cNvSpPr>
          <p:nvPr>
            <p:ph idx="1"/>
          </p:nvPr>
        </p:nvSpPr>
        <p:spPr>
          <a:xfrm>
            <a:off x="838200" y="1540787"/>
            <a:ext cx="10515600" cy="4800052"/>
          </a:xfrm>
        </p:spPr>
        <p:txBody>
          <a:bodyPr/>
          <a:lstStyle/>
          <a:p>
            <a:r>
              <a:rPr lang="zh-CN" altLang="en-US" dirty="0" smtClean="0"/>
              <a:t>指令集并行的基本概念及挑战</a:t>
            </a:r>
            <a:endParaRPr lang="en-US" altLang="zh-CN" dirty="0" smtClean="0"/>
          </a:p>
          <a:p>
            <a:r>
              <a:rPr lang="zh-CN" altLang="en-US" dirty="0" smtClean="0"/>
              <a:t>软件方法挖掘指令集并行</a:t>
            </a:r>
            <a:endParaRPr lang="en-US" altLang="zh-CN" dirty="0" smtClean="0"/>
          </a:p>
          <a:p>
            <a:pPr lvl="1"/>
            <a:r>
              <a:rPr lang="zh-CN" altLang="en-US" dirty="0" smtClean="0"/>
              <a:t>基本块内的指令集并行</a:t>
            </a:r>
            <a:endParaRPr lang="en-US" altLang="zh-CN" dirty="0" smtClean="0"/>
          </a:p>
          <a:p>
            <a:r>
              <a:rPr lang="zh-CN" altLang="en-US" dirty="0" smtClean="0"/>
              <a:t>硬件方法挖掘指令集并行</a:t>
            </a:r>
            <a:endParaRPr lang="en-US" altLang="zh-CN" dirty="0"/>
          </a:p>
          <a:p>
            <a:pPr lvl="1"/>
            <a:r>
              <a:rPr lang="en-US" altLang="zh-CN" dirty="0" err="1"/>
              <a:t>Tomasulo</a:t>
            </a:r>
            <a:r>
              <a:rPr lang="zh-CN" altLang="en-US" dirty="0"/>
              <a:t>方法</a:t>
            </a:r>
            <a:endParaRPr lang="en-US" altLang="zh-CN" dirty="0"/>
          </a:p>
          <a:p>
            <a:r>
              <a:rPr lang="zh-CN" altLang="en-US" dirty="0" smtClean="0"/>
              <a:t>跨越基本块的指令集并行</a:t>
            </a:r>
            <a:endParaRPr lang="en-US" altLang="zh-CN" dirty="0" smtClean="0"/>
          </a:p>
          <a:p>
            <a:r>
              <a:rPr lang="zh-CN" altLang="en-US" dirty="0" smtClean="0"/>
              <a:t>基于硬件的推测执行</a:t>
            </a:r>
            <a:endParaRPr lang="en-US" altLang="zh-CN" dirty="0" smtClean="0"/>
          </a:p>
          <a:p>
            <a:r>
              <a:rPr lang="zh-CN" altLang="en-US" dirty="0" smtClean="0"/>
              <a:t>以多发射和静态调度来挖掘指令集并行</a:t>
            </a:r>
            <a:endParaRPr lang="en-US" altLang="zh-CN" dirty="0" smtClean="0"/>
          </a:p>
          <a:p>
            <a:r>
              <a:rPr lang="zh-CN" altLang="en-US" dirty="0" smtClean="0"/>
              <a:t>以动态调度、多发射和推测执行来挖掘指令集并行</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940897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94195" y="108502"/>
            <a:ext cx="7162800" cy="819150"/>
          </a:xfrm>
          <a:noFill/>
        </p:spPr>
        <p:txBody>
          <a:bodyPr/>
          <a:lstStyle/>
          <a:p>
            <a:r>
              <a:rPr lang="zh-CN" altLang="en-US" dirty="0" smtClean="0"/>
              <a:t>下列是否存在名相关</a:t>
            </a:r>
            <a:r>
              <a:rPr lang="en-US" altLang="zh-CN" dirty="0" smtClean="0"/>
              <a:t>?</a:t>
            </a:r>
          </a:p>
        </p:txBody>
      </p:sp>
      <p:sp>
        <p:nvSpPr>
          <p:cNvPr id="23555" name="Rectangle 3"/>
          <p:cNvSpPr>
            <a:spLocks noChangeArrowheads="1"/>
          </p:cNvSpPr>
          <p:nvPr/>
        </p:nvSpPr>
        <p:spPr bwMode="auto">
          <a:xfrm>
            <a:off x="1046923" y="649358"/>
            <a:ext cx="9912626" cy="59990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a:tabLst>
                <a:tab pos="971550" algn="l"/>
                <a:tab pos="1885950" algn="l"/>
                <a:tab pos="3657600" algn="l"/>
              </a:tabLst>
              <a:defRPr>
                <a:solidFill>
                  <a:schemeClr val="tx1"/>
                </a:solidFill>
                <a:latin typeface="Arial" panose="020B0604020202020204" pitchFamily="34" charset="0"/>
              </a:defRPr>
            </a:lvl1pPr>
            <a:lvl2pPr marL="742950" indent="-285750">
              <a:tabLst>
                <a:tab pos="971550" algn="l"/>
                <a:tab pos="1885950" algn="l"/>
                <a:tab pos="3657600" algn="l"/>
              </a:tabLst>
              <a:defRPr>
                <a:solidFill>
                  <a:schemeClr val="tx1"/>
                </a:solidFill>
                <a:latin typeface="Arial" panose="020B0604020202020204" pitchFamily="34" charset="0"/>
              </a:defRPr>
            </a:lvl2pPr>
            <a:lvl3pPr marL="1143000" indent="-228600">
              <a:tabLst>
                <a:tab pos="971550" algn="l"/>
                <a:tab pos="1885950" algn="l"/>
                <a:tab pos="3657600" algn="l"/>
              </a:tabLst>
              <a:defRPr>
                <a:solidFill>
                  <a:schemeClr val="tx1"/>
                </a:solidFill>
                <a:latin typeface="Arial" panose="020B0604020202020204" pitchFamily="34" charset="0"/>
              </a:defRPr>
            </a:lvl3pPr>
            <a:lvl4pPr marL="1600200" indent="-228600">
              <a:tabLst>
                <a:tab pos="971550" algn="l"/>
                <a:tab pos="1885950" algn="l"/>
                <a:tab pos="3657600" algn="l"/>
              </a:tabLst>
              <a:defRPr>
                <a:solidFill>
                  <a:schemeClr val="tx1"/>
                </a:solidFill>
                <a:latin typeface="Arial" panose="020B0604020202020204" pitchFamily="34" charset="0"/>
              </a:defRPr>
            </a:lvl4pPr>
            <a:lvl5pPr marL="2057400" indent="-228600">
              <a:tabLst>
                <a:tab pos="971550" algn="l"/>
                <a:tab pos="1885950" algn="l"/>
                <a:tab pos="3657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71550" algn="l"/>
                <a:tab pos="1885950" algn="l"/>
                <a:tab pos="3657600" algn="l"/>
              </a:tabLst>
              <a:defRPr>
                <a:solidFill>
                  <a:schemeClr val="tx1"/>
                </a:solidFill>
                <a:latin typeface="Arial" panose="020B0604020202020204" pitchFamily="34" charset="0"/>
              </a:defRPr>
            </a:lvl9pPr>
          </a:lstStyle>
          <a:p>
            <a:r>
              <a:rPr lang="en-US" altLang="zh-CN" sz="2400" b="1" dirty="0">
                <a:ea typeface="宋体" panose="02010600030101010101" pitchFamily="2" charset="-122"/>
              </a:rPr>
              <a:t> 1 Loop:	LD	F0,0(R1)</a:t>
            </a:r>
          </a:p>
          <a:p>
            <a:r>
              <a:rPr lang="en-US" altLang="zh-CN" sz="2400" b="1" dirty="0">
                <a:ea typeface="宋体" panose="02010600030101010101" pitchFamily="2" charset="-122"/>
              </a:rPr>
              <a:t> 2	ADDD	F4,F0,F2</a:t>
            </a:r>
          </a:p>
          <a:p>
            <a:r>
              <a:rPr lang="en-US" altLang="zh-CN" sz="2400" b="1" dirty="0">
                <a:ea typeface="宋体" panose="02010600030101010101" pitchFamily="2" charset="-122"/>
              </a:rPr>
              <a:t> 3	SD	0(R1),F4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4	LD	F6,</a:t>
            </a:r>
            <a:r>
              <a:rPr lang="en-US" altLang="zh-CN" sz="2400" b="1" dirty="0">
                <a:solidFill>
                  <a:schemeClr val="accent2"/>
                </a:solidFill>
                <a:ea typeface="宋体" panose="02010600030101010101" pitchFamily="2" charset="-122"/>
              </a:rPr>
              <a:t>-8</a:t>
            </a:r>
            <a:r>
              <a:rPr lang="en-US" altLang="zh-CN" sz="2400" b="1" dirty="0">
                <a:ea typeface="宋体" panose="02010600030101010101" pitchFamily="2" charset="-122"/>
              </a:rPr>
              <a:t>(R1)</a:t>
            </a:r>
          </a:p>
          <a:p>
            <a:r>
              <a:rPr lang="en-US" altLang="zh-CN" sz="2400" b="1" dirty="0">
                <a:ea typeface="宋体" panose="02010600030101010101" pitchFamily="2" charset="-122"/>
              </a:rPr>
              <a:t> 5	ADDD	F8,F6,F2</a:t>
            </a:r>
          </a:p>
          <a:p>
            <a:r>
              <a:rPr lang="en-US" altLang="zh-CN" sz="2400" b="1" dirty="0">
                <a:ea typeface="宋体" panose="02010600030101010101" pitchFamily="2" charset="-122"/>
              </a:rPr>
              <a:t> 6	SD	</a:t>
            </a:r>
            <a:r>
              <a:rPr lang="en-US" altLang="zh-CN" sz="2400" b="1" dirty="0">
                <a:solidFill>
                  <a:schemeClr val="accent2"/>
                </a:solidFill>
                <a:ea typeface="宋体" panose="02010600030101010101" pitchFamily="2" charset="-122"/>
              </a:rPr>
              <a:t>-8</a:t>
            </a:r>
            <a:r>
              <a:rPr lang="en-US" altLang="zh-CN" sz="2400" b="1" dirty="0">
                <a:ea typeface="宋体" panose="02010600030101010101" pitchFamily="2" charset="-122"/>
              </a:rPr>
              <a:t>(R1),F8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7	LD	F10,</a:t>
            </a:r>
            <a:r>
              <a:rPr lang="en-US" altLang="zh-CN" sz="2400" b="1" dirty="0">
                <a:solidFill>
                  <a:schemeClr val="accent2"/>
                </a:solidFill>
                <a:ea typeface="宋体" panose="02010600030101010101" pitchFamily="2" charset="-122"/>
              </a:rPr>
              <a:t>-16</a:t>
            </a:r>
            <a:r>
              <a:rPr lang="en-US" altLang="zh-CN" sz="2400" b="1" dirty="0">
                <a:ea typeface="宋体" panose="02010600030101010101" pitchFamily="2" charset="-122"/>
              </a:rPr>
              <a:t>(R1)</a:t>
            </a:r>
          </a:p>
          <a:p>
            <a:r>
              <a:rPr lang="en-US" altLang="zh-CN" sz="2400" b="1" dirty="0">
                <a:ea typeface="宋体" panose="02010600030101010101" pitchFamily="2" charset="-122"/>
              </a:rPr>
              <a:t> 8	ADDD	F12,F10,F2</a:t>
            </a:r>
          </a:p>
          <a:p>
            <a:r>
              <a:rPr lang="en-US" altLang="zh-CN" sz="2400" b="1" dirty="0">
                <a:ea typeface="宋体" panose="02010600030101010101" pitchFamily="2" charset="-122"/>
              </a:rPr>
              <a:t> 9	SD	</a:t>
            </a:r>
            <a:r>
              <a:rPr lang="en-US" altLang="zh-CN" sz="2400" b="1" dirty="0">
                <a:solidFill>
                  <a:schemeClr val="accent2"/>
                </a:solidFill>
                <a:ea typeface="宋体" panose="02010600030101010101" pitchFamily="2" charset="-122"/>
              </a:rPr>
              <a:t>-16</a:t>
            </a:r>
            <a:r>
              <a:rPr lang="en-US" altLang="zh-CN" sz="2400" b="1" dirty="0">
                <a:ea typeface="宋体" panose="02010600030101010101" pitchFamily="2" charset="-122"/>
              </a:rPr>
              <a:t>(R1),F12 	</a:t>
            </a:r>
            <a:r>
              <a:rPr lang="en-US" altLang="zh-CN" sz="2400" b="1" dirty="0">
                <a:solidFill>
                  <a:schemeClr val="accent2"/>
                </a:solidFill>
                <a:ea typeface="宋体" panose="02010600030101010101" pitchFamily="2" charset="-122"/>
              </a:rPr>
              <a:t>;drop SUBI &amp; BNEZ</a:t>
            </a:r>
            <a:endParaRPr lang="en-US" altLang="zh-CN" sz="2400" b="1" dirty="0">
              <a:ea typeface="宋体" panose="02010600030101010101" pitchFamily="2" charset="-122"/>
            </a:endParaRPr>
          </a:p>
          <a:p>
            <a:r>
              <a:rPr lang="en-US" altLang="zh-CN" sz="2400" b="1" dirty="0">
                <a:ea typeface="宋体" panose="02010600030101010101" pitchFamily="2" charset="-122"/>
              </a:rPr>
              <a:t> 10	LD	F14,</a:t>
            </a:r>
            <a:r>
              <a:rPr lang="en-US" altLang="zh-CN" sz="2400" b="1" dirty="0">
                <a:solidFill>
                  <a:schemeClr val="accent2"/>
                </a:solidFill>
                <a:ea typeface="宋体" panose="02010600030101010101" pitchFamily="2" charset="-122"/>
              </a:rPr>
              <a:t>-24</a:t>
            </a:r>
            <a:r>
              <a:rPr lang="en-US" altLang="zh-CN" sz="2400" b="1" dirty="0">
                <a:ea typeface="宋体" panose="02010600030101010101" pitchFamily="2" charset="-122"/>
              </a:rPr>
              <a:t>(R1)</a:t>
            </a:r>
          </a:p>
          <a:p>
            <a:r>
              <a:rPr lang="en-US" altLang="zh-CN" sz="2400" b="1" dirty="0">
                <a:ea typeface="宋体" panose="02010600030101010101" pitchFamily="2" charset="-122"/>
              </a:rPr>
              <a:t> 11	ADDD	F16,F14,F2</a:t>
            </a:r>
          </a:p>
          <a:p>
            <a:r>
              <a:rPr lang="en-US" altLang="zh-CN" sz="2400" b="1" dirty="0">
                <a:ea typeface="宋体" panose="02010600030101010101" pitchFamily="2" charset="-122"/>
              </a:rPr>
              <a:t> 12	SD	</a:t>
            </a:r>
            <a:r>
              <a:rPr lang="en-US" altLang="zh-CN" sz="2400" b="1" dirty="0">
                <a:solidFill>
                  <a:schemeClr val="accent2"/>
                </a:solidFill>
                <a:ea typeface="宋体" panose="02010600030101010101" pitchFamily="2" charset="-122"/>
              </a:rPr>
              <a:t>-24</a:t>
            </a:r>
            <a:r>
              <a:rPr lang="en-US" altLang="zh-CN" sz="2400" b="1" dirty="0">
                <a:ea typeface="宋体" panose="02010600030101010101" pitchFamily="2" charset="-122"/>
              </a:rPr>
              <a:t>(R1),F16</a:t>
            </a:r>
          </a:p>
          <a:p>
            <a:r>
              <a:rPr lang="en-US" altLang="zh-CN" sz="2400" b="1" dirty="0">
                <a:ea typeface="宋体" panose="02010600030101010101" pitchFamily="2" charset="-122"/>
              </a:rPr>
              <a:t> 13	SUBI	R1,R1,</a:t>
            </a:r>
            <a:r>
              <a:rPr lang="en-US" altLang="zh-CN" sz="2400" b="1" dirty="0">
                <a:solidFill>
                  <a:schemeClr val="accent2"/>
                </a:solidFill>
                <a:ea typeface="宋体" panose="02010600030101010101" pitchFamily="2" charset="-122"/>
              </a:rPr>
              <a:t>#32	;alter to 4*8</a:t>
            </a:r>
            <a:endParaRPr lang="en-US" altLang="zh-CN" sz="2400" b="1" dirty="0">
              <a:ea typeface="宋体" panose="02010600030101010101" pitchFamily="2" charset="-122"/>
            </a:endParaRPr>
          </a:p>
          <a:p>
            <a:r>
              <a:rPr lang="en-US" altLang="zh-CN" sz="2400" b="1" dirty="0">
                <a:ea typeface="宋体" panose="02010600030101010101" pitchFamily="2" charset="-122"/>
              </a:rPr>
              <a:t> 14	BNEZ	R1,LOOP</a:t>
            </a:r>
          </a:p>
          <a:p>
            <a:r>
              <a:rPr lang="en-US" altLang="zh-CN" sz="2400" b="1" dirty="0">
                <a:ea typeface="宋体" panose="02010600030101010101" pitchFamily="2" charset="-122"/>
              </a:rPr>
              <a:t> 15	NOP</a:t>
            </a:r>
          </a:p>
          <a:p>
            <a:r>
              <a:rPr lang="en-US" altLang="zh-CN" sz="2400" b="1" dirty="0" smtClean="0">
                <a:solidFill>
                  <a:schemeClr val="hlink"/>
                </a:solidFill>
                <a:ea typeface="宋体" panose="02010600030101010101" pitchFamily="2" charset="-122"/>
              </a:rPr>
              <a:t> </a:t>
            </a:r>
            <a:r>
              <a:rPr lang="zh-CN" altLang="en-US" sz="2400" b="1" dirty="0">
                <a:solidFill>
                  <a:schemeClr val="hlink"/>
                </a:solidFill>
                <a:ea typeface="宋体" panose="02010600030101010101" pitchFamily="2" charset="-122"/>
              </a:rPr>
              <a:t>这种方法称为寄存器重命名“</a:t>
            </a:r>
            <a:r>
              <a:rPr lang="en-US" altLang="zh-CN" sz="2400" b="1" dirty="0">
                <a:solidFill>
                  <a:schemeClr val="hlink"/>
                </a:solidFill>
                <a:ea typeface="宋体" panose="02010600030101010101" pitchFamily="2" charset="-122"/>
              </a:rPr>
              <a:t>register renaming</a:t>
            </a:r>
            <a:r>
              <a:rPr lang="en-US" altLang="zh-CN" sz="2400" b="1" dirty="0" smtClean="0">
                <a:solidFill>
                  <a:schemeClr val="hlink"/>
                </a:solidFill>
                <a:ea typeface="宋体" panose="02010600030101010101" pitchFamily="2" charset="-122"/>
              </a:rPr>
              <a:t>”</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11757645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10515600" cy="854075"/>
          </a:xfrm>
          <a:noFill/>
        </p:spPr>
        <p:txBody>
          <a:bodyPr/>
          <a:lstStyle/>
          <a:p>
            <a:r>
              <a:rPr lang="zh-CN" altLang="en-US" dirty="0" smtClean="0"/>
              <a:t>从编译器角度看代码移动（3/5)</a:t>
            </a:r>
            <a:endParaRPr lang="en-US" altLang="zh-CN" dirty="0" smtClean="0"/>
          </a:p>
        </p:txBody>
      </p:sp>
      <p:sp>
        <p:nvSpPr>
          <p:cNvPr id="24579" name="Rectangle 3"/>
          <p:cNvSpPr>
            <a:spLocks noGrp="1" noChangeArrowheads="1"/>
          </p:cNvSpPr>
          <p:nvPr>
            <p:ph idx="1"/>
          </p:nvPr>
        </p:nvSpPr>
        <p:spPr>
          <a:xfrm>
            <a:off x="838200" y="1311965"/>
            <a:ext cx="10515600" cy="4997520"/>
          </a:xfrm>
          <a:noFill/>
        </p:spPr>
        <p:txBody>
          <a:bodyPr/>
          <a:lstStyle/>
          <a:p>
            <a:r>
              <a:rPr lang="zh-CN" altLang="en-US" sz="3200" dirty="0" smtClean="0">
                <a:ea typeface="宋体" panose="02010600030101010101" pitchFamily="2" charset="-122"/>
              </a:rPr>
              <a:t>访问存储单元时，很难判断名相关</a:t>
            </a:r>
            <a:endParaRPr lang="zh-CN" altLang="en-US" sz="3200" dirty="0">
              <a:ea typeface="宋体" panose="02010600030101010101" pitchFamily="2" charset="-122"/>
            </a:endParaRPr>
          </a:p>
          <a:p>
            <a:pPr lvl="1"/>
            <a:r>
              <a:rPr lang="en-US" altLang="zh-CN" sz="2800" dirty="0" smtClean="0">
                <a:ea typeface="宋体" panose="02010600030101010101" pitchFamily="2" charset="-122"/>
              </a:rPr>
              <a:t>100(R4) = 20(R6)?</a:t>
            </a:r>
          </a:p>
          <a:p>
            <a:pPr lvl="1"/>
            <a:r>
              <a:rPr lang="zh-CN" altLang="en-US" sz="2800" dirty="0" smtClean="0">
                <a:ea typeface="宋体" panose="02010600030101010101" pitchFamily="2" charset="-122"/>
              </a:rPr>
              <a:t>不同次的循环，</a:t>
            </a:r>
            <a:r>
              <a:rPr lang="en-US" altLang="zh-CN" sz="2800" dirty="0" smtClean="0">
                <a:ea typeface="宋体" panose="02010600030101010101" pitchFamily="2" charset="-122"/>
              </a:rPr>
              <a:t>20(R6) = 20(R6)?</a:t>
            </a:r>
          </a:p>
          <a:p>
            <a:r>
              <a:rPr lang="zh-CN" altLang="en-US" sz="3200" dirty="0">
                <a:ea typeface="宋体" panose="02010600030101010101" pitchFamily="2" charset="-122"/>
              </a:rPr>
              <a:t>我们给出的示例要求编译器知道假设</a:t>
            </a:r>
            <a:r>
              <a:rPr lang="en-US" altLang="zh-CN" sz="3200" dirty="0">
                <a:ea typeface="宋体" panose="02010600030101010101" pitchFamily="2" charset="-122"/>
              </a:rPr>
              <a:t>R1</a:t>
            </a:r>
            <a:r>
              <a:rPr lang="zh-CN" altLang="en-US" sz="3200" dirty="0">
                <a:ea typeface="宋体" panose="02010600030101010101" pitchFamily="2" charset="-122"/>
              </a:rPr>
              <a:t>不变，因此</a:t>
            </a:r>
            <a:r>
              <a:rPr lang="en-US" altLang="zh-CN" sz="3200" dirty="0">
                <a:ea typeface="宋体" panose="02010600030101010101" pitchFamily="2" charset="-122"/>
              </a:rPr>
              <a:t>:</a:t>
            </a:r>
            <a:br>
              <a:rPr lang="en-US" altLang="zh-CN" sz="3200" dirty="0">
                <a:ea typeface="宋体" panose="02010600030101010101" pitchFamily="2" charset="-122"/>
              </a:rPr>
            </a:br>
            <a:r>
              <a:rPr lang="en-US" altLang="zh-CN" sz="3200" dirty="0">
                <a:ea typeface="宋体" panose="02010600030101010101" pitchFamily="2" charset="-122"/>
              </a:rPr>
              <a:t/>
            </a:r>
            <a:br>
              <a:rPr lang="en-US" altLang="zh-CN" sz="3200" dirty="0">
                <a:ea typeface="宋体" panose="02010600030101010101" pitchFamily="2" charset="-122"/>
              </a:rPr>
            </a:br>
            <a:r>
              <a:rPr lang="en-US" altLang="zh-CN" dirty="0">
                <a:ea typeface="宋体" panose="02010600030101010101" pitchFamily="2" charset="-122"/>
              </a:rPr>
              <a:t>0(R1) ≠ -8(R1) ≠ -16(R1) ≠ -24(R1)</a:t>
            </a:r>
            <a:br>
              <a:rPr lang="en-US" altLang="zh-CN" dirty="0">
                <a:ea typeface="宋体" panose="02010600030101010101" pitchFamily="2" charset="-122"/>
              </a:rPr>
            </a:br>
            <a:endParaRPr lang="en-US" altLang="zh-CN" dirty="0">
              <a:ea typeface="宋体" panose="02010600030101010101" pitchFamily="2" charset="-122"/>
            </a:endParaRPr>
          </a:p>
          <a:p>
            <a:pPr marL="457200" lvl="1" indent="0">
              <a:buNone/>
            </a:pPr>
            <a:r>
              <a:rPr lang="zh-CN" altLang="en-US" sz="2800" dirty="0" smtClean="0">
                <a:ea typeface="宋体" panose="02010600030101010101" pitchFamily="2" charset="-122"/>
              </a:rPr>
              <a:t>因此</a:t>
            </a:r>
            <a:r>
              <a:rPr lang="en-US" altLang="zh-CN" sz="2800" dirty="0">
                <a:ea typeface="宋体" panose="02010600030101010101" pitchFamily="2" charset="-122"/>
              </a:rPr>
              <a:t>loads</a:t>
            </a:r>
            <a:r>
              <a:rPr lang="zh-CN" altLang="en-US" sz="2800" dirty="0">
                <a:ea typeface="宋体" panose="02010600030101010101" pitchFamily="2" charset="-122"/>
              </a:rPr>
              <a:t>和</a:t>
            </a:r>
            <a:r>
              <a:rPr lang="en-US" altLang="zh-CN" sz="2800" dirty="0">
                <a:ea typeface="宋体" panose="02010600030101010101" pitchFamily="2" charset="-122"/>
              </a:rPr>
              <a:t>stores</a:t>
            </a:r>
            <a:r>
              <a:rPr lang="zh-CN" altLang="en-US" sz="2800" dirty="0">
                <a:ea typeface="宋体" panose="02010600030101010101" pitchFamily="2" charset="-122"/>
              </a:rPr>
              <a:t>之间相互无关可以移动</a:t>
            </a:r>
          </a:p>
        </p:txBody>
      </p:sp>
    </p:spTree>
    <p:extLst>
      <p:ext uri="{BB962C8B-B14F-4D97-AF65-F5344CB8AC3E}">
        <p14:creationId xmlns:p14="http://schemas.microsoft.com/office/powerpoint/2010/main" val="34306680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259108"/>
            <a:ext cx="10515600" cy="827571"/>
          </a:xfrm>
          <a:noFill/>
        </p:spPr>
        <p:txBody>
          <a:bodyPr/>
          <a:lstStyle/>
          <a:p>
            <a:r>
              <a:rPr lang="zh-CN" altLang="en-US" dirty="0" smtClean="0"/>
              <a:t>从编译器角度看代码移动（4/5)</a:t>
            </a:r>
            <a:endParaRPr lang="en-US" altLang="zh-CN" dirty="0" smtClean="0"/>
          </a:p>
        </p:txBody>
      </p:sp>
      <p:sp>
        <p:nvSpPr>
          <p:cNvPr id="25603" name="Rectangle 3"/>
          <p:cNvSpPr>
            <a:spLocks noGrp="1" noChangeArrowheads="1"/>
          </p:cNvSpPr>
          <p:nvPr>
            <p:ph idx="1"/>
          </p:nvPr>
        </p:nvSpPr>
        <p:spPr>
          <a:xfrm>
            <a:off x="838200" y="1523999"/>
            <a:ext cx="10515600" cy="4652963"/>
          </a:xfrm>
          <a:noFill/>
        </p:spPr>
        <p:txBody>
          <a:bodyPr/>
          <a:lstStyle/>
          <a:p>
            <a:r>
              <a:rPr lang="zh-CN" altLang="en-US" sz="3200" dirty="0" smtClean="0">
                <a:ea typeface="宋体" panose="02010600030101010101" pitchFamily="2" charset="-122"/>
              </a:rPr>
              <a:t>最后一种相关称为控制相关(</a:t>
            </a:r>
            <a:r>
              <a:rPr lang="en-US" altLang="zh-CN" sz="3200" dirty="0" smtClean="0">
                <a:ea typeface="宋体" panose="02010600030101010101" pitchFamily="2" charset="-122"/>
              </a:rPr>
              <a:t> </a:t>
            </a:r>
            <a:r>
              <a:rPr lang="en-US" altLang="zh-CN" sz="3200" dirty="0" smtClean="0">
                <a:solidFill>
                  <a:schemeClr val="hlink"/>
                </a:solidFill>
                <a:ea typeface="宋体" panose="02010600030101010101" pitchFamily="2" charset="-122"/>
              </a:rPr>
              <a:t>control dependence</a:t>
            </a:r>
            <a:r>
              <a:rPr lang="en-US" altLang="zh-CN" sz="3200" dirty="0" smtClean="0">
                <a:ea typeface="宋体" panose="02010600030101010101" pitchFamily="2" charset="-122"/>
              </a:rPr>
              <a:t>)</a:t>
            </a:r>
          </a:p>
          <a:p>
            <a:r>
              <a:rPr lang="en-US" altLang="zh-CN" sz="3200" dirty="0" smtClean="0">
                <a:ea typeface="宋体" panose="02010600030101010101" pitchFamily="2" charset="-122"/>
              </a:rPr>
              <a:t>Example</a:t>
            </a:r>
          </a:p>
          <a:p>
            <a:pPr>
              <a:buFontTx/>
              <a:buNone/>
            </a:pPr>
            <a:r>
              <a:rPr lang="en-US" altLang="zh-CN" dirty="0" smtClean="0">
                <a:latin typeface="Courier" pitchFamily="49" charset="0"/>
                <a:ea typeface="宋体" panose="02010600030101010101" pitchFamily="2" charset="-122"/>
              </a:rPr>
              <a:t>		if p1 {S1;};</a:t>
            </a:r>
          </a:p>
          <a:p>
            <a:pPr>
              <a:buFontTx/>
              <a:buNone/>
            </a:pPr>
            <a:r>
              <a:rPr lang="en-US" altLang="zh-CN" dirty="0" smtClean="0">
                <a:latin typeface="Courier" pitchFamily="49" charset="0"/>
                <a:ea typeface="宋体" panose="02010600030101010101" pitchFamily="2" charset="-122"/>
              </a:rPr>
              <a:t>		if p2 {S2;};</a:t>
            </a:r>
            <a:endParaRPr lang="en-US" altLang="zh-CN" dirty="0" smtClean="0">
              <a:ea typeface="宋体" panose="02010600030101010101" pitchFamily="2" charset="-122"/>
            </a:endParaRPr>
          </a:p>
          <a:p>
            <a:pPr>
              <a:buFontTx/>
              <a:buNone/>
            </a:pPr>
            <a:r>
              <a:rPr lang="en-US" altLang="zh-CN" dirty="0" smtClean="0">
                <a:ea typeface="宋体" panose="02010600030101010101" pitchFamily="2" charset="-122"/>
              </a:rPr>
              <a:t> 	S1 </a:t>
            </a:r>
            <a:r>
              <a:rPr lang="zh-CN" altLang="en-US" dirty="0" smtClean="0">
                <a:ea typeface="宋体" panose="02010600030101010101" pitchFamily="2" charset="-122"/>
              </a:rPr>
              <a:t>依赖于</a:t>
            </a:r>
            <a:r>
              <a:rPr lang="en-US" altLang="zh-CN" dirty="0" smtClean="0">
                <a:ea typeface="宋体" panose="02010600030101010101" pitchFamily="2" charset="-122"/>
              </a:rPr>
              <a:t>P1</a:t>
            </a:r>
            <a:r>
              <a:rPr lang="zh-CN" altLang="en-US" dirty="0" smtClean="0">
                <a:ea typeface="宋体" panose="02010600030101010101" pitchFamily="2" charset="-122"/>
              </a:rPr>
              <a:t>的测试结果，</a:t>
            </a:r>
            <a:r>
              <a:rPr lang="en-US" altLang="zh-CN" dirty="0" smtClean="0">
                <a:ea typeface="宋体" panose="02010600030101010101" pitchFamily="2" charset="-122"/>
              </a:rPr>
              <a:t>S2</a:t>
            </a:r>
            <a:r>
              <a:rPr lang="zh-CN" altLang="en-US" dirty="0" smtClean="0">
                <a:ea typeface="宋体" panose="02010600030101010101" pitchFamily="2" charset="-122"/>
              </a:rPr>
              <a:t>依赖于</a:t>
            </a:r>
            <a:r>
              <a:rPr lang="en-US" altLang="zh-CN" dirty="0" smtClean="0">
                <a:ea typeface="宋体" panose="02010600030101010101" pitchFamily="2" charset="-122"/>
              </a:rPr>
              <a:t>P2</a:t>
            </a:r>
            <a:r>
              <a:rPr lang="zh-CN" altLang="en-US" dirty="0" smtClean="0">
                <a:ea typeface="宋体" panose="02010600030101010101" pitchFamily="2" charset="-122"/>
              </a:rPr>
              <a:t>的测试。</a:t>
            </a:r>
          </a:p>
        </p:txBody>
      </p:sp>
    </p:spTree>
    <p:extLst>
      <p:ext uri="{BB962C8B-B14F-4D97-AF65-F5344CB8AC3E}">
        <p14:creationId xmlns:p14="http://schemas.microsoft.com/office/powerpoint/2010/main" val="11733315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285612"/>
            <a:ext cx="10515600" cy="854075"/>
          </a:xfrm>
          <a:noFill/>
        </p:spPr>
        <p:txBody>
          <a:bodyPr/>
          <a:lstStyle/>
          <a:p>
            <a:r>
              <a:rPr lang="zh-CN" altLang="en-US" dirty="0" smtClean="0"/>
              <a:t>从编译器角度看代码移动（5/5)</a:t>
            </a:r>
            <a:endParaRPr lang="en-US" altLang="zh-CN" dirty="0" smtClean="0"/>
          </a:p>
        </p:txBody>
      </p:sp>
      <p:sp>
        <p:nvSpPr>
          <p:cNvPr id="26627" name="Rectangle 3"/>
          <p:cNvSpPr>
            <a:spLocks noGrp="1" noChangeArrowheads="1"/>
          </p:cNvSpPr>
          <p:nvPr>
            <p:ph idx="1"/>
          </p:nvPr>
        </p:nvSpPr>
        <p:spPr>
          <a:xfrm>
            <a:off x="838200" y="1311965"/>
            <a:ext cx="10515600" cy="4864998"/>
          </a:xfrm>
          <a:noFill/>
        </p:spPr>
        <p:txBody>
          <a:bodyPr/>
          <a:lstStyle/>
          <a:p>
            <a:r>
              <a:rPr lang="zh-CN" altLang="en-US" sz="3200" dirty="0" smtClean="0">
                <a:ea typeface="宋体" panose="02010600030101010101" pitchFamily="2" charset="-122"/>
              </a:rPr>
              <a:t>处理控制相关的原则：</a:t>
            </a:r>
            <a:endParaRPr lang="en-US" altLang="zh-CN" sz="3200" dirty="0" smtClean="0">
              <a:ea typeface="宋体" panose="02010600030101010101" pitchFamily="2" charset="-122"/>
            </a:endParaRPr>
          </a:p>
          <a:p>
            <a:pPr lvl="1"/>
            <a:r>
              <a:rPr lang="zh-CN" altLang="en-US" sz="2800" dirty="0" smtClean="0">
                <a:ea typeface="宋体" panose="02010600030101010101" pitchFamily="2" charset="-122"/>
              </a:rPr>
              <a:t>受分支指令控制的指令，不能移到控制指令之前，以免该指令的执行不在分支指令的控制范围</a:t>
            </a:r>
            <a:r>
              <a:rPr lang="en-US" altLang="zh-CN" sz="2800" dirty="0" smtClean="0">
                <a:ea typeface="宋体" panose="02010600030101010101" pitchFamily="2" charset="-122"/>
              </a:rPr>
              <a:t>.</a:t>
            </a:r>
            <a:br>
              <a:rPr lang="en-US" altLang="zh-CN" sz="2800" dirty="0" smtClean="0">
                <a:ea typeface="宋体" panose="02010600030101010101" pitchFamily="2" charset="-122"/>
              </a:rPr>
            </a:br>
            <a:endParaRPr lang="en-US" altLang="zh-CN" sz="2800" dirty="0" smtClean="0">
              <a:ea typeface="宋体" panose="02010600030101010101" pitchFamily="2" charset="-122"/>
            </a:endParaRPr>
          </a:p>
          <a:p>
            <a:pPr lvl="1"/>
            <a:r>
              <a:rPr lang="zh-CN" altLang="en-US" sz="2800" dirty="0" smtClean="0">
                <a:ea typeface="宋体" panose="02010600030101010101" pitchFamily="2" charset="-122"/>
              </a:rPr>
              <a:t>不受分支指令控制的指令，不能移到控制指令之后，以免该指令的执行受分支指令的控制</a:t>
            </a:r>
            <a:r>
              <a:rPr lang="en-US" altLang="zh-CN" sz="2800" dirty="0" smtClean="0">
                <a:ea typeface="宋体" panose="02010600030101010101" pitchFamily="2" charset="-122"/>
              </a:rPr>
              <a:t>. </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 </a:t>
            </a:r>
            <a:endParaRPr lang="zh-CN" altLang="en-US" dirty="0" smtClean="0">
              <a:ea typeface="宋体" panose="02010600030101010101" pitchFamily="2" charset="-122"/>
            </a:endParaRPr>
          </a:p>
          <a:p>
            <a:r>
              <a:rPr lang="zh-CN" altLang="en-US" sz="3200" dirty="0">
                <a:ea typeface="宋体" panose="02010600030101010101" pitchFamily="2" charset="-122"/>
              </a:rPr>
              <a:t>减少控制相关可以提高指令的并行性</a:t>
            </a:r>
          </a:p>
        </p:txBody>
      </p:sp>
    </p:spTree>
    <p:extLst>
      <p:ext uri="{BB962C8B-B14F-4D97-AF65-F5344CB8AC3E}">
        <p14:creationId xmlns:p14="http://schemas.microsoft.com/office/powerpoint/2010/main" val="421419398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0"/>
            <a:ext cx="10515600" cy="774127"/>
          </a:xfrm>
          <a:noFill/>
        </p:spPr>
        <p:txBody>
          <a:bodyPr/>
          <a:lstStyle/>
          <a:p>
            <a:r>
              <a:rPr lang="zh-CN" altLang="en-US" dirty="0" smtClean="0"/>
              <a:t>下列程序段的控制相关</a:t>
            </a:r>
          </a:p>
        </p:txBody>
      </p:sp>
      <p:sp>
        <p:nvSpPr>
          <p:cNvPr id="2" name="内容占位符 1"/>
          <p:cNvSpPr>
            <a:spLocks noGrp="1"/>
          </p:cNvSpPr>
          <p:nvPr>
            <p:ph idx="1"/>
          </p:nvPr>
        </p:nvSpPr>
        <p:spPr>
          <a:xfrm>
            <a:off x="838200" y="774128"/>
            <a:ext cx="5059017" cy="5229108"/>
          </a:xfrm>
        </p:spPr>
        <p:txBody>
          <a:bodyPr>
            <a:noAutofit/>
          </a:bodyPr>
          <a:lstStyle/>
          <a:p>
            <a:pPr marL="0" indent="0">
              <a:buNone/>
            </a:pPr>
            <a:r>
              <a:rPr lang="en-US" altLang="zh-CN" b="1" dirty="0"/>
              <a:t> 1 </a:t>
            </a:r>
            <a:r>
              <a:rPr lang="en-US" altLang="zh-CN" b="1" dirty="0" smtClean="0"/>
              <a:t>Loop:     LD           F0,0(R1</a:t>
            </a:r>
            <a:r>
              <a:rPr lang="en-US" altLang="zh-CN" b="1" dirty="0"/>
              <a:t>)</a:t>
            </a:r>
          </a:p>
          <a:p>
            <a:pPr marL="0" indent="0">
              <a:buNone/>
            </a:pPr>
            <a:r>
              <a:rPr lang="en-US" altLang="zh-CN" b="1" dirty="0"/>
              <a:t> 2	</a:t>
            </a:r>
            <a:r>
              <a:rPr lang="en-US" altLang="zh-CN" b="1" dirty="0" smtClean="0"/>
              <a:t>        ADDD     F4,F0,F2</a:t>
            </a:r>
            <a:endParaRPr lang="en-US" altLang="zh-CN" b="1" dirty="0"/>
          </a:p>
          <a:p>
            <a:pPr marL="0" indent="0">
              <a:buNone/>
            </a:pPr>
            <a:r>
              <a:rPr lang="en-US" altLang="zh-CN" b="1" dirty="0"/>
              <a:t> </a:t>
            </a:r>
            <a:r>
              <a:rPr lang="en-US" altLang="zh-CN" b="1" dirty="0" smtClean="0"/>
              <a:t>3                SD           0(R1</a:t>
            </a:r>
            <a:r>
              <a:rPr lang="en-US" altLang="zh-CN" b="1" dirty="0"/>
              <a:t>),F4 	</a:t>
            </a:r>
          </a:p>
          <a:p>
            <a:pPr marL="0" indent="0">
              <a:spcBef>
                <a:spcPct val="30000"/>
              </a:spcBef>
              <a:buNone/>
            </a:pPr>
            <a:r>
              <a:rPr lang="en-US" altLang="zh-CN" b="1" dirty="0"/>
              <a:t> </a:t>
            </a:r>
            <a:r>
              <a:rPr lang="en-US" altLang="zh-CN" b="1" dirty="0" smtClean="0"/>
              <a:t>4                SUBI</a:t>
            </a:r>
            <a:r>
              <a:rPr lang="en-US" altLang="zh-CN" b="1" dirty="0"/>
              <a:t> </a:t>
            </a:r>
            <a:r>
              <a:rPr lang="en-US" altLang="zh-CN" b="1" dirty="0" smtClean="0"/>
              <a:t>      R1,R1,8</a:t>
            </a:r>
            <a:r>
              <a:rPr lang="en-US" altLang="zh-CN" b="1" dirty="0"/>
              <a:t>	</a:t>
            </a:r>
          </a:p>
          <a:p>
            <a:pPr marL="0" indent="0">
              <a:spcBef>
                <a:spcPct val="30000"/>
              </a:spcBef>
              <a:buNone/>
            </a:pPr>
            <a:r>
              <a:rPr lang="en-US" altLang="zh-CN" b="1" dirty="0"/>
              <a:t> </a:t>
            </a:r>
            <a:r>
              <a:rPr lang="en-US" altLang="zh-CN" b="1" dirty="0" smtClean="0"/>
              <a:t>5                BEQZ</a:t>
            </a:r>
            <a:r>
              <a:rPr lang="en-US" altLang="zh-CN" b="1" dirty="0"/>
              <a:t> </a:t>
            </a:r>
            <a:r>
              <a:rPr lang="en-US" altLang="zh-CN" b="1" dirty="0" smtClean="0"/>
              <a:t>     R1,exit</a:t>
            </a:r>
            <a:endParaRPr lang="en-US" altLang="zh-CN" b="1" dirty="0"/>
          </a:p>
          <a:p>
            <a:pPr marL="0" indent="0">
              <a:buNone/>
            </a:pPr>
            <a:r>
              <a:rPr lang="en-US" altLang="zh-CN" b="1" dirty="0" smtClean="0"/>
              <a:t> 6</a:t>
            </a:r>
            <a:r>
              <a:rPr lang="en-US" altLang="zh-CN" b="1" dirty="0"/>
              <a:t> </a:t>
            </a:r>
            <a:r>
              <a:rPr lang="en-US" altLang="zh-CN" b="1" dirty="0" smtClean="0"/>
              <a:t>               LD</a:t>
            </a:r>
            <a:r>
              <a:rPr lang="en-US" altLang="zh-CN" b="1" dirty="0"/>
              <a:t> </a:t>
            </a:r>
            <a:r>
              <a:rPr lang="en-US" altLang="zh-CN" b="1" dirty="0" smtClean="0"/>
              <a:t>          F0,0(R1</a:t>
            </a:r>
            <a:r>
              <a:rPr lang="en-US" altLang="zh-CN" b="1" dirty="0"/>
              <a:t>)</a:t>
            </a:r>
          </a:p>
          <a:p>
            <a:pPr marL="0" indent="0">
              <a:buNone/>
            </a:pPr>
            <a:r>
              <a:rPr lang="en-US" altLang="zh-CN" b="1" dirty="0"/>
              <a:t> </a:t>
            </a:r>
            <a:r>
              <a:rPr lang="en-US" altLang="zh-CN" b="1" dirty="0" smtClean="0"/>
              <a:t>7                ADDD</a:t>
            </a:r>
            <a:r>
              <a:rPr lang="en-US" altLang="zh-CN" b="1" dirty="0"/>
              <a:t> </a:t>
            </a:r>
            <a:r>
              <a:rPr lang="en-US" altLang="zh-CN" b="1" dirty="0" smtClean="0"/>
              <a:t>    F4,F0,F2</a:t>
            </a:r>
            <a:endParaRPr lang="en-US" altLang="zh-CN" b="1" dirty="0"/>
          </a:p>
          <a:p>
            <a:pPr marL="0" indent="0">
              <a:buNone/>
            </a:pPr>
            <a:r>
              <a:rPr lang="en-US" altLang="zh-CN" b="1" dirty="0"/>
              <a:t> </a:t>
            </a:r>
            <a:r>
              <a:rPr lang="en-US" altLang="zh-CN" b="1" dirty="0" smtClean="0"/>
              <a:t>8                SD</a:t>
            </a:r>
            <a:r>
              <a:rPr lang="en-US" altLang="zh-CN" b="1" dirty="0"/>
              <a:t> </a:t>
            </a:r>
            <a:r>
              <a:rPr lang="en-US" altLang="zh-CN" b="1" dirty="0" smtClean="0"/>
              <a:t>          0(R1</a:t>
            </a:r>
            <a:r>
              <a:rPr lang="en-US" altLang="zh-CN" b="1" dirty="0"/>
              <a:t>),F4 	</a:t>
            </a:r>
          </a:p>
          <a:p>
            <a:pPr marL="0" indent="0">
              <a:spcBef>
                <a:spcPct val="30000"/>
              </a:spcBef>
              <a:buNone/>
            </a:pPr>
            <a:r>
              <a:rPr lang="en-US" altLang="zh-CN" b="1" dirty="0"/>
              <a:t> </a:t>
            </a:r>
            <a:r>
              <a:rPr lang="en-US" altLang="zh-CN" b="1" dirty="0" smtClean="0"/>
              <a:t>9                SUBI</a:t>
            </a:r>
            <a:r>
              <a:rPr lang="en-US" altLang="zh-CN" b="1" dirty="0"/>
              <a:t> </a:t>
            </a:r>
            <a:r>
              <a:rPr lang="en-US" altLang="zh-CN" b="1" dirty="0" smtClean="0"/>
              <a:t>      R1,R1,8</a:t>
            </a:r>
            <a:r>
              <a:rPr lang="en-US" altLang="zh-CN" b="1" dirty="0"/>
              <a:t>	</a:t>
            </a:r>
          </a:p>
          <a:p>
            <a:pPr marL="0" indent="0">
              <a:spcBef>
                <a:spcPct val="30000"/>
              </a:spcBef>
              <a:buNone/>
            </a:pPr>
            <a:r>
              <a:rPr lang="en-US" altLang="zh-CN" b="1" dirty="0"/>
              <a:t> </a:t>
            </a:r>
            <a:r>
              <a:rPr lang="en-US" altLang="zh-CN" b="1" dirty="0" smtClean="0"/>
              <a:t>10              BEQZ</a:t>
            </a:r>
            <a:r>
              <a:rPr lang="en-US" altLang="zh-CN" b="1" dirty="0"/>
              <a:t> </a:t>
            </a:r>
            <a:r>
              <a:rPr lang="en-US" altLang="zh-CN" b="1" dirty="0" smtClean="0"/>
              <a:t>     R1,exit</a:t>
            </a:r>
            <a:endParaRPr lang="en-US" altLang="zh-CN" b="1" dirty="0"/>
          </a:p>
          <a:p>
            <a:pPr marL="0" indent="0">
              <a:buNone/>
            </a:pPr>
            <a:endParaRPr lang="zh-CN" altLang="en-US" dirty="0"/>
          </a:p>
        </p:txBody>
      </p:sp>
      <p:sp>
        <p:nvSpPr>
          <p:cNvPr id="4" name="内容占位符 1"/>
          <p:cNvSpPr txBox="1">
            <a:spLocks/>
          </p:cNvSpPr>
          <p:nvPr/>
        </p:nvSpPr>
        <p:spPr>
          <a:xfrm>
            <a:off x="6874566" y="774127"/>
            <a:ext cx="3945835" cy="5821545"/>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Wingdings" panose="05000000000000000000" pitchFamily="2" charset="2"/>
              <a:buChar char="l"/>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smtClean="0"/>
              <a:t> 11      LD</a:t>
            </a:r>
            <a:r>
              <a:rPr lang="en-US" altLang="zh-CN" b="1" dirty="0"/>
              <a:t> </a:t>
            </a:r>
            <a:r>
              <a:rPr lang="en-US" altLang="zh-CN" b="1" dirty="0" smtClean="0"/>
              <a:t>       F0,0(R1)</a:t>
            </a:r>
          </a:p>
          <a:p>
            <a:pPr marL="0" indent="0">
              <a:buFont typeface="Wingdings" panose="05000000000000000000" pitchFamily="2" charset="2"/>
              <a:buNone/>
            </a:pPr>
            <a:r>
              <a:rPr lang="en-US" altLang="zh-CN" b="1" dirty="0" smtClean="0"/>
              <a:t> 12     ADDD</a:t>
            </a:r>
            <a:r>
              <a:rPr lang="en-US" altLang="zh-CN" b="1" dirty="0"/>
              <a:t> </a:t>
            </a:r>
            <a:r>
              <a:rPr lang="en-US" altLang="zh-CN" b="1" dirty="0" smtClean="0"/>
              <a:t> F4,F0,F2</a:t>
            </a:r>
          </a:p>
          <a:p>
            <a:pPr marL="0" indent="0">
              <a:buFont typeface="Wingdings" panose="05000000000000000000" pitchFamily="2" charset="2"/>
              <a:buNone/>
            </a:pPr>
            <a:r>
              <a:rPr lang="en-US" altLang="zh-CN" b="1" dirty="0" smtClean="0"/>
              <a:t> 13     SD</a:t>
            </a:r>
            <a:r>
              <a:rPr lang="en-US" altLang="zh-CN" b="1" dirty="0"/>
              <a:t> </a:t>
            </a:r>
            <a:r>
              <a:rPr lang="en-US" altLang="zh-CN" b="1" dirty="0" smtClean="0"/>
              <a:t>       0(R1),F4 	</a:t>
            </a:r>
          </a:p>
          <a:p>
            <a:pPr marL="0" indent="0">
              <a:spcBef>
                <a:spcPct val="30000"/>
              </a:spcBef>
              <a:buFont typeface="Wingdings" panose="05000000000000000000" pitchFamily="2" charset="2"/>
              <a:buNone/>
            </a:pPr>
            <a:r>
              <a:rPr lang="en-US" altLang="zh-CN" b="1" dirty="0" smtClean="0"/>
              <a:t> 14     SUBI</a:t>
            </a:r>
            <a:r>
              <a:rPr lang="en-US" altLang="zh-CN" b="1" dirty="0"/>
              <a:t> </a:t>
            </a:r>
            <a:r>
              <a:rPr lang="en-US" altLang="zh-CN" b="1" dirty="0" smtClean="0"/>
              <a:t>   R1,R1,8	</a:t>
            </a:r>
          </a:p>
          <a:p>
            <a:pPr marL="0" indent="0">
              <a:spcBef>
                <a:spcPct val="30000"/>
              </a:spcBef>
              <a:buFont typeface="Wingdings" panose="05000000000000000000" pitchFamily="2" charset="2"/>
              <a:buNone/>
            </a:pPr>
            <a:r>
              <a:rPr lang="en-US" altLang="zh-CN" b="1" dirty="0" smtClean="0"/>
              <a:t> 15     BEQZ   R1,exit</a:t>
            </a:r>
          </a:p>
          <a:p>
            <a:pPr marL="0" indent="0">
              <a:buFont typeface="Wingdings" panose="05000000000000000000" pitchFamily="2" charset="2"/>
              <a:buNone/>
            </a:pPr>
            <a:r>
              <a:rPr lang="en-US" altLang="zh-CN" b="1" dirty="0" smtClean="0"/>
              <a:t>....</a:t>
            </a:r>
            <a:endParaRPr lang="zh-CN" altLang="en-US" dirty="0"/>
          </a:p>
        </p:txBody>
      </p:sp>
    </p:spTree>
    <p:extLst>
      <p:ext uri="{BB962C8B-B14F-4D97-AF65-F5344CB8AC3E}">
        <p14:creationId xmlns:p14="http://schemas.microsoft.com/office/powerpoint/2010/main" val="42295759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245205"/>
            <a:ext cx="10515600" cy="759136"/>
          </a:xfrm>
          <a:noFill/>
        </p:spPr>
        <p:txBody>
          <a:bodyPr>
            <a:normAutofit/>
          </a:bodyPr>
          <a:lstStyle/>
          <a:p>
            <a:r>
              <a:rPr lang="zh-CN" altLang="en-US" dirty="0" smtClean="0"/>
              <a:t>循环展开（1/3)</a:t>
            </a:r>
            <a:endParaRPr lang="en-US" altLang="zh-CN" dirty="0" smtClean="0"/>
          </a:p>
        </p:txBody>
      </p:sp>
      <p:sp>
        <p:nvSpPr>
          <p:cNvPr id="28675" name="Rectangle 3"/>
          <p:cNvSpPr>
            <a:spLocks noGrp="1" noChangeArrowheads="1"/>
          </p:cNvSpPr>
          <p:nvPr>
            <p:ph idx="1"/>
          </p:nvPr>
        </p:nvSpPr>
        <p:spPr>
          <a:xfrm>
            <a:off x="838200" y="1199213"/>
            <a:ext cx="10515600" cy="5291528"/>
          </a:xfrm>
          <a:noFill/>
        </p:spPr>
        <p:txBody>
          <a:bodyPr>
            <a:noAutofit/>
          </a:bodyPr>
          <a:lstStyle/>
          <a:p>
            <a:pPr marL="0" indent="0">
              <a:lnSpc>
                <a:spcPct val="100000"/>
              </a:lnSpc>
              <a:buNone/>
            </a:pPr>
            <a:r>
              <a:rPr lang="en-US" altLang="zh-CN" sz="2400" dirty="0">
                <a:ea typeface="宋体" panose="02010600030101010101" pitchFamily="2" charset="-122"/>
              </a:rPr>
              <a:t>Example: </a:t>
            </a:r>
            <a:r>
              <a:rPr lang="zh-CN" altLang="en-US" sz="2400" dirty="0">
                <a:ea typeface="宋体" panose="02010600030101010101" pitchFamily="2" charset="-122"/>
              </a:rPr>
              <a:t>下列程序段存在哪些数据相关</a:t>
            </a:r>
            <a:r>
              <a:rPr lang="en-US" altLang="zh-CN" sz="2400" dirty="0">
                <a:ea typeface="宋体" panose="02010600030101010101" pitchFamily="2" charset="-122"/>
              </a:rPr>
              <a:t>? </a:t>
            </a:r>
            <a:br>
              <a:rPr lang="en-US" altLang="zh-CN" sz="2400" dirty="0">
                <a:ea typeface="宋体" panose="02010600030101010101" pitchFamily="2" charset="-122"/>
              </a:rPr>
            </a:br>
            <a:r>
              <a:rPr lang="en-US" altLang="zh-CN" sz="2400" dirty="0">
                <a:ea typeface="宋体" panose="02010600030101010101" pitchFamily="2" charset="-122"/>
              </a:rPr>
              <a:t>(A,B,C </a:t>
            </a:r>
            <a:r>
              <a:rPr lang="zh-CN" altLang="en-US" sz="2400" dirty="0">
                <a:ea typeface="宋体" panose="02010600030101010101" pitchFamily="2" charset="-122"/>
              </a:rPr>
              <a:t>指向不同的存储区且不存在覆盖区</a:t>
            </a:r>
            <a:r>
              <a:rPr lang="en-US" altLang="zh-CN"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pPr marL="0" indent="0">
              <a:lnSpc>
                <a:spcPct val="100000"/>
              </a:lnSpc>
              <a:buNone/>
            </a:pPr>
            <a:r>
              <a:rPr lang="en-US" altLang="zh-CN" sz="2400" dirty="0">
                <a:ea typeface="宋体" panose="02010600030101010101" pitchFamily="2" charset="-122"/>
              </a:rPr>
              <a:t>    for (</a:t>
            </a:r>
            <a:r>
              <a:rPr lang="en-US" altLang="zh-CN" sz="2400" dirty="0" err="1">
                <a:ea typeface="宋体" panose="02010600030101010101" pitchFamily="2" charset="-122"/>
              </a:rPr>
              <a:t>i</a:t>
            </a:r>
            <a:r>
              <a:rPr lang="en-US" altLang="zh-CN" sz="2400" dirty="0">
                <a:ea typeface="宋体" panose="02010600030101010101" pitchFamily="2" charset="-122"/>
              </a:rPr>
              <a:t>=1; </a:t>
            </a:r>
            <a:r>
              <a:rPr lang="en-US" altLang="zh-CN" sz="2400" dirty="0" err="1">
                <a:ea typeface="宋体" panose="02010600030101010101" pitchFamily="2" charset="-122"/>
              </a:rPr>
              <a:t>i</a:t>
            </a:r>
            <a:r>
              <a:rPr lang="en-US" altLang="zh-CN" sz="2400" dirty="0">
                <a:ea typeface="宋体" panose="02010600030101010101" pitchFamily="2" charset="-122"/>
              </a:rPr>
              <a:t>&lt;=100; </a:t>
            </a:r>
            <a:r>
              <a:rPr lang="en-US" altLang="zh-CN" sz="2400" dirty="0" err="1">
                <a:ea typeface="宋体" panose="02010600030101010101" pitchFamily="2" charset="-122"/>
              </a:rPr>
              <a:t>i</a:t>
            </a:r>
            <a:r>
              <a:rPr lang="en-US" altLang="zh-CN" sz="2400" dirty="0">
                <a:ea typeface="宋体" panose="02010600030101010101" pitchFamily="2" charset="-122"/>
              </a:rPr>
              <a:t>=i+1) {</a:t>
            </a:r>
            <a:br>
              <a:rPr lang="en-US" altLang="zh-CN" sz="2400" dirty="0">
                <a:ea typeface="宋体" panose="02010600030101010101" pitchFamily="2" charset="-122"/>
              </a:rPr>
            </a:br>
            <a:r>
              <a:rPr lang="en-US" altLang="zh-CN" sz="2400" dirty="0">
                <a:ea typeface="宋体" panose="02010600030101010101" pitchFamily="2" charset="-122"/>
              </a:rPr>
              <a:t>	A[i+1] = A[</a:t>
            </a:r>
            <a:r>
              <a:rPr lang="en-US" altLang="zh-CN" sz="2400" dirty="0" err="1">
                <a:ea typeface="宋体" panose="02010600030101010101" pitchFamily="2" charset="-122"/>
              </a:rPr>
              <a:t>i</a:t>
            </a:r>
            <a:r>
              <a:rPr lang="en-US" altLang="zh-CN" sz="2400" dirty="0">
                <a:ea typeface="宋体" panose="02010600030101010101" pitchFamily="2" charset="-122"/>
              </a:rPr>
              <a:t>] + C[</a:t>
            </a:r>
            <a:r>
              <a:rPr lang="en-US" altLang="zh-CN" sz="2400" dirty="0" err="1">
                <a:ea typeface="宋体" panose="02010600030101010101" pitchFamily="2" charset="-122"/>
              </a:rPr>
              <a:t>i</a:t>
            </a:r>
            <a:r>
              <a:rPr lang="en-US" altLang="zh-CN" sz="2400" dirty="0">
                <a:ea typeface="宋体" panose="02010600030101010101" pitchFamily="2" charset="-122"/>
              </a:rPr>
              <a:t>];          /* S1 */</a:t>
            </a:r>
            <a:br>
              <a:rPr lang="en-US" altLang="zh-CN" sz="2400" dirty="0">
                <a:ea typeface="宋体" panose="02010600030101010101" pitchFamily="2" charset="-122"/>
              </a:rPr>
            </a:br>
            <a:r>
              <a:rPr lang="en-US" altLang="zh-CN" sz="2400" dirty="0">
                <a:ea typeface="宋体" panose="02010600030101010101" pitchFamily="2" charset="-122"/>
              </a:rPr>
              <a:t>	B[i+1] = B[</a:t>
            </a:r>
            <a:r>
              <a:rPr lang="en-US" altLang="zh-CN" sz="2400" dirty="0" err="1">
                <a:ea typeface="宋体" panose="02010600030101010101" pitchFamily="2" charset="-122"/>
              </a:rPr>
              <a:t>i</a:t>
            </a:r>
            <a:r>
              <a:rPr lang="en-US" altLang="zh-CN" sz="2400" dirty="0">
                <a:ea typeface="宋体" panose="02010600030101010101" pitchFamily="2" charset="-122"/>
              </a:rPr>
              <a:t>] + A[i+1];      /* S2 */</a:t>
            </a:r>
          </a:p>
          <a:p>
            <a:pPr marL="0" indent="0">
              <a:lnSpc>
                <a:spcPct val="100000"/>
              </a:lnSpc>
              <a:buNone/>
            </a:pPr>
            <a:r>
              <a:rPr lang="en-US" altLang="zh-CN" sz="2400" dirty="0">
                <a:ea typeface="宋体" panose="02010600030101010101" pitchFamily="2" charset="-122"/>
              </a:rPr>
              <a:t>    } </a:t>
            </a:r>
          </a:p>
          <a:p>
            <a:pPr marL="0" indent="0">
              <a:lnSpc>
                <a:spcPct val="100000"/>
              </a:lnSpc>
              <a:buNone/>
            </a:pPr>
            <a:r>
              <a:rPr lang="en-US" altLang="zh-CN" sz="2400" dirty="0">
                <a:ea typeface="宋体" panose="02010600030101010101" pitchFamily="2" charset="-122"/>
              </a:rPr>
              <a:t>	1. S2</a:t>
            </a:r>
            <a:r>
              <a:rPr lang="zh-CN" altLang="en-US" sz="2400" dirty="0">
                <a:ea typeface="宋体" panose="02010600030101010101" pitchFamily="2" charset="-122"/>
              </a:rPr>
              <a:t>使用由</a:t>
            </a:r>
            <a:r>
              <a:rPr lang="en-US" altLang="zh-CN" sz="2400" dirty="0">
                <a:ea typeface="宋体" panose="02010600030101010101" pitchFamily="2" charset="-122"/>
              </a:rPr>
              <a:t>S1</a:t>
            </a:r>
            <a:r>
              <a:rPr lang="zh-CN" altLang="en-US" sz="2400" dirty="0">
                <a:ea typeface="宋体" panose="02010600030101010101" pitchFamily="2" charset="-122"/>
              </a:rPr>
              <a:t>在同一循环计算出的 </a:t>
            </a:r>
            <a:r>
              <a:rPr lang="en-US" altLang="zh-CN" sz="2400" dirty="0">
                <a:ea typeface="宋体" panose="02010600030101010101" pitchFamily="2" charset="-122"/>
              </a:rPr>
              <a:t>A[i+1]. </a:t>
            </a:r>
          </a:p>
          <a:p>
            <a:pPr marL="0" indent="0">
              <a:lnSpc>
                <a:spcPct val="100000"/>
              </a:lnSpc>
              <a:buNone/>
            </a:pPr>
            <a:r>
              <a:rPr lang="en-US" altLang="zh-CN" sz="2400" dirty="0">
                <a:ea typeface="宋体" panose="02010600030101010101" pitchFamily="2" charset="-122"/>
              </a:rPr>
              <a:t>	2. S1 </a:t>
            </a:r>
            <a:r>
              <a:rPr lang="zh-CN" altLang="en-US" sz="2400" dirty="0">
                <a:ea typeface="宋体" panose="02010600030101010101" pitchFamily="2" charset="-122"/>
              </a:rPr>
              <a:t>使用由</a:t>
            </a:r>
            <a:r>
              <a:rPr lang="en-US" altLang="zh-CN" sz="2400" dirty="0">
                <a:ea typeface="宋体" panose="02010600030101010101" pitchFamily="2" charset="-122"/>
              </a:rPr>
              <a:t>S1</a:t>
            </a:r>
            <a:r>
              <a:rPr lang="zh-CN" altLang="en-US" sz="2400" dirty="0">
                <a:ea typeface="宋体" panose="02010600030101010101" pitchFamily="2" charset="-122"/>
              </a:rPr>
              <a:t>在前一次循环中计算的值，同样</a:t>
            </a:r>
            <a:r>
              <a:rPr lang="en-US" altLang="zh-CN" sz="2400" dirty="0">
                <a:ea typeface="宋体" panose="02010600030101010101" pitchFamily="2" charset="-122"/>
              </a:rPr>
              <a:t>S2</a:t>
            </a:r>
            <a:r>
              <a:rPr lang="zh-CN" altLang="en-US" sz="2400" dirty="0">
                <a:ea typeface="宋体" panose="02010600030101010101" pitchFamily="2" charset="-122"/>
              </a:rPr>
              <a:t>也使用由</a:t>
            </a:r>
            <a:r>
              <a:rPr lang="en-US" altLang="zh-CN" sz="2400" dirty="0">
                <a:ea typeface="宋体" panose="02010600030101010101" pitchFamily="2" charset="-122"/>
              </a:rPr>
              <a:t>S2</a:t>
            </a:r>
            <a:r>
              <a:rPr lang="zh-CN" altLang="en-US" sz="2400" dirty="0">
                <a:ea typeface="宋体" panose="02010600030101010101" pitchFamily="2" charset="-122"/>
              </a:rPr>
              <a:t>在前一次循环中计算的值</a:t>
            </a:r>
            <a:r>
              <a:rPr lang="en-US" altLang="zh-CN" sz="2400" dirty="0">
                <a:ea typeface="宋体" panose="02010600030101010101" pitchFamily="2" charset="-122"/>
              </a:rPr>
              <a:t>. </a:t>
            </a:r>
            <a:r>
              <a:rPr lang="zh-CN" altLang="en-US" sz="2400" dirty="0">
                <a:ea typeface="宋体" panose="02010600030101010101" pitchFamily="2" charset="-122"/>
              </a:rPr>
              <a:t>这种存在于循环间的相关，我们称为 “</a:t>
            </a:r>
            <a:r>
              <a:rPr lang="en-US" altLang="zh-CN" sz="2400" dirty="0">
                <a:solidFill>
                  <a:schemeClr val="hlink"/>
                </a:solidFill>
                <a:ea typeface="宋体" panose="02010600030101010101" pitchFamily="2" charset="-122"/>
              </a:rPr>
              <a:t>loop-carried dependence</a:t>
            </a:r>
            <a:r>
              <a:rPr lang="en-US" altLang="zh-CN" sz="2400" dirty="0" smtClean="0">
                <a:ea typeface="宋体" panose="02010600030101010101" pitchFamily="2" charset="-122"/>
              </a:rPr>
              <a:t>”</a:t>
            </a:r>
            <a:r>
              <a:rPr lang="zh-CN" altLang="en-US" sz="2400" dirty="0" smtClean="0">
                <a:ea typeface="宋体" panose="02010600030101010101" pitchFamily="2" charset="-122"/>
              </a:rPr>
              <a:t>这</a:t>
            </a:r>
            <a:r>
              <a:rPr lang="zh-CN" altLang="en-US" sz="2400" dirty="0">
                <a:ea typeface="宋体" panose="02010600030101010101" pitchFamily="2" charset="-122"/>
              </a:rPr>
              <a:t>表示循环间存在相关，不能并行执行，它与我们前面的例子中循环间无关是有区别的</a:t>
            </a:r>
          </a:p>
        </p:txBody>
      </p:sp>
    </p:spTree>
    <p:extLst>
      <p:ext uri="{BB962C8B-B14F-4D97-AF65-F5344CB8AC3E}">
        <p14:creationId xmlns:p14="http://schemas.microsoft.com/office/powerpoint/2010/main" val="9711728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192847"/>
            <a:ext cx="10515600" cy="854075"/>
          </a:xfrm>
          <a:noFill/>
        </p:spPr>
        <p:txBody>
          <a:bodyPr/>
          <a:lstStyle/>
          <a:p>
            <a:r>
              <a:rPr lang="zh-CN" altLang="en-US" dirty="0" smtClean="0"/>
              <a:t>循环展开（2/3)</a:t>
            </a:r>
            <a:endParaRPr lang="en-US" altLang="zh-CN" dirty="0" smtClean="0"/>
          </a:p>
        </p:txBody>
      </p:sp>
      <p:sp>
        <p:nvSpPr>
          <p:cNvPr id="29699" name="Rectangle 3"/>
          <p:cNvSpPr>
            <a:spLocks noGrp="1" noChangeArrowheads="1"/>
          </p:cNvSpPr>
          <p:nvPr>
            <p:ph idx="1"/>
          </p:nvPr>
        </p:nvSpPr>
        <p:spPr>
          <a:xfrm>
            <a:off x="838200" y="1152939"/>
            <a:ext cx="10515600" cy="5024024"/>
          </a:xfrm>
          <a:noFill/>
        </p:spPr>
        <p:txBody>
          <a:bodyPr/>
          <a:lstStyle/>
          <a:p>
            <a:pPr>
              <a:lnSpc>
                <a:spcPct val="100000"/>
              </a:lnSpc>
            </a:pPr>
            <a:r>
              <a:rPr lang="en-US" altLang="zh-CN" dirty="0" err="1">
                <a:ea typeface="宋体" panose="02010600030101010101" pitchFamily="2" charset="-122"/>
              </a:rPr>
              <a:t>Example:A,B,C,D</a:t>
            </a:r>
            <a:r>
              <a:rPr lang="en-US" altLang="zh-CN" dirty="0">
                <a:ea typeface="宋体" panose="02010600030101010101" pitchFamily="2" charset="-122"/>
              </a:rPr>
              <a:t> distinct &amp; </a:t>
            </a:r>
            <a:r>
              <a:rPr lang="en-US" altLang="zh-CN" dirty="0" err="1">
                <a:ea typeface="宋体" panose="02010600030101010101" pitchFamily="2" charset="-122"/>
              </a:rPr>
              <a:t>nonoverlapping</a:t>
            </a:r>
            <a:r>
              <a:rPr lang="en-US" altLang="zh-CN" dirty="0">
                <a:ea typeface="宋体" panose="02010600030101010101" pitchFamily="2" charset="-122"/>
              </a:rPr>
              <a:t/>
            </a:r>
            <a:br>
              <a:rPr lang="en-US" altLang="zh-CN" dirty="0">
                <a:ea typeface="宋体" panose="02010600030101010101" pitchFamily="2" charset="-122"/>
              </a:rPr>
            </a:br>
            <a:r>
              <a:rPr lang="en-US" altLang="zh-CN" dirty="0" smtClean="0">
                <a:ea typeface="宋体" panose="02010600030101010101" pitchFamily="2" charset="-122"/>
              </a:rPr>
              <a:t>for (</a:t>
            </a:r>
            <a:r>
              <a:rPr lang="en-US" altLang="zh-CN" dirty="0" err="1" smtClean="0">
                <a:ea typeface="宋体" panose="02010600030101010101" pitchFamily="2" charset="-122"/>
              </a:rPr>
              <a:t>i</a:t>
            </a:r>
            <a:r>
              <a:rPr lang="en-US" altLang="zh-CN" dirty="0" smtClean="0">
                <a:ea typeface="宋体" panose="02010600030101010101" pitchFamily="2" charset="-122"/>
              </a:rPr>
              <a:t>=1; </a:t>
            </a:r>
            <a:r>
              <a:rPr lang="en-US" altLang="zh-CN" dirty="0" err="1" smtClean="0">
                <a:ea typeface="宋体" panose="02010600030101010101" pitchFamily="2" charset="-122"/>
              </a:rPr>
              <a:t>i</a:t>
            </a:r>
            <a:r>
              <a:rPr lang="en-US" altLang="zh-CN" dirty="0" smtClean="0">
                <a:ea typeface="宋体" panose="02010600030101010101" pitchFamily="2" charset="-122"/>
              </a:rPr>
              <a:t>&lt;=100; </a:t>
            </a:r>
            <a:r>
              <a:rPr lang="en-US" altLang="zh-CN" dirty="0" err="1" smtClean="0">
                <a:ea typeface="宋体" panose="02010600030101010101" pitchFamily="2" charset="-122"/>
              </a:rPr>
              <a:t>i</a:t>
            </a:r>
            <a:r>
              <a:rPr lang="en-US" altLang="zh-CN" dirty="0" smtClean="0">
                <a:ea typeface="宋体" panose="02010600030101010101" pitchFamily="2" charset="-122"/>
              </a:rPr>
              <a:t>=i+1) {</a:t>
            </a:r>
            <a:br>
              <a:rPr lang="en-US" altLang="zh-CN" dirty="0" smtClean="0">
                <a:ea typeface="宋体" panose="02010600030101010101" pitchFamily="2" charset="-122"/>
              </a:rPr>
            </a:br>
            <a:r>
              <a:rPr lang="en-US" altLang="zh-CN" dirty="0" smtClean="0">
                <a:ea typeface="宋体" panose="02010600030101010101" pitchFamily="2" charset="-122"/>
              </a:rPr>
              <a:t>	A[</a:t>
            </a:r>
            <a:r>
              <a:rPr lang="en-US" altLang="zh-CN" dirty="0" err="1" smtClean="0">
                <a:ea typeface="宋体" panose="02010600030101010101" pitchFamily="2" charset="-122"/>
              </a:rPr>
              <a:t>i</a:t>
            </a:r>
            <a:r>
              <a:rPr lang="en-US" altLang="zh-CN" dirty="0" smtClean="0">
                <a:ea typeface="宋体" panose="02010600030101010101" pitchFamily="2" charset="-122"/>
              </a:rPr>
              <a:t>] = A[</a:t>
            </a:r>
            <a:r>
              <a:rPr lang="en-US" altLang="zh-CN" dirty="0" err="1" smtClean="0">
                <a:ea typeface="宋体" panose="02010600030101010101" pitchFamily="2" charset="-122"/>
              </a:rPr>
              <a:t>i</a:t>
            </a:r>
            <a:r>
              <a:rPr lang="en-US" altLang="zh-CN" dirty="0" smtClean="0">
                <a:ea typeface="宋体" panose="02010600030101010101" pitchFamily="2" charset="-122"/>
              </a:rPr>
              <a:t>] + B[</a:t>
            </a:r>
            <a:r>
              <a:rPr lang="en-US" altLang="zh-CN" dirty="0" err="1" smtClean="0">
                <a:ea typeface="宋体" panose="02010600030101010101" pitchFamily="2" charset="-122"/>
              </a:rPr>
              <a:t>i</a:t>
            </a:r>
            <a:r>
              <a:rPr lang="en-US" altLang="zh-CN" dirty="0" smtClean="0">
                <a:ea typeface="宋体" panose="02010600030101010101" pitchFamily="2" charset="-122"/>
              </a:rPr>
              <a:t>];    /* S1 */</a:t>
            </a:r>
            <a:br>
              <a:rPr lang="en-US" altLang="zh-CN" dirty="0" smtClean="0">
                <a:ea typeface="宋体" panose="02010600030101010101" pitchFamily="2" charset="-122"/>
              </a:rPr>
            </a:br>
            <a:r>
              <a:rPr lang="en-US" altLang="zh-CN" dirty="0" smtClean="0">
                <a:ea typeface="宋体" panose="02010600030101010101" pitchFamily="2" charset="-122"/>
              </a:rPr>
              <a:t>	B[i+1] = C[</a:t>
            </a:r>
            <a:r>
              <a:rPr lang="en-US" altLang="zh-CN" dirty="0" err="1" smtClean="0">
                <a:ea typeface="宋体" panose="02010600030101010101" pitchFamily="2" charset="-122"/>
              </a:rPr>
              <a:t>i</a:t>
            </a:r>
            <a:r>
              <a:rPr lang="en-US" altLang="zh-CN" dirty="0" smtClean="0">
                <a:ea typeface="宋体" panose="02010600030101010101" pitchFamily="2" charset="-122"/>
              </a:rPr>
              <a:t>] + D[</a:t>
            </a:r>
            <a:r>
              <a:rPr lang="en-US" altLang="zh-CN" dirty="0" err="1" smtClean="0">
                <a:ea typeface="宋体" panose="02010600030101010101" pitchFamily="2" charset="-122"/>
              </a:rPr>
              <a:t>i</a:t>
            </a:r>
            <a:r>
              <a:rPr lang="en-US" altLang="zh-CN" dirty="0" smtClean="0">
                <a:ea typeface="宋体" panose="02010600030101010101" pitchFamily="2" charset="-122"/>
              </a:rPr>
              <a:t>];} /* S2 */</a:t>
            </a:r>
            <a:br>
              <a:rPr lang="en-US" altLang="zh-CN" dirty="0" smtClean="0">
                <a:ea typeface="宋体" panose="02010600030101010101" pitchFamily="2" charset="-122"/>
              </a:rPr>
            </a:br>
            <a:endParaRPr lang="en-US" altLang="zh-CN" dirty="0" smtClean="0">
              <a:ea typeface="宋体" panose="02010600030101010101" pitchFamily="2" charset="-122"/>
            </a:endParaRPr>
          </a:p>
          <a:p>
            <a:pPr>
              <a:lnSpc>
                <a:spcPct val="100000"/>
              </a:lnSpc>
              <a:buFontTx/>
              <a:buNone/>
            </a:pPr>
            <a:r>
              <a:rPr lang="en-US" altLang="zh-CN" dirty="0">
                <a:ea typeface="宋体" panose="02010600030101010101" pitchFamily="2" charset="-122"/>
              </a:rPr>
              <a:t> </a:t>
            </a:r>
            <a:r>
              <a:rPr lang="en-US" altLang="zh-CN" dirty="0" smtClean="0">
                <a:ea typeface="宋体" panose="02010600030101010101" pitchFamily="2" charset="-122"/>
              </a:rPr>
              <a:t>  1. S1</a:t>
            </a:r>
            <a:r>
              <a:rPr lang="zh-CN" altLang="en-US" dirty="0" smtClean="0">
                <a:ea typeface="宋体" panose="02010600030101010101" pitchFamily="2" charset="-122"/>
              </a:rPr>
              <a:t>和</a:t>
            </a:r>
            <a:r>
              <a:rPr lang="en-US" altLang="zh-CN" dirty="0" smtClean="0">
                <a:ea typeface="宋体" panose="02010600030101010101" pitchFamily="2" charset="-122"/>
              </a:rPr>
              <a:t>S2</a:t>
            </a:r>
            <a:r>
              <a:rPr lang="zh-CN" altLang="en-US" dirty="0" smtClean="0">
                <a:ea typeface="宋体" panose="02010600030101010101" pitchFamily="2" charset="-122"/>
              </a:rPr>
              <a:t>没有相关，</a:t>
            </a:r>
            <a:r>
              <a:rPr lang="en-US" altLang="zh-CN" dirty="0" smtClean="0">
                <a:ea typeface="宋体" panose="02010600030101010101" pitchFamily="2" charset="-122"/>
              </a:rPr>
              <a:t>S1</a:t>
            </a:r>
            <a:r>
              <a:rPr lang="zh-CN" altLang="en-US" dirty="0" smtClean="0">
                <a:ea typeface="宋体" panose="02010600030101010101" pitchFamily="2" charset="-122"/>
              </a:rPr>
              <a:t>和</a:t>
            </a:r>
            <a:r>
              <a:rPr lang="en-US" altLang="zh-CN" dirty="0" smtClean="0">
                <a:ea typeface="宋体" panose="02010600030101010101" pitchFamily="2" charset="-122"/>
              </a:rPr>
              <a:t>S2</a:t>
            </a:r>
            <a:r>
              <a:rPr lang="zh-CN" altLang="en-US" dirty="0" smtClean="0">
                <a:ea typeface="宋体" panose="02010600030101010101" pitchFamily="2" charset="-122"/>
              </a:rPr>
              <a:t>互换不会影响程序的正确性</a:t>
            </a:r>
          </a:p>
          <a:p>
            <a:pPr>
              <a:lnSpc>
                <a:spcPct val="100000"/>
              </a:lnSpc>
              <a:buFontTx/>
              <a:buNone/>
            </a:pPr>
            <a:r>
              <a:rPr lang="en-US" altLang="zh-CN" dirty="0" smtClean="0">
                <a:ea typeface="宋体" panose="02010600030101010101" pitchFamily="2" charset="-122"/>
              </a:rPr>
              <a:t>   2. </a:t>
            </a:r>
            <a:r>
              <a:rPr lang="zh-CN" altLang="en-US" dirty="0" smtClean="0">
                <a:ea typeface="宋体" panose="02010600030101010101" pitchFamily="2" charset="-122"/>
              </a:rPr>
              <a:t>在第一次循环中，</a:t>
            </a:r>
            <a:r>
              <a:rPr lang="en-US" altLang="zh-CN" dirty="0" smtClean="0">
                <a:ea typeface="宋体" panose="02010600030101010101" pitchFamily="2" charset="-122"/>
              </a:rPr>
              <a:t>S1</a:t>
            </a:r>
            <a:r>
              <a:rPr lang="zh-CN" altLang="en-US" dirty="0" smtClean="0">
                <a:ea typeface="宋体" panose="02010600030101010101" pitchFamily="2" charset="-122"/>
              </a:rPr>
              <a:t>依赖于前一次循环的</a:t>
            </a:r>
            <a:r>
              <a:rPr lang="en-US" altLang="zh-CN" dirty="0" smtClean="0">
                <a:ea typeface="宋体" panose="02010600030101010101" pitchFamily="2" charset="-122"/>
              </a:rPr>
              <a:t>B[1].</a:t>
            </a:r>
          </a:p>
          <a:p>
            <a:pPr>
              <a:lnSpc>
                <a:spcPct val="100000"/>
              </a:lnSpc>
            </a:pPr>
            <a:endParaRPr lang="en-US" altLang="zh-CN" dirty="0">
              <a:ea typeface="宋体" panose="02010600030101010101" pitchFamily="2" charset="-122"/>
            </a:endParaRPr>
          </a:p>
        </p:txBody>
      </p:sp>
    </p:spTree>
    <p:extLst>
      <p:ext uri="{BB962C8B-B14F-4D97-AF65-F5344CB8AC3E}">
        <p14:creationId xmlns:p14="http://schemas.microsoft.com/office/powerpoint/2010/main" val="25499274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4600" y="330200"/>
            <a:ext cx="7162800" cy="1041400"/>
          </a:xfrm>
          <a:noFill/>
        </p:spPr>
        <p:txBody>
          <a:bodyPr/>
          <a:lstStyle/>
          <a:p>
            <a:r>
              <a:rPr lang="zh-CN" altLang="en-US" dirty="0" smtClean="0"/>
              <a:t>循环展开（3/3)</a:t>
            </a:r>
          </a:p>
        </p:txBody>
      </p:sp>
      <p:sp>
        <p:nvSpPr>
          <p:cNvPr id="30723" name="Rectangle 3"/>
          <p:cNvSpPr>
            <a:spLocks noGrp="1" noChangeArrowheads="1"/>
          </p:cNvSpPr>
          <p:nvPr>
            <p:ph type="body" idx="1"/>
          </p:nvPr>
        </p:nvSpPr>
        <p:spPr>
          <a:xfrm>
            <a:off x="3200400" y="3345657"/>
            <a:ext cx="6477000" cy="2971800"/>
          </a:xfrm>
          <a:noFill/>
        </p:spPr>
        <p:txBody>
          <a:bodyPr/>
          <a:lstStyle/>
          <a:p>
            <a:pPr>
              <a:buFontTx/>
              <a:buNone/>
            </a:pPr>
            <a:r>
              <a:rPr lang="en-US" altLang="zh-CN" b="0" dirty="0" smtClean="0">
                <a:latin typeface="Courier" pitchFamily="49" charset="0"/>
                <a:ea typeface="宋体" panose="02010600030101010101" pitchFamily="2" charset="-122"/>
              </a:rPr>
              <a:t>	</a:t>
            </a:r>
          </a:p>
          <a:p>
            <a:pPr>
              <a:buFontTx/>
              <a:buNone/>
            </a:pPr>
            <a:r>
              <a:rPr lang="en-US" altLang="zh-CN" b="0" dirty="0" smtClean="0">
                <a:latin typeface="Courier" pitchFamily="49" charset="0"/>
                <a:ea typeface="宋体" panose="02010600030101010101" pitchFamily="2" charset="-122"/>
              </a:rPr>
              <a:t>	</a:t>
            </a:r>
            <a:r>
              <a:rPr lang="en-US" altLang="zh-CN" b="0" dirty="0" smtClean="0">
                <a:ea typeface="宋体" panose="02010600030101010101" pitchFamily="2" charset="-122"/>
              </a:rPr>
              <a:t>A[1] = A[1] + B[1];</a:t>
            </a:r>
          </a:p>
          <a:p>
            <a:pPr>
              <a:buFontTx/>
              <a:buNone/>
            </a:pPr>
            <a:r>
              <a:rPr lang="en-US" altLang="zh-CN" dirty="0" smtClean="0">
                <a:ea typeface="宋体" panose="02010600030101010101" pitchFamily="2" charset="-122"/>
              </a:rPr>
              <a:t>	for 	</a:t>
            </a:r>
            <a:r>
              <a:rPr lang="en-US" altLang="zh-CN" b="0" dirty="0" smtClean="0">
                <a:ea typeface="宋体" panose="02010600030101010101" pitchFamily="2" charset="-122"/>
              </a:rPr>
              <a:t>(</a:t>
            </a:r>
            <a:r>
              <a:rPr lang="en-US" altLang="zh-CN" b="0" dirty="0" err="1" smtClean="0">
                <a:ea typeface="宋体" panose="02010600030101010101" pitchFamily="2" charset="-122"/>
              </a:rPr>
              <a:t>i</a:t>
            </a:r>
            <a:r>
              <a:rPr lang="en-US" altLang="zh-CN" b="0" dirty="0" smtClean="0">
                <a:ea typeface="宋体" panose="02010600030101010101" pitchFamily="2" charset="-122"/>
              </a:rPr>
              <a:t>=1; </a:t>
            </a:r>
            <a:r>
              <a:rPr lang="en-US" altLang="zh-CN" b="0" dirty="0" err="1" smtClean="0">
                <a:ea typeface="宋体" panose="02010600030101010101" pitchFamily="2" charset="-122"/>
              </a:rPr>
              <a:t>i</a:t>
            </a:r>
            <a:r>
              <a:rPr lang="en-US" altLang="zh-CN" b="0" dirty="0" smtClean="0">
                <a:ea typeface="宋体" panose="02010600030101010101" pitchFamily="2" charset="-122"/>
              </a:rPr>
              <a:t>&lt;=99; </a:t>
            </a:r>
            <a:r>
              <a:rPr lang="en-US" altLang="zh-CN" b="0" dirty="0" err="1" smtClean="0">
                <a:ea typeface="宋体" panose="02010600030101010101" pitchFamily="2" charset="-122"/>
              </a:rPr>
              <a:t>i</a:t>
            </a:r>
            <a:r>
              <a:rPr lang="en-US" altLang="zh-CN" b="0" dirty="0" smtClean="0">
                <a:ea typeface="宋体" panose="02010600030101010101" pitchFamily="2" charset="-122"/>
              </a:rPr>
              <a:t>=i+1) {</a:t>
            </a:r>
            <a:br>
              <a:rPr lang="en-US" altLang="zh-CN" b="0" dirty="0" smtClean="0">
                <a:ea typeface="宋体" panose="02010600030101010101" pitchFamily="2" charset="-122"/>
              </a:rPr>
            </a:br>
            <a:r>
              <a:rPr lang="en-US" altLang="zh-CN" b="0" dirty="0" smtClean="0">
                <a:ea typeface="宋体" panose="02010600030101010101" pitchFamily="2" charset="-122"/>
              </a:rPr>
              <a:t>	B[i+1] = C[</a:t>
            </a:r>
            <a:r>
              <a:rPr lang="en-US" altLang="zh-CN" b="0" dirty="0" err="1" smtClean="0">
                <a:ea typeface="宋体" panose="02010600030101010101" pitchFamily="2" charset="-122"/>
              </a:rPr>
              <a:t>i</a:t>
            </a:r>
            <a:r>
              <a:rPr lang="en-US" altLang="zh-CN" b="0" dirty="0" smtClean="0">
                <a:ea typeface="宋体" panose="02010600030101010101" pitchFamily="2" charset="-122"/>
              </a:rPr>
              <a:t>] + D[</a:t>
            </a:r>
            <a:r>
              <a:rPr lang="en-US" altLang="zh-CN" b="0" dirty="0" err="1" smtClean="0">
                <a:ea typeface="宋体" panose="02010600030101010101" pitchFamily="2" charset="-122"/>
              </a:rPr>
              <a:t>i</a:t>
            </a:r>
            <a:r>
              <a:rPr lang="en-US" altLang="zh-CN" b="0" dirty="0" smtClean="0">
                <a:ea typeface="宋体" panose="02010600030101010101" pitchFamily="2" charset="-122"/>
              </a:rPr>
              <a:t>];</a:t>
            </a:r>
            <a:br>
              <a:rPr lang="en-US" altLang="zh-CN" b="0" dirty="0" smtClean="0">
                <a:ea typeface="宋体" panose="02010600030101010101" pitchFamily="2" charset="-122"/>
              </a:rPr>
            </a:br>
            <a:r>
              <a:rPr lang="en-US" altLang="zh-CN" b="0" dirty="0" smtClean="0">
                <a:ea typeface="宋体" panose="02010600030101010101" pitchFamily="2" charset="-122"/>
              </a:rPr>
              <a:t>	A[i+1] = A[i+1] + B[i+1];</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sz="2000" dirty="0">
                <a:ea typeface="宋体" panose="02010600030101010101" pitchFamily="2" charset="-122"/>
              </a:rPr>
              <a:t>}</a:t>
            </a:r>
          </a:p>
          <a:p>
            <a:pPr>
              <a:buFontTx/>
              <a:buNone/>
            </a:pPr>
            <a:r>
              <a:rPr lang="en-US" altLang="zh-CN" sz="2000" dirty="0">
                <a:ea typeface="宋体" panose="02010600030101010101" pitchFamily="2" charset="-122"/>
              </a:rPr>
              <a:t>	B[101] = C[100] + D[100];</a:t>
            </a:r>
          </a:p>
          <a:p>
            <a:pPr>
              <a:buFontTx/>
              <a:buNone/>
            </a:pPr>
            <a:endParaRPr lang="en-US" altLang="zh-CN" sz="2000" dirty="0">
              <a:ea typeface="宋体" panose="02010600030101010101" pitchFamily="2" charset="-122"/>
            </a:endParaRPr>
          </a:p>
        </p:txBody>
      </p:sp>
      <p:sp>
        <p:nvSpPr>
          <p:cNvPr id="30724" name="Rectangle 4"/>
          <p:cNvSpPr>
            <a:spLocks noChangeArrowheads="1"/>
          </p:cNvSpPr>
          <p:nvPr/>
        </p:nvSpPr>
        <p:spPr bwMode="auto">
          <a:xfrm>
            <a:off x="3429000" y="1752601"/>
            <a:ext cx="4754828"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ea typeface="宋体" panose="02010600030101010101" pitchFamily="2" charset="-122"/>
              </a:rPr>
              <a:t>for (</a:t>
            </a:r>
            <a:r>
              <a:rPr lang="en-US" altLang="zh-CN" sz="2400" dirty="0" err="1">
                <a:ea typeface="宋体" panose="02010600030101010101" pitchFamily="2" charset="-122"/>
              </a:rPr>
              <a:t>i</a:t>
            </a:r>
            <a:r>
              <a:rPr lang="en-US" altLang="zh-CN" sz="2400" dirty="0">
                <a:ea typeface="宋体" panose="02010600030101010101" pitchFamily="2" charset="-122"/>
              </a:rPr>
              <a:t>=1; </a:t>
            </a:r>
            <a:r>
              <a:rPr lang="en-US" altLang="zh-CN" sz="2400" dirty="0" err="1">
                <a:ea typeface="宋体" panose="02010600030101010101" pitchFamily="2" charset="-122"/>
              </a:rPr>
              <a:t>i</a:t>
            </a:r>
            <a:r>
              <a:rPr lang="en-US" altLang="zh-CN" sz="2400" dirty="0">
                <a:ea typeface="宋体" panose="02010600030101010101" pitchFamily="2" charset="-122"/>
              </a:rPr>
              <a:t>&lt;=100; </a:t>
            </a:r>
            <a:r>
              <a:rPr lang="en-US" altLang="zh-CN" sz="2400" dirty="0" err="1">
                <a:ea typeface="宋体" panose="02010600030101010101" pitchFamily="2" charset="-122"/>
              </a:rPr>
              <a:t>i</a:t>
            </a:r>
            <a:r>
              <a:rPr lang="en-US" altLang="zh-CN" sz="2400" dirty="0">
                <a:ea typeface="宋体" panose="02010600030101010101" pitchFamily="2" charset="-122"/>
              </a:rPr>
              <a:t>=i+1) {</a:t>
            </a:r>
            <a:br>
              <a:rPr lang="en-US" altLang="zh-CN" sz="2400" dirty="0">
                <a:ea typeface="宋体" panose="02010600030101010101" pitchFamily="2" charset="-122"/>
              </a:rPr>
            </a:br>
            <a:r>
              <a:rPr lang="en-US" altLang="zh-CN" sz="2400" dirty="0">
                <a:ea typeface="宋体" panose="02010600030101010101" pitchFamily="2" charset="-122"/>
              </a:rPr>
              <a:t>	A[</a:t>
            </a:r>
            <a:r>
              <a:rPr lang="en-US" altLang="zh-CN" sz="2400" dirty="0" err="1">
                <a:ea typeface="宋体" panose="02010600030101010101" pitchFamily="2" charset="-122"/>
              </a:rPr>
              <a:t>i</a:t>
            </a:r>
            <a:r>
              <a:rPr lang="en-US" altLang="zh-CN" sz="2400" dirty="0">
                <a:ea typeface="宋体" panose="02010600030101010101" pitchFamily="2" charset="-122"/>
              </a:rPr>
              <a:t>] = A[</a:t>
            </a:r>
            <a:r>
              <a:rPr lang="en-US" altLang="zh-CN" sz="2400" dirty="0" err="1">
                <a:ea typeface="宋体" panose="02010600030101010101" pitchFamily="2" charset="-122"/>
              </a:rPr>
              <a:t>i</a:t>
            </a:r>
            <a:r>
              <a:rPr lang="en-US" altLang="zh-CN" sz="2400" dirty="0">
                <a:ea typeface="宋体" panose="02010600030101010101" pitchFamily="2" charset="-122"/>
              </a:rPr>
              <a:t>] + B[</a:t>
            </a:r>
            <a:r>
              <a:rPr lang="en-US" altLang="zh-CN" sz="2400" dirty="0" err="1">
                <a:ea typeface="宋体" panose="02010600030101010101" pitchFamily="2" charset="-122"/>
              </a:rPr>
              <a:t>i</a:t>
            </a:r>
            <a:r>
              <a:rPr lang="en-US" altLang="zh-CN" sz="2400" dirty="0">
                <a:ea typeface="宋体" panose="02010600030101010101" pitchFamily="2" charset="-122"/>
              </a:rPr>
              <a:t>];    /* S1 */</a:t>
            </a:r>
            <a:br>
              <a:rPr lang="en-US" altLang="zh-CN" sz="2400" dirty="0">
                <a:ea typeface="宋体" panose="02010600030101010101" pitchFamily="2" charset="-122"/>
              </a:rPr>
            </a:br>
            <a:r>
              <a:rPr lang="en-US" altLang="zh-CN" sz="2400" dirty="0">
                <a:ea typeface="宋体" panose="02010600030101010101" pitchFamily="2" charset="-122"/>
              </a:rPr>
              <a:t>	B[i+1] = C[</a:t>
            </a:r>
            <a:r>
              <a:rPr lang="en-US" altLang="zh-CN" sz="2400" dirty="0" err="1">
                <a:ea typeface="宋体" panose="02010600030101010101" pitchFamily="2" charset="-122"/>
              </a:rPr>
              <a:t>i</a:t>
            </a:r>
            <a:r>
              <a:rPr lang="en-US" altLang="zh-CN" sz="2400" dirty="0">
                <a:ea typeface="宋体" panose="02010600030101010101" pitchFamily="2" charset="-122"/>
              </a:rPr>
              <a:t>] + D[</a:t>
            </a:r>
            <a:r>
              <a:rPr lang="en-US" altLang="zh-CN" sz="2400" dirty="0" err="1">
                <a:ea typeface="宋体" panose="02010600030101010101" pitchFamily="2" charset="-122"/>
              </a:rPr>
              <a:t>i</a:t>
            </a:r>
            <a:r>
              <a:rPr lang="en-US" altLang="zh-CN" sz="2400" dirty="0">
                <a:ea typeface="宋体" panose="02010600030101010101" pitchFamily="2" charset="-122"/>
              </a:rPr>
              <a:t>];} /* S2 */</a:t>
            </a:r>
            <a:r>
              <a:rPr lang="en-US" altLang="zh-CN" sz="2000" dirty="0">
                <a:latin typeface="Times" panose="02020603050405020304" pitchFamily="18" charset="0"/>
                <a:ea typeface="宋体" panose="02010600030101010101" pitchFamily="2" charset="-122"/>
              </a:rPr>
              <a:t/>
            </a:r>
            <a:br>
              <a:rPr lang="en-US" altLang="zh-CN" sz="2000" dirty="0">
                <a:latin typeface="Times" panose="02020603050405020304" pitchFamily="18" charset="0"/>
                <a:ea typeface="宋体" panose="02010600030101010101" pitchFamily="2" charset="-122"/>
              </a:rPr>
            </a:br>
            <a:endParaRPr lang="en-US" altLang="zh-CN" sz="2000" dirty="0">
              <a:latin typeface="Times" panose="02020603050405020304" pitchFamily="18" charset="0"/>
              <a:ea typeface="宋体" panose="02010600030101010101" pitchFamily="2" charset="-122"/>
            </a:endParaRPr>
          </a:p>
        </p:txBody>
      </p:sp>
      <p:sp>
        <p:nvSpPr>
          <p:cNvPr id="30725" name="Text Box 5"/>
          <p:cNvSpPr txBox="1">
            <a:spLocks noChangeArrowheads="1"/>
          </p:cNvSpPr>
          <p:nvPr/>
        </p:nvSpPr>
        <p:spPr bwMode="auto">
          <a:xfrm>
            <a:off x="2155825" y="1808559"/>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rPr>
              <a:t>OLD:</a:t>
            </a:r>
          </a:p>
        </p:txBody>
      </p:sp>
      <p:sp>
        <p:nvSpPr>
          <p:cNvPr id="30726" name="Text Box 6"/>
          <p:cNvSpPr txBox="1">
            <a:spLocks noChangeArrowheads="1"/>
          </p:cNvSpPr>
          <p:nvPr/>
        </p:nvSpPr>
        <p:spPr bwMode="auto">
          <a:xfrm>
            <a:off x="2061541" y="3998844"/>
            <a:ext cx="781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NEW:</a:t>
            </a:r>
          </a:p>
        </p:txBody>
      </p:sp>
    </p:spTree>
    <p:extLst>
      <p:ext uri="{BB962C8B-B14F-4D97-AF65-F5344CB8AC3E}">
        <p14:creationId xmlns:p14="http://schemas.microsoft.com/office/powerpoint/2010/main" val="16350937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65126"/>
            <a:ext cx="10515600" cy="628788"/>
          </a:xfrm>
        </p:spPr>
        <p:txBody>
          <a:bodyPr/>
          <a:lstStyle/>
          <a:p>
            <a:r>
              <a:rPr lang="en-US" altLang="zh-CN" sz="3200" dirty="0"/>
              <a:t>Review </a:t>
            </a:r>
          </a:p>
        </p:txBody>
      </p:sp>
      <p:sp>
        <p:nvSpPr>
          <p:cNvPr id="31747" name="Rectangle 3"/>
          <p:cNvSpPr>
            <a:spLocks noGrp="1" noChangeArrowheads="1"/>
          </p:cNvSpPr>
          <p:nvPr>
            <p:ph idx="1"/>
          </p:nvPr>
        </p:nvSpPr>
        <p:spPr>
          <a:xfrm>
            <a:off x="838199" y="993914"/>
            <a:ext cx="10823713" cy="5183049"/>
          </a:xfrm>
        </p:spPr>
        <p:txBody>
          <a:bodyPr>
            <a:normAutofit lnSpcReduction="10000"/>
          </a:bodyPr>
          <a:lstStyle/>
          <a:p>
            <a:pPr>
              <a:lnSpc>
                <a:spcPct val="80000"/>
              </a:lnSpc>
            </a:pPr>
            <a:r>
              <a:rPr lang="zh-CN" altLang="en-US" dirty="0" smtClean="0">
                <a:ea typeface="宋体" panose="02010600030101010101" pitchFamily="2" charset="-122"/>
              </a:rPr>
              <a:t>指令级并行</a:t>
            </a:r>
            <a:r>
              <a:rPr lang="en-US" altLang="zh-CN" dirty="0" smtClean="0">
                <a:ea typeface="宋体" panose="02010600030101010101" pitchFamily="2" charset="-122"/>
              </a:rPr>
              <a:t>(ILP)</a:t>
            </a:r>
          </a:p>
          <a:p>
            <a:pPr>
              <a:lnSpc>
                <a:spcPct val="80000"/>
              </a:lnSpc>
            </a:pPr>
            <a:r>
              <a:rPr lang="zh-CN" altLang="en-US" dirty="0" smtClean="0">
                <a:ea typeface="宋体" panose="02010600030101010101" pitchFamily="2" charset="-122"/>
              </a:rPr>
              <a:t>流水线的平均</a:t>
            </a:r>
            <a:r>
              <a:rPr lang="en-US" altLang="zh-CN" dirty="0" smtClean="0">
                <a:ea typeface="宋体" panose="02010600030101010101" pitchFamily="2" charset="-122"/>
              </a:rPr>
              <a:t>CPI</a:t>
            </a:r>
          </a:p>
          <a:p>
            <a:pPr>
              <a:lnSpc>
                <a:spcPct val="80000"/>
              </a:lnSpc>
              <a:buFontTx/>
              <a:buNone/>
            </a:pPr>
            <a:r>
              <a:rPr lang="en-US" altLang="zh-CN" sz="2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Pipeline  CPI = </a:t>
            </a:r>
            <a:endParaRPr lang="en-US" altLang="zh-CN" sz="2400" dirty="0" smtClean="0">
              <a:latin typeface="Times New Roman" panose="02020603050405020304" pitchFamily="18" charset="0"/>
              <a:ea typeface="宋体" panose="02010600030101010101" pitchFamily="2" charset="-122"/>
            </a:endParaRPr>
          </a:p>
          <a:p>
            <a:pPr>
              <a:lnSpc>
                <a:spcPct val="80000"/>
              </a:lnSpc>
              <a:buFontTx/>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Ideal Pipeline CPI </a:t>
            </a:r>
            <a:endParaRPr lang="en-US" altLang="zh-CN" sz="2400" dirty="0" smtClean="0">
              <a:latin typeface="Times New Roman" panose="02020603050405020304" pitchFamily="18" charset="0"/>
              <a:ea typeface="宋体" panose="02010600030101010101" pitchFamily="2" charset="-122"/>
            </a:endParaRPr>
          </a:p>
          <a:p>
            <a:pPr>
              <a:lnSpc>
                <a:spcPct val="80000"/>
              </a:lnSpc>
              <a:buFontTx/>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 </a:t>
            </a:r>
            <a:r>
              <a:rPr lang="en-US" altLang="zh-CN" sz="2400" dirty="0" err="1" smtClean="0">
                <a:latin typeface="Times New Roman" panose="02020603050405020304" pitchFamily="18" charset="0"/>
                <a:ea typeface="宋体" panose="02010600030101010101" pitchFamily="2" charset="-122"/>
              </a:rPr>
              <a:t>Struct</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Stalls + RAW Stalls + WAR Stalls + WAW Stalls + Control Stalls</a:t>
            </a:r>
          </a:p>
          <a:p>
            <a:pPr>
              <a:lnSpc>
                <a:spcPct val="80000"/>
              </a:lnSpc>
            </a:pPr>
            <a:r>
              <a:rPr lang="zh-CN" altLang="en-US" dirty="0">
                <a:latin typeface="Times New Roman" panose="02020603050405020304" pitchFamily="18" charset="0"/>
                <a:ea typeface="宋体" panose="02010600030101010101" pitchFamily="2" charset="-122"/>
              </a:rPr>
              <a:t>提高指令级并行的方法</a:t>
            </a:r>
          </a:p>
          <a:p>
            <a:pPr lvl="1">
              <a:lnSpc>
                <a:spcPct val="80000"/>
              </a:lnSpc>
            </a:pPr>
            <a:r>
              <a:rPr lang="zh-CN" altLang="en-US" dirty="0">
                <a:latin typeface="Times New Roman" panose="02020603050405020304" pitchFamily="18" charset="0"/>
                <a:ea typeface="宋体" panose="02010600030101010101" pitchFamily="2" charset="-122"/>
              </a:rPr>
              <a:t>软件方法：指令流调度，循环展开，软件流水线，</a:t>
            </a:r>
            <a:r>
              <a:rPr lang="en-US" altLang="zh-CN" dirty="0">
                <a:latin typeface="Times New Roman" panose="02020603050405020304" pitchFamily="18" charset="0"/>
                <a:ea typeface="宋体" panose="02010600030101010101" pitchFamily="2" charset="-122"/>
              </a:rPr>
              <a:t>trace scheduling</a:t>
            </a:r>
          </a:p>
          <a:p>
            <a:pPr lvl="1">
              <a:lnSpc>
                <a:spcPct val="80000"/>
              </a:lnSpc>
            </a:pPr>
            <a:r>
              <a:rPr lang="zh-CN" altLang="en-US" dirty="0">
                <a:latin typeface="Times New Roman" panose="02020603050405020304" pitchFamily="18" charset="0"/>
                <a:ea typeface="宋体" panose="02010600030101010101" pitchFamily="2" charset="-122"/>
              </a:rPr>
              <a:t>硬件方法</a:t>
            </a:r>
          </a:p>
          <a:p>
            <a:pPr>
              <a:lnSpc>
                <a:spcPct val="80000"/>
              </a:lnSpc>
            </a:pPr>
            <a:r>
              <a:rPr lang="zh-CN" altLang="en-US" dirty="0">
                <a:latin typeface="Times New Roman" panose="02020603050405020304" pitchFamily="18" charset="0"/>
                <a:ea typeface="宋体" panose="02010600030101010101" pitchFamily="2" charset="-122"/>
              </a:rPr>
              <a:t>循环展开</a:t>
            </a:r>
          </a:p>
          <a:p>
            <a:pPr lvl="1">
              <a:lnSpc>
                <a:spcPct val="80000"/>
              </a:lnSpc>
            </a:pPr>
            <a:r>
              <a:rPr lang="zh-CN" altLang="en-US" dirty="0">
                <a:latin typeface="Times New Roman" panose="02020603050405020304" pitchFamily="18" charset="0"/>
                <a:ea typeface="宋体" panose="02010600030101010101" pitchFamily="2" charset="-122"/>
              </a:rPr>
              <a:t>指令调度，必须保证程序运行的结果不变</a:t>
            </a:r>
          </a:p>
          <a:p>
            <a:pPr lvl="1">
              <a:lnSpc>
                <a:spcPct val="80000"/>
              </a:lnSpc>
            </a:pPr>
            <a:r>
              <a:rPr lang="zh-CN" altLang="en-US" dirty="0">
                <a:latin typeface="Times New Roman" panose="02020603050405020304" pitchFamily="18" charset="0"/>
                <a:ea typeface="宋体" panose="02010600030101010101" pitchFamily="2" charset="-122"/>
              </a:rPr>
              <a:t>偏移量的修改</a:t>
            </a:r>
          </a:p>
          <a:p>
            <a:pPr lvl="1">
              <a:lnSpc>
                <a:spcPct val="80000"/>
              </a:lnSpc>
            </a:pPr>
            <a:r>
              <a:rPr lang="zh-CN" altLang="en-US" dirty="0">
                <a:latin typeface="Times New Roman" panose="02020603050405020304" pitchFamily="18" charset="0"/>
                <a:ea typeface="宋体" panose="02010600030101010101" pitchFamily="2" charset="-122"/>
              </a:rPr>
              <a:t>寄存器的重命名</a:t>
            </a:r>
          </a:p>
          <a:p>
            <a:pPr lvl="1">
              <a:lnSpc>
                <a:spcPct val="80000"/>
              </a:lnSpc>
            </a:pPr>
            <a:r>
              <a:rPr lang="zh-CN" altLang="en-US" dirty="0">
                <a:latin typeface="Times New Roman" panose="02020603050405020304" pitchFamily="18" charset="0"/>
                <a:ea typeface="宋体" panose="02010600030101010101" pitchFamily="2" charset="-122"/>
              </a:rPr>
              <a:t>循环步长的</a:t>
            </a:r>
            <a:r>
              <a:rPr lang="zh-CN" altLang="en-US" dirty="0" smtClean="0">
                <a:latin typeface="Times New Roman" panose="02020603050405020304" pitchFamily="18" charset="0"/>
                <a:ea typeface="宋体" panose="02010600030101010101" pitchFamily="2" charset="-122"/>
              </a:rPr>
              <a:t>调整</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7470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365126"/>
            <a:ext cx="10515600" cy="469762"/>
          </a:xfrm>
          <a:noFill/>
        </p:spPr>
        <p:txBody>
          <a:bodyPr>
            <a:normAutofit fontScale="90000"/>
          </a:bodyPr>
          <a:lstStyle/>
          <a:p>
            <a:r>
              <a:rPr lang="en-US" altLang="zh-CN" dirty="0"/>
              <a:t>5</a:t>
            </a:r>
            <a:r>
              <a:rPr lang="zh-CN" altLang="en-US" dirty="0" smtClean="0"/>
              <a:t>.</a:t>
            </a:r>
            <a:r>
              <a:rPr lang="en-US" altLang="zh-CN" dirty="0"/>
              <a:t>3</a:t>
            </a:r>
            <a:r>
              <a:rPr lang="zh-CN" altLang="en-US" dirty="0" smtClean="0"/>
              <a:t> 硬件方案: 指令级并行 </a:t>
            </a:r>
          </a:p>
        </p:txBody>
      </p:sp>
      <p:sp>
        <p:nvSpPr>
          <p:cNvPr id="32771" name="Rectangle 3"/>
          <p:cNvSpPr>
            <a:spLocks noGrp="1" noChangeArrowheads="1"/>
          </p:cNvSpPr>
          <p:nvPr>
            <p:ph idx="1"/>
          </p:nvPr>
        </p:nvSpPr>
        <p:spPr>
          <a:xfrm>
            <a:off x="838200" y="1060174"/>
            <a:ext cx="10515600" cy="5116789"/>
          </a:xfrm>
          <a:noFill/>
        </p:spPr>
        <p:txBody>
          <a:bodyPr>
            <a:normAutofit/>
          </a:bodyPr>
          <a:lstStyle/>
          <a:p>
            <a:r>
              <a:rPr lang="zh-CN" altLang="en-US" dirty="0" smtClean="0">
                <a:ea typeface="宋体" panose="02010600030101010101" pitchFamily="2" charset="-122"/>
              </a:rPr>
              <a:t>为什么要使用硬件调度方案</a:t>
            </a:r>
            <a:r>
              <a:rPr lang="en-US" altLang="zh-CN" dirty="0" smtClean="0">
                <a:ea typeface="宋体" panose="02010600030101010101" pitchFamily="2" charset="-122"/>
              </a:rPr>
              <a:t>?</a:t>
            </a:r>
            <a:endParaRPr lang="en-US" altLang="zh-CN" sz="2000" dirty="0">
              <a:ea typeface="宋体" panose="02010600030101010101" pitchFamily="2" charset="-122"/>
            </a:endParaRPr>
          </a:p>
          <a:p>
            <a:pPr lvl="1"/>
            <a:r>
              <a:rPr lang="zh-CN" altLang="en-US" dirty="0" smtClean="0">
                <a:ea typeface="宋体" panose="02010600030101010101" pitchFamily="2" charset="-122"/>
              </a:rPr>
              <a:t>在编译时无法确定的相关，可以通过硬件调度来优化</a:t>
            </a:r>
          </a:p>
          <a:p>
            <a:pPr lvl="1"/>
            <a:r>
              <a:rPr lang="zh-CN" altLang="en-US" dirty="0" smtClean="0">
                <a:ea typeface="宋体" panose="02010600030101010101" pitchFamily="2" charset="-122"/>
              </a:rPr>
              <a:t>编译器简单</a:t>
            </a:r>
          </a:p>
          <a:p>
            <a:pPr lvl="1"/>
            <a:r>
              <a:rPr lang="zh-CN" altLang="en-US" dirty="0" smtClean="0">
                <a:ea typeface="宋体" panose="02010600030101010101" pitchFamily="2" charset="-122"/>
              </a:rPr>
              <a:t>代码在不同组织结构的机器上，同样可以有效的运行</a:t>
            </a:r>
          </a:p>
          <a:p>
            <a:r>
              <a:rPr lang="zh-CN" altLang="en-US" dirty="0" smtClean="0">
                <a:ea typeface="宋体" panose="02010600030101010101" pitchFamily="2" charset="-122"/>
              </a:rPr>
              <a:t>基本思想</a:t>
            </a:r>
            <a:r>
              <a:rPr lang="en-US" altLang="zh-CN" dirty="0" smtClean="0">
                <a:ea typeface="宋体" panose="02010600030101010101" pitchFamily="2" charset="-122"/>
              </a:rPr>
              <a:t>: </a:t>
            </a:r>
            <a:r>
              <a:rPr lang="zh-CN" altLang="en-US" dirty="0" smtClean="0">
                <a:ea typeface="宋体" panose="02010600030101010101" pitchFamily="2" charset="-122"/>
              </a:rPr>
              <a:t>允许 </a:t>
            </a:r>
            <a:r>
              <a:rPr lang="en-US" altLang="zh-CN" dirty="0" smtClean="0">
                <a:ea typeface="宋体" panose="02010600030101010101" pitchFamily="2" charset="-122"/>
              </a:rPr>
              <a:t>stall</a:t>
            </a:r>
            <a:r>
              <a:rPr lang="zh-CN" altLang="en-US" dirty="0" smtClean="0">
                <a:ea typeface="宋体" panose="02010600030101010101" pitchFamily="2" charset="-122"/>
              </a:rPr>
              <a:t>后的指令继续向前流动</a:t>
            </a:r>
            <a:endParaRPr lang="zh-CN" altLang="en-US" sz="2000" dirty="0">
              <a:ea typeface="宋体" panose="02010600030101010101" pitchFamily="2" charset="-122"/>
            </a:endParaRPr>
          </a:p>
          <a:p>
            <a:pPr>
              <a:buFontTx/>
              <a:buNone/>
            </a:pPr>
            <a:r>
              <a:rPr lang="zh-CN" altLang="en-US" sz="2000" dirty="0">
                <a:latin typeface="Courier" pitchFamily="49" charset="0"/>
                <a:ea typeface="宋体" panose="02010600030101010101" pitchFamily="2" charset="-122"/>
              </a:rPr>
              <a:t>		</a:t>
            </a:r>
            <a:r>
              <a:rPr lang="en-US" altLang="zh-CN" sz="2400" b="1" dirty="0">
                <a:latin typeface="Courier" pitchFamily="49" charset="0"/>
                <a:ea typeface="宋体" panose="02010600030101010101" pitchFamily="2" charset="-122"/>
              </a:rPr>
              <a:t>DIVD	</a:t>
            </a:r>
            <a:r>
              <a:rPr lang="en-US" altLang="zh-CN" sz="2400" b="1" dirty="0">
                <a:solidFill>
                  <a:schemeClr val="hlink"/>
                </a:solidFill>
                <a:latin typeface="Courier" pitchFamily="49" charset="0"/>
                <a:ea typeface="宋体" panose="02010600030101010101" pitchFamily="2" charset="-122"/>
              </a:rPr>
              <a:t>F0</a:t>
            </a:r>
            <a:r>
              <a:rPr lang="en-US" altLang="zh-CN" sz="2400" b="1" dirty="0">
                <a:latin typeface="Courier" pitchFamily="49" charset="0"/>
                <a:ea typeface="宋体" panose="02010600030101010101" pitchFamily="2" charset="-122"/>
              </a:rPr>
              <a:t>,F2,F4</a:t>
            </a:r>
          </a:p>
          <a:p>
            <a:pPr>
              <a:buFontTx/>
              <a:buNone/>
            </a:pPr>
            <a:r>
              <a:rPr lang="en-US" altLang="zh-CN" sz="2400" b="1" dirty="0">
                <a:latin typeface="Courier" pitchFamily="49" charset="0"/>
                <a:ea typeface="宋体" panose="02010600030101010101" pitchFamily="2" charset="-122"/>
              </a:rPr>
              <a:t>		ADDD	F10,</a:t>
            </a:r>
            <a:r>
              <a:rPr lang="en-US" altLang="zh-CN" sz="2400" b="1" dirty="0">
                <a:solidFill>
                  <a:schemeClr val="hlink"/>
                </a:solidFill>
                <a:latin typeface="Courier" pitchFamily="49" charset="0"/>
                <a:ea typeface="宋体" panose="02010600030101010101" pitchFamily="2" charset="-122"/>
              </a:rPr>
              <a:t>F0</a:t>
            </a:r>
            <a:r>
              <a:rPr lang="en-US" altLang="zh-CN" sz="2400" b="1" dirty="0">
                <a:latin typeface="Courier" pitchFamily="49" charset="0"/>
                <a:ea typeface="宋体" panose="02010600030101010101" pitchFamily="2" charset="-122"/>
              </a:rPr>
              <a:t>,F8</a:t>
            </a:r>
          </a:p>
          <a:p>
            <a:pPr>
              <a:buFontTx/>
              <a:buNone/>
            </a:pPr>
            <a:r>
              <a:rPr lang="en-US" altLang="zh-CN" sz="2400" b="1" dirty="0">
                <a:solidFill>
                  <a:schemeClr val="accent1"/>
                </a:solidFill>
                <a:latin typeface="Courier" pitchFamily="49" charset="0"/>
                <a:ea typeface="宋体" panose="02010600030101010101" pitchFamily="2" charset="-122"/>
              </a:rPr>
              <a:t>		SUBD	F12,F8,F14</a:t>
            </a:r>
            <a:endParaRPr lang="en-US" altLang="zh-CN" sz="2400" b="1" dirty="0">
              <a:latin typeface="Courier" pitchFamily="49" charset="0"/>
              <a:ea typeface="宋体" panose="02010600030101010101" pitchFamily="2" charset="-122"/>
            </a:endParaRPr>
          </a:p>
          <a:p>
            <a:pPr lvl="1"/>
            <a:r>
              <a:rPr lang="zh-CN" altLang="en-US" dirty="0" smtClean="0">
                <a:ea typeface="宋体" panose="02010600030101010101" pitchFamily="2" charset="-122"/>
              </a:rPr>
              <a:t>允许乱序执行（</a:t>
            </a:r>
            <a:r>
              <a:rPr lang="en-US" altLang="zh-CN" dirty="0" smtClean="0">
                <a:ea typeface="宋体" panose="02010600030101010101" pitchFamily="2" charset="-122"/>
              </a:rPr>
              <a:t>out-of-order execution）</a:t>
            </a:r>
            <a:r>
              <a:rPr lang="zh-CN" altLang="en-US" dirty="0" smtClean="0">
                <a:ea typeface="宋体" panose="02010600030101010101" pitchFamily="2" charset="-122"/>
              </a:rPr>
              <a:t> </a:t>
            </a:r>
            <a:r>
              <a:rPr lang="en-US" altLang="zh-CN" dirty="0" smtClean="0">
                <a:ea typeface="宋体" panose="02010600030101010101" pitchFamily="2" charset="-122"/>
              </a:rPr>
              <a:t>=&gt; out-of-order completion</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18306700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310656"/>
            <a:ext cx="10515600" cy="729157"/>
          </a:xfrm>
        </p:spPr>
        <p:txBody>
          <a:bodyPr/>
          <a:lstStyle/>
          <a:p>
            <a:pPr eaLnBrk="1" hangingPunct="1"/>
            <a:r>
              <a:rPr lang="zh-CN" altLang="en-US" dirty="0" smtClean="0">
                <a:latin typeface="黑体" panose="02010609060101010101" pitchFamily="49" charset="-122"/>
                <a:ea typeface="黑体" panose="02010609060101010101" pitchFamily="49" charset="-122"/>
              </a:rPr>
              <a:t>并行及并行体系结构</a:t>
            </a:r>
            <a:endParaRPr lang="en-AU" dirty="0" smtClean="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838200" y="1219200"/>
            <a:ext cx="10515600" cy="4957763"/>
          </a:xfrm>
        </p:spPr>
        <p:txBody>
          <a:bodyPr>
            <a:normAutofit fontScale="92500"/>
          </a:bodyPr>
          <a:lstStyle/>
          <a:p>
            <a:pPr eaLnBrk="1" hangingPunct="1"/>
            <a:r>
              <a:rPr lang="zh-CN" altLang="en-US" sz="3600" dirty="0">
                <a:ea typeface="宋体" panose="02010600030101010101" pitchFamily="2" charset="-122"/>
              </a:rPr>
              <a:t>应用程序中的并行</a:t>
            </a:r>
            <a:r>
              <a:rPr lang="en-US" altLang="zh-CN" sz="3600" dirty="0">
                <a:ea typeface="宋体" panose="02010600030101010101" pitchFamily="2" charset="-122"/>
              </a:rPr>
              <a:t>:</a:t>
            </a:r>
          </a:p>
          <a:p>
            <a:pPr lvl="1" eaLnBrk="1" hangingPunct="1"/>
            <a:r>
              <a:rPr lang="en-US" altLang="zh-CN" sz="3600" dirty="0">
                <a:ea typeface="宋体" panose="02010600030101010101" pitchFamily="2" charset="-122"/>
              </a:rPr>
              <a:t>Data-Level Parallelism (DLP)</a:t>
            </a:r>
          </a:p>
          <a:p>
            <a:pPr lvl="1" eaLnBrk="1" hangingPunct="1"/>
            <a:r>
              <a:rPr lang="en-US" altLang="zh-CN" sz="3600" dirty="0">
                <a:ea typeface="宋体" panose="02010600030101010101" pitchFamily="2" charset="-122"/>
              </a:rPr>
              <a:t>Task-Level Parallelism (TLP)</a:t>
            </a:r>
          </a:p>
          <a:p>
            <a:pPr eaLnBrk="1" hangingPunct="1"/>
            <a:endParaRPr lang="en-US" altLang="zh-CN" dirty="0">
              <a:ea typeface="宋体" panose="02010600030101010101" pitchFamily="2" charset="-122"/>
            </a:endParaRPr>
          </a:p>
          <a:p>
            <a:pPr eaLnBrk="1" hangingPunct="1"/>
            <a:r>
              <a:rPr lang="zh-CN" altLang="en-US" sz="3600" dirty="0">
                <a:ea typeface="宋体" panose="02010600030101010101" pitchFamily="2" charset="-122"/>
              </a:rPr>
              <a:t>软硬件挖掘应用程序的</a:t>
            </a:r>
            <a:r>
              <a:rPr lang="en-US" altLang="zh-CN" sz="3600" dirty="0">
                <a:ea typeface="宋体" panose="02010600030101010101" pitchFamily="2" charset="-122"/>
              </a:rPr>
              <a:t>DLP</a:t>
            </a:r>
            <a:r>
              <a:rPr lang="zh-CN" altLang="en-US" sz="3600" dirty="0">
                <a:ea typeface="宋体" panose="02010600030101010101" pitchFamily="2" charset="-122"/>
              </a:rPr>
              <a:t>或</a:t>
            </a:r>
            <a:r>
              <a:rPr lang="en-US" altLang="zh-CN" sz="3600" dirty="0">
                <a:ea typeface="宋体" panose="02010600030101010101" pitchFamily="2" charset="-122"/>
              </a:rPr>
              <a:t>TLP</a:t>
            </a:r>
            <a:r>
              <a:rPr lang="zh-CN" altLang="en-US" sz="3600" dirty="0">
                <a:ea typeface="宋体" panose="02010600030101010101" pitchFamily="2" charset="-122"/>
              </a:rPr>
              <a:t>的方式</a:t>
            </a:r>
            <a:endParaRPr lang="en-US" altLang="zh-CN" sz="3600" dirty="0">
              <a:ea typeface="宋体" panose="02010600030101010101" pitchFamily="2" charset="-122"/>
            </a:endParaRPr>
          </a:p>
          <a:p>
            <a:pPr lvl="1"/>
            <a:r>
              <a:rPr lang="en-US" altLang="zh-CN" sz="3600" dirty="0">
                <a:ea typeface="宋体" panose="02010600030101010101" pitchFamily="2" charset="-122"/>
              </a:rPr>
              <a:t>Instruction-Level Parallelism (ILP)</a:t>
            </a:r>
          </a:p>
          <a:p>
            <a:pPr lvl="1"/>
            <a:r>
              <a:rPr lang="en-US" altLang="zh-CN" sz="3600" dirty="0">
                <a:ea typeface="宋体" panose="02010600030101010101" pitchFamily="2" charset="-122"/>
              </a:rPr>
              <a:t>Vector architectures/Graphic Processor Units (GPUs)</a:t>
            </a:r>
          </a:p>
          <a:p>
            <a:pPr lvl="1"/>
            <a:r>
              <a:rPr lang="en-US" altLang="zh-CN" sz="3600" dirty="0">
                <a:ea typeface="宋体" panose="02010600030101010101" pitchFamily="2" charset="-122"/>
              </a:rPr>
              <a:t>Thread-Level Parallelism</a:t>
            </a:r>
          </a:p>
          <a:p>
            <a:pPr lvl="1"/>
            <a:r>
              <a:rPr lang="en-US" altLang="zh-CN" sz="3600" dirty="0">
                <a:ea typeface="宋体" panose="02010600030101010101" pitchFamily="2" charset="-122"/>
              </a:rPr>
              <a:t>Request-Level Parallelism</a:t>
            </a:r>
          </a:p>
        </p:txBody>
      </p:sp>
      <p:sp>
        <p:nvSpPr>
          <p:cNvPr id="1536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7B7E4A-2BC6-4886-8DBA-E8F6929BE2CA}" type="datetime1">
              <a:rPr lang="zh-CN" altLang="en-US" smtClean="0">
                <a:latin typeface="Times New Roman" panose="02020603050405020304" pitchFamily="18" charset="0"/>
                <a:ea typeface="宋体" panose="02010600030101010101" pitchFamily="2" charset="-122"/>
              </a:rPr>
              <a:pPr/>
              <a:t>2014/4/14</a:t>
            </a:fld>
            <a:endParaRPr lang="en-US" altLang="zh-CN" smtClean="0">
              <a:latin typeface="Times New Roman" panose="02020603050405020304" pitchFamily="18" charset="0"/>
              <a:ea typeface="宋体" panose="02010600030101010101" pitchFamily="2" charset="-122"/>
            </a:endParaRPr>
          </a:p>
        </p:txBody>
      </p:sp>
      <p:sp>
        <p:nvSpPr>
          <p:cNvPr id="1536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mtClean="0">
                <a:latin typeface="Times New Roman" panose="02020603050405020304" pitchFamily="18" charset="0"/>
                <a:ea typeface="宋体" panose="02010600030101010101" pitchFamily="2" charset="-122"/>
              </a:rPr>
              <a:t>中国科学技术大学</a:t>
            </a:r>
            <a:endParaRPr lang="en-US" altLang="zh-CN" smtClean="0">
              <a:latin typeface="Times New Roman" panose="02020603050405020304" pitchFamily="18" charset="0"/>
              <a:ea typeface="宋体" panose="02010600030101010101" pitchFamily="2" charset="-122"/>
            </a:endParaRPr>
          </a:p>
        </p:txBody>
      </p:sp>
      <p:sp>
        <p:nvSpPr>
          <p:cNvPr id="153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F2A54D-B280-4A8C-AE5D-E9E7EF74A206}" type="slidenum">
              <a:rPr lang="en-US" altLang="zh-CN" smtClean="0">
                <a:latin typeface="Times New Roman" panose="02020603050405020304" pitchFamily="18" charset="0"/>
              </a:rPr>
              <a:pPr/>
              <a:t>3</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50612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185529"/>
            <a:ext cx="10515600" cy="755375"/>
          </a:xfrm>
          <a:noFill/>
        </p:spPr>
        <p:txBody>
          <a:bodyPr/>
          <a:lstStyle/>
          <a:p>
            <a:r>
              <a:rPr lang="zh-CN" altLang="en-US" dirty="0" smtClean="0"/>
              <a:t>硬件方案之一: 记分牌</a:t>
            </a:r>
          </a:p>
        </p:txBody>
      </p:sp>
      <p:sp>
        <p:nvSpPr>
          <p:cNvPr id="33795" name="Rectangle 3"/>
          <p:cNvSpPr>
            <a:spLocks noGrp="1" noChangeArrowheads="1"/>
          </p:cNvSpPr>
          <p:nvPr>
            <p:ph idx="1"/>
          </p:nvPr>
        </p:nvSpPr>
        <p:spPr>
          <a:xfrm>
            <a:off x="838200" y="1163017"/>
            <a:ext cx="10515600" cy="4351338"/>
          </a:xfrm>
          <a:noFill/>
        </p:spPr>
        <p:txBody>
          <a:bodyPr/>
          <a:lstStyle/>
          <a:p>
            <a:r>
              <a:rPr lang="zh-CN" altLang="en-US" dirty="0" smtClean="0">
                <a:ea typeface="宋体" panose="02010600030101010101" pitchFamily="2" charset="-122"/>
              </a:rPr>
              <a:t>记分牌的基本概念示意图</a:t>
            </a: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791" y="1914939"/>
            <a:ext cx="6705600" cy="3956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643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3090"/>
            <a:ext cx="10515600" cy="880579"/>
          </a:xfrm>
        </p:spPr>
        <p:txBody>
          <a:bodyPr/>
          <a:lstStyle/>
          <a:p>
            <a:r>
              <a:rPr lang="zh-CN" altLang="en-US" dirty="0" smtClean="0"/>
              <a:t>记分牌技术要点</a:t>
            </a:r>
            <a:r>
              <a:rPr lang="en-US" altLang="zh-CN" dirty="0" smtClean="0"/>
              <a:t>（1/2)</a:t>
            </a:r>
          </a:p>
        </p:txBody>
      </p:sp>
      <p:sp>
        <p:nvSpPr>
          <p:cNvPr id="34819" name="Rectangle 3"/>
          <p:cNvSpPr>
            <a:spLocks noGrp="1" noChangeArrowheads="1"/>
          </p:cNvSpPr>
          <p:nvPr>
            <p:ph idx="1"/>
          </p:nvPr>
        </p:nvSpPr>
        <p:spPr>
          <a:xfrm>
            <a:off x="838200" y="1033668"/>
            <a:ext cx="10515600" cy="5340627"/>
          </a:xfrm>
        </p:spPr>
        <p:txBody>
          <a:bodyPr>
            <a:normAutofit/>
          </a:bodyPr>
          <a:lstStyle/>
          <a:p>
            <a:pPr>
              <a:lnSpc>
                <a:spcPct val="80000"/>
              </a:lnSpc>
            </a:pPr>
            <a:r>
              <a:rPr lang="en-US" altLang="zh-CN" sz="2400" dirty="0">
                <a:ea typeface="宋体" panose="02010600030101010101" pitchFamily="2" charset="-122"/>
              </a:rPr>
              <a:t>Out-of-order execution </a:t>
            </a:r>
            <a:r>
              <a:rPr lang="zh-CN" altLang="en-US" sz="2400" dirty="0">
                <a:ea typeface="宋体" panose="02010600030101010101" pitchFamily="2" charset="-122"/>
              </a:rPr>
              <a:t>将</a:t>
            </a:r>
            <a:r>
              <a:rPr lang="en-US" altLang="zh-CN" sz="2400" dirty="0">
                <a:ea typeface="宋体" panose="02010600030101010101" pitchFamily="2" charset="-122"/>
              </a:rPr>
              <a:t>ID </a:t>
            </a:r>
            <a:r>
              <a:rPr lang="zh-CN" altLang="en-US" sz="2400" dirty="0">
                <a:ea typeface="宋体" panose="02010600030101010101" pitchFamily="2" charset="-122"/>
              </a:rPr>
              <a:t>段分为:</a:t>
            </a:r>
          </a:p>
          <a:p>
            <a:pPr lvl="1">
              <a:lnSpc>
                <a:spcPct val="80000"/>
              </a:lnSpc>
              <a:buFontTx/>
              <a:buAutoNum type="arabicPeriod"/>
            </a:pPr>
            <a:r>
              <a:rPr lang="en-US" altLang="zh-CN" sz="2000" dirty="0">
                <a:solidFill>
                  <a:schemeClr val="hlink"/>
                </a:solidFill>
                <a:ea typeface="宋体" panose="02010600030101010101" pitchFamily="2" charset="-122"/>
              </a:rPr>
              <a:t>Issue</a:t>
            </a:r>
            <a:r>
              <a:rPr lang="en-US" altLang="zh-CN" sz="2000" dirty="0">
                <a:ea typeface="宋体" panose="02010600030101010101" pitchFamily="2" charset="-122"/>
              </a:rPr>
              <a:t>—</a:t>
            </a:r>
            <a:r>
              <a:rPr lang="zh-CN" altLang="en-US" sz="2000" dirty="0">
                <a:ea typeface="宋体" panose="02010600030101010101" pitchFamily="2" charset="-122"/>
              </a:rPr>
              <a:t>译码，检测结构相关</a:t>
            </a:r>
          </a:p>
          <a:p>
            <a:pPr lvl="1">
              <a:lnSpc>
                <a:spcPct val="80000"/>
              </a:lnSpc>
              <a:buFontTx/>
              <a:buAutoNum type="arabicPeriod"/>
            </a:pPr>
            <a:r>
              <a:rPr lang="en-US" altLang="zh-CN" sz="2000" dirty="0">
                <a:solidFill>
                  <a:schemeClr val="hlink"/>
                </a:solidFill>
                <a:ea typeface="宋体" panose="02010600030101010101" pitchFamily="2" charset="-122"/>
              </a:rPr>
              <a:t>Read operands</a:t>
            </a:r>
            <a:r>
              <a:rPr lang="en-US" altLang="zh-CN" sz="2000" dirty="0">
                <a:ea typeface="宋体" panose="02010600030101010101" pitchFamily="2" charset="-122"/>
              </a:rPr>
              <a:t>—</a:t>
            </a:r>
            <a:r>
              <a:rPr lang="zh-CN" altLang="en-US" sz="2000" dirty="0">
                <a:ea typeface="宋体" panose="02010600030101010101" pitchFamily="2" charset="-122"/>
              </a:rPr>
              <a:t>等待到无数据相关时，读操作数</a:t>
            </a:r>
          </a:p>
          <a:p>
            <a:pPr>
              <a:lnSpc>
                <a:spcPct val="80000"/>
              </a:lnSpc>
            </a:pPr>
            <a:r>
              <a:rPr lang="zh-CN" altLang="en-US" sz="2400" dirty="0">
                <a:ea typeface="宋体" panose="02010600030101010101" pitchFamily="2" charset="-122"/>
              </a:rPr>
              <a:t>起源于1963年推出的</a:t>
            </a:r>
            <a:r>
              <a:rPr lang="en-US" altLang="zh-CN" sz="2400" dirty="0">
                <a:ea typeface="宋体" panose="02010600030101010101" pitchFamily="2" charset="-122"/>
              </a:rPr>
              <a:t>CDC6600</a:t>
            </a:r>
          </a:p>
          <a:p>
            <a:pPr lvl="1">
              <a:lnSpc>
                <a:spcPct val="80000"/>
              </a:lnSpc>
            </a:pPr>
            <a:r>
              <a:rPr lang="en-US" altLang="zh-CN" sz="2000" dirty="0">
                <a:solidFill>
                  <a:schemeClr val="hlink"/>
                </a:solidFill>
                <a:ea typeface="宋体" panose="02010600030101010101" pitchFamily="2" charset="-122"/>
              </a:rPr>
              <a:t>4 FPU</a:t>
            </a:r>
          </a:p>
          <a:p>
            <a:pPr lvl="1">
              <a:lnSpc>
                <a:spcPct val="80000"/>
              </a:lnSpc>
            </a:pPr>
            <a:r>
              <a:rPr lang="en-US" altLang="zh-CN" sz="2000" dirty="0">
                <a:solidFill>
                  <a:schemeClr val="hlink"/>
                </a:solidFill>
                <a:ea typeface="宋体" panose="02010600030101010101" pitchFamily="2" charset="-122"/>
              </a:rPr>
              <a:t>5 Memory Reference</a:t>
            </a:r>
          </a:p>
          <a:p>
            <a:pPr lvl="1">
              <a:lnSpc>
                <a:spcPct val="80000"/>
              </a:lnSpc>
            </a:pPr>
            <a:r>
              <a:rPr lang="en-US" altLang="zh-CN" sz="2000" dirty="0">
                <a:solidFill>
                  <a:schemeClr val="hlink"/>
                </a:solidFill>
                <a:ea typeface="宋体" panose="02010600030101010101" pitchFamily="2" charset="-122"/>
              </a:rPr>
              <a:t>7 IU</a:t>
            </a:r>
          </a:p>
          <a:p>
            <a:pPr>
              <a:lnSpc>
                <a:spcPct val="80000"/>
              </a:lnSpc>
            </a:pPr>
            <a:r>
              <a:rPr lang="zh-CN" altLang="en-US" sz="2400" dirty="0">
                <a:ea typeface="宋体" panose="02010600030101010101" pitchFamily="2" charset="-122"/>
              </a:rPr>
              <a:t>集中相关检查，互锁机制解决相关</a:t>
            </a:r>
          </a:p>
          <a:p>
            <a:pPr>
              <a:lnSpc>
                <a:spcPct val="80000"/>
              </a:lnSpc>
            </a:pPr>
            <a:r>
              <a:rPr lang="en-US" altLang="zh-CN" sz="2400" dirty="0">
                <a:ea typeface="宋体" panose="02010600030101010101" pitchFamily="2" charset="-122"/>
              </a:rPr>
              <a:t>CDC 6600: </a:t>
            </a:r>
            <a:r>
              <a:rPr lang="zh-CN" altLang="en-US" sz="2400" dirty="0">
                <a:ea typeface="宋体" panose="02010600030101010101" pitchFamily="2" charset="-122"/>
              </a:rPr>
              <a:t>顺序发射，乱序执行，乱序完成，</a:t>
            </a:r>
            <a:r>
              <a:rPr lang="en-US" altLang="zh-CN" sz="2400" dirty="0">
                <a:ea typeface="宋体" panose="02010600030101010101" pitchFamily="2" charset="-122"/>
              </a:rPr>
              <a:t>CDC6600</a:t>
            </a:r>
            <a:r>
              <a:rPr lang="zh-CN" altLang="en-US" sz="2400" dirty="0">
                <a:ea typeface="宋体" panose="02010600030101010101" pitchFamily="2" charset="-122"/>
              </a:rPr>
              <a:t>流水线没有采用定向技术，只实现非精确中断</a:t>
            </a:r>
          </a:p>
          <a:p>
            <a:pPr>
              <a:lnSpc>
                <a:spcPct val="80000"/>
              </a:lnSpc>
            </a:pPr>
            <a:r>
              <a:rPr lang="en-US" altLang="zh-CN" sz="2400" dirty="0">
                <a:ea typeface="宋体" panose="02010600030101010101" pitchFamily="2" charset="-122"/>
              </a:rPr>
              <a:t>Load /store</a:t>
            </a:r>
            <a:r>
              <a:rPr lang="zh-CN" altLang="en-US" sz="2400" dirty="0">
                <a:ea typeface="宋体" panose="02010600030101010101" pitchFamily="2" charset="-122"/>
              </a:rPr>
              <a:t>结构</a:t>
            </a:r>
          </a:p>
          <a:p>
            <a:pPr>
              <a:lnSpc>
                <a:spcPct val="80000"/>
              </a:lnSpc>
            </a:pPr>
            <a:r>
              <a:rPr lang="zh-CN" altLang="en-US" sz="2400" dirty="0">
                <a:ea typeface="宋体" panose="02010600030101010101" pitchFamily="2" charset="-122"/>
              </a:rPr>
              <a:t>采用这种技术的微处理器企业</a:t>
            </a:r>
          </a:p>
          <a:p>
            <a:pPr lvl="1">
              <a:lnSpc>
                <a:spcPct val="80000"/>
              </a:lnSpc>
            </a:pPr>
            <a:r>
              <a:rPr lang="en-US" altLang="zh-CN" sz="2000" dirty="0">
                <a:solidFill>
                  <a:schemeClr val="hlink"/>
                </a:solidFill>
                <a:ea typeface="宋体" panose="02010600030101010101" pitchFamily="2" charset="-122"/>
              </a:rPr>
              <a:t>MIPS，HP， IBM</a:t>
            </a:r>
          </a:p>
          <a:p>
            <a:pPr lvl="1">
              <a:lnSpc>
                <a:spcPct val="80000"/>
              </a:lnSpc>
            </a:pPr>
            <a:r>
              <a:rPr lang="en-US" altLang="zh-CN" sz="2000" dirty="0">
                <a:solidFill>
                  <a:schemeClr val="hlink"/>
                </a:solidFill>
                <a:ea typeface="宋体" panose="02010600030101010101" pitchFamily="2" charset="-122"/>
              </a:rPr>
              <a:t>Sun </a:t>
            </a:r>
            <a:r>
              <a:rPr lang="zh-CN" altLang="en-US" sz="2000" dirty="0">
                <a:solidFill>
                  <a:schemeClr val="hlink"/>
                </a:solidFill>
                <a:ea typeface="宋体" panose="02010600030101010101" pitchFamily="2" charset="-122"/>
              </a:rPr>
              <a:t>公司的</a:t>
            </a:r>
            <a:r>
              <a:rPr lang="en-US" altLang="zh-CN" sz="2000" dirty="0" err="1">
                <a:solidFill>
                  <a:schemeClr val="hlink"/>
                </a:solidFill>
                <a:ea typeface="宋体" panose="02010600030101010101" pitchFamily="2" charset="-122"/>
              </a:rPr>
              <a:t>UltraSparc</a:t>
            </a:r>
            <a:endParaRPr lang="zh-CN" altLang="en-US" sz="2000" dirty="0">
              <a:solidFill>
                <a:schemeClr val="hlink"/>
              </a:solidFill>
              <a:ea typeface="宋体" panose="02010600030101010101" pitchFamily="2" charset="-122"/>
            </a:endParaRPr>
          </a:p>
          <a:p>
            <a:pPr lvl="1">
              <a:lnSpc>
                <a:spcPct val="80000"/>
              </a:lnSpc>
            </a:pPr>
            <a:r>
              <a:rPr lang="en-US" altLang="zh-CN" sz="2000" dirty="0">
                <a:solidFill>
                  <a:schemeClr val="hlink"/>
                </a:solidFill>
                <a:ea typeface="宋体" panose="02010600030101010101" pitchFamily="2" charset="-122"/>
              </a:rPr>
              <a:t>DEC Alpha</a:t>
            </a:r>
            <a:endParaRPr lang="zh-CN" altLang="en-US" sz="2000" dirty="0">
              <a:solidFill>
                <a:schemeClr val="hlink"/>
              </a:solidFill>
              <a:ea typeface="宋体" panose="02010600030101010101" pitchFamily="2" charset="-122"/>
            </a:endParaRPr>
          </a:p>
          <a:p>
            <a:pPr>
              <a:lnSpc>
                <a:spcPct val="8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447591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153091"/>
            <a:ext cx="10515600" cy="642040"/>
          </a:xfrm>
          <a:noFill/>
        </p:spPr>
        <p:txBody>
          <a:bodyPr/>
          <a:lstStyle/>
          <a:p>
            <a:r>
              <a:rPr lang="zh-CN" altLang="en-US" dirty="0" smtClean="0"/>
              <a:t>记分牌技术要点(2/2)</a:t>
            </a:r>
            <a:endParaRPr lang="en-US" altLang="zh-CN" dirty="0" smtClean="0"/>
          </a:p>
        </p:txBody>
      </p:sp>
      <p:sp>
        <p:nvSpPr>
          <p:cNvPr id="35843" name="Rectangle 3"/>
          <p:cNvSpPr>
            <a:spLocks noGrp="1" noChangeArrowheads="1"/>
          </p:cNvSpPr>
          <p:nvPr>
            <p:ph idx="1"/>
          </p:nvPr>
        </p:nvSpPr>
        <p:spPr>
          <a:xfrm>
            <a:off x="838200" y="967409"/>
            <a:ext cx="10515600" cy="5209554"/>
          </a:xfrm>
          <a:noFill/>
        </p:spPr>
        <p:txBody>
          <a:bodyPr>
            <a:normAutofit/>
          </a:bodyPr>
          <a:lstStyle/>
          <a:p>
            <a:pPr>
              <a:lnSpc>
                <a:spcPct val="100000"/>
              </a:lnSpc>
            </a:pPr>
            <a:r>
              <a:rPr lang="en-US" altLang="zh-CN" dirty="0">
                <a:ea typeface="宋体" panose="02010600030101010101" pitchFamily="2" charset="-122"/>
              </a:rPr>
              <a:t>Out-of-order completion =&gt; WAR, WAW hazards?</a:t>
            </a:r>
          </a:p>
          <a:p>
            <a:pPr>
              <a:lnSpc>
                <a:spcPct val="100000"/>
              </a:lnSpc>
            </a:pPr>
            <a:r>
              <a:rPr lang="en-US" altLang="zh-CN" dirty="0">
                <a:ea typeface="宋体" panose="02010600030101010101" pitchFamily="2" charset="-122"/>
              </a:rPr>
              <a:t>WAR</a:t>
            </a:r>
            <a:r>
              <a:rPr lang="zh-CN" altLang="en-US" dirty="0">
                <a:ea typeface="宋体" panose="02010600030101010101" pitchFamily="2" charset="-122"/>
              </a:rPr>
              <a:t>的一般解决方案</a:t>
            </a:r>
          </a:p>
          <a:p>
            <a:pPr lvl="1">
              <a:lnSpc>
                <a:spcPct val="100000"/>
              </a:lnSpc>
            </a:pPr>
            <a:r>
              <a:rPr lang="zh-CN" altLang="en-US" sz="2800" dirty="0">
                <a:ea typeface="宋体" panose="02010600030101010101" pitchFamily="2" charset="-122"/>
              </a:rPr>
              <a:t> </a:t>
            </a:r>
            <a:r>
              <a:rPr lang="zh-CN" altLang="en-US" dirty="0">
                <a:ea typeface="宋体" panose="02010600030101010101" pitchFamily="2" charset="-122"/>
              </a:rPr>
              <a:t>对操作排队</a:t>
            </a:r>
          </a:p>
          <a:p>
            <a:pPr lvl="1">
              <a:lnSpc>
                <a:spcPct val="100000"/>
              </a:lnSpc>
            </a:pPr>
            <a:r>
              <a:rPr lang="zh-CN" altLang="en-US" dirty="0">
                <a:ea typeface="宋体" panose="02010600030101010101" pitchFamily="2" charset="-122"/>
              </a:rPr>
              <a:t>仅在读操作数阶段读寄存器</a:t>
            </a:r>
          </a:p>
          <a:p>
            <a:pPr>
              <a:lnSpc>
                <a:spcPct val="100000"/>
              </a:lnSpc>
            </a:pPr>
            <a:r>
              <a:rPr lang="zh-CN" altLang="en-US" dirty="0">
                <a:ea typeface="宋体" panose="02010600030101010101" pitchFamily="2" charset="-122"/>
              </a:rPr>
              <a:t> 对</a:t>
            </a:r>
            <a:r>
              <a:rPr lang="en-US" altLang="zh-CN" dirty="0">
                <a:ea typeface="宋体" panose="02010600030101010101" pitchFamily="2" charset="-122"/>
              </a:rPr>
              <a:t>WAW</a:t>
            </a:r>
            <a:r>
              <a:rPr lang="zh-CN" altLang="en-US" dirty="0">
                <a:ea typeface="宋体" panose="02010600030101010101" pitchFamily="2" charset="-122"/>
              </a:rPr>
              <a:t>而言, 检测到相关后，停止发射前一条指令，直到前一条指令完成</a:t>
            </a:r>
          </a:p>
          <a:p>
            <a:pPr>
              <a:lnSpc>
                <a:spcPct val="100000"/>
              </a:lnSpc>
            </a:pPr>
            <a:r>
              <a:rPr lang="zh-CN" altLang="en-US" dirty="0">
                <a:ea typeface="宋体" panose="02010600030101010101" pitchFamily="2" charset="-122"/>
              </a:rPr>
              <a:t>要提高效率，需要有多条指令进入执行阶段</a:t>
            </a:r>
            <a:r>
              <a:rPr lang="en-US" altLang="zh-CN" dirty="0">
                <a:ea typeface="宋体" panose="02010600030101010101" pitchFamily="2" charset="-122"/>
              </a:rPr>
              <a:t>=&gt;</a:t>
            </a:r>
            <a:r>
              <a:rPr lang="zh-CN" altLang="en-US" dirty="0">
                <a:ea typeface="宋体" panose="02010600030101010101" pitchFamily="2" charset="-122"/>
              </a:rPr>
              <a:t>必须有多个执行部件或执行部件是流水化的</a:t>
            </a:r>
          </a:p>
          <a:p>
            <a:pPr>
              <a:lnSpc>
                <a:spcPct val="100000"/>
              </a:lnSpc>
            </a:pPr>
            <a:r>
              <a:rPr lang="zh-CN" altLang="en-US" dirty="0">
                <a:ea typeface="宋体" panose="02010600030101010101" pitchFamily="2" charset="-122"/>
              </a:rPr>
              <a:t>记分牌保存相关操作和状态</a:t>
            </a:r>
          </a:p>
          <a:p>
            <a:pPr>
              <a:lnSpc>
                <a:spcPct val="100000"/>
              </a:lnSpc>
            </a:pPr>
            <a:r>
              <a:rPr lang="zh-CN" altLang="en-US" dirty="0">
                <a:ea typeface="宋体" panose="02010600030101010101" pitchFamily="2" charset="-122"/>
              </a:rPr>
              <a:t>记分牌用四段代替</a:t>
            </a:r>
            <a:r>
              <a:rPr lang="en-US" altLang="zh-CN" dirty="0">
                <a:ea typeface="宋体" panose="02010600030101010101" pitchFamily="2" charset="-122"/>
              </a:rPr>
              <a:t>ID, EX, WB </a:t>
            </a:r>
            <a:r>
              <a:rPr lang="zh-CN" altLang="en-US" dirty="0">
                <a:ea typeface="宋体" panose="02010600030101010101" pitchFamily="2" charset="-122"/>
              </a:rPr>
              <a:t>三段</a:t>
            </a:r>
          </a:p>
        </p:txBody>
      </p:sp>
    </p:spTree>
    <p:extLst>
      <p:ext uri="{BB962C8B-B14F-4D97-AF65-F5344CB8AC3E}">
        <p14:creationId xmlns:p14="http://schemas.microsoft.com/office/powerpoint/2010/main" val="4163505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365125"/>
            <a:ext cx="10515600" cy="854075"/>
          </a:xfrm>
        </p:spPr>
        <p:txBody>
          <a:bodyPr/>
          <a:lstStyle/>
          <a:p>
            <a:pPr>
              <a:lnSpc>
                <a:spcPct val="100000"/>
              </a:lnSpc>
            </a:pPr>
            <a:r>
              <a:rPr lang="zh-CN" altLang="en-US" dirty="0" smtClean="0"/>
              <a:t>带有记分牌控制的</a:t>
            </a:r>
            <a:r>
              <a:rPr lang="en-US" altLang="zh-CN" dirty="0" smtClean="0"/>
              <a:t>DLX</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7543800" cy="4630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571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65125"/>
            <a:ext cx="10515600" cy="695049"/>
          </a:xfrm>
          <a:noFill/>
        </p:spPr>
        <p:txBody>
          <a:bodyPr/>
          <a:lstStyle/>
          <a:p>
            <a:r>
              <a:rPr lang="zh-CN" altLang="en-US" dirty="0" smtClean="0"/>
              <a:t>记分牌控制的四阶段（1/2)</a:t>
            </a:r>
            <a:endParaRPr lang="en-US" altLang="zh-CN" dirty="0" smtClean="0"/>
          </a:p>
        </p:txBody>
      </p:sp>
      <p:sp>
        <p:nvSpPr>
          <p:cNvPr id="37891" name="Rectangle 3"/>
          <p:cNvSpPr>
            <a:spLocks noGrp="1" noChangeArrowheads="1"/>
          </p:cNvSpPr>
          <p:nvPr>
            <p:ph idx="1"/>
          </p:nvPr>
        </p:nvSpPr>
        <p:spPr>
          <a:xfrm>
            <a:off x="745435" y="1767715"/>
            <a:ext cx="10515600" cy="5024024"/>
          </a:xfrm>
          <a:noFill/>
        </p:spPr>
        <p:txBody>
          <a:bodyPr>
            <a:normAutofit/>
          </a:bodyPr>
          <a:lstStyle/>
          <a:p>
            <a:pPr>
              <a:buNone/>
            </a:pPr>
            <a:r>
              <a:rPr lang="en-US" altLang="zh-CN" dirty="0" smtClean="0">
                <a:solidFill>
                  <a:schemeClr val="hlink"/>
                </a:solidFill>
                <a:latin typeface="Helvetica" panose="020B0604020202020204" pitchFamily="34" charset="0"/>
                <a:ea typeface="宋体" panose="02010600030101010101" pitchFamily="2" charset="-122"/>
              </a:rPr>
              <a:t>1.	Issue</a:t>
            </a:r>
            <a:r>
              <a:rPr lang="en-US" altLang="zh-CN" dirty="0" smtClean="0">
                <a:ea typeface="宋体" panose="02010600030101010101" pitchFamily="2" charset="-122"/>
              </a:rPr>
              <a:t>—</a:t>
            </a:r>
            <a:r>
              <a:rPr lang="zh-CN" altLang="en-US" dirty="0" smtClean="0">
                <a:ea typeface="宋体" panose="02010600030101010101" pitchFamily="2" charset="-122"/>
              </a:rPr>
              <a:t>指令译码，检测结构相关</a:t>
            </a:r>
          </a:p>
          <a:p>
            <a:pPr marL="838200" lvl="1" indent="-381000">
              <a:buNone/>
            </a:pPr>
            <a:r>
              <a:rPr lang="zh-CN" altLang="en-US" dirty="0" smtClean="0">
                <a:ea typeface="宋体" panose="02010600030101010101" pitchFamily="2" charset="-122"/>
              </a:rPr>
              <a:t> 	如果当前指令所使用的功能部件空闲，</a:t>
            </a:r>
            <a:r>
              <a:rPr lang="zh-CN" altLang="en-US" dirty="0" smtClean="0">
                <a:solidFill>
                  <a:schemeClr val="hlink"/>
                </a:solidFill>
                <a:ea typeface="宋体" panose="02010600030101010101" pitchFamily="2" charset="-122"/>
              </a:rPr>
              <a:t>并且没有其他活动的指令使用相同的目的寄存器（</a:t>
            </a:r>
            <a:r>
              <a:rPr lang="en-US" altLang="zh-CN" dirty="0" smtClean="0">
                <a:solidFill>
                  <a:schemeClr val="hlink"/>
                </a:solidFill>
                <a:ea typeface="宋体" panose="02010600030101010101" pitchFamily="2" charset="-122"/>
              </a:rPr>
              <a:t>WAW),</a:t>
            </a:r>
            <a:r>
              <a:rPr lang="en-US" altLang="zh-CN" dirty="0" smtClean="0">
                <a:ea typeface="宋体" panose="02010600030101010101" pitchFamily="2" charset="-122"/>
              </a:rPr>
              <a:t> </a:t>
            </a:r>
            <a:r>
              <a:rPr lang="zh-CN" altLang="en-US" dirty="0" smtClean="0">
                <a:ea typeface="宋体" panose="02010600030101010101" pitchFamily="2" charset="-122"/>
              </a:rPr>
              <a:t>记分牌发射该指令到功能部件，并更新记分牌内部数据，如果有结构相关或</a:t>
            </a:r>
            <a:r>
              <a:rPr lang="en-US" altLang="zh-CN" dirty="0" smtClean="0">
                <a:ea typeface="宋体" panose="02010600030101010101" pitchFamily="2" charset="-122"/>
              </a:rPr>
              <a:t>WAW</a:t>
            </a:r>
            <a:r>
              <a:rPr lang="zh-CN" altLang="en-US" dirty="0" smtClean="0">
                <a:ea typeface="宋体" panose="02010600030101010101" pitchFamily="2" charset="-122"/>
              </a:rPr>
              <a:t>相关，则该指令的发射暂停，并且也不发射后继指令，直到相关解除</a:t>
            </a:r>
            <a:r>
              <a:rPr lang="en-US" altLang="zh-CN" dirty="0" smtClean="0">
                <a:ea typeface="宋体" panose="02010600030101010101" pitchFamily="2" charset="-122"/>
              </a:rPr>
              <a:t>. </a:t>
            </a:r>
          </a:p>
          <a:p>
            <a:pPr>
              <a:buFontTx/>
              <a:buAutoNum type="arabicPeriod" startAt="2"/>
            </a:pPr>
            <a:r>
              <a:rPr lang="en-US" altLang="zh-CN" dirty="0" smtClean="0">
                <a:solidFill>
                  <a:schemeClr val="hlink"/>
                </a:solidFill>
                <a:latin typeface="Helvetica" panose="020B0604020202020204" pitchFamily="34" charset="0"/>
                <a:ea typeface="宋体" panose="02010600030101010101" pitchFamily="2" charset="-122"/>
              </a:rPr>
              <a:t>Read operands</a:t>
            </a:r>
            <a:r>
              <a:rPr lang="en-US" altLang="zh-CN" dirty="0" smtClean="0">
                <a:ea typeface="宋体" panose="02010600030101010101" pitchFamily="2" charset="-122"/>
              </a:rPr>
              <a:t>—</a:t>
            </a:r>
            <a:r>
              <a:rPr lang="zh-CN" altLang="en-US" dirty="0" smtClean="0">
                <a:ea typeface="宋体" panose="02010600030101010101" pitchFamily="2" charset="-122"/>
              </a:rPr>
              <a:t>没有数据相关时，读操作数</a:t>
            </a:r>
          </a:p>
          <a:p>
            <a:pPr marL="838200" lvl="1" indent="-381000">
              <a:buNone/>
            </a:pPr>
            <a:r>
              <a:rPr lang="zh-CN" altLang="en-US" dirty="0" smtClean="0">
                <a:ea typeface="宋体" panose="02010600030101010101" pitchFamily="2" charset="-122"/>
              </a:rPr>
              <a:t>     如果先前已发射的正在运行的指令不对当前指令的源操作数寄存器进行写操作，或者一个正在工作的功能部件已经完成了对该寄存器的写操作，则该操作数有效。操作数有效时，记分牌控制功能部件读操作数，准备执行。</a:t>
            </a:r>
          </a:p>
          <a:p>
            <a:pPr marL="838200" lvl="1" indent="-381000">
              <a:buNone/>
            </a:pPr>
            <a:r>
              <a:rPr lang="zh-CN" altLang="en-US" dirty="0" smtClean="0">
                <a:ea typeface="宋体" panose="02010600030101010101" pitchFamily="2" charset="-122"/>
              </a:rPr>
              <a:t>      记分牌在这一步动态地解决了</a:t>
            </a:r>
            <a:r>
              <a:rPr lang="en-US" altLang="zh-CN" dirty="0" smtClean="0">
                <a:ea typeface="宋体" panose="02010600030101010101" pitchFamily="2" charset="-122"/>
              </a:rPr>
              <a:t>RAW</a:t>
            </a:r>
            <a:r>
              <a:rPr lang="zh-CN" altLang="en-US" dirty="0" smtClean="0">
                <a:ea typeface="宋体" panose="02010600030101010101" pitchFamily="2" charset="-122"/>
              </a:rPr>
              <a:t>相关，指令可能会乱序执行。</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40686052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179595"/>
            <a:ext cx="10515600" cy="642040"/>
          </a:xfrm>
          <a:noFill/>
        </p:spPr>
        <p:txBody>
          <a:bodyPr>
            <a:normAutofit/>
          </a:bodyPr>
          <a:lstStyle/>
          <a:p>
            <a:r>
              <a:rPr lang="zh-CN" altLang="en-US" dirty="0" smtClean="0"/>
              <a:t>记分牌控制的四阶段（2</a:t>
            </a:r>
            <a:r>
              <a:rPr lang="en-US" altLang="zh-CN" dirty="0" smtClean="0"/>
              <a:t>/2）</a:t>
            </a:r>
            <a:endParaRPr lang="zh-CN" altLang="en-US" dirty="0" smtClean="0"/>
          </a:p>
        </p:txBody>
      </p:sp>
      <p:sp>
        <p:nvSpPr>
          <p:cNvPr id="38915" name="Rectangle 3"/>
          <p:cNvSpPr>
            <a:spLocks noGrp="1" noChangeArrowheads="1"/>
          </p:cNvSpPr>
          <p:nvPr>
            <p:ph idx="1"/>
          </p:nvPr>
        </p:nvSpPr>
        <p:spPr>
          <a:noFill/>
        </p:spPr>
        <p:txBody>
          <a:bodyPr>
            <a:normAutofit lnSpcReduction="10000"/>
          </a:bodyPr>
          <a:lstStyle/>
          <a:p>
            <a:pPr>
              <a:buFontTx/>
              <a:buNone/>
            </a:pPr>
            <a:r>
              <a:rPr lang="en-US" altLang="zh-CN" dirty="0" smtClean="0">
                <a:solidFill>
                  <a:schemeClr val="hlink"/>
                </a:solidFill>
                <a:latin typeface="Helvetica" panose="020B0604020202020204" pitchFamily="34" charset="0"/>
                <a:ea typeface="宋体" panose="02010600030101010101" pitchFamily="2" charset="-122"/>
              </a:rPr>
              <a:t>3.	Execution</a:t>
            </a:r>
            <a:r>
              <a:rPr lang="en-US" altLang="zh-CN" dirty="0" smtClean="0">
                <a:ea typeface="宋体" panose="02010600030101010101" pitchFamily="2" charset="-122"/>
              </a:rPr>
              <a:t>—</a:t>
            </a:r>
            <a:r>
              <a:rPr lang="zh-CN" altLang="en-US" dirty="0" smtClean="0">
                <a:ea typeface="宋体" panose="02010600030101010101" pitchFamily="2" charset="-122"/>
              </a:rPr>
              <a:t>取到操作数后执行 </a:t>
            </a:r>
            <a:r>
              <a:rPr lang="en-US" altLang="zh-CN" dirty="0" smtClean="0">
                <a:ea typeface="宋体" panose="02010600030101010101" pitchFamily="2" charset="-122"/>
              </a:rPr>
              <a:t>(EX)</a:t>
            </a:r>
          </a:p>
          <a:p>
            <a:pPr lvl="1">
              <a:buFontTx/>
              <a:buNone/>
            </a:pPr>
            <a:r>
              <a:rPr lang="en-US" altLang="zh-CN" dirty="0" smtClean="0">
                <a:ea typeface="宋体" panose="02010600030101010101" pitchFamily="2" charset="-122"/>
              </a:rPr>
              <a:t> 	</a:t>
            </a:r>
            <a:r>
              <a:rPr lang="zh-CN" altLang="en-US" dirty="0" smtClean="0">
                <a:ea typeface="宋体" panose="02010600030101010101" pitchFamily="2" charset="-122"/>
              </a:rPr>
              <a:t>接收到操作数后，功能部件开始执行</a:t>
            </a:r>
            <a:r>
              <a:rPr lang="en-US" altLang="zh-CN" dirty="0" smtClean="0">
                <a:ea typeface="宋体" panose="02010600030101010101" pitchFamily="2" charset="-122"/>
              </a:rPr>
              <a:t>. </a:t>
            </a:r>
            <a:r>
              <a:rPr lang="zh-CN" altLang="en-US" dirty="0" smtClean="0">
                <a:ea typeface="宋体" panose="02010600030101010101" pitchFamily="2" charset="-122"/>
              </a:rPr>
              <a:t>当计算出结果后，它通知记分牌，可以结束该条指令的执行</a:t>
            </a:r>
            <a:r>
              <a:rPr lang="en-US" altLang="zh-CN" dirty="0" smtClean="0">
                <a:ea typeface="宋体" panose="02010600030101010101" pitchFamily="2" charset="-122"/>
              </a:rPr>
              <a:t>. </a:t>
            </a:r>
          </a:p>
          <a:p>
            <a:pPr>
              <a:buFontTx/>
              <a:buNone/>
            </a:pPr>
            <a:r>
              <a:rPr lang="en-US" altLang="zh-CN" dirty="0" smtClean="0">
                <a:solidFill>
                  <a:schemeClr val="hlink"/>
                </a:solidFill>
                <a:latin typeface="Helvetica" panose="020B0604020202020204" pitchFamily="34" charset="0"/>
                <a:ea typeface="宋体" panose="02010600030101010101" pitchFamily="2" charset="-122"/>
              </a:rPr>
              <a:t>4.	Write result</a:t>
            </a:r>
            <a:r>
              <a:rPr lang="en-US" altLang="zh-CN" dirty="0" smtClean="0">
                <a:ea typeface="宋体" panose="02010600030101010101" pitchFamily="2" charset="-122"/>
              </a:rPr>
              <a:t>—finish execution (WB)</a:t>
            </a:r>
          </a:p>
          <a:p>
            <a:pPr lvl="1">
              <a:buFontTx/>
              <a:buNone/>
            </a:pPr>
            <a:r>
              <a:rPr lang="en-US" altLang="zh-CN" dirty="0" smtClean="0">
                <a:ea typeface="宋体" panose="02010600030101010101" pitchFamily="2" charset="-122"/>
              </a:rPr>
              <a:t> 	</a:t>
            </a:r>
            <a:r>
              <a:rPr lang="zh-CN" altLang="en-US" dirty="0" smtClean="0">
                <a:ea typeface="宋体" panose="02010600030101010101" pitchFamily="2" charset="-122"/>
              </a:rPr>
              <a:t>一旦记分牌得到功能部件执行完毕的信息后，</a:t>
            </a:r>
            <a:r>
              <a:rPr lang="zh-CN" altLang="en-US" dirty="0" smtClean="0">
                <a:solidFill>
                  <a:schemeClr val="hlink"/>
                </a:solidFill>
                <a:ea typeface="宋体" panose="02010600030101010101" pitchFamily="2" charset="-122"/>
              </a:rPr>
              <a:t>记分牌检测</a:t>
            </a:r>
            <a:r>
              <a:rPr lang="en-US" altLang="zh-CN" dirty="0" smtClean="0">
                <a:solidFill>
                  <a:schemeClr val="hlink"/>
                </a:solidFill>
                <a:ea typeface="宋体" panose="02010600030101010101" pitchFamily="2" charset="-122"/>
              </a:rPr>
              <a:t>WAR</a:t>
            </a:r>
            <a:r>
              <a:rPr lang="zh-CN" altLang="en-US" dirty="0" smtClean="0">
                <a:solidFill>
                  <a:schemeClr val="hlink"/>
                </a:solidFill>
                <a:ea typeface="宋体" panose="02010600030101010101" pitchFamily="2" charset="-122"/>
              </a:rPr>
              <a:t>相关，</a:t>
            </a:r>
            <a:r>
              <a:rPr lang="zh-CN" altLang="en-US" dirty="0" smtClean="0">
                <a:ea typeface="宋体" panose="02010600030101010101" pitchFamily="2" charset="-122"/>
              </a:rPr>
              <a:t>如果没有</a:t>
            </a:r>
            <a:r>
              <a:rPr lang="en-US" altLang="zh-CN" dirty="0" smtClean="0">
                <a:ea typeface="宋体" panose="02010600030101010101" pitchFamily="2" charset="-122"/>
              </a:rPr>
              <a:t>WAR</a:t>
            </a:r>
            <a:r>
              <a:rPr lang="zh-CN" altLang="en-US" dirty="0" smtClean="0">
                <a:ea typeface="宋体" panose="02010600030101010101" pitchFamily="2" charset="-122"/>
              </a:rPr>
              <a:t>相关，就写结果，如果有</a:t>
            </a:r>
            <a:r>
              <a:rPr lang="en-US" altLang="zh-CN" dirty="0" smtClean="0">
                <a:ea typeface="宋体" panose="02010600030101010101" pitchFamily="2" charset="-122"/>
              </a:rPr>
              <a:t>WAR </a:t>
            </a:r>
            <a:r>
              <a:rPr lang="zh-CN" altLang="en-US" dirty="0" smtClean="0">
                <a:ea typeface="宋体" panose="02010600030101010101" pitchFamily="2" charset="-122"/>
              </a:rPr>
              <a:t>相关，则暂停该条指令。</a:t>
            </a:r>
          </a:p>
          <a:p>
            <a:pPr lvl="1">
              <a:buFontTx/>
              <a:buNone/>
            </a:pPr>
            <a:r>
              <a:rPr lang="zh-CN" altLang="en-US" dirty="0" smtClean="0">
                <a:ea typeface="宋体" panose="02010600030101010101" pitchFamily="2" charset="-122"/>
              </a:rPr>
              <a:t>	</a:t>
            </a:r>
            <a:r>
              <a:rPr lang="en-US" altLang="zh-CN" dirty="0" smtClean="0">
                <a:ea typeface="宋体" panose="02010600030101010101" pitchFamily="2" charset="-122"/>
              </a:rPr>
              <a:t>Example:</a:t>
            </a:r>
          </a:p>
          <a:p>
            <a:pPr lvl="1">
              <a:buFontTx/>
              <a:buNone/>
            </a:pPr>
            <a:r>
              <a:rPr lang="en-US" altLang="zh-CN" dirty="0" smtClean="0">
                <a:ea typeface="宋体" panose="02010600030101010101" pitchFamily="2" charset="-122"/>
              </a:rPr>
              <a:t> 			DIVD	F0,F2,F4</a:t>
            </a:r>
          </a:p>
          <a:p>
            <a:pPr lvl="1">
              <a:buFontTx/>
              <a:buNone/>
            </a:pPr>
            <a:r>
              <a:rPr lang="en-US" altLang="zh-CN" dirty="0" smtClean="0">
                <a:ea typeface="宋体" panose="02010600030101010101" pitchFamily="2" charset="-122"/>
              </a:rPr>
              <a:t> 			ADDD	F10,F0,</a:t>
            </a:r>
            <a:r>
              <a:rPr lang="en-US" altLang="zh-CN" dirty="0" smtClean="0">
                <a:solidFill>
                  <a:schemeClr val="hlink"/>
                </a:solidFill>
                <a:ea typeface="宋体" panose="02010600030101010101" pitchFamily="2" charset="-122"/>
              </a:rPr>
              <a:t>F8</a:t>
            </a:r>
            <a:endParaRPr lang="en-US" altLang="zh-CN" dirty="0" smtClean="0">
              <a:ea typeface="宋体" panose="02010600030101010101" pitchFamily="2" charset="-122"/>
            </a:endParaRPr>
          </a:p>
          <a:p>
            <a:pPr lvl="1">
              <a:buFontTx/>
              <a:buNone/>
            </a:pPr>
            <a:r>
              <a:rPr lang="en-US" altLang="zh-CN" dirty="0" smtClean="0">
                <a:ea typeface="宋体" panose="02010600030101010101" pitchFamily="2" charset="-122"/>
              </a:rPr>
              <a:t> 			SUBD	</a:t>
            </a:r>
            <a:r>
              <a:rPr lang="en-US" altLang="zh-CN" dirty="0" smtClean="0">
                <a:solidFill>
                  <a:schemeClr val="hlink"/>
                </a:solidFill>
                <a:ea typeface="宋体" panose="02010600030101010101" pitchFamily="2" charset="-122"/>
              </a:rPr>
              <a:t>F8</a:t>
            </a:r>
            <a:r>
              <a:rPr lang="en-US" altLang="zh-CN" dirty="0" smtClean="0">
                <a:ea typeface="宋体" panose="02010600030101010101" pitchFamily="2" charset="-122"/>
              </a:rPr>
              <a:t>,F8,F14</a:t>
            </a:r>
          </a:p>
          <a:p>
            <a:pPr lvl="1">
              <a:buFontTx/>
              <a:buNone/>
            </a:pPr>
            <a:r>
              <a:rPr lang="en-US" altLang="zh-CN" dirty="0" smtClean="0">
                <a:ea typeface="宋体" panose="02010600030101010101" pitchFamily="2" charset="-122"/>
              </a:rPr>
              <a:t> 	CDC 6600 scoreboard </a:t>
            </a:r>
            <a:r>
              <a:rPr lang="zh-CN" altLang="en-US" dirty="0" smtClean="0">
                <a:ea typeface="宋体" panose="02010600030101010101" pitchFamily="2" charset="-122"/>
              </a:rPr>
              <a:t>将暂停 </a:t>
            </a:r>
            <a:r>
              <a:rPr lang="en-US" altLang="zh-CN" dirty="0" smtClean="0">
                <a:ea typeface="宋体" panose="02010600030101010101" pitchFamily="2" charset="-122"/>
              </a:rPr>
              <a:t>SUBD </a:t>
            </a:r>
            <a:r>
              <a:rPr lang="zh-CN" altLang="en-US" dirty="0" smtClean="0">
                <a:ea typeface="宋体" panose="02010600030101010101" pitchFamily="2" charset="-122"/>
              </a:rPr>
              <a:t>直到</a:t>
            </a:r>
            <a:r>
              <a:rPr lang="en-US" altLang="zh-CN" dirty="0" smtClean="0">
                <a:ea typeface="宋体" panose="02010600030101010101" pitchFamily="2" charset="-122"/>
              </a:rPr>
              <a:t>ADDD </a:t>
            </a:r>
            <a:r>
              <a:rPr lang="zh-CN" altLang="en-US" dirty="0" smtClean="0">
                <a:ea typeface="宋体" panose="02010600030101010101" pitchFamily="2" charset="-122"/>
              </a:rPr>
              <a:t>读取操作数后，才进入</a:t>
            </a:r>
            <a:r>
              <a:rPr lang="en-US" altLang="zh-CN" dirty="0" smtClean="0">
                <a:ea typeface="宋体" panose="02010600030101010101" pitchFamily="2" charset="-122"/>
              </a:rPr>
              <a:t>WR</a:t>
            </a:r>
            <a:r>
              <a:rPr lang="zh-CN" altLang="en-US" dirty="0" smtClean="0">
                <a:ea typeface="宋体" panose="02010600030101010101" pitchFamily="2" charset="-122"/>
              </a:rPr>
              <a:t>段处理。</a:t>
            </a:r>
          </a:p>
        </p:txBody>
      </p:sp>
    </p:spTree>
    <p:extLst>
      <p:ext uri="{BB962C8B-B14F-4D97-AF65-F5344CB8AC3E}">
        <p14:creationId xmlns:p14="http://schemas.microsoft.com/office/powerpoint/2010/main" val="26846209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100083"/>
            <a:ext cx="10515600" cy="801066"/>
          </a:xfrm>
          <a:noFill/>
        </p:spPr>
        <p:txBody>
          <a:bodyPr/>
          <a:lstStyle/>
          <a:p>
            <a:r>
              <a:rPr lang="zh-CN" altLang="en-US" dirty="0" smtClean="0"/>
              <a:t>记分牌的结构</a:t>
            </a:r>
          </a:p>
        </p:txBody>
      </p:sp>
      <p:sp>
        <p:nvSpPr>
          <p:cNvPr id="39939" name="Rectangle 3"/>
          <p:cNvSpPr>
            <a:spLocks noGrp="1" noChangeArrowheads="1"/>
          </p:cNvSpPr>
          <p:nvPr>
            <p:ph idx="1"/>
          </p:nvPr>
        </p:nvSpPr>
        <p:spPr>
          <a:xfrm>
            <a:off x="838200" y="901149"/>
            <a:ext cx="10515600" cy="5275814"/>
          </a:xfrm>
          <a:noFill/>
        </p:spPr>
        <p:txBody>
          <a:bodyPr>
            <a:normAutofit/>
          </a:bodyPr>
          <a:lstStyle/>
          <a:p>
            <a:pPr>
              <a:buFontTx/>
              <a:buNone/>
            </a:pPr>
            <a:r>
              <a:rPr lang="en-US" altLang="zh-CN" sz="2000" dirty="0">
                <a:solidFill>
                  <a:schemeClr val="hlink"/>
                </a:solidFill>
                <a:ea typeface="宋体" panose="02010600030101010101" pitchFamily="2" charset="-122"/>
              </a:rPr>
              <a:t>1.</a:t>
            </a:r>
            <a:r>
              <a:rPr lang="en-US" altLang="zh-CN" sz="2000" dirty="0">
                <a:ea typeface="宋体" panose="02010600030101010101" pitchFamily="2" charset="-122"/>
              </a:rPr>
              <a:t>	</a:t>
            </a:r>
            <a:r>
              <a:rPr lang="en-US" altLang="zh-CN" sz="2400" dirty="0">
                <a:solidFill>
                  <a:schemeClr val="hlink"/>
                </a:solidFill>
                <a:ea typeface="宋体" panose="02010600030101010101" pitchFamily="2" charset="-122"/>
              </a:rPr>
              <a:t>Instruction status</a:t>
            </a:r>
            <a:r>
              <a:rPr lang="en-US" altLang="zh-CN" sz="2400" dirty="0">
                <a:ea typeface="宋体" panose="02010600030101010101" pitchFamily="2" charset="-122"/>
              </a:rPr>
              <a:t>—</a:t>
            </a:r>
            <a:r>
              <a:rPr lang="zh-CN" altLang="en-US" sz="2400" dirty="0">
                <a:ea typeface="宋体" panose="02010600030101010101" pitchFamily="2" charset="-122"/>
              </a:rPr>
              <a:t>记录正在执行的各条指令处于四步中的哪一步</a:t>
            </a:r>
          </a:p>
          <a:p>
            <a:pPr>
              <a:buFontTx/>
              <a:buNone/>
            </a:pPr>
            <a:r>
              <a:rPr lang="en-US" altLang="zh-CN" sz="2400" dirty="0">
                <a:solidFill>
                  <a:schemeClr val="hlink"/>
                </a:solidFill>
                <a:ea typeface="宋体" panose="02010600030101010101" pitchFamily="2" charset="-122"/>
              </a:rPr>
              <a:t>2.	Functional unit status</a:t>
            </a:r>
            <a:r>
              <a:rPr lang="en-US" altLang="zh-CN" sz="2400" dirty="0">
                <a:ea typeface="宋体" panose="02010600030101010101" pitchFamily="2" charset="-122"/>
              </a:rPr>
              <a:t>—</a:t>
            </a:r>
            <a:r>
              <a:rPr lang="zh-CN" altLang="en-US" sz="2400" dirty="0">
                <a:ea typeface="宋体" panose="02010600030101010101" pitchFamily="2" charset="-122"/>
              </a:rPr>
              <a:t>记录功能部件(</a:t>
            </a:r>
            <a:r>
              <a:rPr lang="en-US" altLang="zh-CN" sz="2400" dirty="0">
                <a:ea typeface="宋体" panose="02010600030101010101" pitchFamily="2" charset="-122"/>
              </a:rPr>
              <a:t>FU)</a:t>
            </a:r>
            <a:r>
              <a:rPr lang="zh-CN" altLang="en-US" sz="2400" dirty="0">
                <a:ea typeface="宋体" panose="02010600030101010101" pitchFamily="2" charset="-122"/>
              </a:rPr>
              <a:t>的状态。用9个域记录每个功能部件的</a:t>
            </a:r>
            <a:r>
              <a:rPr lang="en-US" altLang="zh-CN" sz="2400" dirty="0">
                <a:ea typeface="宋体" panose="02010600030101010101" pitchFamily="2" charset="-122"/>
              </a:rPr>
              <a:t>9</a:t>
            </a:r>
            <a:r>
              <a:rPr lang="zh-CN" altLang="en-US" sz="2400" dirty="0">
                <a:ea typeface="宋体" panose="02010600030101010101" pitchFamily="2" charset="-122"/>
              </a:rPr>
              <a:t>个参量：</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Busy</a:t>
            </a:r>
            <a:r>
              <a:rPr lang="en-US" altLang="zh-CN" sz="2400" dirty="0">
                <a:ea typeface="宋体" panose="02010600030101010101" pitchFamily="2" charset="-122"/>
              </a:rPr>
              <a:t>—</a:t>
            </a:r>
            <a:r>
              <a:rPr lang="zh-CN" altLang="en-US" sz="2400" dirty="0">
                <a:ea typeface="宋体" panose="02010600030101010101" pitchFamily="2" charset="-122"/>
              </a:rPr>
              <a:t>指示该部件是否空闲</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Op</a:t>
            </a:r>
            <a:r>
              <a:rPr lang="en-US" altLang="zh-CN" sz="2400" dirty="0">
                <a:ea typeface="宋体" panose="02010600030101010101" pitchFamily="2" charset="-122"/>
              </a:rPr>
              <a:t>—</a:t>
            </a:r>
            <a:r>
              <a:rPr lang="zh-CN" altLang="en-US" sz="2400" dirty="0">
                <a:ea typeface="宋体" panose="02010600030101010101" pitchFamily="2" charset="-122"/>
              </a:rPr>
              <a:t>该部件所完成的操作</a:t>
            </a:r>
          </a:p>
          <a:p>
            <a:pPr>
              <a:buFontTx/>
              <a:buNone/>
            </a:pPr>
            <a:r>
              <a:rPr lang="zh-CN" altLang="en-US" sz="2400" dirty="0">
                <a:ea typeface="宋体" panose="02010600030101010101" pitchFamily="2" charset="-122"/>
              </a:rPr>
              <a:t>		</a:t>
            </a:r>
            <a:r>
              <a:rPr lang="en-US" altLang="zh-CN" sz="2400" dirty="0">
                <a:solidFill>
                  <a:schemeClr val="accent1"/>
                </a:solidFill>
                <a:ea typeface="宋体" panose="02010600030101010101" pitchFamily="2" charset="-122"/>
              </a:rPr>
              <a:t>Fi</a:t>
            </a:r>
            <a:r>
              <a:rPr lang="en-US" altLang="zh-CN" sz="2400" dirty="0">
                <a:ea typeface="宋体" panose="02010600030101010101" pitchFamily="2" charset="-122"/>
              </a:rPr>
              <a:t>—</a:t>
            </a:r>
            <a:r>
              <a:rPr lang="zh-CN" altLang="en-US" sz="2400" dirty="0">
                <a:ea typeface="宋体" panose="02010600030101010101" pitchFamily="2" charset="-122"/>
              </a:rPr>
              <a:t>其目的寄存器编号</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Fj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Fk</a:t>
            </a:r>
            <a:r>
              <a:rPr lang="en-US" altLang="zh-CN" sz="2400" dirty="0">
                <a:ea typeface="宋体" panose="02010600030101010101" pitchFamily="2" charset="-122"/>
              </a:rPr>
              <a:t>—</a:t>
            </a:r>
            <a:r>
              <a:rPr lang="zh-CN" altLang="en-US" sz="2400" dirty="0">
                <a:ea typeface="宋体" panose="02010600030101010101" pitchFamily="2" charset="-122"/>
              </a:rPr>
              <a:t>源寄存器编号</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Qj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Qk</a:t>
            </a:r>
            <a:r>
              <a:rPr lang="en-US" altLang="zh-CN" sz="2400" dirty="0">
                <a:ea typeface="宋体" panose="02010600030101010101" pitchFamily="2" charset="-122"/>
              </a:rPr>
              <a:t>—</a:t>
            </a:r>
            <a:r>
              <a:rPr lang="zh-CN" altLang="en-US" sz="2400" dirty="0">
                <a:ea typeface="宋体" panose="02010600030101010101" pitchFamily="2" charset="-122"/>
              </a:rPr>
              <a:t>产生源操作数</a:t>
            </a:r>
            <a:r>
              <a:rPr lang="en-US" altLang="zh-CN" sz="2400" dirty="0" err="1">
                <a:ea typeface="宋体" panose="02010600030101010101" pitchFamily="2" charset="-122"/>
              </a:rPr>
              <a:t>Fj</a:t>
            </a:r>
            <a:r>
              <a:rPr lang="en-US" altLang="zh-CN" sz="2400" dirty="0">
                <a:ea typeface="宋体" panose="02010600030101010101" pitchFamily="2" charset="-122"/>
              </a:rPr>
              <a:t>, </a:t>
            </a:r>
            <a:r>
              <a:rPr lang="en-US" altLang="zh-CN" sz="2400" dirty="0" err="1">
                <a:ea typeface="宋体" panose="02010600030101010101" pitchFamily="2" charset="-122"/>
              </a:rPr>
              <a:t>Fk</a:t>
            </a:r>
            <a:r>
              <a:rPr lang="zh-CN" altLang="en-US" sz="2400" dirty="0">
                <a:ea typeface="宋体" panose="02010600030101010101" pitchFamily="2" charset="-122"/>
              </a:rPr>
              <a:t>的功能部件</a:t>
            </a:r>
          </a:p>
          <a:p>
            <a:pPr>
              <a:buFontTx/>
              <a:buNone/>
            </a:pPr>
            <a:r>
              <a:rPr lang="zh-CN" altLang="en-US" sz="2400" dirty="0">
                <a:ea typeface="宋体" panose="02010600030101010101" pitchFamily="2" charset="-122"/>
              </a:rPr>
              <a:t>		</a:t>
            </a:r>
            <a:r>
              <a:rPr lang="en-US" altLang="zh-CN" sz="2400" dirty="0" err="1">
                <a:solidFill>
                  <a:schemeClr val="accent1"/>
                </a:solidFill>
                <a:ea typeface="宋体" panose="02010600030101010101" pitchFamily="2" charset="-122"/>
              </a:rPr>
              <a:t>Rj</a:t>
            </a:r>
            <a:r>
              <a:rPr lang="en-US" altLang="zh-CN" sz="2400" dirty="0">
                <a:solidFill>
                  <a:schemeClr val="accent1"/>
                </a:solidFill>
                <a:ea typeface="宋体" panose="02010600030101010101" pitchFamily="2" charset="-122"/>
              </a:rPr>
              <a:t>, </a:t>
            </a:r>
            <a:r>
              <a:rPr lang="en-US" altLang="zh-CN" sz="2400" dirty="0" err="1">
                <a:solidFill>
                  <a:schemeClr val="accent1"/>
                </a:solidFill>
                <a:ea typeface="宋体" panose="02010600030101010101" pitchFamily="2" charset="-122"/>
              </a:rPr>
              <a:t>Rk</a:t>
            </a:r>
            <a:r>
              <a:rPr lang="en-US" altLang="zh-CN" sz="2400" dirty="0">
                <a:ea typeface="宋体" panose="02010600030101010101" pitchFamily="2" charset="-122"/>
              </a:rPr>
              <a:t>—</a:t>
            </a:r>
            <a:r>
              <a:rPr lang="zh-CN" altLang="en-US" sz="2400" dirty="0">
                <a:ea typeface="宋体" panose="02010600030101010101" pitchFamily="2" charset="-122"/>
              </a:rPr>
              <a:t>标识源操作数</a:t>
            </a:r>
            <a:r>
              <a:rPr lang="en-US" altLang="zh-CN" sz="2400" dirty="0" err="1">
                <a:ea typeface="宋体" panose="02010600030101010101" pitchFamily="2" charset="-122"/>
              </a:rPr>
              <a:t>Fj</a:t>
            </a:r>
            <a:r>
              <a:rPr lang="en-US" altLang="zh-CN" sz="2400" dirty="0">
                <a:ea typeface="宋体" panose="02010600030101010101" pitchFamily="2" charset="-122"/>
              </a:rPr>
              <a:t>, </a:t>
            </a:r>
            <a:r>
              <a:rPr lang="en-US" altLang="zh-CN" sz="2400" dirty="0" err="1">
                <a:ea typeface="宋体" panose="02010600030101010101" pitchFamily="2" charset="-122"/>
              </a:rPr>
              <a:t>Fk</a:t>
            </a:r>
            <a:r>
              <a:rPr lang="zh-CN" altLang="en-US" sz="2400" dirty="0">
                <a:ea typeface="宋体" panose="02010600030101010101" pitchFamily="2" charset="-122"/>
              </a:rPr>
              <a:t>是否就绪的标志</a:t>
            </a:r>
          </a:p>
          <a:p>
            <a:pPr>
              <a:buFontTx/>
              <a:buNone/>
            </a:pPr>
            <a:r>
              <a:rPr lang="en-US" altLang="zh-CN" sz="2400" dirty="0">
                <a:solidFill>
                  <a:schemeClr val="hlink"/>
                </a:solidFill>
                <a:ea typeface="宋体" panose="02010600030101010101" pitchFamily="2" charset="-122"/>
              </a:rPr>
              <a:t>3.	Register result status</a:t>
            </a:r>
            <a:r>
              <a:rPr lang="en-US" altLang="zh-CN" sz="2400" dirty="0">
                <a:ea typeface="宋体" panose="02010600030101010101" pitchFamily="2" charset="-122"/>
              </a:rPr>
              <a:t>—</a:t>
            </a:r>
            <a:r>
              <a:rPr lang="zh-CN" altLang="en-US" sz="2400" dirty="0">
                <a:ea typeface="宋体" panose="02010600030101010101" pitchFamily="2" charset="-122"/>
              </a:rPr>
              <a:t>如果存在功能部件对某一寄存器进行写操作，指示具体是哪个功能部件对该寄存器进行写操作。如果没有指令对该寄存器进行写操作，则该域 为</a:t>
            </a:r>
            <a:r>
              <a:rPr lang="en-US" altLang="zh-CN" sz="2400" dirty="0">
                <a:ea typeface="宋体" panose="02010600030101010101" pitchFamily="2" charset="-122"/>
              </a:rPr>
              <a:t>Blank</a:t>
            </a:r>
          </a:p>
        </p:txBody>
      </p:sp>
    </p:spTree>
    <p:extLst>
      <p:ext uri="{BB962C8B-B14F-4D97-AF65-F5344CB8AC3E}">
        <p14:creationId xmlns:p14="http://schemas.microsoft.com/office/powerpoint/2010/main" val="345361462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838200" y="365125"/>
            <a:ext cx="10515600" cy="682625"/>
          </a:xfrm>
          <a:noFill/>
        </p:spPr>
        <p:txBody>
          <a:bodyPr>
            <a:normAutofit/>
          </a:bodyPr>
          <a:lstStyle/>
          <a:p>
            <a:r>
              <a:rPr lang="zh-CN" altLang="en-US" dirty="0" smtClean="0"/>
              <a:t>记分牌流水线控制</a:t>
            </a:r>
          </a:p>
        </p:txBody>
      </p:sp>
      <p:sp>
        <p:nvSpPr>
          <p:cNvPr id="2" name="内容占位符 1"/>
          <p:cNvSpPr>
            <a:spLocks noGrp="1"/>
          </p:cNvSpPr>
          <p:nvPr>
            <p:ph idx="1"/>
          </p:nvPr>
        </p:nvSpPr>
        <p:spPr/>
        <p:txBody>
          <a:bodyPr/>
          <a:lstStyle/>
          <a:p>
            <a:endParaRPr lang="zh-CN" altLang="en-US"/>
          </a:p>
        </p:txBody>
      </p:sp>
      <p:grpSp>
        <p:nvGrpSpPr>
          <p:cNvPr id="40963" name="Group 1045"/>
          <p:cNvGrpSpPr>
            <a:grpSpLocks/>
          </p:cNvGrpSpPr>
          <p:nvPr/>
        </p:nvGrpSpPr>
        <p:grpSpPr bwMode="auto">
          <a:xfrm>
            <a:off x="2349500" y="1561307"/>
            <a:ext cx="7493000" cy="4565650"/>
            <a:chOff x="480" y="1068"/>
            <a:chExt cx="4720" cy="2876"/>
          </a:xfrm>
        </p:grpSpPr>
        <p:grpSp>
          <p:nvGrpSpPr>
            <p:cNvPr id="40965" name="Group 1032"/>
            <p:cNvGrpSpPr>
              <a:grpSpLocks/>
            </p:cNvGrpSpPr>
            <p:nvPr/>
          </p:nvGrpSpPr>
          <p:grpSpPr bwMode="auto">
            <a:xfrm>
              <a:off x="480" y="1068"/>
              <a:ext cx="912" cy="2872"/>
              <a:chOff x="480" y="1068"/>
              <a:chExt cx="912" cy="2872"/>
            </a:xfrm>
          </p:grpSpPr>
          <p:sp>
            <p:nvSpPr>
              <p:cNvPr id="40978" name="Rectangle 1027"/>
              <p:cNvSpPr>
                <a:spLocks noChangeArrowheads="1"/>
              </p:cNvSpPr>
              <p:nvPr/>
            </p:nvSpPr>
            <p:spPr bwMode="auto">
              <a:xfrm>
                <a:off x="488" y="2227"/>
                <a:ext cx="904" cy="369"/>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Read operands</a:t>
                </a:r>
              </a:p>
            </p:txBody>
          </p:sp>
          <p:sp>
            <p:nvSpPr>
              <p:cNvPr id="40979" name="Rectangle 1028"/>
              <p:cNvSpPr>
                <a:spLocks noChangeArrowheads="1"/>
              </p:cNvSpPr>
              <p:nvPr/>
            </p:nvSpPr>
            <p:spPr bwMode="auto">
              <a:xfrm>
                <a:off x="488" y="2601"/>
                <a:ext cx="904" cy="403"/>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Execution complete</a:t>
                </a:r>
              </a:p>
            </p:txBody>
          </p:sp>
          <p:sp>
            <p:nvSpPr>
              <p:cNvPr id="40980" name="Rectangle 1029"/>
              <p:cNvSpPr>
                <a:spLocks noChangeArrowheads="1"/>
              </p:cNvSpPr>
              <p:nvPr/>
            </p:nvSpPr>
            <p:spPr bwMode="auto">
              <a:xfrm>
                <a:off x="480" y="1068"/>
                <a:ext cx="904" cy="3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Instruction status</a:t>
                </a:r>
              </a:p>
            </p:txBody>
          </p:sp>
          <p:sp>
            <p:nvSpPr>
              <p:cNvPr id="40981" name="Rectangle 1030"/>
              <p:cNvSpPr>
                <a:spLocks noChangeArrowheads="1"/>
              </p:cNvSpPr>
              <p:nvPr/>
            </p:nvSpPr>
            <p:spPr bwMode="auto">
              <a:xfrm>
                <a:off x="488" y="3012"/>
                <a:ext cx="904" cy="9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Write result</a:t>
                </a:r>
              </a:p>
            </p:txBody>
          </p:sp>
          <p:sp>
            <p:nvSpPr>
              <p:cNvPr id="40982" name="Rectangle 1031"/>
              <p:cNvSpPr>
                <a:spLocks noChangeArrowheads="1"/>
              </p:cNvSpPr>
              <p:nvPr/>
            </p:nvSpPr>
            <p:spPr bwMode="auto">
              <a:xfrm>
                <a:off x="488" y="1412"/>
                <a:ext cx="904" cy="80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Issue</a:t>
                </a:r>
              </a:p>
            </p:txBody>
          </p:sp>
        </p:grpSp>
        <p:grpSp>
          <p:nvGrpSpPr>
            <p:cNvPr id="40966" name="Group 1038"/>
            <p:cNvGrpSpPr>
              <a:grpSpLocks/>
            </p:cNvGrpSpPr>
            <p:nvPr/>
          </p:nvGrpSpPr>
          <p:grpSpPr bwMode="auto">
            <a:xfrm>
              <a:off x="2512" y="1072"/>
              <a:ext cx="2688" cy="2872"/>
              <a:chOff x="2512" y="1072"/>
              <a:chExt cx="2688" cy="2872"/>
            </a:xfrm>
          </p:grpSpPr>
          <p:sp>
            <p:nvSpPr>
              <p:cNvPr id="40973" name="Rectangle 1033"/>
              <p:cNvSpPr>
                <a:spLocks noChangeArrowheads="1"/>
              </p:cNvSpPr>
              <p:nvPr/>
            </p:nvSpPr>
            <p:spPr bwMode="auto">
              <a:xfrm>
                <a:off x="2512" y="1072"/>
                <a:ext cx="2680" cy="328"/>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Bookkeeping</a:t>
                </a:r>
              </a:p>
            </p:txBody>
          </p:sp>
          <p:sp>
            <p:nvSpPr>
              <p:cNvPr id="40974" name="Rectangle 1034"/>
              <p:cNvSpPr>
                <a:spLocks noChangeArrowheads="1"/>
              </p:cNvSpPr>
              <p:nvPr/>
            </p:nvSpPr>
            <p:spPr bwMode="auto">
              <a:xfrm>
                <a:off x="2520" y="2231"/>
                <a:ext cx="2680" cy="369"/>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Rj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 Rk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a:t>
                </a:r>
              </a:p>
            </p:txBody>
          </p:sp>
          <p:sp>
            <p:nvSpPr>
              <p:cNvPr id="40975" name="Rectangle 1035"/>
              <p:cNvSpPr>
                <a:spLocks noChangeArrowheads="1"/>
              </p:cNvSpPr>
              <p:nvPr/>
            </p:nvSpPr>
            <p:spPr bwMode="auto">
              <a:xfrm>
                <a:off x="2520" y="2605"/>
                <a:ext cx="2680" cy="4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976" name="Rectangle 1036"/>
              <p:cNvSpPr>
                <a:spLocks noChangeArrowheads="1"/>
              </p:cNvSpPr>
              <p:nvPr/>
            </p:nvSpPr>
            <p:spPr bwMode="auto">
              <a:xfrm>
                <a:off x="2520" y="3016"/>
                <a:ext cx="2680" cy="92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f(if Qj(f)=FU then Rj(f)</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a:t>
                </a:r>
                <a:br>
                  <a:rPr lang="en-US" altLang="zh-CN">
                    <a:solidFill>
                      <a:srgbClr val="000000"/>
                    </a:solidFill>
                    <a:ea typeface="宋体" panose="02010600030101010101" pitchFamily="2" charset="-122"/>
                  </a:rPr>
                </a:b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f(if Qk(f)=FU then Rk(f)</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 Result(Fi(FU))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0; Busy(FU)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a:t>
                </a:r>
              </a:p>
            </p:txBody>
          </p:sp>
          <p:sp>
            <p:nvSpPr>
              <p:cNvPr id="40977" name="Rectangle 1037"/>
              <p:cNvSpPr>
                <a:spLocks noChangeArrowheads="1"/>
              </p:cNvSpPr>
              <p:nvPr/>
            </p:nvSpPr>
            <p:spPr bwMode="auto">
              <a:xfrm>
                <a:off x="2520" y="1416"/>
                <a:ext cx="2680" cy="80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Busy(FU)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yes; Op(FU)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op;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Fi(FU)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`D’; Fj(FU)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`S1’;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Fk(FU)</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`S2’; Qj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Result(‘S1’);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Qk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Result(`S2’);  Rj</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not Qj;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Rk</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not Qk; Result(‘D’)</a:t>
                </a: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 FU;</a:t>
                </a:r>
              </a:p>
            </p:txBody>
          </p:sp>
        </p:grpSp>
        <p:grpSp>
          <p:nvGrpSpPr>
            <p:cNvPr id="40967" name="Group 1044"/>
            <p:cNvGrpSpPr>
              <a:grpSpLocks/>
            </p:cNvGrpSpPr>
            <p:nvPr/>
          </p:nvGrpSpPr>
          <p:grpSpPr bwMode="auto">
            <a:xfrm>
              <a:off x="1400" y="1072"/>
              <a:ext cx="1284" cy="2868"/>
              <a:chOff x="1400" y="1072"/>
              <a:chExt cx="1284" cy="2868"/>
            </a:xfrm>
          </p:grpSpPr>
          <p:sp>
            <p:nvSpPr>
              <p:cNvPr id="40968" name="Rectangle 1039"/>
              <p:cNvSpPr>
                <a:spLocks noChangeArrowheads="1"/>
              </p:cNvSpPr>
              <p:nvPr/>
            </p:nvSpPr>
            <p:spPr bwMode="auto">
              <a:xfrm>
                <a:off x="1409" y="2229"/>
                <a:ext cx="1275" cy="367"/>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Rj and Rk</a:t>
                </a:r>
              </a:p>
            </p:txBody>
          </p:sp>
          <p:sp>
            <p:nvSpPr>
              <p:cNvPr id="40969" name="Rectangle 1040"/>
              <p:cNvSpPr>
                <a:spLocks noChangeArrowheads="1"/>
              </p:cNvSpPr>
              <p:nvPr/>
            </p:nvSpPr>
            <p:spPr bwMode="auto">
              <a:xfrm>
                <a:off x="1409" y="2602"/>
                <a:ext cx="1275" cy="4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Functional unit done</a:t>
                </a:r>
              </a:p>
            </p:txBody>
          </p:sp>
          <p:sp>
            <p:nvSpPr>
              <p:cNvPr id="40970" name="Rectangle 1041"/>
              <p:cNvSpPr>
                <a:spLocks noChangeArrowheads="1"/>
              </p:cNvSpPr>
              <p:nvPr/>
            </p:nvSpPr>
            <p:spPr bwMode="auto">
              <a:xfrm>
                <a:off x="1400" y="1072"/>
                <a:ext cx="1275" cy="327"/>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b="1">
                    <a:solidFill>
                      <a:srgbClr val="000000"/>
                    </a:solidFill>
                    <a:ea typeface="宋体" panose="02010600030101010101" pitchFamily="2" charset="-122"/>
                  </a:rPr>
                  <a:t>Wait until</a:t>
                </a:r>
              </a:p>
            </p:txBody>
          </p:sp>
          <p:sp>
            <p:nvSpPr>
              <p:cNvPr id="40971" name="Rectangle 1042"/>
              <p:cNvSpPr>
                <a:spLocks noChangeArrowheads="1"/>
              </p:cNvSpPr>
              <p:nvPr/>
            </p:nvSpPr>
            <p:spPr bwMode="auto">
              <a:xfrm>
                <a:off x="1409" y="3015"/>
                <a:ext cx="1275" cy="9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latin typeface="Symbol" panose="05050102010706020507" pitchFamily="18" charset="2"/>
                    <a:ea typeface="宋体" panose="02010600030101010101" pitchFamily="2" charset="-122"/>
                  </a:rPr>
                  <a:t></a:t>
                </a:r>
                <a:r>
                  <a:rPr lang="en-US" altLang="zh-CN">
                    <a:solidFill>
                      <a:srgbClr val="000000"/>
                    </a:solidFill>
                    <a:ea typeface="宋体" panose="02010600030101010101" pitchFamily="2" charset="-122"/>
                  </a:rPr>
                  <a:t>f((Fj( f )≠Fi(FU)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or Rj( f )=No) &amp; (Fk( f ) ≠Fi(FU) or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Rk( f )=No))</a:t>
                </a:r>
              </a:p>
            </p:txBody>
          </p:sp>
          <p:sp>
            <p:nvSpPr>
              <p:cNvPr id="40972" name="Rectangle 1043"/>
              <p:cNvSpPr>
                <a:spLocks noChangeArrowheads="1"/>
              </p:cNvSpPr>
              <p:nvPr/>
            </p:nvSpPr>
            <p:spPr bwMode="auto">
              <a:xfrm>
                <a:off x="1409" y="1415"/>
                <a:ext cx="1275" cy="80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a:solidFill>
                      <a:srgbClr val="000000"/>
                    </a:solidFill>
                    <a:ea typeface="宋体" panose="02010600030101010101" pitchFamily="2" charset="-122"/>
                  </a:rPr>
                  <a:t>Not busy (FU) and not result(D)</a:t>
                </a:r>
              </a:p>
            </p:txBody>
          </p:sp>
        </p:grpSp>
      </p:grpSp>
      <p:sp>
        <p:nvSpPr>
          <p:cNvPr id="40964" name="Text Box 1046"/>
          <p:cNvSpPr txBox="1">
            <a:spLocks noChangeArrowheads="1"/>
          </p:cNvSpPr>
          <p:nvPr/>
        </p:nvSpPr>
        <p:spPr bwMode="auto">
          <a:xfrm>
            <a:off x="1828800" y="5943601"/>
            <a:ext cx="6781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b="1">
                <a:ea typeface="宋体" panose="02010600030101010101" pitchFamily="2" charset="-122"/>
              </a:rPr>
              <a:t>*</a:t>
            </a:r>
            <a:endParaRPr lang="en-US" altLang="zh-CN" b="1">
              <a:ea typeface="宋体" panose="02010600030101010101" pitchFamily="2" charset="-122"/>
            </a:endParaRPr>
          </a:p>
        </p:txBody>
      </p:sp>
    </p:spTree>
    <p:extLst>
      <p:ext uri="{BB962C8B-B14F-4D97-AF65-F5344CB8AC3E}">
        <p14:creationId xmlns:p14="http://schemas.microsoft.com/office/powerpoint/2010/main" val="173180003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365125"/>
            <a:ext cx="10515600" cy="708301"/>
          </a:xfrm>
          <a:noFill/>
        </p:spPr>
        <p:txBody>
          <a:bodyPr/>
          <a:lstStyle/>
          <a:p>
            <a:r>
              <a:rPr lang="en-US" altLang="zh-CN" dirty="0" smtClean="0"/>
              <a:t>Scoreboard Example</a:t>
            </a:r>
          </a:p>
        </p:txBody>
      </p:sp>
      <p:graphicFrame>
        <p:nvGraphicFramePr>
          <p:cNvPr id="41987" name="Object 3"/>
          <p:cNvGraphicFramePr>
            <a:graphicFrameLocks/>
          </p:cNvGraphicFramePr>
          <p:nvPr/>
        </p:nvGraphicFramePr>
        <p:xfrm>
          <a:off x="2025650" y="1447801"/>
          <a:ext cx="8115300" cy="4264025"/>
        </p:xfrm>
        <a:graphic>
          <a:graphicData uri="http://schemas.openxmlformats.org/presentationml/2006/ole">
            <mc:AlternateContent xmlns:mc="http://schemas.openxmlformats.org/markup-compatibility/2006">
              <mc:Choice xmlns:v="urn:schemas-microsoft-com:vml" Requires="v">
                <p:oleObj spid="_x0000_s3097" name="Worksheet" r:id="rId4" imgW="10160000" imgH="5346700" progId="Excel.Sheet.8">
                  <p:embed/>
                </p:oleObj>
              </mc:Choice>
              <mc:Fallback>
                <p:oleObj name="Worksheet" r:id="rId4" imgW="10160000" imgH="5346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47801"/>
                        <a:ext cx="8115300" cy="426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650454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nvGraphicFramePr>
        <p:xfrm>
          <a:off x="1905000" y="1192214"/>
          <a:ext cx="8096250" cy="5208587"/>
        </p:xfrm>
        <a:graphic>
          <a:graphicData uri="http://schemas.openxmlformats.org/presentationml/2006/ole">
            <mc:AlternateContent xmlns:mc="http://schemas.openxmlformats.org/markup-compatibility/2006">
              <mc:Choice xmlns:v="urn:schemas-microsoft-com:vml" Requires="v">
                <p:oleObj spid="_x0000_s412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1922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AutoShape 3"/>
          <p:cNvSpPr>
            <a:spLocks noChangeArrowheads="1"/>
          </p:cNvSpPr>
          <p:nvPr/>
        </p:nvSpPr>
        <p:spPr bwMode="auto">
          <a:xfrm>
            <a:off x="4338639" y="1481139"/>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2" name="AutoShape 4"/>
          <p:cNvSpPr>
            <a:spLocks noChangeArrowheads="1"/>
          </p:cNvSpPr>
          <p:nvPr/>
        </p:nvSpPr>
        <p:spPr bwMode="auto">
          <a:xfrm>
            <a:off x="2254251" y="5646739"/>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3" name="AutoShape 5"/>
          <p:cNvSpPr>
            <a:spLocks noChangeArrowheads="1"/>
          </p:cNvSpPr>
          <p:nvPr/>
        </p:nvSpPr>
        <p:spPr bwMode="auto">
          <a:xfrm>
            <a:off x="6248401" y="5600701"/>
            <a:ext cx="758825" cy="7588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4" name="AutoShape 6"/>
          <p:cNvSpPr>
            <a:spLocks noChangeArrowheads="1"/>
          </p:cNvSpPr>
          <p:nvPr/>
        </p:nvSpPr>
        <p:spPr bwMode="auto">
          <a:xfrm>
            <a:off x="4267200" y="3724276"/>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5" name="Rectangle 7"/>
          <p:cNvSpPr>
            <a:spLocks noGrp="1" noChangeArrowheads="1"/>
          </p:cNvSpPr>
          <p:nvPr>
            <p:ph type="title"/>
          </p:nvPr>
        </p:nvSpPr>
        <p:spPr>
          <a:xfrm>
            <a:off x="2289176" y="230188"/>
            <a:ext cx="7083425" cy="684212"/>
          </a:xfrm>
        </p:spPr>
        <p:txBody>
          <a:bodyPr/>
          <a:lstStyle/>
          <a:p>
            <a:r>
              <a:rPr lang="en-US" altLang="zh-CN" smtClean="0">
                <a:ea typeface="宋体" panose="02010600030101010101" pitchFamily="2" charset="-122"/>
              </a:rPr>
              <a:t>Scoreboard Example: Cycle 1</a:t>
            </a:r>
          </a:p>
        </p:txBody>
      </p:sp>
    </p:spTree>
    <p:extLst>
      <p:ext uri="{BB962C8B-B14F-4D97-AF65-F5344CB8AC3E}">
        <p14:creationId xmlns:p14="http://schemas.microsoft.com/office/powerpoint/2010/main" val="19274296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44218" y="206100"/>
            <a:ext cx="10515600" cy="496266"/>
          </a:xfrm>
          <a:noFill/>
        </p:spPr>
        <p:txBody>
          <a:bodyPr>
            <a:normAutofit fontScale="90000"/>
          </a:bodyPr>
          <a:lstStyle/>
          <a:p>
            <a:r>
              <a:rPr lang="en-US" altLang="zh-CN" dirty="0" smtClean="0"/>
              <a:t>Review: </a:t>
            </a:r>
            <a:r>
              <a:rPr lang="zh-CN" altLang="en-US" dirty="0" smtClean="0"/>
              <a:t>基本流水线</a:t>
            </a:r>
          </a:p>
        </p:txBody>
      </p:sp>
      <p:sp>
        <p:nvSpPr>
          <p:cNvPr id="5123" name="Rectangle 3"/>
          <p:cNvSpPr>
            <a:spLocks noGrp="1" noChangeArrowheads="1"/>
          </p:cNvSpPr>
          <p:nvPr>
            <p:ph idx="1"/>
          </p:nvPr>
        </p:nvSpPr>
        <p:spPr>
          <a:xfrm>
            <a:off x="838200" y="702366"/>
            <a:ext cx="10515600" cy="5908296"/>
          </a:xfrm>
          <a:noFill/>
        </p:spPr>
        <p:txBody>
          <a:bodyPr>
            <a:normAutofit/>
          </a:bodyPr>
          <a:lstStyle/>
          <a:p>
            <a:r>
              <a:rPr lang="zh-CN" altLang="en-US" dirty="0" smtClean="0">
                <a:ea typeface="宋体" panose="02010600030101010101" pitchFamily="2" charset="-122"/>
              </a:rPr>
              <a:t>流水线提高的是指令带宽（吞吐率），而不是单条指令的执行速度</a:t>
            </a:r>
          </a:p>
          <a:p>
            <a:r>
              <a:rPr lang="zh-CN" altLang="en-US" dirty="0" smtClean="0">
                <a:ea typeface="宋体" panose="02010600030101010101" pitchFamily="2" charset="-122"/>
              </a:rPr>
              <a:t>相关限制了流水线性能的发挥</a:t>
            </a:r>
          </a:p>
          <a:p>
            <a:pPr lvl="1"/>
            <a:r>
              <a:rPr lang="zh-CN" altLang="en-US" dirty="0" smtClean="0">
                <a:ea typeface="宋体" panose="02010600030101010101" pitchFamily="2" charset="-122"/>
              </a:rPr>
              <a:t>结构相关：需要更多的硬件资源</a:t>
            </a:r>
          </a:p>
          <a:p>
            <a:pPr lvl="1"/>
            <a:r>
              <a:rPr lang="zh-CN" altLang="en-US" dirty="0" smtClean="0">
                <a:ea typeface="宋体" panose="02010600030101010101" pitchFamily="2" charset="-122"/>
              </a:rPr>
              <a:t>数据相关：需要定向，编译器调度</a:t>
            </a:r>
          </a:p>
          <a:p>
            <a:pPr lvl="1"/>
            <a:r>
              <a:rPr lang="zh-CN" altLang="en-US" dirty="0" smtClean="0">
                <a:ea typeface="宋体" panose="02010600030101010101" pitchFamily="2" charset="-122"/>
              </a:rPr>
              <a:t>控制相关：尽早检测条件，计算目标地址，延迟转移，预测</a:t>
            </a:r>
          </a:p>
          <a:p>
            <a:r>
              <a:rPr lang="zh-CN" altLang="en-US" dirty="0" smtClean="0">
                <a:ea typeface="宋体" panose="02010600030101010101" pitchFamily="2" charset="-122"/>
              </a:rPr>
              <a:t>增加流水线的级数会增加相关产生的可能性</a:t>
            </a:r>
          </a:p>
          <a:p>
            <a:r>
              <a:rPr lang="zh-CN" altLang="en-US" dirty="0" smtClean="0">
                <a:ea typeface="宋体" panose="02010600030101010101" pitchFamily="2" charset="-122"/>
              </a:rPr>
              <a:t>异常，浮点运算使得流水线控制更加复杂</a:t>
            </a:r>
          </a:p>
          <a:p>
            <a:r>
              <a:rPr lang="zh-CN" altLang="en-US" dirty="0" smtClean="0">
                <a:ea typeface="宋体" panose="02010600030101010101" pitchFamily="2" charset="-122"/>
              </a:rPr>
              <a:t>编译器可降低数据相关和控制相关的开销</a:t>
            </a:r>
          </a:p>
          <a:p>
            <a:pPr lvl="1"/>
            <a:r>
              <a:rPr lang="en-US" altLang="zh-CN" dirty="0" smtClean="0">
                <a:ea typeface="宋体" panose="02010600030101010101" pitchFamily="2" charset="-122"/>
              </a:rPr>
              <a:t>Load </a:t>
            </a:r>
            <a:r>
              <a:rPr lang="zh-CN" altLang="en-US" dirty="0" smtClean="0">
                <a:ea typeface="宋体" panose="02010600030101010101" pitchFamily="2" charset="-122"/>
              </a:rPr>
              <a:t>延迟槽</a:t>
            </a:r>
          </a:p>
          <a:p>
            <a:pPr lvl="1"/>
            <a:r>
              <a:rPr lang="en-US" altLang="zh-CN" dirty="0" smtClean="0">
                <a:ea typeface="宋体" panose="02010600030101010101" pitchFamily="2" charset="-122"/>
              </a:rPr>
              <a:t>Branch </a:t>
            </a:r>
            <a:r>
              <a:rPr lang="zh-CN" altLang="en-US" dirty="0" smtClean="0">
                <a:ea typeface="宋体" panose="02010600030101010101" pitchFamily="2" charset="-122"/>
              </a:rPr>
              <a:t>延迟槽</a:t>
            </a:r>
          </a:p>
          <a:p>
            <a:pPr lvl="1"/>
            <a:r>
              <a:rPr lang="en-US" altLang="zh-CN" dirty="0" smtClean="0">
                <a:ea typeface="宋体" panose="02010600030101010101" pitchFamily="2" charset="-122"/>
              </a:rPr>
              <a:t>Branch</a:t>
            </a:r>
            <a:r>
              <a:rPr lang="zh-CN" altLang="en-US" dirty="0" smtClean="0">
                <a:ea typeface="宋体" panose="02010600030101010101" pitchFamily="2" charset="-122"/>
              </a:rPr>
              <a:t>预测</a:t>
            </a:r>
          </a:p>
        </p:txBody>
      </p:sp>
    </p:spTree>
    <p:extLst>
      <p:ext uri="{BB962C8B-B14F-4D97-AF65-F5344CB8AC3E}">
        <p14:creationId xmlns:p14="http://schemas.microsoft.com/office/powerpoint/2010/main" val="10918063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1905000" y="1039814"/>
          <a:ext cx="8096250" cy="5208587"/>
        </p:xfrm>
        <a:graphic>
          <a:graphicData uri="http://schemas.openxmlformats.org/presentationml/2006/ole">
            <mc:AlternateContent xmlns:mc="http://schemas.openxmlformats.org/markup-compatibility/2006">
              <mc:Choice xmlns:v="urn:schemas-microsoft-com:vml" Requires="v">
                <p:oleObj spid="_x0000_s5145"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98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3" name="Rectangle 3"/>
          <p:cNvSpPr>
            <a:spLocks noChangeArrowheads="1"/>
          </p:cNvSpPr>
          <p:nvPr/>
        </p:nvSpPr>
        <p:spPr bwMode="auto">
          <a:xfrm>
            <a:off x="1828800" y="593883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Issue 2nd LD?</a:t>
            </a:r>
          </a:p>
        </p:txBody>
      </p:sp>
      <p:sp>
        <p:nvSpPr>
          <p:cNvPr id="44036" name="AutoShape 4"/>
          <p:cNvSpPr>
            <a:spLocks noChangeArrowheads="1"/>
          </p:cNvSpPr>
          <p:nvPr/>
        </p:nvSpPr>
        <p:spPr bwMode="auto">
          <a:xfrm>
            <a:off x="4913314" y="1011238"/>
            <a:ext cx="758825" cy="1071562"/>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037" name="Rectangle 5"/>
          <p:cNvSpPr>
            <a:spLocks noGrp="1" noChangeArrowheads="1"/>
          </p:cNvSpPr>
          <p:nvPr>
            <p:ph type="title"/>
          </p:nvPr>
        </p:nvSpPr>
        <p:spPr>
          <a:xfrm>
            <a:off x="2289176" y="230188"/>
            <a:ext cx="6778625" cy="455612"/>
          </a:xfrm>
        </p:spPr>
        <p:txBody>
          <a:bodyPr>
            <a:normAutofit fontScale="90000"/>
          </a:bodyPr>
          <a:lstStyle/>
          <a:p>
            <a:r>
              <a:rPr lang="en-US" altLang="zh-CN" smtClean="0">
                <a:ea typeface="宋体" panose="02010600030101010101" pitchFamily="2" charset="-122"/>
              </a:rPr>
              <a:t>Scoreboard Example: Cycle 2</a:t>
            </a:r>
          </a:p>
        </p:txBody>
      </p:sp>
    </p:spTree>
    <p:extLst>
      <p:ext uri="{BB962C8B-B14F-4D97-AF65-F5344CB8AC3E}">
        <p14:creationId xmlns:p14="http://schemas.microsoft.com/office/powerpoint/2010/main" val="2698561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1+#ppt_w/2"/>
                                          </p:val>
                                        </p:tav>
                                        <p:tav tm="100000">
                                          <p:val>
                                            <p:strVal val="#ppt_x"/>
                                          </p:val>
                                        </p:tav>
                                      </p:tavLst>
                                    </p:anim>
                                    <p:anim calcmode="lin" valueType="num">
                                      <p:cBhvr additive="base">
                                        <p:cTn id="8"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p:cNvGraphicFramePr>
          <p:nvPr/>
        </p:nvGraphicFramePr>
        <p:xfrm>
          <a:off x="1905000" y="1092200"/>
          <a:ext cx="8096250" cy="5208588"/>
        </p:xfrm>
        <a:graphic>
          <a:graphicData uri="http://schemas.openxmlformats.org/presentationml/2006/ole">
            <mc:AlternateContent xmlns:mc="http://schemas.openxmlformats.org/markup-compatibility/2006">
              <mc:Choice xmlns:v="urn:schemas-microsoft-com:vml" Requires="v">
                <p:oleObj spid="_x0000_s6169"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922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7" name="Rectangle 3"/>
          <p:cNvSpPr>
            <a:spLocks noChangeArrowheads="1"/>
          </p:cNvSpPr>
          <p:nvPr/>
        </p:nvSpPr>
        <p:spPr bwMode="auto">
          <a:xfrm>
            <a:off x="1828800" y="597058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Issue MULT?</a:t>
            </a:r>
          </a:p>
        </p:txBody>
      </p:sp>
      <p:sp>
        <p:nvSpPr>
          <p:cNvPr id="45060" name="AutoShape 4"/>
          <p:cNvSpPr>
            <a:spLocks noChangeArrowheads="1"/>
          </p:cNvSpPr>
          <p:nvPr/>
        </p:nvSpPr>
        <p:spPr bwMode="auto">
          <a:xfrm>
            <a:off x="5553076" y="1052513"/>
            <a:ext cx="758825" cy="1071562"/>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61" name="AutoShape 5"/>
          <p:cNvSpPr>
            <a:spLocks noChangeArrowheads="1"/>
          </p:cNvSpPr>
          <p:nvPr/>
        </p:nvSpPr>
        <p:spPr bwMode="auto">
          <a:xfrm>
            <a:off x="9296401" y="3232151"/>
            <a:ext cx="758825" cy="107156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62" name="Rectangle 6"/>
          <p:cNvSpPr>
            <a:spLocks noGrp="1" noChangeArrowheads="1"/>
          </p:cNvSpPr>
          <p:nvPr>
            <p:ph type="title"/>
          </p:nvPr>
        </p:nvSpPr>
        <p:spPr>
          <a:xfrm>
            <a:off x="2289176" y="230188"/>
            <a:ext cx="6473825" cy="684212"/>
          </a:xfrm>
        </p:spPr>
        <p:txBody>
          <a:bodyPr>
            <a:normAutofit fontScale="90000"/>
          </a:bodyPr>
          <a:lstStyle/>
          <a:p>
            <a:r>
              <a:rPr lang="en-US" altLang="zh-CN" smtClean="0">
                <a:ea typeface="宋体" panose="02010600030101010101" pitchFamily="2" charset="-122"/>
              </a:rPr>
              <a:t>Scoreboard Example: Cycle 3</a:t>
            </a:r>
          </a:p>
        </p:txBody>
      </p:sp>
    </p:spTree>
    <p:extLst>
      <p:ext uri="{BB962C8B-B14F-4D97-AF65-F5344CB8AC3E}">
        <p14:creationId xmlns:p14="http://schemas.microsoft.com/office/powerpoint/2010/main" val="2690742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1+#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7193"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AutoShape 3"/>
          <p:cNvSpPr>
            <a:spLocks noChangeArrowheads="1"/>
          </p:cNvSpPr>
          <p:nvPr/>
        </p:nvSpPr>
        <p:spPr bwMode="auto">
          <a:xfrm>
            <a:off x="6176964" y="949326"/>
            <a:ext cx="758825" cy="107156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084" name="AutoShape 4"/>
          <p:cNvSpPr>
            <a:spLocks noChangeArrowheads="1"/>
          </p:cNvSpPr>
          <p:nvPr/>
        </p:nvSpPr>
        <p:spPr bwMode="auto">
          <a:xfrm>
            <a:off x="4267200" y="3497264"/>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085" name="Rectangle 5"/>
          <p:cNvSpPr>
            <a:spLocks noGrp="1" noChangeArrowheads="1"/>
          </p:cNvSpPr>
          <p:nvPr>
            <p:ph type="title"/>
          </p:nvPr>
        </p:nvSpPr>
        <p:spPr>
          <a:xfrm>
            <a:off x="2289176" y="230188"/>
            <a:ext cx="6931025" cy="455612"/>
          </a:xfrm>
        </p:spPr>
        <p:txBody>
          <a:bodyPr>
            <a:normAutofit fontScale="90000"/>
          </a:bodyPr>
          <a:lstStyle/>
          <a:p>
            <a:r>
              <a:rPr lang="en-US" altLang="zh-CN" smtClean="0">
                <a:ea typeface="宋体" panose="02010600030101010101" pitchFamily="2" charset="-122"/>
              </a:rPr>
              <a:t>Scoreboard Example: Cycle 4</a:t>
            </a:r>
          </a:p>
        </p:txBody>
      </p:sp>
    </p:spTree>
    <p:extLst>
      <p:ext uri="{BB962C8B-B14F-4D97-AF65-F5344CB8AC3E}">
        <p14:creationId xmlns:p14="http://schemas.microsoft.com/office/powerpoint/2010/main" val="3917884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8217"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AutoShape 3"/>
          <p:cNvSpPr>
            <a:spLocks noChangeArrowheads="1"/>
          </p:cNvSpPr>
          <p:nvPr/>
        </p:nvSpPr>
        <p:spPr bwMode="auto">
          <a:xfrm>
            <a:off x="4267200" y="3517901"/>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08" name="Rectangle 4"/>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5</a:t>
            </a:r>
          </a:p>
        </p:txBody>
      </p:sp>
    </p:spTree>
    <p:extLst>
      <p:ext uri="{BB962C8B-B14F-4D97-AF65-F5344CB8AC3E}">
        <p14:creationId xmlns:p14="http://schemas.microsoft.com/office/powerpoint/2010/main" val="5215492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p:cNvGraphicFramePr>
          <p:nvPr/>
        </p:nvGraphicFramePr>
        <p:xfrm>
          <a:off x="1905000" y="1092200"/>
          <a:ext cx="8096250" cy="5208588"/>
        </p:xfrm>
        <a:graphic>
          <a:graphicData uri="http://schemas.openxmlformats.org/presentationml/2006/ole">
            <mc:AlternateContent xmlns:mc="http://schemas.openxmlformats.org/markup-compatibility/2006">
              <mc:Choice xmlns:v="urn:schemas-microsoft-com:vml" Requires="v">
                <p:oleObj spid="_x0000_s924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922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AutoShape 3"/>
          <p:cNvSpPr>
            <a:spLocks noChangeArrowheads="1"/>
          </p:cNvSpPr>
          <p:nvPr/>
        </p:nvSpPr>
        <p:spPr bwMode="auto">
          <a:xfrm>
            <a:off x="4249738" y="3983039"/>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132" name="Rectangle 4"/>
          <p:cNvSpPr>
            <a:spLocks noGrp="1" noChangeArrowheads="1"/>
          </p:cNvSpPr>
          <p:nvPr>
            <p:ph type="title"/>
          </p:nvPr>
        </p:nvSpPr>
        <p:spPr>
          <a:xfrm>
            <a:off x="2289176" y="230188"/>
            <a:ext cx="7388225" cy="684212"/>
          </a:xfrm>
        </p:spPr>
        <p:txBody>
          <a:bodyPr/>
          <a:lstStyle/>
          <a:p>
            <a:r>
              <a:rPr lang="en-US" altLang="zh-CN" smtClean="0">
                <a:ea typeface="宋体" panose="02010600030101010101" pitchFamily="2" charset="-122"/>
              </a:rPr>
              <a:t>Scoreboard Example: Cycle 6</a:t>
            </a:r>
          </a:p>
        </p:txBody>
      </p:sp>
    </p:spTree>
    <p:extLst>
      <p:ext uri="{BB962C8B-B14F-4D97-AF65-F5344CB8AC3E}">
        <p14:creationId xmlns:p14="http://schemas.microsoft.com/office/powerpoint/2010/main" val="411140642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p:cNvGraphicFramePr>
          <p:nvPr/>
        </p:nvGraphicFramePr>
        <p:xfrm>
          <a:off x="1905000" y="1066800"/>
          <a:ext cx="8096250" cy="5208588"/>
        </p:xfrm>
        <a:graphic>
          <a:graphicData uri="http://schemas.openxmlformats.org/presentationml/2006/ole">
            <mc:AlternateContent xmlns:mc="http://schemas.openxmlformats.org/markup-compatibility/2006">
              <mc:Choice xmlns:v="urn:schemas-microsoft-com:vml" Requires="v">
                <p:oleObj spid="_x0000_s10265"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6680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3" name="Rectangle 3"/>
          <p:cNvSpPr>
            <a:spLocks noChangeArrowheads="1"/>
          </p:cNvSpPr>
          <p:nvPr/>
        </p:nvSpPr>
        <p:spPr bwMode="auto">
          <a:xfrm>
            <a:off x="1812925" y="5970588"/>
            <a:ext cx="69215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multiply operands?</a:t>
            </a:r>
          </a:p>
        </p:txBody>
      </p:sp>
      <p:sp>
        <p:nvSpPr>
          <p:cNvPr id="49156" name="AutoShape 4"/>
          <p:cNvSpPr>
            <a:spLocks noChangeArrowheads="1"/>
          </p:cNvSpPr>
          <p:nvPr/>
        </p:nvSpPr>
        <p:spPr bwMode="auto">
          <a:xfrm>
            <a:off x="4191000" y="4419601"/>
            <a:ext cx="6019800" cy="530225"/>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57" name="Rectangle 5"/>
          <p:cNvSpPr>
            <a:spLocks noGrp="1" noChangeArrowheads="1"/>
          </p:cNvSpPr>
          <p:nvPr>
            <p:ph type="title"/>
          </p:nvPr>
        </p:nvSpPr>
        <p:spPr>
          <a:xfrm>
            <a:off x="2289176" y="230188"/>
            <a:ext cx="6473825" cy="684212"/>
          </a:xfrm>
        </p:spPr>
        <p:txBody>
          <a:bodyPr>
            <a:normAutofit fontScale="90000"/>
          </a:bodyPr>
          <a:lstStyle/>
          <a:p>
            <a:r>
              <a:rPr lang="en-US" altLang="zh-CN" smtClean="0">
                <a:ea typeface="宋体" panose="02010600030101010101" pitchFamily="2" charset="-122"/>
              </a:rPr>
              <a:t>Scoreboard Example: Cycle 7</a:t>
            </a:r>
          </a:p>
        </p:txBody>
      </p:sp>
    </p:spTree>
    <p:extLst>
      <p:ext uri="{BB962C8B-B14F-4D97-AF65-F5344CB8AC3E}">
        <p14:creationId xmlns:p14="http://schemas.microsoft.com/office/powerpoint/2010/main" val="4106088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additive="base">
                                        <p:cTn id="7" dur="500" fill="hold"/>
                                        <p:tgtEl>
                                          <p:spTgt spid="112643"/>
                                        </p:tgtEl>
                                        <p:attrNameLst>
                                          <p:attrName>ppt_x</p:attrName>
                                        </p:attrNameLst>
                                      </p:cBhvr>
                                      <p:tavLst>
                                        <p:tav tm="0">
                                          <p:val>
                                            <p:strVal val="1+#ppt_w/2"/>
                                          </p:val>
                                        </p:tav>
                                        <p:tav tm="100000">
                                          <p:val>
                                            <p:strVal val="#ppt_x"/>
                                          </p:val>
                                        </p:tav>
                                      </p:tavLst>
                                    </p:anim>
                                    <p:anim calcmode="lin" valueType="num">
                                      <p:cBhvr additive="base">
                                        <p:cTn id="8"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p:cNvGraphicFramePr>
          <p:nvPr/>
        </p:nvGraphicFramePr>
        <p:xfrm>
          <a:off x="1905000" y="1071564"/>
          <a:ext cx="8096250" cy="5208587"/>
        </p:xfrm>
        <a:graphic>
          <a:graphicData uri="http://schemas.openxmlformats.org/presentationml/2006/ole">
            <mc:AlternateContent xmlns:mc="http://schemas.openxmlformats.org/markup-compatibility/2006">
              <mc:Choice xmlns:v="urn:schemas-microsoft-com:vml" Requires="v">
                <p:oleObj spid="_x0000_s11289"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7156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Rectangle 3"/>
          <p:cNvSpPr>
            <a:spLocks noGrp="1" noChangeArrowheads="1"/>
          </p:cNvSpPr>
          <p:nvPr>
            <p:ph type="title"/>
          </p:nvPr>
        </p:nvSpPr>
        <p:spPr>
          <a:xfrm>
            <a:off x="2289176" y="230188"/>
            <a:ext cx="7540625" cy="455612"/>
          </a:xfrm>
        </p:spPr>
        <p:txBody>
          <a:bodyPr>
            <a:normAutofit fontScale="90000"/>
          </a:bodyPr>
          <a:lstStyle/>
          <a:p>
            <a:r>
              <a:rPr lang="en-US" altLang="zh-CN" smtClean="0">
                <a:ea typeface="宋体" panose="02010600030101010101" pitchFamily="2" charset="-122"/>
              </a:rPr>
              <a:t>Scoreboard Example: Cycle 8a </a:t>
            </a:r>
            <a:r>
              <a:rPr lang="en-US" altLang="zh-CN" sz="2800">
                <a:ea typeface="宋体" panose="02010600030101010101" pitchFamily="2" charset="-122"/>
              </a:rPr>
              <a:t>(First half of clock cycle)</a:t>
            </a:r>
          </a:p>
        </p:txBody>
      </p:sp>
    </p:spTree>
    <p:extLst>
      <p:ext uri="{BB962C8B-B14F-4D97-AF65-F5344CB8AC3E}">
        <p14:creationId xmlns:p14="http://schemas.microsoft.com/office/powerpoint/2010/main" val="419677401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12313"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Grp="1" noChangeArrowheads="1"/>
          </p:cNvSpPr>
          <p:nvPr>
            <p:ph type="title"/>
          </p:nvPr>
        </p:nvSpPr>
        <p:spPr>
          <a:xfrm>
            <a:off x="2289176" y="230188"/>
            <a:ext cx="7693025" cy="379412"/>
          </a:xfrm>
        </p:spPr>
        <p:txBody>
          <a:bodyPr>
            <a:normAutofit fontScale="90000"/>
          </a:bodyPr>
          <a:lstStyle/>
          <a:p>
            <a:r>
              <a:rPr lang="en-US" altLang="zh-CN" smtClean="0">
                <a:ea typeface="宋体" panose="02010600030101010101" pitchFamily="2" charset="-122"/>
              </a:rPr>
              <a:t>Scoreboard Example: Cycle 8b </a:t>
            </a:r>
            <a:r>
              <a:rPr lang="en-US" altLang="zh-CN" sz="2800">
                <a:ea typeface="宋体" panose="02010600030101010101" pitchFamily="2" charset="-122"/>
              </a:rPr>
              <a:t>(Second half of clock cycle)</a:t>
            </a:r>
          </a:p>
        </p:txBody>
      </p:sp>
    </p:spTree>
    <p:extLst>
      <p:ext uri="{BB962C8B-B14F-4D97-AF65-F5344CB8AC3E}">
        <p14:creationId xmlns:p14="http://schemas.microsoft.com/office/powerpoint/2010/main" val="355356889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3337"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5" name="Rectangle 3"/>
          <p:cNvSpPr>
            <a:spLocks noChangeArrowheads="1"/>
          </p:cNvSpPr>
          <p:nvPr/>
        </p:nvSpPr>
        <p:spPr bwMode="auto">
          <a:xfrm>
            <a:off x="1812925" y="6018213"/>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operands for MULT &amp; SUB?  Issue ADDD?</a:t>
            </a:r>
          </a:p>
        </p:txBody>
      </p:sp>
      <p:sp>
        <p:nvSpPr>
          <p:cNvPr id="52228" name="Text Box 4"/>
          <p:cNvSpPr txBox="1">
            <a:spLocks noChangeArrowheads="1"/>
          </p:cNvSpPr>
          <p:nvPr/>
        </p:nvSpPr>
        <p:spPr bwMode="auto">
          <a:xfrm>
            <a:off x="1752600" y="3657600"/>
            <a:ext cx="1233488"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accent1"/>
                </a:solidFill>
                <a:latin typeface="Comic Sans MS" panose="030F0702030302020204" pitchFamily="66" charset="0"/>
                <a:ea typeface="宋体" panose="02010600030101010101" pitchFamily="2" charset="-122"/>
              </a:rPr>
              <a:t>Note </a:t>
            </a:r>
          </a:p>
          <a:p>
            <a:r>
              <a:rPr lang="en-US" altLang="zh-CN">
                <a:solidFill>
                  <a:schemeClr val="accent1"/>
                </a:solidFill>
                <a:latin typeface="Comic Sans MS" panose="030F0702030302020204" pitchFamily="66" charset="0"/>
                <a:ea typeface="宋体" panose="02010600030101010101" pitchFamily="2" charset="-122"/>
              </a:rPr>
              <a:t>Remaining</a:t>
            </a:r>
          </a:p>
        </p:txBody>
      </p:sp>
      <p:sp>
        <p:nvSpPr>
          <p:cNvPr id="52229" name="Line 5"/>
          <p:cNvSpPr>
            <a:spLocks noChangeShapeType="1"/>
          </p:cNvSpPr>
          <p:nvPr/>
        </p:nvSpPr>
        <p:spPr bwMode="auto">
          <a:xfrm>
            <a:off x="2514600" y="3886200"/>
            <a:ext cx="685800"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Rectangle 6"/>
          <p:cNvSpPr>
            <a:spLocks noGrp="1" noChangeArrowheads="1"/>
          </p:cNvSpPr>
          <p:nvPr>
            <p:ph type="title"/>
          </p:nvPr>
        </p:nvSpPr>
        <p:spPr>
          <a:xfrm>
            <a:off x="2289176" y="230188"/>
            <a:ext cx="7007225" cy="684212"/>
          </a:xfrm>
        </p:spPr>
        <p:txBody>
          <a:bodyPr>
            <a:normAutofit fontScale="90000"/>
          </a:bodyPr>
          <a:lstStyle/>
          <a:p>
            <a:r>
              <a:rPr lang="en-US" altLang="zh-CN" smtClean="0">
                <a:ea typeface="宋体" panose="02010600030101010101" pitchFamily="2" charset="-122"/>
              </a:rPr>
              <a:t>Scoreboard Example: Cycle 9</a:t>
            </a:r>
          </a:p>
        </p:txBody>
      </p:sp>
    </p:spTree>
    <p:extLst>
      <p:ext uri="{BB962C8B-B14F-4D97-AF65-F5344CB8AC3E}">
        <p14:creationId xmlns:p14="http://schemas.microsoft.com/office/powerpoint/2010/main" val="5193497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1+#ppt_w/2"/>
                                          </p:val>
                                        </p:tav>
                                        <p:tav tm="100000">
                                          <p:val>
                                            <p:strVal val="#ppt_x"/>
                                          </p:val>
                                        </p:tav>
                                      </p:tavLst>
                                    </p:anim>
                                    <p:anim calcmode="lin" valueType="num">
                                      <p:cBhvr additive="base">
                                        <p:cTn id="8" dur="500" fill="hold"/>
                                        <p:tgtEl>
                                          <p:spTgt spid="115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436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1" name="Rectangle 3"/>
          <p:cNvSpPr>
            <a:spLocks noGrp="1" noChangeArrowheads="1"/>
          </p:cNvSpPr>
          <p:nvPr>
            <p:ph type="title"/>
          </p:nvPr>
        </p:nvSpPr>
        <p:spPr>
          <a:xfrm>
            <a:off x="2289176" y="230188"/>
            <a:ext cx="7159625" cy="608012"/>
          </a:xfrm>
        </p:spPr>
        <p:txBody>
          <a:bodyPr>
            <a:normAutofit fontScale="90000"/>
          </a:bodyPr>
          <a:lstStyle/>
          <a:p>
            <a:r>
              <a:rPr lang="en-US" altLang="zh-CN" smtClean="0">
                <a:ea typeface="宋体" panose="02010600030101010101" pitchFamily="2" charset="-122"/>
              </a:rPr>
              <a:t>Scoreboard Example: Cycle 10</a:t>
            </a:r>
          </a:p>
        </p:txBody>
      </p:sp>
    </p:spTree>
    <p:extLst>
      <p:ext uri="{BB962C8B-B14F-4D97-AF65-F5344CB8AC3E}">
        <p14:creationId xmlns:p14="http://schemas.microsoft.com/office/powerpoint/2010/main" val="26310762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230215"/>
            <a:ext cx="10515600" cy="669196"/>
          </a:xfrm>
        </p:spPr>
        <p:txBody>
          <a:bodyPr>
            <a:normAutofit/>
          </a:bodyPr>
          <a:lstStyle/>
          <a:p>
            <a:r>
              <a:rPr lang="en-US" altLang="zh-CN" dirty="0" smtClean="0"/>
              <a:t>5</a:t>
            </a:r>
            <a:r>
              <a:rPr lang="zh-CN" altLang="en-US" dirty="0" smtClean="0"/>
              <a:t>.</a:t>
            </a:r>
            <a:r>
              <a:rPr lang="zh-CN" altLang="en-US" dirty="0"/>
              <a:t>1 </a:t>
            </a:r>
            <a:r>
              <a:rPr lang="zh-CN" altLang="en-US" dirty="0" smtClean="0"/>
              <a:t>指令</a:t>
            </a:r>
            <a:r>
              <a:rPr lang="zh-CN" altLang="en-US" dirty="0"/>
              <a:t>级</a:t>
            </a:r>
            <a:r>
              <a:rPr lang="zh-CN" altLang="en-US" dirty="0" smtClean="0"/>
              <a:t>并行的基本概念及挑战</a:t>
            </a:r>
            <a:endParaRPr lang="en-US" altLang="zh-CN" dirty="0"/>
          </a:p>
        </p:txBody>
      </p:sp>
      <p:sp>
        <p:nvSpPr>
          <p:cNvPr id="7171" name="Rectangle 3"/>
          <p:cNvSpPr>
            <a:spLocks noGrp="1" noChangeArrowheads="1"/>
          </p:cNvSpPr>
          <p:nvPr>
            <p:ph idx="1"/>
          </p:nvPr>
        </p:nvSpPr>
        <p:spPr>
          <a:xfrm>
            <a:off x="838200" y="1169233"/>
            <a:ext cx="10515600" cy="5351488"/>
          </a:xfrm>
        </p:spPr>
        <p:txBody>
          <a:bodyPr>
            <a:noAutofit/>
          </a:bodyPr>
          <a:lstStyle/>
          <a:p>
            <a:pPr>
              <a:lnSpc>
                <a:spcPct val="80000"/>
              </a:lnSpc>
            </a:pPr>
            <a:r>
              <a:rPr lang="en-US" altLang="zh-CN" dirty="0">
                <a:ea typeface="宋体" panose="02010600030101010101" pitchFamily="2" charset="-122"/>
              </a:rPr>
              <a:t>ILP: </a:t>
            </a:r>
            <a:r>
              <a:rPr lang="zh-CN" altLang="en-US" dirty="0">
                <a:ea typeface="宋体" panose="02010600030101010101" pitchFamily="2" charset="-122"/>
              </a:rPr>
              <a:t>无关的指令重叠执行</a:t>
            </a:r>
            <a:endParaRPr lang="en-US" altLang="zh-CN" dirty="0">
              <a:ea typeface="宋体" panose="02010600030101010101" pitchFamily="2" charset="-122"/>
            </a:endParaRPr>
          </a:p>
          <a:p>
            <a:pPr>
              <a:lnSpc>
                <a:spcPct val="80000"/>
              </a:lnSpc>
            </a:pPr>
            <a:r>
              <a:rPr lang="zh-CN" altLang="en-US" dirty="0">
                <a:ea typeface="宋体" panose="02010600030101010101" pitchFamily="2" charset="-122"/>
              </a:rPr>
              <a:t>流水线的平均</a:t>
            </a:r>
            <a:r>
              <a:rPr lang="en-US" altLang="zh-CN" dirty="0">
                <a:ea typeface="宋体" panose="02010600030101010101" pitchFamily="2" charset="-122"/>
              </a:rPr>
              <a:t>CPI</a:t>
            </a:r>
          </a:p>
          <a:p>
            <a:pPr>
              <a:lnSpc>
                <a:spcPct val="80000"/>
              </a:lnSpc>
              <a:buFontTx/>
              <a:buNone/>
            </a:pPr>
            <a:r>
              <a:rPr lang="en-US" altLang="zh-CN"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Pipeline  CPI =  Ideal Pipeline CPI + </a:t>
            </a:r>
            <a:r>
              <a:rPr lang="en-US" altLang="zh-CN" sz="2400" dirty="0" err="1">
                <a:latin typeface="Times New Roman" panose="02020603050405020304" pitchFamily="18" charset="0"/>
                <a:ea typeface="宋体" panose="02010600030101010101" pitchFamily="2" charset="-122"/>
              </a:rPr>
              <a:t>Struct</a:t>
            </a:r>
            <a:r>
              <a:rPr lang="en-US" altLang="zh-CN" sz="2400" dirty="0">
                <a:latin typeface="Times New Roman" panose="02020603050405020304" pitchFamily="18" charset="0"/>
                <a:ea typeface="宋体" panose="02010600030101010101" pitchFamily="2" charset="-122"/>
              </a:rPr>
              <a:t> Stalls + RAW Stalls + WAR Stalls + WAW Stalls + Control Stalls </a:t>
            </a:r>
          </a:p>
          <a:p>
            <a:pPr>
              <a:lnSpc>
                <a:spcPct val="80000"/>
              </a:lnSpc>
            </a:pPr>
            <a:r>
              <a:rPr lang="zh-CN" altLang="en-US" dirty="0">
                <a:ea typeface="宋体" panose="02010600030101010101" pitchFamily="2" charset="-122"/>
              </a:rPr>
              <a:t>本章</a:t>
            </a:r>
            <a:r>
              <a:rPr lang="zh-CN" altLang="en-US" dirty="0" smtClean="0">
                <a:ea typeface="宋体" panose="02010600030101010101" pitchFamily="2" charset="-122"/>
              </a:rPr>
              <a:t>研究：减少</a:t>
            </a:r>
            <a:r>
              <a:rPr lang="zh-CN" altLang="en-US" dirty="0">
                <a:ea typeface="宋体" panose="02010600030101010101" pitchFamily="2" charset="-122"/>
              </a:rPr>
              <a:t>停顿（</a:t>
            </a:r>
            <a:r>
              <a:rPr lang="en-US" altLang="zh-CN" dirty="0">
                <a:ea typeface="宋体" panose="02010600030101010101" pitchFamily="2" charset="-122"/>
              </a:rPr>
              <a:t>stalls)</a:t>
            </a:r>
            <a:r>
              <a:rPr lang="zh-CN" altLang="en-US" dirty="0">
                <a:ea typeface="宋体" panose="02010600030101010101" pitchFamily="2" charset="-122"/>
              </a:rPr>
              <a:t>数的方法和技术</a:t>
            </a:r>
          </a:p>
          <a:p>
            <a:pPr>
              <a:lnSpc>
                <a:spcPct val="80000"/>
              </a:lnSpc>
            </a:pPr>
            <a:r>
              <a:rPr lang="zh-CN" altLang="en-US" dirty="0">
                <a:ea typeface="宋体" panose="02010600030101010101" pitchFamily="2" charset="-122"/>
              </a:rPr>
              <a:t>基本途径</a:t>
            </a:r>
          </a:p>
          <a:p>
            <a:pPr lvl="1">
              <a:lnSpc>
                <a:spcPct val="80000"/>
              </a:lnSpc>
            </a:pPr>
            <a:r>
              <a:rPr lang="zh-CN" altLang="en-US" dirty="0">
                <a:ea typeface="宋体" panose="02010600030101010101" pitchFamily="2" charset="-122"/>
              </a:rPr>
              <a:t>软件</a:t>
            </a:r>
            <a:r>
              <a:rPr lang="zh-CN" altLang="en-US" dirty="0" smtClean="0">
                <a:ea typeface="宋体" panose="02010600030101010101" pitchFamily="2" charset="-122"/>
              </a:rPr>
              <a:t>方法：</a:t>
            </a:r>
            <a:endParaRPr lang="en-US" altLang="zh-CN" dirty="0" smtClean="0">
              <a:ea typeface="宋体" panose="02010600030101010101" pitchFamily="2" charset="-122"/>
            </a:endParaRPr>
          </a:p>
          <a:p>
            <a:pPr lvl="2">
              <a:lnSpc>
                <a:spcPct val="80000"/>
              </a:lnSpc>
            </a:pPr>
            <a:r>
              <a:rPr lang="en-US" altLang="zh-CN" sz="2400" dirty="0" err="1" smtClean="0">
                <a:ea typeface="宋体" panose="02010600030101010101" pitchFamily="2" charset="-122"/>
              </a:rPr>
              <a:t>Gcc</a:t>
            </a:r>
            <a:r>
              <a:rPr lang="en-US" altLang="zh-CN" sz="2400" dirty="0">
                <a:ea typeface="宋体" panose="02010600030101010101" pitchFamily="2" charset="-122"/>
              </a:rPr>
              <a:t>: 17%</a:t>
            </a:r>
            <a:r>
              <a:rPr lang="zh-CN" altLang="en-US" sz="2400" dirty="0">
                <a:ea typeface="宋体" panose="02010600030101010101" pitchFamily="2" charset="-122"/>
              </a:rPr>
              <a:t>控制类</a:t>
            </a:r>
            <a:r>
              <a:rPr lang="zh-CN" altLang="en-US" sz="2400" dirty="0" smtClean="0">
                <a:ea typeface="宋体" panose="02010600030101010101" pitchFamily="2" charset="-122"/>
              </a:rPr>
              <a:t>指令，5 </a:t>
            </a:r>
            <a:r>
              <a:rPr lang="en-US" altLang="zh-CN" sz="2400" dirty="0">
                <a:ea typeface="宋体" panose="02010600030101010101" pitchFamily="2" charset="-122"/>
              </a:rPr>
              <a:t>instructions + 1 </a:t>
            </a:r>
            <a:r>
              <a:rPr lang="en-US" altLang="zh-CN" sz="2400" dirty="0" smtClean="0">
                <a:ea typeface="宋体" panose="02010600030101010101" pitchFamily="2" charset="-122"/>
              </a:rPr>
              <a:t>branch</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2">
              <a:lnSpc>
                <a:spcPct val="80000"/>
              </a:lnSpc>
            </a:pPr>
            <a:r>
              <a:rPr lang="zh-CN" altLang="en-US" sz="2400" dirty="0" smtClean="0">
                <a:ea typeface="宋体" panose="02010600030101010101" pitchFamily="2" charset="-122"/>
              </a:rPr>
              <a:t>在</a:t>
            </a:r>
            <a:r>
              <a:rPr lang="zh-CN" altLang="en-US" sz="2400" dirty="0">
                <a:ea typeface="宋体" panose="02010600030101010101" pitchFamily="2" charset="-122"/>
              </a:rPr>
              <a:t>基本块上，得到更多的并行性</a:t>
            </a:r>
          </a:p>
          <a:p>
            <a:pPr lvl="2">
              <a:lnSpc>
                <a:spcPct val="80000"/>
              </a:lnSpc>
            </a:pPr>
            <a:r>
              <a:rPr lang="zh-CN" altLang="en-US" sz="2400" dirty="0">
                <a:ea typeface="宋体" panose="02010600030101010101" pitchFamily="2" charset="-122"/>
              </a:rPr>
              <a:t>挖掘循环级并行</a:t>
            </a:r>
          </a:p>
          <a:p>
            <a:pPr lvl="1">
              <a:lnSpc>
                <a:spcPct val="80000"/>
              </a:lnSpc>
            </a:pPr>
            <a:r>
              <a:rPr lang="zh-CN" altLang="en-US" sz="2800" dirty="0">
                <a:ea typeface="宋体" panose="02010600030101010101" pitchFamily="2" charset="-122"/>
              </a:rPr>
              <a:t>硬件方法</a:t>
            </a:r>
          </a:p>
          <a:p>
            <a:pPr lvl="2">
              <a:lnSpc>
                <a:spcPct val="80000"/>
              </a:lnSpc>
            </a:pPr>
            <a:r>
              <a:rPr lang="zh-CN" altLang="en-US" sz="2800" dirty="0">
                <a:ea typeface="宋体" panose="02010600030101010101" pitchFamily="2" charset="-122"/>
              </a:rPr>
              <a:t>动态调度方法</a:t>
            </a:r>
          </a:p>
          <a:p>
            <a:pPr lvl="1">
              <a:lnSpc>
                <a:spcPct val="80000"/>
              </a:lnSpc>
            </a:pPr>
            <a:r>
              <a:rPr lang="zh-CN" altLang="en-US" sz="2800" dirty="0">
                <a:ea typeface="宋体" panose="02010600030101010101" pitchFamily="2" charset="-122"/>
              </a:rPr>
              <a:t>以</a:t>
            </a:r>
            <a:r>
              <a:rPr lang="en-US" altLang="zh-CN" sz="2800" dirty="0" smtClean="0">
                <a:ea typeface="宋体" panose="02010600030101010101" pitchFamily="2" charset="-122"/>
              </a:rPr>
              <a:t>DLX</a:t>
            </a:r>
            <a:r>
              <a:rPr lang="zh-CN" altLang="en-US" sz="2800" dirty="0" smtClean="0">
                <a:ea typeface="宋体" panose="02010600030101010101" pitchFamily="2" charset="-122"/>
              </a:rPr>
              <a:t>（</a:t>
            </a:r>
            <a:r>
              <a:rPr lang="en-US" altLang="zh-CN" sz="2800" dirty="0" smtClean="0">
                <a:ea typeface="宋体" panose="02010600030101010101" pitchFamily="2" charset="-122"/>
              </a:rPr>
              <a:t>MIPS</a:t>
            </a:r>
            <a:r>
              <a:rPr lang="zh-CN" altLang="en-US" sz="2800" dirty="0" smtClean="0">
                <a:ea typeface="宋体" panose="02010600030101010101" pitchFamily="2" charset="-122"/>
              </a:rPr>
              <a:t>）的</a:t>
            </a:r>
            <a:r>
              <a:rPr lang="zh-CN" altLang="en-US" sz="2800" dirty="0">
                <a:ea typeface="宋体" panose="02010600030101010101" pitchFamily="2" charset="-122"/>
              </a:rPr>
              <a:t>浮点数操作为例</a:t>
            </a:r>
          </a:p>
        </p:txBody>
      </p:sp>
    </p:spTree>
    <p:extLst>
      <p:ext uri="{BB962C8B-B14F-4D97-AF65-F5344CB8AC3E}">
        <p14:creationId xmlns:p14="http://schemas.microsoft.com/office/powerpoint/2010/main" val="4268868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15385"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5" name="Rectangle 3"/>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11</a:t>
            </a:r>
          </a:p>
        </p:txBody>
      </p:sp>
    </p:spTree>
    <p:extLst>
      <p:ext uri="{BB962C8B-B14F-4D97-AF65-F5344CB8AC3E}">
        <p14:creationId xmlns:p14="http://schemas.microsoft.com/office/powerpoint/2010/main" val="422546602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p:cNvGraphicFramePr>
          <p:nvPr/>
        </p:nvGraphicFramePr>
        <p:xfrm>
          <a:off x="1905000" y="989014"/>
          <a:ext cx="8096250" cy="5208587"/>
        </p:xfrm>
        <a:graphic>
          <a:graphicData uri="http://schemas.openxmlformats.org/presentationml/2006/ole">
            <mc:AlternateContent xmlns:mc="http://schemas.openxmlformats.org/markup-compatibility/2006">
              <mc:Choice xmlns:v="urn:schemas-microsoft-com:vml" Requires="v">
                <p:oleObj spid="_x0000_s16409"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901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ChangeArrowheads="1"/>
          </p:cNvSpPr>
          <p:nvPr/>
        </p:nvSpPr>
        <p:spPr bwMode="auto">
          <a:xfrm>
            <a:off x="1797050" y="5984875"/>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Read operands for DIVD?</a:t>
            </a:r>
          </a:p>
        </p:txBody>
      </p:sp>
      <p:sp>
        <p:nvSpPr>
          <p:cNvPr id="55300" name="Rectangle 4"/>
          <p:cNvSpPr>
            <a:spLocks noGrp="1" noChangeArrowheads="1"/>
          </p:cNvSpPr>
          <p:nvPr>
            <p:ph type="title"/>
          </p:nvPr>
        </p:nvSpPr>
        <p:spPr>
          <a:xfrm>
            <a:off x="2289176" y="230188"/>
            <a:ext cx="7159625" cy="684212"/>
          </a:xfrm>
        </p:spPr>
        <p:txBody>
          <a:bodyPr>
            <a:normAutofit fontScale="90000"/>
          </a:bodyPr>
          <a:lstStyle/>
          <a:p>
            <a:r>
              <a:rPr lang="en-US" altLang="zh-CN" smtClean="0">
                <a:ea typeface="宋体" panose="02010600030101010101" pitchFamily="2" charset="-122"/>
              </a:rPr>
              <a:t>Scoreboard Example: Cycle 12</a:t>
            </a:r>
          </a:p>
        </p:txBody>
      </p:sp>
    </p:spTree>
    <p:extLst>
      <p:ext uri="{BB962C8B-B14F-4D97-AF65-F5344CB8AC3E}">
        <p14:creationId xmlns:p14="http://schemas.microsoft.com/office/powerpoint/2010/main" val="2174021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1+#ppt_w/2"/>
                                          </p:val>
                                        </p:tav>
                                        <p:tav tm="100000">
                                          <p:val>
                                            <p:strVal val="#ppt_x"/>
                                          </p:val>
                                        </p:tav>
                                      </p:tavLst>
                                    </p:anim>
                                    <p:anim calcmode="lin" valueType="num">
                                      <p:cBhvr additive="base">
                                        <p:cTn id="8" dur="500" fill="hold"/>
                                        <p:tgtEl>
                                          <p:spTgt spid="118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p:cNvGraphicFramePr>
          <p:nvPr/>
        </p:nvGraphicFramePr>
        <p:xfrm>
          <a:off x="1905000" y="968375"/>
          <a:ext cx="8096250" cy="5208588"/>
        </p:xfrm>
        <a:graphic>
          <a:graphicData uri="http://schemas.openxmlformats.org/presentationml/2006/ole">
            <mc:AlternateContent xmlns:mc="http://schemas.openxmlformats.org/markup-compatibility/2006">
              <mc:Choice xmlns:v="urn:schemas-microsoft-com:vml" Requires="v">
                <p:oleObj spid="_x0000_s17433"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6837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3" name="Rectangle 3"/>
          <p:cNvSpPr>
            <a:spLocks noGrp="1" noChangeArrowheads="1"/>
          </p:cNvSpPr>
          <p:nvPr>
            <p:ph type="title"/>
          </p:nvPr>
        </p:nvSpPr>
        <p:spPr>
          <a:xfrm>
            <a:off x="2289176" y="230188"/>
            <a:ext cx="7159625" cy="608012"/>
          </a:xfrm>
        </p:spPr>
        <p:txBody>
          <a:bodyPr>
            <a:normAutofit fontScale="90000"/>
          </a:bodyPr>
          <a:lstStyle/>
          <a:p>
            <a:r>
              <a:rPr lang="en-US" altLang="zh-CN" smtClean="0">
                <a:ea typeface="宋体" panose="02010600030101010101" pitchFamily="2" charset="-122"/>
              </a:rPr>
              <a:t>Scoreboard Example: Cycle 13</a:t>
            </a:r>
          </a:p>
        </p:txBody>
      </p:sp>
    </p:spTree>
    <p:extLst>
      <p:ext uri="{BB962C8B-B14F-4D97-AF65-F5344CB8AC3E}">
        <p14:creationId xmlns:p14="http://schemas.microsoft.com/office/powerpoint/2010/main" val="247346699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18457"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7" name="Rectangle 3"/>
          <p:cNvSpPr>
            <a:spLocks noGrp="1" noChangeArrowheads="1"/>
          </p:cNvSpPr>
          <p:nvPr>
            <p:ph type="title"/>
          </p:nvPr>
        </p:nvSpPr>
        <p:spPr>
          <a:xfrm>
            <a:off x="2289176" y="230188"/>
            <a:ext cx="7464425" cy="608012"/>
          </a:xfrm>
        </p:spPr>
        <p:txBody>
          <a:bodyPr>
            <a:normAutofit fontScale="90000"/>
          </a:bodyPr>
          <a:lstStyle/>
          <a:p>
            <a:r>
              <a:rPr lang="en-US" altLang="zh-CN" smtClean="0">
                <a:ea typeface="宋体" panose="02010600030101010101" pitchFamily="2" charset="-122"/>
              </a:rPr>
              <a:t>Scoreboard Example: Cycle 14</a:t>
            </a:r>
          </a:p>
        </p:txBody>
      </p:sp>
    </p:spTree>
    <p:extLst>
      <p:ext uri="{BB962C8B-B14F-4D97-AF65-F5344CB8AC3E}">
        <p14:creationId xmlns:p14="http://schemas.microsoft.com/office/powerpoint/2010/main" val="12475091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p:cNvGraphicFramePr>
          <p:nvPr/>
        </p:nvGraphicFramePr>
        <p:xfrm>
          <a:off x="1905000" y="1071564"/>
          <a:ext cx="8096250" cy="5208587"/>
        </p:xfrm>
        <a:graphic>
          <a:graphicData uri="http://schemas.openxmlformats.org/presentationml/2006/ole">
            <mc:AlternateContent xmlns:mc="http://schemas.openxmlformats.org/markup-compatibility/2006">
              <mc:Choice xmlns:v="urn:schemas-microsoft-com:vml" Requires="v">
                <p:oleObj spid="_x0000_s1948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71564"/>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3"/>
          <p:cNvSpPr>
            <a:spLocks noGrp="1" noChangeArrowheads="1"/>
          </p:cNvSpPr>
          <p:nvPr>
            <p:ph type="title"/>
          </p:nvPr>
        </p:nvSpPr>
        <p:spPr>
          <a:xfrm>
            <a:off x="2289176" y="230188"/>
            <a:ext cx="7616825" cy="836612"/>
          </a:xfrm>
        </p:spPr>
        <p:txBody>
          <a:bodyPr/>
          <a:lstStyle/>
          <a:p>
            <a:r>
              <a:rPr lang="en-US" altLang="zh-CN" smtClean="0">
                <a:ea typeface="宋体" panose="02010600030101010101" pitchFamily="2" charset="-122"/>
              </a:rPr>
              <a:t>Scoreboard Example: Cycle 15</a:t>
            </a:r>
          </a:p>
        </p:txBody>
      </p:sp>
    </p:spTree>
    <p:extLst>
      <p:ext uri="{BB962C8B-B14F-4D97-AF65-F5344CB8AC3E}">
        <p14:creationId xmlns:p14="http://schemas.microsoft.com/office/powerpoint/2010/main" val="165399087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1905000" y="1050925"/>
          <a:ext cx="8096250" cy="5208588"/>
        </p:xfrm>
        <a:graphic>
          <a:graphicData uri="http://schemas.openxmlformats.org/presentationml/2006/ole">
            <mc:AlternateContent xmlns:mc="http://schemas.openxmlformats.org/markup-compatibility/2006">
              <mc:Choice xmlns:v="urn:schemas-microsoft-com:vml" Requires="v">
                <p:oleObj spid="_x0000_s20505"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5092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ChangeArrowheads="1"/>
          </p:cNvSpPr>
          <p:nvPr>
            <p:ph type="title"/>
          </p:nvPr>
        </p:nvSpPr>
        <p:spPr>
          <a:xfrm>
            <a:off x="2289176" y="230188"/>
            <a:ext cx="7235825" cy="608012"/>
          </a:xfrm>
        </p:spPr>
        <p:txBody>
          <a:bodyPr>
            <a:normAutofit fontScale="90000"/>
          </a:bodyPr>
          <a:lstStyle/>
          <a:p>
            <a:r>
              <a:rPr lang="en-US" altLang="zh-CN" smtClean="0">
                <a:ea typeface="宋体" panose="02010600030101010101" pitchFamily="2" charset="-122"/>
              </a:rPr>
              <a:t>Scoreboard Example: Cycle 16</a:t>
            </a:r>
          </a:p>
        </p:txBody>
      </p:sp>
    </p:spTree>
    <p:extLst>
      <p:ext uri="{BB962C8B-B14F-4D97-AF65-F5344CB8AC3E}">
        <p14:creationId xmlns:p14="http://schemas.microsoft.com/office/powerpoint/2010/main" val="241736410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p:cNvGraphicFramePr>
          <p:nvPr/>
        </p:nvGraphicFramePr>
        <p:xfrm>
          <a:off x="1905000" y="1050925"/>
          <a:ext cx="8096250" cy="5208588"/>
        </p:xfrm>
        <a:graphic>
          <a:graphicData uri="http://schemas.openxmlformats.org/presentationml/2006/ole">
            <mc:AlternateContent xmlns:mc="http://schemas.openxmlformats.org/markup-compatibility/2006">
              <mc:Choice xmlns:v="urn:schemas-microsoft-com:vml" Requires="v">
                <p:oleObj spid="_x0000_s21529"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5092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7" name="Rectangle 3"/>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Why not write result of ADD???</a:t>
            </a:r>
            <a:r>
              <a:rPr lang="en-US" altLang="zh-CN" sz="2400" b="1">
                <a:solidFill>
                  <a:schemeClr val="hlink"/>
                </a:solidFill>
                <a:latin typeface="Comic Sans MS" panose="030F0702030302020204" pitchFamily="66" charset="0"/>
                <a:ea typeface="宋体" panose="02010600030101010101" pitchFamily="2" charset="-122"/>
              </a:rPr>
              <a:t> </a:t>
            </a:r>
          </a:p>
        </p:txBody>
      </p:sp>
      <p:grpSp>
        <p:nvGrpSpPr>
          <p:cNvPr id="123908" name="Group 4"/>
          <p:cNvGrpSpPr>
            <a:grpSpLocks/>
          </p:cNvGrpSpPr>
          <p:nvPr/>
        </p:nvGrpSpPr>
        <p:grpSpPr bwMode="auto">
          <a:xfrm>
            <a:off x="5715001" y="2374900"/>
            <a:ext cx="4189413" cy="2667000"/>
            <a:chOff x="2637" y="1392"/>
            <a:chExt cx="2639" cy="1680"/>
          </a:xfrm>
        </p:grpSpPr>
        <p:sp>
          <p:nvSpPr>
            <p:cNvPr id="60422" name="AutoShape 5"/>
            <p:cNvSpPr>
              <a:spLocks noChangeArrowheads="1"/>
            </p:cNvSpPr>
            <p:nvPr/>
          </p:nvSpPr>
          <p:spPr bwMode="auto">
            <a:xfrm>
              <a:off x="4940" y="2736"/>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3" name="AutoShape 6"/>
            <p:cNvSpPr>
              <a:spLocks noChangeArrowheads="1"/>
            </p:cNvSpPr>
            <p:nvPr/>
          </p:nvSpPr>
          <p:spPr bwMode="auto">
            <a:xfrm>
              <a:off x="3402" y="2736"/>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4" name="AutoShape 7"/>
            <p:cNvSpPr>
              <a:spLocks noChangeArrowheads="1"/>
            </p:cNvSpPr>
            <p:nvPr/>
          </p:nvSpPr>
          <p:spPr bwMode="auto">
            <a:xfrm>
              <a:off x="2637" y="2595"/>
              <a:ext cx="336" cy="336"/>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5" name="Line 8"/>
            <p:cNvSpPr>
              <a:spLocks noChangeShapeType="1"/>
            </p:cNvSpPr>
            <p:nvPr/>
          </p:nvSpPr>
          <p:spPr bwMode="auto">
            <a:xfrm>
              <a:off x="3744" y="2880"/>
              <a:ext cx="1248" cy="0"/>
            </a:xfrm>
            <a:prstGeom prst="line">
              <a:avLst/>
            </a:prstGeom>
            <a:noFill/>
            <a:ln w="5715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6" name="Freeform 9"/>
            <p:cNvSpPr>
              <a:spLocks/>
            </p:cNvSpPr>
            <p:nvPr/>
          </p:nvSpPr>
          <p:spPr bwMode="auto">
            <a:xfrm>
              <a:off x="2976" y="2272"/>
              <a:ext cx="1488" cy="608"/>
            </a:xfrm>
            <a:custGeom>
              <a:avLst/>
              <a:gdLst>
                <a:gd name="T0" fmla="*/ 0 w 1488"/>
                <a:gd name="T1" fmla="*/ 368 h 608"/>
                <a:gd name="T2" fmla="*/ 576 w 1488"/>
                <a:gd name="T3" fmla="*/ 32 h 608"/>
                <a:gd name="T4" fmla="*/ 1200 w 1488"/>
                <a:gd name="T5" fmla="*/ 176 h 608"/>
                <a:gd name="T6" fmla="*/ 1488 w 1488"/>
                <a:gd name="T7" fmla="*/ 608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608">
                  <a:moveTo>
                    <a:pt x="0" y="368"/>
                  </a:moveTo>
                  <a:cubicBezTo>
                    <a:pt x="188" y="216"/>
                    <a:pt x="376" y="64"/>
                    <a:pt x="576" y="32"/>
                  </a:cubicBezTo>
                  <a:cubicBezTo>
                    <a:pt x="776" y="0"/>
                    <a:pt x="1048" y="80"/>
                    <a:pt x="1200" y="176"/>
                  </a:cubicBezTo>
                  <a:cubicBezTo>
                    <a:pt x="1352" y="272"/>
                    <a:pt x="1420" y="440"/>
                    <a:pt x="1488" y="608"/>
                  </a:cubicBezTo>
                </a:path>
              </a:pathLst>
            </a:custGeom>
            <a:noFill/>
            <a:ln w="5715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Text Box 10"/>
            <p:cNvSpPr txBox="1">
              <a:spLocks noChangeArrowheads="1"/>
            </p:cNvSpPr>
            <p:nvPr/>
          </p:nvSpPr>
          <p:spPr bwMode="auto">
            <a:xfrm>
              <a:off x="3673" y="1392"/>
              <a:ext cx="137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chemeClr val="accent1"/>
                  </a:solidFill>
                  <a:latin typeface="Comic Sans MS" panose="030F0702030302020204" pitchFamily="66" charset="0"/>
                  <a:ea typeface="宋体" panose="02010600030101010101" pitchFamily="2" charset="-122"/>
                </a:rPr>
                <a:t>WAR Hazard!</a:t>
              </a:r>
              <a:endParaRPr lang="en-US" altLang="zh-CN">
                <a:solidFill>
                  <a:schemeClr val="accent1"/>
                </a:solidFill>
                <a:latin typeface="Comic Sans MS" panose="030F0702030302020204" pitchFamily="66" charset="0"/>
                <a:ea typeface="宋体" panose="02010600030101010101" pitchFamily="2" charset="-122"/>
              </a:endParaRPr>
            </a:p>
          </p:txBody>
        </p:sp>
      </p:grpSp>
      <p:sp>
        <p:nvSpPr>
          <p:cNvPr id="60421" name="Rectangle 11"/>
          <p:cNvSpPr>
            <a:spLocks noGrp="1" noChangeArrowheads="1"/>
          </p:cNvSpPr>
          <p:nvPr>
            <p:ph type="title"/>
          </p:nvPr>
        </p:nvSpPr>
        <p:spPr>
          <a:xfrm>
            <a:off x="2289176" y="230188"/>
            <a:ext cx="6931025" cy="608012"/>
          </a:xfrm>
        </p:spPr>
        <p:txBody>
          <a:bodyPr>
            <a:normAutofit fontScale="90000"/>
          </a:bodyPr>
          <a:lstStyle/>
          <a:p>
            <a:r>
              <a:rPr lang="en-US" altLang="zh-CN" smtClean="0">
                <a:ea typeface="宋体" panose="02010600030101010101" pitchFamily="2" charset="-122"/>
              </a:rPr>
              <a:t>Scoreboard Example: Cycle 17</a:t>
            </a:r>
          </a:p>
        </p:txBody>
      </p:sp>
    </p:spTree>
    <p:extLst>
      <p:ext uri="{BB962C8B-B14F-4D97-AF65-F5344CB8AC3E}">
        <p14:creationId xmlns:p14="http://schemas.microsoft.com/office/powerpoint/2010/main" val="1968737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1+#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p:cTn id="13" dur="500" fill="hold"/>
                                        <p:tgtEl>
                                          <p:spTgt spid="123908"/>
                                        </p:tgtEl>
                                        <p:attrNameLst>
                                          <p:attrName>ppt_w</p:attrName>
                                        </p:attrNameLst>
                                      </p:cBhvr>
                                      <p:tavLst>
                                        <p:tav tm="0">
                                          <p:val>
                                            <p:fltVal val="0"/>
                                          </p:val>
                                        </p:tav>
                                        <p:tav tm="100000">
                                          <p:val>
                                            <p:strVal val="#ppt_w"/>
                                          </p:val>
                                        </p:tav>
                                      </p:tavLst>
                                    </p:anim>
                                    <p:anim calcmode="lin" valueType="num">
                                      <p:cBhvr>
                                        <p:cTn id="14" dur="500" fill="hold"/>
                                        <p:tgtEl>
                                          <p:spTgt spid="123908"/>
                                        </p:tgtEl>
                                        <p:attrNameLst>
                                          <p:attrName>ppt_h</p:attrName>
                                        </p:attrNameLst>
                                      </p:cBhvr>
                                      <p:tavLst>
                                        <p:tav tm="0">
                                          <p:val>
                                            <p:fltVal val="0"/>
                                          </p:val>
                                        </p:tav>
                                        <p:tav tm="100000">
                                          <p:val>
                                            <p:strVal val="#ppt_h"/>
                                          </p:val>
                                        </p:tav>
                                      </p:tavLst>
                                    </p:anim>
                                    <p:anim calcmode="lin" valueType="num">
                                      <p:cBhvr>
                                        <p:cTn id="15" dur="500" fill="hold"/>
                                        <p:tgtEl>
                                          <p:spTgt spid="123908"/>
                                        </p:tgtEl>
                                        <p:attrNameLst>
                                          <p:attrName>ppt_x</p:attrName>
                                        </p:attrNameLst>
                                      </p:cBhvr>
                                      <p:tavLst>
                                        <p:tav tm="0">
                                          <p:val>
                                            <p:fltVal val="0.5"/>
                                          </p:val>
                                        </p:tav>
                                        <p:tav tm="100000">
                                          <p:val>
                                            <p:strVal val="#ppt_x"/>
                                          </p:val>
                                        </p:tav>
                                      </p:tavLst>
                                    </p:anim>
                                    <p:anim calcmode="lin" valueType="num">
                                      <p:cBhvr>
                                        <p:cTn id="16" dur="500" fill="hold"/>
                                        <p:tgtEl>
                                          <p:spTgt spid="12390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2553"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p:nvPr>
        </p:nvSpPr>
        <p:spPr>
          <a:xfrm>
            <a:off x="2289176" y="230188"/>
            <a:ext cx="6854825" cy="684212"/>
          </a:xfrm>
        </p:spPr>
        <p:txBody>
          <a:bodyPr>
            <a:normAutofit fontScale="90000"/>
          </a:bodyPr>
          <a:lstStyle/>
          <a:p>
            <a:r>
              <a:rPr lang="en-US" altLang="zh-CN" smtClean="0">
                <a:ea typeface="宋体" panose="02010600030101010101" pitchFamily="2" charset="-122"/>
              </a:rPr>
              <a:t>Scoreboard Example: Cycle 18</a:t>
            </a:r>
          </a:p>
        </p:txBody>
      </p:sp>
    </p:spTree>
    <p:extLst>
      <p:ext uri="{BB962C8B-B14F-4D97-AF65-F5344CB8AC3E}">
        <p14:creationId xmlns:p14="http://schemas.microsoft.com/office/powerpoint/2010/main" val="15713718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p:cNvGraphicFramePr>
          <p:nvPr/>
        </p:nvGraphicFramePr>
        <p:xfrm>
          <a:off x="1905000" y="968375"/>
          <a:ext cx="8096250" cy="5208588"/>
        </p:xfrm>
        <a:graphic>
          <a:graphicData uri="http://schemas.openxmlformats.org/presentationml/2006/ole">
            <mc:AlternateContent xmlns:mc="http://schemas.openxmlformats.org/markup-compatibility/2006">
              <mc:Choice xmlns:v="urn:schemas-microsoft-com:vml" Requires="v">
                <p:oleObj spid="_x0000_s23577"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68375"/>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p:nvPr>
        </p:nvSpPr>
        <p:spPr>
          <a:xfrm>
            <a:off x="2289176" y="230188"/>
            <a:ext cx="6778625" cy="608012"/>
          </a:xfrm>
        </p:spPr>
        <p:txBody>
          <a:bodyPr>
            <a:normAutofit fontScale="90000"/>
          </a:bodyPr>
          <a:lstStyle/>
          <a:p>
            <a:r>
              <a:rPr lang="en-US" altLang="zh-CN" smtClean="0">
                <a:ea typeface="宋体" panose="02010600030101010101" pitchFamily="2" charset="-122"/>
              </a:rPr>
              <a:t>Scoreboard Example: Cycle 19</a:t>
            </a:r>
          </a:p>
        </p:txBody>
      </p:sp>
    </p:spTree>
    <p:extLst>
      <p:ext uri="{BB962C8B-B14F-4D97-AF65-F5344CB8AC3E}">
        <p14:creationId xmlns:p14="http://schemas.microsoft.com/office/powerpoint/2010/main" val="327577546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p:cNvGraphicFramePr>
          <p:nvPr/>
        </p:nvGraphicFramePr>
        <p:xfrm>
          <a:off x="1905000" y="1112839"/>
          <a:ext cx="8096250" cy="5208587"/>
        </p:xfrm>
        <a:graphic>
          <a:graphicData uri="http://schemas.openxmlformats.org/presentationml/2006/ole">
            <mc:AlternateContent xmlns:mc="http://schemas.openxmlformats.org/markup-compatibility/2006">
              <mc:Choice xmlns:v="urn:schemas-microsoft-com:vml" Requires="v">
                <p:oleObj spid="_x0000_s2460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11283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p:nvPr>
        </p:nvSpPr>
        <p:spPr>
          <a:xfrm>
            <a:off x="2289176" y="230188"/>
            <a:ext cx="6778625" cy="531812"/>
          </a:xfrm>
        </p:spPr>
        <p:txBody>
          <a:bodyPr>
            <a:normAutofit fontScale="90000"/>
          </a:bodyPr>
          <a:lstStyle/>
          <a:p>
            <a:r>
              <a:rPr lang="en-US" altLang="zh-CN" smtClean="0">
                <a:ea typeface="宋体" panose="02010600030101010101" pitchFamily="2" charset="-122"/>
              </a:rPr>
              <a:t>Scoreboard Example: Cycle 20</a:t>
            </a:r>
          </a:p>
        </p:txBody>
      </p:sp>
    </p:spTree>
    <p:extLst>
      <p:ext uri="{BB962C8B-B14F-4D97-AF65-F5344CB8AC3E}">
        <p14:creationId xmlns:p14="http://schemas.microsoft.com/office/powerpoint/2010/main" val="34917598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170253"/>
            <a:ext cx="10515600" cy="894049"/>
          </a:xfrm>
        </p:spPr>
        <p:txBody>
          <a:bodyPr/>
          <a:lstStyle/>
          <a:p>
            <a:r>
              <a:rPr lang="zh-CN" altLang="en-US" dirty="0" smtClean="0">
                <a:ea typeface="宋体" panose="02010600030101010101" pitchFamily="2" charset="-122"/>
              </a:rPr>
              <a:t>采用的基本技术</a:t>
            </a:r>
          </a:p>
        </p:txBody>
      </p:sp>
      <p:pic>
        <p:nvPicPr>
          <p:cNvPr id="8196" name="Picture 102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277202" y="1415804"/>
            <a:ext cx="9062535" cy="4595252"/>
          </a:xfrm>
          <a:noFill/>
        </p:spPr>
      </p:pic>
      <p:sp>
        <p:nvSpPr>
          <p:cNvPr id="8195" name="Rectangle 22"/>
          <p:cNvSpPr>
            <a:spLocks noChangeArrowheads="1"/>
          </p:cNvSpPr>
          <p:nvPr/>
        </p:nvSpPr>
        <p:spPr bwMode="auto">
          <a:xfrm>
            <a:off x="3048000" y="2165350"/>
            <a:ext cx="3124200" cy="596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buSzPct val="100000"/>
            </a:pPr>
            <a:endParaRPr lang="zh-CN" altLang="en-US" sz="2000" b="1">
              <a:ea typeface="宋体" panose="02010600030101010101" pitchFamily="2" charset="-122"/>
            </a:endParaRPr>
          </a:p>
        </p:txBody>
      </p:sp>
    </p:spTree>
    <p:extLst>
      <p:ext uri="{BB962C8B-B14F-4D97-AF65-F5344CB8AC3E}">
        <p14:creationId xmlns:p14="http://schemas.microsoft.com/office/powerpoint/2010/main" val="177610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5625"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3" name="Rectangle 3"/>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WAR Hazard is now gone... </a:t>
            </a:r>
          </a:p>
        </p:txBody>
      </p:sp>
      <p:sp>
        <p:nvSpPr>
          <p:cNvPr id="64516" name="Rectangle 4"/>
          <p:cNvSpPr>
            <a:spLocks noGrp="1" noChangeArrowheads="1"/>
          </p:cNvSpPr>
          <p:nvPr>
            <p:ph type="title"/>
          </p:nvPr>
        </p:nvSpPr>
        <p:spPr>
          <a:xfrm>
            <a:off x="2289176" y="230188"/>
            <a:ext cx="6931025" cy="608012"/>
          </a:xfrm>
        </p:spPr>
        <p:txBody>
          <a:bodyPr>
            <a:normAutofit fontScale="90000"/>
          </a:bodyPr>
          <a:lstStyle/>
          <a:p>
            <a:r>
              <a:rPr lang="en-US" altLang="zh-CN" smtClean="0">
                <a:ea typeface="宋体" panose="02010600030101010101" pitchFamily="2" charset="-122"/>
              </a:rPr>
              <a:t>Scoreboard Example: Cycle 21</a:t>
            </a:r>
          </a:p>
        </p:txBody>
      </p:sp>
    </p:spTree>
    <p:extLst>
      <p:ext uri="{BB962C8B-B14F-4D97-AF65-F5344CB8AC3E}">
        <p14:creationId xmlns:p14="http://schemas.microsoft.com/office/powerpoint/2010/main" val="11624379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additive="base">
                                        <p:cTn id="7" dur="500" fill="hold"/>
                                        <p:tgtEl>
                                          <p:spTgt spid="128003"/>
                                        </p:tgtEl>
                                        <p:attrNameLst>
                                          <p:attrName>ppt_x</p:attrName>
                                        </p:attrNameLst>
                                      </p:cBhvr>
                                      <p:tavLst>
                                        <p:tav tm="0">
                                          <p:val>
                                            <p:strVal val="1+#ppt_w/2"/>
                                          </p:val>
                                        </p:tav>
                                        <p:tav tm="100000">
                                          <p:val>
                                            <p:strVal val="#ppt_x"/>
                                          </p:val>
                                        </p:tav>
                                      </p:tavLst>
                                    </p:anim>
                                    <p:anim calcmode="lin" valueType="num">
                                      <p:cBhvr additive="base">
                                        <p:cTn id="8" dur="500" fill="hold"/>
                                        <p:tgtEl>
                                          <p:spTgt spid="128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6649" name="Worksheet" r:id="rId4" imgW="8972931" imgH="6363005" progId="Excel.Sheet.8">
                  <p:embed/>
                </p:oleObj>
              </mc:Choice>
              <mc:Fallback>
                <p:oleObj name="Worksheet" r:id="rId4" imgW="8972931" imgH="6363005"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3"/>
          <p:cNvSpPr>
            <a:spLocks noGrp="1" noChangeArrowheads="1"/>
          </p:cNvSpPr>
          <p:nvPr>
            <p:ph type="title"/>
          </p:nvPr>
        </p:nvSpPr>
        <p:spPr>
          <a:xfrm>
            <a:off x="2289176" y="230188"/>
            <a:ext cx="6702425" cy="608012"/>
          </a:xfrm>
        </p:spPr>
        <p:txBody>
          <a:bodyPr>
            <a:normAutofit fontScale="90000"/>
          </a:bodyPr>
          <a:lstStyle/>
          <a:p>
            <a:r>
              <a:rPr lang="en-US" altLang="zh-CN" smtClean="0">
                <a:ea typeface="宋体" panose="02010600030101010101" pitchFamily="2" charset="-122"/>
              </a:rPr>
              <a:t>Scoreboard Example: Cycle 22</a:t>
            </a:r>
          </a:p>
        </p:txBody>
      </p:sp>
    </p:spTree>
    <p:extLst>
      <p:ext uri="{BB962C8B-B14F-4D97-AF65-F5344CB8AC3E}">
        <p14:creationId xmlns:p14="http://schemas.microsoft.com/office/powerpoint/2010/main" val="247183627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p:txBody>
          <a:bodyPr/>
          <a:lstStyle/>
          <a:p>
            <a:endParaRPr lang="zh-CN" altLang="en-US" smtClean="0"/>
          </a:p>
        </p:txBody>
      </p:sp>
      <p:sp>
        <p:nvSpPr>
          <p:cNvPr id="66563" name="Text Box 4"/>
          <p:cNvSpPr txBox="1">
            <a:spLocks noChangeArrowheads="1"/>
          </p:cNvSpPr>
          <p:nvPr/>
        </p:nvSpPr>
        <p:spPr bwMode="auto">
          <a:xfrm>
            <a:off x="3886200" y="2667000"/>
            <a:ext cx="5029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3200" b="1">
                <a:ea typeface="宋体" panose="02010600030101010101" pitchFamily="2" charset="-122"/>
              </a:rPr>
              <a:t>Continue…….</a:t>
            </a:r>
          </a:p>
        </p:txBody>
      </p:sp>
    </p:spTree>
    <p:extLst>
      <p:ext uri="{BB962C8B-B14F-4D97-AF65-F5344CB8AC3E}">
        <p14:creationId xmlns:p14="http://schemas.microsoft.com/office/powerpoint/2010/main" val="4907553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p:cNvGraphicFramePr>
          <p:nvPr/>
        </p:nvGraphicFramePr>
        <p:xfrm>
          <a:off x="1905000" y="1030289"/>
          <a:ext cx="8096250" cy="5208587"/>
        </p:xfrm>
        <a:graphic>
          <a:graphicData uri="http://schemas.openxmlformats.org/presentationml/2006/ole">
            <mc:AlternateContent xmlns:mc="http://schemas.openxmlformats.org/markup-compatibility/2006">
              <mc:Choice xmlns:v="urn:schemas-microsoft-com:vml" Requires="v">
                <p:oleObj spid="_x0000_s27673"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30289"/>
                        <a:ext cx="8096250" cy="520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7" name="Rectangle 3"/>
          <p:cNvSpPr>
            <a:spLocks noGrp="1" noChangeArrowheads="1"/>
          </p:cNvSpPr>
          <p:nvPr>
            <p:ph type="title"/>
          </p:nvPr>
        </p:nvSpPr>
        <p:spPr>
          <a:xfrm>
            <a:off x="2289176" y="230188"/>
            <a:ext cx="7159625" cy="684212"/>
          </a:xfrm>
        </p:spPr>
        <p:txBody>
          <a:bodyPr>
            <a:normAutofit fontScale="90000"/>
          </a:bodyPr>
          <a:lstStyle/>
          <a:p>
            <a:r>
              <a:rPr lang="en-US" altLang="zh-CN" smtClean="0">
                <a:ea typeface="宋体" panose="02010600030101010101" pitchFamily="2" charset="-122"/>
              </a:rPr>
              <a:t>Scoreboard Example: Cycle 61</a:t>
            </a:r>
          </a:p>
        </p:txBody>
      </p:sp>
    </p:spTree>
    <p:extLst>
      <p:ext uri="{BB962C8B-B14F-4D97-AF65-F5344CB8AC3E}">
        <p14:creationId xmlns:p14="http://schemas.microsoft.com/office/powerpoint/2010/main" val="319435772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8697"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Rectangle 3"/>
          <p:cNvSpPr>
            <a:spLocks noGrp="1" noChangeArrowheads="1"/>
          </p:cNvSpPr>
          <p:nvPr>
            <p:ph type="title"/>
          </p:nvPr>
        </p:nvSpPr>
        <p:spPr>
          <a:xfrm>
            <a:off x="2289176" y="230188"/>
            <a:ext cx="7159625" cy="531812"/>
          </a:xfrm>
        </p:spPr>
        <p:txBody>
          <a:bodyPr>
            <a:normAutofit fontScale="90000"/>
          </a:bodyPr>
          <a:lstStyle/>
          <a:p>
            <a:r>
              <a:rPr lang="en-US" altLang="zh-CN" smtClean="0">
                <a:ea typeface="宋体" panose="02010600030101010101" pitchFamily="2" charset="-122"/>
              </a:rPr>
              <a:t>Scoreboard Example: Cycle 62</a:t>
            </a:r>
          </a:p>
        </p:txBody>
      </p:sp>
    </p:spTree>
    <p:extLst>
      <p:ext uri="{BB962C8B-B14F-4D97-AF65-F5344CB8AC3E}">
        <p14:creationId xmlns:p14="http://schemas.microsoft.com/office/powerpoint/2010/main" val="60002347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p:cNvGraphicFramePr>
          <p:nvPr/>
        </p:nvGraphicFramePr>
        <p:xfrm>
          <a:off x="1905000" y="1009650"/>
          <a:ext cx="8096250" cy="5208588"/>
        </p:xfrm>
        <a:graphic>
          <a:graphicData uri="http://schemas.openxmlformats.org/presentationml/2006/ole">
            <mc:AlternateContent xmlns:mc="http://schemas.openxmlformats.org/markup-compatibility/2006">
              <mc:Choice xmlns:v="urn:schemas-microsoft-com:vml" Requires="v">
                <p:oleObj spid="_x0000_s29721" name="Worksheet" r:id="rId4" imgW="8972821" imgH="6363182" progId="Excel.Sheet.8">
                  <p:embed/>
                </p:oleObj>
              </mc:Choice>
              <mc:Fallback>
                <p:oleObj name="Worksheet" r:id="rId4" imgW="8972821" imgH="6363182"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09650"/>
                        <a:ext cx="8096250" cy="520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5" name="AutoShape 3"/>
          <p:cNvSpPr>
            <a:spLocks noChangeArrowheads="1"/>
          </p:cNvSpPr>
          <p:nvPr/>
        </p:nvSpPr>
        <p:spPr bwMode="auto">
          <a:xfrm>
            <a:off x="4495801" y="1543051"/>
            <a:ext cx="461963" cy="15224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9636" name="AutoShape 4"/>
          <p:cNvSpPr>
            <a:spLocks noChangeArrowheads="1"/>
          </p:cNvSpPr>
          <p:nvPr/>
        </p:nvSpPr>
        <p:spPr bwMode="auto">
          <a:xfrm>
            <a:off x="5105400" y="2076451"/>
            <a:ext cx="1066800" cy="9890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9637" name="AutoShape 5"/>
          <p:cNvSpPr>
            <a:spLocks noChangeArrowheads="1"/>
          </p:cNvSpPr>
          <p:nvPr/>
        </p:nvSpPr>
        <p:spPr bwMode="auto">
          <a:xfrm>
            <a:off x="6324601" y="1543051"/>
            <a:ext cx="461963" cy="1522413"/>
          </a:xfrm>
          <a:prstGeom prst="roundRect">
            <a:avLst>
              <a:gd name="adj" fmla="val 16667"/>
            </a:avLst>
          </a:prstGeom>
          <a:noFill/>
          <a:ln w="5715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126" name="Rectangle 6"/>
          <p:cNvSpPr>
            <a:spLocks noChangeArrowheads="1"/>
          </p:cNvSpPr>
          <p:nvPr/>
        </p:nvSpPr>
        <p:spPr bwMode="auto">
          <a:xfrm>
            <a:off x="1828800" y="6019800"/>
            <a:ext cx="77724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tabLst>
                <a:tab pos="914400" algn="l"/>
                <a:tab pos="1657350" algn="l"/>
                <a:tab pos="3028950" algn="l"/>
              </a:tabLst>
              <a:defRPr>
                <a:solidFill>
                  <a:schemeClr val="tx1"/>
                </a:solidFill>
                <a:latin typeface="Arial" panose="020B0604020202020204" pitchFamily="34" charset="0"/>
              </a:defRPr>
            </a:lvl1pPr>
            <a:lvl2pPr marL="742950" indent="-285750">
              <a:tabLst>
                <a:tab pos="914400" algn="l"/>
                <a:tab pos="1657350" algn="l"/>
                <a:tab pos="3028950" algn="l"/>
              </a:tabLst>
              <a:defRPr>
                <a:solidFill>
                  <a:schemeClr val="tx1"/>
                </a:solidFill>
                <a:latin typeface="Arial" panose="020B0604020202020204" pitchFamily="34" charset="0"/>
              </a:defRPr>
            </a:lvl2pPr>
            <a:lvl3pPr marL="1143000" indent="-228600">
              <a:tabLst>
                <a:tab pos="914400" algn="l"/>
                <a:tab pos="1657350" algn="l"/>
                <a:tab pos="3028950" algn="l"/>
              </a:tabLst>
              <a:defRPr>
                <a:solidFill>
                  <a:schemeClr val="tx1"/>
                </a:solidFill>
                <a:latin typeface="Arial" panose="020B0604020202020204" pitchFamily="34" charset="0"/>
              </a:defRPr>
            </a:lvl3pPr>
            <a:lvl4pPr marL="1600200" indent="-228600">
              <a:tabLst>
                <a:tab pos="914400" algn="l"/>
                <a:tab pos="1657350" algn="l"/>
                <a:tab pos="3028950" algn="l"/>
              </a:tabLst>
              <a:defRPr>
                <a:solidFill>
                  <a:schemeClr val="tx1"/>
                </a:solidFill>
                <a:latin typeface="Arial" panose="020B0604020202020204" pitchFamily="34" charset="0"/>
              </a:defRPr>
            </a:lvl4pPr>
            <a:lvl5pPr marL="2057400" indent="-228600">
              <a:tabLst>
                <a:tab pos="914400" algn="l"/>
                <a:tab pos="1657350" algn="l"/>
                <a:tab pos="3028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4400" algn="l"/>
                <a:tab pos="1657350" algn="l"/>
                <a:tab pos="3028950" algn="l"/>
              </a:tabLst>
              <a:defRPr>
                <a:solidFill>
                  <a:schemeClr val="tx1"/>
                </a:solidFill>
                <a:latin typeface="Arial" panose="020B0604020202020204" pitchFamily="34" charset="0"/>
              </a:defRPr>
            </a:lvl9pPr>
          </a:lstStyle>
          <a:p>
            <a:pPr>
              <a:lnSpc>
                <a:spcPct val="90000"/>
              </a:lnSpc>
              <a:spcBef>
                <a:spcPct val="30000"/>
              </a:spcBef>
              <a:buFontTx/>
              <a:buChar char="•"/>
            </a:pPr>
            <a:r>
              <a:rPr lang="en-US" altLang="zh-CN" sz="2400" b="1">
                <a:solidFill>
                  <a:schemeClr val="accent1"/>
                </a:solidFill>
                <a:latin typeface="Comic Sans MS" panose="030F0702030302020204" pitchFamily="66" charset="0"/>
                <a:ea typeface="宋体" panose="02010600030101010101" pitchFamily="2" charset="-122"/>
              </a:rPr>
              <a:t>In-order issue; out-of-order execute &amp; commit </a:t>
            </a:r>
          </a:p>
        </p:txBody>
      </p:sp>
      <p:sp>
        <p:nvSpPr>
          <p:cNvPr id="69639" name="Rectangle 7"/>
          <p:cNvSpPr>
            <a:spLocks noGrp="1" noChangeArrowheads="1"/>
          </p:cNvSpPr>
          <p:nvPr>
            <p:ph type="title"/>
          </p:nvPr>
        </p:nvSpPr>
        <p:spPr>
          <a:xfrm>
            <a:off x="2289176" y="230188"/>
            <a:ext cx="7921625" cy="531812"/>
          </a:xfrm>
        </p:spPr>
        <p:txBody>
          <a:bodyPr/>
          <a:lstStyle/>
          <a:p>
            <a:r>
              <a:rPr lang="en-US" altLang="zh-CN" sz="3200">
                <a:ea typeface="宋体" panose="02010600030101010101" pitchFamily="2" charset="-122"/>
              </a:rPr>
              <a:t>Review: Scoreboard Example: Cycle 62</a:t>
            </a:r>
          </a:p>
        </p:txBody>
      </p:sp>
    </p:spTree>
    <p:extLst>
      <p:ext uri="{BB962C8B-B14F-4D97-AF65-F5344CB8AC3E}">
        <p14:creationId xmlns:p14="http://schemas.microsoft.com/office/powerpoint/2010/main" val="3870383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 calcmode="lin" valueType="num">
                                      <p:cBhvr additive="base">
                                        <p:cTn id="7" dur="500" fill="hold"/>
                                        <p:tgtEl>
                                          <p:spTgt spid="133126"/>
                                        </p:tgtEl>
                                        <p:attrNameLst>
                                          <p:attrName>ppt_x</p:attrName>
                                        </p:attrNameLst>
                                      </p:cBhvr>
                                      <p:tavLst>
                                        <p:tav tm="0">
                                          <p:val>
                                            <p:strVal val="1+#ppt_w/2"/>
                                          </p:val>
                                        </p:tav>
                                        <p:tav tm="100000">
                                          <p:val>
                                            <p:strVal val="#ppt_x"/>
                                          </p:val>
                                        </p:tav>
                                      </p:tavLst>
                                    </p:anim>
                                    <p:anim calcmode="lin" valueType="num">
                                      <p:cBhvr additive="base">
                                        <p:cTn id="8" dur="500" fill="hold"/>
                                        <p:tgtEl>
                                          <p:spTgt spid="133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r>
              <a:rPr lang="en-US" altLang="zh-CN" smtClean="0"/>
              <a:t>CDC 6600 Scoreboard</a:t>
            </a:r>
          </a:p>
        </p:txBody>
      </p:sp>
      <p:sp>
        <p:nvSpPr>
          <p:cNvPr id="70659" name="Rectangle 3"/>
          <p:cNvSpPr>
            <a:spLocks noGrp="1" noChangeArrowheads="1"/>
          </p:cNvSpPr>
          <p:nvPr>
            <p:ph type="body" idx="1"/>
          </p:nvPr>
        </p:nvSpPr>
        <p:spPr>
          <a:noFill/>
        </p:spPr>
        <p:txBody>
          <a:bodyPr/>
          <a:lstStyle/>
          <a:p>
            <a:pPr>
              <a:lnSpc>
                <a:spcPct val="100000"/>
              </a:lnSpc>
            </a:pPr>
            <a:r>
              <a:rPr lang="zh-CN" altLang="en-US" sz="2000">
                <a:ea typeface="宋体" panose="02010600030101010101" pitchFamily="2" charset="-122"/>
              </a:rPr>
              <a:t>编译器优化，加速比可达到</a:t>
            </a:r>
            <a:r>
              <a:rPr lang="en-US" altLang="zh-CN" sz="2000">
                <a:ea typeface="宋体" panose="02010600030101010101" pitchFamily="2" charset="-122"/>
              </a:rPr>
              <a:t>1.7，</a:t>
            </a:r>
            <a:r>
              <a:rPr lang="zh-CN" altLang="en-US" sz="2000">
                <a:ea typeface="宋体" panose="02010600030101010101" pitchFamily="2" charset="-122"/>
              </a:rPr>
              <a:t>手工优化加速比可达到 2.5 ，其存储系统较慢 </a:t>
            </a:r>
            <a:r>
              <a:rPr lang="en-US" altLang="zh-CN" sz="2000">
                <a:ea typeface="宋体" panose="02010600030101010101" pitchFamily="2" charset="-122"/>
              </a:rPr>
              <a:t>(no cache)</a:t>
            </a:r>
            <a:r>
              <a:rPr lang="zh-CN" altLang="en-US" sz="2000">
                <a:ea typeface="宋体" panose="02010600030101010101" pitchFamily="2" charset="-122"/>
              </a:rPr>
              <a:t>限制了性能的发挥</a:t>
            </a:r>
          </a:p>
          <a:p>
            <a:pPr>
              <a:lnSpc>
                <a:spcPct val="100000"/>
              </a:lnSpc>
            </a:pPr>
            <a:r>
              <a:rPr lang="en-US" altLang="zh-CN" sz="2000">
                <a:ea typeface="宋体" panose="02010600030101010101" pitchFamily="2" charset="-122"/>
              </a:rPr>
              <a:t>6600 scoreboard</a:t>
            </a:r>
            <a:r>
              <a:rPr lang="zh-CN" altLang="en-US" sz="2000">
                <a:ea typeface="宋体" panose="02010600030101010101" pitchFamily="2" charset="-122"/>
              </a:rPr>
              <a:t>的缺陷:</a:t>
            </a:r>
          </a:p>
          <a:p>
            <a:pPr lvl="1">
              <a:lnSpc>
                <a:spcPct val="100000"/>
              </a:lnSpc>
            </a:pPr>
            <a:r>
              <a:rPr lang="zh-CN" altLang="en-US" sz="1800">
                <a:ea typeface="宋体" panose="02010600030101010101" pitchFamily="2" charset="-122"/>
              </a:rPr>
              <a:t>没有定向数据通路</a:t>
            </a:r>
          </a:p>
          <a:p>
            <a:pPr lvl="1">
              <a:lnSpc>
                <a:spcPct val="100000"/>
              </a:lnSpc>
            </a:pPr>
            <a:r>
              <a:rPr lang="zh-CN" altLang="en-US" sz="1800">
                <a:ea typeface="宋体" panose="02010600030101010101" pitchFamily="2" charset="-122"/>
              </a:rPr>
              <a:t>指令窗口较小，仅局限于基本块内的调度</a:t>
            </a:r>
          </a:p>
          <a:p>
            <a:pPr lvl="1">
              <a:lnSpc>
                <a:spcPct val="100000"/>
              </a:lnSpc>
            </a:pPr>
            <a:r>
              <a:rPr lang="zh-CN" altLang="en-US" sz="1800">
                <a:ea typeface="宋体" panose="02010600030101010101" pitchFamily="2" charset="-122"/>
              </a:rPr>
              <a:t>功能部件数较少，容易产生结构相关，特别是其</a:t>
            </a:r>
            <a:r>
              <a:rPr lang="en-US" altLang="zh-CN" sz="1800">
                <a:ea typeface="宋体" panose="02010600030101010101" pitchFamily="2" charset="-122"/>
              </a:rPr>
              <a:t>Load store</a:t>
            </a:r>
            <a:r>
              <a:rPr lang="zh-CN" altLang="en-US" sz="1800">
                <a:ea typeface="宋体" panose="02010600030101010101" pitchFamily="2" charset="-122"/>
              </a:rPr>
              <a:t>操作也是用</a:t>
            </a:r>
            <a:r>
              <a:rPr lang="en-US" altLang="zh-CN" sz="1800">
                <a:ea typeface="宋体" panose="02010600030101010101" pitchFamily="2" charset="-122"/>
              </a:rPr>
              <a:t>IU</a:t>
            </a:r>
            <a:r>
              <a:rPr lang="zh-CN" altLang="en-US" sz="1800">
                <a:ea typeface="宋体" panose="02010600030101010101" pitchFamily="2" charset="-122"/>
              </a:rPr>
              <a:t>部件完成的</a:t>
            </a:r>
          </a:p>
          <a:p>
            <a:pPr lvl="1">
              <a:lnSpc>
                <a:spcPct val="100000"/>
              </a:lnSpc>
            </a:pPr>
            <a:r>
              <a:rPr lang="zh-CN" altLang="en-US" sz="1800">
                <a:ea typeface="宋体" panose="02010600030101010101" pitchFamily="2" charset="-122"/>
              </a:rPr>
              <a:t>结构冲突时不能发射</a:t>
            </a:r>
          </a:p>
          <a:p>
            <a:pPr lvl="1">
              <a:lnSpc>
                <a:spcPct val="100000"/>
              </a:lnSpc>
            </a:pPr>
            <a:r>
              <a:rPr lang="en-US" altLang="zh-CN" sz="1800">
                <a:ea typeface="宋体" panose="02010600030101010101" pitchFamily="2" charset="-122"/>
              </a:rPr>
              <a:t>WAR</a:t>
            </a:r>
            <a:r>
              <a:rPr lang="zh-CN" altLang="en-US" sz="1800">
                <a:ea typeface="宋体" panose="02010600030101010101" pitchFamily="2" charset="-122"/>
              </a:rPr>
              <a:t>相关是通过等待解决的</a:t>
            </a:r>
          </a:p>
          <a:p>
            <a:pPr lvl="1">
              <a:lnSpc>
                <a:spcPct val="100000"/>
              </a:lnSpc>
            </a:pPr>
            <a:r>
              <a:rPr lang="en-US" altLang="zh-CN" sz="1800">
                <a:ea typeface="宋体" panose="02010600030101010101" pitchFamily="2" charset="-122"/>
              </a:rPr>
              <a:t>WAW</a:t>
            </a:r>
            <a:r>
              <a:rPr lang="zh-CN" altLang="en-US" sz="1800">
                <a:ea typeface="宋体" panose="02010600030101010101" pitchFamily="2" charset="-122"/>
              </a:rPr>
              <a:t>相关时，不会进入</a:t>
            </a:r>
            <a:r>
              <a:rPr lang="en-US" altLang="zh-CN" sz="1800">
                <a:ea typeface="宋体" panose="02010600030101010101" pitchFamily="2" charset="-122"/>
              </a:rPr>
              <a:t>IS</a:t>
            </a:r>
            <a:r>
              <a:rPr lang="zh-CN" altLang="en-US" sz="1800">
                <a:ea typeface="宋体" panose="02010600030101010101" pitchFamily="2" charset="-122"/>
              </a:rPr>
              <a:t>阶段</a:t>
            </a:r>
          </a:p>
        </p:txBody>
      </p:sp>
    </p:spTree>
    <p:extLst>
      <p:ext uri="{BB962C8B-B14F-4D97-AF65-F5344CB8AC3E}">
        <p14:creationId xmlns:p14="http://schemas.microsoft.com/office/powerpoint/2010/main" val="378059322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365126"/>
            <a:ext cx="10515600" cy="589032"/>
          </a:xfrm>
          <a:noFill/>
        </p:spPr>
        <p:txBody>
          <a:bodyPr>
            <a:normAutofit fontScale="90000"/>
          </a:bodyPr>
          <a:lstStyle/>
          <a:p>
            <a:r>
              <a:rPr lang="en-US" altLang="zh-CN" dirty="0" smtClean="0"/>
              <a:t>ILP</a:t>
            </a:r>
            <a:r>
              <a:rPr lang="zh-CN" altLang="en-US" dirty="0" smtClean="0"/>
              <a:t>小结</a:t>
            </a:r>
          </a:p>
        </p:txBody>
      </p:sp>
      <p:sp>
        <p:nvSpPr>
          <p:cNvPr id="71683" name="Rectangle 3"/>
          <p:cNvSpPr>
            <a:spLocks noGrp="1" noChangeArrowheads="1"/>
          </p:cNvSpPr>
          <p:nvPr>
            <p:ph idx="1"/>
          </p:nvPr>
        </p:nvSpPr>
        <p:spPr>
          <a:xfrm>
            <a:off x="838200" y="1166191"/>
            <a:ext cx="10515600" cy="5010772"/>
          </a:xfrm>
          <a:noFill/>
        </p:spPr>
        <p:txBody>
          <a:bodyPr>
            <a:noAutofit/>
          </a:bodyPr>
          <a:lstStyle/>
          <a:p>
            <a:r>
              <a:rPr lang="zh-CN" altLang="en-US" dirty="0">
                <a:ea typeface="宋体" panose="02010600030101010101" pitchFamily="2" charset="-122"/>
              </a:rPr>
              <a:t>可通过软件或硬件来挖掘指令级并行潜力</a:t>
            </a:r>
          </a:p>
          <a:p>
            <a:r>
              <a:rPr lang="zh-CN" altLang="en-US" dirty="0">
                <a:ea typeface="宋体" panose="02010600030101010101" pitchFamily="2" charset="-122"/>
              </a:rPr>
              <a:t>循环级并行是最容易判断的</a:t>
            </a:r>
          </a:p>
          <a:p>
            <a:r>
              <a:rPr lang="zh-CN" altLang="en-US" dirty="0">
                <a:ea typeface="宋体" panose="02010600030101010101" pitchFamily="2" charset="-122"/>
              </a:rPr>
              <a:t>程序内在的相关性限制了用软件方法挖掘程序的并行性</a:t>
            </a:r>
          </a:p>
          <a:p>
            <a:r>
              <a:rPr lang="zh-CN" altLang="en-US" dirty="0">
                <a:ea typeface="宋体" panose="02010600030101010101" pitchFamily="2" charset="-122"/>
              </a:rPr>
              <a:t>编译器的数据相关性分析结果，确定了是否可以进行循环展开</a:t>
            </a:r>
          </a:p>
          <a:p>
            <a:pPr lvl="1"/>
            <a:r>
              <a:rPr lang="zh-CN" altLang="en-US" dirty="0">
                <a:ea typeface="宋体" panose="02010600030101010101" pitchFamily="2" charset="-122"/>
              </a:rPr>
              <a:t>当对存储器单元引用时，数据相关分析很困难</a:t>
            </a:r>
          </a:p>
          <a:p>
            <a:r>
              <a:rPr lang="zh-CN" altLang="en-US" dirty="0">
                <a:ea typeface="宋体" panose="02010600030101010101" pitchFamily="2" charset="-122"/>
              </a:rPr>
              <a:t>硬件方法挖掘</a:t>
            </a:r>
            <a:r>
              <a:rPr lang="en-US" altLang="zh-CN" dirty="0">
                <a:ea typeface="宋体" panose="02010600030101010101" pitchFamily="2" charset="-122"/>
              </a:rPr>
              <a:t>ILP</a:t>
            </a:r>
          </a:p>
          <a:p>
            <a:pPr lvl="1"/>
            <a:r>
              <a:rPr lang="zh-CN" altLang="en-US" dirty="0">
                <a:ea typeface="宋体" panose="02010600030101010101" pitchFamily="2" charset="-122"/>
              </a:rPr>
              <a:t>在编译阶段无法确定的相关性，可以在程序执行时，用硬件方法判定</a:t>
            </a:r>
          </a:p>
          <a:p>
            <a:pPr lvl="1"/>
            <a:r>
              <a:rPr lang="zh-CN" altLang="en-US" dirty="0">
                <a:ea typeface="宋体" panose="02010600030101010101" pitchFamily="2" charset="-122"/>
              </a:rPr>
              <a:t>这种方法还可以使得程序代码在其他机器上有效地执行</a:t>
            </a:r>
          </a:p>
          <a:p>
            <a:r>
              <a:rPr lang="zh-CN" altLang="en-US" dirty="0">
                <a:ea typeface="宋体" panose="02010600030101010101" pitchFamily="2" charset="-122"/>
              </a:rPr>
              <a:t>记分牌的主要思想是：允许</a:t>
            </a:r>
            <a:r>
              <a:rPr lang="en-US" altLang="zh-CN" dirty="0">
                <a:ea typeface="宋体" panose="02010600030101010101" pitchFamily="2" charset="-122"/>
              </a:rPr>
              <a:t>stall</a:t>
            </a:r>
            <a:r>
              <a:rPr lang="zh-CN" altLang="en-US" dirty="0">
                <a:ea typeface="宋体" panose="02010600030101010101" pitchFamily="2" charset="-122"/>
              </a:rPr>
              <a:t>后的指令继续进行处理</a:t>
            </a:r>
          </a:p>
          <a:p>
            <a:pPr lvl="1"/>
            <a:r>
              <a:rPr lang="zh-CN" altLang="en-US" dirty="0">
                <a:ea typeface="宋体" panose="02010600030101010101" pitchFamily="2" charset="-122"/>
              </a:rPr>
              <a:t>可以</a:t>
            </a:r>
            <a:r>
              <a:rPr lang="en-US" altLang="zh-CN" dirty="0">
                <a:ea typeface="宋体" panose="02010600030101010101" pitchFamily="2" charset="-122"/>
              </a:rPr>
              <a:t>out-of-order execution =&gt; out-of-order completion</a:t>
            </a:r>
          </a:p>
          <a:p>
            <a:pPr lvl="1"/>
            <a:r>
              <a:rPr lang="en-US" altLang="zh-CN" dirty="0">
                <a:ea typeface="宋体" panose="02010600030101010101" pitchFamily="2" charset="-122"/>
              </a:rPr>
              <a:t>ID </a:t>
            </a:r>
            <a:r>
              <a:rPr lang="zh-CN" altLang="en-US" dirty="0">
                <a:ea typeface="宋体" panose="02010600030101010101" pitchFamily="2" charset="-122"/>
              </a:rPr>
              <a:t>段检测结构相关和</a:t>
            </a:r>
            <a:r>
              <a:rPr lang="en-US" altLang="zh-CN" dirty="0">
                <a:ea typeface="宋体" panose="02010600030101010101" pitchFamily="2" charset="-122"/>
              </a:rPr>
              <a:t>WAW</a:t>
            </a:r>
            <a:r>
              <a:rPr lang="zh-CN" altLang="en-US" dirty="0">
                <a:ea typeface="宋体" panose="02010600030101010101" pitchFamily="2" charset="-122"/>
              </a:rPr>
              <a:t>相关</a:t>
            </a:r>
          </a:p>
        </p:txBody>
      </p:sp>
    </p:spTree>
    <p:extLst>
      <p:ext uri="{BB962C8B-B14F-4D97-AF65-F5344CB8AC3E}">
        <p14:creationId xmlns:p14="http://schemas.microsoft.com/office/powerpoint/2010/main" val="29169797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normAutofit/>
          </a:bodyPr>
          <a:lstStyle/>
          <a:p>
            <a:r>
              <a:rPr lang="zh-CN" altLang="en-US" smtClean="0"/>
              <a:t>本章遵循的指令延时</a:t>
            </a:r>
          </a:p>
        </p:txBody>
      </p:sp>
      <p:sp>
        <p:nvSpPr>
          <p:cNvPr id="2" name="内容占位符 1"/>
          <p:cNvSpPr>
            <a:spLocks noGrp="1"/>
          </p:cNvSpPr>
          <p:nvPr>
            <p:ph idx="1"/>
          </p:nvPr>
        </p:nvSpPr>
        <p:spPr/>
        <p:txBody>
          <a:bodyPr/>
          <a:lstStyle/>
          <a:p>
            <a:pPr marL="0" indent="0">
              <a:spcBef>
                <a:spcPct val="30000"/>
              </a:spcBef>
              <a:buNone/>
            </a:pPr>
            <a:r>
              <a:rPr lang="zh-CN" altLang="en-US" b="1" i="1" dirty="0"/>
              <a:t>产生结果的指令        使用结果的指令</a:t>
            </a:r>
            <a:r>
              <a:rPr lang="en-US" altLang="zh-CN" b="1" i="1" dirty="0"/>
              <a:t>            </a:t>
            </a:r>
            <a:r>
              <a:rPr lang="zh-CN" altLang="en-US" b="1" i="1" dirty="0"/>
              <a:t>所需延时</a:t>
            </a:r>
            <a:endParaRPr lang="zh-CN" altLang="en-US" b="1" dirty="0"/>
          </a:p>
          <a:p>
            <a:pPr marL="0" indent="0">
              <a:spcBef>
                <a:spcPct val="30000"/>
              </a:spcBef>
              <a:buNone/>
            </a:pPr>
            <a:r>
              <a:rPr lang="en-US" altLang="zh-CN" b="1" dirty="0" smtClean="0"/>
              <a:t>  FP </a:t>
            </a:r>
            <a:r>
              <a:rPr lang="en-US" altLang="zh-CN" b="1" dirty="0"/>
              <a:t>ALU op	    </a:t>
            </a:r>
            <a:r>
              <a:rPr lang="en-US" altLang="zh-CN" b="1" dirty="0" smtClean="0"/>
              <a:t>            </a:t>
            </a:r>
            <a:r>
              <a:rPr lang="en-US" altLang="zh-CN" b="1" dirty="0"/>
              <a:t>Another FP ALU op            </a:t>
            </a:r>
            <a:r>
              <a:rPr lang="en-US" altLang="zh-CN" b="1" dirty="0" smtClean="0"/>
              <a:t>3</a:t>
            </a:r>
            <a:endParaRPr lang="en-US" altLang="zh-CN" b="1" dirty="0"/>
          </a:p>
          <a:p>
            <a:pPr marL="0" indent="0">
              <a:spcBef>
                <a:spcPct val="30000"/>
              </a:spcBef>
              <a:buNone/>
            </a:pPr>
            <a:r>
              <a:rPr lang="en-US" altLang="zh-CN" b="1" dirty="0" smtClean="0"/>
              <a:t>  FP </a:t>
            </a:r>
            <a:r>
              <a:rPr lang="en-US" altLang="zh-CN" b="1" dirty="0"/>
              <a:t>ALU op           </a:t>
            </a:r>
            <a:r>
              <a:rPr lang="en-US" altLang="zh-CN" b="1" dirty="0" smtClean="0"/>
              <a:t>       Store </a:t>
            </a:r>
            <a:r>
              <a:rPr lang="en-US" altLang="zh-CN" b="1" dirty="0"/>
              <a:t>double		</a:t>
            </a:r>
            <a:r>
              <a:rPr lang="en-US" altLang="zh-CN" b="1" dirty="0" smtClean="0"/>
              <a:t>      2 </a:t>
            </a:r>
            <a:endParaRPr lang="en-US" altLang="zh-CN" b="1" dirty="0"/>
          </a:p>
          <a:p>
            <a:pPr marL="0" indent="0">
              <a:spcBef>
                <a:spcPct val="30000"/>
              </a:spcBef>
              <a:buNone/>
            </a:pPr>
            <a:r>
              <a:rPr lang="en-US" altLang="zh-CN" b="1" dirty="0" smtClean="0"/>
              <a:t>  Load </a:t>
            </a:r>
            <a:r>
              <a:rPr lang="en-US" altLang="zh-CN" b="1" dirty="0"/>
              <a:t>double	     FP ALU op                            1</a:t>
            </a:r>
          </a:p>
          <a:p>
            <a:pPr marL="0" indent="0">
              <a:spcBef>
                <a:spcPct val="30000"/>
              </a:spcBef>
              <a:buNone/>
            </a:pPr>
            <a:r>
              <a:rPr lang="en-US" altLang="zh-CN" b="1" dirty="0" smtClean="0"/>
              <a:t>  Load </a:t>
            </a:r>
            <a:r>
              <a:rPr lang="en-US" altLang="zh-CN" b="1" dirty="0"/>
              <a:t>double        </a:t>
            </a:r>
            <a:r>
              <a:rPr lang="en-US" altLang="zh-CN" b="1" dirty="0" smtClean="0"/>
              <a:t>      Store </a:t>
            </a:r>
            <a:r>
              <a:rPr lang="en-US" altLang="zh-CN" b="1" dirty="0"/>
              <a:t>double                        0</a:t>
            </a:r>
            <a:endParaRPr lang="en-US" altLang="zh-CN" b="1" dirty="0">
              <a:latin typeface="Courier" pitchFamily="49" charset="0"/>
            </a:endParaRPr>
          </a:p>
          <a:p>
            <a:pPr marL="0" indent="0">
              <a:spcBef>
                <a:spcPct val="30000"/>
              </a:spcBef>
              <a:buNone/>
            </a:pPr>
            <a:r>
              <a:rPr lang="en-US" altLang="zh-CN" b="1" dirty="0" smtClean="0"/>
              <a:t>  Integer </a:t>
            </a:r>
            <a:r>
              <a:rPr lang="en-US" altLang="zh-CN" b="1" dirty="0"/>
              <a:t>op           </a:t>
            </a:r>
            <a:r>
              <a:rPr lang="en-US" altLang="zh-CN" b="1" dirty="0" smtClean="0"/>
              <a:t>       </a:t>
            </a:r>
            <a:r>
              <a:rPr lang="en-US" altLang="zh-CN" b="1" dirty="0"/>
              <a:t>Integer op                             0</a:t>
            </a:r>
          </a:p>
          <a:p>
            <a:pPr marL="0" indent="0">
              <a:spcBef>
                <a:spcPct val="30000"/>
              </a:spcBef>
              <a:buNone/>
            </a:pPr>
            <a:r>
              <a:rPr lang="en-US" altLang="zh-CN" b="1" dirty="0"/>
              <a:t>(</a:t>
            </a:r>
            <a:r>
              <a:rPr lang="zh-CN" altLang="en-US" b="1" dirty="0"/>
              <a:t>当使用结果的指令为</a:t>
            </a:r>
            <a:r>
              <a:rPr lang="en-US" altLang="zh-CN" b="1" dirty="0"/>
              <a:t>BRANCH</a:t>
            </a:r>
            <a:r>
              <a:rPr lang="zh-CN" altLang="en-US" b="1" dirty="0"/>
              <a:t>指令时除外</a:t>
            </a:r>
            <a:r>
              <a:rPr lang="en-US" altLang="zh-CN" b="1" dirty="0"/>
              <a:t>)</a:t>
            </a:r>
          </a:p>
          <a:p>
            <a:pPr marL="0" indent="0">
              <a:buNone/>
            </a:pPr>
            <a:endParaRPr lang="zh-CN" altLang="en-US" dirty="0"/>
          </a:p>
        </p:txBody>
      </p:sp>
    </p:spTree>
    <p:extLst>
      <p:ext uri="{BB962C8B-B14F-4D97-AF65-F5344CB8AC3E}">
        <p14:creationId xmlns:p14="http://schemas.microsoft.com/office/powerpoint/2010/main" val="31369797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179594"/>
            <a:ext cx="10515600" cy="699177"/>
          </a:xfrm>
        </p:spPr>
        <p:txBody>
          <a:bodyPr/>
          <a:lstStyle/>
          <a:p>
            <a:r>
              <a:rPr lang="en-US" altLang="zh-CN" dirty="0" smtClean="0"/>
              <a:t>5.2 </a:t>
            </a:r>
            <a:r>
              <a:rPr lang="zh-CN" altLang="en-US" dirty="0" smtClean="0"/>
              <a:t>基本块内的指令级并行</a:t>
            </a:r>
          </a:p>
        </p:txBody>
      </p:sp>
      <p:sp>
        <p:nvSpPr>
          <p:cNvPr id="10243" name="Rectangle 3"/>
          <p:cNvSpPr>
            <a:spLocks noGrp="1" noChangeArrowheads="1"/>
          </p:cNvSpPr>
          <p:nvPr>
            <p:ph idx="1"/>
          </p:nvPr>
        </p:nvSpPr>
        <p:spPr>
          <a:xfrm>
            <a:off x="838200" y="878771"/>
            <a:ext cx="10515600" cy="5552009"/>
          </a:xfrm>
        </p:spPr>
        <p:txBody>
          <a:bodyPr>
            <a:noAutofit/>
          </a:bodyPr>
          <a:lstStyle/>
          <a:p>
            <a:pPr>
              <a:lnSpc>
                <a:spcPct val="80000"/>
              </a:lnSpc>
            </a:pPr>
            <a:r>
              <a:rPr lang="zh-CN" altLang="en-US" dirty="0">
                <a:ea typeface="宋体" panose="02010600030101010101" pitchFamily="2" charset="-122"/>
              </a:rPr>
              <a:t>基本块的</a:t>
            </a:r>
            <a:r>
              <a:rPr lang="zh-CN" altLang="en-US" dirty="0" smtClean="0">
                <a:ea typeface="宋体" panose="02010600030101010101" pitchFamily="2" charset="-122"/>
              </a:rPr>
              <a:t>定义：</a:t>
            </a:r>
            <a:endParaRPr lang="en-US" altLang="zh-CN" dirty="0" smtClean="0">
              <a:ea typeface="宋体" panose="02010600030101010101" pitchFamily="2" charset="-122"/>
            </a:endParaRPr>
          </a:p>
          <a:p>
            <a:pPr lvl="1">
              <a:lnSpc>
                <a:spcPct val="80000"/>
              </a:lnSpc>
            </a:pPr>
            <a:r>
              <a:rPr lang="zh-CN" altLang="en-US" dirty="0" smtClean="0">
                <a:ea typeface="宋体" panose="02010600030101010101" pitchFamily="2" charset="-122"/>
              </a:rPr>
              <a:t>直线</a:t>
            </a:r>
            <a:r>
              <a:rPr lang="zh-CN" altLang="en-US" dirty="0">
                <a:ea typeface="宋体" panose="02010600030101010101" pitchFamily="2" charset="-122"/>
              </a:rPr>
              <a:t>型代码，无</a:t>
            </a:r>
            <a:r>
              <a:rPr lang="zh-CN" altLang="en-US" dirty="0" smtClean="0">
                <a:ea typeface="宋体" panose="02010600030101010101" pitchFamily="2" charset="-122"/>
              </a:rPr>
              <a:t>分支；单入口；程序由</a:t>
            </a:r>
            <a:r>
              <a:rPr lang="zh-CN" altLang="en-US" dirty="0">
                <a:ea typeface="宋体" panose="02010600030101010101" pitchFamily="2" charset="-122"/>
              </a:rPr>
              <a:t>分支语句连接基本块构成</a:t>
            </a:r>
          </a:p>
          <a:p>
            <a:pPr>
              <a:lnSpc>
                <a:spcPct val="80000"/>
              </a:lnSpc>
            </a:pPr>
            <a:endParaRPr lang="en-US" altLang="zh-CN" dirty="0" smtClean="0">
              <a:ea typeface="宋体" panose="02010600030101010101" pitchFamily="2" charset="-122"/>
            </a:endParaRPr>
          </a:p>
          <a:p>
            <a:pPr>
              <a:lnSpc>
                <a:spcPct val="80000"/>
              </a:lnSpc>
            </a:pPr>
            <a:r>
              <a:rPr lang="zh-CN" altLang="en-US" dirty="0" smtClean="0">
                <a:ea typeface="宋体" panose="02010600030101010101" pitchFamily="2" charset="-122"/>
              </a:rPr>
              <a:t>循环</a:t>
            </a:r>
            <a:r>
              <a:rPr lang="zh-CN" altLang="en-US" dirty="0">
                <a:ea typeface="宋体" panose="02010600030101010101" pitchFamily="2" charset="-122"/>
              </a:rPr>
              <a:t>级并行</a:t>
            </a:r>
          </a:p>
          <a:p>
            <a:pPr lvl="1">
              <a:lnSpc>
                <a:spcPct val="80000"/>
              </a:lnSpc>
              <a:buFontTx/>
              <a:buNone/>
            </a:pPr>
            <a:r>
              <a:rPr lang="en-US" altLang="zh-CN" dirty="0">
                <a:ea typeface="宋体" panose="02010600030101010101" pitchFamily="2" charset="-122"/>
              </a:rPr>
              <a:t> for (</a:t>
            </a:r>
            <a:r>
              <a:rPr lang="en-US" altLang="zh-CN" dirty="0" err="1">
                <a:ea typeface="宋体" panose="02010600030101010101" pitchFamily="2" charset="-122"/>
              </a:rPr>
              <a:t>i</a:t>
            </a:r>
            <a:r>
              <a:rPr lang="en-US" altLang="zh-CN" dirty="0">
                <a:ea typeface="宋体" panose="02010600030101010101" pitchFamily="2" charset="-122"/>
              </a:rPr>
              <a:t> = 1; </a:t>
            </a:r>
            <a:r>
              <a:rPr lang="en-US" altLang="zh-CN" dirty="0" err="1">
                <a:ea typeface="宋体" panose="02010600030101010101" pitchFamily="2" charset="-122"/>
              </a:rPr>
              <a:t>i</a:t>
            </a:r>
            <a:r>
              <a:rPr lang="en-US" altLang="zh-CN" dirty="0">
                <a:ea typeface="宋体" panose="02010600030101010101" pitchFamily="2" charset="-122"/>
              </a:rPr>
              <a:t> &lt;= 1000; </a:t>
            </a:r>
            <a:r>
              <a:rPr lang="en-US" altLang="zh-CN" dirty="0" err="1">
                <a:ea typeface="宋体" panose="02010600030101010101" pitchFamily="2" charset="-122"/>
              </a:rPr>
              <a:t>i</a:t>
            </a:r>
            <a:r>
              <a:rPr lang="en-US" altLang="zh-CN" dirty="0">
                <a:ea typeface="宋体" panose="02010600030101010101" pitchFamily="2" charset="-122"/>
              </a:rPr>
              <a:t>++)</a:t>
            </a:r>
          </a:p>
          <a:p>
            <a:pPr lvl="1">
              <a:lnSpc>
                <a:spcPct val="80000"/>
              </a:lnSpc>
              <a:buFontTx/>
              <a:buNone/>
            </a:pPr>
            <a:r>
              <a:rPr lang="en-US" altLang="zh-CN" dirty="0">
                <a:ea typeface="宋体" panose="02010600030101010101" pitchFamily="2" charset="-122"/>
              </a:rPr>
              <a:t> x(</a:t>
            </a:r>
            <a:r>
              <a:rPr lang="en-US" altLang="zh-CN" dirty="0" err="1">
                <a:ea typeface="宋体" panose="02010600030101010101" pitchFamily="2" charset="-122"/>
              </a:rPr>
              <a:t>i</a:t>
            </a:r>
            <a:r>
              <a:rPr lang="en-US" altLang="zh-CN" dirty="0">
                <a:ea typeface="宋体" panose="02010600030101010101" pitchFamily="2" charset="-122"/>
              </a:rPr>
              <a:t>) = x(</a:t>
            </a:r>
            <a:r>
              <a:rPr lang="en-US" altLang="zh-CN" dirty="0" err="1">
                <a:ea typeface="宋体" panose="02010600030101010101" pitchFamily="2" charset="-122"/>
              </a:rPr>
              <a:t>i</a:t>
            </a:r>
            <a:r>
              <a:rPr lang="en-US" altLang="zh-CN" dirty="0">
                <a:ea typeface="宋体" panose="02010600030101010101" pitchFamily="2" charset="-122"/>
              </a:rPr>
              <a:t>) + s; </a:t>
            </a:r>
          </a:p>
          <a:p>
            <a:pPr lvl="1">
              <a:lnSpc>
                <a:spcPct val="80000"/>
              </a:lnSpc>
              <a:buFontTx/>
              <a:buNone/>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计算</a:t>
            </a:r>
            <a:r>
              <a:rPr lang="en-US" altLang="zh-CN" dirty="0">
                <a:latin typeface="Times New Roman" panose="02020603050405020304" pitchFamily="18" charset="0"/>
                <a:ea typeface="宋体" panose="02010600030101010101" pitchFamily="2" charset="-122"/>
              </a:rPr>
              <a:t>x(</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时没有</a:t>
            </a:r>
            <a:r>
              <a:rPr lang="zh-CN" altLang="en-US" dirty="0" smtClean="0">
                <a:latin typeface="Times New Roman" panose="02020603050405020304" pitchFamily="18" charset="0"/>
                <a:ea typeface="宋体" panose="02010600030101010101" pitchFamily="2" charset="-122"/>
              </a:rPr>
              <a:t>相关；可以</a:t>
            </a:r>
            <a:r>
              <a:rPr lang="zh-CN" altLang="en-US" dirty="0">
                <a:latin typeface="Times New Roman" panose="02020603050405020304" pitchFamily="18" charset="0"/>
                <a:ea typeface="宋体" panose="02010600030101010101" pitchFamily="2" charset="-122"/>
              </a:rPr>
              <a:t>并行产生1000个</a:t>
            </a:r>
            <a:r>
              <a:rPr lang="zh-CN" altLang="en-US" dirty="0" smtClean="0">
                <a:latin typeface="Times New Roman" panose="02020603050405020304" pitchFamily="18" charset="0"/>
                <a:ea typeface="宋体" panose="02010600030101010101" pitchFamily="2" charset="-122"/>
              </a:rPr>
              <a:t>数据；这里</a:t>
            </a:r>
            <a:r>
              <a:rPr lang="zh-CN" altLang="en-US" dirty="0">
                <a:latin typeface="Times New Roman" panose="02020603050405020304" pitchFamily="18" charset="0"/>
                <a:ea typeface="宋体" panose="02010600030101010101" pitchFamily="2" charset="-122"/>
              </a:rPr>
              <a:t>没有相关是指没有数据相关</a:t>
            </a:r>
          </a:p>
          <a:p>
            <a:pPr lvl="1">
              <a:lnSpc>
                <a:spcPct val="80000"/>
              </a:lnSpc>
              <a:buFontTx/>
              <a:buNone/>
            </a:pPr>
            <a:r>
              <a:rPr lang="en-US" altLang="zh-CN" dirty="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问题：在</a:t>
            </a:r>
            <a:r>
              <a:rPr lang="zh-CN" altLang="en-US" dirty="0">
                <a:latin typeface="Times New Roman" panose="02020603050405020304" pitchFamily="18" charset="0"/>
                <a:ea typeface="宋体" panose="02010600030101010101" pitchFamily="2" charset="-122"/>
              </a:rPr>
              <a:t>生成代码时会有</a:t>
            </a:r>
            <a:r>
              <a:rPr lang="en-US" altLang="zh-CN" dirty="0">
                <a:latin typeface="Times New Roman" panose="02020603050405020304" pitchFamily="18" charset="0"/>
                <a:ea typeface="宋体" panose="02010600030101010101" pitchFamily="2" charset="-122"/>
              </a:rPr>
              <a:t>Branch</a:t>
            </a:r>
            <a:r>
              <a:rPr lang="zh-CN" altLang="en-US" dirty="0">
                <a:latin typeface="Times New Roman" panose="02020603050405020304" pitchFamily="18" charset="0"/>
                <a:ea typeface="宋体" panose="02010600030101010101" pitchFamily="2" charset="-122"/>
              </a:rPr>
              <a:t>指令－控制相关</a:t>
            </a:r>
          </a:p>
          <a:p>
            <a:pPr lvl="1">
              <a:lnSpc>
                <a:spcPct val="80000"/>
              </a:lnSpc>
              <a:buFontTx/>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预测比较容易，但我们必须有预测方案</a:t>
            </a:r>
            <a:endParaRPr lang="en-US" altLang="zh-CN" dirty="0">
              <a:latin typeface="Times New Roman" panose="02020603050405020304" pitchFamily="18" charset="0"/>
              <a:ea typeface="宋体" panose="02010600030101010101" pitchFamily="2" charset="-122"/>
            </a:endParaRPr>
          </a:p>
          <a:p>
            <a:pPr>
              <a:lnSpc>
                <a:spcPct val="80000"/>
              </a:lnSpc>
            </a:pPr>
            <a:endParaRPr lang="en-US" altLang="zh-CN" dirty="0" smtClean="0">
              <a:latin typeface="ZapfDingbats" charset="0"/>
              <a:ea typeface="宋体" panose="02010600030101010101" pitchFamily="2" charset="-122"/>
            </a:endParaRPr>
          </a:p>
          <a:p>
            <a:pPr lvl="1">
              <a:lnSpc>
                <a:spcPct val="80000"/>
              </a:lnSpc>
            </a:pPr>
            <a:r>
              <a:rPr lang="zh-CN" altLang="en-US" dirty="0" smtClean="0">
                <a:latin typeface="ZapfDingbats" charset="0"/>
                <a:ea typeface="宋体" panose="02010600030101010101" pitchFamily="2" charset="-122"/>
              </a:rPr>
              <a:t>向量</a:t>
            </a:r>
            <a:r>
              <a:rPr lang="zh-CN" altLang="en-US" dirty="0">
                <a:latin typeface="ZapfDingbats" charset="0"/>
                <a:ea typeface="宋体" panose="02010600030101010101" pitchFamily="2" charset="-122"/>
              </a:rPr>
              <a:t>处理机模型</a:t>
            </a:r>
            <a:endParaRPr lang="en-US" altLang="zh-CN" dirty="0">
              <a:latin typeface="Times New Roman" panose="02020603050405020304" pitchFamily="18" charset="0"/>
              <a:ea typeface="宋体" panose="02010600030101010101" pitchFamily="2" charset="-122"/>
            </a:endParaRPr>
          </a:p>
          <a:p>
            <a:pPr lvl="1">
              <a:lnSpc>
                <a:spcPct val="80000"/>
              </a:lnSpc>
              <a:buFontTx/>
              <a:buNone/>
            </a:pPr>
            <a:r>
              <a:rPr lang="en-US" altLang="zh-CN" dirty="0">
                <a:latin typeface="Times New Roman" panose="02020603050405020304" pitchFamily="18" charset="0"/>
                <a:ea typeface="宋体" panose="02010600030101010101" pitchFamily="2" charset="-122"/>
              </a:rPr>
              <a:t>• load vectors x and y (up to some machine dependent max)</a:t>
            </a:r>
          </a:p>
          <a:p>
            <a:pPr lvl="1">
              <a:lnSpc>
                <a:spcPct val="80000"/>
              </a:lnSpc>
              <a:buFontTx/>
              <a:buNone/>
            </a:pPr>
            <a:r>
              <a:rPr lang="en-US" altLang="zh-CN" dirty="0">
                <a:latin typeface="Times New Roman" panose="02020603050405020304" pitchFamily="18" charset="0"/>
                <a:ea typeface="宋体" panose="02010600030101010101" pitchFamily="2" charset="-122"/>
              </a:rPr>
              <a:t>• then do </a:t>
            </a:r>
            <a:r>
              <a:rPr lang="en-US" altLang="zh-CN" i="1" dirty="0">
                <a:latin typeface="Times New Roman" panose="02020603050405020304" pitchFamily="18" charset="0"/>
                <a:ea typeface="宋体" panose="02010600030101010101" pitchFamily="2" charset="-122"/>
              </a:rPr>
              <a:t>result-</a:t>
            </a:r>
            <a:r>
              <a:rPr lang="en-US" altLang="zh-CN" i="1" dirty="0" err="1">
                <a:latin typeface="Times New Roman" panose="02020603050405020304" pitchFamily="18" charset="0"/>
                <a:ea typeface="宋体" panose="02010600030101010101" pitchFamily="2" charset="-122"/>
              </a:rPr>
              <a:t>vec</a:t>
            </a:r>
            <a:r>
              <a:rPr lang="en-US" altLang="zh-CN" i="1" dirty="0">
                <a:latin typeface="Times New Roman" panose="02020603050405020304" pitchFamily="18" charset="0"/>
                <a:ea typeface="宋体" panose="02010600030101010101" pitchFamily="2" charset="-122"/>
              </a:rPr>
              <a:t> = </a:t>
            </a:r>
            <a:r>
              <a:rPr lang="en-US" altLang="zh-CN" i="1" dirty="0" err="1">
                <a:latin typeface="Times New Roman" panose="02020603050405020304" pitchFamily="18" charset="0"/>
                <a:ea typeface="宋体" panose="02010600030101010101" pitchFamily="2" charset="-122"/>
              </a:rPr>
              <a:t>xvec</a:t>
            </a:r>
            <a:r>
              <a:rPr lang="en-US" altLang="zh-CN" i="1" dirty="0">
                <a:latin typeface="Times New Roman" panose="02020603050405020304" pitchFamily="18" charset="0"/>
                <a:ea typeface="宋体" panose="02010600030101010101" pitchFamily="2" charset="-122"/>
              </a:rPr>
              <a:t> + </a:t>
            </a:r>
            <a:r>
              <a:rPr lang="en-US" altLang="zh-CN" i="1" dirty="0" err="1">
                <a:latin typeface="Times New Roman" panose="02020603050405020304" pitchFamily="18" charset="0"/>
                <a:ea typeface="宋体" panose="02010600030101010101" pitchFamily="2" charset="-122"/>
              </a:rPr>
              <a:t>yvec</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in a single instruction</a:t>
            </a:r>
            <a:endParaRPr lang="zh-CN" altLang="en-US" dirty="0">
              <a:ea typeface="宋体" panose="02010600030101010101" pitchFamily="2" charset="-122"/>
            </a:endParaRPr>
          </a:p>
        </p:txBody>
      </p:sp>
    </p:spTree>
    <p:extLst>
      <p:ext uri="{BB962C8B-B14F-4D97-AF65-F5344CB8AC3E}">
        <p14:creationId xmlns:p14="http://schemas.microsoft.com/office/powerpoint/2010/main" val="3430440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32604"/>
            <a:ext cx="10515600" cy="602284"/>
          </a:xfrm>
          <a:noFill/>
        </p:spPr>
        <p:txBody>
          <a:bodyPr>
            <a:normAutofit fontScale="90000"/>
          </a:bodyPr>
          <a:lstStyle/>
          <a:p>
            <a:r>
              <a:rPr lang="zh-CN" altLang="en-US" dirty="0" smtClean="0"/>
              <a:t>简单循环及其对应的汇编程序</a:t>
            </a:r>
          </a:p>
        </p:txBody>
      </p:sp>
      <p:sp>
        <p:nvSpPr>
          <p:cNvPr id="11267" name="Rectangle 3"/>
          <p:cNvSpPr>
            <a:spLocks noGrp="1" noChangeArrowheads="1"/>
          </p:cNvSpPr>
          <p:nvPr>
            <p:ph idx="1"/>
          </p:nvPr>
        </p:nvSpPr>
        <p:spPr>
          <a:xfrm>
            <a:off x="838200" y="940904"/>
            <a:ext cx="10515600" cy="5236059"/>
          </a:xfrm>
          <a:noFill/>
        </p:spPr>
        <p:txBody>
          <a:bodyPr>
            <a:normAutofit/>
          </a:bodyPr>
          <a:lstStyle/>
          <a:p>
            <a:pPr marL="0" indent="0">
              <a:buNone/>
            </a:pPr>
            <a:r>
              <a:rPr lang="en-US" altLang="zh-CN" dirty="0" smtClean="0">
                <a:ea typeface="宋体" panose="02010600030101010101" pitchFamily="2" charset="-122"/>
              </a:rPr>
              <a:t>                                            </a:t>
            </a:r>
            <a:r>
              <a:rPr lang="en-US" altLang="zh-CN" sz="3300" dirty="0" smtClean="0">
                <a:ea typeface="宋体" panose="02010600030101010101" pitchFamily="2" charset="-122"/>
              </a:rPr>
              <a:t>for </a:t>
            </a:r>
            <a:r>
              <a:rPr lang="en-US" altLang="zh-CN" sz="3300" b="0" dirty="0" smtClean="0">
                <a:ea typeface="宋体" panose="02010600030101010101" pitchFamily="2" charset="-122"/>
              </a:rPr>
              <a:t>(</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=1; </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&lt;=1000; </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a:t>
            </a:r>
          </a:p>
          <a:p>
            <a:pPr marL="0" indent="0">
              <a:buNone/>
            </a:pPr>
            <a:r>
              <a:rPr lang="en-US" altLang="zh-CN" sz="3300" dirty="0">
                <a:ea typeface="宋体" panose="02010600030101010101" pitchFamily="2" charset="-122"/>
              </a:rPr>
              <a:t> </a:t>
            </a:r>
            <a:r>
              <a:rPr lang="en-US" altLang="zh-CN" sz="3300" dirty="0" smtClean="0">
                <a:ea typeface="宋体" panose="02010600030101010101" pitchFamily="2" charset="-122"/>
              </a:rPr>
              <a:t>                                     </a:t>
            </a:r>
            <a:r>
              <a:rPr lang="en-US" altLang="zh-CN" sz="3300" b="0" dirty="0" smtClean="0">
                <a:ea typeface="宋体" panose="02010600030101010101" pitchFamily="2" charset="-122"/>
              </a:rPr>
              <a:t>x(</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 x(</a:t>
            </a:r>
            <a:r>
              <a:rPr lang="en-US" altLang="zh-CN" sz="3300" b="0" dirty="0" err="1" smtClean="0">
                <a:ea typeface="宋体" panose="02010600030101010101" pitchFamily="2" charset="-122"/>
              </a:rPr>
              <a:t>i</a:t>
            </a:r>
            <a:r>
              <a:rPr lang="en-US" altLang="zh-CN" sz="3300" b="0" dirty="0" smtClean="0">
                <a:ea typeface="宋体" panose="02010600030101010101" pitchFamily="2" charset="-122"/>
              </a:rPr>
              <a:t>) + s;</a:t>
            </a:r>
            <a:r>
              <a:rPr lang="en-US" altLang="zh-CN" sz="3300" dirty="0" smtClean="0">
                <a:ea typeface="宋体" panose="02010600030101010101" pitchFamily="2" charset="-122"/>
              </a:rPr>
              <a:t> </a:t>
            </a:r>
          </a:p>
          <a:p>
            <a:pPr marL="0" indent="0">
              <a:buNone/>
            </a:pPr>
            <a:endParaRPr lang="en-US" altLang="zh-CN" sz="3300" dirty="0" smtClean="0">
              <a:ea typeface="宋体" panose="02010600030101010101" pitchFamily="2" charset="-122"/>
            </a:endParaRPr>
          </a:p>
          <a:p>
            <a:pPr marL="0" indent="0">
              <a:spcBef>
                <a:spcPct val="30000"/>
              </a:spcBef>
              <a:buSzPct val="100000"/>
              <a:buNone/>
            </a:pPr>
            <a:r>
              <a:rPr lang="en-US" altLang="zh-CN" b="1" dirty="0" smtClean="0"/>
              <a:t>Loop</a:t>
            </a:r>
            <a:r>
              <a:rPr lang="en-US" altLang="zh-CN" b="1" dirty="0"/>
              <a:t>:	</a:t>
            </a:r>
            <a:r>
              <a:rPr lang="en-US" altLang="zh-CN" b="1" dirty="0" smtClean="0"/>
              <a:t>        LD         F0,0(R1)       ;</a:t>
            </a:r>
            <a:r>
              <a:rPr lang="en-US" altLang="zh-CN" b="1" dirty="0"/>
              <a:t>F0=vector element</a:t>
            </a:r>
          </a:p>
          <a:p>
            <a:pPr marL="0" indent="0">
              <a:spcBef>
                <a:spcPct val="30000"/>
              </a:spcBef>
              <a:buSzPct val="100000"/>
              <a:buNone/>
            </a:pPr>
            <a:r>
              <a:rPr lang="en-US" altLang="zh-CN" b="1" dirty="0"/>
              <a:t> 	</a:t>
            </a:r>
            <a:r>
              <a:rPr lang="en-US" altLang="zh-CN" b="1" dirty="0" smtClean="0"/>
              <a:t>        ADDD   F4,F0,F2       ;add </a:t>
            </a:r>
            <a:r>
              <a:rPr lang="en-US" altLang="zh-CN" b="1" dirty="0"/>
              <a:t>scalar from F2</a:t>
            </a:r>
          </a:p>
          <a:p>
            <a:pPr marL="0" indent="0">
              <a:spcBef>
                <a:spcPct val="30000"/>
              </a:spcBef>
              <a:buSzPct val="100000"/>
              <a:buNone/>
            </a:pPr>
            <a:r>
              <a:rPr lang="en-US" altLang="zh-CN" b="1" dirty="0"/>
              <a:t> 	</a:t>
            </a:r>
            <a:r>
              <a:rPr lang="en-US" altLang="zh-CN" b="1" dirty="0" smtClean="0"/>
              <a:t>        SD</a:t>
            </a:r>
            <a:r>
              <a:rPr lang="en-US" altLang="zh-CN" b="1" dirty="0"/>
              <a:t> </a:t>
            </a:r>
            <a:r>
              <a:rPr lang="en-US" altLang="zh-CN" b="1" dirty="0" smtClean="0"/>
              <a:t>        0(R1</a:t>
            </a:r>
            <a:r>
              <a:rPr lang="en-US" altLang="zh-CN" b="1" dirty="0"/>
              <a:t>),</a:t>
            </a:r>
            <a:r>
              <a:rPr lang="en-US" altLang="zh-CN" b="1" dirty="0" smtClean="0"/>
              <a:t>F4       ;store </a:t>
            </a:r>
            <a:r>
              <a:rPr lang="en-US" altLang="zh-CN" b="1" dirty="0"/>
              <a:t>result</a:t>
            </a:r>
          </a:p>
          <a:p>
            <a:pPr marL="0" indent="0">
              <a:spcBef>
                <a:spcPct val="30000"/>
              </a:spcBef>
              <a:buSzPct val="100000"/>
              <a:buNone/>
            </a:pPr>
            <a:r>
              <a:rPr lang="en-US" altLang="zh-CN" b="1" dirty="0"/>
              <a:t> 	</a:t>
            </a:r>
            <a:r>
              <a:rPr lang="en-US" altLang="zh-CN" b="1" dirty="0" smtClean="0"/>
              <a:t>        SUBI</a:t>
            </a:r>
            <a:r>
              <a:rPr lang="en-US" altLang="zh-CN" b="1" dirty="0"/>
              <a:t>	</a:t>
            </a:r>
            <a:r>
              <a:rPr lang="en-US" altLang="zh-CN" b="1" dirty="0" smtClean="0"/>
              <a:t>R1,R1,8       ;decrement </a:t>
            </a:r>
            <a:r>
              <a:rPr lang="en-US" altLang="zh-CN" b="1" dirty="0"/>
              <a:t>pointer 8B (DW)</a:t>
            </a:r>
          </a:p>
          <a:p>
            <a:pPr marL="0" indent="0">
              <a:spcBef>
                <a:spcPct val="30000"/>
              </a:spcBef>
              <a:buSzPct val="100000"/>
              <a:buNone/>
            </a:pPr>
            <a:r>
              <a:rPr lang="en-US" altLang="zh-CN" b="1" dirty="0"/>
              <a:t> 	</a:t>
            </a:r>
            <a:r>
              <a:rPr lang="en-US" altLang="zh-CN" b="1" dirty="0" smtClean="0"/>
              <a:t>        BNEZ</a:t>
            </a:r>
            <a:r>
              <a:rPr lang="en-US" altLang="zh-CN" b="1" dirty="0"/>
              <a:t>	</a:t>
            </a:r>
            <a:r>
              <a:rPr lang="en-US" altLang="zh-CN" b="1" dirty="0" smtClean="0"/>
              <a:t>R1,Loop      ;branch </a:t>
            </a:r>
            <a:r>
              <a:rPr lang="en-US" altLang="zh-CN" b="1" dirty="0"/>
              <a:t>R1!=zero</a:t>
            </a:r>
          </a:p>
          <a:p>
            <a:pPr marL="0" indent="0">
              <a:spcBef>
                <a:spcPct val="30000"/>
              </a:spcBef>
              <a:buSzPct val="100000"/>
              <a:buNone/>
            </a:pPr>
            <a:r>
              <a:rPr lang="en-US" altLang="zh-CN" b="1" dirty="0"/>
              <a:t> 	</a:t>
            </a:r>
            <a:r>
              <a:rPr lang="en-US" altLang="zh-CN" b="1" dirty="0" smtClean="0"/>
              <a:t>        NOP                            ;delayed </a:t>
            </a:r>
            <a:r>
              <a:rPr lang="en-US" altLang="zh-CN" b="1" dirty="0"/>
              <a:t>branch </a:t>
            </a:r>
            <a:r>
              <a:rPr lang="en-US" altLang="zh-CN" b="1" dirty="0" smtClean="0"/>
              <a:t>slot</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41955495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2273</Words>
  <Application>Microsoft Office PowerPoint</Application>
  <PresentationFormat>宽屏</PresentationFormat>
  <Paragraphs>465</Paragraphs>
  <Slides>67</Slides>
  <Notes>67</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4" baseType="lpstr">
      <vt:lpstr>Courier</vt:lpstr>
      <vt:lpstr>ZapfDingbats</vt:lpstr>
      <vt:lpstr>黑体</vt:lpstr>
      <vt:lpstr>隶书</vt:lpstr>
      <vt:lpstr>宋体</vt:lpstr>
      <vt:lpstr>新宋体</vt:lpstr>
      <vt:lpstr>Arial</vt:lpstr>
      <vt:lpstr>Calibri</vt:lpstr>
      <vt:lpstr>Calibri Light</vt:lpstr>
      <vt:lpstr>Comic Sans MS</vt:lpstr>
      <vt:lpstr>Helvetica</vt:lpstr>
      <vt:lpstr>Symbol</vt:lpstr>
      <vt:lpstr>Times</vt:lpstr>
      <vt:lpstr>Times New Roman</vt:lpstr>
      <vt:lpstr>Wingdings</vt:lpstr>
      <vt:lpstr>Office 主题</vt:lpstr>
      <vt:lpstr>Worksheet</vt:lpstr>
      <vt:lpstr>计算机体系结构</vt:lpstr>
      <vt:lpstr>第5章 指令级并行</vt:lpstr>
      <vt:lpstr>并行及并行体系结构</vt:lpstr>
      <vt:lpstr>Review: 基本流水线</vt:lpstr>
      <vt:lpstr>5.1 指令级并行的基本概念及挑战</vt:lpstr>
      <vt:lpstr>采用的基本技术</vt:lpstr>
      <vt:lpstr>本章遵循的指令延时</vt:lpstr>
      <vt:lpstr>5.2 基本块内的指令级并行</vt:lpstr>
      <vt:lpstr>简单循环及其对应的汇编程序</vt:lpstr>
      <vt:lpstr>FP 循环中的相关</vt:lpstr>
      <vt:lpstr>FP 循环中的Stalls</vt:lpstr>
      <vt:lpstr>FP 循环中的最少Stalls数</vt:lpstr>
      <vt:lpstr>循环展开4次(straightforward way)</vt:lpstr>
      <vt:lpstr>Stalls数最小的循环展开</vt:lpstr>
      <vt:lpstr>循环展开示例小结</vt:lpstr>
      <vt:lpstr>从编译器角度看代码移动（1/5)</vt:lpstr>
      <vt:lpstr>下列程序哪里有数据相关?</vt:lpstr>
      <vt:lpstr>从编译器角度看代码移动(2/5)</vt:lpstr>
      <vt:lpstr>下列是否有名相关?</vt:lpstr>
      <vt:lpstr>下列是否存在名相关?</vt:lpstr>
      <vt:lpstr>从编译器角度看代码移动（3/5)</vt:lpstr>
      <vt:lpstr>从编译器角度看代码移动（4/5)</vt:lpstr>
      <vt:lpstr>从编译器角度看代码移动（5/5)</vt:lpstr>
      <vt:lpstr>下列程序段的控制相关</vt:lpstr>
      <vt:lpstr>循环展开（1/3)</vt:lpstr>
      <vt:lpstr>循环展开（2/3)</vt:lpstr>
      <vt:lpstr>循环展开（3/3)</vt:lpstr>
      <vt:lpstr>Review </vt:lpstr>
      <vt:lpstr>5.3 硬件方案: 指令级并行 </vt:lpstr>
      <vt:lpstr>硬件方案之一: 记分牌</vt:lpstr>
      <vt:lpstr>记分牌技术要点（1/2)</vt:lpstr>
      <vt:lpstr>记分牌技术要点(2/2)</vt:lpstr>
      <vt:lpstr>带有记分牌控制的DLX</vt:lpstr>
      <vt:lpstr>记分牌控制的四阶段（1/2)</vt:lpstr>
      <vt:lpstr>记分牌控制的四阶段（2/2）</vt:lpstr>
      <vt:lpstr>记分牌的结构</vt:lpstr>
      <vt:lpstr>记分牌流水线控制</vt:lpstr>
      <vt:lpstr>Scoreboard Example</vt:lpstr>
      <vt:lpstr>Scoreboard Example: Cycle 1</vt:lpstr>
      <vt:lpstr>Scoreboard Example: Cycle 2</vt:lpstr>
      <vt:lpstr>Scoreboard Example: Cycle 3</vt:lpstr>
      <vt:lpstr>Scoreboard Example: Cycle 4</vt:lpstr>
      <vt:lpstr>Scoreboard Example: Cycle 5</vt:lpstr>
      <vt:lpstr>Scoreboard Example: Cycle 6</vt:lpstr>
      <vt:lpstr>Scoreboard Example: Cycle 7</vt:lpstr>
      <vt:lpstr>Scoreboard Example: Cycle 8a (First half of clock cycle)</vt:lpstr>
      <vt:lpstr>Scoreboard Example: Cycle 8b (Second half of clock cycle)</vt:lpstr>
      <vt:lpstr>Scoreboard Example: Cycle 9</vt:lpstr>
      <vt:lpstr>Scoreboard Example: Cycle 10</vt:lpstr>
      <vt:lpstr>Scoreboard Example: Cycle 11</vt:lpstr>
      <vt:lpstr>Scoreboard Example: Cycle 12</vt:lpstr>
      <vt:lpstr>Scoreboard Example: Cycle 13</vt:lpstr>
      <vt:lpstr>Scoreboard Example: Cycle 14</vt:lpstr>
      <vt:lpstr>Scoreboard Example: Cycle 15</vt:lpstr>
      <vt:lpstr>Scoreboard Example: Cycle 16</vt:lpstr>
      <vt:lpstr>Scoreboard Example: Cycle 17</vt:lpstr>
      <vt:lpstr>Scoreboard Example: Cycle 18</vt:lpstr>
      <vt:lpstr>Scoreboard Example: Cycle 19</vt:lpstr>
      <vt:lpstr>Scoreboard Example: Cycle 20</vt:lpstr>
      <vt:lpstr>Scoreboard Example: Cycle 21</vt:lpstr>
      <vt:lpstr>Scoreboard Example: Cycle 22</vt:lpstr>
      <vt:lpstr>PowerPoint 演示文稿</vt:lpstr>
      <vt:lpstr>Scoreboard Example: Cycle 61</vt:lpstr>
      <vt:lpstr>Scoreboard Example: Cycle 62</vt:lpstr>
      <vt:lpstr>Review: Scoreboard Example: Cycle 62</vt:lpstr>
      <vt:lpstr>CDC 6600 Scoreboard</vt:lpstr>
      <vt:lpstr>ILP小结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120</cp:revision>
  <dcterms:created xsi:type="dcterms:W3CDTF">2014-03-18T06:07:08Z</dcterms:created>
  <dcterms:modified xsi:type="dcterms:W3CDTF">2014-04-14T03:15:18Z</dcterms:modified>
</cp:coreProperties>
</file>