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8"/>
  </p:notesMasterIdLst>
  <p:sldIdLst>
    <p:sldId id="452" r:id="rId2"/>
    <p:sldId id="677" r:id="rId3"/>
    <p:sldId id="809" r:id="rId4"/>
    <p:sldId id="810" r:id="rId5"/>
    <p:sldId id="811" r:id="rId6"/>
    <p:sldId id="812" r:id="rId7"/>
    <p:sldId id="813" r:id="rId8"/>
    <p:sldId id="814" r:id="rId9"/>
    <p:sldId id="815" r:id="rId10"/>
    <p:sldId id="816" r:id="rId11"/>
    <p:sldId id="817" r:id="rId12"/>
    <p:sldId id="818" r:id="rId13"/>
    <p:sldId id="819" r:id="rId14"/>
    <p:sldId id="820" r:id="rId15"/>
    <p:sldId id="821" r:id="rId16"/>
    <p:sldId id="822" r:id="rId17"/>
    <p:sldId id="823" r:id="rId18"/>
    <p:sldId id="824" r:id="rId19"/>
    <p:sldId id="825" r:id="rId20"/>
    <p:sldId id="826" r:id="rId21"/>
    <p:sldId id="827" r:id="rId22"/>
    <p:sldId id="828" r:id="rId23"/>
    <p:sldId id="829" r:id="rId24"/>
    <p:sldId id="830" r:id="rId25"/>
    <p:sldId id="831" r:id="rId26"/>
    <p:sldId id="832" r:id="rId27"/>
    <p:sldId id="833" r:id="rId28"/>
    <p:sldId id="834" r:id="rId29"/>
    <p:sldId id="835" r:id="rId30"/>
    <p:sldId id="836" r:id="rId31"/>
    <p:sldId id="837" r:id="rId32"/>
    <p:sldId id="838" r:id="rId33"/>
    <p:sldId id="839" r:id="rId34"/>
    <p:sldId id="840" r:id="rId35"/>
    <p:sldId id="841" r:id="rId36"/>
    <p:sldId id="842" r:id="rId37"/>
    <p:sldId id="843" r:id="rId38"/>
    <p:sldId id="924" r:id="rId39"/>
    <p:sldId id="921" r:id="rId40"/>
    <p:sldId id="947" r:id="rId41"/>
    <p:sldId id="925" r:id="rId42"/>
    <p:sldId id="929" r:id="rId43"/>
    <p:sldId id="930" r:id="rId44"/>
    <p:sldId id="926" r:id="rId45"/>
    <p:sldId id="931" r:id="rId46"/>
    <p:sldId id="932" r:id="rId47"/>
    <p:sldId id="933" r:id="rId48"/>
    <p:sldId id="934" r:id="rId49"/>
    <p:sldId id="943" r:id="rId50"/>
    <p:sldId id="942" r:id="rId51"/>
    <p:sldId id="927" r:id="rId52"/>
    <p:sldId id="928" r:id="rId53"/>
    <p:sldId id="935" r:id="rId54"/>
    <p:sldId id="936" r:id="rId55"/>
    <p:sldId id="937" r:id="rId56"/>
    <p:sldId id="938" r:id="rId57"/>
    <p:sldId id="939" r:id="rId58"/>
    <p:sldId id="940" r:id="rId59"/>
    <p:sldId id="941" r:id="rId60"/>
    <p:sldId id="894" r:id="rId61"/>
    <p:sldId id="948" r:id="rId62"/>
    <p:sldId id="945" r:id="rId63"/>
    <p:sldId id="946" r:id="rId64"/>
    <p:sldId id="844" r:id="rId65"/>
    <p:sldId id="845" r:id="rId66"/>
    <p:sldId id="971" r:id="rId67"/>
    <p:sldId id="972" r:id="rId68"/>
    <p:sldId id="970" r:id="rId69"/>
    <p:sldId id="974" r:id="rId70"/>
    <p:sldId id="975" r:id="rId71"/>
    <p:sldId id="854" r:id="rId72"/>
    <p:sldId id="855" r:id="rId73"/>
    <p:sldId id="949" r:id="rId74"/>
    <p:sldId id="856" r:id="rId75"/>
    <p:sldId id="858" r:id="rId76"/>
    <p:sldId id="976" r:id="rId77"/>
    <p:sldId id="977" r:id="rId78"/>
    <p:sldId id="978" r:id="rId79"/>
    <p:sldId id="979" r:id="rId80"/>
    <p:sldId id="980" r:id="rId81"/>
    <p:sldId id="981" r:id="rId82"/>
    <p:sldId id="982" r:id="rId83"/>
    <p:sldId id="983" r:id="rId84"/>
    <p:sldId id="984" r:id="rId85"/>
    <p:sldId id="985" r:id="rId86"/>
    <p:sldId id="986" r:id="rId87"/>
    <p:sldId id="988" r:id="rId88"/>
    <p:sldId id="987" r:id="rId89"/>
    <p:sldId id="950" r:id="rId90"/>
    <p:sldId id="951" r:id="rId91"/>
    <p:sldId id="952" r:id="rId92"/>
    <p:sldId id="953" r:id="rId93"/>
    <p:sldId id="954" r:id="rId94"/>
    <p:sldId id="955" r:id="rId95"/>
    <p:sldId id="956" r:id="rId96"/>
    <p:sldId id="957" r:id="rId97"/>
    <p:sldId id="958" r:id="rId98"/>
    <p:sldId id="959" r:id="rId99"/>
    <p:sldId id="960" r:id="rId100"/>
    <p:sldId id="961" r:id="rId101"/>
    <p:sldId id="962" r:id="rId102"/>
    <p:sldId id="963" r:id="rId103"/>
    <p:sldId id="964" r:id="rId104"/>
    <p:sldId id="965" r:id="rId105"/>
    <p:sldId id="966" r:id="rId106"/>
    <p:sldId id="989" r:id="rId107"/>
    <p:sldId id="968" r:id="rId108"/>
    <p:sldId id="990" r:id="rId109"/>
    <p:sldId id="991" r:id="rId110"/>
    <p:sldId id="992" r:id="rId111"/>
    <p:sldId id="993" r:id="rId112"/>
    <p:sldId id="994" r:id="rId113"/>
    <p:sldId id="995" r:id="rId114"/>
    <p:sldId id="996" r:id="rId115"/>
    <p:sldId id="997" r:id="rId116"/>
    <p:sldId id="998" r:id="rId117"/>
    <p:sldId id="999" r:id="rId118"/>
    <p:sldId id="1000" r:id="rId119"/>
    <p:sldId id="1001" r:id="rId120"/>
    <p:sldId id="1002" r:id="rId121"/>
    <p:sldId id="1003" r:id="rId122"/>
    <p:sldId id="1004" r:id="rId123"/>
    <p:sldId id="1005" r:id="rId124"/>
    <p:sldId id="1006" r:id="rId125"/>
    <p:sldId id="1008" r:id="rId126"/>
    <p:sldId id="917" r:id="rId127"/>
  </p:sldIdLst>
  <p:sldSz cx="9144000" cy="6858000" type="screen4x3"/>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0" autoAdjust="0"/>
    <p:restoredTop sz="81705" autoAdjust="0"/>
  </p:normalViewPr>
  <p:slideViewPr>
    <p:cSldViewPr snapToGrid="0">
      <p:cViewPr varScale="1">
        <p:scale>
          <a:sx n="57" d="100"/>
          <a:sy n="57" d="100"/>
        </p:scale>
        <p:origin x="13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65A83747-1021-4F6A-9837-0C946F301153}" type="datetimeFigureOut">
              <a:rPr lang="zh-CN" altLang="en-US" smtClean="0"/>
              <a:t>2014/5/30</a:t>
            </a:fld>
            <a:endParaRPr lang="zh-CN" altLang="en-US"/>
          </a:p>
        </p:txBody>
      </p:sp>
      <p:sp>
        <p:nvSpPr>
          <p:cNvPr id="4" name="幻灯片图像占位符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FF2FF121-F254-4525-854A-EDD2FDA37F9A}" type="slidenum">
              <a:rPr lang="zh-CN" altLang="en-US" smtClean="0"/>
              <a:t>‹#›</a:t>
            </a:fld>
            <a:endParaRPr lang="zh-CN" altLang="en-US"/>
          </a:p>
        </p:txBody>
      </p:sp>
    </p:spTree>
    <p:extLst>
      <p:ext uri="{BB962C8B-B14F-4D97-AF65-F5344CB8AC3E}">
        <p14:creationId xmlns:p14="http://schemas.microsoft.com/office/powerpoint/2010/main" val="111315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4294967295"/>
          </p:nvPr>
        </p:nvSpPr>
        <p:spPr bwMode="auto">
          <a:xfrm>
            <a:off x="3968176" y="9609378"/>
            <a:ext cx="3035770" cy="5053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93" tIns="46397" rIns="92793" bIns="46397"/>
          <a:lstStyle>
            <a:lvl1pPr defTabSz="939800">
              <a:defRPr>
                <a:solidFill>
                  <a:schemeClr val="tx1"/>
                </a:solidFill>
                <a:latin typeface="Arial" panose="020B0604020202020204" pitchFamily="34" charset="0"/>
              </a:defRPr>
            </a:lvl1pPr>
            <a:lvl2pPr marL="742950" indent="-285750" defTabSz="939800">
              <a:defRPr>
                <a:solidFill>
                  <a:schemeClr val="tx1"/>
                </a:solidFill>
                <a:latin typeface="Arial" panose="020B0604020202020204" pitchFamily="34" charset="0"/>
              </a:defRPr>
            </a:lvl2pPr>
            <a:lvl3pPr marL="1143000" indent="-228600" defTabSz="939800">
              <a:defRPr>
                <a:solidFill>
                  <a:schemeClr val="tx1"/>
                </a:solidFill>
                <a:latin typeface="Arial" panose="020B0604020202020204" pitchFamily="34" charset="0"/>
              </a:defRPr>
            </a:lvl3pPr>
            <a:lvl4pPr marL="1600200" indent="-228600" defTabSz="939800">
              <a:defRPr>
                <a:solidFill>
                  <a:schemeClr val="tx1"/>
                </a:solidFill>
                <a:latin typeface="Arial" panose="020B0604020202020204" pitchFamily="34" charset="0"/>
              </a:defRPr>
            </a:lvl4pPr>
            <a:lvl5pPr marL="2057400" indent="-228600" defTabSz="939800">
              <a:defRPr>
                <a:solidFill>
                  <a:schemeClr val="tx1"/>
                </a:solidFill>
                <a:latin typeface="Arial" panose="020B0604020202020204" pitchFamily="34" charset="0"/>
              </a:defRPr>
            </a:lvl5pPr>
            <a:lvl6pPr marL="2514600" indent="-228600" defTabSz="939800" eaLnBrk="0" fontAlgn="base" hangingPunct="0">
              <a:spcBef>
                <a:spcPct val="0"/>
              </a:spcBef>
              <a:spcAft>
                <a:spcPct val="0"/>
              </a:spcAft>
              <a:defRPr>
                <a:solidFill>
                  <a:schemeClr val="tx1"/>
                </a:solidFill>
                <a:latin typeface="Arial" panose="020B0604020202020204" pitchFamily="34" charset="0"/>
              </a:defRPr>
            </a:lvl6pPr>
            <a:lvl7pPr marL="2971800" indent="-228600" defTabSz="939800" eaLnBrk="0" fontAlgn="base" hangingPunct="0">
              <a:spcBef>
                <a:spcPct val="0"/>
              </a:spcBef>
              <a:spcAft>
                <a:spcPct val="0"/>
              </a:spcAft>
              <a:defRPr>
                <a:solidFill>
                  <a:schemeClr val="tx1"/>
                </a:solidFill>
                <a:latin typeface="Arial" panose="020B0604020202020204" pitchFamily="34" charset="0"/>
              </a:defRPr>
            </a:lvl7pPr>
            <a:lvl8pPr marL="3429000" indent="-228600" defTabSz="939800" eaLnBrk="0" fontAlgn="base" hangingPunct="0">
              <a:spcBef>
                <a:spcPct val="0"/>
              </a:spcBef>
              <a:spcAft>
                <a:spcPct val="0"/>
              </a:spcAft>
              <a:defRPr>
                <a:solidFill>
                  <a:schemeClr val="tx1"/>
                </a:solidFill>
                <a:latin typeface="Arial" panose="020B0604020202020204" pitchFamily="34" charset="0"/>
              </a:defRPr>
            </a:lvl8pPr>
            <a:lvl9pPr marL="3886200" indent="-228600" defTabSz="939800" eaLnBrk="0" fontAlgn="base" hangingPunct="0">
              <a:spcBef>
                <a:spcPct val="0"/>
              </a:spcBef>
              <a:spcAft>
                <a:spcPct val="0"/>
              </a:spcAft>
              <a:defRPr>
                <a:solidFill>
                  <a:schemeClr val="tx1"/>
                </a:solidFill>
                <a:latin typeface="Arial" panose="020B0604020202020204" pitchFamily="34" charset="0"/>
              </a:defRPr>
            </a:lvl9pPr>
          </a:lstStyle>
          <a:p>
            <a:fld id="{517544A2-943E-4F51-AB10-91DC05E4A4CE}" type="slidenum">
              <a:rPr lang="zh-CN" altLang="en-US">
                <a:latin typeface="Times New Roman" panose="02020603050405020304" pitchFamily="18" charset="0"/>
              </a:rPr>
              <a:pPr/>
              <a:t>1</a:t>
            </a:fld>
            <a:endParaRPr lang="en-US" altLang="zh-CN">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xfrm>
            <a:off x="985838" y="765175"/>
            <a:ext cx="5033962" cy="3776663"/>
          </a:xfrm>
          <a:ln/>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3836149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BusRd</a:t>
            </a:r>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45</a:t>
            </a:fld>
            <a:endParaRPr lang="zh-CN" altLang="en-US"/>
          </a:p>
        </p:txBody>
      </p:sp>
    </p:spTree>
    <p:extLst>
      <p:ext uri="{BB962C8B-B14F-4D97-AF65-F5344CB8AC3E}">
        <p14:creationId xmlns:p14="http://schemas.microsoft.com/office/powerpoint/2010/main" val="3576343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Read</a:t>
            </a:r>
            <a:r>
              <a:rPr lang="en-US" altLang="zh-CN" baseline="0" dirty="0" smtClean="0"/>
              <a:t> miss = </a:t>
            </a:r>
            <a:r>
              <a:rPr lang="en-US" altLang="zh-CN" baseline="0" dirty="0" err="1" smtClean="0"/>
              <a:t>BusRd</a:t>
            </a:r>
            <a:endParaRPr lang="en-US" altLang="zh-CN" baseline="0" dirty="0" smtClean="0"/>
          </a:p>
          <a:p>
            <a:r>
              <a:rPr lang="en-US" altLang="zh-CN" baseline="0" dirty="0" smtClean="0"/>
              <a:t>Write miss </a:t>
            </a:r>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46</a:t>
            </a:fld>
            <a:endParaRPr lang="zh-CN" altLang="en-US"/>
          </a:p>
        </p:txBody>
      </p:sp>
    </p:spTree>
    <p:extLst>
      <p:ext uri="{BB962C8B-B14F-4D97-AF65-F5344CB8AC3E}">
        <p14:creationId xmlns:p14="http://schemas.microsoft.com/office/powerpoint/2010/main" val="162438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47</a:t>
            </a:fld>
            <a:endParaRPr lang="zh-CN" altLang="en-US"/>
          </a:p>
        </p:txBody>
      </p:sp>
    </p:spTree>
    <p:extLst>
      <p:ext uri="{BB962C8B-B14F-4D97-AF65-F5344CB8AC3E}">
        <p14:creationId xmlns:p14="http://schemas.microsoft.com/office/powerpoint/2010/main" val="373175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48</a:t>
            </a:fld>
            <a:endParaRPr lang="zh-CN" altLang="en-US"/>
          </a:p>
        </p:txBody>
      </p:sp>
    </p:spTree>
    <p:extLst>
      <p:ext uri="{BB962C8B-B14F-4D97-AF65-F5344CB8AC3E}">
        <p14:creationId xmlns:p14="http://schemas.microsoft.com/office/powerpoint/2010/main" val="1388718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49</a:t>
            </a:fld>
            <a:endParaRPr lang="zh-CN" altLang="en-US"/>
          </a:p>
        </p:txBody>
      </p:sp>
    </p:spTree>
    <p:extLst>
      <p:ext uri="{BB962C8B-B14F-4D97-AF65-F5344CB8AC3E}">
        <p14:creationId xmlns:p14="http://schemas.microsoft.com/office/powerpoint/2010/main" val="3104881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8420036-1E86-1745-8F70-6C7AE8D49C1F}" type="slidenum">
              <a:rPr lang="en-US"/>
              <a:pPr/>
              <a:t>51</a:t>
            </a:fld>
            <a:endParaRPr lang="en-US"/>
          </a:p>
        </p:txBody>
      </p:sp>
      <p:sp>
        <p:nvSpPr>
          <p:cNvPr id="1581058"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81059"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1517809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E410C6E-57E1-DB4D-AD99-544660EA6ED9}" type="slidenum">
              <a:rPr lang="en-US"/>
              <a:pPr/>
              <a:t>52</a:t>
            </a:fld>
            <a:endParaRPr lang="en-US"/>
          </a:p>
        </p:txBody>
      </p:sp>
      <p:sp>
        <p:nvSpPr>
          <p:cNvPr id="1583106"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83107"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2877811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53</a:t>
            </a:fld>
            <a:endParaRPr lang="zh-CN" altLang="en-US"/>
          </a:p>
        </p:txBody>
      </p:sp>
    </p:spTree>
    <p:extLst>
      <p:ext uri="{BB962C8B-B14F-4D97-AF65-F5344CB8AC3E}">
        <p14:creationId xmlns:p14="http://schemas.microsoft.com/office/powerpoint/2010/main" val="3153857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54</a:t>
            </a:fld>
            <a:endParaRPr lang="zh-CN" altLang="en-US"/>
          </a:p>
        </p:txBody>
      </p:sp>
    </p:spTree>
    <p:extLst>
      <p:ext uri="{BB962C8B-B14F-4D97-AF65-F5344CB8AC3E}">
        <p14:creationId xmlns:p14="http://schemas.microsoft.com/office/powerpoint/2010/main" val="1866434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56</a:t>
            </a:fld>
            <a:endParaRPr lang="zh-CN" altLang="en-US"/>
          </a:p>
        </p:txBody>
      </p:sp>
    </p:spTree>
    <p:extLst>
      <p:ext uri="{BB962C8B-B14F-4D97-AF65-F5344CB8AC3E}">
        <p14:creationId xmlns:p14="http://schemas.microsoft.com/office/powerpoint/2010/main" val="4152802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29</a:t>
            </a:fld>
            <a:endParaRPr lang="zh-CN" altLang="en-US"/>
          </a:p>
        </p:txBody>
      </p:sp>
    </p:spTree>
    <p:extLst>
      <p:ext uri="{BB962C8B-B14F-4D97-AF65-F5344CB8AC3E}">
        <p14:creationId xmlns:p14="http://schemas.microsoft.com/office/powerpoint/2010/main" val="442006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57</a:t>
            </a:fld>
            <a:endParaRPr lang="zh-CN" altLang="en-US"/>
          </a:p>
        </p:txBody>
      </p:sp>
    </p:spTree>
    <p:extLst>
      <p:ext uri="{BB962C8B-B14F-4D97-AF65-F5344CB8AC3E}">
        <p14:creationId xmlns:p14="http://schemas.microsoft.com/office/powerpoint/2010/main" val="3713226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58</a:t>
            </a:fld>
            <a:endParaRPr lang="zh-CN" altLang="en-US"/>
          </a:p>
        </p:txBody>
      </p:sp>
    </p:spTree>
    <p:extLst>
      <p:ext uri="{BB962C8B-B14F-4D97-AF65-F5344CB8AC3E}">
        <p14:creationId xmlns:p14="http://schemas.microsoft.com/office/powerpoint/2010/main" val="2751166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59</a:t>
            </a:fld>
            <a:endParaRPr lang="zh-CN" altLang="en-US"/>
          </a:p>
        </p:txBody>
      </p:sp>
    </p:spTree>
    <p:extLst>
      <p:ext uri="{BB962C8B-B14F-4D97-AF65-F5344CB8AC3E}">
        <p14:creationId xmlns:p14="http://schemas.microsoft.com/office/powerpoint/2010/main" val="3607960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4C6AC4B-5503-7343-9A49-EA8E828B1216}" type="slidenum">
              <a:rPr lang="en-US"/>
              <a:pPr/>
              <a:t>61</a:t>
            </a:fld>
            <a:endParaRPr lang="en-US"/>
          </a:p>
        </p:txBody>
      </p:sp>
      <p:sp>
        <p:nvSpPr>
          <p:cNvPr id="1572866"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72867"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478347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BC96425-20D2-CC44-86FB-F9CE864EF6F5}" type="slidenum">
              <a:rPr lang="en-US"/>
              <a:pPr/>
              <a:t>62</a:t>
            </a:fld>
            <a:endParaRPr lang="en-US"/>
          </a:p>
        </p:txBody>
      </p:sp>
      <p:sp>
        <p:nvSpPr>
          <p:cNvPr id="1574914"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74915"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4274461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5B30D0D-E4D3-BB44-A072-4DD11EA70800}" type="slidenum">
              <a:rPr lang="en-US"/>
              <a:pPr/>
              <a:t>63</a:t>
            </a:fld>
            <a:endParaRPr lang="en-US"/>
          </a:p>
        </p:txBody>
      </p:sp>
      <p:sp>
        <p:nvSpPr>
          <p:cNvPr id="1576962"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76963"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3101375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30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779334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30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367691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p:spPr>
        <p:txBody>
          <a:bodyPr/>
          <a:lstStyle/>
          <a:p>
            <a:fld id="{1A0F2BC0-FAC0-984C-95FA-9E946F480422}" type="slidenum">
              <a:rPr lang="en-US"/>
              <a:pPr/>
              <a:t>66</a:t>
            </a:fld>
            <a:endParaRPr lang="en-US"/>
          </a:p>
        </p:txBody>
      </p:sp>
      <p:sp>
        <p:nvSpPr>
          <p:cNvPr id="23555" name="Rectangle 2"/>
          <p:cNvSpPr>
            <a:spLocks noGrp="1" noRot="1" noChangeAspect="1" noChangeArrowheads="1"/>
          </p:cNvSpPr>
          <p:nvPr>
            <p:ph type="sldImg"/>
          </p:nvPr>
        </p:nvSpPr>
        <p:spPr>
          <a:xfrm>
            <a:off x="1527175" y="922338"/>
            <a:ext cx="4262438" cy="3197225"/>
          </a:xfrm>
          <a:solidFill>
            <a:srgbClr val="FFFFFF"/>
          </a:solidFill>
          <a:ln/>
        </p:spPr>
      </p:sp>
      <p:sp>
        <p:nvSpPr>
          <p:cNvPr id="23556"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a:lstStyle/>
          <a:p>
            <a:endParaRPr lang="en-US">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625134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p:spPr>
        <p:txBody>
          <a:bodyPr/>
          <a:lstStyle/>
          <a:p>
            <a:fld id="{33F59C19-D928-4748-A2B6-F90C725949E6}" type="slidenum">
              <a:rPr lang="en-US"/>
              <a:pPr/>
              <a:t>67</a:t>
            </a:fld>
            <a:endParaRPr lang="en-US"/>
          </a:p>
        </p:txBody>
      </p:sp>
      <p:sp>
        <p:nvSpPr>
          <p:cNvPr id="25603" name="Rectangle 2"/>
          <p:cNvSpPr>
            <a:spLocks noGrp="1" noRot="1" noChangeAspect="1" noChangeArrowheads="1"/>
          </p:cNvSpPr>
          <p:nvPr>
            <p:ph type="sldImg"/>
          </p:nvPr>
        </p:nvSpPr>
        <p:spPr>
          <a:xfrm>
            <a:off x="1527175" y="922338"/>
            <a:ext cx="4262438" cy="3197225"/>
          </a:xfrm>
          <a:solidFill>
            <a:srgbClr val="FFFFFF"/>
          </a:solidFill>
          <a:ln/>
        </p:spPr>
      </p:sp>
      <p:sp>
        <p:nvSpPr>
          <p:cNvPr id="25604"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a:lstStyle/>
          <a:p>
            <a:endParaRPr lang="en-US">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27395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295400" y="995363"/>
            <a:ext cx="4598988" cy="3449637"/>
          </a:xfrm>
          <a:ln/>
        </p:spPr>
      </p:sp>
      <p:sp>
        <p:nvSpPr>
          <p:cNvPr id="41987" name="Rectangle 3"/>
          <p:cNvSpPr>
            <a:spLocks noGrp="1" noChangeArrowheads="1"/>
          </p:cNvSpPr>
          <p:nvPr>
            <p:ph type="body" idx="1"/>
          </p:nvPr>
        </p:nvSpPr>
        <p:spPr>
          <a:xfrm>
            <a:off x="958912" y="4919454"/>
            <a:ext cx="5266992" cy="46642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143704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68</a:t>
            </a:fld>
            <a:endParaRPr lang="zh-CN" altLang="en-US"/>
          </a:p>
        </p:txBody>
      </p:sp>
    </p:spTree>
    <p:extLst>
      <p:ext uri="{BB962C8B-B14F-4D97-AF65-F5344CB8AC3E}">
        <p14:creationId xmlns:p14="http://schemas.microsoft.com/office/powerpoint/2010/main" val="1749340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p:spPr>
        <p:txBody>
          <a:bodyPr/>
          <a:lstStyle/>
          <a:p>
            <a:fld id="{6B65FFE5-7DB4-DE40-BF9E-713176ECF1E0}" type="slidenum">
              <a:rPr lang="en-US"/>
              <a:pPr/>
              <a:t>69</a:t>
            </a:fld>
            <a:endParaRPr lang="en-US"/>
          </a:p>
        </p:txBody>
      </p:sp>
      <p:sp>
        <p:nvSpPr>
          <p:cNvPr id="29699" name="Rectangle 2"/>
          <p:cNvSpPr>
            <a:spLocks noGrp="1" noRot="1" noChangeAspect="1" noChangeArrowheads="1"/>
          </p:cNvSpPr>
          <p:nvPr>
            <p:ph type="sldImg"/>
          </p:nvPr>
        </p:nvSpPr>
        <p:spPr>
          <a:xfrm>
            <a:off x="1527175" y="922338"/>
            <a:ext cx="4262438" cy="3197225"/>
          </a:xfrm>
          <a:solidFill>
            <a:srgbClr val="FFFFFF"/>
          </a:solidFill>
          <a:ln/>
        </p:spPr>
      </p:sp>
      <p:sp>
        <p:nvSpPr>
          <p:cNvPr id="29700"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a:lstStyle/>
          <a:p>
            <a:endParaRPr lang="en-US">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9950267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p:spPr>
        <p:txBody>
          <a:bodyPr/>
          <a:lstStyle/>
          <a:p>
            <a:fld id="{07F34930-682F-A94A-9D36-296D9C41C4FC}" type="slidenum">
              <a:rPr lang="en-US"/>
              <a:pPr/>
              <a:t>70</a:t>
            </a:fld>
            <a:endParaRPr lang="en-US"/>
          </a:p>
        </p:txBody>
      </p:sp>
      <p:sp>
        <p:nvSpPr>
          <p:cNvPr id="31747" name="Rectangle 2"/>
          <p:cNvSpPr>
            <a:spLocks noGrp="1" noRot="1" noChangeAspect="1" noChangeArrowheads="1"/>
          </p:cNvSpPr>
          <p:nvPr>
            <p:ph type="sldImg"/>
          </p:nvPr>
        </p:nvSpPr>
        <p:spPr>
          <a:xfrm>
            <a:off x="1527175" y="922338"/>
            <a:ext cx="4262438" cy="3197225"/>
          </a:xfrm>
          <a:solidFill>
            <a:srgbClr val="FFFFFF"/>
          </a:solidFill>
          <a:ln/>
        </p:spPr>
      </p:sp>
      <p:sp>
        <p:nvSpPr>
          <p:cNvPr id="31748"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a:lstStyle/>
          <a:p>
            <a:endParaRPr lang="en-US">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757608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75</a:t>
            </a:fld>
            <a:endParaRPr lang="zh-CN" altLang="en-US"/>
          </a:p>
        </p:txBody>
      </p:sp>
    </p:spTree>
    <p:extLst>
      <p:ext uri="{BB962C8B-B14F-4D97-AF65-F5344CB8AC3E}">
        <p14:creationId xmlns:p14="http://schemas.microsoft.com/office/powerpoint/2010/main" val="3056682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88</a:t>
            </a:fld>
            <a:endParaRPr lang="zh-CN" altLang="en-US"/>
          </a:p>
        </p:txBody>
      </p:sp>
    </p:spTree>
    <p:extLst>
      <p:ext uri="{BB962C8B-B14F-4D97-AF65-F5344CB8AC3E}">
        <p14:creationId xmlns:p14="http://schemas.microsoft.com/office/powerpoint/2010/main" val="2126712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91</a:t>
            </a:fld>
            <a:endParaRPr lang="zh-CN" altLang="en-US"/>
          </a:p>
        </p:txBody>
      </p:sp>
    </p:spTree>
    <p:extLst>
      <p:ext uri="{BB962C8B-B14F-4D97-AF65-F5344CB8AC3E}">
        <p14:creationId xmlns:p14="http://schemas.microsoft.com/office/powerpoint/2010/main" val="19975362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92</a:t>
            </a:fld>
            <a:endParaRPr lang="zh-CN" altLang="en-US"/>
          </a:p>
        </p:txBody>
      </p:sp>
    </p:spTree>
    <p:extLst>
      <p:ext uri="{BB962C8B-B14F-4D97-AF65-F5344CB8AC3E}">
        <p14:creationId xmlns:p14="http://schemas.microsoft.com/office/powerpoint/2010/main" val="1301831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93</a:t>
            </a:fld>
            <a:endParaRPr lang="zh-CN" altLang="en-US"/>
          </a:p>
        </p:txBody>
      </p:sp>
    </p:spTree>
    <p:extLst>
      <p:ext uri="{BB962C8B-B14F-4D97-AF65-F5344CB8AC3E}">
        <p14:creationId xmlns:p14="http://schemas.microsoft.com/office/powerpoint/2010/main" val="423777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95</a:t>
            </a:fld>
            <a:endParaRPr lang="zh-CN" altLang="en-US"/>
          </a:p>
        </p:txBody>
      </p:sp>
    </p:spTree>
    <p:extLst>
      <p:ext uri="{BB962C8B-B14F-4D97-AF65-F5344CB8AC3E}">
        <p14:creationId xmlns:p14="http://schemas.microsoft.com/office/powerpoint/2010/main" val="32918312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96</a:t>
            </a:fld>
            <a:endParaRPr lang="zh-CN" altLang="en-US"/>
          </a:p>
        </p:txBody>
      </p:sp>
    </p:spTree>
    <p:extLst>
      <p:ext uri="{BB962C8B-B14F-4D97-AF65-F5344CB8AC3E}">
        <p14:creationId xmlns:p14="http://schemas.microsoft.com/office/powerpoint/2010/main" val="596286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4C6AC4B-5503-7343-9A49-EA8E828B1216}" type="slidenum">
              <a:rPr lang="en-US"/>
              <a:pPr/>
              <a:t>39</a:t>
            </a:fld>
            <a:endParaRPr lang="en-US"/>
          </a:p>
        </p:txBody>
      </p:sp>
      <p:sp>
        <p:nvSpPr>
          <p:cNvPr id="1572866"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72867"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818229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97</a:t>
            </a:fld>
            <a:endParaRPr lang="zh-CN" altLang="en-US"/>
          </a:p>
        </p:txBody>
      </p:sp>
    </p:spTree>
    <p:extLst>
      <p:ext uri="{BB962C8B-B14F-4D97-AF65-F5344CB8AC3E}">
        <p14:creationId xmlns:p14="http://schemas.microsoft.com/office/powerpoint/2010/main" val="27666989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98</a:t>
            </a:fld>
            <a:endParaRPr lang="zh-CN" altLang="en-US"/>
          </a:p>
        </p:txBody>
      </p:sp>
    </p:spTree>
    <p:extLst>
      <p:ext uri="{BB962C8B-B14F-4D97-AF65-F5344CB8AC3E}">
        <p14:creationId xmlns:p14="http://schemas.microsoft.com/office/powerpoint/2010/main" val="117738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99</a:t>
            </a:fld>
            <a:endParaRPr lang="zh-CN" altLang="en-US"/>
          </a:p>
        </p:txBody>
      </p:sp>
    </p:spTree>
    <p:extLst>
      <p:ext uri="{BB962C8B-B14F-4D97-AF65-F5344CB8AC3E}">
        <p14:creationId xmlns:p14="http://schemas.microsoft.com/office/powerpoint/2010/main" val="2031828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100</a:t>
            </a:fld>
            <a:endParaRPr lang="zh-CN" altLang="en-US"/>
          </a:p>
        </p:txBody>
      </p:sp>
    </p:spTree>
    <p:extLst>
      <p:ext uri="{BB962C8B-B14F-4D97-AF65-F5344CB8AC3E}">
        <p14:creationId xmlns:p14="http://schemas.microsoft.com/office/powerpoint/2010/main" val="1931383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101</a:t>
            </a:fld>
            <a:endParaRPr lang="zh-CN" altLang="en-US"/>
          </a:p>
        </p:txBody>
      </p:sp>
    </p:spTree>
    <p:extLst>
      <p:ext uri="{BB962C8B-B14F-4D97-AF65-F5344CB8AC3E}">
        <p14:creationId xmlns:p14="http://schemas.microsoft.com/office/powerpoint/2010/main" val="7225038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102</a:t>
            </a:fld>
            <a:endParaRPr lang="zh-CN" altLang="en-US"/>
          </a:p>
        </p:txBody>
      </p:sp>
    </p:spTree>
    <p:extLst>
      <p:ext uri="{BB962C8B-B14F-4D97-AF65-F5344CB8AC3E}">
        <p14:creationId xmlns:p14="http://schemas.microsoft.com/office/powerpoint/2010/main" val="24508233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104</a:t>
            </a:fld>
            <a:endParaRPr lang="zh-CN" altLang="en-US"/>
          </a:p>
        </p:txBody>
      </p:sp>
    </p:spTree>
    <p:extLst>
      <p:ext uri="{BB962C8B-B14F-4D97-AF65-F5344CB8AC3E}">
        <p14:creationId xmlns:p14="http://schemas.microsoft.com/office/powerpoint/2010/main" val="11415115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105</a:t>
            </a:fld>
            <a:endParaRPr lang="zh-CN" altLang="en-US"/>
          </a:p>
        </p:txBody>
      </p:sp>
    </p:spTree>
    <p:extLst>
      <p:ext uri="{BB962C8B-B14F-4D97-AF65-F5344CB8AC3E}">
        <p14:creationId xmlns:p14="http://schemas.microsoft.com/office/powerpoint/2010/main" val="3046959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30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496552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7F18AF1-8567-BD46-9F20-F80CC09C37F8}" type="slidenum">
              <a:rPr lang="en-US"/>
              <a:pPr/>
              <a:t>108</a:t>
            </a:fld>
            <a:endParaRPr lang="en-US"/>
          </a:p>
        </p:txBody>
      </p:sp>
      <p:sp>
        <p:nvSpPr>
          <p:cNvPr id="1470466"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70467"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67376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BC96425-20D2-CC44-86FB-F9CE864EF6F5}" type="slidenum">
              <a:rPr lang="en-US"/>
              <a:pPr/>
              <a:t>40</a:t>
            </a:fld>
            <a:endParaRPr lang="en-US"/>
          </a:p>
        </p:txBody>
      </p:sp>
      <p:sp>
        <p:nvSpPr>
          <p:cNvPr id="1574914"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74915"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30960945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4F40E5D-A85E-C341-B4E0-847DD25CB93E}" type="slidenum">
              <a:rPr lang="en-US"/>
              <a:pPr/>
              <a:t>109</a:t>
            </a:fld>
            <a:endParaRPr lang="en-US"/>
          </a:p>
        </p:txBody>
      </p:sp>
      <p:sp>
        <p:nvSpPr>
          <p:cNvPr id="1472514"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72515"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739256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981FC0E-B730-FE47-9F67-9DE6D90302F9}" type="slidenum">
              <a:rPr lang="en-US"/>
              <a:pPr/>
              <a:t>110</a:t>
            </a:fld>
            <a:endParaRPr lang="en-US"/>
          </a:p>
        </p:txBody>
      </p:sp>
      <p:sp>
        <p:nvSpPr>
          <p:cNvPr id="1474562"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74563"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1080416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8EA3ABE-25B4-C54A-8054-BD605336B70D}" type="slidenum">
              <a:rPr lang="en-US"/>
              <a:pPr/>
              <a:t>111</a:t>
            </a:fld>
            <a:endParaRPr lang="en-US"/>
          </a:p>
        </p:txBody>
      </p:sp>
      <p:sp>
        <p:nvSpPr>
          <p:cNvPr id="1476610"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76611"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2205341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F9E6276-1E9C-7F40-8D45-0106CF87316D}" type="slidenum">
              <a:rPr lang="en-US"/>
              <a:pPr/>
              <a:t>112</a:t>
            </a:fld>
            <a:endParaRPr lang="en-US"/>
          </a:p>
        </p:txBody>
      </p:sp>
      <p:sp>
        <p:nvSpPr>
          <p:cNvPr id="1478658"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78659"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4545820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716629C-12EB-524E-837D-DE256F4CC04B}" type="slidenum">
              <a:rPr lang="en-US"/>
              <a:pPr/>
              <a:t>113</a:t>
            </a:fld>
            <a:endParaRPr lang="en-US"/>
          </a:p>
        </p:txBody>
      </p:sp>
      <p:sp>
        <p:nvSpPr>
          <p:cNvPr id="1480706"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80707"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9227900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4654ED5-F2D4-2848-8887-22D32C3DF3D3}" type="slidenum">
              <a:rPr lang="en-US"/>
              <a:pPr/>
              <a:t>114</a:t>
            </a:fld>
            <a:endParaRPr lang="en-US"/>
          </a:p>
        </p:txBody>
      </p:sp>
      <p:sp>
        <p:nvSpPr>
          <p:cNvPr id="1497090"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97091"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3441984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370555C-EFD3-DB43-9ECE-F9CF59F7B1AA}" type="slidenum">
              <a:rPr lang="en-US"/>
              <a:pPr/>
              <a:t>115</a:t>
            </a:fld>
            <a:endParaRPr lang="en-US"/>
          </a:p>
        </p:txBody>
      </p:sp>
      <p:sp>
        <p:nvSpPr>
          <p:cNvPr id="1499138"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99139"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54305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A0C732F-9A40-CD4D-B6C3-FABD35046219}" type="slidenum">
              <a:rPr lang="en-US"/>
              <a:pPr/>
              <a:t>116</a:t>
            </a:fld>
            <a:endParaRPr lang="en-US"/>
          </a:p>
        </p:txBody>
      </p:sp>
      <p:sp>
        <p:nvSpPr>
          <p:cNvPr id="1501186"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501187"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542526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8DC79FB-7B91-464C-BEB9-C7580BC5D8DB}" type="slidenum">
              <a:rPr lang="en-US"/>
              <a:pPr/>
              <a:t>117</a:t>
            </a:fld>
            <a:endParaRPr lang="en-US"/>
          </a:p>
        </p:txBody>
      </p:sp>
      <p:sp>
        <p:nvSpPr>
          <p:cNvPr id="1482754"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82755"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4252328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56DA596-7C18-574B-9440-C7EA74A36AFF}" type="slidenum">
              <a:rPr lang="en-US"/>
              <a:pPr/>
              <a:t>118</a:t>
            </a:fld>
            <a:endParaRPr lang="en-US"/>
          </a:p>
        </p:txBody>
      </p:sp>
      <p:sp>
        <p:nvSpPr>
          <p:cNvPr id="1507330"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507331"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r>
              <a:rPr lang="en-US" baseline="0" dirty="0" smtClean="0"/>
              <a:t>c1 = 1</a:t>
            </a:r>
          </a:p>
          <a:p>
            <a:r>
              <a:rPr lang="en-US" baseline="0" dirty="0" smtClean="0"/>
              <a:t> c2 = 1 </a:t>
            </a:r>
          </a:p>
          <a:p>
            <a:r>
              <a:rPr lang="en-US" baseline="0" dirty="0" smtClean="0"/>
              <a:t>……. Deadlock</a:t>
            </a:r>
          </a:p>
        </p:txBody>
      </p:sp>
    </p:spTree>
    <p:extLst>
      <p:ext uri="{BB962C8B-B14F-4D97-AF65-F5344CB8AC3E}">
        <p14:creationId xmlns:p14="http://schemas.microsoft.com/office/powerpoint/2010/main" val="2920114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DD6654A-78B0-C446-92CD-35C6F08BAE8C}" type="slidenum">
              <a:rPr lang="en-US"/>
              <a:pPr/>
              <a:t>41</a:t>
            </a:fld>
            <a:endParaRPr lang="en-US"/>
          </a:p>
        </p:txBody>
      </p:sp>
      <p:sp>
        <p:nvSpPr>
          <p:cNvPr id="1579010"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79011"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36375963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FB7320E-620E-064F-92A4-4A30F804688C}" type="slidenum">
              <a:rPr lang="en-US"/>
              <a:pPr/>
              <a:t>119</a:t>
            </a:fld>
            <a:endParaRPr lang="en-US"/>
          </a:p>
        </p:txBody>
      </p:sp>
      <p:sp>
        <p:nvSpPr>
          <p:cNvPr id="1509378"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509379"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r>
              <a:rPr lang="zh-CN" altLang="en-US" dirty="0" smtClean="0"/>
              <a:t>两个进程都在不断的改变状态，但是都无法进入</a:t>
            </a:r>
            <a:endParaRPr lang="en-US" altLang="zh-CN" dirty="0" smtClean="0"/>
          </a:p>
          <a:p>
            <a:endParaRPr lang="en-US" dirty="0" smtClean="0"/>
          </a:p>
          <a:p>
            <a:r>
              <a:rPr lang="zh-CN" altLang="en-US" dirty="0" smtClean="0"/>
              <a:t>另外一种情况，是某个进程始终无法得到服务</a:t>
            </a:r>
            <a:endParaRPr lang="en-US" dirty="0"/>
          </a:p>
        </p:txBody>
      </p:sp>
    </p:spTree>
    <p:extLst>
      <p:ext uri="{BB962C8B-B14F-4D97-AF65-F5344CB8AC3E}">
        <p14:creationId xmlns:p14="http://schemas.microsoft.com/office/powerpoint/2010/main" val="9662220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38F7464-0FA0-DD4A-9CDF-7CB3F8F5AD9B}" type="slidenum">
              <a:rPr lang="en-US"/>
              <a:pPr/>
              <a:t>120</a:t>
            </a:fld>
            <a:endParaRPr lang="en-US"/>
          </a:p>
        </p:txBody>
      </p:sp>
      <p:sp>
        <p:nvSpPr>
          <p:cNvPr id="1511426"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511427"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r>
              <a:rPr lang="zh-CN" altLang="en-US" dirty="0" smtClean="0"/>
              <a:t>注意由于</a:t>
            </a:r>
            <a:r>
              <a:rPr lang="en-US" altLang="zh-CN" dirty="0" smtClean="0"/>
              <a:t>turn </a:t>
            </a:r>
            <a:r>
              <a:rPr lang="zh-CN" altLang="en-US" dirty="0" smtClean="0"/>
              <a:t>只有一个值，因此</a:t>
            </a:r>
            <a:r>
              <a:rPr lang="en-US" altLang="zh-CN" dirty="0" smtClean="0"/>
              <a:t>L:</a:t>
            </a:r>
            <a:r>
              <a:rPr lang="zh-CN" altLang="en-US" dirty="0" smtClean="0"/>
              <a:t>中的条件 两进程只能有一个条件满足。</a:t>
            </a:r>
            <a:endParaRPr lang="en-US" dirty="0"/>
          </a:p>
        </p:txBody>
      </p:sp>
    </p:spTree>
    <p:extLst>
      <p:ext uri="{BB962C8B-B14F-4D97-AF65-F5344CB8AC3E}">
        <p14:creationId xmlns:p14="http://schemas.microsoft.com/office/powerpoint/2010/main" val="42195614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2EF6345-F524-EC48-8C43-B1078B8854F8}" type="slidenum">
              <a:rPr lang="en-US"/>
              <a:pPr/>
              <a:t>121</a:t>
            </a:fld>
            <a:endParaRPr lang="en-US"/>
          </a:p>
        </p:txBody>
      </p:sp>
      <p:sp>
        <p:nvSpPr>
          <p:cNvPr id="1484802"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84803"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dirty="0"/>
          </a:p>
        </p:txBody>
      </p:sp>
    </p:spTree>
    <p:extLst>
      <p:ext uri="{BB962C8B-B14F-4D97-AF65-F5344CB8AC3E}">
        <p14:creationId xmlns:p14="http://schemas.microsoft.com/office/powerpoint/2010/main" val="33792718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875CA56-5C6C-E148-A82F-42C0DDFA33B2}" type="slidenum">
              <a:rPr lang="en-US"/>
              <a:pPr/>
              <a:t>122</a:t>
            </a:fld>
            <a:endParaRPr lang="en-US"/>
          </a:p>
        </p:txBody>
      </p:sp>
      <p:sp>
        <p:nvSpPr>
          <p:cNvPr id="1486850"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86851"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203914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6209005-DBE1-EF43-8438-10EFE6033982}" type="slidenum">
              <a:rPr lang="en-US"/>
              <a:pPr/>
              <a:t>123</a:t>
            </a:fld>
            <a:endParaRPr lang="en-US"/>
          </a:p>
        </p:txBody>
      </p:sp>
      <p:sp>
        <p:nvSpPr>
          <p:cNvPr id="1488898"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88899"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220913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E9403C0-55DD-7346-BF5E-1D137B891F65}" type="slidenum">
              <a:rPr lang="en-US"/>
              <a:pPr/>
              <a:t>124</a:t>
            </a:fld>
            <a:endParaRPr lang="en-US"/>
          </a:p>
        </p:txBody>
      </p:sp>
      <p:sp>
        <p:nvSpPr>
          <p:cNvPr id="1490946"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90947"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2435066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E260E01-87B1-B741-BB55-F8DE4D74C992}" type="slidenum">
              <a:rPr lang="en-US"/>
              <a:pPr/>
              <a:t>125</a:t>
            </a:fld>
            <a:endParaRPr lang="en-US"/>
          </a:p>
        </p:txBody>
      </p:sp>
      <p:sp>
        <p:nvSpPr>
          <p:cNvPr id="1495042" name="Rectangle 2"/>
          <p:cNvSpPr>
            <a:spLocks noGrp="1" noRot="1" noChangeAspect="1" noChangeArrowheads="1"/>
          </p:cNvSpPr>
          <p:nvPr>
            <p:ph type="sldImg"/>
          </p:nvPr>
        </p:nvSpPr>
        <p:spPr bwMode="auto">
          <a:xfrm>
            <a:off x="1179513" y="949325"/>
            <a:ext cx="4376737" cy="3284538"/>
          </a:xfrm>
          <a:prstGeom prst="rect">
            <a:avLst/>
          </a:prstGeom>
          <a:solidFill>
            <a:srgbClr val="FFFFFF"/>
          </a:solidFill>
          <a:ln>
            <a:solidFill>
              <a:srgbClr val="000000"/>
            </a:solidFill>
            <a:miter lim="800000"/>
            <a:headEnd/>
            <a:tailEnd/>
          </a:ln>
        </p:spPr>
      </p:sp>
      <p:sp>
        <p:nvSpPr>
          <p:cNvPr id="1495043" name="Rectangle 3"/>
          <p:cNvSpPr>
            <a:spLocks noGrp="1" noChangeArrowheads="1"/>
          </p:cNvSpPr>
          <p:nvPr>
            <p:ph type="body" idx="1"/>
          </p:nvPr>
        </p:nvSpPr>
        <p:spPr bwMode="auto">
          <a:xfrm>
            <a:off x="897517" y="4685194"/>
            <a:ext cx="4940729" cy="4440493"/>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5373386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51D729F-49E5-574B-ACB2-7355177190F0}" type="slidenum">
              <a:rPr lang="en-US"/>
              <a:pPr/>
              <a:t>126</a:t>
            </a:fld>
            <a:endParaRPr lang="en-US"/>
          </a:p>
        </p:txBody>
      </p:sp>
      <p:sp>
        <p:nvSpPr>
          <p:cNvPr id="1386498" name="Rectangle 2"/>
          <p:cNvSpPr>
            <a:spLocks noGrp="1" noRot="1" noChangeAspect="1" noChangeArrowheads="1"/>
          </p:cNvSpPr>
          <p:nvPr>
            <p:ph type="sldImg"/>
          </p:nvPr>
        </p:nvSpPr>
        <p:spPr bwMode="auto">
          <a:xfrm>
            <a:off x="1293813" y="996950"/>
            <a:ext cx="4597400" cy="3448050"/>
          </a:xfrm>
          <a:prstGeom prst="rect">
            <a:avLst/>
          </a:prstGeom>
          <a:solidFill>
            <a:srgbClr val="FFFFFF"/>
          </a:solidFill>
          <a:ln>
            <a:solidFill>
              <a:srgbClr val="000000"/>
            </a:solidFill>
            <a:miter lim="800000"/>
            <a:headEnd/>
            <a:tailEnd/>
          </a:ln>
        </p:spPr>
      </p:sp>
      <p:sp>
        <p:nvSpPr>
          <p:cNvPr id="1386499" name="Rectangle 3"/>
          <p:cNvSpPr>
            <a:spLocks noGrp="1" noChangeArrowheads="1"/>
          </p:cNvSpPr>
          <p:nvPr>
            <p:ph type="body" idx="1"/>
          </p:nvPr>
        </p:nvSpPr>
        <p:spPr bwMode="auto">
          <a:xfrm>
            <a:off x="957351" y="4919454"/>
            <a:ext cx="5270111" cy="4662518"/>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959151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42</a:t>
            </a:fld>
            <a:endParaRPr lang="zh-CN" altLang="en-US"/>
          </a:p>
        </p:txBody>
      </p:sp>
    </p:spTree>
    <p:extLst>
      <p:ext uri="{BB962C8B-B14F-4D97-AF65-F5344CB8AC3E}">
        <p14:creationId xmlns:p14="http://schemas.microsoft.com/office/powerpoint/2010/main" val="4078519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43</a:t>
            </a:fld>
            <a:endParaRPr lang="zh-CN" altLang="en-US"/>
          </a:p>
        </p:txBody>
      </p:sp>
    </p:spTree>
    <p:extLst>
      <p:ext uri="{BB962C8B-B14F-4D97-AF65-F5344CB8AC3E}">
        <p14:creationId xmlns:p14="http://schemas.microsoft.com/office/powerpoint/2010/main" val="3306894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C5FE307-49E5-3D45-8534-B1A736D242C4}" type="slidenum">
              <a:rPr lang="en-US"/>
              <a:pPr/>
              <a:t>44</a:t>
            </a:fld>
            <a:endParaRPr lang="en-US"/>
          </a:p>
        </p:txBody>
      </p:sp>
      <p:sp>
        <p:nvSpPr>
          <p:cNvPr id="1568770" name="Rectangle 2"/>
          <p:cNvSpPr>
            <a:spLocks noGrp="1" noRot="1" noChangeAspect="1" noChangeArrowheads="1" noTextEdit="1"/>
          </p:cNvSpPr>
          <p:nvPr>
            <p:ph type="sldImg"/>
          </p:nvPr>
        </p:nvSpPr>
        <p:spPr bwMode="auto">
          <a:xfrm>
            <a:off x="1012825" y="785813"/>
            <a:ext cx="5157788" cy="3868737"/>
          </a:xfrm>
          <a:prstGeom prst="rect">
            <a:avLst/>
          </a:prstGeom>
          <a:solidFill>
            <a:srgbClr val="FFFFFF"/>
          </a:solidFill>
          <a:ln>
            <a:solidFill>
              <a:srgbClr val="000000"/>
            </a:solidFill>
            <a:miter lim="800000"/>
            <a:headEnd/>
            <a:tailEnd/>
          </a:ln>
        </p:spPr>
      </p:sp>
      <p:sp>
        <p:nvSpPr>
          <p:cNvPr id="1568771" name="Rectangle 3"/>
          <p:cNvSpPr>
            <a:spLocks noGrp="1" noChangeArrowheads="1"/>
          </p:cNvSpPr>
          <p:nvPr>
            <p:ph type="body" idx="1"/>
          </p:nvPr>
        </p:nvSpPr>
        <p:spPr bwMode="auto">
          <a:xfrm>
            <a:off x="955793" y="4919454"/>
            <a:ext cx="5271670" cy="4662518"/>
          </a:xfrm>
          <a:prstGeom prst="rect">
            <a:avLst/>
          </a:prstGeom>
          <a:solidFill>
            <a:srgbClr val="FFFFFF"/>
          </a:solidFill>
          <a:ln>
            <a:solidFill>
              <a:srgbClr val="000000"/>
            </a:solidFill>
            <a:miter lim="800000"/>
            <a:headEnd/>
            <a:tailEnd/>
          </a:ln>
        </p:spPr>
        <p:txBody>
          <a:bodyPr lIns="95048" tIns="47524" rIns="95048" bIns="47524">
            <a:prstTxWarp prst="textNoShape">
              <a:avLst/>
            </a:prstTxWarp>
          </a:bodyPr>
          <a:lstStyle/>
          <a:p>
            <a:r>
              <a:rPr lang="en-US"/>
              <a:t>Update protocols, or write broadcast.  Latency between writing a word in one processor</a:t>
            </a:r>
          </a:p>
          <a:p>
            <a:r>
              <a:rPr lang="en-US"/>
              <a:t>and reading it in another is usually smaller in a write update scheme.</a:t>
            </a:r>
          </a:p>
          <a:p>
            <a:r>
              <a:rPr lang="en-US"/>
              <a:t>But since bandwidth is more precious, most multiprocessors use a write invalidate scheme.</a:t>
            </a:r>
          </a:p>
        </p:txBody>
      </p:sp>
    </p:spTree>
    <p:extLst>
      <p:ext uri="{BB962C8B-B14F-4D97-AF65-F5344CB8AC3E}">
        <p14:creationId xmlns:p14="http://schemas.microsoft.com/office/powerpoint/2010/main" val="3144005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5615C8B-C693-47A0-B64A-E5A637036A92}" type="datetime1">
              <a:rPr lang="zh-CN" altLang="en-US" smtClean="0"/>
              <a:t>2014/5/30</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56405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056034-C4EA-4083-8340-68AD4F11ADA7}" type="datetime1">
              <a:rPr lang="zh-CN" altLang="en-US" smtClean="0"/>
              <a:t>2014/5/30</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58173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FC051F9-728E-43F2-8B86-C73E7BF2F44D}" type="datetime1">
              <a:rPr lang="zh-CN" altLang="en-US" smtClean="0"/>
              <a:t>2014/5/30</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40246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84868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19BC93A-258A-4102-883F-772506B338EE}" type="datetime1">
              <a:rPr lang="zh-CN" altLang="en-US" smtClean="0"/>
              <a:t>2014/5/30</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68001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490514-9CBD-47EE-BFA4-1BA5E3966B9F}" type="datetime1">
              <a:rPr lang="zh-CN" altLang="en-US" smtClean="0"/>
              <a:t>2014/5/30</a:t>
            </a:fld>
            <a:endParaRPr lang="zh-CN" altLang="en-US"/>
          </a:p>
        </p:txBody>
      </p:sp>
      <p:sp>
        <p:nvSpPr>
          <p:cNvPr id="6" name="Footer Placeholder 5"/>
          <p:cNvSpPr>
            <a:spLocks noGrp="1"/>
          </p:cNvSpPr>
          <p:nvPr>
            <p:ph type="ftr" sz="quarter" idx="11"/>
          </p:nvPr>
        </p:nvSpPr>
        <p:spPr/>
        <p:txBody>
          <a:bodyPr/>
          <a:lstStyle/>
          <a:p>
            <a:r>
              <a:rPr lang="zh-CN" altLang="en-US" smtClean="0"/>
              <a:t>计算机体系结构</a:t>
            </a:r>
            <a:endParaRPr lang="zh-CN" altLang="en-US"/>
          </a:p>
        </p:txBody>
      </p:sp>
      <p:sp>
        <p:nvSpPr>
          <p:cNvPr id="7" name="Slide Number Placeholder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62195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3F7B343-71C1-4F55-A50B-3E72042F0BDF}" type="datetime1">
              <a:rPr lang="zh-CN" altLang="en-US" smtClean="0"/>
              <a:t>2014/5/30</a:t>
            </a:fld>
            <a:endParaRPr lang="zh-CN" altLang="en-US"/>
          </a:p>
        </p:txBody>
      </p:sp>
      <p:sp>
        <p:nvSpPr>
          <p:cNvPr id="8" name="Footer Placeholder 7"/>
          <p:cNvSpPr>
            <a:spLocks noGrp="1"/>
          </p:cNvSpPr>
          <p:nvPr>
            <p:ph type="ftr" sz="quarter" idx="11"/>
          </p:nvPr>
        </p:nvSpPr>
        <p:spPr/>
        <p:txBody>
          <a:bodyPr/>
          <a:lstStyle/>
          <a:p>
            <a:r>
              <a:rPr lang="zh-CN" altLang="en-US" smtClean="0"/>
              <a:t>计算机体系结构</a:t>
            </a:r>
            <a:endParaRPr lang="zh-CN" altLang="en-US"/>
          </a:p>
        </p:txBody>
      </p:sp>
      <p:sp>
        <p:nvSpPr>
          <p:cNvPr id="9" name="Slide Number Placeholder 8"/>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83441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7CA774-54D2-41CB-91FC-50000D10EFBC}" type="datetime1">
              <a:rPr lang="zh-CN" altLang="en-US" smtClean="0"/>
              <a:t>2014/5/30</a:t>
            </a:fld>
            <a:endParaRPr lang="zh-CN" altLang="en-US"/>
          </a:p>
        </p:txBody>
      </p:sp>
      <p:sp>
        <p:nvSpPr>
          <p:cNvPr id="4" name="Footer Placeholder 3"/>
          <p:cNvSpPr>
            <a:spLocks noGrp="1"/>
          </p:cNvSpPr>
          <p:nvPr>
            <p:ph type="ftr" sz="quarter" idx="11"/>
          </p:nvPr>
        </p:nvSpPr>
        <p:spPr/>
        <p:txBody>
          <a:bodyPr/>
          <a:lstStyle/>
          <a:p>
            <a:r>
              <a:rPr lang="zh-CN" altLang="en-US" smtClean="0"/>
              <a:t>计算机体系结构</a:t>
            </a:r>
            <a:endParaRPr lang="zh-CN" altLang="en-US"/>
          </a:p>
        </p:txBody>
      </p:sp>
      <p:sp>
        <p:nvSpPr>
          <p:cNvPr id="5" name="Slide Number Placeholder 4"/>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06132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BD39F-E6C6-43A8-B244-F719C120C325}" type="datetime1">
              <a:rPr lang="zh-CN" altLang="en-US" smtClean="0"/>
              <a:t>2014/5/30</a:t>
            </a:fld>
            <a:endParaRPr lang="zh-CN" altLang="en-US"/>
          </a:p>
        </p:txBody>
      </p:sp>
      <p:sp>
        <p:nvSpPr>
          <p:cNvPr id="3" name="Footer Placeholder 2"/>
          <p:cNvSpPr>
            <a:spLocks noGrp="1"/>
          </p:cNvSpPr>
          <p:nvPr>
            <p:ph type="ftr" sz="quarter" idx="11"/>
          </p:nvPr>
        </p:nvSpPr>
        <p:spPr/>
        <p:txBody>
          <a:bodyPr/>
          <a:lstStyle/>
          <a:p>
            <a:r>
              <a:rPr lang="zh-CN" altLang="en-US" smtClean="0"/>
              <a:t>计算机体系结构</a:t>
            </a:r>
            <a:endParaRPr lang="zh-CN" altLang="en-US"/>
          </a:p>
        </p:txBody>
      </p:sp>
      <p:sp>
        <p:nvSpPr>
          <p:cNvPr id="4" name="Slide Number Placeholder 3"/>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418499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1C99309-F3F6-493F-B72B-A989EB49C191}" type="datetime1">
              <a:rPr lang="zh-CN" altLang="en-US" smtClean="0"/>
              <a:t>2014/5/30</a:t>
            </a:fld>
            <a:endParaRPr lang="zh-CN" altLang="en-US"/>
          </a:p>
        </p:txBody>
      </p:sp>
      <p:sp>
        <p:nvSpPr>
          <p:cNvPr id="6" name="Footer Placeholder 5"/>
          <p:cNvSpPr>
            <a:spLocks noGrp="1"/>
          </p:cNvSpPr>
          <p:nvPr>
            <p:ph type="ftr" sz="quarter" idx="11"/>
          </p:nvPr>
        </p:nvSpPr>
        <p:spPr/>
        <p:txBody>
          <a:bodyPr/>
          <a:lstStyle/>
          <a:p>
            <a:r>
              <a:rPr lang="zh-CN" altLang="en-US" smtClean="0"/>
              <a:t>计算机体系结构</a:t>
            </a:r>
            <a:endParaRPr lang="zh-CN" altLang="en-US"/>
          </a:p>
        </p:txBody>
      </p:sp>
      <p:sp>
        <p:nvSpPr>
          <p:cNvPr id="7" name="Slide Number Placeholder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07821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1D0B7F-10BC-4A63-99D3-B9DFBAA1A2A9}" type="datetime1">
              <a:rPr lang="zh-CN" altLang="en-US" smtClean="0"/>
              <a:t>2014/5/30</a:t>
            </a:fld>
            <a:endParaRPr lang="zh-CN" altLang="en-US"/>
          </a:p>
        </p:txBody>
      </p:sp>
      <p:sp>
        <p:nvSpPr>
          <p:cNvPr id="6" name="Footer Placeholder 5"/>
          <p:cNvSpPr>
            <a:spLocks noGrp="1"/>
          </p:cNvSpPr>
          <p:nvPr>
            <p:ph type="ftr" sz="quarter" idx="11"/>
          </p:nvPr>
        </p:nvSpPr>
        <p:spPr/>
        <p:txBody>
          <a:bodyPr/>
          <a:lstStyle/>
          <a:p>
            <a:r>
              <a:rPr lang="zh-CN" altLang="en-US" smtClean="0"/>
              <a:t>计算机体系结构</a:t>
            </a:r>
            <a:endParaRPr lang="zh-CN" altLang="en-US"/>
          </a:p>
        </p:txBody>
      </p:sp>
      <p:sp>
        <p:nvSpPr>
          <p:cNvPr id="7" name="Slide Number Placeholder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40841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43957-0D42-4654-9DF1-233E82CDE29F}" type="datetime1">
              <a:rPr lang="zh-CN" altLang="en-US" smtClean="0"/>
              <a:t>2014/5/30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计算机体系结构</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12815426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hzhou@u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Microsoft_Excel_97-2003____1.xls"/></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Microsoft_Excel_97-2003____2.xls"/></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p:txBody>
          <a:bodyPr/>
          <a:lstStyle/>
          <a:p>
            <a:r>
              <a:rPr lang="zh-CN" altLang="en-US" sz="5400" dirty="0">
                <a:ea typeface="宋体" panose="02010600030101010101" pitchFamily="2" charset="-122"/>
              </a:rPr>
              <a:t>计算机体系结构</a:t>
            </a:r>
          </a:p>
        </p:txBody>
      </p:sp>
      <p:sp>
        <p:nvSpPr>
          <p:cNvPr id="2053" name="Rectangle 3"/>
          <p:cNvSpPr>
            <a:spLocks noGrp="1" noChangeArrowheads="1"/>
          </p:cNvSpPr>
          <p:nvPr>
            <p:ph type="subTitle" idx="1"/>
          </p:nvPr>
        </p:nvSpPr>
        <p:spPr/>
        <p:txBody>
          <a:bodyPr>
            <a:normAutofit fontScale="77500" lnSpcReduction="20000"/>
          </a:bodyPr>
          <a:lstStyle/>
          <a:p>
            <a:endParaRPr lang="zh-CN" altLang="en-US" dirty="0" smtClean="0">
              <a:ea typeface="隶书" panose="02010509060101010101" pitchFamily="49" charset="-122"/>
            </a:endParaRPr>
          </a:p>
          <a:p>
            <a:r>
              <a:rPr lang="zh-CN" altLang="en-US" dirty="0" smtClean="0">
                <a:ea typeface="隶书" panose="02010509060101010101" pitchFamily="49" charset="-122"/>
              </a:rPr>
              <a:t>周学海</a:t>
            </a:r>
          </a:p>
          <a:p>
            <a:r>
              <a:rPr lang="en-US" altLang="zh-CN" dirty="0" smtClean="0">
                <a:ea typeface="隶书" panose="02010509060101010101" pitchFamily="49" charset="-122"/>
                <a:hlinkClick r:id="rId3"/>
              </a:rPr>
              <a:t>xhzhou@ustc.edu.cn</a:t>
            </a:r>
            <a:endParaRPr lang="en-US" altLang="zh-CN" dirty="0" smtClean="0">
              <a:ea typeface="隶书" panose="02010509060101010101" pitchFamily="49" charset="-122"/>
            </a:endParaRPr>
          </a:p>
          <a:p>
            <a:r>
              <a:rPr lang="en-US" altLang="zh-CN" dirty="0" smtClean="0">
                <a:ea typeface="隶书" panose="02010509060101010101" pitchFamily="49" charset="-122"/>
              </a:rPr>
              <a:t>0551-63601556, 63492271</a:t>
            </a:r>
          </a:p>
          <a:p>
            <a:r>
              <a:rPr lang="zh-CN" altLang="en-US" dirty="0" smtClean="0">
                <a:ea typeface="隶书" panose="02010509060101010101" pitchFamily="49" charset="-122"/>
              </a:rPr>
              <a:t>中国科学技术大学</a:t>
            </a:r>
          </a:p>
        </p:txBody>
      </p:sp>
      <p:sp>
        <p:nvSpPr>
          <p:cNvPr id="2050" name="日期占位符 3"/>
          <p:cNvSpPr>
            <a:spLocks noGrp="1"/>
          </p:cNvSpPr>
          <p:nvPr>
            <p:ph type="dt" sz="half"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28B96D-0B21-465A-B96D-5E9A24638C6D}" type="datetime1">
              <a:rPr lang="zh-CN" altLang="en-US">
                <a:latin typeface="Times New Roman" panose="02020603050405020304" pitchFamily="18" charset="0"/>
                <a:ea typeface="宋体" panose="02010600030101010101" pitchFamily="2" charset="-122"/>
              </a:rPr>
              <a:pPr/>
              <a:t>2014/5/30</a:t>
            </a:fld>
            <a:endParaRPr lang="en-US" altLang="zh-CN">
              <a:latin typeface="Times New Roman" panose="02020603050405020304" pitchFamily="18" charset="0"/>
              <a:ea typeface="宋体" panose="02010600030101010101" pitchFamily="2" charset="-122"/>
            </a:endParaRPr>
          </a:p>
        </p:txBody>
      </p:sp>
      <p:sp>
        <p:nvSpPr>
          <p:cNvPr id="2051" name="页脚占位符 4"/>
          <p:cNvSpPr>
            <a:spLocks noGrp="1"/>
          </p:cNvSpPr>
          <p:nvPr>
            <p:ph type="ftr"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latin typeface="Times New Roman" panose="02020603050405020304" pitchFamily="18" charset="0"/>
                <a:ea typeface="宋体" panose="02010600030101010101" pitchFamily="2" charset="-122"/>
              </a:rPr>
              <a:t>中国科学技术大学</a:t>
            </a:r>
            <a:endParaRPr lang="en-US"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6100587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593878"/>
          </a:xfrm>
        </p:spPr>
        <p:txBody>
          <a:bodyPr>
            <a:normAutofit fontScale="90000"/>
          </a:bodyPr>
          <a:lstStyle/>
          <a:p>
            <a:r>
              <a:rPr lang="zh-CN" altLang="en-US" dirty="0">
                <a:latin typeface="黑体" panose="02010609060101010101" pitchFamily="49" charset="-122"/>
                <a:ea typeface="黑体" panose="02010609060101010101" pitchFamily="49" charset="-122"/>
              </a:rPr>
              <a:t>通信模型和存储器的结构模型</a:t>
            </a:r>
            <a:endParaRPr lang="zh-CN" altLang="en-US" dirty="0"/>
          </a:p>
        </p:txBody>
      </p:sp>
      <p:sp>
        <p:nvSpPr>
          <p:cNvPr id="3" name="内容占位符 2"/>
          <p:cNvSpPr>
            <a:spLocks noGrp="1"/>
          </p:cNvSpPr>
          <p:nvPr>
            <p:ph idx="1"/>
          </p:nvPr>
        </p:nvSpPr>
        <p:spPr>
          <a:xfrm>
            <a:off x="628650" y="1271239"/>
            <a:ext cx="7886700" cy="4905724"/>
          </a:xfrm>
        </p:spPr>
        <p:txBody>
          <a:bodyPr>
            <a:normAutofit/>
          </a:bodyPr>
          <a:lstStyle/>
          <a:p>
            <a:pPr marL="0" indent="0">
              <a:lnSpc>
                <a:spcPct val="85000"/>
              </a:lnSpc>
              <a:spcBef>
                <a:spcPct val="50000"/>
              </a:spcBef>
              <a:buNone/>
            </a:pPr>
            <a:r>
              <a:rPr lang="en-US" altLang="zh-CN" dirty="0">
                <a:latin typeface="仿宋_GB2312" pitchFamily="49" charset="-122"/>
                <a:ea typeface="仿宋_GB2312" pitchFamily="49" charset="-122"/>
              </a:rPr>
              <a:t>1. </a:t>
            </a:r>
            <a:r>
              <a:rPr lang="zh-CN" altLang="en-US" dirty="0">
                <a:latin typeface="仿宋_GB2312" pitchFamily="49" charset="-122"/>
                <a:ea typeface="仿宋_GB2312" pitchFamily="49" charset="-122"/>
              </a:rPr>
              <a:t>两种地址空间的组织方案</a:t>
            </a:r>
          </a:p>
          <a:p>
            <a:pPr marL="0" indent="0">
              <a:lnSpc>
                <a:spcPct val="85000"/>
              </a:lnSpc>
              <a:spcBef>
                <a:spcPct val="50000"/>
              </a:spcBef>
              <a:buNone/>
            </a:pP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物理</a:t>
            </a:r>
            <a:r>
              <a:rPr lang="zh-CN" altLang="en-US" dirty="0">
                <a:latin typeface="楷体_GB2312" pitchFamily="49" charset="-122"/>
                <a:ea typeface="楷体_GB2312" pitchFamily="49" charset="-122"/>
              </a:rPr>
              <a:t>上分离的多个存储器可作为一个逻辑上</a:t>
            </a:r>
            <a:r>
              <a:rPr lang="zh-CN" altLang="en-US" dirty="0" smtClean="0">
                <a:latin typeface="楷体_GB2312" pitchFamily="49" charset="-122"/>
                <a:ea typeface="楷体_GB2312" pitchFamily="49" charset="-122"/>
              </a:rPr>
              <a:t>共享</a:t>
            </a:r>
            <a:r>
              <a:rPr lang="zh-CN" altLang="en-US" dirty="0">
                <a:latin typeface="楷体_GB2312" pitchFamily="49" charset="-122"/>
                <a:ea typeface="楷体_GB2312" pitchFamily="49" charset="-122"/>
              </a:rPr>
              <a:t>的存储空间进行编址</a:t>
            </a:r>
            <a:r>
              <a:rPr lang="zh-CN" altLang="en-US" dirty="0" smtClean="0">
                <a:latin typeface="楷体_GB2312" pitchFamily="49" charset="-122"/>
                <a:ea typeface="楷体_GB2312" pitchFamily="49" charset="-122"/>
              </a:rPr>
              <a:t>。这</a:t>
            </a:r>
            <a:r>
              <a:rPr lang="zh-CN" altLang="en-US" dirty="0">
                <a:latin typeface="楷体_GB2312" pitchFamily="49" charset="-122"/>
                <a:ea typeface="楷体_GB2312" pitchFamily="49" charset="-122"/>
              </a:rPr>
              <a:t>类机器的结构被称为分布式共享存储器</a:t>
            </a:r>
            <a:r>
              <a:rPr lang="en-US" altLang="zh-CN" dirty="0">
                <a:latin typeface="楷体_GB2312" pitchFamily="49" charset="-122"/>
                <a:ea typeface="楷体_GB2312" pitchFamily="49" charset="-122"/>
              </a:rPr>
              <a:t>(DSM</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或</a:t>
            </a:r>
            <a:r>
              <a:rPr lang="zh-CN" altLang="en-US" dirty="0">
                <a:latin typeface="楷体_GB2312" pitchFamily="49" charset="-122"/>
                <a:ea typeface="楷体_GB2312" pitchFamily="49" charset="-122"/>
              </a:rPr>
              <a:t>可缩放共享存储器</a:t>
            </a:r>
            <a:r>
              <a:rPr lang="zh-CN" altLang="en-US" dirty="0" smtClean="0">
                <a:latin typeface="楷体_GB2312" pitchFamily="49" charset="-122"/>
                <a:ea typeface="楷体_GB2312" pitchFamily="49" charset="-122"/>
              </a:rPr>
              <a:t>体系结构。</a:t>
            </a:r>
            <a:r>
              <a:rPr lang="en-US" altLang="zh-CN" dirty="0" smtClean="0">
                <a:latin typeface="楷体_GB2312" pitchFamily="49" charset="-122"/>
                <a:ea typeface="楷体_GB2312" pitchFamily="49" charset="-122"/>
              </a:rPr>
              <a:t>DSM</a:t>
            </a:r>
            <a:r>
              <a:rPr lang="zh-CN" altLang="en-US" dirty="0">
                <a:latin typeface="楷体_GB2312" pitchFamily="49" charset="-122"/>
                <a:ea typeface="楷体_GB2312" pitchFamily="49" charset="-122"/>
              </a:rPr>
              <a:t>机器被称为</a:t>
            </a:r>
            <a:r>
              <a:rPr lang="en-US" altLang="zh-CN" dirty="0">
                <a:latin typeface="楷体_GB2312" pitchFamily="49" charset="-122"/>
                <a:ea typeface="楷体_GB2312" pitchFamily="49" charset="-122"/>
              </a:rPr>
              <a:t>NUMA(non-uniform memory access)</a:t>
            </a:r>
            <a:r>
              <a:rPr lang="zh-CN" altLang="en-US" dirty="0">
                <a:latin typeface="楷体_GB2312" pitchFamily="49" charset="-122"/>
                <a:ea typeface="楷体_GB2312" pitchFamily="49" charset="-122"/>
              </a:rPr>
              <a:t>机器</a:t>
            </a:r>
            <a:r>
              <a:rPr lang="zh-CN" altLang="en-US" dirty="0" smtClean="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marL="0" indent="0">
              <a:lnSpc>
                <a:spcPct val="85000"/>
              </a:lnSpc>
              <a:spcBef>
                <a:spcPct val="50000"/>
              </a:spcBef>
              <a:buNone/>
            </a:pP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整个</a:t>
            </a:r>
            <a:r>
              <a:rPr lang="zh-CN" altLang="en-US" dirty="0">
                <a:latin typeface="楷体_GB2312" pitchFamily="49" charset="-122"/>
                <a:ea typeface="楷体_GB2312" pitchFamily="49" charset="-122"/>
              </a:rPr>
              <a:t>地址空间由多个独立的地址空间构成</a:t>
            </a:r>
            <a:r>
              <a:rPr lang="zh-CN" altLang="en-US" dirty="0" smtClean="0">
                <a:latin typeface="楷体_GB2312" pitchFamily="49" charset="-122"/>
                <a:ea typeface="楷体_GB2312" pitchFamily="49" charset="-122"/>
              </a:rPr>
              <a:t>，</a:t>
            </a:r>
            <a:r>
              <a:rPr lang="zh-CN" altLang="en-US" dirty="0">
                <a:latin typeface="楷体_GB2312" pitchFamily="49" charset="-122"/>
                <a:ea typeface="楷体_GB2312" pitchFamily="49" charset="-122"/>
              </a:rPr>
              <a:t>它</a:t>
            </a:r>
            <a:r>
              <a:rPr lang="zh-CN" altLang="en-US" dirty="0" smtClean="0">
                <a:latin typeface="楷体_GB2312" pitchFamily="49" charset="-122"/>
                <a:ea typeface="楷体_GB2312" pitchFamily="49" charset="-122"/>
              </a:rPr>
              <a:t>们</a:t>
            </a:r>
            <a:r>
              <a:rPr lang="zh-CN" altLang="en-US" dirty="0">
                <a:latin typeface="楷体_GB2312" pitchFamily="49" charset="-122"/>
                <a:ea typeface="楷体_GB2312" pitchFamily="49" charset="-122"/>
              </a:rPr>
              <a:t>在逻辑上也是独立的，远程的处理器不能</a:t>
            </a:r>
            <a:r>
              <a:rPr lang="zh-CN" altLang="en-US" dirty="0" smtClean="0">
                <a:latin typeface="楷体_GB2312" pitchFamily="49" charset="-122"/>
                <a:ea typeface="楷体_GB2312" pitchFamily="49" charset="-122"/>
              </a:rPr>
              <a:t>对其</a:t>
            </a:r>
            <a:r>
              <a:rPr lang="zh-CN" altLang="en-US" dirty="0">
                <a:latin typeface="楷体_GB2312" pitchFamily="49" charset="-122"/>
                <a:ea typeface="楷体_GB2312" pitchFamily="49" charset="-122"/>
              </a:rPr>
              <a:t>直接寻址。</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10</a:t>
            </a:fld>
            <a:endParaRPr lang="zh-CN" altLang="en-US"/>
          </a:p>
        </p:txBody>
      </p:sp>
    </p:spTree>
    <p:extLst>
      <p:ext uri="{BB962C8B-B14F-4D97-AF65-F5344CB8AC3E}">
        <p14:creationId xmlns:p14="http://schemas.microsoft.com/office/powerpoint/2010/main" val="30373875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Rectangle 2"/>
          <p:cNvSpPr>
            <a:spLocks noGrp="1" noChangeArrowheads="1"/>
          </p:cNvSpPr>
          <p:nvPr>
            <p:ph type="title"/>
          </p:nvPr>
        </p:nvSpPr>
        <p:spPr>
          <a:xfrm>
            <a:off x="628650" y="365127"/>
            <a:ext cx="7886700" cy="1095684"/>
          </a:xfrm>
        </p:spPr>
        <p:txBody>
          <a:bodyPr>
            <a:normAutofit/>
          </a:bodyPr>
          <a:lstStyle/>
          <a:p>
            <a:r>
              <a:rPr lang="en-US" altLang="zh-CN" sz="3200" dirty="0">
                <a:ea typeface="宋体" panose="02010600030101010101" pitchFamily="2" charset="-122"/>
              </a:rPr>
              <a:t>Understanding Program Order - Example 2</a:t>
            </a:r>
          </a:p>
        </p:txBody>
      </p:sp>
      <p:sp>
        <p:nvSpPr>
          <p:cNvPr id="1113091" name="Rectangle 3"/>
          <p:cNvSpPr>
            <a:spLocks noGrp="1" noChangeArrowheads="1"/>
          </p:cNvSpPr>
          <p:nvPr>
            <p:ph type="body" idx="1"/>
          </p:nvPr>
        </p:nvSpPr>
        <p:spPr/>
        <p:txBody>
          <a:bodyPr>
            <a:normAutofit lnSpcReduction="10000"/>
          </a:bodyPr>
          <a:lstStyle/>
          <a:p>
            <a:pPr marL="0" indent="0">
              <a:lnSpc>
                <a:spcPct val="100000"/>
              </a:lnSpc>
              <a:spcBef>
                <a:spcPct val="0"/>
              </a:spcBef>
              <a:buNone/>
            </a:pPr>
            <a:r>
              <a:rPr lang="en-US" altLang="zh-CN" i="1" dirty="0">
                <a:ea typeface="宋体" panose="02010600030101010101" pitchFamily="2" charset="-122"/>
              </a:rPr>
              <a:t>Initially A = Flag = 0</a:t>
            </a:r>
            <a:endParaRPr lang="en-US" altLang="zh-CN" dirty="0">
              <a:ea typeface="宋体" panose="02010600030101010101" pitchFamily="2" charset="-122"/>
            </a:endParaRPr>
          </a:p>
          <a:p>
            <a:pPr marL="0" indent="0">
              <a:lnSpc>
                <a:spcPct val="100000"/>
              </a:lnSpc>
              <a:spcBef>
                <a:spcPct val="0"/>
              </a:spcBef>
              <a:buNone/>
            </a:pPr>
            <a:r>
              <a:rPr lang="en-US" altLang="zh-CN" dirty="0">
                <a:ea typeface="宋体" panose="02010600030101010101" pitchFamily="2" charset="-122"/>
              </a:rPr>
              <a:t>P1 					P2 </a:t>
            </a:r>
          </a:p>
          <a:p>
            <a:pPr marL="0" indent="0">
              <a:lnSpc>
                <a:spcPct val="100000"/>
              </a:lnSpc>
              <a:spcBef>
                <a:spcPct val="0"/>
              </a:spcBef>
              <a:buNone/>
            </a:pPr>
            <a:r>
              <a:rPr lang="en-US" altLang="zh-CN" dirty="0">
                <a:ea typeface="宋体" panose="02010600030101010101" pitchFamily="2" charset="-122"/>
              </a:rPr>
              <a:t>A = 23; 				while (Flag != 1) {;} </a:t>
            </a:r>
          </a:p>
          <a:p>
            <a:pPr marL="0" indent="0">
              <a:lnSpc>
                <a:spcPct val="100000"/>
              </a:lnSpc>
              <a:spcBef>
                <a:spcPct val="0"/>
              </a:spcBef>
              <a:buNone/>
            </a:pPr>
            <a:r>
              <a:rPr lang="en-US" altLang="zh-CN" dirty="0">
                <a:ea typeface="宋体" panose="02010600030101010101" pitchFamily="2" charset="-122"/>
              </a:rPr>
              <a:t>Flag = 1; 				... = A; </a:t>
            </a:r>
          </a:p>
          <a:p>
            <a:pPr marL="0" indent="0">
              <a:lnSpc>
                <a:spcPct val="100000"/>
              </a:lnSpc>
              <a:spcBef>
                <a:spcPct val="0"/>
              </a:spcBef>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P1 					P2 </a:t>
            </a:r>
          </a:p>
          <a:p>
            <a:pPr marL="0" indent="0">
              <a:lnSpc>
                <a:spcPct val="100000"/>
              </a:lnSpc>
              <a:spcBef>
                <a:spcPct val="0"/>
              </a:spcBef>
              <a:buNone/>
            </a:pPr>
            <a:r>
              <a:rPr lang="en-US" altLang="zh-CN" dirty="0">
                <a:ea typeface="宋体" panose="02010600030101010101" pitchFamily="2" charset="-122"/>
              </a:rPr>
              <a:t>Write, A, 23 				Read, Flag, 0 </a:t>
            </a:r>
          </a:p>
          <a:p>
            <a:pPr marL="0" indent="0">
              <a:lnSpc>
                <a:spcPct val="100000"/>
              </a:lnSpc>
              <a:spcBef>
                <a:spcPct val="0"/>
              </a:spcBef>
              <a:buNone/>
            </a:pPr>
            <a:r>
              <a:rPr lang="en-US" altLang="zh-CN" dirty="0">
                <a:ea typeface="宋体" panose="02010600030101010101" pitchFamily="2" charset="-122"/>
              </a:rPr>
              <a:t>Write, Flag, 1 </a:t>
            </a:r>
          </a:p>
          <a:p>
            <a:pPr marL="0" indent="0">
              <a:lnSpc>
                <a:spcPct val="100000"/>
              </a:lnSpc>
              <a:spcBef>
                <a:spcPct val="0"/>
              </a:spcBef>
              <a:buNone/>
            </a:pPr>
            <a:r>
              <a:rPr lang="en-US" altLang="zh-CN" dirty="0">
                <a:ea typeface="宋体" panose="02010600030101010101" pitchFamily="2" charset="-122"/>
              </a:rPr>
              <a:t>					</a:t>
            </a:r>
            <a:r>
              <a:rPr lang="en-US" altLang="zh-CN" dirty="0" smtClean="0">
                <a:ea typeface="宋体" panose="02010600030101010101" pitchFamily="2" charset="-122"/>
              </a:rPr>
              <a:t>Read</a:t>
            </a:r>
            <a:r>
              <a:rPr lang="en-US" altLang="zh-CN" dirty="0">
                <a:ea typeface="宋体" panose="02010600030101010101" pitchFamily="2" charset="-122"/>
              </a:rPr>
              <a:t>, Flag, 1 </a:t>
            </a:r>
          </a:p>
          <a:p>
            <a:pPr marL="0" indent="0">
              <a:lnSpc>
                <a:spcPct val="100000"/>
              </a:lnSpc>
              <a:spcBef>
                <a:spcPct val="0"/>
              </a:spcBef>
              <a:buNone/>
            </a:pPr>
            <a:r>
              <a:rPr lang="en-US" altLang="zh-CN" dirty="0">
                <a:ea typeface="宋体" panose="02010600030101010101" pitchFamily="2" charset="-122"/>
              </a:rPr>
              <a:t>					</a:t>
            </a:r>
            <a:r>
              <a:rPr lang="en-US" altLang="zh-CN" dirty="0" smtClean="0">
                <a:ea typeface="宋体" panose="02010600030101010101" pitchFamily="2" charset="-122"/>
              </a:rPr>
              <a:t>Read</a:t>
            </a:r>
            <a:r>
              <a:rPr lang="en-US" altLang="zh-CN" dirty="0">
                <a:ea typeface="宋体" panose="02010600030101010101" pitchFamily="2" charset="-122"/>
              </a:rPr>
              <a:t>, A,   0</a:t>
            </a:r>
          </a:p>
          <a:p>
            <a:pPr marL="0" indent="0">
              <a:spcBef>
                <a:spcPct val="20000"/>
              </a:spcBef>
              <a:buNone/>
            </a:pPr>
            <a:endParaRPr lang="en-US" altLang="zh-CN" dirty="0">
              <a:ea typeface="宋体" panose="02010600030101010101" pitchFamily="2" charset="-122"/>
            </a:endParaRPr>
          </a:p>
        </p:txBody>
      </p:sp>
      <p:grpSp>
        <p:nvGrpSpPr>
          <p:cNvPr id="1113092" name="Group 4"/>
          <p:cNvGrpSpPr>
            <a:grpSpLocks/>
          </p:cNvGrpSpPr>
          <p:nvPr/>
        </p:nvGrpSpPr>
        <p:grpSpPr bwMode="auto">
          <a:xfrm>
            <a:off x="6614444" y="5465248"/>
            <a:ext cx="580571" cy="290286"/>
            <a:chOff x="3168" y="1728"/>
            <a:chExt cx="384" cy="192"/>
          </a:xfrm>
        </p:grpSpPr>
        <p:sp>
          <p:nvSpPr>
            <p:cNvPr id="1113093" name="Line 5"/>
            <p:cNvSpPr>
              <a:spLocks noChangeShapeType="1"/>
            </p:cNvSpPr>
            <p:nvPr/>
          </p:nvSpPr>
          <p:spPr bwMode="auto">
            <a:xfrm flipV="1">
              <a:off x="3168" y="1728"/>
              <a:ext cx="384"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13094" name="Line 6"/>
            <p:cNvSpPr>
              <a:spLocks noChangeShapeType="1"/>
            </p:cNvSpPr>
            <p:nvPr/>
          </p:nvSpPr>
          <p:spPr bwMode="auto">
            <a:xfrm>
              <a:off x="3216" y="1728"/>
              <a:ext cx="192"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sp>
        <p:nvSpPr>
          <p:cNvPr id="2" name="日期占位符 1"/>
          <p:cNvSpPr>
            <a:spLocks noGrp="1"/>
          </p:cNvSpPr>
          <p:nvPr>
            <p:ph type="dt" sz="half" idx="10"/>
          </p:nvPr>
        </p:nvSpPr>
        <p:spPr/>
        <p:txBody>
          <a:bodyPr/>
          <a:lstStyle/>
          <a:p>
            <a:fld id="{4DEF47B4-4E57-4CDC-9934-5FB9E141C2DC}"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100</a:t>
            </a:fld>
            <a:endParaRPr lang="zh-CN" altLang="en-US"/>
          </a:p>
        </p:txBody>
      </p:sp>
    </p:spTree>
    <p:extLst>
      <p:ext uri="{BB962C8B-B14F-4D97-AF65-F5344CB8AC3E}">
        <p14:creationId xmlns:p14="http://schemas.microsoft.com/office/powerpoint/2010/main" val="20113761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1026"/>
          <p:cNvSpPr>
            <a:spLocks noGrp="1" noChangeArrowheads="1"/>
          </p:cNvSpPr>
          <p:nvPr>
            <p:ph type="title"/>
          </p:nvPr>
        </p:nvSpPr>
        <p:spPr>
          <a:xfrm>
            <a:off x="628650" y="365127"/>
            <a:ext cx="7886700" cy="984172"/>
          </a:xfrm>
        </p:spPr>
        <p:txBody>
          <a:bodyPr>
            <a:normAutofit/>
          </a:bodyPr>
          <a:lstStyle/>
          <a:p>
            <a:r>
              <a:rPr lang="en-US" altLang="zh-CN" sz="3200" dirty="0">
                <a:ea typeface="宋体" panose="02010600030101010101" pitchFamily="2" charset="-122"/>
              </a:rPr>
              <a:t>Understanding Program Order - Example 2</a:t>
            </a:r>
          </a:p>
        </p:txBody>
      </p:sp>
      <p:sp>
        <p:nvSpPr>
          <p:cNvPr id="1385475" name="Rectangle 1027"/>
          <p:cNvSpPr>
            <a:spLocks noGrp="1" noChangeArrowheads="1"/>
          </p:cNvSpPr>
          <p:nvPr>
            <p:ph type="body" idx="1"/>
          </p:nvPr>
        </p:nvSpPr>
        <p:spPr>
          <a:xfrm>
            <a:off x="628650" y="1471961"/>
            <a:ext cx="7886700" cy="4705002"/>
          </a:xfrm>
        </p:spPr>
        <p:txBody>
          <a:bodyPr>
            <a:normAutofit fontScale="92500" lnSpcReduction="10000"/>
          </a:bodyPr>
          <a:lstStyle/>
          <a:p>
            <a:pPr marL="0" indent="0">
              <a:lnSpc>
                <a:spcPct val="100000"/>
              </a:lnSpc>
              <a:spcBef>
                <a:spcPct val="0"/>
              </a:spcBef>
              <a:buNone/>
            </a:pPr>
            <a:r>
              <a:rPr lang="en-US" altLang="zh-CN" i="1" dirty="0">
                <a:ea typeface="宋体" panose="02010600030101010101" pitchFamily="2" charset="-122"/>
              </a:rPr>
              <a:t>Initially A = Flag = 0</a:t>
            </a:r>
            <a:endParaRPr lang="en-US" altLang="zh-CN" dirty="0">
              <a:ea typeface="宋体" panose="02010600030101010101" pitchFamily="2" charset="-122"/>
            </a:endParaRPr>
          </a:p>
          <a:p>
            <a:pPr marL="0" indent="0">
              <a:lnSpc>
                <a:spcPct val="100000"/>
              </a:lnSpc>
              <a:spcBef>
                <a:spcPct val="0"/>
              </a:spcBef>
              <a:buNone/>
            </a:pPr>
            <a:r>
              <a:rPr lang="en-US" altLang="zh-CN" dirty="0">
                <a:ea typeface="宋体" panose="02010600030101010101" pitchFamily="2" charset="-122"/>
              </a:rPr>
              <a:t>P1 					P2 </a:t>
            </a:r>
          </a:p>
          <a:p>
            <a:pPr marL="0" indent="0">
              <a:lnSpc>
                <a:spcPct val="100000"/>
              </a:lnSpc>
              <a:spcBef>
                <a:spcPct val="0"/>
              </a:spcBef>
              <a:buNone/>
            </a:pPr>
            <a:r>
              <a:rPr lang="en-US" altLang="zh-CN" dirty="0">
                <a:ea typeface="宋体" panose="02010600030101010101" pitchFamily="2" charset="-122"/>
              </a:rPr>
              <a:t>A = 23; 				while (Flag != 1) {;} </a:t>
            </a:r>
          </a:p>
          <a:p>
            <a:pPr marL="0" indent="0">
              <a:lnSpc>
                <a:spcPct val="100000"/>
              </a:lnSpc>
              <a:spcBef>
                <a:spcPct val="0"/>
              </a:spcBef>
              <a:buNone/>
            </a:pPr>
            <a:r>
              <a:rPr lang="en-US" altLang="zh-CN" dirty="0">
                <a:ea typeface="宋体" panose="02010600030101010101" pitchFamily="2" charset="-122"/>
              </a:rPr>
              <a:t>Flag = 1; 				... = A; </a:t>
            </a:r>
          </a:p>
          <a:p>
            <a:pPr marL="0" indent="0">
              <a:lnSpc>
                <a:spcPct val="100000"/>
              </a:lnSpc>
              <a:spcBef>
                <a:spcPct val="0"/>
              </a:spcBef>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P1 					P2 </a:t>
            </a:r>
          </a:p>
          <a:p>
            <a:pPr marL="0" indent="0">
              <a:lnSpc>
                <a:spcPct val="100000"/>
              </a:lnSpc>
              <a:spcBef>
                <a:spcPct val="0"/>
              </a:spcBef>
              <a:buNone/>
            </a:pPr>
            <a:r>
              <a:rPr lang="en-US" altLang="zh-CN" dirty="0">
                <a:ea typeface="宋体" panose="02010600030101010101" pitchFamily="2" charset="-122"/>
              </a:rPr>
              <a:t>Write, A, 23 				Read, Flag, 0 </a:t>
            </a:r>
          </a:p>
          <a:p>
            <a:pPr marL="0" indent="0">
              <a:lnSpc>
                <a:spcPct val="100000"/>
              </a:lnSpc>
              <a:spcBef>
                <a:spcPct val="0"/>
              </a:spcBef>
              <a:buNone/>
            </a:pPr>
            <a:r>
              <a:rPr lang="en-US" altLang="zh-CN" dirty="0">
                <a:ea typeface="宋体" panose="02010600030101010101" pitchFamily="2" charset="-122"/>
              </a:rPr>
              <a:t>Write, Flag, 1 </a:t>
            </a:r>
          </a:p>
          <a:p>
            <a:pPr marL="0" indent="0">
              <a:lnSpc>
                <a:spcPct val="100000"/>
              </a:lnSpc>
              <a:spcBef>
                <a:spcPct val="0"/>
              </a:spcBef>
              <a:buNone/>
            </a:pPr>
            <a:r>
              <a:rPr lang="en-US" altLang="zh-CN" dirty="0">
                <a:ea typeface="宋体" panose="02010600030101010101" pitchFamily="2" charset="-122"/>
              </a:rPr>
              <a:t>					</a:t>
            </a:r>
            <a:r>
              <a:rPr lang="en-US" altLang="zh-CN" dirty="0" smtClean="0">
                <a:ea typeface="宋体" panose="02010600030101010101" pitchFamily="2" charset="-122"/>
              </a:rPr>
              <a:t>Read</a:t>
            </a:r>
            <a:r>
              <a:rPr lang="en-US" altLang="zh-CN" dirty="0">
                <a:ea typeface="宋体" panose="02010600030101010101" pitchFamily="2" charset="-122"/>
              </a:rPr>
              <a:t>, Flag, 1 </a:t>
            </a:r>
          </a:p>
          <a:p>
            <a:pPr marL="0" indent="0">
              <a:lnSpc>
                <a:spcPct val="100000"/>
              </a:lnSpc>
              <a:spcBef>
                <a:spcPct val="0"/>
              </a:spcBef>
              <a:buNone/>
            </a:pPr>
            <a:r>
              <a:rPr lang="en-US" altLang="zh-CN" dirty="0">
                <a:ea typeface="宋体" panose="02010600030101010101" pitchFamily="2" charset="-122"/>
              </a:rPr>
              <a:t>					</a:t>
            </a:r>
            <a:r>
              <a:rPr lang="en-US" altLang="zh-CN" dirty="0" smtClean="0">
                <a:ea typeface="宋体" panose="02010600030101010101" pitchFamily="2" charset="-122"/>
              </a:rPr>
              <a:t>Read</a:t>
            </a:r>
            <a:r>
              <a:rPr lang="en-US" altLang="zh-CN" dirty="0">
                <a:ea typeface="宋体" panose="02010600030101010101" pitchFamily="2" charset="-122"/>
              </a:rPr>
              <a:t>, A,   0</a:t>
            </a:r>
          </a:p>
          <a:p>
            <a:pPr marL="0" indent="0">
              <a:spcBef>
                <a:spcPct val="20000"/>
              </a:spcBef>
              <a:buNone/>
            </a:pPr>
            <a:endParaRPr lang="en-US" altLang="zh-CN" dirty="0" smtClean="0">
              <a:ea typeface="宋体" panose="02010600030101010101" pitchFamily="2" charset="-122"/>
            </a:endParaRPr>
          </a:p>
          <a:p>
            <a:pPr>
              <a:spcBef>
                <a:spcPct val="20000"/>
              </a:spcBef>
              <a:buFont typeface="Wingdings" panose="05000000000000000000" pitchFamily="2" charset="2"/>
              <a:buChar char="ü"/>
            </a:pPr>
            <a:r>
              <a:rPr lang="zh-CN" altLang="en-US" dirty="0" smtClean="0">
                <a:ea typeface="宋体" panose="02010600030101010101" pitchFamily="2" charset="-122"/>
              </a:rPr>
              <a:t>两进程交叉执行或硬件</a:t>
            </a:r>
            <a:r>
              <a:rPr lang="en-US" altLang="zh-CN" dirty="0" smtClean="0">
                <a:ea typeface="宋体" panose="02010600030101010101" pitchFamily="2" charset="-122"/>
              </a:rPr>
              <a:t>/</a:t>
            </a:r>
            <a:r>
              <a:rPr lang="zh-CN" altLang="en-US" dirty="0" smtClean="0">
                <a:ea typeface="宋体" panose="02010600030101010101" pitchFamily="2" charset="-122"/>
              </a:rPr>
              <a:t>编译器重定序了读写顺序</a:t>
            </a:r>
            <a:endParaRPr lang="en-US" altLang="zh-CN" dirty="0">
              <a:ea typeface="宋体" panose="02010600030101010101" pitchFamily="2" charset="-122"/>
            </a:endParaRPr>
          </a:p>
        </p:txBody>
      </p:sp>
      <p:grpSp>
        <p:nvGrpSpPr>
          <p:cNvPr id="1385476" name="Group 1028"/>
          <p:cNvGrpSpPr>
            <a:grpSpLocks/>
          </p:cNvGrpSpPr>
          <p:nvPr/>
        </p:nvGrpSpPr>
        <p:grpSpPr bwMode="auto">
          <a:xfrm>
            <a:off x="6480629" y="4851930"/>
            <a:ext cx="580571" cy="290286"/>
            <a:chOff x="3168" y="1728"/>
            <a:chExt cx="384" cy="192"/>
          </a:xfrm>
        </p:grpSpPr>
        <p:sp>
          <p:nvSpPr>
            <p:cNvPr id="1385477" name="Line 1029"/>
            <p:cNvSpPr>
              <a:spLocks noChangeShapeType="1"/>
            </p:cNvSpPr>
            <p:nvPr/>
          </p:nvSpPr>
          <p:spPr bwMode="auto">
            <a:xfrm flipV="1">
              <a:off x="3168" y="1728"/>
              <a:ext cx="384"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5478" name="Line 1030"/>
            <p:cNvSpPr>
              <a:spLocks noChangeShapeType="1"/>
            </p:cNvSpPr>
            <p:nvPr/>
          </p:nvSpPr>
          <p:spPr bwMode="auto">
            <a:xfrm>
              <a:off x="3216" y="1728"/>
              <a:ext cx="192"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sp>
        <p:nvSpPr>
          <p:cNvPr id="2" name="日期占位符 1"/>
          <p:cNvSpPr>
            <a:spLocks noGrp="1"/>
          </p:cNvSpPr>
          <p:nvPr>
            <p:ph type="dt" sz="half" idx="10"/>
          </p:nvPr>
        </p:nvSpPr>
        <p:spPr/>
        <p:txBody>
          <a:bodyPr/>
          <a:lstStyle/>
          <a:p>
            <a:fld id="{FCA5AF94-C610-4A3D-88FC-E0EEF2BE2F5B}"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101</a:t>
            </a:fld>
            <a:endParaRPr lang="zh-CN" altLang="en-US"/>
          </a:p>
        </p:txBody>
      </p:sp>
    </p:spTree>
    <p:extLst>
      <p:ext uri="{BB962C8B-B14F-4D97-AF65-F5344CB8AC3E}">
        <p14:creationId xmlns:p14="http://schemas.microsoft.com/office/powerpoint/2010/main" val="325702873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Rectangle 1026"/>
          <p:cNvSpPr>
            <a:spLocks noGrp="1" noChangeArrowheads="1"/>
          </p:cNvSpPr>
          <p:nvPr>
            <p:ph type="title"/>
          </p:nvPr>
        </p:nvSpPr>
        <p:spPr>
          <a:xfrm>
            <a:off x="628649" y="365126"/>
            <a:ext cx="8392687" cy="1325563"/>
          </a:xfrm>
        </p:spPr>
        <p:txBody>
          <a:bodyPr/>
          <a:lstStyle/>
          <a:p>
            <a:r>
              <a:rPr lang="zh-CN" altLang="en-US" dirty="0" smtClean="0">
                <a:ea typeface="宋体" panose="02010600030101010101" pitchFamily="2" charset="-122"/>
              </a:rPr>
              <a:t>顺序同一性的充分条件</a:t>
            </a:r>
            <a:endParaRPr lang="en-US" altLang="zh-CN" dirty="0">
              <a:ea typeface="宋体" panose="02010600030101010101" pitchFamily="2" charset="-122"/>
            </a:endParaRPr>
          </a:p>
        </p:txBody>
      </p:sp>
      <p:sp>
        <p:nvSpPr>
          <p:cNvPr id="1386499" name="Rectangle 1027"/>
          <p:cNvSpPr>
            <a:spLocks noGrp="1" noChangeArrowheads="1"/>
          </p:cNvSpPr>
          <p:nvPr>
            <p:ph type="body" idx="1"/>
          </p:nvPr>
        </p:nvSpPr>
        <p:spPr/>
        <p:txBody>
          <a:bodyPr>
            <a:normAutofit lnSpcReduction="10000"/>
          </a:bodyPr>
          <a:lstStyle/>
          <a:p>
            <a:pPr>
              <a:spcBef>
                <a:spcPct val="20000"/>
              </a:spcBef>
            </a:pPr>
            <a:r>
              <a:rPr lang="zh-CN" altLang="en-US" dirty="0" smtClean="0">
                <a:ea typeface="宋体" panose="02010600030101010101" pitchFamily="2" charset="-122"/>
              </a:rPr>
              <a:t>多个进程可以交织执行，但顺序同一性模型没有定义具体的交织方式，满足每个进程操作偏序的总体程序执行序可能会很多。因此有下列定义：</a:t>
            </a:r>
            <a:endParaRPr lang="en-US" altLang="zh-CN" dirty="0" smtClean="0">
              <a:ea typeface="宋体" panose="02010600030101010101" pitchFamily="2" charset="-122"/>
            </a:endParaRPr>
          </a:p>
          <a:p>
            <a:pPr marL="0" indent="0">
              <a:spcBef>
                <a:spcPct val="20000"/>
              </a:spcBef>
              <a:buNone/>
            </a:pPr>
            <a:endParaRPr lang="en-US" altLang="zh-CN" dirty="0" smtClean="0">
              <a:ea typeface="宋体" panose="02010600030101010101" pitchFamily="2" charset="-122"/>
            </a:endParaRPr>
          </a:p>
          <a:p>
            <a:pPr>
              <a:spcBef>
                <a:spcPct val="20000"/>
              </a:spcBef>
            </a:pPr>
            <a:r>
              <a:rPr lang="zh-CN" altLang="en-US" dirty="0" smtClean="0">
                <a:ea typeface="宋体" panose="02010600030101010101" pitchFamily="2" charset="-122"/>
              </a:rPr>
              <a:t>顺序同一性的执行：如果程序的一次执行产生的结果与前面定义的任意一种可能的总体顺序产生的结果一致，那么程序的这次执行就称为是顺序同一的。</a:t>
            </a:r>
            <a:endParaRPr lang="en-US" altLang="zh-CN" dirty="0" smtClean="0">
              <a:ea typeface="宋体" panose="02010600030101010101" pitchFamily="2" charset="-122"/>
            </a:endParaRPr>
          </a:p>
          <a:p>
            <a:pPr>
              <a:spcBef>
                <a:spcPct val="20000"/>
              </a:spcBef>
            </a:pPr>
            <a:r>
              <a:rPr lang="zh-CN" altLang="en-US" dirty="0" smtClean="0">
                <a:ea typeface="宋体" panose="02010600030101010101" pitchFamily="2" charset="-122"/>
              </a:rPr>
              <a:t>顺序同一性的系统：如果在一个系统上的任何可能的执行都是顺序同一的，那么这个系统就是顺序同一的</a:t>
            </a:r>
            <a:endParaRPr lang="en-US" altLang="zh-CN" dirty="0" smtClean="0">
              <a:ea typeface="宋体" panose="02010600030101010101" pitchFamily="2" charset="-122"/>
            </a:endParaRPr>
          </a:p>
          <a:p>
            <a:pPr marL="0" indent="0">
              <a:spcBef>
                <a:spcPct val="20000"/>
              </a:spcBef>
              <a:buNone/>
            </a:pP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9EFB2B6D-C520-40E1-827D-B1581832A481}"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102</a:t>
            </a:fld>
            <a:endParaRPr lang="zh-CN" altLang="en-US"/>
          </a:p>
        </p:txBody>
      </p:sp>
    </p:spTree>
    <p:extLst>
      <p:ext uri="{BB962C8B-B14F-4D97-AF65-F5344CB8AC3E}">
        <p14:creationId xmlns:p14="http://schemas.microsoft.com/office/powerpoint/2010/main" val="384487275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顺序同一性的充分条件</a:t>
            </a:r>
            <a:endParaRPr lang="zh-CN" altLang="en-US" dirty="0"/>
          </a:p>
        </p:txBody>
      </p:sp>
      <p:sp>
        <p:nvSpPr>
          <p:cNvPr id="3" name="内容占位符 2"/>
          <p:cNvSpPr>
            <a:spLocks noGrp="1"/>
          </p:cNvSpPr>
          <p:nvPr>
            <p:ph idx="1"/>
          </p:nvPr>
        </p:nvSpPr>
        <p:spPr/>
        <p:txBody>
          <a:bodyPr/>
          <a:lstStyle/>
          <a:p>
            <a:r>
              <a:rPr lang="zh-CN" altLang="en-US" dirty="0" smtClean="0"/>
              <a:t>每个进程按照程序执行序发出存储操作</a:t>
            </a:r>
            <a:endParaRPr lang="en-US" altLang="zh-CN" dirty="0" smtClean="0"/>
          </a:p>
          <a:p>
            <a:r>
              <a:rPr lang="zh-CN" altLang="en-US" dirty="0" smtClean="0"/>
              <a:t>发出写操作后，进程要等待写的完成，才能发出它的下一个操作</a:t>
            </a:r>
            <a:endParaRPr lang="en-US" altLang="zh-CN" dirty="0" smtClean="0"/>
          </a:p>
          <a:p>
            <a:r>
              <a:rPr lang="zh-CN" altLang="en-US" dirty="0" smtClean="0"/>
              <a:t>发出读操作后，进程不仅要等待读的完成，还要等待产生所读数据的那个写操作完成，才能发出它的下个操作。即：如果该写操作对这个处理器来说完成了，那么这个处理器应该等待该写操作对所有处理器都完成了。</a:t>
            </a:r>
            <a:endParaRPr lang="en-US" altLang="zh-CN" dirty="0" smtClean="0"/>
          </a:p>
          <a:p>
            <a:r>
              <a:rPr lang="zh-CN" altLang="en-US" dirty="0" smtClean="0"/>
              <a:t>第三个条件保证了写操作的原子性。即读操作必须等待逻辑上先前的写操作变得全局可见</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103</a:t>
            </a:fld>
            <a:endParaRPr lang="zh-CN" altLang="en-US"/>
          </a:p>
        </p:txBody>
      </p:sp>
    </p:spTree>
    <p:extLst>
      <p:ext uri="{BB962C8B-B14F-4D97-AF65-F5344CB8AC3E}">
        <p14:creationId xmlns:p14="http://schemas.microsoft.com/office/powerpoint/2010/main" val="21000906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1026"/>
          <p:cNvSpPr>
            <a:spLocks noGrp="1" noChangeArrowheads="1"/>
          </p:cNvSpPr>
          <p:nvPr>
            <p:ph type="title"/>
          </p:nvPr>
        </p:nvSpPr>
        <p:spPr>
          <a:xfrm>
            <a:off x="572894" y="233410"/>
            <a:ext cx="7886700" cy="900339"/>
          </a:xfrm>
        </p:spPr>
        <p:txBody>
          <a:bodyPr>
            <a:normAutofit/>
          </a:bodyPr>
          <a:lstStyle/>
          <a:p>
            <a:r>
              <a:rPr lang="en-US" altLang="zh-CN" sz="3600">
                <a:ea typeface="宋体" panose="02010600030101010101" pitchFamily="2" charset="-122"/>
              </a:rPr>
              <a:t>Understanding Atomicity – Caches 101</a:t>
            </a:r>
          </a:p>
        </p:txBody>
      </p:sp>
      <p:sp>
        <p:nvSpPr>
          <p:cNvPr id="1357827" name="Rectangle 1027"/>
          <p:cNvSpPr>
            <a:spLocks noGrp="1" noChangeArrowheads="1"/>
          </p:cNvSpPr>
          <p:nvPr>
            <p:ph type="body" idx="1"/>
          </p:nvPr>
        </p:nvSpPr>
        <p:spPr>
          <a:xfrm>
            <a:off x="456595" y="5243286"/>
            <a:ext cx="8230810" cy="943429"/>
          </a:xfrm>
        </p:spPr>
        <p:txBody>
          <a:bodyPr>
            <a:normAutofit fontScale="77500" lnSpcReduction="20000"/>
          </a:bodyPr>
          <a:lstStyle/>
          <a:p>
            <a:pPr>
              <a:lnSpc>
                <a:spcPct val="110000"/>
              </a:lnSpc>
              <a:spcBef>
                <a:spcPct val="60000"/>
              </a:spcBef>
            </a:pPr>
            <a:r>
              <a:rPr lang="en-US" altLang="zh-CN" dirty="0">
                <a:ea typeface="宋体" panose="02010600030101010101" pitchFamily="2" charset="-122"/>
              </a:rPr>
              <a:t>A mechanism needed to propagate a write to other copies </a:t>
            </a:r>
          </a:p>
          <a:p>
            <a:pPr>
              <a:lnSpc>
                <a:spcPct val="110000"/>
              </a:lnSpc>
              <a:spcBef>
                <a:spcPct val="60000"/>
              </a:spcBef>
            </a:pP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Cache coherence protocol </a:t>
            </a:r>
          </a:p>
          <a:p>
            <a:pPr>
              <a:lnSpc>
                <a:spcPct val="110000"/>
              </a:lnSpc>
            </a:pPr>
            <a:endParaRPr lang="en-US" altLang="zh-CN" sz="1905" dirty="0">
              <a:ea typeface="宋体" panose="02010600030101010101" pitchFamily="2" charset="-122"/>
            </a:endParaRPr>
          </a:p>
        </p:txBody>
      </p:sp>
      <p:sp>
        <p:nvSpPr>
          <p:cNvPr id="1357828" name="Rectangle 1028"/>
          <p:cNvSpPr>
            <a:spLocks noChangeArrowheads="1"/>
          </p:cNvSpPr>
          <p:nvPr/>
        </p:nvSpPr>
        <p:spPr bwMode="auto">
          <a:xfrm>
            <a:off x="2177143" y="1324429"/>
            <a:ext cx="653143" cy="580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29" name="Text Box 1029"/>
          <p:cNvSpPr txBox="1">
            <a:spLocks noChangeArrowheads="1"/>
          </p:cNvSpPr>
          <p:nvPr/>
        </p:nvSpPr>
        <p:spPr bwMode="auto">
          <a:xfrm>
            <a:off x="2292183" y="1424035"/>
            <a:ext cx="355027"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b="1">
                <a:ea typeface="宋体" panose="02010600030101010101" pitchFamily="2" charset="-122"/>
              </a:rPr>
              <a:t>P1</a:t>
            </a:r>
            <a:endParaRPr lang="en-US" altLang="zh-CN" sz="1333" b="1">
              <a:latin typeface="Courier New" panose="02070309020205020404" pitchFamily="49" charset="0"/>
              <a:ea typeface="宋体" panose="02010600030101010101" pitchFamily="2" charset="-122"/>
            </a:endParaRPr>
          </a:p>
        </p:txBody>
      </p:sp>
      <p:sp>
        <p:nvSpPr>
          <p:cNvPr id="1357830" name="Oval 1030"/>
          <p:cNvSpPr>
            <a:spLocks noChangeArrowheads="1"/>
          </p:cNvSpPr>
          <p:nvPr/>
        </p:nvSpPr>
        <p:spPr bwMode="auto">
          <a:xfrm>
            <a:off x="2177143" y="2413000"/>
            <a:ext cx="653143" cy="653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1" name="Rectangle 1031"/>
          <p:cNvSpPr>
            <a:spLocks noChangeArrowheads="1"/>
          </p:cNvSpPr>
          <p:nvPr/>
        </p:nvSpPr>
        <p:spPr bwMode="auto">
          <a:xfrm>
            <a:off x="2032000" y="4517572"/>
            <a:ext cx="870857" cy="580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2" name="Line 1032"/>
          <p:cNvSpPr>
            <a:spLocks noChangeShapeType="1"/>
          </p:cNvSpPr>
          <p:nvPr/>
        </p:nvSpPr>
        <p:spPr bwMode="auto">
          <a:xfrm>
            <a:off x="1959429" y="3501571"/>
            <a:ext cx="51525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3" name="Line 1033"/>
          <p:cNvSpPr>
            <a:spLocks noChangeShapeType="1"/>
          </p:cNvSpPr>
          <p:nvPr/>
        </p:nvSpPr>
        <p:spPr bwMode="auto">
          <a:xfrm>
            <a:off x="1959429" y="4082143"/>
            <a:ext cx="51525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4" name="Line 1034"/>
          <p:cNvSpPr>
            <a:spLocks noChangeShapeType="1"/>
          </p:cNvSpPr>
          <p:nvPr/>
        </p:nvSpPr>
        <p:spPr bwMode="auto">
          <a:xfrm flipV="1">
            <a:off x="1669143" y="3356428"/>
            <a:ext cx="435429" cy="4354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5" name="Line 1035"/>
          <p:cNvSpPr>
            <a:spLocks noChangeShapeType="1"/>
          </p:cNvSpPr>
          <p:nvPr/>
        </p:nvSpPr>
        <p:spPr bwMode="auto">
          <a:xfrm>
            <a:off x="1669143" y="3791857"/>
            <a:ext cx="435429" cy="4354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6" name="Line 1036"/>
          <p:cNvSpPr>
            <a:spLocks noChangeShapeType="1"/>
          </p:cNvSpPr>
          <p:nvPr/>
        </p:nvSpPr>
        <p:spPr bwMode="auto">
          <a:xfrm flipH="1">
            <a:off x="6966857" y="3791857"/>
            <a:ext cx="435429" cy="4354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7" name="Line 1037"/>
          <p:cNvSpPr>
            <a:spLocks noChangeShapeType="1"/>
          </p:cNvSpPr>
          <p:nvPr/>
        </p:nvSpPr>
        <p:spPr bwMode="auto">
          <a:xfrm flipH="1" flipV="1">
            <a:off x="6966857" y="3356428"/>
            <a:ext cx="435429" cy="4354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8" name="Rectangle 1038"/>
          <p:cNvSpPr>
            <a:spLocks noChangeArrowheads="1"/>
          </p:cNvSpPr>
          <p:nvPr/>
        </p:nvSpPr>
        <p:spPr bwMode="auto">
          <a:xfrm>
            <a:off x="3410857" y="4517572"/>
            <a:ext cx="870857" cy="580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9" name="Rectangle 1039"/>
          <p:cNvSpPr>
            <a:spLocks noChangeArrowheads="1"/>
          </p:cNvSpPr>
          <p:nvPr/>
        </p:nvSpPr>
        <p:spPr bwMode="auto">
          <a:xfrm>
            <a:off x="6168572" y="4517572"/>
            <a:ext cx="870857" cy="580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cxnSp>
        <p:nvCxnSpPr>
          <p:cNvPr id="1357840" name="AutoShape 1040"/>
          <p:cNvCxnSpPr>
            <a:cxnSpLocks noChangeShapeType="1"/>
            <a:stCxn id="1357828" idx="2"/>
            <a:endCxn id="1357830" idx="0"/>
          </p:cNvCxnSpPr>
          <p:nvPr/>
        </p:nvCxnSpPr>
        <p:spPr bwMode="auto">
          <a:xfrm>
            <a:off x="2503714" y="1905000"/>
            <a:ext cx="0" cy="5080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57841" name="Line 1041"/>
          <p:cNvSpPr>
            <a:spLocks noChangeShapeType="1"/>
          </p:cNvSpPr>
          <p:nvPr/>
        </p:nvSpPr>
        <p:spPr bwMode="auto">
          <a:xfrm>
            <a:off x="2467429" y="3066143"/>
            <a:ext cx="0" cy="43542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42" name="Line 1042"/>
          <p:cNvSpPr>
            <a:spLocks noChangeShapeType="1"/>
          </p:cNvSpPr>
          <p:nvPr/>
        </p:nvSpPr>
        <p:spPr bwMode="auto">
          <a:xfrm>
            <a:off x="6604000" y="4082143"/>
            <a:ext cx="0" cy="43542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43" name="Line 1043"/>
          <p:cNvSpPr>
            <a:spLocks noChangeShapeType="1"/>
          </p:cNvSpPr>
          <p:nvPr/>
        </p:nvSpPr>
        <p:spPr bwMode="auto">
          <a:xfrm>
            <a:off x="3846286" y="4082143"/>
            <a:ext cx="0" cy="43542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44" name="Line 1044"/>
          <p:cNvSpPr>
            <a:spLocks noChangeShapeType="1"/>
          </p:cNvSpPr>
          <p:nvPr/>
        </p:nvSpPr>
        <p:spPr bwMode="auto">
          <a:xfrm>
            <a:off x="2467429" y="4082143"/>
            <a:ext cx="0" cy="43542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45" name="Text Box 1045"/>
          <p:cNvSpPr txBox="1">
            <a:spLocks noChangeArrowheads="1"/>
          </p:cNvSpPr>
          <p:nvPr/>
        </p:nvSpPr>
        <p:spPr bwMode="auto">
          <a:xfrm>
            <a:off x="3543412" y="2629023"/>
            <a:ext cx="649594"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b="1">
                <a:ea typeface="宋体" panose="02010600030101010101" pitchFamily="2" charset="-122"/>
              </a:rPr>
              <a:t>CACHE</a:t>
            </a:r>
            <a:endParaRPr lang="en-US" altLang="zh-CN" sz="1333" b="1">
              <a:latin typeface="Courier New" panose="02070309020205020404" pitchFamily="49" charset="0"/>
              <a:ea typeface="宋体" panose="02010600030101010101" pitchFamily="2" charset="-122"/>
            </a:endParaRPr>
          </a:p>
        </p:txBody>
      </p:sp>
      <p:sp>
        <p:nvSpPr>
          <p:cNvPr id="1357846" name="Text Box 1046"/>
          <p:cNvSpPr txBox="1">
            <a:spLocks noChangeArrowheads="1"/>
          </p:cNvSpPr>
          <p:nvPr/>
        </p:nvSpPr>
        <p:spPr bwMode="auto">
          <a:xfrm>
            <a:off x="2029233" y="4645904"/>
            <a:ext cx="855227"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b="1">
                <a:ea typeface="宋体" panose="02010600030101010101" pitchFamily="2" charset="-122"/>
              </a:rPr>
              <a:t>MEMORY</a:t>
            </a:r>
            <a:endParaRPr lang="en-US" altLang="zh-CN" sz="1333" b="1">
              <a:latin typeface="Courier New" panose="02070309020205020404" pitchFamily="49" charset="0"/>
              <a:ea typeface="宋体" panose="02010600030101010101" pitchFamily="2" charset="-122"/>
            </a:endParaRPr>
          </a:p>
        </p:txBody>
      </p:sp>
      <p:sp>
        <p:nvSpPr>
          <p:cNvPr id="1357847" name="Text Box 1047"/>
          <p:cNvSpPr txBox="1">
            <a:spLocks noChangeArrowheads="1"/>
          </p:cNvSpPr>
          <p:nvPr/>
        </p:nvSpPr>
        <p:spPr bwMode="auto">
          <a:xfrm>
            <a:off x="6140101" y="4661023"/>
            <a:ext cx="855227"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b="1">
                <a:ea typeface="宋体" panose="02010600030101010101" pitchFamily="2" charset="-122"/>
              </a:rPr>
              <a:t>MEMORY</a:t>
            </a:r>
            <a:endParaRPr lang="en-US" altLang="zh-CN" sz="1333" b="1">
              <a:latin typeface="Courier New" panose="02070309020205020404" pitchFamily="49" charset="0"/>
              <a:ea typeface="宋体" panose="02010600030101010101" pitchFamily="2" charset="-122"/>
            </a:endParaRPr>
          </a:p>
        </p:txBody>
      </p:sp>
      <p:sp>
        <p:nvSpPr>
          <p:cNvPr id="1357848" name="Line 1048"/>
          <p:cNvSpPr>
            <a:spLocks noChangeShapeType="1"/>
          </p:cNvSpPr>
          <p:nvPr/>
        </p:nvSpPr>
        <p:spPr bwMode="auto">
          <a:xfrm>
            <a:off x="2249714" y="2921000"/>
            <a:ext cx="50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49" name="Line 1049"/>
          <p:cNvSpPr>
            <a:spLocks noChangeShapeType="1"/>
          </p:cNvSpPr>
          <p:nvPr/>
        </p:nvSpPr>
        <p:spPr bwMode="auto">
          <a:xfrm>
            <a:off x="2249714" y="2558143"/>
            <a:ext cx="50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50" name="Line 1050"/>
          <p:cNvSpPr>
            <a:spLocks noChangeShapeType="1"/>
          </p:cNvSpPr>
          <p:nvPr/>
        </p:nvSpPr>
        <p:spPr bwMode="auto">
          <a:xfrm>
            <a:off x="2394857" y="2558143"/>
            <a:ext cx="0" cy="3628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51" name="Text Box 1051"/>
          <p:cNvSpPr txBox="1">
            <a:spLocks noChangeArrowheads="1"/>
          </p:cNvSpPr>
          <p:nvPr/>
        </p:nvSpPr>
        <p:spPr bwMode="auto">
          <a:xfrm>
            <a:off x="2184802" y="2629023"/>
            <a:ext cx="276480"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A</a:t>
            </a:r>
            <a:endParaRPr lang="en-US" altLang="zh-CN" sz="1333">
              <a:latin typeface="Courier New" panose="02070309020205020404" pitchFamily="49" charset="0"/>
              <a:ea typeface="宋体" panose="02010600030101010101" pitchFamily="2" charset="-122"/>
            </a:endParaRPr>
          </a:p>
        </p:txBody>
      </p:sp>
      <p:sp>
        <p:nvSpPr>
          <p:cNvPr id="1357852" name="Text Box 1052"/>
          <p:cNvSpPr txBox="1">
            <a:spLocks noChangeArrowheads="1"/>
          </p:cNvSpPr>
          <p:nvPr/>
        </p:nvSpPr>
        <p:spPr bwMode="auto">
          <a:xfrm>
            <a:off x="2421997" y="2629023"/>
            <a:ext cx="468840"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OLD</a:t>
            </a:r>
            <a:endParaRPr lang="en-US" altLang="zh-CN" sz="1333">
              <a:latin typeface="Courier New" panose="02070309020205020404" pitchFamily="49" charset="0"/>
              <a:ea typeface="宋体" panose="02010600030101010101" pitchFamily="2" charset="-122"/>
            </a:endParaRPr>
          </a:p>
        </p:txBody>
      </p:sp>
      <p:sp>
        <p:nvSpPr>
          <p:cNvPr id="1357853" name="Rectangle 1053"/>
          <p:cNvSpPr>
            <a:spLocks noChangeArrowheads="1"/>
          </p:cNvSpPr>
          <p:nvPr/>
        </p:nvSpPr>
        <p:spPr bwMode="auto">
          <a:xfrm>
            <a:off x="3556000" y="1324429"/>
            <a:ext cx="653143" cy="580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54" name="Text Box 1054"/>
          <p:cNvSpPr txBox="1">
            <a:spLocks noChangeArrowheads="1"/>
          </p:cNvSpPr>
          <p:nvPr/>
        </p:nvSpPr>
        <p:spPr bwMode="auto">
          <a:xfrm>
            <a:off x="3671040" y="1424035"/>
            <a:ext cx="355027"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b="1">
                <a:ea typeface="宋体" panose="02010600030101010101" pitchFamily="2" charset="-122"/>
              </a:rPr>
              <a:t>P2</a:t>
            </a:r>
            <a:endParaRPr lang="en-US" altLang="zh-CN" sz="1333" b="1">
              <a:latin typeface="Courier New" panose="02070309020205020404" pitchFamily="49" charset="0"/>
              <a:ea typeface="宋体" panose="02010600030101010101" pitchFamily="2" charset="-122"/>
            </a:endParaRPr>
          </a:p>
        </p:txBody>
      </p:sp>
      <p:sp>
        <p:nvSpPr>
          <p:cNvPr id="1357855" name="Oval 1055"/>
          <p:cNvSpPr>
            <a:spLocks noChangeArrowheads="1"/>
          </p:cNvSpPr>
          <p:nvPr/>
        </p:nvSpPr>
        <p:spPr bwMode="auto">
          <a:xfrm>
            <a:off x="3556000" y="2413000"/>
            <a:ext cx="653143" cy="653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cxnSp>
        <p:nvCxnSpPr>
          <p:cNvPr id="1357856" name="AutoShape 1056"/>
          <p:cNvCxnSpPr>
            <a:cxnSpLocks noChangeShapeType="1"/>
            <a:stCxn id="1357853" idx="2"/>
            <a:endCxn id="1357855" idx="0"/>
          </p:cNvCxnSpPr>
          <p:nvPr/>
        </p:nvCxnSpPr>
        <p:spPr bwMode="auto">
          <a:xfrm>
            <a:off x="3882571" y="1905000"/>
            <a:ext cx="0" cy="5080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57857" name="Line 1057"/>
          <p:cNvSpPr>
            <a:spLocks noChangeShapeType="1"/>
          </p:cNvSpPr>
          <p:nvPr/>
        </p:nvSpPr>
        <p:spPr bwMode="auto">
          <a:xfrm>
            <a:off x="3846286" y="3066143"/>
            <a:ext cx="0" cy="43542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58" name="Rectangle 1058"/>
          <p:cNvSpPr>
            <a:spLocks noChangeArrowheads="1"/>
          </p:cNvSpPr>
          <p:nvPr/>
        </p:nvSpPr>
        <p:spPr bwMode="auto">
          <a:xfrm>
            <a:off x="6313714" y="1324429"/>
            <a:ext cx="653143" cy="580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59" name="Text Box 1059"/>
          <p:cNvSpPr txBox="1">
            <a:spLocks noChangeArrowheads="1"/>
          </p:cNvSpPr>
          <p:nvPr/>
        </p:nvSpPr>
        <p:spPr bwMode="auto">
          <a:xfrm>
            <a:off x="6426352" y="1424035"/>
            <a:ext cx="359835"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b="1">
                <a:ea typeface="宋体" panose="02010600030101010101" pitchFamily="2" charset="-122"/>
              </a:rPr>
              <a:t>Pn</a:t>
            </a:r>
            <a:endParaRPr lang="en-US" altLang="zh-CN" sz="1333" b="1">
              <a:latin typeface="Courier New" panose="02070309020205020404" pitchFamily="49" charset="0"/>
              <a:ea typeface="宋体" panose="02010600030101010101" pitchFamily="2" charset="-122"/>
            </a:endParaRPr>
          </a:p>
        </p:txBody>
      </p:sp>
      <p:sp>
        <p:nvSpPr>
          <p:cNvPr id="1357860" name="Oval 1060"/>
          <p:cNvSpPr>
            <a:spLocks noChangeArrowheads="1"/>
          </p:cNvSpPr>
          <p:nvPr/>
        </p:nvSpPr>
        <p:spPr bwMode="auto">
          <a:xfrm>
            <a:off x="6313714" y="2413000"/>
            <a:ext cx="653143" cy="653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cxnSp>
        <p:nvCxnSpPr>
          <p:cNvPr id="1357861" name="AutoShape 1061"/>
          <p:cNvCxnSpPr>
            <a:cxnSpLocks noChangeShapeType="1"/>
            <a:stCxn id="1357858" idx="2"/>
            <a:endCxn id="1357860" idx="0"/>
          </p:cNvCxnSpPr>
          <p:nvPr/>
        </p:nvCxnSpPr>
        <p:spPr bwMode="auto">
          <a:xfrm>
            <a:off x="6640286" y="1905000"/>
            <a:ext cx="0" cy="5080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57862" name="Line 1062"/>
          <p:cNvSpPr>
            <a:spLocks noChangeShapeType="1"/>
          </p:cNvSpPr>
          <p:nvPr/>
        </p:nvSpPr>
        <p:spPr bwMode="auto">
          <a:xfrm>
            <a:off x="6604000" y="3066143"/>
            <a:ext cx="0" cy="43542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63" name="Line 1063"/>
          <p:cNvSpPr>
            <a:spLocks noChangeShapeType="1"/>
          </p:cNvSpPr>
          <p:nvPr/>
        </p:nvSpPr>
        <p:spPr bwMode="auto">
          <a:xfrm>
            <a:off x="6386286" y="2921000"/>
            <a:ext cx="50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64" name="Text Box 1064"/>
          <p:cNvSpPr txBox="1">
            <a:spLocks noChangeArrowheads="1"/>
          </p:cNvSpPr>
          <p:nvPr/>
        </p:nvSpPr>
        <p:spPr bwMode="auto">
          <a:xfrm>
            <a:off x="6319862" y="2629023"/>
            <a:ext cx="276480"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A</a:t>
            </a:r>
            <a:endParaRPr lang="en-US" altLang="zh-CN" sz="1333">
              <a:latin typeface="Courier New" panose="02070309020205020404" pitchFamily="49" charset="0"/>
              <a:ea typeface="宋体" panose="02010600030101010101" pitchFamily="2" charset="-122"/>
            </a:endParaRPr>
          </a:p>
        </p:txBody>
      </p:sp>
      <p:sp>
        <p:nvSpPr>
          <p:cNvPr id="1357865" name="Text Box 1065"/>
          <p:cNvSpPr txBox="1">
            <a:spLocks noChangeArrowheads="1"/>
          </p:cNvSpPr>
          <p:nvPr/>
        </p:nvSpPr>
        <p:spPr bwMode="auto">
          <a:xfrm>
            <a:off x="6543450" y="2629023"/>
            <a:ext cx="468840"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OLD</a:t>
            </a:r>
            <a:endParaRPr lang="en-US" altLang="zh-CN" sz="1333">
              <a:latin typeface="Courier New" panose="02070309020205020404" pitchFamily="49" charset="0"/>
              <a:ea typeface="宋体" panose="02010600030101010101" pitchFamily="2" charset="-122"/>
            </a:endParaRPr>
          </a:p>
        </p:txBody>
      </p:sp>
      <p:sp>
        <p:nvSpPr>
          <p:cNvPr id="1357866" name="Line 1066"/>
          <p:cNvSpPr>
            <a:spLocks noChangeShapeType="1"/>
          </p:cNvSpPr>
          <p:nvPr/>
        </p:nvSpPr>
        <p:spPr bwMode="auto">
          <a:xfrm>
            <a:off x="6386286" y="2558143"/>
            <a:ext cx="50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67" name="Line 1067"/>
          <p:cNvSpPr>
            <a:spLocks noChangeShapeType="1"/>
          </p:cNvSpPr>
          <p:nvPr/>
        </p:nvSpPr>
        <p:spPr bwMode="auto">
          <a:xfrm>
            <a:off x="6531429" y="2558143"/>
            <a:ext cx="0" cy="3628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68" name="Line 1068"/>
          <p:cNvSpPr>
            <a:spLocks noChangeShapeType="1"/>
          </p:cNvSpPr>
          <p:nvPr/>
        </p:nvSpPr>
        <p:spPr bwMode="auto">
          <a:xfrm>
            <a:off x="3410857" y="4953000"/>
            <a:ext cx="87085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69" name="Line 1069"/>
          <p:cNvSpPr>
            <a:spLocks noChangeShapeType="1"/>
          </p:cNvSpPr>
          <p:nvPr/>
        </p:nvSpPr>
        <p:spPr bwMode="auto">
          <a:xfrm>
            <a:off x="3410857" y="4662714"/>
            <a:ext cx="87085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0" name="Line 1070"/>
          <p:cNvSpPr>
            <a:spLocks noChangeShapeType="1"/>
          </p:cNvSpPr>
          <p:nvPr/>
        </p:nvSpPr>
        <p:spPr bwMode="auto">
          <a:xfrm>
            <a:off x="3701143" y="4662714"/>
            <a:ext cx="0" cy="2902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1" name="Text Box 1071"/>
          <p:cNvSpPr txBox="1">
            <a:spLocks noChangeArrowheads="1"/>
          </p:cNvSpPr>
          <p:nvPr/>
        </p:nvSpPr>
        <p:spPr bwMode="auto">
          <a:xfrm>
            <a:off x="3417005" y="4661023"/>
            <a:ext cx="276480"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A</a:t>
            </a:r>
            <a:endParaRPr lang="en-US" altLang="zh-CN" sz="1333">
              <a:latin typeface="Courier New" panose="02070309020205020404" pitchFamily="49" charset="0"/>
              <a:ea typeface="宋体" panose="02010600030101010101" pitchFamily="2" charset="-122"/>
            </a:endParaRPr>
          </a:p>
        </p:txBody>
      </p:sp>
      <p:sp>
        <p:nvSpPr>
          <p:cNvPr id="1357872" name="Text Box 1072"/>
          <p:cNvSpPr txBox="1">
            <a:spLocks noChangeArrowheads="1"/>
          </p:cNvSpPr>
          <p:nvPr/>
        </p:nvSpPr>
        <p:spPr bwMode="auto">
          <a:xfrm>
            <a:off x="3713164" y="4661023"/>
            <a:ext cx="468840"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OLD</a:t>
            </a:r>
            <a:endParaRPr lang="en-US" altLang="zh-CN" sz="1333">
              <a:latin typeface="Courier New" panose="02070309020205020404" pitchFamily="49" charset="0"/>
              <a:ea typeface="宋体" panose="02010600030101010101" pitchFamily="2" charset="-122"/>
            </a:endParaRPr>
          </a:p>
        </p:txBody>
      </p:sp>
      <p:sp>
        <p:nvSpPr>
          <p:cNvPr id="1357873" name="Oval 1073"/>
          <p:cNvSpPr>
            <a:spLocks noChangeArrowheads="1"/>
          </p:cNvSpPr>
          <p:nvPr/>
        </p:nvSpPr>
        <p:spPr bwMode="auto">
          <a:xfrm>
            <a:off x="4644572" y="4735286"/>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4" name="Oval 1074"/>
          <p:cNvSpPr>
            <a:spLocks noChangeArrowheads="1"/>
          </p:cNvSpPr>
          <p:nvPr/>
        </p:nvSpPr>
        <p:spPr bwMode="auto">
          <a:xfrm>
            <a:off x="5007429" y="4735286"/>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5" name="Oval 1075"/>
          <p:cNvSpPr>
            <a:spLocks noChangeArrowheads="1"/>
          </p:cNvSpPr>
          <p:nvPr/>
        </p:nvSpPr>
        <p:spPr bwMode="auto">
          <a:xfrm>
            <a:off x="5370286" y="4735286"/>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6" name="Oval 1076"/>
          <p:cNvSpPr>
            <a:spLocks noChangeArrowheads="1"/>
          </p:cNvSpPr>
          <p:nvPr/>
        </p:nvSpPr>
        <p:spPr bwMode="auto">
          <a:xfrm>
            <a:off x="5733143" y="4735286"/>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7" name="Oval 1077"/>
          <p:cNvSpPr>
            <a:spLocks noChangeArrowheads="1"/>
          </p:cNvSpPr>
          <p:nvPr/>
        </p:nvSpPr>
        <p:spPr bwMode="auto">
          <a:xfrm>
            <a:off x="4644572" y="2848429"/>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8" name="Oval 1078"/>
          <p:cNvSpPr>
            <a:spLocks noChangeArrowheads="1"/>
          </p:cNvSpPr>
          <p:nvPr/>
        </p:nvSpPr>
        <p:spPr bwMode="auto">
          <a:xfrm>
            <a:off x="5007429" y="2848429"/>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9" name="Oval 1079"/>
          <p:cNvSpPr>
            <a:spLocks noChangeArrowheads="1"/>
          </p:cNvSpPr>
          <p:nvPr/>
        </p:nvSpPr>
        <p:spPr bwMode="auto">
          <a:xfrm>
            <a:off x="5370286" y="2848429"/>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80" name="Oval 1080"/>
          <p:cNvSpPr>
            <a:spLocks noChangeArrowheads="1"/>
          </p:cNvSpPr>
          <p:nvPr/>
        </p:nvSpPr>
        <p:spPr bwMode="auto">
          <a:xfrm>
            <a:off x="5733143" y="2848429"/>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81" name="Text Box 1081"/>
          <p:cNvSpPr txBox="1">
            <a:spLocks noChangeArrowheads="1"/>
          </p:cNvSpPr>
          <p:nvPr/>
        </p:nvSpPr>
        <p:spPr bwMode="auto">
          <a:xfrm>
            <a:off x="4154958" y="3645023"/>
            <a:ext cx="457619"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BUS</a:t>
            </a:r>
            <a:endParaRPr lang="en-US" altLang="zh-CN" sz="1333">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44CC62FF-1106-42C2-856B-C7DA48D75697}"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104</a:t>
            </a:fld>
            <a:endParaRPr lang="zh-CN" altLang="en-US"/>
          </a:p>
        </p:txBody>
      </p:sp>
    </p:spTree>
    <p:extLst>
      <p:ext uri="{BB962C8B-B14F-4D97-AF65-F5344CB8AC3E}">
        <p14:creationId xmlns:p14="http://schemas.microsoft.com/office/powerpoint/2010/main" val="190697230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628650" y="365126"/>
            <a:ext cx="7886700" cy="738845"/>
          </a:xfrm>
        </p:spPr>
        <p:txBody>
          <a:bodyPr/>
          <a:lstStyle/>
          <a:p>
            <a:r>
              <a:rPr lang="en-US" altLang="zh-CN" dirty="0">
                <a:ea typeface="宋体" panose="02010600030101010101" pitchFamily="2" charset="-122"/>
              </a:rPr>
              <a:t>Sequential Consistency</a:t>
            </a:r>
          </a:p>
        </p:txBody>
      </p:sp>
      <p:sp>
        <p:nvSpPr>
          <p:cNvPr id="1400835" name="Rectangle 3"/>
          <p:cNvSpPr>
            <a:spLocks noGrp="1" noChangeArrowheads="1"/>
          </p:cNvSpPr>
          <p:nvPr>
            <p:ph type="body" idx="1"/>
          </p:nvPr>
        </p:nvSpPr>
        <p:spPr>
          <a:xfrm>
            <a:off x="628650" y="1103971"/>
            <a:ext cx="7886700" cy="5252380"/>
          </a:xfrm>
        </p:spPr>
        <p:txBody>
          <a:bodyPr>
            <a:noAutofit/>
          </a:bodyPr>
          <a:lstStyle/>
          <a:p>
            <a:pPr>
              <a:lnSpc>
                <a:spcPct val="110000"/>
              </a:lnSpc>
            </a:pPr>
            <a:r>
              <a:rPr lang="en-US" altLang="zh-CN" sz="2400" dirty="0">
                <a:ea typeface="宋体" panose="02010600030101010101" pitchFamily="2" charset="-122"/>
              </a:rPr>
              <a:t>SC </a:t>
            </a:r>
            <a:r>
              <a:rPr lang="zh-CN" altLang="en-US" sz="2400" dirty="0" smtClean="0">
                <a:ea typeface="宋体" panose="02010600030101010101" pitchFamily="2" charset="-122"/>
              </a:rPr>
              <a:t>约束了所有的存储器操作的序</a:t>
            </a:r>
            <a:r>
              <a:rPr lang="en-US" altLang="zh-CN" sz="2400" dirty="0" smtClean="0">
                <a:ea typeface="宋体" panose="02010600030101010101" pitchFamily="2" charset="-122"/>
              </a:rPr>
              <a:t>:</a:t>
            </a:r>
            <a:endParaRPr lang="en-US" altLang="zh-CN" sz="2400" dirty="0">
              <a:ea typeface="宋体" panose="02010600030101010101" pitchFamily="2" charset="-122"/>
            </a:endParaRPr>
          </a:p>
          <a:p>
            <a:pPr lvl="2">
              <a:lnSpc>
                <a:spcPct val="110000"/>
              </a:lnSpc>
            </a:pPr>
            <a:r>
              <a:rPr lang="en-US" altLang="zh-CN" sz="2400" dirty="0">
                <a:ea typeface="宋体" panose="02010600030101010101" pitchFamily="2" charset="-122"/>
              </a:rPr>
              <a:t>Write </a:t>
            </a:r>
            <a:r>
              <a:rPr lang="en-US" altLang="zh-CN" sz="1800" dirty="0">
                <a:ea typeface="宋体" panose="02010600030101010101" pitchFamily="2" charset="-122"/>
                <a:sym typeface="Symbol" panose="05050102010706020507" pitchFamily="18" charset="2"/>
              </a:rPr>
              <a:t> </a:t>
            </a:r>
            <a:r>
              <a:rPr lang="en-US" altLang="zh-CN" sz="2400" dirty="0">
                <a:ea typeface="宋体" panose="02010600030101010101" pitchFamily="2" charset="-122"/>
              </a:rPr>
              <a:t>Read</a:t>
            </a:r>
          </a:p>
          <a:p>
            <a:pPr lvl="2">
              <a:lnSpc>
                <a:spcPct val="110000"/>
              </a:lnSpc>
            </a:pPr>
            <a:r>
              <a:rPr lang="en-US" altLang="zh-CN" sz="2400" dirty="0">
                <a:ea typeface="宋体" panose="02010600030101010101" pitchFamily="2" charset="-122"/>
              </a:rPr>
              <a:t>Write </a:t>
            </a:r>
            <a:r>
              <a:rPr lang="en-US" altLang="zh-CN" sz="1800" dirty="0">
                <a:ea typeface="宋体" panose="02010600030101010101" pitchFamily="2" charset="-122"/>
                <a:sym typeface="Symbol" panose="05050102010706020507" pitchFamily="18" charset="2"/>
              </a:rPr>
              <a:t> </a:t>
            </a:r>
            <a:r>
              <a:rPr lang="en-US" altLang="zh-CN" sz="2400" dirty="0">
                <a:ea typeface="宋体" panose="02010600030101010101" pitchFamily="2" charset="-122"/>
              </a:rPr>
              <a:t>Write </a:t>
            </a:r>
          </a:p>
          <a:p>
            <a:pPr lvl="2">
              <a:lnSpc>
                <a:spcPct val="110000"/>
              </a:lnSpc>
            </a:pPr>
            <a:r>
              <a:rPr lang="en-US" altLang="zh-CN" sz="2400" dirty="0">
                <a:ea typeface="宋体" panose="02010600030101010101" pitchFamily="2" charset="-122"/>
              </a:rPr>
              <a:t>Read </a:t>
            </a:r>
            <a:r>
              <a:rPr lang="en-US" altLang="zh-CN" sz="1800" dirty="0">
                <a:ea typeface="宋体" panose="02010600030101010101" pitchFamily="2" charset="-122"/>
                <a:sym typeface="Symbol" panose="05050102010706020507" pitchFamily="18" charset="2"/>
              </a:rPr>
              <a:t> </a:t>
            </a:r>
            <a:r>
              <a:rPr lang="en-US" altLang="zh-CN" sz="2400" dirty="0">
                <a:ea typeface="宋体" panose="02010600030101010101" pitchFamily="2" charset="-122"/>
              </a:rPr>
              <a:t>Read, Write</a:t>
            </a:r>
          </a:p>
          <a:p>
            <a:pPr>
              <a:lnSpc>
                <a:spcPct val="110000"/>
              </a:lnSpc>
              <a:buFontTx/>
              <a:buChar char="-"/>
            </a:pPr>
            <a:r>
              <a:rPr lang="zh-CN" altLang="en-US" sz="2400" dirty="0" smtClean="0">
                <a:ea typeface="宋体" panose="02010600030101010101" pitchFamily="2" charset="-122"/>
              </a:rPr>
              <a:t>是有关并行程序</a:t>
            </a:r>
            <a:r>
              <a:rPr lang="zh-CN" altLang="en-US" sz="2400" dirty="0">
                <a:ea typeface="宋体" panose="02010600030101010101" pitchFamily="2" charset="-122"/>
              </a:rPr>
              <a:t>执行</a:t>
            </a:r>
            <a:r>
              <a:rPr lang="zh-CN" altLang="en-US" sz="2400" dirty="0" smtClean="0">
                <a:ea typeface="宋体" panose="02010600030101010101" pitchFamily="2" charset="-122"/>
              </a:rPr>
              <a:t>的简单模型</a:t>
            </a:r>
            <a:endParaRPr lang="en-US" altLang="zh-CN" sz="2400" dirty="0">
              <a:ea typeface="宋体" panose="02010600030101010101" pitchFamily="2" charset="-122"/>
            </a:endParaRPr>
          </a:p>
          <a:p>
            <a:pPr>
              <a:lnSpc>
                <a:spcPct val="110000"/>
              </a:lnSpc>
              <a:buFontTx/>
              <a:buChar char="-"/>
            </a:pPr>
            <a:r>
              <a:rPr lang="zh-CN" altLang="en-US" sz="2400" dirty="0" smtClean="0">
                <a:ea typeface="宋体" panose="02010600030101010101" pitchFamily="2" charset="-122"/>
              </a:rPr>
              <a:t>但是</a:t>
            </a:r>
            <a:r>
              <a:rPr lang="en-US" altLang="zh-CN" sz="2400" dirty="0" smtClean="0">
                <a:ea typeface="宋体" panose="02010600030101010101" pitchFamily="2" charset="-122"/>
              </a:rPr>
              <a:t>, </a:t>
            </a:r>
            <a:r>
              <a:rPr lang="zh-CN" altLang="en-US" sz="2400" dirty="0" smtClean="0">
                <a:ea typeface="宋体" panose="02010600030101010101" pitchFamily="2" charset="-122"/>
              </a:rPr>
              <a:t>直觉上在单处理器上的合理的存储器操作的重排序违反</a:t>
            </a:r>
            <a:r>
              <a:rPr lang="en-US" altLang="zh-CN" sz="2400" dirty="0" smtClean="0">
                <a:ea typeface="宋体" panose="02010600030101010101" pitchFamily="2" charset="-122"/>
              </a:rPr>
              <a:t>SC</a:t>
            </a:r>
            <a:r>
              <a:rPr lang="zh-CN" altLang="en-US" sz="2400" dirty="0" smtClean="0">
                <a:ea typeface="宋体" panose="02010600030101010101" pitchFamily="2" charset="-122"/>
              </a:rPr>
              <a:t>模型</a:t>
            </a:r>
            <a:endParaRPr lang="en-US" altLang="zh-CN" sz="2400" dirty="0" smtClean="0">
              <a:ea typeface="宋体" panose="02010600030101010101" pitchFamily="2" charset="-122"/>
            </a:endParaRPr>
          </a:p>
          <a:p>
            <a:pPr>
              <a:lnSpc>
                <a:spcPct val="110000"/>
              </a:lnSpc>
              <a:buFontTx/>
              <a:buChar char="-"/>
            </a:pPr>
            <a:r>
              <a:rPr lang="zh-CN" altLang="en-US" sz="2400" dirty="0" smtClean="0">
                <a:solidFill>
                  <a:srgbClr val="FF6600"/>
                </a:solidFill>
                <a:ea typeface="宋体" panose="02010600030101010101" pitchFamily="2" charset="-122"/>
              </a:rPr>
              <a:t>现代微处理器设计中一直都在应用重排序操作来</a:t>
            </a:r>
            <a:r>
              <a:rPr lang="zh-CN" altLang="en-US" sz="2400" dirty="0" smtClean="0">
                <a:solidFill>
                  <a:srgbClr val="FF6600"/>
                </a:solidFill>
              </a:rPr>
              <a:t>获得性</a:t>
            </a:r>
            <a:r>
              <a:rPr lang="zh-CN" altLang="en-US" sz="2400" dirty="0">
                <a:solidFill>
                  <a:srgbClr val="FF6600"/>
                </a:solidFill>
              </a:rPr>
              <a:t>能提升</a:t>
            </a:r>
            <a:r>
              <a:rPr lang="en-US" altLang="zh-CN" sz="2400" dirty="0" smtClean="0">
                <a:solidFill>
                  <a:srgbClr val="FF6600"/>
                </a:solidFill>
                <a:ea typeface="宋体" panose="02010600030101010101" pitchFamily="2" charset="-122"/>
              </a:rPr>
              <a:t>(</a:t>
            </a:r>
            <a:r>
              <a:rPr lang="en-US" altLang="zh-CN" sz="2400" dirty="0">
                <a:solidFill>
                  <a:srgbClr val="FF6600"/>
                </a:solidFill>
                <a:ea typeface="宋体" panose="02010600030101010101" pitchFamily="2" charset="-122"/>
              </a:rPr>
              <a:t>write buffers, overlapped writes</a:t>
            </a:r>
            <a:r>
              <a:rPr lang="en-US" altLang="zh-CN" sz="2400" dirty="0" smtClean="0">
                <a:solidFill>
                  <a:srgbClr val="FF6600"/>
                </a:solidFill>
                <a:ea typeface="宋体" panose="02010600030101010101" pitchFamily="2" charset="-122"/>
              </a:rPr>
              <a:t>, non-blocking </a:t>
            </a:r>
            <a:r>
              <a:rPr lang="en-US" altLang="zh-CN" sz="2400" dirty="0">
                <a:solidFill>
                  <a:srgbClr val="FF6600"/>
                </a:solidFill>
                <a:ea typeface="宋体" panose="02010600030101010101" pitchFamily="2" charset="-122"/>
              </a:rPr>
              <a:t>reads…).</a:t>
            </a:r>
          </a:p>
          <a:p>
            <a:pPr>
              <a:lnSpc>
                <a:spcPct val="110000"/>
              </a:lnSpc>
            </a:pPr>
            <a:r>
              <a:rPr lang="en-US" altLang="zh-CN" sz="2400" dirty="0">
                <a:solidFill>
                  <a:srgbClr val="FF6600"/>
                </a:solidFill>
                <a:ea typeface="宋体" panose="02010600030101010101" pitchFamily="2" charset="-122"/>
              </a:rPr>
              <a:t>Question: </a:t>
            </a:r>
            <a:r>
              <a:rPr lang="zh-CN" altLang="en-US" sz="2400" dirty="0" smtClean="0">
                <a:solidFill>
                  <a:srgbClr val="FF6600"/>
                </a:solidFill>
                <a:ea typeface="宋体" panose="02010600030101010101" pitchFamily="2" charset="-122"/>
              </a:rPr>
              <a:t>如何协调性能提升与</a:t>
            </a:r>
            <a:r>
              <a:rPr lang="en-US" altLang="zh-CN" sz="2400" dirty="0" smtClean="0">
                <a:solidFill>
                  <a:srgbClr val="FF6600"/>
                </a:solidFill>
                <a:ea typeface="宋体" panose="02010600030101010101" pitchFamily="2" charset="-122"/>
              </a:rPr>
              <a:t>SC</a:t>
            </a:r>
            <a:r>
              <a:rPr lang="zh-CN" altLang="en-US" sz="2400" dirty="0" smtClean="0">
                <a:solidFill>
                  <a:srgbClr val="FF6600"/>
                </a:solidFill>
                <a:ea typeface="宋体" panose="02010600030101010101" pitchFamily="2" charset="-122"/>
              </a:rPr>
              <a:t>的约束？</a:t>
            </a:r>
            <a:endParaRPr lang="en-US" altLang="zh-CN" sz="2400" dirty="0">
              <a:solidFill>
                <a:srgbClr val="FF6600"/>
              </a:solidFill>
              <a:ea typeface="宋体" panose="02010600030101010101" pitchFamily="2" charset="-122"/>
            </a:endParaRPr>
          </a:p>
        </p:txBody>
      </p:sp>
      <p:sp>
        <p:nvSpPr>
          <p:cNvPr id="2" name="日期占位符 1"/>
          <p:cNvSpPr>
            <a:spLocks noGrp="1"/>
          </p:cNvSpPr>
          <p:nvPr>
            <p:ph type="dt" sz="half" idx="10"/>
          </p:nvPr>
        </p:nvSpPr>
        <p:spPr/>
        <p:txBody>
          <a:bodyPr/>
          <a:lstStyle/>
          <a:p>
            <a:fld id="{DFC6B599-3DB0-43FB-9500-95A280020407}"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105</a:t>
            </a:fld>
            <a:endParaRPr lang="zh-CN" altLang="en-US"/>
          </a:p>
        </p:txBody>
      </p:sp>
    </p:spTree>
    <p:extLst>
      <p:ext uri="{BB962C8B-B14F-4D97-AF65-F5344CB8AC3E}">
        <p14:creationId xmlns:p14="http://schemas.microsoft.com/office/powerpoint/2010/main" val="615446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10639"/>
          </a:xfrm>
        </p:spPr>
        <p:txBody>
          <a:bodyPr>
            <a:normAutofit/>
          </a:bodyPr>
          <a:lstStyle/>
          <a:p>
            <a:r>
              <a:rPr lang="en-US" altLang="zh-CN" dirty="0" smtClean="0"/>
              <a:t>Models of Memory Consistency</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106</a:t>
            </a:fld>
            <a:endParaRPr lang="zh-CN" altLang="en-US"/>
          </a:p>
        </p:txBody>
      </p:sp>
      <p:sp>
        <p:nvSpPr>
          <p:cNvPr id="7" name="矩形 6"/>
          <p:cNvSpPr/>
          <p:nvPr/>
        </p:nvSpPr>
        <p:spPr>
          <a:xfrm>
            <a:off x="1842247" y="1398494"/>
            <a:ext cx="5204010" cy="551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严格同一性：某个读操作总是返回对相同存储单元最近一次写操作的写入值</a:t>
            </a:r>
            <a:endParaRPr lang="zh-CN" altLang="en-US" b="1" dirty="0">
              <a:solidFill>
                <a:schemeClr val="tx1"/>
              </a:solidFill>
            </a:endParaRPr>
          </a:p>
        </p:txBody>
      </p:sp>
      <p:sp>
        <p:nvSpPr>
          <p:cNvPr id="8" name="矩形 7"/>
          <p:cNvSpPr/>
          <p:nvPr/>
        </p:nvSpPr>
        <p:spPr>
          <a:xfrm>
            <a:off x="1008529" y="2245659"/>
            <a:ext cx="7274859"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顺序同一性：多个进程交错执行的结果严格按照串行程序次序</a:t>
            </a:r>
            <a:endParaRPr lang="zh-CN" altLang="en-US" dirty="0">
              <a:solidFill>
                <a:schemeClr val="tx1"/>
              </a:solidFill>
            </a:endParaRPr>
          </a:p>
        </p:txBody>
      </p:sp>
      <p:sp>
        <p:nvSpPr>
          <p:cNvPr id="9" name="矩形 8"/>
          <p:cNvSpPr/>
          <p:nvPr/>
        </p:nvSpPr>
        <p:spPr>
          <a:xfrm>
            <a:off x="942975" y="3184899"/>
            <a:ext cx="3486150" cy="981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处理器同一性：各处理器的写操作按原有程序次序，但不同处理器的写操作无此要求</a:t>
            </a:r>
            <a:endParaRPr lang="zh-CN" altLang="en-US" dirty="0">
              <a:solidFill>
                <a:schemeClr val="tx1"/>
              </a:solidFill>
            </a:endParaRPr>
          </a:p>
        </p:txBody>
      </p:sp>
      <p:sp>
        <p:nvSpPr>
          <p:cNvPr id="10" name="矩形 9"/>
          <p:cNvSpPr/>
          <p:nvPr/>
        </p:nvSpPr>
        <p:spPr>
          <a:xfrm>
            <a:off x="4797238" y="3171452"/>
            <a:ext cx="3486150" cy="981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弱同一性：程序员通过同步操作来强制满足顺序一致性</a:t>
            </a:r>
            <a:endParaRPr lang="zh-CN" altLang="en-US" dirty="0">
              <a:solidFill>
                <a:schemeClr val="tx1"/>
              </a:solidFill>
            </a:endParaRPr>
          </a:p>
        </p:txBody>
      </p:sp>
      <p:sp>
        <p:nvSpPr>
          <p:cNvPr id="11" name="矩形 10"/>
          <p:cNvSpPr/>
          <p:nvPr/>
        </p:nvSpPr>
        <p:spPr>
          <a:xfrm>
            <a:off x="1657350" y="4625789"/>
            <a:ext cx="6464674" cy="941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释放同一性：具有获得和释放两类同步操作的弱同一性。每类同步操作本身要求满足处理器同一性</a:t>
            </a:r>
            <a:endParaRPr lang="zh-CN" altLang="en-US" dirty="0">
              <a:solidFill>
                <a:schemeClr val="tx1"/>
              </a:solidFill>
            </a:endParaRPr>
          </a:p>
        </p:txBody>
      </p:sp>
      <p:sp>
        <p:nvSpPr>
          <p:cNvPr id="14" name="下箭头 13"/>
          <p:cNvSpPr/>
          <p:nvPr/>
        </p:nvSpPr>
        <p:spPr>
          <a:xfrm>
            <a:off x="3267635" y="2931459"/>
            <a:ext cx="121023" cy="23999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4316506" y="1949823"/>
            <a:ext cx="112619" cy="2958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5876365" y="2931459"/>
            <a:ext cx="107576" cy="23999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3281082" y="4166534"/>
            <a:ext cx="147918" cy="45925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5983941" y="4153087"/>
            <a:ext cx="131109" cy="47270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232212" y="5847417"/>
            <a:ext cx="5351929" cy="369332"/>
          </a:xfrm>
          <a:prstGeom prst="rect">
            <a:avLst/>
          </a:prstGeom>
          <a:noFill/>
        </p:spPr>
        <p:txBody>
          <a:bodyPr wrap="square" rtlCol="0">
            <a:spAutoFit/>
          </a:bodyPr>
          <a:lstStyle/>
          <a:p>
            <a:pPr algn="ctr"/>
            <a:r>
              <a:rPr lang="en-US" altLang="zh-CN" b="1" dirty="0" smtClean="0"/>
              <a:t>4</a:t>
            </a:r>
            <a:r>
              <a:rPr lang="zh-CN" altLang="en-US" b="1" dirty="0" smtClean="0"/>
              <a:t>种存储器同一性模型的直观定义</a:t>
            </a:r>
            <a:endParaRPr lang="zh-CN" altLang="en-US" b="1" dirty="0"/>
          </a:p>
        </p:txBody>
      </p:sp>
    </p:spTree>
    <p:extLst>
      <p:ext uri="{BB962C8B-B14F-4D97-AF65-F5344CB8AC3E}">
        <p14:creationId xmlns:p14="http://schemas.microsoft.com/office/powerpoint/2010/main" val="1898699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521073" y="336175"/>
            <a:ext cx="7886700" cy="564777"/>
          </a:xfrm>
        </p:spPr>
        <p:txBody>
          <a:bodyPr>
            <a:normAutofit fontScale="90000"/>
          </a:bodyPr>
          <a:lstStyle/>
          <a:p>
            <a:r>
              <a:rPr lang="en-AU" dirty="0" smtClean="0"/>
              <a:t>Relaxed Consistency Models</a:t>
            </a:r>
            <a:endParaRPr lang="en-AU" dirty="0"/>
          </a:p>
        </p:txBody>
      </p:sp>
      <p:sp>
        <p:nvSpPr>
          <p:cNvPr id="242691" name="Rectangle 3"/>
          <p:cNvSpPr>
            <a:spLocks noGrp="1" noChangeArrowheads="1"/>
          </p:cNvSpPr>
          <p:nvPr>
            <p:ph type="body" idx="1"/>
          </p:nvPr>
        </p:nvSpPr>
        <p:spPr>
          <a:xfrm>
            <a:off x="628650" y="1210235"/>
            <a:ext cx="7886700" cy="4966728"/>
          </a:xfrm>
        </p:spPr>
        <p:txBody>
          <a:bodyPr>
            <a:normAutofit/>
          </a:bodyPr>
          <a:lstStyle/>
          <a:p>
            <a:pPr>
              <a:lnSpc>
                <a:spcPct val="90000"/>
              </a:lnSpc>
            </a:pPr>
            <a:r>
              <a:rPr lang="en-US" dirty="0" smtClean="0"/>
              <a:t>Rules:</a:t>
            </a:r>
          </a:p>
          <a:p>
            <a:pPr lvl="1">
              <a:lnSpc>
                <a:spcPct val="90000"/>
              </a:lnSpc>
            </a:pPr>
            <a:r>
              <a:rPr lang="en-US" dirty="0" smtClean="0"/>
              <a:t>X → Y</a:t>
            </a:r>
          </a:p>
          <a:p>
            <a:pPr lvl="2">
              <a:lnSpc>
                <a:spcPct val="90000"/>
              </a:lnSpc>
            </a:pPr>
            <a:r>
              <a:rPr lang="en-US" dirty="0" smtClean="0"/>
              <a:t>Operation X must complete before operation Y is done</a:t>
            </a:r>
          </a:p>
          <a:p>
            <a:pPr lvl="2">
              <a:lnSpc>
                <a:spcPct val="90000"/>
              </a:lnSpc>
            </a:pPr>
            <a:r>
              <a:rPr lang="en-US" dirty="0" smtClean="0"/>
              <a:t>Sequential consistency requires:</a:t>
            </a:r>
          </a:p>
          <a:p>
            <a:pPr lvl="3">
              <a:lnSpc>
                <a:spcPct val="90000"/>
              </a:lnSpc>
            </a:pPr>
            <a:r>
              <a:rPr lang="en-US" dirty="0" smtClean="0"/>
              <a:t>R → W, R → R, W → R, W → W</a:t>
            </a:r>
          </a:p>
          <a:p>
            <a:pPr lvl="1">
              <a:lnSpc>
                <a:spcPct val="90000"/>
              </a:lnSpc>
            </a:pPr>
            <a:r>
              <a:rPr lang="en-US" dirty="0" smtClean="0"/>
              <a:t>Relax W → R</a:t>
            </a:r>
          </a:p>
          <a:p>
            <a:pPr lvl="2">
              <a:lnSpc>
                <a:spcPct val="90000"/>
              </a:lnSpc>
            </a:pPr>
            <a:r>
              <a:rPr lang="en-US" dirty="0" smtClean="0"/>
              <a:t>“Total store ordering”</a:t>
            </a:r>
          </a:p>
          <a:p>
            <a:pPr lvl="1"/>
            <a:r>
              <a:rPr lang="en-US" dirty="0" smtClean="0"/>
              <a:t>Relax W → W</a:t>
            </a:r>
          </a:p>
          <a:p>
            <a:pPr lvl="2">
              <a:lnSpc>
                <a:spcPct val="90000"/>
              </a:lnSpc>
            </a:pPr>
            <a:r>
              <a:rPr lang="en-US" dirty="0" smtClean="0"/>
              <a:t>“Partial store order”</a:t>
            </a:r>
          </a:p>
          <a:p>
            <a:pPr lvl="1">
              <a:lnSpc>
                <a:spcPct val="90000"/>
              </a:lnSpc>
            </a:pPr>
            <a:r>
              <a:rPr lang="en-US" dirty="0" smtClean="0"/>
              <a:t>Relax R → W and R → R</a:t>
            </a:r>
          </a:p>
          <a:p>
            <a:pPr lvl="2">
              <a:lnSpc>
                <a:spcPct val="90000"/>
              </a:lnSpc>
            </a:pPr>
            <a:r>
              <a:rPr lang="en-US" dirty="0" smtClean="0"/>
              <a:t>“Weak ordering” and “release consistency”</a:t>
            </a:r>
          </a:p>
        </p:txBody>
      </p:sp>
      <p:sp>
        <p:nvSpPr>
          <p:cNvPr id="2" name="日期占位符 1"/>
          <p:cNvSpPr>
            <a:spLocks noGrp="1"/>
          </p:cNvSpPr>
          <p:nvPr>
            <p:ph type="dt" sz="half" idx="10"/>
          </p:nvPr>
        </p:nvSpPr>
        <p:spPr/>
        <p:txBody>
          <a:bodyPr/>
          <a:lstStyle/>
          <a:p>
            <a:fld id="{795CE789-C2D8-470E-815D-18AB155E9F6C}"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107</a:t>
            </a:fld>
            <a:endParaRPr lang="zh-CN" altLang="en-US"/>
          </a:p>
        </p:txBody>
      </p:sp>
    </p:spTree>
    <p:extLst>
      <p:ext uri="{BB962C8B-B14F-4D97-AF65-F5344CB8AC3E}">
        <p14:creationId xmlns:p14="http://schemas.microsoft.com/office/powerpoint/2010/main" val="21301771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2" name="Rectangle 2"/>
          <p:cNvSpPr>
            <a:spLocks noGrp="1" noChangeArrowheads="1"/>
          </p:cNvSpPr>
          <p:nvPr>
            <p:ph type="title"/>
          </p:nvPr>
        </p:nvSpPr>
        <p:spPr>
          <a:xfrm>
            <a:off x="303762" y="193675"/>
            <a:ext cx="7648575" cy="831850"/>
          </a:xfrm>
          <a:noFill/>
          <a:ln/>
        </p:spPr>
        <p:txBody>
          <a:bodyPr lIns="90488" tIns="44450" rIns="90488" bIns="44450"/>
          <a:lstStyle/>
          <a:p>
            <a:r>
              <a:rPr lang="en-US" dirty="0"/>
              <a:t>Synchronization</a:t>
            </a:r>
          </a:p>
        </p:txBody>
      </p:sp>
      <p:sp>
        <p:nvSpPr>
          <p:cNvPr id="24" name="Slide Number Placeholder 4"/>
          <p:cNvSpPr>
            <a:spLocks noGrp="1"/>
          </p:cNvSpPr>
          <p:nvPr>
            <p:ph type="sldNum" sz="quarter" idx="12"/>
          </p:nvPr>
        </p:nvSpPr>
        <p:spPr/>
        <p:txBody>
          <a:bodyPr/>
          <a:lstStyle/>
          <a:p>
            <a:fld id="{E9261AD3-6230-A146-80BB-7E7600B41175}" type="slidenum">
              <a:rPr lang="en-US"/>
              <a:pPr/>
              <a:t>108</a:t>
            </a:fld>
            <a:endParaRPr lang="en-US" b="0">
              <a:solidFill>
                <a:srgbClr val="FBBA03"/>
              </a:solidFill>
            </a:endParaRPr>
          </a:p>
        </p:txBody>
      </p:sp>
      <p:sp>
        <p:nvSpPr>
          <p:cNvPr id="1469443" name="Rectangle 3"/>
          <p:cNvSpPr>
            <a:spLocks noChangeArrowheads="1"/>
          </p:cNvSpPr>
          <p:nvPr/>
        </p:nvSpPr>
        <p:spPr bwMode="auto">
          <a:xfrm>
            <a:off x="228600" y="1143000"/>
            <a:ext cx="6019800" cy="4152419"/>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l">
              <a:spcBef>
                <a:spcPct val="0"/>
              </a:spcBef>
            </a:pPr>
            <a:r>
              <a:rPr lang="zh-CN" altLang="en-US" sz="2400" dirty="0" smtClean="0">
                <a:latin typeface="Calibri"/>
                <a:cs typeface="Calibri"/>
              </a:rPr>
              <a:t>系统中只要存在并发进程，即使是单核系统都需要同步操作</a:t>
            </a:r>
            <a:endParaRPr lang="en-US" altLang="zh-CN" sz="2400" dirty="0" smtClean="0">
              <a:latin typeface="Calibri"/>
              <a:cs typeface="Calibri"/>
            </a:endParaRPr>
          </a:p>
          <a:p>
            <a:pPr algn="l">
              <a:spcBef>
                <a:spcPct val="0"/>
              </a:spcBef>
            </a:pPr>
            <a:endParaRPr lang="en-US" sz="2400" dirty="0" smtClean="0">
              <a:latin typeface="Calibri"/>
              <a:cs typeface="Calibri"/>
            </a:endParaRPr>
          </a:p>
          <a:p>
            <a:pPr algn="l">
              <a:spcBef>
                <a:spcPct val="0"/>
              </a:spcBef>
            </a:pPr>
            <a:r>
              <a:rPr lang="zh-CN" altLang="en-US" sz="2400" dirty="0" smtClean="0">
                <a:solidFill>
                  <a:srgbClr val="56127A"/>
                </a:solidFill>
                <a:latin typeface="Calibri"/>
                <a:cs typeface="Calibri"/>
              </a:rPr>
              <a:t>总体上存在两类同步操作问题</a:t>
            </a:r>
            <a:r>
              <a:rPr lang="en-US" sz="2400" dirty="0" smtClean="0">
                <a:solidFill>
                  <a:srgbClr val="56127A"/>
                </a:solidFill>
                <a:latin typeface="Calibri"/>
                <a:cs typeface="Calibri"/>
              </a:rPr>
              <a:t>:</a:t>
            </a:r>
          </a:p>
          <a:p>
            <a:pPr algn="l">
              <a:spcBef>
                <a:spcPct val="0"/>
              </a:spcBef>
            </a:pPr>
            <a:endParaRPr lang="en-US" sz="2400" dirty="0" smtClean="0">
              <a:solidFill>
                <a:srgbClr val="56127A"/>
              </a:solidFill>
              <a:latin typeface="Calibri"/>
              <a:cs typeface="Calibri"/>
            </a:endParaRPr>
          </a:p>
          <a:p>
            <a:pPr algn="l">
              <a:spcBef>
                <a:spcPct val="0"/>
              </a:spcBef>
            </a:pPr>
            <a:r>
              <a:rPr lang="zh-CN" altLang="en-US" sz="2400" i="1" dirty="0" smtClean="0">
                <a:solidFill>
                  <a:srgbClr val="56127A"/>
                </a:solidFill>
                <a:latin typeface="Calibri"/>
                <a:cs typeface="Calibri"/>
              </a:rPr>
              <a:t>生产者</a:t>
            </a:r>
            <a:r>
              <a:rPr lang="en-US" altLang="zh-CN" sz="2400" i="1" dirty="0" smtClean="0">
                <a:solidFill>
                  <a:srgbClr val="56127A"/>
                </a:solidFill>
                <a:latin typeface="Calibri"/>
                <a:cs typeface="Calibri"/>
              </a:rPr>
              <a:t>-</a:t>
            </a:r>
            <a:r>
              <a:rPr lang="zh-CN" altLang="en-US" sz="2400" i="1" dirty="0" smtClean="0">
                <a:solidFill>
                  <a:srgbClr val="56127A"/>
                </a:solidFill>
                <a:latin typeface="Calibri"/>
                <a:cs typeface="Calibri"/>
              </a:rPr>
              <a:t>消费者问题：</a:t>
            </a:r>
            <a:r>
              <a:rPr lang="zh-CN" altLang="en-US" sz="2400" dirty="0">
                <a:solidFill>
                  <a:srgbClr val="56127A"/>
                </a:solidFill>
                <a:latin typeface="Calibri"/>
                <a:cs typeface="Calibri"/>
              </a:rPr>
              <a:t>一个</a:t>
            </a:r>
            <a:r>
              <a:rPr lang="en-US" sz="2400" dirty="0" smtClean="0">
                <a:solidFill>
                  <a:srgbClr val="56127A"/>
                </a:solidFill>
                <a:latin typeface="Calibri"/>
                <a:cs typeface="Calibri"/>
              </a:rPr>
              <a:t> </a:t>
            </a:r>
            <a:r>
              <a:rPr lang="zh-CN" altLang="en-US" sz="2400" dirty="0" smtClean="0">
                <a:solidFill>
                  <a:srgbClr val="56127A"/>
                </a:solidFill>
                <a:latin typeface="Calibri"/>
                <a:cs typeface="Calibri"/>
              </a:rPr>
              <a:t>消费者进程必须等待生产者进程产生数据</a:t>
            </a:r>
            <a:endParaRPr lang="en-US" sz="2400" dirty="0">
              <a:solidFill>
                <a:srgbClr val="56127A"/>
              </a:solidFill>
              <a:latin typeface="Calibri"/>
              <a:cs typeface="Calibri"/>
            </a:endParaRPr>
          </a:p>
          <a:p>
            <a:pPr algn="l">
              <a:spcBef>
                <a:spcPct val="0"/>
              </a:spcBef>
            </a:pPr>
            <a:endParaRPr lang="en-US" sz="2400" i="1" dirty="0" smtClean="0">
              <a:solidFill>
                <a:srgbClr val="56127A"/>
              </a:solidFill>
              <a:latin typeface="Calibri"/>
              <a:cs typeface="Calibri"/>
            </a:endParaRPr>
          </a:p>
          <a:p>
            <a:pPr algn="l">
              <a:spcBef>
                <a:spcPct val="0"/>
              </a:spcBef>
            </a:pPr>
            <a:r>
              <a:rPr lang="zh-CN" altLang="en-US" sz="2400" i="1" dirty="0" smtClean="0">
                <a:solidFill>
                  <a:srgbClr val="56127A"/>
                </a:solidFill>
                <a:latin typeface="Calibri"/>
                <a:cs typeface="Calibri"/>
              </a:rPr>
              <a:t>互斥问题（</a:t>
            </a:r>
            <a:r>
              <a:rPr lang="en-US" sz="2400" i="1" dirty="0" smtClean="0">
                <a:solidFill>
                  <a:srgbClr val="56127A"/>
                </a:solidFill>
                <a:latin typeface="Calibri"/>
                <a:cs typeface="Calibri"/>
              </a:rPr>
              <a:t>Mutual Exclusion</a:t>
            </a:r>
            <a:r>
              <a:rPr lang="zh-CN" altLang="en-US" sz="2400" i="1" dirty="0" smtClean="0">
                <a:solidFill>
                  <a:srgbClr val="56127A"/>
                </a:solidFill>
                <a:latin typeface="Calibri"/>
                <a:cs typeface="Calibri"/>
              </a:rPr>
              <a:t>）</a:t>
            </a:r>
            <a:r>
              <a:rPr lang="en-US" sz="2400" i="1" dirty="0" smtClean="0">
                <a:solidFill>
                  <a:srgbClr val="56127A"/>
                </a:solidFill>
                <a:latin typeface="Calibri"/>
                <a:cs typeface="Calibri"/>
              </a:rPr>
              <a:t>: </a:t>
            </a:r>
            <a:r>
              <a:rPr lang="zh-CN" altLang="en-US" sz="2400" dirty="0" smtClean="0">
                <a:solidFill>
                  <a:srgbClr val="56127A"/>
                </a:solidFill>
                <a:latin typeface="Calibri"/>
                <a:cs typeface="Calibri"/>
              </a:rPr>
              <a:t>保证在一个给定的时间内只有一个进程使用共享资源（临界区）</a:t>
            </a:r>
            <a:endParaRPr lang="en-US" sz="2400" dirty="0">
              <a:solidFill>
                <a:srgbClr val="56127A"/>
              </a:solidFill>
              <a:latin typeface="Calibri"/>
              <a:cs typeface="Calibri"/>
            </a:endParaRPr>
          </a:p>
        </p:txBody>
      </p:sp>
      <p:grpSp>
        <p:nvGrpSpPr>
          <p:cNvPr id="26" name="Group 25"/>
          <p:cNvGrpSpPr/>
          <p:nvPr/>
        </p:nvGrpSpPr>
        <p:grpSpPr>
          <a:xfrm>
            <a:off x="6248400" y="1752600"/>
            <a:ext cx="2417274" cy="2351088"/>
            <a:chOff x="6400800" y="1676400"/>
            <a:chExt cx="2417274" cy="2351088"/>
          </a:xfrm>
        </p:grpSpPr>
        <p:sp>
          <p:nvSpPr>
            <p:cNvPr id="1469445" name="Rectangle 5"/>
            <p:cNvSpPr>
              <a:spLocks noChangeArrowheads="1"/>
            </p:cNvSpPr>
            <p:nvPr/>
          </p:nvSpPr>
          <p:spPr bwMode="auto">
            <a:xfrm>
              <a:off x="6400800" y="2133600"/>
              <a:ext cx="1328039" cy="459100"/>
            </a:xfrm>
            <a:prstGeom prst="rect">
              <a:avLst/>
            </a:prstGeom>
            <a:solidFill>
              <a:srgbClr val="FFFFFF"/>
            </a:solid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sz="2400" dirty="0">
                  <a:latin typeface="Calibri"/>
                  <a:cs typeface="Calibri"/>
                </a:rPr>
                <a:t>producer</a:t>
              </a:r>
            </a:p>
          </p:txBody>
        </p:sp>
        <p:sp>
          <p:nvSpPr>
            <p:cNvPr id="1469446" name="Rectangle 6"/>
            <p:cNvSpPr>
              <a:spLocks noChangeArrowheads="1"/>
            </p:cNvSpPr>
            <p:nvPr/>
          </p:nvSpPr>
          <p:spPr bwMode="auto">
            <a:xfrm>
              <a:off x="7391400" y="3124200"/>
              <a:ext cx="1426674" cy="459100"/>
            </a:xfrm>
            <a:prstGeom prst="rect">
              <a:avLst/>
            </a:prstGeom>
            <a:solidFill>
              <a:srgbClr val="FFFFFF"/>
            </a:solid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sz="2400" dirty="0">
                  <a:latin typeface="Calibri"/>
                  <a:cs typeface="Calibri"/>
                </a:rPr>
                <a:t>consumer</a:t>
              </a:r>
            </a:p>
          </p:txBody>
        </p:sp>
        <p:sp>
          <p:nvSpPr>
            <p:cNvPr id="1469447" name="Line 7"/>
            <p:cNvSpPr>
              <a:spLocks noChangeShapeType="1"/>
            </p:cNvSpPr>
            <p:nvPr/>
          </p:nvSpPr>
          <p:spPr bwMode="auto">
            <a:xfrm>
              <a:off x="7086600" y="2590800"/>
              <a:ext cx="838200" cy="533400"/>
            </a:xfrm>
            <a:prstGeom prst="line">
              <a:avLst/>
            </a:prstGeom>
            <a:noFill/>
            <a:ln w="25400">
              <a:solidFill>
                <a:schemeClr val="tx1"/>
              </a:solidFill>
              <a:round/>
              <a:headEnd/>
              <a:tailEnd type="triangle" w="lg" len="lg"/>
            </a:ln>
            <a:effectLst/>
          </p:spPr>
          <p:txBody>
            <a:bodyPr wrap="none" anchor="ctr">
              <a:prstTxWarp prst="textNoShape">
                <a:avLst/>
              </a:prstTxWarp>
            </a:bodyPr>
            <a:lstStyle/>
            <a:p>
              <a:endParaRPr lang="en-US"/>
            </a:p>
          </p:txBody>
        </p:sp>
        <p:sp>
          <p:nvSpPr>
            <p:cNvPr id="1469448" name="Line 8"/>
            <p:cNvSpPr>
              <a:spLocks noChangeShapeType="1"/>
            </p:cNvSpPr>
            <p:nvPr/>
          </p:nvSpPr>
          <p:spPr bwMode="auto">
            <a:xfrm>
              <a:off x="7010400" y="1676400"/>
              <a:ext cx="0" cy="438150"/>
            </a:xfrm>
            <a:prstGeom prst="line">
              <a:avLst/>
            </a:prstGeom>
            <a:noFill/>
            <a:ln w="25400">
              <a:solidFill>
                <a:schemeClr val="tx1"/>
              </a:solidFill>
              <a:round/>
              <a:headEnd/>
              <a:tailEnd type="triangle" w="lg" len="lg"/>
            </a:ln>
            <a:effectLst/>
          </p:spPr>
          <p:txBody>
            <a:bodyPr wrap="none" anchor="ctr">
              <a:prstTxWarp prst="textNoShape">
                <a:avLst/>
              </a:prstTxWarp>
            </a:bodyPr>
            <a:lstStyle/>
            <a:p>
              <a:endParaRPr lang="en-US"/>
            </a:p>
          </p:txBody>
        </p:sp>
        <p:sp>
          <p:nvSpPr>
            <p:cNvPr id="1469449" name="Line 9"/>
            <p:cNvSpPr>
              <a:spLocks noChangeShapeType="1"/>
            </p:cNvSpPr>
            <p:nvPr/>
          </p:nvSpPr>
          <p:spPr bwMode="auto">
            <a:xfrm>
              <a:off x="8153400" y="3581400"/>
              <a:ext cx="0" cy="446088"/>
            </a:xfrm>
            <a:prstGeom prst="line">
              <a:avLst/>
            </a:prstGeom>
            <a:noFill/>
            <a:ln w="25400">
              <a:solidFill>
                <a:schemeClr val="tx1"/>
              </a:solidFill>
              <a:round/>
              <a:headEnd/>
              <a:tailEnd type="triangle" w="lg" len="lg"/>
            </a:ln>
            <a:effectLst/>
          </p:spPr>
          <p:txBody>
            <a:bodyPr wrap="none" anchor="ctr">
              <a:prstTxWarp prst="textNoShape">
                <a:avLst/>
              </a:prstTxWarp>
            </a:bodyPr>
            <a:lstStyle/>
            <a:p>
              <a:endParaRPr lang="en-US"/>
            </a:p>
          </p:txBody>
        </p:sp>
      </p:grpSp>
      <p:grpSp>
        <p:nvGrpSpPr>
          <p:cNvPr id="1469450" name="Group 10"/>
          <p:cNvGrpSpPr>
            <a:grpSpLocks/>
          </p:cNvGrpSpPr>
          <p:nvPr/>
        </p:nvGrpSpPr>
        <p:grpSpPr bwMode="auto">
          <a:xfrm>
            <a:off x="6477000" y="4419600"/>
            <a:ext cx="1752601" cy="1752601"/>
            <a:chOff x="4370" y="1484"/>
            <a:chExt cx="1104" cy="1104"/>
          </a:xfrm>
        </p:grpSpPr>
        <p:sp>
          <p:nvSpPr>
            <p:cNvPr id="1469453" name="Oval 13"/>
            <p:cNvSpPr>
              <a:spLocks noChangeArrowheads="1"/>
            </p:cNvSpPr>
            <p:nvPr/>
          </p:nvSpPr>
          <p:spPr bwMode="auto">
            <a:xfrm>
              <a:off x="4418" y="1986"/>
              <a:ext cx="1008" cy="602"/>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469454" name="Rectangle 14"/>
            <p:cNvSpPr>
              <a:spLocks noChangeArrowheads="1"/>
            </p:cNvSpPr>
            <p:nvPr/>
          </p:nvSpPr>
          <p:spPr bwMode="auto">
            <a:xfrm>
              <a:off x="4392" y="2018"/>
              <a:ext cx="1082" cy="522"/>
            </a:xfrm>
            <a:prstGeom prst="rect">
              <a:avLst/>
            </a:prstGeom>
            <a:noFill/>
            <a:ln w="25400">
              <a:noFill/>
              <a:miter lim="800000"/>
              <a:headEnd/>
              <a:tailEnd/>
            </a:ln>
            <a:effectLst/>
          </p:spPr>
          <p:txBody>
            <a:bodyPr wrap="square" lIns="90488" tIns="44450" rIns="90488" bIns="44450">
              <a:prstTxWarp prst="textNoShape">
                <a:avLst/>
              </a:prstTxWarp>
              <a:spAutoFit/>
            </a:bodyPr>
            <a:lstStyle/>
            <a:p>
              <a:pPr>
                <a:spcBef>
                  <a:spcPct val="0"/>
                </a:spcBef>
              </a:pPr>
              <a:r>
                <a:rPr lang="en-US" sz="2400" dirty="0" smtClean="0">
                  <a:latin typeface="Calibri"/>
                  <a:cs typeface="Calibri"/>
                </a:rPr>
                <a:t>Shared Resource</a:t>
              </a:r>
              <a:endParaRPr lang="en-US" sz="2400" dirty="0">
                <a:latin typeface="Calibri"/>
                <a:cs typeface="Calibri"/>
              </a:endParaRPr>
            </a:p>
          </p:txBody>
        </p:sp>
        <p:sp>
          <p:nvSpPr>
            <p:cNvPr id="1469455" name="Rectangle 15"/>
            <p:cNvSpPr>
              <a:spLocks noChangeArrowheads="1"/>
            </p:cNvSpPr>
            <p:nvPr/>
          </p:nvSpPr>
          <p:spPr bwMode="auto">
            <a:xfrm>
              <a:off x="4370" y="1484"/>
              <a:ext cx="314" cy="289"/>
            </a:xfrm>
            <a:prstGeom prst="rect">
              <a:avLst/>
            </a:prstGeom>
            <a:solidFill>
              <a:srgbClr val="FFFFFF"/>
            </a:solidFill>
            <a:ln w="12700">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sz="2400" dirty="0">
                  <a:latin typeface="Calibri"/>
                  <a:cs typeface="Calibri"/>
                </a:rPr>
                <a:t>P1</a:t>
              </a:r>
            </a:p>
          </p:txBody>
        </p:sp>
        <p:sp>
          <p:nvSpPr>
            <p:cNvPr id="1469456" name="Rectangle 16"/>
            <p:cNvSpPr>
              <a:spLocks noChangeArrowheads="1"/>
            </p:cNvSpPr>
            <p:nvPr/>
          </p:nvSpPr>
          <p:spPr bwMode="auto">
            <a:xfrm>
              <a:off x="5042" y="1484"/>
              <a:ext cx="314" cy="289"/>
            </a:xfrm>
            <a:prstGeom prst="rect">
              <a:avLst/>
            </a:prstGeom>
            <a:solidFill>
              <a:srgbClr val="FFFFFF"/>
            </a:solidFill>
            <a:ln w="12700">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sz="2400" dirty="0">
                  <a:latin typeface="Calibri"/>
                  <a:cs typeface="Calibri"/>
                </a:rPr>
                <a:t>P2</a:t>
              </a:r>
            </a:p>
          </p:txBody>
        </p:sp>
        <p:sp>
          <p:nvSpPr>
            <p:cNvPr id="1469459" name="Line 19"/>
            <p:cNvSpPr>
              <a:spLocks noChangeShapeType="1"/>
            </p:cNvSpPr>
            <p:nvPr/>
          </p:nvSpPr>
          <p:spPr bwMode="auto">
            <a:xfrm flipH="1">
              <a:off x="4976" y="1778"/>
              <a:ext cx="170" cy="226"/>
            </a:xfrm>
            <a:prstGeom prst="line">
              <a:avLst/>
            </a:prstGeom>
            <a:noFill/>
            <a:ln w="25400">
              <a:solidFill>
                <a:schemeClr val="tx1"/>
              </a:solidFill>
              <a:round/>
              <a:headEnd/>
              <a:tailEnd type="triangle" w="lg" len="lg"/>
            </a:ln>
            <a:effectLst/>
          </p:spPr>
          <p:txBody>
            <a:bodyPr wrap="none" anchor="ctr">
              <a:prstTxWarp prst="textNoShape">
                <a:avLst/>
              </a:prstTxWarp>
            </a:bodyPr>
            <a:lstStyle/>
            <a:p>
              <a:endParaRPr lang="en-US" sz="2000">
                <a:latin typeface="Calibri"/>
                <a:cs typeface="Calibri"/>
              </a:endParaRPr>
            </a:p>
          </p:txBody>
        </p:sp>
        <p:sp>
          <p:nvSpPr>
            <p:cNvPr id="1469461" name="Line 21"/>
            <p:cNvSpPr>
              <a:spLocks noChangeShapeType="1"/>
            </p:cNvSpPr>
            <p:nvPr/>
          </p:nvSpPr>
          <p:spPr bwMode="auto">
            <a:xfrm>
              <a:off x="4562" y="1772"/>
              <a:ext cx="186" cy="231"/>
            </a:xfrm>
            <a:prstGeom prst="line">
              <a:avLst/>
            </a:prstGeom>
            <a:noFill/>
            <a:ln w="25400">
              <a:solidFill>
                <a:srgbClr val="000000"/>
              </a:solidFill>
              <a:round/>
              <a:headEnd/>
              <a:tailEnd type="triangle" w="lg" len="lg"/>
            </a:ln>
            <a:effectLst/>
          </p:spPr>
          <p:txBody>
            <a:bodyPr wrap="none" anchor="ctr">
              <a:prstTxWarp prst="textNoShape">
                <a:avLst/>
              </a:prstTxWarp>
            </a:bodyPr>
            <a:lstStyle/>
            <a:p>
              <a:endParaRPr lang="en-US" sz="2000">
                <a:latin typeface="Calibri"/>
                <a:cs typeface="Calibri"/>
              </a:endParaRPr>
            </a:p>
          </p:txBody>
        </p:sp>
      </p:grpSp>
    </p:spTree>
    <p:extLst>
      <p:ext uri="{BB962C8B-B14F-4D97-AF65-F5344CB8AC3E}">
        <p14:creationId xmlns:p14="http://schemas.microsoft.com/office/powerpoint/2010/main" val="688204721"/>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0" name="Rectangle 2"/>
          <p:cNvSpPr>
            <a:spLocks noGrp="1" noChangeArrowheads="1"/>
          </p:cNvSpPr>
          <p:nvPr>
            <p:ph type="title"/>
          </p:nvPr>
        </p:nvSpPr>
        <p:spPr>
          <a:xfrm>
            <a:off x="685800" y="76200"/>
            <a:ext cx="7292975" cy="736600"/>
          </a:xfrm>
        </p:spPr>
        <p:txBody>
          <a:bodyPr/>
          <a:lstStyle/>
          <a:p>
            <a:r>
              <a:rPr lang="en-US"/>
              <a:t>A Producer-Consumer Example</a:t>
            </a:r>
          </a:p>
        </p:txBody>
      </p:sp>
      <p:sp>
        <p:nvSpPr>
          <p:cNvPr id="38" name="Slide Number Placeholder 4"/>
          <p:cNvSpPr>
            <a:spLocks noGrp="1"/>
          </p:cNvSpPr>
          <p:nvPr>
            <p:ph type="sldNum" sz="quarter" idx="12"/>
          </p:nvPr>
        </p:nvSpPr>
        <p:spPr/>
        <p:txBody>
          <a:bodyPr/>
          <a:lstStyle/>
          <a:p>
            <a:fld id="{7492C3F8-8FDE-144A-AF79-C6E9415C3A9B}" type="slidenum">
              <a:rPr lang="en-US"/>
              <a:pPr/>
              <a:t>109</a:t>
            </a:fld>
            <a:endParaRPr lang="en-US" b="0">
              <a:solidFill>
                <a:srgbClr val="FBBA03"/>
              </a:solidFill>
            </a:endParaRPr>
          </a:p>
        </p:txBody>
      </p:sp>
      <p:sp>
        <p:nvSpPr>
          <p:cNvPr id="1471491" name="Text Box 3"/>
          <p:cNvSpPr txBox="1">
            <a:spLocks noChangeArrowheads="1"/>
          </p:cNvSpPr>
          <p:nvPr/>
        </p:nvSpPr>
        <p:spPr bwMode="auto">
          <a:xfrm>
            <a:off x="282576" y="5701010"/>
            <a:ext cx="4652962" cy="461665"/>
          </a:xfrm>
          <a:prstGeom prst="rect">
            <a:avLst/>
          </a:prstGeom>
          <a:noFill/>
          <a:ln w="25400">
            <a:noFill/>
            <a:miter lim="800000"/>
            <a:headEnd/>
            <a:tailEnd/>
          </a:ln>
          <a:effectLst/>
        </p:spPr>
        <p:txBody>
          <a:bodyPr>
            <a:prstTxWarp prst="textNoShape">
              <a:avLst/>
            </a:prstTxWarp>
            <a:spAutoFit/>
          </a:bodyPr>
          <a:lstStyle/>
          <a:p>
            <a:pPr algn="l">
              <a:spcBef>
                <a:spcPct val="0"/>
              </a:spcBef>
            </a:pPr>
            <a:r>
              <a:rPr lang="zh-CN" altLang="en-US" sz="2400" dirty="0" smtClean="0">
                <a:solidFill>
                  <a:srgbClr val="56127A"/>
                </a:solidFill>
                <a:latin typeface="Calibri"/>
                <a:cs typeface="Calibri"/>
              </a:rPr>
              <a:t>假设指令都是顺序执行的</a:t>
            </a:r>
            <a:endParaRPr lang="en-US" sz="2400" i="1" dirty="0">
              <a:solidFill>
                <a:srgbClr val="56127A"/>
              </a:solidFill>
              <a:latin typeface="Calibri"/>
              <a:cs typeface="Calibri"/>
            </a:endParaRPr>
          </a:p>
        </p:txBody>
      </p:sp>
      <p:grpSp>
        <p:nvGrpSpPr>
          <p:cNvPr id="1471492" name="Group 4"/>
          <p:cNvGrpSpPr>
            <a:grpSpLocks/>
          </p:cNvGrpSpPr>
          <p:nvPr/>
        </p:nvGrpSpPr>
        <p:grpSpPr bwMode="auto">
          <a:xfrm>
            <a:off x="388938" y="3260725"/>
            <a:ext cx="3382962" cy="1616075"/>
            <a:chOff x="245" y="2214"/>
            <a:chExt cx="2131" cy="1018"/>
          </a:xfrm>
        </p:grpSpPr>
        <p:sp>
          <p:nvSpPr>
            <p:cNvPr id="1471493" name="Rectangle 5"/>
            <p:cNvSpPr>
              <a:spLocks noChangeArrowheads="1"/>
            </p:cNvSpPr>
            <p:nvPr/>
          </p:nvSpPr>
          <p:spPr bwMode="auto">
            <a:xfrm>
              <a:off x="809" y="3027"/>
              <a:ext cx="1285" cy="186"/>
            </a:xfrm>
            <a:prstGeom prst="rect">
              <a:avLst/>
            </a:prstGeom>
            <a:solidFill>
              <a:srgbClr val="CFBDC8"/>
            </a:solidFill>
            <a:ln w="25400">
              <a:noFill/>
              <a:miter lim="800000"/>
              <a:headEnd/>
              <a:tailEnd/>
            </a:ln>
            <a:effectLst/>
          </p:spPr>
          <p:txBody>
            <a:bodyPr wrap="none" anchor="ctr">
              <a:prstTxWarp prst="textNoShape">
                <a:avLst/>
              </a:prstTxWarp>
            </a:bodyPr>
            <a:lstStyle/>
            <a:p>
              <a:pPr>
                <a:spcBef>
                  <a:spcPct val="0"/>
                </a:spcBef>
              </a:pPr>
              <a:endParaRPr lang="en-US" sz="2000" i="1">
                <a:solidFill>
                  <a:schemeClr val="bg2"/>
                </a:solidFill>
                <a:latin typeface="Verdana" charset="0"/>
              </a:endParaRPr>
            </a:p>
          </p:txBody>
        </p:sp>
        <p:sp>
          <p:nvSpPr>
            <p:cNvPr id="1471494" name="Rectangle 6"/>
            <p:cNvSpPr>
              <a:spLocks noChangeArrowheads="1"/>
            </p:cNvSpPr>
            <p:nvPr/>
          </p:nvSpPr>
          <p:spPr bwMode="auto">
            <a:xfrm>
              <a:off x="802" y="2645"/>
              <a:ext cx="1285" cy="186"/>
            </a:xfrm>
            <a:prstGeom prst="rect">
              <a:avLst/>
            </a:prstGeom>
            <a:solidFill>
              <a:srgbClr val="CFBDC8"/>
            </a:solidFill>
            <a:ln w="25400">
              <a:noFill/>
              <a:miter lim="800000"/>
              <a:headEnd/>
              <a:tailEnd/>
            </a:ln>
            <a:effectLst/>
          </p:spPr>
          <p:txBody>
            <a:bodyPr wrap="none" anchor="ctr">
              <a:prstTxWarp prst="textNoShape">
                <a:avLst/>
              </a:prstTxWarp>
            </a:bodyPr>
            <a:lstStyle/>
            <a:p>
              <a:pPr>
                <a:spcBef>
                  <a:spcPct val="0"/>
                </a:spcBef>
              </a:pPr>
              <a:endParaRPr lang="en-US" sz="2000" i="1">
                <a:solidFill>
                  <a:schemeClr val="bg2"/>
                </a:solidFill>
                <a:latin typeface="Verdana" charset="0"/>
              </a:endParaRPr>
            </a:p>
          </p:txBody>
        </p:sp>
        <p:sp>
          <p:nvSpPr>
            <p:cNvPr id="1471495" name="Text Box 7"/>
            <p:cNvSpPr txBox="1">
              <a:spLocks noChangeArrowheads="1"/>
            </p:cNvSpPr>
            <p:nvPr/>
          </p:nvSpPr>
          <p:spPr bwMode="auto">
            <a:xfrm>
              <a:off x="245" y="2214"/>
              <a:ext cx="2131" cy="1018"/>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dirty="0">
                  <a:latin typeface="Verdana" charset="0"/>
                </a:rPr>
                <a:t>Producer posting Item x:</a:t>
              </a:r>
            </a:p>
            <a:p>
              <a:pPr algn="l">
                <a:spcBef>
                  <a:spcPct val="0"/>
                </a:spcBef>
              </a:pPr>
              <a:r>
                <a:rPr lang="en-US" sz="2000" dirty="0">
                  <a:latin typeface="Verdana" charset="0"/>
                </a:rPr>
                <a:t>	Load </a:t>
              </a:r>
              <a:r>
                <a:rPr lang="en-US" sz="2000" dirty="0" err="1">
                  <a:latin typeface="Verdana" charset="0"/>
                </a:rPr>
                <a:t>R</a:t>
              </a:r>
              <a:r>
                <a:rPr lang="en-US" sz="2000" baseline="-25000" dirty="0" err="1">
                  <a:latin typeface="Verdana" charset="0"/>
                </a:rPr>
                <a:t>tail</a:t>
              </a:r>
              <a:r>
                <a:rPr lang="en-US" sz="2000" dirty="0">
                  <a:latin typeface="Verdana" charset="0"/>
                </a:rPr>
                <a:t>, (tail)</a:t>
              </a:r>
            </a:p>
            <a:p>
              <a:pPr algn="l">
                <a:spcBef>
                  <a:spcPct val="0"/>
                </a:spcBef>
              </a:pPr>
              <a:r>
                <a:rPr lang="en-US" sz="2000" dirty="0">
                  <a:latin typeface="Verdana" charset="0"/>
                </a:rPr>
                <a:t>	Store (</a:t>
              </a:r>
              <a:r>
                <a:rPr lang="en-US" sz="2000" dirty="0" err="1">
                  <a:latin typeface="Verdana" charset="0"/>
                </a:rPr>
                <a:t>R</a:t>
              </a:r>
              <a:r>
                <a:rPr lang="en-US" sz="2000" baseline="-25000" dirty="0" err="1">
                  <a:latin typeface="Verdana" charset="0"/>
                </a:rPr>
                <a:t>tail</a:t>
              </a:r>
              <a:r>
                <a:rPr lang="en-US" sz="2000" dirty="0">
                  <a:latin typeface="Verdana" charset="0"/>
                </a:rPr>
                <a:t>), x</a:t>
              </a:r>
            </a:p>
            <a:p>
              <a:pPr algn="l">
                <a:spcBef>
                  <a:spcPct val="0"/>
                </a:spcBef>
              </a:pPr>
              <a:r>
                <a:rPr lang="en-US" sz="2000" dirty="0">
                  <a:latin typeface="Verdana" charset="0"/>
                </a:rPr>
                <a:t>	</a:t>
              </a:r>
              <a:r>
                <a:rPr lang="en-US" sz="2000" dirty="0" err="1">
                  <a:latin typeface="Verdana" charset="0"/>
                </a:rPr>
                <a:t>R</a:t>
              </a:r>
              <a:r>
                <a:rPr lang="en-US" sz="2000" baseline="-25000" dirty="0" err="1">
                  <a:latin typeface="Verdana" charset="0"/>
                </a:rPr>
                <a:t>tail</a:t>
              </a:r>
              <a:r>
                <a:rPr lang="en-US" sz="2000" dirty="0">
                  <a:latin typeface="Verdana" charset="0"/>
                </a:rPr>
                <a:t>=R</a:t>
              </a:r>
              <a:r>
                <a:rPr lang="en-US" sz="2000" baseline="-25000" dirty="0">
                  <a:latin typeface="Verdana" charset="0"/>
                </a:rPr>
                <a:t>tail</a:t>
              </a:r>
              <a:r>
                <a:rPr lang="en-US" sz="2000" dirty="0">
                  <a:latin typeface="Verdana" charset="0"/>
                </a:rPr>
                <a:t>+1</a:t>
              </a:r>
            </a:p>
            <a:p>
              <a:pPr algn="l">
                <a:spcBef>
                  <a:spcPct val="0"/>
                </a:spcBef>
              </a:pPr>
              <a:r>
                <a:rPr lang="en-US" sz="2000" dirty="0">
                  <a:latin typeface="Verdana" charset="0"/>
                </a:rPr>
                <a:t>	Store (tail), </a:t>
              </a:r>
              <a:r>
                <a:rPr lang="en-US" sz="2000" dirty="0" err="1">
                  <a:latin typeface="Verdana" charset="0"/>
                </a:rPr>
                <a:t>R</a:t>
              </a:r>
              <a:r>
                <a:rPr lang="en-US" sz="2000" baseline="-25000" dirty="0" err="1">
                  <a:latin typeface="Verdana" charset="0"/>
                </a:rPr>
                <a:t>tail</a:t>
              </a:r>
              <a:endParaRPr lang="en-US" sz="2000" dirty="0">
                <a:latin typeface="Verdana" charset="0"/>
              </a:endParaRPr>
            </a:p>
          </p:txBody>
        </p:sp>
      </p:grpSp>
      <p:grpSp>
        <p:nvGrpSpPr>
          <p:cNvPr id="1471496" name="Group 8"/>
          <p:cNvGrpSpPr>
            <a:grpSpLocks/>
          </p:cNvGrpSpPr>
          <p:nvPr/>
        </p:nvGrpSpPr>
        <p:grpSpPr bwMode="auto">
          <a:xfrm>
            <a:off x="4897438" y="3146425"/>
            <a:ext cx="4010025" cy="2530475"/>
            <a:chOff x="3269" y="2070"/>
            <a:chExt cx="2526" cy="1594"/>
          </a:xfrm>
        </p:grpSpPr>
        <p:sp>
          <p:nvSpPr>
            <p:cNvPr id="1471497" name="Rectangle 9"/>
            <p:cNvSpPr>
              <a:spLocks noChangeArrowheads="1"/>
            </p:cNvSpPr>
            <p:nvPr/>
          </p:nvSpPr>
          <p:spPr bwMode="auto">
            <a:xfrm>
              <a:off x="3849" y="2875"/>
              <a:ext cx="1285" cy="186"/>
            </a:xfrm>
            <a:prstGeom prst="rect">
              <a:avLst/>
            </a:prstGeom>
            <a:solidFill>
              <a:srgbClr val="CFBDC8"/>
            </a:solidFill>
            <a:ln w="25400">
              <a:noFill/>
              <a:miter lim="800000"/>
              <a:headEnd/>
              <a:tailEnd/>
            </a:ln>
            <a:effectLst/>
          </p:spPr>
          <p:txBody>
            <a:bodyPr wrap="none" anchor="ctr">
              <a:prstTxWarp prst="textNoShape">
                <a:avLst/>
              </a:prstTxWarp>
            </a:bodyPr>
            <a:lstStyle/>
            <a:p>
              <a:pPr>
                <a:spcBef>
                  <a:spcPct val="0"/>
                </a:spcBef>
              </a:pPr>
              <a:endParaRPr lang="en-US" sz="2000" i="1">
                <a:solidFill>
                  <a:schemeClr val="bg2"/>
                </a:solidFill>
                <a:latin typeface="Verdana" charset="0"/>
              </a:endParaRPr>
            </a:p>
          </p:txBody>
        </p:sp>
        <p:sp>
          <p:nvSpPr>
            <p:cNvPr id="1471498" name="Rectangle 10"/>
            <p:cNvSpPr>
              <a:spLocks noChangeArrowheads="1"/>
            </p:cNvSpPr>
            <p:nvPr/>
          </p:nvSpPr>
          <p:spPr bwMode="auto">
            <a:xfrm>
              <a:off x="3842" y="2493"/>
              <a:ext cx="1285" cy="186"/>
            </a:xfrm>
            <a:prstGeom prst="rect">
              <a:avLst/>
            </a:prstGeom>
            <a:solidFill>
              <a:srgbClr val="CFBDC8"/>
            </a:solidFill>
            <a:ln w="25400">
              <a:noFill/>
              <a:miter lim="800000"/>
              <a:headEnd/>
              <a:tailEnd/>
            </a:ln>
            <a:effectLst/>
          </p:spPr>
          <p:txBody>
            <a:bodyPr wrap="none" anchor="ctr">
              <a:prstTxWarp prst="textNoShape">
                <a:avLst/>
              </a:prstTxWarp>
            </a:bodyPr>
            <a:lstStyle/>
            <a:p>
              <a:pPr>
                <a:spcBef>
                  <a:spcPct val="0"/>
                </a:spcBef>
              </a:pPr>
              <a:endParaRPr lang="en-US" sz="2000" i="1">
                <a:solidFill>
                  <a:schemeClr val="bg2"/>
                </a:solidFill>
                <a:latin typeface="Verdana" charset="0"/>
              </a:endParaRPr>
            </a:p>
          </p:txBody>
        </p:sp>
        <p:sp>
          <p:nvSpPr>
            <p:cNvPr id="1471499" name="Text Box 11"/>
            <p:cNvSpPr txBox="1">
              <a:spLocks noChangeArrowheads="1"/>
            </p:cNvSpPr>
            <p:nvPr/>
          </p:nvSpPr>
          <p:spPr bwMode="auto">
            <a:xfrm>
              <a:off x="3269" y="2070"/>
              <a:ext cx="2526" cy="1594"/>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dirty="0">
                  <a:latin typeface="Verdana" charset="0"/>
                </a:rPr>
                <a:t>Consumer:</a:t>
              </a:r>
            </a:p>
            <a:p>
              <a:pPr algn="l">
                <a:spcBef>
                  <a:spcPct val="0"/>
                </a:spcBef>
              </a:pPr>
              <a:r>
                <a:rPr lang="en-US" sz="2000" dirty="0">
                  <a:latin typeface="Verdana" charset="0"/>
                </a:rPr>
                <a:t>	Load </a:t>
              </a:r>
              <a:r>
                <a:rPr lang="en-US" sz="2000" dirty="0" err="1">
                  <a:latin typeface="Verdana" charset="0"/>
                </a:rPr>
                <a:t>R</a:t>
              </a:r>
              <a:r>
                <a:rPr lang="en-US" sz="2000" baseline="-25000" dirty="0" err="1">
                  <a:latin typeface="Verdana" charset="0"/>
                </a:rPr>
                <a:t>head</a:t>
              </a:r>
              <a:r>
                <a:rPr lang="en-US" sz="2000" dirty="0">
                  <a:latin typeface="Verdana" charset="0"/>
                </a:rPr>
                <a:t>, (head)</a:t>
              </a:r>
            </a:p>
            <a:p>
              <a:pPr algn="l">
                <a:spcBef>
                  <a:spcPct val="0"/>
                </a:spcBef>
              </a:pPr>
              <a:r>
                <a:rPr lang="en-US" sz="2000" dirty="0">
                  <a:latin typeface="Verdana" charset="0"/>
                </a:rPr>
                <a:t>spin:	Load </a:t>
              </a:r>
              <a:r>
                <a:rPr lang="en-US" sz="2000" dirty="0" err="1">
                  <a:latin typeface="Verdana" charset="0"/>
                </a:rPr>
                <a:t>R</a:t>
              </a:r>
              <a:r>
                <a:rPr lang="en-US" sz="2000" baseline="-25000" dirty="0" err="1">
                  <a:latin typeface="Verdana" charset="0"/>
                </a:rPr>
                <a:t>tail</a:t>
              </a:r>
              <a:r>
                <a:rPr lang="en-US" sz="2000" dirty="0">
                  <a:latin typeface="Verdana" charset="0"/>
                </a:rPr>
                <a:t>, (tail)</a:t>
              </a:r>
            </a:p>
            <a:p>
              <a:pPr algn="l">
                <a:spcBef>
                  <a:spcPct val="0"/>
                </a:spcBef>
              </a:pPr>
              <a:r>
                <a:rPr lang="en-US" sz="2000" dirty="0">
                  <a:latin typeface="Verdana" charset="0"/>
                </a:rPr>
                <a:t>	if </a:t>
              </a:r>
              <a:r>
                <a:rPr lang="en-US" sz="2000" dirty="0" err="1">
                  <a:latin typeface="Verdana" charset="0"/>
                </a:rPr>
                <a:t>R</a:t>
              </a:r>
              <a:r>
                <a:rPr lang="en-US" sz="2000" baseline="-25000" dirty="0" err="1">
                  <a:latin typeface="Verdana" charset="0"/>
                </a:rPr>
                <a:t>head</a:t>
              </a:r>
              <a:r>
                <a:rPr lang="en-US" sz="2000" dirty="0">
                  <a:latin typeface="Verdana" charset="0"/>
                </a:rPr>
                <a:t>==</a:t>
              </a:r>
              <a:r>
                <a:rPr lang="en-US" sz="2000" dirty="0" err="1">
                  <a:latin typeface="Verdana" charset="0"/>
                </a:rPr>
                <a:t>R</a:t>
              </a:r>
              <a:r>
                <a:rPr lang="en-US" sz="2000" baseline="-25000" dirty="0" err="1">
                  <a:latin typeface="Verdana" charset="0"/>
                </a:rPr>
                <a:t>tail</a:t>
              </a:r>
              <a:r>
                <a:rPr lang="en-US" sz="2000" baseline="-25000" dirty="0">
                  <a:latin typeface="Verdana" charset="0"/>
                </a:rPr>
                <a:t> </a:t>
              </a:r>
              <a:r>
                <a:rPr lang="en-US" sz="2000" dirty="0" err="1">
                  <a:latin typeface="Verdana" charset="0"/>
                </a:rPr>
                <a:t>goto</a:t>
              </a:r>
              <a:r>
                <a:rPr lang="en-US" sz="2000" dirty="0">
                  <a:latin typeface="Verdana" charset="0"/>
                </a:rPr>
                <a:t> spin</a:t>
              </a:r>
            </a:p>
            <a:p>
              <a:pPr algn="l">
                <a:spcBef>
                  <a:spcPct val="0"/>
                </a:spcBef>
              </a:pPr>
              <a:r>
                <a:rPr lang="en-US" sz="2000" dirty="0">
                  <a:latin typeface="Verdana" charset="0"/>
                </a:rPr>
                <a:t>	Load R, (</a:t>
              </a:r>
              <a:r>
                <a:rPr lang="en-US" sz="2000" dirty="0" err="1">
                  <a:latin typeface="Verdana" charset="0"/>
                </a:rPr>
                <a:t>R</a:t>
              </a:r>
              <a:r>
                <a:rPr lang="en-US" sz="2000" baseline="-25000" dirty="0" err="1">
                  <a:latin typeface="Verdana" charset="0"/>
                </a:rPr>
                <a:t>head</a:t>
              </a:r>
              <a:r>
                <a:rPr lang="en-US" sz="2000" dirty="0">
                  <a:latin typeface="Verdana" charset="0"/>
                </a:rPr>
                <a:t>)</a:t>
              </a:r>
            </a:p>
            <a:p>
              <a:pPr algn="l">
                <a:spcBef>
                  <a:spcPct val="0"/>
                </a:spcBef>
              </a:pPr>
              <a:r>
                <a:rPr lang="en-US" sz="2000" dirty="0">
                  <a:latin typeface="Verdana" charset="0"/>
                </a:rPr>
                <a:t>	</a:t>
              </a:r>
              <a:r>
                <a:rPr lang="en-US" sz="2000" dirty="0" err="1">
                  <a:latin typeface="Verdana" charset="0"/>
                </a:rPr>
                <a:t>R</a:t>
              </a:r>
              <a:r>
                <a:rPr lang="en-US" sz="2000" baseline="-25000" dirty="0" err="1">
                  <a:latin typeface="Verdana" charset="0"/>
                </a:rPr>
                <a:t>head</a:t>
              </a:r>
              <a:r>
                <a:rPr lang="en-US" sz="2000" dirty="0">
                  <a:latin typeface="Verdana" charset="0"/>
                </a:rPr>
                <a:t>=R</a:t>
              </a:r>
              <a:r>
                <a:rPr lang="en-US" sz="2000" baseline="-25000" dirty="0">
                  <a:latin typeface="Verdana" charset="0"/>
                </a:rPr>
                <a:t>head</a:t>
              </a:r>
              <a:r>
                <a:rPr lang="en-US" sz="2000" dirty="0">
                  <a:latin typeface="Verdana" charset="0"/>
                </a:rPr>
                <a:t>+1</a:t>
              </a:r>
            </a:p>
            <a:p>
              <a:pPr algn="l">
                <a:spcBef>
                  <a:spcPct val="0"/>
                </a:spcBef>
              </a:pPr>
              <a:r>
                <a:rPr lang="en-US" sz="2000" dirty="0">
                  <a:latin typeface="Verdana" charset="0"/>
                </a:rPr>
                <a:t>	Store (head), </a:t>
              </a:r>
              <a:r>
                <a:rPr lang="en-US" sz="2000" dirty="0" err="1">
                  <a:latin typeface="Verdana" charset="0"/>
                </a:rPr>
                <a:t>R</a:t>
              </a:r>
              <a:r>
                <a:rPr lang="en-US" sz="2000" baseline="-25000" dirty="0" err="1">
                  <a:latin typeface="Verdana" charset="0"/>
                </a:rPr>
                <a:t>head</a:t>
              </a:r>
              <a:endParaRPr lang="en-US" sz="2000" dirty="0">
                <a:latin typeface="Verdana" charset="0"/>
              </a:endParaRPr>
            </a:p>
            <a:p>
              <a:pPr algn="l">
                <a:spcBef>
                  <a:spcPct val="0"/>
                </a:spcBef>
              </a:pPr>
              <a:r>
                <a:rPr lang="en-US" sz="2000" dirty="0">
                  <a:latin typeface="Verdana" charset="0"/>
                </a:rPr>
                <a:t>	process(R)</a:t>
              </a:r>
            </a:p>
          </p:txBody>
        </p:sp>
      </p:grpSp>
      <p:grpSp>
        <p:nvGrpSpPr>
          <p:cNvPr id="1471500" name="Group 12"/>
          <p:cNvGrpSpPr>
            <a:grpSpLocks/>
          </p:cNvGrpSpPr>
          <p:nvPr/>
        </p:nvGrpSpPr>
        <p:grpSpPr bwMode="auto">
          <a:xfrm>
            <a:off x="1739900" y="1104900"/>
            <a:ext cx="6383338" cy="1993900"/>
            <a:chOff x="1096" y="856"/>
            <a:chExt cx="4021" cy="1256"/>
          </a:xfrm>
        </p:grpSpPr>
        <p:sp>
          <p:nvSpPr>
            <p:cNvPr id="1471501" name="Rectangle 13"/>
            <p:cNvSpPr>
              <a:spLocks noChangeArrowheads="1"/>
            </p:cNvSpPr>
            <p:nvPr/>
          </p:nvSpPr>
          <p:spPr bwMode="auto">
            <a:xfrm>
              <a:off x="1968" y="856"/>
              <a:ext cx="1488" cy="1256"/>
            </a:xfrm>
            <a:prstGeom prst="rect">
              <a:avLst/>
            </a:prstGeom>
            <a:solidFill>
              <a:schemeClr val="accent1"/>
            </a:solidFill>
            <a:ln w="3175">
              <a:solidFill>
                <a:srgbClr val="FF0000"/>
              </a:solidFill>
              <a:miter lim="800000"/>
              <a:headEnd/>
              <a:tailEnd/>
            </a:ln>
            <a:effectLst/>
          </p:spPr>
          <p:txBody>
            <a:bodyPr wrap="none" anchor="ctr">
              <a:prstTxWarp prst="textNoShape">
                <a:avLst/>
              </a:prstTxWarp>
            </a:bodyPr>
            <a:lstStyle/>
            <a:p>
              <a:endParaRPr lang="en-US"/>
            </a:p>
          </p:txBody>
        </p:sp>
        <p:sp>
          <p:nvSpPr>
            <p:cNvPr id="1471502" name="Rectangle 14" descr="75%"/>
            <p:cNvSpPr>
              <a:spLocks noChangeArrowheads="1"/>
            </p:cNvSpPr>
            <p:nvPr/>
          </p:nvSpPr>
          <p:spPr bwMode="auto">
            <a:xfrm>
              <a:off x="2544" y="1488"/>
              <a:ext cx="480" cy="528"/>
            </a:xfrm>
            <a:prstGeom prst="rect">
              <a:avLst/>
            </a:prstGeom>
            <a:pattFill prst="pct75">
              <a:fgClr>
                <a:srgbClr val="FF0000"/>
              </a:fgClr>
              <a:bgClr>
                <a:srgbClr val="FFFFFF"/>
              </a:bgClr>
            </a:pattFill>
            <a:ln w="25400">
              <a:noFill/>
              <a:miter lim="800000"/>
              <a:headEnd/>
              <a:tailEnd/>
            </a:ln>
            <a:effectLst/>
          </p:spPr>
          <p:txBody>
            <a:bodyPr wrap="none" anchor="ctr">
              <a:prstTxWarp prst="textNoShape">
                <a:avLst/>
              </a:prstTxWarp>
            </a:bodyPr>
            <a:lstStyle/>
            <a:p>
              <a:endParaRPr lang="en-US"/>
            </a:p>
          </p:txBody>
        </p:sp>
        <p:sp>
          <p:nvSpPr>
            <p:cNvPr id="1471503" name="Oval 15"/>
            <p:cNvSpPr>
              <a:spLocks noChangeArrowheads="1"/>
            </p:cNvSpPr>
            <p:nvPr/>
          </p:nvSpPr>
          <p:spPr bwMode="auto">
            <a:xfrm>
              <a:off x="1096" y="864"/>
              <a:ext cx="736" cy="609"/>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a:spcBef>
                  <a:spcPct val="0"/>
                </a:spcBef>
              </a:pPr>
              <a:r>
                <a:rPr lang="en-US" sz="1800">
                  <a:latin typeface="Verdana" charset="0"/>
                </a:rPr>
                <a:t>Producer</a:t>
              </a:r>
            </a:p>
          </p:txBody>
        </p:sp>
        <p:sp>
          <p:nvSpPr>
            <p:cNvPr id="1471504" name="Oval 16"/>
            <p:cNvSpPr>
              <a:spLocks noChangeArrowheads="1"/>
            </p:cNvSpPr>
            <p:nvPr/>
          </p:nvSpPr>
          <p:spPr bwMode="auto">
            <a:xfrm>
              <a:off x="3808" y="856"/>
              <a:ext cx="762" cy="629"/>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a:spcBef>
                  <a:spcPct val="0"/>
                </a:spcBef>
              </a:pPr>
              <a:r>
                <a:rPr lang="en-US" sz="1800">
                  <a:latin typeface="Verdana" charset="0"/>
                </a:rPr>
                <a:t>Consumer</a:t>
              </a:r>
            </a:p>
          </p:txBody>
        </p:sp>
        <p:sp>
          <p:nvSpPr>
            <p:cNvPr id="1471505" name="Line 17"/>
            <p:cNvSpPr>
              <a:spLocks noChangeShapeType="1"/>
            </p:cNvSpPr>
            <p:nvPr/>
          </p:nvSpPr>
          <p:spPr bwMode="auto">
            <a:xfrm>
              <a:off x="2208" y="1488"/>
              <a:ext cx="105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71506" name="Line 18"/>
            <p:cNvSpPr>
              <a:spLocks noChangeShapeType="1"/>
            </p:cNvSpPr>
            <p:nvPr/>
          </p:nvSpPr>
          <p:spPr bwMode="auto">
            <a:xfrm>
              <a:off x="2208" y="2016"/>
              <a:ext cx="105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71507" name="Line 19"/>
            <p:cNvSpPr>
              <a:spLocks noChangeShapeType="1"/>
            </p:cNvSpPr>
            <p:nvPr/>
          </p:nvSpPr>
          <p:spPr bwMode="auto">
            <a:xfrm>
              <a:off x="2544"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71508" name="Line 20"/>
            <p:cNvSpPr>
              <a:spLocks noChangeShapeType="1"/>
            </p:cNvSpPr>
            <p:nvPr/>
          </p:nvSpPr>
          <p:spPr bwMode="auto">
            <a:xfrm>
              <a:off x="2640"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71509" name="Line 21"/>
            <p:cNvSpPr>
              <a:spLocks noChangeShapeType="1"/>
            </p:cNvSpPr>
            <p:nvPr/>
          </p:nvSpPr>
          <p:spPr bwMode="auto">
            <a:xfrm>
              <a:off x="2736"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71510" name="Line 22"/>
            <p:cNvSpPr>
              <a:spLocks noChangeShapeType="1"/>
            </p:cNvSpPr>
            <p:nvPr/>
          </p:nvSpPr>
          <p:spPr bwMode="auto">
            <a:xfrm>
              <a:off x="2832"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71511" name="Line 23"/>
            <p:cNvSpPr>
              <a:spLocks noChangeShapeType="1"/>
            </p:cNvSpPr>
            <p:nvPr/>
          </p:nvSpPr>
          <p:spPr bwMode="auto">
            <a:xfrm>
              <a:off x="2928"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71512" name="Line 24"/>
            <p:cNvSpPr>
              <a:spLocks noChangeShapeType="1"/>
            </p:cNvSpPr>
            <p:nvPr/>
          </p:nvSpPr>
          <p:spPr bwMode="auto">
            <a:xfrm>
              <a:off x="3024"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71513" name="Rectangle 25"/>
            <p:cNvSpPr>
              <a:spLocks noChangeArrowheads="1"/>
            </p:cNvSpPr>
            <p:nvPr/>
          </p:nvSpPr>
          <p:spPr bwMode="auto">
            <a:xfrm>
              <a:off x="2112" y="912"/>
              <a:ext cx="384"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000">
                  <a:latin typeface="Verdana" charset="0"/>
                </a:rPr>
                <a:t>tail</a:t>
              </a:r>
            </a:p>
          </p:txBody>
        </p:sp>
        <p:sp>
          <p:nvSpPr>
            <p:cNvPr id="1471514" name="Line 26"/>
            <p:cNvSpPr>
              <a:spLocks noChangeShapeType="1"/>
            </p:cNvSpPr>
            <p:nvPr/>
          </p:nvSpPr>
          <p:spPr bwMode="auto">
            <a:xfrm>
              <a:off x="2304" y="1152"/>
              <a:ext cx="192" cy="336"/>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471515" name="Rectangle 27"/>
            <p:cNvSpPr>
              <a:spLocks noChangeArrowheads="1"/>
            </p:cNvSpPr>
            <p:nvPr/>
          </p:nvSpPr>
          <p:spPr bwMode="auto">
            <a:xfrm>
              <a:off x="2952" y="912"/>
              <a:ext cx="4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000">
                  <a:latin typeface="Verdana" charset="0"/>
                </a:rPr>
                <a:t>head</a:t>
              </a:r>
            </a:p>
          </p:txBody>
        </p:sp>
        <p:sp>
          <p:nvSpPr>
            <p:cNvPr id="1471516" name="Line 28"/>
            <p:cNvSpPr>
              <a:spLocks noChangeShapeType="1"/>
            </p:cNvSpPr>
            <p:nvPr/>
          </p:nvSpPr>
          <p:spPr bwMode="auto">
            <a:xfrm>
              <a:off x="2448"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71517" name="Line 29"/>
            <p:cNvSpPr>
              <a:spLocks noChangeShapeType="1"/>
            </p:cNvSpPr>
            <p:nvPr/>
          </p:nvSpPr>
          <p:spPr bwMode="auto">
            <a:xfrm flipH="1">
              <a:off x="2976" y="1152"/>
              <a:ext cx="192" cy="336"/>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471518" name="Rectangle 30"/>
            <p:cNvSpPr>
              <a:spLocks noChangeArrowheads="1"/>
            </p:cNvSpPr>
            <p:nvPr/>
          </p:nvSpPr>
          <p:spPr bwMode="auto">
            <a:xfrm>
              <a:off x="1098" y="1541"/>
              <a:ext cx="507" cy="247"/>
            </a:xfrm>
            <a:prstGeom prst="rect">
              <a:avLst/>
            </a:prstGeom>
            <a:noFill/>
            <a:ln w="25400">
              <a:solidFill>
                <a:schemeClr val="tx1"/>
              </a:solidFill>
              <a:miter lim="800000"/>
              <a:headEnd/>
              <a:tailEnd/>
            </a:ln>
            <a:effectLst/>
          </p:spPr>
          <p:txBody>
            <a:bodyPr>
              <a:prstTxWarp prst="textNoShape">
                <a:avLst/>
              </a:prstTxWarp>
              <a:spAutoFit/>
            </a:bodyPr>
            <a:lstStyle/>
            <a:p>
              <a:pPr algn="l">
                <a:spcBef>
                  <a:spcPct val="0"/>
                </a:spcBef>
              </a:pPr>
              <a:r>
                <a:rPr lang="en-US" sz="1800">
                  <a:latin typeface="Verdana" charset="0"/>
                </a:rPr>
                <a:t>  R</a:t>
              </a:r>
              <a:r>
                <a:rPr lang="en-US" sz="1800" baseline="-25000">
                  <a:latin typeface="Verdana" charset="0"/>
                </a:rPr>
                <a:t>tail</a:t>
              </a:r>
            </a:p>
          </p:txBody>
        </p:sp>
        <p:sp>
          <p:nvSpPr>
            <p:cNvPr id="1471519" name="Rectangle 31"/>
            <p:cNvSpPr>
              <a:spLocks noChangeArrowheads="1"/>
            </p:cNvSpPr>
            <p:nvPr/>
          </p:nvSpPr>
          <p:spPr bwMode="auto">
            <a:xfrm>
              <a:off x="3558" y="1521"/>
              <a:ext cx="499" cy="24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71520" name="Rectangle 32"/>
            <p:cNvSpPr>
              <a:spLocks noChangeArrowheads="1"/>
            </p:cNvSpPr>
            <p:nvPr/>
          </p:nvSpPr>
          <p:spPr bwMode="auto">
            <a:xfrm>
              <a:off x="4618" y="1521"/>
              <a:ext cx="499" cy="24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71521" name="Rectangle 33"/>
            <p:cNvSpPr>
              <a:spLocks noChangeArrowheads="1"/>
            </p:cNvSpPr>
            <p:nvPr/>
          </p:nvSpPr>
          <p:spPr bwMode="auto">
            <a:xfrm>
              <a:off x="3664" y="1526"/>
              <a:ext cx="364" cy="231"/>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1800">
                  <a:latin typeface="Verdana" charset="0"/>
                </a:rPr>
                <a:t>R</a:t>
              </a:r>
              <a:r>
                <a:rPr lang="en-US" sz="1800" baseline="-25000">
                  <a:latin typeface="Verdana" charset="0"/>
                </a:rPr>
                <a:t>tail</a:t>
              </a:r>
            </a:p>
          </p:txBody>
        </p:sp>
        <p:sp>
          <p:nvSpPr>
            <p:cNvPr id="1471522" name="Rectangle 34"/>
            <p:cNvSpPr>
              <a:spLocks noChangeArrowheads="1"/>
            </p:cNvSpPr>
            <p:nvPr/>
          </p:nvSpPr>
          <p:spPr bwMode="auto">
            <a:xfrm>
              <a:off x="4079" y="1521"/>
              <a:ext cx="508" cy="247"/>
            </a:xfrm>
            <a:prstGeom prst="rect">
              <a:avLst/>
            </a:prstGeom>
            <a:noFill/>
            <a:ln w="25400">
              <a:solidFill>
                <a:schemeClr val="tx1"/>
              </a:solidFill>
              <a:miter lim="800000"/>
              <a:headEnd/>
              <a:tailEnd/>
            </a:ln>
            <a:effectLst/>
          </p:spPr>
          <p:txBody>
            <a:bodyPr>
              <a:prstTxWarp prst="textNoShape">
                <a:avLst/>
              </a:prstTxWarp>
              <a:spAutoFit/>
            </a:bodyPr>
            <a:lstStyle/>
            <a:p>
              <a:pPr algn="l">
                <a:spcBef>
                  <a:spcPct val="0"/>
                </a:spcBef>
              </a:pPr>
              <a:r>
                <a:rPr lang="en-US" sz="1800">
                  <a:latin typeface="Verdana" charset="0"/>
                </a:rPr>
                <a:t>R</a:t>
              </a:r>
              <a:r>
                <a:rPr lang="en-US" sz="1800" baseline="-25000">
                  <a:latin typeface="Verdana" charset="0"/>
                </a:rPr>
                <a:t>head</a:t>
              </a:r>
            </a:p>
          </p:txBody>
        </p:sp>
        <p:sp>
          <p:nvSpPr>
            <p:cNvPr id="1471523" name="Rectangle 35"/>
            <p:cNvSpPr>
              <a:spLocks noChangeArrowheads="1"/>
            </p:cNvSpPr>
            <p:nvPr/>
          </p:nvSpPr>
          <p:spPr bwMode="auto">
            <a:xfrm>
              <a:off x="4706" y="1526"/>
              <a:ext cx="216" cy="231"/>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1800">
                  <a:latin typeface="Verdana" charset="0"/>
                </a:rPr>
                <a:t>R</a:t>
              </a:r>
              <a:endParaRPr lang="en-US" sz="1800" baseline="-25000">
                <a:latin typeface="Verdana" charset="0"/>
              </a:endParaRPr>
            </a:p>
          </p:txBody>
        </p:sp>
      </p:grpSp>
      <p:sp>
        <p:nvSpPr>
          <p:cNvPr id="1471524" name="Text Box 36"/>
          <p:cNvSpPr txBox="1">
            <a:spLocks noChangeArrowheads="1"/>
          </p:cNvSpPr>
          <p:nvPr/>
        </p:nvSpPr>
        <p:spPr bwMode="auto">
          <a:xfrm>
            <a:off x="5969000" y="5889625"/>
            <a:ext cx="1497013" cy="396875"/>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i="1">
                <a:latin typeface="Verdana" charset="0"/>
              </a:rPr>
              <a:t>Problems?</a:t>
            </a:r>
          </a:p>
        </p:txBody>
      </p:sp>
    </p:spTree>
    <p:extLst>
      <p:ext uri="{BB962C8B-B14F-4D97-AF65-F5344CB8AC3E}">
        <p14:creationId xmlns:p14="http://schemas.microsoft.com/office/powerpoint/2010/main" val="201629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71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714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14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1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1491" grpId="0" autoUpdateAnimBg="0"/>
      <p:bldP spid="147152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85695"/>
            <a:ext cx="7886700" cy="944392"/>
          </a:xfrm>
        </p:spPr>
        <p:txBody>
          <a:bodyPr/>
          <a:lstStyle/>
          <a:p>
            <a:r>
              <a:rPr lang="zh-CN" altLang="en-US" dirty="0" smtClean="0"/>
              <a:t>两种通信模型</a:t>
            </a:r>
            <a:endParaRPr lang="zh-CN" altLang="en-US" dirty="0"/>
          </a:p>
        </p:txBody>
      </p:sp>
      <p:sp>
        <p:nvSpPr>
          <p:cNvPr id="3" name="内容占位符 2"/>
          <p:cNvSpPr>
            <a:spLocks noGrp="1"/>
          </p:cNvSpPr>
          <p:nvPr>
            <p:ph idx="1"/>
          </p:nvPr>
        </p:nvSpPr>
        <p:spPr>
          <a:xfrm>
            <a:off x="628650" y="1426029"/>
            <a:ext cx="7886700" cy="4750934"/>
          </a:xfrm>
        </p:spPr>
        <p:txBody>
          <a:bodyPr>
            <a:normAutofit/>
          </a:bodyPr>
          <a:lstStyle/>
          <a:p>
            <a:pPr marL="0" indent="0">
              <a:lnSpc>
                <a:spcPct val="85000"/>
              </a:lnSpc>
              <a:spcBef>
                <a:spcPct val="50000"/>
              </a:spcBef>
              <a:buNone/>
            </a:pPr>
            <a:r>
              <a:rPr lang="zh-CN" altLang="en-US" dirty="0" smtClean="0">
                <a:latin typeface="楷体_GB2312" pitchFamily="49" charset="-122"/>
                <a:ea typeface="楷体_GB2312" pitchFamily="49" charset="-122"/>
              </a:rPr>
              <a:t>  每</a:t>
            </a:r>
            <a:r>
              <a:rPr lang="zh-CN" altLang="en-US" dirty="0">
                <a:latin typeface="楷体_GB2312" pitchFamily="49" charset="-122"/>
                <a:ea typeface="楷体_GB2312" pitchFamily="49" charset="-122"/>
              </a:rPr>
              <a:t>一个处理器</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存储器模块实际上是一个单独</a:t>
            </a:r>
            <a:r>
              <a:rPr lang="zh-CN" altLang="en-US" dirty="0" smtClean="0">
                <a:latin typeface="楷体_GB2312" pitchFamily="49" charset="-122"/>
                <a:ea typeface="楷体_GB2312" pitchFamily="49" charset="-122"/>
              </a:rPr>
              <a:t>的计算机</a:t>
            </a:r>
            <a:r>
              <a:rPr lang="zh-CN" altLang="en-US" dirty="0">
                <a:latin typeface="楷体_GB2312" pitchFamily="49" charset="-122"/>
                <a:ea typeface="楷体_GB2312" pitchFamily="49" charset="-122"/>
              </a:rPr>
              <a:t>，这种机器也称为多计算机。</a:t>
            </a:r>
          </a:p>
          <a:p>
            <a:pPr marL="0" indent="0">
              <a:lnSpc>
                <a:spcPct val="85000"/>
              </a:lnSpc>
              <a:spcBef>
                <a:spcPct val="50000"/>
              </a:spcBef>
              <a:buNone/>
            </a:pPr>
            <a:r>
              <a:rPr lang="en-US" altLang="zh-CN" dirty="0">
                <a:latin typeface="仿宋_GB2312" pitchFamily="49" charset="-122"/>
                <a:ea typeface="仿宋_GB2312" pitchFamily="49" charset="-122"/>
              </a:rPr>
              <a:t>2. </a:t>
            </a:r>
            <a:r>
              <a:rPr lang="zh-CN" altLang="en-US" dirty="0">
                <a:latin typeface="仿宋_GB2312" pitchFamily="49" charset="-122"/>
                <a:ea typeface="仿宋_GB2312" pitchFamily="49" charset="-122"/>
              </a:rPr>
              <a:t>两种通信模型</a:t>
            </a:r>
          </a:p>
          <a:p>
            <a:pPr marL="0" indent="0">
              <a:lnSpc>
                <a:spcPct val="85000"/>
              </a:lnSpc>
              <a:spcBef>
                <a:spcPct val="50000"/>
              </a:spcBef>
              <a:buClr>
                <a:srgbClr val="FFCCFF"/>
              </a:buClr>
              <a:buSzPct val="150000"/>
              <a:buNone/>
            </a:pPr>
            <a:r>
              <a:rPr lang="en-US" altLang="zh-CN" dirty="0" smtClean="0">
                <a:latin typeface="楷体_GB2312" pitchFamily="49" charset="-122"/>
                <a:ea typeface="楷体_GB2312" pitchFamily="49" charset="-122"/>
              </a:rPr>
              <a:t>(1) </a:t>
            </a:r>
            <a:r>
              <a:rPr lang="zh-CN" altLang="en-US" dirty="0" smtClean="0">
                <a:latin typeface="楷体_GB2312" pitchFamily="49" charset="-122"/>
                <a:ea typeface="楷体_GB2312" pitchFamily="49" charset="-122"/>
              </a:rPr>
              <a:t>共享</a:t>
            </a:r>
            <a:r>
              <a:rPr lang="zh-CN" altLang="en-US" dirty="0">
                <a:latin typeface="楷体_GB2312" pitchFamily="49" charset="-122"/>
                <a:ea typeface="楷体_GB2312" pitchFamily="49" charset="-122"/>
              </a:rPr>
              <a:t>地址空间的</a:t>
            </a:r>
            <a:r>
              <a:rPr lang="zh-CN" altLang="en-US" dirty="0" smtClean="0">
                <a:latin typeface="楷体_GB2312" pitchFamily="49" charset="-122"/>
                <a:ea typeface="楷体_GB2312" pitchFamily="49" charset="-122"/>
              </a:rPr>
              <a:t>机器</a:t>
            </a:r>
            <a:endParaRPr lang="en-US" altLang="zh-CN" dirty="0" smtClean="0">
              <a:latin typeface="楷体_GB2312" pitchFamily="49" charset="-122"/>
              <a:ea typeface="楷体_GB2312" pitchFamily="49" charset="-122"/>
            </a:endParaRPr>
          </a:p>
          <a:p>
            <a:pPr lvl="1">
              <a:lnSpc>
                <a:spcPct val="85000"/>
              </a:lnSpc>
              <a:spcBef>
                <a:spcPct val="50000"/>
              </a:spcBef>
              <a:buSzPct val="150000"/>
              <a:buFont typeface="Wingdings" panose="05000000000000000000" pitchFamily="2" charset="2"/>
              <a:buChar char="ü"/>
            </a:pPr>
            <a:r>
              <a:rPr lang="zh-CN" altLang="en-US" dirty="0" smtClean="0">
                <a:latin typeface="楷体_GB2312" pitchFamily="49" charset="-122"/>
                <a:ea typeface="楷体_GB2312" pitchFamily="49" charset="-122"/>
              </a:rPr>
              <a:t>利用</a:t>
            </a:r>
            <a:r>
              <a:rPr lang="en-US" altLang="zh-CN" dirty="0">
                <a:latin typeface="楷体_GB2312" pitchFamily="49" charset="-122"/>
                <a:ea typeface="楷体_GB2312" pitchFamily="49" charset="-122"/>
              </a:rPr>
              <a:t>Load</a:t>
            </a:r>
            <a:r>
              <a:rPr lang="zh-CN" altLang="en-US" dirty="0">
                <a:latin typeface="楷体_GB2312" pitchFamily="49" charset="-122"/>
                <a:ea typeface="楷体_GB2312" pitchFamily="49" charset="-122"/>
              </a:rPr>
              <a:t>和</a:t>
            </a:r>
            <a:r>
              <a:rPr lang="en-US" altLang="zh-CN" dirty="0">
                <a:latin typeface="楷体_GB2312" pitchFamily="49" charset="-122"/>
                <a:ea typeface="楷体_GB2312" pitchFamily="49" charset="-122"/>
              </a:rPr>
              <a:t>Store</a:t>
            </a:r>
            <a:r>
              <a:rPr lang="zh-CN" altLang="en-US" dirty="0">
                <a:latin typeface="楷体_GB2312" pitchFamily="49" charset="-122"/>
                <a:ea typeface="楷体_GB2312" pitchFamily="49" charset="-122"/>
              </a:rPr>
              <a:t>指令中的地址隐含地</a:t>
            </a:r>
            <a:r>
              <a:rPr lang="zh-CN" altLang="en-US" dirty="0" smtClean="0">
                <a:latin typeface="楷体_GB2312" pitchFamily="49" charset="-122"/>
                <a:ea typeface="楷体_GB2312" pitchFamily="49" charset="-122"/>
              </a:rPr>
              <a:t>进行数据</a:t>
            </a:r>
            <a:r>
              <a:rPr lang="zh-CN" altLang="en-US" dirty="0">
                <a:latin typeface="楷体_GB2312" pitchFamily="49" charset="-122"/>
                <a:ea typeface="楷体_GB2312" pitchFamily="49" charset="-122"/>
              </a:rPr>
              <a:t>通讯。</a:t>
            </a:r>
          </a:p>
          <a:p>
            <a:pPr marL="0" indent="0">
              <a:lnSpc>
                <a:spcPct val="85000"/>
              </a:lnSpc>
              <a:spcBef>
                <a:spcPct val="50000"/>
              </a:spcBef>
              <a:buClr>
                <a:srgbClr val="FFCCFF"/>
              </a:buClr>
              <a:buSzPct val="150000"/>
              <a:buNone/>
            </a:pP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多</a:t>
            </a:r>
            <a:r>
              <a:rPr lang="zh-CN" altLang="en-US" dirty="0">
                <a:latin typeface="楷体_GB2312" pitchFamily="49" charset="-122"/>
                <a:ea typeface="楷体_GB2312" pitchFamily="49" charset="-122"/>
              </a:rPr>
              <a:t>个地址空间的</a:t>
            </a:r>
            <a:r>
              <a:rPr lang="zh-CN" altLang="en-US" dirty="0" smtClean="0">
                <a:latin typeface="楷体_GB2312" pitchFamily="49" charset="-122"/>
                <a:ea typeface="楷体_GB2312" pitchFamily="49" charset="-122"/>
              </a:rPr>
              <a:t>机器</a:t>
            </a:r>
            <a:endParaRPr lang="en-US" altLang="zh-CN" dirty="0" smtClean="0">
              <a:latin typeface="楷体_GB2312" pitchFamily="49" charset="-122"/>
              <a:ea typeface="楷体_GB2312" pitchFamily="49" charset="-122"/>
            </a:endParaRPr>
          </a:p>
          <a:p>
            <a:pPr lvl="1">
              <a:lnSpc>
                <a:spcPct val="85000"/>
              </a:lnSpc>
              <a:spcBef>
                <a:spcPct val="50000"/>
              </a:spcBef>
              <a:buSzPct val="150000"/>
              <a:buFont typeface="Wingdings" panose="05000000000000000000" pitchFamily="2" charset="2"/>
              <a:buChar char="ü"/>
            </a:pPr>
            <a:r>
              <a:rPr lang="zh-CN" altLang="en-US" dirty="0">
                <a:latin typeface="楷体_GB2312" pitchFamily="49" charset="-122"/>
                <a:ea typeface="楷体_GB2312" pitchFamily="49" charset="-122"/>
              </a:rPr>
              <a:t>通过处理器间显式地传递消息完成</a:t>
            </a:r>
            <a:endParaRPr lang="en-US" altLang="zh-CN" dirty="0">
              <a:latin typeface="楷体_GB2312" pitchFamily="49" charset="-122"/>
              <a:ea typeface="楷体_GB2312" pitchFamily="49" charset="-122"/>
            </a:endParaRPr>
          </a:p>
          <a:p>
            <a:pPr lvl="1">
              <a:lnSpc>
                <a:spcPct val="85000"/>
              </a:lnSpc>
              <a:spcBef>
                <a:spcPct val="50000"/>
              </a:spcBef>
              <a:buSzPct val="150000"/>
              <a:buFont typeface="Wingdings" panose="05000000000000000000" pitchFamily="2" charset="2"/>
              <a:buChar char="ü"/>
            </a:pPr>
            <a:r>
              <a:rPr lang="zh-CN" altLang="en-US" dirty="0" smtClean="0">
                <a:latin typeface="楷体_GB2312" pitchFamily="49" charset="-122"/>
                <a:ea typeface="楷体_GB2312" pitchFamily="49" charset="-122"/>
              </a:rPr>
              <a:t>这种</a:t>
            </a:r>
            <a:r>
              <a:rPr lang="zh-CN" altLang="en-US" dirty="0">
                <a:latin typeface="楷体_GB2312" pitchFamily="49" charset="-122"/>
                <a:ea typeface="楷体_GB2312" pitchFamily="49" charset="-122"/>
              </a:rPr>
              <a:t>机器常称为消息传递机器。 </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11</a:t>
            </a:fld>
            <a:endParaRPr lang="zh-CN" altLang="en-US"/>
          </a:p>
        </p:txBody>
      </p:sp>
    </p:spTree>
    <p:extLst>
      <p:ext uri="{BB962C8B-B14F-4D97-AF65-F5344CB8AC3E}">
        <p14:creationId xmlns:p14="http://schemas.microsoft.com/office/powerpoint/2010/main" val="25675838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p:cNvSpPr>
            <a:spLocks noGrp="1" noChangeArrowheads="1"/>
          </p:cNvSpPr>
          <p:nvPr>
            <p:ph type="title"/>
          </p:nvPr>
        </p:nvSpPr>
        <p:spPr>
          <a:xfrm>
            <a:off x="685800" y="76200"/>
            <a:ext cx="7292975" cy="736600"/>
          </a:xfrm>
        </p:spPr>
        <p:txBody>
          <a:bodyPr>
            <a:normAutofit fontScale="90000"/>
          </a:bodyPr>
          <a:lstStyle/>
          <a:p>
            <a:r>
              <a:rPr lang="en-US"/>
              <a:t>A Producer-Consumer Example </a:t>
            </a:r>
            <a:r>
              <a:rPr lang="en-US" sz="2000" i="1"/>
              <a:t>continued</a:t>
            </a:r>
            <a:endParaRPr lang="en-US"/>
          </a:p>
        </p:txBody>
      </p:sp>
      <p:sp>
        <p:nvSpPr>
          <p:cNvPr id="18" name="Slide Number Placeholder 4"/>
          <p:cNvSpPr>
            <a:spLocks noGrp="1"/>
          </p:cNvSpPr>
          <p:nvPr>
            <p:ph type="sldNum" sz="quarter" idx="12"/>
          </p:nvPr>
        </p:nvSpPr>
        <p:spPr/>
        <p:txBody>
          <a:bodyPr/>
          <a:lstStyle/>
          <a:p>
            <a:fld id="{02DF8F14-805A-DE40-88F2-8C1F03D59E2E}" type="slidenum">
              <a:rPr lang="en-US"/>
              <a:pPr/>
              <a:t>110</a:t>
            </a:fld>
            <a:endParaRPr lang="en-US" b="0">
              <a:solidFill>
                <a:srgbClr val="FBBA03"/>
              </a:solidFill>
            </a:endParaRPr>
          </a:p>
        </p:txBody>
      </p:sp>
      <p:grpSp>
        <p:nvGrpSpPr>
          <p:cNvPr id="1473539" name="Group 3"/>
          <p:cNvGrpSpPr>
            <a:grpSpLocks/>
          </p:cNvGrpSpPr>
          <p:nvPr/>
        </p:nvGrpSpPr>
        <p:grpSpPr bwMode="auto">
          <a:xfrm>
            <a:off x="388938" y="1304925"/>
            <a:ext cx="3382962" cy="1616075"/>
            <a:chOff x="245" y="2214"/>
            <a:chExt cx="2131" cy="1018"/>
          </a:xfrm>
        </p:grpSpPr>
        <p:sp>
          <p:nvSpPr>
            <p:cNvPr id="1473540" name="Rectangle 4"/>
            <p:cNvSpPr>
              <a:spLocks noChangeArrowheads="1"/>
            </p:cNvSpPr>
            <p:nvPr/>
          </p:nvSpPr>
          <p:spPr bwMode="auto">
            <a:xfrm>
              <a:off x="809" y="3027"/>
              <a:ext cx="1285" cy="186"/>
            </a:xfrm>
            <a:prstGeom prst="rect">
              <a:avLst/>
            </a:prstGeom>
            <a:solidFill>
              <a:srgbClr val="CFBDC8"/>
            </a:solidFill>
            <a:ln w="25400">
              <a:noFill/>
              <a:miter lim="800000"/>
              <a:headEnd/>
              <a:tailEnd/>
            </a:ln>
            <a:effectLst/>
          </p:spPr>
          <p:txBody>
            <a:bodyPr wrap="none" anchor="ctr">
              <a:prstTxWarp prst="textNoShape">
                <a:avLst/>
              </a:prstTxWarp>
            </a:bodyPr>
            <a:lstStyle/>
            <a:p>
              <a:pPr>
                <a:spcBef>
                  <a:spcPct val="0"/>
                </a:spcBef>
              </a:pPr>
              <a:endParaRPr lang="en-US" sz="2000" i="1">
                <a:solidFill>
                  <a:schemeClr val="bg2"/>
                </a:solidFill>
                <a:latin typeface="Verdana" charset="0"/>
              </a:endParaRPr>
            </a:p>
          </p:txBody>
        </p:sp>
        <p:sp>
          <p:nvSpPr>
            <p:cNvPr id="1473541" name="Rectangle 5"/>
            <p:cNvSpPr>
              <a:spLocks noChangeArrowheads="1"/>
            </p:cNvSpPr>
            <p:nvPr/>
          </p:nvSpPr>
          <p:spPr bwMode="auto">
            <a:xfrm>
              <a:off x="802" y="2645"/>
              <a:ext cx="1285" cy="186"/>
            </a:xfrm>
            <a:prstGeom prst="rect">
              <a:avLst/>
            </a:prstGeom>
            <a:solidFill>
              <a:srgbClr val="CFBDC8"/>
            </a:solidFill>
            <a:ln w="25400">
              <a:noFill/>
              <a:miter lim="800000"/>
              <a:headEnd/>
              <a:tailEnd/>
            </a:ln>
            <a:effectLst/>
          </p:spPr>
          <p:txBody>
            <a:bodyPr wrap="none" anchor="ctr">
              <a:prstTxWarp prst="textNoShape">
                <a:avLst/>
              </a:prstTxWarp>
            </a:bodyPr>
            <a:lstStyle/>
            <a:p>
              <a:pPr>
                <a:spcBef>
                  <a:spcPct val="0"/>
                </a:spcBef>
              </a:pPr>
              <a:endParaRPr lang="en-US" sz="2000" i="1">
                <a:solidFill>
                  <a:schemeClr val="bg2"/>
                </a:solidFill>
                <a:latin typeface="Verdana" charset="0"/>
              </a:endParaRPr>
            </a:p>
          </p:txBody>
        </p:sp>
        <p:sp>
          <p:nvSpPr>
            <p:cNvPr id="1473542" name="Text Box 6"/>
            <p:cNvSpPr txBox="1">
              <a:spLocks noChangeArrowheads="1"/>
            </p:cNvSpPr>
            <p:nvPr/>
          </p:nvSpPr>
          <p:spPr bwMode="auto">
            <a:xfrm>
              <a:off x="245" y="2214"/>
              <a:ext cx="2131" cy="1018"/>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a:latin typeface="Verdana" charset="0"/>
                </a:rPr>
                <a:t>Producer posting Item x:</a:t>
              </a:r>
            </a:p>
            <a:p>
              <a:pPr algn="l">
                <a:spcBef>
                  <a:spcPct val="0"/>
                </a:spcBef>
              </a:pPr>
              <a:r>
                <a:rPr lang="en-US" sz="2000">
                  <a:latin typeface="Verdana" charset="0"/>
                </a:rPr>
                <a:t>	Load R</a:t>
              </a:r>
              <a:r>
                <a:rPr lang="en-US" sz="2000" baseline="-25000">
                  <a:latin typeface="Verdana" charset="0"/>
                </a:rPr>
                <a:t>tail</a:t>
              </a:r>
              <a:r>
                <a:rPr lang="en-US" sz="2000">
                  <a:latin typeface="Verdana" charset="0"/>
                </a:rPr>
                <a:t>, (tail)</a:t>
              </a:r>
            </a:p>
            <a:p>
              <a:pPr algn="l">
                <a:spcBef>
                  <a:spcPct val="0"/>
                </a:spcBef>
              </a:pPr>
              <a:r>
                <a:rPr lang="en-US" sz="2000">
                  <a:latin typeface="Verdana" charset="0"/>
                </a:rPr>
                <a:t>	Store (R</a:t>
              </a:r>
              <a:r>
                <a:rPr lang="en-US" sz="2000" baseline="-25000">
                  <a:latin typeface="Verdana" charset="0"/>
                </a:rPr>
                <a:t>tail</a:t>
              </a:r>
              <a:r>
                <a:rPr lang="en-US" sz="2000">
                  <a:latin typeface="Verdana" charset="0"/>
                </a:rPr>
                <a:t>), x</a:t>
              </a:r>
            </a:p>
            <a:p>
              <a:pPr algn="l">
                <a:spcBef>
                  <a:spcPct val="0"/>
                </a:spcBef>
              </a:pPr>
              <a:r>
                <a:rPr lang="en-US" sz="2000">
                  <a:latin typeface="Verdana" charset="0"/>
                </a:rPr>
                <a:t>	R</a:t>
              </a:r>
              <a:r>
                <a:rPr lang="en-US" sz="2000" baseline="-25000">
                  <a:latin typeface="Verdana" charset="0"/>
                </a:rPr>
                <a:t>tail</a:t>
              </a:r>
              <a:r>
                <a:rPr lang="en-US" sz="2000">
                  <a:latin typeface="Verdana" charset="0"/>
                </a:rPr>
                <a:t>=R</a:t>
              </a:r>
              <a:r>
                <a:rPr lang="en-US" sz="2000" baseline="-25000">
                  <a:latin typeface="Verdana" charset="0"/>
                </a:rPr>
                <a:t>tail</a:t>
              </a:r>
              <a:r>
                <a:rPr lang="en-US" sz="2000">
                  <a:latin typeface="Verdana" charset="0"/>
                </a:rPr>
                <a:t>+1</a:t>
              </a:r>
            </a:p>
            <a:p>
              <a:pPr algn="l">
                <a:spcBef>
                  <a:spcPct val="0"/>
                </a:spcBef>
              </a:pPr>
              <a:r>
                <a:rPr lang="en-US" sz="2000">
                  <a:latin typeface="Verdana" charset="0"/>
                </a:rPr>
                <a:t>	Store (tail), R</a:t>
              </a:r>
              <a:r>
                <a:rPr lang="en-US" sz="2000" baseline="-25000">
                  <a:latin typeface="Verdana" charset="0"/>
                </a:rPr>
                <a:t>tail</a:t>
              </a:r>
              <a:endParaRPr lang="en-US" sz="2000">
                <a:latin typeface="Verdana" charset="0"/>
              </a:endParaRPr>
            </a:p>
          </p:txBody>
        </p:sp>
      </p:grpSp>
      <p:grpSp>
        <p:nvGrpSpPr>
          <p:cNvPr id="1473543" name="Group 7"/>
          <p:cNvGrpSpPr>
            <a:grpSpLocks/>
          </p:cNvGrpSpPr>
          <p:nvPr/>
        </p:nvGrpSpPr>
        <p:grpSpPr bwMode="auto">
          <a:xfrm>
            <a:off x="4897438" y="1304925"/>
            <a:ext cx="4010025" cy="2530475"/>
            <a:chOff x="3269" y="2070"/>
            <a:chExt cx="2526" cy="1594"/>
          </a:xfrm>
        </p:grpSpPr>
        <p:sp>
          <p:nvSpPr>
            <p:cNvPr id="1473544" name="Rectangle 8"/>
            <p:cNvSpPr>
              <a:spLocks noChangeArrowheads="1"/>
            </p:cNvSpPr>
            <p:nvPr/>
          </p:nvSpPr>
          <p:spPr bwMode="auto">
            <a:xfrm>
              <a:off x="3849" y="2875"/>
              <a:ext cx="1285" cy="186"/>
            </a:xfrm>
            <a:prstGeom prst="rect">
              <a:avLst/>
            </a:prstGeom>
            <a:solidFill>
              <a:srgbClr val="CFBDC8"/>
            </a:solidFill>
            <a:ln w="25400">
              <a:noFill/>
              <a:miter lim="800000"/>
              <a:headEnd/>
              <a:tailEnd/>
            </a:ln>
            <a:effectLst/>
          </p:spPr>
          <p:txBody>
            <a:bodyPr wrap="none" anchor="ctr">
              <a:prstTxWarp prst="textNoShape">
                <a:avLst/>
              </a:prstTxWarp>
            </a:bodyPr>
            <a:lstStyle/>
            <a:p>
              <a:pPr>
                <a:spcBef>
                  <a:spcPct val="0"/>
                </a:spcBef>
              </a:pPr>
              <a:endParaRPr lang="en-US" sz="2000" i="1">
                <a:solidFill>
                  <a:schemeClr val="bg2"/>
                </a:solidFill>
                <a:latin typeface="Verdana" charset="0"/>
              </a:endParaRPr>
            </a:p>
          </p:txBody>
        </p:sp>
        <p:sp>
          <p:nvSpPr>
            <p:cNvPr id="1473545" name="Rectangle 9"/>
            <p:cNvSpPr>
              <a:spLocks noChangeArrowheads="1"/>
            </p:cNvSpPr>
            <p:nvPr/>
          </p:nvSpPr>
          <p:spPr bwMode="auto">
            <a:xfrm>
              <a:off x="3842" y="2493"/>
              <a:ext cx="1285" cy="186"/>
            </a:xfrm>
            <a:prstGeom prst="rect">
              <a:avLst/>
            </a:prstGeom>
            <a:solidFill>
              <a:srgbClr val="CFBDC8"/>
            </a:solidFill>
            <a:ln w="25400">
              <a:noFill/>
              <a:miter lim="800000"/>
              <a:headEnd/>
              <a:tailEnd/>
            </a:ln>
            <a:effectLst/>
          </p:spPr>
          <p:txBody>
            <a:bodyPr wrap="none" anchor="ctr">
              <a:prstTxWarp prst="textNoShape">
                <a:avLst/>
              </a:prstTxWarp>
            </a:bodyPr>
            <a:lstStyle/>
            <a:p>
              <a:pPr>
                <a:spcBef>
                  <a:spcPct val="0"/>
                </a:spcBef>
              </a:pPr>
              <a:endParaRPr lang="en-US" sz="2000" i="1">
                <a:solidFill>
                  <a:schemeClr val="bg2"/>
                </a:solidFill>
                <a:latin typeface="Verdana" charset="0"/>
              </a:endParaRPr>
            </a:p>
          </p:txBody>
        </p:sp>
        <p:sp>
          <p:nvSpPr>
            <p:cNvPr id="1473546" name="Text Box 10"/>
            <p:cNvSpPr txBox="1">
              <a:spLocks noChangeArrowheads="1"/>
            </p:cNvSpPr>
            <p:nvPr/>
          </p:nvSpPr>
          <p:spPr bwMode="auto">
            <a:xfrm>
              <a:off x="3269" y="2070"/>
              <a:ext cx="2526" cy="1594"/>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a:latin typeface="Verdana" charset="0"/>
                </a:rPr>
                <a:t>Consumer:</a:t>
              </a:r>
            </a:p>
            <a:p>
              <a:pPr algn="l">
                <a:spcBef>
                  <a:spcPct val="0"/>
                </a:spcBef>
              </a:pPr>
              <a:r>
                <a:rPr lang="en-US" sz="2000">
                  <a:latin typeface="Verdana" charset="0"/>
                </a:rPr>
                <a:t>	Load R</a:t>
              </a:r>
              <a:r>
                <a:rPr lang="en-US" sz="2000" baseline="-25000">
                  <a:latin typeface="Verdana" charset="0"/>
                </a:rPr>
                <a:t>head</a:t>
              </a:r>
              <a:r>
                <a:rPr lang="en-US" sz="2000">
                  <a:latin typeface="Verdana" charset="0"/>
                </a:rPr>
                <a:t>, (head)</a:t>
              </a:r>
            </a:p>
            <a:p>
              <a:pPr algn="l">
                <a:spcBef>
                  <a:spcPct val="0"/>
                </a:spcBef>
              </a:pPr>
              <a:r>
                <a:rPr lang="en-US" sz="2000">
                  <a:latin typeface="Verdana" charset="0"/>
                </a:rPr>
                <a:t>spin:	Load R</a:t>
              </a:r>
              <a:r>
                <a:rPr lang="en-US" sz="2000" baseline="-25000">
                  <a:latin typeface="Verdana" charset="0"/>
                </a:rPr>
                <a:t>tail</a:t>
              </a:r>
              <a:r>
                <a:rPr lang="en-US" sz="2000">
                  <a:latin typeface="Verdana" charset="0"/>
                </a:rPr>
                <a:t>, (tail)</a:t>
              </a:r>
            </a:p>
            <a:p>
              <a:pPr algn="l">
                <a:spcBef>
                  <a:spcPct val="0"/>
                </a:spcBef>
              </a:pPr>
              <a:r>
                <a:rPr lang="en-US" sz="2000">
                  <a:latin typeface="Verdana" charset="0"/>
                </a:rPr>
                <a:t>	if R</a:t>
              </a:r>
              <a:r>
                <a:rPr lang="en-US" sz="2000" baseline="-25000">
                  <a:latin typeface="Verdana" charset="0"/>
                </a:rPr>
                <a:t>head</a:t>
              </a:r>
              <a:r>
                <a:rPr lang="en-US" sz="2000">
                  <a:latin typeface="Verdana" charset="0"/>
                </a:rPr>
                <a:t>==R</a:t>
              </a:r>
              <a:r>
                <a:rPr lang="en-US" sz="2000" baseline="-25000">
                  <a:latin typeface="Verdana" charset="0"/>
                </a:rPr>
                <a:t>tail </a:t>
              </a:r>
              <a:r>
                <a:rPr lang="en-US" sz="2000">
                  <a:latin typeface="Verdana" charset="0"/>
                </a:rPr>
                <a:t>goto spin</a:t>
              </a:r>
            </a:p>
            <a:p>
              <a:pPr algn="l">
                <a:spcBef>
                  <a:spcPct val="0"/>
                </a:spcBef>
              </a:pPr>
              <a:r>
                <a:rPr lang="en-US" sz="2000">
                  <a:latin typeface="Verdana" charset="0"/>
                </a:rPr>
                <a:t>	Load R, (R</a:t>
              </a:r>
              <a:r>
                <a:rPr lang="en-US" sz="2000" baseline="-25000">
                  <a:latin typeface="Verdana" charset="0"/>
                </a:rPr>
                <a:t>head</a:t>
              </a:r>
              <a:r>
                <a:rPr lang="en-US" sz="2000">
                  <a:latin typeface="Verdana" charset="0"/>
                </a:rPr>
                <a:t>)</a:t>
              </a:r>
            </a:p>
            <a:p>
              <a:pPr algn="l">
                <a:spcBef>
                  <a:spcPct val="0"/>
                </a:spcBef>
              </a:pPr>
              <a:r>
                <a:rPr lang="en-US" sz="2000">
                  <a:latin typeface="Verdana" charset="0"/>
                </a:rPr>
                <a:t>	R</a:t>
              </a:r>
              <a:r>
                <a:rPr lang="en-US" sz="2000" baseline="-25000">
                  <a:latin typeface="Verdana" charset="0"/>
                </a:rPr>
                <a:t>head</a:t>
              </a:r>
              <a:r>
                <a:rPr lang="en-US" sz="2000">
                  <a:latin typeface="Verdana" charset="0"/>
                </a:rPr>
                <a:t>=R</a:t>
              </a:r>
              <a:r>
                <a:rPr lang="en-US" sz="2000" baseline="-25000">
                  <a:latin typeface="Verdana" charset="0"/>
                </a:rPr>
                <a:t>head</a:t>
              </a:r>
              <a:r>
                <a:rPr lang="en-US" sz="2000">
                  <a:latin typeface="Verdana" charset="0"/>
                </a:rPr>
                <a:t>+1</a:t>
              </a:r>
            </a:p>
            <a:p>
              <a:pPr algn="l">
                <a:spcBef>
                  <a:spcPct val="0"/>
                </a:spcBef>
              </a:pPr>
              <a:r>
                <a:rPr lang="en-US" sz="2000">
                  <a:latin typeface="Verdana" charset="0"/>
                </a:rPr>
                <a:t>	Store (head), R</a:t>
              </a:r>
              <a:r>
                <a:rPr lang="en-US" sz="2000" baseline="-25000">
                  <a:latin typeface="Verdana" charset="0"/>
                </a:rPr>
                <a:t>head</a:t>
              </a:r>
              <a:endParaRPr lang="en-US" sz="2000">
                <a:latin typeface="Verdana" charset="0"/>
              </a:endParaRPr>
            </a:p>
            <a:p>
              <a:pPr algn="l">
                <a:spcBef>
                  <a:spcPct val="0"/>
                </a:spcBef>
              </a:pPr>
              <a:r>
                <a:rPr lang="en-US" sz="2000">
                  <a:latin typeface="Verdana" charset="0"/>
                </a:rPr>
                <a:t>	process(R)</a:t>
              </a:r>
            </a:p>
          </p:txBody>
        </p:sp>
      </p:grpSp>
      <p:sp>
        <p:nvSpPr>
          <p:cNvPr id="1473547" name="Text Box 11"/>
          <p:cNvSpPr txBox="1">
            <a:spLocks noChangeArrowheads="1"/>
          </p:cNvSpPr>
          <p:nvPr/>
        </p:nvSpPr>
        <p:spPr bwMode="auto">
          <a:xfrm>
            <a:off x="584200" y="3248025"/>
            <a:ext cx="4276725" cy="701675"/>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i="1" dirty="0">
                <a:solidFill>
                  <a:srgbClr val="56127A"/>
                </a:solidFill>
                <a:latin typeface="Verdana" charset="0"/>
              </a:rPr>
              <a:t>Can the tail pointer get updated</a:t>
            </a:r>
          </a:p>
          <a:p>
            <a:pPr algn="l">
              <a:spcBef>
                <a:spcPct val="0"/>
              </a:spcBef>
            </a:pPr>
            <a:r>
              <a:rPr lang="en-US" sz="2000" i="1" dirty="0">
                <a:solidFill>
                  <a:srgbClr val="56127A"/>
                </a:solidFill>
                <a:latin typeface="Verdana" charset="0"/>
              </a:rPr>
              <a:t>before the item x is stored?</a:t>
            </a:r>
          </a:p>
        </p:txBody>
      </p:sp>
      <p:sp>
        <p:nvSpPr>
          <p:cNvPr id="1473548" name="Text Box 12"/>
          <p:cNvSpPr txBox="1">
            <a:spLocks noChangeArrowheads="1"/>
          </p:cNvSpPr>
          <p:nvPr/>
        </p:nvSpPr>
        <p:spPr bwMode="auto">
          <a:xfrm>
            <a:off x="622300" y="4148138"/>
            <a:ext cx="7902575" cy="1920875"/>
          </a:xfrm>
          <a:prstGeom prst="rect">
            <a:avLst/>
          </a:prstGeom>
          <a:noFill/>
          <a:ln w="12700">
            <a:noFill/>
            <a:miter lim="800000"/>
            <a:headEnd type="none" w="sm" len="sm"/>
            <a:tailEnd type="none" w="sm" len="sm"/>
          </a:ln>
          <a:effectLst/>
        </p:spPr>
        <p:txBody>
          <a:bodyPr>
            <a:prstTxWarp prst="textNoShape">
              <a:avLst/>
            </a:prstTxWarp>
            <a:spAutoFit/>
          </a:bodyPr>
          <a:lstStyle/>
          <a:p>
            <a:pPr algn="l">
              <a:spcBef>
                <a:spcPct val="0"/>
              </a:spcBef>
            </a:pPr>
            <a:r>
              <a:rPr lang="en-US" sz="2000">
                <a:latin typeface="Verdana" charset="0"/>
              </a:rPr>
              <a:t>Programmer assumes that if </a:t>
            </a:r>
            <a:r>
              <a:rPr lang="en-US" sz="2000">
                <a:solidFill>
                  <a:srgbClr val="FF0000"/>
                </a:solidFill>
                <a:latin typeface="Verdana" charset="0"/>
              </a:rPr>
              <a:t>3 </a:t>
            </a:r>
            <a:r>
              <a:rPr lang="en-US" sz="2000">
                <a:latin typeface="Verdana" charset="0"/>
              </a:rPr>
              <a:t>happens after </a:t>
            </a:r>
            <a:r>
              <a:rPr lang="en-US" sz="2000">
                <a:solidFill>
                  <a:srgbClr val="FF0000"/>
                </a:solidFill>
                <a:latin typeface="Verdana" charset="0"/>
              </a:rPr>
              <a:t>2</a:t>
            </a:r>
            <a:r>
              <a:rPr lang="en-US" sz="2000">
                <a:latin typeface="Verdana" charset="0"/>
              </a:rPr>
              <a:t>, then </a:t>
            </a:r>
            <a:r>
              <a:rPr lang="en-US" sz="2000">
                <a:solidFill>
                  <a:srgbClr val="FF0000"/>
                </a:solidFill>
                <a:latin typeface="Verdana" charset="0"/>
              </a:rPr>
              <a:t>4</a:t>
            </a:r>
            <a:r>
              <a:rPr lang="en-US" sz="2000">
                <a:latin typeface="Verdana" charset="0"/>
              </a:rPr>
              <a:t> happens after </a:t>
            </a:r>
            <a:r>
              <a:rPr lang="en-US" sz="2000">
                <a:solidFill>
                  <a:srgbClr val="FF0000"/>
                </a:solidFill>
                <a:latin typeface="Verdana" charset="0"/>
              </a:rPr>
              <a:t>1</a:t>
            </a:r>
            <a:r>
              <a:rPr lang="en-US" sz="2000">
                <a:latin typeface="Verdana" charset="0"/>
              </a:rPr>
              <a:t>.</a:t>
            </a:r>
          </a:p>
          <a:p>
            <a:pPr algn="l">
              <a:spcBef>
                <a:spcPct val="0"/>
              </a:spcBef>
            </a:pPr>
            <a:endParaRPr lang="en-US" sz="2000">
              <a:latin typeface="Verdana" charset="0"/>
            </a:endParaRPr>
          </a:p>
          <a:p>
            <a:pPr algn="l">
              <a:spcBef>
                <a:spcPct val="0"/>
              </a:spcBef>
            </a:pPr>
            <a:r>
              <a:rPr lang="en-US" sz="2000">
                <a:latin typeface="Verdana" charset="0"/>
              </a:rPr>
              <a:t>Problem sequences are:</a:t>
            </a:r>
          </a:p>
          <a:p>
            <a:pPr lvl="1" algn="l">
              <a:spcBef>
                <a:spcPct val="0"/>
              </a:spcBef>
            </a:pPr>
            <a:r>
              <a:rPr lang="en-US" sz="2000">
                <a:latin typeface="Verdana" charset="0"/>
              </a:rPr>
              <a:t>		</a:t>
            </a:r>
            <a:r>
              <a:rPr lang="en-US" sz="2000">
                <a:solidFill>
                  <a:srgbClr val="FF0000"/>
                </a:solidFill>
                <a:latin typeface="Verdana" charset="0"/>
              </a:rPr>
              <a:t>2, 3, 4, 1</a:t>
            </a:r>
          </a:p>
          <a:p>
            <a:pPr lvl="1" algn="l">
              <a:spcBef>
                <a:spcPct val="0"/>
              </a:spcBef>
            </a:pPr>
            <a:r>
              <a:rPr lang="en-US" sz="2000">
                <a:solidFill>
                  <a:srgbClr val="FF0000"/>
                </a:solidFill>
                <a:latin typeface="Verdana" charset="0"/>
              </a:rPr>
              <a:t>		4, 1, 2, 3</a:t>
            </a:r>
          </a:p>
        </p:txBody>
      </p:sp>
      <p:sp>
        <p:nvSpPr>
          <p:cNvPr id="1473549" name="Text Box 13"/>
          <p:cNvSpPr txBox="1">
            <a:spLocks noChangeArrowheads="1"/>
          </p:cNvSpPr>
          <p:nvPr/>
        </p:nvSpPr>
        <p:spPr bwMode="auto">
          <a:xfrm>
            <a:off x="720725" y="1898650"/>
            <a:ext cx="34607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i="1">
                <a:solidFill>
                  <a:srgbClr val="FF0000"/>
                </a:solidFill>
                <a:latin typeface="Verdana" charset="0"/>
              </a:rPr>
              <a:t>1</a:t>
            </a:r>
          </a:p>
        </p:txBody>
      </p:sp>
      <p:sp>
        <p:nvSpPr>
          <p:cNvPr id="1473550" name="Text Box 14"/>
          <p:cNvSpPr txBox="1">
            <a:spLocks noChangeArrowheads="1"/>
          </p:cNvSpPr>
          <p:nvPr/>
        </p:nvSpPr>
        <p:spPr bwMode="auto">
          <a:xfrm>
            <a:off x="720725" y="2533650"/>
            <a:ext cx="34607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i="1">
                <a:solidFill>
                  <a:srgbClr val="FF0000"/>
                </a:solidFill>
                <a:latin typeface="Verdana" charset="0"/>
              </a:rPr>
              <a:t>2</a:t>
            </a:r>
          </a:p>
        </p:txBody>
      </p:sp>
      <p:sp>
        <p:nvSpPr>
          <p:cNvPr id="1473551" name="Text Box 15"/>
          <p:cNvSpPr txBox="1">
            <a:spLocks noChangeArrowheads="1"/>
          </p:cNvSpPr>
          <p:nvPr/>
        </p:nvSpPr>
        <p:spPr bwMode="auto">
          <a:xfrm>
            <a:off x="8188325" y="1898650"/>
            <a:ext cx="34607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i="1">
                <a:solidFill>
                  <a:srgbClr val="FF0000"/>
                </a:solidFill>
                <a:latin typeface="Verdana" charset="0"/>
              </a:rPr>
              <a:t>3</a:t>
            </a:r>
          </a:p>
        </p:txBody>
      </p:sp>
      <p:sp>
        <p:nvSpPr>
          <p:cNvPr id="1473552" name="Text Box 16"/>
          <p:cNvSpPr txBox="1">
            <a:spLocks noChangeArrowheads="1"/>
          </p:cNvSpPr>
          <p:nvPr/>
        </p:nvSpPr>
        <p:spPr bwMode="auto">
          <a:xfrm>
            <a:off x="8188325" y="2533650"/>
            <a:ext cx="34607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i="1">
                <a:solidFill>
                  <a:srgbClr val="FF0000"/>
                </a:solidFill>
                <a:latin typeface="Verdana" charset="0"/>
              </a:rPr>
              <a:t>4</a:t>
            </a:r>
          </a:p>
        </p:txBody>
      </p:sp>
    </p:spTree>
    <p:extLst>
      <p:ext uri="{BB962C8B-B14F-4D97-AF65-F5344CB8AC3E}">
        <p14:creationId xmlns:p14="http://schemas.microsoft.com/office/powerpoint/2010/main" val="407872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35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35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354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35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48" grpId="0" build="p" bldLvl="2"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p:nvPr>
        </p:nvSpPr>
        <p:spPr>
          <a:xfrm>
            <a:off x="685800" y="152400"/>
            <a:ext cx="7292975" cy="736600"/>
          </a:xfrm>
          <a:noFill/>
          <a:ln/>
        </p:spPr>
        <p:txBody>
          <a:bodyPr lIns="90488" tIns="44450" rIns="90488" bIns="44450"/>
          <a:lstStyle/>
          <a:p>
            <a:r>
              <a:rPr lang="zh-CN" altLang="en-US" dirty="0" smtClean="0"/>
              <a:t>顺序同一性的存储器模型</a:t>
            </a:r>
            <a:endParaRPr lang="en-US" sz="2000" i="1" dirty="0"/>
          </a:p>
        </p:txBody>
      </p:sp>
      <p:sp>
        <p:nvSpPr>
          <p:cNvPr id="22" name="Slide Number Placeholder 4"/>
          <p:cNvSpPr>
            <a:spLocks noGrp="1"/>
          </p:cNvSpPr>
          <p:nvPr>
            <p:ph type="sldNum" sz="quarter" idx="12"/>
          </p:nvPr>
        </p:nvSpPr>
        <p:spPr/>
        <p:txBody>
          <a:bodyPr/>
          <a:lstStyle/>
          <a:p>
            <a:fld id="{8CDF5348-E035-4A4B-9099-D37727581228}" type="slidenum">
              <a:rPr lang="en-US"/>
              <a:pPr/>
              <a:t>111</a:t>
            </a:fld>
            <a:endParaRPr lang="en-US" b="0">
              <a:solidFill>
                <a:srgbClr val="FBBA03"/>
              </a:solidFill>
            </a:endParaRPr>
          </a:p>
        </p:txBody>
      </p:sp>
      <p:sp>
        <p:nvSpPr>
          <p:cNvPr id="1475587" name="Rectangle 3"/>
          <p:cNvSpPr>
            <a:spLocks noChangeArrowheads="1"/>
          </p:cNvSpPr>
          <p:nvPr/>
        </p:nvSpPr>
        <p:spPr bwMode="auto">
          <a:xfrm>
            <a:off x="838200" y="2590800"/>
            <a:ext cx="7620000" cy="4152419"/>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l">
              <a:spcBef>
                <a:spcPct val="0"/>
              </a:spcBef>
            </a:pPr>
            <a:r>
              <a:rPr lang="en-US" sz="2400" dirty="0">
                <a:solidFill>
                  <a:srgbClr val="56127A"/>
                </a:solidFill>
                <a:latin typeface="Calibri"/>
                <a:cs typeface="Calibri"/>
              </a:rPr>
              <a:t>“ A system is </a:t>
            </a:r>
            <a:r>
              <a:rPr lang="en-US" sz="2400" i="1" dirty="0">
                <a:solidFill>
                  <a:srgbClr val="56127A"/>
                </a:solidFill>
                <a:latin typeface="Calibri"/>
                <a:cs typeface="Calibri"/>
              </a:rPr>
              <a:t>sequentially consistent </a:t>
            </a:r>
            <a:r>
              <a:rPr lang="en-US" sz="2400" dirty="0">
                <a:solidFill>
                  <a:srgbClr val="56127A"/>
                </a:solidFill>
                <a:latin typeface="Calibri"/>
                <a:cs typeface="Calibri"/>
              </a:rPr>
              <a:t>if the result </a:t>
            </a:r>
            <a:r>
              <a:rPr lang="en-US" sz="2400" dirty="0" smtClean="0">
                <a:solidFill>
                  <a:srgbClr val="56127A"/>
                </a:solidFill>
                <a:latin typeface="Calibri"/>
                <a:cs typeface="Calibri"/>
              </a:rPr>
              <a:t>of any </a:t>
            </a:r>
            <a:r>
              <a:rPr lang="en-US" sz="2400" dirty="0">
                <a:solidFill>
                  <a:srgbClr val="56127A"/>
                </a:solidFill>
                <a:latin typeface="Calibri"/>
                <a:cs typeface="Calibri"/>
              </a:rPr>
              <a:t>execution is the same as if the operations of </a:t>
            </a:r>
            <a:r>
              <a:rPr lang="en-US" sz="2400" dirty="0" smtClean="0">
                <a:solidFill>
                  <a:srgbClr val="56127A"/>
                </a:solidFill>
                <a:latin typeface="Calibri"/>
                <a:cs typeface="Calibri"/>
              </a:rPr>
              <a:t>all the </a:t>
            </a:r>
            <a:r>
              <a:rPr lang="en-US" sz="2400" dirty="0">
                <a:solidFill>
                  <a:srgbClr val="56127A"/>
                </a:solidFill>
                <a:latin typeface="Calibri"/>
                <a:cs typeface="Calibri"/>
              </a:rPr>
              <a:t>processors were executed in some sequential </a:t>
            </a:r>
            <a:r>
              <a:rPr lang="en-US" sz="2400" dirty="0" smtClean="0">
                <a:solidFill>
                  <a:srgbClr val="56127A"/>
                </a:solidFill>
                <a:latin typeface="Calibri"/>
                <a:cs typeface="Calibri"/>
              </a:rPr>
              <a:t>order</a:t>
            </a:r>
            <a:r>
              <a:rPr lang="en-US" sz="2400" dirty="0">
                <a:solidFill>
                  <a:srgbClr val="56127A"/>
                </a:solidFill>
                <a:latin typeface="Calibri"/>
                <a:cs typeface="Calibri"/>
              </a:rPr>
              <a:t>, and the operations of each individual </a:t>
            </a:r>
            <a:r>
              <a:rPr lang="en-US" sz="2400" dirty="0" smtClean="0">
                <a:solidFill>
                  <a:srgbClr val="56127A"/>
                </a:solidFill>
                <a:latin typeface="Calibri"/>
                <a:cs typeface="Calibri"/>
              </a:rPr>
              <a:t>processor appear </a:t>
            </a:r>
            <a:r>
              <a:rPr lang="en-US" sz="2400" dirty="0">
                <a:solidFill>
                  <a:srgbClr val="56127A"/>
                </a:solidFill>
                <a:latin typeface="Calibri"/>
                <a:cs typeface="Calibri"/>
              </a:rPr>
              <a:t>in the order specified by the program”</a:t>
            </a:r>
          </a:p>
          <a:p>
            <a:pPr algn="l">
              <a:spcBef>
                <a:spcPct val="0"/>
              </a:spcBef>
            </a:pPr>
            <a:r>
              <a:rPr lang="en-US" sz="2400" dirty="0">
                <a:solidFill>
                  <a:srgbClr val="56127A"/>
                </a:solidFill>
                <a:latin typeface="Calibri"/>
                <a:cs typeface="Calibri"/>
              </a:rPr>
              <a:t>					 </a:t>
            </a:r>
            <a:r>
              <a:rPr lang="en-US" sz="2400" i="1" dirty="0">
                <a:solidFill>
                  <a:srgbClr val="56127A"/>
                </a:solidFill>
                <a:latin typeface="Calibri"/>
                <a:cs typeface="Calibri"/>
              </a:rPr>
              <a:t>Leslie </a:t>
            </a:r>
            <a:r>
              <a:rPr lang="en-US" sz="2400" i="1" dirty="0" err="1">
                <a:solidFill>
                  <a:srgbClr val="56127A"/>
                </a:solidFill>
                <a:latin typeface="Calibri"/>
                <a:cs typeface="Calibri"/>
              </a:rPr>
              <a:t>Lamport</a:t>
            </a:r>
            <a:endParaRPr lang="en-US" sz="2400" dirty="0">
              <a:solidFill>
                <a:srgbClr val="56127A"/>
              </a:solidFill>
              <a:latin typeface="Calibri"/>
              <a:cs typeface="Calibri"/>
            </a:endParaRPr>
          </a:p>
          <a:p>
            <a:pPr algn="l">
              <a:spcBef>
                <a:spcPct val="0"/>
              </a:spcBef>
            </a:pPr>
            <a:endParaRPr lang="en-US" sz="2400" dirty="0">
              <a:solidFill>
                <a:srgbClr val="56127A"/>
              </a:solidFill>
              <a:latin typeface="Calibri"/>
              <a:cs typeface="Calibri"/>
            </a:endParaRPr>
          </a:p>
          <a:p>
            <a:pPr algn="l">
              <a:spcBef>
                <a:spcPct val="0"/>
              </a:spcBef>
            </a:pPr>
            <a:r>
              <a:rPr lang="en-US" sz="2400" dirty="0">
                <a:latin typeface="Calibri"/>
                <a:cs typeface="Calibri"/>
              </a:rPr>
              <a:t>Sequential Consistency = </a:t>
            </a:r>
          </a:p>
          <a:p>
            <a:pPr algn="l">
              <a:spcBef>
                <a:spcPct val="0"/>
              </a:spcBef>
            </a:pPr>
            <a:r>
              <a:rPr lang="en-US" sz="2400" dirty="0">
                <a:latin typeface="Calibri"/>
                <a:cs typeface="Calibri"/>
              </a:rPr>
              <a:t>	</a:t>
            </a:r>
            <a:r>
              <a:rPr lang="zh-CN" altLang="en-US" sz="2400" dirty="0" smtClean="0">
                <a:latin typeface="Calibri"/>
                <a:cs typeface="Calibri"/>
              </a:rPr>
              <a:t>多个进程之间的存储器操作可以任意交叉，但每个进程的存储器操作按照程序序</a:t>
            </a:r>
            <a:endParaRPr lang="en-US" sz="2400" dirty="0" smtClean="0">
              <a:latin typeface="Calibri"/>
              <a:cs typeface="Calibri"/>
            </a:endParaRPr>
          </a:p>
          <a:p>
            <a:pPr algn="l">
              <a:spcBef>
                <a:spcPct val="0"/>
              </a:spcBef>
            </a:pPr>
            <a:r>
              <a:rPr lang="en-US" sz="2400" dirty="0" smtClean="0">
                <a:latin typeface="Calibri"/>
                <a:cs typeface="Calibri"/>
              </a:rPr>
              <a:t>	</a:t>
            </a:r>
            <a:endParaRPr lang="en-US" sz="2400" dirty="0">
              <a:latin typeface="Calibri"/>
              <a:cs typeface="Calibri"/>
            </a:endParaRPr>
          </a:p>
        </p:txBody>
      </p:sp>
      <p:grpSp>
        <p:nvGrpSpPr>
          <p:cNvPr id="1475588" name="Group 4"/>
          <p:cNvGrpSpPr>
            <a:grpSpLocks/>
          </p:cNvGrpSpPr>
          <p:nvPr/>
        </p:nvGrpSpPr>
        <p:grpSpPr bwMode="auto">
          <a:xfrm>
            <a:off x="2955925" y="1206500"/>
            <a:ext cx="3074988" cy="1254125"/>
            <a:chOff x="1862" y="872"/>
            <a:chExt cx="1937" cy="790"/>
          </a:xfrm>
          <a:solidFill>
            <a:srgbClr val="FFFFFF"/>
          </a:solidFill>
        </p:grpSpPr>
        <p:sp>
          <p:nvSpPr>
            <p:cNvPr id="1475589" name="Rectangle 5"/>
            <p:cNvSpPr>
              <a:spLocks noChangeArrowheads="1"/>
            </p:cNvSpPr>
            <p:nvPr/>
          </p:nvSpPr>
          <p:spPr bwMode="auto">
            <a:xfrm>
              <a:off x="2664" y="1425"/>
              <a:ext cx="243" cy="237"/>
            </a:xfrm>
            <a:prstGeom prst="rect">
              <a:avLst/>
            </a:prstGeom>
            <a:grpFill/>
            <a:ln w="12700">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sz="1800">
                  <a:latin typeface="Verdana" charset="0"/>
                </a:rPr>
                <a:t>M</a:t>
              </a:r>
            </a:p>
          </p:txBody>
        </p:sp>
        <p:sp>
          <p:nvSpPr>
            <p:cNvPr id="1475590" name="Rectangle 6"/>
            <p:cNvSpPr>
              <a:spLocks noChangeArrowheads="1"/>
            </p:cNvSpPr>
            <p:nvPr/>
          </p:nvSpPr>
          <p:spPr bwMode="auto">
            <a:xfrm>
              <a:off x="1864" y="872"/>
              <a:ext cx="207" cy="235"/>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sz="1800">
                  <a:solidFill>
                    <a:srgbClr val="56127A"/>
                  </a:solidFill>
                  <a:latin typeface="Verdana" charset="0"/>
                </a:rPr>
                <a:t>P</a:t>
              </a:r>
            </a:p>
          </p:txBody>
        </p:sp>
        <p:grpSp>
          <p:nvGrpSpPr>
            <p:cNvPr id="1475591" name="Group 7"/>
            <p:cNvGrpSpPr>
              <a:grpSpLocks/>
            </p:cNvGrpSpPr>
            <p:nvPr/>
          </p:nvGrpSpPr>
          <p:grpSpPr bwMode="auto">
            <a:xfrm>
              <a:off x="1862" y="1097"/>
              <a:ext cx="1904" cy="330"/>
              <a:chOff x="1894" y="1041"/>
              <a:chExt cx="1840" cy="330"/>
            </a:xfrm>
            <a:grpFill/>
          </p:grpSpPr>
          <p:sp>
            <p:nvSpPr>
              <p:cNvPr id="1475592" name="Line 8"/>
              <p:cNvSpPr>
                <a:spLocks noChangeShapeType="1"/>
              </p:cNvSpPr>
              <p:nvPr/>
            </p:nvSpPr>
            <p:spPr bwMode="auto">
              <a:xfrm>
                <a:off x="1894" y="1206"/>
                <a:ext cx="1840" cy="0"/>
              </a:xfrm>
              <a:prstGeom prst="line">
                <a:avLst/>
              </a:prstGeom>
              <a:grpFill/>
              <a:ln w="50800">
                <a:solidFill>
                  <a:srgbClr val="000000"/>
                </a:solidFill>
                <a:round/>
                <a:headEnd/>
                <a:tailEnd/>
              </a:ln>
              <a:effectLst/>
            </p:spPr>
            <p:txBody>
              <a:bodyPr wrap="none" anchor="ctr">
                <a:prstTxWarp prst="textNoShape">
                  <a:avLst/>
                </a:prstTxWarp>
              </a:bodyPr>
              <a:lstStyle/>
              <a:p>
                <a:endParaRPr lang="en-US"/>
              </a:p>
            </p:txBody>
          </p:sp>
          <p:sp>
            <p:nvSpPr>
              <p:cNvPr id="1475593" name="Line 9"/>
              <p:cNvSpPr>
                <a:spLocks noChangeShapeType="1"/>
              </p:cNvSpPr>
              <p:nvPr/>
            </p:nvSpPr>
            <p:spPr bwMode="auto">
              <a:xfrm>
                <a:off x="2790" y="1214"/>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sp>
            <p:nvSpPr>
              <p:cNvPr id="1475594" name="Line 10"/>
              <p:cNvSpPr>
                <a:spLocks noChangeShapeType="1"/>
              </p:cNvSpPr>
              <p:nvPr/>
            </p:nvSpPr>
            <p:spPr bwMode="auto">
              <a:xfrm>
                <a:off x="1974" y="1041"/>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sp>
            <p:nvSpPr>
              <p:cNvPr id="1475595" name="Line 11"/>
              <p:cNvSpPr>
                <a:spLocks noChangeShapeType="1"/>
              </p:cNvSpPr>
              <p:nvPr/>
            </p:nvSpPr>
            <p:spPr bwMode="auto">
              <a:xfrm>
                <a:off x="3654" y="1041"/>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sp>
            <p:nvSpPr>
              <p:cNvPr id="1475596" name="Line 12"/>
              <p:cNvSpPr>
                <a:spLocks noChangeShapeType="1"/>
              </p:cNvSpPr>
              <p:nvPr/>
            </p:nvSpPr>
            <p:spPr bwMode="auto">
              <a:xfrm>
                <a:off x="3318" y="1041"/>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sp>
            <p:nvSpPr>
              <p:cNvPr id="1475597" name="Line 13"/>
              <p:cNvSpPr>
                <a:spLocks noChangeShapeType="1"/>
              </p:cNvSpPr>
              <p:nvPr/>
            </p:nvSpPr>
            <p:spPr bwMode="auto">
              <a:xfrm>
                <a:off x="2646" y="1041"/>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sp>
            <p:nvSpPr>
              <p:cNvPr id="1475598" name="Line 14"/>
              <p:cNvSpPr>
                <a:spLocks noChangeShapeType="1"/>
              </p:cNvSpPr>
              <p:nvPr/>
            </p:nvSpPr>
            <p:spPr bwMode="auto">
              <a:xfrm>
                <a:off x="2982" y="1041"/>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sp>
            <p:nvSpPr>
              <p:cNvPr id="1475599" name="Line 15"/>
              <p:cNvSpPr>
                <a:spLocks noChangeShapeType="1"/>
              </p:cNvSpPr>
              <p:nvPr/>
            </p:nvSpPr>
            <p:spPr bwMode="auto">
              <a:xfrm>
                <a:off x="2310" y="1041"/>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grpSp>
        <p:sp>
          <p:nvSpPr>
            <p:cNvPr id="1475600" name="Rectangle 16"/>
            <p:cNvSpPr>
              <a:spLocks noChangeArrowheads="1"/>
            </p:cNvSpPr>
            <p:nvPr/>
          </p:nvSpPr>
          <p:spPr bwMode="auto">
            <a:xfrm>
              <a:off x="2209" y="872"/>
              <a:ext cx="207" cy="235"/>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sz="1800">
                  <a:solidFill>
                    <a:srgbClr val="56127A"/>
                  </a:solidFill>
                  <a:latin typeface="Verdana" charset="0"/>
                </a:rPr>
                <a:t>P</a:t>
              </a:r>
            </a:p>
          </p:txBody>
        </p:sp>
        <p:sp>
          <p:nvSpPr>
            <p:cNvPr id="1475601" name="Rectangle 17"/>
            <p:cNvSpPr>
              <a:spLocks noChangeArrowheads="1"/>
            </p:cNvSpPr>
            <p:nvPr/>
          </p:nvSpPr>
          <p:spPr bwMode="auto">
            <a:xfrm>
              <a:off x="2555" y="872"/>
              <a:ext cx="207" cy="235"/>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sz="1800">
                  <a:solidFill>
                    <a:srgbClr val="56127A"/>
                  </a:solidFill>
                  <a:latin typeface="Verdana" charset="0"/>
                </a:rPr>
                <a:t>P</a:t>
              </a:r>
            </a:p>
          </p:txBody>
        </p:sp>
        <p:sp>
          <p:nvSpPr>
            <p:cNvPr id="1475602" name="Rectangle 18"/>
            <p:cNvSpPr>
              <a:spLocks noChangeArrowheads="1"/>
            </p:cNvSpPr>
            <p:nvPr/>
          </p:nvSpPr>
          <p:spPr bwMode="auto">
            <a:xfrm>
              <a:off x="2900" y="872"/>
              <a:ext cx="207" cy="235"/>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sz="1800">
                  <a:solidFill>
                    <a:srgbClr val="56127A"/>
                  </a:solidFill>
                  <a:latin typeface="Verdana" charset="0"/>
                </a:rPr>
                <a:t>P</a:t>
              </a:r>
            </a:p>
          </p:txBody>
        </p:sp>
        <p:sp>
          <p:nvSpPr>
            <p:cNvPr id="1475603" name="Rectangle 19"/>
            <p:cNvSpPr>
              <a:spLocks noChangeArrowheads="1"/>
            </p:cNvSpPr>
            <p:nvPr/>
          </p:nvSpPr>
          <p:spPr bwMode="auto">
            <a:xfrm>
              <a:off x="3246" y="872"/>
              <a:ext cx="207" cy="235"/>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sz="1800">
                  <a:solidFill>
                    <a:srgbClr val="56127A"/>
                  </a:solidFill>
                  <a:latin typeface="Verdana" charset="0"/>
                </a:rPr>
                <a:t>P</a:t>
              </a:r>
            </a:p>
          </p:txBody>
        </p:sp>
        <p:sp>
          <p:nvSpPr>
            <p:cNvPr id="1475604" name="Rectangle 20"/>
            <p:cNvSpPr>
              <a:spLocks noChangeArrowheads="1"/>
            </p:cNvSpPr>
            <p:nvPr/>
          </p:nvSpPr>
          <p:spPr bwMode="auto">
            <a:xfrm>
              <a:off x="3592" y="872"/>
              <a:ext cx="207" cy="235"/>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sz="1800">
                  <a:solidFill>
                    <a:srgbClr val="56127A"/>
                  </a:solidFill>
                  <a:latin typeface="Verdana" charset="0"/>
                </a:rPr>
                <a:t>P</a:t>
              </a:r>
            </a:p>
          </p:txBody>
        </p:sp>
      </p:grpSp>
    </p:spTree>
    <p:extLst>
      <p:ext uri="{BB962C8B-B14F-4D97-AF65-F5344CB8AC3E}">
        <p14:creationId xmlns:p14="http://schemas.microsoft.com/office/powerpoint/2010/main" val="2562160207"/>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p:cNvSpPr>
            <a:spLocks noGrp="1" noChangeArrowheads="1"/>
          </p:cNvSpPr>
          <p:nvPr>
            <p:ph type="title"/>
          </p:nvPr>
        </p:nvSpPr>
        <p:spPr>
          <a:xfrm>
            <a:off x="628650" y="365127"/>
            <a:ext cx="7886700" cy="495485"/>
          </a:xfrm>
        </p:spPr>
        <p:txBody>
          <a:bodyPr>
            <a:normAutofit fontScale="90000"/>
          </a:bodyPr>
          <a:lstStyle/>
          <a:p>
            <a:r>
              <a:rPr lang="en-US" dirty="0" smtClean="0"/>
              <a:t>Sequential Consistency</a:t>
            </a:r>
            <a:endParaRPr lang="en-US" dirty="0"/>
          </a:p>
        </p:txBody>
      </p:sp>
      <p:sp>
        <p:nvSpPr>
          <p:cNvPr id="9" name="Slide Number Placeholder 4"/>
          <p:cNvSpPr>
            <a:spLocks noGrp="1"/>
          </p:cNvSpPr>
          <p:nvPr>
            <p:ph type="sldNum" sz="quarter" idx="12"/>
          </p:nvPr>
        </p:nvSpPr>
        <p:spPr/>
        <p:txBody>
          <a:bodyPr/>
          <a:lstStyle/>
          <a:p>
            <a:fld id="{4D88ACE6-3CB2-6F49-BE03-F1BBE3C274FF}" type="slidenum">
              <a:rPr lang="en-US" smtClean="0"/>
              <a:pPr/>
              <a:t>112</a:t>
            </a:fld>
            <a:endParaRPr lang="en-US"/>
          </a:p>
        </p:txBody>
      </p:sp>
      <p:sp>
        <p:nvSpPr>
          <p:cNvPr id="1477635" name="Rectangle 3"/>
          <p:cNvSpPr>
            <a:spLocks noChangeArrowheads="1"/>
          </p:cNvSpPr>
          <p:nvPr/>
        </p:nvSpPr>
        <p:spPr bwMode="auto">
          <a:xfrm>
            <a:off x="1047750" y="1169988"/>
            <a:ext cx="7121525" cy="4600575"/>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a:latin typeface="Verdana" charset="0"/>
              </a:rPr>
              <a:t>Sequential concurrent tasks:	T1, T2</a:t>
            </a:r>
          </a:p>
          <a:p>
            <a:pPr algn="l">
              <a:spcBef>
                <a:spcPct val="0"/>
              </a:spcBef>
            </a:pPr>
            <a:r>
              <a:rPr lang="en-US" sz="2000">
                <a:latin typeface="Verdana" charset="0"/>
              </a:rPr>
              <a:t>Shared variables:	X, Y 	(initially X = 0, Y = 10)</a:t>
            </a:r>
          </a:p>
          <a:p>
            <a:pPr algn="l">
              <a:spcBef>
                <a:spcPct val="0"/>
              </a:spcBef>
            </a:pPr>
            <a:endParaRPr lang="en-US" sz="2000">
              <a:latin typeface="Verdana" charset="0"/>
            </a:endParaRPr>
          </a:p>
          <a:p>
            <a:pPr algn="l">
              <a:spcBef>
                <a:spcPct val="0"/>
              </a:spcBef>
            </a:pPr>
            <a:endParaRPr lang="en-US" sz="2000">
              <a:latin typeface="Verdana" charset="0"/>
            </a:endParaRPr>
          </a:p>
          <a:p>
            <a:pPr algn="l">
              <a:spcBef>
                <a:spcPct val="0"/>
              </a:spcBef>
            </a:pPr>
            <a:r>
              <a:rPr lang="en-US" sz="2000">
                <a:solidFill>
                  <a:srgbClr val="56127A"/>
                </a:solidFill>
                <a:latin typeface="Verdana" charset="0"/>
              </a:rPr>
              <a:t>T1:				T2:</a:t>
            </a:r>
          </a:p>
          <a:p>
            <a:pPr lvl="1" algn="l">
              <a:spcBef>
                <a:spcPct val="0"/>
              </a:spcBef>
            </a:pPr>
            <a:r>
              <a:rPr lang="en-US" sz="2000">
                <a:solidFill>
                  <a:srgbClr val="56127A"/>
                </a:solidFill>
                <a:latin typeface="Verdana" charset="0"/>
              </a:rPr>
              <a:t>Store (X), 1   </a:t>
            </a:r>
            <a:r>
              <a:rPr lang="en-US" sz="2000" i="1">
                <a:solidFill>
                  <a:srgbClr val="56127A"/>
                </a:solidFill>
                <a:latin typeface="Verdana" charset="0"/>
              </a:rPr>
              <a:t>(X =  1)</a:t>
            </a:r>
            <a:r>
              <a:rPr lang="en-US" sz="2000">
                <a:solidFill>
                  <a:srgbClr val="56127A"/>
                </a:solidFill>
                <a:latin typeface="Verdana" charset="0"/>
              </a:rPr>
              <a:t>	      Load R</a:t>
            </a:r>
            <a:r>
              <a:rPr lang="en-US" sz="2000" baseline="-25000">
                <a:solidFill>
                  <a:srgbClr val="56127A"/>
                </a:solidFill>
                <a:latin typeface="Verdana" charset="0"/>
              </a:rPr>
              <a:t>1</a:t>
            </a:r>
            <a:r>
              <a:rPr lang="en-US" sz="2000">
                <a:solidFill>
                  <a:srgbClr val="56127A"/>
                </a:solidFill>
                <a:latin typeface="Verdana" charset="0"/>
              </a:rPr>
              <a:t>, (Y) 	</a:t>
            </a:r>
          </a:p>
          <a:p>
            <a:pPr lvl="1" algn="l">
              <a:spcBef>
                <a:spcPct val="0"/>
              </a:spcBef>
            </a:pPr>
            <a:r>
              <a:rPr lang="en-US" sz="2000">
                <a:solidFill>
                  <a:srgbClr val="56127A"/>
                </a:solidFill>
                <a:latin typeface="Verdana" charset="0"/>
              </a:rPr>
              <a:t>Store (Y), 11 </a:t>
            </a:r>
            <a:r>
              <a:rPr lang="en-US" sz="2000" i="1">
                <a:solidFill>
                  <a:srgbClr val="56127A"/>
                </a:solidFill>
                <a:latin typeface="Verdana" charset="0"/>
              </a:rPr>
              <a:t>(Y = 11)</a:t>
            </a:r>
            <a:r>
              <a:rPr lang="en-US" sz="2000">
                <a:solidFill>
                  <a:srgbClr val="56127A"/>
                </a:solidFill>
                <a:latin typeface="Verdana" charset="0"/>
              </a:rPr>
              <a:t>	      Store (Y’), R</a:t>
            </a:r>
            <a:r>
              <a:rPr lang="en-US" sz="2000" baseline="-25000">
                <a:solidFill>
                  <a:srgbClr val="56127A"/>
                </a:solidFill>
                <a:latin typeface="Verdana" charset="0"/>
              </a:rPr>
              <a:t>1</a:t>
            </a:r>
            <a:r>
              <a:rPr lang="en-US" sz="2000">
                <a:solidFill>
                  <a:srgbClr val="56127A"/>
                </a:solidFill>
                <a:latin typeface="Verdana" charset="0"/>
              </a:rPr>
              <a:t> </a:t>
            </a:r>
            <a:r>
              <a:rPr lang="en-US" sz="2000" i="1">
                <a:solidFill>
                  <a:srgbClr val="56127A"/>
                </a:solidFill>
                <a:latin typeface="Verdana" charset="0"/>
              </a:rPr>
              <a:t>(Y’= Y)</a:t>
            </a:r>
            <a:endParaRPr lang="en-US" sz="2000">
              <a:solidFill>
                <a:srgbClr val="56127A"/>
              </a:solidFill>
              <a:latin typeface="Verdana" charset="0"/>
            </a:endParaRPr>
          </a:p>
          <a:p>
            <a:pPr lvl="1" algn="l">
              <a:spcBef>
                <a:spcPct val="0"/>
              </a:spcBef>
            </a:pPr>
            <a:r>
              <a:rPr lang="en-US" sz="2000">
                <a:solidFill>
                  <a:srgbClr val="56127A"/>
                </a:solidFill>
                <a:latin typeface="Verdana" charset="0"/>
              </a:rPr>
              <a:t>				      Load R</a:t>
            </a:r>
            <a:r>
              <a:rPr lang="en-US" sz="2000" baseline="-25000">
                <a:solidFill>
                  <a:srgbClr val="56127A"/>
                </a:solidFill>
                <a:latin typeface="Verdana" charset="0"/>
              </a:rPr>
              <a:t>2</a:t>
            </a:r>
            <a:r>
              <a:rPr lang="en-US" sz="2000">
                <a:solidFill>
                  <a:srgbClr val="56127A"/>
                </a:solidFill>
                <a:latin typeface="Verdana" charset="0"/>
              </a:rPr>
              <a:t>, (X) </a:t>
            </a:r>
          </a:p>
          <a:p>
            <a:pPr lvl="1" algn="l">
              <a:spcBef>
                <a:spcPct val="0"/>
              </a:spcBef>
            </a:pPr>
            <a:r>
              <a:rPr lang="en-US" sz="2000">
                <a:solidFill>
                  <a:srgbClr val="56127A"/>
                </a:solidFill>
                <a:latin typeface="Verdana" charset="0"/>
              </a:rPr>
              <a:t>				      Store (X’), R</a:t>
            </a:r>
            <a:r>
              <a:rPr lang="en-US" sz="2000" baseline="-25000">
                <a:solidFill>
                  <a:srgbClr val="56127A"/>
                </a:solidFill>
                <a:latin typeface="Verdana" charset="0"/>
              </a:rPr>
              <a:t>2</a:t>
            </a:r>
            <a:r>
              <a:rPr lang="en-US" sz="2000">
                <a:solidFill>
                  <a:srgbClr val="56127A"/>
                </a:solidFill>
                <a:latin typeface="Verdana" charset="0"/>
              </a:rPr>
              <a:t> </a:t>
            </a:r>
            <a:r>
              <a:rPr lang="en-US" sz="2000" i="1">
                <a:solidFill>
                  <a:srgbClr val="56127A"/>
                </a:solidFill>
                <a:latin typeface="Verdana" charset="0"/>
              </a:rPr>
              <a:t>(X’= X)</a:t>
            </a:r>
          </a:p>
          <a:p>
            <a:pPr lvl="1" algn="l">
              <a:spcBef>
                <a:spcPct val="0"/>
              </a:spcBef>
            </a:pPr>
            <a:endParaRPr lang="en-US" sz="2000" i="1">
              <a:solidFill>
                <a:srgbClr val="56127A"/>
              </a:solidFill>
              <a:latin typeface="Verdana" charset="0"/>
            </a:endParaRPr>
          </a:p>
          <a:p>
            <a:pPr lvl="1" algn="l">
              <a:spcBef>
                <a:spcPct val="0"/>
              </a:spcBef>
            </a:pPr>
            <a:endParaRPr lang="en-US" sz="2000">
              <a:solidFill>
                <a:srgbClr val="56127A"/>
              </a:solidFill>
              <a:latin typeface="Verdana" charset="0"/>
            </a:endParaRPr>
          </a:p>
          <a:p>
            <a:pPr algn="l">
              <a:spcBef>
                <a:spcPct val="0"/>
              </a:spcBef>
            </a:pPr>
            <a:r>
              <a:rPr lang="en-US" sz="2000">
                <a:latin typeface="Verdana" charset="0"/>
              </a:rPr>
              <a:t>what are the legitimate answers for X’ and Y’ ?</a:t>
            </a:r>
          </a:p>
          <a:p>
            <a:pPr algn="l">
              <a:spcBef>
                <a:spcPct val="0"/>
              </a:spcBef>
            </a:pPr>
            <a:endParaRPr lang="en-US" sz="2000">
              <a:latin typeface="Verdana" charset="0"/>
            </a:endParaRPr>
          </a:p>
          <a:p>
            <a:pPr algn="l">
              <a:spcBef>
                <a:spcPct val="0"/>
              </a:spcBef>
            </a:pPr>
            <a:r>
              <a:rPr lang="en-US" sz="2000">
                <a:latin typeface="Verdana" charset="0"/>
              </a:rPr>
              <a:t>	(X’,Y’) </a:t>
            </a:r>
            <a:r>
              <a:rPr lang="en-US" sz="2000">
                <a:latin typeface="Verdana" charset="0"/>
                <a:sym typeface="Symbol" charset="2"/>
              </a:rPr>
              <a:t> {(</a:t>
            </a:r>
            <a:r>
              <a:rPr lang="en-US" sz="2000">
                <a:latin typeface="Verdana" charset="0"/>
              </a:rPr>
              <a:t>1,11), (0,10), (1,10), (0,11)}  ?</a:t>
            </a:r>
          </a:p>
          <a:p>
            <a:pPr algn="l">
              <a:spcBef>
                <a:spcPct val="0"/>
              </a:spcBef>
            </a:pPr>
            <a:endParaRPr lang="en-US">
              <a:latin typeface="Verdana" charset="0"/>
            </a:endParaRPr>
          </a:p>
        </p:txBody>
      </p:sp>
      <p:grpSp>
        <p:nvGrpSpPr>
          <p:cNvPr id="1477636" name="Group 4"/>
          <p:cNvGrpSpPr>
            <a:grpSpLocks/>
          </p:cNvGrpSpPr>
          <p:nvPr/>
        </p:nvGrpSpPr>
        <p:grpSpPr bwMode="auto">
          <a:xfrm>
            <a:off x="6184900" y="5041900"/>
            <a:ext cx="965200" cy="660400"/>
            <a:chOff x="3896" y="3344"/>
            <a:chExt cx="608" cy="416"/>
          </a:xfrm>
        </p:grpSpPr>
        <p:sp>
          <p:nvSpPr>
            <p:cNvPr id="1477637" name="Line 5"/>
            <p:cNvSpPr>
              <a:spLocks noChangeShapeType="1"/>
            </p:cNvSpPr>
            <p:nvPr/>
          </p:nvSpPr>
          <p:spPr bwMode="auto">
            <a:xfrm>
              <a:off x="3896" y="3344"/>
              <a:ext cx="608" cy="416"/>
            </a:xfrm>
            <a:prstGeom prst="line">
              <a:avLst/>
            </a:prstGeom>
            <a:noFill/>
            <a:ln w="28575">
              <a:solidFill>
                <a:srgbClr val="FF0000"/>
              </a:solidFill>
              <a:round/>
              <a:headEnd/>
              <a:tailEnd/>
            </a:ln>
            <a:effectLst/>
          </p:spPr>
          <p:txBody>
            <a:bodyPr wrap="none" anchor="ctr">
              <a:prstTxWarp prst="textNoShape">
                <a:avLst/>
              </a:prstTxWarp>
            </a:bodyPr>
            <a:lstStyle/>
            <a:p>
              <a:endParaRPr lang="en-US"/>
            </a:p>
          </p:txBody>
        </p:sp>
        <p:sp>
          <p:nvSpPr>
            <p:cNvPr id="1477638" name="Line 6"/>
            <p:cNvSpPr>
              <a:spLocks noChangeShapeType="1"/>
            </p:cNvSpPr>
            <p:nvPr/>
          </p:nvSpPr>
          <p:spPr bwMode="auto">
            <a:xfrm flipH="1">
              <a:off x="3896" y="3344"/>
              <a:ext cx="608" cy="416"/>
            </a:xfrm>
            <a:prstGeom prst="line">
              <a:avLst/>
            </a:prstGeom>
            <a:noFill/>
            <a:ln w="28575">
              <a:solidFill>
                <a:srgbClr val="FF0000"/>
              </a:solidFill>
              <a:round/>
              <a:headEnd/>
              <a:tailEnd/>
            </a:ln>
            <a:effectLst/>
          </p:spPr>
          <p:txBody>
            <a:bodyPr wrap="none" anchor="ctr">
              <a:prstTxWarp prst="textNoShape">
                <a:avLst/>
              </a:prstTxWarp>
            </a:bodyPr>
            <a:lstStyle/>
            <a:p>
              <a:endParaRPr lang="en-US"/>
            </a:p>
          </p:txBody>
        </p:sp>
      </p:grpSp>
      <p:sp>
        <p:nvSpPr>
          <p:cNvPr id="1477639" name="Text Box 7"/>
          <p:cNvSpPr txBox="1">
            <a:spLocks noChangeArrowheads="1"/>
          </p:cNvSpPr>
          <p:nvPr/>
        </p:nvSpPr>
        <p:spPr bwMode="auto">
          <a:xfrm>
            <a:off x="4403725" y="5835650"/>
            <a:ext cx="3824288"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i="1">
                <a:solidFill>
                  <a:srgbClr val="FF0000"/>
                </a:solidFill>
                <a:latin typeface="Verdana" charset="0"/>
              </a:rPr>
              <a:t>If y is 11 then x cannot be 0</a:t>
            </a:r>
          </a:p>
        </p:txBody>
      </p:sp>
    </p:spTree>
    <p:extLst>
      <p:ext uri="{BB962C8B-B14F-4D97-AF65-F5344CB8AC3E}">
        <p14:creationId xmlns:p14="http://schemas.microsoft.com/office/powerpoint/2010/main" val="445769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7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477639"/>
                                        </p:tgtEl>
                                        <p:attrNameLst>
                                          <p:attrName>style.visibility</p:attrName>
                                        </p:attrNameLst>
                                      </p:cBhvr>
                                      <p:to>
                                        <p:strVal val="visible"/>
                                      </p:to>
                                    </p:set>
                                    <p:animEffect transition="in" filter="checkerboard(across)">
                                      <p:cBhvr>
                                        <p:cTn id="11" dur="500"/>
                                        <p:tgtEl>
                                          <p:spTgt spid="1477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763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682" name="Rectangle 2"/>
          <p:cNvSpPr>
            <a:spLocks noGrp="1" noChangeArrowheads="1"/>
          </p:cNvSpPr>
          <p:nvPr>
            <p:ph type="title"/>
          </p:nvPr>
        </p:nvSpPr>
        <p:spPr>
          <a:xfrm>
            <a:off x="628650" y="365126"/>
            <a:ext cx="7886700" cy="714103"/>
          </a:xfrm>
        </p:spPr>
        <p:txBody>
          <a:bodyPr/>
          <a:lstStyle/>
          <a:p>
            <a:r>
              <a:rPr lang="en-US" dirty="0" smtClean="0"/>
              <a:t>Sequential Consistency</a:t>
            </a:r>
            <a:endParaRPr lang="en-US" dirty="0"/>
          </a:p>
        </p:txBody>
      </p:sp>
      <p:sp>
        <p:nvSpPr>
          <p:cNvPr id="14" name="Slide Number Placeholder 4"/>
          <p:cNvSpPr>
            <a:spLocks noGrp="1"/>
          </p:cNvSpPr>
          <p:nvPr>
            <p:ph type="sldNum" sz="quarter" idx="12"/>
          </p:nvPr>
        </p:nvSpPr>
        <p:spPr/>
        <p:txBody>
          <a:bodyPr/>
          <a:lstStyle/>
          <a:p>
            <a:fld id="{77E45E26-A45B-D143-B459-A7381A55A9D2}" type="slidenum">
              <a:rPr lang="en-US" smtClean="0"/>
              <a:pPr/>
              <a:t>113</a:t>
            </a:fld>
            <a:endParaRPr lang="en-US"/>
          </a:p>
        </p:txBody>
      </p:sp>
      <p:sp>
        <p:nvSpPr>
          <p:cNvPr id="1479683" name="Rectangle 3"/>
          <p:cNvSpPr>
            <a:spLocks noChangeArrowheads="1"/>
          </p:cNvSpPr>
          <p:nvPr/>
        </p:nvSpPr>
        <p:spPr bwMode="auto">
          <a:xfrm>
            <a:off x="1047750" y="1169988"/>
            <a:ext cx="7345363" cy="2921313"/>
          </a:xfrm>
          <a:prstGeom prst="rect">
            <a:avLst/>
          </a:prstGeom>
          <a:noFill/>
          <a:ln w="25400">
            <a:noFill/>
            <a:miter lim="800000"/>
            <a:headEnd/>
            <a:tailEnd/>
          </a:ln>
          <a:effectLst/>
        </p:spPr>
        <p:txBody>
          <a:bodyPr lIns="90488" tIns="44450" rIns="90488" bIns="44450">
            <a:prstTxWarp prst="textNoShape">
              <a:avLst/>
            </a:prstTxWarp>
            <a:spAutoFit/>
          </a:bodyPr>
          <a:lstStyle/>
          <a:p>
            <a:pPr algn="l">
              <a:spcBef>
                <a:spcPct val="0"/>
              </a:spcBef>
            </a:pPr>
            <a:r>
              <a:rPr lang="zh-CN" altLang="en-US" sz="2800" dirty="0" smtClean="0">
                <a:latin typeface="Verdana" charset="0"/>
              </a:rPr>
              <a:t>存储同一性模型比单处理器上运行的程序的数据相关约束施加了更多的存储器操作约束</a:t>
            </a:r>
            <a:endParaRPr lang="en-US" sz="2800" dirty="0">
              <a:latin typeface="Verdana" charset="0"/>
            </a:endParaRPr>
          </a:p>
          <a:p>
            <a:pPr algn="l">
              <a:spcBef>
                <a:spcPct val="0"/>
              </a:spcBef>
            </a:pPr>
            <a:r>
              <a:rPr lang="en-US" sz="2800" i="1" dirty="0">
                <a:latin typeface="Verdana" charset="0"/>
              </a:rPr>
              <a:t>      </a:t>
            </a:r>
            <a:endParaRPr lang="en-US" sz="2800" i="1" dirty="0">
              <a:solidFill>
                <a:schemeClr val="hlink"/>
              </a:solidFill>
              <a:latin typeface="Verdana" charset="0"/>
            </a:endParaRPr>
          </a:p>
          <a:p>
            <a:pPr algn="l">
              <a:spcBef>
                <a:spcPct val="0"/>
              </a:spcBef>
            </a:pPr>
            <a:r>
              <a:rPr lang="en-US" sz="2000" dirty="0">
                <a:solidFill>
                  <a:srgbClr val="56127A"/>
                </a:solidFill>
                <a:latin typeface="Verdana" charset="0"/>
              </a:rPr>
              <a:t>T1:				T2:</a:t>
            </a:r>
          </a:p>
          <a:p>
            <a:pPr lvl="1" algn="l">
              <a:spcBef>
                <a:spcPct val="0"/>
              </a:spcBef>
            </a:pPr>
            <a:r>
              <a:rPr lang="en-US" sz="2000" dirty="0">
                <a:solidFill>
                  <a:srgbClr val="56127A"/>
                </a:solidFill>
                <a:latin typeface="Verdana" charset="0"/>
              </a:rPr>
              <a:t>Store (X), 1   </a:t>
            </a:r>
            <a:r>
              <a:rPr lang="en-US" sz="2000" i="1" dirty="0">
                <a:solidFill>
                  <a:srgbClr val="56127A"/>
                </a:solidFill>
                <a:latin typeface="Verdana" charset="0"/>
              </a:rPr>
              <a:t>(X =  1)</a:t>
            </a:r>
            <a:r>
              <a:rPr lang="en-US" sz="2000" dirty="0">
                <a:solidFill>
                  <a:srgbClr val="56127A"/>
                </a:solidFill>
                <a:latin typeface="Verdana" charset="0"/>
              </a:rPr>
              <a:t>	      Load R</a:t>
            </a:r>
            <a:r>
              <a:rPr lang="en-US" sz="2000" baseline="-25000" dirty="0">
                <a:solidFill>
                  <a:srgbClr val="56127A"/>
                </a:solidFill>
                <a:latin typeface="Verdana" charset="0"/>
              </a:rPr>
              <a:t>1</a:t>
            </a:r>
            <a:r>
              <a:rPr lang="en-US" sz="2000" dirty="0">
                <a:solidFill>
                  <a:srgbClr val="56127A"/>
                </a:solidFill>
                <a:latin typeface="Verdana" charset="0"/>
              </a:rPr>
              <a:t>, (Y) 	</a:t>
            </a:r>
          </a:p>
          <a:p>
            <a:pPr lvl="1" algn="l">
              <a:spcBef>
                <a:spcPct val="0"/>
              </a:spcBef>
            </a:pPr>
            <a:r>
              <a:rPr lang="en-US" sz="2000" dirty="0">
                <a:solidFill>
                  <a:srgbClr val="56127A"/>
                </a:solidFill>
                <a:latin typeface="Verdana" charset="0"/>
              </a:rPr>
              <a:t>Store (Y), 11 </a:t>
            </a:r>
            <a:r>
              <a:rPr lang="en-US" sz="2000" i="1" dirty="0">
                <a:solidFill>
                  <a:srgbClr val="56127A"/>
                </a:solidFill>
                <a:latin typeface="Verdana" charset="0"/>
              </a:rPr>
              <a:t>(Y = 11)</a:t>
            </a:r>
            <a:r>
              <a:rPr lang="en-US" sz="2000" dirty="0">
                <a:solidFill>
                  <a:srgbClr val="56127A"/>
                </a:solidFill>
                <a:latin typeface="Verdana" charset="0"/>
              </a:rPr>
              <a:t>	      Store (Y’), R</a:t>
            </a:r>
            <a:r>
              <a:rPr lang="en-US" sz="2000" baseline="-25000" dirty="0">
                <a:solidFill>
                  <a:srgbClr val="56127A"/>
                </a:solidFill>
                <a:latin typeface="Verdana" charset="0"/>
              </a:rPr>
              <a:t>1</a:t>
            </a:r>
            <a:r>
              <a:rPr lang="en-US" sz="2000" dirty="0">
                <a:solidFill>
                  <a:srgbClr val="56127A"/>
                </a:solidFill>
                <a:latin typeface="Verdana" charset="0"/>
              </a:rPr>
              <a:t> </a:t>
            </a:r>
            <a:r>
              <a:rPr lang="en-US" sz="2000" i="1" dirty="0">
                <a:solidFill>
                  <a:srgbClr val="56127A"/>
                </a:solidFill>
                <a:latin typeface="Verdana" charset="0"/>
              </a:rPr>
              <a:t>(Y’= Y)</a:t>
            </a:r>
            <a:endParaRPr lang="en-US" sz="2000" dirty="0">
              <a:solidFill>
                <a:srgbClr val="56127A"/>
              </a:solidFill>
              <a:latin typeface="Verdana" charset="0"/>
            </a:endParaRPr>
          </a:p>
          <a:p>
            <a:pPr lvl="1" algn="l">
              <a:spcBef>
                <a:spcPct val="0"/>
              </a:spcBef>
            </a:pPr>
            <a:r>
              <a:rPr lang="en-US" sz="2000" dirty="0">
                <a:solidFill>
                  <a:srgbClr val="56127A"/>
                </a:solidFill>
                <a:latin typeface="Verdana" charset="0"/>
              </a:rPr>
              <a:t>				      Load R</a:t>
            </a:r>
            <a:r>
              <a:rPr lang="en-US" sz="2000" baseline="-25000" dirty="0">
                <a:solidFill>
                  <a:srgbClr val="56127A"/>
                </a:solidFill>
                <a:latin typeface="Verdana" charset="0"/>
              </a:rPr>
              <a:t>2</a:t>
            </a:r>
            <a:r>
              <a:rPr lang="en-US" sz="2000" dirty="0">
                <a:solidFill>
                  <a:srgbClr val="56127A"/>
                </a:solidFill>
                <a:latin typeface="Verdana" charset="0"/>
              </a:rPr>
              <a:t>, (X) </a:t>
            </a:r>
          </a:p>
          <a:p>
            <a:pPr lvl="1" algn="l">
              <a:spcBef>
                <a:spcPct val="0"/>
              </a:spcBef>
            </a:pPr>
            <a:r>
              <a:rPr lang="en-US" sz="2000" dirty="0">
                <a:solidFill>
                  <a:srgbClr val="56127A"/>
                </a:solidFill>
                <a:latin typeface="Verdana" charset="0"/>
              </a:rPr>
              <a:t>				      Store (X’), R</a:t>
            </a:r>
            <a:r>
              <a:rPr lang="en-US" sz="2000" baseline="-25000" dirty="0">
                <a:solidFill>
                  <a:srgbClr val="56127A"/>
                </a:solidFill>
                <a:latin typeface="Verdana" charset="0"/>
              </a:rPr>
              <a:t>2</a:t>
            </a:r>
            <a:r>
              <a:rPr lang="en-US" sz="2000" dirty="0">
                <a:solidFill>
                  <a:srgbClr val="56127A"/>
                </a:solidFill>
                <a:latin typeface="Verdana" charset="0"/>
              </a:rPr>
              <a:t> </a:t>
            </a:r>
            <a:r>
              <a:rPr lang="en-US" sz="2000" i="1" dirty="0">
                <a:solidFill>
                  <a:srgbClr val="56127A"/>
                </a:solidFill>
                <a:latin typeface="Verdana" charset="0"/>
              </a:rPr>
              <a:t>(X’= X)</a:t>
            </a:r>
            <a:endParaRPr lang="en-US" sz="2000" i="1" dirty="0">
              <a:solidFill>
                <a:schemeClr val="bg2"/>
              </a:solidFill>
              <a:latin typeface="Verdana" charset="0"/>
            </a:endParaRPr>
          </a:p>
        </p:txBody>
      </p:sp>
      <p:sp>
        <p:nvSpPr>
          <p:cNvPr id="1479684" name="Freeform 4"/>
          <p:cNvSpPr>
            <a:spLocks/>
          </p:cNvSpPr>
          <p:nvPr/>
        </p:nvSpPr>
        <p:spPr bwMode="auto">
          <a:xfrm>
            <a:off x="5097463" y="2933700"/>
            <a:ext cx="185737" cy="342900"/>
          </a:xfrm>
          <a:custGeom>
            <a:avLst/>
            <a:gdLst/>
            <a:ahLst/>
            <a:cxnLst>
              <a:cxn ang="0">
                <a:pos x="85" y="0"/>
              </a:cxn>
              <a:cxn ang="0">
                <a:pos x="5" y="104"/>
              </a:cxn>
              <a:cxn ang="0">
                <a:pos x="117" y="216"/>
              </a:cxn>
            </a:cxnLst>
            <a:rect l="0" t="0" r="r" b="b"/>
            <a:pathLst>
              <a:path w="117" h="216">
                <a:moveTo>
                  <a:pt x="85" y="0"/>
                </a:moveTo>
                <a:cubicBezTo>
                  <a:pt x="42" y="34"/>
                  <a:pt x="0" y="68"/>
                  <a:pt x="5" y="104"/>
                </a:cubicBezTo>
                <a:cubicBezTo>
                  <a:pt x="10" y="140"/>
                  <a:pt x="63" y="178"/>
                  <a:pt x="117" y="216"/>
                </a:cubicBezTo>
              </a:path>
            </a:pathLst>
          </a:custGeom>
          <a:noFill/>
          <a:ln w="28575" cap="flat" cmpd="sng">
            <a:solidFill>
              <a:srgbClr val="008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1479685" name="Freeform 5"/>
          <p:cNvSpPr>
            <a:spLocks/>
          </p:cNvSpPr>
          <p:nvPr/>
        </p:nvSpPr>
        <p:spPr bwMode="auto">
          <a:xfrm>
            <a:off x="5097463" y="3505200"/>
            <a:ext cx="185737" cy="342900"/>
          </a:xfrm>
          <a:custGeom>
            <a:avLst/>
            <a:gdLst/>
            <a:ahLst/>
            <a:cxnLst>
              <a:cxn ang="0">
                <a:pos x="85" y="0"/>
              </a:cxn>
              <a:cxn ang="0">
                <a:pos x="5" y="104"/>
              </a:cxn>
              <a:cxn ang="0">
                <a:pos x="117" y="216"/>
              </a:cxn>
            </a:cxnLst>
            <a:rect l="0" t="0" r="r" b="b"/>
            <a:pathLst>
              <a:path w="117" h="216">
                <a:moveTo>
                  <a:pt x="85" y="0"/>
                </a:moveTo>
                <a:cubicBezTo>
                  <a:pt x="42" y="34"/>
                  <a:pt x="0" y="68"/>
                  <a:pt x="5" y="104"/>
                </a:cubicBezTo>
                <a:cubicBezTo>
                  <a:pt x="10" y="140"/>
                  <a:pt x="63" y="178"/>
                  <a:pt x="117" y="216"/>
                </a:cubicBezTo>
              </a:path>
            </a:pathLst>
          </a:custGeom>
          <a:noFill/>
          <a:ln w="28575" cap="flat" cmpd="sng">
            <a:solidFill>
              <a:srgbClr val="008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1479686" name="Freeform 6"/>
          <p:cNvSpPr>
            <a:spLocks/>
          </p:cNvSpPr>
          <p:nvPr/>
        </p:nvSpPr>
        <p:spPr bwMode="auto">
          <a:xfrm>
            <a:off x="4957763" y="3200400"/>
            <a:ext cx="185737" cy="342900"/>
          </a:xfrm>
          <a:custGeom>
            <a:avLst/>
            <a:gdLst/>
            <a:ahLst/>
            <a:cxnLst>
              <a:cxn ang="0">
                <a:pos x="85" y="0"/>
              </a:cxn>
              <a:cxn ang="0">
                <a:pos x="5" y="104"/>
              </a:cxn>
              <a:cxn ang="0">
                <a:pos x="117" y="216"/>
              </a:cxn>
            </a:cxnLst>
            <a:rect l="0" t="0" r="r" b="b"/>
            <a:pathLst>
              <a:path w="117" h="216">
                <a:moveTo>
                  <a:pt x="85" y="0"/>
                </a:moveTo>
                <a:cubicBezTo>
                  <a:pt x="42" y="34"/>
                  <a:pt x="0" y="68"/>
                  <a:pt x="5" y="104"/>
                </a:cubicBezTo>
                <a:cubicBezTo>
                  <a:pt x="10" y="140"/>
                  <a:pt x="63" y="178"/>
                  <a:pt x="117" y="216"/>
                </a:cubicBezTo>
              </a:path>
            </a:pathLst>
          </a:custGeom>
          <a:noFill/>
          <a:ln w="28575" cap="flat" cmpd="sng">
            <a:solidFill>
              <a:srgbClr val="FF0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1479687" name="Freeform 7"/>
          <p:cNvSpPr>
            <a:spLocks/>
          </p:cNvSpPr>
          <p:nvPr/>
        </p:nvSpPr>
        <p:spPr bwMode="auto">
          <a:xfrm>
            <a:off x="1371600" y="2971800"/>
            <a:ext cx="185737" cy="342900"/>
          </a:xfrm>
          <a:custGeom>
            <a:avLst/>
            <a:gdLst/>
            <a:ahLst/>
            <a:cxnLst>
              <a:cxn ang="0">
                <a:pos x="85" y="0"/>
              </a:cxn>
              <a:cxn ang="0">
                <a:pos x="5" y="104"/>
              </a:cxn>
              <a:cxn ang="0">
                <a:pos x="117" y="216"/>
              </a:cxn>
            </a:cxnLst>
            <a:rect l="0" t="0" r="r" b="b"/>
            <a:pathLst>
              <a:path w="117" h="216">
                <a:moveTo>
                  <a:pt x="85" y="0"/>
                </a:moveTo>
                <a:cubicBezTo>
                  <a:pt x="42" y="34"/>
                  <a:pt x="0" y="68"/>
                  <a:pt x="5" y="104"/>
                </a:cubicBezTo>
                <a:cubicBezTo>
                  <a:pt x="10" y="140"/>
                  <a:pt x="63" y="178"/>
                  <a:pt x="117" y="216"/>
                </a:cubicBezTo>
              </a:path>
            </a:pathLst>
          </a:custGeom>
          <a:noFill/>
          <a:ln w="28575" cap="flat" cmpd="sng">
            <a:solidFill>
              <a:srgbClr val="FF0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1479688" name="Line 8"/>
          <p:cNvSpPr>
            <a:spLocks noChangeShapeType="1"/>
          </p:cNvSpPr>
          <p:nvPr/>
        </p:nvSpPr>
        <p:spPr bwMode="auto">
          <a:xfrm>
            <a:off x="748155" y="4945868"/>
            <a:ext cx="444500" cy="0"/>
          </a:xfrm>
          <a:prstGeom prst="line">
            <a:avLst/>
          </a:prstGeom>
          <a:noFill/>
          <a:ln w="28575">
            <a:solidFill>
              <a:srgbClr val="008000"/>
            </a:solidFill>
            <a:round/>
            <a:headEnd/>
            <a:tailEnd type="triangle" w="med" len="med"/>
          </a:ln>
          <a:effectLst/>
        </p:spPr>
        <p:txBody>
          <a:bodyPr wrap="none" anchor="ctr">
            <a:prstTxWarp prst="textNoShape">
              <a:avLst/>
            </a:prstTxWarp>
          </a:bodyPr>
          <a:lstStyle/>
          <a:p>
            <a:endParaRPr lang="en-US"/>
          </a:p>
        </p:txBody>
      </p:sp>
      <p:grpSp>
        <p:nvGrpSpPr>
          <p:cNvPr id="1479689" name="Group 9"/>
          <p:cNvGrpSpPr>
            <a:grpSpLocks/>
          </p:cNvGrpSpPr>
          <p:nvPr/>
        </p:nvGrpSpPr>
        <p:grpSpPr bwMode="auto">
          <a:xfrm>
            <a:off x="519555" y="4337695"/>
            <a:ext cx="4430713" cy="396875"/>
            <a:chOff x="264" y="4030"/>
            <a:chExt cx="2791" cy="250"/>
          </a:xfrm>
        </p:grpSpPr>
        <p:sp>
          <p:nvSpPr>
            <p:cNvPr id="1479690" name="Line 10"/>
            <p:cNvSpPr>
              <a:spLocks noChangeShapeType="1"/>
            </p:cNvSpPr>
            <p:nvPr/>
          </p:nvSpPr>
          <p:spPr bwMode="auto">
            <a:xfrm>
              <a:off x="264" y="4184"/>
              <a:ext cx="424" cy="0"/>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1479691" name="Text Box 11"/>
            <p:cNvSpPr txBox="1">
              <a:spLocks noChangeArrowheads="1"/>
            </p:cNvSpPr>
            <p:nvPr/>
          </p:nvSpPr>
          <p:spPr bwMode="auto">
            <a:xfrm>
              <a:off x="750" y="4030"/>
              <a:ext cx="2305" cy="250"/>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dirty="0">
                  <a:solidFill>
                    <a:srgbClr val="FF0000"/>
                  </a:solidFill>
                  <a:latin typeface="Verdana" charset="0"/>
                </a:rPr>
                <a:t>additional SC requirements</a:t>
              </a:r>
            </a:p>
          </p:txBody>
        </p:sp>
      </p:grpSp>
      <p:sp>
        <p:nvSpPr>
          <p:cNvPr id="1479692" name="Rectangle 12"/>
          <p:cNvSpPr>
            <a:spLocks noChangeArrowheads="1"/>
          </p:cNvSpPr>
          <p:nvPr/>
        </p:nvSpPr>
        <p:spPr bwMode="auto">
          <a:xfrm>
            <a:off x="970405" y="5225439"/>
            <a:ext cx="7345363" cy="828432"/>
          </a:xfrm>
          <a:prstGeom prst="rect">
            <a:avLst/>
          </a:prstGeom>
          <a:noFill/>
          <a:ln w="25400">
            <a:noFill/>
            <a:miter lim="800000"/>
            <a:headEnd/>
            <a:tailEnd/>
          </a:ln>
          <a:effectLst/>
        </p:spPr>
        <p:txBody>
          <a:bodyPr lIns="90488" tIns="44450" rIns="90488" bIns="44450">
            <a:prstTxWarp prst="textNoShape">
              <a:avLst/>
            </a:prstTxWarp>
            <a:spAutoFit/>
          </a:bodyPr>
          <a:lstStyle/>
          <a:p>
            <a:pPr algn="l">
              <a:spcBef>
                <a:spcPct val="0"/>
              </a:spcBef>
            </a:pPr>
            <a:r>
              <a:rPr lang="zh-CN" altLang="en-US" sz="2400" dirty="0" smtClean="0">
                <a:latin typeface="Verdana" charset="0"/>
              </a:rPr>
              <a:t>带有</a:t>
            </a:r>
            <a:r>
              <a:rPr lang="en-US" altLang="zh-CN" sz="2400" dirty="0" smtClean="0">
                <a:latin typeface="Verdana" charset="0"/>
              </a:rPr>
              <a:t>Cache </a:t>
            </a:r>
            <a:r>
              <a:rPr lang="zh-CN" altLang="en-US" sz="2400" dirty="0" smtClean="0">
                <a:latin typeface="Verdana" charset="0"/>
              </a:rPr>
              <a:t>或 具有</a:t>
            </a:r>
            <a:r>
              <a:rPr lang="en-US" sz="2400" dirty="0" smtClean="0">
                <a:latin typeface="Verdana" charset="0"/>
              </a:rPr>
              <a:t>out-of-order</a:t>
            </a:r>
            <a:r>
              <a:rPr lang="zh-CN" altLang="en-US" sz="2400" dirty="0" smtClean="0">
                <a:latin typeface="Verdana" charset="0"/>
              </a:rPr>
              <a:t>执行能力的系统可以提供</a:t>
            </a:r>
            <a:r>
              <a:rPr lang="en-US" altLang="zh-CN" sz="2400" dirty="0" smtClean="0">
                <a:latin typeface="Verdana" charset="0"/>
              </a:rPr>
              <a:t>SC</a:t>
            </a:r>
            <a:r>
              <a:rPr lang="zh-CN" altLang="en-US" sz="2400" dirty="0" smtClean="0">
                <a:latin typeface="Verdana" charset="0"/>
              </a:rPr>
              <a:t>的</a:t>
            </a:r>
            <a:r>
              <a:rPr lang="zh-CN" altLang="en-US" sz="2400" dirty="0" smtClean="0">
                <a:latin typeface="Verdana" charset="0"/>
              </a:rPr>
              <a:t>存储器视图吗</a:t>
            </a:r>
            <a:r>
              <a:rPr lang="en-US" altLang="zh-CN" sz="2400" dirty="0" smtClean="0">
                <a:latin typeface="Verdana" charset="0"/>
              </a:rPr>
              <a:t>?</a:t>
            </a:r>
            <a:r>
              <a:rPr lang="en-US" sz="2400" dirty="0" smtClean="0">
                <a:latin typeface="Verdana" charset="0"/>
              </a:rPr>
              <a:t> </a:t>
            </a:r>
            <a:r>
              <a:rPr lang="en-US" sz="2400" dirty="0">
                <a:latin typeface="Verdana" charset="0"/>
              </a:rPr>
              <a:t>	</a:t>
            </a:r>
            <a:r>
              <a:rPr lang="en-US" sz="2000" dirty="0">
                <a:latin typeface="Verdana" charset="0"/>
              </a:rPr>
              <a:t>		</a:t>
            </a:r>
            <a:endParaRPr lang="en-US" sz="2000" i="1" dirty="0">
              <a:solidFill>
                <a:schemeClr val="bg2"/>
              </a:solidFill>
              <a:latin typeface="Verdana" charset="0"/>
            </a:endParaRPr>
          </a:p>
        </p:txBody>
      </p:sp>
      <p:sp>
        <p:nvSpPr>
          <p:cNvPr id="2" name="文本框 1"/>
          <p:cNvSpPr txBox="1"/>
          <p:nvPr/>
        </p:nvSpPr>
        <p:spPr>
          <a:xfrm>
            <a:off x="1249180" y="4734570"/>
            <a:ext cx="4064379" cy="400110"/>
          </a:xfrm>
          <a:prstGeom prst="rect">
            <a:avLst/>
          </a:prstGeom>
          <a:noFill/>
        </p:spPr>
        <p:txBody>
          <a:bodyPr wrap="square" rtlCol="0">
            <a:spAutoFit/>
          </a:bodyPr>
          <a:lstStyle/>
          <a:p>
            <a:pPr algn="l"/>
            <a:r>
              <a:rPr lang="en-US" altLang="zh-CN" sz="2000" dirty="0" smtClean="0">
                <a:solidFill>
                  <a:srgbClr val="FF0000"/>
                </a:solidFill>
                <a:latin typeface="Verdana" charset="0"/>
              </a:rPr>
              <a:t>Dependencies requirements</a:t>
            </a:r>
            <a:endParaRPr lang="zh-CN" altLang="en-US" sz="2000" dirty="0">
              <a:solidFill>
                <a:srgbClr val="FF0000"/>
              </a:solidFill>
              <a:latin typeface="Verdana" charset="0"/>
            </a:endParaRPr>
          </a:p>
        </p:txBody>
      </p:sp>
    </p:spTree>
    <p:extLst>
      <p:ext uri="{BB962C8B-B14F-4D97-AF65-F5344CB8AC3E}">
        <p14:creationId xmlns:p14="http://schemas.microsoft.com/office/powerpoint/2010/main" val="801145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79684"/>
                                        </p:tgtEl>
                                        <p:attrNameLst>
                                          <p:attrName>style.visibility</p:attrName>
                                        </p:attrNameLst>
                                      </p:cBhvr>
                                      <p:to>
                                        <p:strVal val="visible"/>
                                      </p:to>
                                    </p:set>
                                    <p:animEffect transition="in" filter="wipe(up)">
                                      <p:cBhvr>
                                        <p:cTn id="7" dur="1000"/>
                                        <p:tgtEl>
                                          <p:spTgt spid="1479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79685"/>
                                        </p:tgtEl>
                                        <p:attrNameLst>
                                          <p:attrName>style.visibility</p:attrName>
                                        </p:attrNameLst>
                                      </p:cBhvr>
                                      <p:to>
                                        <p:strVal val="visible"/>
                                      </p:to>
                                    </p:set>
                                    <p:animEffect transition="in" filter="wipe(up)">
                                      <p:cBhvr>
                                        <p:cTn id="12" dur="1000"/>
                                        <p:tgtEl>
                                          <p:spTgt spid="14796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79689"/>
                                        </p:tgtEl>
                                        <p:attrNameLst>
                                          <p:attrName>style.visibility</p:attrName>
                                        </p:attrNameLst>
                                      </p:cBhvr>
                                      <p:to>
                                        <p:strVal val="visible"/>
                                      </p:to>
                                    </p:set>
                                    <p:animEffect transition="in" filter="wipe(left)">
                                      <p:cBhvr>
                                        <p:cTn id="17" dur="1000"/>
                                        <p:tgtEl>
                                          <p:spTgt spid="14796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79687"/>
                                        </p:tgtEl>
                                        <p:attrNameLst>
                                          <p:attrName>style.visibility</p:attrName>
                                        </p:attrNameLst>
                                      </p:cBhvr>
                                      <p:to>
                                        <p:strVal val="visible"/>
                                      </p:to>
                                    </p:set>
                                    <p:animEffect transition="in" filter="wipe(up)">
                                      <p:cBhvr>
                                        <p:cTn id="22" dur="1000"/>
                                        <p:tgtEl>
                                          <p:spTgt spid="14796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79686"/>
                                        </p:tgtEl>
                                        <p:attrNameLst>
                                          <p:attrName>style.visibility</p:attrName>
                                        </p:attrNameLst>
                                      </p:cBhvr>
                                      <p:to>
                                        <p:strVal val="visible"/>
                                      </p:to>
                                    </p:set>
                                    <p:animEffect transition="in" filter="wipe(up)">
                                      <p:cBhvr>
                                        <p:cTn id="27" dur="1000"/>
                                        <p:tgtEl>
                                          <p:spTgt spid="147968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79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4" grpId="0" animBg="1"/>
      <p:bldP spid="1479685" grpId="0" animBg="1"/>
      <p:bldP spid="1479686" grpId="0" animBg="1"/>
      <p:bldP spid="1479687" grpId="0" animBg="1"/>
      <p:bldP spid="147969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p:cNvSpPr>
            <a:spLocks noGrp="1" noChangeArrowheads="1"/>
          </p:cNvSpPr>
          <p:nvPr>
            <p:ph type="title"/>
          </p:nvPr>
        </p:nvSpPr>
        <p:spPr>
          <a:xfrm>
            <a:off x="381000" y="152400"/>
            <a:ext cx="8305800" cy="736600"/>
          </a:xfrm>
        </p:spPr>
        <p:txBody>
          <a:bodyPr>
            <a:noAutofit/>
          </a:bodyPr>
          <a:lstStyle/>
          <a:p>
            <a:r>
              <a:rPr lang="en-US" sz="3200" dirty="0" smtClean="0"/>
              <a:t>Issues in Implementing Sequential Consistency</a:t>
            </a:r>
            <a:endParaRPr lang="en-US" sz="3200" dirty="0"/>
          </a:p>
        </p:txBody>
      </p:sp>
      <p:sp>
        <p:nvSpPr>
          <p:cNvPr id="22" name="Slide Number Placeholder 4"/>
          <p:cNvSpPr>
            <a:spLocks noGrp="1"/>
          </p:cNvSpPr>
          <p:nvPr>
            <p:ph type="sldNum" sz="quarter" idx="12"/>
          </p:nvPr>
        </p:nvSpPr>
        <p:spPr/>
        <p:txBody>
          <a:bodyPr/>
          <a:lstStyle/>
          <a:p>
            <a:fld id="{771B1F31-701A-9848-9CDE-94B535B878F7}" type="slidenum">
              <a:rPr lang="en-US" smtClean="0"/>
              <a:pPr/>
              <a:t>114</a:t>
            </a:fld>
            <a:endParaRPr lang="en-US"/>
          </a:p>
        </p:txBody>
      </p:sp>
      <p:sp>
        <p:nvSpPr>
          <p:cNvPr id="1496067" name="Text Box 3"/>
          <p:cNvSpPr txBox="1">
            <a:spLocks noChangeArrowheads="1"/>
          </p:cNvSpPr>
          <p:nvPr/>
        </p:nvSpPr>
        <p:spPr bwMode="auto">
          <a:xfrm>
            <a:off x="731838" y="2514600"/>
            <a:ext cx="8182048" cy="2985433"/>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zh-CN" altLang="en-US" sz="2000" dirty="0" smtClean="0">
                <a:latin typeface="Verdana" charset="0"/>
              </a:rPr>
              <a:t>现代计算机系统实现</a:t>
            </a:r>
            <a:r>
              <a:rPr lang="en-US" sz="2000" dirty="0" smtClean="0">
                <a:latin typeface="Verdana" charset="0"/>
              </a:rPr>
              <a:t>SC </a:t>
            </a:r>
            <a:r>
              <a:rPr lang="zh-CN" altLang="en-US" sz="2000" dirty="0" smtClean="0">
                <a:latin typeface="Verdana" charset="0"/>
              </a:rPr>
              <a:t>的两个问题</a:t>
            </a:r>
            <a:endParaRPr lang="en-US" sz="2000" dirty="0">
              <a:latin typeface="Verdana" charset="0"/>
            </a:endParaRPr>
          </a:p>
          <a:p>
            <a:pPr algn="l">
              <a:spcBef>
                <a:spcPct val="0"/>
              </a:spcBef>
            </a:pPr>
            <a:endParaRPr lang="en-US" sz="1400" dirty="0">
              <a:latin typeface="Verdana" charset="0"/>
            </a:endParaRPr>
          </a:p>
          <a:p>
            <a:pPr lvl="1" algn="l">
              <a:spcBef>
                <a:spcPct val="0"/>
              </a:spcBef>
              <a:buFontTx/>
              <a:buChar char="•"/>
            </a:pPr>
            <a:r>
              <a:rPr lang="en-US" sz="2000" dirty="0">
                <a:latin typeface="Verdana" charset="0"/>
              </a:rPr>
              <a:t> </a:t>
            </a:r>
            <a:r>
              <a:rPr lang="en-US" sz="2000" i="1" dirty="0">
                <a:latin typeface="Verdana" charset="0"/>
              </a:rPr>
              <a:t>Out-of-order execution capability</a:t>
            </a:r>
            <a:endParaRPr lang="en-US" sz="2000" dirty="0">
              <a:latin typeface="Verdana" charset="0"/>
            </a:endParaRPr>
          </a:p>
          <a:p>
            <a:pPr lvl="3" algn="l">
              <a:spcBef>
                <a:spcPct val="0"/>
              </a:spcBef>
            </a:pPr>
            <a:r>
              <a:rPr lang="en-US" sz="2000" dirty="0" err="1">
                <a:solidFill>
                  <a:srgbClr val="56127A"/>
                </a:solidFill>
                <a:latin typeface="Verdana" charset="0"/>
              </a:rPr>
              <a:t>Load(a</a:t>
            </a:r>
            <a:r>
              <a:rPr lang="en-US" sz="2000" dirty="0">
                <a:solidFill>
                  <a:srgbClr val="56127A"/>
                </a:solidFill>
                <a:latin typeface="Verdana" charset="0"/>
              </a:rPr>
              <a:t>); </a:t>
            </a:r>
            <a:r>
              <a:rPr lang="en-US" sz="2000" dirty="0" err="1">
                <a:solidFill>
                  <a:srgbClr val="56127A"/>
                </a:solidFill>
                <a:latin typeface="Verdana" charset="0"/>
              </a:rPr>
              <a:t>Load(b</a:t>
            </a:r>
            <a:r>
              <a:rPr lang="en-US" sz="2000" dirty="0">
                <a:solidFill>
                  <a:srgbClr val="56127A"/>
                </a:solidFill>
                <a:latin typeface="Verdana" charset="0"/>
              </a:rPr>
              <a:t>)		</a:t>
            </a:r>
            <a:r>
              <a:rPr lang="en-US" sz="2000" i="1" dirty="0">
                <a:solidFill>
                  <a:srgbClr val="56127A"/>
                </a:solidFill>
                <a:latin typeface="Verdana" charset="0"/>
              </a:rPr>
              <a:t>yes</a:t>
            </a:r>
            <a:endParaRPr lang="en-US" sz="2000" dirty="0">
              <a:solidFill>
                <a:srgbClr val="56127A"/>
              </a:solidFill>
              <a:latin typeface="Verdana" charset="0"/>
            </a:endParaRPr>
          </a:p>
          <a:p>
            <a:pPr lvl="3" algn="l">
              <a:spcBef>
                <a:spcPct val="0"/>
              </a:spcBef>
            </a:pPr>
            <a:r>
              <a:rPr lang="en-US" sz="2000" dirty="0" err="1">
                <a:solidFill>
                  <a:srgbClr val="56127A"/>
                </a:solidFill>
                <a:latin typeface="Verdana" charset="0"/>
              </a:rPr>
              <a:t>Load(a</a:t>
            </a:r>
            <a:r>
              <a:rPr lang="en-US" sz="2000" dirty="0">
                <a:solidFill>
                  <a:srgbClr val="56127A"/>
                </a:solidFill>
                <a:latin typeface="Verdana" charset="0"/>
              </a:rPr>
              <a:t>); </a:t>
            </a:r>
            <a:r>
              <a:rPr lang="en-US" sz="2000" dirty="0" err="1">
                <a:solidFill>
                  <a:srgbClr val="56127A"/>
                </a:solidFill>
                <a:latin typeface="Verdana" charset="0"/>
              </a:rPr>
              <a:t>Store(b</a:t>
            </a:r>
            <a:r>
              <a:rPr lang="en-US" sz="2000" dirty="0">
                <a:solidFill>
                  <a:srgbClr val="56127A"/>
                </a:solidFill>
                <a:latin typeface="Verdana" charset="0"/>
              </a:rPr>
              <a:t>)		</a:t>
            </a:r>
            <a:r>
              <a:rPr lang="en-US" sz="2000" i="1" dirty="0">
                <a:solidFill>
                  <a:srgbClr val="56127A"/>
                </a:solidFill>
                <a:latin typeface="Verdana" charset="0"/>
              </a:rPr>
              <a:t>yes if</a:t>
            </a:r>
            <a:r>
              <a:rPr lang="en-US" sz="2000" dirty="0">
                <a:solidFill>
                  <a:srgbClr val="56127A"/>
                </a:solidFill>
                <a:latin typeface="Verdana" charset="0"/>
              </a:rPr>
              <a:t> a </a:t>
            </a:r>
            <a:r>
              <a:rPr lang="en-US" sz="2000" dirty="0" err="1">
                <a:solidFill>
                  <a:srgbClr val="56127A"/>
                </a:solidFill>
                <a:latin typeface="Verdana" charset="0"/>
                <a:sym typeface="Symbol" charset="2"/>
              </a:rPr>
              <a:t></a:t>
            </a:r>
            <a:r>
              <a:rPr lang="en-US" sz="2000" dirty="0">
                <a:solidFill>
                  <a:srgbClr val="56127A"/>
                </a:solidFill>
                <a:latin typeface="Verdana" charset="0"/>
              </a:rPr>
              <a:t> </a:t>
            </a:r>
            <a:r>
              <a:rPr lang="en-US" sz="2000" dirty="0" err="1">
                <a:solidFill>
                  <a:srgbClr val="56127A"/>
                </a:solidFill>
                <a:latin typeface="Verdana" charset="0"/>
              </a:rPr>
              <a:t>b</a:t>
            </a:r>
            <a:endParaRPr lang="en-US" sz="2000" dirty="0">
              <a:solidFill>
                <a:srgbClr val="56127A"/>
              </a:solidFill>
              <a:latin typeface="Verdana" charset="0"/>
            </a:endParaRPr>
          </a:p>
          <a:p>
            <a:pPr lvl="3" algn="l">
              <a:spcBef>
                <a:spcPct val="0"/>
              </a:spcBef>
            </a:pPr>
            <a:r>
              <a:rPr lang="en-US" sz="2000" dirty="0" err="1">
                <a:solidFill>
                  <a:srgbClr val="56127A"/>
                </a:solidFill>
                <a:latin typeface="Verdana" charset="0"/>
              </a:rPr>
              <a:t>Store(a</a:t>
            </a:r>
            <a:r>
              <a:rPr lang="en-US" sz="2000" dirty="0">
                <a:solidFill>
                  <a:srgbClr val="56127A"/>
                </a:solidFill>
                <a:latin typeface="Verdana" charset="0"/>
              </a:rPr>
              <a:t>); </a:t>
            </a:r>
            <a:r>
              <a:rPr lang="en-US" sz="2000" dirty="0" err="1">
                <a:solidFill>
                  <a:srgbClr val="56127A"/>
                </a:solidFill>
                <a:latin typeface="Verdana" charset="0"/>
              </a:rPr>
              <a:t>Load(b</a:t>
            </a:r>
            <a:r>
              <a:rPr lang="en-US" sz="2000" dirty="0">
                <a:solidFill>
                  <a:srgbClr val="56127A"/>
                </a:solidFill>
                <a:latin typeface="Verdana" charset="0"/>
              </a:rPr>
              <a:t>)		</a:t>
            </a:r>
            <a:r>
              <a:rPr lang="en-US" sz="2000" i="1" dirty="0">
                <a:solidFill>
                  <a:srgbClr val="56127A"/>
                </a:solidFill>
                <a:latin typeface="Verdana" charset="0"/>
              </a:rPr>
              <a:t>yes if</a:t>
            </a:r>
            <a:r>
              <a:rPr lang="en-US" sz="2000" dirty="0">
                <a:solidFill>
                  <a:srgbClr val="56127A"/>
                </a:solidFill>
                <a:latin typeface="Verdana" charset="0"/>
              </a:rPr>
              <a:t> a </a:t>
            </a:r>
            <a:r>
              <a:rPr lang="en-US" sz="2000" dirty="0" err="1">
                <a:solidFill>
                  <a:srgbClr val="56127A"/>
                </a:solidFill>
                <a:latin typeface="Verdana" charset="0"/>
                <a:sym typeface="Symbol" charset="2"/>
              </a:rPr>
              <a:t></a:t>
            </a:r>
            <a:r>
              <a:rPr lang="en-US" sz="2000" dirty="0">
                <a:solidFill>
                  <a:srgbClr val="56127A"/>
                </a:solidFill>
                <a:latin typeface="Verdana" charset="0"/>
              </a:rPr>
              <a:t> </a:t>
            </a:r>
            <a:r>
              <a:rPr lang="en-US" sz="2000" dirty="0" err="1">
                <a:solidFill>
                  <a:srgbClr val="56127A"/>
                </a:solidFill>
                <a:latin typeface="Verdana" charset="0"/>
              </a:rPr>
              <a:t>b</a:t>
            </a:r>
            <a:endParaRPr lang="en-US" sz="2000" dirty="0">
              <a:solidFill>
                <a:srgbClr val="56127A"/>
              </a:solidFill>
              <a:latin typeface="Verdana" charset="0"/>
            </a:endParaRPr>
          </a:p>
          <a:p>
            <a:pPr lvl="3" algn="l">
              <a:spcBef>
                <a:spcPct val="0"/>
              </a:spcBef>
            </a:pPr>
            <a:r>
              <a:rPr lang="en-US" sz="2000" dirty="0" err="1">
                <a:solidFill>
                  <a:srgbClr val="56127A"/>
                </a:solidFill>
                <a:latin typeface="Verdana" charset="0"/>
              </a:rPr>
              <a:t>Store(a</a:t>
            </a:r>
            <a:r>
              <a:rPr lang="en-US" sz="2000" dirty="0">
                <a:solidFill>
                  <a:srgbClr val="56127A"/>
                </a:solidFill>
                <a:latin typeface="Verdana" charset="0"/>
              </a:rPr>
              <a:t>); </a:t>
            </a:r>
            <a:r>
              <a:rPr lang="en-US" sz="2000" dirty="0" err="1">
                <a:solidFill>
                  <a:srgbClr val="56127A"/>
                </a:solidFill>
                <a:latin typeface="Verdana" charset="0"/>
              </a:rPr>
              <a:t>Store(b</a:t>
            </a:r>
            <a:r>
              <a:rPr lang="en-US" sz="2000" dirty="0">
                <a:solidFill>
                  <a:srgbClr val="56127A"/>
                </a:solidFill>
                <a:latin typeface="Verdana" charset="0"/>
              </a:rPr>
              <a:t>)	</a:t>
            </a:r>
            <a:r>
              <a:rPr lang="en-US" sz="2000" i="1" dirty="0">
                <a:solidFill>
                  <a:srgbClr val="56127A"/>
                </a:solidFill>
                <a:latin typeface="Verdana" charset="0"/>
              </a:rPr>
              <a:t>yes if</a:t>
            </a:r>
            <a:r>
              <a:rPr lang="en-US" sz="2000" dirty="0">
                <a:solidFill>
                  <a:srgbClr val="56127A"/>
                </a:solidFill>
                <a:latin typeface="Verdana" charset="0"/>
              </a:rPr>
              <a:t> a </a:t>
            </a:r>
            <a:r>
              <a:rPr lang="en-US" sz="2000" dirty="0" err="1">
                <a:solidFill>
                  <a:srgbClr val="56127A"/>
                </a:solidFill>
                <a:latin typeface="Verdana" charset="0"/>
                <a:sym typeface="Symbol" charset="2"/>
              </a:rPr>
              <a:t></a:t>
            </a:r>
            <a:r>
              <a:rPr lang="en-US" sz="2000" dirty="0">
                <a:solidFill>
                  <a:srgbClr val="56127A"/>
                </a:solidFill>
                <a:latin typeface="Verdana" charset="0"/>
              </a:rPr>
              <a:t> </a:t>
            </a:r>
            <a:r>
              <a:rPr lang="en-US" sz="2000" dirty="0" err="1">
                <a:solidFill>
                  <a:srgbClr val="56127A"/>
                </a:solidFill>
                <a:latin typeface="Verdana" charset="0"/>
              </a:rPr>
              <a:t>b</a:t>
            </a:r>
            <a:endParaRPr lang="en-US" sz="2000" dirty="0">
              <a:solidFill>
                <a:srgbClr val="56127A"/>
              </a:solidFill>
              <a:latin typeface="Verdana" charset="0"/>
            </a:endParaRPr>
          </a:p>
          <a:p>
            <a:pPr lvl="1" algn="l">
              <a:spcBef>
                <a:spcPct val="0"/>
              </a:spcBef>
            </a:pPr>
            <a:endParaRPr lang="en-US" sz="1400" dirty="0">
              <a:solidFill>
                <a:srgbClr val="56127A"/>
              </a:solidFill>
              <a:latin typeface="Verdana" charset="0"/>
            </a:endParaRPr>
          </a:p>
          <a:p>
            <a:pPr lvl="1" algn="l">
              <a:spcBef>
                <a:spcPct val="0"/>
              </a:spcBef>
              <a:buFontTx/>
              <a:buChar char="•"/>
            </a:pPr>
            <a:r>
              <a:rPr lang="en-US" sz="2000" dirty="0">
                <a:latin typeface="Verdana" charset="0"/>
              </a:rPr>
              <a:t> </a:t>
            </a:r>
            <a:r>
              <a:rPr lang="en-US" sz="2000" i="1" dirty="0">
                <a:latin typeface="Verdana" charset="0"/>
              </a:rPr>
              <a:t>Caches</a:t>
            </a:r>
          </a:p>
          <a:p>
            <a:pPr lvl="2" algn="l">
              <a:spcBef>
                <a:spcPct val="0"/>
              </a:spcBef>
            </a:pPr>
            <a:r>
              <a:rPr lang="en-US" sz="2000" dirty="0" smtClean="0">
                <a:solidFill>
                  <a:srgbClr val="56127A"/>
                </a:solidFill>
                <a:latin typeface="Verdana" charset="0"/>
              </a:rPr>
              <a:t>Cache</a:t>
            </a:r>
            <a:r>
              <a:rPr lang="zh-CN" altLang="en-US" sz="2000" dirty="0" smtClean="0">
                <a:solidFill>
                  <a:srgbClr val="56127A"/>
                </a:solidFill>
                <a:latin typeface="Verdana" charset="0"/>
              </a:rPr>
              <a:t>使得某一处理器的</a:t>
            </a:r>
            <a:r>
              <a:rPr lang="en-US" altLang="zh-CN" sz="2000" dirty="0" smtClean="0">
                <a:solidFill>
                  <a:srgbClr val="56127A"/>
                </a:solidFill>
                <a:latin typeface="Verdana" charset="0"/>
              </a:rPr>
              <a:t>store</a:t>
            </a:r>
            <a:r>
              <a:rPr lang="zh-CN" altLang="en-US" sz="2000" dirty="0" smtClean="0">
                <a:solidFill>
                  <a:srgbClr val="56127A"/>
                </a:solidFill>
                <a:latin typeface="Verdana" charset="0"/>
              </a:rPr>
              <a:t>操作不能被另一处理器即时看到</a:t>
            </a:r>
            <a:endParaRPr lang="en-US" sz="2000" dirty="0">
              <a:solidFill>
                <a:srgbClr val="56127A"/>
              </a:solidFill>
              <a:latin typeface="Verdana" charset="0"/>
            </a:endParaRPr>
          </a:p>
        </p:txBody>
      </p:sp>
      <p:grpSp>
        <p:nvGrpSpPr>
          <p:cNvPr id="2" name="Group 4"/>
          <p:cNvGrpSpPr>
            <a:grpSpLocks/>
          </p:cNvGrpSpPr>
          <p:nvPr/>
        </p:nvGrpSpPr>
        <p:grpSpPr bwMode="auto">
          <a:xfrm>
            <a:off x="2667000" y="990600"/>
            <a:ext cx="3086100" cy="1223963"/>
            <a:chOff x="1862" y="872"/>
            <a:chExt cx="1944" cy="771"/>
          </a:xfrm>
          <a:solidFill>
            <a:srgbClr val="FFFFFF"/>
          </a:solidFill>
        </p:grpSpPr>
        <p:sp>
          <p:nvSpPr>
            <p:cNvPr id="1496069" name="Rectangle 5"/>
            <p:cNvSpPr>
              <a:spLocks noChangeArrowheads="1"/>
            </p:cNvSpPr>
            <p:nvPr/>
          </p:nvSpPr>
          <p:spPr bwMode="auto">
            <a:xfrm>
              <a:off x="2664" y="1425"/>
              <a:ext cx="243" cy="218"/>
            </a:xfrm>
            <a:prstGeom prst="rect">
              <a:avLst/>
            </a:prstGeom>
            <a:grpFill/>
            <a:ln w="12700">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b="1">
                  <a:latin typeface="Verdana" charset="0"/>
                </a:rPr>
                <a:t>M</a:t>
              </a:r>
            </a:p>
          </p:txBody>
        </p:sp>
        <p:sp>
          <p:nvSpPr>
            <p:cNvPr id="1496070" name="Rectangle 6"/>
            <p:cNvSpPr>
              <a:spLocks noChangeArrowheads="1"/>
            </p:cNvSpPr>
            <p:nvPr/>
          </p:nvSpPr>
          <p:spPr bwMode="auto">
            <a:xfrm>
              <a:off x="1864" y="872"/>
              <a:ext cx="214" cy="216"/>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b="1">
                  <a:solidFill>
                    <a:srgbClr val="56127A"/>
                  </a:solidFill>
                  <a:latin typeface="Verdana" charset="0"/>
                </a:rPr>
                <a:t>P</a:t>
              </a:r>
            </a:p>
          </p:txBody>
        </p:sp>
        <p:grpSp>
          <p:nvGrpSpPr>
            <p:cNvPr id="3" name="Group 7"/>
            <p:cNvGrpSpPr>
              <a:grpSpLocks/>
            </p:cNvGrpSpPr>
            <p:nvPr/>
          </p:nvGrpSpPr>
          <p:grpSpPr bwMode="auto">
            <a:xfrm>
              <a:off x="1862" y="1097"/>
              <a:ext cx="1904" cy="330"/>
              <a:chOff x="1894" y="1041"/>
              <a:chExt cx="1840" cy="330"/>
            </a:xfrm>
            <a:grpFill/>
          </p:grpSpPr>
          <p:sp>
            <p:nvSpPr>
              <p:cNvPr id="1496072" name="Line 8"/>
              <p:cNvSpPr>
                <a:spLocks noChangeShapeType="1"/>
              </p:cNvSpPr>
              <p:nvPr/>
            </p:nvSpPr>
            <p:spPr bwMode="auto">
              <a:xfrm>
                <a:off x="1894" y="1206"/>
                <a:ext cx="1840" cy="0"/>
              </a:xfrm>
              <a:prstGeom prst="line">
                <a:avLst/>
              </a:prstGeom>
              <a:grpFill/>
              <a:ln w="50800">
                <a:solidFill>
                  <a:srgbClr val="000000"/>
                </a:solidFill>
                <a:round/>
                <a:headEnd/>
                <a:tailEnd/>
              </a:ln>
              <a:effectLst/>
            </p:spPr>
            <p:txBody>
              <a:bodyPr wrap="none" anchor="ctr">
                <a:prstTxWarp prst="textNoShape">
                  <a:avLst/>
                </a:prstTxWarp>
              </a:bodyPr>
              <a:lstStyle/>
              <a:p>
                <a:endParaRPr lang="en-US"/>
              </a:p>
            </p:txBody>
          </p:sp>
          <p:sp>
            <p:nvSpPr>
              <p:cNvPr id="1496073" name="Line 9"/>
              <p:cNvSpPr>
                <a:spLocks noChangeShapeType="1"/>
              </p:cNvSpPr>
              <p:nvPr/>
            </p:nvSpPr>
            <p:spPr bwMode="auto">
              <a:xfrm>
                <a:off x="2790" y="1214"/>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sp>
            <p:nvSpPr>
              <p:cNvPr id="1496074" name="Line 10"/>
              <p:cNvSpPr>
                <a:spLocks noChangeShapeType="1"/>
              </p:cNvSpPr>
              <p:nvPr/>
            </p:nvSpPr>
            <p:spPr bwMode="auto">
              <a:xfrm>
                <a:off x="1974" y="1041"/>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sp>
            <p:nvSpPr>
              <p:cNvPr id="1496075" name="Line 11"/>
              <p:cNvSpPr>
                <a:spLocks noChangeShapeType="1"/>
              </p:cNvSpPr>
              <p:nvPr/>
            </p:nvSpPr>
            <p:spPr bwMode="auto">
              <a:xfrm>
                <a:off x="3654" y="1041"/>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sp>
            <p:nvSpPr>
              <p:cNvPr id="1496076" name="Line 12"/>
              <p:cNvSpPr>
                <a:spLocks noChangeShapeType="1"/>
              </p:cNvSpPr>
              <p:nvPr/>
            </p:nvSpPr>
            <p:spPr bwMode="auto">
              <a:xfrm>
                <a:off x="3318" y="1041"/>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sp>
            <p:nvSpPr>
              <p:cNvPr id="1496077" name="Line 13"/>
              <p:cNvSpPr>
                <a:spLocks noChangeShapeType="1"/>
              </p:cNvSpPr>
              <p:nvPr/>
            </p:nvSpPr>
            <p:spPr bwMode="auto">
              <a:xfrm>
                <a:off x="2646" y="1041"/>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sp>
            <p:nvSpPr>
              <p:cNvPr id="1496078" name="Line 14"/>
              <p:cNvSpPr>
                <a:spLocks noChangeShapeType="1"/>
              </p:cNvSpPr>
              <p:nvPr/>
            </p:nvSpPr>
            <p:spPr bwMode="auto">
              <a:xfrm>
                <a:off x="2982" y="1041"/>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sp>
            <p:nvSpPr>
              <p:cNvPr id="1496079" name="Line 15"/>
              <p:cNvSpPr>
                <a:spLocks noChangeShapeType="1"/>
              </p:cNvSpPr>
              <p:nvPr/>
            </p:nvSpPr>
            <p:spPr bwMode="auto">
              <a:xfrm>
                <a:off x="2310" y="1041"/>
                <a:ext cx="0" cy="157"/>
              </a:xfrm>
              <a:prstGeom prst="line">
                <a:avLst/>
              </a:prstGeom>
              <a:grpFill/>
              <a:ln w="25400">
                <a:solidFill>
                  <a:srgbClr val="000000"/>
                </a:solidFill>
                <a:round/>
                <a:headEnd/>
                <a:tailEnd/>
              </a:ln>
              <a:effectLst/>
            </p:spPr>
            <p:txBody>
              <a:bodyPr wrap="none" anchor="ctr">
                <a:prstTxWarp prst="textNoShape">
                  <a:avLst/>
                </a:prstTxWarp>
              </a:bodyPr>
              <a:lstStyle/>
              <a:p>
                <a:endParaRPr lang="en-US"/>
              </a:p>
            </p:txBody>
          </p:sp>
        </p:grpSp>
        <p:sp>
          <p:nvSpPr>
            <p:cNvPr id="1496080" name="Rectangle 16"/>
            <p:cNvSpPr>
              <a:spLocks noChangeArrowheads="1"/>
            </p:cNvSpPr>
            <p:nvPr/>
          </p:nvSpPr>
          <p:spPr bwMode="auto">
            <a:xfrm>
              <a:off x="2209" y="872"/>
              <a:ext cx="214" cy="216"/>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b="1">
                  <a:solidFill>
                    <a:srgbClr val="56127A"/>
                  </a:solidFill>
                  <a:latin typeface="Verdana" charset="0"/>
                </a:rPr>
                <a:t>P</a:t>
              </a:r>
            </a:p>
          </p:txBody>
        </p:sp>
        <p:sp>
          <p:nvSpPr>
            <p:cNvPr id="1496081" name="Rectangle 17"/>
            <p:cNvSpPr>
              <a:spLocks noChangeArrowheads="1"/>
            </p:cNvSpPr>
            <p:nvPr/>
          </p:nvSpPr>
          <p:spPr bwMode="auto">
            <a:xfrm>
              <a:off x="2555" y="872"/>
              <a:ext cx="214" cy="216"/>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b="1">
                  <a:solidFill>
                    <a:srgbClr val="56127A"/>
                  </a:solidFill>
                  <a:latin typeface="Verdana" charset="0"/>
                </a:rPr>
                <a:t>P</a:t>
              </a:r>
            </a:p>
          </p:txBody>
        </p:sp>
        <p:sp>
          <p:nvSpPr>
            <p:cNvPr id="1496082" name="Rectangle 18"/>
            <p:cNvSpPr>
              <a:spLocks noChangeArrowheads="1"/>
            </p:cNvSpPr>
            <p:nvPr/>
          </p:nvSpPr>
          <p:spPr bwMode="auto">
            <a:xfrm>
              <a:off x="2900" y="872"/>
              <a:ext cx="214" cy="216"/>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b="1">
                  <a:solidFill>
                    <a:srgbClr val="56127A"/>
                  </a:solidFill>
                  <a:latin typeface="Verdana" charset="0"/>
                </a:rPr>
                <a:t>P</a:t>
              </a:r>
            </a:p>
          </p:txBody>
        </p:sp>
        <p:sp>
          <p:nvSpPr>
            <p:cNvPr id="1496083" name="Rectangle 19"/>
            <p:cNvSpPr>
              <a:spLocks noChangeArrowheads="1"/>
            </p:cNvSpPr>
            <p:nvPr/>
          </p:nvSpPr>
          <p:spPr bwMode="auto">
            <a:xfrm>
              <a:off x="3246" y="872"/>
              <a:ext cx="214" cy="216"/>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b="1">
                  <a:solidFill>
                    <a:srgbClr val="56127A"/>
                  </a:solidFill>
                  <a:latin typeface="Verdana" charset="0"/>
                </a:rPr>
                <a:t>P</a:t>
              </a:r>
            </a:p>
          </p:txBody>
        </p:sp>
        <p:sp>
          <p:nvSpPr>
            <p:cNvPr id="1496084" name="Rectangle 20"/>
            <p:cNvSpPr>
              <a:spLocks noChangeArrowheads="1"/>
            </p:cNvSpPr>
            <p:nvPr/>
          </p:nvSpPr>
          <p:spPr bwMode="auto">
            <a:xfrm>
              <a:off x="3592" y="872"/>
              <a:ext cx="214" cy="216"/>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lgn="l">
                <a:spcBef>
                  <a:spcPct val="0"/>
                </a:spcBef>
              </a:pPr>
              <a:r>
                <a:rPr lang="en-US" b="1">
                  <a:solidFill>
                    <a:srgbClr val="56127A"/>
                  </a:solidFill>
                  <a:latin typeface="Verdana" charset="0"/>
                </a:rPr>
                <a:t>P</a:t>
              </a:r>
            </a:p>
          </p:txBody>
        </p:sp>
      </p:grpSp>
      <p:sp>
        <p:nvSpPr>
          <p:cNvPr id="23" name="TextBox 22"/>
          <p:cNvSpPr txBox="1"/>
          <p:nvPr/>
        </p:nvSpPr>
        <p:spPr>
          <a:xfrm>
            <a:off x="1512935" y="5791200"/>
            <a:ext cx="6107065" cy="707886"/>
          </a:xfrm>
          <a:prstGeom prst="rect">
            <a:avLst/>
          </a:prstGeom>
          <a:noFill/>
        </p:spPr>
        <p:txBody>
          <a:bodyPr wrap="square" rtlCol="0">
            <a:spAutoFit/>
          </a:bodyPr>
          <a:lstStyle/>
          <a:p>
            <a:r>
              <a:rPr lang="en-US" sz="2000" b="1" i="1" dirty="0" smtClean="0">
                <a:solidFill>
                  <a:srgbClr val="FF0000"/>
                </a:solidFill>
              </a:rPr>
              <a:t>No common commercial architecture has a sequentially consistent memory model!</a:t>
            </a:r>
            <a:endParaRPr lang="en-US" sz="2000" b="1" i="1" dirty="0">
              <a:solidFill>
                <a:srgbClr val="FF0000"/>
              </a:solidFill>
            </a:endParaRPr>
          </a:p>
        </p:txBody>
      </p:sp>
    </p:spTree>
    <p:extLst>
      <p:ext uri="{BB962C8B-B14F-4D97-AF65-F5344CB8AC3E}">
        <p14:creationId xmlns:p14="http://schemas.microsoft.com/office/powerpoint/2010/main" val="122910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a:xfrm>
            <a:off x="685800" y="177800"/>
            <a:ext cx="7292975" cy="736600"/>
          </a:xfrm>
        </p:spPr>
        <p:txBody>
          <a:bodyPr>
            <a:normAutofit fontScale="90000"/>
          </a:bodyPr>
          <a:lstStyle/>
          <a:p>
            <a:r>
              <a:rPr lang="en-US" dirty="0"/>
              <a:t>Memory Fences</a:t>
            </a:r>
            <a:br>
              <a:rPr lang="en-US" dirty="0"/>
            </a:br>
            <a:r>
              <a:rPr lang="en-US" sz="2400" i="1" dirty="0"/>
              <a:t>Instructions to </a:t>
            </a:r>
            <a:r>
              <a:rPr lang="en-US" sz="2400" i="1" dirty="0" err="1"/>
              <a:t>sequentialize</a:t>
            </a:r>
            <a:r>
              <a:rPr lang="en-US" sz="2400" i="1" dirty="0"/>
              <a:t> memory accesses</a:t>
            </a:r>
            <a:endParaRPr lang="en-US" b="0" i="1" dirty="0"/>
          </a:p>
        </p:txBody>
      </p:sp>
      <p:sp>
        <p:nvSpPr>
          <p:cNvPr id="5" name="Slide Number Placeholder 4"/>
          <p:cNvSpPr>
            <a:spLocks noGrp="1"/>
          </p:cNvSpPr>
          <p:nvPr>
            <p:ph type="sldNum" sz="quarter" idx="12"/>
          </p:nvPr>
        </p:nvSpPr>
        <p:spPr/>
        <p:txBody>
          <a:bodyPr/>
          <a:lstStyle/>
          <a:p>
            <a:fld id="{B8ECACBE-8457-4041-9945-46B79F7A4C6F}" type="slidenum">
              <a:rPr lang="en-US"/>
              <a:pPr/>
              <a:t>115</a:t>
            </a:fld>
            <a:endParaRPr lang="en-US" b="0">
              <a:solidFill>
                <a:srgbClr val="FBBA03"/>
              </a:solidFill>
            </a:endParaRPr>
          </a:p>
        </p:txBody>
      </p:sp>
      <p:sp>
        <p:nvSpPr>
          <p:cNvPr id="1498115" name="Text Box 3"/>
          <p:cNvSpPr txBox="1">
            <a:spLocks noChangeArrowheads="1"/>
          </p:cNvSpPr>
          <p:nvPr/>
        </p:nvSpPr>
        <p:spPr bwMode="auto">
          <a:xfrm>
            <a:off x="684213" y="1317625"/>
            <a:ext cx="8078787" cy="4832092"/>
          </a:xfrm>
          <a:prstGeom prst="rect">
            <a:avLst/>
          </a:prstGeom>
          <a:noFill/>
          <a:ln w="25400">
            <a:noFill/>
            <a:miter lim="800000"/>
            <a:headEnd/>
            <a:tailEnd/>
          </a:ln>
          <a:effectLst/>
        </p:spPr>
        <p:txBody>
          <a:bodyPr wrap="square">
            <a:prstTxWarp prst="textNoShape">
              <a:avLst/>
            </a:prstTxWarp>
            <a:spAutoFit/>
          </a:bodyPr>
          <a:lstStyle/>
          <a:p>
            <a:pPr algn="l">
              <a:spcBef>
                <a:spcPct val="0"/>
              </a:spcBef>
            </a:pPr>
            <a:r>
              <a:rPr lang="zh-CN" altLang="en-US" sz="2000" dirty="0" smtClean="0">
                <a:latin typeface="Verdana" charset="0"/>
              </a:rPr>
              <a:t>实现弱同一性或放松的存储器模型的处理器（允许针对不同地址的</a:t>
            </a:r>
            <a:endParaRPr lang="en-US" altLang="zh-CN" sz="2000" dirty="0" smtClean="0">
              <a:latin typeface="Verdana" charset="0"/>
            </a:endParaRPr>
          </a:p>
          <a:p>
            <a:pPr algn="l">
              <a:spcBef>
                <a:spcPct val="0"/>
              </a:spcBef>
            </a:pPr>
            <a:r>
              <a:rPr lang="en-US" altLang="zh-CN" sz="2000" dirty="0" smtClean="0">
                <a:latin typeface="Verdana" charset="0"/>
              </a:rPr>
              <a:t>loads </a:t>
            </a:r>
            <a:r>
              <a:rPr lang="zh-CN" altLang="en-US" sz="2000" dirty="0" smtClean="0">
                <a:latin typeface="Verdana" charset="0"/>
              </a:rPr>
              <a:t>和</a:t>
            </a:r>
            <a:r>
              <a:rPr lang="en-US" altLang="zh-CN" sz="2000" dirty="0" smtClean="0">
                <a:latin typeface="Verdana" charset="0"/>
              </a:rPr>
              <a:t>stores</a:t>
            </a:r>
            <a:r>
              <a:rPr lang="zh-CN" altLang="en-US" sz="2000" dirty="0" smtClean="0">
                <a:latin typeface="Verdana" charset="0"/>
              </a:rPr>
              <a:t>操作乱序）需要提供</a:t>
            </a:r>
            <a:r>
              <a:rPr lang="zh-CN" altLang="en-US" sz="2000" dirty="0" smtClean="0">
                <a:solidFill>
                  <a:srgbClr val="FF0000"/>
                </a:solidFill>
                <a:latin typeface="Verdana" charset="0"/>
              </a:rPr>
              <a:t>存储器栅栏指令</a:t>
            </a:r>
            <a:r>
              <a:rPr lang="zh-CN" altLang="en-US" sz="2000" dirty="0" smtClean="0">
                <a:latin typeface="Verdana" charset="0"/>
              </a:rPr>
              <a:t>来强制对某些存储器操作串行化</a:t>
            </a:r>
            <a:endParaRPr lang="en-US" sz="2000" dirty="0">
              <a:latin typeface="Verdana" charset="0"/>
            </a:endParaRPr>
          </a:p>
          <a:p>
            <a:pPr algn="l">
              <a:spcBef>
                <a:spcPct val="0"/>
              </a:spcBef>
            </a:pPr>
            <a:r>
              <a:rPr lang="en-US" sz="2000" i="1" dirty="0">
                <a:latin typeface="Verdana" charset="0"/>
              </a:rPr>
              <a:t>						</a:t>
            </a:r>
          </a:p>
          <a:p>
            <a:pPr algn="l">
              <a:spcBef>
                <a:spcPct val="0"/>
              </a:spcBef>
            </a:pPr>
            <a:r>
              <a:rPr lang="en-US" sz="2000" i="1" dirty="0">
                <a:latin typeface="Verdana" charset="0"/>
              </a:rPr>
              <a:t>Examples of processors with relaxed memory models:</a:t>
            </a:r>
          </a:p>
          <a:p>
            <a:pPr lvl="1" algn="l">
              <a:spcBef>
                <a:spcPct val="0"/>
              </a:spcBef>
            </a:pPr>
            <a:r>
              <a:rPr lang="en-US" sz="2000" dirty="0" err="1">
                <a:solidFill>
                  <a:srgbClr val="56127A"/>
                </a:solidFill>
                <a:latin typeface="Verdana" charset="0"/>
              </a:rPr>
              <a:t>Sparc</a:t>
            </a:r>
            <a:r>
              <a:rPr lang="en-US" sz="2000" dirty="0">
                <a:solidFill>
                  <a:srgbClr val="56127A"/>
                </a:solidFill>
                <a:latin typeface="Verdana" charset="0"/>
              </a:rPr>
              <a:t> V8 (TSO,PSO): </a:t>
            </a:r>
            <a:r>
              <a:rPr lang="en-US" sz="2000" dirty="0" err="1">
                <a:solidFill>
                  <a:srgbClr val="56127A"/>
                </a:solidFill>
                <a:latin typeface="Verdana" charset="0"/>
              </a:rPr>
              <a:t>Membar</a:t>
            </a:r>
            <a:r>
              <a:rPr lang="en-US" sz="2000" dirty="0">
                <a:solidFill>
                  <a:srgbClr val="56127A"/>
                </a:solidFill>
                <a:latin typeface="Verdana" charset="0"/>
              </a:rPr>
              <a:t> </a:t>
            </a:r>
          </a:p>
          <a:p>
            <a:pPr lvl="1" algn="l">
              <a:spcBef>
                <a:spcPct val="0"/>
              </a:spcBef>
            </a:pPr>
            <a:r>
              <a:rPr lang="en-US" sz="2000" dirty="0" err="1">
                <a:solidFill>
                  <a:srgbClr val="56127A"/>
                </a:solidFill>
                <a:latin typeface="Verdana" charset="0"/>
              </a:rPr>
              <a:t>Sparc</a:t>
            </a:r>
            <a:r>
              <a:rPr lang="en-US" sz="2000" dirty="0">
                <a:solidFill>
                  <a:srgbClr val="56127A"/>
                </a:solidFill>
                <a:latin typeface="Verdana" charset="0"/>
              </a:rPr>
              <a:t> V9 (RMO): </a:t>
            </a:r>
          </a:p>
          <a:p>
            <a:pPr lvl="1" algn="l">
              <a:spcBef>
                <a:spcPct val="0"/>
              </a:spcBef>
            </a:pPr>
            <a:r>
              <a:rPr lang="en-US" sz="2000" dirty="0">
                <a:solidFill>
                  <a:srgbClr val="56127A"/>
                </a:solidFill>
                <a:latin typeface="Verdana" charset="0"/>
              </a:rPr>
              <a:t>	</a:t>
            </a:r>
            <a:r>
              <a:rPr lang="en-US" sz="2000" dirty="0" err="1">
                <a:solidFill>
                  <a:srgbClr val="56127A"/>
                </a:solidFill>
                <a:latin typeface="Verdana" charset="0"/>
              </a:rPr>
              <a:t>Membar</a:t>
            </a:r>
            <a:r>
              <a:rPr lang="en-US" sz="2000" dirty="0">
                <a:solidFill>
                  <a:srgbClr val="56127A"/>
                </a:solidFill>
                <a:latin typeface="Verdana" charset="0"/>
              </a:rPr>
              <a:t> #</a:t>
            </a:r>
            <a:r>
              <a:rPr lang="en-US" sz="2000" dirty="0" err="1">
                <a:solidFill>
                  <a:srgbClr val="56127A"/>
                </a:solidFill>
                <a:latin typeface="Verdana" charset="0"/>
              </a:rPr>
              <a:t>LoadLoad</a:t>
            </a:r>
            <a:r>
              <a:rPr lang="en-US" sz="2000" dirty="0">
                <a:solidFill>
                  <a:srgbClr val="56127A"/>
                </a:solidFill>
                <a:latin typeface="Verdana" charset="0"/>
              </a:rPr>
              <a:t>, </a:t>
            </a:r>
            <a:r>
              <a:rPr lang="en-US" sz="2000" dirty="0" err="1">
                <a:solidFill>
                  <a:srgbClr val="56127A"/>
                </a:solidFill>
                <a:latin typeface="Verdana" charset="0"/>
              </a:rPr>
              <a:t>Membar</a:t>
            </a:r>
            <a:r>
              <a:rPr lang="en-US" sz="2000" dirty="0">
                <a:solidFill>
                  <a:srgbClr val="56127A"/>
                </a:solidFill>
                <a:latin typeface="Verdana" charset="0"/>
              </a:rPr>
              <a:t> #</a:t>
            </a:r>
            <a:r>
              <a:rPr lang="en-US" sz="2000" dirty="0" err="1">
                <a:solidFill>
                  <a:srgbClr val="56127A"/>
                </a:solidFill>
                <a:latin typeface="Verdana" charset="0"/>
              </a:rPr>
              <a:t>LoadStore</a:t>
            </a:r>
            <a:endParaRPr lang="en-US" sz="2000" dirty="0">
              <a:solidFill>
                <a:srgbClr val="56127A"/>
              </a:solidFill>
              <a:latin typeface="Verdana" charset="0"/>
            </a:endParaRPr>
          </a:p>
          <a:p>
            <a:pPr algn="l">
              <a:spcBef>
                <a:spcPct val="0"/>
              </a:spcBef>
            </a:pPr>
            <a:r>
              <a:rPr lang="en-US" sz="2000" dirty="0">
                <a:solidFill>
                  <a:srgbClr val="56127A"/>
                </a:solidFill>
                <a:latin typeface="Verdana" charset="0"/>
              </a:rPr>
              <a:t>	</a:t>
            </a:r>
            <a:r>
              <a:rPr lang="en-US" sz="2000" dirty="0" err="1">
                <a:solidFill>
                  <a:srgbClr val="56127A"/>
                </a:solidFill>
                <a:latin typeface="Verdana" charset="0"/>
              </a:rPr>
              <a:t>Membar</a:t>
            </a:r>
            <a:r>
              <a:rPr lang="en-US" sz="2000" dirty="0">
                <a:solidFill>
                  <a:srgbClr val="56127A"/>
                </a:solidFill>
                <a:latin typeface="Verdana" charset="0"/>
              </a:rPr>
              <a:t> #</a:t>
            </a:r>
            <a:r>
              <a:rPr lang="en-US" sz="2000" dirty="0" err="1">
                <a:solidFill>
                  <a:srgbClr val="56127A"/>
                </a:solidFill>
                <a:latin typeface="Verdana" charset="0"/>
              </a:rPr>
              <a:t>StoreLoad</a:t>
            </a:r>
            <a:r>
              <a:rPr lang="en-US" sz="2000" dirty="0">
                <a:solidFill>
                  <a:srgbClr val="56127A"/>
                </a:solidFill>
                <a:latin typeface="Verdana" charset="0"/>
              </a:rPr>
              <a:t>, </a:t>
            </a:r>
            <a:r>
              <a:rPr lang="en-US" sz="2000" dirty="0" err="1">
                <a:solidFill>
                  <a:srgbClr val="56127A"/>
                </a:solidFill>
                <a:latin typeface="Verdana" charset="0"/>
              </a:rPr>
              <a:t>Membar</a:t>
            </a:r>
            <a:r>
              <a:rPr lang="en-US" sz="2000" dirty="0">
                <a:solidFill>
                  <a:srgbClr val="56127A"/>
                </a:solidFill>
                <a:latin typeface="Verdana" charset="0"/>
              </a:rPr>
              <a:t> #</a:t>
            </a:r>
            <a:r>
              <a:rPr lang="en-US" sz="2000" dirty="0" err="1">
                <a:solidFill>
                  <a:srgbClr val="56127A"/>
                </a:solidFill>
                <a:latin typeface="Verdana" charset="0"/>
              </a:rPr>
              <a:t>StoreStore</a:t>
            </a:r>
            <a:endParaRPr lang="en-US" sz="2000" dirty="0">
              <a:solidFill>
                <a:srgbClr val="56127A"/>
              </a:solidFill>
              <a:latin typeface="Verdana" charset="0"/>
            </a:endParaRPr>
          </a:p>
          <a:p>
            <a:pPr algn="l">
              <a:spcBef>
                <a:spcPct val="0"/>
              </a:spcBef>
            </a:pPr>
            <a:endParaRPr lang="en-US" sz="1400" dirty="0">
              <a:solidFill>
                <a:srgbClr val="56127A"/>
              </a:solidFill>
              <a:latin typeface="Verdana" charset="0"/>
            </a:endParaRPr>
          </a:p>
          <a:p>
            <a:pPr lvl="1" algn="l">
              <a:spcBef>
                <a:spcPct val="0"/>
              </a:spcBef>
            </a:pPr>
            <a:r>
              <a:rPr lang="en-US" sz="2000" dirty="0">
                <a:solidFill>
                  <a:srgbClr val="56127A"/>
                </a:solidFill>
                <a:latin typeface="Verdana" charset="0"/>
              </a:rPr>
              <a:t>PowerPC (WO):  Sync, </a:t>
            </a:r>
            <a:r>
              <a:rPr lang="en-US" sz="2000" dirty="0" smtClean="0">
                <a:solidFill>
                  <a:srgbClr val="56127A"/>
                </a:solidFill>
                <a:latin typeface="Verdana" charset="0"/>
              </a:rPr>
              <a:t>EIEIO</a:t>
            </a:r>
          </a:p>
          <a:p>
            <a:pPr lvl="1" algn="l">
              <a:spcBef>
                <a:spcPct val="0"/>
              </a:spcBef>
            </a:pPr>
            <a:r>
              <a:rPr lang="en-US" sz="2000" dirty="0" smtClean="0">
                <a:solidFill>
                  <a:srgbClr val="56127A"/>
                </a:solidFill>
                <a:latin typeface="Verdana" charset="0"/>
              </a:rPr>
              <a:t>ARM: DMB (Data Memory Barrier)</a:t>
            </a:r>
          </a:p>
          <a:p>
            <a:pPr lvl="1" algn="l">
              <a:spcBef>
                <a:spcPct val="0"/>
              </a:spcBef>
            </a:pPr>
            <a:r>
              <a:rPr lang="en-US" sz="2000" dirty="0" smtClean="0">
                <a:solidFill>
                  <a:srgbClr val="56127A"/>
                </a:solidFill>
                <a:latin typeface="Verdana" charset="0"/>
              </a:rPr>
              <a:t>X86/64: </a:t>
            </a:r>
            <a:r>
              <a:rPr lang="en-US" sz="2000" dirty="0" err="1" smtClean="0">
                <a:solidFill>
                  <a:srgbClr val="56127A"/>
                </a:solidFill>
                <a:latin typeface="Verdana" charset="0"/>
              </a:rPr>
              <a:t>mfence</a:t>
            </a:r>
            <a:r>
              <a:rPr lang="en-US" sz="2000" dirty="0" smtClean="0">
                <a:solidFill>
                  <a:srgbClr val="56127A"/>
                </a:solidFill>
                <a:latin typeface="Verdana" charset="0"/>
              </a:rPr>
              <a:t> (Global Memory Barrier)</a:t>
            </a:r>
            <a:endParaRPr lang="en-US" sz="2000" dirty="0">
              <a:solidFill>
                <a:srgbClr val="56127A"/>
              </a:solidFill>
              <a:latin typeface="Verdana" charset="0"/>
            </a:endParaRPr>
          </a:p>
          <a:p>
            <a:pPr lvl="1" algn="l">
              <a:spcBef>
                <a:spcPct val="0"/>
              </a:spcBef>
            </a:pPr>
            <a:endParaRPr lang="en-US" sz="1400" dirty="0">
              <a:latin typeface="Verdana" charset="0"/>
            </a:endParaRPr>
          </a:p>
          <a:p>
            <a:pPr algn="l">
              <a:spcBef>
                <a:spcPct val="0"/>
              </a:spcBef>
            </a:pPr>
            <a:r>
              <a:rPr lang="zh-CN" altLang="en-US" sz="2000" i="1" dirty="0" smtClean="0">
                <a:latin typeface="Verdana" charset="0"/>
              </a:rPr>
              <a:t>存储器栅栏是一种代价比较大的操作，仅仅在需要时，对存储器操作串行化</a:t>
            </a:r>
            <a:endParaRPr lang="en-US" sz="2000" i="1" dirty="0">
              <a:latin typeface="Verdana" charset="0"/>
            </a:endParaRPr>
          </a:p>
        </p:txBody>
      </p:sp>
    </p:spTree>
    <p:extLst>
      <p:ext uri="{BB962C8B-B14F-4D97-AF65-F5344CB8AC3E}">
        <p14:creationId xmlns:p14="http://schemas.microsoft.com/office/powerpoint/2010/main" val="2212907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a:xfrm>
            <a:off x="685800" y="76200"/>
            <a:ext cx="7292975" cy="736600"/>
          </a:xfrm>
        </p:spPr>
        <p:txBody>
          <a:bodyPr/>
          <a:lstStyle/>
          <a:p>
            <a:r>
              <a:rPr lang="en-US"/>
              <a:t>Using Memory Fences</a:t>
            </a:r>
          </a:p>
        </p:txBody>
      </p:sp>
      <p:sp>
        <p:nvSpPr>
          <p:cNvPr id="38" name="Slide Number Placeholder 4"/>
          <p:cNvSpPr>
            <a:spLocks noGrp="1"/>
          </p:cNvSpPr>
          <p:nvPr>
            <p:ph type="sldNum" sz="quarter" idx="12"/>
          </p:nvPr>
        </p:nvSpPr>
        <p:spPr/>
        <p:txBody>
          <a:bodyPr/>
          <a:lstStyle/>
          <a:p>
            <a:fld id="{33F30501-1995-FE4D-BDE6-8844D86EFEA6}" type="slidenum">
              <a:rPr lang="en-US"/>
              <a:pPr/>
              <a:t>116</a:t>
            </a:fld>
            <a:endParaRPr lang="en-US" b="0">
              <a:solidFill>
                <a:srgbClr val="FBBA03"/>
              </a:solidFill>
            </a:endParaRPr>
          </a:p>
        </p:txBody>
      </p:sp>
      <p:sp>
        <p:nvSpPr>
          <p:cNvPr id="1500163" name="Rectangle 3"/>
          <p:cNvSpPr>
            <a:spLocks noChangeArrowheads="1"/>
          </p:cNvSpPr>
          <p:nvPr/>
        </p:nvSpPr>
        <p:spPr bwMode="auto">
          <a:xfrm>
            <a:off x="1284288" y="4246563"/>
            <a:ext cx="2039937" cy="295275"/>
          </a:xfrm>
          <a:prstGeom prst="rect">
            <a:avLst/>
          </a:prstGeom>
          <a:solidFill>
            <a:srgbClr val="CFBDC8"/>
          </a:solidFill>
          <a:ln w="25400">
            <a:noFill/>
            <a:miter lim="800000"/>
            <a:headEnd/>
            <a:tailEnd/>
          </a:ln>
          <a:effectLst/>
        </p:spPr>
        <p:txBody>
          <a:bodyPr wrap="none" anchor="ctr">
            <a:prstTxWarp prst="textNoShape">
              <a:avLst/>
            </a:prstTxWarp>
          </a:bodyPr>
          <a:lstStyle/>
          <a:p>
            <a:pPr>
              <a:spcBef>
                <a:spcPct val="0"/>
              </a:spcBef>
            </a:pPr>
            <a:endParaRPr lang="en-US" sz="2000" i="1">
              <a:solidFill>
                <a:schemeClr val="bg2"/>
              </a:solidFill>
              <a:latin typeface="Verdana" charset="0"/>
            </a:endParaRPr>
          </a:p>
        </p:txBody>
      </p:sp>
      <p:sp>
        <p:nvSpPr>
          <p:cNvPr id="1500164" name="Text Box 4"/>
          <p:cNvSpPr txBox="1">
            <a:spLocks noChangeArrowheads="1"/>
          </p:cNvSpPr>
          <p:nvPr/>
        </p:nvSpPr>
        <p:spPr bwMode="auto">
          <a:xfrm>
            <a:off x="388938" y="3260725"/>
            <a:ext cx="3382962" cy="1920875"/>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a:latin typeface="Verdana" charset="0"/>
              </a:rPr>
              <a:t>Producer posting Item x:</a:t>
            </a:r>
          </a:p>
          <a:p>
            <a:pPr algn="l">
              <a:spcBef>
                <a:spcPct val="0"/>
              </a:spcBef>
            </a:pPr>
            <a:r>
              <a:rPr lang="en-US" sz="2000">
                <a:latin typeface="Verdana" charset="0"/>
              </a:rPr>
              <a:t>	Load R</a:t>
            </a:r>
            <a:r>
              <a:rPr lang="en-US" sz="2000" baseline="-25000">
                <a:latin typeface="Verdana" charset="0"/>
              </a:rPr>
              <a:t>tail</a:t>
            </a:r>
            <a:r>
              <a:rPr lang="en-US" sz="2000">
                <a:latin typeface="Verdana" charset="0"/>
              </a:rPr>
              <a:t>, (tail)</a:t>
            </a:r>
          </a:p>
          <a:p>
            <a:pPr algn="l">
              <a:spcBef>
                <a:spcPct val="0"/>
              </a:spcBef>
            </a:pPr>
            <a:r>
              <a:rPr lang="en-US" sz="2000">
                <a:latin typeface="Verdana" charset="0"/>
              </a:rPr>
              <a:t>	Store (R</a:t>
            </a:r>
            <a:r>
              <a:rPr lang="en-US" sz="2000" baseline="-25000">
                <a:latin typeface="Verdana" charset="0"/>
              </a:rPr>
              <a:t>tail</a:t>
            </a:r>
            <a:r>
              <a:rPr lang="en-US" sz="2000">
                <a:latin typeface="Verdana" charset="0"/>
              </a:rPr>
              <a:t>), x</a:t>
            </a:r>
          </a:p>
          <a:p>
            <a:pPr algn="l">
              <a:spcBef>
                <a:spcPct val="0"/>
              </a:spcBef>
            </a:pPr>
            <a:r>
              <a:rPr lang="en-US" sz="2000">
                <a:latin typeface="Verdana" charset="0"/>
              </a:rPr>
              <a:t>	Membar</a:t>
            </a:r>
            <a:r>
              <a:rPr lang="en-US" sz="2000" baseline="-25000">
                <a:latin typeface="Verdana" charset="0"/>
              </a:rPr>
              <a:t>SS</a:t>
            </a:r>
            <a:endParaRPr lang="en-US" sz="2000">
              <a:latin typeface="Verdana" charset="0"/>
            </a:endParaRPr>
          </a:p>
          <a:p>
            <a:pPr algn="l">
              <a:spcBef>
                <a:spcPct val="0"/>
              </a:spcBef>
            </a:pPr>
            <a:r>
              <a:rPr lang="en-US" sz="2000">
                <a:latin typeface="Verdana" charset="0"/>
              </a:rPr>
              <a:t>	R</a:t>
            </a:r>
            <a:r>
              <a:rPr lang="en-US" sz="2000" baseline="-25000">
                <a:latin typeface="Verdana" charset="0"/>
              </a:rPr>
              <a:t>tail</a:t>
            </a:r>
            <a:r>
              <a:rPr lang="en-US" sz="2000">
                <a:latin typeface="Verdana" charset="0"/>
              </a:rPr>
              <a:t>=R</a:t>
            </a:r>
            <a:r>
              <a:rPr lang="en-US" sz="2000" baseline="-25000">
                <a:latin typeface="Verdana" charset="0"/>
              </a:rPr>
              <a:t>tail</a:t>
            </a:r>
            <a:r>
              <a:rPr lang="en-US" sz="2000">
                <a:latin typeface="Verdana" charset="0"/>
              </a:rPr>
              <a:t>+1</a:t>
            </a:r>
          </a:p>
          <a:p>
            <a:pPr algn="l">
              <a:spcBef>
                <a:spcPct val="0"/>
              </a:spcBef>
            </a:pPr>
            <a:r>
              <a:rPr lang="en-US" sz="2000">
                <a:latin typeface="Verdana" charset="0"/>
              </a:rPr>
              <a:t>	Store (tail), R</a:t>
            </a:r>
            <a:r>
              <a:rPr lang="en-US" sz="2000" baseline="-25000">
                <a:latin typeface="Verdana" charset="0"/>
              </a:rPr>
              <a:t>tail</a:t>
            </a:r>
            <a:endParaRPr lang="en-US" sz="2000">
              <a:latin typeface="Verdana" charset="0"/>
            </a:endParaRPr>
          </a:p>
        </p:txBody>
      </p:sp>
      <p:sp>
        <p:nvSpPr>
          <p:cNvPr id="1500165" name="Rectangle 5"/>
          <p:cNvSpPr>
            <a:spLocks noChangeArrowheads="1"/>
          </p:cNvSpPr>
          <p:nvPr/>
        </p:nvSpPr>
        <p:spPr bwMode="auto">
          <a:xfrm>
            <a:off x="5818188" y="4424363"/>
            <a:ext cx="2039937" cy="295275"/>
          </a:xfrm>
          <a:prstGeom prst="rect">
            <a:avLst/>
          </a:prstGeom>
          <a:solidFill>
            <a:srgbClr val="CFBDC8"/>
          </a:solidFill>
          <a:ln w="25400">
            <a:noFill/>
            <a:miter lim="800000"/>
            <a:headEnd/>
            <a:tailEnd/>
          </a:ln>
          <a:effectLst/>
        </p:spPr>
        <p:txBody>
          <a:bodyPr wrap="none" anchor="ctr">
            <a:prstTxWarp prst="textNoShape">
              <a:avLst/>
            </a:prstTxWarp>
          </a:bodyPr>
          <a:lstStyle/>
          <a:p>
            <a:pPr>
              <a:spcBef>
                <a:spcPct val="0"/>
              </a:spcBef>
            </a:pPr>
            <a:endParaRPr lang="en-US" sz="2000" i="1">
              <a:solidFill>
                <a:schemeClr val="bg2"/>
              </a:solidFill>
              <a:latin typeface="Verdana" charset="0"/>
            </a:endParaRPr>
          </a:p>
        </p:txBody>
      </p:sp>
      <p:sp>
        <p:nvSpPr>
          <p:cNvPr id="1500166" name="Text Box 6"/>
          <p:cNvSpPr txBox="1">
            <a:spLocks noChangeArrowheads="1"/>
          </p:cNvSpPr>
          <p:nvPr/>
        </p:nvSpPr>
        <p:spPr bwMode="auto">
          <a:xfrm>
            <a:off x="4897438" y="3146425"/>
            <a:ext cx="4010025" cy="2835275"/>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a:latin typeface="Verdana" charset="0"/>
              </a:rPr>
              <a:t>Consumer:</a:t>
            </a:r>
          </a:p>
          <a:p>
            <a:pPr algn="l">
              <a:spcBef>
                <a:spcPct val="0"/>
              </a:spcBef>
            </a:pPr>
            <a:r>
              <a:rPr lang="en-US" sz="2000">
                <a:latin typeface="Verdana" charset="0"/>
              </a:rPr>
              <a:t>	Load R</a:t>
            </a:r>
            <a:r>
              <a:rPr lang="en-US" sz="2000" baseline="-25000">
                <a:latin typeface="Verdana" charset="0"/>
              </a:rPr>
              <a:t>head</a:t>
            </a:r>
            <a:r>
              <a:rPr lang="en-US" sz="2000">
                <a:latin typeface="Verdana" charset="0"/>
              </a:rPr>
              <a:t>, (head)</a:t>
            </a:r>
          </a:p>
          <a:p>
            <a:pPr algn="l">
              <a:spcBef>
                <a:spcPct val="0"/>
              </a:spcBef>
            </a:pPr>
            <a:r>
              <a:rPr lang="en-US" sz="2000">
                <a:latin typeface="Verdana" charset="0"/>
              </a:rPr>
              <a:t>spin:	Load R</a:t>
            </a:r>
            <a:r>
              <a:rPr lang="en-US" sz="2000" baseline="-25000">
                <a:latin typeface="Verdana" charset="0"/>
              </a:rPr>
              <a:t>tail</a:t>
            </a:r>
            <a:r>
              <a:rPr lang="en-US" sz="2000">
                <a:latin typeface="Verdana" charset="0"/>
              </a:rPr>
              <a:t>, (tail)</a:t>
            </a:r>
          </a:p>
          <a:p>
            <a:pPr algn="l">
              <a:spcBef>
                <a:spcPct val="0"/>
              </a:spcBef>
            </a:pPr>
            <a:r>
              <a:rPr lang="en-US" sz="2000">
                <a:latin typeface="Verdana" charset="0"/>
              </a:rPr>
              <a:t>	if R</a:t>
            </a:r>
            <a:r>
              <a:rPr lang="en-US" sz="2000" baseline="-25000">
                <a:latin typeface="Verdana" charset="0"/>
              </a:rPr>
              <a:t>head</a:t>
            </a:r>
            <a:r>
              <a:rPr lang="en-US" sz="2000">
                <a:latin typeface="Verdana" charset="0"/>
              </a:rPr>
              <a:t>==R</a:t>
            </a:r>
            <a:r>
              <a:rPr lang="en-US" sz="2000" baseline="-25000">
                <a:latin typeface="Verdana" charset="0"/>
              </a:rPr>
              <a:t>tail </a:t>
            </a:r>
            <a:r>
              <a:rPr lang="en-US" sz="2000">
                <a:latin typeface="Verdana" charset="0"/>
              </a:rPr>
              <a:t>goto spin</a:t>
            </a:r>
          </a:p>
          <a:p>
            <a:pPr algn="l">
              <a:spcBef>
                <a:spcPct val="0"/>
              </a:spcBef>
            </a:pPr>
            <a:r>
              <a:rPr lang="en-US" sz="2000">
                <a:latin typeface="Verdana" charset="0"/>
              </a:rPr>
              <a:t>	Membar</a:t>
            </a:r>
            <a:r>
              <a:rPr lang="en-US" sz="2000" baseline="-25000">
                <a:latin typeface="Verdana" charset="0"/>
              </a:rPr>
              <a:t>LL</a:t>
            </a:r>
            <a:endParaRPr lang="en-US" sz="2000">
              <a:latin typeface="Verdana" charset="0"/>
            </a:endParaRPr>
          </a:p>
          <a:p>
            <a:pPr algn="l">
              <a:spcBef>
                <a:spcPct val="0"/>
              </a:spcBef>
            </a:pPr>
            <a:r>
              <a:rPr lang="en-US" sz="2000">
                <a:latin typeface="Verdana" charset="0"/>
              </a:rPr>
              <a:t>	Load R, (R</a:t>
            </a:r>
            <a:r>
              <a:rPr lang="en-US" sz="2000" baseline="-25000">
                <a:latin typeface="Verdana" charset="0"/>
              </a:rPr>
              <a:t>head</a:t>
            </a:r>
            <a:r>
              <a:rPr lang="en-US" sz="2000">
                <a:latin typeface="Verdana" charset="0"/>
              </a:rPr>
              <a:t>)</a:t>
            </a:r>
          </a:p>
          <a:p>
            <a:pPr algn="l">
              <a:spcBef>
                <a:spcPct val="0"/>
              </a:spcBef>
            </a:pPr>
            <a:r>
              <a:rPr lang="en-US" sz="2000">
                <a:latin typeface="Verdana" charset="0"/>
              </a:rPr>
              <a:t>	R</a:t>
            </a:r>
            <a:r>
              <a:rPr lang="en-US" sz="2000" baseline="-25000">
                <a:latin typeface="Verdana" charset="0"/>
              </a:rPr>
              <a:t>head</a:t>
            </a:r>
            <a:r>
              <a:rPr lang="en-US" sz="2000">
                <a:latin typeface="Verdana" charset="0"/>
              </a:rPr>
              <a:t>=R</a:t>
            </a:r>
            <a:r>
              <a:rPr lang="en-US" sz="2000" baseline="-25000">
                <a:latin typeface="Verdana" charset="0"/>
              </a:rPr>
              <a:t>head</a:t>
            </a:r>
            <a:r>
              <a:rPr lang="en-US" sz="2000">
                <a:latin typeface="Verdana" charset="0"/>
              </a:rPr>
              <a:t>+1</a:t>
            </a:r>
          </a:p>
          <a:p>
            <a:pPr algn="l">
              <a:spcBef>
                <a:spcPct val="0"/>
              </a:spcBef>
            </a:pPr>
            <a:r>
              <a:rPr lang="en-US" sz="2000">
                <a:latin typeface="Verdana" charset="0"/>
              </a:rPr>
              <a:t>	Store (head), R</a:t>
            </a:r>
            <a:r>
              <a:rPr lang="en-US" sz="2000" baseline="-25000">
                <a:latin typeface="Verdana" charset="0"/>
              </a:rPr>
              <a:t>head</a:t>
            </a:r>
            <a:endParaRPr lang="en-US" sz="2000">
              <a:latin typeface="Verdana" charset="0"/>
            </a:endParaRPr>
          </a:p>
          <a:p>
            <a:pPr algn="l">
              <a:spcBef>
                <a:spcPct val="0"/>
              </a:spcBef>
            </a:pPr>
            <a:r>
              <a:rPr lang="en-US" sz="2000">
                <a:latin typeface="Verdana" charset="0"/>
              </a:rPr>
              <a:t>	process(R)</a:t>
            </a:r>
          </a:p>
        </p:txBody>
      </p:sp>
      <p:grpSp>
        <p:nvGrpSpPr>
          <p:cNvPr id="2" name="Group 7"/>
          <p:cNvGrpSpPr>
            <a:grpSpLocks/>
          </p:cNvGrpSpPr>
          <p:nvPr/>
        </p:nvGrpSpPr>
        <p:grpSpPr bwMode="auto">
          <a:xfrm>
            <a:off x="1739900" y="1104900"/>
            <a:ext cx="6383338" cy="1993900"/>
            <a:chOff x="1096" y="856"/>
            <a:chExt cx="4021" cy="1256"/>
          </a:xfrm>
        </p:grpSpPr>
        <p:sp>
          <p:nvSpPr>
            <p:cNvPr id="1500168" name="Rectangle 8"/>
            <p:cNvSpPr>
              <a:spLocks noChangeArrowheads="1"/>
            </p:cNvSpPr>
            <p:nvPr/>
          </p:nvSpPr>
          <p:spPr bwMode="auto">
            <a:xfrm>
              <a:off x="1968" y="856"/>
              <a:ext cx="1488" cy="1256"/>
            </a:xfrm>
            <a:prstGeom prst="rect">
              <a:avLst/>
            </a:prstGeom>
            <a:solidFill>
              <a:schemeClr val="accent1"/>
            </a:solidFill>
            <a:ln w="3175">
              <a:solidFill>
                <a:srgbClr val="FF0000"/>
              </a:solidFill>
              <a:miter lim="800000"/>
              <a:headEnd/>
              <a:tailEnd/>
            </a:ln>
            <a:effectLst/>
          </p:spPr>
          <p:txBody>
            <a:bodyPr wrap="none" anchor="ctr">
              <a:prstTxWarp prst="textNoShape">
                <a:avLst/>
              </a:prstTxWarp>
            </a:bodyPr>
            <a:lstStyle/>
            <a:p>
              <a:endParaRPr lang="en-US"/>
            </a:p>
          </p:txBody>
        </p:sp>
        <p:sp>
          <p:nvSpPr>
            <p:cNvPr id="1500169" name="Rectangle 9" descr="75%"/>
            <p:cNvSpPr>
              <a:spLocks noChangeArrowheads="1"/>
            </p:cNvSpPr>
            <p:nvPr/>
          </p:nvSpPr>
          <p:spPr bwMode="auto">
            <a:xfrm>
              <a:off x="2544" y="1488"/>
              <a:ext cx="480" cy="528"/>
            </a:xfrm>
            <a:prstGeom prst="rect">
              <a:avLst/>
            </a:prstGeom>
            <a:pattFill prst="pct75">
              <a:fgClr>
                <a:srgbClr val="FF0000"/>
              </a:fgClr>
              <a:bgClr>
                <a:srgbClr val="FFFFFF"/>
              </a:bgClr>
            </a:pattFill>
            <a:ln w="25400">
              <a:noFill/>
              <a:miter lim="800000"/>
              <a:headEnd/>
              <a:tailEnd/>
            </a:ln>
            <a:effectLst/>
          </p:spPr>
          <p:txBody>
            <a:bodyPr wrap="none" anchor="ctr">
              <a:prstTxWarp prst="textNoShape">
                <a:avLst/>
              </a:prstTxWarp>
            </a:bodyPr>
            <a:lstStyle/>
            <a:p>
              <a:endParaRPr lang="en-US"/>
            </a:p>
          </p:txBody>
        </p:sp>
        <p:sp>
          <p:nvSpPr>
            <p:cNvPr id="1500170" name="Oval 10"/>
            <p:cNvSpPr>
              <a:spLocks noChangeArrowheads="1"/>
            </p:cNvSpPr>
            <p:nvPr/>
          </p:nvSpPr>
          <p:spPr bwMode="auto">
            <a:xfrm>
              <a:off x="1096" y="864"/>
              <a:ext cx="736" cy="609"/>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a:spcBef>
                  <a:spcPct val="0"/>
                </a:spcBef>
              </a:pPr>
              <a:r>
                <a:rPr lang="en-US" sz="1800">
                  <a:latin typeface="Verdana" charset="0"/>
                </a:rPr>
                <a:t>Producer</a:t>
              </a:r>
            </a:p>
          </p:txBody>
        </p:sp>
        <p:sp>
          <p:nvSpPr>
            <p:cNvPr id="1500171" name="Oval 11"/>
            <p:cNvSpPr>
              <a:spLocks noChangeArrowheads="1"/>
            </p:cNvSpPr>
            <p:nvPr/>
          </p:nvSpPr>
          <p:spPr bwMode="auto">
            <a:xfrm>
              <a:off x="3808" y="856"/>
              <a:ext cx="762" cy="629"/>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a:spcBef>
                  <a:spcPct val="0"/>
                </a:spcBef>
              </a:pPr>
              <a:r>
                <a:rPr lang="en-US" sz="1800">
                  <a:latin typeface="Verdana" charset="0"/>
                </a:rPr>
                <a:t>Consumer</a:t>
              </a:r>
            </a:p>
          </p:txBody>
        </p:sp>
        <p:sp>
          <p:nvSpPr>
            <p:cNvPr id="1500172" name="Line 12"/>
            <p:cNvSpPr>
              <a:spLocks noChangeShapeType="1"/>
            </p:cNvSpPr>
            <p:nvPr/>
          </p:nvSpPr>
          <p:spPr bwMode="auto">
            <a:xfrm>
              <a:off x="2208" y="1488"/>
              <a:ext cx="105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00173" name="Line 13"/>
            <p:cNvSpPr>
              <a:spLocks noChangeShapeType="1"/>
            </p:cNvSpPr>
            <p:nvPr/>
          </p:nvSpPr>
          <p:spPr bwMode="auto">
            <a:xfrm>
              <a:off x="2208" y="2016"/>
              <a:ext cx="105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00174" name="Line 14"/>
            <p:cNvSpPr>
              <a:spLocks noChangeShapeType="1"/>
            </p:cNvSpPr>
            <p:nvPr/>
          </p:nvSpPr>
          <p:spPr bwMode="auto">
            <a:xfrm>
              <a:off x="2544"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00175" name="Line 15"/>
            <p:cNvSpPr>
              <a:spLocks noChangeShapeType="1"/>
            </p:cNvSpPr>
            <p:nvPr/>
          </p:nvSpPr>
          <p:spPr bwMode="auto">
            <a:xfrm>
              <a:off x="2640"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00176" name="Line 16"/>
            <p:cNvSpPr>
              <a:spLocks noChangeShapeType="1"/>
            </p:cNvSpPr>
            <p:nvPr/>
          </p:nvSpPr>
          <p:spPr bwMode="auto">
            <a:xfrm>
              <a:off x="2736"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00177" name="Line 17"/>
            <p:cNvSpPr>
              <a:spLocks noChangeShapeType="1"/>
            </p:cNvSpPr>
            <p:nvPr/>
          </p:nvSpPr>
          <p:spPr bwMode="auto">
            <a:xfrm>
              <a:off x="2832"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00178" name="Line 18"/>
            <p:cNvSpPr>
              <a:spLocks noChangeShapeType="1"/>
            </p:cNvSpPr>
            <p:nvPr/>
          </p:nvSpPr>
          <p:spPr bwMode="auto">
            <a:xfrm>
              <a:off x="2928"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00179" name="Line 19"/>
            <p:cNvSpPr>
              <a:spLocks noChangeShapeType="1"/>
            </p:cNvSpPr>
            <p:nvPr/>
          </p:nvSpPr>
          <p:spPr bwMode="auto">
            <a:xfrm>
              <a:off x="3024"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00180" name="Rectangle 20"/>
            <p:cNvSpPr>
              <a:spLocks noChangeArrowheads="1"/>
            </p:cNvSpPr>
            <p:nvPr/>
          </p:nvSpPr>
          <p:spPr bwMode="auto">
            <a:xfrm>
              <a:off x="2112" y="912"/>
              <a:ext cx="384"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000">
                  <a:latin typeface="Verdana" charset="0"/>
                </a:rPr>
                <a:t>tail</a:t>
              </a:r>
            </a:p>
          </p:txBody>
        </p:sp>
        <p:sp>
          <p:nvSpPr>
            <p:cNvPr id="1500181" name="Line 21"/>
            <p:cNvSpPr>
              <a:spLocks noChangeShapeType="1"/>
            </p:cNvSpPr>
            <p:nvPr/>
          </p:nvSpPr>
          <p:spPr bwMode="auto">
            <a:xfrm>
              <a:off x="2304" y="1152"/>
              <a:ext cx="192" cy="336"/>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500182" name="Rectangle 22"/>
            <p:cNvSpPr>
              <a:spLocks noChangeArrowheads="1"/>
            </p:cNvSpPr>
            <p:nvPr/>
          </p:nvSpPr>
          <p:spPr bwMode="auto">
            <a:xfrm>
              <a:off x="2952" y="912"/>
              <a:ext cx="4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000">
                  <a:latin typeface="Verdana" charset="0"/>
                </a:rPr>
                <a:t>head</a:t>
              </a:r>
            </a:p>
          </p:txBody>
        </p:sp>
        <p:sp>
          <p:nvSpPr>
            <p:cNvPr id="1500183" name="Line 23"/>
            <p:cNvSpPr>
              <a:spLocks noChangeShapeType="1"/>
            </p:cNvSpPr>
            <p:nvPr/>
          </p:nvSpPr>
          <p:spPr bwMode="auto">
            <a:xfrm>
              <a:off x="2448"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00184" name="Line 24"/>
            <p:cNvSpPr>
              <a:spLocks noChangeShapeType="1"/>
            </p:cNvSpPr>
            <p:nvPr/>
          </p:nvSpPr>
          <p:spPr bwMode="auto">
            <a:xfrm flipH="1">
              <a:off x="2976" y="1152"/>
              <a:ext cx="192" cy="336"/>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500185" name="Rectangle 25"/>
            <p:cNvSpPr>
              <a:spLocks noChangeArrowheads="1"/>
            </p:cNvSpPr>
            <p:nvPr/>
          </p:nvSpPr>
          <p:spPr bwMode="auto">
            <a:xfrm>
              <a:off x="1098" y="1541"/>
              <a:ext cx="507" cy="247"/>
            </a:xfrm>
            <a:prstGeom prst="rect">
              <a:avLst/>
            </a:prstGeom>
            <a:noFill/>
            <a:ln w="25400">
              <a:solidFill>
                <a:schemeClr val="tx1"/>
              </a:solidFill>
              <a:miter lim="800000"/>
              <a:headEnd/>
              <a:tailEnd/>
            </a:ln>
            <a:effectLst/>
          </p:spPr>
          <p:txBody>
            <a:bodyPr>
              <a:prstTxWarp prst="textNoShape">
                <a:avLst/>
              </a:prstTxWarp>
              <a:spAutoFit/>
            </a:bodyPr>
            <a:lstStyle/>
            <a:p>
              <a:pPr algn="l">
                <a:spcBef>
                  <a:spcPct val="0"/>
                </a:spcBef>
              </a:pPr>
              <a:r>
                <a:rPr lang="en-US" sz="1800">
                  <a:latin typeface="Verdana" charset="0"/>
                </a:rPr>
                <a:t>  R</a:t>
              </a:r>
              <a:r>
                <a:rPr lang="en-US" sz="1800" baseline="-25000">
                  <a:latin typeface="Verdana" charset="0"/>
                </a:rPr>
                <a:t>tail</a:t>
              </a:r>
            </a:p>
          </p:txBody>
        </p:sp>
        <p:sp>
          <p:nvSpPr>
            <p:cNvPr id="1500186" name="Rectangle 26"/>
            <p:cNvSpPr>
              <a:spLocks noChangeArrowheads="1"/>
            </p:cNvSpPr>
            <p:nvPr/>
          </p:nvSpPr>
          <p:spPr bwMode="auto">
            <a:xfrm>
              <a:off x="3558" y="1521"/>
              <a:ext cx="499" cy="24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500187" name="Rectangle 27"/>
            <p:cNvSpPr>
              <a:spLocks noChangeArrowheads="1"/>
            </p:cNvSpPr>
            <p:nvPr/>
          </p:nvSpPr>
          <p:spPr bwMode="auto">
            <a:xfrm>
              <a:off x="4618" y="1521"/>
              <a:ext cx="499" cy="24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500188" name="Rectangle 28"/>
            <p:cNvSpPr>
              <a:spLocks noChangeArrowheads="1"/>
            </p:cNvSpPr>
            <p:nvPr/>
          </p:nvSpPr>
          <p:spPr bwMode="auto">
            <a:xfrm>
              <a:off x="3664" y="1526"/>
              <a:ext cx="364" cy="231"/>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1800">
                  <a:latin typeface="Verdana" charset="0"/>
                </a:rPr>
                <a:t>R</a:t>
              </a:r>
              <a:r>
                <a:rPr lang="en-US" sz="1800" baseline="-25000">
                  <a:latin typeface="Verdana" charset="0"/>
                </a:rPr>
                <a:t>tail</a:t>
              </a:r>
            </a:p>
          </p:txBody>
        </p:sp>
        <p:sp>
          <p:nvSpPr>
            <p:cNvPr id="1500189" name="Rectangle 29"/>
            <p:cNvSpPr>
              <a:spLocks noChangeArrowheads="1"/>
            </p:cNvSpPr>
            <p:nvPr/>
          </p:nvSpPr>
          <p:spPr bwMode="auto">
            <a:xfrm>
              <a:off x="4079" y="1521"/>
              <a:ext cx="508" cy="247"/>
            </a:xfrm>
            <a:prstGeom prst="rect">
              <a:avLst/>
            </a:prstGeom>
            <a:noFill/>
            <a:ln w="25400">
              <a:solidFill>
                <a:schemeClr val="tx1"/>
              </a:solidFill>
              <a:miter lim="800000"/>
              <a:headEnd/>
              <a:tailEnd/>
            </a:ln>
            <a:effectLst/>
          </p:spPr>
          <p:txBody>
            <a:bodyPr>
              <a:prstTxWarp prst="textNoShape">
                <a:avLst/>
              </a:prstTxWarp>
              <a:spAutoFit/>
            </a:bodyPr>
            <a:lstStyle/>
            <a:p>
              <a:pPr algn="l">
                <a:spcBef>
                  <a:spcPct val="0"/>
                </a:spcBef>
              </a:pPr>
              <a:r>
                <a:rPr lang="en-US" sz="1800">
                  <a:latin typeface="Verdana" charset="0"/>
                </a:rPr>
                <a:t>R</a:t>
              </a:r>
              <a:r>
                <a:rPr lang="en-US" sz="1800" baseline="-25000">
                  <a:latin typeface="Verdana" charset="0"/>
                </a:rPr>
                <a:t>head</a:t>
              </a:r>
            </a:p>
          </p:txBody>
        </p:sp>
        <p:sp>
          <p:nvSpPr>
            <p:cNvPr id="1500190" name="Rectangle 30"/>
            <p:cNvSpPr>
              <a:spLocks noChangeArrowheads="1"/>
            </p:cNvSpPr>
            <p:nvPr/>
          </p:nvSpPr>
          <p:spPr bwMode="auto">
            <a:xfrm>
              <a:off x="4706" y="1526"/>
              <a:ext cx="216" cy="231"/>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1800">
                  <a:latin typeface="Verdana" charset="0"/>
                </a:rPr>
                <a:t>R</a:t>
              </a:r>
              <a:endParaRPr lang="en-US" sz="1800" baseline="-25000">
                <a:latin typeface="Verdana" charset="0"/>
              </a:endParaRPr>
            </a:p>
          </p:txBody>
        </p:sp>
      </p:grpSp>
      <p:grpSp>
        <p:nvGrpSpPr>
          <p:cNvPr id="3" name="Group 31"/>
          <p:cNvGrpSpPr>
            <a:grpSpLocks/>
          </p:cNvGrpSpPr>
          <p:nvPr/>
        </p:nvGrpSpPr>
        <p:grpSpPr bwMode="auto">
          <a:xfrm>
            <a:off x="160338" y="4454525"/>
            <a:ext cx="3009900" cy="1831975"/>
            <a:chOff x="101" y="2966"/>
            <a:chExt cx="1896" cy="1154"/>
          </a:xfrm>
        </p:grpSpPr>
        <p:sp>
          <p:nvSpPr>
            <p:cNvPr id="1500192" name="Text Box 32"/>
            <p:cNvSpPr txBox="1">
              <a:spLocks noChangeArrowheads="1"/>
            </p:cNvSpPr>
            <p:nvPr/>
          </p:nvSpPr>
          <p:spPr bwMode="auto">
            <a:xfrm>
              <a:off x="101" y="3486"/>
              <a:ext cx="1896" cy="634"/>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i="1">
                  <a:solidFill>
                    <a:srgbClr val="007D0C"/>
                  </a:solidFill>
                  <a:latin typeface="Verdana" charset="0"/>
                </a:rPr>
                <a:t>ensures that tail ptr</a:t>
              </a:r>
            </a:p>
            <a:p>
              <a:pPr algn="l">
                <a:spcBef>
                  <a:spcPct val="0"/>
                </a:spcBef>
              </a:pPr>
              <a:r>
                <a:rPr lang="en-US" sz="2000" i="1">
                  <a:solidFill>
                    <a:srgbClr val="007D0C"/>
                  </a:solidFill>
                  <a:latin typeface="Verdana" charset="0"/>
                </a:rPr>
                <a:t>is not updated before </a:t>
              </a:r>
            </a:p>
            <a:p>
              <a:pPr algn="l">
                <a:spcBef>
                  <a:spcPct val="0"/>
                </a:spcBef>
              </a:pPr>
              <a:r>
                <a:rPr lang="en-US" sz="2000" i="1">
                  <a:solidFill>
                    <a:srgbClr val="007D0C"/>
                  </a:solidFill>
                  <a:latin typeface="Verdana" charset="0"/>
                </a:rPr>
                <a:t>x has been stored</a:t>
              </a:r>
              <a:endParaRPr lang="en-US" sz="2000" i="1">
                <a:solidFill>
                  <a:schemeClr val="bg2"/>
                </a:solidFill>
                <a:latin typeface="Verdana" charset="0"/>
              </a:endParaRPr>
            </a:p>
          </p:txBody>
        </p:sp>
        <p:sp>
          <p:nvSpPr>
            <p:cNvPr id="1500193" name="Line 33"/>
            <p:cNvSpPr>
              <a:spLocks noChangeShapeType="1"/>
            </p:cNvSpPr>
            <p:nvPr/>
          </p:nvSpPr>
          <p:spPr bwMode="auto">
            <a:xfrm flipV="1">
              <a:off x="396" y="2966"/>
              <a:ext cx="393" cy="517"/>
            </a:xfrm>
            <a:prstGeom prst="line">
              <a:avLst/>
            </a:prstGeom>
            <a:noFill/>
            <a:ln w="25400">
              <a:solidFill>
                <a:schemeClr val="bg2"/>
              </a:solidFill>
              <a:round/>
              <a:headEnd/>
              <a:tailEnd type="triangle" w="med" len="med"/>
            </a:ln>
            <a:effectLst/>
          </p:spPr>
          <p:txBody>
            <a:bodyPr wrap="none" anchor="ctr">
              <a:prstTxWarp prst="textNoShape">
                <a:avLst/>
              </a:prstTxWarp>
            </a:bodyPr>
            <a:lstStyle/>
            <a:p>
              <a:endParaRPr lang="en-US"/>
            </a:p>
          </p:txBody>
        </p:sp>
      </p:grpSp>
      <p:grpSp>
        <p:nvGrpSpPr>
          <p:cNvPr id="4" name="Group 34"/>
          <p:cNvGrpSpPr>
            <a:grpSpLocks/>
          </p:cNvGrpSpPr>
          <p:nvPr/>
        </p:nvGrpSpPr>
        <p:grpSpPr bwMode="auto">
          <a:xfrm>
            <a:off x="3381375" y="4565650"/>
            <a:ext cx="2524125" cy="1855788"/>
            <a:chOff x="2130" y="3036"/>
            <a:chExt cx="1590" cy="1169"/>
          </a:xfrm>
        </p:grpSpPr>
        <p:sp>
          <p:nvSpPr>
            <p:cNvPr id="1500195" name="Text Box 35"/>
            <p:cNvSpPr txBox="1">
              <a:spLocks noChangeArrowheads="1"/>
            </p:cNvSpPr>
            <p:nvPr/>
          </p:nvSpPr>
          <p:spPr bwMode="auto">
            <a:xfrm>
              <a:off x="2130" y="3571"/>
              <a:ext cx="1590" cy="634"/>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i="1">
                  <a:solidFill>
                    <a:srgbClr val="007D0C"/>
                  </a:solidFill>
                  <a:latin typeface="Verdana" charset="0"/>
                </a:rPr>
                <a:t>ensures that R is</a:t>
              </a:r>
            </a:p>
            <a:p>
              <a:pPr algn="l">
                <a:spcBef>
                  <a:spcPct val="0"/>
                </a:spcBef>
              </a:pPr>
              <a:r>
                <a:rPr lang="en-US" sz="2000" i="1">
                  <a:solidFill>
                    <a:srgbClr val="007D0C"/>
                  </a:solidFill>
                  <a:latin typeface="Verdana" charset="0"/>
                </a:rPr>
                <a:t>not loaded before </a:t>
              </a:r>
            </a:p>
            <a:p>
              <a:pPr algn="l">
                <a:spcBef>
                  <a:spcPct val="0"/>
                </a:spcBef>
              </a:pPr>
              <a:r>
                <a:rPr lang="en-US" sz="2000" i="1">
                  <a:solidFill>
                    <a:srgbClr val="007D0C"/>
                  </a:solidFill>
                  <a:latin typeface="Verdana" charset="0"/>
                </a:rPr>
                <a:t>x has been stored</a:t>
              </a:r>
            </a:p>
          </p:txBody>
        </p:sp>
        <p:sp>
          <p:nvSpPr>
            <p:cNvPr id="1500196" name="Line 36"/>
            <p:cNvSpPr>
              <a:spLocks noChangeShapeType="1"/>
            </p:cNvSpPr>
            <p:nvPr/>
          </p:nvSpPr>
          <p:spPr bwMode="auto">
            <a:xfrm flipV="1">
              <a:off x="3191" y="3036"/>
              <a:ext cx="489" cy="533"/>
            </a:xfrm>
            <a:prstGeom prst="line">
              <a:avLst/>
            </a:prstGeom>
            <a:noFill/>
            <a:ln w="25400">
              <a:solidFill>
                <a:schemeClr val="bg2"/>
              </a:solidFill>
              <a:round/>
              <a:headEnd/>
              <a:tailEnd type="triangle" w="med" len="me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303873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1" name="Rectangle 3"/>
          <p:cNvSpPr>
            <a:spLocks noGrp="1" noChangeArrowheads="1"/>
          </p:cNvSpPr>
          <p:nvPr>
            <p:ph type="title"/>
          </p:nvPr>
        </p:nvSpPr>
        <p:spPr>
          <a:xfrm>
            <a:off x="238125" y="152400"/>
            <a:ext cx="7648575" cy="487362"/>
          </a:xfrm>
        </p:spPr>
        <p:txBody>
          <a:bodyPr>
            <a:normAutofit fontScale="90000"/>
          </a:bodyPr>
          <a:lstStyle/>
          <a:p>
            <a:r>
              <a:rPr lang="en-US" dirty="0"/>
              <a:t>Multiple Consumer Example</a:t>
            </a:r>
          </a:p>
        </p:txBody>
      </p:sp>
      <p:sp>
        <p:nvSpPr>
          <p:cNvPr id="45" name="Slide Number Placeholder 4"/>
          <p:cNvSpPr>
            <a:spLocks noGrp="1"/>
          </p:cNvSpPr>
          <p:nvPr>
            <p:ph type="sldNum" sz="quarter" idx="12"/>
          </p:nvPr>
        </p:nvSpPr>
        <p:spPr/>
        <p:txBody>
          <a:bodyPr/>
          <a:lstStyle/>
          <a:p>
            <a:fld id="{E6769400-564F-7246-B257-CB016A745043}" type="slidenum">
              <a:rPr lang="en-US"/>
              <a:pPr/>
              <a:t>117</a:t>
            </a:fld>
            <a:endParaRPr lang="en-US" b="0">
              <a:solidFill>
                <a:srgbClr val="FBBA03"/>
              </a:solidFill>
            </a:endParaRPr>
          </a:p>
        </p:txBody>
      </p:sp>
      <p:sp>
        <p:nvSpPr>
          <p:cNvPr id="1481730" name="Rectangle 2"/>
          <p:cNvSpPr>
            <a:spLocks noChangeArrowheads="1"/>
          </p:cNvSpPr>
          <p:nvPr/>
        </p:nvSpPr>
        <p:spPr bwMode="auto">
          <a:xfrm>
            <a:off x="5765800" y="3468687"/>
            <a:ext cx="3225800" cy="1892300"/>
          </a:xfrm>
          <a:prstGeom prst="rect">
            <a:avLst/>
          </a:prstGeom>
          <a:solidFill>
            <a:srgbClr val="CFBDC8"/>
          </a:solidFill>
          <a:ln w="9525">
            <a:noFill/>
            <a:miter lim="800000"/>
            <a:headEnd/>
            <a:tailEnd/>
          </a:ln>
          <a:effectLst/>
        </p:spPr>
        <p:txBody>
          <a:bodyPr wrap="none" anchor="ctr">
            <a:prstTxWarp prst="textNoShape">
              <a:avLst/>
            </a:prstTxWarp>
          </a:bodyPr>
          <a:lstStyle/>
          <a:p>
            <a:endParaRPr lang="en-US"/>
          </a:p>
        </p:txBody>
      </p:sp>
      <p:sp>
        <p:nvSpPr>
          <p:cNvPr id="1481732" name="Text Box 4"/>
          <p:cNvSpPr txBox="1">
            <a:spLocks noChangeArrowheads="1"/>
          </p:cNvSpPr>
          <p:nvPr/>
        </p:nvSpPr>
        <p:spPr bwMode="auto">
          <a:xfrm>
            <a:off x="388938" y="3262312"/>
            <a:ext cx="3382962" cy="1616075"/>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a:latin typeface="Verdana" charset="0"/>
              </a:rPr>
              <a:t>Producer posting Item x:</a:t>
            </a:r>
          </a:p>
          <a:p>
            <a:pPr algn="l">
              <a:spcBef>
                <a:spcPct val="0"/>
              </a:spcBef>
            </a:pPr>
            <a:r>
              <a:rPr lang="en-US" sz="2000">
                <a:solidFill>
                  <a:srgbClr val="56127A"/>
                </a:solidFill>
                <a:latin typeface="Verdana" charset="0"/>
              </a:rPr>
              <a:t>	Load R</a:t>
            </a:r>
            <a:r>
              <a:rPr lang="en-US" sz="2000" baseline="-25000">
                <a:solidFill>
                  <a:srgbClr val="56127A"/>
                </a:solidFill>
                <a:latin typeface="Verdana" charset="0"/>
              </a:rPr>
              <a:t>tail</a:t>
            </a:r>
            <a:r>
              <a:rPr lang="en-US" sz="2000">
                <a:solidFill>
                  <a:srgbClr val="56127A"/>
                </a:solidFill>
                <a:latin typeface="Verdana" charset="0"/>
              </a:rPr>
              <a:t>, (tail)</a:t>
            </a:r>
          </a:p>
          <a:p>
            <a:pPr algn="l">
              <a:spcBef>
                <a:spcPct val="0"/>
              </a:spcBef>
            </a:pPr>
            <a:r>
              <a:rPr lang="en-US" sz="2000">
                <a:solidFill>
                  <a:srgbClr val="56127A"/>
                </a:solidFill>
                <a:latin typeface="Verdana" charset="0"/>
              </a:rPr>
              <a:t>	Store (R</a:t>
            </a:r>
            <a:r>
              <a:rPr lang="en-US" sz="2000" baseline="-25000">
                <a:solidFill>
                  <a:srgbClr val="56127A"/>
                </a:solidFill>
                <a:latin typeface="Verdana" charset="0"/>
              </a:rPr>
              <a:t>tail</a:t>
            </a:r>
            <a:r>
              <a:rPr lang="en-US" sz="2000">
                <a:solidFill>
                  <a:srgbClr val="56127A"/>
                </a:solidFill>
                <a:latin typeface="Verdana" charset="0"/>
              </a:rPr>
              <a:t>), x</a:t>
            </a:r>
          </a:p>
          <a:p>
            <a:pPr algn="l">
              <a:spcBef>
                <a:spcPct val="0"/>
              </a:spcBef>
            </a:pPr>
            <a:r>
              <a:rPr lang="en-US" sz="2000">
                <a:solidFill>
                  <a:srgbClr val="56127A"/>
                </a:solidFill>
                <a:latin typeface="Verdana" charset="0"/>
              </a:rPr>
              <a:t>	R</a:t>
            </a:r>
            <a:r>
              <a:rPr lang="en-US" sz="2000" baseline="-25000">
                <a:solidFill>
                  <a:srgbClr val="56127A"/>
                </a:solidFill>
                <a:latin typeface="Verdana" charset="0"/>
              </a:rPr>
              <a:t>tail</a:t>
            </a:r>
            <a:r>
              <a:rPr lang="en-US" sz="2000">
                <a:solidFill>
                  <a:srgbClr val="56127A"/>
                </a:solidFill>
                <a:latin typeface="Verdana" charset="0"/>
              </a:rPr>
              <a:t>=R</a:t>
            </a:r>
            <a:r>
              <a:rPr lang="en-US" sz="2000" baseline="-25000">
                <a:solidFill>
                  <a:srgbClr val="56127A"/>
                </a:solidFill>
                <a:latin typeface="Verdana" charset="0"/>
              </a:rPr>
              <a:t>tail</a:t>
            </a:r>
            <a:r>
              <a:rPr lang="en-US" sz="2000">
                <a:solidFill>
                  <a:srgbClr val="56127A"/>
                </a:solidFill>
                <a:latin typeface="Verdana" charset="0"/>
              </a:rPr>
              <a:t>+1</a:t>
            </a:r>
          </a:p>
          <a:p>
            <a:pPr algn="l">
              <a:spcBef>
                <a:spcPct val="0"/>
              </a:spcBef>
            </a:pPr>
            <a:r>
              <a:rPr lang="en-US" sz="2000">
                <a:solidFill>
                  <a:srgbClr val="56127A"/>
                </a:solidFill>
                <a:latin typeface="Verdana" charset="0"/>
              </a:rPr>
              <a:t>	Store (tail), R</a:t>
            </a:r>
            <a:r>
              <a:rPr lang="en-US" sz="2000" baseline="-25000">
                <a:solidFill>
                  <a:srgbClr val="56127A"/>
                </a:solidFill>
                <a:latin typeface="Verdana" charset="0"/>
              </a:rPr>
              <a:t>tail</a:t>
            </a:r>
            <a:endParaRPr lang="en-US" sz="2000">
              <a:solidFill>
                <a:srgbClr val="56127A"/>
              </a:solidFill>
              <a:latin typeface="Verdana" charset="0"/>
            </a:endParaRPr>
          </a:p>
        </p:txBody>
      </p:sp>
      <p:sp>
        <p:nvSpPr>
          <p:cNvPr id="1481733" name="Text Box 5"/>
          <p:cNvSpPr txBox="1">
            <a:spLocks noChangeArrowheads="1"/>
          </p:cNvSpPr>
          <p:nvPr/>
        </p:nvSpPr>
        <p:spPr bwMode="auto">
          <a:xfrm>
            <a:off x="4897438" y="3148012"/>
            <a:ext cx="4010025" cy="2530475"/>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a:latin typeface="Verdana" charset="0"/>
              </a:rPr>
              <a:t>Consumer:</a:t>
            </a:r>
          </a:p>
          <a:p>
            <a:pPr algn="l">
              <a:spcBef>
                <a:spcPct val="0"/>
              </a:spcBef>
            </a:pPr>
            <a:r>
              <a:rPr lang="en-US" sz="2000">
                <a:solidFill>
                  <a:srgbClr val="56127A"/>
                </a:solidFill>
                <a:latin typeface="Verdana" charset="0"/>
              </a:rPr>
              <a:t>	Load R</a:t>
            </a:r>
            <a:r>
              <a:rPr lang="en-US" sz="2000" baseline="-25000">
                <a:solidFill>
                  <a:srgbClr val="56127A"/>
                </a:solidFill>
                <a:latin typeface="Verdana" charset="0"/>
              </a:rPr>
              <a:t>head</a:t>
            </a:r>
            <a:r>
              <a:rPr lang="en-US" sz="2000">
                <a:solidFill>
                  <a:srgbClr val="56127A"/>
                </a:solidFill>
                <a:latin typeface="Verdana" charset="0"/>
              </a:rPr>
              <a:t>, (head)</a:t>
            </a:r>
          </a:p>
          <a:p>
            <a:pPr algn="l">
              <a:spcBef>
                <a:spcPct val="0"/>
              </a:spcBef>
            </a:pPr>
            <a:r>
              <a:rPr lang="en-US" sz="2000">
                <a:solidFill>
                  <a:srgbClr val="56127A"/>
                </a:solidFill>
                <a:latin typeface="Verdana" charset="0"/>
              </a:rPr>
              <a:t>spin:	Load R</a:t>
            </a:r>
            <a:r>
              <a:rPr lang="en-US" sz="2000" baseline="-25000">
                <a:solidFill>
                  <a:srgbClr val="56127A"/>
                </a:solidFill>
                <a:latin typeface="Verdana" charset="0"/>
              </a:rPr>
              <a:t>tail</a:t>
            </a:r>
            <a:r>
              <a:rPr lang="en-US" sz="2000">
                <a:solidFill>
                  <a:srgbClr val="56127A"/>
                </a:solidFill>
                <a:latin typeface="Verdana" charset="0"/>
              </a:rPr>
              <a:t>, (tail)</a:t>
            </a:r>
          </a:p>
          <a:p>
            <a:pPr algn="l">
              <a:spcBef>
                <a:spcPct val="0"/>
              </a:spcBef>
            </a:pPr>
            <a:r>
              <a:rPr lang="en-US" sz="2000">
                <a:solidFill>
                  <a:srgbClr val="56127A"/>
                </a:solidFill>
                <a:latin typeface="Verdana" charset="0"/>
              </a:rPr>
              <a:t>	if R</a:t>
            </a:r>
            <a:r>
              <a:rPr lang="en-US" sz="2000" baseline="-25000">
                <a:solidFill>
                  <a:srgbClr val="56127A"/>
                </a:solidFill>
                <a:latin typeface="Verdana" charset="0"/>
              </a:rPr>
              <a:t>head</a:t>
            </a:r>
            <a:r>
              <a:rPr lang="en-US" sz="2000">
                <a:solidFill>
                  <a:srgbClr val="56127A"/>
                </a:solidFill>
                <a:latin typeface="Verdana" charset="0"/>
              </a:rPr>
              <a:t>==R</a:t>
            </a:r>
            <a:r>
              <a:rPr lang="en-US" sz="2000" baseline="-25000">
                <a:solidFill>
                  <a:srgbClr val="56127A"/>
                </a:solidFill>
                <a:latin typeface="Verdana" charset="0"/>
              </a:rPr>
              <a:t>tail </a:t>
            </a:r>
            <a:r>
              <a:rPr lang="en-US" sz="2000">
                <a:solidFill>
                  <a:srgbClr val="56127A"/>
                </a:solidFill>
                <a:latin typeface="Verdana" charset="0"/>
              </a:rPr>
              <a:t>goto spin</a:t>
            </a:r>
          </a:p>
          <a:p>
            <a:pPr algn="l">
              <a:spcBef>
                <a:spcPct val="0"/>
              </a:spcBef>
            </a:pPr>
            <a:r>
              <a:rPr lang="en-US" sz="2000">
                <a:solidFill>
                  <a:srgbClr val="56127A"/>
                </a:solidFill>
                <a:latin typeface="Verdana" charset="0"/>
              </a:rPr>
              <a:t>	Load R, (R</a:t>
            </a:r>
            <a:r>
              <a:rPr lang="en-US" sz="2000" baseline="-25000">
                <a:solidFill>
                  <a:srgbClr val="56127A"/>
                </a:solidFill>
                <a:latin typeface="Verdana" charset="0"/>
              </a:rPr>
              <a:t>head</a:t>
            </a:r>
            <a:r>
              <a:rPr lang="en-US" sz="2000">
                <a:solidFill>
                  <a:srgbClr val="56127A"/>
                </a:solidFill>
                <a:latin typeface="Verdana" charset="0"/>
              </a:rPr>
              <a:t>)</a:t>
            </a:r>
          </a:p>
          <a:p>
            <a:pPr algn="l">
              <a:spcBef>
                <a:spcPct val="0"/>
              </a:spcBef>
            </a:pPr>
            <a:r>
              <a:rPr lang="en-US" sz="2000">
                <a:solidFill>
                  <a:srgbClr val="56127A"/>
                </a:solidFill>
                <a:latin typeface="Verdana" charset="0"/>
              </a:rPr>
              <a:t>	R</a:t>
            </a:r>
            <a:r>
              <a:rPr lang="en-US" sz="2000" baseline="-25000">
                <a:solidFill>
                  <a:srgbClr val="56127A"/>
                </a:solidFill>
                <a:latin typeface="Verdana" charset="0"/>
              </a:rPr>
              <a:t>head</a:t>
            </a:r>
            <a:r>
              <a:rPr lang="en-US" sz="2000">
                <a:solidFill>
                  <a:srgbClr val="56127A"/>
                </a:solidFill>
                <a:latin typeface="Verdana" charset="0"/>
              </a:rPr>
              <a:t>=R</a:t>
            </a:r>
            <a:r>
              <a:rPr lang="en-US" sz="2000" baseline="-25000">
                <a:solidFill>
                  <a:srgbClr val="56127A"/>
                </a:solidFill>
                <a:latin typeface="Verdana" charset="0"/>
              </a:rPr>
              <a:t>head</a:t>
            </a:r>
            <a:r>
              <a:rPr lang="en-US" sz="2000">
                <a:solidFill>
                  <a:srgbClr val="56127A"/>
                </a:solidFill>
                <a:latin typeface="Verdana" charset="0"/>
              </a:rPr>
              <a:t>+1</a:t>
            </a:r>
          </a:p>
          <a:p>
            <a:pPr algn="l">
              <a:spcBef>
                <a:spcPct val="0"/>
              </a:spcBef>
            </a:pPr>
            <a:r>
              <a:rPr lang="en-US" sz="2000">
                <a:solidFill>
                  <a:srgbClr val="56127A"/>
                </a:solidFill>
                <a:latin typeface="Verdana" charset="0"/>
              </a:rPr>
              <a:t>	Store (head), R</a:t>
            </a:r>
            <a:r>
              <a:rPr lang="en-US" sz="2000" baseline="-25000">
                <a:solidFill>
                  <a:srgbClr val="56127A"/>
                </a:solidFill>
                <a:latin typeface="Verdana" charset="0"/>
              </a:rPr>
              <a:t>head</a:t>
            </a:r>
            <a:endParaRPr lang="en-US" sz="2000">
              <a:solidFill>
                <a:srgbClr val="56127A"/>
              </a:solidFill>
              <a:latin typeface="Verdana" charset="0"/>
            </a:endParaRPr>
          </a:p>
          <a:p>
            <a:pPr algn="l">
              <a:spcBef>
                <a:spcPct val="0"/>
              </a:spcBef>
            </a:pPr>
            <a:r>
              <a:rPr lang="en-US" sz="2000">
                <a:solidFill>
                  <a:srgbClr val="56127A"/>
                </a:solidFill>
                <a:latin typeface="Verdana" charset="0"/>
              </a:rPr>
              <a:t>	process(R)</a:t>
            </a:r>
          </a:p>
        </p:txBody>
      </p:sp>
      <p:sp>
        <p:nvSpPr>
          <p:cNvPr id="1481734" name="Text Box 6"/>
          <p:cNvSpPr txBox="1">
            <a:spLocks noChangeArrowheads="1"/>
          </p:cNvSpPr>
          <p:nvPr/>
        </p:nvSpPr>
        <p:spPr bwMode="auto">
          <a:xfrm>
            <a:off x="4889500" y="5827712"/>
            <a:ext cx="4022725" cy="396875"/>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i="1" dirty="0">
                <a:latin typeface="Verdana" charset="0"/>
              </a:rPr>
              <a:t>What is wrong with this code?</a:t>
            </a:r>
          </a:p>
        </p:txBody>
      </p:sp>
      <p:grpSp>
        <p:nvGrpSpPr>
          <p:cNvPr id="1481735" name="Group 7"/>
          <p:cNvGrpSpPr>
            <a:grpSpLocks/>
          </p:cNvGrpSpPr>
          <p:nvPr/>
        </p:nvGrpSpPr>
        <p:grpSpPr bwMode="auto">
          <a:xfrm>
            <a:off x="352425" y="4637087"/>
            <a:ext cx="5413375" cy="1530350"/>
            <a:chOff x="222" y="3080"/>
            <a:chExt cx="3410" cy="964"/>
          </a:xfrm>
        </p:grpSpPr>
        <p:sp>
          <p:nvSpPr>
            <p:cNvPr id="1481736" name="Text Box 8"/>
            <p:cNvSpPr txBox="1">
              <a:spLocks noChangeArrowheads="1"/>
            </p:cNvSpPr>
            <p:nvPr/>
          </p:nvSpPr>
          <p:spPr bwMode="auto">
            <a:xfrm>
              <a:off x="222" y="3404"/>
              <a:ext cx="2800" cy="640"/>
            </a:xfrm>
            <a:prstGeom prst="rect">
              <a:avLst/>
            </a:prstGeom>
            <a:noFill/>
            <a:ln w="9525">
              <a:solidFill>
                <a:srgbClr val="FF0000"/>
              </a:solidFill>
              <a:miter lim="800000"/>
              <a:headEnd/>
              <a:tailEnd/>
            </a:ln>
            <a:effectLst/>
          </p:spPr>
          <p:txBody>
            <a:bodyPr>
              <a:prstTxWarp prst="textNoShape">
                <a:avLst/>
              </a:prstTxWarp>
              <a:spAutoFit/>
            </a:bodyPr>
            <a:lstStyle/>
            <a:p>
              <a:pPr algn="l" eaLnBrk="1" hangingPunct="1">
                <a:spcBef>
                  <a:spcPct val="0"/>
                </a:spcBef>
              </a:pPr>
              <a:r>
                <a:rPr lang="en-US" sz="2000" i="1" dirty="0">
                  <a:latin typeface="Verdana" charset="0"/>
                </a:rPr>
                <a:t>Critical section:</a:t>
              </a:r>
            </a:p>
            <a:p>
              <a:pPr algn="l" eaLnBrk="1" hangingPunct="1">
                <a:spcBef>
                  <a:spcPct val="0"/>
                </a:spcBef>
              </a:pPr>
              <a:r>
                <a:rPr lang="en-US" sz="2000" i="1" dirty="0">
                  <a:latin typeface="Verdana" charset="0"/>
                </a:rPr>
                <a:t>Needs to be executed atomically by one </a:t>
              </a:r>
              <a:r>
                <a:rPr lang="en-US" sz="2000" i="1" dirty="0" smtClean="0">
                  <a:latin typeface="Verdana" charset="0"/>
                </a:rPr>
                <a:t>consumer</a:t>
              </a:r>
              <a:endParaRPr lang="en-US" sz="2000" i="1" dirty="0">
                <a:latin typeface="Verdana" charset="0"/>
              </a:endParaRPr>
            </a:p>
          </p:txBody>
        </p:sp>
        <p:sp>
          <p:nvSpPr>
            <p:cNvPr id="1481737" name="Line 9"/>
            <p:cNvSpPr>
              <a:spLocks noChangeShapeType="1"/>
            </p:cNvSpPr>
            <p:nvPr/>
          </p:nvSpPr>
          <p:spPr bwMode="auto">
            <a:xfrm flipV="1">
              <a:off x="3016" y="3080"/>
              <a:ext cx="616" cy="320"/>
            </a:xfrm>
            <a:prstGeom prst="line">
              <a:avLst/>
            </a:prstGeom>
            <a:noFill/>
            <a:ln w="9525">
              <a:solidFill>
                <a:srgbClr val="FF0000"/>
              </a:solidFill>
              <a:round/>
              <a:headEnd/>
              <a:tailEnd type="triangle" w="med" len="med"/>
            </a:ln>
            <a:effectLst/>
          </p:spPr>
          <p:txBody>
            <a:bodyPr wrap="none" anchor="ctr">
              <a:prstTxWarp prst="textNoShape">
                <a:avLst/>
              </a:prstTxWarp>
            </a:bodyPr>
            <a:lstStyle/>
            <a:p>
              <a:endParaRPr lang="en-US"/>
            </a:p>
          </p:txBody>
        </p:sp>
      </p:grpSp>
      <p:grpSp>
        <p:nvGrpSpPr>
          <p:cNvPr id="1481738" name="Group 10"/>
          <p:cNvGrpSpPr>
            <a:grpSpLocks/>
          </p:cNvGrpSpPr>
          <p:nvPr/>
        </p:nvGrpSpPr>
        <p:grpSpPr bwMode="auto">
          <a:xfrm>
            <a:off x="1397000" y="1106487"/>
            <a:ext cx="7038975" cy="1993900"/>
            <a:chOff x="880" y="856"/>
            <a:chExt cx="4434" cy="1256"/>
          </a:xfrm>
        </p:grpSpPr>
        <p:grpSp>
          <p:nvGrpSpPr>
            <p:cNvPr id="1481739" name="Group 11"/>
            <p:cNvGrpSpPr>
              <a:grpSpLocks/>
            </p:cNvGrpSpPr>
            <p:nvPr/>
          </p:nvGrpSpPr>
          <p:grpSpPr bwMode="auto">
            <a:xfrm>
              <a:off x="1752" y="856"/>
              <a:ext cx="1488" cy="1256"/>
              <a:chOff x="1752" y="856"/>
              <a:chExt cx="1488" cy="1256"/>
            </a:xfrm>
          </p:grpSpPr>
          <p:sp>
            <p:nvSpPr>
              <p:cNvPr id="1481740" name="Rectangle 12"/>
              <p:cNvSpPr>
                <a:spLocks noChangeArrowheads="1"/>
              </p:cNvSpPr>
              <p:nvPr/>
            </p:nvSpPr>
            <p:spPr bwMode="auto">
              <a:xfrm>
                <a:off x="1752" y="856"/>
                <a:ext cx="1488" cy="1256"/>
              </a:xfrm>
              <a:prstGeom prst="rect">
                <a:avLst/>
              </a:prstGeom>
              <a:solidFill>
                <a:schemeClr val="accent1"/>
              </a:solidFill>
              <a:ln w="3175">
                <a:solidFill>
                  <a:srgbClr val="FF0000"/>
                </a:solidFill>
                <a:miter lim="800000"/>
                <a:headEnd/>
                <a:tailEnd/>
              </a:ln>
              <a:effectLst/>
            </p:spPr>
            <p:txBody>
              <a:bodyPr wrap="none" anchor="ctr">
                <a:prstTxWarp prst="textNoShape">
                  <a:avLst/>
                </a:prstTxWarp>
              </a:bodyPr>
              <a:lstStyle/>
              <a:p>
                <a:endParaRPr lang="en-US"/>
              </a:p>
            </p:txBody>
          </p:sp>
          <p:sp>
            <p:nvSpPr>
              <p:cNvPr id="1481741" name="Rectangle 13" descr="75%"/>
              <p:cNvSpPr>
                <a:spLocks noChangeArrowheads="1"/>
              </p:cNvSpPr>
              <p:nvPr/>
            </p:nvSpPr>
            <p:spPr bwMode="auto">
              <a:xfrm>
                <a:off x="2328" y="1488"/>
                <a:ext cx="480" cy="528"/>
              </a:xfrm>
              <a:prstGeom prst="rect">
                <a:avLst/>
              </a:prstGeom>
              <a:pattFill prst="pct75">
                <a:fgClr>
                  <a:srgbClr val="FF0000"/>
                </a:fgClr>
                <a:bgClr>
                  <a:srgbClr val="FFFFFF"/>
                </a:bgClr>
              </a:pattFill>
              <a:ln w="25400">
                <a:noFill/>
                <a:miter lim="800000"/>
                <a:headEnd/>
                <a:tailEnd/>
              </a:ln>
              <a:effectLst/>
            </p:spPr>
            <p:txBody>
              <a:bodyPr wrap="none" anchor="ctr">
                <a:prstTxWarp prst="textNoShape">
                  <a:avLst/>
                </a:prstTxWarp>
              </a:bodyPr>
              <a:lstStyle/>
              <a:p>
                <a:endParaRPr lang="en-US"/>
              </a:p>
            </p:txBody>
          </p:sp>
          <p:sp>
            <p:nvSpPr>
              <p:cNvPr id="1481742" name="Line 14"/>
              <p:cNvSpPr>
                <a:spLocks noChangeShapeType="1"/>
              </p:cNvSpPr>
              <p:nvPr/>
            </p:nvSpPr>
            <p:spPr bwMode="auto">
              <a:xfrm>
                <a:off x="1992" y="1488"/>
                <a:ext cx="105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81743" name="Line 15"/>
              <p:cNvSpPr>
                <a:spLocks noChangeShapeType="1"/>
              </p:cNvSpPr>
              <p:nvPr/>
            </p:nvSpPr>
            <p:spPr bwMode="auto">
              <a:xfrm>
                <a:off x="1992" y="2016"/>
                <a:ext cx="105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81744" name="Line 16"/>
              <p:cNvSpPr>
                <a:spLocks noChangeShapeType="1"/>
              </p:cNvSpPr>
              <p:nvPr/>
            </p:nvSpPr>
            <p:spPr bwMode="auto">
              <a:xfrm>
                <a:off x="2328"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81745" name="Line 17"/>
              <p:cNvSpPr>
                <a:spLocks noChangeShapeType="1"/>
              </p:cNvSpPr>
              <p:nvPr/>
            </p:nvSpPr>
            <p:spPr bwMode="auto">
              <a:xfrm>
                <a:off x="2424"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81746" name="Line 18"/>
              <p:cNvSpPr>
                <a:spLocks noChangeShapeType="1"/>
              </p:cNvSpPr>
              <p:nvPr/>
            </p:nvSpPr>
            <p:spPr bwMode="auto">
              <a:xfrm>
                <a:off x="2520"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81747" name="Line 19"/>
              <p:cNvSpPr>
                <a:spLocks noChangeShapeType="1"/>
              </p:cNvSpPr>
              <p:nvPr/>
            </p:nvSpPr>
            <p:spPr bwMode="auto">
              <a:xfrm>
                <a:off x="2616"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81748" name="Line 20"/>
              <p:cNvSpPr>
                <a:spLocks noChangeShapeType="1"/>
              </p:cNvSpPr>
              <p:nvPr/>
            </p:nvSpPr>
            <p:spPr bwMode="auto">
              <a:xfrm>
                <a:off x="2712"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81749" name="Line 21"/>
              <p:cNvSpPr>
                <a:spLocks noChangeShapeType="1"/>
              </p:cNvSpPr>
              <p:nvPr/>
            </p:nvSpPr>
            <p:spPr bwMode="auto">
              <a:xfrm>
                <a:off x="2808"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81750" name="Rectangle 22"/>
              <p:cNvSpPr>
                <a:spLocks noChangeArrowheads="1"/>
              </p:cNvSpPr>
              <p:nvPr/>
            </p:nvSpPr>
            <p:spPr bwMode="auto">
              <a:xfrm>
                <a:off x="1896" y="912"/>
                <a:ext cx="384"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000">
                    <a:latin typeface="Verdana" charset="0"/>
                  </a:rPr>
                  <a:t>tail</a:t>
                </a:r>
              </a:p>
            </p:txBody>
          </p:sp>
          <p:sp>
            <p:nvSpPr>
              <p:cNvPr id="1481751" name="Line 23"/>
              <p:cNvSpPr>
                <a:spLocks noChangeShapeType="1"/>
              </p:cNvSpPr>
              <p:nvPr/>
            </p:nvSpPr>
            <p:spPr bwMode="auto">
              <a:xfrm>
                <a:off x="2088" y="1152"/>
                <a:ext cx="192" cy="336"/>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481752" name="Rectangle 24"/>
              <p:cNvSpPr>
                <a:spLocks noChangeArrowheads="1"/>
              </p:cNvSpPr>
              <p:nvPr/>
            </p:nvSpPr>
            <p:spPr bwMode="auto">
              <a:xfrm>
                <a:off x="2736" y="912"/>
                <a:ext cx="4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spcBef>
                    <a:spcPct val="0"/>
                  </a:spcBef>
                </a:pPr>
                <a:r>
                  <a:rPr lang="en-US" sz="2000">
                    <a:latin typeface="Verdana" charset="0"/>
                  </a:rPr>
                  <a:t>head</a:t>
                </a:r>
              </a:p>
            </p:txBody>
          </p:sp>
          <p:sp>
            <p:nvSpPr>
              <p:cNvPr id="1481753" name="Line 25"/>
              <p:cNvSpPr>
                <a:spLocks noChangeShapeType="1"/>
              </p:cNvSpPr>
              <p:nvPr/>
            </p:nvSpPr>
            <p:spPr bwMode="auto">
              <a:xfrm>
                <a:off x="2232" y="1488"/>
                <a:ext cx="0" cy="52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81754" name="Line 26"/>
              <p:cNvSpPr>
                <a:spLocks noChangeShapeType="1"/>
              </p:cNvSpPr>
              <p:nvPr/>
            </p:nvSpPr>
            <p:spPr bwMode="auto">
              <a:xfrm flipH="1">
                <a:off x="2760" y="1152"/>
                <a:ext cx="192" cy="336"/>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1481755" name="Group 27"/>
            <p:cNvGrpSpPr>
              <a:grpSpLocks/>
            </p:cNvGrpSpPr>
            <p:nvPr/>
          </p:nvGrpSpPr>
          <p:grpSpPr bwMode="auto">
            <a:xfrm>
              <a:off x="880" y="864"/>
              <a:ext cx="736" cy="924"/>
              <a:chOff x="880" y="864"/>
              <a:chExt cx="736" cy="924"/>
            </a:xfrm>
          </p:grpSpPr>
          <p:sp>
            <p:nvSpPr>
              <p:cNvPr id="1481756" name="Oval 28"/>
              <p:cNvSpPr>
                <a:spLocks noChangeArrowheads="1"/>
              </p:cNvSpPr>
              <p:nvPr/>
            </p:nvSpPr>
            <p:spPr bwMode="auto">
              <a:xfrm>
                <a:off x="880" y="864"/>
                <a:ext cx="736" cy="609"/>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a:spcBef>
                    <a:spcPct val="0"/>
                  </a:spcBef>
                </a:pPr>
                <a:r>
                  <a:rPr lang="en-US" sz="1800">
                    <a:latin typeface="Verdana" charset="0"/>
                  </a:rPr>
                  <a:t>Producer</a:t>
                </a:r>
              </a:p>
            </p:txBody>
          </p:sp>
          <p:sp>
            <p:nvSpPr>
              <p:cNvPr id="1481757" name="Rectangle 29"/>
              <p:cNvSpPr>
                <a:spLocks noChangeArrowheads="1"/>
              </p:cNvSpPr>
              <p:nvPr/>
            </p:nvSpPr>
            <p:spPr bwMode="auto">
              <a:xfrm>
                <a:off x="978" y="1541"/>
                <a:ext cx="507" cy="247"/>
              </a:xfrm>
              <a:prstGeom prst="rect">
                <a:avLst/>
              </a:prstGeom>
              <a:noFill/>
              <a:ln w="25400">
                <a:solidFill>
                  <a:schemeClr val="tx1"/>
                </a:solidFill>
                <a:miter lim="800000"/>
                <a:headEnd/>
                <a:tailEnd/>
              </a:ln>
              <a:effectLst/>
            </p:spPr>
            <p:txBody>
              <a:bodyPr>
                <a:prstTxWarp prst="textNoShape">
                  <a:avLst/>
                </a:prstTxWarp>
                <a:spAutoFit/>
              </a:bodyPr>
              <a:lstStyle/>
              <a:p>
                <a:pPr algn="l">
                  <a:spcBef>
                    <a:spcPct val="0"/>
                  </a:spcBef>
                </a:pPr>
                <a:r>
                  <a:rPr lang="en-US" sz="1800">
                    <a:latin typeface="Verdana" charset="0"/>
                  </a:rPr>
                  <a:t>  R</a:t>
                </a:r>
                <a:r>
                  <a:rPr lang="en-US" sz="1800" baseline="-25000">
                    <a:latin typeface="Verdana" charset="0"/>
                  </a:rPr>
                  <a:t>tail</a:t>
                </a:r>
              </a:p>
            </p:txBody>
          </p:sp>
        </p:grpSp>
        <p:grpSp>
          <p:nvGrpSpPr>
            <p:cNvPr id="1481758" name="Group 30"/>
            <p:cNvGrpSpPr>
              <a:grpSpLocks/>
            </p:cNvGrpSpPr>
            <p:nvPr/>
          </p:nvGrpSpPr>
          <p:grpSpPr bwMode="auto">
            <a:xfrm>
              <a:off x="3440" y="857"/>
              <a:ext cx="1874" cy="556"/>
              <a:chOff x="3416" y="857"/>
              <a:chExt cx="1874" cy="556"/>
            </a:xfrm>
          </p:grpSpPr>
          <p:sp>
            <p:nvSpPr>
              <p:cNvPr id="1481759" name="Oval 31"/>
              <p:cNvSpPr>
                <a:spLocks noChangeArrowheads="1"/>
              </p:cNvSpPr>
              <p:nvPr/>
            </p:nvSpPr>
            <p:spPr bwMode="auto">
              <a:xfrm>
                <a:off x="3416" y="864"/>
                <a:ext cx="787" cy="549"/>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a:spcBef>
                    <a:spcPct val="0"/>
                  </a:spcBef>
                </a:pPr>
                <a:endParaRPr lang="en-US" sz="1800">
                  <a:latin typeface="Verdana" charset="0"/>
                </a:endParaRPr>
              </a:p>
              <a:p>
                <a:pPr>
                  <a:spcBef>
                    <a:spcPct val="0"/>
                  </a:spcBef>
                </a:pPr>
                <a:r>
                  <a:rPr lang="en-US" sz="1800">
                    <a:latin typeface="Verdana" charset="0"/>
                  </a:rPr>
                  <a:t>Consumer</a:t>
                </a:r>
              </a:p>
              <a:p>
                <a:pPr>
                  <a:spcBef>
                    <a:spcPct val="0"/>
                  </a:spcBef>
                </a:pPr>
                <a:r>
                  <a:rPr lang="en-US" sz="1800">
                    <a:latin typeface="Verdana" charset="0"/>
                  </a:rPr>
                  <a:t>1</a:t>
                </a:r>
              </a:p>
            </p:txBody>
          </p:sp>
          <p:grpSp>
            <p:nvGrpSpPr>
              <p:cNvPr id="1481760" name="Group 32"/>
              <p:cNvGrpSpPr>
                <a:grpSpLocks/>
              </p:cNvGrpSpPr>
              <p:nvPr/>
            </p:nvGrpSpPr>
            <p:grpSpPr bwMode="auto">
              <a:xfrm>
                <a:off x="4300" y="857"/>
                <a:ext cx="990" cy="527"/>
                <a:chOff x="4300" y="857"/>
                <a:chExt cx="990" cy="527"/>
              </a:xfrm>
            </p:grpSpPr>
            <p:sp>
              <p:nvSpPr>
                <p:cNvPr id="1481761" name="Rectangle 33"/>
                <p:cNvSpPr>
                  <a:spLocks noChangeArrowheads="1"/>
                </p:cNvSpPr>
                <p:nvPr/>
              </p:nvSpPr>
              <p:spPr bwMode="auto">
                <a:xfrm>
                  <a:off x="4805" y="857"/>
                  <a:ext cx="485" cy="247"/>
                </a:xfrm>
                <a:prstGeom prst="rect">
                  <a:avLst/>
                </a:prstGeom>
                <a:noFill/>
                <a:ln w="25400">
                  <a:solidFill>
                    <a:schemeClr val="tx1"/>
                  </a:solidFill>
                  <a:miter lim="800000"/>
                  <a:headEnd/>
                  <a:tailEnd/>
                </a:ln>
                <a:effectLst/>
              </p:spPr>
              <p:txBody>
                <a:bodyPr wrap="none">
                  <a:prstTxWarp prst="textNoShape">
                    <a:avLst/>
                  </a:prstTxWarp>
                  <a:spAutoFit/>
                </a:bodyPr>
                <a:lstStyle/>
                <a:p>
                  <a:pPr algn="l">
                    <a:spcBef>
                      <a:spcPct val="0"/>
                    </a:spcBef>
                  </a:pPr>
                  <a:r>
                    <a:rPr lang="en-US" sz="1800">
                      <a:latin typeface="Verdana" charset="0"/>
                    </a:rPr>
                    <a:t>  R   </a:t>
                  </a:r>
                  <a:endParaRPr lang="en-US" sz="1800" baseline="-25000">
                    <a:latin typeface="Verdana" charset="0"/>
                  </a:endParaRPr>
                </a:p>
              </p:txBody>
            </p:sp>
            <p:grpSp>
              <p:nvGrpSpPr>
                <p:cNvPr id="1481762" name="Group 34"/>
                <p:cNvGrpSpPr>
                  <a:grpSpLocks/>
                </p:cNvGrpSpPr>
                <p:nvPr/>
              </p:nvGrpSpPr>
              <p:grpSpPr bwMode="auto">
                <a:xfrm>
                  <a:off x="4300" y="857"/>
                  <a:ext cx="471" cy="527"/>
                  <a:chOff x="4300" y="857"/>
                  <a:chExt cx="471" cy="527"/>
                </a:xfrm>
              </p:grpSpPr>
              <p:sp>
                <p:nvSpPr>
                  <p:cNvPr id="1481763" name="Rectangle 35"/>
                  <p:cNvSpPr>
                    <a:spLocks noChangeArrowheads="1"/>
                  </p:cNvSpPr>
                  <p:nvPr/>
                </p:nvSpPr>
                <p:spPr bwMode="auto">
                  <a:xfrm>
                    <a:off x="4300" y="857"/>
                    <a:ext cx="471" cy="247"/>
                  </a:xfrm>
                  <a:prstGeom prst="rect">
                    <a:avLst/>
                  </a:prstGeom>
                  <a:noFill/>
                  <a:ln w="25400">
                    <a:solidFill>
                      <a:schemeClr val="tx1"/>
                    </a:solidFill>
                    <a:miter lim="800000"/>
                    <a:headEnd/>
                    <a:tailEnd/>
                  </a:ln>
                  <a:effectLst/>
                </p:spPr>
                <p:txBody>
                  <a:bodyPr>
                    <a:prstTxWarp prst="textNoShape">
                      <a:avLst/>
                    </a:prstTxWarp>
                    <a:spAutoFit/>
                  </a:bodyPr>
                  <a:lstStyle/>
                  <a:p>
                    <a:pPr algn="l">
                      <a:spcBef>
                        <a:spcPct val="0"/>
                      </a:spcBef>
                    </a:pPr>
                    <a:r>
                      <a:rPr lang="en-US" sz="1800">
                        <a:latin typeface="Verdana" charset="0"/>
                      </a:rPr>
                      <a:t>R</a:t>
                    </a:r>
                    <a:r>
                      <a:rPr lang="en-US" sz="1800" baseline="-25000">
                        <a:latin typeface="Verdana" charset="0"/>
                      </a:rPr>
                      <a:t>head</a:t>
                    </a:r>
                  </a:p>
                </p:txBody>
              </p:sp>
              <p:sp>
                <p:nvSpPr>
                  <p:cNvPr id="1481764" name="Rectangle 36"/>
                  <p:cNvSpPr>
                    <a:spLocks noChangeArrowheads="1"/>
                  </p:cNvSpPr>
                  <p:nvPr/>
                </p:nvSpPr>
                <p:spPr bwMode="auto">
                  <a:xfrm>
                    <a:off x="4300" y="1137"/>
                    <a:ext cx="471" cy="247"/>
                  </a:xfrm>
                  <a:prstGeom prst="rect">
                    <a:avLst/>
                  </a:prstGeom>
                  <a:noFill/>
                  <a:ln w="25400">
                    <a:solidFill>
                      <a:schemeClr val="tx1"/>
                    </a:solidFill>
                    <a:miter lim="800000"/>
                    <a:headEnd/>
                    <a:tailEnd/>
                  </a:ln>
                  <a:effectLst/>
                </p:spPr>
                <p:txBody>
                  <a:bodyPr>
                    <a:prstTxWarp prst="textNoShape">
                      <a:avLst/>
                    </a:prstTxWarp>
                    <a:spAutoFit/>
                  </a:bodyPr>
                  <a:lstStyle/>
                  <a:p>
                    <a:pPr algn="l">
                      <a:spcBef>
                        <a:spcPct val="0"/>
                      </a:spcBef>
                    </a:pPr>
                    <a:r>
                      <a:rPr lang="en-US" sz="1800">
                        <a:latin typeface="Verdana" charset="0"/>
                      </a:rPr>
                      <a:t>R</a:t>
                    </a:r>
                    <a:r>
                      <a:rPr lang="en-US" sz="1800" baseline="-25000">
                        <a:latin typeface="Verdana" charset="0"/>
                      </a:rPr>
                      <a:t>tail   </a:t>
                    </a:r>
                  </a:p>
                </p:txBody>
              </p:sp>
            </p:grpSp>
          </p:grpSp>
        </p:grpSp>
        <p:grpSp>
          <p:nvGrpSpPr>
            <p:cNvPr id="1481765" name="Group 37"/>
            <p:cNvGrpSpPr>
              <a:grpSpLocks/>
            </p:cNvGrpSpPr>
            <p:nvPr/>
          </p:nvGrpSpPr>
          <p:grpSpPr bwMode="auto">
            <a:xfrm>
              <a:off x="3440" y="1505"/>
              <a:ext cx="1874" cy="556"/>
              <a:chOff x="3416" y="857"/>
              <a:chExt cx="1874" cy="556"/>
            </a:xfrm>
          </p:grpSpPr>
          <p:sp>
            <p:nvSpPr>
              <p:cNvPr id="1481766" name="Oval 38"/>
              <p:cNvSpPr>
                <a:spLocks noChangeArrowheads="1"/>
              </p:cNvSpPr>
              <p:nvPr/>
            </p:nvSpPr>
            <p:spPr bwMode="auto">
              <a:xfrm>
                <a:off x="3416" y="864"/>
                <a:ext cx="787" cy="549"/>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a:spcBef>
                    <a:spcPct val="0"/>
                  </a:spcBef>
                </a:pPr>
                <a:endParaRPr lang="en-US" sz="1800">
                  <a:latin typeface="Verdana" charset="0"/>
                </a:endParaRPr>
              </a:p>
              <a:p>
                <a:pPr>
                  <a:spcBef>
                    <a:spcPct val="0"/>
                  </a:spcBef>
                </a:pPr>
                <a:r>
                  <a:rPr lang="en-US" sz="1800">
                    <a:latin typeface="Verdana" charset="0"/>
                  </a:rPr>
                  <a:t>Consumer</a:t>
                </a:r>
              </a:p>
              <a:p>
                <a:pPr>
                  <a:spcBef>
                    <a:spcPct val="0"/>
                  </a:spcBef>
                </a:pPr>
                <a:r>
                  <a:rPr lang="en-US" sz="1800">
                    <a:latin typeface="Verdana" charset="0"/>
                  </a:rPr>
                  <a:t>2</a:t>
                </a:r>
              </a:p>
            </p:txBody>
          </p:sp>
          <p:grpSp>
            <p:nvGrpSpPr>
              <p:cNvPr id="1481767" name="Group 39"/>
              <p:cNvGrpSpPr>
                <a:grpSpLocks/>
              </p:cNvGrpSpPr>
              <p:nvPr/>
            </p:nvGrpSpPr>
            <p:grpSpPr bwMode="auto">
              <a:xfrm>
                <a:off x="4300" y="857"/>
                <a:ext cx="990" cy="527"/>
                <a:chOff x="4300" y="857"/>
                <a:chExt cx="990" cy="527"/>
              </a:xfrm>
            </p:grpSpPr>
            <p:sp>
              <p:nvSpPr>
                <p:cNvPr id="1481768" name="Rectangle 40"/>
                <p:cNvSpPr>
                  <a:spLocks noChangeArrowheads="1"/>
                </p:cNvSpPr>
                <p:nvPr/>
              </p:nvSpPr>
              <p:spPr bwMode="auto">
                <a:xfrm>
                  <a:off x="4805" y="857"/>
                  <a:ext cx="485" cy="247"/>
                </a:xfrm>
                <a:prstGeom prst="rect">
                  <a:avLst/>
                </a:prstGeom>
                <a:noFill/>
                <a:ln w="25400">
                  <a:solidFill>
                    <a:schemeClr val="tx1"/>
                  </a:solidFill>
                  <a:miter lim="800000"/>
                  <a:headEnd/>
                  <a:tailEnd/>
                </a:ln>
                <a:effectLst/>
              </p:spPr>
              <p:txBody>
                <a:bodyPr wrap="none">
                  <a:prstTxWarp prst="textNoShape">
                    <a:avLst/>
                  </a:prstTxWarp>
                  <a:spAutoFit/>
                </a:bodyPr>
                <a:lstStyle/>
                <a:p>
                  <a:pPr algn="l">
                    <a:spcBef>
                      <a:spcPct val="0"/>
                    </a:spcBef>
                  </a:pPr>
                  <a:r>
                    <a:rPr lang="en-US" sz="1800">
                      <a:latin typeface="Verdana" charset="0"/>
                    </a:rPr>
                    <a:t>  R   </a:t>
                  </a:r>
                  <a:endParaRPr lang="en-US" sz="1800" baseline="-25000">
                    <a:latin typeface="Verdana" charset="0"/>
                  </a:endParaRPr>
                </a:p>
              </p:txBody>
            </p:sp>
            <p:grpSp>
              <p:nvGrpSpPr>
                <p:cNvPr id="1481769" name="Group 41"/>
                <p:cNvGrpSpPr>
                  <a:grpSpLocks/>
                </p:cNvGrpSpPr>
                <p:nvPr/>
              </p:nvGrpSpPr>
              <p:grpSpPr bwMode="auto">
                <a:xfrm>
                  <a:off x="4300" y="857"/>
                  <a:ext cx="471" cy="527"/>
                  <a:chOff x="4300" y="857"/>
                  <a:chExt cx="471" cy="527"/>
                </a:xfrm>
              </p:grpSpPr>
              <p:sp>
                <p:nvSpPr>
                  <p:cNvPr id="1481770" name="Rectangle 42"/>
                  <p:cNvSpPr>
                    <a:spLocks noChangeArrowheads="1"/>
                  </p:cNvSpPr>
                  <p:nvPr/>
                </p:nvSpPr>
                <p:spPr bwMode="auto">
                  <a:xfrm>
                    <a:off x="4300" y="857"/>
                    <a:ext cx="471" cy="247"/>
                  </a:xfrm>
                  <a:prstGeom prst="rect">
                    <a:avLst/>
                  </a:prstGeom>
                  <a:noFill/>
                  <a:ln w="25400">
                    <a:solidFill>
                      <a:schemeClr val="tx1"/>
                    </a:solidFill>
                    <a:miter lim="800000"/>
                    <a:headEnd/>
                    <a:tailEnd/>
                  </a:ln>
                  <a:effectLst/>
                </p:spPr>
                <p:txBody>
                  <a:bodyPr>
                    <a:prstTxWarp prst="textNoShape">
                      <a:avLst/>
                    </a:prstTxWarp>
                    <a:spAutoFit/>
                  </a:bodyPr>
                  <a:lstStyle/>
                  <a:p>
                    <a:pPr algn="l">
                      <a:spcBef>
                        <a:spcPct val="0"/>
                      </a:spcBef>
                    </a:pPr>
                    <a:r>
                      <a:rPr lang="en-US" sz="1800">
                        <a:latin typeface="Verdana" charset="0"/>
                      </a:rPr>
                      <a:t>R</a:t>
                    </a:r>
                    <a:r>
                      <a:rPr lang="en-US" sz="1800" baseline="-25000">
                        <a:latin typeface="Verdana" charset="0"/>
                      </a:rPr>
                      <a:t>head</a:t>
                    </a:r>
                  </a:p>
                </p:txBody>
              </p:sp>
              <p:sp>
                <p:nvSpPr>
                  <p:cNvPr id="1481771" name="Rectangle 43"/>
                  <p:cNvSpPr>
                    <a:spLocks noChangeArrowheads="1"/>
                  </p:cNvSpPr>
                  <p:nvPr/>
                </p:nvSpPr>
                <p:spPr bwMode="auto">
                  <a:xfrm>
                    <a:off x="4300" y="1137"/>
                    <a:ext cx="471" cy="247"/>
                  </a:xfrm>
                  <a:prstGeom prst="rect">
                    <a:avLst/>
                  </a:prstGeom>
                  <a:noFill/>
                  <a:ln w="25400">
                    <a:solidFill>
                      <a:schemeClr val="tx1"/>
                    </a:solidFill>
                    <a:miter lim="800000"/>
                    <a:headEnd/>
                    <a:tailEnd/>
                  </a:ln>
                  <a:effectLst/>
                </p:spPr>
                <p:txBody>
                  <a:bodyPr>
                    <a:prstTxWarp prst="textNoShape">
                      <a:avLst/>
                    </a:prstTxWarp>
                    <a:spAutoFit/>
                  </a:bodyPr>
                  <a:lstStyle/>
                  <a:p>
                    <a:pPr algn="l">
                      <a:spcBef>
                        <a:spcPct val="0"/>
                      </a:spcBef>
                    </a:pPr>
                    <a:r>
                      <a:rPr lang="en-US" sz="1800">
                        <a:latin typeface="Verdana" charset="0"/>
                      </a:rPr>
                      <a:t>R</a:t>
                    </a:r>
                    <a:r>
                      <a:rPr lang="en-US" sz="1800" baseline="-25000">
                        <a:latin typeface="Verdana" charset="0"/>
                      </a:rPr>
                      <a:t>tail   </a:t>
                    </a:r>
                  </a:p>
                </p:txBody>
              </p:sp>
            </p:grpSp>
          </p:grpSp>
        </p:grpSp>
      </p:grpSp>
    </p:spTree>
    <p:extLst>
      <p:ext uri="{BB962C8B-B14F-4D97-AF65-F5344CB8AC3E}">
        <p14:creationId xmlns:p14="http://schemas.microsoft.com/office/powerpoint/2010/main" val="353698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17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81730"/>
                                        </p:tgtEl>
                                        <p:attrNameLst>
                                          <p:attrName>style.visibility</p:attrName>
                                        </p:attrNameLst>
                                      </p:cBhvr>
                                      <p:to>
                                        <p:strVal val="visible"/>
                                      </p:to>
                                    </p:set>
                                    <p:animEffect transition="in" filter="dissolve">
                                      <p:cBhvr>
                                        <p:cTn id="11" dur="500"/>
                                        <p:tgtEl>
                                          <p:spTgt spid="148173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481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1730" grpId="0" animBg="1"/>
      <p:bldP spid="1481734"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6" name="Rectangle 2"/>
          <p:cNvSpPr>
            <a:spLocks noGrp="1" noChangeArrowheads="1"/>
          </p:cNvSpPr>
          <p:nvPr>
            <p:ph type="title"/>
          </p:nvPr>
        </p:nvSpPr>
        <p:spPr>
          <a:xfrm>
            <a:off x="117475" y="392114"/>
            <a:ext cx="8267700" cy="589521"/>
          </a:xfrm>
          <a:noFill/>
          <a:ln/>
        </p:spPr>
        <p:txBody>
          <a:bodyPr lIns="90488" tIns="44450" rIns="90488" bIns="44450">
            <a:normAutofit fontScale="90000"/>
          </a:bodyPr>
          <a:lstStyle/>
          <a:p>
            <a:r>
              <a:rPr lang="en-US" dirty="0"/>
              <a:t>Mutual Exclusion Using Load/Store </a:t>
            </a:r>
          </a:p>
        </p:txBody>
      </p:sp>
      <p:sp>
        <p:nvSpPr>
          <p:cNvPr id="12" name="Slide Number Placeholder 4"/>
          <p:cNvSpPr>
            <a:spLocks noGrp="1"/>
          </p:cNvSpPr>
          <p:nvPr>
            <p:ph type="sldNum" sz="quarter" idx="12"/>
          </p:nvPr>
        </p:nvSpPr>
        <p:spPr/>
        <p:txBody>
          <a:bodyPr/>
          <a:lstStyle/>
          <a:p>
            <a:fld id="{BD06131D-D518-E44F-A3F0-3F7EB1405C00}" type="slidenum">
              <a:rPr lang="en-US"/>
              <a:pPr/>
              <a:t>118</a:t>
            </a:fld>
            <a:endParaRPr lang="en-US" b="0">
              <a:solidFill>
                <a:srgbClr val="FBBA03"/>
              </a:solidFill>
            </a:endParaRPr>
          </a:p>
        </p:txBody>
      </p:sp>
      <p:sp>
        <p:nvSpPr>
          <p:cNvPr id="1506307" name="Rectangle 3"/>
          <p:cNvSpPr>
            <a:spLocks noChangeArrowheads="1"/>
          </p:cNvSpPr>
          <p:nvPr/>
        </p:nvSpPr>
        <p:spPr bwMode="auto">
          <a:xfrm>
            <a:off x="698500" y="1398588"/>
            <a:ext cx="726481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zh-CN" altLang="en-US" sz="2000" dirty="0" smtClean="0">
                <a:latin typeface="Verdana" charset="0"/>
              </a:rPr>
              <a:t>基于两个共享变量</a:t>
            </a:r>
            <a:r>
              <a:rPr lang="en-US" altLang="zh-CN" sz="2000" dirty="0" smtClean="0">
                <a:latin typeface="Verdana" charset="0"/>
              </a:rPr>
              <a:t>c1</a:t>
            </a:r>
            <a:r>
              <a:rPr lang="zh-CN" altLang="en-US" sz="2000" dirty="0" smtClean="0">
                <a:latin typeface="Verdana" charset="0"/>
              </a:rPr>
              <a:t>和</a:t>
            </a:r>
            <a:r>
              <a:rPr lang="en-US" altLang="zh-CN" sz="2000" dirty="0" smtClean="0">
                <a:latin typeface="Verdana" charset="0"/>
              </a:rPr>
              <a:t>c2</a:t>
            </a:r>
            <a:r>
              <a:rPr lang="zh-CN" altLang="en-US" sz="2000" dirty="0" smtClean="0">
                <a:latin typeface="Verdana" charset="0"/>
              </a:rPr>
              <a:t>的同步协议。初始状态</a:t>
            </a:r>
            <a:r>
              <a:rPr lang="en-US" altLang="zh-CN" sz="2000" dirty="0" smtClean="0">
                <a:latin typeface="Verdana" charset="0"/>
              </a:rPr>
              <a:t>c1</a:t>
            </a:r>
            <a:r>
              <a:rPr lang="zh-CN" altLang="en-US" sz="2000" dirty="0" smtClean="0">
                <a:latin typeface="Verdana" charset="0"/>
              </a:rPr>
              <a:t>和</a:t>
            </a:r>
            <a:r>
              <a:rPr lang="en-US" altLang="zh-CN" sz="2000" dirty="0" smtClean="0">
                <a:latin typeface="Verdana" charset="0"/>
              </a:rPr>
              <a:t>c2</a:t>
            </a:r>
            <a:r>
              <a:rPr lang="zh-CN" altLang="en-US" sz="2000" dirty="0" smtClean="0">
                <a:latin typeface="Verdana" charset="0"/>
              </a:rPr>
              <a:t>均为</a:t>
            </a:r>
            <a:r>
              <a:rPr lang="en-US" altLang="zh-CN" sz="2000" dirty="0" smtClean="0">
                <a:latin typeface="Verdana" charset="0"/>
              </a:rPr>
              <a:t>0</a:t>
            </a:r>
            <a:r>
              <a:rPr lang="en-US" sz="2000" dirty="0" smtClean="0">
                <a:latin typeface="Verdana" charset="0"/>
              </a:rPr>
              <a:t> </a:t>
            </a:r>
            <a:endParaRPr lang="en-US" sz="2000" dirty="0">
              <a:latin typeface="Verdana" charset="0"/>
            </a:endParaRPr>
          </a:p>
        </p:txBody>
      </p:sp>
      <p:sp>
        <p:nvSpPr>
          <p:cNvPr id="1506308" name="Rectangle 4"/>
          <p:cNvSpPr>
            <a:spLocks noChangeArrowheads="1"/>
          </p:cNvSpPr>
          <p:nvPr/>
        </p:nvSpPr>
        <p:spPr bwMode="auto">
          <a:xfrm>
            <a:off x="776288" y="4937125"/>
            <a:ext cx="2154237" cy="3937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a:latin typeface="Verdana" charset="0"/>
              </a:rPr>
              <a:t>What is wrong?</a:t>
            </a:r>
          </a:p>
        </p:txBody>
      </p:sp>
      <p:grpSp>
        <p:nvGrpSpPr>
          <p:cNvPr id="1506309" name="Group 5"/>
          <p:cNvGrpSpPr>
            <a:grpSpLocks/>
          </p:cNvGrpSpPr>
          <p:nvPr/>
        </p:nvGrpSpPr>
        <p:grpSpPr bwMode="auto">
          <a:xfrm>
            <a:off x="952500" y="2344738"/>
            <a:ext cx="7432675" cy="2001837"/>
            <a:chOff x="600" y="1477"/>
            <a:chExt cx="4682" cy="1261"/>
          </a:xfrm>
        </p:grpSpPr>
        <p:sp>
          <p:nvSpPr>
            <p:cNvPr id="1506310" name="Rectangle 6"/>
            <p:cNvSpPr>
              <a:spLocks noChangeArrowheads="1"/>
            </p:cNvSpPr>
            <p:nvPr/>
          </p:nvSpPr>
          <p:spPr bwMode="auto">
            <a:xfrm>
              <a:off x="654" y="1491"/>
              <a:ext cx="1994" cy="120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i="1" dirty="0">
                  <a:latin typeface="Verdana" charset="0"/>
                </a:rPr>
                <a:t>Process 1</a:t>
              </a:r>
              <a:endParaRPr lang="en-US" sz="2000" dirty="0">
                <a:latin typeface="Verdana" charset="0"/>
              </a:endParaRPr>
            </a:p>
            <a:p>
              <a:pPr lvl="1" algn="l">
                <a:spcBef>
                  <a:spcPct val="0"/>
                </a:spcBef>
              </a:pPr>
              <a:r>
                <a:rPr lang="en-US" sz="2000" dirty="0">
                  <a:latin typeface="Verdana" charset="0"/>
                </a:rPr>
                <a:t> </a:t>
              </a:r>
              <a:r>
                <a:rPr lang="en-US" sz="2000" dirty="0">
                  <a:solidFill>
                    <a:srgbClr val="56127A"/>
                  </a:solidFill>
                  <a:latin typeface="Verdana" charset="0"/>
                </a:rPr>
                <a:t>...</a:t>
              </a:r>
            </a:p>
            <a:p>
              <a:pPr lvl="1" algn="l">
                <a:spcBef>
                  <a:spcPct val="0"/>
                </a:spcBef>
              </a:pPr>
              <a:r>
                <a:rPr lang="en-US" sz="2000" dirty="0">
                  <a:solidFill>
                    <a:srgbClr val="56127A"/>
                  </a:solidFill>
                  <a:latin typeface="Verdana" charset="0"/>
                </a:rPr>
                <a:t>c1=1;</a:t>
              </a:r>
            </a:p>
            <a:p>
              <a:pPr algn="l">
                <a:spcBef>
                  <a:spcPct val="0"/>
                </a:spcBef>
              </a:pPr>
              <a:r>
                <a:rPr lang="en-US" sz="2000" dirty="0">
                  <a:solidFill>
                    <a:srgbClr val="56127A"/>
                  </a:solidFill>
                  <a:latin typeface="Verdana" charset="0"/>
                </a:rPr>
                <a:t>L:  </a:t>
              </a:r>
              <a:r>
                <a:rPr lang="en-US" sz="2000" i="1" dirty="0">
                  <a:solidFill>
                    <a:srgbClr val="56127A"/>
                  </a:solidFill>
                  <a:latin typeface="Verdana" charset="0"/>
                </a:rPr>
                <a:t>if</a:t>
              </a:r>
              <a:r>
                <a:rPr lang="en-US" sz="2000" dirty="0">
                  <a:solidFill>
                    <a:srgbClr val="56127A"/>
                  </a:solidFill>
                  <a:latin typeface="Verdana" charset="0"/>
                </a:rPr>
                <a:t> c2=1 </a:t>
              </a:r>
              <a:r>
                <a:rPr lang="en-US" sz="2000" i="1" dirty="0">
                  <a:solidFill>
                    <a:srgbClr val="56127A"/>
                  </a:solidFill>
                  <a:latin typeface="Verdana" charset="0"/>
                </a:rPr>
                <a:t>then go to </a:t>
              </a:r>
              <a:r>
                <a:rPr lang="en-US" sz="2000" dirty="0">
                  <a:solidFill>
                    <a:srgbClr val="56127A"/>
                  </a:solidFill>
                  <a:latin typeface="Verdana" charset="0"/>
                </a:rPr>
                <a:t>L</a:t>
              </a:r>
            </a:p>
            <a:p>
              <a:pPr lvl="1" algn="l">
                <a:spcBef>
                  <a:spcPct val="0"/>
                </a:spcBef>
              </a:pPr>
              <a:r>
                <a:rPr lang="en-US" sz="2000" dirty="0">
                  <a:solidFill>
                    <a:srgbClr val="56127A"/>
                  </a:solidFill>
                  <a:latin typeface="Verdana" charset="0"/>
                </a:rPr>
                <a:t>  &lt; critical section&gt;</a:t>
              </a:r>
            </a:p>
            <a:p>
              <a:pPr lvl="1" algn="l">
                <a:spcBef>
                  <a:spcPct val="0"/>
                </a:spcBef>
              </a:pPr>
              <a:r>
                <a:rPr lang="en-US" sz="2000" dirty="0">
                  <a:solidFill>
                    <a:srgbClr val="56127A"/>
                  </a:solidFill>
                  <a:latin typeface="Verdana" charset="0"/>
                </a:rPr>
                <a:t>c1=0;</a:t>
              </a:r>
            </a:p>
          </p:txBody>
        </p:sp>
        <p:sp>
          <p:nvSpPr>
            <p:cNvPr id="1506311" name="Rectangle 7"/>
            <p:cNvSpPr>
              <a:spLocks noChangeArrowheads="1"/>
            </p:cNvSpPr>
            <p:nvPr/>
          </p:nvSpPr>
          <p:spPr bwMode="auto">
            <a:xfrm>
              <a:off x="3118" y="1477"/>
              <a:ext cx="1994" cy="120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i="1" dirty="0">
                  <a:latin typeface="Verdana" charset="0"/>
                </a:rPr>
                <a:t>Process 2</a:t>
              </a:r>
              <a:endParaRPr lang="en-US" sz="2000" dirty="0">
                <a:latin typeface="Verdana" charset="0"/>
              </a:endParaRPr>
            </a:p>
            <a:p>
              <a:pPr lvl="1" algn="l">
                <a:spcBef>
                  <a:spcPct val="0"/>
                </a:spcBef>
              </a:pPr>
              <a:r>
                <a:rPr lang="en-US" sz="2000" dirty="0">
                  <a:latin typeface="Verdana" charset="0"/>
                </a:rPr>
                <a:t> ...</a:t>
              </a:r>
            </a:p>
            <a:p>
              <a:pPr lvl="1" algn="l">
                <a:spcBef>
                  <a:spcPct val="0"/>
                </a:spcBef>
              </a:pPr>
              <a:r>
                <a:rPr lang="en-US" sz="2000" dirty="0">
                  <a:solidFill>
                    <a:srgbClr val="56127A"/>
                  </a:solidFill>
                  <a:latin typeface="Verdana" charset="0"/>
                </a:rPr>
                <a:t>c2=1;</a:t>
              </a:r>
            </a:p>
            <a:p>
              <a:pPr algn="l">
                <a:spcBef>
                  <a:spcPct val="0"/>
                </a:spcBef>
              </a:pPr>
              <a:r>
                <a:rPr lang="en-US" sz="2000" dirty="0">
                  <a:solidFill>
                    <a:srgbClr val="56127A"/>
                  </a:solidFill>
                  <a:latin typeface="Verdana" charset="0"/>
                </a:rPr>
                <a:t>L:  </a:t>
              </a:r>
              <a:r>
                <a:rPr lang="en-US" sz="2000" i="1" dirty="0">
                  <a:solidFill>
                    <a:srgbClr val="56127A"/>
                  </a:solidFill>
                  <a:latin typeface="Verdana" charset="0"/>
                </a:rPr>
                <a:t>if</a:t>
              </a:r>
              <a:r>
                <a:rPr lang="en-US" sz="2000" dirty="0">
                  <a:solidFill>
                    <a:srgbClr val="56127A"/>
                  </a:solidFill>
                  <a:latin typeface="Verdana" charset="0"/>
                </a:rPr>
                <a:t> c1=1 </a:t>
              </a:r>
              <a:r>
                <a:rPr lang="en-US" sz="2000" i="1" dirty="0">
                  <a:solidFill>
                    <a:srgbClr val="56127A"/>
                  </a:solidFill>
                  <a:latin typeface="Verdana" charset="0"/>
                </a:rPr>
                <a:t>then go to </a:t>
              </a:r>
              <a:r>
                <a:rPr lang="en-US" sz="2000" dirty="0">
                  <a:solidFill>
                    <a:srgbClr val="56127A"/>
                  </a:solidFill>
                  <a:latin typeface="Verdana" charset="0"/>
                </a:rPr>
                <a:t>L</a:t>
              </a:r>
            </a:p>
            <a:p>
              <a:pPr lvl="1" algn="l">
                <a:spcBef>
                  <a:spcPct val="0"/>
                </a:spcBef>
              </a:pPr>
              <a:r>
                <a:rPr lang="en-US" sz="2000" dirty="0">
                  <a:solidFill>
                    <a:srgbClr val="56127A"/>
                  </a:solidFill>
                  <a:latin typeface="Verdana" charset="0"/>
                </a:rPr>
                <a:t>  &lt; critical section&gt;</a:t>
              </a:r>
            </a:p>
            <a:p>
              <a:pPr lvl="1" algn="l">
                <a:spcBef>
                  <a:spcPct val="0"/>
                </a:spcBef>
              </a:pPr>
              <a:r>
                <a:rPr lang="en-US" sz="2000" dirty="0">
                  <a:solidFill>
                    <a:srgbClr val="56127A"/>
                  </a:solidFill>
                  <a:latin typeface="Verdana" charset="0"/>
                </a:rPr>
                <a:t>c2=0;</a:t>
              </a:r>
            </a:p>
          </p:txBody>
        </p:sp>
        <p:sp>
          <p:nvSpPr>
            <p:cNvPr id="1506312" name="Rectangle 8"/>
            <p:cNvSpPr>
              <a:spLocks noChangeArrowheads="1"/>
            </p:cNvSpPr>
            <p:nvPr/>
          </p:nvSpPr>
          <p:spPr bwMode="auto">
            <a:xfrm>
              <a:off x="600" y="1750"/>
              <a:ext cx="2194" cy="988"/>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sp>
          <p:nvSpPr>
            <p:cNvPr id="1506313" name="Rectangle 9"/>
            <p:cNvSpPr>
              <a:spLocks noChangeArrowheads="1"/>
            </p:cNvSpPr>
            <p:nvPr/>
          </p:nvSpPr>
          <p:spPr bwMode="auto">
            <a:xfrm>
              <a:off x="3088" y="1750"/>
              <a:ext cx="2194" cy="988"/>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grpSp>
      <p:sp>
        <p:nvSpPr>
          <p:cNvPr id="1506314" name="Text Box 10"/>
          <p:cNvSpPr txBox="1">
            <a:spLocks noChangeArrowheads="1"/>
          </p:cNvSpPr>
          <p:nvPr/>
        </p:nvSpPr>
        <p:spPr bwMode="auto">
          <a:xfrm>
            <a:off x="3505200" y="4953000"/>
            <a:ext cx="1446213"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i="1" dirty="0">
                <a:solidFill>
                  <a:schemeClr val="hlink"/>
                </a:solidFill>
                <a:latin typeface="Verdana" charset="0"/>
              </a:rPr>
              <a:t>Deadlock!</a:t>
            </a:r>
          </a:p>
        </p:txBody>
      </p:sp>
    </p:spTree>
    <p:extLst>
      <p:ext uri="{BB962C8B-B14F-4D97-AF65-F5344CB8AC3E}">
        <p14:creationId xmlns:p14="http://schemas.microsoft.com/office/powerpoint/2010/main" val="2326490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06314"/>
                                        </p:tgtEl>
                                        <p:attrNameLst>
                                          <p:attrName>style.visibility</p:attrName>
                                        </p:attrNameLst>
                                      </p:cBhvr>
                                      <p:to>
                                        <p:strVal val="visible"/>
                                      </p:to>
                                    </p:set>
                                    <p:animEffect transition="in" filter="checkerboard(across)">
                                      <p:cBhvr>
                                        <p:cTn id="7" dur="500"/>
                                        <p:tgtEl>
                                          <p:spTgt spid="1506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31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354" name="Rectangle 2"/>
          <p:cNvSpPr>
            <a:spLocks noGrp="1" noChangeArrowheads="1"/>
          </p:cNvSpPr>
          <p:nvPr>
            <p:ph type="title"/>
          </p:nvPr>
        </p:nvSpPr>
        <p:spPr>
          <a:xfrm>
            <a:off x="239713" y="228600"/>
            <a:ext cx="8267700" cy="800100"/>
          </a:xfrm>
          <a:noFill/>
          <a:ln/>
        </p:spPr>
        <p:txBody>
          <a:bodyPr lIns="90488" tIns="44450" rIns="90488" bIns="44450"/>
          <a:lstStyle/>
          <a:p>
            <a:r>
              <a:rPr lang="en-US"/>
              <a:t>Mutual Exclusion: </a:t>
            </a:r>
            <a:r>
              <a:rPr lang="en-US" sz="2000" i="1"/>
              <a:t>second attempt</a:t>
            </a:r>
          </a:p>
        </p:txBody>
      </p:sp>
      <p:sp>
        <p:nvSpPr>
          <p:cNvPr id="11" name="Slide Number Placeholder 4"/>
          <p:cNvSpPr>
            <a:spLocks noGrp="1"/>
          </p:cNvSpPr>
          <p:nvPr>
            <p:ph type="sldNum" sz="quarter" idx="12"/>
          </p:nvPr>
        </p:nvSpPr>
        <p:spPr/>
        <p:txBody>
          <a:bodyPr/>
          <a:lstStyle/>
          <a:p>
            <a:fld id="{8AFFE782-2AB1-7046-BEE5-12C948C2E6E9}" type="slidenum">
              <a:rPr lang="en-US"/>
              <a:pPr/>
              <a:t>119</a:t>
            </a:fld>
            <a:endParaRPr lang="en-US" b="0">
              <a:solidFill>
                <a:srgbClr val="FBBA03"/>
              </a:solidFill>
            </a:endParaRPr>
          </a:p>
        </p:txBody>
      </p:sp>
      <p:sp>
        <p:nvSpPr>
          <p:cNvPr id="1508355" name="Rectangle 3"/>
          <p:cNvSpPr>
            <a:spLocks noChangeArrowheads="1"/>
          </p:cNvSpPr>
          <p:nvPr/>
        </p:nvSpPr>
        <p:spPr bwMode="auto">
          <a:xfrm>
            <a:off x="711200" y="1066800"/>
            <a:ext cx="7014550" cy="705321"/>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zh-CN" altLang="en-US" sz="2000" dirty="0" smtClean="0">
                <a:latin typeface="Verdana" charset="0"/>
              </a:rPr>
              <a:t>为避免死锁，我们让一进程等待时放弃</a:t>
            </a:r>
            <a:r>
              <a:rPr lang="en-US" sz="2000" dirty="0" smtClean="0">
                <a:latin typeface="Verdana" charset="0"/>
              </a:rPr>
              <a:t>reservation</a:t>
            </a:r>
            <a:r>
              <a:rPr lang="zh-CN" altLang="en-US" sz="2000" dirty="0" smtClean="0">
                <a:latin typeface="Verdana" charset="0"/>
              </a:rPr>
              <a:t>（预订）</a:t>
            </a:r>
            <a:endParaRPr lang="en-US" sz="2000" dirty="0">
              <a:latin typeface="Verdana" charset="0"/>
            </a:endParaRPr>
          </a:p>
          <a:p>
            <a:pPr algn="l">
              <a:spcBef>
                <a:spcPct val="0"/>
              </a:spcBef>
            </a:pPr>
            <a:r>
              <a:rPr lang="en-US" sz="2000" dirty="0">
                <a:latin typeface="Verdana" charset="0"/>
              </a:rPr>
              <a:t>(i.e. Process 1 sets c1 to 0</a:t>
            </a:r>
            <a:r>
              <a:rPr lang="en-US" sz="2000" dirty="0" smtClean="0">
                <a:latin typeface="Verdana" charset="0"/>
              </a:rPr>
              <a:t>).</a:t>
            </a:r>
            <a:endParaRPr lang="en-US" sz="2000" dirty="0">
              <a:latin typeface="Verdana" charset="0"/>
            </a:endParaRPr>
          </a:p>
        </p:txBody>
      </p:sp>
      <p:sp>
        <p:nvSpPr>
          <p:cNvPr id="1508356" name="Rectangle 4"/>
          <p:cNvSpPr>
            <a:spLocks noChangeArrowheads="1"/>
          </p:cNvSpPr>
          <p:nvPr/>
        </p:nvSpPr>
        <p:spPr bwMode="auto">
          <a:xfrm>
            <a:off x="723900" y="4445000"/>
            <a:ext cx="7014742" cy="705321"/>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buFontTx/>
              <a:buChar char="•"/>
            </a:pPr>
            <a:r>
              <a:rPr lang="en-US" sz="2000" dirty="0">
                <a:latin typeface="Verdana" charset="0"/>
              </a:rPr>
              <a:t> </a:t>
            </a:r>
            <a:r>
              <a:rPr lang="zh-CN" altLang="en-US" sz="2000" dirty="0" smtClean="0">
                <a:latin typeface="Verdana" charset="0"/>
              </a:rPr>
              <a:t>死锁显然是没有了，但有可能会发生 活锁 现象</a:t>
            </a:r>
            <a:endParaRPr lang="en-US" sz="2000" dirty="0">
              <a:latin typeface="Verdana" charset="0"/>
            </a:endParaRPr>
          </a:p>
          <a:p>
            <a:pPr algn="l">
              <a:spcBef>
                <a:spcPct val="0"/>
              </a:spcBef>
              <a:buFontTx/>
              <a:buChar char="•"/>
            </a:pPr>
            <a:r>
              <a:rPr lang="en-US" sz="2000" dirty="0">
                <a:latin typeface="Verdana" charset="0"/>
              </a:rPr>
              <a:t> </a:t>
            </a:r>
            <a:r>
              <a:rPr lang="zh-CN" altLang="en-US" sz="2000" dirty="0" smtClean="0">
                <a:latin typeface="Verdana" charset="0"/>
              </a:rPr>
              <a:t>可能还会出现某个进程始终无法进入临界区</a:t>
            </a:r>
            <a:r>
              <a:rPr lang="en-US" sz="2000" dirty="0" smtClean="0">
                <a:latin typeface="Verdana" charset="0"/>
              </a:rPr>
              <a:t> </a:t>
            </a:r>
            <a:r>
              <a:rPr lang="en-US" sz="2000" dirty="0" smtClean="0">
                <a:latin typeface="Symbol" charset="2"/>
              </a:rPr>
              <a:t></a:t>
            </a:r>
            <a:r>
              <a:rPr lang="en-US" sz="2000" dirty="0">
                <a:latin typeface="Symbol" charset="2"/>
              </a:rPr>
              <a:t>	</a:t>
            </a:r>
            <a:r>
              <a:rPr lang="en-US" sz="2000" i="1" dirty="0">
                <a:latin typeface="Verdana" charset="0"/>
              </a:rPr>
              <a:t>starvation</a:t>
            </a:r>
          </a:p>
        </p:txBody>
      </p:sp>
      <p:grpSp>
        <p:nvGrpSpPr>
          <p:cNvPr id="1508357" name="Group 5"/>
          <p:cNvGrpSpPr>
            <a:grpSpLocks/>
          </p:cNvGrpSpPr>
          <p:nvPr/>
        </p:nvGrpSpPr>
        <p:grpSpPr bwMode="auto">
          <a:xfrm>
            <a:off x="1143000" y="1984375"/>
            <a:ext cx="7481888" cy="2286000"/>
            <a:chOff x="720" y="1412"/>
            <a:chExt cx="4713" cy="1440"/>
          </a:xfrm>
        </p:grpSpPr>
        <p:sp>
          <p:nvSpPr>
            <p:cNvPr id="1508358" name="Rectangle 6"/>
            <p:cNvSpPr>
              <a:spLocks noChangeArrowheads="1"/>
            </p:cNvSpPr>
            <p:nvPr/>
          </p:nvSpPr>
          <p:spPr bwMode="auto">
            <a:xfrm>
              <a:off x="720" y="1412"/>
              <a:ext cx="2054" cy="14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i="1" dirty="0">
                  <a:latin typeface="Verdana" charset="0"/>
                </a:rPr>
                <a:t>Process 1</a:t>
              </a:r>
              <a:endParaRPr lang="en-US" sz="2000" dirty="0">
                <a:latin typeface="Verdana" charset="0"/>
              </a:endParaRPr>
            </a:p>
            <a:p>
              <a:pPr lvl="1" algn="l">
                <a:spcBef>
                  <a:spcPct val="0"/>
                </a:spcBef>
              </a:pPr>
              <a:r>
                <a:rPr lang="en-US" sz="2000" dirty="0">
                  <a:latin typeface="Verdana" charset="0"/>
                </a:rPr>
                <a:t> </a:t>
              </a:r>
              <a:r>
                <a:rPr lang="en-US" sz="2000" dirty="0">
                  <a:solidFill>
                    <a:srgbClr val="56127A"/>
                  </a:solidFill>
                  <a:latin typeface="Verdana" charset="0"/>
                </a:rPr>
                <a:t>...</a:t>
              </a:r>
            </a:p>
            <a:p>
              <a:pPr algn="l">
                <a:spcBef>
                  <a:spcPct val="0"/>
                </a:spcBef>
              </a:pPr>
              <a:r>
                <a:rPr lang="en-US" sz="2000" dirty="0">
                  <a:solidFill>
                    <a:srgbClr val="56127A"/>
                  </a:solidFill>
                  <a:latin typeface="Verdana" charset="0"/>
                </a:rPr>
                <a:t>L:  c1=1;</a:t>
              </a:r>
            </a:p>
            <a:p>
              <a:pPr lvl="1" algn="l">
                <a:spcBef>
                  <a:spcPct val="0"/>
                </a:spcBef>
              </a:pPr>
              <a:r>
                <a:rPr lang="en-US" sz="2000" i="1" dirty="0">
                  <a:solidFill>
                    <a:srgbClr val="56127A"/>
                  </a:solidFill>
                  <a:latin typeface="Verdana" charset="0"/>
                </a:rPr>
                <a:t>if</a:t>
              </a:r>
              <a:r>
                <a:rPr lang="en-US" sz="2000" dirty="0">
                  <a:solidFill>
                    <a:srgbClr val="56127A"/>
                  </a:solidFill>
                  <a:latin typeface="Verdana" charset="0"/>
                </a:rPr>
                <a:t> c2=1 </a:t>
              </a:r>
              <a:r>
                <a:rPr lang="en-US" sz="2000" i="1" dirty="0">
                  <a:solidFill>
                    <a:srgbClr val="56127A"/>
                  </a:solidFill>
                  <a:latin typeface="Verdana" charset="0"/>
                </a:rPr>
                <a:t>then </a:t>
              </a:r>
            </a:p>
            <a:p>
              <a:pPr algn="l">
                <a:spcBef>
                  <a:spcPct val="0"/>
                </a:spcBef>
              </a:pPr>
              <a:r>
                <a:rPr lang="en-US" sz="2000" dirty="0">
                  <a:solidFill>
                    <a:srgbClr val="56127A"/>
                  </a:solidFill>
                  <a:latin typeface="Verdana" charset="0"/>
                </a:rPr>
                <a:t>	{ c1=0; </a:t>
              </a:r>
              <a:r>
                <a:rPr lang="en-US" sz="2000" i="1" dirty="0">
                  <a:solidFill>
                    <a:srgbClr val="56127A"/>
                  </a:solidFill>
                  <a:latin typeface="Verdana" charset="0"/>
                </a:rPr>
                <a:t>go to </a:t>
              </a:r>
              <a:r>
                <a:rPr lang="en-US" sz="2000" dirty="0">
                  <a:solidFill>
                    <a:srgbClr val="56127A"/>
                  </a:solidFill>
                  <a:latin typeface="Verdana" charset="0"/>
                </a:rPr>
                <a:t>L}</a:t>
              </a:r>
            </a:p>
            <a:p>
              <a:pPr lvl="1" algn="l">
                <a:spcBef>
                  <a:spcPct val="0"/>
                </a:spcBef>
              </a:pPr>
              <a:r>
                <a:rPr lang="en-US" sz="2000" dirty="0">
                  <a:solidFill>
                    <a:srgbClr val="56127A"/>
                  </a:solidFill>
                  <a:latin typeface="Verdana" charset="0"/>
                </a:rPr>
                <a:t>  &lt; critical section&gt;</a:t>
              </a:r>
            </a:p>
            <a:p>
              <a:pPr lvl="1" algn="l">
                <a:spcBef>
                  <a:spcPct val="0"/>
                </a:spcBef>
              </a:pPr>
              <a:r>
                <a:rPr lang="en-US" sz="2000" dirty="0">
                  <a:solidFill>
                    <a:srgbClr val="56127A"/>
                  </a:solidFill>
                  <a:latin typeface="Verdana" charset="0"/>
                </a:rPr>
                <a:t>c1=0</a:t>
              </a:r>
            </a:p>
          </p:txBody>
        </p:sp>
        <p:sp>
          <p:nvSpPr>
            <p:cNvPr id="1508359" name="Rectangle 7"/>
            <p:cNvSpPr>
              <a:spLocks noChangeArrowheads="1"/>
            </p:cNvSpPr>
            <p:nvPr/>
          </p:nvSpPr>
          <p:spPr bwMode="auto">
            <a:xfrm>
              <a:off x="3224" y="1418"/>
              <a:ext cx="2054" cy="14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i="1" dirty="0">
                  <a:latin typeface="Verdana" charset="0"/>
                </a:rPr>
                <a:t>Process 2</a:t>
              </a:r>
              <a:endParaRPr lang="en-US" sz="2000" dirty="0">
                <a:latin typeface="Verdana" charset="0"/>
              </a:endParaRPr>
            </a:p>
            <a:p>
              <a:pPr lvl="1" algn="l">
                <a:spcBef>
                  <a:spcPct val="0"/>
                </a:spcBef>
              </a:pPr>
              <a:r>
                <a:rPr lang="en-US" sz="2000" dirty="0">
                  <a:latin typeface="Verdana" charset="0"/>
                </a:rPr>
                <a:t> </a:t>
              </a:r>
              <a:r>
                <a:rPr lang="en-US" sz="2000" dirty="0">
                  <a:solidFill>
                    <a:srgbClr val="56127A"/>
                  </a:solidFill>
                  <a:latin typeface="Verdana" charset="0"/>
                </a:rPr>
                <a:t>...</a:t>
              </a:r>
            </a:p>
            <a:p>
              <a:pPr algn="l">
                <a:spcBef>
                  <a:spcPct val="0"/>
                </a:spcBef>
              </a:pPr>
              <a:r>
                <a:rPr lang="en-US" sz="2000" dirty="0">
                  <a:solidFill>
                    <a:srgbClr val="56127A"/>
                  </a:solidFill>
                  <a:latin typeface="Verdana" charset="0"/>
                </a:rPr>
                <a:t>L:  c2=1;</a:t>
              </a:r>
            </a:p>
            <a:p>
              <a:pPr lvl="1" algn="l">
                <a:spcBef>
                  <a:spcPct val="0"/>
                </a:spcBef>
              </a:pPr>
              <a:r>
                <a:rPr lang="en-US" sz="2000" i="1" dirty="0">
                  <a:solidFill>
                    <a:srgbClr val="56127A"/>
                  </a:solidFill>
                  <a:latin typeface="Verdana" charset="0"/>
                </a:rPr>
                <a:t>if</a:t>
              </a:r>
              <a:r>
                <a:rPr lang="en-US" sz="2000" dirty="0">
                  <a:solidFill>
                    <a:srgbClr val="56127A"/>
                  </a:solidFill>
                  <a:latin typeface="Verdana" charset="0"/>
                </a:rPr>
                <a:t> c1=1 </a:t>
              </a:r>
              <a:r>
                <a:rPr lang="en-US" sz="2000" i="1" dirty="0">
                  <a:solidFill>
                    <a:srgbClr val="56127A"/>
                  </a:solidFill>
                  <a:latin typeface="Verdana" charset="0"/>
                </a:rPr>
                <a:t>then </a:t>
              </a:r>
            </a:p>
            <a:p>
              <a:pPr algn="l">
                <a:spcBef>
                  <a:spcPct val="0"/>
                </a:spcBef>
              </a:pPr>
              <a:r>
                <a:rPr lang="en-US" sz="2000" dirty="0">
                  <a:solidFill>
                    <a:srgbClr val="56127A"/>
                  </a:solidFill>
                  <a:latin typeface="Verdana" charset="0"/>
                </a:rPr>
                <a:t>	{ c2=0; </a:t>
              </a:r>
              <a:r>
                <a:rPr lang="en-US" sz="2000" i="1" dirty="0">
                  <a:solidFill>
                    <a:srgbClr val="56127A"/>
                  </a:solidFill>
                  <a:latin typeface="Verdana" charset="0"/>
                </a:rPr>
                <a:t>go to </a:t>
              </a:r>
              <a:r>
                <a:rPr lang="en-US" sz="2000" dirty="0">
                  <a:solidFill>
                    <a:srgbClr val="56127A"/>
                  </a:solidFill>
                  <a:latin typeface="Verdana" charset="0"/>
                </a:rPr>
                <a:t>L}</a:t>
              </a:r>
            </a:p>
            <a:p>
              <a:pPr lvl="1" algn="l">
                <a:spcBef>
                  <a:spcPct val="0"/>
                </a:spcBef>
              </a:pPr>
              <a:r>
                <a:rPr lang="en-US" sz="2000" dirty="0">
                  <a:solidFill>
                    <a:srgbClr val="56127A"/>
                  </a:solidFill>
                  <a:latin typeface="Verdana" charset="0"/>
                </a:rPr>
                <a:t>  &lt; critical section&gt;</a:t>
              </a:r>
            </a:p>
            <a:p>
              <a:pPr lvl="1" algn="l">
                <a:spcBef>
                  <a:spcPct val="0"/>
                </a:spcBef>
              </a:pPr>
              <a:r>
                <a:rPr lang="en-US" sz="2000" dirty="0">
                  <a:solidFill>
                    <a:srgbClr val="56127A"/>
                  </a:solidFill>
                  <a:latin typeface="Verdana" charset="0"/>
                </a:rPr>
                <a:t>c2=0</a:t>
              </a:r>
            </a:p>
          </p:txBody>
        </p:sp>
        <p:sp>
          <p:nvSpPr>
            <p:cNvPr id="1508360" name="Rectangle 8"/>
            <p:cNvSpPr>
              <a:spLocks noChangeArrowheads="1"/>
            </p:cNvSpPr>
            <p:nvPr/>
          </p:nvSpPr>
          <p:spPr bwMode="auto">
            <a:xfrm>
              <a:off x="755" y="1699"/>
              <a:ext cx="2210" cy="1145"/>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sp>
          <p:nvSpPr>
            <p:cNvPr id="1508361" name="Rectangle 9"/>
            <p:cNvSpPr>
              <a:spLocks noChangeArrowheads="1"/>
            </p:cNvSpPr>
            <p:nvPr/>
          </p:nvSpPr>
          <p:spPr bwMode="auto">
            <a:xfrm>
              <a:off x="3219" y="1703"/>
              <a:ext cx="2214" cy="1149"/>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2864161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8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835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872659"/>
          </a:xfrm>
        </p:spPr>
        <p:txBody>
          <a:bodyPr/>
          <a:lstStyle/>
          <a:p>
            <a:r>
              <a:rPr lang="zh-CN" altLang="en-US" dirty="0" smtClean="0"/>
              <a:t>通信模式</a:t>
            </a:r>
            <a:endParaRPr lang="zh-CN" altLang="en-US" dirty="0"/>
          </a:p>
        </p:txBody>
      </p:sp>
      <p:sp>
        <p:nvSpPr>
          <p:cNvPr id="3" name="内容占位符 2"/>
          <p:cNvSpPr>
            <a:spLocks noGrp="1"/>
          </p:cNvSpPr>
          <p:nvPr>
            <p:ph idx="1"/>
          </p:nvPr>
        </p:nvSpPr>
        <p:spPr>
          <a:xfrm>
            <a:off x="628650" y="1237785"/>
            <a:ext cx="7886700" cy="4939178"/>
          </a:xfrm>
        </p:spPr>
        <p:txBody>
          <a:bodyPr>
            <a:normAutofit/>
          </a:bodyPr>
          <a:lstStyle/>
          <a:p>
            <a:pPr marL="0" indent="0">
              <a:lnSpc>
                <a:spcPct val="85000"/>
              </a:lnSpc>
              <a:spcBef>
                <a:spcPct val="50000"/>
              </a:spcBef>
              <a:buNone/>
            </a:pPr>
            <a:r>
              <a:rPr lang="zh-CN" altLang="en-US" dirty="0">
                <a:latin typeface="楷体_GB2312" pitchFamily="49" charset="-122"/>
                <a:ea typeface="楷体_GB2312" pitchFamily="49" charset="-122"/>
              </a:rPr>
              <a:t>消息传递机器根据简单的网络协议，通过传递</a:t>
            </a:r>
            <a:r>
              <a:rPr lang="zh-CN" altLang="en-US" dirty="0" smtClean="0">
                <a:latin typeface="楷体_GB2312" pitchFamily="49" charset="-122"/>
                <a:ea typeface="楷体_GB2312" pitchFamily="49" charset="-122"/>
              </a:rPr>
              <a:t>消息</a:t>
            </a:r>
            <a:r>
              <a:rPr lang="zh-CN" altLang="en-US" dirty="0">
                <a:latin typeface="楷体_GB2312" pitchFamily="49" charset="-122"/>
                <a:ea typeface="楷体_GB2312" pitchFamily="49" charset="-122"/>
              </a:rPr>
              <a:t>来请求某些服务或传输数据，从而完成通信。</a:t>
            </a:r>
          </a:p>
          <a:p>
            <a:pPr marL="0" indent="0">
              <a:lnSpc>
                <a:spcPct val="85000"/>
              </a:lnSpc>
              <a:spcBef>
                <a:spcPct val="50000"/>
              </a:spcBef>
              <a:buNone/>
            </a:pPr>
            <a:r>
              <a:rPr lang="zh-CN" altLang="en-US" dirty="0" smtClean="0">
                <a:latin typeface="楷体_GB2312" pitchFamily="49" charset="-122"/>
                <a:ea typeface="楷体_GB2312" pitchFamily="49" charset="-122"/>
              </a:rPr>
              <a:t>例如</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一</a:t>
            </a:r>
            <a:r>
              <a:rPr lang="zh-CN" altLang="en-US" dirty="0">
                <a:latin typeface="楷体_GB2312" pitchFamily="49" charset="-122"/>
                <a:ea typeface="楷体_GB2312" pitchFamily="49" charset="-122"/>
              </a:rPr>
              <a:t>个处理器要对远程存储器上的数据进行</a:t>
            </a:r>
            <a:r>
              <a:rPr lang="zh-CN" altLang="en-US" dirty="0" smtClean="0">
                <a:latin typeface="楷体_GB2312" pitchFamily="49" charset="-122"/>
                <a:ea typeface="楷体_GB2312" pitchFamily="49" charset="-122"/>
              </a:rPr>
              <a:t>访问或</a:t>
            </a:r>
            <a:r>
              <a:rPr lang="zh-CN" altLang="en-US" dirty="0">
                <a:latin typeface="楷体_GB2312" pitchFamily="49" charset="-122"/>
                <a:ea typeface="楷体_GB2312" pitchFamily="49" charset="-122"/>
              </a:rPr>
              <a:t>操作        </a:t>
            </a:r>
          </a:p>
          <a:p>
            <a:pPr marL="514350" indent="-514350">
              <a:lnSpc>
                <a:spcPct val="85000"/>
              </a:lnSpc>
              <a:spcBef>
                <a:spcPct val="50000"/>
              </a:spcBef>
              <a:buFont typeface="+mj-ea"/>
              <a:buAutoNum type="circleNumDbPlain"/>
            </a:pPr>
            <a:r>
              <a:rPr lang="zh-CN" altLang="en-US" dirty="0">
                <a:latin typeface="楷体_GB2312" pitchFamily="49" charset="-122"/>
                <a:ea typeface="楷体_GB2312" pitchFamily="49" charset="-122"/>
              </a:rPr>
              <a:t>发送消息，请求传递数据或对数据进行</a:t>
            </a:r>
            <a:r>
              <a:rPr lang="zh-CN" altLang="en-US" dirty="0" smtClean="0">
                <a:latin typeface="楷体_GB2312" pitchFamily="49" charset="-122"/>
                <a:ea typeface="楷体_GB2312" pitchFamily="49" charset="-122"/>
              </a:rPr>
              <a:t>操作</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远程进程调用</a:t>
            </a:r>
            <a:r>
              <a:rPr lang="en-US" altLang="zh-CN" dirty="0">
                <a:latin typeface="楷体_GB2312" pitchFamily="49" charset="-122"/>
                <a:ea typeface="楷体_GB2312" pitchFamily="49" charset="-122"/>
              </a:rPr>
              <a:t>(</a:t>
            </a:r>
            <a:r>
              <a:rPr lang="en-US" altLang="zh-CN" dirty="0" err="1" smtClean="0">
                <a:latin typeface="楷体_GB2312" pitchFamily="49" charset="-122"/>
                <a:ea typeface="楷体_GB2312" pitchFamily="49" charset="-122"/>
              </a:rPr>
              <a:t>RPC</a:t>
            </a:r>
            <a:r>
              <a:rPr lang="en-US" altLang="zh-CN" dirty="0" err="1">
                <a:latin typeface="楷体_GB2312" pitchFamily="49" charset="-122"/>
                <a:ea typeface="楷体_GB2312" pitchFamily="49" charset="-122"/>
              </a:rPr>
              <a:t>,</a:t>
            </a:r>
            <a:r>
              <a:rPr lang="en-US" altLang="zh-CN" dirty="0" err="1" smtClean="0">
                <a:latin typeface="楷体_GB2312" pitchFamily="49" charset="-122"/>
                <a:ea typeface="楷体_GB2312" pitchFamily="49" charset="-122"/>
              </a:rPr>
              <a:t>remote</a:t>
            </a:r>
            <a:r>
              <a:rPr lang="en-US" altLang="zh-CN" dirty="0" smtClean="0">
                <a:latin typeface="楷体_GB2312" pitchFamily="49" charset="-122"/>
                <a:ea typeface="楷体_GB2312" pitchFamily="49" charset="-122"/>
              </a:rPr>
              <a:t> </a:t>
            </a:r>
            <a:r>
              <a:rPr lang="en-US" altLang="zh-CN" dirty="0">
                <a:latin typeface="楷体_GB2312" pitchFamily="49" charset="-122"/>
                <a:ea typeface="楷体_GB2312" pitchFamily="49" charset="-122"/>
              </a:rPr>
              <a:t>process </a:t>
            </a:r>
            <a:r>
              <a:rPr lang="en-US" altLang="zh-CN" dirty="0" smtClean="0">
                <a:latin typeface="楷体_GB2312" pitchFamily="49" charset="-122"/>
                <a:ea typeface="楷体_GB2312" pitchFamily="49" charset="-122"/>
              </a:rPr>
              <a:t>call)</a:t>
            </a:r>
            <a:endParaRPr lang="en-US" altLang="zh-CN" dirty="0">
              <a:latin typeface="楷体_GB2312" pitchFamily="49" charset="-122"/>
              <a:ea typeface="楷体_GB2312" pitchFamily="49" charset="-122"/>
            </a:endParaRP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目的</a:t>
            </a:r>
            <a:r>
              <a:rPr lang="zh-CN" altLang="en-US" dirty="0">
                <a:latin typeface="楷体_GB2312" pitchFamily="49" charset="-122"/>
                <a:ea typeface="楷体_GB2312" pitchFamily="49" charset="-122"/>
              </a:rPr>
              <a:t>处理器接收到消息以后，执行相应的操作或代替远程处理器进行访问，并发送一个应答消息将结果返回</a:t>
            </a:r>
            <a:r>
              <a:rPr lang="zh-CN" altLang="en-US" dirty="0" smtClean="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12</a:t>
            </a:fld>
            <a:endParaRPr lang="zh-CN" altLang="en-US"/>
          </a:p>
        </p:txBody>
      </p:sp>
    </p:spTree>
    <p:extLst>
      <p:ext uri="{BB962C8B-B14F-4D97-AF65-F5344CB8AC3E}">
        <p14:creationId xmlns:p14="http://schemas.microsoft.com/office/powerpoint/2010/main" val="31155187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402" name="Rectangle 2"/>
          <p:cNvSpPr>
            <a:spLocks noGrp="1" noChangeArrowheads="1"/>
          </p:cNvSpPr>
          <p:nvPr>
            <p:ph type="title"/>
          </p:nvPr>
        </p:nvSpPr>
        <p:spPr>
          <a:xfrm>
            <a:off x="300038" y="76200"/>
            <a:ext cx="8118475" cy="944563"/>
          </a:xfrm>
          <a:noFill/>
          <a:ln/>
        </p:spPr>
        <p:txBody>
          <a:bodyPr lIns="90488" tIns="44450" rIns="90488" bIns="44450">
            <a:normAutofit fontScale="90000"/>
          </a:bodyPr>
          <a:lstStyle/>
          <a:p>
            <a:r>
              <a:rPr lang="en-US"/>
              <a:t>A Protocol for Mutual Exclusion</a:t>
            </a:r>
            <a:r>
              <a:rPr lang="en-US" sz="2000"/>
              <a:t/>
            </a:r>
            <a:br>
              <a:rPr lang="en-US" sz="2000"/>
            </a:br>
            <a:r>
              <a:rPr lang="en-US" sz="2000" i="1"/>
              <a:t>T. Dekker, 1966</a:t>
            </a:r>
          </a:p>
        </p:txBody>
      </p:sp>
      <p:sp>
        <p:nvSpPr>
          <p:cNvPr id="10" name="Slide Number Placeholder 4"/>
          <p:cNvSpPr>
            <a:spLocks noGrp="1"/>
          </p:cNvSpPr>
          <p:nvPr>
            <p:ph type="sldNum" sz="quarter" idx="12"/>
          </p:nvPr>
        </p:nvSpPr>
        <p:spPr/>
        <p:txBody>
          <a:bodyPr/>
          <a:lstStyle/>
          <a:p>
            <a:fld id="{F46F47F6-B04D-8A4F-A04C-FAA3C12544EF}" type="slidenum">
              <a:rPr lang="en-US"/>
              <a:pPr/>
              <a:t>120</a:t>
            </a:fld>
            <a:endParaRPr lang="en-US" b="0">
              <a:solidFill>
                <a:srgbClr val="FBBA03"/>
              </a:solidFill>
            </a:endParaRPr>
          </a:p>
        </p:txBody>
      </p:sp>
      <p:sp>
        <p:nvSpPr>
          <p:cNvPr id="1510403" name="Rectangle 3"/>
          <p:cNvSpPr>
            <a:spLocks noChangeArrowheads="1"/>
          </p:cNvSpPr>
          <p:nvPr/>
        </p:nvSpPr>
        <p:spPr bwMode="auto">
          <a:xfrm>
            <a:off x="1130300" y="1966913"/>
            <a:ext cx="3557588" cy="25273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i="1">
                <a:latin typeface="Verdana" charset="0"/>
              </a:rPr>
              <a:t>Process 1</a:t>
            </a:r>
            <a:endParaRPr lang="en-US" sz="2000">
              <a:latin typeface="Verdana" charset="0"/>
            </a:endParaRPr>
          </a:p>
          <a:p>
            <a:pPr lvl="1" algn="l">
              <a:spcBef>
                <a:spcPct val="0"/>
              </a:spcBef>
            </a:pPr>
            <a:r>
              <a:rPr lang="en-US" sz="2000">
                <a:solidFill>
                  <a:srgbClr val="56127A"/>
                </a:solidFill>
                <a:latin typeface="Verdana" charset="0"/>
              </a:rPr>
              <a:t>...</a:t>
            </a:r>
          </a:p>
          <a:p>
            <a:pPr lvl="1" algn="l">
              <a:spcBef>
                <a:spcPct val="0"/>
              </a:spcBef>
            </a:pPr>
            <a:r>
              <a:rPr lang="en-US" sz="2000">
                <a:solidFill>
                  <a:srgbClr val="56127A"/>
                </a:solidFill>
                <a:latin typeface="Verdana" charset="0"/>
              </a:rPr>
              <a:t>c1=1;</a:t>
            </a:r>
          </a:p>
          <a:p>
            <a:pPr lvl="1" algn="l">
              <a:spcBef>
                <a:spcPct val="0"/>
              </a:spcBef>
            </a:pPr>
            <a:r>
              <a:rPr lang="en-US" sz="2000">
                <a:solidFill>
                  <a:srgbClr val="56127A"/>
                </a:solidFill>
                <a:latin typeface="Verdana" charset="0"/>
              </a:rPr>
              <a:t>turn = 1;</a:t>
            </a:r>
          </a:p>
          <a:p>
            <a:pPr algn="l">
              <a:spcBef>
                <a:spcPct val="0"/>
              </a:spcBef>
            </a:pPr>
            <a:r>
              <a:rPr lang="en-US" sz="2000">
                <a:solidFill>
                  <a:srgbClr val="56127A"/>
                </a:solidFill>
                <a:latin typeface="Verdana" charset="0"/>
              </a:rPr>
              <a:t>L: </a:t>
            </a:r>
            <a:r>
              <a:rPr lang="en-US" sz="2000" i="1">
                <a:solidFill>
                  <a:srgbClr val="56127A"/>
                </a:solidFill>
                <a:latin typeface="Verdana" charset="0"/>
              </a:rPr>
              <a:t>if</a:t>
            </a:r>
            <a:r>
              <a:rPr lang="en-US" sz="2000">
                <a:solidFill>
                  <a:srgbClr val="56127A"/>
                </a:solidFill>
                <a:latin typeface="Verdana" charset="0"/>
              </a:rPr>
              <a:t> c2=1 &amp; turn=1 </a:t>
            </a:r>
          </a:p>
          <a:p>
            <a:pPr lvl="2" algn="l">
              <a:spcBef>
                <a:spcPct val="0"/>
              </a:spcBef>
            </a:pPr>
            <a:r>
              <a:rPr lang="en-US" sz="2000" i="1">
                <a:solidFill>
                  <a:srgbClr val="56127A"/>
                </a:solidFill>
                <a:latin typeface="Verdana" charset="0"/>
              </a:rPr>
              <a:t>	then go to </a:t>
            </a:r>
            <a:r>
              <a:rPr lang="en-US" sz="2000">
                <a:solidFill>
                  <a:srgbClr val="56127A"/>
                </a:solidFill>
                <a:latin typeface="Verdana" charset="0"/>
              </a:rPr>
              <a:t>L</a:t>
            </a:r>
          </a:p>
          <a:p>
            <a:pPr lvl="1" algn="l">
              <a:spcBef>
                <a:spcPct val="0"/>
              </a:spcBef>
            </a:pPr>
            <a:r>
              <a:rPr lang="en-US" sz="2000">
                <a:solidFill>
                  <a:srgbClr val="56127A"/>
                </a:solidFill>
                <a:latin typeface="Verdana" charset="0"/>
              </a:rPr>
              <a:t>  &lt; critical section&gt;</a:t>
            </a:r>
          </a:p>
          <a:p>
            <a:pPr lvl="1" algn="l">
              <a:spcBef>
                <a:spcPct val="0"/>
              </a:spcBef>
            </a:pPr>
            <a:r>
              <a:rPr lang="en-US" sz="2000">
                <a:solidFill>
                  <a:srgbClr val="56127A"/>
                </a:solidFill>
                <a:latin typeface="Verdana" charset="0"/>
              </a:rPr>
              <a:t>c1=0;</a:t>
            </a:r>
          </a:p>
        </p:txBody>
      </p:sp>
      <p:sp>
        <p:nvSpPr>
          <p:cNvPr id="1510404" name="Rectangle 4"/>
          <p:cNvSpPr>
            <a:spLocks noChangeArrowheads="1"/>
          </p:cNvSpPr>
          <p:nvPr/>
        </p:nvSpPr>
        <p:spPr bwMode="auto">
          <a:xfrm>
            <a:off x="794349" y="1241214"/>
            <a:ext cx="8247452"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zh-CN" altLang="en-US" sz="2000" dirty="0" smtClean="0">
                <a:latin typeface="Verdana" charset="0"/>
              </a:rPr>
              <a:t>基于</a:t>
            </a:r>
            <a:r>
              <a:rPr lang="en-US" altLang="zh-CN" sz="2000" dirty="0" smtClean="0">
                <a:latin typeface="Verdana" charset="0"/>
              </a:rPr>
              <a:t>3</a:t>
            </a:r>
            <a:r>
              <a:rPr lang="zh-CN" altLang="en-US" sz="2000" dirty="0" smtClean="0">
                <a:latin typeface="Verdana" charset="0"/>
              </a:rPr>
              <a:t>个共享变量</a:t>
            </a:r>
            <a:r>
              <a:rPr lang="en-US" sz="2000" dirty="0" smtClean="0">
                <a:latin typeface="Verdana" charset="0"/>
              </a:rPr>
              <a:t>c1</a:t>
            </a:r>
            <a:r>
              <a:rPr lang="en-US" sz="2000" dirty="0">
                <a:latin typeface="Verdana" charset="0"/>
              </a:rPr>
              <a:t>, c2 </a:t>
            </a:r>
            <a:r>
              <a:rPr lang="zh-CN" altLang="en-US" sz="2000" dirty="0">
                <a:latin typeface="Verdana" charset="0"/>
              </a:rPr>
              <a:t>和</a:t>
            </a:r>
            <a:r>
              <a:rPr lang="en-US" sz="2000" dirty="0" smtClean="0">
                <a:latin typeface="Verdana" charset="0"/>
              </a:rPr>
              <a:t>turn</a:t>
            </a:r>
            <a:r>
              <a:rPr lang="zh-CN" altLang="en-US" sz="2000" dirty="0" smtClean="0">
                <a:latin typeface="Verdana" charset="0"/>
              </a:rPr>
              <a:t>的互斥协议，初始状态三个变量均为</a:t>
            </a:r>
            <a:r>
              <a:rPr lang="en-US" altLang="zh-CN" sz="2000" dirty="0" smtClean="0">
                <a:latin typeface="Verdana" charset="0"/>
              </a:rPr>
              <a:t>0</a:t>
            </a:r>
            <a:r>
              <a:rPr lang="en-US" sz="2000" dirty="0" smtClean="0">
                <a:latin typeface="Verdana" charset="0"/>
              </a:rPr>
              <a:t>. </a:t>
            </a:r>
            <a:endParaRPr lang="en-US" sz="2000" dirty="0">
              <a:latin typeface="Verdana" charset="0"/>
            </a:endParaRPr>
          </a:p>
        </p:txBody>
      </p:sp>
      <p:sp>
        <p:nvSpPr>
          <p:cNvPr id="1510405" name="Rectangle 5"/>
          <p:cNvSpPr>
            <a:spLocks noChangeArrowheads="1"/>
          </p:cNvSpPr>
          <p:nvPr/>
        </p:nvSpPr>
        <p:spPr bwMode="auto">
          <a:xfrm>
            <a:off x="1089025" y="4751388"/>
            <a:ext cx="7637463" cy="1013098"/>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l">
              <a:spcBef>
                <a:spcPct val="0"/>
              </a:spcBef>
              <a:buFontTx/>
              <a:buChar char="•"/>
            </a:pPr>
            <a:r>
              <a:rPr lang="en-US" sz="2000" dirty="0">
                <a:latin typeface="Verdana" charset="0"/>
              </a:rPr>
              <a:t> turn =</a:t>
            </a:r>
            <a:r>
              <a:rPr lang="en-US" sz="2000" i="1" dirty="0">
                <a:latin typeface="Verdana" charset="0"/>
              </a:rPr>
              <a:t> </a:t>
            </a:r>
            <a:r>
              <a:rPr lang="en-US" sz="2000" i="1" dirty="0" err="1">
                <a:latin typeface="Verdana" charset="0"/>
              </a:rPr>
              <a:t>i</a:t>
            </a:r>
            <a:r>
              <a:rPr lang="en-US" sz="2000" i="1" dirty="0">
                <a:latin typeface="Verdana" charset="0"/>
              </a:rPr>
              <a:t> </a:t>
            </a:r>
            <a:r>
              <a:rPr lang="zh-CN" altLang="en-US" sz="2000" i="1" dirty="0" smtClean="0">
                <a:latin typeface="Verdana" charset="0"/>
              </a:rPr>
              <a:t>保证仅仅进程  </a:t>
            </a:r>
            <a:r>
              <a:rPr lang="en-US" altLang="zh-CN" sz="2000" i="1" dirty="0" err="1">
                <a:latin typeface="Verdana" charset="0"/>
              </a:rPr>
              <a:t>i</a:t>
            </a:r>
            <a:r>
              <a:rPr lang="en-US" altLang="zh-CN" sz="2000" i="1" dirty="0" smtClean="0">
                <a:latin typeface="Verdana" charset="0"/>
              </a:rPr>
              <a:t>  </a:t>
            </a:r>
            <a:r>
              <a:rPr lang="zh-CN" altLang="en-US" sz="2000" i="1" dirty="0" smtClean="0">
                <a:latin typeface="Verdana" charset="0"/>
              </a:rPr>
              <a:t>等待</a:t>
            </a:r>
            <a:r>
              <a:rPr lang="en-US" sz="2000" dirty="0" smtClean="0">
                <a:latin typeface="Verdana" charset="0"/>
              </a:rPr>
              <a:t> </a:t>
            </a:r>
            <a:endParaRPr lang="en-US" sz="2000" dirty="0">
              <a:latin typeface="Verdana" charset="0"/>
            </a:endParaRPr>
          </a:p>
          <a:p>
            <a:pPr algn="l">
              <a:spcBef>
                <a:spcPct val="0"/>
              </a:spcBef>
              <a:buFontTx/>
              <a:buChar char="•"/>
            </a:pPr>
            <a:r>
              <a:rPr lang="en-US" sz="2000" dirty="0">
                <a:latin typeface="Verdana" charset="0"/>
              </a:rPr>
              <a:t> </a:t>
            </a:r>
            <a:r>
              <a:rPr lang="zh-CN" altLang="en-US" sz="2000" dirty="0" smtClean="0">
                <a:latin typeface="Verdana" charset="0"/>
              </a:rPr>
              <a:t>变量</a:t>
            </a:r>
            <a:r>
              <a:rPr lang="en-US" sz="2000" dirty="0" smtClean="0">
                <a:latin typeface="Verdana" charset="0"/>
              </a:rPr>
              <a:t> </a:t>
            </a:r>
            <a:r>
              <a:rPr lang="en-US" sz="2000" dirty="0">
                <a:latin typeface="Verdana" charset="0"/>
              </a:rPr>
              <a:t>c1 and c2 </a:t>
            </a:r>
            <a:r>
              <a:rPr lang="zh-CN" altLang="en-US" sz="2000" dirty="0" smtClean="0">
                <a:latin typeface="Verdana" charset="0"/>
              </a:rPr>
              <a:t>保证</a:t>
            </a:r>
            <a:r>
              <a:rPr lang="en-US" altLang="zh-CN" sz="2000" dirty="0" smtClean="0">
                <a:latin typeface="Verdana" charset="0"/>
              </a:rPr>
              <a:t>n</a:t>
            </a:r>
            <a:r>
              <a:rPr lang="zh-CN" altLang="en-US" sz="2000" dirty="0" smtClean="0">
                <a:latin typeface="Verdana" charset="0"/>
              </a:rPr>
              <a:t>个进程互斥地访问临界区，该算法由</a:t>
            </a:r>
            <a:r>
              <a:rPr lang="en-US" sz="2000" i="1" dirty="0" smtClean="0">
                <a:latin typeface="Verdana" charset="0"/>
              </a:rPr>
              <a:t> </a:t>
            </a:r>
            <a:r>
              <a:rPr lang="en-US" sz="2000" i="1" dirty="0" err="1" smtClean="0">
                <a:latin typeface="Verdana" charset="0"/>
              </a:rPr>
              <a:t>Dijkstra</a:t>
            </a:r>
            <a:r>
              <a:rPr lang="zh-CN" altLang="en-US" sz="2000" i="1" dirty="0" smtClean="0">
                <a:latin typeface="Verdana" charset="0"/>
              </a:rPr>
              <a:t>给出，相当精巧</a:t>
            </a:r>
            <a:r>
              <a:rPr lang="en-US" sz="2000" i="1" dirty="0" smtClean="0">
                <a:latin typeface="Verdana" charset="0"/>
              </a:rPr>
              <a:t> </a:t>
            </a:r>
            <a:endParaRPr lang="en-US" sz="2000" i="1" dirty="0">
              <a:latin typeface="Verdana" charset="0"/>
            </a:endParaRPr>
          </a:p>
        </p:txBody>
      </p:sp>
      <p:sp>
        <p:nvSpPr>
          <p:cNvPr id="1510406" name="Rectangle 6"/>
          <p:cNvSpPr>
            <a:spLocks noChangeArrowheads="1"/>
          </p:cNvSpPr>
          <p:nvPr/>
        </p:nvSpPr>
        <p:spPr bwMode="auto">
          <a:xfrm>
            <a:off x="5168900" y="1966913"/>
            <a:ext cx="3557588" cy="25273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i="1">
                <a:latin typeface="Verdana" charset="0"/>
              </a:rPr>
              <a:t>Process 2</a:t>
            </a:r>
            <a:endParaRPr lang="en-US" sz="2000">
              <a:latin typeface="Verdana" charset="0"/>
            </a:endParaRPr>
          </a:p>
          <a:p>
            <a:pPr lvl="1" algn="l">
              <a:spcBef>
                <a:spcPct val="0"/>
              </a:spcBef>
            </a:pPr>
            <a:r>
              <a:rPr lang="en-US" sz="2000">
                <a:solidFill>
                  <a:srgbClr val="56127A"/>
                </a:solidFill>
                <a:latin typeface="Verdana" charset="0"/>
              </a:rPr>
              <a:t>...</a:t>
            </a:r>
          </a:p>
          <a:p>
            <a:pPr lvl="1" algn="l">
              <a:spcBef>
                <a:spcPct val="0"/>
              </a:spcBef>
            </a:pPr>
            <a:r>
              <a:rPr lang="en-US" sz="2000">
                <a:solidFill>
                  <a:srgbClr val="56127A"/>
                </a:solidFill>
                <a:latin typeface="Verdana" charset="0"/>
              </a:rPr>
              <a:t>c2=1;</a:t>
            </a:r>
          </a:p>
          <a:p>
            <a:pPr lvl="1" algn="l">
              <a:spcBef>
                <a:spcPct val="0"/>
              </a:spcBef>
            </a:pPr>
            <a:r>
              <a:rPr lang="en-US" sz="2000">
                <a:solidFill>
                  <a:srgbClr val="56127A"/>
                </a:solidFill>
                <a:latin typeface="Verdana" charset="0"/>
              </a:rPr>
              <a:t>turn = 2;</a:t>
            </a:r>
          </a:p>
          <a:p>
            <a:pPr algn="l">
              <a:spcBef>
                <a:spcPct val="0"/>
              </a:spcBef>
            </a:pPr>
            <a:r>
              <a:rPr lang="en-US" sz="2000">
                <a:solidFill>
                  <a:srgbClr val="56127A"/>
                </a:solidFill>
                <a:latin typeface="Verdana" charset="0"/>
              </a:rPr>
              <a:t>L: </a:t>
            </a:r>
            <a:r>
              <a:rPr lang="en-US" sz="2000" i="1">
                <a:solidFill>
                  <a:srgbClr val="56127A"/>
                </a:solidFill>
                <a:latin typeface="Verdana" charset="0"/>
              </a:rPr>
              <a:t>if</a:t>
            </a:r>
            <a:r>
              <a:rPr lang="en-US" sz="2000">
                <a:solidFill>
                  <a:srgbClr val="56127A"/>
                </a:solidFill>
                <a:latin typeface="Verdana" charset="0"/>
              </a:rPr>
              <a:t> c1=1 &amp; turn=2 </a:t>
            </a:r>
          </a:p>
          <a:p>
            <a:pPr algn="l">
              <a:spcBef>
                <a:spcPct val="0"/>
              </a:spcBef>
            </a:pPr>
            <a:r>
              <a:rPr lang="en-US" sz="2000" i="1">
                <a:solidFill>
                  <a:srgbClr val="56127A"/>
                </a:solidFill>
                <a:latin typeface="Verdana" charset="0"/>
              </a:rPr>
              <a:t>		then go to </a:t>
            </a:r>
            <a:r>
              <a:rPr lang="en-US" sz="2000">
                <a:solidFill>
                  <a:srgbClr val="56127A"/>
                </a:solidFill>
                <a:latin typeface="Verdana" charset="0"/>
              </a:rPr>
              <a:t>L</a:t>
            </a:r>
          </a:p>
          <a:p>
            <a:pPr lvl="1" algn="l">
              <a:spcBef>
                <a:spcPct val="0"/>
              </a:spcBef>
            </a:pPr>
            <a:r>
              <a:rPr lang="en-US" sz="2000">
                <a:solidFill>
                  <a:srgbClr val="56127A"/>
                </a:solidFill>
                <a:latin typeface="Verdana" charset="0"/>
              </a:rPr>
              <a:t>  &lt; critical section&gt;</a:t>
            </a:r>
          </a:p>
          <a:p>
            <a:pPr lvl="1" algn="l">
              <a:spcBef>
                <a:spcPct val="0"/>
              </a:spcBef>
            </a:pPr>
            <a:r>
              <a:rPr lang="en-US" sz="2000">
                <a:solidFill>
                  <a:srgbClr val="56127A"/>
                </a:solidFill>
                <a:latin typeface="Verdana" charset="0"/>
              </a:rPr>
              <a:t>c2=0;</a:t>
            </a:r>
          </a:p>
        </p:txBody>
      </p:sp>
      <p:sp>
        <p:nvSpPr>
          <p:cNvPr id="1510407" name="Rectangle 7"/>
          <p:cNvSpPr>
            <a:spLocks noChangeArrowheads="1"/>
          </p:cNvSpPr>
          <p:nvPr/>
        </p:nvSpPr>
        <p:spPr bwMode="auto">
          <a:xfrm>
            <a:off x="1095375" y="2420938"/>
            <a:ext cx="3822700" cy="2043112"/>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sp>
        <p:nvSpPr>
          <p:cNvPr id="1510408" name="Rectangle 8"/>
          <p:cNvSpPr>
            <a:spLocks noChangeArrowheads="1"/>
          </p:cNvSpPr>
          <p:nvPr/>
        </p:nvSpPr>
        <p:spPr bwMode="auto">
          <a:xfrm>
            <a:off x="5083175" y="2420938"/>
            <a:ext cx="3822700" cy="2043112"/>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3393210710"/>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p:cNvSpPr>
            <a:spLocks noGrp="1" noChangeArrowheads="1"/>
          </p:cNvSpPr>
          <p:nvPr>
            <p:ph type="title"/>
          </p:nvPr>
        </p:nvSpPr>
        <p:spPr>
          <a:xfrm>
            <a:off x="838200" y="76200"/>
            <a:ext cx="7162800" cy="889000"/>
          </a:xfrm>
          <a:noFill/>
          <a:ln/>
        </p:spPr>
        <p:txBody>
          <a:bodyPr lIns="90488" tIns="44450" rIns="90488" bIns="44450">
            <a:normAutofit fontScale="90000"/>
          </a:bodyPr>
          <a:lstStyle/>
          <a:p>
            <a:r>
              <a:rPr lang="en-US" dirty="0" smtClean="0"/>
              <a:t>Locks or Semaphores</a:t>
            </a:r>
            <a:r>
              <a:rPr lang="en-US" sz="2000" dirty="0" smtClean="0"/>
              <a:t/>
            </a:r>
            <a:br>
              <a:rPr lang="en-US" sz="2000" dirty="0" smtClean="0"/>
            </a:br>
            <a:r>
              <a:rPr lang="en-US" sz="2000" i="1" dirty="0" smtClean="0"/>
              <a:t>E. W. </a:t>
            </a:r>
            <a:r>
              <a:rPr lang="en-US" sz="2000" i="1" dirty="0" err="1" smtClean="0"/>
              <a:t>Dijkstra</a:t>
            </a:r>
            <a:r>
              <a:rPr lang="en-US" sz="2000" i="1" dirty="0" smtClean="0"/>
              <a:t>, 1965</a:t>
            </a:r>
            <a:endParaRPr lang="en-US" sz="2000" i="1" dirty="0"/>
          </a:p>
        </p:txBody>
      </p:sp>
      <p:sp>
        <p:nvSpPr>
          <p:cNvPr id="7" name="Slide Number Placeholder 4"/>
          <p:cNvSpPr>
            <a:spLocks noGrp="1"/>
          </p:cNvSpPr>
          <p:nvPr>
            <p:ph type="sldNum" sz="quarter" idx="12"/>
          </p:nvPr>
        </p:nvSpPr>
        <p:spPr/>
        <p:txBody>
          <a:bodyPr/>
          <a:lstStyle/>
          <a:p>
            <a:fld id="{67A63265-B366-514C-9027-2F5638CB5126}" type="slidenum">
              <a:rPr lang="en-US" smtClean="0"/>
              <a:pPr/>
              <a:t>121</a:t>
            </a:fld>
            <a:endParaRPr lang="en-US" b="0">
              <a:solidFill>
                <a:srgbClr val="FBBA03"/>
              </a:solidFill>
            </a:endParaRPr>
          </a:p>
        </p:txBody>
      </p:sp>
      <p:sp>
        <p:nvSpPr>
          <p:cNvPr id="1483779" name="Rectangle 3"/>
          <p:cNvSpPr>
            <a:spLocks noChangeArrowheads="1"/>
          </p:cNvSpPr>
          <p:nvPr/>
        </p:nvSpPr>
        <p:spPr bwMode="auto">
          <a:xfrm>
            <a:off x="877888" y="1255043"/>
            <a:ext cx="7427912" cy="2859757"/>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l">
              <a:spcBef>
                <a:spcPct val="0"/>
              </a:spcBef>
            </a:pPr>
            <a:r>
              <a:rPr lang="zh-CN" altLang="en-US" sz="2000" dirty="0" smtClean="0">
                <a:latin typeface="Verdana" charset="0"/>
              </a:rPr>
              <a:t>信号量（</a:t>
            </a:r>
            <a:r>
              <a:rPr lang="en-US" sz="2000" dirty="0" smtClean="0">
                <a:latin typeface="Verdana" charset="0"/>
              </a:rPr>
              <a:t>A </a:t>
            </a:r>
            <a:r>
              <a:rPr lang="en-US" sz="2000" i="1" dirty="0" smtClean="0">
                <a:latin typeface="Verdana" charset="0"/>
              </a:rPr>
              <a:t>semaphore</a:t>
            </a:r>
            <a:r>
              <a:rPr lang="zh-CN" altLang="en-US" sz="2000" i="1" dirty="0" smtClean="0">
                <a:latin typeface="Verdana" charset="0"/>
              </a:rPr>
              <a:t>）</a:t>
            </a:r>
            <a:r>
              <a:rPr lang="en-US" sz="2000" dirty="0" smtClean="0">
                <a:latin typeface="Verdana" charset="0"/>
              </a:rPr>
              <a:t> </a:t>
            </a:r>
            <a:r>
              <a:rPr lang="zh-CN" altLang="en-US" sz="2000" dirty="0" smtClean="0">
                <a:latin typeface="Verdana" charset="0"/>
              </a:rPr>
              <a:t>是一非负整数</a:t>
            </a:r>
            <a:r>
              <a:rPr lang="en-US" sz="2000" dirty="0" smtClean="0">
                <a:latin typeface="Verdana" charset="0"/>
              </a:rPr>
              <a:t>, </a:t>
            </a:r>
            <a:r>
              <a:rPr lang="zh-CN" altLang="en-US" sz="2000" dirty="0" smtClean="0">
                <a:latin typeface="Verdana" charset="0"/>
              </a:rPr>
              <a:t>具有如下操作</a:t>
            </a:r>
            <a:r>
              <a:rPr lang="en-US" sz="2000" dirty="0" smtClean="0">
                <a:latin typeface="Verdana" charset="0"/>
              </a:rPr>
              <a:t>:</a:t>
            </a:r>
            <a:endParaRPr lang="en-US" sz="2000" dirty="0">
              <a:latin typeface="Verdana" charset="0"/>
            </a:endParaRPr>
          </a:p>
          <a:p>
            <a:pPr algn="l">
              <a:spcBef>
                <a:spcPct val="0"/>
              </a:spcBef>
            </a:pPr>
            <a:endParaRPr lang="en-US" sz="2000" i="1" dirty="0">
              <a:latin typeface="Verdana" charset="0"/>
            </a:endParaRPr>
          </a:p>
          <a:p>
            <a:pPr lvl="1" algn="l">
              <a:spcBef>
                <a:spcPct val="0"/>
              </a:spcBef>
            </a:pPr>
            <a:r>
              <a:rPr lang="en-US" sz="2000" dirty="0">
                <a:solidFill>
                  <a:srgbClr val="56127A"/>
                </a:solidFill>
                <a:latin typeface="Verdana" charset="0"/>
              </a:rPr>
              <a:t>P(s): </a:t>
            </a:r>
            <a:r>
              <a:rPr lang="en-US" sz="2000" i="1" dirty="0">
                <a:solidFill>
                  <a:srgbClr val="56127A"/>
                </a:solidFill>
                <a:latin typeface="Verdana" charset="0"/>
              </a:rPr>
              <a:t>if s&gt;0, decrement s by 1, otherwise wait</a:t>
            </a:r>
          </a:p>
          <a:p>
            <a:pPr lvl="1" algn="l">
              <a:spcBef>
                <a:spcPct val="0"/>
              </a:spcBef>
            </a:pPr>
            <a:endParaRPr lang="en-US" sz="2000" dirty="0">
              <a:solidFill>
                <a:srgbClr val="56127A"/>
              </a:solidFill>
              <a:latin typeface="Verdana" charset="0"/>
            </a:endParaRPr>
          </a:p>
          <a:p>
            <a:pPr lvl="1" algn="l">
              <a:spcBef>
                <a:spcPct val="0"/>
              </a:spcBef>
            </a:pPr>
            <a:r>
              <a:rPr lang="en-US" sz="2000" dirty="0">
                <a:solidFill>
                  <a:srgbClr val="56127A"/>
                </a:solidFill>
                <a:latin typeface="Verdana" charset="0"/>
              </a:rPr>
              <a:t>V(s): </a:t>
            </a:r>
            <a:r>
              <a:rPr lang="en-US" sz="2000" i="1" dirty="0">
                <a:solidFill>
                  <a:srgbClr val="56127A"/>
                </a:solidFill>
                <a:latin typeface="Verdana" charset="0"/>
              </a:rPr>
              <a:t>increment s by 1 and wake up one of </a:t>
            </a:r>
          </a:p>
          <a:p>
            <a:pPr lvl="1" algn="l">
              <a:spcBef>
                <a:spcPct val="0"/>
              </a:spcBef>
            </a:pPr>
            <a:r>
              <a:rPr lang="en-US" sz="2000" i="1" dirty="0">
                <a:solidFill>
                  <a:srgbClr val="56127A"/>
                </a:solidFill>
                <a:latin typeface="Verdana" charset="0"/>
              </a:rPr>
              <a:t>	   the waiting processes</a:t>
            </a:r>
            <a:endParaRPr lang="en-US" sz="2000" dirty="0">
              <a:solidFill>
                <a:srgbClr val="56127A"/>
              </a:solidFill>
              <a:latin typeface="Verdana" charset="0"/>
            </a:endParaRPr>
          </a:p>
          <a:p>
            <a:pPr algn="l">
              <a:spcBef>
                <a:spcPct val="0"/>
              </a:spcBef>
            </a:pPr>
            <a:endParaRPr lang="en-US" sz="2000" dirty="0">
              <a:latin typeface="Verdana" charset="0"/>
            </a:endParaRPr>
          </a:p>
          <a:p>
            <a:pPr algn="l">
              <a:spcBef>
                <a:spcPct val="0"/>
              </a:spcBef>
            </a:pPr>
            <a:r>
              <a:rPr lang="en-US" sz="2000" dirty="0">
                <a:latin typeface="Verdana" charset="0"/>
              </a:rPr>
              <a:t>P’s and V’s </a:t>
            </a:r>
            <a:r>
              <a:rPr lang="zh-CN" altLang="en-US" sz="2000" dirty="0" smtClean="0">
                <a:latin typeface="Verdana" charset="0"/>
              </a:rPr>
              <a:t>必须是原子操作</a:t>
            </a:r>
            <a:r>
              <a:rPr lang="en-US" sz="2000" dirty="0" smtClean="0">
                <a:latin typeface="Verdana" charset="0"/>
              </a:rPr>
              <a:t>, </a:t>
            </a:r>
            <a:r>
              <a:rPr lang="en-US" sz="2000" dirty="0">
                <a:latin typeface="Verdana" charset="0"/>
              </a:rPr>
              <a:t>i.e., </a:t>
            </a:r>
            <a:r>
              <a:rPr lang="zh-CN" altLang="en-US" sz="2000" dirty="0" smtClean="0">
                <a:latin typeface="Verdana" charset="0"/>
              </a:rPr>
              <a:t>不能被中断，不能由多个处理器交叉访问</a:t>
            </a:r>
            <a:r>
              <a:rPr lang="en-US" altLang="zh-CN" sz="2000" dirty="0" smtClean="0">
                <a:latin typeface="Verdana" charset="0"/>
              </a:rPr>
              <a:t>s</a:t>
            </a:r>
            <a:endParaRPr lang="en-US" sz="2000" dirty="0">
              <a:latin typeface="Verdana" charset="0"/>
            </a:endParaRPr>
          </a:p>
        </p:txBody>
      </p:sp>
      <p:sp>
        <p:nvSpPr>
          <p:cNvPr id="1483780" name="Text Box 4"/>
          <p:cNvSpPr txBox="1">
            <a:spLocks noChangeArrowheads="1"/>
          </p:cNvSpPr>
          <p:nvPr/>
        </p:nvSpPr>
        <p:spPr bwMode="auto">
          <a:xfrm>
            <a:off x="4629151" y="4995863"/>
            <a:ext cx="4057650" cy="707886"/>
          </a:xfrm>
          <a:prstGeom prst="rect">
            <a:avLst/>
          </a:prstGeom>
          <a:noFill/>
          <a:ln w="25400">
            <a:noFill/>
            <a:miter lim="800000"/>
            <a:headEnd/>
            <a:tailEnd/>
          </a:ln>
          <a:effectLst/>
        </p:spPr>
        <p:txBody>
          <a:bodyPr wrap="square">
            <a:prstTxWarp prst="textNoShape">
              <a:avLst/>
            </a:prstTxWarp>
            <a:spAutoFit/>
          </a:bodyPr>
          <a:lstStyle/>
          <a:p>
            <a:pPr algn="l">
              <a:spcBef>
                <a:spcPct val="0"/>
              </a:spcBef>
            </a:pPr>
            <a:r>
              <a:rPr lang="en-US" sz="2000" i="1" dirty="0" smtClean="0">
                <a:latin typeface="Verdana" charset="0"/>
              </a:rPr>
              <a:t>s</a:t>
            </a:r>
            <a:r>
              <a:rPr lang="zh-CN" altLang="en-US" sz="2000" i="1" dirty="0" smtClean="0">
                <a:latin typeface="Verdana" charset="0"/>
              </a:rPr>
              <a:t>的初始值设置为可访问临界区的最大进程数</a:t>
            </a:r>
            <a:endParaRPr lang="en-US" sz="2000" i="1" dirty="0">
              <a:latin typeface="Verdana" charset="0"/>
            </a:endParaRPr>
          </a:p>
        </p:txBody>
      </p:sp>
      <p:sp>
        <p:nvSpPr>
          <p:cNvPr id="1483781" name="Text Box 5"/>
          <p:cNvSpPr txBox="1">
            <a:spLocks noChangeArrowheads="1"/>
          </p:cNvSpPr>
          <p:nvPr/>
        </p:nvSpPr>
        <p:spPr bwMode="auto">
          <a:xfrm>
            <a:off x="873125" y="4857750"/>
            <a:ext cx="3248025" cy="1320800"/>
          </a:xfrm>
          <a:prstGeom prst="rect">
            <a:avLst/>
          </a:prstGeom>
          <a:noFill/>
          <a:ln w="9525">
            <a:solidFill>
              <a:srgbClr val="FF0000"/>
            </a:solidFill>
            <a:miter lim="800000"/>
            <a:headEnd/>
            <a:tailEnd/>
          </a:ln>
          <a:effectLst/>
        </p:spPr>
        <p:txBody>
          <a:bodyPr wrap="none">
            <a:prstTxWarp prst="textNoShape">
              <a:avLst/>
            </a:prstTxWarp>
            <a:spAutoFit/>
          </a:bodyPr>
          <a:lstStyle/>
          <a:p>
            <a:pPr algn="l">
              <a:spcBef>
                <a:spcPct val="0"/>
              </a:spcBef>
            </a:pPr>
            <a:r>
              <a:rPr lang="en-US" sz="2000" i="1">
                <a:latin typeface="Verdana" charset="0"/>
              </a:rPr>
              <a:t>Process i	</a:t>
            </a:r>
          </a:p>
          <a:p>
            <a:pPr lvl="1" algn="l">
              <a:spcBef>
                <a:spcPct val="0"/>
              </a:spcBef>
            </a:pPr>
            <a:r>
              <a:rPr lang="en-US" sz="2000">
                <a:latin typeface="Verdana" charset="0"/>
              </a:rPr>
              <a:t>P(s)</a:t>
            </a:r>
          </a:p>
          <a:p>
            <a:pPr lvl="1" algn="l">
              <a:spcBef>
                <a:spcPct val="0"/>
              </a:spcBef>
            </a:pPr>
            <a:r>
              <a:rPr lang="en-US" sz="2000">
                <a:latin typeface="Verdana" charset="0"/>
              </a:rPr>
              <a:t>    &lt;critical section&gt;</a:t>
            </a:r>
          </a:p>
          <a:p>
            <a:pPr lvl="1" algn="l">
              <a:spcBef>
                <a:spcPct val="0"/>
              </a:spcBef>
            </a:pPr>
            <a:r>
              <a:rPr lang="en-US" sz="2000">
                <a:latin typeface="Verdana" charset="0"/>
              </a:rPr>
              <a:t>V(s)</a:t>
            </a:r>
          </a:p>
        </p:txBody>
      </p:sp>
    </p:spTree>
    <p:extLst>
      <p:ext uri="{BB962C8B-B14F-4D97-AF65-F5344CB8AC3E}">
        <p14:creationId xmlns:p14="http://schemas.microsoft.com/office/powerpoint/2010/main" val="4007101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37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3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780" grpId="0" autoUpdateAnimBg="0"/>
      <p:bldP spid="1483781" grpId="0" animBg="1"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a:xfrm>
            <a:off x="358682" y="320725"/>
            <a:ext cx="7937500" cy="587188"/>
          </a:xfrm>
          <a:noFill/>
          <a:ln/>
        </p:spPr>
        <p:txBody>
          <a:bodyPr lIns="90488" tIns="44450" rIns="90488" bIns="44450">
            <a:normAutofit fontScale="90000"/>
          </a:bodyPr>
          <a:lstStyle/>
          <a:p>
            <a:r>
              <a:rPr lang="en-US" dirty="0"/>
              <a:t>Implementation of Semaphores</a:t>
            </a:r>
            <a:endParaRPr lang="en-US" sz="2000" i="1" dirty="0"/>
          </a:p>
        </p:txBody>
      </p:sp>
      <p:sp>
        <p:nvSpPr>
          <p:cNvPr id="9" name="Slide Number Placeholder 4"/>
          <p:cNvSpPr>
            <a:spLocks noGrp="1"/>
          </p:cNvSpPr>
          <p:nvPr>
            <p:ph type="sldNum" sz="quarter" idx="12"/>
          </p:nvPr>
        </p:nvSpPr>
        <p:spPr/>
        <p:txBody>
          <a:bodyPr/>
          <a:lstStyle/>
          <a:p>
            <a:fld id="{3D661841-8BBB-334F-80AC-461595C5A14D}" type="slidenum">
              <a:rPr lang="en-US"/>
              <a:pPr/>
              <a:t>122</a:t>
            </a:fld>
            <a:endParaRPr lang="en-US" b="0">
              <a:solidFill>
                <a:srgbClr val="FBBA03"/>
              </a:solidFill>
            </a:endParaRPr>
          </a:p>
        </p:txBody>
      </p:sp>
      <p:sp>
        <p:nvSpPr>
          <p:cNvPr id="1485827" name="Rectangle 3"/>
          <p:cNvSpPr>
            <a:spLocks noChangeArrowheads="1"/>
          </p:cNvSpPr>
          <p:nvPr/>
        </p:nvSpPr>
        <p:spPr bwMode="auto">
          <a:xfrm>
            <a:off x="642938" y="1095536"/>
            <a:ext cx="7315200" cy="1936428"/>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l">
              <a:spcBef>
                <a:spcPct val="0"/>
              </a:spcBef>
            </a:pPr>
            <a:r>
              <a:rPr lang="zh-CN" altLang="en-US" sz="2400" dirty="0" smtClean="0">
                <a:latin typeface="Calibri"/>
                <a:cs typeface="Calibri"/>
              </a:rPr>
              <a:t>在顺序同一性模型中，信号量</a:t>
            </a:r>
            <a:r>
              <a:rPr lang="en-US" sz="2400" dirty="0" smtClean="0">
                <a:latin typeface="Calibri"/>
                <a:cs typeface="Calibri"/>
              </a:rPr>
              <a:t> </a:t>
            </a:r>
            <a:r>
              <a:rPr lang="en-US" sz="2400" dirty="0">
                <a:latin typeface="Calibri"/>
                <a:cs typeface="Calibri"/>
              </a:rPr>
              <a:t>(mutual exclusion) </a:t>
            </a:r>
            <a:r>
              <a:rPr lang="zh-CN" altLang="en-US" sz="2400" dirty="0" smtClean="0">
                <a:latin typeface="Calibri"/>
                <a:cs typeface="Calibri"/>
              </a:rPr>
              <a:t>可以用常规的</a:t>
            </a:r>
            <a:r>
              <a:rPr lang="en-US" sz="2400" dirty="0" smtClean="0">
                <a:latin typeface="Calibri"/>
                <a:cs typeface="Calibri"/>
              </a:rPr>
              <a:t> </a:t>
            </a:r>
            <a:r>
              <a:rPr lang="en-US" sz="2400" dirty="0">
                <a:latin typeface="Calibri"/>
                <a:cs typeface="Calibri"/>
              </a:rPr>
              <a:t>Load and Store </a:t>
            </a:r>
            <a:r>
              <a:rPr lang="zh-CN" altLang="en-US" sz="2400" dirty="0" smtClean="0">
                <a:latin typeface="Calibri"/>
                <a:cs typeface="Calibri"/>
              </a:rPr>
              <a:t>指令实现，但是互斥的协议很难设计</a:t>
            </a:r>
            <a:endParaRPr lang="en-US" sz="1800" dirty="0">
              <a:latin typeface="Calibri"/>
              <a:cs typeface="Calibri"/>
            </a:endParaRPr>
          </a:p>
          <a:p>
            <a:pPr algn="l">
              <a:spcBef>
                <a:spcPct val="0"/>
              </a:spcBef>
            </a:pPr>
            <a:r>
              <a:rPr lang="zh-CN" altLang="en-US" sz="2400" dirty="0">
                <a:latin typeface="Calibri"/>
                <a:cs typeface="Calibri"/>
              </a:rPr>
              <a:t>一</a:t>
            </a:r>
            <a:r>
              <a:rPr lang="zh-CN" altLang="en-US" sz="2400" dirty="0" smtClean="0">
                <a:latin typeface="Calibri"/>
                <a:cs typeface="Calibri"/>
              </a:rPr>
              <a:t>种简单的解决方案是提供</a:t>
            </a:r>
            <a:r>
              <a:rPr lang="en-US" sz="2400" dirty="0" smtClean="0">
                <a:latin typeface="Calibri"/>
                <a:cs typeface="Calibri"/>
              </a:rPr>
              <a:t>:</a:t>
            </a:r>
            <a:endParaRPr lang="en-US" sz="2400" dirty="0">
              <a:latin typeface="Calibri"/>
              <a:cs typeface="Calibri"/>
            </a:endParaRPr>
          </a:p>
          <a:p>
            <a:pPr algn="l">
              <a:spcBef>
                <a:spcPct val="0"/>
              </a:spcBef>
            </a:pPr>
            <a:r>
              <a:rPr lang="en-US" sz="2400" dirty="0">
                <a:latin typeface="Calibri"/>
                <a:cs typeface="Calibri"/>
              </a:rPr>
              <a:t>		</a:t>
            </a:r>
            <a:r>
              <a:rPr lang="en-US" sz="2400" i="1" dirty="0">
                <a:latin typeface="Calibri"/>
                <a:cs typeface="Calibri"/>
              </a:rPr>
              <a:t>atomic read-modify-write instructions</a:t>
            </a:r>
            <a:endParaRPr lang="en-US" sz="1050" dirty="0">
              <a:latin typeface="Calibri"/>
              <a:cs typeface="Calibri"/>
            </a:endParaRPr>
          </a:p>
        </p:txBody>
      </p:sp>
      <p:sp>
        <p:nvSpPr>
          <p:cNvPr id="1485828" name="Rectangle 4"/>
          <p:cNvSpPr>
            <a:spLocks noChangeArrowheads="1"/>
          </p:cNvSpPr>
          <p:nvPr/>
        </p:nvSpPr>
        <p:spPr bwMode="auto">
          <a:xfrm>
            <a:off x="255588" y="4383088"/>
            <a:ext cx="2582862" cy="1320800"/>
          </a:xfrm>
          <a:prstGeom prst="rect">
            <a:avLst/>
          </a:prstGeom>
          <a:noFill/>
          <a:ln w="9525">
            <a:solidFill>
              <a:srgbClr val="FF0000"/>
            </a:solidFill>
            <a:miter lim="800000"/>
            <a:headEnd/>
            <a:tailEnd/>
          </a:ln>
          <a:effectLst/>
        </p:spPr>
        <p:txBody>
          <a:bodyPr wrap="none">
            <a:prstTxWarp prst="textNoShape">
              <a:avLst/>
            </a:prstTxWarp>
            <a:spAutoFit/>
          </a:bodyPr>
          <a:lstStyle/>
          <a:p>
            <a:pPr algn="l">
              <a:spcBef>
                <a:spcPct val="0"/>
              </a:spcBef>
            </a:pPr>
            <a:r>
              <a:rPr lang="en-US" sz="2000">
                <a:solidFill>
                  <a:srgbClr val="56127A"/>
                </a:solidFill>
                <a:latin typeface="Verdana" charset="0"/>
              </a:rPr>
              <a:t>Test&amp;Set (m), R: </a:t>
            </a:r>
          </a:p>
          <a:p>
            <a:pPr lvl="1" algn="l">
              <a:spcBef>
                <a:spcPct val="0"/>
              </a:spcBef>
            </a:pPr>
            <a:r>
              <a:rPr lang="en-US" sz="2000">
                <a:solidFill>
                  <a:srgbClr val="56127A"/>
                </a:solidFill>
                <a:latin typeface="Verdana" charset="0"/>
              </a:rPr>
              <a:t>R </a:t>
            </a:r>
            <a:r>
              <a:rPr lang="en-US" sz="2000">
                <a:solidFill>
                  <a:srgbClr val="56127A"/>
                </a:solidFill>
                <a:latin typeface="Symbol" charset="2"/>
              </a:rPr>
              <a:t></a:t>
            </a:r>
            <a:r>
              <a:rPr lang="en-US" sz="2000">
                <a:solidFill>
                  <a:srgbClr val="56127A"/>
                </a:solidFill>
                <a:latin typeface="Verdana" charset="0"/>
              </a:rPr>
              <a:t> M[m];</a:t>
            </a:r>
          </a:p>
          <a:p>
            <a:pPr lvl="1" algn="l">
              <a:spcBef>
                <a:spcPct val="0"/>
              </a:spcBef>
            </a:pPr>
            <a:r>
              <a:rPr lang="en-US" sz="2000" i="1">
                <a:solidFill>
                  <a:srgbClr val="56127A"/>
                </a:solidFill>
                <a:latin typeface="Verdana" charset="0"/>
              </a:rPr>
              <a:t>if</a:t>
            </a:r>
            <a:r>
              <a:rPr lang="en-US" sz="2000">
                <a:solidFill>
                  <a:srgbClr val="56127A"/>
                </a:solidFill>
                <a:latin typeface="Verdana" charset="0"/>
              </a:rPr>
              <a:t>  R==0 </a:t>
            </a:r>
            <a:r>
              <a:rPr lang="en-US" sz="2000" i="1">
                <a:solidFill>
                  <a:srgbClr val="56127A"/>
                </a:solidFill>
                <a:latin typeface="Verdana" charset="0"/>
              </a:rPr>
              <a:t>then</a:t>
            </a:r>
            <a:r>
              <a:rPr lang="en-US" sz="2000">
                <a:solidFill>
                  <a:srgbClr val="56127A"/>
                </a:solidFill>
                <a:latin typeface="Verdana" charset="0"/>
              </a:rPr>
              <a:t>  </a:t>
            </a:r>
          </a:p>
          <a:p>
            <a:pPr algn="l">
              <a:spcBef>
                <a:spcPct val="0"/>
              </a:spcBef>
            </a:pPr>
            <a:r>
              <a:rPr lang="en-US" sz="2000">
                <a:solidFill>
                  <a:srgbClr val="56127A"/>
                </a:solidFill>
                <a:latin typeface="Verdana" charset="0"/>
              </a:rPr>
              <a:t>	M[m] </a:t>
            </a:r>
            <a:r>
              <a:rPr lang="en-US" sz="2000">
                <a:solidFill>
                  <a:srgbClr val="56127A"/>
                </a:solidFill>
                <a:latin typeface="Symbol" charset="2"/>
              </a:rPr>
              <a:t></a:t>
            </a:r>
            <a:r>
              <a:rPr lang="en-US" sz="2000">
                <a:solidFill>
                  <a:srgbClr val="56127A"/>
                </a:solidFill>
                <a:latin typeface="Verdana" charset="0"/>
              </a:rPr>
              <a:t>1;</a:t>
            </a:r>
          </a:p>
        </p:txBody>
      </p:sp>
      <p:sp>
        <p:nvSpPr>
          <p:cNvPr id="1485829" name="Rectangle 5"/>
          <p:cNvSpPr>
            <a:spLocks noChangeArrowheads="1"/>
          </p:cNvSpPr>
          <p:nvPr/>
        </p:nvSpPr>
        <p:spPr bwMode="auto">
          <a:xfrm>
            <a:off x="6529388" y="4383088"/>
            <a:ext cx="2192337" cy="1320800"/>
          </a:xfrm>
          <a:prstGeom prst="rect">
            <a:avLst/>
          </a:prstGeom>
          <a:noFill/>
          <a:ln w="9525">
            <a:solidFill>
              <a:srgbClr val="FF0000"/>
            </a:solidFill>
            <a:miter lim="800000"/>
            <a:headEnd/>
            <a:tailEnd/>
          </a:ln>
          <a:effectLst/>
        </p:spPr>
        <p:txBody>
          <a:bodyPr wrap="none">
            <a:prstTxWarp prst="textNoShape">
              <a:avLst/>
            </a:prstTxWarp>
            <a:spAutoFit/>
          </a:bodyPr>
          <a:lstStyle/>
          <a:p>
            <a:pPr algn="l">
              <a:spcBef>
                <a:spcPct val="0"/>
              </a:spcBef>
            </a:pPr>
            <a:r>
              <a:rPr lang="en-US" sz="2000">
                <a:solidFill>
                  <a:srgbClr val="56127A"/>
                </a:solidFill>
                <a:latin typeface="Verdana" charset="0"/>
              </a:rPr>
              <a:t>Swap (m), R:	</a:t>
            </a:r>
          </a:p>
          <a:p>
            <a:pPr lvl="1" algn="l">
              <a:spcBef>
                <a:spcPct val="0"/>
              </a:spcBef>
            </a:pPr>
            <a:r>
              <a:rPr lang="en-US" sz="2000">
                <a:solidFill>
                  <a:srgbClr val="56127A"/>
                </a:solidFill>
                <a:latin typeface="Verdana" charset="0"/>
              </a:rPr>
              <a:t>R</a:t>
            </a:r>
            <a:r>
              <a:rPr lang="en-US" sz="2000" baseline="-25000">
                <a:solidFill>
                  <a:srgbClr val="56127A"/>
                </a:solidFill>
                <a:latin typeface="Verdana" charset="0"/>
              </a:rPr>
              <a:t>t</a:t>
            </a:r>
            <a:r>
              <a:rPr lang="en-US" sz="2000">
                <a:solidFill>
                  <a:srgbClr val="56127A"/>
                </a:solidFill>
                <a:latin typeface="Verdana" charset="0"/>
              </a:rPr>
              <a:t> </a:t>
            </a:r>
            <a:r>
              <a:rPr lang="en-US" sz="2000">
                <a:solidFill>
                  <a:srgbClr val="56127A"/>
                </a:solidFill>
                <a:latin typeface="Symbol" charset="2"/>
              </a:rPr>
              <a:t></a:t>
            </a:r>
            <a:r>
              <a:rPr lang="en-US" sz="2000">
                <a:solidFill>
                  <a:srgbClr val="56127A"/>
                </a:solidFill>
                <a:latin typeface="Verdana" charset="0"/>
              </a:rPr>
              <a:t> M[m];</a:t>
            </a:r>
          </a:p>
          <a:p>
            <a:pPr lvl="1" algn="l">
              <a:spcBef>
                <a:spcPct val="0"/>
              </a:spcBef>
            </a:pPr>
            <a:r>
              <a:rPr lang="en-US" sz="2000">
                <a:solidFill>
                  <a:srgbClr val="56127A"/>
                </a:solidFill>
                <a:latin typeface="Verdana" charset="0"/>
              </a:rPr>
              <a:t>M[m] </a:t>
            </a:r>
            <a:r>
              <a:rPr lang="en-US" sz="2000">
                <a:solidFill>
                  <a:srgbClr val="56127A"/>
                </a:solidFill>
                <a:latin typeface="Symbol" charset="2"/>
              </a:rPr>
              <a:t></a:t>
            </a:r>
            <a:r>
              <a:rPr lang="en-US" sz="2000">
                <a:solidFill>
                  <a:srgbClr val="56127A"/>
                </a:solidFill>
                <a:latin typeface="Verdana" charset="0"/>
              </a:rPr>
              <a:t>R;</a:t>
            </a:r>
          </a:p>
          <a:p>
            <a:pPr lvl="1" algn="l">
              <a:spcBef>
                <a:spcPct val="0"/>
              </a:spcBef>
            </a:pPr>
            <a:r>
              <a:rPr lang="en-US" sz="2000">
                <a:solidFill>
                  <a:srgbClr val="56127A"/>
                </a:solidFill>
                <a:latin typeface="Verdana" charset="0"/>
              </a:rPr>
              <a:t>R </a:t>
            </a:r>
            <a:r>
              <a:rPr lang="en-US" sz="2000">
                <a:solidFill>
                  <a:srgbClr val="56127A"/>
                </a:solidFill>
                <a:latin typeface="Symbol" charset="2"/>
              </a:rPr>
              <a:t> </a:t>
            </a:r>
            <a:r>
              <a:rPr lang="en-US" sz="2000">
                <a:solidFill>
                  <a:srgbClr val="56127A"/>
                </a:solidFill>
                <a:latin typeface="Verdana" charset="0"/>
              </a:rPr>
              <a:t>R</a:t>
            </a:r>
            <a:r>
              <a:rPr lang="en-US" sz="2000" baseline="-25000">
                <a:solidFill>
                  <a:srgbClr val="56127A"/>
                </a:solidFill>
                <a:latin typeface="Verdana" charset="0"/>
              </a:rPr>
              <a:t>t</a:t>
            </a:r>
            <a:r>
              <a:rPr lang="en-US" sz="2000">
                <a:solidFill>
                  <a:srgbClr val="56127A"/>
                </a:solidFill>
                <a:latin typeface="Verdana" charset="0"/>
              </a:rPr>
              <a:t>;</a:t>
            </a:r>
          </a:p>
        </p:txBody>
      </p:sp>
      <p:sp>
        <p:nvSpPr>
          <p:cNvPr id="1485830" name="Rectangle 6"/>
          <p:cNvSpPr>
            <a:spLocks noChangeArrowheads="1"/>
          </p:cNvSpPr>
          <p:nvPr/>
        </p:nvSpPr>
        <p:spPr bwMode="auto">
          <a:xfrm>
            <a:off x="3184525" y="4383088"/>
            <a:ext cx="3070225" cy="1016000"/>
          </a:xfrm>
          <a:prstGeom prst="rect">
            <a:avLst/>
          </a:prstGeom>
          <a:noFill/>
          <a:ln w="9525">
            <a:solidFill>
              <a:srgbClr val="FF0000"/>
            </a:solidFill>
            <a:miter lim="800000"/>
            <a:headEnd/>
            <a:tailEnd/>
          </a:ln>
          <a:effectLst/>
        </p:spPr>
        <p:txBody>
          <a:bodyPr wrap="none">
            <a:prstTxWarp prst="textNoShape">
              <a:avLst/>
            </a:prstTxWarp>
            <a:spAutoFit/>
          </a:bodyPr>
          <a:lstStyle/>
          <a:p>
            <a:pPr algn="l">
              <a:spcBef>
                <a:spcPct val="0"/>
              </a:spcBef>
            </a:pPr>
            <a:r>
              <a:rPr lang="en-US" sz="2000">
                <a:solidFill>
                  <a:srgbClr val="56127A"/>
                </a:solidFill>
                <a:latin typeface="Verdana" charset="0"/>
              </a:rPr>
              <a:t>Fetch&amp;Add (m), R</a:t>
            </a:r>
            <a:r>
              <a:rPr lang="en-US" sz="2000" baseline="-25000">
                <a:solidFill>
                  <a:srgbClr val="56127A"/>
                </a:solidFill>
                <a:latin typeface="Verdana" charset="0"/>
              </a:rPr>
              <a:t>V</a:t>
            </a:r>
            <a:r>
              <a:rPr lang="en-US" sz="2000">
                <a:solidFill>
                  <a:srgbClr val="56127A"/>
                </a:solidFill>
                <a:latin typeface="Verdana" charset="0"/>
              </a:rPr>
              <a:t>, R:</a:t>
            </a:r>
          </a:p>
          <a:p>
            <a:pPr lvl="1" algn="l">
              <a:spcBef>
                <a:spcPct val="0"/>
              </a:spcBef>
            </a:pPr>
            <a:r>
              <a:rPr lang="en-US" sz="2000">
                <a:solidFill>
                  <a:srgbClr val="56127A"/>
                </a:solidFill>
                <a:latin typeface="Verdana" charset="0"/>
              </a:rPr>
              <a:t>R </a:t>
            </a:r>
            <a:r>
              <a:rPr lang="en-US" sz="2000">
                <a:solidFill>
                  <a:srgbClr val="56127A"/>
                </a:solidFill>
                <a:latin typeface="Symbol" charset="2"/>
              </a:rPr>
              <a:t></a:t>
            </a:r>
            <a:r>
              <a:rPr lang="en-US" sz="2000">
                <a:solidFill>
                  <a:srgbClr val="56127A"/>
                </a:solidFill>
                <a:latin typeface="Verdana" charset="0"/>
              </a:rPr>
              <a:t> M[m];</a:t>
            </a:r>
          </a:p>
          <a:p>
            <a:pPr lvl="1" algn="l">
              <a:spcBef>
                <a:spcPct val="0"/>
              </a:spcBef>
            </a:pPr>
            <a:r>
              <a:rPr lang="en-US" sz="2000">
                <a:solidFill>
                  <a:srgbClr val="56127A"/>
                </a:solidFill>
                <a:latin typeface="Verdana" charset="0"/>
              </a:rPr>
              <a:t>M[m] </a:t>
            </a:r>
            <a:r>
              <a:rPr lang="en-US" sz="2000">
                <a:solidFill>
                  <a:srgbClr val="56127A"/>
                </a:solidFill>
                <a:latin typeface="Symbol" charset="2"/>
              </a:rPr>
              <a:t></a:t>
            </a:r>
            <a:r>
              <a:rPr lang="en-US" sz="2000">
                <a:solidFill>
                  <a:srgbClr val="56127A"/>
                </a:solidFill>
                <a:latin typeface="Verdana" charset="0"/>
              </a:rPr>
              <a:t>R + R</a:t>
            </a:r>
            <a:r>
              <a:rPr lang="en-US" sz="2000" baseline="-25000">
                <a:solidFill>
                  <a:srgbClr val="56127A"/>
                </a:solidFill>
                <a:latin typeface="Verdana" charset="0"/>
              </a:rPr>
              <a:t>V</a:t>
            </a:r>
            <a:r>
              <a:rPr lang="en-US" sz="2000">
                <a:solidFill>
                  <a:srgbClr val="56127A"/>
                </a:solidFill>
                <a:latin typeface="Verdana" charset="0"/>
              </a:rPr>
              <a:t>;</a:t>
            </a:r>
          </a:p>
        </p:txBody>
      </p:sp>
      <p:sp>
        <p:nvSpPr>
          <p:cNvPr id="1485831" name="Text Box 7"/>
          <p:cNvSpPr txBox="1">
            <a:spLocks noChangeArrowheads="1"/>
          </p:cNvSpPr>
          <p:nvPr/>
        </p:nvSpPr>
        <p:spPr bwMode="auto">
          <a:xfrm>
            <a:off x="1066800" y="3733800"/>
            <a:ext cx="6263253" cy="46166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400" dirty="0">
                <a:latin typeface="Calibri"/>
                <a:cs typeface="Calibri"/>
              </a:rPr>
              <a:t>Examples: </a:t>
            </a:r>
            <a:r>
              <a:rPr lang="en-US" sz="2400" i="1" dirty="0">
                <a:latin typeface="Calibri"/>
                <a:cs typeface="Calibri"/>
              </a:rPr>
              <a:t>m is a memory location, R is a register</a:t>
            </a:r>
            <a:endParaRPr lang="en-US" sz="2400" b="1" dirty="0">
              <a:latin typeface="Calibri"/>
              <a:cs typeface="Calibri"/>
            </a:endParaRPr>
          </a:p>
        </p:txBody>
      </p:sp>
    </p:spTree>
    <p:extLst>
      <p:ext uri="{BB962C8B-B14F-4D97-AF65-F5344CB8AC3E}">
        <p14:creationId xmlns:p14="http://schemas.microsoft.com/office/powerpoint/2010/main" val="2379802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58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85828"/>
                                        </p:tgtEl>
                                        <p:attrNameLst>
                                          <p:attrName>style.visibility</p:attrName>
                                        </p:attrNameLst>
                                      </p:cBhvr>
                                      <p:to>
                                        <p:strVal val="visible"/>
                                      </p:to>
                                    </p:set>
                                    <p:animEffect transition="in" filter="dissolve">
                                      <p:cBhvr>
                                        <p:cTn id="11" dur="500"/>
                                        <p:tgtEl>
                                          <p:spTgt spid="148582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85830"/>
                                        </p:tgtEl>
                                        <p:attrNameLst>
                                          <p:attrName>style.visibility</p:attrName>
                                        </p:attrNameLst>
                                      </p:cBhvr>
                                      <p:to>
                                        <p:strVal val="visible"/>
                                      </p:to>
                                    </p:set>
                                    <p:animEffect transition="in" filter="dissolve">
                                      <p:cBhvr>
                                        <p:cTn id="16" dur="500"/>
                                        <p:tgtEl>
                                          <p:spTgt spid="148583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85829"/>
                                        </p:tgtEl>
                                        <p:attrNameLst>
                                          <p:attrName>style.visibility</p:attrName>
                                        </p:attrNameLst>
                                      </p:cBhvr>
                                      <p:to>
                                        <p:strVal val="visible"/>
                                      </p:to>
                                    </p:set>
                                    <p:animEffect transition="in" filter="dissolve">
                                      <p:cBhvr>
                                        <p:cTn id="21" dur="500"/>
                                        <p:tgtEl>
                                          <p:spTgt spid="1485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8" grpId="0" animBg="1" autoUpdateAnimBg="0"/>
      <p:bldP spid="1485829" grpId="0" animBg="1" autoUpdateAnimBg="0"/>
      <p:bldP spid="1485830" grpId="0" animBg="1" autoUpdateAnimBg="0"/>
      <p:bldP spid="1485831"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880" name="Rectangle 8"/>
          <p:cNvSpPr>
            <a:spLocks noGrp="1" noChangeArrowheads="1"/>
          </p:cNvSpPr>
          <p:nvPr>
            <p:ph type="title"/>
          </p:nvPr>
        </p:nvSpPr>
        <p:spPr>
          <a:xfrm>
            <a:off x="280988" y="152400"/>
            <a:ext cx="7162800" cy="800100"/>
          </a:xfrm>
          <a:noFill/>
          <a:ln/>
        </p:spPr>
        <p:txBody>
          <a:bodyPr lIns="90488" tIns="44450" rIns="90488" bIns="44450">
            <a:normAutofit fontScale="90000"/>
          </a:bodyPr>
          <a:lstStyle/>
          <a:p>
            <a:r>
              <a:rPr lang="en-US" dirty="0"/>
              <a:t>Multiple Consumers </a:t>
            </a:r>
            <a:r>
              <a:rPr lang="en-US" dirty="0" smtClean="0"/>
              <a:t>Example</a:t>
            </a:r>
            <a:br>
              <a:rPr lang="en-US" dirty="0" smtClean="0"/>
            </a:br>
            <a:r>
              <a:rPr lang="en-US" sz="2000" i="1" dirty="0" smtClean="0"/>
              <a:t>using </a:t>
            </a:r>
            <a:r>
              <a:rPr lang="en-US" sz="2000" i="1" dirty="0"/>
              <a:t>the </a:t>
            </a:r>
            <a:r>
              <a:rPr lang="en-US" sz="2000" i="1" dirty="0" err="1"/>
              <a:t>Test&amp;Set</a:t>
            </a:r>
            <a:r>
              <a:rPr lang="en-US" sz="2000" i="1" dirty="0"/>
              <a:t> Instruction</a:t>
            </a:r>
          </a:p>
        </p:txBody>
      </p:sp>
      <p:sp>
        <p:nvSpPr>
          <p:cNvPr id="12" name="Slide Number Placeholder 4"/>
          <p:cNvSpPr>
            <a:spLocks noGrp="1"/>
          </p:cNvSpPr>
          <p:nvPr>
            <p:ph type="sldNum" sz="quarter" idx="12"/>
          </p:nvPr>
        </p:nvSpPr>
        <p:spPr/>
        <p:txBody>
          <a:bodyPr/>
          <a:lstStyle/>
          <a:p>
            <a:fld id="{E195A5A4-1F65-F445-BD16-21779FBC019E}" type="slidenum">
              <a:rPr lang="en-US"/>
              <a:pPr/>
              <a:t>123</a:t>
            </a:fld>
            <a:endParaRPr lang="en-US" b="0">
              <a:solidFill>
                <a:srgbClr val="FBBA03"/>
              </a:solidFill>
            </a:endParaRPr>
          </a:p>
        </p:txBody>
      </p:sp>
      <p:grpSp>
        <p:nvGrpSpPr>
          <p:cNvPr id="1487874" name="Group 2"/>
          <p:cNvGrpSpPr>
            <a:grpSpLocks/>
          </p:cNvGrpSpPr>
          <p:nvPr/>
        </p:nvGrpSpPr>
        <p:grpSpPr bwMode="auto">
          <a:xfrm>
            <a:off x="2728913" y="1889125"/>
            <a:ext cx="5108575" cy="1827213"/>
            <a:chOff x="1719" y="1342"/>
            <a:chExt cx="3218" cy="1151"/>
          </a:xfrm>
        </p:grpSpPr>
        <p:grpSp>
          <p:nvGrpSpPr>
            <p:cNvPr id="1487875" name="Group 3"/>
            <p:cNvGrpSpPr>
              <a:grpSpLocks/>
            </p:cNvGrpSpPr>
            <p:nvPr/>
          </p:nvGrpSpPr>
          <p:grpSpPr bwMode="auto">
            <a:xfrm>
              <a:off x="1719" y="1342"/>
              <a:ext cx="3218" cy="1151"/>
              <a:chOff x="1719" y="1342"/>
              <a:chExt cx="3218" cy="1151"/>
            </a:xfrm>
          </p:grpSpPr>
          <p:sp>
            <p:nvSpPr>
              <p:cNvPr id="1487876" name="Rectangle 4"/>
              <p:cNvSpPr>
                <a:spLocks noChangeArrowheads="1"/>
              </p:cNvSpPr>
              <p:nvPr/>
            </p:nvSpPr>
            <p:spPr bwMode="auto">
              <a:xfrm>
                <a:off x="1719" y="1342"/>
                <a:ext cx="2073" cy="1151"/>
              </a:xfrm>
              <a:prstGeom prst="rect">
                <a:avLst/>
              </a:prstGeom>
              <a:solidFill>
                <a:srgbClr val="CFBDC8"/>
              </a:solidFill>
              <a:ln w="25400">
                <a:noFill/>
                <a:miter lim="800000"/>
                <a:headEnd/>
                <a:tailEnd/>
              </a:ln>
              <a:effectLst/>
            </p:spPr>
            <p:txBody>
              <a:bodyPr wrap="none" anchor="ctr">
                <a:prstTxWarp prst="textNoShape">
                  <a:avLst/>
                </a:prstTxWarp>
              </a:bodyPr>
              <a:lstStyle/>
              <a:p>
                <a:endParaRPr lang="en-US"/>
              </a:p>
            </p:txBody>
          </p:sp>
          <p:sp>
            <p:nvSpPr>
              <p:cNvPr id="1487877" name="Text Box 5"/>
              <p:cNvSpPr txBox="1">
                <a:spLocks noChangeArrowheads="1"/>
              </p:cNvSpPr>
              <p:nvPr/>
            </p:nvSpPr>
            <p:spPr bwMode="auto">
              <a:xfrm>
                <a:off x="4287" y="1599"/>
                <a:ext cx="650" cy="404"/>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1800" i="1">
                    <a:latin typeface="Verdana" charset="0"/>
                  </a:rPr>
                  <a:t>Critical</a:t>
                </a:r>
              </a:p>
              <a:p>
                <a:pPr algn="l">
                  <a:spcBef>
                    <a:spcPct val="0"/>
                  </a:spcBef>
                </a:pPr>
                <a:r>
                  <a:rPr lang="en-US" sz="1800" i="1">
                    <a:latin typeface="Verdana" charset="0"/>
                  </a:rPr>
                  <a:t>Section</a:t>
                </a:r>
              </a:p>
            </p:txBody>
          </p:sp>
        </p:grpSp>
        <p:sp>
          <p:nvSpPr>
            <p:cNvPr id="1487878" name="Line 6"/>
            <p:cNvSpPr>
              <a:spLocks noChangeShapeType="1"/>
            </p:cNvSpPr>
            <p:nvPr/>
          </p:nvSpPr>
          <p:spPr bwMode="auto">
            <a:xfrm flipH="1">
              <a:off x="3791" y="1781"/>
              <a:ext cx="450" cy="84"/>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1487879" name="Rectangle 7"/>
          <p:cNvSpPr>
            <a:spLocks noChangeArrowheads="1"/>
          </p:cNvSpPr>
          <p:nvPr/>
        </p:nvSpPr>
        <p:spPr bwMode="auto">
          <a:xfrm>
            <a:off x="1968500" y="1206500"/>
            <a:ext cx="4073525" cy="3140075"/>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a:solidFill>
                  <a:srgbClr val="56127A"/>
                </a:solidFill>
                <a:latin typeface="Verdana" charset="0"/>
              </a:rPr>
              <a:t>P:  	Test&amp;Set (mutex),R</a:t>
            </a:r>
            <a:r>
              <a:rPr lang="en-US" sz="2000" baseline="-25000">
                <a:solidFill>
                  <a:srgbClr val="56127A"/>
                </a:solidFill>
                <a:latin typeface="Verdana" charset="0"/>
              </a:rPr>
              <a:t>temp</a:t>
            </a:r>
            <a:endParaRPr lang="en-US" sz="2000">
              <a:solidFill>
                <a:srgbClr val="56127A"/>
              </a:solidFill>
              <a:latin typeface="Verdana" charset="0"/>
            </a:endParaRPr>
          </a:p>
          <a:p>
            <a:pPr algn="l">
              <a:spcBef>
                <a:spcPct val="0"/>
              </a:spcBef>
            </a:pPr>
            <a:r>
              <a:rPr lang="en-US" sz="2000">
                <a:solidFill>
                  <a:srgbClr val="56127A"/>
                </a:solidFill>
                <a:latin typeface="Verdana" charset="0"/>
              </a:rPr>
              <a:t>	if (R</a:t>
            </a:r>
            <a:r>
              <a:rPr lang="en-US" sz="2000" baseline="-25000">
                <a:solidFill>
                  <a:srgbClr val="56127A"/>
                </a:solidFill>
                <a:latin typeface="Verdana" charset="0"/>
              </a:rPr>
              <a:t>temp</a:t>
            </a:r>
            <a:r>
              <a:rPr lang="en-US" sz="2000">
                <a:solidFill>
                  <a:srgbClr val="56127A"/>
                </a:solidFill>
                <a:latin typeface="Verdana" charset="0"/>
              </a:rPr>
              <a:t>!=0) goto P</a:t>
            </a:r>
          </a:p>
          <a:p>
            <a:pPr algn="l">
              <a:spcBef>
                <a:spcPct val="0"/>
              </a:spcBef>
            </a:pPr>
            <a:r>
              <a:rPr lang="en-US" sz="2000">
                <a:solidFill>
                  <a:srgbClr val="56127A"/>
                </a:solidFill>
                <a:latin typeface="Verdana" charset="0"/>
              </a:rPr>
              <a:t>	Load R</a:t>
            </a:r>
            <a:r>
              <a:rPr lang="en-US" sz="2000" baseline="-25000">
                <a:solidFill>
                  <a:srgbClr val="56127A"/>
                </a:solidFill>
                <a:latin typeface="Verdana" charset="0"/>
              </a:rPr>
              <a:t>head</a:t>
            </a:r>
            <a:r>
              <a:rPr lang="en-US" sz="2000">
                <a:solidFill>
                  <a:srgbClr val="56127A"/>
                </a:solidFill>
                <a:latin typeface="Verdana" charset="0"/>
              </a:rPr>
              <a:t>, (head)</a:t>
            </a:r>
          </a:p>
          <a:p>
            <a:pPr algn="l">
              <a:spcBef>
                <a:spcPct val="0"/>
              </a:spcBef>
            </a:pPr>
            <a:r>
              <a:rPr lang="en-US" sz="2000">
                <a:solidFill>
                  <a:srgbClr val="56127A"/>
                </a:solidFill>
                <a:latin typeface="Verdana" charset="0"/>
              </a:rPr>
              <a:t>spin:	Load R</a:t>
            </a:r>
            <a:r>
              <a:rPr lang="en-US" sz="2000" baseline="-25000">
                <a:solidFill>
                  <a:srgbClr val="56127A"/>
                </a:solidFill>
                <a:latin typeface="Verdana" charset="0"/>
              </a:rPr>
              <a:t>tail</a:t>
            </a:r>
            <a:r>
              <a:rPr lang="en-US" sz="2000">
                <a:solidFill>
                  <a:srgbClr val="56127A"/>
                </a:solidFill>
                <a:latin typeface="Verdana" charset="0"/>
              </a:rPr>
              <a:t>, (tail)</a:t>
            </a:r>
          </a:p>
          <a:p>
            <a:pPr algn="l">
              <a:spcBef>
                <a:spcPct val="0"/>
              </a:spcBef>
            </a:pPr>
            <a:r>
              <a:rPr lang="en-US" sz="2000">
                <a:solidFill>
                  <a:srgbClr val="56127A"/>
                </a:solidFill>
                <a:latin typeface="Verdana" charset="0"/>
              </a:rPr>
              <a:t>	if R</a:t>
            </a:r>
            <a:r>
              <a:rPr lang="en-US" sz="2000" baseline="-25000">
                <a:solidFill>
                  <a:srgbClr val="56127A"/>
                </a:solidFill>
                <a:latin typeface="Verdana" charset="0"/>
              </a:rPr>
              <a:t>head</a:t>
            </a:r>
            <a:r>
              <a:rPr lang="en-US" sz="2000">
                <a:solidFill>
                  <a:srgbClr val="56127A"/>
                </a:solidFill>
                <a:latin typeface="Verdana" charset="0"/>
              </a:rPr>
              <a:t>==R</a:t>
            </a:r>
            <a:r>
              <a:rPr lang="en-US" sz="2000" baseline="-25000">
                <a:solidFill>
                  <a:srgbClr val="56127A"/>
                </a:solidFill>
                <a:latin typeface="Verdana" charset="0"/>
              </a:rPr>
              <a:t>tail </a:t>
            </a:r>
            <a:r>
              <a:rPr lang="en-US" sz="2000">
                <a:solidFill>
                  <a:srgbClr val="56127A"/>
                </a:solidFill>
                <a:latin typeface="Verdana" charset="0"/>
              </a:rPr>
              <a:t>goto spin</a:t>
            </a:r>
          </a:p>
          <a:p>
            <a:pPr algn="l">
              <a:spcBef>
                <a:spcPct val="0"/>
              </a:spcBef>
            </a:pPr>
            <a:r>
              <a:rPr lang="en-US" sz="2000">
                <a:solidFill>
                  <a:srgbClr val="56127A"/>
                </a:solidFill>
                <a:latin typeface="Verdana" charset="0"/>
              </a:rPr>
              <a:t>	Load R, (R</a:t>
            </a:r>
            <a:r>
              <a:rPr lang="en-US" sz="2000" baseline="-25000">
                <a:solidFill>
                  <a:srgbClr val="56127A"/>
                </a:solidFill>
                <a:latin typeface="Verdana" charset="0"/>
              </a:rPr>
              <a:t>head</a:t>
            </a:r>
            <a:r>
              <a:rPr lang="en-US" sz="2000">
                <a:solidFill>
                  <a:srgbClr val="56127A"/>
                </a:solidFill>
                <a:latin typeface="Verdana" charset="0"/>
              </a:rPr>
              <a:t>)</a:t>
            </a:r>
          </a:p>
          <a:p>
            <a:pPr algn="l">
              <a:spcBef>
                <a:spcPct val="0"/>
              </a:spcBef>
            </a:pPr>
            <a:r>
              <a:rPr lang="en-US" sz="2000">
                <a:solidFill>
                  <a:srgbClr val="56127A"/>
                </a:solidFill>
                <a:latin typeface="Verdana" charset="0"/>
              </a:rPr>
              <a:t>	R</a:t>
            </a:r>
            <a:r>
              <a:rPr lang="en-US" sz="2000" baseline="-25000">
                <a:solidFill>
                  <a:srgbClr val="56127A"/>
                </a:solidFill>
                <a:latin typeface="Verdana" charset="0"/>
              </a:rPr>
              <a:t>head</a:t>
            </a:r>
            <a:r>
              <a:rPr lang="en-US" sz="2000">
                <a:solidFill>
                  <a:srgbClr val="56127A"/>
                </a:solidFill>
                <a:latin typeface="Verdana" charset="0"/>
              </a:rPr>
              <a:t>=R</a:t>
            </a:r>
            <a:r>
              <a:rPr lang="en-US" sz="2000" baseline="-25000">
                <a:solidFill>
                  <a:srgbClr val="56127A"/>
                </a:solidFill>
                <a:latin typeface="Verdana" charset="0"/>
              </a:rPr>
              <a:t>head</a:t>
            </a:r>
            <a:r>
              <a:rPr lang="en-US" sz="2000">
                <a:solidFill>
                  <a:srgbClr val="56127A"/>
                </a:solidFill>
                <a:latin typeface="Verdana" charset="0"/>
              </a:rPr>
              <a:t>+1</a:t>
            </a:r>
          </a:p>
          <a:p>
            <a:pPr algn="l">
              <a:spcBef>
                <a:spcPct val="0"/>
              </a:spcBef>
            </a:pPr>
            <a:r>
              <a:rPr lang="en-US" sz="2000">
                <a:solidFill>
                  <a:srgbClr val="56127A"/>
                </a:solidFill>
                <a:latin typeface="Verdana" charset="0"/>
              </a:rPr>
              <a:t>	Store (head), R</a:t>
            </a:r>
            <a:r>
              <a:rPr lang="en-US" sz="2000" baseline="-25000">
                <a:solidFill>
                  <a:srgbClr val="56127A"/>
                </a:solidFill>
                <a:latin typeface="Verdana" charset="0"/>
              </a:rPr>
              <a:t>head</a:t>
            </a:r>
            <a:r>
              <a:rPr lang="en-US" sz="2000">
                <a:solidFill>
                  <a:srgbClr val="56127A"/>
                </a:solidFill>
                <a:latin typeface="Verdana" charset="0"/>
              </a:rPr>
              <a:t> </a:t>
            </a:r>
          </a:p>
          <a:p>
            <a:pPr algn="l">
              <a:spcBef>
                <a:spcPct val="0"/>
              </a:spcBef>
            </a:pPr>
            <a:r>
              <a:rPr lang="en-US" sz="2000">
                <a:solidFill>
                  <a:srgbClr val="56127A"/>
                </a:solidFill>
                <a:latin typeface="Verdana" charset="0"/>
              </a:rPr>
              <a:t>V: 	Store (mutex),0</a:t>
            </a:r>
          </a:p>
          <a:p>
            <a:pPr algn="l">
              <a:spcBef>
                <a:spcPct val="0"/>
              </a:spcBef>
            </a:pPr>
            <a:r>
              <a:rPr lang="en-US" sz="2000">
                <a:solidFill>
                  <a:srgbClr val="56127A"/>
                </a:solidFill>
                <a:latin typeface="Verdana" charset="0"/>
              </a:rPr>
              <a:t>	process(R)</a:t>
            </a:r>
            <a:endParaRPr lang="en-US">
              <a:solidFill>
                <a:srgbClr val="56127A"/>
              </a:solidFill>
              <a:latin typeface="Verdana" charset="0"/>
            </a:endParaRPr>
          </a:p>
        </p:txBody>
      </p:sp>
      <p:sp>
        <p:nvSpPr>
          <p:cNvPr id="1487881" name="Text Box 9"/>
          <p:cNvSpPr txBox="1">
            <a:spLocks noChangeArrowheads="1"/>
          </p:cNvSpPr>
          <p:nvPr/>
        </p:nvSpPr>
        <p:spPr bwMode="auto">
          <a:xfrm>
            <a:off x="933450" y="5018227"/>
            <a:ext cx="7581899" cy="830997"/>
          </a:xfrm>
          <a:prstGeom prst="rect">
            <a:avLst/>
          </a:prstGeom>
          <a:noFill/>
          <a:ln w="9525">
            <a:noFill/>
            <a:miter lim="800000"/>
            <a:headEnd/>
            <a:tailEnd/>
          </a:ln>
          <a:effectLst/>
        </p:spPr>
        <p:txBody>
          <a:bodyPr wrap="square">
            <a:prstTxWarp prst="textNoShape">
              <a:avLst/>
            </a:prstTxWarp>
            <a:spAutoFit/>
          </a:bodyPr>
          <a:lstStyle/>
          <a:p>
            <a:pPr algn="l">
              <a:spcBef>
                <a:spcPct val="0"/>
              </a:spcBef>
            </a:pPr>
            <a:r>
              <a:rPr lang="zh-CN" altLang="en-US" sz="2400" dirty="0" smtClean="0">
                <a:latin typeface="Verdana" charset="0"/>
              </a:rPr>
              <a:t>其他原子的</a:t>
            </a:r>
            <a:r>
              <a:rPr lang="en-US" sz="2400" dirty="0" smtClean="0">
                <a:latin typeface="Verdana" charset="0"/>
              </a:rPr>
              <a:t>read-modify-write </a:t>
            </a:r>
            <a:r>
              <a:rPr lang="zh-CN" altLang="en-US" sz="2400" dirty="0" smtClean="0">
                <a:latin typeface="Verdana" charset="0"/>
              </a:rPr>
              <a:t>指令</a:t>
            </a:r>
            <a:r>
              <a:rPr lang="en-US" sz="2400" dirty="0" smtClean="0">
                <a:latin typeface="Verdana" charset="0"/>
              </a:rPr>
              <a:t> </a:t>
            </a:r>
            <a:r>
              <a:rPr lang="en-US" sz="2400" dirty="0">
                <a:latin typeface="Verdana" charset="0"/>
              </a:rPr>
              <a:t>(Swap, </a:t>
            </a:r>
            <a:r>
              <a:rPr lang="en-US" sz="2400" dirty="0" err="1" smtClean="0">
                <a:latin typeface="Verdana" charset="0"/>
              </a:rPr>
              <a:t>Fetch&amp;Add</a:t>
            </a:r>
            <a:r>
              <a:rPr lang="en-US" sz="2400" dirty="0">
                <a:latin typeface="Verdana" charset="0"/>
              </a:rPr>
              <a:t>, </a:t>
            </a:r>
            <a:r>
              <a:rPr lang="en-US" sz="2400" dirty="0" smtClean="0">
                <a:latin typeface="Verdana" charset="0"/>
              </a:rPr>
              <a:t> etc</a:t>
            </a:r>
            <a:r>
              <a:rPr lang="en-US" sz="2400" dirty="0">
                <a:latin typeface="Verdana" charset="0"/>
              </a:rPr>
              <a:t>.) </a:t>
            </a:r>
            <a:r>
              <a:rPr lang="zh-CN" altLang="en-US" sz="2400" dirty="0" smtClean="0">
                <a:latin typeface="Verdana" charset="0"/>
              </a:rPr>
              <a:t>也能实现</a:t>
            </a:r>
            <a:r>
              <a:rPr lang="en-US" sz="2400" dirty="0" smtClean="0">
                <a:latin typeface="Verdana" charset="0"/>
              </a:rPr>
              <a:t> </a:t>
            </a:r>
            <a:r>
              <a:rPr lang="en-US" sz="2400" dirty="0">
                <a:latin typeface="Verdana" charset="0"/>
              </a:rPr>
              <a:t>P’s and </a:t>
            </a:r>
            <a:r>
              <a:rPr lang="en-US" sz="2400" dirty="0" smtClean="0">
                <a:latin typeface="Verdana" charset="0"/>
              </a:rPr>
              <a:t>V’s</a:t>
            </a:r>
            <a:r>
              <a:rPr lang="zh-CN" altLang="en-US" sz="2400" dirty="0" smtClean="0">
                <a:latin typeface="Verdana" charset="0"/>
              </a:rPr>
              <a:t>操作</a:t>
            </a:r>
            <a:endParaRPr lang="en-US" sz="2400" b="1" dirty="0">
              <a:latin typeface="Courier New" charset="0"/>
            </a:endParaRPr>
          </a:p>
        </p:txBody>
      </p:sp>
    </p:spTree>
    <p:extLst>
      <p:ext uri="{BB962C8B-B14F-4D97-AF65-F5344CB8AC3E}">
        <p14:creationId xmlns:p14="http://schemas.microsoft.com/office/powerpoint/2010/main" val="258255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878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7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1"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3" name="Rectangle 3"/>
          <p:cNvSpPr>
            <a:spLocks noGrp="1" noChangeArrowheads="1"/>
          </p:cNvSpPr>
          <p:nvPr>
            <p:ph type="title"/>
          </p:nvPr>
        </p:nvSpPr>
        <p:spPr>
          <a:xfrm>
            <a:off x="254000" y="76200"/>
            <a:ext cx="8086725" cy="858838"/>
          </a:xfrm>
          <a:noFill/>
          <a:ln/>
        </p:spPr>
        <p:txBody>
          <a:bodyPr lIns="90488" tIns="44450" rIns="90488" bIns="44450"/>
          <a:lstStyle/>
          <a:p>
            <a:r>
              <a:rPr lang="en-US"/>
              <a:t>Nonblocking Synchronization</a:t>
            </a:r>
          </a:p>
        </p:txBody>
      </p:sp>
      <p:sp>
        <p:nvSpPr>
          <p:cNvPr id="8" name="Slide Number Placeholder 4"/>
          <p:cNvSpPr>
            <a:spLocks noGrp="1"/>
          </p:cNvSpPr>
          <p:nvPr>
            <p:ph type="sldNum" sz="quarter" idx="12"/>
          </p:nvPr>
        </p:nvSpPr>
        <p:spPr/>
        <p:txBody>
          <a:bodyPr/>
          <a:lstStyle/>
          <a:p>
            <a:fld id="{B34D78CB-0489-F84E-8AFA-3DDC48D889C4}" type="slidenum">
              <a:rPr lang="en-US"/>
              <a:pPr/>
              <a:t>124</a:t>
            </a:fld>
            <a:endParaRPr lang="en-US" b="0">
              <a:solidFill>
                <a:srgbClr val="FBBA03"/>
              </a:solidFill>
            </a:endParaRPr>
          </a:p>
        </p:txBody>
      </p:sp>
      <p:sp>
        <p:nvSpPr>
          <p:cNvPr id="1489922" name="Rectangle 2"/>
          <p:cNvSpPr>
            <a:spLocks noChangeArrowheads="1"/>
          </p:cNvSpPr>
          <p:nvPr/>
        </p:nvSpPr>
        <p:spPr bwMode="auto">
          <a:xfrm>
            <a:off x="2003425" y="3575050"/>
            <a:ext cx="5083175" cy="2173288"/>
          </a:xfrm>
          <a:prstGeom prst="rect">
            <a:avLst/>
          </a:prstGeom>
          <a:solidFill>
            <a:srgbClr val="CFBDC8"/>
          </a:solidFill>
          <a:ln w="25400">
            <a:noFill/>
            <a:miter lim="800000"/>
            <a:headEnd/>
            <a:tailEnd/>
          </a:ln>
          <a:effectLst/>
        </p:spPr>
        <p:txBody>
          <a:bodyPr wrap="none" anchor="ctr">
            <a:prstTxWarp prst="textNoShape">
              <a:avLst/>
            </a:prstTxWarp>
          </a:bodyPr>
          <a:lstStyle/>
          <a:p>
            <a:endParaRPr lang="en-US"/>
          </a:p>
        </p:txBody>
      </p:sp>
      <p:sp>
        <p:nvSpPr>
          <p:cNvPr id="1489924" name="Rectangle 4"/>
          <p:cNvSpPr>
            <a:spLocks noChangeArrowheads="1"/>
          </p:cNvSpPr>
          <p:nvPr/>
        </p:nvSpPr>
        <p:spPr bwMode="auto">
          <a:xfrm>
            <a:off x="1428750" y="1038225"/>
            <a:ext cx="5199063" cy="1927225"/>
          </a:xfrm>
          <a:prstGeom prst="rect">
            <a:avLst/>
          </a:prstGeom>
          <a:noFill/>
          <a:ln w="9525">
            <a:solidFill>
              <a:srgbClr val="FF0000"/>
            </a:solidFill>
            <a:miter lim="800000"/>
            <a:headEnd/>
            <a:tailEnd/>
          </a:ln>
          <a:effectLst/>
        </p:spPr>
        <p:txBody>
          <a:bodyPr lIns="90488" tIns="44450" rIns="90488" bIns="44450">
            <a:prstTxWarp prst="textNoShape">
              <a:avLst/>
            </a:prstTxWarp>
            <a:spAutoFit/>
          </a:bodyPr>
          <a:lstStyle/>
          <a:p>
            <a:pPr marL="174625" indent="-174625" algn="l" defTabSz="627063">
              <a:spcBef>
                <a:spcPct val="0"/>
              </a:spcBef>
            </a:pPr>
            <a:r>
              <a:rPr lang="en-US" sz="2000">
                <a:solidFill>
                  <a:srgbClr val="56127A"/>
                </a:solidFill>
                <a:latin typeface="Verdana" charset="0"/>
              </a:rPr>
              <a:t>Compare&amp;Swap(m), R</a:t>
            </a:r>
            <a:r>
              <a:rPr lang="en-US" sz="2000" baseline="-25000">
                <a:solidFill>
                  <a:srgbClr val="56127A"/>
                </a:solidFill>
                <a:latin typeface="Verdana" charset="0"/>
              </a:rPr>
              <a:t>t</a:t>
            </a:r>
            <a:r>
              <a:rPr lang="en-US" sz="2000">
                <a:solidFill>
                  <a:srgbClr val="56127A"/>
                </a:solidFill>
                <a:latin typeface="Verdana" charset="0"/>
              </a:rPr>
              <a:t>, R</a:t>
            </a:r>
            <a:r>
              <a:rPr lang="en-US" sz="2000" baseline="-25000">
                <a:solidFill>
                  <a:srgbClr val="56127A"/>
                </a:solidFill>
                <a:latin typeface="Verdana" charset="0"/>
              </a:rPr>
              <a:t>s</a:t>
            </a:r>
            <a:r>
              <a:rPr lang="en-US" sz="2000">
                <a:solidFill>
                  <a:srgbClr val="56127A"/>
                </a:solidFill>
                <a:latin typeface="Verdana" charset="0"/>
              </a:rPr>
              <a:t>:</a:t>
            </a:r>
          </a:p>
          <a:p>
            <a:pPr marL="174625" indent="-174625" algn="l" defTabSz="627063">
              <a:spcBef>
                <a:spcPct val="0"/>
              </a:spcBef>
            </a:pPr>
            <a:r>
              <a:rPr lang="en-US" sz="2000">
                <a:solidFill>
                  <a:srgbClr val="56127A"/>
                </a:solidFill>
                <a:latin typeface="Verdana" charset="0"/>
              </a:rPr>
              <a:t>	if (R</a:t>
            </a:r>
            <a:r>
              <a:rPr lang="en-US" sz="2000" baseline="-25000">
                <a:solidFill>
                  <a:srgbClr val="56127A"/>
                </a:solidFill>
                <a:latin typeface="Verdana" charset="0"/>
              </a:rPr>
              <a:t>t</a:t>
            </a:r>
            <a:r>
              <a:rPr lang="en-US" sz="2000">
                <a:solidFill>
                  <a:srgbClr val="56127A"/>
                </a:solidFill>
                <a:latin typeface="Verdana" charset="0"/>
              </a:rPr>
              <a:t>==M[m])</a:t>
            </a:r>
          </a:p>
          <a:p>
            <a:pPr marL="174625" indent="-174625" algn="l" defTabSz="627063">
              <a:spcBef>
                <a:spcPct val="0"/>
              </a:spcBef>
            </a:pPr>
            <a:r>
              <a:rPr lang="en-US" sz="2000">
                <a:solidFill>
                  <a:srgbClr val="56127A"/>
                </a:solidFill>
                <a:latin typeface="Verdana" charset="0"/>
              </a:rPr>
              <a:t>	    then 	M[m]=R</a:t>
            </a:r>
            <a:r>
              <a:rPr lang="en-US" sz="2000" baseline="-25000">
                <a:solidFill>
                  <a:srgbClr val="56127A"/>
                </a:solidFill>
                <a:latin typeface="Verdana" charset="0"/>
              </a:rPr>
              <a:t>s</a:t>
            </a:r>
            <a:r>
              <a:rPr lang="en-US" sz="2000">
                <a:solidFill>
                  <a:srgbClr val="56127A"/>
                </a:solidFill>
                <a:latin typeface="Verdana" charset="0"/>
              </a:rPr>
              <a:t>;</a:t>
            </a:r>
            <a:endParaRPr lang="en-US" sz="2000" baseline="-25000">
              <a:solidFill>
                <a:srgbClr val="56127A"/>
              </a:solidFill>
              <a:latin typeface="Verdana" charset="0"/>
            </a:endParaRPr>
          </a:p>
          <a:p>
            <a:pPr marL="174625" indent="-174625" algn="l" defTabSz="627063">
              <a:spcBef>
                <a:spcPct val="0"/>
              </a:spcBef>
            </a:pPr>
            <a:r>
              <a:rPr lang="en-US" sz="2000" baseline="-25000">
                <a:solidFill>
                  <a:srgbClr val="56127A"/>
                </a:solidFill>
                <a:latin typeface="Verdana" charset="0"/>
              </a:rPr>
              <a:t>			</a:t>
            </a:r>
            <a:r>
              <a:rPr lang="en-US" sz="2000">
                <a:solidFill>
                  <a:srgbClr val="56127A"/>
                </a:solidFill>
                <a:latin typeface="Verdana" charset="0"/>
              </a:rPr>
              <a:t>R</a:t>
            </a:r>
            <a:r>
              <a:rPr lang="en-US" sz="2000" baseline="-25000">
                <a:solidFill>
                  <a:srgbClr val="56127A"/>
                </a:solidFill>
                <a:latin typeface="Verdana" charset="0"/>
              </a:rPr>
              <a:t>s</a:t>
            </a:r>
            <a:r>
              <a:rPr lang="en-US" sz="2000">
                <a:solidFill>
                  <a:srgbClr val="56127A"/>
                </a:solidFill>
                <a:latin typeface="Verdana" charset="0"/>
              </a:rPr>
              <a:t>=R</a:t>
            </a:r>
            <a:r>
              <a:rPr lang="en-US" sz="2000" baseline="-25000">
                <a:solidFill>
                  <a:srgbClr val="56127A"/>
                </a:solidFill>
                <a:latin typeface="Verdana" charset="0"/>
              </a:rPr>
              <a:t>t </a:t>
            </a:r>
            <a:r>
              <a:rPr lang="en-US" sz="2000">
                <a:solidFill>
                  <a:srgbClr val="56127A"/>
                </a:solidFill>
                <a:latin typeface="Verdana" charset="0"/>
              </a:rPr>
              <a:t>;</a:t>
            </a:r>
            <a:endParaRPr lang="en-US" sz="2000" baseline="-25000">
              <a:solidFill>
                <a:srgbClr val="56127A"/>
              </a:solidFill>
              <a:latin typeface="Verdana" charset="0"/>
            </a:endParaRPr>
          </a:p>
          <a:p>
            <a:pPr marL="174625" indent="-174625" algn="l" defTabSz="627063">
              <a:spcBef>
                <a:spcPct val="0"/>
              </a:spcBef>
            </a:pPr>
            <a:r>
              <a:rPr lang="en-US" sz="2000" baseline="-25000">
                <a:solidFill>
                  <a:srgbClr val="56127A"/>
                </a:solidFill>
                <a:latin typeface="Verdana" charset="0"/>
              </a:rPr>
              <a:t>			</a:t>
            </a:r>
            <a:r>
              <a:rPr lang="en-US" sz="2000">
                <a:solidFill>
                  <a:srgbClr val="56127A"/>
                </a:solidFill>
                <a:latin typeface="Verdana" charset="0"/>
              </a:rPr>
              <a:t>status </a:t>
            </a:r>
            <a:r>
              <a:rPr lang="en-US" sz="2000">
                <a:solidFill>
                  <a:srgbClr val="56127A"/>
                </a:solidFill>
                <a:latin typeface="Symbol" charset="2"/>
              </a:rPr>
              <a:t></a:t>
            </a:r>
            <a:r>
              <a:rPr lang="en-US" sz="2000">
                <a:solidFill>
                  <a:srgbClr val="56127A"/>
                </a:solidFill>
                <a:latin typeface="Verdana" charset="0"/>
              </a:rPr>
              <a:t>success;</a:t>
            </a:r>
          </a:p>
          <a:p>
            <a:pPr marL="174625" indent="-174625" algn="l" defTabSz="627063">
              <a:spcBef>
                <a:spcPct val="0"/>
              </a:spcBef>
            </a:pPr>
            <a:r>
              <a:rPr lang="en-US" sz="2000">
                <a:solidFill>
                  <a:srgbClr val="56127A"/>
                </a:solidFill>
                <a:latin typeface="Verdana" charset="0"/>
              </a:rPr>
              <a:t>	    else	status </a:t>
            </a:r>
            <a:r>
              <a:rPr lang="en-US" sz="2000">
                <a:solidFill>
                  <a:srgbClr val="56127A"/>
                </a:solidFill>
                <a:latin typeface="Symbol" charset="2"/>
              </a:rPr>
              <a:t></a:t>
            </a:r>
            <a:r>
              <a:rPr lang="en-US" sz="2000">
                <a:solidFill>
                  <a:srgbClr val="56127A"/>
                </a:solidFill>
                <a:latin typeface="Verdana" charset="0"/>
              </a:rPr>
              <a:t>fail;</a:t>
            </a:r>
          </a:p>
        </p:txBody>
      </p:sp>
      <p:sp>
        <p:nvSpPr>
          <p:cNvPr id="1489925" name="Rectangle 5"/>
          <p:cNvSpPr>
            <a:spLocks noChangeArrowheads="1"/>
          </p:cNvSpPr>
          <p:nvPr/>
        </p:nvSpPr>
        <p:spPr bwMode="auto">
          <a:xfrm>
            <a:off x="1174750" y="3540125"/>
            <a:ext cx="5838825" cy="2527300"/>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a:solidFill>
                  <a:srgbClr val="56127A"/>
                </a:solidFill>
                <a:latin typeface="Verdana" charset="0"/>
              </a:rPr>
              <a:t>try:  	Load R</a:t>
            </a:r>
            <a:r>
              <a:rPr lang="en-US" sz="2000" baseline="-25000">
                <a:solidFill>
                  <a:srgbClr val="56127A"/>
                </a:solidFill>
                <a:latin typeface="Verdana" charset="0"/>
              </a:rPr>
              <a:t>head</a:t>
            </a:r>
            <a:r>
              <a:rPr lang="en-US" sz="2000">
                <a:solidFill>
                  <a:srgbClr val="56127A"/>
                </a:solidFill>
                <a:latin typeface="Verdana" charset="0"/>
              </a:rPr>
              <a:t>, (head)</a:t>
            </a:r>
          </a:p>
          <a:p>
            <a:pPr algn="l">
              <a:spcBef>
                <a:spcPct val="0"/>
              </a:spcBef>
            </a:pPr>
            <a:r>
              <a:rPr lang="en-US" sz="2000">
                <a:solidFill>
                  <a:srgbClr val="56127A"/>
                </a:solidFill>
                <a:latin typeface="Verdana" charset="0"/>
              </a:rPr>
              <a:t>spin:	Load R</a:t>
            </a:r>
            <a:r>
              <a:rPr lang="en-US" sz="2000" baseline="-25000">
                <a:solidFill>
                  <a:srgbClr val="56127A"/>
                </a:solidFill>
                <a:latin typeface="Verdana" charset="0"/>
              </a:rPr>
              <a:t>tail</a:t>
            </a:r>
            <a:r>
              <a:rPr lang="en-US" sz="2000">
                <a:solidFill>
                  <a:srgbClr val="56127A"/>
                </a:solidFill>
                <a:latin typeface="Verdana" charset="0"/>
              </a:rPr>
              <a:t>, (tail)</a:t>
            </a:r>
          </a:p>
          <a:p>
            <a:pPr algn="l">
              <a:spcBef>
                <a:spcPct val="0"/>
              </a:spcBef>
            </a:pPr>
            <a:r>
              <a:rPr lang="en-US" sz="2000">
                <a:solidFill>
                  <a:srgbClr val="56127A"/>
                </a:solidFill>
                <a:latin typeface="Verdana" charset="0"/>
              </a:rPr>
              <a:t>	if R</a:t>
            </a:r>
            <a:r>
              <a:rPr lang="en-US" sz="2000" baseline="-25000">
                <a:solidFill>
                  <a:srgbClr val="56127A"/>
                </a:solidFill>
                <a:latin typeface="Verdana" charset="0"/>
              </a:rPr>
              <a:t>head</a:t>
            </a:r>
            <a:r>
              <a:rPr lang="en-US" sz="2000">
                <a:solidFill>
                  <a:srgbClr val="56127A"/>
                </a:solidFill>
                <a:latin typeface="Verdana" charset="0"/>
              </a:rPr>
              <a:t>==R</a:t>
            </a:r>
            <a:r>
              <a:rPr lang="en-US" sz="2000" baseline="-25000">
                <a:solidFill>
                  <a:srgbClr val="56127A"/>
                </a:solidFill>
                <a:latin typeface="Verdana" charset="0"/>
              </a:rPr>
              <a:t>tail </a:t>
            </a:r>
            <a:r>
              <a:rPr lang="en-US" sz="2000">
                <a:solidFill>
                  <a:srgbClr val="56127A"/>
                </a:solidFill>
                <a:latin typeface="Verdana" charset="0"/>
              </a:rPr>
              <a:t>goto spin</a:t>
            </a:r>
          </a:p>
          <a:p>
            <a:pPr algn="l">
              <a:spcBef>
                <a:spcPct val="0"/>
              </a:spcBef>
            </a:pPr>
            <a:r>
              <a:rPr lang="en-US" sz="2000">
                <a:solidFill>
                  <a:srgbClr val="56127A"/>
                </a:solidFill>
                <a:latin typeface="Verdana" charset="0"/>
              </a:rPr>
              <a:t>	Load R, (R</a:t>
            </a:r>
            <a:r>
              <a:rPr lang="en-US" sz="2000" baseline="-25000">
                <a:solidFill>
                  <a:srgbClr val="56127A"/>
                </a:solidFill>
                <a:latin typeface="Verdana" charset="0"/>
              </a:rPr>
              <a:t>head</a:t>
            </a:r>
            <a:r>
              <a:rPr lang="en-US" sz="2000">
                <a:solidFill>
                  <a:srgbClr val="56127A"/>
                </a:solidFill>
                <a:latin typeface="Verdana" charset="0"/>
              </a:rPr>
              <a:t>)</a:t>
            </a:r>
          </a:p>
          <a:p>
            <a:pPr algn="l">
              <a:spcBef>
                <a:spcPct val="0"/>
              </a:spcBef>
            </a:pPr>
            <a:r>
              <a:rPr lang="en-US" sz="2000">
                <a:solidFill>
                  <a:srgbClr val="56127A"/>
                </a:solidFill>
                <a:latin typeface="Verdana" charset="0"/>
              </a:rPr>
              <a:t>	R</a:t>
            </a:r>
            <a:r>
              <a:rPr lang="en-US" sz="2000" baseline="-25000">
                <a:solidFill>
                  <a:srgbClr val="56127A"/>
                </a:solidFill>
                <a:latin typeface="Verdana" charset="0"/>
              </a:rPr>
              <a:t>newhead</a:t>
            </a:r>
            <a:r>
              <a:rPr lang="en-US" sz="2000">
                <a:solidFill>
                  <a:srgbClr val="56127A"/>
                </a:solidFill>
                <a:latin typeface="Verdana" charset="0"/>
              </a:rPr>
              <a:t> = R</a:t>
            </a:r>
            <a:r>
              <a:rPr lang="en-US" sz="2000" baseline="-25000">
                <a:solidFill>
                  <a:srgbClr val="56127A"/>
                </a:solidFill>
                <a:latin typeface="Verdana" charset="0"/>
              </a:rPr>
              <a:t>head</a:t>
            </a:r>
            <a:r>
              <a:rPr lang="en-US" sz="2000">
                <a:solidFill>
                  <a:srgbClr val="56127A"/>
                </a:solidFill>
                <a:latin typeface="Verdana" charset="0"/>
              </a:rPr>
              <a:t>+1</a:t>
            </a:r>
          </a:p>
          <a:p>
            <a:pPr algn="l">
              <a:spcBef>
                <a:spcPct val="0"/>
              </a:spcBef>
            </a:pPr>
            <a:r>
              <a:rPr lang="en-US" sz="2000">
                <a:solidFill>
                  <a:srgbClr val="56127A"/>
                </a:solidFill>
                <a:latin typeface="Verdana" charset="0"/>
              </a:rPr>
              <a:t>	Compare&amp;Swap(head), R</a:t>
            </a:r>
            <a:r>
              <a:rPr lang="en-US" sz="2000" baseline="-25000">
                <a:solidFill>
                  <a:srgbClr val="56127A"/>
                </a:solidFill>
                <a:latin typeface="Verdana" charset="0"/>
              </a:rPr>
              <a:t>head</a:t>
            </a:r>
            <a:r>
              <a:rPr lang="en-US" sz="2000">
                <a:solidFill>
                  <a:srgbClr val="56127A"/>
                </a:solidFill>
                <a:latin typeface="Verdana" charset="0"/>
              </a:rPr>
              <a:t>, R</a:t>
            </a:r>
            <a:r>
              <a:rPr lang="en-US" sz="2000" baseline="-25000">
                <a:solidFill>
                  <a:srgbClr val="56127A"/>
                </a:solidFill>
                <a:latin typeface="Verdana" charset="0"/>
              </a:rPr>
              <a:t>newhead</a:t>
            </a:r>
            <a:endParaRPr lang="en-US" sz="2000">
              <a:solidFill>
                <a:srgbClr val="56127A"/>
              </a:solidFill>
              <a:latin typeface="Verdana" charset="0"/>
            </a:endParaRPr>
          </a:p>
          <a:p>
            <a:pPr algn="l">
              <a:spcBef>
                <a:spcPct val="0"/>
              </a:spcBef>
            </a:pPr>
            <a:r>
              <a:rPr lang="en-US" sz="2000">
                <a:solidFill>
                  <a:srgbClr val="56127A"/>
                </a:solidFill>
                <a:latin typeface="Verdana" charset="0"/>
              </a:rPr>
              <a:t>	if (status==fail) goto try</a:t>
            </a:r>
          </a:p>
          <a:p>
            <a:pPr algn="l">
              <a:spcBef>
                <a:spcPct val="0"/>
              </a:spcBef>
            </a:pPr>
            <a:r>
              <a:rPr lang="en-US" sz="2000">
                <a:solidFill>
                  <a:srgbClr val="56127A"/>
                </a:solidFill>
                <a:latin typeface="Verdana" charset="0"/>
              </a:rPr>
              <a:t>	process(R)</a:t>
            </a:r>
          </a:p>
        </p:txBody>
      </p:sp>
      <p:sp>
        <p:nvSpPr>
          <p:cNvPr id="1489926" name="Text Box 6"/>
          <p:cNvSpPr txBox="1">
            <a:spLocks noChangeArrowheads="1"/>
          </p:cNvSpPr>
          <p:nvPr/>
        </p:nvSpPr>
        <p:spPr bwMode="auto">
          <a:xfrm>
            <a:off x="6715125" y="1428750"/>
            <a:ext cx="2105025" cy="1006475"/>
          </a:xfrm>
          <a:prstGeom prst="rect">
            <a:avLst/>
          </a:prstGeom>
          <a:noFill/>
          <a:ln w="9525">
            <a:noFill/>
            <a:miter lim="800000"/>
            <a:headEnd/>
            <a:tailEnd/>
          </a:ln>
          <a:effectLst/>
        </p:spPr>
        <p:txBody>
          <a:bodyPr>
            <a:prstTxWarp prst="textNoShape">
              <a:avLst/>
            </a:prstTxWarp>
            <a:spAutoFit/>
          </a:bodyPr>
          <a:lstStyle/>
          <a:p>
            <a:pPr algn="l" eaLnBrk="1" hangingPunct="1">
              <a:spcBef>
                <a:spcPct val="0"/>
              </a:spcBef>
            </a:pPr>
            <a:r>
              <a:rPr lang="en-US" sz="2000" dirty="0">
                <a:solidFill>
                  <a:srgbClr val="004B00"/>
                </a:solidFill>
                <a:latin typeface="Verdana" charset="0"/>
              </a:rPr>
              <a:t>status</a:t>
            </a:r>
            <a:r>
              <a:rPr lang="en-US" sz="2000" i="1" dirty="0">
                <a:solidFill>
                  <a:srgbClr val="004B00"/>
                </a:solidFill>
                <a:latin typeface="Verdana" charset="0"/>
              </a:rPr>
              <a:t> </a:t>
            </a:r>
            <a:r>
              <a:rPr lang="en-US" sz="2000" dirty="0">
                <a:solidFill>
                  <a:srgbClr val="004B00"/>
                </a:solidFill>
                <a:latin typeface="Verdana" charset="0"/>
              </a:rPr>
              <a:t>is an</a:t>
            </a:r>
            <a:r>
              <a:rPr lang="en-US" sz="2000" i="1" dirty="0">
                <a:solidFill>
                  <a:srgbClr val="004B00"/>
                </a:solidFill>
                <a:latin typeface="Verdana" charset="0"/>
              </a:rPr>
              <a:t> implicit argument </a:t>
            </a:r>
          </a:p>
        </p:txBody>
      </p:sp>
    </p:spTree>
    <p:extLst>
      <p:ext uri="{BB962C8B-B14F-4D97-AF65-F5344CB8AC3E}">
        <p14:creationId xmlns:p14="http://schemas.microsoft.com/office/powerpoint/2010/main" val="26867856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99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89922"/>
                                        </p:tgtEl>
                                        <p:attrNameLst>
                                          <p:attrName>style.visibility</p:attrName>
                                        </p:attrNameLst>
                                      </p:cBhvr>
                                      <p:to>
                                        <p:strVal val="visible"/>
                                      </p:to>
                                    </p:set>
                                    <p:animEffect transition="in" filter="dissolve">
                                      <p:cBhvr>
                                        <p:cTn id="11" dur="500"/>
                                        <p:tgtEl>
                                          <p:spTgt spid="1489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2" grpId="0" animBg="1"/>
      <p:bldP spid="1489925"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a:xfrm>
            <a:off x="288925" y="304800"/>
            <a:ext cx="7648575" cy="642938"/>
          </a:xfrm>
        </p:spPr>
        <p:txBody>
          <a:bodyPr>
            <a:normAutofit fontScale="90000"/>
          </a:bodyPr>
          <a:lstStyle/>
          <a:p>
            <a:r>
              <a:rPr lang="en-US"/>
              <a:t>Performance of Locks</a:t>
            </a:r>
          </a:p>
        </p:txBody>
      </p:sp>
      <p:sp>
        <p:nvSpPr>
          <p:cNvPr id="5" name="Slide Number Placeholder 3"/>
          <p:cNvSpPr>
            <a:spLocks noGrp="1"/>
          </p:cNvSpPr>
          <p:nvPr>
            <p:ph type="sldNum" sz="quarter" idx="12"/>
          </p:nvPr>
        </p:nvSpPr>
        <p:spPr/>
        <p:txBody>
          <a:bodyPr/>
          <a:lstStyle/>
          <a:p>
            <a:fld id="{5894FBD2-12E3-DB46-A0F3-74D31F7AECCB}" type="slidenum">
              <a:rPr lang="en-US"/>
              <a:pPr/>
              <a:t>125</a:t>
            </a:fld>
            <a:endParaRPr lang="en-US" b="0">
              <a:solidFill>
                <a:srgbClr val="FBBA03"/>
              </a:solidFill>
            </a:endParaRPr>
          </a:p>
        </p:txBody>
      </p:sp>
      <p:sp>
        <p:nvSpPr>
          <p:cNvPr id="1494019" name="Text Box 3"/>
          <p:cNvSpPr txBox="1">
            <a:spLocks noChangeArrowheads="1"/>
          </p:cNvSpPr>
          <p:nvPr/>
        </p:nvSpPr>
        <p:spPr bwMode="auto">
          <a:xfrm>
            <a:off x="835025" y="1114425"/>
            <a:ext cx="6888163" cy="4968875"/>
          </a:xfrm>
          <a:prstGeom prst="rect">
            <a:avLst/>
          </a:prstGeom>
          <a:noFill/>
          <a:ln w="25400">
            <a:noFill/>
            <a:miter lim="800000"/>
            <a:headEnd/>
            <a:tailEnd/>
          </a:ln>
          <a:effectLst/>
        </p:spPr>
        <p:txBody>
          <a:bodyPr wrap="none">
            <a:prstTxWarp prst="textNoShape">
              <a:avLst/>
            </a:prstTxWarp>
            <a:spAutoFit/>
          </a:bodyPr>
          <a:lstStyle/>
          <a:p>
            <a:pPr algn="l">
              <a:spcBef>
                <a:spcPct val="0"/>
              </a:spcBef>
            </a:pPr>
            <a:r>
              <a:rPr lang="en-US" sz="2000" dirty="0" smtClean="0">
                <a:latin typeface="Verdana" charset="0"/>
              </a:rPr>
              <a:t>Blocking atomic read-modify-write </a:t>
            </a:r>
            <a:r>
              <a:rPr lang="en-US" sz="2000" dirty="0">
                <a:latin typeface="Verdana" charset="0"/>
              </a:rPr>
              <a:t>instructions</a:t>
            </a:r>
          </a:p>
          <a:p>
            <a:pPr algn="l">
              <a:spcBef>
                <a:spcPct val="0"/>
              </a:spcBef>
            </a:pPr>
            <a:r>
              <a:rPr lang="en-US" sz="2000" dirty="0">
                <a:latin typeface="Verdana" charset="0"/>
              </a:rPr>
              <a:t>	</a:t>
            </a:r>
            <a:r>
              <a:rPr lang="en-US" sz="2000" i="1" dirty="0">
                <a:solidFill>
                  <a:srgbClr val="56127A"/>
                </a:solidFill>
                <a:latin typeface="Verdana" charset="0"/>
              </a:rPr>
              <a:t>e.g., </a:t>
            </a:r>
            <a:r>
              <a:rPr lang="en-US" sz="2000" i="1" dirty="0" err="1">
                <a:solidFill>
                  <a:srgbClr val="56127A"/>
                </a:solidFill>
                <a:latin typeface="Verdana" charset="0"/>
              </a:rPr>
              <a:t>Test&amp;Set</a:t>
            </a:r>
            <a:r>
              <a:rPr lang="en-US" sz="2000" i="1" dirty="0">
                <a:solidFill>
                  <a:srgbClr val="56127A"/>
                </a:solidFill>
                <a:latin typeface="Verdana" charset="0"/>
              </a:rPr>
              <a:t>, </a:t>
            </a:r>
            <a:r>
              <a:rPr lang="en-US" sz="2000" i="1" dirty="0" err="1">
                <a:solidFill>
                  <a:srgbClr val="56127A"/>
                </a:solidFill>
                <a:latin typeface="Verdana" charset="0"/>
              </a:rPr>
              <a:t>Fetch&amp;Add</a:t>
            </a:r>
            <a:r>
              <a:rPr lang="en-US" sz="2000" i="1" dirty="0">
                <a:solidFill>
                  <a:srgbClr val="56127A"/>
                </a:solidFill>
                <a:latin typeface="Verdana" charset="0"/>
              </a:rPr>
              <a:t>, Swap</a:t>
            </a:r>
            <a:r>
              <a:rPr lang="en-US" sz="2000" dirty="0">
                <a:solidFill>
                  <a:srgbClr val="56127A"/>
                </a:solidFill>
                <a:latin typeface="Verdana" charset="0"/>
              </a:rPr>
              <a:t> </a:t>
            </a:r>
          </a:p>
          <a:p>
            <a:pPr algn="l">
              <a:spcBef>
                <a:spcPct val="0"/>
              </a:spcBef>
            </a:pPr>
            <a:r>
              <a:rPr lang="en-US" sz="2000" dirty="0">
                <a:latin typeface="Verdana" charset="0"/>
              </a:rPr>
              <a:t>			vs</a:t>
            </a:r>
          </a:p>
          <a:p>
            <a:pPr algn="l">
              <a:spcBef>
                <a:spcPct val="0"/>
              </a:spcBef>
            </a:pPr>
            <a:r>
              <a:rPr lang="en-US" sz="2000" dirty="0">
                <a:latin typeface="Verdana" charset="0"/>
              </a:rPr>
              <a:t>Non-blocking atomic read-modify-write instructions</a:t>
            </a:r>
          </a:p>
          <a:p>
            <a:pPr algn="l">
              <a:spcBef>
                <a:spcPct val="0"/>
              </a:spcBef>
            </a:pPr>
            <a:r>
              <a:rPr lang="en-US" sz="2000" dirty="0">
                <a:latin typeface="Verdana" charset="0"/>
              </a:rPr>
              <a:t>	</a:t>
            </a:r>
            <a:r>
              <a:rPr lang="en-US" sz="2000" i="1" dirty="0">
                <a:solidFill>
                  <a:srgbClr val="56127A"/>
                </a:solidFill>
                <a:latin typeface="Verdana" charset="0"/>
              </a:rPr>
              <a:t>e.g., </a:t>
            </a:r>
            <a:r>
              <a:rPr lang="en-US" sz="2000" i="1" dirty="0" err="1">
                <a:solidFill>
                  <a:srgbClr val="56127A"/>
                </a:solidFill>
                <a:latin typeface="Verdana" charset="0"/>
              </a:rPr>
              <a:t>Compare&amp;Swap</a:t>
            </a:r>
            <a:r>
              <a:rPr lang="en-US" sz="2000" i="1" dirty="0">
                <a:solidFill>
                  <a:srgbClr val="56127A"/>
                </a:solidFill>
                <a:latin typeface="Verdana" charset="0"/>
              </a:rPr>
              <a:t>, </a:t>
            </a:r>
          </a:p>
          <a:p>
            <a:pPr algn="l">
              <a:spcBef>
                <a:spcPct val="0"/>
              </a:spcBef>
            </a:pPr>
            <a:r>
              <a:rPr lang="en-US" sz="2000" i="1" dirty="0">
                <a:solidFill>
                  <a:srgbClr val="56127A"/>
                </a:solidFill>
                <a:latin typeface="Verdana" charset="0"/>
              </a:rPr>
              <a:t>	        Load-reserve/Store-conditional</a:t>
            </a:r>
            <a:endParaRPr lang="en-US" sz="2000" dirty="0">
              <a:solidFill>
                <a:srgbClr val="56127A"/>
              </a:solidFill>
              <a:latin typeface="Verdana" charset="0"/>
            </a:endParaRPr>
          </a:p>
          <a:p>
            <a:pPr algn="l">
              <a:spcBef>
                <a:spcPct val="0"/>
              </a:spcBef>
            </a:pPr>
            <a:r>
              <a:rPr lang="en-US" sz="2000" dirty="0">
                <a:latin typeface="Verdana" charset="0"/>
              </a:rPr>
              <a:t>			vs</a:t>
            </a:r>
          </a:p>
          <a:p>
            <a:pPr algn="l">
              <a:spcBef>
                <a:spcPct val="0"/>
              </a:spcBef>
            </a:pPr>
            <a:r>
              <a:rPr lang="en-US" sz="2000" dirty="0">
                <a:latin typeface="Verdana" charset="0"/>
              </a:rPr>
              <a:t>Protocols based on ordinary Loads and Stores</a:t>
            </a:r>
          </a:p>
          <a:p>
            <a:pPr algn="l">
              <a:spcBef>
                <a:spcPct val="0"/>
              </a:spcBef>
            </a:pPr>
            <a:endParaRPr lang="en-US" sz="2000" dirty="0">
              <a:latin typeface="Verdana" charset="0"/>
            </a:endParaRPr>
          </a:p>
          <a:p>
            <a:pPr algn="l">
              <a:spcBef>
                <a:spcPct val="0"/>
              </a:spcBef>
            </a:pPr>
            <a:endParaRPr lang="en-US" sz="2000" dirty="0">
              <a:latin typeface="Verdana" charset="0"/>
            </a:endParaRPr>
          </a:p>
          <a:p>
            <a:pPr algn="l">
              <a:spcBef>
                <a:spcPct val="0"/>
              </a:spcBef>
            </a:pPr>
            <a:r>
              <a:rPr lang="en-US" sz="2000" i="1" dirty="0">
                <a:latin typeface="Verdana" charset="0"/>
              </a:rPr>
              <a:t>Performance depends on several interacting factors:</a:t>
            </a:r>
          </a:p>
          <a:p>
            <a:pPr algn="l">
              <a:spcBef>
                <a:spcPct val="0"/>
              </a:spcBef>
            </a:pPr>
            <a:r>
              <a:rPr lang="en-US" sz="2000" dirty="0">
                <a:latin typeface="Verdana" charset="0"/>
              </a:rPr>
              <a:t>	degree of contention, </a:t>
            </a:r>
          </a:p>
          <a:p>
            <a:pPr algn="l">
              <a:spcBef>
                <a:spcPct val="0"/>
              </a:spcBef>
            </a:pPr>
            <a:r>
              <a:rPr lang="en-US" sz="2000" dirty="0">
                <a:latin typeface="Verdana" charset="0"/>
              </a:rPr>
              <a:t>	caches, </a:t>
            </a:r>
          </a:p>
          <a:p>
            <a:pPr algn="l">
              <a:spcBef>
                <a:spcPct val="0"/>
              </a:spcBef>
            </a:pPr>
            <a:r>
              <a:rPr lang="en-US" sz="2000" dirty="0">
                <a:latin typeface="Verdana" charset="0"/>
              </a:rPr>
              <a:t>	out-of-order execution of Loads and Stores</a:t>
            </a:r>
          </a:p>
          <a:p>
            <a:pPr algn="l">
              <a:spcBef>
                <a:spcPct val="0"/>
              </a:spcBef>
            </a:pPr>
            <a:endParaRPr lang="en-US" sz="2000" dirty="0">
              <a:latin typeface="Verdana" charset="0"/>
            </a:endParaRPr>
          </a:p>
          <a:p>
            <a:pPr algn="l">
              <a:spcBef>
                <a:spcPct val="0"/>
              </a:spcBef>
            </a:pPr>
            <a:r>
              <a:rPr lang="en-US" sz="2000" dirty="0">
                <a:latin typeface="Verdana" charset="0"/>
              </a:rPr>
              <a:t>			</a:t>
            </a:r>
            <a:r>
              <a:rPr lang="en-US" sz="2000" i="1" dirty="0">
                <a:solidFill>
                  <a:schemeClr val="bg2"/>
                </a:solidFill>
                <a:latin typeface="Verdana" charset="0"/>
              </a:rPr>
              <a:t>later ...</a:t>
            </a:r>
          </a:p>
        </p:txBody>
      </p:sp>
    </p:spTree>
    <p:extLst>
      <p:ext uri="{BB962C8B-B14F-4D97-AF65-F5344CB8AC3E}">
        <p14:creationId xmlns:p14="http://schemas.microsoft.com/office/powerpoint/2010/main" val="9331446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ChangeArrowheads="1"/>
          </p:cNvSpPr>
          <p:nvPr>
            <p:ph type="title"/>
          </p:nvPr>
        </p:nvSpPr>
        <p:spPr/>
        <p:txBody>
          <a:bodyPr/>
          <a:lstStyle/>
          <a:p>
            <a:r>
              <a:rPr lang="en-US" smtClean="0"/>
              <a:t>Acknowledgements</a:t>
            </a:r>
            <a:endParaRPr lang="en-US"/>
          </a:p>
        </p:txBody>
      </p:sp>
      <p:sp>
        <p:nvSpPr>
          <p:cNvPr id="1385475" name="Rectangle 3"/>
          <p:cNvSpPr>
            <a:spLocks noGrp="1" noChangeArrowheads="1"/>
          </p:cNvSpPr>
          <p:nvPr>
            <p:ph idx="1"/>
          </p:nvPr>
        </p:nvSpPr>
        <p:spPr>
          <a:xfrm>
            <a:off x="743712" y="1600201"/>
            <a:ext cx="7559040" cy="4576763"/>
          </a:xfrm>
        </p:spPr>
        <p:txBody>
          <a:bodyPr/>
          <a:lstStyle/>
          <a:p>
            <a:r>
              <a:rPr lang="en-US" dirty="0" smtClean="0"/>
              <a:t>These slides contain material developed and copyright by:</a:t>
            </a:r>
          </a:p>
          <a:p>
            <a:pPr lvl="1"/>
            <a:r>
              <a:rPr lang="en-US" dirty="0" smtClean="0"/>
              <a:t>John </a:t>
            </a:r>
            <a:r>
              <a:rPr lang="en-US" dirty="0" err="1" smtClean="0"/>
              <a:t>Kubiatowicz</a:t>
            </a:r>
            <a:r>
              <a:rPr lang="en-US" dirty="0" smtClean="0"/>
              <a:t> (UCB)</a:t>
            </a:r>
          </a:p>
          <a:p>
            <a:pPr lvl="1"/>
            <a:r>
              <a:rPr lang="en-US" altLang="zh-CN" dirty="0" err="1"/>
              <a:t>Krste</a:t>
            </a:r>
            <a:r>
              <a:rPr lang="en-US" altLang="zh-CN" dirty="0"/>
              <a:t> </a:t>
            </a:r>
            <a:r>
              <a:rPr lang="en-US" altLang="zh-CN" dirty="0" err="1" smtClean="0"/>
              <a:t>Asanovic</a:t>
            </a:r>
            <a:r>
              <a:rPr lang="en-US" altLang="zh-CN" dirty="0"/>
              <a:t> </a:t>
            </a:r>
            <a:r>
              <a:rPr lang="en-US" altLang="zh-CN" dirty="0" smtClean="0"/>
              <a:t>(UCB</a:t>
            </a:r>
            <a:r>
              <a:rPr lang="en-US" altLang="zh-CN" dirty="0"/>
              <a:t>)</a:t>
            </a:r>
            <a:endParaRPr lang="en-US" dirty="0" smtClean="0"/>
          </a:p>
          <a:p>
            <a:pPr lvl="1"/>
            <a:r>
              <a:rPr lang="en-US" dirty="0" smtClean="0"/>
              <a:t>David Patterson (UCB)</a:t>
            </a:r>
          </a:p>
          <a:p>
            <a:pPr lvl="1"/>
            <a:r>
              <a:rPr lang="en-US" dirty="0" err="1" smtClean="0"/>
              <a:t>Chenxi</a:t>
            </a:r>
            <a:r>
              <a:rPr lang="en-US" dirty="0" smtClean="0"/>
              <a:t> Zhang (</a:t>
            </a:r>
            <a:r>
              <a:rPr lang="en-US" dirty="0" err="1" smtClean="0"/>
              <a:t>Tongji</a:t>
            </a:r>
            <a:r>
              <a:rPr lang="en-US" dirty="0" smtClean="0"/>
              <a:t>)</a:t>
            </a:r>
          </a:p>
          <a:p>
            <a:pPr lvl="1"/>
            <a:r>
              <a:rPr lang="en-US" altLang="zh-CN" dirty="0" err="1"/>
              <a:t>Sarita</a:t>
            </a:r>
            <a:r>
              <a:rPr lang="en-US" altLang="zh-CN" dirty="0"/>
              <a:t> </a:t>
            </a:r>
            <a:r>
              <a:rPr lang="en-US" altLang="zh-CN" dirty="0" err="1"/>
              <a:t>Adve</a:t>
            </a:r>
            <a:r>
              <a:rPr lang="en-US" altLang="zh-CN" dirty="0"/>
              <a:t> </a:t>
            </a:r>
            <a:r>
              <a:rPr lang="en-US" altLang="zh-CN" dirty="0" smtClean="0"/>
              <a:t>(UIUC)</a:t>
            </a:r>
          </a:p>
          <a:p>
            <a:pPr lvl="1"/>
            <a:r>
              <a:rPr lang="en-US" altLang="zh-CN" dirty="0" err="1"/>
              <a:t>Muhamed</a:t>
            </a:r>
            <a:r>
              <a:rPr lang="en-US" altLang="zh-CN" dirty="0"/>
              <a:t> </a:t>
            </a:r>
            <a:r>
              <a:rPr lang="en-US" altLang="zh-CN" dirty="0" err="1" smtClean="0"/>
              <a:t>Mudawar</a:t>
            </a:r>
            <a:r>
              <a:rPr lang="en-US" altLang="zh-CN" dirty="0"/>
              <a:t> </a:t>
            </a:r>
            <a:r>
              <a:rPr lang="en-US" altLang="zh-CN" dirty="0" smtClean="0"/>
              <a:t>(..)</a:t>
            </a:r>
            <a:endParaRPr lang="en-US" dirty="0"/>
          </a:p>
          <a:p>
            <a:r>
              <a:rPr lang="en-US" dirty="0" smtClean="0"/>
              <a:t>UCB material derived from course CS</a:t>
            </a:r>
            <a:r>
              <a:rPr lang="en-US" altLang="zh-CN" dirty="0" smtClean="0"/>
              <a:t>1</a:t>
            </a:r>
            <a:r>
              <a:rPr lang="en-US" dirty="0" smtClean="0"/>
              <a:t>52</a:t>
            </a:r>
            <a:r>
              <a:rPr lang="zh-CN" altLang="en-US" dirty="0" smtClean="0"/>
              <a:t>、</a:t>
            </a:r>
            <a:r>
              <a:rPr lang="en-US" altLang="zh-CN" dirty="0" smtClean="0"/>
              <a:t>CS252</a:t>
            </a:r>
          </a:p>
          <a:p>
            <a:endParaRPr lang="en-US" dirty="0"/>
          </a:p>
        </p:txBody>
      </p:sp>
      <p:sp>
        <p:nvSpPr>
          <p:cNvPr id="5" name="Slide Number Placeholder 4"/>
          <p:cNvSpPr>
            <a:spLocks noGrp="1"/>
          </p:cNvSpPr>
          <p:nvPr>
            <p:ph type="sldNum" sz="quarter" idx="12"/>
          </p:nvPr>
        </p:nvSpPr>
        <p:spPr/>
        <p:txBody>
          <a:bodyPr/>
          <a:lstStyle/>
          <a:p>
            <a:fld id="{4AEBDA78-2A05-D743-9457-588AA43B0989}" type="slidenum">
              <a:rPr lang="en-US" smtClean="0"/>
              <a:pPr/>
              <a:t>126</a:t>
            </a:fld>
            <a:endParaRPr lang="en-US"/>
          </a:p>
        </p:txBody>
      </p:sp>
      <p:sp>
        <p:nvSpPr>
          <p:cNvPr id="2" name="日期占位符 1"/>
          <p:cNvSpPr>
            <a:spLocks noGrp="1"/>
          </p:cNvSpPr>
          <p:nvPr>
            <p:ph type="dt" sz="half" idx="10"/>
          </p:nvPr>
        </p:nvSpPr>
        <p:spPr/>
        <p:txBody>
          <a:bodyPr/>
          <a:lstStyle/>
          <a:p>
            <a:fld id="{D9E41F08-84C0-406D-B80B-3081B4BDABD7}"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1305549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94240"/>
          </a:xfrm>
        </p:spPr>
        <p:txBody>
          <a:bodyPr>
            <a:normAutofit fontScale="90000"/>
          </a:bodyPr>
          <a:lstStyle/>
          <a:p>
            <a:r>
              <a:rPr lang="zh-CN" altLang="en-US" dirty="0" smtClean="0"/>
              <a:t>通信模式</a:t>
            </a:r>
            <a:endParaRPr lang="zh-CN" altLang="en-US" dirty="0"/>
          </a:p>
        </p:txBody>
      </p:sp>
      <p:sp>
        <p:nvSpPr>
          <p:cNvPr id="3" name="内容占位符 2"/>
          <p:cNvSpPr>
            <a:spLocks noGrp="1"/>
          </p:cNvSpPr>
          <p:nvPr>
            <p:ph idx="1"/>
          </p:nvPr>
        </p:nvSpPr>
        <p:spPr>
          <a:xfrm>
            <a:off x="628650" y="1326996"/>
            <a:ext cx="7886700" cy="4849968"/>
          </a:xfrm>
        </p:spPr>
        <p:txBody>
          <a:bodyPr>
            <a:normAutofit/>
          </a:bodyPr>
          <a:lstStyle/>
          <a:p>
            <a:pPr marL="0" indent="0">
              <a:lnSpc>
                <a:spcPct val="75000"/>
              </a:lnSpc>
              <a:spcBef>
                <a:spcPct val="50000"/>
              </a:spcBef>
              <a:buNone/>
            </a:pPr>
            <a:r>
              <a:rPr lang="zh-CN" altLang="en-US" sz="3600" dirty="0">
                <a:latin typeface="楷体_GB2312" pitchFamily="49" charset="-122"/>
                <a:ea typeface="楷体_GB2312" pitchFamily="49" charset="-122"/>
              </a:rPr>
              <a:t>同步消息传递</a:t>
            </a:r>
          </a:p>
          <a:p>
            <a:pPr lvl="1">
              <a:lnSpc>
                <a:spcPct val="100000"/>
              </a:lnSpc>
              <a:spcBef>
                <a:spcPts val="1200"/>
              </a:spcBef>
              <a:buFont typeface="Wingdings" panose="05000000000000000000" pitchFamily="2" charset="2"/>
              <a:buChar char="ü"/>
            </a:pPr>
            <a:r>
              <a:rPr lang="zh-CN" altLang="en-US" sz="3200" dirty="0" smtClean="0">
                <a:latin typeface="楷体_GB2312" pitchFamily="49" charset="-122"/>
                <a:ea typeface="楷体_GB2312" pitchFamily="49" charset="-122"/>
              </a:rPr>
              <a:t>请求</a:t>
            </a:r>
            <a:r>
              <a:rPr lang="zh-CN" altLang="en-US" sz="3200" dirty="0">
                <a:latin typeface="楷体_GB2312" pitchFamily="49" charset="-122"/>
                <a:ea typeface="楷体_GB2312" pitchFamily="49" charset="-122"/>
              </a:rPr>
              <a:t>处理器发送一个请求后一直要等到</a:t>
            </a:r>
            <a:r>
              <a:rPr lang="zh-CN" altLang="en-US" sz="3200" dirty="0" smtClean="0">
                <a:latin typeface="楷体_GB2312" pitchFamily="49" charset="-122"/>
                <a:ea typeface="楷体_GB2312" pitchFamily="49" charset="-122"/>
              </a:rPr>
              <a:t>应答结果</a:t>
            </a:r>
            <a:r>
              <a:rPr lang="zh-CN" altLang="en-US" sz="3200" dirty="0">
                <a:latin typeface="楷体_GB2312" pitchFamily="49" charset="-122"/>
                <a:ea typeface="楷体_GB2312" pitchFamily="49" charset="-122"/>
              </a:rPr>
              <a:t>才继续运行。</a:t>
            </a:r>
          </a:p>
          <a:p>
            <a:pPr marL="0" indent="0">
              <a:lnSpc>
                <a:spcPct val="75000"/>
              </a:lnSpc>
              <a:spcBef>
                <a:spcPct val="50000"/>
              </a:spcBef>
              <a:buNone/>
            </a:pPr>
            <a:r>
              <a:rPr lang="zh-CN" altLang="en-US" sz="3600" dirty="0" smtClean="0">
                <a:latin typeface="楷体_GB2312" pitchFamily="49" charset="-122"/>
                <a:ea typeface="楷体_GB2312" pitchFamily="49" charset="-122"/>
              </a:rPr>
              <a:t>异步</a:t>
            </a:r>
            <a:r>
              <a:rPr lang="zh-CN" altLang="en-US" sz="3600" dirty="0">
                <a:latin typeface="楷体_GB2312" pitchFamily="49" charset="-122"/>
                <a:ea typeface="楷体_GB2312" pitchFamily="49" charset="-122"/>
              </a:rPr>
              <a:t>消息传递</a:t>
            </a:r>
          </a:p>
          <a:p>
            <a:pPr lvl="1">
              <a:lnSpc>
                <a:spcPct val="75000"/>
              </a:lnSpc>
              <a:spcBef>
                <a:spcPct val="50000"/>
              </a:spcBef>
              <a:buFont typeface="Wingdings" panose="05000000000000000000" pitchFamily="2" charset="2"/>
              <a:buChar char="ü"/>
            </a:pPr>
            <a:r>
              <a:rPr lang="zh-CN" altLang="en-US" sz="3200" dirty="0" smtClean="0">
                <a:latin typeface="楷体_GB2312" pitchFamily="49" charset="-122"/>
                <a:ea typeface="楷体_GB2312" pitchFamily="49" charset="-122"/>
              </a:rPr>
              <a:t>发送方发出消息后，立即继续执行原来的程序。</a:t>
            </a:r>
            <a:endParaRPr lang="en-US" altLang="zh-CN" sz="3200" dirty="0" smtClean="0">
              <a:latin typeface="楷体_GB2312" pitchFamily="49" charset="-122"/>
              <a:ea typeface="楷体_GB2312" pitchFamily="49" charset="-122"/>
            </a:endParaRPr>
          </a:p>
          <a:p>
            <a:pPr lvl="1">
              <a:lnSpc>
                <a:spcPct val="75000"/>
              </a:lnSpc>
              <a:spcBef>
                <a:spcPct val="50000"/>
              </a:spcBef>
              <a:buFont typeface="Wingdings" panose="05000000000000000000" pitchFamily="2" charset="2"/>
              <a:buChar char="ü"/>
            </a:pPr>
            <a:r>
              <a:rPr lang="zh-CN" altLang="en-US" sz="3200" dirty="0" smtClean="0">
                <a:latin typeface="楷体_GB2312" pitchFamily="49" charset="-122"/>
                <a:ea typeface="楷体_GB2312" pitchFamily="49" charset="-122"/>
              </a:rPr>
              <a:t>发送</a:t>
            </a:r>
            <a:r>
              <a:rPr lang="zh-CN" altLang="en-US" sz="3200" dirty="0">
                <a:latin typeface="楷体_GB2312" pitchFamily="49" charset="-122"/>
                <a:ea typeface="楷体_GB2312" pitchFamily="49" charset="-122"/>
              </a:rPr>
              <a:t>方不先经请求就直接把数据送往数据</a:t>
            </a:r>
            <a:r>
              <a:rPr lang="zh-CN" altLang="en-US" sz="3200" dirty="0" smtClean="0">
                <a:latin typeface="楷体_GB2312" pitchFamily="49" charset="-122"/>
                <a:ea typeface="楷体_GB2312" pitchFamily="49" charset="-122"/>
              </a:rPr>
              <a:t>接受</a:t>
            </a:r>
            <a:r>
              <a:rPr lang="zh-CN" altLang="en-US" sz="3200" dirty="0">
                <a:latin typeface="楷体_GB2312" pitchFamily="49" charset="-122"/>
                <a:ea typeface="楷体_GB2312" pitchFamily="49" charset="-122"/>
              </a:rPr>
              <a:t>方。</a:t>
            </a:r>
          </a:p>
          <a:p>
            <a:endParaRPr lang="zh-CN" altLang="en-US" sz="36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13</a:t>
            </a:fld>
            <a:endParaRPr lang="zh-CN" altLang="en-US"/>
          </a:p>
        </p:txBody>
      </p:sp>
    </p:spTree>
    <p:extLst>
      <p:ext uri="{BB962C8B-B14F-4D97-AF65-F5344CB8AC3E}">
        <p14:creationId xmlns:p14="http://schemas.microsoft.com/office/powerpoint/2010/main" val="4006617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571045"/>
          </a:xfrm>
        </p:spPr>
        <p:txBody>
          <a:bodyPr>
            <a:normAutofit fontScale="90000"/>
          </a:bodyPr>
          <a:lstStyle/>
          <a:p>
            <a:r>
              <a:rPr lang="zh-CN" altLang="en-US" dirty="0">
                <a:latin typeface="楷体_GB2312" pitchFamily="49" charset="-122"/>
                <a:ea typeface="黑体" panose="02010609060101010101" pitchFamily="49" charset="-122"/>
              </a:rPr>
              <a:t>通信机制的</a:t>
            </a:r>
            <a:r>
              <a:rPr lang="zh-CN" altLang="en-US" dirty="0" smtClean="0">
                <a:latin typeface="楷体_GB2312" pitchFamily="49" charset="-122"/>
                <a:ea typeface="黑体" panose="02010609060101010101" pitchFamily="49" charset="-122"/>
              </a:rPr>
              <a:t>性能</a:t>
            </a:r>
            <a:endParaRPr lang="zh-CN" altLang="en-US" dirty="0"/>
          </a:p>
        </p:txBody>
      </p:sp>
      <p:sp>
        <p:nvSpPr>
          <p:cNvPr id="3" name="内容占位符 2"/>
          <p:cNvSpPr>
            <a:spLocks noGrp="1"/>
          </p:cNvSpPr>
          <p:nvPr>
            <p:ph idx="1"/>
          </p:nvPr>
        </p:nvSpPr>
        <p:spPr>
          <a:xfrm>
            <a:off x="628650" y="1349298"/>
            <a:ext cx="7886700" cy="5007054"/>
          </a:xfrm>
        </p:spPr>
        <p:txBody>
          <a:bodyPr>
            <a:normAutofit fontScale="85000" lnSpcReduction="20000"/>
          </a:bodyPr>
          <a:lstStyle/>
          <a:p>
            <a:pPr marL="0" indent="0">
              <a:lnSpc>
                <a:spcPct val="75000"/>
              </a:lnSpc>
              <a:spcBef>
                <a:spcPct val="50000"/>
              </a:spcBef>
              <a:buNone/>
            </a:pPr>
            <a:r>
              <a:rPr lang="zh-CN" altLang="en-US" dirty="0" smtClean="0">
                <a:latin typeface="楷体_GB2312" pitchFamily="49" charset="-122"/>
                <a:ea typeface="楷体_GB2312" pitchFamily="49" charset="-122"/>
              </a:rPr>
              <a:t>三</a:t>
            </a:r>
            <a:r>
              <a:rPr lang="zh-CN" altLang="en-US" dirty="0">
                <a:latin typeface="楷体_GB2312" pitchFamily="49" charset="-122"/>
                <a:ea typeface="楷体_GB2312" pitchFamily="49" charset="-122"/>
              </a:rPr>
              <a:t>个关键的性能指标：</a:t>
            </a:r>
          </a:p>
          <a:p>
            <a:pPr marL="514350" indent="-514350">
              <a:lnSpc>
                <a:spcPct val="75000"/>
              </a:lnSpc>
              <a:spcBef>
                <a:spcPct val="50000"/>
              </a:spcBef>
              <a:buFont typeface="+mj-ea"/>
              <a:buAutoNum type="circleNumDbPlain"/>
            </a:pPr>
            <a:r>
              <a:rPr lang="zh-CN" altLang="en-US" dirty="0" smtClean="0">
                <a:latin typeface="仿宋_GB2312" pitchFamily="49" charset="-122"/>
                <a:ea typeface="仿宋_GB2312" pitchFamily="49" charset="-122"/>
              </a:rPr>
              <a:t>通信带宽</a:t>
            </a:r>
            <a:endParaRPr lang="en-US" altLang="zh-CN" dirty="0" smtClean="0">
              <a:latin typeface="仿宋_GB2312" pitchFamily="49" charset="-122"/>
              <a:ea typeface="仿宋_GB2312" pitchFamily="49" charset="-122"/>
            </a:endParaRPr>
          </a:p>
          <a:p>
            <a:pPr marL="457200" lvl="1" indent="0">
              <a:lnSpc>
                <a:spcPct val="75000"/>
              </a:lnSpc>
              <a:spcBef>
                <a:spcPct val="50000"/>
              </a:spcBef>
              <a:buNone/>
            </a:pPr>
            <a:r>
              <a:rPr lang="zh-CN" altLang="en-US" dirty="0" smtClean="0">
                <a:latin typeface="楷体_GB2312" pitchFamily="49" charset="-122"/>
                <a:ea typeface="楷体_GB2312" pitchFamily="49" charset="-122"/>
              </a:rPr>
              <a:t>理想</a:t>
            </a:r>
            <a:r>
              <a:rPr lang="zh-CN" altLang="en-US" dirty="0">
                <a:latin typeface="楷体_GB2312" pitchFamily="49" charset="-122"/>
                <a:ea typeface="楷体_GB2312" pitchFamily="49" charset="-122"/>
              </a:rPr>
              <a:t>状态下的通信带宽受限于处理器、</a:t>
            </a:r>
            <a:r>
              <a:rPr lang="zh-CN" altLang="en-US" dirty="0" smtClean="0">
                <a:latin typeface="楷体_GB2312" pitchFamily="49" charset="-122"/>
                <a:ea typeface="楷体_GB2312" pitchFamily="49" charset="-122"/>
              </a:rPr>
              <a:t>存储器</a:t>
            </a:r>
            <a:r>
              <a:rPr lang="zh-CN" altLang="en-US" dirty="0">
                <a:latin typeface="楷体_GB2312" pitchFamily="49" charset="-122"/>
                <a:ea typeface="楷体_GB2312" pitchFamily="49" charset="-122"/>
              </a:rPr>
              <a:t>和互连网络的带宽。 </a:t>
            </a:r>
          </a:p>
          <a:p>
            <a:pPr marL="514350" indent="-514350">
              <a:lnSpc>
                <a:spcPct val="75000"/>
              </a:lnSpc>
              <a:spcBef>
                <a:spcPct val="50000"/>
              </a:spcBef>
              <a:buFont typeface="+mj-ea"/>
              <a:buAutoNum type="circleNumDbPlain"/>
            </a:pPr>
            <a:r>
              <a:rPr lang="zh-CN" altLang="en-US" dirty="0" smtClean="0">
                <a:latin typeface="仿宋_GB2312" pitchFamily="49" charset="-122"/>
                <a:ea typeface="仿宋_GB2312" pitchFamily="49" charset="-122"/>
              </a:rPr>
              <a:t>通信</a:t>
            </a:r>
            <a:r>
              <a:rPr lang="zh-CN" altLang="en-US" dirty="0">
                <a:latin typeface="仿宋_GB2312" pitchFamily="49" charset="-122"/>
                <a:ea typeface="仿宋_GB2312" pitchFamily="49" charset="-122"/>
              </a:rPr>
              <a:t>延迟</a:t>
            </a:r>
            <a:endParaRPr lang="en-US" altLang="zh-CN" dirty="0">
              <a:latin typeface="仿宋_GB2312" pitchFamily="49" charset="-122"/>
              <a:ea typeface="仿宋_GB2312" pitchFamily="49" charset="-122"/>
            </a:endParaRPr>
          </a:p>
          <a:p>
            <a:pPr marL="0" indent="0">
              <a:lnSpc>
                <a:spcPct val="75000"/>
              </a:lnSpc>
              <a:spcBef>
                <a:spcPct val="50000"/>
              </a:spcBef>
              <a:buNone/>
            </a:pPr>
            <a:r>
              <a:rPr lang="en-US" altLang="zh-CN" dirty="0" smtClean="0">
                <a:latin typeface="楷体_GB2312" pitchFamily="49" charset="-122"/>
                <a:ea typeface="仿宋_GB2312" pitchFamily="49" charset="-122"/>
              </a:rPr>
              <a:t>   </a:t>
            </a:r>
            <a:r>
              <a:rPr lang="zh-CN" altLang="en-US" dirty="0" smtClean="0">
                <a:latin typeface="楷体_GB2312" pitchFamily="49" charset="-122"/>
                <a:ea typeface="楷体_GB2312" pitchFamily="49" charset="-122"/>
              </a:rPr>
              <a:t>理想</a:t>
            </a:r>
            <a:r>
              <a:rPr lang="zh-CN" altLang="en-US" dirty="0">
                <a:latin typeface="楷体_GB2312" pitchFamily="49" charset="-122"/>
                <a:ea typeface="楷体_GB2312" pitchFamily="49" charset="-122"/>
              </a:rPr>
              <a:t>状态下通信延迟应尽可能地小。</a:t>
            </a:r>
          </a:p>
          <a:p>
            <a:pPr marL="0" indent="0">
              <a:lnSpc>
                <a:spcPct val="75000"/>
              </a:lnSpc>
              <a:spcBef>
                <a:spcPct val="50000"/>
              </a:spcBef>
              <a:buNone/>
            </a:pPr>
            <a:r>
              <a:rPr lang="zh-CN" altLang="en-US" dirty="0" smtClean="0">
                <a:latin typeface="楷体_GB2312" pitchFamily="49" charset="-122"/>
                <a:ea typeface="楷体_GB2312" pitchFamily="49" charset="-122"/>
              </a:rPr>
              <a:t>   通信</a:t>
            </a:r>
            <a:r>
              <a:rPr lang="zh-CN" altLang="en-US" dirty="0">
                <a:latin typeface="楷体_GB2312" pitchFamily="49" charset="-122"/>
                <a:ea typeface="楷体_GB2312" pitchFamily="49" charset="-122"/>
              </a:rPr>
              <a:t>延迟＝发送开销＋跨越时间＋</a:t>
            </a:r>
            <a:r>
              <a:rPr lang="zh-CN" altLang="en-US" dirty="0" smtClean="0">
                <a:latin typeface="楷体_GB2312" pitchFamily="49" charset="-122"/>
                <a:ea typeface="楷体_GB2312" pitchFamily="49" charset="-122"/>
              </a:rPr>
              <a:t>传输延迟</a:t>
            </a:r>
            <a:endParaRPr lang="en-US" altLang="zh-CN" dirty="0" smtClean="0">
              <a:latin typeface="楷体_GB2312" pitchFamily="49" charset="-122"/>
              <a:ea typeface="楷体_GB2312" pitchFamily="49" charset="-122"/>
            </a:endParaRPr>
          </a:p>
          <a:p>
            <a:pPr marL="0" indent="0">
              <a:lnSpc>
                <a:spcPct val="75000"/>
              </a:lnSpc>
              <a:spcBef>
                <a:spcPct val="50000"/>
              </a:spcBef>
              <a:buNone/>
            </a:pPr>
            <a:r>
              <a:rPr lang="zh-CN" altLang="en-US" dirty="0" smtClean="0">
                <a:latin typeface="楷体_GB2312" pitchFamily="49" charset="-122"/>
                <a:ea typeface="楷体_GB2312" pitchFamily="49" charset="-122"/>
              </a:rPr>
              <a:t>            </a:t>
            </a:r>
            <a:r>
              <a:rPr lang="zh-CN" altLang="en-US" dirty="0">
                <a:latin typeface="楷体_GB2312" pitchFamily="49" charset="-122"/>
                <a:ea typeface="楷体_GB2312" pitchFamily="49" charset="-122"/>
              </a:rPr>
              <a:t>＋接收开销</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514350" indent="-514350">
              <a:lnSpc>
                <a:spcPct val="75000"/>
              </a:lnSpc>
              <a:spcBef>
                <a:spcPct val="50000"/>
              </a:spcBef>
              <a:buFont typeface="+mj-ea"/>
              <a:buAutoNum type="circleNumDbPlain" startAt="3"/>
            </a:pPr>
            <a:r>
              <a:rPr lang="zh-CN" altLang="en-US" dirty="0" smtClean="0">
                <a:latin typeface="仿宋_GB2312" pitchFamily="49" charset="-122"/>
                <a:ea typeface="仿宋_GB2312" pitchFamily="49" charset="-122"/>
              </a:rPr>
              <a:t>通讯</a:t>
            </a:r>
            <a:r>
              <a:rPr lang="zh-CN" altLang="en-US" dirty="0">
                <a:latin typeface="仿宋_GB2312" pitchFamily="49" charset="-122"/>
                <a:ea typeface="仿宋_GB2312" pitchFamily="49" charset="-122"/>
              </a:rPr>
              <a:t>延迟的隐藏</a:t>
            </a:r>
          </a:p>
          <a:p>
            <a:pPr>
              <a:lnSpc>
                <a:spcPct val="120000"/>
              </a:lnSpc>
              <a:spcBef>
                <a:spcPts val="600"/>
              </a:spcBef>
              <a:buFont typeface="Wingdings" panose="05000000000000000000" pitchFamily="2" charset="2"/>
              <a:buChar char="ü"/>
            </a:pPr>
            <a:r>
              <a:rPr lang="zh-CN" altLang="en-US" dirty="0" smtClean="0">
                <a:latin typeface="楷体_GB2312" pitchFamily="49" charset="-122"/>
                <a:ea typeface="楷体_GB2312" pitchFamily="49" charset="-122"/>
              </a:rPr>
              <a:t>如何</a:t>
            </a:r>
            <a:r>
              <a:rPr lang="zh-CN" altLang="en-US" dirty="0">
                <a:latin typeface="楷体_GB2312" pitchFamily="49" charset="-122"/>
                <a:ea typeface="楷体_GB2312" pitchFamily="49" charset="-122"/>
              </a:rPr>
              <a:t>才能较好地将通信和计算或多次通信</a:t>
            </a:r>
            <a:r>
              <a:rPr lang="zh-CN" altLang="en-US" dirty="0" smtClean="0">
                <a:latin typeface="楷体_GB2312" pitchFamily="49" charset="-122"/>
                <a:ea typeface="楷体_GB2312" pitchFamily="49" charset="-122"/>
              </a:rPr>
              <a:t>之间</a:t>
            </a:r>
            <a:r>
              <a:rPr lang="zh-CN" altLang="en-US" dirty="0">
                <a:latin typeface="楷体_GB2312" pitchFamily="49" charset="-122"/>
                <a:ea typeface="楷体_GB2312" pitchFamily="49" charset="-122"/>
              </a:rPr>
              <a:t>重叠起来，以实现通讯延迟的隐藏</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lnSpc>
                <a:spcPct val="120000"/>
              </a:lnSpc>
              <a:spcBef>
                <a:spcPts val="600"/>
              </a:spcBef>
              <a:buFont typeface="Wingdings" panose="05000000000000000000" pitchFamily="2" charset="2"/>
              <a:buChar char="ü"/>
            </a:pPr>
            <a:r>
              <a:rPr lang="zh-CN" altLang="en-US" dirty="0" smtClean="0">
                <a:latin typeface="楷体_GB2312" pitchFamily="49" charset="-122"/>
                <a:ea typeface="楷体_GB2312" pitchFamily="49" charset="-122"/>
              </a:rPr>
              <a:t>通常</a:t>
            </a:r>
            <a:r>
              <a:rPr lang="zh-CN" altLang="en-US" dirty="0">
                <a:latin typeface="楷体_GB2312" pitchFamily="49" charset="-122"/>
                <a:ea typeface="楷体_GB2312" pitchFamily="49" charset="-122"/>
              </a:rPr>
              <a:t>的原则是：只要可能就隐藏延迟</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lnSpc>
                <a:spcPct val="120000"/>
              </a:lnSpc>
              <a:spcBef>
                <a:spcPts val="600"/>
              </a:spcBef>
              <a:buFont typeface="Wingdings" panose="05000000000000000000" pitchFamily="2" charset="2"/>
              <a:buChar char="ü"/>
            </a:pPr>
            <a:r>
              <a:rPr lang="zh-CN" altLang="en-US" dirty="0" smtClean="0">
                <a:latin typeface="楷体_GB2312" pitchFamily="49" charset="-122"/>
                <a:ea typeface="楷体_GB2312" pitchFamily="49" charset="-122"/>
              </a:rPr>
              <a:t>通信</a:t>
            </a:r>
            <a:r>
              <a:rPr lang="zh-CN" altLang="en-US" dirty="0">
                <a:latin typeface="楷体_GB2312" pitchFamily="49" charset="-122"/>
                <a:ea typeface="楷体_GB2312" pitchFamily="49" charset="-122"/>
              </a:rPr>
              <a:t>延迟隐藏是一种提高性能的有效途径，</a:t>
            </a:r>
            <a:r>
              <a:rPr lang="zh-CN" altLang="en-US" dirty="0" smtClean="0">
                <a:latin typeface="楷体_GB2312" pitchFamily="49" charset="-122"/>
                <a:ea typeface="楷体_GB2312" pitchFamily="49" charset="-122"/>
              </a:rPr>
              <a:t>但它</a:t>
            </a:r>
            <a:r>
              <a:rPr lang="zh-CN" altLang="en-US" dirty="0">
                <a:latin typeface="楷体_GB2312" pitchFamily="49" charset="-122"/>
                <a:ea typeface="楷体_GB2312" pitchFamily="49" charset="-122"/>
              </a:rPr>
              <a:t>对操作系统和编程者来讲增加了额外的负担</a:t>
            </a:r>
            <a:r>
              <a:rPr lang="zh-CN" altLang="en-US" dirty="0" smtClean="0">
                <a:latin typeface="楷体_GB2312" pitchFamily="49" charset="-122"/>
                <a:ea typeface="楷体_GB2312" pitchFamily="49" charset="-122"/>
              </a:rPr>
              <a:t>。</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14</a:t>
            </a:fld>
            <a:endParaRPr lang="zh-CN" altLang="en-US"/>
          </a:p>
        </p:txBody>
      </p:sp>
    </p:spTree>
    <p:extLst>
      <p:ext uri="{BB962C8B-B14F-4D97-AF65-F5344CB8AC3E}">
        <p14:creationId xmlns:p14="http://schemas.microsoft.com/office/powerpoint/2010/main" val="201443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843188"/>
          </a:xfrm>
        </p:spPr>
        <p:txBody>
          <a:bodyPr/>
          <a:lstStyle/>
          <a:p>
            <a:r>
              <a:rPr lang="zh-CN" altLang="en-US" dirty="0">
                <a:latin typeface="黑体" panose="02010609060101010101" pitchFamily="49" charset="-122"/>
                <a:ea typeface="黑体" panose="02010609060101010101" pitchFamily="49" charset="-122"/>
              </a:rPr>
              <a:t>不同通信机制的优点</a:t>
            </a:r>
            <a:endParaRPr lang="zh-CN" altLang="en-US" dirty="0"/>
          </a:p>
        </p:txBody>
      </p:sp>
      <p:sp>
        <p:nvSpPr>
          <p:cNvPr id="3" name="内容占位符 2"/>
          <p:cNvSpPr>
            <a:spLocks noGrp="1"/>
          </p:cNvSpPr>
          <p:nvPr>
            <p:ph idx="1"/>
          </p:nvPr>
        </p:nvSpPr>
        <p:spPr>
          <a:xfrm>
            <a:off x="628650" y="1349829"/>
            <a:ext cx="7886700" cy="4827134"/>
          </a:xfrm>
        </p:spPr>
        <p:txBody>
          <a:bodyPr>
            <a:normAutofit/>
          </a:bodyPr>
          <a:lstStyle/>
          <a:p>
            <a:pPr marL="0" indent="0">
              <a:lnSpc>
                <a:spcPct val="85000"/>
              </a:lnSpc>
              <a:spcBef>
                <a:spcPct val="50000"/>
              </a:spcBef>
              <a:buNone/>
            </a:pP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、共享存储器</a:t>
            </a:r>
            <a:r>
              <a:rPr lang="zh-CN" altLang="en-US" dirty="0">
                <a:latin typeface="楷体_GB2312" pitchFamily="49" charset="-122"/>
                <a:ea typeface="楷体_GB2312" pitchFamily="49" charset="-122"/>
              </a:rPr>
              <a:t>通信的主要优点</a:t>
            </a: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与</a:t>
            </a:r>
            <a:r>
              <a:rPr lang="zh-CN" altLang="en-US" dirty="0">
                <a:latin typeface="楷体_GB2312" pitchFamily="49" charset="-122"/>
                <a:ea typeface="楷体_GB2312" pitchFamily="49" charset="-122"/>
              </a:rPr>
              <a:t>常用的集中式多处理机使用的通信机制</a:t>
            </a:r>
            <a:r>
              <a:rPr lang="zh-CN" altLang="en-US" dirty="0" smtClean="0">
                <a:latin typeface="楷体_GB2312" pitchFamily="49" charset="-122"/>
                <a:ea typeface="楷体_GB2312" pitchFamily="49" charset="-122"/>
              </a:rPr>
              <a:t>兼容</a:t>
            </a:r>
            <a:endParaRPr lang="en-US" altLang="zh-CN" dirty="0">
              <a:latin typeface="楷体_GB2312" pitchFamily="49" charset="-122"/>
              <a:ea typeface="楷体_GB2312" pitchFamily="49" charset="-122"/>
            </a:endParaRP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当</a:t>
            </a:r>
            <a:r>
              <a:rPr lang="zh-CN" altLang="en-US" dirty="0">
                <a:latin typeface="楷体_GB2312" pitchFamily="49" charset="-122"/>
                <a:ea typeface="楷体_GB2312" pitchFamily="49" charset="-122"/>
              </a:rPr>
              <a:t>处理器通信方式复杂或程序执行动态变化</a:t>
            </a:r>
            <a:r>
              <a:rPr lang="zh-CN" altLang="en-US" dirty="0" smtClean="0">
                <a:latin typeface="楷体_GB2312" pitchFamily="49" charset="-122"/>
                <a:ea typeface="楷体_GB2312" pitchFamily="49" charset="-122"/>
              </a:rPr>
              <a:t>时易于</a:t>
            </a:r>
            <a:r>
              <a:rPr lang="zh-CN" altLang="en-US" dirty="0">
                <a:latin typeface="楷体_GB2312" pitchFamily="49" charset="-122"/>
                <a:ea typeface="楷体_GB2312" pitchFamily="49" charset="-122"/>
              </a:rPr>
              <a:t>编程，同时在简化编译器设计方面也</a:t>
            </a:r>
            <a:r>
              <a:rPr lang="zh-CN" altLang="en-US" dirty="0" smtClean="0">
                <a:latin typeface="楷体_GB2312" pitchFamily="49" charset="-122"/>
                <a:ea typeface="楷体_GB2312" pitchFamily="49" charset="-122"/>
              </a:rPr>
              <a:t>占有优势。</a:t>
            </a:r>
            <a:endParaRPr lang="en-US" altLang="zh-CN" dirty="0" smtClean="0">
              <a:latin typeface="楷体_GB2312" pitchFamily="49" charset="-122"/>
              <a:ea typeface="楷体_GB2312" pitchFamily="49" charset="-122"/>
            </a:endParaRP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当</a:t>
            </a:r>
            <a:r>
              <a:rPr lang="zh-CN" altLang="en-US" dirty="0">
                <a:latin typeface="楷体_GB2312" pitchFamily="49" charset="-122"/>
                <a:ea typeface="楷体_GB2312" pitchFamily="49" charset="-122"/>
              </a:rPr>
              <a:t>通信数据较小时，通信开销较低，带宽</a:t>
            </a:r>
            <a:r>
              <a:rPr lang="zh-CN" altLang="en-US" dirty="0" smtClean="0">
                <a:latin typeface="楷体_GB2312" pitchFamily="49" charset="-122"/>
                <a:ea typeface="楷体_GB2312" pitchFamily="49" charset="-122"/>
              </a:rPr>
              <a:t>利用较好。</a:t>
            </a:r>
            <a:endParaRPr lang="en-US" altLang="zh-CN" dirty="0">
              <a:latin typeface="楷体_GB2312" pitchFamily="49" charset="-122"/>
              <a:ea typeface="楷体_GB2312" pitchFamily="49" charset="-122"/>
            </a:endParaRP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通过</a:t>
            </a:r>
            <a:r>
              <a:rPr lang="zh-CN" altLang="en-US" dirty="0">
                <a:latin typeface="楷体_GB2312" pitchFamily="49" charset="-122"/>
                <a:ea typeface="楷体_GB2312" pitchFamily="49" charset="-122"/>
              </a:rPr>
              <a:t>硬件控制的</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减少了远程通信的频度</a:t>
            </a:r>
            <a:r>
              <a:rPr lang="zh-CN" altLang="en-US" dirty="0" smtClean="0">
                <a:latin typeface="楷体_GB2312" pitchFamily="49" charset="-122"/>
                <a:ea typeface="楷体_GB2312" pitchFamily="49" charset="-122"/>
              </a:rPr>
              <a:t>，减少</a:t>
            </a:r>
            <a:r>
              <a:rPr lang="zh-CN" altLang="en-US" dirty="0">
                <a:latin typeface="楷体_GB2312" pitchFamily="49" charset="-122"/>
                <a:ea typeface="楷体_GB2312" pitchFamily="49" charset="-122"/>
              </a:rPr>
              <a:t>了通信延迟以及对共享数据的访问冲突。</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15</a:t>
            </a:fld>
            <a:endParaRPr lang="zh-CN" altLang="en-US"/>
          </a:p>
        </p:txBody>
      </p:sp>
    </p:spTree>
    <p:extLst>
      <p:ext uri="{BB962C8B-B14F-4D97-AF65-F5344CB8AC3E}">
        <p14:creationId xmlns:p14="http://schemas.microsoft.com/office/powerpoint/2010/main" val="60380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06782"/>
            <a:ext cx="7886700" cy="476990"/>
          </a:xfrm>
        </p:spPr>
        <p:txBody>
          <a:bodyPr>
            <a:normAutofit fontScale="90000"/>
          </a:bodyPr>
          <a:lstStyle/>
          <a:p>
            <a:endParaRPr lang="zh-CN" altLang="en-US" dirty="0"/>
          </a:p>
        </p:txBody>
      </p:sp>
      <p:sp>
        <p:nvSpPr>
          <p:cNvPr id="3" name="内容占位符 2"/>
          <p:cNvSpPr>
            <a:spLocks noGrp="1"/>
          </p:cNvSpPr>
          <p:nvPr>
            <p:ph idx="1"/>
          </p:nvPr>
        </p:nvSpPr>
        <p:spPr>
          <a:xfrm>
            <a:off x="628650" y="1219200"/>
            <a:ext cx="7886700" cy="4957763"/>
          </a:xfrm>
        </p:spPr>
        <p:txBody>
          <a:bodyPr>
            <a:normAutofit/>
          </a:bodyPr>
          <a:lstStyle/>
          <a:p>
            <a:pPr marL="0" indent="0">
              <a:lnSpc>
                <a:spcPct val="85000"/>
              </a:lnSpc>
              <a:spcBef>
                <a:spcPct val="50000"/>
              </a:spcBef>
              <a:buNone/>
            </a:pPr>
            <a:r>
              <a:rPr lang="en-US" altLang="zh-CN" dirty="0">
                <a:latin typeface="仿宋_GB2312" pitchFamily="49" charset="-122"/>
                <a:ea typeface="仿宋_GB2312" pitchFamily="49" charset="-122"/>
              </a:rPr>
              <a:t>2. </a:t>
            </a:r>
            <a:r>
              <a:rPr lang="zh-CN" altLang="en-US" dirty="0">
                <a:latin typeface="仿宋_GB2312" pitchFamily="49" charset="-122"/>
                <a:ea typeface="仿宋_GB2312" pitchFamily="49" charset="-122"/>
              </a:rPr>
              <a:t>消息传递通信机制的主要优点</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硬件</a:t>
            </a:r>
            <a:r>
              <a:rPr lang="zh-CN" altLang="en-US" dirty="0">
                <a:latin typeface="楷体_GB2312" pitchFamily="49" charset="-122"/>
                <a:ea typeface="楷体_GB2312" pitchFamily="49" charset="-122"/>
              </a:rPr>
              <a:t>较简单。</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通信</a:t>
            </a:r>
            <a:r>
              <a:rPr lang="zh-CN" altLang="en-US" dirty="0">
                <a:latin typeface="楷体_GB2312" pitchFamily="49" charset="-122"/>
                <a:ea typeface="楷体_GB2312" pitchFamily="49" charset="-122"/>
              </a:rPr>
              <a:t>是显式的，从而引起编程者和</a:t>
            </a:r>
            <a:r>
              <a:rPr lang="zh-CN" altLang="en-US" dirty="0" smtClean="0">
                <a:latin typeface="楷体_GB2312" pitchFamily="49" charset="-122"/>
                <a:ea typeface="楷体_GB2312" pitchFamily="49" charset="-122"/>
              </a:rPr>
              <a:t>编译程序的</a:t>
            </a:r>
            <a:r>
              <a:rPr lang="zh-CN" altLang="en-US" dirty="0">
                <a:latin typeface="楷体_GB2312" pitchFamily="49" charset="-122"/>
                <a:ea typeface="楷体_GB2312" pitchFamily="49" charset="-122"/>
              </a:rPr>
              <a:t>注意，着重处理开销大的通信。</a:t>
            </a:r>
          </a:p>
          <a:p>
            <a:pPr>
              <a:lnSpc>
                <a:spcPct val="85000"/>
              </a:lnSpc>
              <a:spcBef>
                <a:spcPct val="50000"/>
              </a:spcBef>
              <a:buFont typeface="Wingdings" panose="05000000000000000000" pitchFamily="2" charset="2"/>
              <a:buChar char="p"/>
            </a:pPr>
            <a:r>
              <a:rPr lang="zh-CN" altLang="en-US" dirty="0" smtClean="0">
                <a:latin typeface="楷体_GB2312" pitchFamily="49" charset="-122"/>
                <a:ea typeface="楷体_GB2312" pitchFamily="49" charset="-122"/>
              </a:rPr>
              <a:t>在</a:t>
            </a:r>
            <a:r>
              <a:rPr lang="zh-CN" altLang="en-US" dirty="0">
                <a:latin typeface="楷体_GB2312" pitchFamily="49" charset="-122"/>
                <a:ea typeface="楷体_GB2312" pitchFamily="49" charset="-122"/>
              </a:rPr>
              <a:t>共享存储器上支持消息传递相对简单，但在</a:t>
            </a:r>
            <a:r>
              <a:rPr lang="zh-CN" altLang="en-US" dirty="0" smtClean="0">
                <a:latin typeface="楷体_GB2312" pitchFamily="49" charset="-122"/>
                <a:ea typeface="楷体_GB2312" pitchFamily="49" charset="-122"/>
              </a:rPr>
              <a:t>消息</a:t>
            </a:r>
            <a:r>
              <a:rPr lang="zh-CN" altLang="en-US" dirty="0">
                <a:latin typeface="楷体_GB2312" pitchFamily="49" charset="-122"/>
                <a:ea typeface="楷体_GB2312" pitchFamily="49" charset="-122"/>
              </a:rPr>
              <a:t>传递的硬件上支持共享存储器就困难得多</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lnSpc>
                <a:spcPct val="85000"/>
              </a:lnSpc>
              <a:spcBef>
                <a:spcPct val="50000"/>
              </a:spcBef>
              <a:buFont typeface="Wingdings" panose="05000000000000000000" pitchFamily="2" charset="2"/>
              <a:buChar char="p"/>
            </a:pPr>
            <a:r>
              <a:rPr lang="zh-CN" altLang="en-US" dirty="0" smtClean="0">
                <a:latin typeface="楷体_GB2312" pitchFamily="49" charset="-122"/>
                <a:ea typeface="楷体_GB2312" pitchFamily="49" charset="-122"/>
              </a:rPr>
              <a:t>所有</a:t>
            </a:r>
            <a:r>
              <a:rPr lang="zh-CN" altLang="en-US" dirty="0">
                <a:latin typeface="楷体_GB2312" pitchFamily="49" charset="-122"/>
                <a:ea typeface="楷体_GB2312" pitchFamily="49" charset="-122"/>
              </a:rPr>
              <a:t>对共享存储器的访问均要求操作系统提供</a:t>
            </a:r>
            <a:r>
              <a:rPr lang="zh-CN" altLang="en-US" dirty="0" smtClean="0">
                <a:latin typeface="楷体_GB2312" pitchFamily="49" charset="-122"/>
                <a:ea typeface="楷体_GB2312" pitchFamily="49" charset="-122"/>
              </a:rPr>
              <a:t>地址转换</a:t>
            </a:r>
            <a:r>
              <a:rPr lang="zh-CN" altLang="en-US" dirty="0">
                <a:latin typeface="楷体_GB2312" pitchFamily="49" charset="-122"/>
                <a:ea typeface="楷体_GB2312" pitchFamily="49" charset="-122"/>
              </a:rPr>
              <a:t>和存储保护功能，即将存储器访问转换为</a:t>
            </a:r>
            <a:r>
              <a:rPr lang="zh-CN" altLang="en-US" dirty="0" smtClean="0">
                <a:latin typeface="楷体_GB2312" pitchFamily="49" charset="-122"/>
                <a:ea typeface="楷体_GB2312" pitchFamily="49" charset="-122"/>
              </a:rPr>
              <a:t>消息</a:t>
            </a:r>
            <a:r>
              <a:rPr lang="zh-CN" altLang="en-US" dirty="0">
                <a:latin typeface="楷体_GB2312" pitchFamily="49" charset="-122"/>
                <a:ea typeface="楷体_GB2312" pitchFamily="49" charset="-122"/>
              </a:rPr>
              <a:t>的发送和接收。</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16</a:t>
            </a:fld>
            <a:endParaRPr lang="zh-CN" altLang="en-US"/>
          </a:p>
        </p:txBody>
      </p:sp>
    </p:spTree>
    <p:extLst>
      <p:ext uri="{BB962C8B-B14F-4D97-AF65-F5344CB8AC3E}">
        <p14:creationId xmlns:p14="http://schemas.microsoft.com/office/powerpoint/2010/main" val="374583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147987"/>
          </a:xfrm>
        </p:spPr>
        <p:txBody>
          <a:bodyPr>
            <a:normAutofit/>
          </a:bodyPr>
          <a:lstStyle/>
          <a:p>
            <a:r>
              <a:rPr lang="zh-CN" altLang="en-US" dirty="0">
                <a:latin typeface="黑体" panose="02010609060101010101" pitchFamily="49" charset="-122"/>
                <a:ea typeface="黑体" panose="02010609060101010101" pitchFamily="49" charset="-122"/>
              </a:rPr>
              <a:t>并行处理面临的挑战</a:t>
            </a:r>
            <a:endParaRPr lang="zh-CN" altLang="en-US" dirty="0"/>
          </a:p>
        </p:txBody>
      </p:sp>
      <p:sp>
        <p:nvSpPr>
          <p:cNvPr id="3" name="内容占位符 2"/>
          <p:cNvSpPr>
            <a:spLocks noGrp="1"/>
          </p:cNvSpPr>
          <p:nvPr>
            <p:ph idx="1"/>
          </p:nvPr>
        </p:nvSpPr>
        <p:spPr>
          <a:xfrm>
            <a:off x="628650" y="1315845"/>
            <a:ext cx="8199664" cy="4867242"/>
          </a:xfrm>
        </p:spPr>
        <p:txBody>
          <a:bodyPr>
            <a:normAutofit/>
          </a:bodyPr>
          <a:lstStyle/>
          <a:p>
            <a:pPr marL="0" indent="0" algn="just">
              <a:lnSpc>
                <a:spcPct val="120000"/>
              </a:lnSpc>
              <a:buSzPct val="150000"/>
              <a:buNone/>
            </a:pPr>
            <a:r>
              <a:rPr lang="zh-CN" altLang="en-US" sz="3200" dirty="0">
                <a:latin typeface="楷体_GB2312" pitchFamily="49" charset="-122"/>
                <a:ea typeface="楷体_GB2312" pitchFamily="49" charset="-122"/>
              </a:rPr>
              <a:t>并行处理面临着两个重要的挑战</a:t>
            </a:r>
            <a:r>
              <a:rPr lang="zh-CN" altLang="en-US" sz="3200" dirty="0" smtClean="0">
                <a:latin typeface="楷体_GB2312" pitchFamily="49" charset="-122"/>
                <a:ea typeface="楷体_GB2312" pitchFamily="49" charset="-122"/>
              </a:rPr>
              <a:t>：</a:t>
            </a:r>
            <a:endParaRPr lang="en-US" altLang="zh-CN" sz="3200" dirty="0" smtClean="0">
              <a:latin typeface="楷体_GB2312" pitchFamily="49" charset="-122"/>
              <a:ea typeface="楷体_GB2312" pitchFamily="49" charset="-122"/>
            </a:endParaRPr>
          </a:p>
          <a:p>
            <a:pPr lvl="1" algn="just">
              <a:lnSpc>
                <a:spcPct val="120000"/>
              </a:lnSpc>
              <a:buSzPct val="100000"/>
              <a:buFont typeface="Wingdings" panose="05000000000000000000" pitchFamily="2" charset="2"/>
              <a:buChar char="p"/>
            </a:pPr>
            <a:r>
              <a:rPr lang="zh-CN" altLang="en-US" sz="2800" dirty="0" smtClean="0">
                <a:latin typeface="楷体_GB2312" pitchFamily="49" charset="-122"/>
                <a:ea typeface="楷体_GB2312" pitchFamily="49" charset="-122"/>
              </a:rPr>
              <a:t>程序</a:t>
            </a:r>
            <a:r>
              <a:rPr lang="zh-CN" altLang="en-US" sz="2800" dirty="0">
                <a:latin typeface="楷体_GB2312" pitchFamily="49" charset="-122"/>
                <a:ea typeface="楷体_GB2312" pitchFamily="49" charset="-122"/>
              </a:rPr>
              <a:t>中有限的并行性</a:t>
            </a:r>
          </a:p>
          <a:p>
            <a:pPr lvl="1" algn="just">
              <a:lnSpc>
                <a:spcPct val="120000"/>
              </a:lnSpc>
              <a:buSzPct val="100000"/>
              <a:buFont typeface="Wingdings" panose="05000000000000000000" pitchFamily="2" charset="2"/>
              <a:buChar char="p"/>
            </a:pPr>
            <a:r>
              <a:rPr lang="zh-CN" altLang="en-US" sz="2800" dirty="0" smtClean="0">
                <a:latin typeface="楷体_GB2312" pitchFamily="49" charset="-122"/>
                <a:ea typeface="楷体_GB2312" pitchFamily="49" charset="-122"/>
              </a:rPr>
              <a:t>相对</a:t>
            </a:r>
            <a:r>
              <a:rPr lang="zh-CN" altLang="en-US" sz="2800" dirty="0">
                <a:latin typeface="楷体_GB2312" pitchFamily="49" charset="-122"/>
                <a:ea typeface="楷体_GB2312" pitchFamily="49" charset="-122"/>
              </a:rPr>
              <a:t>较高的通信</a:t>
            </a:r>
            <a:r>
              <a:rPr lang="zh-CN" altLang="en-US" sz="2800" dirty="0" smtClean="0">
                <a:latin typeface="楷体_GB2312" pitchFamily="49" charset="-122"/>
                <a:ea typeface="楷体_GB2312" pitchFamily="49" charset="-122"/>
              </a:rPr>
              <a:t>开销</a:t>
            </a:r>
            <a:endParaRPr lang="en-US" altLang="zh-CN" sz="2800" dirty="0" smtClean="0">
              <a:latin typeface="楷体_GB2312" pitchFamily="49" charset="-122"/>
              <a:ea typeface="楷体_GB2312" pitchFamily="49" charset="-122"/>
            </a:endParaRPr>
          </a:p>
          <a:p>
            <a:pPr marL="0" indent="0" algn="just">
              <a:lnSpc>
                <a:spcPct val="120000"/>
              </a:lnSpc>
              <a:buSzPct val="150000"/>
              <a:buNone/>
            </a:pPr>
            <a:r>
              <a:rPr lang="en-US" altLang="zh-CN" sz="3200" dirty="0" smtClean="0">
                <a:latin typeface="仿宋_GB2312" pitchFamily="49" charset="-122"/>
                <a:ea typeface="仿宋_GB2312" pitchFamily="49" charset="-122"/>
              </a:rPr>
              <a:t>1</a:t>
            </a:r>
            <a:r>
              <a:rPr lang="zh-CN" altLang="en-US" sz="3200" dirty="0" smtClean="0">
                <a:latin typeface="仿宋_GB2312" pitchFamily="49" charset="-122"/>
                <a:ea typeface="仿宋_GB2312" pitchFamily="49" charset="-122"/>
              </a:rPr>
              <a:t>、有限的</a:t>
            </a:r>
            <a:r>
              <a:rPr lang="zh-CN" altLang="en-US" sz="3200" dirty="0">
                <a:latin typeface="仿宋_GB2312" pitchFamily="49" charset="-122"/>
                <a:ea typeface="仿宋_GB2312" pitchFamily="49" charset="-122"/>
              </a:rPr>
              <a:t>并行性使机器要达到好的加速比十分</a:t>
            </a:r>
            <a:r>
              <a:rPr lang="zh-CN" altLang="en-US" sz="3200" dirty="0" smtClean="0">
                <a:latin typeface="仿宋_GB2312" pitchFamily="49" charset="-122"/>
                <a:ea typeface="仿宋_GB2312" pitchFamily="49" charset="-122"/>
              </a:rPr>
              <a:t>困难</a:t>
            </a:r>
            <a:endParaRPr lang="en-US" altLang="zh-CN" sz="3200" dirty="0" smtClean="0">
              <a:latin typeface="仿宋_GB2312" pitchFamily="49" charset="-122"/>
              <a:ea typeface="仿宋_GB2312" pitchFamily="49" charset="-122"/>
            </a:endParaRPr>
          </a:p>
          <a:p>
            <a:pPr marL="0" indent="0" algn="just">
              <a:spcBef>
                <a:spcPct val="50000"/>
              </a:spcBef>
              <a:buNone/>
            </a:pPr>
            <a:r>
              <a:rPr lang="zh-CN" altLang="en-US" sz="3200" dirty="0">
                <a:latin typeface="楷体_GB2312" pitchFamily="49" charset="-122"/>
                <a:ea typeface="楷体_GB2312" pitchFamily="49" charset="-122"/>
              </a:rPr>
              <a:t>例</a:t>
            </a:r>
            <a:r>
              <a:rPr lang="en-US" altLang="zh-CN" sz="3200" dirty="0">
                <a:latin typeface="楷体_GB2312" pitchFamily="49" charset="-122"/>
                <a:ea typeface="楷体_GB2312" pitchFamily="49" charset="-122"/>
              </a:rPr>
              <a:t>7.1 </a:t>
            </a:r>
            <a:r>
              <a:rPr lang="zh-CN" altLang="en-US" sz="3200" dirty="0" smtClean="0">
                <a:latin typeface="楷体_GB2312" pitchFamily="49" charset="-122"/>
                <a:ea typeface="楷体_GB2312" pitchFamily="49" charset="-122"/>
              </a:rPr>
              <a:t>如果</a:t>
            </a:r>
            <a:r>
              <a:rPr lang="zh-CN" altLang="en-US" sz="3200" dirty="0">
                <a:latin typeface="楷体_GB2312" pitchFamily="49" charset="-122"/>
                <a:ea typeface="楷体_GB2312" pitchFamily="49" charset="-122"/>
              </a:rPr>
              <a:t>想用</a:t>
            </a:r>
            <a:r>
              <a:rPr lang="en-US" altLang="zh-CN" sz="3200" dirty="0">
                <a:latin typeface="楷体_GB2312" pitchFamily="49" charset="-122"/>
                <a:ea typeface="楷体_GB2312" pitchFamily="49" charset="-122"/>
              </a:rPr>
              <a:t>100</a:t>
            </a:r>
            <a:r>
              <a:rPr lang="zh-CN" altLang="en-US" sz="3200" dirty="0">
                <a:latin typeface="楷体_GB2312" pitchFamily="49" charset="-122"/>
                <a:ea typeface="楷体_GB2312" pitchFamily="49" charset="-122"/>
              </a:rPr>
              <a:t>个处理器达到</a:t>
            </a:r>
            <a:r>
              <a:rPr lang="en-US" altLang="zh-CN" sz="3200" dirty="0">
                <a:latin typeface="楷体_GB2312" pitchFamily="49" charset="-122"/>
                <a:ea typeface="楷体_GB2312" pitchFamily="49" charset="-122"/>
              </a:rPr>
              <a:t>80</a:t>
            </a:r>
            <a:r>
              <a:rPr lang="zh-CN" altLang="en-US" sz="3200" dirty="0">
                <a:latin typeface="楷体_GB2312" pitchFamily="49" charset="-122"/>
                <a:ea typeface="楷体_GB2312" pitchFamily="49" charset="-122"/>
              </a:rPr>
              <a:t>的加速比，</a:t>
            </a:r>
            <a:br>
              <a:rPr lang="zh-CN" altLang="en-US" sz="3200" dirty="0">
                <a:latin typeface="楷体_GB2312" pitchFamily="49" charset="-122"/>
                <a:ea typeface="楷体_GB2312" pitchFamily="49" charset="-122"/>
              </a:rPr>
            </a:br>
            <a:r>
              <a:rPr lang="zh-CN" altLang="en-US" sz="3200" dirty="0">
                <a:latin typeface="楷体_GB2312" pitchFamily="49" charset="-122"/>
                <a:ea typeface="楷体_GB2312" pitchFamily="49" charset="-122"/>
              </a:rPr>
              <a:t>求原计算程序中串行部分所占比例</a:t>
            </a:r>
            <a:r>
              <a:rPr lang="zh-CN" altLang="en-US" sz="3200" dirty="0" smtClean="0">
                <a:latin typeface="楷体_GB2312" pitchFamily="49" charset="-122"/>
                <a:ea typeface="楷体_GB2312" pitchFamily="49" charset="-122"/>
              </a:rPr>
              <a:t>。</a:t>
            </a:r>
            <a:endParaRPr lang="zh-CN" altLang="en-US" sz="3200" dirty="0">
              <a:latin typeface="楷体_GB2312" pitchFamily="49" charset="-122"/>
              <a:ea typeface="楷体_GB2312" pitchFamily="49" charset="-122"/>
            </a:endParaRPr>
          </a:p>
          <a:p>
            <a:pPr marL="0" indent="0" algn="just">
              <a:lnSpc>
                <a:spcPct val="120000"/>
              </a:lnSpc>
              <a:buSzPct val="150000"/>
              <a:buNone/>
            </a:pPr>
            <a:endParaRPr lang="zh-CN" altLang="en-US" sz="32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17</a:t>
            </a:fld>
            <a:endParaRPr lang="zh-CN" altLang="en-US"/>
          </a:p>
        </p:txBody>
      </p:sp>
    </p:spTree>
    <p:extLst>
      <p:ext uri="{BB962C8B-B14F-4D97-AF65-F5344CB8AC3E}">
        <p14:creationId xmlns:p14="http://schemas.microsoft.com/office/powerpoint/2010/main" val="4043974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标题 33"/>
          <p:cNvSpPr>
            <a:spLocks noGrp="1"/>
          </p:cNvSpPr>
          <p:nvPr>
            <p:ph type="title"/>
          </p:nvPr>
        </p:nvSpPr>
        <p:spPr>
          <a:xfrm>
            <a:off x="748392" y="656861"/>
            <a:ext cx="7886700" cy="785462"/>
          </a:xfrm>
        </p:spPr>
        <p:txBody>
          <a:bodyPr/>
          <a:lstStyle/>
          <a:p>
            <a:r>
              <a:rPr lang="zh-CN" altLang="en-US" dirty="0" smtClean="0"/>
              <a:t>例</a:t>
            </a:r>
            <a:r>
              <a:rPr lang="en-US" altLang="zh-CN" dirty="0" smtClean="0"/>
              <a:t>7.1 </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18</a:t>
            </a:fld>
            <a:endParaRPr lang="zh-CN" altLang="en-US"/>
          </a:p>
        </p:txBody>
      </p:sp>
      <p:grpSp>
        <p:nvGrpSpPr>
          <p:cNvPr id="31" name="组合 30"/>
          <p:cNvGrpSpPr/>
          <p:nvPr/>
        </p:nvGrpSpPr>
        <p:grpSpPr>
          <a:xfrm>
            <a:off x="1981200" y="3609618"/>
            <a:ext cx="4724400" cy="1066800"/>
            <a:chOff x="1981200" y="4038600"/>
            <a:chExt cx="4724400" cy="1066800"/>
          </a:xfrm>
        </p:grpSpPr>
        <p:sp>
          <p:nvSpPr>
            <p:cNvPr id="14" name="Text Box 12"/>
            <p:cNvSpPr txBox="1">
              <a:spLocks noChangeArrowheads="1"/>
            </p:cNvSpPr>
            <p:nvPr/>
          </p:nvSpPr>
          <p:spPr bwMode="auto">
            <a:xfrm>
              <a:off x="1981200" y="4191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chemeClr val="folHlink"/>
                  </a:solidFill>
                </a:rPr>
                <a:t>80</a:t>
              </a:r>
              <a:r>
                <a:rPr lang="zh-CN" altLang="en-US" sz="2400">
                  <a:solidFill>
                    <a:schemeClr val="folHlink"/>
                  </a:solidFill>
                </a:rPr>
                <a:t>＝</a:t>
              </a:r>
            </a:p>
          </p:txBody>
        </p:sp>
        <p:sp>
          <p:nvSpPr>
            <p:cNvPr id="15" name="Line 13"/>
            <p:cNvSpPr>
              <a:spLocks noChangeShapeType="1"/>
            </p:cNvSpPr>
            <p:nvPr/>
          </p:nvSpPr>
          <p:spPr bwMode="auto">
            <a:xfrm>
              <a:off x="2819400" y="4419600"/>
              <a:ext cx="35052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4"/>
            <p:cNvSpPr txBox="1">
              <a:spLocks noChangeArrowheads="1"/>
            </p:cNvSpPr>
            <p:nvPr/>
          </p:nvSpPr>
          <p:spPr bwMode="auto">
            <a:xfrm>
              <a:off x="4343400" y="4038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chemeClr val="folHlink"/>
                  </a:solidFill>
                </a:rPr>
                <a:t>1</a:t>
              </a:r>
            </a:p>
          </p:txBody>
        </p:sp>
        <p:sp>
          <p:nvSpPr>
            <p:cNvPr id="17" name="Text Box 15"/>
            <p:cNvSpPr txBox="1">
              <a:spLocks noChangeArrowheads="1"/>
            </p:cNvSpPr>
            <p:nvPr/>
          </p:nvSpPr>
          <p:spPr bwMode="auto">
            <a:xfrm>
              <a:off x="2971800" y="44196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folHlink"/>
                  </a:solidFill>
                </a:rPr>
                <a:t>并行比例</a:t>
              </a:r>
            </a:p>
          </p:txBody>
        </p:sp>
        <p:sp>
          <p:nvSpPr>
            <p:cNvPr id="18" name="Text Box 17"/>
            <p:cNvSpPr txBox="1">
              <a:spLocks noChangeArrowheads="1"/>
            </p:cNvSpPr>
            <p:nvPr/>
          </p:nvSpPr>
          <p:spPr bwMode="auto">
            <a:xfrm>
              <a:off x="3276600" y="47386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folHlink"/>
                  </a:solidFill>
                </a:rPr>
                <a:t>100</a:t>
              </a:r>
            </a:p>
          </p:txBody>
        </p:sp>
        <p:sp>
          <p:nvSpPr>
            <p:cNvPr id="19" name="Text Box 18"/>
            <p:cNvSpPr txBox="1">
              <a:spLocks noChangeArrowheads="1"/>
            </p:cNvSpPr>
            <p:nvPr/>
          </p:nvSpPr>
          <p:spPr bwMode="auto">
            <a:xfrm>
              <a:off x="4114800" y="4495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folHlink"/>
                  </a:solidFill>
                </a:rPr>
                <a:t>＋</a:t>
              </a:r>
              <a:endParaRPr lang="zh-CN" altLang="en-US"/>
            </a:p>
          </p:txBody>
        </p:sp>
        <p:sp>
          <p:nvSpPr>
            <p:cNvPr id="20" name="Text Box 19"/>
            <p:cNvSpPr txBox="1">
              <a:spLocks noChangeArrowheads="1"/>
            </p:cNvSpPr>
            <p:nvPr/>
          </p:nvSpPr>
          <p:spPr bwMode="auto">
            <a:xfrm>
              <a:off x="4495800" y="45720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folHlink"/>
                  </a:solidFill>
                </a:rPr>
                <a:t>（</a:t>
              </a:r>
              <a:r>
                <a:rPr lang="en-US" altLang="zh-CN" sz="2000">
                  <a:solidFill>
                    <a:schemeClr val="folHlink"/>
                  </a:solidFill>
                </a:rPr>
                <a:t>1</a:t>
              </a:r>
              <a:r>
                <a:rPr lang="zh-CN" altLang="en-US" sz="2000">
                  <a:solidFill>
                    <a:schemeClr val="folHlink"/>
                  </a:solidFill>
                </a:rPr>
                <a:t>－并行比例）</a:t>
              </a:r>
            </a:p>
          </p:txBody>
        </p:sp>
      </p:grpSp>
      <p:sp>
        <p:nvSpPr>
          <p:cNvPr id="22" name="Line 4"/>
          <p:cNvSpPr>
            <a:spLocks noChangeShapeType="1"/>
          </p:cNvSpPr>
          <p:nvPr/>
        </p:nvSpPr>
        <p:spPr bwMode="auto">
          <a:xfrm>
            <a:off x="2783919" y="2585160"/>
            <a:ext cx="51054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 name="组合 28"/>
          <p:cNvGrpSpPr/>
          <p:nvPr/>
        </p:nvGrpSpPr>
        <p:grpSpPr>
          <a:xfrm>
            <a:off x="2939142" y="2206981"/>
            <a:ext cx="4953000" cy="1204913"/>
            <a:chOff x="2939142" y="1066803"/>
            <a:chExt cx="4953000" cy="1204913"/>
          </a:xfrm>
        </p:grpSpPr>
        <p:sp>
          <p:nvSpPr>
            <p:cNvPr id="23" name="Text Box 5"/>
            <p:cNvSpPr txBox="1">
              <a:spLocks noChangeArrowheads="1"/>
            </p:cNvSpPr>
            <p:nvPr/>
          </p:nvSpPr>
          <p:spPr bwMode="auto">
            <a:xfrm>
              <a:off x="5072742" y="106680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chemeClr val="folHlink"/>
                  </a:solidFill>
                </a:rPr>
                <a:t>1</a:t>
              </a:r>
            </a:p>
          </p:txBody>
        </p:sp>
        <p:sp>
          <p:nvSpPr>
            <p:cNvPr id="24" name="Text Box 6"/>
            <p:cNvSpPr txBox="1">
              <a:spLocks noChangeArrowheads="1"/>
            </p:cNvSpPr>
            <p:nvPr/>
          </p:nvSpPr>
          <p:spPr bwMode="auto">
            <a:xfrm>
              <a:off x="2939142" y="1524003"/>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chemeClr val="folHlink"/>
                  </a:solidFill>
                </a:rPr>
                <a:t>可加速部分比例</a:t>
              </a:r>
            </a:p>
          </p:txBody>
        </p:sp>
        <p:sp>
          <p:nvSpPr>
            <p:cNvPr id="25" name="Line 7"/>
            <p:cNvSpPr>
              <a:spLocks noChangeShapeType="1"/>
            </p:cNvSpPr>
            <p:nvPr/>
          </p:nvSpPr>
          <p:spPr bwMode="auto">
            <a:xfrm>
              <a:off x="3015342" y="1872348"/>
              <a:ext cx="16764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8"/>
            <p:cNvSpPr txBox="1">
              <a:spLocks noChangeArrowheads="1"/>
            </p:cNvSpPr>
            <p:nvPr/>
          </p:nvSpPr>
          <p:spPr bwMode="auto">
            <a:xfrm>
              <a:off x="3167742" y="1905003"/>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chemeClr val="folHlink"/>
                  </a:solidFill>
                </a:rPr>
                <a:t>理论加速比</a:t>
              </a:r>
            </a:p>
          </p:txBody>
        </p:sp>
        <p:sp>
          <p:nvSpPr>
            <p:cNvPr id="27" name="Text Box 9"/>
            <p:cNvSpPr txBox="1">
              <a:spLocks noChangeArrowheads="1"/>
            </p:cNvSpPr>
            <p:nvPr/>
          </p:nvSpPr>
          <p:spPr bwMode="auto">
            <a:xfrm>
              <a:off x="4844142" y="1600203"/>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folHlink"/>
                  </a:solidFill>
                </a:rPr>
                <a:t>＋</a:t>
              </a:r>
            </a:p>
          </p:txBody>
        </p:sp>
        <p:sp>
          <p:nvSpPr>
            <p:cNvPr id="28" name="Text Box 11"/>
            <p:cNvSpPr txBox="1">
              <a:spLocks noChangeArrowheads="1"/>
            </p:cNvSpPr>
            <p:nvPr/>
          </p:nvSpPr>
          <p:spPr bwMode="auto">
            <a:xfrm>
              <a:off x="5148942" y="1690691"/>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folHlink"/>
                  </a:solidFill>
                </a:rPr>
                <a:t>（</a:t>
              </a:r>
              <a:r>
                <a:rPr lang="en-US" altLang="zh-CN" sz="2000" dirty="0">
                  <a:solidFill>
                    <a:schemeClr val="folHlink"/>
                  </a:solidFill>
                </a:rPr>
                <a:t>1</a:t>
              </a:r>
              <a:r>
                <a:rPr lang="zh-CN" altLang="en-US" sz="2000" dirty="0">
                  <a:solidFill>
                    <a:schemeClr val="folHlink"/>
                  </a:solidFill>
                </a:rPr>
                <a:t>－可加速部分比例）</a:t>
              </a:r>
            </a:p>
          </p:txBody>
        </p:sp>
      </p:grpSp>
      <p:sp>
        <p:nvSpPr>
          <p:cNvPr id="30" name="内容占位符 2"/>
          <p:cNvSpPr txBox="1">
            <a:spLocks/>
          </p:cNvSpPr>
          <p:nvPr/>
        </p:nvSpPr>
        <p:spPr>
          <a:xfrm>
            <a:off x="781050" y="1851378"/>
            <a:ext cx="7734300" cy="4687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ct val="50000"/>
              </a:spcBef>
              <a:buFont typeface="Arial" panose="020B0604020202020204" pitchFamily="34" charset="0"/>
              <a:buNone/>
            </a:pPr>
            <a:r>
              <a:rPr lang="zh-CN" altLang="en-US" dirty="0" smtClean="0">
                <a:latin typeface="楷体_GB2312" pitchFamily="49" charset="-122"/>
                <a:ea typeface="楷体_GB2312" pitchFamily="49" charset="-122"/>
              </a:rPr>
              <a:t>解   根据</a:t>
            </a:r>
            <a:r>
              <a:rPr lang="en-US" altLang="zh-CN" dirty="0" smtClean="0">
                <a:latin typeface="楷体_GB2312" pitchFamily="49" charset="-122"/>
                <a:ea typeface="楷体_GB2312" pitchFamily="49" charset="-122"/>
              </a:rPr>
              <a:t>Amdahl</a:t>
            </a:r>
            <a:r>
              <a:rPr lang="zh-CN" altLang="en-US" dirty="0" smtClean="0">
                <a:latin typeface="楷体_GB2312" pitchFamily="49" charset="-122"/>
                <a:ea typeface="楷体_GB2312" pitchFamily="49" charset="-122"/>
              </a:rPr>
              <a:t>定律加速比为：</a:t>
            </a:r>
            <a:endParaRPr lang="en-US" altLang="zh-CN" dirty="0" smtClean="0">
              <a:latin typeface="楷体_GB2312" pitchFamily="49" charset="-122"/>
              <a:ea typeface="楷体_GB2312" pitchFamily="49" charset="-122"/>
            </a:endParaRPr>
          </a:p>
          <a:p>
            <a:pPr marL="0" indent="0" algn="just">
              <a:spcBef>
                <a:spcPct val="50000"/>
              </a:spcBef>
              <a:buFont typeface="Arial" panose="020B0604020202020204" pitchFamily="34" charset="0"/>
              <a:buNone/>
            </a:pPr>
            <a:endParaRPr lang="en-US" altLang="zh-CN" dirty="0" smtClean="0">
              <a:ea typeface="楷体_GB2312" pitchFamily="49" charset="-122"/>
            </a:endParaRPr>
          </a:p>
          <a:p>
            <a:pPr marL="0" indent="0" algn="just">
              <a:spcBef>
                <a:spcPct val="50000"/>
              </a:spcBef>
              <a:buFont typeface="Arial" panose="020B0604020202020204" pitchFamily="34" charset="0"/>
              <a:buNone/>
            </a:pPr>
            <a:endParaRPr lang="en-US" altLang="zh-CN" dirty="0">
              <a:ea typeface="楷体_GB2312" pitchFamily="49" charset="-122"/>
            </a:endParaRPr>
          </a:p>
          <a:p>
            <a:pPr marL="0" indent="0" algn="just">
              <a:spcBef>
                <a:spcPct val="50000"/>
              </a:spcBef>
              <a:buFont typeface="Arial" panose="020B0604020202020204" pitchFamily="34" charset="0"/>
              <a:buNone/>
            </a:pPr>
            <a:endParaRPr lang="en-US" altLang="zh-CN" dirty="0" smtClean="0">
              <a:ea typeface="楷体_GB2312" pitchFamily="49" charset="-122"/>
            </a:endParaRPr>
          </a:p>
          <a:p>
            <a:pPr marL="0" indent="0" algn="just">
              <a:spcBef>
                <a:spcPct val="50000"/>
              </a:spcBef>
              <a:buFont typeface="Arial" panose="020B0604020202020204" pitchFamily="34" charset="0"/>
              <a:buNone/>
            </a:pPr>
            <a:r>
              <a:rPr lang="zh-CN" altLang="en-US" dirty="0" smtClean="0"/>
              <a:t>        </a:t>
            </a:r>
            <a:endParaRPr lang="en-US" altLang="zh-CN" dirty="0" smtClean="0"/>
          </a:p>
          <a:p>
            <a:pPr algn="just">
              <a:spcBef>
                <a:spcPct val="50000"/>
              </a:spcBef>
            </a:pPr>
            <a:r>
              <a:rPr lang="zh-CN" altLang="en-US" dirty="0" smtClean="0">
                <a:latin typeface="楷体_GB2312" pitchFamily="49" charset="-122"/>
                <a:ea typeface="楷体_GB2312" pitchFamily="49" charset="-122"/>
              </a:rPr>
              <a:t>得出：并行比例＝</a:t>
            </a:r>
            <a:r>
              <a:rPr lang="en-US" altLang="zh-CN" dirty="0" smtClean="0">
                <a:latin typeface="楷体_GB2312" pitchFamily="49" charset="-122"/>
                <a:ea typeface="楷体_GB2312" pitchFamily="49" charset="-122"/>
              </a:rPr>
              <a:t>0.9975</a:t>
            </a:r>
          </a:p>
          <a:p>
            <a:pPr>
              <a:spcBef>
                <a:spcPct val="50000"/>
              </a:spcBef>
            </a:pP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可以看出要用</a:t>
            </a:r>
            <a:r>
              <a:rPr lang="en-US" altLang="zh-CN" dirty="0" smtClean="0">
                <a:latin typeface="楷体_GB2312" pitchFamily="49" charset="-122"/>
                <a:ea typeface="楷体_GB2312" pitchFamily="49" charset="-122"/>
              </a:rPr>
              <a:t>100</a:t>
            </a:r>
            <a:r>
              <a:rPr lang="zh-CN" altLang="en-US" dirty="0" smtClean="0">
                <a:latin typeface="楷体_GB2312" pitchFamily="49" charset="-122"/>
                <a:ea typeface="楷体_GB2312" pitchFamily="49" charset="-122"/>
              </a:rPr>
              <a:t>个处理器达到</a:t>
            </a:r>
            <a:r>
              <a:rPr lang="en-US" altLang="zh-CN" dirty="0" smtClean="0">
                <a:latin typeface="楷体_GB2312" pitchFamily="49" charset="-122"/>
                <a:ea typeface="楷体_GB2312" pitchFamily="49" charset="-122"/>
              </a:rPr>
              <a:t>80</a:t>
            </a:r>
            <a:r>
              <a:rPr lang="zh-CN" altLang="en-US" dirty="0" smtClean="0">
                <a:latin typeface="楷体_GB2312" pitchFamily="49" charset="-122"/>
                <a:ea typeface="楷体_GB2312" pitchFamily="49" charset="-122"/>
              </a:rPr>
              <a:t>的加速比，串行计算的部分只能占</a:t>
            </a:r>
            <a:r>
              <a:rPr lang="en-US" altLang="zh-CN" dirty="0" smtClean="0">
                <a:latin typeface="楷体_GB2312" pitchFamily="49" charset="-122"/>
                <a:ea typeface="楷体_GB2312" pitchFamily="49" charset="-122"/>
              </a:rPr>
              <a:t>0.25%</a:t>
            </a:r>
            <a:r>
              <a:rPr lang="zh-CN" altLang="en-US" dirty="0" smtClean="0">
                <a:latin typeface="楷体_GB2312" pitchFamily="49" charset="-122"/>
                <a:ea typeface="楷体_GB2312" pitchFamily="49" charset="-122"/>
              </a:rPr>
              <a:t>。</a:t>
            </a:r>
            <a:r>
              <a:rPr lang="zh-CN" altLang="en-US" dirty="0" smtClean="0"/>
              <a:t> </a:t>
            </a:r>
          </a:p>
          <a:p>
            <a:pPr marL="0" indent="0">
              <a:buFont typeface="Arial" panose="020B0604020202020204" pitchFamily="34" charset="0"/>
              <a:buNone/>
            </a:pPr>
            <a:endParaRPr lang="en-US" altLang="zh-CN" dirty="0"/>
          </a:p>
        </p:txBody>
      </p:sp>
      <p:sp>
        <p:nvSpPr>
          <p:cNvPr id="33" name="Line 16"/>
          <p:cNvSpPr>
            <a:spLocks noChangeShapeType="1"/>
          </p:cNvSpPr>
          <p:nvPr/>
        </p:nvSpPr>
        <p:spPr bwMode="auto">
          <a:xfrm>
            <a:off x="3048000" y="4326468"/>
            <a:ext cx="990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928212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548306"/>
          </a:xfrm>
        </p:spPr>
        <p:txBody>
          <a:bodyPr>
            <a:normAutofit fontScale="90000"/>
          </a:bodyPr>
          <a:lstStyle/>
          <a:p>
            <a:endParaRPr lang="zh-CN" altLang="en-US" dirty="0"/>
          </a:p>
        </p:txBody>
      </p:sp>
      <p:sp>
        <p:nvSpPr>
          <p:cNvPr id="3" name="内容占位符 2"/>
          <p:cNvSpPr>
            <a:spLocks noGrp="1"/>
          </p:cNvSpPr>
          <p:nvPr>
            <p:ph idx="1"/>
          </p:nvPr>
        </p:nvSpPr>
        <p:spPr>
          <a:xfrm>
            <a:off x="628650" y="1092820"/>
            <a:ext cx="7886700" cy="5084143"/>
          </a:xfrm>
        </p:spPr>
        <p:txBody>
          <a:bodyPr>
            <a:normAutofit/>
          </a:bodyPr>
          <a:lstStyle/>
          <a:p>
            <a:pPr>
              <a:lnSpc>
                <a:spcPct val="85000"/>
              </a:lnSpc>
              <a:spcBef>
                <a:spcPct val="50000"/>
              </a:spcBef>
              <a:buFontTx/>
              <a:buAutoNum type="arabicPeriod" startAt="2"/>
            </a:pPr>
            <a:r>
              <a:rPr lang="zh-CN" altLang="en-US" sz="3600" dirty="0">
                <a:latin typeface="仿宋_GB2312" pitchFamily="49" charset="-122"/>
                <a:ea typeface="仿宋_GB2312" pitchFamily="49" charset="-122"/>
              </a:rPr>
              <a:t>面临的第二个挑战主要是指多处理机中</a:t>
            </a:r>
            <a:r>
              <a:rPr lang="zh-CN" altLang="en-US" sz="3600" dirty="0" smtClean="0">
                <a:latin typeface="仿宋_GB2312" pitchFamily="49" charset="-122"/>
                <a:ea typeface="仿宋_GB2312" pitchFamily="49" charset="-122"/>
              </a:rPr>
              <a:t>远程访问</a:t>
            </a:r>
            <a:r>
              <a:rPr lang="zh-CN" altLang="en-US" sz="3600" dirty="0">
                <a:latin typeface="仿宋_GB2312" pitchFamily="49" charset="-122"/>
                <a:ea typeface="仿宋_GB2312" pitchFamily="49" charset="-122"/>
              </a:rPr>
              <a:t>的较大延迟</a:t>
            </a:r>
            <a:r>
              <a:rPr lang="zh-CN" altLang="en-US" sz="3600" dirty="0" smtClean="0">
                <a:latin typeface="仿宋_GB2312" pitchFamily="49" charset="-122"/>
                <a:ea typeface="仿宋_GB2312" pitchFamily="49" charset="-122"/>
              </a:rPr>
              <a:t>。</a:t>
            </a:r>
            <a:endParaRPr lang="en-US" altLang="zh-CN" sz="3600" dirty="0">
              <a:latin typeface="仿宋_GB2312" pitchFamily="49" charset="-122"/>
              <a:ea typeface="仿宋_GB2312" pitchFamily="49" charset="-122"/>
            </a:endParaRPr>
          </a:p>
          <a:p>
            <a:pPr marL="0" indent="0">
              <a:lnSpc>
                <a:spcPct val="85000"/>
              </a:lnSpc>
              <a:spcBef>
                <a:spcPct val="50000"/>
              </a:spcBef>
              <a:buNone/>
            </a:pPr>
            <a:r>
              <a:rPr lang="en-US" altLang="zh-CN" sz="3600" dirty="0" smtClean="0">
                <a:latin typeface="楷体_GB2312" pitchFamily="49" charset="-122"/>
                <a:ea typeface="仿宋_GB2312" pitchFamily="49" charset="-122"/>
              </a:rPr>
              <a:t>  </a:t>
            </a:r>
            <a:r>
              <a:rPr lang="zh-CN" altLang="en-US" sz="3200" dirty="0" smtClean="0">
                <a:latin typeface="楷体_GB2312" pitchFamily="49" charset="-122"/>
                <a:ea typeface="楷体_GB2312" pitchFamily="49" charset="-122"/>
              </a:rPr>
              <a:t>在</a:t>
            </a:r>
            <a:r>
              <a:rPr lang="zh-CN" altLang="en-US" sz="3200" dirty="0">
                <a:latin typeface="楷体_GB2312" pitchFamily="49" charset="-122"/>
                <a:ea typeface="楷体_GB2312" pitchFamily="49" charset="-122"/>
              </a:rPr>
              <a:t>现有的机器中，处理器之间的</a:t>
            </a:r>
            <a:r>
              <a:rPr lang="zh-CN" altLang="en-US" sz="3200" dirty="0" smtClean="0">
                <a:latin typeface="楷体_GB2312" pitchFamily="49" charset="-122"/>
                <a:ea typeface="楷体_GB2312" pitchFamily="49" charset="-122"/>
              </a:rPr>
              <a:t>数据通信大约需要</a:t>
            </a:r>
            <a:r>
              <a:rPr lang="en-US" altLang="zh-CN" sz="3200" dirty="0" smtClean="0">
                <a:latin typeface="楷体_GB2312" pitchFamily="49" charset="-122"/>
                <a:ea typeface="楷体_GB2312" pitchFamily="49" charset="-122"/>
              </a:rPr>
              <a:t>3</a:t>
            </a:r>
            <a:r>
              <a:rPr lang="en-US" altLang="zh-CN" sz="3200" dirty="0">
                <a:latin typeface="楷体_GB2312" pitchFamily="49" charset="-122"/>
                <a:ea typeface="楷体_GB2312" pitchFamily="49" charset="-122"/>
              </a:rPr>
              <a:t>5</a:t>
            </a:r>
            <a:r>
              <a:rPr lang="zh-CN" altLang="en-US" sz="3200" dirty="0" smtClean="0">
                <a:latin typeface="楷体_GB2312" pitchFamily="49" charset="-122"/>
                <a:ea typeface="楷体_GB2312" pitchFamily="49" charset="-122"/>
              </a:rPr>
              <a:t>～</a:t>
            </a:r>
            <a:r>
              <a:rPr lang="en-US" altLang="zh-CN" sz="3200" dirty="0">
                <a:latin typeface="楷体_GB2312" pitchFamily="49" charset="-122"/>
                <a:ea typeface="楷体_GB2312" pitchFamily="49" charset="-122"/>
              </a:rPr>
              <a:t>&gt;</a:t>
            </a:r>
            <a:r>
              <a:rPr lang="en-US" altLang="zh-CN" sz="3200" dirty="0" smtClean="0">
                <a:latin typeface="楷体_GB2312" pitchFamily="49" charset="-122"/>
                <a:ea typeface="楷体_GB2312" pitchFamily="49" charset="-122"/>
              </a:rPr>
              <a:t>500</a:t>
            </a:r>
            <a:r>
              <a:rPr lang="zh-CN" altLang="en-US" sz="3200" dirty="0" smtClean="0">
                <a:latin typeface="楷体_GB2312" pitchFamily="49" charset="-122"/>
                <a:ea typeface="楷体_GB2312" pitchFamily="49" charset="-122"/>
              </a:rPr>
              <a:t>个</a:t>
            </a:r>
            <a:r>
              <a:rPr lang="zh-CN" altLang="en-US" sz="3200" dirty="0">
                <a:latin typeface="楷体_GB2312" pitchFamily="49" charset="-122"/>
                <a:ea typeface="楷体_GB2312" pitchFamily="49" charset="-122"/>
              </a:rPr>
              <a:t>时钟周期。</a:t>
            </a:r>
            <a:r>
              <a:rPr lang="zh-CN" altLang="en-US" sz="3200" dirty="0"/>
              <a:t> </a:t>
            </a:r>
            <a:endParaRPr lang="en-US" altLang="zh-CN" sz="3200" dirty="0" smtClean="0"/>
          </a:p>
          <a:p>
            <a:pPr marL="0" indent="0">
              <a:lnSpc>
                <a:spcPct val="85000"/>
              </a:lnSpc>
              <a:spcBef>
                <a:spcPct val="50000"/>
              </a:spcBef>
              <a:buNone/>
            </a:pPr>
            <a:r>
              <a:rPr lang="en-US" altLang="zh-CN" sz="3200" dirty="0"/>
              <a:t> </a:t>
            </a:r>
            <a:r>
              <a:rPr lang="en-US" altLang="zh-CN" sz="3200" dirty="0" smtClean="0"/>
              <a:t>     </a:t>
            </a:r>
            <a:r>
              <a:rPr lang="zh-CN" altLang="en-US" sz="3200" dirty="0" smtClean="0"/>
              <a:t>同一芯片中</a:t>
            </a:r>
            <a:r>
              <a:rPr lang="en-US" altLang="zh-CN" sz="3200" dirty="0" smtClean="0"/>
              <a:t>core</a:t>
            </a:r>
            <a:r>
              <a:rPr lang="zh-CN" altLang="en-US" sz="3200" dirty="0" smtClean="0"/>
              <a:t>之间的延迟</a:t>
            </a:r>
            <a:r>
              <a:rPr lang="en-US" altLang="zh-CN" sz="3200" dirty="0" smtClean="0"/>
              <a:t>35~50cycles</a:t>
            </a:r>
          </a:p>
          <a:p>
            <a:pPr marL="0" indent="0">
              <a:lnSpc>
                <a:spcPct val="85000"/>
              </a:lnSpc>
              <a:spcBef>
                <a:spcPct val="50000"/>
              </a:spcBef>
              <a:buNone/>
            </a:pPr>
            <a:r>
              <a:rPr lang="en-US" altLang="zh-CN" sz="3200" dirty="0"/>
              <a:t> </a:t>
            </a:r>
            <a:r>
              <a:rPr lang="en-US" altLang="zh-CN" sz="3200" dirty="0" smtClean="0"/>
              <a:t>     </a:t>
            </a:r>
            <a:r>
              <a:rPr lang="zh-CN" altLang="en-US" sz="3200" dirty="0" smtClean="0"/>
              <a:t>不同芯片间</a:t>
            </a:r>
            <a:r>
              <a:rPr lang="en-US" altLang="zh-CN" sz="3200" dirty="0" smtClean="0"/>
              <a:t>core</a:t>
            </a:r>
            <a:r>
              <a:rPr lang="zh-CN" altLang="en-US" sz="3200" dirty="0" smtClean="0"/>
              <a:t>之间的延迟</a:t>
            </a:r>
            <a:r>
              <a:rPr lang="en-US" altLang="zh-CN" sz="3200" dirty="0" smtClean="0"/>
              <a:t>100~&gt;500 cycles</a:t>
            </a:r>
            <a:endParaRPr lang="zh-CN" altLang="en-US" sz="3200" dirty="0"/>
          </a:p>
          <a:p>
            <a:endParaRPr lang="zh-CN" altLang="en-US" sz="3600" dirty="0"/>
          </a:p>
        </p:txBody>
      </p:sp>
      <p:sp>
        <p:nvSpPr>
          <p:cNvPr id="4" name="日期占位符 3"/>
          <p:cNvSpPr>
            <a:spLocks noGrp="1"/>
          </p:cNvSpPr>
          <p:nvPr>
            <p:ph type="dt" sz="half" idx="10"/>
          </p:nvPr>
        </p:nvSpPr>
        <p:spPr/>
        <p:txBody>
          <a:bodyPr/>
          <a:lstStyle/>
          <a:p>
            <a:fld id="{69C7387E-5ADB-45B0-B418-50D1ACD399FA}" type="datetime1">
              <a:rPr lang="zh-CN" altLang="en-US" smtClean="0">
                <a:solidFill>
                  <a:schemeClr val="tx1"/>
                </a:solidFill>
              </a:rPr>
              <a:t>2014/5/30</a:t>
            </a:fld>
            <a:endParaRPr lang="zh-CN" altLang="en-US">
              <a:solidFill>
                <a:schemeClr val="tx1"/>
              </a:solidFill>
            </a:endParaRPr>
          </a:p>
        </p:txBody>
      </p:sp>
      <p:sp>
        <p:nvSpPr>
          <p:cNvPr id="5" name="页脚占位符 4"/>
          <p:cNvSpPr>
            <a:spLocks noGrp="1"/>
          </p:cNvSpPr>
          <p:nvPr>
            <p:ph type="ftr" sz="quarter" idx="11"/>
          </p:nvPr>
        </p:nvSpPr>
        <p:spPr/>
        <p:txBody>
          <a:bodyPr/>
          <a:lstStyle/>
          <a:p>
            <a:r>
              <a:rPr lang="zh-CN" altLang="en-US" smtClean="0">
                <a:solidFill>
                  <a:schemeClr val="tx1"/>
                </a:solidFill>
              </a:rPr>
              <a:t>计算机体系结构</a:t>
            </a:r>
            <a:endParaRPr lang="zh-CN" altLang="en-US">
              <a:solidFill>
                <a:schemeClr val="tx1"/>
              </a:solidFill>
            </a:endParaRPr>
          </a:p>
        </p:txBody>
      </p:sp>
      <p:sp>
        <p:nvSpPr>
          <p:cNvPr id="6" name="灯片编号占位符 5"/>
          <p:cNvSpPr>
            <a:spLocks noGrp="1"/>
          </p:cNvSpPr>
          <p:nvPr>
            <p:ph type="sldNum" sz="quarter" idx="12"/>
          </p:nvPr>
        </p:nvSpPr>
        <p:spPr/>
        <p:txBody>
          <a:bodyPr/>
          <a:lstStyle/>
          <a:p>
            <a:fld id="{AA17C781-CE61-413B-B0F5-CF67DAEC2612}" type="slidenum">
              <a:rPr lang="zh-CN" altLang="en-US" smtClean="0">
                <a:solidFill>
                  <a:schemeClr val="tx1"/>
                </a:solidFill>
              </a:rPr>
              <a:t>19</a:t>
            </a:fld>
            <a:endParaRPr lang="zh-CN" altLang="en-US">
              <a:solidFill>
                <a:schemeClr val="tx1"/>
              </a:solidFill>
            </a:endParaRPr>
          </a:p>
        </p:txBody>
      </p:sp>
    </p:spTree>
    <p:extLst>
      <p:ext uri="{BB962C8B-B14F-4D97-AF65-F5344CB8AC3E}">
        <p14:creationId xmlns:p14="http://schemas.microsoft.com/office/powerpoint/2010/main" val="232287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062230"/>
          </a:xfrm>
        </p:spPr>
        <p:txBody>
          <a:bodyPr>
            <a:normAutofit/>
          </a:bodyPr>
          <a:lstStyle/>
          <a:p>
            <a:r>
              <a:rPr lang="zh-CN" altLang="en-US" dirty="0" smtClean="0"/>
              <a:t>第</a:t>
            </a:r>
            <a:r>
              <a:rPr lang="en-US" altLang="zh-CN" dirty="0"/>
              <a:t>7</a:t>
            </a:r>
            <a:r>
              <a:rPr lang="zh-CN" altLang="en-US" dirty="0" smtClean="0"/>
              <a:t>章     多处理器及</a:t>
            </a:r>
            <a:r>
              <a:rPr lang="zh-CN" altLang="en-US" dirty="0" smtClean="0">
                <a:latin typeface="Arial" charset="0"/>
              </a:rPr>
              <a:t>线程级并行</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en-US" altLang="zh-CN" sz="4000" dirty="0" smtClean="0"/>
              <a:t>7.1 </a:t>
            </a:r>
            <a:r>
              <a:rPr lang="zh-CN" altLang="en-US" sz="4000" dirty="0" smtClean="0"/>
              <a:t>引言</a:t>
            </a:r>
            <a:endParaRPr lang="en-US" altLang="zh-CN" sz="4000" dirty="0"/>
          </a:p>
          <a:p>
            <a:pPr>
              <a:buFont typeface="Wingdings" panose="05000000000000000000" pitchFamily="2" charset="2"/>
              <a:buChar char="p"/>
            </a:pPr>
            <a:r>
              <a:rPr lang="en-US" altLang="zh-CN" sz="4000" dirty="0" smtClean="0"/>
              <a:t>7.2 </a:t>
            </a:r>
            <a:r>
              <a:rPr lang="zh-CN" altLang="en-US" sz="4000" dirty="0" smtClean="0"/>
              <a:t>集中式共享存储器体系结构</a:t>
            </a:r>
            <a:endParaRPr lang="en-US" altLang="zh-CN" sz="4000" dirty="0" smtClean="0"/>
          </a:p>
          <a:p>
            <a:pPr>
              <a:buFont typeface="Wingdings" panose="05000000000000000000" pitchFamily="2" charset="2"/>
              <a:buChar char="p"/>
            </a:pPr>
            <a:r>
              <a:rPr lang="en-US" altLang="zh-CN" sz="4000" dirty="0" smtClean="0"/>
              <a:t>7.3 </a:t>
            </a:r>
            <a:r>
              <a:rPr lang="zh-CN" altLang="en-US" sz="4000" dirty="0" smtClean="0"/>
              <a:t>分布式共享存储器体系结构</a:t>
            </a:r>
            <a:endParaRPr lang="en-US" altLang="zh-CN" sz="4000" dirty="0" smtClean="0"/>
          </a:p>
          <a:p>
            <a:pPr>
              <a:buFont typeface="Wingdings" panose="05000000000000000000" pitchFamily="2" charset="2"/>
              <a:buChar char="p"/>
            </a:pPr>
            <a:r>
              <a:rPr lang="en-US" altLang="zh-CN" sz="4000" dirty="0" smtClean="0"/>
              <a:t>7.4 </a:t>
            </a:r>
            <a:r>
              <a:rPr lang="zh-CN" altLang="en-US" sz="4000" dirty="0" smtClean="0"/>
              <a:t>存储同一性</a:t>
            </a:r>
            <a:endParaRPr lang="en-US" altLang="zh-CN" sz="4000" dirty="0" smtClean="0"/>
          </a:p>
          <a:p>
            <a:pPr>
              <a:buFont typeface="Wingdings" panose="05000000000000000000" pitchFamily="2" charset="2"/>
              <a:buChar char="p"/>
            </a:pPr>
            <a:r>
              <a:rPr lang="en-US" altLang="zh-CN" sz="4000" dirty="0" smtClean="0"/>
              <a:t>7.5 </a:t>
            </a:r>
            <a:r>
              <a:rPr lang="zh-CN" altLang="en-US" sz="4000" dirty="0" smtClean="0"/>
              <a:t>同步与通信</a:t>
            </a:r>
            <a:endParaRPr lang="en-US" altLang="zh-CN" sz="4000" dirty="0" smtClean="0"/>
          </a:p>
          <a:p>
            <a:pPr marL="0" indent="0">
              <a:buNone/>
            </a:pPr>
            <a:endParaRPr lang="en-US" altLang="zh-CN" sz="4000" dirty="0" smtClean="0"/>
          </a:p>
          <a:p>
            <a:pPr>
              <a:buFont typeface="Wingdings" panose="05000000000000000000" pitchFamily="2" charset="2"/>
              <a:buChar char="p"/>
            </a:pPr>
            <a:endParaRPr lang="en-US" altLang="zh-CN" sz="4000" dirty="0" smtClean="0"/>
          </a:p>
          <a:p>
            <a:pPr>
              <a:buFont typeface="Wingdings" panose="05000000000000000000" pitchFamily="2" charset="2"/>
              <a:buChar char="p"/>
            </a:pPr>
            <a:endParaRPr lang="zh-CN" altLang="en-US" sz="40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a:t>
            </a:fld>
            <a:endParaRPr lang="zh-CN" altLang="en-US"/>
          </a:p>
        </p:txBody>
      </p:sp>
    </p:spTree>
    <p:extLst>
      <p:ext uri="{BB962C8B-B14F-4D97-AF65-F5344CB8AC3E}">
        <p14:creationId xmlns:p14="http://schemas.microsoft.com/office/powerpoint/2010/main" val="3916841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38194"/>
            <a:ext cx="7886700" cy="755771"/>
          </a:xfrm>
        </p:spPr>
        <p:txBody>
          <a:bodyPr>
            <a:normAutofit/>
          </a:bodyPr>
          <a:lstStyle/>
          <a:p>
            <a:r>
              <a:rPr lang="zh-CN" altLang="en-US" dirty="0">
                <a:solidFill>
                  <a:srgbClr val="0033CC"/>
                </a:solidFill>
              </a:rPr>
              <a:t>远程访问一个字的</a:t>
            </a:r>
            <a:r>
              <a:rPr lang="zh-CN" altLang="en-US" dirty="0" smtClean="0">
                <a:solidFill>
                  <a:srgbClr val="0033CC"/>
                </a:solidFill>
              </a:rPr>
              <a:t>延迟时间</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20</a:t>
            </a:fld>
            <a:endParaRPr lang="zh-CN" altLang="en-US"/>
          </a:p>
        </p:txBody>
      </p:sp>
      <p:grpSp>
        <p:nvGrpSpPr>
          <p:cNvPr id="9" name="Group 139"/>
          <p:cNvGrpSpPr>
            <a:grpSpLocks/>
          </p:cNvGrpSpPr>
          <p:nvPr/>
        </p:nvGrpSpPr>
        <p:grpSpPr bwMode="auto">
          <a:xfrm>
            <a:off x="925285" y="915736"/>
            <a:ext cx="6780213" cy="5567363"/>
            <a:chOff x="-3" y="-3"/>
            <a:chExt cx="3647" cy="3558"/>
          </a:xfrm>
        </p:grpSpPr>
        <p:grpSp>
          <p:nvGrpSpPr>
            <p:cNvPr id="10" name="Group 137"/>
            <p:cNvGrpSpPr>
              <a:grpSpLocks/>
            </p:cNvGrpSpPr>
            <p:nvPr/>
          </p:nvGrpSpPr>
          <p:grpSpPr bwMode="auto">
            <a:xfrm>
              <a:off x="0" y="0"/>
              <a:ext cx="3641" cy="3552"/>
              <a:chOff x="0" y="0"/>
              <a:chExt cx="3641" cy="3552"/>
            </a:xfrm>
          </p:grpSpPr>
          <p:grpSp>
            <p:nvGrpSpPr>
              <p:cNvPr id="12" name="Group 48"/>
              <p:cNvGrpSpPr>
                <a:grpSpLocks/>
              </p:cNvGrpSpPr>
              <p:nvPr/>
            </p:nvGrpSpPr>
            <p:grpSpPr bwMode="auto">
              <a:xfrm>
                <a:off x="0" y="0"/>
                <a:ext cx="849" cy="480"/>
                <a:chOff x="0" y="0"/>
                <a:chExt cx="849" cy="480"/>
              </a:xfrm>
            </p:grpSpPr>
            <p:sp>
              <p:nvSpPr>
                <p:cNvPr id="145" name="Rectangle 2"/>
                <p:cNvSpPr>
                  <a:spLocks noChangeArrowheads="1"/>
                </p:cNvSpPr>
                <p:nvPr/>
              </p:nvSpPr>
              <p:spPr bwMode="auto">
                <a:xfrm>
                  <a:off x="43" y="0"/>
                  <a:ext cx="76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dirty="0">
                      <a:ea typeface="楷体_GB2312" pitchFamily="49" charset="-122"/>
                    </a:rPr>
                    <a:t>机      器</a:t>
                  </a:r>
                </a:p>
                <a:p>
                  <a:pPr algn="just" eaLnBrk="0" hangingPunct="0"/>
                  <a:endParaRPr lang="en-US" altLang="zh-CN" baseline="-25000" dirty="0">
                    <a:ea typeface="楷体_GB2312" pitchFamily="49" charset="-122"/>
                  </a:endParaRPr>
                </a:p>
              </p:txBody>
            </p:sp>
            <p:sp>
              <p:nvSpPr>
                <p:cNvPr id="146" name="Rectangle 47"/>
                <p:cNvSpPr>
                  <a:spLocks noChangeArrowheads="1"/>
                </p:cNvSpPr>
                <p:nvPr/>
              </p:nvSpPr>
              <p:spPr bwMode="auto">
                <a:xfrm>
                  <a:off x="0" y="0"/>
                  <a:ext cx="84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50"/>
              <p:cNvGrpSpPr>
                <a:grpSpLocks/>
              </p:cNvGrpSpPr>
              <p:nvPr/>
            </p:nvGrpSpPr>
            <p:grpSpPr bwMode="auto">
              <a:xfrm>
                <a:off x="849" y="0"/>
                <a:ext cx="662" cy="480"/>
                <a:chOff x="849" y="0"/>
                <a:chExt cx="662" cy="480"/>
              </a:xfrm>
            </p:grpSpPr>
            <p:sp>
              <p:nvSpPr>
                <p:cNvPr id="143" name="Rectangle 3"/>
                <p:cNvSpPr>
                  <a:spLocks noChangeArrowheads="1"/>
                </p:cNvSpPr>
                <p:nvPr/>
              </p:nvSpPr>
              <p:spPr bwMode="auto">
                <a:xfrm>
                  <a:off x="892" y="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通信机制</a:t>
                  </a:r>
                </a:p>
                <a:p>
                  <a:pPr algn="just" eaLnBrk="0" hangingPunct="0"/>
                  <a:endParaRPr lang="en-US" altLang="zh-CN" baseline="-25000">
                    <a:ea typeface="楷体_GB2312" pitchFamily="49" charset="-122"/>
                  </a:endParaRPr>
                </a:p>
              </p:txBody>
            </p:sp>
            <p:sp>
              <p:nvSpPr>
                <p:cNvPr id="144" name="Rectangle 49"/>
                <p:cNvSpPr>
                  <a:spLocks noChangeArrowheads="1"/>
                </p:cNvSpPr>
                <p:nvPr/>
              </p:nvSpPr>
              <p:spPr bwMode="auto">
                <a:xfrm>
                  <a:off x="849" y="0"/>
                  <a:ext cx="66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52"/>
              <p:cNvGrpSpPr>
                <a:grpSpLocks/>
              </p:cNvGrpSpPr>
              <p:nvPr/>
            </p:nvGrpSpPr>
            <p:grpSpPr bwMode="auto">
              <a:xfrm>
                <a:off x="1511" y="0"/>
                <a:ext cx="734" cy="480"/>
                <a:chOff x="1511" y="0"/>
                <a:chExt cx="734" cy="480"/>
              </a:xfrm>
            </p:grpSpPr>
            <p:sp>
              <p:nvSpPr>
                <p:cNvPr id="141" name="Rectangle 4"/>
                <p:cNvSpPr>
                  <a:spLocks noChangeArrowheads="1"/>
                </p:cNvSpPr>
                <p:nvPr/>
              </p:nvSpPr>
              <p:spPr bwMode="auto">
                <a:xfrm>
                  <a:off x="1554" y="0"/>
                  <a:ext cx="64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互连网络</a:t>
                  </a:r>
                </a:p>
                <a:p>
                  <a:pPr algn="just" eaLnBrk="0" hangingPunct="0"/>
                  <a:endParaRPr lang="en-US" altLang="zh-CN" baseline="-25000">
                    <a:ea typeface="楷体_GB2312" pitchFamily="49" charset="-122"/>
                  </a:endParaRPr>
                </a:p>
              </p:txBody>
            </p:sp>
            <p:sp>
              <p:nvSpPr>
                <p:cNvPr id="142" name="Rectangle 51"/>
                <p:cNvSpPr>
                  <a:spLocks noChangeArrowheads="1"/>
                </p:cNvSpPr>
                <p:nvPr/>
              </p:nvSpPr>
              <p:spPr bwMode="auto">
                <a:xfrm>
                  <a:off x="1511" y="0"/>
                  <a:ext cx="7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54"/>
              <p:cNvGrpSpPr>
                <a:grpSpLocks/>
              </p:cNvGrpSpPr>
              <p:nvPr/>
            </p:nvGrpSpPr>
            <p:grpSpPr bwMode="auto">
              <a:xfrm>
                <a:off x="2245" y="0"/>
                <a:ext cx="662" cy="480"/>
                <a:chOff x="2245" y="0"/>
                <a:chExt cx="662" cy="480"/>
              </a:xfrm>
            </p:grpSpPr>
            <p:sp>
              <p:nvSpPr>
                <p:cNvPr id="139" name="Rectangle 5"/>
                <p:cNvSpPr>
                  <a:spLocks noChangeArrowheads="1"/>
                </p:cNvSpPr>
                <p:nvPr/>
              </p:nvSpPr>
              <p:spPr bwMode="auto">
                <a:xfrm>
                  <a:off x="2288" y="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处理机数量</a:t>
                  </a:r>
                </a:p>
                <a:p>
                  <a:pPr algn="just" eaLnBrk="0" hangingPunct="0"/>
                  <a:endParaRPr lang="en-US" altLang="zh-CN" baseline="-25000">
                    <a:ea typeface="楷体_GB2312" pitchFamily="49" charset="-122"/>
                  </a:endParaRPr>
                </a:p>
              </p:txBody>
            </p:sp>
            <p:sp>
              <p:nvSpPr>
                <p:cNvPr id="140" name="Rectangle 53"/>
                <p:cNvSpPr>
                  <a:spLocks noChangeArrowheads="1"/>
                </p:cNvSpPr>
                <p:nvPr/>
              </p:nvSpPr>
              <p:spPr bwMode="auto">
                <a:xfrm>
                  <a:off x="2245" y="0"/>
                  <a:ext cx="66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56"/>
              <p:cNvGrpSpPr>
                <a:grpSpLocks/>
              </p:cNvGrpSpPr>
              <p:nvPr/>
            </p:nvGrpSpPr>
            <p:grpSpPr bwMode="auto">
              <a:xfrm>
                <a:off x="2907" y="0"/>
                <a:ext cx="734" cy="480"/>
                <a:chOff x="2907" y="0"/>
                <a:chExt cx="734" cy="480"/>
              </a:xfrm>
            </p:grpSpPr>
            <p:sp>
              <p:nvSpPr>
                <p:cNvPr id="137" name="Rectangle 6"/>
                <p:cNvSpPr>
                  <a:spLocks noChangeArrowheads="1"/>
                </p:cNvSpPr>
                <p:nvPr/>
              </p:nvSpPr>
              <p:spPr bwMode="auto">
                <a:xfrm>
                  <a:off x="2950" y="0"/>
                  <a:ext cx="64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典型远程存储器访问时间</a:t>
                  </a:r>
                </a:p>
                <a:p>
                  <a:pPr algn="just" eaLnBrk="0" hangingPunct="0"/>
                  <a:endParaRPr lang="en-US" altLang="zh-CN" baseline="-25000">
                    <a:ea typeface="楷体_GB2312" pitchFamily="49" charset="-122"/>
                  </a:endParaRPr>
                </a:p>
              </p:txBody>
            </p:sp>
            <p:sp>
              <p:nvSpPr>
                <p:cNvPr id="138" name="Rectangle 55"/>
                <p:cNvSpPr>
                  <a:spLocks noChangeArrowheads="1"/>
                </p:cNvSpPr>
                <p:nvPr/>
              </p:nvSpPr>
              <p:spPr bwMode="auto">
                <a:xfrm>
                  <a:off x="2907" y="0"/>
                  <a:ext cx="7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58"/>
              <p:cNvGrpSpPr>
                <a:grpSpLocks/>
              </p:cNvGrpSpPr>
              <p:nvPr/>
            </p:nvGrpSpPr>
            <p:grpSpPr bwMode="auto">
              <a:xfrm>
                <a:off x="0" y="480"/>
                <a:ext cx="849" cy="384"/>
                <a:chOff x="0" y="480"/>
                <a:chExt cx="849" cy="384"/>
              </a:xfrm>
            </p:grpSpPr>
            <p:sp>
              <p:nvSpPr>
                <p:cNvPr id="135" name="Rectangle 7"/>
                <p:cNvSpPr>
                  <a:spLocks noChangeArrowheads="1"/>
                </p:cNvSpPr>
                <p:nvPr/>
              </p:nvSpPr>
              <p:spPr bwMode="auto">
                <a:xfrm>
                  <a:off x="43" y="480"/>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SPARC Center</a:t>
                  </a:r>
                </a:p>
                <a:p>
                  <a:pPr algn="just" eaLnBrk="0" hangingPunct="0"/>
                  <a:endParaRPr lang="en-US" altLang="zh-CN" baseline="-25000">
                    <a:ea typeface="楷体_GB2312" pitchFamily="49" charset="-122"/>
                  </a:endParaRPr>
                </a:p>
              </p:txBody>
            </p:sp>
            <p:sp>
              <p:nvSpPr>
                <p:cNvPr id="136" name="Rectangle 57"/>
                <p:cNvSpPr>
                  <a:spLocks noChangeArrowheads="1"/>
                </p:cNvSpPr>
                <p:nvPr/>
              </p:nvSpPr>
              <p:spPr bwMode="auto">
                <a:xfrm>
                  <a:off x="0" y="480"/>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60"/>
              <p:cNvGrpSpPr>
                <a:grpSpLocks/>
              </p:cNvGrpSpPr>
              <p:nvPr/>
            </p:nvGrpSpPr>
            <p:grpSpPr bwMode="auto">
              <a:xfrm>
                <a:off x="849" y="480"/>
                <a:ext cx="662" cy="384"/>
                <a:chOff x="849" y="480"/>
                <a:chExt cx="662" cy="384"/>
              </a:xfrm>
            </p:grpSpPr>
            <p:sp>
              <p:nvSpPr>
                <p:cNvPr id="133" name="Rectangle 8"/>
                <p:cNvSpPr>
                  <a:spLocks noChangeArrowheads="1"/>
                </p:cNvSpPr>
                <p:nvPr/>
              </p:nvSpPr>
              <p:spPr bwMode="auto">
                <a:xfrm>
                  <a:off x="892" y="480"/>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dirty="0">
                      <a:ea typeface="楷体_GB2312" pitchFamily="49" charset="-122"/>
                    </a:rPr>
                    <a:t>共享存储器</a:t>
                  </a:r>
                </a:p>
                <a:p>
                  <a:pPr algn="just" eaLnBrk="0" hangingPunct="0"/>
                  <a:endParaRPr lang="en-US" altLang="zh-CN" baseline="-25000" dirty="0">
                    <a:ea typeface="楷体_GB2312" pitchFamily="49" charset="-122"/>
                  </a:endParaRPr>
                </a:p>
              </p:txBody>
            </p:sp>
            <p:sp>
              <p:nvSpPr>
                <p:cNvPr id="134" name="Rectangle 59"/>
                <p:cNvSpPr>
                  <a:spLocks noChangeArrowheads="1"/>
                </p:cNvSpPr>
                <p:nvPr/>
              </p:nvSpPr>
              <p:spPr bwMode="auto">
                <a:xfrm>
                  <a:off x="849" y="480"/>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62"/>
              <p:cNvGrpSpPr>
                <a:grpSpLocks/>
              </p:cNvGrpSpPr>
              <p:nvPr/>
            </p:nvGrpSpPr>
            <p:grpSpPr bwMode="auto">
              <a:xfrm>
                <a:off x="1511" y="480"/>
                <a:ext cx="734" cy="384"/>
                <a:chOff x="1511" y="480"/>
                <a:chExt cx="734" cy="384"/>
              </a:xfrm>
            </p:grpSpPr>
            <p:sp>
              <p:nvSpPr>
                <p:cNvPr id="131" name="Rectangle 9"/>
                <p:cNvSpPr>
                  <a:spLocks noChangeArrowheads="1"/>
                </p:cNvSpPr>
                <p:nvPr/>
              </p:nvSpPr>
              <p:spPr bwMode="auto">
                <a:xfrm>
                  <a:off x="1554" y="48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总线</a:t>
                  </a:r>
                </a:p>
                <a:p>
                  <a:pPr algn="just" eaLnBrk="0" hangingPunct="0"/>
                  <a:endParaRPr lang="en-US" altLang="zh-CN" baseline="-25000">
                    <a:ea typeface="楷体_GB2312" pitchFamily="49" charset="-122"/>
                  </a:endParaRPr>
                </a:p>
              </p:txBody>
            </p:sp>
            <p:sp>
              <p:nvSpPr>
                <p:cNvPr id="132" name="Rectangle 61"/>
                <p:cNvSpPr>
                  <a:spLocks noChangeArrowheads="1"/>
                </p:cNvSpPr>
                <p:nvPr/>
              </p:nvSpPr>
              <p:spPr bwMode="auto">
                <a:xfrm>
                  <a:off x="1511" y="48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64"/>
              <p:cNvGrpSpPr>
                <a:grpSpLocks/>
              </p:cNvGrpSpPr>
              <p:nvPr/>
            </p:nvGrpSpPr>
            <p:grpSpPr bwMode="auto">
              <a:xfrm>
                <a:off x="2245" y="480"/>
                <a:ext cx="662" cy="384"/>
                <a:chOff x="2245" y="480"/>
                <a:chExt cx="662" cy="384"/>
              </a:xfrm>
            </p:grpSpPr>
            <p:sp>
              <p:nvSpPr>
                <p:cNvPr id="129" name="Rectangle 10"/>
                <p:cNvSpPr>
                  <a:spLocks noChangeArrowheads="1"/>
                </p:cNvSpPr>
                <p:nvPr/>
              </p:nvSpPr>
              <p:spPr bwMode="auto">
                <a:xfrm>
                  <a:off x="2288" y="480"/>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dirty="0">
                      <a:ea typeface="楷体_GB2312" pitchFamily="49" charset="-122"/>
                    </a:rPr>
                    <a:t>  ≤20</a:t>
                  </a:r>
                </a:p>
                <a:p>
                  <a:pPr algn="just" eaLnBrk="0" hangingPunct="0"/>
                  <a:endParaRPr lang="en-US" altLang="zh-CN" baseline="-25000" dirty="0">
                    <a:ea typeface="楷体_GB2312" pitchFamily="49" charset="-122"/>
                  </a:endParaRPr>
                </a:p>
              </p:txBody>
            </p:sp>
            <p:sp>
              <p:nvSpPr>
                <p:cNvPr id="130" name="Rectangle 63"/>
                <p:cNvSpPr>
                  <a:spLocks noChangeArrowheads="1"/>
                </p:cNvSpPr>
                <p:nvPr/>
              </p:nvSpPr>
              <p:spPr bwMode="auto">
                <a:xfrm>
                  <a:off x="2245" y="480"/>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66"/>
              <p:cNvGrpSpPr>
                <a:grpSpLocks/>
              </p:cNvGrpSpPr>
              <p:nvPr/>
            </p:nvGrpSpPr>
            <p:grpSpPr bwMode="auto">
              <a:xfrm>
                <a:off x="2907" y="480"/>
                <a:ext cx="734" cy="384"/>
                <a:chOff x="2907" y="480"/>
                <a:chExt cx="734" cy="384"/>
              </a:xfrm>
            </p:grpSpPr>
            <p:sp>
              <p:nvSpPr>
                <p:cNvPr id="127" name="Rectangle 11"/>
                <p:cNvSpPr>
                  <a:spLocks noChangeArrowheads="1"/>
                </p:cNvSpPr>
                <p:nvPr/>
              </p:nvSpPr>
              <p:spPr bwMode="auto">
                <a:xfrm>
                  <a:off x="2950" y="48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1μs</a:t>
                  </a:r>
                </a:p>
                <a:p>
                  <a:pPr algn="just" eaLnBrk="0" hangingPunct="0"/>
                  <a:endParaRPr lang="en-US" altLang="zh-CN" baseline="-25000">
                    <a:ea typeface="楷体_GB2312" pitchFamily="49" charset="-122"/>
                  </a:endParaRPr>
                </a:p>
              </p:txBody>
            </p:sp>
            <p:sp>
              <p:nvSpPr>
                <p:cNvPr id="128" name="Rectangle 65"/>
                <p:cNvSpPr>
                  <a:spLocks noChangeArrowheads="1"/>
                </p:cNvSpPr>
                <p:nvPr/>
              </p:nvSpPr>
              <p:spPr bwMode="auto">
                <a:xfrm>
                  <a:off x="2907" y="48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68"/>
              <p:cNvGrpSpPr>
                <a:grpSpLocks/>
              </p:cNvGrpSpPr>
              <p:nvPr/>
            </p:nvGrpSpPr>
            <p:grpSpPr bwMode="auto">
              <a:xfrm>
                <a:off x="0" y="864"/>
                <a:ext cx="849" cy="384"/>
                <a:chOff x="0" y="864"/>
                <a:chExt cx="849" cy="384"/>
              </a:xfrm>
            </p:grpSpPr>
            <p:sp>
              <p:nvSpPr>
                <p:cNvPr id="125" name="Rectangle 12"/>
                <p:cNvSpPr>
                  <a:spLocks noChangeArrowheads="1"/>
                </p:cNvSpPr>
                <p:nvPr/>
              </p:nvSpPr>
              <p:spPr bwMode="auto">
                <a:xfrm>
                  <a:off x="43" y="864"/>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SGI Challenge</a:t>
                  </a:r>
                </a:p>
                <a:p>
                  <a:pPr algn="just" eaLnBrk="0" hangingPunct="0"/>
                  <a:endParaRPr lang="en-US" altLang="zh-CN" baseline="-25000">
                    <a:ea typeface="楷体_GB2312" pitchFamily="49" charset="-122"/>
                  </a:endParaRPr>
                </a:p>
              </p:txBody>
            </p:sp>
            <p:sp>
              <p:nvSpPr>
                <p:cNvPr id="126" name="Rectangle 67"/>
                <p:cNvSpPr>
                  <a:spLocks noChangeArrowheads="1"/>
                </p:cNvSpPr>
                <p:nvPr/>
              </p:nvSpPr>
              <p:spPr bwMode="auto">
                <a:xfrm>
                  <a:off x="0" y="864"/>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70"/>
              <p:cNvGrpSpPr>
                <a:grpSpLocks/>
              </p:cNvGrpSpPr>
              <p:nvPr/>
            </p:nvGrpSpPr>
            <p:grpSpPr bwMode="auto">
              <a:xfrm>
                <a:off x="849" y="864"/>
                <a:ext cx="662" cy="384"/>
                <a:chOff x="849" y="864"/>
                <a:chExt cx="662" cy="384"/>
              </a:xfrm>
            </p:grpSpPr>
            <p:sp>
              <p:nvSpPr>
                <p:cNvPr id="123" name="Rectangle 13"/>
                <p:cNvSpPr>
                  <a:spLocks noChangeArrowheads="1"/>
                </p:cNvSpPr>
                <p:nvPr/>
              </p:nvSpPr>
              <p:spPr bwMode="auto">
                <a:xfrm>
                  <a:off x="892" y="86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dirty="0">
                      <a:ea typeface="楷体_GB2312" pitchFamily="49" charset="-122"/>
                    </a:rPr>
                    <a:t>共享存储器</a:t>
                  </a:r>
                </a:p>
                <a:p>
                  <a:pPr algn="just" eaLnBrk="0" hangingPunct="0"/>
                  <a:endParaRPr lang="en-US" altLang="zh-CN" baseline="-25000" dirty="0">
                    <a:ea typeface="楷体_GB2312" pitchFamily="49" charset="-122"/>
                  </a:endParaRPr>
                </a:p>
              </p:txBody>
            </p:sp>
            <p:sp>
              <p:nvSpPr>
                <p:cNvPr id="124" name="Rectangle 69"/>
                <p:cNvSpPr>
                  <a:spLocks noChangeArrowheads="1"/>
                </p:cNvSpPr>
                <p:nvPr/>
              </p:nvSpPr>
              <p:spPr bwMode="auto">
                <a:xfrm>
                  <a:off x="849" y="86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72"/>
              <p:cNvGrpSpPr>
                <a:grpSpLocks/>
              </p:cNvGrpSpPr>
              <p:nvPr/>
            </p:nvGrpSpPr>
            <p:grpSpPr bwMode="auto">
              <a:xfrm>
                <a:off x="1511" y="864"/>
                <a:ext cx="734" cy="384"/>
                <a:chOff x="1511" y="864"/>
                <a:chExt cx="734" cy="384"/>
              </a:xfrm>
            </p:grpSpPr>
            <p:sp>
              <p:nvSpPr>
                <p:cNvPr id="121" name="Rectangle 14"/>
                <p:cNvSpPr>
                  <a:spLocks noChangeArrowheads="1"/>
                </p:cNvSpPr>
                <p:nvPr/>
              </p:nvSpPr>
              <p:spPr bwMode="auto">
                <a:xfrm>
                  <a:off x="1554" y="86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总线</a:t>
                  </a:r>
                </a:p>
                <a:p>
                  <a:pPr algn="just" eaLnBrk="0" hangingPunct="0"/>
                  <a:endParaRPr lang="en-US" altLang="zh-CN" baseline="-25000">
                    <a:ea typeface="楷体_GB2312" pitchFamily="49" charset="-122"/>
                  </a:endParaRPr>
                </a:p>
              </p:txBody>
            </p:sp>
            <p:sp>
              <p:nvSpPr>
                <p:cNvPr id="122" name="Rectangle 71"/>
                <p:cNvSpPr>
                  <a:spLocks noChangeArrowheads="1"/>
                </p:cNvSpPr>
                <p:nvPr/>
              </p:nvSpPr>
              <p:spPr bwMode="auto">
                <a:xfrm>
                  <a:off x="1511" y="86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74"/>
              <p:cNvGrpSpPr>
                <a:grpSpLocks/>
              </p:cNvGrpSpPr>
              <p:nvPr/>
            </p:nvGrpSpPr>
            <p:grpSpPr bwMode="auto">
              <a:xfrm>
                <a:off x="2245" y="864"/>
                <a:ext cx="662" cy="384"/>
                <a:chOff x="2245" y="864"/>
                <a:chExt cx="662" cy="384"/>
              </a:xfrm>
            </p:grpSpPr>
            <p:sp>
              <p:nvSpPr>
                <p:cNvPr id="119" name="Rectangle 15"/>
                <p:cNvSpPr>
                  <a:spLocks noChangeArrowheads="1"/>
                </p:cNvSpPr>
                <p:nvPr/>
              </p:nvSpPr>
              <p:spPr bwMode="auto">
                <a:xfrm>
                  <a:off x="2288" y="86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≤36</a:t>
                  </a:r>
                </a:p>
                <a:p>
                  <a:pPr algn="just" eaLnBrk="0" hangingPunct="0"/>
                  <a:endParaRPr lang="en-US" altLang="zh-CN" baseline="-25000">
                    <a:ea typeface="楷体_GB2312" pitchFamily="49" charset="-122"/>
                  </a:endParaRPr>
                </a:p>
              </p:txBody>
            </p:sp>
            <p:sp>
              <p:nvSpPr>
                <p:cNvPr id="120" name="Rectangle 73"/>
                <p:cNvSpPr>
                  <a:spLocks noChangeArrowheads="1"/>
                </p:cNvSpPr>
                <p:nvPr/>
              </p:nvSpPr>
              <p:spPr bwMode="auto">
                <a:xfrm>
                  <a:off x="2245" y="86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76"/>
              <p:cNvGrpSpPr>
                <a:grpSpLocks/>
              </p:cNvGrpSpPr>
              <p:nvPr/>
            </p:nvGrpSpPr>
            <p:grpSpPr bwMode="auto">
              <a:xfrm>
                <a:off x="2907" y="864"/>
                <a:ext cx="734" cy="384"/>
                <a:chOff x="2907" y="864"/>
                <a:chExt cx="734" cy="384"/>
              </a:xfrm>
            </p:grpSpPr>
            <p:sp>
              <p:nvSpPr>
                <p:cNvPr id="117" name="Rectangle 16"/>
                <p:cNvSpPr>
                  <a:spLocks noChangeArrowheads="1"/>
                </p:cNvSpPr>
                <p:nvPr/>
              </p:nvSpPr>
              <p:spPr bwMode="auto">
                <a:xfrm>
                  <a:off x="2950" y="86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1μs</a:t>
                  </a:r>
                </a:p>
                <a:p>
                  <a:pPr algn="just" eaLnBrk="0" hangingPunct="0"/>
                  <a:endParaRPr lang="en-US" altLang="zh-CN" baseline="-25000">
                    <a:ea typeface="楷体_GB2312" pitchFamily="49" charset="-122"/>
                  </a:endParaRPr>
                </a:p>
              </p:txBody>
            </p:sp>
            <p:sp>
              <p:nvSpPr>
                <p:cNvPr id="118" name="Rectangle 75"/>
                <p:cNvSpPr>
                  <a:spLocks noChangeArrowheads="1"/>
                </p:cNvSpPr>
                <p:nvPr/>
              </p:nvSpPr>
              <p:spPr bwMode="auto">
                <a:xfrm>
                  <a:off x="2907" y="86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78"/>
              <p:cNvGrpSpPr>
                <a:grpSpLocks/>
              </p:cNvGrpSpPr>
              <p:nvPr/>
            </p:nvGrpSpPr>
            <p:grpSpPr bwMode="auto">
              <a:xfrm>
                <a:off x="0" y="1248"/>
                <a:ext cx="849" cy="384"/>
                <a:chOff x="0" y="1248"/>
                <a:chExt cx="849" cy="384"/>
              </a:xfrm>
            </p:grpSpPr>
            <p:sp>
              <p:nvSpPr>
                <p:cNvPr id="115" name="Rectangle 17"/>
                <p:cNvSpPr>
                  <a:spLocks noChangeArrowheads="1"/>
                </p:cNvSpPr>
                <p:nvPr/>
              </p:nvSpPr>
              <p:spPr bwMode="auto">
                <a:xfrm>
                  <a:off x="43" y="1248"/>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Cray T3D</a:t>
                  </a:r>
                </a:p>
                <a:p>
                  <a:pPr algn="just" eaLnBrk="0" hangingPunct="0"/>
                  <a:endParaRPr lang="en-US" altLang="zh-CN" baseline="-25000">
                    <a:ea typeface="楷体_GB2312" pitchFamily="49" charset="-122"/>
                  </a:endParaRPr>
                </a:p>
              </p:txBody>
            </p:sp>
            <p:sp>
              <p:nvSpPr>
                <p:cNvPr id="116" name="Rectangle 77"/>
                <p:cNvSpPr>
                  <a:spLocks noChangeArrowheads="1"/>
                </p:cNvSpPr>
                <p:nvPr/>
              </p:nvSpPr>
              <p:spPr bwMode="auto">
                <a:xfrm>
                  <a:off x="0" y="1248"/>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80"/>
              <p:cNvGrpSpPr>
                <a:grpSpLocks/>
              </p:cNvGrpSpPr>
              <p:nvPr/>
            </p:nvGrpSpPr>
            <p:grpSpPr bwMode="auto">
              <a:xfrm>
                <a:off x="849" y="1248"/>
                <a:ext cx="662" cy="384"/>
                <a:chOff x="849" y="1248"/>
                <a:chExt cx="662" cy="384"/>
              </a:xfrm>
            </p:grpSpPr>
            <p:sp>
              <p:nvSpPr>
                <p:cNvPr id="113" name="Rectangle 18"/>
                <p:cNvSpPr>
                  <a:spLocks noChangeArrowheads="1"/>
                </p:cNvSpPr>
                <p:nvPr/>
              </p:nvSpPr>
              <p:spPr bwMode="auto">
                <a:xfrm>
                  <a:off x="892" y="1248"/>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共享存储器</a:t>
                  </a:r>
                </a:p>
                <a:p>
                  <a:pPr algn="just" eaLnBrk="0" hangingPunct="0"/>
                  <a:endParaRPr lang="en-US" altLang="zh-CN" baseline="-25000">
                    <a:ea typeface="楷体_GB2312" pitchFamily="49" charset="-122"/>
                  </a:endParaRPr>
                </a:p>
              </p:txBody>
            </p:sp>
            <p:sp>
              <p:nvSpPr>
                <p:cNvPr id="114" name="Rectangle 79"/>
                <p:cNvSpPr>
                  <a:spLocks noChangeArrowheads="1"/>
                </p:cNvSpPr>
                <p:nvPr/>
              </p:nvSpPr>
              <p:spPr bwMode="auto">
                <a:xfrm>
                  <a:off x="849" y="1248"/>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82"/>
              <p:cNvGrpSpPr>
                <a:grpSpLocks/>
              </p:cNvGrpSpPr>
              <p:nvPr/>
            </p:nvGrpSpPr>
            <p:grpSpPr bwMode="auto">
              <a:xfrm>
                <a:off x="1511" y="1248"/>
                <a:ext cx="734" cy="384"/>
                <a:chOff x="1511" y="1248"/>
                <a:chExt cx="734" cy="384"/>
              </a:xfrm>
            </p:grpSpPr>
            <p:sp>
              <p:nvSpPr>
                <p:cNvPr id="111" name="Rectangle 19"/>
                <p:cNvSpPr>
                  <a:spLocks noChangeArrowheads="1"/>
                </p:cNvSpPr>
                <p:nvPr/>
              </p:nvSpPr>
              <p:spPr bwMode="auto">
                <a:xfrm>
                  <a:off x="1554" y="124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3</a:t>
                  </a:r>
                  <a:r>
                    <a:rPr lang="zh-CN" altLang="en-US" baseline="-25000">
                      <a:ea typeface="楷体_GB2312" pitchFamily="49" charset="-122"/>
                    </a:rPr>
                    <a:t>维环网</a:t>
                  </a:r>
                </a:p>
                <a:p>
                  <a:pPr algn="just" eaLnBrk="0" hangingPunct="0"/>
                  <a:endParaRPr lang="en-US" altLang="zh-CN" baseline="-25000">
                    <a:ea typeface="楷体_GB2312" pitchFamily="49" charset="-122"/>
                  </a:endParaRPr>
                </a:p>
              </p:txBody>
            </p:sp>
            <p:sp>
              <p:nvSpPr>
                <p:cNvPr id="112" name="Rectangle 81"/>
                <p:cNvSpPr>
                  <a:spLocks noChangeArrowheads="1"/>
                </p:cNvSpPr>
                <p:nvPr/>
              </p:nvSpPr>
              <p:spPr bwMode="auto">
                <a:xfrm>
                  <a:off x="1511" y="124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84"/>
              <p:cNvGrpSpPr>
                <a:grpSpLocks/>
              </p:cNvGrpSpPr>
              <p:nvPr/>
            </p:nvGrpSpPr>
            <p:grpSpPr bwMode="auto">
              <a:xfrm>
                <a:off x="2245" y="1248"/>
                <a:ext cx="662" cy="384"/>
                <a:chOff x="2245" y="1248"/>
                <a:chExt cx="662" cy="384"/>
              </a:xfrm>
            </p:grpSpPr>
            <p:sp>
              <p:nvSpPr>
                <p:cNvPr id="109" name="Rectangle 20"/>
                <p:cNvSpPr>
                  <a:spLocks noChangeArrowheads="1"/>
                </p:cNvSpPr>
                <p:nvPr/>
              </p:nvSpPr>
              <p:spPr bwMode="auto">
                <a:xfrm>
                  <a:off x="2288" y="1248"/>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32</a:t>
                  </a:r>
                  <a:r>
                    <a:rPr lang="zh-CN" altLang="en-US" baseline="-25000">
                      <a:ea typeface="楷体_GB2312" pitchFamily="49" charset="-122"/>
                    </a:rPr>
                    <a:t>－</a:t>
                  </a:r>
                  <a:r>
                    <a:rPr lang="en-US" altLang="zh-CN" baseline="-25000">
                      <a:ea typeface="楷体_GB2312" pitchFamily="49" charset="-122"/>
                    </a:rPr>
                    <a:t>2048</a:t>
                  </a:r>
                </a:p>
                <a:p>
                  <a:pPr algn="just" eaLnBrk="0" hangingPunct="0"/>
                  <a:endParaRPr lang="en-US" altLang="zh-CN" baseline="-25000">
                    <a:ea typeface="楷体_GB2312" pitchFamily="49" charset="-122"/>
                  </a:endParaRPr>
                </a:p>
              </p:txBody>
            </p:sp>
            <p:sp>
              <p:nvSpPr>
                <p:cNvPr id="110" name="Rectangle 83"/>
                <p:cNvSpPr>
                  <a:spLocks noChangeArrowheads="1"/>
                </p:cNvSpPr>
                <p:nvPr/>
              </p:nvSpPr>
              <p:spPr bwMode="auto">
                <a:xfrm>
                  <a:off x="2245" y="1248"/>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86"/>
              <p:cNvGrpSpPr>
                <a:grpSpLocks/>
              </p:cNvGrpSpPr>
              <p:nvPr/>
            </p:nvGrpSpPr>
            <p:grpSpPr bwMode="auto">
              <a:xfrm>
                <a:off x="2907" y="1248"/>
                <a:ext cx="734" cy="384"/>
                <a:chOff x="2907" y="1248"/>
                <a:chExt cx="734" cy="384"/>
              </a:xfrm>
            </p:grpSpPr>
            <p:sp>
              <p:nvSpPr>
                <p:cNvPr id="107" name="Rectangle 21"/>
                <p:cNvSpPr>
                  <a:spLocks noChangeArrowheads="1"/>
                </p:cNvSpPr>
                <p:nvPr/>
              </p:nvSpPr>
              <p:spPr bwMode="auto">
                <a:xfrm>
                  <a:off x="2950" y="124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1μs</a:t>
                  </a:r>
                </a:p>
                <a:p>
                  <a:pPr algn="just" eaLnBrk="0" hangingPunct="0"/>
                  <a:endParaRPr lang="en-US" altLang="zh-CN" baseline="-25000">
                    <a:ea typeface="楷体_GB2312" pitchFamily="49" charset="-122"/>
                  </a:endParaRPr>
                </a:p>
              </p:txBody>
            </p:sp>
            <p:sp>
              <p:nvSpPr>
                <p:cNvPr id="108" name="Rectangle 85"/>
                <p:cNvSpPr>
                  <a:spLocks noChangeArrowheads="1"/>
                </p:cNvSpPr>
                <p:nvPr/>
              </p:nvSpPr>
              <p:spPr bwMode="auto">
                <a:xfrm>
                  <a:off x="2907" y="124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 name="Group 88"/>
              <p:cNvGrpSpPr>
                <a:grpSpLocks/>
              </p:cNvGrpSpPr>
              <p:nvPr/>
            </p:nvGrpSpPr>
            <p:grpSpPr bwMode="auto">
              <a:xfrm>
                <a:off x="0" y="1632"/>
                <a:ext cx="849" cy="384"/>
                <a:chOff x="0" y="1632"/>
                <a:chExt cx="849" cy="384"/>
              </a:xfrm>
            </p:grpSpPr>
            <p:sp>
              <p:nvSpPr>
                <p:cNvPr id="105" name="Rectangle 22"/>
                <p:cNvSpPr>
                  <a:spLocks noChangeArrowheads="1"/>
                </p:cNvSpPr>
                <p:nvPr/>
              </p:nvSpPr>
              <p:spPr bwMode="auto">
                <a:xfrm>
                  <a:off x="43" y="1632"/>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Convex Exemplar</a:t>
                  </a:r>
                </a:p>
                <a:p>
                  <a:pPr algn="just" eaLnBrk="0" hangingPunct="0"/>
                  <a:endParaRPr lang="en-US" altLang="zh-CN" baseline="-25000">
                    <a:ea typeface="楷体_GB2312" pitchFamily="49" charset="-122"/>
                  </a:endParaRPr>
                </a:p>
              </p:txBody>
            </p:sp>
            <p:sp>
              <p:nvSpPr>
                <p:cNvPr id="106" name="Rectangle 87"/>
                <p:cNvSpPr>
                  <a:spLocks noChangeArrowheads="1"/>
                </p:cNvSpPr>
                <p:nvPr/>
              </p:nvSpPr>
              <p:spPr bwMode="auto">
                <a:xfrm>
                  <a:off x="0" y="1632"/>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90"/>
              <p:cNvGrpSpPr>
                <a:grpSpLocks/>
              </p:cNvGrpSpPr>
              <p:nvPr/>
            </p:nvGrpSpPr>
            <p:grpSpPr bwMode="auto">
              <a:xfrm>
                <a:off x="849" y="1632"/>
                <a:ext cx="662" cy="384"/>
                <a:chOff x="849" y="1632"/>
                <a:chExt cx="662" cy="384"/>
              </a:xfrm>
            </p:grpSpPr>
            <p:sp>
              <p:nvSpPr>
                <p:cNvPr id="103" name="Rectangle 23"/>
                <p:cNvSpPr>
                  <a:spLocks noChangeArrowheads="1"/>
                </p:cNvSpPr>
                <p:nvPr/>
              </p:nvSpPr>
              <p:spPr bwMode="auto">
                <a:xfrm>
                  <a:off x="892" y="1632"/>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共享存储器</a:t>
                  </a:r>
                </a:p>
                <a:p>
                  <a:pPr algn="just" eaLnBrk="0" hangingPunct="0"/>
                  <a:endParaRPr lang="en-US" altLang="zh-CN" baseline="-25000">
                    <a:ea typeface="楷体_GB2312" pitchFamily="49" charset="-122"/>
                  </a:endParaRPr>
                </a:p>
              </p:txBody>
            </p:sp>
            <p:sp>
              <p:nvSpPr>
                <p:cNvPr id="104" name="Rectangle 89"/>
                <p:cNvSpPr>
                  <a:spLocks noChangeArrowheads="1"/>
                </p:cNvSpPr>
                <p:nvPr/>
              </p:nvSpPr>
              <p:spPr bwMode="auto">
                <a:xfrm>
                  <a:off x="849" y="1632"/>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92"/>
              <p:cNvGrpSpPr>
                <a:grpSpLocks/>
              </p:cNvGrpSpPr>
              <p:nvPr/>
            </p:nvGrpSpPr>
            <p:grpSpPr bwMode="auto">
              <a:xfrm>
                <a:off x="1511" y="1632"/>
                <a:ext cx="734" cy="384"/>
                <a:chOff x="1511" y="1632"/>
                <a:chExt cx="734" cy="384"/>
              </a:xfrm>
            </p:grpSpPr>
            <p:sp>
              <p:nvSpPr>
                <p:cNvPr id="101" name="Rectangle 24"/>
                <p:cNvSpPr>
                  <a:spLocks noChangeArrowheads="1"/>
                </p:cNvSpPr>
                <p:nvPr/>
              </p:nvSpPr>
              <p:spPr bwMode="auto">
                <a:xfrm>
                  <a:off x="1554" y="163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交叉开关＋环</a:t>
                  </a:r>
                </a:p>
                <a:p>
                  <a:pPr algn="just" eaLnBrk="0" hangingPunct="0"/>
                  <a:endParaRPr lang="en-US" altLang="zh-CN" baseline="-25000">
                    <a:ea typeface="楷体_GB2312" pitchFamily="49" charset="-122"/>
                  </a:endParaRPr>
                </a:p>
              </p:txBody>
            </p:sp>
            <p:sp>
              <p:nvSpPr>
                <p:cNvPr id="102" name="Rectangle 91"/>
                <p:cNvSpPr>
                  <a:spLocks noChangeArrowheads="1"/>
                </p:cNvSpPr>
                <p:nvPr/>
              </p:nvSpPr>
              <p:spPr bwMode="auto">
                <a:xfrm>
                  <a:off x="1511" y="163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 name="Group 94"/>
              <p:cNvGrpSpPr>
                <a:grpSpLocks/>
              </p:cNvGrpSpPr>
              <p:nvPr/>
            </p:nvGrpSpPr>
            <p:grpSpPr bwMode="auto">
              <a:xfrm>
                <a:off x="2245" y="1632"/>
                <a:ext cx="662" cy="384"/>
                <a:chOff x="2245" y="1632"/>
                <a:chExt cx="662" cy="384"/>
              </a:xfrm>
            </p:grpSpPr>
            <p:sp>
              <p:nvSpPr>
                <p:cNvPr id="99" name="Rectangle 25"/>
                <p:cNvSpPr>
                  <a:spLocks noChangeArrowheads="1"/>
                </p:cNvSpPr>
                <p:nvPr/>
              </p:nvSpPr>
              <p:spPr bwMode="auto">
                <a:xfrm>
                  <a:off x="2288" y="1632"/>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8</a:t>
                  </a:r>
                  <a:r>
                    <a:rPr lang="zh-CN" altLang="en-US" baseline="-25000">
                      <a:ea typeface="楷体_GB2312" pitchFamily="49" charset="-122"/>
                    </a:rPr>
                    <a:t>－</a:t>
                  </a:r>
                  <a:r>
                    <a:rPr lang="en-US" altLang="zh-CN" baseline="-25000">
                      <a:ea typeface="楷体_GB2312" pitchFamily="49" charset="-122"/>
                    </a:rPr>
                    <a:t>64</a:t>
                  </a:r>
                </a:p>
                <a:p>
                  <a:pPr algn="just" eaLnBrk="0" hangingPunct="0"/>
                  <a:endParaRPr lang="en-US" altLang="zh-CN" baseline="-25000">
                    <a:ea typeface="楷体_GB2312" pitchFamily="49" charset="-122"/>
                  </a:endParaRPr>
                </a:p>
              </p:txBody>
            </p:sp>
            <p:sp>
              <p:nvSpPr>
                <p:cNvPr id="100" name="Rectangle 93"/>
                <p:cNvSpPr>
                  <a:spLocks noChangeArrowheads="1"/>
                </p:cNvSpPr>
                <p:nvPr/>
              </p:nvSpPr>
              <p:spPr bwMode="auto">
                <a:xfrm>
                  <a:off x="2245" y="1632"/>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96"/>
              <p:cNvGrpSpPr>
                <a:grpSpLocks/>
              </p:cNvGrpSpPr>
              <p:nvPr/>
            </p:nvGrpSpPr>
            <p:grpSpPr bwMode="auto">
              <a:xfrm>
                <a:off x="2907" y="1632"/>
                <a:ext cx="734" cy="384"/>
                <a:chOff x="2907" y="1632"/>
                <a:chExt cx="734" cy="384"/>
              </a:xfrm>
            </p:grpSpPr>
            <p:sp>
              <p:nvSpPr>
                <p:cNvPr id="97" name="Rectangle 26"/>
                <p:cNvSpPr>
                  <a:spLocks noChangeArrowheads="1"/>
                </p:cNvSpPr>
                <p:nvPr/>
              </p:nvSpPr>
              <p:spPr bwMode="auto">
                <a:xfrm>
                  <a:off x="2950" y="163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2μs</a:t>
                  </a:r>
                </a:p>
                <a:p>
                  <a:pPr algn="just" eaLnBrk="0" hangingPunct="0"/>
                  <a:endParaRPr lang="en-US" altLang="zh-CN" baseline="-25000">
                    <a:ea typeface="楷体_GB2312" pitchFamily="49" charset="-122"/>
                  </a:endParaRPr>
                </a:p>
              </p:txBody>
            </p:sp>
            <p:sp>
              <p:nvSpPr>
                <p:cNvPr id="98" name="Rectangle 95"/>
                <p:cNvSpPr>
                  <a:spLocks noChangeArrowheads="1"/>
                </p:cNvSpPr>
                <p:nvPr/>
              </p:nvSpPr>
              <p:spPr bwMode="auto">
                <a:xfrm>
                  <a:off x="2907" y="163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 name="Group 98"/>
              <p:cNvGrpSpPr>
                <a:grpSpLocks/>
              </p:cNvGrpSpPr>
              <p:nvPr/>
            </p:nvGrpSpPr>
            <p:grpSpPr bwMode="auto">
              <a:xfrm>
                <a:off x="0" y="2016"/>
                <a:ext cx="849" cy="384"/>
                <a:chOff x="0" y="2016"/>
                <a:chExt cx="849" cy="384"/>
              </a:xfrm>
            </p:grpSpPr>
            <p:sp>
              <p:nvSpPr>
                <p:cNvPr id="95" name="Rectangle 27"/>
                <p:cNvSpPr>
                  <a:spLocks noChangeArrowheads="1"/>
                </p:cNvSpPr>
                <p:nvPr/>
              </p:nvSpPr>
              <p:spPr bwMode="auto">
                <a:xfrm>
                  <a:off x="43" y="2016"/>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KSR-1</a:t>
                  </a:r>
                </a:p>
                <a:p>
                  <a:pPr algn="just" eaLnBrk="0" hangingPunct="0"/>
                  <a:endParaRPr lang="en-US" altLang="zh-CN" baseline="-25000">
                    <a:ea typeface="楷体_GB2312" pitchFamily="49" charset="-122"/>
                  </a:endParaRPr>
                </a:p>
              </p:txBody>
            </p:sp>
            <p:sp>
              <p:nvSpPr>
                <p:cNvPr id="96" name="Rectangle 97"/>
                <p:cNvSpPr>
                  <a:spLocks noChangeArrowheads="1"/>
                </p:cNvSpPr>
                <p:nvPr/>
              </p:nvSpPr>
              <p:spPr bwMode="auto">
                <a:xfrm>
                  <a:off x="0" y="2016"/>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100"/>
              <p:cNvGrpSpPr>
                <a:grpSpLocks/>
              </p:cNvGrpSpPr>
              <p:nvPr/>
            </p:nvGrpSpPr>
            <p:grpSpPr bwMode="auto">
              <a:xfrm>
                <a:off x="849" y="2016"/>
                <a:ext cx="662" cy="384"/>
                <a:chOff x="849" y="2016"/>
                <a:chExt cx="662" cy="384"/>
              </a:xfrm>
            </p:grpSpPr>
            <p:sp>
              <p:nvSpPr>
                <p:cNvPr id="93" name="Rectangle 28"/>
                <p:cNvSpPr>
                  <a:spLocks noChangeArrowheads="1"/>
                </p:cNvSpPr>
                <p:nvPr/>
              </p:nvSpPr>
              <p:spPr bwMode="auto">
                <a:xfrm>
                  <a:off x="892" y="2016"/>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共享存储器</a:t>
                  </a:r>
                </a:p>
                <a:p>
                  <a:pPr algn="just" eaLnBrk="0" hangingPunct="0"/>
                  <a:endParaRPr lang="en-US" altLang="zh-CN" baseline="-25000">
                    <a:ea typeface="楷体_GB2312" pitchFamily="49" charset="-122"/>
                  </a:endParaRPr>
                </a:p>
              </p:txBody>
            </p:sp>
            <p:sp>
              <p:nvSpPr>
                <p:cNvPr id="94" name="Rectangle 99"/>
                <p:cNvSpPr>
                  <a:spLocks noChangeArrowheads="1"/>
                </p:cNvSpPr>
                <p:nvPr/>
              </p:nvSpPr>
              <p:spPr bwMode="auto">
                <a:xfrm>
                  <a:off x="849" y="2016"/>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 name="Group 102"/>
              <p:cNvGrpSpPr>
                <a:grpSpLocks/>
              </p:cNvGrpSpPr>
              <p:nvPr/>
            </p:nvGrpSpPr>
            <p:grpSpPr bwMode="auto">
              <a:xfrm>
                <a:off x="1511" y="2016"/>
                <a:ext cx="734" cy="384"/>
                <a:chOff x="1511" y="2016"/>
                <a:chExt cx="734" cy="384"/>
              </a:xfrm>
            </p:grpSpPr>
            <p:sp>
              <p:nvSpPr>
                <p:cNvPr id="91" name="Rectangle 29"/>
                <p:cNvSpPr>
                  <a:spLocks noChangeArrowheads="1"/>
                </p:cNvSpPr>
                <p:nvPr/>
              </p:nvSpPr>
              <p:spPr bwMode="auto">
                <a:xfrm>
                  <a:off x="1554" y="201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多层次环</a:t>
                  </a:r>
                </a:p>
                <a:p>
                  <a:pPr algn="just" eaLnBrk="0" hangingPunct="0"/>
                  <a:endParaRPr lang="en-US" altLang="zh-CN" baseline="-25000">
                    <a:ea typeface="楷体_GB2312" pitchFamily="49" charset="-122"/>
                  </a:endParaRPr>
                </a:p>
              </p:txBody>
            </p:sp>
            <p:sp>
              <p:nvSpPr>
                <p:cNvPr id="92" name="Rectangle 101"/>
                <p:cNvSpPr>
                  <a:spLocks noChangeArrowheads="1"/>
                </p:cNvSpPr>
                <p:nvPr/>
              </p:nvSpPr>
              <p:spPr bwMode="auto">
                <a:xfrm>
                  <a:off x="1511" y="201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 name="Group 104"/>
              <p:cNvGrpSpPr>
                <a:grpSpLocks/>
              </p:cNvGrpSpPr>
              <p:nvPr/>
            </p:nvGrpSpPr>
            <p:grpSpPr bwMode="auto">
              <a:xfrm>
                <a:off x="2245" y="2016"/>
                <a:ext cx="662" cy="384"/>
                <a:chOff x="2245" y="2016"/>
                <a:chExt cx="662" cy="384"/>
              </a:xfrm>
            </p:grpSpPr>
            <p:sp>
              <p:nvSpPr>
                <p:cNvPr id="89" name="Rectangle 30"/>
                <p:cNvSpPr>
                  <a:spLocks noChangeArrowheads="1"/>
                </p:cNvSpPr>
                <p:nvPr/>
              </p:nvSpPr>
              <p:spPr bwMode="auto">
                <a:xfrm>
                  <a:off x="2288" y="2016"/>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32</a:t>
                  </a:r>
                  <a:r>
                    <a:rPr lang="zh-CN" altLang="en-US" baseline="-25000">
                      <a:ea typeface="楷体_GB2312" pitchFamily="49" charset="-122"/>
                    </a:rPr>
                    <a:t>－</a:t>
                  </a:r>
                  <a:r>
                    <a:rPr lang="en-US" altLang="zh-CN" baseline="-25000">
                      <a:ea typeface="楷体_GB2312" pitchFamily="49" charset="-122"/>
                    </a:rPr>
                    <a:t>256</a:t>
                  </a:r>
                </a:p>
                <a:p>
                  <a:pPr algn="just" eaLnBrk="0" hangingPunct="0"/>
                  <a:endParaRPr lang="en-US" altLang="zh-CN" baseline="-25000">
                    <a:ea typeface="楷体_GB2312" pitchFamily="49" charset="-122"/>
                  </a:endParaRPr>
                </a:p>
              </p:txBody>
            </p:sp>
            <p:sp>
              <p:nvSpPr>
                <p:cNvPr id="90" name="Rectangle 103"/>
                <p:cNvSpPr>
                  <a:spLocks noChangeArrowheads="1"/>
                </p:cNvSpPr>
                <p:nvPr/>
              </p:nvSpPr>
              <p:spPr bwMode="auto">
                <a:xfrm>
                  <a:off x="2245" y="2016"/>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 name="Group 106"/>
              <p:cNvGrpSpPr>
                <a:grpSpLocks/>
              </p:cNvGrpSpPr>
              <p:nvPr/>
            </p:nvGrpSpPr>
            <p:grpSpPr bwMode="auto">
              <a:xfrm>
                <a:off x="2907" y="2016"/>
                <a:ext cx="734" cy="384"/>
                <a:chOff x="2907" y="2016"/>
                <a:chExt cx="734" cy="384"/>
              </a:xfrm>
            </p:grpSpPr>
            <p:sp>
              <p:nvSpPr>
                <p:cNvPr id="87" name="Rectangle 31"/>
                <p:cNvSpPr>
                  <a:spLocks noChangeArrowheads="1"/>
                </p:cNvSpPr>
                <p:nvPr/>
              </p:nvSpPr>
              <p:spPr bwMode="auto">
                <a:xfrm>
                  <a:off x="2950" y="201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2-6μs</a:t>
                  </a:r>
                </a:p>
                <a:p>
                  <a:pPr algn="just" eaLnBrk="0" hangingPunct="0"/>
                  <a:endParaRPr lang="en-US" altLang="zh-CN" baseline="-25000">
                    <a:ea typeface="楷体_GB2312" pitchFamily="49" charset="-122"/>
                  </a:endParaRPr>
                </a:p>
              </p:txBody>
            </p:sp>
            <p:sp>
              <p:nvSpPr>
                <p:cNvPr id="88" name="Rectangle 105"/>
                <p:cNvSpPr>
                  <a:spLocks noChangeArrowheads="1"/>
                </p:cNvSpPr>
                <p:nvPr/>
              </p:nvSpPr>
              <p:spPr bwMode="auto">
                <a:xfrm>
                  <a:off x="2907" y="201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 name="Group 108"/>
              <p:cNvGrpSpPr>
                <a:grpSpLocks/>
              </p:cNvGrpSpPr>
              <p:nvPr/>
            </p:nvGrpSpPr>
            <p:grpSpPr bwMode="auto">
              <a:xfrm>
                <a:off x="0" y="2400"/>
                <a:ext cx="849" cy="384"/>
                <a:chOff x="0" y="2400"/>
                <a:chExt cx="849" cy="384"/>
              </a:xfrm>
            </p:grpSpPr>
            <p:sp>
              <p:nvSpPr>
                <p:cNvPr id="85" name="Rectangle 32"/>
                <p:cNvSpPr>
                  <a:spLocks noChangeArrowheads="1"/>
                </p:cNvSpPr>
                <p:nvPr/>
              </p:nvSpPr>
              <p:spPr bwMode="auto">
                <a:xfrm>
                  <a:off x="43" y="2400"/>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CM-5</a:t>
                  </a:r>
                </a:p>
                <a:p>
                  <a:pPr algn="just" eaLnBrk="0" hangingPunct="0"/>
                  <a:endParaRPr lang="en-US" altLang="zh-CN" baseline="-25000">
                    <a:ea typeface="楷体_GB2312" pitchFamily="49" charset="-122"/>
                  </a:endParaRPr>
                </a:p>
              </p:txBody>
            </p:sp>
            <p:sp>
              <p:nvSpPr>
                <p:cNvPr id="86" name="Rectangle 107"/>
                <p:cNvSpPr>
                  <a:spLocks noChangeArrowheads="1"/>
                </p:cNvSpPr>
                <p:nvPr/>
              </p:nvSpPr>
              <p:spPr bwMode="auto">
                <a:xfrm>
                  <a:off x="0" y="2400"/>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 name="Group 110"/>
              <p:cNvGrpSpPr>
                <a:grpSpLocks/>
              </p:cNvGrpSpPr>
              <p:nvPr/>
            </p:nvGrpSpPr>
            <p:grpSpPr bwMode="auto">
              <a:xfrm>
                <a:off x="849" y="2400"/>
                <a:ext cx="662" cy="384"/>
                <a:chOff x="849" y="2400"/>
                <a:chExt cx="662" cy="384"/>
              </a:xfrm>
            </p:grpSpPr>
            <p:sp>
              <p:nvSpPr>
                <p:cNvPr id="83" name="Rectangle 33"/>
                <p:cNvSpPr>
                  <a:spLocks noChangeArrowheads="1"/>
                </p:cNvSpPr>
                <p:nvPr/>
              </p:nvSpPr>
              <p:spPr bwMode="auto">
                <a:xfrm>
                  <a:off x="892" y="2400"/>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消息传递</a:t>
                  </a:r>
                </a:p>
                <a:p>
                  <a:pPr algn="just" eaLnBrk="0" hangingPunct="0"/>
                  <a:endParaRPr lang="en-US" altLang="zh-CN" baseline="-25000">
                    <a:ea typeface="楷体_GB2312" pitchFamily="49" charset="-122"/>
                  </a:endParaRPr>
                </a:p>
              </p:txBody>
            </p:sp>
            <p:sp>
              <p:nvSpPr>
                <p:cNvPr id="84" name="Rectangle 109"/>
                <p:cNvSpPr>
                  <a:spLocks noChangeArrowheads="1"/>
                </p:cNvSpPr>
                <p:nvPr/>
              </p:nvSpPr>
              <p:spPr bwMode="auto">
                <a:xfrm>
                  <a:off x="849" y="2400"/>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 name="Group 112"/>
              <p:cNvGrpSpPr>
                <a:grpSpLocks/>
              </p:cNvGrpSpPr>
              <p:nvPr/>
            </p:nvGrpSpPr>
            <p:grpSpPr bwMode="auto">
              <a:xfrm>
                <a:off x="1511" y="2400"/>
                <a:ext cx="734" cy="384"/>
                <a:chOff x="1511" y="2400"/>
                <a:chExt cx="734" cy="384"/>
              </a:xfrm>
            </p:grpSpPr>
            <p:sp>
              <p:nvSpPr>
                <p:cNvPr id="81" name="Rectangle 34"/>
                <p:cNvSpPr>
                  <a:spLocks noChangeArrowheads="1"/>
                </p:cNvSpPr>
                <p:nvPr/>
              </p:nvSpPr>
              <p:spPr bwMode="auto">
                <a:xfrm>
                  <a:off x="1554" y="240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胖树</a:t>
                  </a:r>
                </a:p>
                <a:p>
                  <a:pPr algn="just" eaLnBrk="0" hangingPunct="0"/>
                  <a:endParaRPr lang="en-US" altLang="zh-CN" baseline="-25000">
                    <a:ea typeface="楷体_GB2312" pitchFamily="49" charset="-122"/>
                  </a:endParaRPr>
                </a:p>
              </p:txBody>
            </p:sp>
            <p:sp>
              <p:nvSpPr>
                <p:cNvPr id="82" name="Rectangle 111"/>
                <p:cNvSpPr>
                  <a:spLocks noChangeArrowheads="1"/>
                </p:cNvSpPr>
                <p:nvPr/>
              </p:nvSpPr>
              <p:spPr bwMode="auto">
                <a:xfrm>
                  <a:off x="1511" y="240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 name="Group 114"/>
              <p:cNvGrpSpPr>
                <a:grpSpLocks/>
              </p:cNvGrpSpPr>
              <p:nvPr/>
            </p:nvGrpSpPr>
            <p:grpSpPr bwMode="auto">
              <a:xfrm>
                <a:off x="2245" y="2400"/>
                <a:ext cx="662" cy="384"/>
                <a:chOff x="2245" y="2400"/>
                <a:chExt cx="662" cy="384"/>
              </a:xfrm>
            </p:grpSpPr>
            <p:sp>
              <p:nvSpPr>
                <p:cNvPr id="79" name="Rectangle 35"/>
                <p:cNvSpPr>
                  <a:spLocks noChangeArrowheads="1"/>
                </p:cNvSpPr>
                <p:nvPr/>
              </p:nvSpPr>
              <p:spPr bwMode="auto">
                <a:xfrm>
                  <a:off x="2288" y="2400"/>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32</a:t>
                  </a:r>
                  <a:r>
                    <a:rPr lang="zh-CN" altLang="en-US" baseline="-25000">
                      <a:ea typeface="楷体_GB2312" pitchFamily="49" charset="-122"/>
                    </a:rPr>
                    <a:t>－</a:t>
                  </a:r>
                  <a:r>
                    <a:rPr lang="en-US" altLang="zh-CN" baseline="-25000">
                      <a:ea typeface="楷体_GB2312" pitchFamily="49" charset="-122"/>
                    </a:rPr>
                    <a:t>1024</a:t>
                  </a:r>
                </a:p>
                <a:p>
                  <a:pPr algn="just" eaLnBrk="0" hangingPunct="0"/>
                  <a:endParaRPr lang="en-US" altLang="zh-CN" baseline="-25000">
                    <a:ea typeface="楷体_GB2312" pitchFamily="49" charset="-122"/>
                  </a:endParaRPr>
                </a:p>
              </p:txBody>
            </p:sp>
            <p:sp>
              <p:nvSpPr>
                <p:cNvPr id="80" name="Rectangle 113"/>
                <p:cNvSpPr>
                  <a:spLocks noChangeArrowheads="1"/>
                </p:cNvSpPr>
                <p:nvPr/>
              </p:nvSpPr>
              <p:spPr bwMode="auto">
                <a:xfrm>
                  <a:off x="2245" y="2400"/>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 name="Group 116"/>
              <p:cNvGrpSpPr>
                <a:grpSpLocks/>
              </p:cNvGrpSpPr>
              <p:nvPr/>
            </p:nvGrpSpPr>
            <p:grpSpPr bwMode="auto">
              <a:xfrm>
                <a:off x="2907" y="2400"/>
                <a:ext cx="734" cy="384"/>
                <a:chOff x="2907" y="2400"/>
                <a:chExt cx="734" cy="384"/>
              </a:xfrm>
            </p:grpSpPr>
            <p:sp>
              <p:nvSpPr>
                <p:cNvPr id="77" name="Rectangle 36"/>
                <p:cNvSpPr>
                  <a:spLocks noChangeArrowheads="1"/>
                </p:cNvSpPr>
                <p:nvPr/>
              </p:nvSpPr>
              <p:spPr bwMode="auto">
                <a:xfrm>
                  <a:off x="2950" y="240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10μs</a:t>
                  </a:r>
                </a:p>
                <a:p>
                  <a:pPr algn="just" eaLnBrk="0" hangingPunct="0"/>
                  <a:endParaRPr lang="en-US" altLang="zh-CN" baseline="-25000">
                    <a:ea typeface="楷体_GB2312" pitchFamily="49" charset="-122"/>
                  </a:endParaRPr>
                </a:p>
              </p:txBody>
            </p:sp>
            <p:sp>
              <p:nvSpPr>
                <p:cNvPr id="78" name="Rectangle 115"/>
                <p:cNvSpPr>
                  <a:spLocks noChangeArrowheads="1"/>
                </p:cNvSpPr>
                <p:nvPr/>
              </p:nvSpPr>
              <p:spPr bwMode="auto">
                <a:xfrm>
                  <a:off x="2907" y="240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 name="Group 118"/>
              <p:cNvGrpSpPr>
                <a:grpSpLocks/>
              </p:cNvGrpSpPr>
              <p:nvPr/>
            </p:nvGrpSpPr>
            <p:grpSpPr bwMode="auto">
              <a:xfrm>
                <a:off x="0" y="2784"/>
                <a:ext cx="849" cy="384"/>
                <a:chOff x="0" y="2784"/>
                <a:chExt cx="849" cy="384"/>
              </a:xfrm>
            </p:grpSpPr>
            <p:sp>
              <p:nvSpPr>
                <p:cNvPr id="75" name="Rectangle 37"/>
                <p:cNvSpPr>
                  <a:spLocks noChangeArrowheads="1"/>
                </p:cNvSpPr>
                <p:nvPr/>
              </p:nvSpPr>
              <p:spPr bwMode="auto">
                <a:xfrm>
                  <a:off x="43" y="2784"/>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Intel Paragon</a:t>
                  </a:r>
                </a:p>
                <a:p>
                  <a:pPr algn="just" eaLnBrk="0" hangingPunct="0"/>
                  <a:endParaRPr lang="en-US" altLang="zh-CN" baseline="-25000">
                    <a:ea typeface="楷体_GB2312" pitchFamily="49" charset="-122"/>
                  </a:endParaRPr>
                </a:p>
              </p:txBody>
            </p:sp>
            <p:sp>
              <p:nvSpPr>
                <p:cNvPr id="76" name="Rectangle 117"/>
                <p:cNvSpPr>
                  <a:spLocks noChangeArrowheads="1"/>
                </p:cNvSpPr>
                <p:nvPr/>
              </p:nvSpPr>
              <p:spPr bwMode="auto">
                <a:xfrm>
                  <a:off x="0" y="2784"/>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120"/>
              <p:cNvGrpSpPr>
                <a:grpSpLocks/>
              </p:cNvGrpSpPr>
              <p:nvPr/>
            </p:nvGrpSpPr>
            <p:grpSpPr bwMode="auto">
              <a:xfrm>
                <a:off x="849" y="2784"/>
                <a:ext cx="662" cy="384"/>
                <a:chOff x="849" y="2784"/>
                <a:chExt cx="662" cy="384"/>
              </a:xfrm>
            </p:grpSpPr>
            <p:sp>
              <p:nvSpPr>
                <p:cNvPr id="73" name="Rectangle 38"/>
                <p:cNvSpPr>
                  <a:spLocks noChangeArrowheads="1"/>
                </p:cNvSpPr>
                <p:nvPr/>
              </p:nvSpPr>
              <p:spPr bwMode="auto">
                <a:xfrm>
                  <a:off x="892" y="278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消息传递</a:t>
                  </a:r>
                </a:p>
                <a:p>
                  <a:pPr algn="just" eaLnBrk="0" hangingPunct="0"/>
                  <a:endParaRPr lang="en-US" altLang="zh-CN" baseline="-25000">
                    <a:ea typeface="楷体_GB2312" pitchFamily="49" charset="-122"/>
                  </a:endParaRPr>
                </a:p>
              </p:txBody>
            </p:sp>
            <p:sp>
              <p:nvSpPr>
                <p:cNvPr id="74" name="Rectangle 119"/>
                <p:cNvSpPr>
                  <a:spLocks noChangeArrowheads="1"/>
                </p:cNvSpPr>
                <p:nvPr/>
              </p:nvSpPr>
              <p:spPr bwMode="auto">
                <a:xfrm>
                  <a:off x="849" y="278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 name="Group 122"/>
              <p:cNvGrpSpPr>
                <a:grpSpLocks/>
              </p:cNvGrpSpPr>
              <p:nvPr/>
            </p:nvGrpSpPr>
            <p:grpSpPr bwMode="auto">
              <a:xfrm>
                <a:off x="1511" y="2784"/>
                <a:ext cx="734" cy="384"/>
                <a:chOff x="1511" y="2784"/>
                <a:chExt cx="734" cy="384"/>
              </a:xfrm>
            </p:grpSpPr>
            <p:sp>
              <p:nvSpPr>
                <p:cNvPr id="71" name="Rectangle 39"/>
                <p:cNvSpPr>
                  <a:spLocks noChangeArrowheads="1"/>
                </p:cNvSpPr>
                <p:nvPr/>
              </p:nvSpPr>
              <p:spPr bwMode="auto">
                <a:xfrm>
                  <a:off x="1554" y="278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2</a:t>
                  </a:r>
                  <a:r>
                    <a:rPr lang="zh-CN" altLang="en-US" baseline="-25000">
                      <a:ea typeface="楷体_GB2312" pitchFamily="49" charset="-122"/>
                    </a:rPr>
                    <a:t>维网格</a:t>
                  </a:r>
                </a:p>
                <a:p>
                  <a:pPr algn="just" eaLnBrk="0" hangingPunct="0"/>
                  <a:endParaRPr lang="en-US" altLang="zh-CN" baseline="-25000">
                    <a:ea typeface="楷体_GB2312" pitchFamily="49" charset="-122"/>
                  </a:endParaRPr>
                </a:p>
              </p:txBody>
            </p:sp>
            <p:sp>
              <p:nvSpPr>
                <p:cNvPr id="72" name="Rectangle 121"/>
                <p:cNvSpPr>
                  <a:spLocks noChangeArrowheads="1"/>
                </p:cNvSpPr>
                <p:nvPr/>
              </p:nvSpPr>
              <p:spPr bwMode="auto">
                <a:xfrm>
                  <a:off x="1511" y="278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124"/>
              <p:cNvGrpSpPr>
                <a:grpSpLocks/>
              </p:cNvGrpSpPr>
              <p:nvPr/>
            </p:nvGrpSpPr>
            <p:grpSpPr bwMode="auto">
              <a:xfrm>
                <a:off x="2245" y="2784"/>
                <a:ext cx="662" cy="384"/>
                <a:chOff x="2245" y="2784"/>
                <a:chExt cx="662" cy="384"/>
              </a:xfrm>
            </p:grpSpPr>
            <p:sp>
              <p:nvSpPr>
                <p:cNvPr id="69" name="Rectangle 40"/>
                <p:cNvSpPr>
                  <a:spLocks noChangeArrowheads="1"/>
                </p:cNvSpPr>
                <p:nvPr/>
              </p:nvSpPr>
              <p:spPr bwMode="auto">
                <a:xfrm>
                  <a:off x="2288" y="278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32</a:t>
                  </a:r>
                  <a:r>
                    <a:rPr lang="zh-CN" altLang="en-US" baseline="-25000">
                      <a:ea typeface="楷体_GB2312" pitchFamily="49" charset="-122"/>
                    </a:rPr>
                    <a:t>－</a:t>
                  </a:r>
                  <a:r>
                    <a:rPr lang="en-US" altLang="zh-CN" baseline="-25000">
                      <a:ea typeface="楷体_GB2312" pitchFamily="49" charset="-122"/>
                    </a:rPr>
                    <a:t>2048</a:t>
                  </a:r>
                </a:p>
                <a:p>
                  <a:pPr algn="just" eaLnBrk="0" hangingPunct="0"/>
                  <a:endParaRPr lang="en-US" altLang="zh-CN" baseline="-25000">
                    <a:ea typeface="楷体_GB2312" pitchFamily="49" charset="-122"/>
                  </a:endParaRPr>
                </a:p>
              </p:txBody>
            </p:sp>
            <p:sp>
              <p:nvSpPr>
                <p:cNvPr id="70" name="Rectangle 123"/>
                <p:cNvSpPr>
                  <a:spLocks noChangeArrowheads="1"/>
                </p:cNvSpPr>
                <p:nvPr/>
              </p:nvSpPr>
              <p:spPr bwMode="auto">
                <a:xfrm>
                  <a:off x="2245" y="278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126"/>
              <p:cNvGrpSpPr>
                <a:grpSpLocks/>
              </p:cNvGrpSpPr>
              <p:nvPr/>
            </p:nvGrpSpPr>
            <p:grpSpPr bwMode="auto">
              <a:xfrm>
                <a:off x="2907" y="2784"/>
                <a:ext cx="734" cy="384"/>
                <a:chOff x="2907" y="2784"/>
                <a:chExt cx="734" cy="384"/>
              </a:xfrm>
            </p:grpSpPr>
            <p:sp>
              <p:nvSpPr>
                <p:cNvPr id="67" name="Rectangle 41"/>
                <p:cNvSpPr>
                  <a:spLocks noChangeArrowheads="1"/>
                </p:cNvSpPr>
                <p:nvPr/>
              </p:nvSpPr>
              <p:spPr bwMode="auto">
                <a:xfrm>
                  <a:off x="2950" y="278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10-30μs</a:t>
                  </a:r>
                </a:p>
                <a:p>
                  <a:pPr algn="just" eaLnBrk="0" hangingPunct="0"/>
                  <a:endParaRPr lang="en-US" altLang="zh-CN" baseline="-25000">
                    <a:ea typeface="楷体_GB2312" pitchFamily="49" charset="-122"/>
                  </a:endParaRPr>
                </a:p>
              </p:txBody>
            </p:sp>
            <p:sp>
              <p:nvSpPr>
                <p:cNvPr id="68" name="Rectangle 125"/>
                <p:cNvSpPr>
                  <a:spLocks noChangeArrowheads="1"/>
                </p:cNvSpPr>
                <p:nvPr/>
              </p:nvSpPr>
              <p:spPr bwMode="auto">
                <a:xfrm>
                  <a:off x="2907" y="278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 name="Group 128"/>
              <p:cNvGrpSpPr>
                <a:grpSpLocks/>
              </p:cNvGrpSpPr>
              <p:nvPr/>
            </p:nvGrpSpPr>
            <p:grpSpPr bwMode="auto">
              <a:xfrm>
                <a:off x="0" y="3168"/>
                <a:ext cx="849" cy="384"/>
                <a:chOff x="0" y="3168"/>
                <a:chExt cx="849" cy="384"/>
              </a:xfrm>
            </p:grpSpPr>
            <p:sp>
              <p:nvSpPr>
                <p:cNvPr id="65" name="Rectangle 42"/>
                <p:cNvSpPr>
                  <a:spLocks noChangeArrowheads="1"/>
                </p:cNvSpPr>
                <p:nvPr/>
              </p:nvSpPr>
              <p:spPr bwMode="auto">
                <a:xfrm>
                  <a:off x="43" y="3168"/>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IBM SP-2</a:t>
                  </a:r>
                </a:p>
                <a:p>
                  <a:pPr algn="just" eaLnBrk="0" hangingPunct="0"/>
                  <a:endParaRPr lang="en-US" altLang="zh-CN" baseline="-25000">
                    <a:ea typeface="楷体_GB2312" pitchFamily="49" charset="-122"/>
                  </a:endParaRPr>
                </a:p>
              </p:txBody>
            </p:sp>
            <p:sp>
              <p:nvSpPr>
                <p:cNvPr id="66" name="Rectangle 127"/>
                <p:cNvSpPr>
                  <a:spLocks noChangeArrowheads="1"/>
                </p:cNvSpPr>
                <p:nvPr/>
              </p:nvSpPr>
              <p:spPr bwMode="auto">
                <a:xfrm>
                  <a:off x="0" y="3168"/>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130"/>
              <p:cNvGrpSpPr>
                <a:grpSpLocks/>
              </p:cNvGrpSpPr>
              <p:nvPr/>
            </p:nvGrpSpPr>
            <p:grpSpPr bwMode="auto">
              <a:xfrm>
                <a:off x="849" y="3168"/>
                <a:ext cx="662" cy="384"/>
                <a:chOff x="849" y="3168"/>
                <a:chExt cx="662" cy="384"/>
              </a:xfrm>
            </p:grpSpPr>
            <p:sp>
              <p:nvSpPr>
                <p:cNvPr id="63" name="Rectangle 43"/>
                <p:cNvSpPr>
                  <a:spLocks noChangeArrowheads="1"/>
                </p:cNvSpPr>
                <p:nvPr/>
              </p:nvSpPr>
              <p:spPr bwMode="auto">
                <a:xfrm>
                  <a:off x="892" y="3168"/>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消息传递</a:t>
                  </a:r>
                </a:p>
                <a:p>
                  <a:pPr algn="just" eaLnBrk="0" hangingPunct="0"/>
                  <a:endParaRPr lang="en-US" altLang="zh-CN" baseline="-25000">
                    <a:ea typeface="楷体_GB2312" pitchFamily="49" charset="-122"/>
                  </a:endParaRPr>
                </a:p>
              </p:txBody>
            </p:sp>
            <p:sp>
              <p:nvSpPr>
                <p:cNvPr id="64" name="Rectangle 129"/>
                <p:cNvSpPr>
                  <a:spLocks noChangeArrowheads="1"/>
                </p:cNvSpPr>
                <p:nvPr/>
              </p:nvSpPr>
              <p:spPr bwMode="auto">
                <a:xfrm>
                  <a:off x="849" y="3168"/>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 name="Group 132"/>
              <p:cNvGrpSpPr>
                <a:grpSpLocks/>
              </p:cNvGrpSpPr>
              <p:nvPr/>
            </p:nvGrpSpPr>
            <p:grpSpPr bwMode="auto">
              <a:xfrm>
                <a:off x="1511" y="3168"/>
                <a:ext cx="734" cy="384"/>
                <a:chOff x="1511" y="3168"/>
                <a:chExt cx="734" cy="384"/>
              </a:xfrm>
            </p:grpSpPr>
            <p:sp>
              <p:nvSpPr>
                <p:cNvPr id="61" name="Rectangle 44"/>
                <p:cNvSpPr>
                  <a:spLocks noChangeArrowheads="1"/>
                </p:cNvSpPr>
                <p:nvPr/>
              </p:nvSpPr>
              <p:spPr bwMode="auto">
                <a:xfrm>
                  <a:off x="1554" y="316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多级开关</a:t>
                  </a:r>
                </a:p>
                <a:p>
                  <a:pPr algn="just" eaLnBrk="0" hangingPunct="0"/>
                  <a:endParaRPr lang="en-US" altLang="zh-CN" baseline="-25000">
                    <a:ea typeface="楷体_GB2312" pitchFamily="49" charset="-122"/>
                  </a:endParaRPr>
                </a:p>
              </p:txBody>
            </p:sp>
            <p:sp>
              <p:nvSpPr>
                <p:cNvPr id="62" name="Rectangle 131"/>
                <p:cNvSpPr>
                  <a:spLocks noChangeArrowheads="1"/>
                </p:cNvSpPr>
                <p:nvPr/>
              </p:nvSpPr>
              <p:spPr bwMode="auto">
                <a:xfrm>
                  <a:off x="1511" y="316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 name="Group 134"/>
              <p:cNvGrpSpPr>
                <a:grpSpLocks/>
              </p:cNvGrpSpPr>
              <p:nvPr/>
            </p:nvGrpSpPr>
            <p:grpSpPr bwMode="auto">
              <a:xfrm>
                <a:off x="2245" y="3168"/>
                <a:ext cx="662" cy="384"/>
                <a:chOff x="2245" y="3168"/>
                <a:chExt cx="662" cy="384"/>
              </a:xfrm>
            </p:grpSpPr>
            <p:sp>
              <p:nvSpPr>
                <p:cNvPr id="59" name="Rectangle 45"/>
                <p:cNvSpPr>
                  <a:spLocks noChangeArrowheads="1"/>
                </p:cNvSpPr>
                <p:nvPr/>
              </p:nvSpPr>
              <p:spPr bwMode="auto">
                <a:xfrm>
                  <a:off x="2288" y="3168"/>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2</a:t>
                  </a:r>
                  <a:r>
                    <a:rPr lang="zh-CN" altLang="en-US" baseline="-25000">
                      <a:ea typeface="楷体_GB2312" pitchFamily="49" charset="-122"/>
                    </a:rPr>
                    <a:t>－</a:t>
                  </a:r>
                  <a:r>
                    <a:rPr lang="en-US" altLang="zh-CN" baseline="-25000">
                      <a:ea typeface="楷体_GB2312" pitchFamily="49" charset="-122"/>
                    </a:rPr>
                    <a:t>512</a:t>
                  </a:r>
                </a:p>
                <a:p>
                  <a:pPr algn="just" eaLnBrk="0" hangingPunct="0"/>
                  <a:endParaRPr lang="en-US" altLang="zh-CN" baseline="-25000">
                    <a:ea typeface="楷体_GB2312" pitchFamily="49" charset="-122"/>
                  </a:endParaRPr>
                </a:p>
              </p:txBody>
            </p:sp>
            <p:sp>
              <p:nvSpPr>
                <p:cNvPr id="60" name="Rectangle 133"/>
                <p:cNvSpPr>
                  <a:spLocks noChangeArrowheads="1"/>
                </p:cNvSpPr>
                <p:nvPr/>
              </p:nvSpPr>
              <p:spPr bwMode="auto">
                <a:xfrm>
                  <a:off x="2245" y="3168"/>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 name="Group 136"/>
              <p:cNvGrpSpPr>
                <a:grpSpLocks/>
              </p:cNvGrpSpPr>
              <p:nvPr/>
            </p:nvGrpSpPr>
            <p:grpSpPr bwMode="auto">
              <a:xfrm>
                <a:off x="2907" y="3168"/>
                <a:ext cx="734" cy="384"/>
                <a:chOff x="2907" y="3168"/>
                <a:chExt cx="734" cy="384"/>
              </a:xfrm>
            </p:grpSpPr>
            <p:sp>
              <p:nvSpPr>
                <p:cNvPr id="57" name="Rectangle 46"/>
                <p:cNvSpPr>
                  <a:spLocks noChangeArrowheads="1"/>
                </p:cNvSpPr>
                <p:nvPr/>
              </p:nvSpPr>
              <p:spPr bwMode="auto">
                <a:xfrm>
                  <a:off x="2950" y="316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30-100μs</a:t>
                  </a:r>
                </a:p>
                <a:p>
                  <a:pPr algn="just" eaLnBrk="0" hangingPunct="0"/>
                  <a:endParaRPr lang="en-US" altLang="zh-CN" baseline="-25000">
                    <a:ea typeface="楷体_GB2312" pitchFamily="49" charset="-122"/>
                  </a:endParaRPr>
                </a:p>
              </p:txBody>
            </p:sp>
            <p:sp>
              <p:nvSpPr>
                <p:cNvPr id="58" name="Rectangle 135"/>
                <p:cNvSpPr>
                  <a:spLocks noChangeArrowheads="1"/>
                </p:cNvSpPr>
                <p:nvPr/>
              </p:nvSpPr>
              <p:spPr bwMode="auto">
                <a:xfrm>
                  <a:off x="2907" y="316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1" name="Rectangle 138"/>
            <p:cNvSpPr>
              <a:spLocks noChangeArrowheads="1"/>
            </p:cNvSpPr>
            <p:nvPr/>
          </p:nvSpPr>
          <p:spPr bwMode="auto">
            <a:xfrm>
              <a:off x="-3" y="-3"/>
              <a:ext cx="3647" cy="355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832526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pPr marL="0" indent="0">
              <a:lnSpc>
                <a:spcPct val="85000"/>
              </a:lnSpc>
              <a:spcBef>
                <a:spcPct val="50000"/>
              </a:spcBef>
              <a:buNone/>
            </a:pPr>
            <a:r>
              <a:rPr lang="zh-CN" altLang="en-US" sz="3200" dirty="0">
                <a:latin typeface="楷体_GB2312" pitchFamily="49" charset="-122"/>
                <a:ea typeface="楷体_GB2312" pitchFamily="49" charset="-122"/>
              </a:rPr>
              <a:t>例</a:t>
            </a:r>
            <a:r>
              <a:rPr lang="en-US" altLang="zh-CN" sz="3200" dirty="0">
                <a:latin typeface="楷体_GB2312" pitchFamily="49" charset="-122"/>
                <a:ea typeface="楷体_GB2312" pitchFamily="49" charset="-122"/>
              </a:rPr>
              <a:t>7.2   </a:t>
            </a:r>
            <a:r>
              <a:rPr lang="zh-CN" altLang="en-US" sz="3200" dirty="0">
                <a:latin typeface="楷体_GB2312" pitchFamily="49" charset="-122"/>
                <a:ea typeface="楷体_GB2312" pitchFamily="49" charset="-122"/>
              </a:rPr>
              <a:t>一台</a:t>
            </a:r>
            <a:r>
              <a:rPr lang="en-US" altLang="zh-CN" sz="3200" dirty="0">
                <a:latin typeface="楷体_GB2312" pitchFamily="49" charset="-122"/>
                <a:ea typeface="楷体_GB2312" pitchFamily="49" charset="-122"/>
              </a:rPr>
              <a:t>32</a:t>
            </a:r>
            <a:r>
              <a:rPr lang="zh-CN" altLang="en-US" sz="3200" dirty="0">
                <a:latin typeface="楷体_GB2312" pitchFamily="49" charset="-122"/>
                <a:ea typeface="楷体_GB2312" pitchFamily="49" charset="-122"/>
              </a:rPr>
              <a:t>个处理器的计算机，对远程</a:t>
            </a:r>
            <a:r>
              <a:rPr lang="zh-CN" altLang="en-US" sz="3200" dirty="0" smtClean="0">
                <a:latin typeface="楷体_GB2312" pitchFamily="49" charset="-122"/>
                <a:ea typeface="楷体_GB2312" pitchFamily="49" charset="-122"/>
              </a:rPr>
              <a:t>存储器</a:t>
            </a:r>
            <a:r>
              <a:rPr lang="zh-CN" altLang="en-US" sz="3200" dirty="0">
                <a:latin typeface="楷体_GB2312" pitchFamily="49" charset="-122"/>
                <a:ea typeface="楷体_GB2312" pitchFamily="49" charset="-122"/>
              </a:rPr>
              <a:t>访问时间为</a:t>
            </a:r>
            <a:r>
              <a:rPr lang="en-US" altLang="zh-CN" sz="3200" dirty="0">
                <a:latin typeface="楷体_GB2312" pitchFamily="49" charset="-122"/>
                <a:ea typeface="楷体_GB2312" pitchFamily="49" charset="-122"/>
              </a:rPr>
              <a:t>2000ns</a:t>
            </a:r>
            <a:r>
              <a:rPr lang="zh-CN" altLang="en-US" sz="3200" dirty="0">
                <a:latin typeface="楷体_GB2312" pitchFamily="49" charset="-122"/>
                <a:ea typeface="楷体_GB2312" pitchFamily="49" charset="-122"/>
              </a:rPr>
              <a:t>。除了通信以外，假设计算中</a:t>
            </a:r>
            <a:r>
              <a:rPr lang="zh-CN" altLang="en-US" sz="3200" dirty="0" smtClean="0">
                <a:latin typeface="楷体_GB2312" pitchFamily="49" charset="-122"/>
                <a:ea typeface="楷体_GB2312" pitchFamily="49" charset="-122"/>
              </a:rPr>
              <a:t>的访问</a:t>
            </a:r>
            <a:r>
              <a:rPr lang="zh-CN" altLang="en-US" sz="3200" dirty="0">
                <a:latin typeface="楷体_GB2312" pitchFamily="49" charset="-122"/>
                <a:ea typeface="楷体_GB2312" pitchFamily="49" charset="-122"/>
              </a:rPr>
              <a:t>均命中局部存储器。当发出一个远程请求时，</a:t>
            </a:r>
            <a:r>
              <a:rPr lang="zh-CN" altLang="en-US" sz="3200" dirty="0" smtClean="0">
                <a:latin typeface="楷体_GB2312" pitchFamily="49" charset="-122"/>
                <a:ea typeface="楷体_GB2312" pitchFamily="49" charset="-122"/>
              </a:rPr>
              <a:t>本处理器</a:t>
            </a:r>
            <a:r>
              <a:rPr lang="zh-CN" altLang="en-US" sz="3200" dirty="0">
                <a:latin typeface="楷体_GB2312" pitchFamily="49" charset="-122"/>
                <a:ea typeface="楷体_GB2312" pitchFamily="49" charset="-122"/>
              </a:rPr>
              <a:t>挂起。处理器时钟时间为</a:t>
            </a:r>
            <a:r>
              <a:rPr lang="en-US" altLang="zh-CN" sz="3200" dirty="0">
                <a:latin typeface="楷体_GB2312" pitchFamily="49" charset="-122"/>
                <a:ea typeface="楷体_GB2312" pitchFamily="49" charset="-122"/>
              </a:rPr>
              <a:t>10ns</a:t>
            </a:r>
            <a:r>
              <a:rPr lang="zh-CN" altLang="en-US" sz="3200" dirty="0">
                <a:latin typeface="楷体_GB2312" pitchFamily="49" charset="-122"/>
                <a:ea typeface="楷体_GB2312" pitchFamily="49" charset="-122"/>
              </a:rPr>
              <a:t>，如果指令</a:t>
            </a:r>
            <a:r>
              <a:rPr lang="zh-CN" altLang="en-US" sz="3200" dirty="0" smtClean="0">
                <a:latin typeface="楷体_GB2312" pitchFamily="49" charset="-122"/>
                <a:ea typeface="楷体_GB2312" pitchFamily="49" charset="-122"/>
              </a:rPr>
              <a:t>基本的</a:t>
            </a:r>
            <a:r>
              <a:rPr lang="en-US" altLang="zh-CN" sz="3200" dirty="0">
                <a:latin typeface="楷体_GB2312" pitchFamily="49" charset="-122"/>
                <a:ea typeface="楷体_GB2312" pitchFamily="49" charset="-122"/>
              </a:rPr>
              <a:t>CPI</a:t>
            </a:r>
            <a:r>
              <a:rPr lang="zh-CN" altLang="en-US" sz="3200" dirty="0">
                <a:latin typeface="楷体_GB2312" pitchFamily="49" charset="-122"/>
                <a:ea typeface="楷体_GB2312" pitchFamily="49" charset="-122"/>
              </a:rPr>
              <a:t>为</a:t>
            </a:r>
            <a:r>
              <a:rPr lang="en-US" altLang="zh-CN" sz="3200" dirty="0">
                <a:latin typeface="楷体_GB2312" pitchFamily="49" charset="-122"/>
                <a:ea typeface="楷体_GB2312" pitchFamily="49" charset="-122"/>
              </a:rPr>
              <a:t>1.0(</a:t>
            </a:r>
            <a:r>
              <a:rPr lang="zh-CN" altLang="en-US" sz="3200" dirty="0">
                <a:latin typeface="楷体_GB2312" pitchFamily="49" charset="-122"/>
                <a:ea typeface="楷体_GB2312" pitchFamily="49" charset="-122"/>
              </a:rPr>
              <a:t>设所有访存均命中</a:t>
            </a:r>
            <a:r>
              <a:rPr lang="en-US" altLang="zh-CN" sz="3200" dirty="0">
                <a:latin typeface="楷体_GB2312" pitchFamily="49" charset="-122"/>
                <a:ea typeface="楷体_GB2312" pitchFamily="49" charset="-122"/>
              </a:rPr>
              <a:t>Cache)</a:t>
            </a:r>
            <a:r>
              <a:rPr lang="zh-CN" altLang="en-US" sz="3200" dirty="0">
                <a:latin typeface="楷体_GB2312" pitchFamily="49" charset="-122"/>
                <a:ea typeface="楷体_GB2312" pitchFamily="49" charset="-122"/>
              </a:rPr>
              <a:t>，求在没有</a:t>
            </a:r>
            <a:r>
              <a:rPr lang="zh-CN" altLang="en-US" sz="3200" dirty="0" smtClean="0">
                <a:latin typeface="楷体_GB2312" pitchFamily="49" charset="-122"/>
                <a:ea typeface="楷体_GB2312" pitchFamily="49" charset="-122"/>
              </a:rPr>
              <a:t>远程访问</a:t>
            </a:r>
            <a:r>
              <a:rPr lang="zh-CN" altLang="en-US" sz="3200" dirty="0">
                <a:latin typeface="楷体_GB2312" pitchFamily="49" charset="-122"/>
                <a:ea typeface="楷体_GB2312" pitchFamily="49" charset="-122"/>
              </a:rPr>
              <a:t>的状态下与有</a:t>
            </a:r>
            <a:r>
              <a:rPr lang="en-US" altLang="zh-CN" sz="3200" dirty="0">
                <a:latin typeface="楷体_GB2312" pitchFamily="49" charset="-122"/>
                <a:ea typeface="楷体_GB2312" pitchFamily="49" charset="-122"/>
              </a:rPr>
              <a:t>0.5%</a:t>
            </a:r>
            <a:r>
              <a:rPr lang="zh-CN" altLang="en-US" sz="3200" dirty="0">
                <a:latin typeface="楷体_GB2312" pitchFamily="49" charset="-122"/>
                <a:ea typeface="楷体_GB2312" pitchFamily="49" charset="-122"/>
              </a:rPr>
              <a:t>的指令需要远程访问的状态下</a:t>
            </a:r>
            <a:r>
              <a:rPr lang="zh-CN" altLang="en-US" sz="3200" dirty="0" smtClean="0">
                <a:latin typeface="楷体_GB2312" pitchFamily="49" charset="-122"/>
                <a:ea typeface="楷体_GB2312" pitchFamily="49" charset="-122"/>
              </a:rPr>
              <a:t>，前者</a:t>
            </a:r>
            <a:r>
              <a:rPr lang="zh-CN" altLang="en-US" sz="3200" dirty="0">
                <a:latin typeface="楷体_GB2312" pitchFamily="49" charset="-122"/>
                <a:ea typeface="楷体_GB2312" pitchFamily="49" charset="-122"/>
              </a:rPr>
              <a:t>比后者快多少</a:t>
            </a:r>
            <a:r>
              <a:rPr lang="en-US" altLang="zh-CN" sz="3200" dirty="0">
                <a:latin typeface="楷体_GB2312" pitchFamily="49" charset="-122"/>
                <a:ea typeface="楷体_GB2312" pitchFamily="49" charset="-122"/>
              </a:rPr>
              <a:t>?</a:t>
            </a:r>
          </a:p>
          <a:p>
            <a:pPr marL="0" indent="0">
              <a:lnSpc>
                <a:spcPct val="85000"/>
              </a:lnSpc>
              <a:spcBef>
                <a:spcPct val="50000"/>
              </a:spcBef>
              <a:buNone/>
            </a:pPr>
            <a:r>
              <a:rPr lang="zh-CN" altLang="en-US" sz="3200" dirty="0" smtClean="0">
                <a:latin typeface="楷体_GB2312" pitchFamily="49" charset="-122"/>
                <a:ea typeface="楷体_GB2312" pitchFamily="49" charset="-122"/>
              </a:rPr>
              <a:t></a:t>
            </a:r>
            <a:endParaRPr lang="zh-CN" altLang="en-US" sz="3200" dirty="0"/>
          </a:p>
        </p:txBody>
      </p:sp>
      <p:sp>
        <p:nvSpPr>
          <p:cNvPr id="4" name="日期占位符 3"/>
          <p:cNvSpPr>
            <a:spLocks noGrp="1"/>
          </p:cNvSpPr>
          <p:nvPr>
            <p:ph type="dt" sz="half" idx="10"/>
          </p:nvPr>
        </p:nvSpPr>
        <p:spPr/>
        <p:txBody>
          <a:bodyPr/>
          <a:lstStyle/>
          <a:p>
            <a:fld id="{69C7387E-5ADB-45B0-B418-50D1ACD399FA}" type="datetime1">
              <a:rPr lang="zh-CN" altLang="en-US" smtClean="0">
                <a:solidFill>
                  <a:schemeClr val="tx1"/>
                </a:solidFill>
              </a:rPr>
              <a:t>2014/5/30</a:t>
            </a:fld>
            <a:endParaRPr lang="zh-CN" altLang="en-US">
              <a:solidFill>
                <a:schemeClr val="tx1"/>
              </a:solidFill>
            </a:endParaRPr>
          </a:p>
        </p:txBody>
      </p:sp>
      <p:sp>
        <p:nvSpPr>
          <p:cNvPr id="5" name="页脚占位符 4"/>
          <p:cNvSpPr>
            <a:spLocks noGrp="1"/>
          </p:cNvSpPr>
          <p:nvPr>
            <p:ph type="ftr" sz="quarter" idx="11"/>
          </p:nvPr>
        </p:nvSpPr>
        <p:spPr/>
        <p:txBody>
          <a:bodyPr/>
          <a:lstStyle/>
          <a:p>
            <a:r>
              <a:rPr lang="zh-CN" altLang="en-US" smtClean="0">
                <a:solidFill>
                  <a:schemeClr val="tx1"/>
                </a:solidFill>
              </a:rPr>
              <a:t>计算机体系结构</a:t>
            </a:r>
            <a:endParaRPr lang="zh-CN" altLang="en-US">
              <a:solidFill>
                <a:schemeClr val="tx1"/>
              </a:solidFill>
            </a:endParaRPr>
          </a:p>
        </p:txBody>
      </p:sp>
      <p:sp>
        <p:nvSpPr>
          <p:cNvPr id="6" name="灯片编号占位符 5"/>
          <p:cNvSpPr>
            <a:spLocks noGrp="1"/>
          </p:cNvSpPr>
          <p:nvPr>
            <p:ph type="sldNum" sz="quarter" idx="12"/>
          </p:nvPr>
        </p:nvSpPr>
        <p:spPr/>
        <p:txBody>
          <a:bodyPr/>
          <a:lstStyle/>
          <a:p>
            <a:fld id="{AA17C781-CE61-413B-B0F5-CF67DAEC2612}" type="slidenum">
              <a:rPr lang="zh-CN" altLang="en-US" smtClean="0">
                <a:solidFill>
                  <a:schemeClr val="tx1"/>
                </a:solidFill>
              </a:rPr>
              <a:t>21</a:t>
            </a:fld>
            <a:endParaRPr lang="zh-CN" altLang="en-US">
              <a:solidFill>
                <a:schemeClr val="tx1"/>
              </a:solidFill>
            </a:endParaRPr>
          </a:p>
        </p:txBody>
      </p:sp>
    </p:spTree>
    <p:extLst>
      <p:ext uri="{BB962C8B-B14F-4D97-AF65-F5344CB8AC3E}">
        <p14:creationId xmlns:p14="http://schemas.microsoft.com/office/powerpoint/2010/main" val="2855247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67243"/>
            <a:ext cx="7886700" cy="570958"/>
          </a:xfrm>
        </p:spPr>
        <p:txBody>
          <a:bodyPr>
            <a:normAutofit fontScale="90000"/>
          </a:bodyPr>
          <a:lstStyle/>
          <a:p>
            <a:endParaRPr lang="zh-CN" altLang="en-US" dirty="0"/>
          </a:p>
        </p:txBody>
      </p:sp>
      <p:sp>
        <p:nvSpPr>
          <p:cNvPr id="3" name="内容占位符 2"/>
          <p:cNvSpPr>
            <a:spLocks noGrp="1"/>
          </p:cNvSpPr>
          <p:nvPr>
            <p:ph idx="1"/>
          </p:nvPr>
        </p:nvSpPr>
        <p:spPr>
          <a:xfrm>
            <a:off x="628650" y="925286"/>
            <a:ext cx="7886700" cy="5251677"/>
          </a:xfrm>
        </p:spPr>
        <p:txBody>
          <a:bodyPr>
            <a:normAutofit/>
          </a:bodyPr>
          <a:lstStyle/>
          <a:p>
            <a:pPr marL="0" indent="0">
              <a:lnSpc>
                <a:spcPct val="85000"/>
              </a:lnSpc>
              <a:spcBef>
                <a:spcPct val="50000"/>
              </a:spcBef>
              <a:buNone/>
            </a:pPr>
            <a:r>
              <a:rPr lang="zh-CN" altLang="en-US" dirty="0">
                <a:latin typeface="楷体_GB2312" pitchFamily="49" charset="-122"/>
                <a:ea typeface="楷体_GB2312" pitchFamily="49" charset="-122"/>
              </a:rPr>
              <a:t>解  有</a:t>
            </a:r>
            <a:r>
              <a:rPr lang="en-US" altLang="zh-CN" dirty="0">
                <a:latin typeface="楷体_GB2312" pitchFamily="49" charset="-122"/>
                <a:ea typeface="楷体_GB2312" pitchFamily="49" charset="-122"/>
              </a:rPr>
              <a:t>0.5%</a:t>
            </a:r>
            <a:r>
              <a:rPr lang="zh-CN" altLang="en-US" dirty="0">
                <a:latin typeface="楷体_GB2312" pitchFamily="49" charset="-122"/>
                <a:ea typeface="楷体_GB2312" pitchFamily="49" charset="-122"/>
              </a:rPr>
              <a:t>远程访问的机器的实际</a:t>
            </a:r>
            <a:r>
              <a:rPr lang="en-US" altLang="zh-CN" dirty="0">
                <a:latin typeface="楷体_GB2312" pitchFamily="49" charset="-122"/>
                <a:ea typeface="楷体_GB2312" pitchFamily="49" charset="-122"/>
              </a:rPr>
              <a:t>CPI</a:t>
            </a:r>
            <a:r>
              <a:rPr lang="zh-CN" altLang="en-US" dirty="0">
                <a:latin typeface="楷体_GB2312" pitchFamily="49" charset="-122"/>
                <a:ea typeface="楷体_GB2312" pitchFamily="49" charset="-122"/>
              </a:rPr>
              <a:t>为</a:t>
            </a:r>
            <a:endParaRPr lang="en-US" altLang="zh-CN" dirty="0">
              <a:latin typeface="楷体_GB2312" pitchFamily="49" charset="-122"/>
              <a:ea typeface="楷体_GB2312" pitchFamily="49" charset="-122"/>
            </a:endParaRPr>
          </a:p>
          <a:p>
            <a:pPr marL="0" indent="0">
              <a:lnSpc>
                <a:spcPct val="85000"/>
              </a:lnSpc>
              <a:spcBef>
                <a:spcPct val="50000"/>
              </a:spcBef>
              <a:buNone/>
            </a:pPr>
            <a:r>
              <a:rPr lang="en-US" altLang="zh-CN" dirty="0">
                <a:latin typeface="楷体_GB2312" pitchFamily="49" charset="-122"/>
                <a:ea typeface="楷体_GB2312" pitchFamily="49" charset="-122"/>
              </a:rPr>
              <a:t>CPI</a:t>
            </a:r>
            <a:r>
              <a:rPr lang="zh-CN" altLang="en-US" dirty="0">
                <a:latin typeface="楷体_GB2312" pitchFamily="49" charset="-122"/>
                <a:ea typeface="楷体_GB2312" pitchFamily="49" charset="-122"/>
              </a:rPr>
              <a:t>＝基本</a:t>
            </a:r>
            <a:r>
              <a:rPr lang="en-US" altLang="zh-CN" dirty="0">
                <a:latin typeface="楷体_GB2312" pitchFamily="49" charset="-122"/>
                <a:ea typeface="楷体_GB2312" pitchFamily="49" charset="-122"/>
              </a:rPr>
              <a:t>CPI</a:t>
            </a:r>
            <a:r>
              <a:rPr lang="zh-CN" altLang="en-US" dirty="0">
                <a:latin typeface="楷体_GB2312" pitchFamily="49" charset="-122"/>
                <a:ea typeface="楷体_GB2312" pitchFamily="49" charset="-122"/>
              </a:rPr>
              <a:t>＋远程访问率</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远程访问开销</a:t>
            </a:r>
          </a:p>
          <a:p>
            <a:pPr marL="0" indent="0">
              <a:lnSpc>
                <a:spcPct val="85000"/>
              </a:lnSpc>
              <a:spcBef>
                <a:spcPct val="50000"/>
              </a:spcBef>
              <a:buNone/>
            </a:pPr>
            <a:r>
              <a:rPr lang="zh-CN" altLang="en-US" dirty="0" smtClean="0">
                <a:latin typeface="楷体_GB2312" pitchFamily="49" charset="-122"/>
                <a:ea typeface="楷体_GB2312" pitchFamily="49" charset="-122"/>
              </a:rPr>
              <a:t>   ＝</a:t>
            </a:r>
            <a:r>
              <a:rPr lang="en-US" altLang="zh-CN" dirty="0">
                <a:latin typeface="楷体_GB2312" pitchFamily="49" charset="-122"/>
                <a:ea typeface="楷体_GB2312" pitchFamily="49" charset="-122"/>
              </a:rPr>
              <a:t>1.0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0.5%×</a:t>
            </a:r>
            <a:r>
              <a:rPr lang="zh-CN" altLang="en-US" dirty="0">
                <a:latin typeface="楷体_GB2312" pitchFamily="49" charset="-122"/>
                <a:ea typeface="楷体_GB2312" pitchFamily="49" charset="-122"/>
              </a:rPr>
              <a:t>远程访问开销</a:t>
            </a:r>
            <a:endParaRPr lang="en-US" altLang="zh-CN" dirty="0" smtClean="0">
              <a:latin typeface="楷体_GB2312" pitchFamily="49" charset="-122"/>
              <a:ea typeface="楷体_GB2312" pitchFamily="49" charset="-122"/>
            </a:endParaRPr>
          </a:p>
          <a:p>
            <a:pPr marL="0" indent="0">
              <a:lnSpc>
                <a:spcPct val="85000"/>
              </a:lnSpc>
              <a:spcBef>
                <a:spcPct val="50000"/>
              </a:spcBef>
              <a:buNone/>
            </a:pPr>
            <a:r>
              <a:rPr lang="zh-CN" altLang="en-US" dirty="0" smtClean="0">
                <a:latin typeface="楷体_GB2312" pitchFamily="49" charset="-122"/>
                <a:ea typeface="楷体_GB2312" pitchFamily="49" charset="-122"/>
              </a:rPr>
              <a:t>远程访问</a:t>
            </a:r>
            <a:r>
              <a:rPr lang="zh-CN" altLang="en-US" dirty="0">
                <a:latin typeface="楷体_GB2312" pitchFamily="49" charset="-122"/>
                <a:ea typeface="楷体_GB2312" pitchFamily="49" charset="-122"/>
              </a:rPr>
              <a:t>开销＝远程访问时间</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时钟</a:t>
            </a:r>
            <a:r>
              <a:rPr lang="zh-CN" altLang="en-US" dirty="0" smtClean="0">
                <a:latin typeface="楷体_GB2312" pitchFamily="49" charset="-122"/>
                <a:ea typeface="楷体_GB2312" pitchFamily="49" charset="-122"/>
              </a:rPr>
              <a:t>时间            </a:t>
            </a:r>
            <a:endParaRPr lang="en-US" altLang="zh-CN" dirty="0" smtClean="0">
              <a:latin typeface="楷体_GB2312" pitchFamily="49" charset="-122"/>
              <a:ea typeface="楷体_GB2312" pitchFamily="49" charset="-122"/>
            </a:endParaRPr>
          </a:p>
          <a:p>
            <a:pPr marL="0" indent="0">
              <a:lnSpc>
                <a:spcPct val="85000"/>
              </a:lnSpc>
              <a:spcBef>
                <a:spcPct val="50000"/>
              </a:spcBef>
              <a:buNone/>
            </a:pPr>
            <a:r>
              <a:rPr lang="en-US" altLang="zh-CN" dirty="0">
                <a:latin typeface="楷体_GB2312" pitchFamily="49" charset="-122"/>
                <a:ea typeface="楷体_GB2312" pitchFamily="49" charset="-122"/>
              </a:rPr>
              <a:t> </a:t>
            </a: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a:t>
            </a:r>
            <a:r>
              <a:rPr lang="en-US" altLang="zh-CN" dirty="0">
                <a:latin typeface="楷体_GB2312" pitchFamily="49" charset="-122"/>
                <a:ea typeface="楷体_GB2312" pitchFamily="49" charset="-122"/>
              </a:rPr>
              <a:t>2000ns/10ns</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200</a:t>
            </a:r>
            <a:r>
              <a:rPr lang="zh-CN" altLang="en-US" dirty="0">
                <a:latin typeface="楷体_GB2312" pitchFamily="49" charset="-122"/>
                <a:ea typeface="楷体_GB2312" pitchFamily="49" charset="-122"/>
              </a:rPr>
              <a:t>个时钟</a:t>
            </a:r>
          </a:p>
          <a:p>
            <a:pPr marL="0" indent="0">
              <a:lnSpc>
                <a:spcPct val="85000"/>
              </a:lnSpc>
              <a:spcBef>
                <a:spcPct val="50000"/>
              </a:spcBef>
              <a:buNone/>
            </a:pPr>
            <a:r>
              <a:rPr lang="zh-CN" altLang="en-US" dirty="0" smtClean="0">
                <a:latin typeface="楷体_GB2312" pitchFamily="49" charset="-122"/>
                <a:ea typeface="楷体_GB2312" pitchFamily="49" charset="-122"/>
              </a:rPr>
              <a:t>      </a:t>
            </a: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CPI</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1.0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0.5%×200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2.0</a:t>
            </a:r>
            <a:r>
              <a:rPr lang="en-US" altLang="zh-CN" dirty="0" smtClean="0">
                <a:latin typeface="楷体_GB2312" pitchFamily="49" charset="-122"/>
                <a:ea typeface="楷体_GB2312" pitchFamily="49" charset="-122"/>
              </a:rPr>
              <a:t></a:t>
            </a:r>
          </a:p>
          <a:p>
            <a:pPr marL="0" indent="0">
              <a:lnSpc>
                <a:spcPct val="85000"/>
              </a:lnSpc>
              <a:spcBef>
                <a:spcPct val="50000"/>
              </a:spcBef>
              <a:buNone/>
            </a:pPr>
            <a:r>
              <a:rPr lang="zh-CN" altLang="en-US" dirty="0" smtClean="0">
                <a:latin typeface="楷体_GB2312" pitchFamily="49" charset="-122"/>
                <a:ea typeface="楷体_GB2312" pitchFamily="49" charset="-122"/>
              </a:rPr>
              <a:t>它</a:t>
            </a:r>
            <a:r>
              <a:rPr lang="zh-CN" altLang="en-US" dirty="0">
                <a:latin typeface="楷体_GB2312" pitchFamily="49" charset="-122"/>
                <a:ea typeface="楷体_GB2312" pitchFamily="49" charset="-122"/>
              </a:rPr>
              <a:t>为只有局部访问的机器的</a:t>
            </a:r>
            <a:r>
              <a:rPr lang="en-US" altLang="zh-CN" dirty="0">
                <a:latin typeface="楷体_GB2312" pitchFamily="49" charset="-122"/>
                <a:ea typeface="楷体_GB2312" pitchFamily="49" charset="-122"/>
              </a:rPr>
              <a:t>2.0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1.0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倍， </a:t>
            </a:r>
          </a:p>
          <a:p>
            <a:pPr marL="0" indent="0">
              <a:lnSpc>
                <a:spcPct val="85000"/>
              </a:lnSpc>
              <a:spcBef>
                <a:spcPct val="50000"/>
              </a:spcBef>
              <a:buNone/>
            </a:pPr>
            <a:r>
              <a:rPr lang="zh-CN" altLang="en-US" dirty="0">
                <a:latin typeface="楷体_GB2312" pitchFamily="49" charset="-122"/>
                <a:ea typeface="楷体_GB2312" pitchFamily="49" charset="-122"/>
              </a:rPr>
              <a:t>因此在没有远程访问的状态下的机器速度是有</a:t>
            </a:r>
            <a:r>
              <a:rPr lang="en-US" altLang="zh-CN" dirty="0">
                <a:latin typeface="楷体_GB2312" pitchFamily="49" charset="-122"/>
                <a:ea typeface="楷体_GB2312" pitchFamily="49" charset="-122"/>
              </a:rPr>
              <a:t>0.5</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远程访问</a:t>
            </a:r>
            <a:r>
              <a:rPr lang="zh-CN" altLang="en-US" dirty="0">
                <a:latin typeface="楷体_GB2312" pitchFamily="49" charset="-122"/>
                <a:ea typeface="楷体_GB2312" pitchFamily="49" charset="-122"/>
              </a:rPr>
              <a:t>的机器速度的</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倍。</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22</a:t>
            </a:fld>
            <a:endParaRPr lang="zh-CN" altLang="en-US"/>
          </a:p>
        </p:txBody>
      </p:sp>
    </p:spTree>
    <p:extLst>
      <p:ext uri="{BB962C8B-B14F-4D97-AF65-F5344CB8AC3E}">
        <p14:creationId xmlns:p14="http://schemas.microsoft.com/office/powerpoint/2010/main" val="496433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850357"/>
          </a:xfrm>
        </p:spPr>
        <p:txBody>
          <a:bodyPr/>
          <a:lstStyle/>
          <a:p>
            <a:r>
              <a:rPr lang="zh-CN" altLang="en-US" dirty="0">
                <a:latin typeface="楷体_GB2312" pitchFamily="49" charset="-122"/>
                <a:ea typeface="楷体_GB2312" pitchFamily="49" charset="-122"/>
              </a:rPr>
              <a:t>问题的</a:t>
            </a:r>
            <a:r>
              <a:rPr lang="zh-CN" altLang="en-US" dirty="0" smtClean="0">
                <a:latin typeface="楷体_GB2312" pitchFamily="49" charset="-122"/>
                <a:ea typeface="楷体_GB2312" pitchFamily="49" charset="-122"/>
              </a:rPr>
              <a:t>解决</a:t>
            </a:r>
            <a:endParaRPr lang="zh-CN" altLang="en-US" dirty="0"/>
          </a:p>
        </p:txBody>
      </p:sp>
      <p:sp>
        <p:nvSpPr>
          <p:cNvPr id="3" name="内容占位符 2"/>
          <p:cNvSpPr>
            <a:spLocks noGrp="1"/>
          </p:cNvSpPr>
          <p:nvPr>
            <p:ph idx="1"/>
          </p:nvPr>
        </p:nvSpPr>
        <p:spPr>
          <a:xfrm>
            <a:off x="628650" y="1527717"/>
            <a:ext cx="7886700" cy="4649246"/>
          </a:xfrm>
        </p:spPr>
        <p:txBody>
          <a:bodyPr>
            <a:normAutofit/>
          </a:bodyPr>
          <a:lstStyle/>
          <a:p>
            <a:pPr algn="just">
              <a:spcBef>
                <a:spcPct val="50000"/>
              </a:spcBef>
              <a:buFont typeface="Wingdings" panose="05000000000000000000" pitchFamily="2" charset="2"/>
              <a:buChar char="p"/>
            </a:pPr>
            <a:r>
              <a:rPr lang="zh-CN" altLang="en-US" sz="3600" dirty="0" smtClean="0">
                <a:latin typeface="楷体_GB2312" pitchFamily="49" charset="-122"/>
                <a:ea typeface="楷体_GB2312" pitchFamily="49" charset="-122"/>
              </a:rPr>
              <a:t>并行性</a:t>
            </a:r>
            <a:r>
              <a:rPr lang="zh-CN" altLang="en-US" sz="3600" dirty="0">
                <a:latin typeface="楷体_GB2312" pitchFamily="49" charset="-122"/>
                <a:ea typeface="楷体_GB2312" pitchFamily="49" charset="-122"/>
              </a:rPr>
              <a:t>不足</a:t>
            </a:r>
            <a:r>
              <a:rPr lang="zh-CN" altLang="en-US" sz="3600" dirty="0" smtClean="0">
                <a:latin typeface="楷体_GB2312" pitchFamily="49" charset="-122"/>
                <a:ea typeface="楷体_GB2312" pitchFamily="49" charset="-122"/>
              </a:rPr>
              <a:t>：</a:t>
            </a:r>
            <a:endParaRPr lang="en-US" altLang="zh-CN" sz="3600" dirty="0">
              <a:latin typeface="楷体_GB2312" pitchFamily="49" charset="-122"/>
              <a:ea typeface="楷体_GB2312" pitchFamily="49" charset="-122"/>
            </a:endParaRPr>
          </a:p>
          <a:p>
            <a:pPr lvl="1" algn="just">
              <a:spcBef>
                <a:spcPct val="50000"/>
              </a:spcBef>
              <a:buFont typeface="Wingdings" panose="05000000000000000000" pitchFamily="2" charset="2"/>
              <a:buChar char="ü"/>
            </a:pPr>
            <a:r>
              <a:rPr lang="zh-CN" altLang="en-US" sz="3200" dirty="0" smtClean="0">
                <a:latin typeface="楷体_GB2312" pitchFamily="49" charset="-122"/>
                <a:ea typeface="楷体_GB2312" pitchFamily="49" charset="-122"/>
              </a:rPr>
              <a:t>通过</a:t>
            </a:r>
            <a:r>
              <a:rPr lang="zh-CN" altLang="en-US" sz="3200" dirty="0">
                <a:latin typeface="楷体_GB2312" pitchFamily="49" charset="-122"/>
                <a:ea typeface="楷体_GB2312" pitchFamily="49" charset="-122"/>
              </a:rPr>
              <a:t>采用并行性更好的算法来解决</a:t>
            </a:r>
          </a:p>
          <a:p>
            <a:pPr>
              <a:spcBef>
                <a:spcPct val="50000"/>
              </a:spcBef>
              <a:buFont typeface="Wingdings" panose="05000000000000000000" pitchFamily="2" charset="2"/>
              <a:buChar char="p"/>
            </a:pPr>
            <a:r>
              <a:rPr lang="zh-CN" altLang="en-US" sz="3600" dirty="0">
                <a:latin typeface="楷体_GB2312" pitchFamily="49" charset="-122"/>
                <a:ea typeface="楷体_GB2312" pitchFamily="49" charset="-122"/>
              </a:rPr>
              <a:t>远程访问延迟的降低： </a:t>
            </a:r>
            <a:endParaRPr lang="en-US" altLang="zh-CN" sz="3600" dirty="0" smtClean="0">
              <a:latin typeface="楷体_GB2312" pitchFamily="49" charset="-122"/>
              <a:ea typeface="楷体_GB2312" pitchFamily="49" charset="-122"/>
            </a:endParaRPr>
          </a:p>
          <a:p>
            <a:pPr lvl="1" algn="just">
              <a:spcBef>
                <a:spcPct val="50000"/>
              </a:spcBef>
              <a:buFont typeface="Wingdings" panose="05000000000000000000" pitchFamily="2" charset="2"/>
              <a:buChar char="ü"/>
            </a:pPr>
            <a:r>
              <a:rPr lang="zh-CN" altLang="en-US" sz="3200" dirty="0">
                <a:latin typeface="楷体_GB2312" pitchFamily="49" charset="-122"/>
                <a:ea typeface="楷体_GB2312" pitchFamily="49" charset="-122"/>
              </a:rPr>
              <a:t>靠体系结构支持和编程技术 </a:t>
            </a:r>
          </a:p>
          <a:p>
            <a:endParaRPr lang="zh-CN" altLang="en-US" sz="36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23</a:t>
            </a:fld>
            <a:endParaRPr lang="zh-CN" altLang="en-US"/>
          </a:p>
        </p:txBody>
      </p:sp>
    </p:spTree>
    <p:extLst>
      <p:ext uri="{BB962C8B-B14F-4D97-AF65-F5344CB8AC3E}">
        <p14:creationId xmlns:p14="http://schemas.microsoft.com/office/powerpoint/2010/main" val="3162608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_GB2312" pitchFamily="49" charset="-122"/>
                <a:ea typeface="楷体_GB2312" pitchFamily="49" charset="-122"/>
              </a:rPr>
              <a:t>并行程序的计算／通信比率</a:t>
            </a:r>
            <a:endParaRPr lang="zh-CN" altLang="en-US" dirty="0"/>
          </a:p>
        </p:txBody>
      </p:sp>
      <p:sp>
        <p:nvSpPr>
          <p:cNvPr id="3" name="内容占位符 2"/>
          <p:cNvSpPr>
            <a:spLocks noGrp="1"/>
          </p:cNvSpPr>
          <p:nvPr>
            <p:ph idx="1"/>
          </p:nvPr>
        </p:nvSpPr>
        <p:spPr/>
        <p:txBody>
          <a:bodyPr>
            <a:normAutofit/>
          </a:bodyPr>
          <a:lstStyle/>
          <a:p>
            <a:pPr marL="228600" lvl="1" algn="just">
              <a:spcBef>
                <a:spcPct val="50000"/>
              </a:spcBef>
              <a:buSzPct val="80000"/>
              <a:buFont typeface="Wingdings" panose="05000000000000000000" pitchFamily="2" charset="2"/>
              <a:buChar char="p"/>
            </a:pPr>
            <a:r>
              <a:rPr lang="zh-CN" altLang="en-US" sz="3600" dirty="0">
                <a:latin typeface="楷体_GB2312" pitchFamily="49" charset="-122"/>
                <a:ea typeface="楷体_GB2312" pitchFamily="49" charset="-122"/>
              </a:rPr>
              <a:t>反映并行程序性能的一个重要的度量</a:t>
            </a:r>
            <a:endParaRPr lang="en-US" altLang="zh-CN" sz="3600" dirty="0">
              <a:latin typeface="楷体_GB2312" pitchFamily="49" charset="-122"/>
              <a:ea typeface="楷体_GB2312" pitchFamily="49" charset="-122"/>
            </a:endParaRPr>
          </a:p>
          <a:p>
            <a:pPr marL="457200" lvl="1" indent="0" algn="just">
              <a:spcBef>
                <a:spcPct val="50000"/>
              </a:spcBef>
              <a:buClr>
                <a:srgbClr val="FFCCFF"/>
              </a:buClr>
              <a:buSzPct val="80000"/>
              <a:buNone/>
            </a:pPr>
            <a:r>
              <a:rPr lang="zh-CN" altLang="en-US" sz="3200" dirty="0" smtClean="0">
                <a:latin typeface="楷体_GB2312" pitchFamily="49" charset="-122"/>
                <a:ea typeface="楷体_GB2312" pitchFamily="49" charset="-122"/>
              </a:rPr>
              <a:t>计算</a:t>
            </a:r>
            <a:r>
              <a:rPr lang="zh-CN" altLang="en-US" sz="3200" dirty="0">
                <a:latin typeface="楷体_GB2312" pitchFamily="49" charset="-122"/>
                <a:ea typeface="楷体_GB2312" pitchFamily="49" charset="-122"/>
              </a:rPr>
              <a:t>与通信的</a:t>
            </a:r>
            <a:r>
              <a:rPr lang="zh-CN" altLang="en-US" sz="3200" dirty="0" smtClean="0">
                <a:latin typeface="楷体_GB2312" pitchFamily="49" charset="-122"/>
                <a:ea typeface="楷体_GB2312" pitchFamily="49" charset="-122"/>
              </a:rPr>
              <a:t>比率</a:t>
            </a:r>
            <a:endParaRPr lang="en-US" altLang="zh-CN" sz="3200" dirty="0" smtClean="0">
              <a:latin typeface="楷体_GB2312" pitchFamily="49" charset="-122"/>
              <a:ea typeface="楷体_GB2312" pitchFamily="49" charset="-122"/>
            </a:endParaRPr>
          </a:p>
          <a:p>
            <a:pPr marL="457200" lvl="1" indent="-457200" algn="just">
              <a:spcBef>
                <a:spcPct val="50000"/>
              </a:spcBef>
              <a:buSzPct val="80000"/>
              <a:buFont typeface="Wingdings" panose="05000000000000000000" pitchFamily="2" charset="2"/>
              <a:buChar char="p"/>
            </a:pPr>
            <a:r>
              <a:rPr lang="zh-CN" altLang="en-US" sz="3600" dirty="0" smtClean="0">
                <a:latin typeface="楷体_GB2312" pitchFamily="49" charset="-122"/>
                <a:ea typeface="楷体_GB2312" pitchFamily="49" charset="-122"/>
              </a:rPr>
              <a:t>计算</a:t>
            </a:r>
            <a:r>
              <a:rPr lang="en-US" altLang="zh-CN" sz="3600" dirty="0" smtClean="0">
                <a:latin typeface="楷体_GB2312" pitchFamily="49" charset="-122"/>
                <a:ea typeface="楷体_GB2312" pitchFamily="49" charset="-122"/>
              </a:rPr>
              <a:t>/</a:t>
            </a:r>
            <a:r>
              <a:rPr lang="zh-CN" altLang="en-US" sz="3600" dirty="0" smtClean="0">
                <a:latin typeface="楷体_GB2312" pitchFamily="49" charset="-122"/>
                <a:ea typeface="楷体_GB2312" pitchFamily="49" charset="-122"/>
              </a:rPr>
              <a:t>通信</a:t>
            </a:r>
            <a:r>
              <a:rPr lang="zh-CN" altLang="en-US" sz="3600" dirty="0">
                <a:latin typeface="楷体_GB2312" pitchFamily="49" charset="-122"/>
                <a:ea typeface="楷体_GB2312" pitchFamily="49" charset="-122"/>
              </a:rPr>
              <a:t>比率随着处理数据规模的增大而增加；随着处理器数目的增加而降低</a:t>
            </a:r>
            <a:r>
              <a:rPr lang="zh-CN" altLang="en-US" sz="3600" dirty="0" smtClean="0">
                <a:latin typeface="楷体_GB2312" pitchFamily="49" charset="-122"/>
                <a:ea typeface="楷体_GB2312" pitchFamily="49" charset="-122"/>
              </a:rPr>
              <a:t>。</a:t>
            </a:r>
            <a:endParaRPr lang="zh-CN" altLang="en-US" sz="3600" dirty="0">
              <a:latin typeface="楷体_GB2312" pitchFamily="49" charset="-122"/>
              <a:ea typeface="楷体_GB2312" pitchFamily="49" charset="-122"/>
            </a:endParaRPr>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24</a:t>
            </a:fld>
            <a:endParaRPr lang="zh-CN" altLang="en-US"/>
          </a:p>
        </p:txBody>
      </p:sp>
    </p:spTree>
    <p:extLst>
      <p:ext uri="{BB962C8B-B14F-4D97-AF65-F5344CB8AC3E}">
        <p14:creationId xmlns:p14="http://schemas.microsoft.com/office/powerpoint/2010/main" val="4048672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006474"/>
          </a:xfrm>
        </p:spPr>
        <p:txBody>
          <a:bodyPr/>
          <a:lstStyle/>
          <a:p>
            <a:r>
              <a:rPr lang="en-US" altLang="zh-CN" dirty="0" smtClean="0"/>
              <a:t>7.2 </a:t>
            </a:r>
            <a:r>
              <a:rPr lang="zh-CN" altLang="en-US" dirty="0" smtClean="0">
                <a:latin typeface="黑体" panose="02010609060101010101" pitchFamily="49" charset="-122"/>
                <a:ea typeface="黑体" panose="02010609060101010101" pitchFamily="49" charset="-122"/>
              </a:rPr>
              <a:t>集中式</a:t>
            </a:r>
            <a:r>
              <a:rPr lang="zh-CN" altLang="en-US" dirty="0">
                <a:latin typeface="黑体" panose="02010609060101010101" pitchFamily="49" charset="-122"/>
                <a:ea typeface="黑体" panose="02010609060101010101" pitchFamily="49" charset="-122"/>
              </a:rPr>
              <a:t>共享存储器体系结构</a:t>
            </a:r>
            <a:endParaRPr lang="zh-CN" altLang="en-US" dirty="0"/>
          </a:p>
        </p:txBody>
      </p:sp>
      <p:sp>
        <p:nvSpPr>
          <p:cNvPr id="3" name="内容占位符 2"/>
          <p:cNvSpPr>
            <a:spLocks noGrp="1"/>
          </p:cNvSpPr>
          <p:nvPr>
            <p:ph idx="1"/>
          </p:nvPr>
        </p:nvSpPr>
        <p:spPr>
          <a:xfrm>
            <a:off x="628650" y="1545771"/>
            <a:ext cx="7886700" cy="4631192"/>
          </a:xfrm>
        </p:spPr>
        <p:txBody>
          <a:bodyPr>
            <a:normAutofit/>
          </a:bodyPr>
          <a:lstStyle/>
          <a:p>
            <a:pPr marL="0" indent="0">
              <a:lnSpc>
                <a:spcPct val="85000"/>
              </a:lnSpc>
              <a:spcBef>
                <a:spcPct val="50000"/>
              </a:spcBef>
              <a:buNone/>
            </a:pPr>
            <a:r>
              <a:rPr lang="zh-CN" altLang="en-US" sz="3200" dirty="0">
                <a:latin typeface="楷体_GB2312" pitchFamily="49" charset="-122"/>
                <a:ea typeface="楷体_GB2312" pitchFamily="49" charset="-122"/>
              </a:rPr>
              <a:t>多个处理器共享一个存储器。</a:t>
            </a:r>
          </a:p>
          <a:p>
            <a:pPr>
              <a:lnSpc>
                <a:spcPct val="85000"/>
              </a:lnSpc>
              <a:spcBef>
                <a:spcPct val="50000"/>
              </a:spcBef>
              <a:buFont typeface="Wingdings" panose="05000000000000000000" pitchFamily="2" charset="2"/>
              <a:buChar char="p"/>
            </a:pPr>
            <a:r>
              <a:rPr lang="zh-CN" altLang="en-US" sz="3200" dirty="0" smtClean="0">
                <a:latin typeface="楷体_GB2312" pitchFamily="49" charset="-122"/>
                <a:ea typeface="楷体_GB2312" pitchFamily="49" charset="-122"/>
              </a:rPr>
              <a:t>当</a:t>
            </a:r>
            <a:r>
              <a:rPr lang="zh-CN" altLang="en-US" sz="3200" dirty="0">
                <a:latin typeface="楷体_GB2312" pitchFamily="49" charset="-122"/>
                <a:ea typeface="楷体_GB2312" pitchFamily="49" charset="-122"/>
              </a:rPr>
              <a:t>处理器规模较小时，这种机器十分经济。</a:t>
            </a:r>
          </a:p>
          <a:p>
            <a:pPr>
              <a:lnSpc>
                <a:spcPct val="85000"/>
              </a:lnSpc>
              <a:spcBef>
                <a:spcPct val="50000"/>
              </a:spcBef>
              <a:buFont typeface="Wingdings" panose="05000000000000000000" pitchFamily="2" charset="2"/>
              <a:buChar char="p"/>
            </a:pPr>
            <a:r>
              <a:rPr lang="zh-CN" altLang="en-US" sz="3200" dirty="0" smtClean="0">
                <a:latin typeface="楷体_GB2312" pitchFamily="49" charset="-122"/>
                <a:ea typeface="楷体_GB2312" pitchFamily="49" charset="-122"/>
              </a:rPr>
              <a:t>支持</a:t>
            </a:r>
            <a:r>
              <a:rPr lang="zh-CN" altLang="en-US" sz="3200" dirty="0">
                <a:latin typeface="楷体_GB2312" pitchFamily="49" charset="-122"/>
                <a:ea typeface="楷体_GB2312" pitchFamily="49" charset="-122"/>
              </a:rPr>
              <a:t>对共享数据和私有数据的</a:t>
            </a:r>
            <a:r>
              <a:rPr lang="en-US" altLang="zh-CN" sz="3200" dirty="0">
                <a:latin typeface="楷体_GB2312" pitchFamily="49" charset="-122"/>
                <a:ea typeface="楷体_GB2312" pitchFamily="49" charset="-122"/>
              </a:rPr>
              <a:t>Cache</a:t>
            </a:r>
            <a:r>
              <a:rPr lang="zh-CN" altLang="en-US" sz="3200" dirty="0">
                <a:latin typeface="楷体_GB2312" pitchFamily="49" charset="-122"/>
                <a:ea typeface="楷体_GB2312" pitchFamily="49" charset="-122"/>
              </a:rPr>
              <a:t>缓存。</a:t>
            </a:r>
          </a:p>
          <a:p>
            <a:pPr marL="0" indent="0">
              <a:lnSpc>
                <a:spcPct val="85000"/>
              </a:lnSpc>
              <a:spcBef>
                <a:spcPct val="50000"/>
              </a:spcBef>
              <a:buNone/>
            </a:pPr>
            <a:r>
              <a:rPr lang="zh-CN" altLang="en-US" sz="3200" dirty="0" smtClean="0">
                <a:latin typeface="楷体_GB2312" pitchFamily="49" charset="-122"/>
                <a:ea typeface="楷体_GB2312" pitchFamily="49" charset="-122"/>
              </a:rPr>
              <a:t>   私有</a:t>
            </a:r>
            <a:r>
              <a:rPr lang="zh-CN" altLang="en-US" sz="3200" dirty="0">
                <a:latin typeface="楷体_GB2312" pitchFamily="49" charset="-122"/>
                <a:ea typeface="楷体_GB2312" pitchFamily="49" charset="-122"/>
              </a:rPr>
              <a:t>数据供一个单独的处理器使用，而</a:t>
            </a:r>
            <a:r>
              <a:rPr lang="zh-CN" altLang="en-US" sz="3200" dirty="0" smtClean="0">
                <a:latin typeface="楷体_GB2312" pitchFamily="49" charset="-122"/>
                <a:ea typeface="楷体_GB2312" pitchFamily="49" charset="-122"/>
              </a:rPr>
              <a:t>共享</a:t>
            </a:r>
            <a:r>
              <a:rPr lang="zh-CN" altLang="en-US" sz="3200" dirty="0">
                <a:latin typeface="楷体_GB2312" pitchFamily="49" charset="-122"/>
                <a:ea typeface="楷体_GB2312" pitchFamily="49" charset="-122"/>
              </a:rPr>
              <a:t>数据供多个处理器使用。</a:t>
            </a:r>
          </a:p>
          <a:p>
            <a:pPr>
              <a:lnSpc>
                <a:spcPct val="85000"/>
              </a:lnSpc>
              <a:spcBef>
                <a:spcPct val="50000"/>
              </a:spcBef>
              <a:buFont typeface="Wingdings" panose="05000000000000000000" pitchFamily="2" charset="2"/>
              <a:buChar char="p"/>
            </a:pPr>
            <a:r>
              <a:rPr lang="zh-CN" altLang="en-US" sz="3200" dirty="0" smtClean="0">
                <a:latin typeface="楷体_GB2312" pitchFamily="49" charset="-122"/>
                <a:ea typeface="楷体_GB2312" pitchFamily="49" charset="-122"/>
              </a:rPr>
              <a:t>共享</a:t>
            </a:r>
            <a:r>
              <a:rPr lang="zh-CN" altLang="en-US" sz="3200" dirty="0">
                <a:latin typeface="楷体_GB2312" pitchFamily="49" charset="-122"/>
                <a:ea typeface="楷体_GB2312" pitchFamily="49" charset="-122"/>
              </a:rPr>
              <a:t>数据进入</a:t>
            </a:r>
            <a:r>
              <a:rPr lang="en-US" altLang="zh-CN" sz="3200" dirty="0">
                <a:latin typeface="楷体_GB2312" pitchFamily="49" charset="-122"/>
                <a:ea typeface="楷体_GB2312" pitchFamily="49" charset="-122"/>
              </a:rPr>
              <a:t>Cache</a:t>
            </a:r>
            <a:r>
              <a:rPr lang="zh-CN" altLang="en-US" sz="3200" dirty="0">
                <a:latin typeface="楷体_GB2312" pitchFamily="49" charset="-122"/>
                <a:ea typeface="楷体_GB2312" pitchFamily="49" charset="-122"/>
              </a:rPr>
              <a:t>产生了一个新的问题</a:t>
            </a:r>
          </a:p>
          <a:p>
            <a:pPr marL="0" indent="0">
              <a:lnSpc>
                <a:spcPct val="85000"/>
              </a:lnSpc>
              <a:spcBef>
                <a:spcPct val="50000"/>
              </a:spcBef>
              <a:buNone/>
            </a:pPr>
            <a:r>
              <a:rPr lang="zh-CN" altLang="en-US" sz="3200" dirty="0" smtClean="0">
                <a:latin typeface="楷体_GB2312" pitchFamily="49" charset="-122"/>
                <a:ea typeface="楷体_GB2312" pitchFamily="49" charset="-122"/>
              </a:rPr>
              <a:t>    </a:t>
            </a:r>
            <a:r>
              <a:rPr lang="en-US" altLang="zh-CN" sz="3200" dirty="0">
                <a:latin typeface="仿宋_GB2312" pitchFamily="49" charset="-122"/>
                <a:ea typeface="仿宋_GB2312" pitchFamily="49" charset="-122"/>
              </a:rPr>
              <a:t>Cache</a:t>
            </a:r>
            <a:r>
              <a:rPr lang="zh-CN" altLang="en-US" sz="3200" dirty="0">
                <a:latin typeface="仿宋_GB2312" pitchFamily="49" charset="-122"/>
                <a:ea typeface="仿宋_GB2312" pitchFamily="49" charset="-122"/>
              </a:rPr>
              <a:t>的一致性</a:t>
            </a:r>
            <a:r>
              <a:rPr lang="zh-CN" altLang="en-US" sz="3200" dirty="0" smtClean="0">
                <a:latin typeface="仿宋_GB2312" pitchFamily="49" charset="-122"/>
                <a:ea typeface="仿宋_GB2312" pitchFamily="49" charset="-122"/>
              </a:rPr>
              <a:t>问题</a:t>
            </a:r>
            <a:endParaRPr lang="zh-CN" altLang="en-US" sz="3200" dirty="0">
              <a:latin typeface="仿宋_GB2312" pitchFamily="49" charset="-122"/>
              <a:ea typeface="仿宋_GB2312" pitchFamily="49" charset="-122"/>
            </a:endParaRPr>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25</a:t>
            </a:fld>
            <a:endParaRPr lang="zh-CN" altLang="en-US"/>
          </a:p>
        </p:txBody>
      </p:sp>
    </p:spTree>
    <p:extLst>
      <p:ext uri="{BB962C8B-B14F-4D97-AF65-F5344CB8AC3E}">
        <p14:creationId xmlns:p14="http://schemas.microsoft.com/office/powerpoint/2010/main" val="1346720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05391"/>
          </a:xfrm>
        </p:spPr>
        <p:txBody>
          <a:bodyPr/>
          <a:lstStyle/>
          <a:p>
            <a:r>
              <a:rPr lang="zh-CN" altLang="en-US" dirty="0" smtClean="0">
                <a:latin typeface="仿宋_GB2312" pitchFamily="49" charset="-122"/>
                <a:ea typeface="仿宋_GB2312" pitchFamily="49" charset="-122"/>
              </a:rPr>
              <a:t>多处理机</a:t>
            </a:r>
            <a:r>
              <a:rPr lang="zh-CN" altLang="en-US" dirty="0">
                <a:latin typeface="仿宋_GB2312" pitchFamily="49" charset="-122"/>
                <a:ea typeface="仿宋_GB2312" pitchFamily="49" charset="-122"/>
              </a:rPr>
              <a:t>的</a:t>
            </a:r>
            <a:r>
              <a:rPr lang="zh-CN" altLang="en-US" dirty="0" smtClean="0">
                <a:latin typeface="仿宋_GB2312" pitchFamily="49" charset="-122"/>
                <a:ea typeface="仿宋_GB2312" pitchFamily="49" charset="-122"/>
              </a:rPr>
              <a:t>一致性</a:t>
            </a:r>
            <a:endParaRPr lang="zh-CN" altLang="en-US" dirty="0"/>
          </a:p>
        </p:txBody>
      </p:sp>
      <p:sp>
        <p:nvSpPr>
          <p:cNvPr id="3" name="内容占位符 2"/>
          <p:cNvSpPr>
            <a:spLocks noGrp="1"/>
          </p:cNvSpPr>
          <p:nvPr>
            <p:ph idx="1"/>
          </p:nvPr>
        </p:nvSpPr>
        <p:spPr>
          <a:xfrm>
            <a:off x="628650" y="1438507"/>
            <a:ext cx="7886700" cy="4738456"/>
          </a:xfrm>
        </p:spPr>
        <p:txBody>
          <a:bodyPr>
            <a:normAutofit/>
          </a:bodyPr>
          <a:lstStyle/>
          <a:p>
            <a:pPr marL="0" indent="0">
              <a:spcBef>
                <a:spcPct val="50000"/>
              </a:spcBef>
              <a:buNone/>
            </a:pPr>
            <a:r>
              <a:rPr lang="en-US" altLang="zh-CN" sz="3200" dirty="0" smtClean="0">
                <a:latin typeface="楷体_GB2312" pitchFamily="49" charset="-122"/>
                <a:ea typeface="楷体_GB2312" pitchFamily="49" charset="-122"/>
              </a:rPr>
              <a:t>(</a:t>
            </a:r>
            <a:r>
              <a:rPr lang="en-US" altLang="zh-CN" sz="3200" dirty="0">
                <a:latin typeface="楷体_GB2312" pitchFamily="49" charset="-122"/>
                <a:ea typeface="楷体_GB2312" pitchFamily="49" charset="-122"/>
              </a:rPr>
              <a:t>1) </a:t>
            </a:r>
            <a:r>
              <a:rPr lang="zh-CN" altLang="en-US" sz="3200" dirty="0">
                <a:latin typeface="楷体_GB2312" pitchFamily="49" charset="-122"/>
                <a:ea typeface="楷体_GB2312" pitchFamily="49" charset="-122"/>
              </a:rPr>
              <a:t>不一致产生的原因（</a:t>
            </a:r>
            <a:r>
              <a:rPr lang="en-US" altLang="zh-CN" sz="3200" dirty="0">
                <a:latin typeface="楷体_GB2312" pitchFamily="49" charset="-122"/>
                <a:ea typeface="楷体_GB2312" pitchFamily="49" charset="-122"/>
              </a:rPr>
              <a:t>Cache</a:t>
            </a:r>
            <a:r>
              <a:rPr lang="zh-CN" altLang="en-US" sz="3200" dirty="0">
                <a:latin typeface="楷体_GB2312" pitchFamily="49" charset="-122"/>
                <a:ea typeface="楷体_GB2312" pitchFamily="49" charset="-122"/>
              </a:rPr>
              <a:t>一致性问题</a:t>
            </a:r>
            <a:r>
              <a:rPr lang="zh-CN" altLang="en-US" sz="3200" dirty="0" smtClean="0">
                <a:latin typeface="楷体_GB2312" pitchFamily="49" charset="-122"/>
                <a:ea typeface="楷体_GB2312" pitchFamily="49" charset="-122"/>
              </a:rPr>
              <a:t>）</a:t>
            </a:r>
            <a:endParaRPr lang="en-US" altLang="zh-CN" sz="3200" dirty="0" smtClean="0">
              <a:latin typeface="楷体_GB2312" pitchFamily="49" charset="-122"/>
              <a:ea typeface="楷体_GB2312" pitchFamily="49" charset="-122"/>
            </a:endParaRPr>
          </a:p>
          <a:p>
            <a:pPr>
              <a:spcBef>
                <a:spcPct val="50000"/>
              </a:spcBef>
              <a:buFont typeface="Wingdings" panose="05000000000000000000" pitchFamily="2" charset="2"/>
              <a:buChar char="p"/>
            </a:pPr>
            <a:r>
              <a:rPr lang="en-US" altLang="zh-CN" sz="3200" dirty="0" smtClean="0">
                <a:latin typeface="楷体_GB2312" pitchFamily="49" charset="-122"/>
                <a:ea typeface="楷体_GB2312" pitchFamily="49" charset="-122"/>
              </a:rPr>
              <a:t>I</a:t>
            </a:r>
            <a:r>
              <a:rPr lang="zh-CN" altLang="en-US" sz="3200" dirty="0">
                <a:latin typeface="楷体_GB2312" pitchFamily="49" charset="-122"/>
                <a:ea typeface="楷体_GB2312" pitchFamily="49" charset="-122"/>
              </a:rPr>
              <a:t>／</a:t>
            </a:r>
            <a:r>
              <a:rPr lang="en-US" altLang="zh-CN" sz="3200" dirty="0">
                <a:latin typeface="楷体_GB2312" pitchFamily="49" charset="-122"/>
                <a:ea typeface="楷体_GB2312" pitchFamily="49" charset="-122"/>
              </a:rPr>
              <a:t>O</a:t>
            </a:r>
            <a:r>
              <a:rPr lang="zh-CN" altLang="en-US" sz="3200" dirty="0" smtClean="0">
                <a:latin typeface="楷体_GB2312" pitchFamily="49" charset="-122"/>
                <a:ea typeface="楷体_GB2312" pitchFamily="49" charset="-122"/>
              </a:rPr>
              <a:t>操作</a:t>
            </a:r>
            <a:endParaRPr lang="en-US" altLang="zh-CN" sz="3200" dirty="0">
              <a:latin typeface="楷体_GB2312" pitchFamily="49" charset="-122"/>
              <a:ea typeface="楷体_GB2312" pitchFamily="49" charset="-122"/>
            </a:endParaRPr>
          </a:p>
          <a:p>
            <a:pPr lvl="1">
              <a:spcBef>
                <a:spcPct val="50000"/>
              </a:spcBef>
              <a:buFont typeface="Wingdings" panose="05000000000000000000" pitchFamily="2" charset="2"/>
              <a:buChar char="ü"/>
            </a:pPr>
            <a:r>
              <a:rPr lang="en-US" altLang="zh-CN" sz="2800" dirty="0" smtClean="0">
                <a:latin typeface="楷体_GB2312" pitchFamily="49" charset="-122"/>
                <a:ea typeface="楷体_GB2312" pitchFamily="49" charset="-122"/>
              </a:rPr>
              <a:t>Cache</a:t>
            </a:r>
            <a:r>
              <a:rPr lang="zh-CN" altLang="en-US" sz="2800" dirty="0" smtClean="0">
                <a:latin typeface="楷体_GB2312" pitchFamily="49" charset="-122"/>
                <a:ea typeface="楷体_GB2312" pitchFamily="49" charset="-122"/>
              </a:rPr>
              <a:t>中的内容可能与由</a:t>
            </a:r>
            <a:r>
              <a:rPr lang="en-US" altLang="zh-CN" sz="2800" dirty="0" smtClean="0">
                <a:latin typeface="楷体_GB2312" pitchFamily="49" charset="-122"/>
                <a:ea typeface="楷体_GB2312" pitchFamily="49" charset="-122"/>
              </a:rPr>
              <a:t>I</a:t>
            </a:r>
            <a:r>
              <a:rPr lang="zh-CN" altLang="en-US" sz="2800" dirty="0" smtClean="0">
                <a:latin typeface="楷体_GB2312" pitchFamily="49" charset="-122"/>
                <a:ea typeface="楷体_GB2312" pitchFamily="49" charset="-122"/>
              </a:rPr>
              <a:t>／</a:t>
            </a:r>
            <a:r>
              <a:rPr lang="en-US" altLang="zh-CN" sz="2800" dirty="0" smtClean="0">
                <a:latin typeface="楷体_GB2312" pitchFamily="49" charset="-122"/>
                <a:ea typeface="楷体_GB2312" pitchFamily="49" charset="-122"/>
              </a:rPr>
              <a:t>O</a:t>
            </a:r>
            <a:r>
              <a:rPr lang="zh-CN" altLang="en-US" sz="2800" dirty="0" smtClean="0">
                <a:latin typeface="楷体_GB2312" pitchFamily="49" charset="-122"/>
                <a:ea typeface="楷体_GB2312" pitchFamily="49" charset="-122"/>
              </a:rPr>
              <a:t>子系统输入输出形成的存储器对应部分的内容不同。</a:t>
            </a:r>
            <a:endParaRPr lang="en-US" altLang="zh-CN" sz="2800" dirty="0" smtClean="0">
              <a:latin typeface="楷体_GB2312" pitchFamily="49" charset="-122"/>
              <a:ea typeface="楷体_GB2312" pitchFamily="49" charset="-122"/>
            </a:endParaRPr>
          </a:p>
          <a:p>
            <a:pPr>
              <a:spcBef>
                <a:spcPct val="50000"/>
              </a:spcBef>
              <a:buFont typeface="Wingdings" panose="05000000000000000000" pitchFamily="2" charset="2"/>
              <a:buChar char="p"/>
            </a:pPr>
            <a:r>
              <a:rPr lang="zh-CN" altLang="en-US" sz="3200" dirty="0" smtClean="0">
                <a:latin typeface="楷体_GB2312" pitchFamily="49" charset="-122"/>
                <a:ea typeface="楷体_GB2312" pitchFamily="49" charset="-122"/>
              </a:rPr>
              <a:t>共享数据</a:t>
            </a:r>
            <a:endParaRPr lang="en-US" altLang="zh-CN" sz="3200" dirty="0">
              <a:latin typeface="楷体_GB2312" pitchFamily="49" charset="-122"/>
              <a:ea typeface="楷体_GB2312" pitchFamily="49" charset="-122"/>
            </a:endParaRPr>
          </a:p>
          <a:p>
            <a:pPr lvl="1">
              <a:spcBef>
                <a:spcPct val="50000"/>
              </a:spcBef>
              <a:buFont typeface="Wingdings" panose="05000000000000000000" pitchFamily="2" charset="2"/>
              <a:buChar char="ü"/>
            </a:pPr>
            <a:r>
              <a:rPr lang="zh-CN" altLang="en-US" sz="2800" dirty="0" smtClean="0">
                <a:latin typeface="楷体_GB2312" pitchFamily="49" charset="-122"/>
                <a:ea typeface="楷体_GB2312" pitchFamily="49" charset="-122"/>
              </a:rPr>
              <a:t>不同</a:t>
            </a:r>
            <a:r>
              <a:rPr lang="zh-CN" altLang="en-US" sz="2800" dirty="0">
                <a:latin typeface="楷体_GB2312" pitchFamily="49" charset="-122"/>
                <a:ea typeface="楷体_GB2312" pitchFamily="49" charset="-122"/>
              </a:rPr>
              <a:t>处理器的</a:t>
            </a:r>
            <a:r>
              <a:rPr lang="en-US" altLang="zh-CN" sz="2800" dirty="0">
                <a:latin typeface="楷体_GB2312" pitchFamily="49" charset="-122"/>
                <a:ea typeface="楷体_GB2312" pitchFamily="49" charset="-122"/>
              </a:rPr>
              <a:t>Cache</a:t>
            </a:r>
            <a:r>
              <a:rPr lang="zh-CN" altLang="en-US" sz="2800" dirty="0">
                <a:latin typeface="楷体_GB2312" pitchFamily="49" charset="-122"/>
                <a:ea typeface="楷体_GB2312" pitchFamily="49" charset="-122"/>
              </a:rPr>
              <a:t>都保存有对应存储器</a:t>
            </a:r>
            <a:r>
              <a:rPr lang="zh-CN" altLang="en-US" sz="2800" dirty="0" smtClean="0">
                <a:latin typeface="楷体_GB2312" pitchFamily="49" charset="-122"/>
                <a:ea typeface="楷体_GB2312" pitchFamily="49" charset="-122"/>
              </a:rPr>
              <a:t>单元的</a:t>
            </a:r>
            <a:r>
              <a:rPr lang="zh-CN" altLang="en-US" sz="2800" dirty="0">
                <a:latin typeface="楷体_GB2312" pitchFamily="49" charset="-122"/>
                <a:ea typeface="楷体_GB2312" pitchFamily="49" charset="-122"/>
              </a:rPr>
              <a:t>内容。 </a:t>
            </a:r>
          </a:p>
          <a:p>
            <a:endParaRPr lang="zh-CN" altLang="en-US" sz="32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26</a:t>
            </a:fld>
            <a:endParaRPr lang="zh-CN" altLang="en-US"/>
          </a:p>
        </p:txBody>
      </p:sp>
    </p:spTree>
    <p:extLst>
      <p:ext uri="{BB962C8B-B14F-4D97-AF65-F5344CB8AC3E}">
        <p14:creationId xmlns:p14="http://schemas.microsoft.com/office/powerpoint/2010/main" val="3691409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298903"/>
          </a:xfrm>
        </p:spPr>
        <p:txBody>
          <a:bodyPr>
            <a:normAutofit fontScale="90000"/>
          </a:bodyPr>
          <a:lstStyle/>
          <a:p>
            <a:endParaRPr lang="zh-CN" altLang="en-US" dirty="0"/>
          </a:p>
        </p:txBody>
      </p:sp>
      <p:sp>
        <p:nvSpPr>
          <p:cNvPr id="3" name="内容占位符 2"/>
          <p:cNvSpPr>
            <a:spLocks noGrp="1"/>
          </p:cNvSpPr>
          <p:nvPr>
            <p:ph idx="1"/>
          </p:nvPr>
        </p:nvSpPr>
        <p:spPr>
          <a:xfrm>
            <a:off x="628649" y="775381"/>
            <a:ext cx="8003721" cy="1717448"/>
          </a:xfrm>
        </p:spPr>
        <p:txBody>
          <a:bodyPr>
            <a:normAutofit/>
          </a:bodyPr>
          <a:lstStyle/>
          <a:p>
            <a:pPr marL="0" indent="0">
              <a:spcBef>
                <a:spcPct val="50000"/>
              </a:spcBef>
              <a:buNone/>
            </a:pPr>
            <a:r>
              <a:rPr lang="zh-CN" altLang="en-US" sz="2400" dirty="0">
                <a:latin typeface="楷体_GB2312" pitchFamily="49" charset="-122"/>
                <a:ea typeface="楷体_GB2312" pitchFamily="49" charset="-122"/>
              </a:rPr>
              <a:t>例　两个处理器</a:t>
            </a:r>
            <a:r>
              <a:rPr lang="en-US" altLang="zh-CN" sz="2400" dirty="0">
                <a:latin typeface="楷体_GB2312" pitchFamily="49" charset="-122"/>
                <a:ea typeface="楷体_GB2312" pitchFamily="49" charset="-122"/>
              </a:rPr>
              <a:t>Cache</a:t>
            </a:r>
            <a:r>
              <a:rPr lang="zh-CN" altLang="en-US" sz="2400" dirty="0">
                <a:latin typeface="楷体_GB2312" pitchFamily="49" charset="-122"/>
                <a:ea typeface="楷体_GB2312" pitchFamily="49" charset="-122"/>
              </a:rPr>
              <a:t>对应同一存储器单元产生出不同的</a:t>
            </a:r>
            <a:r>
              <a:rPr lang="zh-CN" altLang="en-US" sz="2400" dirty="0" smtClean="0">
                <a:latin typeface="楷体_GB2312" pitchFamily="49" charset="-122"/>
                <a:ea typeface="楷体_GB2312" pitchFamily="49" charset="-122"/>
              </a:rPr>
              <a:t>值</a:t>
            </a:r>
            <a:endParaRPr lang="en-US" altLang="zh-CN" sz="2400" dirty="0" smtClean="0">
              <a:latin typeface="楷体_GB2312" pitchFamily="49" charset="-122"/>
              <a:ea typeface="楷体_GB2312" pitchFamily="49" charset="-122"/>
            </a:endParaRPr>
          </a:p>
          <a:p>
            <a:pPr marL="0" indent="0">
              <a:spcBef>
                <a:spcPct val="50000"/>
              </a:spcBef>
              <a:buNone/>
            </a:pPr>
            <a:r>
              <a:rPr lang="zh-CN" altLang="en-US" sz="2400" dirty="0" smtClean="0">
                <a:latin typeface="楷体_GB2312" pitchFamily="49" charset="-122"/>
                <a:ea typeface="楷体_GB2312" pitchFamily="49" charset="-122"/>
              </a:rPr>
              <a:t>假设</a:t>
            </a:r>
            <a:r>
              <a:rPr lang="zh-CN" altLang="en-US" sz="2400" dirty="0">
                <a:latin typeface="楷体_GB2312" pitchFamily="49" charset="-122"/>
                <a:ea typeface="楷体_GB2312" pitchFamily="49" charset="-122"/>
              </a:rPr>
              <a:t>：初始条件下各个</a:t>
            </a:r>
            <a:r>
              <a:rPr lang="en-US" altLang="zh-CN" sz="2400" dirty="0">
                <a:latin typeface="楷体_GB2312" pitchFamily="49" charset="-122"/>
                <a:ea typeface="楷体_GB2312" pitchFamily="49" charset="-122"/>
              </a:rPr>
              <a:t>Cache</a:t>
            </a:r>
            <a:r>
              <a:rPr lang="zh-CN" altLang="en-US" sz="2400" dirty="0">
                <a:latin typeface="楷体_GB2312" pitchFamily="49" charset="-122"/>
                <a:ea typeface="楷体_GB2312" pitchFamily="49" charset="-122"/>
              </a:rPr>
              <a:t>无</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值，</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单元值为</a:t>
            </a:r>
            <a:r>
              <a:rPr lang="en-US" altLang="zh-CN" sz="2400" dirty="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；写</a:t>
            </a:r>
            <a:r>
              <a:rPr lang="zh-CN" altLang="en-US" sz="2400" dirty="0">
                <a:latin typeface="楷体_GB2312" pitchFamily="49" charset="-122"/>
                <a:ea typeface="楷体_GB2312" pitchFamily="49" charset="-122"/>
              </a:rPr>
              <a:t>直达方式的</a:t>
            </a:r>
            <a:r>
              <a:rPr lang="en-US" altLang="zh-CN" sz="2400" dirty="0">
                <a:latin typeface="楷体_GB2312" pitchFamily="49" charset="-122"/>
                <a:ea typeface="楷体_GB2312" pitchFamily="49" charset="-122"/>
              </a:rPr>
              <a:t>Cache</a:t>
            </a:r>
            <a:r>
              <a:rPr lang="zh-CN" altLang="en-US" sz="2400" dirty="0">
                <a:latin typeface="楷体_GB2312" pitchFamily="49" charset="-122"/>
                <a:ea typeface="楷体_GB2312" pitchFamily="49" charset="-122"/>
              </a:rPr>
              <a:t>。</a:t>
            </a:r>
          </a:p>
          <a:p>
            <a:pPr marL="0" indent="0">
              <a:buNone/>
            </a:pP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27</a:t>
            </a:fld>
            <a:endParaRPr lang="zh-CN" altLang="en-US"/>
          </a:p>
        </p:txBody>
      </p:sp>
      <p:grpSp>
        <p:nvGrpSpPr>
          <p:cNvPr id="8" name="Group 65"/>
          <p:cNvGrpSpPr>
            <a:grpSpLocks/>
          </p:cNvGrpSpPr>
          <p:nvPr/>
        </p:nvGrpSpPr>
        <p:grpSpPr bwMode="auto">
          <a:xfrm>
            <a:off x="920750" y="2328409"/>
            <a:ext cx="7302500" cy="3648075"/>
            <a:chOff x="-3" y="-3"/>
            <a:chExt cx="3561" cy="1926"/>
          </a:xfrm>
        </p:grpSpPr>
        <p:grpSp>
          <p:nvGrpSpPr>
            <p:cNvPr id="9" name="Group 63"/>
            <p:cNvGrpSpPr>
              <a:grpSpLocks/>
            </p:cNvGrpSpPr>
            <p:nvPr/>
          </p:nvGrpSpPr>
          <p:grpSpPr bwMode="auto">
            <a:xfrm>
              <a:off x="0" y="0"/>
              <a:ext cx="3555" cy="1920"/>
              <a:chOff x="0" y="0"/>
              <a:chExt cx="3555" cy="1920"/>
            </a:xfrm>
          </p:grpSpPr>
          <p:grpSp>
            <p:nvGrpSpPr>
              <p:cNvPr id="11" name="Group 24"/>
              <p:cNvGrpSpPr>
                <a:grpSpLocks/>
              </p:cNvGrpSpPr>
              <p:nvPr/>
            </p:nvGrpSpPr>
            <p:grpSpPr bwMode="auto">
              <a:xfrm>
                <a:off x="0" y="0"/>
                <a:ext cx="921" cy="384"/>
                <a:chOff x="0" y="0"/>
                <a:chExt cx="921" cy="384"/>
              </a:xfrm>
            </p:grpSpPr>
            <p:sp>
              <p:nvSpPr>
                <p:cNvPr id="69" name="Rectangle 3"/>
                <p:cNvSpPr>
                  <a:spLocks noChangeArrowheads="1"/>
                </p:cNvSpPr>
                <p:nvPr/>
              </p:nvSpPr>
              <p:spPr bwMode="auto">
                <a:xfrm>
                  <a:off x="43" y="0"/>
                  <a:ext cx="8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2000" baseline="-25000">
                      <a:ea typeface="楷体_GB2312" pitchFamily="49" charset="-122"/>
                    </a:rPr>
                    <a:t>时间     事件</a:t>
                  </a:r>
                </a:p>
                <a:p>
                  <a:pPr algn="just" eaLnBrk="0" hangingPunct="0"/>
                  <a:endParaRPr lang="en-US" altLang="zh-CN" sz="2000" baseline="-25000">
                    <a:ea typeface="楷体_GB2312" pitchFamily="49" charset="-122"/>
                  </a:endParaRPr>
                </a:p>
              </p:txBody>
            </p:sp>
            <p:sp>
              <p:nvSpPr>
                <p:cNvPr id="70" name="Rectangle 23"/>
                <p:cNvSpPr>
                  <a:spLocks noChangeArrowheads="1"/>
                </p:cNvSpPr>
                <p:nvPr/>
              </p:nvSpPr>
              <p:spPr bwMode="auto">
                <a:xfrm>
                  <a:off x="0" y="0"/>
                  <a:ext cx="9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26"/>
              <p:cNvGrpSpPr>
                <a:grpSpLocks/>
              </p:cNvGrpSpPr>
              <p:nvPr/>
            </p:nvGrpSpPr>
            <p:grpSpPr bwMode="auto">
              <a:xfrm>
                <a:off x="921" y="0"/>
                <a:ext cx="878" cy="384"/>
                <a:chOff x="921" y="0"/>
                <a:chExt cx="878" cy="384"/>
              </a:xfrm>
            </p:grpSpPr>
            <p:sp>
              <p:nvSpPr>
                <p:cNvPr id="67" name="Rectangle 4"/>
                <p:cNvSpPr>
                  <a:spLocks noChangeArrowheads="1"/>
                </p:cNvSpPr>
                <p:nvPr/>
              </p:nvSpPr>
              <p:spPr bwMode="auto">
                <a:xfrm>
                  <a:off x="964" y="0"/>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CPU A Cache </a:t>
                  </a:r>
                  <a:r>
                    <a:rPr lang="zh-CN" altLang="en-US" sz="2000" baseline="-25000">
                      <a:ea typeface="楷体_GB2312" pitchFamily="49" charset="-122"/>
                    </a:rPr>
                    <a:t>内容</a:t>
                  </a:r>
                </a:p>
                <a:p>
                  <a:pPr algn="just" eaLnBrk="0" hangingPunct="0"/>
                  <a:endParaRPr lang="en-US" altLang="zh-CN" sz="2000" baseline="-25000">
                    <a:ea typeface="楷体_GB2312" pitchFamily="49" charset="-122"/>
                  </a:endParaRPr>
                </a:p>
              </p:txBody>
            </p:sp>
            <p:sp>
              <p:nvSpPr>
                <p:cNvPr id="68" name="Rectangle 25"/>
                <p:cNvSpPr>
                  <a:spLocks noChangeArrowheads="1"/>
                </p:cNvSpPr>
                <p:nvPr/>
              </p:nvSpPr>
              <p:spPr bwMode="auto">
                <a:xfrm>
                  <a:off x="921" y="0"/>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28"/>
              <p:cNvGrpSpPr>
                <a:grpSpLocks/>
              </p:cNvGrpSpPr>
              <p:nvPr/>
            </p:nvGrpSpPr>
            <p:grpSpPr bwMode="auto">
              <a:xfrm>
                <a:off x="1799" y="0"/>
                <a:ext cx="878" cy="384"/>
                <a:chOff x="1799" y="0"/>
                <a:chExt cx="878" cy="384"/>
              </a:xfrm>
            </p:grpSpPr>
            <p:sp>
              <p:nvSpPr>
                <p:cNvPr id="65" name="Rectangle 5"/>
                <p:cNvSpPr>
                  <a:spLocks noChangeArrowheads="1"/>
                </p:cNvSpPr>
                <p:nvPr/>
              </p:nvSpPr>
              <p:spPr bwMode="auto">
                <a:xfrm>
                  <a:off x="1842" y="0"/>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CPU B Cache </a:t>
                  </a:r>
                  <a:r>
                    <a:rPr lang="zh-CN" altLang="en-US" sz="2000" baseline="-25000">
                      <a:ea typeface="楷体_GB2312" pitchFamily="49" charset="-122"/>
                    </a:rPr>
                    <a:t>内容</a:t>
                  </a:r>
                </a:p>
                <a:p>
                  <a:pPr algn="just" eaLnBrk="0" hangingPunct="0"/>
                  <a:endParaRPr lang="en-US" altLang="zh-CN" sz="2000" baseline="-25000">
                    <a:ea typeface="楷体_GB2312" pitchFamily="49" charset="-122"/>
                  </a:endParaRPr>
                </a:p>
              </p:txBody>
            </p:sp>
            <p:sp>
              <p:nvSpPr>
                <p:cNvPr id="66" name="Rectangle 27"/>
                <p:cNvSpPr>
                  <a:spLocks noChangeArrowheads="1"/>
                </p:cNvSpPr>
                <p:nvPr/>
              </p:nvSpPr>
              <p:spPr bwMode="auto">
                <a:xfrm>
                  <a:off x="1799" y="0"/>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30"/>
              <p:cNvGrpSpPr>
                <a:grpSpLocks/>
              </p:cNvGrpSpPr>
              <p:nvPr/>
            </p:nvGrpSpPr>
            <p:grpSpPr bwMode="auto">
              <a:xfrm>
                <a:off x="2677" y="0"/>
                <a:ext cx="878" cy="384"/>
                <a:chOff x="2677" y="0"/>
                <a:chExt cx="878" cy="384"/>
              </a:xfrm>
            </p:grpSpPr>
            <p:sp>
              <p:nvSpPr>
                <p:cNvPr id="63" name="Rectangle 6"/>
                <p:cNvSpPr>
                  <a:spLocks noChangeArrowheads="1"/>
                </p:cNvSpPr>
                <p:nvPr/>
              </p:nvSpPr>
              <p:spPr bwMode="auto">
                <a:xfrm>
                  <a:off x="2720" y="0"/>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X</a:t>
                  </a:r>
                  <a:r>
                    <a:rPr lang="zh-CN" altLang="en-US" sz="2000" baseline="-25000">
                      <a:ea typeface="楷体_GB2312" pitchFamily="49" charset="-122"/>
                    </a:rPr>
                    <a:t>单元存储器内容</a:t>
                  </a:r>
                </a:p>
                <a:p>
                  <a:pPr algn="just" eaLnBrk="0" hangingPunct="0"/>
                  <a:endParaRPr lang="en-US" altLang="zh-CN" sz="2000" baseline="-25000">
                    <a:ea typeface="楷体_GB2312" pitchFamily="49" charset="-122"/>
                  </a:endParaRPr>
                </a:p>
              </p:txBody>
            </p:sp>
            <p:sp>
              <p:nvSpPr>
                <p:cNvPr id="64" name="Rectangle 29"/>
                <p:cNvSpPr>
                  <a:spLocks noChangeArrowheads="1"/>
                </p:cNvSpPr>
                <p:nvPr/>
              </p:nvSpPr>
              <p:spPr bwMode="auto">
                <a:xfrm>
                  <a:off x="2677" y="0"/>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32"/>
              <p:cNvGrpSpPr>
                <a:grpSpLocks/>
              </p:cNvGrpSpPr>
              <p:nvPr/>
            </p:nvGrpSpPr>
            <p:grpSpPr bwMode="auto">
              <a:xfrm>
                <a:off x="0" y="384"/>
                <a:ext cx="921" cy="384"/>
                <a:chOff x="0" y="384"/>
                <a:chExt cx="921" cy="384"/>
              </a:xfrm>
            </p:grpSpPr>
            <p:sp>
              <p:nvSpPr>
                <p:cNvPr id="61" name="Rectangle 7"/>
                <p:cNvSpPr>
                  <a:spLocks noChangeArrowheads="1"/>
                </p:cNvSpPr>
                <p:nvPr/>
              </p:nvSpPr>
              <p:spPr bwMode="auto">
                <a:xfrm>
                  <a:off x="43" y="384"/>
                  <a:ext cx="8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0</a:t>
                  </a:r>
                </a:p>
                <a:p>
                  <a:pPr algn="just" eaLnBrk="0" hangingPunct="0"/>
                  <a:endParaRPr lang="en-US" altLang="zh-CN" sz="2000" baseline="-25000">
                    <a:ea typeface="楷体_GB2312" pitchFamily="49" charset="-122"/>
                  </a:endParaRPr>
                </a:p>
              </p:txBody>
            </p:sp>
            <p:sp>
              <p:nvSpPr>
                <p:cNvPr id="62" name="Rectangle 31"/>
                <p:cNvSpPr>
                  <a:spLocks noChangeArrowheads="1"/>
                </p:cNvSpPr>
                <p:nvPr/>
              </p:nvSpPr>
              <p:spPr bwMode="auto">
                <a:xfrm>
                  <a:off x="0" y="384"/>
                  <a:ext cx="9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34"/>
              <p:cNvGrpSpPr>
                <a:grpSpLocks/>
              </p:cNvGrpSpPr>
              <p:nvPr/>
            </p:nvGrpSpPr>
            <p:grpSpPr bwMode="auto">
              <a:xfrm>
                <a:off x="921" y="384"/>
                <a:ext cx="878" cy="384"/>
                <a:chOff x="921" y="384"/>
                <a:chExt cx="878" cy="384"/>
              </a:xfrm>
            </p:grpSpPr>
            <p:sp>
              <p:nvSpPr>
                <p:cNvPr id="59" name="Rectangle 8"/>
                <p:cNvSpPr>
                  <a:spLocks noChangeArrowheads="1"/>
                </p:cNvSpPr>
                <p:nvPr/>
              </p:nvSpPr>
              <p:spPr bwMode="auto">
                <a:xfrm>
                  <a:off x="964" y="384"/>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a:t>
                  </a:r>
                </a:p>
                <a:p>
                  <a:pPr algn="just" eaLnBrk="0" hangingPunct="0"/>
                  <a:endParaRPr lang="en-US" altLang="zh-CN" sz="2000" baseline="-25000">
                    <a:ea typeface="楷体_GB2312" pitchFamily="49" charset="-122"/>
                  </a:endParaRPr>
                </a:p>
              </p:txBody>
            </p:sp>
            <p:sp>
              <p:nvSpPr>
                <p:cNvPr id="60" name="Rectangle 33"/>
                <p:cNvSpPr>
                  <a:spLocks noChangeArrowheads="1"/>
                </p:cNvSpPr>
                <p:nvPr/>
              </p:nvSpPr>
              <p:spPr bwMode="auto">
                <a:xfrm>
                  <a:off x="921" y="384"/>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36"/>
              <p:cNvGrpSpPr>
                <a:grpSpLocks/>
              </p:cNvGrpSpPr>
              <p:nvPr/>
            </p:nvGrpSpPr>
            <p:grpSpPr bwMode="auto">
              <a:xfrm>
                <a:off x="1799" y="384"/>
                <a:ext cx="878" cy="384"/>
                <a:chOff x="1799" y="384"/>
                <a:chExt cx="878" cy="384"/>
              </a:xfrm>
            </p:grpSpPr>
            <p:sp>
              <p:nvSpPr>
                <p:cNvPr id="57" name="Rectangle 9"/>
                <p:cNvSpPr>
                  <a:spLocks noChangeArrowheads="1"/>
                </p:cNvSpPr>
                <p:nvPr/>
              </p:nvSpPr>
              <p:spPr bwMode="auto">
                <a:xfrm>
                  <a:off x="1842" y="384"/>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a:t>
                  </a:r>
                </a:p>
                <a:p>
                  <a:pPr algn="just" eaLnBrk="0" hangingPunct="0"/>
                  <a:endParaRPr lang="en-US" altLang="zh-CN" sz="2000" baseline="-25000">
                    <a:ea typeface="楷体_GB2312" pitchFamily="49" charset="-122"/>
                  </a:endParaRPr>
                </a:p>
              </p:txBody>
            </p:sp>
            <p:sp>
              <p:nvSpPr>
                <p:cNvPr id="58" name="Rectangle 35"/>
                <p:cNvSpPr>
                  <a:spLocks noChangeArrowheads="1"/>
                </p:cNvSpPr>
                <p:nvPr/>
              </p:nvSpPr>
              <p:spPr bwMode="auto">
                <a:xfrm>
                  <a:off x="1799" y="384"/>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38"/>
              <p:cNvGrpSpPr>
                <a:grpSpLocks/>
              </p:cNvGrpSpPr>
              <p:nvPr/>
            </p:nvGrpSpPr>
            <p:grpSpPr bwMode="auto">
              <a:xfrm>
                <a:off x="2677" y="384"/>
                <a:ext cx="878" cy="384"/>
                <a:chOff x="2677" y="384"/>
                <a:chExt cx="878" cy="384"/>
              </a:xfrm>
            </p:grpSpPr>
            <p:sp>
              <p:nvSpPr>
                <p:cNvPr id="55" name="Rectangle 10"/>
                <p:cNvSpPr>
                  <a:spLocks noChangeArrowheads="1"/>
                </p:cNvSpPr>
                <p:nvPr/>
              </p:nvSpPr>
              <p:spPr bwMode="auto">
                <a:xfrm>
                  <a:off x="2720" y="384"/>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1</a:t>
                  </a:r>
                </a:p>
                <a:p>
                  <a:pPr algn="just" eaLnBrk="0" hangingPunct="0"/>
                  <a:endParaRPr lang="en-US" altLang="zh-CN" sz="2000" baseline="-25000">
                    <a:ea typeface="楷体_GB2312" pitchFamily="49" charset="-122"/>
                  </a:endParaRPr>
                </a:p>
              </p:txBody>
            </p:sp>
            <p:sp>
              <p:nvSpPr>
                <p:cNvPr id="56" name="Rectangle 37"/>
                <p:cNvSpPr>
                  <a:spLocks noChangeArrowheads="1"/>
                </p:cNvSpPr>
                <p:nvPr/>
              </p:nvSpPr>
              <p:spPr bwMode="auto">
                <a:xfrm>
                  <a:off x="2677" y="384"/>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40"/>
              <p:cNvGrpSpPr>
                <a:grpSpLocks/>
              </p:cNvGrpSpPr>
              <p:nvPr/>
            </p:nvGrpSpPr>
            <p:grpSpPr bwMode="auto">
              <a:xfrm>
                <a:off x="0" y="768"/>
                <a:ext cx="921" cy="384"/>
                <a:chOff x="0" y="768"/>
                <a:chExt cx="921" cy="384"/>
              </a:xfrm>
            </p:grpSpPr>
            <p:sp>
              <p:nvSpPr>
                <p:cNvPr id="53" name="Rectangle 11"/>
                <p:cNvSpPr>
                  <a:spLocks noChangeArrowheads="1"/>
                </p:cNvSpPr>
                <p:nvPr/>
              </p:nvSpPr>
              <p:spPr bwMode="auto">
                <a:xfrm>
                  <a:off x="43" y="768"/>
                  <a:ext cx="8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1 CPU A</a:t>
                  </a:r>
                  <a:r>
                    <a:rPr lang="zh-CN" altLang="en-US" sz="2000" baseline="-25000">
                      <a:ea typeface="楷体_GB2312" pitchFamily="49" charset="-122"/>
                    </a:rPr>
                    <a:t>读</a:t>
                  </a:r>
                  <a:r>
                    <a:rPr lang="en-US" altLang="zh-CN" sz="2000" baseline="-25000">
                      <a:ea typeface="楷体_GB2312" pitchFamily="49" charset="-122"/>
                    </a:rPr>
                    <a:t>X</a:t>
                  </a:r>
                </a:p>
                <a:p>
                  <a:pPr algn="just" eaLnBrk="0" hangingPunct="0"/>
                  <a:endParaRPr lang="en-US" altLang="zh-CN" sz="2000" baseline="-25000">
                    <a:ea typeface="楷体_GB2312" pitchFamily="49" charset="-122"/>
                  </a:endParaRPr>
                </a:p>
              </p:txBody>
            </p:sp>
            <p:sp>
              <p:nvSpPr>
                <p:cNvPr id="54" name="Rectangle 39"/>
                <p:cNvSpPr>
                  <a:spLocks noChangeArrowheads="1"/>
                </p:cNvSpPr>
                <p:nvPr/>
              </p:nvSpPr>
              <p:spPr bwMode="auto">
                <a:xfrm>
                  <a:off x="0" y="768"/>
                  <a:ext cx="9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42"/>
              <p:cNvGrpSpPr>
                <a:grpSpLocks/>
              </p:cNvGrpSpPr>
              <p:nvPr/>
            </p:nvGrpSpPr>
            <p:grpSpPr bwMode="auto">
              <a:xfrm>
                <a:off x="921" y="768"/>
                <a:ext cx="878" cy="384"/>
                <a:chOff x="921" y="768"/>
                <a:chExt cx="878" cy="384"/>
              </a:xfrm>
            </p:grpSpPr>
            <p:sp>
              <p:nvSpPr>
                <p:cNvPr id="51" name="Rectangle 12"/>
                <p:cNvSpPr>
                  <a:spLocks noChangeArrowheads="1"/>
                </p:cNvSpPr>
                <p:nvPr/>
              </p:nvSpPr>
              <p:spPr bwMode="auto">
                <a:xfrm>
                  <a:off x="964" y="768"/>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1</a:t>
                  </a:r>
                </a:p>
                <a:p>
                  <a:pPr algn="just" eaLnBrk="0" hangingPunct="0"/>
                  <a:endParaRPr lang="en-US" altLang="zh-CN" sz="2000" baseline="-25000">
                    <a:ea typeface="楷体_GB2312" pitchFamily="49" charset="-122"/>
                  </a:endParaRPr>
                </a:p>
              </p:txBody>
            </p:sp>
            <p:sp>
              <p:nvSpPr>
                <p:cNvPr id="52" name="Rectangle 41"/>
                <p:cNvSpPr>
                  <a:spLocks noChangeArrowheads="1"/>
                </p:cNvSpPr>
                <p:nvPr/>
              </p:nvSpPr>
              <p:spPr bwMode="auto">
                <a:xfrm>
                  <a:off x="921" y="768"/>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44"/>
              <p:cNvGrpSpPr>
                <a:grpSpLocks/>
              </p:cNvGrpSpPr>
              <p:nvPr/>
            </p:nvGrpSpPr>
            <p:grpSpPr bwMode="auto">
              <a:xfrm>
                <a:off x="1799" y="768"/>
                <a:ext cx="878" cy="384"/>
                <a:chOff x="1799" y="768"/>
                <a:chExt cx="878" cy="384"/>
              </a:xfrm>
            </p:grpSpPr>
            <p:sp>
              <p:nvSpPr>
                <p:cNvPr id="49" name="Rectangle 13"/>
                <p:cNvSpPr>
                  <a:spLocks noChangeArrowheads="1"/>
                </p:cNvSpPr>
                <p:nvPr/>
              </p:nvSpPr>
              <p:spPr bwMode="auto">
                <a:xfrm>
                  <a:off x="1842" y="768"/>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a:t>
                  </a:r>
                </a:p>
                <a:p>
                  <a:pPr algn="just" eaLnBrk="0" hangingPunct="0"/>
                  <a:endParaRPr lang="en-US" altLang="zh-CN" sz="2000" baseline="-25000">
                    <a:ea typeface="楷体_GB2312" pitchFamily="49" charset="-122"/>
                  </a:endParaRPr>
                </a:p>
              </p:txBody>
            </p:sp>
            <p:sp>
              <p:nvSpPr>
                <p:cNvPr id="50" name="Rectangle 43"/>
                <p:cNvSpPr>
                  <a:spLocks noChangeArrowheads="1"/>
                </p:cNvSpPr>
                <p:nvPr/>
              </p:nvSpPr>
              <p:spPr bwMode="auto">
                <a:xfrm>
                  <a:off x="1799" y="768"/>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46"/>
              <p:cNvGrpSpPr>
                <a:grpSpLocks/>
              </p:cNvGrpSpPr>
              <p:nvPr/>
            </p:nvGrpSpPr>
            <p:grpSpPr bwMode="auto">
              <a:xfrm>
                <a:off x="2677" y="768"/>
                <a:ext cx="878" cy="384"/>
                <a:chOff x="2677" y="768"/>
                <a:chExt cx="878" cy="384"/>
              </a:xfrm>
            </p:grpSpPr>
            <p:sp>
              <p:nvSpPr>
                <p:cNvPr id="47" name="Rectangle 14"/>
                <p:cNvSpPr>
                  <a:spLocks noChangeArrowheads="1"/>
                </p:cNvSpPr>
                <p:nvPr/>
              </p:nvSpPr>
              <p:spPr bwMode="auto">
                <a:xfrm>
                  <a:off x="2720" y="768"/>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1</a:t>
                  </a:r>
                </a:p>
                <a:p>
                  <a:pPr algn="just" eaLnBrk="0" hangingPunct="0"/>
                  <a:endParaRPr lang="en-US" altLang="zh-CN" sz="2000" baseline="-25000">
                    <a:ea typeface="楷体_GB2312" pitchFamily="49" charset="-122"/>
                  </a:endParaRPr>
                </a:p>
              </p:txBody>
            </p:sp>
            <p:sp>
              <p:nvSpPr>
                <p:cNvPr id="48" name="Rectangle 45"/>
                <p:cNvSpPr>
                  <a:spLocks noChangeArrowheads="1"/>
                </p:cNvSpPr>
                <p:nvPr/>
              </p:nvSpPr>
              <p:spPr bwMode="auto">
                <a:xfrm>
                  <a:off x="2677" y="768"/>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48"/>
              <p:cNvGrpSpPr>
                <a:grpSpLocks/>
              </p:cNvGrpSpPr>
              <p:nvPr/>
            </p:nvGrpSpPr>
            <p:grpSpPr bwMode="auto">
              <a:xfrm>
                <a:off x="0" y="1152"/>
                <a:ext cx="921" cy="384"/>
                <a:chOff x="0" y="1152"/>
                <a:chExt cx="921" cy="384"/>
              </a:xfrm>
            </p:grpSpPr>
            <p:sp>
              <p:nvSpPr>
                <p:cNvPr id="45" name="Rectangle 15"/>
                <p:cNvSpPr>
                  <a:spLocks noChangeArrowheads="1"/>
                </p:cNvSpPr>
                <p:nvPr/>
              </p:nvSpPr>
              <p:spPr bwMode="auto">
                <a:xfrm>
                  <a:off x="43" y="1152"/>
                  <a:ext cx="8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2 CPU B</a:t>
                  </a:r>
                  <a:r>
                    <a:rPr lang="zh-CN" altLang="en-US" sz="2000" baseline="-25000">
                      <a:ea typeface="楷体_GB2312" pitchFamily="49" charset="-122"/>
                    </a:rPr>
                    <a:t>读</a:t>
                  </a:r>
                  <a:r>
                    <a:rPr lang="en-US" altLang="zh-CN" sz="2000" baseline="-25000">
                      <a:ea typeface="楷体_GB2312" pitchFamily="49" charset="-122"/>
                    </a:rPr>
                    <a:t>X</a:t>
                  </a:r>
                </a:p>
                <a:p>
                  <a:pPr algn="just" eaLnBrk="0" hangingPunct="0"/>
                  <a:endParaRPr lang="en-US" altLang="zh-CN" sz="2000" baseline="-25000">
                    <a:ea typeface="楷体_GB2312" pitchFamily="49" charset="-122"/>
                  </a:endParaRPr>
                </a:p>
              </p:txBody>
            </p:sp>
            <p:sp>
              <p:nvSpPr>
                <p:cNvPr id="46" name="Rectangle 47"/>
                <p:cNvSpPr>
                  <a:spLocks noChangeArrowheads="1"/>
                </p:cNvSpPr>
                <p:nvPr/>
              </p:nvSpPr>
              <p:spPr bwMode="auto">
                <a:xfrm>
                  <a:off x="0" y="1152"/>
                  <a:ext cx="9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50"/>
              <p:cNvGrpSpPr>
                <a:grpSpLocks/>
              </p:cNvGrpSpPr>
              <p:nvPr/>
            </p:nvGrpSpPr>
            <p:grpSpPr bwMode="auto">
              <a:xfrm>
                <a:off x="921" y="1152"/>
                <a:ext cx="878" cy="384"/>
                <a:chOff x="921" y="1152"/>
                <a:chExt cx="878" cy="384"/>
              </a:xfrm>
            </p:grpSpPr>
            <p:sp>
              <p:nvSpPr>
                <p:cNvPr id="43" name="Rectangle 16"/>
                <p:cNvSpPr>
                  <a:spLocks noChangeArrowheads="1"/>
                </p:cNvSpPr>
                <p:nvPr/>
              </p:nvSpPr>
              <p:spPr bwMode="auto">
                <a:xfrm>
                  <a:off x="964" y="1152"/>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a:t>
                  </a:r>
                </a:p>
                <a:p>
                  <a:pPr algn="just" eaLnBrk="0" hangingPunct="0"/>
                  <a:endParaRPr lang="en-US" altLang="zh-CN" sz="2000" baseline="-25000">
                    <a:ea typeface="楷体_GB2312" pitchFamily="49" charset="-122"/>
                  </a:endParaRPr>
                </a:p>
              </p:txBody>
            </p:sp>
            <p:sp>
              <p:nvSpPr>
                <p:cNvPr id="44" name="Rectangle 49"/>
                <p:cNvSpPr>
                  <a:spLocks noChangeArrowheads="1"/>
                </p:cNvSpPr>
                <p:nvPr/>
              </p:nvSpPr>
              <p:spPr bwMode="auto">
                <a:xfrm>
                  <a:off x="921" y="1152"/>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52"/>
              <p:cNvGrpSpPr>
                <a:grpSpLocks/>
              </p:cNvGrpSpPr>
              <p:nvPr/>
            </p:nvGrpSpPr>
            <p:grpSpPr bwMode="auto">
              <a:xfrm>
                <a:off x="1799" y="1152"/>
                <a:ext cx="878" cy="384"/>
                <a:chOff x="1799" y="1152"/>
                <a:chExt cx="878" cy="384"/>
              </a:xfrm>
            </p:grpSpPr>
            <p:sp>
              <p:nvSpPr>
                <p:cNvPr id="41" name="Rectangle 17"/>
                <p:cNvSpPr>
                  <a:spLocks noChangeArrowheads="1"/>
                </p:cNvSpPr>
                <p:nvPr/>
              </p:nvSpPr>
              <p:spPr bwMode="auto">
                <a:xfrm>
                  <a:off x="1842" y="1152"/>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1</a:t>
                  </a:r>
                </a:p>
                <a:p>
                  <a:pPr algn="just" eaLnBrk="0" hangingPunct="0"/>
                  <a:endParaRPr lang="en-US" altLang="zh-CN" sz="2000" baseline="-25000">
                    <a:ea typeface="楷体_GB2312" pitchFamily="49" charset="-122"/>
                  </a:endParaRPr>
                </a:p>
              </p:txBody>
            </p:sp>
            <p:sp>
              <p:nvSpPr>
                <p:cNvPr id="42" name="Rectangle 51"/>
                <p:cNvSpPr>
                  <a:spLocks noChangeArrowheads="1"/>
                </p:cNvSpPr>
                <p:nvPr/>
              </p:nvSpPr>
              <p:spPr bwMode="auto">
                <a:xfrm>
                  <a:off x="1799" y="1152"/>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54"/>
              <p:cNvGrpSpPr>
                <a:grpSpLocks/>
              </p:cNvGrpSpPr>
              <p:nvPr/>
            </p:nvGrpSpPr>
            <p:grpSpPr bwMode="auto">
              <a:xfrm>
                <a:off x="2677" y="1152"/>
                <a:ext cx="878" cy="384"/>
                <a:chOff x="2677" y="1152"/>
                <a:chExt cx="878" cy="384"/>
              </a:xfrm>
            </p:grpSpPr>
            <p:sp>
              <p:nvSpPr>
                <p:cNvPr id="39" name="Rectangle 18"/>
                <p:cNvSpPr>
                  <a:spLocks noChangeArrowheads="1"/>
                </p:cNvSpPr>
                <p:nvPr/>
              </p:nvSpPr>
              <p:spPr bwMode="auto">
                <a:xfrm>
                  <a:off x="2720" y="1152"/>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1</a:t>
                  </a:r>
                </a:p>
                <a:p>
                  <a:pPr algn="just" eaLnBrk="0" hangingPunct="0"/>
                  <a:endParaRPr lang="en-US" altLang="zh-CN" sz="2000" baseline="-25000">
                    <a:ea typeface="楷体_GB2312" pitchFamily="49" charset="-122"/>
                  </a:endParaRPr>
                </a:p>
              </p:txBody>
            </p:sp>
            <p:sp>
              <p:nvSpPr>
                <p:cNvPr id="40" name="Rectangle 53"/>
                <p:cNvSpPr>
                  <a:spLocks noChangeArrowheads="1"/>
                </p:cNvSpPr>
                <p:nvPr/>
              </p:nvSpPr>
              <p:spPr bwMode="auto">
                <a:xfrm>
                  <a:off x="2677" y="1152"/>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56"/>
              <p:cNvGrpSpPr>
                <a:grpSpLocks/>
              </p:cNvGrpSpPr>
              <p:nvPr/>
            </p:nvGrpSpPr>
            <p:grpSpPr bwMode="auto">
              <a:xfrm>
                <a:off x="0" y="1536"/>
                <a:ext cx="921" cy="384"/>
                <a:chOff x="0" y="1536"/>
                <a:chExt cx="921" cy="384"/>
              </a:xfrm>
            </p:grpSpPr>
            <p:sp>
              <p:nvSpPr>
                <p:cNvPr id="37" name="Rectangle 19"/>
                <p:cNvSpPr>
                  <a:spLocks noChangeArrowheads="1"/>
                </p:cNvSpPr>
                <p:nvPr/>
              </p:nvSpPr>
              <p:spPr bwMode="auto">
                <a:xfrm>
                  <a:off x="43" y="1536"/>
                  <a:ext cx="8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3 CPU A</a:t>
                  </a:r>
                  <a:r>
                    <a:rPr lang="zh-CN" altLang="en-US" sz="2000" baseline="-25000">
                      <a:ea typeface="楷体_GB2312" pitchFamily="49" charset="-122"/>
                    </a:rPr>
                    <a:t>将</a:t>
                  </a:r>
                  <a:r>
                    <a:rPr lang="en-US" altLang="zh-CN" sz="2000" baseline="-25000">
                      <a:ea typeface="楷体_GB2312" pitchFamily="49" charset="-122"/>
                    </a:rPr>
                    <a:t>0</a:t>
                  </a:r>
                  <a:r>
                    <a:rPr lang="zh-CN" altLang="en-US" sz="2000" baseline="-25000">
                      <a:ea typeface="楷体_GB2312" pitchFamily="49" charset="-122"/>
                    </a:rPr>
                    <a:t>存入</a:t>
                  </a:r>
                  <a:r>
                    <a:rPr lang="en-US" altLang="zh-CN" sz="2000" baseline="-25000">
                      <a:ea typeface="楷体_GB2312" pitchFamily="49" charset="-122"/>
                    </a:rPr>
                    <a:t>X</a:t>
                  </a:r>
                </a:p>
                <a:p>
                  <a:pPr algn="just" eaLnBrk="0" hangingPunct="0"/>
                  <a:endParaRPr lang="en-US" altLang="zh-CN" sz="2000" baseline="-25000">
                    <a:ea typeface="楷体_GB2312" pitchFamily="49" charset="-122"/>
                  </a:endParaRPr>
                </a:p>
              </p:txBody>
            </p:sp>
            <p:sp>
              <p:nvSpPr>
                <p:cNvPr id="38" name="Rectangle 55"/>
                <p:cNvSpPr>
                  <a:spLocks noChangeArrowheads="1"/>
                </p:cNvSpPr>
                <p:nvPr/>
              </p:nvSpPr>
              <p:spPr bwMode="auto">
                <a:xfrm>
                  <a:off x="0" y="1536"/>
                  <a:ext cx="9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58"/>
              <p:cNvGrpSpPr>
                <a:grpSpLocks/>
              </p:cNvGrpSpPr>
              <p:nvPr/>
            </p:nvGrpSpPr>
            <p:grpSpPr bwMode="auto">
              <a:xfrm>
                <a:off x="921" y="1536"/>
                <a:ext cx="878" cy="384"/>
                <a:chOff x="921" y="1536"/>
                <a:chExt cx="878" cy="384"/>
              </a:xfrm>
            </p:grpSpPr>
            <p:sp>
              <p:nvSpPr>
                <p:cNvPr id="35" name="Rectangle 20"/>
                <p:cNvSpPr>
                  <a:spLocks noChangeArrowheads="1"/>
                </p:cNvSpPr>
                <p:nvPr/>
              </p:nvSpPr>
              <p:spPr bwMode="auto">
                <a:xfrm>
                  <a:off x="964" y="1536"/>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0</a:t>
                  </a:r>
                </a:p>
                <a:p>
                  <a:pPr algn="just" eaLnBrk="0" hangingPunct="0"/>
                  <a:endParaRPr lang="en-US" altLang="zh-CN" sz="2000" baseline="-25000">
                    <a:ea typeface="楷体_GB2312" pitchFamily="49" charset="-122"/>
                  </a:endParaRPr>
                </a:p>
              </p:txBody>
            </p:sp>
            <p:sp>
              <p:nvSpPr>
                <p:cNvPr id="36" name="Rectangle 57"/>
                <p:cNvSpPr>
                  <a:spLocks noChangeArrowheads="1"/>
                </p:cNvSpPr>
                <p:nvPr/>
              </p:nvSpPr>
              <p:spPr bwMode="auto">
                <a:xfrm>
                  <a:off x="921" y="1536"/>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60"/>
              <p:cNvGrpSpPr>
                <a:grpSpLocks/>
              </p:cNvGrpSpPr>
              <p:nvPr/>
            </p:nvGrpSpPr>
            <p:grpSpPr bwMode="auto">
              <a:xfrm>
                <a:off x="1799" y="1536"/>
                <a:ext cx="878" cy="384"/>
                <a:chOff x="1799" y="1536"/>
                <a:chExt cx="878" cy="384"/>
              </a:xfrm>
            </p:grpSpPr>
            <p:sp>
              <p:nvSpPr>
                <p:cNvPr id="33" name="Rectangle 21"/>
                <p:cNvSpPr>
                  <a:spLocks noChangeArrowheads="1"/>
                </p:cNvSpPr>
                <p:nvPr/>
              </p:nvSpPr>
              <p:spPr bwMode="auto">
                <a:xfrm>
                  <a:off x="1842" y="1536"/>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1</a:t>
                  </a:r>
                </a:p>
                <a:p>
                  <a:pPr algn="just" eaLnBrk="0" hangingPunct="0"/>
                  <a:endParaRPr lang="en-US" altLang="zh-CN" sz="2000" baseline="-25000">
                    <a:ea typeface="楷体_GB2312" pitchFamily="49" charset="-122"/>
                  </a:endParaRPr>
                </a:p>
              </p:txBody>
            </p:sp>
            <p:sp>
              <p:nvSpPr>
                <p:cNvPr id="34" name="Rectangle 59"/>
                <p:cNvSpPr>
                  <a:spLocks noChangeArrowheads="1"/>
                </p:cNvSpPr>
                <p:nvPr/>
              </p:nvSpPr>
              <p:spPr bwMode="auto">
                <a:xfrm>
                  <a:off x="1799" y="1536"/>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62"/>
              <p:cNvGrpSpPr>
                <a:grpSpLocks/>
              </p:cNvGrpSpPr>
              <p:nvPr/>
            </p:nvGrpSpPr>
            <p:grpSpPr bwMode="auto">
              <a:xfrm>
                <a:off x="2677" y="1536"/>
                <a:ext cx="878" cy="384"/>
                <a:chOff x="2677" y="1536"/>
                <a:chExt cx="878" cy="384"/>
              </a:xfrm>
            </p:grpSpPr>
            <p:sp>
              <p:nvSpPr>
                <p:cNvPr id="31" name="Rectangle 22"/>
                <p:cNvSpPr>
                  <a:spLocks noChangeArrowheads="1"/>
                </p:cNvSpPr>
                <p:nvPr/>
              </p:nvSpPr>
              <p:spPr bwMode="auto">
                <a:xfrm>
                  <a:off x="2720" y="1536"/>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0</a:t>
                  </a:r>
                </a:p>
                <a:p>
                  <a:pPr algn="just" eaLnBrk="0" hangingPunct="0"/>
                  <a:endParaRPr lang="en-US" altLang="zh-CN" sz="2000" baseline="-25000">
                    <a:ea typeface="楷体_GB2312" pitchFamily="49" charset="-122"/>
                  </a:endParaRPr>
                </a:p>
              </p:txBody>
            </p:sp>
            <p:sp>
              <p:nvSpPr>
                <p:cNvPr id="32" name="Rectangle 61"/>
                <p:cNvSpPr>
                  <a:spLocks noChangeArrowheads="1"/>
                </p:cNvSpPr>
                <p:nvPr/>
              </p:nvSpPr>
              <p:spPr bwMode="auto">
                <a:xfrm>
                  <a:off x="2677" y="1536"/>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0" name="Rectangle 64"/>
            <p:cNvSpPr>
              <a:spLocks noChangeArrowheads="1"/>
            </p:cNvSpPr>
            <p:nvPr/>
          </p:nvSpPr>
          <p:spPr bwMode="auto">
            <a:xfrm>
              <a:off x="-3" y="-3"/>
              <a:ext cx="3561" cy="1926"/>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939152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89933"/>
            <a:ext cx="7886700" cy="5887030"/>
          </a:xfrm>
        </p:spPr>
        <p:txBody>
          <a:bodyPr>
            <a:normAutofit/>
          </a:bodyPr>
          <a:lstStyle/>
          <a:p>
            <a:pPr marL="0" indent="0">
              <a:lnSpc>
                <a:spcPct val="85000"/>
              </a:lnSpc>
              <a:spcBef>
                <a:spcPct val="50000"/>
              </a:spcBef>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）存储器</a:t>
            </a:r>
            <a:r>
              <a:rPr lang="zh-CN" altLang="en-US" dirty="0">
                <a:latin typeface="楷体_GB2312" pitchFamily="49" charset="-122"/>
                <a:ea typeface="楷体_GB2312" pitchFamily="49" charset="-122"/>
              </a:rPr>
              <a:t>是一致的（非正式地定义）</a:t>
            </a:r>
          </a:p>
          <a:p>
            <a:pPr marL="0" indent="0">
              <a:lnSpc>
                <a:spcPct val="120000"/>
              </a:lnSpc>
              <a:spcBef>
                <a:spcPts val="600"/>
              </a:spcBef>
              <a:buNone/>
            </a:pPr>
            <a:r>
              <a:rPr lang="zh-CN" altLang="en-US" dirty="0" smtClean="0">
                <a:latin typeface="楷体_GB2312" pitchFamily="49" charset="-122"/>
                <a:ea typeface="楷体_GB2312" pitchFamily="49" charset="-122"/>
              </a:rPr>
              <a:t>    如果</a:t>
            </a:r>
            <a:r>
              <a:rPr lang="zh-CN" altLang="en-US" dirty="0">
                <a:latin typeface="楷体_GB2312" pitchFamily="49" charset="-122"/>
                <a:ea typeface="楷体_GB2312" pitchFamily="49" charset="-122"/>
              </a:rPr>
              <a:t>对某个数据项的任何读操作均可得到其</a:t>
            </a:r>
            <a:r>
              <a:rPr lang="zh-CN" altLang="en-US" dirty="0" smtClean="0">
                <a:latin typeface="楷体_GB2312" pitchFamily="49" charset="-122"/>
                <a:ea typeface="楷体_GB2312" pitchFamily="49" charset="-122"/>
              </a:rPr>
              <a:t>最新</a:t>
            </a:r>
            <a:r>
              <a:rPr lang="zh-CN" altLang="en-US" dirty="0">
                <a:latin typeface="楷体_GB2312" pitchFamily="49" charset="-122"/>
                <a:ea typeface="楷体_GB2312" pitchFamily="49" charset="-122"/>
              </a:rPr>
              <a:t>写入的值，则认为这个存储系统是一致的。</a:t>
            </a:r>
          </a:p>
          <a:p>
            <a:pPr>
              <a:lnSpc>
                <a:spcPct val="85000"/>
              </a:lnSpc>
              <a:spcBef>
                <a:spcPct val="50000"/>
              </a:spcBef>
              <a:buFont typeface="Wingdings" panose="05000000000000000000" pitchFamily="2" charset="2"/>
              <a:buChar char="p"/>
            </a:pPr>
            <a:r>
              <a:rPr lang="zh-CN" altLang="en-US" dirty="0" smtClean="0">
                <a:latin typeface="楷体_GB2312" pitchFamily="49" charset="-122"/>
                <a:ea typeface="楷体_GB2312" pitchFamily="49" charset="-122"/>
              </a:rPr>
              <a:t>存储系统</a:t>
            </a:r>
            <a:r>
              <a:rPr lang="zh-CN" altLang="en-US" dirty="0">
                <a:latin typeface="楷体_GB2312" pitchFamily="49" charset="-122"/>
                <a:ea typeface="楷体_GB2312" pitchFamily="49" charset="-122"/>
              </a:rPr>
              <a:t>行为的两个不同方面</a:t>
            </a:r>
          </a:p>
          <a:p>
            <a:pPr lvl="1">
              <a:spcBef>
                <a:spcPct val="50000"/>
              </a:spcBef>
              <a:buSzPct val="150000"/>
              <a:buFont typeface="Wingdings" panose="05000000000000000000" pitchFamily="2" charset="2"/>
              <a:buChar char="ü"/>
            </a:pPr>
            <a:r>
              <a:rPr lang="zh-CN" altLang="en-US" dirty="0">
                <a:latin typeface="楷体_GB2312" pitchFamily="49" charset="-122"/>
                <a:ea typeface="楷体_GB2312" pitchFamily="49" charset="-122"/>
              </a:rPr>
              <a:t>返回给读操作的是什么</a:t>
            </a:r>
            <a:r>
              <a:rPr lang="zh-CN" altLang="en-US" dirty="0" smtClean="0">
                <a:latin typeface="楷体_GB2312" pitchFamily="49" charset="-122"/>
                <a:ea typeface="楷体_GB2312" pitchFamily="49" charset="-122"/>
              </a:rPr>
              <a:t>值</a:t>
            </a:r>
            <a:r>
              <a:rPr lang="en-US" altLang="zh-CN" dirty="0" smtClean="0">
                <a:latin typeface="楷体_GB2312" pitchFamily="49" charset="-122"/>
                <a:ea typeface="楷体_GB2312" pitchFamily="49" charset="-122"/>
              </a:rPr>
              <a:t>(coherence)</a:t>
            </a:r>
            <a:endParaRPr lang="zh-CN" altLang="en-US" dirty="0">
              <a:latin typeface="楷体_GB2312" pitchFamily="49" charset="-122"/>
              <a:ea typeface="楷体_GB2312" pitchFamily="49" charset="-122"/>
            </a:endParaRPr>
          </a:p>
          <a:p>
            <a:pPr lvl="1">
              <a:spcBef>
                <a:spcPct val="50000"/>
              </a:spcBef>
              <a:buSzPct val="150000"/>
              <a:buFont typeface="Wingdings" panose="05000000000000000000" pitchFamily="2" charset="2"/>
              <a:buChar char="ü"/>
            </a:pPr>
            <a:r>
              <a:rPr lang="zh-CN" altLang="en-US" dirty="0" smtClean="0">
                <a:latin typeface="楷体_GB2312" pitchFamily="49" charset="-122"/>
                <a:ea typeface="楷体_GB2312" pitchFamily="49" charset="-122"/>
              </a:rPr>
              <a:t>什么</a:t>
            </a:r>
            <a:r>
              <a:rPr lang="zh-CN" altLang="en-US" dirty="0">
                <a:latin typeface="楷体_GB2312" pitchFamily="49" charset="-122"/>
                <a:ea typeface="楷体_GB2312" pitchFamily="49" charset="-122"/>
              </a:rPr>
              <a:t>时候才能将已写入的值返回给读</a:t>
            </a:r>
            <a:r>
              <a:rPr lang="zh-CN" altLang="en-US" dirty="0" smtClean="0">
                <a:latin typeface="楷体_GB2312" pitchFamily="49" charset="-122"/>
                <a:ea typeface="楷体_GB2312" pitchFamily="49" charset="-122"/>
              </a:rPr>
              <a:t>操作</a:t>
            </a:r>
            <a:r>
              <a:rPr lang="en-US" altLang="zh-CN" dirty="0" smtClean="0">
                <a:latin typeface="楷体_GB2312" pitchFamily="49" charset="-122"/>
                <a:ea typeface="楷体_GB2312" pitchFamily="49" charset="-122"/>
              </a:rPr>
              <a:t>(consistency)</a:t>
            </a:r>
            <a:endParaRPr lang="zh-CN" altLang="en-US" dirty="0">
              <a:latin typeface="楷体_GB2312" pitchFamily="49" charset="-122"/>
              <a:ea typeface="楷体_GB2312" pitchFamily="49" charset="-122"/>
            </a:endParaRPr>
          </a:p>
          <a:p>
            <a:pPr>
              <a:spcBef>
                <a:spcPct val="50000"/>
              </a:spcBef>
              <a:buFont typeface="Wingdings" panose="05000000000000000000" pitchFamily="2" charset="2"/>
              <a:buChar char="p"/>
            </a:pPr>
            <a:r>
              <a:rPr lang="zh-CN" altLang="en-US" dirty="0" smtClean="0">
                <a:latin typeface="楷体_GB2312" pitchFamily="49" charset="-122"/>
                <a:ea typeface="楷体_GB2312" pitchFamily="49" charset="-122"/>
              </a:rPr>
              <a:t>如果存储系统行为满足条件</a:t>
            </a:r>
            <a:r>
              <a:rPr lang="zh-CN" altLang="en-US" dirty="0">
                <a:latin typeface="楷体_GB2312" pitchFamily="49" charset="-122"/>
                <a:ea typeface="楷体_GB2312" pitchFamily="49" charset="-122"/>
              </a:rPr>
              <a:t></a:t>
            </a:r>
          </a:p>
          <a:p>
            <a:pPr marL="0" indent="0">
              <a:lnSpc>
                <a:spcPct val="75000"/>
              </a:lnSpc>
              <a:spcBef>
                <a:spcPct val="50000"/>
              </a:spcBef>
              <a:buNone/>
            </a:pPr>
            <a:r>
              <a:rPr lang="zh-CN" altLang="en-US" dirty="0">
                <a:latin typeface="楷体_GB2312" pitchFamily="49" charset="-122"/>
                <a:ea typeface="楷体_GB2312" pitchFamily="49" charset="-122"/>
              </a:rPr>
              <a:t>   ① 处理器</a:t>
            </a:r>
            <a:r>
              <a:rPr lang="en-US" altLang="zh-CN" dirty="0">
                <a:latin typeface="楷体_GB2312" pitchFamily="49" charset="-122"/>
                <a:ea typeface="楷体_GB2312" pitchFamily="49" charset="-122"/>
              </a:rPr>
              <a:t>P</a:t>
            </a:r>
            <a:r>
              <a:rPr lang="zh-CN" altLang="en-US" dirty="0">
                <a:latin typeface="楷体_GB2312" pitchFamily="49" charset="-122"/>
                <a:ea typeface="楷体_GB2312" pitchFamily="49" charset="-122"/>
              </a:rPr>
              <a:t>对</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进行一次写之后又对</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进行读，</a:t>
            </a:r>
          </a:p>
          <a:p>
            <a:pPr marL="0" indent="0">
              <a:lnSpc>
                <a:spcPct val="75000"/>
              </a:lnSpc>
              <a:spcBef>
                <a:spcPct val="50000"/>
              </a:spcBef>
              <a:buNone/>
            </a:pPr>
            <a:r>
              <a:rPr lang="zh-CN" altLang="en-US" dirty="0">
                <a:latin typeface="楷体_GB2312" pitchFamily="49" charset="-122"/>
                <a:ea typeface="楷体_GB2312" pitchFamily="49" charset="-122"/>
              </a:rPr>
              <a:t>      读和写之间没有其它处理器对</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进行写，则</a:t>
            </a:r>
          </a:p>
          <a:p>
            <a:pPr marL="0" indent="0">
              <a:lnSpc>
                <a:spcPct val="75000"/>
              </a:lnSpc>
              <a:spcBef>
                <a:spcPct val="50000"/>
              </a:spcBef>
              <a:buNone/>
            </a:pPr>
            <a:r>
              <a:rPr lang="zh-CN" altLang="en-US" dirty="0">
                <a:latin typeface="楷体_GB2312" pitchFamily="49" charset="-122"/>
                <a:ea typeface="楷体_GB2312" pitchFamily="49" charset="-122"/>
              </a:rPr>
              <a:t>      读的返回值总是写进的值。 </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28</a:t>
            </a:fld>
            <a:endParaRPr lang="zh-CN" altLang="en-US"/>
          </a:p>
        </p:txBody>
      </p:sp>
    </p:spTree>
    <p:extLst>
      <p:ext uri="{BB962C8B-B14F-4D97-AF65-F5344CB8AC3E}">
        <p14:creationId xmlns:p14="http://schemas.microsoft.com/office/powerpoint/2010/main" val="3743830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34898"/>
            <a:ext cx="7886700" cy="5742065"/>
          </a:xfrm>
        </p:spPr>
        <p:txBody>
          <a:bodyPr>
            <a:normAutofit/>
          </a:bodyPr>
          <a:lstStyle/>
          <a:p>
            <a:pPr marL="0" indent="0">
              <a:lnSpc>
                <a:spcPct val="85000"/>
              </a:lnSpc>
              <a:spcBef>
                <a:spcPct val="50000"/>
              </a:spcBef>
              <a:buNone/>
            </a:pPr>
            <a:r>
              <a:rPr lang="en-US" altLang="zh-CN" dirty="0">
                <a:latin typeface="楷体_GB2312" pitchFamily="49" charset="-122"/>
                <a:ea typeface="楷体_GB2312" pitchFamily="49" charset="-122"/>
              </a:rPr>
              <a:t>② </a:t>
            </a:r>
            <a:r>
              <a:rPr lang="zh-CN" altLang="en-US" dirty="0">
                <a:latin typeface="楷体_GB2312" pitchFamily="49" charset="-122"/>
                <a:ea typeface="楷体_GB2312" pitchFamily="49" charset="-122"/>
              </a:rPr>
              <a:t>一个处理器对</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进行写之后，另一处理器对</a:t>
            </a:r>
            <a:r>
              <a:rPr lang="en-US" altLang="zh-CN" dirty="0">
                <a:latin typeface="楷体_GB2312" pitchFamily="49" charset="-122"/>
                <a:ea typeface="楷体_GB2312" pitchFamily="49" charset="-122"/>
              </a:rPr>
              <a:t>X</a:t>
            </a:r>
            <a:r>
              <a:rPr lang="zh-CN" altLang="en-US" dirty="0" smtClean="0">
                <a:latin typeface="楷体_GB2312" pitchFamily="49" charset="-122"/>
                <a:ea typeface="楷体_GB2312" pitchFamily="49" charset="-122"/>
              </a:rPr>
              <a:t>进行读</a:t>
            </a:r>
            <a:r>
              <a:rPr lang="zh-CN" altLang="en-US" dirty="0">
                <a:latin typeface="楷体_GB2312" pitchFamily="49" charset="-122"/>
                <a:ea typeface="楷体_GB2312" pitchFamily="49" charset="-122"/>
              </a:rPr>
              <a:t>，读和写之间无其它写，则读</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的返回值应为</a:t>
            </a:r>
            <a:r>
              <a:rPr lang="zh-CN" altLang="en-US" dirty="0" smtClean="0">
                <a:latin typeface="楷体_GB2312" pitchFamily="49" charset="-122"/>
                <a:ea typeface="楷体_GB2312" pitchFamily="49" charset="-122"/>
              </a:rPr>
              <a:t>写进</a:t>
            </a:r>
            <a:r>
              <a:rPr lang="zh-CN" altLang="en-US" dirty="0">
                <a:latin typeface="楷体_GB2312" pitchFamily="49" charset="-122"/>
                <a:ea typeface="楷体_GB2312" pitchFamily="49" charset="-122"/>
              </a:rPr>
              <a:t>的值</a:t>
            </a:r>
            <a:r>
              <a:rPr lang="zh-CN" altLang="en-US" dirty="0" smtClean="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a:p>
            <a:pPr marL="0" indent="0">
              <a:lnSpc>
                <a:spcPct val="85000"/>
              </a:lnSpc>
              <a:spcBef>
                <a:spcPct val="50000"/>
              </a:spcBef>
              <a:buNone/>
            </a:pPr>
            <a:r>
              <a:rPr lang="zh-CN" altLang="en-US" dirty="0">
                <a:latin typeface="楷体_GB2312" pitchFamily="49" charset="-122"/>
                <a:ea typeface="楷体_GB2312" pitchFamily="49" charset="-122"/>
              </a:rPr>
              <a:t>③ 对同一单元的写是顺序化的，即任意两个</a:t>
            </a:r>
            <a:r>
              <a:rPr lang="zh-CN" altLang="en-US" dirty="0" smtClean="0">
                <a:latin typeface="楷体_GB2312" pitchFamily="49" charset="-122"/>
                <a:ea typeface="楷体_GB2312" pitchFamily="49" charset="-122"/>
              </a:rPr>
              <a:t>处理器对</a:t>
            </a:r>
            <a:r>
              <a:rPr lang="zh-CN" altLang="en-US" dirty="0">
                <a:latin typeface="楷体_GB2312" pitchFamily="49" charset="-122"/>
                <a:ea typeface="楷体_GB2312" pitchFamily="49" charset="-122"/>
              </a:rPr>
              <a:t>同一单元的两次写，从所有处理器看来顺序都</a:t>
            </a:r>
            <a:r>
              <a:rPr lang="zh-CN" altLang="en-US" dirty="0" smtClean="0">
                <a:latin typeface="楷体_GB2312" pitchFamily="49" charset="-122"/>
                <a:ea typeface="楷体_GB2312" pitchFamily="49" charset="-122"/>
              </a:rPr>
              <a:t>应是</a:t>
            </a:r>
            <a:r>
              <a:rPr lang="zh-CN" altLang="en-US" dirty="0">
                <a:latin typeface="楷体_GB2312" pitchFamily="49" charset="-122"/>
                <a:ea typeface="楷体_GB2312" pitchFamily="49" charset="-122"/>
              </a:rPr>
              <a:t>相同的。</a:t>
            </a:r>
          </a:p>
          <a:p>
            <a:pPr>
              <a:lnSpc>
                <a:spcPct val="85000"/>
              </a:lnSpc>
              <a:spcBef>
                <a:spcPct val="50000"/>
              </a:spcBef>
              <a:buFont typeface="Wingdings" panose="05000000000000000000" pitchFamily="2" charset="2"/>
              <a:buChar char="p"/>
            </a:pP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点假设</a:t>
            </a:r>
            <a:endParaRPr lang="zh-CN" altLang="en-US" dirty="0">
              <a:latin typeface="楷体_GB2312" pitchFamily="49" charset="-122"/>
              <a:ea typeface="楷体_GB2312" pitchFamily="49" charset="-122"/>
            </a:endParaRPr>
          </a:p>
          <a:p>
            <a:pPr marL="0" indent="0">
              <a:lnSpc>
                <a:spcPct val="85000"/>
              </a:lnSpc>
              <a:spcBef>
                <a:spcPct val="50000"/>
              </a:spcBef>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）直到</a:t>
            </a:r>
            <a:r>
              <a:rPr lang="zh-CN" altLang="en-US" dirty="0">
                <a:latin typeface="楷体_GB2312" pitchFamily="49" charset="-122"/>
                <a:ea typeface="楷体_GB2312" pitchFamily="49" charset="-122"/>
              </a:rPr>
              <a:t>所有的处理器均看到了写的结果，一次写</a:t>
            </a:r>
            <a:r>
              <a:rPr lang="zh-CN" altLang="en-US" dirty="0" smtClean="0">
                <a:latin typeface="楷体_GB2312" pitchFamily="49" charset="-122"/>
                <a:ea typeface="楷体_GB2312" pitchFamily="49" charset="-122"/>
              </a:rPr>
              <a:t>操作</a:t>
            </a:r>
            <a:r>
              <a:rPr lang="zh-CN" altLang="en-US" dirty="0">
                <a:latin typeface="楷体_GB2312" pitchFamily="49" charset="-122"/>
                <a:ea typeface="楷体_GB2312" pitchFamily="49" charset="-122"/>
              </a:rPr>
              <a:t>才算完成</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0" indent="0">
              <a:lnSpc>
                <a:spcPct val="85000"/>
              </a:lnSpc>
              <a:spcBef>
                <a:spcPct val="50000"/>
              </a:spcBef>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）允许</a:t>
            </a:r>
            <a:r>
              <a:rPr lang="zh-CN" altLang="en-US" dirty="0">
                <a:latin typeface="楷体_GB2312" pitchFamily="49" charset="-122"/>
                <a:ea typeface="楷体_GB2312" pitchFamily="49" charset="-122"/>
              </a:rPr>
              <a:t>处理器无序读，但必须以程序</a:t>
            </a:r>
            <a:r>
              <a:rPr lang="zh-CN" altLang="en-US" dirty="0" smtClean="0">
                <a:latin typeface="楷体_GB2312" pitchFamily="49" charset="-122"/>
                <a:ea typeface="楷体_GB2312" pitchFamily="49" charset="-122"/>
              </a:rPr>
              <a:t>规定的</a:t>
            </a:r>
            <a:r>
              <a:rPr lang="zh-CN" altLang="en-US" dirty="0">
                <a:latin typeface="楷体_GB2312" pitchFamily="49" charset="-122"/>
                <a:ea typeface="楷体_GB2312" pitchFamily="49" charset="-122"/>
              </a:rPr>
              <a:t>顺序进行写。</a:t>
            </a:r>
          </a:p>
          <a:p>
            <a:pPr marL="0" indent="0">
              <a:buNone/>
            </a:pP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29</a:t>
            </a:fld>
            <a:endParaRPr lang="zh-CN" altLang="en-US"/>
          </a:p>
        </p:txBody>
      </p:sp>
    </p:spTree>
    <p:extLst>
      <p:ext uri="{BB962C8B-B14F-4D97-AF65-F5344CB8AC3E}">
        <p14:creationId xmlns:p14="http://schemas.microsoft.com/office/powerpoint/2010/main" val="2157667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a:t>
            </a:r>
            <a:r>
              <a:rPr lang="zh-CN" altLang="en-US" dirty="0" smtClean="0"/>
              <a:t>、引言</a:t>
            </a:r>
            <a:endParaRPr lang="zh-CN" altLang="en-US" dirty="0"/>
          </a:p>
        </p:txBody>
      </p:sp>
      <p:sp>
        <p:nvSpPr>
          <p:cNvPr id="3" name="内容占位符 2"/>
          <p:cNvSpPr>
            <a:spLocks noGrp="1"/>
          </p:cNvSpPr>
          <p:nvPr>
            <p:ph idx="1"/>
          </p:nvPr>
        </p:nvSpPr>
        <p:spPr/>
        <p:txBody>
          <a:bodyPr>
            <a:normAutofit/>
          </a:bodyPr>
          <a:lstStyle/>
          <a:p>
            <a:pPr>
              <a:lnSpc>
                <a:spcPct val="85000"/>
              </a:lnSpc>
              <a:spcBef>
                <a:spcPct val="50000"/>
              </a:spcBef>
              <a:buFont typeface="Wingdings" panose="05000000000000000000" pitchFamily="2" charset="2"/>
              <a:buChar char="p"/>
            </a:pPr>
            <a:r>
              <a:rPr lang="zh-CN" altLang="en-US" dirty="0">
                <a:latin typeface="楷体_GB2312" pitchFamily="49" charset="-122"/>
                <a:ea typeface="楷体_GB2312" pitchFamily="49" charset="-122"/>
              </a:rPr>
              <a:t>单处理机的发展正在走向尽头？</a:t>
            </a:r>
          </a:p>
          <a:p>
            <a:pPr>
              <a:lnSpc>
                <a:spcPct val="85000"/>
              </a:lnSpc>
              <a:spcBef>
                <a:spcPct val="50000"/>
              </a:spcBef>
              <a:buFont typeface="Wingdings" panose="05000000000000000000" pitchFamily="2" charset="2"/>
              <a:buChar char="p"/>
            </a:pPr>
            <a:r>
              <a:rPr lang="zh-CN" altLang="en-US" dirty="0">
                <a:latin typeface="楷体_GB2312" pitchFamily="49" charset="-122"/>
                <a:ea typeface="楷体_GB2312" pitchFamily="49" charset="-122"/>
              </a:rPr>
              <a:t>并行计算机在未来将会发挥更大的作用。</a:t>
            </a:r>
          </a:p>
          <a:p>
            <a:pPr>
              <a:lnSpc>
                <a:spcPct val="85000"/>
              </a:lnSpc>
              <a:spcBef>
                <a:spcPct val="50000"/>
              </a:spcBef>
              <a:buFontTx/>
              <a:buAutoNum type="arabicPeriod"/>
            </a:pPr>
            <a:r>
              <a:rPr lang="zh-CN" altLang="en-US" dirty="0">
                <a:latin typeface="仿宋_GB2312" pitchFamily="49" charset="-122"/>
                <a:ea typeface="仿宋_GB2312" pitchFamily="49" charset="-122"/>
              </a:rPr>
              <a:t>获得超过单处理器的性能，最直接的方法就是</a:t>
            </a:r>
            <a:r>
              <a:rPr lang="zh-CN" altLang="en-US" dirty="0" smtClean="0">
                <a:latin typeface="仿宋_GB2312" pitchFamily="49" charset="-122"/>
                <a:ea typeface="仿宋_GB2312" pitchFamily="49" charset="-122"/>
              </a:rPr>
              <a:t>把多</a:t>
            </a:r>
            <a:r>
              <a:rPr lang="zh-CN" altLang="en-US" dirty="0">
                <a:latin typeface="仿宋_GB2312" pitchFamily="49" charset="-122"/>
                <a:ea typeface="仿宋_GB2312" pitchFamily="49" charset="-122"/>
              </a:rPr>
              <a:t>个处理器连在一起；</a:t>
            </a:r>
          </a:p>
          <a:p>
            <a:pPr marL="0" indent="0">
              <a:lnSpc>
                <a:spcPct val="85000"/>
              </a:lnSpc>
              <a:spcBef>
                <a:spcPct val="50000"/>
              </a:spcBef>
              <a:buNone/>
            </a:pPr>
            <a:r>
              <a:rPr lang="en-US" altLang="zh-CN" dirty="0">
                <a:latin typeface="仿宋_GB2312" pitchFamily="49" charset="-122"/>
                <a:ea typeface="仿宋_GB2312" pitchFamily="49" charset="-122"/>
              </a:rPr>
              <a:t>2. </a:t>
            </a:r>
            <a:r>
              <a:rPr lang="zh-CN" altLang="en-US" dirty="0">
                <a:latin typeface="仿宋_GB2312" pitchFamily="49" charset="-122"/>
                <a:ea typeface="仿宋_GB2312" pitchFamily="49" charset="-122"/>
              </a:rPr>
              <a:t>自</a:t>
            </a:r>
            <a:r>
              <a:rPr lang="en-US" altLang="zh-CN" dirty="0">
                <a:latin typeface="仿宋_GB2312" pitchFamily="49" charset="-122"/>
                <a:ea typeface="仿宋_GB2312" pitchFamily="49" charset="-122"/>
              </a:rPr>
              <a:t>1985</a:t>
            </a:r>
            <a:r>
              <a:rPr lang="zh-CN" altLang="en-US" dirty="0">
                <a:latin typeface="仿宋_GB2312" pitchFamily="49" charset="-122"/>
                <a:ea typeface="仿宋_GB2312" pitchFamily="49" charset="-122"/>
              </a:rPr>
              <a:t>年以来，体系结构的改进使性能迅速提高</a:t>
            </a:r>
            <a:r>
              <a:rPr lang="zh-CN" altLang="en-US" dirty="0" smtClean="0">
                <a:latin typeface="仿宋_GB2312" pitchFamily="49" charset="-122"/>
                <a:ea typeface="仿宋_GB2312" pitchFamily="49" charset="-122"/>
              </a:rPr>
              <a:t>，这种</a:t>
            </a:r>
            <a:r>
              <a:rPr lang="zh-CN" altLang="en-US" dirty="0">
                <a:latin typeface="仿宋_GB2312" pitchFamily="49" charset="-122"/>
                <a:ea typeface="仿宋_GB2312" pitchFamily="49" charset="-122"/>
              </a:rPr>
              <a:t>改进的速度能否持续下去还不清楚，但</a:t>
            </a:r>
            <a:r>
              <a:rPr lang="zh-CN" altLang="en-US" dirty="0" smtClean="0">
                <a:latin typeface="仿宋_GB2312" pitchFamily="49" charset="-122"/>
                <a:ea typeface="仿宋_GB2312" pitchFamily="49" charset="-122"/>
              </a:rPr>
              <a:t>通过复杂</a:t>
            </a:r>
            <a:r>
              <a:rPr lang="zh-CN" altLang="en-US" dirty="0">
                <a:latin typeface="仿宋_GB2312" pitchFamily="49" charset="-122"/>
                <a:ea typeface="仿宋_GB2312" pitchFamily="49" charset="-122"/>
              </a:rPr>
              <a:t>度和硅技术的提高而得到的性能的提高</a:t>
            </a:r>
            <a:r>
              <a:rPr lang="zh-CN" altLang="en-US" dirty="0" smtClean="0">
                <a:latin typeface="仿宋_GB2312" pitchFamily="49" charset="-122"/>
                <a:ea typeface="仿宋_GB2312" pitchFamily="49" charset="-122"/>
              </a:rPr>
              <a:t>正在减小</a:t>
            </a:r>
            <a:r>
              <a:rPr lang="zh-CN" altLang="en-US" dirty="0">
                <a:latin typeface="仿宋_GB2312" pitchFamily="49" charset="-122"/>
                <a:ea typeface="仿宋_GB2312" pitchFamily="49" charset="-122"/>
              </a:rPr>
              <a:t>；</a:t>
            </a:r>
          </a:p>
          <a:p>
            <a:pPr marL="0" indent="0">
              <a:lnSpc>
                <a:spcPct val="85000"/>
              </a:lnSpc>
              <a:spcBef>
                <a:spcPct val="50000"/>
              </a:spcBef>
              <a:buNone/>
            </a:pPr>
            <a:r>
              <a:rPr lang="en-US" altLang="zh-CN" dirty="0">
                <a:latin typeface="仿宋_GB2312" pitchFamily="49" charset="-122"/>
                <a:ea typeface="仿宋_GB2312" pitchFamily="49" charset="-122"/>
              </a:rPr>
              <a:t>3. </a:t>
            </a:r>
            <a:r>
              <a:rPr lang="zh-CN" altLang="en-US" dirty="0">
                <a:latin typeface="仿宋_GB2312" pitchFamily="49" charset="-122"/>
                <a:ea typeface="仿宋_GB2312" pitchFamily="49" charset="-122"/>
              </a:rPr>
              <a:t>并行计算机应用软件已有缓慢但稳定的发展。</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a:t>
            </a:fld>
            <a:endParaRPr lang="zh-CN" altLang="en-US"/>
          </a:p>
        </p:txBody>
      </p:sp>
    </p:spTree>
    <p:extLst>
      <p:ext uri="{BB962C8B-B14F-4D97-AF65-F5344CB8AC3E}">
        <p14:creationId xmlns:p14="http://schemas.microsoft.com/office/powerpoint/2010/main" val="3249888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56103"/>
          </a:xfrm>
        </p:spPr>
        <p:txBody>
          <a:bodyPr/>
          <a:lstStyle/>
          <a:p>
            <a:r>
              <a:rPr lang="zh-CN" altLang="en-US" dirty="0">
                <a:latin typeface="仿宋_GB2312" pitchFamily="49" charset="-122"/>
                <a:ea typeface="仿宋_GB2312" pitchFamily="49" charset="-122"/>
              </a:rPr>
              <a:t>实现一致性的基本方案</a:t>
            </a:r>
            <a:endParaRPr lang="zh-CN" altLang="en-US" dirty="0"/>
          </a:p>
        </p:txBody>
      </p:sp>
      <p:sp>
        <p:nvSpPr>
          <p:cNvPr id="3" name="内容占位符 2"/>
          <p:cNvSpPr>
            <a:spLocks noGrp="1"/>
          </p:cNvSpPr>
          <p:nvPr>
            <p:ph idx="1"/>
          </p:nvPr>
        </p:nvSpPr>
        <p:spPr>
          <a:xfrm>
            <a:off x="628650" y="1273629"/>
            <a:ext cx="7886700" cy="4903334"/>
          </a:xfrm>
        </p:spPr>
        <p:txBody>
          <a:bodyPr/>
          <a:lstStyle/>
          <a:p>
            <a:pPr marL="0" indent="0">
              <a:buNone/>
            </a:pPr>
            <a:r>
              <a:rPr lang="zh-CN" altLang="en-US" dirty="0">
                <a:latin typeface="楷体_GB2312" pitchFamily="49" charset="-122"/>
                <a:ea typeface="楷体_GB2312" pitchFamily="49" charset="-122"/>
              </a:rPr>
              <a:t>在一致的多处理机中，</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提供两种功能</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lnSpc>
                <a:spcPct val="85000"/>
              </a:lnSpc>
              <a:spcBef>
                <a:spcPct val="50000"/>
              </a:spcBef>
              <a:buSzPct val="100000"/>
              <a:buFont typeface="Wingdings" panose="05000000000000000000" pitchFamily="2" charset="2"/>
              <a:buChar char="p"/>
            </a:pPr>
            <a:r>
              <a:rPr lang="zh-CN" altLang="en-US" dirty="0">
                <a:latin typeface="楷体_GB2312" pitchFamily="49" charset="-122"/>
                <a:ea typeface="楷体_GB2312" pitchFamily="49" charset="-122"/>
              </a:rPr>
              <a:t>共享数据的迁移</a:t>
            </a:r>
          </a:p>
          <a:p>
            <a:pPr lvl="1">
              <a:lnSpc>
                <a:spcPct val="85000"/>
              </a:lnSpc>
              <a:spcBef>
                <a:spcPct val="50000"/>
              </a:spcBef>
              <a:buSzPct val="100000"/>
              <a:buFont typeface="Wingdings" panose="05000000000000000000" pitchFamily="2" charset="2"/>
              <a:buChar char="ü"/>
            </a:pPr>
            <a:r>
              <a:rPr lang="zh-CN" altLang="en-US" dirty="0" smtClean="0">
                <a:latin typeface="楷体_GB2312" pitchFamily="49" charset="-122"/>
                <a:ea typeface="楷体_GB2312" pitchFamily="49" charset="-122"/>
              </a:rPr>
              <a:t>降低</a:t>
            </a:r>
            <a:r>
              <a:rPr lang="zh-CN" altLang="en-US" dirty="0">
                <a:latin typeface="楷体_GB2312" pitchFamily="49" charset="-122"/>
                <a:ea typeface="楷体_GB2312" pitchFamily="49" charset="-122"/>
              </a:rPr>
              <a:t>了对远程共享数据的访问延迟。</a:t>
            </a:r>
          </a:p>
          <a:p>
            <a:pPr>
              <a:lnSpc>
                <a:spcPct val="85000"/>
              </a:lnSpc>
              <a:spcBef>
                <a:spcPct val="50000"/>
              </a:spcBef>
              <a:buSzPct val="100000"/>
              <a:buFont typeface="Wingdings" panose="05000000000000000000" pitchFamily="2" charset="2"/>
              <a:buChar char="p"/>
            </a:pPr>
            <a:r>
              <a:rPr lang="zh-CN" altLang="en-US" dirty="0">
                <a:latin typeface="楷体_GB2312" pitchFamily="49" charset="-122"/>
                <a:ea typeface="楷体_GB2312" pitchFamily="49" charset="-122"/>
              </a:rPr>
              <a:t>共享数据的复制</a:t>
            </a:r>
          </a:p>
          <a:p>
            <a:pPr lvl="1">
              <a:lnSpc>
                <a:spcPct val="85000"/>
              </a:lnSpc>
              <a:spcBef>
                <a:spcPct val="50000"/>
              </a:spcBef>
              <a:buSzPct val="100000"/>
              <a:buFont typeface="Wingdings" panose="05000000000000000000" pitchFamily="2" charset="2"/>
              <a:buChar char="ü"/>
            </a:pPr>
            <a:r>
              <a:rPr lang="zh-CN" altLang="en-US" dirty="0">
                <a:latin typeface="楷体_GB2312" pitchFamily="49" charset="-122"/>
                <a:ea typeface="楷体_GB2312" pitchFamily="49" charset="-122"/>
              </a:rPr>
              <a:t>不仅降低了访存的延迟，也减少了访问共享数据所产生的冲突。</a:t>
            </a:r>
            <a:endParaRPr lang="en-US" altLang="zh-CN" dirty="0">
              <a:latin typeface="楷体_GB2312" pitchFamily="49" charset="-122"/>
              <a:ea typeface="楷体_GB2312" pitchFamily="49" charset="-122"/>
            </a:endParaRPr>
          </a:p>
          <a:p>
            <a:pPr lvl="1">
              <a:lnSpc>
                <a:spcPct val="85000"/>
              </a:lnSpc>
              <a:spcBef>
                <a:spcPct val="50000"/>
              </a:spcBef>
              <a:buSzPct val="100000"/>
              <a:buFont typeface="Wingdings" panose="05000000000000000000" pitchFamily="2" charset="2"/>
              <a:buChar char="ü"/>
            </a:pPr>
            <a:endParaRPr lang="en-US" altLang="zh-CN" dirty="0">
              <a:latin typeface="楷体_GB2312" pitchFamily="49" charset="-122"/>
              <a:ea typeface="楷体_GB2312" pitchFamily="49" charset="-122"/>
            </a:endParaRPr>
          </a:p>
          <a:p>
            <a:pPr marL="0" indent="0">
              <a:lnSpc>
                <a:spcPct val="85000"/>
              </a:lnSpc>
              <a:spcBef>
                <a:spcPct val="50000"/>
              </a:spcBef>
              <a:buNone/>
            </a:pPr>
            <a:r>
              <a:rPr lang="zh-CN" altLang="en-US" dirty="0" smtClean="0">
                <a:latin typeface="宋体" panose="02010600030101010101" pitchFamily="2" charset="-122"/>
              </a:rPr>
              <a:t>小规模</a:t>
            </a:r>
            <a:r>
              <a:rPr lang="zh-CN" altLang="en-US" dirty="0">
                <a:latin typeface="宋体" panose="02010600030101010101" pitchFamily="2" charset="-122"/>
              </a:rPr>
              <a:t>多处理机不是采用软件而是采用硬件</a:t>
            </a:r>
            <a:r>
              <a:rPr lang="zh-CN" altLang="en-US" dirty="0" smtClean="0">
                <a:latin typeface="宋体" panose="02010600030101010101" pitchFamily="2" charset="-122"/>
              </a:rPr>
              <a:t>技术实现</a:t>
            </a:r>
            <a:r>
              <a:rPr lang="en-US" altLang="zh-CN" dirty="0">
                <a:latin typeface="宋体" panose="02010600030101010101" pitchFamily="2" charset="-122"/>
              </a:rPr>
              <a:t>Cache</a:t>
            </a:r>
            <a:r>
              <a:rPr lang="zh-CN" altLang="en-US" dirty="0">
                <a:latin typeface="宋体" panose="02010600030101010101" pitchFamily="2" charset="-122"/>
              </a:rPr>
              <a:t>一致性。</a:t>
            </a:r>
          </a:p>
          <a:p>
            <a:pPr>
              <a:lnSpc>
                <a:spcPct val="85000"/>
              </a:lnSpc>
              <a:spcBef>
                <a:spcPct val="50000"/>
              </a:spcBef>
              <a:buClr>
                <a:srgbClr val="FFCCFF"/>
              </a:buClr>
              <a:buSzPct val="150000"/>
            </a:pPr>
            <a:endParaRPr lang="zh-CN" altLang="en-US" dirty="0">
              <a:latin typeface="楷体_GB2312" pitchFamily="49" charset="-122"/>
              <a:ea typeface="楷体_GB2312" pitchFamily="49" charset="-122"/>
            </a:endParaRPr>
          </a:p>
          <a:p>
            <a:pPr marL="0" indent="0">
              <a:buNone/>
            </a:pPr>
            <a:endParaRPr lang="zh-CN" altLang="en-US" dirty="0">
              <a:latin typeface="楷体_GB2312" pitchFamily="49" charset="-122"/>
              <a:ea typeface="楷体_GB2312" pitchFamily="49" charset="-122"/>
            </a:endParaRP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30</a:t>
            </a:fld>
            <a:endParaRPr lang="zh-CN" altLang="en-US"/>
          </a:p>
        </p:txBody>
      </p:sp>
    </p:spTree>
    <p:extLst>
      <p:ext uri="{BB962C8B-B14F-4D97-AF65-F5344CB8AC3E}">
        <p14:creationId xmlns:p14="http://schemas.microsoft.com/office/powerpoint/2010/main" val="2488787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367989"/>
            <a:ext cx="7886700" cy="5808973"/>
          </a:xfrm>
        </p:spPr>
        <p:txBody>
          <a:bodyPr>
            <a:normAutofit/>
          </a:bodyPr>
          <a:lstStyle/>
          <a:p>
            <a:pPr marL="514350" indent="-514350">
              <a:spcBef>
                <a:spcPct val="50000"/>
              </a:spcBef>
              <a:buAutoNum type="arabicParenBoth"/>
            </a:pP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一致性</a:t>
            </a:r>
            <a:r>
              <a:rPr lang="zh-CN" altLang="en-US" dirty="0" smtClean="0">
                <a:latin typeface="楷体_GB2312" pitchFamily="49" charset="-122"/>
                <a:ea typeface="楷体_GB2312" pitchFamily="49" charset="-122"/>
              </a:rPr>
              <a:t>协议</a:t>
            </a:r>
            <a:r>
              <a:rPr lang="en-US" altLang="zh-CN" dirty="0" smtClean="0">
                <a:latin typeface="楷体_GB2312" pitchFamily="49" charset="-122"/>
                <a:ea typeface="楷体_GB2312" pitchFamily="49" charset="-122"/>
              </a:rPr>
              <a:t>:</a:t>
            </a:r>
          </a:p>
          <a:p>
            <a:pPr marL="0" indent="0">
              <a:spcBef>
                <a:spcPct val="50000"/>
              </a:spcBef>
              <a:buNone/>
            </a:pPr>
            <a:r>
              <a:rPr lang="en-US" altLang="zh-CN" dirty="0">
                <a:latin typeface="楷体_GB2312" pitchFamily="49" charset="-122"/>
                <a:ea typeface="楷体_GB2312" pitchFamily="49" charset="-122"/>
              </a:rPr>
              <a:t> </a:t>
            </a: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对</a:t>
            </a:r>
            <a:r>
              <a:rPr lang="zh-CN" altLang="en-US" dirty="0">
                <a:latin typeface="楷体_GB2312" pitchFamily="49" charset="-122"/>
                <a:ea typeface="楷体_GB2312" pitchFamily="49" charset="-122"/>
              </a:rPr>
              <a:t>多个处理器维护一致性的协议</a:t>
            </a:r>
          </a:p>
          <a:p>
            <a:pPr marL="0" indent="0">
              <a:spcBef>
                <a:spcPct val="50000"/>
              </a:spcBef>
              <a:buNone/>
            </a:pPr>
            <a:r>
              <a:rPr lang="en-US" altLang="zh-CN" dirty="0">
                <a:latin typeface="楷体_GB2312" pitchFamily="49" charset="-122"/>
                <a:ea typeface="楷体_GB2312" pitchFamily="49" charset="-122"/>
              </a:rPr>
              <a:t>(2) </a:t>
            </a:r>
            <a:r>
              <a:rPr lang="zh-CN" altLang="en-US" dirty="0">
                <a:latin typeface="楷体_GB2312" pitchFamily="49" charset="-122"/>
                <a:ea typeface="楷体_GB2312" pitchFamily="49" charset="-122"/>
              </a:rPr>
              <a:t>关键：跟踪共享数据块的状态 </a:t>
            </a:r>
          </a:p>
          <a:p>
            <a:pPr marL="0" indent="0">
              <a:spcBef>
                <a:spcPct val="50000"/>
              </a:spcBef>
              <a:buNone/>
            </a:pPr>
            <a:r>
              <a:rPr lang="en-US" altLang="zh-CN" dirty="0">
                <a:latin typeface="楷体_GB2312" pitchFamily="49" charset="-122"/>
                <a:ea typeface="楷体_GB2312" pitchFamily="49" charset="-122"/>
              </a:rPr>
              <a:t>(3) </a:t>
            </a:r>
            <a:r>
              <a:rPr lang="zh-CN" altLang="en-US" dirty="0">
                <a:latin typeface="楷体_GB2312" pitchFamily="49" charset="-122"/>
                <a:ea typeface="楷体_GB2312" pitchFamily="49" charset="-122"/>
              </a:rPr>
              <a:t>共享数据状态跟踪技术 </a:t>
            </a:r>
          </a:p>
          <a:p>
            <a:pPr lvl="1">
              <a:spcBef>
                <a:spcPct val="50000"/>
              </a:spcBef>
              <a:buFont typeface="Wingdings" panose="05000000000000000000" pitchFamily="2" charset="2"/>
              <a:buChar char="p"/>
            </a:pPr>
            <a:r>
              <a:rPr lang="zh-CN" altLang="en-US" sz="2800" dirty="0" smtClean="0">
                <a:latin typeface="楷体_GB2312" pitchFamily="49" charset="-122"/>
                <a:ea typeface="楷体_GB2312" pitchFamily="49" charset="-122"/>
              </a:rPr>
              <a:t>目录</a:t>
            </a:r>
            <a:endParaRPr lang="zh-CN" altLang="en-US" sz="2800" dirty="0">
              <a:latin typeface="楷体_GB2312" pitchFamily="49" charset="-122"/>
              <a:ea typeface="楷体_GB2312" pitchFamily="49" charset="-122"/>
            </a:endParaRPr>
          </a:p>
          <a:p>
            <a:pPr lvl="1">
              <a:spcBef>
                <a:spcPct val="50000"/>
              </a:spcBef>
              <a:buFont typeface="Wingdings" panose="05000000000000000000" pitchFamily="2" charset="2"/>
              <a:buChar char="ü"/>
            </a:pPr>
            <a:r>
              <a:rPr lang="zh-CN" altLang="en-US" dirty="0" smtClean="0">
                <a:latin typeface="楷体_GB2312" pitchFamily="49" charset="-122"/>
                <a:ea typeface="楷体_GB2312" pitchFamily="49" charset="-122"/>
              </a:rPr>
              <a:t>物理</a:t>
            </a:r>
            <a:r>
              <a:rPr lang="zh-CN" altLang="en-US" dirty="0">
                <a:latin typeface="楷体_GB2312" pitchFamily="49" charset="-122"/>
                <a:ea typeface="楷体_GB2312" pitchFamily="49" charset="-122"/>
              </a:rPr>
              <a:t>存储器中共享数据块的状态及相关</a:t>
            </a:r>
            <a:r>
              <a:rPr lang="zh-CN" altLang="en-US" dirty="0" smtClean="0">
                <a:latin typeface="楷体_GB2312" pitchFamily="49" charset="-122"/>
                <a:ea typeface="楷体_GB2312" pitchFamily="49" charset="-122"/>
              </a:rPr>
              <a:t>信息均</a:t>
            </a:r>
            <a:r>
              <a:rPr lang="zh-CN" altLang="en-US" dirty="0">
                <a:latin typeface="楷体_GB2312" pitchFamily="49" charset="-122"/>
                <a:ea typeface="楷体_GB2312" pitchFamily="49" charset="-122"/>
              </a:rPr>
              <a:t>被保存在一个称为目录的地方。</a:t>
            </a:r>
          </a:p>
          <a:p>
            <a:pPr lvl="1">
              <a:spcBef>
                <a:spcPct val="50000"/>
              </a:spcBef>
              <a:buFont typeface="Wingdings" panose="05000000000000000000" pitchFamily="2" charset="2"/>
              <a:buChar char="p"/>
            </a:pPr>
            <a:r>
              <a:rPr lang="zh-CN" altLang="en-US" sz="2800" dirty="0" smtClean="0">
                <a:latin typeface="楷体_GB2312" pitchFamily="49" charset="-122"/>
                <a:ea typeface="楷体_GB2312" pitchFamily="49" charset="-122"/>
              </a:rPr>
              <a:t>监听</a:t>
            </a:r>
            <a:endParaRPr lang="zh-CN" altLang="en-US" sz="2800" dirty="0">
              <a:latin typeface="楷体_GB2312" pitchFamily="49" charset="-122"/>
              <a:ea typeface="楷体_GB2312" pitchFamily="49" charset="-122"/>
            </a:endParaRPr>
          </a:p>
          <a:p>
            <a:pPr lvl="1">
              <a:spcBef>
                <a:spcPct val="50000"/>
              </a:spcBef>
              <a:buFont typeface="Wingdings" panose="05000000000000000000" pitchFamily="2" charset="2"/>
              <a:buChar char="ü"/>
            </a:pPr>
            <a:r>
              <a:rPr lang="zh-CN" altLang="en-US" dirty="0" smtClean="0">
                <a:latin typeface="楷体_GB2312" pitchFamily="49" charset="-122"/>
                <a:ea typeface="楷体_GB2312" pitchFamily="49" charset="-122"/>
              </a:rPr>
              <a:t>每个</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除了包含物理存储器中块的数据</a:t>
            </a:r>
            <a:r>
              <a:rPr lang="zh-CN" altLang="en-US" dirty="0" smtClean="0">
                <a:latin typeface="楷体_GB2312" pitchFamily="49" charset="-122"/>
                <a:ea typeface="楷体_GB2312" pitchFamily="49" charset="-122"/>
              </a:rPr>
              <a:t>拷贝</a:t>
            </a:r>
            <a:r>
              <a:rPr lang="zh-CN" altLang="en-US" dirty="0">
                <a:latin typeface="楷体_GB2312" pitchFamily="49" charset="-122"/>
                <a:ea typeface="楷体_GB2312" pitchFamily="49" charset="-122"/>
              </a:rPr>
              <a:t>之外，也保存着各个块的共享状态信息。</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31</a:t>
            </a:fld>
            <a:endParaRPr lang="zh-CN" altLang="en-US"/>
          </a:p>
        </p:txBody>
      </p:sp>
    </p:spTree>
    <p:extLst>
      <p:ext uri="{BB962C8B-B14F-4D97-AF65-F5344CB8AC3E}">
        <p14:creationId xmlns:p14="http://schemas.microsoft.com/office/powerpoint/2010/main" val="944289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28650" y="2554967"/>
            <a:ext cx="7886700" cy="1581603"/>
          </a:xfrm>
        </p:spPr>
        <p:txBody>
          <a:bodyPr/>
          <a:lstStyle/>
          <a:p>
            <a:pPr marL="0" indent="0">
              <a:spcBef>
                <a:spcPct val="50000"/>
              </a:spcBef>
              <a:buNone/>
            </a:pPr>
            <a:r>
              <a:rPr lang="en-US" altLang="zh-CN" dirty="0" smtClean="0">
                <a:latin typeface="楷体_GB2312" pitchFamily="49" charset="-122"/>
                <a:ea typeface="楷体_GB2312" pitchFamily="49" charset="-122"/>
              </a:rPr>
              <a:t>    Cache</a:t>
            </a:r>
            <a:r>
              <a:rPr lang="zh-CN" altLang="en-US" dirty="0">
                <a:latin typeface="楷体_GB2312" pitchFamily="49" charset="-122"/>
                <a:ea typeface="楷体_GB2312" pitchFamily="49" charset="-122"/>
              </a:rPr>
              <a:t>通常连在共享存储器的总线上，</a:t>
            </a:r>
            <a:r>
              <a:rPr lang="zh-CN" altLang="en-US" dirty="0" smtClean="0">
                <a:latin typeface="楷体_GB2312" pitchFamily="49" charset="-122"/>
                <a:ea typeface="楷体_GB2312" pitchFamily="49" charset="-122"/>
              </a:rPr>
              <a:t>各个</a:t>
            </a: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控制器通过监听总线来判断它们是否有</a:t>
            </a:r>
            <a:r>
              <a:rPr lang="zh-CN" altLang="en-US" dirty="0" smtClean="0">
                <a:latin typeface="楷体_GB2312" pitchFamily="49" charset="-122"/>
                <a:ea typeface="楷体_GB2312" pitchFamily="49" charset="-122"/>
              </a:rPr>
              <a:t>总线</a:t>
            </a:r>
            <a:r>
              <a:rPr lang="zh-CN" altLang="en-US" dirty="0">
                <a:latin typeface="楷体_GB2312" pitchFamily="49" charset="-122"/>
                <a:ea typeface="楷体_GB2312" pitchFamily="49" charset="-122"/>
              </a:rPr>
              <a:t>上请求的数据块。</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32</a:t>
            </a:fld>
            <a:endParaRPr lang="zh-CN" altLang="en-US"/>
          </a:p>
        </p:txBody>
      </p:sp>
    </p:spTree>
    <p:extLst>
      <p:ext uri="{BB962C8B-B14F-4D97-AF65-F5344CB8AC3E}">
        <p14:creationId xmlns:p14="http://schemas.microsoft.com/office/powerpoint/2010/main" val="3547605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5735" y="279854"/>
            <a:ext cx="7886700" cy="2269670"/>
          </a:xfrm>
        </p:spPr>
        <p:txBody>
          <a:bodyPr>
            <a:normAutofit fontScale="85000" lnSpcReduction="10000"/>
          </a:bodyPr>
          <a:lstStyle/>
          <a:p>
            <a:pPr marL="0" indent="0">
              <a:lnSpc>
                <a:spcPct val="85000"/>
              </a:lnSpc>
              <a:spcBef>
                <a:spcPct val="50000"/>
              </a:spcBef>
              <a:buNone/>
            </a:pPr>
            <a:r>
              <a:rPr lang="en-US" altLang="zh-CN" dirty="0">
                <a:solidFill>
                  <a:srgbClr val="000066"/>
                </a:solidFill>
                <a:latin typeface="仿宋_GB2312" pitchFamily="49" charset="-122"/>
                <a:ea typeface="仿宋_GB2312" pitchFamily="49" charset="-122"/>
              </a:rPr>
              <a:t>3. </a:t>
            </a:r>
            <a:r>
              <a:rPr lang="zh-CN" altLang="en-US" dirty="0">
                <a:solidFill>
                  <a:srgbClr val="000066"/>
                </a:solidFill>
                <a:latin typeface="仿宋_GB2312" pitchFamily="49" charset="-122"/>
                <a:ea typeface="仿宋_GB2312" pitchFamily="49" charset="-122"/>
              </a:rPr>
              <a:t>两种协议</a:t>
            </a:r>
          </a:p>
          <a:p>
            <a:pPr marL="0" indent="0">
              <a:lnSpc>
                <a:spcPct val="85000"/>
              </a:lnSpc>
              <a:spcBef>
                <a:spcPct val="50000"/>
              </a:spcBef>
              <a:buNone/>
            </a:pPr>
            <a:r>
              <a:rPr lang="zh-CN" altLang="en-US" dirty="0">
                <a:solidFill>
                  <a:srgbClr val="000066"/>
                </a:solidFill>
                <a:latin typeface="楷体_GB2312" pitchFamily="49" charset="-122"/>
                <a:ea typeface="楷体_GB2312" pitchFamily="49" charset="-122"/>
              </a:rPr>
              <a:t>  </a:t>
            </a:r>
            <a:r>
              <a:rPr lang="en-US" altLang="zh-CN" dirty="0">
                <a:latin typeface="楷体_GB2312" pitchFamily="49" charset="-122"/>
                <a:ea typeface="楷体_GB2312" pitchFamily="49" charset="-122"/>
              </a:rPr>
              <a:t>(1) </a:t>
            </a:r>
            <a:r>
              <a:rPr lang="zh-CN" altLang="en-US" dirty="0">
                <a:latin typeface="楷体_GB2312" pitchFamily="49" charset="-122"/>
                <a:ea typeface="楷体_GB2312" pitchFamily="49" charset="-122"/>
              </a:rPr>
              <a:t>写作废协议</a:t>
            </a:r>
          </a:p>
          <a:p>
            <a:pPr marL="0" indent="0">
              <a:lnSpc>
                <a:spcPct val="120000"/>
              </a:lnSpc>
              <a:spcBef>
                <a:spcPts val="0"/>
              </a:spcBef>
              <a:buNone/>
            </a:pPr>
            <a:r>
              <a:rPr lang="zh-CN" altLang="en-US" dirty="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在</a:t>
            </a:r>
            <a:r>
              <a:rPr lang="zh-CN" altLang="en-US" dirty="0">
                <a:latin typeface="楷体_GB2312" pitchFamily="49" charset="-122"/>
                <a:ea typeface="楷体_GB2312" pitchFamily="49" charset="-122"/>
              </a:rPr>
              <a:t>一个处理器写某个数据项之前保证它对该</a:t>
            </a:r>
            <a:r>
              <a:rPr lang="zh-CN" altLang="en-US" dirty="0" smtClean="0">
                <a:latin typeface="楷体_GB2312" pitchFamily="49" charset="-122"/>
                <a:ea typeface="楷体_GB2312" pitchFamily="49" charset="-122"/>
              </a:rPr>
              <a:t>数据项有</a:t>
            </a:r>
            <a:r>
              <a:rPr lang="zh-CN" altLang="en-US" dirty="0">
                <a:latin typeface="楷体_GB2312" pitchFamily="49" charset="-122"/>
                <a:ea typeface="楷体_GB2312" pitchFamily="49" charset="-122"/>
              </a:rPr>
              <a:t>唯一的访问权。</a:t>
            </a:r>
          </a:p>
          <a:p>
            <a:pPr marL="0" indent="0">
              <a:lnSpc>
                <a:spcPct val="120000"/>
              </a:lnSpc>
              <a:spcBef>
                <a:spcPts val="0"/>
              </a:spcBef>
              <a:buNone/>
            </a:pPr>
            <a:r>
              <a:rPr lang="zh-CN" altLang="en-US" dirty="0">
                <a:latin typeface="楷体_GB2312" pitchFamily="49" charset="-122"/>
                <a:ea typeface="楷体_GB2312" pitchFamily="49" charset="-122"/>
              </a:rPr>
              <a:t>例 </a:t>
            </a:r>
            <a:r>
              <a:rPr lang="zh-CN" altLang="en-US" dirty="0" smtClean="0">
                <a:latin typeface="楷体_GB2312" pitchFamily="49" charset="-122"/>
                <a:ea typeface="楷体_GB2312" pitchFamily="49" charset="-122"/>
              </a:rPr>
              <a:t>在</a:t>
            </a:r>
            <a:r>
              <a:rPr lang="zh-CN" altLang="en-US" dirty="0">
                <a:latin typeface="楷体_GB2312" pitchFamily="49" charset="-122"/>
                <a:ea typeface="楷体_GB2312" pitchFamily="49" charset="-122"/>
              </a:rPr>
              <a:t>写回</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的条件下，监听总线中写作废协议的实现。 </a:t>
            </a:r>
          </a:p>
          <a:p>
            <a:pPr marL="0" indent="0">
              <a:buNone/>
            </a:pP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33</a:t>
            </a:fld>
            <a:endParaRPr lang="zh-CN" altLang="en-US"/>
          </a:p>
        </p:txBody>
      </p:sp>
      <p:grpSp>
        <p:nvGrpSpPr>
          <p:cNvPr id="8" name="Group 97"/>
          <p:cNvGrpSpPr>
            <a:grpSpLocks/>
          </p:cNvGrpSpPr>
          <p:nvPr/>
        </p:nvGrpSpPr>
        <p:grpSpPr bwMode="auto">
          <a:xfrm>
            <a:off x="715735" y="2571751"/>
            <a:ext cx="7697788" cy="3784600"/>
            <a:chOff x="-3" y="381"/>
            <a:chExt cx="3576" cy="2462"/>
          </a:xfrm>
        </p:grpSpPr>
        <p:grpSp>
          <p:nvGrpSpPr>
            <p:cNvPr id="9" name="Group 95"/>
            <p:cNvGrpSpPr>
              <a:grpSpLocks/>
            </p:cNvGrpSpPr>
            <p:nvPr/>
          </p:nvGrpSpPr>
          <p:grpSpPr bwMode="auto">
            <a:xfrm>
              <a:off x="0" y="384"/>
              <a:ext cx="3570" cy="2456"/>
              <a:chOff x="0" y="384"/>
              <a:chExt cx="3570" cy="2456"/>
            </a:xfrm>
          </p:grpSpPr>
          <p:grpSp>
            <p:nvGrpSpPr>
              <p:cNvPr id="11" name="Group 36"/>
              <p:cNvGrpSpPr>
                <a:grpSpLocks/>
              </p:cNvGrpSpPr>
              <p:nvPr/>
            </p:nvGrpSpPr>
            <p:grpSpPr bwMode="auto">
              <a:xfrm>
                <a:off x="0" y="384"/>
                <a:ext cx="768" cy="460"/>
                <a:chOff x="0" y="384"/>
                <a:chExt cx="768" cy="460"/>
              </a:xfrm>
            </p:grpSpPr>
            <p:sp>
              <p:nvSpPr>
                <p:cNvPr id="99" name="Rectangle 5"/>
                <p:cNvSpPr>
                  <a:spLocks noChangeArrowheads="1"/>
                </p:cNvSpPr>
                <p:nvPr/>
              </p:nvSpPr>
              <p:spPr bwMode="auto">
                <a:xfrm>
                  <a:off x="43" y="384"/>
                  <a:ext cx="6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处理器行为</a:t>
                  </a:r>
                </a:p>
                <a:p>
                  <a:pPr algn="just" eaLnBrk="0" hangingPunct="0"/>
                  <a:endParaRPr lang="en-US" altLang="zh-CN" baseline="-25000">
                    <a:ea typeface="楷体_GB2312" pitchFamily="49" charset="-122"/>
                  </a:endParaRPr>
                </a:p>
              </p:txBody>
            </p:sp>
            <p:sp>
              <p:nvSpPr>
                <p:cNvPr id="100" name="Rectangle 35"/>
                <p:cNvSpPr>
                  <a:spLocks noChangeArrowheads="1"/>
                </p:cNvSpPr>
                <p:nvPr/>
              </p:nvSpPr>
              <p:spPr bwMode="auto">
                <a:xfrm>
                  <a:off x="0" y="384"/>
                  <a:ext cx="7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38"/>
              <p:cNvGrpSpPr>
                <a:grpSpLocks/>
              </p:cNvGrpSpPr>
              <p:nvPr/>
            </p:nvGrpSpPr>
            <p:grpSpPr bwMode="auto">
              <a:xfrm>
                <a:off x="768" y="384"/>
                <a:ext cx="600" cy="460"/>
                <a:chOff x="768" y="384"/>
                <a:chExt cx="600" cy="460"/>
              </a:xfrm>
            </p:grpSpPr>
            <p:sp>
              <p:nvSpPr>
                <p:cNvPr id="97" name="Rectangle 6"/>
                <p:cNvSpPr>
                  <a:spLocks noChangeArrowheads="1"/>
                </p:cNvSpPr>
                <p:nvPr/>
              </p:nvSpPr>
              <p:spPr bwMode="auto">
                <a:xfrm>
                  <a:off x="811" y="384"/>
                  <a:ext cx="51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总线行为</a:t>
                  </a:r>
                </a:p>
                <a:p>
                  <a:pPr algn="just" eaLnBrk="0" hangingPunct="0"/>
                  <a:endParaRPr lang="en-US" altLang="zh-CN" baseline="-25000">
                    <a:ea typeface="楷体_GB2312" pitchFamily="49" charset="-122"/>
                  </a:endParaRPr>
                </a:p>
              </p:txBody>
            </p:sp>
            <p:sp>
              <p:nvSpPr>
                <p:cNvPr id="98" name="Rectangle 37"/>
                <p:cNvSpPr>
                  <a:spLocks noChangeArrowheads="1"/>
                </p:cNvSpPr>
                <p:nvPr/>
              </p:nvSpPr>
              <p:spPr bwMode="auto">
                <a:xfrm>
                  <a:off x="768" y="384"/>
                  <a:ext cx="60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40"/>
              <p:cNvGrpSpPr>
                <a:grpSpLocks/>
              </p:cNvGrpSpPr>
              <p:nvPr/>
            </p:nvGrpSpPr>
            <p:grpSpPr bwMode="auto">
              <a:xfrm>
                <a:off x="1368" y="384"/>
                <a:ext cx="734" cy="460"/>
                <a:chOff x="1368" y="384"/>
                <a:chExt cx="734" cy="460"/>
              </a:xfrm>
            </p:grpSpPr>
            <p:sp>
              <p:nvSpPr>
                <p:cNvPr id="95" name="Rectangle 7"/>
                <p:cNvSpPr>
                  <a:spLocks noChangeArrowheads="1"/>
                </p:cNvSpPr>
                <p:nvPr/>
              </p:nvSpPr>
              <p:spPr bwMode="auto">
                <a:xfrm>
                  <a:off x="1411" y="384"/>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CPU A Cache</a:t>
                  </a:r>
                  <a:r>
                    <a:rPr lang="zh-CN" altLang="en-US" baseline="-25000">
                      <a:ea typeface="楷体_GB2312" pitchFamily="49" charset="-122"/>
                    </a:rPr>
                    <a:t>内容</a:t>
                  </a:r>
                </a:p>
                <a:p>
                  <a:pPr algn="just" eaLnBrk="0" hangingPunct="0"/>
                  <a:endParaRPr lang="en-US" altLang="zh-CN" baseline="-25000">
                    <a:ea typeface="楷体_GB2312" pitchFamily="49" charset="-122"/>
                  </a:endParaRPr>
                </a:p>
              </p:txBody>
            </p:sp>
            <p:sp>
              <p:nvSpPr>
                <p:cNvPr id="96" name="Rectangle 39"/>
                <p:cNvSpPr>
                  <a:spLocks noChangeArrowheads="1"/>
                </p:cNvSpPr>
                <p:nvPr/>
              </p:nvSpPr>
              <p:spPr bwMode="auto">
                <a:xfrm>
                  <a:off x="1368" y="384"/>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42"/>
              <p:cNvGrpSpPr>
                <a:grpSpLocks/>
              </p:cNvGrpSpPr>
              <p:nvPr/>
            </p:nvGrpSpPr>
            <p:grpSpPr bwMode="auto">
              <a:xfrm>
                <a:off x="2102" y="384"/>
                <a:ext cx="734" cy="460"/>
                <a:chOff x="2102" y="384"/>
                <a:chExt cx="734" cy="460"/>
              </a:xfrm>
            </p:grpSpPr>
            <p:sp>
              <p:nvSpPr>
                <p:cNvPr id="93" name="Rectangle 8"/>
                <p:cNvSpPr>
                  <a:spLocks noChangeArrowheads="1"/>
                </p:cNvSpPr>
                <p:nvPr/>
              </p:nvSpPr>
              <p:spPr bwMode="auto">
                <a:xfrm>
                  <a:off x="2145" y="384"/>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CPU B Cache</a:t>
                  </a:r>
                  <a:r>
                    <a:rPr lang="zh-CN" altLang="en-US" baseline="-25000">
                      <a:ea typeface="楷体_GB2312" pitchFamily="49" charset="-122"/>
                    </a:rPr>
                    <a:t>内容</a:t>
                  </a:r>
                </a:p>
                <a:p>
                  <a:pPr algn="just" eaLnBrk="0" hangingPunct="0"/>
                  <a:endParaRPr lang="en-US" altLang="zh-CN" baseline="-25000">
                    <a:ea typeface="楷体_GB2312" pitchFamily="49" charset="-122"/>
                  </a:endParaRPr>
                </a:p>
              </p:txBody>
            </p:sp>
            <p:sp>
              <p:nvSpPr>
                <p:cNvPr id="94" name="Rectangle 41"/>
                <p:cNvSpPr>
                  <a:spLocks noChangeArrowheads="1"/>
                </p:cNvSpPr>
                <p:nvPr/>
              </p:nvSpPr>
              <p:spPr bwMode="auto">
                <a:xfrm>
                  <a:off x="2102" y="384"/>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44"/>
              <p:cNvGrpSpPr>
                <a:grpSpLocks/>
              </p:cNvGrpSpPr>
              <p:nvPr/>
            </p:nvGrpSpPr>
            <p:grpSpPr bwMode="auto">
              <a:xfrm>
                <a:off x="2836" y="384"/>
                <a:ext cx="734" cy="460"/>
                <a:chOff x="2836" y="384"/>
                <a:chExt cx="734" cy="460"/>
              </a:xfrm>
            </p:grpSpPr>
            <p:sp>
              <p:nvSpPr>
                <p:cNvPr id="91" name="Rectangle 9"/>
                <p:cNvSpPr>
                  <a:spLocks noChangeArrowheads="1"/>
                </p:cNvSpPr>
                <p:nvPr/>
              </p:nvSpPr>
              <p:spPr bwMode="auto">
                <a:xfrm>
                  <a:off x="2879" y="384"/>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dirty="0">
                      <a:ea typeface="楷体_GB2312" pitchFamily="49" charset="-122"/>
                    </a:rPr>
                    <a:t>主存</a:t>
                  </a:r>
                  <a:r>
                    <a:rPr lang="en-US" altLang="zh-CN" baseline="-25000" dirty="0">
                      <a:ea typeface="楷体_GB2312" pitchFamily="49" charset="-122"/>
                    </a:rPr>
                    <a:t>X</a:t>
                  </a:r>
                  <a:r>
                    <a:rPr lang="zh-CN" altLang="en-US" baseline="-25000" dirty="0">
                      <a:ea typeface="楷体_GB2312" pitchFamily="49" charset="-122"/>
                    </a:rPr>
                    <a:t>单元内容</a:t>
                  </a:r>
                </a:p>
                <a:p>
                  <a:pPr algn="just" eaLnBrk="0" hangingPunct="0"/>
                  <a:endParaRPr lang="en-US" altLang="zh-CN" baseline="-25000" dirty="0">
                    <a:ea typeface="楷体_GB2312" pitchFamily="49" charset="-122"/>
                  </a:endParaRPr>
                </a:p>
              </p:txBody>
            </p:sp>
            <p:sp>
              <p:nvSpPr>
                <p:cNvPr id="92" name="Rectangle 43"/>
                <p:cNvSpPr>
                  <a:spLocks noChangeArrowheads="1"/>
                </p:cNvSpPr>
                <p:nvPr/>
              </p:nvSpPr>
              <p:spPr bwMode="auto">
                <a:xfrm>
                  <a:off x="2836" y="384"/>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46"/>
              <p:cNvGrpSpPr>
                <a:grpSpLocks/>
              </p:cNvGrpSpPr>
              <p:nvPr/>
            </p:nvGrpSpPr>
            <p:grpSpPr bwMode="auto">
              <a:xfrm>
                <a:off x="0" y="844"/>
                <a:ext cx="768" cy="384"/>
                <a:chOff x="0" y="844"/>
                <a:chExt cx="768" cy="384"/>
              </a:xfrm>
            </p:grpSpPr>
            <p:sp>
              <p:nvSpPr>
                <p:cNvPr id="89" name="Rectangle 10"/>
                <p:cNvSpPr>
                  <a:spLocks noChangeArrowheads="1"/>
                </p:cNvSpPr>
                <p:nvPr/>
              </p:nvSpPr>
              <p:spPr bwMode="auto">
                <a:xfrm>
                  <a:off x="43" y="84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p>
                <a:p>
                  <a:pPr algn="just" eaLnBrk="0" hangingPunct="0"/>
                  <a:endParaRPr lang="en-US" altLang="zh-CN" baseline="-25000">
                    <a:ea typeface="楷体_GB2312" pitchFamily="49" charset="-122"/>
                  </a:endParaRPr>
                </a:p>
              </p:txBody>
            </p:sp>
            <p:sp>
              <p:nvSpPr>
                <p:cNvPr id="90" name="Rectangle 45"/>
                <p:cNvSpPr>
                  <a:spLocks noChangeArrowheads="1"/>
                </p:cNvSpPr>
                <p:nvPr/>
              </p:nvSpPr>
              <p:spPr bwMode="auto">
                <a:xfrm>
                  <a:off x="0" y="84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48"/>
              <p:cNvGrpSpPr>
                <a:grpSpLocks/>
              </p:cNvGrpSpPr>
              <p:nvPr/>
            </p:nvGrpSpPr>
            <p:grpSpPr bwMode="auto">
              <a:xfrm>
                <a:off x="768" y="844"/>
                <a:ext cx="600" cy="384"/>
                <a:chOff x="768" y="844"/>
                <a:chExt cx="600" cy="384"/>
              </a:xfrm>
            </p:grpSpPr>
            <p:sp>
              <p:nvSpPr>
                <p:cNvPr id="87" name="Rectangle 11"/>
                <p:cNvSpPr>
                  <a:spLocks noChangeArrowheads="1"/>
                </p:cNvSpPr>
                <p:nvPr/>
              </p:nvSpPr>
              <p:spPr bwMode="auto">
                <a:xfrm>
                  <a:off x="811" y="844"/>
                  <a:ext cx="5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p>
                <a:p>
                  <a:pPr algn="just" eaLnBrk="0" hangingPunct="0"/>
                  <a:endParaRPr lang="en-US" altLang="zh-CN" baseline="-25000">
                    <a:ea typeface="楷体_GB2312" pitchFamily="49" charset="-122"/>
                  </a:endParaRPr>
                </a:p>
              </p:txBody>
            </p:sp>
            <p:sp>
              <p:nvSpPr>
                <p:cNvPr id="88" name="Rectangle 47"/>
                <p:cNvSpPr>
                  <a:spLocks noChangeArrowheads="1"/>
                </p:cNvSpPr>
                <p:nvPr/>
              </p:nvSpPr>
              <p:spPr bwMode="auto">
                <a:xfrm>
                  <a:off x="768" y="844"/>
                  <a:ext cx="6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50"/>
              <p:cNvGrpSpPr>
                <a:grpSpLocks/>
              </p:cNvGrpSpPr>
              <p:nvPr/>
            </p:nvGrpSpPr>
            <p:grpSpPr bwMode="auto">
              <a:xfrm>
                <a:off x="1368" y="844"/>
                <a:ext cx="734" cy="384"/>
                <a:chOff x="1368" y="844"/>
                <a:chExt cx="734" cy="384"/>
              </a:xfrm>
            </p:grpSpPr>
            <p:sp>
              <p:nvSpPr>
                <p:cNvPr id="85" name="Rectangle 12"/>
                <p:cNvSpPr>
                  <a:spLocks noChangeArrowheads="1"/>
                </p:cNvSpPr>
                <p:nvPr/>
              </p:nvSpPr>
              <p:spPr bwMode="auto">
                <a:xfrm>
                  <a:off x="1411" y="84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p>
                <a:p>
                  <a:pPr algn="just" eaLnBrk="0" hangingPunct="0"/>
                  <a:endParaRPr lang="en-US" altLang="zh-CN" baseline="-25000">
                    <a:ea typeface="楷体_GB2312" pitchFamily="49" charset="-122"/>
                  </a:endParaRPr>
                </a:p>
              </p:txBody>
            </p:sp>
            <p:sp>
              <p:nvSpPr>
                <p:cNvPr id="86" name="Rectangle 49"/>
                <p:cNvSpPr>
                  <a:spLocks noChangeArrowheads="1"/>
                </p:cNvSpPr>
                <p:nvPr/>
              </p:nvSpPr>
              <p:spPr bwMode="auto">
                <a:xfrm>
                  <a:off x="1368" y="84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52"/>
              <p:cNvGrpSpPr>
                <a:grpSpLocks/>
              </p:cNvGrpSpPr>
              <p:nvPr/>
            </p:nvGrpSpPr>
            <p:grpSpPr bwMode="auto">
              <a:xfrm>
                <a:off x="2102" y="844"/>
                <a:ext cx="734" cy="384"/>
                <a:chOff x="2102" y="844"/>
                <a:chExt cx="734" cy="384"/>
              </a:xfrm>
            </p:grpSpPr>
            <p:sp>
              <p:nvSpPr>
                <p:cNvPr id="83" name="Rectangle 13"/>
                <p:cNvSpPr>
                  <a:spLocks noChangeArrowheads="1"/>
                </p:cNvSpPr>
                <p:nvPr/>
              </p:nvSpPr>
              <p:spPr bwMode="auto">
                <a:xfrm>
                  <a:off x="2145" y="84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p>
                <a:p>
                  <a:pPr algn="just" eaLnBrk="0" hangingPunct="0"/>
                  <a:endParaRPr lang="en-US" altLang="zh-CN" baseline="-25000">
                    <a:ea typeface="楷体_GB2312" pitchFamily="49" charset="-122"/>
                  </a:endParaRPr>
                </a:p>
              </p:txBody>
            </p:sp>
            <p:sp>
              <p:nvSpPr>
                <p:cNvPr id="84" name="Rectangle 51"/>
                <p:cNvSpPr>
                  <a:spLocks noChangeArrowheads="1"/>
                </p:cNvSpPr>
                <p:nvPr/>
              </p:nvSpPr>
              <p:spPr bwMode="auto">
                <a:xfrm>
                  <a:off x="2102" y="84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54"/>
              <p:cNvGrpSpPr>
                <a:grpSpLocks/>
              </p:cNvGrpSpPr>
              <p:nvPr/>
            </p:nvGrpSpPr>
            <p:grpSpPr bwMode="auto">
              <a:xfrm>
                <a:off x="2836" y="844"/>
                <a:ext cx="734" cy="384"/>
                <a:chOff x="2836" y="844"/>
                <a:chExt cx="734" cy="384"/>
              </a:xfrm>
            </p:grpSpPr>
            <p:sp>
              <p:nvSpPr>
                <p:cNvPr id="81" name="Rectangle 14"/>
                <p:cNvSpPr>
                  <a:spLocks noChangeArrowheads="1"/>
                </p:cNvSpPr>
                <p:nvPr/>
              </p:nvSpPr>
              <p:spPr bwMode="auto">
                <a:xfrm>
                  <a:off x="2879" y="84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82" name="Rectangle 53"/>
                <p:cNvSpPr>
                  <a:spLocks noChangeArrowheads="1"/>
                </p:cNvSpPr>
                <p:nvPr/>
              </p:nvSpPr>
              <p:spPr bwMode="auto">
                <a:xfrm>
                  <a:off x="2836" y="84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56"/>
              <p:cNvGrpSpPr>
                <a:grpSpLocks/>
              </p:cNvGrpSpPr>
              <p:nvPr/>
            </p:nvGrpSpPr>
            <p:grpSpPr bwMode="auto">
              <a:xfrm>
                <a:off x="0" y="1228"/>
                <a:ext cx="768" cy="384"/>
                <a:chOff x="0" y="1228"/>
                <a:chExt cx="768" cy="384"/>
              </a:xfrm>
            </p:grpSpPr>
            <p:sp>
              <p:nvSpPr>
                <p:cNvPr id="79" name="Rectangle 15"/>
                <p:cNvSpPr>
                  <a:spLocks noChangeArrowheads="1"/>
                </p:cNvSpPr>
                <p:nvPr/>
              </p:nvSpPr>
              <p:spPr bwMode="auto">
                <a:xfrm>
                  <a:off x="43" y="122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CPU A </a:t>
                  </a:r>
                  <a:r>
                    <a:rPr lang="zh-CN" altLang="en-US" baseline="-25000">
                      <a:ea typeface="楷体_GB2312" pitchFamily="49" charset="-122"/>
                    </a:rPr>
                    <a:t>读</a:t>
                  </a:r>
                  <a:r>
                    <a:rPr lang="en-US" altLang="zh-CN" baseline="-25000">
                      <a:ea typeface="楷体_GB2312" pitchFamily="49" charset="-122"/>
                    </a:rPr>
                    <a:t>X</a:t>
                  </a:r>
                </a:p>
                <a:p>
                  <a:pPr algn="just" eaLnBrk="0" hangingPunct="0"/>
                  <a:endParaRPr lang="en-US" altLang="zh-CN" baseline="-25000">
                    <a:ea typeface="楷体_GB2312" pitchFamily="49" charset="-122"/>
                  </a:endParaRPr>
                </a:p>
              </p:txBody>
            </p:sp>
            <p:sp>
              <p:nvSpPr>
                <p:cNvPr id="80" name="Rectangle 55"/>
                <p:cNvSpPr>
                  <a:spLocks noChangeArrowheads="1"/>
                </p:cNvSpPr>
                <p:nvPr/>
              </p:nvSpPr>
              <p:spPr bwMode="auto">
                <a:xfrm>
                  <a:off x="0" y="122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58"/>
              <p:cNvGrpSpPr>
                <a:grpSpLocks/>
              </p:cNvGrpSpPr>
              <p:nvPr/>
            </p:nvGrpSpPr>
            <p:grpSpPr bwMode="auto">
              <a:xfrm>
                <a:off x="768" y="1228"/>
                <a:ext cx="600" cy="384"/>
                <a:chOff x="768" y="1228"/>
                <a:chExt cx="600" cy="384"/>
              </a:xfrm>
            </p:grpSpPr>
            <p:sp>
              <p:nvSpPr>
                <p:cNvPr id="77" name="Rectangle 16"/>
                <p:cNvSpPr>
                  <a:spLocks noChangeArrowheads="1"/>
                </p:cNvSpPr>
                <p:nvPr/>
              </p:nvSpPr>
              <p:spPr bwMode="auto">
                <a:xfrm>
                  <a:off x="811" y="1228"/>
                  <a:ext cx="5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Cache</a:t>
                  </a:r>
                  <a:r>
                    <a:rPr lang="zh-CN" altLang="en-US" baseline="-25000">
                      <a:ea typeface="楷体_GB2312" pitchFamily="49" charset="-122"/>
                    </a:rPr>
                    <a:t>失效</a:t>
                  </a:r>
                </a:p>
                <a:p>
                  <a:pPr algn="just" eaLnBrk="0" hangingPunct="0"/>
                  <a:endParaRPr lang="en-US" altLang="zh-CN" baseline="-25000">
                    <a:ea typeface="楷体_GB2312" pitchFamily="49" charset="-122"/>
                  </a:endParaRPr>
                </a:p>
              </p:txBody>
            </p:sp>
            <p:sp>
              <p:nvSpPr>
                <p:cNvPr id="78" name="Rectangle 57"/>
                <p:cNvSpPr>
                  <a:spLocks noChangeArrowheads="1"/>
                </p:cNvSpPr>
                <p:nvPr/>
              </p:nvSpPr>
              <p:spPr bwMode="auto">
                <a:xfrm>
                  <a:off x="768" y="1228"/>
                  <a:ext cx="6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60"/>
              <p:cNvGrpSpPr>
                <a:grpSpLocks/>
              </p:cNvGrpSpPr>
              <p:nvPr/>
            </p:nvGrpSpPr>
            <p:grpSpPr bwMode="auto">
              <a:xfrm>
                <a:off x="1368" y="1228"/>
                <a:ext cx="734" cy="384"/>
                <a:chOff x="1368" y="1228"/>
                <a:chExt cx="734" cy="384"/>
              </a:xfrm>
            </p:grpSpPr>
            <p:sp>
              <p:nvSpPr>
                <p:cNvPr id="75" name="Rectangle 17"/>
                <p:cNvSpPr>
                  <a:spLocks noChangeArrowheads="1"/>
                </p:cNvSpPr>
                <p:nvPr/>
              </p:nvSpPr>
              <p:spPr bwMode="auto">
                <a:xfrm>
                  <a:off x="1411" y="122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76" name="Rectangle 59"/>
                <p:cNvSpPr>
                  <a:spLocks noChangeArrowheads="1"/>
                </p:cNvSpPr>
                <p:nvPr/>
              </p:nvSpPr>
              <p:spPr bwMode="auto">
                <a:xfrm>
                  <a:off x="1368" y="122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62"/>
              <p:cNvGrpSpPr>
                <a:grpSpLocks/>
              </p:cNvGrpSpPr>
              <p:nvPr/>
            </p:nvGrpSpPr>
            <p:grpSpPr bwMode="auto">
              <a:xfrm>
                <a:off x="2102" y="1228"/>
                <a:ext cx="734" cy="384"/>
                <a:chOff x="2102" y="1228"/>
                <a:chExt cx="734" cy="384"/>
              </a:xfrm>
            </p:grpSpPr>
            <p:sp>
              <p:nvSpPr>
                <p:cNvPr id="73" name="Rectangle 18"/>
                <p:cNvSpPr>
                  <a:spLocks noChangeArrowheads="1"/>
                </p:cNvSpPr>
                <p:nvPr/>
              </p:nvSpPr>
              <p:spPr bwMode="auto">
                <a:xfrm>
                  <a:off x="2145" y="122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p>
                <a:p>
                  <a:pPr algn="just" eaLnBrk="0" hangingPunct="0"/>
                  <a:endParaRPr lang="en-US" altLang="zh-CN" baseline="-25000">
                    <a:ea typeface="楷体_GB2312" pitchFamily="49" charset="-122"/>
                  </a:endParaRPr>
                </a:p>
              </p:txBody>
            </p:sp>
            <p:sp>
              <p:nvSpPr>
                <p:cNvPr id="74" name="Rectangle 61"/>
                <p:cNvSpPr>
                  <a:spLocks noChangeArrowheads="1"/>
                </p:cNvSpPr>
                <p:nvPr/>
              </p:nvSpPr>
              <p:spPr bwMode="auto">
                <a:xfrm>
                  <a:off x="2102" y="122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64"/>
              <p:cNvGrpSpPr>
                <a:grpSpLocks/>
              </p:cNvGrpSpPr>
              <p:nvPr/>
            </p:nvGrpSpPr>
            <p:grpSpPr bwMode="auto">
              <a:xfrm>
                <a:off x="2836" y="1228"/>
                <a:ext cx="734" cy="384"/>
                <a:chOff x="2836" y="1228"/>
                <a:chExt cx="734" cy="384"/>
              </a:xfrm>
            </p:grpSpPr>
            <p:sp>
              <p:nvSpPr>
                <p:cNvPr id="71" name="Rectangle 19"/>
                <p:cNvSpPr>
                  <a:spLocks noChangeArrowheads="1"/>
                </p:cNvSpPr>
                <p:nvPr/>
              </p:nvSpPr>
              <p:spPr bwMode="auto">
                <a:xfrm>
                  <a:off x="2879" y="122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72" name="Rectangle 63"/>
                <p:cNvSpPr>
                  <a:spLocks noChangeArrowheads="1"/>
                </p:cNvSpPr>
                <p:nvPr/>
              </p:nvSpPr>
              <p:spPr bwMode="auto">
                <a:xfrm>
                  <a:off x="2836" y="122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66"/>
              <p:cNvGrpSpPr>
                <a:grpSpLocks/>
              </p:cNvGrpSpPr>
              <p:nvPr/>
            </p:nvGrpSpPr>
            <p:grpSpPr bwMode="auto">
              <a:xfrm>
                <a:off x="0" y="1612"/>
                <a:ext cx="768" cy="384"/>
                <a:chOff x="0" y="1612"/>
                <a:chExt cx="768" cy="384"/>
              </a:xfrm>
            </p:grpSpPr>
            <p:sp>
              <p:nvSpPr>
                <p:cNvPr id="69" name="Rectangle 20"/>
                <p:cNvSpPr>
                  <a:spLocks noChangeArrowheads="1"/>
                </p:cNvSpPr>
                <p:nvPr/>
              </p:nvSpPr>
              <p:spPr bwMode="auto">
                <a:xfrm>
                  <a:off x="43" y="161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CPU B </a:t>
                  </a:r>
                  <a:r>
                    <a:rPr lang="zh-CN" altLang="en-US" baseline="-25000">
                      <a:ea typeface="楷体_GB2312" pitchFamily="49" charset="-122"/>
                    </a:rPr>
                    <a:t>读</a:t>
                  </a:r>
                  <a:r>
                    <a:rPr lang="en-US" altLang="zh-CN" baseline="-25000">
                      <a:ea typeface="楷体_GB2312" pitchFamily="49" charset="-122"/>
                    </a:rPr>
                    <a:t>X</a:t>
                  </a:r>
                </a:p>
                <a:p>
                  <a:pPr algn="just" eaLnBrk="0" hangingPunct="0"/>
                  <a:endParaRPr lang="en-US" altLang="zh-CN" baseline="-25000">
                    <a:ea typeface="楷体_GB2312" pitchFamily="49" charset="-122"/>
                  </a:endParaRPr>
                </a:p>
              </p:txBody>
            </p:sp>
            <p:sp>
              <p:nvSpPr>
                <p:cNvPr id="70" name="Rectangle 65"/>
                <p:cNvSpPr>
                  <a:spLocks noChangeArrowheads="1"/>
                </p:cNvSpPr>
                <p:nvPr/>
              </p:nvSpPr>
              <p:spPr bwMode="auto">
                <a:xfrm>
                  <a:off x="0" y="161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68"/>
              <p:cNvGrpSpPr>
                <a:grpSpLocks/>
              </p:cNvGrpSpPr>
              <p:nvPr/>
            </p:nvGrpSpPr>
            <p:grpSpPr bwMode="auto">
              <a:xfrm>
                <a:off x="768" y="1612"/>
                <a:ext cx="600" cy="384"/>
                <a:chOff x="768" y="1612"/>
                <a:chExt cx="600" cy="384"/>
              </a:xfrm>
            </p:grpSpPr>
            <p:sp>
              <p:nvSpPr>
                <p:cNvPr id="67" name="Rectangle 21"/>
                <p:cNvSpPr>
                  <a:spLocks noChangeArrowheads="1"/>
                </p:cNvSpPr>
                <p:nvPr/>
              </p:nvSpPr>
              <p:spPr bwMode="auto">
                <a:xfrm>
                  <a:off x="811" y="1612"/>
                  <a:ext cx="5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Cache</a:t>
                  </a:r>
                  <a:r>
                    <a:rPr lang="zh-CN" altLang="en-US" baseline="-25000">
                      <a:ea typeface="楷体_GB2312" pitchFamily="49" charset="-122"/>
                    </a:rPr>
                    <a:t>失效</a:t>
                  </a:r>
                </a:p>
                <a:p>
                  <a:pPr algn="just" eaLnBrk="0" hangingPunct="0"/>
                  <a:endParaRPr lang="en-US" altLang="zh-CN" baseline="-25000">
                    <a:ea typeface="楷体_GB2312" pitchFamily="49" charset="-122"/>
                  </a:endParaRPr>
                </a:p>
              </p:txBody>
            </p:sp>
            <p:sp>
              <p:nvSpPr>
                <p:cNvPr id="68" name="Rectangle 67"/>
                <p:cNvSpPr>
                  <a:spLocks noChangeArrowheads="1"/>
                </p:cNvSpPr>
                <p:nvPr/>
              </p:nvSpPr>
              <p:spPr bwMode="auto">
                <a:xfrm>
                  <a:off x="768" y="1612"/>
                  <a:ext cx="6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70"/>
              <p:cNvGrpSpPr>
                <a:grpSpLocks/>
              </p:cNvGrpSpPr>
              <p:nvPr/>
            </p:nvGrpSpPr>
            <p:grpSpPr bwMode="auto">
              <a:xfrm>
                <a:off x="1368" y="1612"/>
                <a:ext cx="734" cy="384"/>
                <a:chOff x="1368" y="1612"/>
                <a:chExt cx="734" cy="384"/>
              </a:xfrm>
            </p:grpSpPr>
            <p:sp>
              <p:nvSpPr>
                <p:cNvPr id="65" name="Rectangle 22"/>
                <p:cNvSpPr>
                  <a:spLocks noChangeArrowheads="1"/>
                </p:cNvSpPr>
                <p:nvPr/>
              </p:nvSpPr>
              <p:spPr bwMode="auto">
                <a:xfrm>
                  <a:off x="1411" y="161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66" name="Rectangle 69"/>
                <p:cNvSpPr>
                  <a:spLocks noChangeArrowheads="1"/>
                </p:cNvSpPr>
                <p:nvPr/>
              </p:nvSpPr>
              <p:spPr bwMode="auto">
                <a:xfrm>
                  <a:off x="1368" y="161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72"/>
              <p:cNvGrpSpPr>
                <a:grpSpLocks/>
              </p:cNvGrpSpPr>
              <p:nvPr/>
            </p:nvGrpSpPr>
            <p:grpSpPr bwMode="auto">
              <a:xfrm>
                <a:off x="2102" y="1612"/>
                <a:ext cx="734" cy="384"/>
                <a:chOff x="2102" y="1612"/>
                <a:chExt cx="734" cy="384"/>
              </a:xfrm>
            </p:grpSpPr>
            <p:sp>
              <p:nvSpPr>
                <p:cNvPr id="63" name="Rectangle 23"/>
                <p:cNvSpPr>
                  <a:spLocks noChangeArrowheads="1"/>
                </p:cNvSpPr>
                <p:nvPr/>
              </p:nvSpPr>
              <p:spPr bwMode="auto">
                <a:xfrm>
                  <a:off x="2145" y="161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64" name="Rectangle 71"/>
                <p:cNvSpPr>
                  <a:spLocks noChangeArrowheads="1"/>
                </p:cNvSpPr>
                <p:nvPr/>
              </p:nvSpPr>
              <p:spPr bwMode="auto">
                <a:xfrm>
                  <a:off x="2102" y="161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74"/>
              <p:cNvGrpSpPr>
                <a:grpSpLocks/>
              </p:cNvGrpSpPr>
              <p:nvPr/>
            </p:nvGrpSpPr>
            <p:grpSpPr bwMode="auto">
              <a:xfrm>
                <a:off x="2836" y="1612"/>
                <a:ext cx="734" cy="384"/>
                <a:chOff x="2836" y="1612"/>
                <a:chExt cx="734" cy="384"/>
              </a:xfrm>
            </p:grpSpPr>
            <p:sp>
              <p:nvSpPr>
                <p:cNvPr id="61" name="Rectangle 24"/>
                <p:cNvSpPr>
                  <a:spLocks noChangeArrowheads="1"/>
                </p:cNvSpPr>
                <p:nvPr/>
              </p:nvSpPr>
              <p:spPr bwMode="auto">
                <a:xfrm>
                  <a:off x="2879" y="161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62" name="Rectangle 73"/>
                <p:cNvSpPr>
                  <a:spLocks noChangeArrowheads="1"/>
                </p:cNvSpPr>
                <p:nvPr/>
              </p:nvSpPr>
              <p:spPr bwMode="auto">
                <a:xfrm>
                  <a:off x="2836" y="161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76"/>
              <p:cNvGrpSpPr>
                <a:grpSpLocks/>
              </p:cNvGrpSpPr>
              <p:nvPr/>
            </p:nvGrpSpPr>
            <p:grpSpPr bwMode="auto">
              <a:xfrm>
                <a:off x="0" y="1996"/>
                <a:ext cx="768" cy="460"/>
                <a:chOff x="0" y="1996"/>
                <a:chExt cx="768" cy="460"/>
              </a:xfrm>
            </p:grpSpPr>
            <p:sp>
              <p:nvSpPr>
                <p:cNvPr id="59" name="Rectangle 25"/>
                <p:cNvSpPr>
                  <a:spLocks noChangeArrowheads="1"/>
                </p:cNvSpPr>
                <p:nvPr/>
              </p:nvSpPr>
              <p:spPr bwMode="auto">
                <a:xfrm>
                  <a:off x="43" y="1996"/>
                  <a:ext cx="6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CPUA</a:t>
                  </a:r>
                  <a:r>
                    <a:rPr lang="zh-CN" altLang="en-US" baseline="-25000">
                      <a:ea typeface="楷体_GB2312" pitchFamily="49" charset="-122"/>
                    </a:rPr>
                    <a:t>将</a:t>
                  </a:r>
                  <a:r>
                    <a:rPr lang="en-US" altLang="zh-CN" baseline="-25000">
                      <a:ea typeface="楷体_GB2312" pitchFamily="49" charset="-122"/>
                    </a:rPr>
                    <a:t>X</a:t>
                  </a:r>
                  <a:r>
                    <a:rPr lang="zh-CN" altLang="en-US" baseline="-25000">
                      <a:ea typeface="楷体_GB2312" pitchFamily="49" charset="-122"/>
                    </a:rPr>
                    <a:t>单元写</a:t>
                  </a:r>
                  <a:r>
                    <a:rPr lang="en-US" altLang="zh-CN" baseline="-25000">
                      <a:ea typeface="楷体_GB2312" pitchFamily="49" charset="-122"/>
                    </a:rPr>
                    <a:t>1</a:t>
                  </a:r>
                </a:p>
                <a:p>
                  <a:pPr algn="just" eaLnBrk="0" hangingPunct="0"/>
                  <a:endParaRPr lang="en-US" altLang="zh-CN" baseline="-25000">
                    <a:ea typeface="楷体_GB2312" pitchFamily="49" charset="-122"/>
                  </a:endParaRPr>
                </a:p>
              </p:txBody>
            </p:sp>
            <p:sp>
              <p:nvSpPr>
                <p:cNvPr id="60" name="Rectangle 75"/>
                <p:cNvSpPr>
                  <a:spLocks noChangeArrowheads="1"/>
                </p:cNvSpPr>
                <p:nvPr/>
              </p:nvSpPr>
              <p:spPr bwMode="auto">
                <a:xfrm>
                  <a:off x="0" y="1996"/>
                  <a:ext cx="7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 name="Group 78"/>
              <p:cNvGrpSpPr>
                <a:grpSpLocks/>
              </p:cNvGrpSpPr>
              <p:nvPr/>
            </p:nvGrpSpPr>
            <p:grpSpPr bwMode="auto">
              <a:xfrm>
                <a:off x="768" y="1996"/>
                <a:ext cx="600" cy="460"/>
                <a:chOff x="768" y="1996"/>
                <a:chExt cx="600" cy="460"/>
              </a:xfrm>
            </p:grpSpPr>
            <p:sp>
              <p:nvSpPr>
                <p:cNvPr id="57" name="Rectangle 26"/>
                <p:cNvSpPr>
                  <a:spLocks noChangeArrowheads="1"/>
                </p:cNvSpPr>
                <p:nvPr/>
              </p:nvSpPr>
              <p:spPr bwMode="auto">
                <a:xfrm>
                  <a:off x="811" y="1996"/>
                  <a:ext cx="51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r>
                    <a:rPr lang="zh-CN" altLang="en-US" baseline="-25000">
                      <a:ea typeface="楷体_GB2312" pitchFamily="49" charset="-122"/>
                    </a:rPr>
                    <a:t>作废</a:t>
                  </a:r>
                  <a:r>
                    <a:rPr lang="en-US" altLang="zh-CN" baseline="-25000">
                      <a:ea typeface="楷体_GB2312" pitchFamily="49" charset="-122"/>
                    </a:rPr>
                    <a:t>X</a:t>
                  </a:r>
                  <a:r>
                    <a:rPr lang="zh-CN" altLang="en-US" baseline="-25000">
                      <a:ea typeface="楷体_GB2312" pitchFamily="49" charset="-122"/>
                    </a:rPr>
                    <a:t>单元</a:t>
                  </a:r>
                </a:p>
                <a:p>
                  <a:pPr algn="just" eaLnBrk="0" hangingPunct="0"/>
                  <a:endParaRPr lang="en-US" altLang="zh-CN" baseline="-25000">
                    <a:ea typeface="楷体_GB2312" pitchFamily="49" charset="-122"/>
                  </a:endParaRPr>
                </a:p>
              </p:txBody>
            </p:sp>
            <p:sp>
              <p:nvSpPr>
                <p:cNvPr id="58" name="Rectangle 77"/>
                <p:cNvSpPr>
                  <a:spLocks noChangeArrowheads="1"/>
                </p:cNvSpPr>
                <p:nvPr/>
              </p:nvSpPr>
              <p:spPr bwMode="auto">
                <a:xfrm>
                  <a:off x="768" y="1996"/>
                  <a:ext cx="60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80"/>
              <p:cNvGrpSpPr>
                <a:grpSpLocks/>
              </p:cNvGrpSpPr>
              <p:nvPr/>
            </p:nvGrpSpPr>
            <p:grpSpPr bwMode="auto">
              <a:xfrm>
                <a:off x="1368" y="1996"/>
                <a:ext cx="734" cy="460"/>
                <a:chOff x="1368" y="1996"/>
                <a:chExt cx="734" cy="460"/>
              </a:xfrm>
            </p:grpSpPr>
            <p:sp>
              <p:nvSpPr>
                <p:cNvPr id="55" name="Rectangle 27"/>
                <p:cNvSpPr>
                  <a:spLocks noChangeArrowheads="1"/>
                </p:cNvSpPr>
                <p:nvPr/>
              </p:nvSpPr>
              <p:spPr bwMode="auto">
                <a:xfrm>
                  <a:off x="1411" y="1996"/>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a:t>
                  </a:r>
                </a:p>
                <a:p>
                  <a:pPr algn="just" eaLnBrk="0" hangingPunct="0"/>
                  <a:endParaRPr lang="en-US" altLang="zh-CN" baseline="-25000">
                    <a:ea typeface="楷体_GB2312" pitchFamily="49" charset="-122"/>
                  </a:endParaRPr>
                </a:p>
              </p:txBody>
            </p:sp>
            <p:sp>
              <p:nvSpPr>
                <p:cNvPr id="56" name="Rectangle 79"/>
                <p:cNvSpPr>
                  <a:spLocks noChangeArrowheads="1"/>
                </p:cNvSpPr>
                <p:nvPr/>
              </p:nvSpPr>
              <p:spPr bwMode="auto">
                <a:xfrm>
                  <a:off x="1368" y="1996"/>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82"/>
              <p:cNvGrpSpPr>
                <a:grpSpLocks/>
              </p:cNvGrpSpPr>
              <p:nvPr/>
            </p:nvGrpSpPr>
            <p:grpSpPr bwMode="auto">
              <a:xfrm>
                <a:off x="2102" y="1996"/>
                <a:ext cx="734" cy="460"/>
                <a:chOff x="2102" y="1996"/>
                <a:chExt cx="734" cy="460"/>
              </a:xfrm>
            </p:grpSpPr>
            <p:sp>
              <p:nvSpPr>
                <p:cNvPr id="53" name="Rectangle 28"/>
                <p:cNvSpPr>
                  <a:spLocks noChangeArrowheads="1"/>
                </p:cNvSpPr>
                <p:nvPr/>
              </p:nvSpPr>
              <p:spPr bwMode="auto">
                <a:xfrm>
                  <a:off x="2145" y="1996"/>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p>
                <a:p>
                  <a:pPr algn="just" eaLnBrk="0" hangingPunct="0"/>
                  <a:endParaRPr lang="en-US" altLang="zh-CN" baseline="-25000">
                    <a:ea typeface="楷体_GB2312" pitchFamily="49" charset="-122"/>
                  </a:endParaRPr>
                </a:p>
              </p:txBody>
            </p:sp>
            <p:sp>
              <p:nvSpPr>
                <p:cNvPr id="54" name="Rectangle 81"/>
                <p:cNvSpPr>
                  <a:spLocks noChangeArrowheads="1"/>
                </p:cNvSpPr>
                <p:nvPr/>
              </p:nvSpPr>
              <p:spPr bwMode="auto">
                <a:xfrm>
                  <a:off x="2102" y="1996"/>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 name="Group 84"/>
              <p:cNvGrpSpPr>
                <a:grpSpLocks/>
              </p:cNvGrpSpPr>
              <p:nvPr/>
            </p:nvGrpSpPr>
            <p:grpSpPr bwMode="auto">
              <a:xfrm>
                <a:off x="2836" y="1996"/>
                <a:ext cx="734" cy="460"/>
                <a:chOff x="2836" y="1996"/>
                <a:chExt cx="734" cy="460"/>
              </a:xfrm>
            </p:grpSpPr>
            <p:sp>
              <p:nvSpPr>
                <p:cNvPr id="51" name="Rectangle 29"/>
                <p:cNvSpPr>
                  <a:spLocks noChangeArrowheads="1"/>
                </p:cNvSpPr>
                <p:nvPr/>
              </p:nvSpPr>
              <p:spPr bwMode="auto">
                <a:xfrm>
                  <a:off x="2879" y="1996"/>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52" name="Rectangle 83"/>
                <p:cNvSpPr>
                  <a:spLocks noChangeArrowheads="1"/>
                </p:cNvSpPr>
                <p:nvPr/>
              </p:nvSpPr>
              <p:spPr bwMode="auto">
                <a:xfrm>
                  <a:off x="2836" y="1996"/>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86"/>
              <p:cNvGrpSpPr>
                <a:grpSpLocks/>
              </p:cNvGrpSpPr>
              <p:nvPr/>
            </p:nvGrpSpPr>
            <p:grpSpPr bwMode="auto">
              <a:xfrm>
                <a:off x="0" y="2456"/>
                <a:ext cx="768" cy="384"/>
                <a:chOff x="0" y="2456"/>
                <a:chExt cx="768" cy="384"/>
              </a:xfrm>
            </p:grpSpPr>
            <p:sp>
              <p:nvSpPr>
                <p:cNvPr id="49" name="Rectangle 30"/>
                <p:cNvSpPr>
                  <a:spLocks noChangeArrowheads="1"/>
                </p:cNvSpPr>
                <p:nvPr/>
              </p:nvSpPr>
              <p:spPr bwMode="auto">
                <a:xfrm>
                  <a:off x="43" y="2456"/>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CPU B </a:t>
                  </a:r>
                  <a:r>
                    <a:rPr lang="zh-CN" altLang="en-US" baseline="-25000">
                      <a:ea typeface="楷体_GB2312" pitchFamily="49" charset="-122"/>
                    </a:rPr>
                    <a:t>读</a:t>
                  </a:r>
                  <a:r>
                    <a:rPr lang="en-US" altLang="zh-CN" baseline="-25000">
                      <a:ea typeface="楷体_GB2312" pitchFamily="49" charset="-122"/>
                    </a:rPr>
                    <a:t>X</a:t>
                  </a:r>
                </a:p>
                <a:p>
                  <a:pPr algn="just" eaLnBrk="0" hangingPunct="0"/>
                  <a:endParaRPr lang="en-US" altLang="zh-CN" baseline="-25000">
                    <a:ea typeface="楷体_GB2312" pitchFamily="49" charset="-122"/>
                  </a:endParaRPr>
                </a:p>
              </p:txBody>
            </p:sp>
            <p:sp>
              <p:nvSpPr>
                <p:cNvPr id="50" name="Rectangle 85"/>
                <p:cNvSpPr>
                  <a:spLocks noChangeArrowheads="1"/>
                </p:cNvSpPr>
                <p:nvPr/>
              </p:nvSpPr>
              <p:spPr bwMode="auto">
                <a:xfrm>
                  <a:off x="0" y="2456"/>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 name="Group 88"/>
              <p:cNvGrpSpPr>
                <a:grpSpLocks/>
              </p:cNvGrpSpPr>
              <p:nvPr/>
            </p:nvGrpSpPr>
            <p:grpSpPr bwMode="auto">
              <a:xfrm>
                <a:off x="768" y="2456"/>
                <a:ext cx="600" cy="384"/>
                <a:chOff x="768" y="2456"/>
                <a:chExt cx="600" cy="384"/>
              </a:xfrm>
            </p:grpSpPr>
            <p:sp>
              <p:nvSpPr>
                <p:cNvPr id="47" name="Rectangle 31"/>
                <p:cNvSpPr>
                  <a:spLocks noChangeArrowheads="1"/>
                </p:cNvSpPr>
                <p:nvPr/>
              </p:nvSpPr>
              <p:spPr bwMode="auto">
                <a:xfrm>
                  <a:off x="811" y="2456"/>
                  <a:ext cx="5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Cache</a:t>
                  </a:r>
                  <a:r>
                    <a:rPr lang="zh-CN" altLang="en-US" baseline="-25000">
                      <a:ea typeface="楷体_GB2312" pitchFamily="49" charset="-122"/>
                    </a:rPr>
                    <a:t>失效</a:t>
                  </a:r>
                </a:p>
                <a:p>
                  <a:pPr algn="just" eaLnBrk="0" hangingPunct="0"/>
                  <a:endParaRPr lang="en-US" altLang="zh-CN" baseline="-25000">
                    <a:ea typeface="楷体_GB2312" pitchFamily="49" charset="-122"/>
                  </a:endParaRPr>
                </a:p>
              </p:txBody>
            </p:sp>
            <p:sp>
              <p:nvSpPr>
                <p:cNvPr id="48" name="Rectangle 87"/>
                <p:cNvSpPr>
                  <a:spLocks noChangeArrowheads="1"/>
                </p:cNvSpPr>
                <p:nvPr/>
              </p:nvSpPr>
              <p:spPr bwMode="auto">
                <a:xfrm>
                  <a:off x="768" y="2456"/>
                  <a:ext cx="6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90"/>
              <p:cNvGrpSpPr>
                <a:grpSpLocks/>
              </p:cNvGrpSpPr>
              <p:nvPr/>
            </p:nvGrpSpPr>
            <p:grpSpPr bwMode="auto">
              <a:xfrm>
                <a:off x="1368" y="2456"/>
                <a:ext cx="734" cy="384"/>
                <a:chOff x="1368" y="2456"/>
                <a:chExt cx="734" cy="384"/>
              </a:xfrm>
            </p:grpSpPr>
            <p:sp>
              <p:nvSpPr>
                <p:cNvPr id="45" name="Rectangle 32"/>
                <p:cNvSpPr>
                  <a:spLocks noChangeArrowheads="1"/>
                </p:cNvSpPr>
                <p:nvPr/>
              </p:nvSpPr>
              <p:spPr bwMode="auto">
                <a:xfrm>
                  <a:off x="1411" y="245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a:t>
                  </a:r>
                </a:p>
                <a:p>
                  <a:pPr algn="just" eaLnBrk="0" hangingPunct="0"/>
                  <a:endParaRPr lang="en-US" altLang="zh-CN" baseline="-25000">
                    <a:ea typeface="楷体_GB2312" pitchFamily="49" charset="-122"/>
                  </a:endParaRPr>
                </a:p>
              </p:txBody>
            </p:sp>
            <p:sp>
              <p:nvSpPr>
                <p:cNvPr id="46" name="Rectangle 89"/>
                <p:cNvSpPr>
                  <a:spLocks noChangeArrowheads="1"/>
                </p:cNvSpPr>
                <p:nvPr/>
              </p:nvSpPr>
              <p:spPr bwMode="auto">
                <a:xfrm>
                  <a:off x="1368" y="245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 name="Group 92"/>
              <p:cNvGrpSpPr>
                <a:grpSpLocks/>
              </p:cNvGrpSpPr>
              <p:nvPr/>
            </p:nvGrpSpPr>
            <p:grpSpPr bwMode="auto">
              <a:xfrm>
                <a:off x="2102" y="2456"/>
                <a:ext cx="734" cy="384"/>
                <a:chOff x="2102" y="2456"/>
                <a:chExt cx="734" cy="384"/>
              </a:xfrm>
            </p:grpSpPr>
            <p:sp>
              <p:nvSpPr>
                <p:cNvPr id="43" name="Rectangle 33"/>
                <p:cNvSpPr>
                  <a:spLocks noChangeArrowheads="1"/>
                </p:cNvSpPr>
                <p:nvPr/>
              </p:nvSpPr>
              <p:spPr bwMode="auto">
                <a:xfrm>
                  <a:off x="2145" y="245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a:t>
                  </a:r>
                </a:p>
                <a:p>
                  <a:pPr algn="just" eaLnBrk="0" hangingPunct="0"/>
                  <a:endParaRPr lang="en-US" altLang="zh-CN" baseline="-25000">
                    <a:ea typeface="楷体_GB2312" pitchFamily="49" charset="-122"/>
                  </a:endParaRPr>
                </a:p>
              </p:txBody>
            </p:sp>
            <p:sp>
              <p:nvSpPr>
                <p:cNvPr id="44" name="Rectangle 91"/>
                <p:cNvSpPr>
                  <a:spLocks noChangeArrowheads="1"/>
                </p:cNvSpPr>
                <p:nvPr/>
              </p:nvSpPr>
              <p:spPr bwMode="auto">
                <a:xfrm>
                  <a:off x="2102" y="245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 name="Group 94"/>
              <p:cNvGrpSpPr>
                <a:grpSpLocks/>
              </p:cNvGrpSpPr>
              <p:nvPr/>
            </p:nvGrpSpPr>
            <p:grpSpPr bwMode="auto">
              <a:xfrm>
                <a:off x="2836" y="2456"/>
                <a:ext cx="734" cy="384"/>
                <a:chOff x="2836" y="2456"/>
                <a:chExt cx="734" cy="384"/>
              </a:xfrm>
            </p:grpSpPr>
            <p:sp>
              <p:nvSpPr>
                <p:cNvPr id="41" name="Rectangle 34"/>
                <p:cNvSpPr>
                  <a:spLocks noChangeArrowheads="1"/>
                </p:cNvSpPr>
                <p:nvPr/>
              </p:nvSpPr>
              <p:spPr bwMode="auto">
                <a:xfrm>
                  <a:off x="2879" y="245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 </a:t>
                  </a:r>
                </a:p>
                <a:p>
                  <a:pPr algn="just" eaLnBrk="0" hangingPunct="0"/>
                  <a:endParaRPr lang="en-US" altLang="zh-CN" baseline="-25000">
                    <a:ea typeface="楷体_GB2312" pitchFamily="49" charset="-122"/>
                  </a:endParaRPr>
                </a:p>
              </p:txBody>
            </p:sp>
            <p:sp>
              <p:nvSpPr>
                <p:cNvPr id="42" name="Rectangle 93"/>
                <p:cNvSpPr>
                  <a:spLocks noChangeArrowheads="1"/>
                </p:cNvSpPr>
                <p:nvPr/>
              </p:nvSpPr>
              <p:spPr bwMode="auto">
                <a:xfrm>
                  <a:off x="2836" y="245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0" name="Rectangle 96"/>
            <p:cNvSpPr>
              <a:spLocks noChangeArrowheads="1"/>
            </p:cNvSpPr>
            <p:nvPr/>
          </p:nvSpPr>
          <p:spPr bwMode="auto">
            <a:xfrm>
              <a:off x="-3" y="381"/>
              <a:ext cx="3576" cy="246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889716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312511"/>
            <a:ext cx="7886700" cy="2131789"/>
          </a:xfrm>
        </p:spPr>
        <p:txBody>
          <a:bodyPr>
            <a:normAutofit fontScale="92500" lnSpcReduction="10000"/>
          </a:bodyPr>
          <a:lstStyle/>
          <a:p>
            <a:pPr marL="0" indent="0">
              <a:lnSpc>
                <a:spcPct val="110000"/>
              </a:lnSpc>
              <a:spcBef>
                <a:spcPts val="0"/>
              </a:spcBef>
              <a:buNone/>
            </a:pPr>
            <a:r>
              <a:rPr lang="en-US" altLang="zh-CN" dirty="0">
                <a:latin typeface="楷体_GB2312" pitchFamily="49" charset="-122"/>
                <a:ea typeface="楷体_GB2312" pitchFamily="49" charset="-122"/>
              </a:rPr>
              <a:t>(2) </a:t>
            </a:r>
            <a:r>
              <a:rPr lang="zh-CN" altLang="en-US" dirty="0">
                <a:latin typeface="楷体_GB2312" pitchFamily="49" charset="-122"/>
                <a:ea typeface="楷体_GB2312" pitchFamily="49" charset="-122"/>
              </a:rPr>
              <a:t>写更新协议</a:t>
            </a:r>
          </a:p>
          <a:p>
            <a:pPr marL="0" indent="0">
              <a:lnSpc>
                <a:spcPct val="110000"/>
              </a:lnSpc>
              <a:spcBef>
                <a:spcPts val="0"/>
              </a:spcBef>
              <a:buNone/>
            </a:pPr>
            <a:r>
              <a:rPr lang="zh-CN" altLang="en-US" dirty="0" smtClean="0">
                <a:latin typeface="楷体_GB2312" pitchFamily="49" charset="-122"/>
                <a:ea typeface="楷体_GB2312" pitchFamily="49" charset="-122"/>
              </a:rPr>
              <a:t>    当</a:t>
            </a:r>
            <a:r>
              <a:rPr lang="zh-CN" altLang="en-US" dirty="0">
                <a:latin typeface="楷体_GB2312" pitchFamily="49" charset="-122"/>
                <a:ea typeface="楷体_GB2312" pitchFamily="49" charset="-122"/>
              </a:rPr>
              <a:t>一个处理器写某数据项时，通过广播使</a:t>
            </a:r>
            <a:r>
              <a:rPr lang="zh-CN" altLang="en-US" dirty="0" smtClean="0">
                <a:latin typeface="楷体_GB2312" pitchFamily="49" charset="-122"/>
                <a:ea typeface="楷体_GB2312" pitchFamily="49" charset="-122"/>
              </a:rPr>
              <a:t>其它</a:t>
            </a: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中所有对应的该数据项拷贝进行更新。</a:t>
            </a:r>
          </a:p>
          <a:p>
            <a:pPr marL="0" indent="0">
              <a:lnSpc>
                <a:spcPct val="110000"/>
              </a:lnSpc>
              <a:spcBef>
                <a:spcPts val="0"/>
              </a:spcBef>
              <a:buNone/>
            </a:pPr>
            <a:r>
              <a:rPr lang="zh-CN" altLang="en-US" dirty="0">
                <a:latin typeface="楷体_GB2312" pitchFamily="49" charset="-122"/>
                <a:ea typeface="楷体_GB2312" pitchFamily="49" charset="-122"/>
              </a:rPr>
              <a:t>例  在写回</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的条件下，监听总线中写更新协议的实现。 </a:t>
            </a:r>
          </a:p>
          <a:p>
            <a:pPr marL="0" indent="0">
              <a:buNone/>
            </a:pP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34</a:t>
            </a:fld>
            <a:endParaRPr lang="zh-CN" altLang="en-US"/>
          </a:p>
        </p:txBody>
      </p:sp>
      <p:grpSp>
        <p:nvGrpSpPr>
          <p:cNvPr id="7" name="Group 95"/>
          <p:cNvGrpSpPr>
            <a:grpSpLocks/>
          </p:cNvGrpSpPr>
          <p:nvPr/>
        </p:nvGrpSpPr>
        <p:grpSpPr bwMode="auto">
          <a:xfrm>
            <a:off x="1970049" y="2222546"/>
            <a:ext cx="6096000" cy="3962400"/>
            <a:chOff x="-3" y="-3"/>
            <a:chExt cx="3648" cy="2462"/>
          </a:xfrm>
        </p:grpSpPr>
        <p:grpSp>
          <p:nvGrpSpPr>
            <p:cNvPr id="8" name="Group 93"/>
            <p:cNvGrpSpPr>
              <a:grpSpLocks/>
            </p:cNvGrpSpPr>
            <p:nvPr/>
          </p:nvGrpSpPr>
          <p:grpSpPr bwMode="auto">
            <a:xfrm>
              <a:off x="0" y="0"/>
              <a:ext cx="3642" cy="2456"/>
              <a:chOff x="0" y="0"/>
              <a:chExt cx="3642" cy="2456"/>
            </a:xfrm>
          </p:grpSpPr>
          <p:grpSp>
            <p:nvGrpSpPr>
              <p:cNvPr id="10" name="Group 34"/>
              <p:cNvGrpSpPr>
                <a:grpSpLocks/>
              </p:cNvGrpSpPr>
              <p:nvPr/>
            </p:nvGrpSpPr>
            <p:grpSpPr bwMode="auto">
              <a:xfrm>
                <a:off x="0" y="0"/>
                <a:ext cx="768" cy="460"/>
                <a:chOff x="0" y="0"/>
                <a:chExt cx="768" cy="460"/>
              </a:xfrm>
            </p:grpSpPr>
            <p:sp>
              <p:nvSpPr>
                <p:cNvPr id="98" name="Rectangle 3"/>
                <p:cNvSpPr>
                  <a:spLocks noChangeArrowheads="1"/>
                </p:cNvSpPr>
                <p:nvPr/>
              </p:nvSpPr>
              <p:spPr bwMode="auto">
                <a:xfrm>
                  <a:off x="43" y="0"/>
                  <a:ext cx="6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400">
                      <a:latin typeface="楷体_GB2312" pitchFamily="49" charset="-122"/>
                      <a:ea typeface="楷体_GB2312" pitchFamily="49" charset="-122"/>
                    </a:rPr>
                    <a:t>处理器行为</a:t>
                  </a:r>
                </a:p>
                <a:p>
                  <a:pPr algn="just" eaLnBrk="0" hangingPunct="0"/>
                  <a:endParaRPr lang="en-US" altLang="zh-CN" sz="1400">
                    <a:latin typeface="楷体_GB2312" pitchFamily="49" charset="-122"/>
                    <a:ea typeface="楷体_GB2312" pitchFamily="49" charset="-122"/>
                  </a:endParaRPr>
                </a:p>
              </p:txBody>
            </p:sp>
            <p:sp>
              <p:nvSpPr>
                <p:cNvPr id="99" name="Rectangle 33"/>
                <p:cNvSpPr>
                  <a:spLocks noChangeArrowheads="1"/>
                </p:cNvSpPr>
                <p:nvPr/>
              </p:nvSpPr>
              <p:spPr bwMode="auto">
                <a:xfrm>
                  <a:off x="0" y="0"/>
                  <a:ext cx="7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36"/>
              <p:cNvGrpSpPr>
                <a:grpSpLocks/>
              </p:cNvGrpSpPr>
              <p:nvPr/>
            </p:nvGrpSpPr>
            <p:grpSpPr bwMode="auto">
              <a:xfrm>
                <a:off x="768" y="0"/>
                <a:ext cx="672" cy="460"/>
                <a:chOff x="768" y="0"/>
                <a:chExt cx="672" cy="460"/>
              </a:xfrm>
            </p:grpSpPr>
            <p:sp>
              <p:nvSpPr>
                <p:cNvPr id="96" name="Rectangle 4"/>
                <p:cNvSpPr>
                  <a:spLocks noChangeArrowheads="1"/>
                </p:cNvSpPr>
                <p:nvPr/>
              </p:nvSpPr>
              <p:spPr bwMode="auto">
                <a:xfrm>
                  <a:off x="811" y="0"/>
                  <a:ext cx="58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400">
                      <a:latin typeface="楷体_GB2312" pitchFamily="49" charset="-122"/>
                      <a:ea typeface="楷体_GB2312" pitchFamily="49" charset="-122"/>
                    </a:rPr>
                    <a:t>总线行为</a:t>
                  </a:r>
                </a:p>
                <a:p>
                  <a:pPr algn="just" eaLnBrk="0" hangingPunct="0"/>
                  <a:endParaRPr lang="en-US" altLang="zh-CN" sz="1400">
                    <a:latin typeface="楷体_GB2312" pitchFamily="49" charset="-122"/>
                    <a:ea typeface="楷体_GB2312" pitchFamily="49" charset="-122"/>
                  </a:endParaRPr>
                </a:p>
              </p:txBody>
            </p:sp>
            <p:sp>
              <p:nvSpPr>
                <p:cNvPr id="97" name="Rectangle 35"/>
                <p:cNvSpPr>
                  <a:spLocks noChangeArrowheads="1"/>
                </p:cNvSpPr>
                <p:nvPr/>
              </p:nvSpPr>
              <p:spPr bwMode="auto">
                <a:xfrm>
                  <a:off x="768" y="0"/>
                  <a:ext cx="67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38"/>
              <p:cNvGrpSpPr>
                <a:grpSpLocks/>
              </p:cNvGrpSpPr>
              <p:nvPr/>
            </p:nvGrpSpPr>
            <p:grpSpPr bwMode="auto">
              <a:xfrm>
                <a:off x="1440" y="0"/>
                <a:ext cx="734" cy="460"/>
                <a:chOff x="1440" y="0"/>
                <a:chExt cx="734" cy="460"/>
              </a:xfrm>
            </p:grpSpPr>
            <p:sp>
              <p:nvSpPr>
                <p:cNvPr id="94" name="Rectangle 5"/>
                <p:cNvSpPr>
                  <a:spLocks noChangeArrowheads="1"/>
                </p:cNvSpPr>
                <p:nvPr/>
              </p:nvSpPr>
              <p:spPr bwMode="auto">
                <a:xfrm>
                  <a:off x="1483" y="0"/>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CPUA Cache</a:t>
                  </a:r>
                  <a:r>
                    <a:rPr lang="zh-CN" altLang="en-US" sz="1400">
                      <a:latin typeface="楷体_GB2312" pitchFamily="49" charset="-122"/>
                      <a:ea typeface="楷体_GB2312" pitchFamily="49" charset="-122"/>
                    </a:rPr>
                    <a:t>内容</a:t>
                  </a:r>
                </a:p>
                <a:p>
                  <a:pPr algn="just" eaLnBrk="0" hangingPunct="0"/>
                  <a:endParaRPr lang="en-US" altLang="zh-CN" sz="1400">
                    <a:latin typeface="楷体_GB2312" pitchFamily="49" charset="-122"/>
                    <a:ea typeface="楷体_GB2312" pitchFamily="49" charset="-122"/>
                  </a:endParaRPr>
                </a:p>
              </p:txBody>
            </p:sp>
            <p:sp>
              <p:nvSpPr>
                <p:cNvPr id="95" name="Rectangle 37"/>
                <p:cNvSpPr>
                  <a:spLocks noChangeArrowheads="1"/>
                </p:cNvSpPr>
                <p:nvPr/>
              </p:nvSpPr>
              <p:spPr bwMode="auto">
                <a:xfrm>
                  <a:off x="1440" y="0"/>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40"/>
              <p:cNvGrpSpPr>
                <a:grpSpLocks/>
              </p:cNvGrpSpPr>
              <p:nvPr/>
            </p:nvGrpSpPr>
            <p:grpSpPr bwMode="auto">
              <a:xfrm>
                <a:off x="2174" y="0"/>
                <a:ext cx="734" cy="460"/>
                <a:chOff x="2174" y="0"/>
                <a:chExt cx="734" cy="460"/>
              </a:xfrm>
            </p:grpSpPr>
            <p:sp>
              <p:nvSpPr>
                <p:cNvPr id="92" name="Rectangle 6"/>
                <p:cNvSpPr>
                  <a:spLocks noChangeArrowheads="1"/>
                </p:cNvSpPr>
                <p:nvPr/>
              </p:nvSpPr>
              <p:spPr bwMode="auto">
                <a:xfrm>
                  <a:off x="2217" y="0"/>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CPUB Cache</a:t>
                  </a:r>
                  <a:r>
                    <a:rPr lang="zh-CN" altLang="en-US" sz="1400">
                      <a:latin typeface="楷体_GB2312" pitchFamily="49" charset="-122"/>
                      <a:ea typeface="楷体_GB2312" pitchFamily="49" charset="-122"/>
                    </a:rPr>
                    <a:t>内容</a:t>
                  </a:r>
                </a:p>
                <a:p>
                  <a:pPr algn="just" eaLnBrk="0" hangingPunct="0"/>
                  <a:endParaRPr lang="en-US" altLang="zh-CN" sz="1400">
                    <a:latin typeface="楷体_GB2312" pitchFamily="49" charset="-122"/>
                    <a:ea typeface="楷体_GB2312" pitchFamily="49" charset="-122"/>
                  </a:endParaRPr>
                </a:p>
              </p:txBody>
            </p:sp>
            <p:sp>
              <p:nvSpPr>
                <p:cNvPr id="93" name="Rectangle 39"/>
                <p:cNvSpPr>
                  <a:spLocks noChangeArrowheads="1"/>
                </p:cNvSpPr>
                <p:nvPr/>
              </p:nvSpPr>
              <p:spPr bwMode="auto">
                <a:xfrm>
                  <a:off x="2174" y="0"/>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42"/>
              <p:cNvGrpSpPr>
                <a:grpSpLocks/>
              </p:cNvGrpSpPr>
              <p:nvPr/>
            </p:nvGrpSpPr>
            <p:grpSpPr bwMode="auto">
              <a:xfrm>
                <a:off x="2908" y="0"/>
                <a:ext cx="734" cy="460"/>
                <a:chOff x="2908" y="0"/>
                <a:chExt cx="734" cy="460"/>
              </a:xfrm>
            </p:grpSpPr>
            <p:sp>
              <p:nvSpPr>
                <p:cNvPr id="90" name="Rectangle 7"/>
                <p:cNvSpPr>
                  <a:spLocks noChangeArrowheads="1"/>
                </p:cNvSpPr>
                <p:nvPr/>
              </p:nvSpPr>
              <p:spPr bwMode="auto">
                <a:xfrm>
                  <a:off x="2951" y="0"/>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400">
                      <a:latin typeface="楷体_GB2312" pitchFamily="49" charset="-122"/>
                      <a:ea typeface="楷体_GB2312" pitchFamily="49" charset="-122"/>
                    </a:rPr>
                    <a:t>主存</a:t>
                  </a:r>
                  <a:r>
                    <a:rPr lang="en-US" altLang="zh-CN" sz="1400">
                      <a:latin typeface="楷体_GB2312" pitchFamily="49" charset="-122"/>
                      <a:ea typeface="楷体_GB2312" pitchFamily="49" charset="-122"/>
                    </a:rPr>
                    <a:t>X</a:t>
                  </a:r>
                  <a:r>
                    <a:rPr lang="zh-CN" altLang="en-US" sz="1400">
                      <a:latin typeface="楷体_GB2312" pitchFamily="49" charset="-122"/>
                      <a:ea typeface="楷体_GB2312" pitchFamily="49" charset="-122"/>
                    </a:rPr>
                    <a:t>单元内容</a:t>
                  </a:r>
                </a:p>
                <a:p>
                  <a:pPr algn="just" eaLnBrk="0" hangingPunct="0"/>
                  <a:endParaRPr lang="en-US" altLang="zh-CN" sz="1400">
                    <a:latin typeface="楷体_GB2312" pitchFamily="49" charset="-122"/>
                    <a:ea typeface="楷体_GB2312" pitchFamily="49" charset="-122"/>
                  </a:endParaRPr>
                </a:p>
              </p:txBody>
            </p:sp>
            <p:sp>
              <p:nvSpPr>
                <p:cNvPr id="91" name="Rectangle 41"/>
                <p:cNvSpPr>
                  <a:spLocks noChangeArrowheads="1"/>
                </p:cNvSpPr>
                <p:nvPr/>
              </p:nvSpPr>
              <p:spPr bwMode="auto">
                <a:xfrm>
                  <a:off x="2908" y="0"/>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44"/>
              <p:cNvGrpSpPr>
                <a:grpSpLocks/>
              </p:cNvGrpSpPr>
              <p:nvPr/>
            </p:nvGrpSpPr>
            <p:grpSpPr bwMode="auto">
              <a:xfrm>
                <a:off x="0" y="460"/>
                <a:ext cx="768" cy="384"/>
                <a:chOff x="0" y="460"/>
                <a:chExt cx="768" cy="384"/>
              </a:xfrm>
            </p:grpSpPr>
            <p:sp>
              <p:nvSpPr>
                <p:cNvPr id="88" name="Rectangle 8"/>
                <p:cNvSpPr>
                  <a:spLocks noChangeArrowheads="1"/>
                </p:cNvSpPr>
                <p:nvPr/>
              </p:nvSpPr>
              <p:spPr bwMode="auto">
                <a:xfrm>
                  <a:off x="43" y="46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Courier New" panose="02070309020205020404" pitchFamily="49" charset="0"/>
                      <a:ea typeface="楷体_GB2312" pitchFamily="49" charset="-122"/>
                    </a:rPr>
                    <a:t> </a:t>
                  </a:r>
                  <a:endParaRPr lang="en-US" altLang="zh-CN" sz="1400">
                    <a:latin typeface="楷体_GB2312" pitchFamily="49" charset="-122"/>
                    <a:ea typeface="楷体_GB2312" pitchFamily="49" charset="-122"/>
                  </a:endParaRPr>
                </a:p>
                <a:p>
                  <a:pPr algn="just" eaLnBrk="0" hangingPunct="0"/>
                  <a:endParaRPr lang="en-US" altLang="zh-CN" sz="1400">
                    <a:latin typeface="楷体_GB2312" pitchFamily="49" charset="-122"/>
                    <a:ea typeface="楷体_GB2312" pitchFamily="49" charset="-122"/>
                  </a:endParaRPr>
                </a:p>
              </p:txBody>
            </p:sp>
            <p:sp>
              <p:nvSpPr>
                <p:cNvPr id="89" name="Rectangle 43"/>
                <p:cNvSpPr>
                  <a:spLocks noChangeArrowheads="1"/>
                </p:cNvSpPr>
                <p:nvPr/>
              </p:nvSpPr>
              <p:spPr bwMode="auto">
                <a:xfrm>
                  <a:off x="0" y="46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46"/>
              <p:cNvGrpSpPr>
                <a:grpSpLocks/>
              </p:cNvGrpSpPr>
              <p:nvPr/>
            </p:nvGrpSpPr>
            <p:grpSpPr bwMode="auto">
              <a:xfrm>
                <a:off x="768" y="460"/>
                <a:ext cx="672" cy="384"/>
                <a:chOff x="768" y="460"/>
                <a:chExt cx="672" cy="384"/>
              </a:xfrm>
            </p:grpSpPr>
            <p:sp>
              <p:nvSpPr>
                <p:cNvPr id="86" name="Rectangle 9"/>
                <p:cNvSpPr>
                  <a:spLocks noChangeArrowheads="1"/>
                </p:cNvSpPr>
                <p:nvPr/>
              </p:nvSpPr>
              <p:spPr bwMode="auto">
                <a:xfrm>
                  <a:off x="811" y="460"/>
                  <a:ext cx="5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Courier New" panose="02070309020205020404" pitchFamily="49" charset="0"/>
                      <a:ea typeface="楷体_GB2312" pitchFamily="49" charset="-122"/>
                    </a:rPr>
                    <a:t> </a:t>
                  </a:r>
                  <a:endParaRPr lang="en-US" altLang="zh-CN" sz="1400">
                    <a:latin typeface="楷体_GB2312" pitchFamily="49" charset="-122"/>
                    <a:ea typeface="楷体_GB2312" pitchFamily="49" charset="-122"/>
                  </a:endParaRPr>
                </a:p>
                <a:p>
                  <a:pPr algn="just" eaLnBrk="0" hangingPunct="0"/>
                  <a:endParaRPr lang="en-US" altLang="zh-CN" sz="1400">
                    <a:latin typeface="楷体_GB2312" pitchFamily="49" charset="-122"/>
                    <a:ea typeface="楷体_GB2312" pitchFamily="49" charset="-122"/>
                  </a:endParaRPr>
                </a:p>
              </p:txBody>
            </p:sp>
            <p:sp>
              <p:nvSpPr>
                <p:cNvPr id="87" name="Rectangle 45"/>
                <p:cNvSpPr>
                  <a:spLocks noChangeArrowheads="1"/>
                </p:cNvSpPr>
                <p:nvPr/>
              </p:nvSpPr>
              <p:spPr bwMode="auto">
                <a:xfrm>
                  <a:off x="768" y="460"/>
                  <a:ext cx="6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48"/>
              <p:cNvGrpSpPr>
                <a:grpSpLocks/>
              </p:cNvGrpSpPr>
              <p:nvPr/>
            </p:nvGrpSpPr>
            <p:grpSpPr bwMode="auto">
              <a:xfrm>
                <a:off x="1440" y="460"/>
                <a:ext cx="734" cy="384"/>
                <a:chOff x="1440" y="460"/>
                <a:chExt cx="734" cy="384"/>
              </a:xfrm>
            </p:grpSpPr>
            <p:sp>
              <p:nvSpPr>
                <p:cNvPr id="84" name="Rectangle 10"/>
                <p:cNvSpPr>
                  <a:spLocks noChangeArrowheads="1"/>
                </p:cNvSpPr>
                <p:nvPr/>
              </p:nvSpPr>
              <p:spPr bwMode="auto">
                <a:xfrm>
                  <a:off x="1483" y="46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Courier New" panose="02070309020205020404" pitchFamily="49" charset="0"/>
                      <a:ea typeface="楷体_GB2312" pitchFamily="49" charset="-122"/>
                    </a:rPr>
                    <a:t> </a:t>
                  </a:r>
                  <a:endParaRPr lang="en-US" altLang="zh-CN" sz="1400">
                    <a:latin typeface="楷体_GB2312" pitchFamily="49" charset="-122"/>
                    <a:ea typeface="楷体_GB2312" pitchFamily="49" charset="-122"/>
                  </a:endParaRPr>
                </a:p>
                <a:p>
                  <a:pPr algn="just" eaLnBrk="0" hangingPunct="0"/>
                  <a:endParaRPr lang="en-US" altLang="zh-CN" sz="1400">
                    <a:latin typeface="楷体_GB2312" pitchFamily="49" charset="-122"/>
                    <a:ea typeface="楷体_GB2312" pitchFamily="49" charset="-122"/>
                  </a:endParaRPr>
                </a:p>
              </p:txBody>
            </p:sp>
            <p:sp>
              <p:nvSpPr>
                <p:cNvPr id="85" name="Rectangle 47"/>
                <p:cNvSpPr>
                  <a:spLocks noChangeArrowheads="1"/>
                </p:cNvSpPr>
                <p:nvPr/>
              </p:nvSpPr>
              <p:spPr bwMode="auto">
                <a:xfrm>
                  <a:off x="1440" y="46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50"/>
              <p:cNvGrpSpPr>
                <a:grpSpLocks/>
              </p:cNvGrpSpPr>
              <p:nvPr/>
            </p:nvGrpSpPr>
            <p:grpSpPr bwMode="auto">
              <a:xfrm>
                <a:off x="2174" y="460"/>
                <a:ext cx="734" cy="384"/>
                <a:chOff x="2174" y="460"/>
                <a:chExt cx="734" cy="384"/>
              </a:xfrm>
            </p:grpSpPr>
            <p:sp>
              <p:nvSpPr>
                <p:cNvPr id="82" name="Rectangle 11"/>
                <p:cNvSpPr>
                  <a:spLocks noChangeArrowheads="1"/>
                </p:cNvSpPr>
                <p:nvPr/>
              </p:nvSpPr>
              <p:spPr bwMode="auto">
                <a:xfrm>
                  <a:off x="2217" y="46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Courier New" panose="02070309020205020404" pitchFamily="49" charset="0"/>
                      <a:ea typeface="楷体_GB2312" pitchFamily="49" charset="-122"/>
                    </a:rPr>
                    <a:t> </a:t>
                  </a:r>
                  <a:endParaRPr lang="en-US" altLang="zh-CN" sz="1400">
                    <a:latin typeface="楷体_GB2312" pitchFamily="49" charset="-122"/>
                    <a:ea typeface="楷体_GB2312" pitchFamily="49" charset="-122"/>
                  </a:endParaRPr>
                </a:p>
                <a:p>
                  <a:pPr algn="just" eaLnBrk="0" hangingPunct="0"/>
                  <a:endParaRPr lang="en-US" altLang="zh-CN" sz="1400">
                    <a:latin typeface="楷体_GB2312" pitchFamily="49" charset="-122"/>
                    <a:ea typeface="楷体_GB2312" pitchFamily="49" charset="-122"/>
                  </a:endParaRPr>
                </a:p>
              </p:txBody>
            </p:sp>
            <p:sp>
              <p:nvSpPr>
                <p:cNvPr id="83" name="Rectangle 49"/>
                <p:cNvSpPr>
                  <a:spLocks noChangeArrowheads="1"/>
                </p:cNvSpPr>
                <p:nvPr/>
              </p:nvSpPr>
              <p:spPr bwMode="auto">
                <a:xfrm>
                  <a:off x="2174" y="46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52"/>
              <p:cNvGrpSpPr>
                <a:grpSpLocks/>
              </p:cNvGrpSpPr>
              <p:nvPr/>
            </p:nvGrpSpPr>
            <p:grpSpPr bwMode="auto">
              <a:xfrm>
                <a:off x="2908" y="460"/>
                <a:ext cx="734" cy="384"/>
                <a:chOff x="2908" y="460"/>
                <a:chExt cx="734" cy="384"/>
              </a:xfrm>
            </p:grpSpPr>
            <p:sp>
              <p:nvSpPr>
                <p:cNvPr id="80" name="Rectangle 12"/>
                <p:cNvSpPr>
                  <a:spLocks noChangeArrowheads="1"/>
                </p:cNvSpPr>
                <p:nvPr/>
              </p:nvSpPr>
              <p:spPr bwMode="auto">
                <a:xfrm>
                  <a:off x="2951" y="46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0</a:t>
                  </a:r>
                </a:p>
                <a:p>
                  <a:pPr algn="just" eaLnBrk="0" hangingPunct="0"/>
                  <a:endParaRPr lang="en-US" altLang="zh-CN" sz="1400">
                    <a:latin typeface="楷体_GB2312" pitchFamily="49" charset="-122"/>
                    <a:ea typeface="楷体_GB2312" pitchFamily="49" charset="-122"/>
                  </a:endParaRPr>
                </a:p>
              </p:txBody>
            </p:sp>
            <p:sp>
              <p:nvSpPr>
                <p:cNvPr id="81" name="Rectangle 51"/>
                <p:cNvSpPr>
                  <a:spLocks noChangeArrowheads="1"/>
                </p:cNvSpPr>
                <p:nvPr/>
              </p:nvSpPr>
              <p:spPr bwMode="auto">
                <a:xfrm>
                  <a:off x="2908" y="46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54"/>
              <p:cNvGrpSpPr>
                <a:grpSpLocks/>
              </p:cNvGrpSpPr>
              <p:nvPr/>
            </p:nvGrpSpPr>
            <p:grpSpPr bwMode="auto">
              <a:xfrm>
                <a:off x="0" y="844"/>
                <a:ext cx="768" cy="384"/>
                <a:chOff x="0" y="844"/>
                <a:chExt cx="768" cy="384"/>
              </a:xfrm>
            </p:grpSpPr>
            <p:sp>
              <p:nvSpPr>
                <p:cNvPr id="78" name="Rectangle 13"/>
                <p:cNvSpPr>
                  <a:spLocks noChangeArrowheads="1"/>
                </p:cNvSpPr>
                <p:nvPr/>
              </p:nvSpPr>
              <p:spPr bwMode="auto">
                <a:xfrm>
                  <a:off x="43" y="84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CPU A </a:t>
                  </a:r>
                  <a:r>
                    <a:rPr lang="zh-CN" altLang="en-US" sz="1400">
                      <a:latin typeface="楷体_GB2312" pitchFamily="49" charset="-122"/>
                      <a:ea typeface="楷体_GB2312" pitchFamily="49" charset="-122"/>
                    </a:rPr>
                    <a:t>读</a:t>
                  </a:r>
                  <a:r>
                    <a:rPr lang="en-US" altLang="zh-CN" sz="1400">
                      <a:latin typeface="楷体_GB2312" pitchFamily="49" charset="-122"/>
                      <a:ea typeface="楷体_GB2312" pitchFamily="49" charset="-122"/>
                    </a:rPr>
                    <a:t>X</a:t>
                  </a:r>
                </a:p>
                <a:p>
                  <a:pPr algn="just" eaLnBrk="0" hangingPunct="0"/>
                  <a:endParaRPr lang="en-US" altLang="zh-CN" sz="1400">
                    <a:latin typeface="楷体_GB2312" pitchFamily="49" charset="-122"/>
                    <a:ea typeface="楷体_GB2312" pitchFamily="49" charset="-122"/>
                  </a:endParaRPr>
                </a:p>
              </p:txBody>
            </p:sp>
            <p:sp>
              <p:nvSpPr>
                <p:cNvPr id="79" name="Rectangle 53"/>
                <p:cNvSpPr>
                  <a:spLocks noChangeArrowheads="1"/>
                </p:cNvSpPr>
                <p:nvPr/>
              </p:nvSpPr>
              <p:spPr bwMode="auto">
                <a:xfrm>
                  <a:off x="0" y="84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56"/>
              <p:cNvGrpSpPr>
                <a:grpSpLocks/>
              </p:cNvGrpSpPr>
              <p:nvPr/>
            </p:nvGrpSpPr>
            <p:grpSpPr bwMode="auto">
              <a:xfrm>
                <a:off x="768" y="844"/>
                <a:ext cx="672" cy="384"/>
                <a:chOff x="768" y="844"/>
                <a:chExt cx="672" cy="384"/>
              </a:xfrm>
            </p:grpSpPr>
            <p:sp>
              <p:nvSpPr>
                <p:cNvPr id="76" name="Rectangle 14"/>
                <p:cNvSpPr>
                  <a:spLocks noChangeArrowheads="1"/>
                </p:cNvSpPr>
                <p:nvPr/>
              </p:nvSpPr>
              <p:spPr bwMode="auto">
                <a:xfrm>
                  <a:off x="811" y="844"/>
                  <a:ext cx="5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Cach</a:t>
                  </a:r>
                  <a:r>
                    <a:rPr lang="zh-CN" altLang="en-US" sz="1400">
                      <a:latin typeface="楷体_GB2312" pitchFamily="49" charset="-122"/>
                      <a:ea typeface="楷体_GB2312" pitchFamily="49" charset="-122"/>
                    </a:rPr>
                    <a:t>失效</a:t>
                  </a:r>
                </a:p>
                <a:p>
                  <a:pPr algn="just" eaLnBrk="0" hangingPunct="0"/>
                  <a:endParaRPr lang="en-US" altLang="zh-CN" sz="1400">
                    <a:latin typeface="楷体_GB2312" pitchFamily="49" charset="-122"/>
                    <a:ea typeface="楷体_GB2312" pitchFamily="49" charset="-122"/>
                  </a:endParaRPr>
                </a:p>
              </p:txBody>
            </p:sp>
            <p:sp>
              <p:nvSpPr>
                <p:cNvPr id="77" name="Rectangle 55"/>
                <p:cNvSpPr>
                  <a:spLocks noChangeArrowheads="1"/>
                </p:cNvSpPr>
                <p:nvPr/>
              </p:nvSpPr>
              <p:spPr bwMode="auto">
                <a:xfrm>
                  <a:off x="768" y="844"/>
                  <a:ext cx="6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58"/>
              <p:cNvGrpSpPr>
                <a:grpSpLocks/>
              </p:cNvGrpSpPr>
              <p:nvPr/>
            </p:nvGrpSpPr>
            <p:grpSpPr bwMode="auto">
              <a:xfrm>
                <a:off x="1440" y="844"/>
                <a:ext cx="734" cy="384"/>
                <a:chOff x="1440" y="844"/>
                <a:chExt cx="734" cy="384"/>
              </a:xfrm>
            </p:grpSpPr>
            <p:sp>
              <p:nvSpPr>
                <p:cNvPr id="74" name="Rectangle 15"/>
                <p:cNvSpPr>
                  <a:spLocks noChangeArrowheads="1"/>
                </p:cNvSpPr>
                <p:nvPr/>
              </p:nvSpPr>
              <p:spPr bwMode="auto">
                <a:xfrm>
                  <a:off x="1483" y="84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0</a:t>
                  </a:r>
                </a:p>
                <a:p>
                  <a:pPr algn="just" eaLnBrk="0" hangingPunct="0"/>
                  <a:endParaRPr lang="en-US" altLang="zh-CN" sz="1400">
                    <a:latin typeface="楷体_GB2312" pitchFamily="49" charset="-122"/>
                    <a:ea typeface="楷体_GB2312" pitchFamily="49" charset="-122"/>
                  </a:endParaRPr>
                </a:p>
              </p:txBody>
            </p:sp>
            <p:sp>
              <p:nvSpPr>
                <p:cNvPr id="75" name="Rectangle 57"/>
                <p:cNvSpPr>
                  <a:spLocks noChangeArrowheads="1"/>
                </p:cNvSpPr>
                <p:nvPr/>
              </p:nvSpPr>
              <p:spPr bwMode="auto">
                <a:xfrm>
                  <a:off x="1440" y="84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60"/>
              <p:cNvGrpSpPr>
                <a:grpSpLocks/>
              </p:cNvGrpSpPr>
              <p:nvPr/>
            </p:nvGrpSpPr>
            <p:grpSpPr bwMode="auto">
              <a:xfrm>
                <a:off x="2174" y="844"/>
                <a:ext cx="734" cy="384"/>
                <a:chOff x="2174" y="844"/>
                <a:chExt cx="734" cy="384"/>
              </a:xfrm>
            </p:grpSpPr>
            <p:sp>
              <p:nvSpPr>
                <p:cNvPr id="72" name="Rectangle 16"/>
                <p:cNvSpPr>
                  <a:spLocks noChangeArrowheads="1"/>
                </p:cNvSpPr>
                <p:nvPr/>
              </p:nvSpPr>
              <p:spPr bwMode="auto">
                <a:xfrm>
                  <a:off x="2217" y="84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Courier New" panose="02070309020205020404" pitchFamily="49" charset="0"/>
                      <a:ea typeface="楷体_GB2312" pitchFamily="49" charset="-122"/>
                    </a:rPr>
                    <a:t> </a:t>
                  </a:r>
                  <a:endParaRPr lang="en-US" altLang="zh-CN" sz="1400">
                    <a:latin typeface="楷体_GB2312" pitchFamily="49" charset="-122"/>
                    <a:ea typeface="楷体_GB2312" pitchFamily="49" charset="-122"/>
                  </a:endParaRPr>
                </a:p>
                <a:p>
                  <a:pPr algn="just" eaLnBrk="0" hangingPunct="0"/>
                  <a:endParaRPr lang="en-US" altLang="zh-CN" sz="1400">
                    <a:latin typeface="楷体_GB2312" pitchFamily="49" charset="-122"/>
                    <a:ea typeface="楷体_GB2312" pitchFamily="49" charset="-122"/>
                  </a:endParaRPr>
                </a:p>
              </p:txBody>
            </p:sp>
            <p:sp>
              <p:nvSpPr>
                <p:cNvPr id="73" name="Rectangle 59"/>
                <p:cNvSpPr>
                  <a:spLocks noChangeArrowheads="1"/>
                </p:cNvSpPr>
                <p:nvPr/>
              </p:nvSpPr>
              <p:spPr bwMode="auto">
                <a:xfrm>
                  <a:off x="2174" y="84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62"/>
              <p:cNvGrpSpPr>
                <a:grpSpLocks/>
              </p:cNvGrpSpPr>
              <p:nvPr/>
            </p:nvGrpSpPr>
            <p:grpSpPr bwMode="auto">
              <a:xfrm>
                <a:off x="2908" y="844"/>
                <a:ext cx="734" cy="384"/>
                <a:chOff x="2908" y="844"/>
                <a:chExt cx="734" cy="384"/>
              </a:xfrm>
            </p:grpSpPr>
            <p:sp>
              <p:nvSpPr>
                <p:cNvPr id="70" name="Rectangle 17"/>
                <p:cNvSpPr>
                  <a:spLocks noChangeArrowheads="1"/>
                </p:cNvSpPr>
                <p:nvPr/>
              </p:nvSpPr>
              <p:spPr bwMode="auto">
                <a:xfrm>
                  <a:off x="2951" y="84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0</a:t>
                  </a:r>
                </a:p>
                <a:p>
                  <a:pPr algn="just" eaLnBrk="0" hangingPunct="0"/>
                  <a:endParaRPr lang="en-US" altLang="zh-CN" sz="1400">
                    <a:latin typeface="楷体_GB2312" pitchFamily="49" charset="-122"/>
                    <a:ea typeface="楷体_GB2312" pitchFamily="49" charset="-122"/>
                  </a:endParaRPr>
                </a:p>
              </p:txBody>
            </p:sp>
            <p:sp>
              <p:nvSpPr>
                <p:cNvPr id="71" name="Rectangle 61"/>
                <p:cNvSpPr>
                  <a:spLocks noChangeArrowheads="1"/>
                </p:cNvSpPr>
                <p:nvPr/>
              </p:nvSpPr>
              <p:spPr bwMode="auto">
                <a:xfrm>
                  <a:off x="2908" y="84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64"/>
              <p:cNvGrpSpPr>
                <a:grpSpLocks/>
              </p:cNvGrpSpPr>
              <p:nvPr/>
            </p:nvGrpSpPr>
            <p:grpSpPr bwMode="auto">
              <a:xfrm>
                <a:off x="0" y="1228"/>
                <a:ext cx="768" cy="384"/>
                <a:chOff x="0" y="1228"/>
                <a:chExt cx="768" cy="384"/>
              </a:xfrm>
            </p:grpSpPr>
            <p:sp>
              <p:nvSpPr>
                <p:cNvPr id="68" name="Rectangle 18"/>
                <p:cNvSpPr>
                  <a:spLocks noChangeArrowheads="1"/>
                </p:cNvSpPr>
                <p:nvPr/>
              </p:nvSpPr>
              <p:spPr bwMode="auto">
                <a:xfrm>
                  <a:off x="43" y="122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CPU B </a:t>
                  </a:r>
                  <a:r>
                    <a:rPr lang="zh-CN" altLang="en-US" sz="1400">
                      <a:latin typeface="楷体_GB2312" pitchFamily="49" charset="-122"/>
                      <a:ea typeface="楷体_GB2312" pitchFamily="49" charset="-122"/>
                    </a:rPr>
                    <a:t>读</a:t>
                  </a:r>
                  <a:r>
                    <a:rPr lang="en-US" altLang="zh-CN" sz="1400">
                      <a:latin typeface="楷体_GB2312" pitchFamily="49" charset="-122"/>
                      <a:ea typeface="楷体_GB2312" pitchFamily="49" charset="-122"/>
                    </a:rPr>
                    <a:t>X</a:t>
                  </a:r>
                </a:p>
                <a:p>
                  <a:pPr algn="just" eaLnBrk="0" hangingPunct="0"/>
                  <a:endParaRPr lang="en-US" altLang="zh-CN" sz="1400">
                    <a:latin typeface="楷体_GB2312" pitchFamily="49" charset="-122"/>
                    <a:ea typeface="楷体_GB2312" pitchFamily="49" charset="-122"/>
                  </a:endParaRPr>
                </a:p>
              </p:txBody>
            </p:sp>
            <p:sp>
              <p:nvSpPr>
                <p:cNvPr id="69" name="Rectangle 63"/>
                <p:cNvSpPr>
                  <a:spLocks noChangeArrowheads="1"/>
                </p:cNvSpPr>
                <p:nvPr/>
              </p:nvSpPr>
              <p:spPr bwMode="auto">
                <a:xfrm>
                  <a:off x="0" y="122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66"/>
              <p:cNvGrpSpPr>
                <a:grpSpLocks/>
              </p:cNvGrpSpPr>
              <p:nvPr/>
            </p:nvGrpSpPr>
            <p:grpSpPr bwMode="auto">
              <a:xfrm>
                <a:off x="768" y="1228"/>
                <a:ext cx="672" cy="384"/>
                <a:chOff x="768" y="1228"/>
                <a:chExt cx="672" cy="384"/>
              </a:xfrm>
            </p:grpSpPr>
            <p:sp>
              <p:nvSpPr>
                <p:cNvPr id="66" name="Rectangle 19"/>
                <p:cNvSpPr>
                  <a:spLocks noChangeArrowheads="1"/>
                </p:cNvSpPr>
                <p:nvPr/>
              </p:nvSpPr>
              <p:spPr bwMode="auto">
                <a:xfrm>
                  <a:off x="811" y="1228"/>
                  <a:ext cx="5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Cach</a:t>
                  </a:r>
                  <a:r>
                    <a:rPr lang="zh-CN" altLang="en-US" sz="1400">
                      <a:latin typeface="楷体_GB2312" pitchFamily="49" charset="-122"/>
                      <a:ea typeface="楷体_GB2312" pitchFamily="49" charset="-122"/>
                    </a:rPr>
                    <a:t>失效</a:t>
                  </a:r>
                </a:p>
                <a:p>
                  <a:pPr algn="just" eaLnBrk="0" hangingPunct="0"/>
                  <a:endParaRPr lang="en-US" altLang="zh-CN" sz="1400">
                    <a:latin typeface="楷体_GB2312" pitchFamily="49" charset="-122"/>
                    <a:ea typeface="楷体_GB2312" pitchFamily="49" charset="-122"/>
                  </a:endParaRPr>
                </a:p>
              </p:txBody>
            </p:sp>
            <p:sp>
              <p:nvSpPr>
                <p:cNvPr id="67" name="Rectangle 65"/>
                <p:cNvSpPr>
                  <a:spLocks noChangeArrowheads="1"/>
                </p:cNvSpPr>
                <p:nvPr/>
              </p:nvSpPr>
              <p:spPr bwMode="auto">
                <a:xfrm>
                  <a:off x="768" y="1228"/>
                  <a:ext cx="6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68"/>
              <p:cNvGrpSpPr>
                <a:grpSpLocks/>
              </p:cNvGrpSpPr>
              <p:nvPr/>
            </p:nvGrpSpPr>
            <p:grpSpPr bwMode="auto">
              <a:xfrm>
                <a:off x="1440" y="1228"/>
                <a:ext cx="734" cy="384"/>
                <a:chOff x="1440" y="1228"/>
                <a:chExt cx="734" cy="384"/>
              </a:xfrm>
            </p:grpSpPr>
            <p:sp>
              <p:nvSpPr>
                <p:cNvPr id="64" name="Rectangle 20"/>
                <p:cNvSpPr>
                  <a:spLocks noChangeArrowheads="1"/>
                </p:cNvSpPr>
                <p:nvPr/>
              </p:nvSpPr>
              <p:spPr bwMode="auto">
                <a:xfrm>
                  <a:off x="1483" y="122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0</a:t>
                  </a:r>
                </a:p>
                <a:p>
                  <a:pPr algn="just" eaLnBrk="0" hangingPunct="0"/>
                  <a:endParaRPr lang="en-US" altLang="zh-CN" sz="1400">
                    <a:latin typeface="楷体_GB2312" pitchFamily="49" charset="-122"/>
                    <a:ea typeface="楷体_GB2312" pitchFamily="49" charset="-122"/>
                  </a:endParaRPr>
                </a:p>
              </p:txBody>
            </p:sp>
            <p:sp>
              <p:nvSpPr>
                <p:cNvPr id="65" name="Rectangle 67"/>
                <p:cNvSpPr>
                  <a:spLocks noChangeArrowheads="1"/>
                </p:cNvSpPr>
                <p:nvPr/>
              </p:nvSpPr>
              <p:spPr bwMode="auto">
                <a:xfrm>
                  <a:off x="1440" y="122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70"/>
              <p:cNvGrpSpPr>
                <a:grpSpLocks/>
              </p:cNvGrpSpPr>
              <p:nvPr/>
            </p:nvGrpSpPr>
            <p:grpSpPr bwMode="auto">
              <a:xfrm>
                <a:off x="2174" y="1228"/>
                <a:ext cx="734" cy="384"/>
                <a:chOff x="2174" y="1228"/>
                <a:chExt cx="734" cy="384"/>
              </a:xfrm>
            </p:grpSpPr>
            <p:sp>
              <p:nvSpPr>
                <p:cNvPr id="62" name="Rectangle 21"/>
                <p:cNvSpPr>
                  <a:spLocks noChangeArrowheads="1"/>
                </p:cNvSpPr>
                <p:nvPr/>
              </p:nvSpPr>
              <p:spPr bwMode="auto">
                <a:xfrm>
                  <a:off x="2217" y="122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0</a:t>
                  </a:r>
                </a:p>
                <a:p>
                  <a:pPr algn="just" eaLnBrk="0" hangingPunct="0"/>
                  <a:endParaRPr lang="en-US" altLang="zh-CN" sz="1400">
                    <a:latin typeface="楷体_GB2312" pitchFamily="49" charset="-122"/>
                    <a:ea typeface="楷体_GB2312" pitchFamily="49" charset="-122"/>
                  </a:endParaRPr>
                </a:p>
              </p:txBody>
            </p:sp>
            <p:sp>
              <p:nvSpPr>
                <p:cNvPr id="63" name="Rectangle 69"/>
                <p:cNvSpPr>
                  <a:spLocks noChangeArrowheads="1"/>
                </p:cNvSpPr>
                <p:nvPr/>
              </p:nvSpPr>
              <p:spPr bwMode="auto">
                <a:xfrm>
                  <a:off x="2174" y="122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72"/>
              <p:cNvGrpSpPr>
                <a:grpSpLocks/>
              </p:cNvGrpSpPr>
              <p:nvPr/>
            </p:nvGrpSpPr>
            <p:grpSpPr bwMode="auto">
              <a:xfrm>
                <a:off x="2908" y="1228"/>
                <a:ext cx="734" cy="384"/>
                <a:chOff x="2908" y="1228"/>
                <a:chExt cx="734" cy="384"/>
              </a:xfrm>
            </p:grpSpPr>
            <p:sp>
              <p:nvSpPr>
                <p:cNvPr id="60" name="Rectangle 22"/>
                <p:cNvSpPr>
                  <a:spLocks noChangeArrowheads="1"/>
                </p:cNvSpPr>
                <p:nvPr/>
              </p:nvSpPr>
              <p:spPr bwMode="auto">
                <a:xfrm>
                  <a:off x="2951" y="122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0</a:t>
                  </a:r>
                </a:p>
                <a:p>
                  <a:pPr algn="just" eaLnBrk="0" hangingPunct="0"/>
                  <a:endParaRPr lang="en-US" altLang="zh-CN" sz="1400">
                    <a:latin typeface="楷体_GB2312" pitchFamily="49" charset="-122"/>
                    <a:ea typeface="楷体_GB2312" pitchFamily="49" charset="-122"/>
                  </a:endParaRPr>
                </a:p>
              </p:txBody>
            </p:sp>
            <p:sp>
              <p:nvSpPr>
                <p:cNvPr id="61" name="Rectangle 71"/>
                <p:cNvSpPr>
                  <a:spLocks noChangeArrowheads="1"/>
                </p:cNvSpPr>
                <p:nvPr/>
              </p:nvSpPr>
              <p:spPr bwMode="auto">
                <a:xfrm>
                  <a:off x="2908" y="122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74"/>
              <p:cNvGrpSpPr>
                <a:grpSpLocks/>
              </p:cNvGrpSpPr>
              <p:nvPr/>
            </p:nvGrpSpPr>
            <p:grpSpPr bwMode="auto">
              <a:xfrm>
                <a:off x="0" y="1612"/>
                <a:ext cx="768" cy="460"/>
                <a:chOff x="0" y="1612"/>
                <a:chExt cx="768" cy="460"/>
              </a:xfrm>
            </p:grpSpPr>
            <p:sp>
              <p:nvSpPr>
                <p:cNvPr id="58" name="Rectangle 23"/>
                <p:cNvSpPr>
                  <a:spLocks noChangeArrowheads="1"/>
                </p:cNvSpPr>
                <p:nvPr/>
              </p:nvSpPr>
              <p:spPr bwMode="auto">
                <a:xfrm>
                  <a:off x="43" y="1612"/>
                  <a:ext cx="6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CPUA</a:t>
                  </a:r>
                  <a:r>
                    <a:rPr lang="zh-CN" altLang="en-US" sz="1400">
                      <a:latin typeface="楷体_GB2312" pitchFamily="49" charset="-122"/>
                      <a:ea typeface="楷体_GB2312" pitchFamily="49" charset="-122"/>
                    </a:rPr>
                    <a:t>将</a:t>
                  </a:r>
                  <a:r>
                    <a:rPr lang="en-US" altLang="zh-CN" sz="1400">
                      <a:latin typeface="楷体_GB2312" pitchFamily="49" charset="-122"/>
                      <a:ea typeface="楷体_GB2312" pitchFamily="49" charset="-122"/>
                    </a:rPr>
                    <a:t>X</a:t>
                  </a:r>
                  <a:r>
                    <a:rPr lang="zh-CN" altLang="en-US" sz="1400">
                      <a:latin typeface="楷体_GB2312" pitchFamily="49" charset="-122"/>
                      <a:ea typeface="楷体_GB2312" pitchFamily="49" charset="-122"/>
                    </a:rPr>
                    <a:t>单元写</a:t>
                  </a:r>
                  <a:r>
                    <a:rPr lang="en-US" altLang="zh-CN" sz="1400">
                      <a:latin typeface="楷体_GB2312" pitchFamily="49" charset="-122"/>
                      <a:ea typeface="楷体_GB2312" pitchFamily="49" charset="-122"/>
                    </a:rPr>
                    <a:t>1</a:t>
                  </a:r>
                </a:p>
                <a:p>
                  <a:pPr algn="just" eaLnBrk="0" hangingPunct="0"/>
                  <a:endParaRPr lang="en-US" altLang="zh-CN" sz="1400">
                    <a:latin typeface="楷体_GB2312" pitchFamily="49" charset="-122"/>
                    <a:ea typeface="楷体_GB2312" pitchFamily="49" charset="-122"/>
                  </a:endParaRPr>
                </a:p>
              </p:txBody>
            </p:sp>
            <p:sp>
              <p:nvSpPr>
                <p:cNvPr id="59" name="Rectangle 73"/>
                <p:cNvSpPr>
                  <a:spLocks noChangeArrowheads="1"/>
                </p:cNvSpPr>
                <p:nvPr/>
              </p:nvSpPr>
              <p:spPr bwMode="auto">
                <a:xfrm>
                  <a:off x="0" y="1612"/>
                  <a:ext cx="7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76"/>
              <p:cNvGrpSpPr>
                <a:grpSpLocks/>
              </p:cNvGrpSpPr>
              <p:nvPr/>
            </p:nvGrpSpPr>
            <p:grpSpPr bwMode="auto">
              <a:xfrm>
                <a:off x="768" y="1612"/>
                <a:ext cx="672" cy="460"/>
                <a:chOff x="768" y="1612"/>
                <a:chExt cx="672" cy="460"/>
              </a:xfrm>
            </p:grpSpPr>
            <p:sp>
              <p:nvSpPr>
                <p:cNvPr id="56" name="Rectangle 24"/>
                <p:cNvSpPr>
                  <a:spLocks noChangeArrowheads="1"/>
                </p:cNvSpPr>
                <p:nvPr/>
              </p:nvSpPr>
              <p:spPr bwMode="auto">
                <a:xfrm>
                  <a:off x="811" y="1612"/>
                  <a:ext cx="58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400">
                      <a:latin typeface="楷体_GB2312" pitchFamily="49" charset="-122"/>
                      <a:ea typeface="楷体_GB2312" pitchFamily="49" charset="-122"/>
                    </a:rPr>
                    <a:t>广播写</a:t>
                  </a:r>
                  <a:r>
                    <a:rPr lang="en-US" altLang="zh-CN" sz="1400">
                      <a:latin typeface="楷体_GB2312" pitchFamily="49" charset="-122"/>
                      <a:ea typeface="楷体_GB2312" pitchFamily="49" charset="-122"/>
                    </a:rPr>
                    <a:t>X</a:t>
                  </a:r>
                  <a:r>
                    <a:rPr lang="zh-CN" altLang="en-US" sz="1400">
                      <a:latin typeface="楷体_GB2312" pitchFamily="49" charset="-122"/>
                      <a:ea typeface="楷体_GB2312" pitchFamily="49" charset="-122"/>
                    </a:rPr>
                    <a:t>单元</a:t>
                  </a:r>
                </a:p>
                <a:p>
                  <a:pPr algn="just" eaLnBrk="0" hangingPunct="0"/>
                  <a:endParaRPr lang="en-US" altLang="zh-CN" sz="1400">
                    <a:latin typeface="楷体_GB2312" pitchFamily="49" charset="-122"/>
                    <a:ea typeface="楷体_GB2312" pitchFamily="49" charset="-122"/>
                  </a:endParaRPr>
                </a:p>
              </p:txBody>
            </p:sp>
            <p:sp>
              <p:nvSpPr>
                <p:cNvPr id="57" name="Rectangle 75"/>
                <p:cNvSpPr>
                  <a:spLocks noChangeArrowheads="1"/>
                </p:cNvSpPr>
                <p:nvPr/>
              </p:nvSpPr>
              <p:spPr bwMode="auto">
                <a:xfrm>
                  <a:off x="768" y="1612"/>
                  <a:ext cx="67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 name="Group 78"/>
              <p:cNvGrpSpPr>
                <a:grpSpLocks/>
              </p:cNvGrpSpPr>
              <p:nvPr/>
            </p:nvGrpSpPr>
            <p:grpSpPr bwMode="auto">
              <a:xfrm>
                <a:off x="1440" y="1612"/>
                <a:ext cx="734" cy="460"/>
                <a:chOff x="1440" y="1612"/>
                <a:chExt cx="734" cy="460"/>
              </a:xfrm>
            </p:grpSpPr>
            <p:sp>
              <p:nvSpPr>
                <p:cNvPr id="54" name="Rectangle 25"/>
                <p:cNvSpPr>
                  <a:spLocks noChangeArrowheads="1"/>
                </p:cNvSpPr>
                <p:nvPr/>
              </p:nvSpPr>
              <p:spPr bwMode="auto">
                <a:xfrm>
                  <a:off x="1483" y="1612"/>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1</a:t>
                  </a:r>
                </a:p>
                <a:p>
                  <a:pPr algn="just" eaLnBrk="0" hangingPunct="0"/>
                  <a:endParaRPr lang="en-US" altLang="zh-CN" sz="1400">
                    <a:latin typeface="楷体_GB2312" pitchFamily="49" charset="-122"/>
                    <a:ea typeface="楷体_GB2312" pitchFamily="49" charset="-122"/>
                  </a:endParaRPr>
                </a:p>
              </p:txBody>
            </p:sp>
            <p:sp>
              <p:nvSpPr>
                <p:cNvPr id="55" name="Rectangle 77"/>
                <p:cNvSpPr>
                  <a:spLocks noChangeArrowheads="1"/>
                </p:cNvSpPr>
                <p:nvPr/>
              </p:nvSpPr>
              <p:spPr bwMode="auto">
                <a:xfrm>
                  <a:off x="1440" y="1612"/>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80"/>
              <p:cNvGrpSpPr>
                <a:grpSpLocks/>
              </p:cNvGrpSpPr>
              <p:nvPr/>
            </p:nvGrpSpPr>
            <p:grpSpPr bwMode="auto">
              <a:xfrm>
                <a:off x="2174" y="1612"/>
                <a:ext cx="734" cy="460"/>
                <a:chOff x="2174" y="1612"/>
                <a:chExt cx="734" cy="460"/>
              </a:xfrm>
            </p:grpSpPr>
            <p:sp>
              <p:nvSpPr>
                <p:cNvPr id="52" name="Rectangle 26"/>
                <p:cNvSpPr>
                  <a:spLocks noChangeArrowheads="1"/>
                </p:cNvSpPr>
                <p:nvPr/>
              </p:nvSpPr>
              <p:spPr bwMode="auto">
                <a:xfrm>
                  <a:off x="2217" y="1612"/>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1</a:t>
                  </a:r>
                </a:p>
                <a:p>
                  <a:pPr algn="just" eaLnBrk="0" hangingPunct="0"/>
                  <a:endParaRPr lang="en-US" altLang="zh-CN" sz="1400">
                    <a:latin typeface="楷体_GB2312" pitchFamily="49" charset="-122"/>
                    <a:ea typeface="楷体_GB2312" pitchFamily="49" charset="-122"/>
                  </a:endParaRPr>
                </a:p>
              </p:txBody>
            </p:sp>
            <p:sp>
              <p:nvSpPr>
                <p:cNvPr id="53" name="Rectangle 79"/>
                <p:cNvSpPr>
                  <a:spLocks noChangeArrowheads="1"/>
                </p:cNvSpPr>
                <p:nvPr/>
              </p:nvSpPr>
              <p:spPr bwMode="auto">
                <a:xfrm>
                  <a:off x="2174" y="1612"/>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82"/>
              <p:cNvGrpSpPr>
                <a:grpSpLocks/>
              </p:cNvGrpSpPr>
              <p:nvPr/>
            </p:nvGrpSpPr>
            <p:grpSpPr bwMode="auto">
              <a:xfrm>
                <a:off x="2908" y="1612"/>
                <a:ext cx="734" cy="460"/>
                <a:chOff x="2908" y="1612"/>
                <a:chExt cx="734" cy="460"/>
              </a:xfrm>
            </p:grpSpPr>
            <p:sp>
              <p:nvSpPr>
                <p:cNvPr id="50" name="Rectangle 27"/>
                <p:cNvSpPr>
                  <a:spLocks noChangeArrowheads="1"/>
                </p:cNvSpPr>
                <p:nvPr/>
              </p:nvSpPr>
              <p:spPr bwMode="auto">
                <a:xfrm>
                  <a:off x="2951" y="1612"/>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1</a:t>
                  </a:r>
                </a:p>
                <a:p>
                  <a:pPr algn="just" eaLnBrk="0" hangingPunct="0"/>
                  <a:endParaRPr lang="en-US" altLang="zh-CN" sz="1400">
                    <a:latin typeface="楷体_GB2312" pitchFamily="49" charset="-122"/>
                    <a:ea typeface="楷体_GB2312" pitchFamily="49" charset="-122"/>
                  </a:endParaRPr>
                </a:p>
              </p:txBody>
            </p:sp>
            <p:sp>
              <p:nvSpPr>
                <p:cNvPr id="51" name="Rectangle 81"/>
                <p:cNvSpPr>
                  <a:spLocks noChangeArrowheads="1"/>
                </p:cNvSpPr>
                <p:nvPr/>
              </p:nvSpPr>
              <p:spPr bwMode="auto">
                <a:xfrm>
                  <a:off x="2908" y="1612"/>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 name="Group 84"/>
              <p:cNvGrpSpPr>
                <a:grpSpLocks/>
              </p:cNvGrpSpPr>
              <p:nvPr/>
            </p:nvGrpSpPr>
            <p:grpSpPr bwMode="auto">
              <a:xfrm>
                <a:off x="0" y="2072"/>
                <a:ext cx="768" cy="384"/>
                <a:chOff x="0" y="2072"/>
                <a:chExt cx="768" cy="384"/>
              </a:xfrm>
            </p:grpSpPr>
            <p:sp>
              <p:nvSpPr>
                <p:cNvPr id="48" name="Rectangle 28"/>
                <p:cNvSpPr>
                  <a:spLocks noChangeArrowheads="1"/>
                </p:cNvSpPr>
                <p:nvPr/>
              </p:nvSpPr>
              <p:spPr bwMode="auto">
                <a:xfrm>
                  <a:off x="43" y="207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CPU B </a:t>
                  </a:r>
                  <a:r>
                    <a:rPr lang="zh-CN" altLang="en-US" sz="1400">
                      <a:latin typeface="楷体_GB2312" pitchFamily="49" charset="-122"/>
                      <a:ea typeface="楷体_GB2312" pitchFamily="49" charset="-122"/>
                    </a:rPr>
                    <a:t>读</a:t>
                  </a:r>
                  <a:r>
                    <a:rPr lang="en-US" altLang="zh-CN" sz="1400">
                      <a:latin typeface="楷体_GB2312" pitchFamily="49" charset="-122"/>
                      <a:ea typeface="楷体_GB2312" pitchFamily="49" charset="-122"/>
                    </a:rPr>
                    <a:t>X</a:t>
                  </a:r>
                </a:p>
                <a:p>
                  <a:pPr algn="just" eaLnBrk="0" hangingPunct="0"/>
                  <a:endParaRPr lang="en-US" altLang="zh-CN" sz="1400">
                    <a:latin typeface="楷体_GB2312" pitchFamily="49" charset="-122"/>
                    <a:ea typeface="楷体_GB2312" pitchFamily="49" charset="-122"/>
                  </a:endParaRPr>
                </a:p>
              </p:txBody>
            </p:sp>
            <p:sp>
              <p:nvSpPr>
                <p:cNvPr id="49" name="Rectangle 83"/>
                <p:cNvSpPr>
                  <a:spLocks noChangeArrowheads="1"/>
                </p:cNvSpPr>
                <p:nvPr/>
              </p:nvSpPr>
              <p:spPr bwMode="auto">
                <a:xfrm>
                  <a:off x="0" y="207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86"/>
              <p:cNvGrpSpPr>
                <a:grpSpLocks/>
              </p:cNvGrpSpPr>
              <p:nvPr/>
            </p:nvGrpSpPr>
            <p:grpSpPr bwMode="auto">
              <a:xfrm>
                <a:off x="768" y="2072"/>
                <a:ext cx="672" cy="384"/>
                <a:chOff x="768" y="2072"/>
                <a:chExt cx="672" cy="384"/>
              </a:xfrm>
            </p:grpSpPr>
            <p:sp>
              <p:nvSpPr>
                <p:cNvPr id="46" name="Rectangle 29"/>
                <p:cNvSpPr>
                  <a:spLocks noChangeArrowheads="1"/>
                </p:cNvSpPr>
                <p:nvPr/>
              </p:nvSpPr>
              <p:spPr bwMode="auto">
                <a:xfrm>
                  <a:off x="811" y="2072"/>
                  <a:ext cx="5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Courier New" panose="02070309020205020404" pitchFamily="49" charset="0"/>
                      <a:ea typeface="楷体_GB2312" pitchFamily="49" charset="-122"/>
                    </a:rPr>
                    <a:t> </a:t>
                  </a:r>
                  <a:endParaRPr lang="en-US" altLang="zh-CN" sz="1400">
                    <a:latin typeface="楷体_GB2312" pitchFamily="49" charset="-122"/>
                    <a:ea typeface="楷体_GB2312" pitchFamily="49" charset="-122"/>
                  </a:endParaRPr>
                </a:p>
                <a:p>
                  <a:pPr algn="just" eaLnBrk="0" hangingPunct="0"/>
                  <a:endParaRPr lang="en-US" altLang="zh-CN" sz="1400">
                    <a:latin typeface="楷体_GB2312" pitchFamily="49" charset="-122"/>
                    <a:ea typeface="楷体_GB2312" pitchFamily="49" charset="-122"/>
                  </a:endParaRPr>
                </a:p>
              </p:txBody>
            </p:sp>
            <p:sp>
              <p:nvSpPr>
                <p:cNvPr id="47" name="Rectangle 85"/>
                <p:cNvSpPr>
                  <a:spLocks noChangeArrowheads="1"/>
                </p:cNvSpPr>
                <p:nvPr/>
              </p:nvSpPr>
              <p:spPr bwMode="auto">
                <a:xfrm>
                  <a:off x="768" y="2072"/>
                  <a:ext cx="6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 name="Group 88"/>
              <p:cNvGrpSpPr>
                <a:grpSpLocks/>
              </p:cNvGrpSpPr>
              <p:nvPr/>
            </p:nvGrpSpPr>
            <p:grpSpPr bwMode="auto">
              <a:xfrm>
                <a:off x="1440" y="2072"/>
                <a:ext cx="734" cy="384"/>
                <a:chOff x="1440" y="2072"/>
                <a:chExt cx="734" cy="384"/>
              </a:xfrm>
            </p:grpSpPr>
            <p:sp>
              <p:nvSpPr>
                <p:cNvPr id="44" name="Rectangle 30"/>
                <p:cNvSpPr>
                  <a:spLocks noChangeArrowheads="1"/>
                </p:cNvSpPr>
                <p:nvPr/>
              </p:nvSpPr>
              <p:spPr bwMode="auto">
                <a:xfrm>
                  <a:off x="1483" y="207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1</a:t>
                  </a:r>
                </a:p>
                <a:p>
                  <a:pPr algn="just" eaLnBrk="0" hangingPunct="0"/>
                  <a:endParaRPr lang="en-US" altLang="zh-CN" sz="1400">
                    <a:latin typeface="楷体_GB2312" pitchFamily="49" charset="-122"/>
                    <a:ea typeface="楷体_GB2312" pitchFamily="49" charset="-122"/>
                  </a:endParaRPr>
                </a:p>
              </p:txBody>
            </p:sp>
            <p:sp>
              <p:nvSpPr>
                <p:cNvPr id="45" name="Rectangle 87"/>
                <p:cNvSpPr>
                  <a:spLocks noChangeArrowheads="1"/>
                </p:cNvSpPr>
                <p:nvPr/>
              </p:nvSpPr>
              <p:spPr bwMode="auto">
                <a:xfrm>
                  <a:off x="1440" y="207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90"/>
              <p:cNvGrpSpPr>
                <a:grpSpLocks/>
              </p:cNvGrpSpPr>
              <p:nvPr/>
            </p:nvGrpSpPr>
            <p:grpSpPr bwMode="auto">
              <a:xfrm>
                <a:off x="2174" y="2072"/>
                <a:ext cx="734" cy="384"/>
                <a:chOff x="2174" y="2072"/>
                <a:chExt cx="734" cy="384"/>
              </a:xfrm>
            </p:grpSpPr>
            <p:sp>
              <p:nvSpPr>
                <p:cNvPr id="42" name="Rectangle 31"/>
                <p:cNvSpPr>
                  <a:spLocks noChangeArrowheads="1"/>
                </p:cNvSpPr>
                <p:nvPr/>
              </p:nvSpPr>
              <p:spPr bwMode="auto">
                <a:xfrm>
                  <a:off x="2217" y="207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1</a:t>
                  </a:r>
                </a:p>
                <a:p>
                  <a:pPr algn="just" eaLnBrk="0" hangingPunct="0"/>
                  <a:endParaRPr lang="en-US" altLang="zh-CN" sz="1400">
                    <a:latin typeface="楷体_GB2312" pitchFamily="49" charset="-122"/>
                    <a:ea typeface="楷体_GB2312" pitchFamily="49" charset="-122"/>
                  </a:endParaRPr>
                </a:p>
              </p:txBody>
            </p:sp>
            <p:sp>
              <p:nvSpPr>
                <p:cNvPr id="43" name="Rectangle 89"/>
                <p:cNvSpPr>
                  <a:spLocks noChangeArrowheads="1"/>
                </p:cNvSpPr>
                <p:nvPr/>
              </p:nvSpPr>
              <p:spPr bwMode="auto">
                <a:xfrm>
                  <a:off x="2174" y="207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 name="Group 92"/>
              <p:cNvGrpSpPr>
                <a:grpSpLocks/>
              </p:cNvGrpSpPr>
              <p:nvPr/>
            </p:nvGrpSpPr>
            <p:grpSpPr bwMode="auto">
              <a:xfrm>
                <a:off x="2908" y="2072"/>
                <a:ext cx="734" cy="384"/>
                <a:chOff x="2908" y="2072"/>
                <a:chExt cx="734" cy="384"/>
              </a:xfrm>
            </p:grpSpPr>
            <p:sp>
              <p:nvSpPr>
                <p:cNvPr id="40" name="Rectangle 32"/>
                <p:cNvSpPr>
                  <a:spLocks noChangeArrowheads="1"/>
                </p:cNvSpPr>
                <p:nvPr/>
              </p:nvSpPr>
              <p:spPr bwMode="auto">
                <a:xfrm>
                  <a:off x="2951" y="207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1 </a:t>
                  </a:r>
                </a:p>
                <a:p>
                  <a:pPr algn="just" eaLnBrk="0" hangingPunct="0"/>
                  <a:endParaRPr lang="en-US" altLang="zh-CN" sz="1400">
                    <a:latin typeface="楷体_GB2312" pitchFamily="49" charset="-122"/>
                    <a:ea typeface="楷体_GB2312" pitchFamily="49" charset="-122"/>
                  </a:endParaRPr>
                </a:p>
              </p:txBody>
            </p:sp>
            <p:sp>
              <p:nvSpPr>
                <p:cNvPr id="41" name="Rectangle 91"/>
                <p:cNvSpPr>
                  <a:spLocks noChangeArrowheads="1"/>
                </p:cNvSpPr>
                <p:nvPr/>
              </p:nvSpPr>
              <p:spPr bwMode="auto">
                <a:xfrm>
                  <a:off x="2908" y="207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 name="Rectangle 94"/>
            <p:cNvSpPr>
              <a:spLocks noChangeArrowheads="1"/>
            </p:cNvSpPr>
            <p:nvPr/>
          </p:nvSpPr>
          <p:spPr bwMode="auto">
            <a:xfrm>
              <a:off x="-3" y="-3"/>
              <a:ext cx="3648" cy="246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87780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28650" y="293198"/>
            <a:ext cx="7886700" cy="523231"/>
          </a:xfrm>
        </p:spPr>
        <p:txBody>
          <a:bodyPr>
            <a:normAutofit fontScale="90000"/>
          </a:bodyPr>
          <a:lstStyle/>
          <a:p>
            <a:r>
              <a:rPr lang="en-US" altLang="zh-CN" sz="3600" dirty="0">
                <a:latin typeface="楷体_GB2312" pitchFamily="49" charset="-122"/>
                <a:ea typeface="楷体_GB2312" pitchFamily="49" charset="-122"/>
              </a:rPr>
              <a:t>(3) </a:t>
            </a:r>
            <a:r>
              <a:rPr lang="zh-CN" altLang="en-US" sz="3600" dirty="0">
                <a:latin typeface="楷体_GB2312" pitchFamily="49" charset="-122"/>
                <a:ea typeface="楷体_GB2312" pitchFamily="49" charset="-122"/>
              </a:rPr>
              <a:t>写更新和写作废协议性能上的</a:t>
            </a:r>
            <a:r>
              <a:rPr lang="zh-CN" altLang="en-US" sz="3600" dirty="0" smtClean="0">
                <a:latin typeface="楷体_GB2312" pitchFamily="49" charset="-122"/>
                <a:ea typeface="楷体_GB2312" pitchFamily="49" charset="-122"/>
              </a:rPr>
              <a:t>差别</a:t>
            </a:r>
            <a:endParaRPr lang="zh-CN" altLang="en-US" dirty="0"/>
          </a:p>
        </p:txBody>
      </p:sp>
      <p:sp>
        <p:nvSpPr>
          <p:cNvPr id="6" name="内容占位符 5"/>
          <p:cNvSpPr>
            <a:spLocks noGrp="1"/>
          </p:cNvSpPr>
          <p:nvPr>
            <p:ph idx="1"/>
          </p:nvPr>
        </p:nvSpPr>
        <p:spPr>
          <a:xfrm>
            <a:off x="628650" y="1132114"/>
            <a:ext cx="7886700" cy="5224237"/>
          </a:xfrm>
        </p:spPr>
        <p:txBody>
          <a:bodyPr>
            <a:normAutofit lnSpcReduction="10000"/>
          </a:bodyPr>
          <a:lstStyle/>
          <a:p>
            <a:pPr>
              <a:lnSpc>
                <a:spcPct val="100000"/>
              </a:lnSpc>
              <a:spcBef>
                <a:spcPts val="600"/>
              </a:spcBef>
              <a:buFont typeface="Wingdings" panose="05000000000000000000" pitchFamily="2" charset="2"/>
              <a:buChar char="p"/>
            </a:pPr>
            <a:r>
              <a:rPr lang="zh-CN" altLang="en-US" dirty="0" smtClean="0">
                <a:latin typeface="楷体_GB2312" pitchFamily="49" charset="-122"/>
                <a:ea typeface="楷体_GB2312" pitchFamily="49" charset="-122"/>
              </a:rPr>
              <a:t>对</a:t>
            </a:r>
            <a:r>
              <a:rPr lang="zh-CN" altLang="en-US" dirty="0">
                <a:latin typeface="楷体_GB2312" pitchFamily="49" charset="-122"/>
                <a:ea typeface="楷体_GB2312" pitchFamily="49" charset="-122"/>
              </a:rPr>
              <a:t>同一数据的多个写而中间无读操作的</a:t>
            </a:r>
            <a:r>
              <a:rPr lang="zh-CN" altLang="en-US" dirty="0" smtClean="0">
                <a:latin typeface="楷体_GB2312" pitchFamily="49" charset="-122"/>
                <a:ea typeface="楷体_GB2312" pitchFamily="49" charset="-122"/>
              </a:rPr>
              <a:t>情况</a:t>
            </a:r>
            <a:r>
              <a:rPr lang="en-US" altLang="zh-CN" dirty="0">
                <a:latin typeface="楷体_GB2312" pitchFamily="49" charset="-122"/>
                <a:ea typeface="楷体_GB2312" pitchFamily="49" charset="-122"/>
              </a:rPr>
              <a:t>,</a:t>
            </a:r>
            <a:r>
              <a:rPr lang="zh-CN" altLang="en-US" dirty="0" smtClean="0">
                <a:latin typeface="楷体_GB2312" pitchFamily="49" charset="-122"/>
                <a:ea typeface="楷体_GB2312" pitchFamily="49" charset="-122"/>
              </a:rPr>
              <a:t>写</a:t>
            </a:r>
            <a:r>
              <a:rPr lang="zh-CN" altLang="en-US" dirty="0">
                <a:latin typeface="楷体_GB2312" pitchFamily="49" charset="-122"/>
                <a:ea typeface="楷体_GB2312" pitchFamily="49" charset="-122"/>
              </a:rPr>
              <a:t>更新协议需进行多次写广播操作，而在</a:t>
            </a:r>
            <a:r>
              <a:rPr lang="zh-CN" altLang="en-US" dirty="0" smtClean="0">
                <a:latin typeface="楷体_GB2312" pitchFamily="49" charset="-122"/>
                <a:ea typeface="楷体_GB2312" pitchFamily="49" charset="-122"/>
              </a:rPr>
              <a:t>写作废</a:t>
            </a:r>
            <a:r>
              <a:rPr lang="zh-CN" altLang="en-US" dirty="0">
                <a:latin typeface="楷体_GB2312" pitchFamily="49" charset="-122"/>
                <a:ea typeface="楷体_GB2312" pitchFamily="49" charset="-122"/>
              </a:rPr>
              <a:t>协议下只需一次作废操作。</a:t>
            </a:r>
          </a:p>
          <a:p>
            <a:pPr>
              <a:lnSpc>
                <a:spcPct val="100000"/>
              </a:lnSpc>
              <a:spcBef>
                <a:spcPts val="600"/>
              </a:spcBef>
              <a:buFont typeface="Wingdings" panose="05000000000000000000" pitchFamily="2" charset="2"/>
              <a:buChar char="p"/>
            </a:pPr>
            <a:r>
              <a:rPr lang="zh-CN" altLang="en-US" dirty="0" smtClean="0">
                <a:latin typeface="楷体_GB2312" pitchFamily="49" charset="-122"/>
                <a:ea typeface="楷体_GB2312" pitchFamily="49" charset="-122"/>
              </a:rPr>
              <a:t>对同</a:t>
            </a:r>
            <a:r>
              <a:rPr lang="zh-CN" altLang="en-US" dirty="0">
                <a:latin typeface="楷体_GB2312" pitchFamily="49" charset="-122"/>
                <a:ea typeface="楷体_GB2312" pitchFamily="49" charset="-122"/>
              </a:rPr>
              <a:t>一块中多个字进行写，写更新协议对</a:t>
            </a:r>
            <a:r>
              <a:rPr lang="zh-CN" altLang="en-US" dirty="0" smtClean="0">
                <a:latin typeface="楷体_GB2312" pitchFamily="49" charset="-122"/>
                <a:ea typeface="楷体_GB2312" pitchFamily="49" charset="-122"/>
              </a:rPr>
              <a:t>每个</a:t>
            </a:r>
            <a:r>
              <a:rPr lang="zh-CN" altLang="en-US" dirty="0">
                <a:latin typeface="楷体_GB2312" pitchFamily="49" charset="-122"/>
                <a:ea typeface="楷体_GB2312" pitchFamily="49" charset="-122"/>
              </a:rPr>
              <a:t>字的写均要进行一次广播，而在写作废</a:t>
            </a:r>
            <a:r>
              <a:rPr lang="zh-CN" altLang="en-US" dirty="0" smtClean="0">
                <a:latin typeface="楷体_GB2312" pitchFamily="49" charset="-122"/>
                <a:ea typeface="楷体_GB2312" pitchFamily="49" charset="-122"/>
              </a:rPr>
              <a:t>协议</a:t>
            </a:r>
            <a:r>
              <a:rPr lang="zh-CN" altLang="en-US" dirty="0">
                <a:latin typeface="楷体_GB2312" pitchFamily="49" charset="-122"/>
                <a:ea typeface="楷体_GB2312" pitchFamily="49" charset="-122"/>
              </a:rPr>
              <a:t>下仅在对本块第一次写时进行作废操作。</a:t>
            </a:r>
          </a:p>
          <a:p>
            <a:pPr>
              <a:lnSpc>
                <a:spcPct val="100000"/>
              </a:lnSpc>
              <a:spcBef>
                <a:spcPts val="600"/>
              </a:spcBef>
              <a:buFont typeface="Wingdings" panose="05000000000000000000" pitchFamily="2" charset="2"/>
              <a:buChar char="p"/>
            </a:pPr>
            <a:r>
              <a:rPr lang="zh-CN" altLang="en-US" dirty="0" smtClean="0">
                <a:latin typeface="楷体_GB2312" pitchFamily="49" charset="-122"/>
                <a:ea typeface="楷体_GB2312" pitchFamily="49" charset="-122"/>
              </a:rPr>
              <a:t>一</a:t>
            </a:r>
            <a:r>
              <a:rPr lang="zh-CN" altLang="en-US" dirty="0">
                <a:latin typeface="楷体_GB2312" pitchFamily="49" charset="-122"/>
                <a:ea typeface="楷体_GB2312" pitchFamily="49" charset="-122"/>
              </a:rPr>
              <a:t>个处理器写到另一个处理器读之间的</a:t>
            </a:r>
            <a:r>
              <a:rPr lang="zh-CN" altLang="en-US" dirty="0" smtClean="0">
                <a:latin typeface="楷体_GB2312" pitchFamily="49" charset="-122"/>
                <a:ea typeface="楷体_GB2312" pitchFamily="49" charset="-122"/>
              </a:rPr>
              <a:t>延迟</a:t>
            </a:r>
            <a:r>
              <a:rPr lang="zh-CN" altLang="en-US" dirty="0">
                <a:latin typeface="楷体_GB2312" pitchFamily="49" charset="-122"/>
                <a:ea typeface="楷体_GB2312" pitchFamily="49" charset="-122"/>
              </a:rPr>
              <a:t>通常在写更新模式中较低。而在写</a:t>
            </a:r>
            <a:r>
              <a:rPr lang="zh-CN" altLang="en-US" dirty="0" smtClean="0">
                <a:latin typeface="楷体_GB2312" pitchFamily="49" charset="-122"/>
                <a:ea typeface="楷体_GB2312" pitchFamily="49" charset="-122"/>
              </a:rPr>
              <a:t>作废协议中</a:t>
            </a:r>
            <a:r>
              <a:rPr lang="zh-CN" altLang="en-US" dirty="0">
                <a:latin typeface="楷体_GB2312" pitchFamily="49" charset="-122"/>
                <a:ea typeface="楷体_GB2312" pitchFamily="49" charset="-122"/>
              </a:rPr>
              <a:t>，需要读一个新的拷贝。</a:t>
            </a:r>
          </a:p>
          <a:p>
            <a:pPr marL="0" indent="0">
              <a:lnSpc>
                <a:spcPct val="85000"/>
              </a:lnSpc>
              <a:spcBef>
                <a:spcPct val="50000"/>
              </a:spcBef>
              <a:buNone/>
            </a:pPr>
            <a:r>
              <a:rPr lang="zh-CN" altLang="en-US" dirty="0">
                <a:latin typeface="楷体_GB2312" pitchFamily="49" charset="-122"/>
                <a:ea typeface="楷体_GB2312" pitchFamily="49" charset="-122"/>
              </a:rPr>
              <a:t>在基于总线的多处理机中，写作废协议成为绝大</a:t>
            </a:r>
          </a:p>
          <a:p>
            <a:pPr marL="0" indent="0">
              <a:lnSpc>
                <a:spcPct val="85000"/>
              </a:lnSpc>
              <a:spcBef>
                <a:spcPct val="50000"/>
              </a:spcBef>
              <a:buNone/>
            </a:pPr>
            <a:r>
              <a:rPr lang="zh-CN" altLang="en-US" dirty="0">
                <a:latin typeface="楷体_GB2312" pitchFamily="49" charset="-122"/>
                <a:ea typeface="楷体_GB2312" pitchFamily="49" charset="-122"/>
              </a:rPr>
              <a:t>多数系统设计的选择</a:t>
            </a:r>
            <a:r>
              <a:rPr lang="zh-CN" altLang="en-US" dirty="0" smtClean="0">
                <a:latin typeface="楷体_GB2312" pitchFamily="49" charset="-122"/>
                <a:ea typeface="楷体_GB2312" pitchFamily="49" charset="-122"/>
              </a:rPr>
              <a:t>。</a:t>
            </a:r>
            <a:endParaRPr lang="zh-CN" altLang="en-US" dirty="0"/>
          </a:p>
        </p:txBody>
      </p:sp>
      <p:sp>
        <p:nvSpPr>
          <p:cNvPr id="2" name="日期占位符 1"/>
          <p:cNvSpPr>
            <a:spLocks noGrp="1"/>
          </p:cNvSpPr>
          <p:nvPr>
            <p:ph type="dt" sz="half" idx="10"/>
          </p:nvPr>
        </p:nvSpPr>
        <p:spPr/>
        <p:txBody>
          <a:bodyPr/>
          <a:lstStyle/>
          <a:p>
            <a:fld id="{2B6BD39F-E6C6-43A8-B244-F719C120C325}"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35</a:t>
            </a:fld>
            <a:endParaRPr lang="zh-CN" altLang="en-US"/>
          </a:p>
        </p:txBody>
      </p:sp>
    </p:spTree>
    <p:extLst>
      <p:ext uri="{BB962C8B-B14F-4D97-AF65-F5344CB8AC3E}">
        <p14:creationId xmlns:p14="http://schemas.microsoft.com/office/powerpoint/2010/main" val="177349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38484"/>
          </a:xfrm>
        </p:spPr>
        <p:txBody>
          <a:bodyPr>
            <a:normAutofit fontScale="90000"/>
          </a:bodyPr>
          <a:lstStyle/>
          <a:p>
            <a:r>
              <a:rPr lang="en-US" altLang="zh-CN" dirty="0">
                <a:latin typeface="仿宋_GB2312" pitchFamily="49" charset="-122"/>
                <a:ea typeface="仿宋_GB2312" pitchFamily="49" charset="-122"/>
              </a:rPr>
              <a:t>4. </a:t>
            </a:r>
            <a:r>
              <a:rPr lang="zh-CN" altLang="en-US" dirty="0">
                <a:latin typeface="仿宋_GB2312" pitchFamily="49" charset="-122"/>
                <a:ea typeface="仿宋_GB2312" pitchFamily="49" charset="-122"/>
              </a:rPr>
              <a:t>监听协议的基本实现</a:t>
            </a:r>
            <a:r>
              <a:rPr lang="zh-CN" altLang="en-US" dirty="0" smtClean="0">
                <a:latin typeface="仿宋_GB2312" pitchFamily="49" charset="-122"/>
                <a:ea typeface="仿宋_GB2312" pitchFamily="49" charset="-122"/>
              </a:rPr>
              <a:t>技术</a:t>
            </a:r>
            <a:endParaRPr lang="zh-CN" altLang="en-US" dirty="0"/>
          </a:p>
        </p:txBody>
      </p:sp>
      <p:sp>
        <p:nvSpPr>
          <p:cNvPr id="3" name="内容占位符 2"/>
          <p:cNvSpPr>
            <a:spLocks noGrp="1"/>
          </p:cNvSpPr>
          <p:nvPr>
            <p:ph idx="1"/>
          </p:nvPr>
        </p:nvSpPr>
        <p:spPr>
          <a:xfrm>
            <a:off x="628650" y="1401880"/>
            <a:ext cx="7886700" cy="4351338"/>
          </a:xfrm>
        </p:spPr>
        <p:txBody>
          <a:bodyPr>
            <a:normAutofit/>
          </a:bodyPr>
          <a:lstStyle/>
          <a:p>
            <a:pPr marL="514350" indent="-514350">
              <a:lnSpc>
                <a:spcPct val="85000"/>
              </a:lnSpc>
              <a:spcBef>
                <a:spcPct val="50000"/>
              </a:spcBef>
              <a:buAutoNum type="arabicParenBoth"/>
            </a:pPr>
            <a:r>
              <a:rPr lang="zh-CN" altLang="en-US" dirty="0" smtClean="0">
                <a:latin typeface="楷体_GB2312" pitchFamily="49" charset="-122"/>
                <a:ea typeface="楷体_GB2312" pitchFamily="49" charset="-122"/>
              </a:rPr>
              <a:t>小规模</a:t>
            </a:r>
            <a:r>
              <a:rPr lang="zh-CN" altLang="en-US" dirty="0">
                <a:latin typeface="楷体_GB2312" pitchFamily="49" charset="-122"/>
                <a:ea typeface="楷体_GB2312" pitchFamily="49" charset="-122"/>
              </a:rPr>
              <a:t>多处理机中实现写作废协议的</a:t>
            </a:r>
            <a:r>
              <a:rPr lang="zh-CN" altLang="en-US" dirty="0" smtClean="0">
                <a:latin typeface="楷体_GB2312" pitchFamily="49" charset="-122"/>
                <a:ea typeface="楷体_GB2312" pitchFamily="49" charset="-122"/>
              </a:rPr>
              <a:t>关键利用</a:t>
            </a:r>
            <a:r>
              <a:rPr lang="zh-CN" altLang="en-US" dirty="0">
                <a:latin typeface="楷体_GB2312" pitchFamily="49" charset="-122"/>
                <a:ea typeface="楷体_GB2312" pitchFamily="49" charset="-122"/>
              </a:rPr>
              <a:t>总线进行作废</a:t>
            </a:r>
            <a:r>
              <a:rPr lang="zh-CN" altLang="en-US" dirty="0" smtClean="0">
                <a:latin typeface="楷体_GB2312" pitchFamily="49" charset="-122"/>
                <a:ea typeface="楷体_GB2312" pitchFamily="49" charset="-122"/>
              </a:rPr>
              <a:t>操作</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每个</a:t>
            </a:r>
            <a:r>
              <a:rPr lang="zh-CN" altLang="en-US" dirty="0">
                <a:latin typeface="楷体_GB2312" pitchFamily="49" charset="-122"/>
                <a:ea typeface="楷体_GB2312" pitchFamily="49" charset="-122"/>
              </a:rPr>
              <a:t>块的有效位使作废机制的实现较为容易。 </a:t>
            </a:r>
            <a:endParaRPr lang="en-US" altLang="zh-CN" dirty="0" smtClean="0">
              <a:latin typeface="楷体_GB2312" pitchFamily="49" charset="-122"/>
              <a:ea typeface="楷体_GB2312" pitchFamily="49" charset="-122"/>
            </a:endParaRPr>
          </a:p>
          <a:p>
            <a:pPr marL="514350" indent="-514350">
              <a:lnSpc>
                <a:spcPct val="85000"/>
              </a:lnSpc>
              <a:spcBef>
                <a:spcPct val="50000"/>
              </a:spcBef>
              <a:buAutoNum type="arabicParenBoth"/>
            </a:pPr>
            <a:r>
              <a:rPr lang="zh-CN" altLang="en-US" dirty="0" smtClean="0">
                <a:latin typeface="楷体_GB2312" pitchFamily="49" charset="-122"/>
                <a:ea typeface="楷体_GB2312" pitchFamily="49" charset="-122"/>
              </a:rPr>
              <a:t>写</a:t>
            </a:r>
            <a:r>
              <a:rPr lang="zh-CN" altLang="en-US" dirty="0">
                <a:latin typeface="楷体_GB2312" pitchFamily="49" charset="-122"/>
                <a:ea typeface="楷体_GB2312" pitchFamily="49" charset="-122"/>
              </a:rPr>
              <a:t>直达</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，因为所有写的数据同时被写</a:t>
            </a:r>
            <a:r>
              <a:rPr lang="zh-CN" altLang="en-US" dirty="0" smtClean="0">
                <a:latin typeface="楷体_GB2312" pitchFamily="49" charset="-122"/>
                <a:ea typeface="楷体_GB2312" pitchFamily="49" charset="-122"/>
              </a:rPr>
              <a:t>回主存</a:t>
            </a:r>
            <a:r>
              <a:rPr lang="zh-CN" altLang="en-US" dirty="0">
                <a:latin typeface="楷体_GB2312" pitchFamily="49" charset="-122"/>
                <a:ea typeface="楷体_GB2312" pitchFamily="49" charset="-122"/>
              </a:rPr>
              <a:t>，则从主存中总可以取到最新的数据值</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514350" indent="-514350">
              <a:lnSpc>
                <a:spcPct val="85000"/>
              </a:lnSpc>
              <a:spcBef>
                <a:spcPct val="50000"/>
              </a:spcBef>
              <a:buAutoNum type="arabicParenBoth"/>
            </a:pPr>
            <a:r>
              <a:rPr lang="zh-CN" altLang="en-US" dirty="0" smtClean="0">
                <a:latin typeface="楷体_GB2312" pitchFamily="49" charset="-122"/>
                <a:ea typeface="楷体_GB2312" pitchFamily="49" charset="-122"/>
              </a:rPr>
              <a:t>对于</a:t>
            </a:r>
            <a:r>
              <a:rPr lang="zh-CN" altLang="en-US" dirty="0">
                <a:latin typeface="楷体_GB2312" pitchFamily="49" charset="-122"/>
                <a:ea typeface="楷体_GB2312" pitchFamily="49" charset="-122"/>
              </a:rPr>
              <a:t>写回</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，得到数据的最新值会困难</a:t>
            </a:r>
            <a:r>
              <a:rPr lang="zh-CN" altLang="en-US" dirty="0" smtClean="0">
                <a:latin typeface="楷体_GB2312" pitchFamily="49" charset="-122"/>
                <a:ea typeface="楷体_GB2312" pitchFamily="49" charset="-122"/>
              </a:rPr>
              <a:t>一些</a:t>
            </a:r>
            <a:r>
              <a:rPr lang="zh-CN" altLang="en-US" dirty="0">
                <a:latin typeface="楷体_GB2312" pitchFamily="49" charset="-122"/>
                <a:ea typeface="楷体_GB2312" pitchFamily="49" charset="-122"/>
              </a:rPr>
              <a:t>，因为最新值可能在某个</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中，也</a:t>
            </a:r>
            <a:r>
              <a:rPr lang="zh-CN" altLang="en-US" dirty="0" smtClean="0">
                <a:latin typeface="楷体_GB2312" pitchFamily="49" charset="-122"/>
                <a:ea typeface="楷体_GB2312" pitchFamily="49" charset="-122"/>
              </a:rPr>
              <a:t>可能在</a:t>
            </a:r>
            <a:r>
              <a:rPr lang="zh-CN" altLang="en-US" dirty="0">
                <a:latin typeface="楷体_GB2312" pitchFamily="49" charset="-122"/>
                <a:ea typeface="楷体_GB2312" pitchFamily="49" charset="-122"/>
              </a:rPr>
              <a:t>主存中。</a:t>
            </a:r>
          </a:p>
          <a:p>
            <a:pPr marL="0" indent="0">
              <a:buNone/>
            </a:pP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36</a:t>
            </a:fld>
            <a:endParaRPr lang="zh-CN" altLang="en-US"/>
          </a:p>
        </p:txBody>
      </p:sp>
    </p:spTree>
    <p:extLst>
      <p:ext uri="{BB962C8B-B14F-4D97-AF65-F5344CB8AC3E}">
        <p14:creationId xmlns:p14="http://schemas.microsoft.com/office/powerpoint/2010/main" val="42218941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46049"/>
            <a:ext cx="7886700" cy="5730914"/>
          </a:xfrm>
        </p:spPr>
        <p:txBody>
          <a:bodyPr>
            <a:normAutofit/>
          </a:bodyPr>
          <a:lstStyle/>
          <a:p>
            <a:pPr marL="514350" indent="-514350">
              <a:lnSpc>
                <a:spcPct val="95000"/>
              </a:lnSpc>
              <a:spcBef>
                <a:spcPct val="50000"/>
              </a:spcBef>
              <a:buFont typeface="Wingdings" panose="05000000000000000000" pitchFamily="2" charset="2"/>
              <a:buAutoNum type="arabicParenBoth" startAt="4"/>
            </a:pPr>
            <a:r>
              <a:rPr lang="zh-CN" altLang="en-US" sz="3000" dirty="0" smtClean="0">
                <a:latin typeface="楷体_GB2312" pitchFamily="49" charset="-122"/>
                <a:ea typeface="楷体_GB2312" pitchFamily="49" charset="-122"/>
              </a:rPr>
              <a:t>在</a:t>
            </a:r>
            <a:r>
              <a:rPr lang="zh-CN" altLang="en-US" sz="3000" dirty="0">
                <a:latin typeface="楷体_GB2312" pitchFamily="49" charset="-122"/>
                <a:ea typeface="楷体_GB2312" pitchFamily="49" charset="-122"/>
              </a:rPr>
              <a:t>写回</a:t>
            </a:r>
            <a:r>
              <a:rPr lang="en-US" altLang="zh-CN" sz="3000" dirty="0">
                <a:latin typeface="楷体_GB2312" pitchFamily="49" charset="-122"/>
                <a:ea typeface="楷体_GB2312" pitchFamily="49" charset="-122"/>
              </a:rPr>
              <a:t>Cache</a:t>
            </a:r>
            <a:r>
              <a:rPr lang="zh-CN" altLang="en-US" sz="3000" dirty="0">
                <a:latin typeface="楷体_GB2312" pitchFamily="49" charset="-122"/>
                <a:ea typeface="楷体_GB2312" pitchFamily="49" charset="-122"/>
              </a:rPr>
              <a:t>条件下的实现技术</a:t>
            </a:r>
          </a:p>
          <a:p>
            <a:pPr lvl="1">
              <a:lnSpc>
                <a:spcPct val="85000"/>
              </a:lnSpc>
              <a:spcBef>
                <a:spcPct val="50000"/>
              </a:spcBef>
              <a:buFont typeface="Wingdings" panose="05000000000000000000" pitchFamily="2" charset="2"/>
              <a:buChar char="ü"/>
            </a:pPr>
            <a:r>
              <a:rPr lang="zh-CN" altLang="en-US" dirty="0" smtClean="0">
                <a:latin typeface="楷体_GB2312" pitchFamily="49" charset="-122"/>
                <a:ea typeface="楷体_GB2312" pitchFamily="49" charset="-122"/>
              </a:rPr>
              <a:t>用</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中块的标志位实现监听过程。</a:t>
            </a:r>
          </a:p>
          <a:p>
            <a:pPr lvl="1">
              <a:lnSpc>
                <a:spcPct val="85000"/>
              </a:lnSpc>
              <a:spcBef>
                <a:spcPct val="50000"/>
              </a:spcBef>
              <a:buFont typeface="Wingdings" panose="05000000000000000000" pitchFamily="2" charset="2"/>
              <a:buChar char="ü"/>
            </a:pPr>
            <a:r>
              <a:rPr lang="zh-CN" altLang="en-US" dirty="0" smtClean="0">
                <a:latin typeface="楷体_GB2312" pitchFamily="49" charset="-122"/>
                <a:ea typeface="楷体_GB2312" pitchFamily="49" charset="-122"/>
              </a:rPr>
              <a:t>给</a:t>
            </a:r>
            <a:r>
              <a:rPr lang="zh-CN" altLang="en-US" dirty="0">
                <a:latin typeface="楷体_GB2312" pitchFamily="49" charset="-122"/>
                <a:ea typeface="楷体_GB2312" pitchFamily="49" charset="-122"/>
              </a:rPr>
              <a:t>每个</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块加一个特殊的状态位说明它</a:t>
            </a:r>
            <a:r>
              <a:rPr lang="zh-CN" altLang="en-US" dirty="0" smtClean="0">
                <a:latin typeface="楷体_GB2312" pitchFamily="49" charset="-122"/>
                <a:ea typeface="楷体_GB2312" pitchFamily="49" charset="-122"/>
              </a:rPr>
              <a:t>是否为</a:t>
            </a:r>
            <a:r>
              <a:rPr lang="zh-CN" altLang="en-US" dirty="0">
                <a:latin typeface="楷体_GB2312" pitchFamily="49" charset="-122"/>
                <a:ea typeface="楷体_GB2312" pitchFamily="49" charset="-122"/>
              </a:rPr>
              <a:t>共享。</a:t>
            </a:r>
          </a:p>
          <a:p>
            <a:pPr marL="0" indent="0">
              <a:lnSpc>
                <a:spcPct val="85000"/>
              </a:lnSpc>
              <a:spcBef>
                <a:spcPct val="50000"/>
              </a:spcBef>
              <a:buNone/>
            </a:pPr>
            <a:r>
              <a:rPr lang="en-US" altLang="zh-CN" dirty="0" smtClean="0">
                <a:latin typeface="楷体_GB2312" pitchFamily="49" charset="-122"/>
                <a:ea typeface="楷体_GB2312" pitchFamily="49" charset="-122"/>
              </a:rPr>
              <a:t>   Cache</a:t>
            </a:r>
            <a:r>
              <a:rPr lang="zh-CN" altLang="en-US" dirty="0">
                <a:latin typeface="楷体_GB2312" pitchFamily="49" charset="-122"/>
                <a:ea typeface="楷体_GB2312" pitchFamily="49" charset="-122"/>
              </a:rPr>
              <a:t>块的拥有者：拥有唯一的</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块拷贝的处理器。 </a:t>
            </a:r>
          </a:p>
          <a:p>
            <a:pPr lvl="1">
              <a:lnSpc>
                <a:spcPct val="100000"/>
              </a:lnSpc>
              <a:spcBef>
                <a:spcPts val="1200"/>
              </a:spcBef>
              <a:buFont typeface="Wingdings" panose="05000000000000000000" pitchFamily="2" charset="2"/>
              <a:buChar char="ü"/>
            </a:pPr>
            <a:r>
              <a:rPr lang="zh-CN" altLang="en-US" dirty="0">
                <a:latin typeface="楷体_GB2312" pitchFamily="49" charset="-122"/>
                <a:ea typeface="楷体_GB2312" pitchFamily="49" charset="-122"/>
              </a:rPr>
              <a:t>因为每次总线任务均要检查</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的地址位，这可能与</a:t>
            </a:r>
            <a:r>
              <a:rPr lang="en-US" altLang="zh-CN" dirty="0">
                <a:latin typeface="楷体_GB2312" pitchFamily="49" charset="-122"/>
                <a:ea typeface="楷体_GB2312" pitchFamily="49" charset="-122"/>
              </a:rPr>
              <a:t>CPU</a:t>
            </a:r>
            <a:r>
              <a:rPr lang="zh-CN" altLang="en-US" dirty="0">
                <a:latin typeface="楷体_GB2312" pitchFamily="49" charset="-122"/>
                <a:ea typeface="楷体_GB2312" pitchFamily="49" charset="-122"/>
              </a:rPr>
              <a:t>对</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的访问冲突。可通过下列两种技术之一降低冲突：</a:t>
            </a:r>
          </a:p>
          <a:p>
            <a:pPr marL="0" indent="0">
              <a:lnSpc>
                <a:spcPct val="85000"/>
              </a:lnSpc>
              <a:spcBef>
                <a:spcPct val="50000"/>
              </a:spcBef>
              <a:buNone/>
            </a:pPr>
            <a:r>
              <a:rPr lang="zh-CN" altLang="en-US" dirty="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复制</a:t>
            </a:r>
            <a:r>
              <a:rPr lang="zh-CN" altLang="en-US" dirty="0">
                <a:latin typeface="楷体_GB2312" pitchFamily="49" charset="-122"/>
                <a:ea typeface="楷体_GB2312" pitchFamily="49" charset="-122"/>
              </a:rPr>
              <a:t>标志位或采用多级包含</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37</a:t>
            </a:fld>
            <a:endParaRPr lang="zh-CN" altLang="en-US"/>
          </a:p>
        </p:txBody>
      </p:sp>
    </p:spTree>
    <p:extLst>
      <p:ext uri="{BB962C8B-B14F-4D97-AF65-F5344CB8AC3E}">
        <p14:creationId xmlns:p14="http://schemas.microsoft.com/office/powerpoint/2010/main" val="1654009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28650" y="365126"/>
            <a:ext cx="7886700" cy="1019661"/>
          </a:xfrm>
        </p:spPr>
        <p:txBody>
          <a:bodyPr>
            <a:normAutofit/>
          </a:bodyPr>
          <a:lstStyle/>
          <a:p>
            <a:r>
              <a:rPr lang="en-US" altLang="en-US" sz="3600" dirty="0" smtClean="0"/>
              <a:t>Example on Cache Coherence Problem</a:t>
            </a:r>
          </a:p>
        </p:txBody>
      </p:sp>
      <p:sp>
        <p:nvSpPr>
          <p:cNvPr id="8196" name="Rectangle 3"/>
          <p:cNvSpPr>
            <a:spLocks noGrp="1" noChangeArrowheads="1"/>
          </p:cNvSpPr>
          <p:nvPr>
            <p:ph idx="1"/>
          </p:nvPr>
        </p:nvSpPr>
        <p:spPr>
          <a:xfrm>
            <a:off x="638908" y="1257789"/>
            <a:ext cx="7683500" cy="5054600"/>
          </a:xfrm>
        </p:spPr>
        <p:txBody>
          <a:bodyPr>
            <a:normAutofit fontScale="92500" lnSpcReduction="10000"/>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latin typeface="宋体" panose="02010600030101010101" pitchFamily="2" charset="-122"/>
                <a:ea typeface="宋体" panose="02010600030101010101" pitchFamily="2" charset="-122"/>
              </a:rPr>
              <a:t>P3</a:t>
            </a:r>
            <a:r>
              <a:rPr lang="zh-CN" altLang="en-US" dirty="0" smtClean="0">
                <a:latin typeface="宋体" panose="02010600030101010101" pitchFamily="2" charset="-122"/>
                <a:ea typeface="宋体" panose="02010600030101010101" pitchFamily="2" charset="-122"/>
              </a:rPr>
              <a:t>执行了写操作后，处理器看到了</a:t>
            </a:r>
            <a:r>
              <a:rPr lang="en-US" altLang="zh-CN" dirty="0" smtClean="0">
                <a:latin typeface="宋体" panose="02010600030101010101" pitchFamily="2" charset="-122"/>
                <a:ea typeface="宋体" panose="02010600030101010101" pitchFamily="2" charset="-122"/>
              </a:rPr>
              <a:t>u</a:t>
            </a:r>
            <a:r>
              <a:rPr lang="zh-CN" altLang="en-US" dirty="0" smtClean="0">
                <a:latin typeface="宋体" panose="02010600030101010101" pitchFamily="2" charset="-122"/>
                <a:ea typeface="宋体" panose="02010600030101010101" pitchFamily="2" charset="-122"/>
              </a:rPr>
              <a:t>的不同值</a:t>
            </a:r>
            <a:endParaRPr lang="en-US" altLang="en-US" dirty="0" smtClean="0">
              <a:latin typeface="宋体" panose="02010600030101010101" pitchFamily="2" charset="-122"/>
              <a:ea typeface="宋体" panose="02010600030101010101" pitchFamily="2" charset="-122"/>
            </a:endParaRPr>
          </a:p>
          <a:p>
            <a:pPr marL="0" indent="0">
              <a:spcBef>
                <a:spcPts val="462"/>
              </a:spcBef>
              <a:buNone/>
            </a:pPr>
            <a:r>
              <a:rPr lang="zh-CN" altLang="en-US" dirty="0" smtClean="0">
                <a:latin typeface="宋体" panose="02010600030101010101" pitchFamily="2" charset="-122"/>
                <a:ea typeface="宋体" panose="02010600030101010101" pitchFamily="2" charset="-122"/>
              </a:rPr>
              <a:t>针对</a:t>
            </a:r>
            <a:r>
              <a:rPr lang="en-US" altLang="zh-CN" dirty="0" smtClean="0">
                <a:latin typeface="宋体" panose="02010600030101010101" pitchFamily="2" charset="-122"/>
                <a:ea typeface="宋体" panose="02010600030101010101" pitchFamily="2" charset="-122"/>
              </a:rPr>
              <a:t>w</a:t>
            </a:r>
            <a:r>
              <a:rPr lang="en-US" altLang="en-US" dirty="0" smtClean="0">
                <a:latin typeface="宋体" panose="02010600030101010101" pitchFamily="2" charset="-122"/>
                <a:ea typeface="宋体" panose="02010600030101010101" pitchFamily="2" charset="-122"/>
              </a:rPr>
              <a:t>rite back caches …</a:t>
            </a:r>
          </a:p>
          <a:p>
            <a:pPr marL="457200" lvl="1" indent="0">
              <a:spcBef>
                <a:spcPts val="462"/>
              </a:spcBef>
              <a:buNone/>
            </a:pPr>
            <a:r>
              <a:rPr lang="zh-CN" altLang="en-US" sz="2000" dirty="0" smtClean="0">
                <a:latin typeface="宋体" panose="02010600030101010101" pitchFamily="2" charset="-122"/>
                <a:ea typeface="宋体" panose="02010600030101010101" pitchFamily="2" charset="-122"/>
              </a:rPr>
              <a:t>处理器访问主存可能看到一个陈旧的（不正确）值</a:t>
            </a:r>
            <a:endParaRPr lang="en-US" altLang="en-US" sz="2000" dirty="0" smtClean="0">
              <a:latin typeface="宋体" panose="02010600030101010101" pitchFamily="2" charset="-122"/>
              <a:ea typeface="宋体" panose="02010600030101010101" pitchFamily="2" charset="-122"/>
            </a:endParaRPr>
          </a:p>
          <a:p>
            <a:pPr marL="457200" lvl="1" indent="0">
              <a:spcBef>
                <a:spcPts val="462"/>
              </a:spcBef>
              <a:buNone/>
            </a:pPr>
            <a:r>
              <a:rPr lang="zh-CN" altLang="en-US" sz="2000" dirty="0" smtClean="0">
                <a:latin typeface="宋体" panose="02010600030101010101" pitchFamily="2" charset="-122"/>
                <a:ea typeface="宋体" panose="02010600030101010101" pitchFamily="2" charset="-122"/>
              </a:rPr>
              <a:t>结果写依赖于</a:t>
            </a:r>
            <a:r>
              <a:rPr lang="en-US" altLang="zh-CN" sz="2000" dirty="0" smtClean="0">
                <a:latin typeface="宋体" panose="02010600030101010101" pitchFamily="2" charset="-122"/>
                <a:ea typeface="宋体" panose="02010600030101010101" pitchFamily="2" charset="-122"/>
              </a:rPr>
              <a:t>cache</a:t>
            </a:r>
            <a:r>
              <a:rPr lang="zh-CN" altLang="en-US"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Flush</a:t>
            </a:r>
            <a:r>
              <a:rPr lang="zh-CN" altLang="en-US" sz="2000" dirty="0" smtClean="0">
                <a:latin typeface="宋体" panose="02010600030101010101" pitchFamily="2" charset="-122"/>
                <a:ea typeface="宋体" panose="02010600030101010101" pitchFamily="2" charset="-122"/>
              </a:rPr>
              <a:t>的顺序</a:t>
            </a:r>
            <a:endParaRPr lang="en-US" altLang="en-US" sz="2400" dirty="0" smtClean="0">
              <a:latin typeface="宋体" panose="02010600030101010101" pitchFamily="2" charset="-122"/>
              <a:ea typeface="宋体" panose="02010600030101010101" pitchFamily="2" charset="-122"/>
            </a:endParaRPr>
          </a:p>
          <a:p>
            <a:pPr marL="0" indent="0">
              <a:spcBef>
                <a:spcPts val="462"/>
              </a:spcBef>
              <a:buNone/>
            </a:pPr>
            <a:r>
              <a:rPr lang="zh-CN" altLang="en-US" dirty="0" smtClean="0">
                <a:latin typeface="宋体" panose="02010600030101010101" pitchFamily="2" charset="-122"/>
                <a:ea typeface="宋体" panose="02010600030101010101" pitchFamily="2" charset="-122"/>
              </a:rPr>
              <a:t>显然，这样对程序的执行是不可接受的</a:t>
            </a:r>
            <a:endParaRPr lang="en-US" altLang="en-US" dirty="0" smtClean="0">
              <a:latin typeface="宋体" panose="02010600030101010101" pitchFamily="2" charset="-122"/>
              <a:ea typeface="宋体" panose="02010600030101010101" pitchFamily="2" charset="-122"/>
            </a:endParaRPr>
          </a:p>
        </p:txBody>
      </p:sp>
      <p:sp>
        <p:nvSpPr>
          <p:cNvPr id="8197" name="Line 4"/>
          <p:cNvSpPr>
            <a:spLocks noChangeShapeType="1"/>
          </p:cNvSpPr>
          <p:nvPr/>
        </p:nvSpPr>
        <p:spPr bwMode="auto">
          <a:xfrm>
            <a:off x="1764324" y="3163766"/>
            <a:ext cx="5379427" cy="146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198" name="Line 5"/>
          <p:cNvSpPr>
            <a:spLocks noChangeShapeType="1"/>
          </p:cNvSpPr>
          <p:nvPr/>
        </p:nvSpPr>
        <p:spPr bwMode="auto">
          <a:xfrm>
            <a:off x="3285392" y="3163766"/>
            <a:ext cx="1466" cy="30919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199" name="Rectangle 6"/>
          <p:cNvSpPr>
            <a:spLocks noChangeArrowheads="1"/>
          </p:cNvSpPr>
          <p:nvPr/>
        </p:nvSpPr>
        <p:spPr bwMode="auto">
          <a:xfrm>
            <a:off x="2438400" y="3449516"/>
            <a:ext cx="1680797" cy="6125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00" name="Rectangle 7"/>
          <p:cNvSpPr>
            <a:spLocks noChangeArrowheads="1"/>
          </p:cNvSpPr>
          <p:nvPr/>
        </p:nvSpPr>
        <p:spPr bwMode="auto">
          <a:xfrm>
            <a:off x="2438400" y="3472962"/>
            <a:ext cx="1680797" cy="5890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01" name="Rectangle 8"/>
          <p:cNvSpPr>
            <a:spLocks noChangeArrowheads="1"/>
          </p:cNvSpPr>
          <p:nvPr/>
        </p:nvSpPr>
        <p:spPr bwMode="auto">
          <a:xfrm>
            <a:off x="5795155" y="3544766"/>
            <a:ext cx="710131"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I/O devices</a:t>
            </a:r>
            <a:endParaRPr lang="en-US" altLang="zh-CN" sz="1292">
              <a:ea typeface="宋体" panose="02010600030101010101" pitchFamily="2" charset="-122"/>
            </a:endParaRPr>
          </a:p>
        </p:txBody>
      </p:sp>
      <p:sp>
        <p:nvSpPr>
          <p:cNvPr id="8202" name="Rectangle 9"/>
          <p:cNvSpPr>
            <a:spLocks noChangeArrowheads="1"/>
          </p:cNvSpPr>
          <p:nvPr/>
        </p:nvSpPr>
        <p:spPr bwMode="auto">
          <a:xfrm>
            <a:off x="3232600" y="3569677"/>
            <a:ext cx="512962"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Memory</a:t>
            </a:r>
            <a:endParaRPr lang="en-US" altLang="zh-CN" sz="1292">
              <a:ea typeface="宋体" panose="02010600030101010101" pitchFamily="2" charset="-122"/>
            </a:endParaRPr>
          </a:p>
        </p:txBody>
      </p:sp>
      <p:sp>
        <p:nvSpPr>
          <p:cNvPr id="8203" name="Line 10"/>
          <p:cNvSpPr>
            <a:spLocks noChangeShapeType="1"/>
          </p:cNvSpPr>
          <p:nvPr/>
        </p:nvSpPr>
        <p:spPr bwMode="auto">
          <a:xfrm>
            <a:off x="2271346" y="2853104"/>
            <a:ext cx="1466" cy="31066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04" name="Line 11"/>
          <p:cNvSpPr>
            <a:spLocks noChangeShapeType="1"/>
          </p:cNvSpPr>
          <p:nvPr/>
        </p:nvSpPr>
        <p:spPr bwMode="auto">
          <a:xfrm>
            <a:off x="2271346" y="2079382"/>
            <a:ext cx="1466" cy="15386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05" name="Freeform 12"/>
          <p:cNvSpPr>
            <a:spLocks/>
          </p:cNvSpPr>
          <p:nvPr/>
        </p:nvSpPr>
        <p:spPr bwMode="auto">
          <a:xfrm>
            <a:off x="1935774" y="1459524"/>
            <a:ext cx="672611" cy="619858"/>
          </a:xfrm>
          <a:custGeom>
            <a:avLst/>
            <a:gdLst>
              <a:gd name="T0" fmla="*/ 723494 w 423"/>
              <a:gd name="T1" fmla="*/ 331788 h 423"/>
              <a:gd name="T2" fmla="*/ 723494 w 423"/>
              <a:gd name="T3" fmla="*/ 388938 h 423"/>
              <a:gd name="T4" fmla="*/ 709713 w 423"/>
              <a:gd name="T5" fmla="*/ 438150 h 423"/>
              <a:gd name="T6" fmla="*/ 685597 w 423"/>
              <a:gd name="T7" fmla="*/ 487363 h 423"/>
              <a:gd name="T8" fmla="*/ 656313 w 423"/>
              <a:gd name="T9" fmla="*/ 533400 h 423"/>
              <a:gd name="T10" fmla="*/ 621861 w 423"/>
              <a:gd name="T11" fmla="*/ 573088 h 423"/>
              <a:gd name="T12" fmla="*/ 578795 w 423"/>
              <a:gd name="T13" fmla="*/ 604838 h 423"/>
              <a:gd name="T14" fmla="*/ 528840 w 423"/>
              <a:gd name="T15" fmla="*/ 631825 h 423"/>
              <a:gd name="T16" fmla="*/ 480607 w 423"/>
              <a:gd name="T17" fmla="*/ 654050 h 423"/>
              <a:gd name="T18" fmla="*/ 422038 w 423"/>
              <a:gd name="T19" fmla="*/ 666750 h 423"/>
              <a:gd name="T20" fmla="*/ 363470 w 423"/>
              <a:gd name="T21" fmla="*/ 671513 h 423"/>
              <a:gd name="T22" fmla="*/ 306624 w 423"/>
              <a:gd name="T23" fmla="*/ 666750 h 423"/>
              <a:gd name="T24" fmla="*/ 248055 w 423"/>
              <a:gd name="T25" fmla="*/ 654050 h 423"/>
              <a:gd name="T26" fmla="*/ 194654 w 423"/>
              <a:gd name="T27" fmla="*/ 631825 h 423"/>
              <a:gd name="T28" fmla="*/ 149867 w 423"/>
              <a:gd name="T29" fmla="*/ 604838 h 423"/>
              <a:gd name="T30" fmla="*/ 106802 w 423"/>
              <a:gd name="T31" fmla="*/ 573088 h 423"/>
              <a:gd name="T32" fmla="*/ 67182 w 423"/>
              <a:gd name="T33" fmla="*/ 533400 h 423"/>
              <a:gd name="T34" fmla="*/ 37897 w 423"/>
              <a:gd name="T35" fmla="*/ 487363 h 423"/>
              <a:gd name="T36" fmla="*/ 18949 w 423"/>
              <a:gd name="T37" fmla="*/ 438150 h 423"/>
              <a:gd name="T38" fmla="*/ 5168 w 423"/>
              <a:gd name="T39" fmla="*/ 388938 h 423"/>
              <a:gd name="T40" fmla="*/ 0 w 423"/>
              <a:gd name="T41" fmla="*/ 336550 h 423"/>
              <a:gd name="T42" fmla="*/ 5168 w 423"/>
              <a:gd name="T43" fmla="*/ 282575 h 423"/>
              <a:gd name="T44" fmla="*/ 18949 w 423"/>
              <a:gd name="T45" fmla="*/ 228600 h 423"/>
              <a:gd name="T46" fmla="*/ 37897 w 423"/>
              <a:gd name="T47" fmla="*/ 179388 h 423"/>
              <a:gd name="T48" fmla="*/ 67182 w 423"/>
              <a:gd name="T49" fmla="*/ 134938 h 423"/>
              <a:gd name="T50" fmla="*/ 106802 w 423"/>
              <a:gd name="T51" fmla="*/ 98425 h 423"/>
              <a:gd name="T52" fmla="*/ 149867 w 423"/>
              <a:gd name="T53" fmla="*/ 61913 h 423"/>
              <a:gd name="T54" fmla="*/ 194654 w 423"/>
              <a:gd name="T55" fmla="*/ 34925 h 423"/>
              <a:gd name="T56" fmla="*/ 248055 w 423"/>
              <a:gd name="T57" fmla="*/ 17463 h 423"/>
              <a:gd name="T58" fmla="*/ 306624 w 423"/>
              <a:gd name="T59" fmla="*/ 4763 h 423"/>
              <a:gd name="T60" fmla="*/ 363470 w 423"/>
              <a:gd name="T61" fmla="*/ 0 h 423"/>
              <a:gd name="T62" fmla="*/ 422038 w 423"/>
              <a:gd name="T63" fmla="*/ 4763 h 423"/>
              <a:gd name="T64" fmla="*/ 480607 w 423"/>
              <a:gd name="T65" fmla="*/ 17463 h 423"/>
              <a:gd name="T66" fmla="*/ 528840 w 423"/>
              <a:gd name="T67" fmla="*/ 34925 h 423"/>
              <a:gd name="T68" fmla="*/ 578795 w 423"/>
              <a:gd name="T69" fmla="*/ 61913 h 423"/>
              <a:gd name="T70" fmla="*/ 621861 w 423"/>
              <a:gd name="T71" fmla="*/ 98425 h 423"/>
              <a:gd name="T72" fmla="*/ 656313 w 423"/>
              <a:gd name="T73" fmla="*/ 134938 h 423"/>
              <a:gd name="T74" fmla="*/ 685597 w 423"/>
              <a:gd name="T75" fmla="*/ 179388 h 423"/>
              <a:gd name="T76" fmla="*/ 709713 w 423"/>
              <a:gd name="T77" fmla="*/ 228600 h 423"/>
              <a:gd name="T78" fmla="*/ 723494 w 423"/>
              <a:gd name="T79" fmla="*/ 282575 h 423"/>
              <a:gd name="T80" fmla="*/ 728662 w 423"/>
              <a:gd name="T81" fmla="*/ 336550 h 423"/>
              <a:gd name="T82" fmla="*/ 723494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245"/>
                </a:lnTo>
                <a:lnTo>
                  <a:pt x="412" y="276"/>
                </a:lnTo>
                <a:lnTo>
                  <a:pt x="398" y="307"/>
                </a:lnTo>
                <a:lnTo>
                  <a:pt x="381" y="336"/>
                </a:lnTo>
                <a:lnTo>
                  <a:pt x="361" y="361"/>
                </a:lnTo>
                <a:lnTo>
                  <a:pt x="336" y="381"/>
                </a:lnTo>
                <a:lnTo>
                  <a:pt x="307" y="398"/>
                </a:lnTo>
                <a:lnTo>
                  <a:pt x="279" y="412"/>
                </a:lnTo>
                <a:lnTo>
                  <a:pt x="245" y="420"/>
                </a:lnTo>
                <a:lnTo>
                  <a:pt x="211" y="423"/>
                </a:lnTo>
                <a:lnTo>
                  <a:pt x="178" y="420"/>
                </a:lnTo>
                <a:lnTo>
                  <a:pt x="144" y="412"/>
                </a:lnTo>
                <a:lnTo>
                  <a:pt x="113" y="398"/>
                </a:lnTo>
                <a:lnTo>
                  <a:pt x="87" y="381"/>
                </a:lnTo>
                <a:lnTo>
                  <a:pt x="62" y="361"/>
                </a:lnTo>
                <a:lnTo>
                  <a:pt x="39" y="336"/>
                </a:lnTo>
                <a:lnTo>
                  <a:pt x="22" y="307"/>
                </a:lnTo>
                <a:lnTo>
                  <a:pt x="11" y="276"/>
                </a:lnTo>
                <a:lnTo>
                  <a:pt x="3" y="245"/>
                </a:lnTo>
                <a:lnTo>
                  <a:pt x="0" y="212"/>
                </a:lnTo>
                <a:lnTo>
                  <a:pt x="3" y="178"/>
                </a:lnTo>
                <a:lnTo>
                  <a:pt x="11" y="144"/>
                </a:lnTo>
                <a:lnTo>
                  <a:pt x="22" y="113"/>
                </a:lnTo>
                <a:lnTo>
                  <a:pt x="39" y="85"/>
                </a:lnTo>
                <a:lnTo>
                  <a:pt x="62" y="62"/>
                </a:lnTo>
                <a:lnTo>
                  <a:pt x="87" y="39"/>
                </a:lnTo>
                <a:lnTo>
                  <a:pt x="113" y="22"/>
                </a:lnTo>
                <a:lnTo>
                  <a:pt x="144" y="11"/>
                </a:lnTo>
                <a:lnTo>
                  <a:pt x="178" y="3"/>
                </a:lnTo>
                <a:lnTo>
                  <a:pt x="211" y="0"/>
                </a:lnTo>
                <a:lnTo>
                  <a:pt x="245" y="3"/>
                </a:lnTo>
                <a:lnTo>
                  <a:pt x="279" y="11"/>
                </a:lnTo>
                <a:lnTo>
                  <a:pt x="307" y="22"/>
                </a:lnTo>
                <a:lnTo>
                  <a:pt x="336" y="39"/>
                </a:lnTo>
                <a:lnTo>
                  <a:pt x="361" y="62"/>
                </a:lnTo>
                <a:lnTo>
                  <a:pt x="381" y="85"/>
                </a:lnTo>
                <a:lnTo>
                  <a:pt x="398" y="113"/>
                </a:lnTo>
                <a:lnTo>
                  <a:pt x="412" y="144"/>
                </a:lnTo>
                <a:lnTo>
                  <a:pt x="420" y="178"/>
                </a:lnTo>
                <a:lnTo>
                  <a:pt x="423" y="212"/>
                </a:lnTo>
                <a:lnTo>
                  <a:pt x="420"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06" name="Freeform 13"/>
          <p:cNvSpPr>
            <a:spLocks/>
          </p:cNvSpPr>
          <p:nvPr/>
        </p:nvSpPr>
        <p:spPr bwMode="auto">
          <a:xfrm>
            <a:off x="1935774" y="1459524"/>
            <a:ext cx="672611" cy="619858"/>
          </a:xfrm>
          <a:custGeom>
            <a:avLst/>
            <a:gdLst>
              <a:gd name="T0" fmla="*/ 723494 w 423"/>
              <a:gd name="T1" fmla="*/ 331788 h 423"/>
              <a:gd name="T2" fmla="*/ 723494 w 423"/>
              <a:gd name="T3" fmla="*/ 282575 h 423"/>
              <a:gd name="T4" fmla="*/ 709713 w 423"/>
              <a:gd name="T5" fmla="*/ 228600 h 423"/>
              <a:gd name="T6" fmla="*/ 685597 w 423"/>
              <a:gd name="T7" fmla="*/ 179388 h 423"/>
              <a:gd name="T8" fmla="*/ 656313 w 423"/>
              <a:gd name="T9" fmla="*/ 134938 h 423"/>
              <a:gd name="T10" fmla="*/ 621861 w 423"/>
              <a:gd name="T11" fmla="*/ 98425 h 423"/>
              <a:gd name="T12" fmla="*/ 578795 w 423"/>
              <a:gd name="T13" fmla="*/ 61913 h 423"/>
              <a:gd name="T14" fmla="*/ 528840 w 423"/>
              <a:gd name="T15" fmla="*/ 34925 h 423"/>
              <a:gd name="T16" fmla="*/ 480607 w 423"/>
              <a:gd name="T17" fmla="*/ 17463 h 423"/>
              <a:gd name="T18" fmla="*/ 422038 w 423"/>
              <a:gd name="T19" fmla="*/ 4763 h 423"/>
              <a:gd name="T20" fmla="*/ 363470 w 423"/>
              <a:gd name="T21" fmla="*/ 0 h 423"/>
              <a:gd name="T22" fmla="*/ 306624 w 423"/>
              <a:gd name="T23" fmla="*/ 4763 h 423"/>
              <a:gd name="T24" fmla="*/ 248055 w 423"/>
              <a:gd name="T25" fmla="*/ 17463 h 423"/>
              <a:gd name="T26" fmla="*/ 194654 w 423"/>
              <a:gd name="T27" fmla="*/ 34925 h 423"/>
              <a:gd name="T28" fmla="*/ 149867 w 423"/>
              <a:gd name="T29" fmla="*/ 61913 h 423"/>
              <a:gd name="T30" fmla="*/ 106802 w 423"/>
              <a:gd name="T31" fmla="*/ 98425 h 423"/>
              <a:gd name="T32" fmla="*/ 67182 w 423"/>
              <a:gd name="T33" fmla="*/ 134938 h 423"/>
              <a:gd name="T34" fmla="*/ 37897 w 423"/>
              <a:gd name="T35" fmla="*/ 179388 h 423"/>
              <a:gd name="T36" fmla="*/ 18949 w 423"/>
              <a:gd name="T37" fmla="*/ 228600 h 423"/>
              <a:gd name="T38" fmla="*/ 5168 w 423"/>
              <a:gd name="T39" fmla="*/ 282575 h 423"/>
              <a:gd name="T40" fmla="*/ 0 w 423"/>
              <a:gd name="T41" fmla="*/ 336550 h 423"/>
              <a:gd name="T42" fmla="*/ 5168 w 423"/>
              <a:gd name="T43" fmla="*/ 388938 h 423"/>
              <a:gd name="T44" fmla="*/ 18949 w 423"/>
              <a:gd name="T45" fmla="*/ 438150 h 423"/>
              <a:gd name="T46" fmla="*/ 37897 w 423"/>
              <a:gd name="T47" fmla="*/ 487363 h 423"/>
              <a:gd name="T48" fmla="*/ 67182 w 423"/>
              <a:gd name="T49" fmla="*/ 533400 h 423"/>
              <a:gd name="T50" fmla="*/ 106802 w 423"/>
              <a:gd name="T51" fmla="*/ 573088 h 423"/>
              <a:gd name="T52" fmla="*/ 149867 w 423"/>
              <a:gd name="T53" fmla="*/ 604838 h 423"/>
              <a:gd name="T54" fmla="*/ 194654 w 423"/>
              <a:gd name="T55" fmla="*/ 631825 h 423"/>
              <a:gd name="T56" fmla="*/ 248055 w 423"/>
              <a:gd name="T57" fmla="*/ 654050 h 423"/>
              <a:gd name="T58" fmla="*/ 306624 w 423"/>
              <a:gd name="T59" fmla="*/ 666750 h 423"/>
              <a:gd name="T60" fmla="*/ 363470 w 423"/>
              <a:gd name="T61" fmla="*/ 671513 h 423"/>
              <a:gd name="T62" fmla="*/ 422038 w 423"/>
              <a:gd name="T63" fmla="*/ 666750 h 423"/>
              <a:gd name="T64" fmla="*/ 480607 w 423"/>
              <a:gd name="T65" fmla="*/ 654050 h 423"/>
              <a:gd name="T66" fmla="*/ 528840 w 423"/>
              <a:gd name="T67" fmla="*/ 631825 h 423"/>
              <a:gd name="T68" fmla="*/ 578795 w 423"/>
              <a:gd name="T69" fmla="*/ 604838 h 423"/>
              <a:gd name="T70" fmla="*/ 621861 w 423"/>
              <a:gd name="T71" fmla="*/ 573088 h 423"/>
              <a:gd name="T72" fmla="*/ 656313 w 423"/>
              <a:gd name="T73" fmla="*/ 533400 h 423"/>
              <a:gd name="T74" fmla="*/ 685597 w 423"/>
              <a:gd name="T75" fmla="*/ 487363 h 423"/>
              <a:gd name="T76" fmla="*/ 709713 w 423"/>
              <a:gd name="T77" fmla="*/ 438150 h 423"/>
              <a:gd name="T78" fmla="*/ 723494 w 423"/>
              <a:gd name="T79" fmla="*/ 388938 h 423"/>
              <a:gd name="T80" fmla="*/ 728662 w 423"/>
              <a:gd name="T81" fmla="*/ 336550 h 423"/>
              <a:gd name="T82" fmla="*/ 728662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178"/>
                </a:lnTo>
                <a:lnTo>
                  <a:pt x="412" y="144"/>
                </a:lnTo>
                <a:lnTo>
                  <a:pt x="398" y="113"/>
                </a:lnTo>
                <a:lnTo>
                  <a:pt x="381" y="85"/>
                </a:lnTo>
                <a:lnTo>
                  <a:pt x="361" y="62"/>
                </a:lnTo>
                <a:lnTo>
                  <a:pt x="336" y="39"/>
                </a:lnTo>
                <a:lnTo>
                  <a:pt x="307" y="22"/>
                </a:lnTo>
                <a:lnTo>
                  <a:pt x="279" y="11"/>
                </a:lnTo>
                <a:lnTo>
                  <a:pt x="245" y="3"/>
                </a:lnTo>
                <a:lnTo>
                  <a:pt x="211" y="0"/>
                </a:lnTo>
                <a:lnTo>
                  <a:pt x="178" y="3"/>
                </a:lnTo>
                <a:lnTo>
                  <a:pt x="144" y="11"/>
                </a:lnTo>
                <a:lnTo>
                  <a:pt x="113" y="22"/>
                </a:lnTo>
                <a:lnTo>
                  <a:pt x="87" y="39"/>
                </a:lnTo>
                <a:lnTo>
                  <a:pt x="62" y="62"/>
                </a:lnTo>
                <a:lnTo>
                  <a:pt x="39" y="85"/>
                </a:lnTo>
                <a:lnTo>
                  <a:pt x="22" y="113"/>
                </a:lnTo>
                <a:lnTo>
                  <a:pt x="11" y="144"/>
                </a:lnTo>
                <a:lnTo>
                  <a:pt x="3" y="178"/>
                </a:lnTo>
                <a:lnTo>
                  <a:pt x="0" y="212"/>
                </a:lnTo>
                <a:lnTo>
                  <a:pt x="3" y="245"/>
                </a:lnTo>
                <a:lnTo>
                  <a:pt x="11" y="276"/>
                </a:lnTo>
                <a:lnTo>
                  <a:pt x="22" y="307"/>
                </a:lnTo>
                <a:lnTo>
                  <a:pt x="39" y="336"/>
                </a:lnTo>
                <a:lnTo>
                  <a:pt x="62" y="361"/>
                </a:lnTo>
                <a:lnTo>
                  <a:pt x="87" y="381"/>
                </a:lnTo>
                <a:lnTo>
                  <a:pt x="113" y="398"/>
                </a:lnTo>
                <a:lnTo>
                  <a:pt x="144" y="412"/>
                </a:lnTo>
                <a:lnTo>
                  <a:pt x="178" y="420"/>
                </a:lnTo>
                <a:lnTo>
                  <a:pt x="211" y="423"/>
                </a:lnTo>
                <a:lnTo>
                  <a:pt x="245" y="420"/>
                </a:lnTo>
                <a:lnTo>
                  <a:pt x="279" y="412"/>
                </a:lnTo>
                <a:lnTo>
                  <a:pt x="307" y="398"/>
                </a:lnTo>
                <a:lnTo>
                  <a:pt x="336" y="381"/>
                </a:lnTo>
                <a:lnTo>
                  <a:pt x="361" y="361"/>
                </a:lnTo>
                <a:lnTo>
                  <a:pt x="381" y="336"/>
                </a:lnTo>
                <a:lnTo>
                  <a:pt x="398" y="307"/>
                </a:lnTo>
                <a:lnTo>
                  <a:pt x="412" y="276"/>
                </a:lnTo>
                <a:lnTo>
                  <a:pt x="420" y="245"/>
                </a:lnTo>
                <a:lnTo>
                  <a:pt x="423" y="212"/>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07" name="Rectangle 14"/>
          <p:cNvSpPr>
            <a:spLocks noChangeArrowheads="1"/>
          </p:cNvSpPr>
          <p:nvPr/>
        </p:nvSpPr>
        <p:spPr bwMode="auto">
          <a:xfrm>
            <a:off x="1764324" y="2233247"/>
            <a:ext cx="1011115" cy="6198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08" name="Rectangle 15"/>
          <p:cNvSpPr>
            <a:spLocks noChangeArrowheads="1"/>
          </p:cNvSpPr>
          <p:nvPr/>
        </p:nvSpPr>
        <p:spPr bwMode="auto">
          <a:xfrm>
            <a:off x="1764324" y="2233247"/>
            <a:ext cx="1011115" cy="6198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09" name="Rectangle 16"/>
          <p:cNvSpPr>
            <a:spLocks noChangeArrowheads="1"/>
          </p:cNvSpPr>
          <p:nvPr/>
        </p:nvSpPr>
        <p:spPr bwMode="auto">
          <a:xfrm>
            <a:off x="2176725" y="1688123"/>
            <a:ext cx="173124"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P1</a:t>
            </a:r>
            <a:endParaRPr lang="en-US" altLang="zh-CN" sz="1292">
              <a:ea typeface="宋体" panose="02010600030101010101" pitchFamily="2" charset="-122"/>
            </a:endParaRPr>
          </a:p>
        </p:txBody>
      </p:sp>
      <p:sp>
        <p:nvSpPr>
          <p:cNvPr id="8210" name="Rectangle 17"/>
          <p:cNvSpPr>
            <a:spLocks noChangeArrowheads="1"/>
          </p:cNvSpPr>
          <p:nvPr/>
        </p:nvSpPr>
        <p:spPr bwMode="auto">
          <a:xfrm>
            <a:off x="1827284" y="2316774"/>
            <a:ext cx="376706"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cache</a:t>
            </a:r>
            <a:endParaRPr lang="en-US" altLang="zh-CN" sz="1292">
              <a:ea typeface="宋体" panose="02010600030101010101" pitchFamily="2" charset="-122"/>
            </a:endParaRPr>
          </a:p>
        </p:txBody>
      </p:sp>
      <p:sp>
        <p:nvSpPr>
          <p:cNvPr id="8211" name="Line 18"/>
          <p:cNvSpPr>
            <a:spLocks noChangeShapeType="1"/>
          </p:cNvSpPr>
          <p:nvPr/>
        </p:nvSpPr>
        <p:spPr bwMode="auto">
          <a:xfrm>
            <a:off x="6135566" y="3163766"/>
            <a:ext cx="1465" cy="30919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12" name="Line 19"/>
          <p:cNvSpPr>
            <a:spLocks noChangeShapeType="1"/>
          </p:cNvSpPr>
          <p:nvPr/>
        </p:nvSpPr>
        <p:spPr bwMode="auto">
          <a:xfrm>
            <a:off x="4454769" y="2853104"/>
            <a:ext cx="1466" cy="31066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13" name="Line 20"/>
          <p:cNvSpPr>
            <a:spLocks noChangeShapeType="1"/>
          </p:cNvSpPr>
          <p:nvPr/>
        </p:nvSpPr>
        <p:spPr bwMode="auto">
          <a:xfrm>
            <a:off x="4454769" y="2079382"/>
            <a:ext cx="1466" cy="15386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14" name="Freeform 21"/>
          <p:cNvSpPr>
            <a:spLocks/>
          </p:cNvSpPr>
          <p:nvPr/>
        </p:nvSpPr>
        <p:spPr bwMode="auto">
          <a:xfrm>
            <a:off x="4119197" y="1459524"/>
            <a:ext cx="671146" cy="619858"/>
          </a:xfrm>
          <a:custGeom>
            <a:avLst/>
            <a:gdLst>
              <a:gd name="T0" fmla="*/ 727075 w 423"/>
              <a:gd name="T1" fmla="*/ 331788 h 423"/>
              <a:gd name="T2" fmla="*/ 721918 w 423"/>
              <a:gd name="T3" fmla="*/ 388938 h 423"/>
              <a:gd name="T4" fmla="*/ 708168 w 423"/>
              <a:gd name="T5" fmla="*/ 438150 h 423"/>
              <a:gd name="T6" fmla="*/ 687541 w 423"/>
              <a:gd name="T7" fmla="*/ 487363 h 423"/>
              <a:gd name="T8" fmla="*/ 660040 w 423"/>
              <a:gd name="T9" fmla="*/ 533400 h 423"/>
              <a:gd name="T10" fmla="*/ 620506 w 423"/>
              <a:gd name="T11" fmla="*/ 573088 h 423"/>
              <a:gd name="T12" fmla="*/ 580973 w 423"/>
              <a:gd name="T13" fmla="*/ 604838 h 423"/>
              <a:gd name="T14" fmla="*/ 532845 w 423"/>
              <a:gd name="T15" fmla="*/ 631825 h 423"/>
              <a:gd name="T16" fmla="*/ 479560 w 423"/>
              <a:gd name="T17" fmla="*/ 654050 h 423"/>
              <a:gd name="T18" fmla="*/ 421119 w 423"/>
              <a:gd name="T19" fmla="*/ 666750 h 423"/>
              <a:gd name="T20" fmla="*/ 362678 w 423"/>
              <a:gd name="T21" fmla="*/ 671513 h 423"/>
              <a:gd name="T22" fmla="*/ 304237 w 423"/>
              <a:gd name="T23" fmla="*/ 666750 h 423"/>
              <a:gd name="T24" fmla="*/ 250953 w 423"/>
              <a:gd name="T25" fmla="*/ 654050 h 423"/>
              <a:gd name="T26" fmla="*/ 197668 w 423"/>
              <a:gd name="T27" fmla="*/ 631825 h 423"/>
              <a:gd name="T28" fmla="*/ 149540 w 423"/>
              <a:gd name="T29" fmla="*/ 604838 h 423"/>
              <a:gd name="T30" fmla="*/ 106569 w 423"/>
              <a:gd name="T31" fmla="*/ 573088 h 423"/>
              <a:gd name="T32" fmla="*/ 72192 w 423"/>
              <a:gd name="T33" fmla="*/ 533400 h 423"/>
              <a:gd name="T34" fmla="*/ 42971 w 423"/>
              <a:gd name="T35" fmla="*/ 487363 h 423"/>
              <a:gd name="T36" fmla="*/ 18907 w 423"/>
              <a:gd name="T37" fmla="*/ 438150 h 423"/>
              <a:gd name="T38" fmla="*/ 3438 w 423"/>
              <a:gd name="T39" fmla="*/ 388938 h 423"/>
              <a:gd name="T40" fmla="*/ 0 w 423"/>
              <a:gd name="T41" fmla="*/ 336550 h 423"/>
              <a:gd name="T42" fmla="*/ 3438 w 423"/>
              <a:gd name="T43" fmla="*/ 282575 h 423"/>
              <a:gd name="T44" fmla="*/ 18907 w 423"/>
              <a:gd name="T45" fmla="*/ 228600 h 423"/>
              <a:gd name="T46" fmla="*/ 42971 w 423"/>
              <a:gd name="T47" fmla="*/ 179388 h 423"/>
              <a:gd name="T48" fmla="*/ 72192 w 423"/>
              <a:gd name="T49" fmla="*/ 134938 h 423"/>
              <a:gd name="T50" fmla="*/ 106569 w 423"/>
              <a:gd name="T51" fmla="*/ 98425 h 423"/>
              <a:gd name="T52" fmla="*/ 149540 w 423"/>
              <a:gd name="T53" fmla="*/ 61913 h 423"/>
              <a:gd name="T54" fmla="*/ 197668 w 423"/>
              <a:gd name="T55" fmla="*/ 34925 h 423"/>
              <a:gd name="T56" fmla="*/ 250953 w 423"/>
              <a:gd name="T57" fmla="*/ 17463 h 423"/>
              <a:gd name="T58" fmla="*/ 304237 w 423"/>
              <a:gd name="T59" fmla="*/ 4763 h 423"/>
              <a:gd name="T60" fmla="*/ 362678 w 423"/>
              <a:gd name="T61" fmla="*/ 0 h 423"/>
              <a:gd name="T62" fmla="*/ 421119 w 423"/>
              <a:gd name="T63" fmla="*/ 4763 h 423"/>
              <a:gd name="T64" fmla="*/ 479560 w 423"/>
              <a:gd name="T65" fmla="*/ 17463 h 423"/>
              <a:gd name="T66" fmla="*/ 532845 w 423"/>
              <a:gd name="T67" fmla="*/ 34925 h 423"/>
              <a:gd name="T68" fmla="*/ 580973 w 423"/>
              <a:gd name="T69" fmla="*/ 61913 h 423"/>
              <a:gd name="T70" fmla="*/ 620506 w 423"/>
              <a:gd name="T71" fmla="*/ 98425 h 423"/>
              <a:gd name="T72" fmla="*/ 660040 w 423"/>
              <a:gd name="T73" fmla="*/ 134938 h 423"/>
              <a:gd name="T74" fmla="*/ 687541 w 423"/>
              <a:gd name="T75" fmla="*/ 179388 h 423"/>
              <a:gd name="T76" fmla="*/ 708168 w 423"/>
              <a:gd name="T77" fmla="*/ 228600 h 423"/>
              <a:gd name="T78" fmla="*/ 721918 w 423"/>
              <a:gd name="T79" fmla="*/ 282575 h 423"/>
              <a:gd name="T80" fmla="*/ 727075 w 423"/>
              <a:gd name="T81" fmla="*/ 336550 h 423"/>
              <a:gd name="T82" fmla="*/ 727075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245"/>
                </a:lnTo>
                <a:lnTo>
                  <a:pt x="412" y="276"/>
                </a:lnTo>
                <a:lnTo>
                  <a:pt x="400" y="307"/>
                </a:lnTo>
                <a:lnTo>
                  <a:pt x="384" y="336"/>
                </a:lnTo>
                <a:lnTo>
                  <a:pt x="361" y="361"/>
                </a:lnTo>
                <a:lnTo>
                  <a:pt x="338" y="381"/>
                </a:lnTo>
                <a:lnTo>
                  <a:pt x="310" y="398"/>
                </a:lnTo>
                <a:lnTo>
                  <a:pt x="279" y="412"/>
                </a:lnTo>
                <a:lnTo>
                  <a:pt x="245" y="420"/>
                </a:lnTo>
                <a:lnTo>
                  <a:pt x="211" y="423"/>
                </a:lnTo>
                <a:lnTo>
                  <a:pt x="177" y="420"/>
                </a:lnTo>
                <a:lnTo>
                  <a:pt x="146" y="412"/>
                </a:lnTo>
                <a:lnTo>
                  <a:pt x="115" y="398"/>
                </a:lnTo>
                <a:lnTo>
                  <a:pt x="87" y="381"/>
                </a:lnTo>
                <a:lnTo>
                  <a:pt x="62" y="361"/>
                </a:lnTo>
                <a:lnTo>
                  <a:pt x="42" y="336"/>
                </a:lnTo>
                <a:lnTo>
                  <a:pt x="25" y="307"/>
                </a:lnTo>
                <a:lnTo>
                  <a:pt x="11" y="276"/>
                </a:lnTo>
                <a:lnTo>
                  <a:pt x="2" y="245"/>
                </a:lnTo>
                <a:lnTo>
                  <a:pt x="0" y="212"/>
                </a:lnTo>
                <a:lnTo>
                  <a:pt x="2" y="178"/>
                </a:lnTo>
                <a:lnTo>
                  <a:pt x="11" y="144"/>
                </a:lnTo>
                <a:lnTo>
                  <a:pt x="25" y="113"/>
                </a:lnTo>
                <a:lnTo>
                  <a:pt x="42" y="85"/>
                </a:lnTo>
                <a:lnTo>
                  <a:pt x="62" y="62"/>
                </a:lnTo>
                <a:lnTo>
                  <a:pt x="87" y="39"/>
                </a:lnTo>
                <a:lnTo>
                  <a:pt x="115" y="22"/>
                </a:lnTo>
                <a:lnTo>
                  <a:pt x="146" y="11"/>
                </a:lnTo>
                <a:lnTo>
                  <a:pt x="177" y="3"/>
                </a:lnTo>
                <a:lnTo>
                  <a:pt x="211" y="0"/>
                </a:lnTo>
                <a:lnTo>
                  <a:pt x="245" y="3"/>
                </a:lnTo>
                <a:lnTo>
                  <a:pt x="279" y="11"/>
                </a:lnTo>
                <a:lnTo>
                  <a:pt x="310" y="22"/>
                </a:lnTo>
                <a:lnTo>
                  <a:pt x="338" y="39"/>
                </a:lnTo>
                <a:lnTo>
                  <a:pt x="361" y="62"/>
                </a:lnTo>
                <a:lnTo>
                  <a:pt x="384" y="85"/>
                </a:lnTo>
                <a:lnTo>
                  <a:pt x="400" y="113"/>
                </a:lnTo>
                <a:lnTo>
                  <a:pt x="412" y="144"/>
                </a:lnTo>
                <a:lnTo>
                  <a:pt x="420" y="178"/>
                </a:lnTo>
                <a:lnTo>
                  <a:pt x="423" y="212"/>
                </a:lnTo>
                <a:lnTo>
                  <a:pt x="423"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15" name="Freeform 22"/>
          <p:cNvSpPr>
            <a:spLocks/>
          </p:cNvSpPr>
          <p:nvPr/>
        </p:nvSpPr>
        <p:spPr bwMode="auto">
          <a:xfrm>
            <a:off x="4119197" y="1459524"/>
            <a:ext cx="671146" cy="619858"/>
          </a:xfrm>
          <a:custGeom>
            <a:avLst/>
            <a:gdLst>
              <a:gd name="T0" fmla="*/ 727075 w 423"/>
              <a:gd name="T1" fmla="*/ 331788 h 423"/>
              <a:gd name="T2" fmla="*/ 721918 w 423"/>
              <a:gd name="T3" fmla="*/ 282575 h 423"/>
              <a:gd name="T4" fmla="*/ 708168 w 423"/>
              <a:gd name="T5" fmla="*/ 228600 h 423"/>
              <a:gd name="T6" fmla="*/ 687541 w 423"/>
              <a:gd name="T7" fmla="*/ 179388 h 423"/>
              <a:gd name="T8" fmla="*/ 660040 w 423"/>
              <a:gd name="T9" fmla="*/ 134938 h 423"/>
              <a:gd name="T10" fmla="*/ 620506 w 423"/>
              <a:gd name="T11" fmla="*/ 98425 h 423"/>
              <a:gd name="T12" fmla="*/ 580973 w 423"/>
              <a:gd name="T13" fmla="*/ 61913 h 423"/>
              <a:gd name="T14" fmla="*/ 532845 w 423"/>
              <a:gd name="T15" fmla="*/ 34925 h 423"/>
              <a:gd name="T16" fmla="*/ 479560 w 423"/>
              <a:gd name="T17" fmla="*/ 17463 h 423"/>
              <a:gd name="T18" fmla="*/ 421119 w 423"/>
              <a:gd name="T19" fmla="*/ 4763 h 423"/>
              <a:gd name="T20" fmla="*/ 362678 w 423"/>
              <a:gd name="T21" fmla="*/ 0 h 423"/>
              <a:gd name="T22" fmla="*/ 304237 w 423"/>
              <a:gd name="T23" fmla="*/ 4763 h 423"/>
              <a:gd name="T24" fmla="*/ 250953 w 423"/>
              <a:gd name="T25" fmla="*/ 17463 h 423"/>
              <a:gd name="T26" fmla="*/ 197668 w 423"/>
              <a:gd name="T27" fmla="*/ 34925 h 423"/>
              <a:gd name="T28" fmla="*/ 149540 w 423"/>
              <a:gd name="T29" fmla="*/ 61913 h 423"/>
              <a:gd name="T30" fmla="*/ 106569 w 423"/>
              <a:gd name="T31" fmla="*/ 98425 h 423"/>
              <a:gd name="T32" fmla="*/ 72192 w 423"/>
              <a:gd name="T33" fmla="*/ 134938 h 423"/>
              <a:gd name="T34" fmla="*/ 42971 w 423"/>
              <a:gd name="T35" fmla="*/ 179388 h 423"/>
              <a:gd name="T36" fmla="*/ 18907 w 423"/>
              <a:gd name="T37" fmla="*/ 228600 h 423"/>
              <a:gd name="T38" fmla="*/ 3438 w 423"/>
              <a:gd name="T39" fmla="*/ 282575 h 423"/>
              <a:gd name="T40" fmla="*/ 0 w 423"/>
              <a:gd name="T41" fmla="*/ 336550 h 423"/>
              <a:gd name="T42" fmla="*/ 3438 w 423"/>
              <a:gd name="T43" fmla="*/ 388938 h 423"/>
              <a:gd name="T44" fmla="*/ 18907 w 423"/>
              <a:gd name="T45" fmla="*/ 438150 h 423"/>
              <a:gd name="T46" fmla="*/ 42971 w 423"/>
              <a:gd name="T47" fmla="*/ 487363 h 423"/>
              <a:gd name="T48" fmla="*/ 72192 w 423"/>
              <a:gd name="T49" fmla="*/ 533400 h 423"/>
              <a:gd name="T50" fmla="*/ 106569 w 423"/>
              <a:gd name="T51" fmla="*/ 573088 h 423"/>
              <a:gd name="T52" fmla="*/ 149540 w 423"/>
              <a:gd name="T53" fmla="*/ 604838 h 423"/>
              <a:gd name="T54" fmla="*/ 197668 w 423"/>
              <a:gd name="T55" fmla="*/ 631825 h 423"/>
              <a:gd name="T56" fmla="*/ 250953 w 423"/>
              <a:gd name="T57" fmla="*/ 654050 h 423"/>
              <a:gd name="T58" fmla="*/ 304237 w 423"/>
              <a:gd name="T59" fmla="*/ 666750 h 423"/>
              <a:gd name="T60" fmla="*/ 362678 w 423"/>
              <a:gd name="T61" fmla="*/ 671513 h 423"/>
              <a:gd name="T62" fmla="*/ 421119 w 423"/>
              <a:gd name="T63" fmla="*/ 666750 h 423"/>
              <a:gd name="T64" fmla="*/ 479560 w 423"/>
              <a:gd name="T65" fmla="*/ 654050 h 423"/>
              <a:gd name="T66" fmla="*/ 532845 w 423"/>
              <a:gd name="T67" fmla="*/ 631825 h 423"/>
              <a:gd name="T68" fmla="*/ 580973 w 423"/>
              <a:gd name="T69" fmla="*/ 604838 h 423"/>
              <a:gd name="T70" fmla="*/ 620506 w 423"/>
              <a:gd name="T71" fmla="*/ 573088 h 423"/>
              <a:gd name="T72" fmla="*/ 660040 w 423"/>
              <a:gd name="T73" fmla="*/ 533400 h 423"/>
              <a:gd name="T74" fmla="*/ 687541 w 423"/>
              <a:gd name="T75" fmla="*/ 487363 h 423"/>
              <a:gd name="T76" fmla="*/ 708168 w 423"/>
              <a:gd name="T77" fmla="*/ 438150 h 423"/>
              <a:gd name="T78" fmla="*/ 721918 w 423"/>
              <a:gd name="T79" fmla="*/ 388938 h 423"/>
              <a:gd name="T80" fmla="*/ 727075 w 423"/>
              <a:gd name="T81" fmla="*/ 336550 h 423"/>
              <a:gd name="T82" fmla="*/ 727075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178"/>
                </a:lnTo>
                <a:lnTo>
                  <a:pt x="412" y="144"/>
                </a:lnTo>
                <a:lnTo>
                  <a:pt x="400" y="113"/>
                </a:lnTo>
                <a:lnTo>
                  <a:pt x="384" y="85"/>
                </a:lnTo>
                <a:lnTo>
                  <a:pt x="361" y="62"/>
                </a:lnTo>
                <a:lnTo>
                  <a:pt x="338" y="39"/>
                </a:lnTo>
                <a:lnTo>
                  <a:pt x="310" y="22"/>
                </a:lnTo>
                <a:lnTo>
                  <a:pt x="279" y="11"/>
                </a:lnTo>
                <a:lnTo>
                  <a:pt x="245" y="3"/>
                </a:lnTo>
                <a:lnTo>
                  <a:pt x="211" y="0"/>
                </a:lnTo>
                <a:lnTo>
                  <a:pt x="177" y="3"/>
                </a:lnTo>
                <a:lnTo>
                  <a:pt x="146" y="11"/>
                </a:lnTo>
                <a:lnTo>
                  <a:pt x="115" y="22"/>
                </a:lnTo>
                <a:lnTo>
                  <a:pt x="87" y="39"/>
                </a:lnTo>
                <a:lnTo>
                  <a:pt x="62" y="62"/>
                </a:lnTo>
                <a:lnTo>
                  <a:pt x="42" y="85"/>
                </a:lnTo>
                <a:lnTo>
                  <a:pt x="25" y="113"/>
                </a:lnTo>
                <a:lnTo>
                  <a:pt x="11" y="144"/>
                </a:lnTo>
                <a:lnTo>
                  <a:pt x="2" y="178"/>
                </a:lnTo>
                <a:lnTo>
                  <a:pt x="0" y="212"/>
                </a:lnTo>
                <a:lnTo>
                  <a:pt x="2" y="245"/>
                </a:lnTo>
                <a:lnTo>
                  <a:pt x="11" y="276"/>
                </a:lnTo>
                <a:lnTo>
                  <a:pt x="25" y="307"/>
                </a:lnTo>
                <a:lnTo>
                  <a:pt x="42" y="336"/>
                </a:lnTo>
                <a:lnTo>
                  <a:pt x="62" y="361"/>
                </a:lnTo>
                <a:lnTo>
                  <a:pt x="87" y="381"/>
                </a:lnTo>
                <a:lnTo>
                  <a:pt x="115" y="398"/>
                </a:lnTo>
                <a:lnTo>
                  <a:pt x="146" y="412"/>
                </a:lnTo>
                <a:lnTo>
                  <a:pt x="177" y="420"/>
                </a:lnTo>
                <a:lnTo>
                  <a:pt x="211" y="423"/>
                </a:lnTo>
                <a:lnTo>
                  <a:pt x="245" y="420"/>
                </a:lnTo>
                <a:lnTo>
                  <a:pt x="279" y="412"/>
                </a:lnTo>
                <a:lnTo>
                  <a:pt x="310" y="398"/>
                </a:lnTo>
                <a:lnTo>
                  <a:pt x="338" y="381"/>
                </a:lnTo>
                <a:lnTo>
                  <a:pt x="361" y="361"/>
                </a:lnTo>
                <a:lnTo>
                  <a:pt x="384" y="336"/>
                </a:lnTo>
                <a:lnTo>
                  <a:pt x="400" y="307"/>
                </a:lnTo>
                <a:lnTo>
                  <a:pt x="412" y="276"/>
                </a:lnTo>
                <a:lnTo>
                  <a:pt x="420" y="245"/>
                </a:lnTo>
                <a:lnTo>
                  <a:pt x="423" y="212"/>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16" name="Rectangle 23"/>
          <p:cNvSpPr>
            <a:spLocks noChangeArrowheads="1"/>
          </p:cNvSpPr>
          <p:nvPr/>
        </p:nvSpPr>
        <p:spPr bwMode="auto">
          <a:xfrm>
            <a:off x="3953608" y="2233247"/>
            <a:ext cx="1006720" cy="6198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17" name="Rectangle 24"/>
          <p:cNvSpPr>
            <a:spLocks noChangeArrowheads="1"/>
          </p:cNvSpPr>
          <p:nvPr/>
        </p:nvSpPr>
        <p:spPr bwMode="auto">
          <a:xfrm>
            <a:off x="3953608" y="2233247"/>
            <a:ext cx="1006720" cy="6198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18" name="Line 25"/>
          <p:cNvSpPr>
            <a:spLocks noChangeShapeType="1"/>
          </p:cNvSpPr>
          <p:nvPr/>
        </p:nvSpPr>
        <p:spPr bwMode="auto">
          <a:xfrm>
            <a:off x="6641123" y="2853104"/>
            <a:ext cx="1466" cy="31066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19" name="Line 26"/>
          <p:cNvSpPr>
            <a:spLocks noChangeShapeType="1"/>
          </p:cNvSpPr>
          <p:nvPr/>
        </p:nvSpPr>
        <p:spPr bwMode="auto">
          <a:xfrm>
            <a:off x="6641123" y="2079382"/>
            <a:ext cx="1466" cy="15386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20" name="Freeform 27"/>
          <p:cNvSpPr>
            <a:spLocks/>
          </p:cNvSpPr>
          <p:nvPr/>
        </p:nvSpPr>
        <p:spPr bwMode="auto">
          <a:xfrm>
            <a:off x="6305550" y="1459524"/>
            <a:ext cx="674077" cy="619858"/>
          </a:xfrm>
          <a:custGeom>
            <a:avLst/>
            <a:gdLst>
              <a:gd name="T0" fmla="*/ 725083 w 424"/>
              <a:gd name="T1" fmla="*/ 331788 h 423"/>
              <a:gd name="T2" fmla="*/ 725083 w 424"/>
              <a:gd name="T3" fmla="*/ 388938 h 423"/>
              <a:gd name="T4" fmla="*/ 709583 w 424"/>
              <a:gd name="T5" fmla="*/ 438150 h 423"/>
              <a:gd name="T6" fmla="*/ 685471 w 424"/>
              <a:gd name="T7" fmla="*/ 487363 h 423"/>
              <a:gd name="T8" fmla="*/ 656192 w 424"/>
              <a:gd name="T9" fmla="*/ 533400 h 423"/>
              <a:gd name="T10" fmla="*/ 623468 w 424"/>
              <a:gd name="T11" fmla="*/ 573088 h 423"/>
              <a:gd name="T12" fmla="*/ 578689 w 424"/>
              <a:gd name="T13" fmla="*/ 604838 h 423"/>
              <a:gd name="T14" fmla="*/ 530465 w 424"/>
              <a:gd name="T15" fmla="*/ 631825 h 423"/>
              <a:gd name="T16" fmla="*/ 482241 w 424"/>
              <a:gd name="T17" fmla="*/ 654050 h 423"/>
              <a:gd name="T18" fmla="*/ 423683 w 424"/>
              <a:gd name="T19" fmla="*/ 666750 h 423"/>
              <a:gd name="T20" fmla="*/ 365125 w 424"/>
              <a:gd name="T21" fmla="*/ 671513 h 423"/>
              <a:gd name="T22" fmla="*/ 306567 w 424"/>
              <a:gd name="T23" fmla="*/ 666750 h 423"/>
              <a:gd name="T24" fmla="*/ 248009 w 424"/>
              <a:gd name="T25" fmla="*/ 654050 h 423"/>
              <a:gd name="T26" fmla="*/ 194619 w 424"/>
              <a:gd name="T27" fmla="*/ 631825 h 423"/>
              <a:gd name="T28" fmla="*/ 151561 w 424"/>
              <a:gd name="T29" fmla="*/ 604838 h 423"/>
              <a:gd name="T30" fmla="*/ 106782 w 424"/>
              <a:gd name="T31" fmla="*/ 573088 h 423"/>
              <a:gd name="T32" fmla="*/ 68892 w 424"/>
              <a:gd name="T33" fmla="*/ 533400 h 423"/>
              <a:gd name="T34" fmla="*/ 39613 w 424"/>
              <a:gd name="T35" fmla="*/ 487363 h 423"/>
              <a:gd name="T36" fmla="*/ 20667 w 424"/>
              <a:gd name="T37" fmla="*/ 438150 h 423"/>
              <a:gd name="T38" fmla="*/ 5167 w 424"/>
              <a:gd name="T39" fmla="*/ 388938 h 423"/>
              <a:gd name="T40" fmla="*/ 0 w 424"/>
              <a:gd name="T41" fmla="*/ 336550 h 423"/>
              <a:gd name="T42" fmla="*/ 5167 w 424"/>
              <a:gd name="T43" fmla="*/ 282575 h 423"/>
              <a:gd name="T44" fmla="*/ 20667 w 424"/>
              <a:gd name="T45" fmla="*/ 228600 h 423"/>
              <a:gd name="T46" fmla="*/ 39613 w 424"/>
              <a:gd name="T47" fmla="*/ 179388 h 423"/>
              <a:gd name="T48" fmla="*/ 68892 w 424"/>
              <a:gd name="T49" fmla="*/ 134938 h 423"/>
              <a:gd name="T50" fmla="*/ 106782 w 424"/>
              <a:gd name="T51" fmla="*/ 98425 h 423"/>
              <a:gd name="T52" fmla="*/ 151561 w 424"/>
              <a:gd name="T53" fmla="*/ 61913 h 423"/>
              <a:gd name="T54" fmla="*/ 194619 w 424"/>
              <a:gd name="T55" fmla="*/ 34925 h 423"/>
              <a:gd name="T56" fmla="*/ 248009 w 424"/>
              <a:gd name="T57" fmla="*/ 17463 h 423"/>
              <a:gd name="T58" fmla="*/ 306567 w 424"/>
              <a:gd name="T59" fmla="*/ 4763 h 423"/>
              <a:gd name="T60" fmla="*/ 365125 w 424"/>
              <a:gd name="T61" fmla="*/ 0 h 423"/>
              <a:gd name="T62" fmla="*/ 423683 w 424"/>
              <a:gd name="T63" fmla="*/ 4763 h 423"/>
              <a:gd name="T64" fmla="*/ 482241 w 424"/>
              <a:gd name="T65" fmla="*/ 17463 h 423"/>
              <a:gd name="T66" fmla="*/ 530465 w 424"/>
              <a:gd name="T67" fmla="*/ 34925 h 423"/>
              <a:gd name="T68" fmla="*/ 578689 w 424"/>
              <a:gd name="T69" fmla="*/ 61913 h 423"/>
              <a:gd name="T70" fmla="*/ 623468 w 424"/>
              <a:gd name="T71" fmla="*/ 98425 h 423"/>
              <a:gd name="T72" fmla="*/ 656192 w 424"/>
              <a:gd name="T73" fmla="*/ 134938 h 423"/>
              <a:gd name="T74" fmla="*/ 685471 w 424"/>
              <a:gd name="T75" fmla="*/ 179388 h 423"/>
              <a:gd name="T76" fmla="*/ 709583 w 424"/>
              <a:gd name="T77" fmla="*/ 228600 h 423"/>
              <a:gd name="T78" fmla="*/ 725083 w 424"/>
              <a:gd name="T79" fmla="*/ 282575 h 423"/>
              <a:gd name="T80" fmla="*/ 730250 w 424"/>
              <a:gd name="T81" fmla="*/ 336550 h 423"/>
              <a:gd name="T82" fmla="*/ 725083 w 424"/>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245"/>
                </a:lnTo>
                <a:lnTo>
                  <a:pt x="412" y="276"/>
                </a:lnTo>
                <a:lnTo>
                  <a:pt x="398" y="307"/>
                </a:lnTo>
                <a:lnTo>
                  <a:pt x="381" y="336"/>
                </a:lnTo>
                <a:lnTo>
                  <a:pt x="362" y="361"/>
                </a:lnTo>
                <a:lnTo>
                  <a:pt x="336" y="381"/>
                </a:lnTo>
                <a:lnTo>
                  <a:pt x="308" y="398"/>
                </a:lnTo>
                <a:lnTo>
                  <a:pt x="280" y="412"/>
                </a:lnTo>
                <a:lnTo>
                  <a:pt x="246" y="420"/>
                </a:lnTo>
                <a:lnTo>
                  <a:pt x="212" y="423"/>
                </a:lnTo>
                <a:lnTo>
                  <a:pt x="178" y="420"/>
                </a:lnTo>
                <a:lnTo>
                  <a:pt x="144" y="412"/>
                </a:lnTo>
                <a:lnTo>
                  <a:pt x="113" y="398"/>
                </a:lnTo>
                <a:lnTo>
                  <a:pt x="88" y="381"/>
                </a:lnTo>
                <a:lnTo>
                  <a:pt x="62" y="361"/>
                </a:lnTo>
                <a:lnTo>
                  <a:pt x="40" y="336"/>
                </a:lnTo>
                <a:lnTo>
                  <a:pt x="23" y="307"/>
                </a:lnTo>
                <a:lnTo>
                  <a:pt x="12" y="276"/>
                </a:lnTo>
                <a:lnTo>
                  <a:pt x="3" y="245"/>
                </a:lnTo>
                <a:lnTo>
                  <a:pt x="0" y="212"/>
                </a:lnTo>
                <a:lnTo>
                  <a:pt x="3" y="178"/>
                </a:lnTo>
                <a:lnTo>
                  <a:pt x="12" y="144"/>
                </a:lnTo>
                <a:lnTo>
                  <a:pt x="23" y="113"/>
                </a:lnTo>
                <a:lnTo>
                  <a:pt x="40" y="85"/>
                </a:lnTo>
                <a:lnTo>
                  <a:pt x="62" y="62"/>
                </a:lnTo>
                <a:lnTo>
                  <a:pt x="88" y="39"/>
                </a:lnTo>
                <a:lnTo>
                  <a:pt x="113" y="22"/>
                </a:lnTo>
                <a:lnTo>
                  <a:pt x="144" y="11"/>
                </a:lnTo>
                <a:lnTo>
                  <a:pt x="178" y="3"/>
                </a:lnTo>
                <a:lnTo>
                  <a:pt x="212" y="0"/>
                </a:lnTo>
                <a:lnTo>
                  <a:pt x="246" y="3"/>
                </a:lnTo>
                <a:lnTo>
                  <a:pt x="280" y="11"/>
                </a:lnTo>
                <a:lnTo>
                  <a:pt x="308" y="22"/>
                </a:lnTo>
                <a:lnTo>
                  <a:pt x="336" y="39"/>
                </a:lnTo>
                <a:lnTo>
                  <a:pt x="362" y="62"/>
                </a:lnTo>
                <a:lnTo>
                  <a:pt x="381" y="85"/>
                </a:lnTo>
                <a:lnTo>
                  <a:pt x="398" y="113"/>
                </a:lnTo>
                <a:lnTo>
                  <a:pt x="412" y="144"/>
                </a:lnTo>
                <a:lnTo>
                  <a:pt x="421" y="178"/>
                </a:lnTo>
                <a:lnTo>
                  <a:pt x="424" y="212"/>
                </a:lnTo>
                <a:lnTo>
                  <a:pt x="421"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21" name="Freeform 28"/>
          <p:cNvSpPr>
            <a:spLocks/>
          </p:cNvSpPr>
          <p:nvPr/>
        </p:nvSpPr>
        <p:spPr bwMode="auto">
          <a:xfrm>
            <a:off x="6305550" y="1459524"/>
            <a:ext cx="674077" cy="619858"/>
          </a:xfrm>
          <a:custGeom>
            <a:avLst/>
            <a:gdLst>
              <a:gd name="T0" fmla="*/ 725083 w 424"/>
              <a:gd name="T1" fmla="*/ 331788 h 423"/>
              <a:gd name="T2" fmla="*/ 725083 w 424"/>
              <a:gd name="T3" fmla="*/ 282575 h 423"/>
              <a:gd name="T4" fmla="*/ 709583 w 424"/>
              <a:gd name="T5" fmla="*/ 228600 h 423"/>
              <a:gd name="T6" fmla="*/ 685471 w 424"/>
              <a:gd name="T7" fmla="*/ 179388 h 423"/>
              <a:gd name="T8" fmla="*/ 656192 w 424"/>
              <a:gd name="T9" fmla="*/ 134938 h 423"/>
              <a:gd name="T10" fmla="*/ 623468 w 424"/>
              <a:gd name="T11" fmla="*/ 98425 h 423"/>
              <a:gd name="T12" fmla="*/ 578689 w 424"/>
              <a:gd name="T13" fmla="*/ 61913 h 423"/>
              <a:gd name="T14" fmla="*/ 530465 w 424"/>
              <a:gd name="T15" fmla="*/ 34925 h 423"/>
              <a:gd name="T16" fmla="*/ 482241 w 424"/>
              <a:gd name="T17" fmla="*/ 17463 h 423"/>
              <a:gd name="T18" fmla="*/ 423683 w 424"/>
              <a:gd name="T19" fmla="*/ 4763 h 423"/>
              <a:gd name="T20" fmla="*/ 365125 w 424"/>
              <a:gd name="T21" fmla="*/ 0 h 423"/>
              <a:gd name="T22" fmla="*/ 306567 w 424"/>
              <a:gd name="T23" fmla="*/ 4763 h 423"/>
              <a:gd name="T24" fmla="*/ 248009 w 424"/>
              <a:gd name="T25" fmla="*/ 17463 h 423"/>
              <a:gd name="T26" fmla="*/ 194619 w 424"/>
              <a:gd name="T27" fmla="*/ 34925 h 423"/>
              <a:gd name="T28" fmla="*/ 151561 w 424"/>
              <a:gd name="T29" fmla="*/ 61913 h 423"/>
              <a:gd name="T30" fmla="*/ 106782 w 424"/>
              <a:gd name="T31" fmla="*/ 98425 h 423"/>
              <a:gd name="T32" fmla="*/ 68892 w 424"/>
              <a:gd name="T33" fmla="*/ 134938 h 423"/>
              <a:gd name="T34" fmla="*/ 39613 w 424"/>
              <a:gd name="T35" fmla="*/ 179388 h 423"/>
              <a:gd name="T36" fmla="*/ 20667 w 424"/>
              <a:gd name="T37" fmla="*/ 228600 h 423"/>
              <a:gd name="T38" fmla="*/ 5167 w 424"/>
              <a:gd name="T39" fmla="*/ 282575 h 423"/>
              <a:gd name="T40" fmla="*/ 0 w 424"/>
              <a:gd name="T41" fmla="*/ 336550 h 423"/>
              <a:gd name="T42" fmla="*/ 5167 w 424"/>
              <a:gd name="T43" fmla="*/ 388938 h 423"/>
              <a:gd name="T44" fmla="*/ 20667 w 424"/>
              <a:gd name="T45" fmla="*/ 438150 h 423"/>
              <a:gd name="T46" fmla="*/ 39613 w 424"/>
              <a:gd name="T47" fmla="*/ 487363 h 423"/>
              <a:gd name="T48" fmla="*/ 68892 w 424"/>
              <a:gd name="T49" fmla="*/ 533400 h 423"/>
              <a:gd name="T50" fmla="*/ 106782 w 424"/>
              <a:gd name="T51" fmla="*/ 573088 h 423"/>
              <a:gd name="T52" fmla="*/ 151561 w 424"/>
              <a:gd name="T53" fmla="*/ 604838 h 423"/>
              <a:gd name="T54" fmla="*/ 194619 w 424"/>
              <a:gd name="T55" fmla="*/ 631825 h 423"/>
              <a:gd name="T56" fmla="*/ 248009 w 424"/>
              <a:gd name="T57" fmla="*/ 654050 h 423"/>
              <a:gd name="T58" fmla="*/ 306567 w 424"/>
              <a:gd name="T59" fmla="*/ 666750 h 423"/>
              <a:gd name="T60" fmla="*/ 365125 w 424"/>
              <a:gd name="T61" fmla="*/ 671513 h 423"/>
              <a:gd name="T62" fmla="*/ 423683 w 424"/>
              <a:gd name="T63" fmla="*/ 666750 h 423"/>
              <a:gd name="T64" fmla="*/ 482241 w 424"/>
              <a:gd name="T65" fmla="*/ 654050 h 423"/>
              <a:gd name="T66" fmla="*/ 530465 w 424"/>
              <a:gd name="T67" fmla="*/ 631825 h 423"/>
              <a:gd name="T68" fmla="*/ 578689 w 424"/>
              <a:gd name="T69" fmla="*/ 604838 h 423"/>
              <a:gd name="T70" fmla="*/ 623468 w 424"/>
              <a:gd name="T71" fmla="*/ 573088 h 423"/>
              <a:gd name="T72" fmla="*/ 656192 w 424"/>
              <a:gd name="T73" fmla="*/ 533400 h 423"/>
              <a:gd name="T74" fmla="*/ 685471 w 424"/>
              <a:gd name="T75" fmla="*/ 487363 h 423"/>
              <a:gd name="T76" fmla="*/ 709583 w 424"/>
              <a:gd name="T77" fmla="*/ 438150 h 423"/>
              <a:gd name="T78" fmla="*/ 725083 w 424"/>
              <a:gd name="T79" fmla="*/ 388938 h 423"/>
              <a:gd name="T80" fmla="*/ 730250 w 424"/>
              <a:gd name="T81" fmla="*/ 336550 h 423"/>
              <a:gd name="T82" fmla="*/ 730250 w 424"/>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178"/>
                </a:lnTo>
                <a:lnTo>
                  <a:pt x="412" y="144"/>
                </a:lnTo>
                <a:lnTo>
                  <a:pt x="398" y="113"/>
                </a:lnTo>
                <a:lnTo>
                  <a:pt x="381" y="85"/>
                </a:lnTo>
                <a:lnTo>
                  <a:pt x="362" y="62"/>
                </a:lnTo>
                <a:lnTo>
                  <a:pt x="336" y="39"/>
                </a:lnTo>
                <a:lnTo>
                  <a:pt x="308" y="22"/>
                </a:lnTo>
                <a:lnTo>
                  <a:pt x="280" y="11"/>
                </a:lnTo>
                <a:lnTo>
                  <a:pt x="246" y="3"/>
                </a:lnTo>
                <a:lnTo>
                  <a:pt x="212" y="0"/>
                </a:lnTo>
                <a:lnTo>
                  <a:pt x="178" y="3"/>
                </a:lnTo>
                <a:lnTo>
                  <a:pt x="144" y="11"/>
                </a:lnTo>
                <a:lnTo>
                  <a:pt x="113" y="22"/>
                </a:lnTo>
                <a:lnTo>
                  <a:pt x="88" y="39"/>
                </a:lnTo>
                <a:lnTo>
                  <a:pt x="62" y="62"/>
                </a:lnTo>
                <a:lnTo>
                  <a:pt x="40" y="85"/>
                </a:lnTo>
                <a:lnTo>
                  <a:pt x="23" y="113"/>
                </a:lnTo>
                <a:lnTo>
                  <a:pt x="12" y="144"/>
                </a:lnTo>
                <a:lnTo>
                  <a:pt x="3" y="178"/>
                </a:lnTo>
                <a:lnTo>
                  <a:pt x="0" y="212"/>
                </a:lnTo>
                <a:lnTo>
                  <a:pt x="3" y="245"/>
                </a:lnTo>
                <a:lnTo>
                  <a:pt x="12" y="276"/>
                </a:lnTo>
                <a:lnTo>
                  <a:pt x="23" y="307"/>
                </a:lnTo>
                <a:lnTo>
                  <a:pt x="40" y="336"/>
                </a:lnTo>
                <a:lnTo>
                  <a:pt x="62" y="361"/>
                </a:lnTo>
                <a:lnTo>
                  <a:pt x="88" y="381"/>
                </a:lnTo>
                <a:lnTo>
                  <a:pt x="113" y="398"/>
                </a:lnTo>
                <a:lnTo>
                  <a:pt x="144" y="412"/>
                </a:lnTo>
                <a:lnTo>
                  <a:pt x="178" y="420"/>
                </a:lnTo>
                <a:lnTo>
                  <a:pt x="212" y="423"/>
                </a:lnTo>
                <a:lnTo>
                  <a:pt x="246" y="420"/>
                </a:lnTo>
                <a:lnTo>
                  <a:pt x="280" y="412"/>
                </a:lnTo>
                <a:lnTo>
                  <a:pt x="308" y="398"/>
                </a:lnTo>
                <a:lnTo>
                  <a:pt x="336" y="381"/>
                </a:lnTo>
                <a:lnTo>
                  <a:pt x="362" y="361"/>
                </a:lnTo>
                <a:lnTo>
                  <a:pt x="381" y="336"/>
                </a:lnTo>
                <a:lnTo>
                  <a:pt x="398" y="307"/>
                </a:lnTo>
                <a:lnTo>
                  <a:pt x="412" y="276"/>
                </a:lnTo>
                <a:lnTo>
                  <a:pt x="421" y="245"/>
                </a:lnTo>
                <a:lnTo>
                  <a:pt x="424" y="212"/>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22" name="Rectangle 29"/>
          <p:cNvSpPr>
            <a:spLocks noChangeArrowheads="1"/>
          </p:cNvSpPr>
          <p:nvPr/>
        </p:nvSpPr>
        <p:spPr bwMode="auto">
          <a:xfrm>
            <a:off x="6172200" y="2253762"/>
            <a:ext cx="1008185" cy="6198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23" name="Rectangle 30"/>
          <p:cNvSpPr>
            <a:spLocks noChangeArrowheads="1"/>
          </p:cNvSpPr>
          <p:nvPr/>
        </p:nvSpPr>
        <p:spPr bwMode="auto">
          <a:xfrm>
            <a:off x="6096000" y="2253762"/>
            <a:ext cx="1103435" cy="6198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24" name="Rectangle 31"/>
          <p:cNvSpPr>
            <a:spLocks noChangeArrowheads="1"/>
          </p:cNvSpPr>
          <p:nvPr/>
        </p:nvSpPr>
        <p:spPr bwMode="auto">
          <a:xfrm>
            <a:off x="4373336" y="1674935"/>
            <a:ext cx="173124"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P2</a:t>
            </a:r>
            <a:endParaRPr lang="en-US" altLang="zh-CN" sz="1292">
              <a:ea typeface="宋体" panose="02010600030101010101" pitchFamily="2" charset="-122"/>
            </a:endParaRPr>
          </a:p>
        </p:txBody>
      </p:sp>
      <p:sp>
        <p:nvSpPr>
          <p:cNvPr id="8225" name="Rectangle 32"/>
          <p:cNvSpPr>
            <a:spLocks noChangeArrowheads="1"/>
          </p:cNvSpPr>
          <p:nvPr/>
        </p:nvSpPr>
        <p:spPr bwMode="auto">
          <a:xfrm>
            <a:off x="6533313" y="1688123"/>
            <a:ext cx="173124"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P3</a:t>
            </a:r>
            <a:endParaRPr lang="en-US" altLang="zh-CN" sz="1292">
              <a:ea typeface="宋体" panose="02010600030101010101" pitchFamily="2" charset="-122"/>
            </a:endParaRPr>
          </a:p>
        </p:txBody>
      </p:sp>
      <p:grpSp>
        <p:nvGrpSpPr>
          <p:cNvPr id="2" name="Group 33"/>
          <p:cNvGrpSpPr>
            <a:grpSpLocks/>
          </p:cNvGrpSpPr>
          <p:nvPr/>
        </p:nvGrpSpPr>
        <p:grpSpPr bwMode="auto">
          <a:xfrm>
            <a:off x="4571997" y="1902069"/>
            <a:ext cx="510078" cy="1148862"/>
            <a:chOff x="2888" y="1155"/>
            <a:chExt cx="321" cy="784"/>
          </a:xfrm>
        </p:grpSpPr>
        <p:sp>
          <p:nvSpPr>
            <p:cNvPr id="8263" name="Freeform 34"/>
            <p:cNvSpPr>
              <a:spLocks/>
            </p:cNvSpPr>
            <p:nvPr/>
          </p:nvSpPr>
          <p:spPr bwMode="auto">
            <a:xfrm>
              <a:off x="2993" y="1361"/>
              <a:ext cx="211" cy="211"/>
            </a:xfrm>
            <a:custGeom>
              <a:avLst/>
              <a:gdLst>
                <a:gd name="T0" fmla="*/ 211 w 211"/>
                <a:gd name="T1" fmla="*/ 104 h 211"/>
                <a:gd name="T2" fmla="*/ 211 w 211"/>
                <a:gd name="T3" fmla="*/ 124 h 211"/>
                <a:gd name="T4" fmla="*/ 206 w 211"/>
                <a:gd name="T5" fmla="*/ 141 h 211"/>
                <a:gd name="T6" fmla="*/ 200 w 211"/>
                <a:gd name="T7" fmla="*/ 155 h 211"/>
                <a:gd name="T8" fmla="*/ 192 w 211"/>
                <a:gd name="T9" fmla="*/ 169 h 211"/>
                <a:gd name="T10" fmla="*/ 180 w 211"/>
                <a:gd name="T11" fmla="*/ 180 h 211"/>
                <a:gd name="T12" fmla="*/ 169 w 211"/>
                <a:gd name="T13" fmla="*/ 192 h 211"/>
                <a:gd name="T14" fmla="*/ 155 w 211"/>
                <a:gd name="T15" fmla="*/ 200 h 211"/>
                <a:gd name="T16" fmla="*/ 141 w 211"/>
                <a:gd name="T17" fmla="*/ 206 h 211"/>
                <a:gd name="T18" fmla="*/ 124 w 211"/>
                <a:gd name="T19" fmla="*/ 211 h 211"/>
                <a:gd name="T20" fmla="*/ 107 w 211"/>
                <a:gd name="T21" fmla="*/ 211 h 211"/>
                <a:gd name="T22" fmla="*/ 90 w 211"/>
                <a:gd name="T23" fmla="*/ 211 h 211"/>
                <a:gd name="T24" fmla="*/ 73 w 211"/>
                <a:gd name="T25" fmla="*/ 206 h 211"/>
                <a:gd name="T26" fmla="*/ 59 w 211"/>
                <a:gd name="T27" fmla="*/ 200 h 211"/>
                <a:gd name="T28" fmla="*/ 45 w 211"/>
                <a:gd name="T29" fmla="*/ 192 h 211"/>
                <a:gd name="T30" fmla="*/ 31 w 211"/>
                <a:gd name="T31" fmla="*/ 180 h 211"/>
                <a:gd name="T32" fmla="*/ 22 w 211"/>
                <a:gd name="T33" fmla="*/ 169 h 211"/>
                <a:gd name="T34" fmla="*/ 14 w 211"/>
                <a:gd name="T35" fmla="*/ 155 h 211"/>
                <a:gd name="T36" fmla="*/ 5 w 211"/>
                <a:gd name="T37" fmla="*/ 141 h 211"/>
                <a:gd name="T38" fmla="*/ 2 w 211"/>
                <a:gd name="T39" fmla="*/ 124 h 211"/>
                <a:gd name="T40" fmla="*/ 0 w 211"/>
                <a:gd name="T41" fmla="*/ 107 h 211"/>
                <a:gd name="T42" fmla="*/ 2 w 211"/>
                <a:gd name="T43" fmla="*/ 90 h 211"/>
                <a:gd name="T44" fmla="*/ 5 w 211"/>
                <a:gd name="T45" fmla="*/ 73 h 211"/>
                <a:gd name="T46" fmla="*/ 14 w 211"/>
                <a:gd name="T47" fmla="*/ 59 h 211"/>
                <a:gd name="T48" fmla="*/ 22 w 211"/>
                <a:gd name="T49" fmla="*/ 45 h 211"/>
                <a:gd name="T50" fmla="*/ 31 w 211"/>
                <a:gd name="T51" fmla="*/ 31 h 211"/>
                <a:gd name="T52" fmla="*/ 45 w 211"/>
                <a:gd name="T53" fmla="*/ 19 h 211"/>
                <a:gd name="T54" fmla="*/ 59 w 211"/>
                <a:gd name="T55" fmla="*/ 11 h 211"/>
                <a:gd name="T56" fmla="*/ 73 w 211"/>
                <a:gd name="T57" fmla="*/ 5 h 211"/>
                <a:gd name="T58" fmla="*/ 90 w 211"/>
                <a:gd name="T59" fmla="*/ 3 h 211"/>
                <a:gd name="T60" fmla="*/ 107 w 211"/>
                <a:gd name="T61" fmla="*/ 0 h 211"/>
                <a:gd name="T62" fmla="*/ 124 w 211"/>
                <a:gd name="T63" fmla="*/ 3 h 211"/>
                <a:gd name="T64" fmla="*/ 141 w 211"/>
                <a:gd name="T65" fmla="*/ 5 h 211"/>
                <a:gd name="T66" fmla="*/ 155 w 211"/>
                <a:gd name="T67" fmla="*/ 11 h 211"/>
                <a:gd name="T68" fmla="*/ 169 w 211"/>
                <a:gd name="T69" fmla="*/ 19 h 211"/>
                <a:gd name="T70" fmla="*/ 180 w 211"/>
                <a:gd name="T71" fmla="*/ 31 h 211"/>
                <a:gd name="T72" fmla="*/ 192 w 211"/>
                <a:gd name="T73" fmla="*/ 45 h 211"/>
                <a:gd name="T74" fmla="*/ 200 w 211"/>
                <a:gd name="T75" fmla="*/ 59 h 211"/>
                <a:gd name="T76" fmla="*/ 206 w 211"/>
                <a:gd name="T77" fmla="*/ 73 h 211"/>
                <a:gd name="T78" fmla="*/ 211 w 211"/>
                <a:gd name="T79" fmla="*/ 90 h 211"/>
                <a:gd name="T80" fmla="*/ 211 w 211"/>
                <a:gd name="T81" fmla="*/ 107 h 211"/>
                <a:gd name="T82" fmla="*/ 211 w 211"/>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124"/>
                  </a:lnTo>
                  <a:lnTo>
                    <a:pt x="206" y="141"/>
                  </a:lnTo>
                  <a:lnTo>
                    <a:pt x="200" y="155"/>
                  </a:lnTo>
                  <a:lnTo>
                    <a:pt x="192" y="169"/>
                  </a:lnTo>
                  <a:lnTo>
                    <a:pt x="180" y="180"/>
                  </a:lnTo>
                  <a:lnTo>
                    <a:pt x="169" y="192"/>
                  </a:lnTo>
                  <a:lnTo>
                    <a:pt x="155" y="200"/>
                  </a:lnTo>
                  <a:lnTo>
                    <a:pt x="141" y="206"/>
                  </a:lnTo>
                  <a:lnTo>
                    <a:pt x="124" y="211"/>
                  </a:lnTo>
                  <a:lnTo>
                    <a:pt x="107" y="211"/>
                  </a:lnTo>
                  <a:lnTo>
                    <a:pt x="90" y="211"/>
                  </a:lnTo>
                  <a:lnTo>
                    <a:pt x="73" y="206"/>
                  </a:lnTo>
                  <a:lnTo>
                    <a:pt x="59" y="200"/>
                  </a:lnTo>
                  <a:lnTo>
                    <a:pt x="45" y="192"/>
                  </a:lnTo>
                  <a:lnTo>
                    <a:pt x="31" y="180"/>
                  </a:lnTo>
                  <a:lnTo>
                    <a:pt x="22" y="169"/>
                  </a:lnTo>
                  <a:lnTo>
                    <a:pt x="14" y="155"/>
                  </a:lnTo>
                  <a:lnTo>
                    <a:pt x="5" y="141"/>
                  </a:lnTo>
                  <a:lnTo>
                    <a:pt x="2" y="124"/>
                  </a:lnTo>
                  <a:lnTo>
                    <a:pt x="0" y="107"/>
                  </a:lnTo>
                  <a:lnTo>
                    <a:pt x="2" y="90"/>
                  </a:lnTo>
                  <a:lnTo>
                    <a:pt x="5" y="73"/>
                  </a:lnTo>
                  <a:lnTo>
                    <a:pt x="14" y="59"/>
                  </a:lnTo>
                  <a:lnTo>
                    <a:pt x="22" y="45"/>
                  </a:lnTo>
                  <a:lnTo>
                    <a:pt x="31" y="31"/>
                  </a:lnTo>
                  <a:lnTo>
                    <a:pt x="45" y="19"/>
                  </a:lnTo>
                  <a:lnTo>
                    <a:pt x="59" y="11"/>
                  </a:lnTo>
                  <a:lnTo>
                    <a:pt x="73" y="5"/>
                  </a:lnTo>
                  <a:lnTo>
                    <a:pt x="90" y="3"/>
                  </a:lnTo>
                  <a:lnTo>
                    <a:pt x="107" y="0"/>
                  </a:lnTo>
                  <a:lnTo>
                    <a:pt x="124" y="3"/>
                  </a:lnTo>
                  <a:lnTo>
                    <a:pt x="141" y="5"/>
                  </a:lnTo>
                  <a:lnTo>
                    <a:pt x="155" y="11"/>
                  </a:lnTo>
                  <a:lnTo>
                    <a:pt x="169" y="19"/>
                  </a:lnTo>
                  <a:lnTo>
                    <a:pt x="180" y="31"/>
                  </a:lnTo>
                  <a:lnTo>
                    <a:pt x="192" y="45"/>
                  </a:lnTo>
                  <a:lnTo>
                    <a:pt x="200" y="59"/>
                  </a:lnTo>
                  <a:lnTo>
                    <a:pt x="206" y="73"/>
                  </a:lnTo>
                  <a:lnTo>
                    <a:pt x="211" y="90"/>
                  </a:lnTo>
                  <a:lnTo>
                    <a:pt x="211" y="107"/>
                  </a:lnTo>
                  <a:lnTo>
                    <a:pt x="211" y="104"/>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64" name="Freeform 35"/>
            <p:cNvSpPr>
              <a:spLocks/>
            </p:cNvSpPr>
            <p:nvPr/>
          </p:nvSpPr>
          <p:spPr bwMode="auto">
            <a:xfrm>
              <a:off x="2993" y="1361"/>
              <a:ext cx="211" cy="211"/>
            </a:xfrm>
            <a:custGeom>
              <a:avLst/>
              <a:gdLst>
                <a:gd name="T0" fmla="*/ 211 w 211"/>
                <a:gd name="T1" fmla="*/ 104 h 211"/>
                <a:gd name="T2" fmla="*/ 211 w 211"/>
                <a:gd name="T3" fmla="*/ 90 h 211"/>
                <a:gd name="T4" fmla="*/ 206 w 211"/>
                <a:gd name="T5" fmla="*/ 73 h 211"/>
                <a:gd name="T6" fmla="*/ 200 w 211"/>
                <a:gd name="T7" fmla="*/ 59 h 211"/>
                <a:gd name="T8" fmla="*/ 192 w 211"/>
                <a:gd name="T9" fmla="*/ 45 h 211"/>
                <a:gd name="T10" fmla="*/ 180 w 211"/>
                <a:gd name="T11" fmla="*/ 31 h 211"/>
                <a:gd name="T12" fmla="*/ 169 w 211"/>
                <a:gd name="T13" fmla="*/ 19 h 211"/>
                <a:gd name="T14" fmla="*/ 155 w 211"/>
                <a:gd name="T15" fmla="*/ 11 h 211"/>
                <a:gd name="T16" fmla="*/ 141 w 211"/>
                <a:gd name="T17" fmla="*/ 5 h 211"/>
                <a:gd name="T18" fmla="*/ 124 w 211"/>
                <a:gd name="T19" fmla="*/ 3 h 211"/>
                <a:gd name="T20" fmla="*/ 107 w 211"/>
                <a:gd name="T21" fmla="*/ 0 h 211"/>
                <a:gd name="T22" fmla="*/ 90 w 211"/>
                <a:gd name="T23" fmla="*/ 3 h 211"/>
                <a:gd name="T24" fmla="*/ 73 w 211"/>
                <a:gd name="T25" fmla="*/ 5 h 211"/>
                <a:gd name="T26" fmla="*/ 59 w 211"/>
                <a:gd name="T27" fmla="*/ 11 h 211"/>
                <a:gd name="T28" fmla="*/ 45 w 211"/>
                <a:gd name="T29" fmla="*/ 19 h 211"/>
                <a:gd name="T30" fmla="*/ 31 w 211"/>
                <a:gd name="T31" fmla="*/ 31 h 211"/>
                <a:gd name="T32" fmla="*/ 22 w 211"/>
                <a:gd name="T33" fmla="*/ 45 h 211"/>
                <a:gd name="T34" fmla="*/ 14 w 211"/>
                <a:gd name="T35" fmla="*/ 59 h 211"/>
                <a:gd name="T36" fmla="*/ 5 w 211"/>
                <a:gd name="T37" fmla="*/ 73 h 211"/>
                <a:gd name="T38" fmla="*/ 2 w 211"/>
                <a:gd name="T39" fmla="*/ 90 h 211"/>
                <a:gd name="T40" fmla="*/ 0 w 211"/>
                <a:gd name="T41" fmla="*/ 107 h 211"/>
                <a:gd name="T42" fmla="*/ 2 w 211"/>
                <a:gd name="T43" fmla="*/ 124 h 211"/>
                <a:gd name="T44" fmla="*/ 5 w 211"/>
                <a:gd name="T45" fmla="*/ 141 h 211"/>
                <a:gd name="T46" fmla="*/ 14 w 211"/>
                <a:gd name="T47" fmla="*/ 155 h 211"/>
                <a:gd name="T48" fmla="*/ 22 w 211"/>
                <a:gd name="T49" fmla="*/ 169 h 211"/>
                <a:gd name="T50" fmla="*/ 31 w 211"/>
                <a:gd name="T51" fmla="*/ 180 h 211"/>
                <a:gd name="T52" fmla="*/ 45 w 211"/>
                <a:gd name="T53" fmla="*/ 192 h 211"/>
                <a:gd name="T54" fmla="*/ 59 w 211"/>
                <a:gd name="T55" fmla="*/ 200 h 211"/>
                <a:gd name="T56" fmla="*/ 73 w 211"/>
                <a:gd name="T57" fmla="*/ 206 h 211"/>
                <a:gd name="T58" fmla="*/ 90 w 211"/>
                <a:gd name="T59" fmla="*/ 211 h 211"/>
                <a:gd name="T60" fmla="*/ 107 w 211"/>
                <a:gd name="T61" fmla="*/ 211 h 211"/>
                <a:gd name="T62" fmla="*/ 124 w 211"/>
                <a:gd name="T63" fmla="*/ 211 h 211"/>
                <a:gd name="T64" fmla="*/ 141 w 211"/>
                <a:gd name="T65" fmla="*/ 206 h 211"/>
                <a:gd name="T66" fmla="*/ 155 w 211"/>
                <a:gd name="T67" fmla="*/ 200 h 211"/>
                <a:gd name="T68" fmla="*/ 169 w 211"/>
                <a:gd name="T69" fmla="*/ 192 h 211"/>
                <a:gd name="T70" fmla="*/ 180 w 211"/>
                <a:gd name="T71" fmla="*/ 180 h 211"/>
                <a:gd name="T72" fmla="*/ 192 w 211"/>
                <a:gd name="T73" fmla="*/ 169 h 211"/>
                <a:gd name="T74" fmla="*/ 200 w 211"/>
                <a:gd name="T75" fmla="*/ 155 h 211"/>
                <a:gd name="T76" fmla="*/ 206 w 211"/>
                <a:gd name="T77" fmla="*/ 141 h 211"/>
                <a:gd name="T78" fmla="*/ 211 w 211"/>
                <a:gd name="T79" fmla="*/ 124 h 211"/>
                <a:gd name="T80" fmla="*/ 211 w 211"/>
                <a:gd name="T81" fmla="*/ 107 h 211"/>
                <a:gd name="T82" fmla="*/ 211 w 211"/>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90"/>
                  </a:lnTo>
                  <a:lnTo>
                    <a:pt x="206" y="73"/>
                  </a:lnTo>
                  <a:lnTo>
                    <a:pt x="200" y="59"/>
                  </a:lnTo>
                  <a:lnTo>
                    <a:pt x="192" y="45"/>
                  </a:lnTo>
                  <a:lnTo>
                    <a:pt x="180" y="31"/>
                  </a:lnTo>
                  <a:lnTo>
                    <a:pt x="169" y="19"/>
                  </a:lnTo>
                  <a:lnTo>
                    <a:pt x="155" y="11"/>
                  </a:lnTo>
                  <a:lnTo>
                    <a:pt x="141" y="5"/>
                  </a:lnTo>
                  <a:lnTo>
                    <a:pt x="124" y="3"/>
                  </a:lnTo>
                  <a:lnTo>
                    <a:pt x="107" y="0"/>
                  </a:lnTo>
                  <a:lnTo>
                    <a:pt x="90" y="3"/>
                  </a:lnTo>
                  <a:lnTo>
                    <a:pt x="73" y="5"/>
                  </a:lnTo>
                  <a:lnTo>
                    <a:pt x="59" y="11"/>
                  </a:lnTo>
                  <a:lnTo>
                    <a:pt x="45" y="19"/>
                  </a:lnTo>
                  <a:lnTo>
                    <a:pt x="31" y="31"/>
                  </a:lnTo>
                  <a:lnTo>
                    <a:pt x="22" y="45"/>
                  </a:lnTo>
                  <a:lnTo>
                    <a:pt x="14" y="59"/>
                  </a:lnTo>
                  <a:lnTo>
                    <a:pt x="5" y="73"/>
                  </a:lnTo>
                  <a:lnTo>
                    <a:pt x="2" y="90"/>
                  </a:lnTo>
                  <a:lnTo>
                    <a:pt x="0" y="107"/>
                  </a:lnTo>
                  <a:lnTo>
                    <a:pt x="2" y="124"/>
                  </a:lnTo>
                  <a:lnTo>
                    <a:pt x="5" y="141"/>
                  </a:lnTo>
                  <a:lnTo>
                    <a:pt x="14" y="155"/>
                  </a:lnTo>
                  <a:lnTo>
                    <a:pt x="22" y="169"/>
                  </a:lnTo>
                  <a:lnTo>
                    <a:pt x="31" y="180"/>
                  </a:lnTo>
                  <a:lnTo>
                    <a:pt x="45" y="192"/>
                  </a:lnTo>
                  <a:lnTo>
                    <a:pt x="59" y="200"/>
                  </a:lnTo>
                  <a:lnTo>
                    <a:pt x="73" y="206"/>
                  </a:lnTo>
                  <a:lnTo>
                    <a:pt x="90" y="211"/>
                  </a:lnTo>
                  <a:lnTo>
                    <a:pt x="107" y="211"/>
                  </a:lnTo>
                  <a:lnTo>
                    <a:pt x="124" y="211"/>
                  </a:lnTo>
                  <a:lnTo>
                    <a:pt x="141" y="206"/>
                  </a:lnTo>
                  <a:lnTo>
                    <a:pt x="155" y="200"/>
                  </a:lnTo>
                  <a:lnTo>
                    <a:pt x="169" y="192"/>
                  </a:lnTo>
                  <a:lnTo>
                    <a:pt x="180" y="180"/>
                  </a:lnTo>
                  <a:lnTo>
                    <a:pt x="192" y="169"/>
                  </a:lnTo>
                  <a:lnTo>
                    <a:pt x="200" y="155"/>
                  </a:lnTo>
                  <a:lnTo>
                    <a:pt x="206" y="141"/>
                  </a:lnTo>
                  <a:lnTo>
                    <a:pt x="211" y="124"/>
                  </a:lnTo>
                  <a:lnTo>
                    <a:pt x="211" y="107"/>
                  </a:lnTo>
                </a:path>
              </a:pathLst>
            </a:custGeom>
            <a:solidFill>
              <a:srgbClr val="FFFF00"/>
            </a:solidFill>
            <a:ln w="9525">
              <a:solidFill>
                <a:srgbClr val="000000"/>
              </a:solidFill>
              <a:prstDash val="solid"/>
              <a:round/>
              <a:headEnd/>
              <a:tailEnd/>
            </a:ln>
          </p:spPr>
          <p:txBody>
            <a:bodyPr/>
            <a:lstStyle/>
            <a:p>
              <a:endParaRPr lang="zh-CN" altLang="en-US" sz="1477"/>
            </a:p>
          </p:txBody>
        </p:sp>
        <p:sp>
          <p:nvSpPr>
            <p:cNvPr id="8265" name="Rectangle 36"/>
            <p:cNvSpPr>
              <a:spLocks noChangeArrowheads="1"/>
            </p:cNvSpPr>
            <p:nvPr/>
          </p:nvSpPr>
          <p:spPr bwMode="auto">
            <a:xfrm>
              <a:off x="3066" y="1420"/>
              <a:ext cx="49" cy="11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5</a:t>
              </a:r>
              <a:endParaRPr lang="en-US" altLang="zh-CN" sz="1292">
                <a:ea typeface="宋体" panose="02010600030101010101" pitchFamily="2" charset="-122"/>
              </a:endParaRPr>
            </a:p>
          </p:txBody>
        </p:sp>
        <p:sp>
          <p:nvSpPr>
            <p:cNvPr id="8266" name="Freeform 37"/>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8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8" y="82"/>
                  </a:lnTo>
                </a:path>
              </a:pathLst>
            </a:custGeom>
            <a:solidFill>
              <a:srgbClr val="FFFF00"/>
            </a:solidFill>
            <a:ln w="9525">
              <a:solidFill>
                <a:srgbClr val="000000"/>
              </a:solidFill>
              <a:prstDash val="solid"/>
              <a:round/>
              <a:headEnd/>
              <a:tailEnd/>
            </a:ln>
          </p:spPr>
          <p:txBody>
            <a:bodyPr/>
            <a:lstStyle/>
            <a:p>
              <a:endParaRPr lang="zh-CN" altLang="en-US" sz="1477"/>
            </a:p>
          </p:txBody>
        </p:sp>
        <p:sp>
          <p:nvSpPr>
            <p:cNvPr id="8267" name="Freeform 38"/>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6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6" y="82"/>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68" name="Freeform 39"/>
            <p:cNvSpPr>
              <a:spLocks/>
            </p:cNvSpPr>
            <p:nvPr/>
          </p:nvSpPr>
          <p:spPr bwMode="auto">
            <a:xfrm>
              <a:off x="2916" y="1239"/>
              <a:ext cx="48" cy="700"/>
            </a:xfrm>
            <a:custGeom>
              <a:avLst/>
              <a:gdLst>
                <a:gd name="T0" fmla="*/ 34 w 48"/>
                <a:gd name="T1" fmla="*/ 700 h 700"/>
                <a:gd name="T2" fmla="*/ 40 w 48"/>
                <a:gd name="T3" fmla="*/ 633 h 700"/>
                <a:gd name="T4" fmla="*/ 43 w 48"/>
                <a:gd name="T5" fmla="*/ 562 h 700"/>
                <a:gd name="T6" fmla="*/ 46 w 48"/>
                <a:gd name="T7" fmla="*/ 491 h 700"/>
                <a:gd name="T8" fmla="*/ 48 w 48"/>
                <a:gd name="T9" fmla="*/ 421 h 700"/>
                <a:gd name="T10" fmla="*/ 48 w 48"/>
                <a:gd name="T11" fmla="*/ 348 h 700"/>
                <a:gd name="T12" fmla="*/ 46 w 48"/>
                <a:gd name="T13" fmla="*/ 277 h 700"/>
                <a:gd name="T14" fmla="*/ 40 w 48"/>
                <a:gd name="T15" fmla="*/ 206 h 700"/>
                <a:gd name="T16" fmla="*/ 31 w 48"/>
                <a:gd name="T17" fmla="*/ 136 h 700"/>
                <a:gd name="T18" fmla="*/ 17 w 48"/>
                <a:gd name="T19" fmla="*/ 68 h 700"/>
                <a:gd name="T20" fmla="*/ 0 w 48"/>
                <a:gd name="T21" fmla="*/ 0 h 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700"/>
                <a:gd name="T35" fmla="*/ 48 w 48"/>
                <a:gd name="T36" fmla="*/ 700 h 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700">
                  <a:moveTo>
                    <a:pt x="34" y="700"/>
                  </a:moveTo>
                  <a:lnTo>
                    <a:pt x="40" y="633"/>
                  </a:lnTo>
                  <a:lnTo>
                    <a:pt x="43" y="562"/>
                  </a:lnTo>
                  <a:lnTo>
                    <a:pt x="46" y="491"/>
                  </a:lnTo>
                  <a:lnTo>
                    <a:pt x="48" y="421"/>
                  </a:lnTo>
                  <a:lnTo>
                    <a:pt x="48" y="348"/>
                  </a:lnTo>
                  <a:lnTo>
                    <a:pt x="46" y="277"/>
                  </a:lnTo>
                  <a:lnTo>
                    <a:pt x="40" y="206"/>
                  </a:lnTo>
                  <a:lnTo>
                    <a:pt x="31" y="136"/>
                  </a:lnTo>
                  <a:lnTo>
                    <a:pt x="17" y="68"/>
                  </a:lnTo>
                  <a:lnTo>
                    <a:pt x="0" y="0"/>
                  </a:lnTo>
                </a:path>
              </a:pathLst>
            </a:custGeom>
            <a:solidFill>
              <a:srgbClr val="FFFF00"/>
            </a:solidFill>
            <a:ln w="9525">
              <a:solidFill>
                <a:srgbClr val="000000"/>
              </a:solidFill>
              <a:prstDash val="solid"/>
              <a:round/>
              <a:headEnd/>
              <a:tailEnd/>
            </a:ln>
          </p:spPr>
          <p:txBody>
            <a:bodyPr/>
            <a:lstStyle/>
            <a:p>
              <a:endParaRPr lang="zh-CN" altLang="en-US" sz="1477"/>
            </a:p>
          </p:txBody>
        </p:sp>
        <p:sp>
          <p:nvSpPr>
            <p:cNvPr id="8269" name="Rectangle 40"/>
            <p:cNvSpPr>
              <a:spLocks noChangeArrowheads="1"/>
            </p:cNvSpPr>
            <p:nvPr/>
          </p:nvSpPr>
          <p:spPr bwMode="auto">
            <a:xfrm>
              <a:off x="3007" y="1226"/>
              <a:ext cx="49" cy="11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u</a:t>
              </a:r>
              <a:endParaRPr lang="en-US" altLang="zh-CN" sz="1292">
                <a:ea typeface="宋体" panose="02010600030101010101" pitchFamily="2" charset="-122"/>
              </a:endParaRPr>
            </a:p>
          </p:txBody>
        </p:sp>
        <p:sp>
          <p:nvSpPr>
            <p:cNvPr id="8270" name="Rectangle 41"/>
            <p:cNvSpPr>
              <a:spLocks noChangeArrowheads="1"/>
            </p:cNvSpPr>
            <p:nvPr/>
          </p:nvSpPr>
          <p:spPr bwMode="auto">
            <a:xfrm>
              <a:off x="3057" y="1226"/>
              <a:ext cx="152" cy="11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 = ?</a:t>
              </a:r>
              <a:endParaRPr lang="en-US" altLang="zh-CN" sz="1292">
                <a:ea typeface="宋体" panose="02010600030101010101" pitchFamily="2" charset="-122"/>
              </a:endParaRPr>
            </a:p>
          </p:txBody>
        </p:sp>
      </p:grpSp>
      <p:grpSp>
        <p:nvGrpSpPr>
          <p:cNvPr id="3" name="Group 42"/>
          <p:cNvGrpSpPr>
            <a:grpSpLocks/>
          </p:cNvGrpSpPr>
          <p:nvPr/>
        </p:nvGrpSpPr>
        <p:grpSpPr bwMode="auto">
          <a:xfrm>
            <a:off x="2287469" y="1902069"/>
            <a:ext cx="567224" cy="592015"/>
            <a:chOff x="1496" y="1160"/>
            <a:chExt cx="358" cy="452"/>
          </a:xfrm>
        </p:grpSpPr>
        <p:sp>
          <p:nvSpPr>
            <p:cNvPr id="8255" name="Freeform 43"/>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path>
              </a:pathLst>
            </a:custGeom>
            <a:solidFill>
              <a:srgbClr val="FFFF00"/>
            </a:solidFill>
            <a:ln w="9525">
              <a:solidFill>
                <a:srgbClr val="000000"/>
              </a:solidFill>
              <a:prstDash val="solid"/>
              <a:round/>
              <a:headEnd/>
              <a:tailEnd/>
            </a:ln>
          </p:spPr>
          <p:txBody>
            <a:bodyPr/>
            <a:lstStyle/>
            <a:p>
              <a:endParaRPr lang="zh-CN" altLang="en-US" sz="1477"/>
            </a:p>
          </p:txBody>
        </p:sp>
        <p:sp>
          <p:nvSpPr>
            <p:cNvPr id="8256" name="Freeform 44"/>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57" name="Freeform 45"/>
            <p:cNvSpPr>
              <a:spLocks/>
            </p:cNvSpPr>
            <p:nvPr/>
          </p:nvSpPr>
          <p:spPr bwMode="auto">
            <a:xfrm>
              <a:off x="1550" y="1234"/>
              <a:ext cx="40" cy="378"/>
            </a:xfrm>
            <a:custGeom>
              <a:avLst/>
              <a:gdLst>
                <a:gd name="T0" fmla="*/ 14 w 40"/>
                <a:gd name="T1" fmla="*/ 378 h 378"/>
                <a:gd name="T2" fmla="*/ 20 w 40"/>
                <a:gd name="T3" fmla="*/ 344 h 378"/>
                <a:gd name="T4" fmla="*/ 25 w 40"/>
                <a:gd name="T5" fmla="*/ 305 h 378"/>
                <a:gd name="T6" fmla="*/ 28 w 40"/>
                <a:gd name="T7" fmla="*/ 265 h 378"/>
                <a:gd name="T8" fmla="*/ 34 w 40"/>
                <a:gd name="T9" fmla="*/ 226 h 378"/>
                <a:gd name="T10" fmla="*/ 37 w 40"/>
                <a:gd name="T11" fmla="*/ 183 h 378"/>
                <a:gd name="T12" fmla="*/ 40 w 40"/>
                <a:gd name="T13" fmla="*/ 144 h 378"/>
                <a:gd name="T14" fmla="*/ 37 w 40"/>
                <a:gd name="T15" fmla="*/ 104 h 378"/>
                <a:gd name="T16" fmla="*/ 28 w 40"/>
                <a:gd name="T17" fmla="*/ 67 h 378"/>
                <a:gd name="T18" fmla="*/ 17 w 40"/>
                <a:gd name="T19" fmla="*/ 34 h 378"/>
                <a:gd name="T20" fmla="*/ 0 w 40"/>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378"/>
                <a:gd name="T35" fmla="*/ 40 w 40"/>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378">
                  <a:moveTo>
                    <a:pt x="14" y="378"/>
                  </a:moveTo>
                  <a:lnTo>
                    <a:pt x="20" y="344"/>
                  </a:lnTo>
                  <a:lnTo>
                    <a:pt x="25" y="305"/>
                  </a:lnTo>
                  <a:lnTo>
                    <a:pt x="28" y="265"/>
                  </a:lnTo>
                  <a:lnTo>
                    <a:pt x="34" y="226"/>
                  </a:lnTo>
                  <a:lnTo>
                    <a:pt x="37" y="183"/>
                  </a:lnTo>
                  <a:lnTo>
                    <a:pt x="40" y="144"/>
                  </a:lnTo>
                  <a:lnTo>
                    <a:pt x="37" y="104"/>
                  </a:lnTo>
                  <a:lnTo>
                    <a:pt x="28" y="67"/>
                  </a:lnTo>
                  <a:lnTo>
                    <a:pt x="17" y="34"/>
                  </a:lnTo>
                  <a:lnTo>
                    <a:pt x="0" y="0"/>
                  </a:lnTo>
                </a:path>
              </a:pathLst>
            </a:custGeom>
            <a:solidFill>
              <a:srgbClr val="FFFF00"/>
            </a:solidFill>
            <a:ln w="9525">
              <a:solidFill>
                <a:srgbClr val="000000"/>
              </a:solidFill>
              <a:prstDash val="solid"/>
              <a:round/>
              <a:headEnd/>
              <a:tailEnd/>
            </a:ln>
          </p:spPr>
          <p:txBody>
            <a:bodyPr/>
            <a:lstStyle/>
            <a:p>
              <a:endParaRPr lang="zh-CN" altLang="en-US" sz="1477"/>
            </a:p>
          </p:txBody>
        </p:sp>
        <p:sp>
          <p:nvSpPr>
            <p:cNvPr id="8258" name="Freeform 46"/>
            <p:cNvSpPr>
              <a:spLocks/>
            </p:cNvSpPr>
            <p:nvPr/>
          </p:nvSpPr>
          <p:spPr bwMode="auto">
            <a:xfrm>
              <a:off x="1609" y="1369"/>
              <a:ext cx="212" cy="212"/>
            </a:xfrm>
            <a:custGeom>
              <a:avLst/>
              <a:gdLst>
                <a:gd name="T0" fmla="*/ 209 w 212"/>
                <a:gd name="T1" fmla="*/ 105 h 212"/>
                <a:gd name="T2" fmla="*/ 209 w 212"/>
                <a:gd name="T3" fmla="*/ 124 h 212"/>
                <a:gd name="T4" fmla="*/ 206 w 212"/>
                <a:gd name="T5" fmla="*/ 141 h 212"/>
                <a:gd name="T6" fmla="*/ 201 w 212"/>
                <a:gd name="T7" fmla="*/ 155 h 212"/>
                <a:gd name="T8" fmla="*/ 192 w 212"/>
                <a:gd name="T9" fmla="*/ 170 h 212"/>
                <a:gd name="T10" fmla="*/ 181 w 212"/>
                <a:gd name="T11" fmla="*/ 181 h 212"/>
                <a:gd name="T12" fmla="*/ 167 w 212"/>
                <a:gd name="T13" fmla="*/ 192 h 212"/>
                <a:gd name="T14" fmla="*/ 156 w 212"/>
                <a:gd name="T15" fmla="*/ 201 h 212"/>
                <a:gd name="T16" fmla="*/ 139 w 212"/>
                <a:gd name="T17" fmla="*/ 206 h 212"/>
                <a:gd name="T18" fmla="*/ 122 w 212"/>
                <a:gd name="T19" fmla="*/ 212 h 212"/>
                <a:gd name="T20" fmla="*/ 105 w 212"/>
                <a:gd name="T21" fmla="*/ 212 h 212"/>
                <a:gd name="T22" fmla="*/ 88 w 212"/>
                <a:gd name="T23" fmla="*/ 212 h 212"/>
                <a:gd name="T24" fmla="*/ 71 w 212"/>
                <a:gd name="T25" fmla="*/ 206 h 212"/>
                <a:gd name="T26" fmla="*/ 57 w 212"/>
                <a:gd name="T27" fmla="*/ 201 h 212"/>
                <a:gd name="T28" fmla="*/ 43 w 212"/>
                <a:gd name="T29" fmla="*/ 192 h 212"/>
                <a:gd name="T30" fmla="*/ 31 w 212"/>
                <a:gd name="T31" fmla="*/ 181 h 212"/>
                <a:gd name="T32" fmla="*/ 20 w 212"/>
                <a:gd name="T33" fmla="*/ 170 h 212"/>
                <a:gd name="T34" fmla="*/ 12 w 212"/>
                <a:gd name="T35" fmla="*/ 155 h 212"/>
                <a:gd name="T36" fmla="*/ 6 w 212"/>
                <a:gd name="T37" fmla="*/ 141 h 212"/>
                <a:gd name="T38" fmla="*/ 0 w 212"/>
                <a:gd name="T39" fmla="*/ 124 h 212"/>
                <a:gd name="T40" fmla="*/ 0 w 212"/>
                <a:gd name="T41" fmla="*/ 107 h 212"/>
                <a:gd name="T42" fmla="*/ 0 w 212"/>
                <a:gd name="T43" fmla="*/ 91 h 212"/>
                <a:gd name="T44" fmla="*/ 6 w 212"/>
                <a:gd name="T45" fmla="*/ 74 h 212"/>
                <a:gd name="T46" fmla="*/ 12 w 212"/>
                <a:gd name="T47" fmla="*/ 59 h 212"/>
                <a:gd name="T48" fmla="*/ 20 w 212"/>
                <a:gd name="T49" fmla="*/ 45 h 212"/>
                <a:gd name="T50" fmla="*/ 31 w 212"/>
                <a:gd name="T51" fmla="*/ 31 h 212"/>
                <a:gd name="T52" fmla="*/ 43 w 212"/>
                <a:gd name="T53" fmla="*/ 20 h 212"/>
                <a:gd name="T54" fmla="*/ 57 w 212"/>
                <a:gd name="T55" fmla="*/ 11 h 212"/>
                <a:gd name="T56" fmla="*/ 71 w 212"/>
                <a:gd name="T57" fmla="*/ 6 h 212"/>
                <a:gd name="T58" fmla="*/ 88 w 212"/>
                <a:gd name="T59" fmla="*/ 3 h 212"/>
                <a:gd name="T60" fmla="*/ 105 w 212"/>
                <a:gd name="T61" fmla="*/ 0 h 212"/>
                <a:gd name="T62" fmla="*/ 122 w 212"/>
                <a:gd name="T63" fmla="*/ 3 h 212"/>
                <a:gd name="T64" fmla="*/ 139 w 212"/>
                <a:gd name="T65" fmla="*/ 6 h 212"/>
                <a:gd name="T66" fmla="*/ 156 w 212"/>
                <a:gd name="T67" fmla="*/ 11 h 212"/>
                <a:gd name="T68" fmla="*/ 167 w 212"/>
                <a:gd name="T69" fmla="*/ 20 h 212"/>
                <a:gd name="T70" fmla="*/ 181 w 212"/>
                <a:gd name="T71" fmla="*/ 31 h 212"/>
                <a:gd name="T72" fmla="*/ 192 w 212"/>
                <a:gd name="T73" fmla="*/ 45 h 212"/>
                <a:gd name="T74" fmla="*/ 201 w 212"/>
                <a:gd name="T75" fmla="*/ 59 h 212"/>
                <a:gd name="T76" fmla="*/ 206 w 212"/>
                <a:gd name="T77" fmla="*/ 74 h 212"/>
                <a:gd name="T78" fmla="*/ 209 w 212"/>
                <a:gd name="T79" fmla="*/ 91 h 212"/>
                <a:gd name="T80" fmla="*/ 212 w 212"/>
                <a:gd name="T81" fmla="*/ 107 h 212"/>
                <a:gd name="T82" fmla="*/ 209 w 212"/>
                <a:gd name="T83" fmla="*/ 105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124"/>
                  </a:lnTo>
                  <a:lnTo>
                    <a:pt x="206" y="141"/>
                  </a:lnTo>
                  <a:lnTo>
                    <a:pt x="201" y="155"/>
                  </a:lnTo>
                  <a:lnTo>
                    <a:pt x="192" y="170"/>
                  </a:lnTo>
                  <a:lnTo>
                    <a:pt x="181" y="181"/>
                  </a:lnTo>
                  <a:lnTo>
                    <a:pt x="167" y="192"/>
                  </a:lnTo>
                  <a:lnTo>
                    <a:pt x="156" y="201"/>
                  </a:lnTo>
                  <a:lnTo>
                    <a:pt x="139" y="206"/>
                  </a:lnTo>
                  <a:lnTo>
                    <a:pt x="122" y="212"/>
                  </a:lnTo>
                  <a:lnTo>
                    <a:pt x="105" y="212"/>
                  </a:lnTo>
                  <a:lnTo>
                    <a:pt x="88" y="212"/>
                  </a:lnTo>
                  <a:lnTo>
                    <a:pt x="71" y="206"/>
                  </a:lnTo>
                  <a:lnTo>
                    <a:pt x="57" y="201"/>
                  </a:lnTo>
                  <a:lnTo>
                    <a:pt x="43" y="192"/>
                  </a:lnTo>
                  <a:lnTo>
                    <a:pt x="31" y="181"/>
                  </a:lnTo>
                  <a:lnTo>
                    <a:pt x="20" y="170"/>
                  </a:lnTo>
                  <a:lnTo>
                    <a:pt x="12" y="155"/>
                  </a:lnTo>
                  <a:lnTo>
                    <a:pt x="6" y="141"/>
                  </a:lnTo>
                  <a:lnTo>
                    <a:pt x="0" y="124"/>
                  </a:lnTo>
                  <a:lnTo>
                    <a:pt x="0" y="107"/>
                  </a:lnTo>
                  <a:lnTo>
                    <a:pt x="0" y="91"/>
                  </a:lnTo>
                  <a:lnTo>
                    <a:pt x="6" y="74"/>
                  </a:lnTo>
                  <a:lnTo>
                    <a:pt x="12" y="59"/>
                  </a:lnTo>
                  <a:lnTo>
                    <a:pt x="20" y="45"/>
                  </a:lnTo>
                  <a:lnTo>
                    <a:pt x="31" y="31"/>
                  </a:lnTo>
                  <a:lnTo>
                    <a:pt x="43" y="20"/>
                  </a:lnTo>
                  <a:lnTo>
                    <a:pt x="57" y="11"/>
                  </a:lnTo>
                  <a:lnTo>
                    <a:pt x="71" y="6"/>
                  </a:lnTo>
                  <a:lnTo>
                    <a:pt x="88" y="3"/>
                  </a:lnTo>
                  <a:lnTo>
                    <a:pt x="105" y="0"/>
                  </a:lnTo>
                  <a:lnTo>
                    <a:pt x="122" y="3"/>
                  </a:lnTo>
                  <a:lnTo>
                    <a:pt x="139" y="6"/>
                  </a:lnTo>
                  <a:lnTo>
                    <a:pt x="156" y="11"/>
                  </a:lnTo>
                  <a:lnTo>
                    <a:pt x="167" y="20"/>
                  </a:lnTo>
                  <a:lnTo>
                    <a:pt x="181" y="31"/>
                  </a:lnTo>
                  <a:lnTo>
                    <a:pt x="192" y="45"/>
                  </a:lnTo>
                  <a:lnTo>
                    <a:pt x="201" y="59"/>
                  </a:lnTo>
                  <a:lnTo>
                    <a:pt x="206" y="74"/>
                  </a:lnTo>
                  <a:lnTo>
                    <a:pt x="209" y="91"/>
                  </a:lnTo>
                  <a:lnTo>
                    <a:pt x="212" y="107"/>
                  </a:lnTo>
                  <a:lnTo>
                    <a:pt x="209" y="105"/>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59" name="Freeform 47"/>
            <p:cNvSpPr>
              <a:spLocks/>
            </p:cNvSpPr>
            <p:nvPr/>
          </p:nvSpPr>
          <p:spPr bwMode="auto">
            <a:xfrm>
              <a:off x="1609" y="1369"/>
              <a:ext cx="212" cy="212"/>
            </a:xfrm>
            <a:custGeom>
              <a:avLst/>
              <a:gdLst>
                <a:gd name="T0" fmla="*/ 209 w 212"/>
                <a:gd name="T1" fmla="*/ 105 h 212"/>
                <a:gd name="T2" fmla="*/ 209 w 212"/>
                <a:gd name="T3" fmla="*/ 91 h 212"/>
                <a:gd name="T4" fmla="*/ 206 w 212"/>
                <a:gd name="T5" fmla="*/ 74 h 212"/>
                <a:gd name="T6" fmla="*/ 201 w 212"/>
                <a:gd name="T7" fmla="*/ 59 h 212"/>
                <a:gd name="T8" fmla="*/ 192 w 212"/>
                <a:gd name="T9" fmla="*/ 45 h 212"/>
                <a:gd name="T10" fmla="*/ 181 w 212"/>
                <a:gd name="T11" fmla="*/ 31 h 212"/>
                <a:gd name="T12" fmla="*/ 167 w 212"/>
                <a:gd name="T13" fmla="*/ 20 h 212"/>
                <a:gd name="T14" fmla="*/ 156 w 212"/>
                <a:gd name="T15" fmla="*/ 11 h 212"/>
                <a:gd name="T16" fmla="*/ 139 w 212"/>
                <a:gd name="T17" fmla="*/ 6 h 212"/>
                <a:gd name="T18" fmla="*/ 122 w 212"/>
                <a:gd name="T19" fmla="*/ 3 h 212"/>
                <a:gd name="T20" fmla="*/ 105 w 212"/>
                <a:gd name="T21" fmla="*/ 0 h 212"/>
                <a:gd name="T22" fmla="*/ 88 w 212"/>
                <a:gd name="T23" fmla="*/ 3 h 212"/>
                <a:gd name="T24" fmla="*/ 71 w 212"/>
                <a:gd name="T25" fmla="*/ 6 h 212"/>
                <a:gd name="T26" fmla="*/ 57 w 212"/>
                <a:gd name="T27" fmla="*/ 11 h 212"/>
                <a:gd name="T28" fmla="*/ 43 w 212"/>
                <a:gd name="T29" fmla="*/ 20 h 212"/>
                <a:gd name="T30" fmla="*/ 31 w 212"/>
                <a:gd name="T31" fmla="*/ 31 h 212"/>
                <a:gd name="T32" fmla="*/ 20 w 212"/>
                <a:gd name="T33" fmla="*/ 45 h 212"/>
                <a:gd name="T34" fmla="*/ 12 w 212"/>
                <a:gd name="T35" fmla="*/ 59 h 212"/>
                <a:gd name="T36" fmla="*/ 6 w 212"/>
                <a:gd name="T37" fmla="*/ 74 h 212"/>
                <a:gd name="T38" fmla="*/ 0 w 212"/>
                <a:gd name="T39" fmla="*/ 91 h 212"/>
                <a:gd name="T40" fmla="*/ 0 w 212"/>
                <a:gd name="T41" fmla="*/ 107 h 212"/>
                <a:gd name="T42" fmla="*/ 0 w 212"/>
                <a:gd name="T43" fmla="*/ 124 h 212"/>
                <a:gd name="T44" fmla="*/ 6 w 212"/>
                <a:gd name="T45" fmla="*/ 141 h 212"/>
                <a:gd name="T46" fmla="*/ 12 w 212"/>
                <a:gd name="T47" fmla="*/ 155 h 212"/>
                <a:gd name="T48" fmla="*/ 20 w 212"/>
                <a:gd name="T49" fmla="*/ 170 h 212"/>
                <a:gd name="T50" fmla="*/ 31 w 212"/>
                <a:gd name="T51" fmla="*/ 181 h 212"/>
                <a:gd name="T52" fmla="*/ 43 w 212"/>
                <a:gd name="T53" fmla="*/ 192 h 212"/>
                <a:gd name="T54" fmla="*/ 57 w 212"/>
                <a:gd name="T55" fmla="*/ 201 h 212"/>
                <a:gd name="T56" fmla="*/ 71 w 212"/>
                <a:gd name="T57" fmla="*/ 206 h 212"/>
                <a:gd name="T58" fmla="*/ 88 w 212"/>
                <a:gd name="T59" fmla="*/ 212 h 212"/>
                <a:gd name="T60" fmla="*/ 105 w 212"/>
                <a:gd name="T61" fmla="*/ 212 h 212"/>
                <a:gd name="T62" fmla="*/ 122 w 212"/>
                <a:gd name="T63" fmla="*/ 212 h 212"/>
                <a:gd name="T64" fmla="*/ 139 w 212"/>
                <a:gd name="T65" fmla="*/ 206 h 212"/>
                <a:gd name="T66" fmla="*/ 156 w 212"/>
                <a:gd name="T67" fmla="*/ 201 h 212"/>
                <a:gd name="T68" fmla="*/ 167 w 212"/>
                <a:gd name="T69" fmla="*/ 192 h 212"/>
                <a:gd name="T70" fmla="*/ 181 w 212"/>
                <a:gd name="T71" fmla="*/ 181 h 212"/>
                <a:gd name="T72" fmla="*/ 192 w 212"/>
                <a:gd name="T73" fmla="*/ 170 h 212"/>
                <a:gd name="T74" fmla="*/ 201 w 212"/>
                <a:gd name="T75" fmla="*/ 155 h 212"/>
                <a:gd name="T76" fmla="*/ 206 w 212"/>
                <a:gd name="T77" fmla="*/ 141 h 212"/>
                <a:gd name="T78" fmla="*/ 209 w 212"/>
                <a:gd name="T79" fmla="*/ 124 h 212"/>
                <a:gd name="T80" fmla="*/ 212 w 212"/>
                <a:gd name="T81" fmla="*/ 107 h 212"/>
                <a:gd name="T82" fmla="*/ 212 w 212"/>
                <a:gd name="T83" fmla="*/ 107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91"/>
                  </a:lnTo>
                  <a:lnTo>
                    <a:pt x="206" y="74"/>
                  </a:lnTo>
                  <a:lnTo>
                    <a:pt x="201" y="59"/>
                  </a:lnTo>
                  <a:lnTo>
                    <a:pt x="192" y="45"/>
                  </a:lnTo>
                  <a:lnTo>
                    <a:pt x="181" y="31"/>
                  </a:lnTo>
                  <a:lnTo>
                    <a:pt x="167" y="20"/>
                  </a:lnTo>
                  <a:lnTo>
                    <a:pt x="156" y="11"/>
                  </a:lnTo>
                  <a:lnTo>
                    <a:pt x="139" y="6"/>
                  </a:lnTo>
                  <a:lnTo>
                    <a:pt x="122" y="3"/>
                  </a:lnTo>
                  <a:lnTo>
                    <a:pt x="105" y="0"/>
                  </a:lnTo>
                  <a:lnTo>
                    <a:pt x="88" y="3"/>
                  </a:lnTo>
                  <a:lnTo>
                    <a:pt x="71" y="6"/>
                  </a:lnTo>
                  <a:lnTo>
                    <a:pt x="57" y="11"/>
                  </a:lnTo>
                  <a:lnTo>
                    <a:pt x="43" y="20"/>
                  </a:lnTo>
                  <a:lnTo>
                    <a:pt x="31" y="31"/>
                  </a:lnTo>
                  <a:lnTo>
                    <a:pt x="20" y="45"/>
                  </a:lnTo>
                  <a:lnTo>
                    <a:pt x="12" y="59"/>
                  </a:lnTo>
                  <a:lnTo>
                    <a:pt x="6" y="74"/>
                  </a:lnTo>
                  <a:lnTo>
                    <a:pt x="0" y="91"/>
                  </a:lnTo>
                  <a:lnTo>
                    <a:pt x="0" y="107"/>
                  </a:lnTo>
                  <a:lnTo>
                    <a:pt x="0" y="124"/>
                  </a:lnTo>
                  <a:lnTo>
                    <a:pt x="6" y="141"/>
                  </a:lnTo>
                  <a:lnTo>
                    <a:pt x="12" y="155"/>
                  </a:lnTo>
                  <a:lnTo>
                    <a:pt x="20" y="170"/>
                  </a:lnTo>
                  <a:lnTo>
                    <a:pt x="31" y="181"/>
                  </a:lnTo>
                  <a:lnTo>
                    <a:pt x="43" y="192"/>
                  </a:lnTo>
                  <a:lnTo>
                    <a:pt x="57" y="201"/>
                  </a:lnTo>
                  <a:lnTo>
                    <a:pt x="71" y="206"/>
                  </a:lnTo>
                  <a:lnTo>
                    <a:pt x="88" y="212"/>
                  </a:lnTo>
                  <a:lnTo>
                    <a:pt x="105" y="212"/>
                  </a:lnTo>
                  <a:lnTo>
                    <a:pt x="122" y="212"/>
                  </a:lnTo>
                  <a:lnTo>
                    <a:pt x="139" y="206"/>
                  </a:lnTo>
                  <a:lnTo>
                    <a:pt x="156" y="201"/>
                  </a:lnTo>
                  <a:lnTo>
                    <a:pt x="167" y="192"/>
                  </a:lnTo>
                  <a:lnTo>
                    <a:pt x="181" y="181"/>
                  </a:lnTo>
                  <a:lnTo>
                    <a:pt x="192" y="170"/>
                  </a:lnTo>
                  <a:lnTo>
                    <a:pt x="201" y="155"/>
                  </a:lnTo>
                  <a:lnTo>
                    <a:pt x="206" y="141"/>
                  </a:lnTo>
                  <a:lnTo>
                    <a:pt x="209" y="124"/>
                  </a:lnTo>
                  <a:lnTo>
                    <a:pt x="212" y="107"/>
                  </a:lnTo>
                </a:path>
              </a:pathLst>
            </a:custGeom>
            <a:solidFill>
              <a:srgbClr val="FFFF00"/>
            </a:solidFill>
            <a:ln w="9525">
              <a:solidFill>
                <a:srgbClr val="000000"/>
              </a:solidFill>
              <a:prstDash val="solid"/>
              <a:round/>
              <a:headEnd/>
              <a:tailEnd/>
            </a:ln>
          </p:spPr>
          <p:txBody>
            <a:bodyPr/>
            <a:lstStyle/>
            <a:p>
              <a:endParaRPr lang="zh-CN" altLang="en-US" sz="1477"/>
            </a:p>
          </p:txBody>
        </p:sp>
        <p:sp>
          <p:nvSpPr>
            <p:cNvPr id="8260" name="Rectangle 48"/>
            <p:cNvSpPr>
              <a:spLocks noChangeArrowheads="1"/>
            </p:cNvSpPr>
            <p:nvPr/>
          </p:nvSpPr>
          <p:spPr bwMode="auto">
            <a:xfrm>
              <a:off x="1680" y="1429"/>
              <a:ext cx="50" cy="13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4</a:t>
              </a:r>
              <a:endParaRPr lang="en-US" altLang="zh-CN" sz="1292">
                <a:ea typeface="宋体" panose="02010600030101010101" pitchFamily="2" charset="-122"/>
              </a:endParaRPr>
            </a:p>
          </p:txBody>
        </p:sp>
        <p:sp>
          <p:nvSpPr>
            <p:cNvPr id="8261" name="Rectangle 49"/>
            <p:cNvSpPr>
              <a:spLocks noChangeArrowheads="1"/>
            </p:cNvSpPr>
            <p:nvPr/>
          </p:nvSpPr>
          <p:spPr bwMode="auto">
            <a:xfrm>
              <a:off x="1649" y="1209"/>
              <a:ext cx="50" cy="13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u</a:t>
              </a:r>
              <a:endParaRPr lang="en-US" altLang="zh-CN" sz="1292">
                <a:ea typeface="宋体" panose="02010600030101010101" pitchFamily="2" charset="-122"/>
              </a:endParaRPr>
            </a:p>
          </p:txBody>
        </p:sp>
        <p:sp>
          <p:nvSpPr>
            <p:cNvPr id="8262" name="Rectangle 50"/>
            <p:cNvSpPr>
              <a:spLocks noChangeArrowheads="1"/>
            </p:cNvSpPr>
            <p:nvPr/>
          </p:nvSpPr>
          <p:spPr bwMode="auto">
            <a:xfrm>
              <a:off x="1701" y="1209"/>
              <a:ext cx="153" cy="13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 = ?</a:t>
              </a:r>
              <a:endParaRPr lang="en-US" altLang="zh-CN" sz="1292">
                <a:ea typeface="宋体" panose="02010600030101010101" pitchFamily="2" charset="-122"/>
              </a:endParaRPr>
            </a:p>
          </p:txBody>
        </p:sp>
      </p:grpSp>
      <p:grpSp>
        <p:nvGrpSpPr>
          <p:cNvPr id="8228" name="Group 51"/>
          <p:cNvGrpSpPr>
            <a:grpSpLocks/>
          </p:cNvGrpSpPr>
          <p:nvPr/>
        </p:nvGrpSpPr>
        <p:grpSpPr bwMode="auto">
          <a:xfrm>
            <a:off x="2895602" y="3801204"/>
            <a:ext cx="320920" cy="256442"/>
            <a:chOff x="1784" y="2425"/>
            <a:chExt cx="202" cy="175"/>
          </a:xfrm>
        </p:grpSpPr>
        <p:sp>
          <p:nvSpPr>
            <p:cNvPr id="8253" name="Rectangle 52"/>
            <p:cNvSpPr>
              <a:spLocks noChangeArrowheads="1"/>
            </p:cNvSpPr>
            <p:nvPr/>
          </p:nvSpPr>
          <p:spPr bwMode="auto">
            <a:xfrm>
              <a:off x="1784" y="2425"/>
              <a:ext cx="7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chemeClr val="hlink"/>
                  </a:solidFill>
                  <a:ea typeface="宋体" panose="02010600030101010101" pitchFamily="2" charset="-122"/>
                </a:rPr>
                <a:t>u</a:t>
              </a:r>
              <a:endParaRPr lang="en-US" altLang="zh-CN" sz="1846">
                <a:solidFill>
                  <a:schemeClr val="hlink"/>
                </a:solidFill>
                <a:ea typeface="宋体" panose="02010600030101010101" pitchFamily="2" charset="-122"/>
              </a:endParaRPr>
            </a:p>
          </p:txBody>
        </p:sp>
        <p:sp>
          <p:nvSpPr>
            <p:cNvPr id="8254" name="Rectangle 53"/>
            <p:cNvSpPr>
              <a:spLocks noChangeArrowheads="1"/>
            </p:cNvSpPr>
            <p:nvPr/>
          </p:nvSpPr>
          <p:spPr bwMode="auto">
            <a:xfrm>
              <a:off x="1837" y="2425"/>
              <a:ext cx="14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chemeClr val="hlink"/>
                  </a:solidFill>
                  <a:ea typeface="宋体" panose="02010600030101010101" pitchFamily="2" charset="-122"/>
                </a:rPr>
                <a:t> :5</a:t>
              </a:r>
              <a:endParaRPr lang="en-US" altLang="zh-CN" sz="1846">
                <a:solidFill>
                  <a:schemeClr val="hlink"/>
                </a:solidFill>
                <a:ea typeface="宋体" panose="02010600030101010101" pitchFamily="2" charset="-122"/>
              </a:endParaRPr>
            </a:p>
          </p:txBody>
        </p:sp>
      </p:grpSp>
      <p:grpSp>
        <p:nvGrpSpPr>
          <p:cNvPr id="5" name="Group 54"/>
          <p:cNvGrpSpPr>
            <a:grpSpLocks/>
          </p:cNvGrpSpPr>
          <p:nvPr/>
        </p:nvGrpSpPr>
        <p:grpSpPr bwMode="auto">
          <a:xfrm>
            <a:off x="3352800" y="2535116"/>
            <a:ext cx="3220547" cy="1504950"/>
            <a:chOff x="2112" y="1584"/>
            <a:chExt cx="2029" cy="1027"/>
          </a:xfrm>
        </p:grpSpPr>
        <p:sp>
          <p:nvSpPr>
            <p:cNvPr id="8247" name="Freeform 55"/>
            <p:cNvSpPr>
              <a:spLocks/>
            </p:cNvSpPr>
            <p:nvPr/>
          </p:nvSpPr>
          <p:spPr bwMode="auto">
            <a:xfrm>
              <a:off x="2112" y="1776"/>
              <a:ext cx="1776" cy="768"/>
            </a:xfrm>
            <a:custGeom>
              <a:avLst/>
              <a:gdLst>
                <a:gd name="T0" fmla="*/ 0 w 1900"/>
                <a:gd name="T1" fmla="*/ 768 h 728"/>
                <a:gd name="T2" fmla="*/ 139 w 1900"/>
                <a:gd name="T3" fmla="*/ 741 h 728"/>
                <a:gd name="T4" fmla="*/ 279 w 1900"/>
                <a:gd name="T5" fmla="*/ 723 h 728"/>
                <a:gd name="T6" fmla="*/ 422 w 1900"/>
                <a:gd name="T7" fmla="*/ 706 h 728"/>
                <a:gd name="T8" fmla="*/ 567 w 1900"/>
                <a:gd name="T9" fmla="*/ 690 h 728"/>
                <a:gd name="T10" fmla="*/ 709 w 1900"/>
                <a:gd name="T11" fmla="*/ 673 h 728"/>
                <a:gd name="T12" fmla="*/ 852 w 1900"/>
                <a:gd name="T13" fmla="*/ 649 h 728"/>
                <a:gd name="T14" fmla="*/ 992 w 1900"/>
                <a:gd name="T15" fmla="*/ 613 h 728"/>
                <a:gd name="T16" fmla="*/ 1124 w 1900"/>
                <a:gd name="T17" fmla="*/ 565 h 728"/>
                <a:gd name="T18" fmla="*/ 1253 w 1900"/>
                <a:gd name="T19" fmla="*/ 503 h 728"/>
                <a:gd name="T20" fmla="*/ 1375 w 1900"/>
                <a:gd name="T21" fmla="*/ 420 h 728"/>
                <a:gd name="T22" fmla="*/ 1420 w 1900"/>
                <a:gd name="T23" fmla="*/ 381 h 728"/>
                <a:gd name="T24" fmla="*/ 1462 w 1900"/>
                <a:gd name="T25" fmla="*/ 342 h 728"/>
                <a:gd name="T26" fmla="*/ 1501 w 1900"/>
                <a:gd name="T27" fmla="*/ 301 h 728"/>
                <a:gd name="T28" fmla="*/ 1540 w 1900"/>
                <a:gd name="T29" fmla="*/ 258 h 728"/>
                <a:gd name="T30" fmla="*/ 1581 w 1900"/>
                <a:gd name="T31" fmla="*/ 214 h 728"/>
                <a:gd name="T32" fmla="*/ 1620 w 1900"/>
                <a:gd name="T33" fmla="*/ 170 h 728"/>
                <a:gd name="T34" fmla="*/ 1657 w 1900"/>
                <a:gd name="T35" fmla="*/ 128 h 728"/>
                <a:gd name="T36" fmla="*/ 1697 w 1900"/>
                <a:gd name="T37" fmla="*/ 83 h 728"/>
                <a:gd name="T38" fmla="*/ 1736 w 1900"/>
                <a:gd name="T39" fmla="*/ 41 h 728"/>
                <a:gd name="T40" fmla="*/ 1776 w 1900"/>
                <a:gd name="T41" fmla="*/ 0 h 7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00"/>
                <a:gd name="T64" fmla="*/ 0 h 728"/>
                <a:gd name="T65" fmla="*/ 1900 w 1900"/>
                <a:gd name="T66" fmla="*/ 728 h 7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00" h="728">
                  <a:moveTo>
                    <a:pt x="0" y="728"/>
                  </a:moveTo>
                  <a:lnTo>
                    <a:pt x="149" y="702"/>
                  </a:lnTo>
                  <a:lnTo>
                    <a:pt x="299" y="685"/>
                  </a:lnTo>
                  <a:lnTo>
                    <a:pt x="451" y="669"/>
                  </a:lnTo>
                  <a:lnTo>
                    <a:pt x="607" y="654"/>
                  </a:lnTo>
                  <a:lnTo>
                    <a:pt x="759" y="638"/>
                  </a:lnTo>
                  <a:lnTo>
                    <a:pt x="912" y="615"/>
                  </a:lnTo>
                  <a:lnTo>
                    <a:pt x="1061" y="581"/>
                  </a:lnTo>
                  <a:lnTo>
                    <a:pt x="1202" y="536"/>
                  </a:lnTo>
                  <a:lnTo>
                    <a:pt x="1341" y="477"/>
                  </a:lnTo>
                  <a:lnTo>
                    <a:pt x="1471" y="398"/>
                  </a:lnTo>
                  <a:lnTo>
                    <a:pt x="1519" y="361"/>
                  </a:lnTo>
                  <a:lnTo>
                    <a:pt x="1564" y="324"/>
                  </a:lnTo>
                  <a:lnTo>
                    <a:pt x="1606" y="285"/>
                  </a:lnTo>
                  <a:lnTo>
                    <a:pt x="1648" y="245"/>
                  </a:lnTo>
                  <a:lnTo>
                    <a:pt x="1691" y="203"/>
                  </a:lnTo>
                  <a:lnTo>
                    <a:pt x="1733" y="161"/>
                  </a:lnTo>
                  <a:lnTo>
                    <a:pt x="1773" y="121"/>
                  </a:lnTo>
                  <a:lnTo>
                    <a:pt x="1815" y="79"/>
                  </a:lnTo>
                  <a:lnTo>
                    <a:pt x="1857" y="39"/>
                  </a:lnTo>
                  <a:lnTo>
                    <a:pt x="1900" y="0"/>
                  </a:lnTo>
                </a:path>
              </a:pathLst>
            </a:custGeom>
            <a:noFill/>
            <a:ln w="9525">
              <a:solidFill>
                <a:srgbClr val="00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48" name="Freeform 56"/>
            <p:cNvSpPr>
              <a:spLocks/>
            </p:cNvSpPr>
            <p:nvPr/>
          </p:nvSpPr>
          <p:spPr bwMode="auto">
            <a:xfrm>
              <a:off x="3216" y="2400"/>
              <a:ext cx="194" cy="211"/>
            </a:xfrm>
            <a:custGeom>
              <a:avLst/>
              <a:gdLst>
                <a:gd name="T0" fmla="*/ 194 w 212"/>
                <a:gd name="T1" fmla="*/ 104 h 211"/>
                <a:gd name="T2" fmla="*/ 191 w 212"/>
                <a:gd name="T3" fmla="*/ 87 h 211"/>
                <a:gd name="T4" fmla="*/ 189 w 212"/>
                <a:gd name="T5" fmla="*/ 70 h 211"/>
                <a:gd name="T6" fmla="*/ 184 w 212"/>
                <a:gd name="T7" fmla="*/ 56 h 211"/>
                <a:gd name="T8" fmla="*/ 176 w 212"/>
                <a:gd name="T9" fmla="*/ 42 h 211"/>
                <a:gd name="T10" fmla="*/ 166 w 212"/>
                <a:gd name="T11" fmla="*/ 31 h 211"/>
                <a:gd name="T12" fmla="*/ 153 w 212"/>
                <a:gd name="T13" fmla="*/ 19 h 211"/>
                <a:gd name="T14" fmla="*/ 143 w 212"/>
                <a:gd name="T15" fmla="*/ 11 h 211"/>
                <a:gd name="T16" fmla="*/ 127 w 212"/>
                <a:gd name="T17" fmla="*/ 5 h 211"/>
                <a:gd name="T18" fmla="*/ 112 w 212"/>
                <a:gd name="T19" fmla="*/ 0 h 211"/>
                <a:gd name="T20" fmla="*/ 96 w 212"/>
                <a:gd name="T21" fmla="*/ 0 h 211"/>
                <a:gd name="T22" fmla="*/ 81 w 212"/>
                <a:gd name="T23" fmla="*/ 0 h 211"/>
                <a:gd name="T24" fmla="*/ 65 w 212"/>
                <a:gd name="T25" fmla="*/ 5 h 211"/>
                <a:gd name="T26" fmla="*/ 52 w 212"/>
                <a:gd name="T27" fmla="*/ 11 h 211"/>
                <a:gd name="T28" fmla="*/ 39 w 212"/>
                <a:gd name="T29" fmla="*/ 19 h 211"/>
                <a:gd name="T30" fmla="*/ 28 w 212"/>
                <a:gd name="T31" fmla="*/ 31 h 211"/>
                <a:gd name="T32" fmla="*/ 18 w 212"/>
                <a:gd name="T33" fmla="*/ 42 h 211"/>
                <a:gd name="T34" fmla="*/ 11 w 212"/>
                <a:gd name="T35" fmla="*/ 56 h 211"/>
                <a:gd name="T36" fmla="*/ 5 w 212"/>
                <a:gd name="T37" fmla="*/ 70 h 211"/>
                <a:gd name="T38" fmla="*/ 0 w 212"/>
                <a:gd name="T39" fmla="*/ 87 h 211"/>
                <a:gd name="T40" fmla="*/ 0 w 212"/>
                <a:gd name="T41" fmla="*/ 104 h 211"/>
                <a:gd name="T42" fmla="*/ 0 w 212"/>
                <a:gd name="T43" fmla="*/ 121 h 211"/>
                <a:gd name="T44" fmla="*/ 5 w 212"/>
                <a:gd name="T45" fmla="*/ 138 h 211"/>
                <a:gd name="T46" fmla="*/ 11 w 212"/>
                <a:gd name="T47" fmla="*/ 152 h 211"/>
                <a:gd name="T48" fmla="*/ 18 w 212"/>
                <a:gd name="T49" fmla="*/ 166 h 211"/>
                <a:gd name="T50" fmla="*/ 28 w 212"/>
                <a:gd name="T51" fmla="*/ 180 h 211"/>
                <a:gd name="T52" fmla="*/ 39 w 212"/>
                <a:gd name="T53" fmla="*/ 189 h 211"/>
                <a:gd name="T54" fmla="*/ 52 w 212"/>
                <a:gd name="T55" fmla="*/ 200 h 211"/>
                <a:gd name="T56" fmla="*/ 65 w 212"/>
                <a:gd name="T57" fmla="*/ 206 h 211"/>
                <a:gd name="T58" fmla="*/ 81 w 212"/>
                <a:gd name="T59" fmla="*/ 209 h 211"/>
                <a:gd name="T60" fmla="*/ 96 w 212"/>
                <a:gd name="T61" fmla="*/ 211 h 211"/>
                <a:gd name="T62" fmla="*/ 112 w 212"/>
                <a:gd name="T63" fmla="*/ 209 h 211"/>
                <a:gd name="T64" fmla="*/ 127 w 212"/>
                <a:gd name="T65" fmla="*/ 206 h 211"/>
                <a:gd name="T66" fmla="*/ 143 w 212"/>
                <a:gd name="T67" fmla="*/ 200 h 211"/>
                <a:gd name="T68" fmla="*/ 153 w 212"/>
                <a:gd name="T69" fmla="*/ 189 h 211"/>
                <a:gd name="T70" fmla="*/ 166 w 212"/>
                <a:gd name="T71" fmla="*/ 180 h 211"/>
                <a:gd name="T72" fmla="*/ 176 w 212"/>
                <a:gd name="T73" fmla="*/ 166 h 211"/>
                <a:gd name="T74" fmla="*/ 184 w 212"/>
                <a:gd name="T75" fmla="*/ 152 h 211"/>
                <a:gd name="T76" fmla="*/ 189 w 212"/>
                <a:gd name="T77" fmla="*/ 138 h 211"/>
                <a:gd name="T78" fmla="*/ 191 w 212"/>
                <a:gd name="T79" fmla="*/ 121 h 211"/>
                <a:gd name="T80" fmla="*/ 194 w 212"/>
                <a:gd name="T81" fmla="*/ 104 h 211"/>
                <a:gd name="T82" fmla="*/ 194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12" y="104"/>
                  </a:moveTo>
                  <a:lnTo>
                    <a:pt x="209" y="87"/>
                  </a:lnTo>
                  <a:lnTo>
                    <a:pt x="206" y="70"/>
                  </a:lnTo>
                  <a:lnTo>
                    <a:pt x="201" y="56"/>
                  </a:lnTo>
                  <a:lnTo>
                    <a:pt x="192" y="42"/>
                  </a:lnTo>
                  <a:lnTo>
                    <a:pt x="181" y="31"/>
                  </a:lnTo>
                  <a:lnTo>
                    <a:pt x="167" y="19"/>
                  </a:lnTo>
                  <a:lnTo>
                    <a:pt x="156" y="11"/>
                  </a:lnTo>
                  <a:lnTo>
                    <a:pt x="139" y="5"/>
                  </a:lnTo>
                  <a:lnTo>
                    <a:pt x="122" y="0"/>
                  </a:lnTo>
                  <a:lnTo>
                    <a:pt x="105" y="0"/>
                  </a:lnTo>
                  <a:lnTo>
                    <a:pt x="88" y="0"/>
                  </a:lnTo>
                  <a:lnTo>
                    <a:pt x="71" y="5"/>
                  </a:lnTo>
                  <a:lnTo>
                    <a:pt x="57" y="11"/>
                  </a:lnTo>
                  <a:lnTo>
                    <a:pt x="43" y="19"/>
                  </a:lnTo>
                  <a:lnTo>
                    <a:pt x="31" y="31"/>
                  </a:lnTo>
                  <a:lnTo>
                    <a:pt x="20" y="42"/>
                  </a:lnTo>
                  <a:lnTo>
                    <a:pt x="12" y="56"/>
                  </a:lnTo>
                  <a:lnTo>
                    <a:pt x="6" y="70"/>
                  </a:lnTo>
                  <a:lnTo>
                    <a:pt x="0" y="87"/>
                  </a:lnTo>
                  <a:lnTo>
                    <a:pt x="0" y="104"/>
                  </a:lnTo>
                  <a:lnTo>
                    <a:pt x="0" y="121"/>
                  </a:lnTo>
                  <a:lnTo>
                    <a:pt x="6" y="138"/>
                  </a:lnTo>
                  <a:lnTo>
                    <a:pt x="12" y="152"/>
                  </a:lnTo>
                  <a:lnTo>
                    <a:pt x="20" y="166"/>
                  </a:lnTo>
                  <a:lnTo>
                    <a:pt x="31" y="180"/>
                  </a:lnTo>
                  <a:lnTo>
                    <a:pt x="43" y="189"/>
                  </a:lnTo>
                  <a:lnTo>
                    <a:pt x="57" y="200"/>
                  </a:lnTo>
                  <a:lnTo>
                    <a:pt x="71" y="206"/>
                  </a:lnTo>
                  <a:lnTo>
                    <a:pt x="88" y="209"/>
                  </a:lnTo>
                  <a:lnTo>
                    <a:pt x="105" y="211"/>
                  </a:lnTo>
                  <a:lnTo>
                    <a:pt x="122" y="209"/>
                  </a:lnTo>
                  <a:lnTo>
                    <a:pt x="139" y="206"/>
                  </a:lnTo>
                  <a:lnTo>
                    <a:pt x="156" y="200"/>
                  </a:lnTo>
                  <a:lnTo>
                    <a:pt x="167" y="189"/>
                  </a:lnTo>
                  <a:lnTo>
                    <a:pt x="181" y="180"/>
                  </a:lnTo>
                  <a:lnTo>
                    <a:pt x="192" y="166"/>
                  </a:lnTo>
                  <a:lnTo>
                    <a:pt x="201" y="152"/>
                  </a:lnTo>
                  <a:lnTo>
                    <a:pt x="206" y="138"/>
                  </a:lnTo>
                  <a:lnTo>
                    <a:pt x="209" y="121"/>
                  </a:lnTo>
                  <a:lnTo>
                    <a:pt x="212" y="104"/>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49" name="Rectangle 57"/>
            <p:cNvSpPr>
              <a:spLocks noChangeArrowheads="1"/>
            </p:cNvSpPr>
            <p:nvPr/>
          </p:nvSpPr>
          <p:spPr bwMode="auto">
            <a:xfrm>
              <a:off x="3271" y="2454"/>
              <a:ext cx="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2</a:t>
              </a:r>
              <a:endParaRPr lang="en-US" altLang="zh-CN" sz="1292">
                <a:ea typeface="宋体" panose="02010600030101010101" pitchFamily="2" charset="-122"/>
              </a:endParaRPr>
            </a:p>
          </p:txBody>
        </p:sp>
        <p:grpSp>
          <p:nvGrpSpPr>
            <p:cNvPr id="8250" name="Group 58"/>
            <p:cNvGrpSpPr>
              <a:grpSpLocks/>
            </p:cNvGrpSpPr>
            <p:nvPr/>
          </p:nvGrpSpPr>
          <p:grpSpPr bwMode="auto">
            <a:xfrm>
              <a:off x="3916" y="1584"/>
              <a:ext cx="225" cy="175"/>
              <a:chOff x="1784" y="2425"/>
              <a:chExt cx="162" cy="175"/>
            </a:xfrm>
          </p:grpSpPr>
          <p:sp>
            <p:nvSpPr>
              <p:cNvPr id="8251" name="Rectangle 59"/>
              <p:cNvSpPr>
                <a:spLocks noChangeArrowheads="1"/>
              </p:cNvSpPr>
              <p:nvPr/>
            </p:nvSpPr>
            <p:spPr bwMode="auto">
              <a:xfrm>
                <a:off x="1784" y="2425"/>
                <a:ext cx="5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chemeClr val="hlink"/>
                    </a:solidFill>
                    <a:ea typeface="宋体" panose="02010600030101010101" pitchFamily="2" charset="-122"/>
                  </a:rPr>
                  <a:t>u</a:t>
                </a:r>
                <a:endParaRPr lang="en-US" altLang="zh-CN" sz="1846">
                  <a:solidFill>
                    <a:schemeClr val="hlink"/>
                  </a:solidFill>
                  <a:ea typeface="宋体" panose="02010600030101010101" pitchFamily="2" charset="-122"/>
                </a:endParaRPr>
              </a:p>
            </p:txBody>
          </p:sp>
          <p:sp>
            <p:nvSpPr>
              <p:cNvPr id="8252" name="Rectangle 60"/>
              <p:cNvSpPr>
                <a:spLocks noChangeArrowheads="1"/>
              </p:cNvSpPr>
              <p:nvPr/>
            </p:nvSpPr>
            <p:spPr bwMode="auto">
              <a:xfrm>
                <a:off x="1838" y="2425"/>
                <a:ext cx="10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chemeClr val="hlink"/>
                    </a:solidFill>
                    <a:ea typeface="宋体" panose="02010600030101010101" pitchFamily="2" charset="-122"/>
                  </a:rPr>
                  <a:t> :5</a:t>
                </a:r>
                <a:endParaRPr lang="en-US" altLang="zh-CN" sz="1846">
                  <a:solidFill>
                    <a:schemeClr val="hlink"/>
                  </a:solidFill>
                  <a:ea typeface="宋体" panose="02010600030101010101" pitchFamily="2" charset="-122"/>
                </a:endParaRPr>
              </a:p>
            </p:txBody>
          </p:sp>
        </p:grpSp>
      </p:grpSp>
      <p:grpSp>
        <p:nvGrpSpPr>
          <p:cNvPr id="7" name="Group 61"/>
          <p:cNvGrpSpPr>
            <a:grpSpLocks/>
          </p:cNvGrpSpPr>
          <p:nvPr/>
        </p:nvGrpSpPr>
        <p:grpSpPr bwMode="auto">
          <a:xfrm>
            <a:off x="6629404" y="1831730"/>
            <a:ext cx="677008" cy="959827"/>
            <a:chOff x="4896" y="1104"/>
            <a:chExt cx="426" cy="655"/>
          </a:xfrm>
        </p:grpSpPr>
        <p:sp>
          <p:nvSpPr>
            <p:cNvPr id="8241" name="Freeform 62"/>
            <p:cNvSpPr>
              <a:spLocks/>
            </p:cNvSpPr>
            <p:nvPr/>
          </p:nvSpPr>
          <p:spPr bwMode="auto">
            <a:xfrm>
              <a:off x="4975" y="1104"/>
              <a:ext cx="112" cy="421"/>
            </a:xfrm>
            <a:custGeom>
              <a:avLst/>
              <a:gdLst>
                <a:gd name="T0" fmla="*/ 0 w 112"/>
                <a:gd name="T1" fmla="*/ 0 h 421"/>
                <a:gd name="T2" fmla="*/ 22 w 112"/>
                <a:gd name="T3" fmla="*/ 37 h 421"/>
                <a:gd name="T4" fmla="*/ 45 w 112"/>
                <a:gd name="T5" fmla="*/ 79 h 421"/>
                <a:gd name="T6" fmla="*/ 67 w 112"/>
                <a:gd name="T7" fmla="*/ 124 h 421"/>
                <a:gd name="T8" fmla="*/ 84 w 112"/>
                <a:gd name="T9" fmla="*/ 169 h 421"/>
                <a:gd name="T10" fmla="*/ 101 w 112"/>
                <a:gd name="T11" fmla="*/ 217 h 421"/>
                <a:gd name="T12" fmla="*/ 110 w 112"/>
                <a:gd name="T13" fmla="*/ 262 h 421"/>
                <a:gd name="T14" fmla="*/ 112 w 112"/>
                <a:gd name="T15" fmla="*/ 308 h 421"/>
                <a:gd name="T16" fmla="*/ 107 w 112"/>
                <a:gd name="T17" fmla="*/ 350 h 421"/>
                <a:gd name="T18" fmla="*/ 93 w 112"/>
                <a:gd name="T19" fmla="*/ 387 h 421"/>
                <a:gd name="T20" fmla="*/ 67 w 112"/>
                <a:gd name="T21" fmla="*/ 421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421"/>
                <a:gd name="T35" fmla="*/ 112 w 112"/>
                <a:gd name="T36" fmla="*/ 421 h 4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421">
                  <a:moveTo>
                    <a:pt x="0" y="0"/>
                  </a:moveTo>
                  <a:lnTo>
                    <a:pt x="22" y="37"/>
                  </a:lnTo>
                  <a:lnTo>
                    <a:pt x="45" y="79"/>
                  </a:lnTo>
                  <a:lnTo>
                    <a:pt x="67" y="124"/>
                  </a:lnTo>
                  <a:lnTo>
                    <a:pt x="84" y="169"/>
                  </a:lnTo>
                  <a:lnTo>
                    <a:pt x="101" y="217"/>
                  </a:lnTo>
                  <a:lnTo>
                    <a:pt x="110" y="262"/>
                  </a:lnTo>
                  <a:lnTo>
                    <a:pt x="112" y="308"/>
                  </a:lnTo>
                  <a:lnTo>
                    <a:pt x="107" y="350"/>
                  </a:lnTo>
                  <a:lnTo>
                    <a:pt x="93" y="387"/>
                  </a:lnTo>
                  <a:lnTo>
                    <a:pt x="67" y="421"/>
                  </a:lnTo>
                </a:path>
              </a:pathLst>
            </a:custGeom>
            <a:noFill/>
            <a:ln w="9525">
              <a:solidFill>
                <a:srgbClr val="114FFB"/>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42" name="Freeform 63"/>
            <p:cNvSpPr>
              <a:spLocks/>
            </p:cNvSpPr>
            <p:nvPr/>
          </p:nvSpPr>
          <p:spPr bwMode="auto">
            <a:xfrm>
              <a:off x="5110" y="1138"/>
              <a:ext cx="212" cy="211"/>
            </a:xfrm>
            <a:custGeom>
              <a:avLst/>
              <a:gdLst>
                <a:gd name="T0" fmla="*/ 209 w 212"/>
                <a:gd name="T1" fmla="*/ 104 h 211"/>
                <a:gd name="T2" fmla="*/ 209 w 212"/>
                <a:gd name="T3" fmla="*/ 124 h 211"/>
                <a:gd name="T4" fmla="*/ 206 w 212"/>
                <a:gd name="T5" fmla="*/ 141 h 211"/>
                <a:gd name="T6" fmla="*/ 201 w 212"/>
                <a:gd name="T7" fmla="*/ 155 h 211"/>
                <a:gd name="T8" fmla="*/ 192 w 212"/>
                <a:gd name="T9" fmla="*/ 169 h 211"/>
                <a:gd name="T10" fmla="*/ 181 w 212"/>
                <a:gd name="T11" fmla="*/ 180 h 211"/>
                <a:gd name="T12" fmla="*/ 167 w 212"/>
                <a:gd name="T13" fmla="*/ 192 h 211"/>
                <a:gd name="T14" fmla="*/ 155 w 212"/>
                <a:gd name="T15" fmla="*/ 200 h 211"/>
                <a:gd name="T16" fmla="*/ 138 w 212"/>
                <a:gd name="T17" fmla="*/ 206 h 211"/>
                <a:gd name="T18" fmla="*/ 122 w 212"/>
                <a:gd name="T19" fmla="*/ 211 h 211"/>
                <a:gd name="T20" fmla="*/ 105 w 212"/>
                <a:gd name="T21" fmla="*/ 211 h 211"/>
                <a:gd name="T22" fmla="*/ 88 w 212"/>
                <a:gd name="T23" fmla="*/ 211 h 211"/>
                <a:gd name="T24" fmla="*/ 71 w 212"/>
                <a:gd name="T25" fmla="*/ 206 h 211"/>
                <a:gd name="T26" fmla="*/ 57 w 212"/>
                <a:gd name="T27" fmla="*/ 200 h 211"/>
                <a:gd name="T28" fmla="*/ 42 w 212"/>
                <a:gd name="T29" fmla="*/ 192 h 211"/>
                <a:gd name="T30" fmla="*/ 31 w 212"/>
                <a:gd name="T31" fmla="*/ 180 h 211"/>
                <a:gd name="T32" fmla="*/ 20 w 212"/>
                <a:gd name="T33" fmla="*/ 169 h 211"/>
                <a:gd name="T34" fmla="*/ 11 w 212"/>
                <a:gd name="T35" fmla="*/ 155 h 211"/>
                <a:gd name="T36" fmla="*/ 6 w 212"/>
                <a:gd name="T37" fmla="*/ 141 h 211"/>
                <a:gd name="T38" fmla="*/ 0 w 212"/>
                <a:gd name="T39" fmla="*/ 124 h 211"/>
                <a:gd name="T40" fmla="*/ 0 w 212"/>
                <a:gd name="T41" fmla="*/ 107 h 211"/>
                <a:gd name="T42" fmla="*/ 0 w 212"/>
                <a:gd name="T43" fmla="*/ 90 h 211"/>
                <a:gd name="T44" fmla="*/ 6 w 212"/>
                <a:gd name="T45" fmla="*/ 73 h 211"/>
                <a:gd name="T46" fmla="*/ 11 w 212"/>
                <a:gd name="T47" fmla="*/ 59 h 211"/>
                <a:gd name="T48" fmla="*/ 20 w 212"/>
                <a:gd name="T49" fmla="*/ 45 h 211"/>
                <a:gd name="T50" fmla="*/ 31 w 212"/>
                <a:gd name="T51" fmla="*/ 31 h 211"/>
                <a:gd name="T52" fmla="*/ 42 w 212"/>
                <a:gd name="T53" fmla="*/ 19 h 211"/>
                <a:gd name="T54" fmla="*/ 57 w 212"/>
                <a:gd name="T55" fmla="*/ 11 h 211"/>
                <a:gd name="T56" fmla="*/ 71 w 212"/>
                <a:gd name="T57" fmla="*/ 5 h 211"/>
                <a:gd name="T58" fmla="*/ 88 w 212"/>
                <a:gd name="T59" fmla="*/ 3 h 211"/>
                <a:gd name="T60" fmla="*/ 105 w 212"/>
                <a:gd name="T61" fmla="*/ 0 h 211"/>
                <a:gd name="T62" fmla="*/ 122 w 212"/>
                <a:gd name="T63" fmla="*/ 3 h 211"/>
                <a:gd name="T64" fmla="*/ 138 w 212"/>
                <a:gd name="T65" fmla="*/ 5 h 211"/>
                <a:gd name="T66" fmla="*/ 155 w 212"/>
                <a:gd name="T67" fmla="*/ 11 h 211"/>
                <a:gd name="T68" fmla="*/ 167 w 212"/>
                <a:gd name="T69" fmla="*/ 19 h 211"/>
                <a:gd name="T70" fmla="*/ 181 w 212"/>
                <a:gd name="T71" fmla="*/ 31 h 211"/>
                <a:gd name="T72" fmla="*/ 192 w 212"/>
                <a:gd name="T73" fmla="*/ 45 h 211"/>
                <a:gd name="T74" fmla="*/ 201 w 212"/>
                <a:gd name="T75" fmla="*/ 59 h 211"/>
                <a:gd name="T76" fmla="*/ 206 w 212"/>
                <a:gd name="T77" fmla="*/ 73 h 211"/>
                <a:gd name="T78" fmla="*/ 209 w 212"/>
                <a:gd name="T79" fmla="*/ 90 h 211"/>
                <a:gd name="T80" fmla="*/ 212 w 212"/>
                <a:gd name="T81" fmla="*/ 107 h 211"/>
                <a:gd name="T82" fmla="*/ 209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124"/>
                  </a:lnTo>
                  <a:lnTo>
                    <a:pt x="206" y="141"/>
                  </a:lnTo>
                  <a:lnTo>
                    <a:pt x="201" y="155"/>
                  </a:lnTo>
                  <a:lnTo>
                    <a:pt x="192" y="169"/>
                  </a:lnTo>
                  <a:lnTo>
                    <a:pt x="181" y="180"/>
                  </a:lnTo>
                  <a:lnTo>
                    <a:pt x="167" y="192"/>
                  </a:lnTo>
                  <a:lnTo>
                    <a:pt x="155" y="200"/>
                  </a:lnTo>
                  <a:lnTo>
                    <a:pt x="138" y="206"/>
                  </a:lnTo>
                  <a:lnTo>
                    <a:pt x="122" y="211"/>
                  </a:lnTo>
                  <a:lnTo>
                    <a:pt x="105" y="211"/>
                  </a:lnTo>
                  <a:lnTo>
                    <a:pt x="88" y="211"/>
                  </a:lnTo>
                  <a:lnTo>
                    <a:pt x="71" y="206"/>
                  </a:lnTo>
                  <a:lnTo>
                    <a:pt x="57" y="200"/>
                  </a:lnTo>
                  <a:lnTo>
                    <a:pt x="42" y="192"/>
                  </a:lnTo>
                  <a:lnTo>
                    <a:pt x="31" y="180"/>
                  </a:lnTo>
                  <a:lnTo>
                    <a:pt x="20" y="169"/>
                  </a:lnTo>
                  <a:lnTo>
                    <a:pt x="11" y="155"/>
                  </a:lnTo>
                  <a:lnTo>
                    <a:pt x="6" y="141"/>
                  </a:lnTo>
                  <a:lnTo>
                    <a:pt x="0" y="124"/>
                  </a:lnTo>
                  <a:lnTo>
                    <a:pt x="0" y="107"/>
                  </a:lnTo>
                  <a:lnTo>
                    <a:pt x="0" y="90"/>
                  </a:lnTo>
                  <a:lnTo>
                    <a:pt x="6" y="73"/>
                  </a:lnTo>
                  <a:lnTo>
                    <a:pt x="11" y="59"/>
                  </a:lnTo>
                  <a:lnTo>
                    <a:pt x="20" y="45"/>
                  </a:lnTo>
                  <a:lnTo>
                    <a:pt x="31" y="31"/>
                  </a:lnTo>
                  <a:lnTo>
                    <a:pt x="42" y="19"/>
                  </a:lnTo>
                  <a:lnTo>
                    <a:pt x="57" y="11"/>
                  </a:lnTo>
                  <a:lnTo>
                    <a:pt x="71" y="5"/>
                  </a:lnTo>
                  <a:lnTo>
                    <a:pt x="88" y="3"/>
                  </a:lnTo>
                  <a:lnTo>
                    <a:pt x="105" y="0"/>
                  </a:lnTo>
                  <a:lnTo>
                    <a:pt x="122" y="3"/>
                  </a:lnTo>
                  <a:lnTo>
                    <a:pt x="138" y="5"/>
                  </a:lnTo>
                  <a:lnTo>
                    <a:pt x="155" y="11"/>
                  </a:lnTo>
                  <a:lnTo>
                    <a:pt x="167" y="19"/>
                  </a:lnTo>
                  <a:lnTo>
                    <a:pt x="181" y="31"/>
                  </a:lnTo>
                  <a:lnTo>
                    <a:pt x="192" y="45"/>
                  </a:lnTo>
                  <a:lnTo>
                    <a:pt x="201" y="59"/>
                  </a:lnTo>
                  <a:lnTo>
                    <a:pt x="206" y="73"/>
                  </a:lnTo>
                  <a:lnTo>
                    <a:pt x="209" y="90"/>
                  </a:lnTo>
                  <a:lnTo>
                    <a:pt x="212" y="107"/>
                  </a:lnTo>
                  <a:lnTo>
                    <a:pt x="209"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43" name="Freeform 64"/>
            <p:cNvSpPr>
              <a:spLocks/>
            </p:cNvSpPr>
            <p:nvPr/>
          </p:nvSpPr>
          <p:spPr bwMode="auto">
            <a:xfrm>
              <a:off x="5088" y="1141"/>
              <a:ext cx="212" cy="211"/>
            </a:xfrm>
            <a:custGeom>
              <a:avLst/>
              <a:gdLst>
                <a:gd name="T0" fmla="*/ 209 w 212"/>
                <a:gd name="T1" fmla="*/ 104 h 211"/>
                <a:gd name="T2" fmla="*/ 209 w 212"/>
                <a:gd name="T3" fmla="*/ 90 h 211"/>
                <a:gd name="T4" fmla="*/ 206 w 212"/>
                <a:gd name="T5" fmla="*/ 73 h 211"/>
                <a:gd name="T6" fmla="*/ 201 w 212"/>
                <a:gd name="T7" fmla="*/ 59 h 211"/>
                <a:gd name="T8" fmla="*/ 192 w 212"/>
                <a:gd name="T9" fmla="*/ 45 h 211"/>
                <a:gd name="T10" fmla="*/ 181 w 212"/>
                <a:gd name="T11" fmla="*/ 31 h 211"/>
                <a:gd name="T12" fmla="*/ 167 w 212"/>
                <a:gd name="T13" fmla="*/ 19 h 211"/>
                <a:gd name="T14" fmla="*/ 155 w 212"/>
                <a:gd name="T15" fmla="*/ 11 h 211"/>
                <a:gd name="T16" fmla="*/ 138 w 212"/>
                <a:gd name="T17" fmla="*/ 5 h 211"/>
                <a:gd name="T18" fmla="*/ 122 w 212"/>
                <a:gd name="T19" fmla="*/ 3 h 211"/>
                <a:gd name="T20" fmla="*/ 105 w 212"/>
                <a:gd name="T21" fmla="*/ 0 h 211"/>
                <a:gd name="T22" fmla="*/ 88 w 212"/>
                <a:gd name="T23" fmla="*/ 3 h 211"/>
                <a:gd name="T24" fmla="*/ 71 w 212"/>
                <a:gd name="T25" fmla="*/ 5 h 211"/>
                <a:gd name="T26" fmla="*/ 57 w 212"/>
                <a:gd name="T27" fmla="*/ 11 h 211"/>
                <a:gd name="T28" fmla="*/ 42 w 212"/>
                <a:gd name="T29" fmla="*/ 19 h 211"/>
                <a:gd name="T30" fmla="*/ 31 w 212"/>
                <a:gd name="T31" fmla="*/ 31 h 211"/>
                <a:gd name="T32" fmla="*/ 20 w 212"/>
                <a:gd name="T33" fmla="*/ 45 h 211"/>
                <a:gd name="T34" fmla="*/ 11 w 212"/>
                <a:gd name="T35" fmla="*/ 59 h 211"/>
                <a:gd name="T36" fmla="*/ 6 w 212"/>
                <a:gd name="T37" fmla="*/ 73 h 211"/>
                <a:gd name="T38" fmla="*/ 0 w 212"/>
                <a:gd name="T39" fmla="*/ 90 h 211"/>
                <a:gd name="T40" fmla="*/ 0 w 212"/>
                <a:gd name="T41" fmla="*/ 107 h 211"/>
                <a:gd name="T42" fmla="*/ 0 w 212"/>
                <a:gd name="T43" fmla="*/ 124 h 211"/>
                <a:gd name="T44" fmla="*/ 6 w 212"/>
                <a:gd name="T45" fmla="*/ 141 h 211"/>
                <a:gd name="T46" fmla="*/ 11 w 212"/>
                <a:gd name="T47" fmla="*/ 155 h 211"/>
                <a:gd name="T48" fmla="*/ 20 w 212"/>
                <a:gd name="T49" fmla="*/ 169 h 211"/>
                <a:gd name="T50" fmla="*/ 31 w 212"/>
                <a:gd name="T51" fmla="*/ 180 h 211"/>
                <a:gd name="T52" fmla="*/ 42 w 212"/>
                <a:gd name="T53" fmla="*/ 192 h 211"/>
                <a:gd name="T54" fmla="*/ 57 w 212"/>
                <a:gd name="T55" fmla="*/ 200 h 211"/>
                <a:gd name="T56" fmla="*/ 71 w 212"/>
                <a:gd name="T57" fmla="*/ 206 h 211"/>
                <a:gd name="T58" fmla="*/ 88 w 212"/>
                <a:gd name="T59" fmla="*/ 211 h 211"/>
                <a:gd name="T60" fmla="*/ 105 w 212"/>
                <a:gd name="T61" fmla="*/ 211 h 211"/>
                <a:gd name="T62" fmla="*/ 122 w 212"/>
                <a:gd name="T63" fmla="*/ 211 h 211"/>
                <a:gd name="T64" fmla="*/ 138 w 212"/>
                <a:gd name="T65" fmla="*/ 206 h 211"/>
                <a:gd name="T66" fmla="*/ 155 w 212"/>
                <a:gd name="T67" fmla="*/ 200 h 211"/>
                <a:gd name="T68" fmla="*/ 167 w 212"/>
                <a:gd name="T69" fmla="*/ 192 h 211"/>
                <a:gd name="T70" fmla="*/ 181 w 212"/>
                <a:gd name="T71" fmla="*/ 180 h 211"/>
                <a:gd name="T72" fmla="*/ 192 w 212"/>
                <a:gd name="T73" fmla="*/ 169 h 211"/>
                <a:gd name="T74" fmla="*/ 201 w 212"/>
                <a:gd name="T75" fmla="*/ 155 h 211"/>
                <a:gd name="T76" fmla="*/ 206 w 212"/>
                <a:gd name="T77" fmla="*/ 141 h 211"/>
                <a:gd name="T78" fmla="*/ 209 w 212"/>
                <a:gd name="T79" fmla="*/ 124 h 211"/>
                <a:gd name="T80" fmla="*/ 212 w 212"/>
                <a:gd name="T81" fmla="*/ 107 h 211"/>
                <a:gd name="T82" fmla="*/ 212 w 212"/>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90"/>
                  </a:lnTo>
                  <a:lnTo>
                    <a:pt x="206" y="73"/>
                  </a:lnTo>
                  <a:lnTo>
                    <a:pt x="201" y="59"/>
                  </a:lnTo>
                  <a:lnTo>
                    <a:pt x="192" y="45"/>
                  </a:lnTo>
                  <a:lnTo>
                    <a:pt x="181" y="31"/>
                  </a:lnTo>
                  <a:lnTo>
                    <a:pt x="167" y="19"/>
                  </a:lnTo>
                  <a:lnTo>
                    <a:pt x="155" y="11"/>
                  </a:lnTo>
                  <a:lnTo>
                    <a:pt x="138" y="5"/>
                  </a:lnTo>
                  <a:lnTo>
                    <a:pt x="122" y="3"/>
                  </a:lnTo>
                  <a:lnTo>
                    <a:pt x="105" y="0"/>
                  </a:lnTo>
                  <a:lnTo>
                    <a:pt x="88" y="3"/>
                  </a:lnTo>
                  <a:lnTo>
                    <a:pt x="71" y="5"/>
                  </a:lnTo>
                  <a:lnTo>
                    <a:pt x="57" y="11"/>
                  </a:lnTo>
                  <a:lnTo>
                    <a:pt x="42" y="19"/>
                  </a:lnTo>
                  <a:lnTo>
                    <a:pt x="31" y="31"/>
                  </a:lnTo>
                  <a:lnTo>
                    <a:pt x="20" y="45"/>
                  </a:lnTo>
                  <a:lnTo>
                    <a:pt x="11" y="59"/>
                  </a:lnTo>
                  <a:lnTo>
                    <a:pt x="6" y="73"/>
                  </a:lnTo>
                  <a:lnTo>
                    <a:pt x="0" y="90"/>
                  </a:lnTo>
                  <a:lnTo>
                    <a:pt x="0" y="107"/>
                  </a:lnTo>
                  <a:lnTo>
                    <a:pt x="0" y="124"/>
                  </a:lnTo>
                  <a:lnTo>
                    <a:pt x="6" y="141"/>
                  </a:lnTo>
                  <a:lnTo>
                    <a:pt x="11" y="155"/>
                  </a:lnTo>
                  <a:lnTo>
                    <a:pt x="20" y="169"/>
                  </a:lnTo>
                  <a:lnTo>
                    <a:pt x="31" y="180"/>
                  </a:lnTo>
                  <a:lnTo>
                    <a:pt x="42" y="192"/>
                  </a:lnTo>
                  <a:lnTo>
                    <a:pt x="57" y="200"/>
                  </a:lnTo>
                  <a:lnTo>
                    <a:pt x="71" y="206"/>
                  </a:lnTo>
                  <a:lnTo>
                    <a:pt x="88" y="211"/>
                  </a:lnTo>
                  <a:lnTo>
                    <a:pt x="105" y="211"/>
                  </a:lnTo>
                  <a:lnTo>
                    <a:pt x="122" y="211"/>
                  </a:lnTo>
                  <a:lnTo>
                    <a:pt x="138" y="206"/>
                  </a:lnTo>
                  <a:lnTo>
                    <a:pt x="155" y="200"/>
                  </a:lnTo>
                  <a:lnTo>
                    <a:pt x="167" y="192"/>
                  </a:lnTo>
                  <a:lnTo>
                    <a:pt x="181" y="180"/>
                  </a:lnTo>
                  <a:lnTo>
                    <a:pt x="192" y="169"/>
                  </a:lnTo>
                  <a:lnTo>
                    <a:pt x="201" y="155"/>
                  </a:lnTo>
                  <a:lnTo>
                    <a:pt x="206" y="141"/>
                  </a:lnTo>
                  <a:lnTo>
                    <a:pt x="209" y="124"/>
                  </a:lnTo>
                  <a:lnTo>
                    <a:pt x="212" y="107"/>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44" name="Rectangle 65"/>
            <p:cNvSpPr>
              <a:spLocks noChangeArrowheads="1"/>
            </p:cNvSpPr>
            <p:nvPr/>
          </p:nvSpPr>
          <p:spPr bwMode="auto">
            <a:xfrm>
              <a:off x="5184" y="1189"/>
              <a:ext cx="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3</a:t>
              </a:r>
              <a:endParaRPr lang="en-US" altLang="zh-CN" sz="1292">
                <a:ea typeface="宋体" panose="02010600030101010101" pitchFamily="2" charset="-122"/>
              </a:endParaRPr>
            </a:p>
          </p:txBody>
        </p:sp>
        <p:sp>
          <p:nvSpPr>
            <p:cNvPr id="8245" name="Rectangle 66"/>
            <p:cNvSpPr>
              <a:spLocks noChangeArrowheads="1"/>
            </p:cNvSpPr>
            <p:nvPr/>
          </p:nvSpPr>
          <p:spPr bwMode="auto">
            <a:xfrm>
              <a:off x="4896" y="1584"/>
              <a:ext cx="7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rgbClr val="114FFB"/>
                  </a:solidFill>
                  <a:ea typeface="宋体" panose="02010600030101010101" pitchFamily="2" charset="-122"/>
                </a:rPr>
                <a:t>u</a:t>
              </a:r>
              <a:endParaRPr lang="en-US" altLang="zh-CN" sz="1846">
                <a:solidFill>
                  <a:srgbClr val="114FFB"/>
                </a:solidFill>
                <a:ea typeface="宋体" panose="02010600030101010101" pitchFamily="2" charset="-122"/>
              </a:endParaRPr>
            </a:p>
          </p:txBody>
        </p:sp>
        <p:sp>
          <p:nvSpPr>
            <p:cNvPr id="8246" name="Rectangle 67"/>
            <p:cNvSpPr>
              <a:spLocks noChangeArrowheads="1"/>
            </p:cNvSpPr>
            <p:nvPr/>
          </p:nvSpPr>
          <p:spPr bwMode="auto">
            <a:xfrm>
              <a:off x="4945" y="1584"/>
              <a:ext cx="22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rgbClr val="114FFB"/>
                  </a:solidFill>
                  <a:ea typeface="宋体" panose="02010600030101010101" pitchFamily="2" charset="-122"/>
                </a:rPr>
                <a:t> = 7</a:t>
              </a:r>
              <a:endParaRPr lang="en-US" altLang="zh-CN" sz="1846">
                <a:solidFill>
                  <a:srgbClr val="114FFB"/>
                </a:solidFill>
                <a:ea typeface="宋体" panose="02010600030101010101" pitchFamily="2" charset="-122"/>
              </a:endParaRPr>
            </a:p>
          </p:txBody>
        </p:sp>
      </p:grpSp>
      <p:grpSp>
        <p:nvGrpSpPr>
          <p:cNvPr id="8" name="Group 68"/>
          <p:cNvGrpSpPr>
            <a:grpSpLocks/>
          </p:cNvGrpSpPr>
          <p:nvPr/>
        </p:nvGrpSpPr>
        <p:grpSpPr bwMode="auto">
          <a:xfrm>
            <a:off x="1843089" y="2464777"/>
            <a:ext cx="900113" cy="1477108"/>
            <a:chOff x="1161" y="1536"/>
            <a:chExt cx="567" cy="1008"/>
          </a:xfrm>
        </p:grpSpPr>
        <p:sp>
          <p:nvSpPr>
            <p:cNvPr id="8234" name="Rectangle 69"/>
            <p:cNvSpPr>
              <a:spLocks noChangeArrowheads="1"/>
            </p:cNvSpPr>
            <p:nvPr/>
          </p:nvSpPr>
          <p:spPr bwMode="auto">
            <a:xfrm>
              <a:off x="1251" y="2321"/>
              <a:ext cx="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1</a:t>
              </a:r>
              <a:endParaRPr lang="en-US" altLang="zh-CN" sz="1292">
                <a:ea typeface="宋体" panose="02010600030101010101" pitchFamily="2" charset="-122"/>
              </a:endParaRPr>
            </a:p>
          </p:txBody>
        </p:sp>
        <p:grpSp>
          <p:nvGrpSpPr>
            <p:cNvPr id="8235" name="Group 70"/>
            <p:cNvGrpSpPr>
              <a:grpSpLocks/>
            </p:cNvGrpSpPr>
            <p:nvPr/>
          </p:nvGrpSpPr>
          <p:grpSpPr bwMode="auto">
            <a:xfrm>
              <a:off x="1161" y="1536"/>
              <a:ext cx="567" cy="1008"/>
              <a:chOff x="1161" y="1536"/>
              <a:chExt cx="567" cy="1008"/>
            </a:xfrm>
          </p:grpSpPr>
          <p:sp>
            <p:nvSpPr>
              <p:cNvPr id="8236" name="Freeform 71"/>
              <p:cNvSpPr>
                <a:spLocks/>
              </p:cNvSpPr>
              <p:nvPr/>
            </p:nvSpPr>
            <p:spPr bwMode="auto">
              <a:xfrm>
                <a:off x="1172" y="2272"/>
                <a:ext cx="211" cy="212"/>
              </a:xfrm>
              <a:custGeom>
                <a:avLst/>
                <a:gdLst>
                  <a:gd name="T0" fmla="*/ 209 w 211"/>
                  <a:gd name="T1" fmla="*/ 105 h 212"/>
                  <a:gd name="T2" fmla="*/ 209 w 211"/>
                  <a:gd name="T3" fmla="*/ 91 h 212"/>
                  <a:gd name="T4" fmla="*/ 206 w 211"/>
                  <a:gd name="T5" fmla="*/ 74 h 212"/>
                  <a:gd name="T6" fmla="*/ 200 w 211"/>
                  <a:gd name="T7" fmla="*/ 60 h 212"/>
                  <a:gd name="T8" fmla="*/ 192 w 211"/>
                  <a:gd name="T9" fmla="*/ 46 h 212"/>
                  <a:gd name="T10" fmla="*/ 180 w 211"/>
                  <a:gd name="T11" fmla="*/ 31 h 212"/>
                  <a:gd name="T12" fmla="*/ 166 w 211"/>
                  <a:gd name="T13" fmla="*/ 20 h 212"/>
                  <a:gd name="T14" fmla="*/ 155 w 211"/>
                  <a:gd name="T15" fmla="*/ 12 h 212"/>
                  <a:gd name="T16" fmla="*/ 138 w 211"/>
                  <a:gd name="T17" fmla="*/ 6 h 212"/>
                  <a:gd name="T18" fmla="*/ 121 w 211"/>
                  <a:gd name="T19" fmla="*/ 3 h 212"/>
                  <a:gd name="T20" fmla="*/ 104 w 211"/>
                  <a:gd name="T21" fmla="*/ 0 h 212"/>
                  <a:gd name="T22" fmla="*/ 87 w 211"/>
                  <a:gd name="T23" fmla="*/ 3 h 212"/>
                  <a:gd name="T24" fmla="*/ 70 w 211"/>
                  <a:gd name="T25" fmla="*/ 6 h 212"/>
                  <a:gd name="T26" fmla="*/ 56 w 211"/>
                  <a:gd name="T27" fmla="*/ 12 h 212"/>
                  <a:gd name="T28" fmla="*/ 42 w 211"/>
                  <a:gd name="T29" fmla="*/ 20 h 212"/>
                  <a:gd name="T30" fmla="*/ 31 w 211"/>
                  <a:gd name="T31" fmla="*/ 31 h 212"/>
                  <a:gd name="T32" fmla="*/ 19 w 211"/>
                  <a:gd name="T33" fmla="*/ 46 h 212"/>
                  <a:gd name="T34" fmla="*/ 11 w 211"/>
                  <a:gd name="T35" fmla="*/ 60 h 212"/>
                  <a:gd name="T36" fmla="*/ 5 w 211"/>
                  <a:gd name="T37" fmla="*/ 74 h 212"/>
                  <a:gd name="T38" fmla="*/ 0 w 211"/>
                  <a:gd name="T39" fmla="*/ 91 h 212"/>
                  <a:gd name="T40" fmla="*/ 0 w 211"/>
                  <a:gd name="T41" fmla="*/ 108 h 212"/>
                  <a:gd name="T42" fmla="*/ 0 w 211"/>
                  <a:gd name="T43" fmla="*/ 125 h 212"/>
                  <a:gd name="T44" fmla="*/ 5 w 211"/>
                  <a:gd name="T45" fmla="*/ 142 h 212"/>
                  <a:gd name="T46" fmla="*/ 11 w 211"/>
                  <a:gd name="T47" fmla="*/ 156 h 212"/>
                  <a:gd name="T48" fmla="*/ 19 w 211"/>
                  <a:gd name="T49" fmla="*/ 170 h 212"/>
                  <a:gd name="T50" fmla="*/ 31 w 211"/>
                  <a:gd name="T51" fmla="*/ 181 h 212"/>
                  <a:gd name="T52" fmla="*/ 42 w 211"/>
                  <a:gd name="T53" fmla="*/ 192 h 212"/>
                  <a:gd name="T54" fmla="*/ 56 w 211"/>
                  <a:gd name="T55" fmla="*/ 201 h 212"/>
                  <a:gd name="T56" fmla="*/ 70 w 211"/>
                  <a:gd name="T57" fmla="*/ 206 h 212"/>
                  <a:gd name="T58" fmla="*/ 87 w 211"/>
                  <a:gd name="T59" fmla="*/ 212 h 212"/>
                  <a:gd name="T60" fmla="*/ 104 w 211"/>
                  <a:gd name="T61" fmla="*/ 212 h 212"/>
                  <a:gd name="T62" fmla="*/ 121 w 211"/>
                  <a:gd name="T63" fmla="*/ 212 h 212"/>
                  <a:gd name="T64" fmla="*/ 138 w 211"/>
                  <a:gd name="T65" fmla="*/ 206 h 212"/>
                  <a:gd name="T66" fmla="*/ 155 w 211"/>
                  <a:gd name="T67" fmla="*/ 201 h 212"/>
                  <a:gd name="T68" fmla="*/ 166 w 211"/>
                  <a:gd name="T69" fmla="*/ 192 h 212"/>
                  <a:gd name="T70" fmla="*/ 180 w 211"/>
                  <a:gd name="T71" fmla="*/ 181 h 212"/>
                  <a:gd name="T72" fmla="*/ 192 w 211"/>
                  <a:gd name="T73" fmla="*/ 170 h 212"/>
                  <a:gd name="T74" fmla="*/ 200 w 211"/>
                  <a:gd name="T75" fmla="*/ 156 h 212"/>
                  <a:gd name="T76" fmla="*/ 206 w 211"/>
                  <a:gd name="T77" fmla="*/ 142 h 212"/>
                  <a:gd name="T78" fmla="*/ 209 w 211"/>
                  <a:gd name="T79" fmla="*/ 125 h 212"/>
                  <a:gd name="T80" fmla="*/ 211 w 211"/>
                  <a:gd name="T81" fmla="*/ 108 h 212"/>
                  <a:gd name="T82" fmla="*/ 211 w 211"/>
                  <a:gd name="T83" fmla="*/ 108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2"/>
                  <a:gd name="T128" fmla="*/ 211 w 211"/>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2">
                    <a:moveTo>
                      <a:pt x="209" y="105"/>
                    </a:moveTo>
                    <a:lnTo>
                      <a:pt x="209" y="91"/>
                    </a:lnTo>
                    <a:lnTo>
                      <a:pt x="206" y="74"/>
                    </a:lnTo>
                    <a:lnTo>
                      <a:pt x="200" y="60"/>
                    </a:lnTo>
                    <a:lnTo>
                      <a:pt x="192" y="46"/>
                    </a:lnTo>
                    <a:lnTo>
                      <a:pt x="180" y="31"/>
                    </a:lnTo>
                    <a:lnTo>
                      <a:pt x="166" y="20"/>
                    </a:lnTo>
                    <a:lnTo>
                      <a:pt x="155" y="12"/>
                    </a:lnTo>
                    <a:lnTo>
                      <a:pt x="138" y="6"/>
                    </a:lnTo>
                    <a:lnTo>
                      <a:pt x="121" y="3"/>
                    </a:lnTo>
                    <a:lnTo>
                      <a:pt x="104" y="0"/>
                    </a:lnTo>
                    <a:lnTo>
                      <a:pt x="87" y="3"/>
                    </a:lnTo>
                    <a:lnTo>
                      <a:pt x="70" y="6"/>
                    </a:lnTo>
                    <a:lnTo>
                      <a:pt x="56" y="12"/>
                    </a:lnTo>
                    <a:lnTo>
                      <a:pt x="42" y="20"/>
                    </a:lnTo>
                    <a:lnTo>
                      <a:pt x="31" y="31"/>
                    </a:lnTo>
                    <a:lnTo>
                      <a:pt x="19" y="46"/>
                    </a:lnTo>
                    <a:lnTo>
                      <a:pt x="11" y="60"/>
                    </a:lnTo>
                    <a:lnTo>
                      <a:pt x="5" y="74"/>
                    </a:lnTo>
                    <a:lnTo>
                      <a:pt x="0" y="91"/>
                    </a:lnTo>
                    <a:lnTo>
                      <a:pt x="0" y="108"/>
                    </a:lnTo>
                    <a:lnTo>
                      <a:pt x="0" y="125"/>
                    </a:lnTo>
                    <a:lnTo>
                      <a:pt x="5" y="142"/>
                    </a:lnTo>
                    <a:lnTo>
                      <a:pt x="11" y="156"/>
                    </a:lnTo>
                    <a:lnTo>
                      <a:pt x="19" y="170"/>
                    </a:lnTo>
                    <a:lnTo>
                      <a:pt x="31" y="181"/>
                    </a:lnTo>
                    <a:lnTo>
                      <a:pt x="42" y="192"/>
                    </a:lnTo>
                    <a:lnTo>
                      <a:pt x="56" y="201"/>
                    </a:lnTo>
                    <a:lnTo>
                      <a:pt x="70" y="206"/>
                    </a:lnTo>
                    <a:lnTo>
                      <a:pt x="87" y="212"/>
                    </a:lnTo>
                    <a:lnTo>
                      <a:pt x="104" y="212"/>
                    </a:lnTo>
                    <a:lnTo>
                      <a:pt x="121" y="212"/>
                    </a:lnTo>
                    <a:lnTo>
                      <a:pt x="138" y="206"/>
                    </a:lnTo>
                    <a:lnTo>
                      <a:pt x="155" y="201"/>
                    </a:lnTo>
                    <a:lnTo>
                      <a:pt x="166" y="192"/>
                    </a:lnTo>
                    <a:lnTo>
                      <a:pt x="180" y="181"/>
                    </a:lnTo>
                    <a:lnTo>
                      <a:pt x="192" y="170"/>
                    </a:lnTo>
                    <a:lnTo>
                      <a:pt x="200" y="156"/>
                    </a:lnTo>
                    <a:lnTo>
                      <a:pt x="206" y="142"/>
                    </a:lnTo>
                    <a:lnTo>
                      <a:pt x="209" y="125"/>
                    </a:lnTo>
                    <a:lnTo>
                      <a:pt x="211" y="10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grpSp>
            <p:nvGrpSpPr>
              <p:cNvPr id="8237" name="Group 72"/>
              <p:cNvGrpSpPr>
                <a:grpSpLocks/>
              </p:cNvGrpSpPr>
              <p:nvPr/>
            </p:nvGrpSpPr>
            <p:grpSpPr bwMode="auto">
              <a:xfrm>
                <a:off x="1161" y="1536"/>
                <a:ext cx="221" cy="175"/>
                <a:chOff x="1784" y="2425"/>
                <a:chExt cx="168" cy="175"/>
              </a:xfrm>
            </p:grpSpPr>
            <p:sp>
              <p:nvSpPr>
                <p:cNvPr id="8239" name="Rectangle 73"/>
                <p:cNvSpPr>
                  <a:spLocks noChangeArrowheads="1"/>
                </p:cNvSpPr>
                <p:nvPr/>
              </p:nvSpPr>
              <p:spPr bwMode="auto">
                <a:xfrm>
                  <a:off x="1784" y="2425"/>
                  <a:ext cx="5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chemeClr val="hlink"/>
                      </a:solidFill>
                      <a:ea typeface="宋体" panose="02010600030101010101" pitchFamily="2" charset="-122"/>
                    </a:rPr>
                    <a:t>u</a:t>
                  </a:r>
                  <a:endParaRPr lang="en-US" altLang="zh-CN" sz="1846">
                    <a:solidFill>
                      <a:schemeClr val="hlink"/>
                    </a:solidFill>
                    <a:ea typeface="宋体" panose="02010600030101010101" pitchFamily="2" charset="-122"/>
                  </a:endParaRPr>
                </a:p>
              </p:txBody>
            </p:sp>
            <p:sp>
              <p:nvSpPr>
                <p:cNvPr id="8240" name="Rectangle 74"/>
                <p:cNvSpPr>
                  <a:spLocks noChangeArrowheads="1"/>
                </p:cNvSpPr>
                <p:nvPr/>
              </p:nvSpPr>
              <p:spPr bwMode="auto">
                <a:xfrm>
                  <a:off x="1838" y="2425"/>
                  <a:ext cx="11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chemeClr val="hlink"/>
                      </a:solidFill>
                      <a:ea typeface="宋体" panose="02010600030101010101" pitchFamily="2" charset="-122"/>
                    </a:rPr>
                    <a:t> :5</a:t>
                  </a:r>
                  <a:endParaRPr lang="en-US" altLang="zh-CN" sz="1846">
                    <a:solidFill>
                      <a:schemeClr val="hlink"/>
                    </a:solidFill>
                    <a:ea typeface="宋体" panose="02010600030101010101" pitchFamily="2" charset="-122"/>
                  </a:endParaRPr>
                </a:p>
              </p:txBody>
            </p:sp>
          </p:grpSp>
          <p:sp>
            <p:nvSpPr>
              <p:cNvPr id="8238" name="Freeform 75"/>
              <p:cNvSpPr>
                <a:spLocks/>
              </p:cNvSpPr>
              <p:nvPr/>
            </p:nvSpPr>
            <p:spPr bwMode="auto">
              <a:xfrm>
                <a:off x="1262" y="1728"/>
                <a:ext cx="466" cy="816"/>
              </a:xfrm>
              <a:custGeom>
                <a:avLst/>
                <a:gdLst>
                  <a:gd name="T0" fmla="*/ 0 w 339"/>
                  <a:gd name="T1" fmla="*/ 0 h 646"/>
                  <a:gd name="T2" fmla="*/ 15 w 339"/>
                  <a:gd name="T3" fmla="*/ 96 h 646"/>
                  <a:gd name="T4" fmla="*/ 32 w 339"/>
                  <a:gd name="T5" fmla="*/ 193 h 646"/>
                  <a:gd name="T6" fmla="*/ 55 w 339"/>
                  <a:gd name="T7" fmla="*/ 285 h 646"/>
                  <a:gd name="T8" fmla="*/ 85 w 339"/>
                  <a:gd name="T9" fmla="*/ 375 h 646"/>
                  <a:gd name="T10" fmla="*/ 128 w 339"/>
                  <a:gd name="T11" fmla="*/ 464 h 646"/>
                  <a:gd name="T12" fmla="*/ 175 w 339"/>
                  <a:gd name="T13" fmla="*/ 546 h 646"/>
                  <a:gd name="T14" fmla="*/ 232 w 339"/>
                  <a:gd name="T15" fmla="*/ 624 h 646"/>
                  <a:gd name="T16" fmla="*/ 298 w 339"/>
                  <a:gd name="T17" fmla="*/ 696 h 646"/>
                  <a:gd name="T18" fmla="*/ 381 w 339"/>
                  <a:gd name="T19" fmla="*/ 759 h 646"/>
                  <a:gd name="T20" fmla="*/ 466 w 339"/>
                  <a:gd name="T21" fmla="*/ 816 h 6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9"/>
                  <a:gd name="T34" fmla="*/ 0 h 646"/>
                  <a:gd name="T35" fmla="*/ 339 w 339"/>
                  <a:gd name="T36" fmla="*/ 646 h 6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9" h="646">
                    <a:moveTo>
                      <a:pt x="0" y="0"/>
                    </a:moveTo>
                    <a:lnTo>
                      <a:pt x="11" y="76"/>
                    </a:lnTo>
                    <a:lnTo>
                      <a:pt x="23" y="153"/>
                    </a:lnTo>
                    <a:lnTo>
                      <a:pt x="40" y="226"/>
                    </a:lnTo>
                    <a:lnTo>
                      <a:pt x="62" y="297"/>
                    </a:lnTo>
                    <a:lnTo>
                      <a:pt x="93" y="367"/>
                    </a:lnTo>
                    <a:lnTo>
                      <a:pt x="127" y="432"/>
                    </a:lnTo>
                    <a:lnTo>
                      <a:pt x="169" y="494"/>
                    </a:lnTo>
                    <a:lnTo>
                      <a:pt x="217" y="551"/>
                    </a:lnTo>
                    <a:lnTo>
                      <a:pt x="277" y="601"/>
                    </a:lnTo>
                    <a:lnTo>
                      <a:pt x="339" y="646"/>
                    </a:lnTo>
                  </a:path>
                </a:pathLst>
              </a:custGeom>
              <a:noFill/>
              <a:ln w="9525">
                <a:solidFill>
                  <a:srgbClr val="000000"/>
                </a:solidFill>
                <a:prstDash val="solid"/>
                <a:round/>
                <a:headEnd type="triangle" w="lg" len="lg"/>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grpSp>
      </p:grpSp>
      <p:sp>
        <p:nvSpPr>
          <p:cNvPr id="8232" name="Rectangle 76"/>
          <p:cNvSpPr>
            <a:spLocks noChangeArrowheads="1"/>
          </p:cNvSpPr>
          <p:nvPr/>
        </p:nvSpPr>
        <p:spPr bwMode="auto">
          <a:xfrm>
            <a:off x="4007776" y="2324100"/>
            <a:ext cx="376706"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cache</a:t>
            </a:r>
            <a:endParaRPr lang="en-US" altLang="zh-CN" sz="1292">
              <a:ea typeface="宋体" panose="02010600030101010101" pitchFamily="2" charset="-122"/>
            </a:endParaRPr>
          </a:p>
        </p:txBody>
      </p:sp>
      <p:sp>
        <p:nvSpPr>
          <p:cNvPr id="8233" name="Rectangle 77"/>
          <p:cNvSpPr>
            <a:spLocks noChangeArrowheads="1"/>
          </p:cNvSpPr>
          <p:nvPr/>
        </p:nvSpPr>
        <p:spPr bwMode="auto">
          <a:xfrm>
            <a:off x="6166288" y="2324100"/>
            <a:ext cx="376706"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cache</a:t>
            </a:r>
            <a:endParaRPr lang="en-US" altLang="zh-CN" sz="1292">
              <a:ea typeface="宋体" panose="02010600030101010101" pitchFamily="2" charset="-122"/>
            </a:endParaRPr>
          </a:p>
        </p:txBody>
      </p:sp>
      <p:sp>
        <p:nvSpPr>
          <p:cNvPr id="4" name="日期占位符 3"/>
          <p:cNvSpPr>
            <a:spLocks noGrp="1"/>
          </p:cNvSpPr>
          <p:nvPr>
            <p:ph type="dt" sz="half" idx="10"/>
          </p:nvPr>
        </p:nvSpPr>
        <p:spPr/>
        <p:txBody>
          <a:bodyPr/>
          <a:lstStyle/>
          <a:p>
            <a:fld id="{26140013-0B29-4F93-9F51-B2D53A512F99}" type="datetime1">
              <a:rPr lang="zh-CN" altLang="en-US" smtClean="0"/>
              <a:t>2014/5/30</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9" name="灯片编号占位符 8"/>
          <p:cNvSpPr>
            <a:spLocks noGrp="1"/>
          </p:cNvSpPr>
          <p:nvPr>
            <p:ph type="sldNum" sz="quarter" idx="12"/>
          </p:nvPr>
        </p:nvSpPr>
        <p:spPr/>
        <p:txBody>
          <a:bodyPr/>
          <a:lstStyle/>
          <a:p>
            <a:fld id="{AA17C781-CE61-413B-B0F5-CF67DAEC2612}" type="slidenum">
              <a:rPr lang="zh-CN" altLang="en-US" smtClean="0"/>
              <a:t>38</a:t>
            </a:fld>
            <a:endParaRPr lang="zh-CN" altLang="en-US"/>
          </a:p>
        </p:txBody>
      </p:sp>
    </p:spTree>
    <p:extLst>
      <p:ext uri="{BB962C8B-B14F-4D97-AF65-F5344CB8AC3E}">
        <p14:creationId xmlns:p14="http://schemas.microsoft.com/office/powerpoint/2010/main" val="2593874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842" name="Rectangle 2"/>
          <p:cNvSpPr>
            <a:spLocks noGrp="1" noChangeArrowheads="1"/>
          </p:cNvSpPr>
          <p:nvPr>
            <p:ph type="title"/>
          </p:nvPr>
        </p:nvSpPr>
        <p:spPr>
          <a:xfrm>
            <a:off x="628650" y="365126"/>
            <a:ext cx="7886700" cy="501649"/>
          </a:xfrm>
        </p:spPr>
        <p:txBody>
          <a:bodyPr>
            <a:normAutofit fontScale="90000"/>
          </a:bodyPr>
          <a:lstStyle/>
          <a:p>
            <a:r>
              <a:rPr lang="en-US" dirty="0" smtClean="0"/>
              <a:t>Problems with Parallel I/O</a:t>
            </a:r>
            <a:endParaRPr lang="en-US" dirty="0"/>
          </a:p>
        </p:txBody>
      </p:sp>
      <p:sp>
        <p:nvSpPr>
          <p:cNvPr id="39" name="Slide Number Placeholder 4"/>
          <p:cNvSpPr>
            <a:spLocks noGrp="1"/>
          </p:cNvSpPr>
          <p:nvPr>
            <p:ph type="sldNum" sz="quarter" idx="12"/>
          </p:nvPr>
        </p:nvSpPr>
        <p:spPr/>
        <p:txBody>
          <a:bodyPr/>
          <a:lstStyle/>
          <a:p>
            <a:fld id="{C109EC36-0784-0D4F-B510-596ADD7E4286}" type="slidenum">
              <a:rPr lang="en-US" smtClean="0"/>
              <a:pPr/>
              <a:t>39</a:t>
            </a:fld>
            <a:endParaRPr lang="en-US"/>
          </a:p>
        </p:txBody>
      </p:sp>
      <p:sp>
        <p:nvSpPr>
          <p:cNvPr id="1571843" name="Rectangle 3"/>
          <p:cNvSpPr>
            <a:spLocks noChangeArrowheads="1"/>
          </p:cNvSpPr>
          <p:nvPr/>
        </p:nvSpPr>
        <p:spPr bwMode="auto">
          <a:xfrm>
            <a:off x="960766" y="4613717"/>
            <a:ext cx="6986588" cy="1631858"/>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sz="2000" dirty="0">
                <a:solidFill>
                  <a:srgbClr val="56127A"/>
                </a:solidFill>
                <a:latin typeface="Verdana" charset="0"/>
              </a:rPr>
              <a:t>Memory      Disk: </a:t>
            </a:r>
            <a:r>
              <a:rPr lang="zh-CN" altLang="en-US" sz="2000" dirty="0" smtClean="0">
                <a:solidFill>
                  <a:srgbClr val="56127A"/>
                </a:solidFill>
                <a:latin typeface="Verdana" charset="0"/>
              </a:rPr>
              <a:t>如果</a:t>
            </a:r>
            <a:r>
              <a:rPr lang="en-US" altLang="zh-CN" sz="2000" dirty="0" smtClean="0">
                <a:solidFill>
                  <a:srgbClr val="56127A"/>
                </a:solidFill>
                <a:latin typeface="Verdana" charset="0"/>
              </a:rPr>
              <a:t>cache</a:t>
            </a:r>
            <a:r>
              <a:rPr lang="zh-CN" altLang="en-US" sz="2000" dirty="0" smtClean="0">
                <a:solidFill>
                  <a:srgbClr val="56127A"/>
                </a:solidFill>
                <a:latin typeface="Verdana" charset="0"/>
              </a:rPr>
              <a:t>的数据被修改过，而没有写回，存储器是陈旧数据</a:t>
            </a:r>
            <a:endParaRPr lang="en-US" sz="2000" dirty="0">
              <a:solidFill>
                <a:srgbClr val="56127A"/>
              </a:solidFill>
              <a:latin typeface="Verdana" charset="0"/>
            </a:endParaRPr>
          </a:p>
          <a:p>
            <a:pPr algn="l">
              <a:spcBef>
                <a:spcPct val="0"/>
              </a:spcBef>
            </a:pPr>
            <a:r>
              <a:rPr lang="en-US" sz="2000" dirty="0">
                <a:solidFill>
                  <a:srgbClr val="56127A"/>
                </a:solidFill>
                <a:latin typeface="Verdana" charset="0"/>
              </a:rPr>
              <a:t/>
            </a:r>
            <a:br>
              <a:rPr lang="en-US" sz="2000" dirty="0">
                <a:solidFill>
                  <a:srgbClr val="56127A"/>
                </a:solidFill>
                <a:latin typeface="Verdana" charset="0"/>
              </a:rPr>
            </a:br>
            <a:r>
              <a:rPr lang="en-US" sz="2000" dirty="0">
                <a:solidFill>
                  <a:srgbClr val="56127A"/>
                </a:solidFill>
                <a:latin typeface="Verdana" charset="0"/>
              </a:rPr>
              <a:t>Disk     Memory:  </a:t>
            </a:r>
            <a:r>
              <a:rPr lang="en-US" sz="2000" dirty="0" smtClean="0">
                <a:solidFill>
                  <a:srgbClr val="56127A"/>
                </a:solidFill>
                <a:latin typeface="Verdana" charset="0"/>
              </a:rPr>
              <a:t>Cache</a:t>
            </a:r>
            <a:r>
              <a:rPr lang="zh-CN" altLang="en-US" sz="2000" dirty="0" smtClean="0">
                <a:solidFill>
                  <a:srgbClr val="56127A"/>
                </a:solidFill>
                <a:latin typeface="Verdana" charset="0"/>
              </a:rPr>
              <a:t>中的数据是陈旧数据，它并不知道这次存储器写操作</a:t>
            </a:r>
            <a:endParaRPr lang="en-US" sz="2000" u="sng" dirty="0">
              <a:solidFill>
                <a:srgbClr val="56127A"/>
              </a:solidFill>
              <a:latin typeface="Verdana" charset="0"/>
            </a:endParaRPr>
          </a:p>
        </p:txBody>
      </p:sp>
      <p:grpSp>
        <p:nvGrpSpPr>
          <p:cNvPr id="1571844" name="Group 4"/>
          <p:cNvGrpSpPr>
            <a:grpSpLocks/>
          </p:cNvGrpSpPr>
          <p:nvPr/>
        </p:nvGrpSpPr>
        <p:grpSpPr bwMode="auto">
          <a:xfrm>
            <a:off x="1828335" y="1463952"/>
            <a:ext cx="6769100" cy="3494088"/>
            <a:chOff x="680" y="911"/>
            <a:chExt cx="4264" cy="2201"/>
          </a:xfrm>
        </p:grpSpPr>
        <p:sp>
          <p:nvSpPr>
            <p:cNvPr id="1571845" name="Rectangle 5"/>
            <p:cNvSpPr>
              <a:spLocks noChangeArrowheads="1"/>
            </p:cNvSpPr>
            <p:nvPr/>
          </p:nvSpPr>
          <p:spPr bwMode="auto">
            <a:xfrm>
              <a:off x="4350" y="2699"/>
              <a:ext cx="583"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 DISK</a:t>
              </a:r>
            </a:p>
          </p:txBody>
        </p:sp>
        <p:sp>
          <p:nvSpPr>
            <p:cNvPr id="1571846" name="Rectangle 6"/>
            <p:cNvSpPr>
              <a:spLocks noChangeArrowheads="1"/>
            </p:cNvSpPr>
            <p:nvPr/>
          </p:nvSpPr>
          <p:spPr bwMode="auto">
            <a:xfrm>
              <a:off x="2830" y="2366"/>
              <a:ext cx="551"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latin typeface="Verdana" charset="0"/>
                </a:rPr>
                <a:t> </a:t>
              </a:r>
              <a:r>
                <a:rPr lang="en-US" sz="2000">
                  <a:latin typeface="Verdana" charset="0"/>
                </a:rPr>
                <a:t>DMA</a:t>
              </a:r>
            </a:p>
          </p:txBody>
        </p:sp>
        <p:sp>
          <p:nvSpPr>
            <p:cNvPr id="1571847" name="Rectangle 7"/>
            <p:cNvSpPr>
              <a:spLocks noChangeArrowheads="1"/>
            </p:cNvSpPr>
            <p:nvPr/>
          </p:nvSpPr>
          <p:spPr bwMode="auto">
            <a:xfrm>
              <a:off x="3630" y="1067"/>
              <a:ext cx="762" cy="44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dirty="0">
                  <a:latin typeface="Verdana" charset="0"/>
                </a:rPr>
                <a:t>Physical</a:t>
              </a:r>
            </a:p>
            <a:p>
              <a:pPr algn="l">
                <a:spcBef>
                  <a:spcPct val="0"/>
                </a:spcBef>
              </a:pPr>
              <a:r>
                <a:rPr lang="en-US" sz="2000" dirty="0">
                  <a:latin typeface="Verdana" charset="0"/>
                </a:rPr>
                <a:t>Memory</a:t>
              </a:r>
            </a:p>
          </p:txBody>
        </p:sp>
        <p:sp>
          <p:nvSpPr>
            <p:cNvPr id="1571848" name="Rectangle 8"/>
            <p:cNvSpPr>
              <a:spLocks noChangeArrowheads="1"/>
            </p:cNvSpPr>
            <p:nvPr/>
          </p:nvSpPr>
          <p:spPr bwMode="auto">
            <a:xfrm>
              <a:off x="680" y="1400"/>
              <a:ext cx="560" cy="65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49" name="Rectangle 9"/>
            <p:cNvSpPr>
              <a:spLocks noChangeArrowheads="1"/>
            </p:cNvSpPr>
            <p:nvPr/>
          </p:nvSpPr>
          <p:spPr bwMode="auto">
            <a:xfrm>
              <a:off x="702" y="1596"/>
              <a:ext cx="519"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Proc.</a:t>
              </a:r>
              <a:endParaRPr lang="en-US" sz="2400">
                <a:latin typeface="Verdana" charset="0"/>
              </a:endParaRPr>
            </a:p>
          </p:txBody>
        </p:sp>
        <p:sp>
          <p:nvSpPr>
            <p:cNvPr id="1571850" name="Oval 10"/>
            <p:cNvSpPr>
              <a:spLocks noChangeArrowheads="1"/>
            </p:cNvSpPr>
            <p:nvPr/>
          </p:nvSpPr>
          <p:spPr bwMode="auto">
            <a:xfrm>
              <a:off x="4376" y="2936"/>
              <a:ext cx="560" cy="176"/>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p>
          </p:txBody>
        </p:sp>
        <p:sp>
          <p:nvSpPr>
            <p:cNvPr id="1571851" name="Oval 11"/>
            <p:cNvSpPr>
              <a:spLocks noChangeArrowheads="1"/>
            </p:cNvSpPr>
            <p:nvPr/>
          </p:nvSpPr>
          <p:spPr bwMode="auto">
            <a:xfrm>
              <a:off x="4376" y="2120"/>
              <a:ext cx="560" cy="176"/>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p>
          </p:txBody>
        </p:sp>
        <p:sp>
          <p:nvSpPr>
            <p:cNvPr id="1571852" name="Line 12"/>
            <p:cNvSpPr>
              <a:spLocks noChangeShapeType="1"/>
            </p:cNvSpPr>
            <p:nvPr/>
          </p:nvSpPr>
          <p:spPr bwMode="auto">
            <a:xfrm>
              <a:off x="4368" y="2208"/>
              <a:ext cx="0" cy="816"/>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1853" name="Line 13"/>
            <p:cNvSpPr>
              <a:spLocks noChangeShapeType="1"/>
            </p:cNvSpPr>
            <p:nvPr/>
          </p:nvSpPr>
          <p:spPr bwMode="auto">
            <a:xfrm>
              <a:off x="4944" y="2208"/>
              <a:ext cx="0" cy="816"/>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1854" name="Rectangle 14"/>
            <p:cNvSpPr>
              <a:spLocks noChangeArrowheads="1"/>
            </p:cNvSpPr>
            <p:nvPr/>
          </p:nvSpPr>
          <p:spPr bwMode="auto">
            <a:xfrm>
              <a:off x="3656" y="1016"/>
              <a:ext cx="752" cy="94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55" name="Rectangle 15"/>
            <p:cNvSpPr>
              <a:spLocks noChangeArrowheads="1"/>
            </p:cNvSpPr>
            <p:nvPr/>
          </p:nvSpPr>
          <p:spPr bwMode="auto">
            <a:xfrm>
              <a:off x="2840" y="2312"/>
              <a:ext cx="608" cy="41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56" name="Rectangle 16"/>
            <p:cNvSpPr>
              <a:spLocks noChangeArrowheads="1"/>
            </p:cNvSpPr>
            <p:nvPr/>
          </p:nvSpPr>
          <p:spPr bwMode="auto">
            <a:xfrm>
              <a:off x="1784" y="1304"/>
              <a:ext cx="656" cy="752"/>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57" name="Line 17"/>
            <p:cNvSpPr>
              <a:spLocks noChangeShapeType="1"/>
            </p:cNvSpPr>
            <p:nvPr/>
          </p:nvSpPr>
          <p:spPr bwMode="auto">
            <a:xfrm>
              <a:off x="3456" y="2496"/>
              <a:ext cx="912" cy="0"/>
            </a:xfrm>
            <a:prstGeom prst="line">
              <a:avLst/>
            </a:prstGeom>
            <a:noFill/>
            <a:ln w="38100" cmpd="dbl">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1858" name="Rectangle 18"/>
            <p:cNvSpPr>
              <a:spLocks noChangeArrowheads="1"/>
            </p:cNvSpPr>
            <p:nvPr/>
          </p:nvSpPr>
          <p:spPr bwMode="auto">
            <a:xfrm>
              <a:off x="1810" y="1750"/>
              <a:ext cx="604"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Cache</a:t>
              </a:r>
            </a:p>
          </p:txBody>
        </p:sp>
        <p:sp>
          <p:nvSpPr>
            <p:cNvPr id="1571859" name="Arc 19"/>
            <p:cNvSpPr>
              <a:spLocks/>
            </p:cNvSpPr>
            <p:nvPr/>
          </p:nvSpPr>
          <p:spPr bwMode="auto">
            <a:xfrm>
              <a:off x="3397" y="2064"/>
              <a:ext cx="1200" cy="384"/>
            </a:xfrm>
            <a:custGeom>
              <a:avLst/>
              <a:gdLst>
                <a:gd name="G0" fmla="+- 18899 0 0"/>
                <a:gd name="G1" fmla="+- 0 0 0"/>
                <a:gd name="G2" fmla="+- 21600 0 0"/>
                <a:gd name="T0" fmla="*/ 18899 w 18899"/>
                <a:gd name="T1" fmla="*/ 21600 h 21600"/>
                <a:gd name="T2" fmla="*/ 0 w 18899"/>
                <a:gd name="T3" fmla="*/ 10459 h 21600"/>
                <a:gd name="T4" fmla="*/ 18899 w 18899"/>
                <a:gd name="T5" fmla="*/ 0 h 21600"/>
              </a:gdLst>
              <a:ahLst/>
              <a:cxnLst>
                <a:cxn ang="0">
                  <a:pos x="T0" y="T1"/>
                </a:cxn>
                <a:cxn ang="0">
                  <a:pos x="T2" y="T3"/>
                </a:cxn>
                <a:cxn ang="0">
                  <a:pos x="T4" y="T5"/>
                </a:cxn>
              </a:cxnLst>
              <a:rect l="0" t="0" r="r" b="b"/>
              <a:pathLst>
                <a:path w="18899" h="21600" fill="none" extrusionOk="0">
                  <a:moveTo>
                    <a:pt x="18899" y="21599"/>
                  </a:moveTo>
                  <a:cubicBezTo>
                    <a:pt x="11041" y="21599"/>
                    <a:pt x="3804" y="17333"/>
                    <a:pt x="0" y="10458"/>
                  </a:cubicBezTo>
                </a:path>
                <a:path w="18899" h="21600" stroke="0" extrusionOk="0">
                  <a:moveTo>
                    <a:pt x="18899" y="21599"/>
                  </a:moveTo>
                  <a:cubicBezTo>
                    <a:pt x="11041" y="21599"/>
                    <a:pt x="3804" y="17333"/>
                    <a:pt x="0" y="10458"/>
                  </a:cubicBezTo>
                  <a:lnTo>
                    <a:pt x="18899" y="0"/>
                  </a:lnTo>
                  <a:close/>
                </a:path>
              </a:pathLst>
            </a:custGeom>
            <a:noFill/>
            <a:ln w="50800" cap="rnd">
              <a:solidFill>
                <a:srgbClr val="FF0000"/>
              </a:solidFill>
              <a:round/>
              <a:headEnd type="stealth" w="med" len="lg"/>
              <a:tailEnd type="none" w="sm" len="sm"/>
            </a:ln>
            <a:effectLst/>
          </p:spPr>
          <p:txBody>
            <a:bodyPr wrap="none" anchor="ctr">
              <a:prstTxWarp prst="textNoShape">
                <a:avLst/>
              </a:prstTxWarp>
            </a:bodyPr>
            <a:lstStyle/>
            <a:p>
              <a:endParaRPr lang="en-US"/>
            </a:p>
          </p:txBody>
        </p:sp>
        <p:sp>
          <p:nvSpPr>
            <p:cNvPr id="1571860" name="Arc 20"/>
            <p:cNvSpPr>
              <a:spLocks/>
            </p:cNvSpPr>
            <p:nvPr/>
          </p:nvSpPr>
          <p:spPr bwMode="auto">
            <a:xfrm>
              <a:off x="3361" y="1777"/>
              <a:ext cx="576" cy="288"/>
            </a:xfrm>
            <a:custGeom>
              <a:avLst/>
              <a:gdLst>
                <a:gd name="G0" fmla="+- 17114 0 0"/>
                <a:gd name="G1" fmla="+- 21600 0 0"/>
                <a:gd name="G2" fmla="+- 21600 0 0"/>
                <a:gd name="T0" fmla="*/ 0 w 17114"/>
                <a:gd name="T1" fmla="*/ 8422 h 21600"/>
                <a:gd name="T2" fmla="*/ 17084 w 17114"/>
                <a:gd name="T3" fmla="*/ 0 h 21600"/>
                <a:gd name="T4" fmla="*/ 17114 w 17114"/>
                <a:gd name="T5" fmla="*/ 21600 h 21600"/>
              </a:gdLst>
              <a:ahLst/>
              <a:cxnLst>
                <a:cxn ang="0">
                  <a:pos x="T0" y="T1"/>
                </a:cxn>
                <a:cxn ang="0">
                  <a:pos x="T2" y="T3"/>
                </a:cxn>
                <a:cxn ang="0">
                  <a:pos x="T4" y="T5"/>
                </a:cxn>
              </a:cxnLst>
              <a:rect l="0" t="0" r="r" b="b"/>
              <a:pathLst>
                <a:path w="17114" h="21600" fill="none" extrusionOk="0">
                  <a:moveTo>
                    <a:pt x="-1" y="8421"/>
                  </a:moveTo>
                  <a:cubicBezTo>
                    <a:pt x="4082" y="3119"/>
                    <a:pt x="10392" y="9"/>
                    <a:pt x="17084" y="0"/>
                  </a:cubicBezTo>
                </a:path>
                <a:path w="17114" h="21600" stroke="0" extrusionOk="0">
                  <a:moveTo>
                    <a:pt x="-1" y="8421"/>
                  </a:moveTo>
                  <a:cubicBezTo>
                    <a:pt x="4082" y="3119"/>
                    <a:pt x="10392" y="9"/>
                    <a:pt x="17084" y="0"/>
                  </a:cubicBezTo>
                  <a:lnTo>
                    <a:pt x="17114" y="21600"/>
                  </a:lnTo>
                  <a:close/>
                </a:path>
              </a:pathLst>
            </a:custGeom>
            <a:noFill/>
            <a:ln w="50800" cap="rnd">
              <a:solidFill>
                <a:srgbClr val="FF0000"/>
              </a:solidFill>
              <a:round/>
              <a:headEnd type="none" w="sm" len="sm"/>
              <a:tailEnd type="stealth" w="med" len="lg"/>
            </a:ln>
            <a:effectLst/>
          </p:spPr>
          <p:txBody>
            <a:bodyPr wrap="none" anchor="ctr">
              <a:prstTxWarp prst="textNoShape">
                <a:avLst/>
              </a:prstTxWarp>
            </a:bodyPr>
            <a:lstStyle/>
            <a:p>
              <a:endParaRPr lang="en-US"/>
            </a:p>
          </p:txBody>
        </p:sp>
        <p:sp>
          <p:nvSpPr>
            <p:cNvPr id="1571861" name="Rectangle 21"/>
            <p:cNvSpPr>
              <a:spLocks noChangeArrowheads="1"/>
            </p:cNvSpPr>
            <p:nvPr/>
          </p:nvSpPr>
          <p:spPr bwMode="auto">
            <a:xfrm>
              <a:off x="3892" y="1544"/>
              <a:ext cx="276" cy="368"/>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2" name="Rectangle 22"/>
            <p:cNvSpPr>
              <a:spLocks noChangeArrowheads="1"/>
            </p:cNvSpPr>
            <p:nvPr/>
          </p:nvSpPr>
          <p:spPr bwMode="auto">
            <a:xfrm>
              <a:off x="2778" y="1299"/>
              <a:ext cx="697" cy="33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80000"/>
                </a:lnSpc>
                <a:spcBef>
                  <a:spcPct val="0"/>
                </a:spcBef>
              </a:pPr>
              <a:r>
                <a:rPr lang="en-US" sz="1800">
                  <a:latin typeface="Verdana" charset="0"/>
                </a:rPr>
                <a:t>Memory</a:t>
              </a:r>
            </a:p>
            <a:p>
              <a:pPr algn="l">
                <a:lnSpc>
                  <a:spcPct val="80000"/>
                </a:lnSpc>
                <a:spcBef>
                  <a:spcPct val="0"/>
                </a:spcBef>
              </a:pPr>
              <a:r>
                <a:rPr lang="en-US" sz="1800">
                  <a:latin typeface="Verdana" charset="0"/>
                </a:rPr>
                <a:t>   Bus</a:t>
              </a:r>
            </a:p>
          </p:txBody>
        </p:sp>
        <p:sp>
          <p:nvSpPr>
            <p:cNvPr id="1571863" name="Line 23"/>
            <p:cNvSpPr>
              <a:spLocks noChangeShapeType="1"/>
            </p:cNvSpPr>
            <p:nvPr/>
          </p:nvSpPr>
          <p:spPr bwMode="auto">
            <a:xfrm>
              <a:off x="1248" y="1728"/>
              <a:ext cx="528" cy="0"/>
            </a:xfrm>
            <a:prstGeom prst="line">
              <a:avLst/>
            </a:prstGeom>
            <a:noFill/>
            <a:ln w="38100" cmpd="dbl">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571864" name="Rectangle 24" descr="Light vertical"/>
            <p:cNvSpPr>
              <a:spLocks noChangeArrowheads="1"/>
            </p:cNvSpPr>
            <p:nvPr/>
          </p:nvSpPr>
          <p:spPr bwMode="auto">
            <a:xfrm>
              <a:off x="3896" y="1592"/>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5" name="Rectangle 25" descr="Light vertical"/>
            <p:cNvSpPr>
              <a:spLocks noChangeArrowheads="1"/>
            </p:cNvSpPr>
            <p:nvPr/>
          </p:nvSpPr>
          <p:spPr bwMode="auto">
            <a:xfrm>
              <a:off x="3896" y="1784"/>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6" name="Rectangle 26" descr="Light vertical"/>
            <p:cNvSpPr>
              <a:spLocks noChangeArrowheads="1"/>
            </p:cNvSpPr>
            <p:nvPr/>
          </p:nvSpPr>
          <p:spPr bwMode="auto">
            <a:xfrm>
              <a:off x="1976" y="1400"/>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7" name="Rectangle 27" descr="Light vertical"/>
            <p:cNvSpPr>
              <a:spLocks noChangeArrowheads="1"/>
            </p:cNvSpPr>
            <p:nvPr/>
          </p:nvSpPr>
          <p:spPr bwMode="auto">
            <a:xfrm>
              <a:off x="1976" y="1592"/>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8" name="Line 28"/>
            <p:cNvSpPr>
              <a:spLocks noChangeShapeType="1"/>
            </p:cNvSpPr>
            <p:nvPr/>
          </p:nvSpPr>
          <p:spPr bwMode="auto">
            <a:xfrm>
              <a:off x="2448" y="1680"/>
              <a:ext cx="1200" cy="0"/>
            </a:xfrm>
            <a:prstGeom prst="line">
              <a:avLst/>
            </a:prstGeom>
            <a:noFill/>
            <a:ln w="38100" cmpd="dbl">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571869" name="Rectangle 29"/>
            <p:cNvSpPr>
              <a:spLocks noChangeArrowheads="1"/>
            </p:cNvSpPr>
            <p:nvPr/>
          </p:nvSpPr>
          <p:spPr bwMode="auto">
            <a:xfrm>
              <a:off x="4564" y="2360"/>
              <a:ext cx="276" cy="32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70" name="Line 30"/>
            <p:cNvSpPr>
              <a:spLocks noChangeShapeType="1"/>
            </p:cNvSpPr>
            <p:nvPr/>
          </p:nvSpPr>
          <p:spPr bwMode="auto">
            <a:xfrm>
              <a:off x="3072" y="1680"/>
              <a:ext cx="0" cy="624"/>
            </a:xfrm>
            <a:prstGeom prst="line">
              <a:avLst/>
            </a:prstGeom>
            <a:noFill/>
            <a:ln w="38100" cmpd="dbl">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571871" name="Arc 31"/>
            <p:cNvSpPr>
              <a:spLocks/>
            </p:cNvSpPr>
            <p:nvPr/>
          </p:nvSpPr>
          <p:spPr bwMode="auto">
            <a:xfrm>
              <a:off x="3313" y="1897"/>
              <a:ext cx="96" cy="360"/>
            </a:xfrm>
            <a:custGeom>
              <a:avLst/>
              <a:gdLst>
                <a:gd name="G0" fmla="+- 21600 0 0"/>
                <a:gd name="G1" fmla="+- 18877 0 0"/>
                <a:gd name="G2" fmla="+- 21600 0 0"/>
                <a:gd name="T0" fmla="*/ 21600 w 21600"/>
                <a:gd name="T1" fmla="*/ 40477 h 40477"/>
                <a:gd name="T2" fmla="*/ 11101 w 21600"/>
                <a:gd name="T3" fmla="*/ 0 h 40477"/>
                <a:gd name="T4" fmla="*/ 21600 w 21600"/>
                <a:gd name="T5" fmla="*/ 18877 h 40477"/>
              </a:gdLst>
              <a:ahLst/>
              <a:cxnLst>
                <a:cxn ang="0">
                  <a:pos x="T0" y="T1"/>
                </a:cxn>
                <a:cxn ang="0">
                  <a:pos x="T2" y="T3"/>
                </a:cxn>
                <a:cxn ang="0">
                  <a:pos x="T4" y="T5"/>
                </a:cxn>
              </a:cxnLst>
              <a:rect l="0" t="0" r="r" b="b"/>
              <a:pathLst>
                <a:path w="21600" h="40477" fill="none" extrusionOk="0">
                  <a:moveTo>
                    <a:pt x="21600" y="40476"/>
                  </a:moveTo>
                  <a:cubicBezTo>
                    <a:pt x="9670" y="40477"/>
                    <a:pt x="0" y="30806"/>
                    <a:pt x="0" y="18877"/>
                  </a:cubicBezTo>
                  <a:cubicBezTo>
                    <a:pt x="0" y="11036"/>
                    <a:pt x="4248" y="3811"/>
                    <a:pt x="11101" y="0"/>
                  </a:cubicBezTo>
                </a:path>
                <a:path w="21600" h="40477" stroke="0" extrusionOk="0">
                  <a:moveTo>
                    <a:pt x="21600" y="40476"/>
                  </a:moveTo>
                  <a:cubicBezTo>
                    <a:pt x="9670" y="40477"/>
                    <a:pt x="0" y="30806"/>
                    <a:pt x="0" y="18877"/>
                  </a:cubicBezTo>
                  <a:cubicBezTo>
                    <a:pt x="0" y="11036"/>
                    <a:pt x="4248" y="3811"/>
                    <a:pt x="11101" y="0"/>
                  </a:cubicBezTo>
                  <a:lnTo>
                    <a:pt x="21600" y="18877"/>
                  </a:lnTo>
                  <a:close/>
                </a:path>
              </a:pathLst>
            </a:custGeom>
            <a:noFill/>
            <a:ln w="50800" cap="rnd">
              <a:solidFill>
                <a:srgbClr val="FF0000"/>
              </a:solidFill>
              <a:round/>
              <a:headEnd type="none" w="sm" len="sm"/>
              <a:tailEnd type="none" w="sm" len="sm"/>
            </a:ln>
            <a:effectLst/>
          </p:spPr>
          <p:txBody>
            <a:bodyPr wrap="none" anchor="ctr">
              <a:prstTxWarp prst="textNoShape">
                <a:avLst/>
              </a:prstTxWarp>
            </a:bodyPr>
            <a:lstStyle/>
            <a:p>
              <a:endParaRPr lang="en-US"/>
            </a:p>
          </p:txBody>
        </p:sp>
        <p:sp>
          <p:nvSpPr>
            <p:cNvPr id="1571872" name="Rectangle 32"/>
            <p:cNvSpPr>
              <a:spLocks noChangeArrowheads="1"/>
            </p:cNvSpPr>
            <p:nvPr/>
          </p:nvSpPr>
          <p:spPr bwMode="auto">
            <a:xfrm>
              <a:off x="1910" y="911"/>
              <a:ext cx="1154" cy="36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Cached portions</a:t>
              </a:r>
            </a:p>
            <a:p>
              <a:pPr algn="l">
                <a:spcBef>
                  <a:spcPct val="0"/>
                </a:spcBef>
              </a:pPr>
              <a:r>
                <a:rPr lang="en-US">
                  <a:solidFill>
                    <a:srgbClr val="56127A"/>
                  </a:solidFill>
                  <a:latin typeface="Verdana" charset="0"/>
                </a:rPr>
                <a:t>       of page</a:t>
              </a:r>
            </a:p>
          </p:txBody>
        </p:sp>
        <p:sp>
          <p:nvSpPr>
            <p:cNvPr id="1571873" name="Arc 33"/>
            <p:cNvSpPr>
              <a:spLocks/>
            </p:cNvSpPr>
            <p:nvPr/>
          </p:nvSpPr>
          <p:spPr bwMode="auto">
            <a:xfrm>
              <a:off x="1681" y="1009"/>
              <a:ext cx="240" cy="624"/>
            </a:xfrm>
            <a:custGeom>
              <a:avLst/>
              <a:gdLst>
                <a:gd name="G0" fmla="+- 21600 0 0"/>
                <a:gd name="G1" fmla="+- 21600 0 0"/>
                <a:gd name="G2" fmla="+- 21600 0 0"/>
                <a:gd name="T0" fmla="*/ 21967 w 21967"/>
                <a:gd name="T1" fmla="*/ 43197 h 43200"/>
                <a:gd name="T2" fmla="*/ 21508 w 21967"/>
                <a:gd name="T3" fmla="*/ 0 h 43200"/>
                <a:gd name="T4" fmla="*/ 21600 w 21967"/>
                <a:gd name="T5" fmla="*/ 21600 h 43200"/>
              </a:gdLst>
              <a:ahLst/>
              <a:cxnLst>
                <a:cxn ang="0">
                  <a:pos x="T0" y="T1"/>
                </a:cxn>
                <a:cxn ang="0">
                  <a:pos x="T2" y="T3"/>
                </a:cxn>
                <a:cxn ang="0">
                  <a:pos x="T4" y="T5"/>
                </a:cxn>
              </a:cxnLst>
              <a:rect l="0" t="0" r="r" b="b"/>
              <a:pathLst>
                <a:path w="21967" h="43200" fill="none" extrusionOk="0">
                  <a:moveTo>
                    <a:pt x="21966" y="43196"/>
                  </a:moveTo>
                  <a:cubicBezTo>
                    <a:pt x="21844" y="43198"/>
                    <a:pt x="21722" y="43199"/>
                    <a:pt x="21600" y="43199"/>
                  </a:cubicBezTo>
                  <a:cubicBezTo>
                    <a:pt x="9670" y="43200"/>
                    <a:pt x="0" y="33529"/>
                    <a:pt x="0" y="21600"/>
                  </a:cubicBezTo>
                  <a:cubicBezTo>
                    <a:pt x="0" y="9706"/>
                    <a:pt x="9614" y="50"/>
                    <a:pt x="21508" y="0"/>
                  </a:cubicBezTo>
                </a:path>
                <a:path w="21967" h="43200" stroke="0" extrusionOk="0">
                  <a:moveTo>
                    <a:pt x="21966" y="43196"/>
                  </a:moveTo>
                  <a:cubicBezTo>
                    <a:pt x="21844" y="43198"/>
                    <a:pt x="21722" y="43199"/>
                    <a:pt x="21600" y="43199"/>
                  </a:cubicBezTo>
                  <a:cubicBezTo>
                    <a:pt x="9670" y="43200"/>
                    <a:pt x="0" y="33529"/>
                    <a:pt x="0" y="21600"/>
                  </a:cubicBezTo>
                  <a:cubicBezTo>
                    <a:pt x="0" y="9706"/>
                    <a:pt x="9614" y="50"/>
                    <a:pt x="21508" y="0"/>
                  </a:cubicBezTo>
                  <a:lnTo>
                    <a:pt x="21600" y="2160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71874" name="Arc 34"/>
            <p:cNvSpPr>
              <a:spLocks/>
            </p:cNvSpPr>
            <p:nvPr/>
          </p:nvSpPr>
          <p:spPr bwMode="auto">
            <a:xfrm>
              <a:off x="1681" y="1344"/>
              <a:ext cx="240"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71875" name="Rectangle 35"/>
            <p:cNvSpPr>
              <a:spLocks noChangeArrowheads="1"/>
            </p:cNvSpPr>
            <p:nvPr/>
          </p:nvSpPr>
          <p:spPr bwMode="auto">
            <a:xfrm>
              <a:off x="3350" y="2015"/>
              <a:ext cx="1072"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 DMA transfers</a:t>
              </a:r>
            </a:p>
          </p:txBody>
        </p:sp>
        <p:sp>
          <p:nvSpPr>
            <p:cNvPr id="1571876" name="Line 36"/>
            <p:cNvSpPr>
              <a:spLocks noChangeShapeType="1"/>
            </p:cNvSpPr>
            <p:nvPr/>
          </p:nvSpPr>
          <p:spPr bwMode="auto">
            <a:xfrm>
              <a:off x="936" y="3055"/>
              <a:ext cx="144" cy="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grpSp>
      <p:sp>
        <p:nvSpPr>
          <p:cNvPr id="1571877" name="Line 37"/>
          <p:cNvSpPr>
            <a:spLocks noChangeShapeType="1"/>
          </p:cNvSpPr>
          <p:nvPr/>
        </p:nvSpPr>
        <p:spPr bwMode="auto">
          <a:xfrm>
            <a:off x="1714035" y="5765913"/>
            <a:ext cx="228600" cy="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2" name="日期占位符 1"/>
          <p:cNvSpPr>
            <a:spLocks noGrp="1"/>
          </p:cNvSpPr>
          <p:nvPr>
            <p:ph type="dt" sz="half" idx="10"/>
          </p:nvPr>
        </p:nvSpPr>
        <p:spPr/>
        <p:txBody>
          <a:bodyPr/>
          <a:lstStyle/>
          <a:p>
            <a:fld id="{4F4832B2-4EE6-4224-B6A6-8212F337491E}"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1035542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并行计算机体系结构的分类</a:t>
            </a:r>
            <a:endParaRPr lang="zh-CN" altLang="en-US" dirty="0"/>
          </a:p>
        </p:txBody>
      </p:sp>
      <p:sp>
        <p:nvSpPr>
          <p:cNvPr id="3" name="内容占位符 2"/>
          <p:cNvSpPr>
            <a:spLocks noGrp="1"/>
          </p:cNvSpPr>
          <p:nvPr>
            <p:ph idx="1"/>
          </p:nvPr>
        </p:nvSpPr>
        <p:spPr>
          <a:xfrm>
            <a:off x="628650" y="2057399"/>
            <a:ext cx="7886700" cy="4119563"/>
          </a:xfrm>
        </p:spPr>
        <p:txBody>
          <a:bodyPr/>
          <a:lstStyle/>
          <a:p>
            <a:pPr marL="0" indent="0">
              <a:lnSpc>
                <a:spcPct val="85000"/>
              </a:lnSpc>
              <a:spcBef>
                <a:spcPct val="50000"/>
              </a:spcBef>
              <a:buSzPct val="150000"/>
              <a:buNone/>
            </a:pP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a:t>
            </a:r>
            <a:r>
              <a:rPr lang="zh-CN" altLang="en-US" dirty="0" smtClean="0">
                <a:latin typeface="仿宋_GB2312" pitchFamily="49" charset="-122"/>
                <a:ea typeface="仿宋_GB2312" pitchFamily="49" charset="-122"/>
              </a:rPr>
              <a:t>按照</a:t>
            </a:r>
            <a:r>
              <a:rPr lang="en-US" altLang="zh-CN" dirty="0">
                <a:latin typeface="仿宋_GB2312" pitchFamily="49" charset="-122"/>
                <a:ea typeface="仿宋_GB2312" pitchFamily="49" charset="-122"/>
              </a:rPr>
              <a:t>Flynn</a:t>
            </a:r>
            <a:r>
              <a:rPr lang="zh-CN" altLang="en-US" dirty="0">
                <a:latin typeface="仿宋_GB2312" pitchFamily="49" charset="-122"/>
                <a:ea typeface="仿宋_GB2312" pitchFamily="49" charset="-122"/>
              </a:rPr>
              <a:t>分类法，可把计算机分成</a:t>
            </a:r>
          </a:p>
          <a:p>
            <a:pPr>
              <a:lnSpc>
                <a:spcPct val="85000"/>
              </a:lnSpc>
              <a:spcBef>
                <a:spcPct val="50000"/>
              </a:spcBef>
              <a:buSzPct val="120000"/>
              <a:buFont typeface="Wingdings" panose="05000000000000000000" pitchFamily="2" charset="2"/>
              <a:buChar char="p"/>
            </a:pPr>
            <a:r>
              <a:rPr lang="zh-CN" altLang="en-US" dirty="0" smtClean="0">
                <a:latin typeface="楷体_GB2312" pitchFamily="49" charset="-122"/>
                <a:ea typeface="楷体_GB2312" pitchFamily="49" charset="-122"/>
              </a:rPr>
              <a:t> 单指令流单数据流</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SISD</a:t>
            </a:r>
            <a:r>
              <a:rPr lang="zh-CN" altLang="en-US" dirty="0">
                <a:latin typeface="楷体_GB2312" pitchFamily="49" charset="-122"/>
                <a:ea typeface="楷体_GB2312" pitchFamily="49" charset="-122"/>
              </a:rPr>
              <a:t>）</a:t>
            </a:r>
          </a:p>
          <a:p>
            <a:pPr>
              <a:lnSpc>
                <a:spcPct val="85000"/>
              </a:lnSpc>
              <a:spcBef>
                <a:spcPct val="50000"/>
              </a:spcBef>
              <a:buSzPct val="120000"/>
              <a:buFont typeface="Wingdings" panose="05000000000000000000" pitchFamily="2" charset="2"/>
              <a:buChar char="p"/>
            </a:pPr>
            <a:r>
              <a:rPr lang="zh-CN" altLang="en-US" dirty="0">
                <a:latin typeface="楷体_GB2312" pitchFamily="49" charset="-122"/>
                <a:ea typeface="楷体_GB2312" pitchFamily="49" charset="-122"/>
              </a:rPr>
              <a:t> 单指令流多数据流（</a:t>
            </a:r>
            <a:r>
              <a:rPr lang="en-US" altLang="zh-CN" dirty="0">
                <a:latin typeface="楷体_GB2312" pitchFamily="49" charset="-122"/>
                <a:ea typeface="楷体_GB2312" pitchFamily="49" charset="-122"/>
              </a:rPr>
              <a:t>SIMD</a:t>
            </a:r>
            <a:r>
              <a:rPr lang="zh-CN" altLang="en-US" dirty="0">
                <a:latin typeface="楷体_GB2312" pitchFamily="49" charset="-122"/>
                <a:ea typeface="楷体_GB2312" pitchFamily="49" charset="-122"/>
              </a:rPr>
              <a:t>）</a:t>
            </a:r>
          </a:p>
          <a:p>
            <a:pPr>
              <a:lnSpc>
                <a:spcPct val="85000"/>
              </a:lnSpc>
              <a:spcBef>
                <a:spcPct val="50000"/>
              </a:spcBef>
              <a:buSzPct val="120000"/>
              <a:buFont typeface="Wingdings" panose="05000000000000000000" pitchFamily="2" charset="2"/>
              <a:buChar char="p"/>
            </a:pPr>
            <a:r>
              <a:rPr lang="zh-CN" altLang="en-US" dirty="0">
                <a:latin typeface="楷体_GB2312" pitchFamily="49" charset="-122"/>
                <a:ea typeface="楷体_GB2312" pitchFamily="49" charset="-122"/>
              </a:rPr>
              <a:t> 多指令流单数据流（</a:t>
            </a:r>
            <a:r>
              <a:rPr lang="en-US" altLang="zh-CN" dirty="0">
                <a:latin typeface="楷体_GB2312" pitchFamily="49" charset="-122"/>
                <a:ea typeface="楷体_GB2312" pitchFamily="49" charset="-122"/>
              </a:rPr>
              <a:t>MISD</a:t>
            </a:r>
            <a:r>
              <a:rPr lang="zh-CN" altLang="en-US" dirty="0">
                <a:latin typeface="楷体_GB2312" pitchFamily="49" charset="-122"/>
                <a:ea typeface="楷体_GB2312" pitchFamily="49" charset="-122"/>
              </a:rPr>
              <a:t>）</a:t>
            </a:r>
          </a:p>
          <a:p>
            <a:pPr>
              <a:lnSpc>
                <a:spcPct val="85000"/>
              </a:lnSpc>
              <a:spcBef>
                <a:spcPct val="50000"/>
              </a:spcBef>
              <a:buSzPct val="120000"/>
              <a:buFont typeface="Wingdings" panose="05000000000000000000" pitchFamily="2" charset="2"/>
              <a:buChar char="p"/>
            </a:pPr>
            <a:r>
              <a:rPr lang="zh-CN" altLang="en-US" dirty="0">
                <a:latin typeface="楷体_GB2312" pitchFamily="49" charset="-122"/>
                <a:ea typeface="楷体_GB2312" pitchFamily="49" charset="-122"/>
              </a:rPr>
              <a:t> 多指令流多数据流（</a:t>
            </a:r>
            <a:r>
              <a:rPr lang="en-US" altLang="zh-CN" dirty="0">
                <a:latin typeface="楷体_GB2312" pitchFamily="49" charset="-122"/>
                <a:ea typeface="楷体_GB2312" pitchFamily="49" charset="-122"/>
              </a:rPr>
              <a:t>MIMD</a:t>
            </a:r>
            <a:r>
              <a:rPr lang="zh-CN" altLang="en-US" dirty="0">
                <a:latin typeface="楷体_GB2312" pitchFamily="49" charset="-122"/>
                <a:ea typeface="楷体_GB2312" pitchFamily="49" charset="-122"/>
              </a:rPr>
              <a:t>）</a:t>
            </a:r>
          </a:p>
          <a:p>
            <a:endParaRPr lang="zh-CN" altLang="en-US" dirty="0">
              <a:latin typeface="楷体_GB2312" pitchFamily="49" charset="-122"/>
              <a:ea typeface="楷体_GB2312" pitchFamily="49" charset="-122"/>
            </a:endParaRPr>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4</a:t>
            </a:fld>
            <a:endParaRPr lang="zh-CN" altLang="en-US"/>
          </a:p>
        </p:txBody>
      </p:sp>
    </p:spTree>
    <p:extLst>
      <p:ext uri="{BB962C8B-B14F-4D97-AF65-F5344CB8AC3E}">
        <p14:creationId xmlns:p14="http://schemas.microsoft.com/office/powerpoint/2010/main" val="4056372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890" name="Rectangle 2"/>
          <p:cNvSpPr>
            <a:spLocks noGrp="1" noChangeArrowheads="1"/>
          </p:cNvSpPr>
          <p:nvPr>
            <p:ph type="title"/>
          </p:nvPr>
        </p:nvSpPr>
        <p:spPr>
          <a:xfrm>
            <a:off x="628650" y="365126"/>
            <a:ext cx="7886700" cy="625473"/>
          </a:xfrm>
        </p:spPr>
        <p:txBody>
          <a:bodyPr/>
          <a:lstStyle/>
          <a:p>
            <a:r>
              <a:rPr lang="en-US" sz="3600" dirty="0"/>
              <a:t>Snoopy </a:t>
            </a:r>
            <a:r>
              <a:rPr lang="en-US" sz="3600" dirty="0" smtClean="0"/>
              <a:t>Cache,</a:t>
            </a:r>
            <a:r>
              <a:rPr lang="en-US" sz="3600" i="1" dirty="0" smtClean="0"/>
              <a:t> </a:t>
            </a:r>
            <a:r>
              <a:rPr lang="en-US" sz="2800" i="1" dirty="0"/>
              <a:t>Goodman 1983</a:t>
            </a:r>
          </a:p>
        </p:txBody>
      </p:sp>
      <p:sp>
        <p:nvSpPr>
          <p:cNvPr id="1573891" name="Rectangle 3"/>
          <p:cNvSpPr>
            <a:spLocks noGrp="1" noChangeArrowheads="1"/>
          </p:cNvSpPr>
          <p:nvPr>
            <p:ph idx="1"/>
          </p:nvPr>
        </p:nvSpPr>
        <p:spPr>
          <a:xfrm>
            <a:off x="698500" y="1336288"/>
            <a:ext cx="7683500" cy="1890713"/>
          </a:xfrm>
        </p:spPr>
        <p:txBody>
          <a:bodyPr/>
          <a:lstStyle/>
          <a:p>
            <a:r>
              <a:rPr lang="en-US" dirty="0"/>
              <a:t>Idea: </a:t>
            </a:r>
            <a:r>
              <a:rPr lang="zh-CN" altLang="en-US" dirty="0" smtClean="0"/>
              <a:t>让</a:t>
            </a:r>
            <a:r>
              <a:rPr lang="en-US" altLang="zh-CN" dirty="0" smtClean="0"/>
              <a:t>Cache</a:t>
            </a:r>
            <a:r>
              <a:rPr lang="zh-CN" altLang="en-US" dirty="0" smtClean="0"/>
              <a:t>监测</a:t>
            </a:r>
            <a:r>
              <a:rPr lang="en-US" dirty="0" smtClean="0"/>
              <a:t> </a:t>
            </a:r>
            <a:r>
              <a:rPr lang="en-US" dirty="0"/>
              <a:t>DMA </a:t>
            </a:r>
            <a:r>
              <a:rPr lang="zh-CN" altLang="en-US" dirty="0"/>
              <a:t>传输</a:t>
            </a:r>
            <a:r>
              <a:rPr lang="en-US" dirty="0" smtClean="0"/>
              <a:t>, </a:t>
            </a:r>
            <a:r>
              <a:rPr lang="zh-CN" altLang="en-US" dirty="0" smtClean="0"/>
              <a:t>然后</a:t>
            </a:r>
            <a:r>
              <a:rPr lang="en-US" dirty="0" smtClean="0"/>
              <a:t> </a:t>
            </a:r>
            <a:r>
              <a:rPr lang="en-US" dirty="0"/>
              <a:t>“do the right thing”</a:t>
            </a:r>
          </a:p>
          <a:p>
            <a:r>
              <a:rPr lang="zh-CN" altLang="en-US" dirty="0"/>
              <a:t>双端口的</a:t>
            </a:r>
            <a:r>
              <a:rPr lang="en-US" dirty="0" smtClean="0"/>
              <a:t>Snoopy </a:t>
            </a:r>
            <a:r>
              <a:rPr lang="en-US" dirty="0"/>
              <a:t>cache </a:t>
            </a:r>
            <a:r>
              <a:rPr lang="en-US" dirty="0" smtClean="0"/>
              <a:t>tags</a:t>
            </a:r>
            <a:endParaRPr lang="en-US" dirty="0"/>
          </a:p>
        </p:txBody>
      </p:sp>
      <p:sp>
        <p:nvSpPr>
          <p:cNvPr id="30" name="Slide Number Placeholder 4"/>
          <p:cNvSpPr>
            <a:spLocks noGrp="1"/>
          </p:cNvSpPr>
          <p:nvPr>
            <p:ph type="sldNum" sz="quarter" idx="12"/>
          </p:nvPr>
        </p:nvSpPr>
        <p:spPr/>
        <p:txBody>
          <a:bodyPr/>
          <a:lstStyle/>
          <a:p>
            <a:fld id="{BD058884-EFCC-7C4C-8296-C859A3286BF4}" type="slidenum">
              <a:rPr lang="en-US"/>
              <a:pPr/>
              <a:t>40</a:t>
            </a:fld>
            <a:endParaRPr lang="en-US" b="0">
              <a:solidFill>
                <a:srgbClr val="FBBA03"/>
              </a:solidFill>
            </a:endParaRPr>
          </a:p>
        </p:txBody>
      </p:sp>
      <p:grpSp>
        <p:nvGrpSpPr>
          <p:cNvPr id="1573892" name="Group 4"/>
          <p:cNvGrpSpPr>
            <a:grpSpLocks/>
          </p:cNvGrpSpPr>
          <p:nvPr/>
        </p:nvGrpSpPr>
        <p:grpSpPr bwMode="auto">
          <a:xfrm>
            <a:off x="1447800" y="3327125"/>
            <a:ext cx="6602413" cy="2919412"/>
            <a:chOff x="1054" y="1993"/>
            <a:chExt cx="4159" cy="1839"/>
          </a:xfrm>
        </p:grpSpPr>
        <p:sp>
          <p:nvSpPr>
            <p:cNvPr id="1573893" name="Rectangle 5"/>
            <p:cNvSpPr>
              <a:spLocks noChangeArrowheads="1"/>
            </p:cNvSpPr>
            <p:nvPr/>
          </p:nvSpPr>
          <p:spPr bwMode="auto">
            <a:xfrm>
              <a:off x="1064" y="2648"/>
              <a:ext cx="560" cy="752"/>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894" name="Rectangle 6"/>
            <p:cNvSpPr>
              <a:spLocks noChangeArrowheads="1"/>
            </p:cNvSpPr>
            <p:nvPr/>
          </p:nvSpPr>
          <p:spPr bwMode="auto">
            <a:xfrm>
              <a:off x="1054" y="2844"/>
              <a:ext cx="643"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 Proc.</a:t>
              </a:r>
              <a:r>
                <a:rPr lang="en-US" sz="2400">
                  <a:latin typeface="Verdana" charset="0"/>
                </a:rPr>
                <a:t> </a:t>
              </a:r>
            </a:p>
          </p:txBody>
        </p:sp>
        <p:sp>
          <p:nvSpPr>
            <p:cNvPr id="1573895" name="Rectangle 7"/>
            <p:cNvSpPr>
              <a:spLocks noChangeArrowheads="1"/>
            </p:cNvSpPr>
            <p:nvPr/>
          </p:nvSpPr>
          <p:spPr bwMode="auto">
            <a:xfrm>
              <a:off x="2120" y="2552"/>
              <a:ext cx="944" cy="128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896" name="Rectangle 8"/>
            <p:cNvSpPr>
              <a:spLocks noChangeArrowheads="1"/>
            </p:cNvSpPr>
            <p:nvPr/>
          </p:nvSpPr>
          <p:spPr bwMode="auto">
            <a:xfrm>
              <a:off x="2250" y="3534"/>
              <a:ext cx="660"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 Cache</a:t>
              </a:r>
            </a:p>
          </p:txBody>
        </p:sp>
        <p:sp>
          <p:nvSpPr>
            <p:cNvPr id="1573897" name="Rectangle 9"/>
            <p:cNvSpPr>
              <a:spLocks noChangeArrowheads="1"/>
            </p:cNvSpPr>
            <p:nvPr/>
          </p:nvSpPr>
          <p:spPr bwMode="auto">
            <a:xfrm>
              <a:off x="3642" y="2665"/>
              <a:ext cx="1571" cy="577"/>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solidFill>
                    <a:srgbClr val="56127A"/>
                  </a:solidFill>
                  <a:latin typeface="Verdana" charset="0"/>
                </a:rPr>
                <a:t>Snoopy read port</a:t>
              </a:r>
            </a:p>
            <a:p>
              <a:pPr algn="l">
                <a:spcBef>
                  <a:spcPct val="0"/>
                </a:spcBef>
              </a:pPr>
              <a:r>
                <a:rPr lang="en-US" sz="1800">
                  <a:solidFill>
                    <a:srgbClr val="56127A"/>
                  </a:solidFill>
                  <a:latin typeface="Verdana" charset="0"/>
                </a:rPr>
                <a:t>attached to Memory</a:t>
              </a:r>
            </a:p>
            <a:p>
              <a:pPr algn="l">
                <a:spcBef>
                  <a:spcPct val="0"/>
                </a:spcBef>
              </a:pPr>
              <a:r>
                <a:rPr lang="en-US" sz="1800">
                  <a:solidFill>
                    <a:srgbClr val="56127A"/>
                  </a:solidFill>
                  <a:latin typeface="Verdana" charset="0"/>
                </a:rPr>
                <a:t>Bus</a:t>
              </a:r>
            </a:p>
          </p:txBody>
        </p:sp>
        <p:sp>
          <p:nvSpPr>
            <p:cNvPr id="1573898" name="Line 10"/>
            <p:cNvSpPr>
              <a:spLocks noChangeShapeType="1"/>
            </p:cNvSpPr>
            <p:nvPr/>
          </p:nvSpPr>
          <p:spPr bwMode="auto">
            <a:xfrm>
              <a:off x="1632" y="2784"/>
              <a:ext cx="624"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899" name="Line 11"/>
            <p:cNvSpPr>
              <a:spLocks noChangeShapeType="1"/>
            </p:cNvSpPr>
            <p:nvPr/>
          </p:nvSpPr>
          <p:spPr bwMode="auto">
            <a:xfrm>
              <a:off x="1632" y="2880"/>
              <a:ext cx="624" cy="0"/>
            </a:xfrm>
            <a:prstGeom prst="line">
              <a:avLst/>
            </a:prstGeom>
            <a:noFill/>
            <a:ln w="127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900" name="Line 12"/>
            <p:cNvSpPr>
              <a:spLocks noChangeShapeType="1"/>
            </p:cNvSpPr>
            <p:nvPr/>
          </p:nvSpPr>
          <p:spPr bwMode="auto">
            <a:xfrm>
              <a:off x="1632" y="3264"/>
              <a:ext cx="624" cy="0"/>
            </a:xfrm>
            <a:prstGeom prst="line">
              <a:avLst/>
            </a:prstGeom>
            <a:noFill/>
            <a:ln w="25400">
              <a:solidFill>
                <a:schemeClr val="tx1"/>
              </a:solidFill>
              <a:round/>
              <a:headEnd type="stealth" w="med" len="med"/>
              <a:tailEnd type="stealth" w="med" len="med"/>
            </a:ln>
            <a:effectLst/>
          </p:spPr>
          <p:txBody>
            <a:bodyPr wrap="none" anchor="ctr">
              <a:prstTxWarp prst="textNoShape">
                <a:avLst/>
              </a:prstTxWarp>
            </a:bodyPr>
            <a:lstStyle/>
            <a:p>
              <a:endParaRPr lang="en-US"/>
            </a:p>
          </p:txBody>
        </p:sp>
        <p:sp>
          <p:nvSpPr>
            <p:cNvPr id="1573901" name="Rectangle 13"/>
            <p:cNvSpPr>
              <a:spLocks noChangeArrowheads="1"/>
            </p:cNvSpPr>
            <p:nvPr/>
          </p:nvSpPr>
          <p:spPr bwMode="auto">
            <a:xfrm>
              <a:off x="2264" y="3128"/>
              <a:ext cx="656" cy="32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902" name="Rectangle 14"/>
            <p:cNvSpPr>
              <a:spLocks noChangeArrowheads="1"/>
            </p:cNvSpPr>
            <p:nvPr/>
          </p:nvSpPr>
          <p:spPr bwMode="auto">
            <a:xfrm>
              <a:off x="2264" y="2696"/>
              <a:ext cx="656" cy="32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903" name="Rectangle 15"/>
            <p:cNvSpPr>
              <a:spLocks noChangeArrowheads="1"/>
            </p:cNvSpPr>
            <p:nvPr/>
          </p:nvSpPr>
          <p:spPr bwMode="auto">
            <a:xfrm>
              <a:off x="2346" y="3123"/>
              <a:ext cx="526" cy="33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 Data</a:t>
              </a:r>
            </a:p>
            <a:p>
              <a:pPr algn="l">
                <a:lnSpc>
                  <a:spcPct val="90000"/>
                </a:lnSpc>
                <a:spcBef>
                  <a:spcPct val="0"/>
                </a:spcBef>
              </a:pPr>
              <a:r>
                <a:rPr lang="en-US">
                  <a:latin typeface="Verdana" charset="0"/>
                </a:rPr>
                <a:t>(lines)</a:t>
              </a:r>
            </a:p>
          </p:txBody>
        </p:sp>
        <p:sp>
          <p:nvSpPr>
            <p:cNvPr id="1573904" name="Rectangle 16"/>
            <p:cNvSpPr>
              <a:spLocks noChangeArrowheads="1"/>
            </p:cNvSpPr>
            <p:nvPr/>
          </p:nvSpPr>
          <p:spPr bwMode="auto">
            <a:xfrm>
              <a:off x="2250" y="2691"/>
              <a:ext cx="701" cy="33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Tags and</a:t>
              </a:r>
            </a:p>
            <a:p>
              <a:pPr algn="l">
                <a:lnSpc>
                  <a:spcPct val="90000"/>
                </a:lnSpc>
                <a:spcBef>
                  <a:spcPct val="0"/>
                </a:spcBef>
              </a:pPr>
              <a:r>
                <a:rPr lang="en-US">
                  <a:latin typeface="Verdana" charset="0"/>
                </a:rPr>
                <a:t>    State</a:t>
              </a:r>
            </a:p>
          </p:txBody>
        </p:sp>
        <p:sp>
          <p:nvSpPr>
            <p:cNvPr id="1573905" name="Line 17"/>
            <p:cNvSpPr>
              <a:spLocks noChangeShapeType="1"/>
            </p:cNvSpPr>
            <p:nvPr/>
          </p:nvSpPr>
          <p:spPr bwMode="auto">
            <a:xfrm>
              <a:off x="2928" y="2784"/>
              <a:ext cx="624"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endParaRPr lang="en-US"/>
            </a:p>
          </p:txBody>
        </p:sp>
        <p:sp>
          <p:nvSpPr>
            <p:cNvPr id="1573906" name="Line 18"/>
            <p:cNvSpPr>
              <a:spLocks noChangeShapeType="1"/>
            </p:cNvSpPr>
            <p:nvPr/>
          </p:nvSpPr>
          <p:spPr bwMode="auto">
            <a:xfrm>
              <a:off x="2928" y="2880"/>
              <a:ext cx="624" cy="0"/>
            </a:xfrm>
            <a:prstGeom prst="line">
              <a:avLst/>
            </a:prstGeom>
            <a:noFill/>
            <a:ln w="12700">
              <a:solidFill>
                <a:schemeClr val="tx1"/>
              </a:solidFill>
              <a:round/>
              <a:headEnd type="stealth" w="med" len="med"/>
              <a:tailEnd type="none" w="sm" len="sm"/>
            </a:ln>
            <a:effectLst/>
          </p:spPr>
          <p:txBody>
            <a:bodyPr wrap="none" anchor="ctr">
              <a:prstTxWarp prst="textNoShape">
                <a:avLst/>
              </a:prstTxWarp>
            </a:bodyPr>
            <a:lstStyle/>
            <a:p>
              <a:endParaRPr lang="en-US"/>
            </a:p>
          </p:txBody>
        </p:sp>
        <p:sp>
          <p:nvSpPr>
            <p:cNvPr id="1573907" name="Rectangle 19"/>
            <p:cNvSpPr>
              <a:spLocks noChangeArrowheads="1"/>
            </p:cNvSpPr>
            <p:nvPr/>
          </p:nvSpPr>
          <p:spPr bwMode="auto">
            <a:xfrm>
              <a:off x="1712" y="2556"/>
              <a:ext cx="204"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A</a:t>
              </a:r>
            </a:p>
          </p:txBody>
        </p:sp>
        <p:sp>
          <p:nvSpPr>
            <p:cNvPr id="1573908" name="Rectangle 20"/>
            <p:cNvSpPr>
              <a:spLocks noChangeArrowheads="1"/>
            </p:cNvSpPr>
            <p:nvPr/>
          </p:nvSpPr>
          <p:spPr bwMode="auto">
            <a:xfrm>
              <a:off x="1760" y="3276"/>
              <a:ext cx="215"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D</a:t>
              </a:r>
            </a:p>
          </p:txBody>
        </p:sp>
        <p:sp>
          <p:nvSpPr>
            <p:cNvPr id="1573909" name="Rectangle 21"/>
            <p:cNvSpPr>
              <a:spLocks noChangeArrowheads="1"/>
            </p:cNvSpPr>
            <p:nvPr/>
          </p:nvSpPr>
          <p:spPr bwMode="auto">
            <a:xfrm>
              <a:off x="1672" y="2852"/>
              <a:ext cx="435"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R/W </a:t>
              </a:r>
            </a:p>
          </p:txBody>
        </p:sp>
        <p:sp>
          <p:nvSpPr>
            <p:cNvPr id="1573910" name="Line 22"/>
            <p:cNvSpPr>
              <a:spLocks noChangeShapeType="1"/>
            </p:cNvSpPr>
            <p:nvPr/>
          </p:nvSpPr>
          <p:spPr bwMode="auto">
            <a:xfrm flipV="1">
              <a:off x="1920" y="2112"/>
              <a:ext cx="0" cy="672"/>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3911" name="Line 23"/>
            <p:cNvSpPr>
              <a:spLocks noChangeShapeType="1"/>
            </p:cNvSpPr>
            <p:nvPr/>
          </p:nvSpPr>
          <p:spPr bwMode="auto">
            <a:xfrm>
              <a:off x="1920" y="2112"/>
              <a:ext cx="720"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912" name="Line 24"/>
            <p:cNvSpPr>
              <a:spLocks noChangeShapeType="1"/>
            </p:cNvSpPr>
            <p:nvPr/>
          </p:nvSpPr>
          <p:spPr bwMode="auto">
            <a:xfrm flipV="1">
              <a:off x="2016" y="2256"/>
              <a:ext cx="0" cy="624"/>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3913" name="Line 25"/>
            <p:cNvSpPr>
              <a:spLocks noChangeShapeType="1"/>
            </p:cNvSpPr>
            <p:nvPr/>
          </p:nvSpPr>
          <p:spPr bwMode="auto">
            <a:xfrm>
              <a:off x="2016" y="2256"/>
              <a:ext cx="624" cy="0"/>
            </a:xfrm>
            <a:prstGeom prst="line">
              <a:avLst/>
            </a:prstGeom>
            <a:noFill/>
            <a:ln w="127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914" name="Rectangle 26"/>
            <p:cNvSpPr>
              <a:spLocks noChangeArrowheads="1"/>
            </p:cNvSpPr>
            <p:nvPr/>
          </p:nvSpPr>
          <p:spPr bwMode="auto">
            <a:xfrm>
              <a:off x="2682" y="1993"/>
              <a:ext cx="2026"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solidFill>
                    <a:srgbClr val="56127A"/>
                  </a:solidFill>
                  <a:latin typeface="Verdana" charset="0"/>
                </a:rPr>
                <a:t>Used to drive Memory Bus</a:t>
              </a:r>
            </a:p>
            <a:p>
              <a:pPr algn="l">
                <a:spcBef>
                  <a:spcPct val="0"/>
                </a:spcBef>
              </a:pPr>
              <a:r>
                <a:rPr lang="en-US" sz="1800">
                  <a:solidFill>
                    <a:srgbClr val="56127A"/>
                  </a:solidFill>
                  <a:latin typeface="Verdana" charset="0"/>
                </a:rPr>
                <a:t>when Cache is Bus Master</a:t>
              </a:r>
            </a:p>
          </p:txBody>
        </p:sp>
        <p:sp>
          <p:nvSpPr>
            <p:cNvPr id="1573915" name="Rectangle 27"/>
            <p:cNvSpPr>
              <a:spLocks noChangeArrowheads="1"/>
            </p:cNvSpPr>
            <p:nvPr/>
          </p:nvSpPr>
          <p:spPr bwMode="auto">
            <a:xfrm>
              <a:off x="3248" y="2556"/>
              <a:ext cx="204"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A</a:t>
              </a:r>
            </a:p>
          </p:txBody>
        </p:sp>
        <p:sp>
          <p:nvSpPr>
            <p:cNvPr id="1573916" name="Rectangle 28"/>
            <p:cNvSpPr>
              <a:spLocks noChangeArrowheads="1"/>
            </p:cNvSpPr>
            <p:nvPr/>
          </p:nvSpPr>
          <p:spPr bwMode="auto">
            <a:xfrm>
              <a:off x="3168" y="2860"/>
              <a:ext cx="435"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R/W </a:t>
              </a:r>
            </a:p>
          </p:txBody>
        </p:sp>
      </p:grpSp>
      <p:sp>
        <p:nvSpPr>
          <p:cNvPr id="2" name="日期占位符 1"/>
          <p:cNvSpPr>
            <a:spLocks noGrp="1"/>
          </p:cNvSpPr>
          <p:nvPr>
            <p:ph type="dt" sz="half" idx="10"/>
          </p:nvPr>
        </p:nvSpPr>
        <p:spPr/>
        <p:txBody>
          <a:bodyPr/>
          <a:lstStyle/>
          <a:p>
            <a:fld id="{75E82D2D-9BF2-4D1E-A5EE-C62993DA1866}"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1256626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ChangeArrowheads="1"/>
          </p:cNvSpPr>
          <p:nvPr>
            <p:ph type="title"/>
          </p:nvPr>
        </p:nvSpPr>
        <p:spPr>
          <a:xfrm>
            <a:off x="628650" y="253206"/>
            <a:ext cx="7886700" cy="1325563"/>
          </a:xfrm>
        </p:spPr>
        <p:txBody>
          <a:bodyPr>
            <a:normAutofit/>
          </a:bodyPr>
          <a:lstStyle/>
          <a:p>
            <a:r>
              <a:rPr lang="en-US" sz="4000" dirty="0"/>
              <a:t>Shared Memory Multiprocessor</a:t>
            </a:r>
          </a:p>
        </p:txBody>
      </p:sp>
      <p:sp>
        <p:nvSpPr>
          <p:cNvPr id="37" name="Slide Number Placeholder 4"/>
          <p:cNvSpPr>
            <a:spLocks noGrp="1"/>
          </p:cNvSpPr>
          <p:nvPr>
            <p:ph type="sldNum" sz="quarter" idx="12"/>
          </p:nvPr>
        </p:nvSpPr>
        <p:spPr/>
        <p:txBody>
          <a:bodyPr/>
          <a:lstStyle/>
          <a:p>
            <a:fld id="{E2F79240-9C24-5A4F-93B6-429AE758A1C3}" type="slidenum">
              <a:rPr lang="en-US"/>
              <a:pPr/>
              <a:t>41</a:t>
            </a:fld>
            <a:endParaRPr lang="en-US" b="0">
              <a:solidFill>
                <a:srgbClr val="FBBA03"/>
              </a:solidFill>
            </a:endParaRPr>
          </a:p>
        </p:txBody>
      </p:sp>
      <p:sp>
        <p:nvSpPr>
          <p:cNvPr id="1577987" name="Rectangle 3"/>
          <p:cNvSpPr>
            <a:spLocks noChangeArrowheads="1"/>
          </p:cNvSpPr>
          <p:nvPr/>
        </p:nvSpPr>
        <p:spPr bwMode="auto">
          <a:xfrm>
            <a:off x="1765300" y="2374900"/>
            <a:ext cx="736600" cy="660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88" name="Rectangle 4"/>
          <p:cNvSpPr>
            <a:spLocks noChangeArrowheads="1"/>
          </p:cNvSpPr>
          <p:nvPr/>
        </p:nvSpPr>
        <p:spPr bwMode="auto">
          <a:xfrm>
            <a:off x="990600" y="5553559"/>
            <a:ext cx="7524750" cy="914400"/>
          </a:xfrm>
          <a:prstGeom prst="rect">
            <a:avLst/>
          </a:prstGeom>
          <a:noFill/>
          <a:ln w="9525">
            <a:noFill/>
            <a:miter lim="800000"/>
            <a:headEnd/>
            <a:tailEnd/>
          </a:ln>
          <a:effectLst/>
        </p:spPr>
        <p:txBody>
          <a:bodyPr lIns="92075" tIns="46038" rIns="92075" bIns="46038">
            <a:prstTxWarp prst="textNoShape">
              <a:avLst/>
            </a:prstTxWarp>
          </a:bodyPr>
          <a:lstStyle/>
          <a:p>
            <a:pPr marL="285750" indent="-285750" algn="l">
              <a:lnSpc>
                <a:spcPct val="90000"/>
              </a:lnSpc>
              <a:spcBef>
                <a:spcPct val="30000"/>
              </a:spcBef>
              <a:buSzPct val="100000"/>
            </a:pPr>
            <a:r>
              <a:rPr lang="en-US" sz="2400" dirty="0"/>
              <a:t>   </a:t>
            </a:r>
            <a:r>
              <a:rPr lang="zh-CN" altLang="en-US" sz="2400" dirty="0" smtClean="0"/>
              <a:t>利用监听机制来保持处理器看到的存储器的视图一致</a:t>
            </a:r>
            <a:endParaRPr lang="en-US" sz="2400" dirty="0"/>
          </a:p>
        </p:txBody>
      </p:sp>
      <p:sp>
        <p:nvSpPr>
          <p:cNvPr id="1577989" name="Rectangle 5"/>
          <p:cNvSpPr>
            <a:spLocks noChangeArrowheads="1"/>
          </p:cNvSpPr>
          <p:nvPr/>
        </p:nvSpPr>
        <p:spPr bwMode="auto">
          <a:xfrm>
            <a:off x="1858963" y="2476500"/>
            <a:ext cx="569912"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r>
              <a:rPr lang="en-US" sz="2400" baseline="-25000">
                <a:solidFill>
                  <a:srgbClr val="56127A"/>
                </a:solidFill>
                <a:latin typeface="Verdana" charset="0"/>
              </a:rPr>
              <a:t>1</a:t>
            </a:r>
          </a:p>
        </p:txBody>
      </p:sp>
      <p:sp>
        <p:nvSpPr>
          <p:cNvPr id="1577990" name="Rectangle 6"/>
          <p:cNvSpPr>
            <a:spLocks noChangeArrowheads="1"/>
          </p:cNvSpPr>
          <p:nvPr/>
        </p:nvSpPr>
        <p:spPr bwMode="auto">
          <a:xfrm>
            <a:off x="1765300" y="3365500"/>
            <a:ext cx="736600" cy="660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91" name="Rectangle 7"/>
          <p:cNvSpPr>
            <a:spLocks noChangeArrowheads="1"/>
          </p:cNvSpPr>
          <p:nvPr/>
        </p:nvSpPr>
        <p:spPr bwMode="auto">
          <a:xfrm>
            <a:off x="1858963" y="3467100"/>
            <a:ext cx="569912"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r>
              <a:rPr lang="en-US" sz="2400" baseline="-25000">
                <a:solidFill>
                  <a:srgbClr val="56127A"/>
                </a:solidFill>
                <a:latin typeface="Verdana" charset="0"/>
              </a:rPr>
              <a:t>2</a:t>
            </a:r>
          </a:p>
        </p:txBody>
      </p:sp>
      <p:sp>
        <p:nvSpPr>
          <p:cNvPr id="1577992" name="Rectangle 8"/>
          <p:cNvSpPr>
            <a:spLocks noChangeArrowheads="1"/>
          </p:cNvSpPr>
          <p:nvPr/>
        </p:nvSpPr>
        <p:spPr bwMode="auto">
          <a:xfrm>
            <a:off x="1765300" y="4356100"/>
            <a:ext cx="736600" cy="660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93" name="Rectangle 9"/>
          <p:cNvSpPr>
            <a:spLocks noChangeArrowheads="1"/>
          </p:cNvSpPr>
          <p:nvPr/>
        </p:nvSpPr>
        <p:spPr bwMode="auto">
          <a:xfrm>
            <a:off x="1858963" y="4457700"/>
            <a:ext cx="569912"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r>
              <a:rPr lang="en-US" sz="2400" baseline="-25000">
                <a:solidFill>
                  <a:srgbClr val="56127A"/>
                </a:solidFill>
                <a:latin typeface="Verdana" charset="0"/>
              </a:rPr>
              <a:t>3</a:t>
            </a:r>
          </a:p>
        </p:txBody>
      </p:sp>
      <p:sp>
        <p:nvSpPr>
          <p:cNvPr id="1577994" name="Rectangle 10"/>
          <p:cNvSpPr>
            <a:spLocks noChangeArrowheads="1"/>
          </p:cNvSpPr>
          <p:nvPr/>
        </p:nvSpPr>
        <p:spPr bwMode="auto">
          <a:xfrm>
            <a:off x="3289300" y="2374900"/>
            <a:ext cx="812800" cy="660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95" name="Rectangle 11"/>
          <p:cNvSpPr>
            <a:spLocks noChangeArrowheads="1"/>
          </p:cNvSpPr>
          <p:nvPr/>
        </p:nvSpPr>
        <p:spPr bwMode="auto">
          <a:xfrm>
            <a:off x="3232150" y="2427288"/>
            <a:ext cx="944563"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Snoopy</a:t>
            </a:r>
          </a:p>
          <a:p>
            <a:pPr algn="l">
              <a:spcBef>
                <a:spcPct val="0"/>
              </a:spcBef>
            </a:pPr>
            <a:r>
              <a:rPr lang="en-US">
                <a:solidFill>
                  <a:srgbClr val="56127A"/>
                </a:solidFill>
                <a:latin typeface="Verdana" charset="0"/>
              </a:rPr>
              <a:t> Cache</a:t>
            </a:r>
          </a:p>
        </p:txBody>
      </p:sp>
      <p:sp>
        <p:nvSpPr>
          <p:cNvPr id="1577996" name="Rectangle 12"/>
          <p:cNvSpPr>
            <a:spLocks noChangeArrowheads="1"/>
          </p:cNvSpPr>
          <p:nvPr/>
        </p:nvSpPr>
        <p:spPr bwMode="auto">
          <a:xfrm>
            <a:off x="3289300" y="3365500"/>
            <a:ext cx="812800" cy="660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97" name="Rectangle 13"/>
          <p:cNvSpPr>
            <a:spLocks noChangeArrowheads="1"/>
          </p:cNvSpPr>
          <p:nvPr/>
        </p:nvSpPr>
        <p:spPr bwMode="auto">
          <a:xfrm>
            <a:off x="3289300" y="4356100"/>
            <a:ext cx="812800" cy="660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98" name="Rectangle 14"/>
          <p:cNvSpPr>
            <a:spLocks noChangeArrowheads="1"/>
          </p:cNvSpPr>
          <p:nvPr/>
        </p:nvSpPr>
        <p:spPr bwMode="auto">
          <a:xfrm>
            <a:off x="5727700" y="2222500"/>
            <a:ext cx="1574800" cy="1422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99" name="Rectangle 15"/>
          <p:cNvSpPr>
            <a:spLocks noChangeArrowheads="1"/>
          </p:cNvSpPr>
          <p:nvPr/>
        </p:nvSpPr>
        <p:spPr bwMode="auto">
          <a:xfrm>
            <a:off x="5956300" y="4051300"/>
            <a:ext cx="1041400" cy="1041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8000" name="Rectangle 16"/>
          <p:cNvSpPr>
            <a:spLocks noChangeArrowheads="1"/>
          </p:cNvSpPr>
          <p:nvPr/>
        </p:nvSpPr>
        <p:spPr bwMode="auto">
          <a:xfrm>
            <a:off x="6049963" y="4381500"/>
            <a:ext cx="884237"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DMA</a:t>
            </a:r>
          </a:p>
        </p:txBody>
      </p:sp>
      <p:sp>
        <p:nvSpPr>
          <p:cNvPr id="1578001" name="Rectangle 17"/>
          <p:cNvSpPr>
            <a:spLocks noChangeArrowheads="1"/>
          </p:cNvSpPr>
          <p:nvPr/>
        </p:nvSpPr>
        <p:spPr bwMode="auto">
          <a:xfrm>
            <a:off x="5821363" y="2552700"/>
            <a:ext cx="1522412" cy="8223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Physical</a:t>
            </a:r>
          </a:p>
          <a:p>
            <a:pPr algn="l">
              <a:spcBef>
                <a:spcPct val="0"/>
              </a:spcBef>
            </a:pPr>
            <a:r>
              <a:rPr lang="en-US" sz="2400">
                <a:solidFill>
                  <a:srgbClr val="56127A"/>
                </a:solidFill>
                <a:latin typeface="Verdana" charset="0"/>
              </a:rPr>
              <a:t> Memory</a:t>
            </a:r>
          </a:p>
        </p:txBody>
      </p:sp>
      <p:sp>
        <p:nvSpPr>
          <p:cNvPr id="1578002" name="Line 18"/>
          <p:cNvSpPr>
            <a:spLocks noChangeShapeType="1"/>
          </p:cNvSpPr>
          <p:nvPr/>
        </p:nvSpPr>
        <p:spPr bwMode="auto">
          <a:xfrm>
            <a:off x="2514600" y="2743200"/>
            <a:ext cx="7620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3" name="Line 19"/>
          <p:cNvSpPr>
            <a:spLocks noChangeShapeType="1"/>
          </p:cNvSpPr>
          <p:nvPr/>
        </p:nvSpPr>
        <p:spPr bwMode="auto">
          <a:xfrm>
            <a:off x="2514600" y="3733800"/>
            <a:ext cx="7620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4" name="Line 20"/>
          <p:cNvSpPr>
            <a:spLocks noChangeShapeType="1"/>
          </p:cNvSpPr>
          <p:nvPr/>
        </p:nvSpPr>
        <p:spPr bwMode="auto">
          <a:xfrm>
            <a:off x="2514600" y="4724400"/>
            <a:ext cx="7620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5" name="Line 21"/>
          <p:cNvSpPr>
            <a:spLocks noChangeShapeType="1"/>
          </p:cNvSpPr>
          <p:nvPr/>
        </p:nvSpPr>
        <p:spPr bwMode="auto">
          <a:xfrm>
            <a:off x="4876800" y="1905000"/>
            <a:ext cx="0" cy="335280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6" name="Line 22"/>
          <p:cNvSpPr>
            <a:spLocks noChangeShapeType="1"/>
          </p:cNvSpPr>
          <p:nvPr/>
        </p:nvSpPr>
        <p:spPr bwMode="auto">
          <a:xfrm>
            <a:off x="4114800" y="2743200"/>
            <a:ext cx="7620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7" name="Line 23"/>
          <p:cNvSpPr>
            <a:spLocks noChangeShapeType="1"/>
          </p:cNvSpPr>
          <p:nvPr/>
        </p:nvSpPr>
        <p:spPr bwMode="auto">
          <a:xfrm>
            <a:off x="4114800" y="3733800"/>
            <a:ext cx="7620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8" name="Line 24"/>
          <p:cNvSpPr>
            <a:spLocks noChangeShapeType="1"/>
          </p:cNvSpPr>
          <p:nvPr/>
        </p:nvSpPr>
        <p:spPr bwMode="auto">
          <a:xfrm>
            <a:off x="4114800" y="4724400"/>
            <a:ext cx="7620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9" name="Line 25"/>
          <p:cNvSpPr>
            <a:spLocks noChangeShapeType="1"/>
          </p:cNvSpPr>
          <p:nvPr/>
        </p:nvSpPr>
        <p:spPr bwMode="auto">
          <a:xfrm>
            <a:off x="4876800" y="4495800"/>
            <a:ext cx="10668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10" name="Line 26"/>
          <p:cNvSpPr>
            <a:spLocks noChangeShapeType="1"/>
          </p:cNvSpPr>
          <p:nvPr/>
        </p:nvSpPr>
        <p:spPr bwMode="auto">
          <a:xfrm>
            <a:off x="4876800" y="2971800"/>
            <a:ext cx="8382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11" name="Rectangle 27"/>
          <p:cNvSpPr>
            <a:spLocks noChangeArrowheads="1"/>
          </p:cNvSpPr>
          <p:nvPr/>
        </p:nvSpPr>
        <p:spPr bwMode="auto">
          <a:xfrm>
            <a:off x="4333875" y="1357313"/>
            <a:ext cx="1209675"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80000"/>
              </a:lnSpc>
              <a:spcBef>
                <a:spcPct val="0"/>
              </a:spcBef>
            </a:pPr>
            <a:r>
              <a:rPr lang="en-US" sz="2000">
                <a:solidFill>
                  <a:srgbClr val="56127A"/>
                </a:solidFill>
                <a:latin typeface="Verdana" charset="0"/>
              </a:rPr>
              <a:t>Memory</a:t>
            </a:r>
          </a:p>
          <a:p>
            <a:pPr algn="l">
              <a:lnSpc>
                <a:spcPct val="80000"/>
              </a:lnSpc>
              <a:spcBef>
                <a:spcPct val="0"/>
              </a:spcBef>
            </a:pPr>
            <a:r>
              <a:rPr lang="en-US" sz="2000">
                <a:solidFill>
                  <a:srgbClr val="56127A"/>
                </a:solidFill>
                <a:latin typeface="Verdana" charset="0"/>
              </a:rPr>
              <a:t>   Bus</a:t>
            </a:r>
          </a:p>
        </p:txBody>
      </p:sp>
      <p:sp>
        <p:nvSpPr>
          <p:cNvPr id="1578012" name="Rectangle 28"/>
          <p:cNvSpPr>
            <a:spLocks noChangeArrowheads="1"/>
          </p:cNvSpPr>
          <p:nvPr/>
        </p:nvSpPr>
        <p:spPr bwMode="auto">
          <a:xfrm>
            <a:off x="3222625" y="3417888"/>
            <a:ext cx="944563"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Snoopy</a:t>
            </a:r>
          </a:p>
          <a:p>
            <a:pPr algn="l">
              <a:spcBef>
                <a:spcPct val="0"/>
              </a:spcBef>
            </a:pPr>
            <a:r>
              <a:rPr lang="en-US">
                <a:solidFill>
                  <a:srgbClr val="56127A"/>
                </a:solidFill>
                <a:latin typeface="Verdana" charset="0"/>
              </a:rPr>
              <a:t> Cache</a:t>
            </a:r>
          </a:p>
        </p:txBody>
      </p:sp>
      <p:sp>
        <p:nvSpPr>
          <p:cNvPr id="1578013" name="Rectangle 29"/>
          <p:cNvSpPr>
            <a:spLocks noChangeArrowheads="1"/>
          </p:cNvSpPr>
          <p:nvPr/>
        </p:nvSpPr>
        <p:spPr bwMode="auto">
          <a:xfrm>
            <a:off x="3216275" y="4410075"/>
            <a:ext cx="944563"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Snoopy</a:t>
            </a:r>
          </a:p>
          <a:p>
            <a:pPr algn="l">
              <a:spcBef>
                <a:spcPct val="0"/>
              </a:spcBef>
            </a:pPr>
            <a:r>
              <a:rPr lang="en-US">
                <a:solidFill>
                  <a:srgbClr val="56127A"/>
                </a:solidFill>
                <a:latin typeface="Verdana" charset="0"/>
              </a:rPr>
              <a:t> Cache</a:t>
            </a:r>
          </a:p>
        </p:txBody>
      </p:sp>
      <p:sp>
        <p:nvSpPr>
          <p:cNvPr id="1578014" name="Line 30"/>
          <p:cNvSpPr>
            <a:spLocks noChangeShapeType="1"/>
          </p:cNvSpPr>
          <p:nvPr/>
        </p:nvSpPr>
        <p:spPr bwMode="auto">
          <a:xfrm>
            <a:off x="7010400" y="4572000"/>
            <a:ext cx="457200" cy="0"/>
          </a:xfrm>
          <a:prstGeom prst="line">
            <a:avLst/>
          </a:prstGeom>
          <a:noFill/>
          <a:ln w="38100" cmpd="dbl">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78015" name="Rectangle 31"/>
          <p:cNvSpPr>
            <a:spLocks noChangeArrowheads="1"/>
          </p:cNvSpPr>
          <p:nvPr/>
        </p:nvSpPr>
        <p:spPr bwMode="auto">
          <a:xfrm>
            <a:off x="7362825" y="4437063"/>
            <a:ext cx="1098550" cy="39687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solidFill>
                  <a:srgbClr val="56127A"/>
                </a:solidFill>
                <a:latin typeface="Verdana" charset="0"/>
              </a:rPr>
              <a:t> DISKS</a:t>
            </a:r>
          </a:p>
        </p:txBody>
      </p:sp>
      <p:sp>
        <p:nvSpPr>
          <p:cNvPr id="1578016" name="Oval 32"/>
          <p:cNvSpPr>
            <a:spLocks noChangeArrowheads="1"/>
          </p:cNvSpPr>
          <p:nvPr/>
        </p:nvSpPr>
        <p:spPr bwMode="auto">
          <a:xfrm>
            <a:off x="7480300" y="4889500"/>
            <a:ext cx="889000" cy="2794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78017" name="Oval 33"/>
          <p:cNvSpPr>
            <a:spLocks noChangeArrowheads="1"/>
          </p:cNvSpPr>
          <p:nvPr/>
        </p:nvSpPr>
        <p:spPr bwMode="auto">
          <a:xfrm>
            <a:off x="7480300" y="4051300"/>
            <a:ext cx="889000" cy="2794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78018" name="Line 34"/>
          <p:cNvSpPr>
            <a:spLocks noChangeShapeType="1"/>
          </p:cNvSpPr>
          <p:nvPr/>
        </p:nvSpPr>
        <p:spPr bwMode="auto">
          <a:xfrm>
            <a:off x="7467600" y="4191000"/>
            <a:ext cx="0" cy="838200"/>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78019" name="Line 35"/>
          <p:cNvSpPr>
            <a:spLocks noChangeShapeType="1"/>
          </p:cNvSpPr>
          <p:nvPr/>
        </p:nvSpPr>
        <p:spPr bwMode="auto">
          <a:xfrm>
            <a:off x="8382000" y="4191000"/>
            <a:ext cx="0" cy="838200"/>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2" name="日期占位符 1"/>
          <p:cNvSpPr>
            <a:spLocks noGrp="1"/>
          </p:cNvSpPr>
          <p:nvPr>
            <p:ph type="dt" sz="half" idx="10"/>
          </p:nvPr>
        </p:nvSpPr>
        <p:spPr/>
        <p:txBody>
          <a:bodyPr/>
          <a:lstStyle/>
          <a:p>
            <a:fld id="{E43EA3CE-D546-443F-9D19-248A7FE4F61A}"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31823101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28650" y="365126"/>
            <a:ext cx="7886700" cy="858105"/>
          </a:xfrm>
          <a:noFill/>
        </p:spPr>
        <p:txBody>
          <a:bodyPr vert="horz" lIns="83527" tIns="41031" rIns="83527" bIns="41031" rtlCol="0" anchor="ctr">
            <a:normAutofit/>
          </a:bodyPr>
          <a:lstStyle/>
          <a:p>
            <a:r>
              <a:rPr lang="en-US" altLang="zh-CN" sz="4000" dirty="0" smtClean="0">
                <a:ea typeface="宋体" panose="02010600030101010101" pitchFamily="2" charset="-122"/>
              </a:rPr>
              <a:t>Snoopy Cache-Coherence Protocols</a:t>
            </a:r>
          </a:p>
        </p:txBody>
      </p:sp>
      <p:sp>
        <p:nvSpPr>
          <p:cNvPr id="16388" name="Rectangle 3"/>
          <p:cNvSpPr>
            <a:spLocks noGrp="1" noChangeArrowheads="1"/>
          </p:cNvSpPr>
          <p:nvPr>
            <p:ph type="body" idx="1"/>
          </p:nvPr>
        </p:nvSpPr>
        <p:spPr>
          <a:xfrm>
            <a:off x="621324" y="3729770"/>
            <a:ext cx="7596554" cy="2608385"/>
          </a:xfrm>
          <a:noFill/>
        </p:spPr>
        <p:txBody>
          <a:bodyPr vert="horz" lIns="83527" tIns="41031" rIns="83527" bIns="41031" rtlCol="0">
            <a:noAutofit/>
          </a:bodyPr>
          <a:lstStyle/>
          <a:p>
            <a:r>
              <a:rPr lang="en-US" altLang="zh-CN" sz="2400" dirty="0" smtClean="0">
                <a:ea typeface="宋体" panose="02010600030101010101" pitchFamily="2" charset="-122"/>
              </a:rPr>
              <a:t>Bus is a broadcast medium &amp; caches know what they have</a:t>
            </a:r>
          </a:p>
          <a:p>
            <a:pPr lvl="1"/>
            <a:r>
              <a:rPr lang="zh-CN" altLang="en-US" sz="2000" dirty="0" smtClean="0">
                <a:ea typeface="宋体" panose="02010600030101010101" pitchFamily="2" charset="-122"/>
              </a:rPr>
              <a:t>总线上的事务对所有</a:t>
            </a:r>
            <a:r>
              <a:rPr lang="en-US" altLang="zh-CN" sz="2000" dirty="0" smtClean="0">
                <a:ea typeface="宋体" panose="02010600030101010101" pitchFamily="2" charset="-122"/>
              </a:rPr>
              <a:t>Cache</a:t>
            </a:r>
            <a:r>
              <a:rPr lang="zh-CN" altLang="en-US" sz="2000" dirty="0" smtClean="0">
                <a:ea typeface="宋体" panose="02010600030101010101" pitchFamily="2" charset="-122"/>
              </a:rPr>
              <a:t>是可见的</a:t>
            </a:r>
            <a:endParaRPr lang="en-US" altLang="zh-CN" sz="2000" dirty="0" smtClean="0">
              <a:ea typeface="宋体" panose="02010600030101010101" pitchFamily="2" charset="-122"/>
            </a:endParaRPr>
          </a:p>
          <a:p>
            <a:r>
              <a:rPr lang="en-US" altLang="zh-CN" sz="2400" dirty="0" smtClean="0">
                <a:ea typeface="宋体" panose="02010600030101010101" pitchFamily="2" charset="-122"/>
              </a:rPr>
              <a:t>Cache </a:t>
            </a:r>
            <a:r>
              <a:rPr lang="zh-CN" altLang="en-US" sz="2400" dirty="0" smtClean="0">
                <a:ea typeface="宋体" panose="02010600030101010101" pitchFamily="2" charset="-122"/>
              </a:rPr>
              <a:t>控制器监测</a:t>
            </a:r>
            <a:r>
              <a:rPr lang="en-US" altLang="zh-CN" sz="2400" dirty="0" smtClean="0">
                <a:ea typeface="宋体" panose="02010600030101010101" pitchFamily="2" charset="-122"/>
              </a:rPr>
              <a:t> </a:t>
            </a:r>
            <a:r>
              <a:rPr lang="zh-CN" altLang="en-US" sz="2400" dirty="0" smtClean="0">
                <a:ea typeface="宋体" panose="02010600030101010101" pitchFamily="2" charset="-122"/>
              </a:rPr>
              <a:t>（</a:t>
            </a:r>
            <a:r>
              <a:rPr lang="en-US" altLang="zh-CN" sz="2400" b="1" dirty="0" smtClean="0">
                <a:solidFill>
                  <a:schemeClr val="hlink"/>
                </a:solidFill>
                <a:ea typeface="宋体" panose="02010600030101010101" pitchFamily="2" charset="-122"/>
              </a:rPr>
              <a:t>snoop</a:t>
            </a:r>
            <a:r>
              <a:rPr lang="zh-CN" altLang="en-US" sz="2400" b="1" dirty="0" smtClean="0">
                <a:solidFill>
                  <a:schemeClr val="hlink"/>
                </a:solidFill>
                <a:ea typeface="宋体" panose="02010600030101010101" pitchFamily="2" charset="-122"/>
              </a:rPr>
              <a:t>）共享总线上的所有事务</a:t>
            </a:r>
            <a:endParaRPr lang="en-US" altLang="zh-CN" sz="2400" dirty="0" smtClean="0">
              <a:ea typeface="宋体" panose="02010600030101010101" pitchFamily="2" charset="-122"/>
            </a:endParaRPr>
          </a:p>
          <a:p>
            <a:pPr lvl="1"/>
            <a:r>
              <a:rPr lang="zh-CN" altLang="en-US" sz="2000" dirty="0" smtClean="0">
                <a:solidFill>
                  <a:schemeClr val="hlink"/>
                </a:solidFill>
              </a:rPr>
              <a:t>根据</a:t>
            </a:r>
            <a:r>
              <a:rPr lang="en-US" altLang="zh-CN" sz="2000" dirty="0" smtClean="0">
                <a:solidFill>
                  <a:schemeClr val="hlink"/>
                </a:solidFill>
                <a:ea typeface="宋体" panose="02010600030101010101" pitchFamily="2" charset="-122"/>
              </a:rPr>
              <a:t>Cache</a:t>
            </a:r>
            <a:r>
              <a:rPr lang="zh-CN" altLang="en-US" sz="2000" dirty="0" smtClean="0">
                <a:solidFill>
                  <a:schemeClr val="hlink"/>
                </a:solidFill>
                <a:ea typeface="宋体" panose="02010600030101010101" pitchFamily="2" charset="-122"/>
              </a:rPr>
              <a:t>中的块其状态不同会产生不同的事务</a:t>
            </a:r>
            <a:endParaRPr lang="en-US" altLang="zh-CN" sz="2000" dirty="0" smtClean="0">
              <a:ea typeface="宋体" panose="02010600030101010101" pitchFamily="2" charset="-122"/>
            </a:endParaRPr>
          </a:p>
          <a:p>
            <a:pPr lvl="1"/>
            <a:r>
              <a:rPr lang="zh-CN" altLang="en-US" sz="2000" dirty="0" smtClean="0">
                <a:ea typeface="宋体" panose="02010600030101010101" pitchFamily="2" charset="-122"/>
              </a:rPr>
              <a:t>通过执行不同的总线事务来保证</a:t>
            </a:r>
            <a:r>
              <a:rPr lang="en-US" altLang="zh-CN" sz="2000" dirty="0" smtClean="0">
                <a:ea typeface="宋体" panose="02010600030101010101" pitchFamily="2" charset="-122"/>
              </a:rPr>
              <a:t>Cache</a:t>
            </a:r>
            <a:r>
              <a:rPr lang="zh-CN" altLang="en-US" sz="2000" dirty="0" smtClean="0">
                <a:ea typeface="宋体" panose="02010600030101010101" pitchFamily="2" charset="-122"/>
              </a:rPr>
              <a:t>的一致性</a:t>
            </a:r>
            <a:endParaRPr lang="en-US" altLang="zh-CN" sz="2000" dirty="0" smtClean="0">
              <a:ea typeface="宋体" panose="02010600030101010101" pitchFamily="2" charset="-122"/>
            </a:endParaRPr>
          </a:p>
          <a:p>
            <a:pPr lvl="2"/>
            <a:r>
              <a:rPr lang="en-US" altLang="zh-CN" sz="1800" dirty="0" smtClean="0">
                <a:ea typeface="宋体" panose="02010600030101010101" pitchFamily="2" charset="-122"/>
              </a:rPr>
              <a:t>Invalidate, update, or supply value</a:t>
            </a:r>
          </a:p>
        </p:txBody>
      </p:sp>
      <p:grpSp>
        <p:nvGrpSpPr>
          <p:cNvPr id="16389" name="Group 65"/>
          <p:cNvGrpSpPr>
            <a:grpSpLocks/>
          </p:cNvGrpSpPr>
          <p:nvPr/>
        </p:nvGrpSpPr>
        <p:grpSpPr bwMode="auto">
          <a:xfrm>
            <a:off x="914400" y="1560635"/>
            <a:ext cx="7303478" cy="1727688"/>
            <a:chOff x="757" y="940"/>
            <a:chExt cx="4984" cy="1179"/>
          </a:xfrm>
        </p:grpSpPr>
        <p:grpSp>
          <p:nvGrpSpPr>
            <p:cNvPr id="16390" name="Group 63"/>
            <p:cNvGrpSpPr>
              <a:grpSpLocks/>
            </p:cNvGrpSpPr>
            <p:nvPr/>
          </p:nvGrpSpPr>
          <p:grpSpPr bwMode="auto">
            <a:xfrm>
              <a:off x="757" y="976"/>
              <a:ext cx="875" cy="518"/>
              <a:chOff x="757" y="976"/>
              <a:chExt cx="875" cy="518"/>
            </a:xfrm>
          </p:grpSpPr>
          <p:sp>
            <p:nvSpPr>
              <p:cNvPr id="16442" name="Rectangle 5"/>
              <p:cNvSpPr>
                <a:spLocks noChangeArrowheads="1"/>
              </p:cNvSpPr>
              <p:nvPr/>
            </p:nvSpPr>
            <p:spPr bwMode="auto">
              <a:xfrm>
                <a:off x="757" y="1333"/>
                <a:ext cx="147"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6443" name="Rectangle 6"/>
              <p:cNvSpPr>
                <a:spLocks noChangeArrowheads="1"/>
              </p:cNvSpPr>
              <p:nvPr/>
            </p:nvSpPr>
            <p:spPr bwMode="auto">
              <a:xfrm>
                <a:off x="913" y="1333"/>
                <a:ext cx="147"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6444" name="Rectangle 7"/>
              <p:cNvSpPr>
                <a:spLocks noChangeArrowheads="1"/>
              </p:cNvSpPr>
              <p:nvPr/>
            </p:nvSpPr>
            <p:spPr bwMode="auto">
              <a:xfrm>
                <a:off x="1069" y="1333"/>
                <a:ext cx="563"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6445" name="Rectangle 8"/>
              <p:cNvSpPr>
                <a:spLocks noChangeArrowheads="1"/>
              </p:cNvSpPr>
              <p:nvPr/>
            </p:nvSpPr>
            <p:spPr bwMode="auto">
              <a:xfrm>
                <a:off x="1159" y="976"/>
                <a:ext cx="37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spcBef>
                    <a:spcPct val="20000"/>
                  </a:spcBef>
                </a:pPr>
                <a:r>
                  <a:rPr lang="en-US" altLang="zh-CN" sz="1292" b="0">
                    <a:ea typeface="宋体" panose="02010600030101010101" pitchFamily="2" charset="-122"/>
                  </a:rPr>
                  <a:t>State</a:t>
                </a:r>
              </a:p>
              <a:p>
                <a:pPr>
                  <a:spcBef>
                    <a:spcPct val="20000"/>
                  </a:spcBef>
                </a:pPr>
                <a:r>
                  <a:rPr lang="en-US" altLang="zh-CN" sz="1292" b="0">
                    <a:ea typeface="宋体" panose="02010600030101010101" pitchFamily="2" charset="-122"/>
                  </a:rPr>
                  <a:t>Tag</a:t>
                </a:r>
              </a:p>
              <a:p>
                <a:pPr>
                  <a:spcBef>
                    <a:spcPct val="20000"/>
                  </a:spcBef>
                </a:pPr>
                <a:r>
                  <a:rPr lang="en-US" altLang="zh-CN" sz="1292" b="0">
                    <a:ea typeface="宋体" panose="02010600030101010101" pitchFamily="2" charset="-122"/>
                  </a:rPr>
                  <a:t>Data</a:t>
                </a:r>
              </a:p>
            </p:txBody>
          </p:sp>
          <p:sp>
            <p:nvSpPr>
              <p:cNvPr id="16446" name="Line 9"/>
              <p:cNvSpPr>
                <a:spLocks noChangeShapeType="1"/>
              </p:cNvSpPr>
              <p:nvPr/>
            </p:nvSpPr>
            <p:spPr bwMode="auto">
              <a:xfrm flipH="1">
                <a:off x="1008" y="1237"/>
                <a:ext cx="165"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47" name="Line 10"/>
              <p:cNvSpPr>
                <a:spLocks noChangeShapeType="1"/>
              </p:cNvSpPr>
              <p:nvPr/>
            </p:nvSpPr>
            <p:spPr bwMode="auto">
              <a:xfrm flipH="1">
                <a:off x="852" y="1093"/>
                <a:ext cx="321"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16391" name="Line 13"/>
            <p:cNvSpPr>
              <a:spLocks noChangeShapeType="1"/>
            </p:cNvSpPr>
            <p:nvPr/>
          </p:nvSpPr>
          <p:spPr bwMode="auto">
            <a:xfrm>
              <a:off x="2826" y="1727"/>
              <a:ext cx="1" cy="1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392" name="Freeform 14"/>
            <p:cNvSpPr>
              <a:spLocks/>
            </p:cNvSpPr>
            <p:nvPr/>
          </p:nvSpPr>
          <p:spPr bwMode="auto">
            <a:xfrm>
              <a:off x="2320" y="1884"/>
              <a:ext cx="1005" cy="235"/>
            </a:xfrm>
            <a:custGeom>
              <a:avLst/>
              <a:gdLst>
                <a:gd name="T0" fmla="*/ 0 w 1005"/>
                <a:gd name="T1" fmla="*/ 0 h 235"/>
                <a:gd name="T2" fmla="*/ 1005 w 1005"/>
                <a:gd name="T3" fmla="*/ 0 h 235"/>
                <a:gd name="T4" fmla="*/ 1005 w 1005"/>
                <a:gd name="T5" fmla="*/ 235 h 235"/>
                <a:gd name="T6" fmla="*/ 3 w 1005"/>
                <a:gd name="T7" fmla="*/ 235 h 235"/>
                <a:gd name="T8" fmla="*/ 3 w 1005"/>
                <a:gd name="T9" fmla="*/ 0 h 235"/>
                <a:gd name="T10" fmla="*/ 0 w 1005"/>
                <a:gd name="T11" fmla="*/ 0 h 235"/>
                <a:gd name="T12" fmla="*/ 0 60000 65536"/>
                <a:gd name="T13" fmla="*/ 0 60000 65536"/>
                <a:gd name="T14" fmla="*/ 0 60000 65536"/>
                <a:gd name="T15" fmla="*/ 0 60000 65536"/>
                <a:gd name="T16" fmla="*/ 0 60000 65536"/>
                <a:gd name="T17" fmla="*/ 0 60000 65536"/>
                <a:gd name="T18" fmla="*/ 0 w 1005"/>
                <a:gd name="T19" fmla="*/ 0 h 235"/>
                <a:gd name="T20" fmla="*/ 1005 w 1005"/>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1005" h="235">
                  <a:moveTo>
                    <a:pt x="0" y="0"/>
                  </a:moveTo>
                  <a:lnTo>
                    <a:pt x="1005" y="0"/>
                  </a:lnTo>
                  <a:lnTo>
                    <a:pt x="1005" y="235"/>
                  </a:lnTo>
                  <a:lnTo>
                    <a:pt x="3" y="235"/>
                  </a:lnTo>
                  <a:lnTo>
                    <a:pt x="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393" name="Freeform 15"/>
            <p:cNvSpPr>
              <a:spLocks/>
            </p:cNvSpPr>
            <p:nvPr/>
          </p:nvSpPr>
          <p:spPr bwMode="auto">
            <a:xfrm>
              <a:off x="2320" y="1884"/>
              <a:ext cx="1005" cy="235"/>
            </a:xfrm>
            <a:custGeom>
              <a:avLst/>
              <a:gdLst>
                <a:gd name="T0" fmla="*/ 0 w 1005"/>
                <a:gd name="T1" fmla="*/ 0 h 235"/>
                <a:gd name="T2" fmla="*/ 1005 w 1005"/>
                <a:gd name="T3" fmla="*/ 0 h 235"/>
                <a:gd name="T4" fmla="*/ 1005 w 1005"/>
                <a:gd name="T5" fmla="*/ 235 h 235"/>
                <a:gd name="T6" fmla="*/ 3 w 1005"/>
                <a:gd name="T7" fmla="*/ 235 h 235"/>
                <a:gd name="T8" fmla="*/ 3 w 1005"/>
                <a:gd name="T9" fmla="*/ 0 h 235"/>
                <a:gd name="T10" fmla="*/ 0 60000 65536"/>
                <a:gd name="T11" fmla="*/ 0 60000 65536"/>
                <a:gd name="T12" fmla="*/ 0 60000 65536"/>
                <a:gd name="T13" fmla="*/ 0 60000 65536"/>
                <a:gd name="T14" fmla="*/ 0 60000 65536"/>
                <a:gd name="T15" fmla="*/ 0 w 1005"/>
                <a:gd name="T16" fmla="*/ 0 h 235"/>
                <a:gd name="T17" fmla="*/ 1005 w 1005"/>
                <a:gd name="T18" fmla="*/ 235 h 235"/>
              </a:gdLst>
              <a:ahLst/>
              <a:cxnLst>
                <a:cxn ang="T10">
                  <a:pos x="T0" y="T1"/>
                </a:cxn>
                <a:cxn ang="T11">
                  <a:pos x="T2" y="T3"/>
                </a:cxn>
                <a:cxn ang="T12">
                  <a:pos x="T4" y="T5"/>
                </a:cxn>
                <a:cxn ang="T13">
                  <a:pos x="T6" y="T7"/>
                </a:cxn>
                <a:cxn ang="T14">
                  <a:pos x="T8" y="T9"/>
                </a:cxn>
              </a:cxnLst>
              <a:rect l="T15" t="T16" r="T17" b="T18"/>
              <a:pathLst>
                <a:path w="1005" h="235">
                  <a:moveTo>
                    <a:pt x="0" y="0"/>
                  </a:moveTo>
                  <a:lnTo>
                    <a:pt x="1005" y="0"/>
                  </a:lnTo>
                  <a:lnTo>
                    <a:pt x="1005" y="235"/>
                  </a:lnTo>
                  <a:lnTo>
                    <a:pt x="3" y="235"/>
                  </a:lnTo>
                  <a:lnTo>
                    <a:pt x="3"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394" name="Rectangle 16"/>
            <p:cNvSpPr>
              <a:spLocks noChangeArrowheads="1"/>
            </p:cNvSpPr>
            <p:nvPr/>
          </p:nvSpPr>
          <p:spPr bwMode="auto">
            <a:xfrm>
              <a:off x="4246" y="1918"/>
              <a:ext cx="48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I/O devices</a:t>
              </a:r>
              <a:endParaRPr lang="en-US" altLang="zh-CN" sz="1108">
                <a:ea typeface="宋体" panose="02010600030101010101" pitchFamily="2" charset="-122"/>
              </a:endParaRPr>
            </a:p>
          </p:txBody>
        </p:sp>
        <p:sp>
          <p:nvSpPr>
            <p:cNvPr id="16395" name="Rectangle 17"/>
            <p:cNvSpPr>
              <a:spLocks noChangeArrowheads="1"/>
            </p:cNvSpPr>
            <p:nvPr/>
          </p:nvSpPr>
          <p:spPr bwMode="auto">
            <a:xfrm>
              <a:off x="2724" y="1947"/>
              <a:ext cx="2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solidFill>
                    <a:srgbClr val="000000"/>
                  </a:solidFill>
                  <a:ea typeface="宋体" panose="02010600030101010101" pitchFamily="2" charset="-122"/>
                </a:rPr>
                <a:t>Mem</a:t>
              </a:r>
              <a:endParaRPr lang="en-US" altLang="zh-CN" sz="1292">
                <a:ea typeface="宋体" panose="02010600030101010101" pitchFamily="2" charset="-122"/>
              </a:endParaRPr>
            </a:p>
          </p:txBody>
        </p:sp>
        <p:sp>
          <p:nvSpPr>
            <p:cNvPr id="16396" name="Line 18"/>
            <p:cNvSpPr>
              <a:spLocks noChangeShapeType="1"/>
            </p:cNvSpPr>
            <p:nvPr/>
          </p:nvSpPr>
          <p:spPr bwMode="auto">
            <a:xfrm>
              <a:off x="2222" y="1569"/>
              <a:ext cx="1" cy="1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397" name="Line 19"/>
            <p:cNvSpPr>
              <a:spLocks noChangeShapeType="1"/>
            </p:cNvSpPr>
            <p:nvPr/>
          </p:nvSpPr>
          <p:spPr bwMode="auto">
            <a:xfrm>
              <a:off x="2222" y="1255"/>
              <a:ext cx="1" cy="7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398" name="Freeform 20"/>
            <p:cNvSpPr>
              <a:spLocks/>
            </p:cNvSpPr>
            <p:nvPr/>
          </p:nvSpPr>
          <p:spPr bwMode="auto">
            <a:xfrm>
              <a:off x="2021" y="940"/>
              <a:ext cx="401" cy="315"/>
            </a:xfrm>
            <a:custGeom>
              <a:avLst/>
              <a:gdLst>
                <a:gd name="T0" fmla="*/ 401 w 401"/>
                <a:gd name="T1" fmla="*/ 155 h 315"/>
                <a:gd name="T2" fmla="*/ 398 w 401"/>
                <a:gd name="T3" fmla="*/ 182 h 315"/>
                <a:gd name="T4" fmla="*/ 390 w 401"/>
                <a:gd name="T5" fmla="*/ 206 h 315"/>
                <a:gd name="T6" fmla="*/ 380 w 401"/>
                <a:gd name="T7" fmla="*/ 229 h 315"/>
                <a:gd name="T8" fmla="*/ 364 w 401"/>
                <a:gd name="T9" fmla="*/ 250 h 315"/>
                <a:gd name="T10" fmla="*/ 342 w 401"/>
                <a:gd name="T11" fmla="*/ 268 h 315"/>
                <a:gd name="T12" fmla="*/ 318 w 401"/>
                <a:gd name="T13" fmla="*/ 283 h 315"/>
                <a:gd name="T14" fmla="*/ 294 w 401"/>
                <a:gd name="T15" fmla="*/ 296 h 315"/>
                <a:gd name="T16" fmla="*/ 265 w 401"/>
                <a:gd name="T17" fmla="*/ 306 h 315"/>
                <a:gd name="T18" fmla="*/ 233 w 401"/>
                <a:gd name="T19" fmla="*/ 313 h 315"/>
                <a:gd name="T20" fmla="*/ 201 w 401"/>
                <a:gd name="T21" fmla="*/ 315 h 315"/>
                <a:gd name="T22" fmla="*/ 168 w 401"/>
                <a:gd name="T23" fmla="*/ 313 h 315"/>
                <a:gd name="T24" fmla="*/ 136 w 401"/>
                <a:gd name="T25" fmla="*/ 306 h 315"/>
                <a:gd name="T26" fmla="*/ 110 w 401"/>
                <a:gd name="T27" fmla="*/ 296 h 315"/>
                <a:gd name="T28" fmla="*/ 83 w 401"/>
                <a:gd name="T29" fmla="*/ 283 h 315"/>
                <a:gd name="T30" fmla="*/ 59 w 401"/>
                <a:gd name="T31" fmla="*/ 268 h 315"/>
                <a:gd name="T32" fmla="*/ 40 w 401"/>
                <a:gd name="T33" fmla="*/ 250 h 315"/>
                <a:gd name="T34" fmla="*/ 21 w 401"/>
                <a:gd name="T35" fmla="*/ 229 h 315"/>
                <a:gd name="T36" fmla="*/ 11 w 401"/>
                <a:gd name="T37" fmla="*/ 206 h 315"/>
                <a:gd name="T38" fmla="*/ 3 w 401"/>
                <a:gd name="T39" fmla="*/ 182 h 315"/>
                <a:gd name="T40" fmla="*/ 0 w 401"/>
                <a:gd name="T41" fmla="*/ 157 h 315"/>
                <a:gd name="T42" fmla="*/ 3 w 401"/>
                <a:gd name="T43" fmla="*/ 132 h 315"/>
                <a:gd name="T44" fmla="*/ 11 w 401"/>
                <a:gd name="T45" fmla="*/ 107 h 315"/>
                <a:gd name="T46" fmla="*/ 21 w 401"/>
                <a:gd name="T47" fmla="*/ 84 h 315"/>
                <a:gd name="T48" fmla="*/ 40 w 401"/>
                <a:gd name="T49" fmla="*/ 63 h 315"/>
                <a:gd name="T50" fmla="*/ 59 w 401"/>
                <a:gd name="T51" fmla="*/ 46 h 315"/>
                <a:gd name="T52" fmla="*/ 83 w 401"/>
                <a:gd name="T53" fmla="*/ 29 h 315"/>
                <a:gd name="T54" fmla="*/ 110 w 401"/>
                <a:gd name="T55" fmla="*/ 17 h 315"/>
                <a:gd name="T56" fmla="*/ 136 w 401"/>
                <a:gd name="T57" fmla="*/ 8 h 315"/>
                <a:gd name="T58" fmla="*/ 168 w 401"/>
                <a:gd name="T59" fmla="*/ 2 h 315"/>
                <a:gd name="T60" fmla="*/ 201 w 401"/>
                <a:gd name="T61" fmla="*/ 0 h 315"/>
                <a:gd name="T62" fmla="*/ 233 w 401"/>
                <a:gd name="T63" fmla="*/ 2 h 315"/>
                <a:gd name="T64" fmla="*/ 265 w 401"/>
                <a:gd name="T65" fmla="*/ 8 h 315"/>
                <a:gd name="T66" fmla="*/ 294 w 401"/>
                <a:gd name="T67" fmla="*/ 17 h 315"/>
                <a:gd name="T68" fmla="*/ 318 w 401"/>
                <a:gd name="T69" fmla="*/ 29 h 315"/>
                <a:gd name="T70" fmla="*/ 342 w 401"/>
                <a:gd name="T71" fmla="*/ 46 h 315"/>
                <a:gd name="T72" fmla="*/ 364 w 401"/>
                <a:gd name="T73" fmla="*/ 63 h 315"/>
                <a:gd name="T74" fmla="*/ 380 w 401"/>
                <a:gd name="T75" fmla="*/ 84 h 315"/>
                <a:gd name="T76" fmla="*/ 390 w 401"/>
                <a:gd name="T77" fmla="*/ 107 h 315"/>
                <a:gd name="T78" fmla="*/ 398 w 401"/>
                <a:gd name="T79" fmla="*/ 132 h 315"/>
                <a:gd name="T80" fmla="*/ 401 w 401"/>
                <a:gd name="T81" fmla="*/ 157 h 315"/>
                <a:gd name="T82" fmla="*/ 401 w 401"/>
                <a:gd name="T83" fmla="*/ 155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82"/>
                  </a:lnTo>
                  <a:lnTo>
                    <a:pt x="390" y="206"/>
                  </a:lnTo>
                  <a:lnTo>
                    <a:pt x="380" y="229"/>
                  </a:lnTo>
                  <a:lnTo>
                    <a:pt x="364" y="250"/>
                  </a:lnTo>
                  <a:lnTo>
                    <a:pt x="342" y="268"/>
                  </a:lnTo>
                  <a:lnTo>
                    <a:pt x="318" y="283"/>
                  </a:lnTo>
                  <a:lnTo>
                    <a:pt x="294" y="296"/>
                  </a:lnTo>
                  <a:lnTo>
                    <a:pt x="265" y="306"/>
                  </a:lnTo>
                  <a:lnTo>
                    <a:pt x="233" y="313"/>
                  </a:lnTo>
                  <a:lnTo>
                    <a:pt x="201" y="315"/>
                  </a:lnTo>
                  <a:lnTo>
                    <a:pt x="168" y="313"/>
                  </a:lnTo>
                  <a:lnTo>
                    <a:pt x="136" y="306"/>
                  </a:lnTo>
                  <a:lnTo>
                    <a:pt x="110" y="296"/>
                  </a:lnTo>
                  <a:lnTo>
                    <a:pt x="83" y="283"/>
                  </a:lnTo>
                  <a:lnTo>
                    <a:pt x="59" y="268"/>
                  </a:lnTo>
                  <a:lnTo>
                    <a:pt x="40" y="250"/>
                  </a:lnTo>
                  <a:lnTo>
                    <a:pt x="21" y="229"/>
                  </a:lnTo>
                  <a:lnTo>
                    <a:pt x="11" y="206"/>
                  </a:lnTo>
                  <a:lnTo>
                    <a:pt x="3" y="182"/>
                  </a:lnTo>
                  <a:lnTo>
                    <a:pt x="0" y="157"/>
                  </a:lnTo>
                  <a:lnTo>
                    <a:pt x="3" y="132"/>
                  </a:lnTo>
                  <a:lnTo>
                    <a:pt x="11" y="107"/>
                  </a:lnTo>
                  <a:lnTo>
                    <a:pt x="21" y="84"/>
                  </a:lnTo>
                  <a:lnTo>
                    <a:pt x="40" y="63"/>
                  </a:lnTo>
                  <a:lnTo>
                    <a:pt x="59" y="46"/>
                  </a:lnTo>
                  <a:lnTo>
                    <a:pt x="83" y="29"/>
                  </a:lnTo>
                  <a:lnTo>
                    <a:pt x="110" y="17"/>
                  </a:lnTo>
                  <a:lnTo>
                    <a:pt x="136" y="8"/>
                  </a:lnTo>
                  <a:lnTo>
                    <a:pt x="168" y="2"/>
                  </a:lnTo>
                  <a:lnTo>
                    <a:pt x="201" y="0"/>
                  </a:lnTo>
                  <a:lnTo>
                    <a:pt x="233" y="2"/>
                  </a:lnTo>
                  <a:lnTo>
                    <a:pt x="265" y="8"/>
                  </a:lnTo>
                  <a:lnTo>
                    <a:pt x="294" y="17"/>
                  </a:lnTo>
                  <a:lnTo>
                    <a:pt x="318" y="29"/>
                  </a:lnTo>
                  <a:lnTo>
                    <a:pt x="342" y="46"/>
                  </a:lnTo>
                  <a:lnTo>
                    <a:pt x="364" y="63"/>
                  </a:lnTo>
                  <a:lnTo>
                    <a:pt x="380" y="84"/>
                  </a:lnTo>
                  <a:lnTo>
                    <a:pt x="390" y="107"/>
                  </a:lnTo>
                  <a:lnTo>
                    <a:pt x="398" y="132"/>
                  </a:lnTo>
                  <a:lnTo>
                    <a:pt x="401" y="157"/>
                  </a:lnTo>
                  <a:lnTo>
                    <a:pt x="401"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399" name="Freeform 21"/>
            <p:cNvSpPr>
              <a:spLocks/>
            </p:cNvSpPr>
            <p:nvPr/>
          </p:nvSpPr>
          <p:spPr bwMode="auto">
            <a:xfrm>
              <a:off x="2021" y="940"/>
              <a:ext cx="401" cy="315"/>
            </a:xfrm>
            <a:custGeom>
              <a:avLst/>
              <a:gdLst>
                <a:gd name="T0" fmla="*/ 401 w 401"/>
                <a:gd name="T1" fmla="*/ 155 h 315"/>
                <a:gd name="T2" fmla="*/ 398 w 401"/>
                <a:gd name="T3" fmla="*/ 132 h 315"/>
                <a:gd name="T4" fmla="*/ 390 w 401"/>
                <a:gd name="T5" fmla="*/ 107 h 315"/>
                <a:gd name="T6" fmla="*/ 380 w 401"/>
                <a:gd name="T7" fmla="*/ 84 h 315"/>
                <a:gd name="T8" fmla="*/ 364 w 401"/>
                <a:gd name="T9" fmla="*/ 63 h 315"/>
                <a:gd name="T10" fmla="*/ 342 w 401"/>
                <a:gd name="T11" fmla="*/ 46 h 315"/>
                <a:gd name="T12" fmla="*/ 318 w 401"/>
                <a:gd name="T13" fmla="*/ 29 h 315"/>
                <a:gd name="T14" fmla="*/ 294 w 401"/>
                <a:gd name="T15" fmla="*/ 17 h 315"/>
                <a:gd name="T16" fmla="*/ 265 w 401"/>
                <a:gd name="T17" fmla="*/ 8 h 315"/>
                <a:gd name="T18" fmla="*/ 233 w 401"/>
                <a:gd name="T19" fmla="*/ 2 h 315"/>
                <a:gd name="T20" fmla="*/ 201 w 401"/>
                <a:gd name="T21" fmla="*/ 0 h 315"/>
                <a:gd name="T22" fmla="*/ 168 w 401"/>
                <a:gd name="T23" fmla="*/ 2 h 315"/>
                <a:gd name="T24" fmla="*/ 136 w 401"/>
                <a:gd name="T25" fmla="*/ 8 h 315"/>
                <a:gd name="T26" fmla="*/ 110 w 401"/>
                <a:gd name="T27" fmla="*/ 17 h 315"/>
                <a:gd name="T28" fmla="*/ 83 w 401"/>
                <a:gd name="T29" fmla="*/ 29 h 315"/>
                <a:gd name="T30" fmla="*/ 59 w 401"/>
                <a:gd name="T31" fmla="*/ 46 h 315"/>
                <a:gd name="T32" fmla="*/ 40 w 401"/>
                <a:gd name="T33" fmla="*/ 63 h 315"/>
                <a:gd name="T34" fmla="*/ 21 w 401"/>
                <a:gd name="T35" fmla="*/ 84 h 315"/>
                <a:gd name="T36" fmla="*/ 11 w 401"/>
                <a:gd name="T37" fmla="*/ 107 h 315"/>
                <a:gd name="T38" fmla="*/ 3 w 401"/>
                <a:gd name="T39" fmla="*/ 132 h 315"/>
                <a:gd name="T40" fmla="*/ 0 w 401"/>
                <a:gd name="T41" fmla="*/ 157 h 315"/>
                <a:gd name="T42" fmla="*/ 3 w 401"/>
                <a:gd name="T43" fmla="*/ 182 h 315"/>
                <a:gd name="T44" fmla="*/ 11 w 401"/>
                <a:gd name="T45" fmla="*/ 206 h 315"/>
                <a:gd name="T46" fmla="*/ 21 w 401"/>
                <a:gd name="T47" fmla="*/ 229 h 315"/>
                <a:gd name="T48" fmla="*/ 40 w 401"/>
                <a:gd name="T49" fmla="*/ 250 h 315"/>
                <a:gd name="T50" fmla="*/ 59 w 401"/>
                <a:gd name="T51" fmla="*/ 268 h 315"/>
                <a:gd name="T52" fmla="*/ 83 w 401"/>
                <a:gd name="T53" fmla="*/ 283 h 315"/>
                <a:gd name="T54" fmla="*/ 110 w 401"/>
                <a:gd name="T55" fmla="*/ 296 h 315"/>
                <a:gd name="T56" fmla="*/ 136 w 401"/>
                <a:gd name="T57" fmla="*/ 306 h 315"/>
                <a:gd name="T58" fmla="*/ 168 w 401"/>
                <a:gd name="T59" fmla="*/ 313 h 315"/>
                <a:gd name="T60" fmla="*/ 201 w 401"/>
                <a:gd name="T61" fmla="*/ 315 h 315"/>
                <a:gd name="T62" fmla="*/ 233 w 401"/>
                <a:gd name="T63" fmla="*/ 313 h 315"/>
                <a:gd name="T64" fmla="*/ 265 w 401"/>
                <a:gd name="T65" fmla="*/ 306 h 315"/>
                <a:gd name="T66" fmla="*/ 294 w 401"/>
                <a:gd name="T67" fmla="*/ 296 h 315"/>
                <a:gd name="T68" fmla="*/ 318 w 401"/>
                <a:gd name="T69" fmla="*/ 283 h 315"/>
                <a:gd name="T70" fmla="*/ 342 w 401"/>
                <a:gd name="T71" fmla="*/ 268 h 315"/>
                <a:gd name="T72" fmla="*/ 364 w 401"/>
                <a:gd name="T73" fmla="*/ 250 h 315"/>
                <a:gd name="T74" fmla="*/ 380 w 401"/>
                <a:gd name="T75" fmla="*/ 229 h 315"/>
                <a:gd name="T76" fmla="*/ 390 w 401"/>
                <a:gd name="T77" fmla="*/ 206 h 315"/>
                <a:gd name="T78" fmla="*/ 398 w 401"/>
                <a:gd name="T79" fmla="*/ 182 h 315"/>
                <a:gd name="T80" fmla="*/ 401 w 401"/>
                <a:gd name="T81" fmla="*/ 157 h 315"/>
                <a:gd name="T82" fmla="*/ 401 w 401"/>
                <a:gd name="T83" fmla="*/ 157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32"/>
                  </a:lnTo>
                  <a:lnTo>
                    <a:pt x="390" y="107"/>
                  </a:lnTo>
                  <a:lnTo>
                    <a:pt x="380" y="84"/>
                  </a:lnTo>
                  <a:lnTo>
                    <a:pt x="364" y="63"/>
                  </a:lnTo>
                  <a:lnTo>
                    <a:pt x="342" y="46"/>
                  </a:lnTo>
                  <a:lnTo>
                    <a:pt x="318" y="29"/>
                  </a:lnTo>
                  <a:lnTo>
                    <a:pt x="294" y="17"/>
                  </a:lnTo>
                  <a:lnTo>
                    <a:pt x="265" y="8"/>
                  </a:lnTo>
                  <a:lnTo>
                    <a:pt x="233" y="2"/>
                  </a:lnTo>
                  <a:lnTo>
                    <a:pt x="201" y="0"/>
                  </a:lnTo>
                  <a:lnTo>
                    <a:pt x="168" y="2"/>
                  </a:lnTo>
                  <a:lnTo>
                    <a:pt x="136" y="8"/>
                  </a:lnTo>
                  <a:lnTo>
                    <a:pt x="110" y="17"/>
                  </a:lnTo>
                  <a:lnTo>
                    <a:pt x="83" y="29"/>
                  </a:lnTo>
                  <a:lnTo>
                    <a:pt x="59" y="46"/>
                  </a:lnTo>
                  <a:lnTo>
                    <a:pt x="40" y="63"/>
                  </a:lnTo>
                  <a:lnTo>
                    <a:pt x="21" y="84"/>
                  </a:lnTo>
                  <a:lnTo>
                    <a:pt x="11" y="107"/>
                  </a:lnTo>
                  <a:lnTo>
                    <a:pt x="3" y="132"/>
                  </a:lnTo>
                  <a:lnTo>
                    <a:pt x="0" y="157"/>
                  </a:lnTo>
                  <a:lnTo>
                    <a:pt x="3" y="182"/>
                  </a:lnTo>
                  <a:lnTo>
                    <a:pt x="11" y="206"/>
                  </a:lnTo>
                  <a:lnTo>
                    <a:pt x="21" y="229"/>
                  </a:lnTo>
                  <a:lnTo>
                    <a:pt x="40" y="250"/>
                  </a:lnTo>
                  <a:lnTo>
                    <a:pt x="59" y="268"/>
                  </a:lnTo>
                  <a:lnTo>
                    <a:pt x="83" y="283"/>
                  </a:lnTo>
                  <a:lnTo>
                    <a:pt x="110" y="296"/>
                  </a:lnTo>
                  <a:lnTo>
                    <a:pt x="136" y="306"/>
                  </a:lnTo>
                  <a:lnTo>
                    <a:pt x="168" y="313"/>
                  </a:lnTo>
                  <a:lnTo>
                    <a:pt x="201" y="315"/>
                  </a:lnTo>
                  <a:lnTo>
                    <a:pt x="233" y="313"/>
                  </a:lnTo>
                  <a:lnTo>
                    <a:pt x="265" y="306"/>
                  </a:lnTo>
                  <a:lnTo>
                    <a:pt x="294" y="296"/>
                  </a:lnTo>
                  <a:lnTo>
                    <a:pt x="318" y="283"/>
                  </a:lnTo>
                  <a:lnTo>
                    <a:pt x="342" y="268"/>
                  </a:lnTo>
                  <a:lnTo>
                    <a:pt x="364" y="250"/>
                  </a:lnTo>
                  <a:lnTo>
                    <a:pt x="380" y="229"/>
                  </a:lnTo>
                  <a:lnTo>
                    <a:pt x="390" y="206"/>
                  </a:lnTo>
                  <a:lnTo>
                    <a:pt x="398" y="182"/>
                  </a:lnTo>
                  <a:lnTo>
                    <a:pt x="401" y="15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00" name="Freeform 22"/>
            <p:cNvSpPr>
              <a:spLocks/>
            </p:cNvSpPr>
            <p:nvPr/>
          </p:nvSpPr>
          <p:spPr bwMode="auto">
            <a:xfrm>
              <a:off x="1920" y="1332"/>
              <a:ext cx="604" cy="237"/>
            </a:xfrm>
            <a:custGeom>
              <a:avLst/>
              <a:gdLst>
                <a:gd name="T0" fmla="*/ 0 w 604"/>
                <a:gd name="T1" fmla="*/ 0 h 237"/>
                <a:gd name="T2" fmla="*/ 604 w 604"/>
                <a:gd name="T3" fmla="*/ 0 h 237"/>
                <a:gd name="T4" fmla="*/ 604 w 604"/>
                <a:gd name="T5" fmla="*/ 237 h 237"/>
                <a:gd name="T6" fmla="*/ 2 w 604"/>
                <a:gd name="T7" fmla="*/ 237 h 237"/>
                <a:gd name="T8" fmla="*/ 2 w 604"/>
                <a:gd name="T9" fmla="*/ 0 h 237"/>
                <a:gd name="T10" fmla="*/ 0 w 604"/>
                <a:gd name="T11" fmla="*/ 0 h 237"/>
                <a:gd name="T12" fmla="*/ 0 60000 65536"/>
                <a:gd name="T13" fmla="*/ 0 60000 65536"/>
                <a:gd name="T14" fmla="*/ 0 60000 65536"/>
                <a:gd name="T15" fmla="*/ 0 60000 65536"/>
                <a:gd name="T16" fmla="*/ 0 60000 65536"/>
                <a:gd name="T17" fmla="*/ 0 60000 65536"/>
                <a:gd name="T18" fmla="*/ 0 w 604"/>
                <a:gd name="T19" fmla="*/ 0 h 237"/>
                <a:gd name="T20" fmla="*/ 604 w 60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604" h="237">
                  <a:moveTo>
                    <a:pt x="0" y="0"/>
                  </a:moveTo>
                  <a:lnTo>
                    <a:pt x="604" y="0"/>
                  </a:lnTo>
                  <a:lnTo>
                    <a:pt x="604" y="237"/>
                  </a:lnTo>
                  <a:lnTo>
                    <a:pt x="2" y="237"/>
                  </a:lnTo>
                  <a:lnTo>
                    <a:pt x="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01" name="Freeform 23"/>
            <p:cNvSpPr>
              <a:spLocks/>
            </p:cNvSpPr>
            <p:nvPr/>
          </p:nvSpPr>
          <p:spPr bwMode="auto">
            <a:xfrm>
              <a:off x="1920" y="1332"/>
              <a:ext cx="604" cy="237"/>
            </a:xfrm>
            <a:custGeom>
              <a:avLst/>
              <a:gdLst>
                <a:gd name="T0" fmla="*/ 0 w 604"/>
                <a:gd name="T1" fmla="*/ 0 h 237"/>
                <a:gd name="T2" fmla="*/ 604 w 604"/>
                <a:gd name="T3" fmla="*/ 0 h 237"/>
                <a:gd name="T4" fmla="*/ 604 w 604"/>
                <a:gd name="T5" fmla="*/ 237 h 237"/>
                <a:gd name="T6" fmla="*/ 2 w 604"/>
                <a:gd name="T7" fmla="*/ 237 h 237"/>
                <a:gd name="T8" fmla="*/ 2 w 604"/>
                <a:gd name="T9" fmla="*/ 0 h 237"/>
                <a:gd name="T10" fmla="*/ 0 60000 65536"/>
                <a:gd name="T11" fmla="*/ 0 60000 65536"/>
                <a:gd name="T12" fmla="*/ 0 60000 65536"/>
                <a:gd name="T13" fmla="*/ 0 60000 65536"/>
                <a:gd name="T14" fmla="*/ 0 60000 65536"/>
                <a:gd name="T15" fmla="*/ 0 w 604"/>
                <a:gd name="T16" fmla="*/ 0 h 237"/>
                <a:gd name="T17" fmla="*/ 604 w 604"/>
                <a:gd name="T18" fmla="*/ 237 h 237"/>
              </a:gdLst>
              <a:ahLst/>
              <a:cxnLst>
                <a:cxn ang="T10">
                  <a:pos x="T0" y="T1"/>
                </a:cxn>
                <a:cxn ang="T11">
                  <a:pos x="T2" y="T3"/>
                </a:cxn>
                <a:cxn ang="T12">
                  <a:pos x="T4" y="T5"/>
                </a:cxn>
                <a:cxn ang="T13">
                  <a:pos x="T6" y="T7"/>
                </a:cxn>
                <a:cxn ang="T14">
                  <a:pos x="T8" y="T9"/>
                </a:cxn>
              </a:cxnLst>
              <a:rect l="T15" t="T16" r="T17" b="T18"/>
              <a:pathLst>
                <a:path w="604" h="237">
                  <a:moveTo>
                    <a:pt x="0" y="0"/>
                  </a:moveTo>
                  <a:lnTo>
                    <a:pt x="604" y="0"/>
                  </a:lnTo>
                  <a:lnTo>
                    <a:pt x="604" y="237"/>
                  </a:lnTo>
                  <a:lnTo>
                    <a:pt x="2" y="237"/>
                  </a:lnTo>
                  <a:lnTo>
                    <a:pt x="2"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02" name="Rectangle 24"/>
            <p:cNvSpPr>
              <a:spLocks noChangeArrowheads="1"/>
            </p:cNvSpPr>
            <p:nvPr/>
          </p:nvSpPr>
          <p:spPr bwMode="auto">
            <a:xfrm>
              <a:off x="2165" y="1055"/>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P</a:t>
              </a:r>
              <a:endParaRPr lang="en-US" altLang="zh-CN" sz="1108">
                <a:ea typeface="宋体" panose="02010600030101010101" pitchFamily="2" charset="-122"/>
              </a:endParaRPr>
            </a:p>
          </p:txBody>
        </p:sp>
        <p:sp>
          <p:nvSpPr>
            <p:cNvPr id="16403" name="Rectangle 25"/>
            <p:cNvSpPr>
              <a:spLocks noChangeArrowheads="1"/>
            </p:cNvSpPr>
            <p:nvPr/>
          </p:nvSpPr>
          <p:spPr bwMode="auto">
            <a:xfrm>
              <a:off x="2211" y="1084"/>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1</a:t>
              </a:r>
              <a:endParaRPr lang="en-US" altLang="zh-CN" sz="1108">
                <a:ea typeface="宋体" panose="02010600030101010101" pitchFamily="2" charset="-122"/>
              </a:endParaRPr>
            </a:p>
          </p:txBody>
        </p:sp>
        <p:sp>
          <p:nvSpPr>
            <p:cNvPr id="16404" name="Rectangle 26"/>
            <p:cNvSpPr>
              <a:spLocks noChangeArrowheads="1"/>
            </p:cNvSpPr>
            <p:nvPr/>
          </p:nvSpPr>
          <p:spPr bwMode="auto">
            <a:xfrm>
              <a:off x="2195" y="1392"/>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a:t>
              </a:r>
              <a:endParaRPr lang="en-US" altLang="zh-CN" sz="1108">
                <a:ea typeface="宋体" panose="02010600030101010101" pitchFamily="2" charset="-122"/>
              </a:endParaRPr>
            </a:p>
          </p:txBody>
        </p:sp>
        <p:sp>
          <p:nvSpPr>
            <p:cNvPr id="16405" name="Freeform 27"/>
            <p:cNvSpPr>
              <a:spLocks/>
            </p:cNvSpPr>
            <p:nvPr/>
          </p:nvSpPr>
          <p:spPr bwMode="auto">
            <a:xfrm>
              <a:off x="2435" y="1234"/>
              <a:ext cx="537" cy="434"/>
            </a:xfrm>
            <a:custGeom>
              <a:avLst/>
              <a:gdLst>
                <a:gd name="T0" fmla="*/ 537 w 537"/>
                <a:gd name="T1" fmla="*/ 0 h 434"/>
                <a:gd name="T2" fmla="*/ 511 w 537"/>
                <a:gd name="T3" fmla="*/ 37 h 434"/>
                <a:gd name="T4" fmla="*/ 489 w 537"/>
                <a:gd name="T5" fmla="*/ 75 h 434"/>
                <a:gd name="T6" fmla="*/ 468 w 537"/>
                <a:gd name="T7" fmla="*/ 113 h 434"/>
                <a:gd name="T8" fmla="*/ 447 w 537"/>
                <a:gd name="T9" fmla="*/ 153 h 434"/>
                <a:gd name="T10" fmla="*/ 428 w 537"/>
                <a:gd name="T11" fmla="*/ 195 h 434"/>
                <a:gd name="T12" fmla="*/ 404 w 537"/>
                <a:gd name="T13" fmla="*/ 233 h 434"/>
                <a:gd name="T14" fmla="*/ 377 w 537"/>
                <a:gd name="T15" fmla="*/ 272 h 434"/>
                <a:gd name="T16" fmla="*/ 348 w 537"/>
                <a:gd name="T17" fmla="*/ 308 h 434"/>
                <a:gd name="T18" fmla="*/ 310 w 537"/>
                <a:gd name="T19" fmla="*/ 342 h 434"/>
                <a:gd name="T20" fmla="*/ 268 w 537"/>
                <a:gd name="T21" fmla="*/ 373 h 434"/>
                <a:gd name="T22" fmla="*/ 244 w 537"/>
                <a:gd name="T23" fmla="*/ 386 h 434"/>
                <a:gd name="T24" fmla="*/ 219 w 537"/>
                <a:gd name="T25" fmla="*/ 396 h 434"/>
                <a:gd name="T26" fmla="*/ 193 w 537"/>
                <a:gd name="T27" fmla="*/ 407 h 434"/>
                <a:gd name="T28" fmla="*/ 166 w 537"/>
                <a:gd name="T29" fmla="*/ 413 h 434"/>
                <a:gd name="T30" fmla="*/ 139 w 537"/>
                <a:gd name="T31" fmla="*/ 417 h 434"/>
                <a:gd name="T32" fmla="*/ 113 w 537"/>
                <a:gd name="T33" fmla="*/ 424 h 434"/>
                <a:gd name="T34" fmla="*/ 83 w 537"/>
                <a:gd name="T35" fmla="*/ 426 h 434"/>
                <a:gd name="T36" fmla="*/ 56 w 537"/>
                <a:gd name="T37" fmla="*/ 430 h 434"/>
                <a:gd name="T38" fmla="*/ 27 w 537"/>
                <a:gd name="T39" fmla="*/ 432 h 434"/>
                <a:gd name="T40" fmla="*/ 0 w 537"/>
                <a:gd name="T41" fmla="*/ 434 h 4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7"/>
                <a:gd name="T64" fmla="*/ 0 h 434"/>
                <a:gd name="T65" fmla="*/ 537 w 537"/>
                <a:gd name="T66" fmla="*/ 434 h 4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7" h="434">
                  <a:moveTo>
                    <a:pt x="537" y="0"/>
                  </a:moveTo>
                  <a:lnTo>
                    <a:pt x="511" y="37"/>
                  </a:lnTo>
                  <a:lnTo>
                    <a:pt x="489" y="75"/>
                  </a:lnTo>
                  <a:lnTo>
                    <a:pt x="468" y="113"/>
                  </a:lnTo>
                  <a:lnTo>
                    <a:pt x="447" y="153"/>
                  </a:lnTo>
                  <a:lnTo>
                    <a:pt x="428" y="195"/>
                  </a:lnTo>
                  <a:lnTo>
                    <a:pt x="404" y="233"/>
                  </a:lnTo>
                  <a:lnTo>
                    <a:pt x="377" y="272"/>
                  </a:lnTo>
                  <a:lnTo>
                    <a:pt x="348" y="308"/>
                  </a:lnTo>
                  <a:lnTo>
                    <a:pt x="310" y="342"/>
                  </a:lnTo>
                  <a:lnTo>
                    <a:pt x="268" y="373"/>
                  </a:lnTo>
                  <a:lnTo>
                    <a:pt x="244" y="386"/>
                  </a:lnTo>
                  <a:lnTo>
                    <a:pt x="219" y="396"/>
                  </a:lnTo>
                  <a:lnTo>
                    <a:pt x="193" y="407"/>
                  </a:lnTo>
                  <a:lnTo>
                    <a:pt x="166" y="413"/>
                  </a:lnTo>
                  <a:lnTo>
                    <a:pt x="139" y="417"/>
                  </a:lnTo>
                  <a:lnTo>
                    <a:pt x="113" y="424"/>
                  </a:lnTo>
                  <a:lnTo>
                    <a:pt x="83" y="426"/>
                  </a:lnTo>
                  <a:lnTo>
                    <a:pt x="56" y="430"/>
                  </a:lnTo>
                  <a:lnTo>
                    <a:pt x="27" y="432"/>
                  </a:lnTo>
                  <a:lnTo>
                    <a:pt x="0" y="43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06" name="Rectangle 28"/>
            <p:cNvSpPr>
              <a:spLocks noChangeArrowheads="1"/>
            </p:cNvSpPr>
            <p:nvPr/>
          </p:nvSpPr>
          <p:spPr bwMode="auto">
            <a:xfrm>
              <a:off x="2710" y="1066"/>
              <a:ext cx="5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solidFill>
                    <a:srgbClr val="000000"/>
                  </a:solidFill>
                  <a:ea typeface="宋体" panose="02010600030101010101" pitchFamily="2" charset="-122"/>
                </a:rPr>
                <a:t>Bus snoop</a:t>
              </a:r>
              <a:endParaRPr lang="en-US" altLang="zh-CN" sz="1292">
                <a:ea typeface="宋体" panose="02010600030101010101" pitchFamily="2" charset="-122"/>
              </a:endParaRPr>
            </a:p>
          </p:txBody>
        </p:sp>
        <p:sp>
          <p:nvSpPr>
            <p:cNvPr id="16407" name="Line 29"/>
            <p:cNvSpPr>
              <a:spLocks noChangeShapeType="1"/>
            </p:cNvSpPr>
            <p:nvPr/>
          </p:nvSpPr>
          <p:spPr bwMode="auto">
            <a:xfrm>
              <a:off x="4827" y="1569"/>
              <a:ext cx="1" cy="1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408" name="Line 30"/>
            <p:cNvSpPr>
              <a:spLocks noChangeShapeType="1"/>
            </p:cNvSpPr>
            <p:nvPr/>
          </p:nvSpPr>
          <p:spPr bwMode="auto">
            <a:xfrm>
              <a:off x="4827" y="1255"/>
              <a:ext cx="1" cy="7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409" name="Freeform 31"/>
            <p:cNvSpPr>
              <a:spLocks/>
            </p:cNvSpPr>
            <p:nvPr/>
          </p:nvSpPr>
          <p:spPr bwMode="auto">
            <a:xfrm>
              <a:off x="4627" y="940"/>
              <a:ext cx="401" cy="315"/>
            </a:xfrm>
            <a:custGeom>
              <a:avLst/>
              <a:gdLst>
                <a:gd name="T0" fmla="*/ 401 w 401"/>
                <a:gd name="T1" fmla="*/ 155 h 315"/>
                <a:gd name="T2" fmla="*/ 398 w 401"/>
                <a:gd name="T3" fmla="*/ 182 h 315"/>
                <a:gd name="T4" fmla="*/ 390 w 401"/>
                <a:gd name="T5" fmla="*/ 206 h 315"/>
                <a:gd name="T6" fmla="*/ 379 w 401"/>
                <a:gd name="T7" fmla="*/ 229 h 315"/>
                <a:gd name="T8" fmla="*/ 363 w 401"/>
                <a:gd name="T9" fmla="*/ 250 h 315"/>
                <a:gd name="T10" fmla="*/ 342 w 401"/>
                <a:gd name="T11" fmla="*/ 268 h 315"/>
                <a:gd name="T12" fmla="*/ 318 w 401"/>
                <a:gd name="T13" fmla="*/ 283 h 315"/>
                <a:gd name="T14" fmla="*/ 294 w 401"/>
                <a:gd name="T15" fmla="*/ 296 h 315"/>
                <a:gd name="T16" fmla="*/ 264 w 401"/>
                <a:gd name="T17" fmla="*/ 306 h 315"/>
                <a:gd name="T18" fmla="*/ 232 w 401"/>
                <a:gd name="T19" fmla="*/ 313 h 315"/>
                <a:gd name="T20" fmla="*/ 200 w 401"/>
                <a:gd name="T21" fmla="*/ 315 h 315"/>
                <a:gd name="T22" fmla="*/ 168 w 401"/>
                <a:gd name="T23" fmla="*/ 313 h 315"/>
                <a:gd name="T24" fmla="*/ 136 w 401"/>
                <a:gd name="T25" fmla="*/ 306 h 315"/>
                <a:gd name="T26" fmla="*/ 109 w 401"/>
                <a:gd name="T27" fmla="*/ 296 h 315"/>
                <a:gd name="T28" fmla="*/ 83 w 401"/>
                <a:gd name="T29" fmla="*/ 283 h 315"/>
                <a:gd name="T30" fmla="*/ 58 w 401"/>
                <a:gd name="T31" fmla="*/ 268 h 315"/>
                <a:gd name="T32" fmla="*/ 40 w 401"/>
                <a:gd name="T33" fmla="*/ 250 h 315"/>
                <a:gd name="T34" fmla="*/ 21 w 401"/>
                <a:gd name="T35" fmla="*/ 229 h 315"/>
                <a:gd name="T36" fmla="*/ 10 w 401"/>
                <a:gd name="T37" fmla="*/ 206 h 315"/>
                <a:gd name="T38" fmla="*/ 2 w 401"/>
                <a:gd name="T39" fmla="*/ 182 h 315"/>
                <a:gd name="T40" fmla="*/ 0 w 401"/>
                <a:gd name="T41" fmla="*/ 157 h 315"/>
                <a:gd name="T42" fmla="*/ 2 w 401"/>
                <a:gd name="T43" fmla="*/ 132 h 315"/>
                <a:gd name="T44" fmla="*/ 10 w 401"/>
                <a:gd name="T45" fmla="*/ 107 h 315"/>
                <a:gd name="T46" fmla="*/ 21 w 401"/>
                <a:gd name="T47" fmla="*/ 84 h 315"/>
                <a:gd name="T48" fmla="*/ 40 w 401"/>
                <a:gd name="T49" fmla="*/ 63 h 315"/>
                <a:gd name="T50" fmla="*/ 58 w 401"/>
                <a:gd name="T51" fmla="*/ 46 h 315"/>
                <a:gd name="T52" fmla="*/ 83 w 401"/>
                <a:gd name="T53" fmla="*/ 29 h 315"/>
                <a:gd name="T54" fmla="*/ 109 w 401"/>
                <a:gd name="T55" fmla="*/ 17 h 315"/>
                <a:gd name="T56" fmla="*/ 136 w 401"/>
                <a:gd name="T57" fmla="*/ 8 h 315"/>
                <a:gd name="T58" fmla="*/ 168 w 401"/>
                <a:gd name="T59" fmla="*/ 2 h 315"/>
                <a:gd name="T60" fmla="*/ 200 w 401"/>
                <a:gd name="T61" fmla="*/ 0 h 315"/>
                <a:gd name="T62" fmla="*/ 232 w 401"/>
                <a:gd name="T63" fmla="*/ 2 h 315"/>
                <a:gd name="T64" fmla="*/ 264 w 401"/>
                <a:gd name="T65" fmla="*/ 8 h 315"/>
                <a:gd name="T66" fmla="*/ 294 w 401"/>
                <a:gd name="T67" fmla="*/ 17 h 315"/>
                <a:gd name="T68" fmla="*/ 318 w 401"/>
                <a:gd name="T69" fmla="*/ 29 h 315"/>
                <a:gd name="T70" fmla="*/ 342 w 401"/>
                <a:gd name="T71" fmla="*/ 46 h 315"/>
                <a:gd name="T72" fmla="*/ 363 w 401"/>
                <a:gd name="T73" fmla="*/ 63 h 315"/>
                <a:gd name="T74" fmla="*/ 379 w 401"/>
                <a:gd name="T75" fmla="*/ 84 h 315"/>
                <a:gd name="T76" fmla="*/ 390 w 401"/>
                <a:gd name="T77" fmla="*/ 107 h 315"/>
                <a:gd name="T78" fmla="*/ 398 w 401"/>
                <a:gd name="T79" fmla="*/ 132 h 315"/>
                <a:gd name="T80" fmla="*/ 401 w 401"/>
                <a:gd name="T81" fmla="*/ 157 h 315"/>
                <a:gd name="T82" fmla="*/ 401 w 401"/>
                <a:gd name="T83" fmla="*/ 155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82"/>
                  </a:lnTo>
                  <a:lnTo>
                    <a:pt x="390" y="206"/>
                  </a:lnTo>
                  <a:lnTo>
                    <a:pt x="379" y="229"/>
                  </a:lnTo>
                  <a:lnTo>
                    <a:pt x="363" y="250"/>
                  </a:lnTo>
                  <a:lnTo>
                    <a:pt x="342" y="268"/>
                  </a:lnTo>
                  <a:lnTo>
                    <a:pt x="318" y="283"/>
                  </a:lnTo>
                  <a:lnTo>
                    <a:pt x="294" y="296"/>
                  </a:lnTo>
                  <a:lnTo>
                    <a:pt x="264" y="306"/>
                  </a:lnTo>
                  <a:lnTo>
                    <a:pt x="232" y="313"/>
                  </a:lnTo>
                  <a:lnTo>
                    <a:pt x="200" y="315"/>
                  </a:lnTo>
                  <a:lnTo>
                    <a:pt x="168" y="313"/>
                  </a:lnTo>
                  <a:lnTo>
                    <a:pt x="136" y="306"/>
                  </a:lnTo>
                  <a:lnTo>
                    <a:pt x="109" y="296"/>
                  </a:lnTo>
                  <a:lnTo>
                    <a:pt x="83" y="283"/>
                  </a:lnTo>
                  <a:lnTo>
                    <a:pt x="58" y="268"/>
                  </a:lnTo>
                  <a:lnTo>
                    <a:pt x="40" y="250"/>
                  </a:lnTo>
                  <a:lnTo>
                    <a:pt x="21" y="229"/>
                  </a:lnTo>
                  <a:lnTo>
                    <a:pt x="10" y="206"/>
                  </a:lnTo>
                  <a:lnTo>
                    <a:pt x="2" y="182"/>
                  </a:lnTo>
                  <a:lnTo>
                    <a:pt x="0" y="157"/>
                  </a:lnTo>
                  <a:lnTo>
                    <a:pt x="2" y="132"/>
                  </a:lnTo>
                  <a:lnTo>
                    <a:pt x="10" y="107"/>
                  </a:lnTo>
                  <a:lnTo>
                    <a:pt x="21" y="84"/>
                  </a:lnTo>
                  <a:lnTo>
                    <a:pt x="40" y="63"/>
                  </a:lnTo>
                  <a:lnTo>
                    <a:pt x="58" y="46"/>
                  </a:lnTo>
                  <a:lnTo>
                    <a:pt x="83" y="29"/>
                  </a:lnTo>
                  <a:lnTo>
                    <a:pt x="109" y="17"/>
                  </a:lnTo>
                  <a:lnTo>
                    <a:pt x="136" y="8"/>
                  </a:lnTo>
                  <a:lnTo>
                    <a:pt x="168" y="2"/>
                  </a:lnTo>
                  <a:lnTo>
                    <a:pt x="200" y="0"/>
                  </a:lnTo>
                  <a:lnTo>
                    <a:pt x="232" y="2"/>
                  </a:lnTo>
                  <a:lnTo>
                    <a:pt x="264" y="8"/>
                  </a:lnTo>
                  <a:lnTo>
                    <a:pt x="294" y="17"/>
                  </a:lnTo>
                  <a:lnTo>
                    <a:pt x="318" y="29"/>
                  </a:lnTo>
                  <a:lnTo>
                    <a:pt x="342" y="46"/>
                  </a:lnTo>
                  <a:lnTo>
                    <a:pt x="363" y="63"/>
                  </a:lnTo>
                  <a:lnTo>
                    <a:pt x="379" y="84"/>
                  </a:lnTo>
                  <a:lnTo>
                    <a:pt x="390" y="107"/>
                  </a:lnTo>
                  <a:lnTo>
                    <a:pt x="398" y="132"/>
                  </a:lnTo>
                  <a:lnTo>
                    <a:pt x="401" y="157"/>
                  </a:lnTo>
                  <a:lnTo>
                    <a:pt x="401"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10" name="Freeform 32"/>
            <p:cNvSpPr>
              <a:spLocks/>
            </p:cNvSpPr>
            <p:nvPr/>
          </p:nvSpPr>
          <p:spPr bwMode="auto">
            <a:xfrm>
              <a:off x="4627" y="940"/>
              <a:ext cx="401" cy="315"/>
            </a:xfrm>
            <a:custGeom>
              <a:avLst/>
              <a:gdLst>
                <a:gd name="T0" fmla="*/ 401 w 401"/>
                <a:gd name="T1" fmla="*/ 155 h 315"/>
                <a:gd name="T2" fmla="*/ 398 w 401"/>
                <a:gd name="T3" fmla="*/ 132 h 315"/>
                <a:gd name="T4" fmla="*/ 390 w 401"/>
                <a:gd name="T5" fmla="*/ 107 h 315"/>
                <a:gd name="T6" fmla="*/ 379 w 401"/>
                <a:gd name="T7" fmla="*/ 84 h 315"/>
                <a:gd name="T8" fmla="*/ 363 w 401"/>
                <a:gd name="T9" fmla="*/ 63 h 315"/>
                <a:gd name="T10" fmla="*/ 342 w 401"/>
                <a:gd name="T11" fmla="*/ 46 h 315"/>
                <a:gd name="T12" fmla="*/ 318 w 401"/>
                <a:gd name="T13" fmla="*/ 29 h 315"/>
                <a:gd name="T14" fmla="*/ 294 w 401"/>
                <a:gd name="T15" fmla="*/ 17 h 315"/>
                <a:gd name="T16" fmla="*/ 264 w 401"/>
                <a:gd name="T17" fmla="*/ 8 h 315"/>
                <a:gd name="T18" fmla="*/ 232 w 401"/>
                <a:gd name="T19" fmla="*/ 2 h 315"/>
                <a:gd name="T20" fmla="*/ 200 w 401"/>
                <a:gd name="T21" fmla="*/ 0 h 315"/>
                <a:gd name="T22" fmla="*/ 168 w 401"/>
                <a:gd name="T23" fmla="*/ 2 h 315"/>
                <a:gd name="T24" fmla="*/ 136 w 401"/>
                <a:gd name="T25" fmla="*/ 8 h 315"/>
                <a:gd name="T26" fmla="*/ 109 w 401"/>
                <a:gd name="T27" fmla="*/ 17 h 315"/>
                <a:gd name="T28" fmla="*/ 83 w 401"/>
                <a:gd name="T29" fmla="*/ 29 h 315"/>
                <a:gd name="T30" fmla="*/ 58 w 401"/>
                <a:gd name="T31" fmla="*/ 46 h 315"/>
                <a:gd name="T32" fmla="*/ 40 w 401"/>
                <a:gd name="T33" fmla="*/ 63 h 315"/>
                <a:gd name="T34" fmla="*/ 21 w 401"/>
                <a:gd name="T35" fmla="*/ 84 h 315"/>
                <a:gd name="T36" fmla="*/ 10 w 401"/>
                <a:gd name="T37" fmla="*/ 107 h 315"/>
                <a:gd name="T38" fmla="*/ 2 w 401"/>
                <a:gd name="T39" fmla="*/ 132 h 315"/>
                <a:gd name="T40" fmla="*/ 0 w 401"/>
                <a:gd name="T41" fmla="*/ 157 h 315"/>
                <a:gd name="T42" fmla="*/ 2 w 401"/>
                <a:gd name="T43" fmla="*/ 182 h 315"/>
                <a:gd name="T44" fmla="*/ 10 w 401"/>
                <a:gd name="T45" fmla="*/ 206 h 315"/>
                <a:gd name="T46" fmla="*/ 21 w 401"/>
                <a:gd name="T47" fmla="*/ 229 h 315"/>
                <a:gd name="T48" fmla="*/ 40 w 401"/>
                <a:gd name="T49" fmla="*/ 250 h 315"/>
                <a:gd name="T50" fmla="*/ 58 w 401"/>
                <a:gd name="T51" fmla="*/ 268 h 315"/>
                <a:gd name="T52" fmla="*/ 83 w 401"/>
                <a:gd name="T53" fmla="*/ 283 h 315"/>
                <a:gd name="T54" fmla="*/ 109 w 401"/>
                <a:gd name="T55" fmla="*/ 296 h 315"/>
                <a:gd name="T56" fmla="*/ 136 w 401"/>
                <a:gd name="T57" fmla="*/ 306 h 315"/>
                <a:gd name="T58" fmla="*/ 168 w 401"/>
                <a:gd name="T59" fmla="*/ 313 h 315"/>
                <a:gd name="T60" fmla="*/ 200 w 401"/>
                <a:gd name="T61" fmla="*/ 315 h 315"/>
                <a:gd name="T62" fmla="*/ 232 w 401"/>
                <a:gd name="T63" fmla="*/ 313 h 315"/>
                <a:gd name="T64" fmla="*/ 264 w 401"/>
                <a:gd name="T65" fmla="*/ 306 h 315"/>
                <a:gd name="T66" fmla="*/ 294 w 401"/>
                <a:gd name="T67" fmla="*/ 296 h 315"/>
                <a:gd name="T68" fmla="*/ 318 w 401"/>
                <a:gd name="T69" fmla="*/ 283 h 315"/>
                <a:gd name="T70" fmla="*/ 342 w 401"/>
                <a:gd name="T71" fmla="*/ 268 h 315"/>
                <a:gd name="T72" fmla="*/ 363 w 401"/>
                <a:gd name="T73" fmla="*/ 250 h 315"/>
                <a:gd name="T74" fmla="*/ 379 w 401"/>
                <a:gd name="T75" fmla="*/ 229 h 315"/>
                <a:gd name="T76" fmla="*/ 390 w 401"/>
                <a:gd name="T77" fmla="*/ 206 h 315"/>
                <a:gd name="T78" fmla="*/ 398 w 401"/>
                <a:gd name="T79" fmla="*/ 182 h 315"/>
                <a:gd name="T80" fmla="*/ 401 w 401"/>
                <a:gd name="T81" fmla="*/ 157 h 315"/>
                <a:gd name="T82" fmla="*/ 401 w 401"/>
                <a:gd name="T83" fmla="*/ 157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32"/>
                  </a:lnTo>
                  <a:lnTo>
                    <a:pt x="390" y="107"/>
                  </a:lnTo>
                  <a:lnTo>
                    <a:pt x="379" y="84"/>
                  </a:lnTo>
                  <a:lnTo>
                    <a:pt x="363" y="63"/>
                  </a:lnTo>
                  <a:lnTo>
                    <a:pt x="342" y="46"/>
                  </a:lnTo>
                  <a:lnTo>
                    <a:pt x="318" y="29"/>
                  </a:lnTo>
                  <a:lnTo>
                    <a:pt x="294" y="17"/>
                  </a:lnTo>
                  <a:lnTo>
                    <a:pt x="264" y="8"/>
                  </a:lnTo>
                  <a:lnTo>
                    <a:pt x="232" y="2"/>
                  </a:lnTo>
                  <a:lnTo>
                    <a:pt x="200" y="0"/>
                  </a:lnTo>
                  <a:lnTo>
                    <a:pt x="168" y="2"/>
                  </a:lnTo>
                  <a:lnTo>
                    <a:pt x="136" y="8"/>
                  </a:lnTo>
                  <a:lnTo>
                    <a:pt x="109" y="17"/>
                  </a:lnTo>
                  <a:lnTo>
                    <a:pt x="83" y="29"/>
                  </a:lnTo>
                  <a:lnTo>
                    <a:pt x="58" y="46"/>
                  </a:lnTo>
                  <a:lnTo>
                    <a:pt x="40" y="63"/>
                  </a:lnTo>
                  <a:lnTo>
                    <a:pt x="21" y="84"/>
                  </a:lnTo>
                  <a:lnTo>
                    <a:pt x="10" y="107"/>
                  </a:lnTo>
                  <a:lnTo>
                    <a:pt x="2" y="132"/>
                  </a:lnTo>
                  <a:lnTo>
                    <a:pt x="0" y="157"/>
                  </a:lnTo>
                  <a:lnTo>
                    <a:pt x="2" y="182"/>
                  </a:lnTo>
                  <a:lnTo>
                    <a:pt x="10" y="206"/>
                  </a:lnTo>
                  <a:lnTo>
                    <a:pt x="21" y="229"/>
                  </a:lnTo>
                  <a:lnTo>
                    <a:pt x="40" y="250"/>
                  </a:lnTo>
                  <a:lnTo>
                    <a:pt x="58" y="268"/>
                  </a:lnTo>
                  <a:lnTo>
                    <a:pt x="83" y="283"/>
                  </a:lnTo>
                  <a:lnTo>
                    <a:pt x="109" y="296"/>
                  </a:lnTo>
                  <a:lnTo>
                    <a:pt x="136" y="306"/>
                  </a:lnTo>
                  <a:lnTo>
                    <a:pt x="168" y="313"/>
                  </a:lnTo>
                  <a:lnTo>
                    <a:pt x="200" y="315"/>
                  </a:lnTo>
                  <a:lnTo>
                    <a:pt x="232" y="313"/>
                  </a:lnTo>
                  <a:lnTo>
                    <a:pt x="264" y="306"/>
                  </a:lnTo>
                  <a:lnTo>
                    <a:pt x="294" y="296"/>
                  </a:lnTo>
                  <a:lnTo>
                    <a:pt x="318" y="283"/>
                  </a:lnTo>
                  <a:lnTo>
                    <a:pt x="342" y="268"/>
                  </a:lnTo>
                  <a:lnTo>
                    <a:pt x="363" y="250"/>
                  </a:lnTo>
                  <a:lnTo>
                    <a:pt x="379" y="229"/>
                  </a:lnTo>
                  <a:lnTo>
                    <a:pt x="390" y="206"/>
                  </a:lnTo>
                  <a:lnTo>
                    <a:pt x="398" y="182"/>
                  </a:lnTo>
                  <a:lnTo>
                    <a:pt x="401" y="15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11" name="Freeform 33"/>
            <p:cNvSpPr>
              <a:spLocks/>
            </p:cNvSpPr>
            <p:nvPr/>
          </p:nvSpPr>
          <p:spPr bwMode="auto">
            <a:xfrm>
              <a:off x="4525" y="1332"/>
              <a:ext cx="604" cy="237"/>
            </a:xfrm>
            <a:custGeom>
              <a:avLst/>
              <a:gdLst>
                <a:gd name="T0" fmla="*/ 0 w 604"/>
                <a:gd name="T1" fmla="*/ 0 h 237"/>
                <a:gd name="T2" fmla="*/ 604 w 604"/>
                <a:gd name="T3" fmla="*/ 0 h 237"/>
                <a:gd name="T4" fmla="*/ 604 w 604"/>
                <a:gd name="T5" fmla="*/ 237 h 237"/>
                <a:gd name="T6" fmla="*/ 3 w 604"/>
                <a:gd name="T7" fmla="*/ 237 h 237"/>
                <a:gd name="T8" fmla="*/ 3 w 604"/>
                <a:gd name="T9" fmla="*/ 0 h 237"/>
                <a:gd name="T10" fmla="*/ 0 w 604"/>
                <a:gd name="T11" fmla="*/ 0 h 237"/>
                <a:gd name="T12" fmla="*/ 0 60000 65536"/>
                <a:gd name="T13" fmla="*/ 0 60000 65536"/>
                <a:gd name="T14" fmla="*/ 0 60000 65536"/>
                <a:gd name="T15" fmla="*/ 0 60000 65536"/>
                <a:gd name="T16" fmla="*/ 0 60000 65536"/>
                <a:gd name="T17" fmla="*/ 0 60000 65536"/>
                <a:gd name="T18" fmla="*/ 0 w 604"/>
                <a:gd name="T19" fmla="*/ 0 h 237"/>
                <a:gd name="T20" fmla="*/ 604 w 60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604" h="237">
                  <a:moveTo>
                    <a:pt x="0" y="0"/>
                  </a:moveTo>
                  <a:lnTo>
                    <a:pt x="604" y="0"/>
                  </a:lnTo>
                  <a:lnTo>
                    <a:pt x="604" y="237"/>
                  </a:lnTo>
                  <a:lnTo>
                    <a:pt x="3" y="237"/>
                  </a:lnTo>
                  <a:lnTo>
                    <a:pt x="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12" name="Freeform 34"/>
            <p:cNvSpPr>
              <a:spLocks/>
            </p:cNvSpPr>
            <p:nvPr/>
          </p:nvSpPr>
          <p:spPr bwMode="auto">
            <a:xfrm>
              <a:off x="4525" y="1332"/>
              <a:ext cx="604" cy="237"/>
            </a:xfrm>
            <a:custGeom>
              <a:avLst/>
              <a:gdLst>
                <a:gd name="T0" fmla="*/ 0 w 604"/>
                <a:gd name="T1" fmla="*/ 0 h 237"/>
                <a:gd name="T2" fmla="*/ 604 w 604"/>
                <a:gd name="T3" fmla="*/ 0 h 237"/>
                <a:gd name="T4" fmla="*/ 604 w 604"/>
                <a:gd name="T5" fmla="*/ 237 h 237"/>
                <a:gd name="T6" fmla="*/ 3 w 604"/>
                <a:gd name="T7" fmla="*/ 237 h 237"/>
                <a:gd name="T8" fmla="*/ 3 w 604"/>
                <a:gd name="T9" fmla="*/ 0 h 237"/>
                <a:gd name="T10" fmla="*/ 0 60000 65536"/>
                <a:gd name="T11" fmla="*/ 0 60000 65536"/>
                <a:gd name="T12" fmla="*/ 0 60000 65536"/>
                <a:gd name="T13" fmla="*/ 0 60000 65536"/>
                <a:gd name="T14" fmla="*/ 0 60000 65536"/>
                <a:gd name="T15" fmla="*/ 0 w 604"/>
                <a:gd name="T16" fmla="*/ 0 h 237"/>
                <a:gd name="T17" fmla="*/ 604 w 604"/>
                <a:gd name="T18" fmla="*/ 237 h 237"/>
              </a:gdLst>
              <a:ahLst/>
              <a:cxnLst>
                <a:cxn ang="T10">
                  <a:pos x="T0" y="T1"/>
                </a:cxn>
                <a:cxn ang="T11">
                  <a:pos x="T2" y="T3"/>
                </a:cxn>
                <a:cxn ang="T12">
                  <a:pos x="T4" y="T5"/>
                </a:cxn>
                <a:cxn ang="T13">
                  <a:pos x="T6" y="T7"/>
                </a:cxn>
                <a:cxn ang="T14">
                  <a:pos x="T8" y="T9"/>
                </a:cxn>
              </a:cxnLst>
              <a:rect l="T15" t="T16" r="T17" b="T18"/>
              <a:pathLst>
                <a:path w="604" h="237">
                  <a:moveTo>
                    <a:pt x="0" y="0"/>
                  </a:moveTo>
                  <a:lnTo>
                    <a:pt x="604" y="0"/>
                  </a:lnTo>
                  <a:lnTo>
                    <a:pt x="604" y="237"/>
                  </a:lnTo>
                  <a:lnTo>
                    <a:pt x="3" y="237"/>
                  </a:lnTo>
                  <a:lnTo>
                    <a:pt x="3"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13" name="Rectangle 35"/>
            <p:cNvSpPr>
              <a:spLocks noChangeArrowheads="1"/>
            </p:cNvSpPr>
            <p:nvPr/>
          </p:nvSpPr>
          <p:spPr bwMode="auto">
            <a:xfrm>
              <a:off x="4800" y="1392"/>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a:t>
              </a:r>
              <a:endParaRPr lang="en-US" altLang="zh-CN" sz="1108">
                <a:ea typeface="宋体" panose="02010600030101010101" pitchFamily="2" charset="-122"/>
              </a:endParaRPr>
            </a:p>
          </p:txBody>
        </p:sp>
        <p:sp>
          <p:nvSpPr>
            <p:cNvPr id="16414" name="Rectangle 36"/>
            <p:cNvSpPr>
              <a:spLocks noChangeArrowheads="1"/>
            </p:cNvSpPr>
            <p:nvPr/>
          </p:nvSpPr>
          <p:spPr bwMode="auto">
            <a:xfrm>
              <a:off x="4784" y="1049"/>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P</a:t>
              </a:r>
              <a:endParaRPr lang="en-US" altLang="zh-CN" sz="1108">
                <a:ea typeface="宋体" panose="02010600030101010101" pitchFamily="2" charset="-122"/>
              </a:endParaRPr>
            </a:p>
          </p:txBody>
        </p:sp>
        <p:sp>
          <p:nvSpPr>
            <p:cNvPr id="16415" name="Rectangle 37"/>
            <p:cNvSpPr>
              <a:spLocks noChangeArrowheads="1"/>
            </p:cNvSpPr>
            <p:nvPr/>
          </p:nvSpPr>
          <p:spPr bwMode="auto">
            <a:xfrm>
              <a:off x="4827" y="1076"/>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n</a:t>
              </a:r>
              <a:endParaRPr lang="en-US" altLang="zh-CN" sz="1108">
                <a:ea typeface="宋体" panose="02010600030101010101" pitchFamily="2" charset="-122"/>
              </a:endParaRPr>
            </a:p>
          </p:txBody>
        </p:sp>
        <p:sp>
          <p:nvSpPr>
            <p:cNvPr id="16416" name="Freeform 38"/>
            <p:cNvSpPr>
              <a:spLocks/>
            </p:cNvSpPr>
            <p:nvPr/>
          </p:nvSpPr>
          <p:spPr bwMode="auto">
            <a:xfrm>
              <a:off x="3173" y="1935"/>
              <a:ext cx="16" cy="12"/>
            </a:xfrm>
            <a:custGeom>
              <a:avLst/>
              <a:gdLst>
                <a:gd name="T0" fmla="*/ 5 w 16"/>
                <a:gd name="T1" fmla="*/ 10 h 12"/>
                <a:gd name="T2" fmla="*/ 5 w 16"/>
                <a:gd name="T3" fmla="*/ 12 h 12"/>
                <a:gd name="T4" fmla="*/ 3 w 16"/>
                <a:gd name="T5" fmla="*/ 10 h 12"/>
                <a:gd name="T6" fmla="*/ 3 w 16"/>
                <a:gd name="T7" fmla="*/ 10 h 12"/>
                <a:gd name="T8" fmla="*/ 3 w 16"/>
                <a:gd name="T9" fmla="*/ 10 h 12"/>
                <a:gd name="T10" fmla="*/ 0 w 16"/>
                <a:gd name="T11" fmla="*/ 10 h 12"/>
                <a:gd name="T12" fmla="*/ 0 w 16"/>
                <a:gd name="T13" fmla="*/ 8 h 12"/>
                <a:gd name="T14" fmla="*/ 0 w 16"/>
                <a:gd name="T15" fmla="*/ 8 h 12"/>
                <a:gd name="T16" fmla="*/ 0 w 16"/>
                <a:gd name="T17" fmla="*/ 6 h 12"/>
                <a:gd name="T18" fmla="*/ 0 w 16"/>
                <a:gd name="T19" fmla="*/ 6 h 12"/>
                <a:gd name="T20" fmla="*/ 0 w 16"/>
                <a:gd name="T21" fmla="*/ 4 h 12"/>
                <a:gd name="T22" fmla="*/ 0 w 16"/>
                <a:gd name="T23" fmla="*/ 4 h 12"/>
                <a:gd name="T24" fmla="*/ 0 w 16"/>
                <a:gd name="T25" fmla="*/ 2 h 12"/>
                <a:gd name="T26" fmla="*/ 0 w 16"/>
                <a:gd name="T27" fmla="*/ 2 h 12"/>
                <a:gd name="T28" fmla="*/ 3 w 16"/>
                <a:gd name="T29" fmla="*/ 0 h 12"/>
                <a:gd name="T30" fmla="*/ 3 w 16"/>
                <a:gd name="T31" fmla="*/ 0 h 12"/>
                <a:gd name="T32" fmla="*/ 3 w 16"/>
                <a:gd name="T33" fmla="*/ 0 h 12"/>
                <a:gd name="T34" fmla="*/ 5 w 16"/>
                <a:gd name="T35" fmla="*/ 0 h 12"/>
                <a:gd name="T36" fmla="*/ 5 w 16"/>
                <a:gd name="T37" fmla="*/ 0 h 12"/>
                <a:gd name="T38" fmla="*/ 8 w 16"/>
                <a:gd name="T39" fmla="*/ 0 h 12"/>
                <a:gd name="T40" fmla="*/ 8 w 16"/>
                <a:gd name="T41" fmla="*/ 0 h 12"/>
                <a:gd name="T42" fmla="*/ 11 w 16"/>
                <a:gd name="T43" fmla="*/ 0 h 12"/>
                <a:gd name="T44" fmla="*/ 11 w 16"/>
                <a:gd name="T45" fmla="*/ 0 h 12"/>
                <a:gd name="T46" fmla="*/ 13 w 16"/>
                <a:gd name="T47" fmla="*/ 0 h 12"/>
                <a:gd name="T48" fmla="*/ 13 w 16"/>
                <a:gd name="T49" fmla="*/ 2 h 12"/>
                <a:gd name="T50" fmla="*/ 13 w 16"/>
                <a:gd name="T51" fmla="*/ 2 h 12"/>
                <a:gd name="T52" fmla="*/ 16 w 16"/>
                <a:gd name="T53" fmla="*/ 2 h 12"/>
                <a:gd name="T54" fmla="*/ 16 w 16"/>
                <a:gd name="T55" fmla="*/ 4 h 12"/>
                <a:gd name="T56" fmla="*/ 16 w 16"/>
                <a:gd name="T57" fmla="*/ 4 h 12"/>
                <a:gd name="T58" fmla="*/ 16 w 16"/>
                <a:gd name="T59" fmla="*/ 6 h 12"/>
                <a:gd name="T60" fmla="*/ 16 w 16"/>
                <a:gd name="T61" fmla="*/ 6 h 12"/>
                <a:gd name="T62" fmla="*/ 16 w 16"/>
                <a:gd name="T63" fmla="*/ 8 h 12"/>
                <a:gd name="T64" fmla="*/ 16 w 16"/>
                <a:gd name="T65" fmla="*/ 8 h 12"/>
                <a:gd name="T66" fmla="*/ 13 w 16"/>
                <a:gd name="T67" fmla="*/ 10 h 12"/>
                <a:gd name="T68" fmla="*/ 13 w 16"/>
                <a:gd name="T69" fmla="*/ 10 h 12"/>
                <a:gd name="T70" fmla="*/ 13 w 16"/>
                <a:gd name="T71" fmla="*/ 10 h 12"/>
                <a:gd name="T72" fmla="*/ 11 w 16"/>
                <a:gd name="T73" fmla="*/ 12 h 12"/>
                <a:gd name="T74" fmla="*/ 11 w 16"/>
                <a:gd name="T75" fmla="*/ 12 h 12"/>
                <a:gd name="T76" fmla="*/ 8 w 16"/>
                <a:gd name="T77" fmla="*/ 12 h 12"/>
                <a:gd name="T78" fmla="*/ 8 w 16"/>
                <a:gd name="T79" fmla="*/ 12 h 12"/>
                <a:gd name="T80" fmla="*/ 5 w 16"/>
                <a:gd name="T81" fmla="*/ 12 h 12"/>
                <a:gd name="T82" fmla="*/ 5 w 16"/>
                <a:gd name="T83" fmla="*/ 10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5" y="10"/>
                  </a:moveTo>
                  <a:lnTo>
                    <a:pt x="5" y="12"/>
                  </a:lnTo>
                  <a:lnTo>
                    <a:pt x="3" y="10"/>
                  </a:lnTo>
                  <a:lnTo>
                    <a:pt x="0" y="10"/>
                  </a:lnTo>
                  <a:lnTo>
                    <a:pt x="0" y="8"/>
                  </a:lnTo>
                  <a:lnTo>
                    <a:pt x="0" y="6"/>
                  </a:lnTo>
                  <a:lnTo>
                    <a:pt x="0" y="4"/>
                  </a:lnTo>
                  <a:lnTo>
                    <a:pt x="0" y="2"/>
                  </a:lnTo>
                  <a:lnTo>
                    <a:pt x="3" y="0"/>
                  </a:lnTo>
                  <a:lnTo>
                    <a:pt x="5" y="0"/>
                  </a:lnTo>
                  <a:lnTo>
                    <a:pt x="8" y="0"/>
                  </a:lnTo>
                  <a:lnTo>
                    <a:pt x="11" y="0"/>
                  </a:lnTo>
                  <a:lnTo>
                    <a:pt x="13" y="0"/>
                  </a:lnTo>
                  <a:lnTo>
                    <a:pt x="13" y="2"/>
                  </a:lnTo>
                  <a:lnTo>
                    <a:pt x="16" y="2"/>
                  </a:lnTo>
                  <a:lnTo>
                    <a:pt x="16" y="4"/>
                  </a:lnTo>
                  <a:lnTo>
                    <a:pt x="16" y="6"/>
                  </a:lnTo>
                  <a:lnTo>
                    <a:pt x="16" y="8"/>
                  </a:lnTo>
                  <a:lnTo>
                    <a:pt x="13" y="10"/>
                  </a:lnTo>
                  <a:lnTo>
                    <a:pt x="11" y="12"/>
                  </a:lnTo>
                  <a:lnTo>
                    <a:pt x="8" y="12"/>
                  </a:lnTo>
                  <a:lnTo>
                    <a:pt x="5" y="12"/>
                  </a:lnTo>
                  <a:lnTo>
                    <a:pt x="5"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17" name="Freeform 39"/>
            <p:cNvSpPr>
              <a:spLocks/>
            </p:cNvSpPr>
            <p:nvPr/>
          </p:nvSpPr>
          <p:spPr bwMode="auto">
            <a:xfrm>
              <a:off x="3152" y="1943"/>
              <a:ext cx="53" cy="76"/>
            </a:xfrm>
            <a:custGeom>
              <a:avLst/>
              <a:gdLst>
                <a:gd name="T0" fmla="*/ 26 w 53"/>
                <a:gd name="T1" fmla="*/ 2 h 76"/>
                <a:gd name="T2" fmla="*/ 53 w 53"/>
                <a:gd name="T3" fmla="*/ 8 h 76"/>
                <a:gd name="T4" fmla="*/ 13 w 53"/>
                <a:gd name="T5" fmla="*/ 76 h 76"/>
                <a:gd name="T6" fmla="*/ 0 w 53"/>
                <a:gd name="T7" fmla="*/ 0 h 76"/>
                <a:gd name="T8" fmla="*/ 26 w 53"/>
                <a:gd name="T9" fmla="*/ 4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6" y="2"/>
                  </a:moveTo>
                  <a:lnTo>
                    <a:pt x="53" y="8"/>
                  </a:lnTo>
                  <a:lnTo>
                    <a:pt x="13" y="76"/>
                  </a:lnTo>
                  <a:lnTo>
                    <a:pt x="0" y="0"/>
                  </a:lnTo>
                  <a:lnTo>
                    <a:pt x="26" y="4"/>
                  </a:lnTo>
                </a:path>
              </a:pathLst>
            </a:custGeom>
            <a:noFill/>
            <a:ln w="25400">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18" name="Freeform 40"/>
            <p:cNvSpPr>
              <a:spLocks/>
            </p:cNvSpPr>
            <p:nvPr/>
          </p:nvSpPr>
          <p:spPr bwMode="auto">
            <a:xfrm>
              <a:off x="3152" y="1943"/>
              <a:ext cx="53" cy="76"/>
            </a:xfrm>
            <a:custGeom>
              <a:avLst/>
              <a:gdLst>
                <a:gd name="T0" fmla="*/ 26 w 53"/>
                <a:gd name="T1" fmla="*/ 2 h 76"/>
                <a:gd name="T2" fmla="*/ 53 w 53"/>
                <a:gd name="T3" fmla="*/ 8 h 76"/>
                <a:gd name="T4" fmla="*/ 13 w 53"/>
                <a:gd name="T5" fmla="*/ 76 h 76"/>
                <a:gd name="T6" fmla="*/ 0 w 53"/>
                <a:gd name="T7" fmla="*/ 0 h 76"/>
                <a:gd name="T8" fmla="*/ 26 w 53"/>
                <a:gd name="T9" fmla="*/ 2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6" y="2"/>
                  </a:moveTo>
                  <a:lnTo>
                    <a:pt x="53" y="8"/>
                  </a:lnTo>
                  <a:lnTo>
                    <a:pt x="13" y="76"/>
                  </a:lnTo>
                  <a:lnTo>
                    <a:pt x="0" y="0"/>
                  </a:lnTo>
                  <a:lnTo>
                    <a:pt x="2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19" name="Freeform 41"/>
            <p:cNvSpPr>
              <a:spLocks/>
            </p:cNvSpPr>
            <p:nvPr/>
          </p:nvSpPr>
          <p:spPr bwMode="auto">
            <a:xfrm>
              <a:off x="3178" y="1796"/>
              <a:ext cx="225" cy="143"/>
            </a:xfrm>
            <a:custGeom>
              <a:avLst/>
              <a:gdLst>
                <a:gd name="T0" fmla="*/ 0 w 225"/>
                <a:gd name="T1" fmla="*/ 143 h 143"/>
                <a:gd name="T2" fmla="*/ 11 w 225"/>
                <a:gd name="T3" fmla="*/ 118 h 143"/>
                <a:gd name="T4" fmla="*/ 24 w 225"/>
                <a:gd name="T5" fmla="*/ 95 h 143"/>
                <a:gd name="T6" fmla="*/ 40 w 225"/>
                <a:gd name="T7" fmla="*/ 74 h 143"/>
                <a:gd name="T8" fmla="*/ 62 w 225"/>
                <a:gd name="T9" fmla="*/ 55 h 143"/>
                <a:gd name="T10" fmla="*/ 83 w 225"/>
                <a:gd name="T11" fmla="*/ 38 h 143"/>
                <a:gd name="T12" fmla="*/ 110 w 225"/>
                <a:gd name="T13" fmla="*/ 25 h 143"/>
                <a:gd name="T14" fmla="*/ 137 w 225"/>
                <a:gd name="T15" fmla="*/ 15 h 143"/>
                <a:gd name="T16" fmla="*/ 166 w 225"/>
                <a:gd name="T17" fmla="*/ 6 h 143"/>
                <a:gd name="T18" fmla="*/ 195 w 225"/>
                <a:gd name="T19" fmla="*/ 2 h 143"/>
                <a:gd name="T20" fmla="*/ 225 w 225"/>
                <a:gd name="T21" fmla="*/ 0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
                <a:gd name="T34" fmla="*/ 0 h 143"/>
                <a:gd name="T35" fmla="*/ 225 w 225"/>
                <a:gd name="T36" fmla="*/ 143 h 1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 h="143">
                  <a:moveTo>
                    <a:pt x="0" y="143"/>
                  </a:moveTo>
                  <a:lnTo>
                    <a:pt x="11" y="118"/>
                  </a:lnTo>
                  <a:lnTo>
                    <a:pt x="24" y="95"/>
                  </a:lnTo>
                  <a:lnTo>
                    <a:pt x="40" y="74"/>
                  </a:lnTo>
                  <a:lnTo>
                    <a:pt x="62" y="55"/>
                  </a:lnTo>
                  <a:lnTo>
                    <a:pt x="83" y="38"/>
                  </a:lnTo>
                  <a:lnTo>
                    <a:pt x="110" y="25"/>
                  </a:lnTo>
                  <a:lnTo>
                    <a:pt x="137" y="15"/>
                  </a:lnTo>
                  <a:lnTo>
                    <a:pt x="166" y="6"/>
                  </a:lnTo>
                  <a:lnTo>
                    <a:pt x="195" y="2"/>
                  </a:lnTo>
                  <a:lnTo>
                    <a:pt x="225" y="0"/>
                  </a:lnTo>
                </a:path>
              </a:pathLst>
            </a:custGeom>
            <a:noFill/>
            <a:ln w="25400">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20" name="Line 42"/>
            <p:cNvSpPr>
              <a:spLocks noChangeShapeType="1"/>
            </p:cNvSpPr>
            <p:nvPr/>
          </p:nvSpPr>
          <p:spPr bwMode="auto">
            <a:xfrm>
              <a:off x="2558" y="1796"/>
              <a:ext cx="2269" cy="1"/>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421" name="Freeform 43"/>
            <p:cNvSpPr>
              <a:spLocks/>
            </p:cNvSpPr>
            <p:nvPr/>
          </p:nvSpPr>
          <p:spPr bwMode="auto">
            <a:xfrm>
              <a:off x="5028" y="1647"/>
              <a:ext cx="299" cy="158"/>
            </a:xfrm>
            <a:custGeom>
              <a:avLst/>
              <a:gdLst>
                <a:gd name="T0" fmla="*/ 299 w 299"/>
                <a:gd name="T1" fmla="*/ 158 h 158"/>
                <a:gd name="T2" fmla="*/ 296 w 299"/>
                <a:gd name="T3" fmla="*/ 132 h 158"/>
                <a:gd name="T4" fmla="*/ 285 w 299"/>
                <a:gd name="T5" fmla="*/ 109 h 158"/>
                <a:gd name="T6" fmla="*/ 267 w 299"/>
                <a:gd name="T7" fmla="*/ 86 h 158"/>
                <a:gd name="T8" fmla="*/ 243 w 299"/>
                <a:gd name="T9" fmla="*/ 65 h 158"/>
                <a:gd name="T10" fmla="*/ 213 w 299"/>
                <a:gd name="T11" fmla="*/ 46 h 158"/>
                <a:gd name="T12" fmla="*/ 176 w 299"/>
                <a:gd name="T13" fmla="*/ 32 h 158"/>
                <a:gd name="T14" fmla="*/ 139 w 299"/>
                <a:gd name="T15" fmla="*/ 19 h 158"/>
                <a:gd name="T16" fmla="*/ 96 w 299"/>
                <a:gd name="T17" fmla="*/ 8 h 158"/>
                <a:gd name="T18" fmla="*/ 48 w 299"/>
                <a:gd name="T19" fmla="*/ 2 h 158"/>
                <a:gd name="T20" fmla="*/ 0 w 299"/>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9"/>
                <a:gd name="T34" fmla="*/ 0 h 158"/>
                <a:gd name="T35" fmla="*/ 299 w 299"/>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9" h="158">
                  <a:moveTo>
                    <a:pt x="299" y="158"/>
                  </a:moveTo>
                  <a:lnTo>
                    <a:pt x="296" y="132"/>
                  </a:lnTo>
                  <a:lnTo>
                    <a:pt x="285" y="109"/>
                  </a:lnTo>
                  <a:lnTo>
                    <a:pt x="267" y="86"/>
                  </a:lnTo>
                  <a:lnTo>
                    <a:pt x="243" y="65"/>
                  </a:lnTo>
                  <a:lnTo>
                    <a:pt x="213" y="46"/>
                  </a:lnTo>
                  <a:lnTo>
                    <a:pt x="176" y="32"/>
                  </a:lnTo>
                  <a:lnTo>
                    <a:pt x="139" y="19"/>
                  </a:lnTo>
                  <a:lnTo>
                    <a:pt x="96" y="8"/>
                  </a:lnTo>
                  <a:lnTo>
                    <a:pt x="48" y="2"/>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22" name="Freeform 46"/>
            <p:cNvSpPr>
              <a:spLocks/>
            </p:cNvSpPr>
            <p:nvPr/>
          </p:nvSpPr>
          <p:spPr bwMode="auto">
            <a:xfrm>
              <a:off x="2352" y="1515"/>
              <a:ext cx="214" cy="283"/>
            </a:xfrm>
            <a:custGeom>
              <a:avLst/>
              <a:gdLst>
                <a:gd name="T0" fmla="*/ 214 w 214"/>
                <a:gd name="T1" fmla="*/ 283 h 283"/>
                <a:gd name="T2" fmla="*/ 180 w 214"/>
                <a:gd name="T3" fmla="*/ 279 h 283"/>
                <a:gd name="T4" fmla="*/ 147 w 214"/>
                <a:gd name="T5" fmla="*/ 269 h 283"/>
                <a:gd name="T6" fmla="*/ 118 w 214"/>
                <a:gd name="T7" fmla="*/ 252 h 283"/>
                <a:gd name="T8" fmla="*/ 89 w 214"/>
                <a:gd name="T9" fmla="*/ 229 h 283"/>
                <a:gd name="T10" fmla="*/ 65 w 214"/>
                <a:gd name="T11" fmla="*/ 199 h 283"/>
                <a:gd name="T12" fmla="*/ 43 w 214"/>
                <a:gd name="T13" fmla="*/ 168 h 283"/>
                <a:gd name="T14" fmla="*/ 25 w 214"/>
                <a:gd name="T15" fmla="*/ 130 h 283"/>
                <a:gd name="T16" fmla="*/ 14 w 214"/>
                <a:gd name="T17" fmla="*/ 90 h 283"/>
                <a:gd name="T18" fmla="*/ 6 w 214"/>
                <a:gd name="T19" fmla="*/ 46 h 283"/>
                <a:gd name="T20" fmla="*/ 0 w 214"/>
                <a:gd name="T21" fmla="*/ 0 h 283"/>
                <a:gd name="T22" fmla="*/ 214 w 214"/>
                <a:gd name="T23" fmla="*/ 283 h 2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4"/>
                <a:gd name="T37" fmla="*/ 0 h 283"/>
                <a:gd name="T38" fmla="*/ 214 w 214"/>
                <a:gd name="T39" fmla="*/ 283 h 2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4" h="283">
                  <a:moveTo>
                    <a:pt x="214" y="283"/>
                  </a:moveTo>
                  <a:lnTo>
                    <a:pt x="180" y="279"/>
                  </a:lnTo>
                  <a:lnTo>
                    <a:pt x="147" y="269"/>
                  </a:lnTo>
                  <a:lnTo>
                    <a:pt x="118" y="252"/>
                  </a:lnTo>
                  <a:lnTo>
                    <a:pt x="89" y="229"/>
                  </a:lnTo>
                  <a:lnTo>
                    <a:pt x="65" y="199"/>
                  </a:lnTo>
                  <a:lnTo>
                    <a:pt x="43" y="168"/>
                  </a:lnTo>
                  <a:lnTo>
                    <a:pt x="25" y="130"/>
                  </a:lnTo>
                  <a:lnTo>
                    <a:pt x="14" y="90"/>
                  </a:lnTo>
                  <a:lnTo>
                    <a:pt x="6" y="46"/>
                  </a:lnTo>
                  <a:lnTo>
                    <a:pt x="0" y="0"/>
                  </a:lnTo>
                  <a:lnTo>
                    <a:pt x="214" y="2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23" name="Freeform 47"/>
            <p:cNvSpPr>
              <a:spLocks/>
            </p:cNvSpPr>
            <p:nvPr/>
          </p:nvSpPr>
          <p:spPr bwMode="auto">
            <a:xfrm>
              <a:off x="2361" y="1611"/>
              <a:ext cx="16" cy="15"/>
            </a:xfrm>
            <a:custGeom>
              <a:avLst/>
              <a:gdLst>
                <a:gd name="T0" fmla="*/ 5 w 16"/>
                <a:gd name="T1" fmla="*/ 0 h 15"/>
                <a:gd name="T2" fmla="*/ 8 w 16"/>
                <a:gd name="T3" fmla="*/ 0 h 15"/>
                <a:gd name="T4" fmla="*/ 10 w 16"/>
                <a:gd name="T5" fmla="*/ 0 h 15"/>
                <a:gd name="T6" fmla="*/ 10 w 16"/>
                <a:gd name="T7" fmla="*/ 3 h 15"/>
                <a:gd name="T8" fmla="*/ 13 w 16"/>
                <a:gd name="T9" fmla="*/ 3 h 15"/>
                <a:gd name="T10" fmla="*/ 13 w 16"/>
                <a:gd name="T11" fmla="*/ 3 h 15"/>
                <a:gd name="T12" fmla="*/ 13 w 16"/>
                <a:gd name="T13" fmla="*/ 3 h 15"/>
                <a:gd name="T14" fmla="*/ 16 w 16"/>
                <a:gd name="T15" fmla="*/ 5 h 15"/>
                <a:gd name="T16" fmla="*/ 16 w 16"/>
                <a:gd name="T17" fmla="*/ 5 h 15"/>
                <a:gd name="T18" fmla="*/ 16 w 16"/>
                <a:gd name="T19" fmla="*/ 7 h 15"/>
                <a:gd name="T20" fmla="*/ 16 w 16"/>
                <a:gd name="T21" fmla="*/ 7 h 15"/>
                <a:gd name="T22" fmla="*/ 16 w 16"/>
                <a:gd name="T23" fmla="*/ 9 h 15"/>
                <a:gd name="T24" fmla="*/ 16 w 16"/>
                <a:gd name="T25" fmla="*/ 9 h 15"/>
                <a:gd name="T26" fmla="*/ 16 w 16"/>
                <a:gd name="T27" fmla="*/ 11 h 15"/>
                <a:gd name="T28" fmla="*/ 16 w 16"/>
                <a:gd name="T29" fmla="*/ 11 h 15"/>
                <a:gd name="T30" fmla="*/ 16 w 16"/>
                <a:gd name="T31" fmla="*/ 11 h 15"/>
                <a:gd name="T32" fmla="*/ 13 w 16"/>
                <a:gd name="T33" fmla="*/ 13 h 15"/>
                <a:gd name="T34" fmla="*/ 13 w 16"/>
                <a:gd name="T35" fmla="*/ 13 h 15"/>
                <a:gd name="T36" fmla="*/ 10 w 16"/>
                <a:gd name="T37" fmla="*/ 13 h 15"/>
                <a:gd name="T38" fmla="*/ 10 w 16"/>
                <a:gd name="T39" fmla="*/ 13 h 15"/>
                <a:gd name="T40" fmla="*/ 8 w 16"/>
                <a:gd name="T41" fmla="*/ 15 h 15"/>
                <a:gd name="T42" fmla="*/ 8 w 16"/>
                <a:gd name="T43" fmla="*/ 15 h 15"/>
                <a:gd name="T44" fmla="*/ 5 w 16"/>
                <a:gd name="T45" fmla="*/ 15 h 15"/>
                <a:gd name="T46" fmla="*/ 5 w 16"/>
                <a:gd name="T47" fmla="*/ 13 h 15"/>
                <a:gd name="T48" fmla="*/ 5 w 16"/>
                <a:gd name="T49" fmla="*/ 13 h 15"/>
                <a:gd name="T50" fmla="*/ 2 w 16"/>
                <a:gd name="T51" fmla="*/ 13 h 15"/>
                <a:gd name="T52" fmla="*/ 2 w 16"/>
                <a:gd name="T53" fmla="*/ 13 h 15"/>
                <a:gd name="T54" fmla="*/ 0 w 16"/>
                <a:gd name="T55" fmla="*/ 11 h 15"/>
                <a:gd name="T56" fmla="*/ 0 w 16"/>
                <a:gd name="T57" fmla="*/ 11 h 15"/>
                <a:gd name="T58" fmla="*/ 0 w 16"/>
                <a:gd name="T59" fmla="*/ 9 h 15"/>
                <a:gd name="T60" fmla="*/ 0 w 16"/>
                <a:gd name="T61" fmla="*/ 9 h 15"/>
                <a:gd name="T62" fmla="*/ 0 w 16"/>
                <a:gd name="T63" fmla="*/ 7 h 15"/>
                <a:gd name="T64" fmla="*/ 0 w 16"/>
                <a:gd name="T65" fmla="*/ 7 h 15"/>
                <a:gd name="T66" fmla="*/ 0 w 16"/>
                <a:gd name="T67" fmla="*/ 5 h 15"/>
                <a:gd name="T68" fmla="*/ 0 w 16"/>
                <a:gd name="T69" fmla="*/ 5 h 15"/>
                <a:gd name="T70" fmla="*/ 2 w 16"/>
                <a:gd name="T71" fmla="*/ 5 h 15"/>
                <a:gd name="T72" fmla="*/ 2 w 16"/>
                <a:gd name="T73" fmla="*/ 3 h 15"/>
                <a:gd name="T74" fmla="*/ 2 w 16"/>
                <a:gd name="T75" fmla="*/ 3 h 15"/>
                <a:gd name="T76" fmla="*/ 5 w 16"/>
                <a:gd name="T77" fmla="*/ 3 h 15"/>
                <a:gd name="T78" fmla="*/ 5 w 16"/>
                <a:gd name="T79" fmla="*/ 0 h 15"/>
                <a:gd name="T80" fmla="*/ 8 w 16"/>
                <a:gd name="T81" fmla="*/ 0 h 15"/>
                <a:gd name="T82" fmla="*/ 5 w 16"/>
                <a:gd name="T83" fmla="*/ 0 h 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5"/>
                <a:gd name="T128" fmla="*/ 16 w 16"/>
                <a:gd name="T129" fmla="*/ 15 h 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5">
                  <a:moveTo>
                    <a:pt x="5" y="0"/>
                  </a:moveTo>
                  <a:lnTo>
                    <a:pt x="8" y="0"/>
                  </a:lnTo>
                  <a:lnTo>
                    <a:pt x="10" y="0"/>
                  </a:lnTo>
                  <a:lnTo>
                    <a:pt x="10" y="3"/>
                  </a:lnTo>
                  <a:lnTo>
                    <a:pt x="13" y="3"/>
                  </a:lnTo>
                  <a:lnTo>
                    <a:pt x="16" y="5"/>
                  </a:lnTo>
                  <a:lnTo>
                    <a:pt x="16" y="7"/>
                  </a:lnTo>
                  <a:lnTo>
                    <a:pt x="16" y="9"/>
                  </a:lnTo>
                  <a:lnTo>
                    <a:pt x="16" y="11"/>
                  </a:lnTo>
                  <a:lnTo>
                    <a:pt x="13" y="13"/>
                  </a:lnTo>
                  <a:lnTo>
                    <a:pt x="10" y="13"/>
                  </a:lnTo>
                  <a:lnTo>
                    <a:pt x="8" y="15"/>
                  </a:lnTo>
                  <a:lnTo>
                    <a:pt x="5" y="15"/>
                  </a:lnTo>
                  <a:lnTo>
                    <a:pt x="5" y="13"/>
                  </a:lnTo>
                  <a:lnTo>
                    <a:pt x="2" y="13"/>
                  </a:lnTo>
                  <a:lnTo>
                    <a:pt x="0" y="11"/>
                  </a:lnTo>
                  <a:lnTo>
                    <a:pt x="0" y="9"/>
                  </a:lnTo>
                  <a:lnTo>
                    <a:pt x="0" y="7"/>
                  </a:lnTo>
                  <a:lnTo>
                    <a:pt x="0" y="5"/>
                  </a:lnTo>
                  <a:lnTo>
                    <a:pt x="2" y="5"/>
                  </a:lnTo>
                  <a:lnTo>
                    <a:pt x="2" y="3"/>
                  </a:lnTo>
                  <a:lnTo>
                    <a:pt x="5" y="3"/>
                  </a:lnTo>
                  <a:lnTo>
                    <a:pt x="5" y="0"/>
                  </a:lnTo>
                  <a:lnTo>
                    <a:pt x="8"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24" name="Freeform 48"/>
            <p:cNvSpPr>
              <a:spLocks/>
            </p:cNvSpPr>
            <p:nvPr/>
          </p:nvSpPr>
          <p:spPr bwMode="auto">
            <a:xfrm>
              <a:off x="2342" y="1538"/>
              <a:ext cx="53" cy="76"/>
            </a:xfrm>
            <a:custGeom>
              <a:avLst/>
              <a:gdLst>
                <a:gd name="T0" fmla="*/ 24 w 53"/>
                <a:gd name="T1" fmla="*/ 73 h 76"/>
                <a:gd name="T2" fmla="*/ 0 w 53"/>
                <a:gd name="T3" fmla="*/ 76 h 76"/>
                <a:gd name="T4" fmla="*/ 16 w 53"/>
                <a:gd name="T5" fmla="*/ 0 h 76"/>
                <a:gd name="T6" fmla="*/ 53 w 53"/>
                <a:gd name="T7" fmla="*/ 71 h 76"/>
                <a:gd name="T8" fmla="*/ 27 w 53"/>
                <a:gd name="T9" fmla="*/ 73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4" y="73"/>
                  </a:moveTo>
                  <a:lnTo>
                    <a:pt x="0" y="76"/>
                  </a:lnTo>
                  <a:lnTo>
                    <a:pt x="16" y="0"/>
                  </a:lnTo>
                  <a:lnTo>
                    <a:pt x="53" y="71"/>
                  </a:lnTo>
                  <a:lnTo>
                    <a:pt x="27" y="7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25" name="Freeform 49"/>
            <p:cNvSpPr>
              <a:spLocks/>
            </p:cNvSpPr>
            <p:nvPr/>
          </p:nvSpPr>
          <p:spPr bwMode="auto">
            <a:xfrm>
              <a:off x="2342" y="1538"/>
              <a:ext cx="53" cy="76"/>
            </a:xfrm>
            <a:custGeom>
              <a:avLst/>
              <a:gdLst>
                <a:gd name="T0" fmla="*/ 24 w 53"/>
                <a:gd name="T1" fmla="*/ 73 h 76"/>
                <a:gd name="T2" fmla="*/ 0 w 53"/>
                <a:gd name="T3" fmla="*/ 76 h 76"/>
                <a:gd name="T4" fmla="*/ 16 w 53"/>
                <a:gd name="T5" fmla="*/ 0 h 76"/>
                <a:gd name="T6" fmla="*/ 53 w 53"/>
                <a:gd name="T7" fmla="*/ 71 h 76"/>
                <a:gd name="T8" fmla="*/ 24 w 53"/>
                <a:gd name="T9" fmla="*/ 73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4" y="73"/>
                  </a:moveTo>
                  <a:lnTo>
                    <a:pt x="0" y="76"/>
                  </a:lnTo>
                  <a:lnTo>
                    <a:pt x="16" y="0"/>
                  </a:lnTo>
                  <a:lnTo>
                    <a:pt x="53" y="71"/>
                  </a:lnTo>
                  <a:lnTo>
                    <a:pt x="24"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26" name="Freeform 50"/>
            <p:cNvSpPr>
              <a:spLocks/>
            </p:cNvSpPr>
            <p:nvPr/>
          </p:nvSpPr>
          <p:spPr bwMode="auto">
            <a:xfrm>
              <a:off x="2369" y="1618"/>
              <a:ext cx="197" cy="180"/>
            </a:xfrm>
            <a:custGeom>
              <a:avLst/>
              <a:gdLst>
                <a:gd name="T0" fmla="*/ 197 w 197"/>
                <a:gd name="T1" fmla="*/ 180 h 180"/>
                <a:gd name="T2" fmla="*/ 171 w 197"/>
                <a:gd name="T3" fmla="*/ 178 h 180"/>
                <a:gd name="T4" fmla="*/ 144 w 197"/>
                <a:gd name="T5" fmla="*/ 172 h 180"/>
                <a:gd name="T6" fmla="*/ 117 w 197"/>
                <a:gd name="T7" fmla="*/ 161 h 180"/>
                <a:gd name="T8" fmla="*/ 93 w 197"/>
                <a:gd name="T9" fmla="*/ 149 h 180"/>
                <a:gd name="T10" fmla="*/ 72 w 197"/>
                <a:gd name="T11" fmla="*/ 130 h 180"/>
                <a:gd name="T12" fmla="*/ 50 w 197"/>
                <a:gd name="T13" fmla="*/ 111 h 180"/>
                <a:gd name="T14" fmla="*/ 32 w 197"/>
                <a:gd name="T15" fmla="*/ 86 h 180"/>
                <a:gd name="T16" fmla="*/ 18 w 197"/>
                <a:gd name="T17" fmla="*/ 61 h 180"/>
                <a:gd name="T18" fmla="*/ 8 w 197"/>
                <a:gd name="T19" fmla="*/ 31 h 180"/>
                <a:gd name="T20" fmla="*/ 0 w 197"/>
                <a:gd name="T21" fmla="*/ 0 h 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180"/>
                <a:gd name="T35" fmla="*/ 197 w 197"/>
                <a:gd name="T36" fmla="*/ 180 h 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180">
                  <a:moveTo>
                    <a:pt x="197" y="180"/>
                  </a:moveTo>
                  <a:lnTo>
                    <a:pt x="171" y="178"/>
                  </a:lnTo>
                  <a:lnTo>
                    <a:pt x="144" y="172"/>
                  </a:lnTo>
                  <a:lnTo>
                    <a:pt x="117" y="161"/>
                  </a:lnTo>
                  <a:lnTo>
                    <a:pt x="93" y="149"/>
                  </a:lnTo>
                  <a:lnTo>
                    <a:pt x="72" y="130"/>
                  </a:lnTo>
                  <a:lnTo>
                    <a:pt x="50" y="111"/>
                  </a:lnTo>
                  <a:lnTo>
                    <a:pt x="32" y="86"/>
                  </a:lnTo>
                  <a:lnTo>
                    <a:pt x="18" y="61"/>
                  </a:lnTo>
                  <a:lnTo>
                    <a:pt x="8" y="31"/>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27" name="Line 51"/>
            <p:cNvSpPr>
              <a:spLocks noChangeShapeType="1"/>
            </p:cNvSpPr>
            <p:nvPr/>
          </p:nvSpPr>
          <p:spPr bwMode="auto">
            <a:xfrm>
              <a:off x="1922" y="1727"/>
              <a:ext cx="320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16428" name="Group 64"/>
            <p:cNvGrpSpPr>
              <a:grpSpLocks/>
            </p:cNvGrpSpPr>
            <p:nvPr/>
          </p:nvGrpSpPr>
          <p:grpSpPr bwMode="auto">
            <a:xfrm>
              <a:off x="4861" y="1754"/>
              <a:ext cx="880" cy="360"/>
              <a:chOff x="5149" y="1744"/>
              <a:chExt cx="880" cy="360"/>
            </a:xfrm>
          </p:grpSpPr>
          <p:sp>
            <p:nvSpPr>
              <p:cNvPr id="16439" name="Rectangle 44"/>
              <p:cNvSpPr>
                <a:spLocks noChangeArrowheads="1"/>
              </p:cNvSpPr>
              <p:nvPr/>
            </p:nvSpPr>
            <p:spPr bwMode="auto">
              <a:xfrm>
                <a:off x="5259" y="1809"/>
                <a:ext cx="7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solidFill>
                      <a:srgbClr val="000000"/>
                    </a:solidFill>
                    <a:ea typeface="宋体" panose="02010600030101010101" pitchFamily="2" charset="-122"/>
                  </a:rPr>
                  <a:t>Cache-memory</a:t>
                </a:r>
                <a:endParaRPr lang="en-US" altLang="zh-CN" sz="1292">
                  <a:ea typeface="宋体" panose="02010600030101010101" pitchFamily="2" charset="-122"/>
                </a:endParaRPr>
              </a:p>
            </p:txBody>
          </p:sp>
          <p:sp>
            <p:nvSpPr>
              <p:cNvPr id="16440" name="Rectangle 45"/>
              <p:cNvSpPr>
                <a:spLocks noChangeArrowheads="1"/>
              </p:cNvSpPr>
              <p:nvPr/>
            </p:nvSpPr>
            <p:spPr bwMode="auto">
              <a:xfrm>
                <a:off x="5259" y="1968"/>
                <a:ext cx="5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solidFill>
                      <a:srgbClr val="000000"/>
                    </a:solidFill>
                    <a:ea typeface="宋体" panose="02010600030101010101" pitchFamily="2" charset="-122"/>
                  </a:rPr>
                  <a:t>transaction</a:t>
                </a:r>
                <a:endParaRPr lang="en-US" altLang="zh-CN" sz="1292">
                  <a:ea typeface="宋体" panose="02010600030101010101" pitchFamily="2" charset="-122"/>
                </a:endParaRPr>
              </a:p>
            </p:txBody>
          </p:sp>
          <p:sp>
            <p:nvSpPr>
              <p:cNvPr id="16441" name="Freeform 52"/>
              <p:cNvSpPr>
                <a:spLocks/>
              </p:cNvSpPr>
              <p:nvPr/>
            </p:nvSpPr>
            <p:spPr bwMode="auto">
              <a:xfrm>
                <a:off x="5149" y="1744"/>
                <a:ext cx="16" cy="12"/>
              </a:xfrm>
              <a:custGeom>
                <a:avLst/>
                <a:gdLst>
                  <a:gd name="T0" fmla="*/ 0 w 16"/>
                  <a:gd name="T1" fmla="*/ 8 h 12"/>
                  <a:gd name="T2" fmla="*/ 0 w 16"/>
                  <a:gd name="T3" fmla="*/ 8 h 12"/>
                  <a:gd name="T4" fmla="*/ 0 w 16"/>
                  <a:gd name="T5" fmla="*/ 8 h 12"/>
                  <a:gd name="T6" fmla="*/ 0 w 16"/>
                  <a:gd name="T7" fmla="*/ 6 h 12"/>
                  <a:gd name="T8" fmla="*/ 0 w 16"/>
                  <a:gd name="T9" fmla="*/ 6 h 12"/>
                  <a:gd name="T10" fmla="*/ 0 w 16"/>
                  <a:gd name="T11" fmla="*/ 6 h 12"/>
                  <a:gd name="T12" fmla="*/ 0 w 16"/>
                  <a:gd name="T13" fmla="*/ 4 h 12"/>
                  <a:gd name="T14" fmla="*/ 0 w 16"/>
                  <a:gd name="T15" fmla="*/ 4 h 12"/>
                  <a:gd name="T16" fmla="*/ 3 w 16"/>
                  <a:gd name="T17" fmla="*/ 2 h 12"/>
                  <a:gd name="T18" fmla="*/ 3 w 16"/>
                  <a:gd name="T19" fmla="*/ 2 h 12"/>
                  <a:gd name="T20" fmla="*/ 3 w 16"/>
                  <a:gd name="T21" fmla="*/ 2 h 12"/>
                  <a:gd name="T22" fmla="*/ 6 w 16"/>
                  <a:gd name="T23" fmla="*/ 0 h 12"/>
                  <a:gd name="T24" fmla="*/ 6 w 16"/>
                  <a:gd name="T25" fmla="*/ 0 h 12"/>
                  <a:gd name="T26" fmla="*/ 8 w 16"/>
                  <a:gd name="T27" fmla="*/ 0 h 12"/>
                  <a:gd name="T28" fmla="*/ 8 w 16"/>
                  <a:gd name="T29" fmla="*/ 0 h 12"/>
                  <a:gd name="T30" fmla="*/ 11 w 16"/>
                  <a:gd name="T31" fmla="*/ 0 h 12"/>
                  <a:gd name="T32" fmla="*/ 11 w 16"/>
                  <a:gd name="T33" fmla="*/ 0 h 12"/>
                  <a:gd name="T34" fmla="*/ 14 w 16"/>
                  <a:gd name="T35" fmla="*/ 2 h 12"/>
                  <a:gd name="T36" fmla="*/ 14 w 16"/>
                  <a:gd name="T37" fmla="*/ 2 h 12"/>
                  <a:gd name="T38" fmla="*/ 14 w 16"/>
                  <a:gd name="T39" fmla="*/ 2 h 12"/>
                  <a:gd name="T40" fmla="*/ 16 w 16"/>
                  <a:gd name="T41" fmla="*/ 4 h 12"/>
                  <a:gd name="T42" fmla="*/ 16 w 16"/>
                  <a:gd name="T43" fmla="*/ 4 h 12"/>
                  <a:gd name="T44" fmla="*/ 16 w 16"/>
                  <a:gd name="T45" fmla="*/ 6 h 12"/>
                  <a:gd name="T46" fmla="*/ 16 w 16"/>
                  <a:gd name="T47" fmla="*/ 6 h 12"/>
                  <a:gd name="T48" fmla="*/ 16 w 16"/>
                  <a:gd name="T49" fmla="*/ 6 h 12"/>
                  <a:gd name="T50" fmla="*/ 16 w 16"/>
                  <a:gd name="T51" fmla="*/ 8 h 12"/>
                  <a:gd name="T52" fmla="*/ 16 w 16"/>
                  <a:gd name="T53" fmla="*/ 8 h 12"/>
                  <a:gd name="T54" fmla="*/ 16 w 16"/>
                  <a:gd name="T55" fmla="*/ 10 h 12"/>
                  <a:gd name="T56" fmla="*/ 14 w 16"/>
                  <a:gd name="T57" fmla="*/ 10 h 12"/>
                  <a:gd name="T58" fmla="*/ 14 w 16"/>
                  <a:gd name="T59" fmla="*/ 12 h 12"/>
                  <a:gd name="T60" fmla="*/ 14 w 16"/>
                  <a:gd name="T61" fmla="*/ 12 h 12"/>
                  <a:gd name="T62" fmla="*/ 11 w 16"/>
                  <a:gd name="T63" fmla="*/ 12 h 12"/>
                  <a:gd name="T64" fmla="*/ 11 w 16"/>
                  <a:gd name="T65" fmla="*/ 12 h 12"/>
                  <a:gd name="T66" fmla="*/ 8 w 16"/>
                  <a:gd name="T67" fmla="*/ 12 h 12"/>
                  <a:gd name="T68" fmla="*/ 8 w 16"/>
                  <a:gd name="T69" fmla="*/ 12 h 12"/>
                  <a:gd name="T70" fmla="*/ 6 w 16"/>
                  <a:gd name="T71" fmla="*/ 12 h 12"/>
                  <a:gd name="T72" fmla="*/ 6 w 16"/>
                  <a:gd name="T73" fmla="*/ 12 h 12"/>
                  <a:gd name="T74" fmla="*/ 3 w 16"/>
                  <a:gd name="T75" fmla="*/ 12 h 12"/>
                  <a:gd name="T76" fmla="*/ 3 w 16"/>
                  <a:gd name="T77" fmla="*/ 12 h 12"/>
                  <a:gd name="T78" fmla="*/ 3 w 16"/>
                  <a:gd name="T79" fmla="*/ 10 h 12"/>
                  <a:gd name="T80" fmla="*/ 0 w 16"/>
                  <a:gd name="T81" fmla="*/ 10 h 12"/>
                  <a:gd name="T82" fmla="*/ 0 w 16"/>
                  <a:gd name="T83" fmla="*/ 8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0" y="8"/>
                    </a:moveTo>
                    <a:lnTo>
                      <a:pt x="0" y="8"/>
                    </a:lnTo>
                    <a:lnTo>
                      <a:pt x="0" y="6"/>
                    </a:lnTo>
                    <a:lnTo>
                      <a:pt x="0" y="4"/>
                    </a:lnTo>
                    <a:lnTo>
                      <a:pt x="3" y="2"/>
                    </a:lnTo>
                    <a:lnTo>
                      <a:pt x="6" y="0"/>
                    </a:lnTo>
                    <a:lnTo>
                      <a:pt x="8" y="0"/>
                    </a:lnTo>
                    <a:lnTo>
                      <a:pt x="11" y="0"/>
                    </a:lnTo>
                    <a:lnTo>
                      <a:pt x="14" y="2"/>
                    </a:lnTo>
                    <a:lnTo>
                      <a:pt x="16" y="4"/>
                    </a:lnTo>
                    <a:lnTo>
                      <a:pt x="16" y="6"/>
                    </a:lnTo>
                    <a:lnTo>
                      <a:pt x="16" y="8"/>
                    </a:lnTo>
                    <a:lnTo>
                      <a:pt x="16" y="10"/>
                    </a:lnTo>
                    <a:lnTo>
                      <a:pt x="14" y="10"/>
                    </a:lnTo>
                    <a:lnTo>
                      <a:pt x="14" y="12"/>
                    </a:lnTo>
                    <a:lnTo>
                      <a:pt x="11" y="12"/>
                    </a:lnTo>
                    <a:lnTo>
                      <a:pt x="8" y="12"/>
                    </a:lnTo>
                    <a:lnTo>
                      <a:pt x="6" y="12"/>
                    </a:lnTo>
                    <a:lnTo>
                      <a:pt x="3" y="12"/>
                    </a:lnTo>
                    <a:lnTo>
                      <a:pt x="3" y="10"/>
                    </a:lnTo>
                    <a:lnTo>
                      <a:pt x="0" y="10"/>
                    </a:lnTo>
                    <a:lnTo>
                      <a:pt x="0"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grpSp>
        <p:sp>
          <p:nvSpPr>
            <p:cNvPr id="16429" name="Freeform 53"/>
            <p:cNvSpPr>
              <a:spLocks/>
            </p:cNvSpPr>
            <p:nvPr/>
          </p:nvSpPr>
          <p:spPr bwMode="auto">
            <a:xfrm>
              <a:off x="4854" y="1735"/>
              <a:ext cx="93" cy="57"/>
            </a:xfrm>
            <a:custGeom>
              <a:avLst/>
              <a:gdLst>
                <a:gd name="T0" fmla="*/ 77 w 93"/>
                <a:gd name="T1" fmla="*/ 17 h 57"/>
                <a:gd name="T2" fmla="*/ 93 w 93"/>
                <a:gd name="T3" fmla="*/ 36 h 57"/>
                <a:gd name="T4" fmla="*/ 0 w 93"/>
                <a:gd name="T5" fmla="*/ 57 h 57"/>
                <a:gd name="T6" fmla="*/ 64 w 93"/>
                <a:gd name="T7" fmla="*/ 0 h 57"/>
                <a:gd name="T8" fmla="*/ 77 w 93"/>
                <a:gd name="T9" fmla="*/ 19 h 57"/>
                <a:gd name="T10" fmla="*/ 0 60000 65536"/>
                <a:gd name="T11" fmla="*/ 0 60000 65536"/>
                <a:gd name="T12" fmla="*/ 0 60000 65536"/>
                <a:gd name="T13" fmla="*/ 0 60000 65536"/>
                <a:gd name="T14" fmla="*/ 0 60000 65536"/>
                <a:gd name="T15" fmla="*/ 0 w 93"/>
                <a:gd name="T16" fmla="*/ 0 h 57"/>
                <a:gd name="T17" fmla="*/ 93 w 93"/>
                <a:gd name="T18" fmla="*/ 57 h 57"/>
              </a:gdLst>
              <a:ahLst/>
              <a:cxnLst>
                <a:cxn ang="T10">
                  <a:pos x="T0" y="T1"/>
                </a:cxn>
                <a:cxn ang="T11">
                  <a:pos x="T2" y="T3"/>
                </a:cxn>
                <a:cxn ang="T12">
                  <a:pos x="T4" y="T5"/>
                </a:cxn>
                <a:cxn ang="T13">
                  <a:pos x="T6" y="T7"/>
                </a:cxn>
                <a:cxn ang="T14">
                  <a:pos x="T8" y="T9"/>
                </a:cxn>
              </a:cxnLst>
              <a:rect l="T15" t="T16" r="T17" b="T18"/>
              <a:pathLst>
                <a:path w="93" h="57">
                  <a:moveTo>
                    <a:pt x="77" y="17"/>
                  </a:moveTo>
                  <a:lnTo>
                    <a:pt x="93" y="36"/>
                  </a:lnTo>
                  <a:lnTo>
                    <a:pt x="0" y="57"/>
                  </a:lnTo>
                  <a:lnTo>
                    <a:pt x="64" y="0"/>
                  </a:lnTo>
                  <a:lnTo>
                    <a:pt x="77" y="19"/>
                  </a:lnTo>
                </a:path>
              </a:pathLst>
            </a:custGeom>
            <a:noFill/>
            <a:ln w="25400">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30" name="Freeform 54"/>
            <p:cNvSpPr>
              <a:spLocks/>
            </p:cNvSpPr>
            <p:nvPr/>
          </p:nvSpPr>
          <p:spPr bwMode="auto">
            <a:xfrm>
              <a:off x="4854" y="1735"/>
              <a:ext cx="93" cy="57"/>
            </a:xfrm>
            <a:custGeom>
              <a:avLst/>
              <a:gdLst>
                <a:gd name="T0" fmla="*/ 77 w 93"/>
                <a:gd name="T1" fmla="*/ 17 h 57"/>
                <a:gd name="T2" fmla="*/ 93 w 93"/>
                <a:gd name="T3" fmla="*/ 36 h 57"/>
                <a:gd name="T4" fmla="*/ 0 w 93"/>
                <a:gd name="T5" fmla="*/ 57 h 57"/>
                <a:gd name="T6" fmla="*/ 64 w 93"/>
                <a:gd name="T7" fmla="*/ 0 h 57"/>
                <a:gd name="T8" fmla="*/ 77 w 93"/>
                <a:gd name="T9" fmla="*/ 17 h 57"/>
                <a:gd name="T10" fmla="*/ 0 60000 65536"/>
                <a:gd name="T11" fmla="*/ 0 60000 65536"/>
                <a:gd name="T12" fmla="*/ 0 60000 65536"/>
                <a:gd name="T13" fmla="*/ 0 60000 65536"/>
                <a:gd name="T14" fmla="*/ 0 60000 65536"/>
                <a:gd name="T15" fmla="*/ 0 w 93"/>
                <a:gd name="T16" fmla="*/ 0 h 57"/>
                <a:gd name="T17" fmla="*/ 93 w 93"/>
                <a:gd name="T18" fmla="*/ 57 h 57"/>
              </a:gdLst>
              <a:ahLst/>
              <a:cxnLst>
                <a:cxn ang="T10">
                  <a:pos x="T0" y="T1"/>
                </a:cxn>
                <a:cxn ang="T11">
                  <a:pos x="T2" y="T3"/>
                </a:cxn>
                <a:cxn ang="T12">
                  <a:pos x="T4" y="T5"/>
                </a:cxn>
                <a:cxn ang="T13">
                  <a:pos x="T6" y="T7"/>
                </a:cxn>
                <a:cxn ang="T14">
                  <a:pos x="T8" y="T9"/>
                </a:cxn>
              </a:cxnLst>
              <a:rect l="T15" t="T16" r="T17" b="T18"/>
              <a:pathLst>
                <a:path w="93" h="57">
                  <a:moveTo>
                    <a:pt x="77" y="17"/>
                  </a:moveTo>
                  <a:lnTo>
                    <a:pt x="93" y="36"/>
                  </a:lnTo>
                  <a:lnTo>
                    <a:pt x="0" y="57"/>
                  </a:lnTo>
                  <a:lnTo>
                    <a:pt x="64" y="0"/>
                  </a:lnTo>
                  <a:lnTo>
                    <a:pt x="77"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31" name="Freeform 55"/>
            <p:cNvSpPr>
              <a:spLocks/>
            </p:cNvSpPr>
            <p:nvPr/>
          </p:nvSpPr>
          <p:spPr bwMode="auto">
            <a:xfrm>
              <a:off x="4939" y="1538"/>
              <a:ext cx="73" cy="212"/>
            </a:xfrm>
            <a:custGeom>
              <a:avLst/>
              <a:gdLst>
                <a:gd name="T0" fmla="*/ 73 w 73"/>
                <a:gd name="T1" fmla="*/ 0 h 212"/>
                <a:gd name="T2" fmla="*/ 73 w 73"/>
                <a:gd name="T3" fmla="*/ 25 h 212"/>
                <a:gd name="T4" fmla="*/ 73 w 73"/>
                <a:gd name="T5" fmla="*/ 52 h 212"/>
                <a:gd name="T6" fmla="*/ 70 w 73"/>
                <a:gd name="T7" fmla="*/ 78 h 212"/>
                <a:gd name="T8" fmla="*/ 67 w 73"/>
                <a:gd name="T9" fmla="*/ 103 h 212"/>
                <a:gd name="T10" fmla="*/ 62 w 73"/>
                <a:gd name="T11" fmla="*/ 126 h 212"/>
                <a:gd name="T12" fmla="*/ 54 w 73"/>
                <a:gd name="T13" fmla="*/ 149 h 212"/>
                <a:gd name="T14" fmla="*/ 46 w 73"/>
                <a:gd name="T15" fmla="*/ 168 h 212"/>
                <a:gd name="T16" fmla="*/ 32 w 73"/>
                <a:gd name="T17" fmla="*/ 187 h 212"/>
                <a:gd name="T18" fmla="*/ 19 w 73"/>
                <a:gd name="T19" fmla="*/ 201 h 212"/>
                <a:gd name="T20" fmla="*/ 0 w 73"/>
                <a:gd name="T21" fmla="*/ 212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
                <a:gd name="T34" fmla="*/ 0 h 212"/>
                <a:gd name="T35" fmla="*/ 73 w 73"/>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 h="212">
                  <a:moveTo>
                    <a:pt x="73" y="0"/>
                  </a:moveTo>
                  <a:lnTo>
                    <a:pt x="73" y="25"/>
                  </a:lnTo>
                  <a:lnTo>
                    <a:pt x="73" y="52"/>
                  </a:lnTo>
                  <a:lnTo>
                    <a:pt x="70" y="78"/>
                  </a:lnTo>
                  <a:lnTo>
                    <a:pt x="67" y="103"/>
                  </a:lnTo>
                  <a:lnTo>
                    <a:pt x="62" y="126"/>
                  </a:lnTo>
                  <a:lnTo>
                    <a:pt x="54" y="149"/>
                  </a:lnTo>
                  <a:lnTo>
                    <a:pt x="46" y="168"/>
                  </a:lnTo>
                  <a:lnTo>
                    <a:pt x="32" y="187"/>
                  </a:lnTo>
                  <a:lnTo>
                    <a:pt x="19" y="201"/>
                  </a:lnTo>
                  <a:lnTo>
                    <a:pt x="0" y="212"/>
                  </a:lnTo>
                </a:path>
              </a:pathLst>
            </a:custGeom>
            <a:noFill/>
            <a:ln w="25400">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32" name="Line 56"/>
            <p:cNvSpPr>
              <a:spLocks noChangeShapeType="1"/>
            </p:cNvSpPr>
            <p:nvPr/>
          </p:nvSpPr>
          <p:spPr bwMode="auto">
            <a:xfrm>
              <a:off x="4525" y="1727"/>
              <a:ext cx="3" cy="1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433" name="Freeform 57"/>
            <p:cNvSpPr>
              <a:spLocks/>
            </p:cNvSpPr>
            <p:nvPr/>
          </p:nvSpPr>
          <p:spPr bwMode="auto">
            <a:xfrm>
              <a:off x="3483" y="1462"/>
              <a:ext cx="45" cy="36"/>
            </a:xfrm>
            <a:custGeom>
              <a:avLst/>
              <a:gdLst>
                <a:gd name="T0" fmla="*/ 43 w 45"/>
                <a:gd name="T1" fmla="*/ 17 h 36"/>
                <a:gd name="T2" fmla="*/ 45 w 45"/>
                <a:gd name="T3" fmla="*/ 21 h 36"/>
                <a:gd name="T4" fmla="*/ 43 w 45"/>
                <a:gd name="T5" fmla="*/ 23 h 36"/>
                <a:gd name="T6" fmla="*/ 43 w 45"/>
                <a:gd name="T7" fmla="*/ 28 h 36"/>
                <a:gd name="T8" fmla="*/ 40 w 45"/>
                <a:gd name="T9" fmla="*/ 30 h 36"/>
                <a:gd name="T10" fmla="*/ 37 w 45"/>
                <a:gd name="T11" fmla="*/ 32 h 36"/>
                <a:gd name="T12" fmla="*/ 35 w 45"/>
                <a:gd name="T13" fmla="*/ 34 h 36"/>
                <a:gd name="T14" fmla="*/ 32 w 45"/>
                <a:gd name="T15" fmla="*/ 34 h 36"/>
                <a:gd name="T16" fmla="*/ 29 w 45"/>
                <a:gd name="T17" fmla="*/ 36 h 36"/>
                <a:gd name="T18" fmla="*/ 27 w 45"/>
                <a:gd name="T19" fmla="*/ 36 h 36"/>
                <a:gd name="T20" fmla="*/ 24 w 45"/>
                <a:gd name="T21" fmla="*/ 36 h 36"/>
                <a:gd name="T22" fmla="*/ 19 w 45"/>
                <a:gd name="T23" fmla="*/ 36 h 36"/>
                <a:gd name="T24" fmla="*/ 16 w 45"/>
                <a:gd name="T25" fmla="*/ 36 h 36"/>
                <a:gd name="T26" fmla="*/ 13 w 45"/>
                <a:gd name="T27" fmla="*/ 34 h 36"/>
                <a:gd name="T28" fmla="*/ 11 w 45"/>
                <a:gd name="T29" fmla="*/ 34 h 36"/>
                <a:gd name="T30" fmla="*/ 8 w 45"/>
                <a:gd name="T31" fmla="*/ 32 h 36"/>
                <a:gd name="T32" fmla="*/ 5 w 45"/>
                <a:gd name="T33" fmla="*/ 30 h 36"/>
                <a:gd name="T34" fmla="*/ 3 w 45"/>
                <a:gd name="T35" fmla="*/ 28 h 36"/>
                <a:gd name="T36" fmla="*/ 3 w 45"/>
                <a:gd name="T37" fmla="*/ 23 h 36"/>
                <a:gd name="T38" fmla="*/ 0 w 45"/>
                <a:gd name="T39" fmla="*/ 21 h 36"/>
                <a:gd name="T40" fmla="*/ 0 w 45"/>
                <a:gd name="T41" fmla="*/ 19 h 36"/>
                <a:gd name="T42" fmla="*/ 0 w 45"/>
                <a:gd name="T43" fmla="*/ 15 h 36"/>
                <a:gd name="T44" fmla="*/ 3 w 45"/>
                <a:gd name="T45" fmla="*/ 13 h 36"/>
                <a:gd name="T46" fmla="*/ 3 w 45"/>
                <a:gd name="T47" fmla="*/ 11 h 36"/>
                <a:gd name="T48" fmla="*/ 5 w 45"/>
                <a:gd name="T49" fmla="*/ 9 h 36"/>
                <a:gd name="T50" fmla="*/ 8 w 45"/>
                <a:gd name="T51" fmla="*/ 7 h 36"/>
                <a:gd name="T52" fmla="*/ 11 w 45"/>
                <a:gd name="T53" fmla="*/ 5 h 36"/>
                <a:gd name="T54" fmla="*/ 13 w 45"/>
                <a:gd name="T55" fmla="*/ 3 h 36"/>
                <a:gd name="T56" fmla="*/ 16 w 45"/>
                <a:gd name="T57" fmla="*/ 3 h 36"/>
                <a:gd name="T58" fmla="*/ 19 w 45"/>
                <a:gd name="T59" fmla="*/ 0 h 36"/>
                <a:gd name="T60" fmla="*/ 24 w 45"/>
                <a:gd name="T61" fmla="*/ 0 h 36"/>
                <a:gd name="T62" fmla="*/ 27 w 45"/>
                <a:gd name="T63" fmla="*/ 0 h 36"/>
                <a:gd name="T64" fmla="*/ 29 w 45"/>
                <a:gd name="T65" fmla="*/ 3 h 36"/>
                <a:gd name="T66" fmla="*/ 32 w 45"/>
                <a:gd name="T67" fmla="*/ 3 h 36"/>
                <a:gd name="T68" fmla="*/ 35 w 45"/>
                <a:gd name="T69" fmla="*/ 5 h 36"/>
                <a:gd name="T70" fmla="*/ 37 w 45"/>
                <a:gd name="T71" fmla="*/ 7 h 36"/>
                <a:gd name="T72" fmla="*/ 40 w 45"/>
                <a:gd name="T73" fmla="*/ 9 h 36"/>
                <a:gd name="T74" fmla="*/ 43 w 45"/>
                <a:gd name="T75" fmla="*/ 11 h 36"/>
                <a:gd name="T76" fmla="*/ 43 w 45"/>
                <a:gd name="T77" fmla="*/ 13 h 36"/>
                <a:gd name="T78" fmla="*/ 45 w 45"/>
                <a:gd name="T79" fmla="*/ 15 h 36"/>
                <a:gd name="T80" fmla="*/ 45 w 45"/>
                <a:gd name="T81" fmla="*/ 19 h 36"/>
                <a:gd name="T82" fmla="*/ 43 w 45"/>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36"/>
                <a:gd name="T128" fmla="*/ 45 w 45"/>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36">
                  <a:moveTo>
                    <a:pt x="43" y="17"/>
                  </a:moveTo>
                  <a:lnTo>
                    <a:pt x="45" y="21"/>
                  </a:lnTo>
                  <a:lnTo>
                    <a:pt x="43" y="23"/>
                  </a:lnTo>
                  <a:lnTo>
                    <a:pt x="43" y="28"/>
                  </a:lnTo>
                  <a:lnTo>
                    <a:pt x="40" y="30"/>
                  </a:lnTo>
                  <a:lnTo>
                    <a:pt x="37" y="32"/>
                  </a:lnTo>
                  <a:lnTo>
                    <a:pt x="35" y="34"/>
                  </a:lnTo>
                  <a:lnTo>
                    <a:pt x="32" y="34"/>
                  </a:lnTo>
                  <a:lnTo>
                    <a:pt x="29" y="36"/>
                  </a:lnTo>
                  <a:lnTo>
                    <a:pt x="27" y="36"/>
                  </a:lnTo>
                  <a:lnTo>
                    <a:pt x="24" y="36"/>
                  </a:lnTo>
                  <a:lnTo>
                    <a:pt x="19" y="36"/>
                  </a:lnTo>
                  <a:lnTo>
                    <a:pt x="16" y="36"/>
                  </a:lnTo>
                  <a:lnTo>
                    <a:pt x="13" y="34"/>
                  </a:lnTo>
                  <a:lnTo>
                    <a:pt x="11" y="34"/>
                  </a:lnTo>
                  <a:lnTo>
                    <a:pt x="8" y="32"/>
                  </a:lnTo>
                  <a:lnTo>
                    <a:pt x="5" y="30"/>
                  </a:lnTo>
                  <a:lnTo>
                    <a:pt x="3" y="28"/>
                  </a:lnTo>
                  <a:lnTo>
                    <a:pt x="3" y="23"/>
                  </a:lnTo>
                  <a:lnTo>
                    <a:pt x="0" y="21"/>
                  </a:lnTo>
                  <a:lnTo>
                    <a:pt x="0" y="19"/>
                  </a:lnTo>
                  <a:lnTo>
                    <a:pt x="0" y="15"/>
                  </a:lnTo>
                  <a:lnTo>
                    <a:pt x="3" y="13"/>
                  </a:lnTo>
                  <a:lnTo>
                    <a:pt x="3" y="11"/>
                  </a:lnTo>
                  <a:lnTo>
                    <a:pt x="5" y="9"/>
                  </a:lnTo>
                  <a:lnTo>
                    <a:pt x="8" y="7"/>
                  </a:lnTo>
                  <a:lnTo>
                    <a:pt x="11" y="5"/>
                  </a:lnTo>
                  <a:lnTo>
                    <a:pt x="13" y="3"/>
                  </a:lnTo>
                  <a:lnTo>
                    <a:pt x="16" y="3"/>
                  </a:lnTo>
                  <a:lnTo>
                    <a:pt x="19" y="0"/>
                  </a:lnTo>
                  <a:lnTo>
                    <a:pt x="24" y="0"/>
                  </a:lnTo>
                  <a:lnTo>
                    <a:pt x="27" y="0"/>
                  </a:lnTo>
                  <a:lnTo>
                    <a:pt x="29" y="3"/>
                  </a:lnTo>
                  <a:lnTo>
                    <a:pt x="32" y="3"/>
                  </a:lnTo>
                  <a:lnTo>
                    <a:pt x="35" y="5"/>
                  </a:lnTo>
                  <a:lnTo>
                    <a:pt x="37" y="7"/>
                  </a:lnTo>
                  <a:lnTo>
                    <a:pt x="40" y="9"/>
                  </a:lnTo>
                  <a:lnTo>
                    <a:pt x="43" y="11"/>
                  </a:lnTo>
                  <a:lnTo>
                    <a:pt x="43" y="13"/>
                  </a:lnTo>
                  <a:lnTo>
                    <a:pt x="45" y="15"/>
                  </a:lnTo>
                  <a:lnTo>
                    <a:pt x="45" y="19"/>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34" name="Freeform 58"/>
            <p:cNvSpPr>
              <a:spLocks/>
            </p:cNvSpPr>
            <p:nvPr/>
          </p:nvSpPr>
          <p:spPr bwMode="auto">
            <a:xfrm>
              <a:off x="3483" y="1462"/>
              <a:ext cx="45" cy="36"/>
            </a:xfrm>
            <a:custGeom>
              <a:avLst/>
              <a:gdLst>
                <a:gd name="T0" fmla="*/ 43 w 45"/>
                <a:gd name="T1" fmla="*/ 17 h 36"/>
                <a:gd name="T2" fmla="*/ 45 w 45"/>
                <a:gd name="T3" fmla="*/ 15 h 36"/>
                <a:gd name="T4" fmla="*/ 43 w 45"/>
                <a:gd name="T5" fmla="*/ 13 h 36"/>
                <a:gd name="T6" fmla="*/ 43 w 45"/>
                <a:gd name="T7" fmla="*/ 11 h 36"/>
                <a:gd name="T8" fmla="*/ 40 w 45"/>
                <a:gd name="T9" fmla="*/ 9 h 36"/>
                <a:gd name="T10" fmla="*/ 37 w 45"/>
                <a:gd name="T11" fmla="*/ 7 h 36"/>
                <a:gd name="T12" fmla="*/ 35 w 45"/>
                <a:gd name="T13" fmla="*/ 5 h 36"/>
                <a:gd name="T14" fmla="*/ 32 w 45"/>
                <a:gd name="T15" fmla="*/ 3 h 36"/>
                <a:gd name="T16" fmla="*/ 29 w 45"/>
                <a:gd name="T17" fmla="*/ 3 h 36"/>
                <a:gd name="T18" fmla="*/ 27 w 45"/>
                <a:gd name="T19" fmla="*/ 0 h 36"/>
                <a:gd name="T20" fmla="*/ 24 w 45"/>
                <a:gd name="T21" fmla="*/ 0 h 36"/>
                <a:gd name="T22" fmla="*/ 19 w 45"/>
                <a:gd name="T23" fmla="*/ 0 h 36"/>
                <a:gd name="T24" fmla="*/ 16 w 45"/>
                <a:gd name="T25" fmla="*/ 3 h 36"/>
                <a:gd name="T26" fmla="*/ 13 w 45"/>
                <a:gd name="T27" fmla="*/ 3 h 36"/>
                <a:gd name="T28" fmla="*/ 11 w 45"/>
                <a:gd name="T29" fmla="*/ 5 h 36"/>
                <a:gd name="T30" fmla="*/ 8 w 45"/>
                <a:gd name="T31" fmla="*/ 7 h 36"/>
                <a:gd name="T32" fmla="*/ 5 w 45"/>
                <a:gd name="T33" fmla="*/ 9 h 36"/>
                <a:gd name="T34" fmla="*/ 3 w 45"/>
                <a:gd name="T35" fmla="*/ 11 h 36"/>
                <a:gd name="T36" fmla="*/ 3 w 45"/>
                <a:gd name="T37" fmla="*/ 13 h 36"/>
                <a:gd name="T38" fmla="*/ 0 w 45"/>
                <a:gd name="T39" fmla="*/ 15 h 36"/>
                <a:gd name="T40" fmla="*/ 0 w 45"/>
                <a:gd name="T41" fmla="*/ 19 h 36"/>
                <a:gd name="T42" fmla="*/ 0 w 45"/>
                <a:gd name="T43" fmla="*/ 21 h 36"/>
                <a:gd name="T44" fmla="*/ 3 w 45"/>
                <a:gd name="T45" fmla="*/ 23 h 36"/>
                <a:gd name="T46" fmla="*/ 3 w 45"/>
                <a:gd name="T47" fmla="*/ 28 h 36"/>
                <a:gd name="T48" fmla="*/ 5 w 45"/>
                <a:gd name="T49" fmla="*/ 30 h 36"/>
                <a:gd name="T50" fmla="*/ 8 w 45"/>
                <a:gd name="T51" fmla="*/ 32 h 36"/>
                <a:gd name="T52" fmla="*/ 11 w 45"/>
                <a:gd name="T53" fmla="*/ 34 h 36"/>
                <a:gd name="T54" fmla="*/ 13 w 45"/>
                <a:gd name="T55" fmla="*/ 34 h 36"/>
                <a:gd name="T56" fmla="*/ 16 w 45"/>
                <a:gd name="T57" fmla="*/ 36 h 36"/>
                <a:gd name="T58" fmla="*/ 19 w 45"/>
                <a:gd name="T59" fmla="*/ 36 h 36"/>
                <a:gd name="T60" fmla="*/ 24 w 45"/>
                <a:gd name="T61" fmla="*/ 36 h 36"/>
                <a:gd name="T62" fmla="*/ 27 w 45"/>
                <a:gd name="T63" fmla="*/ 36 h 36"/>
                <a:gd name="T64" fmla="*/ 29 w 45"/>
                <a:gd name="T65" fmla="*/ 36 h 36"/>
                <a:gd name="T66" fmla="*/ 32 w 45"/>
                <a:gd name="T67" fmla="*/ 34 h 36"/>
                <a:gd name="T68" fmla="*/ 35 w 45"/>
                <a:gd name="T69" fmla="*/ 34 h 36"/>
                <a:gd name="T70" fmla="*/ 37 w 45"/>
                <a:gd name="T71" fmla="*/ 32 h 36"/>
                <a:gd name="T72" fmla="*/ 40 w 45"/>
                <a:gd name="T73" fmla="*/ 30 h 36"/>
                <a:gd name="T74" fmla="*/ 43 w 45"/>
                <a:gd name="T75" fmla="*/ 28 h 36"/>
                <a:gd name="T76" fmla="*/ 43 w 45"/>
                <a:gd name="T77" fmla="*/ 23 h 36"/>
                <a:gd name="T78" fmla="*/ 45 w 45"/>
                <a:gd name="T79" fmla="*/ 21 h 36"/>
                <a:gd name="T80" fmla="*/ 45 w 45"/>
                <a:gd name="T81" fmla="*/ 19 h 36"/>
                <a:gd name="T82" fmla="*/ 45 w 45"/>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36"/>
                <a:gd name="T128" fmla="*/ 45 w 45"/>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36">
                  <a:moveTo>
                    <a:pt x="43" y="17"/>
                  </a:moveTo>
                  <a:lnTo>
                    <a:pt x="45" y="15"/>
                  </a:lnTo>
                  <a:lnTo>
                    <a:pt x="43" y="13"/>
                  </a:lnTo>
                  <a:lnTo>
                    <a:pt x="43" y="11"/>
                  </a:lnTo>
                  <a:lnTo>
                    <a:pt x="40" y="9"/>
                  </a:lnTo>
                  <a:lnTo>
                    <a:pt x="37" y="7"/>
                  </a:lnTo>
                  <a:lnTo>
                    <a:pt x="35" y="5"/>
                  </a:lnTo>
                  <a:lnTo>
                    <a:pt x="32" y="3"/>
                  </a:lnTo>
                  <a:lnTo>
                    <a:pt x="29" y="3"/>
                  </a:lnTo>
                  <a:lnTo>
                    <a:pt x="27" y="0"/>
                  </a:lnTo>
                  <a:lnTo>
                    <a:pt x="24" y="0"/>
                  </a:lnTo>
                  <a:lnTo>
                    <a:pt x="19" y="0"/>
                  </a:lnTo>
                  <a:lnTo>
                    <a:pt x="16" y="3"/>
                  </a:lnTo>
                  <a:lnTo>
                    <a:pt x="13" y="3"/>
                  </a:lnTo>
                  <a:lnTo>
                    <a:pt x="11" y="5"/>
                  </a:lnTo>
                  <a:lnTo>
                    <a:pt x="8" y="7"/>
                  </a:lnTo>
                  <a:lnTo>
                    <a:pt x="5" y="9"/>
                  </a:lnTo>
                  <a:lnTo>
                    <a:pt x="3" y="11"/>
                  </a:lnTo>
                  <a:lnTo>
                    <a:pt x="3" y="13"/>
                  </a:lnTo>
                  <a:lnTo>
                    <a:pt x="0" y="15"/>
                  </a:lnTo>
                  <a:lnTo>
                    <a:pt x="0" y="19"/>
                  </a:lnTo>
                  <a:lnTo>
                    <a:pt x="0" y="21"/>
                  </a:lnTo>
                  <a:lnTo>
                    <a:pt x="3" y="23"/>
                  </a:lnTo>
                  <a:lnTo>
                    <a:pt x="3" y="28"/>
                  </a:lnTo>
                  <a:lnTo>
                    <a:pt x="5" y="30"/>
                  </a:lnTo>
                  <a:lnTo>
                    <a:pt x="8" y="32"/>
                  </a:lnTo>
                  <a:lnTo>
                    <a:pt x="11" y="34"/>
                  </a:lnTo>
                  <a:lnTo>
                    <a:pt x="13" y="34"/>
                  </a:lnTo>
                  <a:lnTo>
                    <a:pt x="16" y="36"/>
                  </a:lnTo>
                  <a:lnTo>
                    <a:pt x="19" y="36"/>
                  </a:lnTo>
                  <a:lnTo>
                    <a:pt x="24" y="36"/>
                  </a:lnTo>
                  <a:lnTo>
                    <a:pt x="27" y="36"/>
                  </a:lnTo>
                  <a:lnTo>
                    <a:pt x="29" y="36"/>
                  </a:lnTo>
                  <a:lnTo>
                    <a:pt x="32" y="34"/>
                  </a:lnTo>
                  <a:lnTo>
                    <a:pt x="35" y="34"/>
                  </a:lnTo>
                  <a:lnTo>
                    <a:pt x="37" y="32"/>
                  </a:lnTo>
                  <a:lnTo>
                    <a:pt x="40" y="30"/>
                  </a:lnTo>
                  <a:lnTo>
                    <a:pt x="43" y="28"/>
                  </a:lnTo>
                  <a:lnTo>
                    <a:pt x="43" y="23"/>
                  </a:lnTo>
                  <a:lnTo>
                    <a:pt x="45" y="21"/>
                  </a:lnTo>
                  <a:lnTo>
                    <a:pt x="45" y="19"/>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35" name="Freeform 59"/>
            <p:cNvSpPr>
              <a:spLocks/>
            </p:cNvSpPr>
            <p:nvPr/>
          </p:nvSpPr>
          <p:spPr bwMode="auto">
            <a:xfrm>
              <a:off x="3665" y="1462"/>
              <a:ext cx="42" cy="36"/>
            </a:xfrm>
            <a:custGeom>
              <a:avLst/>
              <a:gdLst>
                <a:gd name="T0" fmla="*/ 42 w 42"/>
                <a:gd name="T1" fmla="*/ 17 h 36"/>
                <a:gd name="T2" fmla="*/ 42 w 42"/>
                <a:gd name="T3" fmla="*/ 21 h 36"/>
                <a:gd name="T4" fmla="*/ 42 w 42"/>
                <a:gd name="T5" fmla="*/ 23 h 36"/>
                <a:gd name="T6" fmla="*/ 40 w 42"/>
                <a:gd name="T7" fmla="*/ 28 h 36"/>
                <a:gd name="T8" fmla="*/ 40 w 42"/>
                <a:gd name="T9" fmla="*/ 30 h 36"/>
                <a:gd name="T10" fmla="*/ 37 w 42"/>
                <a:gd name="T11" fmla="*/ 32 h 36"/>
                <a:gd name="T12" fmla="*/ 34 w 42"/>
                <a:gd name="T13" fmla="*/ 34 h 36"/>
                <a:gd name="T14" fmla="*/ 32 w 42"/>
                <a:gd name="T15" fmla="*/ 34 h 36"/>
                <a:gd name="T16" fmla="*/ 29 w 42"/>
                <a:gd name="T17" fmla="*/ 36 h 36"/>
                <a:gd name="T18" fmla="*/ 24 w 42"/>
                <a:gd name="T19" fmla="*/ 36 h 36"/>
                <a:gd name="T20" fmla="*/ 21 w 42"/>
                <a:gd name="T21" fmla="*/ 36 h 36"/>
                <a:gd name="T22" fmla="*/ 18 w 42"/>
                <a:gd name="T23" fmla="*/ 36 h 36"/>
                <a:gd name="T24" fmla="*/ 13 w 42"/>
                <a:gd name="T25" fmla="*/ 36 h 36"/>
                <a:gd name="T26" fmla="*/ 10 w 42"/>
                <a:gd name="T27" fmla="*/ 34 h 36"/>
                <a:gd name="T28" fmla="*/ 8 w 42"/>
                <a:gd name="T29" fmla="*/ 34 h 36"/>
                <a:gd name="T30" fmla="*/ 5 w 42"/>
                <a:gd name="T31" fmla="*/ 32 h 36"/>
                <a:gd name="T32" fmla="*/ 2 w 42"/>
                <a:gd name="T33" fmla="*/ 30 h 36"/>
                <a:gd name="T34" fmla="*/ 2 w 42"/>
                <a:gd name="T35" fmla="*/ 28 h 36"/>
                <a:gd name="T36" fmla="*/ 0 w 42"/>
                <a:gd name="T37" fmla="*/ 23 h 36"/>
                <a:gd name="T38" fmla="*/ 0 w 42"/>
                <a:gd name="T39" fmla="*/ 21 h 36"/>
                <a:gd name="T40" fmla="*/ 0 w 42"/>
                <a:gd name="T41" fmla="*/ 19 h 36"/>
                <a:gd name="T42" fmla="*/ 0 w 42"/>
                <a:gd name="T43" fmla="*/ 15 h 36"/>
                <a:gd name="T44" fmla="*/ 0 w 42"/>
                <a:gd name="T45" fmla="*/ 13 h 36"/>
                <a:gd name="T46" fmla="*/ 2 w 42"/>
                <a:gd name="T47" fmla="*/ 11 h 36"/>
                <a:gd name="T48" fmla="*/ 2 w 42"/>
                <a:gd name="T49" fmla="*/ 9 h 36"/>
                <a:gd name="T50" fmla="*/ 5 w 42"/>
                <a:gd name="T51" fmla="*/ 7 h 36"/>
                <a:gd name="T52" fmla="*/ 8 w 42"/>
                <a:gd name="T53" fmla="*/ 5 h 36"/>
                <a:gd name="T54" fmla="*/ 10 w 42"/>
                <a:gd name="T55" fmla="*/ 3 h 36"/>
                <a:gd name="T56" fmla="*/ 13 w 42"/>
                <a:gd name="T57" fmla="*/ 3 h 36"/>
                <a:gd name="T58" fmla="*/ 18 w 42"/>
                <a:gd name="T59" fmla="*/ 0 h 36"/>
                <a:gd name="T60" fmla="*/ 21 w 42"/>
                <a:gd name="T61" fmla="*/ 0 h 36"/>
                <a:gd name="T62" fmla="*/ 24 w 42"/>
                <a:gd name="T63" fmla="*/ 0 h 36"/>
                <a:gd name="T64" fmla="*/ 29 w 42"/>
                <a:gd name="T65" fmla="*/ 3 h 36"/>
                <a:gd name="T66" fmla="*/ 32 w 42"/>
                <a:gd name="T67" fmla="*/ 3 h 36"/>
                <a:gd name="T68" fmla="*/ 34 w 42"/>
                <a:gd name="T69" fmla="*/ 5 h 36"/>
                <a:gd name="T70" fmla="*/ 37 w 42"/>
                <a:gd name="T71" fmla="*/ 7 h 36"/>
                <a:gd name="T72" fmla="*/ 40 w 42"/>
                <a:gd name="T73" fmla="*/ 9 h 36"/>
                <a:gd name="T74" fmla="*/ 40 w 42"/>
                <a:gd name="T75" fmla="*/ 11 h 36"/>
                <a:gd name="T76" fmla="*/ 42 w 42"/>
                <a:gd name="T77" fmla="*/ 13 h 36"/>
                <a:gd name="T78" fmla="*/ 42 w 42"/>
                <a:gd name="T79" fmla="*/ 15 h 36"/>
                <a:gd name="T80" fmla="*/ 42 w 42"/>
                <a:gd name="T81" fmla="*/ 19 h 36"/>
                <a:gd name="T82" fmla="*/ 42 w 42"/>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21"/>
                  </a:lnTo>
                  <a:lnTo>
                    <a:pt x="42" y="23"/>
                  </a:lnTo>
                  <a:lnTo>
                    <a:pt x="40" y="28"/>
                  </a:lnTo>
                  <a:lnTo>
                    <a:pt x="40" y="30"/>
                  </a:lnTo>
                  <a:lnTo>
                    <a:pt x="37" y="32"/>
                  </a:lnTo>
                  <a:lnTo>
                    <a:pt x="34" y="34"/>
                  </a:lnTo>
                  <a:lnTo>
                    <a:pt x="32" y="34"/>
                  </a:lnTo>
                  <a:lnTo>
                    <a:pt x="29" y="36"/>
                  </a:lnTo>
                  <a:lnTo>
                    <a:pt x="24" y="36"/>
                  </a:lnTo>
                  <a:lnTo>
                    <a:pt x="21" y="36"/>
                  </a:lnTo>
                  <a:lnTo>
                    <a:pt x="18" y="36"/>
                  </a:lnTo>
                  <a:lnTo>
                    <a:pt x="13" y="36"/>
                  </a:lnTo>
                  <a:lnTo>
                    <a:pt x="10" y="34"/>
                  </a:lnTo>
                  <a:lnTo>
                    <a:pt x="8" y="34"/>
                  </a:lnTo>
                  <a:lnTo>
                    <a:pt x="5" y="32"/>
                  </a:lnTo>
                  <a:lnTo>
                    <a:pt x="2" y="30"/>
                  </a:lnTo>
                  <a:lnTo>
                    <a:pt x="2" y="28"/>
                  </a:lnTo>
                  <a:lnTo>
                    <a:pt x="0" y="23"/>
                  </a:lnTo>
                  <a:lnTo>
                    <a:pt x="0" y="21"/>
                  </a:lnTo>
                  <a:lnTo>
                    <a:pt x="0" y="19"/>
                  </a:lnTo>
                  <a:lnTo>
                    <a:pt x="0" y="15"/>
                  </a:lnTo>
                  <a:lnTo>
                    <a:pt x="0" y="13"/>
                  </a:lnTo>
                  <a:lnTo>
                    <a:pt x="2" y="11"/>
                  </a:lnTo>
                  <a:lnTo>
                    <a:pt x="2" y="9"/>
                  </a:lnTo>
                  <a:lnTo>
                    <a:pt x="5" y="7"/>
                  </a:lnTo>
                  <a:lnTo>
                    <a:pt x="8" y="5"/>
                  </a:lnTo>
                  <a:lnTo>
                    <a:pt x="10" y="3"/>
                  </a:lnTo>
                  <a:lnTo>
                    <a:pt x="13" y="3"/>
                  </a:lnTo>
                  <a:lnTo>
                    <a:pt x="18" y="0"/>
                  </a:lnTo>
                  <a:lnTo>
                    <a:pt x="21" y="0"/>
                  </a:lnTo>
                  <a:lnTo>
                    <a:pt x="24" y="0"/>
                  </a:lnTo>
                  <a:lnTo>
                    <a:pt x="29" y="3"/>
                  </a:lnTo>
                  <a:lnTo>
                    <a:pt x="32" y="3"/>
                  </a:lnTo>
                  <a:lnTo>
                    <a:pt x="34" y="5"/>
                  </a:lnTo>
                  <a:lnTo>
                    <a:pt x="37" y="7"/>
                  </a:lnTo>
                  <a:lnTo>
                    <a:pt x="40" y="9"/>
                  </a:lnTo>
                  <a:lnTo>
                    <a:pt x="40" y="11"/>
                  </a:lnTo>
                  <a:lnTo>
                    <a:pt x="42" y="13"/>
                  </a:lnTo>
                  <a:lnTo>
                    <a:pt x="42" y="15"/>
                  </a:lnTo>
                  <a:lnTo>
                    <a:pt x="42" y="19"/>
                  </a:lnTo>
                  <a:lnTo>
                    <a:pt x="4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36" name="Freeform 60"/>
            <p:cNvSpPr>
              <a:spLocks/>
            </p:cNvSpPr>
            <p:nvPr/>
          </p:nvSpPr>
          <p:spPr bwMode="auto">
            <a:xfrm>
              <a:off x="3665" y="1462"/>
              <a:ext cx="42" cy="36"/>
            </a:xfrm>
            <a:custGeom>
              <a:avLst/>
              <a:gdLst>
                <a:gd name="T0" fmla="*/ 42 w 42"/>
                <a:gd name="T1" fmla="*/ 17 h 36"/>
                <a:gd name="T2" fmla="*/ 42 w 42"/>
                <a:gd name="T3" fmla="*/ 15 h 36"/>
                <a:gd name="T4" fmla="*/ 42 w 42"/>
                <a:gd name="T5" fmla="*/ 13 h 36"/>
                <a:gd name="T6" fmla="*/ 40 w 42"/>
                <a:gd name="T7" fmla="*/ 11 h 36"/>
                <a:gd name="T8" fmla="*/ 40 w 42"/>
                <a:gd name="T9" fmla="*/ 9 h 36"/>
                <a:gd name="T10" fmla="*/ 37 w 42"/>
                <a:gd name="T11" fmla="*/ 7 h 36"/>
                <a:gd name="T12" fmla="*/ 34 w 42"/>
                <a:gd name="T13" fmla="*/ 5 h 36"/>
                <a:gd name="T14" fmla="*/ 32 w 42"/>
                <a:gd name="T15" fmla="*/ 3 h 36"/>
                <a:gd name="T16" fmla="*/ 29 w 42"/>
                <a:gd name="T17" fmla="*/ 3 h 36"/>
                <a:gd name="T18" fmla="*/ 24 w 42"/>
                <a:gd name="T19" fmla="*/ 0 h 36"/>
                <a:gd name="T20" fmla="*/ 21 w 42"/>
                <a:gd name="T21" fmla="*/ 0 h 36"/>
                <a:gd name="T22" fmla="*/ 18 w 42"/>
                <a:gd name="T23" fmla="*/ 0 h 36"/>
                <a:gd name="T24" fmla="*/ 13 w 42"/>
                <a:gd name="T25" fmla="*/ 3 h 36"/>
                <a:gd name="T26" fmla="*/ 10 w 42"/>
                <a:gd name="T27" fmla="*/ 3 h 36"/>
                <a:gd name="T28" fmla="*/ 8 w 42"/>
                <a:gd name="T29" fmla="*/ 5 h 36"/>
                <a:gd name="T30" fmla="*/ 5 w 42"/>
                <a:gd name="T31" fmla="*/ 7 h 36"/>
                <a:gd name="T32" fmla="*/ 2 w 42"/>
                <a:gd name="T33" fmla="*/ 9 h 36"/>
                <a:gd name="T34" fmla="*/ 2 w 42"/>
                <a:gd name="T35" fmla="*/ 11 h 36"/>
                <a:gd name="T36" fmla="*/ 0 w 42"/>
                <a:gd name="T37" fmla="*/ 13 h 36"/>
                <a:gd name="T38" fmla="*/ 0 w 42"/>
                <a:gd name="T39" fmla="*/ 15 h 36"/>
                <a:gd name="T40" fmla="*/ 0 w 42"/>
                <a:gd name="T41" fmla="*/ 19 h 36"/>
                <a:gd name="T42" fmla="*/ 0 w 42"/>
                <a:gd name="T43" fmla="*/ 21 h 36"/>
                <a:gd name="T44" fmla="*/ 0 w 42"/>
                <a:gd name="T45" fmla="*/ 23 h 36"/>
                <a:gd name="T46" fmla="*/ 2 w 42"/>
                <a:gd name="T47" fmla="*/ 28 h 36"/>
                <a:gd name="T48" fmla="*/ 2 w 42"/>
                <a:gd name="T49" fmla="*/ 30 h 36"/>
                <a:gd name="T50" fmla="*/ 5 w 42"/>
                <a:gd name="T51" fmla="*/ 32 h 36"/>
                <a:gd name="T52" fmla="*/ 8 w 42"/>
                <a:gd name="T53" fmla="*/ 34 h 36"/>
                <a:gd name="T54" fmla="*/ 10 w 42"/>
                <a:gd name="T55" fmla="*/ 34 h 36"/>
                <a:gd name="T56" fmla="*/ 13 w 42"/>
                <a:gd name="T57" fmla="*/ 36 h 36"/>
                <a:gd name="T58" fmla="*/ 18 w 42"/>
                <a:gd name="T59" fmla="*/ 36 h 36"/>
                <a:gd name="T60" fmla="*/ 21 w 42"/>
                <a:gd name="T61" fmla="*/ 36 h 36"/>
                <a:gd name="T62" fmla="*/ 24 w 42"/>
                <a:gd name="T63" fmla="*/ 36 h 36"/>
                <a:gd name="T64" fmla="*/ 29 w 42"/>
                <a:gd name="T65" fmla="*/ 36 h 36"/>
                <a:gd name="T66" fmla="*/ 32 w 42"/>
                <a:gd name="T67" fmla="*/ 34 h 36"/>
                <a:gd name="T68" fmla="*/ 34 w 42"/>
                <a:gd name="T69" fmla="*/ 34 h 36"/>
                <a:gd name="T70" fmla="*/ 37 w 42"/>
                <a:gd name="T71" fmla="*/ 32 h 36"/>
                <a:gd name="T72" fmla="*/ 40 w 42"/>
                <a:gd name="T73" fmla="*/ 30 h 36"/>
                <a:gd name="T74" fmla="*/ 40 w 42"/>
                <a:gd name="T75" fmla="*/ 28 h 36"/>
                <a:gd name="T76" fmla="*/ 42 w 42"/>
                <a:gd name="T77" fmla="*/ 23 h 36"/>
                <a:gd name="T78" fmla="*/ 42 w 42"/>
                <a:gd name="T79" fmla="*/ 21 h 36"/>
                <a:gd name="T80" fmla="*/ 42 w 42"/>
                <a:gd name="T81" fmla="*/ 19 h 36"/>
                <a:gd name="T82" fmla="*/ 42 w 42"/>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15"/>
                  </a:lnTo>
                  <a:lnTo>
                    <a:pt x="42" y="13"/>
                  </a:lnTo>
                  <a:lnTo>
                    <a:pt x="40" y="11"/>
                  </a:lnTo>
                  <a:lnTo>
                    <a:pt x="40" y="9"/>
                  </a:lnTo>
                  <a:lnTo>
                    <a:pt x="37" y="7"/>
                  </a:lnTo>
                  <a:lnTo>
                    <a:pt x="34" y="5"/>
                  </a:lnTo>
                  <a:lnTo>
                    <a:pt x="32" y="3"/>
                  </a:lnTo>
                  <a:lnTo>
                    <a:pt x="29" y="3"/>
                  </a:lnTo>
                  <a:lnTo>
                    <a:pt x="24" y="0"/>
                  </a:lnTo>
                  <a:lnTo>
                    <a:pt x="21" y="0"/>
                  </a:lnTo>
                  <a:lnTo>
                    <a:pt x="18" y="0"/>
                  </a:lnTo>
                  <a:lnTo>
                    <a:pt x="13" y="3"/>
                  </a:lnTo>
                  <a:lnTo>
                    <a:pt x="10" y="3"/>
                  </a:lnTo>
                  <a:lnTo>
                    <a:pt x="8" y="5"/>
                  </a:lnTo>
                  <a:lnTo>
                    <a:pt x="5" y="7"/>
                  </a:lnTo>
                  <a:lnTo>
                    <a:pt x="2" y="9"/>
                  </a:lnTo>
                  <a:lnTo>
                    <a:pt x="2" y="11"/>
                  </a:lnTo>
                  <a:lnTo>
                    <a:pt x="0" y="13"/>
                  </a:lnTo>
                  <a:lnTo>
                    <a:pt x="0" y="15"/>
                  </a:lnTo>
                  <a:lnTo>
                    <a:pt x="0" y="19"/>
                  </a:lnTo>
                  <a:lnTo>
                    <a:pt x="0" y="21"/>
                  </a:lnTo>
                  <a:lnTo>
                    <a:pt x="0" y="23"/>
                  </a:lnTo>
                  <a:lnTo>
                    <a:pt x="2" y="28"/>
                  </a:lnTo>
                  <a:lnTo>
                    <a:pt x="2" y="30"/>
                  </a:lnTo>
                  <a:lnTo>
                    <a:pt x="5" y="32"/>
                  </a:lnTo>
                  <a:lnTo>
                    <a:pt x="8" y="34"/>
                  </a:lnTo>
                  <a:lnTo>
                    <a:pt x="10" y="34"/>
                  </a:lnTo>
                  <a:lnTo>
                    <a:pt x="13" y="36"/>
                  </a:lnTo>
                  <a:lnTo>
                    <a:pt x="18" y="36"/>
                  </a:lnTo>
                  <a:lnTo>
                    <a:pt x="21" y="36"/>
                  </a:lnTo>
                  <a:lnTo>
                    <a:pt x="24" y="36"/>
                  </a:lnTo>
                  <a:lnTo>
                    <a:pt x="29" y="36"/>
                  </a:lnTo>
                  <a:lnTo>
                    <a:pt x="32" y="34"/>
                  </a:lnTo>
                  <a:lnTo>
                    <a:pt x="34" y="34"/>
                  </a:lnTo>
                  <a:lnTo>
                    <a:pt x="37" y="32"/>
                  </a:lnTo>
                  <a:lnTo>
                    <a:pt x="40" y="30"/>
                  </a:lnTo>
                  <a:lnTo>
                    <a:pt x="40" y="28"/>
                  </a:lnTo>
                  <a:lnTo>
                    <a:pt x="42" y="23"/>
                  </a:lnTo>
                  <a:lnTo>
                    <a:pt x="42" y="21"/>
                  </a:lnTo>
                  <a:lnTo>
                    <a:pt x="42" y="19"/>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37" name="Freeform 61"/>
            <p:cNvSpPr>
              <a:spLocks/>
            </p:cNvSpPr>
            <p:nvPr/>
          </p:nvSpPr>
          <p:spPr bwMode="auto">
            <a:xfrm>
              <a:off x="3860" y="1462"/>
              <a:ext cx="42" cy="36"/>
            </a:xfrm>
            <a:custGeom>
              <a:avLst/>
              <a:gdLst>
                <a:gd name="T0" fmla="*/ 42 w 42"/>
                <a:gd name="T1" fmla="*/ 17 h 36"/>
                <a:gd name="T2" fmla="*/ 42 w 42"/>
                <a:gd name="T3" fmla="*/ 21 h 36"/>
                <a:gd name="T4" fmla="*/ 42 w 42"/>
                <a:gd name="T5" fmla="*/ 23 h 36"/>
                <a:gd name="T6" fmla="*/ 40 w 42"/>
                <a:gd name="T7" fmla="*/ 28 h 36"/>
                <a:gd name="T8" fmla="*/ 40 w 42"/>
                <a:gd name="T9" fmla="*/ 30 h 36"/>
                <a:gd name="T10" fmla="*/ 37 w 42"/>
                <a:gd name="T11" fmla="*/ 32 h 36"/>
                <a:gd name="T12" fmla="*/ 34 w 42"/>
                <a:gd name="T13" fmla="*/ 34 h 36"/>
                <a:gd name="T14" fmla="*/ 32 w 42"/>
                <a:gd name="T15" fmla="*/ 34 h 36"/>
                <a:gd name="T16" fmla="*/ 29 w 42"/>
                <a:gd name="T17" fmla="*/ 36 h 36"/>
                <a:gd name="T18" fmla="*/ 24 w 42"/>
                <a:gd name="T19" fmla="*/ 36 h 36"/>
                <a:gd name="T20" fmla="*/ 21 w 42"/>
                <a:gd name="T21" fmla="*/ 36 h 36"/>
                <a:gd name="T22" fmla="*/ 18 w 42"/>
                <a:gd name="T23" fmla="*/ 36 h 36"/>
                <a:gd name="T24" fmla="*/ 13 w 42"/>
                <a:gd name="T25" fmla="*/ 36 h 36"/>
                <a:gd name="T26" fmla="*/ 10 w 42"/>
                <a:gd name="T27" fmla="*/ 34 h 36"/>
                <a:gd name="T28" fmla="*/ 8 w 42"/>
                <a:gd name="T29" fmla="*/ 34 h 36"/>
                <a:gd name="T30" fmla="*/ 5 w 42"/>
                <a:gd name="T31" fmla="*/ 32 h 36"/>
                <a:gd name="T32" fmla="*/ 2 w 42"/>
                <a:gd name="T33" fmla="*/ 30 h 36"/>
                <a:gd name="T34" fmla="*/ 2 w 42"/>
                <a:gd name="T35" fmla="*/ 28 h 36"/>
                <a:gd name="T36" fmla="*/ 0 w 42"/>
                <a:gd name="T37" fmla="*/ 23 h 36"/>
                <a:gd name="T38" fmla="*/ 0 w 42"/>
                <a:gd name="T39" fmla="*/ 21 h 36"/>
                <a:gd name="T40" fmla="*/ 0 w 42"/>
                <a:gd name="T41" fmla="*/ 19 h 36"/>
                <a:gd name="T42" fmla="*/ 0 w 42"/>
                <a:gd name="T43" fmla="*/ 15 h 36"/>
                <a:gd name="T44" fmla="*/ 0 w 42"/>
                <a:gd name="T45" fmla="*/ 13 h 36"/>
                <a:gd name="T46" fmla="*/ 2 w 42"/>
                <a:gd name="T47" fmla="*/ 11 h 36"/>
                <a:gd name="T48" fmla="*/ 2 w 42"/>
                <a:gd name="T49" fmla="*/ 9 h 36"/>
                <a:gd name="T50" fmla="*/ 5 w 42"/>
                <a:gd name="T51" fmla="*/ 7 h 36"/>
                <a:gd name="T52" fmla="*/ 8 w 42"/>
                <a:gd name="T53" fmla="*/ 5 h 36"/>
                <a:gd name="T54" fmla="*/ 10 w 42"/>
                <a:gd name="T55" fmla="*/ 3 h 36"/>
                <a:gd name="T56" fmla="*/ 13 w 42"/>
                <a:gd name="T57" fmla="*/ 3 h 36"/>
                <a:gd name="T58" fmla="*/ 18 w 42"/>
                <a:gd name="T59" fmla="*/ 0 h 36"/>
                <a:gd name="T60" fmla="*/ 21 w 42"/>
                <a:gd name="T61" fmla="*/ 0 h 36"/>
                <a:gd name="T62" fmla="*/ 24 w 42"/>
                <a:gd name="T63" fmla="*/ 0 h 36"/>
                <a:gd name="T64" fmla="*/ 29 w 42"/>
                <a:gd name="T65" fmla="*/ 3 h 36"/>
                <a:gd name="T66" fmla="*/ 32 w 42"/>
                <a:gd name="T67" fmla="*/ 3 h 36"/>
                <a:gd name="T68" fmla="*/ 34 w 42"/>
                <a:gd name="T69" fmla="*/ 5 h 36"/>
                <a:gd name="T70" fmla="*/ 37 w 42"/>
                <a:gd name="T71" fmla="*/ 7 h 36"/>
                <a:gd name="T72" fmla="*/ 40 w 42"/>
                <a:gd name="T73" fmla="*/ 9 h 36"/>
                <a:gd name="T74" fmla="*/ 40 w 42"/>
                <a:gd name="T75" fmla="*/ 11 h 36"/>
                <a:gd name="T76" fmla="*/ 42 w 42"/>
                <a:gd name="T77" fmla="*/ 13 h 36"/>
                <a:gd name="T78" fmla="*/ 42 w 42"/>
                <a:gd name="T79" fmla="*/ 15 h 36"/>
                <a:gd name="T80" fmla="*/ 42 w 42"/>
                <a:gd name="T81" fmla="*/ 19 h 36"/>
                <a:gd name="T82" fmla="*/ 42 w 42"/>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21"/>
                  </a:lnTo>
                  <a:lnTo>
                    <a:pt x="42" y="23"/>
                  </a:lnTo>
                  <a:lnTo>
                    <a:pt x="40" y="28"/>
                  </a:lnTo>
                  <a:lnTo>
                    <a:pt x="40" y="30"/>
                  </a:lnTo>
                  <a:lnTo>
                    <a:pt x="37" y="32"/>
                  </a:lnTo>
                  <a:lnTo>
                    <a:pt x="34" y="34"/>
                  </a:lnTo>
                  <a:lnTo>
                    <a:pt x="32" y="34"/>
                  </a:lnTo>
                  <a:lnTo>
                    <a:pt x="29" y="36"/>
                  </a:lnTo>
                  <a:lnTo>
                    <a:pt x="24" y="36"/>
                  </a:lnTo>
                  <a:lnTo>
                    <a:pt x="21" y="36"/>
                  </a:lnTo>
                  <a:lnTo>
                    <a:pt x="18" y="36"/>
                  </a:lnTo>
                  <a:lnTo>
                    <a:pt x="13" y="36"/>
                  </a:lnTo>
                  <a:lnTo>
                    <a:pt x="10" y="34"/>
                  </a:lnTo>
                  <a:lnTo>
                    <a:pt x="8" y="34"/>
                  </a:lnTo>
                  <a:lnTo>
                    <a:pt x="5" y="32"/>
                  </a:lnTo>
                  <a:lnTo>
                    <a:pt x="2" y="30"/>
                  </a:lnTo>
                  <a:lnTo>
                    <a:pt x="2" y="28"/>
                  </a:lnTo>
                  <a:lnTo>
                    <a:pt x="0" y="23"/>
                  </a:lnTo>
                  <a:lnTo>
                    <a:pt x="0" y="21"/>
                  </a:lnTo>
                  <a:lnTo>
                    <a:pt x="0" y="19"/>
                  </a:lnTo>
                  <a:lnTo>
                    <a:pt x="0" y="15"/>
                  </a:lnTo>
                  <a:lnTo>
                    <a:pt x="0" y="13"/>
                  </a:lnTo>
                  <a:lnTo>
                    <a:pt x="2" y="11"/>
                  </a:lnTo>
                  <a:lnTo>
                    <a:pt x="2" y="9"/>
                  </a:lnTo>
                  <a:lnTo>
                    <a:pt x="5" y="7"/>
                  </a:lnTo>
                  <a:lnTo>
                    <a:pt x="8" y="5"/>
                  </a:lnTo>
                  <a:lnTo>
                    <a:pt x="10" y="3"/>
                  </a:lnTo>
                  <a:lnTo>
                    <a:pt x="13" y="3"/>
                  </a:lnTo>
                  <a:lnTo>
                    <a:pt x="18" y="0"/>
                  </a:lnTo>
                  <a:lnTo>
                    <a:pt x="21" y="0"/>
                  </a:lnTo>
                  <a:lnTo>
                    <a:pt x="24" y="0"/>
                  </a:lnTo>
                  <a:lnTo>
                    <a:pt x="29" y="3"/>
                  </a:lnTo>
                  <a:lnTo>
                    <a:pt x="32" y="3"/>
                  </a:lnTo>
                  <a:lnTo>
                    <a:pt x="34" y="5"/>
                  </a:lnTo>
                  <a:lnTo>
                    <a:pt x="37" y="7"/>
                  </a:lnTo>
                  <a:lnTo>
                    <a:pt x="40" y="9"/>
                  </a:lnTo>
                  <a:lnTo>
                    <a:pt x="40" y="11"/>
                  </a:lnTo>
                  <a:lnTo>
                    <a:pt x="42" y="13"/>
                  </a:lnTo>
                  <a:lnTo>
                    <a:pt x="42" y="15"/>
                  </a:lnTo>
                  <a:lnTo>
                    <a:pt x="42" y="19"/>
                  </a:lnTo>
                  <a:lnTo>
                    <a:pt x="4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38" name="Freeform 62"/>
            <p:cNvSpPr>
              <a:spLocks/>
            </p:cNvSpPr>
            <p:nvPr/>
          </p:nvSpPr>
          <p:spPr bwMode="auto">
            <a:xfrm>
              <a:off x="3860" y="1462"/>
              <a:ext cx="42" cy="36"/>
            </a:xfrm>
            <a:custGeom>
              <a:avLst/>
              <a:gdLst>
                <a:gd name="T0" fmla="*/ 42 w 42"/>
                <a:gd name="T1" fmla="*/ 17 h 36"/>
                <a:gd name="T2" fmla="*/ 42 w 42"/>
                <a:gd name="T3" fmla="*/ 15 h 36"/>
                <a:gd name="T4" fmla="*/ 42 w 42"/>
                <a:gd name="T5" fmla="*/ 13 h 36"/>
                <a:gd name="T6" fmla="*/ 40 w 42"/>
                <a:gd name="T7" fmla="*/ 11 h 36"/>
                <a:gd name="T8" fmla="*/ 40 w 42"/>
                <a:gd name="T9" fmla="*/ 9 h 36"/>
                <a:gd name="T10" fmla="*/ 37 w 42"/>
                <a:gd name="T11" fmla="*/ 7 h 36"/>
                <a:gd name="T12" fmla="*/ 34 w 42"/>
                <a:gd name="T13" fmla="*/ 5 h 36"/>
                <a:gd name="T14" fmla="*/ 32 w 42"/>
                <a:gd name="T15" fmla="*/ 3 h 36"/>
                <a:gd name="T16" fmla="*/ 29 w 42"/>
                <a:gd name="T17" fmla="*/ 3 h 36"/>
                <a:gd name="T18" fmla="*/ 24 w 42"/>
                <a:gd name="T19" fmla="*/ 0 h 36"/>
                <a:gd name="T20" fmla="*/ 21 w 42"/>
                <a:gd name="T21" fmla="*/ 0 h 36"/>
                <a:gd name="T22" fmla="*/ 18 w 42"/>
                <a:gd name="T23" fmla="*/ 0 h 36"/>
                <a:gd name="T24" fmla="*/ 13 w 42"/>
                <a:gd name="T25" fmla="*/ 3 h 36"/>
                <a:gd name="T26" fmla="*/ 10 w 42"/>
                <a:gd name="T27" fmla="*/ 3 h 36"/>
                <a:gd name="T28" fmla="*/ 8 w 42"/>
                <a:gd name="T29" fmla="*/ 5 h 36"/>
                <a:gd name="T30" fmla="*/ 5 w 42"/>
                <a:gd name="T31" fmla="*/ 7 h 36"/>
                <a:gd name="T32" fmla="*/ 2 w 42"/>
                <a:gd name="T33" fmla="*/ 9 h 36"/>
                <a:gd name="T34" fmla="*/ 2 w 42"/>
                <a:gd name="T35" fmla="*/ 11 h 36"/>
                <a:gd name="T36" fmla="*/ 0 w 42"/>
                <a:gd name="T37" fmla="*/ 13 h 36"/>
                <a:gd name="T38" fmla="*/ 0 w 42"/>
                <a:gd name="T39" fmla="*/ 15 h 36"/>
                <a:gd name="T40" fmla="*/ 0 w 42"/>
                <a:gd name="T41" fmla="*/ 19 h 36"/>
                <a:gd name="T42" fmla="*/ 0 w 42"/>
                <a:gd name="T43" fmla="*/ 21 h 36"/>
                <a:gd name="T44" fmla="*/ 0 w 42"/>
                <a:gd name="T45" fmla="*/ 23 h 36"/>
                <a:gd name="T46" fmla="*/ 2 w 42"/>
                <a:gd name="T47" fmla="*/ 28 h 36"/>
                <a:gd name="T48" fmla="*/ 2 w 42"/>
                <a:gd name="T49" fmla="*/ 30 h 36"/>
                <a:gd name="T50" fmla="*/ 5 w 42"/>
                <a:gd name="T51" fmla="*/ 32 h 36"/>
                <a:gd name="T52" fmla="*/ 8 w 42"/>
                <a:gd name="T53" fmla="*/ 34 h 36"/>
                <a:gd name="T54" fmla="*/ 10 w 42"/>
                <a:gd name="T55" fmla="*/ 34 h 36"/>
                <a:gd name="T56" fmla="*/ 13 w 42"/>
                <a:gd name="T57" fmla="*/ 36 h 36"/>
                <a:gd name="T58" fmla="*/ 18 w 42"/>
                <a:gd name="T59" fmla="*/ 36 h 36"/>
                <a:gd name="T60" fmla="*/ 21 w 42"/>
                <a:gd name="T61" fmla="*/ 36 h 36"/>
                <a:gd name="T62" fmla="*/ 24 w 42"/>
                <a:gd name="T63" fmla="*/ 36 h 36"/>
                <a:gd name="T64" fmla="*/ 29 w 42"/>
                <a:gd name="T65" fmla="*/ 36 h 36"/>
                <a:gd name="T66" fmla="*/ 32 w 42"/>
                <a:gd name="T67" fmla="*/ 34 h 36"/>
                <a:gd name="T68" fmla="*/ 34 w 42"/>
                <a:gd name="T69" fmla="*/ 34 h 36"/>
                <a:gd name="T70" fmla="*/ 37 w 42"/>
                <a:gd name="T71" fmla="*/ 32 h 36"/>
                <a:gd name="T72" fmla="*/ 40 w 42"/>
                <a:gd name="T73" fmla="*/ 30 h 36"/>
                <a:gd name="T74" fmla="*/ 40 w 42"/>
                <a:gd name="T75" fmla="*/ 28 h 36"/>
                <a:gd name="T76" fmla="*/ 42 w 42"/>
                <a:gd name="T77" fmla="*/ 23 h 36"/>
                <a:gd name="T78" fmla="*/ 42 w 42"/>
                <a:gd name="T79" fmla="*/ 21 h 36"/>
                <a:gd name="T80" fmla="*/ 42 w 42"/>
                <a:gd name="T81" fmla="*/ 19 h 36"/>
                <a:gd name="T82" fmla="*/ 42 w 42"/>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15"/>
                  </a:lnTo>
                  <a:lnTo>
                    <a:pt x="42" y="13"/>
                  </a:lnTo>
                  <a:lnTo>
                    <a:pt x="40" y="11"/>
                  </a:lnTo>
                  <a:lnTo>
                    <a:pt x="40" y="9"/>
                  </a:lnTo>
                  <a:lnTo>
                    <a:pt x="37" y="7"/>
                  </a:lnTo>
                  <a:lnTo>
                    <a:pt x="34" y="5"/>
                  </a:lnTo>
                  <a:lnTo>
                    <a:pt x="32" y="3"/>
                  </a:lnTo>
                  <a:lnTo>
                    <a:pt x="29" y="3"/>
                  </a:lnTo>
                  <a:lnTo>
                    <a:pt x="24" y="0"/>
                  </a:lnTo>
                  <a:lnTo>
                    <a:pt x="21" y="0"/>
                  </a:lnTo>
                  <a:lnTo>
                    <a:pt x="18" y="0"/>
                  </a:lnTo>
                  <a:lnTo>
                    <a:pt x="13" y="3"/>
                  </a:lnTo>
                  <a:lnTo>
                    <a:pt x="10" y="3"/>
                  </a:lnTo>
                  <a:lnTo>
                    <a:pt x="8" y="5"/>
                  </a:lnTo>
                  <a:lnTo>
                    <a:pt x="5" y="7"/>
                  </a:lnTo>
                  <a:lnTo>
                    <a:pt x="2" y="9"/>
                  </a:lnTo>
                  <a:lnTo>
                    <a:pt x="2" y="11"/>
                  </a:lnTo>
                  <a:lnTo>
                    <a:pt x="0" y="13"/>
                  </a:lnTo>
                  <a:lnTo>
                    <a:pt x="0" y="15"/>
                  </a:lnTo>
                  <a:lnTo>
                    <a:pt x="0" y="19"/>
                  </a:lnTo>
                  <a:lnTo>
                    <a:pt x="0" y="21"/>
                  </a:lnTo>
                  <a:lnTo>
                    <a:pt x="0" y="23"/>
                  </a:lnTo>
                  <a:lnTo>
                    <a:pt x="2" y="28"/>
                  </a:lnTo>
                  <a:lnTo>
                    <a:pt x="2" y="30"/>
                  </a:lnTo>
                  <a:lnTo>
                    <a:pt x="5" y="32"/>
                  </a:lnTo>
                  <a:lnTo>
                    <a:pt x="8" y="34"/>
                  </a:lnTo>
                  <a:lnTo>
                    <a:pt x="10" y="34"/>
                  </a:lnTo>
                  <a:lnTo>
                    <a:pt x="13" y="36"/>
                  </a:lnTo>
                  <a:lnTo>
                    <a:pt x="18" y="36"/>
                  </a:lnTo>
                  <a:lnTo>
                    <a:pt x="21" y="36"/>
                  </a:lnTo>
                  <a:lnTo>
                    <a:pt x="24" y="36"/>
                  </a:lnTo>
                  <a:lnTo>
                    <a:pt x="29" y="36"/>
                  </a:lnTo>
                  <a:lnTo>
                    <a:pt x="32" y="34"/>
                  </a:lnTo>
                  <a:lnTo>
                    <a:pt x="34" y="34"/>
                  </a:lnTo>
                  <a:lnTo>
                    <a:pt x="37" y="32"/>
                  </a:lnTo>
                  <a:lnTo>
                    <a:pt x="40" y="30"/>
                  </a:lnTo>
                  <a:lnTo>
                    <a:pt x="40" y="28"/>
                  </a:lnTo>
                  <a:lnTo>
                    <a:pt x="42" y="23"/>
                  </a:lnTo>
                  <a:lnTo>
                    <a:pt x="42" y="21"/>
                  </a:lnTo>
                  <a:lnTo>
                    <a:pt x="42" y="19"/>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grpSp>
      <p:sp>
        <p:nvSpPr>
          <p:cNvPr id="2" name="日期占位符 1"/>
          <p:cNvSpPr>
            <a:spLocks noGrp="1"/>
          </p:cNvSpPr>
          <p:nvPr>
            <p:ph type="dt" sz="half" idx="10"/>
          </p:nvPr>
        </p:nvSpPr>
        <p:spPr/>
        <p:txBody>
          <a:bodyPr/>
          <a:lstStyle/>
          <a:p>
            <a:fld id="{19A54EC2-CA58-4B89-AEB4-46960DCBE300}"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42</a:t>
            </a:fld>
            <a:endParaRPr lang="zh-CN" altLang="en-US"/>
          </a:p>
        </p:txBody>
      </p:sp>
    </p:spTree>
    <p:extLst>
      <p:ext uri="{BB962C8B-B14F-4D97-AF65-F5344CB8AC3E}">
        <p14:creationId xmlns:p14="http://schemas.microsoft.com/office/powerpoint/2010/main" val="56388493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28650" y="365126"/>
            <a:ext cx="7886700" cy="699231"/>
          </a:xfrm>
          <a:noFill/>
        </p:spPr>
        <p:txBody>
          <a:bodyPr vert="horz" lIns="83527" tIns="41031" rIns="83527" bIns="41031" rtlCol="0" anchor="ctr">
            <a:normAutofit/>
          </a:bodyPr>
          <a:lstStyle/>
          <a:p>
            <a:r>
              <a:rPr lang="en-US" altLang="zh-CN" sz="4000" dirty="0" smtClean="0">
                <a:ea typeface="宋体" panose="02010600030101010101" pitchFamily="2" charset="-122"/>
              </a:rPr>
              <a:t>Implementing a Snooping Protocol</a:t>
            </a:r>
          </a:p>
        </p:txBody>
      </p:sp>
      <p:sp>
        <p:nvSpPr>
          <p:cNvPr id="17412" name="Rectangle 3"/>
          <p:cNvSpPr>
            <a:spLocks noGrp="1" noChangeArrowheads="1"/>
          </p:cNvSpPr>
          <p:nvPr>
            <p:ph type="body" idx="1"/>
          </p:nvPr>
        </p:nvSpPr>
        <p:spPr>
          <a:xfrm>
            <a:off x="720969" y="1459523"/>
            <a:ext cx="7649308" cy="4501662"/>
          </a:xfrm>
          <a:noFill/>
        </p:spPr>
        <p:txBody>
          <a:bodyPr vert="horz" lIns="83527" tIns="41031" rIns="83527" bIns="41031" rtlCol="0">
            <a:normAutofit/>
          </a:bodyPr>
          <a:lstStyle/>
          <a:p>
            <a:r>
              <a:rPr lang="en-US" altLang="zh-CN" dirty="0" smtClean="0">
                <a:ea typeface="宋体" panose="02010600030101010101" pitchFamily="2" charset="-122"/>
              </a:rPr>
              <a:t>Cache </a:t>
            </a:r>
            <a:r>
              <a:rPr lang="zh-CN" altLang="en-US" dirty="0" smtClean="0">
                <a:ea typeface="宋体" panose="02010600030101010101" pitchFamily="2" charset="-122"/>
              </a:rPr>
              <a:t>控制器接收两方面的请求输入：</a:t>
            </a:r>
            <a:endParaRPr lang="en-US" altLang="zh-CN" dirty="0" smtClean="0">
              <a:ea typeface="宋体" panose="02010600030101010101" pitchFamily="2" charset="-122"/>
            </a:endParaRPr>
          </a:p>
          <a:p>
            <a:pPr lvl="1"/>
            <a:r>
              <a:rPr lang="zh-CN" altLang="en-US" dirty="0" smtClean="0">
                <a:ea typeface="宋体" panose="02010600030101010101" pitchFamily="2" charset="-122"/>
              </a:rPr>
              <a:t>处理器的请求</a:t>
            </a:r>
            <a:r>
              <a:rPr lang="en-US" altLang="zh-CN" dirty="0" smtClean="0">
                <a:ea typeface="宋体" panose="02010600030101010101" pitchFamily="2" charset="-122"/>
              </a:rPr>
              <a:t> (load/store)</a:t>
            </a:r>
          </a:p>
          <a:p>
            <a:pPr lvl="1"/>
            <a:r>
              <a:rPr lang="zh-CN" altLang="en-US" dirty="0" smtClean="0">
                <a:ea typeface="宋体" panose="02010600030101010101" pitchFamily="2" charset="-122"/>
              </a:rPr>
              <a:t>监测器（</a:t>
            </a:r>
            <a:r>
              <a:rPr lang="en-US" altLang="zh-CN" dirty="0" smtClean="0">
                <a:ea typeface="宋体" panose="02010600030101010101" pitchFamily="2" charset="-122"/>
              </a:rPr>
              <a:t>snooper)</a:t>
            </a:r>
            <a:r>
              <a:rPr lang="zh-CN" altLang="en-US" dirty="0" smtClean="0">
                <a:ea typeface="宋体" panose="02010600030101010101" pitchFamily="2" charset="-122"/>
              </a:rPr>
              <a:t>的总线请求</a:t>
            </a:r>
            <a:r>
              <a:rPr lang="en-US" altLang="zh-CN" dirty="0" smtClean="0">
                <a:ea typeface="宋体" panose="02010600030101010101" pitchFamily="2" charset="-122"/>
              </a:rPr>
              <a:t>/</a:t>
            </a:r>
            <a:r>
              <a:rPr lang="zh-CN" altLang="en-US" dirty="0" smtClean="0">
                <a:ea typeface="宋体" panose="02010600030101010101" pitchFamily="2" charset="-122"/>
              </a:rPr>
              <a:t>响应</a:t>
            </a:r>
            <a:endParaRPr lang="en-US" altLang="zh-CN" dirty="0" smtClean="0">
              <a:ea typeface="宋体" panose="02010600030101010101" pitchFamily="2" charset="-122"/>
            </a:endParaRPr>
          </a:p>
          <a:p>
            <a:r>
              <a:rPr lang="zh-CN" altLang="en-US" dirty="0" smtClean="0">
                <a:ea typeface="宋体" panose="02010600030101010101" pitchFamily="2" charset="-122"/>
              </a:rPr>
              <a:t>控制器根据这两方面的输入产生相应的动作</a:t>
            </a:r>
            <a:endParaRPr lang="en-US" altLang="zh-CN" dirty="0" smtClean="0">
              <a:ea typeface="宋体" panose="02010600030101010101" pitchFamily="2" charset="-122"/>
            </a:endParaRPr>
          </a:p>
          <a:p>
            <a:pPr lvl="1"/>
            <a:r>
              <a:rPr lang="zh-CN" altLang="en-US" dirty="0" smtClean="0">
                <a:ea typeface="宋体" panose="02010600030101010101" pitchFamily="2" charset="-122"/>
              </a:rPr>
              <a:t>更新</a:t>
            </a:r>
            <a:r>
              <a:rPr lang="en-US" altLang="zh-CN" dirty="0" smtClean="0">
                <a:ea typeface="宋体" panose="02010600030101010101" pitchFamily="2" charset="-122"/>
              </a:rPr>
              <a:t>Cache</a:t>
            </a:r>
            <a:r>
              <a:rPr lang="zh-CN" altLang="en-US" dirty="0" smtClean="0">
                <a:ea typeface="宋体" panose="02010600030101010101" pitchFamily="2" charset="-122"/>
              </a:rPr>
              <a:t>块的状态</a:t>
            </a:r>
            <a:endParaRPr lang="en-US" altLang="zh-CN" dirty="0" smtClean="0">
              <a:ea typeface="宋体" panose="02010600030101010101" pitchFamily="2" charset="-122"/>
            </a:endParaRPr>
          </a:p>
          <a:p>
            <a:pPr lvl="1"/>
            <a:r>
              <a:rPr lang="zh-CN" altLang="en-US" dirty="0">
                <a:ea typeface="宋体" panose="02010600030101010101" pitchFamily="2" charset="-122"/>
              </a:rPr>
              <a:t>提供</a:t>
            </a:r>
            <a:r>
              <a:rPr lang="zh-CN" altLang="en-US" dirty="0" smtClean="0">
                <a:ea typeface="宋体" panose="02010600030101010101" pitchFamily="2" charset="-122"/>
              </a:rPr>
              <a:t>数据</a:t>
            </a:r>
            <a:endParaRPr lang="en-US" altLang="zh-CN" dirty="0" smtClean="0">
              <a:ea typeface="宋体" panose="02010600030101010101" pitchFamily="2" charset="-122"/>
            </a:endParaRPr>
          </a:p>
          <a:p>
            <a:pPr lvl="1"/>
            <a:r>
              <a:rPr lang="zh-CN" altLang="en-US" dirty="0" smtClean="0">
                <a:ea typeface="宋体" panose="02010600030101010101" pitchFamily="2" charset="-122"/>
              </a:rPr>
              <a:t>产生新的总线事务</a:t>
            </a:r>
            <a:endParaRPr lang="en-US" altLang="zh-CN" dirty="0" smtClean="0">
              <a:ea typeface="宋体" panose="02010600030101010101" pitchFamily="2" charset="-122"/>
            </a:endParaRPr>
          </a:p>
        </p:txBody>
      </p:sp>
      <p:grpSp>
        <p:nvGrpSpPr>
          <p:cNvPr id="17413" name="Group 26"/>
          <p:cNvGrpSpPr>
            <a:grpSpLocks/>
          </p:cNvGrpSpPr>
          <p:nvPr/>
        </p:nvGrpSpPr>
        <p:grpSpPr bwMode="auto">
          <a:xfrm>
            <a:off x="5416062" y="3304444"/>
            <a:ext cx="2883877" cy="2432539"/>
            <a:chOff x="3648" y="2075"/>
            <a:chExt cx="1968" cy="1660"/>
          </a:xfrm>
        </p:grpSpPr>
        <p:sp>
          <p:nvSpPr>
            <p:cNvPr id="17414" name="Rectangle 5"/>
            <p:cNvSpPr>
              <a:spLocks noChangeArrowheads="1"/>
            </p:cNvSpPr>
            <p:nvPr/>
          </p:nvSpPr>
          <p:spPr bwMode="auto">
            <a:xfrm>
              <a:off x="4608" y="3504"/>
              <a:ext cx="7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a:solidFill>
                    <a:schemeClr val="hlink"/>
                  </a:solidFill>
                  <a:ea typeface="宋体" panose="02010600030101010101" pitchFamily="2" charset="-122"/>
                </a:rPr>
                <a:t>Snooper</a:t>
              </a:r>
            </a:p>
          </p:txBody>
        </p:sp>
        <p:sp>
          <p:nvSpPr>
            <p:cNvPr id="17415" name="Rectangle 6"/>
            <p:cNvSpPr>
              <a:spLocks noChangeArrowheads="1"/>
            </p:cNvSpPr>
            <p:nvPr/>
          </p:nvSpPr>
          <p:spPr bwMode="auto">
            <a:xfrm>
              <a:off x="3738" y="2606"/>
              <a:ext cx="95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State  Tag   Data</a:t>
              </a:r>
            </a:p>
          </p:txBody>
        </p:sp>
        <p:grpSp>
          <p:nvGrpSpPr>
            <p:cNvPr id="17416" name="Group 7"/>
            <p:cNvGrpSpPr>
              <a:grpSpLocks/>
            </p:cNvGrpSpPr>
            <p:nvPr/>
          </p:nvGrpSpPr>
          <p:grpSpPr bwMode="auto">
            <a:xfrm>
              <a:off x="3752" y="2595"/>
              <a:ext cx="1760" cy="184"/>
              <a:chOff x="3556" y="1300"/>
              <a:chExt cx="1624" cy="184"/>
            </a:xfrm>
          </p:grpSpPr>
          <p:sp>
            <p:nvSpPr>
              <p:cNvPr id="17432" name="Rectangle 8"/>
              <p:cNvSpPr>
                <a:spLocks noChangeArrowheads="1"/>
              </p:cNvSpPr>
              <p:nvPr/>
            </p:nvSpPr>
            <p:spPr bwMode="auto">
              <a:xfrm>
                <a:off x="3556" y="1300"/>
                <a:ext cx="1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7433" name="Line 9"/>
              <p:cNvSpPr>
                <a:spLocks noChangeShapeType="1"/>
              </p:cNvSpPr>
              <p:nvPr/>
            </p:nvSpPr>
            <p:spPr bwMode="auto">
              <a:xfrm>
                <a:off x="3888" y="1300"/>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7434" name="Line 10"/>
              <p:cNvSpPr>
                <a:spLocks noChangeShapeType="1"/>
              </p:cNvSpPr>
              <p:nvPr/>
            </p:nvSpPr>
            <p:spPr bwMode="auto">
              <a:xfrm>
                <a:off x="4128" y="1300"/>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17417" name="Group 11"/>
            <p:cNvGrpSpPr>
              <a:grpSpLocks/>
            </p:cNvGrpSpPr>
            <p:nvPr/>
          </p:nvGrpSpPr>
          <p:grpSpPr bwMode="auto">
            <a:xfrm>
              <a:off x="3752" y="2787"/>
              <a:ext cx="1760" cy="184"/>
              <a:chOff x="3556" y="1492"/>
              <a:chExt cx="1624" cy="184"/>
            </a:xfrm>
          </p:grpSpPr>
          <p:sp>
            <p:nvSpPr>
              <p:cNvPr id="17429" name="Rectangle 12"/>
              <p:cNvSpPr>
                <a:spLocks noChangeArrowheads="1"/>
              </p:cNvSpPr>
              <p:nvPr/>
            </p:nvSpPr>
            <p:spPr bwMode="auto">
              <a:xfrm>
                <a:off x="3556" y="1492"/>
                <a:ext cx="1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7430" name="Line 13"/>
              <p:cNvSpPr>
                <a:spLocks noChangeShapeType="1"/>
              </p:cNvSpPr>
              <p:nvPr/>
            </p:nvSpPr>
            <p:spPr bwMode="auto">
              <a:xfrm>
                <a:off x="3888" y="1492"/>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7431" name="Line 14"/>
              <p:cNvSpPr>
                <a:spLocks noChangeShapeType="1"/>
              </p:cNvSpPr>
              <p:nvPr/>
            </p:nvSpPr>
            <p:spPr bwMode="auto">
              <a:xfrm>
                <a:off x="4128" y="1492"/>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17418" name="Group 15"/>
            <p:cNvGrpSpPr>
              <a:grpSpLocks/>
            </p:cNvGrpSpPr>
            <p:nvPr/>
          </p:nvGrpSpPr>
          <p:grpSpPr bwMode="auto">
            <a:xfrm>
              <a:off x="3752" y="3123"/>
              <a:ext cx="1760" cy="184"/>
              <a:chOff x="3556" y="1828"/>
              <a:chExt cx="1624" cy="184"/>
            </a:xfrm>
          </p:grpSpPr>
          <p:sp>
            <p:nvSpPr>
              <p:cNvPr id="17426" name="Rectangle 16"/>
              <p:cNvSpPr>
                <a:spLocks noChangeArrowheads="1"/>
              </p:cNvSpPr>
              <p:nvPr/>
            </p:nvSpPr>
            <p:spPr bwMode="auto">
              <a:xfrm>
                <a:off x="3556" y="1828"/>
                <a:ext cx="1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7427" name="Line 17"/>
              <p:cNvSpPr>
                <a:spLocks noChangeShapeType="1"/>
              </p:cNvSpPr>
              <p:nvPr/>
            </p:nvSpPr>
            <p:spPr bwMode="auto">
              <a:xfrm>
                <a:off x="3888" y="1828"/>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7428" name="Line 18"/>
              <p:cNvSpPr>
                <a:spLocks noChangeShapeType="1"/>
              </p:cNvSpPr>
              <p:nvPr/>
            </p:nvSpPr>
            <p:spPr bwMode="auto">
              <a:xfrm>
                <a:off x="4128" y="1828"/>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17419" name="Rectangle 19"/>
            <p:cNvSpPr>
              <a:spLocks noChangeArrowheads="1"/>
            </p:cNvSpPr>
            <p:nvPr/>
          </p:nvSpPr>
          <p:spPr bwMode="auto">
            <a:xfrm>
              <a:off x="4310" y="2990"/>
              <a:ext cx="5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 ° °</a:t>
              </a:r>
            </a:p>
          </p:txBody>
        </p:sp>
        <p:sp>
          <p:nvSpPr>
            <p:cNvPr id="17420" name="Rectangle 20"/>
            <p:cNvSpPr>
              <a:spLocks noChangeArrowheads="1"/>
            </p:cNvSpPr>
            <p:nvPr/>
          </p:nvSpPr>
          <p:spPr bwMode="auto">
            <a:xfrm>
              <a:off x="3705" y="2400"/>
              <a:ext cx="4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Cache</a:t>
              </a:r>
            </a:p>
          </p:txBody>
        </p:sp>
        <p:sp>
          <p:nvSpPr>
            <p:cNvPr id="17421" name="AutoShape 21"/>
            <p:cNvSpPr>
              <a:spLocks noChangeArrowheads="1"/>
            </p:cNvSpPr>
            <p:nvPr/>
          </p:nvSpPr>
          <p:spPr bwMode="auto">
            <a:xfrm>
              <a:off x="3648" y="2355"/>
              <a:ext cx="1968" cy="109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7422" name="Rectangle 22"/>
            <p:cNvSpPr>
              <a:spLocks noChangeArrowheads="1"/>
            </p:cNvSpPr>
            <p:nvPr/>
          </p:nvSpPr>
          <p:spPr bwMode="auto">
            <a:xfrm>
              <a:off x="4558" y="2075"/>
              <a:ext cx="8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a:solidFill>
                    <a:schemeClr val="hlink"/>
                  </a:solidFill>
                  <a:ea typeface="宋体" panose="02010600030101010101" pitchFamily="2" charset="-122"/>
                </a:rPr>
                <a:t>Processor</a:t>
              </a:r>
            </a:p>
          </p:txBody>
        </p:sp>
        <p:sp>
          <p:nvSpPr>
            <p:cNvPr id="17423" name="Line 23"/>
            <p:cNvSpPr>
              <a:spLocks noChangeShapeType="1"/>
            </p:cNvSpPr>
            <p:nvPr/>
          </p:nvSpPr>
          <p:spPr bwMode="auto">
            <a:xfrm>
              <a:off x="4366" y="2075"/>
              <a:ext cx="96" cy="24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7424" name="Line 24"/>
            <p:cNvSpPr>
              <a:spLocks noChangeShapeType="1"/>
            </p:cNvSpPr>
            <p:nvPr/>
          </p:nvSpPr>
          <p:spPr bwMode="auto">
            <a:xfrm flipV="1">
              <a:off x="4414" y="3467"/>
              <a:ext cx="94" cy="24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7425" name="Rectangle 25"/>
            <p:cNvSpPr>
              <a:spLocks noChangeArrowheads="1"/>
            </p:cNvSpPr>
            <p:nvPr/>
          </p:nvSpPr>
          <p:spPr bwMode="auto">
            <a:xfrm>
              <a:off x="3982" y="2123"/>
              <a:ext cx="3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Ld/St</a:t>
              </a:r>
            </a:p>
          </p:txBody>
        </p:sp>
      </p:grpSp>
      <p:sp>
        <p:nvSpPr>
          <p:cNvPr id="2" name="日期占位符 1"/>
          <p:cNvSpPr>
            <a:spLocks noGrp="1"/>
          </p:cNvSpPr>
          <p:nvPr>
            <p:ph type="dt" sz="half" idx="10"/>
          </p:nvPr>
        </p:nvSpPr>
        <p:spPr/>
        <p:txBody>
          <a:bodyPr/>
          <a:lstStyle/>
          <a:p>
            <a:fld id="{006846C2-ABFE-4E6D-B9A7-44E060E70DD0}"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43</a:t>
            </a:fld>
            <a:endParaRPr lang="zh-CN" altLang="en-US"/>
          </a:p>
        </p:txBody>
      </p:sp>
    </p:spTree>
    <p:extLst>
      <p:ext uri="{BB962C8B-B14F-4D97-AF65-F5344CB8AC3E}">
        <p14:creationId xmlns:p14="http://schemas.microsoft.com/office/powerpoint/2010/main" val="13926160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746" name="Rectangle 2"/>
          <p:cNvSpPr>
            <a:spLocks noGrp="1" noChangeArrowheads="1"/>
          </p:cNvSpPr>
          <p:nvPr>
            <p:ph type="title"/>
          </p:nvPr>
        </p:nvSpPr>
        <p:spPr>
          <a:xfrm>
            <a:off x="304006" y="562517"/>
            <a:ext cx="8293100" cy="697571"/>
          </a:xfrm>
          <a:noFill/>
          <a:ln/>
        </p:spPr>
        <p:txBody>
          <a:bodyPr lIns="90488" tIns="44450" rIns="90488" bIns="44450">
            <a:normAutofit/>
          </a:bodyPr>
          <a:lstStyle/>
          <a:p>
            <a:r>
              <a:rPr lang="en-US" sz="4000" dirty="0" smtClean="0"/>
              <a:t>Snoopy Cache </a:t>
            </a:r>
            <a:r>
              <a:rPr lang="en-US" sz="4000" dirty="0"/>
              <a:t>Coherence </a:t>
            </a:r>
            <a:r>
              <a:rPr lang="en-US" sz="4000" dirty="0" smtClean="0"/>
              <a:t>Protocols</a:t>
            </a:r>
            <a:endParaRPr lang="en-US" sz="4000" dirty="0"/>
          </a:p>
        </p:txBody>
      </p:sp>
      <p:sp>
        <p:nvSpPr>
          <p:cNvPr id="5" name="Slide Number Placeholder 4"/>
          <p:cNvSpPr>
            <a:spLocks noGrp="1"/>
          </p:cNvSpPr>
          <p:nvPr>
            <p:ph type="sldNum" sz="quarter" idx="12"/>
          </p:nvPr>
        </p:nvSpPr>
        <p:spPr/>
        <p:txBody>
          <a:bodyPr/>
          <a:lstStyle/>
          <a:p>
            <a:fld id="{A88A87FB-5CB8-A64C-AE19-3252980805D3}" type="slidenum">
              <a:rPr lang="en-US"/>
              <a:pPr/>
              <a:t>44</a:t>
            </a:fld>
            <a:endParaRPr lang="en-US" b="0">
              <a:solidFill>
                <a:srgbClr val="FBBA03"/>
              </a:solidFill>
            </a:endParaRPr>
          </a:p>
        </p:txBody>
      </p:sp>
      <p:sp>
        <p:nvSpPr>
          <p:cNvPr id="1567747" name="Rectangle 3"/>
          <p:cNvSpPr>
            <a:spLocks noChangeArrowheads="1"/>
          </p:cNvSpPr>
          <p:nvPr/>
        </p:nvSpPr>
        <p:spPr bwMode="auto">
          <a:xfrm>
            <a:off x="546893" y="1912434"/>
            <a:ext cx="8050213" cy="3352200"/>
          </a:xfrm>
          <a:prstGeom prst="rect">
            <a:avLst/>
          </a:prstGeom>
          <a:noFill/>
          <a:ln w="25400">
            <a:noFill/>
            <a:miter lim="800000"/>
            <a:headEnd/>
            <a:tailEnd/>
          </a:ln>
          <a:effectLst/>
        </p:spPr>
        <p:txBody>
          <a:bodyPr lIns="90488" tIns="44450" rIns="90488" bIns="44450">
            <a:prstTxWarp prst="textNoShape">
              <a:avLst/>
            </a:prstTxWarp>
            <a:spAutoFit/>
          </a:bodyPr>
          <a:lstStyle/>
          <a:p>
            <a:pPr algn="l">
              <a:spcBef>
                <a:spcPct val="0"/>
              </a:spcBef>
            </a:pPr>
            <a:r>
              <a:rPr lang="en-US" sz="2400" i="1" dirty="0" smtClean="0">
                <a:solidFill>
                  <a:srgbClr val="56127A"/>
                </a:solidFill>
                <a:latin typeface="Verdana" charset="0"/>
              </a:rPr>
              <a:t>write miss:</a:t>
            </a:r>
            <a:r>
              <a:rPr lang="en-US" sz="2400" i="1" dirty="0" smtClean="0">
                <a:latin typeface="Verdana" charset="0"/>
              </a:rPr>
              <a:t>  </a:t>
            </a:r>
            <a:endParaRPr lang="en-US" sz="2400" i="1" dirty="0">
              <a:latin typeface="Verdana" charset="0"/>
            </a:endParaRPr>
          </a:p>
          <a:p>
            <a:pPr lvl="1" algn="l">
              <a:spcBef>
                <a:spcPct val="0"/>
              </a:spcBef>
            </a:pPr>
            <a:r>
              <a:rPr lang="zh-CN" altLang="en-US" sz="2400" dirty="0" smtClean="0">
                <a:latin typeface="Verdana" charset="0"/>
              </a:rPr>
              <a:t>写操作完成前，其他</a:t>
            </a:r>
            <a:r>
              <a:rPr lang="en-US" altLang="zh-CN" sz="2400" dirty="0" smtClean="0">
                <a:latin typeface="Verdana" charset="0"/>
              </a:rPr>
              <a:t>cache</a:t>
            </a:r>
            <a:r>
              <a:rPr lang="zh-CN" altLang="en-US" sz="2400" dirty="0" smtClean="0">
                <a:latin typeface="Verdana" charset="0"/>
              </a:rPr>
              <a:t>中包含该地址的块作废（</a:t>
            </a:r>
            <a:r>
              <a:rPr lang="en-US" altLang="zh-CN" sz="2400" dirty="0" smtClean="0">
                <a:latin typeface="Verdana" charset="0"/>
              </a:rPr>
              <a:t>invalidated</a:t>
            </a:r>
            <a:r>
              <a:rPr lang="zh-CN" altLang="en-US" sz="2400" dirty="0" smtClean="0">
                <a:latin typeface="Verdana" charset="0"/>
              </a:rPr>
              <a:t>）</a:t>
            </a:r>
            <a:endParaRPr lang="en-US" sz="2400" dirty="0">
              <a:latin typeface="Verdana" charset="0"/>
            </a:endParaRPr>
          </a:p>
          <a:p>
            <a:pPr algn="l">
              <a:spcBef>
                <a:spcPct val="0"/>
              </a:spcBef>
            </a:pPr>
            <a:endParaRPr lang="en-US" sz="2400" dirty="0">
              <a:latin typeface="Verdana" charset="0"/>
            </a:endParaRPr>
          </a:p>
          <a:p>
            <a:pPr algn="l">
              <a:spcBef>
                <a:spcPct val="0"/>
              </a:spcBef>
            </a:pPr>
            <a:r>
              <a:rPr lang="en-US" sz="2400" i="1" dirty="0">
                <a:solidFill>
                  <a:srgbClr val="56127A"/>
                </a:solidFill>
                <a:latin typeface="Verdana" charset="0"/>
              </a:rPr>
              <a:t>read</a:t>
            </a:r>
            <a:r>
              <a:rPr lang="en-US" sz="2400" i="1" dirty="0" smtClean="0">
                <a:solidFill>
                  <a:srgbClr val="56127A"/>
                </a:solidFill>
                <a:latin typeface="Verdana" charset="0"/>
              </a:rPr>
              <a:t> miss:</a:t>
            </a:r>
            <a:r>
              <a:rPr lang="en-US" sz="2400" i="1" dirty="0" smtClean="0">
                <a:latin typeface="Verdana" charset="0"/>
              </a:rPr>
              <a:t>  </a:t>
            </a:r>
            <a:endParaRPr lang="en-US" sz="2400" i="1" dirty="0">
              <a:latin typeface="Verdana" charset="0"/>
            </a:endParaRPr>
          </a:p>
          <a:p>
            <a:pPr lvl="1" algn="l">
              <a:spcBef>
                <a:spcPct val="0"/>
              </a:spcBef>
            </a:pPr>
            <a:r>
              <a:rPr lang="zh-CN" altLang="en-US" sz="2400" dirty="0" smtClean="0">
                <a:latin typeface="Verdana" charset="0"/>
              </a:rPr>
              <a:t>如果有些</a:t>
            </a:r>
            <a:r>
              <a:rPr lang="en-US" altLang="zh-CN" sz="2400" dirty="0" smtClean="0">
                <a:latin typeface="Verdana" charset="0"/>
              </a:rPr>
              <a:t>Cache</a:t>
            </a:r>
            <a:r>
              <a:rPr lang="zh-CN" altLang="en-US" sz="2400" dirty="0" smtClean="0">
                <a:latin typeface="Verdana" charset="0"/>
              </a:rPr>
              <a:t>中有包含该地址的脏块（</a:t>
            </a:r>
            <a:r>
              <a:rPr lang="en-US" altLang="zh-CN" sz="2400" dirty="0" smtClean="0">
                <a:latin typeface="Verdana" charset="0"/>
              </a:rPr>
              <a:t>dirty</a:t>
            </a:r>
            <a:r>
              <a:rPr lang="zh-CN" altLang="en-US" sz="2400" dirty="0" smtClean="0">
                <a:latin typeface="Verdana" charset="0"/>
              </a:rPr>
              <a:t>），在读操作完成前将脏块写回</a:t>
            </a:r>
            <a:endParaRPr lang="en-US" sz="2400" dirty="0">
              <a:latin typeface="Verdana" charset="0"/>
            </a:endParaRPr>
          </a:p>
          <a:p>
            <a:pPr lvl="1" algn="l">
              <a:spcBef>
                <a:spcPct val="0"/>
              </a:spcBef>
            </a:pPr>
            <a:r>
              <a:rPr lang="en-US" sz="2000" dirty="0" smtClean="0">
                <a:latin typeface="Verdana" charset="0"/>
              </a:rPr>
              <a:t>	</a:t>
            </a:r>
            <a:endParaRPr lang="en-US" sz="2400" dirty="0" smtClean="0">
              <a:latin typeface="Verdana" charset="0"/>
            </a:endParaRPr>
          </a:p>
          <a:p>
            <a:pPr lvl="1" algn="l">
              <a:spcBef>
                <a:spcPct val="0"/>
              </a:spcBef>
            </a:pPr>
            <a:endParaRPr lang="en-US" sz="2400" dirty="0" smtClean="0">
              <a:latin typeface="Verdana" charset="0"/>
            </a:endParaRPr>
          </a:p>
        </p:txBody>
      </p:sp>
      <p:sp>
        <p:nvSpPr>
          <p:cNvPr id="2" name="日期占位符 1"/>
          <p:cNvSpPr>
            <a:spLocks noGrp="1"/>
          </p:cNvSpPr>
          <p:nvPr>
            <p:ph type="dt" sz="half" idx="10"/>
          </p:nvPr>
        </p:nvSpPr>
        <p:spPr/>
        <p:txBody>
          <a:bodyPr/>
          <a:lstStyle/>
          <a:p>
            <a:fld id="{366245C6-08D6-49E3-AE75-BEFAE72099A5}"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251372614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28650" y="365127"/>
            <a:ext cx="7886700" cy="750032"/>
          </a:xfrm>
        </p:spPr>
        <p:txBody>
          <a:bodyPr/>
          <a:lstStyle/>
          <a:p>
            <a:r>
              <a:rPr lang="en-US" altLang="zh-CN" dirty="0" smtClean="0">
                <a:ea typeface="宋体" panose="02010600030101010101" pitchFamily="2" charset="-122"/>
              </a:rPr>
              <a:t>Write-back Cache</a:t>
            </a:r>
          </a:p>
        </p:txBody>
      </p:sp>
      <p:sp>
        <p:nvSpPr>
          <p:cNvPr id="22532" name="Rectangle 3"/>
          <p:cNvSpPr>
            <a:spLocks noGrp="1" noChangeArrowheads="1"/>
          </p:cNvSpPr>
          <p:nvPr>
            <p:ph type="body" idx="1"/>
          </p:nvPr>
        </p:nvSpPr>
        <p:spPr>
          <a:xfrm>
            <a:off x="321653" y="1292469"/>
            <a:ext cx="5174274" cy="5063881"/>
          </a:xfrm>
        </p:spPr>
        <p:txBody>
          <a:bodyPr>
            <a:normAutofit fontScale="92500" lnSpcReduction="10000"/>
          </a:bodyPr>
          <a:lstStyle/>
          <a:p>
            <a:pPr marL="320928" indent="-320928">
              <a:spcBef>
                <a:spcPts val="600"/>
              </a:spcBef>
            </a:pPr>
            <a:r>
              <a:rPr lang="en-US" altLang="zh-CN" dirty="0" smtClean="0">
                <a:ea typeface="宋体" panose="02010600030101010101" pitchFamily="2" charset="-122"/>
              </a:rPr>
              <a:t>Processor / Cache </a:t>
            </a:r>
            <a:r>
              <a:rPr lang="zh-CN" altLang="en-US" dirty="0" smtClean="0">
                <a:ea typeface="宋体" panose="02010600030101010101" pitchFamily="2" charset="-122"/>
              </a:rPr>
              <a:t>操作</a:t>
            </a:r>
            <a:endParaRPr lang="en-US" altLang="zh-CN" dirty="0" smtClean="0">
              <a:ea typeface="宋体" panose="02010600030101010101" pitchFamily="2" charset="-122"/>
            </a:endParaRPr>
          </a:p>
          <a:p>
            <a:pPr marL="737107" lvl="1" indent="-310669">
              <a:spcBef>
                <a:spcPts val="600"/>
              </a:spcBef>
            </a:pPr>
            <a:r>
              <a:rPr lang="en-US" altLang="zh-CN" b="1" dirty="0" err="1" smtClean="0">
                <a:solidFill>
                  <a:schemeClr val="hlink"/>
                </a:solidFill>
                <a:ea typeface="宋体" panose="02010600030101010101" pitchFamily="2" charset="-122"/>
              </a:rPr>
              <a:t>PrRd</a:t>
            </a:r>
            <a:r>
              <a:rPr lang="en-US" altLang="zh-CN" dirty="0" smtClean="0">
                <a:ea typeface="宋体" panose="02010600030101010101" pitchFamily="2" charset="-122"/>
              </a:rPr>
              <a:t>, </a:t>
            </a:r>
            <a:r>
              <a:rPr lang="en-US" altLang="zh-CN" b="1" dirty="0" err="1" smtClean="0">
                <a:solidFill>
                  <a:schemeClr val="hlink"/>
                </a:solidFill>
                <a:ea typeface="宋体" panose="02010600030101010101" pitchFamily="2" charset="-122"/>
              </a:rPr>
              <a:t>PrWr</a:t>
            </a:r>
            <a:r>
              <a:rPr lang="en-US" altLang="zh-CN" dirty="0" smtClean="0">
                <a:ea typeface="宋体" panose="02010600030101010101" pitchFamily="2" charset="-122"/>
              </a:rPr>
              <a:t>, block </a:t>
            </a:r>
            <a:r>
              <a:rPr lang="en-US" altLang="zh-CN" b="1" dirty="0" smtClean="0">
                <a:solidFill>
                  <a:schemeClr val="hlink"/>
                </a:solidFill>
                <a:ea typeface="宋体" panose="02010600030101010101" pitchFamily="2" charset="-122"/>
              </a:rPr>
              <a:t>Replace</a:t>
            </a:r>
          </a:p>
          <a:p>
            <a:pPr marL="320928" indent="-320928">
              <a:spcBef>
                <a:spcPts val="600"/>
              </a:spcBef>
            </a:pPr>
            <a:r>
              <a:rPr lang="en-US" altLang="zh-CN" dirty="0" smtClean="0">
                <a:ea typeface="宋体" panose="02010600030101010101" pitchFamily="2" charset="-122"/>
              </a:rPr>
              <a:t>Cache</a:t>
            </a:r>
            <a:r>
              <a:rPr lang="zh-CN" altLang="en-US" dirty="0" smtClean="0">
                <a:ea typeface="宋体" panose="02010600030101010101" pitchFamily="2" charset="-122"/>
              </a:rPr>
              <a:t>块状态</a:t>
            </a:r>
            <a:endParaRPr lang="en-US" altLang="zh-CN" dirty="0" smtClean="0">
              <a:ea typeface="宋体" panose="02010600030101010101" pitchFamily="2" charset="-122"/>
            </a:endParaRPr>
          </a:p>
          <a:p>
            <a:pPr marL="737107" lvl="1" indent="-310669">
              <a:spcBef>
                <a:spcPts val="600"/>
              </a:spcBef>
            </a:pPr>
            <a:r>
              <a:rPr lang="en-US" altLang="zh-CN" b="1" dirty="0" smtClean="0">
                <a:solidFill>
                  <a:schemeClr val="hlink"/>
                </a:solidFill>
                <a:ea typeface="宋体" panose="02010600030101010101" pitchFamily="2" charset="-122"/>
              </a:rPr>
              <a:t>Invalid</a:t>
            </a:r>
            <a:r>
              <a:rPr lang="en-US" altLang="zh-CN" dirty="0" smtClean="0">
                <a:ea typeface="宋体" panose="02010600030101010101" pitchFamily="2" charset="-122"/>
              </a:rPr>
              <a:t>, </a:t>
            </a:r>
            <a:r>
              <a:rPr lang="en-US" altLang="zh-CN" b="1" dirty="0" smtClean="0">
                <a:solidFill>
                  <a:schemeClr val="hlink"/>
                </a:solidFill>
                <a:ea typeface="宋体" panose="02010600030101010101" pitchFamily="2" charset="-122"/>
              </a:rPr>
              <a:t>Valid</a:t>
            </a:r>
            <a:r>
              <a:rPr lang="en-US" altLang="zh-CN" dirty="0" smtClean="0">
                <a:ea typeface="宋体" panose="02010600030101010101" pitchFamily="2" charset="-122"/>
              </a:rPr>
              <a:t> (clean), </a:t>
            </a:r>
            <a:r>
              <a:rPr lang="en-US" altLang="zh-CN" b="1" dirty="0" smtClean="0">
                <a:solidFill>
                  <a:schemeClr val="hlink"/>
                </a:solidFill>
                <a:ea typeface="宋体" panose="02010600030101010101" pitchFamily="2" charset="-122"/>
              </a:rPr>
              <a:t>Modified</a:t>
            </a:r>
            <a:r>
              <a:rPr lang="en-US" altLang="zh-CN" dirty="0" smtClean="0">
                <a:ea typeface="宋体" panose="02010600030101010101" pitchFamily="2" charset="-122"/>
              </a:rPr>
              <a:t> (dirty)</a:t>
            </a:r>
          </a:p>
          <a:p>
            <a:pPr marL="320928" indent="-320928">
              <a:spcBef>
                <a:spcPts val="600"/>
              </a:spcBef>
            </a:pPr>
            <a:r>
              <a:rPr lang="zh-CN" altLang="en-US" dirty="0" smtClean="0">
                <a:ea typeface="宋体" panose="02010600030101010101" pitchFamily="2" charset="-122"/>
              </a:rPr>
              <a:t>总线事务</a:t>
            </a:r>
            <a:endParaRPr lang="en-US" altLang="zh-CN" dirty="0" smtClean="0">
              <a:ea typeface="宋体" panose="02010600030101010101" pitchFamily="2" charset="-122"/>
            </a:endParaRPr>
          </a:p>
          <a:p>
            <a:pPr marL="737107" lvl="1" indent="-310669">
              <a:spcBef>
                <a:spcPts val="600"/>
              </a:spcBef>
            </a:pPr>
            <a:r>
              <a:rPr lang="en-US" altLang="zh-CN" dirty="0" smtClean="0">
                <a:ea typeface="宋体" panose="02010600030101010101" pitchFamily="2" charset="-122"/>
              </a:rPr>
              <a:t>Bus Read (</a:t>
            </a:r>
            <a:r>
              <a:rPr lang="en-US" altLang="zh-CN" b="1" dirty="0" err="1" smtClean="0">
                <a:solidFill>
                  <a:schemeClr val="hlink"/>
                </a:solidFill>
                <a:ea typeface="宋体" panose="02010600030101010101" pitchFamily="2" charset="-122"/>
              </a:rPr>
              <a:t>BusRd</a:t>
            </a:r>
            <a:r>
              <a:rPr lang="en-US" altLang="zh-CN" dirty="0" smtClean="0">
                <a:ea typeface="宋体" panose="02010600030101010101" pitchFamily="2" charset="-122"/>
              </a:rPr>
              <a:t>), Write-Back (</a:t>
            </a:r>
            <a:r>
              <a:rPr lang="en-US" altLang="zh-CN" b="1" dirty="0" err="1" smtClean="0">
                <a:solidFill>
                  <a:schemeClr val="hlink"/>
                </a:solidFill>
                <a:ea typeface="宋体" panose="02010600030101010101" pitchFamily="2" charset="-122"/>
              </a:rPr>
              <a:t>BusWB</a:t>
            </a:r>
            <a:r>
              <a:rPr lang="en-US" altLang="zh-CN" dirty="0" smtClean="0">
                <a:ea typeface="宋体" panose="02010600030101010101" pitchFamily="2" charset="-122"/>
              </a:rPr>
              <a:t>)</a:t>
            </a:r>
          </a:p>
          <a:p>
            <a:pPr marL="737107" lvl="1" indent="-310669">
              <a:spcBef>
                <a:spcPts val="600"/>
              </a:spcBef>
            </a:pPr>
            <a:r>
              <a:rPr lang="zh-CN" altLang="en-US" dirty="0" smtClean="0">
                <a:ea typeface="宋体" panose="02010600030101010101" pitchFamily="2" charset="-122"/>
              </a:rPr>
              <a:t>仅传送</a:t>
            </a:r>
            <a:r>
              <a:rPr lang="en-US" altLang="zh-CN" dirty="0" smtClean="0">
                <a:ea typeface="宋体" panose="02010600030101010101" pitchFamily="2" charset="-122"/>
              </a:rPr>
              <a:t>cache-block</a:t>
            </a:r>
          </a:p>
          <a:p>
            <a:pPr marL="320928" indent="-320928">
              <a:spcBef>
                <a:spcPts val="600"/>
              </a:spcBef>
            </a:pPr>
            <a:r>
              <a:rPr lang="zh-CN" altLang="en-US" dirty="0" smtClean="0">
                <a:ea typeface="宋体" panose="02010600030101010101" pitchFamily="2" charset="-122"/>
              </a:rPr>
              <a:t>针对</a:t>
            </a:r>
            <a:r>
              <a:rPr lang="en-US" altLang="zh-CN" dirty="0" smtClean="0">
                <a:ea typeface="宋体" panose="02010600030101010101" pitchFamily="2" charset="-122"/>
              </a:rPr>
              <a:t>Cache</a:t>
            </a:r>
            <a:r>
              <a:rPr lang="zh-CN" altLang="en-US" dirty="0" smtClean="0">
                <a:ea typeface="宋体" panose="02010600030101010101" pitchFamily="2" charset="-122"/>
              </a:rPr>
              <a:t>一致性的块状态调整</a:t>
            </a:r>
            <a:endParaRPr lang="en-US" altLang="zh-CN" dirty="0" smtClean="0">
              <a:ea typeface="宋体" panose="02010600030101010101" pitchFamily="2" charset="-122"/>
            </a:endParaRPr>
          </a:p>
          <a:p>
            <a:pPr marL="737107" lvl="1" indent="-310669">
              <a:spcBef>
                <a:spcPts val="600"/>
              </a:spcBef>
            </a:pPr>
            <a:r>
              <a:rPr lang="en-US" altLang="zh-CN" dirty="0" smtClean="0">
                <a:ea typeface="宋体" panose="02010600030101010101" pitchFamily="2" charset="-122"/>
              </a:rPr>
              <a:t>Treat Valid as </a:t>
            </a:r>
            <a:r>
              <a:rPr lang="en-US" altLang="zh-CN" b="1" dirty="0" smtClean="0">
                <a:solidFill>
                  <a:schemeClr val="hlink"/>
                </a:solidFill>
                <a:ea typeface="宋体" panose="02010600030101010101" pitchFamily="2" charset="-122"/>
              </a:rPr>
              <a:t>Shared</a:t>
            </a:r>
          </a:p>
          <a:p>
            <a:pPr marL="737107" lvl="1" indent="-310669">
              <a:spcBef>
                <a:spcPts val="600"/>
              </a:spcBef>
            </a:pPr>
            <a:r>
              <a:rPr lang="en-US" altLang="zh-CN" dirty="0" smtClean="0">
                <a:ea typeface="宋体" panose="02010600030101010101" pitchFamily="2" charset="-122"/>
              </a:rPr>
              <a:t>Treat Modified as </a:t>
            </a:r>
            <a:r>
              <a:rPr lang="en-US" altLang="zh-CN" b="1" dirty="0" smtClean="0">
                <a:solidFill>
                  <a:schemeClr val="hlink"/>
                </a:solidFill>
                <a:ea typeface="宋体" panose="02010600030101010101" pitchFamily="2" charset="-122"/>
              </a:rPr>
              <a:t>Exclusive</a:t>
            </a:r>
          </a:p>
          <a:p>
            <a:pPr marL="320928" indent="-320928">
              <a:spcBef>
                <a:spcPts val="600"/>
              </a:spcBef>
            </a:pPr>
            <a:r>
              <a:rPr lang="zh-CN" altLang="en-US" dirty="0" smtClean="0">
                <a:ea typeface="宋体" panose="02010600030101010101" pitchFamily="2" charset="-122"/>
              </a:rPr>
              <a:t>引入新的总线事务</a:t>
            </a:r>
            <a:endParaRPr lang="en-US" altLang="zh-CN" dirty="0" smtClean="0">
              <a:ea typeface="宋体" panose="02010600030101010101" pitchFamily="2" charset="-122"/>
            </a:endParaRPr>
          </a:p>
          <a:p>
            <a:pPr marL="737107" lvl="1" indent="-310669">
              <a:spcBef>
                <a:spcPts val="600"/>
              </a:spcBef>
            </a:pPr>
            <a:r>
              <a:rPr lang="en-US" altLang="zh-CN" b="1" dirty="0" smtClean="0">
                <a:solidFill>
                  <a:schemeClr val="hlink"/>
                </a:solidFill>
                <a:ea typeface="宋体" panose="02010600030101010101" pitchFamily="2" charset="-122"/>
              </a:rPr>
              <a:t>Bus Read-</a:t>
            </a:r>
            <a:r>
              <a:rPr lang="en-US" altLang="zh-CN" b="1" dirty="0" err="1" smtClean="0">
                <a:solidFill>
                  <a:schemeClr val="hlink"/>
                </a:solidFill>
                <a:ea typeface="宋体" panose="02010600030101010101" pitchFamily="2" charset="-122"/>
              </a:rPr>
              <a:t>eXclusive</a:t>
            </a:r>
            <a:r>
              <a:rPr lang="en-US" altLang="zh-CN" b="1" dirty="0" smtClean="0">
                <a:solidFill>
                  <a:schemeClr val="hlink"/>
                </a:solidFill>
                <a:ea typeface="宋体" panose="02010600030101010101" pitchFamily="2" charset="-122"/>
              </a:rPr>
              <a:t> (</a:t>
            </a:r>
            <a:r>
              <a:rPr lang="en-US" altLang="zh-CN" b="1" dirty="0" err="1" smtClean="0">
                <a:solidFill>
                  <a:schemeClr val="hlink"/>
                </a:solidFill>
                <a:ea typeface="宋体" panose="02010600030101010101" pitchFamily="2" charset="-122"/>
              </a:rPr>
              <a:t>BusRdX</a:t>
            </a:r>
            <a:r>
              <a:rPr lang="en-US" altLang="zh-CN" b="1" dirty="0" smtClean="0">
                <a:solidFill>
                  <a:schemeClr val="hlink"/>
                </a:solidFill>
                <a:ea typeface="宋体" panose="02010600030101010101" pitchFamily="2" charset="-122"/>
              </a:rPr>
              <a:t>)</a:t>
            </a:r>
          </a:p>
          <a:p>
            <a:pPr marL="737107" lvl="1" indent="-310669">
              <a:spcBef>
                <a:spcPts val="600"/>
              </a:spcBef>
            </a:pPr>
            <a:r>
              <a:rPr lang="zh-CN" altLang="en-US" dirty="0" smtClean="0">
                <a:ea typeface="宋体" panose="02010600030101010101" pitchFamily="2" charset="-122"/>
              </a:rPr>
              <a:t>其基本动作是：读进并修改</a:t>
            </a:r>
            <a:endParaRPr lang="en-US" altLang="zh-CN" dirty="0" smtClean="0">
              <a:ea typeface="宋体" panose="02010600030101010101" pitchFamily="2" charset="-122"/>
            </a:endParaRPr>
          </a:p>
        </p:txBody>
      </p:sp>
      <p:grpSp>
        <p:nvGrpSpPr>
          <p:cNvPr id="22533" name="Group 68"/>
          <p:cNvGrpSpPr>
            <a:grpSpLocks/>
          </p:cNvGrpSpPr>
          <p:nvPr/>
        </p:nvGrpSpPr>
        <p:grpSpPr bwMode="auto">
          <a:xfrm>
            <a:off x="5850494" y="1292469"/>
            <a:ext cx="2965939" cy="4312627"/>
            <a:chOff x="3744" y="874"/>
            <a:chExt cx="2024" cy="2943"/>
          </a:xfrm>
        </p:grpSpPr>
        <p:sp>
          <p:nvSpPr>
            <p:cNvPr id="22534" name="Freeform 5"/>
            <p:cNvSpPr>
              <a:spLocks/>
            </p:cNvSpPr>
            <p:nvPr/>
          </p:nvSpPr>
          <p:spPr bwMode="auto">
            <a:xfrm>
              <a:off x="5013" y="1676"/>
              <a:ext cx="556" cy="924"/>
            </a:xfrm>
            <a:custGeom>
              <a:avLst/>
              <a:gdLst>
                <a:gd name="T0" fmla="*/ 556 w 513"/>
                <a:gd name="T1" fmla="*/ 924 h 924"/>
                <a:gd name="T2" fmla="*/ 551 w 513"/>
                <a:gd name="T3" fmla="*/ 776 h 924"/>
                <a:gd name="T4" fmla="*/ 530 w 513"/>
                <a:gd name="T5" fmla="*/ 633 h 924"/>
                <a:gd name="T6" fmla="*/ 497 w 513"/>
                <a:gd name="T7" fmla="*/ 499 h 924"/>
                <a:gd name="T8" fmla="*/ 452 w 513"/>
                <a:gd name="T9" fmla="*/ 378 h 924"/>
                <a:gd name="T10" fmla="*/ 396 w 513"/>
                <a:gd name="T11" fmla="*/ 271 h 924"/>
                <a:gd name="T12" fmla="*/ 331 w 513"/>
                <a:gd name="T13" fmla="*/ 178 h 924"/>
                <a:gd name="T14" fmla="*/ 256 w 513"/>
                <a:gd name="T15" fmla="*/ 101 h 924"/>
                <a:gd name="T16" fmla="*/ 179 w 513"/>
                <a:gd name="T17" fmla="*/ 47 h 924"/>
                <a:gd name="T18" fmla="*/ 92 w 513"/>
                <a:gd name="T19" fmla="*/ 11 h 924"/>
                <a:gd name="T20" fmla="*/ 0 w 513"/>
                <a:gd name="T21" fmla="*/ 0 h 9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3"/>
                <a:gd name="T34" fmla="*/ 0 h 924"/>
                <a:gd name="T35" fmla="*/ 513 w 513"/>
                <a:gd name="T36" fmla="*/ 924 h 9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3" h="924">
                  <a:moveTo>
                    <a:pt x="513" y="924"/>
                  </a:moveTo>
                  <a:lnTo>
                    <a:pt x="508" y="776"/>
                  </a:lnTo>
                  <a:lnTo>
                    <a:pt x="489" y="633"/>
                  </a:lnTo>
                  <a:lnTo>
                    <a:pt x="459" y="499"/>
                  </a:lnTo>
                  <a:lnTo>
                    <a:pt x="417" y="378"/>
                  </a:lnTo>
                  <a:lnTo>
                    <a:pt x="365" y="271"/>
                  </a:lnTo>
                  <a:lnTo>
                    <a:pt x="305" y="178"/>
                  </a:lnTo>
                  <a:lnTo>
                    <a:pt x="236" y="101"/>
                  </a:lnTo>
                  <a:lnTo>
                    <a:pt x="165" y="47"/>
                  </a:lnTo>
                  <a:lnTo>
                    <a:pt x="85" y="11"/>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35" name="Freeform 6"/>
            <p:cNvSpPr>
              <a:spLocks/>
            </p:cNvSpPr>
            <p:nvPr/>
          </p:nvSpPr>
          <p:spPr bwMode="auto">
            <a:xfrm>
              <a:off x="4990" y="2616"/>
              <a:ext cx="264" cy="445"/>
            </a:xfrm>
            <a:custGeom>
              <a:avLst/>
              <a:gdLst>
                <a:gd name="T0" fmla="*/ 264 w 244"/>
                <a:gd name="T1" fmla="*/ 445 h 445"/>
                <a:gd name="T2" fmla="*/ 264 w 244"/>
                <a:gd name="T3" fmla="*/ 373 h 445"/>
                <a:gd name="T4" fmla="*/ 252 w 244"/>
                <a:gd name="T5" fmla="*/ 305 h 445"/>
                <a:gd name="T6" fmla="*/ 237 w 244"/>
                <a:gd name="T7" fmla="*/ 242 h 445"/>
                <a:gd name="T8" fmla="*/ 216 w 244"/>
                <a:gd name="T9" fmla="*/ 184 h 445"/>
                <a:gd name="T10" fmla="*/ 189 w 244"/>
                <a:gd name="T11" fmla="*/ 132 h 445"/>
                <a:gd name="T12" fmla="*/ 157 w 244"/>
                <a:gd name="T13" fmla="*/ 88 h 445"/>
                <a:gd name="T14" fmla="*/ 121 w 244"/>
                <a:gd name="T15" fmla="*/ 50 h 445"/>
                <a:gd name="T16" fmla="*/ 82 w 244"/>
                <a:gd name="T17" fmla="*/ 22 h 445"/>
                <a:gd name="T18" fmla="*/ 44 w 244"/>
                <a:gd name="T19" fmla="*/ 6 h 445"/>
                <a:gd name="T20" fmla="*/ 0 w 244"/>
                <a:gd name="T21" fmla="*/ 0 h 4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4"/>
                <a:gd name="T34" fmla="*/ 0 h 445"/>
                <a:gd name="T35" fmla="*/ 244 w 244"/>
                <a:gd name="T36" fmla="*/ 445 h 4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4" h="445">
                  <a:moveTo>
                    <a:pt x="244" y="445"/>
                  </a:moveTo>
                  <a:lnTo>
                    <a:pt x="244" y="373"/>
                  </a:lnTo>
                  <a:lnTo>
                    <a:pt x="233" y="305"/>
                  </a:lnTo>
                  <a:lnTo>
                    <a:pt x="219" y="242"/>
                  </a:lnTo>
                  <a:lnTo>
                    <a:pt x="200" y="184"/>
                  </a:lnTo>
                  <a:lnTo>
                    <a:pt x="175" y="132"/>
                  </a:lnTo>
                  <a:lnTo>
                    <a:pt x="145" y="88"/>
                  </a:lnTo>
                  <a:lnTo>
                    <a:pt x="112" y="50"/>
                  </a:lnTo>
                  <a:lnTo>
                    <a:pt x="76" y="22"/>
                  </a:lnTo>
                  <a:lnTo>
                    <a:pt x="41" y="6"/>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36" name="Freeform 7"/>
            <p:cNvSpPr>
              <a:spLocks/>
            </p:cNvSpPr>
            <p:nvPr/>
          </p:nvSpPr>
          <p:spPr bwMode="auto">
            <a:xfrm>
              <a:off x="5001" y="3453"/>
              <a:ext cx="95" cy="52"/>
            </a:xfrm>
            <a:custGeom>
              <a:avLst/>
              <a:gdLst>
                <a:gd name="T0" fmla="*/ 86 w 88"/>
                <a:gd name="T1" fmla="*/ 22 h 52"/>
                <a:gd name="T2" fmla="*/ 95 w 88"/>
                <a:gd name="T3" fmla="*/ 46 h 52"/>
                <a:gd name="T4" fmla="*/ 0 w 88"/>
                <a:gd name="T5" fmla="*/ 52 h 52"/>
                <a:gd name="T6" fmla="*/ 78 w 88"/>
                <a:gd name="T7" fmla="*/ 0 h 52"/>
                <a:gd name="T8" fmla="*/ 86 w 88"/>
                <a:gd name="T9" fmla="*/ 24 h 52"/>
                <a:gd name="T10" fmla="*/ 0 60000 65536"/>
                <a:gd name="T11" fmla="*/ 0 60000 65536"/>
                <a:gd name="T12" fmla="*/ 0 60000 65536"/>
                <a:gd name="T13" fmla="*/ 0 60000 65536"/>
                <a:gd name="T14" fmla="*/ 0 60000 65536"/>
                <a:gd name="T15" fmla="*/ 0 w 88"/>
                <a:gd name="T16" fmla="*/ 0 h 52"/>
                <a:gd name="T17" fmla="*/ 88 w 88"/>
                <a:gd name="T18" fmla="*/ 52 h 52"/>
              </a:gdLst>
              <a:ahLst/>
              <a:cxnLst>
                <a:cxn ang="T10">
                  <a:pos x="T0" y="T1"/>
                </a:cxn>
                <a:cxn ang="T11">
                  <a:pos x="T2" y="T3"/>
                </a:cxn>
                <a:cxn ang="T12">
                  <a:pos x="T4" y="T5"/>
                </a:cxn>
                <a:cxn ang="T13">
                  <a:pos x="T6" y="T7"/>
                </a:cxn>
                <a:cxn ang="T14">
                  <a:pos x="T8" y="T9"/>
                </a:cxn>
              </a:cxnLst>
              <a:rect l="T15" t="T16" r="T17" b="T18"/>
              <a:pathLst>
                <a:path w="88" h="52">
                  <a:moveTo>
                    <a:pt x="80" y="22"/>
                  </a:moveTo>
                  <a:lnTo>
                    <a:pt x="88" y="46"/>
                  </a:lnTo>
                  <a:lnTo>
                    <a:pt x="0" y="52"/>
                  </a:lnTo>
                  <a:lnTo>
                    <a:pt x="72" y="0"/>
                  </a:lnTo>
                  <a:lnTo>
                    <a:pt x="80" y="2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37" name="Freeform 8"/>
            <p:cNvSpPr>
              <a:spLocks/>
            </p:cNvSpPr>
            <p:nvPr/>
          </p:nvSpPr>
          <p:spPr bwMode="auto">
            <a:xfrm>
              <a:off x="5001" y="3453"/>
              <a:ext cx="95" cy="52"/>
            </a:xfrm>
            <a:custGeom>
              <a:avLst/>
              <a:gdLst>
                <a:gd name="T0" fmla="*/ 86 w 88"/>
                <a:gd name="T1" fmla="*/ 22 h 52"/>
                <a:gd name="T2" fmla="*/ 95 w 88"/>
                <a:gd name="T3" fmla="*/ 46 h 52"/>
                <a:gd name="T4" fmla="*/ 0 w 88"/>
                <a:gd name="T5" fmla="*/ 52 h 52"/>
                <a:gd name="T6" fmla="*/ 78 w 88"/>
                <a:gd name="T7" fmla="*/ 0 h 52"/>
                <a:gd name="T8" fmla="*/ 86 w 88"/>
                <a:gd name="T9" fmla="*/ 22 h 52"/>
                <a:gd name="T10" fmla="*/ 0 60000 65536"/>
                <a:gd name="T11" fmla="*/ 0 60000 65536"/>
                <a:gd name="T12" fmla="*/ 0 60000 65536"/>
                <a:gd name="T13" fmla="*/ 0 60000 65536"/>
                <a:gd name="T14" fmla="*/ 0 60000 65536"/>
                <a:gd name="T15" fmla="*/ 0 w 88"/>
                <a:gd name="T16" fmla="*/ 0 h 52"/>
                <a:gd name="T17" fmla="*/ 88 w 88"/>
                <a:gd name="T18" fmla="*/ 52 h 52"/>
              </a:gdLst>
              <a:ahLst/>
              <a:cxnLst>
                <a:cxn ang="T10">
                  <a:pos x="T0" y="T1"/>
                </a:cxn>
                <a:cxn ang="T11">
                  <a:pos x="T2" y="T3"/>
                </a:cxn>
                <a:cxn ang="T12">
                  <a:pos x="T4" y="T5"/>
                </a:cxn>
                <a:cxn ang="T13">
                  <a:pos x="T6" y="T7"/>
                </a:cxn>
                <a:cxn ang="T14">
                  <a:pos x="T8" y="T9"/>
                </a:cxn>
              </a:cxnLst>
              <a:rect l="T15" t="T16" r="T17" b="T18"/>
              <a:pathLst>
                <a:path w="88" h="52">
                  <a:moveTo>
                    <a:pt x="80" y="22"/>
                  </a:moveTo>
                  <a:lnTo>
                    <a:pt x="88" y="46"/>
                  </a:lnTo>
                  <a:lnTo>
                    <a:pt x="0" y="52"/>
                  </a:lnTo>
                  <a:lnTo>
                    <a:pt x="72" y="0"/>
                  </a:lnTo>
                  <a:lnTo>
                    <a:pt x="8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38" name="Freeform 9"/>
            <p:cNvSpPr>
              <a:spLocks/>
            </p:cNvSpPr>
            <p:nvPr/>
          </p:nvSpPr>
          <p:spPr bwMode="auto">
            <a:xfrm>
              <a:off x="5091" y="3061"/>
              <a:ext cx="163" cy="414"/>
            </a:xfrm>
            <a:custGeom>
              <a:avLst/>
              <a:gdLst>
                <a:gd name="T0" fmla="*/ 163 w 151"/>
                <a:gd name="T1" fmla="*/ 0 h 414"/>
                <a:gd name="T2" fmla="*/ 163 w 151"/>
                <a:gd name="T3" fmla="*/ 57 h 414"/>
                <a:gd name="T4" fmla="*/ 160 w 151"/>
                <a:gd name="T5" fmla="*/ 112 h 414"/>
                <a:gd name="T6" fmla="*/ 151 w 151"/>
                <a:gd name="T7" fmla="*/ 167 h 414"/>
                <a:gd name="T8" fmla="*/ 139 w 151"/>
                <a:gd name="T9" fmla="*/ 216 h 414"/>
                <a:gd name="T10" fmla="*/ 124 w 151"/>
                <a:gd name="T11" fmla="*/ 263 h 414"/>
                <a:gd name="T12" fmla="*/ 107 w 151"/>
                <a:gd name="T13" fmla="*/ 307 h 414"/>
                <a:gd name="T14" fmla="*/ 85 w 151"/>
                <a:gd name="T15" fmla="*/ 345 h 414"/>
                <a:gd name="T16" fmla="*/ 62 w 151"/>
                <a:gd name="T17" fmla="*/ 375 h 414"/>
                <a:gd name="T18" fmla="*/ 32 w 151"/>
                <a:gd name="T19" fmla="*/ 397 h 414"/>
                <a:gd name="T20" fmla="*/ 0 w 151"/>
                <a:gd name="T21" fmla="*/ 414 h 4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1"/>
                <a:gd name="T34" fmla="*/ 0 h 414"/>
                <a:gd name="T35" fmla="*/ 151 w 151"/>
                <a:gd name="T36" fmla="*/ 414 h 4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1" h="414">
                  <a:moveTo>
                    <a:pt x="151" y="0"/>
                  </a:moveTo>
                  <a:lnTo>
                    <a:pt x="151" y="57"/>
                  </a:lnTo>
                  <a:lnTo>
                    <a:pt x="148" y="112"/>
                  </a:lnTo>
                  <a:lnTo>
                    <a:pt x="140" y="167"/>
                  </a:lnTo>
                  <a:lnTo>
                    <a:pt x="129" y="216"/>
                  </a:lnTo>
                  <a:lnTo>
                    <a:pt x="115" y="263"/>
                  </a:lnTo>
                  <a:lnTo>
                    <a:pt x="99" y="307"/>
                  </a:lnTo>
                  <a:lnTo>
                    <a:pt x="79" y="345"/>
                  </a:lnTo>
                  <a:lnTo>
                    <a:pt x="57" y="375"/>
                  </a:lnTo>
                  <a:lnTo>
                    <a:pt x="30" y="397"/>
                  </a:lnTo>
                  <a:lnTo>
                    <a:pt x="0" y="41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39" name="Rectangle 10"/>
            <p:cNvSpPr>
              <a:spLocks noChangeArrowheads="1"/>
            </p:cNvSpPr>
            <p:nvPr/>
          </p:nvSpPr>
          <p:spPr bwMode="auto">
            <a:xfrm>
              <a:off x="4464" y="874"/>
              <a:ext cx="49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PrRd/—</a:t>
              </a:r>
              <a:endParaRPr lang="en-US" altLang="zh-CN" sz="1292">
                <a:ea typeface="宋体" panose="02010600030101010101" pitchFamily="2" charset="-122"/>
              </a:endParaRPr>
            </a:p>
          </p:txBody>
        </p:sp>
        <p:sp>
          <p:nvSpPr>
            <p:cNvPr id="22540" name="Rectangle 15"/>
            <p:cNvSpPr>
              <a:spLocks noChangeArrowheads="1"/>
            </p:cNvSpPr>
            <p:nvPr/>
          </p:nvSpPr>
          <p:spPr bwMode="auto">
            <a:xfrm>
              <a:off x="4464" y="1066"/>
              <a:ext cx="52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PrWr/—</a:t>
              </a:r>
            </a:p>
          </p:txBody>
        </p:sp>
        <p:sp>
          <p:nvSpPr>
            <p:cNvPr id="22541" name="Freeform 17"/>
            <p:cNvSpPr>
              <a:spLocks/>
            </p:cNvSpPr>
            <p:nvPr/>
          </p:nvSpPr>
          <p:spPr bwMode="auto">
            <a:xfrm>
              <a:off x="4583" y="1484"/>
              <a:ext cx="445" cy="411"/>
            </a:xfrm>
            <a:custGeom>
              <a:avLst/>
              <a:gdLst>
                <a:gd name="T0" fmla="*/ 442 w 411"/>
                <a:gd name="T1" fmla="*/ 206 h 411"/>
                <a:gd name="T2" fmla="*/ 442 w 411"/>
                <a:gd name="T3" fmla="*/ 239 h 411"/>
                <a:gd name="T4" fmla="*/ 433 w 411"/>
                <a:gd name="T5" fmla="*/ 271 h 411"/>
                <a:gd name="T6" fmla="*/ 418 w 411"/>
                <a:gd name="T7" fmla="*/ 302 h 411"/>
                <a:gd name="T8" fmla="*/ 401 w 411"/>
                <a:gd name="T9" fmla="*/ 326 h 411"/>
                <a:gd name="T10" fmla="*/ 380 w 411"/>
                <a:gd name="T11" fmla="*/ 351 h 411"/>
                <a:gd name="T12" fmla="*/ 353 w 411"/>
                <a:gd name="T13" fmla="*/ 373 h 411"/>
                <a:gd name="T14" fmla="*/ 324 w 411"/>
                <a:gd name="T15" fmla="*/ 389 h 411"/>
                <a:gd name="T16" fmla="*/ 291 w 411"/>
                <a:gd name="T17" fmla="*/ 400 h 411"/>
                <a:gd name="T18" fmla="*/ 258 w 411"/>
                <a:gd name="T19" fmla="*/ 409 h 411"/>
                <a:gd name="T20" fmla="*/ 222 w 411"/>
                <a:gd name="T21" fmla="*/ 411 h 411"/>
                <a:gd name="T22" fmla="*/ 184 w 411"/>
                <a:gd name="T23" fmla="*/ 409 h 411"/>
                <a:gd name="T24" fmla="*/ 152 w 411"/>
                <a:gd name="T25" fmla="*/ 400 h 411"/>
                <a:gd name="T26" fmla="*/ 118 w 411"/>
                <a:gd name="T27" fmla="*/ 389 h 411"/>
                <a:gd name="T28" fmla="*/ 89 w 411"/>
                <a:gd name="T29" fmla="*/ 373 h 411"/>
                <a:gd name="T30" fmla="*/ 65 w 411"/>
                <a:gd name="T31" fmla="*/ 351 h 411"/>
                <a:gd name="T32" fmla="*/ 41 w 411"/>
                <a:gd name="T33" fmla="*/ 326 h 411"/>
                <a:gd name="T34" fmla="*/ 24 w 411"/>
                <a:gd name="T35" fmla="*/ 302 h 411"/>
                <a:gd name="T36" fmla="*/ 9 w 411"/>
                <a:gd name="T37" fmla="*/ 271 h 411"/>
                <a:gd name="T38" fmla="*/ 2 w 411"/>
                <a:gd name="T39" fmla="*/ 239 h 411"/>
                <a:gd name="T40" fmla="*/ 0 w 411"/>
                <a:gd name="T41" fmla="*/ 206 h 411"/>
                <a:gd name="T42" fmla="*/ 2 w 411"/>
                <a:gd name="T43" fmla="*/ 173 h 411"/>
                <a:gd name="T44" fmla="*/ 9 w 411"/>
                <a:gd name="T45" fmla="*/ 140 h 411"/>
                <a:gd name="T46" fmla="*/ 24 w 411"/>
                <a:gd name="T47" fmla="*/ 112 h 411"/>
                <a:gd name="T48" fmla="*/ 41 w 411"/>
                <a:gd name="T49" fmla="*/ 85 h 411"/>
                <a:gd name="T50" fmla="*/ 65 w 411"/>
                <a:gd name="T51" fmla="*/ 60 h 411"/>
                <a:gd name="T52" fmla="*/ 89 w 411"/>
                <a:gd name="T53" fmla="*/ 41 h 411"/>
                <a:gd name="T54" fmla="*/ 118 w 411"/>
                <a:gd name="T55" fmla="*/ 22 h 411"/>
                <a:gd name="T56" fmla="*/ 152 w 411"/>
                <a:gd name="T57" fmla="*/ 11 h 411"/>
                <a:gd name="T58" fmla="*/ 184 w 411"/>
                <a:gd name="T59" fmla="*/ 3 h 411"/>
                <a:gd name="T60" fmla="*/ 222 w 411"/>
                <a:gd name="T61" fmla="*/ 0 h 411"/>
                <a:gd name="T62" fmla="*/ 258 w 411"/>
                <a:gd name="T63" fmla="*/ 3 h 411"/>
                <a:gd name="T64" fmla="*/ 291 w 411"/>
                <a:gd name="T65" fmla="*/ 11 h 411"/>
                <a:gd name="T66" fmla="*/ 324 w 411"/>
                <a:gd name="T67" fmla="*/ 22 h 411"/>
                <a:gd name="T68" fmla="*/ 353 w 411"/>
                <a:gd name="T69" fmla="*/ 41 h 411"/>
                <a:gd name="T70" fmla="*/ 380 w 411"/>
                <a:gd name="T71" fmla="*/ 60 h 411"/>
                <a:gd name="T72" fmla="*/ 401 w 411"/>
                <a:gd name="T73" fmla="*/ 85 h 411"/>
                <a:gd name="T74" fmla="*/ 418 w 411"/>
                <a:gd name="T75" fmla="*/ 112 h 411"/>
                <a:gd name="T76" fmla="*/ 433 w 411"/>
                <a:gd name="T77" fmla="*/ 140 h 411"/>
                <a:gd name="T78" fmla="*/ 442 w 411"/>
                <a:gd name="T79" fmla="*/ 173 h 411"/>
                <a:gd name="T80" fmla="*/ 445 w 411"/>
                <a:gd name="T81" fmla="*/ 206 h 411"/>
                <a:gd name="T82" fmla="*/ 442 w 411"/>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1"/>
                <a:gd name="T128" fmla="*/ 411 w 411"/>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1">
                  <a:moveTo>
                    <a:pt x="408" y="206"/>
                  </a:moveTo>
                  <a:lnTo>
                    <a:pt x="408" y="239"/>
                  </a:lnTo>
                  <a:lnTo>
                    <a:pt x="400" y="271"/>
                  </a:lnTo>
                  <a:lnTo>
                    <a:pt x="386" y="302"/>
                  </a:lnTo>
                  <a:lnTo>
                    <a:pt x="370" y="326"/>
                  </a:lnTo>
                  <a:lnTo>
                    <a:pt x="351" y="351"/>
                  </a:lnTo>
                  <a:lnTo>
                    <a:pt x="326" y="373"/>
                  </a:lnTo>
                  <a:lnTo>
                    <a:pt x="299" y="389"/>
                  </a:lnTo>
                  <a:lnTo>
                    <a:pt x="269" y="400"/>
                  </a:lnTo>
                  <a:lnTo>
                    <a:pt x="238" y="409"/>
                  </a:lnTo>
                  <a:lnTo>
                    <a:pt x="205" y="411"/>
                  </a:lnTo>
                  <a:lnTo>
                    <a:pt x="170" y="409"/>
                  </a:lnTo>
                  <a:lnTo>
                    <a:pt x="140" y="400"/>
                  </a:lnTo>
                  <a:lnTo>
                    <a:pt x="109" y="389"/>
                  </a:lnTo>
                  <a:lnTo>
                    <a:pt x="82" y="373"/>
                  </a:lnTo>
                  <a:lnTo>
                    <a:pt x="60" y="351"/>
                  </a:lnTo>
                  <a:lnTo>
                    <a:pt x="38" y="326"/>
                  </a:lnTo>
                  <a:lnTo>
                    <a:pt x="22" y="302"/>
                  </a:lnTo>
                  <a:lnTo>
                    <a:pt x="8" y="271"/>
                  </a:lnTo>
                  <a:lnTo>
                    <a:pt x="2" y="239"/>
                  </a:lnTo>
                  <a:lnTo>
                    <a:pt x="0" y="206"/>
                  </a:lnTo>
                  <a:lnTo>
                    <a:pt x="2" y="173"/>
                  </a:lnTo>
                  <a:lnTo>
                    <a:pt x="8" y="140"/>
                  </a:lnTo>
                  <a:lnTo>
                    <a:pt x="22" y="112"/>
                  </a:lnTo>
                  <a:lnTo>
                    <a:pt x="38" y="85"/>
                  </a:lnTo>
                  <a:lnTo>
                    <a:pt x="60" y="60"/>
                  </a:lnTo>
                  <a:lnTo>
                    <a:pt x="82" y="41"/>
                  </a:lnTo>
                  <a:lnTo>
                    <a:pt x="109" y="22"/>
                  </a:lnTo>
                  <a:lnTo>
                    <a:pt x="140" y="11"/>
                  </a:lnTo>
                  <a:lnTo>
                    <a:pt x="170" y="3"/>
                  </a:lnTo>
                  <a:lnTo>
                    <a:pt x="205" y="0"/>
                  </a:lnTo>
                  <a:lnTo>
                    <a:pt x="238" y="3"/>
                  </a:lnTo>
                  <a:lnTo>
                    <a:pt x="269" y="11"/>
                  </a:lnTo>
                  <a:lnTo>
                    <a:pt x="299" y="22"/>
                  </a:lnTo>
                  <a:lnTo>
                    <a:pt x="326" y="41"/>
                  </a:lnTo>
                  <a:lnTo>
                    <a:pt x="351" y="60"/>
                  </a:lnTo>
                  <a:lnTo>
                    <a:pt x="370" y="85"/>
                  </a:lnTo>
                  <a:lnTo>
                    <a:pt x="386" y="112"/>
                  </a:lnTo>
                  <a:lnTo>
                    <a:pt x="400" y="140"/>
                  </a:lnTo>
                  <a:lnTo>
                    <a:pt x="408" y="173"/>
                  </a:lnTo>
                  <a:lnTo>
                    <a:pt x="411" y="206"/>
                  </a:lnTo>
                  <a:lnTo>
                    <a:pt x="408"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42" name="Freeform 18"/>
            <p:cNvSpPr>
              <a:spLocks/>
            </p:cNvSpPr>
            <p:nvPr/>
          </p:nvSpPr>
          <p:spPr bwMode="auto">
            <a:xfrm>
              <a:off x="4583" y="1484"/>
              <a:ext cx="445" cy="411"/>
            </a:xfrm>
            <a:custGeom>
              <a:avLst/>
              <a:gdLst>
                <a:gd name="T0" fmla="*/ 442 w 411"/>
                <a:gd name="T1" fmla="*/ 206 h 411"/>
                <a:gd name="T2" fmla="*/ 442 w 411"/>
                <a:gd name="T3" fmla="*/ 173 h 411"/>
                <a:gd name="T4" fmla="*/ 433 w 411"/>
                <a:gd name="T5" fmla="*/ 140 h 411"/>
                <a:gd name="T6" fmla="*/ 418 w 411"/>
                <a:gd name="T7" fmla="*/ 112 h 411"/>
                <a:gd name="T8" fmla="*/ 401 w 411"/>
                <a:gd name="T9" fmla="*/ 85 h 411"/>
                <a:gd name="T10" fmla="*/ 380 w 411"/>
                <a:gd name="T11" fmla="*/ 60 h 411"/>
                <a:gd name="T12" fmla="*/ 353 w 411"/>
                <a:gd name="T13" fmla="*/ 41 h 411"/>
                <a:gd name="T14" fmla="*/ 324 w 411"/>
                <a:gd name="T15" fmla="*/ 22 h 411"/>
                <a:gd name="T16" fmla="*/ 291 w 411"/>
                <a:gd name="T17" fmla="*/ 11 h 411"/>
                <a:gd name="T18" fmla="*/ 258 w 411"/>
                <a:gd name="T19" fmla="*/ 3 h 411"/>
                <a:gd name="T20" fmla="*/ 222 w 411"/>
                <a:gd name="T21" fmla="*/ 0 h 411"/>
                <a:gd name="T22" fmla="*/ 184 w 411"/>
                <a:gd name="T23" fmla="*/ 3 h 411"/>
                <a:gd name="T24" fmla="*/ 152 w 411"/>
                <a:gd name="T25" fmla="*/ 11 h 411"/>
                <a:gd name="T26" fmla="*/ 118 w 411"/>
                <a:gd name="T27" fmla="*/ 22 h 411"/>
                <a:gd name="T28" fmla="*/ 89 w 411"/>
                <a:gd name="T29" fmla="*/ 41 h 411"/>
                <a:gd name="T30" fmla="*/ 65 w 411"/>
                <a:gd name="T31" fmla="*/ 60 h 411"/>
                <a:gd name="T32" fmla="*/ 41 w 411"/>
                <a:gd name="T33" fmla="*/ 85 h 411"/>
                <a:gd name="T34" fmla="*/ 24 w 411"/>
                <a:gd name="T35" fmla="*/ 112 h 411"/>
                <a:gd name="T36" fmla="*/ 9 w 411"/>
                <a:gd name="T37" fmla="*/ 140 h 411"/>
                <a:gd name="T38" fmla="*/ 2 w 411"/>
                <a:gd name="T39" fmla="*/ 173 h 411"/>
                <a:gd name="T40" fmla="*/ 0 w 411"/>
                <a:gd name="T41" fmla="*/ 206 h 411"/>
                <a:gd name="T42" fmla="*/ 2 w 411"/>
                <a:gd name="T43" fmla="*/ 239 h 411"/>
                <a:gd name="T44" fmla="*/ 9 w 411"/>
                <a:gd name="T45" fmla="*/ 271 h 411"/>
                <a:gd name="T46" fmla="*/ 24 w 411"/>
                <a:gd name="T47" fmla="*/ 302 h 411"/>
                <a:gd name="T48" fmla="*/ 41 w 411"/>
                <a:gd name="T49" fmla="*/ 326 h 411"/>
                <a:gd name="T50" fmla="*/ 65 w 411"/>
                <a:gd name="T51" fmla="*/ 351 h 411"/>
                <a:gd name="T52" fmla="*/ 89 w 411"/>
                <a:gd name="T53" fmla="*/ 373 h 411"/>
                <a:gd name="T54" fmla="*/ 118 w 411"/>
                <a:gd name="T55" fmla="*/ 389 h 411"/>
                <a:gd name="T56" fmla="*/ 152 w 411"/>
                <a:gd name="T57" fmla="*/ 400 h 411"/>
                <a:gd name="T58" fmla="*/ 184 w 411"/>
                <a:gd name="T59" fmla="*/ 409 h 411"/>
                <a:gd name="T60" fmla="*/ 222 w 411"/>
                <a:gd name="T61" fmla="*/ 411 h 411"/>
                <a:gd name="T62" fmla="*/ 258 w 411"/>
                <a:gd name="T63" fmla="*/ 409 h 411"/>
                <a:gd name="T64" fmla="*/ 291 w 411"/>
                <a:gd name="T65" fmla="*/ 400 h 411"/>
                <a:gd name="T66" fmla="*/ 324 w 411"/>
                <a:gd name="T67" fmla="*/ 389 h 411"/>
                <a:gd name="T68" fmla="*/ 353 w 411"/>
                <a:gd name="T69" fmla="*/ 373 h 411"/>
                <a:gd name="T70" fmla="*/ 380 w 411"/>
                <a:gd name="T71" fmla="*/ 351 h 411"/>
                <a:gd name="T72" fmla="*/ 401 w 411"/>
                <a:gd name="T73" fmla="*/ 326 h 411"/>
                <a:gd name="T74" fmla="*/ 418 w 411"/>
                <a:gd name="T75" fmla="*/ 302 h 411"/>
                <a:gd name="T76" fmla="*/ 433 w 411"/>
                <a:gd name="T77" fmla="*/ 271 h 411"/>
                <a:gd name="T78" fmla="*/ 442 w 411"/>
                <a:gd name="T79" fmla="*/ 239 h 411"/>
                <a:gd name="T80" fmla="*/ 445 w 411"/>
                <a:gd name="T81" fmla="*/ 206 h 411"/>
                <a:gd name="T82" fmla="*/ 445 w 411"/>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1"/>
                <a:gd name="T128" fmla="*/ 411 w 411"/>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1">
                  <a:moveTo>
                    <a:pt x="408" y="206"/>
                  </a:moveTo>
                  <a:lnTo>
                    <a:pt x="408" y="173"/>
                  </a:lnTo>
                  <a:lnTo>
                    <a:pt x="400" y="140"/>
                  </a:lnTo>
                  <a:lnTo>
                    <a:pt x="386" y="112"/>
                  </a:lnTo>
                  <a:lnTo>
                    <a:pt x="370" y="85"/>
                  </a:lnTo>
                  <a:lnTo>
                    <a:pt x="351" y="60"/>
                  </a:lnTo>
                  <a:lnTo>
                    <a:pt x="326" y="41"/>
                  </a:lnTo>
                  <a:lnTo>
                    <a:pt x="299" y="22"/>
                  </a:lnTo>
                  <a:lnTo>
                    <a:pt x="269" y="11"/>
                  </a:lnTo>
                  <a:lnTo>
                    <a:pt x="238" y="3"/>
                  </a:lnTo>
                  <a:lnTo>
                    <a:pt x="205" y="0"/>
                  </a:lnTo>
                  <a:lnTo>
                    <a:pt x="170" y="3"/>
                  </a:lnTo>
                  <a:lnTo>
                    <a:pt x="140" y="11"/>
                  </a:lnTo>
                  <a:lnTo>
                    <a:pt x="109" y="22"/>
                  </a:lnTo>
                  <a:lnTo>
                    <a:pt x="82" y="41"/>
                  </a:lnTo>
                  <a:lnTo>
                    <a:pt x="60" y="60"/>
                  </a:lnTo>
                  <a:lnTo>
                    <a:pt x="38" y="85"/>
                  </a:lnTo>
                  <a:lnTo>
                    <a:pt x="22" y="112"/>
                  </a:lnTo>
                  <a:lnTo>
                    <a:pt x="8" y="140"/>
                  </a:lnTo>
                  <a:lnTo>
                    <a:pt x="2" y="173"/>
                  </a:lnTo>
                  <a:lnTo>
                    <a:pt x="0" y="206"/>
                  </a:lnTo>
                  <a:lnTo>
                    <a:pt x="2" y="239"/>
                  </a:lnTo>
                  <a:lnTo>
                    <a:pt x="8" y="271"/>
                  </a:lnTo>
                  <a:lnTo>
                    <a:pt x="22" y="302"/>
                  </a:lnTo>
                  <a:lnTo>
                    <a:pt x="38" y="326"/>
                  </a:lnTo>
                  <a:lnTo>
                    <a:pt x="60" y="351"/>
                  </a:lnTo>
                  <a:lnTo>
                    <a:pt x="82" y="373"/>
                  </a:lnTo>
                  <a:lnTo>
                    <a:pt x="109" y="389"/>
                  </a:lnTo>
                  <a:lnTo>
                    <a:pt x="140" y="400"/>
                  </a:lnTo>
                  <a:lnTo>
                    <a:pt x="170" y="409"/>
                  </a:lnTo>
                  <a:lnTo>
                    <a:pt x="205" y="411"/>
                  </a:lnTo>
                  <a:lnTo>
                    <a:pt x="238" y="409"/>
                  </a:lnTo>
                  <a:lnTo>
                    <a:pt x="269" y="400"/>
                  </a:lnTo>
                  <a:lnTo>
                    <a:pt x="299" y="389"/>
                  </a:lnTo>
                  <a:lnTo>
                    <a:pt x="326" y="373"/>
                  </a:lnTo>
                  <a:lnTo>
                    <a:pt x="351" y="351"/>
                  </a:lnTo>
                  <a:lnTo>
                    <a:pt x="370" y="326"/>
                  </a:lnTo>
                  <a:lnTo>
                    <a:pt x="386" y="302"/>
                  </a:lnTo>
                  <a:lnTo>
                    <a:pt x="400" y="271"/>
                  </a:lnTo>
                  <a:lnTo>
                    <a:pt x="408" y="239"/>
                  </a:lnTo>
                  <a:lnTo>
                    <a:pt x="411" y="206"/>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43" name="Freeform 19"/>
            <p:cNvSpPr>
              <a:spLocks/>
            </p:cNvSpPr>
            <p:nvPr/>
          </p:nvSpPr>
          <p:spPr bwMode="auto">
            <a:xfrm>
              <a:off x="4567" y="2394"/>
              <a:ext cx="446" cy="412"/>
            </a:xfrm>
            <a:custGeom>
              <a:avLst/>
              <a:gdLst>
                <a:gd name="T0" fmla="*/ 446 w 411"/>
                <a:gd name="T1" fmla="*/ 206 h 412"/>
                <a:gd name="T2" fmla="*/ 444 w 411"/>
                <a:gd name="T3" fmla="*/ 239 h 412"/>
                <a:gd name="T4" fmla="*/ 434 w 411"/>
                <a:gd name="T5" fmla="*/ 272 h 412"/>
                <a:gd name="T6" fmla="*/ 423 w 411"/>
                <a:gd name="T7" fmla="*/ 302 h 412"/>
                <a:gd name="T8" fmla="*/ 405 w 411"/>
                <a:gd name="T9" fmla="*/ 327 h 412"/>
                <a:gd name="T10" fmla="*/ 381 w 411"/>
                <a:gd name="T11" fmla="*/ 351 h 412"/>
                <a:gd name="T12" fmla="*/ 354 w 411"/>
                <a:gd name="T13" fmla="*/ 373 h 412"/>
                <a:gd name="T14" fmla="*/ 328 w 411"/>
                <a:gd name="T15" fmla="*/ 390 h 412"/>
                <a:gd name="T16" fmla="*/ 295 w 411"/>
                <a:gd name="T17" fmla="*/ 401 h 412"/>
                <a:gd name="T18" fmla="*/ 259 w 411"/>
                <a:gd name="T19" fmla="*/ 409 h 412"/>
                <a:gd name="T20" fmla="*/ 224 w 411"/>
                <a:gd name="T21" fmla="*/ 412 h 412"/>
                <a:gd name="T22" fmla="*/ 188 w 411"/>
                <a:gd name="T23" fmla="*/ 409 h 412"/>
                <a:gd name="T24" fmla="*/ 152 w 411"/>
                <a:gd name="T25" fmla="*/ 401 h 412"/>
                <a:gd name="T26" fmla="*/ 122 w 411"/>
                <a:gd name="T27" fmla="*/ 390 h 412"/>
                <a:gd name="T28" fmla="*/ 92 w 411"/>
                <a:gd name="T29" fmla="*/ 373 h 412"/>
                <a:gd name="T30" fmla="*/ 65 w 411"/>
                <a:gd name="T31" fmla="*/ 351 h 412"/>
                <a:gd name="T32" fmla="*/ 44 w 411"/>
                <a:gd name="T33" fmla="*/ 327 h 412"/>
                <a:gd name="T34" fmla="*/ 27 w 411"/>
                <a:gd name="T35" fmla="*/ 302 h 412"/>
                <a:gd name="T36" fmla="*/ 12 w 411"/>
                <a:gd name="T37" fmla="*/ 272 h 412"/>
                <a:gd name="T38" fmla="*/ 3 w 411"/>
                <a:gd name="T39" fmla="*/ 239 h 412"/>
                <a:gd name="T40" fmla="*/ 0 w 411"/>
                <a:gd name="T41" fmla="*/ 206 h 412"/>
                <a:gd name="T42" fmla="*/ 3 w 411"/>
                <a:gd name="T43" fmla="*/ 173 h 412"/>
                <a:gd name="T44" fmla="*/ 12 w 411"/>
                <a:gd name="T45" fmla="*/ 140 h 412"/>
                <a:gd name="T46" fmla="*/ 27 w 411"/>
                <a:gd name="T47" fmla="*/ 113 h 412"/>
                <a:gd name="T48" fmla="*/ 44 w 411"/>
                <a:gd name="T49" fmla="*/ 85 h 412"/>
                <a:gd name="T50" fmla="*/ 65 w 411"/>
                <a:gd name="T51" fmla="*/ 61 h 412"/>
                <a:gd name="T52" fmla="*/ 92 w 411"/>
                <a:gd name="T53" fmla="*/ 41 h 412"/>
                <a:gd name="T54" fmla="*/ 122 w 411"/>
                <a:gd name="T55" fmla="*/ 22 h 412"/>
                <a:gd name="T56" fmla="*/ 152 w 411"/>
                <a:gd name="T57" fmla="*/ 11 h 412"/>
                <a:gd name="T58" fmla="*/ 188 w 411"/>
                <a:gd name="T59" fmla="*/ 3 h 412"/>
                <a:gd name="T60" fmla="*/ 224 w 411"/>
                <a:gd name="T61" fmla="*/ 0 h 412"/>
                <a:gd name="T62" fmla="*/ 259 w 411"/>
                <a:gd name="T63" fmla="*/ 3 h 412"/>
                <a:gd name="T64" fmla="*/ 295 w 411"/>
                <a:gd name="T65" fmla="*/ 11 h 412"/>
                <a:gd name="T66" fmla="*/ 328 w 411"/>
                <a:gd name="T67" fmla="*/ 22 h 412"/>
                <a:gd name="T68" fmla="*/ 354 w 411"/>
                <a:gd name="T69" fmla="*/ 41 h 412"/>
                <a:gd name="T70" fmla="*/ 381 w 411"/>
                <a:gd name="T71" fmla="*/ 61 h 412"/>
                <a:gd name="T72" fmla="*/ 405 w 411"/>
                <a:gd name="T73" fmla="*/ 85 h 412"/>
                <a:gd name="T74" fmla="*/ 423 w 411"/>
                <a:gd name="T75" fmla="*/ 113 h 412"/>
                <a:gd name="T76" fmla="*/ 434 w 411"/>
                <a:gd name="T77" fmla="*/ 140 h 412"/>
                <a:gd name="T78" fmla="*/ 444 w 411"/>
                <a:gd name="T79" fmla="*/ 173 h 412"/>
                <a:gd name="T80" fmla="*/ 446 w 411"/>
                <a:gd name="T81" fmla="*/ 206 h 4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11"/>
                <a:gd name="T124" fmla="*/ 0 h 412"/>
                <a:gd name="T125" fmla="*/ 411 w 411"/>
                <a:gd name="T126" fmla="*/ 412 h 4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11" h="412">
                  <a:moveTo>
                    <a:pt x="411" y="206"/>
                  </a:moveTo>
                  <a:lnTo>
                    <a:pt x="409" y="239"/>
                  </a:lnTo>
                  <a:lnTo>
                    <a:pt x="400" y="272"/>
                  </a:lnTo>
                  <a:lnTo>
                    <a:pt x="390" y="302"/>
                  </a:lnTo>
                  <a:lnTo>
                    <a:pt x="373" y="327"/>
                  </a:lnTo>
                  <a:lnTo>
                    <a:pt x="351" y="351"/>
                  </a:lnTo>
                  <a:lnTo>
                    <a:pt x="326" y="373"/>
                  </a:lnTo>
                  <a:lnTo>
                    <a:pt x="302" y="390"/>
                  </a:lnTo>
                  <a:lnTo>
                    <a:pt x="272" y="401"/>
                  </a:lnTo>
                  <a:lnTo>
                    <a:pt x="239" y="409"/>
                  </a:lnTo>
                  <a:lnTo>
                    <a:pt x="206" y="412"/>
                  </a:lnTo>
                  <a:lnTo>
                    <a:pt x="173" y="409"/>
                  </a:lnTo>
                  <a:lnTo>
                    <a:pt x="140" y="401"/>
                  </a:lnTo>
                  <a:lnTo>
                    <a:pt x="112" y="390"/>
                  </a:lnTo>
                  <a:lnTo>
                    <a:pt x="85" y="373"/>
                  </a:lnTo>
                  <a:lnTo>
                    <a:pt x="60" y="351"/>
                  </a:lnTo>
                  <a:lnTo>
                    <a:pt x="41" y="327"/>
                  </a:lnTo>
                  <a:lnTo>
                    <a:pt x="25" y="302"/>
                  </a:lnTo>
                  <a:lnTo>
                    <a:pt x="11" y="272"/>
                  </a:lnTo>
                  <a:lnTo>
                    <a:pt x="3" y="239"/>
                  </a:lnTo>
                  <a:lnTo>
                    <a:pt x="0" y="206"/>
                  </a:lnTo>
                  <a:lnTo>
                    <a:pt x="3" y="173"/>
                  </a:lnTo>
                  <a:lnTo>
                    <a:pt x="11" y="140"/>
                  </a:lnTo>
                  <a:lnTo>
                    <a:pt x="25" y="113"/>
                  </a:lnTo>
                  <a:lnTo>
                    <a:pt x="41" y="85"/>
                  </a:lnTo>
                  <a:lnTo>
                    <a:pt x="60" y="61"/>
                  </a:lnTo>
                  <a:lnTo>
                    <a:pt x="85" y="41"/>
                  </a:lnTo>
                  <a:lnTo>
                    <a:pt x="112" y="22"/>
                  </a:lnTo>
                  <a:lnTo>
                    <a:pt x="140" y="11"/>
                  </a:lnTo>
                  <a:lnTo>
                    <a:pt x="173" y="3"/>
                  </a:lnTo>
                  <a:lnTo>
                    <a:pt x="206" y="0"/>
                  </a:lnTo>
                  <a:lnTo>
                    <a:pt x="239" y="3"/>
                  </a:lnTo>
                  <a:lnTo>
                    <a:pt x="272" y="11"/>
                  </a:lnTo>
                  <a:lnTo>
                    <a:pt x="302" y="22"/>
                  </a:lnTo>
                  <a:lnTo>
                    <a:pt x="326" y="41"/>
                  </a:lnTo>
                  <a:lnTo>
                    <a:pt x="351" y="61"/>
                  </a:lnTo>
                  <a:lnTo>
                    <a:pt x="373" y="85"/>
                  </a:lnTo>
                  <a:lnTo>
                    <a:pt x="390" y="113"/>
                  </a:lnTo>
                  <a:lnTo>
                    <a:pt x="400" y="140"/>
                  </a:lnTo>
                  <a:lnTo>
                    <a:pt x="409" y="173"/>
                  </a:lnTo>
                  <a:lnTo>
                    <a:pt x="411"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44" name="Freeform 20"/>
            <p:cNvSpPr>
              <a:spLocks/>
            </p:cNvSpPr>
            <p:nvPr/>
          </p:nvSpPr>
          <p:spPr bwMode="auto">
            <a:xfrm>
              <a:off x="4567" y="2394"/>
              <a:ext cx="446" cy="412"/>
            </a:xfrm>
            <a:custGeom>
              <a:avLst/>
              <a:gdLst>
                <a:gd name="T0" fmla="*/ 446 w 411"/>
                <a:gd name="T1" fmla="*/ 206 h 412"/>
                <a:gd name="T2" fmla="*/ 444 w 411"/>
                <a:gd name="T3" fmla="*/ 173 h 412"/>
                <a:gd name="T4" fmla="*/ 434 w 411"/>
                <a:gd name="T5" fmla="*/ 140 h 412"/>
                <a:gd name="T6" fmla="*/ 423 w 411"/>
                <a:gd name="T7" fmla="*/ 113 h 412"/>
                <a:gd name="T8" fmla="*/ 405 w 411"/>
                <a:gd name="T9" fmla="*/ 85 h 412"/>
                <a:gd name="T10" fmla="*/ 381 w 411"/>
                <a:gd name="T11" fmla="*/ 61 h 412"/>
                <a:gd name="T12" fmla="*/ 354 w 411"/>
                <a:gd name="T13" fmla="*/ 41 h 412"/>
                <a:gd name="T14" fmla="*/ 328 w 411"/>
                <a:gd name="T15" fmla="*/ 22 h 412"/>
                <a:gd name="T16" fmla="*/ 295 w 411"/>
                <a:gd name="T17" fmla="*/ 11 h 412"/>
                <a:gd name="T18" fmla="*/ 259 w 411"/>
                <a:gd name="T19" fmla="*/ 3 h 412"/>
                <a:gd name="T20" fmla="*/ 224 w 411"/>
                <a:gd name="T21" fmla="*/ 0 h 412"/>
                <a:gd name="T22" fmla="*/ 188 w 411"/>
                <a:gd name="T23" fmla="*/ 3 h 412"/>
                <a:gd name="T24" fmla="*/ 152 w 411"/>
                <a:gd name="T25" fmla="*/ 11 h 412"/>
                <a:gd name="T26" fmla="*/ 122 w 411"/>
                <a:gd name="T27" fmla="*/ 22 h 412"/>
                <a:gd name="T28" fmla="*/ 92 w 411"/>
                <a:gd name="T29" fmla="*/ 41 h 412"/>
                <a:gd name="T30" fmla="*/ 65 w 411"/>
                <a:gd name="T31" fmla="*/ 61 h 412"/>
                <a:gd name="T32" fmla="*/ 44 w 411"/>
                <a:gd name="T33" fmla="*/ 85 h 412"/>
                <a:gd name="T34" fmla="*/ 27 w 411"/>
                <a:gd name="T35" fmla="*/ 113 h 412"/>
                <a:gd name="T36" fmla="*/ 12 w 411"/>
                <a:gd name="T37" fmla="*/ 140 h 412"/>
                <a:gd name="T38" fmla="*/ 3 w 411"/>
                <a:gd name="T39" fmla="*/ 173 h 412"/>
                <a:gd name="T40" fmla="*/ 0 w 411"/>
                <a:gd name="T41" fmla="*/ 206 h 412"/>
                <a:gd name="T42" fmla="*/ 3 w 411"/>
                <a:gd name="T43" fmla="*/ 239 h 412"/>
                <a:gd name="T44" fmla="*/ 12 w 411"/>
                <a:gd name="T45" fmla="*/ 272 h 412"/>
                <a:gd name="T46" fmla="*/ 27 w 411"/>
                <a:gd name="T47" fmla="*/ 302 h 412"/>
                <a:gd name="T48" fmla="*/ 44 w 411"/>
                <a:gd name="T49" fmla="*/ 327 h 412"/>
                <a:gd name="T50" fmla="*/ 65 w 411"/>
                <a:gd name="T51" fmla="*/ 351 h 412"/>
                <a:gd name="T52" fmla="*/ 92 w 411"/>
                <a:gd name="T53" fmla="*/ 373 h 412"/>
                <a:gd name="T54" fmla="*/ 122 w 411"/>
                <a:gd name="T55" fmla="*/ 390 h 412"/>
                <a:gd name="T56" fmla="*/ 152 w 411"/>
                <a:gd name="T57" fmla="*/ 401 h 412"/>
                <a:gd name="T58" fmla="*/ 188 w 411"/>
                <a:gd name="T59" fmla="*/ 409 h 412"/>
                <a:gd name="T60" fmla="*/ 224 w 411"/>
                <a:gd name="T61" fmla="*/ 412 h 412"/>
                <a:gd name="T62" fmla="*/ 259 w 411"/>
                <a:gd name="T63" fmla="*/ 409 h 412"/>
                <a:gd name="T64" fmla="*/ 295 w 411"/>
                <a:gd name="T65" fmla="*/ 401 h 412"/>
                <a:gd name="T66" fmla="*/ 328 w 411"/>
                <a:gd name="T67" fmla="*/ 390 h 412"/>
                <a:gd name="T68" fmla="*/ 354 w 411"/>
                <a:gd name="T69" fmla="*/ 373 h 412"/>
                <a:gd name="T70" fmla="*/ 381 w 411"/>
                <a:gd name="T71" fmla="*/ 351 h 412"/>
                <a:gd name="T72" fmla="*/ 405 w 411"/>
                <a:gd name="T73" fmla="*/ 327 h 412"/>
                <a:gd name="T74" fmla="*/ 423 w 411"/>
                <a:gd name="T75" fmla="*/ 302 h 412"/>
                <a:gd name="T76" fmla="*/ 434 w 411"/>
                <a:gd name="T77" fmla="*/ 272 h 412"/>
                <a:gd name="T78" fmla="*/ 444 w 411"/>
                <a:gd name="T79" fmla="*/ 239 h 412"/>
                <a:gd name="T80" fmla="*/ 446 w 411"/>
                <a:gd name="T81" fmla="*/ 206 h 412"/>
                <a:gd name="T82" fmla="*/ 446 w 411"/>
                <a:gd name="T83" fmla="*/ 206 h 4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2"/>
                <a:gd name="T128" fmla="*/ 411 w 411"/>
                <a:gd name="T129" fmla="*/ 412 h 4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2">
                  <a:moveTo>
                    <a:pt x="411" y="206"/>
                  </a:moveTo>
                  <a:lnTo>
                    <a:pt x="409" y="173"/>
                  </a:lnTo>
                  <a:lnTo>
                    <a:pt x="400" y="140"/>
                  </a:lnTo>
                  <a:lnTo>
                    <a:pt x="390" y="113"/>
                  </a:lnTo>
                  <a:lnTo>
                    <a:pt x="373" y="85"/>
                  </a:lnTo>
                  <a:lnTo>
                    <a:pt x="351" y="61"/>
                  </a:lnTo>
                  <a:lnTo>
                    <a:pt x="326" y="41"/>
                  </a:lnTo>
                  <a:lnTo>
                    <a:pt x="302" y="22"/>
                  </a:lnTo>
                  <a:lnTo>
                    <a:pt x="272" y="11"/>
                  </a:lnTo>
                  <a:lnTo>
                    <a:pt x="239" y="3"/>
                  </a:lnTo>
                  <a:lnTo>
                    <a:pt x="206" y="0"/>
                  </a:lnTo>
                  <a:lnTo>
                    <a:pt x="173" y="3"/>
                  </a:lnTo>
                  <a:lnTo>
                    <a:pt x="140" y="11"/>
                  </a:lnTo>
                  <a:lnTo>
                    <a:pt x="112" y="22"/>
                  </a:lnTo>
                  <a:lnTo>
                    <a:pt x="85" y="41"/>
                  </a:lnTo>
                  <a:lnTo>
                    <a:pt x="60" y="61"/>
                  </a:lnTo>
                  <a:lnTo>
                    <a:pt x="41" y="85"/>
                  </a:lnTo>
                  <a:lnTo>
                    <a:pt x="25" y="113"/>
                  </a:lnTo>
                  <a:lnTo>
                    <a:pt x="11" y="140"/>
                  </a:lnTo>
                  <a:lnTo>
                    <a:pt x="3" y="173"/>
                  </a:lnTo>
                  <a:lnTo>
                    <a:pt x="0" y="206"/>
                  </a:lnTo>
                  <a:lnTo>
                    <a:pt x="3" y="239"/>
                  </a:lnTo>
                  <a:lnTo>
                    <a:pt x="11" y="272"/>
                  </a:lnTo>
                  <a:lnTo>
                    <a:pt x="25" y="302"/>
                  </a:lnTo>
                  <a:lnTo>
                    <a:pt x="41" y="327"/>
                  </a:lnTo>
                  <a:lnTo>
                    <a:pt x="60" y="351"/>
                  </a:lnTo>
                  <a:lnTo>
                    <a:pt x="85" y="373"/>
                  </a:lnTo>
                  <a:lnTo>
                    <a:pt x="112" y="390"/>
                  </a:lnTo>
                  <a:lnTo>
                    <a:pt x="140" y="401"/>
                  </a:lnTo>
                  <a:lnTo>
                    <a:pt x="173" y="409"/>
                  </a:lnTo>
                  <a:lnTo>
                    <a:pt x="206" y="412"/>
                  </a:lnTo>
                  <a:lnTo>
                    <a:pt x="239" y="409"/>
                  </a:lnTo>
                  <a:lnTo>
                    <a:pt x="272" y="401"/>
                  </a:lnTo>
                  <a:lnTo>
                    <a:pt x="302" y="390"/>
                  </a:lnTo>
                  <a:lnTo>
                    <a:pt x="326" y="373"/>
                  </a:lnTo>
                  <a:lnTo>
                    <a:pt x="351" y="351"/>
                  </a:lnTo>
                  <a:lnTo>
                    <a:pt x="373" y="327"/>
                  </a:lnTo>
                  <a:lnTo>
                    <a:pt x="390" y="302"/>
                  </a:lnTo>
                  <a:lnTo>
                    <a:pt x="400" y="272"/>
                  </a:lnTo>
                  <a:lnTo>
                    <a:pt x="409" y="239"/>
                  </a:lnTo>
                  <a:lnTo>
                    <a:pt x="411" y="206"/>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45" name="Rectangle 21"/>
            <p:cNvSpPr>
              <a:spLocks noChangeArrowheads="1"/>
            </p:cNvSpPr>
            <p:nvPr/>
          </p:nvSpPr>
          <p:spPr bwMode="auto">
            <a:xfrm>
              <a:off x="4767" y="2548"/>
              <a:ext cx="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rgbClr val="000000"/>
                  </a:solidFill>
                  <a:ea typeface="宋体" panose="02010600030101010101" pitchFamily="2" charset="-122"/>
                </a:rPr>
                <a:t>V</a:t>
              </a:r>
              <a:endParaRPr lang="en-US" altLang="zh-CN" sz="1292">
                <a:ea typeface="宋体" panose="02010600030101010101" pitchFamily="2" charset="-122"/>
              </a:endParaRPr>
            </a:p>
          </p:txBody>
        </p:sp>
        <p:sp>
          <p:nvSpPr>
            <p:cNvPr id="22546" name="Rectangle 22"/>
            <p:cNvSpPr>
              <a:spLocks noChangeArrowheads="1"/>
            </p:cNvSpPr>
            <p:nvPr/>
          </p:nvSpPr>
          <p:spPr bwMode="auto">
            <a:xfrm>
              <a:off x="4704" y="1632"/>
              <a:ext cx="1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a:solidFill>
                    <a:srgbClr val="000000"/>
                  </a:solidFill>
                  <a:ea typeface="宋体" panose="02010600030101010101" pitchFamily="2" charset="-122"/>
                </a:rPr>
                <a:t>M</a:t>
              </a:r>
              <a:endParaRPr lang="en-US" altLang="zh-CN" sz="1292">
                <a:ea typeface="宋体" panose="02010600030101010101" pitchFamily="2" charset="-122"/>
              </a:endParaRPr>
            </a:p>
          </p:txBody>
        </p:sp>
        <p:sp>
          <p:nvSpPr>
            <p:cNvPr id="22547" name="Freeform 23"/>
            <p:cNvSpPr>
              <a:spLocks/>
            </p:cNvSpPr>
            <p:nvPr/>
          </p:nvSpPr>
          <p:spPr bwMode="auto">
            <a:xfrm>
              <a:off x="4363" y="2137"/>
              <a:ext cx="204" cy="362"/>
            </a:xfrm>
            <a:custGeom>
              <a:avLst/>
              <a:gdLst>
                <a:gd name="T0" fmla="*/ 0 w 189"/>
                <a:gd name="T1" fmla="*/ 0 h 362"/>
                <a:gd name="T2" fmla="*/ 5 w 189"/>
                <a:gd name="T3" fmla="*/ 60 h 362"/>
                <a:gd name="T4" fmla="*/ 12 w 189"/>
                <a:gd name="T5" fmla="*/ 115 h 362"/>
                <a:gd name="T6" fmla="*/ 26 w 189"/>
                <a:gd name="T7" fmla="*/ 167 h 362"/>
                <a:gd name="T8" fmla="*/ 41 w 189"/>
                <a:gd name="T9" fmla="*/ 213 h 362"/>
                <a:gd name="T10" fmla="*/ 62 w 189"/>
                <a:gd name="T11" fmla="*/ 255 h 362"/>
                <a:gd name="T12" fmla="*/ 85 w 189"/>
                <a:gd name="T13" fmla="*/ 290 h 362"/>
                <a:gd name="T14" fmla="*/ 112 w 189"/>
                <a:gd name="T15" fmla="*/ 320 h 362"/>
                <a:gd name="T16" fmla="*/ 141 w 189"/>
                <a:gd name="T17" fmla="*/ 342 h 362"/>
                <a:gd name="T18" fmla="*/ 172 w 189"/>
                <a:gd name="T19" fmla="*/ 356 h 362"/>
                <a:gd name="T20" fmla="*/ 204 w 189"/>
                <a:gd name="T21" fmla="*/ 362 h 3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9"/>
                <a:gd name="T34" fmla="*/ 0 h 362"/>
                <a:gd name="T35" fmla="*/ 189 w 189"/>
                <a:gd name="T36" fmla="*/ 362 h 3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9" h="362">
                  <a:moveTo>
                    <a:pt x="0" y="0"/>
                  </a:moveTo>
                  <a:lnTo>
                    <a:pt x="5" y="60"/>
                  </a:lnTo>
                  <a:lnTo>
                    <a:pt x="11" y="115"/>
                  </a:lnTo>
                  <a:lnTo>
                    <a:pt x="24" y="167"/>
                  </a:lnTo>
                  <a:lnTo>
                    <a:pt x="38" y="213"/>
                  </a:lnTo>
                  <a:lnTo>
                    <a:pt x="57" y="255"/>
                  </a:lnTo>
                  <a:lnTo>
                    <a:pt x="79" y="290"/>
                  </a:lnTo>
                  <a:lnTo>
                    <a:pt x="104" y="320"/>
                  </a:lnTo>
                  <a:lnTo>
                    <a:pt x="131" y="342"/>
                  </a:lnTo>
                  <a:lnTo>
                    <a:pt x="159" y="356"/>
                  </a:lnTo>
                  <a:lnTo>
                    <a:pt x="189" y="36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48" name="Freeform 24"/>
            <p:cNvSpPr>
              <a:spLocks/>
            </p:cNvSpPr>
            <p:nvPr/>
          </p:nvSpPr>
          <p:spPr bwMode="auto">
            <a:xfrm>
              <a:off x="4493" y="1769"/>
              <a:ext cx="95" cy="55"/>
            </a:xfrm>
            <a:custGeom>
              <a:avLst/>
              <a:gdLst>
                <a:gd name="T0" fmla="*/ 10 w 88"/>
                <a:gd name="T1" fmla="*/ 33 h 55"/>
                <a:gd name="T2" fmla="*/ 0 w 88"/>
                <a:gd name="T3" fmla="*/ 8 h 55"/>
                <a:gd name="T4" fmla="*/ 95 w 88"/>
                <a:gd name="T5" fmla="*/ 0 h 55"/>
                <a:gd name="T6" fmla="*/ 18 w 88"/>
                <a:gd name="T7" fmla="*/ 55 h 55"/>
                <a:gd name="T8" fmla="*/ 10 w 88"/>
                <a:gd name="T9" fmla="*/ 33 h 55"/>
                <a:gd name="T10" fmla="*/ 0 60000 65536"/>
                <a:gd name="T11" fmla="*/ 0 60000 65536"/>
                <a:gd name="T12" fmla="*/ 0 60000 65536"/>
                <a:gd name="T13" fmla="*/ 0 60000 65536"/>
                <a:gd name="T14" fmla="*/ 0 60000 65536"/>
                <a:gd name="T15" fmla="*/ 0 w 88"/>
                <a:gd name="T16" fmla="*/ 0 h 55"/>
                <a:gd name="T17" fmla="*/ 88 w 88"/>
                <a:gd name="T18" fmla="*/ 55 h 55"/>
              </a:gdLst>
              <a:ahLst/>
              <a:cxnLst>
                <a:cxn ang="T10">
                  <a:pos x="T0" y="T1"/>
                </a:cxn>
                <a:cxn ang="T11">
                  <a:pos x="T2" y="T3"/>
                </a:cxn>
                <a:cxn ang="T12">
                  <a:pos x="T4" y="T5"/>
                </a:cxn>
                <a:cxn ang="T13">
                  <a:pos x="T6" y="T7"/>
                </a:cxn>
                <a:cxn ang="T14">
                  <a:pos x="T8" y="T9"/>
                </a:cxn>
              </a:cxnLst>
              <a:rect l="T15" t="T16" r="T17" b="T18"/>
              <a:pathLst>
                <a:path w="88" h="55">
                  <a:moveTo>
                    <a:pt x="9" y="33"/>
                  </a:moveTo>
                  <a:lnTo>
                    <a:pt x="0" y="8"/>
                  </a:lnTo>
                  <a:lnTo>
                    <a:pt x="88" y="0"/>
                  </a:lnTo>
                  <a:lnTo>
                    <a:pt x="17" y="55"/>
                  </a:lnTo>
                  <a:lnTo>
                    <a:pt x="9" y="3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49" name="Freeform 25"/>
            <p:cNvSpPr>
              <a:spLocks/>
            </p:cNvSpPr>
            <p:nvPr/>
          </p:nvSpPr>
          <p:spPr bwMode="auto">
            <a:xfrm>
              <a:off x="4493" y="1769"/>
              <a:ext cx="95" cy="55"/>
            </a:xfrm>
            <a:custGeom>
              <a:avLst/>
              <a:gdLst>
                <a:gd name="T0" fmla="*/ 10 w 88"/>
                <a:gd name="T1" fmla="*/ 30 h 55"/>
                <a:gd name="T2" fmla="*/ 0 w 88"/>
                <a:gd name="T3" fmla="*/ 8 h 55"/>
                <a:gd name="T4" fmla="*/ 95 w 88"/>
                <a:gd name="T5" fmla="*/ 0 h 55"/>
                <a:gd name="T6" fmla="*/ 18 w 88"/>
                <a:gd name="T7" fmla="*/ 55 h 55"/>
                <a:gd name="T8" fmla="*/ 10 w 88"/>
                <a:gd name="T9" fmla="*/ 30 h 55"/>
                <a:gd name="T10" fmla="*/ 0 60000 65536"/>
                <a:gd name="T11" fmla="*/ 0 60000 65536"/>
                <a:gd name="T12" fmla="*/ 0 60000 65536"/>
                <a:gd name="T13" fmla="*/ 0 60000 65536"/>
                <a:gd name="T14" fmla="*/ 0 60000 65536"/>
                <a:gd name="T15" fmla="*/ 0 w 88"/>
                <a:gd name="T16" fmla="*/ 0 h 55"/>
                <a:gd name="T17" fmla="*/ 88 w 88"/>
                <a:gd name="T18" fmla="*/ 55 h 55"/>
              </a:gdLst>
              <a:ahLst/>
              <a:cxnLst>
                <a:cxn ang="T10">
                  <a:pos x="T0" y="T1"/>
                </a:cxn>
                <a:cxn ang="T11">
                  <a:pos x="T2" y="T3"/>
                </a:cxn>
                <a:cxn ang="T12">
                  <a:pos x="T4" y="T5"/>
                </a:cxn>
                <a:cxn ang="T13">
                  <a:pos x="T6" y="T7"/>
                </a:cxn>
                <a:cxn ang="T14">
                  <a:pos x="T8" y="T9"/>
                </a:cxn>
              </a:cxnLst>
              <a:rect l="T15" t="T16" r="T17" b="T18"/>
              <a:pathLst>
                <a:path w="88" h="55">
                  <a:moveTo>
                    <a:pt x="9" y="30"/>
                  </a:moveTo>
                  <a:lnTo>
                    <a:pt x="0" y="8"/>
                  </a:lnTo>
                  <a:lnTo>
                    <a:pt x="88" y="0"/>
                  </a:lnTo>
                  <a:lnTo>
                    <a:pt x="17" y="55"/>
                  </a:lnTo>
                  <a:lnTo>
                    <a:pt x="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50" name="Freeform 26"/>
            <p:cNvSpPr>
              <a:spLocks/>
            </p:cNvSpPr>
            <p:nvPr/>
          </p:nvSpPr>
          <p:spPr bwMode="auto">
            <a:xfrm>
              <a:off x="4363" y="1802"/>
              <a:ext cx="136" cy="335"/>
            </a:xfrm>
            <a:custGeom>
              <a:avLst/>
              <a:gdLst>
                <a:gd name="T0" fmla="*/ 0 w 126"/>
                <a:gd name="T1" fmla="*/ 335 h 335"/>
                <a:gd name="T2" fmla="*/ 2 w 126"/>
                <a:gd name="T3" fmla="*/ 291 h 335"/>
                <a:gd name="T4" fmla="*/ 5 w 126"/>
                <a:gd name="T5" fmla="*/ 247 h 335"/>
                <a:gd name="T6" fmla="*/ 14 w 126"/>
                <a:gd name="T7" fmla="*/ 203 h 335"/>
                <a:gd name="T8" fmla="*/ 24 w 126"/>
                <a:gd name="T9" fmla="*/ 165 h 335"/>
                <a:gd name="T10" fmla="*/ 32 w 126"/>
                <a:gd name="T11" fmla="*/ 126 h 335"/>
                <a:gd name="T12" fmla="*/ 47 w 126"/>
                <a:gd name="T13" fmla="*/ 91 h 335"/>
                <a:gd name="T14" fmla="*/ 65 w 126"/>
                <a:gd name="T15" fmla="*/ 60 h 335"/>
                <a:gd name="T16" fmla="*/ 85 w 126"/>
                <a:gd name="T17" fmla="*/ 33 h 335"/>
                <a:gd name="T18" fmla="*/ 109 w 126"/>
                <a:gd name="T19" fmla="*/ 14 h 335"/>
                <a:gd name="T20" fmla="*/ 136 w 126"/>
                <a:gd name="T21" fmla="*/ 0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6"/>
                <a:gd name="T34" fmla="*/ 0 h 335"/>
                <a:gd name="T35" fmla="*/ 126 w 126"/>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6" h="335">
                  <a:moveTo>
                    <a:pt x="0" y="335"/>
                  </a:moveTo>
                  <a:lnTo>
                    <a:pt x="2" y="291"/>
                  </a:lnTo>
                  <a:lnTo>
                    <a:pt x="5" y="247"/>
                  </a:lnTo>
                  <a:lnTo>
                    <a:pt x="13" y="203"/>
                  </a:lnTo>
                  <a:lnTo>
                    <a:pt x="22" y="165"/>
                  </a:lnTo>
                  <a:lnTo>
                    <a:pt x="30" y="126"/>
                  </a:lnTo>
                  <a:lnTo>
                    <a:pt x="44" y="91"/>
                  </a:lnTo>
                  <a:lnTo>
                    <a:pt x="60" y="60"/>
                  </a:lnTo>
                  <a:lnTo>
                    <a:pt x="79" y="33"/>
                  </a:lnTo>
                  <a:lnTo>
                    <a:pt x="101" y="14"/>
                  </a:lnTo>
                  <a:lnTo>
                    <a:pt x="126"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51" name="Freeform 27"/>
            <p:cNvSpPr>
              <a:spLocks/>
            </p:cNvSpPr>
            <p:nvPr/>
          </p:nvSpPr>
          <p:spPr bwMode="auto">
            <a:xfrm>
              <a:off x="4567" y="1418"/>
              <a:ext cx="72" cy="143"/>
            </a:xfrm>
            <a:custGeom>
              <a:avLst/>
              <a:gdLst>
                <a:gd name="T0" fmla="*/ 0 w 66"/>
                <a:gd name="T1" fmla="*/ 0 h 143"/>
                <a:gd name="T2" fmla="*/ 3 w 66"/>
                <a:gd name="T3" fmla="*/ 22 h 143"/>
                <a:gd name="T4" fmla="*/ 5 w 66"/>
                <a:gd name="T5" fmla="*/ 44 h 143"/>
                <a:gd name="T6" fmla="*/ 9 w 66"/>
                <a:gd name="T7" fmla="*/ 66 h 143"/>
                <a:gd name="T8" fmla="*/ 15 w 66"/>
                <a:gd name="T9" fmla="*/ 85 h 143"/>
                <a:gd name="T10" fmla="*/ 21 w 66"/>
                <a:gd name="T11" fmla="*/ 102 h 143"/>
                <a:gd name="T12" fmla="*/ 29 w 66"/>
                <a:gd name="T13" fmla="*/ 115 h 143"/>
                <a:gd name="T14" fmla="*/ 39 w 66"/>
                <a:gd name="T15" fmla="*/ 126 h 143"/>
                <a:gd name="T16" fmla="*/ 48 w 66"/>
                <a:gd name="T17" fmla="*/ 135 h 143"/>
                <a:gd name="T18" fmla="*/ 60 w 66"/>
                <a:gd name="T19" fmla="*/ 140 h 143"/>
                <a:gd name="T20" fmla="*/ 72 w 66"/>
                <a:gd name="T21" fmla="*/ 143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143"/>
                <a:gd name="T35" fmla="*/ 66 w 66"/>
                <a:gd name="T36" fmla="*/ 143 h 1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143">
                  <a:moveTo>
                    <a:pt x="0" y="0"/>
                  </a:moveTo>
                  <a:lnTo>
                    <a:pt x="3" y="22"/>
                  </a:lnTo>
                  <a:lnTo>
                    <a:pt x="5" y="44"/>
                  </a:lnTo>
                  <a:lnTo>
                    <a:pt x="8" y="66"/>
                  </a:lnTo>
                  <a:lnTo>
                    <a:pt x="14" y="85"/>
                  </a:lnTo>
                  <a:lnTo>
                    <a:pt x="19" y="102"/>
                  </a:lnTo>
                  <a:lnTo>
                    <a:pt x="27" y="115"/>
                  </a:lnTo>
                  <a:lnTo>
                    <a:pt x="36" y="126"/>
                  </a:lnTo>
                  <a:lnTo>
                    <a:pt x="44" y="135"/>
                  </a:lnTo>
                  <a:lnTo>
                    <a:pt x="55" y="140"/>
                  </a:lnTo>
                  <a:lnTo>
                    <a:pt x="66" y="14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52" name="Freeform 28"/>
            <p:cNvSpPr>
              <a:spLocks/>
            </p:cNvSpPr>
            <p:nvPr/>
          </p:nvSpPr>
          <p:spPr bwMode="auto">
            <a:xfrm>
              <a:off x="4567" y="1265"/>
              <a:ext cx="179" cy="153"/>
            </a:xfrm>
            <a:custGeom>
              <a:avLst/>
              <a:gdLst>
                <a:gd name="T0" fmla="*/ 179 w 165"/>
                <a:gd name="T1" fmla="*/ 0 h 153"/>
                <a:gd name="T2" fmla="*/ 149 w 165"/>
                <a:gd name="T3" fmla="*/ 0 h 153"/>
                <a:gd name="T4" fmla="*/ 122 w 165"/>
                <a:gd name="T5" fmla="*/ 8 h 153"/>
                <a:gd name="T6" fmla="*/ 99 w 165"/>
                <a:gd name="T7" fmla="*/ 16 h 153"/>
                <a:gd name="T8" fmla="*/ 75 w 165"/>
                <a:gd name="T9" fmla="*/ 30 h 153"/>
                <a:gd name="T10" fmla="*/ 53 w 165"/>
                <a:gd name="T11" fmla="*/ 44 h 153"/>
                <a:gd name="T12" fmla="*/ 36 w 165"/>
                <a:gd name="T13" fmla="*/ 63 h 153"/>
                <a:gd name="T14" fmla="*/ 21 w 165"/>
                <a:gd name="T15" fmla="*/ 82 h 153"/>
                <a:gd name="T16" fmla="*/ 9 w 165"/>
                <a:gd name="T17" fmla="*/ 104 h 153"/>
                <a:gd name="T18" fmla="*/ 3 w 165"/>
                <a:gd name="T19" fmla="*/ 129 h 153"/>
                <a:gd name="T20" fmla="*/ 0 w 165"/>
                <a:gd name="T21" fmla="*/ 153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5"/>
                <a:gd name="T34" fmla="*/ 0 h 153"/>
                <a:gd name="T35" fmla="*/ 165 w 165"/>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5" h="153">
                  <a:moveTo>
                    <a:pt x="165" y="0"/>
                  </a:moveTo>
                  <a:lnTo>
                    <a:pt x="137" y="0"/>
                  </a:lnTo>
                  <a:lnTo>
                    <a:pt x="112" y="8"/>
                  </a:lnTo>
                  <a:lnTo>
                    <a:pt x="91" y="16"/>
                  </a:lnTo>
                  <a:lnTo>
                    <a:pt x="69" y="30"/>
                  </a:lnTo>
                  <a:lnTo>
                    <a:pt x="49" y="44"/>
                  </a:lnTo>
                  <a:lnTo>
                    <a:pt x="33" y="63"/>
                  </a:lnTo>
                  <a:lnTo>
                    <a:pt x="19" y="82"/>
                  </a:lnTo>
                  <a:lnTo>
                    <a:pt x="8" y="104"/>
                  </a:lnTo>
                  <a:lnTo>
                    <a:pt x="3" y="129"/>
                  </a:lnTo>
                  <a:lnTo>
                    <a:pt x="0" y="15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53" name="Freeform 29"/>
            <p:cNvSpPr>
              <a:spLocks/>
            </p:cNvSpPr>
            <p:nvPr/>
          </p:nvSpPr>
          <p:spPr bwMode="auto">
            <a:xfrm>
              <a:off x="4897" y="1415"/>
              <a:ext cx="48" cy="85"/>
            </a:xfrm>
            <a:custGeom>
              <a:avLst/>
              <a:gdLst>
                <a:gd name="T0" fmla="*/ 24 w 44"/>
                <a:gd name="T1" fmla="*/ 6 h 85"/>
                <a:gd name="T2" fmla="*/ 48 w 44"/>
                <a:gd name="T3" fmla="*/ 11 h 85"/>
                <a:gd name="T4" fmla="*/ 7 w 44"/>
                <a:gd name="T5" fmla="*/ 85 h 85"/>
                <a:gd name="T6" fmla="*/ 0 w 44"/>
                <a:gd name="T7" fmla="*/ 0 h 85"/>
                <a:gd name="T8" fmla="*/ 24 w 44"/>
                <a:gd name="T9" fmla="*/ 6 h 85"/>
                <a:gd name="T10" fmla="*/ 0 60000 65536"/>
                <a:gd name="T11" fmla="*/ 0 60000 65536"/>
                <a:gd name="T12" fmla="*/ 0 60000 65536"/>
                <a:gd name="T13" fmla="*/ 0 60000 65536"/>
                <a:gd name="T14" fmla="*/ 0 60000 65536"/>
                <a:gd name="T15" fmla="*/ 0 w 44"/>
                <a:gd name="T16" fmla="*/ 0 h 85"/>
                <a:gd name="T17" fmla="*/ 44 w 44"/>
                <a:gd name="T18" fmla="*/ 85 h 85"/>
              </a:gdLst>
              <a:ahLst/>
              <a:cxnLst>
                <a:cxn ang="T10">
                  <a:pos x="T0" y="T1"/>
                </a:cxn>
                <a:cxn ang="T11">
                  <a:pos x="T2" y="T3"/>
                </a:cxn>
                <a:cxn ang="T12">
                  <a:pos x="T4" y="T5"/>
                </a:cxn>
                <a:cxn ang="T13">
                  <a:pos x="T6" y="T7"/>
                </a:cxn>
                <a:cxn ang="T14">
                  <a:pos x="T8" y="T9"/>
                </a:cxn>
              </a:cxnLst>
              <a:rect l="T15" t="T16" r="T17" b="T18"/>
              <a:pathLst>
                <a:path w="44" h="85">
                  <a:moveTo>
                    <a:pt x="22" y="6"/>
                  </a:moveTo>
                  <a:lnTo>
                    <a:pt x="44" y="11"/>
                  </a:lnTo>
                  <a:lnTo>
                    <a:pt x="6" y="85"/>
                  </a:lnTo>
                  <a:lnTo>
                    <a:pt x="0" y="0"/>
                  </a:lnTo>
                  <a:lnTo>
                    <a:pt x="22" y="6"/>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54" name="Freeform 30"/>
            <p:cNvSpPr>
              <a:spLocks/>
            </p:cNvSpPr>
            <p:nvPr/>
          </p:nvSpPr>
          <p:spPr bwMode="auto">
            <a:xfrm>
              <a:off x="4897" y="1415"/>
              <a:ext cx="48" cy="85"/>
            </a:xfrm>
            <a:custGeom>
              <a:avLst/>
              <a:gdLst>
                <a:gd name="T0" fmla="*/ 24 w 44"/>
                <a:gd name="T1" fmla="*/ 6 h 85"/>
                <a:gd name="T2" fmla="*/ 48 w 44"/>
                <a:gd name="T3" fmla="*/ 11 h 85"/>
                <a:gd name="T4" fmla="*/ 7 w 44"/>
                <a:gd name="T5" fmla="*/ 85 h 85"/>
                <a:gd name="T6" fmla="*/ 0 w 44"/>
                <a:gd name="T7" fmla="*/ 0 h 85"/>
                <a:gd name="T8" fmla="*/ 24 w 44"/>
                <a:gd name="T9" fmla="*/ 6 h 85"/>
                <a:gd name="T10" fmla="*/ 0 60000 65536"/>
                <a:gd name="T11" fmla="*/ 0 60000 65536"/>
                <a:gd name="T12" fmla="*/ 0 60000 65536"/>
                <a:gd name="T13" fmla="*/ 0 60000 65536"/>
                <a:gd name="T14" fmla="*/ 0 60000 65536"/>
                <a:gd name="T15" fmla="*/ 0 w 44"/>
                <a:gd name="T16" fmla="*/ 0 h 85"/>
                <a:gd name="T17" fmla="*/ 44 w 44"/>
                <a:gd name="T18" fmla="*/ 85 h 85"/>
              </a:gdLst>
              <a:ahLst/>
              <a:cxnLst>
                <a:cxn ang="T10">
                  <a:pos x="T0" y="T1"/>
                </a:cxn>
                <a:cxn ang="T11">
                  <a:pos x="T2" y="T3"/>
                </a:cxn>
                <a:cxn ang="T12">
                  <a:pos x="T4" y="T5"/>
                </a:cxn>
                <a:cxn ang="T13">
                  <a:pos x="T6" y="T7"/>
                </a:cxn>
                <a:cxn ang="T14">
                  <a:pos x="T8" y="T9"/>
                </a:cxn>
              </a:cxnLst>
              <a:rect l="T15" t="T16" r="T17" b="T18"/>
              <a:pathLst>
                <a:path w="44" h="85">
                  <a:moveTo>
                    <a:pt x="22" y="6"/>
                  </a:moveTo>
                  <a:lnTo>
                    <a:pt x="44" y="11"/>
                  </a:lnTo>
                  <a:lnTo>
                    <a:pt x="6" y="85"/>
                  </a:lnTo>
                  <a:lnTo>
                    <a:pt x="0" y="0"/>
                  </a:lnTo>
                  <a:lnTo>
                    <a:pt x="2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55" name="Freeform 31"/>
            <p:cNvSpPr>
              <a:spLocks/>
            </p:cNvSpPr>
            <p:nvPr/>
          </p:nvSpPr>
          <p:spPr bwMode="auto">
            <a:xfrm>
              <a:off x="4746" y="1265"/>
              <a:ext cx="175" cy="153"/>
            </a:xfrm>
            <a:custGeom>
              <a:avLst/>
              <a:gdLst>
                <a:gd name="T0" fmla="*/ 175 w 161"/>
                <a:gd name="T1" fmla="*/ 153 h 153"/>
                <a:gd name="T2" fmla="*/ 175 w 161"/>
                <a:gd name="T3" fmla="*/ 153 h 153"/>
                <a:gd name="T4" fmla="*/ 175 w 161"/>
                <a:gd name="T5" fmla="*/ 129 h 153"/>
                <a:gd name="T6" fmla="*/ 166 w 161"/>
                <a:gd name="T7" fmla="*/ 104 h 153"/>
                <a:gd name="T8" fmla="*/ 158 w 161"/>
                <a:gd name="T9" fmla="*/ 82 h 153"/>
                <a:gd name="T10" fmla="*/ 142 w 161"/>
                <a:gd name="T11" fmla="*/ 63 h 153"/>
                <a:gd name="T12" fmla="*/ 125 w 161"/>
                <a:gd name="T13" fmla="*/ 44 h 153"/>
                <a:gd name="T14" fmla="*/ 104 w 161"/>
                <a:gd name="T15" fmla="*/ 30 h 153"/>
                <a:gd name="T16" fmla="*/ 80 w 161"/>
                <a:gd name="T17" fmla="*/ 16 h 153"/>
                <a:gd name="T18" fmla="*/ 57 w 161"/>
                <a:gd name="T19" fmla="*/ 8 h 153"/>
                <a:gd name="T20" fmla="*/ 29 w 161"/>
                <a:gd name="T21" fmla="*/ 0 h 153"/>
                <a:gd name="T22" fmla="*/ 0 w 161"/>
                <a:gd name="T23" fmla="*/ 0 h 1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1"/>
                <a:gd name="T37" fmla="*/ 0 h 153"/>
                <a:gd name="T38" fmla="*/ 161 w 161"/>
                <a:gd name="T39" fmla="*/ 153 h 1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1" h="153">
                  <a:moveTo>
                    <a:pt x="161" y="153"/>
                  </a:moveTo>
                  <a:lnTo>
                    <a:pt x="161" y="153"/>
                  </a:lnTo>
                  <a:lnTo>
                    <a:pt x="161" y="129"/>
                  </a:lnTo>
                  <a:lnTo>
                    <a:pt x="153" y="104"/>
                  </a:lnTo>
                  <a:lnTo>
                    <a:pt x="145" y="82"/>
                  </a:lnTo>
                  <a:lnTo>
                    <a:pt x="131" y="63"/>
                  </a:lnTo>
                  <a:lnTo>
                    <a:pt x="115" y="44"/>
                  </a:lnTo>
                  <a:lnTo>
                    <a:pt x="96" y="30"/>
                  </a:lnTo>
                  <a:lnTo>
                    <a:pt x="74" y="16"/>
                  </a:lnTo>
                  <a:lnTo>
                    <a:pt x="52" y="8"/>
                  </a:lnTo>
                  <a:lnTo>
                    <a:pt x="27" y="0"/>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56" name="Freeform 32"/>
            <p:cNvSpPr>
              <a:spLocks/>
            </p:cNvSpPr>
            <p:nvPr/>
          </p:nvSpPr>
          <p:spPr bwMode="auto">
            <a:xfrm>
              <a:off x="4576" y="3406"/>
              <a:ext cx="447" cy="411"/>
            </a:xfrm>
            <a:custGeom>
              <a:avLst/>
              <a:gdLst>
                <a:gd name="T0" fmla="*/ 447 w 412"/>
                <a:gd name="T1" fmla="*/ 203 h 411"/>
                <a:gd name="T2" fmla="*/ 444 w 412"/>
                <a:gd name="T3" fmla="*/ 239 h 411"/>
                <a:gd name="T4" fmla="*/ 435 w 412"/>
                <a:gd name="T5" fmla="*/ 269 h 411"/>
                <a:gd name="T6" fmla="*/ 423 w 412"/>
                <a:gd name="T7" fmla="*/ 299 h 411"/>
                <a:gd name="T8" fmla="*/ 405 w 412"/>
                <a:gd name="T9" fmla="*/ 326 h 411"/>
                <a:gd name="T10" fmla="*/ 381 w 412"/>
                <a:gd name="T11" fmla="*/ 351 h 411"/>
                <a:gd name="T12" fmla="*/ 355 w 412"/>
                <a:gd name="T13" fmla="*/ 370 h 411"/>
                <a:gd name="T14" fmla="*/ 328 w 412"/>
                <a:gd name="T15" fmla="*/ 387 h 411"/>
                <a:gd name="T16" fmla="*/ 295 w 412"/>
                <a:gd name="T17" fmla="*/ 400 h 411"/>
                <a:gd name="T18" fmla="*/ 259 w 412"/>
                <a:gd name="T19" fmla="*/ 409 h 411"/>
                <a:gd name="T20" fmla="*/ 224 w 412"/>
                <a:gd name="T21" fmla="*/ 411 h 411"/>
                <a:gd name="T22" fmla="*/ 188 w 412"/>
                <a:gd name="T23" fmla="*/ 409 h 411"/>
                <a:gd name="T24" fmla="*/ 152 w 412"/>
                <a:gd name="T25" fmla="*/ 400 h 411"/>
                <a:gd name="T26" fmla="*/ 123 w 412"/>
                <a:gd name="T27" fmla="*/ 387 h 411"/>
                <a:gd name="T28" fmla="*/ 92 w 412"/>
                <a:gd name="T29" fmla="*/ 370 h 411"/>
                <a:gd name="T30" fmla="*/ 66 w 412"/>
                <a:gd name="T31" fmla="*/ 351 h 411"/>
                <a:gd name="T32" fmla="*/ 44 w 412"/>
                <a:gd name="T33" fmla="*/ 326 h 411"/>
                <a:gd name="T34" fmla="*/ 27 w 412"/>
                <a:gd name="T35" fmla="*/ 299 h 411"/>
                <a:gd name="T36" fmla="*/ 12 w 412"/>
                <a:gd name="T37" fmla="*/ 269 h 411"/>
                <a:gd name="T38" fmla="*/ 3 w 412"/>
                <a:gd name="T39" fmla="*/ 239 h 411"/>
                <a:gd name="T40" fmla="*/ 0 w 412"/>
                <a:gd name="T41" fmla="*/ 206 h 411"/>
                <a:gd name="T42" fmla="*/ 3 w 412"/>
                <a:gd name="T43" fmla="*/ 170 h 411"/>
                <a:gd name="T44" fmla="*/ 12 w 412"/>
                <a:gd name="T45" fmla="*/ 140 h 411"/>
                <a:gd name="T46" fmla="*/ 27 w 412"/>
                <a:gd name="T47" fmla="*/ 110 h 411"/>
                <a:gd name="T48" fmla="*/ 44 w 412"/>
                <a:gd name="T49" fmla="*/ 82 h 411"/>
                <a:gd name="T50" fmla="*/ 66 w 412"/>
                <a:gd name="T51" fmla="*/ 60 h 411"/>
                <a:gd name="T52" fmla="*/ 92 w 412"/>
                <a:gd name="T53" fmla="*/ 38 h 411"/>
                <a:gd name="T54" fmla="*/ 123 w 412"/>
                <a:gd name="T55" fmla="*/ 22 h 411"/>
                <a:gd name="T56" fmla="*/ 152 w 412"/>
                <a:gd name="T57" fmla="*/ 8 h 411"/>
                <a:gd name="T58" fmla="*/ 188 w 412"/>
                <a:gd name="T59" fmla="*/ 3 h 411"/>
                <a:gd name="T60" fmla="*/ 224 w 412"/>
                <a:gd name="T61" fmla="*/ 0 h 411"/>
                <a:gd name="T62" fmla="*/ 259 w 412"/>
                <a:gd name="T63" fmla="*/ 3 h 411"/>
                <a:gd name="T64" fmla="*/ 295 w 412"/>
                <a:gd name="T65" fmla="*/ 8 h 411"/>
                <a:gd name="T66" fmla="*/ 328 w 412"/>
                <a:gd name="T67" fmla="*/ 22 h 411"/>
                <a:gd name="T68" fmla="*/ 355 w 412"/>
                <a:gd name="T69" fmla="*/ 38 h 411"/>
                <a:gd name="T70" fmla="*/ 381 w 412"/>
                <a:gd name="T71" fmla="*/ 60 h 411"/>
                <a:gd name="T72" fmla="*/ 405 w 412"/>
                <a:gd name="T73" fmla="*/ 82 h 411"/>
                <a:gd name="T74" fmla="*/ 423 w 412"/>
                <a:gd name="T75" fmla="*/ 110 h 411"/>
                <a:gd name="T76" fmla="*/ 435 w 412"/>
                <a:gd name="T77" fmla="*/ 140 h 411"/>
                <a:gd name="T78" fmla="*/ 444 w 412"/>
                <a:gd name="T79" fmla="*/ 170 h 411"/>
                <a:gd name="T80" fmla="*/ 447 w 412"/>
                <a:gd name="T81" fmla="*/ 206 h 411"/>
                <a:gd name="T82" fmla="*/ 447 w 412"/>
                <a:gd name="T83" fmla="*/ 203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2"/>
                <a:gd name="T127" fmla="*/ 0 h 411"/>
                <a:gd name="T128" fmla="*/ 412 w 412"/>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2" h="411">
                  <a:moveTo>
                    <a:pt x="412" y="203"/>
                  </a:moveTo>
                  <a:lnTo>
                    <a:pt x="409" y="239"/>
                  </a:lnTo>
                  <a:lnTo>
                    <a:pt x="401" y="269"/>
                  </a:lnTo>
                  <a:lnTo>
                    <a:pt x="390" y="299"/>
                  </a:lnTo>
                  <a:lnTo>
                    <a:pt x="373" y="326"/>
                  </a:lnTo>
                  <a:lnTo>
                    <a:pt x="351" y="351"/>
                  </a:lnTo>
                  <a:lnTo>
                    <a:pt x="327" y="370"/>
                  </a:lnTo>
                  <a:lnTo>
                    <a:pt x="302" y="387"/>
                  </a:lnTo>
                  <a:lnTo>
                    <a:pt x="272" y="400"/>
                  </a:lnTo>
                  <a:lnTo>
                    <a:pt x="239" y="409"/>
                  </a:lnTo>
                  <a:lnTo>
                    <a:pt x="206" y="411"/>
                  </a:lnTo>
                  <a:lnTo>
                    <a:pt x="173" y="409"/>
                  </a:lnTo>
                  <a:lnTo>
                    <a:pt x="140" y="400"/>
                  </a:lnTo>
                  <a:lnTo>
                    <a:pt x="113" y="387"/>
                  </a:lnTo>
                  <a:lnTo>
                    <a:pt x="85" y="370"/>
                  </a:lnTo>
                  <a:lnTo>
                    <a:pt x="61" y="351"/>
                  </a:lnTo>
                  <a:lnTo>
                    <a:pt x="41" y="326"/>
                  </a:lnTo>
                  <a:lnTo>
                    <a:pt x="25" y="299"/>
                  </a:lnTo>
                  <a:lnTo>
                    <a:pt x="11" y="269"/>
                  </a:lnTo>
                  <a:lnTo>
                    <a:pt x="3" y="239"/>
                  </a:lnTo>
                  <a:lnTo>
                    <a:pt x="0" y="206"/>
                  </a:lnTo>
                  <a:lnTo>
                    <a:pt x="3" y="170"/>
                  </a:lnTo>
                  <a:lnTo>
                    <a:pt x="11" y="140"/>
                  </a:lnTo>
                  <a:lnTo>
                    <a:pt x="25" y="110"/>
                  </a:lnTo>
                  <a:lnTo>
                    <a:pt x="41" y="82"/>
                  </a:lnTo>
                  <a:lnTo>
                    <a:pt x="61" y="60"/>
                  </a:lnTo>
                  <a:lnTo>
                    <a:pt x="85" y="38"/>
                  </a:lnTo>
                  <a:lnTo>
                    <a:pt x="113" y="22"/>
                  </a:lnTo>
                  <a:lnTo>
                    <a:pt x="140" y="8"/>
                  </a:lnTo>
                  <a:lnTo>
                    <a:pt x="173" y="3"/>
                  </a:lnTo>
                  <a:lnTo>
                    <a:pt x="206" y="0"/>
                  </a:lnTo>
                  <a:lnTo>
                    <a:pt x="239" y="3"/>
                  </a:lnTo>
                  <a:lnTo>
                    <a:pt x="272" y="8"/>
                  </a:lnTo>
                  <a:lnTo>
                    <a:pt x="302" y="22"/>
                  </a:lnTo>
                  <a:lnTo>
                    <a:pt x="327" y="38"/>
                  </a:lnTo>
                  <a:lnTo>
                    <a:pt x="351" y="60"/>
                  </a:lnTo>
                  <a:lnTo>
                    <a:pt x="373" y="82"/>
                  </a:lnTo>
                  <a:lnTo>
                    <a:pt x="390" y="110"/>
                  </a:lnTo>
                  <a:lnTo>
                    <a:pt x="401" y="140"/>
                  </a:lnTo>
                  <a:lnTo>
                    <a:pt x="409" y="170"/>
                  </a:lnTo>
                  <a:lnTo>
                    <a:pt x="412" y="206"/>
                  </a:lnTo>
                  <a:lnTo>
                    <a:pt x="412" y="2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57" name="Freeform 33"/>
            <p:cNvSpPr>
              <a:spLocks/>
            </p:cNvSpPr>
            <p:nvPr/>
          </p:nvSpPr>
          <p:spPr bwMode="auto">
            <a:xfrm>
              <a:off x="4576" y="3406"/>
              <a:ext cx="447" cy="411"/>
            </a:xfrm>
            <a:custGeom>
              <a:avLst/>
              <a:gdLst>
                <a:gd name="T0" fmla="*/ 447 w 412"/>
                <a:gd name="T1" fmla="*/ 203 h 411"/>
                <a:gd name="T2" fmla="*/ 444 w 412"/>
                <a:gd name="T3" fmla="*/ 170 h 411"/>
                <a:gd name="T4" fmla="*/ 435 w 412"/>
                <a:gd name="T5" fmla="*/ 140 h 411"/>
                <a:gd name="T6" fmla="*/ 423 w 412"/>
                <a:gd name="T7" fmla="*/ 110 h 411"/>
                <a:gd name="T8" fmla="*/ 405 w 412"/>
                <a:gd name="T9" fmla="*/ 82 h 411"/>
                <a:gd name="T10" fmla="*/ 381 w 412"/>
                <a:gd name="T11" fmla="*/ 60 h 411"/>
                <a:gd name="T12" fmla="*/ 355 w 412"/>
                <a:gd name="T13" fmla="*/ 38 h 411"/>
                <a:gd name="T14" fmla="*/ 328 w 412"/>
                <a:gd name="T15" fmla="*/ 22 h 411"/>
                <a:gd name="T16" fmla="*/ 295 w 412"/>
                <a:gd name="T17" fmla="*/ 8 h 411"/>
                <a:gd name="T18" fmla="*/ 259 w 412"/>
                <a:gd name="T19" fmla="*/ 3 h 411"/>
                <a:gd name="T20" fmla="*/ 224 w 412"/>
                <a:gd name="T21" fmla="*/ 0 h 411"/>
                <a:gd name="T22" fmla="*/ 188 w 412"/>
                <a:gd name="T23" fmla="*/ 3 h 411"/>
                <a:gd name="T24" fmla="*/ 152 w 412"/>
                <a:gd name="T25" fmla="*/ 8 h 411"/>
                <a:gd name="T26" fmla="*/ 123 w 412"/>
                <a:gd name="T27" fmla="*/ 22 h 411"/>
                <a:gd name="T28" fmla="*/ 92 w 412"/>
                <a:gd name="T29" fmla="*/ 38 h 411"/>
                <a:gd name="T30" fmla="*/ 66 w 412"/>
                <a:gd name="T31" fmla="*/ 60 h 411"/>
                <a:gd name="T32" fmla="*/ 44 w 412"/>
                <a:gd name="T33" fmla="*/ 82 h 411"/>
                <a:gd name="T34" fmla="*/ 27 w 412"/>
                <a:gd name="T35" fmla="*/ 110 h 411"/>
                <a:gd name="T36" fmla="*/ 12 w 412"/>
                <a:gd name="T37" fmla="*/ 140 h 411"/>
                <a:gd name="T38" fmla="*/ 3 w 412"/>
                <a:gd name="T39" fmla="*/ 170 h 411"/>
                <a:gd name="T40" fmla="*/ 0 w 412"/>
                <a:gd name="T41" fmla="*/ 206 h 411"/>
                <a:gd name="T42" fmla="*/ 3 w 412"/>
                <a:gd name="T43" fmla="*/ 239 h 411"/>
                <a:gd name="T44" fmla="*/ 12 w 412"/>
                <a:gd name="T45" fmla="*/ 269 h 411"/>
                <a:gd name="T46" fmla="*/ 27 w 412"/>
                <a:gd name="T47" fmla="*/ 299 h 411"/>
                <a:gd name="T48" fmla="*/ 44 w 412"/>
                <a:gd name="T49" fmla="*/ 326 h 411"/>
                <a:gd name="T50" fmla="*/ 66 w 412"/>
                <a:gd name="T51" fmla="*/ 351 h 411"/>
                <a:gd name="T52" fmla="*/ 92 w 412"/>
                <a:gd name="T53" fmla="*/ 370 h 411"/>
                <a:gd name="T54" fmla="*/ 123 w 412"/>
                <a:gd name="T55" fmla="*/ 387 h 411"/>
                <a:gd name="T56" fmla="*/ 152 w 412"/>
                <a:gd name="T57" fmla="*/ 400 h 411"/>
                <a:gd name="T58" fmla="*/ 188 w 412"/>
                <a:gd name="T59" fmla="*/ 409 h 411"/>
                <a:gd name="T60" fmla="*/ 224 w 412"/>
                <a:gd name="T61" fmla="*/ 411 h 411"/>
                <a:gd name="T62" fmla="*/ 259 w 412"/>
                <a:gd name="T63" fmla="*/ 409 h 411"/>
                <a:gd name="T64" fmla="*/ 295 w 412"/>
                <a:gd name="T65" fmla="*/ 400 h 411"/>
                <a:gd name="T66" fmla="*/ 328 w 412"/>
                <a:gd name="T67" fmla="*/ 387 h 411"/>
                <a:gd name="T68" fmla="*/ 355 w 412"/>
                <a:gd name="T69" fmla="*/ 370 h 411"/>
                <a:gd name="T70" fmla="*/ 381 w 412"/>
                <a:gd name="T71" fmla="*/ 351 h 411"/>
                <a:gd name="T72" fmla="*/ 405 w 412"/>
                <a:gd name="T73" fmla="*/ 326 h 411"/>
                <a:gd name="T74" fmla="*/ 423 w 412"/>
                <a:gd name="T75" fmla="*/ 299 h 411"/>
                <a:gd name="T76" fmla="*/ 435 w 412"/>
                <a:gd name="T77" fmla="*/ 269 h 411"/>
                <a:gd name="T78" fmla="*/ 444 w 412"/>
                <a:gd name="T79" fmla="*/ 239 h 411"/>
                <a:gd name="T80" fmla="*/ 447 w 412"/>
                <a:gd name="T81" fmla="*/ 206 h 411"/>
                <a:gd name="T82" fmla="*/ 447 w 412"/>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2"/>
                <a:gd name="T127" fmla="*/ 0 h 411"/>
                <a:gd name="T128" fmla="*/ 412 w 412"/>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2" h="411">
                  <a:moveTo>
                    <a:pt x="412" y="203"/>
                  </a:moveTo>
                  <a:lnTo>
                    <a:pt x="409" y="170"/>
                  </a:lnTo>
                  <a:lnTo>
                    <a:pt x="401" y="140"/>
                  </a:lnTo>
                  <a:lnTo>
                    <a:pt x="390" y="110"/>
                  </a:lnTo>
                  <a:lnTo>
                    <a:pt x="373" y="82"/>
                  </a:lnTo>
                  <a:lnTo>
                    <a:pt x="351" y="60"/>
                  </a:lnTo>
                  <a:lnTo>
                    <a:pt x="327" y="38"/>
                  </a:lnTo>
                  <a:lnTo>
                    <a:pt x="302" y="22"/>
                  </a:lnTo>
                  <a:lnTo>
                    <a:pt x="272" y="8"/>
                  </a:lnTo>
                  <a:lnTo>
                    <a:pt x="239" y="3"/>
                  </a:lnTo>
                  <a:lnTo>
                    <a:pt x="206" y="0"/>
                  </a:lnTo>
                  <a:lnTo>
                    <a:pt x="173" y="3"/>
                  </a:lnTo>
                  <a:lnTo>
                    <a:pt x="140" y="8"/>
                  </a:lnTo>
                  <a:lnTo>
                    <a:pt x="113" y="22"/>
                  </a:lnTo>
                  <a:lnTo>
                    <a:pt x="85" y="38"/>
                  </a:lnTo>
                  <a:lnTo>
                    <a:pt x="61" y="60"/>
                  </a:lnTo>
                  <a:lnTo>
                    <a:pt x="41" y="82"/>
                  </a:lnTo>
                  <a:lnTo>
                    <a:pt x="25" y="110"/>
                  </a:lnTo>
                  <a:lnTo>
                    <a:pt x="11" y="140"/>
                  </a:lnTo>
                  <a:lnTo>
                    <a:pt x="3" y="170"/>
                  </a:lnTo>
                  <a:lnTo>
                    <a:pt x="0" y="206"/>
                  </a:lnTo>
                  <a:lnTo>
                    <a:pt x="3" y="239"/>
                  </a:lnTo>
                  <a:lnTo>
                    <a:pt x="11" y="269"/>
                  </a:lnTo>
                  <a:lnTo>
                    <a:pt x="25" y="299"/>
                  </a:lnTo>
                  <a:lnTo>
                    <a:pt x="41" y="326"/>
                  </a:lnTo>
                  <a:lnTo>
                    <a:pt x="61" y="351"/>
                  </a:lnTo>
                  <a:lnTo>
                    <a:pt x="85" y="370"/>
                  </a:lnTo>
                  <a:lnTo>
                    <a:pt x="113" y="387"/>
                  </a:lnTo>
                  <a:lnTo>
                    <a:pt x="140" y="400"/>
                  </a:lnTo>
                  <a:lnTo>
                    <a:pt x="173" y="409"/>
                  </a:lnTo>
                  <a:lnTo>
                    <a:pt x="206" y="411"/>
                  </a:lnTo>
                  <a:lnTo>
                    <a:pt x="239" y="409"/>
                  </a:lnTo>
                  <a:lnTo>
                    <a:pt x="272" y="400"/>
                  </a:lnTo>
                  <a:lnTo>
                    <a:pt x="302" y="387"/>
                  </a:lnTo>
                  <a:lnTo>
                    <a:pt x="327" y="370"/>
                  </a:lnTo>
                  <a:lnTo>
                    <a:pt x="351" y="351"/>
                  </a:lnTo>
                  <a:lnTo>
                    <a:pt x="373" y="326"/>
                  </a:lnTo>
                  <a:lnTo>
                    <a:pt x="390" y="299"/>
                  </a:lnTo>
                  <a:lnTo>
                    <a:pt x="401" y="269"/>
                  </a:lnTo>
                  <a:lnTo>
                    <a:pt x="409" y="239"/>
                  </a:lnTo>
                  <a:lnTo>
                    <a:pt x="412" y="206"/>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58" name="Rectangle 34"/>
            <p:cNvSpPr>
              <a:spLocks noChangeArrowheads="1"/>
            </p:cNvSpPr>
            <p:nvPr/>
          </p:nvSpPr>
          <p:spPr bwMode="auto">
            <a:xfrm>
              <a:off x="4787" y="3560"/>
              <a:ext cx="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rgbClr val="000000"/>
                  </a:solidFill>
                  <a:ea typeface="宋体" panose="02010600030101010101" pitchFamily="2" charset="-122"/>
                </a:rPr>
                <a:t>I</a:t>
              </a:r>
              <a:endParaRPr lang="en-US" altLang="zh-CN" sz="1292">
                <a:ea typeface="宋体" panose="02010600030101010101" pitchFamily="2" charset="-122"/>
              </a:endParaRPr>
            </a:p>
          </p:txBody>
        </p:sp>
        <p:sp>
          <p:nvSpPr>
            <p:cNvPr id="22559" name="Freeform 35"/>
            <p:cNvSpPr>
              <a:spLocks/>
            </p:cNvSpPr>
            <p:nvPr/>
          </p:nvSpPr>
          <p:spPr bwMode="auto">
            <a:xfrm>
              <a:off x="4344" y="3052"/>
              <a:ext cx="256" cy="464"/>
            </a:xfrm>
            <a:custGeom>
              <a:avLst/>
              <a:gdLst>
                <a:gd name="T0" fmla="*/ 0 w 236"/>
                <a:gd name="T1" fmla="*/ 0 h 464"/>
                <a:gd name="T2" fmla="*/ 3 w 236"/>
                <a:gd name="T3" fmla="*/ 77 h 464"/>
                <a:gd name="T4" fmla="*/ 15 w 236"/>
                <a:gd name="T5" fmla="*/ 148 h 464"/>
                <a:gd name="T6" fmla="*/ 30 w 236"/>
                <a:gd name="T7" fmla="*/ 214 h 464"/>
                <a:gd name="T8" fmla="*/ 51 w 236"/>
                <a:gd name="T9" fmla="*/ 275 h 464"/>
                <a:gd name="T10" fmla="*/ 75 w 236"/>
                <a:gd name="T11" fmla="*/ 329 h 464"/>
                <a:gd name="T12" fmla="*/ 104 w 236"/>
                <a:gd name="T13" fmla="*/ 376 h 464"/>
                <a:gd name="T14" fmla="*/ 140 w 236"/>
                <a:gd name="T15" fmla="*/ 412 h 464"/>
                <a:gd name="T16" fmla="*/ 176 w 236"/>
                <a:gd name="T17" fmla="*/ 442 h 464"/>
                <a:gd name="T18" fmla="*/ 215 w 236"/>
                <a:gd name="T19" fmla="*/ 458 h 464"/>
                <a:gd name="T20" fmla="*/ 256 w 236"/>
                <a:gd name="T21" fmla="*/ 464 h 4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6"/>
                <a:gd name="T34" fmla="*/ 0 h 464"/>
                <a:gd name="T35" fmla="*/ 236 w 236"/>
                <a:gd name="T36" fmla="*/ 464 h 4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6" h="464">
                  <a:moveTo>
                    <a:pt x="0" y="0"/>
                  </a:moveTo>
                  <a:lnTo>
                    <a:pt x="3" y="77"/>
                  </a:lnTo>
                  <a:lnTo>
                    <a:pt x="14" y="148"/>
                  </a:lnTo>
                  <a:lnTo>
                    <a:pt x="28" y="214"/>
                  </a:lnTo>
                  <a:lnTo>
                    <a:pt x="47" y="275"/>
                  </a:lnTo>
                  <a:lnTo>
                    <a:pt x="69" y="329"/>
                  </a:lnTo>
                  <a:lnTo>
                    <a:pt x="96" y="376"/>
                  </a:lnTo>
                  <a:lnTo>
                    <a:pt x="129" y="412"/>
                  </a:lnTo>
                  <a:lnTo>
                    <a:pt x="162" y="442"/>
                  </a:lnTo>
                  <a:lnTo>
                    <a:pt x="198" y="458"/>
                  </a:lnTo>
                  <a:lnTo>
                    <a:pt x="236" y="46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0" name="Freeform 36"/>
            <p:cNvSpPr>
              <a:spLocks/>
            </p:cNvSpPr>
            <p:nvPr/>
          </p:nvSpPr>
          <p:spPr bwMode="auto">
            <a:xfrm>
              <a:off x="4463" y="2605"/>
              <a:ext cx="96" cy="61"/>
            </a:xfrm>
            <a:custGeom>
              <a:avLst/>
              <a:gdLst>
                <a:gd name="T0" fmla="*/ 12 w 88"/>
                <a:gd name="T1" fmla="*/ 39 h 61"/>
                <a:gd name="T2" fmla="*/ 0 w 88"/>
                <a:gd name="T3" fmla="*/ 17 h 61"/>
                <a:gd name="T4" fmla="*/ 96 w 88"/>
                <a:gd name="T5" fmla="*/ 0 h 61"/>
                <a:gd name="T6" fmla="*/ 24 w 88"/>
                <a:gd name="T7" fmla="*/ 61 h 61"/>
                <a:gd name="T8" fmla="*/ 12 w 88"/>
                <a:gd name="T9" fmla="*/ 39 h 61"/>
                <a:gd name="T10" fmla="*/ 0 60000 65536"/>
                <a:gd name="T11" fmla="*/ 0 60000 65536"/>
                <a:gd name="T12" fmla="*/ 0 60000 65536"/>
                <a:gd name="T13" fmla="*/ 0 60000 65536"/>
                <a:gd name="T14" fmla="*/ 0 60000 65536"/>
                <a:gd name="T15" fmla="*/ 0 w 88"/>
                <a:gd name="T16" fmla="*/ 0 h 61"/>
                <a:gd name="T17" fmla="*/ 88 w 88"/>
                <a:gd name="T18" fmla="*/ 61 h 61"/>
              </a:gdLst>
              <a:ahLst/>
              <a:cxnLst>
                <a:cxn ang="T10">
                  <a:pos x="T0" y="T1"/>
                </a:cxn>
                <a:cxn ang="T11">
                  <a:pos x="T2" y="T3"/>
                </a:cxn>
                <a:cxn ang="T12">
                  <a:pos x="T4" y="T5"/>
                </a:cxn>
                <a:cxn ang="T13">
                  <a:pos x="T6" y="T7"/>
                </a:cxn>
                <a:cxn ang="T14">
                  <a:pos x="T8" y="T9"/>
                </a:cxn>
              </a:cxnLst>
              <a:rect l="T15" t="T16" r="T17" b="T18"/>
              <a:pathLst>
                <a:path w="88" h="61">
                  <a:moveTo>
                    <a:pt x="11" y="39"/>
                  </a:moveTo>
                  <a:lnTo>
                    <a:pt x="0" y="17"/>
                  </a:lnTo>
                  <a:lnTo>
                    <a:pt x="88" y="0"/>
                  </a:lnTo>
                  <a:lnTo>
                    <a:pt x="22" y="61"/>
                  </a:lnTo>
                  <a:lnTo>
                    <a:pt x="11" y="3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1" name="Freeform 37"/>
            <p:cNvSpPr>
              <a:spLocks/>
            </p:cNvSpPr>
            <p:nvPr/>
          </p:nvSpPr>
          <p:spPr bwMode="auto">
            <a:xfrm>
              <a:off x="4463" y="2605"/>
              <a:ext cx="96" cy="61"/>
            </a:xfrm>
            <a:custGeom>
              <a:avLst/>
              <a:gdLst>
                <a:gd name="T0" fmla="*/ 12 w 88"/>
                <a:gd name="T1" fmla="*/ 36 h 61"/>
                <a:gd name="T2" fmla="*/ 0 w 88"/>
                <a:gd name="T3" fmla="*/ 17 h 61"/>
                <a:gd name="T4" fmla="*/ 96 w 88"/>
                <a:gd name="T5" fmla="*/ 0 h 61"/>
                <a:gd name="T6" fmla="*/ 24 w 88"/>
                <a:gd name="T7" fmla="*/ 61 h 61"/>
                <a:gd name="T8" fmla="*/ 12 w 88"/>
                <a:gd name="T9" fmla="*/ 36 h 61"/>
                <a:gd name="T10" fmla="*/ 0 60000 65536"/>
                <a:gd name="T11" fmla="*/ 0 60000 65536"/>
                <a:gd name="T12" fmla="*/ 0 60000 65536"/>
                <a:gd name="T13" fmla="*/ 0 60000 65536"/>
                <a:gd name="T14" fmla="*/ 0 60000 65536"/>
                <a:gd name="T15" fmla="*/ 0 w 88"/>
                <a:gd name="T16" fmla="*/ 0 h 61"/>
                <a:gd name="T17" fmla="*/ 88 w 88"/>
                <a:gd name="T18" fmla="*/ 61 h 61"/>
              </a:gdLst>
              <a:ahLst/>
              <a:cxnLst>
                <a:cxn ang="T10">
                  <a:pos x="T0" y="T1"/>
                </a:cxn>
                <a:cxn ang="T11">
                  <a:pos x="T2" y="T3"/>
                </a:cxn>
                <a:cxn ang="T12">
                  <a:pos x="T4" y="T5"/>
                </a:cxn>
                <a:cxn ang="T13">
                  <a:pos x="T6" y="T7"/>
                </a:cxn>
                <a:cxn ang="T14">
                  <a:pos x="T8" y="T9"/>
                </a:cxn>
              </a:cxnLst>
              <a:rect l="T15" t="T16" r="T17" b="T18"/>
              <a:pathLst>
                <a:path w="88" h="61">
                  <a:moveTo>
                    <a:pt x="11" y="36"/>
                  </a:moveTo>
                  <a:lnTo>
                    <a:pt x="0" y="17"/>
                  </a:lnTo>
                  <a:lnTo>
                    <a:pt x="88" y="0"/>
                  </a:lnTo>
                  <a:lnTo>
                    <a:pt x="22" y="61"/>
                  </a:lnTo>
                  <a:lnTo>
                    <a:pt x="11"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62" name="Freeform 38"/>
            <p:cNvSpPr>
              <a:spLocks/>
            </p:cNvSpPr>
            <p:nvPr/>
          </p:nvSpPr>
          <p:spPr bwMode="auto">
            <a:xfrm>
              <a:off x="4344" y="2644"/>
              <a:ext cx="128" cy="408"/>
            </a:xfrm>
            <a:custGeom>
              <a:avLst/>
              <a:gdLst>
                <a:gd name="T0" fmla="*/ 0 w 118"/>
                <a:gd name="T1" fmla="*/ 408 h 408"/>
                <a:gd name="T2" fmla="*/ 3 w 118"/>
                <a:gd name="T3" fmla="*/ 354 h 408"/>
                <a:gd name="T4" fmla="*/ 7 w 118"/>
                <a:gd name="T5" fmla="*/ 301 h 408"/>
                <a:gd name="T6" fmla="*/ 10 w 118"/>
                <a:gd name="T7" fmla="*/ 249 h 408"/>
                <a:gd name="T8" fmla="*/ 18 w 118"/>
                <a:gd name="T9" fmla="*/ 200 h 408"/>
                <a:gd name="T10" fmla="*/ 27 w 118"/>
                <a:gd name="T11" fmla="*/ 153 h 408"/>
                <a:gd name="T12" fmla="*/ 42 w 118"/>
                <a:gd name="T13" fmla="*/ 112 h 408"/>
                <a:gd name="T14" fmla="*/ 56 w 118"/>
                <a:gd name="T15" fmla="*/ 74 h 408"/>
                <a:gd name="T16" fmla="*/ 78 w 118"/>
                <a:gd name="T17" fmla="*/ 44 h 408"/>
                <a:gd name="T18" fmla="*/ 102 w 118"/>
                <a:gd name="T19" fmla="*/ 19 h 408"/>
                <a:gd name="T20" fmla="*/ 128 w 118"/>
                <a:gd name="T21" fmla="*/ 0 h 4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408"/>
                <a:gd name="T35" fmla="*/ 118 w 118"/>
                <a:gd name="T36" fmla="*/ 408 h 4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408">
                  <a:moveTo>
                    <a:pt x="0" y="408"/>
                  </a:moveTo>
                  <a:lnTo>
                    <a:pt x="3" y="354"/>
                  </a:lnTo>
                  <a:lnTo>
                    <a:pt x="6" y="301"/>
                  </a:lnTo>
                  <a:lnTo>
                    <a:pt x="9" y="249"/>
                  </a:lnTo>
                  <a:lnTo>
                    <a:pt x="17" y="200"/>
                  </a:lnTo>
                  <a:lnTo>
                    <a:pt x="25" y="153"/>
                  </a:lnTo>
                  <a:lnTo>
                    <a:pt x="39" y="112"/>
                  </a:lnTo>
                  <a:lnTo>
                    <a:pt x="52" y="74"/>
                  </a:lnTo>
                  <a:lnTo>
                    <a:pt x="72" y="44"/>
                  </a:lnTo>
                  <a:lnTo>
                    <a:pt x="94" y="19"/>
                  </a:lnTo>
                  <a:lnTo>
                    <a:pt x="118"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3" name="Freeform 39"/>
            <p:cNvSpPr>
              <a:spLocks/>
            </p:cNvSpPr>
            <p:nvPr/>
          </p:nvSpPr>
          <p:spPr bwMode="auto">
            <a:xfrm>
              <a:off x="5023" y="3549"/>
              <a:ext cx="94" cy="46"/>
            </a:xfrm>
            <a:custGeom>
              <a:avLst/>
              <a:gdLst>
                <a:gd name="T0" fmla="*/ 92 w 87"/>
                <a:gd name="T1" fmla="*/ 24 h 46"/>
                <a:gd name="T2" fmla="*/ 94 w 87"/>
                <a:gd name="T3" fmla="*/ 46 h 46"/>
                <a:gd name="T4" fmla="*/ 0 w 87"/>
                <a:gd name="T5" fmla="*/ 38 h 46"/>
                <a:gd name="T6" fmla="*/ 85 w 87"/>
                <a:gd name="T7" fmla="*/ 0 h 46"/>
                <a:gd name="T8" fmla="*/ 92 w 87"/>
                <a:gd name="T9" fmla="*/ 24 h 46"/>
                <a:gd name="T10" fmla="*/ 0 60000 65536"/>
                <a:gd name="T11" fmla="*/ 0 60000 65536"/>
                <a:gd name="T12" fmla="*/ 0 60000 65536"/>
                <a:gd name="T13" fmla="*/ 0 60000 65536"/>
                <a:gd name="T14" fmla="*/ 0 60000 65536"/>
                <a:gd name="T15" fmla="*/ 0 w 87"/>
                <a:gd name="T16" fmla="*/ 0 h 46"/>
                <a:gd name="T17" fmla="*/ 87 w 87"/>
                <a:gd name="T18" fmla="*/ 46 h 46"/>
              </a:gdLst>
              <a:ahLst/>
              <a:cxnLst>
                <a:cxn ang="T10">
                  <a:pos x="T0" y="T1"/>
                </a:cxn>
                <a:cxn ang="T11">
                  <a:pos x="T2" y="T3"/>
                </a:cxn>
                <a:cxn ang="T12">
                  <a:pos x="T4" y="T5"/>
                </a:cxn>
                <a:cxn ang="T13">
                  <a:pos x="T6" y="T7"/>
                </a:cxn>
                <a:cxn ang="T14">
                  <a:pos x="T8" y="T9"/>
                </a:cxn>
              </a:cxnLst>
              <a:rect l="T15" t="T16" r="T17" b="T18"/>
              <a:pathLst>
                <a:path w="87" h="46">
                  <a:moveTo>
                    <a:pt x="85" y="24"/>
                  </a:moveTo>
                  <a:lnTo>
                    <a:pt x="87" y="46"/>
                  </a:lnTo>
                  <a:lnTo>
                    <a:pt x="0" y="38"/>
                  </a:lnTo>
                  <a:lnTo>
                    <a:pt x="79" y="0"/>
                  </a:lnTo>
                  <a:lnTo>
                    <a:pt x="85" y="2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4" name="Freeform 40"/>
            <p:cNvSpPr>
              <a:spLocks/>
            </p:cNvSpPr>
            <p:nvPr/>
          </p:nvSpPr>
          <p:spPr bwMode="auto">
            <a:xfrm>
              <a:off x="5023" y="3549"/>
              <a:ext cx="94" cy="46"/>
            </a:xfrm>
            <a:custGeom>
              <a:avLst/>
              <a:gdLst>
                <a:gd name="T0" fmla="*/ 89 w 87"/>
                <a:gd name="T1" fmla="*/ 22 h 46"/>
                <a:gd name="T2" fmla="*/ 94 w 87"/>
                <a:gd name="T3" fmla="*/ 46 h 46"/>
                <a:gd name="T4" fmla="*/ 0 w 87"/>
                <a:gd name="T5" fmla="*/ 38 h 46"/>
                <a:gd name="T6" fmla="*/ 85 w 87"/>
                <a:gd name="T7" fmla="*/ 0 h 46"/>
                <a:gd name="T8" fmla="*/ 89 w 87"/>
                <a:gd name="T9" fmla="*/ 22 h 46"/>
                <a:gd name="T10" fmla="*/ 0 60000 65536"/>
                <a:gd name="T11" fmla="*/ 0 60000 65536"/>
                <a:gd name="T12" fmla="*/ 0 60000 65536"/>
                <a:gd name="T13" fmla="*/ 0 60000 65536"/>
                <a:gd name="T14" fmla="*/ 0 60000 65536"/>
                <a:gd name="T15" fmla="*/ 0 w 87"/>
                <a:gd name="T16" fmla="*/ 0 h 46"/>
                <a:gd name="T17" fmla="*/ 87 w 87"/>
                <a:gd name="T18" fmla="*/ 46 h 46"/>
              </a:gdLst>
              <a:ahLst/>
              <a:cxnLst>
                <a:cxn ang="T10">
                  <a:pos x="T0" y="T1"/>
                </a:cxn>
                <a:cxn ang="T11">
                  <a:pos x="T2" y="T3"/>
                </a:cxn>
                <a:cxn ang="T12">
                  <a:pos x="T4" y="T5"/>
                </a:cxn>
                <a:cxn ang="T13">
                  <a:pos x="T6" y="T7"/>
                </a:cxn>
                <a:cxn ang="T14">
                  <a:pos x="T8" y="T9"/>
                </a:cxn>
              </a:cxnLst>
              <a:rect l="T15" t="T16" r="T17" b="T18"/>
              <a:pathLst>
                <a:path w="87" h="46">
                  <a:moveTo>
                    <a:pt x="82" y="22"/>
                  </a:moveTo>
                  <a:lnTo>
                    <a:pt x="87" y="46"/>
                  </a:lnTo>
                  <a:lnTo>
                    <a:pt x="0" y="38"/>
                  </a:lnTo>
                  <a:lnTo>
                    <a:pt x="79" y="0"/>
                  </a:lnTo>
                  <a:lnTo>
                    <a:pt x="8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65" name="Freeform 41"/>
            <p:cNvSpPr>
              <a:spLocks/>
            </p:cNvSpPr>
            <p:nvPr/>
          </p:nvSpPr>
          <p:spPr bwMode="auto">
            <a:xfrm>
              <a:off x="5117" y="2600"/>
              <a:ext cx="461" cy="973"/>
            </a:xfrm>
            <a:custGeom>
              <a:avLst/>
              <a:gdLst>
                <a:gd name="T0" fmla="*/ 461 w 426"/>
                <a:gd name="T1" fmla="*/ 0 h 973"/>
                <a:gd name="T2" fmla="*/ 458 w 426"/>
                <a:gd name="T3" fmla="*/ 145 h 973"/>
                <a:gd name="T4" fmla="*/ 439 w 426"/>
                <a:gd name="T5" fmla="*/ 282 h 973"/>
                <a:gd name="T6" fmla="*/ 416 w 426"/>
                <a:gd name="T7" fmla="*/ 414 h 973"/>
                <a:gd name="T8" fmla="*/ 381 w 426"/>
                <a:gd name="T9" fmla="*/ 537 h 973"/>
                <a:gd name="T10" fmla="*/ 335 w 426"/>
                <a:gd name="T11" fmla="*/ 650 h 973"/>
                <a:gd name="T12" fmla="*/ 282 w 426"/>
                <a:gd name="T13" fmla="*/ 751 h 973"/>
                <a:gd name="T14" fmla="*/ 220 w 426"/>
                <a:gd name="T15" fmla="*/ 834 h 973"/>
                <a:gd name="T16" fmla="*/ 152 w 426"/>
                <a:gd name="T17" fmla="*/ 899 h 973"/>
                <a:gd name="T18" fmla="*/ 81 w 426"/>
                <a:gd name="T19" fmla="*/ 946 h 973"/>
                <a:gd name="T20" fmla="*/ 0 w 426"/>
                <a:gd name="T21" fmla="*/ 973 h 9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6"/>
                <a:gd name="T34" fmla="*/ 0 h 973"/>
                <a:gd name="T35" fmla="*/ 426 w 426"/>
                <a:gd name="T36" fmla="*/ 973 h 9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6" h="973">
                  <a:moveTo>
                    <a:pt x="426" y="0"/>
                  </a:moveTo>
                  <a:lnTo>
                    <a:pt x="423" y="145"/>
                  </a:lnTo>
                  <a:lnTo>
                    <a:pt x="406" y="282"/>
                  </a:lnTo>
                  <a:lnTo>
                    <a:pt x="384" y="414"/>
                  </a:lnTo>
                  <a:lnTo>
                    <a:pt x="352" y="537"/>
                  </a:lnTo>
                  <a:lnTo>
                    <a:pt x="310" y="650"/>
                  </a:lnTo>
                  <a:lnTo>
                    <a:pt x="261" y="751"/>
                  </a:lnTo>
                  <a:lnTo>
                    <a:pt x="203" y="834"/>
                  </a:lnTo>
                  <a:lnTo>
                    <a:pt x="140" y="899"/>
                  </a:lnTo>
                  <a:lnTo>
                    <a:pt x="75" y="946"/>
                  </a:lnTo>
                  <a:lnTo>
                    <a:pt x="0" y="97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6" name="Freeform 42"/>
            <p:cNvSpPr>
              <a:spLocks/>
            </p:cNvSpPr>
            <p:nvPr/>
          </p:nvSpPr>
          <p:spPr bwMode="auto">
            <a:xfrm>
              <a:off x="4891" y="2792"/>
              <a:ext cx="81" cy="142"/>
            </a:xfrm>
            <a:custGeom>
              <a:avLst/>
              <a:gdLst>
                <a:gd name="T0" fmla="*/ 81 w 74"/>
                <a:gd name="T1" fmla="*/ 142 h 142"/>
                <a:gd name="T2" fmla="*/ 81 w 74"/>
                <a:gd name="T3" fmla="*/ 121 h 142"/>
                <a:gd name="T4" fmla="*/ 78 w 74"/>
                <a:gd name="T5" fmla="*/ 99 h 142"/>
                <a:gd name="T6" fmla="*/ 76 w 74"/>
                <a:gd name="T7" fmla="*/ 77 h 142"/>
                <a:gd name="T8" fmla="*/ 66 w 74"/>
                <a:gd name="T9" fmla="*/ 57 h 142"/>
                <a:gd name="T10" fmla="*/ 57 w 74"/>
                <a:gd name="T11" fmla="*/ 41 h 142"/>
                <a:gd name="T12" fmla="*/ 48 w 74"/>
                <a:gd name="T13" fmla="*/ 27 h 142"/>
                <a:gd name="T14" fmla="*/ 36 w 74"/>
                <a:gd name="T15" fmla="*/ 16 h 142"/>
                <a:gd name="T16" fmla="*/ 24 w 74"/>
                <a:gd name="T17" fmla="*/ 5 h 142"/>
                <a:gd name="T18" fmla="*/ 12 w 74"/>
                <a:gd name="T19" fmla="*/ 0 h 142"/>
                <a:gd name="T20" fmla="*/ 0 w 74"/>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4"/>
                <a:gd name="T34" fmla="*/ 0 h 142"/>
                <a:gd name="T35" fmla="*/ 74 w 74"/>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4" h="142">
                  <a:moveTo>
                    <a:pt x="74" y="142"/>
                  </a:moveTo>
                  <a:lnTo>
                    <a:pt x="74" y="121"/>
                  </a:lnTo>
                  <a:lnTo>
                    <a:pt x="71" y="99"/>
                  </a:lnTo>
                  <a:lnTo>
                    <a:pt x="69" y="77"/>
                  </a:lnTo>
                  <a:lnTo>
                    <a:pt x="60" y="57"/>
                  </a:lnTo>
                  <a:lnTo>
                    <a:pt x="52" y="41"/>
                  </a:lnTo>
                  <a:lnTo>
                    <a:pt x="44" y="27"/>
                  </a:lnTo>
                  <a:lnTo>
                    <a:pt x="33" y="16"/>
                  </a:lnTo>
                  <a:lnTo>
                    <a:pt x="22" y="5"/>
                  </a:lnTo>
                  <a:lnTo>
                    <a:pt x="11" y="0"/>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7" name="Freeform 43"/>
            <p:cNvSpPr>
              <a:spLocks/>
            </p:cNvSpPr>
            <p:nvPr/>
          </p:nvSpPr>
          <p:spPr bwMode="auto">
            <a:xfrm>
              <a:off x="4805" y="2937"/>
              <a:ext cx="170" cy="146"/>
            </a:xfrm>
            <a:custGeom>
              <a:avLst/>
              <a:gdLst>
                <a:gd name="T0" fmla="*/ 0 w 157"/>
                <a:gd name="T1" fmla="*/ 146 h 146"/>
                <a:gd name="T2" fmla="*/ 30 w 157"/>
                <a:gd name="T3" fmla="*/ 143 h 146"/>
                <a:gd name="T4" fmla="*/ 54 w 157"/>
                <a:gd name="T5" fmla="*/ 137 h 146"/>
                <a:gd name="T6" fmla="*/ 78 w 157"/>
                <a:gd name="T7" fmla="*/ 129 h 146"/>
                <a:gd name="T8" fmla="*/ 102 w 157"/>
                <a:gd name="T9" fmla="*/ 118 h 146"/>
                <a:gd name="T10" fmla="*/ 119 w 157"/>
                <a:gd name="T11" fmla="*/ 102 h 146"/>
                <a:gd name="T12" fmla="*/ 138 w 157"/>
                <a:gd name="T13" fmla="*/ 85 h 146"/>
                <a:gd name="T14" fmla="*/ 149 w 157"/>
                <a:gd name="T15" fmla="*/ 66 h 146"/>
                <a:gd name="T16" fmla="*/ 161 w 157"/>
                <a:gd name="T17" fmla="*/ 44 h 146"/>
                <a:gd name="T18" fmla="*/ 167 w 157"/>
                <a:gd name="T19" fmla="*/ 22 h 146"/>
                <a:gd name="T20" fmla="*/ 170 w 157"/>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7"/>
                <a:gd name="T34" fmla="*/ 0 h 146"/>
                <a:gd name="T35" fmla="*/ 157 w 157"/>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7" h="146">
                  <a:moveTo>
                    <a:pt x="0" y="146"/>
                  </a:moveTo>
                  <a:lnTo>
                    <a:pt x="28" y="143"/>
                  </a:lnTo>
                  <a:lnTo>
                    <a:pt x="50" y="137"/>
                  </a:lnTo>
                  <a:lnTo>
                    <a:pt x="72" y="129"/>
                  </a:lnTo>
                  <a:lnTo>
                    <a:pt x="94" y="118"/>
                  </a:lnTo>
                  <a:lnTo>
                    <a:pt x="110" y="102"/>
                  </a:lnTo>
                  <a:lnTo>
                    <a:pt x="127" y="85"/>
                  </a:lnTo>
                  <a:lnTo>
                    <a:pt x="138" y="66"/>
                  </a:lnTo>
                  <a:lnTo>
                    <a:pt x="149" y="44"/>
                  </a:lnTo>
                  <a:lnTo>
                    <a:pt x="154" y="22"/>
                  </a:lnTo>
                  <a:lnTo>
                    <a:pt x="157"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8" name="Freeform 44"/>
            <p:cNvSpPr>
              <a:spLocks/>
            </p:cNvSpPr>
            <p:nvPr/>
          </p:nvSpPr>
          <p:spPr bwMode="auto">
            <a:xfrm>
              <a:off x="4633" y="2797"/>
              <a:ext cx="83" cy="83"/>
            </a:xfrm>
            <a:custGeom>
              <a:avLst/>
              <a:gdLst>
                <a:gd name="T0" fmla="*/ 22 w 77"/>
                <a:gd name="T1" fmla="*/ 63 h 83"/>
                <a:gd name="T2" fmla="*/ 0 w 77"/>
                <a:gd name="T3" fmla="*/ 47 h 83"/>
                <a:gd name="T4" fmla="*/ 83 w 77"/>
                <a:gd name="T5" fmla="*/ 0 h 83"/>
                <a:gd name="T6" fmla="*/ 39 w 77"/>
                <a:gd name="T7" fmla="*/ 83 h 83"/>
                <a:gd name="T8" fmla="*/ 22 w 77"/>
                <a:gd name="T9" fmla="*/ 63 h 83"/>
                <a:gd name="T10" fmla="*/ 0 60000 65536"/>
                <a:gd name="T11" fmla="*/ 0 60000 65536"/>
                <a:gd name="T12" fmla="*/ 0 60000 65536"/>
                <a:gd name="T13" fmla="*/ 0 60000 65536"/>
                <a:gd name="T14" fmla="*/ 0 60000 65536"/>
                <a:gd name="T15" fmla="*/ 0 w 77"/>
                <a:gd name="T16" fmla="*/ 0 h 83"/>
                <a:gd name="T17" fmla="*/ 77 w 77"/>
                <a:gd name="T18" fmla="*/ 83 h 83"/>
              </a:gdLst>
              <a:ahLst/>
              <a:cxnLst>
                <a:cxn ang="T10">
                  <a:pos x="T0" y="T1"/>
                </a:cxn>
                <a:cxn ang="T11">
                  <a:pos x="T2" y="T3"/>
                </a:cxn>
                <a:cxn ang="T12">
                  <a:pos x="T4" y="T5"/>
                </a:cxn>
                <a:cxn ang="T13">
                  <a:pos x="T6" y="T7"/>
                </a:cxn>
                <a:cxn ang="T14">
                  <a:pos x="T8" y="T9"/>
                </a:cxn>
              </a:cxnLst>
              <a:rect l="T15" t="T16" r="T17" b="T18"/>
              <a:pathLst>
                <a:path w="77" h="83">
                  <a:moveTo>
                    <a:pt x="20" y="63"/>
                  </a:moveTo>
                  <a:lnTo>
                    <a:pt x="0" y="47"/>
                  </a:lnTo>
                  <a:lnTo>
                    <a:pt x="77" y="0"/>
                  </a:lnTo>
                  <a:lnTo>
                    <a:pt x="36" y="83"/>
                  </a:lnTo>
                  <a:lnTo>
                    <a:pt x="20" y="6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9" name="Freeform 45"/>
            <p:cNvSpPr>
              <a:spLocks/>
            </p:cNvSpPr>
            <p:nvPr/>
          </p:nvSpPr>
          <p:spPr bwMode="auto">
            <a:xfrm>
              <a:off x="4633" y="2797"/>
              <a:ext cx="83" cy="83"/>
            </a:xfrm>
            <a:custGeom>
              <a:avLst/>
              <a:gdLst>
                <a:gd name="T0" fmla="*/ 18 w 77"/>
                <a:gd name="T1" fmla="*/ 63 h 83"/>
                <a:gd name="T2" fmla="*/ 0 w 77"/>
                <a:gd name="T3" fmla="*/ 47 h 83"/>
                <a:gd name="T4" fmla="*/ 83 w 77"/>
                <a:gd name="T5" fmla="*/ 0 h 83"/>
                <a:gd name="T6" fmla="*/ 39 w 77"/>
                <a:gd name="T7" fmla="*/ 83 h 83"/>
                <a:gd name="T8" fmla="*/ 18 w 77"/>
                <a:gd name="T9" fmla="*/ 63 h 83"/>
                <a:gd name="T10" fmla="*/ 0 60000 65536"/>
                <a:gd name="T11" fmla="*/ 0 60000 65536"/>
                <a:gd name="T12" fmla="*/ 0 60000 65536"/>
                <a:gd name="T13" fmla="*/ 0 60000 65536"/>
                <a:gd name="T14" fmla="*/ 0 60000 65536"/>
                <a:gd name="T15" fmla="*/ 0 w 77"/>
                <a:gd name="T16" fmla="*/ 0 h 83"/>
                <a:gd name="T17" fmla="*/ 77 w 77"/>
                <a:gd name="T18" fmla="*/ 83 h 83"/>
              </a:gdLst>
              <a:ahLst/>
              <a:cxnLst>
                <a:cxn ang="T10">
                  <a:pos x="T0" y="T1"/>
                </a:cxn>
                <a:cxn ang="T11">
                  <a:pos x="T2" y="T3"/>
                </a:cxn>
                <a:cxn ang="T12">
                  <a:pos x="T4" y="T5"/>
                </a:cxn>
                <a:cxn ang="T13">
                  <a:pos x="T6" y="T7"/>
                </a:cxn>
                <a:cxn ang="T14">
                  <a:pos x="T8" y="T9"/>
                </a:cxn>
              </a:cxnLst>
              <a:rect l="T15" t="T16" r="T17" b="T18"/>
              <a:pathLst>
                <a:path w="77" h="83">
                  <a:moveTo>
                    <a:pt x="17" y="63"/>
                  </a:moveTo>
                  <a:lnTo>
                    <a:pt x="0" y="47"/>
                  </a:lnTo>
                  <a:lnTo>
                    <a:pt x="77" y="0"/>
                  </a:lnTo>
                  <a:lnTo>
                    <a:pt x="36" y="83"/>
                  </a:lnTo>
                  <a:lnTo>
                    <a:pt x="17"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70" name="Freeform 46"/>
            <p:cNvSpPr>
              <a:spLocks/>
            </p:cNvSpPr>
            <p:nvPr/>
          </p:nvSpPr>
          <p:spPr bwMode="auto">
            <a:xfrm>
              <a:off x="4639" y="2863"/>
              <a:ext cx="12" cy="71"/>
            </a:xfrm>
            <a:custGeom>
              <a:avLst/>
              <a:gdLst>
                <a:gd name="T0" fmla="*/ 0 w 11"/>
                <a:gd name="T1" fmla="*/ 71 h 71"/>
                <a:gd name="T2" fmla="*/ 0 w 11"/>
                <a:gd name="T3" fmla="*/ 66 h 71"/>
                <a:gd name="T4" fmla="*/ 0 w 11"/>
                <a:gd name="T5" fmla="*/ 58 h 71"/>
                <a:gd name="T6" fmla="*/ 0 w 11"/>
                <a:gd name="T7" fmla="*/ 50 h 71"/>
                <a:gd name="T8" fmla="*/ 0 w 11"/>
                <a:gd name="T9" fmla="*/ 41 h 71"/>
                <a:gd name="T10" fmla="*/ 0 w 11"/>
                <a:gd name="T11" fmla="*/ 33 h 71"/>
                <a:gd name="T12" fmla="*/ 0 w 11"/>
                <a:gd name="T13" fmla="*/ 25 h 71"/>
                <a:gd name="T14" fmla="*/ 3 w 11"/>
                <a:gd name="T15" fmla="*/ 19 h 71"/>
                <a:gd name="T16" fmla="*/ 3 w 11"/>
                <a:gd name="T17" fmla="*/ 11 h 71"/>
                <a:gd name="T18" fmla="*/ 5 w 11"/>
                <a:gd name="T19" fmla="*/ 6 h 71"/>
                <a:gd name="T20" fmla="*/ 12 w 11"/>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71"/>
                <a:gd name="T35" fmla="*/ 11 w 11"/>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71">
                  <a:moveTo>
                    <a:pt x="0" y="71"/>
                  </a:moveTo>
                  <a:lnTo>
                    <a:pt x="0" y="66"/>
                  </a:lnTo>
                  <a:lnTo>
                    <a:pt x="0" y="58"/>
                  </a:lnTo>
                  <a:lnTo>
                    <a:pt x="0" y="50"/>
                  </a:lnTo>
                  <a:lnTo>
                    <a:pt x="0" y="41"/>
                  </a:lnTo>
                  <a:lnTo>
                    <a:pt x="0" y="33"/>
                  </a:lnTo>
                  <a:lnTo>
                    <a:pt x="0" y="25"/>
                  </a:lnTo>
                  <a:lnTo>
                    <a:pt x="3" y="19"/>
                  </a:lnTo>
                  <a:lnTo>
                    <a:pt x="3" y="11"/>
                  </a:lnTo>
                  <a:lnTo>
                    <a:pt x="5" y="6"/>
                  </a:lnTo>
                  <a:lnTo>
                    <a:pt x="11"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71" name="Freeform 47"/>
            <p:cNvSpPr>
              <a:spLocks/>
            </p:cNvSpPr>
            <p:nvPr/>
          </p:nvSpPr>
          <p:spPr bwMode="auto">
            <a:xfrm>
              <a:off x="4639" y="2937"/>
              <a:ext cx="166" cy="146"/>
            </a:xfrm>
            <a:custGeom>
              <a:avLst/>
              <a:gdLst>
                <a:gd name="T0" fmla="*/ 0 w 153"/>
                <a:gd name="T1" fmla="*/ 0 h 146"/>
                <a:gd name="T2" fmla="*/ 3 w 153"/>
                <a:gd name="T3" fmla="*/ 22 h 146"/>
                <a:gd name="T4" fmla="*/ 9 w 153"/>
                <a:gd name="T5" fmla="*/ 44 h 146"/>
                <a:gd name="T6" fmla="*/ 17 w 153"/>
                <a:gd name="T7" fmla="*/ 66 h 146"/>
                <a:gd name="T8" fmla="*/ 33 w 153"/>
                <a:gd name="T9" fmla="*/ 85 h 146"/>
                <a:gd name="T10" fmla="*/ 50 w 153"/>
                <a:gd name="T11" fmla="*/ 102 h 146"/>
                <a:gd name="T12" fmla="*/ 68 w 153"/>
                <a:gd name="T13" fmla="*/ 118 h 146"/>
                <a:gd name="T14" fmla="*/ 92 w 153"/>
                <a:gd name="T15" fmla="*/ 129 h 146"/>
                <a:gd name="T16" fmla="*/ 116 w 153"/>
                <a:gd name="T17" fmla="*/ 137 h 146"/>
                <a:gd name="T18" fmla="*/ 140 w 153"/>
                <a:gd name="T19" fmla="*/ 143 h 146"/>
                <a:gd name="T20" fmla="*/ 166 w 153"/>
                <a:gd name="T21" fmla="*/ 146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3"/>
                <a:gd name="T34" fmla="*/ 0 h 146"/>
                <a:gd name="T35" fmla="*/ 153 w 153"/>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3" h="146">
                  <a:moveTo>
                    <a:pt x="0" y="0"/>
                  </a:moveTo>
                  <a:lnTo>
                    <a:pt x="3" y="22"/>
                  </a:lnTo>
                  <a:lnTo>
                    <a:pt x="8" y="44"/>
                  </a:lnTo>
                  <a:lnTo>
                    <a:pt x="16" y="66"/>
                  </a:lnTo>
                  <a:lnTo>
                    <a:pt x="30" y="85"/>
                  </a:lnTo>
                  <a:lnTo>
                    <a:pt x="46" y="102"/>
                  </a:lnTo>
                  <a:lnTo>
                    <a:pt x="63" y="118"/>
                  </a:lnTo>
                  <a:lnTo>
                    <a:pt x="85" y="129"/>
                  </a:lnTo>
                  <a:lnTo>
                    <a:pt x="107" y="137"/>
                  </a:lnTo>
                  <a:lnTo>
                    <a:pt x="129" y="143"/>
                  </a:lnTo>
                  <a:lnTo>
                    <a:pt x="153" y="146"/>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72" name="Freeform 49"/>
            <p:cNvSpPr>
              <a:spLocks/>
            </p:cNvSpPr>
            <p:nvPr/>
          </p:nvSpPr>
          <p:spPr bwMode="auto">
            <a:xfrm>
              <a:off x="4481" y="1670"/>
              <a:ext cx="95" cy="47"/>
            </a:xfrm>
            <a:custGeom>
              <a:avLst/>
              <a:gdLst>
                <a:gd name="T0" fmla="*/ 6 w 88"/>
                <a:gd name="T1" fmla="*/ 22 h 47"/>
                <a:gd name="T2" fmla="*/ 0 w 88"/>
                <a:gd name="T3" fmla="*/ 0 h 47"/>
                <a:gd name="T4" fmla="*/ 95 w 88"/>
                <a:gd name="T5" fmla="*/ 9 h 47"/>
                <a:gd name="T6" fmla="*/ 10 w 88"/>
                <a:gd name="T7" fmla="*/ 47 h 47"/>
                <a:gd name="T8" fmla="*/ 6 w 88"/>
                <a:gd name="T9" fmla="*/ 22 h 47"/>
                <a:gd name="T10" fmla="*/ 0 60000 65536"/>
                <a:gd name="T11" fmla="*/ 0 60000 65536"/>
                <a:gd name="T12" fmla="*/ 0 60000 65536"/>
                <a:gd name="T13" fmla="*/ 0 60000 65536"/>
                <a:gd name="T14" fmla="*/ 0 60000 65536"/>
                <a:gd name="T15" fmla="*/ 0 w 88"/>
                <a:gd name="T16" fmla="*/ 0 h 47"/>
                <a:gd name="T17" fmla="*/ 88 w 88"/>
                <a:gd name="T18" fmla="*/ 47 h 47"/>
              </a:gdLst>
              <a:ahLst/>
              <a:cxnLst>
                <a:cxn ang="T10">
                  <a:pos x="T0" y="T1"/>
                </a:cxn>
                <a:cxn ang="T11">
                  <a:pos x="T2" y="T3"/>
                </a:cxn>
                <a:cxn ang="T12">
                  <a:pos x="T4" y="T5"/>
                </a:cxn>
                <a:cxn ang="T13">
                  <a:pos x="T6" y="T7"/>
                </a:cxn>
                <a:cxn ang="T14">
                  <a:pos x="T8" y="T9"/>
                </a:cxn>
              </a:cxnLst>
              <a:rect l="T15" t="T16" r="T17" b="T18"/>
              <a:pathLst>
                <a:path w="88" h="47">
                  <a:moveTo>
                    <a:pt x="6" y="22"/>
                  </a:moveTo>
                  <a:lnTo>
                    <a:pt x="0" y="0"/>
                  </a:lnTo>
                  <a:lnTo>
                    <a:pt x="88" y="9"/>
                  </a:lnTo>
                  <a:lnTo>
                    <a:pt x="9" y="47"/>
                  </a:lnTo>
                  <a:lnTo>
                    <a:pt x="6" y="2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73" name="Freeform 50"/>
            <p:cNvSpPr>
              <a:spLocks/>
            </p:cNvSpPr>
            <p:nvPr/>
          </p:nvSpPr>
          <p:spPr bwMode="auto">
            <a:xfrm>
              <a:off x="4481" y="1670"/>
              <a:ext cx="95" cy="47"/>
            </a:xfrm>
            <a:custGeom>
              <a:avLst/>
              <a:gdLst>
                <a:gd name="T0" fmla="*/ 3 w 88"/>
                <a:gd name="T1" fmla="*/ 22 h 47"/>
                <a:gd name="T2" fmla="*/ 0 w 88"/>
                <a:gd name="T3" fmla="*/ 0 h 47"/>
                <a:gd name="T4" fmla="*/ 95 w 88"/>
                <a:gd name="T5" fmla="*/ 9 h 47"/>
                <a:gd name="T6" fmla="*/ 10 w 88"/>
                <a:gd name="T7" fmla="*/ 47 h 47"/>
                <a:gd name="T8" fmla="*/ 3 w 88"/>
                <a:gd name="T9" fmla="*/ 22 h 47"/>
                <a:gd name="T10" fmla="*/ 0 60000 65536"/>
                <a:gd name="T11" fmla="*/ 0 60000 65536"/>
                <a:gd name="T12" fmla="*/ 0 60000 65536"/>
                <a:gd name="T13" fmla="*/ 0 60000 65536"/>
                <a:gd name="T14" fmla="*/ 0 60000 65536"/>
                <a:gd name="T15" fmla="*/ 0 w 88"/>
                <a:gd name="T16" fmla="*/ 0 h 47"/>
                <a:gd name="T17" fmla="*/ 88 w 88"/>
                <a:gd name="T18" fmla="*/ 47 h 47"/>
              </a:gdLst>
              <a:ahLst/>
              <a:cxnLst>
                <a:cxn ang="T10">
                  <a:pos x="T0" y="T1"/>
                </a:cxn>
                <a:cxn ang="T11">
                  <a:pos x="T2" y="T3"/>
                </a:cxn>
                <a:cxn ang="T12">
                  <a:pos x="T4" y="T5"/>
                </a:cxn>
                <a:cxn ang="T13">
                  <a:pos x="T6" y="T7"/>
                </a:cxn>
                <a:cxn ang="T14">
                  <a:pos x="T8" y="T9"/>
                </a:cxn>
              </a:cxnLst>
              <a:rect l="T15" t="T16" r="T17" b="T18"/>
              <a:pathLst>
                <a:path w="88" h="47">
                  <a:moveTo>
                    <a:pt x="3" y="22"/>
                  </a:moveTo>
                  <a:lnTo>
                    <a:pt x="0" y="0"/>
                  </a:lnTo>
                  <a:lnTo>
                    <a:pt x="88" y="9"/>
                  </a:lnTo>
                  <a:lnTo>
                    <a:pt x="9" y="47"/>
                  </a:lnTo>
                  <a:lnTo>
                    <a:pt x="3"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74" name="Freeform 51"/>
            <p:cNvSpPr>
              <a:spLocks/>
            </p:cNvSpPr>
            <p:nvPr/>
          </p:nvSpPr>
          <p:spPr bwMode="auto">
            <a:xfrm>
              <a:off x="4032" y="1695"/>
              <a:ext cx="440" cy="905"/>
            </a:xfrm>
            <a:custGeom>
              <a:avLst/>
              <a:gdLst>
                <a:gd name="T0" fmla="*/ 0 w 406"/>
                <a:gd name="T1" fmla="*/ 905 h 905"/>
                <a:gd name="T2" fmla="*/ 9 w 406"/>
                <a:gd name="T3" fmla="*/ 773 h 905"/>
                <a:gd name="T4" fmla="*/ 24 w 406"/>
                <a:gd name="T5" fmla="*/ 645 h 905"/>
                <a:gd name="T6" fmla="*/ 48 w 406"/>
                <a:gd name="T7" fmla="*/ 521 h 905"/>
                <a:gd name="T8" fmla="*/ 80 w 406"/>
                <a:gd name="T9" fmla="*/ 406 h 905"/>
                <a:gd name="T10" fmla="*/ 122 w 406"/>
                <a:gd name="T11" fmla="*/ 302 h 905"/>
                <a:gd name="T12" fmla="*/ 172 w 406"/>
                <a:gd name="T13" fmla="*/ 209 h 905"/>
                <a:gd name="T14" fmla="*/ 229 w 406"/>
                <a:gd name="T15" fmla="*/ 129 h 905"/>
                <a:gd name="T16" fmla="*/ 295 w 406"/>
                <a:gd name="T17" fmla="*/ 66 h 905"/>
                <a:gd name="T18" fmla="*/ 363 w 406"/>
                <a:gd name="T19" fmla="*/ 22 h 905"/>
                <a:gd name="T20" fmla="*/ 440 w 406"/>
                <a:gd name="T21" fmla="*/ 0 h 9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6"/>
                <a:gd name="T34" fmla="*/ 0 h 905"/>
                <a:gd name="T35" fmla="*/ 406 w 406"/>
                <a:gd name="T36" fmla="*/ 905 h 9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6" h="905">
                  <a:moveTo>
                    <a:pt x="0" y="905"/>
                  </a:moveTo>
                  <a:lnTo>
                    <a:pt x="8" y="773"/>
                  </a:lnTo>
                  <a:lnTo>
                    <a:pt x="22" y="645"/>
                  </a:lnTo>
                  <a:lnTo>
                    <a:pt x="44" y="521"/>
                  </a:lnTo>
                  <a:lnTo>
                    <a:pt x="74" y="406"/>
                  </a:lnTo>
                  <a:lnTo>
                    <a:pt x="113" y="302"/>
                  </a:lnTo>
                  <a:lnTo>
                    <a:pt x="159" y="209"/>
                  </a:lnTo>
                  <a:lnTo>
                    <a:pt x="211" y="129"/>
                  </a:lnTo>
                  <a:lnTo>
                    <a:pt x="272" y="66"/>
                  </a:lnTo>
                  <a:lnTo>
                    <a:pt x="335" y="22"/>
                  </a:lnTo>
                  <a:lnTo>
                    <a:pt x="406"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75" name="Rectangle 54"/>
            <p:cNvSpPr>
              <a:spLocks noChangeArrowheads="1"/>
            </p:cNvSpPr>
            <p:nvPr/>
          </p:nvSpPr>
          <p:spPr bwMode="auto">
            <a:xfrm>
              <a:off x="4945" y="2218"/>
              <a:ext cx="823"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dirty="0">
                  <a:ea typeface="宋体" panose="02010600030101010101" pitchFamily="2" charset="-122"/>
                </a:rPr>
                <a:t>Replace/</a:t>
              </a:r>
              <a:r>
                <a:rPr lang="en-US" altLang="zh-CN" sz="1292" b="0" dirty="0" err="1">
                  <a:solidFill>
                    <a:schemeClr val="hlink"/>
                  </a:solidFill>
                  <a:ea typeface="宋体" panose="02010600030101010101" pitchFamily="2" charset="-122"/>
                </a:rPr>
                <a:t>BusWB</a:t>
              </a:r>
              <a:endParaRPr lang="en-US" altLang="zh-CN" sz="1292" b="0" dirty="0">
                <a:solidFill>
                  <a:schemeClr val="hlink"/>
                </a:solidFill>
                <a:ea typeface="宋体" panose="02010600030101010101" pitchFamily="2" charset="-122"/>
              </a:endParaRPr>
            </a:p>
          </p:txBody>
        </p:sp>
        <p:sp>
          <p:nvSpPr>
            <p:cNvPr id="22576" name="Freeform 56"/>
            <p:cNvSpPr>
              <a:spLocks/>
            </p:cNvSpPr>
            <p:nvPr/>
          </p:nvSpPr>
          <p:spPr bwMode="auto">
            <a:xfrm>
              <a:off x="5007" y="2754"/>
              <a:ext cx="509" cy="115"/>
            </a:xfrm>
            <a:custGeom>
              <a:avLst/>
              <a:gdLst>
                <a:gd name="T0" fmla="*/ 0 w 469"/>
                <a:gd name="T1" fmla="*/ 0 h 115"/>
                <a:gd name="T2" fmla="*/ 509 w 469"/>
                <a:gd name="T3" fmla="*/ 0 h 115"/>
                <a:gd name="T4" fmla="*/ 509 w 469"/>
                <a:gd name="T5" fmla="*/ 115 h 115"/>
                <a:gd name="T6" fmla="*/ 3 w 469"/>
                <a:gd name="T7" fmla="*/ 115 h 115"/>
                <a:gd name="T8" fmla="*/ 3 w 469"/>
                <a:gd name="T9" fmla="*/ 0 h 115"/>
                <a:gd name="T10" fmla="*/ 0 60000 65536"/>
                <a:gd name="T11" fmla="*/ 0 60000 65536"/>
                <a:gd name="T12" fmla="*/ 0 60000 65536"/>
                <a:gd name="T13" fmla="*/ 0 60000 65536"/>
                <a:gd name="T14" fmla="*/ 0 60000 65536"/>
                <a:gd name="T15" fmla="*/ 0 w 469"/>
                <a:gd name="T16" fmla="*/ 0 h 115"/>
                <a:gd name="T17" fmla="*/ 469 w 469"/>
                <a:gd name="T18" fmla="*/ 115 h 115"/>
              </a:gdLst>
              <a:ahLst/>
              <a:cxnLst>
                <a:cxn ang="T10">
                  <a:pos x="T0" y="T1"/>
                </a:cxn>
                <a:cxn ang="T11">
                  <a:pos x="T2" y="T3"/>
                </a:cxn>
                <a:cxn ang="T12">
                  <a:pos x="T4" y="T5"/>
                </a:cxn>
                <a:cxn ang="T13">
                  <a:pos x="T6" y="T7"/>
                </a:cxn>
                <a:cxn ang="T14">
                  <a:pos x="T8" y="T9"/>
                </a:cxn>
              </a:cxnLst>
              <a:rect l="T15" t="T16" r="T17" b="T18"/>
              <a:pathLst>
                <a:path w="469" h="115">
                  <a:moveTo>
                    <a:pt x="0" y="0"/>
                  </a:moveTo>
                  <a:lnTo>
                    <a:pt x="469" y="0"/>
                  </a:lnTo>
                  <a:lnTo>
                    <a:pt x="469" y="115"/>
                  </a:lnTo>
                  <a:lnTo>
                    <a:pt x="3" y="115"/>
                  </a:lnTo>
                  <a:lnTo>
                    <a:pt x="3" y="0"/>
                  </a:lnTo>
                </a:path>
              </a:pathLst>
            </a:custGeom>
            <a:noFill/>
            <a:ln w="254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77" name="Rectangle 60"/>
            <p:cNvSpPr>
              <a:spLocks noChangeArrowheads="1"/>
            </p:cNvSpPr>
            <p:nvPr/>
          </p:nvSpPr>
          <p:spPr bwMode="auto">
            <a:xfrm>
              <a:off x="4416" y="2054"/>
              <a:ext cx="5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PrWr/</a:t>
              </a:r>
              <a:r>
                <a:rPr lang="en-US" altLang="zh-CN" sz="1477" b="0">
                  <a:ea typeface="宋体" panose="02010600030101010101" pitchFamily="2" charset="-122"/>
                </a:rPr>
                <a:t>—</a:t>
              </a:r>
            </a:p>
          </p:txBody>
        </p:sp>
        <p:sp>
          <p:nvSpPr>
            <p:cNvPr id="22578" name="Rectangle 63"/>
            <p:cNvSpPr>
              <a:spLocks noChangeArrowheads="1"/>
            </p:cNvSpPr>
            <p:nvPr/>
          </p:nvSpPr>
          <p:spPr bwMode="auto">
            <a:xfrm>
              <a:off x="4322" y="3226"/>
              <a:ext cx="628"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PrRd</a:t>
              </a:r>
              <a:r>
                <a:rPr lang="en-US" altLang="zh-CN" sz="1292" b="0">
                  <a:solidFill>
                    <a:srgbClr val="000000"/>
                  </a:solidFill>
                  <a:ea typeface="宋体" panose="02010600030101010101" pitchFamily="2" charset="-122"/>
                </a:rPr>
                <a:t>/</a:t>
              </a:r>
              <a:r>
                <a:rPr lang="en-US" altLang="zh-CN" sz="1292" b="0">
                  <a:solidFill>
                    <a:schemeClr val="hlink"/>
                  </a:solidFill>
                  <a:ea typeface="宋体" panose="02010600030101010101" pitchFamily="2" charset="-122"/>
                </a:rPr>
                <a:t>BusRd</a:t>
              </a:r>
              <a:endParaRPr lang="en-US" altLang="zh-CN" sz="1292">
                <a:solidFill>
                  <a:schemeClr val="hlink"/>
                </a:solidFill>
                <a:ea typeface="宋体" panose="02010600030101010101" pitchFamily="2" charset="-122"/>
              </a:endParaRPr>
            </a:p>
          </p:txBody>
        </p:sp>
        <p:sp>
          <p:nvSpPr>
            <p:cNvPr id="22579" name="Rectangle 64"/>
            <p:cNvSpPr>
              <a:spLocks noChangeArrowheads="1"/>
            </p:cNvSpPr>
            <p:nvPr/>
          </p:nvSpPr>
          <p:spPr bwMode="auto">
            <a:xfrm>
              <a:off x="4999" y="2765"/>
              <a:ext cx="479" cy="1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Replace/—</a:t>
              </a:r>
            </a:p>
          </p:txBody>
        </p:sp>
        <p:sp>
          <p:nvSpPr>
            <p:cNvPr id="22580" name="Freeform 48"/>
            <p:cNvSpPr>
              <a:spLocks/>
            </p:cNvSpPr>
            <p:nvPr/>
          </p:nvSpPr>
          <p:spPr bwMode="auto">
            <a:xfrm>
              <a:off x="4032" y="2592"/>
              <a:ext cx="541" cy="951"/>
            </a:xfrm>
            <a:custGeom>
              <a:avLst/>
              <a:gdLst>
                <a:gd name="T0" fmla="*/ 0 w 499"/>
                <a:gd name="T1" fmla="*/ 0 h 951"/>
                <a:gd name="T2" fmla="*/ 5 w 499"/>
                <a:gd name="T3" fmla="*/ 153 h 951"/>
                <a:gd name="T4" fmla="*/ 27 w 499"/>
                <a:gd name="T5" fmla="*/ 299 h 951"/>
                <a:gd name="T6" fmla="*/ 60 w 499"/>
                <a:gd name="T7" fmla="*/ 436 h 951"/>
                <a:gd name="T8" fmla="*/ 104 w 499"/>
                <a:gd name="T9" fmla="*/ 562 h 951"/>
                <a:gd name="T10" fmla="*/ 157 w 499"/>
                <a:gd name="T11" fmla="*/ 671 h 951"/>
                <a:gd name="T12" fmla="*/ 220 w 499"/>
                <a:gd name="T13" fmla="*/ 767 h 951"/>
                <a:gd name="T14" fmla="*/ 292 w 499"/>
                <a:gd name="T15" fmla="*/ 844 h 951"/>
                <a:gd name="T16" fmla="*/ 372 w 499"/>
                <a:gd name="T17" fmla="*/ 902 h 951"/>
                <a:gd name="T18" fmla="*/ 455 w 499"/>
                <a:gd name="T19" fmla="*/ 940 h 951"/>
                <a:gd name="T20" fmla="*/ 541 w 499"/>
                <a:gd name="T21" fmla="*/ 951 h 9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9"/>
                <a:gd name="T34" fmla="*/ 0 h 951"/>
                <a:gd name="T35" fmla="*/ 499 w 499"/>
                <a:gd name="T36" fmla="*/ 951 h 9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9" h="951">
                  <a:moveTo>
                    <a:pt x="0" y="0"/>
                  </a:moveTo>
                  <a:lnTo>
                    <a:pt x="5" y="153"/>
                  </a:lnTo>
                  <a:lnTo>
                    <a:pt x="25" y="299"/>
                  </a:lnTo>
                  <a:lnTo>
                    <a:pt x="55" y="436"/>
                  </a:lnTo>
                  <a:lnTo>
                    <a:pt x="96" y="562"/>
                  </a:lnTo>
                  <a:lnTo>
                    <a:pt x="145" y="671"/>
                  </a:lnTo>
                  <a:lnTo>
                    <a:pt x="203" y="767"/>
                  </a:lnTo>
                  <a:lnTo>
                    <a:pt x="269" y="844"/>
                  </a:lnTo>
                  <a:lnTo>
                    <a:pt x="343" y="902"/>
                  </a:lnTo>
                  <a:lnTo>
                    <a:pt x="420" y="940"/>
                  </a:lnTo>
                  <a:lnTo>
                    <a:pt x="499" y="95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81" name="Rectangle 13"/>
            <p:cNvSpPr>
              <a:spLocks noChangeArrowheads="1"/>
            </p:cNvSpPr>
            <p:nvPr/>
          </p:nvSpPr>
          <p:spPr bwMode="auto">
            <a:xfrm>
              <a:off x="3744" y="2496"/>
              <a:ext cx="672"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PrWr/</a:t>
              </a:r>
              <a:r>
                <a:rPr lang="en-US" altLang="zh-CN" sz="1292" b="0">
                  <a:solidFill>
                    <a:schemeClr val="hlink"/>
                  </a:solidFill>
                  <a:ea typeface="宋体" panose="02010600030101010101" pitchFamily="2" charset="-122"/>
                </a:rPr>
                <a:t>BusRd</a:t>
              </a:r>
              <a:endParaRPr lang="en-US" altLang="zh-CN" sz="1292">
                <a:ea typeface="宋体" panose="02010600030101010101" pitchFamily="2" charset="-122"/>
              </a:endParaRPr>
            </a:p>
          </p:txBody>
        </p:sp>
        <p:sp>
          <p:nvSpPr>
            <p:cNvPr id="22582" name="Rectangle 11"/>
            <p:cNvSpPr>
              <a:spLocks noChangeArrowheads="1"/>
            </p:cNvSpPr>
            <p:nvPr/>
          </p:nvSpPr>
          <p:spPr bwMode="auto">
            <a:xfrm>
              <a:off x="4752" y="3024"/>
              <a:ext cx="401"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PrRd/—</a:t>
              </a:r>
              <a:endParaRPr lang="en-US" altLang="zh-CN" sz="1292">
                <a:ea typeface="宋体" panose="02010600030101010101" pitchFamily="2" charset="-122"/>
              </a:endParaRPr>
            </a:p>
          </p:txBody>
        </p:sp>
      </p:grpSp>
      <p:sp>
        <p:nvSpPr>
          <p:cNvPr id="2" name="日期占位符 1"/>
          <p:cNvSpPr>
            <a:spLocks noGrp="1"/>
          </p:cNvSpPr>
          <p:nvPr>
            <p:ph type="dt" sz="half" idx="10"/>
          </p:nvPr>
        </p:nvSpPr>
        <p:spPr/>
        <p:txBody>
          <a:bodyPr/>
          <a:lstStyle/>
          <a:p>
            <a:fld id="{12F24518-CAE9-4292-989F-794B24EC505F}"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45</a:t>
            </a:fld>
            <a:endParaRPr lang="zh-CN" altLang="en-US"/>
          </a:p>
        </p:txBody>
      </p:sp>
    </p:spTree>
    <p:extLst>
      <p:ext uri="{BB962C8B-B14F-4D97-AF65-F5344CB8AC3E}">
        <p14:creationId xmlns:p14="http://schemas.microsoft.com/office/powerpoint/2010/main" val="26025947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28650" y="435847"/>
            <a:ext cx="8093319" cy="442909"/>
          </a:xfrm>
        </p:spPr>
        <p:txBody>
          <a:bodyPr>
            <a:normAutofit fontScale="90000"/>
          </a:bodyPr>
          <a:lstStyle/>
          <a:p>
            <a:r>
              <a:rPr lang="en-US" altLang="zh-CN" dirty="0" smtClean="0">
                <a:ea typeface="宋体" panose="02010600030101010101" pitchFamily="2" charset="-122"/>
              </a:rPr>
              <a:t>MSI Write-Back Invalidate Protocol</a:t>
            </a:r>
          </a:p>
        </p:txBody>
      </p:sp>
      <p:sp>
        <p:nvSpPr>
          <p:cNvPr id="23556" name="Rectangle 3"/>
          <p:cNvSpPr>
            <a:spLocks noGrp="1" noChangeArrowheads="1"/>
          </p:cNvSpPr>
          <p:nvPr>
            <p:ph type="body" idx="1"/>
          </p:nvPr>
        </p:nvSpPr>
        <p:spPr>
          <a:xfrm>
            <a:off x="83841" y="1068325"/>
            <a:ext cx="5833382" cy="5737934"/>
          </a:xfrm>
        </p:spPr>
        <p:txBody>
          <a:bodyPr>
            <a:normAutofit fontScale="92500" lnSpcReduction="20000"/>
          </a:bodyPr>
          <a:lstStyle/>
          <a:p>
            <a:pPr>
              <a:lnSpc>
                <a:spcPct val="120000"/>
              </a:lnSpc>
              <a:spcBef>
                <a:spcPts val="600"/>
              </a:spcBef>
            </a:pPr>
            <a:r>
              <a:rPr lang="en-US" altLang="zh-CN" dirty="0" smtClean="0">
                <a:ea typeface="宋体" panose="02010600030101010101" pitchFamily="2" charset="-122"/>
              </a:rPr>
              <a:t>3 states:</a:t>
            </a:r>
          </a:p>
          <a:p>
            <a:pPr lvl="1">
              <a:lnSpc>
                <a:spcPct val="120000"/>
              </a:lnSpc>
              <a:spcBef>
                <a:spcPts val="0"/>
              </a:spcBef>
            </a:pPr>
            <a:r>
              <a:rPr lang="en-US" altLang="zh-CN" b="1" dirty="0" smtClean="0">
                <a:solidFill>
                  <a:schemeClr val="hlink"/>
                </a:solidFill>
                <a:ea typeface="宋体" panose="02010600030101010101" pitchFamily="2" charset="-122"/>
              </a:rPr>
              <a:t>Modified</a:t>
            </a:r>
            <a:r>
              <a:rPr lang="en-US" altLang="zh-CN" dirty="0" smtClean="0">
                <a:ea typeface="宋体" panose="02010600030101010101" pitchFamily="2" charset="-122"/>
              </a:rPr>
              <a:t>: </a:t>
            </a:r>
            <a:r>
              <a:rPr lang="zh-CN" altLang="en-US" dirty="0" smtClean="0">
                <a:ea typeface="宋体" panose="02010600030101010101" pitchFamily="2" charset="-122"/>
              </a:rPr>
              <a:t>仅该</a:t>
            </a:r>
            <a:r>
              <a:rPr lang="en-US" altLang="zh-CN" dirty="0" smtClean="0">
                <a:ea typeface="宋体" panose="02010600030101010101" pitchFamily="2" charset="-122"/>
              </a:rPr>
              <a:t>cache</a:t>
            </a:r>
            <a:r>
              <a:rPr lang="zh-CN" altLang="en-US" dirty="0" smtClean="0">
                <a:ea typeface="宋体" panose="02010600030101010101" pitchFamily="2" charset="-122"/>
              </a:rPr>
              <a:t>拥有</a:t>
            </a:r>
            <a:r>
              <a:rPr lang="zh-CN" altLang="en-US" dirty="0"/>
              <a:t>修改过的、有效的</a:t>
            </a:r>
            <a:r>
              <a:rPr lang="zh-CN" altLang="en-US" dirty="0" smtClean="0">
                <a:ea typeface="宋体" panose="02010600030101010101" pitchFamily="2" charset="-122"/>
              </a:rPr>
              <a:t>该块</a:t>
            </a:r>
            <a:r>
              <a:rPr lang="en-US" altLang="zh-CN" dirty="0" smtClean="0">
                <a:ea typeface="宋体" panose="02010600030101010101" pitchFamily="2" charset="-122"/>
              </a:rPr>
              <a:t>copy</a:t>
            </a:r>
          </a:p>
          <a:p>
            <a:pPr lvl="1">
              <a:lnSpc>
                <a:spcPct val="120000"/>
              </a:lnSpc>
              <a:spcBef>
                <a:spcPts val="0"/>
              </a:spcBef>
            </a:pPr>
            <a:r>
              <a:rPr lang="en-US" altLang="zh-CN" b="1" dirty="0" smtClean="0">
                <a:solidFill>
                  <a:schemeClr val="hlink"/>
                </a:solidFill>
                <a:ea typeface="宋体" panose="02010600030101010101" pitchFamily="2" charset="-122"/>
              </a:rPr>
              <a:t>Shared</a:t>
            </a:r>
            <a:r>
              <a:rPr lang="en-US" altLang="zh-CN" dirty="0" smtClean="0">
                <a:ea typeface="宋体" panose="02010600030101010101" pitchFamily="2" charset="-122"/>
              </a:rPr>
              <a:t>:</a:t>
            </a:r>
            <a:r>
              <a:rPr lang="en-US" altLang="zh-CN" dirty="0" smtClean="0">
                <a:solidFill>
                  <a:schemeClr val="hlink"/>
                </a:solidFill>
                <a:ea typeface="宋体" panose="02010600030101010101" pitchFamily="2" charset="-122"/>
              </a:rPr>
              <a:t> </a:t>
            </a:r>
            <a:r>
              <a:rPr lang="zh-CN" altLang="en-US" dirty="0" smtClean="0">
                <a:ea typeface="宋体" panose="02010600030101010101" pitchFamily="2" charset="-122"/>
              </a:rPr>
              <a:t>该块是干净块，其他</a:t>
            </a:r>
            <a:r>
              <a:rPr lang="en-US" altLang="zh-CN" dirty="0" smtClean="0">
                <a:ea typeface="宋体" panose="02010600030101010101" pitchFamily="2" charset="-122"/>
              </a:rPr>
              <a:t>cache</a:t>
            </a:r>
            <a:r>
              <a:rPr lang="zh-CN" altLang="en-US" dirty="0" smtClean="0">
                <a:ea typeface="宋体" panose="02010600030101010101" pitchFamily="2" charset="-122"/>
              </a:rPr>
              <a:t>中也可能含有该块，存储器中的内容是最新的</a:t>
            </a:r>
            <a:endParaRPr lang="en-US" altLang="zh-CN" dirty="0" smtClean="0">
              <a:ea typeface="宋体" panose="02010600030101010101" pitchFamily="2" charset="-122"/>
            </a:endParaRPr>
          </a:p>
          <a:p>
            <a:pPr lvl="1">
              <a:lnSpc>
                <a:spcPct val="120000"/>
              </a:lnSpc>
              <a:spcBef>
                <a:spcPts val="0"/>
              </a:spcBef>
            </a:pPr>
            <a:r>
              <a:rPr lang="en-US" altLang="zh-CN" b="1" dirty="0" smtClean="0">
                <a:solidFill>
                  <a:schemeClr val="hlink"/>
                </a:solidFill>
                <a:ea typeface="宋体" panose="02010600030101010101" pitchFamily="2" charset="-122"/>
              </a:rPr>
              <a:t>Invalid</a:t>
            </a:r>
            <a:r>
              <a:rPr lang="en-US" altLang="zh-CN" dirty="0" smtClean="0">
                <a:ea typeface="宋体" panose="02010600030101010101" pitchFamily="2" charset="-122"/>
              </a:rPr>
              <a:t>: </a:t>
            </a:r>
            <a:r>
              <a:rPr lang="zh-CN" altLang="en-US" dirty="0" smtClean="0">
                <a:ea typeface="宋体" panose="02010600030101010101" pitchFamily="2" charset="-122"/>
              </a:rPr>
              <a:t>该块是无效块（</a:t>
            </a:r>
            <a:r>
              <a:rPr lang="en-US" altLang="zh-CN" dirty="0" smtClean="0">
                <a:ea typeface="宋体" panose="02010600030101010101" pitchFamily="2" charset="-122"/>
              </a:rPr>
              <a:t>invalid</a:t>
            </a:r>
            <a:r>
              <a:rPr lang="zh-CN" altLang="en-US" dirty="0" smtClean="0">
                <a:ea typeface="宋体" panose="02010600030101010101" pitchFamily="2" charset="-122"/>
              </a:rPr>
              <a:t>）</a:t>
            </a:r>
            <a:endParaRPr lang="en-US" altLang="zh-CN" dirty="0" smtClean="0">
              <a:ea typeface="宋体" panose="02010600030101010101" pitchFamily="2" charset="-122"/>
            </a:endParaRPr>
          </a:p>
          <a:p>
            <a:pPr>
              <a:lnSpc>
                <a:spcPct val="120000"/>
              </a:lnSpc>
              <a:spcBef>
                <a:spcPts val="600"/>
              </a:spcBef>
            </a:pPr>
            <a:r>
              <a:rPr lang="en-US" altLang="zh-CN" dirty="0">
                <a:ea typeface="宋体" panose="02010600030101010101" pitchFamily="2" charset="-122"/>
              </a:rPr>
              <a:t>4</a:t>
            </a:r>
            <a:r>
              <a:rPr lang="en-US" altLang="zh-CN" dirty="0" smtClean="0">
                <a:ea typeface="宋体" panose="02010600030101010101" pitchFamily="2" charset="-122"/>
              </a:rPr>
              <a:t> bus transactions: </a:t>
            </a:r>
          </a:p>
          <a:p>
            <a:pPr lvl="1">
              <a:lnSpc>
                <a:spcPct val="120000"/>
              </a:lnSpc>
              <a:spcBef>
                <a:spcPts val="0"/>
              </a:spcBef>
            </a:pPr>
            <a:r>
              <a:rPr lang="en-US" altLang="zh-CN" dirty="0" smtClean="0">
                <a:ea typeface="宋体" panose="02010600030101010101" pitchFamily="2" charset="-122"/>
              </a:rPr>
              <a:t>Bus Read: </a:t>
            </a:r>
            <a:r>
              <a:rPr lang="en-US" altLang="zh-CN" b="1" dirty="0" err="1" smtClean="0">
                <a:solidFill>
                  <a:schemeClr val="hlink"/>
                </a:solidFill>
                <a:ea typeface="宋体" panose="02010600030101010101" pitchFamily="2" charset="-122"/>
              </a:rPr>
              <a:t>BusRd</a:t>
            </a:r>
            <a:r>
              <a:rPr lang="en-US" altLang="zh-CN" b="1" dirty="0" smtClean="0">
                <a:solidFill>
                  <a:schemeClr val="hlink"/>
                </a:solidFill>
                <a:ea typeface="宋体" panose="02010600030101010101" pitchFamily="2" charset="-122"/>
              </a:rPr>
              <a:t> </a:t>
            </a:r>
            <a:r>
              <a:rPr lang="en-US" altLang="zh-CN" dirty="0" smtClean="0">
                <a:ea typeface="宋体" panose="02010600030101010101" pitchFamily="2" charset="-122"/>
              </a:rPr>
              <a:t>on a read miss</a:t>
            </a:r>
          </a:p>
          <a:p>
            <a:pPr lvl="1">
              <a:lnSpc>
                <a:spcPct val="120000"/>
              </a:lnSpc>
              <a:spcBef>
                <a:spcPts val="0"/>
              </a:spcBef>
            </a:pPr>
            <a:r>
              <a:rPr lang="en-US" altLang="zh-CN" dirty="0" smtClean="0">
                <a:ea typeface="宋体" panose="02010600030101010101" pitchFamily="2" charset="-122"/>
              </a:rPr>
              <a:t>Bus Read Exclusive: </a:t>
            </a:r>
            <a:r>
              <a:rPr lang="en-US" altLang="zh-CN" b="1" dirty="0" err="1" smtClean="0">
                <a:solidFill>
                  <a:schemeClr val="hlink"/>
                </a:solidFill>
                <a:ea typeface="宋体" panose="02010600030101010101" pitchFamily="2" charset="-122"/>
              </a:rPr>
              <a:t>BusRdX</a:t>
            </a:r>
            <a:endParaRPr lang="en-US" altLang="zh-CN" dirty="0" smtClean="0">
              <a:ea typeface="宋体" panose="02010600030101010101" pitchFamily="2" charset="-122"/>
            </a:endParaRPr>
          </a:p>
          <a:p>
            <a:pPr lvl="2">
              <a:lnSpc>
                <a:spcPct val="120000"/>
              </a:lnSpc>
              <a:spcBef>
                <a:spcPts val="0"/>
              </a:spcBef>
            </a:pPr>
            <a:r>
              <a:rPr lang="zh-CN" altLang="en-US" dirty="0" smtClean="0">
                <a:ea typeface="宋体" panose="02010600030101010101" pitchFamily="2" charset="-122"/>
              </a:rPr>
              <a:t>得到独占的（</a:t>
            </a:r>
            <a:r>
              <a:rPr lang="en-US" altLang="zh-CN" dirty="0" smtClean="0">
                <a:ea typeface="宋体" panose="02010600030101010101" pitchFamily="2" charset="-122"/>
              </a:rPr>
              <a:t>exclusive</a:t>
            </a:r>
            <a:r>
              <a:rPr lang="zh-CN" altLang="en-US" dirty="0" smtClean="0">
                <a:ea typeface="宋体" panose="02010600030101010101" pitchFamily="2" charset="-122"/>
              </a:rPr>
              <a:t>）</a:t>
            </a:r>
            <a:r>
              <a:rPr lang="en-US" altLang="zh-CN" dirty="0" smtClean="0">
                <a:ea typeface="宋体" panose="02010600030101010101" pitchFamily="2" charset="-122"/>
              </a:rPr>
              <a:t>cache block</a:t>
            </a:r>
            <a:endParaRPr lang="en-US" altLang="zh-CN" dirty="0">
              <a:ea typeface="宋体" panose="02010600030101010101" pitchFamily="2" charset="-122"/>
            </a:endParaRPr>
          </a:p>
          <a:p>
            <a:pPr lvl="2">
              <a:lnSpc>
                <a:spcPct val="120000"/>
              </a:lnSpc>
              <a:spcBef>
                <a:spcPts val="0"/>
              </a:spcBef>
            </a:pPr>
            <a:r>
              <a:rPr lang="zh-CN" altLang="en-US" dirty="0" smtClean="0">
                <a:ea typeface="宋体" panose="02010600030101010101" pitchFamily="2" charset="-122"/>
              </a:rPr>
              <a:t>其基本动作为读进并修改</a:t>
            </a:r>
            <a:endParaRPr lang="en-US" altLang="zh-CN" dirty="0" smtClean="0">
              <a:ea typeface="宋体" panose="02010600030101010101" pitchFamily="2" charset="-122"/>
            </a:endParaRPr>
          </a:p>
          <a:p>
            <a:pPr lvl="1">
              <a:lnSpc>
                <a:spcPct val="120000"/>
              </a:lnSpc>
              <a:spcBef>
                <a:spcPts val="0"/>
              </a:spcBef>
            </a:pPr>
            <a:r>
              <a:rPr lang="en-US" altLang="zh-CN" dirty="0" smtClean="0">
                <a:ea typeface="宋体" panose="02010600030101010101" pitchFamily="2" charset="-122"/>
              </a:rPr>
              <a:t>Bus Write-Back: </a:t>
            </a:r>
            <a:r>
              <a:rPr lang="en-US" altLang="zh-CN" b="1" dirty="0" err="1" smtClean="0">
                <a:solidFill>
                  <a:schemeClr val="hlink"/>
                </a:solidFill>
                <a:ea typeface="宋体" panose="02010600030101010101" pitchFamily="2" charset="-122"/>
              </a:rPr>
              <a:t>BusWB</a:t>
            </a:r>
            <a:r>
              <a:rPr lang="en-US" altLang="zh-CN" dirty="0" smtClean="0">
                <a:solidFill>
                  <a:schemeClr val="hlink"/>
                </a:solidFill>
                <a:ea typeface="宋体" panose="02010600030101010101" pitchFamily="2" charset="-122"/>
              </a:rPr>
              <a:t> </a:t>
            </a:r>
            <a:r>
              <a:rPr lang="en-US" altLang="zh-CN" dirty="0" smtClean="0">
                <a:ea typeface="宋体" panose="02010600030101010101" pitchFamily="2" charset="-122"/>
              </a:rPr>
              <a:t>on replacement</a:t>
            </a:r>
          </a:p>
          <a:p>
            <a:pPr lvl="1">
              <a:lnSpc>
                <a:spcPct val="120000"/>
              </a:lnSpc>
              <a:spcBef>
                <a:spcPts val="0"/>
              </a:spcBef>
            </a:pPr>
            <a:r>
              <a:rPr lang="en-US" altLang="zh-CN" b="1" dirty="0" smtClean="0">
                <a:solidFill>
                  <a:schemeClr val="hlink"/>
                </a:solidFill>
                <a:ea typeface="宋体" panose="02010600030101010101" pitchFamily="2" charset="-122"/>
              </a:rPr>
              <a:t>Flush </a:t>
            </a:r>
            <a:r>
              <a:rPr lang="en-US" altLang="zh-CN" dirty="0" smtClean="0">
                <a:ea typeface="宋体" panose="02010600030101010101" pitchFamily="2" charset="-122"/>
              </a:rPr>
              <a:t>on </a:t>
            </a:r>
            <a:r>
              <a:rPr lang="en-US" altLang="zh-CN" dirty="0" err="1" smtClean="0">
                <a:ea typeface="宋体" panose="02010600030101010101" pitchFamily="2" charset="-122"/>
              </a:rPr>
              <a:t>BusRd</a:t>
            </a:r>
            <a:r>
              <a:rPr lang="en-US" altLang="zh-CN" dirty="0" smtClean="0">
                <a:ea typeface="宋体" panose="02010600030101010101" pitchFamily="2" charset="-122"/>
              </a:rPr>
              <a:t> or </a:t>
            </a:r>
            <a:r>
              <a:rPr lang="en-US" altLang="zh-CN" dirty="0" err="1" smtClean="0">
                <a:ea typeface="宋体" panose="02010600030101010101" pitchFamily="2" charset="-122"/>
              </a:rPr>
              <a:t>BusRdX</a:t>
            </a:r>
            <a:endParaRPr lang="en-US" altLang="zh-CN" b="1" dirty="0" smtClean="0">
              <a:ea typeface="宋体" panose="02010600030101010101" pitchFamily="2" charset="-122"/>
            </a:endParaRPr>
          </a:p>
          <a:p>
            <a:pPr lvl="2">
              <a:lnSpc>
                <a:spcPct val="120000"/>
              </a:lnSpc>
              <a:spcBef>
                <a:spcPts val="0"/>
              </a:spcBef>
            </a:pPr>
            <a:r>
              <a:rPr lang="en-US" altLang="zh-CN" dirty="0" smtClean="0">
                <a:ea typeface="宋体" panose="02010600030101010101" pitchFamily="2" charset="-122"/>
              </a:rPr>
              <a:t>Cache</a:t>
            </a:r>
            <a:r>
              <a:rPr lang="zh-CN" altLang="en-US" dirty="0" smtClean="0">
                <a:ea typeface="宋体" panose="02010600030101010101" pitchFamily="2" charset="-122"/>
              </a:rPr>
              <a:t>将数据块放到总线上（而不是从存储器取数据）完成</a:t>
            </a:r>
            <a:r>
              <a:rPr lang="en-US" altLang="zh-CN" dirty="0" smtClean="0">
                <a:ea typeface="宋体" panose="02010600030101010101" pitchFamily="2" charset="-122"/>
              </a:rPr>
              <a:t> Cache-to-cache</a:t>
            </a:r>
            <a:r>
              <a:rPr lang="zh-CN" altLang="en-US" dirty="0" smtClean="0">
                <a:ea typeface="宋体" panose="02010600030101010101" pitchFamily="2" charset="-122"/>
              </a:rPr>
              <a:t>的传送，并更新存储器</a:t>
            </a:r>
            <a:endParaRPr lang="en-US" altLang="zh-CN" dirty="0" smtClean="0">
              <a:ea typeface="宋体" panose="02010600030101010101" pitchFamily="2" charset="-122"/>
            </a:endParaRPr>
          </a:p>
        </p:txBody>
      </p:sp>
      <p:grpSp>
        <p:nvGrpSpPr>
          <p:cNvPr id="23557" name="Group 30"/>
          <p:cNvGrpSpPr>
            <a:grpSpLocks/>
          </p:cNvGrpSpPr>
          <p:nvPr/>
        </p:nvGrpSpPr>
        <p:grpSpPr bwMode="auto">
          <a:xfrm>
            <a:off x="5663709" y="1670539"/>
            <a:ext cx="3515457" cy="4149969"/>
            <a:chOff x="3553" y="960"/>
            <a:chExt cx="2399" cy="2832"/>
          </a:xfrm>
        </p:grpSpPr>
        <p:grpSp>
          <p:nvGrpSpPr>
            <p:cNvPr id="23558" name="Group 5"/>
            <p:cNvGrpSpPr>
              <a:grpSpLocks/>
            </p:cNvGrpSpPr>
            <p:nvPr/>
          </p:nvGrpSpPr>
          <p:grpSpPr bwMode="auto">
            <a:xfrm>
              <a:off x="4559" y="1488"/>
              <a:ext cx="385" cy="384"/>
              <a:chOff x="4512" y="1008"/>
              <a:chExt cx="384" cy="384"/>
            </a:xfrm>
          </p:grpSpPr>
          <p:sp>
            <p:nvSpPr>
              <p:cNvPr id="23581" name="Oval 6"/>
              <p:cNvSpPr>
                <a:spLocks noChangeArrowheads="1"/>
              </p:cNvSpPr>
              <p:nvPr/>
            </p:nvSpPr>
            <p:spPr bwMode="auto">
              <a:xfrm>
                <a:off x="4512" y="1008"/>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3582" name="Text Box 7"/>
              <p:cNvSpPr txBox="1">
                <a:spLocks noChangeArrowheads="1"/>
              </p:cNvSpPr>
              <p:nvPr/>
            </p:nvSpPr>
            <p:spPr bwMode="auto">
              <a:xfrm>
                <a:off x="4536" y="1104"/>
                <a:ext cx="33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spcBef>
                    <a:spcPct val="50000"/>
                  </a:spcBef>
                </a:pPr>
                <a:r>
                  <a:rPr lang="en-US" altLang="zh-CN" sz="1292">
                    <a:ea typeface="宋体" panose="02010600030101010101" pitchFamily="2" charset="-122"/>
                  </a:rPr>
                  <a:t>M</a:t>
                </a:r>
              </a:p>
            </p:txBody>
          </p:sp>
        </p:grpSp>
        <p:grpSp>
          <p:nvGrpSpPr>
            <p:cNvPr id="23559" name="Group 8"/>
            <p:cNvGrpSpPr>
              <a:grpSpLocks/>
            </p:cNvGrpSpPr>
            <p:nvPr/>
          </p:nvGrpSpPr>
          <p:grpSpPr bwMode="auto">
            <a:xfrm>
              <a:off x="4559" y="3408"/>
              <a:ext cx="385" cy="384"/>
              <a:chOff x="4512" y="1008"/>
              <a:chExt cx="384" cy="384"/>
            </a:xfrm>
          </p:grpSpPr>
          <p:sp>
            <p:nvSpPr>
              <p:cNvPr id="23579" name="Oval 9"/>
              <p:cNvSpPr>
                <a:spLocks noChangeArrowheads="1"/>
              </p:cNvSpPr>
              <p:nvPr/>
            </p:nvSpPr>
            <p:spPr bwMode="auto">
              <a:xfrm>
                <a:off x="4512" y="1008"/>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3580" name="Text Box 10"/>
              <p:cNvSpPr txBox="1">
                <a:spLocks noChangeArrowheads="1"/>
              </p:cNvSpPr>
              <p:nvPr/>
            </p:nvSpPr>
            <p:spPr bwMode="auto">
              <a:xfrm>
                <a:off x="4536" y="1104"/>
                <a:ext cx="33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spcBef>
                    <a:spcPct val="50000"/>
                  </a:spcBef>
                </a:pPr>
                <a:r>
                  <a:rPr lang="en-US" altLang="zh-CN" sz="1292">
                    <a:ea typeface="宋体" panose="02010600030101010101" pitchFamily="2" charset="-122"/>
                  </a:rPr>
                  <a:t>I</a:t>
                </a:r>
              </a:p>
            </p:txBody>
          </p:sp>
        </p:grpSp>
        <p:grpSp>
          <p:nvGrpSpPr>
            <p:cNvPr id="23560" name="Group 11"/>
            <p:cNvGrpSpPr>
              <a:grpSpLocks/>
            </p:cNvGrpSpPr>
            <p:nvPr/>
          </p:nvGrpSpPr>
          <p:grpSpPr bwMode="auto">
            <a:xfrm>
              <a:off x="4559" y="2448"/>
              <a:ext cx="385" cy="384"/>
              <a:chOff x="4512" y="1008"/>
              <a:chExt cx="384" cy="384"/>
            </a:xfrm>
          </p:grpSpPr>
          <p:sp>
            <p:nvSpPr>
              <p:cNvPr id="23577" name="Oval 12"/>
              <p:cNvSpPr>
                <a:spLocks noChangeArrowheads="1"/>
              </p:cNvSpPr>
              <p:nvPr/>
            </p:nvSpPr>
            <p:spPr bwMode="auto">
              <a:xfrm>
                <a:off x="4512" y="1008"/>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3578" name="Text Box 13"/>
              <p:cNvSpPr txBox="1">
                <a:spLocks noChangeArrowheads="1"/>
              </p:cNvSpPr>
              <p:nvPr/>
            </p:nvSpPr>
            <p:spPr bwMode="auto">
              <a:xfrm>
                <a:off x="4536" y="1104"/>
                <a:ext cx="33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spcBef>
                    <a:spcPct val="50000"/>
                  </a:spcBef>
                </a:pPr>
                <a:r>
                  <a:rPr lang="en-US" altLang="zh-CN" sz="1292">
                    <a:ea typeface="宋体" panose="02010600030101010101" pitchFamily="2" charset="-122"/>
                  </a:rPr>
                  <a:t>S</a:t>
                </a:r>
              </a:p>
            </p:txBody>
          </p:sp>
        </p:grpSp>
        <p:cxnSp>
          <p:nvCxnSpPr>
            <p:cNvPr id="23561" name="AutoShape 14"/>
            <p:cNvCxnSpPr>
              <a:cxnSpLocks noChangeShapeType="1"/>
              <a:stCxn id="23579" idx="2"/>
              <a:endCxn id="23581"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3562" name="AutoShape 15"/>
            <p:cNvCxnSpPr>
              <a:cxnSpLocks noChangeShapeType="1"/>
              <a:stCxn id="23581" idx="6"/>
              <a:endCxn id="23579"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cxnSp>
        <p:sp>
          <p:nvSpPr>
            <p:cNvPr id="23563" name="Arc 16"/>
            <p:cNvSpPr>
              <a:spLocks/>
            </p:cNvSpPr>
            <p:nvPr/>
          </p:nvSpPr>
          <p:spPr bwMode="auto">
            <a:xfrm>
              <a:off x="4561" y="2756"/>
              <a:ext cx="391" cy="268"/>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3564" name="Arc 17"/>
            <p:cNvSpPr>
              <a:spLocks/>
            </p:cNvSpPr>
            <p:nvPr/>
          </p:nvSpPr>
          <p:spPr bwMode="auto">
            <a:xfrm flipV="1">
              <a:off x="4559"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3565" name="Arc 18"/>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3566" name="Arc 19"/>
            <p:cNvSpPr>
              <a:spLocks/>
            </p:cNvSpPr>
            <p:nvPr/>
          </p:nvSpPr>
          <p:spPr bwMode="auto">
            <a:xfrm>
              <a:off x="4848" y="1728"/>
              <a:ext cx="288" cy="851"/>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3567" name="Arc 20"/>
            <p:cNvSpPr>
              <a:spLocks/>
            </p:cNvSpPr>
            <p:nvPr/>
          </p:nvSpPr>
          <p:spPr bwMode="auto">
            <a:xfrm flipH="1" flipV="1">
              <a:off x="4367" y="1728"/>
              <a:ext cx="288" cy="851"/>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3568" name="Arc 21"/>
            <p:cNvSpPr>
              <a:spLocks/>
            </p:cNvSpPr>
            <p:nvPr/>
          </p:nvSpPr>
          <p:spPr bwMode="auto">
            <a:xfrm flipH="1" flipV="1">
              <a:off x="4224" y="2641"/>
              <a:ext cx="431" cy="862"/>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3569" name="Text Box 22"/>
            <p:cNvSpPr txBox="1">
              <a:spLocks noChangeArrowheads="1"/>
            </p:cNvSpPr>
            <p:nvPr/>
          </p:nvSpPr>
          <p:spPr bwMode="auto">
            <a:xfrm>
              <a:off x="4559" y="960"/>
              <a:ext cx="38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PrRd/—</a:t>
              </a:r>
            </a:p>
            <a:p>
              <a:r>
                <a:rPr lang="en-US" altLang="zh-CN" sz="1108" b="0">
                  <a:ea typeface="宋体" panose="02010600030101010101" pitchFamily="2" charset="-122"/>
                </a:rPr>
                <a:t>PrWr/—</a:t>
              </a:r>
            </a:p>
          </p:txBody>
        </p:sp>
        <p:sp>
          <p:nvSpPr>
            <p:cNvPr id="23570" name="Text Box 23"/>
            <p:cNvSpPr txBox="1">
              <a:spLocks noChangeArrowheads="1"/>
            </p:cNvSpPr>
            <p:nvPr/>
          </p:nvSpPr>
          <p:spPr bwMode="auto">
            <a:xfrm>
              <a:off x="3983" y="2928"/>
              <a:ext cx="577"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PrRd/</a:t>
              </a:r>
              <a:r>
                <a:rPr lang="en-US" altLang="zh-CN" sz="1108" b="0">
                  <a:solidFill>
                    <a:schemeClr val="hlink"/>
                  </a:solidFill>
                  <a:ea typeface="宋体" panose="02010600030101010101" pitchFamily="2" charset="-122"/>
                </a:rPr>
                <a:t>BusRd</a:t>
              </a:r>
            </a:p>
          </p:txBody>
        </p:sp>
        <p:sp>
          <p:nvSpPr>
            <p:cNvPr id="23571" name="Text Box 24"/>
            <p:cNvSpPr txBox="1">
              <a:spLocks noChangeArrowheads="1"/>
            </p:cNvSpPr>
            <p:nvPr/>
          </p:nvSpPr>
          <p:spPr bwMode="auto">
            <a:xfrm>
              <a:off x="4127" y="2112"/>
              <a:ext cx="625"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PrWr/</a:t>
              </a:r>
              <a:r>
                <a:rPr lang="en-US" altLang="zh-CN" sz="1108" b="0">
                  <a:solidFill>
                    <a:schemeClr val="hlink"/>
                  </a:solidFill>
                  <a:ea typeface="宋体" panose="02010600030101010101" pitchFamily="2" charset="-122"/>
                </a:rPr>
                <a:t>BusRdX</a:t>
              </a:r>
            </a:p>
          </p:txBody>
        </p:sp>
        <p:sp>
          <p:nvSpPr>
            <p:cNvPr id="23572" name="Text Box 25"/>
            <p:cNvSpPr txBox="1">
              <a:spLocks noChangeArrowheads="1"/>
            </p:cNvSpPr>
            <p:nvPr/>
          </p:nvSpPr>
          <p:spPr bwMode="auto">
            <a:xfrm>
              <a:off x="3553" y="2400"/>
              <a:ext cx="671"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PrWr/</a:t>
              </a:r>
              <a:r>
                <a:rPr lang="en-US" altLang="zh-CN" sz="1108" b="0">
                  <a:solidFill>
                    <a:schemeClr val="hlink"/>
                  </a:solidFill>
                  <a:ea typeface="宋体" panose="02010600030101010101" pitchFamily="2" charset="-122"/>
                </a:rPr>
                <a:t>BusRdX</a:t>
              </a:r>
            </a:p>
          </p:txBody>
        </p:sp>
        <p:sp>
          <p:nvSpPr>
            <p:cNvPr id="23573" name="Text Box 26"/>
            <p:cNvSpPr txBox="1">
              <a:spLocks noChangeArrowheads="1"/>
            </p:cNvSpPr>
            <p:nvPr/>
          </p:nvSpPr>
          <p:spPr bwMode="auto">
            <a:xfrm>
              <a:off x="4607" y="3053"/>
              <a:ext cx="48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PrRd/—</a:t>
              </a:r>
            </a:p>
            <a:p>
              <a:r>
                <a:rPr lang="en-US" altLang="zh-CN" sz="1108" b="0">
                  <a:solidFill>
                    <a:schemeClr val="hlink"/>
                  </a:solidFill>
                  <a:ea typeface="宋体" panose="02010600030101010101" pitchFamily="2" charset="-122"/>
                </a:rPr>
                <a:t>BusRd</a:t>
              </a:r>
              <a:r>
                <a:rPr lang="en-US" altLang="zh-CN" sz="1108" b="0">
                  <a:ea typeface="宋体" panose="02010600030101010101" pitchFamily="2" charset="-122"/>
                </a:rPr>
                <a:t>/—</a:t>
              </a:r>
            </a:p>
          </p:txBody>
        </p:sp>
        <p:sp>
          <p:nvSpPr>
            <p:cNvPr id="23574" name="Text Box 27"/>
            <p:cNvSpPr txBox="1">
              <a:spLocks noChangeArrowheads="1"/>
            </p:cNvSpPr>
            <p:nvPr/>
          </p:nvSpPr>
          <p:spPr bwMode="auto">
            <a:xfrm>
              <a:off x="4848" y="2112"/>
              <a:ext cx="624"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chemeClr val="hlink"/>
                  </a:solidFill>
                  <a:ea typeface="宋体" panose="02010600030101010101" pitchFamily="2" charset="-122"/>
                </a:rPr>
                <a:t>BusRd/</a:t>
              </a:r>
              <a:r>
                <a:rPr lang="en-US" altLang="zh-CN" sz="1108">
                  <a:solidFill>
                    <a:schemeClr val="hlink"/>
                  </a:solidFill>
                  <a:ea typeface="宋体" panose="02010600030101010101" pitchFamily="2" charset="-122"/>
                </a:rPr>
                <a:t>Flush</a:t>
              </a:r>
            </a:p>
          </p:txBody>
        </p:sp>
        <p:sp>
          <p:nvSpPr>
            <p:cNvPr id="23575" name="Text Box 28"/>
            <p:cNvSpPr txBox="1">
              <a:spLocks noChangeArrowheads="1"/>
            </p:cNvSpPr>
            <p:nvPr/>
          </p:nvSpPr>
          <p:spPr bwMode="auto">
            <a:xfrm>
              <a:off x="5232" y="2400"/>
              <a:ext cx="720" cy="2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chemeClr val="hlink"/>
                  </a:solidFill>
                  <a:ea typeface="宋体" panose="02010600030101010101" pitchFamily="2" charset="-122"/>
                </a:rPr>
                <a:t>BusRdX/</a:t>
              </a:r>
              <a:r>
                <a:rPr lang="en-US" altLang="zh-CN" sz="1108">
                  <a:solidFill>
                    <a:schemeClr val="hlink"/>
                  </a:solidFill>
                  <a:ea typeface="宋体" panose="02010600030101010101" pitchFamily="2" charset="-122"/>
                </a:rPr>
                <a:t>Flush</a:t>
              </a:r>
            </a:p>
            <a:p>
              <a:r>
                <a:rPr lang="en-US" altLang="zh-CN" sz="1108" b="0">
                  <a:ea typeface="宋体" panose="02010600030101010101" pitchFamily="2" charset="-122"/>
                </a:rPr>
                <a:t>Replace/</a:t>
              </a:r>
              <a:r>
                <a:rPr lang="en-US" altLang="zh-CN" sz="1108" b="0">
                  <a:solidFill>
                    <a:schemeClr val="hlink"/>
                  </a:solidFill>
                  <a:ea typeface="宋体" panose="02010600030101010101" pitchFamily="2" charset="-122"/>
                </a:rPr>
                <a:t>BusWB</a:t>
              </a:r>
            </a:p>
          </p:txBody>
        </p:sp>
        <p:sp>
          <p:nvSpPr>
            <p:cNvPr id="23576" name="Text Box 29"/>
            <p:cNvSpPr txBox="1">
              <a:spLocks noChangeArrowheads="1"/>
            </p:cNvSpPr>
            <p:nvPr/>
          </p:nvSpPr>
          <p:spPr bwMode="auto">
            <a:xfrm>
              <a:off x="4992" y="2880"/>
              <a:ext cx="528" cy="2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chemeClr val="hlink"/>
                  </a:solidFill>
                  <a:ea typeface="宋体" panose="02010600030101010101" pitchFamily="2" charset="-122"/>
                </a:rPr>
                <a:t>BusRdX</a:t>
              </a:r>
              <a:r>
                <a:rPr lang="en-US" altLang="zh-CN" sz="1108" b="0">
                  <a:ea typeface="宋体" panose="02010600030101010101" pitchFamily="2" charset="-122"/>
                </a:rPr>
                <a:t>/—</a:t>
              </a:r>
            </a:p>
            <a:p>
              <a:r>
                <a:rPr lang="en-US" altLang="zh-CN" sz="1108" b="0">
                  <a:ea typeface="宋体" panose="02010600030101010101" pitchFamily="2" charset="-122"/>
                </a:rPr>
                <a:t>Replace/—</a:t>
              </a:r>
            </a:p>
          </p:txBody>
        </p:sp>
      </p:grpSp>
      <p:sp>
        <p:nvSpPr>
          <p:cNvPr id="2" name="日期占位符 1"/>
          <p:cNvSpPr>
            <a:spLocks noGrp="1"/>
          </p:cNvSpPr>
          <p:nvPr>
            <p:ph type="dt" sz="half" idx="10"/>
          </p:nvPr>
        </p:nvSpPr>
        <p:spPr/>
        <p:txBody>
          <a:bodyPr/>
          <a:lstStyle/>
          <a:p>
            <a:fld id="{0203C187-9561-48E2-84CA-2368EB94ED0F}"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46</a:t>
            </a:fld>
            <a:endParaRPr lang="zh-CN" altLang="en-US"/>
          </a:p>
        </p:txBody>
      </p:sp>
    </p:spTree>
    <p:extLst>
      <p:ext uri="{BB962C8B-B14F-4D97-AF65-F5344CB8AC3E}">
        <p14:creationId xmlns:p14="http://schemas.microsoft.com/office/powerpoint/2010/main" val="16523026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28650" y="298940"/>
            <a:ext cx="7937989" cy="463061"/>
          </a:xfrm>
        </p:spPr>
        <p:txBody>
          <a:bodyPr>
            <a:normAutofit fontScale="90000"/>
          </a:bodyPr>
          <a:lstStyle/>
          <a:p>
            <a:r>
              <a:rPr lang="en-US" altLang="zh-CN" dirty="0" smtClean="0">
                <a:ea typeface="宋体" panose="02010600030101010101" pitchFamily="2" charset="-122"/>
              </a:rPr>
              <a:t>State Transitions in the MSI Protocol</a:t>
            </a:r>
          </a:p>
        </p:txBody>
      </p:sp>
      <p:sp>
        <p:nvSpPr>
          <p:cNvPr id="24580" name="Rectangle 3"/>
          <p:cNvSpPr>
            <a:spLocks noGrp="1" noChangeArrowheads="1"/>
          </p:cNvSpPr>
          <p:nvPr>
            <p:ph type="body" idx="1"/>
          </p:nvPr>
        </p:nvSpPr>
        <p:spPr>
          <a:xfrm>
            <a:off x="111511" y="1025911"/>
            <a:ext cx="6044171" cy="5642518"/>
          </a:xfrm>
        </p:spPr>
        <p:txBody>
          <a:bodyPr>
            <a:normAutofit fontScale="92500" lnSpcReduction="10000"/>
          </a:bodyPr>
          <a:lstStyle/>
          <a:p>
            <a:pPr>
              <a:spcBef>
                <a:spcPct val="10000"/>
              </a:spcBef>
            </a:pPr>
            <a:r>
              <a:rPr lang="en-US" altLang="zh-CN" dirty="0" smtClean="0">
                <a:ea typeface="宋体" panose="02010600030101010101" pitchFamily="2" charset="-122"/>
              </a:rPr>
              <a:t>Processor Read</a:t>
            </a:r>
          </a:p>
          <a:p>
            <a:pPr lvl="1">
              <a:lnSpc>
                <a:spcPct val="110000"/>
              </a:lnSpc>
              <a:spcBef>
                <a:spcPts val="0"/>
              </a:spcBef>
            </a:pPr>
            <a:r>
              <a:rPr lang="en-US" altLang="zh-CN" dirty="0" smtClean="0">
                <a:ea typeface="宋体" panose="02010600030101010101" pitchFamily="2" charset="-122"/>
              </a:rPr>
              <a:t>Cache miss </a:t>
            </a:r>
            <a:r>
              <a:rPr lang="en-US" altLang="zh-CN" dirty="0" smtClean="0">
                <a:ea typeface="宋体" panose="02010600030101010101" pitchFamily="2" charset="-122"/>
                <a:sym typeface="Symbol" panose="05050102010706020507" pitchFamily="18" charset="2"/>
              </a:rPr>
              <a:t></a:t>
            </a:r>
            <a:r>
              <a:rPr lang="en-US" altLang="zh-CN" dirty="0" smtClean="0">
                <a:ea typeface="宋体" panose="02010600030101010101" pitchFamily="2" charset="-122"/>
              </a:rPr>
              <a:t> </a:t>
            </a:r>
            <a:r>
              <a:rPr lang="zh-CN" altLang="en-US" dirty="0" smtClean="0">
                <a:ea typeface="宋体" panose="02010600030101010101" pitchFamily="2" charset="-122"/>
              </a:rPr>
              <a:t>产生</a:t>
            </a:r>
            <a:r>
              <a:rPr lang="en-US" altLang="zh-CN" dirty="0" err="1" smtClean="0">
                <a:ea typeface="宋体" panose="02010600030101010101" pitchFamily="2" charset="-122"/>
              </a:rPr>
              <a:t>BusRd</a:t>
            </a:r>
            <a:r>
              <a:rPr lang="zh-CN" altLang="en-US" dirty="0" smtClean="0">
                <a:ea typeface="宋体" panose="02010600030101010101" pitchFamily="2" charset="-122"/>
              </a:rPr>
              <a:t>事务</a:t>
            </a:r>
            <a:endParaRPr lang="en-US" altLang="zh-CN" dirty="0" smtClean="0">
              <a:ea typeface="宋体" panose="02010600030101010101" pitchFamily="2" charset="-122"/>
            </a:endParaRPr>
          </a:p>
          <a:p>
            <a:pPr lvl="1">
              <a:lnSpc>
                <a:spcPct val="110000"/>
              </a:lnSpc>
              <a:spcBef>
                <a:spcPts val="0"/>
              </a:spcBef>
            </a:pPr>
            <a:r>
              <a:rPr lang="en-US" altLang="zh-CN" dirty="0" smtClean="0">
                <a:ea typeface="宋体" panose="02010600030101010101" pitchFamily="2" charset="-122"/>
              </a:rPr>
              <a:t>Cache hit  (S or M) </a:t>
            </a:r>
            <a:r>
              <a:rPr lang="en-US" altLang="zh-CN" dirty="0" smtClean="0">
                <a:ea typeface="宋体" panose="02010600030101010101" pitchFamily="2" charset="-122"/>
                <a:sym typeface="Symbol" panose="05050102010706020507" pitchFamily="18" charset="2"/>
              </a:rPr>
              <a:t></a:t>
            </a:r>
            <a:r>
              <a:rPr lang="en-US" altLang="zh-CN" dirty="0" smtClean="0">
                <a:ea typeface="宋体" panose="02010600030101010101" pitchFamily="2" charset="-122"/>
              </a:rPr>
              <a:t> </a:t>
            </a:r>
            <a:r>
              <a:rPr lang="zh-CN" altLang="en-US" dirty="0" smtClean="0">
                <a:ea typeface="宋体" panose="02010600030101010101" pitchFamily="2" charset="-122"/>
              </a:rPr>
              <a:t>无总线动作</a:t>
            </a:r>
            <a:endParaRPr lang="en-US" altLang="zh-CN" dirty="0" smtClean="0">
              <a:ea typeface="宋体" panose="02010600030101010101" pitchFamily="2" charset="-122"/>
            </a:endParaRPr>
          </a:p>
          <a:p>
            <a:pPr>
              <a:spcBef>
                <a:spcPct val="10000"/>
              </a:spcBef>
            </a:pPr>
            <a:r>
              <a:rPr lang="en-US" altLang="zh-CN" dirty="0" smtClean="0">
                <a:ea typeface="宋体" panose="02010600030101010101" pitchFamily="2" charset="-122"/>
              </a:rPr>
              <a:t>Processor Write</a:t>
            </a:r>
          </a:p>
          <a:p>
            <a:pPr lvl="1">
              <a:lnSpc>
                <a:spcPct val="120000"/>
              </a:lnSpc>
              <a:spcBef>
                <a:spcPts val="0"/>
              </a:spcBef>
            </a:pPr>
            <a:r>
              <a:rPr lang="zh-CN" altLang="en-US" dirty="0" smtClean="0">
                <a:ea typeface="宋体" panose="02010600030101010101" pitchFamily="2" charset="-122"/>
              </a:rPr>
              <a:t>当在非</a:t>
            </a:r>
            <a:r>
              <a:rPr lang="en-US" altLang="zh-CN" dirty="0" smtClean="0">
                <a:ea typeface="宋体" panose="02010600030101010101" pitchFamily="2" charset="-122"/>
              </a:rPr>
              <a:t>Modified</a:t>
            </a:r>
            <a:r>
              <a:rPr lang="zh-CN" altLang="en-US" dirty="0" smtClean="0">
                <a:ea typeface="宋体" panose="02010600030101010101" pitchFamily="2" charset="-122"/>
              </a:rPr>
              <a:t>状态时，产生总线</a:t>
            </a:r>
            <a:r>
              <a:rPr lang="en-US" altLang="zh-CN" dirty="0" err="1" smtClean="0">
                <a:ea typeface="宋体" panose="02010600030101010101" pitchFamily="2" charset="-122"/>
              </a:rPr>
              <a:t>BusRdX</a:t>
            </a:r>
            <a:r>
              <a:rPr lang="en-US" altLang="zh-CN" dirty="0" smtClean="0">
                <a:ea typeface="宋体" panose="02010600030101010101" pitchFamily="2" charset="-122"/>
              </a:rPr>
              <a:t> </a:t>
            </a:r>
            <a:r>
              <a:rPr lang="zh-CN" altLang="en-US" dirty="0" smtClean="0">
                <a:ea typeface="宋体" panose="02010600030101010101" pitchFamily="2" charset="-122"/>
              </a:rPr>
              <a:t>事务，</a:t>
            </a:r>
            <a:r>
              <a:rPr lang="en-US" altLang="zh-CN" dirty="0" err="1" smtClean="0">
                <a:ea typeface="宋体" panose="02010600030101010101" pitchFamily="2" charset="-122"/>
              </a:rPr>
              <a:t>BusRdX</a:t>
            </a:r>
            <a:r>
              <a:rPr lang="en-US" altLang="zh-CN" dirty="0" smtClean="0">
                <a:ea typeface="宋体" panose="02010600030101010101" pitchFamily="2" charset="-122"/>
              </a:rPr>
              <a:t> </a:t>
            </a:r>
            <a:r>
              <a:rPr lang="zh-CN" altLang="en-US" dirty="0" smtClean="0">
                <a:ea typeface="宋体" panose="02010600030101010101" pitchFamily="2" charset="-122"/>
              </a:rPr>
              <a:t>导致其他</a:t>
            </a:r>
            <a:r>
              <a:rPr lang="en-US" altLang="zh-CN" dirty="0" smtClean="0">
                <a:ea typeface="宋体" panose="02010600030101010101" pitchFamily="2" charset="-122"/>
              </a:rPr>
              <a:t>Cache</a:t>
            </a:r>
            <a:r>
              <a:rPr lang="zh-CN" altLang="en-US" dirty="0" smtClean="0">
                <a:ea typeface="宋体" panose="02010600030101010101" pitchFamily="2" charset="-122"/>
              </a:rPr>
              <a:t>中的对应块作废（</a:t>
            </a:r>
            <a:r>
              <a:rPr lang="en-US" altLang="zh-CN" dirty="0" smtClean="0">
                <a:ea typeface="宋体" panose="02010600030101010101" pitchFamily="2" charset="-122"/>
              </a:rPr>
              <a:t>invalidate</a:t>
            </a:r>
            <a:r>
              <a:rPr lang="zh-CN" altLang="en-US" dirty="0" smtClean="0">
                <a:ea typeface="宋体" panose="02010600030101010101" pitchFamily="2" charset="-122"/>
              </a:rPr>
              <a:t>）</a:t>
            </a:r>
            <a:r>
              <a:rPr lang="en-US" altLang="zh-CN" dirty="0" smtClean="0">
                <a:ea typeface="宋体" panose="02010600030101010101" pitchFamily="2" charset="-122"/>
              </a:rPr>
              <a:t> </a:t>
            </a:r>
          </a:p>
          <a:p>
            <a:pPr lvl="1">
              <a:lnSpc>
                <a:spcPct val="120000"/>
              </a:lnSpc>
              <a:spcBef>
                <a:spcPts val="0"/>
              </a:spcBef>
            </a:pPr>
            <a:r>
              <a:rPr lang="zh-CN" altLang="en-US" dirty="0" smtClean="0">
                <a:ea typeface="宋体" panose="02010600030101010101" pitchFamily="2" charset="-122"/>
              </a:rPr>
              <a:t>当在</a:t>
            </a:r>
            <a:r>
              <a:rPr lang="en-US" altLang="zh-CN" dirty="0" smtClean="0">
                <a:ea typeface="宋体" panose="02010600030101010101" pitchFamily="2" charset="-122"/>
              </a:rPr>
              <a:t>Modified</a:t>
            </a:r>
            <a:r>
              <a:rPr lang="zh-CN" altLang="en-US" dirty="0" smtClean="0">
                <a:ea typeface="宋体" panose="02010600030101010101" pitchFamily="2" charset="-122"/>
              </a:rPr>
              <a:t>状态时，无总线动作</a:t>
            </a:r>
            <a:endParaRPr lang="en-US" altLang="zh-CN" dirty="0" smtClean="0">
              <a:ea typeface="宋体" panose="02010600030101010101" pitchFamily="2" charset="-122"/>
            </a:endParaRPr>
          </a:p>
          <a:p>
            <a:pPr>
              <a:spcBef>
                <a:spcPct val="10000"/>
              </a:spcBef>
            </a:pPr>
            <a:r>
              <a:rPr lang="en-US" altLang="zh-CN" dirty="0" smtClean="0">
                <a:ea typeface="宋体" panose="02010600030101010101" pitchFamily="2" charset="-122"/>
              </a:rPr>
              <a:t>Observing a Bus Read</a:t>
            </a:r>
          </a:p>
          <a:p>
            <a:pPr lvl="1">
              <a:lnSpc>
                <a:spcPct val="120000"/>
              </a:lnSpc>
              <a:spcBef>
                <a:spcPts val="0"/>
              </a:spcBef>
            </a:pPr>
            <a:r>
              <a:rPr lang="zh-CN" altLang="en-US" dirty="0" smtClean="0">
                <a:ea typeface="宋体" panose="02010600030101010101" pitchFamily="2" charset="-122"/>
              </a:rPr>
              <a:t>如果该块是</a:t>
            </a:r>
            <a:r>
              <a:rPr lang="en-US" altLang="zh-CN" dirty="0" smtClean="0">
                <a:ea typeface="宋体" panose="02010600030101010101" pitchFamily="2" charset="-122"/>
              </a:rPr>
              <a:t> Modified, </a:t>
            </a:r>
            <a:r>
              <a:rPr lang="zh-CN" altLang="en-US" dirty="0" smtClean="0">
                <a:ea typeface="宋体" panose="02010600030101010101" pitchFamily="2" charset="-122"/>
              </a:rPr>
              <a:t>产生</a:t>
            </a:r>
            <a:r>
              <a:rPr lang="en-US" altLang="zh-CN" dirty="0" smtClean="0">
                <a:ea typeface="宋体" panose="02010600030101010101" pitchFamily="2" charset="-122"/>
              </a:rPr>
              <a:t>Flush</a:t>
            </a:r>
            <a:r>
              <a:rPr lang="zh-CN" altLang="en-US" dirty="0" smtClean="0">
                <a:ea typeface="宋体" panose="02010600030101010101" pitchFamily="2" charset="-122"/>
              </a:rPr>
              <a:t>总线事务</a:t>
            </a:r>
            <a:endParaRPr lang="en-US" altLang="zh-CN" dirty="0" smtClean="0">
              <a:ea typeface="宋体" panose="02010600030101010101" pitchFamily="2" charset="-122"/>
            </a:endParaRPr>
          </a:p>
          <a:p>
            <a:pPr lvl="2">
              <a:lnSpc>
                <a:spcPct val="120000"/>
              </a:lnSpc>
              <a:spcBef>
                <a:spcPts val="0"/>
              </a:spcBef>
            </a:pPr>
            <a:r>
              <a:rPr lang="zh-CN" altLang="en-US" dirty="0" smtClean="0">
                <a:ea typeface="宋体" panose="02010600030101010101" pitchFamily="2" charset="-122"/>
              </a:rPr>
              <a:t>更新存储器和有需求的</a:t>
            </a:r>
            <a:r>
              <a:rPr lang="en-US" altLang="zh-CN" dirty="0" smtClean="0">
                <a:ea typeface="宋体" panose="02010600030101010101" pitchFamily="2" charset="-122"/>
              </a:rPr>
              <a:t>Cache</a:t>
            </a:r>
          </a:p>
          <a:p>
            <a:pPr lvl="2">
              <a:lnSpc>
                <a:spcPct val="120000"/>
              </a:lnSpc>
              <a:spcBef>
                <a:spcPts val="0"/>
              </a:spcBef>
            </a:pPr>
            <a:r>
              <a:rPr lang="zh-CN" altLang="en-US" dirty="0" smtClean="0">
                <a:ea typeface="宋体" panose="02010600030101010101" pitchFamily="2" charset="-122"/>
              </a:rPr>
              <a:t>引起总线事务的</a:t>
            </a:r>
            <a:r>
              <a:rPr lang="en-US" altLang="zh-CN" dirty="0" smtClean="0">
                <a:ea typeface="宋体" panose="02010600030101010101" pitchFamily="2" charset="-122"/>
              </a:rPr>
              <a:t>Cache</a:t>
            </a:r>
            <a:r>
              <a:rPr lang="zh-CN" altLang="en-US" dirty="0">
                <a:ea typeface="宋体" panose="02010600030101010101" pitchFamily="2" charset="-122"/>
              </a:rPr>
              <a:t>块</a:t>
            </a:r>
            <a:r>
              <a:rPr lang="zh-CN" altLang="en-US" dirty="0" smtClean="0">
                <a:ea typeface="宋体" panose="02010600030101010101" pitchFamily="2" charset="-122"/>
              </a:rPr>
              <a:t>状态</a:t>
            </a:r>
            <a:r>
              <a:rPr lang="en-US" altLang="zh-CN" dirty="0">
                <a:sym typeface="Symbol" panose="05050102010706020507" pitchFamily="18" charset="2"/>
              </a:rPr>
              <a:t> </a:t>
            </a:r>
            <a:r>
              <a:rPr lang="en-US" altLang="zh-CN" dirty="0" smtClean="0">
                <a:ea typeface="宋体" panose="02010600030101010101" pitchFamily="2" charset="-122"/>
              </a:rPr>
              <a:t>Shared </a:t>
            </a:r>
          </a:p>
          <a:p>
            <a:pPr>
              <a:spcBef>
                <a:spcPct val="10000"/>
              </a:spcBef>
            </a:pPr>
            <a:r>
              <a:rPr lang="en-US" altLang="zh-CN" dirty="0" smtClean="0">
                <a:ea typeface="宋体" panose="02010600030101010101" pitchFamily="2" charset="-122"/>
              </a:rPr>
              <a:t>Observing a Bus Read Exclusive</a:t>
            </a:r>
          </a:p>
          <a:p>
            <a:pPr lvl="1">
              <a:lnSpc>
                <a:spcPct val="120000"/>
              </a:lnSpc>
              <a:spcBef>
                <a:spcPts val="0"/>
              </a:spcBef>
            </a:pPr>
            <a:r>
              <a:rPr lang="zh-CN" altLang="en-US" dirty="0" smtClean="0">
                <a:ea typeface="宋体" panose="02010600030101010101" pitchFamily="2" charset="-122"/>
              </a:rPr>
              <a:t>作废相关</a:t>
            </a:r>
            <a:r>
              <a:rPr lang="en-US" altLang="zh-CN" dirty="0" smtClean="0">
                <a:ea typeface="宋体" panose="02010600030101010101" pitchFamily="2" charset="-122"/>
              </a:rPr>
              <a:t>block</a:t>
            </a:r>
          </a:p>
          <a:p>
            <a:pPr lvl="1">
              <a:lnSpc>
                <a:spcPct val="120000"/>
              </a:lnSpc>
              <a:spcBef>
                <a:spcPts val="0"/>
              </a:spcBef>
            </a:pPr>
            <a:r>
              <a:rPr lang="zh-CN" altLang="en-US" dirty="0" smtClean="0">
                <a:ea typeface="宋体" panose="02010600030101010101" pitchFamily="2" charset="-122"/>
              </a:rPr>
              <a:t>如果</a:t>
            </a:r>
            <a:r>
              <a:rPr lang="zh-CN" altLang="en-US" dirty="0">
                <a:ea typeface="宋体" panose="02010600030101010101" pitchFamily="2" charset="-122"/>
              </a:rPr>
              <a:t>该</a:t>
            </a:r>
            <a:r>
              <a:rPr lang="zh-CN" altLang="en-US" dirty="0" smtClean="0">
                <a:ea typeface="宋体" panose="02010600030101010101" pitchFamily="2" charset="-122"/>
              </a:rPr>
              <a:t>块是</a:t>
            </a:r>
            <a:r>
              <a:rPr lang="en-US" altLang="zh-CN" dirty="0" smtClean="0">
                <a:ea typeface="宋体" panose="02010600030101010101" pitchFamily="2" charset="-122"/>
              </a:rPr>
              <a:t>modified, </a:t>
            </a:r>
            <a:r>
              <a:rPr lang="zh-CN" altLang="en-US" dirty="0" smtClean="0">
                <a:ea typeface="宋体" panose="02010600030101010101" pitchFamily="2" charset="-122"/>
              </a:rPr>
              <a:t>产生</a:t>
            </a:r>
            <a:r>
              <a:rPr lang="en-US" altLang="zh-CN" dirty="0" smtClean="0">
                <a:ea typeface="宋体" panose="02010600030101010101" pitchFamily="2" charset="-122"/>
              </a:rPr>
              <a:t>Flush</a:t>
            </a:r>
            <a:r>
              <a:rPr lang="zh-CN" altLang="en-US" dirty="0" smtClean="0">
                <a:ea typeface="宋体" panose="02010600030101010101" pitchFamily="2" charset="-122"/>
              </a:rPr>
              <a:t>总线事务</a:t>
            </a:r>
            <a:endParaRPr lang="en-US" altLang="zh-CN" dirty="0" smtClean="0">
              <a:ea typeface="宋体" panose="02010600030101010101" pitchFamily="2" charset="-122"/>
            </a:endParaRPr>
          </a:p>
        </p:txBody>
      </p:sp>
      <p:grpSp>
        <p:nvGrpSpPr>
          <p:cNvPr id="24581" name="Group 30"/>
          <p:cNvGrpSpPr>
            <a:grpSpLocks/>
          </p:cNvGrpSpPr>
          <p:nvPr/>
        </p:nvGrpSpPr>
        <p:grpSpPr bwMode="auto">
          <a:xfrm>
            <a:off x="5628543" y="1772185"/>
            <a:ext cx="3515457" cy="4149969"/>
            <a:chOff x="3553" y="960"/>
            <a:chExt cx="2399" cy="2832"/>
          </a:xfrm>
        </p:grpSpPr>
        <p:grpSp>
          <p:nvGrpSpPr>
            <p:cNvPr id="24582" name="Group 31"/>
            <p:cNvGrpSpPr>
              <a:grpSpLocks/>
            </p:cNvGrpSpPr>
            <p:nvPr/>
          </p:nvGrpSpPr>
          <p:grpSpPr bwMode="auto">
            <a:xfrm>
              <a:off x="4559" y="1488"/>
              <a:ext cx="385" cy="384"/>
              <a:chOff x="4512" y="1008"/>
              <a:chExt cx="384" cy="384"/>
            </a:xfrm>
          </p:grpSpPr>
          <p:sp>
            <p:nvSpPr>
              <p:cNvPr id="24605" name="Oval 32"/>
              <p:cNvSpPr>
                <a:spLocks noChangeArrowheads="1"/>
              </p:cNvSpPr>
              <p:nvPr/>
            </p:nvSpPr>
            <p:spPr bwMode="auto">
              <a:xfrm>
                <a:off x="4512" y="1008"/>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4606" name="Text Box 33"/>
              <p:cNvSpPr txBox="1">
                <a:spLocks noChangeArrowheads="1"/>
              </p:cNvSpPr>
              <p:nvPr/>
            </p:nvSpPr>
            <p:spPr bwMode="auto">
              <a:xfrm>
                <a:off x="4536" y="1104"/>
                <a:ext cx="33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spcBef>
                    <a:spcPct val="50000"/>
                  </a:spcBef>
                </a:pPr>
                <a:r>
                  <a:rPr lang="en-US" altLang="zh-CN" sz="1292">
                    <a:ea typeface="宋体" panose="02010600030101010101" pitchFamily="2" charset="-122"/>
                  </a:rPr>
                  <a:t>M</a:t>
                </a:r>
              </a:p>
            </p:txBody>
          </p:sp>
        </p:grpSp>
        <p:grpSp>
          <p:nvGrpSpPr>
            <p:cNvPr id="24583" name="Group 34"/>
            <p:cNvGrpSpPr>
              <a:grpSpLocks/>
            </p:cNvGrpSpPr>
            <p:nvPr/>
          </p:nvGrpSpPr>
          <p:grpSpPr bwMode="auto">
            <a:xfrm>
              <a:off x="4559" y="3408"/>
              <a:ext cx="385" cy="384"/>
              <a:chOff x="4512" y="1008"/>
              <a:chExt cx="384" cy="384"/>
            </a:xfrm>
          </p:grpSpPr>
          <p:sp>
            <p:nvSpPr>
              <p:cNvPr id="24603" name="Oval 35"/>
              <p:cNvSpPr>
                <a:spLocks noChangeArrowheads="1"/>
              </p:cNvSpPr>
              <p:nvPr/>
            </p:nvSpPr>
            <p:spPr bwMode="auto">
              <a:xfrm>
                <a:off x="4512" y="1008"/>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4604" name="Text Box 36"/>
              <p:cNvSpPr txBox="1">
                <a:spLocks noChangeArrowheads="1"/>
              </p:cNvSpPr>
              <p:nvPr/>
            </p:nvSpPr>
            <p:spPr bwMode="auto">
              <a:xfrm>
                <a:off x="4536" y="1104"/>
                <a:ext cx="33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spcBef>
                    <a:spcPct val="50000"/>
                  </a:spcBef>
                </a:pPr>
                <a:r>
                  <a:rPr lang="en-US" altLang="zh-CN" sz="1292">
                    <a:ea typeface="宋体" panose="02010600030101010101" pitchFamily="2" charset="-122"/>
                  </a:rPr>
                  <a:t>I</a:t>
                </a:r>
              </a:p>
            </p:txBody>
          </p:sp>
        </p:grpSp>
        <p:grpSp>
          <p:nvGrpSpPr>
            <p:cNvPr id="24584" name="Group 37"/>
            <p:cNvGrpSpPr>
              <a:grpSpLocks/>
            </p:cNvGrpSpPr>
            <p:nvPr/>
          </p:nvGrpSpPr>
          <p:grpSpPr bwMode="auto">
            <a:xfrm>
              <a:off x="4559" y="2448"/>
              <a:ext cx="385" cy="384"/>
              <a:chOff x="4512" y="1008"/>
              <a:chExt cx="384" cy="384"/>
            </a:xfrm>
          </p:grpSpPr>
          <p:sp>
            <p:nvSpPr>
              <p:cNvPr id="24601" name="Oval 38"/>
              <p:cNvSpPr>
                <a:spLocks noChangeArrowheads="1"/>
              </p:cNvSpPr>
              <p:nvPr/>
            </p:nvSpPr>
            <p:spPr bwMode="auto">
              <a:xfrm>
                <a:off x="4512" y="1008"/>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4602" name="Text Box 39"/>
              <p:cNvSpPr txBox="1">
                <a:spLocks noChangeArrowheads="1"/>
              </p:cNvSpPr>
              <p:nvPr/>
            </p:nvSpPr>
            <p:spPr bwMode="auto">
              <a:xfrm>
                <a:off x="4536" y="1104"/>
                <a:ext cx="33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spcBef>
                    <a:spcPct val="50000"/>
                  </a:spcBef>
                </a:pPr>
                <a:r>
                  <a:rPr lang="en-US" altLang="zh-CN" sz="1292">
                    <a:ea typeface="宋体" panose="02010600030101010101" pitchFamily="2" charset="-122"/>
                  </a:rPr>
                  <a:t>S</a:t>
                </a:r>
              </a:p>
            </p:txBody>
          </p:sp>
        </p:grpSp>
        <p:cxnSp>
          <p:nvCxnSpPr>
            <p:cNvPr id="24585" name="AutoShape 40"/>
            <p:cNvCxnSpPr>
              <a:cxnSpLocks noChangeShapeType="1"/>
              <a:stCxn id="24603" idx="2"/>
              <a:endCxn id="24605"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4586" name="AutoShape 41"/>
            <p:cNvCxnSpPr>
              <a:cxnSpLocks noChangeShapeType="1"/>
              <a:stCxn id="24605" idx="6"/>
              <a:endCxn id="24603"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cxnSp>
        <p:sp>
          <p:nvSpPr>
            <p:cNvPr id="24587" name="Arc 42"/>
            <p:cNvSpPr>
              <a:spLocks/>
            </p:cNvSpPr>
            <p:nvPr/>
          </p:nvSpPr>
          <p:spPr bwMode="auto">
            <a:xfrm>
              <a:off x="4561" y="2756"/>
              <a:ext cx="391" cy="268"/>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4588" name="Arc 43"/>
            <p:cNvSpPr>
              <a:spLocks/>
            </p:cNvSpPr>
            <p:nvPr/>
          </p:nvSpPr>
          <p:spPr bwMode="auto">
            <a:xfrm flipV="1">
              <a:off x="4559"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4589" name="Arc 44"/>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4590" name="Arc 45"/>
            <p:cNvSpPr>
              <a:spLocks/>
            </p:cNvSpPr>
            <p:nvPr/>
          </p:nvSpPr>
          <p:spPr bwMode="auto">
            <a:xfrm>
              <a:off x="4848" y="1728"/>
              <a:ext cx="288" cy="851"/>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4591" name="Arc 46"/>
            <p:cNvSpPr>
              <a:spLocks/>
            </p:cNvSpPr>
            <p:nvPr/>
          </p:nvSpPr>
          <p:spPr bwMode="auto">
            <a:xfrm flipH="1" flipV="1">
              <a:off x="4367" y="1728"/>
              <a:ext cx="288" cy="851"/>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4592" name="Arc 47"/>
            <p:cNvSpPr>
              <a:spLocks/>
            </p:cNvSpPr>
            <p:nvPr/>
          </p:nvSpPr>
          <p:spPr bwMode="auto">
            <a:xfrm flipH="1" flipV="1">
              <a:off x="4224" y="2641"/>
              <a:ext cx="431" cy="862"/>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4593" name="Text Box 48"/>
            <p:cNvSpPr txBox="1">
              <a:spLocks noChangeArrowheads="1"/>
            </p:cNvSpPr>
            <p:nvPr/>
          </p:nvSpPr>
          <p:spPr bwMode="auto">
            <a:xfrm>
              <a:off x="4559" y="960"/>
              <a:ext cx="38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PrRd/—</a:t>
              </a:r>
            </a:p>
            <a:p>
              <a:r>
                <a:rPr lang="en-US" altLang="zh-CN" sz="1108" b="0">
                  <a:ea typeface="宋体" panose="02010600030101010101" pitchFamily="2" charset="-122"/>
                </a:rPr>
                <a:t>PrWr/—</a:t>
              </a:r>
            </a:p>
          </p:txBody>
        </p:sp>
        <p:sp>
          <p:nvSpPr>
            <p:cNvPr id="24594" name="Text Box 49"/>
            <p:cNvSpPr txBox="1">
              <a:spLocks noChangeArrowheads="1"/>
            </p:cNvSpPr>
            <p:nvPr/>
          </p:nvSpPr>
          <p:spPr bwMode="auto">
            <a:xfrm>
              <a:off x="3983" y="2928"/>
              <a:ext cx="577"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PrRd/</a:t>
              </a:r>
              <a:r>
                <a:rPr lang="en-US" altLang="zh-CN" sz="1108" b="0">
                  <a:solidFill>
                    <a:schemeClr val="hlink"/>
                  </a:solidFill>
                  <a:ea typeface="宋体" panose="02010600030101010101" pitchFamily="2" charset="-122"/>
                </a:rPr>
                <a:t>BusRd</a:t>
              </a:r>
            </a:p>
          </p:txBody>
        </p:sp>
        <p:sp>
          <p:nvSpPr>
            <p:cNvPr id="24595" name="Text Box 50"/>
            <p:cNvSpPr txBox="1">
              <a:spLocks noChangeArrowheads="1"/>
            </p:cNvSpPr>
            <p:nvPr/>
          </p:nvSpPr>
          <p:spPr bwMode="auto">
            <a:xfrm>
              <a:off x="4127" y="2112"/>
              <a:ext cx="625"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PrWr/</a:t>
              </a:r>
              <a:r>
                <a:rPr lang="en-US" altLang="zh-CN" sz="1108" b="0">
                  <a:solidFill>
                    <a:schemeClr val="hlink"/>
                  </a:solidFill>
                  <a:ea typeface="宋体" panose="02010600030101010101" pitchFamily="2" charset="-122"/>
                </a:rPr>
                <a:t>BusRdX</a:t>
              </a:r>
            </a:p>
          </p:txBody>
        </p:sp>
        <p:sp>
          <p:nvSpPr>
            <p:cNvPr id="24596" name="Text Box 51"/>
            <p:cNvSpPr txBox="1">
              <a:spLocks noChangeArrowheads="1"/>
            </p:cNvSpPr>
            <p:nvPr/>
          </p:nvSpPr>
          <p:spPr bwMode="auto">
            <a:xfrm>
              <a:off x="3553" y="2400"/>
              <a:ext cx="671"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PrWr/</a:t>
              </a:r>
              <a:r>
                <a:rPr lang="en-US" altLang="zh-CN" sz="1108" b="0">
                  <a:solidFill>
                    <a:schemeClr val="hlink"/>
                  </a:solidFill>
                  <a:ea typeface="宋体" panose="02010600030101010101" pitchFamily="2" charset="-122"/>
                </a:rPr>
                <a:t>BusRdX</a:t>
              </a:r>
            </a:p>
          </p:txBody>
        </p:sp>
        <p:sp>
          <p:nvSpPr>
            <p:cNvPr id="24597" name="Text Box 52"/>
            <p:cNvSpPr txBox="1">
              <a:spLocks noChangeArrowheads="1"/>
            </p:cNvSpPr>
            <p:nvPr/>
          </p:nvSpPr>
          <p:spPr bwMode="auto">
            <a:xfrm>
              <a:off x="4607" y="3053"/>
              <a:ext cx="48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PrRd/—</a:t>
              </a:r>
            </a:p>
            <a:p>
              <a:r>
                <a:rPr lang="en-US" altLang="zh-CN" sz="1108" b="0">
                  <a:solidFill>
                    <a:schemeClr val="hlink"/>
                  </a:solidFill>
                  <a:ea typeface="宋体" panose="02010600030101010101" pitchFamily="2" charset="-122"/>
                </a:rPr>
                <a:t>BusRd</a:t>
              </a:r>
              <a:r>
                <a:rPr lang="en-US" altLang="zh-CN" sz="1108" b="0">
                  <a:ea typeface="宋体" panose="02010600030101010101" pitchFamily="2" charset="-122"/>
                </a:rPr>
                <a:t>/—</a:t>
              </a:r>
            </a:p>
          </p:txBody>
        </p:sp>
        <p:sp>
          <p:nvSpPr>
            <p:cNvPr id="24598" name="Text Box 53"/>
            <p:cNvSpPr txBox="1">
              <a:spLocks noChangeArrowheads="1"/>
            </p:cNvSpPr>
            <p:nvPr/>
          </p:nvSpPr>
          <p:spPr bwMode="auto">
            <a:xfrm>
              <a:off x="4848" y="2112"/>
              <a:ext cx="624"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chemeClr val="hlink"/>
                  </a:solidFill>
                  <a:ea typeface="宋体" panose="02010600030101010101" pitchFamily="2" charset="-122"/>
                </a:rPr>
                <a:t>BusRd/</a:t>
              </a:r>
              <a:r>
                <a:rPr lang="en-US" altLang="zh-CN" sz="1108">
                  <a:solidFill>
                    <a:schemeClr val="hlink"/>
                  </a:solidFill>
                  <a:ea typeface="宋体" panose="02010600030101010101" pitchFamily="2" charset="-122"/>
                </a:rPr>
                <a:t>Flush</a:t>
              </a:r>
            </a:p>
          </p:txBody>
        </p:sp>
        <p:sp>
          <p:nvSpPr>
            <p:cNvPr id="24599" name="Text Box 54"/>
            <p:cNvSpPr txBox="1">
              <a:spLocks noChangeArrowheads="1"/>
            </p:cNvSpPr>
            <p:nvPr/>
          </p:nvSpPr>
          <p:spPr bwMode="auto">
            <a:xfrm>
              <a:off x="5232" y="2400"/>
              <a:ext cx="720" cy="2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chemeClr val="hlink"/>
                  </a:solidFill>
                  <a:ea typeface="宋体" panose="02010600030101010101" pitchFamily="2" charset="-122"/>
                </a:rPr>
                <a:t>BusRdX/</a:t>
              </a:r>
              <a:r>
                <a:rPr lang="en-US" altLang="zh-CN" sz="1108">
                  <a:solidFill>
                    <a:schemeClr val="hlink"/>
                  </a:solidFill>
                  <a:ea typeface="宋体" panose="02010600030101010101" pitchFamily="2" charset="-122"/>
                </a:rPr>
                <a:t>Flush</a:t>
              </a:r>
            </a:p>
            <a:p>
              <a:r>
                <a:rPr lang="en-US" altLang="zh-CN" sz="1108" b="0">
                  <a:ea typeface="宋体" panose="02010600030101010101" pitchFamily="2" charset="-122"/>
                </a:rPr>
                <a:t>Replace/</a:t>
              </a:r>
              <a:r>
                <a:rPr lang="en-US" altLang="zh-CN" sz="1108" b="0">
                  <a:solidFill>
                    <a:schemeClr val="hlink"/>
                  </a:solidFill>
                  <a:ea typeface="宋体" panose="02010600030101010101" pitchFamily="2" charset="-122"/>
                </a:rPr>
                <a:t>BusWB</a:t>
              </a:r>
            </a:p>
          </p:txBody>
        </p:sp>
        <p:sp>
          <p:nvSpPr>
            <p:cNvPr id="24600" name="Text Box 55"/>
            <p:cNvSpPr txBox="1">
              <a:spLocks noChangeArrowheads="1"/>
            </p:cNvSpPr>
            <p:nvPr/>
          </p:nvSpPr>
          <p:spPr bwMode="auto">
            <a:xfrm>
              <a:off x="4992" y="2880"/>
              <a:ext cx="528" cy="2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dirty="0" err="1">
                  <a:solidFill>
                    <a:schemeClr val="hlink"/>
                  </a:solidFill>
                  <a:ea typeface="宋体" panose="02010600030101010101" pitchFamily="2" charset="-122"/>
                </a:rPr>
                <a:t>BusRdX</a:t>
              </a:r>
              <a:r>
                <a:rPr lang="en-US" altLang="zh-CN" sz="1108" b="0" dirty="0">
                  <a:ea typeface="宋体" panose="02010600030101010101" pitchFamily="2" charset="-122"/>
                </a:rPr>
                <a:t>/—</a:t>
              </a:r>
            </a:p>
            <a:p>
              <a:r>
                <a:rPr lang="en-US" altLang="zh-CN" sz="1108" b="0" dirty="0">
                  <a:ea typeface="宋体" panose="02010600030101010101" pitchFamily="2" charset="-122"/>
                </a:rPr>
                <a:t>Replace/—</a:t>
              </a:r>
            </a:p>
          </p:txBody>
        </p:sp>
      </p:grpSp>
      <p:sp>
        <p:nvSpPr>
          <p:cNvPr id="2" name="日期占位符 1"/>
          <p:cNvSpPr>
            <a:spLocks noGrp="1"/>
          </p:cNvSpPr>
          <p:nvPr>
            <p:ph type="dt" sz="half" idx="10"/>
          </p:nvPr>
        </p:nvSpPr>
        <p:spPr/>
        <p:txBody>
          <a:bodyPr/>
          <a:lstStyle/>
          <a:p>
            <a:fld id="{00971987-2ED7-43B6-8473-CFA2690FF659}"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47</a:t>
            </a:fld>
            <a:endParaRPr lang="zh-CN" altLang="en-US"/>
          </a:p>
        </p:txBody>
      </p:sp>
    </p:spTree>
    <p:extLst>
      <p:ext uri="{BB962C8B-B14F-4D97-AF65-F5344CB8AC3E}">
        <p14:creationId xmlns:p14="http://schemas.microsoft.com/office/powerpoint/2010/main" val="17080819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28650" y="365126"/>
            <a:ext cx="7886700" cy="709003"/>
          </a:xfrm>
        </p:spPr>
        <p:txBody>
          <a:bodyPr>
            <a:normAutofit fontScale="90000"/>
          </a:bodyPr>
          <a:lstStyle/>
          <a:p>
            <a:r>
              <a:rPr lang="en-US" altLang="en-US" dirty="0" smtClean="0"/>
              <a:t>Example on MSI Write-Back Protocol</a:t>
            </a:r>
          </a:p>
        </p:txBody>
      </p:sp>
      <p:sp>
        <p:nvSpPr>
          <p:cNvPr id="25604" name="Line 5"/>
          <p:cNvSpPr>
            <a:spLocks noChangeShapeType="1"/>
          </p:cNvSpPr>
          <p:nvPr/>
        </p:nvSpPr>
        <p:spPr bwMode="auto">
          <a:xfrm>
            <a:off x="1752601" y="3201866"/>
            <a:ext cx="5379427" cy="146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25605" name="Line 6"/>
          <p:cNvSpPr>
            <a:spLocks noChangeShapeType="1"/>
          </p:cNvSpPr>
          <p:nvPr/>
        </p:nvSpPr>
        <p:spPr bwMode="auto">
          <a:xfrm>
            <a:off x="3272205" y="3201866"/>
            <a:ext cx="1465" cy="30919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25606" name="Rectangle 8"/>
          <p:cNvSpPr>
            <a:spLocks noChangeArrowheads="1"/>
          </p:cNvSpPr>
          <p:nvPr/>
        </p:nvSpPr>
        <p:spPr bwMode="auto">
          <a:xfrm>
            <a:off x="2425212" y="3511062"/>
            <a:ext cx="1682262" cy="6770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07" name="Rectangle 9"/>
          <p:cNvSpPr>
            <a:spLocks noChangeArrowheads="1"/>
          </p:cNvSpPr>
          <p:nvPr/>
        </p:nvSpPr>
        <p:spPr bwMode="auto">
          <a:xfrm>
            <a:off x="5786805" y="3582866"/>
            <a:ext cx="710131"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I/O devices</a:t>
            </a:r>
            <a:endParaRPr lang="en-US" altLang="zh-CN" sz="1292">
              <a:ea typeface="宋体" panose="02010600030101010101" pitchFamily="2" charset="-122"/>
            </a:endParaRPr>
          </a:p>
        </p:txBody>
      </p:sp>
      <p:sp>
        <p:nvSpPr>
          <p:cNvPr id="25608" name="Rectangle 10"/>
          <p:cNvSpPr>
            <a:spLocks noChangeArrowheads="1"/>
          </p:cNvSpPr>
          <p:nvPr/>
        </p:nvSpPr>
        <p:spPr bwMode="auto">
          <a:xfrm>
            <a:off x="2504343" y="3555023"/>
            <a:ext cx="512961"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Memory</a:t>
            </a:r>
            <a:endParaRPr lang="en-US" altLang="zh-CN" sz="1292">
              <a:ea typeface="宋体" panose="02010600030101010101" pitchFamily="2" charset="-122"/>
            </a:endParaRPr>
          </a:p>
        </p:txBody>
      </p:sp>
      <p:sp>
        <p:nvSpPr>
          <p:cNvPr id="25609" name="Line 11"/>
          <p:cNvSpPr>
            <a:spLocks noChangeShapeType="1"/>
          </p:cNvSpPr>
          <p:nvPr/>
        </p:nvSpPr>
        <p:spPr bwMode="auto">
          <a:xfrm>
            <a:off x="6123843" y="3201866"/>
            <a:ext cx="1465" cy="30919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25610" name="Rectangle 13"/>
          <p:cNvSpPr>
            <a:spLocks noChangeArrowheads="1"/>
          </p:cNvSpPr>
          <p:nvPr/>
        </p:nvSpPr>
        <p:spPr bwMode="auto">
          <a:xfrm>
            <a:off x="2672862" y="3808535"/>
            <a:ext cx="253512" cy="25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a:ea typeface="宋体" panose="02010600030101010101" pitchFamily="2" charset="-122"/>
              </a:rPr>
              <a:t>u:</a:t>
            </a:r>
            <a:endParaRPr lang="en-US" altLang="zh-CN" sz="1846">
              <a:ea typeface="宋体" panose="02010600030101010101" pitchFamily="2" charset="-122"/>
            </a:endParaRPr>
          </a:p>
        </p:txBody>
      </p:sp>
      <p:grpSp>
        <p:nvGrpSpPr>
          <p:cNvPr id="25611" name="Group 15"/>
          <p:cNvGrpSpPr>
            <a:grpSpLocks/>
          </p:cNvGrpSpPr>
          <p:nvPr/>
        </p:nvGrpSpPr>
        <p:grpSpPr bwMode="auto">
          <a:xfrm>
            <a:off x="1815612" y="1518139"/>
            <a:ext cx="1525465" cy="1688123"/>
            <a:chOff x="1152" y="864"/>
            <a:chExt cx="960" cy="1152"/>
          </a:xfrm>
        </p:grpSpPr>
        <p:sp>
          <p:nvSpPr>
            <p:cNvPr id="25691" name="Rectangle 16"/>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92" name="Rectangle 17"/>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93" name="Rectangle 18"/>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94" name="Oval 19"/>
            <p:cNvSpPr>
              <a:spLocks noChangeArrowheads="1"/>
            </p:cNvSpPr>
            <p:nvPr/>
          </p:nvSpPr>
          <p:spPr bwMode="auto">
            <a:xfrm>
              <a:off x="1440" y="864"/>
              <a:ext cx="336"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a:ea typeface="宋体" panose="02010600030101010101" pitchFamily="2" charset="-122"/>
                </a:rPr>
                <a:t>P</a:t>
              </a:r>
              <a:r>
                <a:rPr lang="en-US" altLang="zh-CN" sz="1292" baseline="-25000">
                  <a:ea typeface="宋体" panose="02010600030101010101" pitchFamily="2" charset="-122"/>
                </a:rPr>
                <a:t>1</a:t>
              </a:r>
              <a:endParaRPr lang="en-US" altLang="zh-CN" sz="1292">
                <a:ea typeface="宋体" panose="02010600030101010101" pitchFamily="2" charset="-122"/>
              </a:endParaRPr>
            </a:p>
          </p:txBody>
        </p:sp>
        <p:sp>
          <p:nvSpPr>
            <p:cNvPr id="25695" name="Line 20"/>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96" name="Line 21"/>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25612" name="Group 22"/>
          <p:cNvGrpSpPr>
            <a:grpSpLocks/>
          </p:cNvGrpSpPr>
          <p:nvPr/>
        </p:nvGrpSpPr>
        <p:grpSpPr bwMode="auto">
          <a:xfrm>
            <a:off x="3798277" y="1518139"/>
            <a:ext cx="1524000" cy="1688123"/>
            <a:chOff x="1152" y="864"/>
            <a:chExt cx="960" cy="1152"/>
          </a:xfrm>
        </p:grpSpPr>
        <p:sp>
          <p:nvSpPr>
            <p:cNvPr id="25685" name="Rectangle 23"/>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86" name="Rectangle 24"/>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87" name="Rectangle 25"/>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88" name="Oval 26"/>
            <p:cNvSpPr>
              <a:spLocks noChangeArrowheads="1"/>
            </p:cNvSpPr>
            <p:nvPr/>
          </p:nvSpPr>
          <p:spPr bwMode="auto">
            <a:xfrm>
              <a:off x="1440" y="864"/>
              <a:ext cx="336"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dirty="0">
                  <a:ea typeface="宋体" panose="02010600030101010101" pitchFamily="2" charset="-122"/>
                </a:rPr>
                <a:t>P</a:t>
              </a:r>
              <a:r>
                <a:rPr lang="en-US" altLang="zh-CN" sz="1292" baseline="-25000" dirty="0">
                  <a:ea typeface="宋体" panose="02010600030101010101" pitchFamily="2" charset="-122"/>
                </a:rPr>
                <a:t>2</a:t>
              </a:r>
              <a:endParaRPr lang="en-US" altLang="zh-CN" sz="1292" dirty="0">
                <a:ea typeface="宋体" panose="02010600030101010101" pitchFamily="2" charset="-122"/>
              </a:endParaRPr>
            </a:p>
          </p:txBody>
        </p:sp>
        <p:sp>
          <p:nvSpPr>
            <p:cNvPr id="25689" name="Line 27"/>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90" name="Line 28"/>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25613" name="Group 29"/>
          <p:cNvGrpSpPr>
            <a:grpSpLocks/>
          </p:cNvGrpSpPr>
          <p:nvPr/>
        </p:nvGrpSpPr>
        <p:grpSpPr bwMode="auto">
          <a:xfrm>
            <a:off x="6008077" y="1518139"/>
            <a:ext cx="1524000" cy="1688123"/>
            <a:chOff x="1152" y="864"/>
            <a:chExt cx="960" cy="1152"/>
          </a:xfrm>
        </p:grpSpPr>
        <p:sp>
          <p:nvSpPr>
            <p:cNvPr id="25679" name="Rectangle 30"/>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80" name="Rectangle 31"/>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81" name="Rectangle 32"/>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82" name="Oval 33"/>
            <p:cNvSpPr>
              <a:spLocks noChangeArrowheads="1"/>
            </p:cNvSpPr>
            <p:nvPr/>
          </p:nvSpPr>
          <p:spPr bwMode="auto">
            <a:xfrm>
              <a:off x="1440" y="864"/>
              <a:ext cx="336"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a:ea typeface="宋体" panose="02010600030101010101" pitchFamily="2" charset="-122"/>
                </a:rPr>
                <a:t>P</a:t>
              </a:r>
              <a:r>
                <a:rPr lang="en-US" altLang="zh-CN" sz="1292" baseline="-25000">
                  <a:ea typeface="宋体" panose="02010600030101010101" pitchFamily="2" charset="-122"/>
                </a:rPr>
                <a:t>3</a:t>
              </a:r>
              <a:endParaRPr lang="en-US" altLang="zh-CN" sz="1292">
                <a:ea typeface="宋体" panose="02010600030101010101" pitchFamily="2" charset="-122"/>
              </a:endParaRPr>
            </a:p>
          </p:txBody>
        </p:sp>
        <p:sp>
          <p:nvSpPr>
            <p:cNvPr id="25683" name="Line 34"/>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84" name="Line 35"/>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367654" name="Text Box 38"/>
          <p:cNvSpPr txBox="1">
            <a:spLocks noChangeArrowheads="1"/>
          </p:cNvSpPr>
          <p:nvPr/>
        </p:nvSpPr>
        <p:spPr bwMode="auto">
          <a:xfrm>
            <a:off x="1474177" y="2388577"/>
            <a:ext cx="28565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u</a:t>
            </a:r>
          </a:p>
        </p:txBody>
      </p:sp>
      <p:sp>
        <p:nvSpPr>
          <p:cNvPr id="367655" name="Text Box 39"/>
          <p:cNvSpPr txBox="1">
            <a:spLocks noChangeArrowheads="1"/>
          </p:cNvSpPr>
          <p:nvPr/>
        </p:nvSpPr>
        <p:spPr bwMode="auto">
          <a:xfrm>
            <a:off x="1812681" y="2388577"/>
            <a:ext cx="29527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S</a:t>
            </a:r>
          </a:p>
        </p:txBody>
      </p:sp>
      <p:sp>
        <p:nvSpPr>
          <p:cNvPr id="367656" name="Text Box 40"/>
          <p:cNvSpPr txBox="1">
            <a:spLocks noChangeArrowheads="1"/>
          </p:cNvSpPr>
          <p:nvPr/>
        </p:nvSpPr>
        <p:spPr bwMode="auto">
          <a:xfrm>
            <a:off x="2346081" y="2388577"/>
            <a:ext cx="276038"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5</a:t>
            </a:r>
          </a:p>
        </p:txBody>
      </p:sp>
      <p:sp>
        <p:nvSpPr>
          <p:cNvPr id="367666" name="Text Box 50"/>
          <p:cNvSpPr txBox="1">
            <a:spLocks noChangeArrowheads="1"/>
          </p:cNvSpPr>
          <p:nvPr/>
        </p:nvSpPr>
        <p:spPr bwMode="auto">
          <a:xfrm>
            <a:off x="5715000" y="2388577"/>
            <a:ext cx="28565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u</a:t>
            </a:r>
          </a:p>
        </p:txBody>
      </p:sp>
      <p:sp>
        <p:nvSpPr>
          <p:cNvPr id="367667" name="Text Box 51"/>
          <p:cNvSpPr txBox="1">
            <a:spLocks noChangeArrowheads="1"/>
          </p:cNvSpPr>
          <p:nvPr/>
        </p:nvSpPr>
        <p:spPr bwMode="auto">
          <a:xfrm>
            <a:off x="6019800" y="2388577"/>
            <a:ext cx="29527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S</a:t>
            </a:r>
          </a:p>
        </p:txBody>
      </p:sp>
      <p:sp>
        <p:nvSpPr>
          <p:cNvPr id="367668" name="Text Box 52"/>
          <p:cNvSpPr txBox="1">
            <a:spLocks noChangeArrowheads="1"/>
          </p:cNvSpPr>
          <p:nvPr/>
        </p:nvSpPr>
        <p:spPr bwMode="auto">
          <a:xfrm>
            <a:off x="6551735" y="2388577"/>
            <a:ext cx="276038"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5</a:t>
            </a:r>
          </a:p>
        </p:txBody>
      </p:sp>
      <p:sp>
        <p:nvSpPr>
          <p:cNvPr id="367672" name="Text Box 56"/>
          <p:cNvSpPr txBox="1">
            <a:spLocks noChangeArrowheads="1"/>
          </p:cNvSpPr>
          <p:nvPr/>
        </p:nvSpPr>
        <p:spPr bwMode="auto">
          <a:xfrm>
            <a:off x="6006612" y="2388577"/>
            <a:ext cx="32252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chemeClr val="hlink"/>
                </a:solidFill>
                <a:ea typeface="宋体" panose="02010600030101010101" pitchFamily="2" charset="-122"/>
              </a:rPr>
              <a:t>M</a:t>
            </a:r>
          </a:p>
        </p:txBody>
      </p:sp>
      <p:sp>
        <p:nvSpPr>
          <p:cNvPr id="367673" name="Text Box 57"/>
          <p:cNvSpPr txBox="1">
            <a:spLocks noChangeArrowheads="1"/>
          </p:cNvSpPr>
          <p:nvPr/>
        </p:nvSpPr>
        <p:spPr bwMode="auto">
          <a:xfrm>
            <a:off x="6556131" y="2388577"/>
            <a:ext cx="276038"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chemeClr val="hlink"/>
                </a:solidFill>
                <a:ea typeface="宋体" panose="02010600030101010101" pitchFamily="2" charset="-122"/>
              </a:rPr>
              <a:t>7</a:t>
            </a:r>
          </a:p>
        </p:txBody>
      </p:sp>
      <p:grpSp>
        <p:nvGrpSpPr>
          <p:cNvPr id="5" name="Group 67"/>
          <p:cNvGrpSpPr>
            <a:grpSpLocks/>
          </p:cNvGrpSpPr>
          <p:nvPr/>
        </p:nvGrpSpPr>
        <p:grpSpPr bwMode="auto">
          <a:xfrm>
            <a:off x="3505201" y="2388579"/>
            <a:ext cx="1113434" cy="291612"/>
            <a:chOff x="950" y="1495"/>
            <a:chExt cx="702" cy="199"/>
          </a:xfrm>
        </p:grpSpPr>
        <p:sp>
          <p:nvSpPr>
            <p:cNvPr id="25676" name="Text Box 68"/>
            <p:cNvSpPr txBox="1">
              <a:spLocks noChangeArrowheads="1"/>
            </p:cNvSpPr>
            <p:nvPr/>
          </p:nvSpPr>
          <p:spPr bwMode="auto">
            <a:xfrm>
              <a:off x="950" y="1495"/>
              <a:ext cx="1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u</a:t>
              </a:r>
            </a:p>
          </p:txBody>
        </p:sp>
        <p:sp>
          <p:nvSpPr>
            <p:cNvPr id="25677" name="Text Box 69"/>
            <p:cNvSpPr txBox="1">
              <a:spLocks noChangeArrowheads="1"/>
            </p:cNvSpPr>
            <p:nvPr/>
          </p:nvSpPr>
          <p:spPr bwMode="auto">
            <a:xfrm>
              <a:off x="1142" y="1495"/>
              <a:ext cx="18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S</a:t>
              </a:r>
            </a:p>
          </p:txBody>
        </p:sp>
        <p:sp>
          <p:nvSpPr>
            <p:cNvPr id="25678" name="Text Box 70"/>
            <p:cNvSpPr txBox="1">
              <a:spLocks noChangeArrowheads="1"/>
            </p:cNvSpPr>
            <p:nvPr/>
          </p:nvSpPr>
          <p:spPr bwMode="auto">
            <a:xfrm>
              <a:off x="1478" y="1495"/>
              <a:ext cx="17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7</a:t>
              </a:r>
            </a:p>
          </p:txBody>
        </p:sp>
      </p:grpSp>
      <p:sp>
        <p:nvSpPr>
          <p:cNvPr id="367691" name="Text Box 75"/>
          <p:cNvSpPr txBox="1">
            <a:spLocks noChangeArrowheads="1"/>
          </p:cNvSpPr>
          <p:nvPr/>
        </p:nvSpPr>
        <p:spPr bwMode="auto">
          <a:xfrm>
            <a:off x="2335824" y="2388577"/>
            <a:ext cx="33850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spcBef>
                <a:spcPct val="50000"/>
              </a:spcBef>
            </a:pPr>
            <a:r>
              <a:rPr lang="en-US" altLang="zh-CN" sz="1292">
                <a:solidFill>
                  <a:srgbClr val="0332B7"/>
                </a:solidFill>
                <a:ea typeface="宋体" panose="02010600030101010101" pitchFamily="2" charset="-122"/>
              </a:rPr>
              <a:t>7</a:t>
            </a:r>
          </a:p>
        </p:txBody>
      </p:sp>
      <p:grpSp>
        <p:nvGrpSpPr>
          <p:cNvPr id="6" name="Group 118"/>
          <p:cNvGrpSpPr>
            <a:grpSpLocks/>
          </p:cNvGrpSpPr>
          <p:nvPr/>
        </p:nvGrpSpPr>
        <p:grpSpPr bwMode="auto">
          <a:xfrm>
            <a:off x="1027235" y="4695091"/>
            <a:ext cx="7020658" cy="228600"/>
            <a:chOff x="730" y="3286"/>
            <a:chExt cx="4791" cy="156"/>
          </a:xfrm>
        </p:grpSpPr>
        <p:sp>
          <p:nvSpPr>
            <p:cNvPr id="25670" name="Rectangle 86"/>
            <p:cNvSpPr>
              <a:spLocks noChangeArrowheads="1"/>
            </p:cNvSpPr>
            <p:nvPr/>
          </p:nvSpPr>
          <p:spPr bwMode="auto">
            <a:xfrm>
              <a:off x="730" y="3287"/>
              <a:ext cx="8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1. P1 reads u</a:t>
              </a:r>
            </a:p>
          </p:txBody>
        </p:sp>
        <p:sp>
          <p:nvSpPr>
            <p:cNvPr id="25671" name="Rectangle 91"/>
            <p:cNvSpPr>
              <a:spLocks noChangeArrowheads="1"/>
            </p:cNvSpPr>
            <p:nvPr/>
          </p:nvSpPr>
          <p:spPr bwMode="auto">
            <a:xfrm>
              <a:off x="2036" y="3287"/>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S</a:t>
              </a:r>
            </a:p>
          </p:txBody>
        </p:sp>
        <p:sp>
          <p:nvSpPr>
            <p:cNvPr id="25672" name="Rectangle 96"/>
            <p:cNvSpPr>
              <a:spLocks noChangeArrowheads="1"/>
            </p:cNvSpPr>
            <p:nvPr/>
          </p:nvSpPr>
          <p:spPr bwMode="auto">
            <a:xfrm>
              <a:off x="2699" y="3286"/>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cs typeface="Arial" panose="020B0604020202020204" pitchFamily="34" charset="0"/>
              </a:endParaRPr>
            </a:p>
          </p:txBody>
        </p:sp>
        <p:sp>
          <p:nvSpPr>
            <p:cNvPr id="25673" name="Rectangle 101"/>
            <p:cNvSpPr>
              <a:spLocks noChangeArrowheads="1"/>
            </p:cNvSpPr>
            <p:nvPr/>
          </p:nvSpPr>
          <p:spPr bwMode="auto">
            <a:xfrm>
              <a:off x="3391" y="3286"/>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cs typeface="Arial" panose="020B0604020202020204" pitchFamily="34" charset="0"/>
              </a:endParaRPr>
            </a:p>
          </p:txBody>
        </p:sp>
        <p:sp>
          <p:nvSpPr>
            <p:cNvPr id="25674" name="Rectangle 106"/>
            <p:cNvSpPr>
              <a:spLocks noChangeArrowheads="1"/>
            </p:cNvSpPr>
            <p:nvPr/>
          </p:nvSpPr>
          <p:spPr bwMode="auto">
            <a:xfrm>
              <a:off x="4022" y="3287"/>
              <a:ext cx="4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BusRd</a:t>
              </a:r>
            </a:p>
          </p:txBody>
        </p:sp>
        <p:sp>
          <p:nvSpPr>
            <p:cNvPr id="25675" name="Rectangle 111"/>
            <p:cNvSpPr>
              <a:spLocks noChangeArrowheads="1"/>
            </p:cNvSpPr>
            <p:nvPr/>
          </p:nvSpPr>
          <p:spPr bwMode="auto">
            <a:xfrm>
              <a:off x="5025" y="3287"/>
              <a:ext cx="4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Memory</a:t>
              </a:r>
            </a:p>
          </p:txBody>
        </p:sp>
      </p:grpSp>
      <p:grpSp>
        <p:nvGrpSpPr>
          <p:cNvPr id="7" name="Group 119"/>
          <p:cNvGrpSpPr>
            <a:grpSpLocks/>
          </p:cNvGrpSpPr>
          <p:nvPr/>
        </p:nvGrpSpPr>
        <p:grpSpPr bwMode="auto">
          <a:xfrm>
            <a:off x="1027235" y="4939831"/>
            <a:ext cx="7020658" cy="228600"/>
            <a:chOff x="730" y="3446"/>
            <a:chExt cx="4791" cy="156"/>
          </a:xfrm>
        </p:grpSpPr>
        <p:sp>
          <p:nvSpPr>
            <p:cNvPr id="25664" name="Rectangle 87"/>
            <p:cNvSpPr>
              <a:spLocks noChangeArrowheads="1"/>
            </p:cNvSpPr>
            <p:nvPr/>
          </p:nvSpPr>
          <p:spPr bwMode="auto">
            <a:xfrm>
              <a:off x="730" y="3447"/>
              <a:ext cx="8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2. P3 reads u</a:t>
              </a:r>
            </a:p>
          </p:txBody>
        </p:sp>
        <p:sp>
          <p:nvSpPr>
            <p:cNvPr id="25665" name="Rectangle 92"/>
            <p:cNvSpPr>
              <a:spLocks noChangeArrowheads="1"/>
            </p:cNvSpPr>
            <p:nvPr/>
          </p:nvSpPr>
          <p:spPr bwMode="auto">
            <a:xfrm>
              <a:off x="2036" y="3447"/>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S</a:t>
              </a:r>
            </a:p>
          </p:txBody>
        </p:sp>
        <p:sp>
          <p:nvSpPr>
            <p:cNvPr id="25666" name="Rectangle 97"/>
            <p:cNvSpPr>
              <a:spLocks noChangeArrowheads="1"/>
            </p:cNvSpPr>
            <p:nvPr/>
          </p:nvSpPr>
          <p:spPr bwMode="auto">
            <a:xfrm>
              <a:off x="2699" y="3446"/>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cs typeface="Arial" panose="020B0604020202020204" pitchFamily="34" charset="0"/>
              </a:endParaRPr>
            </a:p>
          </p:txBody>
        </p:sp>
        <p:sp>
          <p:nvSpPr>
            <p:cNvPr id="25667" name="Rectangle 102"/>
            <p:cNvSpPr>
              <a:spLocks noChangeArrowheads="1"/>
            </p:cNvSpPr>
            <p:nvPr/>
          </p:nvSpPr>
          <p:spPr bwMode="auto">
            <a:xfrm>
              <a:off x="3420" y="3447"/>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S</a:t>
              </a:r>
            </a:p>
          </p:txBody>
        </p:sp>
        <p:sp>
          <p:nvSpPr>
            <p:cNvPr id="25668" name="Rectangle 107"/>
            <p:cNvSpPr>
              <a:spLocks noChangeArrowheads="1"/>
            </p:cNvSpPr>
            <p:nvPr/>
          </p:nvSpPr>
          <p:spPr bwMode="auto">
            <a:xfrm>
              <a:off x="4022" y="3447"/>
              <a:ext cx="4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BusRd</a:t>
              </a:r>
            </a:p>
          </p:txBody>
        </p:sp>
        <p:sp>
          <p:nvSpPr>
            <p:cNvPr id="25669" name="Rectangle 112"/>
            <p:cNvSpPr>
              <a:spLocks noChangeArrowheads="1"/>
            </p:cNvSpPr>
            <p:nvPr/>
          </p:nvSpPr>
          <p:spPr bwMode="auto">
            <a:xfrm>
              <a:off x="5025" y="3447"/>
              <a:ext cx="4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Memory</a:t>
              </a:r>
            </a:p>
          </p:txBody>
        </p:sp>
      </p:grpSp>
      <p:grpSp>
        <p:nvGrpSpPr>
          <p:cNvPr id="8" name="Group 120"/>
          <p:cNvGrpSpPr>
            <a:grpSpLocks/>
          </p:cNvGrpSpPr>
          <p:nvPr/>
        </p:nvGrpSpPr>
        <p:grpSpPr bwMode="auto">
          <a:xfrm>
            <a:off x="1027235" y="5174295"/>
            <a:ext cx="7020658" cy="228600"/>
            <a:chOff x="730" y="3606"/>
            <a:chExt cx="4791" cy="156"/>
          </a:xfrm>
        </p:grpSpPr>
        <p:sp>
          <p:nvSpPr>
            <p:cNvPr id="25658" name="Rectangle 88"/>
            <p:cNvSpPr>
              <a:spLocks noChangeArrowheads="1"/>
            </p:cNvSpPr>
            <p:nvPr/>
          </p:nvSpPr>
          <p:spPr bwMode="auto">
            <a:xfrm>
              <a:off x="730" y="3607"/>
              <a:ext cx="82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chemeClr val="hlink"/>
                  </a:solidFill>
                  <a:ea typeface="宋体" panose="02010600030101010101" pitchFamily="2" charset="-122"/>
                  <a:cs typeface="Arial" panose="020B0604020202020204" pitchFamily="34" charset="0"/>
                </a:rPr>
                <a:t>3. P3 writes u</a:t>
              </a:r>
            </a:p>
          </p:txBody>
        </p:sp>
        <p:sp>
          <p:nvSpPr>
            <p:cNvPr id="25659" name="Rectangle 93"/>
            <p:cNvSpPr>
              <a:spLocks noChangeArrowheads="1"/>
            </p:cNvSpPr>
            <p:nvPr/>
          </p:nvSpPr>
          <p:spPr bwMode="auto">
            <a:xfrm>
              <a:off x="2051" y="3607"/>
              <a:ext cx="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chemeClr val="hlink"/>
                  </a:solidFill>
                  <a:ea typeface="宋体" panose="02010600030101010101" pitchFamily="2" charset="-122"/>
                  <a:cs typeface="Arial" panose="020B0604020202020204" pitchFamily="34" charset="0"/>
                </a:rPr>
                <a:t>I</a:t>
              </a:r>
            </a:p>
          </p:txBody>
        </p:sp>
        <p:sp>
          <p:nvSpPr>
            <p:cNvPr id="25660" name="Rectangle 98"/>
            <p:cNvSpPr>
              <a:spLocks noChangeArrowheads="1"/>
            </p:cNvSpPr>
            <p:nvPr/>
          </p:nvSpPr>
          <p:spPr bwMode="auto">
            <a:xfrm>
              <a:off x="2699" y="3606"/>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solidFill>
                  <a:schemeClr val="hlink"/>
                </a:solidFill>
                <a:cs typeface="Arial" panose="020B0604020202020204" pitchFamily="34" charset="0"/>
              </a:endParaRPr>
            </a:p>
          </p:txBody>
        </p:sp>
        <p:sp>
          <p:nvSpPr>
            <p:cNvPr id="25661" name="Rectangle 103"/>
            <p:cNvSpPr>
              <a:spLocks noChangeArrowheads="1"/>
            </p:cNvSpPr>
            <p:nvPr/>
          </p:nvSpPr>
          <p:spPr bwMode="auto">
            <a:xfrm>
              <a:off x="3399" y="3607"/>
              <a:ext cx="10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chemeClr val="hlink"/>
                  </a:solidFill>
                  <a:ea typeface="宋体" panose="02010600030101010101" pitchFamily="2" charset="-122"/>
                  <a:cs typeface="Arial" panose="020B0604020202020204" pitchFamily="34" charset="0"/>
                </a:rPr>
                <a:t>M</a:t>
              </a:r>
            </a:p>
          </p:txBody>
        </p:sp>
        <p:sp>
          <p:nvSpPr>
            <p:cNvPr id="25662" name="Rectangle 108"/>
            <p:cNvSpPr>
              <a:spLocks noChangeArrowheads="1"/>
            </p:cNvSpPr>
            <p:nvPr/>
          </p:nvSpPr>
          <p:spPr bwMode="auto">
            <a:xfrm>
              <a:off x="4022" y="3607"/>
              <a:ext cx="50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chemeClr val="hlink"/>
                  </a:solidFill>
                  <a:ea typeface="宋体" panose="02010600030101010101" pitchFamily="2" charset="-122"/>
                  <a:cs typeface="Arial" panose="020B0604020202020204" pitchFamily="34" charset="0"/>
                </a:rPr>
                <a:t>BusRdX</a:t>
              </a:r>
            </a:p>
          </p:txBody>
        </p:sp>
        <p:sp>
          <p:nvSpPr>
            <p:cNvPr id="25663" name="Rectangle 113"/>
            <p:cNvSpPr>
              <a:spLocks noChangeArrowheads="1"/>
            </p:cNvSpPr>
            <p:nvPr/>
          </p:nvSpPr>
          <p:spPr bwMode="auto">
            <a:xfrm>
              <a:off x="5025" y="3607"/>
              <a:ext cx="4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chemeClr val="hlink"/>
                  </a:solidFill>
                  <a:ea typeface="宋体" panose="02010600030101010101" pitchFamily="2" charset="-122"/>
                  <a:cs typeface="Arial" panose="020B0604020202020204" pitchFamily="34" charset="0"/>
                </a:rPr>
                <a:t>Memory</a:t>
              </a:r>
            </a:p>
          </p:txBody>
        </p:sp>
      </p:grpSp>
      <p:grpSp>
        <p:nvGrpSpPr>
          <p:cNvPr id="9" name="Group 121"/>
          <p:cNvGrpSpPr>
            <a:grpSpLocks/>
          </p:cNvGrpSpPr>
          <p:nvPr/>
        </p:nvGrpSpPr>
        <p:grpSpPr bwMode="auto">
          <a:xfrm>
            <a:off x="1027235" y="5407268"/>
            <a:ext cx="7117374" cy="228600"/>
            <a:chOff x="730" y="3765"/>
            <a:chExt cx="4857" cy="156"/>
          </a:xfrm>
        </p:grpSpPr>
        <p:sp>
          <p:nvSpPr>
            <p:cNvPr id="25652" name="Rectangle 89"/>
            <p:cNvSpPr>
              <a:spLocks noChangeArrowheads="1"/>
            </p:cNvSpPr>
            <p:nvPr/>
          </p:nvSpPr>
          <p:spPr bwMode="auto">
            <a:xfrm>
              <a:off x="730" y="3766"/>
              <a:ext cx="8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332B7"/>
                  </a:solidFill>
                  <a:ea typeface="宋体" panose="02010600030101010101" pitchFamily="2" charset="-122"/>
                  <a:cs typeface="Arial" panose="020B0604020202020204" pitchFamily="34" charset="0"/>
                </a:rPr>
                <a:t>4. P1 reads u</a:t>
              </a:r>
            </a:p>
          </p:txBody>
        </p:sp>
        <p:sp>
          <p:nvSpPr>
            <p:cNvPr id="25653" name="Rectangle 94"/>
            <p:cNvSpPr>
              <a:spLocks noChangeArrowheads="1"/>
            </p:cNvSpPr>
            <p:nvPr/>
          </p:nvSpPr>
          <p:spPr bwMode="auto">
            <a:xfrm>
              <a:off x="2036" y="376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332B7"/>
                  </a:solidFill>
                  <a:ea typeface="宋体" panose="02010600030101010101" pitchFamily="2" charset="-122"/>
                  <a:cs typeface="Arial" panose="020B0604020202020204" pitchFamily="34" charset="0"/>
                </a:rPr>
                <a:t>S</a:t>
              </a:r>
            </a:p>
          </p:txBody>
        </p:sp>
        <p:sp>
          <p:nvSpPr>
            <p:cNvPr id="25654" name="Rectangle 99"/>
            <p:cNvSpPr>
              <a:spLocks noChangeArrowheads="1"/>
            </p:cNvSpPr>
            <p:nvPr/>
          </p:nvSpPr>
          <p:spPr bwMode="auto">
            <a:xfrm>
              <a:off x="2699" y="3765"/>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solidFill>
                  <a:srgbClr val="0332B7"/>
                </a:solidFill>
                <a:cs typeface="Arial" panose="020B0604020202020204" pitchFamily="34" charset="0"/>
              </a:endParaRPr>
            </a:p>
          </p:txBody>
        </p:sp>
        <p:sp>
          <p:nvSpPr>
            <p:cNvPr id="25655" name="Rectangle 104"/>
            <p:cNvSpPr>
              <a:spLocks noChangeArrowheads="1"/>
            </p:cNvSpPr>
            <p:nvPr/>
          </p:nvSpPr>
          <p:spPr bwMode="auto">
            <a:xfrm>
              <a:off x="3420" y="376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332B7"/>
                  </a:solidFill>
                  <a:ea typeface="宋体" panose="02010600030101010101" pitchFamily="2" charset="-122"/>
                  <a:cs typeface="Arial" panose="020B0604020202020204" pitchFamily="34" charset="0"/>
                </a:rPr>
                <a:t>S</a:t>
              </a:r>
            </a:p>
          </p:txBody>
        </p:sp>
        <p:sp>
          <p:nvSpPr>
            <p:cNvPr id="25656" name="Rectangle 109"/>
            <p:cNvSpPr>
              <a:spLocks noChangeArrowheads="1"/>
            </p:cNvSpPr>
            <p:nvPr/>
          </p:nvSpPr>
          <p:spPr bwMode="auto">
            <a:xfrm>
              <a:off x="4022" y="3766"/>
              <a:ext cx="8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332B7"/>
                  </a:solidFill>
                  <a:ea typeface="宋体" panose="02010600030101010101" pitchFamily="2" charset="-122"/>
                  <a:cs typeface="Arial" panose="020B0604020202020204" pitchFamily="34" charset="0"/>
                </a:rPr>
                <a:t>BusRd, Flush</a:t>
              </a:r>
            </a:p>
          </p:txBody>
        </p:sp>
        <p:sp>
          <p:nvSpPr>
            <p:cNvPr id="25657" name="Rectangle 114"/>
            <p:cNvSpPr>
              <a:spLocks noChangeArrowheads="1"/>
            </p:cNvSpPr>
            <p:nvPr/>
          </p:nvSpPr>
          <p:spPr bwMode="auto">
            <a:xfrm>
              <a:off x="5025" y="3766"/>
              <a:ext cx="5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332B7"/>
                  </a:solidFill>
                  <a:ea typeface="宋体" panose="02010600030101010101" pitchFamily="2" charset="-122"/>
                  <a:cs typeface="Arial" panose="020B0604020202020204" pitchFamily="34" charset="0"/>
                </a:rPr>
                <a:t>P3 cache</a:t>
              </a:r>
            </a:p>
          </p:txBody>
        </p:sp>
      </p:grpSp>
      <p:grpSp>
        <p:nvGrpSpPr>
          <p:cNvPr id="10" name="Group 122"/>
          <p:cNvGrpSpPr>
            <a:grpSpLocks/>
          </p:cNvGrpSpPr>
          <p:nvPr/>
        </p:nvGrpSpPr>
        <p:grpSpPr bwMode="auto">
          <a:xfrm>
            <a:off x="1027235" y="5643220"/>
            <a:ext cx="7020658" cy="227135"/>
            <a:chOff x="730" y="3926"/>
            <a:chExt cx="4791" cy="155"/>
          </a:xfrm>
        </p:grpSpPr>
        <p:sp>
          <p:nvSpPr>
            <p:cNvPr id="25646" name="Rectangle 90"/>
            <p:cNvSpPr>
              <a:spLocks noChangeArrowheads="1"/>
            </p:cNvSpPr>
            <p:nvPr/>
          </p:nvSpPr>
          <p:spPr bwMode="auto">
            <a:xfrm>
              <a:off x="730" y="3926"/>
              <a:ext cx="8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5. P2 reads u</a:t>
              </a:r>
            </a:p>
          </p:txBody>
        </p:sp>
        <p:sp>
          <p:nvSpPr>
            <p:cNvPr id="25647" name="Rectangle 95"/>
            <p:cNvSpPr>
              <a:spLocks noChangeArrowheads="1"/>
            </p:cNvSpPr>
            <p:nvPr/>
          </p:nvSpPr>
          <p:spPr bwMode="auto">
            <a:xfrm>
              <a:off x="2036" y="392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S</a:t>
              </a:r>
            </a:p>
          </p:txBody>
        </p:sp>
        <p:sp>
          <p:nvSpPr>
            <p:cNvPr id="25648" name="Rectangle 100"/>
            <p:cNvSpPr>
              <a:spLocks noChangeArrowheads="1"/>
            </p:cNvSpPr>
            <p:nvPr/>
          </p:nvSpPr>
          <p:spPr bwMode="auto">
            <a:xfrm>
              <a:off x="2728" y="392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S</a:t>
              </a:r>
            </a:p>
          </p:txBody>
        </p:sp>
        <p:sp>
          <p:nvSpPr>
            <p:cNvPr id="25649" name="Rectangle 105"/>
            <p:cNvSpPr>
              <a:spLocks noChangeArrowheads="1"/>
            </p:cNvSpPr>
            <p:nvPr/>
          </p:nvSpPr>
          <p:spPr bwMode="auto">
            <a:xfrm>
              <a:off x="3420" y="392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S</a:t>
              </a:r>
            </a:p>
          </p:txBody>
        </p:sp>
        <p:sp>
          <p:nvSpPr>
            <p:cNvPr id="25650" name="Rectangle 110"/>
            <p:cNvSpPr>
              <a:spLocks noChangeArrowheads="1"/>
            </p:cNvSpPr>
            <p:nvPr/>
          </p:nvSpPr>
          <p:spPr bwMode="auto">
            <a:xfrm>
              <a:off x="4022" y="3926"/>
              <a:ext cx="4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BusRd</a:t>
              </a:r>
            </a:p>
          </p:txBody>
        </p:sp>
        <p:sp>
          <p:nvSpPr>
            <p:cNvPr id="25651" name="Rectangle 115"/>
            <p:cNvSpPr>
              <a:spLocks noChangeArrowheads="1"/>
            </p:cNvSpPr>
            <p:nvPr/>
          </p:nvSpPr>
          <p:spPr bwMode="auto">
            <a:xfrm>
              <a:off x="5025" y="3926"/>
              <a:ext cx="4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Memory</a:t>
              </a:r>
            </a:p>
          </p:txBody>
        </p:sp>
      </p:grpSp>
      <p:grpSp>
        <p:nvGrpSpPr>
          <p:cNvPr id="25629" name="Group 117"/>
          <p:cNvGrpSpPr>
            <a:grpSpLocks/>
          </p:cNvGrpSpPr>
          <p:nvPr/>
        </p:nvGrpSpPr>
        <p:grpSpPr bwMode="auto">
          <a:xfrm>
            <a:off x="871904" y="4315558"/>
            <a:ext cx="7252189" cy="287215"/>
            <a:chOff x="624" y="3020"/>
            <a:chExt cx="4949" cy="196"/>
          </a:xfrm>
        </p:grpSpPr>
        <p:sp>
          <p:nvSpPr>
            <p:cNvPr id="25639" name="Rectangle 79"/>
            <p:cNvSpPr>
              <a:spLocks noChangeArrowheads="1"/>
            </p:cNvSpPr>
            <p:nvPr/>
          </p:nvSpPr>
          <p:spPr bwMode="auto">
            <a:xfrm>
              <a:off x="624" y="3024"/>
              <a:ext cx="11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00000"/>
                  </a:solidFill>
                  <a:ea typeface="宋体" panose="02010600030101010101" pitchFamily="2" charset="-122"/>
                  <a:cs typeface="Arial" panose="020B0604020202020204" pitchFamily="34" charset="0"/>
                </a:rPr>
                <a:t>Processor Action</a:t>
              </a:r>
              <a:endParaRPr lang="en-US" altLang="zh-CN" sz="1477">
                <a:ea typeface="宋体" panose="02010600030101010101" pitchFamily="2" charset="-122"/>
                <a:cs typeface="Arial" panose="020B0604020202020204" pitchFamily="34" charset="0"/>
              </a:endParaRPr>
            </a:p>
          </p:txBody>
        </p:sp>
        <p:sp>
          <p:nvSpPr>
            <p:cNvPr id="25640" name="Rectangle 80"/>
            <p:cNvSpPr>
              <a:spLocks noChangeArrowheads="1"/>
            </p:cNvSpPr>
            <p:nvPr/>
          </p:nvSpPr>
          <p:spPr bwMode="auto">
            <a:xfrm>
              <a:off x="1824" y="3020"/>
              <a:ext cx="51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00000"/>
                  </a:solidFill>
                  <a:ea typeface="宋体" panose="02010600030101010101" pitchFamily="2" charset="-122"/>
                  <a:cs typeface="Arial" panose="020B0604020202020204" pitchFamily="34" charset="0"/>
                </a:rPr>
                <a:t>State P1</a:t>
              </a:r>
              <a:endParaRPr lang="en-US" altLang="zh-CN" sz="1477">
                <a:ea typeface="宋体" panose="02010600030101010101" pitchFamily="2" charset="-122"/>
                <a:cs typeface="Arial" panose="020B0604020202020204" pitchFamily="34" charset="0"/>
              </a:endParaRPr>
            </a:p>
          </p:txBody>
        </p:sp>
        <p:sp>
          <p:nvSpPr>
            <p:cNvPr id="25641" name="Rectangle 81"/>
            <p:cNvSpPr>
              <a:spLocks noChangeArrowheads="1"/>
            </p:cNvSpPr>
            <p:nvPr/>
          </p:nvSpPr>
          <p:spPr bwMode="auto">
            <a:xfrm>
              <a:off x="2486" y="3020"/>
              <a:ext cx="51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00000"/>
                  </a:solidFill>
                  <a:ea typeface="宋体" panose="02010600030101010101" pitchFamily="2" charset="-122"/>
                  <a:cs typeface="Arial" panose="020B0604020202020204" pitchFamily="34" charset="0"/>
                </a:rPr>
                <a:t>State P2</a:t>
              </a:r>
              <a:endParaRPr lang="en-US" altLang="zh-CN" sz="1477">
                <a:ea typeface="宋体" panose="02010600030101010101" pitchFamily="2" charset="-122"/>
                <a:cs typeface="Arial" panose="020B0604020202020204" pitchFamily="34" charset="0"/>
              </a:endParaRPr>
            </a:p>
          </p:txBody>
        </p:sp>
        <p:sp>
          <p:nvSpPr>
            <p:cNvPr id="25642" name="Rectangle 82"/>
            <p:cNvSpPr>
              <a:spLocks noChangeArrowheads="1"/>
            </p:cNvSpPr>
            <p:nvPr/>
          </p:nvSpPr>
          <p:spPr bwMode="auto">
            <a:xfrm>
              <a:off x="3178" y="3020"/>
              <a:ext cx="72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00000"/>
                  </a:solidFill>
                  <a:ea typeface="宋体" panose="02010600030101010101" pitchFamily="2" charset="-122"/>
                  <a:cs typeface="Arial" panose="020B0604020202020204" pitchFamily="34" charset="0"/>
                </a:rPr>
                <a:t>State P3</a:t>
              </a:r>
              <a:endParaRPr lang="en-US" altLang="zh-CN" sz="1477">
                <a:ea typeface="宋体" panose="02010600030101010101" pitchFamily="2" charset="-122"/>
                <a:cs typeface="Arial" panose="020B0604020202020204" pitchFamily="34" charset="0"/>
              </a:endParaRPr>
            </a:p>
          </p:txBody>
        </p:sp>
        <p:sp>
          <p:nvSpPr>
            <p:cNvPr id="25643" name="Rectangle 83"/>
            <p:cNvSpPr>
              <a:spLocks noChangeArrowheads="1"/>
            </p:cNvSpPr>
            <p:nvPr/>
          </p:nvSpPr>
          <p:spPr bwMode="auto">
            <a:xfrm>
              <a:off x="3898" y="3020"/>
              <a:ext cx="67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00000"/>
                  </a:solidFill>
                  <a:ea typeface="宋体" panose="02010600030101010101" pitchFamily="2" charset="-122"/>
                  <a:cs typeface="Arial" panose="020B0604020202020204" pitchFamily="34" charset="0"/>
                </a:rPr>
                <a:t>Bus Action</a:t>
              </a:r>
              <a:endParaRPr lang="en-US" altLang="zh-CN" sz="1477">
                <a:ea typeface="宋体" panose="02010600030101010101" pitchFamily="2" charset="-122"/>
                <a:cs typeface="Arial" panose="020B0604020202020204" pitchFamily="34" charset="0"/>
              </a:endParaRPr>
            </a:p>
          </p:txBody>
        </p:sp>
        <p:sp>
          <p:nvSpPr>
            <p:cNvPr id="25644" name="Rectangle 84"/>
            <p:cNvSpPr>
              <a:spLocks noChangeArrowheads="1"/>
            </p:cNvSpPr>
            <p:nvPr/>
          </p:nvSpPr>
          <p:spPr bwMode="auto">
            <a:xfrm>
              <a:off x="4970" y="3020"/>
              <a:ext cx="6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00000"/>
                  </a:solidFill>
                  <a:ea typeface="宋体" panose="02010600030101010101" pitchFamily="2" charset="-122"/>
                  <a:cs typeface="Arial" panose="020B0604020202020204" pitchFamily="34" charset="0"/>
                </a:rPr>
                <a:t>Data from</a:t>
              </a:r>
              <a:endParaRPr lang="en-US" altLang="zh-CN" sz="1477">
                <a:ea typeface="宋体" panose="02010600030101010101" pitchFamily="2" charset="-122"/>
                <a:cs typeface="Arial" panose="020B0604020202020204" pitchFamily="34" charset="0"/>
              </a:endParaRPr>
            </a:p>
          </p:txBody>
        </p:sp>
        <p:sp>
          <p:nvSpPr>
            <p:cNvPr id="25645" name="Line 116"/>
            <p:cNvSpPr>
              <a:spLocks noChangeShapeType="1"/>
            </p:cNvSpPr>
            <p:nvPr/>
          </p:nvSpPr>
          <p:spPr bwMode="auto">
            <a:xfrm>
              <a:off x="624" y="3216"/>
              <a:ext cx="49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62"/>
            </a:p>
          </p:txBody>
        </p:sp>
      </p:grpSp>
      <p:sp>
        <p:nvSpPr>
          <p:cNvPr id="25630" name="Rectangle 123"/>
          <p:cNvSpPr>
            <a:spLocks noChangeArrowheads="1"/>
          </p:cNvSpPr>
          <p:nvPr/>
        </p:nvSpPr>
        <p:spPr bwMode="auto">
          <a:xfrm>
            <a:off x="2967405" y="3808535"/>
            <a:ext cx="253511" cy="25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a:ea typeface="宋体" panose="02010600030101010101" pitchFamily="2" charset="-122"/>
              </a:rPr>
              <a:t>5</a:t>
            </a:r>
            <a:endParaRPr lang="en-US" altLang="zh-CN" sz="1846">
              <a:ea typeface="宋体" panose="02010600030101010101" pitchFamily="2" charset="-122"/>
            </a:endParaRPr>
          </a:p>
        </p:txBody>
      </p:sp>
      <p:sp>
        <p:nvSpPr>
          <p:cNvPr id="367740" name="Rectangle 124"/>
          <p:cNvSpPr>
            <a:spLocks noChangeArrowheads="1"/>
          </p:cNvSpPr>
          <p:nvPr/>
        </p:nvSpPr>
        <p:spPr bwMode="auto">
          <a:xfrm>
            <a:off x="3137389" y="3808535"/>
            <a:ext cx="253511" cy="25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a:solidFill>
                  <a:srgbClr val="0332B7"/>
                </a:solidFill>
                <a:ea typeface="宋体" panose="02010600030101010101" pitchFamily="2" charset="-122"/>
              </a:rPr>
              <a:t>7</a:t>
            </a:r>
            <a:endParaRPr lang="en-US" altLang="zh-CN" sz="1846">
              <a:solidFill>
                <a:srgbClr val="0332B7"/>
              </a:solidFill>
              <a:ea typeface="宋体" panose="02010600030101010101" pitchFamily="2" charset="-122"/>
            </a:endParaRPr>
          </a:p>
        </p:txBody>
      </p:sp>
      <p:sp>
        <p:nvSpPr>
          <p:cNvPr id="367741" name="Line 125"/>
          <p:cNvSpPr>
            <a:spLocks noChangeShapeType="1"/>
          </p:cNvSpPr>
          <p:nvPr/>
        </p:nvSpPr>
        <p:spPr bwMode="auto">
          <a:xfrm flipH="1">
            <a:off x="2968870" y="3808536"/>
            <a:ext cx="126023" cy="2535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62"/>
          </a:p>
        </p:txBody>
      </p:sp>
      <p:sp>
        <p:nvSpPr>
          <p:cNvPr id="367743" name="Text Box 127"/>
          <p:cNvSpPr txBox="1">
            <a:spLocks noChangeArrowheads="1"/>
          </p:cNvSpPr>
          <p:nvPr/>
        </p:nvSpPr>
        <p:spPr bwMode="auto">
          <a:xfrm>
            <a:off x="1828800" y="2388577"/>
            <a:ext cx="23115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chemeClr val="hlink"/>
                </a:solidFill>
                <a:ea typeface="宋体" panose="02010600030101010101" pitchFamily="2" charset="-122"/>
              </a:rPr>
              <a:t>I</a:t>
            </a:r>
          </a:p>
        </p:txBody>
      </p:sp>
      <p:sp>
        <p:nvSpPr>
          <p:cNvPr id="367744" name="Text Box 128"/>
          <p:cNvSpPr txBox="1">
            <a:spLocks noChangeArrowheads="1"/>
          </p:cNvSpPr>
          <p:nvPr/>
        </p:nvSpPr>
        <p:spPr bwMode="auto">
          <a:xfrm>
            <a:off x="6006612" y="2388577"/>
            <a:ext cx="29527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rgbClr val="0332B7"/>
                </a:solidFill>
                <a:ea typeface="宋体" panose="02010600030101010101" pitchFamily="2" charset="-122"/>
              </a:rPr>
              <a:t>S</a:t>
            </a:r>
          </a:p>
        </p:txBody>
      </p:sp>
      <p:sp>
        <p:nvSpPr>
          <p:cNvPr id="367745" name="Text Box 129"/>
          <p:cNvSpPr txBox="1">
            <a:spLocks noChangeArrowheads="1"/>
          </p:cNvSpPr>
          <p:nvPr/>
        </p:nvSpPr>
        <p:spPr bwMode="auto">
          <a:xfrm>
            <a:off x="1828800" y="2388577"/>
            <a:ext cx="29527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rgbClr val="0332B7"/>
                </a:solidFill>
                <a:ea typeface="宋体" panose="02010600030101010101" pitchFamily="2" charset="-122"/>
              </a:rPr>
              <a:t>S</a:t>
            </a:r>
          </a:p>
        </p:txBody>
      </p:sp>
      <p:grpSp>
        <p:nvGrpSpPr>
          <p:cNvPr id="12" name="Group 134"/>
          <p:cNvGrpSpPr>
            <a:grpSpLocks/>
          </p:cNvGrpSpPr>
          <p:nvPr/>
        </p:nvGrpSpPr>
        <p:grpSpPr bwMode="auto">
          <a:xfrm>
            <a:off x="2504343" y="2568820"/>
            <a:ext cx="4413738" cy="1113692"/>
            <a:chOff x="1709" y="1573"/>
            <a:chExt cx="3012" cy="760"/>
          </a:xfrm>
        </p:grpSpPr>
        <p:sp>
          <p:nvSpPr>
            <p:cNvPr id="25637" name="Freeform 131"/>
            <p:cNvSpPr>
              <a:spLocks/>
            </p:cNvSpPr>
            <p:nvPr/>
          </p:nvSpPr>
          <p:spPr bwMode="auto">
            <a:xfrm>
              <a:off x="1709" y="1573"/>
              <a:ext cx="3012" cy="385"/>
            </a:xfrm>
            <a:custGeom>
              <a:avLst/>
              <a:gdLst>
                <a:gd name="T0" fmla="*/ 2974 w 3134"/>
                <a:gd name="T1" fmla="*/ 0 h 436"/>
                <a:gd name="T2" fmla="*/ 2587 w 3134"/>
                <a:gd name="T3" fmla="*/ 330 h 436"/>
                <a:gd name="T4" fmla="*/ 426 w 3134"/>
                <a:gd name="T5" fmla="*/ 330 h 436"/>
                <a:gd name="T6" fmla="*/ 34 w 3134"/>
                <a:gd name="T7" fmla="*/ 10 h 436"/>
                <a:gd name="T8" fmla="*/ 0 60000 65536"/>
                <a:gd name="T9" fmla="*/ 0 60000 65536"/>
                <a:gd name="T10" fmla="*/ 0 60000 65536"/>
                <a:gd name="T11" fmla="*/ 0 60000 65536"/>
                <a:gd name="T12" fmla="*/ 0 w 3134"/>
                <a:gd name="T13" fmla="*/ 0 h 436"/>
                <a:gd name="T14" fmla="*/ 3134 w 3134"/>
                <a:gd name="T15" fmla="*/ 436 h 436"/>
              </a:gdLst>
              <a:ahLst/>
              <a:cxnLst>
                <a:cxn ang="T8">
                  <a:pos x="T0" y="T1"/>
                </a:cxn>
                <a:cxn ang="T9">
                  <a:pos x="T2" y="T3"/>
                </a:cxn>
                <a:cxn ang="T10">
                  <a:pos x="T4" y="T5"/>
                </a:cxn>
                <a:cxn ang="T11">
                  <a:pos x="T6" y="T7"/>
                </a:cxn>
              </a:cxnLst>
              <a:rect l="T12" t="T13" r="T14" b="T15"/>
              <a:pathLst>
                <a:path w="3134" h="436">
                  <a:moveTo>
                    <a:pt x="3094" y="0"/>
                  </a:moveTo>
                  <a:cubicBezTo>
                    <a:pt x="3027" y="62"/>
                    <a:pt x="3134" y="312"/>
                    <a:pt x="2692" y="374"/>
                  </a:cubicBezTo>
                  <a:cubicBezTo>
                    <a:pt x="2250" y="436"/>
                    <a:pt x="886" y="434"/>
                    <a:pt x="443" y="374"/>
                  </a:cubicBezTo>
                  <a:cubicBezTo>
                    <a:pt x="0" y="314"/>
                    <a:pt x="120" y="87"/>
                    <a:pt x="35" y="11"/>
                  </a:cubicBezTo>
                </a:path>
              </a:pathLst>
            </a:custGeom>
            <a:noFill/>
            <a:ln w="28575" cap="flat" cmpd="sng">
              <a:solidFill>
                <a:srgbClr val="0332B7"/>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662"/>
            </a:p>
          </p:txBody>
        </p:sp>
        <p:sp>
          <p:nvSpPr>
            <p:cNvPr id="25638" name="Freeform 132"/>
            <p:cNvSpPr>
              <a:spLocks/>
            </p:cNvSpPr>
            <p:nvPr/>
          </p:nvSpPr>
          <p:spPr bwMode="auto">
            <a:xfrm>
              <a:off x="2256" y="1901"/>
              <a:ext cx="778" cy="432"/>
            </a:xfrm>
            <a:custGeom>
              <a:avLst/>
              <a:gdLst>
                <a:gd name="T0" fmla="*/ 778 w 778"/>
                <a:gd name="T1" fmla="*/ 45 h 386"/>
                <a:gd name="T2" fmla="*/ 313 w 778"/>
                <a:gd name="T3" fmla="*/ 93 h 386"/>
                <a:gd name="T4" fmla="*/ 0 w 778"/>
                <a:gd name="T5" fmla="*/ 432 h 386"/>
                <a:gd name="T6" fmla="*/ 0 60000 65536"/>
                <a:gd name="T7" fmla="*/ 0 60000 65536"/>
                <a:gd name="T8" fmla="*/ 0 60000 65536"/>
                <a:gd name="T9" fmla="*/ 0 w 778"/>
                <a:gd name="T10" fmla="*/ 0 h 386"/>
                <a:gd name="T11" fmla="*/ 778 w 778"/>
                <a:gd name="T12" fmla="*/ 386 h 386"/>
              </a:gdLst>
              <a:ahLst/>
              <a:cxnLst>
                <a:cxn ang="T6">
                  <a:pos x="T0" y="T1"/>
                </a:cxn>
                <a:cxn ang="T7">
                  <a:pos x="T2" y="T3"/>
                </a:cxn>
                <a:cxn ang="T8">
                  <a:pos x="T4" y="T5"/>
                </a:cxn>
              </a:cxnLst>
              <a:rect l="T9" t="T10" r="T11" b="T12"/>
              <a:pathLst>
                <a:path w="778" h="386">
                  <a:moveTo>
                    <a:pt x="778" y="40"/>
                  </a:moveTo>
                  <a:cubicBezTo>
                    <a:pt x="701" y="47"/>
                    <a:pt x="551" y="0"/>
                    <a:pt x="313" y="83"/>
                  </a:cubicBezTo>
                  <a:cubicBezTo>
                    <a:pt x="75" y="166"/>
                    <a:pt x="65" y="323"/>
                    <a:pt x="0" y="386"/>
                  </a:cubicBezTo>
                </a:path>
              </a:pathLst>
            </a:custGeom>
            <a:noFill/>
            <a:ln w="28575" cap="flat" cmpd="sng">
              <a:solidFill>
                <a:srgbClr val="0332B7"/>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662"/>
            </a:p>
          </p:txBody>
        </p:sp>
      </p:grpSp>
      <p:sp>
        <p:nvSpPr>
          <p:cNvPr id="2" name="日期占位符 1"/>
          <p:cNvSpPr>
            <a:spLocks noGrp="1"/>
          </p:cNvSpPr>
          <p:nvPr>
            <p:ph type="dt" sz="half" idx="10"/>
          </p:nvPr>
        </p:nvSpPr>
        <p:spPr/>
        <p:txBody>
          <a:bodyPr/>
          <a:lstStyle/>
          <a:p>
            <a:fld id="{63E045E7-5C51-4E68-B4F9-C8409DF110A2}"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48</a:t>
            </a:fld>
            <a:endParaRPr lang="zh-CN" altLang="en-US"/>
          </a:p>
        </p:txBody>
      </p:sp>
    </p:spTree>
    <p:extLst>
      <p:ext uri="{BB962C8B-B14F-4D97-AF65-F5344CB8AC3E}">
        <p14:creationId xmlns:p14="http://schemas.microsoft.com/office/powerpoint/2010/main" val="2847205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76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76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76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76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76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76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67655"/>
                                        </p:tgtEl>
                                        <p:attrNameLst>
                                          <p:attrName>style.visibility</p:attrName>
                                        </p:attrNameLst>
                                      </p:cBhvr>
                                      <p:to>
                                        <p:strVal val="hidden"/>
                                      </p:to>
                                    </p:set>
                                  </p:childTnLst>
                                </p:cTn>
                              </p:par>
                            </p:childTnLst>
                          </p:cTn>
                        </p:par>
                        <p:par>
                          <p:cTn id="35" fill="hold" nodeType="afterGroup">
                            <p:stCondLst>
                              <p:cond delay="0"/>
                            </p:stCondLst>
                            <p:childTnLst>
                              <p:par>
                                <p:cTn id="36" presetID="1" presetClass="entr" presetSubtype="0" fill="hold" grpId="0" nodeType="afterEffect">
                                  <p:stCondLst>
                                    <p:cond delay="1000"/>
                                  </p:stCondLst>
                                  <p:childTnLst>
                                    <p:set>
                                      <p:cBhvr>
                                        <p:cTn id="37" dur="1" fill="hold">
                                          <p:stCondLst>
                                            <p:cond delay="0"/>
                                          </p:stCondLst>
                                        </p:cTn>
                                        <p:tgtEl>
                                          <p:spTgt spid="36774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367667"/>
                                        </p:tgtEl>
                                        <p:attrNameLst>
                                          <p:attrName>style.visibility</p:attrName>
                                        </p:attrNameLst>
                                      </p:cBhvr>
                                      <p:to>
                                        <p:strVal val="hidden"/>
                                      </p:to>
                                    </p:set>
                                  </p:childTnLst>
                                </p:cTn>
                              </p:par>
                            </p:childTnLst>
                          </p:cTn>
                        </p:par>
                        <p:par>
                          <p:cTn id="42" fill="hold" nodeType="afterGroup">
                            <p:stCondLst>
                              <p:cond delay="0"/>
                            </p:stCondLst>
                            <p:childTnLst>
                              <p:par>
                                <p:cTn id="43" presetID="1" presetClass="entr" presetSubtype="0" fill="hold" grpId="0" nodeType="afterEffect">
                                  <p:stCondLst>
                                    <p:cond delay="1000"/>
                                  </p:stCondLst>
                                  <p:childTnLst>
                                    <p:set>
                                      <p:cBhvr>
                                        <p:cTn id="44" dur="1" fill="hold">
                                          <p:stCondLst>
                                            <p:cond delay="0"/>
                                          </p:stCondLst>
                                        </p:cTn>
                                        <p:tgtEl>
                                          <p:spTgt spid="367672"/>
                                        </p:tgtEl>
                                        <p:attrNameLst>
                                          <p:attrName>style.visibility</p:attrName>
                                        </p:attrNameLst>
                                      </p:cBhvr>
                                      <p:to>
                                        <p:strVal val="visible"/>
                                      </p:to>
                                    </p:set>
                                  </p:childTnLst>
                                </p:cTn>
                              </p:par>
                              <p:par>
                                <p:cTn id="45" presetID="1" presetClass="exit" presetSubtype="0" fill="hold" grpId="1" nodeType="withEffect">
                                  <p:stCondLst>
                                    <p:cond delay="1000"/>
                                  </p:stCondLst>
                                  <p:childTnLst>
                                    <p:set>
                                      <p:cBhvr>
                                        <p:cTn id="46" dur="1" fill="hold">
                                          <p:stCondLst>
                                            <p:cond delay="0"/>
                                          </p:stCondLst>
                                        </p:cTn>
                                        <p:tgtEl>
                                          <p:spTgt spid="367668"/>
                                        </p:tgtEl>
                                        <p:attrNameLst>
                                          <p:attrName>style.visibility</p:attrName>
                                        </p:attrNameLst>
                                      </p:cBhvr>
                                      <p:to>
                                        <p:strVal val="hidden"/>
                                      </p:to>
                                    </p:set>
                                  </p:childTnLst>
                                </p:cTn>
                              </p:par>
                              <p:par>
                                <p:cTn id="47" presetID="1" presetClass="entr" presetSubtype="0" fill="hold" grpId="0" nodeType="withEffect">
                                  <p:stCondLst>
                                    <p:cond delay="1000"/>
                                  </p:stCondLst>
                                  <p:childTnLst>
                                    <p:set>
                                      <p:cBhvr>
                                        <p:cTn id="48" dur="1" fill="hold">
                                          <p:stCondLst>
                                            <p:cond delay="0"/>
                                          </p:stCondLst>
                                        </p:cTn>
                                        <p:tgtEl>
                                          <p:spTgt spid="36767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67656"/>
                                        </p:tgtEl>
                                        <p:attrNameLst>
                                          <p:attrName>style.visibility</p:attrName>
                                        </p:attrNameLst>
                                      </p:cBhvr>
                                      <p:to>
                                        <p:strVal val="hidden"/>
                                      </p:to>
                                    </p:set>
                                  </p:childTnLst>
                                </p:cTn>
                              </p:par>
                            </p:childTnLst>
                          </p:cTn>
                        </p:par>
                        <p:par>
                          <p:cTn id="61" fill="hold" nodeType="afterGroup">
                            <p:stCondLst>
                              <p:cond delay="0"/>
                            </p:stCondLst>
                            <p:childTnLst>
                              <p:par>
                                <p:cTn id="62" presetID="1" presetClass="entr" presetSubtype="0" fill="hold" grpId="0" nodeType="afterEffect">
                                  <p:stCondLst>
                                    <p:cond delay="1000"/>
                                  </p:stCondLst>
                                  <p:childTnLst>
                                    <p:set>
                                      <p:cBhvr>
                                        <p:cTn id="63" dur="1" fill="hold">
                                          <p:stCondLst>
                                            <p:cond delay="0"/>
                                          </p:stCondLst>
                                        </p:cTn>
                                        <p:tgtEl>
                                          <p:spTgt spid="367691"/>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xit" presetSubtype="0" fill="hold" grpId="1" nodeType="afterEffect">
                                  <p:stCondLst>
                                    <p:cond delay="1000"/>
                                  </p:stCondLst>
                                  <p:childTnLst>
                                    <p:set>
                                      <p:cBhvr>
                                        <p:cTn id="66" dur="1" fill="hold">
                                          <p:stCondLst>
                                            <p:cond delay="0"/>
                                          </p:stCondLst>
                                        </p:cTn>
                                        <p:tgtEl>
                                          <p:spTgt spid="367743"/>
                                        </p:tgtEl>
                                        <p:attrNameLst>
                                          <p:attrName>style.visibility</p:attrName>
                                        </p:attrNameLst>
                                      </p:cBhvr>
                                      <p:to>
                                        <p:strVal val="hidden"/>
                                      </p:to>
                                    </p:set>
                                  </p:childTnLst>
                                </p:cTn>
                              </p:par>
                            </p:childTnLst>
                          </p:cTn>
                        </p:par>
                        <p:par>
                          <p:cTn id="67" fill="hold" nodeType="afterGroup">
                            <p:stCondLst>
                              <p:cond delay="2000"/>
                            </p:stCondLst>
                            <p:childTnLst>
                              <p:par>
                                <p:cTn id="68" presetID="1" presetClass="entr" presetSubtype="0" fill="hold" grpId="0" nodeType="afterEffect">
                                  <p:stCondLst>
                                    <p:cond delay="1000"/>
                                  </p:stCondLst>
                                  <p:childTnLst>
                                    <p:set>
                                      <p:cBhvr>
                                        <p:cTn id="69" dur="1" fill="hold">
                                          <p:stCondLst>
                                            <p:cond delay="0"/>
                                          </p:stCondLst>
                                        </p:cTn>
                                        <p:tgtEl>
                                          <p:spTgt spid="367745"/>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67741"/>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1000"/>
                                  </p:stCondLst>
                                  <p:childTnLst>
                                    <p:set>
                                      <p:cBhvr>
                                        <p:cTn id="76" dur="1" fill="hold">
                                          <p:stCondLst>
                                            <p:cond delay="0"/>
                                          </p:stCondLst>
                                        </p:cTn>
                                        <p:tgtEl>
                                          <p:spTgt spid="367740">
                                            <p:txEl>
                                              <p:pRg st="0" end="0"/>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67672"/>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367744"/>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10"/>
                                        </p:tgtEl>
                                        <p:attrNameLst>
                                          <p:attrName>style.visibility</p:attrName>
                                        </p:attrNameLst>
                                      </p:cBhvr>
                                      <p:to>
                                        <p:strVal val="visible"/>
                                      </p:to>
                                    </p:set>
                                  </p:childTnLst>
                                </p:cTn>
                              </p:par>
                              <p:par>
                                <p:cTn id="88" presetID="1" presetClass="exit" presetSubtype="0" fill="hold" nodeType="withEffect">
                                  <p:stCondLst>
                                    <p:cond delay="0"/>
                                  </p:stCondLst>
                                  <p:childTnLst>
                                    <p:set>
                                      <p:cBhvr>
                                        <p:cTn id="89" dur="1" fill="hold">
                                          <p:stCondLst>
                                            <p:cond delay="0"/>
                                          </p:stCondLst>
                                        </p:cTn>
                                        <p:tgtEl>
                                          <p:spTgt spid="12"/>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4" grpId="0"/>
      <p:bldP spid="367655" grpId="0"/>
      <p:bldP spid="367655" grpId="1"/>
      <p:bldP spid="367656" grpId="0"/>
      <p:bldP spid="367656" grpId="1"/>
      <p:bldP spid="367666" grpId="0"/>
      <p:bldP spid="367667" grpId="0"/>
      <p:bldP spid="367667" grpId="1"/>
      <p:bldP spid="367668" grpId="0"/>
      <p:bldP spid="367668" grpId="1"/>
      <p:bldP spid="367672" grpId="0"/>
      <p:bldP spid="367672" grpId="1"/>
      <p:bldP spid="367673" grpId="0"/>
      <p:bldP spid="367691" grpId="0"/>
      <p:bldP spid="367741" grpId="0" animBg="1"/>
      <p:bldP spid="367743" grpId="0"/>
      <p:bldP spid="367743" grpId="1"/>
      <p:bldP spid="367744" grpId="0"/>
      <p:bldP spid="36774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28650" y="320675"/>
            <a:ext cx="7886700" cy="682936"/>
          </a:xfrm>
        </p:spPr>
        <p:txBody>
          <a:bodyPr>
            <a:normAutofit fontScale="90000"/>
          </a:bodyPr>
          <a:lstStyle/>
          <a:p>
            <a:r>
              <a:rPr lang="en-US" altLang="en-US" dirty="0" smtClean="0"/>
              <a:t>Lower-level Design Choices</a:t>
            </a:r>
          </a:p>
        </p:txBody>
      </p:sp>
      <p:sp>
        <p:nvSpPr>
          <p:cNvPr id="26628" name="Rectangle 3"/>
          <p:cNvSpPr>
            <a:spLocks noGrp="1" noChangeArrowheads="1"/>
          </p:cNvSpPr>
          <p:nvPr>
            <p:ph type="body" idx="1"/>
          </p:nvPr>
        </p:nvSpPr>
        <p:spPr>
          <a:xfrm>
            <a:off x="528289" y="1271240"/>
            <a:ext cx="8348082" cy="4872270"/>
          </a:xfrm>
        </p:spPr>
        <p:txBody>
          <a:bodyPr>
            <a:normAutofit fontScale="85000" lnSpcReduction="10000"/>
          </a:bodyPr>
          <a:lstStyle/>
          <a:p>
            <a:pPr>
              <a:lnSpc>
                <a:spcPct val="110000"/>
              </a:lnSpc>
              <a:spcBef>
                <a:spcPts val="600"/>
              </a:spcBef>
            </a:pPr>
            <a:r>
              <a:rPr lang="en-US" altLang="en-US" dirty="0" smtClean="0"/>
              <a:t>Bus Upgrade (</a:t>
            </a:r>
            <a:r>
              <a:rPr lang="en-US" altLang="en-US" b="1" dirty="0" err="1" smtClean="0">
                <a:solidFill>
                  <a:schemeClr val="hlink"/>
                </a:solidFill>
              </a:rPr>
              <a:t>BusUpgr</a:t>
            </a:r>
            <a:r>
              <a:rPr lang="en-US" altLang="en-US" dirty="0" smtClean="0"/>
              <a:t>) </a:t>
            </a:r>
            <a:r>
              <a:rPr lang="zh-CN" altLang="en-US" dirty="0" smtClean="0"/>
              <a:t>将</a:t>
            </a:r>
            <a:r>
              <a:rPr lang="en-US" altLang="zh-CN" dirty="0" smtClean="0"/>
              <a:t>Cache</a:t>
            </a:r>
            <a:r>
              <a:rPr lang="zh-CN" altLang="en-US" dirty="0" smtClean="0"/>
              <a:t>块的状态从</a:t>
            </a:r>
            <a:r>
              <a:rPr lang="en-US" altLang="en-US" dirty="0" smtClean="0"/>
              <a:t> S </a:t>
            </a:r>
            <a:r>
              <a:rPr lang="zh-CN" altLang="en-US" dirty="0" smtClean="0"/>
              <a:t>到</a:t>
            </a:r>
            <a:r>
              <a:rPr lang="en-US" altLang="en-US" dirty="0" smtClean="0"/>
              <a:t>M</a:t>
            </a:r>
          </a:p>
          <a:p>
            <a:pPr lvl="1">
              <a:lnSpc>
                <a:spcPct val="110000"/>
              </a:lnSpc>
              <a:spcBef>
                <a:spcPts val="600"/>
              </a:spcBef>
            </a:pPr>
            <a:r>
              <a:rPr lang="zh-CN" altLang="en-US" dirty="0" smtClean="0"/>
              <a:t>引起作废操作</a:t>
            </a:r>
            <a:r>
              <a:rPr lang="en-US" altLang="en-US" dirty="0" smtClean="0"/>
              <a:t> (</a:t>
            </a:r>
            <a:r>
              <a:rPr lang="zh-CN" altLang="en-US" dirty="0" smtClean="0"/>
              <a:t>类似</a:t>
            </a:r>
            <a:r>
              <a:rPr lang="en-US" altLang="en-US" dirty="0" smtClean="0"/>
              <a:t> </a:t>
            </a:r>
            <a:r>
              <a:rPr lang="en-US" altLang="en-US" dirty="0" err="1" smtClean="0"/>
              <a:t>BusRdX</a:t>
            </a:r>
            <a:r>
              <a:rPr lang="en-US" altLang="en-US" dirty="0" smtClean="0"/>
              <a:t>) </a:t>
            </a:r>
            <a:r>
              <a:rPr lang="zh-CN" altLang="en-US" dirty="0" smtClean="0"/>
              <a:t>，但避免块的读操作</a:t>
            </a:r>
            <a:endParaRPr lang="en-US" altLang="en-US" dirty="0" smtClean="0"/>
          </a:p>
          <a:p>
            <a:pPr>
              <a:lnSpc>
                <a:spcPct val="110000"/>
              </a:lnSpc>
              <a:spcBef>
                <a:spcPts val="600"/>
              </a:spcBef>
            </a:pPr>
            <a:r>
              <a:rPr lang="zh-CN" altLang="en-US" dirty="0" smtClean="0"/>
              <a:t>当</a:t>
            </a:r>
            <a:r>
              <a:rPr lang="en-US" altLang="en-US" dirty="0" smtClean="0"/>
              <a:t> </a:t>
            </a:r>
            <a:r>
              <a:rPr lang="en-US" altLang="en-US" dirty="0" err="1" smtClean="0"/>
              <a:t>BusRd</a:t>
            </a:r>
            <a:r>
              <a:rPr lang="en-US" altLang="en-US" dirty="0" smtClean="0"/>
              <a:t> </a:t>
            </a:r>
            <a:r>
              <a:rPr lang="zh-CN" altLang="en-US" dirty="0" smtClean="0"/>
              <a:t>由</a:t>
            </a:r>
            <a:r>
              <a:rPr lang="en-US" altLang="zh-CN" dirty="0" smtClean="0"/>
              <a:t>M</a:t>
            </a:r>
            <a:r>
              <a:rPr lang="zh-CN" altLang="en-US" dirty="0" smtClean="0"/>
              <a:t>态的块引起时，变迁到哪个态</a:t>
            </a:r>
            <a:endParaRPr lang="en-US" altLang="en-US" dirty="0" smtClean="0"/>
          </a:p>
          <a:p>
            <a:pPr lvl="1">
              <a:lnSpc>
                <a:spcPct val="110000"/>
              </a:lnSpc>
              <a:spcBef>
                <a:spcPts val="600"/>
              </a:spcBef>
            </a:pPr>
            <a:r>
              <a:rPr lang="en-US" altLang="en-US" dirty="0" smtClean="0"/>
              <a:t>M → S or M → I </a:t>
            </a:r>
            <a:r>
              <a:rPr lang="zh-CN" altLang="en-US" dirty="0" smtClean="0"/>
              <a:t>取决于访问模式</a:t>
            </a:r>
            <a:r>
              <a:rPr lang="en-US" altLang="en-US" dirty="0" smtClean="0"/>
              <a:t> </a:t>
            </a:r>
          </a:p>
          <a:p>
            <a:pPr>
              <a:lnSpc>
                <a:spcPct val="110000"/>
              </a:lnSpc>
              <a:spcBef>
                <a:spcPts val="600"/>
              </a:spcBef>
            </a:pPr>
            <a:r>
              <a:rPr lang="en-US" altLang="en-US" dirty="0" smtClean="0"/>
              <a:t>Transition to state S</a:t>
            </a:r>
          </a:p>
          <a:p>
            <a:pPr lvl="1">
              <a:lnSpc>
                <a:spcPct val="110000"/>
              </a:lnSpc>
              <a:spcBef>
                <a:spcPts val="600"/>
              </a:spcBef>
            </a:pPr>
            <a:r>
              <a:rPr lang="zh-CN" altLang="en-US" dirty="0"/>
              <a:t>如果</a:t>
            </a:r>
            <a:r>
              <a:rPr lang="zh-CN" altLang="en-US" dirty="0" smtClean="0"/>
              <a:t>不久会有本地读操作，而不是其他处理器的写操作</a:t>
            </a:r>
            <a:endParaRPr lang="en-US" altLang="zh-CN" dirty="0" smtClean="0"/>
          </a:p>
          <a:p>
            <a:pPr lvl="1">
              <a:lnSpc>
                <a:spcPct val="110000"/>
              </a:lnSpc>
              <a:spcBef>
                <a:spcPts val="600"/>
              </a:spcBef>
            </a:pPr>
            <a:r>
              <a:rPr lang="zh-CN" altLang="en-US" dirty="0" smtClean="0"/>
              <a:t>比较适合于经常发生读操作的访问模式</a:t>
            </a:r>
            <a:endParaRPr lang="en-US" altLang="en-US" dirty="0" smtClean="0"/>
          </a:p>
          <a:p>
            <a:pPr>
              <a:lnSpc>
                <a:spcPct val="110000"/>
              </a:lnSpc>
              <a:spcBef>
                <a:spcPts val="600"/>
              </a:spcBef>
            </a:pPr>
            <a:r>
              <a:rPr lang="en-US" altLang="en-US" dirty="0" smtClean="0"/>
              <a:t>Transition to state I</a:t>
            </a:r>
          </a:p>
          <a:p>
            <a:pPr lvl="1">
              <a:lnSpc>
                <a:spcPct val="110000"/>
              </a:lnSpc>
              <a:spcBef>
                <a:spcPts val="600"/>
              </a:spcBef>
            </a:pPr>
            <a:r>
              <a:rPr lang="zh-CN" altLang="en-US" dirty="0" smtClean="0"/>
              <a:t>经常发生其他处理器写操作</a:t>
            </a:r>
            <a:endParaRPr lang="en-US" altLang="en-US" dirty="0" smtClean="0"/>
          </a:p>
          <a:p>
            <a:pPr lvl="1">
              <a:lnSpc>
                <a:spcPct val="110000"/>
              </a:lnSpc>
              <a:spcBef>
                <a:spcPts val="600"/>
              </a:spcBef>
            </a:pPr>
            <a:r>
              <a:rPr lang="zh-CN" altLang="en-US" dirty="0" smtClean="0"/>
              <a:t>比较适合数据迁移操作：即本地写后，其他处理器将会发出读和写请求，然后本地又进行读和写。即连续的对称式访问模式</a:t>
            </a:r>
            <a:endParaRPr lang="en-US" altLang="en-US" dirty="0" smtClean="0"/>
          </a:p>
          <a:p>
            <a:pPr>
              <a:lnSpc>
                <a:spcPct val="110000"/>
              </a:lnSpc>
              <a:spcBef>
                <a:spcPts val="600"/>
              </a:spcBef>
            </a:pPr>
            <a:r>
              <a:rPr lang="zh-CN" altLang="en-US" dirty="0" smtClean="0"/>
              <a:t>不同选择方案会影响存储器的性能</a:t>
            </a:r>
            <a:endParaRPr lang="en-US" altLang="en-US" dirty="0" smtClean="0"/>
          </a:p>
        </p:txBody>
      </p:sp>
      <p:sp>
        <p:nvSpPr>
          <p:cNvPr id="2" name="日期占位符 1"/>
          <p:cNvSpPr>
            <a:spLocks noGrp="1"/>
          </p:cNvSpPr>
          <p:nvPr>
            <p:ph type="dt" sz="half" idx="10"/>
          </p:nvPr>
        </p:nvSpPr>
        <p:spPr/>
        <p:txBody>
          <a:bodyPr/>
          <a:lstStyle/>
          <a:p>
            <a:fld id="{E02E1F08-49A1-4F79-AC13-88F2DAA066DB}"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5" name="灯片编号占位符 4"/>
          <p:cNvSpPr>
            <a:spLocks noGrp="1"/>
          </p:cNvSpPr>
          <p:nvPr>
            <p:ph type="sldNum" sz="quarter" idx="12"/>
          </p:nvPr>
        </p:nvSpPr>
        <p:spPr/>
        <p:txBody>
          <a:bodyPr/>
          <a:lstStyle/>
          <a:p>
            <a:fld id="{AA17C781-CE61-413B-B0F5-CF67DAEC2612}" type="slidenum">
              <a:rPr lang="zh-CN" altLang="en-US" smtClean="0"/>
              <a:t>49</a:t>
            </a:fld>
            <a:endParaRPr lang="zh-CN" altLang="en-US"/>
          </a:p>
        </p:txBody>
      </p:sp>
    </p:spTree>
    <p:extLst>
      <p:ext uri="{BB962C8B-B14F-4D97-AF65-F5344CB8AC3E}">
        <p14:creationId xmlns:p14="http://schemas.microsoft.com/office/powerpoint/2010/main" val="2858656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pPr marL="0" indent="0">
              <a:lnSpc>
                <a:spcPct val="85000"/>
              </a:lnSpc>
              <a:spcBef>
                <a:spcPct val="50000"/>
              </a:spcBef>
              <a:buNone/>
            </a:pPr>
            <a:r>
              <a:rPr lang="en-US" altLang="zh-CN" dirty="0" smtClean="0">
                <a:latin typeface="仿宋_GB2312" pitchFamily="49" charset="-122"/>
                <a:ea typeface="仿宋_GB2312" pitchFamily="49" charset="-122"/>
              </a:rPr>
              <a:t>2</a:t>
            </a:r>
            <a:r>
              <a:rPr lang="zh-CN" altLang="en-US" dirty="0" smtClean="0">
                <a:latin typeface="仿宋_GB2312" pitchFamily="49" charset="-122"/>
                <a:ea typeface="仿宋_GB2312" pitchFamily="49" charset="-122"/>
              </a:rPr>
              <a:t>、</a:t>
            </a:r>
            <a:r>
              <a:rPr lang="en-US" altLang="zh-CN" dirty="0" smtClean="0">
                <a:latin typeface="仿宋_GB2312" pitchFamily="49" charset="-122"/>
                <a:ea typeface="仿宋_GB2312" pitchFamily="49" charset="-122"/>
              </a:rPr>
              <a:t>MIMD</a:t>
            </a:r>
            <a:r>
              <a:rPr lang="zh-CN" altLang="en-US" dirty="0">
                <a:latin typeface="仿宋_GB2312" pitchFamily="49" charset="-122"/>
                <a:ea typeface="仿宋_GB2312" pitchFamily="49" charset="-122"/>
              </a:rPr>
              <a:t>已成为通用多处理机体系结构的选择，原因</a:t>
            </a:r>
            <a:r>
              <a:rPr lang="zh-CN" altLang="en-US" dirty="0">
                <a:latin typeface="楷体_GB2312" pitchFamily="49" charset="-122"/>
                <a:ea typeface="楷体_GB2312" pitchFamily="49" charset="-122"/>
              </a:rPr>
              <a:t>：</a:t>
            </a:r>
          </a:p>
          <a:p>
            <a:pPr marL="0" indent="0">
              <a:lnSpc>
                <a:spcPct val="85000"/>
              </a:lnSpc>
              <a:spcBef>
                <a:spcPct val="50000"/>
              </a:spcBef>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(1) MIMD</a:t>
            </a:r>
            <a:r>
              <a:rPr lang="zh-CN" altLang="en-US" dirty="0">
                <a:latin typeface="楷体_GB2312" pitchFamily="49" charset="-122"/>
                <a:ea typeface="楷体_GB2312" pitchFamily="49" charset="-122"/>
              </a:rPr>
              <a:t>具有灵活性。</a:t>
            </a:r>
          </a:p>
          <a:p>
            <a:pPr marL="0" indent="0">
              <a:lnSpc>
                <a:spcPct val="85000"/>
              </a:lnSpc>
              <a:spcBef>
                <a:spcPct val="50000"/>
              </a:spcBef>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(2) MIMD</a:t>
            </a:r>
            <a:r>
              <a:rPr lang="zh-CN" altLang="en-US" dirty="0">
                <a:latin typeface="楷体_GB2312" pitchFamily="49" charset="-122"/>
                <a:ea typeface="楷体_GB2312" pitchFamily="49" charset="-122"/>
              </a:rPr>
              <a:t>可以充分利用商品化微处理器在性能价格</a:t>
            </a:r>
          </a:p>
          <a:p>
            <a:pPr marL="0" indent="0">
              <a:lnSpc>
                <a:spcPct val="85000"/>
              </a:lnSpc>
              <a:spcBef>
                <a:spcPct val="50000"/>
              </a:spcBef>
              <a:buNone/>
            </a:pPr>
            <a:r>
              <a:rPr lang="zh-CN" altLang="en-US" dirty="0">
                <a:latin typeface="楷体_GB2312" pitchFamily="49" charset="-122"/>
                <a:ea typeface="楷体_GB2312" pitchFamily="49" charset="-122"/>
              </a:rPr>
              <a:t>      比方面的优势。</a:t>
            </a:r>
          </a:p>
          <a:p>
            <a:pPr marL="0" indent="0">
              <a:lnSpc>
                <a:spcPct val="85000"/>
              </a:lnSpc>
              <a:spcBef>
                <a:spcPct val="50000"/>
              </a:spcBef>
              <a:buNone/>
            </a:pPr>
            <a:r>
              <a:rPr lang="en-US" altLang="zh-CN" dirty="0" smtClean="0">
                <a:latin typeface="仿宋_GB2312" pitchFamily="49" charset="-122"/>
                <a:ea typeface="仿宋_GB2312" pitchFamily="49" charset="-122"/>
              </a:rPr>
              <a:t>3</a:t>
            </a:r>
            <a:r>
              <a:rPr lang="zh-CN" altLang="en-US" dirty="0">
                <a:latin typeface="仿宋_GB2312" pitchFamily="49" charset="-122"/>
                <a:ea typeface="仿宋_GB2312" pitchFamily="49" charset="-122"/>
              </a:rPr>
              <a:t>、</a:t>
            </a:r>
            <a:r>
              <a:rPr lang="zh-CN" altLang="en-US" dirty="0" smtClean="0">
                <a:latin typeface="仿宋_GB2312" pitchFamily="49" charset="-122"/>
                <a:ea typeface="仿宋_GB2312" pitchFamily="49" charset="-122"/>
              </a:rPr>
              <a:t>根据</a:t>
            </a:r>
            <a:r>
              <a:rPr lang="zh-CN" altLang="en-US" dirty="0">
                <a:latin typeface="仿宋_GB2312" pitchFamily="49" charset="-122"/>
                <a:ea typeface="仿宋_GB2312" pitchFamily="49" charset="-122"/>
              </a:rPr>
              <a:t>多处理机系统中处理器个数的多少，可把现</a:t>
            </a:r>
          </a:p>
          <a:p>
            <a:pPr marL="0" indent="0">
              <a:lnSpc>
                <a:spcPct val="120000"/>
              </a:lnSpc>
              <a:spcBef>
                <a:spcPts val="1200"/>
              </a:spcBef>
              <a:buNone/>
            </a:pPr>
            <a:r>
              <a:rPr lang="zh-CN" altLang="en-US" dirty="0">
                <a:latin typeface="仿宋_GB2312" pitchFamily="49" charset="-122"/>
                <a:ea typeface="仿宋_GB2312" pitchFamily="49" charset="-122"/>
              </a:rPr>
              <a:t>   有的</a:t>
            </a:r>
            <a:r>
              <a:rPr lang="en-US" altLang="zh-CN" dirty="0">
                <a:latin typeface="仿宋_GB2312" pitchFamily="49" charset="-122"/>
                <a:ea typeface="仿宋_GB2312" pitchFamily="49" charset="-122"/>
              </a:rPr>
              <a:t>MIMD</a:t>
            </a:r>
            <a:r>
              <a:rPr lang="zh-CN" altLang="en-US" dirty="0">
                <a:latin typeface="仿宋_GB2312" pitchFamily="49" charset="-122"/>
                <a:ea typeface="仿宋_GB2312" pitchFamily="49" charset="-122"/>
              </a:rPr>
              <a:t>机器分为两</a:t>
            </a:r>
            <a:r>
              <a:rPr lang="zh-CN" altLang="en-US" dirty="0" smtClean="0">
                <a:latin typeface="仿宋_GB2312" pitchFamily="49" charset="-122"/>
                <a:ea typeface="仿宋_GB2312" pitchFamily="49" charset="-122"/>
              </a:rPr>
              <a:t>类</a:t>
            </a:r>
            <a:r>
              <a:rPr lang="zh-CN" altLang="en-US" dirty="0" smtClean="0">
                <a:latin typeface="楷体_GB2312" pitchFamily="49" charset="-122"/>
                <a:ea typeface="楷体_GB2312" pitchFamily="49" charset="-122"/>
              </a:rPr>
              <a:t>（</a:t>
            </a:r>
            <a:r>
              <a:rPr lang="zh-CN" altLang="en-US" dirty="0">
                <a:latin typeface="楷体_GB2312" pitchFamily="49" charset="-122"/>
                <a:ea typeface="楷体_GB2312" pitchFamily="49" charset="-122"/>
              </a:rPr>
              <a:t>每一类代表了一种存储器的结构和互连策略）</a:t>
            </a:r>
          </a:p>
          <a:p>
            <a:pPr marL="0" indent="0">
              <a:lnSpc>
                <a:spcPct val="85000"/>
              </a:lnSpc>
              <a:spcBef>
                <a:spcPct val="50000"/>
              </a:spcBef>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(1) </a:t>
            </a:r>
            <a:r>
              <a:rPr lang="zh-CN" altLang="en-US" dirty="0">
                <a:latin typeface="楷体_GB2312" pitchFamily="49" charset="-122"/>
                <a:ea typeface="楷体_GB2312" pitchFamily="49" charset="-122"/>
              </a:rPr>
              <a:t>集中式共享存储器结构</a:t>
            </a:r>
          </a:p>
          <a:p>
            <a:pPr marL="0" indent="0">
              <a:lnSpc>
                <a:spcPct val="120000"/>
              </a:lnSpc>
              <a:spcBef>
                <a:spcPts val="1200"/>
              </a:spcBef>
              <a:buNone/>
            </a:pPr>
            <a:r>
              <a:rPr lang="zh-CN" altLang="en-US" dirty="0">
                <a:latin typeface="楷体_GB2312" pitchFamily="49" charset="-122"/>
                <a:ea typeface="楷体_GB2312" pitchFamily="49" charset="-122"/>
              </a:rPr>
              <a:t>   </a:t>
            </a:r>
            <a:r>
              <a:rPr lang="zh-CN" altLang="en-US" dirty="0">
                <a:latin typeface="仿宋_GB2312" pitchFamily="49" charset="-122"/>
                <a:ea typeface="仿宋_GB2312" pitchFamily="49" charset="-122"/>
              </a:rPr>
              <a:t>这类机器有时被称为</a:t>
            </a:r>
            <a:r>
              <a:rPr lang="en-US" altLang="zh-CN" dirty="0">
                <a:latin typeface="仿宋_GB2312" pitchFamily="49" charset="-122"/>
                <a:ea typeface="仿宋_GB2312" pitchFamily="49" charset="-122"/>
              </a:rPr>
              <a:t>UMA(uniform memory </a:t>
            </a:r>
            <a:r>
              <a:rPr lang="en-US" altLang="zh-CN" dirty="0" smtClean="0">
                <a:latin typeface="仿宋_GB2312" pitchFamily="49" charset="-122"/>
                <a:ea typeface="仿宋_GB2312" pitchFamily="49" charset="-122"/>
              </a:rPr>
              <a:t>access</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机器。</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5</a:t>
            </a:fld>
            <a:endParaRPr lang="zh-CN" altLang="en-US"/>
          </a:p>
        </p:txBody>
      </p:sp>
    </p:spTree>
    <p:extLst>
      <p:ext uri="{BB962C8B-B14F-4D97-AF65-F5344CB8AC3E}">
        <p14:creationId xmlns:p14="http://schemas.microsoft.com/office/powerpoint/2010/main" val="1504415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207" y="0"/>
            <a:ext cx="9054793" cy="641351"/>
          </a:xfrm>
        </p:spPr>
        <p:txBody>
          <a:bodyPr>
            <a:normAutofit fontScale="90000"/>
          </a:bodyPr>
          <a:lstStyle/>
          <a:p>
            <a:r>
              <a:rPr lang="en-US" altLang="zh-CN" dirty="0" smtClean="0"/>
              <a:t>MSI Snooping Cache Coherence Protocol</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50</a:t>
            </a:fld>
            <a:endParaRPr lang="zh-CN" altLang="en-US"/>
          </a:p>
        </p:txBody>
      </p:sp>
      <p:pic>
        <p:nvPicPr>
          <p:cNvPr id="7" name="图片 6"/>
          <p:cNvPicPr>
            <a:picLocks noChangeAspect="1"/>
          </p:cNvPicPr>
          <p:nvPr/>
        </p:nvPicPr>
        <p:blipFill>
          <a:blip r:embed="rId2"/>
          <a:stretch>
            <a:fillRect/>
          </a:stretch>
        </p:blipFill>
        <p:spPr>
          <a:xfrm>
            <a:off x="66675" y="641351"/>
            <a:ext cx="9077325" cy="5715000"/>
          </a:xfrm>
          <a:prstGeom prst="rect">
            <a:avLst/>
          </a:prstGeom>
        </p:spPr>
      </p:pic>
    </p:spTree>
    <p:extLst>
      <p:ext uri="{BB962C8B-B14F-4D97-AF65-F5344CB8AC3E}">
        <p14:creationId xmlns:p14="http://schemas.microsoft.com/office/powerpoint/2010/main" val="12385536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034" name="Rectangle 2"/>
          <p:cNvSpPr>
            <a:spLocks noGrp="1" noChangeArrowheads="1"/>
          </p:cNvSpPr>
          <p:nvPr>
            <p:ph type="title"/>
          </p:nvPr>
        </p:nvSpPr>
        <p:spPr>
          <a:xfrm>
            <a:off x="685800" y="152400"/>
            <a:ext cx="7292975" cy="736600"/>
          </a:xfrm>
        </p:spPr>
        <p:txBody>
          <a:bodyPr>
            <a:normAutofit fontScale="90000"/>
          </a:bodyPr>
          <a:lstStyle/>
          <a:p>
            <a:r>
              <a:rPr lang="en-US"/>
              <a:t>Cache State Transition Diagram</a:t>
            </a:r>
            <a:r>
              <a:rPr lang="en-US" sz="2000"/>
              <a:t/>
            </a:r>
            <a:br>
              <a:rPr lang="en-US" sz="2000"/>
            </a:br>
            <a:r>
              <a:rPr lang="en-US" sz="2000" i="1"/>
              <a:t>The MSI protocol</a:t>
            </a:r>
            <a:endParaRPr lang="en-US"/>
          </a:p>
        </p:txBody>
      </p:sp>
      <p:sp>
        <p:nvSpPr>
          <p:cNvPr id="45" name="Slide Number Placeholder 4"/>
          <p:cNvSpPr>
            <a:spLocks noGrp="1"/>
          </p:cNvSpPr>
          <p:nvPr>
            <p:ph type="sldNum" sz="quarter" idx="12"/>
          </p:nvPr>
        </p:nvSpPr>
        <p:spPr/>
        <p:txBody>
          <a:bodyPr/>
          <a:lstStyle/>
          <a:p>
            <a:fld id="{812891D1-3774-A449-A842-0068DC89C93C}" type="slidenum">
              <a:rPr lang="en-US"/>
              <a:pPr/>
              <a:t>51</a:t>
            </a:fld>
            <a:endParaRPr lang="en-US" b="0">
              <a:solidFill>
                <a:srgbClr val="FBBA03"/>
              </a:solidFill>
            </a:endParaRPr>
          </a:p>
        </p:txBody>
      </p:sp>
      <p:sp>
        <p:nvSpPr>
          <p:cNvPr id="1580035" name="Oval 3"/>
          <p:cNvSpPr>
            <a:spLocks noChangeArrowheads="1"/>
          </p:cNvSpPr>
          <p:nvPr/>
        </p:nvSpPr>
        <p:spPr bwMode="auto">
          <a:xfrm>
            <a:off x="5727700" y="29591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0036" name="Oval 4"/>
          <p:cNvSpPr>
            <a:spLocks noChangeArrowheads="1"/>
          </p:cNvSpPr>
          <p:nvPr/>
        </p:nvSpPr>
        <p:spPr bwMode="auto">
          <a:xfrm>
            <a:off x="2984500" y="49403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0037" name="Oval 5"/>
          <p:cNvSpPr>
            <a:spLocks noChangeArrowheads="1"/>
          </p:cNvSpPr>
          <p:nvPr/>
        </p:nvSpPr>
        <p:spPr bwMode="auto">
          <a:xfrm>
            <a:off x="5727700" y="49403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0038" name="Rectangle 6"/>
          <p:cNvSpPr>
            <a:spLocks noChangeArrowheads="1"/>
          </p:cNvSpPr>
          <p:nvPr/>
        </p:nvSpPr>
        <p:spPr bwMode="auto">
          <a:xfrm>
            <a:off x="5876925" y="3098800"/>
            <a:ext cx="441325"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p>
        </p:txBody>
      </p:sp>
      <p:sp>
        <p:nvSpPr>
          <p:cNvPr id="1580039" name="Rectangle 7"/>
          <p:cNvSpPr>
            <a:spLocks noChangeArrowheads="1"/>
          </p:cNvSpPr>
          <p:nvPr/>
        </p:nvSpPr>
        <p:spPr bwMode="auto">
          <a:xfrm>
            <a:off x="3159125" y="5080000"/>
            <a:ext cx="392113"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S</a:t>
            </a:r>
          </a:p>
        </p:txBody>
      </p:sp>
      <p:sp>
        <p:nvSpPr>
          <p:cNvPr id="1580040" name="Rectangle 8"/>
          <p:cNvSpPr>
            <a:spLocks noChangeArrowheads="1"/>
          </p:cNvSpPr>
          <p:nvPr/>
        </p:nvSpPr>
        <p:spPr bwMode="auto">
          <a:xfrm>
            <a:off x="5962650" y="5080000"/>
            <a:ext cx="312738"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I</a:t>
            </a:r>
          </a:p>
        </p:txBody>
      </p:sp>
      <p:grpSp>
        <p:nvGrpSpPr>
          <p:cNvPr id="1580041" name="Group 9"/>
          <p:cNvGrpSpPr>
            <a:grpSpLocks/>
          </p:cNvGrpSpPr>
          <p:nvPr/>
        </p:nvGrpSpPr>
        <p:grpSpPr bwMode="auto">
          <a:xfrm>
            <a:off x="949325" y="1160463"/>
            <a:ext cx="5772150" cy="1633537"/>
            <a:chOff x="614" y="835"/>
            <a:chExt cx="3636" cy="1029"/>
          </a:xfrm>
        </p:grpSpPr>
        <p:sp>
          <p:nvSpPr>
            <p:cNvPr id="1580042" name="Rectangle 10"/>
            <p:cNvSpPr>
              <a:spLocks noChangeArrowheads="1"/>
            </p:cNvSpPr>
            <p:nvPr/>
          </p:nvSpPr>
          <p:spPr bwMode="auto">
            <a:xfrm>
              <a:off x="3200" y="835"/>
              <a:ext cx="1050" cy="63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solidFill>
                    <a:srgbClr val="56127A"/>
                  </a:solidFill>
                  <a:latin typeface="Verdana" charset="0"/>
                </a:rPr>
                <a:t>M</a:t>
              </a:r>
              <a:r>
                <a:rPr lang="en-US" sz="2000">
                  <a:latin typeface="Verdana" charset="0"/>
                </a:rPr>
                <a:t>: Modified</a:t>
              </a:r>
            </a:p>
            <a:p>
              <a:pPr algn="l">
                <a:spcBef>
                  <a:spcPct val="0"/>
                </a:spcBef>
              </a:pPr>
              <a:r>
                <a:rPr lang="en-US" sz="2000">
                  <a:solidFill>
                    <a:srgbClr val="56127A"/>
                  </a:solidFill>
                  <a:latin typeface="Verdana" charset="0"/>
                </a:rPr>
                <a:t>S</a:t>
              </a:r>
              <a:r>
                <a:rPr lang="en-US" sz="2000">
                  <a:latin typeface="Verdana" charset="0"/>
                </a:rPr>
                <a:t>: Shared</a:t>
              </a:r>
              <a:r>
                <a:rPr lang="en-US" sz="2000">
                  <a:solidFill>
                    <a:schemeClr val="accent2"/>
                  </a:solidFill>
                  <a:latin typeface="Verdana" charset="0"/>
                </a:rPr>
                <a:t> </a:t>
              </a:r>
              <a:endParaRPr lang="en-US" sz="2000">
                <a:latin typeface="Verdana" charset="0"/>
              </a:endParaRPr>
            </a:p>
            <a:p>
              <a:pPr algn="l">
                <a:spcBef>
                  <a:spcPct val="0"/>
                </a:spcBef>
              </a:pPr>
              <a:r>
                <a:rPr lang="en-US" sz="2000">
                  <a:solidFill>
                    <a:srgbClr val="56127A"/>
                  </a:solidFill>
                  <a:latin typeface="Verdana" charset="0"/>
                </a:rPr>
                <a:t> I</a:t>
              </a:r>
              <a:r>
                <a:rPr lang="en-US" sz="2000">
                  <a:latin typeface="Verdana" charset="0"/>
                </a:rPr>
                <a:t>: Invalid</a:t>
              </a:r>
            </a:p>
          </p:txBody>
        </p:sp>
        <p:sp>
          <p:nvSpPr>
            <p:cNvPr id="1580043" name="Rectangle 11"/>
            <p:cNvSpPr>
              <a:spLocks noChangeArrowheads="1"/>
            </p:cNvSpPr>
            <p:nvPr/>
          </p:nvSpPr>
          <p:spPr bwMode="auto">
            <a:xfrm>
              <a:off x="614" y="854"/>
              <a:ext cx="2526" cy="25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i="1" dirty="0" smtClean="0">
                  <a:solidFill>
                    <a:srgbClr val="56127A"/>
                  </a:solidFill>
                  <a:latin typeface="Verdana" charset="0"/>
                </a:rPr>
                <a:t>Each </a:t>
              </a:r>
              <a:r>
                <a:rPr lang="en-US" sz="2000" dirty="0" smtClean="0">
                  <a:solidFill>
                    <a:srgbClr val="56127A"/>
                  </a:solidFill>
                  <a:latin typeface="Verdana" charset="0"/>
                </a:rPr>
                <a:t>cache </a:t>
              </a:r>
              <a:r>
                <a:rPr lang="en-US" sz="2000" dirty="0">
                  <a:solidFill>
                    <a:srgbClr val="56127A"/>
                  </a:solidFill>
                  <a:latin typeface="Verdana" charset="0"/>
                </a:rPr>
                <a:t>line has</a:t>
              </a:r>
              <a:r>
                <a:rPr lang="en-US" sz="2000" dirty="0" smtClean="0">
                  <a:solidFill>
                    <a:srgbClr val="56127A"/>
                  </a:solidFill>
                  <a:latin typeface="Verdana" charset="0"/>
                </a:rPr>
                <a:t> state bits</a:t>
              </a:r>
              <a:endParaRPr lang="en-US" sz="2000" dirty="0">
                <a:solidFill>
                  <a:srgbClr val="56127A"/>
                </a:solidFill>
                <a:latin typeface="Verdana" charset="0"/>
              </a:endParaRPr>
            </a:p>
          </p:txBody>
        </p:sp>
        <p:sp>
          <p:nvSpPr>
            <p:cNvPr id="1580044" name="Rectangle 12"/>
            <p:cNvSpPr>
              <a:spLocks noChangeArrowheads="1"/>
            </p:cNvSpPr>
            <p:nvPr/>
          </p:nvSpPr>
          <p:spPr bwMode="auto">
            <a:xfrm>
              <a:off x="680" y="1256"/>
              <a:ext cx="2336" cy="272"/>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80045" name="Line 13"/>
            <p:cNvSpPr>
              <a:spLocks noChangeShapeType="1"/>
            </p:cNvSpPr>
            <p:nvPr/>
          </p:nvSpPr>
          <p:spPr bwMode="auto">
            <a:xfrm>
              <a:off x="864" y="1248"/>
              <a:ext cx="0" cy="28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80046" name="Line 14"/>
            <p:cNvSpPr>
              <a:spLocks noChangeShapeType="1"/>
            </p:cNvSpPr>
            <p:nvPr/>
          </p:nvSpPr>
          <p:spPr bwMode="auto">
            <a:xfrm>
              <a:off x="1056" y="1248"/>
              <a:ext cx="0" cy="28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80047" name="Rectangle 15"/>
            <p:cNvSpPr>
              <a:spLocks noChangeArrowheads="1"/>
            </p:cNvSpPr>
            <p:nvPr/>
          </p:nvSpPr>
          <p:spPr bwMode="auto">
            <a:xfrm>
              <a:off x="1382" y="1267"/>
              <a:ext cx="1070"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solidFill>
                    <a:srgbClr val="56127A"/>
                  </a:solidFill>
                  <a:latin typeface="Verdana" charset="0"/>
                </a:rPr>
                <a:t>Address tag</a:t>
              </a:r>
            </a:p>
          </p:txBody>
        </p:sp>
        <p:sp>
          <p:nvSpPr>
            <p:cNvPr id="1580048" name="Rectangle 16"/>
            <p:cNvSpPr>
              <a:spLocks noChangeArrowheads="1"/>
            </p:cNvSpPr>
            <p:nvPr/>
          </p:nvSpPr>
          <p:spPr bwMode="auto">
            <a:xfrm>
              <a:off x="647" y="1530"/>
              <a:ext cx="477" cy="33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80000"/>
                </a:lnSpc>
                <a:spcBef>
                  <a:spcPct val="0"/>
                </a:spcBef>
              </a:pPr>
              <a:r>
                <a:rPr lang="en-US" sz="1800">
                  <a:solidFill>
                    <a:srgbClr val="56127A"/>
                  </a:solidFill>
                  <a:latin typeface="Verdana" charset="0"/>
                </a:rPr>
                <a:t>state</a:t>
              </a:r>
            </a:p>
            <a:p>
              <a:pPr algn="l">
                <a:lnSpc>
                  <a:spcPct val="80000"/>
                </a:lnSpc>
                <a:spcBef>
                  <a:spcPct val="0"/>
                </a:spcBef>
              </a:pPr>
              <a:r>
                <a:rPr lang="en-US" sz="1800">
                  <a:solidFill>
                    <a:srgbClr val="56127A"/>
                  </a:solidFill>
                  <a:latin typeface="Verdana" charset="0"/>
                </a:rPr>
                <a:t> bits</a:t>
              </a:r>
            </a:p>
          </p:txBody>
        </p:sp>
        <p:sp>
          <p:nvSpPr>
            <p:cNvPr id="1580049" name="Line 17"/>
            <p:cNvSpPr>
              <a:spLocks noChangeShapeType="1"/>
            </p:cNvSpPr>
            <p:nvPr/>
          </p:nvSpPr>
          <p:spPr bwMode="auto">
            <a:xfrm>
              <a:off x="672" y="1536"/>
              <a:ext cx="0" cy="4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80050" name="Line 18"/>
            <p:cNvSpPr>
              <a:spLocks noChangeShapeType="1"/>
            </p:cNvSpPr>
            <p:nvPr/>
          </p:nvSpPr>
          <p:spPr bwMode="auto">
            <a:xfrm>
              <a:off x="1056" y="1536"/>
              <a:ext cx="0" cy="4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grpSp>
      <p:grpSp>
        <p:nvGrpSpPr>
          <p:cNvPr id="1580051" name="Group 19"/>
          <p:cNvGrpSpPr>
            <a:grpSpLocks/>
          </p:cNvGrpSpPr>
          <p:nvPr/>
        </p:nvGrpSpPr>
        <p:grpSpPr bwMode="auto">
          <a:xfrm>
            <a:off x="2363042" y="2437423"/>
            <a:ext cx="3429650" cy="923300"/>
            <a:chOff x="2407" y="1938"/>
            <a:chExt cx="1376" cy="311"/>
          </a:xfrm>
        </p:grpSpPr>
        <p:sp>
          <p:nvSpPr>
            <p:cNvPr id="1580052" name="Line 20"/>
            <p:cNvSpPr>
              <a:spLocks noChangeShapeType="1"/>
            </p:cNvSpPr>
            <p:nvPr/>
          </p:nvSpPr>
          <p:spPr bwMode="auto">
            <a:xfrm>
              <a:off x="3691" y="2144"/>
              <a:ext cx="92" cy="26"/>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0053" name="Rectangle 21"/>
            <p:cNvSpPr>
              <a:spLocks noChangeArrowheads="1"/>
            </p:cNvSpPr>
            <p:nvPr/>
          </p:nvSpPr>
          <p:spPr bwMode="auto">
            <a:xfrm>
              <a:off x="2407" y="1938"/>
              <a:ext cx="1376" cy="311"/>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a:spcBef>
                  <a:spcPct val="0"/>
                </a:spcBef>
              </a:pPr>
              <a:r>
                <a:rPr lang="en-US" sz="1800" dirty="0">
                  <a:latin typeface="Verdana" charset="0"/>
                </a:rPr>
                <a:t>Write </a:t>
              </a:r>
              <a:r>
                <a:rPr lang="en-US" sz="1800" dirty="0" smtClean="0">
                  <a:latin typeface="Verdana" charset="0"/>
                </a:rPr>
                <a:t>miss</a:t>
              </a:r>
            </a:p>
            <a:p>
              <a:pPr algn="l">
                <a:spcBef>
                  <a:spcPct val="0"/>
                </a:spcBef>
              </a:pPr>
              <a:r>
                <a:rPr lang="en-US" sz="1800" dirty="0" smtClean="0">
                  <a:latin typeface="Verdana" charset="0"/>
                </a:rPr>
                <a:t>(P1 gets line from memory)</a:t>
              </a:r>
            </a:p>
            <a:p>
              <a:pPr algn="l">
                <a:spcBef>
                  <a:spcPct val="0"/>
                </a:spcBef>
              </a:pPr>
              <a:endParaRPr lang="en-US" sz="1800" dirty="0">
                <a:latin typeface="Verdana" charset="0"/>
              </a:endParaRPr>
            </a:p>
          </p:txBody>
        </p:sp>
      </p:grpSp>
      <p:grpSp>
        <p:nvGrpSpPr>
          <p:cNvPr id="1580054" name="Group 22"/>
          <p:cNvGrpSpPr>
            <a:grpSpLocks/>
          </p:cNvGrpSpPr>
          <p:nvPr/>
        </p:nvGrpSpPr>
        <p:grpSpPr bwMode="auto">
          <a:xfrm>
            <a:off x="6096013" y="3708400"/>
            <a:ext cx="2454279" cy="1406525"/>
            <a:chOff x="3840" y="2448"/>
            <a:chExt cx="1546" cy="886"/>
          </a:xfrm>
        </p:grpSpPr>
        <p:sp>
          <p:nvSpPr>
            <p:cNvPr id="1580055" name="Line 23"/>
            <p:cNvSpPr>
              <a:spLocks noChangeShapeType="1"/>
            </p:cNvSpPr>
            <p:nvPr/>
          </p:nvSpPr>
          <p:spPr bwMode="auto">
            <a:xfrm>
              <a:off x="3840" y="2448"/>
              <a:ext cx="0" cy="768"/>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0056" name="Rectangle 24"/>
            <p:cNvSpPr>
              <a:spLocks noChangeArrowheads="1"/>
            </p:cNvSpPr>
            <p:nvPr/>
          </p:nvSpPr>
          <p:spPr bwMode="auto">
            <a:xfrm>
              <a:off x="3984" y="2752"/>
              <a:ext cx="1402" cy="582"/>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a:spcBef>
                  <a:spcPct val="0"/>
                </a:spcBef>
              </a:pPr>
              <a:r>
                <a:rPr lang="en-US" sz="1800" dirty="0">
                  <a:latin typeface="Verdana" charset="0"/>
                </a:rPr>
                <a:t>Other processor</a:t>
              </a:r>
            </a:p>
            <a:p>
              <a:pPr algn="l">
                <a:spcBef>
                  <a:spcPct val="0"/>
                </a:spcBef>
              </a:pPr>
              <a:r>
                <a:rPr lang="en-US" sz="1800" dirty="0">
                  <a:latin typeface="Verdana" charset="0"/>
                </a:rPr>
                <a:t>intent to </a:t>
              </a:r>
              <a:r>
                <a:rPr lang="en-US" sz="1800" dirty="0" smtClean="0">
                  <a:latin typeface="Verdana" charset="0"/>
                </a:rPr>
                <a:t>write (P</a:t>
              </a:r>
              <a:r>
                <a:rPr lang="en-US" sz="1800" baseline="-25000" dirty="0" smtClean="0">
                  <a:latin typeface="Verdana" charset="0"/>
                </a:rPr>
                <a:t>1</a:t>
              </a:r>
              <a:r>
                <a:rPr lang="en-US" sz="1800" dirty="0" smtClean="0">
                  <a:latin typeface="Verdana" charset="0"/>
                </a:rPr>
                <a:t> writes back)</a:t>
              </a:r>
              <a:endParaRPr lang="en-US" sz="1800" dirty="0">
                <a:latin typeface="Verdana" charset="0"/>
              </a:endParaRPr>
            </a:p>
          </p:txBody>
        </p:sp>
      </p:grpSp>
      <p:grpSp>
        <p:nvGrpSpPr>
          <p:cNvPr id="1580057" name="Group 25"/>
          <p:cNvGrpSpPr>
            <a:grpSpLocks/>
          </p:cNvGrpSpPr>
          <p:nvPr/>
        </p:nvGrpSpPr>
        <p:grpSpPr bwMode="auto">
          <a:xfrm>
            <a:off x="0" y="4267200"/>
            <a:ext cx="3429000" cy="762000"/>
            <a:chOff x="998" y="3118"/>
            <a:chExt cx="946" cy="480"/>
          </a:xfrm>
        </p:grpSpPr>
        <p:sp>
          <p:nvSpPr>
            <p:cNvPr id="1580058" name="Line 26"/>
            <p:cNvSpPr>
              <a:spLocks noChangeShapeType="1"/>
            </p:cNvSpPr>
            <p:nvPr/>
          </p:nvSpPr>
          <p:spPr bwMode="auto">
            <a:xfrm>
              <a:off x="1566" y="3454"/>
              <a:ext cx="294" cy="144"/>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0059" name="Rectangle 27"/>
            <p:cNvSpPr>
              <a:spLocks noChangeArrowheads="1"/>
            </p:cNvSpPr>
            <p:nvPr/>
          </p:nvSpPr>
          <p:spPr bwMode="auto">
            <a:xfrm>
              <a:off x="998" y="3118"/>
              <a:ext cx="946" cy="376"/>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a:lnSpc>
                  <a:spcPct val="90000"/>
                </a:lnSpc>
                <a:spcBef>
                  <a:spcPct val="0"/>
                </a:spcBef>
              </a:pPr>
              <a:r>
                <a:rPr lang="en-US" sz="1800" dirty="0">
                  <a:latin typeface="Verdana" charset="0"/>
                </a:rPr>
                <a:t> </a:t>
              </a:r>
              <a:r>
                <a:rPr lang="en-US" sz="1800" dirty="0" smtClean="0">
                  <a:latin typeface="Verdana" charset="0"/>
                </a:rPr>
                <a:t>Read miss</a:t>
              </a:r>
            </a:p>
            <a:p>
              <a:pPr algn="l">
                <a:lnSpc>
                  <a:spcPct val="90000"/>
                </a:lnSpc>
                <a:spcBef>
                  <a:spcPct val="0"/>
                </a:spcBef>
              </a:pPr>
              <a:r>
                <a:rPr lang="en-US" sz="1800" dirty="0" smtClean="0">
                  <a:latin typeface="Verdana" charset="0"/>
                </a:rPr>
                <a:t>(P1 gets line from memory)</a:t>
              </a:r>
              <a:endParaRPr lang="en-US" sz="1800" dirty="0">
                <a:latin typeface="Verdana" charset="0"/>
              </a:endParaRPr>
            </a:p>
          </p:txBody>
        </p:sp>
      </p:grpSp>
      <p:grpSp>
        <p:nvGrpSpPr>
          <p:cNvPr id="1580060" name="Group 28"/>
          <p:cNvGrpSpPr>
            <a:grpSpLocks/>
          </p:cNvGrpSpPr>
          <p:nvPr/>
        </p:nvGrpSpPr>
        <p:grpSpPr bwMode="auto">
          <a:xfrm>
            <a:off x="3581400" y="3479800"/>
            <a:ext cx="2373313" cy="1600200"/>
            <a:chOff x="2256" y="2304"/>
            <a:chExt cx="1495" cy="1008"/>
          </a:xfrm>
        </p:grpSpPr>
        <p:sp>
          <p:nvSpPr>
            <p:cNvPr id="1580061" name="Line 29"/>
            <p:cNvSpPr>
              <a:spLocks noChangeShapeType="1"/>
            </p:cNvSpPr>
            <p:nvPr/>
          </p:nvSpPr>
          <p:spPr bwMode="auto">
            <a:xfrm flipV="1">
              <a:off x="2256" y="2304"/>
              <a:ext cx="1392" cy="1008"/>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0062" name="Rectangle 30"/>
            <p:cNvSpPr>
              <a:spLocks noChangeArrowheads="1"/>
            </p:cNvSpPr>
            <p:nvPr/>
          </p:nvSpPr>
          <p:spPr bwMode="auto">
            <a:xfrm rot="19440000">
              <a:off x="2409" y="2781"/>
              <a:ext cx="1342" cy="231"/>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P</a:t>
              </a:r>
              <a:r>
                <a:rPr lang="en-US" sz="1800" baseline="-25000">
                  <a:latin typeface="Verdana" charset="0"/>
                </a:rPr>
                <a:t>1</a:t>
              </a:r>
              <a:r>
                <a:rPr lang="en-US" sz="1800">
                  <a:latin typeface="Verdana" charset="0"/>
                </a:rPr>
                <a:t> intent to write</a:t>
              </a:r>
            </a:p>
          </p:txBody>
        </p:sp>
      </p:grpSp>
      <p:grpSp>
        <p:nvGrpSpPr>
          <p:cNvPr id="1580063" name="Group 31"/>
          <p:cNvGrpSpPr>
            <a:grpSpLocks/>
          </p:cNvGrpSpPr>
          <p:nvPr/>
        </p:nvGrpSpPr>
        <p:grpSpPr bwMode="auto">
          <a:xfrm>
            <a:off x="3717925" y="5308600"/>
            <a:ext cx="2020888" cy="693738"/>
            <a:chOff x="2342" y="3456"/>
            <a:chExt cx="1273" cy="437"/>
          </a:xfrm>
        </p:grpSpPr>
        <p:sp>
          <p:nvSpPr>
            <p:cNvPr id="1580064" name="Line 32"/>
            <p:cNvSpPr>
              <a:spLocks noChangeShapeType="1"/>
            </p:cNvSpPr>
            <p:nvPr/>
          </p:nvSpPr>
          <p:spPr bwMode="auto">
            <a:xfrm>
              <a:off x="2352" y="3456"/>
              <a:ext cx="1248" cy="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0065" name="Rectangle 33"/>
            <p:cNvSpPr>
              <a:spLocks noChangeArrowheads="1"/>
            </p:cNvSpPr>
            <p:nvPr/>
          </p:nvSpPr>
          <p:spPr bwMode="auto">
            <a:xfrm>
              <a:off x="2342" y="3489"/>
              <a:ext cx="1273"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Other processor</a:t>
              </a:r>
            </a:p>
            <a:p>
              <a:pPr algn="l">
                <a:spcBef>
                  <a:spcPct val="0"/>
                </a:spcBef>
              </a:pPr>
              <a:r>
                <a:rPr lang="en-US" sz="1800">
                  <a:latin typeface="Verdana" charset="0"/>
                </a:rPr>
                <a:t>intent to write</a:t>
              </a:r>
            </a:p>
          </p:txBody>
        </p:sp>
      </p:grpSp>
      <p:grpSp>
        <p:nvGrpSpPr>
          <p:cNvPr id="1580066" name="Group 34"/>
          <p:cNvGrpSpPr>
            <a:grpSpLocks/>
          </p:cNvGrpSpPr>
          <p:nvPr/>
        </p:nvGrpSpPr>
        <p:grpSpPr bwMode="auto">
          <a:xfrm>
            <a:off x="1050925" y="5233988"/>
            <a:ext cx="2289175" cy="844550"/>
            <a:chOff x="662" y="3409"/>
            <a:chExt cx="1442" cy="532"/>
          </a:xfrm>
        </p:grpSpPr>
        <p:sp>
          <p:nvSpPr>
            <p:cNvPr id="1580067" name="Arc 35"/>
            <p:cNvSpPr>
              <a:spLocks/>
            </p:cNvSpPr>
            <p:nvPr/>
          </p:nvSpPr>
          <p:spPr bwMode="auto">
            <a:xfrm>
              <a:off x="1632" y="3409"/>
              <a:ext cx="472" cy="432"/>
            </a:xfrm>
            <a:custGeom>
              <a:avLst/>
              <a:gdLst>
                <a:gd name="G0" fmla="+- 21600 0 0"/>
                <a:gd name="G1" fmla="+- 21600 0 0"/>
                <a:gd name="G2" fmla="+- 21600 0 0"/>
                <a:gd name="T0" fmla="*/ 42457 w 42457"/>
                <a:gd name="T1" fmla="*/ 27218 h 43200"/>
                <a:gd name="T2" fmla="*/ 21510 w 42457"/>
                <a:gd name="T3" fmla="*/ 0 h 43200"/>
                <a:gd name="T4" fmla="*/ 21600 w 42457"/>
                <a:gd name="T5" fmla="*/ 21600 h 43200"/>
              </a:gdLst>
              <a:ahLst/>
              <a:cxnLst>
                <a:cxn ang="0">
                  <a:pos x="T0" y="T1"/>
                </a:cxn>
                <a:cxn ang="0">
                  <a:pos x="T2" y="T3"/>
                </a:cxn>
                <a:cxn ang="0">
                  <a:pos x="T4" y="T5"/>
                </a:cxn>
              </a:cxnLst>
              <a:rect l="0" t="0" r="r" b="b"/>
              <a:pathLst>
                <a:path w="42457" h="43200" fill="none" extrusionOk="0">
                  <a:moveTo>
                    <a:pt x="42456" y="27217"/>
                  </a:moveTo>
                  <a:cubicBezTo>
                    <a:pt x="39916" y="36647"/>
                    <a:pt x="31365" y="43199"/>
                    <a:pt x="21600" y="43199"/>
                  </a:cubicBezTo>
                  <a:cubicBezTo>
                    <a:pt x="9670" y="43200"/>
                    <a:pt x="0" y="33529"/>
                    <a:pt x="0" y="21600"/>
                  </a:cubicBezTo>
                  <a:cubicBezTo>
                    <a:pt x="0" y="9705"/>
                    <a:pt x="9615" y="49"/>
                    <a:pt x="21510" y="0"/>
                  </a:cubicBezTo>
                </a:path>
                <a:path w="42457" h="43200" stroke="0" extrusionOk="0">
                  <a:moveTo>
                    <a:pt x="42456" y="27217"/>
                  </a:moveTo>
                  <a:cubicBezTo>
                    <a:pt x="39916" y="36647"/>
                    <a:pt x="31365" y="43199"/>
                    <a:pt x="21600" y="43199"/>
                  </a:cubicBezTo>
                  <a:cubicBezTo>
                    <a:pt x="9670" y="43200"/>
                    <a:pt x="0" y="33529"/>
                    <a:pt x="0" y="21600"/>
                  </a:cubicBezTo>
                  <a:cubicBezTo>
                    <a:pt x="0" y="9705"/>
                    <a:pt x="9615" y="49"/>
                    <a:pt x="21510" y="0"/>
                  </a:cubicBezTo>
                  <a:lnTo>
                    <a:pt x="21600"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endParaRPr lang="en-US"/>
            </a:p>
          </p:txBody>
        </p:sp>
        <p:sp>
          <p:nvSpPr>
            <p:cNvPr id="1580068" name="Rectangle 36"/>
            <p:cNvSpPr>
              <a:spLocks noChangeArrowheads="1"/>
            </p:cNvSpPr>
            <p:nvPr/>
          </p:nvSpPr>
          <p:spPr bwMode="auto">
            <a:xfrm>
              <a:off x="662" y="3537"/>
              <a:ext cx="1017"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Read by any</a:t>
              </a:r>
            </a:p>
            <a:p>
              <a:pPr algn="l">
                <a:spcBef>
                  <a:spcPct val="0"/>
                </a:spcBef>
              </a:pPr>
              <a:r>
                <a:rPr lang="en-US" sz="1800">
                  <a:latin typeface="Verdana" charset="0"/>
                </a:rPr>
                <a:t> processor</a:t>
              </a:r>
            </a:p>
          </p:txBody>
        </p:sp>
      </p:grpSp>
      <p:grpSp>
        <p:nvGrpSpPr>
          <p:cNvPr id="1580069" name="Group 37"/>
          <p:cNvGrpSpPr>
            <a:grpSpLocks/>
          </p:cNvGrpSpPr>
          <p:nvPr/>
        </p:nvGrpSpPr>
        <p:grpSpPr bwMode="auto">
          <a:xfrm>
            <a:off x="6219825" y="2846388"/>
            <a:ext cx="1739900" cy="641350"/>
            <a:chOff x="3918" y="1905"/>
            <a:chExt cx="1096" cy="404"/>
          </a:xfrm>
        </p:grpSpPr>
        <p:sp>
          <p:nvSpPr>
            <p:cNvPr id="1580070" name="Arc 38"/>
            <p:cNvSpPr>
              <a:spLocks/>
            </p:cNvSpPr>
            <p:nvPr/>
          </p:nvSpPr>
          <p:spPr bwMode="auto">
            <a:xfrm>
              <a:off x="3918" y="1921"/>
              <a:ext cx="354" cy="288"/>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endParaRPr lang="en-US"/>
            </a:p>
          </p:txBody>
        </p:sp>
        <p:sp>
          <p:nvSpPr>
            <p:cNvPr id="1580071" name="Rectangle 39"/>
            <p:cNvSpPr>
              <a:spLocks noChangeArrowheads="1"/>
            </p:cNvSpPr>
            <p:nvPr/>
          </p:nvSpPr>
          <p:spPr bwMode="auto">
            <a:xfrm>
              <a:off x="4262" y="1905"/>
              <a:ext cx="752"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P</a:t>
              </a:r>
              <a:r>
                <a:rPr lang="en-US" sz="1800" baseline="-25000">
                  <a:latin typeface="Verdana" charset="0"/>
                </a:rPr>
                <a:t>1</a:t>
              </a:r>
              <a:r>
                <a:rPr lang="en-US" sz="1800">
                  <a:latin typeface="Verdana" charset="0"/>
                </a:rPr>
                <a:t> reads</a:t>
              </a:r>
            </a:p>
            <a:p>
              <a:pPr algn="l">
                <a:spcBef>
                  <a:spcPct val="0"/>
                </a:spcBef>
              </a:pPr>
              <a:r>
                <a:rPr lang="en-US" sz="1800">
                  <a:latin typeface="Verdana" charset="0"/>
                </a:rPr>
                <a:t>or writes</a:t>
              </a:r>
            </a:p>
          </p:txBody>
        </p:sp>
      </p:grpSp>
      <p:sp>
        <p:nvSpPr>
          <p:cNvPr id="1580072" name="Text Box 40"/>
          <p:cNvSpPr txBox="1">
            <a:spLocks noChangeArrowheads="1"/>
          </p:cNvSpPr>
          <p:nvPr/>
        </p:nvSpPr>
        <p:spPr bwMode="auto">
          <a:xfrm>
            <a:off x="6461125" y="5638800"/>
            <a:ext cx="2189163" cy="701675"/>
          </a:xfrm>
          <a:prstGeom prst="rect">
            <a:avLst/>
          </a:prstGeom>
          <a:noFill/>
          <a:ln w="9525">
            <a:noFill/>
            <a:miter lim="800000"/>
            <a:headEnd/>
            <a:tailEnd/>
          </a:ln>
          <a:effectLst/>
        </p:spPr>
        <p:txBody>
          <a:bodyPr>
            <a:prstTxWarp prst="textNoShape">
              <a:avLst/>
            </a:prstTxWarp>
            <a:spAutoFit/>
          </a:bodyPr>
          <a:lstStyle/>
          <a:p>
            <a:pPr algn="l" eaLnBrk="1" hangingPunct="1">
              <a:spcBef>
                <a:spcPct val="0"/>
              </a:spcBef>
            </a:pPr>
            <a:r>
              <a:rPr lang="en-US" sz="2000">
                <a:latin typeface="Verdana" charset="0"/>
              </a:rPr>
              <a:t>Cache state in processor P</a:t>
            </a:r>
            <a:r>
              <a:rPr lang="en-US" sz="2000" baseline="-25000">
                <a:latin typeface="Verdana" charset="0"/>
              </a:rPr>
              <a:t>1</a:t>
            </a:r>
            <a:endParaRPr lang="en-US" sz="2000">
              <a:latin typeface="Verdana" charset="0"/>
            </a:endParaRPr>
          </a:p>
        </p:txBody>
      </p:sp>
      <p:grpSp>
        <p:nvGrpSpPr>
          <p:cNvPr id="1580073" name="Group 41"/>
          <p:cNvGrpSpPr>
            <a:grpSpLocks/>
          </p:cNvGrpSpPr>
          <p:nvPr/>
        </p:nvGrpSpPr>
        <p:grpSpPr bwMode="auto">
          <a:xfrm>
            <a:off x="2460625" y="3240088"/>
            <a:ext cx="3254375" cy="1725612"/>
            <a:chOff x="1550" y="2153"/>
            <a:chExt cx="2050" cy="1087"/>
          </a:xfrm>
        </p:grpSpPr>
        <p:sp>
          <p:nvSpPr>
            <p:cNvPr id="1580074" name="Rectangle 42"/>
            <p:cNvSpPr>
              <a:spLocks noChangeArrowheads="1"/>
            </p:cNvSpPr>
            <p:nvPr/>
          </p:nvSpPr>
          <p:spPr bwMode="auto">
            <a:xfrm>
              <a:off x="1550" y="2153"/>
              <a:ext cx="1739" cy="40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dirty="0">
                  <a:latin typeface="Verdana" charset="0"/>
                </a:rPr>
                <a:t>Other processor reads</a:t>
              </a:r>
              <a:endParaRPr lang="en-US" sz="1800" dirty="0" smtClean="0">
                <a:latin typeface="Verdana" charset="0"/>
              </a:endParaRPr>
            </a:p>
            <a:p>
              <a:pPr algn="l">
                <a:spcBef>
                  <a:spcPct val="0"/>
                </a:spcBef>
              </a:pPr>
              <a:r>
                <a:rPr lang="en-US" sz="1800" dirty="0" smtClean="0">
                  <a:latin typeface="Verdana" charset="0"/>
                </a:rPr>
                <a:t>(P</a:t>
              </a:r>
              <a:r>
                <a:rPr lang="en-US" sz="1800" baseline="-25000" dirty="0" smtClean="0">
                  <a:latin typeface="Verdana" charset="0"/>
                </a:rPr>
                <a:t>1</a:t>
              </a:r>
              <a:r>
                <a:rPr lang="en-US" sz="1800" dirty="0" smtClean="0">
                  <a:latin typeface="Verdana" charset="0"/>
                </a:rPr>
                <a:t> </a:t>
              </a:r>
              <a:r>
                <a:rPr lang="en-US" sz="1800" dirty="0">
                  <a:latin typeface="Verdana" charset="0"/>
                </a:rPr>
                <a:t>writes </a:t>
              </a:r>
              <a:r>
                <a:rPr lang="en-US" sz="1800" dirty="0" smtClean="0">
                  <a:latin typeface="Verdana" charset="0"/>
                </a:rPr>
                <a:t>back)</a:t>
              </a:r>
              <a:endParaRPr lang="en-US" sz="1800" dirty="0">
                <a:latin typeface="Verdana" charset="0"/>
              </a:endParaRPr>
            </a:p>
          </p:txBody>
        </p:sp>
        <p:sp>
          <p:nvSpPr>
            <p:cNvPr id="1580075" name="Freeform 43"/>
            <p:cNvSpPr>
              <a:spLocks/>
            </p:cNvSpPr>
            <p:nvPr/>
          </p:nvSpPr>
          <p:spPr bwMode="auto">
            <a:xfrm>
              <a:off x="2192" y="2232"/>
              <a:ext cx="1408" cy="1008"/>
            </a:xfrm>
            <a:custGeom>
              <a:avLst/>
              <a:gdLst/>
              <a:ahLst/>
              <a:cxnLst>
                <a:cxn ang="0">
                  <a:pos x="0" y="1008"/>
                </a:cxn>
                <a:cxn ang="0">
                  <a:pos x="520" y="376"/>
                </a:cxn>
                <a:cxn ang="0">
                  <a:pos x="1408" y="0"/>
                </a:cxn>
              </a:cxnLst>
              <a:rect l="0" t="0" r="r" b="b"/>
              <a:pathLst>
                <a:path w="1408" h="1008">
                  <a:moveTo>
                    <a:pt x="0" y="1008"/>
                  </a:moveTo>
                  <a:cubicBezTo>
                    <a:pt x="142" y="776"/>
                    <a:pt x="285" y="544"/>
                    <a:pt x="520" y="376"/>
                  </a:cubicBezTo>
                  <a:cubicBezTo>
                    <a:pt x="755" y="208"/>
                    <a:pt x="1081" y="104"/>
                    <a:pt x="1408" y="0"/>
                  </a:cubicBezTo>
                </a:path>
              </a:pathLst>
            </a:custGeom>
            <a:noFill/>
            <a:ln w="28575" cap="flat" cmpd="sng">
              <a:solidFill>
                <a:srgbClr val="B69CAC"/>
              </a:solidFill>
              <a:prstDash val="solid"/>
              <a:round/>
              <a:headEnd type="stealth" w="lg" len="lg"/>
              <a:tailEnd type="none" w="med" len="med"/>
            </a:ln>
            <a:effectLst/>
          </p:spPr>
          <p:txBody>
            <a:bodyPr wrap="none" anchor="ctr">
              <a:prstTxWarp prst="textNoShape">
                <a:avLst/>
              </a:prstTxWarp>
            </a:bodyPr>
            <a:lstStyle/>
            <a:p>
              <a:endParaRPr lang="en-US"/>
            </a:p>
          </p:txBody>
        </p:sp>
      </p:grpSp>
      <p:sp>
        <p:nvSpPr>
          <p:cNvPr id="2" name="日期占位符 1"/>
          <p:cNvSpPr>
            <a:spLocks noGrp="1"/>
          </p:cNvSpPr>
          <p:nvPr>
            <p:ph type="dt" sz="half" idx="10"/>
          </p:nvPr>
        </p:nvSpPr>
        <p:spPr/>
        <p:txBody>
          <a:bodyPr/>
          <a:lstStyle/>
          <a:p>
            <a:fld id="{61B78A02-2B0D-450D-ABD0-D3E3F75C3017}"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387726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80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800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800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5800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5800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800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80073"/>
                                        </p:tgtEl>
                                        <p:attrNameLst>
                                          <p:attrName>style.visibility</p:attrName>
                                        </p:attrNameLst>
                                      </p:cBhvr>
                                      <p:to>
                                        <p:strVal val="visible"/>
                                      </p:to>
                                    </p:set>
                                    <p:animEffect transition="in" filter="wipe(up)">
                                      <p:cBhvr>
                                        <p:cTn id="31" dur="1000"/>
                                        <p:tgtEl>
                                          <p:spTgt spid="158007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1580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title"/>
          </p:nvPr>
        </p:nvSpPr>
        <p:spPr>
          <a:xfrm>
            <a:off x="685800" y="76200"/>
            <a:ext cx="7292975" cy="736600"/>
          </a:xfrm>
        </p:spPr>
        <p:txBody>
          <a:bodyPr>
            <a:normAutofit fontScale="90000"/>
          </a:bodyPr>
          <a:lstStyle/>
          <a:p>
            <a:r>
              <a:rPr lang="en-US"/>
              <a:t>Two Processor Example</a:t>
            </a:r>
            <a:br>
              <a:rPr lang="en-US"/>
            </a:br>
            <a:r>
              <a:rPr lang="en-US" sz="2000"/>
              <a:t>(Reading and writing the same cache line)</a:t>
            </a:r>
            <a:endParaRPr lang="en-US"/>
          </a:p>
        </p:txBody>
      </p:sp>
      <p:sp>
        <p:nvSpPr>
          <p:cNvPr id="56" name="Slide Number Placeholder 4"/>
          <p:cNvSpPr>
            <a:spLocks noGrp="1"/>
          </p:cNvSpPr>
          <p:nvPr>
            <p:ph type="sldNum" sz="quarter" idx="12"/>
          </p:nvPr>
        </p:nvSpPr>
        <p:spPr/>
        <p:txBody>
          <a:bodyPr/>
          <a:lstStyle/>
          <a:p>
            <a:fld id="{E4D79EFC-93FE-DB4D-857C-A272C7409456}" type="slidenum">
              <a:rPr lang="en-US"/>
              <a:pPr/>
              <a:t>52</a:t>
            </a:fld>
            <a:endParaRPr lang="en-US" b="0">
              <a:solidFill>
                <a:srgbClr val="FBBA03"/>
              </a:solidFill>
            </a:endParaRPr>
          </a:p>
        </p:txBody>
      </p:sp>
      <p:sp>
        <p:nvSpPr>
          <p:cNvPr id="1582083" name="Arc 3"/>
          <p:cNvSpPr>
            <a:spLocks/>
          </p:cNvSpPr>
          <p:nvPr/>
        </p:nvSpPr>
        <p:spPr bwMode="auto">
          <a:xfrm>
            <a:off x="6518275" y="1055688"/>
            <a:ext cx="561975" cy="457200"/>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endParaRPr lang="en-US"/>
          </a:p>
        </p:txBody>
      </p:sp>
      <p:sp>
        <p:nvSpPr>
          <p:cNvPr id="1582084" name="Line 4"/>
          <p:cNvSpPr>
            <a:spLocks noChangeShapeType="1"/>
          </p:cNvSpPr>
          <p:nvPr/>
        </p:nvSpPr>
        <p:spPr bwMode="auto">
          <a:xfrm flipH="1" flipV="1">
            <a:off x="6699250" y="1663700"/>
            <a:ext cx="533400" cy="2286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2085" name="Oval 5"/>
          <p:cNvSpPr>
            <a:spLocks noChangeArrowheads="1"/>
          </p:cNvSpPr>
          <p:nvPr/>
        </p:nvSpPr>
        <p:spPr bwMode="auto">
          <a:xfrm>
            <a:off x="6026150" y="11430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086" name="Oval 6"/>
          <p:cNvSpPr>
            <a:spLocks noChangeArrowheads="1"/>
          </p:cNvSpPr>
          <p:nvPr/>
        </p:nvSpPr>
        <p:spPr bwMode="auto">
          <a:xfrm>
            <a:off x="3282950" y="2767013"/>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087" name="Oval 7"/>
          <p:cNvSpPr>
            <a:spLocks noChangeArrowheads="1"/>
          </p:cNvSpPr>
          <p:nvPr/>
        </p:nvSpPr>
        <p:spPr bwMode="auto">
          <a:xfrm>
            <a:off x="6026150" y="2767013"/>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088" name="Rectangle 8"/>
          <p:cNvSpPr>
            <a:spLocks noChangeArrowheads="1"/>
          </p:cNvSpPr>
          <p:nvPr/>
        </p:nvSpPr>
        <p:spPr bwMode="auto">
          <a:xfrm>
            <a:off x="6175375" y="1282700"/>
            <a:ext cx="441325"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p>
        </p:txBody>
      </p:sp>
      <p:sp>
        <p:nvSpPr>
          <p:cNvPr id="1582089" name="Rectangle 9"/>
          <p:cNvSpPr>
            <a:spLocks noChangeArrowheads="1"/>
          </p:cNvSpPr>
          <p:nvPr/>
        </p:nvSpPr>
        <p:spPr bwMode="auto">
          <a:xfrm>
            <a:off x="3457575" y="2906713"/>
            <a:ext cx="392113"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S</a:t>
            </a:r>
          </a:p>
        </p:txBody>
      </p:sp>
      <p:sp>
        <p:nvSpPr>
          <p:cNvPr id="1582090" name="Rectangle 10"/>
          <p:cNvSpPr>
            <a:spLocks noChangeArrowheads="1"/>
          </p:cNvSpPr>
          <p:nvPr/>
        </p:nvSpPr>
        <p:spPr bwMode="auto">
          <a:xfrm>
            <a:off x="6261100" y="2906713"/>
            <a:ext cx="312738"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I</a:t>
            </a:r>
          </a:p>
        </p:txBody>
      </p:sp>
      <p:sp>
        <p:nvSpPr>
          <p:cNvPr id="1582091" name="Line 11"/>
          <p:cNvSpPr>
            <a:spLocks noChangeShapeType="1"/>
          </p:cNvSpPr>
          <p:nvPr/>
        </p:nvSpPr>
        <p:spPr bwMode="auto">
          <a:xfrm>
            <a:off x="4032250" y="3135313"/>
            <a:ext cx="1981200" cy="0"/>
          </a:xfrm>
          <a:prstGeom prst="line">
            <a:avLst/>
          </a:prstGeom>
          <a:noFill/>
          <a:ln w="25400">
            <a:solidFill>
              <a:schemeClr val="accent2"/>
            </a:solidFill>
            <a:prstDash val="lgDashDotDot"/>
            <a:round/>
            <a:headEnd type="none" w="sm" len="sm"/>
            <a:tailEnd type="stealth" w="lg" len="lg"/>
          </a:ln>
          <a:effectLst/>
        </p:spPr>
        <p:txBody>
          <a:bodyPr wrap="none" anchor="ctr">
            <a:prstTxWarp prst="textNoShape">
              <a:avLst/>
            </a:prstTxWarp>
          </a:bodyPr>
          <a:lstStyle/>
          <a:p>
            <a:endParaRPr lang="en-US"/>
          </a:p>
        </p:txBody>
      </p:sp>
      <p:sp>
        <p:nvSpPr>
          <p:cNvPr id="1582092" name="Line 12"/>
          <p:cNvSpPr>
            <a:spLocks noChangeShapeType="1"/>
          </p:cNvSpPr>
          <p:nvPr/>
        </p:nvSpPr>
        <p:spPr bwMode="auto">
          <a:xfrm>
            <a:off x="6394450" y="1892300"/>
            <a:ext cx="0" cy="9144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2093" name="Rectangle 13"/>
          <p:cNvSpPr>
            <a:spLocks noChangeArrowheads="1"/>
          </p:cNvSpPr>
          <p:nvPr/>
        </p:nvSpPr>
        <p:spPr bwMode="auto">
          <a:xfrm>
            <a:off x="7216775" y="1716088"/>
            <a:ext cx="1265238"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Write miss</a:t>
            </a:r>
          </a:p>
        </p:txBody>
      </p:sp>
      <p:sp>
        <p:nvSpPr>
          <p:cNvPr id="1582094" name="Rectangle 14"/>
          <p:cNvSpPr>
            <a:spLocks noChangeArrowheads="1"/>
          </p:cNvSpPr>
          <p:nvPr/>
        </p:nvSpPr>
        <p:spPr bwMode="auto">
          <a:xfrm>
            <a:off x="1974850" y="2601913"/>
            <a:ext cx="766763" cy="5334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 Read</a:t>
            </a:r>
          </a:p>
          <a:p>
            <a:pPr algn="l">
              <a:lnSpc>
                <a:spcPct val="90000"/>
              </a:lnSpc>
              <a:spcBef>
                <a:spcPct val="0"/>
              </a:spcBef>
            </a:pPr>
            <a:r>
              <a:rPr lang="en-US">
                <a:latin typeface="Verdana" charset="0"/>
              </a:rPr>
              <a:t> miss</a:t>
            </a:r>
          </a:p>
        </p:txBody>
      </p:sp>
      <p:sp>
        <p:nvSpPr>
          <p:cNvPr id="1582095" name="Rectangle 15"/>
          <p:cNvSpPr>
            <a:spLocks noChangeArrowheads="1"/>
          </p:cNvSpPr>
          <p:nvPr/>
        </p:nvSpPr>
        <p:spPr bwMode="auto">
          <a:xfrm rot="19798330">
            <a:off x="4252913" y="2247900"/>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a:t>
            </a:r>
            <a:r>
              <a:rPr lang="en-US">
                <a:latin typeface="Verdana" charset="0"/>
              </a:rPr>
              <a:t> intent to write</a:t>
            </a:r>
          </a:p>
        </p:txBody>
      </p:sp>
      <p:sp>
        <p:nvSpPr>
          <p:cNvPr id="1582096" name="Rectangle 16"/>
          <p:cNvSpPr>
            <a:spLocks noChangeArrowheads="1"/>
          </p:cNvSpPr>
          <p:nvPr/>
        </p:nvSpPr>
        <p:spPr bwMode="auto">
          <a:xfrm>
            <a:off x="4016375" y="3187700"/>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a:t>
            </a:r>
            <a:r>
              <a:rPr lang="en-US">
                <a:latin typeface="Verdana" charset="0"/>
              </a:rPr>
              <a:t> intent to write</a:t>
            </a:r>
          </a:p>
        </p:txBody>
      </p:sp>
      <p:sp>
        <p:nvSpPr>
          <p:cNvPr id="1582097" name="Rectangle 17"/>
          <p:cNvSpPr>
            <a:spLocks noChangeArrowheads="1"/>
          </p:cNvSpPr>
          <p:nvPr/>
        </p:nvSpPr>
        <p:spPr bwMode="auto">
          <a:xfrm>
            <a:off x="3443288" y="1270000"/>
            <a:ext cx="1628775"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latin typeface="Verdana" charset="0"/>
              </a:rPr>
              <a:t>P</a:t>
            </a:r>
            <a:r>
              <a:rPr lang="en-US" baseline="-25000">
                <a:latin typeface="Verdana" charset="0"/>
              </a:rPr>
              <a:t>2</a:t>
            </a:r>
            <a:r>
              <a:rPr lang="en-US">
                <a:latin typeface="Verdana" charset="0"/>
              </a:rPr>
              <a:t> reads,</a:t>
            </a:r>
            <a:endParaRPr lang="en-US" sz="1800">
              <a:latin typeface="Verdana" charset="0"/>
            </a:endParaRPr>
          </a:p>
          <a:p>
            <a:pPr>
              <a:spcBef>
                <a:spcPct val="0"/>
              </a:spcBef>
            </a:pPr>
            <a:r>
              <a:rPr lang="en-US">
                <a:latin typeface="Verdana" charset="0"/>
              </a:rPr>
              <a:t>P</a:t>
            </a:r>
            <a:r>
              <a:rPr lang="en-US" baseline="-25000">
                <a:latin typeface="Verdana" charset="0"/>
              </a:rPr>
              <a:t>1</a:t>
            </a:r>
            <a:r>
              <a:rPr lang="en-US">
                <a:latin typeface="Verdana" charset="0"/>
              </a:rPr>
              <a:t> writes back</a:t>
            </a:r>
          </a:p>
        </p:txBody>
      </p:sp>
      <p:sp>
        <p:nvSpPr>
          <p:cNvPr id="1582098" name="Rectangle 18"/>
          <p:cNvSpPr>
            <a:spLocks noChangeArrowheads="1"/>
          </p:cNvSpPr>
          <p:nvPr/>
        </p:nvSpPr>
        <p:spPr bwMode="auto">
          <a:xfrm>
            <a:off x="7064375" y="1030288"/>
            <a:ext cx="1081088"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a:t>
            </a:r>
            <a:r>
              <a:rPr lang="en-US">
                <a:latin typeface="Verdana" charset="0"/>
              </a:rPr>
              <a:t> reads</a:t>
            </a:r>
          </a:p>
          <a:p>
            <a:pPr algn="l">
              <a:spcBef>
                <a:spcPct val="0"/>
              </a:spcBef>
            </a:pPr>
            <a:r>
              <a:rPr lang="en-US">
                <a:latin typeface="Verdana" charset="0"/>
              </a:rPr>
              <a:t>or writes</a:t>
            </a:r>
          </a:p>
        </p:txBody>
      </p:sp>
      <p:sp>
        <p:nvSpPr>
          <p:cNvPr id="1582099" name="Rectangle 19"/>
          <p:cNvSpPr>
            <a:spLocks noChangeArrowheads="1"/>
          </p:cNvSpPr>
          <p:nvPr/>
        </p:nvSpPr>
        <p:spPr bwMode="auto">
          <a:xfrm>
            <a:off x="6394450" y="2197100"/>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a:t>
            </a:r>
            <a:r>
              <a:rPr lang="en-US">
                <a:latin typeface="Verdana" charset="0"/>
              </a:rPr>
              <a:t> intent to write</a:t>
            </a:r>
          </a:p>
        </p:txBody>
      </p:sp>
      <p:sp>
        <p:nvSpPr>
          <p:cNvPr id="1582100" name="Rectangle 20"/>
          <p:cNvSpPr>
            <a:spLocks noChangeArrowheads="1"/>
          </p:cNvSpPr>
          <p:nvPr/>
        </p:nvSpPr>
        <p:spPr bwMode="auto">
          <a:xfrm>
            <a:off x="1878013" y="1031875"/>
            <a:ext cx="609600" cy="45720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sz="2400">
                <a:latin typeface="Verdana" charset="0"/>
              </a:rPr>
              <a:t>P</a:t>
            </a:r>
            <a:r>
              <a:rPr lang="en-US" sz="2400" baseline="-25000">
                <a:latin typeface="Verdana" charset="0"/>
              </a:rPr>
              <a:t>1</a:t>
            </a:r>
            <a:endParaRPr lang="en-US" sz="2400">
              <a:latin typeface="Verdana" charset="0"/>
            </a:endParaRPr>
          </a:p>
        </p:txBody>
      </p:sp>
      <p:sp>
        <p:nvSpPr>
          <p:cNvPr id="1582101" name="Arc 21"/>
          <p:cNvSpPr>
            <a:spLocks/>
          </p:cNvSpPr>
          <p:nvPr/>
        </p:nvSpPr>
        <p:spPr bwMode="auto">
          <a:xfrm>
            <a:off x="6505575" y="3825875"/>
            <a:ext cx="561975" cy="457200"/>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endParaRPr lang="en-US"/>
          </a:p>
        </p:txBody>
      </p:sp>
      <p:sp>
        <p:nvSpPr>
          <p:cNvPr id="1582102" name="Line 22"/>
          <p:cNvSpPr>
            <a:spLocks noChangeShapeType="1"/>
          </p:cNvSpPr>
          <p:nvPr/>
        </p:nvSpPr>
        <p:spPr bwMode="auto">
          <a:xfrm flipH="1" flipV="1">
            <a:off x="6686550" y="4433888"/>
            <a:ext cx="533400" cy="2286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2103" name="Oval 23"/>
          <p:cNvSpPr>
            <a:spLocks noChangeArrowheads="1"/>
          </p:cNvSpPr>
          <p:nvPr/>
        </p:nvSpPr>
        <p:spPr bwMode="auto">
          <a:xfrm>
            <a:off x="5988050" y="3913188"/>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104" name="Oval 24"/>
          <p:cNvSpPr>
            <a:spLocks noChangeArrowheads="1"/>
          </p:cNvSpPr>
          <p:nvPr/>
        </p:nvSpPr>
        <p:spPr bwMode="auto">
          <a:xfrm>
            <a:off x="3270250" y="55372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105" name="Oval 25"/>
          <p:cNvSpPr>
            <a:spLocks noChangeArrowheads="1"/>
          </p:cNvSpPr>
          <p:nvPr/>
        </p:nvSpPr>
        <p:spPr bwMode="auto">
          <a:xfrm>
            <a:off x="6013450" y="55372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106" name="Rectangle 26"/>
          <p:cNvSpPr>
            <a:spLocks noChangeArrowheads="1"/>
          </p:cNvSpPr>
          <p:nvPr/>
        </p:nvSpPr>
        <p:spPr bwMode="auto">
          <a:xfrm>
            <a:off x="6162675" y="4052888"/>
            <a:ext cx="441325"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p>
        </p:txBody>
      </p:sp>
      <p:sp>
        <p:nvSpPr>
          <p:cNvPr id="1582107" name="Rectangle 27"/>
          <p:cNvSpPr>
            <a:spLocks noChangeArrowheads="1"/>
          </p:cNvSpPr>
          <p:nvPr/>
        </p:nvSpPr>
        <p:spPr bwMode="auto">
          <a:xfrm>
            <a:off x="3444875" y="5676900"/>
            <a:ext cx="392113"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S</a:t>
            </a:r>
          </a:p>
        </p:txBody>
      </p:sp>
      <p:sp>
        <p:nvSpPr>
          <p:cNvPr id="1582108" name="Rectangle 28"/>
          <p:cNvSpPr>
            <a:spLocks noChangeArrowheads="1"/>
          </p:cNvSpPr>
          <p:nvPr/>
        </p:nvSpPr>
        <p:spPr bwMode="auto">
          <a:xfrm>
            <a:off x="6248400" y="5676900"/>
            <a:ext cx="312738"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I</a:t>
            </a:r>
          </a:p>
        </p:txBody>
      </p:sp>
      <p:sp>
        <p:nvSpPr>
          <p:cNvPr id="1582109" name="Line 29"/>
          <p:cNvSpPr>
            <a:spLocks noChangeShapeType="1"/>
          </p:cNvSpPr>
          <p:nvPr/>
        </p:nvSpPr>
        <p:spPr bwMode="auto">
          <a:xfrm>
            <a:off x="4019550" y="5905500"/>
            <a:ext cx="1981200" cy="0"/>
          </a:xfrm>
          <a:prstGeom prst="line">
            <a:avLst/>
          </a:prstGeom>
          <a:noFill/>
          <a:ln w="25400" cap="rnd">
            <a:solidFill>
              <a:schemeClr val="bg2"/>
            </a:solidFill>
            <a:prstDash val="sysDot"/>
            <a:round/>
            <a:headEnd type="none" w="sm" len="sm"/>
            <a:tailEnd type="stealth" w="lg" len="lg"/>
          </a:ln>
          <a:effectLst/>
        </p:spPr>
        <p:txBody>
          <a:bodyPr wrap="none" anchor="ctr">
            <a:prstTxWarp prst="textNoShape">
              <a:avLst/>
            </a:prstTxWarp>
          </a:bodyPr>
          <a:lstStyle/>
          <a:p>
            <a:endParaRPr lang="en-US"/>
          </a:p>
        </p:txBody>
      </p:sp>
      <p:sp>
        <p:nvSpPr>
          <p:cNvPr id="1582110" name="Line 30"/>
          <p:cNvSpPr>
            <a:spLocks noChangeShapeType="1"/>
          </p:cNvSpPr>
          <p:nvPr/>
        </p:nvSpPr>
        <p:spPr bwMode="auto">
          <a:xfrm>
            <a:off x="6381750" y="4662488"/>
            <a:ext cx="0" cy="9144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2111" name="Rectangle 31"/>
          <p:cNvSpPr>
            <a:spLocks noChangeArrowheads="1"/>
          </p:cNvSpPr>
          <p:nvPr/>
        </p:nvSpPr>
        <p:spPr bwMode="auto">
          <a:xfrm>
            <a:off x="7204075" y="4486275"/>
            <a:ext cx="1265238"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Write miss</a:t>
            </a:r>
          </a:p>
        </p:txBody>
      </p:sp>
      <p:sp>
        <p:nvSpPr>
          <p:cNvPr id="1582112" name="Rectangle 32"/>
          <p:cNvSpPr>
            <a:spLocks noChangeArrowheads="1"/>
          </p:cNvSpPr>
          <p:nvPr/>
        </p:nvSpPr>
        <p:spPr bwMode="auto">
          <a:xfrm>
            <a:off x="1962150" y="5372100"/>
            <a:ext cx="766763" cy="5334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 Read</a:t>
            </a:r>
          </a:p>
          <a:p>
            <a:pPr algn="l">
              <a:lnSpc>
                <a:spcPct val="90000"/>
              </a:lnSpc>
              <a:spcBef>
                <a:spcPct val="0"/>
              </a:spcBef>
            </a:pPr>
            <a:r>
              <a:rPr lang="en-US">
                <a:latin typeface="Verdana" charset="0"/>
              </a:rPr>
              <a:t> miss</a:t>
            </a:r>
          </a:p>
        </p:txBody>
      </p:sp>
      <p:sp>
        <p:nvSpPr>
          <p:cNvPr id="1582113" name="Rectangle 33"/>
          <p:cNvSpPr>
            <a:spLocks noChangeArrowheads="1"/>
          </p:cNvSpPr>
          <p:nvPr/>
        </p:nvSpPr>
        <p:spPr bwMode="auto">
          <a:xfrm rot="19798330">
            <a:off x="4240213" y="5018088"/>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a:t>
            </a:r>
            <a:r>
              <a:rPr lang="en-US">
                <a:latin typeface="Verdana" charset="0"/>
              </a:rPr>
              <a:t> intent to write</a:t>
            </a:r>
          </a:p>
        </p:txBody>
      </p:sp>
      <p:sp>
        <p:nvSpPr>
          <p:cNvPr id="1582114" name="Rectangle 34"/>
          <p:cNvSpPr>
            <a:spLocks noChangeArrowheads="1"/>
          </p:cNvSpPr>
          <p:nvPr/>
        </p:nvSpPr>
        <p:spPr bwMode="auto">
          <a:xfrm>
            <a:off x="4003675" y="5957888"/>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a:t>
            </a:r>
            <a:r>
              <a:rPr lang="en-US">
                <a:latin typeface="Verdana" charset="0"/>
              </a:rPr>
              <a:t> intent to write</a:t>
            </a:r>
          </a:p>
        </p:txBody>
      </p:sp>
      <p:sp>
        <p:nvSpPr>
          <p:cNvPr id="1582115" name="Rectangle 35"/>
          <p:cNvSpPr>
            <a:spLocks noChangeArrowheads="1"/>
          </p:cNvSpPr>
          <p:nvPr/>
        </p:nvSpPr>
        <p:spPr bwMode="auto">
          <a:xfrm>
            <a:off x="3494088" y="3938588"/>
            <a:ext cx="1628775"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latin typeface="Verdana" charset="0"/>
              </a:rPr>
              <a:t>P</a:t>
            </a:r>
            <a:r>
              <a:rPr lang="en-US" baseline="-25000">
                <a:latin typeface="Verdana" charset="0"/>
              </a:rPr>
              <a:t>1</a:t>
            </a:r>
            <a:r>
              <a:rPr lang="en-US">
                <a:latin typeface="Verdana" charset="0"/>
              </a:rPr>
              <a:t> reads,</a:t>
            </a:r>
            <a:endParaRPr lang="en-US" sz="1800">
              <a:latin typeface="Verdana" charset="0"/>
            </a:endParaRPr>
          </a:p>
          <a:p>
            <a:pPr>
              <a:spcBef>
                <a:spcPct val="0"/>
              </a:spcBef>
            </a:pPr>
            <a:r>
              <a:rPr lang="en-US">
                <a:latin typeface="Verdana" charset="0"/>
              </a:rPr>
              <a:t>P</a:t>
            </a:r>
            <a:r>
              <a:rPr lang="en-US" baseline="-25000">
                <a:latin typeface="Verdana" charset="0"/>
              </a:rPr>
              <a:t>2</a:t>
            </a:r>
            <a:r>
              <a:rPr lang="en-US">
                <a:latin typeface="Verdana" charset="0"/>
              </a:rPr>
              <a:t> writes back</a:t>
            </a:r>
          </a:p>
        </p:txBody>
      </p:sp>
      <p:sp>
        <p:nvSpPr>
          <p:cNvPr id="1582116" name="Rectangle 36"/>
          <p:cNvSpPr>
            <a:spLocks noChangeArrowheads="1"/>
          </p:cNvSpPr>
          <p:nvPr/>
        </p:nvSpPr>
        <p:spPr bwMode="auto">
          <a:xfrm>
            <a:off x="7051675" y="3800475"/>
            <a:ext cx="1081088"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a:t>
            </a:r>
            <a:r>
              <a:rPr lang="en-US">
                <a:latin typeface="Verdana" charset="0"/>
              </a:rPr>
              <a:t> reads</a:t>
            </a:r>
          </a:p>
          <a:p>
            <a:pPr algn="l">
              <a:spcBef>
                <a:spcPct val="0"/>
              </a:spcBef>
            </a:pPr>
            <a:r>
              <a:rPr lang="en-US">
                <a:latin typeface="Verdana" charset="0"/>
              </a:rPr>
              <a:t>or writes</a:t>
            </a:r>
          </a:p>
        </p:txBody>
      </p:sp>
      <p:sp>
        <p:nvSpPr>
          <p:cNvPr id="1582117" name="Rectangle 37"/>
          <p:cNvSpPr>
            <a:spLocks noChangeArrowheads="1"/>
          </p:cNvSpPr>
          <p:nvPr/>
        </p:nvSpPr>
        <p:spPr bwMode="auto">
          <a:xfrm>
            <a:off x="6381750" y="4967288"/>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a:t>
            </a:r>
            <a:r>
              <a:rPr lang="en-US">
                <a:latin typeface="Verdana" charset="0"/>
              </a:rPr>
              <a:t> intent to write</a:t>
            </a:r>
          </a:p>
        </p:txBody>
      </p:sp>
      <p:sp>
        <p:nvSpPr>
          <p:cNvPr id="1582118" name="Freeform 38"/>
          <p:cNvSpPr>
            <a:spLocks/>
          </p:cNvSpPr>
          <p:nvPr/>
        </p:nvSpPr>
        <p:spPr bwMode="auto">
          <a:xfrm>
            <a:off x="3822700" y="1536700"/>
            <a:ext cx="2222500" cy="1270000"/>
          </a:xfrm>
          <a:custGeom>
            <a:avLst/>
            <a:gdLst/>
            <a:ahLst/>
            <a:cxnLst>
              <a:cxn ang="0">
                <a:pos x="1400" y="0"/>
              </a:cxn>
              <a:cxn ang="0">
                <a:pos x="560" y="240"/>
              </a:cxn>
              <a:cxn ang="0">
                <a:pos x="0" y="800"/>
              </a:cxn>
            </a:cxnLst>
            <a:rect l="0" t="0" r="r" b="b"/>
            <a:pathLst>
              <a:path w="1400" h="800">
                <a:moveTo>
                  <a:pt x="1400" y="0"/>
                </a:moveTo>
                <a:cubicBezTo>
                  <a:pt x="1096" y="53"/>
                  <a:pt x="793" y="107"/>
                  <a:pt x="560" y="240"/>
                </a:cubicBezTo>
                <a:cubicBezTo>
                  <a:pt x="327" y="373"/>
                  <a:pt x="163" y="586"/>
                  <a:pt x="0" y="800"/>
                </a:cubicBezTo>
              </a:path>
            </a:pathLst>
          </a:custGeom>
          <a:noFill/>
          <a:ln w="19050" cap="flat" cmpd="sng">
            <a:solidFill>
              <a:schemeClr val="tx1"/>
            </a:solidFill>
            <a:prstDash val="lgDashDot"/>
            <a:round/>
            <a:headEnd type="none" w="med" len="med"/>
            <a:tailEnd type="stealth" w="lg" len="lg"/>
          </a:ln>
          <a:effectLst/>
        </p:spPr>
        <p:txBody>
          <a:bodyPr wrap="none" anchor="ctr">
            <a:prstTxWarp prst="textNoShape">
              <a:avLst/>
            </a:prstTxWarp>
          </a:bodyPr>
          <a:lstStyle/>
          <a:p>
            <a:endParaRPr lang="en-US"/>
          </a:p>
        </p:txBody>
      </p:sp>
      <p:sp>
        <p:nvSpPr>
          <p:cNvPr id="1582119" name="Freeform 39"/>
          <p:cNvSpPr>
            <a:spLocks/>
          </p:cNvSpPr>
          <p:nvPr/>
        </p:nvSpPr>
        <p:spPr bwMode="auto">
          <a:xfrm>
            <a:off x="3733800" y="4241800"/>
            <a:ext cx="2222500" cy="1270000"/>
          </a:xfrm>
          <a:custGeom>
            <a:avLst/>
            <a:gdLst/>
            <a:ahLst/>
            <a:cxnLst>
              <a:cxn ang="0">
                <a:pos x="1400" y="0"/>
              </a:cxn>
              <a:cxn ang="0">
                <a:pos x="560" y="240"/>
              </a:cxn>
              <a:cxn ang="0">
                <a:pos x="0" y="800"/>
              </a:cxn>
            </a:cxnLst>
            <a:rect l="0" t="0" r="r" b="b"/>
            <a:pathLst>
              <a:path w="1400" h="800">
                <a:moveTo>
                  <a:pt x="1400" y="0"/>
                </a:moveTo>
                <a:cubicBezTo>
                  <a:pt x="1096" y="53"/>
                  <a:pt x="793" y="107"/>
                  <a:pt x="560" y="240"/>
                </a:cubicBezTo>
                <a:cubicBezTo>
                  <a:pt x="327" y="373"/>
                  <a:pt x="163" y="586"/>
                  <a:pt x="0" y="800"/>
                </a:cubicBezTo>
              </a:path>
            </a:pathLst>
          </a:custGeom>
          <a:noFill/>
          <a:ln w="19050" cap="flat" cmpd="sng">
            <a:solidFill>
              <a:schemeClr val="tx1"/>
            </a:solidFill>
            <a:prstDash val="lgDashDot"/>
            <a:round/>
            <a:headEnd type="none" w="med" len="med"/>
            <a:tailEnd type="stealth" w="lg" len="lg"/>
          </a:ln>
          <a:effectLst/>
        </p:spPr>
        <p:txBody>
          <a:bodyPr wrap="none" anchor="ctr">
            <a:prstTxWarp prst="textNoShape">
              <a:avLst/>
            </a:prstTxWarp>
          </a:bodyPr>
          <a:lstStyle/>
          <a:p>
            <a:endParaRPr lang="en-US"/>
          </a:p>
        </p:txBody>
      </p:sp>
      <p:sp>
        <p:nvSpPr>
          <p:cNvPr id="1582120" name="Line 40"/>
          <p:cNvSpPr>
            <a:spLocks noChangeShapeType="1"/>
          </p:cNvSpPr>
          <p:nvPr/>
        </p:nvSpPr>
        <p:spPr bwMode="auto">
          <a:xfrm flipV="1">
            <a:off x="3867150" y="4433888"/>
            <a:ext cx="2209800" cy="1295400"/>
          </a:xfrm>
          <a:prstGeom prst="line">
            <a:avLst/>
          </a:prstGeom>
          <a:noFill/>
          <a:ln w="25400">
            <a:solidFill>
              <a:schemeClr val="accent2"/>
            </a:solidFill>
            <a:prstDash val="lgDashDotDot"/>
            <a:round/>
            <a:headEnd type="none" w="sm" len="sm"/>
            <a:tailEnd type="stealth" w="lg" len="lg"/>
          </a:ln>
          <a:effectLst/>
        </p:spPr>
        <p:txBody>
          <a:bodyPr wrap="none" anchor="ctr">
            <a:prstTxWarp prst="textNoShape">
              <a:avLst/>
            </a:prstTxWarp>
          </a:bodyPr>
          <a:lstStyle/>
          <a:p>
            <a:endParaRPr lang="en-US"/>
          </a:p>
        </p:txBody>
      </p:sp>
      <p:sp>
        <p:nvSpPr>
          <p:cNvPr id="1582121" name="Line 41"/>
          <p:cNvSpPr>
            <a:spLocks noChangeShapeType="1"/>
          </p:cNvSpPr>
          <p:nvPr/>
        </p:nvSpPr>
        <p:spPr bwMode="auto">
          <a:xfrm>
            <a:off x="2647950" y="5600700"/>
            <a:ext cx="685800" cy="152400"/>
          </a:xfrm>
          <a:prstGeom prst="line">
            <a:avLst/>
          </a:prstGeom>
          <a:noFill/>
          <a:ln w="25400">
            <a:solidFill>
              <a:schemeClr val="accent2"/>
            </a:solidFill>
            <a:prstDash val="dashDot"/>
            <a:round/>
            <a:headEnd type="none" w="sm" len="sm"/>
            <a:tailEnd type="stealth" w="lg" len="lg"/>
          </a:ln>
          <a:effectLst/>
        </p:spPr>
        <p:txBody>
          <a:bodyPr wrap="none" anchor="ctr">
            <a:prstTxWarp prst="textNoShape">
              <a:avLst/>
            </a:prstTxWarp>
          </a:bodyPr>
          <a:lstStyle/>
          <a:p>
            <a:endParaRPr lang="en-US"/>
          </a:p>
        </p:txBody>
      </p:sp>
      <p:sp>
        <p:nvSpPr>
          <p:cNvPr id="1582122" name="Line 42"/>
          <p:cNvSpPr>
            <a:spLocks noChangeShapeType="1"/>
          </p:cNvSpPr>
          <p:nvPr/>
        </p:nvSpPr>
        <p:spPr bwMode="auto">
          <a:xfrm flipV="1">
            <a:off x="3879850" y="1663700"/>
            <a:ext cx="2209800" cy="1295400"/>
          </a:xfrm>
          <a:prstGeom prst="line">
            <a:avLst/>
          </a:prstGeom>
          <a:noFill/>
          <a:ln w="25400" cap="rnd">
            <a:solidFill>
              <a:schemeClr val="bg2"/>
            </a:solidFill>
            <a:prstDash val="sysDot"/>
            <a:round/>
            <a:headEnd type="none" w="sm" len="sm"/>
            <a:tailEnd type="stealth" w="lg" len="lg"/>
          </a:ln>
          <a:effectLst/>
        </p:spPr>
        <p:txBody>
          <a:bodyPr wrap="none" anchor="ctr">
            <a:prstTxWarp prst="textNoShape">
              <a:avLst/>
            </a:prstTxWarp>
          </a:bodyPr>
          <a:lstStyle/>
          <a:p>
            <a:endParaRPr lang="en-US"/>
          </a:p>
        </p:txBody>
      </p:sp>
      <p:sp>
        <p:nvSpPr>
          <p:cNvPr id="1582123" name="Line 43"/>
          <p:cNvSpPr>
            <a:spLocks noChangeShapeType="1"/>
          </p:cNvSpPr>
          <p:nvPr/>
        </p:nvSpPr>
        <p:spPr bwMode="auto">
          <a:xfrm>
            <a:off x="2660650" y="2830513"/>
            <a:ext cx="685800" cy="1524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2124" name="Rectangle 44"/>
          <p:cNvSpPr>
            <a:spLocks noChangeArrowheads="1"/>
          </p:cNvSpPr>
          <p:nvPr/>
        </p:nvSpPr>
        <p:spPr bwMode="auto">
          <a:xfrm>
            <a:off x="1866900" y="1006475"/>
            <a:ext cx="6642100" cy="25606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82125" name="Rectangle 45"/>
          <p:cNvSpPr>
            <a:spLocks noChangeArrowheads="1"/>
          </p:cNvSpPr>
          <p:nvPr/>
        </p:nvSpPr>
        <p:spPr bwMode="auto">
          <a:xfrm>
            <a:off x="1885950" y="3787775"/>
            <a:ext cx="609600" cy="45720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sz="2400">
                <a:latin typeface="Verdana" charset="0"/>
              </a:rPr>
              <a:t>P</a:t>
            </a:r>
            <a:r>
              <a:rPr lang="en-US" sz="2400" baseline="-25000">
                <a:latin typeface="Verdana" charset="0"/>
              </a:rPr>
              <a:t>2</a:t>
            </a:r>
            <a:endParaRPr lang="en-US" sz="2400">
              <a:latin typeface="Verdana" charset="0"/>
            </a:endParaRPr>
          </a:p>
        </p:txBody>
      </p:sp>
      <p:sp>
        <p:nvSpPr>
          <p:cNvPr id="1582126" name="Rectangle 46"/>
          <p:cNvSpPr>
            <a:spLocks noChangeArrowheads="1"/>
          </p:cNvSpPr>
          <p:nvPr/>
        </p:nvSpPr>
        <p:spPr bwMode="auto">
          <a:xfrm>
            <a:off x="1874838" y="3762375"/>
            <a:ext cx="6642100" cy="25606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82127" name="Rectangle 47"/>
          <p:cNvSpPr>
            <a:spLocks noChangeArrowheads="1"/>
          </p:cNvSpPr>
          <p:nvPr/>
        </p:nvSpPr>
        <p:spPr bwMode="auto">
          <a:xfrm>
            <a:off x="355600" y="1146175"/>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 </a:t>
            </a:r>
            <a:r>
              <a:rPr lang="en-US">
                <a:latin typeface="Verdana" charset="0"/>
              </a:rPr>
              <a:t>reads</a:t>
            </a:r>
          </a:p>
        </p:txBody>
      </p:sp>
      <p:sp>
        <p:nvSpPr>
          <p:cNvPr id="1582128" name="Rectangle 48"/>
          <p:cNvSpPr>
            <a:spLocks noChangeArrowheads="1"/>
          </p:cNvSpPr>
          <p:nvPr/>
        </p:nvSpPr>
        <p:spPr bwMode="auto">
          <a:xfrm>
            <a:off x="355600" y="1450975"/>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 </a:t>
            </a:r>
            <a:r>
              <a:rPr lang="en-US">
                <a:latin typeface="Verdana" charset="0"/>
              </a:rPr>
              <a:t>writes</a:t>
            </a:r>
          </a:p>
        </p:txBody>
      </p:sp>
      <p:sp>
        <p:nvSpPr>
          <p:cNvPr id="1582129" name="Rectangle 49"/>
          <p:cNvSpPr>
            <a:spLocks noChangeArrowheads="1"/>
          </p:cNvSpPr>
          <p:nvPr/>
        </p:nvSpPr>
        <p:spPr bwMode="auto">
          <a:xfrm>
            <a:off x="355600" y="1765300"/>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dirty="0">
                <a:latin typeface="Verdana" charset="0"/>
              </a:rPr>
              <a:t>P</a:t>
            </a:r>
            <a:r>
              <a:rPr lang="en-US" baseline="-25000" dirty="0">
                <a:latin typeface="Verdana" charset="0"/>
              </a:rPr>
              <a:t>2 </a:t>
            </a:r>
            <a:r>
              <a:rPr lang="en-US" dirty="0">
                <a:latin typeface="Verdana" charset="0"/>
              </a:rPr>
              <a:t>reads</a:t>
            </a:r>
          </a:p>
        </p:txBody>
      </p:sp>
      <p:sp>
        <p:nvSpPr>
          <p:cNvPr id="1582130" name="Rectangle 50"/>
          <p:cNvSpPr>
            <a:spLocks noChangeArrowheads="1"/>
          </p:cNvSpPr>
          <p:nvPr/>
        </p:nvSpPr>
        <p:spPr bwMode="auto">
          <a:xfrm>
            <a:off x="355600" y="2041525"/>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 </a:t>
            </a:r>
            <a:r>
              <a:rPr lang="en-US">
                <a:latin typeface="Verdana" charset="0"/>
              </a:rPr>
              <a:t>writes</a:t>
            </a:r>
          </a:p>
        </p:txBody>
      </p:sp>
      <p:sp>
        <p:nvSpPr>
          <p:cNvPr id="1582131" name="Rectangle 51"/>
          <p:cNvSpPr>
            <a:spLocks noChangeArrowheads="1"/>
          </p:cNvSpPr>
          <p:nvPr/>
        </p:nvSpPr>
        <p:spPr bwMode="auto">
          <a:xfrm>
            <a:off x="346075" y="2641600"/>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 </a:t>
            </a:r>
            <a:r>
              <a:rPr lang="en-US">
                <a:latin typeface="Verdana" charset="0"/>
              </a:rPr>
              <a:t>writes</a:t>
            </a:r>
          </a:p>
        </p:txBody>
      </p:sp>
      <p:sp>
        <p:nvSpPr>
          <p:cNvPr id="1582132" name="Rectangle 52"/>
          <p:cNvSpPr>
            <a:spLocks noChangeArrowheads="1"/>
          </p:cNvSpPr>
          <p:nvPr/>
        </p:nvSpPr>
        <p:spPr bwMode="auto">
          <a:xfrm>
            <a:off x="346075" y="2936875"/>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 </a:t>
            </a:r>
            <a:r>
              <a:rPr lang="en-US">
                <a:latin typeface="Verdana" charset="0"/>
              </a:rPr>
              <a:t>writes</a:t>
            </a:r>
          </a:p>
        </p:txBody>
      </p:sp>
      <p:sp>
        <p:nvSpPr>
          <p:cNvPr id="1582133" name="Rectangle 53"/>
          <p:cNvSpPr>
            <a:spLocks noChangeArrowheads="1"/>
          </p:cNvSpPr>
          <p:nvPr/>
        </p:nvSpPr>
        <p:spPr bwMode="auto">
          <a:xfrm>
            <a:off x="361950" y="2338388"/>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 </a:t>
            </a:r>
            <a:r>
              <a:rPr lang="en-US">
                <a:latin typeface="Verdana" charset="0"/>
              </a:rPr>
              <a:t>reads</a:t>
            </a:r>
          </a:p>
        </p:txBody>
      </p:sp>
      <p:sp>
        <p:nvSpPr>
          <p:cNvPr id="1582134" name="Rectangle 54"/>
          <p:cNvSpPr>
            <a:spLocks noChangeArrowheads="1"/>
          </p:cNvSpPr>
          <p:nvPr/>
        </p:nvSpPr>
        <p:spPr bwMode="auto">
          <a:xfrm>
            <a:off x="346075" y="3251200"/>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 </a:t>
            </a:r>
            <a:r>
              <a:rPr lang="en-US">
                <a:latin typeface="Verdana" charset="0"/>
              </a:rPr>
              <a:t>writes</a:t>
            </a:r>
          </a:p>
        </p:txBody>
      </p:sp>
      <p:sp>
        <p:nvSpPr>
          <p:cNvPr id="2" name="日期占位符 1"/>
          <p:cNvSpPr>
            <a:spLocks noGrp="1"/>
          </p:cNvSpPr>
          <p:nvPr>
            <p:ph type="dt" sz="half" idx="10"/>
          </p:nvPr>
        </p:nvSpPr>
        <p:spPr/>
        <p:txBody>
          <a:bodyPr/>
          <a:lstStyle/>
          <a:p>
            <a:fld id="{C8BA961D-0552-4FEE-BA7E-1EA6CBA851A1}"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63571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2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1582094"/>
                                        </p:tgtEl>
                                        <p:attrNameLst>
                                          <p:attrName>style.visibility</p:attrName>
                                        </p:attrNameLst>
                                      </p:cBhvr>
                                      <p:to>
                                        <p:strVal val="visible"/>
                                      </p:to>
                                    </p:set>
                                    <p:anim calcmode="lin" valueType="num">
                                      <p:cBhvr>
                                        <p:cTn id="11" dur="500" fill="hold"/>
                                        <p:tgtEl>
                                          <p:spTgt spid="1582094"/>
                                        </p:tgtEl>
                                        <p:attrNameLst>
                                          <p:attrName>ppt_w</p:attrName>
                                        </p:attrNameLst>
                                      </p:cBhvr>
                                      <p:tavLst>
                                        <p:tav tm="0">
                                          <p:val>
                                            <p:fltVal val="0"/>
                                          </p:val>
                                        </p:tav>
                                        <p:tav tm="100000">
                                          <p:val>
                                            <p:strVal val="#ppt_w"/>
                                          </p:val>
                                        </p:tav>
                                      </p:tavLst>
                                    </p:anim>
                                    <p:anim calcmode="lin" valueType="num">
                                      <p:cBhvr>
                                        <p:cTn id="12" dur="500" fill="hold"/>
                                        <p:tgtEl>
                                          <p:spTgt spid="1582094"/>
                                        </p:tgtEl>
                                        <p:attrNameLst>
                                          <p:attrName>ppt_h</p:attrName>
                                        </p:attrNameLst>
                                      </p:cBhvr>
                                      <p:tavLst>
                                        <p:tav tm="0">
                                          <p:val>
                                            <p:fltVal val="0"/>
                                          </p:val>
                                        </p:tav>
                                        <p:tav tm="100000">
                                          <p:val>
                                            <p:strVal val="#ppt_h"/>
                                          </p:val>
                                        </p:tav>
                                      </p:tavLst>
                                    </p:anim>
                                    <p:animEffect transition="in" filter="fade">
                                      <p:cBhvr>
                                        <p:cTn id="13" dur="500"/>
                                        <p:tgtEl>
                                          <p:spTgt spid="158209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82123"/>
                                        </p:tgtEl>
                                        <p:attrNameLst>
                                          <p:attrName>style.visibility</p:attrName>
                                        </p:attrNameLst>
                                      </p:cBhvr>
                                      <p:to>
                                        <p:strVal val="visible"/>
                                      </p:to>
                                    </p:set>
                                    <p:animEffect transition="in" filter="blinds(horizontal)">
                                      <p:cBhvr>
                                        <p:cTn id="16" dur="500"/>
                                        <p:tgtEl>
                                          <p:spTgt spid="15821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821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1582095"/>
                                        </p:tgtEl>
                                        <p:attrNameLst>
                                          <p:attrName>style.visibility</p:attrName>
                                        </p:attrNameLst>
                                      </p:cBhvr>
                                      <p:to>
                                        <p:strVal val="visible"/>
                                      </p:to>
                                    </p:set>
                                    <p:anim calcmode="lin" valueType="num">
                                      <p:cBhvr>
                                        <p:cTn id="25" dur="500" fill="hold"/>
                                        <p:tgtEl>
                                          <p:spTgt spid="1582095"/>
                                        </p:tgtEl>
                                        <p:attrNameLst>
                                          <p:attrName>ppt_w</p:attrName>
                                        </p:attrNameLst>
                                      </p:cBhvr>
                                      <p:tavLst>
                                        <p:tav tm="0">
                                          <p:val>
                                            <p:fltVal val="0"/>
                                          </p:val>
                                        </p:tav>
                                        <p:tav tm="100000">
                                          <p:val>
                                            <p:strVal val="#ppt_w"/>
                                          </p:val>
                                        </p:tav>
                                      </p:tavLst>
                                    </p:anim>
                                    <p:anim calcmode="lin" valueType="num">
                                      <p:cBhvr>
                                        <p:cTn id="26" dur="500" fill="hold"/>
                                        <p:tgtEl>
                                          <p:spTgt spid="1582095"/>
                                        </p:tgtEl>
                                        <p:attrNameLst>
                                          <p:attrName>ppt_h</p:attrName>
                                        </p:attrNameLst>
                                      </p:cBhvr>
                                      <p:tavLst>
                                        <p:tav tm="0">
                                          <p:val>
                                            <p:fltVal val="0"/>
                                          </p:val>
                                        </p:tav>
                                        <p:tav tm="100000">
                                          <p:val>
                                            <p:strVal val="#ppt_h"/>
                                          </p:val>
                                        </p:tav>
                                      </p:tavLst>
                                    </p:anim>
                                    <p:animEffect transition="in" filter="fade">
                                      <p:cBhvr>
                                        <p:cTn id="27" dur="500"/>
                                        <p:tgtEl>
                                          <p:spTgt spid="1582095"/>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1582122"/>
                                        </p:tgtEl>
                                        <p:attrNameLst>
                                          <p:attrName>style.visibility</p:attrName>
                                        </p:attrNameLst>
                                      </p:cBhvr>
                                      <p:to>
                                        <p:strVal val="visible"/>
                                      </p:to>
                                    </p:set>
                                    <p:anim calcmode="lin" valueType="num">
                                      <p:cBhvr>
                                        <p:cTn id="30" dur="500" fill="hold"/>
                                        <p:tgtEl>
                                          <p:spTgt spid="1582122"/>
                                        </p:tgtEl>
                                        <p:attrNameLst>
                                          <p:attrName>ppt_w</p:attrName>
                                        </p:attrNameLst>
                                      </p:cBhvr>
                                      <p:tavLst>
                                        <p:tav tm="0">
                                          <p:val>
                                            <p:fltVal val="0"/>
                                          </p:val>
                                        </p:tav>
                                        <p:tav tm="100000">
                                          <p:val>
                                            <p:strVal val="#ppt_w"/>
                                          </p:val>
                                        </p:tav>
                                      </p:tavLst>
                                    </p:anim>
                                    <p:anim calcmode="lin" valueType="num">
                                      <p:cBhvr>
                                        <p:cTn id="31" dur="500" fill="hold"/>
                                        <p:tgtEl>
                                          <p:spTgt spid="1582122"/>
                                        </p:tgtEl>
                                        <p:attrNameLst>
                                          <p:attrName>ppt_h</p:attrName>
                                        </p:attrNameLst>
                                      </p:cBhvr>
                                      <p:tavLst>
                                        <p:tav tm="0">
                                          <p:val>
                                            <p:fltVal val="0"/>
                                          </p:val>
                                        </p:tav>
                                        <p:tav tm="100000">
                                          <p:val>
                                            <p:strVal val="#ppt_h"/>
                                          </p:val>
                                        </p:tav>
                                      </p:tavLst>
                                    </p:anim>
                                    <p:animEffect transition="in" filter="fade">
                                      <p:cBhvr>
                                        <p:cTn id="32" dur="500"/>
                                        <p:tgtEl>
                                          <p:spTgt spid="158212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grpId="0" nodeType="clickEffect">
                                  <p:stCondLst>
                                    <p:cond delay="0"/>
                                  </p:stCondLst>
                                  <p:childTnLst>
                                    <p:set>
                                      <p:cBhvr>
                                        <p:cTn id="36" dur="1" fill="hold">
                                          <p:stCondLst>
                                            <p:cond delay="0"/>
                                          </p:stCondLst>
                                        </p:cTn>
                                        <p:tgtEl>
                                          <p:spTgt spid="1582098"/>
                                        </p:tgtEl>
                                        <p:attrNameLst>
                                          <p:attrName>style.visibility</p:attrName>
                                        </p:attrNameLst>
                                      </p:cBhvr>
                                      <p:to>
                                        <p:strVal val="visible"/>
                                      </p:to>
                                    </p:set>
                                    <p:anim calcmode="lin" valueType="num">
                                      <p:cBhvr>
                                        <p:cTn id="37" dur="500" fill="hold"/>
                                        <p:tgtEl>
                                          <p:spTgt spid="1582098"/>
                                        </p:tgtEl>
                                        <p:attrNameLst>
                                          <p:attrName>ppt_w</p:attrName>
                                        </p:attrNameLst>
                                      </p:cBhvr>
                                      <p:tavLst>
                                        <p:tav tm="0">
                                          <p:val>
                                            <p:fltVal val="0"/>
                                          </p:val>
                                        </p:tav>
                                        <p:tav tm="100000">
                                          <p:val>
                                            <p:strVal val="#ppt_w"/>
                                          </p:val>
                                        </p:tav>
                                      </p:tavLst>
                                    </p:anim>
                                    <p:anim calcmode="lin" valueType="num">
                                      <p:cBhvr>
                                        <p:cTn id="38" dur="500" fill="hold"/>
                                        <p:tgtEl>
                                          <p:spTgt spid="1582098"/>
                                        </p:tgtEl>
                                        <p:attrNameLst>
                                          <p:attrName>ppt_h</p:attrName>
                                        </p:attrNameLst>
                                      </p:cBhvr>
                                      <p:tavLst>
                                        <p:tav tm="0">
                                          <p:val>
                                            <p:fltVal val="0"/>
                                          </p:val>
                                        </p:tav>
                                        <p:tav tm="100000">
                                          <p:val>
                                            <p:strVal val="#ppt_h"/>
                                          </p:val>
                                        </p:tav>
                                      </p:tavLst>
                                    </p:anim>
                                    <p:animEffect transition="in" filter="fade">
                                      <p:cBhvr>
                                        <p:cTn id="39" dur="500"/>
                                        <p:tgtEl>
                                          <p:spTgt spid="1582098"/>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582083"/>
                                        </p:tgtEl>
                                        <p:attrNameLst>
                                          <p:attrName>style.visibility</p:attrName>
                                        </p:attrNameLst>
                                      </p:cBhvr>
                                      <p:to>
                                        <p:strVal val="visible"/>
                                      </p:to>
                                    </p:set>
                                    <p:anim calcmode="lin" valueType="num">
                                      <p:cBhvr>
                                        <p:cTn id="42" dur="500" fill="hold"/>
                                        <p:tgtEl>
                                          <p:spTgt spid="1582083"/>
                                        </p:tgtEl>
                                        <p:attrNameLst>
                                          <p:attrName>ppt_w</p:attrName>
                                        </p:attrNameLst>
                                      </p:cBhvr>
                                      <p:tavLst>
                                        <p:tav tm="0">
                                          <p:val>
                                            <p:fltVal val="0"/>
                                          </p:val>
                                        </p:tav>
                                        <p:tav tm="100000">
                                          <p:val>
                                            <p:strVal val="#ppt_w"/>
                                          </p:val>
                                        </p:tav>
                                      </p:tavLst>
                                    </p:anim>
                                    <p:anim calcmode="lin" valueType="num">
                                      <p:cBhvr>
                                        <p:cTn id="43" dur="500" fill="hold"/>
                                        <p:tgtEl>
                                          <p:spTgt spid="1582083"/>
                                        </p:tgtEl>
                                        <p:attrNameLst>
                                          <p:attrName>ppt_h</p:attrName>
                                        </p:attrNameLst>
                                      </p:cBhvr>
                                      <p:tavLst>
                                        <p:tav tm="0">
                                          <p:val>
                                            <p:fltVal val="0"/>
                                          </p:val>
                                        </p:tav>
                                        <p:tav tm="100000">
                                          <p:val>
                                            <p:strVal val="#ppt_h"/>
                                          </p:val>
                                        </p:tav>
                                      </p:tavLst>
                                    </p:anim>
                                    <p:animEffect transition="in" filter="fade">
                                      <p:cBhvr>
                                        <p:cTn id="44" dur="500"/>
                                        <p:tgtEl>
                                          <p:spTgt spid="158208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82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grpId="0" nodeType="clickEffect">
                                  <p:stCondLst>
                                    <p:cond delay="0"/>
                                  </p:stCondLst>
                                  <p:childTnLst>
                                    <p:set>
                                      <p:cBhvr>
                                        <p:cTn id="52" dur="1" fill="hold">
                                          <p:stCondLst>
                                            <p:cond delay="0"/>
                                          </p:stCondLst>
                                        </p:cTn>
                                        <p:tgtEl>
                                          <p:spTgt spid="1582112"/>
                                        </p:tgtEl>
                                        <p:attrNameLst>
                                          <p:attrName>style.visibility</p:attrName>
                                        </p:attrNameLst>
                                      </p:cBhvr>
                                      <p:to>
                                        <p:strVal val="visible"/>
                                      </p:to>
                                    </p:set>
                                    <p:anim calcmode="lin" valueType="num">
                                      <p:cBhvr>
                                        <p:cTn id="53" dur="500" fill="hold"/>
                                        <p:tgtEl>
                                          <p:spTgt spid="1582112"/>
                                        </p:tgtEl>
                                        <p:attrNameLst>
                                          <p:attrName>ppt_w</p:attrName>
                                        </p:attrNameLst>
                                      </p:cBhvr>
                                      <p:tavLst>
                                        <p:tav tm="0">
                                          <p:val>
                                            <p:fltVal val="0"/>
                                          </p:val>
                                        </p:tav>
                                        <p:tav tm="100000">
                                          <p:val>
                                            <p:strVal val="#ppt_w"/>
                                          </p:val>
                                        </p:tav>
                                      </p:tavLst>
                                    </p:anim>
                                    <p:anim calcmode="lin" valueType="num">
                                      <p:cBhvr>
                                        <p:cTn id="54" dur="500" fill="hold"/>
                                        <p:tgtEl>
                                          <p:spTgt spid="1582112"/>
                                        </p:tgtEl>
                                        <p:attrNameLst>
                                          <p:attrName>ppt_h</p:attrName>
                                        </p:attrNameLst>
                                      </p:cBhvr>
                                      <p:tavLst>
                                        <p:tav tm="0">
                                          <p:val>
                                            <p:fltVal val="0"/>
                                          </p:val>
                                        </p:tav>
                                        <p:tav tm="100000">
                                          <p:val>
                                            <p:strVal val="#ppt_h"/>
                                          </p:val>
                                        </p:tav>
                                      </p:tavLst>
                                    </p:anim>
                                    <p:animEffect transition="in" filter="fade">
                                      <p:cBhvr>
                                        <p:cTn id="55" dur="500"/>
                                        <p:tgtEl>
                                          <p:spTgt spid="1582112"/>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1582121"/>
                                        </p:tgtEl>
                                        <p:attrNameLst>
                                          <p:attrName>style.visibility</p:attrName>
                                        </p:attrNameLst>
                                      </p:cBhvr>
                                      <p:to>
                                        <p:strVal val="visible"/>
                                      </p:to>
                                    </p:set>
                                    <p:anim calcmode="lin" valueType="num">
                                      <p:cBhvr>
                                        <p:cTn id="58" dur="500" fill="hold"/>
                                        <p:tgtEl>
                                          <p:spTgt spid="1582121"/>
                                        </p:tgtEl>
                                        <p:attrNameLst>
                                          <p:attrName>ppt_w</p:attrName>
                                        </p:attrNameLst>
                                      </p:cBhvr>
                                      <p:tavLst>
                                        <p:tav tm="0">
                                          <p:val>
                                            <p:fltVal val="0"/>
                                          </p:val>
                                        </p:tav>
                                        <p:tav tm="100000">
                                          <p:val>
                                            <p:strVal val="#ppt_w"/>
                                          </p:val>
                                        </p:tav>
                                      </p:tavLst>
                                    </p:anim>
                                    <p:anim calcmode="lin" valueType="num">
                                      <p:cBhvr>
                                        <p:cTn id="59" dur="500" fill="hold"/>
                                        <p:tgtEl>
                                          <p:spTgt spid="1582121"/>
                                        </p:tgtEl>
                                        <p:attrNameLst>
                                          <p:attrName>ppt_h</p:attrName>
                                        </p:attrNameLst>
                                      </p:cBhvr>
                                      <p:tavLst>
                                        <p:tav tm="0">
                                          <p:val>
                                            <p:fltVal val="0"/>
                                          </p:val>
                                        </p:tav>
                                        <p:tav tm="100000">
                                          <p:val>
                                            <p:strVal val="#ppt_h"/>
                                          </p:val>
                                        </p:tav>
                                      </p:tavLst>
                                    </p:anim>
                                    <p:animEffect transition="in" filter="fade">
                                      <p:cBhvr>
                                        <p:cTn id="60" dur="500"/>
                                        <p:tgtEl>
                                          <p:spTgt spid="1582121"/>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0" fill="hold" grpId="0" nodeType="clickEffect">
                                  <p:stCondLst>
                                    <p:cond delay="0"/>
                                  </p:stCondLst>
                                  <p:childTnLst>
                                    <p:set>
                                      <p:cBhvr>
                                        <p:cTn id="64" dur="1" fill="hold">
                                          <p:stCondLst>
                                            <p:cond delay="0"/>
                                          </p:stCondLst>
                                        </p:cTn>
                                        <p:tgtEl>
                                          <p:spTgt spid="1582118"/>
                                        </p:tgtEl>
                                        <p:attrNameLst>
                                          <p:attrName>style.visibility</p:attrName>
                                        </p:attrNameLst>
                                      </p:cBhvr>
                                      <p:to>
                                        <p:strVal val="visible"/>
                                      </p:to>
                                    </p:set>
                                    <p:anim calcmode="lin" valueType="num">
                                      <p:cBhvr>
                                        <p:cTn id="65" dur="500" fill="hold"/>
                                        <p:tgtEl>
                                          <p:spTgt spid="1582118"/>
                                        </p:tgtEl>
                                        <p:attrNameLst>
                                          <p:attrName>ppt_w</p:attrName>
                                        </p:attrNameLst>
                                      </p:cBhvr>
                                      <p:tavLst>
                                        <p:tav tm="0">
                                          <p:val>
                                            <p:fltVal val="0"/>
                                          </p:val>
                                        </p:tav>
                                        <p:tav tm="100000">
                                          <p:val>
                                            <p:strVal val="#ppt_w"/>
                                          </p:val>
                                        </p:tav>
                                      </p:tavLst>
                                    </p:anim>
                                    <p:anim calcmode="lin" valueType="num">
                                      <p:cBhvr>
                                        <p:cTn id="66" dur="500" fill="hold"/>
                                        <p:tgtEl>
                                          <p:spTgt spid="1582118"/>
                                        </p:tgtEl>
                                        <p:attrNameLst>
                                          <p:attrName>ppt_h</p:attrName>
                                        </p:attrNameLst>
                                      </p:cBhvr>
                                      <p:tavLst>
                                        <p:tav tm="0">
                                          <p:val>
                                            <p:fltVal val="0"/>
                                          </p:val>
                                        </p:tav>
                                        <p:tav tm="100000">
                                          <p:val>
                                            <p:strVal val="#ppt_h"/>
                                          </p:val>
                                        </p:tav>
                                      </p:tavLst>
                                    </p:anim>
                                    <p:animEffect transition="in" filter="fade">
                                      <p:cBhvr>
                                        <p:cTn id="67" dur="500"/>
                                        <p:tgtEl>
                                          <p:spTgt spid="1582118"/>
                                        </p:tgtEl>
                                      </p:cBhvr>
                                    </p:animEffect>
                                  </p:childTnLst>
                                </p:cTn>
                              </p:par>
                              <p:par>
                                <p:cTn id="68" presetID="53" presetClass="entr" presetSubtype="0" fill="hold" grpId="0" nodeType="withEffect">
                                  <p:stCondLst>
                                    <p:cond delay="0"/>
                                  </p:stCondLst>
                                  <p:childTnLst>
                                    <p:set>
                                      <p:cBhvr>
                                        <p:cTn id="69" dur="1" fill="hold">
                                          <p:stCondLst>
                                            <p:cond delay="0"/>
                                          </p:stCondLst>
                                        </p:cTn>
                                        <p:tgtEl>
                                          <p:spTgt spid="1582097"/>
                                        </p:tgtEl>
                                        <p:attrNameLst>
                                          <p:attrName>style.visibility</p:attrName>
                                        </p:attrNameLst>
                                      </p:cBhvr>
                                      <p:to>
                                        <p:strVal val="visible"/>
                                      </p:to>
                                    </p:set>
                                    <p:anim calcmode="lin" valueType="num">
                                      <p:cBhvr>
                                        <p:cTn id="70" dur="500" fill="hold"/>
                                        <p:tgtEl>
                                          <p:spTgt spid="1582097"/>
                                        </p:tgtEl>
                                        <p:attrNameLst>
                                          <p:attrName>ppt_w</p:attrName>
                                        </p:attrNameLst>
                                      </p:cBhvr>
                                      <p:tavLst>
                                        <p:tav tm="0">
                                          <p:val>
                                            <p:fltVal val="0"/>
                                          </p:val>
                                        </p:tav>
                                        <p:tav tm="100000">
                                          <p:val>
                                            <p:strVal val="#ppt_w"/>
                                          </p:val>
                                        </p:tav>
                                      </p:tavLst>
                                    </p:anim>
                                    <p:anim calcmode="lin" valueType="num">
                                      <p:cBhvr>
                                        <p:cTn id="71" dur="500" fill="hold"/>
                                        <p:tgtEl>
                                          <p:spTgt spid="1582097"/>
                                        </p:tgtEl>
                                        <p:attrNameLst>
                                          <p:attrName>ppt_h</p:attrName>
                                        </p:attrNameLst>
                                      </p:cBhvr>
                                      <p:tavLst>
                                        <p:tav tm="0">
                                          <p:val>
                                            <p:fltVal val="0"/>
                                          </p:val>
                                        </p:tav>
                                        <p:tav tm="100000">
                                          <p:val>
                                            <p:strVal val="#ppt_h"/>
                                          </p:val>
                                        </p:tav>
                                      </p:tavLst>
                                    </p:anim>
                                    <p:animEffect transition="in" filter="fade">
                                      <p:cBhvr>
                                        <p:cTn id="72" dur="500"/>
                                        <p:tgtEl>
                                          <p:spTgt spid="15820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8213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1582091"/>
                                        </p:tgtEl>
                                        <p:attrNameLst>
                                          <p:attrName>style.visibility</p:attrName>
                                        </p:attrNameLst>
                                      </p:cBhvr>
                                      <p:to>
                                        <p:strVal val="visible"/>
                                      </p:to>
                                    </p:set>
                                    <p:anim calcmode="lin" valueType="num">
                                      <p:cBhvr>
                                        <p:cTn id="81" dur="500" fill="hold"/>
                                        <p:tgtEl>
                                          <p:spTgt spid="1582091"/>
                                        </p:tgtEl>
                                        <p:attrNameLst>
                                          <p:attrName>ppt_w</p:attrName>
                                        </p:attrNameLst>
                                      </p:cBhvr>
                                      <p:tavLst>
                                        <p:tav tm="0">
                                          <p:val>
                                            <p:fltVal val="0"/>
                                          </p:val>
                                        </p:tav>
                                        <p:tav tm="100000">
                                          <p:val>
                                            <p:strVal val="#ppt_w"/>
                                          </p:val>
                                        </p:tav>
                                      </p:tavLst>
                                    </p:anim>
                                    <p:anim calcmode="lin" valueType="num">
                                      <p:cBhvr>
                                        <p:cTn id="82" dur="500" fill="hold"/>
                                        <p:tgtEl>
                                          <p:spTgt spid="1582091"/>
                                        </p:tgtEl>
                                        <p:attrNameLst>
                                          <p:attrName>ppt_h</p:attrName>
                                        </p:attrNameLst>
                                      </p:cBhvr>
                                      <p:tavLst>
                                        <p:tav tm="0">
                                          <p:val>
                                            <p:fltVal val="0"/>
                                          </p:val>
                                        </p:tav>
                                        <p:tav tm="100000">
                                          <p:val>
                                            <p:strVal val="#ppt_h"/>
                                          </p:val>
                                        </p:tav>
                                      </p:tavLst>
                                    </p:anim>
                                    <p:animEffect transition="in" filter="fade">
                                      <p:cBhvr>
                                        <p:cTn id="83" dur="500"/>
                                        <p:tgtEl>
                                          <p:spTgt spid="1582091"/>
                                        </p:tgtEl>
                                      </p:cBhvr>
                                    </p:animEffect>
                                  </p:childTnLst>
                                </p:cTn>
                              </p:par>
                              <p:par>
                                <p:cTn id="84" presetID="53" presetClass="entr" presetSubtype="0" fill="hold" grpId="0" nodeType="withEffect">
                                  <p:stCondLst>
                                    <p:cond delay="0"/>
                                  </p:stCondLst>
                                  <p:childTnLst>
                                    <p:set>
                                      <p:cBhvr>
                                        <p:cTn id="85" dur="1" fill="hold">
                                          <p:stCondLst>
                                            <p:cond delay="0"/>
                                          </p:stCondLst>
                                        </p:cTn>
                                        <p:tgtEl>
                                          <p:spTgt spid="1582096"/>
                                        </p:tgtEl>
                                        <p:attrNameLst>
                                          <p:attrName>style.visibility</p:attrName>
                                        </p:attrNameLst>
                                      </p:cBhvr>
                                      <p:to>
                                        <p:strVal val="visible"/>
                                      </p:to>
                                    </p:set>
                                    <p:anim calcmode="lin" valueType="num">
                                      <p:cBhvr>
                                        <p:cTn id="86" dur="500" fill="hold"/>
                                        <p:tgtEl>
                                          <p:spTgt spid="1582096"/>
                                        </p:tgtEl>
                                        <p:attrNameLst>
                                          <p:attrName>ppt_w</p:attrName>
                                        </p:attrNameLst>
                                      </p:cBhvr>
                                      <p:tavLst>
                                        <p:tav tm="0">
                                          <p:val>
                                            <p:fltVal val="0"/>
                                          </p:val>
                                        </p:tav>
                                        <p:tav tm="100000">
                                          <p:val>
                                            <p:strVal val="#ppt_w"/>
                                          </p:val>
                                        </p:tav>
                                      </p:tavLst>
                                    </p:anim>
                                    <p:anim calcmode="lin" valueType="num">
                                      <p:cBhvr>
                                        <p:cTn id="87" dur="500" fill="hold"/>
                                        <p:tgtEl>
                                          <p:spTgt spid="1582096"/>
                                        </p:tgtEl>
                                        <p:attrNameLst>
                                          <p:attrName>ppt_h</p:attrName>
                                        </p:attrNameLst>
                                      </p:cBhvr>
                                      <p:tavLst>
                                        <p:tav tm="0">
                                          <p:val>
                                            <p:fltVal val="0"/>
                                          </p:val>
                                        </p:tav>
                                        <p:tav tm="100000">
                                          <p:val>
                                            <p:strVal val="#ppt_h"/>
                                          </p:val>
                                        </p:tav>
                                      </p:tavLst>
                                    </p:anim>
                                    <p:animEffect transition="in" filter="fade">
                                      <p:cBhvr>
                                        <p:cTn id="88" dur="500"/>
                                        <p:tgtEl>
                                          <p:spTgt spid="1582096"/>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0" fill="hold" grpId="0" nodeType="clickEffect">
                                  <p:stCondLst>
                                    <p:cond delay="0"/>
                                  </p:stCondLst>
                                  <p:childTnLst>
                                    <p:set>
                                      <p:cBhvr>
                                        <p:cTn id="92" dur="1" fill="hold">
                                          <p:stCondLst>
                                            <p:cond delay="0"/>
                                          </p:stCondLst>
                                        </p:cTn>
                                        <p:tgtEl>
                                          <p:spTgt spid="1582120"/>
                                        </p:tgtEl>
                                        <p:attrNameLst>
                                          <p:attrName>style.visibility</p:attrName>
                                        </p:attrNameLst>
                                      </p:cBhvr>
                                      <p:to>
                                        <p:strVal val="visible"/>
                                      </p:to>
                                    </p:set>
                                    <p:anim calcmode="lin" valueType="num">
                                      <p:cBhvr>
                                        <p:cTn id="93" dur="500" fill="hold"/>
                                        <p:tgtEl>
                                          <p:spTgt spid="1582120"/>
                                        </p:tgtEl>
                                        <p:attrNameLst>
                                          <p:attrName>ppt_w</p:attrName>
                                        </p:attrNameLst>
                                      </p:cBhvr>
                                      <p:tavLst>
                                        <p:tav tm="0">
                                          <p:val>
                                            <p:fltVal val="0"/>
                                          </p:val>
                                        </p:tav>
                                        <p:tav tm="100000">
                                          <p:val>
                                            <p:strVal val="#ppt_w"/>
                                          </p:val>
                                        </p:tav>
                                      </p:tavLst>
                                    </p:anim>
                                    <p:anim calcmode="lin" valueType="num">
                                      <p:cBhvr>
                                        <p:cTn id="94" dur="500" fill="hold"/>
                                        <p:tgtEl>
                                          <p:spTgt spid="1582120"/>
                                        </p:tgtEl>
                                        <p:attrNameLst>
                                          <p:attrName>ppt_h</p:attrName>
                                        </p:attrNameLst>
                                      </p:cBhvr>
                                      <p:tavLst>
                                        <p:tav tm="0">
                                          <p:val>
                                            <p:fltVal val="0"/>
                                          </p:val>
                                        </p:tav>
                                        <p:tav tm="100000">
                                          <p:val>
                                            <p:strVal val="#ppt_h"/>
                                          </p:val>
                                        </p:tav>
                                      </p:tavLst>
                                    </p:anim>
                                    <p:animEffect transition="in" filter="fade">
                                      <p:cBhvr>
                                        <p:cTn id="95" dur="500"/>
                                        <p:tgtEl>
                                          <p:spTgt spid="1582120"/>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1582113"/>
                                        </p:tgtEl>
                                        <p:attrNameLst>
                                          <p:attrName>style.visibility</p:attrName>
                                        </p:attrNameLst>
                                      </p:cBhvr>
                                      <p:to>
                                        <p:strVal val="visible"/>
                                      </p:to>
                                    </p:set>
                                    <p:anim calcmode="lin" valueType="num">
                                      <p:cBhvr>
                                        <p:cTn id="98" dur="500" fill="hold"/>
                                        <p:tgtEl>
                                          <p:spTgt spid="1582113"/>
                                        </p:tgtEl>
                                        <p:attrNameLst>
                                          <p:attrName>ppt_w</p:attrName>
                                        </p:attrNameLst>
                                      </p:cBhvr>
                                      <p:tavLst>
                                        <p:tav tm="0">
                                          <p:val>
                                            <p:fltVal val="0"/>
                                          </p:val>
                                        </p:tav>
                                        <p:tav tm="100000">
                                          <p:val>
                                            <p:strVal val="#ppt_w"/>
                                          </p:val>
                                        </p:tav>
                                      </p:tavLst>
                                    </p:anim>
                                    <p:anim calcmode="lin" valueType="num">
                                      <p:cBhvr>
                                        <p:cTn id="99" dur="500" fill="hold"/>
                                        <p:tgtEl>
                                          <p:spTgt spid="1582113"/>
                                        </p:tgtEl>
                                        <p:attrNameLst>
                                          <p:attrName>ppt_h</p:attrName>
                                        </p:attrNameLst>
                                      </p:cBhvr>
                                      <p:tavLst>
                                        <p:tav tm="0">
                                          <p:val>
                                            <p:fltVal val="0"/>
                                          </p:val>
                                        </p:tav>
                                        <p:tav tm="100000">
                                          <p:val>
                                            <p:strVal val="#ppt_h"/>
                                          </p:val>
                                        </p:tav>
                                      </p:tavLst>
                                    </p:anim>
                                    <p:animEffect transition="in" filter="fade">
                                      <p:cBhvr>
                                        <p:cTn id="100" dur="500"/>
                                        <p:tgtEl>
                                          <p:spTgt spid="1582113"/>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0" fill="hold" grpId="0" nodeType="clickEffect">
                                  <p:stCondLst>
                                    <p:cond delay="0"/>
                                  </p:stCondLst>
                                  <p:childTnLst>
                                    <p:set>
                                      <p:cBhvr>
                                        <p:cTn id="104" dur="1" fill="hold">
                                          <p:stCondLst>
                                            <p:cond delay="0"/>
                                          </p:stCondLst>
                                        </p:cTn>
                                        <p:tgtEl>
                                          <p:spTgt spid="1582116"/>
                                        </p:tgtEl>
                                        <p:attrNameLst>
                                          <p:attrName>style.visibility</p:attrName>
                                        </p:attrNameLst>
                                      </p:cBhvr>
                                      <p:to>
                                        <p:strVal val="visible"/>
                                      </p:to>
                                    </p:set>
                                    <p:anim calcmode="lin" valueType="num">
                                      <p:cBhvr>
                                        <p:cTn id="105" dur="500" fill="hold"/>
                                        <p:tgtEl>
                                          <p:spTgt spid="1582116"/>
                                        </p:tgtEl>
                                        <p:attrNameLst>
                                          <p:attrName>ppt_w</p:attrName>
                                        </p:attrNameLst>
                                      </p:cBhvr>
                                      <p:tavLst>
                                        <p:tav tm="0">
                                          <p:val>
                                            <p:fltVal val="0"/>
                                          </p:val>
                                        </p:tav>
                                        <p:tav tm="100000">
                                          <p:val>
                                            <p:strVal val="#ppt_w"/>
                                          </p:val>
                                        </p:tav>
                                      </p:tavLst>
                                    </p:anim>
                                    <p:anim calcmode="lin" valueType="num">
                                      <p:cBhvr>
                                        <p:cTn id="106" dur="500" fill="hold"/>
                                        <p:tgtEl>
                                          <p:spTgt spid="1582116"/>
                                        </p:tgtEl>
                                        <p:attrNameLst>
                                          <p:attrName>ppt_h</p:attrName>
                                        </p:attrNameLst>
                                      </p:cBhvr>
                                      <p:tavLst>
                                        <p:tav tm="0">
                                          <p:val>
                                            <p:fltVal val="0"/>
                                          </p:val>
                                        </p:tav>
                                        <p:tav tm="100000">
                                          <p:val>
                                            <p:strVal val="#ppt_h"/>
                                          </p:val>
                                        </p:tav>
                                      </p:tavLst>
                                    </p:anim>
                                    <p:animEffect transition="in" filter="fade">
                                      <p:cBhvr>
                                        <p:cTn id="107" dur="500"/>
                                        <p:tgtEl>
                                          <p:spTgt spid="1582116"/>
                                        </p:tgtEl>
                                      </p:cBhvr>
                                    </p:animEffect>
                                  </p:childTnLst>
                                </p:cTn>
                              </p:par>
                              <p:par>
                                <p:cTn id="108" presetID="53" presetClass="entr" presetSubtype="0" fill="hold" grpId="0" nodeType="withEffect">
                                  <p:stCondLst>
                                    <p:cond delay="0"/>
                                  </p:stCondLst>
                                  <p:childTnLst>
                                    <p:set>
                                      <p:cBhvr>
                                        <p:cTn id="109" dur="1" fill="hold">
                                          <p:stCondLst>
                                            <p:cond delay="0"/>
                                          </p:stCondLst>
                                        </p:cTn>
                                        <p:tgtEl>
                                          <p:spTgt spid="1582101"/>
                                        </p:tgtEl>
                                        <p:attrNameLst>
                                          <p:attrName>style.visibility</p:attrName>
                                        </p:attrNameLst>
                                      </p:cBhvr>
                                      <p:to>
                                        <p:strVal val="visible"/>
                                      </p:to>
                                    </p:set>
                                    <p:anim calcmode="lin" valueType="num">
                                      <p:cBhvr>
                                        <p:cTn id="110" dur="500" fill="hold"/>
                                        <p:tgtEl>
                                          <p:spTgt spid="1582101"/>
                                        </p:tgtEl>
                                        <p:attrNameLst>
                                          <p:attrName>ppt_w</p:attrName>
                                        </p:attrNameLst>
                                      </p:cBhvr>
                                      <p:tavLst>
                                        <p:tav tm="0">
                                          <p:val>
                                            <p:fltVal val="0"/>
                                          </p:val>
                                        </p:tav>
                                        <p:tav tm="100000">
                                          <p:val>
                                            <p:strVal val="#ppt_w"/>
                                          </p:val>
                                        </p:tav>
                                      </p:tavLst>
                                    </p:anim>
                                    <p:anim calcmode="lin" valueType="num">
                                      <p:cBhvr>
                                        <p:cTn id="111" dur="500" fill="hold"/>
                                        <p:tgtEl>
                                          <p:spTgt spid="1582101"/>
                                        </p:tgtEl>
                                        <p:attrNameLst>
                                          <p:attrName>ppt_h</p:attrName>
                                        </p:attrNameLst>
                                      </p:cBhvr>
                                      <p:tavLst>
                                        <p:tav tm="0">
                                          <p:val>
                                            <p:fltVal val="0"/>
                                          </p:val>
                                        </p:tav>
                                        <p:tav tm="100000">
                                          <p:val>
                                            <p:strVal val="#ppt_h"/>
                                          </p:val>
                                        </p:tav>
                                      </p:tavLst>
                                    </p:anim>
                                    <p:animEffect transition="in" filter="fade">
                                      <p:cBhvr>
                                        <p:cTn id="112" dur="500"/>
                                        <p:tgtEl>
                                          <p:spTgt spid="1582101"/>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8213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grpId="1" nodeType="clickEffect">
                                  <p:stCondLst>
                                    <p:cond delay="0"/>
                                  </p:stCondLst>
                                  <p:childTnLst>
                                    <p:animEffect transition="out" filter="fade">
                                      <p:cBhvr>
                                        <p:cTn id="120" dur="1000" tmFilter="0, 0; .2, .5; .8, .5; 1, 0"/>
                                        <p:tgtEl>
                                          <p:spTgt spid="1582094"/>
                                        </p:tgtEl>
                                      </p:cBhvr>
                                    </p:animEffect>
                                    <p:animScale>
                                      <p:cBhvr>
                                        <p:cTn id="121" dur="500" autoRev="1" fill="hold"/>
                                        <p:tgtEl>
                                          <p:spTgt spid="1582094"/>
                                        </p:tgtEl>
                                      </p:cBhvr>
                                      <p:by x="105000" y="105000"/>
                                    </p:animScale>
                                  </p:childTnLst>
                                </p:cTn>
                              </p:par>
                              <p:par>
                                <p:cTn id="122" presetID="26" presetClass="emph" presetSubtype="0" fill="hold" grpId="1" nodeType="withEffect">
                                  <p:stCondLst>
                                    <p:cond delay="0"/>
                                  </p:stCondLst>
                                  <p:childTnLst>
                                    <p:animEffect transition="out" filter="fade">
                                      <p:cBhvr>
                                        <p:cTn id="123" dur="1000" tmFilter="0, 0; .2, .5; .8, .5; 1, 0"/>
                                        <p:tgtEl>
                                          <p:spTgt spid="1582123"/>
                                        </p:tgtEl>
                                      </p:cBhvr>
                                    </p:animEffect>
                                    <p:animScale>
                                      <p:cBhvr>
                                        <p:cTn id="124" dur="500" autoRev="1" fill="hold"/>
                                        <p:tgtEl>
                                          <p:spTgt spid="1582123"/>
                                        </p:tgtEl>
                                      </p:cBhvr>
                                      <p:by x="105000" y="105000"/>
                                    </p:animScale>
                                  </p:childTnLst>
                                </p:cTn>
                              </p:par>
                            </p:childTnLst>
                          </p:cTn>
                        </p:par>
                      </p:childTnLst>
                    </p:cTn>
                  </p:par>
                  <p:par>
                    <p:cTn id="125" fill="hold">
                      <p:stCondLst>
                        <p:cond delay="indefinite"/>
                      </p:stCondLst>
                      <p:childTnLst>
                        <p:par>
                          <p:cTn id="126" fill="hold">
                            <p:stCondLst>
                              <p:cond delay="0"/>
                            </p:stCondLst>
                            <p:childTnLst>
                              <p:par>
                                <p:cTn id="127" presetID="53" presetClass="entr" presetSubtype="0" fill="hold" grpId="0" nodeType="clickEffect">
                                  <p:stCondLst>
                                    <p:cond delay="0"/>
                                  </p:stCondLst>
                                  <p:childTnLst>
                                    <p:set>
                                      <p:cBhvr>
                                        <p:cTn id="128" dur="1" fill="hold">
                                          <p:stCondLst>
                                            <p:cond delay="0"/>
                                          </p:stCondLst>
                                        </p:cTn>
                                        <p:tgtEl>
                                          <p:spTgt spid="1582119"/>
                                        </p:tgtEl>
                                        <p:attrNameLst>
                                          <p:attrName>style.visibility</p:attrName>
                                        </p:attrNameLst>
                                      </p:cBhvr>
                                      <p:to>
                                        <p:strVal val="visible"/>
                                      </p:to>
                                    </p:set>
                                    <p:anim calcmode="lin" valueType="num">
                                      <p:cBhvr>
                                        <p:cTn id="129" dur="500" fill="hold"/>
                                        <p:tgtEl>
                                          <p:spTgt spid="1582119"/>
                                        </p:tgtEl>
                                        <p:attrNameLst>
                                          <p:attrName>ppt_w</p:attrName>
                                        </p:attrNameLst>
                                      </p:cBhvr>
                                      <p:tavLst>
                                        <p:tav tm="0">
                                          <p:val>
                                            <p:fltVal val="0"/>
                                          </p:val>
                                        </p:tav>
                                        <p:tav tm="100000">
                                          <p:val>
                                            <p:strVal val="#ppt_w"/>
                                          </p:val>
                                        </p:tav>
                                      </p:tavLst>
                                    </p:anim>
                                    <p:anim calcmode="lin" valueType="num">
                                      <p:cBhvr>
                                        <p:cTn id="130" dur="500" fill="hold"/>
                                        <p:tgtEl>
                                          <p:spTgt spid="1582119"/>
                                        </p:tgtEl>
                                        <p:attrNameLst>
                                          <p:attrName>ppt_h</p:attrName>
                                        </p:attrNameLst>
                                      </p:cBhvr>
                                      <p:tavLst>
                                        <p:tav tm="0">
                                          <p:val>
                                            <p:fltVal val="0"/>
                                          </p:val>
                                        </p:tav>
                                        <p:tav tm="100000">
                                          <p:val>
                                            <p:strVal val="#ppt_h"/>
                                          </p:val>
                                        </p:tav>
                                      </p:tavLst>
                                    </p:anim>
                                    <p:animEffect transition="in" filter="fade">
                                      <p:cBhvr>
                                        <p:cTn id="131" dur="500"/>
                                        <p:tgtEl>
                                          <p:spTgt spid="1582119"/>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1582115"/>
                                        </p:tgtEl>
                                        <p:attrNameLst>
                                          <p:attrName>style.visibility</p:attrName>
                                        </p:attrNameLst>
                                      </p:cBhvr>
                                      <p:to>
                                        <p:strVal val="visible"/>
                                      </p:to>
                                    </p:set>
                                    <p:anim calcmode="lin" valueType="num">
                                      <p:cBhvr>
                                        <p:cTn id="134" dur="500" fill="hold"/>
                                        <p:tgtEl>
                                          <p:spTgt spid="1582115"/>
                                        </p:tgtEl>
                                        <p:attrNameLst>
                                          <p:attrName>ppt_w</p:attrName>
                                        </p:attrNameLst>
                                      </p:cBhvr>
                                      <p:tavLst>
                                        <p:tav tm="0">
                                          <p:val>
                                            <p:fltVal val="0"/>
                                          </p:val>
                                        </p:tav>
                                        <p:tav tm="100000">
                                          <p:val>
                                            <p:strVal val="#ppt_w"/>
                                          </p:val>
                                        </p:tav>
                                      </p:tavLst>
                                    </p:anim>
                                    <p:anim calcmode="lin" valueType="num">
                                      <p:cBhvr>
                                        <p:cTn id="135" dur="500" fill="hold"/>
                                        <p:tgtEl>
                                          <p:spTgt spid="1582115"/>
                                        </p:tgtEl>
                                        <p:attrNameLst>
                                          <p:attrName>ppt_h</p:attrName>
                                        </p:attrNameLst>
                                      </p:cBhvr>
                                      <p:tavLst>
                                        <p:tav tm="0">
                                          <p:val>
                                            <p:fltVal val="0"/>
                                          </p:val>
                                        </p:tav>
                                        <p:tav tm="100000">
                                          <p:val>
                                            <p:strVal val="#ppt_h"/>
                                          </p:val>
                                        </p:tav>
                                      </p:tavLst>
                                    </p:anim>
                                    <p:animEffect transition="in" filter="fade">
                                      <p:cBhvr>
                                        <p:cTn id="136" dur="500"/>
                                        <p:tgtEl>
                                          <p:spTgt spid="158211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58213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53" presetClass="entr" presetSubtype="0" fill="hold" grpId="0" nodeType="clickEffect">
                                  <p:stCondLst>
                                    <p:cond delay="0"/>
                                  </p:stCondLst>
                                  <p:childTnLst>
                                    <p:set>
                                      <p:cBhvr>
                                        <p:cTn id="144" dur="1" fill="hold">
                                          <p:stCondLst>
                                            <p:cond delay="0"/>
                                          </p:stCondLst>
                                        </p:cTn>
                                        <p:tgtEl>
                                          <p:spTgt spid="1582109"/>
                                        </p:tgtEl>
                                        <p:attrNameLst>
                                          <p:attrName>style.visibility</p:attrName>
                                        </p:attrNameLst>
                                      </p:cBhvr>
                                      <p:to>
                                        <p:strVal val="visible"/>
                                      </p:to>
                                    </p:set>
                                    <p:anim calcmode="lin" valueType="num">
                                      <p:cBhvr>
                                        <p:cTn id="145" dur="500" fill="hold"/>
                                        <p:tgtEl>
                                          <p:spTgt spid="1582109"/>
                                        </p:tgtEl>
                                        <p:attrNameLst>
                                          <p:attrName>ppt_w</p:attrName>
                                        </p:attrNameLst>
                                      </p:cBhvr>
                                      <p:tavLst>
                                        <p:tav tm="0">
                                          <p:val>
                                            <p:fltVal val="0"/>
                                          </p:val>
                                        </p:tav>
                                        <p:tav tm="100000">
                                          <p:val>
                                            <p:strVal val="#ppt_w"/>
                                          </p:val>
                                        </p:tav>
                                      </p:tavLst>
                                    </p:anim>
                                    <p:anim calcmode="lin" valueType="num">
                                      <p:cBhvr>
                                        <p:cTn id="146" dur="500" fill="hold"/>
                                        <p:tgtEl>
                                          <p:spTgt spid="1582109"/>
                                        </p:tgtEl>
                                        <p:attrNameLst>
                                          <p:attrName>ppt_h</p:attrName>
                                        </p:attrNameLst>
                                      </p:cBhvr>
                                      <p:tavLst>
                                        <p:tav tm="0">
                                          <p:val>
                                            <p:fltVal val="0"/>
                                          </p:val>
                                        </p:tav>
                                        <p:tav tm="100000">
                                          <p:val>
                                            <p:strVal val="#ppt_h"/>
                                          </p:val>
                                        </p:tav>
                                      </p:tavLst>
                                    </p:anim>
                                    <p:animEffect transition="in" filter="fade">
                                      <p:cBhvr>
                                        <p:cTn id="147" dur="500"/>
                                        <p:tgtEl>
                                          <p:spTgt spid="1582109"/>
                                        </p:tgtEl>
                                      </p:cBhvr>
                                    </p:animEffect>
                                  </p:childTnLst>
                                </p:cTn>
                              </p:par>
                              <p:par>
                                <p:cTn id="148" presetID="53" presetClass="entr" presetSubtype="0" fill="hold" grpId="0" nodeType="withEffect">
                                  <p:stCondLst>
                                    <p:cond delay="0"/>
                                  </p:stCondLst>
                                  <p:childTnLst>
                                    <p:set>
                                      <p:cBhvr>
                                        <p:cTn id="149" dur="1" fill="hold">
                                          <p:stCondLst>
                                            <p:cond delay="0"/>
                                          </p:stCondLst>
                                        </p:cTn>
                                        <p:tgtEl>
                                          <p:spTgt spid="1582114"/>
                                        </p:tgtEl>
                                        <p:attrNameLst>
                                          <p:attrName>style.visibility</p:attrName>
                                        </p:attrNameLst>
                                      </p:cBhvr>
                                      <p:to>
                                        <p:strVal val="visible"/>
                                      </p:to>
                                    </p:set>
                                    <p:anim calcmode="lin" valueType="num">
                                      <p:cBhvr>
                                        <p:cTn id="150" dur="500" fill="hold"/>
                                        <p:tgtEl>
                                          <p:spTgt spid="1582114"/>
                                        </p:tgtEl>
                                        <p:attrNameLst>
                                          <p:attrName>ppt_w</p:attrName>
                                        </p:attrNameLst>
                                      </p:cBhvr>
                                      <p:tavLst>
                                        <p:tav tm="0">
                                          <p:val>
                                            <p:fltVal val="0"/>
                                          </p:val>
                                        </p:tav>
                                        <p:tav tm="100000">
                                          <p:val>
                                            <p:strVal val="#ppt_w"/>
                                          </p:val>
                                        </p:tav>
                                      </p:tavLst>
                                    </p:anim>
                                    <p:anim calcmode="lin" valueType="num">
                                      <p:cBhvr>
                                        <p:cTn id="151" dur="500" fill="hold"/>
                                        <p:tgtEl>
                                          <p:spTgt spid="1582114"/>
                                        </p:tgtEl>
                                        <p:attrNameLst>
                                          <p:attrName>ppt_h</p:attrName>
                                        </p:attrNameLst>
                                      </p:cBhvr>
                                      <p:tavLst>
                                        <p:tav tm="0">
                                          <p:val>
                                            <p:fltVal val="0"/>
                                          </p:val>
                                        </p:tav>
                                        <p:tav tm="100000">
                                          <p:val>
                                            <p:strVal val="#ppt_h"/>
                                          </p:val>
                                        </p:tav>
                                      </p:tavLst>
                                    </p:anim>
                                    <p:animEffect transition="in" filter="fade">
                                      <p:cBhvr>
                                        <p:cTn id="152" dur="500"/>
                                        <p:tgtEl>
                                          <p:spTgt spid="1582114"/>
                                        </p:tgtEl>
                                      </p:cBhvr>
                                    </p:animEffect>
                                  </p:childTnLst>
                                </p:cTn>
                              </p:par>
                            </p:childTnLst>
                          </p:cTn>
                        </p:par>
                      </p:childTnLst>
                    </p:cTn>
                  </p:par>
                  <p:par>
                    <p:cTn id="153" fill="hold">
                      <p:stCondLst>
                        <p:cond delay="indefinite"/>
                      </p:stCondLst>
                      <p:childTnLst>
                        <p:par>
                          <p:cTn id="154" fill="hold">
                            <p:stCondLst>
                              <p:cond delay="0"/>
                            </p:stCondLst>
                            <p:childTnLst>
                              <p:par>
                                <p:cTn id="155" presetID="26" presetClass="emph" presetSubtype="0" fill="hold" grpId="1" nodeType="clickEffect">
                                  <p:stCondLst>
                                    <p:cond delay="0"/>
                                  </p:stCondLst>
                                  <p:childTnLst>
                                    <p:animEffect transition="out" filter="fade">
                                      <p:cBhvr>
                                        <p:cTn id="156" dur="1000" tmFilter="0, 0; .2, .5; .8, .5; 1, 0"/>
                                        <p:tgtEl>
                                          <p:spTgt spid="1582122"/>
                                        </p:tgtEl>
                                      </p:cBhvr>
                                    </p:animEffect>
                                    <p:animScale>
                                      <p:cBhvr>
                                        <p:cTn id="157" dur="500" autoRev="1" fill="hold"/>
                                        <p:tgtEl>
                                          <p:spTgt spid="1582122"/>
                                        </p:tgtEl>
                                      </p:cBhvr>
                                      <p:by x="105000" y="105000"/>
                                    </p:animScale>
                                  </p:childTnLst>
                                </p:cTn>
                              </p:par>
                              <p:par>
                                <p:cTn id="158" presetID="26" presetClass="emph" presetSubtype="0" fill="hold" grpId="1" nodeType="withEffect">
                                  <p:stCondLst>
                                    <p:cond delay="0"/>
                                  </p:stCondLst>
                                  <p:childTnLst>
                                    <p:animEffect transition="out" filter="fade">
                                      <p:cBhvr>
                                        <p:cTn id="159" dur="1000" tmFilter="0, 0; .2, .5; .8, .5; 1, 0"/>
                                        <p:tgtEl>
                                          <p:spTgt spid="1582095"/>
                                        </p:tgtEl>
                                      </p:cBhvr>
                                    </p:animEffect>
                                    <p:animScale>
                                      <p:cBhvr>
                                        <p:cTn id="160" dur="500" autoRev="1" fill="hold"/>
                                        <p:tgtEl>
                                          <p:spTgt spid="1582095"/>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58213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53" presetClass="entr" presetSubtype="0" fill="hold" grpId="0" nodeType="clickEffect">
                                  <p:stCondLst>
                                    <p:cond delay="0"/>
                                  </p:stCondLst>
                                  <p:childTnLst>
                                    <p:set>
                                      <p:cBhvr>
                                        <p:cTn id="168" dur="1" fill="hold">
                                          <p:stCondLst>
                                            <p:cond delay="0"/>
                                          </p:stCondLst>
                                        </p:cTn>
                                        <p:tgtEl>
                                          <p:spTgt spid="1582111"/>
                                        </p:tgtEl>
                                        <p:attrNameLst>
                                          <p:attrName>style.visibility</p:attrName>
                                        </p:attrNameLst>
                                      </p:cBhvr>
                                      <p:to>
                                        <p:strVal val="visible"/>
                                      </p:to>
                                    </p:set>
                                    <p:anim calcmode="lin" valueType="num">
                                      <p:cBhvr>
                                        <p:cTn id="169" dur="500" fill="hold"/>
                                        <p:tgtEl>
                                          <p:spTgt spid="1582111"/>
                                        </p:tgtEl>
                                        <p:attrNameLst>
                                          <p:attrName>ppt_w</p:attrName>
                                        </p:attrNameLst>
                                      </p:cBhvr>
                                      <p:tavLst>
                                        <p:tav tm="0">
                                          <p:val>
                                            <p:fltVal val="0"/>
                                          </p:val>
                                        </p:tav>
                                        <p:tav tm="100000">
                                          <p:val>
                                            <p:strVal val="#ppt_w"/>
                                          </p:val>
                                        </p:tav>
                                      </p:tavLst>
                                    </p:anim>
                                    <p:anim calcmode="lin" valueType="num">
                                      <p:cBhvr>
                                        <p:cTn id="170" dur="500" fill="hold"/>
                                        <p:tgtEl>
                                          <p:spTgt spid="1582111"/>
                                        </p:tgtEl>
                                        <p:attrNameLst>
                                          <p:attrName>ppt_h</p:attrName>
                                        </p:attrNameLst>
                                      </p:cBhvr>
                                      <p:tavLst>
                                        <p:tav tm="0">
                                          <p:val>
                                            <p:fltVal val="0"/>
                                          </p:val>
                                        </p:tav>
                                        <p:tav tm="100000">
                                          <p:val>
                                            <p:strVal val="#ppt_h"/>
                                          </p:val>
                                        </p:tav>
                                      </p:tavLst>
                                    </p:anim>
                                    <p:animEffect transition="in" filter="fade">
                                      <p:cBhvr>
                                        <p:cTn id="171" dur="500"/>
                                        <p:tgtEl>
                                          <p:spTgt spid="1582111"/>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1582102"/>
                                        </p:tgtEl>
                                        <p:attrNameLst>
                                          <p:attrName>style.visibility</p:attrName>
                                        </p:attrNameLst>
                                      </p:cBhvr>
                                      <p:to>
                                        <p:strVal val="visible"/>
                                      </p:to>
                                    </p:set>
                                    <p:anim calcmode="lin" valueType="num">
                                      <p:cBhvr>
                                        <p:cTn id="174" dur="500" fill="hold"/>
                                        <p:tgtEl>
                                          <p:spTgt spid="1582102"/>
                                        </p:tgtEl>
                                        <p:attrNameLst>
                                          <p:attrName>ppt_w</p:attrName>
                                        </p:attrNameLst>
                                      </p:cBhvr>
                                      <p:tavLst>
                                        <p:tav tm="0">
                                          <p:val>
                                            <p:fltVal val="0"/>
                                          </p:val>
                                        </p:tav>
                                        <p:tav tm="100000">
                                          <p:val>
                                            <p:strVal val="#ppt_w"/>
                                          </p:val>
                                        </p:tav>
                                      </p:tavLst>
                                    </p:anim>
                                    <p:anim calcmode="lin" valueType="num">
                                      <p:cBhvr>
                                        <p:cTn id="175" dur="500" fill="hold"/>
                                        <p:tgtEl>
                                          <p:spTgt spid="1582102"/>
                                        </p:tgtEl>
                                        <p:attrNameLst>
                                          <p:attrName>ppt_h</p:attrName>
                                        </p:attrNameLst>
                                      </p:cBhvr>
                                      <p:tavLst>
                                        <p:tav tm="0">
                                          <p:val>
                                            <p:fltVal val="0"/>
                                          </p:val>
                                        </p:tav>
                                        <p:tav tm="100000">
                                          <p:val>
                                            <p:strVal val="#ppt_h"/>
                                          </p:val>
                                        </p:tav>
                                      </p:tavLst>
                                    </p:anim>
                                    <p:animEffect transition="in" filter="fade">
                                      <p:cBhvr>
                                        <p:cTn id="176" dur="500"/>
                                        <p:tgtEl>
                                          <p:spTgt spid="1582102"/>
                                        </p:tgtEl>
                                      </p:cBhvr>
                                    </p:animEffect>
                                  </p:childTnLst>
                                </p:cTn>
                              </p:par>
                            </p:childTnLst>
                          </p:cTn>
                        </p:par>
                      </p:childTnLst>
                    </p:cTn>
                  </p:par>
                  <p:par>
                    <p:cTn id="177" fill="hold">
                      <p:stCondLst>
                        <p:cond delay="indefinite"/>
                      </p:stCondLst>
                      <p:childTnLst>
                        <p:par>
                          <p:cTn id="178" fill="hold">
                            <p:stCondLst>
                              <p:cond delay="0"/>
                            </p:stCondLst>
                            <p:childTnLst>
                              <p:par>
                                <p:cTn id="179" presetID="53" presetClass="entr" presetSubtype="0" fill="hold" grpId="0" nodeType="clickEffect">
                                  <p:stCondLst>
                                    <p:cond delay="0"/>
                                  </p:stCondLst>
                                  <p:childTnLst>
                                    <p:set>
                                      <p:cBhvr>
                                        <p:cTn id="180" dur="1" fill="hold">
                                          <p:stCondLst>
                                            <p:cond delay="0"/>
                                          </p:stCondLst>
                                        </p:cTn>
                                        <p:tgtEl>
                                          <p:spTgt spid="1582099"/>
                                        </p:tgtEl>
                                        <p:attrNameLst>
                                          <p:attrName>style.visibility</p:attrName>
                                        </p:attrNameLst>
                                      </p:cBhvr>
                                      <p:to>
                                        <p:strVal val="visible"/>
                                      </p:to>
                                    </p:set>
                                    <p:anim calcmode="lin" valueType="num">
                                      <p:cBhvr>
                                        <p:cTn id="181" dur="500" fill="hold"/>
                                        <p:tgtEl>
                                          <p:spTgt spid="1582099"/>
                                        </p:tgtEl>
                                        <p:attrNameLst>
                                          <p:attrName>ppt_w</p:attrName>
                                        </p:attrNameLst>
                                      </p:cBhvr>
                                      <p:tavLst>
                                        <p:tav tm="0">
                                          <p:val>
                                            <p:fltVal val="0"/>
                                          </p:val>
                                        </p:tav>
                                        <p:tav tm="100000">
                                          <p:val>
                                            <p:strVal val="#ppt_w"/>
                                          </p:val>
                                        </p:tav>
                                      </p:tavLst>
                                    </p:anim>
                                    <p:anim calcmode="lin" valueType="num">
                                      <p:cBhvr>
                                        <p:cTn id="182" dur="500" fill="hold"/>
                                        <p:tgtEl>
                                          <p:spTgt spid="1582099"/>
                                        </p:tgtEl>
                                        <p:attrNameLst>
                                          <p:attrName>ppt_h</p:attrName>
                                        </p:attrNameLst>
                                      </p:cBhvr>
                                      <p:tavLst>
                                        <p:tav tm="0">
                                          <p:val>
                                            <p:fltVal val="0"/>
                                          </p:val>
                                        </p:tav>
                                        <p:tav tm="100000">
                                          <p:val>
                                            <p:strVal val="#ppt_h"/>
                                          </p:val>
                                        </p:tav>
                                      </p:tavLst>
                                    </p:anim>
                                    <p:animEffect transition="in" filter="fade">
                                      <p:cBhvr>
                                        <p:cTn id="183" dur="500"/>
                                        <p:tgtEl>
                                          <p:spTgt spid="1582099"/>
                                        </p:tgtEl>
                                      </p:cBhvr>
                                    </p:animEffect>
                                  </p:childTnLst>
                                </p:cTn>
                              </p:par>
                              <p:par>
                                <p:cTn id="184" presetID="53" presetClass="entr" presetSubtype="0" fill="hold" grpId="0" nodeType="withEffect">
                                  <p:stCondLst>
                                    <p:cond delay="0"/>
                                  </p:stCondLst>
                                  <p:childTnLst>
                                    <p:set>
                                      <p:cBhvr>
                                        <p:cTn id="185" dur="1" fill="hold">
                                          <p:stCondLst>
                                            <p:cond delay="0"/>
                                          </p:stCondLst>
                                        </p:cTn>
                                        <p:tgtEl>
                                          <p:spTgt spid="1582092"/>
                                        </p:tgtEl>
                                        <p:attrNameLst>
                                          <p:attrName>style.visibility</p:attrName>
                                        </p:attrNameLst>
                                      </p:cBhvr>
                                      <p:to>
                                        <p:strVal val="visible"/>
                                      </p:to>
                                    </p:set>
                                    <p:anim calcmode="lin" valueType="num">
                                      <p:cBhvr>
                                        <p:cTn id="186" dur="500" fill="hold"/>
                                        <p:tgtEl>
                                          <p:spTgt spid="1582092"/>
                                        </p:tgtEl>
                                        <p:attrNameLst>
                                          <p:attrName>ppt_w</p:attrName>
                                        </p:attrNameLst>
                                      </p:cBhvr>
                                      <p:tavLst>
                                        <p:tav tm="0">
                                          <p:val>
                                            <p:fltVal val="0"/>
                                          </p:val>
                                        </p:tav>
                                        <p:tav tm="100000">
                                          <p:val>
                                            <p:strVal val="#ppt_w"/>
                                          </p:val>
                                        </p:tav>
                                      </p:tavLst>
                                    </p:anim>
                                    <p:anim calcmode="lin" valueType="num">
                                      <p:cBhvr>
                                        <p:cTn id="187" dur="500" fill="hold"/>
                                        <p:tgtEl>
                                          <p:spTgt spid="1582092"/>
                                        </p:tgtEl>
                                        <p:attrNameLst>
                                          <p:attrName>ppt_h</p:attrName>
                                        </p:attrNameLst>
                                      </p:cBhvr>
                                      <p:tavLst>
                                        <p:tav tm="0">
                                          <p:val>
                                            <p:fltVal val="0"/>
                                          </p:val>
                                        </p:tav>
                                        <p:tav tm="100000">
                                          <p:val>
                                            <p:strVal val="#ppt_h"/>
                                          </p:val>
                                        </p:tav>
                                      </p:tavLst>
                                    </p:anim>
                                    <p:animEffect transition="in" filter="fade">
                                      <p:cBhvr>
                                        <p:cTn id="188" dur="500"/>
                                        <p:tgtEl>
                                          <p:spTgt spid="1582092"/>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58213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53" presetClass="entr" presetSubtype="0" fill="hold" grpId="0" nodeType="clickEffect">
                                  <p:stCondLst>
                                    <p:cond delay="0"/>
                                  </p:stCondLst>
                                  <p:childTnLst>
                                    <p:set>
                                      <p:cBhvr>
                                        <p:cTn id="196" dur="1" fill="hold">
                                          <p:stCondLst>
                                            <p:cond delay="0"/>
                                          </p:stCondLst>
                                        </p:cTn>
                                        <p:tgtEl>
                                          <p:spTgt spid="1582084"/>
                                        </p:tgtEl>
                                        <p:attrNameLst>
                                          <p:attrName>style.visibility</p:attrName>
                                        </p:attrNameLst>
                                      </p:cBhvr>
                                      <p:to>
                                        <p:strVal val="visible"/>
                                      </p:to>
                                    </p:set>
                                    <p:anim calcmode="lin" valueType="num">
                                      <p:cBhvr>
                                        <p:cTn id="197" dur="500" fill="hold"/>
                                        <p:tgtEl>
                                          <p:spTgt spid="1582084"/>
                                        </p:tgtEl>
                                        <p:attrNameLst>
                                          <p:attrName>ppt_w</p:attrName>
                                        </p:attrNameLst>
                                      </p:cBhvr>
                                      <p:tavLst>
                                        <p:tav tm="0">
                                          <p:val>
                                            <p:fltVal val="0"/>
                                          </p:val>
                                        </p:tav>
                                        <p:tav tm="100000">
                                          <p:val>
                                            <p:strVal val="#ppt_w"/>
                                          </p:val>
                                        </p:tav>
                                      </p:tavLst>
                                    </p:anim>
                                    <p:anim calcmode="lin" valueType="num">
                                      <p:cBhvr>
                                        <p:cTn id="198" dur="500" fill="hold"/>
                                        <p:tgtEl>
                                          <p:spTgt spid="1582084"/>
                                        </p:tgtEl>
                                        <p:attrNameLst>
                                          <p:attrName>ppt_h</p:attrName>
                                        </p:attrNameLst>
                                      </p:cBhvr>
                                      <p:tavLst>
                                        <p:tav tm="0">
                                          <p:val>
                                            <p:fltVal val="0"/>
                                          </p:val>
                                        </p:tav>
                                        <p:tav tm="100000">
                                          <p:val>
                                            <p:strVal val="#ppt_h"/>
                                          </p:val>
                                        </p:tav>
                                      </p:tavLst>
                                    </p:anim>
                                    <p:animEffect transition="in" filter="fade">
                                      <p:cBhvr>
                                        <p:cTn id="199" dur="500"/>
                                        <p:tgtEl>
                                          <p:spTgt spid="1582084"/>
                                        </p:tgtEl>
                                      </p:cBhvr>
                                    </p:animEffect>
                                  </p:childTnLst>
                                </p:cTn>
                              </p:par>
                              <p:par>
                                <p:cTn id="200" presetID="53" presetClass="entr" presetSubtype="0" fill="hold" grpId="0" nodeType="withEffect">
                                  <p:stCondLst>
                                    <p:cond delay="0"/>
                                  </p:stCondLst>
                                  <p:childTnLst>
                                    <p:set>
                                      <p:cBhvr>
                                        <p:cTn id="201" dur="1" fill="hold">
                                          <p:stCondLst>
                                            <p:cond delay="0"/>
                                          </p:stCondLst>
                                        </p:cTn>
                                        <p:tgtEl>
                                          <p:spTgt spid="1582093"/>
                                        </p:tgtEl>
                                        <p:attrNameLst>
                                          <p:attrName>style.visibility</p:attrName>
                                        </p:attrNameLst>
                                      </p:cBhvr>
                                      <p:to>
                                        <p:strVal val="visible"/>
                                      </p:to>
                                    </p:set>
                                    <p:anim calcmode="lin" valueType="num">
                                      <p:cBhvr>
                                        <p:cTn id="202" dur="500" fill="hold"/>
                                        <p:tgtEl>
                                          <p:spTgt spid="1582093"/>
                                        </p:tgtEl>
                                        <p:attrNameLst>
                                          <p:attrName>ppt_w</p:attrName>
                                        </p:attrNameLst>
                                      </p:cBhvr>
                                      <p:tavLst>
                                        <p:tav tm="0">
                                          <p:val>
                                            <p:fltVal val="0"/>
                                          </p:val>
                                        </p:tav>
                                        <p:tav tm="100000">
                                          <p:val>
                                            <p:strVal val="#ppt_w"/>
                                          </p:val>
                                        </p:tav>
                                      </p:tavLst>
                                    </p:anim>
                                    <p:anim calcmode="lin" valueType="num">
                                      <p:cBhvr>
                                        <p:cTn id="203" dur="500" fill="hold"/>
                                        <p:tgtEl>
                                          <p:spTgt spid="1582093"/>
                                        </p:tgtEl>
                                        <p:attrNameLst>
                                          <p:attrName>ppt_h</p:attrName>
                                        </p:attrNameLst>
                                      </p:cBhvr>
                                      <p:tavLst>
                                        <p:tav tm="0">
                                          <p:val>
                                            <p:fltVal val="0"/>
                                          </p:val>
                                        </p:tav>
                                        <p:tav tm="100000">
                                          <p:val>
                                            <p:strVal val="#ppt_h"/>
                                          </p:val>
                                        </p:tav>
                                      </p:tavLst>
                                    </p:anim>
                                    <p:animEffect transition="in" filter="fade">
                                      <p:cBhvr>
                                        <p:cTn id="204" dur="500"/>
                                        <p:tgtEl>
                                          <p:spTgt spid="1582093"/>
                                        </p:tgtEl>
                                      </p:cBhvr>
                                    </p:animEffect>
                                  </p:childTnLst>
                                </p:cTn>
                              </p:par>
                            </p:childTnLst>
                          </p:cTn>
                        </p:par>
                      </p:childTnLst>
                    </p:cTn>
                  </p:par>
                  <p:par>
                    <p:cTn id="205" fill="hold">
                      <p:stCondLst>
                        <p:cond delay="indefinite"/>
                      </p:stCondLst>
                      <p:childTnLst>
                        <p:par>
                          <p:cTn id="206" fill="hold">
                            <p:stCondLst>
                              <p:cond delay="0"/>
                            </p:stCondLst>
                            <p:childTnLst>
                              <p:par>
                                <p:cTn id="207" presetID="53" presetClass="entr" presetSubtype="0" fill="hold" grpId="0" nodeType="clickEffect">
                                  <p:stCondLst>
                                    <p:cond delay="0"/>
                                  </p:stCondLst>
                                  <p:childTnLst>
                                    <p:set>
                                      <p:cBhvr>
                                        <p:cTn id="208" dur="1" fill="hold">
                                          <p:stCondLst>
                                            <p:cond delay="0"/>
                                          </p:stCondLst>
                                        </p:cTn>
                                        <p:tgtEl>
                                          <p:spTgt spid="1582117"/>
                                        </p:tgtEl>
                                        <p:attrNameLst>
                                          <p:attrName>style.visibility</p:attrName>
                                        </p:attrNameLst>
                                      </p:cBhvr>
                                      <p:to>
                                        <p:strVal val="visible"/>
                                      </p:to>
                                    </p:set>
                                    <p:anim calcmode="lin" valueType="num">
                                      <p:cBhvr>
                                        <p:cTn id="209" dur="500" fill="hold"/>
                                        <p:tgtEl>
                                          <p:spTgt spid="1582117"/>
                                        </p:tgtEl>
                                        <p:attrNameLst>
                                          <p:attrName>ppt_w</p:attrName>
                                        </p:attrNameLst>
                                      </p:cBhvr>
                                      <p:tavLst>
                                        <p:tav tm="0">
                                          <p:val>
                                            <p:fltVal val="0"/>
                                          </p:val>
                                        </p:tav>
                                        <p:tav tm="100000">
                                          <p:val>
                                            <p:strVal val="#ppt_w"/>
                                          </p:val>
                                        </p:tav>
                                      </p:tavLst>
                                    </p:anim>
                                    <p:anim calcmode="lin" valueType="num">
                                      <p:cBhvr>
                                        <p:cTn id="210" dur="500" fill="hold"/>
                                        <p:tgtEl>
                                          <p:spTgt spid="1582117"/>
                                        </p:tgtEl>
                                        <p:attrNameLst>
                                          <p:attrName>ppt_h</p:attrName>
                                        </p:attrNameLst>
                                      </p:cBhvr>
                                      <p:tavLst>
                                        <p:tav tm="0">
                                          <p:val>
                                            <p:fltVal val="0"/>
                                          </p:val>
                                        </p:tav>
                                        <p:tav tm="100000">
                                          <p:val>
                                            <p:strVal val="#ppt_h"/>
                                          </p:val>
                                        </p:tav>
                                      </p:tavLst>
                                    </p:anim>
                                    <p:animEffect transition="in" filter="fade">
                                      <p:cBhvr>
                                        <p:cTn id="211" dur="500"/>
                                        <p:tgtEl>
                                          <p:spTgt spid="1582117"/>
                                        </p:tgtEl>
                                      </p:cBhvr>
                                    </p:animEffect>
                                  </p:childTnLst>
                                </p:cTn>
                              </p:par>
                              <p:par>
                                <p:cTn id="212" presetID="53" presetClass="entr" presetSubtype="0" fill="hold" grpId="0" nodeType="withEffect">
                                  <p:stCondLst>
                                    <p:cond delay="0"/>
                                  </p:stCondLst>
                                  <p:childTnLst>
                                    <p:set>
                                      <p:cBhvr>
                                        <p:cTn id="213" dur="1" fill="hold">
                                          <p:stCondLst>
                                            <p:cond delay="0"/>
                                          </p:stCondLst>
                                        </p:cTn>
                                        <p:tgtEl>
                                          <p:spTgt spid="1582110"/>
                                        </p:tgtEl>
                                        <p:attrNameLst>
                                          <p:attrName>style.visibility</p:attrName>
                                        </p:attrNameLst>
                                      </p:cBhvr>
                                      <p:to>
                                        <p:strVal val="visible"/>
                                      </p:to>
                                    </p:set>
                                    <p:anim calcmode="lin" valueType="num">
                                      <p:cBhvr>
                                        <p:cTn id="214" dur="500" fill="hold"/>
                                        <p:tgtEl>
                                          <p:spTgt spid="1582110"/>
                                        </p:tgtEl>
                                        <p:attrNameLst>
                                          <p:attrName>ppt_w</p:attrName>
                                        </p:attrNameLst>
                                      </p:cBhvr>
                                      <p:tavLst>
                                        <p:tav tm="0">
                                          <p:val>
                                            <p:fltVal val="0"/>
                                          </p:val>
                                        </p:tav>
                                        <p:tav tm="100000">
                                          <p:val>
                                            <p:strVal val="#ppt_w"/>
                                          </p:val>
                                        </p:tav>
                                      </p:tavLst>
                                    </p:anim>
                                    <p:anim calcmode="lin" valueType="num">
                                      <p:cBhvr>
                                        <p:cTn id="215" dur="500" fill="hold"/>
                                        <p:tgtEl>
                                          <p:spTgt spid="1582110"/>
                                        </p:tgtEl>
                                        <p:attrNameLst>
                                          <p:attrName>ppt_h</p:attrName>
                                        </p:attrNameLst>
                                      </p:cBhvr>
                                      <p:tavLst>
                                        <p:tav tm="0">
                                          <p:val>
                                            <p:fltVal val="0"/>
                                          </p:val>
                                        </p:tav>
                                        <p:tav tm="100000">
                                          <p:val>
                                            <p:strVal val="#ppt_h"/>
                                          </p:val>
                                        </p:tav>
                                      </p:tavLst>
                                    </p:anim>
                                    <p:animEffect transition="in" filter="fade">
                                      <p:cBhvr>
                                        <p:cTn id="216" dur="500"/>
                                        <p:tgtEl>
                                          <p:spTgt spid="1582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2083" grpId="0" animBg="1"/>
      <p:bldP spid="1582084" grpId="0" animBg="1"/>
      <p:bldP spid="1582091" grpId="0" animBg="1"/>
      <p:bldP spid="1582092" grpId="0" animBg="1"/>
      <p:bldP spid="1582093" grpId="0"/>
      <p:bldP spid="1582094" grpId="0"/>
      <p:bldP spid="1582094" grpId="1"/>
      <p:bldP spid="1582095" grpId="0"/>
      <p:bldP spid="1582095" grpId="1"/>
      <p:bldP spid="1582096" grpId="0"/>
      <p:bldP spid="1582097" grpId="0"/>
      <p:bldP spid="1582098" grpId="0"/>
      <p:bldP spid="1582099" grpId="0"/>
      <p:bldP spid="1582101" grpId="0" animBg="1"/>
      <p:bldP spid="1582102" grpId="0" animBg="1"/>
      <p:bldP spid="1582109" grpId="0" animBg="1"/>
      <p:bldP spid="1582110" grpId="0" animBg="1"/>
      <p:bldP spid="1582111" grpId="0"/>
      <p:bldP spid="1582112" grpId="0"/>
      <p:bldP spid="1582113" grpId="0"/>
      <p:bldP spid="1582114" grpId="0"/>
      <p:bldP spid="1582115" grpId="0"/>
      <p:bldP spid="1582116" grpId="0"/>
      <p:bldP spid="1582117" grpId="0"/>
      <p:bldP spid="1582118" grpId="0" animBg="1"/>
      <p:bldP spid="1582119" grpId="0" animBg="1"/>
      <p:bldP spid="1582120" grpId="0" animBg="1"/>
      <p:bldP spid="1582121" grpId="0" animBg="1"/>
      <p:bldP spid="1582122" grpId="0" animBg="1"/>
      <p:bldP spid="1582122" grpId="1" animBg="1"/>
      <p:bldP spid="1582123" grpId="0" animBg="1"/>
      <p:bldP spid="1582123" grpId="1" animBg="1"/>
      <p:bldP spid="1582127" grpId="0"/>
      <p:bldP spid="1582128" grpId="0"/>
      <p:bldP spid="1582129" grpId="0"/>
      <p:bldP spid="1582130" grpId="0"/>
      <p:bldP spid="1582131" grpId="0"/>
      <p:bldP spid="1582132" grpId="0"/>
      <p:bldP spid="1582133" grpId="0"/>
      <p:bldP spid="158213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28650" y="185139"/>
            <a:ext cx="7886700" cy="732127"/>
          </a:xfrm>
        </p:spPr>
        <p:txBody>
          <a:bodyPr/>
          <a:lstStyle/>
          <a:p>
            <a:r>
              <a:rPr lang="en-US" altLang="en-US" dirty="0" smtClean="0"/>
              <a:t>Satisfying Coherence</a:t>
            </a:r>
          </a:p>
        </p:txBody>
      </p:sp>
      <p:sp>
        <p:nvSpPr>
          <p:cNvPr id="27652" name="Rectangle 3"/>
          <p:cNvSpPr>
            <a:spLocks noGrp="1" noChangeArrowheads="1"/>
          </p:cNvSpPr>
          <p:nvPr>
            <p:ph type="body" idx="1"/>
          </p:nvPr>
        </p:nvSpPr>
        <p:spPr>
          <a:xfrm>
            <a:off x="628650" y="1099828"/>
            <a:ext cx="7835412" cy="5073960"/>
          </a:xfrm>
        </p:spPr>
        <p:txBody>
          <a:bodyPr>
            <a:normAutofit fontScale="92500" lnSpcReduction="10000"/>
          </a:bodyPr>
          <a:lstStyle/>
          <a:p>
            <a:pPr>
              <a:spcBef>
                <a:spcPct val="10000"/>
              </a:spcBef>
            </a:pPr>
            <a:r>
              <a:rPr lang="zh-CN" altLang="en-US" dirty="0" smtClean="0"/>
              <a:t>写传播</a:t>
            </a:r>
            <a:r>
              <a:rPr lang="en-US" altLang="zh-CN" dirty="0" smtClean="0"/>
              <a:t>(</a:t>
            </a:r>
            <a:r>
              <a:rPr lang="en-US" altLang="en-US" dirty="0" smtClean="0"/>
              <a:t>Write propagation)</a:t>
            </a:r>
          </a:p>
          <a:p>
            <a:pPr lvl="1">
              <a:spcBef>
                <a:spcPct val="10000"/>
              </a:spcBef>
            </a:pPr>
            <a:r>
              <a:rPr lang="zh-CN" altLang="en-US" dirty="0"/>
              <a:t>对一</a:t>
            </a:r>
            <a:r>
              <a:rPr lang="zh-CN" altLang="en-US" dirty="0" smtClean="0"/>
              <a:t>个</a:t>
            </a:r>
            <a:r>
              <a:rPr lang="en-US" altLang="zh-CN" dirty="0" smtClean="0"/>
              <a:t>shared </a:t>
            </a:r>
            <a:r>
              <a:rPr lang="zh-CN" altLang="en-US" dirty="0" smtClean="0"/>
              <a:t>或</a:t>
            </a:r>
            <a:r>
              <a:rPr lang="en-US" altLang="zh-CN" dirty="0" smtClean="0"/>
              <a:t>invalid</a:t>
            </a:r>
            <a:r>
              <a:rPr lang="zh-CN" altLang="en-US" dirty="0" smtClean="0"/>
              <a:t>块的写</a:t>
            </a:r>
            <a:r>
              <a:rPr lang="zh-CN" altLang="en-US" dirty="0"/>
              <a:t>，</a:t>
            </a:r>
            <a:r>
              <a:rPr lang="zh-CN" altLang="en-US" dirty="0" smtClean="0"/>
              <a:t>其他</a:t>
            </a:r>
            <a:r>
              <a:rPr lang="en-US" altLang="zh-CN" dirty="0" smtClean="0"/>
              <a:t>cache</a:t>
            </a:r>
            <a:r>
              <a:rPr lang="zh-CN" altLang="en-US" dirty="0" smtClean="0"/>
              <a:t>都可见</a:t>
            </a:r>
            <a:endParaRPr lang="en-US" altLang="en-US" dirty="0" smtClean="0"/>
          </a:p>
          <a:p>
            <a:pPr marL="1005279" lvl="2" indent="-216882">
              <a:spcBef>
                <a:spcPct val="10000"/>
              </a:spcBef>
            </a:pPr>
            <a:r>
              <a:rPr lang="zh-CN" altLang="en-US" dirty="0" smtClean="0"/>
              <a:t>使用</a:t>
            </a:r>
            <a:r>
              <a:rPr lang="en-US" altLang="en-US" dirty="0" smtClean="0"/>
              <a:t>Bus Read-exclusive (</a:t>
            </a:r>
            <a:r>
              <a:rPr lang="en-US" altLang="en-US" dirty="0" err="1" smtClean="0"/>
              <a:t>BusRdX</a:t>
            </a:r>
            <a:r>
              <a:rPr lang="en-US" altLang="en-US" dirty="0" smtClean="0"/>
              <a:t>) </a:t>
            </a:r>
            <a:r>
              <a:rPr lang="zh-CN" altLang="en-US" dirty="0" smtClean="0"/>
              <a:t>事务</a:t>
            </a:r>
            <a:endParaRPr lang="en-US" altLang="zh-CN" dirty="0" smtClean="0"/>
          </a:p>
          <a:p>
            <a:pPr marL="1005279" lvl="2" indent="-216882">
              <a:spcBef>
                <a:spcPct val="10000"/>
              </a:spcBef>
            </a:pPr>
            <a:r>
              <a:rPr lang="en-US" altLang="en-US" dirty="0" smtClean="0"/>
              <a:t>Bus Read-exclusive </a:t>
            </a:r>
            <a:r>
              <a:rPr lang="zh-CN" altLang="en-US" dirty="0" smtClean="0"/>
              <a:t>事务作废其他</a:t>
            </a:r>
            <a:r>
              <a:rPr lang="en-US" altLang="zh-CN" dirty="0" smtClean="0"/>
              <a:t>Cache</a:t>
            </a:r>
            <a:r>
              <a:rPr lang="zh-CN" altLang="en-US" dirty="0" smtClean="0"/>
              <a:t>中的块</a:t>
            </a:r>
            <a:endParaRPr lang="en-US" altLang="en-US" dirty="0" smtClean="0"/>
          </a:p>
          <a:p>
            <a:pPr marL="1005279" lvl="2" indent="-216882">
              <a:spcBef>
                <a:spcPct val="10000"/>
              </a:spcBef>
            </a:pPr>
            <a:r>
              <a:rPr lang="zh-CN" altLang="en-US" dirty="0" smtClean="0"/>
              <a:t>其他处理器在未看到该写操作的效果前体验到的是</a:t>
            </a:r>
            <a:r>
              <a:rPr lang="en-US" altLang="zh-CN" dirty="0" smtClean="0"/>
              <a:t>Cache Miss</a:t>
            </a:r>
            <a:endParaRPr lang="en-US" altLang="en-US" dirty="0" smtClean="0"/>
          </a:p>
          <a:p>
            <a:pPr>
              <a:spcBef>
                <a:spcPct val="10000"/>
              </a:spcBef>
            </a:pPr>
            <a:r>
              <a:rPr lang="zh-CN" altLang="en-US" dirty="0" smtClean="0"/>
              <a:t>写串行</a:t>
            </a:r>
            <a:r>
              <a:rPr lang="en-US" altLang="zh-CN" dirty="0" smtClean="0"/>
              <a:t>(</a:t>
            </a:r>
            <a:r>
              <a:rPr lang="en-US" altLang="en-US" dirty="0" smtClean="0"/>
              <a:t>Write serialization)</a:t>
            </a:r>
          </a:p>
          <a:p>
            <a:pPr lvl="1">
              <a:spcBef>
                <a:spcPct val="10000"/>
              </a:spcBef>
            </a:pPr>
            <a:r>
              <a:rPr lang="zh-CN" altLang="en-US" dirty="0" smtClean="0"/>
              <a:t>所有出现在</a:t>
            </a:r>
            <a:r>
              <a:rPr lang="en-US" altLang="zh-CN" dirty="0" smtClean="0"/>
              <a:t>bus</a:t>
            </a:r>
            <a:r>
              <a:rPr lang="zh-CN" altLang="en-US" dirty="0" smtClean="0"/>
              <a:t>上的写操作</a:t>
            </a:r>
            <a:r>
              <a:rPr lang="en-US" altLang="zh-CN" dirty="0" smtClean="0"/>
              <a:t>(</a:t>
            </a:r>
            <a:r>
              <a:rPr lang="en-US" altLang="zh-CN" dirty="0" err="1" smtClean="0"/>
              <a:t>BusRdX</a:t>
            </a:r>
            <a:r>
              <a:rPr lang="en-US" altLang="zh-CN" dirty="0" smtClean="0"/>
              <a:t>)</a:t>
            </a:r>
            <a:r>
              <a:rPr lang="zh-CN" altLang="en-US" dirty="0" smtClean="0"/>
              <a:t>被总线串行化</a:t>
            </a:r>
            <a:endParaRPr lang="en-US" altLang="en-US" dirty="0" smtClean="0"/>
          </a:p>
          <a:p>
            <a:pPr marL="1005279" lvl="2" indent="-216882">
              <a:spcBef>
                <a:spcPct val="10000"/>
              </a:spcBef>
            </a:pPr>
            <a:r>
              <a:rPr lang="zh-CN" altLang="en-US" dirty="0" smtClean="0"/>
              <a:t>所有处理器（包括发出写操作的处理器）以同样的方式排序</a:t>
            </a:r>
            <a:endParaRPr lang="en-US" altLang="zh-CN" dirty="0" smtClean="0"/>
          </a:p>
          <a:p>
            <a:pPr marL="1005279" lvl="2" indent="-216882">
              <a:spcBef>
                <a:spcPct val="10000"/>
              </a:spcBef>
            </a:pPr>
            <a:r>
              <a:rPr lang="zh-CN" altLang="en-US" dirty="0"/>
              <a:t>首先更新</a:t>
            </a:r>
            <a:r>
              <a:rPr lang="zh-CN" altLang="en-US" dirty="0" smtClean="0"/>
              <a:t>发出写操作的处理器的本地</a:t>
            </a:r>
            <a:r>
              <a:rPr lang="en-US" altLang="zh-CN" dirty="0" smtClean="0"/>
              <a:t>cache</a:t>
            </a:r>
            <a:r>
              <a:rPr lang="zh-CN" altLang="en-US" dirty="0" smtClean="0"/>
              <a:t>，然后处理其他事</a:t>
            </a:r>
            <a:r>
              <a:rPr lang="zh-CN" altLang="en-US" dirty="0"/>
              <a:t>务</a:t>
            </a:r>
            <a:endParaRPr lang="en-US" altLang="en-US" dirty="0" smtClean="0"/>
          </a:p>
          <a:p>
            <a:pPr lvl="1">
              <a:spcBef>
                <a:spcPct val="10000"/>
              </a:spcBef>
            </a:pPr>
            <a:r>
              <a:rPr lang="zh-CN" altLang="en-US" dirty="0" smtClean="0"/>
              <a:t>但是并不是所有的写操作都会出现在总线上</a:t>
            </a:r>
            <a:endParaRPr lang="en-US" altLang="en-US" dirty="0" smtClean="0"/>
          </a:p>
          <a:p>
            <a:pPr marL="1005279" lvl="2" indent="-216882">
              <a:spcBef>
                <a:spcPct val="10000"/>
              </a:spcBef>
            </a:pPr>
            <a:r>
              <a:rPr lang="zh-CN" altLang="en-US" dirty="0" smtClean="0"/>
              <a:t>对</a:t>
            </a:r>
            <a:r>
              <a:rPr lang="en-US" altLang="zh-CN" dirty="0" smtClean="0"/>
              <a:t>modified </a:t>
            </a:r>
            <a:r>
              <a:rPr lang="zh-CN" altLang="en-US" dirty="0" smtClean="0"/>
              <a:t>块的写序列来自同一个处理器，</a:t>
            </a:r>
            <a:r>
              <a:rPr lang="en-US" altLang="en-US" dirty="0" smtClean="0"/>
              <a:t> say </a:t>
            </a:r>
            <a:r>
              <a:rPr lang="en-US" altLang="en-US" i="1" dirty="0" smtClean="0"/>
              <a:t>P</a:t>
            </a:r>
          </a:p>
          <a:p>
            <a:pPr marL="1005279" lvl="2" indent="-216882">
              <a:spcBef>
                <a:spcPct val="10000"/>
              </a:spcBef>
            </a:pPr>
            <a:r>
              <a:rPr lang="zh-CN" altLang="en-US" dirty="0" smtClean="0"/>
              <a:t>同一处理器是串行化的写：由</a:t>
            </a:r>
            <a:r>
              <a:rPr lang="en-US" altLang="zh-CN" dirty="0"/>
              <a:t>P</a:t>
            </a:r>
            <a:r>
              <a:rPr lang="zh-CN" altLang="en-US" dirty="0" smtClean="0"/>
              <a:t>进行读操作将会看到串行序的写序列</a:t>
            </a:r>
            <a:endParaRPr lang="en-US" altLang="en-US" dirty="0" smtClean="0"/>
          </a:p>
          <a:p>
            <a:pPr marL="1005279" lvl="2" indent="-216882">
              <a:spcBef>
                <a:spcPct val="10000"/>
              </a:spcBef>
            </a:pPr>
            <a:r>
              <a:rPr lang="zh-CN" altLang="en-US" dirty="0" smtClean="0"/>
              <a:t>其他处理器的写串行化</a:t>
            </a:r>
            <a:endParaRPr lang="en-US" altLang="en-US" dirty="0" smtClean="0"/>
          </a:p>
          <a:p>
            <a:pPr marL="1273452" lvl="3" indent="-162662">
              <a:spcBef>
                <a:spcPct val="10000"/>
              </a:spcBef>
            </a:pPr>
            <a:r>
              <a:rPr lang="zh-CN" altLang="en-US" dirty="0" smtClean="0"/>
              <a:t>其他处理器的读操作会触发一个总线事务，将这个读的完成和写命中分开。</a:t>
            </a:r>
            <a:endParaRPr lang="en-US" altLang="en-US" dirty="0" smtClean="0"/>
          </a:p>
          <a:p>
            <a:pPr marL="1273452" lvl="3" indent="-162662">
              <a:spcBef>
                <a:spcPct val="10000"/>
              </a:spcBef>
            </a:pPr>
            <a:r>
              <a:rPr lang="zh-CN" altLang="en-US" dirty="0" smtClean="0"/>
              <a:t>保证这些写以相同的序呈现给其他处理器</a:t>
            </a:r>
            <a:endParaRPr lang="en-US" altLang="en-US" dirty="0" smtClean="0"/>
          </a:p>
        </p:txBody>
      </p:sp>
      <p:sp>
        <p:nvSpPr>
          <p:cNvPr id="2" name="日期占位符 1"/>
          <p:cNvSpPr>
            <a:spLocks noGrp="1"/>
          </p:cNvSpPr>
          <p:nvPr>
            <p:ph type="dt" sz="half" idx="10"/>
          </p:nvPr>
        </p:nvSpPr>
        <p:spPr/>
        <p:txBody>
          <a:bodyPr/>
          <a:lstStyle/>
          <a:p>
            <a:fld id="{1489E962-29BE-4FC2-98C1-72E25E25DCFD}"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53</a:t>
            </a:fld>
            <a:endParaRPr lang="zh-CN" altLang="en-US"/>
          </a:p>
        </p:txBody>
      </p:sp>
    </p:spTree>
    <p:extLst>
      <p:ext uri="{BB962C8B-B14F-4D97-AF65-F5344CB8AC3E}">
        <p14:creationId xmlns:p14="http://schemas.microsoft.com/office/powerpoint/2010/main" val="29534522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1" y="685800"/>
            <a:ext cx="8021515" cy="679938"/>
          </a:xfrm>
        </p:spPr>
        <p:txBody>
          <a:bodyPr>
            <a:normAutofit fontScale="90000"/>
          </a:bodyPr>
          <a:lstStyle/>
          <a:p>
            <a:r>
              <a:rPr lang="en-US" altLang="en-US" smtClean="0"/>
              <a:t>MESI Write-Back Invalidation Protocol</a:t>
            </a:r>
          </a:p>
        </p:txBody>
      </p:sp>
      <p:sp>
        <p:nvSpPr>
          <p:cNvPr id="28676" name="Rectangle 3"/>
          <p:cNvSpPr>
            <a:spLocks noGrp="1" noChangeArrowheads="1"/>
          </p:cNvSpPr>
          <p:nvPr>
            <p:ph type="body" idx="1"/>
          </p:nvPr>
        </p:nvSpPr>
        <p:spPr>
          <a:xfrm>
            <a:off x="703385" y="1487366"/>
            <a:ext cx="7624397" cy="4868829"/>
          </a:xfrm>
        </p:spPr>
        <p:txBody>
          <a:bodyPr>
            <a:normAutofit fontScale="92500"/>
          </a:bodyPr>
          <a:lstStyle/>
          <a:p>
            <a:pPr>
              <a:lnSpc>
                <a:spcPct val="120000"/>
              </a:lnSpc>
              <a:spcBef>
                <a:spcPts val="600"/>
              </a:spcBef>
            </a:pPr>
            <a:r>
              <a:rPr lang="en-US" altLang="en-US" dirty="0" smtClean="0"/>
              <a:t>MSI Protocol</a:t>
            </a:r>
            <a:r>
              <a:rPr lang="zh-CN" altLang="en-US" dirty="0" smtClean="0"/>
              <a:t>的缺陷：</a:t>
            </a:r>
            <a:endParaRPr lang="en-US" altLang="en-US" dirty="0" smtClean="0"/>
          </a:p>
          <a:p>
            <a:pPr lvl="1">
              <a:lnSpc>
                <a:spcPct val="120000"/>
              </a:lnSpc>
              <a:spcBef>
                <a:spcPts val="600"/>
              </a:spcBef>
            </a:pPr>
            <a:r>
              <a:rPr lang="en-US" altLang="en-US" dirty="0" smtClean="0"/>
              <a:t> </a:t>
            </a:r>
            <a:r>
              <a:rPr lang="zh-CN" altLang="en-US" dirty="0" smtClean="0"/>
              <a:t>读进并修改一个</a:t>
            </a:r>
            <a:r>
              <a:rPr lang="en-US" altLang="zh-CN" dirty="0" smtClean="0"/>
              <a:t>block</a:t>
            </a:r>
            <a:r>
              <a:rPr lang="zh-CN" altLang="en-US" dirty="0" smtClean="0"/>
              <a:t>，产生</a:t>
            </a:r>
            <a:r>
              <a:rPr lang="en-US" altLang="zh-CN" dirty="0" smtClean="0"/>
              <a:t>2 </a:t>
            </a:r>
            <a:r>
              <a:rPr lang="zh-CN" altLang="en-US" dirty="0" smtClean="0"/>
              <a:t>个总线事务</a:t>
            </a:r>
            <a:endParaRPr lang="en-US" altLang="en-US" dirty="0" smtClean="0"/>
          </a:p>
          <a:p>
            <a:pPr lvl="2">
              <a:lnSpc>
                <a:spcPct val="120000"/>
              </a:lnSpc>
              <a:spcBef>
                <a:spcPts val="600"/>
              </a:spcBef>
            </a:pPr>
            <a:r>
              <a:rPr lang="zh-CN" altLang="en-US" dirty="0" smtClean="0"/>
              <a:t>首先是读操作产生</a:t>
            </a:r>
            <a:r>
              <a:rPr lang="en-US" altLang="en-US" dirty="0" smtClean="0"/>
              <a:t> </a:t>
            </a:r>
            <a:r>
              <a:rPr lang="en-US" altLang="en-US" dirty="0" err="1" smtClean="0"/>
              <a:t>BusRd</a:t>
            </a:r>
            <a:r>
              <a:rPr lang="en-US" altLang="en-US" dirty="0" smtClean="0"/>
              <a:t> (I→S)</a:t>
            </a:r>
            <a:r>
              <a:rPr lang="zh-CN" altLang="en-US" dirty="0" smtClean="0"/>
              <a:t>，并置状态为</a:t>
            </a:r>
            <a:r>
              <a:rPr lang="en-US" altLang="zh-CN" dirty="0" smtClean="0"/>
              <a:t>Shared, </a:t>
            </a:r>
            <a:r>
              <a:rPr lang="zh-CN" altLang="en-US" dirty="0" smtClean="0"/>
              <a:t>写更新时产生</a:t>
            </a:r>
            <a:r>
              <a:rPr lang="en-US" altLang="en-US" dirty="0" smtClean="0"/>
              <a:t> </a:t>
            </a:r>
            <a:r>
              <a:rPr lang="en-US" altLang="en-US" dirty="0" err="1" smtClean="0"/>
              <a:t>BusRdX</a:t>
            </a:r>
            <a:r>
              <a:rPr lang="en-US" altLang="en-US" dirty="0" smtClean="0"/>
              <a:t> (S→M)</a:t>
            </a:r>
          </a:p>
          <a:p>
            <a:pPr lvl="2">
              <a:lnSpc>
                <a:spcPct val="120000"/>
              </a:lnSpc>
              <a:spcBef>
                <a:spcPts val="600"/>
              </a:spcBef>
            </a:pPr>
            <a:r>
              <a:rPr lang="zh-CN" altLang="en-US" dirty="0" smtClean="0"/>
              <a:t>即时一个块是</a:t>
            </a:r>
            <a:r>
              <a:rPr lang="en-US" altLang="zh-CN" dirty="0" smtClean="0"/>
              <a:t>Cache</a:t>
            </a:r>
            <a:r>
              <a:rPr lang="zh-CN" altLang="en-US" dirty="0" smtClean="0"/>
              <a:t>独占的</a:t>
            </a:r>
            <a:r>
              <a:rPr lang="zh-CN" altLang="en-US" dirty="0"/>
              <a:t>这种</a:t>
            </a:r>
            <a:r>
              <a:rPr lang="zh-CN" altLang="en-US" dirty="0" smtClean="0"/>
              <a:t>情况仍然存在</a:t>
            </a:r>
            <a:endParaRPr lang="en-US" altLang="en-US" dirty="0" smtClean="0"/>
          </a:p>
          <a:p>
            <a:pPr lvl="2">
              <a:lnSpc>
                <a:spcPct val="120000"/>
              </a:lnSpc>
              <a:spcBef>
                <a:spcPts val="600"/>
              </a:spcBef>
            </a:pPr>
            <a:r>
              <a:rPr lang="zh-CN" altLang="en-US" dirty="0" smtClean="0"/>
              <a:t>使用多道程序负载时，这种情况很普遍</a:t>
            </a:r>
            <a:endParaRPr lang="en-US" altLang="en-US" dirty="0" smtClean="0"/>
          </a:p>
          <a:p>
            <a:pPr>
              <a:lnSpc>
                <a:spcPct val="120000"/>
              </a:lnSpc>
              <a:spcBef>
                <a:spcPts val="600"/>
              </a:spcBef>
            </a:pPr>
            <a:r>
              <a:rPr lang="zh-CN" altLang="en-US" dirty="0" smtClean="0"/>
              <a:t>增加</a:t>
            </a:r>
            <a:r>
              <a:rPr lang="en-US" altLang="zh-CN" dirty="0" smtClean="0"/>
              <a:t>exclusive state, </a:t>
            </a:r>
            <a:r>
              <a:rPr lang="zh-CN" altLang="en-US" dirty="0" smtClean="0"/>
              <a:t>减少总线事务</a:t>
            </a:r>
            <a:endParaRPr lang="en-US" altLang="en-US" dirty="0" smtClean="0"/>
          </a:p>
          <a:p>
            <a:pPr lvl="1">
              <a:lnSpc>
                <a:spcPct val="120000"/>
              </a:lnSpc>
              <a:spcBef>
                <a:spcPts val="600"/>
              </a:spcBef>
            </a:pPr>
            <a:r>
              <a:rPr lang="en-US" altLang="en-US" dirty="0" smtClean="0"/>
              <a:t>Exclusive state </a:t>
            </a:r>
            <a:r>
              <a:rPr lang="zh-CN" altLang="en-US" dirty="0" smtClean="0"/>
              <a:t>表示仅当前包含该块，并且是干净的块</a:t>
            </a:r>
            <a:endParaRPr lang="en-US" altLang="en-US" dirty="0" smtClean="0"/>
          </a:p>
          <a:p>
            <a:pPr lvl="1">
              <a:lnSpc>
                <a:spcPct val="120000"/>
              </a:lnSpc>
              <a:spcBef>
                <a:spcPts val="600"/>
              </a:spcBef>
            </a:pPr>
            <a:r>
              <a:rPr lang="zh-CN" altLang="en-US" dirty="0"/>
              <a:t>区分</a:t>
            </a:r>
            <a:r>
              <a:rPr lang="zh-CN" altLang="en-US" dirty="0" smtClean="0"/>
              <a:t>独占块的“</a:t>
            </a:r>
            <a:r>
              <a:rPr lang="en-US" altLang="zh-CN" dirty="0" smtClean="0"/>
              <a:t>clean</a:t>
            </a:r>
            <a:r>
              <a:rPr lang="zh-CN" altLang="en-US" dirty="0" smtClean="0"/>
              <a:t>”和“</a:t>
            </a:r>
            <a:r>
              <a:rPr lang="en-US" altLang="zh-CN" dirty="0" smtClean="0"/>
              <a:t>dirty</a:t>
            </a:r>
            <a:r>
              <a:rPr lang="zh-CN" altLang="en-US" dirty="0" smtClean="0"/>
              <a:t>”</a:t>
            </a:r>
            <a:endParaRPr lang="en-US" altLang="zh-CN" dirty="0" smtClean="0"/>
          </a:p>
          <a:p>
            <a:pPr lvl="1">
              <a:lnSpc>
                <a:spcPct val="120000"/>
              </a:lnSpc>
              <a:spcBef>
                <a:spcPts val="600"/>
              </a:spcBef>
            </a:pPr>
            <a:r>
              <a:rPr lang="zh-CN" altLang="en-US" dirty="0"/>
              <a:t>一</a:t>
            </a:r>
            <a:r>
              <a:rPr lang="zh-CN" altLang="en-US" dirty="0" smtClean="0"/>
              <a:t>个处于</a:t>
            </a:r>
            <a:r>
              <a:rPr lang="en-US" altLang="en-US" dirty="0" smtClean="0"/>
              <a:t>exclusive state</a:t>
            </a:r>
            <a:r>
              <a:rPr lang="zh-CN" altLang="en-US" dirty="0" smtClean="0"/>
              <a:t>的块，更新时不产生总线事务</a:t>
            </a:r>
            <a:endParaRPr lang="en-US" altLang="en-US" dirty="0" smtClean="0"/>
          </a:p>
        </p:txBody>
      </p:sp>
      <p:sp>
        <p:nvSpPr>
          <p:cNvPr id="2" name="日期占位符 1"/>
          <p:cNvSpPr>
            <a:spLocks noGrp="1"/>
          </p:cNvSpPr>
          <p:nvPr>
            <p:ph type="dt" sz="half" idx="10"/>
          </p:nvPr>
        </p:nvSpPr>
        <p:spPr/>
        <p:txBody>
          <a:bodyPr/>
          <a:lstStyle/>
          <a:p>
            <a:fld id="{B37FE030-DE4E-43DA-AD18-E68646E8D82B}"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54</a:t>
            </a:fld>
            <a:endParaRPr lang="zh-CN" altLang="en-US"/>
          </a:p>
        </p:txBody>
      </p:sp>
    </p:spTree>
    <p:extLst>
      <p:ext uri="{BB962C8B-B14F-4D97-AF65-F5344CB8AC3E}">
        <p14:creationId xmlns:p14="http://schemas.microsoft.com/office/powerpoint/2010/main" val="6182824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28650" y="197857"/>
            <a:ext cx="7886700" cy="1325563"/>
          </a:xfrm>
        </p:spPr>
        <p:txBody>
          <a:bodyPr/>
          <a:lstStyle/>
          <a:p>
            <a:r>
              <a:rPr lang="en-US" altLang="zh-CN" dirty="0" smtClean="0">
                <a:ea typeface="宋体" panose="02010600030101010101" pitchFamily="2" charset="-122"/>
              </a:rPr>
              <a:t>Four States: MESI </a:t>
            </a:r>
          </a:p>
        </p:txBody>
      </p:sp>
      <p:sp>
        <p:nvSpPr>
          <p:cNvPr id="29700" name="Rectangle 3"/>
          <p:cNvSpPr>
            <a:spLocks noGrp="1" noChangeArrowheads="1"/>
          </p:cNvSpPr>
          <p:nvPr>
            <p:ph type="body" idx="1"/>
          </p:nvPr>
        </p:nvSpPr>
        <p:spPr>
          <a:xfrm>
            <a:off x="628650" y="1371600"/>
            <a:ext cx="7886700" cy="4805363"/>
          </a:xfrm>
        </p:spPr>
        <p:txBody>
          <a:bodyPr>
            <a:normAutofit lnSpcReduction="10000"/>
          </a:bodyPr>
          <a:lstStyle/>
          <a:p>
            <a:pPr>
              <a:spcBef>
                <a:spcPct val="10000"/>
              </a:spcBef>
            </a:pPr>
            <a:r>
              <a:rPr lang="en-US" altLang="en-US" b="1" dirty="0" smtClean="0">
                <a:solidFill>
                  <a:schemeClr val="hlink"/>
                </a:solidFill>
              </a:rPr>
              <a:t>M: Modified</a:t>
            </a:r>
          </a:p>
          <a:p>
            <a:pPr lvl="1">
              <a:spcBef>
                <a:spcPct val="10000"/>
              </a:spcBef>
            </a:pPr>
            <a:r>
              <a:rPr lang="zh-CN" altLang="en-US" dirty="0" smtClean="0"/>
              <a:t>仅当前</a:t>
            </a:r>
            <a:r>
              <a:rPr lang="en-US" altLang="zh-CN" dirty="0" smtClean="0"/>
              <a:t>Cache</a:t>
            </a:r>
            <a:r>
              <a:rPr lang="zh-CN" altLang="en-US" dirty="0" smtClean="0"/>
              <a:t>含有该块，并且该块被修改过</a:t>
            </a:r>
            <a:endParaRPr lang="en-US" altLang="en-US" dirty="0" smtClean="0"/>
          </a:p>
          <a:p>
            <a:pPr lvl="1">
              <a:spcBef>
                <a:spcPct val="10000"/>
              </a:spcBef>
            </a:pPr>
            <a:r>
              <a:rPr lang="zh-CN" altLang="en-US" dirty="0" smtClean="0"/>
              <a:t>内存中的</a:t>
            </a:r>
            <a:r>
              <a:rPr lang="en-US" altLang="zh-CN" dirty="0" smtClean="0"/>
              <a:t>Copy</a:t>
            </a:r>
            <a:r>
              <a:rPr lang="zh-CN" altLang="en-US" dirty="0" smtClean="0"/>
              <a:t>是陈旧的值</a:t>
            </a:r>
            <a:endParaRPr lang="en-US" altLang="en-US" dirty="0" smtClean="0"/>
          </a:p>
          <a:p>
            <a:pPr>
              <a:spcBef>
                <a:spcPct val="10000"/>
              </a:spcBef>
            </a:pPr>
            <a:r>
              <a:rPr lang="en-US" altLang="en-US" b="1" dirty="0" smtClean="0">
                <a:solidFill>
                  <a:schemeClr val="hlink"/>
                </a:solidFill>
              </a:rPr>
              <a:t>E: Exclusive</a:t>
            </a:r>
            <a:r>
              <a:rPr lang="en-US" altLang="en-US" dirty="0" smtClean="0"/>
              <a:t> or </a:t>
            </a:r>
            <a:r>
              <a:rPr lang="en-US" altLang="en-US" i="1" dirty="0" smtClean="0"/>
              <a:t>exclusive-clean</a:t>
            </a:r>
          </a:p>
          <a:p>
            <a:pPr lvl="1">
              <a:spcBef>
                <a:spcPct val="10000"/>
              </a:spcBef>
            </a:pPr>
            <a:r>
              <a:rPr lang="zh-CN" altLang="en-US" dirty="0"/>
              <a:t>仅当前</a:t>
            </a:r>
            <a:r>
              <a:rPr lang="en-US" altLang="zh-CN" dirty="0"/>
              <a:t>Cache</a:t>
            </a:r>
            <a:r>
              <a:rPr lang="zh-CN" altLang="en-US" dirty="0"/>
              <a:t>含有该块，并且该</a:t>
            </a:r>
            <a:r>
              <a:rPr lang="zh-CN" altLang="en-US" dirty="0" smtClean="0"/>
              <a:t>块</a:t>
            </a:r>
            <a:r>
              <a:rPr lang="zh-CN" altLang="en-US" dirty="0"/>
              <a:t>没</a:t>
            </a:r>
            <a:r>
              <a:rPr lang="zh-CN" altLang="en-US" dirty="0" smtClean="0"/>
              <a:t>被</a:t>
            </a:r>
            <a:r>
              <a:rPr lang="zh-CN" altLang="en-US" dirty="0"/>
              <a:t>修改过</a:t>
            </a:r>
            <a:endParaRPr lang="en-US" altLang="en-US" dirty="0"/>
          </a:p>
          <a:p>
            <a:pPr lvl="1">
              <a:spcBef>
                <a:spcPct val="10000"/>
              </a:spcBef>
            </a:pPr>
            <a:r>
              <a:rPr lang="zh-CN" altLang="en-US" dirty="0" smtClean="0"/>
              <a:t>内存中的数据是最新的</a:t>
            </a:r>
            <a:endParaRPr lang="en-US" altLang="en-US" dirty="0" smtClean="0"/>
          </a:p>
          <a:p>
            <a:pPr>
              <a:spcBef>
                <a:spcPct val="10000"/>
              </a:spcBef>
            </a:pPr>
            <a:r>
              <a:rPr lang="en-US" altLang="en-US" b="1" dirty="0" smtClean="0">
                <a:solidFill>
                  <a:schemeClr val="hlink"/>
                </a:solidFill>
              </a:rPr>
              <a:t>S: Shared</a:t>
            </a:r>
          </a:p>
          <a:p>
            <a:pPr lvl="1">
              <a:spcBef>
                <a:spcPct val="10000"/>
              </a:spcBef>
            </a:pPr>
            <a:r>
              <a:rPr lang="zh-CN" altLang="en-US" dirty="0" smtClean="0"/>
              <a:t>多个</a:t>
            </a:r>
            <a:r>
              <a:rPr lang="en-US" altLang="zh-CN" dirty="0" smtClean="0"/>
              <a:t>Cache</a:t>
            </a:r>
            <a:r>
              <a:rPr lang="zh-CN" altLang="en-US" dirty="0" smtClean="0"/>
              <a:t>中都含有本块，而且都没有修改过</a:t>
            </a:r>
            <a:endParaRPr lang="en-US" altLang="en-US" dirty="0" smtClean="0"/>
          </a:p>
          <a:p>
            <a:pPr lvl="1">
              <a:spcBef>
                <a:spcPct val="10000"/>
              </a:spcBef>
            </a:pPr>
            <a:r>
              <a:rPr lang="zh-CN" altLang="en-US" dirty="0"/>
              <a:t>内存中的数据是最新的</a:t>
            </a:r>
            <a:endParaRPr lang="en-US" altLang="en-US" dirty="0"/>
          </a:p>
          <a:p>
            <a:pPr>
              <a:spcBef>
                <a:spcPct val="10000"/>
              </a:spcBef>
            </a:pPr>
            <a:r>
              <a:rPr lang="en-US" altLang="en-US" b="1" dirty="0" smtClean="0">
                <a:solidFill>
                  <a:schemeClr val="hlink"/>
                </a:solidFill>
              </a:rPr>
              <a:t>I: Invalid</a:t>
            </a:r>
          </a:p>
          <a:p>
            <a:pPr>
              <a:spcBef>
                <a:spcPct val="10000"/>
              </a:spcBef>
            </a:pPr>
            <a:r>
              <a:rPr lang="zh-CN" altLang="en-US" dirty="0"/>
              <a:t>也称</a:t>
            </a:r>
            <a:r>
              <a:rPr lang="en-US" altLang="en-US" dirty="0" smtClean="0"/>
              <a:t>Illinois protocol</a:t>
            </a:r>
          </a:p>
          <a:p>
            <a:pPr lvl="1">
              <a:spcBef>
                <a:spcPct val="10000"/>
              </a:spcBef>
            </a:pPr>
            <a:r>
              <a:rPr lang="zh-CN" altLang="en-US" dirty="0" smtClean="0"/>
              <a:t>首先是由的研究人员研制并发表论文</a:t>
            </a:r>
            <a:endParaRPr lang="en-US" altLang="en-US" dirty="0" smtClean="0"/>
          </a:p>
          <a:p>
            <a:pPr lvl="1">
              <a:spcBef>
                <a:spcPct val="10000"/>
              </a:spcBef>
            </a:pPr>
            <a:r>
              <a:rPr lang="en-US" altLang="zh-CN" dirty="0" smtClean="0"/>
              <a:t>MESI</a:t>
            </a:r>
            <a:r>
              <a:rPr lang="zh-CN" altLang="en-US" dirty="0" smtClean="0"/>
              <a:t>协议的变种广泛应用于现代微处理器中</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28401649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28650" y="365126"/>
            <a:ext cx="7886700" cy="681159"/>
          </a:xfrm>
        </p:spPr>
        <p:txBody>
          <a:bodyPr>
            <a:normAutofit fontScale="90000"/>
          </a:bodyPr>
          <a:lstStyle/>
          <a:p>
            <a:r>
              <a:rPr lang="en-US" altLang="zh-CN" dirty="0" smtClean="0">
                <a:ea typeface="宋体" panose="02010600030101010101" pitchFamily="2" charset="-122"/>
              </a:rPr>
              <a:t>Hardware Support for MESI</a:t>
            </a:r>
          </a:p>
        </p:txBody>
      </p:sp>
      <p:sp>
        <p:nvSpPr>
          <p:cNvPr id="30724" name="Rectangle 3"/>
          <p:cNvSpPr>
            <a:spLocks noGrp="1" noChangeArrowheads="1"/>
          </p:cNvSpPr>
          <p:nvPr>
            <p:ph type="body" idx="1"/>
          </p:nvPr>
        </p:nvSpPr>
        <p:spPr>
          <a:xfrm>
            <a:off x="327655" y="3862934"/>
            <a:ext cx="8635226" cy="2450002"/>
          </a:xfrm>
        </p:spPr>
        <p:txBody>
          <a:bodyPr>
            <a:noAutofit/>
          </a:bodyPr>
          <a:lstStyle/>
          <a:p>
            <a:pPr marL="320928" indent="-320928">
              <a:lnSpc>
                <a:spcPct val="100000"/>
              </a:lnSpc>
              <a:spcBef>
                <a:spcPts val="0"/>
              </a:spcBef>
            </a:pPr>
            <a:r>
              <a:rPr lang="zh-CN" altLang="en-US" dirty="0" smtClean="0">
                <a:ea typeface="宋体" panose="02010600030101010101" pitchFamily="2" charset="-122"/>
              </a:rPr>
              <a:t>总线互连的新要求</a:t>
            </a:r>
            <a:endParaRPr lang="en-US" altLang="zh-CN" dirty="0">
              <a:ea typeface="宋体" panose="02010600030101010101" pitchFamily="2" charset="-122"/>
            </a:endParaRPr>
          </a:p>
          <a:p>
            <a:pPr marL="637459" lvl="1" indent="-211021">
              <a:lnSpc>
                <a:spcPct val="100000"/>
              </a:lnSpc>
              <a:spcBef>
                <a:spcPts val="0"/>
              </a:spcBef>
            </a:pPr>
            <a:r>
              <a:rPr lang="zh-CN" altLang="en-US" dirty="0" smtClean="0">
                <a:ea typeface="宋体" panose="02010600030101010101" pitchFamily="2" charset="-122"/>
              </a:rPr>
              <a:t>增加一个称为</a:t>
            </a:r>
            <a:r>
              <a:rPr lang="en-US" altLang="zh-CN" dirty="0" smtClean="0">
                <a:ea typeface="宋体" panose="02010600030101010101" pitchFamily="2" charset="-122"/>
              </a:rPr>
              <a:t>shared </a:t>
            </a:r>
            <a:r>
              <a:rPr lang="en-US" altLang="zh-CN" dirty="0">
                <a:ea typeface="宋体" panose="02010600030101010101" pitchFamily="2" charset="-122"/>
              </a:rPr>
              <a:t>signal </a:t>
            </a:r>
            <a:r>
              <a:rPr lang="en-US" altLang="zh-CN" i="1" dirty="0">
                <a:ea typeface="宋体" panose="02010600030101010101" pitchFamily="2" charset="-122"/>
              </a:rPr>
              <a:t>S</a:t>
            </a:r>
            <a:r>
              <a:rPr lang="en-US" altLang="zh-CN" dirty="0">
                <a:ea typeface="宋体" panose="02010600030101010101" pitchFamily="2" charset="-122"/>
              </a:rPr>
              <a:t>, </a:t>
            </a:r>
            <a:r>
              <a:rPr lang="zh-CN" altLang="en-US" dirty="0" smtClean="0">
                <a:ea typeface="宋体" panose="02010600030101010101" pitchFamily="2" charset="-122"/>
              </a:rPr>
              <a:t>必须对所有</a:t>
            </a:r>
            <a:r>
              <a:rPr lang="en-US" altLang="zh-CN" dirty="0" smtClean="0">
                <a:ea typeface="宋体" panose="02010600030101010101" pitchFamily="2" charset="-122"/>
              </a:rPr>
              <a:t>Cache</a:t>
            </a:r>
            <a:r>
              <a:rPr lang="zh-CN" altLang="en-US" dirty="0" smtClean="0">
                <a:ea typeface="宋体" panose="02010600030101010101" pitchFamily="2" charset="-122"/>
              </a:rPr>
              <a:t>控制器可用</a:t>
            </a:r>
            <a:endParaRPr lang="en-US" altLang="zh-CN" dirty="0">
              <a:ea typeface="宋体" panose="02010600030101010101" pitchFamily="2" charset="-122"/>
            </a:endParaRPr>
          </a:p>
          <a:p>
            <a:pPr marL="637459" lvl="1" indent="-211021">
              <a:lnSpc>
                <a:spcPct val="100000"/>
              </a:lnSpc>
              <a:spcBef>
                <a:spcPts val="0"/>
              </a:spcBef>
            </a:pPr>
            <a:r>
              <a:rPr lang="zh-CN" altLang="en-US" dirty="0" smtClean="0">
                <a:ea typeface="宋体" panose="02010600030101010101" pitchFamily="2" charset="-122"/>
              </a:rPr>
              <a:t>可以实现成</a:t>
            </a:r>
            <a:r>
              <a:rPr lang="en-US" altLang="zh-CN" dirty="0" smtClean="0">
                <a:ea typeface="宋体" panose="02010600030101010101" pitchFamily="2" charset="-122"/>
              </a:rPr>
              <a:t> </a:t>
            </a:r>
            <a:r>
              <a:rPr lang="en-US" altLang="zh-CN" dirty="0">
                <a:ea typeface="宋体" panose="02010600030101010101" pitchFamily="2" charset="-122"/>
              </a:rPr>
              <a:t>wired-OR line</a:t>
            </a:r>
          </a:p>
          <a:p>
            <a:pPr marL="320928" indent="-320928">
              <a:lnSpc>
                <a:spcPct val="100000"/>
              </a:lnSpc>
              <a:spcBef>
                <a:spcPts val="0"/>
              </a:spcBef>
            </a:pPr>
            <a:r>
              <a:rPr lang="zh-CN" altLang="en-US" dirty="0" smtClean="0">
                <a:ea typeface="宋体" panose="02010600030101010101" pitchFamily="2" charset="-122"/>
              </a:rPr>
              <a:t>所有</a:t>
            </a:r>
            <a:r>
              <a:rPr lang="en-US" altLang="zh-CN" dirty="0" smtClean="0">
                <a:ea typeface="宋体" panose="02010600030101010101" pitchFamily="2" charset="-122"/>
              </a:rPr>
              <a:t>cache </a:t>
            </a:r>
            <a:r>
              <a:rPr lang="en-US" altLang="zh-CN" dirty="0">
                <a:ea typeface="宋体" panose="02010600030101010101" pitchFamily="2" charset="-122"/>
              </a:rPr>
              <a:t>controllers </a:t>
            </a:r>
            <a:r>
              <a:rPr lang="zh-CN" altLang="en-US" dirty="0" smtClean="0">
                <a:ea typeface="宋体" panose="02010600030101010101" pitchFamily="2" charset="-122"/>
              </a:rPr>
              <a:t>监测</a:t>
            </a:r>
            <a:r>
              <a:rPr lang="en-US" altLang="zh-CN" dirty="0" smtClean="0">
                <a:ea typeface="宋体" panose="02010600030101010101" pitchFamily="2" charset="-122"/>
              </a:rPr>
              <a:t> </a:t>
            </a:r>
            <a:r>
              <a:rPr lang="en-US" altLang="zh-CN" dirty="0" err="1">
                <a:ea typeface="宋体" panose="02010600030101010101" pitchFamily="2" charset="-122"/>
              </a:rPr>
              <a:t>BusRd</a:t>
            </a:r>
            <a:endParaRPr lang="en-US" altLang="zh-CN" dirty="0">
              <a:ea typeface="宋体" panose="02010600030101010101" pitchFamily="2" charset="-122"/>
            </a:endParaRPr>
          </a:p>
          <a:p>
            <a:pPr marL="637459" lvl="1" indent="-211021">
              <a:lnSpc>
                <a:spcPct val="100000"/>
              </a:lnSpc>
              <a:spcBef>
                <a:spcPts val="0"/>
              </a:spcBef>
            </a:pPr>
            <a:r>
              <a:rPr lang="zh-CN" altLang="en-US" dirty="0" smtClean="0">
                <a:ea typeface="宋体" panose="02010600030101010101" pitchFamily="2" charset="-122"/>
              </a:rPr>
              <a:t>如果所访问的块的状态是（</a:t>
            </a:r>
            <a:r>
              <a:rPr lang="en-US" altLang="zh-CN" dirty="0" smtClean="0">
                <a:ea typeface="宋体" panose="02010600030101010101" pitchFamily="2" charset="-122"/>
              </a:rPr>
              <a:t>state </a:t>
            </a:r>
            <a:r>
              <a:rPr lang="en-US" altLang="zh-CN" i="1" dirty="0">
                <a:ea typeface="宋体" panose="02010600030101010101" pitchFamily="2" charset="-122"/>
              </a:rPr>
              <a:t>S</a:t>
            </a:r>
            <a:r>
              <a:rPr lang="en-US" altLang="zh-CN" dirty="0">
                <a:ea typeface="宋体" panose="02010600030101010101" pitchFamily="2" charset="-122"/>
              </a:rPr>
              <a:t>, </a:t>
            </a:r>
            <a:r>
              <a:rPr lang="en-US" altLang="zh-CN" i="1" dirty="0">
                <a:ea typeface="宋体" panose="02010600030101010101" pitchFamily="2" charset="-122"/>
              </a:rPr>
              <a:t>E</a:t>
            </a:r>
            <a:r>
              <a:rPr lang="en-US" altLang="zh-CN" dirty="0">
                <a:ea typeface="宋体" panose="02010600030101010101" pitchFamily="2" charset="-122"/>
              </a:rPr>
              <a:t>, or </a:t>
            </a:r>
            <a:r>
              <a:rPr lang="en-US" altLang="zh-CN" i="1" dirty="0">
                <a:ea typeface="宋体" panose="02010600030101010101" pitchFamily="2" charset="-122"/>
              </a:rPr>
              <a:t>M</a:t>
            </a:r>
            <a:r>
              <a:rPr lang="en-US" altLang="zh-CN" dirty="0">
                <a:ea typeface="宋体" panose="02010600030101010101" pitchFamily="2" charset="-122"/>
              </a:rPr>
              <a:t>)</a:t>
            </a:r>
          </a:p>
          <a:p>
            <a:pPr marL="637459" lvl="1" indent="-211021">
              <a:lnSpc>
                <a:spcPct val="100000"/>
              </a:lnSpc>
              <a:spcBef>
                <a:spcPts val="600"/>
              </a:spcBef>
            </a:pPr>
            <a:r>
              <a:rPr lang="zh-CN" altLang="en-US" dirty="0" smtClean="0">
                <a:ea typeface="宋体" panose="02010600030101010101" pitchFamily="2" charset="-122"/>
              </a:rPr>
              <a:t>请求</a:t>
            </a:r>
            <a:r>
              <a:rPr lang="en-US" altLang="zh-CN" dirty="0" smtClean="0">
                <a:ea typeface="宋体" panose="02010600030101010101" pitchFamily="2" charset="-122"/>
              </a:rPr>
              <a:t>Cache </a:t>
            </a:r>
            <a:r>
              <a:rPr lang="zh-CN" altLang="en-US" dirty="0" smtClean="0">
                <a:ea typeface="宋体" panose="02010600030101010101" pitchFamily="2" charset="-122"/>
              </a:rPr>
              <a:t>根据</a:t>
            </a:r>
            <a:r>
              <a:rPr lang="en-US" altLang="zh-CN" dirty="0" smtClean="0">
                <a:ea typeface="宋体" panose="02010600030101010101" pitchFamily="2" charset="-122"/>
              </a:rPr>
              <a:t>shared signal</a:t>
            </a:r>
            <a:r>
              <a:rPr lang="zh-CN" altLang="en-US" dirty="0" smtClean="0">
                <a:ea typeface="宋体" panose="02010600030101010101" pitchFamily="2" charset="-122"/>
              </a:rPr>
              <a:t>选择</a:t>
            </a:r>
            <a:r>
              <a:rPr lang="en-US" altLang="zh-CN" dirty="0" smtClean="0">
                <a:ea typeface="宋体" panose="02010600030101010101" pitchFamily="2" charset="-122"/>
              </a:rPr>
              <a:t>E</a:t>
            </a:r>
            <a:r>
              <a:rPr lang="zh-CN" altLang="en-US" dirty="0" smtClean="0">
                <a:ea typeface="宋体" panose="02010600030101010101" pitchFamily="2" charset="-122"/>
              </a:rPr>
              <a:t>或</a:t>
            </a:r>
            <a:r>
              <a:rPr lang="en-US" altLang="zh-CN" dirty="0" smtClean="0">
                <a:ea typeface="宋体" panose="02010600030101010101" pitchFamily="2" charset="-122"/>
              </a:rPr>
              <a:t>S</a:t>
            </a:r>
            <a:endParaRPr lang="en-US" altLang="zh-CN" dirty="0">
              <a:ea typeface="宋体" panose="02010600030101010101" pitchFamily="2" charset="-122"/>
            </a:endParaRPr>
          </a:p>
        </p:txBody>
      </p:sp>
      <p:grpSp>
        <p:nvGrpSpPr>
          <p:cNvPr id="30725" name="Group 45"/>
          <p:cNvGrpSpPr>
            <a:grpSpLocks/>
          </p:cNvGrpSpPr>
          <p:nvPr/>
        </p:nvGrpSpPr>
        <p:grpSpPr bwMode="auto">
          <a:xfrm>
            <a:off x="1106365" y="1280139"/>
            <a:ext cx="7217019" cy="2461846"/>
            <a:chOff x="758" y="816"/>
            <a:chExt cx="4925" cy="1680"/>
          </a:xfrm>
        </p:grpSpPr>
        <p:sp>
          <p:nvSpPr>
            <p:cNvPr id="30726" name="Line 4"/>
            <p:cNvSpPr>
              <a:spLocks noChangeShapeType="1"/>
            </p:cNvSpPr>
            <p:nvPr/>
          </p:nvSpPr>
          <p:spPr bwMode="auto">
            <a:xfrm>
              <a:off x="758" y="2016"/>
              <a:ext cx="3640"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27" name="Line 5"/>
            <p:cNvSpPr>
              <a:spLocks noChangeShapeType="1"/>
            </p:cNvSpPr>
            <p:nvPr/>
          </p:nvSpPr>
          <p:spPr bwMode="auto">
            <a:xfrm flipV="1">
              <a:off x="1435" y="1728"/>
              <a:ext cx="0" cy="288"/>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28" name="Line 6"/>
            <p:cNvSpPr>
              <a:spLocks noChangeShapeType="1"/>
            </p:cNvSpPr>
            <p:nvPr/>
          </p:nvSpPr>
          <p:spPr bwMode="auto">
            <a:xfrm flipV="1">
              <a:off x="2779" y="1728"/>
              <a:ext cx="0" cy="288"/>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29" name="Line 7"/>
            <p:cNvSpPr>
              <a:spLocks noChangeShapeType="1"/>
            </p:cNvSpPr>
            <p:nvPr/>
          </p:nvSpPr>
          <p:spPr bwMode="auto">
            <a:xfrm flipV="1">
              <a:off x="4075" y="1728"/>
              <a:ext cx="0" cy="288"/>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30" name="Rectangle 8"/>
            <p:cNvSpPr>
              <a:spLocks noChangeArrowheads="1"/>
            </p:cNvSpPr>
            <p:nvPr/>
          </p:nvSpPr>
          <p:spPr bwMode="auto">
            <a:xfrm>
              <a:off x="4599" y="1901"/>
              <a:ext cx="1084"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en-US" sz="1662">
                  <a:solidFill>
                    <a:schemeClr val="hlink"/>
                  </a:solidFill>
                  <a:latin typeface="Times New Roman" panose="02020603050405020304" pitchFamily="18" charset="0"/>
                </a:rPr>
                <a:t>Shared signal </a:t>
              </a:r>
              <a:r>
                <a:rPr lang="en-US" altLang="en-US" sz="1477" i="1">
                  <a:solidFill>
                    <a:schemeClr val="hlink"/>
                  </a:solidFill>
                </a:rPr>
                <a:t>S</a:t>
              </a:r>
              <a:endParaRPr lang="en-US" altLang="en-US" sz="1662">
                <a:solidFill>
                  <a:schemeClr val="hlink"/>
                </a:solidFill>
                <a:latin typeface="Times New Roman" panose="02020603050405020304" pitchFamily="18" charset="0"/>
              </a:endParaRPr>
            </a:p>
            <a:p>
              <a:pPr algn="ctr"/>
              <a:r>
                <a:rPr lang="en-US" altLang="en-US" sz="1662">
                  <a:solidFill>
                    <a:schemeClr val="hlink"/>
                  </a:solidFill>
                  <a:latin typeface="Times New Roman" panose="02020603050405020304" pitchFamily="18" charset="0"/>
                </a:rPr>
                <a:t>wired-OR</a:t>
              </a:r>
              <a:endParaRPr lang="en-US" altLang="zh-CN" sz="1662">
                <a:solidFill>
                  <a:schemeClr val="hlink"/>
                </a:solidFill>
                <a:latin typeface="Times New Roman" panose="02020603050405020304" pitchFamily="18" charset="0"/>
                <a:ea typeface="宋体" panose="02010600030101010101" pitchFamily="2" charset="-122"/>
              </a:endParaRPr>
            </a:p>
          </p:txBody>
        </p:sp>
        <p:sp>
          <p:nvSpPr>
            <p:cNvPr id="30731" name="Line 10"/>
            <p:cNvSpPr>
              <a:spLocks noChangeShapeType="1"/>
            </p:cNvSpPr>
            <p:nvPr/>
          </p:nvSpPr>
          <p:spPr bwMode="auto">
            <a:xfrm>
              <a:off x="810" y="1965"/>
              <a:ext cx="3671"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30732" name="Line 11"/>
            <p:cNvSpPr>
              <a:spLocks noChangeShapeType="1"/>
            </p:cNvSpPr>
            <p:nvPr/>
          </p:nvSpPr>
          <p:spPr bwMode="auto">
            <a:xfrm>
              <a:off x="1847" y="1965"/>
              <a:ext cx="1" cy="21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30733" name="Rectangle 12"/>
            <p:cNvSpPr>
              <a:spLocks noChangeArrowheads="1"/>
            </p:cNvSpPr>
            <p:nvPr/>
          </p:nvSpPr>
          <p:spPr bwMode="auto">
            <a:xfrm>
              <a:off x="1290" y="2176"/>
              <a:ext cx="1127" cy="32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30734" name="Rectangle 13"/>
            <p:cNvSpPr>
              <a:spLocks noChangeArrowheads="1"/>
            </p:cNvSpPr>
            <p:nvPr/>
          </p:nvSpPr>
          <p:spPr bwMode="auto">
            <a:xfrm>
              <a:off x="3564" y="2225"/>
              <a:ext cx="48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I/O devices</a:t>
              </a:r>
              <a:endParaRPr lang="en-US" altLang="zh-CN" sz="1292">
                <a:ea typeface="宋体" panose="02010600030101010101" pitchFamily="2" charset="-122"/>
              </a:endParaRPr>
            </a:p>
          </p:txBody>
        </p:sp>
        <p:sp>
          <p:nvSpPr>
            <p:cNvPr id="30735" name="Rectangle 14"/>
            <p:cNvSpPr>
              <a:spLocks noChangeArrowheads="1"/>
            </p:cNvSpPr>
            <p:nvPr/>
          </p:nvSpPr>
          <p:spPr bwMode="auto">
            <a:xfrm>
              <a:off x="1651" y="2275"/>
              <a:ext cx="37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a:solidFill>
                    <a:srgbClr val="000000"/>
                  </a:solidFill>
                  <a:ea typeface="宋体" panose="02010600030101010101" pitchFamily="2" charset="-122"/>
                </a:rPr>
                <a:t>Memory</a:t>
              </a:r>
              <a:endParaRPr lang="en-US" altLang="zh-CN" sz="1108">
                <a:ea typeface="宋体" panose="02010600030101010101" pitchFamily="2" charset="-122"/>
              </a:endParaRPr>
            </a:p>
          </p:txBody>
        </p:sp>
        <p:sp>
          <p:nvSpPr>
            <p:cNvPr id="30736" name="Line 15"/>
            <p:cNvSpPr>
              <a:spLocks noChangeShapeType="1"/>
            </p:cNvSpPr>
            <p:nvPr/>
          </p:nvSpPr>
          <p:spPr bwMode="auto">
            <a:xfrm>
              <a:off x="3793" y="1965"/>
              <a:ext cx="1" cy="21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30737" name="Group 17"/>
            <p:cNvGrpSpPr>
              <a:grpSpLocks/>
            </p:cNvGrpSpPr>
            <p:nvPr/>
          </p:nvGrpSpPr>
          <p:grpSpPr bwMode="auto">
            <a:xfrm>
              <a:off x="848" y="816"/>
              <a:ext cx="1019" cy="1152"/>
              <a:chOff x="1286" y="816"/>
              <a:chExt cx="1018" cy="1152"/>
            </a:xfrm>
          </p:grpSpPr>
          <p:sp>
            <p:nvSpPr>
              <p:cNvPr id="30756" name="Rectangle 18"/>
              <p:cNvSpPr>
                <a:spLocks noChangeArrowheads="1"/>
              </p:cNvSpPr>
              <p:nvPr/>
            </p:nvSpPr>
            <p:spPr bwMode="auto">
              <a:xfrm>
                <a:off x="1296" y="1296"/>
                <a:ext cx="1008"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endParaRPr lang="zh-CN" altLang="zh-CN" sz="1292"/>
              </a:p>
            </p:txBody>
          </p:sp>
          <p:sp>
            <p:nvSpPr>
              <p:cNvPr id="30757" name="Oval 19"/>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a:ea typeface="宋体" panose="02010600030101010101" pitchFamily="2" charset="-122"/>
                  </a:rPr>
                  <a:t>P</a:t>
                </a:r>
                <a:r>
                  <a:rPr lang="en-US" altLang="zh-CN" sz="1292" baseline="-25000">
                    <a:ea typeface="宋体" panose="02010600030101010101" pitchFamily="2" charset="-122"/>
                  </a:rPr>
                  <a:t>1</a:t>
                </a:r>
                <a:endParaRPr lang="en-US" altLang="zh-CN" sz="1292">
                  <a:ea typeface="宋体" panose="02010600030101010101" pitchFamily="2" charset="-122"/>
                </a:endParaRPr>
              </a:p>
            </p:txBody>
          </p:sp>
          <p:sp>
            <p:nvSpPr>
              <p:cNvPr id="30758" name="Line 20"/>
              <p:cNvSpPr>
                <a:spLocks noChangeShapeType="1"/>
              </p:cNvSpPr>
              <p:nvPr/>
            </p:nvSpPr>
            <p:spPr bwMode="auto">
              <a:xfrm>
                <a:off x="1776" y="1104"/>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59" name="Line 21"/>
              <p:cNvSpPr>
                <a:spLocks noChangeShapeType="1"/>
              </p:cNvSpPr>
              <p:nvPr/>
            </p:nvSpPr>
            <p:spPr bwMode="auto">
              <a:xfrm flipH="1">
                <a:off x="1776" y="1728"/>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60" name="Rectangle 22"/>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30761" name="Line 23"/>
              <p:cNvSpPr>
                <a:spLocks noChangeShapeType="1"/>
              </p:cNvSpPr>
              <p:nvPr/>
            </p:nvSpPr>
            <p:spPr bwMode="auto">
              <a:xfrm>
                <a:off x="1296" y="144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bIns="0" anchor="ctr"/>
              <a:lstStyle/>
              <a:p>
                <a:endParaRPr lang="zh-CN" altLang="en-US" sz="1662"/>
              </a:p>
            </p:txBody>
          </p:sp>
          <p:sp>
            <p:nvSpPr>
              <p:cNvPr id="30762" name="Line 24"/>
              <p:cNvSpPr>
                <a:spLocks noChangeShapeType="1"/>
              </p:cNvSpPr>
              <p:nvPr/>
            </p:nvSpPr>
            <p:spPr bwMode="auto">
              <a:xfrm>
                <a:off x="1296" y="158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bIns="0" anchor="ctr"/>
              <a:lstStyle/>
              <a:p>
                <a:endParaRPr lang="zh-CN" altLang="en-US" sz="1662"/>
              </a:p>
            </p:txBody>
          </p:sp>
          <p:sp>
            <p:nvSpPr>
              <p:cNvPr id="30763" name="Text Box 25"/>
              <p:cNvSpPr txBox="1">
                <a:spLocks noChangeArrowheads="1"/>
              </p:cNvSpPr>
              <p:nvPr/>
            </p:nvSpPr>
            <p:spPr bwMode="auto">
              <a:xfrm>
                <a:off x="1286" y="1299"/>
                <a:ext cx="101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ea typeface="宋体" panose="02010600030101010101" pitchFamily="2" charset="-122"/>
                  </a:rPr>
                  <a:t>Tag   State         Data</a:t>
                </a:r>
                <a:endParaRPr lang="en-US" altLang="zh-CN" sz="1292">
                  <a:ea typeface="宋体" panose="02010600030101010101" pitchFamily="2" charset="-122"/>
                </a:endParaRPr>
              </a:p>
            </p:txBody>
          </p:sp>
        </p:grpSp>
        <p:grpSp>
          <p:nvGrpSpPr>
            <p:cNvPr id="30738" name="Group 26"/>
            <p:cNvGrpSpPr>
              <a:grpSpLocks/>
            </p:cNvGrpSpPr>
            <p:nvPr/>
          </p:nvGrpSpPr>
          <p:grpSpPr bwMode="auto">
            <a:xfrm>
              <a:off x="2155" y="816"/>
              <a:ext cx="1018" cy="1152"/>
              <a:chOff x="1286" y="816"/>
              <a:chExt cx="1018" cy="1152"/>
            </a:xfrm>
          </p:grpSpPr>
          <p:sp>
            <p:nvSpPr>
              <p:cNvPr id="30748" name="Rectangle 27"/>
              <p:cNvSpPr>
                <a:spLocks noChangeArrowheads="1"/>
              </p:cNvSpPr>
              <p:nvPr/>
            </p:nvSpPr>
            <p:spPr bwMode="auto">
              <a:xfrm>
                <a:off x="1296" y="1296"/>
                <a:ext cx="1008"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endParaRPr lang="zh-CN" altLang="zh-CN" sz="1292"/>
              </a:p>
            </p:txBody>
          </p:sp>
          <p:sp>
            <p:nvSpPr>
              <p:cNvPr id="30749" name="Oval 28"/>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a:ea typeface="宋体" panose="02010600030101010101" pitchFamily="2" charset="-122"/>
                  </a:rPr>
                  <a:t>P</a:t>
                </a:r>
                <a:r>
                  <a:rPr lang="en-US" altLang="zh-CN" sz="1292" baseline="-25000">
                    <a:ea typeface="宋体" panose="02010600030101010101" pitchFamily="2" charset="-122"/>
                  </a:rPr>
                  <a:t>2</a:t>
                </a:r>
                <a:endParaRPr lang="en-US" altLang="zh-CN" sz="1292">
                  <a:ea typeface="宋体" panose="02010600030101010101" pitchFamily="2" charset="-122"/>
                </a:endParaRPr>
              </a:p>
            </p:txBody>
          </p:sp>
          <p:sp>
            <p:nvSpPr>
              <p:cNvPr id="30750" name="Line 29"/>
              <p:cNvSpPr>
                <a:spLocks noChangeShapeType="1"/>
              </p:cNvSpPr>
              <p:nvPr/>
            </p:nvSpPr>
            <p:spPr bwMode="auto">
              <a:xfrm>
                <a:off x="1776" y="1104"/>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51" name="Line 30"/>
              <p:cNvSpPr>
                <a:spLocks noChangeShapeType="1"/>
              </p:cNvSpPr>
              <p:nvPr/>
            </p:nvSpPr>
            <p:spPr bwMode="auto">
              <a:xfrm flipH="1">
                <a:off x="1776" y="1728"/>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52" name="Rectangle 31"/>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30753" name="Line 32"/>
              <p:cNvSpPr>
                <a:spLocks noChangeShapeType="1"/>
              </p:cNvSpPr>
              <p:nvPr/>
            </p:nvSpPr>
            <p:spPr bwMode="auto">
              <a:xfrm>
                <a:off x="1296" y="144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bIns="0" anchor="ctr"/>
              <a:lstStyle/>
              <a:p>
                <a:endParaRPr lang="zh-CN" altLang="en-US" sz="1662"/>
              </a:p>
            </p:txBody>
          </p:sp>
          <p:sp>
            <p:nvSpPr>
              <p:cNvPr id="30754" name="Line 33"/>
              <p:cNvSpPr>
                <a:spLocks noChangeShapeType="1"/>
              </p:cNvSpPr>
              <p:nvPr/>
            </p:nvSpPr>
            <p:spPr bwMode="auto">
              <a:xfrm>
                <a:off x="1296" y="158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bIns="0" anchor="ctr"/>
              <a:lstStyle/>
              <a:p>
                <a:endParaRPr lang="zh-CN" altLang="en-US" sz="1662"/>
              </a:p>
            </p:txBody>
          </p:sp>
          <p:sp>
            <p:nvSpPr>
              <p:cNvPr id="30755" name="Text Box 34"/>
              <p:cNvSpPr txBox="1">
                <a:spLocks noChangeArrowheads="1"/>
              </p:cNvSpPr>
              <p:nvPr/>
            </p:nvSpPr>
            <p:spPr bwMode="auto">
              <a:xfrm>
                <a:off x="1286" y="1299"/>
                <a:ext cx="101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ea typeface="宋体" panose="02010600030101010101" pitchFamily="2" charset="-122"/>
                  </a:rPr>
                  <a:t>Tag   State         Data</a:t>
                </a:r>
                <a:endParaRPr lang="en-US" altLang="zh-CN" sz="1292">
                  <a:ea typeface="宋体" panose="02010600030101010101" pitchFamily="2" charset="-122"/>
                </a:endParaRPr>
              </a:p>
            </p:txBody>
          </p:sp>
        </p:grpSp>
        <p:grpSp>
          <p:nvGrpSpPr>
            <p:cNvPr id="30739" name="Group 35"/>
            <p:cNvGrpSpPr>
              <a:grpSpLocks/>
            </p:cNvGrpSpPr>
            <p:nvPr/>
          </p:nvGrpSpPr>
          <p:grpSpPr bwMode="auto">
            <a:xfrm>
              <a:off x="3451" y="816"/>
              <a:ext cx="1019" cy="1152"/>
              <a:chOff x="1286" y="816"/>
              <a:chExt cx="1018" cy="1152"/>
            </a:xfrm>
          </p:grpSpPr>
          <p:sp>
            <p:nvSpPr>
              <p:cNvPr id="30740" name="Rectangle 36"/>
              <p:cNvSpPr>
                <a:spLocks noChangeArrowheads="1"/>
              </p:cNvSpPr>
              <p:nvPr/>
            </p:nvSpPr>
            <p:spPr bwMode="auto">
              <a:xfrm>
                <a:off x="1296" y="1296"/>
                <a:ext cx="1008"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endParaRPr lang="zh-CN" altLang="zh-CN" sz="1292"/>
              </a:p>
            </p:txBody>
          </p:sp>
          <p:sp>
            <p:nvSpPr>
              <p:cNvPr id="30741" name="Oval 37"/>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a:ea typeface="宋体" panose="02010600030101010101" pitchFamily="2" charset="-122"/>
                  </a:rPr>
                  <a:t>P</a:t>
                </a:r>
                <a:r>
                  <a:rPr lang="en-US" altLang="zh-CN" sz="1292" baseline="-25000">
                    <a:ea typeface="宋体" panose="02010600030101010101" pitchFamily="2" charset="-122"/>
                  </a:rPr>
                  <a:t>3</a:t>
                </a:r>
                <a:endParaRPr lang="en-US" altLang="zh-CN" sz="1292">
                  <a:ea typeface="宋体" panose="02010600030101010101" pitchFamily="2" charset="-122"/>
                </a:endParaRPr>
              </a:p>
            </p:txBody>
          </p:sp>
          <p:sp>
            <p:nvSpPr>
              <p:cNvPr id="30742" name="Line 38"/>
              <p:cNvSpPr>
                <a:spLocks noChangeShapeType="1"/>
              </p:cNvSpPr>
              <p:nvPr/>
            </p:nvSpPr>
            <p:spPr bwMode="auto">
              <a:xfrm>
                <a:off x="1776" y="1104"/>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43" name="Line 39"/>
              <p:cNvSpPr>
                <a:spLocks noChangeShapeType="1"/>
              </p:cNvSpPr>
              <p:nvPr/>
            </p:nvSpPr>
            <p:spPr bwMode="auto">
              <a:xfrm flipH="1">
                <a:off x="1776" y="1728"/>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44" name="Rectangle 40"/>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30745" name="Line 41"/>
              <p:cNvSpPr>
                <a:spLocks noChangeShapeType="1"/>
              </p:cNvSpPr>
              <p:nvPr/>
            </p:nvSpPr>
            <p:spPr bwMode="auto">
              <a:xfrm>
                <a:off x="1296" y="144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bIns="0" anchor="ctr"/>
              <a:lstStyle/>
              <a:p>
                <a:endParaRPr lang="zh-CN" altLang="en-US" sz="1662"/>
              </a:p>
            </p:txBody>
          </p:sp>
          <p:sp>
            <p:nvSpPr>
              <p:cNvPr id="30746" name="Line 42"/>
              <p:cNvSpPr>
                <a:spLocks noChangeShapeType="1"/>
              </p:cNvSpPr>
              <p:nvPr/>
            </p:nvSpPr>
            <p:spPr bwMode="auto">
              <a:xfrm>
                <a:off x="1296" y="158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bIns="0" anchor="ctr"/>
              <a:lstStyle/>
              <a:p>
                <a:endParaRPr lang="zh-CN" altLang="en-US" sz="1662"/>
              </a:p>
            </p:txBody>
          </p:sp>
          <p:sp>
            <p:nvSpPr>
              <p:cNvPr id="30747" name="Text Box 43"/>
              <p:cNvSpPr txBox="1">
                <a:spLocks noChangeArrowheads="1"/>
              </p:cNvSpPr>
              <p:nvPr/>
            </p:nvSpPr>
            <p:spPr bwMode="auto">
              <a:xfrm>
                <a:off x="1286" y="1299"/>
                <a:ext cx="101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ea typeface="宋体" panose="02010600030101010101" pitchFamily="2" charset="-122"/>
                  </a:rPr>
                  <a:t>Tag   State         Data</a:t>
                </a:r>
                <a:endParaRPr lang="en-US" altLang="zh-CN" sz="1292">
                  <a:ea typeface="宋体" panose="02010600030101010101" pitchFamily="2" charset="-122"/>
                </a:endParaRPr>
              </a:p>
            </p:txBody>
          </p:sp>
        </p:grpSp>
      </p:grpSp>
      <p:sp>
        <p:nvSpPr>
          <p:cNvPr id="2" name="日期占位符 1"/>
          <p:cNvSpPr>
            <a:spLocks noGrp="1"/>
          </p:cNvSpPr>
          <p:nvPr>
            <p:ph type="dt" sz="half" idx="10"/>
          </p:nvPr>
        </p:nvSpPr>
        <p:spPr/>
        <p:txBody>
          <a:bodyPr/>
          <a:lstStyle/>
          <a:p>
            <a:fld id="{E088EB6C-38DD-4EAC-A84F-942887D2DF92}"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56</a:t>
            </a:fld>
            <a:endParaRPr lang="zh-CN" altLang="en-US"/>
          </a:p>
        </p:txBody>
      </p:sp>
    </p:spTree>
    <p:extLst>
      <p:ext uri="{BB962C8B-B14F-4D97-AF65-F5344CB8AC3E}">
        <p14:creationId xmlns:p14="http://schemas.microsoft.com/office/powerpoint/2010/main" val="33190438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628650" y="167056"/>
            <a:ext cx="7886700" cy="833803"/>
          </a:xfrm>
        </p:spPr>
        <p:txBody>
          <a:bodyPr/>
          <a:lstStyle/>
          <a:p>
            <a:r>
              <a:rPr lang="en-US" altLang="en-US" dirty="0" smtClean="0"/>
              <a:t>MESI State Transition Diagram</a:t>
            </a:r>
          </a:p>
        </p:txBody>
      </p:sp>
      <p:sp>
        <p:nvSpPr>
          <p:cNvPr id="31748" name="Rectangle 3"/>
          <p:cNvSpPr>
            <a:spLocks noGrp="1" noChangeArrowheads="1"/>
          </p:cNvSpPr>
          <p:nvPr>
            <p:ph type="body" idx="1"/>
          </p:nvPr>
        </p:nvSpPr>
        <p:spPr>
          <a:xfrm>
            <a:off x="161192" y="1103971"/>
            <a:ext cx="5512776" cy="5464097"/>
          </a:xfrm>
        </p:spPr>
        <p:txBody>
          <a:bodyPr>
            <a:normAutofit fontScale="92500" lnSpcReduction="20000"/>
          </a:bodyPr>
          <a:lstStyle/>
          <a:p>
            <a:pPr>
              <a:lnSpc>
                <a:spcPct val="120000"/>
              </a:lnSpc>
              <a:spcBef>
                <a:spcPts val="0"/>
              </a:spcBef>
            </a:pPr>
            <a:r>
              <a:rPr lang="en-US" altLang="en-US" dirty="0" smtClean="0">
                <a:solidFill>
                  <a:srgbClr val="000000"/>
                </a:solidFill>
              </a:rPr>
              <a:t>Processor Read</a:t>
            </a:r>
          </a:p>
          <a:p>
            <a:pPr lvl="1">
              <a:lnSpc>
                <a:spcPct val="120000"/>
              </a:lnSpc>
              <a:spcBef>
                <a:spcPts val="0"/>
              </a:spcBef>
            </a:pPr>
            <a:r>
              <a:rPr lang="zh-CN" altLang="en-US" dirty="0" smtClean="0">
                <a:solidFill>
                  <a:srgbClr val="000000"/>
                </a:solidFill>
              </a:rPr>
              <a:t>读失效时产生</a:t>
            </a:r>
            <a:r>
              <a:rPr lang="en-US" altLang="en-US" dirty="0" err="1" smtClean="0">
                <a:solidFill>
                  <a:srgbClr val="000000"/>
                </a:solidFill>
              </a:rPr>
              <a:t>BusRd</a:t>
            </a:r>
            <a:r>
              <a:rPr lang="zh-CN" altLang="en-US" dirty="0" smtClean="0">
                <a:solidFill>
                  <a:srgbClr val="000000"/>
                </a:solidFill>
              </a:rPr>
              <a:t>事务</a:t>
            </a:r>
            <a:endParaRPr lang="en-US" altLang="en-US" dirty="0" smtClean="0">
              <a:solidFill>
                <a:srgbClr val="000000"/>
              </a:solidFill>
            </a:endParaRPr>
          </a:p>
          <a:p>
            <a:pPr lvl="1">
              <a:lnSpc>
                <a:spcPct val="120000"/>
              </a:lnSpc>
              <a:spcBef>
                <a:spcPts val="0"/>
              </a:spcBef>
            </a:pPr>
            <a:r>
              <a:rPr lang="en-US" altLang="en-US" dirty="0" err="1" smtClean="0">
                <a:solidFill>
                  <a:srgbClr val="000000"/>
                </a:solidFill>
              </a:rPr>
              <a:t>BusRd</a:t>
            </a:r>
            <a:r>
              <a:rPr lang="en-US" altLang="en-US" dirty="0" smtClean="0"/>
              <a:t>(</a:t>
            </a:r>
            <a:r>
              <a:rPr lang="en-US" altLang="en-US" b="1" dirty="0" smtClean="0">
                <a:solidFill>
                  <a:schemeClr val="hlink"/>
                </a:solidFill>
              </a:rPr>
              <a:t>S</a:t>
            </a:r>
            <a:r>
              <a:rPr lang="en-US" altLang="en-US" dirty="0" smtClean="0"/>
              <a:t>)</a:t>
            </a:r>
            <a:r>
              <a:rPr lang="en-US" altLang="en-US" dirty="0" smtClean="0">
                <a:solidFill>
                  <a:srgbClr val="000000"/>
                </a:solidFill>
              </a:rPr>
              <a:t> =&gt; shared line asserted</a:t>
            </a:r>
          </a:p>
          <a:p>
            <a:pPr lvl="2">
              <a:lnSpc>
                <a:spcPct val="120000"/>
              </a:lnSpc>
              <a:spcBef>
                <a:spcPts val="0"/>
              </a:spcBef>
            </a:pPr>
            <a:r>
              <a:rPr lang="zh-CN" altLang="en-US" dirty="0" smtClean="0">
                <a:solidFill>
                  <a:srgbClr val="000000"/>
                </a:solidFill>
              </a:rPr>
              <a:t>在其他</a:t>
            </a:r>
            <a:r>
              <a:rPr lang="en-US" altLang="zh-CN" dirty="0" smtClean="0">
                <a:solidFill>
                  <a:srgbClr val="000000"/>
                </a:solidFill>
              </a:rPr>
              <a:t>Cache</a:t>
            </a:r>
            <a:r>
              <a:rPr lang="zh-CN" altLang="en-US" dirty="0" smtClean="0">
                <a:solidFill>
                  <a:srgbClr val="000000"/>
                </a:solidFill>
              </a:rPr>
              <a:t>中有有效的</a:t>
            </a:r>
            <a:r>
              <a:rPr lang="en-US" altLang="en-US" dirty="0" smtClean="0">
                <a:solidFill>
                  <a:srgbClr val="000000"/>
                </a:solidFill>
              </a:rPr>
              <a:t>copy</a:t>
            </a:r>
          </a:p>
          <a:p>
            <a:pPr lvl="2">
              <a:lnSpc>
                <a:spcPct val="120000"/>
              </a:lnSpc>
              <a:spcBef>
                <a:spcPts val="0"/>
              </a:spcBef>
            </a:pPr>
            <a:r>
              <a:rPr lang="en-US" altLang="en-US" dirty="0" err="1" smtClean="0">
                <a:solidFill>
                  <a:srgbClr val="000000"/>
                </a:solidFill>
              </a:rPr>
              <a:t>Goto</a:t>
            </a:r>
            <a:r>
              <a:rPr lang="en-US" altLang="en-US" dirty="0" smtClean="0">
                <a:solidFill>
                  <a:srgbClr val="000000"/>
                </a:solidFill>
              </a:rPr>
              <a:t> state </a:t>
            </a:r>
            <a:r>
              <a:rPr lang="en-US" altLang="en-US" i="1" dirty="0" smtClean="0">
                <a:solidFill>
                  <a:srgbClr val="000000"/>
                </a:solidFill>
              </a:rPr>
              <a:t>S</a:t>
            </a:r>
          </a:p>
          <a:p>
            <a:pPr lvl="1">
              <a:lnSpc>
                <a:spcPct val="120000"/>
              </a:lnSpc>
              <a:spcBef>
                <a:spcPts val="0"/>
              </a:spcBef>
            </a:pPr>
            <a:r>
              <a:rPr lang="en-US" altLang="en-US" dirty="0" err="1" smtClean="0">
                <a:solidFill>
                  <a:srgbClr val="000000"/>
                </a:solidFill>
              </a:rPr>
              <a:t>BusRd</a:t>
            </a:r>
            <a:r>
              <a:rPr lang="en-US" altLang="en-US" dirty="0" smtClean="0">
                <a:solidFill>
                  <a:srgbClr val="000000"/>
                </a:solidFill>
              </a:rPr>
              <a:t>(</a:t>
            </a:r>
            <a:r>
              <a:rPr lang="en-US" altLang="en-US" b="1" dirty="0" smtClean="0">
                <a:solidFill>
                  <a:schemeClr val="hlink"/>
                </a:solidFill>
              </a:rPr>
              <a:t>~S</a:t>
            </a:r>
            <a:r>
              <a:rPr lang="en-US" altLang="en-US" dirty="0" smtClean="0">
                <a:solidFill>
                  <a:srgbClr val="000000"/>
                </a:solidFill>
              </a:rPr>
              <a:t>) =&gt; shared line not asserted</a:t>
            </a:r>
          </a:p>
          <a:p>
            <a:pPr lvl="2">
              <a:lnSpc>
                <a:spcPct val="120000"/>
              </a:lnSpc>
              <a:spcBef>
                <a:spcPts val="0"/>
              </a:spcBef>
            </a:pPr>
            <a:r>
              <a:rPr lang="zh-CN" altLang="en-US" dirty="0" smtClean="0">
                <a:solidFill>
                  <a:srgbClr val="000000"/>
                </a:solidFill>
              </a:rPr>
              <a:t>在其他</a:t>
            </a:r>
            <a:r>
              <a:rPr lang="en-US" altLang="zh-CN" dirty="0" smtClean="0">
                <a:solidFill>
                  <a:srgbClr val="000000"/>
                </a:solidFill>
              </a:rPr>
              <a:t>Cache</a:t>
            </a:r>
            <a:r>
              <a:rPr lang="zh-CN" altLang="en-US" dirty="0" smtClean="0">
                <a:solidFill>
                  <a:srgbClr val="000000"/>
                </a:solidFill>
              </a:rPr>
              <a:t>中不存在该块</a:t>
            </a:r>
            <a:endParaRPr lang="en-US" altLang="en-US" dirty="0" smtClean="0">
              <a:solidFill>
                <a:srgbClr val="000000"/>
              </a:solidFill>
            </a:endParaRPr>
          </a:p>
          <a:p>
            <a:pPr lvl="2">
              <a:lnSpc>
                <a:spcPct val="120000"/>
              </a:lnSpc>
              <a:spcBef>
                <a:spcPts val="0"/>
              </a:spcBef>
            </a:pPr>
            <a:r>
              <a:rPr lang="en-US" altLang="en-US" dirty="0" err="1" smtClean="0">
                <a:solidFill>
                  <a:srgbClr val="000000"/>
                </a:solidFill>
              </a:rPr>
              <a:t>Goto</a:t>
            </a:r>
            <a:r>
              <a:rPr lang="en-US" altLang="en-US" dirty="0" smtClean="0">
                <a:solidFill>
                  <a:srgbClr val="000000"/>
                </a:solidFill>
              </a:rPr>
              <a:t> state </a:t>
            </a:r>
            <a:r>
              <a:rPr lang="en-US" altLang="en-US" i="1" dirty="0" smtClean="0">
                <a:solidFill>
                  <a:srgbClr val="000000"/>
                </a:solidFill>
              </a:rPr>
              <a:t>E</a:t>
            </a:r>
          </a:p>
          <a:p>
            <a:pPr lvl="1">
              <a:lnSpc>
                <a:spcPct val="120000"/>
              </a:lnSpc>
              <a:spcBef>
                <a:spcPts val="0"/>
              </a:spcBef>
            </a:pPr>
            <a:r>
              <a:rPr lang="zh-CN" altLang="en-US" dirty="0" smtClean="0">
                <a:solidFill>
                  <a:srgbClr val="000000"/>
                </a:solidFill>
              </a:rPr>
              <a:t>读命中时不产生总线事务</a:t>
            </a:r>
            <a:endParaRPr lang="en-US" altLang="en-US" dirty="0" smtClean="0">
              <a:solidFill>
                <a:srgbClr val="000000"/>
              </a:solidFill>
            </a:endParaRPr>
          </a:p>
          <a:p>
            <a:pPr>
              <a:lnSpc>
                <a:spcPct val="120000"/>
              </a:lnSpc>
              <a:spcBef>
                <a:spcPts val="0"/>
              </a:spcBef>
            </a:pPr>
            <a:r>
              <a:rPr lang="en-US" altLang="en-US" dirty="0" smtClean="0">
                <a:solidFill>
                  <a:srgbClr val="000000"/>
                </a:solidFill>
              </a:rPr>
              <a:t>Processor Write</a:t>
            </a:r>
          </a:p>
          <a:p>
            <a:pPr lvl="1">
              <a:lnSpc>
                <a:spcPct val="120000"/>
              </a:lnSpc>
              <a:spcBef>
                <a:spcPts val="0"/>
              </a:spcBef>
            </a:pPr>
            <a:r>
              <a:rPr lang="zh-CN" altLang="en-US" dirty="0" smtClean="0">
                <a:solidFill>
                  <a:srgbClr val="000000"/>
                </a:solidFill>
              </a:rPr>
              <a:t>该</a:t>
            </a:r>
            <a:r>
              <a:rPr lang="en-US" altLang="en-US" dirty="0" smtClean="0">
                <a:solidFill>
                  <a:srgbClr val="000000"/>
                </a:solidFill>
              </a:rPr>
              <a:t>Cache</a:t>
            </a:r>
            <a:r>
              <a:rPr lang="zh-CN" altLang="en-US" dirty="0" smtClean="0">
                <a:solidFill>
                  <a:srgbClr val="000000"/>
                </a:solidFill>
              </a:rPr>
              <a:t>块的状态转至</a:t>
            </a:r>
            <a:r>
              <a:rPr lang="en-US" altLang="en-US" dirty="0" smtClean="0">
                <a:solidFill>
                  <a:srgbClr val="000000"/>
                </a:solidFill>
              </a:rPr>
              <a:t> </a:t>
            </a:r>
            <a:r>
              <a:rPr lang="en-US" altLang="en-US" i="1" dirty="0" smtClean="0">
                <a:solidFill>
                  <a:srgbClr val="000000"/>
                </a:solidFill>
              </a:rPr>
              <a:t>M</a:t>
            </a:r>
            <a:endParaRPr lang="en-US" altLang="en-US" dirty="0" smtClean="0">
              <a:solidFill>
                <a:srgbClr val="000000"/>
              </a:solidFill>
            </a:endParaRPr>
          </a:p>
          <a:p>
            <a:pPr lvl="1">
              <a:lnSpc>
                <a:spcPct val="120000"/>
              </a:lnSpc>
              <a:spcBef>
                <a:spcPts val="0"/>
              </a:spcBef>
            </a:pPr>
            <a:r>
              <a:rPr lang="zh-CN" altLang="en-US" dirty="0" smtClean="0">
                <a:solidFill>
                  <a:srgbClr val="000000"/>
                </a:solidFill>
              </a:rPr>
              <a:t>在</a:t>
            </a:r>
            <a:r>
              <a:rPr lang="en-US" altLang="zh-CN" dirty="0" smtClean="0">
                <a:solidFill>
                  <a:srgbClr val="000000"/>
                </a:solidFill>
              </a:rPr>
              <a:t>I</a:t>
            </a:r>
            <a:r>
              <a:rPr lang="zh-CN" altLang="en-US" dirty="0" smtClean="0">
                <a:solidFill>
                  <a:srgbClr val="000000"/>
                </a:solidFill>
              </a:rPr>
              <a:t>或</a:t>
            </a:r>
            <a:r>
              <a:rPr lang="en-US" altLang="zh-CN" dirty="0" smtClean="0">
                <a:solidFill>
                  <a:srgbClr val="000000"/>
                </a:solidFill>
              </a:rPr>
              <a:t>S</a:t>
            </a:r>
            <a:r>
              <a:rPr lang="zh-CN" altLang="en-US" dirty="0" smtClean="0">
                <a:solidFill>
                  <a:srgbClr val="000000"/>
                </a:solidFill>
              </a:rPr>
              <a:t>态产生</a:t>
            </a:r>
            <a:r>
              <a:rPr lang="en-US" altLang="en-US" dirty="0" smtClean="0">
                <a:solidFill>
                  <a:srgbClr val="000000"/>
                </a:solidFill>
              </a:rPr>
              <a:t> </a:t>
            </a:r>
            <a:r>
              <a:rPr lang="en-US" altLang="en-US" dirty="0" err="1" smtClean="0">
                <a:solidFill>
                  <a:srgbClr val="000000"/>
                </a:solidFill>
              </a:rPr>
              <a:t>BusRdX</a:t>
            </a:r>
            <a:r>
              <a:rPr lang="en-US" altLang="en-US" dirty="0" smtClean="0">
                <a:solidFill>
                  <a:srgbClr val="000000"/>
                </a:solidFill>
              </a:rPr>
              <a:t> / </a:t>
            </a:r>
            <a:r>
              <a:rPr lang="en-US" altLang="en-US" dirty="0" err="1" smtClean="0">
                <a:solidFill>
                  <a:srgbClr val="000000"/>
                </a:solidFill>
              </a:rPr>
              <a:t>BusUpgr</a:t>
            </a:r>
            <a:endParaRPr lang="en-US" altLang="en-US" i="1" dirty="0" smtClean="0">
              <a:solidFill>
                <a:srgbClr val="000000"/>
              </a:solidFill>
            </a:endParaRPr>
          </a:p>
          <a:p>
            <a:pPr lvl="2">
              <a:lnSpc>
                <a:spcPct val="120000"/>
              </a:lnSpc>
              <a:spcBef>
                <a:spcPts val="0"/>
              </a:spcBef>
            </a:pPr>
            <a:r>
              <a:rPr lang="zh-CN" altLang="en-US" dirty="0" smtClean="0">
                <a:solidFill>
                  <a:srgbClr val="000000"/>
                </a:solidFill>
              </a:rPr>
              <a:t>作废其他</a:t>
            </a:r>
            <a:r>
              <a:rPr lang="en-US" altLang="zh-CN" dirty="0" smtClean="0">
                <a:solidFill>
                  <a:srgbClr val="000000"/>
                </a:solidFill>
              </a:rPr>
              <a:t>Cache</a:t>
            </a:r>
            <a:r>
              <a:rPr lang="zh-CN" altLang="en-US" dirty="0" smtClean="0">
                <a:solidFill>
                  <a:srgbClr val="000000"/>
                </a:solidFill>
              </a:rPr>
              <a:t>中的</a:t>
            </a:r>
            <a:r>
              <a:rPr lang="en-US" altLang="zh-CN" dirty="0" smtClean="0">
                <a:solidFill>
                  <a:srgbClr val="000000"/>
                </a:solidFill>
              </a:rPr>
              <a:t>Copies</a:t>
            </a:r>
            <a:endParaRPr lang="en-US" altLang="en-US" dirty="0" smtClean="0">
              <a:solidFill>
                <a:srgbClr val="000000"/>
              </a:solidFill>
            </a:endParaRPr>
          </a:p>
          <a:p>
            <a:pPr lvl="1">
              <a:lnSpc>
                <a:spcPct val="120000"/>
              </a:lnSpc>
              <a:spcBef>
                <a:spcPts val="0"/>
              </a:spcBef>
            </a:pPr>
            <a:r>
              <a:rPr lang="en-US" altLang="en-US" dirty="0">
                <a:solidFill>
                  <a:srgbClr val="000000"/>
                </a:solidFill>
              </a:rPr>
              <a:t>Cache</a:t>
            </a:r>
            <a:r>
              <a:rPr lang="zh-CN" altLang="en-US" dirty="0">
                <a:solidFill>
                  <a:srgbClr val="000000"/>
                </a:solidFill>
              </a:rPr>
              <a:t>块处于状态</a:t>
            </a:r>
            <a:r>
              <a:rPr lang="en-US" altLang="en-US" dirty="0">
                <a:solidFill>
                  <a:srgbClr val="000000"/>
                </a:solidFill>
              </a:rPr>
              <a:t>E and M</a:t>
            </a:r>
            <a:r>
              <a:rPr lang="zh-CN" altLang="en-US" dirty="0">
                <a:solidFill>
                  <a:srgbClr val="000000"/>
                </a:solidFill>
              </a:rPr>
              <a:t>时，不产生总线事务</a:t>
            </a:r>
            <a:endParaRPr lang="en-US" altLang="en-US" dirty="0">
              <a:solidFill>
                <a:srgbClr val="000000"/>
              </a:solidFill>
            </a:endParaRPr>
          </a:p>
        </p:txBody>
      </p:sp>
      <p:grpSp>
        <p:nvGrpSpPr>
          <p:cNvPr id="31749" name="Group 99"/>
          <p:cNvGrpSpPr>
            <a:grpSpLocks/>
          </p:cNvGrpSpPr>
          <p:nvPr/>
        </p:nvGrpSpPr>
        <p:grpSpPr bwMode="auto">
          <a:xfrm>
            <a:off x="5325207" y="1459524"/>
            <a:ext cx="3257550" cy="4394689"/>
            <a:chOff x="3634" y="816"/>
            <a:chExt cx="2223" cy="2999"/>
          </a:xfrm>
        </p:grpSpPr>
        <p:sp>
          <p:nvSpPr>
            <p:cNvPr id="31750" name="Freeform 5"/>
            <p:cNvSpPr>
              <a:spLocks/>
            </p:cNvSpPr>
            <p:nvPr/>
          </p:nvSpPr>
          <p:spPr bwMode="auto">
            <a:xfrm>
              <a:off x="4572" y="923"/>
              <a:ext cx="74" cy="109"/>
            </a:xfrm>
            <a:custGeom>
              <a:avLst/>
              <a:gdLst>
                <a:gd name="T0" fmla="*/ 0 w 68"/>
                <a:gd name="T1" fmla="*/ 0 h 109"/>
                <a:gd name="T2" fmla="*/ 2 w 68"/>
                <a:gd name="T3" fmla="*/ 18 h 109"/>
                <a:gd name="T4" fmla="*/ 5 w 68"/>
                <a:gd name="T5" fmla="*/ 35 h 109"/>
                <a:gd name="T6" fmla="*/ 10 w 68"/>
                <a:gd name="T7" fmla="*/ 51 h 109"/>
                <a:gd name="T8" fmla="*/ 14 w 68"/>
                <a:gd name="T9" fmla="*/ 65 h 109"/>
                <a:gd name="T10" fmla="*/ 22 w 68"/>
                <a:gd name="T11" fmla="*/ 77 h 109"/>
                <a:gd name="T12" fmla="*/ 32 w 68"/>
                <a:gd name="T13" fmla="*/ 88 h 109"/>
                <a:gd name="T14" fmla="*/ 40 w 68"/>
                <a:gd name="T15" fmla="*/ 98 h 109"/>
                <a:gd name="T16" fmla="*/ 50 w 68"/>
                <a:gd name="T17" fmla="*/ 105 h 109"/>
                <a:gd name="T18" fmla="*/ 62 w 68"/>
                <a:gd name="T19" fmla="*/ 107 h 109"/>
                <a:gd name="T20" fmla="*/ 74 w 68"/>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09"/>
                <a:gd name="T35" fmla="*/ 68 w 68"/>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09">
                  <a:moveTo>
                    <a:pt x="0" y="0"/>
                  </a:moveTo>
                  <a:lnTo>
                    <a:pt x="2" y="18"/>
                  </a:lnTo>
                  <a:lnTo>
                    <a:pt x="5" y="35"/>
                  </a:lnTo>
                  <a:lnTo>
                    <a:pt x="9" y="51"/>
                  </a:lnTo>
                  <a:lnTo>
                    <a:pt x="13" y="65"/>
                  </a:lnTo>
                  <a:lnTo>
                    <a:pt x="20" y="77"/>
                  </a:lnTo>
                  <a:lnTo>
                    <a:pt x="29" y="88"/>
                  </a:lnTo>
                  <a:lnTo>
                    <a:pt x="37" y="98"/>
                  </a:lnTo>
                  <a:lnTo>
                    <a:pt x="46" y="105"/>
                  </a:lnTo>
                  <a:lnTo>
                    <a:pt x="57" y="107"/>
                  </a:lnTo>
                  <a:lnTo>
                    <a:pt x="68" y="10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51" name="Freeform 6"/>
            <p:cNvSpPr>
              <a:spLocks/>
            </p:cNvSpPr>
            <p:nvPr/>
          </p:nvSpPr>
          <p:spPr bwMode="auto">
            <a:xfrm>
              <a:off x="4572" y="816"/>
              <a:ext cx="149" cy="109"/>
            </a:xfrm>
            <a:custGeom>
              <a:avLst/>
              <a:gdLst>
                <a:gd name="T0" fmla="*/ 149 w 136"/>
                <a:gd name="T1" fmla="*/ 0 h 109"/>
                <a:gd name="T2" fmla="*/ 125 w 136"/>
                <a:gd name="T3" fmla="*/ 2 h 109"/>
                <a:gd name="T4" fmla="*/ 101 w 136"/>
                <a:gd name="T5" fmla="*/ 4 h 109"/>
                <a:gd name="T6" fmla="*/ 82 w 136"/>
                <a:gd name="T7" fmla="*/ 11 h 109"/>
                <a:gd name="T8" fmla="*/ 62 w 136"/>
                <a:gd name="T9" fmla="*/ 20 h 109"/>
                <a:gd name="T10" fmla="*/ 44 w 136"/>
                <a:gd name="T11" fmla="*/ 32 h 109"/>
                <a:gd name="T12" fmla="*/ 28 w 136"/>
                <a:gd name="T13" fmla="*/ 44 h 109"/>
                <a:gd name="T14" fmla="*/ 16 w 136"/>
                <a:gd name="T15" fmla="*/ 58 h 109"/>
                <a:gd name="T16" fmla="*/ 8 w 136"/>
                <a:gd name="T17" fmla="*/ 74 h 109"/>
                <a:gd name="T18" fmla="*/ 2 w 136"/>
                <a:gd name="T19" fmla="*/ 90 h 109"/>
                <a:gd name="T20" fmla="*/ 0 w 136"/>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09"/>
                <a:gd name="T35" fmla="*/ 136 w 136"/>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09">
                  <a:moveTo>
                    <a:pt x="136" y="0"/>
                  </a:moveTo>
                  <a:lnTo>
                    <a:pt x="114" y="2"/>
                  </a:lnTo>
                  <a:lnTo>
                    <a:pt x="92" y="4"/>
                  </a:lnTo>
                  <a:lnTo>
                    <a:pt x="75" y="11"/>
                  </a:lnTo>
                  <a:lnTo>
                    <a:pt x="57" y="20"/>
                  </a:lnTo>
                  <a:lnTo>
                    <a:pt x="40" y="32"/>
                  </a:lnTo>
                  <a:lnTo>
                    <a:pt x="26" y="44"/>
                  </a:lnTo>
                  <a:lnTo>
                    <a:pt x="15" y="58"/>
                  </a:lnTo>
                  <a:lnTo>
                    <a:pt x="7" y="74"/>
                  </a:lnTo>
                  <a:lnTo>
                    <a:pt x="2" y="90"/>
                  </a:lnTo>
                  <a:lnTo>
                    <a:pt x="0" y="10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52" name="Freeform 7"/>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6 w 65"/>
                <a:gd name="T9" fmla="*/ 17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2" y="1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53" name="Freeform 8"/>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4 w 65"/>
                <a:gd name="T9" fmla="*/ 14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54" name="Freeform 9"/>
            <p:cNvSpPr>
              <a:spLocks/>
            </p:cNvSpPr>
            <p:nvPr/>
          </p:nvSpPr>
          <p:spPr bwMode="auto">
            <a:xfrm>
              <a:off x="4858" y="938"/>
              <a:ext cx="10" cy="53"/>
            </a:xfrm>
            <a:custGeom>
              <a:avLst/>
              <a:gdLst>
                <a:gd name="T0" fmla="*/ 8 w 9"/>
                <a:gd name="T1" fmla="*/ 0 h 53"/>
                <a:gd name="T2" fmla="*/ 8 w 9"/>
                <a:gd name="T3" fmla="*/ 7 h 53"/>
                <a:gd name="T4" fmla="*/ 10 w 9"/>
                <a:gd name="T5" fmla="*/ 14 h 53"/>
                <a:gd name="T6" fmla="*/ 10 w 9"/>
                <a:gd name="T7" fmla="*/ 18 h 53"/>
                <a:gd name="T8" fmla="*/ 10 w 9"/>
                <a:gd name="T9" fmla="*/ 25 h 53"/>
                <a:gd name="T10" fmla="*/ 10 w 9"/>
                <a:gd name="T11" fmla="*/ 30 h 53"/>
                <a:gd name="T12" fmla="*/ 8 w 9"/>
                <a:gd name="T13" fmla="*/ 35 h 53"/>
                <a:gd name="T14" fmla="*/ 8 w 9"/>
                <a:gd name="T15" fmla="*/ 42 h 53"/>
                <a:gd name="T16" fmla="*/ 6 w 9"/>
                <a:gd name="T17" fmla="*/ 46 h 53"/>
                <a:gd name="T18" fmla="*/ 3 w 9"/>
                <a:gd name="T19" fmla="*/ 49 h 53"/>
                <a:gd name="T20" fmla="*/ 0 w 9"/>
                <a:gd name="T21" fmla="*/ 53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53"/>
                <a:gd name="T35" fmla="*/ 9 w 9"/>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53">
                  <a:moveTo>
                    <a:pt x="7" y="0"/>
                  </a:moveTo>
                  <a:lnTo>
                    <a:pt x="7" y="7"/>
                  </a:lnTo>
                  <a:lnTo>
                    <a:pt x="9" y="14"/>
                  </a:lnTo>
                  <a:lnTo>
                    <a:pt x="9" y="18"/>
                  </a:lnTo>
                  <a:lnTo>
                    <a:pt x="9" y="25"/>
                  </a:lnTo>
                  <a:lnTo>
                    <a:pt x="9" y="30"/>
                  </a:lnTo>
                  <a:lnTo>
                    <a:pt x="7" y="35"/>
                  </a:lnTo>
                  <a:lnTo>
                    <a:pt x="7" y="42"/>
                  </a:lnTo>
                  <a:lnTo>
                    <a:pt x="5" y="46"/>
                  </a:lnTo>
                  <a:lnTo>
                    <a:pt x="3" y="49"/>
                  </a:lnTo>
                  <a:lnTo>
                    <a:pt x="0" y="5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55" name="Freeform 10"/>
            <p:cNvSpPr>
              <a:spLocks/>
            </p:cNvSpPr>
            <p:nvPr/>
          </p:nvSpPr>
          <p:spPr bwMode="auto">
            <a:xfrm>
              <a:off x="4721" y="816"/>
              <a:ext cx="145" cy="109"/>
            </a:xfrm>
            <a:custGeom>
              <a:avLst/>
              <a:gdLst>
                <a:gd name="T0" fmla="*/ 145 w 134"/>
                <a:gd name="T1" fmla="*/ 109 h 109"/>
                <a:gd name="T2" fmla="*/ 145 w 134"/>
                <a:gd name="T3" fmla="*/ 90 h 109"/>
                <a:gd name="T4" fmla="*/ 137 w 134"/>
                <a:gd name="T5" fmla="*/ 74 h 109"/>
                <a:gd name="T6" fmla="*/ 131 w 134"/>
                <a:gd name="T7" fmla="*/ 58 h 109"/>
                <a:gd name="T8" fmla="*/ 119 w 134"/>
                <a:gd name="T9" fmla="*/ 44 h 109"/>
                <a:gd name="T10" fmla="*/ 103 w 134"/>
                <a:gd name="T11" fmla="*/ 32 h 109"/>
                <a:gd name="T12" fmla="*/ 85 w 134"/>
                <a:gd name="T13" fmla="*/ 20 h 109"/>
                <a:gd name="T14" fmla="*/ 67 w 134"/>
                <a:gd name="T15" fmla="*/ 11 h 109"/>
                <a:gd name="T16" fmla="*/ 45 w 134"/>
                <a:gd name="T17" fmla="*/ 4 h 109"/>
                <a:gd name="T18" fmla="*/ 24 w 134"/>
                <a:gd name="T19" fmla="*/ 2 h 109"/>
                <a:gd name="T20" fmla="*/ 0 w 134"/>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109"/>
                <a:gd name="T35" fmla="*/ 134 w 134"/>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109">
                  <a:moveTo>
                    <a:pt x="134" y="109"/>
                  </a:moveTo>
                  <a:lnTo>
                    <a:pt x="134" y="90"/>
                  </a:lnTo>
                  <a:lnTo>
                    <a:pt x="127" y="74"/>
                  </a:lnTo>
                  <a:lnTo>
                    <a:pt x="121" y="58"/>
                  </a:lnTo>
                  <a:lnTo>
                    <a:pt x="110" y="44"/>
                  </a:lnTo>
                  <a:lnTo>
                    <a:pt x="95" y="32"/>
                  </a:lnTo>
                  <a:lnTo>
                    <a:pt x="79" y="20"/>
                  </a:lnTo>
                  <a:lnTo>
                    <a:pt x="62" y="11"/>
                  </a:lnTo>
                  <a:lnTo>
                    <a:pt x="42" y="4"/>
                  </a:lnTo>
                  <a:lnTo>
                    <a:pt x="22" y="2"/>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56" name="Rectangle 11"/>
            <p:cNvSpPr>
              <a:spLocks noChangeArrowheads="1"/>
            </p:cNvSpPr>
            <p:nvPr/>
          </p:nvSpPr>
          <p:spPr bwMode="auto">
            <a:xfrm>
              <a:off x="4909" y="912"/>
              <a:ext cx="1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a:t>
              </a:r>
              <a:endParaRPr lang="en-US" altLang="zh-CN" sz="1292">
                <a:ea typeface="宋体" panose="02010600030101010101" pitchFamily="2" charset="-122"/>
              </a:endParaRPr>
            </a:p>
          </p:txBody>
        </p:sp>
        <p:sp>
          <p:nvSpPr>
            <p:cNvPr id="31757" name="Rectangle 12"/>
            <p:cNvSpPr>
              <a:spLocks noChangeArrowheads="1"/>
            </p:cNvSpPr>
            <p:nvPr/>
          </p:nvSpPr>
          <p:spPr bwMode="auto">
            <a:xfrm>
              <a:off x="5061" y="912"/>
              <a:ext cx="13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a:t>
              </a:r>
              <a:endParaRPr lang="en-US" altLang="zh-CN" sz="1292">
                <a:ea typeface="宋体" panose="02010600030101010101" pitchFamily="2" charset="-122"/>
              </a:endParaRPr>
            </a:p>
          </p:txBody>
        </p:sp>
        <p:sp>
          <p:nvSpPr>
            <p:cNvPr id="31758" name="Rectangle 15"/>
            <p:cNvSpPr>
              <a:spLocks noChangeArrowheads="1"/>
            </p:cNvSpPr>
            <p:nvPr/>
          </p:nvSpPr>
          <p:spPr bwMode="auto">
            <a:xfrm>
              <a:off x="4589" y="2352"/>
              <a:ext cx="28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endParaRPr lang="en-US" altLang="zh-CN" sz="1292">
                <a:ea typeface="宋体" panose="02010600030101010101" pitchFamily="2" charset="-122"/>
              </a:endParaRPr>
            </a:p>
          </p:txBody>
        </p:sp>
        <p:sp>
          <p:nvSpPr>
            <p:cNvPr id="31759" name="Freeform 17"/>
            <p:cNvSpPr>
              <a:spLocks/>
            </p:cNvSpPr>
            <p:nvPr/>
          </p:nvSpPr>
          <p:spPr bwMode="auto">
            <a:xfrm>
              <a:off x="4534" y="1009"/>
              <a:ext cx="358" cy="350"/>
            </a:xfrm>
            <a:custGeom>
              <a:avLst/>
              <a:gdLst>
                <a:gd name="T0" fmla="*/ 356 w 329"/>
                <a:gd name="T1" fmla="*/ 175 h 350"/>
                <a:gd name="T2" fmla="*/ 356 w 329"/>
                <a:gd name="T3" fmla="*/ 205 h 350"/>
                <a:gd name="T4" fmla="*/ 348 w 329"/>
                <a:gd name="T5" fmla="*/ 231 h 350"/>
                <a:gd name="T6" fmla="*/ 336 w 329"/>
                <a:gd name="T7" fmla="*/ 256 h 350"/>
                <a:gd name="T8" fmla="*/ 322 w 329"/>
                <a:gd name="T9" fmla="*/ 280 h 350"/>
                <a:gd name="T10" fmla="*/ 306 w 329"/>
                <a:gd name="T11" fmla="*/ 298 h 350"/>
                <a:gd name="T12" fmla="*/ 284 w 329"/>
                <a:gd name="T13" fmla="*/ 317 h 350"/>
                <a:gd name="T14" fmla="*/ 260 w 329"/>
                <a:gd name="T15" fmla="*/ 331 h 350"/>
                <a:gd name="T16" fmla="*/ 234 w 329"/>
                <a:gd name="T17" fmla="*/ 343 h 350"/>
                <a:gd name="T18" fmla="*/ 208 w 329"/>
                <a:gd name="T19" fmla="*/ 347 h 350"/>
                <a:gd name="T20" fmla="*/ 180 w 329"/>
                <a:gd name="T21" fmla="*/ 350 h 350"/>
                <a:gd name="T22" fmla="*/ 148 w 329"/>
                <a:gd name="T23" fmla="*/ 347 h 350"/>
                <a:gd name="T24" fmla="*/ 122 w 329"/>
                <a:gd name="T25" fmla="*/ 343 h 350"/>
                <a:gd name="T26" fmla="*/ 96 w 329"/>
                <a:gd name="T27" fmla="*/ 331 h 350"/>
                <a:gd name="T28" fmla="*/ 72 w 329"/>
                <a:gd name="T29" fmla="*/ 317 h 350"/>
                <a:gd name="T30" fmla="*/ 52 w 329"/>
                <a:gd name="T31" fmla="*/ 298 h 350"/>
                <a:gd name="T32" fmla="*/ 34 w 329"/>
                <a:gd name="T33" fmla="*/ 280 h 350"/>
                <a:gd name="T34" fmla="*/ 20 w 329"/>
                <a:gd name="T35" fmla="*/ 256 h 350"/>
                <a:gd name="T36" fmla="*/ 8 w 329"/>
                <a:gd name="T37" fmla="*/ 231 h 350"/>
                <a:gd name="T38" fmla="*/ 2 w 329"/>
                <a:gd name="T39" fmla="*/ 205 h 350"/>
                <a:gd name="T40" fmla="*/ 0 w 329"/>
                <a:gd name="T41" fmla="*/ 175 h 350"/>
                <a:gd name="T42" fmla="*/ 2 w 329"/>
                <a:gd name="T43" fmla="*/ 147 h 350"/>
                <a:gd name="T44" fmla="*/ 8 w 329"/>
                <a:gd name="T45" fmla="*/ 121 h 350"/>
                <a:gd name="T46" fmla="*/ 20 w 329"/>
                <a:gd name="T47" fmla="*/ 95 h 350"/>
                <a:gd name="T48" fmla="*/ 34 w 329"/>
                <a:gd name="T49" fmla="*/ 72 h 350"/>
                <a:gd name="T50" fmla="*/ 52 w 329"/>
                <a:gd name="T51" fmla="*/ 51 h 350"/>
                <a:gd name="T52" fmla="*/ 72 w 329"/>
                <a:gd name="T53" fmla="*/ 35 h 350"/>
                <a:gd name="T54" fmla="*/ 96 w 329"/>
                <a:gd name="T55" fmla="*/ 21 h 350"/>
                <a:gd name="T56" fmla="*/ 122 w 329"/>
                <a:gd name="T57" fmla="*/ 9 h 350"/>
                <a:gd name="T58" fmla="*/ 148 w 329"/>
                <a:gd name="T59" fmla="*/ 2 h 350"/>
                <a:gd name="T60" fmla="*/ 180 w 329"/>
                <a:gd name="T61" fmla="*/ 0 h 350"/>
                <a:gd name="T62" fmla="*/ 208 w 329"/>
                <a:gd name="T63" fmla="*/ 2 h 350"/>
                <a:gd name="T64" fmla="*/ 234 w 329"/>
                <a:gd name="T65" fmla="*/ 9 h 350"/>
                <a:gd name="T66" fmla="*/ 260 w 329"/>
                <a:gd name="T67" fmla="*/ 21 h 350"/>
                <a:gd name="T68" fmla="*/ 284 w 329"/>
                <a:gd name="T69" fmla="*/ 35 h 350"/>
                <a:gd name="T70" fmla="*/ 306 w 329"/>
                <a:gd name="T71" fmla="*/ 51 h 350"/>
                <a:gd name="T72" fmla="*/ 322 w 329"/>
                <a:gd name="T73" fmla="*/ 72 h 350"/>
                <a:gd name="T74" fmla="*/ 336 w 329"/>
                <a:gd name="T75" fmla="*/ 95 h 350"/>
                <a:gd name="T76" fmla="*/ 348 w 329"/>
                <a:gd name="T77" fmla="*/ 121 h 350"/>
                <a:gd name="T78" fmla="*/ 356 w 329"/>
                <a:gd name="T79" fmla="*/ 147 h 350"/>
                <a:gd name="T80" fmla="*/ 358 w 329"/>
                <a:gd name="T81" fmla="*/ 175 h 350"/>
                <a:gd name="T82" fmla="*/ 356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205"/>
                  </a:lnTo>
                  <a:lnTo>
                    <a:pt x="320" y="231"/>
                  </a:lnTo>
                  <a:lnTo>
                    <a:pt x="309" y="256"/>
                  </a:lnTo>
                  <a:lnTo>
                    <a:pt x="296" y="280"/>
                  </a:lnTo>
                  <a:lnTo>
                    <a:pt x="281" y="298"/>
                  </a:lnTo>
                  <a:lnTo>
                    <a:pt x="261" y="317"/>
                  </a:lnTo>
                  <a:lnTo>
                    <a:pt x="239" y="331"/>
                  </a:lnTo>
                  <a:lnTo>
                    <a:pt x="215" y="343"/>
                  </a:lnTo>
                  <a:lnTo>
                    <a:pt x="191" y="347"/>
                  </a:lnTo>
                  <a:lnTo>
                    <a:pt x="165" y="350"/>
                  </a:lnTo>
                  <a:lnTo>
                    <a:pt x="136" y="347"/>
                  </a:lnTo>
                  <a:lnTo>
                    <a:pt x="112" y="343"/>
                  </a:lnTo>
                  <a:lnTo>
                    <a:pt x="88" y="331"/>
                  </a:lnTo>
                  <a:lnTo>
                    <a:pt x="66" y="317"/>
                  </a:lnTo>
                  <a:lnTo>
                    <a:pt x="48" y="298"/>
                  </a:lnTo>
                  <a:lnTo>
                    <a:pt x="31" y="280"/>
                  </a:lnTo>
                  <a:lnTo>
                    <a:pt x="18" y="256"/>
                  </a:lnTo>
                  <a:lnTo>
                    <a:pt x="7" y="231"/>
                  </a:lnTo>
                  <a:lnTo>
                    <a:pt x="2" y="205"/>
                  </a:lnTo>
                  <a:lnTo>
                    <a:pt x="0" y="175"/>
                  </a:lnTo>
                  <a:lnTo>
                    <a:pt x="2" y="147"/>
                  </a:lnTo>
                  <a:lnTo>
                    <a:pt x="7" y="121"/>
                  </a:lnTo>
                  <a:lnTo>
                    <a:pt x="18" y="95"/>
                  </a:lnTo>
                  <a:lnTo>
                    <a:pt x="31" y="72"/>
                  </a:lnTo>
                  <a:lnTo>
                    <a:pt x="48" y="51"/>
                  </a:lnTo>
                  <a:lnTo>
                    <a:pt x="66" y="35"/>
                  </a:lnTo>
                  <a:lnTo>
                    <a:pt x="88" y="21"/>
                  </a:lnTo>
                  <a:lnTo>
                    <a:pt x="112" y="9"/>
                  </a:lnTo>
                  <a:lnTo>
                    <a:pt x="136" y="2"/>
                  </a:lnTo>
                  <a:lnTo>
                    <a:pt x="165" y="0"/>
                  </a:lnTo>
                  <a:lnTo>
                    <a:pt x="191" y="2"/>
                  </a:lnTo>
                  <a:lnTo>
                    <a:pt x="215" y="9"/>
                  </a:lnTo>
                  <a:lnTo>
                    <a:pt x="239" y="21"/>
                  </a:lnTo>
                  <a:lnTo>
                    <a:pt x="261" y="35"/>
                  </a:lnTo>
                  <a:lnTo>
                    <a:pt x="281" y="51"/>
                  </a:lnTo>
                  <a:lnTo>
                    <a:pt x="296" y="72"/>
                  </a:lnTo>
                  <a:lnTo>
                    <a:pt x="309" y="95"/>
                  </a:lnTo>
                  <a:lnTo>
                    <a:pt x="320" y="121"/>
                  </a:lnTo>
                  <a:lnTo>
                    <a:pt x="327" y="147"/>
                  </a:lnTo>
                  <a:lnTo>
                    <a:pt x="329" y="175"/>
                  </a:lnTo>
                  <a:lnTo>
                    <a:pt x="327" y="1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60" name="Freeform 18"/>
            <p:cNvSpPr>
              <a:spLocks/>
            </p:cNvSpPr>
            <p:nvPr/>
          </p:nvSpPr>
          <p:spPr bwMode="auto">
            <a:xfrm>
              <a:off x="4534" y="1009"/>
              <a:ext cx="358" cy="350"/>
            </a:xfrm>
            <a:custGeom>
              <a:avLst/>
              <a:gdLst>
                <a:gd name="T0" fmla="*/ 356 w 329"/>
                <a:gd name="T1" fmla="*/ 175 h 350"/>
                <a:gd name="T2" fmla="*/ 356 w 329"/>
                <a:gd name="T3" fmla="*/ 147 h 350"/>
                <a:gd name="T4" fmla="*/ 348 w 329"/>
                <a:gd name="T5" fmla="*/ 121 h 350"/>
                <a:gd name="T6" fmla="*/ 336 w 329"/>
                <a:gd name="T7" fmla="*/ 95 h 350"/>
                <a:gd name="T8" fmla="*/ 322 w 329"/>
                <a:gd name="T9" fmla="*/ 72 h 350"/>
                <a:gd name="T10" fmla="*/ 306 w 329"/>
                <a:gd name="T11" fmla="*/ 51 h 350"/>
                <a:gd name="T12" fmla="*/ 284 w 329"/>
                <a:gd name="T13" fmla="*/ 35 h 350"/>
                <a:gd name="T14" fmla="*/ 260 w 329"/>
                <a:gd name="T15" fmla="*/ 21 h 350"/>
                <a:gd name="T16" fmla="*/ 234 w 329"/>
                <a:gd name="T17" fmla="*/ 9 h 350"/>
                <a:gd name="T18" fmla="*/ 208 w 329"/>
                <a:gd name="T19" fmla="*/ 2 h 350"/>
                <a:gd name="T20" fmla="*/ 180 w 329"/>
                <a:gd name="T21" fmla="*/ 0 h 350"/>
                <a:gd name="T22" fmla="*/ 148 w 329"/>
                <a:gd name="T23" fmla="*/ 2 h 350"/>
                <a:gd name="T24" fmla="*/ 122 w 329"/>
                <a:gd name="T25" fmla="*/ 9 h 350"/>
                <a:gd name="T26" fmla="*/ 96 w 329"/>
                <a:gd name="T27" fmla="*/ 21 h 350"/>
                <a:gd name="T28" fmla="*/ 72 w 329"/>
                <a:gd name="T29" fmla="*/ 35 h 350"/>
                <a:gd name="T30" fmla="*/ 52 w 329"/>
                <a:gd name="T31" fmla="*/ 51 h 350"/>
                <a:gd name="T32" fmla="*/ 34 w 329"/>
                <a:gd name="T33" fmla="*/ 72 h 350"/>
                <a:gd name="T34" fmla="*/ 20 w 329"/>
                <a:gd name="T35" fmla="*/ 95 h 350"/>
                <a:gd name="T36" fmla="*/ 8 w 329"/>
                <a:gd name="T37" fmla="*/ 121 h 350"/>
                <a:gd name="T38" fmla="*/ 2 w 329"/>
                <a:gd name="T39" fmla="*/ 147 h 350"/>
                <a:gd name="T40" fmla="*/ 0 w 329"/>
                <a:gd name="T41" fmla="*/ 175 h 350"/>
                <a:gd name="T42" fmla="*/ 2 w 329"/>
                <a:gd name="T43" fmla="*/ 205 h 350"/>
                <a:gd name="T44" fmla="*/ 8 w 329"/>
                <a:gd name="T45" fmla="*/ 231 h 350"/>
                <a:gd name="T46" fmla="*/ 20 w 329"/>
                <a:gd name="T47" fmla="*/ 256 h 350"/>
                <a:gd name="T48" fmla="*/ 34 w 329"/>
                <a:gd name="T49" fmla="*/ 280 h 350"/>
                <a:gd name="T50" fmla="*/ 52 w 329"/>
                <a:gd name="T51" fmla="*/ 298 h 350"/>
                <a:gd name="T52" fmla="*/ 72 w 329"/>
                <a:gd name="T53" fmla="*/ 317 h 350"/>
                <a:gd name="T54" fmla="*/ 96 w 329"/>
                <a:gd name="T55" fmla="*/ 331 h 350"/>
                <a:gd name="T56" fmla="*/ 122 w 329"/>
                <a:gd name="T57" fmla="*/ 343 h 350"/>
                <a:gd name="T58" fmla="*/ 148 w 329"/>
                <a:gd name="T59" fmla="*/ 347 h 350"/>
                <a:gd name="T60" fmla="*/ 180 w 329"/>
                <a:gd name="T61" fmla="*/ 350 h 350"/>
                <a:gd name="T62" fmla="*/ 208 w 329"/>
                <a:gd name="T63" fmla="*/ 347 h 350"/>
                <a:gd name="T64" fmla="*/ 234 w 329"/>
                <a:gd name="T65" fmla="*/ 343 h 350"/>
                <a:gd name="T66" fmla="*/ 260 w 329"/>
                <a:gd name="T67" fmla="*/ 331 h 350"/>
                <a:gd name="T68" fmla="*/ 284 w 329"/>
                <a:gd name="T69" fmla="*/ 317 h 350"/>
                <a:gd name="T70" fmla="*/ 306 w 329"/>
                <a:gd name="T71" fmla="*/ 298 h 350"/>
                <a:gd name="T72" fmla="*/ 322 w 329"/>
                <a:gd name="T73" fmla="*/ 280 h 350"/>
                <a:gd name="T74" fmla="*/ 336 w 329"/>
                <a:gd name="T75" fmla="*/ 256 h 350"/>
                <a:gd name="T76" fmla="*/ 348 w 329"/>
                <a:gd name="T77" fmla="*/ 231 h 350"/>
                <a:gd name="T78" fmla="*/ 356 w 329"/>
                <a:gd name="T79" fmla="*/ 205 h 350"/>
                <a:gd name="T80" fmla="*/ 358 w 329"/>
                <a:gd name="T81" fmla="*/ 175 h 350"/>
                <a:gd name="T82" fmla="*/ 358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147"/>
                  </a:lnTo>
                  <a:lnTo>
                    <a:pt x="320" y="121"/>
                  </a:lnTo>
                  <a:lnTo>
                    <a:pt x="309" y="95"/>
                  </a:lnTo>
                  <a:lnTo>
                    <a:pt x="296" y="72"/>
                  </a:lnTo>
                  <a:lnTo>
                    <a:pt x="281" y="51"/>
                  </a:lnTo>
                  <a:lnTo>
                    <a:pt x="261" y="35"/>
                  </a:lnTo>
                  <a:lnTo>
                    <a:pt x="239" y="21"/>
                  </a:lnTo>
                  <a:lnTo>
                    <a:pt x="215" y="9"/>
                  </a:lnTo>
                  <a:lnTo>
                    <a:pt x="191" y="2"/>
                  </a:lnTo>
                  <a:lnTo>
                    <a:pt x="165" y="0"/>
                  </a:lnTo>
                  <a:lnTo>
                    <a:pt x="136" y="2"/>
                  </a:lnTo>
                  <a:lnTo>
                    <a:pt x="112" y="9"/>
                  </a:lnTo>
                  <a:lnTo>
                    <a:pt x="88" y="21"/>
                  </a:lnTo>
                  <a:lnTo>
                    <a:pt x="66" y="35"/>
                  </a:lnTo>
                  <a:lnTo>
                    <a:pt x="48" y="51"/>
                  </a:lnTo>
                  <a:lnTo>
                    <a:pt x="31" y="72"/>
                  </a:lnTo>
                  <a:lnTo>
                    <a:pt x="18" y="95"/>
                  </a:lnTo>
                  <a:lnTo>
                    <a:pt x="7" y="121"/>
                  </a:lnTo>
                  <a:lnTo>
                    <a:pt x="2" y="147"/>
                  </a:lnTo>
                  <a:lnTo>
                    <a:pt x="0" y="175"/>
                  </a:lnTo>
                  <a:lnTo>
                    <a:pt x="2" y="205"/>
                  </a:lnTo>
                  <a:lnTo>
                    <a:pt x="7" y="231"/>
                  </a:lnTo>
                  <a:lnTo>
                    <a:pt x="18" y="256"/>
                  </a:lnTo>
                  <a:lnTo>
                    <a:pt x="31" y="280"/>
                  </a:lnTo>
                  <a:lnTo>
                    <a:pt x="48" y="298"/>
                  </a:lnTo>
                  <a:lnTo>
                    <a:pt x="66" y="317"/>
                  </a:lnTo>
                  <a:lnTo>
                    <a:pt x="88" y="331"/>
                  </a:lnTo>
                  <a:lnTo>
                    <a:pt x="112" y="343"/>
                  </a:lnTo>
                  <a:lnTo>
                    <a:pt x="136" y="347"/>
                  </a:lnTo>
                  <a:lnTo>
                    <a:pt x="165" y="350"/>
                  </a:lnTo>
                  <a:lnTo>
                    <a:pt x="191" y="347"/>
                  </a:lnTo>
                  <a:lnTo>
                    <a:pt x="215" y="343"/>
                  </a:lnTo>
                  <a:lnTo>
                    <a:pt x="239" y="331"/>
                  </a:lnTo>
                  <a:lnTo>
                    <a:pt x="261" y="317"/>
                  </a:lnTo>
                  <a:lnTo>
                    <a:pt x="281" y="298"/>
                  </a:lnTo>
                  <a:lnTo>
                    <a:pt x="296" y="280"/>
                  </a:lnTo>
                  <a:lnTo>
                    <a:pt x="309" y="256"/>
                  </a:lnTo>
                  <a:lnTo>
                    <a:pt x="320" y="231"/>
                  </a:lnTo>
                  <a:lnTo>
                    <a:pt x="327" y="205"/>
                  </a:lnTo>
                  <a:lnTo>
                    <a:pt x="329"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61" name="Freeform 19"/>
            <p:cNvSpPr>
              <a:spLocks/>
            </p:cNvSpPr>
            <p:nvPr/>
          </p:nvSpPr>
          <p:spPr bwMode="auto">
            <a:xfrm>
              <a:off x="4525" y="1785"/>
              <a:ext cx="357" cy="350"/>
            </a:xfrm>
            <a:custGeom>
              <a:avLst/>
              <a:gdLst>
                <a:gd name="T0" fmla="*/ 355 w 329"/>
                <a:gd name="T1" fmla="*/ 172 h 350"/>
                <a:gd name="T2" fmla="*/ 355 w 329"/>
                <a:gd name="T3" fmla="*/ 203 h 350"/>
                <a:gd name="T4" fmla="*/ 348 w 329"/>
                <a:gd name="T5" fmla="*/ 231 h 350"/>
                <a:gd name="T6" fmla="*/ 336 w 329"/>
                <a:gd name="T7" fmla="*/ 254 h 350"/>
                <a:gd name="T8" fmla="*/ 322 w 329"/>
                <a:gd name="T9" fmla="*/ 277 h 350"/>
                <a:gd name="T10" fmla="*/ 305 w 329"/>
                <a:gd name="T11" fmla="*/ 298 h 350"/>
                <a:gd name="T12" fmla="*/ 283 w 329"/>
                <a:gd name="T13" fmla="*/ 315 h 350"/>
                <a:gd name="T14" fmla="*/ 259 w 329"/>
                <a:gd name="T15" fmla="*/ 331 h 350"/>
                <a:gd name="T16" fmla="*/ 233 w 329"/>
                <a:gd name="T17" fmla="*/ 340 h 350"/>
                <a:gd name="T18" fmla="*/ 207 w 329"/>
                <a:gd name="T19" fmla="*/ 347 h 350"/>
                <a:gd name="T20" fmla="*/ 179 w 329"/>
                <a:gd name="T21" fmla="*/ 350 h 350"/>
                <a:gd name="T22" fmla="*/ 148 w 329"/>
                <a:gd name="T23" fmla="*/ 347 h 350"/>
                <a:gd name="T24" fmla="*/ 122 w 329"/>
                <a:gd name="T25" fmla="*/ 340 h 350"/>
                <a:gd name="T26" fmla="*/ 95 w 329"/>
                <a:gd name="T27" fmla="*/ 331 h 350"/>
                <a:gd name="T28" fmla="*/ 72 w 329"/>
                <a:gd name="T29" fmla="*/ 315 h 350"/>
                <a:gd name="T30" fmla="*/ 53 w 329"/>
                <a:gd name="T31" fmla="*/ 298 h 350"/>
                <a:gd name="T32" fmla="*/ 34 w 329"/>
                <a:gd name="T33" fmla="*/ 277 h 350"/>
                <a:gd name="T34" fmla="*/ 20 w 329"/>
                <a:gd name="T35" fmla="*/ 254 h 350"/>
                <a:gd name="T36" fmla="*/ 8 w 329"/>
                <a:gd name="T37" fmla="*/ 231 h 350"/>
                <a:gd name="T38" fmla="*/ 2 w 329"/>
                <a:gd name="T39" fmla="*/ 203 h 350"/>
                <a:gd name="T40" fmla="*/ 0 w 329"/>
                <a:gd name="T41" fmla="*/ 175 h 350"/>
                <a:gd name="T42" fmla="*/ 2 w 329"/>
                <a:gd name="T43" fmla="*/ 147 h 350"/>
                <a:gd name="T44" fmla="*/ 8 w 329"/>
                <a:gd name="T45" fmla="*/ 119 h 350"/>
                <a:gd name="T46" fmla="*/ 20 w 329"/>
                <a:gd name="T47" fmla="*/ 93 h 350"/>
                <a:gd name="T48" fmla="*/ 34 w 329"/>
                <a:gd name="T49" fmla="*/ 72 h 350"/>
                <a:gd name="T50" fmla="*/ 53 w 329"/>
                <a:gd name="T51" fmla="*/ 51 h 350"/>
                <a:gd name="T52" fmla="*/ 72 w 329"/>
                <a:gd name="T53" fmla="*/ 33 h 350"/>
                <a:gd name="T54" fmla="*/ 95 w 329"/>
                <a:gd name="T55" fmla="*/ 19 h 350"/>
                <a:gd name="T56" fmla="*/ 122 w 329"/>
                <a:gd name="T57" fmla="*/ 9 h 350"/>
                <a:gd name="T58" fmla="*/ 148 w 329"/>
                <a:gd name="T59" fmla="*/ 2 h 350"/>
                <a:gd name="T60" fmla="*/ 179 w 329"/>
                <a:gd name="T61" fmla="*/ 0 h 350"/>
                <a:gd name="T62" fmla="*/ 207 w 329"/>
                <a:gd name="T63" fmla="*/ 2 h 350"/>
                <a:gd name="T64" fmla="*/ 233 w 329"/>
                <a:gd name="T65" fmla="*/ 9 h 350"/>
                <a:gd name="T66" fmla="*/ 259 w 329"/>
                <a:gd name="T67" fmla="*/ 19 h 350"/>
                <a:gd name="T68" fmla="*/ 283 w 329"/>
                <a:gd name="T69" fmla="*/ 33 h 350"/>
                <a:gd name="T70" fmla="*/ 305 w 329"/>
                <a:gd name="T71" fmla="*/ 51 h 350"/>
                <a:gd name="T72" fmla="*/ 322 w 329"/>
                <a:gd name="T73" fmla="*/ 72 h 350"/>
                <a:gd name="T74" fmla="*/ 336 w 329"/>
                <a:gd name="T75" fmla="*/ 93 h 350"/>
                <a:gd name="T76" fmla="*/ 348 w 329"/>
                <a:gd name="T77" fmla="*/ 119 h 350"/>
                <a:gd name="T78" fmla="*/ 355 w 329"/>
                <a:gd name="T79" fmla="*/ 147 h 350"/>
                <a:gd name="T80" fmla="*/ 357 w 329"/>
                <a:gd name="T81" fmla="*/ 175 h 350"/>
                <a:gd name="T82" fmla="*/ 355 w 329"/>
                <a:gd name="T83" fmla="*/ 172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203"/>
                  </a:lnTo>
                  <a:lnTo>
                    <a:pt x="321" y="231"/>
                  </a:lnTo>
                  <a:lnTo>
                    <a:pt x="310" y="254"/>
                  </a:lnTo>
                  <a:lnTo>
                    <a:pt x="297" y="277"/>
                  </a:lnTo>
                  <a:lnTo>
                    <a:pt x="281" y="298"/>
                  </a:lnTo>
                  <a:lnTo>
                    <a:pt x="261" y="315"/>
                  </a:lnTo>
                  <a:lnTo>
                    <a:pt x="239" y="331"/>
                  </a:lnTo>
                  <a:lnTo>
                    <a:pt x="215" y="340"/>
                  </a:lnTo>
                  <a:lnTo>
                    <a:pt x="191" y="347"/>
                  </a:lnTo>
                  <a:lnTo>
                    <a:pt x="165" y="350"/>
                  </a:lnTo>
                  <a:lnTo>
                    <a:pt x="136" y="347"/>
                  </a:lnTo>
                  <a:lnTo>
                    <a:pt x="112" y="340"/>
                  </a:lnTo>
                  <a:lnTo>
                    <a:pt x="88" y="331"/>
                  </a:lnTo>
                  <a:lnTo>
                    <a:pt x="66" y="315"/>
                  </a:lnTo>
                  <a:lnTo>
                    <a:pt x="49" y="298"/>
                  </a:lnTo>
                  <a:lnTo>
                    <a:pt x="31" y="277"/>
                  </a:lnTo>
                  <a:lnTo>
                    <a:pt x="18" y="254"/>
                  </a:lnTo>
                  <a:lnTo>
                    <a:pt x="7" y="231"/>
                  </a:lnTo>
                  <a:lnTo>
                    <a:pt x="2" y="203"/>
                  </a:lnTo>
                  <a:lnTo>
                    <a:pt x="0" y="175"/>
                  </a:lnTo>
                  <a:lnTo>
                    <a:pt x="2" y="147"/>
                  </a:lnTo>
                  <a:lnTo>
                    <a:pt x="7" y="119"/>
                  </a:lnTo>
                  <a:lnTo>
                    <a:pt x="18" y="93"/>
                  </a:lnTo>
                  <a:lnTo>
                    <a:pt x="31" y="72"/>
                  </a:lnTo>
                  <a:lnTo>
                    <a:pt x="49" y="51"/>
                  </a:lnTo>
                  <a:lnTo>
                    <a:pt x="66" y="33"/>
                  </a:lnTo>
                  <a:lnTo>
                    <a:pt x="88" y="19"/>
                  </a:lnTo>
                  <a:lnTo>
                    <a:pt x="112" y="9"/>
                  </a:lnTo>
                  <a:lnTo>
                    <a:pt x="136" y="2"/>
                  </a:lnTo>
                  <a:lnTo>
                    <a:pt x="165" y="0"/>
                  </a:lnTo>
                  <a:lnTo>
                    <a:pt x="191" y="2"/>
                  </a:lnTo>
                  <a:lnTo>
                    <a:pt x="215" y="9"/>
                  </a:lnTo>
                  <a:lnTo>
                    <a:pt x="239" y="19"/>
                  </a:lnTo>
                  <a:lnTo>
                    <a:pt x="261" y="33"/>
                  </a:lnTo>
                  <a:lnTo>
                    <a:pt x="281" y="51"/>
                  </a:lnTo>
                  <a:lnTo>
                    <a:pt x="297" y="72"/>
                  </a:lnTo>
                  <a:lnTo>
                    <a:pt x="310" y="93"/>
                  </a:lnTo>
                  <a:lnTo>
                    <a:pt x="321" y="119"/>
                  </a:lnTo>
                  <a:lnTo>
                    <a:pt x="327" y="147"/>
                  </a:lnTo>
                  <a:lnTo>
                    <a:pt x="329" y="175"/>
                  </a:lnTo>
                  <a:lnTo>
                    <a:pt x="327"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62" name="Freeform 20"/>
            <p:cNvSpPr>
              <a:spLocks/>
            </p:cNvSpPr>
            <p:nvPr/>
          </p:nvSpPr>
          <p:spPr bwMode="auto">
            <a:xfrm>
              <a:off x="4525" y="1785"/>
              <a:ext cx="357" cy="350"/>
            </a:xfrm>
            <a:custGeom>
              <a:avLst/>
              <a:gdLst>
                <a:gd name="T0" fmla="*/ 355 w 329"/>
                <a:gd name="T1" fmla="*/ 172 h 350"/>
                <a:gd name="T2" fmla="*/ 355 w 329"/>
                <a:gd name="T3" fmla="*/ 147 h 350"/>
                <a:gd name="T4" fmla="*/ 348 w 329"/>
                <a:gd name="T5" fmla="*/ 119 h 350"/>
                <a:gd name="T6" fmla="*/ 336 w 329"/>
                <a:gd name="T7" fmla="*/ 93 h 350"/>
                <a:gd name="T8" fmla="*/ 322 w 329"/>
                <a:gd name="T9" fmla="*/ 72 h 350"/>
                <a:gd name="T10" fmla="*/ 305 w 329"/>
                <a:gd name="T11" fmla="*/ 51 h 350"/>
                <a:gd name="T12" fmla="*/ 283 w 329"/>
                <a:gd name="T13" fmla="*/ 33 h 350"/>
                <a:gd name="T14" fmla="*/ 259 w 329"/>
                <a:gd name="T15" fmla="*/ 19 h 350"/>
                <a:gd name="T16" fmla="*/ 233 w 329"/>
                <a:gd name="T17" fmla="*/ 9 h 350"/>
                <a:gd name="T18" fmla="*/ 207 w 329"/>
                <a:gd name="T19" fmla="*/ 2 h 350"/>
                <a:gd name="T20" fmla="*/ 179 w 329"/>
                <a:gd name="T21" fmla="*/ 0 h 350"/>
                <a:gd name="T22" fmla="*/ 148 w 329"/>
                <a:gd name="T23" fmla="*/ 2 h 350"/>
                <a:gd name="T24" fmla="*/ 122 w 329"/>
                <a:gd name="T25" fmla="*/ 9 h 350"/>
                <a:gd name="T26" fmla="*/ 95 w 329"/>
                <a:gd name="T27" fmla="*/ 19 h 350"/>
                <a:gd name="T28" fmla="*/ 72 w 329"/>
                <a:gd name="T29" fmla="*/ 33 h 350"/>
                <a:gd name="T30" fmla="*/ 53 w 329"/>
                <a:gd name="T31" fmla="*/ 51 h 350"/>
                <a:gd name="T32" fmla="*/ 34 w 329"/>
                <a:gd name="T33" fmla="*/ 72 h 350"/>
                <a:gd name="T34" fmla="*/ 20 w 329"/>
                <a:gd name="T35" fmla="*/ 93 h 350"/>
                <a:gd name="T36" fmla="*/ 8 w 329"/>
                <a:gd name="T37" fmla="*/ 119 h 350"/>
                <a:gd name="T38" fmla="*/ 2 w 329"/>
                <a:gd name="T39" fmla="*/ 147 h 350"/>
                <a:gd name="T40" fmla="*/ 0 w 329"/>
                <a:gd name="T41" fmla="*/ 175 h 350"/>
                <a:gd name="T42" fmla="*/ 2 w 329"/>
                <a:gd name="T43" fmla="*/ 203 h 350"/>
                <a:gd name="T44" fmla="*/ 8 w 329"/>
                <a:gd name="T45" fmla="*/ 231 h 350"/>
                <a:gd name="T46" fmla="*/ 20 w 329"/>
                <a:gd name="T47" fmla="*/ 254 h 350"/>
                <a:gd name="T48" fmla="*/ 34 w 329"/>
                <a:gd name="T49" fmla="*/ 277 h 350"/>
                <a:gd name="T50" fmla="*/ 53 w 329"/>
                <a:gd name="T51" fmla="*/ 298 h 350"/>
                <a:gd name="T52" fmla="*/ 72 w 329"/>
                <a:gd name="T53" fmla="*/ 315 h 350"/>
                <a:gd name="T54" fmla="*/ 95 w 329"/>
                <a:gd name="T55" fmla="*/ 331 h 350"/>
                <a:gd name="T56" fmla="*/ 122 w 329"/>
                <a:gd name="T57" fmla="*/ 340 h 350"/>
                <a:gd name="T58" fmla="*/ 148 w 329"/>
                <a:gd name="T59" fmla="*/ 347 h 350"/>
                <a:gd name="T60" fmla="*/ 179 w 329"/>
                <a:gd name="T61" fmla="*/ 350 h 350"/>
                <a:gd name="T62" fmla="*/ 207 w 329"/>
                <a:gd name="T63" fmla="*/ 347 h 350"/>
                <a:gd name="T64" fmla="*/ 233 w 329"/>
                <a:gd name="T65" fmla="*/ 340 h 350"/>
                <a:gd name="T66" fmla="*/ 259 w 329"/>
                <a:gd name="T67" fmla="*/ 331 h 350"/>
                <a:gd name="T68" fmla="*/ 283 w 329"/>
                <a:gd name="T69" fmla="*/ 315 h 350"/>
                <a:gd name="T70" fmla="*/ 305 w 329"/>
                <a:gd name="T71" fmla="*/ 298 h 350"/>
                <a:gd name="T72" fmla="*/ 322 w 329"/>
                <a:gd name="T73" fmla="*/ 277 h 350"/>
                <a:gd name="T74" fmla="*/ 336 w 329"/>
                <a:gd name="T75" fmla="*/ 254 h 350"/>
                <a:gd name="T76" fmla="*/ 348 w 329"/>
                <a:gd name="T77" fmla="*/ 231 h 350"/>
                <a:gd name="T78" fmla="*/ 355 w 329"/>
                <a:gd name="T79" fmla="*/ 203 h 350"/>
                <a:gd name="T80" fmla="*/ 357 w 329"/>
                <a:gd name="T81" fmla="*/ 175 h 350"/>
                <a:gd name="T82" fmla="*/ 357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147"/>
                  </a:lnTo>
                  <a:lnTo>
                    <a:pt x="321" y="119"/>
                  </a:lnTo>
                  <a:lnTo>
                    <a:pt x="310" y="93"/>
                  </a:lnTo>
                  <a:lnTo>
                    <a:pt x="297" y="72"/>
                  </a:lnTo>
                  <a:lnTo>
                    <a:pt x="281" y="51"/>
                  </a:lnTo>
                  <a:lnTo>
                    <a:pt x="261" y="33"/>
                  </a:lnTo>
                  <a:lnTo>
                    <a:pt x="239" y="19"/>
                  </a:lnTo>
                  <a:lnTo>
                    <a:pt x="215" y="9"/>
                  </a:lnTo>
                  <a:lnTo>
                    <a:pt x="191" y="2"/>
                  </a:lnTo>
                  <a:lnTo>
                    <a:pt x="165" y="0"/>
                  </a:lnTo>
                  <a:lnTo>
                    <a:pt x="136" y="2"/>
                  </a:lnTo>
                  <a:lnTo>
                    <a:pt x="112" y="9"/>
                  </a:lnTo>
                  <a:lnTo>
                    <a:pt x="88" y="19"/>
                  </a:lnTo>
                  <a:lnTo>
                    <a:pt x="66" y="33"/>
                  </a:lnTo>
                  <a:lnTo>
                    <a:pt x="49" y="51"/>
                  </a:lnTo>
                  <a:lnTo>
                    <a:pt x="31" y="72"/>
                  </a:lnTo>
                  <a:lnTo>
                    <a:pt x="18" y="93"/>
                  </a:lnTo>
                  <a:lnTo>
                    <a:pt x="7" y="119"/>
                  </a:lnTo>
                  <a:lnTo>
                    <a:pt x="2" y="147"/>
                  </a:lnTo>
                  <a:lnTo>
                    <a:pt x="0" y="175"/>
                  </a:lnTo>
                  <a:lnTo>
                    <a:pt x="2" y="203"/>
                  </a:lnTo>
                  <a:lnTo>
                    <a:pt x="7" y="231"/>
                  </a:lnTo>
                  <a:lnTo>
                    <a:pt x="18" y="254"/>
                  </a:lnTo>
                  <a:lnTo>
                    <a:pt x="31" y="277"/>
                  </a:lnTo>
                  <a:lnTo>
                    <a:pt x="49" y="298"/>
                  </a:lnTo>
                  <a:lnTo>
                    <a:pt x="66" y="315"/>
                  </a:lnTo>
                  <a:lnTo>
                    <a:pt x="88" y="331"/>
                  </a:lnTo>
                  <a:lnTo>
                    <a:pt x="112" y="340"/>
                  </a:lnTo>
                  <a:lnTo>
                    <a:pt x="136" y="347"/>
                  </a:lnTo>
                  <a:lnTo>
                    <a:pt x="165" y="350"/>
                  </a:lnTo>
                  <a:lnTo>
                    <a:pt x="191" y="347"/>
                  </a:lnTo>
                  <a:lnTo>
                    <a:pt x="215" y="340"/>
                  </a:lnTo>
                  <a:lnTo>
                    <a:pt x="239" y="331"/>
                  </a:lnTo>
                  <a:lnTo>
                    <a:pt x="261" y="315"/>
                  </a:lnTo>
                  <a:lnTo>
                    <a:pt x="281" y="298"/>
                  </a:lnTo>
                  <a:lnTo>
                    <a:pt x="297" y="277"/>
                  </a:lnTo>
                  <a:lnTo>
                    <a:pt x="310" y="254"/>
                  </a:lnTo>
                  <a:lnTo>
                    <a:pt x="321" y="231"/>
                  </a:lnTo>
                  <a:lnTo>
                    <a:pt x="327" y="203"/>
                  </a:lnTo>
                  <a:lnTo>
                    <a:pt x="329"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63" name="Rectangle 21"/>
            <p:cNvSpPr>
              <a:spLocks noChangeArrowheads="1"/>
            </p:cNvSpPr>
            <p:nvPr/>
          </p:nvSpPr>
          <p:spPr bwMode="auto">
            <a:xfrm>
              <a:off x="4682" y="1916"/>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E</a:t>
              </a:r>
              <a:endParaRPr lang="en-US" altLang="zh-CN" sz="1292">
                <a:ea typeface="宋体" panose="02010600030101010101" pitchFamily="2" charset="-122"/>
              </a:endParaRPr>
            </a:p>
          </p:txBody>
        </p:sp>
        <p:sp>
          <p:nvSpPr>
            <p:cNvPr id="31764" name="Rectangle 22"/>
            <p:cNvSpPr>
              <a:spLocks noChangeArrowheads="1"/>
            </p:cNvSpPr>
            <p:nvPr/>
          </p:nvSpPr>
          <p:spPr bwMode="auto">
            <a:xfrm>
              <a:off x="4668" y="1144"/>
              <a:ext cx="6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M</a:t>
              </a:r>
              <a:endParaRPr lang="en-US" altLang="zh-CN" sz="1292">
                <a:ea typeface="宋体" panose="02010600030101010101" pitchFamily="2" charset="-122"/>
              </a:endParaRPr>
            </a:p>
          </p:txBody>
        </p:sp>
        <p:sp>
          <p:nvSpPr>
            <p:cNvPr id="31765" name="Freeform 23"/>
            <p:cNvSpPr>
              <a:spLocks/>
            </p:cNvSpPr>
            <p:nvPr/>
          </p:nvSpPr>
          <p:spPr bwMode="auto">
            <a:xfrm>
              <a:off x="4361" y="1566"/>
              <a:ext cx="178" cy="335"/>
            </a:xfrm>
            <a:custGeom>
              <a:avLst/>
              <a:gdLst>
                <a:gd name="T0" fmla="*/ 0 w 164"/>
                <a:gd name="T1" fmla="*/ 0 h 335"/>
                <a:gd name="T2" fmla="*/ 2 w 164"/>
                <a:gd name="T3" fmla="*/ 54 h 335"/>
                <a:gd name="T4" fmla="*/ 10 w 164"/>
                <a:gd name="T5" fmla="*/ 107 h 335"/>
                <a:gd name="T6" fmla="*/ 18 w 164"/>
                <a:gd name="T7" fmla="*/ 154 h 335"/>
                <a:gd name="T8" fmla="*/ 34 w 164"/>
                <a:gd name="T9" fmla="*/ 198 h 335"/>
                <a:gd name="T10" fmla="*/ 52 w 164"/>
                <a:gd name="T11" fmla="*/ 238 h 335"/>
                <a:gd name="T12" fmla="*/ 74 w 164"/>
                <a:gd name="T13" fmla="*/ 270 h 335"/>
                <a:gd name="T14" fmla="*/ 96 w 164"/>
                <a:gd name="T15" fmla="*/ 298 h 335"/>
                <a:gd name="T16" fmla="*/ 122 w 164"/>
                <a:gd name="T17" fmla="*/ 319 h 335"/>
                <a:gd name="T18" fmla="*/ 150 w 164"/>
                <a:gd name="T19" fmla="*/ 331 h 335"/>
                <a:gd name="T20" fmla="*/ 178 w 164"/>
                <a:gd name="T21" fmla="*/ 335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335"/>
                <a:gd name="T35" fmla="*/ 164 w 164"/>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335">
                  <a:moveTo>
                    <a:pt x="0" y="0"/>
                  </a:moveTo>
                  <a:lnTo>
                    <a:pt x="2" y="54"/>
                  </a:lnTo>
                  <a:lnTo>
                    <a:pt x="9" y="107"/>
                  </a:lnTo>
                  <a:lnTo>
                    <a:pt x="17" y="154"/>
                  </a:lnTo>
                  <a:lnTo>
                    <a:pt x="31" y="198"/>
                  </a:lnTo>
                  <a:lnTo>
                    <a:pt x="48" y="238"/>
                  </a:lnTo>
                  <a:lnTo>
                    <a:pt x="68" y="270"/>
                  </a:lnTo>
                  <a:lnTo>
                    <a:pt x="88" y="298"/>
                  </a:lnTo>
                  <a:lnTo>
                    <a:pt x="112" y="319"/>
                  </a:lnTo>
                  <a:lnTo>
                    <a:pt x="138" y="331"/>
                  </a:lnTo>
                  <a:lnTo>
                    <a:pt x="164" y="33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66" name="Freeform 24"/>
            <p:cNvSpPr>
              <a:spLocks/>
            </p:cNvSpPr>
            <p:nvPr/>
          </p:nvSpPr>
          <p:spPr bwMode="auto">
            <a:xfrm>
              <a:off x="4458" y="1254"/>
              <a:ext cx="76" cy="46"/>
            </a:xfrm>
            <a:custGeom>
              <a:avLst/>
              <a:gdLst>
                <a:gd name="T0" fmla="*/ 7 w 70"/>
                <a:gd name="T1" fmla="*/ 28 h 46"/>
                <a:gd name="T2" fmla="*/ 0 w 70"/>
                <a:gd name="T3" fmla="*/ 9 h 46"/>
                <a:gd name="T4" fmla="*/ 76 w 70"/>
                <a:gd name="T5" fmla="*/ 0 h 46"/>
                <a:gd name="T6" fmla="*/ 16 w 70"/>
                <a:gd name="T7" fmla="*/ 46 h 46"/>
                <a:gd name="T8" fmla="*/ 7 w 70"/>
                <a:gd name="T9" fmla="*/ 28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8"/>
                  </a:moveTo>
                  <a:lnTo>
                    <a:pt x="0" y="9"/>
                  </a:lnTo>
                  <a:lnTo>
                    <a:pt x="70" y="0"/>
                  </a:lnTo>
                  <a:lnTo>
                    <a:pt x="15" y="46"/>
                  </a:lnTo>
                  <a:lnTo>
                    <a:pt x="6" y="2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67" name="Freeform 25"/>
            <p:cNvSpPr>
              <a:spLocks/>
            </p:cNvSpPr>
            <p:nvPr/>
          </p:nvSpPr>
          <p:spPr bwMode="auto">
            <a:xfrm>
              <a:off x="4458" y="1254"/>
              <a:ext cx="76" cy="46"/>
            </a:xfrm>
            <a:custGeom>
              <a:avLst/>
              <a:gdLst>
                <a:gd name="T0" fmla="*/ 7 w 70"/>
                <a:gd name="T1" fmla="*/ 25 h 46"/>
                <a:gd name="T2" fmla="*/ 0 w 70"/>
                <a:gd name="T3" fmla="*/ 9 h 46"/>
                <a:gd name="T4" fmla="*/ 76 w 70"/>
                <a:gd name="T5" fmla="*/ 0 h 46"/>
                <a:gd name="T6" fmla="*/ 16 w 70"/>
                <a:gd name="T7" fmla="*/ 46 h 46"/>
                <a:gd name="T8" fmla="*/ 7 w 70"/>
                <a:gd name="T9" fmla="*/ 25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5"/>
                  </a:moveTo>
                  <a:lnTo>
                    <a:pt x="0" y="9"/>
                  </a:lnTo>
                  <a:lnTo>
                    <a:pt x="70" y="0"/>
                  </a:lnTo>
                  <a:lnTo>
                    <a:pt x="15" y="46"/>
                  </a:lnTo>
                  <a:lnTo>
                    <a:pt x="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68" name="Freeform 26"/>
            <p:cNvSpPr>
              <a:spLocks/>
            </p:cNvSpPr>
            <p:nvPr/>
          </p:nvSpPr>
          <p:spPr bwMode="auto">
            <a:xfrm>
              <a:off x="4361" y="1282"/>
              <a:ext cx="102" cy="284"/>
            </a:xfrm>
            <a:custGeom>
              <a:avLst/>
              <a:gdLst>
                <a:gd name="T0" fmla="*/ 0 w 94"/>
                <a:gd name="T1" fmla="*/ 284 h 284"/>
                <a:gd name="T2" fmla="*/ 0 w 94"/>
                <a:gd name="T3" fmla="*/ 247 h 284"/>
                <a:gd name="T4" fmla="*/ 2 w 94"/>
                <a:gd name="T5" fmla="*/ 209 h 284"/>
                <a:gd name="T6" fmla="*/ 7 w 94"/>
                <a:gd name="T7" fmla="*/ 174 h 284"/>
                <a:gd name="T8" fmla="*/ 14 w 94"/>
                <a:gd name="T9" fmla="*/ 139 h 284"/>
                <a:gd name="T10" fmla="*/ 24 w 94"/>
                <a:gd name="T11" fmla="*/ 107 h 284"/>
                <a:gd name="T12" fmla="*/ 36 w 94"/>
                <a:gd name="T13" fmla="*/ 77 h 284"/>
                <a:gd name="T14" fmla="*/ 48 w 94"/>
                <a:gd name="T15" fmla="*/ 51 h 284"/>
                <a:gd name="T16" fmla="*/ 64 w 94"/>
                <a:gd name="T17" fmla="*/ 30 h 284"/>
                <a:gd name="T18" fmla="*/ 80 w 94"/>
                <a:gd name="T19" fmla="*/ 11 h 284"/>
                <a:gd name="T20" fmla="*/ 102 w 94"/>
                <a:gd name="T21" fmla="*/ 0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284"/>
                <a:gd name="T35" fmla="*/ 94 w 94"/>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284">
                  <a:moveTo>
                    <a:pt x="0" y="284"/>
                  </a:moveTo>
                  <a:lnTo>
                    <a:pt x="0" y="247"/>
                  </a:lnTo>
                  <a:lnTo>
                    <a:pt x="2" y="209"/>
                  </a:lnTo>
                  <a:lnTo>
                    <a:pt x="6" y="174"/>
                  </a:lnTo>
                  <a:lnTo>
                    <a:pt x="13" y="139"/>
                  </a:lnTo>
                  <a:lnTo>
                    <a:pt x="22" y="107"/>
                  </a:lnTo>
                  <a:lnTo>
                    <a:pt x="33" y="77"/>
                  </a:lnTo>
                  <a:lnTo>
                    <a:pt x="44" y="51"/>
                  </a:lnTo>
                  <a:lnTo>
                    <a:pt x="59" y="30"/>
                  </a:lnTo>
                  <a:lnTo>
                    <a:pt x="74" y="11"/>
                  </a:lnTo>
                  <a:lnTo>
                    <a:pt x="94"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69" name="Freeform 27"/>
            <p:cNvSpPr>
              <a:spLocks/>
            </p:cNvSpPr>
            <p:nvPr/>
          </p:nvSpPr>
          <p:spPr bwMode="auto">
            <a:xfrm>
              <a:off x="4551" y="3465"/>
              <a:ext cx="358" cy="350"/>
            </a:xfrm>
            <a:custGeom>
              <a:avLst/>
              <a:gdLst>
                <a:gd name="T0" fmla="*/ 358 w 330"/>
                <a:gd name="T1" fmla="*/ 175 h 350"/>
                <a:gd name="T2" fmla="*/ 355 w 330"/>
                <a:gd name="T3" fmla="*/ 203 h 350"/>
                <a:gd name="T4" fmla="*/ 348 w 330"/>
                <a:gd name="T5" fmla="*/ 231 h 350"/>
                <a:gd name="T6" fmla="*/ 338 w 330"/>
                <a:gd name="T7" fmla="*/ 254 h 350"/>
                <a:gd name="T8" fmla="*/ 324 w 330"/>
                <a:gd name="T9" fmla="*/ 278 h 350"/>
                <a:gd name="T10" fmla="*/ 305 w 330"/>
                <a:gd name="T11" fmla="*/ 299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9 h 350"/>
                <a:gd name="T32" fmla="*/ 36 w 330"/>
                <a:gd name="T33" fmla="*/ 278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10 h 350"/>
                <a:gd name="T58" fmla="*/ 151 w 330"/>
                <a:gd name="T59" fmla="*/ 3 h 350"/>
                <a:gd name="T60" fmla="*/ 179 w 330"/>
                <a:gd name="T61" fmla="*/ 0 h 350"/>
                <a:gd name="T62" fmla="*/ 207 w 330"/>
                <a:gd name="T63" fmla="*/ 3 h 350"/>
                <a:gd name="T64" fmla="*/ 236 w 330"/>
                <a:gd name="T65" fmla="*/ 10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350"/>
                <a:gd name="T125" fmla="*/ 330 w 330"/>
                <a:gd name="T126" fmla="*/ 350 h 3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350">
                  <a:moveTo>
                    <a:pt x="330" y="175"/>
                  </a:moveTo>
                  <a:lnTo>
                    <a:pt x="327" y="203"/>
                  </a:lnTo>
                  <a:lnTo>
                    <a:pt x="321" y="231"/>
                  </a:lnTo>
                  <a:lnTo>
                    <a:pt x="312" y="254"/>
                  </a:lnTo>
                  <a:lnTo>
                    <a:pt x="299" y="278"/>
                  </a:lnTo>
                  <a:lnTo>
                    <a:pt x="281" y="299"/>
                  </a:lnTo>
                  <a:lnTo>
                    <a:pt x="262" y="315"/>
                  </a:lnTo>
                  <a:lnTo>
                    <a:pt x="242" y="331"/>
                  </a:lnTo>
                  <a:lnTo>
                    <a:pt x="218" y="340"/>
                  </a:lnTo>
                  <a:lnTo>
                    <a:pt x="191" y="347"/>
                  </a:lnTo>
                  <a:lnTo>
                    <a:pt x="165" y="350"/>
                  </a:lnTo>
                  <a:lnTo>
                    <a:pt x="139" y="347"/>
                  </a:lnTo>
                  <a:lnTo>
                    <a:pt x="112" y="340"/>
                  </a:lnTo>
                  <a:lnTo>
                    <a:pt x="90" y="331"/>
                  </a:lnTo>
                  <a:lnTo>
                    <a:pt x="68" y="315"/>
                  </a:lnTo>
                  <a:lnTo>
                    <a:pt x="49" y="299"/>
                  </a:lnTo>
                  <a:lnTo>
                    <a:pt x="33" y="278"/>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10"/>
                  </a:lnTo>
                  <a:lnTo>
                    <a:pt x="139" y="3"/>
                  </a:lnTo>
                  <a:lnTo>
                    <a:pt x="165" y="0"/>
                  </a:lnTo>
                  <a:lnTo>
                    <a:pt x="191" y="3"/>
                  </a:lnTo>
                  <a:lnTo>
                    <a:pt x="218" y="10"/>
                  </a:lnTo>
                  <a:lnTo>
                    <a:pt x="242" y="19"/>
                  </a:lnTo>
                  <a:lnTo>
                    <a:pt x="262" y="33"/>
                  </a:lnTo>
                  <a:lnTo>
                    <a:pt x="281" y="51"/>
                  </a:lnTo>
                  <a:lnTo>
                    <a:pt x="299" y="72"/>
                  </a:lnTo>
                  <a:lnTo>
                    <a:pt x="312" y="93"/>
                  </a:lnTo>
                  <a:lnTo>
                    <a:pt x="321" y="119"/>
                  </a:lnTo>
                  <a:lnTo>
                    <a:pt x="327" y="147"/>
                  </a:lnTo>
                  <a:lnTo>
                    <a:pt x="330" y="1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70" name="Freeform 28"/>
            <p:cNvSpPr>
              <a:spLocks/>
            </p:cNvSpPr>
            <p:nvPr/>
          </p:nvSpPr>
          <p:spPr bwMode="auto">
            <a:xfrm>
              <a:off x="4551" y="3465"/>
              <a:ext cx="358" cy="350"/>
            </a:xfrm>
            <a:custGeom>
              <a:avLst/>
              <a:gdLst>
                <a:gd name="T0" fmla="*/ 358 w 330"/>
                <a:gd name="T1" fmla="*/ 175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10 h 350"/>
                <a:gd name="T18" fmla="*/ 207 w 330"/>
                <a:gd name="T19" fmla="*/ 3 h 350"/>
                <a:gd name="T20" fmla="*/ 179 w 330"/>
                <a:gd name="T21" fmla="*/ 0 h 350"/>
                <a:gd name="T22" fmla="*/ 151 w 330"/>
                <a:gd name="T23" fmla="*/ 3 h 350"/>
                <a:gd name="T24" fmla="*/ 122 w 330"/>
                <a:gd name="T25" fmla="*/ 10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8 h 350"/>
                <a:gd name="T50" fmla="*/ 53 w 330"/>
                <a:gd name="T51" fmla="*/ 299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9 h 350"/>
                <a:gd name="T72" fmla="*/ 324 w 330"/>
                <a:gd name="T73" fmla="*/ 278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5"/>
                  </a:moveTo>
                  <a:lnTo>
                    <a:pt x="327" y="147"/>
                  </a:lnTo>
                  <a:lnTo>
                    <a:pt x="321" y="119"/>
                  </a:lnTo>
                  <a:lnTo>
                    <a:pt x="312" y="93"/>
                  </a:lnTo>
                  <a:lnTo>
                    <a:pt x="299" y="72"/>
                  </a:lnTo>
                  <a:lnTo>
                    <a:pt x="281" y="51"/>
                  </a:lnTo>
                  <a:lnTo>
                    <a:pt x="262" y="33"/>
                  </a:lnTo>
                  <a:lnTo>
                    <a:pt x="242" y="19"/>
                  </a:lnTo>
                  <a:lnTo>
                    <a:pt x="218" y="10"/>
                  </a:lnTo>
                  <a:lnTo>
                    <a:pt x="191" y="3"/>
                  </a:lnTo>
                  <a:lnTo>
                    <a:pt x="165" y="0"/>
                  </a:lnTo>
                  <a:lnTo>
                    <a:pt x="139" y="3"/>
                  </a:lnTo>
                  <a:lnTo>
                    <a:pt x="112" y="10"/>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8"/>
                  </a:lnTo>
                  <a:lnTo>
                    <a:pt x="49" y="299"/>
                  </a:lnTo>
                  <a:lnTo>
                    <a:pt x="68" y="315"/>
                  </a:lnTo>
                  <a:lnTo>
                    <a:pt x="90" y="331"/>
                  </a:lnTo>
                  <a:lnTo>
                    <a:pt x="112" y="340"/>
                  </a:lnTo>
                  <a:lnTo>
                    <a:pt x="139" y="347"/>
                  </a:lnTo>
                  <a:lnTo>
                    <a:pt x="165" y="350"/>
                  </a:lnTo>
                  <a:lnTo>
                    <a:pt x="191" y="347"/>
                  </a:lnTo>
                  <a:lnTo>
                    <a:pt x="218" y="340"/>
                  </a:lnTo>
                  <a:lnTo>
                    <a:pt x="242" y="331"/>
                  </a:lnTo>
                  <a:lnTo>
                    <a:pt x="262" y="315"/>
                  </a:lnTo>
                  <a:lnTo>
                    <a:pt x="281" y="299"/>
                  </a:lnTo>
                  <a:lnTo>
                    <a:pt x="299" y="278"/>
                  </a:lnTo>
                  <a:lnTo>
                    <a:pt x="312" y="254"/>
                  </a:lnTo>
                  <a:lnTo>
                    <a:pt x="321" y="231"/>
                  </a:lnTo>
                  <a:lnTo>
                    <a:pt x="327" y="203"/>
                  </a:lnTo>
                  <a:lnTo>
                    <a:pt x="330"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71" name="Rectangle 29"/>
            <p:cNvSpPr>
              <a:spLocks noChangeArrowheads="1"/>
            </p:cNvSpPr>
            <p:nvPr/>
          </p:nvSpPr>
          <p:spPr bwMode="auto">
            <a:xfrm>
              <a:off x="4721" y="3596"/>
              <a:ext cx="2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I</a:t>
              </a:r>
              <a:endParaRPr lang="en-US" altLang="zh-CN" sz="1292">
                <a:ea typeface="宋体" panose="02010600030101010101" pitchFamily="2" charset="-122"/>
              </a:endParaRPr>
            </a:p>
          </p:txBody>
        </p:sp>
        <p:sp>
          <p:nvSpPr>
            <p:cNvPr id="31772" name="Freeform 30"/>
            <p:cNvSpPr>
              <a:spLocks/>
            </p:cNvSpPr>
            <p:nvPr/>
          </p:nvSpPr>
          <p:spPr bwMode="auto">
            <a:xfrm>
              <a:off x="4875" y="1960"/>
              <a:ext cx="200" cy="366"/>
            </a:xfrm>
            <a:custGeom>
              <a:avLst/>
              <a:gdLst>
                <a:gd name="T0" fmla="*/ 200 w 184"/>
                <a:gd name="T1" fmla="*/ 366 h 366"/>
                <a:gd name="T2" fmla="*/ 198 w 184"/>
                <a:gd name="T3" fmla="*/ 307 h 366"/>
                <a:gd name="T4" fmla="*/ 190 w 184"/>
                <a:gd name="T5" fmla="*/ 249 h 366"/>
                <a:gd name="T6" fmla="*/ 178 w 184"/>
                <a:gd name="T7" fmla="*/ 198 h 366"/>
                <a:gd name="T8" fmla="*/ 162 w 184"/>
                <a:gd name="T9" fmla="*/ 149 h 366"/>
                <a:gd name="T10" fmla="*/ 140 w 184"/>
                <a:gd name="T11" fmla="*/ 107 h 366"/>
                <a:gd name="T12" fmla="*/ 116 w 184"/>
                <a:gd name="T13" fmla="*/ 70 h 366"/>
                <a:gd name="T14" fmla="*/ 90 w 184"/>
                <a:gd name="T15" fmla="*/ 39 h 366"/>
                <a:gd name="T16" fmla="*/ 62 w 184"/>
                <a:gd name="T17" fmla="*/ 18 h 366"/>
                <a:gd name="T18" fmla="*/ 30 w 184"/>
                <a:gd name="T19" fmla="*/ 4 h 366"/>
                <a:gd name="T20" fmla="*/ 0 w 184"/>
                <a:gd name="T21" fmla="*/ 0 h 3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366"/>
                <a:gd name="T35" fmla="*/ 184 w 184"/>
                <a:gd name="T36" fmla="*/ 366 h 3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366">
                  <a:moveTo>
                    <a:pt x="184" y="366"/>
                  </a:moveTo>
                  <a:lnTo>
                    <a:pt x="182" y="307"/>
                  </a:lnTo>
                  <a:lnTo>
                    <a:pt x="175" y="249"/>
                  </a:lnTo>
                  <a:lnTo>
                    <a:pt x="164" y="198"/>
                  </a:lnTo>
                  <a:lnTo>
                    <a:pt x="149" y="149"/>
                  </a:lnTo>
                  <a:lnTo>
                    <a:pt x="129" y="107"/>
                  </a:lnTo>
                  <a:lnTo>
                    <a:pt x="107" y="70"/>
                  </a:lnTo>
                  <a:lnTo>
                    <a:pt x="83" y="39"/>
                  </a:lnTo>
                  <a:lnTo>
                    <a:pt x="57" y="18"/>
                  </a:lnTo>
                  <a:lnTo>
                    <a:pt x="28" y="4"/>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73" name="Freeform 31"/>
            <p:cNvSpPr>
              <a:spLocks/>
            </p:cNvSpPr>
            <p:nvPr/>
          </p:nvSpPr>
          <p:spPr bwMode="auto">
            <a:xfrm>
              <a:off x="4918" y="2622"/>
              <a:ext cx="73"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74" name="Freeform 32"/>
            <p:cNvSpPr>
              <a:spLocks/>
            </p:cNvSpPr>
            <p:nvPr/>
          </p:nvSpPr>
          <p:spPr bwMode="auto">
            <a:xfrm>
              <a:off x="4918" y="2622"/>
              <a:ext cx="73"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75" name="Freeform 33"/>
            <p:cNvSpPr>
              <a:spLocks/>
            </p:cNvSpPr>
            <p:nvPr/>
          </p:nvSpPr>
          <p:spPr bwMode="auto">
            <a:xfrm>
              <a:off x="4985" y="2326"/>
              <a:ext cx="90" cy="314"/>
            </a:xfrm>
            <a:custGeom>
              <a:avLst/>
              <a:gdLst>
                <a:gd name="T0" fmla="*/ 90 w 83"/>
                <a:gd name="T1" fmla="*/ 0 h 314"/>
                <a:gd name="T2" fmla="*/ 90 w 83"/>
                <a:gd name="T3" fmla="*/ 42 h 314"/>
                <a:gd name="T4" fmla="*/ 88 w 83"/>
                <a:gd name="T5" fmla="*/ 81 h 314"/>
                <a:gd name="T6" fmla="*/ 83 w 83"/>
                <a:gd name="T7" fmla="*/ 121 h 314"/>
                <a:gd name="T8" fmla="*/ 78 w 83"/>
                <a:gd name="T9" fmla="*/ 158 h 314"/>
                <a:gd name="T10" fmla="*/ 72 w 83"/>
                <a:gd name="T11" fmla="*/ 193 h 314"/>
                <a:gd name="T12" fmla="*/ 62 w 83"/>
                <a:gd name="T13" fmla="*/ 226 h 314"/>
                <a:gd name="T14" fmla="*/ 52 w 83"/>
                <a:gd name="T15" fmla="*/ 256 h 314"/>
                <a:gd name="T16" fmla="*/ 38 w 83"/>
                <a:gd name="T17" fmla="*/ 279 h 314"/>
                <a:gd name="T18" fmla="*/ 22 w 83"/>
                <a:gd name="T19" fmla="*/ 300 h 314"/>
                <a:gd name="T20" fmla="*/ 0 w 83"/>
                <a:gd name="T21" fmla="*/ 314 h 3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314"/>
                <a:gd name="T35" fmla="*/ 83 w 83"/>
                <a:gd name="T36" fmla="*/ 314 h 3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314">
                  <a:moveTo>
                    <a:pt x="83" y="0"/>
                  </a:moveTo>
                  <a:lnTo>
                    <a:pt x="83" y="42"/>
                  </a:lnTo>
                  <a:lnTo>
                    <a:pt x="81" y="81"/>
                  </a:lnTo>
                  <a:lnTo>
                    <a:pt x="77" y="121"/>
                  </a:lnTo>
                  <a:lnTo>
                    <a:pt x="72" y="158"/>
                  </a:lnTo>
                  <a:lnTo>
                    <a:pt x="66" y="193"/>
                  </a:lnTo>
                  <a:lnTo>
                    <a:pt x="57" y="226"/>
                  </a:lnTo>
                  <a:lnTo>
                    <a:pt x="48" y="256"/>
                  </a:lnTo>
                  <a:lnTo>
                    <a:pt x="35" y="279"/>
                  </a:lnTo>
                  <a:lnTo>
                    <a:pt x="20" y="300"/>
                  </a:lnTo>
                  <a:lnTo>
                    <a:pt x="0" y="314"/>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76" name="Freeform 34"/>
            <p:cNvSpPr>
              <a:spLocks/>
            </p:cNvSpPr>
            <p:nvPr/>
          </p:nvSpPr>
          <p:spPr bwMode="auto">
            <a:xfrm>
              <a:off x="4880" y="1172"/>
              <a:ext cx="447" cy="785"/>
            </a:xfrm>
            <a:custGeom>
              <a:avLst/>
              <a:gdLst>
                <a:gd name="T0" fmla="*/ 447 w 413"/>
                <a:gd name="T1" fmla="*/ 785 h 785"/>
                <a:gd name="T2" fmla="*/ 439 w 413"/>
                <a:gd name="T3" fmla="*/ 660 h 785"/>
                <a:gd name="T4" fmla="*/ 423 w 413"/>
                <a:gd name="T5" fmla="*/ 538 h 785"/>
                <a:gd name="T6" fmla="*/ 397 w 413"/>
                <a:gd name="T7" fmla="*/ 427 h 785"/>
                <a:gd name="T8" fmla="*/ 361 w 413"/>
                <a:gd name="T9" fmla="*/ 324 h 785"/>
                <a:gd name="T10" fmla="*/ 316 w 413"/>
                <a:gd name="T11" fmla="*/ 231 h 785"/>
                <a:gd name="T12" fmla="*/ 264 w 413"/>
                <a:gd name="T13" fmla="*/ 154 h 785"/>
                <a:gd name="T14" fmla="*/ 207 w 413"/>
                <a:gd name="T15" fmla="*/ 89 h 785"/>
                <a:gd name="T16" fmla="*/ 143 w 413"/>
                <a:gd name="T17" fmla="*/ 42 h 785"/>
                <a:gd name="T18" fmla="*/ 74 w 413"/>
                <a:gd name="T19" fmla="*/ 12 h 785"/>
                <a:gd name="T20" fmla="*/ 0 w 413"/>
                <a:gd name="T21" fmla="*/ 0 h 7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785"/>
                <a:gd name="T35" fmla="*/ 413 w 413"/>
                <a:gd name="T36" fmla="*/ 785 h 7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785">
                  <a:moveTo>
                    <a:pt x="413" y="785"/>
                  </a:moveTo>
                  <a:lnTo>
                    <a:pt x="406" y="660"/>
                  </a:lnTo>
                  <a:lnTo>
                    <a:pt x="391" y="538"/>
                  </a:lnTo>
                  <a:lnTo>
                    <a:pt x="367" y="427"/>
                  </a:lnTo>
                  <a:lnTo>
                    <a:pt x="334" y="324"/>
                  </a:lnTo>
                  <a:lnTo>
                    <a:pt x="292" y="231"/>
                  </a:lnTo>
                  <a:lnTo>
                    <a:pt x="244" y="154"/>
                  </a:lnTo>
                  <a:lnTo>
                    <a:pt x="191" y="89"/>
                  </a:lnTo>
                  <a:lnTo>
                    <a:pt x="132" y="42"/>
                  </a:lnTo>
                  <a:lnTo>
                    <a:pt x="68" y="12"/>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77" name="Freeform 35"/>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78" name="Freeform 36"/>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79" name="Freeform 37"/>
            <p:cNvSpPr>
              <a:spLocks/>
            </p:cNvSpPr>
            <p:nvPr/>
          </p:nvSpPr>
          <p:spPr bwMode="auto">
            <a:xfrm>
              <a:off x="4965" y="1957"/>
              <a:ext cx="362" cy="774"/>
            </a:xfrm>
            <a:custGeom>
              <a:avLst/>
              <a:gdLst>
                <a:gd name="T0" fmla="*/ 362 w 334"/>
                <a:gd name="T1" fmla="*/ 0 h 774"/>
                <a:gd name="T2" fmla="*/ 357 w 334"/>
                <a:gd name="T3" fmla="*/ 117 h 774"/>
                <a:gd name="T4" fmla="*/ 346 w 334"/>
                <a:gd name="T5" fmla="*/ 226 h 774"/>
                <a:gd name="T6" fmla="*/ 324 w 334"/>
                <a:gd name="T7" fmla="*/ 331 h 774"/>
                <a:gd name="T8" fmla="*/ 295 w 334"/>
                <a:gd name="T9" fmla="*/ 429 h 774"/>
                <a:gd name="T10" fmla="*/ 262 w 334"/>
                <a:gd name="T11" fmla="*/ 520 h 774"/>
                <a:gd name="T12" fmla="*/ 219 w 334"/>
                <a:gd name="T13" fmla="*/ 597 h 774"/>
                <a:gd name="T14" fmla="*/ 173 w 334"/>
                <a:gd name="T15" fmla="*/ 665 h 774"/>
                <a:gd name="T16" fmla="*/ 119 w 334"/>
                <a:gd name="T17" fmla="*/ 718 h 774"/>
                <a:gd name="T18" fmla="*/ 62 w 334"/>
                <a:gd name="T19" fmla="*/ 755 h 774"/>
                <a:gd name="T20" fmla="*/ 0 w 334"/>
                <a:gd name="T21" fmla="*/ 774 h 7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774"/>
                <a:gd name="T35" fmla="*/ 334 w 334"/>
                <a:gd name="T36" fmla="*/ 774 h 7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774">
                  <a:moveTo>
                    <a:pt x="334" y="0"/>
                  </a:moveTo>
                  <a:lnTo>
                    <a:pt x="329" y="117"/>
                  </a:lnTo>
                  <a:lnTo>
                    <a:pt x="319" y="226"/>
                  </a:lnTo>
                  <a:lnTo>
                    <a:pt x="299" y="331"/>
                  </a:lnTo>
                  <a:lnTo>
                    <a:pt x="272" y="429"/>
                  </a:lnTo>
                  <a:lnTo>
                    <a:pt x="242" y="520"/>
                  </a:lnTo>
                  <a:lnTo>
                    <a:pt x="202" y="597"/>
                  </a:lnTo>
                  <a:lnTo>
                    <a:pt x="160" y="665"/>
                  </a:lnTo>
                  <a:lnTo>
                    <a:pt x="110" y="718"/>
                  </a:lnTo>
                  <a:lnTo>
                    <a:pt x="57" y="755"/>
                  </a:lnTo>
                  <a:lnTo>
                    <a:pt x="0" y="774"/>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0" name="Freeform 38"/>
            <p:cNvSpPr>
              <a:spLocks/>
            </p:cNvSpPr>
            <p:nvPr/>
          </p:nvSpPr>
          <p:spPr bwMode="auto">
            <a:xfrm>
              <a:off x="4782" y="2125"/>
              <a:ext cx="65" cy="105"/>
            </a:xfrm>
            <a:custGeom>
              <a:avLst/>
              <a:gdLst>
                <a:gd name="T0" fmla="*/ 65 w 60"/>
                <a:gd name="T1" fmla="*/ 105 h 105"/>
                <a:gd name="T2" fmla="*/ 65 w 60"/>
                <a:gd name="T3" fmla="*/ 89 h 105"/>
                <a:gd name="T4" fmla="*/ 62 w 60"/>
                <a:gd name="T5" fmla="*/ 72 h 105"/>
                <a:gd name="T6" fmla="*/ 60 w 60"/>
                <a:gd name="T7" fmla="*/ 58 h 105"/>
                <a:gd name="T8" fmla="*/ 53 w 60"/>
                <a:gd name="T9" fmla="*/ 44 h 105"/>
                <a:gd name="T10" fmla="*/ 48 w 60"/>
                <a:gd name="T11" fmla="*/ 33 h 105"/>
                <a:gd name="T12" fmla="*/ 38 w 60"/>
                <a:gd name="T13" fmla="*/ 21 h 105"/>
                <a:gd name="T14" fmla="*/ 31 w 60"/>
                <a:gd name="T15" fmla="*/ 12 h 105"/>
                <a:gd name="T16" fmla="*/ 22 w 60"/>
                <a:gd name="T17" fmla="*/ 7 h 105"/>
                <a:gd name="T18" fmla="*/ 10 w 60"/>
                <a:gd name="T19" fmla="*/ 3 h 105"/>
                <a:gd name="T20" fmla="*/ 0 w 60"/>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5"/>
                <a:gd name="T35" fmla="*/ 60 w 60"/>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5">
                  <a:moveTo>
                    <a:pt x="60" y="105"/>
                  </a:moveTo>
                  <a:lnTo>
                    <a:pt x="60" y="89"/>
                  </a:lnTo>
                  <a:lnTo>
                    <a:pt x="57" y="72"/>
                  </a:lnTo>
                  <a:lnTo>
                    <a:pt x="55" y="58"/>
                  </a:lnTo>
                  <a:lnTo>
                    <a:pt x="49" y="44"/>
                  </a:lnTo>
                  <a:lnTo>
                    <a:pt x="44" y="33"/>
                  </a:lnTo>
                  <a:lnTo>
                    <a:pt x="35" y="21"/>
                  </a:lnTo>
                  <a:lnTo>
                    <a:pt x="29" y="12"/>
                  </a:lnTo>
                  <a:lnTo>
                    <a:pt x="20" y="7"/>
                  </a:lnTo>
                  <a:lnTo>
                    <a:pt x="9" y="3"/>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1" name="Freeform 39"/>
            <p:cNvSpPr>
              <a:spLocks/>
            </p:cNvSpPr>
            <p:nvPr/>
          </p:nvSpPr>
          <p:spPr bwMode="auto">
            <a:xfrm>
              <a:off x="4716" y="2232"/>
              <a:ext cx="133" cy="105"/>
            </a:xfrm>
            <a:custGeom>
              <a:avLst/>
              <a:gdLst>
                <a:gd name="T0" fmla="*/ 0 w 123"/>
                <a:gd name="T1" fmla="*/ 105 h 105"/>
                <a:gd name="T2" fmla="*/ 22 w 123"/>
                <a:gd name="T3" fmla="*/ 105 h 105"/>
                <a:gd name="T4" fmla="*/ 40 w 123"/>
                <a:gd name="T5" fmla="*/ 101 h 105"/>
                <a:gd name="T6" fmla="*/ 59 w 123"/>
                <a:gd name="T7" fmla="*/ 94 h 105"/>
                <a:gd name="T8" fmla="*/ 78 w 123"/>
                <a:gd name="T9" fmla="*/ 87 h 105"/>
                <a:gd name="T10" fmla="*/ 92 w 123"/>
                <a:gd name="T11" fmla="*/ 75 h 105"/>
                <a:gd name="T12" fmla="*/ 107 w 123"/>
                <a:gd name="T13" fmla="*/ 63 h 105"/>
                <a:gd name="T14" fmla="*/ 116 w 123"/>
                <a:gd name="T15" fmla="*/ 49 h 105"/>
                <a:gd name="T16" fmla="*/ 125 w 123"/>
                <a:gd name="T17" fmla="*/ 33 h 105"/>
                <a:gd name="T18" fmla="*/ 131 w 123"/>
                <a:gd name="T19" fmla="*/ 17 h 105"/>
                <a:gd name="T20" fmla="*/ 133 w 123"/>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5"/>
                <a:gd name="T35" fmla="*/ 123 w 12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5">
                  <a:moveTo>
                    <a:pt x="0" y="105"/>
                  </a:moveTo>
                  <a:lnTo>
                    <a:pt x="20" y="105"/>
                  </a:lnTo>
                  <a:lnTo>
                    <a:pt x="37" y="101"/>
                  </a:lnTo>
                  <a:lnTo>
                    <a:pt x="55" y="94"/>
                  </a:lnTo>
                  <a:lnTo>
                    <a:pt x="72" y="87"/>
                  </a:lnTo>
                  <a:lnTo>
                    <a:pt x="85" y="75"/>
                  </a:lnTo>
                  <a:lnTo>
                    <a:pt x="99" y="63"/>
                  </a:lnTo>
                  <a:lnTo>
                    <a:pt x="107" y="49"/>
                  </a:lnTo>
                  <a:lnTo>
                    <a:pt x="116" y="33"/>
                  </a:lnTo>
                  <a:lnTo>
                    <a:pt x="121" y="17"/>
                  </a:lnTo>
                  <a:lnTo>
                    <a:pt x="123"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2" name="Freeform 40"/>
            <p:cNvSpPr>
              <a:spLocks/>
            </p:cNvSpPr>
            <p:nvPr/>
          </p:nvSpPr>
          <p:spPr bwMode="auto">
            <a:xfrm>
              <a:off x="4572" y="2132"/>
              <a:ext cx="70" cy="65"/>
            </a:xfrm>
            <a:custGeom>
              <a:avLst/>
              <a:gdLst>
                <a:gd name="T0" fmla="*/ 16 w 64"/>
                <a:gd name="T1" fmla="*/ 51 h 65"/>
                <a:gd name="T2" fmla="*/ 0 w 64"/>
                <a:gd name="T3" fmla="*/ 37 h 65"/>
                <a:gd name="T4" fmla="*/ 70 w 64"/>
                <a:gd name="T5" fmla="*/ 0 h 65"/>
                <a:gd name="T6" fmla="*/ 32 w 64"/>
                <a:gd name="T7" fmla="*/ 65 h 65"/>
                <a:gd name="T8" fmla="*/ 16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5" y="51"/>
                  </a:moveTo>
                  <a:lnTo>
                    <a:pt x="0" y="37"/>
                  </a:lnTo>
                  <a:lnTo>
                    <a:pt x="64" y="0"/>
                  </a:lnTo>
                  <a:lnTo>
                    <a:pt x="29" y="65"/>
                  </a:lnTo>
                  <a:lnTo>
                    <a:pt x="15" y="5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3" name="Freeform 41"/>
            <p:cNvSpPr>
              <a:spLocks/>
            </p:cNvSpPr>
            <p:nvPr/>
          </p:nvSpPr>
          <p:spPr bwMode="auto">
            <a:xfrm>
              <a:off x="4572" y="2132"/>
              <a:ext cx="70" cy="65"/>
            </a:xfrm>
            <a:custGeom>
              <a:avLst/>
              <a:gdLst>
                <a:gd name="T0" fmla="*/ 14 w 64"/>
                <a:gd name="T1" fmla="*/ 51 h 65"/>
                <a:gd name="T2" fmla="*/ 0 w 64"/>
                <a:gd name="T3" fmla="*/ 37 h 65"/>
                <a:gd name="T4" fmla="*/ 70 w 64"/>
                <a:gd name="T5" fmla="*/ 0 h 65"/>
                <a:gd name="T6" fmla="*/ 32 w 64"/>
                <a:gd name="T7" fmla="*/ 65 h 65"/>
                <a:gd name="T8" fmla="*/ 14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3" y="51"/>
                  </a:moveTo>
                  <a:lnTo>
                    <a:pt x="0" y="37"/>
                  </a:lnTo>
                  <a:lnTo>
                    <a:pt x="64" y="0"/>
                  </a:lnTo>
                  <a:lnTo>
                    <a:pt x="29" y="65"/>
                  </a:lnTo>
                  <a:lnTo>
                    <a:pt x="13"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84" name="Freeform 42"/>
            <p:cNvSpPr>
              <a:spLocks/>
            </p:cNvSpPr>
            <p:nvPr/>
          </p:nvSpPr>
          <p:spPr bwMode="auto">
            <a:xfrm>
              <a:off x="4580" y="2186"/>
              <a:ext cx="6" cy="44"/>
            </a:xfrm>
            <a:custGeom>
              <a:avLst/>
              <a:gdLst>
                <a:gd name="T0" fmla="*/ 0 w 6"/>
                <a:gd name="T1" fmla="*/ 44 h 44"/>
                <a:gd name="T2" fmla="*/ 0 w 6"/>
                <a:gd name="T3" fmla="*/ 42 h 44"/>
                <a:gd name="T4" fmla="*/ 0 w 6"/>
                <a:gd name="T5" fmla="*/ 35 h 44"/>
                <a:gd name="T6" fmla="*/ 0 w 6"/>
                <a:gd name="T7" fmla="*/ 30 h 44"/>
                <a:gd name="T8" fmla="*/ 0 w 6"/>
                <a:gd name="T9" fmla="*/ 25 h 44"/>
                <a:gd name="T10" fmla="*/ 0 w 6"/>
                <a:gd name="T11" fmla="*/ 21 h 44"/>
                <a:gd name="T12" fmla="*/ 0 w 6"/>
                <a:gd name="T13" fmla="*/ 16 h 44"/>
                <a:gd name="T14" fmla="*/ 2 w 6"/>
                <a:gd name="T15" fmla="*/ 11 h 44"/>
                <a:gd name="T16" fmla="*/ 2 w 6"/>
                <a:gd name="T17" fmla="*/ 7 h 44"/>
                <a:gd name="T18" fmla="*/ 4 w 6"/>
                <a:gd name="T19" fmla="*/ 2 h 44"/>
                <a:gd name="T20" fmla="*/ 6 w 6"/>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4"/>
                <a:gd name="T35" fmla="*/ 6 w 6"/>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4">
                  <a:moveTo>
                    <a:pt x="0" y="44"/>
                  </a:moveTo>
                  <a:lnTo>
                    <a:pt x="0" y="42"/>
                  </a:lnTo>
                  <a:lnTo>
                    <a:pt x="0" y="35"/>
                  </a:lnTo>
                  <a:lnTo>
                    <a:pt x="0" y="30"/>
                  </a:lnTo>
                  <a:lnTo>
                    <a:pt x="0" y="25"/>
                  </a:lnTo>
                  <a:lnTo>
                    <a:pt x="0" y="21"/>
                  </a:lnTo>
                  <a:lnTo>
                    <a:pt x="0" y="16"/>
                  </a:lnTo>
                  <a:lnTo>
                    <a:pt x="2" y="11"/>
                  </a:lnTo>
                  <a:lnTo>
                    <a:pt x="2" y="7"/>
                  </a:lnTo>
                  <a:lnTo>
                    <a:pt x="4" y="2"/>
                  </a:lnTo>
                  <a:lnTo>
                    <a:pt x="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5" name="Freeform 43"/>
            <p:cNvSpPr>
              <a:spLocks/>
            </p:cNvSpPr>
            <p:nvPr/>
          </p:nvSpPr>
          <p:spPr bwMode="auto">
            <a:xfrm>
              <a:off x="4580" y="2232"/>
              <a:ext cx="136" cy="105"/>
            </a:xfrm>
            <a:custGeom>
              <a:avLst/>
              <a:gdLst>
                <a:gd name="T0" fmla="*/ 0 w 125"/>
                <a:gd name="T1" fmla="*/ 0 h 105"/>
                <a:gd name="T2" fmla="*/ 2 w 125"/>
                <a:gd name="T3" fmla="*/ 17 h 105"/>
                <a:gd name="T4" fmla="*/ 7 w 125"/>
                <a:gd name="T5" fmla="*/ 33 h 105"/>
                <a:gd name="T6" fmla="*/ 16 w 125"/>
                <a:gd name="T7" fmla="*/ 49 h 105"/>
                <a:gd name="T8" fmla="*/ 26 w 125"/>
                <a:gd name="T9" fmla="*/ 63 h 105"/>
                <a:gd name="T10" fmla="*/ 40 w 125"/>
                <a:gd name="T11" fmla="*/ 75 h 105"/>
                <a:gd name="T12" fmla="*/ 54 w 125"/>
                <a:gd name="T13" fmla="*/ 87 h 105"/>
                <a:gd name="T14" fmla="*/ 74 w 125"/>
                <a:gd name="T15" fmla="*/ 94 h 105"/>
                <a:gd name="T16" fmla="*/ 92 w 125"/>
                <a:gd name="T17" fmla="*/ 101 h 105"/>
                <a:gd name="T18" fmla="*/ 112 w 125"/>
                <a:gd name="T19" fmla="*/ 105 h 105"/>
                <a:gd name="T20" fmla="*/ 136 w 125"/>
                <a:gd name="T21" fmla="*/ 105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5"/>
                <a:gd name="T35" fmla="*/ 125 w 12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5">
                  <a:moveTo>
                    <a:pt x="0" y="0"/>
                  </a:moveTo>
                  <a:lnTo>
                    <a:pt x="2" y="17"/>
                  </a:lnTo>
                  <a:lnTo>
                    <a:pt x="6" y="33"/>
                  </a:lnTo>
                  <a:lnTo>
                    <a:pt x="15" y="49"/>
                  </a:lnTo>
                  <a:lnTo>
                    <a:pt x="24" y="63"/>
                  </a:lnTo>
                  <a:lnTo>
                    <a:pt x="37" y="75"/>
                  </a:lnTo>
                  <a:lnTo>
                    <a:pt x="50" y="87"/>
                  </a:lnTo>
                  <a:lnTo>
                    <a:pt x="68" y="94"/>
                  </a:lnTo>
                  <a:lnTo>
                    <a:pt x="85" y="101"/>
                  </a:lnTo>
                  <a:lnTo>
                    <a:pt x="103" y="105"/>
                  </a:lnTo>
                  <a:lnTo>
                    <a:pt x="125" y="10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6" name="Freeform 44"/>
            <p:cNvSpPr>
              <a:spLocks/>
            </p:cNvSpPr>
            <p:nvPr/>
          </p:nvSpPr>
          <p:spPr bwMode="auto">
            <a:xfrm>
              <a:off x="4106" y="1960"/>
              <a:ext cx="454" cy="776"/>
            </a:xfrm>
            <a:custGeom>
              <a:avLst/>
              <a:gdLst>
                <a:gd name="T0" fmla="*/ 0 w 419"/>
                <a:gd name="T1" fmla="*/ 0 h 776"/>
                <a:gd name="T2" fmla="*/ 4 w 419"/>
                <a:gd name="T3" fmla="*/ 126 h 776"/>
                <a:gd name="T4" fmla="*/ 24 w 419"/>
                <a:gd name="T5" fmla="*/ 244 h 776"/>
                <a:gd name="T6" fmla="*/ 50 w 419"/>
                <a:gd name="T7" fmla="*/ 356 h 776"/>
                <a:gd name="T8" fmla="*/ 88 w 419"/>
                <a:gd name="T9" fmla="*/ 459 h 776"/>
                <a:gd name="T10" fmla="*/ 133 w 419"/>
                <a:gd name="T11" fmla="*/ 550 h 776"/>
                <a:gd name="T12" fmla="*/ 185 w 419"/>
                <a:gd name="T13" fmla="*/ 627 h 776"/>
                <a:gd name="T14" fmla="*/ 245 w 419"/>
                <a:gd name="T15" fmla="*/ 690 h 776"/>
                <a:gd name="T16" fmla="*/ 309 w 419"/>
                <a:gd name="T17" fmla="*/ 736 h 776"/>
                <a:gd name="T18" fmla="*/ 380 w 419"/>
                <a:gd name="T19" fmla="*/ 766 h 776"/>
                <a:gd name="T20" fmla="*/ 454 w 419"/>
                <a:gd name="T21" fmla="*/ 776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776"/>
                <a:gd name="T35" fmla="*/ 419 w 419"/>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776">
                  <a:moveTo>
                    <a:pt x="0" y="0"/>
                  </a:moveTo>
                  <a:lnTo>
                    <a:pt x="4" y="126"/>
                  </a:lnTo>
                  <a:lnTo>
                    <a:pt x="22" y="244"/>
                  </a:lnTo>
                  <a:lnTo>
                    <a:pt x="46" y="356"/>
                  </a:lnTo>
                  <a:lnTo>
                    <a:pt x="81" y="459"/>
                  </a:lnTo>
                  <a:lnTo>
                    <a:pt x="123" y="550"/>
                  </a:lnTo>
                  <a:lnTo>
                    <a:pt x="171" y="627"/>
                  </a:lnTo>
                  <a:lnTo>
                    <a:pt x="226" y="690"/>
                  </a:lnTo>
                  <a:lnTo>
                    <a:pt x="285" y="736"/>
                  </a:lnTo>
                  <a:lnTo>
                    <a:pt x="351" y="766"/>
                  </a:lnTo>
                  <a:lnTo>
                    <a:pt x="419" y="77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7" name="Freeform 45"/>
            <p:cNvSpPr>
              <a:spLocks/>
            </p:cNvSpPr>
            <p:nvPr/>
          </p:nvSpPr>
          <p:spPr bwMode="auto">
            <a:xfrm>
              <a:off x="4453" y="1181"/>
              <a:ext cx="79" cy="42"/>
            </a:xfrm>
            <a:custGeom>
              <a:avLst/>
              <a:gdLst>
                <a:gd name="T0" fmla="*/ 5 w 73"/>
                <a:gd name="T1" fmla="*/ 21 h 42"/>
                <a:gd name="T2" fmla="*/ 0 w 73"/>
                <a:gd name="T3" fmla="*/ 0 h 42"/>
                <a:gd name="T4" fmla="*/ 79 w 73"/>
                <a:gd name="T5" fmla="*/ 10 h 42"/>
                <a:gd name="T6" fmla="*/ 8 w 73"/>
                <a:gd name="T7" fmla="*/ 42 h 42"/>
                <a:gd name="T8" fmla="*/ 5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5" y="21"/>
                  </a:moveTo>
                  <a:lnTo>
                    <a:pt x="0" y="0"/>
                  </a:lnTo>
                  <a:lnTo>
                    <a:pt x="73" y="10"/>
                  </a:lnTo>
                  <a:lnTo>
                    <a:pt x="7" y="42"/>
                  </a:lnTo>
                  <a:lnTo>
                    <a:pt x="5"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8" name="Freeform 46"/>
            <p:cNvSpPr>
              <a:spLocks/>
            </p:cNvSpPr>
            <p:nvPr/>
          </p:nvSpPr>
          <p:spPr bwMode="auto">
            <a:xfrm>
              <a:off x="4453" y="1181"/>
              <a:ext cx="79" cy="42"/>
            </a:xfrm>
            <a:custGeom>
              <a:avLst/>
              <a:gdLst>
                <a:gd name="T0" fmla="*/ 3 w 73"/>
                <a:gd name="T1" fmla="*/ 21 h 42"/>
                <a:gd name="T2" fmla="*/ 0 w 73"/>
                <a:gd name="T3" fmla="*/ 0 h 42"/>
                <a:gd name="T4" fmla="*/ 79 w 73"/>
                <a:gd name="T5" fmla="*/ 10 h 42"/>
                <a:gd name="T6" fmla="*/ 8 w 73"/>
                <a:gd name="T7" fmla="*/ 42 h 42"/>
                <a:gd name="T8" fmla="*/ 3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3" y="21"/>
                  </a:moveTo>
                  <a:lnTo>
                    <a:pt x="0" y="0"/>
                  </a:lnTo>
                  <a:lnTo>
                    <a:pt x="73" y="10"/>
                  </a:lnTo>
                  <a:lnTo>
                    <a:pt x="7" y="42"/>
                  </a:lnTo>
                  <a:lnTo>
                    <a:pt x="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89" name="Freeform 47"/>
            <p:cNvSpPr>
              <a:spLocks/>
            </p:cNvSpPr>
            <p:nvPr/>
          </p:nvSpPr>
          <p:spPr bwMode="auto">
            <a:xfrm>
              <a:off x="4104" y="1202"/>
              <a:ext cx="352" cy="758"/>
            </a:xfrm>
            <a:custGeom>
              <a:avLst/>
              <a:gdLst>
                <a:gd name="T0" fmla="*/ 0 w 325"/>
                <a:gd name="T1" fmla="*/ 758 h 758"/>
                <a:gd name="T2" fmla="*/ 6 w 325"/>
                <a:gd name="T3" fmla="*/ 646 h 758"/>
                <a:gd name="T4" fmla="*/ 18 w 325"/>
                <a:gd name="T5" fmla="*/ 539 h 758"/>
                <a:gd name="T6" fmla="*/ 38 w 325"/>
                <a:gd name="T7" fmla="*/ 436 h 758"/>
                <a:gd name="T8" fmla="*/ 64 w 325"/>
                <a:gd name="T9" fmla="*/ 341 h 758"/>
                <a:gd name="T10" fmla="*/ 97 w 325"/>
                <a:gd name="T11" fmla="*/ 252 h 758"/>
                <a:gd name="T12" fmla="*/ 138 w 325"/>
                <a:gd name="T13" fmla="*/ 175 h 758"/>
                <a:gd name="T14" fmla="*/ 183 w 325"/>
                <a:gd name="T15" fmla="*/ 110 h 758"/>
                <a:gd name="T16" fmla="*/ 235 w 325"/>
                <a:gd name="T17" fmla="*/ 59 h 758"/>
                <a:gd name="T18" fmla="*/ 290 w 325"/>
                <a:gd name="T19" fmla="*/ 21 h 758"/>
                <a:gd name="T20" fmla="*/ 352 w 325"/>
                <a:gd name="T21" fmla="*/ 0 h 7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5"/>
                <a:gd name="T34" fmla="*/ 0 h 758"/>
                <a:gd name="T35" fmla="*/ 325 w 325"/>
                <a:gd name="T36" fmla="*/ 758 h 7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5" h="758">
                  <a:moveTo>
                    <a:pt x="0" y="758"/>
                  </a:moveTo>
                  <a:lnTo>
                    <a:pt x="6" y="646"/>
                  </a:lnTo>
                  <a:lnTo>
                    <a:pt x="17" y="539"/>
                  </a:lnTo>
                  <a:lnTo>
                    <a:pt x="35" y="436"/>
                  </a:lnTo>
                  <a:lnTo>
                    <a:pt x="59" y="341"/>
                  </a:lnTo>
                  <a:lnTo>
                    <a:pt x="90" y="252"/>
                  </a:lnTo>
                  <a:lnTo>
                    <a:pt x="127" y="175"/>
                  </a:lnTo>
                  <a:lnTo>
                    <a:pt x="169" y="110"/>
                  </a:lnTo>
                  <a:lnTo>
                    <a:pt x="217" y="59"/>
                  </a:lnTo>
                  <a:lnTo>
                    <a:pt x="268" y="21"/>
                  </a:lnTo>
                  <a:lnTo>
                    <a:pt x="3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0" name="Freeform 48"/>
            <p:cNvSpPr>
              <a:spLocks/>
            </p:cNvSpPr>
            <p:nvPr/>
          </p:nvSpPr>
          <p:spPr bwMode="auto">
            <a:xfrm>
              <a:off x="4551" y="2484"/>
              <a:ext cx="358" cy="350"/>
            </a:xfrm>
            <a:custGeom>
              <a:avLst/>
              <a:gdLst>
                <a:gd name="T0" fmla="*/ 358 w 330"/>
                <a:gd name="T1" fmla="*/ 173 h 350"/>
                <a:gd name="T2" fmla="*/ 355 w 330"/>
                <a:gd name="T3" fmla="*/ 203 h 350"/>
                <a:gd name="T4" fmla="*/ 348 w 330"/>
                <a:gd name="T5" fmla="*/ 231 h 350"/>
                <a:gd name="T6" fmla="*/ 338 w 330"/>
                <a:gd name="T7" fmla="*/ 254 h 350"/>
                <a:gd name="T8" fmla="*/ 324 w 330"/>
                <a:gd name="T9" fmla="*/ 277 h 350"/>
                <a:gd name="T10" fmla="*/ 305 w 330"/>
                <a:gd name="T11" fmla="*/ 298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8 h 350"/>
                <a:gd name="T32" fmla="*/ 36 w 330"/>
                <a:gd name="T33" fmla="*/ 277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9 h 350"/>
                <a:gd name="T58" fmla="*/ 151 w 330"/>
                <a:gd name="T59" fmla="*/ 2 h 350"/>
                <a:gd name="T60" fmla="*/ 179 w 330"/>
                <a:gd name="T61" fmla="*/ 0 h 350"/>
                <a:gd name="T62" fmla="*/ 207 w 330"/>
                <a:gd name="T63" fmla="*/ 2 h 350"/>
                <a:gd name="T64" fmla="*/ 236 w 330"/>
                <a:gd name="T65" fmla="*/ 9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358 w 330"/>
                <a:gd name="T83" fmla="*/ 173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203"/>
                  </a:lnTo>
                  <a:lnTo>
                    <a:pt x="321" y="231"/>
                  </a:lnTo>
                  <a:lnTo>
                    <a:pt x="312" y="254"/>
                  </a:lnTo>
                  <a:lnTo>
                    <a:pt x="299" y="277"/>
                  </a:lnTo>
                  <a:lnTo>
                    <a:pt x="281" y="298"/>
                  </a:lnTo>
                  <a:lnTo>
                    <a:pt x="262" y="315"/>
                  </a:lnTo>
                  <a:lnTo>
                    <a:pt x="242" y="331"/>
                  </a:lnTo>
                  <a:lnTo>
                    <a:pt x="218" y="340"/>
                  </a:lnTo>
                  <a:lnTo>
                    <a:pt x="191" y="347"/>
                  </a:lnTo>
                  <a:lnTo>
                    <a:pt x="165" y="350"/>
                  </a:lnTo>
                  <a:lnTo>
                    <a:pt x="139" y="347"/>
                  </a:lnTo>
                  <a:lnTo>
                    <a:pt x="112" y="340"/>
                  </a:lnTo>
                  <a:lnTo>
                    <a:pt x="90" y="331"/>
                  </a:lnTo>
                  <a:lnTo>
                    <a:pt x="68" y="315"/>
                  </a:lnTo>
                  <a:lnTo>
                    <a:pt x="49" y="298"/>
                  </a:lnTo>
                  <a:lnTo>
                    <a:pt x="33" y="277"/>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9"/>
                  </a:lnTo>
                  <a:lnTo>
                    <a:pt x="139" y="2"/>
                  </a:lnTo>
                  <a:lnTo>
                    <a:pt x="165" y="0"/>
                  </a:lnTo>
                  <a:lnTo>
                    <a:pt x="191" y="2"/>
                  </a:lnTo>
                  <a:lnTo>
                    <a:pt x="218" y="9"/>
                  </a:lnTo>
                  <a:lnTo>
                    <a:pt x="242" y="19"/>
                  </a:lnTo>
                  <a:lnTo>
                    <a:pt x="262" y="33"/>
                  </a:lnTo>
                  <a:lnTo>
                    <a:pt x="281" y="51"/>
                  </a:lnTo>
                  <a:lnTo>
                    <a:pt x="299" y="72"/>
                  </a:lnTo>
                  <a:lnTo>
                    <a:pt x="312" y="93"/>
                  </a:lnTo>
                  <a:lnTo>
                    <a:pt x="321" y="119"/>
                  </a:lnTo>
                  <a:lnTo>
                    <a:pt x="327" y="147"/>
                  </a:lnTo>
                  <a:lnTo>
                    <a:pt x="330" y="175"/>
                  </a:lnTo>
                  <a:lnTo>
                    <a:pt x="330" y="1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91" name="Freeform 49"/>
            <p:cNvSpPr>
              <a:spLocks/>
            </p:cNvSpPr>
            <p:nvPr/>
          </p:nvSpPr>
          <p:spPr bwMode="auto">
            <a:xfrm>
              <a:off x="4551" y="2484"/>
              <a:ext cx="358" cy="350"/>
            </a:xfrm>
            <a:custGeom>
              <a:avLst/>
              <a:gdLst>
                <a:gd name="T0" fmla="*/ 358 w 330"/>
                <a:gd name="T1" fmla="*/ 173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9 h 350"/>
                <a:gd name="T18" fmla="*/ 207 w 330"/>
                <a:gd name="T19" fmla="*/ 2 h 350"/>
                <a:gd name="T20" fmla="*/ 179 w 330"/>
                <a:gd name="T21" fmla="*/ 0 h 350"/>
                <a:gd name="T22" fmla="*/ 151 w 330"/>
                <a:gd name="T23" fmla="*/ 2 h 350"/>
                <a:gd name="T24" fmla="*/ 122 w 330"/>
                <a:gd name="T25" fmla="*/ 9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7 h 350"/>
                <a:gd name="T50" fmla="*/ 53 w 330"/>
                <a:gd name="T51" fmla="*/ 298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8 h 350"/>
                <a:gd name="T72" fmla="*/ 324 w 330"/>
                <a:gd name="T73" fmla="*/ 277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147"/>
                  </a:lnTo>
                  <a:lnTo>
                    <a:pt x="321" y="119"/>
                  </a:lnTo>
                  <a:lnTo>
                    <a:pt x="312" y="93"/>
                  </a:lnTo>
                  <a:lnTo>
                    <a:pt x="299" y="72"/>
                  </a:lnTo>
                  <a:lnTo>
                    <a:pt x="281" y="51"/>
                  </a:lnTo>
                  <a:lnTo>
                    <a:pt x="262" y="33"/>
                  </a:lnTo>
                  <a:lnTo>
                    <a:pt x="242" y="19"/>
                  </a:lnTo>
                  <a:lnTo>
                    <a:pt x="218" y="9"/>
                  </a:lnTo>
                  <a:lnTo>
                    <a:pt x="191" y="2"/>
                  </a:lnTo>
                  <a:lnTo>
                    <a:pt x="165" y="0"/>
                  </a:lnTo>
                  <a:lnTo>
                    <a:pt x="139" y="2"/>
                  </a:lnTo>
                  <a:lnTo>
                    <a:pt x="112" y="9"/>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7"/>
                  </a:lnTo>
                  <a:lnTo>
                    <a:pt x="49" y="298"/>
                  </a:lnTo>
                  <a:lnTo>
                    <a:pt x="68" y="315"/>
                  </a:lnTo>
                  <a:lnTo>
                    <a:pt x="90" y="331"/>
                  </a:lnTo>
                  <a:lnTo>
                    <a:pt x="112" y="340"/>
                  </a:lnTo>
                  <a:lnTo>
                    <a:pt x="139" y="347"/>
                  </a:lnTo>
                  <a:lnTo>
                    <a:pt x="165" y="350"/>
                  </a:lnTo>
                  <a:lnTo>
                    <a:pt x="191" y="347"/>
                  </a:lnTo>
                  <a:lnTo>
                    <a:pt x="218" y="340"/>
                  </a:lnTo>
                  <a:lnTo>
                    <a:pt x="242" y="331"/>
                  </a:lnTo>
                  <a:lnTo>
                    <a:pt x="262" y="315"/>
                  </a:lnTo>
                  <a:lnTo>
                    <a:pt x="281" y="298"/>
                  </a:lnTo>
                  <a:lnTo>
                    <a:pt x="299" y="277"/>
                  </a:lnTo>
                  <a:lnTo>
                    <a:pt x="312" y="254"/>
                  </a:lnTo>
                  <a:lnTo>
                    <a:pt x="321" y="231"/>
                  </a:lnTo>
                  <a:lnTo>
                    <a:pt x="327" y="203"/>
                  </a:lnTo>
                  <a:lnTo>
                    <a:pt x="330"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2" name="Rectangle 50"/>
            <p:cNvSpPr>
              <a:spLocks noChangeArrowheads="1"/>
            </p:cNvSpPr>
            <p:nvPr/>
          </p:nvSpPr>
          <p:spPr bwMode="auto">
            <a:xfrm>
              <a:off x="4711" y="2615"/>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S</a:t>
              </a:r>
              <a:endParaRPr lang="en-US" altLang="zh-CN" sz="1292">
                <a:ea typeface="宋体" panose="02010600030101010101" pitchFamily="2" charset="-122"/>
              </a:endParaRPr>
            </a:p>
          </p:txBody>
        </p:sp>
        <p:sp>
          <p:nvSpPr>
            <p:cNvPr id="31793" name="Freeform 51"/>
            <p:cNvSpPr>
              <a:spLocks/>
            </p:cNvSpPr>
            <p:nvPr/>
          </p:nvSpPr>
          <p:spPr bwMode="auto">
            <a:xfrm>
              <a:off x="4804" y="2829"/>
              <a:ext cx="66" cy="103"/>
            </a:xfrm>
            <a:custGeom>
              <a:avLst/>
              <a:gdLst>
                <a:gd name="T0" fmla="*/ 66 w 61"/>
                <a:gd name="T1" fmla="*/ 103 h 103"/>
                <a:gd name="T2" fmla="*/ 66 w 61"/>
                <a:gd name="T3" fmla="*/ 89 h 103"/>
                <a:gd name="T4" fmla="*/ 64 w 61"/>
                <a:gd name="T5" fmla="*/ 72 h 103"/>
                <a:gd name="T6" fmla="*/ 60 w 61"/>
                <a:gd name="T7" fmla="*/ 56 h 103"/>
                <a:gd name="T8" fmla="*/ 54 w 61"/>
                <a:gd name="T9" fmla="*/ 44 h 103"/>
                <a:gd name="T10" fmla="*/ 48 w 61"/>
                <a:gd name="T11" fmla="*/ 30 h 103"/>
                <a:gd name="T12" fmla="*/ 40 w 61"/>
                <a:gd name="T13" fmla="*/ 21 h 103"/>
                <a:gd name="T14" fmla="*/ 31 w 61"/>
                <a:gd name="T15" fmla="*/ 12 h 103"/>
                <a:gd name="T16" fmla="*/ 22 w 61"/>
                <a:gd name="T17" fmla="*/ 7 h 103"/>
                <a:gd name="T18" fmla="*/ 12 w 61"/>
                <a:gd name="T19" fmla="*/ 2 h 103"/>
                <a:gd name="T20" fmla="*/ 0 w 61"/>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03"/>
                <a:gd name="T35" fmla="*/ 61 w 6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03">
                  <a:moveTo>
                    <a:pt x="61" y="103"/>
                  </a:moveTo>
                  <a:lnTo>
                    <a:pt x="61" y="89"/>
                  </a:lnTo>
                  <a:lnTo>
                    <a:pt x="59" y="72"/>
                  </a:lnTo>
                  <a:lnTo>
                    <a:pt x="55" y="56"/>
                  </a:lnTo>
                  <a:lnTo>
                    <a:pt x="50" y="44"/>
                  </a:lnTo>
                  <a:lnTo>
                    <a:pt x="44" y="30"/>
                  </a:lnTo>
                  <a:lnTo>
                    <a:pt x="37" y="21"/>
                  </a:lnTo>
                  <a:lnTo>
                    <a:pt x="29" y="12"/>
                  </a:lnTo>
                  <a:lnTo>
                    <a:pt x="20" y="7"/>
                  </a:lnTo>
                  <a:lnTo>
                    <a:pt x="11" y="2"/>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4" name="Freeform 52"/>
            <p:cNvSpPr>
              <a:spLocks/>
            </p:cNvSpPr>
            <p:nvPr/>
          </p:nvSpPr>
          <p:spPr bwMode="auto">
            <a:xfrm>
              <a:off x="4738" y="2934"/>
              <a:ext cx="135" cy="102"/>
            </a:xfrm>
            <a:custGeom>
              <a:avLst/>
              <a:gdLst>
                <a:gd name="T0" fmla="*/ 0 w 125"/>
                <a:gd name="T1" fmla="*/ 102 h 102"/>
                <a:gd name="T2" fmla="*/ 21 w 125"/>
                <a:gd name="T3" fmla="*/ 102 h 102"/>
                <a:gd name="T4" fmla="*/ 42 w 125"/>
                <a:gd name="T5" fmla="*/ 98 h 102"/>
                <a:gd name="T6" fmla="*/ 62 w 125"/>
                <a:gd name="T7" fmla="*/ 91 h 102"/>
                <a:gd name="T8" fmla="*/ 80 w 125"/>
                <a:gd name="T9" fmla="*/ 84 h 102"/>
                <a:gd name="T10" fmla="*/ 94 w 125"/>
                <a:gd name="T11" fmla="*/ 72 h 102"/>
                <a:gd name="T12" fmla="*/ 109 w 125"/>
                <a:gd name="T13" fmla="*/ 60 h 102"/>
                <a:gd name="T14" fmla="*/ 118 w 125"/>
                <a:gd name="T15" fmla="*/ 46 h 102"/>
                <a:gd name="T16" fmla="*/ 127 w 125"/>
                <a:gd name="T17" fmla="*/ 33 h 102"/>
                <a:gd name="T18" fmla="*/ 132 w 125"/>
                <a:gd name="T19" fmla="*/ 16 h 102"/>
                <a:gd name="T20" fmla="*/ 135 w 125"/>
                <a:gd name="T21" fmla="*/ 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2"/>
                <a:gd name="T35" fmla="*/ 125 w 125"/>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2">
                  <a:moveTo>
                    <a:pt x="0" y="102"/>
                  </a:moveTo>
                  <a:lnTo>
                    <a:pt x="19" y="102"/>
                  </a:lnTo>
                  <a:lnTo>
                    <a:pt x="39" y="98"/>
                  </a:lnTo>
                  <a:lnTo>
                    <a:pt x="57" y="91"/>
                  </a:lnTo>
                  <a:lnTo>
                    <a:pt x="74" y="84"/>
                  </a:lnTo>
                  <a:lnTo>
                    <a:pt x="87" y="72"/>
                  </a:lnTo>
                  <a:lnTo>
                    <a:pt x="101" y="60"/>
                  </a:lnTo>
                  <a:lnTo>
                    <a:pt x="109" y="46"/>
                  </a:lnTo>
                  <a:lnTo>
                    <a:pt x="118" y="33"/>
                  </a:lnTo>
                  <a:lnTo>
                    <a:pt x="122" y="16"/>
                  </a:lnTo>
                  <a:lnTo>
                    <a:pt x="1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5" name="Freeform 53"/>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6" name="Freeform 54"/>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97" name="Freeform 55"/>
            <p:cNvSpPr>
              <a:spLocks/>
            </p:cNvSpPr>
            <p:nvPr/>
          </p:nvSpPr>
          <p:spPr bwMode="auto">
            <a:xfrm>
              <a:off x="4604" y="2890"/>
              <a:ext cx="6" cy="42"/>
            </a:xfrm>
            <a:custGeom>
              <a:avLst/>
              <a:gdLst>
                <a:gd name="T0" fmla="*/ 0 w 6"/>
                <a:gd name="T1" fmla="*/ 42 h 42"/>
                <a:gd name="T2" fmla="*/ 0 w 6"/>
                <a:gd name="T3" fmla="*/ 39 h 42"/>
                <a:gd name="T4" fmla="*/ 0 w 6"/>
                <a:gd name="T5" fmla="*/ 35 h 42"/>
                <a:gd name="T6" fmla="*/ 0 w 6"/>
                <a:gd name="T7" fmla="*/ 30 h 42"/>
                <a:gd name="T8" fmla="*/ 0 w 6"/>
                <a:gd name="T9" fmla="*/ 23 h 42"/>
                <a:gd name="T10" fmla="*/ 0 w 6"/>
                <a:gd name="T11" fmla="*/ 18 h 42"/>
                <a:gd name="T12" fmla="*/ 0 w 6"/>
                <a:gd name="T13" fmla="*/ 14 h 42"/>
                <a:gd name="T14" fmla="*/ 0 w 6"/>
                <a:gd name="T15" fmla="*/ 11 h 42"/>
                <a:gd name="T16" fmla="*/ 2 w 6"/>
                <a:gd name="T17" fmla="*/ 7 h 42"/>
                <a:gd name="T18" fmla="*/ 4 w 6"/>
                <a:gd name="T19" fmla="*/ 2 h 42"/>
                <a:gd name="T20" fmla="*/ 6 w 6"/>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2"/>
                <a:gd name="T35" fmla="*/ 6 w 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2">
                  <a:moveTo>
                    <a:pt x="0" y="42"/>
                  </a:moveTo>
                  <a:lnTo>
                    <a:pt x="0" y="39"/>
                  </a:lnTo>
                  <a:lnTo>
                    <a:pt x="0" y="35"/>
                  </a:lnTo>
                  <a:lnTo>
                    <a:pt x="0" y="30"/>
                  </a:lnTo>
                  <a:lnTo>
                    <a:pt x="0" y="23"/>
                  </a:lnTo>
                  <a:lnTo>
                    <a:pt x="0" y="18"/>
                  </a:lnTo>
                  <a:lnTo>
                    <a:pt x="0" y="14"/>
                  </a:lnTo>
                  <a:lnTo>
                    <a:pt x="0" y="11"/>
                  </a:lnTo>
                  <a:lnTo>
                    <a:pt x="2" y="7"/>
                  </a:lnTo>
                  <a:lnTo>
                    <a:pt x="4" y="2"/>
                  </a:lnTo>
                  <a:lnTo>
                    <a:pt x="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8" name="Freeform 56"/>
            <p:cNvSpPr>
              <a:spLocks/>
            </p:cNvSpPr>
            <p:nvPr/>
          </p:nvSpPr>
          <p:spPr bwMode="auto">
            <a:xfrm>
              <a:off x="4604" y="2934"/>
              <a:ext cx="134" cy="102"/>
            </a:xfrm>
            <a:custGeom>
              <a:avLst/>
              <a:gdLst>
                <a:gd name="T0" fmla="*/ 0 w 123"/>
                <a:gd name="T1" fmla="*/ 0 h 102"/>
                <a:gd name="T2" fmla="*/ 2 w 123"/>
                <a:gd name="T3" fmla="*/ 16 h 102"/>
                <a:gd name="T4" fmla="*/ 7 w 123"/>
                <a:gd name="T5" fmla="*/ 33 h 102"/>
                <a:gd name="T6" fmla="*/ 14 w 123"/>
                <a:gd name="T7" fmla="*/ 46 h 102"/>
                <a:gd name="T8" fmla="*/ 26 w 123"/>
                <a:gd name="T9" fmla="*/ 60 h 102"/>
                <a:gd name="T10" fmla="*/ 40 w 123"/>
                <a:gd name="T11" fmla="*/ 72 h 102"/>
                <a:gd name="T12" fmla="*/ 54 w 123"/>
                <a:gd name="T13" fmla="*/ 84 h 102"/>
                <a:gd name="T14" fmla="*/ 71 w 123"/>
                <a:gd name="T15" fmla="*/ 91 h 102"/>
                <a:gd name="T16" fmla="*/ 93 w 123"/>
                <a:gd name="T17" fmla="*/ 98 h 102"/>
                <a:gd name="T18" fmla="*/ 112 w 123"/>
                <a:gd name="T19" fmla="*/ 102 h 102"/>
                <a:gd name="T20" fmla="*/ 134 w 123"/>
                <a:gd name="T21" fmla="*/ 102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2"/>
                <a:gd name="T35" fmla="*/ 123 w 123"/>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2">
                  <a:moveTo>
                    <a:pt x="0" y="0"/>
                  </a:moveTo>
                  <a:lnTo>
                    <a:pt x="2" y="16"/>
                  </a:lnTo>
                  <a:lnTo>
                    <a:pt x="6" y="33"/>
                  </a:lnTo>
                  <a:lnTo>
                    <a:pt x="13" y="46"/>
                  </a:lnTo>
                  <a:lnTo>
                    <a:pt x="24" y="60"/>
                  </a:lnTo>
                  <a:lnTo>
                    <a:pt x="37" y="72"/>
                  </a:lnTo>
                  <a:lnTo>
                    <a:pt x="50" y="84"/>
                  </a:lnTo>
                  <a:lnTo>
                    <a:pt x="65" y="91"/>
                  </a:lnTo>
                  <a:lnTo>
                    <a:pt x="85" y="98"/>
                  </a:lnTo>
                  <a:lnTo>
                    <a:pt x="103" y="102"/>
                  </a:lnTo>
                  <a:lnTo>
                    <a:pt x="123" y="10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9" name="Freeform 57"/>
            <p:cNvSpPr>
              <a:spLocks/>
            </p:cNvSpPr>
            <p:nvPr/>
          </p:nvSpPr>
          <p:spPr bwMode="auto">
            <a:xfrm>
              <a:off x="4373" y="3200"/>
              <a:ext cx="178" cy="440"/>
            </a:xfrm>
            <a:custGeom>
              <a:avLst/>
              <a:gdLst>
                <a:gd name="T0" fmla="*/ 0 w 164"/>
                <a:gd name="T1" fmla="*/ 0 h 440"/>
                <a:gd name="T2" fmla="*/ 2 w 164"/>
                <a:gd name="T3" fmla="*/ 72 h 440"/>
                <a:gd name="T4" fmla="*/ 10 w 164"/>
                <a:gd name="T5" fmla="*/ 139 h 440"/>
                <a:gd name="T6" fmla="*/ 22 w 164"/>
                <a:gd name="T7" fmla="*/ 202 h 440"/>
                <a:gd name="T8" fmla="*/ 36 w 164"/>
                <a:gd name="T9" fmla="*/ 261 h 440"/>
                <a:gd name="T10" fmla="*/ 52 w 164"/>
                <a:gd name="T11" fmla="*/ 312 h 440"/>
                <a:gd name="T12" fmla="*/ 74 w 164"/>
                <a:gd name="T13" fmla="*/ 354 h 440"/>
                <a:gd name="T14" fmla="*/ 98 w 164"/>
                <a:gd name="T15" fmla="*/ 391 h 440"/>
                <a:gd name="T16" fmla="*/ 124 w 164"/>
                <a:gd name="T17" fmla="*/ 417 h 440"/>
                <a:gd name="T18" fmla="*/ 150 w 164"/>
                <a:gd name="T19" fmla="*/ 433 h 440"/>
                <a:gd name="T20" fmla="*/ 178 w 164"/>
                <a:gd name="T21" fmla="*/ 44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440"/>
                <a:gd name="T35" fmla="*/ 164 w 164"/>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440">
                  <a:moveTo>
                    <a:pt x="0" y="0"/>
                  </a:moveTo>
                  <a:lnTo>
                    <a:pt x="2" y="72"/>
                  </a:lnTo>
                  <a:lnTo>
                    <a:pt x="9" y="139"/>
                  </a:lnTo>
                  <a:lnTo>
                    <a:pt x="20" y="202"/>
                  </a:lnTo>
                  <a:lnTo>
                    <a:pt x="33" y="261"/>
                  </a:lnTo>
                  <a:lnTo>
                    <a:pt x="48" y="312"/>
                  </a:lnTo>
                  <a:lnTo>
                    <a:pt x="68" y="354"/>
                  </a:lnTo>
                  <a:lnTo>
                    <a:pt x="90" y="391"/>
                  </a:lnTo>
                  <a:lnTo>
                    <a:pt x="114" y="417"/>
                  </a:lnTo>
                  <a:lnTo>
                    <a:pt x="138" y="433"/>
                  </a:lnTo>
                  <a:lnTo>
                    <a:pt x="164" y="4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0" name="Freeform 58"/>
            <p:cNvSpPr>
              <a:spLocks/>
            </p:cNvSpPr>
            <p:nvPr/>
          </p:nvSpPr>
          <p:spPr bwMode="auto">
            <a:xfrm>
              <a:off x="4501" y="2759"/>
              <a:ext cx="77" cy="47"/>
            </a:xfrm>
            <a:custGeom>
              <a:avLst/>
              <a:gdLst>
                <a:gd name="T0" fmla="*/ 10 w 71"/>
                <a:gd name="T1" fmla="*/ 28 h 47"/>
                <a:gd name="T2" fmla="*/ 0 w 71"/>
                <a:gd name="T3" fmla="*/ 9 h 47"/>
                <a:gd name="T4" fmla="*/ 77 w 71"/>
                <a:gd name="T5" fmla="*/ 0 h 47"/>
                <a:gd name="T6" fmla="*/ 17 w 71"/>
                <a:gd name="T7" fmla="*/ 47 h 47"/>
                <a:gd name="T8" fmla="*/ 10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9" y="28"/>
                  </a:moveTo>
                  <a:lnTo>
                    <a:pt x="0" y="9"/>
                  </a:lnTo>
                  <a:lnTo>
                    <a:pt x="71" y="0"/>
                  </a:lnTo>
                  <a:lnTo>
                    <a:pt x="16" y="47"/>
                  </a:lnTo>
                  <a:lnTo>
                    <a:pt x="9" y="2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1" name="Freeform 59"/>
            <p:cNvSpPr>
              <a:spLocks/>
            </p:cNvSpPr>
            <p:nvPr/>
          </p:nvSpPr>
          <p:spPr bwMode="auto">
            <a:xfrm>
              <a:off x="4501" y="2759"/>
              <a:ext cx="77" cy="47"/>
            </a:xfrm>
            <a:custGeom>
              <a:avLst/>
              <a:gdLst>
                <a:gd name="T0" fmla="*/ 8 w 71"/>
                <a:gd name="T1" fmla="*/ 28 h 47"/>
                <a:gd name="T2" fmla="*/ 0 w 71"/>
                <a:gd name="T3" fmla="*/ 9 h 47"/>
                <a:gd name="T4" fmla="*/ 77 w 71"/>
                <a:gd name="T5" fmla="*/ 0 h 47"/>
                <a:gd name="T6" fmla="*/ 17 w 71"/>
                <a:gd name="T7" fmla="*/ 47 h 47"/>
                <a:gd name="T8" fmla="*/ 8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7" y="28"/>
                  </a:moveTo>
                  <a:lnTo>
                    <a:pt x="0" y="9"/>
                  </a:lnTo>
                  <a:lnTo>
                    <a:pt x="71" y="0"/>
                  </a:lnTo>
                  <a:lnTo>
                    <a:pt x="16" y="47"/>
                  </a:lnTo>
                  <a:lnTo>
                    <a:pt x="7"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802" name="Freeform 60"/>
            <p:cNvSpPr>
              <a:spLocks/>
            </p:cNvSpPr>
            <p:nvPr/>
          </p:nvSpPr>
          <p:spPr bwMode="auto">
            <a:xfrm>
              <a:off x="4373" y="2787"/>
              <a:ext cx="135" cy="413"/>
            </a:xfrm>
            <a:custGeom>
              <a:avLst/>
              <a:gdLst>
                <a:gd name="T0" fmla="*/ 0 w 125"/>
                <a:gd name="T1" fmla="*/ 413 h 413"/>
                <a:gd name="T2" fmla="*/ 2 w 125"/>
                <a:gd name="T3" fmla="*/ 357 h 413"/>
                <a:gd name="T4" fmla="*/ 4 w 125"/>
                <a:gd name="T5" fmla="*/ 303 h 413"/>
                <a:gd name="T6" fmla="*/ 12 w 125"/>
                <a:gd name="T7" fmla="*/ 249 h 413"/>
                <a:gd name="T8" fmla="*/ 22 w 125"/>
                <a:gd name="T9" fmla="*/ 198 h 413"/>
                <a:gd name="T10" fmla="*/ 30 w 125"/>
                <a:gd name="T11" fmla="*/ 152 h 413"/>
                <a:gd name="T12" fmla="*/ 44 w 125"/>
                <a:gd name="T13" fmla="*/ 110 h 413"/>
                <a:gd name="T14" fmla="*/ 64 w 125"/>
                <a:gd name="T15" fmla="*/ 72 h 413"/>
                <a:gd name="T16" fmla="*/ 83 w 125"/>
                <a:gd name="T17" fmla="*/ 40 h 413"/>
                <a:gd name="T18" fmla="*/ 107 w 125"/>
                <a:gd name="T19" fmla="*/ 16 h 413"/>
                <a:gd name="T20" fmla="*/ 135 w 125"/>
                <a:gd name="T21" fmla="*/ 0 h 4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413"/>
                <a:gd name="T35" fmla="*/ 125 w 125"/>
                <a:gd name="T36" fmla="*/ 413 h 4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413">
                  <a:moveTo>
                    <a:pt x="0" y="413"/>
                  </a:moveTo>
                  <a:lnTo>
                    <a:pt x="2" y="357"/>
                  </a:lnTo>
                  <a:lnTo>
                    <a:pt x="4" y="303"/>
                  </a:lnTo>
                  <a:lnTo>
                    <a:pt x="11" y="249"/>
                  </a:lnTo>
                  <a:lnTo>
                    <a:pt x="20" y="198"/>
                  </a:lnTo>
                  <a:lnTo>
                    <a:pt x="28" y="152"/>
                  </a:lnTo>
                  <a:lnTo>
                    <a:pt x="41" y="110"/>
                  </a:lnTo>
                  <a:lnTo>
                    <a:pt x="59" y="72"/>
                  </a:lnTo>
                  <a:lnTo>
                    <a:pt x="77" y="40"/>
                  </a:lnTo>
                  <a:lnTo>
                    <a:pt x="99" y="16"/>
                  </a:lnTo>
                  <a:lnTo>
                    <a:pt x="1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3" name="Freeform 61"/>
            <p:cNvSpPr>
              <a:spLocks/>
            </p:cNvSpPr>
            <p:nvPr/>
          </p:nvSpPr>
          <p:spPr bwMode="auto">
            <a:xfrm>
              <a:off x="4890" y="2775"/>
              <a:ext cx="211" cy="378"/>
            </a:xfrm>
            <a:custGeom>
              <a:avLst/>
              <a:gdLst>
                <a:gd name="T0" fmla="*/ 211 w 195"/>
                <a:gd name="T1" fmla="*/ 378 h 378"/>
                <a:gd name="T2" fmla="*/ 211 w 195"/>
                <a:gd name="T3" fmla="*/ 317 h 378"/>
                <a:gd name="T4" fmla="*/ 202 w 195"/>
                <a:gd name="T5" fmla="*/ 259 h 378"/>
                <a:gd name="T6" fmla="*/ 190 w 195"/>
                <a:gd name="T7" fmla="*/ 205 h 378"/>
                <a:gd name="T8" fmla="*/ 173 w 195"/>
                <a:gd name="T9" fmla="*/ 154 h 378"/>
                <a:gd name="T10" fmla="*/ 151 w 195"/>
                <a:gd name="T11" fmla="*/ 112 h 378"/>
                <a:gd name="T12" fmla="*/ 126 w 195"/>
                <a:gd name="T13" fmla="*/ 73 h 378"/>
                <a:gd name="T14" fmla="*/ 97 w 195"/>
                <a:gd name="T15" fmla="*/ 42 h 378"/>
                <a:gd name="T16" fmla="*/ 66 w 195"/>
                <a:gd name="T17" fmla="*/ 19 h 378"/>
                <a:gd name="T18" fmla="*/ 36 w 195"/>
                <a:gd name="T19" fmla="*/ 5 h 378"/>
                <a:gd name="T20" fmla="*/ 0 w 195"/>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378"/>
                <a:gd name="T35" fmla="*/ 195 w 195"/>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378">
                  <a:moveTo>
                    <a:pt x="195" y="378"/>
                  </a:moveTo>
                  <a:lnTo>
                    <a:pt x="195" y="317"/>
                  </a:lnTo>
                  <a:lnTo>
                    <a:pt x="187" y="259"/>
                  </a:lnTo>
                  <a:lnTo>
                    <a:pt x="176" y="205"/>
                  </a:lnTo>
                  <a:lnTo>
                    <a:pt x="160" y="154"/>
                  </a:lnTo>
                  <a:lnTo>
                    <a:pt x="140" y="112"/>
                  </a:lnTo>
                  <a:lnTo>
                    <a:pt x="116" y="73"/>
                  </a:lnTo>
                  <a:lnTo>
                    <a:pt x="90" y="42"/>
                  </a:lnTo>
                  <a:lnTo>
                    <a:pt x="61" y="19"/>
                  </a:lnTo>
                  <a:lnTo>
                    <a:pt x="33" y="5"/>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4" name="Freeform 62"/>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21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5" name="Freeform 63"/>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19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806" name="Freeform 64"/>
            <p:cNvSpPr>
              <a:spLocks/>
            </p:cNvSpPr>
            <p:nvPr/>
          </p:nvSpPr>
          <p:spPr bwMode="auto">
            <a:xfrm>
              <a:off x="4951" y="3153"/>
              <a:ext cx="150" cy="347"/>
            </a:xfrm>
            <a:custGeom>
              <a:avLst/>
              <a:gdLst>
                <a:gd name="T0" fmla="*/ 150 w 138"/>
                <a:gd name="T1" fmla="*/ 0 h 347"/>
                <a:gd name="T2" fmla="*/ 150 w 138"/>
                <a:gd name="T3" fmla="*/ 49 h 347"/>
                <a:gd name="T4" fmla="*/ 146 w 138"/>
                <a:gd name="T5" fmla="*/ 95 h 347"/>
                <a:gd name="T6" fmla="*/ 138 w 138"/>
                <a:gd name="T7" fmla="*/ 140 h 347"/>
                <a:gd name="T8" fmla="*/ 129 w 138"/>
                <a:gd name="T9" fmla="*/ 182 h 347"/>
                <a:gd name="T10" fmla="*/ 114 w 138"/>
                <a:gd name="T11" fmla="*/ 221 h 347"/>
                <a:gd name="T12" fmla="*/ 98 w 138"/>
                <a:gd name="T13" fmla="*/ 259 h 347"/>
                <a:gd name="T14" fmla="*/ 76 w 138"/>
                <a:gd name="T15" fmla="*/ 289 h 347"/>
                <a:gd name="T16" fmla="*/ 55 w 138"/>
                <a:gd name="T17" fmla="*/ 315 h 347"/>
                <a:gd name="T18" fmla="*/ 28 w 138"/>
                <a:gd name="T19" fmla="*/ 333 h 347"/>
                <a:gd name="T20" fmla="*/ 0 w 138"/>
                <a:gd name="T21" fmla="*/ 347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347"/>
                <a:gd name="T35" fmla="*/ 138 w 138"/>
                <a:gd name="T36" fmla="*/ 347 h 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347">
                  <a:moveTo>
                    <a:pt x="138" y="0"/>
                  </a:moveTo>
                  <a:lnTo>
                    <a:pt x="138" y="49"/>
                  </a:lnTo>
                  <a:lnTo>
                    <a:pt x="134" y="95"/>
                  </a:lnTo>
                  <a:lnTo>
                    <a:pt x="127" y="140"/>
                  </a:lnTo>
                  <a:lnTo>
                    <a:pt x="119" y="182"/>
                  </a:lnTo>
                  <a:lnTo>
                    <a:pt x="105" y="221"/>
                  </a:lnTo>
                  <a:lnTo>
                    <a:pt x="90" y="259"/>
                  </a:lnTo>
                  <a:lnTo>
                    <a:pt x="70" y="289"/>
                  </a:lnTo>
                  <a:lnTo>
                    <a:pt x="51" y="315"/>
                  </a:lnTo>
                  <a:lnTo>
                    <a:pt x="26" y="333"/>
                  </a:lnTo>
                  <a:lnTo>
                    <a:pt x="0" y="347"/>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7" name="Freeform 65"/>
            <p:cNvSpPr>
              <a:spLocks/>
            </p:cNvSpPr>
            <p:nvPr/>
          </p:nvSpPr>
          <p:spPr bwMode="auto">
            <a:xfrm>
              <a:off x="4909" y="1172"/>
              <a:ext cx="801" cy="1217"/>
            </a:xfrm>
            <a:custGeom>
              <a:avLst/>
              <a:gdLst>
                <a:gd name="T0" fmla="*/ 801 w 739"/>
                <a:gd name="T1" fmla="*/ 1217 h 1217"/>
                <a:gd name="T2" fmla="*/ 791 w 739"/>
                <a:gd name="T3" fmla="*/ 1021 h 1217"/>
                <a:gd name="T4" fmla="*/ 763 w 739"/>
                <a:gd name="T5" fmla="*/ 834 h 1217"/>
                <a:gd name="T6" fmla="*/ 713 w 739"/>
                <a:gd name="T7" fmla="*/ 660 h 1217"/>
                <a:gd name="T8" fmla="*/ 649 w 739"/>
                <a:gd name="T9" fmla="*/ 499 h 1217"/>
                <a:gd name="T10" fmla="*/ 568 w 739"/>
                <a:gd name="T11" fmla="*/ 357 h 1217"/>
                <a:gd name="T12" fmla="*/ 476 w 739"/>
                <a:gd name="T13" fmla="*/ 235 h 1217"/>
                <a:gd name="T14" fmla="*/ 369 w 739"/>
                <a:gd name="T15" fmla="*/ 138 h 1217"/>
                <a:gd name="T16" fmla="*/ 254 w 739"/>
                <a:gd name="T17" fmla="*/ 63 h 1217"/>
                <a:gd name="T18" fmla="*/ 130 w 739"/>
                <a:gd name="T19" fmla="*/ 16 h 1217"/>
                <a:gd name="T20" fmla="*/ 0 w 739"/>
                <a:gd name="T21" fmla="*/ 0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17"/>
                <a:gd name="T35" fmla="*/ 739 w 739"/>
                <a:gd name="T36" fmla="*/ 1217 h 1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17">
                  <a:moveTo>
                    <a:pt x="739" y="1217"/>
                  </a:moveTo>
                  <a:lnTo>
                    <a:pt x="730" y="1021"/>
                  </a:lnTo>
                  <a:lnTo>
                    <a:pt x="704" y="834"/>
                  </a:lnTo>
                  <a:lnTo>
                    <a:pt x="658" y="660"/>
                  </a:lnTo>
                  <a:lnTo>
                    <a:pt x="599" y="499"/>
                  </a:lnTo>
                  <a:lnTo>
                    <a:pt x="524" y="357"/>
                  </a:lnTo>
                  <a:lnTo>
                    <a:pt x="439" y="235"/>
                  </a:lnTo>
                  <a:lnTo>
                    <a:pt x="340" y="138"/>
                  </a:lnTo>
                  <a:lnTo>
                    <a:pt x="234" y="63"/>
                  </a:lnTo>
                  <a:lnTo>
                    <a:pt x="120" y="16"/>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8" name="Freeform 66"/>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9" name="Freeform 67"/>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810" name="Freeform 68"/>
            <p:cNvSpPr>
              <a:spLocks/>
            </p:cNvSpPr>
            <p:nvPr/>
          </p:nvSpPr>
          <p:spPr bwMode="auto">
            <a:xfrm>
              <a:off x="4989" y="2389"/>
              <a:ext cx="721" cy="1211"/>
            </a:xfrm>
            <a:custGeom>
              <a:avLst/>
              <a:gdLst>
                <a:gd name="T0" fmla="*/ 721 w 665"/>
                <a:gd name="T1" fmla="*/ 0 h 1211"/>
                <a:gd name="T2" fmla="*/ 714 w 665"/>
                <a:gd name="T3" fmla="*/ 186 h 1211"/>
                <a:gd name="T4" fmla="*/ 687 w 665"/>
                <a:gd name="T5" fmla="*/ 365 h 1211"/>
                <a:gd name="T6" fmla="*/ 645 w 665"/>
                <a:gd name="T7" fmla="*/ 533 h 1211"/>
                <a:gd name="T8" fmla="*/ 588 w 665"/>
                <a:gd name="T9" fmla="*/ 689 h 1211"/>
                <a:gd name="T10" fmla="*/ 516 w 665"/>
                <a:gd name="T11" fmla="*/ 829 h 1211"/>
                <a:gd name="T12" fmla="*/ 434 w 665"/>
                <a:gd name="T13" fmla="*/ 950 h 1211"/>
                <a:gd name="T14" fmla="*/ 338 w 665"/>
                <a:gd name="T15" fmla="*/ 1053 h 1211"/>
                <a:gd name="T16" fmla="*/ 233 w 665"/>
                <a:gd name="T17" fmla="*/ 1132 h 1211"/>
                <a:gd name="T18" fmla="*/ 121 w 665"/>
                <a:gd name="T19" fmla="*/ 1186 h 1211"/>
                <a:gd name="T20" fmla="*/ 0 w 665"/>
                <a:gd name="T21" fmla="*/ 1211 h 1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5"/>
                <a:gd name="T34" fmla="*/ 0 h 1211"/>
                <a:gd name="T35" fmla="*/ 665 w 665"/>
                <a:gd name="T36" fmla="*/ 1211 h 1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5" h="1211">
                  <a:moveTo>
                    <a:pt x="665" y="0"/>
                  </a:moveTo>
                  <a:lnTo>
                    <a:pt x="659" y="186"/>
                  </a:lnTo>
                  <a:lnTo>
                    <a:pt x="634" y="365"/>
                  </a:lnTo>
                  <a:lnTo>
                    <a:pt x="595" y="533"/>
                  </a:lnTo>
                  <a:lnTo>
                    <a:pt x="542" y="689"/>
                  </a:lnTo>
                  <a:lnTo>
                    <a:pt x="476" y="829"/>
                  </a:lnTo>
                  <a:lnTo>
                    <a:pt x="400" y="950"/>
                  </a:lnTo>
                  <a:lnTo>
                    <a:pt x="312" y="1053"/>
                  </a:lnTo>
                  <a:lnTo>
                    <a:pt x="215" y="1132"/>
                  </a:lnTo>
                  <a:lnTo>
                    <a:pt x="112" y="1186"/>
                  </a:lnTo>
                  <a:lnTo>
                    <a:pt x="0" y="1211"/>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1" name="Freeform 69"/>
            <p:cNvSpPr>
              <a:spLocks/>
            </p:cNvSpPr>
            <p:nvPr/>
          </p:nvSpPr>
          <p:spPr bwMode="auto">
            <a:xfrm>
              <a:off x="4875" y="1955"/>
              <a:ext cx="568" cy="806"/>
            </a:xfrm>
            <a:custGeom>
              <a:avLst/>
              <a:gdLst>
                <a:gd name="T0" fmla="*/ 568 w 524"/>
                <a:gd name="T1" fmla="*/ 806 h 806"/>
                <a:gd name="T2" fmla="*/ 561 w 524"/>
                <a:gd name="T3" fmla="*/ 676 h 806"/>
                <a:gd name="T4" fmla="*/ 540 w 524"/>
                <a:gd name="T5" fmla="*/ 552 h 806"/>
                <a:gd name="T6" fmla="*/ 506 w 524"/>
                <a:gd name="T7" fmla="*/ 436 h 806"/>
                <a:gd name="T8" fmla="*/ 459 w 524"/>
                <a:gd name="T9" fmla="*/ 331 h 806"/>
                <a:gd name="T10" fmla="*/ 402 w 524"/>
                <a:gd name="T11" fmla="*/ 235 h 806"/>
                <a:gd name="T12" fmla="*/ 335 w 524"/>
                <a:gd name="T13" fmla="*/ 156 h 806"/>
                <a:gd name="T14" fmla="*/ 261 w 524"/>
                <a:gd name="T15" fmla="*/ 91 h 806"/>
                <a:gd name="T16" fmla="*/ 178 w 524"/>
                <a:gd name="T17" fmla="*/ 42 h 806"/>
                <a:gd name="T18" fmla="*/ 92 w 524"/>
                <a:gd name="T19" fmla="*/ 9 h 806"/>
                <a:gd name="T20" fmla="*/ 0 w 524"/>
                <a:gd name="T21" fmla="*/ 0 h 8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4"/>
                <a:gd name="T34" fmla="*/ 0 h 806"/>
                <a:gd name="T35" fmla="*/ 524 w 524"/>
                <a:gd name="T36" fmla="*/ 806 h 8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4" h="806">
                  <a:moveTo>
                    <a:pt x="524" y="806"/>
                  </a:moveTo>
                  <a:lnTo>
                    <a:pt x="518" y="676"/>
                  </a:lnTo>
                  <a:lnTo>
                    <a:pt x="498" y="552"/>
                  </a:lnTo>
                  <a:lnTo>
                    <a:pt x="467" y="436"/>
                  </a:lnTo>
                  <a:lnTo>
                    <a:pt x="423" y="331"/>
                  </a:lnTo>
                  <a:lnTo>
                    <a:pt x="371" y="235"/>
                  </a:lnTo>
                  <a:lnTo>
                    <a:pt x="309" y="156"/>
                  </a:lnTo>
                  <a:lnTo>
                    <a:pt x="241" y="91"/>
                  </a:lnTo>
                  <a:lnTo>
                    <a:pt x="164" y="42"/>
                  </a:lnTo>
                  <a:lnTo>
                    <a:pt x="85" y="9"/>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2" name="Freeform 70"/>
            <p:cNvSpPr>
              <a:spLocks/>
            </p:cNvSpPr>
            <p:nvPr/>
          </p:nvSpPr>
          <p:spPr bwMode="auto">
            <a:xfrm>
              <a:off x="4904" y="3535"/>
              <a:ext cx="75" cy="40"/>
            </a:xfrm>
            <a:custGeom>
              <a:avLst/>
              <a:gdLst>
                <a:gd name="T0" fmla="*/ 71 w 70"/>
                <a:gd name="T1" fmla="*/ 19 h 40"/>
                <a:gd name="T2" fmla="*/ 75 w 70"/>
                <a:gd name="T3" fmla="*/ 40 h 40"/>
                <a:gd name="T4" fmla="*/ 0 w 70"/>
                <a:gd name="T5" fmla="*/ 28 h 40"/>
                <a:gd name="T6" fmla="*/ 71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8"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3" name="Freeform 71"/>
            <p:cNvSpPr>
              <a:spLocks/>
            </p:cNvSpPr>
            <p:nvPr/>
          </p:nvSpPr>
          <p:spPr bwMode="auto">
            <a:xfrm>
              <a:off x="4904" y="3535"/>
              <a:ext cx="75" cy="40"/>
            </a:xfrm>
            <a:custGeom>
              <a:avLst/>
              <a:gdLst>
                <a:gd name="T0" fmla="*/ 71 w 70"/>
                <a:gd name="T1" fmla="*/ 19 h 40"/>
                <a:gd name="T2" fmla="*/ 75 w 70"/>
                <a:gd name="T3" fmla="*/ 40 h 40"/>
                <a:gd name="T4" fmla="*/ 0 w 70"/>
                <a:gd name="T5" fmla="*/ 28 h 40"/>
                <a:gd name="T6" fmla="*/ 71 w 70"/>
                <a:gd name="T7" fmla="*/ 0 h 40"/>
                <a:gd name="T8" fmla="*/ 71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814" name="Freeform 72"/>
            <p:cNvSpPr>
              <a:spLocks/>
            </p:cNvSpPr>
            <p:nvPr/>
          </p:nvSpPr>
          <p:spPr bwMode="auto">
            <a:xfrm>
              <a:off x="4979" y="2761"/>
              <a:ext cx="464" cy="793"/>
            </a:xfrm>
            <a:custGeom>
              <a:avLst/>
              <a:gdLst>
                <a:gd name="T0" fmla="*/ 464 w 428"/>
                <a:gd name="T1" fmla="*/ 0 h 793"/>
                <a:gd name="T2" fmla="*/ 460 w 428"/>
                <a:gd name="T3" fmla="*/ 119 h 793"/>
                <a:gd name="T4" fmla="*/ 443 w 428"/>
                <a:gd name="T5" fmla="*/ 233 h 793"/>
                <a:gd name="T6" fmla="*/ 414 w 428"/>
                <a:gd name="T7" fmla="*/ 343 h 793"/>
                <a:gd name="T8" fmla="*/ 378 w 428"/>
                <a:gd name="T9" fmla="*/ 446 h 793"/>
                <a:gd name="T10" fmla="*/ 334 w 428"/>
                <a:gd name="T11" fmla="*/ 536 h 793"/>
                <a:gd name="T12" fmla="*/ 279 w 428"/>
                <a:gd name="T13" fmla="*/ 618 h 793"/>
                <a:gd name="T14" fmla="*/ 219 w 428"/>
                <a:gd name="T15" fmla="*/ 686 h 793"/>
                <a:gd name="T16" fmla="*/ 153 w 428"/>
                <a:gd name="T17" fmla="*/ 739 h 793"/>
                <a:gd name="T18" fmla="*/ 79 w 428"/>
                <a:gd name="T19" fmla="*/ 774 h 793"/>
                <a:gd name="T20" fmla="*/ 0 w 428"/>
                <a:gd name="T21" fmla="*/ 793 h 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8"/>
                <a:gd name="T34" fmla="*/ 0 h 793"/>
                <a:gd name="T35" fmla="*/ 428 w 428"/>
                <a:gd name="T36" fmla="*/ 793 h 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8" h="793">
                  <a:moveTo>
                    <a:pt x="428" y="0"/>
                  </a:moveTo>
                  <a:lnTo>
                    <a:pt x="424" y="119"/>
                  </a:lnTo>
                  <a:lnTo>
                    <a:pt x="409" y="233"/>
                  </a:lnTo>
                  <a:lnTo>
                    <a:pt x="382" y="343"/>
                  </a:lnTo>
                  <a:lnTo>
                    <a:pt x="349" y="446"/>
                  </a:lnTo>
                  <a:lnTo>
                    <a:pt x="308" y="536"/>
                  </a:lnTo>
                  <a:lnTo>
                    <a:pt x="257" y="618"/>
                  </a:lnTo>
                  <a:lnTo>
                    <a:pt x="202" y="686"/>
                  </a:lnTo>
                  <a:lnTo>
                    <a:pt x="141" y="739"/>
                  </a:lnTo>
                  <a:lnTo>
                    <a:pt x="73" y="774"/>
                  </a:lnTo>
                  <a:lnTo>
                    <a:pt x="0" y="793"/>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5" name="Freeform 73"/>
            <p:cNvSpPr>
              <a:spLocks/>
            </p:cNvSpPr>
            <p:nvPr/>
          </p:nvSpPr>
          <p:spPr bwMode="auto">
            <a:xfrm>
              <a:off x="4104" y="2832"/>
              <a:ext cx="418" cy="808"/>
            </a:xfrm>
            <a:custGeom>
              <a:avLst/>
              <a:gdLst>
                <a:gd name="T0" fmla="*/ 0 w 386"/>
                <a:gd name="T1" fmla="*/ 0 h 830"/>
                <a:gd name="T2" fmla="*/ 6 w 386"/>
                <a:gd name="T3" fmla="*/ 132 h 830"/>
                <a:gd name="T4" fmla="*/ 24 w 386"/>
                <a:gd name="T5" fmla="*/ 257 h 830"/>
                <a:gd name="T6" fmla="*/ 48 w 386"/>
                <a:gd name="T7" fmla="*/ 373 h 830"/>
                <a:gd name="T8" fmla="*/ 83 w 386"/>
                <a:gd name="T9" fmla="*/ 477 h 830"/>
                <a:gd name="T10" fmla="*/ 123 w 386"/>
                <a:gd name="T11" fmla="*/ 572 h 830"/>
                <a:gd name="T12" fmla="*/ 173 w 386"/>
                <a:gd name="T13" fmla="*/ 651 h 830"/>
                <a:gd name="T14" fmla="*/ 225 w 386"/>
                <a:gd name="T15" fmla="*/ 717 h 830"/>
                <a:gd name="T16" fmla="*/ 287 w 386"/>
                <a:gd name="T17" fmla="*/ 767 h 830"/>
                <a:gd name="T18" fmla="*/ 349 w 386"/>
                <a:gd name="T19" fmla="*/ 796 h 830"/>
                <a:gd name="T20" fmla="*/ 418 w 386"/>
                <a:gd name="T21" fmla="*/ 808 h 8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6"/>
                <a:gd name="T34" fmla="*/ 0 h 830"/>
                <a:gd name="T35" fmla="*/ 386 w 386"/>
                <a:gd name="T36" fmla="*/ 830 h 8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6" h="830">
                  <a:moveTo>
                    <a:pt x="0" y="0"/>
                  </a:moveTo>
                  <a:lnTo>
                    <a:pt x="6" y="136"/>
                  </a:lnTo>
                  <a:lnTo>
                    <a:pt x="22" y="264"/>
                  </a:lnTo>
                  <a:lnTo>
                    <a:pt x="44" y="383"/>
                  </a:lnTo>
                  <a:lnTo>
                    <a:pt x="77" y="490"/>
                  </a:lnTo>
                  <a:lnTo>
                    <a:pt x="114" y="588"/>
                  </a:lnTo>
                  <a:lnTo>
                    <a:pt x="160" y="669"/>
                  </a:lnTo>
                  <a:lnTo>
                    <a:pt x="208" y="737"/>
                  </a:lnTo>
                  <a:lnTo>
                    <a:pt x="265" y="788"/>
                  </a:lnTo>
                  <a:lnTo>
                    <a:pt x="322" y="818"/>
                  </a:lnTo>
                  <a:lnTo>
                    <a:pt x="386" y="83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6" name="Freeform 74"/>
            <p:cNvSpPr>
              <a:spLocks/>
            </p:cNvSpPr>
            <p:nvPr/>
          </p:nvSpPr>
          <p:spPr bwMode="auto">
            <a:xfrm>
              <a:off x="4437" y="1981"/>
              <a:ext cx="76" cy="42"/>
            </a:xfrm>
            <a:custGeom>
              <a:avLst/>
              <a:gdLst>
                <a:gd name="T0" fmla="*/ 4 w 70"/>
                <a:gd name="T1" fmla="*/ 21 h 42"/>
                <a:gd name="T2" fmla="*/ 0 w 70"/>
                <a:gd name="T3" fmla="*/ 0 h 42"/>
                <a:gd name="T4" fmla="*/ 76 w 70"/>
                <a:gd name="T5" fmla="*/ 7 h 42"/>
                <a:gd name="T6" fmla="*/ 8 w 70"/>
                <a:gd name="T7" fmla="*/ 42 h 42"/>
                <a:gd name="T8" fmla="*/ 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4" y="21"/>
                  </a:moveTo>
                  <a:lnTo>
                    <a:pt x="0" y="0"/>
                  </a:lnTo>
                  <a:lnTo>
                    <a:pt x="70" y="7"/>
                  </a:lnTo>
                  <a:lnTo>
                    <a:pt x="7" y="42"/>
                  </a:lnTo>
                  <a:lnTo>
                    <a:pt x="4"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7" name="Freeform 75"/>
            <p:cNvSpPr>
              <a:spLocks/>
            </p:cNvSpPr>
            <p:nvPr/>
          </p:nvSpPr>
          <p:spPr bwMode="auto">
            <a:xfrm>
              <a:off x="4437" y="1981"/>
              <a:ext cx="76" cy="42"/>
            </a:xfrm>
            <a:custGeom>
              <a:avLst/>
              <a:gdLst>
                <a:gd name="T0" fmla="*/ 2 w 70"/>
                <a:gd name="T1" fmla="*/ 18 h 42"/>
                <a:gd name="T2" fmla="*/ 0 w 70"/>
                <a:gd name="T3" fmla="*/ 0 h 42"/>
                <a:gd name="T4" fmla="*/ 76 w 70"/>
                <a:gd name="T5" fmla="*/ 7 h 42"/>
                <a:gd name="T6" fmla="*/ 8 w 70"/>
                <a:gd name="T7" fmla="*/ 42 h 42"/>
                <a:gd name="T8" fmla="*/ 2 w 70"/>
                <a:gd name="T9" fmla="*/ 18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8"/>
                  </a:moveTo>
                  <a:lnTo>
                    <a:pt x="0" y="0"/>
                  </a:lnTo>
                  <a:lnTo>
                    <a:pt x="70" y="7"/>
                  </a:lnTo>
                  <a:lnTo>
                    <a:pt x="7" y="42"/>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818" name="Freeform 76"/>
            <p:cNvSpPr>
              <a:spLocks/>
            </p:cNvSpPr>
            <p:nvPr/>
          </p:nvSpPr>
          <p:spPr bwMode="auto">
            <a:xfrm>
              <a:off x="4104" y="2002"/>
              <a:ext cx="335" cy="808"/>
            </a:xfrm>
            <a:custGeom>
              <a:avLst/>
              <a:gdLst>
                <a:gd name="T0" fmla="*/ 0 w 309"/>
                <a:gd name="T1" fmla="*/ 808 h 808"/>
                <a:gd name="T2" fmla="*/ 4 w 309"/>
                <a:gd name="T3" fmla="*/ 692 h 808"/>
                <a:gd name="T4" fmla="*/ 16 w 309"/>
                <a:gd name="T5" fmla="*/ 575 h 808"/>
                <a:gd name="T6" fmla="*/ 36 w 309"/>
                <a:gd name="T7" fmla="*/ 466 h 808"/>
                <a:gd name="T8" fmla="*/ 62 w 309"/>
                <a:gd name="T9" fmla="*/ 363 h 808"/>
                <a:gd name="T10" fmla="*/ 92 w 309"/>
                <a:gd name="T11" fmla="*/ 270 h 808"/>
                <a:gd name="T12" fmla="*/ 130 w 309"/>
                <a:gd name="T13" fmla="*/ 188 h 808"/>
                <a:gd name="T14" fmla="*/ 173 w 309"/>
                <a:gd name="T15" fmla="*/ 116 h 808"/>
                <a:gd name="T16" fmla="*/ 223 w 309"/>
                <a:gd name="T17" fmla="*/ 60 h 808"/>
                <a:gd name="T18" fmla="*/ 275 w 309"/>
                <a:gd name="T19" fmla="*/ 21 h 808"/>
                <a:gd name="T20" fmla="*/ 335 w 309"/>
                <a:gd name="T21" fmla="*/ 0 h 8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808"/>
                <a:gd name="T35" fmla="*/ 309 w 309"/>
                <a:gd name="T36" fmla="*/ 808 h 8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808">
                  <a:moveTo>
                    <a:pt x="0" y="808"/>
                  </a:moveTo>
                  <a:lnTo>
                    <a:pt x="4" y="692"/>
                  </a:lnTo>
                  <a:lnTo>
                    <a:pt x="15" y="575"/>
                  </a:lnTo>
                  <a:lnTo>
                    <a:pt x="33" y="466"/>
                  </a:lnTo>
                  <a:lnTo>
                    <a:pt x="57" y="363"/>
                  </a:lnTo>
                  <a:lnTo>
                    <a:pt x="85" y="270"/>
                  </a:lnTo>
                  <a:lnTo>
                    <a:pt x="120" y="188"/>
                  </a:lnTo>
                  <a:lnTo>
                    <a:pt x="160" y="116"/>
                  </a:lnTo>
                  <a:lnTo>
                    <a:pt x="206" y="60"/>
                  </a:lnTo>
                  <a:lnTo>
                    <a:pt x="254" y="21"/>
                  </a:lnTo>
                  <a:lnTo>
                    <a:pt x="309"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9" name="Freeform 77"/>
            <p:cNvSpPr>
              <a:spLocks/>
            </p:cNvSpPr>
            <p:nvPr/>
          </p:nvSpPr>
          <p:spPr bwMode="auto">
            <a:xfrm>
              <a:off x="3750" y="2407"/>
              <a:ext cx="801" cy="1233"/>
            </a:xfrm>
            <a:custGeom>
              <a:avLst/>
              <a:gdLst>
                <a:gd name="T0" fmla="*/ 0 w 739"/>
                <a:gd name="T1" fmla="*/ 0 h 1233"/>
                <a:gd name="T2" fmla="*/ 10 w 739"/>
                <a:gd name="T3" fmla="*/ 198 h 1233"/>
                <a:gd name="T4" fmla="*/ 40 w 739"/>
                <a:gd name="T5" fmla="*/ 389 h 1233"/>
                <a:gd name="T6" fmla="*/ 90 w 739"/>
                <a:gd name="T7" fmla="*/ 566 h 1233"/>
                <a:gd name="T8" fmla="*/ 154 w 739"/>
                <a:gd name="T9" fmla="*/ 727 h 1233"/>
                <a:gd name="T10" fmla="*/ 235 w 739"/>
                <a:gd name="T11" fmla="*/ 872 h 1233"/>
                <a:gd name="T12" fmla="*/ 328 w 739"/>
                <a:gd name="T13" fmla="*/ 995 h 1233"/>
                <a:gd name="T14" fmla="*/ 432 w 739"/>
                <a:gd name="T15" fmla="*/ 1096 h 1233"/>
                <a:gd name="T16" fmla="*/ 550 w 739"/>
                <a:gd name="T17" fmla="*/ 1170 h 1233"/>
                <a:gd name="T18" fmla="*/ 673 w 739"/>
                <a:gd name="T19" fmla="*/ 1217 h 1233"/>
                <a:gd name="T20" fmla="*/ 801 w 739"/>
                <a:gd name="T21" fmla="*/ 1233 h 1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33"/>
                <a:gd name="T35" fmla="*/ 739 w 739"/>
                <a:gd name="T36" fmla="*/ 1233 h 1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33">
                  <a:moveTo>
                    <a:pt x="0" y="0"/>
                  </a:moveTo>
                  <a:lnTo>
                    <a:pt x="9" y="198"/>
                  </a:lnTo>
                  <a:lnTo>
                    <a:pt x="37" y="389"/>
                  </a:lnTo>
                  <a:lnTo>
                    <a:pt x="83" y="566"/>
                  </a:lnTo>
                  <a:lnTo>
                    <a:pt x="142" y="727"/>
                  </a:lnTo>
                  <a:lnTo>
                    <a:pt x="217" y="872"/>
                  </a:lnTo>
                  <a:lnTo>
                    <a:pt x="303" y="995"/>
                  </a:lnTo>
                  <a:lnTo>
                    <a:pt x="399" y="1096"/>
                  </a:lnTo>
                  <a:lnTo>
                    <a:pt x="507" y="1170"/>
                  </a:lnTo>
                  <a:lnTo>
                    <a:pt x="621" y="1217"/>
                  </a:lnTo>
                  <a:lnTo>
                    <a:pt x="739" y="123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20" name="Freeform 78"/>
            <p:cNvSpPr>
              <a:spLocks/>
            </p:cNvSpPr>
            <p:nvPr/>
          </p:nvSpPr>
          <p:spPr bwMode="auto">
            <a:xfrm>
              <a:off x="4451" y="1125"/>
              <a:ext cx="76" cy="42"/>
            </a:xfrm>
            <a:custGeom>
              <a:avLst/>
              <a:gdLst>
                <a:gd name="T0" fmla="*/ 2 w 70"/>
                <a:gd name="T1" fmla="*/ 21 h 42"/>
                <a:gd name="T2" fmla="*/ 0 w 70"/>
                <a:gd name="T3" fmla="*/ 0 h 42"/>
                <a:gd name="T4" fmla="*/ 76 w 70"/>
                <a:gd name="T5" fmla="*/ 14 h 42"/>
                <a:gd name="T6" fmla="*/ 5 w 70"/>
                <a:gd name="T7" fmla="*/ 42 h 42"/>
                <a:gd name="T8" fmla="*/ 2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21"/>
                  </a:moveTo>
                  <a:lnTo>
                    <a:pt x="0" y="0"/>
                  </a:lnTo>
                  <a:lnTo>
                    <a:pt x="70" y="14"/>
                  </a:lnTo>
                  <a:lnTo>
                    <a:pt x="5" y="42"/>
                  </a:lnTo>
                  <a:lnTo>
                    <a:pt x="2"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21" name="Freeform 79"/>
            <p:cNvSpPr>
              <a:spLocks/>
            </p:cNvSpPr>
            <p:nvPr/>
          </p:nvSpPr>
          <p:spPr bwMode="auto">
            <a:xfrm>
              <a:off x="4451" y="1125"/>
              <a:ext cx="76" cy="42"/>
            </a:xfrm>
            <a:custGeom>
              <a:avLst/>
              <a:gdLst>
                <a:gd name="T0" fmla="*/ 2 w 70"/>
                <a:gd name="T1" fmla="*/ 19 h 42"/>
                <a:gd name="T2" fmla="*/ 0 w 70"/>
                <a:gd name="T3" fmla="*/ 0 h 42"/>
                <a:gd name="T4" fmla="*/ 76 w 70"/>
                <a:gd name="T5" fmla="*/ 14 h 42"/>
                <a:gd name="T6" fmla="*/ 5 w 70"/>
                <a:gd name="T7" fmla="*/ 42 h 42"/>
                <a:gd name="T8" fmla="*/ 2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9"/>
                  </a:moveTo>
                  <a:lnTo>
                    <a:pt x="0" y="0"/>
                  </a:lnTo>
                  <a:lnTo>
                    <a:pt x="70" y="14"/>
                  </a:lnTo>
                  <a:lnTo>
                    <a:pt x="5" y="42"/>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822" name="Freeform 80"/>
            <p:cNvSpPr>
              <a:spLocks/>
            </p:cNvSpPr>
            <p:nvPr/>
          </p:nvSpPr>
          <p:spPr bwMode="auto">
            <a:xfrm>
              <a:off x="3748" y="1146"/>
              <a:ext cx="703" cy="1259"/>
            </a:xfrm>
            <a:custGeom>
              <a:avLst/>
              <a:gdLst>
                <a:gd name="T0" fmla="*/ 0 w 649"/>
                <a:gd name="T1" fmla="*/ 1259 h 1259"/>
                <a:gd name="T2" fmla="*/ 12 w 649"/>
                <a:gd name="T3" fmla="*/ 1068 h 1259"/>
                <a:gd name="T4" fmla="*/ 35 w 649"/>
                <a:gd name="T5" fmla="*/ 881 h 1259"/>
                <a:gd name="T6" fmla="*/ 78 w 649"/>
                <a:gd name="T7" fmla="*/ 707 h 1259"/>
                <a:gd name="T8" fmla="*/ 132 w 649"/>
                <a:gd name="T9" fmla="*/ 543 h 1259"/>
                <a:gd name="T10" fmla="*/ 204 w 649"/>
                <a:gd name="T11" fmla="*/ 399 h 1259"/>
                <a:gd name="T12" fmla="*/ 285 w 649"/>
                <a:gd name="T13" fmla="*/ 271 h 1259"/>
                <a:gd name="T14" fmla="*/ 375 w 649"/>
                <a:gd name="T15" fmla="*/ 164 h 1259"/>
                <a:gd name="T16" fmla="*/ 478 w 649"/>
                <a:gd name="T17" fmla="*/ 82 h 1259"/>
                <a:gd name="T18" fmla="*/ 587 w 649"/>
                <a:gd name="T19" fmla="*/ 26 h 1259"/>
                <a:gd name="T20" fmla="*/ 703 w 649"/>
                <a:gd name="T21" fmla="*/ 0 h 12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9"/>
                <a:gd name="T34" fmla="*/ 0 h 1259"/>
                <a:gd name="T35" fmla="*/ 649 w 649"/>
                <a:gd name="T36" fmla="*/ 1259 h 12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9" h="1259">
                  <a:moveTo>
                    <a:pt x="0" y="1259"/>
                  </a:moveTo>
                  <a:lnTo>
                    <a:pt x="11" y="1068"/>
                  </a:lnTo>
                  <a:lnTo>
                    <a:pt x="32" y="881"/>
                  </a:lnTo>
                  <a:lnTo>
                    <a:pt x="72" y="707"/>
                  </a:lnTo>
                  <a:lnTo>
                    <a:pt x="122" y="543"/>
                  </a:lnTo>
                  <a:lnTo>
                    <a:pt x="188" y="399"/>
                  </a:lnTo>
                  <a:lnTo>
                    <a:pt x="263" y="271"/>
                  </a:lnTo>
                  <a:lnTo>
                    <a:pt x="346" y="164"/>
                  </a:lnTo>
                  <a:lnTo>
                    <a:pt x="441" y="82"/>
                  </a:lnTo>
                  <a:lnTo>
                    <a:pt x="542" y="26"/>
                  </a:lnTo>
                  <a:lnTo>
                    <a:pt x="649"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23" name="Rectangle 81"/>
            <p:cNvSpPr>
              <a:spLocks noChangeArrowheads="1"/>
            </p:cNvSpPr>
            <p:nvPr/>
          </p:nvSpPr>
          <p:spPr bwMode="auto">
            <a:xfrm>
              <a:off x="4909" y="818"/>
              <a:ext cx="18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endParaRPr lang="en-US" altLang="zh-CN" sz="1292">
                <a:ea typeface="宋体" panose="02010600030101010101" pitchFamily="2" charset="-122"/>
              </a:endParaRPr>
            </a:p>
          </p:txBody>
        </p:sp>
        <p:sp>
          <p:nvSpPr>
            <p:cNvPr id="31824" name="Rectangle 82"/>
            <p:cNvSpPr>
              <a:spLocks noChangeArrowheads="1"/>
            </p:cNvSpPr>
            <p:nvPr/>
          </p:nvSpPr>
          <p:spPr bwMode="auto">
            <a:xfrm>
              <a:off x="4272" y="3226"/>
              <a:ext cx="350"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p>
            <a:p>
              <a:r>
                <a:rPr lang="en-US" altLang="zh-CN" sz="923" b="0">
                  <a:solidFill>
                    <a:schemeClr val="hlink"/>
                  </a:solidFill>
                  <a:ea typeface="宋体" panose="02010600030101010101" pitchFamily="2" charset="-122"/>
                </a:rPr>
                <a:t>BusRd(</a:t>
              </a:r>
              <a:r>
                <a:rPr lang="en-US" altLang="zh-CN" sz="923">
                  <a:solidFill>
                    <a:schemeClr val="hlink"/>
                  </a:solidFill>
                  <a:ea typeface="宋体" panose="02010600030101010101" pitchFamily="2" charset="-122"/>
                </a:rPr>
                <a:t>S</a:t>
              </a:r>
              <a:r>
                <a:rPr lang="en-US" altLang="zh-CN" sz="923" b="0">
                  <a:solidFill>
                    <a:schemeClr val="hlink"/>
                  </a:solidFill>
                  <a:ea typeface="宋体" panose="02010600030101010101" pitchFamily="2" charset="-122"/>
                </a:rPr>
                <a:t>)</a:t>
              </a:r>
              <a:endParaRPr lang="en-US" altLang="zh-CN" sz="1292">
                <a:solidFill>
                  <a:schemeClr val="hlink"/>
                </a:solidFill>
                <a:ea typeface="宋体" panose="02010600030101010101" pitchFamily="2" charset="-122"/>
              </a:endParaRPr>
            </a:p>
          </p:txBody>
        </p:sp>
        <p:sp>
          <p:nvSpPr>
            <p:cNvPr id="31825" name="Rectangle 83"/>
            <p:cNvSpPr>
              <a:spLocks noChangeArrowheads="1"/>
            </p:cNvSpPr>
            <p:nvPr/>
          </p:nvSpPr>
          <p:spPr bwMode="auto">
            <a:xfrm>
              <a:off x="5539" y="2026"/>
              <a:ext cx="317"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BusRdX/</a:t>
              </a:r>
            </a:p>
            <a:p>
              <a:r>
                <a:rPr lang="en-US" altLang="zh-CN" sz="923">
                  <a:solidFill>
                    <a:schemeClr val="hlink"/>
                  </a:solidFill>
                  <a:ea typeface="宋体" panose="02010600030101010101" pitchFamily="2" charset="-122"/>
                </a:rPr>
                <a:t>Flush</a:t>
              </a:r>
              <a:endParaRPr lang="en-US" altLang="zh-CN" sz="1292">
                <a:solidFill>
                  <a:schemeClr val="hlink"/>
                </a:solidFill>
                <a:ea typeface="宋体" panose="02010600030101010101" pitchFamily="2" charset="-122"/>
              </a:endParaRPr>
            </a:p>
          </p:txBody>
        </p:sp>
        <p:sp>
          <p:nvSpPr>
            <p:cNvPr id="31826" name="Rectangle 84"/>
            <p:cNvSpPr>
              <a:spLocks noChangeArrowheads="1"/>
            </p:cNvSpPr>
            <p:nvPr/>
          </p:nvSpPr>
          <p:spPr bwMode="auto">
            <a:xfrm>
              <a:off x="4898" y="2208"/>
              <a:ext cx="346"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a:t>
              </a:r>
            </a:p>
          </p:txBody>
        </p:sp>
        <p:sp>
          <p:nvSpPr>
            <p:cNvPr id="31827" name="Rectangle 85"/>
            <p:cNvSpPr>
              <a:spLocks noChangeArrowheads="1"/>
            </p:cNvSpPr>
            <p:nvPr/>
          </p:nvSpPr>
          <p:spPr bwMode="auto">
            <a:xfrm>
              <a:off x="3980" y="1757"/>
              <a:ext cx="314"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PrWr/</a:t>
              </a:r>
            </a:p>
            <a:p>
              <a:r>
                <a:rPr lang="en-US" altLang="zh-CN" sz="923" b="0">
                  <a:solidFill>
                    <a:schemeClr val="hlink"/>
                  </a:solidFill>
                  <a:ea typeface="宋体" panose="02010600030101010101" pitchFamily="2" charset="-122"/>
                </a:rPr>
                <a:t>BusUpgr</a:t>
              </a:r>
              <a:endParaRPr lang="en-US" altLang="zh-CN" sz="1292">
                <a:solidFill>
                  <a:schemeClr val="hlink"/>
                </a:solidFill>
                <a:ea typeface="宋体" panose="02010600030101010101" pitchFamily="2" charset="-122"/>
              </a:endParaRPr>
            </a:p>
          </p:txBody>
        </p:sp>
        <p:sp>
          <p:nvSpPr>
            <p:cNvPr id="31828" name="Rectangle 87"/>
            <p:cNvSpPr>
              <a:spLocks noChangeArrowheads="1"/>
            </p:cNvSpPr>
            <p:nvPr/>
          </p:nvSpPr>
          <p:spPr bwMode="auto">
            <a:xfrm>
              <a:off x="3634" y="2218"/>
              <a:ext cx="295"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PrWr/</a:t>
              </a:r>
            </a:p>
            <a:p>
              <a:r>
                <a:rPr lang="en-US" altLang="zh-CN" sz="923" b="0">
                  <a:solidFill>
                    <a:schemeClr val="hlink"/>
                  </a:solidFill>
                  <a:ea typeface="宋体" panose="02010600030101010101" pitchFamily="2" charset="-122"/>
                </a:rPr>
                <a:t>BusRdX</a:t>
              </a:r>
              <a:endParaRPr lang="en-US" altLang="zh-CN" sz="1292">
                <a:solidFill>
                  <a:schemeClr val="hlink"/>
                </a:solidFill>
                <a:ea typeface="宋体" panose="02010600030101010101" pitchFamily="2" charset="-122"/>
              </a:endParaRPr>
            </a:p>
          </p:txBody>
        </p:sp>
        <p:sp>
          <p:nvSpPr>
            <p:cNvPr id="31829" name="Rectangle 88"/>
            <p:cNvSpPr>
              <a:spLocks noChangeArrowheads="1"/>
            </p:cNvSpPr>
            <p:nvPr/>
          </p:nvSpPr>
          <p:spPr bwMode="auto">
            <a:xfrm>
              <a:off x="5136" y="1526"/>
              <a:ext cx="265"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a:t>
              </a:r>
            </a:p>
            <a:p>
              <a:r>
                <a:rPr lang="en-US" altLang="zh-CN" sz="923">
                  <a:solidFill>
                    <a:schemeClr val="hlink"/>
                  </a:solidFill>
                  <a:ea typeface="宋体" panose="02010600030101010101" pitchFamily="2" charset="-122"/>
                </a:rPr>
                <a:t>Flush</a:t>
              </a:r>
              <a:endParaRPr lang="en-US" altLang="zh-CN" sz="1292">
                <a:solidFill>
                  <a:schemeClr val="hlink"/>
                </a:solidFill>
                <a:ea typeface="宋体" panose="02010600030101010101" pitchFamily="2" charset="-122"/>
              </a:endParaRPr>
            </a:p>
          </p:txBody>
        </p:sp>
        <p:sp>
          <p:nvSpPr>
            <p:cNvPr id="31830" name="Rectangle 89"/>
            <p:cNvSpPr>
              <a:spLocks noChangeArrowheads="1"/>
            </p:cNvSpPr>
            <p:nvPr/>
          </p:nvSpPr>
          <p:spPr bwMode="auto">
            <a:xfrm>
              <a:off x="4934" y="2909"/>
              <a:ext cx="418"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BusRdX or</a:t>
              </a:r>
            </a:p>
            <a:p>
              <a:r>
                <a:rPr lang="en-US" altLang="zh-CN" sz="923" b="0">
                  <a:solidFill>
                    <a:schemeClr val="hlink"/>
                  </a:solidFill>
                  <a:ea typeface="宋体" panose="02010600030101010101" pitchFamily="2" charset="-122"/>
                </a:rPr>
                <a:t>BusUpgr/—</a:t>
              </a:r>
            </a:p>
          </p:txBody>
        </p:sp>
        <p:sp>
          <p:nvSpPr>
            <p:cNvPr id="31831" name="Rectangle 90"/>
            <p:cNvSpPr>
              <a:spLocks noChangeArrowheads="1"/>
            </p:cNvSpPr>
            <p:nvPr/>
          </p:nvSpPr>
          <p:spPr bwMode="auto">
            <a:xfrm>
              <a:off x="5203" y="2621"/>
              <a:ext cx="399"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BusRdX/—</a:t>
              </a:r>
            </a:p>
          </p:txBody>
        </p:sp>
        <p:sp>
          <p:nvSpPr>
            <p:cNvPr id="31832" name="Rectangle 16"/>
            <p:cNvSpPr>
              <a:spLocks noChangeArrowheads="1"/>
            </p:cNvSpPr>
            <p:nvPr/>
          </p:nvSpPr>
          <p:spPr bwMode="auto">
            <a:xfrm>
              <a:off x="4560" y="3053"/>
              <a:ext cx="3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 </a:t>
              </a:r>
            </a:p>
            <a:p>
              <a:r>
                <a:rPr lang="en-US" altLang="zh-CN" sz="923" b="0">
                  <a:solidFill>
                    <a:schemeClr val="hlink"/>
                  </a:solidFill>
                  <a:ea typeface="宋体" panose="02010600030101010101" pitchFamily="2" charset="-122"/>
                </a:rPr>
                <a:t>BusRd/—</a:t>
              </a:r>
            </a:p>
          </p:txBody>
        </p:sp>
        <p:sp>
          <p:nvSpPr>
            <p:cNvPr id="31833" name="Rectangle 86"/>
            <p:cNvSpPr>
              <a:spLocks noChangeArrowheads="1"/>
            </p:cNvSpPr>
            <p:nvPr/>
          </p:nvSpPr>
          <p:spPr bwMode="auto">
            <a:xfrm>
              <a:off x="3955" y="2736"/>
              <a:ext cx="397"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p>
            <a:p>
              <a:r>
                <a:rPr lang="en-US" altLang="zh-CN" sz="923" b="0">
                  <a:solidFill>
                    <a:schemeClr val="hlink"/>
                  </a:solidFill>
                  <a:ea typeface="宋体" panose="02010600030101010101" pitchFamily="2" charset="-122"/>
                </a:rPr>
                <a:t>BusRd(</a:t>
              </a:r>
              <a:r>
                <a:rPr lang="en-US" altLang="zh-CN" sz="923">
                  <a:solidFill>
                    <a:schemeClr val="hlink"/>
                  </a:solidFill>
                  <a:ea typeface="宋体" panose="02010600030101010101" pitchFamily="2" charset="-122"/>
                </a:rPr>
                <a:t>~S</a:t>
              </a:r>
              <a:r>
                <a:rPr lang="en-US" altLang="zh-CN" sz="923" b="0">
                  <a:solidFill>
                    <a:schemeClr val="hlink"/>
                  </a:solidFill>
                  <a:ea typeface="宋体" panose="02010600030101010101" pitchFamily="2" charset="-122"/>
                </a:rPr>
                <a:t>)</a:t>
              </a:r>
              <a:endParaRPr lang="en-US" altLang="zh-CN" sz="1292" b="0">
                <a:solidFill>
                  <a:schemeClr val="hlink"/>
                </a:solidFill>
                <a:ea typeface="宋体" panose="02010600030101010101" pitchFamily="2" charset="-122"/>
              </a:endParaRPr>
            </a:p>
          </p:txBody>
        </p:sp>
        <p:sp>
          <p:nvSpPr>
            <p:cNvPr id="31834" name="Rectangle 13"/>
            <p:cNvSpPr>
              <a:spLocks noChangeArrowheads="1"/>
            </p:cNvSpPr>
            <p:nvPr/>
          </p:nvSpPr>
          <p:spPr bwMode="auto">
            <a:xfrm>
              <a:off x="4272" y="1498"/>
              <a:ext cx="293"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PrWr/—</a:t>
              </a:r>
            </a:p>
          </p:txBody>
        </p:sp>
        <p:sp>
          <p:nvSpPr>
            <p:cNvPr id="31835" name="Rectangle 95"/>
            <p:cNvSpPr>
              <a:spLocks noChangeArrowheads="1"/>
            </p:cNvSpPr>
            <p:nvPr/>
          </p:nvSpPr>
          <p:spPr bwMode="auto">
            <a:xfrm>
              <a:off x="5539" y="2314"/>
              <a:ext cx="318"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Replace/</a:t>
              </a:r>
            </a:p>
            <a:p>
              <a:r>
                <a:rPr lang="en-US" altLang="zh-CN" sz="923" b="0">
                  <a:solidFill>
                    <a:schemeClr val="hlink"/>
                  </a:solidFill>
                  <a:ea typeface="宋体" panose="02010600030101010101" pitchFamily="2" charset="-122"/>
                </a:rPr>
                <a:t>BusWB</a:t>
              </a:r>
              <a:endParaRPr lang="en-US" altLang="zh-CN" sz="1292" b="0">
                <a:solidFill>
                  <a:schemeClr val="hlink"/>
                </a:solidFill>
                <a:ea typeface="宋体" panose="02010600030101010101" pitchFamily="2" charset="-122"/>
              </a:endParaRPr>
            </a:p>
          </p:txBody>
        </p:sp>
        <p:sp>
          <p:nvSpPr>
            <p:cNvPr id="31836" name="Rectangle 96"/>
            <p:cNvSpPr>
              <a:spLocks noChangeArrowheads="1"/>
            </p:cNvSpPr>
            <p:nvPr/>
          </p:nvSpPr>
          <p:spPr bwMode="auto">
            <a:xfrm>
              <a:off x="5194" y="2707"/>
              <a:ext cx="399"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Replace/—</a:t>
              </a:r>
            </a:p>
          </p:txBody>
        </p:sp>
        <p:sp>
          <p:nvSpPr>
            <p:cNvPr id="31837" name="Rectangle 97"/>
            <p:cNvSpPr>
              <a:spLocks noChangeArrowheads="1"/>
            </p:cNvSpPr>
            <p:nvPr/>
          </p:nvSpPr>
          <p:spPr bwMode="auto">
            <a:xfrm>
              <a:off x="4934" y="3130"/>
              <a:ext cx="399"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Replace/—</a:t>
              </a:r>
            </a:p>
          </p:txBody>
        </p:sp>
      </p:grpSp>
      <p:sp>
        <p:nvSpPr>
          <p:cNvPr id="2" name="日期占位符 1"/>
          <p:cNvSpPr>
            <a:spLocks noGrp="1"/>
          </p:cNvSpPr>
          <p:nvPr>
            <p:ph type="dt" sz="half" idx="10"/>
          </p:nvPr>
        </p:nvSpPr>
        <p:spPr/>
        <p:txBody>
          <a:bodyPr/>
          <a:lstStyle/>
          <a:p>
            <a:fld id="{C209FAD7-4964-4D30-AA1F-77D74F37242B}"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57</a:t>
            </a:fld>
            <a:endParaRPr lang="zh-CN" altLang="en-US"/>
          </a:p>
        </p:txBody>
      </p:sp>
    </p:spTree>
    <p:extLst>
      <p:ext uri="{BB962C8B-B14F-4D97-AF65-F5344CB8AC3E}">
        <p14:creationId xmlns:p14="http://schemas.microsoft.com/office/powerpoint/2010/main" val="36991466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776654" y="85727"/>
            <a:ext cx="7852997" cy="990599"/>
          </a:xfrm>
        </p:spPr>
        <p:txBody>
          <a:bodyPr>
            <a:normAutofit/>
          </a:bodyPr>
          <a:lstStyle/>
          <a:p>
            <a:r>
              <a:rPr lang="en-US" altLang="en-US" sz="3600" dirty="0" smtClean="0"/>
              <a:t>MESI State Transition Diagram – cont’d</a:t>
            </a:r>
          </a:p>
        </p:txBody>
      </p:sp>
      <p:sp>
        <p:nvSpPr>
          <p:cNvPr id="32772" name="Rectangle 3"/>
          <p:cNvSpPr>
            <a:spLocks noGrp="1" noChangeArrowheads="1"/>
          </p:cNvSpPr>
          <p:nvPr>
            <p:ph type="body" idx="1"/>
          </p:nvPr>
        </p:nvSpPr>
        <p:spPr>
          <a:xfrm>
            <a:off x="232263" y="1122045"/>
            <a:ext cx="5289306" cy="5323360"/>
          </a:xfrm>
        </p:spPr>
        <p:txBody>
          <a:bodyPr>
            <a:normAutofit fontScale="92500" lnSpcReduction="20000"/>
          </a:bodyPr>
          <a:lstStyle/>
          <a:p>
            <a:pPr>
              <a:lnSpc>
                <a:spcPct val="120000"/>
              </a:lnSpc>
              <a:spcBef>
                <a:spcPts val="300"/>
              </a:spcBef>
            </a:pPr>
            <a:r>
              <a:rPr lang="en-US" altLang="en-US" dirty="0" smtClean="0">
                <a:solidFill>
                  <a:srgbClr val="000000"/>
                </a:solidFill>
              </a:rPr>
              <a:t>Observing a </a:t>
            </a:r>
            <a:r>
              <a:rPr lang="en-US" altLang="en-US" dirty="0" err="1" smtClean="0">
                <a:solidFill>
                  <a:srgbClr val="000000"/>
                </a:solidFill>
              </a:rPr>
              <a:t>BusRd</a:t>
            </a:r>
            <a:endParaRPr lang="en-US" altLang="en-US" dirty="0" smtClean="0">
              <a:solidFill>
                <a:srgbClr val="000000"/>
              </a:solidFill>
            </a:endParaRPr>
          </a:p>
          <a:p>
            <a:pPr lvl="1">
              <a:lnSpc>
                <a:spcPct val="120000"/>
              </a:lnSpc>
              <a:spcBef>
                <a:spcPts val="300"/>
              </a:spcBef>
            </a:pPr>
            <a:r>
              <a:rPr lang="zh-CN" altLang="en-US" dirty="0" smtClean="0">
                <a:solidFill>
                  <a:srgbClr val="000000"/>
                </a:solidFill>
              </a:rPr>
              <a:t>该块的状态从</a:t>
            </a:r>
            <a:r>
              <a:rPr lang="en-US" altLang="zh-CN" dirty="0" smtClean="0">
                <a:solidFill>
                  <a:srgbClr val="000000"/>
                </a:solidFill>
              </a:rPr>
              <a:t>E</a:t>
            </a:r>
            <a:r>
              <a:rPr lang="zh-CN" altLang="en-US" dirty="0" smtClean="0">
                <a:solidFill>
                  <a:srgbClr val="000000"/>
                </a:solidFill>
              </a:rPr>
              <a:t>降至</a:t>
            </a:r>
            <a:r>
              <a:rPr lang="en-US" altLang="en-US" dirty="0" smtClean="0">
                <a:solidFill>
                  <a:srgbClr val="000000"/>
                </a:solidFill>
              </a:rPr>
              <a:t> </a:t>
            </a:r>
            <a:r>
              <a:rPr lang="en-US" altLang="en-US" i="1" dirty="0" smtClean="0">
                <a:solidFill>
                  <a:srgbClr val="000000"/>
                </a:solidFill>
              </a:rPr>
              <a:t>S</a:t>
            </a:r>
            <a:r>
              <a:rPr lang="en-US" altLang="en-US" dirty="0" smtClean="0">
                <a:solidFill>
                  <a:srgbClr val="000000"/>
                </a:solidFill>
              </a:rPr>
              <a:t> </a:t>
            </a:r>
          </a:p>
          <a:p>
            <a:pPr lvl="2">
              <a:lnSpc>
                <a:spcPct val="120000"/>
              </a:lnSpc>
              <a:spcBef>
                <a:spcPts val="300"/>
              </a:spcBef>
            </a:pPr>
            <a:r>
              <a:rPr lang="zh-CN" altLang="en-US" dirty="0" smtClean="0">
                <a:solidFill>
                  <a:srgbClr val="000000"/>
                </a:solidFill>
              </a:rPr>
              <a:t>因为存在其他</a:t>
            </a:r>
            <a:r>
              <a:rPr lang="en-US" altLang="zh-CN" dirty="0" smtClean="0">
                <a:solidFill>
                  <a:srgbClr val="000000"/>
                </a:solidFill>
              </a:rPr>
              <a:t>copy</a:t>
            </a:r>
            <a:endParaRPr lang="en-US" altLang="en-US" dirty="0" smtClean="0">
              <a:solidFill>
                <a:srgbClr val="000000"/>
              </a:solidFill>
            </a:endParaRPr>
          </a:p>
          <a:p>
            <a:pPr lvl="1">
              <a:lnSpc>
                <a:spcPct val="120000"/>
              </a:lnSpc>
              <a:spcBef>
                <a:spcPts val="300"/>
              </a:spcBef>
            </a:pPr>
            <a:r>
              <a:rPr lang="zh-CN" altLang="en-US" dirty="0" smtClean="0">
                <a:solidFill>
                  <a:srgbClr val="000000"/>
                </a:solidFill>
              </a:rPr>
              <a:t>该块从</a:t>
            </a:r>
            <a:r>
              <a:rPr lang="en-US" altLang="en-US" i="1" dirty="0" smtClean="0">
                <a:solidFill>
                  <a:srgbClr val="000000"/>
                </a:solidFill>
              </a:rPr>
              <a:t>M</a:t>
            </a:r>
            <a:r>
              <a:rPr lang="zh-CN" altLang="en-US" i="1" dirty="0" smtClean="0">
                <a:solidFill>
                  <a:srgbClr val="000000"/>
                </a:solidFill>
              </a:rPr>
              <a:t>降至</a:t>
            </a:r>
            <a:r>
              <a:rPr lang="en-US" altLang="en-US" dirty="0" smtClean="0">
                <a:solidFill>
                  <a:srgbClr val="000000"/>
                </a:solidFill>
              </a:rPr>
              <a:t> </a:t>
            </a:r>
            <a:r>
              <a:rPr lang="en-US" altLang="en-US" i="1" dirty="0" smtClean="0">
                <a:solidFill>
                  <a:srgbClr val="000000"/>
                </a:solidFill>
              </a:rPr>
              <a:t>S</a:t>
            </a:r>
            <a:r>
              <a:rPr lang="en-US" altLang="en-US" dirty="0" smtClean="0">
                <a:solidFill>
                  <a:srgbClr val="000000"/>
                </a:solidFill>
              </a:rPr>
              <a:t> </a:t>
            </a:r>
          </a:p>
          <a:p>
            <a:pPr lvl="2">
              <a:lnSpc>
                <a:spcPct val="120000"/>
              </a:lnSpc>
              <a:spcBef>
                <a:spcPts val="300"/>
              </a:spcBef>
            </a:pPr>
            <a:r>
              <a:rPr lang="zh-CN" altLang="en-US" dirty="0" smtClean="0">
                <a:solidFill>
                  <a:srgbClr val="000000"/>
                </a:solidFill>
              </a:rPr>
              <a:t>将引起更新过的块刷新操作</a:t>
            </a:r>
            <a:endParaRPr lang="en-US" altLang="zh-CN" dirty="0" smtClean="0">
              <a:solidFill>
                <a:srgbClr val="000000"/>
              </a:solidFill>
            </a:endParaRPr>
          </a:p>
          <a:p>
            <a:pPr lvl="2">
              <a:lnSpc>
                <a:spcPct val="120000"/>
              </a:lnSpc>
              <a:spcBef>
                <a:spcPts val="300"/>
              </a:spcBef>
            </a:pPr>
            <a:r>
              <a:rPr lang="zh-CN" altLang="en-US" dirty="0" smtClean="0">
                <a:solidFill>
                  <a:srgbClr val="000000"/>
                </a:solidFill>
              </a:rPr>
              <a:t>刷新内存和其他有需求的</a:t>
            </a:r>
            <a:r>
              <a:rPr lang="en-US" altLang="zh-CN" dirty="0" smtClean="0">
                <a:solidFill>
                  <a:srgbClr val="000000"/>
                </a:solidFill>
              </a:rPr>
              <a:t>Cache</a:t>
            </a:r>
            <a:endParaRPr lang="en-US" altLang="en-US" dirty="0" smtClean="0">
              <a:solidFill>
                <a:srgbClr val="000000"/>
              </a:solidFill>
            </a:endParaRPr>
          </a:p>
          <a:p>
            <a:pPr>
              <a:lnSpc>
                <a:spcPct val="120000"/>
              </a:lnSpc>
              <a:spcBef>
                <a:spcPts val="300"/>
              </a:spcBef>
            </a:pPr>
            <a:r>
              <a:rPr lang="en-US" altLang="en-US" dirty="0" smtClean="0">
                <a:solidFill>
                  <a:srgbClr val="000000"/>
                </a:solidFill>
              </a:rPr>
              <a:t>Observing a </a:t>
            </a:r>
            <a:r>
              <a:rPr lang="en-US" altLang="en-US" dirty="0" err="1" smtClean="0">
                <a:solidFill>
                  <a:srgbClr val="000000"/>
                </a:solidFill>
              </a:rPr>
              <a:t>BusRdX</a:t>
            </a:r>
            <a:r>
              <a:rPr lang="en-US" altLang="en-US" dirty="0" smtClean="0">
                <a:solidFill>
                  <a:srgbClr val="000000"/>
                </a:solidFill>
              </a:rPr>
              <a:t> or </a:t>
            </a:r>
            <a:r>
              <a:rPr lang="en-US" altLang="en-US" dirty="0" err="1" smtClean="0">
                <a:solidFill>
                  <a:srgbClr val="000000"/>
                </a:solidFill>
              </a:rPr>
              <a:t>BusUpgr</a:t>
            </a:r>
            <a:endParaRPr lang="en-US" altLang="en-US" dirty="0" smtClean="0">
              <a:solidFill>
                <a:srgbClr val="000000"/>
              </a:solidFill>
            </a:endParaRPr>
          </a:p>
          <a:p>
            <a:pPr lvl="1">
              <a:lnSpc>
                <a:spcPct val="120000"/>
              </a:lnSpc>
              <a:spcBef>
                <a:spcPts val="300"/>
              </a:spcBef>
            </a:pPr>
            <a:r>
              <a:rPr lang="zh-CN" altLang="en-US" dirty="0" smtClean="0">
                <a:solidFill>
                  <a:srgbClr val="000000"/>
                </a:solidFill>
              </a:rPr>
              <a:t>将作废相应的</a:t>
            </a:r>
            <a:r>
              <a:rPr lang="en-US" altLang="en-US" dirty="0" smtClean="0">
                <a:solidFill>
                  <a:srgbClr val="000000"/>
                </a:solidFill>
              </a:rPr>
              <a:t> block</a:t>
            </a:r>
          </a:p>
          <a:p>
            <a:pPr lvl="1">
              <a:lnSpc>
                <a:spcPct val="120000"/>
              </a:lnSpc>
              <a:spcBef>
                <a:spcPts val="300"/>
              </a:spcBef>
            </a:pPr>
            <a:r>
              <a:rPr lang="zh-CN" altLang="en-US" dirty="0" smtClean="0">
                <a:solidFill>
                  <a:srgbClr val="000000"/>
                </a:solidFill>
              </a:rPr>
              <a:t>对于处于</a:t>
            </a:r>
            <a:r>
              <a:rPr lang="en-US" altLang="zh-CN" dirty="0" smtClean="0">
                <a:solidFill>
                  <a:srgbClr val="000000"/>
                </a:solidFill>
              </a:rPr>
              <a:t>modified</a:t>
            </a:r>
            <a:r>
              <a:rPr lang="zh-CN" altLang="en-US" dirty="0" smtClean="0">
                <a:solidFill>
                  <a:srgbClr val="000000"/>
                </a:solidFill>
              </a:rPr>
              <a:t>状态的块，将产生</a:t>
            </a:r>
            <a:r>
              <a:rPr lang="en-US" altLang="zh-CN" dirty="0" smtClean="0">
                <a:solidFill>
                  <a:srgbClr val="000000"/>
                </a:solidFill>
              </a:rPr>
              <a:t>flush</a:t>
            </a:r>
            <a:r>
              <a:rPr lang="zh-CN" altLang="en-US" dirty="0" smtClean="0">
                <a:solidFill>
                  <a:srgbClr val="000000"/>
                </a:solidFill>
              </a:rPr>
              <a:t>事务</a:t>
            </a:r>
            <a:endParaRPr lang="en-US" altLang="en-US" dirty="0" smtClean="0">
              <a:solidFill>
                <a:srgbClr val="000000"/>
              </a:solidFill>
            </a:endParaRPr>
          </a:p>
          <a:p>
            <a:pPr>
              <a:lnSpc>
                <a:spcPct val="120000"/>
              </a:lnSpc>
              <a:spcBef>
                <a:spcPts val="300"/>
              </a:spcBef>
            </a:pPr>
            <a:r>
              <a:rPr lang="en-US" altLang="en-US" dirty="0" smtClean="0">
                <a:solidFill>
                  <a:srgbClr val="000000"/>
                </a:solidFill>
              </a:rPr>
              <a:t>Cache-to-Cache (</a:t>
            </a:r>
            <a:r>
              <a:rPr lang="en-US" altLang="en-US" b="1" dirty="0" smtClean="0">
                <a:solidFill>
                  <a:schemeClr val="hlink"/>
                </a:solidFill>
              </a:rPr>
              <a:t>C2C</a:t>
            </a:r>
            <a:r>
              <a:rPr lang="en-US" altLang="en-US" dirty="0" smtClean="0">
                <a:solidFill>
                  <a:srgbClr val="000000"/>
                </a:solidFill>
              </a:rPr>
              <a:t>) Sharing</a:t>
            </a:r>
          </a:p>
          <a:p>
            <a:pPr lvl="1">
              <a:lnSpc>
                <a:spcPct val="120000"/>
              </a:lnSpc>
              <a:spcBef>
                <a:spcPts val="300"/>
              </a:spcBef>
            </a:pPr>
            <a:r>
              <a:rPr lang="zh-CN" altLang="en-US" dirty="0" smtClean="0">
                <a:solidFill>
                  <a:srgbClr val="000000"/>
                </a:solidFill>
              </a:rPr>
              <a:t>原来的</a:t>
            </a:r>
            <a:r>
              <a:rPr lang="en-US" altLang="en-US" dirty="0" smtClean="0">
                <a:solidFill>
                  <a:srgbClr val="000000"/>
                </a:solidFill>
              </a:rPr>
              <a:t>Illinois version</a:t>
            </a:r>
            <a:r>
              <a:rPr lang="zh-CN" altLang="en-US" dirty="0" smtClean="0">
                <a:solidFill>
                  <a:srgbClr val="000000"/>
                </a:solidFill>
              </a:rPr>
              <a:t>支持这种共享</a:t>
            </a:r>
            <a:endParaRPr lang="en-US" altLang="en-US" dirty="0" smtClean="0">
              <a:solidFill>
                <a:srgbClr val="000000"/>
              </a:solidFill>
            </a:endParaRPr>
          </a:p>
          <a:p>
            <a:pPr lvl="1">
              <a:lnSpc>
                <a:spcPct val="120000"/>
              </a:lnSpc>
              <a:spcBef>
                <a:spcPts val="300"/>
              </a:spcBef>
            </a:pPr>
            <a:r>
              <a:rPr lang="zh-CN" altLang="en-US" dirty="0" smtClean="0">
                <a:solidFill>
                  <a:srgbClr val="000000"/>
                </a:solidFill>
              </a:rPr>
              <a:t>由</a:t>
            </a:r>
            <a:r>
              <a:rPr lang="en-US" altLang="en-US" dirty="0" smtClean="0">
                <a:solidFill>
                  <a:srgbClr val="000000"/>
                </a:solidFill>
              </a:rPr>
              <a:t>Cache </a:t>
            </a:r>
            <a:r>
              <a:rPr lang="zh-CN" altLang="en-US" dirty="0" smtClean="0">
                <a:solidFill>
                  <a:srgbClr val="000000"/>
                </a:solidFill>
              </a:rPr>
              <a:t>提供数据，而不是由内存提供数据</a:t>
            </a:r>
            <a:endParaRPr lang="en-US" altLang="en-US" dirty="0" smtClean="0">
              <a:solidFill>
                <a:srgbClr val="000000"/>
              </a:solidFill>
            </a:endParaRPr>
          </a:p>
        </p:txBody>
      </p:sp>
      <p:grpSp>
        <p:nvGrpSpPr>
          <p:cNvPr id="32773" name="Group 94"/>
          <p:cNvGrpSpPr>
            <a:grpSpLocks/>
          </p:cNvGrpSpPr>
          <p:nvPr/>
        </p:nvGrpSpPr>
        <p:grpSpPr bwMode="auto">
          <a:xfrm>
            <a:off x="5325208" y="1459524"/>
            <a:ext cx="3304443" cy="4394689"/>
            <a:chOff x="3634" y="816"/>
            <a:chExt cx="2255" cy="2999"/>
          </a:xfrm>
        </p:grpSpPr>
        <p:sp>
          <p:nvSpPr>
            <p:cNvPr id="32774" name="Freeform 5"/>
            <p:cNvSpPr>
              <a:spLocks/>
            </p:cNvSpPr>
            <p:nvPr/>
          </p:nvSpPr>
          <p:spPr bwMode="auto">
            <a:xfrm>
              <a:off x="4572" y="923"/>
              <a:ext cx="74" cy="109"/>
            </a:xfrm>
            <a:custGeom>
              <a:avLst/>
              <a:gdLst>
                <a:gd name="T0" fmla="*/ 0 w 68"/>
                <a:gd name="T1" fmla="*/ 0 h 109"/>
                <a:gd name="T2" fmla="*/ 2 w 68"/>
                <a:gd name="T3" fmla="*/ 18 h 109"/>
                <a:gd name="T4" fmla="*/ 5 w 68"/>
                <a:gd name="T5" fmla="*/ 35 h 109"/>
                <a:gd name="T6" fmla="*/ 10 w 68"/>
                <a:gd name="T7" fmla="*/ 51 h 109"/>
                <a:gd name="T8" fmla="*/ 14 w 68"/>
                <a:gd name="T9" fmla="*/ 65 h 109"/>
                <a:gd name="T10" fmla="*/ 22 w 68"/>
                <a:gd name="T11" fmla="*/ 77 h 109"/>
                <a:gd name="T12" fmla="*/ 32 w 68"/>
                <a:gd name="T13" fmla="*/ 88 h 109"/>
                <a:gd name="T14" fmla="*/ 40 w 68"/>
                <a:gd name="T15" fmla="*/ 98 h 109"/>
                <a:gd name="T16" fmla="*/ 50 w 68"/>
                <a:gd name="T17" fmla="*/ 105 h 109"/>
                <a:gd name="T18" fmla="*/ 62 w 68"/>
                <a:gd name="T19" fmla="*/ 107 h 109"/>
                <a:gd name="T20" fmla="*/ 74 w 68"/>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09"/>
                <a:gd name="T35" fmla="*/ 68 w 68"/>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09">
                  <a:moveTo>
                    <a:pt x="0" y="0"/>
                  </a:moveTo>
                  <a:lnTo>
                    <a:pt x="2" y="18"/>
                  </a:lnTo>
                  <a:lnTo>
                    <a:pt x="5" y="35"/>
                  </a:lnTo>
                  <a:lnTo>
                    <a:pt x="9" y="51"/>
                  </a:lnTo>
                  <a:lnTo>
                    <a:pt x="13" y="65"/>
                  </a:lnTo>
                  <a:lnTo>
                    <a:pt x="20" y="77"/>
                  </a:lnTo>
                  <a:lnTo>
                    <a:pt x="29" y="88"/>
                  </a:lnTo>
                  <a:lnTo>
                    <a:pt x="37" y="98"/>
                  </a:lnTo>
                  <a:lnTo>
                    <a:pt x="46" y="105"/>
                  </a:lnTo>
                  <a:lnTo>
                    <a:pt x="57" y="107"/>
                  </a:lnTo>
                  <a:lnTo>
                    <a:pt x="68" y="10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75" name="Freeform 6"/>
            <p:cNvSpPr>
              <a:spLocks/>
            </p:cNvSpPr>
            <p:nvPr/>
          </p:nvSpPr>
          <p:spPr bwMode="auto">
            <a:xfrm>
              <a:off x="4572" y="816"/>
              <a:ext cx="149" cy="109"/>
            </a:xfrm>
            <a:custGeom>
              <a:avLst/>
              <a:gdLst>
                <a:gd name="T0" fmla="*/ 149 w 136"/>
                <a:gd name="T1" fmla="*/ 0 h 109"/>
                <a:gd name="T2" fmla="*/ 125 w 136"/>
                <a:gd name="T3" fmla="*/ 2 h 109"/>
                <a:gd name="T4" fmla="*/ 101 w 136"/>
                <a:gd name="T5" fmla="*/ 4 h 109"/>
                <a:gd name="T6" fmla="*/ 82 w 136"/>
                <a:gd name="T7" fmla="*/ 11 h 109"/>
                <a:gd name="T8" fmla="*/ 62 w 136"/>
                <a:gd name="T9" fmla="*/ 20 h 109"/>
                <a:gd name="T10" fmla="*/ 44 w 136"/>
                <a:gd name="T11" fmla="*/ 32 h 109"/>
                <a:gd name="T12" fmla="*/ 28 w 136"/>
                <a:gd name="T13" fmla="*/ 44 h 109"/>
                <a:gd name="T14" fmla="*/ 16 w 136"/>
                <a:gd name="T15" fmla="*/ 58 h 109"/>
                <a:gd name="T16" fmla="*/ 8 w 136"/>
                <a:gd name="T17" fmla="*/ 74 h 109"/>
                <a:gd name="T18" fmla="*/ 2 w 136"/>
                <a:gd name="T19" fmla="*/ 90 h 109"/>
                <a:gd name="T20" fmla="*/ 0 w 136"/>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09"/>
                <a:gd name="T35" fmla="*/ 136 w 136"/>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09">
                  <a:moveTo>
                    <a:pt x="136" y="0"/>
                  </a:moveTo>
                  <a:lnTo>
                    <a:pt x="114" y="2"/>
                  </a:lnTo>
                  <a:lnTo>
                    <a:pt x="92" y="4"/>
                  </a:lnTo>
                  <a:lnTo>
                    <a:pt x="75" y="11"/>
                  </a:lnTo>
                  <a:lnTo>
                    <a:pt x="57" y="20"/>
                  </a:lnTo>
                  <a:lnTo>
                    <a:pt x="40" y="32"/>
                  </a:lnTo>
                  <a:lnTo>
                    <a:pt x="26" y="44"/>
                  </a:lnTo>
                  <a:lnTo>
                    <a:pt x="15" y="58"/>
                  </a:lnTo>
                  <a:lnTo>
                    <a:pt x="7" y="74"/>
                  </a:lnTo>
                  <a:lnTo>
                    <a:pt x="2" y="90"/>
                  </a:lnTo>
                  <a:lnTo>
                    <a:pt x="0" y="10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76" name="Freeform 7"/>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6 w 65"/>
                <a:gd name="T9" fmla="*/ 17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2" y="1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77" name="Freeform 8"/>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4 w 65"/>
                <a:gd name="T9" fmla="*/ 14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778" name="Freeform 9"/>
            <p:cNvSpPr>
              <a:spLocks/>
            </p:cNvSpPr>
            <p:nvPr/>
          </p:nvSpPr>
          <p:spPr bwMode="auto">
            <a:xfrm>
              <a:off x="4858" y="938"/>
              <a:ext cx="10" cy="53"/>
            </a:xfrm>
            <a:custGeom>
              <a:avLst/>
              <a:gdLst>
                <a:gd name="T0" fmla="*/ 8 w 9"/>
                <a:gd name="T1" fmla="*/ 0 h 53"/>
                <a:gd name="T2" fmla="*/ 8 w 9"/>
                <a:gd name="T3" fmla="*/ 7 h 53"/>
                <a:gd name="T4" fmla="*/ 10 w 9"/>
                <a:gd name="T5" fmla="*/ 14 h 53"/>
                <a:gd name="T6" fmla="*/ 10 w 9"/>
                <a:gd name="T7" fmla="*/ 18 h 53"/>
                <a:gd name="T8" fmla="*/ 10 w 9"/>
                <a:gd name="T9" fmla="*/ 25 h 53"/>
                <a:gd name="T10" fmla="*/ 10 w 9"/>
                <a:gd name="T11" fmla="*/ 30 h 53"/>
                <a:gd name="T12" fmla="*/ 8 w 9"/>
                <a:gd name="T13" fmla="*/ 35 h 53"/>
                <a:gd name="T14" fmla="*/ 8 w 9"/>
                <a:gd name="T15" fmla="*/ 42 h 53"/>
                <a:gd name="T16" fmla="*/ 6 w 9"/>
                <a:gd name="T17" fmla="*/ 46 h 53"/>
                <a:gd name="T18" fmla="*/ 3 w 9"/>
                <a:gd name="T19" fmla="*/ 49 h 53"/>
                <a:gd name="T20" fmla="*/ 0 w 9"/>
                <a:gd name="T21" fmla="*/ 53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53"/>
                <a:gd name="T35" fmla="*/ 9 w 9"/>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53">
                  <a:moveTo>
                    <a:pt x="7" y="0"/>
                  </a:moveTo>
                  <a:lnTo>
                    <a:pt x="7" y="7"/>
                  </a:lnTo>
                  <a:lnTo>
                    <a:pt x="9" y="14"/>
                  </a:lnTo>
                  <a:lnTo>
                    <a:pt x="9" y="18"/>
                  </a:lnTo>
                  <a:lnTo>
                    <a:pt x="9" y="25"/>
                  </a:lnTo>
                  <a:lnTo>
                    <a:pt x="9" y="30"/>
                  </a:lnTo>
                  <a:lnTo>
                    <a:pt x="7" y="35"/>
                  </a:lnTo>
                  <a:lnTo>
                    <a:pt x="7" y="42"/>
                  </a:lnTo>
                  <a:lnTo>
                    <a:pt x="5" y="46"/>
                  </a:lnTo>
                  <a:lnTo>
                    <a:pt x="3" y="49"/>
                  </a:lnTo>
                  <a:lnTo>
                    <a:pt x="0" y="5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79" name="Freeform 10"/>
            <p:cNvSpPr>
              <a:spLocks/>
            </p:cNvSpPr>
            <p:nvPr/>
          </p:nvSpPr>
          <p:spPr bwMode="auto">
            <a:xfrm>
              <a:off x="4721" y="816"/>
              <a:ext cx="145" cy="109"/>
            </a:xfrm>
            <a:custGeom>
              <a:avLst/>
              <a:gdLst>
                <a:gd name="T0" fmla="*/ 145 w 134"/>
                <a:gd name="T1" fmla="*/ 109 h 109"/>
                <a:gd name="T2" fmla="*/ 145 w 134"/>
                <a:gd name="T3" fmla="*/ 90 h 109"/>
                <a:gd name="T4" fmla="*/ 137 w 134"/>
                <a:gd name="T5" fmla="*/ 74 h 109"/>
                <a:gd name="T6" fmla="*/ 131 w 134"/>
                <a:gd name="T7" fmla="*/ 58 h 109"/>
                <a:gd name="T8" fmla="*/ 119 w 134"/>
                <a:gd name="T9" fmla="*/ 44 h 109"/>
                <a:gd name="T10" fmla="*/ 103 w 134"/>
                <a:gd name="T11" fmla="*/ 32 h 109"/>
                <a:gd name="T12" fmla="*/ 85 w 134"/>
                <a:gd name="T13" fmla="*/ 20 h 109"/>
                <a:gd name="T14" fmla="*/ 67 w 134"/>
                <a:gd name="T15" fmla="*/ 11 h 109"/>
                <a:gd name="T16" fmla="*/ 45 w 134"/>
                <a:gd name="T17" fmla="*/ 4 h 109"/>
                <a:gd name="T18" fmla="*/ 24 w 134"/>
                <a:gd name="T19" fmla="*/ 2 h 109"/>
                <a:gd name="T20" fmla="*/ 0 w 134"/>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109"/>
                <a:gd name="T35" fmla="*/ 134 w 134"/>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109">
                  <a:moveTo>
                    <a:pt x="134" y="109"/>
                  </a:moveTo>
                  <a:lnTo>
                    <a:pt x="134" y="90"/>
                  </a:lnTo>
                  <a:lnTo>
                    <a:pt x="127" y="74"/>
                  </a:lnTo>
                  <a:lnTo>
                    <a:pt x="121" y="58"/>
                  </a:lnTo>
                  <a:lnTo>
                    <a:pt x="110" y="44"/>
                  </a:lnTo>
                  <a:lnTo>
                    <a:pt x="95" y="32"/>
                  </a:lnTo>
                  <a:lnTo>
                    <a:pt x="79" y="20"/>
                  </a:lnTo>
                  <a:lnTo>
                    <a:pt x="62" y="11"/>
                  </a:lnTo>
                  <a:lnTo>
                    <a:pt x="42" y="4"/>
                  </a:lnTo>
                  <a:lnTo>
                    <a:pt x="22" y="2"/>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80" name="Rectangle 11"/>
            <p:cNvSpPr>
              <a:spLocks noChangeArrowheads="1"/>
            </p:cNvSpPr>
            <p:nvPr/>
          </p:nvSpPr>
          <p:spPr bwMode="auto">
            <a:xfrm>
              <a:off x="4909" y="912"/>
              <a:ext cx="1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a:t>
              </a:r>
              <a:endParaRPr lang="en-US" altLang="zh-CN" sz="1292">
                <a:ea typeface="宋体" panose="02010600030101010101" pitchFamily="2" charset="-122"/>
              </a:endParaRPr>
            </a:p>
          </p:txBody>
        </p:sp>
        <p:sp>
          <p:nvSpPr>
            <p:cNvPr id="32781" name="Rectangle 12"/>
            <p:cNvSpPr>
              <a:spLocks noChangeArrowheads="1"/>
            </p:cNvSpPr>
            <p:nvPr/>
          </p:nvSpPr>
          <p:spPr bwMode="auto">
            <a:xfrm>
              <a:off x="5061" y="912"/>
              <a:ext cx="13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a:t>
              </a:r>
              <a:endParaRPr lang="en-US" altLang="zh-CN" sz="1292">
                <a:ea typeface="宋体" panose="02010600030101010101" pitchFamily="2" charset="-122"/>
              </a:endParaRPr>
            </a:p>
          </p:txBody>
        </p:sp>
        <p:sp>
          <p:nvSpPr>
            <p:cNvPr id="32782" name="Rectangle 13"/>
            <p:cNvSpPr>
              <a:spLocks noChangeArrowheads="1"/>
            </p:cNvSpPr>
            <p:nvPr/>
          </p:nvSpPr>
          <p:spPr bwMode="auto">
            <a:xfrm>
              <a:off x="4589" y="2352"/>
              <a:ext cx="28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endParaRPr lang="en-US" altLang="zh-CN" sz="1292">
                <a:ea typeface="宋体" panose="02010600030101010101" pitchFamily="2" charset="-122"/>
              </a:endParaRPr>
            </a:p>
          </p:txBody>
        </p:sp>
        <p:sp>
          <p:nvSpPr>
            <p:cNvPr id="32783" name="Freeform 14"/>
            <p:cNvSpPr>
              <a:spLocks/>
            </p:cNvSpPr>
            <p:nvPr/>
          </p:nvSpPr>
          <p:spPr bwMode="auto">
            <a:xfrm>
              <a:off x="4534" y="1009"/>
              <a:ext cx="358" cy="350"/>
            </a:xfrm>
            <a:custGeom>
              <a:avLst/>
              <a:gdLst>
                <a:gd name="T0" fmla="*/ 356 w 329"/>
                <a:gd name="T1" fmla="*/ 175 h 350"/>
                <a:gd name="T2" fmla="*/ 356 w 329"/>
                <a:gd name="T3" fmla="*/ 205 h 350"/>
                <a:gd name="T4" fmla="*/ 348 w 329"/>
                <a:gd name="T5" fmla="*/ 231 h 350"/>
                <a:gd name="T6" fmla="*/ 336 w 329"/>
                <a:gd name="T7" fmla="*/ 256 h 350"/>
                <a:gd name="T8" fmla="*/ 322 w 329"/>
                <a:gd name="T9" fmla="*/ 280 h 350"/>
                <a:gd name="T10" fmla="*/ 306 w 329"/>
                <a:gd name="T11" fmla="*/ 298 h 350"/>
                <a:gd name="T12" fmla="*/ 284 w 329"/>
                <a:gd name="T13" fmla="*/ 317 h 350"/>
                <a:gd name="T14" fmla="*/ 260 w 329"/>
                <a:gd name="T15" fmla="*/ 331 h 350"/>
                <a:gd name="T16" fmla="*/ 234 w 329"/>
                <a:gd name="T17" fmla="*/ 343 h 350"/>
                <a:gd name="T18" fmla="*/ 208 w 329"/>
                <a:gd name="T19" fmla="*/ 347 h 350"/>
                <a:gd name="T20" fmla="*/ 180 w 329"/>
                <a:gd name="T21" fmla="*/ 350 h 350"/>
                <a:gd name="T22" fmla="*/ 148 w 329"/>
                <a:gd name="T23" fmla="*/ 347 h 350"/>
                <a:gd name="T24" fmla="*/ 122 w 329"/>
                <a:gd name="T25" fmla="*/ 343 h 350"/>
                <a:gd name="T26" fmla="*/ 96 w 329"/>
                <a:gd name="T27" fmla="*/ 331 h 350"/>
                <a:gd name="T28" fmla="*/ 72 w 329"/>
                <a:gd name="T29" fmla="*/ 317 h 350"/>
                <a:gd name="T30" fmla="*/ 52 w 329"/>
                <a:gd name="T31" fmla="*/ 298 h 350"/>
                <a:gd name="T32" fmla="*/ 34 w 329"/>
                <a:gd name="T33" fmla="*/ 280 h 350"/>
                <a:gd name="T34" fmla="*/ 20 w 329"/>
                <a:gd name="T35" fmla="*/ 256 h 350"/>
                <a:gd name="T36" fmla="*/ 8 w 329"/>
                <a:gd name="T37" fmla="*/ 231 h 350"/>
                <a:gd name="T38" fmla="*/ 2 w 329"/>
                <a:gd name="T39" fmla="*/ 205 h 350"/>
                <a:gd name="T40" fmla="*/ 0 w 329"/>
                <a:gd name="T41" fmla="*/ 175 h 350"/>
                <a:gd name="T42" fmla="*/ 2 w 329"/>
                <a:gd name="T43" fmla="*/ 147 h 350"/>
                <a:gd name="T44" fmla="*/ 8 w 329"/>
                <a:gd name="T45" fmla="*/ 121 h 350"/>
                <a:gd name="T46" fmla="*/ 20 w 329"/>
                <a:gd name="T47" fmla="*/ 95 h 350"/>
                <a:gd name="T48" fmla="*/ 34 w 329"/>
                <a:gd name="T49" fmla="*/ 72 h 350"/>
                <a:gd name="T50" fmla="*/ 52 w 329"/>
                <a:gd name="T51" fmla="*/ 51 h 350"/>
                <a:gd name="T52" fmla="*/ 72 w 329"/>
                <a:gd name="T53" fmla="*/ 35 h 350"/>
                <a:gd name="T54" fmla="*/ 96 w 329"/>
                <a:gd name="T55" fmla="*/ 21 h 350"/>
                <a:gd name="T56" fmla="*/ 122 w 329"/>
                <a:gd name="T57" fmla="*/ 9 h 350"/>
                <a:gd name="T58" fmla="*/ 148 w 329"/>
                <a:gd name="T59" fmla="*/ 2 h 350"/>
                <a:gd name="T60" fmla="*/ 180 w 329"/>
                <a:gd name="T61" fmla="*/ 0 h 350"/>
                <a:gd name="T62" fmla="*/ 208 w 329"/>
                <a:gd name="T63" fmla="*/ 2 h 350"/>
                <a:gd name="T64" fmla="*/ 234 w 329"/>
                <a:gd name="T65" fmla="*/ 9 h 350"/>
                <a:gd name="T66" fmla="*/ 260 w 329"/>
                <a:gd name="T67" fmla="*/ 21 h 350"/>
                <a:gd name="T68" fmla="*/ 284 w 329"/>
                <a:gd name="T69" fmla="*/ 35 h 350"/>
                <a:gd name="T70" fmla="*/ 306 w 329"/>
                <a:gd name="T71" fmla="*/ 51 h 350"/>
                <a:gd name="T72" fmla="*/ 322 w 329"/>
                <a:gd name="T73" fmla="*/ 72 h 350"/>
                <a:gd name="T74" fmla="*/ 336 w 329"/>
                <a:gd name="T75" fmla="*/ 95 h 350"/>
                <a:gd name="T76" fmla="*/ 348 w 329"/>
                <a:gd name="T77" fmla="*/ 121 h 350"/>
                <a:gd name="T78" fmla="*/ 356 w 329"/>
                <a:gd name="T79" fmla="*/ 147 h 350"/>
                <a:gd name="T80" fmla="*/ 358 w 329"/>
                <a:gd name="T81" fmla="*/ 175 h 350"/>
                <a:gd name="T82" fmla="*/ 356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205"/>
                  </a:lnTo>
                  <a:lnTo>
                    <a:pt x="320" y="231"/>
                  </a:lnTo>
                  <a:lnTo>
                    <a:pt x="309" y="256"/>
                  </a:lnTo>
                  <a:lnTo>
                    <a:pt x="296" y="280"/>
                  </a:lnTo>
                  <a:lnTo>
                    <a:pt x="281" y="298"/>
                  </a:lnTo>
                  <a:lnTo>
                    <a:pt x="261" y="317"/>
                  </a:lnTo>
                  <a:lnTo>
                    <a:pt x="239" y="331"/>
                  </a:lnTo>
                  <a:lnTo>
                    <a:pt x="215" y="343"/>
                  </a:lnTo>
                  <a:lnTo>
                    <a:pt x="191" y="347"/>
                  </a:lnTo>
                  <a:lnTo>
                    <a:pt x="165" y="350"/>
                  </a:lnTo>
                  <a:lnTo>
                    <a:pt x="136" y="347"/>
                  </a:lnTo>
                  <a:lnTo>
                    <a:pt x="112" y="343"/>
                  </a:lnTo>
                  <a:lnTo>
                    <a:pt x="88" y="331"/>
                  </a:lnTo>
                  <a:lnTo>
                    <a:pt x="66" y="317"/>
                  </a:lnTo>
                  <a:lnTo>
                    <a:pt x="48" y="298"/>
                  </a:lnTo>
                  <a:lnTo>
                    <a:pt x="31" y="280"/>
                  </a:lnTo>
                  <a:lnTo>
                    <a:pt x="18" y="256"/>
                  </a:lnTo>
                  <a:lnTo>
                    <a:pt x="7" y="231"/>
                  </a:lnTo>
                  <a:lnTo>
                    <a:pt x="2" y="205"/>
                  </a:lnTo>
                  <a:lnTo>
                    <a:pt x="0" y="175"/>
                  </a:lnTo>
                  <a:lnTo>
                    <a:pt x="2" y="147"/>
                  </a:lnTo>
                  <a:lnTo>
                    <a:pt x="7" y="121"/>
                  </a:lnTo>
                  <a:lnTo>
                    <a:pt x="18" y="95"/>
                  </a:lnTo>
                  <a:lnTo>
                    <a:pt x="31" y="72"/>
                  </a:lnTo>
                  <a:lnTo>
                    <a:pt x="48" y="51"/>
                  </a:lnTo>
                  <a:lnTo>
                    <a:pt x="66" y="35"/>
                  </a:lnTo>
                  <a:lnTo>
                    <a:pt x="88" y="21"/>
                  </a:lnTo>
                  <a:lnTo>
                    <a:pt x="112" y="9"/>
                  </a:lnTo>
                  <a:lnTo>
                    <a:pt x="136" y="2"/>
                  </a:lnTo>
                  <a:lnTo>
                    <a:pt x="165" y="0"/>
                  </a:lnTo>
                  <a:lnTo>
                    <a:pt x="191" y="2"/>
                  </a:lnTo>
                  <a:lnTo>
                    <a:pt x="215" y="9"/>
                  </a:lnTo>
                  <a:lnTo>
                    <a:pt x="239" y="21"/>
                  </a:lnTo>
                  <a:lnTo>
                    <a:pt x="261" y="35"/>
                  </a:lnTo>
                  <a:lnTo>
                    <a:pt x="281" y="51"/>
                  </a:lnTo>
                  <a:lnTo>
                    <a:pt x="296" y="72"/>
                  </a:lnTo>
                  <a:lnTo>
                    <a:pt x="309" y="95"/>
                  </a:lnTo>
                  <a:lnTo>
                    <a:pt x="320" y="121"/>
                  </a:lnTo>
                  <a:lnTo>
                    <a:pt x="327" y="147"/>
                  </a:lnTo>
                  <a:lnTo>
                    <a:pt x="329" y="175"/>
                  </a:lnTo>
                  <a:lnTo>
                    <a:pt x="327" y="1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784" name="Freeform 15"/>
            <p:cNvSpPr>
              <a:spLocks/>
            </p:cNvSpPr>
            <p:nvPr/>
          </p:nvSpPr>
          <p:spPr bwMode="auto">
            <a:xfrm>
              <a:off x="4534" y="1009"/>
              <a:ext cx="358" cy="350"/>
            </a:xfrm>
            <a:custGeom>
              <a:avLst/>
              <a:gdLst>
                <a:gd name="T0" fmla="*/ 356 w 329"/>
                <a:gd name="T1" fmla="*/ 175 h 350"/>
                <a:gd name="T2" fmla="*/ 356 w 329"/>
                <a:gd name="T3" fmla="*/ 147 h 350"/>
                <a:gd name="T4" fmla="*/ 348 w 329"/>
                <a:gd name="T5" fmla="*/ 121 h 350"/>
                <a:gd name="T6" fmla="*/ 336 w 329"/>
                <a:gd name="T7" fmla="*/ 95 h 350"/>
                <a:gd name="T8" fmla="*/ 322 w 329"/>
                <a:gd name="T9" fmla="*/ 72 h 350"/>
                <a:gd name="T10" fmla="*/ 306 w 329"/>
                <a:gd name="T11" fmla="*/ 51 h 350"/>
                <a:gd name="T12" fmla="*/ 284 w 329"/>
                <a:gd name="T13" fmla="*/ 35 h 350"/>
                <a:gd name="T14" fmla="*/ 260 w 329"/>
                <a:gd name="T15" fmla="*/ 21 h 350"/>
                <a:gd name="T16" fmla="*/ 234 w 329"/>
                <a:gd name="T17" fmla="*/ 9 h 350"/>
                <a:gd name="T18" fmla="*/ 208 w 329"/>
                <a:gd name="T19" fmla="*/ 2 h 350"/>
                <a:gd name="T20" fmla="*/ 180 w 329"/>
                <a:gd name="T21" fmla="*/ 0 h 350"/>
                <a:gd name="T22" fmla="*/ 148 w 329"/>
                <a:gd name="T23" fmla="*/ 2 h 350"/>
                <a:gd name="T24" fmla="*/ 122 w 329"/>
                <a:gd name="T25" fmla="*/ 9 h 350"/>
                <a:gd name="T26" fmla="*/ 96 w 329"/>
                <a:gd name="T27" fmla="*/ 21 h 350"/>
                <a:gd name="T28" fmla="*/ 72 w 329"/>
                <a:gd name="T29" fmla="*/ 35 h 350"/>
                <a:gd name="T30" fmla="*/ 52 w 329"/>
                <a:gd name="T31" fmla="*/ 51 h 350"/>
                <a:gd name="T32" fmla="*/ 34 w 329"/>
                <a:gd name="T33" fmla="*/ 72 h 350"/>
                <a:gd name="T34" fmla="*/ 20 w 329"/>
                <a:gd name="T35" fmla="*/ 95 h 350"/>
                <a:gd name="T36" fmla="*/ 8 w 329"/>
                <a:gd name="T37" fmla="*/ 121 h 350"/>
                <a:gd name="T38" fmla="*/ 2 w 329"/>
                <a:gd name="T39" fmla="*/ 147 h 350"/>
                <a:gd name="T40" fmla="*/ 0 w 329"/>
                <a:gd name="T41" fmla="*/ 175 h 350"/>
                <a:gd name="T42" fmla="*/ 2 w 329"/>
                <a:gd name="T43" fmla="*/ 205 h 350"/>
                <a:gd name="T44" fmla="*/ 8 w 329"/>
                <a:gd name="T45" fmla="*/ 231 h 350"/>
                <a:gd name="T46" fmla="*/ 20 w 329"/>
                <a:gd name="T47" fmla="*/ 256 h 350"/>
                <a:gd name="T48" fmla="*/ 34 w 329"/>
                <a:gd name="T49" fmla="*/ 280 h 350"/>
                <a:gd name="T50" fmla="*/ 52 w 329"/>
                <a:gd name="T51" fmla="*/ 298 h 350"/>
                <a:gd name="T52" fmla="*/ 72 w 329"/>
                <a:gd name="T53" fmla="*/ 317 h 350"/>
                <a:gd name="T54" fmla="*/ 96 w 329"/>
                <a:gd name="T55" fmla="*/ 331 h 350"/>
                <a:gd name="T56" fmla="*/ 122 w 329"/>
                <a:gd name="T57" fmla="*/ 343 h 350"/>
                <a:gd name="T58" fmla="*/ 148 w 329"/>
                <a:gd name="T59" fmla="*/ 347 h 350"/>
                <a:gd name="T60" fmla="*/ 180 w 329"/>
                <a:gd name="T61" fmla="*/ 350 h 350"/>
                <a:gd name="T62" fmla="*/ 208 w 329"/>
                <a:gd name="T63" fmla="*/ 347 h 350"/>
                <a:gd name="T64" fmla="*/ 234 w 329"/>
                <a:gd name="T65" fmla="*/ 343 h 350"/>
                <a:gd name="T66" fmla="*/ 260 w 329"/>
                <a:gd name="T67" fmla="*/ 331 h 350"/>
                <a:gd name="T68" fmla="*/ 284 w 329"/>
                <a:gd name="T69" fmla="*/ 317 h 350"/>
                <a:gd name="T70" fmla="*/ 306 w 329"/>
                <a:gd name="T71" fmla="*/ 298 h 350"/>
                <a:gd name="T72" fmla="*/ 322 w 329"/>
                <a:gd name="T73" fmla="*/ 280 h 350"/>
                <a:gd name="T74" fmla="*/ 336 w 329"/>
                <a:gd name="T75" fmla="*/ 256 h 350"/>
                <a:gd name="T76" fmla="*/ 348 w 329"/>
                <a:gd name="T77" fmla="*/ 231 h 350"/>
                <a:gd name="T78" fmla="*/ 356 w 329"/>
                <a:gd name="T79" fmla="*/ 205 h 350"/>
                <a:gd name="T80" fmla="*/ 358 w 329"/>
                <a:gd name="T81" fmla="*/ 175 h 350"/>
                <a:gd name="T82" fmla="*/ 358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147"/>
                  </a:lnTo>
                  <a:lnTo>
                    <a:pt x="320" y="121"/>
                  </a:lnTo>
                  <a:lnTo>
                    <a:pt x="309" y="95"/>
                  </a:lnTo>
                  <a:lnTo>
                    <a:pt x="296" y="72"/>
                  </a:lnTo>
                  <a:lnTo>
                    <a:pt x="281" y="51"/>
                  </a:lnTo>
                  <a:lnTo>
                    <a:pt x="261" y="35"/>
                  </a:lnTo>
                  <a:lnTo>
                    <a:pt x="239" y="21"/>
                  </a:lnTo>
                  <a:lnTo>
                    <a:pt x="215" y="9"/>
                  </a:lnTo>
                  <a:lnTo>
                    <a:pt x="191" y="2"/>
                  </a:lnTo>
                  <a:lnTo>
                    <a:pt x="165" y="0"/>
                  </a:lnTo>
                  <a:lnTo>
                    <a:pt x="136" y="2"/>
                  </a:lnTo>
                  <a:lnTo>
                    <a:pt x="112" y="9"/>
                  </a:lnTo>
                  <a:lnTo>
                    <a:pt x="88" y="21"/>
                  </a:lnTo>
                  <a:lnTo>
                    <a:pt x="66" y="35"/>
                  </a:lnTo>
                  <a:lnTo>
                    <a:pt x="48" y="51"/>
                  </a:lnTo>
                  <a:lnTo>
                    <a:pt x="31" y="72"/>
                  </a:lnTo>
                  <a:lnTo>
                    <a:pt x="18" y="95"/>
                  </a:lnTo>
                  <a:lnTo>
                    <a:pt x="7" y="121"/>
                  </a:lnTo>
                  <a:lnTo>
                    <a:pt x="2" y="147"/>
                  </a:lnTo>
                  <a:lnTo>
                    <a:pt x="0" y="175"/>
                  </a:lnTo>
                  <a:lnTo>
                    <a:pt x="2" y="205"/>
                  </a:lnTo>
                  <a:lnTo>
                    <a:pt x="7" y="231"/>
                  </a:lnTo>
                  <a:lnTo>
                    <a:pt x="18" y="256"/>
                  </a:lnTo>
                  <a:lnTo>
                    <a:pt x="31" y="280"/>
                  </a:lnTo>
                  <a:lnTo>
                    <a:pt x="48" y="298"/>
                  </a:lnTo>
                  <a:lnTo>
                    <a:pt x="66" y="317"/>
                  </a:lnTo>
                  <a:lnTo>
                    <a:pt x="88" y="331"/>
                  </a:lnTo>
                  <a:lnTo>
                    <a:pt x="112" y="343"/>
                  </a:lnTo>
                  <a:lnTo>
                    <a:pt x="136" y="347"/>
                  </a:lnTo>
                  <a:lnTo>
                    <a:pt x="165" y="350"/>
                  </a:lnTo>
                  <a:lnTo>
                    <a:pt x="191" y="347"/>
                  </a:lnTo>
                  <a:lnTo>
                    <a:pt x="215" y="343"/>
                  </a:lnTo>
                  <a:lnTo>
                    <a:pt x="239" y="331"/>
                  </a:lnTo>
                  <a:lnTo>
                    <a:pt x="261" y="317"/>
                  </a:lnTo>
                  <a:lnTo>
                    <a:pt x="281" y="298"/>
                  </a:lnTo>
                  <a:lnTo>
                    <a:pt x="296" y="280"/>
                  </a:lnTo>
                  <a:lnTo>
                    <a:pt x="309" y="256"/>
                  </a:lnTo>
                  <a:lnTo>
                    <a:pt x="320" y="231"/>
                  </a:lnTo>
                  <a:lnTo>
                    <a:pt x="327" y="205"/>
                  </a:lnTo>
                  <a:lnTo>
                    <a:pt x="329"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85" name="Freeform 16"/>
            <p:cNvSpPr>
              <a:spLocks/>
            </p:cNvSpPr>
            <p:nvPr/>
          </p:nvSpPr>
          <p:spPr bwMode="auto">
            <a:xfrm>
              <a:off x="4525" y="1785"/>
              <a:ext cx="357" cy="350"/>
            </a:xfrm>
            <a:custGeom>
              <a:avLst/>
              <a:gdLst>
                <a:gd name="T0" fmla="*/ 355 w 329"/>
                <a:gd name="T1" fmla="*/ 172 h 350"/>
                <a:gd name="T2" fmla="*/ 355 w 329"/>
                <a:gd name="T3" fmla="*/ 203 h 350"/>
                <a:gd name="T4" fmla="*/ 348 w 329"/>
                <a:gd name="T5" fmla="*/ 231 h 350"/>
                <a:gd name="T6" fmla="*/ 336 w 329"/>
                <a:gd name="T7" fmla="*/ 254 h 350"/>
                <a:gd name="T8" fmla="*/ 322 w 329"/>
                <a:gd name="T9" fmla="*/ 277 h 350"/>
                <a:gd name="T10" fmla="*/ 305 w 329"/>
                <a:gd name="T11" fmla="*/ 298 h 350"/>
                <a:gd name="T12" fmla="*/ 283 w 329"/>
                <a:gd name="T13" fmla="*/ 315 h 350"/>
                <a:gd name="T14" fmla="*/ 259 w 329"/>
                <a:gd name="T15" fmla="*/ 331 h 350"/>
                <a:gd name="T16" fmla="*/ 233 w 329"/>
                <a:gd name="T17" fmla="*/ 340 h 350"/>
                <a:gd name="T18" fmla="*/ 207 w 329"/>
                <a:gd name="T19" fmla="*/ 347 h 350"/>
                <a:gd name="T20" fmla="*/ 179 w 329"/>
                <a:gd name="T21" fmla="*/ 350 h 350"/>
                <a:gd name="T22" fmla="*/ 148 w 329"/>
                <a:gd name="T23" fmla="*/ 347 h 350"/>
                <a:gd name="T24" fmla="*/ 122 w 329"/>
                <a:gd name="T25" fmla="*/ 340 h 350"/>
                <a:gd name="T26" fmla="*/ 95 w 329"/>
                <a:gd name="T27" fmla="*/ 331 h 350"/>
                <a:gd name="T28" fmla="*/ 72 w 329"/>
                <a:gd name="T29" fmla="*/ 315 h 350"/>
                <a:gd name="T30" fmla="*/ 53 w 329"/>
                <a:gd name="T31" fmla="*/ 298 h 350"/>
                <a:gd name="T32" fmla="*/ 34 w 329"/>
                <a:gd name="T33" fmla="*/ 277 h 350"/>
                <a:gd name="T34" fmla="*/ 20 w 329"/>
                <a:gd name="T35" fmla="*/ 254 h 350"/>
                <a:gd name="T36" fmla="*/ 8 w 329"/>
                <a:gd name="T37" fmla="*/ 231 h 350"/>
                <a:gd name="T38" fmla="*/ 2 w 329"/>
                <a:gd name="T39" fmla="*/ 203 h 350"/>
                <a:gd name="T40" fmla="*/ 0 w 329"/>
                <a:gd name="T41" fmla="*/ 175 h 350"/>
                <a:gd name="T42" fmla="*/ 2 w 329"/>
                <a:gd name="T43" fmla="*/ 147 h 350"/>
                <a:gd name="T44" fmla="*/ 8 w 329"/>
                <a:gd name="T45" fmla="*/ 119 h 350"/>
                <a:gd name="T46" fmla="*/ 20 w 329"/>
                <a:gd name="T47" fmla="*/ 93 h 350"/>
                <a:gd name="T48" fmla="*/ 34 w 329"/>
                <a:gd name="T49" fmla="*/ 72 h 350"/>
                <a:gd name="T50" fmla="*/ 53 w 329"/>
                <a:gd name="T51" fmla="*/ 51 h 350"/>
                <a:gd name="T52" fmla="*/ 72 w 329"/>
                <a:gd name="T53" fmla="*/ 33 h 350"/>
                <a:gd name="T54" fmla="*/ 95 w 329"/>
                <a:gd name="T55" fmla="*/ 19 h 350"/>
                <a:gd name="T56" fmla="*/ 122 w 329"/>
                <a:gd name="T57" fmla="*/ 9 h 350"/>
                <a:gd name="T58" fmla="*/ 148 w 329"/>
                <a:gd name="T59" fmla="*/ 2 h 350"/>
                <a:gd name="T60" fmla="*/ 179 w 329"/>
                <a:gd name="T61" fmla="*/ 0 h 350"/>
                <a:gd name="T62" fmla="*/ 207 w 329"/>
                <a:gd name="T63" fmla="*/ 2 h 350"/>
                <a:gd name="T64" fmla="*/ 233 w 329"/>
                <a:gd name="T65" fmla="*/ 9 h 350"/>
                <a:gd name="T66" fmla="*/ 259 w 329"/>
                <a:gd name="T67" fmla="*/ 19 h 350"/>
                <a:gd name="T68" fmla="*/ 283 w 329"/>
                <a:gd name="T69" fmla="*/ 33 h 350"/>
                <a:gd name="T70" fmla="*/ 305 w 329"/>
                <a:gd name="T71" fmla="*/ 51 h 350"/>
                <a:gd name="T72" fmla="*/ 322 w 329"/>
                <a:gd name="T73" fmla="*/ 72 h 350"/>
                <a:gd name="T74" fmla="*/ 336 w 329"/>
                <a:gd name="T75" fmla="*/ 93 h 350"/>
                <a:gd name="T76" fmla="*/ 348 w 329"/>
                <a:gd name="T77" fmla="*/ 119 h 350"/>
                <a:gd name="T78" fmla="*/ 355 w 329"/>
                <a:gd name="T79" fmla="*/ 147 h 350"/>
                <a:gd name="T80" fmla="*/ 357 w 329"/>
                <a:gd name="T81" fmla="*/ 175 h 350"/>
                <a:gd name="T82" fmla="*/ 355 w 329"/>
                <a:gd name="T83" fmla="*/ 172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203"/>
                  </a:lnTo>
                  <a:lnTo>
                    <a:pt x="321" y="231"/>
                  </a:lnTo>
                  <a:lnTo>
                    <a:pt x="310" y="254"/>
                  </a:lnTo>
                  <a:lnTo>
                    <a:pt x="297" y="277"/>
                  </a:lnTo>
                  <a:lnTo>
                    <a:pt x="281" y="298"/>
                  </a:lnTo>
                  <a:lnTo>
                    <a:pt x="261" y="315"/>
                  </a:lnTo>
                  <a:lnTo>
                    <a:pt x="239" y="331"/>
                  </a:lnTo>
                  <a:lnTo>
                    <a:pt x="215" y="340"/>
                  </a:lnTo>
                  <a:lnTo>
                    <a:pt x="191" y="347"/>
                  </a:lnTo>
                  <a:lnTo>
                    <a:pt x="165" y="350"/>
                  </a:lnTo>
                  <a:lnTo>
                    <a:pt x="136" y="347"/>
                  </a:lnTo>
                  <a:lnTo>
                    <a:pt x="112" y="340"/>
                  </a:lnTo>
                  <a:lnTo>
                    <a:pt x="88" y="331"/>
                  </a:lnTo>
                  <a:lnTo>
                    <a:pt x="66" y="315"/>
                  </a:lnTo>
                  <a:lnTo>
                    <a:pt x="49" y="298"/>
                  </a:lnTo>
                  <a:lnTo>
                    <a:pt x="31" y="277"/>
                  </a:lnTo>
                  <a:lnTo>
                    <a:pt x="18" y="254"/>
                  </a:lnTo>
                  <a:lnTo>
                    <a:pt x="7" y="231"/>
                  </a:lnTo>
                  <a:lnTo>
                    <a:pt x="2" y="203"/>
                  </a:lnTo>
                  <a:lnTo>
                    <a:pt x="0" y="175"/>
                  </a:lnTo>
                  <a:lnTo>
                    <a:pt x="2" y="147"/>
                  </a:lnTo>
                  <a:lnTo>
                    <a:pt x="7" y="119"/>
                  </a:lnTo>
                  <a:lnTo>
                    <a:pt x="18" y="93"/>
                  </a:lnTo>
                  <a:lnTo>
                    <a:pt x="31" y="72"/>
                  </a:lnTo>
                  <a:lnTo>
                    <a:pt x="49" y="51"/>
                  </a:lnTo>
                  <a:lnTo>
                    <a:pt x="66" y="33"/>
                  </a:lnTo>
                  <a:lnTo>
                    <a:pt x="88" y="19"/>
                  </a:lnTo>
                  <a:lnTo>
                    <a:pt x="112" y="9"/>
                  </a:lnTo>
                  <a:lnTo>
                    <a:pt x="136" y="2"/>
                  </a:lnTo>
                  <a:lnTo>
                    <a:pt x="165" y="0"/>
                  </a:lnTo>
                  <a:lnTo>
                    <a:pt x="191" y="2"/>
                  </a:lnTo>
                  <a:lnTo>
                    <a:pt x="215" y="9"/>
                  </a:lnTo>
                  <a:lnTo>
                    <a:pt x="239" y="19"/>
                  </a:lnTo>
                  <a:lnTo>
                    <a:pt x="261" y="33"/>
                  </a:lnTo>
                  <a:lnTo>
                    <a:pt x="281" y="51"/>
                  </a:lnTo>
                  <a:lnTo>
                    <a:pt x="297" y="72"/>
                  </a:lnTo>
                  <a:lnTo>
                    <a:pt x="310" y="93"/>
                  </a:lnTo>
                  <a:lnTo>
                    <a:pt x="321" y="119"/>
                  </a:lnTo>
                  <a:lnTo>
                    <a:pt x="327" y="147"/>
                  </a:lnTo>
                  <a:lnTo>
                    <a:pt x="329" y="175"/>
                  </a:lnTo>
                  <a:lnTo>
                    <a:pt x="327"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786" name="Freeform 17"/>
            <p:cNvSpPr>
              <a:spLocks/>
            </p:cNvSpPr>
            <p:nvPr/>
          </p:nvSpPr>
          <p:spPr bwMode="auto">
            <a:xfrm>
              <a:off x="4525" y="1785"/>
              <a:ext cx="357" cy="350"/>
            </a:xfrm>
            <a:custGeom>
              <a:avLst/>
              <a:gdLst>
                <a:gd name="T0" fmla="*/ 355 w 329"/>
                <a:gd name="T1" fmla="*/ 172 h 350"/>
                <a:gd name="T2" fmla="*/ 355 w 329"/>
                <a:gd name="T3" fmla="*/ 147 h 350"/>
                <a:gd name="T4" fmla="*/ 348 w 329"/>
                <a:gd name="T5" fmla="*/ 119 h 350"/>
                <a:gd name="T6" fmla="*/ 336 w 329"/>
                <a:gd name="T7" fmla="*/ 93 h 350"/>
                <a:gd name="T8" fmla="*/ 322 w 329"/>
                <a:gd name="T9" fmla="*/ 72 h 350"/>
                <a:gd name="T10" fmla="*/ 305 w 329"/>
                <a:gd name="T11" fmla="*/ 51 h 350"/>
                <a:gd name="T12" fmla="*/ 283 w 329"/>
                <a:gd name="T13" fmla="*/ 33 h 350"/>
                <a:gd name="T14" fmla="*/ 259 w 329"/>
                <a:gd name="T15" fmla="*/ 19 h 350"/>
                <a:gd name="T16" fmla="*/ 233 w 329"/>
                <a:gd name="T17" fmla="*/ 9 h 350"/>
                <a:gd name="T18" fmla="*/ 207 w 329"/>
                <a:gd name="T19" fmla="*/ 2 h 350"/>
                <a:gd name="T20" fmla="*/ 179 w 329"/>
                <a:gd name="T21" fmla="*/ 0 h 350"/>
                <a:gd name="T22" fmla="*/ 148 w 329"/>
                <a:gd name="T23" fmla="*/ 2 h 350"/>
                <a:gd name="T24" fmla="*/ 122 w 329"/>
                <a:gd name="T25" fmla="*/ 9 h 350"/>
                <a:gd name="T26" fmla="*/ 95 w 329"/>
                <a:gd name="T27" fmla="*/ 19 h 350"/>
                <a:gd name="T28" fmla="*/ 72 w 329"/>
                <a:gd name="T29" fmla="*/ 33 h 350"/>
                <a:gd name="T30" fmla="*/ 53 w 329"/>
                <a:gd name="T31" fmla="*/ 51 h 350"/>
                <a:gd name="T32" fmla="*/ 34 w 329"/>
                <a:gd name="T33" fmla="*/ 72 h 350"/>
                <a:gd name="T34" fmla="*/ 20 w 329"/>
                <a:gd name="T35" fmla="*/ 93 h 350"/>
                <a:gd name="T36" fmla="*/ 8 w 329"/>
                <a:gd name="T37" fmla="*/ 119 h 350"/>
                <a:gd name="T38" fmla="*/ 2 w 329"/>
                <a:gd name="T39" fmla="*/ 147 h 350"/>
                <a:gd name="T40" fmla="*/ 0 w 329"/>
                <a:gd name="T41" fmla="*/ 175 h 350"/>
                <a:gd name="T42" fmla="*/ 2 w 329"/>
                <a:gd name="T43" fmla="*/ 203 h 350"/>
                <a:gd name="T44" fmla="*/ 8 w 329"/>
                <a:gd name="T45" fmla="*/ 231 h 350"/>
                <a:gd name="T46" fmla="*/ 20 w 329"/>
                <a:gd name="T47" fmla="*/ 254 h 350"/>
                <a:gd name="T48" fmla="*/ 34 w 329"/>
                <a:gd name="T49" fmla="*/ 277 h 350"/>
                <a:gd name="T50" fmla="*/ 53 w 329"/>
                <a:gd name="T51" fmla="*/ 298 h 350"/>
                <a:gd name="T52" fmla="*/ 72 w 329"/>
                <a:gd name="T53" fmla="*/ 315 h 350"/>
                <a:gd name="T54" fmla="*/ 95 w 329"/>
                <a:gd name="T55" fmla="*/ 331 h 350"/>
                <a:gd name="T56" fmla="*/ 122 w 329"/>
                <a:gd name="T57" fmla="*/ 340 h 350"/>
                <a:gd name="T58" fmla="*/ 148 w 329"/>
                <a:gd name="T59" fmla="*/ 347 h 350"/>
                <a:gd name="T60" fmla="*/ 179 w 329"/>
                <a:gd name="T61" fmla="*/ 350 h 350"/>
                <a:gd name="T62" fmla="*/ 207 w 329"/>
                <a:gd name="T63" fmla="*/ 347 h 350"/>
                <a:gd name="T64" fmla="*/ 233 w 329"/>
                <a:gd name="T65" fmla="*/ 340 h 350"/>
                <a:gd name="T66" fmla="*/ 259 w 329"/>
                <a:gd name="T67" fmla="*/ 331 h 350"/>
                <a:gd name="T68" fmla="*/ 283 w 329"/>
                <a:gd name="T69" fmla="*/ 315 h 350"/>
                <a:gd name="T70" fmla="*/ 305 w 329"/>
                <a:gd name="T71" fmla="*/ 298 h 350"/>
                <a:gd name="T72" fmla="*/ 322 w 329"/>
                <a:gd name="T73" fmla="*/ 277 h 350"/>
                <a:gd name="T74" fmla="*/ 336 w 329"/>
                <a:gd name="T75" fmla="*/ 254 h 350"/>
                <a:gd name="T76" fmla="*/ 348 w 329"/>
                <a:gd name="T77" fmla="*/ 231 h 350"/>
                <a:gd name="T78" fmla="*/ 355 w 329"/>
                <a:gd name="T79" fmla="*/ 203 h 350"/>
                <a:gd name="T80" fmla="*/ 357 w 329"/>
                <a:gd name="T81" fmla="*/ 175 h 350"/>
                <a:gd name="T82" fmla="*/ 357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147"/>
                  </a:lnTo>
                  <a:lnTo>
                    <a:pt x="321" y="119"/>
                  </a:lnTo>
                  <a:lnTo>
                    <a:pt x="310" y="93"/>
                  </a:lnTo>
                  <a:lnTo>
                    <a:pt x="297" y="72"/>
                  </a:lnTo>
                  <a:lnTo>
                    <a:pt x="281" y="51"/>
                  </a:lnTo>
                  <a:lnTo>
                    <a:pt x="261" y="33"/>
                  </a:lnTo>
                  <a:lnTo>
                    <a:pt x="239" y="19"/>
                  </a:lnTo>
                  <a:lnTo>
                    <a:pt x="215" y="9"/>
                  </a:lnTo>
                  <a:lnTo>
                    <a:pt x="191" y="2"/>
                  </a:lnTo>
                  <a:lnTo>
                    <a:pt x="165" y="0"/>
                  </a:lnTo>
                  <a:lnTo>
                    <a:pt x="136" y="2"/>
                  </a:lnTo>
                  <a:lnTo>
                    <a:pt x="112" y="9"/>
                  </a:lnTo>
                  <a:lnTo>
                    <a:pt x="88" y="19"/>
                  </a:lnTo>
                  <a:lnTo>
                    <a:pt x="66" y="33"/>
                  </a:lnTo>
                  <a:lnTo>
                    <a:pt x="49" y="51"/>
                  </a:lnTo>
                  <a:lnTo>
                    <a:pt x="31" y="72"/>
                  </a:lnTo>
                  <a:lnTo>
                    <a:pt x="18" y="93"/>
                  </a:lnTo>
                  <a:lnTo>
                    <a:pt x="7" y="119"/>
                  </a:lnTo>
                  <a:lnTo>
                    <a:pt x="2" y="147"/>
                  </a:lnTo>
                  <a:lnTo>
                    <a:pt x="0" y="175"/>
                  </a:lnTo>
                  <a:lnTo>
                    <a:pt x="2" y="203"/>
                  </a:lnTo>
                  <a:lnTo>
                    <a:pt x="7" y="231"/>
                  </a:lnTo>
                  <a:lnTo>
                    <a:pt x="18" y="254"/>
                  </a:lnTo>
                  <a:lnTo>
                    <a:pt x="31" y="277"/>
                  </a:lnTo>
                  <a:lnTo>
                    <a:pt x="49" y="298"/>
                  </a:lnTo>
                  <a:lnTo>
                    <a:pt x="66" y="315"/>
                  </a:lnTo>
                  <a:lnTo>
                    <a:pt x="88" y="331"/>
                  </a:lnTo>
                  <a:lnTo>
                    <a:pt x="112" y="340"/>
                  </a:lnTo>
                  <a:lnTo>
                    <a:pt x="136" y="347"/>
                  </a:lnTo>
                  <a:lnTo>
                    <a:pt x="165" y="350"/>
                  </a:lnTo>
                  <a:lnTo>
                    <a:pt x="191" y="347"/>
                  </a:lnTo>
                  <a:lnTo>
                    <a:pt x="215" y="340"/>
                  </a:lnTo>
                  <a:lnTo>
                    <a:pt x="239" y="331"/>
                  </a:lnTo>
                  <a:lnTo>
                    <a:pt x="261" y="315"/>
                  </a:lnTo>
                  <a:lnTo>
                    <a:pt x="281" y="298"/>
                  </a:lnTo>
                  <a:lnTo>
                    <a:pt x="297" y="277"/>
                  </a:lnTo>
                  <a:lnTo>
                    <a:pt x="310" y="254"/>
                  </a:lnTo>
                  <a:lnTo>
                    <a:pt x="321" y="231"/>
                  </a:lnTo>
                  <a:lnTo>
                    <a:pt x="327" y="203"/>
                  </a:lnTo>
                  <a:lnTo>
                    <a:pt x="329"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87" name="Rectangle 18"/>
            <p:cNvSpPr>
              <a:spLocks noChangeArrowheads="1"/>
            </p:cNvSpPr>
            <p:nvPr/>
          </p:nvSpPr>
          <p:spPr bwMode="auto">
            <a:xfrm>
              <a:off x="4682" y="1916"/>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E</a:t>
              </a:r>
              <a:endParaRPr lang="en-US" altLang="zh-CN" sz="1292">
                <a:ea typeface="宋体" panose="02010600030101010101" pitchFamily="2" charset="-122"/>
              </a:endParaRPr>
            </a:p>
          </p:txBody>
        </p:sp>
        <p:sp>
          <p:nvSpPr>
            <p:cNvPr id="32788" name="Rectangle 19"/>
            <p:cNvSpPr>
              <a:spLocks noChangeArrowheads="1"/>
            </p:cNvSpPr>
            <p:nvPr/>
          </p:nvSpPr>
          <p:spPr bwMode="auto">
            <a:xfrm>
              <a:off x="4668" y="1144"/>
              <a:ext cx="6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M</a:t>
              </a:r>
              <a:endParaRPr lang="en-US" altLang="zh-CN" sz="1292">
                <a:ea typeface="宋体" panose="02010600030101010101" pitchFamily="2" charset="-122"/>
              </a:endParaRPr>
            </a:p>
          </p:txBody>
        </p:sp>
        <p:sp>
          <p:nvSpPr>
            <p:cNvPr id="32789" name="Freeform 20"/>
            <p:cNvSpPr>
              <a:spLocks/>
            </p:cNvSpPr>
            <p:nvPr/>
          </p:nvSpPr>
          <p:spPr bwMode="auto">
            <a:xfrm>
              <a:off x="4361" y="1566"/>
              <a:ext cx="178" cy="335"/>
            </a:xfrm>
            <a:custGeom>
              <a:avLst/>
              <a:gdLst>
                <a:gd name="T0" fmla="*/ 0 w 164"/>
                <a:gd name="T1" fmla="*/ 0 h 335"/>
                <a:gd name="T2" fmla="*/ 2 w 164"/>
                <a:gd name="T3" fmla="*/ 54 h 335"/>
                <a:gd name="T4" fmla="*/ 10 w 164"/>
                <a:gd name="T5" fmla="*/ 107 h 335"/>
                <a:gd name="T6" fmla="*/ 18 w 164"/>
                <a:gd name="T7" fmla="*/ 154 h 335"/>
                <a:gd name="T8" fmla="*/ 34 w 164"/>
                <a:gd name="T9" fmla="*/ 198 h 335"/>
                <a:gd name="T10" fmla="*/ 52 w 164"/>
                <a:gd name="T11" fmla="*/ 238 h 335"/>
                <a:gd name="T12" fmla="*/ 74 w 164"/>
                <a:gd name="T13" fmla="*/ 270 h 335"/>
                <a:gd name="T14" fmla="*/ 96 w 164"/>
                <a:gd name="T15" fmla="*/ 298 h 335"/>
                <a:gd name="T16" fmla="*/ 122 w 164"/>
                <a:gd name="T17" fmla="*/ 319 h 335"/>
                <a:gd name="T18" fmla="*/ 150 w 164"/>
                <a:gd name="T19" fmla="*/ 331 h 335"/>
                <a:gd name="T20" fmla="*/ 178 w 164"/>
                <a:gd name="T21" fmla="*/ 335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335"/>
                <a:gd name="T35" fmla="*/ 164 w 164"/>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335">
                  <a:moveTo>
                    <a:pt x="0" y="0"/>
                  </a:moveTo>
                  <a:lnTo>
                    <a:pt x="2" y="54"/>
                  </a:lnTo>
                  <a:lnTo>
                    <a:pt x="9" y="107"/>
                  </a:lnTo>
                  <a:lnTo>
                    <a:pt x="17" y="154"/>
                  </a:lnTo>
                  <a:lnTo>
                    <a:pt x="31" y="198"/>
                  </a:lnTo>
                  <a:lnTo>
                    <a:pt x="48" y="238"/>
                  </a:lnTo>
                  <a:lnTo>
                    <a:pt x="68" y="270"/>
                  </a:lnTo>
                  <a:lnTo>
                    <a:pt x="88" y="298"/>
                  </a:lnTo>
                  <a:lnTo>
                    <a:pt x="112" y="319"/>
                  </a:lnTo>
                  <a:lnTo>
                    <a:pt x="138" y="331"/>
                  </a:lnTo>
                  <a:lnTo>
                    <a:pt x="164" y="33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90" name="Freeform 21"/>
            <p:cNvSpPr>
              <a:spLocks/>
            </p:cNvSpPr>
            <p:nvPr/>
          </p:nvSpPr>
          <p:spPr bwMode="auto">
            <a:xfrm>
              <a:off x="4458" y="1254"/>
              <a:ext cx="76" cy="46"/>
            </a:xfrm>
            <a:custGeom>
              <a:avLst/>
              <a:gdLst>
                <a:gd name="T0" fmla="*/ 7 w 70"/>
                <a:gd name="T1" fmla="*/ 28 h 46"/>
                <a:gd name="T2" fmla="*/ 0 w 70"/>
                <a:gd name="T3" fmla="*/ 9 h 46"/>
                <a:gd name="T4" fmla="*/ 76 w 70"/>
                <a:gd name="T5" fmla="*/ 0 h 46"/>
                <a:gd name="T6" fmla="*/ 16 w 70"/>
                <a:gd name="T7" fmla="*/ 46 h 46"/>
                <a:gd name="T8" fmla="*/ 7 w 70"/>
                <a:gd name="T9" fmla="*/ 28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8"/>
                  </a:moveTo>
                  <a:lnTo>
                    <a:pt x="0" y="9"/>
                  </a:lnTo>
                  <a:lnTo>
                    <a:pt x="70" y="0"/>
                  </a:lnTo>
                  <a:lnTo>
                    <a:pt x="15" y="46"/>
                  </a:lnTo>
                  <a:lnTo>
                    <a:pt x="6" y="2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91" name="Freeform 22"/>
            <p:cNvSpPr>
              <a:spLocks/>
            </p:cNvSpPr>
            <p:nvPr/>
          </p:nvSpPr>
          <p:spPr bwMode="auto">
            <a:xfrm>
              <a:off x="4458" y="1254"/>
              <a:ext cx="76" cy="46"/>
            </a:xfrm>
            <a:custGeom>
              <a:avLst/>
              <a:gdLst>
                <a:gd name="T0" fmla="*/ 7 w 70"/>
                <a:gd name="T1" fmla="*/ 25 h 46"/>
                <a:gd name="T2" fmla="*/ 0 w 70"/>
                <a:gd name="T3" fmla="*/ 9 h 46"/>
                <a:gd name="T4" fmla="*/ 76 w 70"/>
                <a:gd name="T5" fmla="*/ 0 h 46"/>
                <a:gd name="T6" fmla="*/ 16 w 70"/>
                <a:gd name="T7" fmla="*/ 46 h 46"/>
                <a:gd name="T8" fmla="*/ 7 w 70"/>
                <a:gd name="T9" fmla="*/ 25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5"/>
                  </a:moveTo>
                  <a:lnTo>
                    <a:pt x="0" y="9"/>
                  </a:lnTo>
                  <a:lnTo>
                    <a:pt x="70" y="0"/>
                  </a:lnTo>
                  <a:lnTo>
                    <a:pt x="15" y="46"/>
                  </a:lnTo>
                  <a:lnTo>
                    <a:pt x="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792" name="Freeform 23"/>
            <p:cNvSpPr>
              <a:spLocks/>
            </p:cNvSpPr>
            <p:nvPr/>
          </p:nvSpPr>
          <p:spPr bwMode="auto">
            <a:xfrm>
              <a:off x="4361" y="1282"/>
              <a:ext cx="102" cy="284"/>
            </a:xfrm>
            <a:custGeom>
              <a:avLst/>
              <a:gdLst>
                <a:gd name="T0" fmla="*/ 0 w 94"/>
                <a:gd name="T1" fmla="*/ 284 h 284"/>
                <a:gd name="T2" fmla="*/ 0 w 94"/>
                <a:gd name="T3" fmla="*/ 247 h 284"/>
                <a:gd name="T4" fmla="*/ 2 w 94"/>
                <a:gd name="T5" fmla="*/ 209 h 284"/>
                <a:gd name="T6" fmla="*/ 7 w 94"/>
                <a:gd name="T7" fmla="*/ 174 h 284"/>
                <a:gd name="T8" fmla="*/ 14 w 94"/>
                <a:gd name="T9" fmla="*/ 139 h 284"/>
                <a:gd name="T10" fmla="*/ 24 w 94"/>
                <a:gd name="T11" fmla="*/ 107 h 284"/>
                <a:gd name="T12" fmla="*/ 36 w 94"/>
                <a:gd name="T13" fmla="*/ 77 h 284"/>
                <a:gd name="T14" fmla="*/ 48 w 94"/>
                <a:gd name="T15" fmla="*/ 51 h 284"/>
                <a:gd name="T16" fmla="*/ 64 w 94"/>
                <a:gd name="T17" fmla="*/ 30 h 284"/>
                <a:gd name="T18" fmla="*/ 80 w 94"/>
                <a:gd name="T19" fmla="*/ 11 h 284"/>
                <a:gd name="T20" fmla="*/ 102 w 94"/>
                <a:gd name="T21" fmla="*/ 0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284"/>
                <a:gd name="T35" fmla="*/ 94 w 94"/>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284">
                  <a:moveTo>
                    <a:pt x="0" y="284"/>
                  </a:moveTo>
                  <a:lnTo>
                    <a:pt x="0" y="247"/>
                  </a:lnTo>
                  <a:lnTo>
                    <a:pt x="2" y="209"/>
                  </a:lnTo>
                  <a:lnTo>
                    <a:pt x="6" y="174"/>
                  </a:lnTo>
                  <a:lnTo>
                    <a:pt x="13" y="139"/>
                  </a:lnTo>
                  <a:lnTo>
                    <a:pt x="22" y="107"/>
                  </a:lnTo>
                  <a:lnTo>
                    <a:pt x="33" y="77"/>
                  </a:lnTo>
                  <a:lnTo>
                    <a:pt x="44" y="51"/>
                  </a:lnTo>
                  <a:lnTo>
                    <a:pt x="59" y="30"/>
                  </a:lnTo>
                  <a:lnTo>
                    <a:pt x="74" y="11"/>
                  </a:lnTo>
                  <a:lnTo>
                    <a:pt x="94"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93" name="Freeform 24"/>
            <p:cNvSpPr>
              <a:spLocks/>
            </p:cNvSpPr>
            <p:nvPr/>
          </p:nvSpPr>
          <p:spPr bwMode="auto">
            <a:xfrm>
              <a:off x="4551" y="3465"/>
              <a:ext cx="358" cy="350"/>
            </a:xfrm>
            <a:custGeom>
              <a:avLst/>
              <a:gdLst>
                <a:gd name="T0" fmla="*/ 358 w 330"/>
                <a:gd name="T1" fmla="*/ 175 h 350"/>
                <a:gd name="T2" fmla="*/ 355 w 330"/>
                <a:gd name="T3" fmla="*/ 203 h 350"/>
                <a:gd name="T4" fmla="*/ 348 w 330"/>
                <a:gd name="T5" fmla="*/ 231 h 350"/>
                <a:gd name="T6" fmla="*/ 338 w 330"/>
                <a:gd name="T7" fmla="*/ 254 h 350"/>
                <a:gd name="T8" fmla="*/ 324 w 330"/>
                <a:gd name="T9" fmla="*/ 278 h 350"/>
                <a:gd name="T10" fmla="*/ 305 w 330"/>
                <a:gd name="T11" fmla="*/ 299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9 h 350"/>
                <a:gd name="T32" fmla="*/ 36 w 330"/>
                <a:gd name="T33" fmla="*/ 278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10 h 350"/>
                <a:gd name="T58" fmla="*/ 151 w 330"/>
                <a:gd name="T59" fmla="*/ 3 h 350"/>
                <a:gd name="T60" fmla="*/ 179 w 330"/>
                <a:gd name="T61" fmla="*/ 0 h 350"/>
                <a:gd name="T62" fmla="*/ 207 w 330"/>
                <a:gd name="T63" fmla="*/ 3 h 350"/>
                <a:gd name="T64" fmla="*/ 236 w 330"/>
                <a:gd name="T65" fmla="*/ 10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350"/>
                <a:gd name="T125" fmla="*/ 330 w 330"/>
                <a:gd name="T126" fmla="*/ 350 h 3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350">
                  <a:moveTo>
                    <a:pt x="330" y="175"/>
                  </a:moveTo>
                  <a:lnTo>
                    <a:pt x="327" y="203"/>
                  </a:lnTo>
                  <a:lnTo>
                    <a:pt x="321" y="231"/>
                  </a:lnTo>
                  <a:lnTo>
                    <a:pt x="312" y="254"/>
                  </a:lnTo>
                  <a:lnTo>
                    <a:pt x="299" y="278"/>
                  </a:lnTo>
                  <a:lnTo>
                    <a:pt x="281" y="299"/>
                  </a:lnTo>
                  <a:lnTo>
                    <a:pt x="262" y="315"/>
                  </a:lnTo>
                  <a:lnTo>
                    <a:pt x="242" y="331"/>
                  </a:lnTo>
                  <a:lnTo>
                    <a:pt x="218" y="340"/>
                  </a:lnTo>
                  <a:lnTo>
                    <a:pt x="191" y="347"/>
                  </a:lnTo>
                  <a:lnTo>
                    <a:pt x="165" y="350"/>
                  </a:lnTo>
                  <a:lnTo>
                    <a:pt x="139" y="347"/>
                  </a:lnTo>
                  <a:lnTo>
                    <a:pt x="112" y="340"/>
                  </a:lnTo>
                  <a:lnTo>
                    <a:pt x="90" y="331"/>
                  </a:lnTo>
                  <a:lnTo>
                    <a:pt x="68" y="315"/>
                  </a:lnTo>
                  <a:lnTo>
                    <a:pt x="49" y="299"/>
                  </a:lnTo>
                  <a:lnTo>
                    <a:pt x="33" y="278"/>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10"/>
                  </a:lnTo>
                  <a:lnTo>
                    <a:pt x="139" y="3"/>
                  </a:lnTo>
                  <a:lnTo>
                    <a:pt x="165" y="0"/>
                  </a:lnTo>
                  <a:lnTo>
                    <a:pt x="191" y="3"/>
                  </a:lnTo>
                  <a:lnTo>
                    <a:pt x="218" y="10"/>
                  </a:lnTo>
                  <a:lnTo>
                    <a:pt x="242" y="19"/>
                  </a:lnTo>
                  <a:lnTo>
                    <a:pt x="262" y="33"/>
                  </a:lnTo>
                  <a:lnTo>
                    <a:pt x="281" y="51"/>
                  </a:lnTo>
                  <a:lnTo>
                    <a:pt x="299" y="72"/>
                  </a:lnTo>
                  <a:lnTo>
                    <a:pt x="312" y="93"/>
                  </a:lnTo>
                  <a:lnTo>
                    <a:pt x="321" y="119"/>
                  </a:lnTo>
                  <a:lnTo>
                    <a:pt x="327" y="147"/>
                  </a:lnTo>
                  <a:lnTo>
                    <a:pt x="330" y="1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794" name="Freeform 25"/>
            <p:cNvSpPr>
              <a:spLocks/>
            </p:cNvSpPr>
            <p:nvPr/>
          </p:nvSpPr>
          <p:spPr bwMode="auto">
            <a:xfrm>
              <a:off x="4551" y="3465"/>
              <a:ext cx="358" cy="350"/>
            </a:xfrm>
            <a:custGeom>
              <a:avLst/>
              <a:gdLst>
                <a:gd name="T0" fmla="*/ 358 w 330"/>
                <a:gd name="T1" fmla="*/ 175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10 h 350"/>
                <a:gd name="T18" fmla="*/ 207 w 330"/>
                <a:gd name="T19" fmla="*/ 3 h 350"/>
                <a:gd name="T20" fmla="*/ 179 w 330"/>
                <a:gd name="T21" fmla="*/ 0 h 350"/>
                <a:gd name="T22" fmla="*/ 151 w 330"/>
                <a:gd name="T23" fmla="*/ 3 h 350"/>
                <a:gd name="T24" fmla="*/ 122 w 330"/>
                <a:gd name="T25" fmla="*/ 10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8 h 350"/>
                <a:gd name="T50" fmla="*/ 53 w 330"/>
                <a:gd name="T51" fmla="*/ 299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9 h 350"/>
                <a:gd name="T72" fmla="*/ 324 w 330"/>
                <a:gd name="T73" fmla="*/ 278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5"/>
                  </a:moveTo>
                  <a:lnTo>
                    <a:pt x="327" y="147"/>
                  </a:lnTo>
                  <a:lnTo>
                    <a:pt x="321" y="119"/>
                  </a:lnTo>
                  <a:lnTo>
                    <a:pt x="312" y="93"/>
                  </a:lnTo>
                  <a:lnTo>
                    <a:pt x="299" y="72"/>
                  </a:lnTo>
                  <a:lnTo>
                    <a:pt x="281" y="51"/>
                  </a:lnTo>
                  <a:lnTo>
                    <a:pt x="262" y="33"/>
                  </a:lnTo>
                  <a:lnTo>
                    <a:pt x="242" y="19"/>
                  </a:lnTo>
                  <a:lnTo>
                    <a:pt x="218" y="10"/>
                  </a:lnTo>
                  <a:lnTo>
                    <a:pt x="191" y="3"/>
                  </a:lnTo>
                  <a:lnTo>
                    <a:pt x="165" y="0"/>
                  </a:lnTo>
                  <a:lnTo>
                    <a:pt x="139" y="3"/>
                  </a:lnTo>
                  <a:lnTo>
                    <a:pt x="112" y="10"/>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8"/>
                  </a:lnTo>
                  <a:lnTo>
                    <a:pt x="49" y="299"/>
                  </a:lnTo>
                  <a:lnTo>
                    <a:pt x="68" y="315"/>
                  </a:lnTo>
                  <a:lnTo>
                    <a:pt x="90" y="331"/>
                  </a:lnTo>
                  <a:lnTo>
                    <a:pt x="112" y="340"/>
                  </a:lnTo>
                  <a:lnTo>
                    <a:pt x="139" y="347"/>
                  </a:lnTo>
                  <a:lnTo>
                    <a:pt x="165" y="350"/>
                  </a:lnTo>
                  <a:lnTo>
                    <a:pt x="191" y="347"/>
                  </a:lnTo>
                  <a:lnTo>
                    <a:pt x="218" y="340"/>
                  </a:lnTo>
                  <a:lnTo>
                    <a:pt x="242" y="331"/>
                  </a:lnTo>
                  <a:lnTo>
                    <a:pt x="262" y="315"/>
                  </a:lnTo>
                  <a:lnTo>
                    <a:pt x="281" y="299"/>
                  </a:lnTo>
                  <a:lnTo>
                    <a:pt x="299" y="278"/>
                  </a:lnTo>
                  <a:lnTo>
                    <a:pt x="312" y="254"/>
                  </a:lnTo>
                  <a:lnTo>
                    <a:pt x="321" y="231"/>
                  </a:lnTo>
                  <a:lnTo>
                    <a:pt x="327" y="203"/>
                  </a:lnTo>
                  <a:lnTo>
                    <a:pt x="330"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95" name="Rectangle 26"/>
            <p:cNvSpPr>
              <a:spLocks noChangeArrowheads="1"/>
            </p:cNvSpPr>
            <p:nvPr/>
          </p:nvSpPr>
          <p:spPr bwMode="auto">
            <a:xfrm>
              <a:off x="4721" y="3596"/>
              <a:ext cx="2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I</a:t>
              </a:r>
              <a:endParaRPr lang="en-US" altLang="zh-CN" sz="1292">
                <a:ea typeface="宋体" panose="02010600030101010101" pitchFamily="2" charset="-122"/>
              </a:endParaRPr>
            </a:p>
          </p:txBody>
        </p:sp>
        <p:sp>
          <p:nvSpPr>
            <p:cNvPr id="32796" name="Freeform 27"/>
            <p:cNvSpPr>
              <a:spLocks/>
            </p:cNvSpPr>
            <p:nvPr/>
          </p:nvSpPr>
          <p:spPr bwMode="auto">
            <a:xfrm>
              <a:off x="4875" y="1960"/>
              <a:ext cx="200" cy="366"/>
            </a:xfrm>
            <a:custGeom>
              <a:avLst/>
              <a:gdLst>
                <a:gd name="T0" fmla="*/ 200 w 184"/>
                <a:gd name="T1" fmla="*/ 366 h 366"/>
                <a:gd name="T2" fmla="*/ 198 w 184"/>
                <a:gd name="T3" fmla="*/ 307 h 366"/>
                <a:gd name="T4" fmla="*/ 190 w 184"/>
                <a:gd name="T5" fmla="*/ 249 h 366"/>
                <a:gd name="T6" fmla="*/ 178 w 184"/>
                <a:gd name="T7" fmla="*/ 198 h 366"/>
                <a:gd name="T8" fmla="*/ 162 w 184"/>
                <a:gd name="T9" fmla="*/ 149 h 366"/>
                <a:gd name="T10" fmla="*/ 140 w 184"/>
                <a:gd name="T11" fmla="*/ 107 h 366"/>
                <a:gd name="T12" fmla="*/ 116 w 184"/>
                <a:gd name="T13" fmla="*/ 70 h 366"/>
                <a:gd name="T14" fmla="*/ 90 w 184"/>
                <a:gd name="T15" fmla="*/ 39 h 366"/>
                <a:gd name="T16" fmla="*/ 62 w 184"/>
                <a:gd name="T17" fmla="*/ 18 h 366"/>
                <a:gd name="T18" fmla="*/ 30 w 184"/>
                <a:gd name="T19" fmla="*/ 4 h 366"/>
                <a:gd name="T20" fmla="*/ 0 w 184"/>
                <a:gd name="T21" fmla="*/ 0 h 3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366"/>
                <a:gd name="T35" fmla="*/ 184 w 184"/>
                <a:gd name="T36" fmla="*/ 366 h 3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366">
                  <a:moveTo>
                    <a:pt x="184" y="366"/>
                  </a:moveTo>
                  <a:lnTo>
                    <a:pt x="182" y="307"/>
                  </a:lnTo>
                  <a:lnTo>
                    <a:pt x="175" y="249"/>
                  </a:lnTo>
                  <a:lnTo>
                    <a:pt x="164" y="198"/>
                  </a:lnTo>
                  <a:lnTo>
                    <a:pt x="149" y="149"/>
                  </a:lnTo>
                  <a:lnTo>
                    <a:pt x="129" y="107"/>
                  </a:lnTo>
                  <a:lnTo>
                    <a:pt x="107" y="70"/>
                  </a:lnTo>
                  <a:lnTo>
                    <a:pt x="83" y="39"/>
                  </a:lnTo>
                  <a:lnTo>
                    <a:pt x="57" y="18"/>
                  </a:lnTo>
                  <a:lnTo>
                    <a:pt x="28" y="4"/>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97" name="Freeform 28"/>
            <p:cNvSpPr>
              <a:spLocks/>
            </p:cNvSpPr>
            <p:nvPr/>
          </p:nvSpPr>
          <p:spPr bwMode="auto">
            <a:xfrm>
              <a:off x="4918" y="2622"/>
              <a:ext cx="73"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98" name="Freeform 29"/>
            <p:cNvSpPr>
              <a:spLocks/>
            </p:cNvSpPr>
            <p:nvPr/>
          </p:nvSpPr>
          <p:spPr bwMode="auto">
            <a:xfrm>
              <a:off x="4918" y="2622"/>
              <a:ext cx="73"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799" name="Freeform 30"/>
            <p:cNvSpPr>
              <a:spLocks/>
            </p:cNvSpPr>
            <p:nvPr/>
          </p:nvSpPr>
          <p:spPr bwMode="auto">
            <a:xfrm>
              <a:off x="4985" y="2326"/>
              <a:ext cx="90" cy="314"/>
            </a:xfrm>
            <a:custGeom>
              <a:avLst/>
              <a:gdLst>
                <a:gd name="T0" fmla="*/ 90 w 83"/>
                <a:gd name="T1" fmla="*/ 0 h 314"/>
                <a:gd name="T2" fmla="*/ 90 w 83"/>
                <a:gd name="T3" fmla="*/ 42 h 314"/>
                <a:gd name="T4" fmla="*/ 88 w 83"/>
                <a:gd name="T5" fmla="*/ 81 h 314"/>
                <a:gd name="T6" fmla="*/ 83 w 83"/>
                <a:gd name="T7" fmla="*/ 121 h 314"/>
                <a:gd name="T8" fmla="*/ 78 w 83"/>
                <a:gd name="T9" fmla="*/ 158 h 314"/>
                <a:gd name="T10" fmla="*/ 72 w 83"/>
                <a:gd name="T11" fmla="*/ 193 h 314"/>
                <a:gd name="T12" fmla="*/ 62 w 83"/>
                <a:gd name="T13" fmla="*/ 226 h 314"/>
                <a:gd name="T14" fmla="*/ 52 w 83"/>
                <a:gd name="T15" fmla="*/ 256 h 314"/>
                <a:gd name="T16" fmla="*/ 38 w 83"/>
                <a:gd name="T17" fmla="*/ 279 h 314"/>
                <a:gd name="T18" fmla="*/ 22 w 83"/>
                <a:gd name="T19" fmla="*/ 300 h 314"/>
                <a:gd name="T20" fmla="*/ 0 w 83"/>
                <a:gd name="T21" fmla="*/ 314 h 3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314"/>
                <a:gd name="T35" fmla="*/ 83 w 83"/>
                <a:gd name="T36" fmla="*/ 314 h 3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314">
                  <a:moveTo>
                    <a:pt x="83" y="0"/>
                  </a:moveTo>
                  <a:lnTo>
                    <a:pt x="83" y="42"/>
                  </a:lnTo>
                  <a:lnTo>
                    <a:pt x="81" y="81"/>
                  </a:lnTo>
                  <a:lnTo>
                    <a:pt x="77" y="121"/>
                  </a:lnTo>
                  <a:lnTo>
                    <a:pt x="72" y="158"/>
                  </a:lnTo>
                  <a:lnTo>
                    <a:pt x="66" y="193"/>
                  </a:lnTo>
                  <a:lnTo>
                    <a:pt x="57" y="226"/>
                  </a:lnTo>
                  <a:lnTo>
                    <a:pt x="48" y="256"/>
                  </a:lnTo>
                  <a:lnTo>
                    <a:pt x="35" y="279"/>
                  </a:lnTo>
                  <a:lnTo>
                    <a:pt x="20" y="300"/>
                  </a:lnTo>
                  <a:lnTo>
                    <a:pt x="0" y="314"/>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0" name="Freeform 31"/>
            <p:cNvSpPr>
              <a:spLocks/>
            </p:cNvSpPr>
            <p:nvPr/>
          </p:nvSpPr>
          <p:spPr bwMode="auto">
            <a:xfrm>
              <a:off x="4880" y="1172"/>
              <a:ext cx="447" cy="785"/>
            </a:xfrm>
            <a:custGeom>
              <a:avLst/>
              <a:gdLst>
                <a:gd name="T0" fmla="*/ 447 w 413"/>
                <a:gd name="T1" fmla="*/ 785 h 785"/>
                <a:gd name="T2" fmla="*/ 439 w 413"/>
                <a:gd name="T3" fmla="*/ 660 h 785"/>
                <a:gd name="T4" fmla="*/ 423 w 413"/>
                <a:gd name="T5" fmla="*/ 538 h 785"/>
                <a:gd name="T6" fmla="*/ 397 w 413"/>
                <a:gd name="T7" fmla="*/ 427 h 785"/>
                <a:gd name="T8" fmla="*/ 361 w 413"/>
                <a:gd name="T9" fmla="*/ 324 h 785"/>
                <a:gd name="T10" fmla="*/ 316 w 413"/>
                <a:gd name="T11" fmla="*/ 231 h 785"/>
                <a:gd name="T12" fmla="*/ 264 w 413"/>
                <a:gd name="T13" fmla="*/ 154 h 785"/>
                <a:gd name="T14" fmla="*/ 207 w 413"/>
                <a:gd name="T15" fmla="*/ 89 h 785"/>
                <a:gd name="T16" fmla="*/ 143 w 413"/>
                <a:gd name="T17" fmla="*/ 42 h 785"/>
                <a:gd name="T18" fmla="*/ 74 w 413"/>
                <a:gd name="T19" fmla="*/ 12 h 785"/>
                <a:gd name="T20" fmla="*/ 0 w 413"/>
                <a:gd name="T21" fmla="*/ 0 h 7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785"/>
                <a:gd name="T35" fmla="*/ 413 w 413"/>
                <a:gd name="T36" fmla="*/ 785 h 7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785">
                  <a:moveTo>
                    <a:pt x="413" y="785"/>
                  </a:moveTo>
                  <a:lnTo>
                    <a:pt x="406" y="660"/>
                  </a:lnTo>
                  <a:lnTo>
                    <a:pt x="391" y="538"/>
                  </a:lnTo>
                  <a:lnTo>
                    <a:pt x="367" y="427"/>
                  </a:lnTo>
                  <a:lnTo>
                    <a:pt x="334" y="324"/>
                  </a:lnTo>
                  <a:lnTo>
                    <a:pt x="292" y="231"/>
                  </a:lnTo>
                  <a:lnTo>
                    <a:pt x="244" y="154"/>
                  </a:lnTo>
                  <a:lnTo>
                    <a:pt x="191" y="89"/>
                  </a:lnTo>
                  <a:lnTo>
                    <a:pt x="132" y="42"/>
                  </a:lnTo>
                  <a:lnTo>
                    <a:pt x="68" y="12"/>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1" name="Freeform 32"/>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2" name="Freeform 33"/>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03" name="Freeform 34"/>
            <p:cNvSpPr>
              <a:spLocks/>
            </p:cNvSpPr>
            <p:nvPr/>
          </p:nvSpPr>
          <p:spPr bwMode="auto">
            <a:xfrm>
              <a:off x="4965" y="1957"/>
              <a:ext cx="362" cy="774"/>
            </a:xfrm>
            <a:custGeom>
              <a:avLst/>
              <a:gdLst>
                <a:gd name="T0" fmla="*/ 362 w 334"/>
                <a:gd name="T1" fmla="*/ 0 h 774"/>
                <a:gd name="T2" fmla="*/ 357 w 334"/>
                <a:gd name="T3" fmla="*/ 117 h 774"/>
                <a:gd name="T4" fmla="*/ 346 w 334"/>
                <a:gd name="T5" fmla="*/ 226 h 774"/>
                <a:gd name="T6" fmla="*/ 324 w 334"/>
                <a:gd name="T7" fmla="*/ 331 h 774"/>
                <a:gd name="T8" fmla="*/ 295 w 334"/>
                <a:gd name="T9" fmla="*/ 429 h 774"/>
                <a:gd name="T10" fmla="*/ 262 w 334"/>
                <a:gd name="T11" fmla="*/ 520 h 774"/>
                <a:gd name="T12" fmla="*/ 219 w 334"/>
                <a:gd name="T13" fmla="*/ 597 h 774"/>
                <a:gd name="T14" fmla="*/ 173 w 334"/>
                <a:gd name="T15" fmla="*/ 665 h 774"/>
                <a:gd name="T16" fmla="*/ 119 w 334"/>
                <a:gd name="T17" fmla="*/ 718 h 774"/>
                <a:gd name="T18" fmla="*/ 62 w 334"/>
                <a:gd name="T19" fmla="*/ 755 h 774"/>
                <a:gd name="T20" fmla="*/ 0 w 334"/>
                <a:gd name="T21" fmla="*/ 774 h 7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774"/>
                <a:gd name="T35" fmla="*/ 334 w 334"/>
                <a:gd name="T36" fmla="*/ 774 h 7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774">
                  <a:moveTo>
                    <a:pt x="334" y="0"/>
                  </a:moveTo>
                  <a:lnTo>
                    <a:pt x="329" y="117"/>
                  </a:lnTo>
                  <a:lnTo>
                    <a:pt x="319" y="226"/>
                  </a:lnTo>
                  <a:lnTo>
                    <a:pt x="299" y="331"/>
                  </a:lnTo>
                  <a:lnTo>
                    <a:pt x="272" y="429"/>
                  </a:lnTo>
                  <a:lnTo>
                    <a:pt x="242" y="520"/>
                  </a:lnTo>
                  <a:lnTo>
                    <a:pt x="202" y="597"/>
                  </a:lnTo>
                  <a:lnTo>
                    <a:pt x="160" y="665"/>
                  </a:lnTo>
                  <a:lnTo>
                    <a:pt x="110" y="718"/>
                  </a:lnTo>
                  <a:lnTo>
                    <a:pt x="57" y="755"/>
                  </a:lnTo>
                  <a:lnTo>
                    <a:pt x="0" y="774"/>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4" name="Freeform 35"/>
            <p:cNvSpPr>
              <a:spLocks/>
            </p:cNvSpPr>
            <p:nvPr/>
          </p:nvSpPr>
          <p:spPr bwMode="auto">
            <a:xfrm>
              <a:off x="4782" y="2125"/>
              <a:ext cx="65" cy="105"/>
            </a:xfrm>
            <a:custGeom>
              <a:avLst/>
              <a:gdLst>
                <a:gd name="T0" fmla="*/ 65 w 60"/>
                <a:gd name="T1" fmla="*/ 105 h 105"/>
                <a:gd name="T2" fmla="*/ 65 w 60"/>
                <a:gd name="T3" fmla="*/ 89 h 105"/>
                <a:gd name="T4" fmla="*/ 62 w 60"/>
                <a:gd name="T5" fmla="*/ 72 h 105"/>
                <a:gd name="T6" fmla="*/ 60 w 60"/>
                <a:gd name="T7" fmla="*/ 58 h 105"/>
                <a:gd name="T8" fmla="*/ 53 w 60"/>
                <a:gd name="T9" fmla="*/ 44 h 105"/>
                <a:gd name="T10" fmla="*/ 48 w 60"/>
                <a:gd name="T11" fmla="*/ 33 h 105"/>
                <a:gd name="T12" fmla="*/ 38 w 60"/>
                <a:gd name="T13" fmla="*/ 21 h 105"/>
                <a:gd name="T14" fmla="*/ 31 w 60"/>
                <a:gd name="T15" fmla="*/ 12 h 105"/>
                <a:gd name="T16" fmla="*/ 22 w 60"/>
                <a:gd name="T17" fmla="*/ 7 h 105"/>
                <a:gd name="T18" fmla="*/ 10 w 60"/>
                <a:gd name="T19" fmla="*/ 3 h 105"/>
                <a:gd name="T20" fmla="*/ 0 w 60"/>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5"/>
                <a:gd name="T35" fmla="*/ 60 w 60"/>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5">
                  <a:moveTo>
                    <a:pt x="60" y="105"/>
                  </a:moveTo>
                  <a:lnTo>
                    <a:pt x="60" y="89"/>
                  </a:lnTo>
                  <a:lnTo>
                    <a:pt x="57" y="72"/>
                  </a:lnTo>
                  <a:lnTo>
                    <a:pt x="55" y="58"/>
                  </a:lnTo>
                  <a:lnTo>
                    <a:pt x="49" y="44"/>
                  </a:lnTo>
                  <a:lnTo>
                    <a:pt x="44" y="33"/>
                  </a:lnTo>
                  <a:lnTo>
                    <a:pt x="35" y="21"/>
                  </a:lnTo>
                  <a:lnTo>
                    <a:pt x="29" y="12"/>
                  </a:lnTo>
                  <a:lnTo>
                    <a:pt x="20" y="7"/>
                  </a:lnTo>
                  <a:lnTo>
                    <a:pt x="9" y="3"/>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5" name="Freeform 36"/>
            <p:cNvSpPr>
              <a:spLocks/>
            </p:cNvSpPr>
            <p:nvPr/>
          </p:nvSpPr>
          <p:spPr bwMode="auto">
            <a:xfrm>
              <a:off x="4716" y="2232"/>
              <a:ext cx="133" cy="105"/>
            </a:xfrm>
            <a:custGeom>
              <a:avLst/>
              <a:gdLst>
                <a:gd name="T0" fmla="*/ 0 w 123"/>
                <a:gd name="T1" fmla="*/ 105 h 105"/>
                <a:gd name="T2" fmla="*/ 22 w 123"/>
                <a:gd name="T3" fmla="*/ 105 h 105"/>
                <a:gd name="T4" fmla="*/ 40 w 123"/>
                <a:gd name="T5" fmla="*/ 101 h 105"/>
                <a:gd name="T6" fmla="*/ 59 w 123"/>
                <a:gd name="T7" fmla="*/ 94 h 105"/>
                <a:gd name="T8" fmla="*/ 78 w 123"/>
                <a:gd name="T9" fmla="*/ 87 h 105"/>
                <a:gd name="T10" fmla="*/ 92 w 123"/>
                <a:gd name="T11" fmla="*/ 75 h 105"/>
                <a:gd name="T12" fmla="*/ 107 w 123"/>
                <a:gd name="T13" fmla="*/ 63 h 105"/>
                <a:gd name="T14" fmla="*/ 116 w 123"/>
                <a:gd name="T15" fmla="*/ 49 h 105"/>
                <a:gd name="T16" fmla="*/ 125 w 123"/>
                <a:gd name="T17" fmla="*/ 33 h 105"/>
                <a:gd name="T18" fmla="*/ 131 w 123"/>
                <a:gd name="T19" fmla="*/ 17 h 105"/>
                <a:gd name="T20" fmla="*/ 133 w 123"/>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5"/>
                <a:gd name="T35" fmla="*/ 123 w 12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5">
                  <a:moveTo>
                    <a:pt x="0" y="105"/>
                  </a:moveTo>
                  <a:lnTo>
                    <a:pt x="20" y="105"/>
                  </a:lnTo>
                  <a:lnTo>
                    <a:pt x="37" y="101"/>
                  </a:lnTo>
                  <a:lnTo>
                    <a:pt x="55" y="94"/>
                  </a:lnTo>
                  <a:lnTo>
                    <a:pt x="72" y="87"/>
                  </a:lnTo>
                  <a:lnTo>
                    <a:pt x="85" y="75"/>
                  </a:lnTo>
                  <a:lnTo>
                    <a:pt x="99" y="63"/>
                  </a:lnTo>
                  <a:lnTo>
                    <a:pt x="107" y="49"/>
                  </a:lnTo>
                  <a:lnTo>
                    <a:pt x="116" y="33"/>
                  </a:lnTo>
                  <a:lnTo>
                    <a:pt x="121" y="17"/>
                  </a:lnTo>
                  <a:lnTo>
                    <a:pt x="123"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6" name="Freeform 37"/>
            <p:cNvSpPr>
              <a:spLocks/>
            </p:cNvSpPr>
            <p:nvPr/>
          </p:nvSpPr>
          <p:spPr bwMode="auto">
            <a:xfrm>
              <a:off x="4572" y="2132"/>
              <a:ext cx="70" cy="65"/>
            </a:xfrm>
            <a:custGeom>
              <a:avLst/>
              <a:gdLst>
                <a:gd name="T0" fmla="*/ 16 w 64"/>
                <a:gd name="T1" fmla="*/ 51 h 65"/>
                <a:gd name="T2" fmla="*/ 0 w 64"/>
                <a:gd name="T3" fmla="*/ 37 h 65"/>
                <a:gd name="T4" fmla="*/ 70 w 64"/>
                <a:gd name="T5" fmla="*/ 0 h 65"/>
                <a:gd name="T6" fmla="*/ 32 w 64"/>
                <a:gd name="T7" fmla="*/ 65 h 65"/>
                <a:gd name="T8" fmla="*/ 16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5" y="51"/>
                  </a:moveTo>
                  <a:lnTo>
                    <a:pt x="0" y="37"/>
                  </a:lnTo>
                  <a:lnTo>
                    <a:pt x="64" y="0"/>
                  </a:lnTo>
                  <a:lnTo>
                    <a:pt x="29" y="65"/>
                  </a:lnTo>
                  <a:lnTo>
                    <a:pt x="15" y="5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7" name="Freeform 38"/>
            <p:cNvSpPr>
              <a:spLocks/>
            </p:cNvSpPr>
            <p:nvPr/>
          </p:nvSpPr>
          <p:spPr bwMode="auto">
            <a:xfrm>
              <a:off x="4572" y="2132"/>
              <a:ext cx="70" cy="65"/>
            </a:xfrm>
            <a:custGeom>
              <a:avLst/>
              <a:gdLst>
                <a:gd name="T0" fmla="*/ 14 w 64"/>
                <a:gd name="T1" fmla="*/ 51 h 65"/>
                <a:gd name="T2" fmla="*/ 0 w 64"/>
                <a:gd name="T3" fmla="*/ 37 h 65"/>
                <a:gd name="T4" fmla="*/ 70 w 64"/>
                <a:gd name="T5" fmla="*/ 0 h 65"/>
                <a:gd name="T6" fmla="*/ 32 w 64"/>
                <a:gd name="T7" fmla="*/ 65 h 65"/>
                <a:gd name="T8" fmla="*/ 14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3" y="51"/>
                  </a:moveTo>
                  <a:lnTo>
                    <a:pt x="0" y="37"/>
                  </a:lnTo>
                  <a:lnTo>
                    <a:pt x="64" y="0"/>
                  </a:lnTo>
                  <a:lnTo>
                    <a:pt x="29" y="65"/>
                  </a:lnTo>
                  <a:lnTo>
                    <a:pt x="13"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08" name="Freeform 39"/>
            <p:cNvSpPr>
              <a:spLocks/>
            </p:cNvSpPr>
            <p:nvPr/>
          </p:nvSpPr>
          <p:spPr bwMode="auto">
            <a:xfrm>
              <a:off x="4580" y="2186"/>
              <a:ext cx="6" cy="44"/>
            </a:xfrm>
            <a:custGeom>
              <a:avLst/>
              <a:gdLst>
                <a:gd name="T0" fmla="*/ 0 w 6"/>
                <a:gd name="T1" fmla="*/ 44 h 44"/>
                <a:gd name="T2" fmla="*/ 0 w 6"/>
                <a:gd name="T3" fmla="*/ 42 h 44"/>
                <a:gd name="T4" fmla="*/ 0 w 6"/>
                <a:gd name="T5" fmla="*/ 35 h 44"/>
                <a:gd name="T6" fmla="*/ 0 w 6"/>
                <a:gd name="T7" fmla="*/ 30 h 44"/>
                <a:gd name="T8" fmla="*/ 0 w 6"/>
                <a:gd name="T9" fmla="*/ 25 h 44"/>
                <a:gd name="T10" fmla="*/ 0 w 6"/>
                <a:gd name="T11" fmla="*/ 21 h 44"/>
                <a:gd name="T12" fmla="*/ 0 w 6"/>
                <a:gd name="T13" fmla="*/ 16 h 44"/>
                <a:gd name="T14" fmla="*/ 2 w 6"/>
                <a:gd name="T15" fmla="*/ 11 h 44"/>
                <a:gd name="T16" fmla="*/ 2 w 6"/>
                <a:gd name="T17" fmla="*/ 7 h 44"/>
                <a:gd name="T18" fmla="*/ 4 w 6"/>
                <a:gd name="T19" fmla="*/ 2 h 44"/>
                <a:gd name="T20" fmla="*/ 6 w 6"/>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4"/>
                <a:gd name="T35" fmla="*/ 6 w 6"/>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4">
                  <a:moveTo>
                    <a:pt x="0" y="44"/>
                  </a:moveTo>
                  <a:lnTo>
                    <a:pt x="0" y="42"/>
                  </a:lnTo>
                  <a:lnTo>
                    <a:pt x="0" y="35"/>
                  </a:lnTo>
                  <a:lnTo>
                    <a:pt x="0" y="30"/>
                  </a:lnTo>
                  <a:lnTo>
                    <a:pt x="0" y="25"/>
                  </a:lnTo>
                  <a:lnTo>
                    <a:pt x="0" y="21"/>
                  </a:lnTo>
                  <a:lnTo>
                    <a:pt x="0" y="16"/>
                  </a:lnTo>
                  <a:lnTo>
                    <a:pt x="2" y="11"/>
                  </a:lnTo>
                  <a:lnTo>
                    <a:pt x="2" y="7"/>
                  </a:lnTo>
                  <a:lnTo>
                    <a:pt x="4" y="2"/>
                  </a:lnTo>
                  <a:lnTo>
                    <a:pt x="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9" name="Freeform 40"/>
            <p:cNvSpPr>
              <a:spLocks/>
            </p:cNvSpPr>
            <p:nvPr/>
          </p:nvSpPr>
          <p:spPr bwMode="auto">
            <a:xfrm>
              <a:off x="4580" y="2232"/>
              <a:ext cx="136" cy="105"/>
            </a:xfrm>
            <a:custGeom>
              <a:avLst/>
              <a:gdLst>
                <a:gd name="T0" fmla="*/ 0 w 125"/>
                <a:gd name="T1" fmla="*/ 0 h 105"/>
                <a:gd name="T2" fmla="*/ 2 w 125"/>
                <a:gd name="T3" fmla="*/ 17 h 105"/>
                <a:gd name="T4" fmla="*/ 7 w 125"/>
                <a:gd name="T5" fmla="*/ 33 h 105"/>
                <a:gd name="T6" fmla="*/ 16 w 125"/>
                <a:gd name="T7" fmla="*/ 49 h 105"/>
                <a:gd name="T8" fmla="*/ 26 w 125"/>
                <a:gd name="T9" fmla="*/ 63 h 105"/>
                <a:gd name="T10" fmla="*/ 40 w 125"/>
                <a:gd name="T11" fmla="*/ 75 h 105"/>
                <a:gd name="T12" fmla="*/ 54 w 125"/>
                <a:gd name="T13" fmla="*/ 87 h 105"/>
                <a:gd name="T14" fmla="*/ 74 w 125"/>
                <a:gd name="T15" fmla="*/ 94 h 105"/>
                <a:gd name="T16" fmla="*/ 92 w 125"/>
                <a:gd name="T17" fmla="*/ 101 h 105"/>
                <a:gd name="T18" fmla="*/ 112 w 125"/>
                <a:gd name="T19" fmla="*/ 105 h 105"/>
                <a:gd name="T20" fmla="*/ 136 w 125"/>
                <a:gd name="T21" fmla="*/ 105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5"/>
                <a:gd name="T35" fmla="*/ 125 w 12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5">
                  <a:moveTo>
                    <a:pt x="0" y="0"/>
                  </a:moveTo>
                  <a:lnTo>
                    <a:pt x="2" y="17"/>
                  </a:lnTo>
                  <a:lnTo>
                    <a:pt x="6" y="33"/>
                  </a:lnTo>
                  <a:lnTo>
                    <a:pt x="15" y="49"/>
                  </a:lnTo>
                  <a:lnTo>
                    <a:pt x="24" y="63"/>
                  </a:lnTo>
                  <a:lnTo>
                    <a:pt x="37" y="75"/>
                  </a:lnTo>
                  <a:lnTo>
                    <a:pt x="50" y="87"/>
                  </a:lnTo>
                  <a:lnTo>
                    <a:pt x="68" y="94"/>
                  </a:lnTo>
                  <a:lnTo>
                    <a:pt x="85" y="101"/>
                  </a:lnTo>
                  <a:lnTo>
                    <a:pt x="103" y="105"/>
                  </a:lnTo>
                  <a:lnTo>
                    <a:pt x="125" y="10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0" name="Freeform 41"/>
            <p:cNvSpPr>
              <a:spLocks/>
            </p:cNvSpPr>
            <p:nvPr/>
          </p:nvSpPr>
          <p:spPr bwMode="auto">
            <a:xfrm>
              <a:off x="4106" y="1960"/>
              <a:ext cx="454" cy="776"/>
            </a:xfrm>
            <a:custGeom>
              <a:avLst/>
              <a:gdLst>
                <a:gd name="T0" fmla="*/ 0 w 419"/>
                <a:gd name="T1" fmla="*/ 0 h 776"/>
                <a:gd name="T2" fmla="*/ 4 w 419"/>
                <a:gd name="T3" fmla="*/ 126 h 776"/>
                <a:gd name="T4" fmla="*/ 24 w 419"/>
                <a:gd name="T5" fmla="*/ 244 h 776"/>
                <a:gd name="T6" fmla="*/ 50 w 419"/>
                <a:gd name="T7" fmla="*/ 356 h 776"/>
                <a:gd name="T8" fmla="*/ 88 w 419"/>
                <a:gd name="T9" fmla="*/ 459 h 776"/>
                <a:gd name="T10" fmla="*/ 133 w 419"/>
                <a:gd name="T11" fmla="*/ 550 h 776"/>
                <a:gd name="T12" fmla="*/ 185 w 419"/>
                <a:gd name="T13" fmla="*/ 627 h 776"/>
                <a:gd name="T14" fmla="*/ 245 w 419"/>
                <a:gd name="T15" fmla="*/ 690 h 776"/>
                <a:gd name="T16" fmla="*/ 309 w 419"/>
                <a:gd name="T17" fmla="*/ 736 h 776"/>
                <a:gd name="T18" fmla="*/ 380 w 419"/>
                <a:gd name="T19" fmla="*/ 766 h 776"/>
                <a:gd name="T20" fmla="*/ 454 w 419"/>
                <a:gd name="T21" fmla="*/ 776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776"/>
                <a:gd name="T35" fmla="*/ 419 w 419"/>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776">
                  <a:moveTo>
                    <a:pt x="0" y="0"/>
                  </a:moveTo>
                  <a:lnTo>
                    <a:pt x="4" y="126"/>
                  </a:lnTo>
                  <a:lnTo>
                    <a:pt x="22" y="244"/>
                  </a:lnTo>
                  <a:lnTo>
                    <a:pt x="46" y="356"/>
                  </a:lnTo>
                  <a:lnTo>
                    <a:pt x="81" y="459"/>
                  </a:lnTo>
                  <a:lnTo>
                    <a:pt x="123" y="550"/>
                  </a:lnTo>
                  <a:lnTo>
                    <a:pt x="171" y="627"/>
                  </a:lnTo>
                  <a:lnTo>
                    <a:pt x="226" y="690"/>
                  </a:lnTo>
                  <a:lnTo>
                    <a:pt x="285" y="736"/>
                  </a:lnTo>
                  <a:lnTo>
                    <a:pt x="351" y="766"/>
                  </a:lnTo>
                  <a:lnTo>
                    <a:pt x="419" y="77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1" name="Freeform 42"/>
            <p:cNvSpPr>
              <a:spLocks/>
            </p:cNvSpPr>
            <p:nvPr/>
          </p:nvSpPr>
          <p:spPr bwMode="auto">
            <a:xfrm>
              <a:off x="4453" y="1181"/>
              <a:ext cx="79" cy="42"/>
            </a:xfrm>
            <a:custGeom>
              <a:avLst/>
              <a:gdLst>
                <a:gd name="T0" fmla="*/ 5 w 73"/>
                <a:gd name="T1" fmla="*/ 21 h 42"/>
                <a:gd name="T2" fmla="*/ 0 w 73"/>
                <a:gd name="T3" fmla="*/ 0 h 42"/>
                <a:gd name="T4" fmla="*/ 79 w 73"/>
                <a:gd name="T5" fmla="*/ 10 h 42"/>
                <a:gd name="T6" fmla="*/ 8 w 73"/>
                <a:gd name="T7" fmla="*/ 42 h 42"/>
                <a:gd name="T8" fmla="*/ 5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5" y="21"/>
                  </a:moveTo>
                  <a:lnTo>
                    <a:pt x="0" y="0"/>
                  </a:lnTo>
                  <a:lnTo>
                    <a:pt x="73" y="10"/>
                  </a:lnTo>
                  <a:lnTo>
                    <a:pt x="7" y="42"/>
                  </a:lnTo>
                  <a:lnTo>
                    <a:pt x="5"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2" name="Freeform 43"/>
            <p:cNvSpPr>
              <a:spLocks/>
            </p:cNvSpPr>
            <p:nvPr/>
          </p:nvSpPr>
          <p:spPr bwMode="auto">
            <a:xfrm>
              <a:off x="4453" y="1181"/>
              <a:ext cx="79" cy="42"/>
            </a:xfrm>
            <a:custGeom>
              <a:avLst/>
              <a:gdLst>
                <a:gd name="T0" fmla="*/ 3 w 73"/>
                <a:gd name="T1" fmla="*/ 21 h 42"/>
                <a:gd name="T2" fmla="*/ 0 w 73"/>
                <a:gd name="T3" fmla="*/ 0 h 42"/>
                <a:gd name="T4" fmla="*/ 79 w 73"/>
                <a:gd name="T5" fmla="*/ 10 h 42"/>
                <a:gd name="T6" fmla="*/ 8 w 73"/>
                <a:gd name="T7" fmla="*/ 42 h 42"/>
                <a:gd name="T8" fmla="*/ 3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3" y="21"/>
                  </a:moveTo>
                  <a:lnTo>
                    <a:pt x="0" y="0"/>
                  </a:lnTo>
                  <a:lnTo>
                    <a:pt x="73" y="10"/>
                  </a:lnTo>
                  <a:lnTo>
                    <a:pt x="7" y="42"/>
                  </a:lnTo>
                  <a:lnTo>
                    <a:pt x="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13" name="Freeform 44"/>
            <p:cNvSpPr>
              <a:spLocks/>
            </p:cNvSpPr>
            <p:nvPr/>
          </p:nvSpPr>
          <p:spPr bwMode="auto">
            <a:xfrm>
              <a:off x="4104" y="1202"/>
              <a:ext cx="352" cy="758"/>
            </a:xfrm>
            <a:custGeom>
              <a:avLst/>
              <a:gdLst>
                <a:gd name="T0" fmla="*/ 0 w 325"/>
                <a:gd name="T1" fmla="*/ 758 h 758"/>
                <a:gd name="T2" fmla="*/ 6 w 325"/>
                <a:gd name="T3" fmla="*/ 646 h 758"/>
                <a:gd name="T4" fmla="*/ 18 w 325"/>
                <a:gd name="T5" fmla="*/ 539 h 758"/>
                <a:gd name="T6" fmla="*/ 38 w 325"/>
                <a:gd name="T7" fmla="*/ 436 h 758"/>
                <a:gd name="T8" fmla="*/ 64 w 325"/>
                <a:gd name="T9" fmla="*/ 341 h 758"/>
                <a:gd name="T10" fmla="*/ 97 w 325"/>
                <a:gd name="T11" fmla="*/ 252 h 758"/>
                <a:gd name="T12" fmla="*/ 138 w 325"/>
                <a:gd name="T13" fmla="*/ 175 h 758"/>
                <a:gd name="T14" fmla="*/ 183 w 325"/>
                <a:gd name="T15" fmla="*/ 110 h 758"/>
                <a:gd name="T16" fmla="*/ 235 w 325"/>
                <a:gd name="T17" fmla="*/ 59 h 758"/>
                <a:gd name="T18" fmla="*/ 290 w 325"/>
                <a:gd name="T19" fmla="*/ 21 h 758"/>
                <a:gd name="T20" fmla="*/ 352 w 325"/>
                <a:gd name="T21" fmla="*/ 0 h 7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5"/>
                <a:gd name="T34" fmla="*/ 0 h 758"/>
                <a:gd name="T35" fmla="*/ 325 w 325"/>
                <a:gd name="T36" fmla="*/ 758 h 7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5" h="758">
                  <a:moveTo>
                    <a:pt x="0" y="758"/>
                  </a:moveTo>
                  <a:lnTo>
                    <a:pt x="6" y="646"/>
                  </a:lnTo>
                  <a:lnTo>
                    <a:pt x="17" y="539"/>
                  </a:lnTo>
                  <a:lnTo>
                    <a:pt x="35" y="436"/>
                  </a:lnTo>
                  <a:lnTo>
                    <a:pt x="59" y="341"/>
                  </a:lnTo>
                  <a:lnTo>
                    <a:pt x="90" y="252"/>
                  </a:lnTo>
                  <a:lnTo>
                    <a:pt x="127" y="175"/>
                  </a:lnTo>
                  <a:lnTo>
                    <a:pt x="169" y="110"/>
                  </a:lnTo>
                  <a:lnTo>
                    <a:pt x="217" y="59"/>
                  </a:lnTo>
                  <a:lnTo>
                    <a:pt x="268" y="21"/>
                  </a:lnTo>
                  <a:lnTo>
                    <a:pt x="3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4" name="Freeform 45"/>
            <p:cNvSpPr>
              <a:spLocks/>
            </p:cNvSpPr>
            <p:nvPr/>
          </p:nvSpPr>
          <p:spPr bwMode="auto">
            <a:xfrm>
              <a:off x="4551" y="2484"/>
              <a:ext cx="358" cy="350"/>
            </a:xfrm>
            <a:custGeom>
              <a:avLst/>
              <a:gdLst>
                <a:gd name="T0" fmla="*/ 358 w 330"/>
                <a:gd name="T1" fmla="*/ 173 h 350"/>
                <a:gd name="T2" fmla="*/ 355 w 330"/>
                <a:gd name="T3" fmla="*/ 203 h 350"/>
                <a:gd name="T4" fmla="*/ 348 w 330"/>
                <a:gd name="T5" fmla="*/ 231 h 350"/>
                <a:gd name="T6" fmla="*/ 338 w 330"/>
                <a:gd name="T7" fmla="*/ 254 h 350"/>
                <a:gd name="T8" fmla="*/ 324 w 330"/>
                <a:gd name="T9" fmla="*/ 277 h 350"/>
                <a:gd name="T10" fmla="*/ 305 w 330"/>
                <a:gd name="T11" fmla="*/ 298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8 h 350"/>
                <a:gd name="T32" fmla="*/ 36 w 330"/>
                <a:gd name="T33" fmla="*/ 277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9 h 350"/>
                <a:gd name="T58" fmla="*/ 151 w 330"/>
                <a:gd name="T59" fmla="*/ 2 h 350"/>
                <a:gd name="T60" fmla="*/ 179 w 330"/>
                <a:gd name="T61" fmla="*/ 0 h 350"/>
                <a:gd name="T62" fmla="*/ 207 w 330"/>
                <a:gd name="T63" fmla="*/ 2 h 350"/>
                <a:gd name="T64" fmla="*/ 236 w 330"/>
                <a:gd name="T65" fmla="*/ 9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358 w 330"/>
                <a:gd name="T83" fmla="*/ 173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203"/>
                  </a:lnTo>
                  <a:lnTo>
                    <a:pt x="321" y="231"/>
                  </a:lnTo>
                  <a:lnTo>
                    <a:pt x="312" y="254"/>
                  </a:lnTo>
                  <a:lnTo>
                    <a:pt x="299" y="277"/>
                  </a:lnTo>
                  <a:lnTo>
                    <a:pt x="281" y="298"/>
                  </a:lnTo>
                  <a:lnTo>
                    <a:pt x="262" y="315"/>
                  </a:lnTo>
                  <a:lnTo>
                    <a:pt x="242" y="331"/>
                  </a:lnTo>
                  <a:lnTo>
                    <a:pt x="218" y="340"/>
                  </a:lnTo>
                  <a:lnTo>
                    <a:pt x="191" y="347"/>
                  </a:lnTo>
                  <a:lnTo>
                    <a:pt x="165" y="350"/>
                  </a:lnTo>
                  <a:lnTo>
                    <a:pt x="139" y="347"/>
                  </a:lnTo>
                  <a:lnTo>
                    <a:pt x="112" y="340"/>
                  </a:lnTo>
                  <a:lnTo>
                    <a:pt x="90" y="331"/>
                  </a:lnTo>
                  <a:lnTo>
                    <a:pt x="68" y="315"/>
                  </a:lnTo>
                  <a:lnTo>
                    <a:pt x="49" y="298"/>
                  </a:lnTo>
                  <a:lnTo>
                    <a:pt x="33" y="277"/>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9"/>
                  </a:lnTo>
                  <a:lnTo>
                    <a:pt x="139" y="2"/>
                  </a:lnTo>
                  <a:lnTo>
                    <a:pt x="165" y="0"/>
                  </a:lnTo>
                  <a:lnTo>
                    <a:pt x="191" y="2"/>
                  </a:lnTo>
                  <a:lnTo>
                    <a:pt x="218" y="9"/>
                  </a:lnTo>
                  <a:lnTo>
                    <a:pt x="242" y="19"/>
                  </a:lnTo>
                  <a:lnTo>
                    <a:pt x="262" y="33"/>
                  </a:lnTo>
                  <a:lnTo>
                    <a:pt x="281" y="51"/>
                  </a:lnTo>
                  <a:lnTo>
                    <a:pt x="299" y="72"/>
                  </a:lnTo>
                  <a:lnTo>
                    <a:pt x="312" y="93"/>
                  </a:lnTo>
                  <a:lnTo>
                    <a:pt x="321" y="119"/>
                  </a:lnTo>
                  <a:lnTo>
                    <a:pt x="327" y="147"/>
                  </a:lnTo>
                  <a:lnTo>
                    <a:pt x="330" y="175"/>
                  </a:lnTo>
                  <a:lnTo>
                    <a:pt x="330" y="1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15" name="Freeform 46"/>
            <p:cNvSpPr>
              <a:spLocks/>
            </p:cNvSpPr>
            <p:nvPr/>
          </p:nvSpPr>
          <p:spPr bwMode="auto">
            <a:xfrm>
              <a:off x="4551" y="2484"/>
              <a:ext cx="358" cy="350"/>
            </a:xfrm>
            <a:custGeom>
              <a:avLst/>
              <a:gdLst>
                <a:gd name="T0" fmla="*/ 358 w 330"/>
                <a:gd name="T1" fmla="*/ 173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9 h 350"/>
                <a:gd name="T18" fmla="*/ 207 w 330"/>
                <a:gd name="T19" fmla="*/ 2 h 350"/>
                <a:gd name="T20" fmla="*/ 179 w 330"/>
                <a:gd name="T21" fmla="*/ 0 h 350"/>
                <a:gd name="T22" fmla="*/ 151 w 330"/>
                <a:gd name="T23" fmla="*/ 2 h 350"/>
                <a:gd name="T24" fmla="*/ 122 w 330"/>
                <a:gd name="T25" fmla="*/ 9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7 h 350"/>
                <a:gd name="T50" fmla="*/ 53 w 330"/>
                <a:gd name="T51" fmla="*/ 298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8 h 350"/>
                <a:gd name="T72" fmla="*/ 324 w 330"/>
                <a:gd name="T73" fmla="*/ 277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147"/>
                  </a:lnTo>
                  <a:lnTo>
                    <a:pt x="321" y="119"/>
                  </a:lnTo>
                  <a:lnTo>
                    <a:pt x="312" y="93"/>
                  </a:lnTo>
                  <a:lnTo>
                    <a:pt x="299" y="72"/>
                  </a:lnTo>
                  <a:lnTo>
                    <a:pt x="281" y="51"/>
                  </a:lnTo>
                  <a:lnTo>
                    <a:pt x="262" y="33"/>
                  </a:lnTo>
                  <a:lnTo>
                    <a:pt x="242" y="19"/>
                  </a:lnTo>
                  <a:lnTo>
                    <a:pt x="218" y="9"/>
                  </a:lnTo>
                  <a:lnTo>
                    <a:pt x="191" y="2"/>
                  </a:lnTo>
                  <a:lnTo>
                    <a:pt x="165" y="0"/>
                  </a:lnTo>
                  <a:lnTo>
                    <a:pt x="139" y="2"/>
                  </a:lnTo>
                  <a:lnTo>
                    <a:pt x="112" y="9"/>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7"/>
                  </a:lnTo>
                  <a:lnTo>
                    <a:pt x="49" y="298"/>
                  </a:lnTo>
                  <a:lnTo>
                    <a:pt x="68" y="315"/>
                  </a:lnTo>
                  <a:lnTo>
                    <a:pt x="90" y="331"/>
                  </a:lnTo>
                  <a:lnTo>
                    <a:pt x="112" y="340"/>
                  </a:lnTo>
                  <a:lnTo>
                    <a:pt x="139" y="347"/>
                  </a:lnTo>
                  <a:lnTo>
                    <a:pt x="165" y="350"/>
                  </a:lnTo>
                  <a:lnTo>
                    <a:pt x="191" y="347"/>
                  </a:lnTo>
                  <a:lnTo>
                    <a:pt x="218" y="340"/>
                  </a:lnTo>
                  <a:lnTo>
                    <a:pt x="242" y="331"/>
                  </a:lnTo>
                  <a:lnTo>
                    <a:pt x="262" y="315"/>
                  </a:lnTo>
                  <a:lnTo>
                    <a:pt x="281" y="298"/>
                  </a:lnTo>
                  <a:lnTo>
                    <a:pt x="299" y="277"/>
                  </a:lnTo>
                  <a:lnTo>
                    <a:pt x="312" y="254"/>
                  </a:lnTo>
                  <a:lnTo>
                    <a:pt x="321" y="231"/>
                  </a:lnTo>
                  <a:lnTo>
                    <a:pt x="327" y="203"/>
                  </a:lnTo>
                  <a:lnTo>
                    <a:pt x="330"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6" name="Rectangle 47"/>
            <p:cNvSpPr>
              <a:spLocks noChangeArrowheads="1"/>
            </p:cNvSpPr>
            <p:nvPr/>
          </p:nvSpPr>
          <p:spPr bwMode="auto">
            <a:xfrm>
              <a:off x="4711" y="2615"/>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S</a:t>
              </a:r>
              <a:endParaRPr lang="en-US" altLang="zh-CN" sz="1292">
                <a:ea typeface="宋体" panose="02010600030101010101" pitchFamily="2" charset="-122"/>
              </a:endParaRPr>
            </a:p>
          </p:txBody>
        </p:sp>
        <p:sp>
          <p:nvSpPr>
            <p:cNvPr id="32817" name="Freeform 48"/>
            <p:cNvSpPr>
              <a:spLocks/>
            </p:cNvSpPr>
            <p:nvPr/>
          </p:nvSpPr>
          <p:spPr bwMode="auto">
            <a:xfrm>
              <a:off x="4804" y="2829"/>
              <a:ext cx="66" cy="103"/>
            </a:xfrm>
            <a:custGeom>
              <a:avLst/>
              <a:gdLst>
                <a:gd name="T0" fmla="*/ 66 w 61"/>
                <a:gd name="T1" fmla="*/ 103 h 103"/>
                <a:gd name="T2" fmla="*/ 66 w 61"/>
                <a:gd name="T3" fmla="*/ 89 h 103"/>
                <a:gd name="T4" fmla="*/ 64 w 61"/>
                <a:gd name="T5" fmla="*/ 72 h 103"/>
                <a:gd name="T6" fmla="*/ 60 w 61"/>
                <a:gd name="T7" fmla="*/ 56 h 103"/>
                <a:gd name="T8" fmla="*/ 54 w 61"/>
                <a:gd name="T9" fmla="*/ 44 h 103"/>
                <a:gd name="T10" fmla="*/ 48 w 61"/>
                <a:gd name="T11" fmla="*/ 30 h 103"/>
                <a:gd name="T12" fmla="*/ 40 w 61"/>
                <a:gd name="T13" fmla="*/ 21 h 103"/>
                <a:gd name="T14" fmla="*/ 31 w 61"/>
                <a:gd name="T15" fmla="*/ 12 h 103"/>
                <a:gd name="T16" fmla="*/ 22 w 61"/>
                <a:gd name="T17" fmla="*/ 7 h 103"/>
                <a:gd name="T18" fmla="*/ 12 w 61"/>
                <a:gd name="T19" fmla="*/ 2 h 103"/>
                <a:gd name="T20" fmla="*/ 0 w 61"/>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03"/>
                <a:gd name="T35" fmla="*/ 61 w 6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03">
                  <a:moveTo>
                    <a:pt x="61" y="103"/>
                  </a:moveTo>
                  <a:lnTo>
                    <a:pt x="61" y="89"/>
                  </a:lnTo>
                  <a:lnTo>
                    <a:pt x="59" y="72"/>
                  </a:lnTo>
                  <a:lnTo>
                    <a:pt x="55" y="56"/>
                  </a:lnTo>
                  <a:lnTo>
                    <a:pt x="50" y="44"/>
                  </a:lnTo>
                  <a:lnTo>
                    <a:pt x="44" y="30"/>
                  </a:lnTo>
                  <a:lnTo>
                    <a:pt x="37" y="21"/>
                  </a:lnTo>
                  <a:lnTo>
                    <a:pt x="29" y="12"/>
                  </a:lnTo>
                  <a:lnTo>
                    <a:pt x="20" y="7"/>
                  </a:lnTo>
                  <a:lnTo>
                    <a:pt x="11" y="2"/>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8" name="Freeform 49"/>
            <p:cNvSpPr>
              <a:spLocks/>
            </p:cNvSpPr>
            <p:nvPr/>
          </p:nvSpPr>
          <p:spPr bwMode="auto">
            <a:xfrm>
              <a:off x="4738" y="2934"/>
              <a:ext cx="135" cy="102"/>
            </a:xfrm>
            <a:custGeom>
              <a:avLst/>
              <a:gdLst>
                <a:gd name="T0" fmla="*/ 0 w 125"/>
                <a:gd name="T1" fmla="*/ 102 h 102"/>
                <a:gd name="T2" fmla="*/ 21 w 125"/>
                <a:gd name="T3" fmla="*/ 102 h 102"/>
                <a:gd name="T4" fmla="*/ 42 w 125"/>
                <a:gd name="T5" fmla="*/ 98 h 102"/>
                <a:gd name="T6" fmla="*/ 62 w 125"/>
                <a:gd name="T7" fmla="*/ 91 h 102"/>
                <a:gd name="T8" fmla="*/ 80 w 125"/>
                <a:gd name="T9" fmla="*/ 84 h 102"/>
                <a:gd name="T10" fmla="*/ 94 w 125"/>
                <a:gd name="T11" fmla="*/ 72 h 102"/>
                <a:gd name="T12" fmla="*/ 109 w 125"/>
                <a:gd name="T13" fmla="*/ 60 h 102"/>
                <a:gd name="T14" fmla="*/ 118 w 125"/>
                <a:gd name="T15" fmla="*/ 46 h 102"/>
                <a:gd name="T16" fmla="*/ 127 w 125"/>
                <a:gd name="T17" fmla="*/ 33 h 102"/>
                <a:gd name="T18" fmla="*/ 132 w 125"/>
                <a:gd name="T19" fmla="*/ 16 h 102"/>
                <a:gd name="T20" fmla="*/ 135 w 125"/>
                <a:gd name="T21" fmla="*/ 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2"/>
                <a:gd name="T35" fmla="*/ 125 w 125"/>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2">
                  <a:moveTo>
                    <a:pt x="0" y="102"/>
                  </a:moveTo>
                  <a:lnTo>
                    <a:pt x="19" y="102"/>
                  </a:lnTo>
                  <a:lnTo>
                    <a:pt x="39" y="98"/>
                  </a:lnTo>
                  <a:lnTo>
                    <a:pt x="57" y="91"/>
                  </a:lnTo>
                  <a:lnTo>
                    <a:pt x="74" y="84"/>
                  </a:lnTo>
                  <a:lnTo>
                    <a:pt x="87" y="72"/>
                  </a:lnTo>
                  <a:lnTo>
                    <a:pt x="101" y="60"/>
                  </a:lnTo>
                  <a:lnTo>
                    <a:pt x="109" y="46"/>
                  </a:lnTo>
                  <a:lnTo>
                    <a:pt x="118" y="33"/>
                  </a:lnTo>
                  <a:lnTo>
                    <a:pt x="122" y="16"/>
                  </a:lnTo>
                  <a:lnTo>
                    <a:pt x="1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9" name="Freeform 50"/>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0" name="Freeform 51"/>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21" name="Freeform 52"/>
            <p:cNvSpPr>
              <a:spLocks/>
            </p:cNvSpPr>
            <p:nvPr/>
          </p:nvSpPr>
          <p:spPr bwMode="auto">
            <a:xfrm>
              <a:off x="4604" y="2890"/>
              <a:ext cx="6" cy="42"/>
            </a:xfrm>
            <a:custGeom>
              <a:avLst/>
              <a:gdLst>
                <a:gd name="T0" fmla="*/ 0 w 6"/>
                <a:gd name="T1" fmla="*/ 42 h 42"/>
                <a:gd name="T2" fmla="*/ 0 w 6"/>
                <a:gd name="T3" fmla="*/ 39 h 42"/>
                <a:gd name="T4" fmla="*/ 0 w 6"/>
                <a:gd name="T5" fmla="*/ 35 h 42"/>
                <a:gd name="T6" fmla="*/ 0 w 6"/>
                <a:gd name="T7" fmla="*/ 30 h 42"/>
                <a:gd name="T8" fmla="*/ 0 w 6"/>
                <a:gd name="T9" fmla="*/ 23 h 42"/>
                <a:gd name="T10" fmla="*/ 0 w 6"/>
                <a:gd name="T11" fmla="*/ 18 h 42"/>
                <a:gd name="T12" fmla="*/ 0 w 6"/>
                <a:gd name="T13" fmla="*/ 14 h 42"/>
                <a:gd name="T14" fmla="*/ 0 w 6"/>
                <a:gd name="T15" fmla="*/ 11 h 42"/>
                <a:gd name="T16" fmla="*/ 2 w 6"/>
                <a:gd name="T17" fmla="*/ 7 h 42"/>
                <a:gd name="T18" fmla="*/ 4 w 6"/>
                <a:gd name="T19" fmla="*/ 2 h 42"/>
                <a:gd name="T20" fmla="*/ 6 w 6"/>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2"/>
                <a:gd name="T35" fmla="*/ 6 w 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2">
                  <a:moveTo>
                    <a:pt x="0" y="42"/>
                  </a:moveTo>
                  <a:lnTo>
                    <a:pt x="0" y="39"/>
                  </a:lnTo>
                  <a:lnTo>
                    <a:pt x="0" y="35"/>
                  </a:lnTo>
                  <a:lnTo>
                    <a:pt x="0" y="30"/>
                  </a:lnTo>
                  <a:lnTo>
                    <a:pt x="0" y="23"/>
                  </a:lnTo>
                  <a:lnTo>
                    <a:pt x="0" y="18"/>
                  </a:lnTo>
                  <a:lnTo>
                    <a:pt x="0" y="14"/>
                  </a:lnTo>
                  <a:lnTo>
                    <a:pt x="0" y="11"/>
                  </a:lnTo>
                  <a:lnTo>
                    <a:pt x="2" y="7"/>
                  </a:lnTo>
                  <a:lnTo>
                    <a:pt x="4" y="2"/>
                  </a:lnTo>
                  <a:lnTo>
                    <a:pt x="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2" name="Freeform 53"/>
            <p:cNvSpPr>
              <a:spLocks/>
            </p:cNvSpPr>
            <p:nvPr/>
          </p:nvSpPr>
          <p:spPr bwMode="auto">
            <a:xfrm>
              <a:off x="4604" y="2934"/>
              <a:ext cx="134" cy="102"/>
            </a:xfrm>
            <a:custGeom>
              <a:avLst/>
              <a:gdLst>
                <a:gd name="T0" fmla="*/ 0 w 123"/>
                <a:gd name="T1" fmla="*/ 0 h 102"/>
                <a:gd name="T2" fmla="*/ 2 w 123"/>
                <a:gd name="T3" fmla="*/ 16 h 102"/>
                <a:gd name="T4" fmla="*/ 7 w 123"/>
                <a:gd name="T5" fmla="*/ 33 h 102"/>
                <a:gd name="T6" fmla="*/ 14 w 123"/>
                <a:gd name="T7" fmla="*/ 46 h 102"/>
                <a:gd name="T8" fmla="*/ 26 w 123"/>
                <a:gd name="T9" fmla="*/ 60 h 102"/>
                <a:gd name="T10" fmla="*/ 40 w 123"/>
                <a:gd name="T11" fmla="*/ 72 h 102"/>
                <a:gd name="T12" fmla="*/ 54 w 123"/>
                <a:gd name="T13" fmla="*/ 84 h 102"/>
                <a:gd name="T14" fmla="*/ 71 w 123"/>
                <a:gd name="T15" fmla="*/ 91 h 102"/>
                <a:gd name="T16" fmla="*/ 93 w 123"/>
                <a:gd name="T17" fmla="*/ 98 h 102"/>
                <a:gd name="T18" fmla="*/ 112 w 123"/>
                <a:gd name="T19" fmla="*/ 102 h 102"/>
                <a:gd name="T20" fmla="*/ 134 w 123"/>
                <a:gd name="T21" fmla="*/ 102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2"/>
                <a:gd name="T35" fmla="*/ 123 w 123"/>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2">
                  <a:moveTo>
                    <a:pt x="0" y="0"/>
                  </a:moveTo>
                  <a:lnTo>
                    <a:pt x="2" y="16"/>
                  </a:lnTo>
                  <a:lnTo>
                    <a:pt x="6" y="33"/>
                  </a:lnTo>
                  <a:lnTo>
                    <a:pt x="13" y="46"/>
                  </a:lnTo>
                  <a:lnTo>
                    <a:pt x="24" y="60"/>
                  </a:lnTo>
                  <a:lnTo>
                    <a:pt x="37" y="72"/>
                  </a:lnTo>
                  <a:lnTo>
                    <a:pt x="50" y="84"/>
                  </a:lnTo>
                  <a:lnTo>
                    <a:pt x="65" y="91"/>
                  </a:lnTo>
                  <a:lnTo>
                    <a:pt x="85" y="98"/>
                  </a:lnTo>
                  <a:lnTo>
                    <a:pt x="103" y="102"/>
                  </a:lnTo>
                  <a:lnTo>
                    <a:pt x="123" y="10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3" name="Freeform 54"/>
            <p:cNvSpPr>
              <a:spLocks/>
            </p:cNvSpPr>
            <p:nvPr/>
          </p:nvSpPr>
          <p:spPr bwMode="auto">
            <a:xfrm>
              <a:off x="4373" y="3200"/>
              <a:ext cx="178" cy="440"/>
            </a:xfrm>
            <a:custGeom>
              <a:avLst/>
              <a:gdLst>
                <a:gd name="T0" fmla="*/ 0 w 164"/>
                <a:gd name="T1" fmla="*/ 0 h 440"/>
                <a:gd name="T2" fmla="*/ 2 w 164"/>
                <a:gd name="T3" fmla="*/ 72 h 440"/>
                <a:gd name="T4" fmla="*/ 10 w 164"/>
                <a:gd name="T5" fmla="*/ 139 h 440"/>
                <a:gd name="T6" fmla="*/ 22 w 164"/>
                <a:gd name="T7" fmla="*/ 202 h 440"/>
                <a:gd name="T8" fmla="*/ 36 w 164"/>
                <a:gd name="T9" fmla="*/ 261 h 440"/>
                <a:gd name="T10" fmla="*/ 52 w 164"/>
                <a:gd name="T11" fmla="*/ 312 h 440"/>
                <a:gd name="T12" fmla="*/ 74 w 164"/>
                <a:gd name="T13" fmla="*/ 354 h 440"/>
                <a:gd name="T14" fmla="*/ 98 w 164"/>
                <a:gd name="T15" fmla="*/ 391 h 440"/>
                <a:gd name="T16" fmla="*/ 124 w 164"/>
                <a:gd name="T17" fmla="*/ 417 h 440"/>
                <a:gd name="T18" fmla="*/ 150 w 164"/>
                <a:gd name="T19" fmla="*/ 433 h 440"/>
                <a:gd name="T20" fmla="*/ 178 w 164"/>
                <a:gd name="T21" fmla="*/ 44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440"/>
                <a:gd name="T35" fmla="*/ 164 w 164"/>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440">
                  <a:moveTo>
                    <a:pt x="0" y="0"/>
                  </a:moveTo>
                  <a:lnTo>
                    <a:pt x="2" y="72"/>
                  </a:lnTo>
                  <a:lnTo>
                    <a:pt x="9" y="139"/>
                  </a:lnTo>
                  <a:lnTo>
                    <a:pt x="20" y="202"/>
                  </a:lnTo>
                  <a:lnTo>
                    <a:pt x="33" y="261"/>
                  </a:lnTo>
                  <a:lnTo>
                    <a:pt x="48" y="312"/>
                  </a:lnTo>
                  <a:lnTo>
                    <a:pt x="68" y="354"/>
                  </a:lnTo>
                  <a:lnTo>
                    <a:pt x="90" y="391"/>
                  </a:lnTo>
                  <a:lnTo>
                    <a:pt x="114" y="417"/>
                  </a:lnTo>
                  <a:lnTo>
                    <a:pt x="138" y="433"/>
                  </a:lnTo>
                  <a:lnTo>
                    <a:pt x="164" y="4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4" name="Freeform 55"/>
            <p:cNvSpPr>
              <a:spLocks/>
            </p:cNvSpPr>
            <p:nvPr/>
          </p:nvSpPr>
          <p:spPr bwMode="auto">
            <a:xfrm>
              <a:off x="4501" y="2759"/>
              <a:ext cx="77" cy="47"/>
            </a:xfrm>
            <a:custGeom>
              <a:avLst/>
              <a:gdLst>
                <a:gd name="T0" fmla="*/ 10 w 71"/>
                <a:gd name="T1" fmla="*/ 28 h 47"/>
                <a:gd name="T2" fmla="*/ 0 w 71"/>
                <a:gd name="T3" fmla="*/ 9 h 47"/>
                <a:gd name="T4" fmla="*/ 77 w 71"/>
                <a:gd name="T5" fmla="*/ 0 h 47"/>
                <a:gd name="T6" fmla="*/ 17 w 71"/>
                <a:gd name="T7" fmla="*/ 47 h 47"/>
                <a:gd name="T8" fmla="*/ 10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9" y="28"/>
                  </a:moveTo>
                  <a:lnTo>
                    <a:pt x="0" y="9"/>
                  </a:lnTo>
                  <a:lnTo>
                    <a:pt x="71" y="0"/>
                  </a:lnTo>
                  <a:lnTo>
                    <a:pt x="16" y="47"/>
                  </a:lnTo>
                  <a:lnTo>
                    <a:pt x="9" y="2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5" name="Freeform 56"/>
            <p:cNvSpPr>
              <a:spLocks/>
            </p:cNvSpPr>
            <p:nvPr/>
          </p:nvSpPr>
          <p:spPr bwMode="auto">
            <a:xfrm>
              <a:off x="4501" y="2759"/>
              <a:ext cx="77" cy="47"/>
            </a:xfrm>
            <a:custGeom>
              <a:avLst/>
              <a:gdLst>
                <a:gd name="T0" fmla="*/ 8 w 71"/>
                <a:gd name="T1" fmla="*/ 28 h 47"/>
                <a:gd name="T2" fmla="*/ 0 w 71"/>
                <a:gd name="T3" fmla="*/ 9 h 47"/>
                <a:gd name="T4" fmla="*/ 77 w 71"/>
                <a:gd name="T5" fmla="*/ 0 h 47"/>
                <a:gd name="T6" fmla="*/ 17 w 71"/>
                <a:gd name="T7" fmla="*/ 47 h 47"/>
                <a:gd name="T8" fmla="*/ 8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7" y="28"/>
                  </a:moveTo>
                  <a:lnTo>
                    <a:pt x="0" y="9"/>
                  </a:lnTo>
                  <a:lnTo>
                    <a:pt x="71" y="0"/>
                  </a:lnTo>
                  <a:lnTo>
                    <a:pt x="16" y="47"/>
                  </a:lnTo>
                  <a:lnTo>
                    <a:pt x="7"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26" name="Freeform 57"/>
            <p:cNvSpPr>
              <a:spLocks/>
            </p:cNvSpPr>
            <p:nvPr/>
          </p:nvSpPr>
          <p:spPr bwMode="auto">
            <a:xfrm>
              <a:off x="4373" y="2787"/>
              <a:ext cx="135" cy="413"/>
            </a:xfrm>
            <a:custGeom>
              <a:avLst/>
              <a:gdLst>
                <a:gd name="T0" fmla="*/ 0 w 125"/>
                <a:gd name="T1" fmla="*/ 413 h 413"/>
                <a:gd name="T2" fmla="*/ 2 w 125"/>
                <a:gd name="T3" fmla="*/ 357 h 413"/>
                <a:gd name="T4" fmla="*/ 4 w 125"/>
                <a:gd name="T5" fmla="*/ 303 h 413"/>
                <a:gd name="T6" fmla="*/ 12 w 125"/>
                <a:gd name="T7" fmla="*/ 249 h 413"/>
                <a:gd name="T8" fmla="*/ 22 w 125"/>
                <a:gd name="T9" fmla="*/ 198 h 413"/>
                <a:gd name="T10" fmla="*/ 30 w 125"/>
                <a:gd name="T11" fmla="*/ 152 h 413"/>
                <a:gd name="T12" fmla="*/ 44 w 125"/>
                <a:gd name="T13" fmla="*/ 110 h 413"/>
                <a:gd name="T14" fmla="*/ 64 w 125"/>
                <a:gd name="T15" fmla="*/ 72 h 413"/>
                <a:gd name="T16" fmla="*/ 83 w 125"/>
                <a:gd name="T17" fmla="*/ 40 h 413"/>
                <a:gd name="T18" fmla="*/ 107 w 125"/>
                <a:gd name="T19" fmla="*/ 16 h 413"/>
                <a:gd name="T20" fmla="*/ 135 w 125"/>
                <a:gd name="T21" fmla="*/ 0 h 4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413"/>
                <a:gd name="T35" fmla="*/ 125 w 125"/>
                <a:gd name="T36" fmla="*/ 413 h 4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413">
                  <a:moveTo>
                    <a:pt x="0" y="413"/>
                  </a:moveTo>
                  <a:lnTo>
                    <a:pt x="2" y="357"/>
                  </a:lnTo>
                  <a:lnTo>
                    <a:pt x="4" y="303"/>
                  </a:lnTo>
                  <a:lnTo>
                    <a:pt x="11" y="249"/>
                  </a:lnTo>
                  <a:lnTo>
                    <a:pt x="20" y="198"/>
                  </a:lnTo>
                  <a:lnTo>
                    <a:pt x="28" y="152"/>
                  </a:lnTo>
                  <a:lnTo>
                    <a:pt x="41" y="110"/>
                  </a:lnTo>
                  <a:lnTo>
                    <a:pt x="59" y="72"/>
                  </a:lnTo>
                  <a:lnTo>
                    <a:pt x="77" y="40"/>
                  </a:lnTo>
                  <a:lnTo>
                    <a:pt x="99" y="16"/>
                  </a:lnTo>
                  <a:lnTo>
                    <a:pt x="1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7" name="Freeform 58"/>
            <p:cNvSpPr>
              <a:spLocks/>
            </p:cNvSpPr>
            <p:nvPr/>
          </p:nvSpPr>
          <p:spPr bwMode="auto">
            <a:xfrm>
              <a:off x="4890" y="2775"/>
              <a:ext cx="211" cy="378"/>
            </a:xfrm>
            <a:custGeom>
              <a:avLst/>
              <a:gdLst>
                <a:gd name="T0" fmla="*/ 211 w 195"/>
                <a:gd name="T1" fmla="*/ 378 h 378"/>
                <a:gd name="T2" fmla="*/ 211 w 195"/>
                <a:gd name="T3" fmla="*/ 317 h 378"/>
                <a:gd name="T4" fmla="*/ 202 w 195"/>
                <a:gd name="T5" fmla="*/ 259 h 378"/>
                <a:gd name="T6" fmla="*/ 190 w 195"/>
                <a:gd name="T7" fmla="*/ 205 h 378"/>
                <a:gd name="T8" fmla="*/ 173 w 195"/>
                <a:gd name="T9" fmla="*/ 154 h 378"/>
                <a:gd name="T10" fmla="*/ 151 w 195"/>
                <a:gd name="T11" fmla="*/ 112 h 378"/>
                <a:gd name="T12" fmla="*/ 126 w 195"/>
                <a:gd name="T13" fmla="*/ 73 h 378"/>
                <a:gd name="T14" fmla="*/ 97 w 195"/>
                <a:gd name="T15" fmla="*/ 42 h 378"/>
                <a:gd name="T16" fmla="*/ 66 w 195"/>
                <a:gd name="T17" fmla="*/ 19 h 378"/>
                <a:gd name="T18" fmla="*/ 36 w 195"/>
                <a:gd name="T19" fmla="*/ 5 h 378"/>
                <a:gd name="T20" fmla="*/ 0 w 195"/>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378"/>
                <a:gd name="T35" fmla="*/ 195 w 195"/>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378">
                  <a:moveTo>
                    <a:pt x="195" y="378"/>
                  </a:moveTo>
                  <a:lnTo>
                    <a:pt x="195" y="317"/>
                  </a:lnTo>
                  <a:lnTo>
                    <a:pt x="187" y="259"/>
                  </a:lnTo>
                  <a:lnTo>
                    <a:pt x="176" y="205"/>
                  </a:lnTo>
                  <a:lnTo>
                    <a:pt x="160" y="154"/>
                  </a:lnTo>
                  <a:lnTo>
                    <a:pt x="140" y="112"/>
                  </a:lnTo>
                  <a:lnTo>
                    <a:pt x="116" y="73"/>
                  </a:lnTo>
                  <a:lnTo>
                    <a:pt x="90" y="42"/>
                  </a:lnTo>
                  <a:lnTo>
                    <a:pt x="61" y="19"/>
                  </a:lnTo>
                  <a:lnTo>
                    <a:pt x="33" y="5"/>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8" name="Freeform 59"/>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21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9" name="Freeform 60"/>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19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30" name="Freeform 61"/>
            <p:cNvSpPr>
              <a:spLocks/>
            </p:cNvSpPr>
            <p:nvPr/>
          </p:nvSpPr>
          <p:spPr bwMode="auto">
            <a:xfrm>
              <a:off x="4951" y="3153"/>
              <a:ext cx="150" cy="347"/>
            </a:xfrm>
            <a:custGeom>
              <a:avLst/>
              <a:gdLst>
                <a:gd name="T0" fmla="*/ 150 w 138"/>
                <a:gd name="T1" fmla="*/ 0 h 347"/>
                <a:gd name="T2" fmla="*/ 150 w 138"/>
                <a:gd name="T3" fmla="*/ 49 h 347"/>
                <a:gd name="T4" fmla="*/ 146 w 138"/>
                <a:gd name="T5" fmla="*/ 95 h 347"/>
                <a:gd name="T6" fmla="*/ 138 w 138"/>
                <a:gd name="T7" fmla="*/ 140 h 347"/>
                <a:gd name="T8" fmla="*/ 129 w 138"/>
                <a:gd name="T9" fmla="*/ 182 h 347"/>
                <a:gd name="T10" fmla="*/ 114 w 138"/>
                <a:gd name="T11" fmla="*/ 221 h 347"/>
                <a:gd name="T12" fmla="*/ 98 w 138"/>
                <a:gd name="T13" fmla="*/ 259 h 347"/>
                <a:gd name="T14" fmla="*/ 76 w 138"/>
                <a:gd name="T15" fmla="*/ 289 h 347"/>
                <a:gd name="T16" fmla="*/ 55 w 138"/>
                <a:gd name="T17" fmla="*/ 315 h 347"/>
                <a:gd name="T18" fmla="*/ 28 w 138"/>
                <a:gd name="T19" fmla="*/ 333 h 347"/>
                <a:gd name="T20" fmla="*/ 0 w 138"/>
                <a:gd name="T21" fmla="*/ 347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347"/>
                <a:gd name="T35" fmla="*/ 138 w 138"/>
                <a:gd name="T36" fmla="*/ 347 h 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347">
                  <a:moveTo>
                    <a:pt x="138" y="0"/>
                  </a:moveTo>
                  <a:lnTo>
                    <a:pt x="138" y="49"/>
                  </a:lnTo>
                  <a:lnTo>
                    <a:pt x="134" y="95"/>
                  </a:lnTo>
                  <a:lnTo>
                    <a:pt x="127" y="140"/>
                  </a:lnTo>
                  <a:lnTo>
                    <a:pt x="119" y="182"/>
                  </a:lnTo>
                  <a:lnTo>
                    <a:pt x="105" y="221"/>
                  </a:lnTo>
                  <a:lnTo>
                    <a:pt x="90" y="259"/>
                  </a:lnTo>
                  <a:lnTo>
                    <a:pt x="70" y="289"/>
                  </a:lnTo>
                  <a:lnTo>
                    <a:pt x="51" y="315"/>
                  </a:lnTo>
                  <a:lnTo>
                    <a:pt x="26" y="333"/>
                  </a:lnTo>
                  <a:lnTo>
                    <a:pt x="0" y="347"/>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1" name="Freeform 62"/>
            <p:cNvSpPr>
              <a:spLocks/>
            </p:cNvSpPr>
            <p:nvPr/>
          </p:nvSpPr>
          <p:spPr bwMode="auto">
            <a:xfrm>
              <a:off x="4909" y="1172"/>
              <a:ext cx="801" cy="1217"/>
            </a:xfrm>
            <a:custGeom>
              <a:avLst/>
              <a:gdLst>
                <a:gd name="T0" fmla="*/ 801 w 739"/>
                <a:gd name="T1" fmla="*/ 1217 h 1217"/>
                <a:gd name="T2" fmla="*/ 791 w 739"/>
                <a:gd name="T3" fmla="*/ 1021 h 1217"/>
                <a:gd name="T4" fmla="*/ 763 w 739"/>
                <a:gd name="T5" fmla="*/ 834 h 1217"/>
                <a:gd name="T6" fmla="*/ 713 w 739"/>
                <a:gd name="T7" fmla="*/ 660 h 1217"/>
                <a:gd name="T8" fmla="*/ 649 w 739"/>
                <a:gd name="T9" fmla="*/ 499 h 1217"/>
                <a:gd name="T10" fmla="*/ 568 w 739"/>
                <a:gd name="T11" fmla="*/ 357 h 1217"/>
                <a:gd name="T12" fmla="*/ 476 w 739"/>
                <a:gd name="T13" fmla="*/ 235 h 1217"/>
                <a:gd name="T14" fmla="*/ 369 w 739"/>
                <a:gd name="T15" fmla="*/ 138 h 1217"/>
                <a:gd name="T16" fmla="*/ 254 w 739"/>
                <a:gd name="T17" fmla="*/ 63 h 1217"/>
                <a:gd name="T18" fmla="*/ 130 w 739"/>
                <a:gd name="T19" fmla="*/ 16 h 1217"/>
                <a:gd name="T20" fmla="*/ 0 w 739"/>
                <a:gd name="T21" fmla="*/ 0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17"/>
                <a:gd name="T35" fmla="*/ 739 w 739"/>
                <a:gd name="T36" fmla="*/ 1217 h 1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17">
                  <a:moveTo>
                    <a:pt x="739" y="1217"/>
                  </a:moveTo>
                  <a:lnTo>
                    <a:pt x="730" y="1021"/>
                  </a:lnTo>
                  <a:lnTo>
                    <a:pt x="704" y="834"/>
                  </a:lnTo>
                  <a:lnTo>
                    <a:pt x="658" y="660"/>
                  </a:lnTo>
                  <a:lnTo>
                    <a:pt x="599" y="499"/>
                  </a:lnTo>
                  <a:lnTo>
                    <a:pt x="524" y="357"/>
                  </a:lnTo>
                  <a:lnTo>
                    <a:pt x="439" y="235"/>
                  </a:lnTo>
                  <a:lnTo>
                    <a:pt x="340" y="138"/>
                  </a:lnTo>
                  <a:lnTo>
                    <a:pt x="234" y="63"/>
                  </a:lnTo>
                  <a:lnTo>
                    <a:pt x="120" y="16"/>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2" name="Freeform 63"/>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3" name="Freeform 64"/>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34" name="Freeform 65"/>
            <p:cNvSpPr>
              <a:spLocks/>
            </p:cNvSpPr>
            <p:nvPr/>
          </p:nvSpPr>
          <p:spPr bwMode="auto">
            <a:xfrm>
              <a:off x="4989" y="2389"/>
              <a:ext cx="721" cy="1211"/>
            </a:xfrm>
            <a:custGeom>
              <a:avLst/>
              <a:gdLst>
                <a:gd name="T0" fmla="*/ 721 w 665"/>
                <a:gd name="T1" fmla="*/ 0 h 1211"/>
                <a:gd name="T2" fmla="*/ 714 w 665"/>
                <a:gd name="T3" fmla="*/ 186 h 1211"/>
                <a:gd name="T4" fmla="*/ 687 w 665"/>
                <a:gd name="T5" fmla="*/ 365 h 1211"/>
                <a:gd name="T6" fmla="*/ 645 w 665"/>
                <a:gd name="T7" fmla="*/ 533 h 1211"/>
                <a:gd name="T8" fmla="*/ 588 w 665"/>
                <a:gd name="T9" fmla="*/ 689 h 1211"/>
                <a:gd name="T10" fmla="*/ 516 w 665"/>
                <a:gd name="T11" fmla="*/ 829 h 1211"/>
                <a:gd name="T12" fmla="*/ 434 w 665"/>
                <a:gd name="T13" fmla="*/ 950 h 1211"/>
                <a:gd name="T14" fmla="*/ 338 w 665"/>
                <a:gd name="T15" fmla="*/ 1053 h 1211"/>
                <a:gd name="T16" fmla="*/ 233 w 665"/>
                <a:gd name="T17" fmla="*/ 1132 h 1211"/>
                <a:gd name="T18" fmla="*/ 121 w 665"/>
                <a:gd name="T19" fmla="*/ 1186 h 1211"/>
                <a:gd name="T20" fmla="*/ 0 w 665"/>
                <a:gd name="T21" fmla="*/ 1211 h 1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5"/>
                <a:gd name="T34" fmla="*/ 0 h 1211"/>
                <a:gd name="T35" fmla="*/ 665 w 665"/>
                <a:gd name="T36" fmla="*/ 1211 h 1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5" h="1211">
                  <a:moveTo>
                    <a:pt x="665" y="0"/>
                  </a:moveTo>
                  <a:lnTo>
                    <a:pt x="659" y="186"/>
                  </a:lnTo>
                  <a:lnTo>
                    <a:pt x="634" y="365"/>
                  </a:lnTo>
                  <a:lnTo>
                    <a:pt x="595" y="533"/>
                  </a:lnTo>
                  <a:lnTo>
                    <a:pt x="542" y="689"/>
                  </a:lnTo>
                  <a:lnTo>
                    <a:pt x="476" y="829"/>
                  </a:lnTo>
                  <a:lnTo>
                    <a:pt x="400" y="950"/>
                  </a:lnTo>
                  <a:lnTo>
                    <a:pt x="312" y="1053"/>
                  </a:lnTo>
                  <a:lnTo>
                    <a:pt x="215" y="1132"/>
                  </a:lnTo>
                  <a:lnTo>
                    <a:pt x="112" y="1186"/>
                  </a:lnTo>
                  <a:lnTo>
                    <a:pt x="0" y="1211"/>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5" name="Freeform 66"/>
            <p:cNvSpPr>
              <a:spLocks/>
            </p:cNvSpPr>
            <p:nvPr/>
          </p:nvSpPr>
          <p:spPr bwMode="auto">
            <a:xfrm>
              <a:off x="4875" y="1955"/>
              <a:ext cx="568" cy="806"/>
            </a:xfrm>
            <a:custGeom>
              <a:avLst/>
              <a:gdLst>
                <a:gd name="T0" fmla="*/ 568 w 524"/>
                <a:gd name="T1" fmla="*/ 806 h 806"/>
                <a:gd name="T2" fmla="*/ 561 w 524"/>
                <a:gd name="T3" fmla="*/ 676 h 806"/>
                <a:gd name="T4" fmla="*/ 540 w 524"/>
                <a:gd name="T5" fmla="*/ 552 h 806"/>
                <a:gd name="T6" fmla="*/ 506 w 524"/>
                <a:gd name="T7" fmla="*/ 436 h 806"/>
                <a:gd name="T8" fmla="*/ 459 w 524"/>
                <a:gd name="T9" fmla="*/ 331 h 806"/>
                <a:gd name="T10" fmla="*/ 402 w 524"/>
                <a:gd name="T11" fmla="*/ 235 h 806"/>
                <a:gd name="T12" fmla="*/ 335 w 524"/>
                <a:gd name="T13" fmla="*/ 156 h 806"/>
                <a:gd name="T14" fmla="*/ 261 w 524"/>
                <a:gd name="T15" fmla="*/ 91 h 806"/>
                <a:gd name="T16" fmla="*/ 178 w 524"/>
                <a:gd name="T17" fmla="*/ 42 h 806"/>
                <a:gd name="T18" fmla="*/ 92 w 524"/>
                <a:gd name="T19" fmla="*/ 9 h 806"/>
                <a:gd name="T20" fmla="*/ 0 w 524"/>
                <a:gd name="T21" fmla="*/ 0 h 8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4"/>
                <a:gd name="T34" fmla="*/ 0 h 806"/>
                <a:gd name="T35" fmla="*/ 524 w 524"/>
                <a:gd name="T36" fmla="*/ 806 h 8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4" h="806">
                  <a:moveTo>
                    <a:pt x="524" y="806"/>
                  </a:moveTo>
                  <a:lnTo>
                    <a:pt x="518" y="676"/>
                  </a:lnTo>
                  <a:lnTo>
                    <a:pt x="498" y="552"/>
                  </a:lnTo>
                  <a:lnTo>
                    <a:pt x="467" y="436"/>
                  </a:lnTo>
                  <a:lnTo>
                    <a:pt x="423" y="331"/>
                  </a:lnTo>
                  <a:lnTo>
                    <a:pt x="371" y="235"/>
                  </a:lnTo>
                  <a:lnTo>
                    <a:pt x="309" y="156"/>
                  </a:lnTo>
                  <a:lnTo>
                    <a:pt x="241" y="91"/>
                  </a:lnTo>
                  <a:lnTo>
                    <a:pt x="164" y="42"/>
                  </a:lnTo>
                  <a:lnTo>
                    <a:pt x="85" y="9"/>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6" name="Freeform 67"/>
            <p:cNvSpPr>
              <a:spLocks/>
            </p:cNvSpPr>
            <p:nvPr/>
          </p:nvSpPr>
          <p:spPr bwMode="auto">
            <a:xfrm>
              <a:off x="4904" y="3535"/>
              <a:ext cx="75" cy="40"/>
            </a:xfrm>
            <a:custGeom>
              <a:avLst/>
              <a:gdLst>
                <a:gd name="T0" fmla="*/ 71 w 70"/>
                <a:gd name="T1" fmla="*/ 19 h 40"/>
                <a:gd name="T2" fmla="*/ 75 w 70"/>
                <a:gd name="T3" fmla="*/ 40 h 40"/>
                <a:gd name="T4" fmla="*/ 0 w 70"/>
                <a:gd name="T5" fmla="*/ 28 h 40"/>
                <a:gd name="T6" fmla="*/ 71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8"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7" name="Freeform 68"/>
            <p:cNvSpPr>
              <a:spLocks/>
            </p:cNvSpPr>
            <p:nvPr/>
          </p:nvSpPr>
          <p:spPr bwMode="auto">
            <a:xfrm>
              <a:off x="4904" y="3535"/>
              <a:ext cx="75" cy="40"/>
            </a:xfrm>
            <a:custGeom>
              <a:avLst/>
              <a:gdLst>
                <a:gd name="T0" fmla="*/ 71 w 70"/>
                <a:gd name="T1" fmla="*/ 19 h 40"/>
                <a:gd name="T2" fmla="*/ 75 w 70"/>
                <a:gd name="T3" fmla="*/ 40 h 40"/>
                <a:gd name="T4" fmla="*/ 0 w 70"/>
                <a:gd name="T5" fmla="*/ 28 h 40"/>
                <a:gd name="T6" fmla="*/ 71 w 70"/>
                <a:gd name="T7" fmla="*/ 0 h 40"/>
                <a:gd name="T8" fmla="*/ 71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38" name="Freeform 70"/>
            <p:cNvSpPr>
              <a:spLocks/>
            </p:cNvSpPr>
            <p:nvPr/>
          </p:nvSpPr>
          <p:spPr bwMode="auto">
            <a:xfrm>
              <a:off x="4104" y="2832"/>
              <a:ext cx="418" cy="808"/>
            </a:xfrm>
            <a:custGeom>
              <a:avLst/>
              <a:gdLst>
                <a:gd name="T0" fmla="*/ 0 w 386"/>
                <a:gd name="T1" fmla="*/ 0 h 830"/>
                <a:gd name="T2" fmla="*/ 6 w 386"/>
                <a:gd name="T3" fmla="*/ 132 h 830"/>
                <a:gd name="T4" fmla="*/ 24 w 386"/>
                <a:gd name="T5" fmla="*/ 257 h 830"/>
                <a:gd name="T6" fmla="*/ 48 w 386"/>
                <a:gd name="T7" fmla="*/ 373 h 830"/>
                <a:gd name="T8" fmla="*/ 83 w 386"/>
                <a:gd name="T9" fmla="*/ 477 h 830"/>
                <a:gd name="T10" fmla="*/ 123 w 386"/>
                <a:gd name="T11" fmla="*/ 572 h 830"/>
                <a:gd name="T12" fmla="*/ 173 w 386"/>
                <a:gd name="T13" fmla="*/ 651 h 830"/>
                <a:gd name="T14" fmla="*/ 225 w 386"/>
                <a:gd name="T15" fmla="*/ 717 h 830"/>
                <a:gd name="T16" fmla="*/ 287 w 386"/>
                <a:gd name="T17" fmla="*/ 767 h 830"/>
                <a:gd name="T18" fmla="*/ 349 w 386"/>
                <a:gd name="T19" fmla="*/ 796 h 830"/>
                <a:gd name="T20" fmla="*/ 418 w 386"/>
                <a:gd name="T21" fmla="*/ 808 h 8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6"/>
                <a:gd name="T34" fmla="*/ 0 h 830"/>
                <a:gd name="T35" fmla="*/ 386 w 386"/>
                <a:gd name="T36" fmla="*/ 830 h 8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6" h="830">
                  <a:moveTo>
                    <a:pt x="0" y="0"/>
                  </a:moveTo>
                  <a:lnTo>
                    <a:pt x="6" y="136"/>
                  </a:lnTo>
                  <a:lnTo>
                    <a:pt x="22" y="264"/>
                  </a:lnTo>
                  <a:lnTo>
                    <a:pt x="44" y="383"/>
                  </a:lnTo>
                  <a:lnTo>
                    <a:pt x="77" y="490"/>
                  </a:lnTo>
                  <a:lnTo>
                    <a:pt x="114" y="588"/>
                  </a:lnTo>
                  <a:lnTo>
                    <a:pt x="160" y="669"/>
                  </a:lnTo>
                  <a:lnTo>
                    <a:pt x="208" y="737"/>
                  </a:lnTo>
                  <a:lnTo>
                    <a:pt x="265" y="788"/>
                  </a:lnTo>
                  <a:lnTo>
                    <a:pt x="322" y="818"/>
                  </a:lnTo>
                  <a:lnTo>
                    <a:pt x="386" y="83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9" name="Freeform 71"/>
            <p:cNvSpPr>
              <a:spLocks/>
            </p:cNvSpPr>
            <p:nvPr/>
          </p:nvSpPr>
          <p:spPr bwMode="auto">
            <a:xfrm>
              <a:off x="4437" y="1981"/>
              <a:ext cx="76" cy="42"/>
            </a:xfrm>
            <a:custGeom>
              <a:avLst/>
              <a:gdLst>
                <a:gd name="T0" fmla="*/ 4 w 70"/>
                <a:gd name="T1" fmla="*/ 21 h 42"/>
                <a:gd name="T2" fmla="*/ 0 w 70"/>
                <a:gd name="T3" fmla="*/ 0 h 42"/>
                <a:gd name="T4" fmla="*/ 76 w 70"/>
                <a:gd name="T5" fmla="*/ 7 h 42"/>
                <a:gd name="T6" fmla="*/ 8 w 70"/>
                <a:gd name="T7" fmla="*/ 42 h 42"/>
                <a:gd name="T8" fmla="*/ 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4" y="21"/>
                  </a:moveTo>
                  <a:lnTo>
                    <a:pt x="0" y="0"/>
                  </a:lnTo>
                  <a:lnTo>
                    <a:pt x="70" y="7"/>
                  </a:lnTo>
                  <a:lnTo>
                    <a:pt x="7" y="42"/>
                  </a:lnTo>
                  <a:lnTo>
                    <a:pt x="4"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40" name="Freeform 72"/>
            <p:cNvSpPr>
              <a:spLocks/>
            </p:cNvSpPr>
            <p:nvPr/>
          </p:nvSpPr>
          <p:spPr bwMode="auto">
            <a:xfrm>
              <a:off x="4437" y="1981"/>
              <a:ext cx="76" cy="42"/>
            </a:xfrm>
            <a:custGeom>
              <a:avLst/>
              <a:gdLst>
                <a:gd name="T0" fmla="*/ 2 w 70"/>
                <a:gd name="T1" fmla="*/ 18 h 42"/>
                <a:gd name="T2" fmla="*/ 0 w 70"/>
                <a:gd name="T3" fmla="*/ 0 h 42"/>
                <a:gd name="T4" fmla="*/ 76 w 70"/>
                <a:gd name="T5" fmla="*/ 7 h 42"/>
                <a:gd name="T6" fmla="*/ 8 w 70"/>
                <a:gd name="T7" fmla="*/ 42 h 42"/>
                <a:gd name="T8" fmla="*/ 2 w 70"/>
                <a:gd name="T9" fmla="*/ 18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8"/>
                  </a:moveTo>
                  <a:lnTo>
                    <a:pt x="0" y="0"/>
                  </a:lnTo>
                  <a:lnTo>
                    <a:pt x="70" y="7"/>
                  </a:lnTo>
                  <a:lnTo>
                    <a:pt x="7" y="42"/>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41" name="Freeform 73"/>
            <p:cNvSpPr>
              <a:spLocks/>
            </p:cNvSpPr>
            <p:nvPr/>
          </p:nvSpPr>
          <p:spPr bwMode="auto">
            <a:xfrm>
              <a:off x="4104" y="2002"/>
              <a:ext cx="335" cy="808"/>
            </a:xfrm>
            <a:custGeom>
              <a:avLst/>
              <a:gdLst>
                <a:gd name="T0" fmla="*/ 0 w 309"/>
                <a:gd name="T1" fmla="*/ 808 h 808"/>
                <a:gd name="T2" fmla="*/ 4 w 309"/>
                <a:gd name="T3" fmla="*/ 692 h 808"/>
                <a:gd name="T4" fmla="*/ 16 w 309"/>
                <a:gd name="T5" fmla="*/ 575 h 808"/>
                <a:gd name="T6" fmla="*/ 36 w 309"/>
                <a:gd name="T7" fmla="*/ 466 h 808"/>
                <a:gd name="T8" fmla="*/ 62 w 309"/>
                <a:gd name="T9" fmla="*/ 363 h 808"/>
                <a:gd name="T10" fmla="*/ 92 w 309"/>
                <a:gd name="T11" fmla="*/ 270 h 808"/>
                <a:gd name="T12" fmla="*/ 130 w 309"/>
                <a:gd name="T13" fmla="*/ 188 h 808"/>
                <a:gd name="T14" fmla="*/ 173 w 309"/>
                <a:gd name="T15" fmla="*/ 116 h 808"/>
                <a:gd name="T16" fmla="*/ 223 w 309"/>
                <a:gd name="T17" fmla="*/ 60 h 808"/>
                <a:gd name="T18" fmla="*/ 275 w 309"/>
                <a:gd name="T19" fmla="*/ 21 h 808"/>
                <a:gd name="T20" fmla="*/ 335 w 309"/>
                <a:gd name="T21" fmla="*/ 0 h 8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808"/>
                <a:gd name="T35" fmla="*/ 309 w 309"/>
                <a:gd name="T36" fmla="*/ 808 h 8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808">
                  <a:moveTo>
                    <a:pt x="0" y="808"/>
                  </a:moveTo>
                  <a:lnTo>
                    <a:pt x="4" y="692"/>
                  </a:lnTo>
                  <a:lnTo>
                    <a:pt x="15" y="575"/>
                  </a:lnTo>
                  <a:lnTo>
                    <a:pt x="33" y="466"/>
                  </a:lnTo>
                  <a:lnTo>
                    <a:pt x="57" y="363"/>
                  </a:lnTo>
                  <a:lnTo>
                    <a:pt x="85" y="270"/>
                  </a:lnTo>
                  <a:lnTo>
                    <a:pt x="120" y="188"/>
                  </a:lnTo>
                  <a:lnTo>
                    <a:pt x="160" y="116"/>
                  </a:lnTo>
                  <a:lnTo>
                    <a:pt x="206" y="60"/>
                  </a:lnTo>
                  <a:lnTo>
                    <a:pt x="254" y="21"/>
                  </a:lnTo>
                  <a:lnTo>
                    <a:pt x="309"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42" name="Freeform 74"/>
            <p:cNvSpPr>
              <a:spLocks/>
            </p:cNvSpPr>
            <p:nvPr/>
          </p:nvSpPr>
          <p:spPr bwMode="auto">
            <a:xfrm>
              <a:off x="3750" y="2407"/>
              <a:ext cx="801" cy="1233"/>
            </a:xfrm>
            <a:custGeom>
              <a:avLst/>
              <a:gdLst>
                <a:gd name="T0" fmla="*/ 0 w 739"/>
                <a:gd name="T1" fmla="*/ 0 h 1233"/>
                <a:gd name="T2" fmla="*/ 10 w 739"/>
                <a:gd name="T3" fmla="*/ 198 h 1233"/>
                <a:gd name="T4" fmla="*/ 40 w 739"/>
                <a:gd name="T5" fmla="*/ 389 h 1233"/>
                <a:gd name="T6" fmla="*/ 90 w 739"/>
                <a:gd name="T7" fmla="*/ 566 h 1233"/>
                <a:gd name="T8" fmla="*/ 154 w 739"/>
                <a:gd name="T9" fmla="*/ 727 h 1233"/>
                <a:gd name="T10" fmla="*/ 235 w 739"/>
                <a:gd name="T11" fmla="*/ 872 h 1233"/>
                <a:gd name="T12" fmla="*/ 328 w 739"/>
                <a:gd name="T13" fmla="*/ 995 h 1233"/>
                <a:gd name="T14" fmla="*/ 432 w 739"/>
                <a:gd name="T15" fmla="*/ 1096 h 1233"/>
                <a:gd name="T16" fmla="*/ 550 w 739"/>
                <a:gd name="T17" fmla="*/ 1170 h 1233"/>
                <a:gd name="T18" fmla="*/ 673 w 739"/>
                <a:gd name="T19" fmla="*/ 1217 h 1233"/>
                <a:gd name="T20" fmla="*/ 801 w 739"/>
                <a:gd name="T21" fmla="*/ 1233 h 1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33"/>
                <a:gd name="T35" fmla="*/ 739 w 739"/>
                <a:gd name="T36" fmla="*/ 1233 h 1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33">
                  <a:moveTo>
                    <a:pt x="0" y="0"/>
                  </a:moveTo>
                  <a:lnTo>
                    <a:pt x="9" y="198"/>
                  </a:lnTo>
                  <a:lnTo>
                    <a:pt x="37" y="389"/>
                  </a:lnTo>
                  <a:lnTo>
                    <a:pt x="83" y="566"/>
                  </a:lnTo>
                  <a:lnTo>
                    <a:pt x="142" y="727"/>
                  </a:lnTo>
                  <a:lnTo>
                    <a:pt x="217" y="872"/>
                  </a:lnTo>
                  <a:lnTo>
                    <a:pt x="303" y="995"/>
                  </a:lnTo>
                  <a:lnTo>
                    <a:pt x="399" y="1096"/>
                  </a:lnTo>
                  <a:lnTo>
                    <a:pt x="507" y="1170"/>
                  </a:lnTo>
                  <a:lnTo>
                    <a:pt x="621" y="1217"/>
                  </a:lnTo>
                  <a:lnTo>
                    <a:pt x="739" y="123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43" name="Freeform 75"/>
            <p:cNvSpPr>
              <a:spLocks/>
            </p:cNvSpPr>
            <p:nvPr/>
          </p:nvSpPr>
          <p:spPr bwMode="auto">
            <a:xfrm>
              <a:off x="4451" y="1125"/>
              <a:ext cx="76" cy="42"/>
            </a:xfrm>
            <a:custGeom>
              <a:avLst/>
              <a:gdLst>
                <a:gd name="T0" fmla="*/ 2 w 70"/>
                <a:gd name="T1" fmla="*/ 21 h 42"/>
                <a:gd name="T2" fmla="*/ 0 w 70"/>
                <a:gd name="T3" fmla="*/ 0 h 42"/>
                <a:gd name="T4" fmla="*/ 76 w 70"/>
                <a:gd name="T5" fmla="*/ 14 h 42"/>
                <a:gd name="T6" fmla="*/ 5 w 70"/>
                <a:gd name="T7" fmla="*/ 42 h 42"/>
                <a:gd name="T8" fmla="*/ 2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21"/>
                  </a:moveTo>
                  <a:lnTo>
                    <a:pt x="0" y="0"/>
                  </a:lnTo>
                  <a:lnTo>
                    <a:pt x="70" y="14"/>
                  </a:lnTo>
                  <a:lnTo>
                    <a:pt x="5" y="42"/>
                  </a:lnTo>
                  <a:lnTo>
                    <a:pt x="2"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44" name="Freeform 76"/>
            <p:cNvSpPr>
              <a:spLocks/>
            </p:cNvSpPr>
            <p:nvPr/>
          </p:nvSpPr>
          <p:spPr bwMode="auto">
            <a:xfrm>
              <a:off x="4451" y="1125"/>
              <a:ext cx="76" cy="42"/>
            </a:xfrm>
            <a:custGeom>
              <a:avLst/>
              <a:gdLst>
                <a:gd name="T0" fmla="*/ 2 w 70"/>
                <a:gd name="T1" fmla="*/ 19 h 42"/>
                <a:gd name="T2" fmla="*/ 0 w 70"/>
                <a:gd name="T3" fmla="*/ 0 h 42"/>
                <a:gd name="T4" fmla="*/ 76 w 70"/>
                <a:gd name="T5" fmla="*/ 14 h 42"/>
                <a:gd name="T6" fmla="*/ 5 w 70"/>
                <a:gd name="T7" fmla="*/ 42 h 42"/>
                <a:gd name="T8" fmla="*/ 2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9"/>
                  </a:moveTo>
                  <a:lnTo>
                    <a:pt x="0" y="0"/>
                  </a:lnTo>
                  <a:lnTo>
                    <a:pt x="70" y="14"/>
                  </a:lnTo>
                  <a:lnTo>
                    <a:pt x="5" y="42"/>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45" name="Freeform 77"/>
            <p:cNvSpPr>
              <a:spLocks/>
            </p:cNvSpPr>
            <p:nvPr/>
          </p:nvSpPr>
          <p:spPr bwMode="auto">
            <a:xfrm>
              <a:off x="3748" y="1146"/>
              <a:ext cx="703" cy="1259"/>
            </a:xfrm>
            <a:custGeom>
              <a:avLst/>
              <a:gdLst>
                <a:gd name="T0" fmla="*/ 0 w 649"/>
                <a:gd name="T1" fmla="*/ 1259 h 1259"/>
                <a:gd name="T2" fmla="*/ 12 w 649"/>
                <a:gd name="T3" fmla="*/ 1068 h 1259"/>
                <a:gd name="T4" fmla="*/ 35 w 649"/>
                <a:gd name="T5" fmla="*/ 881 h 1259"/>
                <a:gd name="T6" fmla="*/ 78 w 649"/>
                <a:gd name="T7" fmla="*/ 707 h 1259"/>
                <a:gd name="T8" fmla="*/ 132 w 649"/>
                <a:gd name="T9" fmla="*/ 543 h 1259"/>
                <a:gd name="T10" fmla="*/ 204 w 649"/>
                <a:gd name="T11" fmla="*/ 399 h 1259"/>
                <a:gd name="T12" fmla="*/ 285 w 649"/>
                <a:gd name="T13" fmla="*/ 271 h 1259"/>
                <a:gd name="T14" fmla="*/ 375 w 649"/>
                <a:gd name="T15" fmla="*/ 164 h 1259"/>
                <a:gd name="T16" fmla="*/ 478 w 649"/>
                <a:gd name="T17" fmla="*/ 82 h 1259"/>
                <a:gd name="T18" fmla="*/ 587 w 649"/>
                <a:gd name="T19" fmla="*/ 26 h 1259"/>
                <a:gd name="T20" fmla="*/ 703 w 649"/>
                <a:gd name="T21" fmla="*/ 0 h 12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9"/>
                <a:gd name="T34" fmla="*/ 0 h 1259"/>
                <a:gd name="T35" fmla="*/ 649 w 649"/>
                <a:gd name="T36" fmla="*/ 1259 h 12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9" h="1259">
                  <a:moveTo>
                    <a:pt x="0" y="1259"/>
                  </a:moveTo>
                  <a:lnTo>
                    <a:pt x="11" y="1068"/>
                  </a:lnTo>
                  <a:lnTo>
                    <a:pt x="32" y="881"/>
                  </a:lnTo>
                  <a:lnTo>
                    <a:pt x="72" y="707"/>
                  </a:lnTo>
                  <a:lnTo>
                    <a:pt x="122" y="543"/>
                  </a:lnTo>
                  <a:lnTo>
                    <a:pt x="188" y="399"/>
                  </a:lnTo>
                  <a:lnTo>
                    <a:pt x="263" y="271"/>
                  </a:lnTo>
                  <a:lnTo>
                    <a:pt x="346" y="164"/>
                  </a:lnTo>
                  <a:lnTo>
                    <a:pt x="441" y="82"/>
                  </a:lnTo>
                  <a:lnTo>
                    <a:pt x="542" y="26"/>
                  </a:lnTo>
                  <a:lnTo>
                    <a:pt x="649"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46" name="Rectangle 78"/>
            <p:cNvSpPr>
              <a:spLocks noChangeArrowheads="1"/>
            </p:cNvSpPr>
            <p:nvPr/>
          </p:nvSpPr>
          <p:spPr bwMode="auto">
            <a:xfrm>
              <a:off x="4909" y="818"/>
              <a:ext cx="18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endParaRPr lang="en-US" altLang="zh-CN" sz="1292">
                <a:ea typeface="宋体" panose="02010600030101010101" pitchFamily="2" charset="-122"/>
              </a:endParaRPr>
            </a:p>
          </p:txBody>
        </p:sp>
        <p:sp>
          <p:nvSpPr>
            <p:cNvPr id="32847" name="Rectangle 79"/>
            <p:cNvSpPr>
              <a:spLocks noChangeArrowheads="1"/>
            </p:cNvSpPr>
            <p:nvPr/>
          </p:nvSpPr>
          <p:spPr bwMode="auto">
            <a:xfrm>
              <a:off x="4272" y="3264"/>
              <a:ext cx="350"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p>
            <a:p>
              <a:r>
                <a:rPr lang="en-US" altLang="zh-CN" sz="923" b="0">
                  <a:solidFill>
                    <a:schemeClr val="hlink"/>
                  </a:solidFill>
                  <a:ea typeface="宋体" panose="02010600030101010101" pitchFamily="2" charset="-122"/>
                </a:rPr>
                <a:t>BusRd(</a:t>
              </a:r>
              <a:r>
                <a:rPr lang="en-US" altLang="zh-CN" sz="923">
                  <a:solidFill>
                    <a:schemeClr val="hlink"/>
                  </a:solidFill>
                  <a:ea typeface="宋体" panose="02010600030101010101" pitchFamily="2" charset="-122"/>
                </a:rPr>
                <a:t>S</a:t>
              </a:r>
              <a:r>
                <a:rPr lang="en-US" altLang="zh-CN" sz="923" b="0">
                  <a:solidFill>
                    <a:schemeClr val="hlink"/>
                  </a:solidFill>
                  <a:ea typeface="宋体" panose="02010600030101010101" pitchFamily="2" charset="-122"/>
                </a:rPr>
                <a:t>)</a:t>
              </a:r>
              <a:endParaRPr lang="en-US" altLang="zh-CN" sz="1292">
                <a:solidFill>
                  <a:schemeClr val="hlink"/>
                </a:solidFill>
                <a:ea typeface="宋体" panose="02010600030101010101" pitchFamily="2" charset="-122"/>
              </a:endParaRPr>
            </a:p>
          </p:txBody>
        </p:sp>
        <p:sp>
          <p:nvSpPr>
            <p:cNvPr id="32848" name="Rectangle 80"/>
            <p:cNvSpPr>
              <a:spLocks noChangeArrowheads="1"/>
            </p:cNvSpPr>
            <p:nvPr/>
          </p:nvSpPr>
          <p:spPr bwMode="auto">
            <a:xfrm>
              <a:off x="5571" y="2045"/>
              <a:ext cx="318"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BusRdX/</a:t>
              </a:r>
            </a:p>
            <a:p>
              <a:r>
                <a:rPr lang="en-US" altLang="zh-CN" sz="923">
                  <a:solidFill>
                    <a:schemeClr val="hlink"/>
                  </a:solidFill>
                  <a:ea typeface="宋体" panose="02010600030101010101" pitchFamily="2" charset="-122"/>
                </a:rPr>
                <a:t>Flush</a:t>
              </a:r>
              <a:endParaRPr lang="en-US" altLang="zh-CN" sz="1292">
                <a:solidFill>
                  <a:schemeClr val="hlink"/>
                </a:solidFill>
                <a:ea typeface="宋体" panose="02010600030101010101" pitchFamily="2" charset="-122"/>
              </a:endParaRPr>
            </a:p>
          </p:txBody>
        </p:sp>
        <p:sp>
          <p:nvSpPr>
            <p:cNvPr id="32849" name="Rectangle 81"/>
            <p:cNvSpPr>
              <a:spLocks noChangeArrowheads="1"/>
            </p:cNvSpPr>
            <p:nvPr/>
          </p:nvSpPr>
          <p:spPr bwMode="auto">
            <a:xfrm>
              <a:off x="4934" y="2189"/>
              <a:ext cx="265"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a:t>
              </a:r>
            </a:p>
            <a:p>
              <a:r>
                <a:rPr lang="en-US" altLang="zh-CN" sz="923">
                  <a:solidFill>
                    <a:schemeClr val="hlink"/>
                  </a:solidFill>
                  <a:ea typeface="宋体" panose="02010600030101010101" pitchFamily="2" charset="-122"/>
                </a:rPr>
                <a:t>C2C</a:t>
              </a:r>
            </a:p>
          </p:txBody>
        </p:sp>
        <p:sp>
          <p:nvSpPr>
            <p:cNvPr id="32850" name="Rectangle 82"/>
            <p:cNvSpPr>
              <a:spLocks noChangeArrowheads="1"/>
            </p:cNvSpPr>
            <p:nvPr/>
          </p:nvSpPr>
          <p:spPr bwMode="auto">
            <a:xfrm>
              <a:off x="3980" y="1757"/>
              <a:ext cx="314"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PrWr/</a:t>
              </a:r>
            </a:p>
            <a:p>
              <a:r>
                <a:rPr lang="en-US" altLang="zh-CN" sz="923" b="0">
                  <a:solidFill>
                    <a:schemeClr val="hlink"/>
                  </a:solidFill>
                  <a:ea typeface="宋体" panose="02010600030101010101" pitchFamily="2" charset="-122"/>
                </a:rPr>
                <a:t>BusUpgr</a:t>
              </a:r>
              <a:endParaRPr lang="en-US" altLang="zh-CN" sz="1292">
                <a:solidFill>
                  <a:schemeClr val="hlink"/>
                </a:solidFill>
                <a:ea typeface="宋体" panose="02010600030101010101" pitchFamily="2" charset="-122"/>
              </a:endParaRPr>
            </a:p>
          </p:txBody>
        </p:sp>
        <p:sp>
          <p:nvSpPr>
            <p:cNvPr id="32851" name="Rectangle 83"/>
            <p:cNvSpPr>
              <a:spLocks noChangeArrowheads="1"/>
            </p:cNvSpPr>
            <p:nvPr/>
          </p:nvSpPr>
          <p:spPr bwMode="auto">
            <a:xfrm>
              <a:off x="3634" y="2218"/>
              <a:ext cx="295"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PrWr/</a:t>
              </a:r>
            </a:p>
            <a:p>
              <a:r>
                <a:rPr lang="en-US" altLang="zh-CN" sz="923" b="0">
                  <a:solidFill>
                    <a:schemeClr val="hlink"/>
                  </a:solidFill>
                  <a:ea typeface="宋体" panose="02010600030101010101" pitchFamily="2" charset="-122"/>
                </a:rPr>
                <a:t>BusRdX</a:t>
              </a:r>
              <a:endParaRPr lang="en-US" altLang="zh-CN" sz="1292">
                <a:solidFill>
                  <a:schemeClr val="hlink"/>
                </a:solidFill>
                <a:ea typeface="宋体" panose="02010600030101010101" pitchFamily="2" charset="-122"/>
              </a:endParaRPr>
            </a:p>
          </p:txBody>
        </p:sp>
        <p:sp>
          <p:nvSpPr>
            <p:cNvPr id="32852" name="Rectangle 84"/>
            <p:cNvSpPr>
              <a:spLocks noChangeArrowheads="1"/>
            </p:cNvSpPr>
            <p:nvPr/>
          </p:nvSpPr>
          <p:spPr bwMode="auto">
            <a:xfrm>
              <a:off x="5136" y="1526"/>
              <a:ext cx="265"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a:t>
              </a:r>
            </a:p>
            <a:p>
              <a:r>
                <a:rPr lang="en-US" altLang="zh-CN" sz="923">
                  <a:solidFill>
                    <a:schemeClr val="hlink"/>
                  </a:solidFill>
                  <a:ea typeface="宋体" panose="02010600030101010101" pitchFamily="2" charset="-122"/>
                </a:rPr>
                <a:t>Flush</a:t>
              </a:r>
              <a:endParaRPr lang="en-US" altLang="zh-CN" sz="1292">
                <a:solidFill>
                  <a:schemeClr val="hlink"/>
                </a:solidFill>
                <a:ea typeface="宋体" panose="02010600030101010101" pitchFamily="2" charset="-122"/>
              </a:endParaRPr>
            </a:p>
          </p:txBody>
        </p:sp>
        <p:sp>
          <p:nvSpPr>
            <p:cNvPr id="32853" name="Rectangle 86"/>
            <p:cNvSpPr>
              <a:spLocks noChangeArrowheads="1"/>
            </p:cNvSpPr>
            <p:nvPr/>
          </p:nvSpPr>
          <p:spPr bwMode="auto">
            <a:xfrm>
              <a:off x="5145" y="2650"/>
              <a:ext cx="479"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BusRdX/</a:t>
              </a:r>
              <a:r>
                <a:rPr lang="en-US" altLang="zh-CN" sz="923">
                  <a:solidFill>
                    <a:schemeClr val="hlink"/>
                  </a:solidFill>
                  <a:ea typeface="宋体" panose="02010600030101010101" pitchFamily="2" charset="-122"/>
                </a:rPr>
                <a:t>C2C</a:t>
              </a:r>
            </a:p>
          </p:txBody>
        </p:sp>
        <p:sp>
          <p:nvSpPr>
            <p:cNvPr id="32854" name="Rectangle 87"/>
            <p:cNvSpPr>
              <a:spLocks noChangeArrowheads="1"/>
            </p:cNvSpPr>
            <p:nvPr/>
          </p:nvSpPr>
          <p:spPr bwMode="auto">
            <a:xfrm>
              <a:off x="4531" y="3091"/>
              <a:ext cx="42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 </a:t>
              </a:r>
            </a:p>
            <a:p>
              <a:r>
                <a:rPr lang="en-US" altLang="zh-CN" sz="923" b="0">
                  <a:solidFill>
                    <a:schemeClr val="hlink"/>
                  </a:solidFill>
                  <a:ea typeface="宋体" panose="02010600030101010101" pitchFamily="2" charset="-122"/>
                </a:rPr>
                <a:t>BusRd/</a:t>
              </a:r>
              <a:r>
                <a:rPr lang="en-US" altLang="zh-CN" sz="923">
                  <a:solidFill>
                    <a:schemeClr val="hlink"/>
                  </a:solidFill>
                  <a:ea typeface="宋体" panose="02010600030101010101" pitchFamily="2" charset="-122"/>
                </a:rPr>
                <a:t>C2C</a:t>
              </a:r>
            </a:p>
          </p:txBody>
        </p:sp>
        <p:sp>
          <p:nvSpPr>
            <p:cNvPr id="32855" name="Rectangle 88"/>
            <p:cNvSpPr>
              <a:spLocks noChangeArrowheads="1"/>
            </p:cNvSpPr>
            <p:nvPr/>
          </p:nvSpPr>
          <p:spPr bwMode="auto">
            <a:xfrm>
              <a:off x="3955" y="2736"/>
              <a:ext cx="397"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p>
            <a:p>
              <a:r>
                <a:rPr lang="en-US" altLang="zh-CN" sz="923" b="0">
                  <a:solidFill>
                    <a:schemeClr val="hlink"/>
                  </a:solidFill>
                  <a:ea typeface="宋体" panose="02010600030101010101" pitchFamily="2" charset="-122"/>
                </a:rPr>
                <a:t>BusRd(</a:t>
              </a:r>
              <a:r>
                <a:rPr lang="en-US" altLang="zh-CN" sz="923">
                  <a:solidFill>
                    <a:schemeClr val="hlink"/>
                  </a:solidFill>
                  <a:ea typeface="宋体" panose="02010600030101010101" pitchFamily="2" charset="-122"/>
                </a:rPr>
                <a:t>~S</a:t>
              </a:r>
              <a:r>
                <a:rPr lang="en-US" altLang="zh-CN" sz="923" b="0">
                  <a:solidFill>
                    <a:schemeClr val="hlink"/>
                  </a:solidFill>
                  <a:ea typeface="宋体" panose="02010600030101010101" pitchFamily="2" charset="-122"/>
                </a:rPr>
                <a:t>)</a:t>
              </a:r>
              <a:endParaRPr lang="en-US" altLang="zh-CN" sz="1292" b="0">
                <a:solidFill>
                  <a:schemeClr val="hlink"/>
                </a:solidFill>
                <a:ea typeface="宋体" panose="02010600030101010101" pitchFamily="2" charset="-122"/>
              </a:endParaRPr>
            </a:p>
          </p:txBody>
        </p:sp>
        <p:sp>
          <p:nvSpPr>
            <p:cNvPr id="32856" name="Rectangle 89"/>
            <p:cNvSpPr>
              <a:spLocks noChangeArrowheads="1"/>
            </p:cNvSpPr>
            <p:nvPr/>
          </p:nvSpPr>
          <p:spPr bwMode="auto">
            <a:xfrm>
              <a:off x="4272" y="1498"/>
              <a:ext cx="293"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PrWr/—</a:t>
              </a:r>
            </a:p>
          </p:txBody>
        </p:sp>
        <p:sp>
          <p:nvSpPr>
            <p:cNvPr id="32857" name="Rectangle 90"/>
            <p:cNvSpPr>
              <a:spLocks noChangeArrowheads="1"/>
            </p:cNvSpPr>
            <p:nvPr/>
          </p:nvSpPr>
          <p:spPr bwMode="auto">
            <a:xfrm>
              <a:off x="5571" y="2333"/>
              <a:ext cx="318"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Replace/</a:t>
              </a:r>
            </a:p>
            <a:p>
              <a:r>
                <a:rPr lang="en-US" altLang="zh-CN" sz="923" b="0">
                  <a:solidFill>
                    <a:schemeClr val="hlink"/>
                  </a:solidFill>
                  <a:ea typeface="宋体" panose="02010600030101010101" pitchFamily="2" charset="-122"/>
                </a:rPr>
                <a:t>BusWB</a:t>
              </a:r>
              <a:endParaRPr lang="en-US" altLang="zh-CN" sz="1292" b="0">
                <a:solidFill>
                  <a:schemeClr val="hlink"/>
                </a:solidFill>
                <a:ea typeface="宋体" panose="02010600030101010101" pitchFamily="2" charset="-122"/>
              </a:endParaRPr>
            </a:p>
          </p:txBody>
        </p:sp>
        <p:sp>
          <p:nvSpPr>
            <p:cNvPr id="32858" name="Rectangle 85"/>
            <p:cNvSpPr>
              <a:spLocks noChangeArrowheads="1"/>
            </p:cNvSpPr>
            <p:nvPr/>
          </p:nvSpPr>
          <p:spPr bwMode="auto">
            <a:xfrm>
              <a:off x="4906" y="2909"/>
              <a:ext cx="418"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BusRdX/</a:t>
              </a:r>
              <a:r>
                <a:rPr lang="en-US" altLang="zh-CN" sz="923" b="0">
                  <a:solidFill>
                    <a:srgbClr val="000000"/>
                  </a:solidFill>
                  <a:ea typeface="宋体" panose="02010600030101010101" pitchFamily="2" charset="-122"/>
                </a:rPr>
                <a:t>—</a:t>
              </a:r>
              <a:endParaRPr lang="en-US" altLang="zh-CN" sz="923">
                <a:solidFill>
                  <a:schemeClr val="hlink"/>
                </a:solidFill>
                <a:ea typeface="宋体" panose="02010600030101010101" pitchFamily="2" charset="-122"/>
              </a:endParaRPr>
            </a:p>
            <a:p>
              <a:r>
                <a:rPr lang="en-US" altLang="zh-CN" sz="923" b="0">
                  <a:solidFill>
                    <a:schemeClr val="hlink"/>
                  </a:solidFill>
                  <a:ea typeface="宋体" panose="02010600030101010101" pitchFamily="2" charset="-122"/>
                </a:rPr>
                <a:t>BusUpgr/</a:t>
              </a:r>
              <a:r>
                <a:rPr lang="en-US" altLang="zh-CN" sz="923" b="0">
                  <a:solidFill>
                    <a:srgbClr val="000000"/>
                  </a:solidFill>
                  <a:ea typeface="宋体" panose="02010600030101010101" pitchFamily="2" charset="-122"/>
                </a:rPr>
                <a:t>—</a:t>
              </a:r>
            </a:p>
            <a:p>
              <a:r>
                <a:rPr lang="en-US" altLang="zh-CN" sz="923" b="0">
                  <a:solidFill>
                    <a:srgbClr val="000000"/>
                  </a:solidFill>
                  <a:ea typeface="宋体" panose="02010600030101010101" pitchFamily="2" charset="-122"/>
                </a:rPr>
                <a:t>Replace/—</a:t>
              </a:r>
            </a:p>
          </p:txBody>
        </p:sp>
        <p:sp>
          <p:nvSpPr>
            <p:cNvPr id="32859" name="Freeform 69"/>
            <p:cNvSpPr>
              <a:spLocks/>
            </p:cNvSpPr>
            <p:nvPr/>
          </p:nvSpPr>
          <p:spPr bwMode="auto">
            <a:xfrm>
              <a:off x="4979" y="2761"/>
              <a:ext cx="464" cy="793"/>
            </a:xfrm>
            <a:custGeom>
              <a:avLst/>
              <a:gdLst>
                <a:gd name="T0" fmla="*/ 464 w 428"/>
                <a:gd name="T1" fmla="*/ 0 h 793"/>
                <a:gd name="T2" fmla="*/ 460 w 428"/>
                <a:gd name="T3" fmla="*/ 119 h 793"/>
                <a:gd name="T4" fmla="*/ 443 w 428"/>
                <a:gd name="T5" fmla="*/ 233 h 793"/>
                <a:gd name="T6" fmla="*/ 414 w 428"/>
                <a:gd name="T7" fmla="*/ 343 h 793"/>
                <a:gd name="T8" fmla="*/ 378 w 428"/>
                <a:gd name="T9" fmla="*/ 446 h 793"/>
                <a:gd name="T10" fmla="*/ 334 w 428"/>
                <a:gd name="T11" fmla="*/ 536 h 793"/>
                <a:gd name="T12" fmla="*/ 279 w 428"/>
                <a:gd name="T13" fmla="*/ 618 h 793"/>
                <a:gd name="T14" fmla="*/ 219 w 428"/>
                <a:gd name="T15" fmla="*/ 686 h 793"/>
                <a:gd name="T16" fmla="*/ 153 w 428"/>
                <a:gd name="T17" fmla="*/ 739 h 793"/>
                <a:gd name="T18" fmla="*/ 79 w 428"/>
                <a:gd name="T19" fmla="*/ 774 h 793"/>
                <a:gd name="T20" fmla="*/ 0 w 428"/>
                <a:gd name="T21" fmla="*/ 793 h 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8"/>
                <a:gd name="T34" fmla="*/ 0 h 793"/>
                <a:gd name="T35" fmla="*/ 428 w 428"/>
                <a:gd name="T36" fmla="*/ 793 h 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8" h="793">
                  <a:moveTo>
                    <a:pt x="428" y="0"/>
                  </a:moveTo>
                  <a:lnTo>
                    <a:pt x="424" y="119"/>
                  </a:lnTo>
                  <a:lnTo>
                    <a:pt x="409" y="233"/>
                  </a:lnTo>
                  <a:lnTo>
                    <a:pt x="382" y="343"/>
                  </a:lnTo>
                  <a:lnTo>
                    <a:pt x="349" y="446"/>
                  </a:lnTo>
                  <a:lnTo>
                    <a:pt x="308" y="536"/>
                  </a:lnTo>
                  <a:lnTo>
                    <a:pt x="257" y="618"/>
                  </a:lnTo>
                  <a:lnTo>
                    <a:pt x="202" y="686"/>
                  </a:lnTo>
                  <a:lnTo>
                    <a:pt x="141" y="739"/>
                  </a:lnTo>
                  <a:lnTo>
                    <a:pt x="73" y="774"/>
                  </a:lnTo>
                  <a:lnTo>
                    <a:pt x="0" y="793"/>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60" name="Rectangle 91"/>
            <p:cNvSpPr>
              <a:spLocks noChangeArrowheads="1"/>
            </p:cNvSpPr>
            <p:nvPr/>
          </p:nvSpPr>
          <p:spPr bwMode="auto">
            <a:xfrm>
              <a:off x="5136" y="2736"/>
              <a:ext cx="399"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Replace/—</a:t>
              </a:r>
            </a:p>
          </p:txBody>
        </p:sp>
      </p:grpSp>
      <p:sp>
        <p:nvSpPr>
          <p:cNvPr id="2" name="日期占位符 1"/>
          <p:cNvSpPr>
            <a:spLocks noGrp="1"/>
          </p:cNvSpPr>
          <p:nvPr>
            <p:ph type="dt" sz="half" idx="10"/>
          </p:nvPr>
        </p:nvSpPr>
        <p:spPr/>
        <p:txBody>
          <a:bodyPr/>
          <a:lstStyle/>
          <a:p>
            <a:fld id="{4A6AF6DC-2670-4405-8EBA-6D3C986FE594}"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58</a:t>
            </a:fld>
            <a:endParaRPr lang="zh-CN" altLang="en-US"/>
          </a:p>
        </p:txBody>
      </p:sp>
    </p:spTree>
    <p:extLst>
      <p:ext uri="{BB962C8B-B14F-4D97-AF65-F5344CB8AC3E}">
        <p14:creationId xmlns:p14="http://schemas.microsoft.com/office/powerpoint/2010/main" val="18186832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33046" y="262236"/>
            <a:ext cx="7886700" cy="774827"/>
          </a:xfrm>
        </p:spPr>
        <p:txBody>
          <a:bodyPr/>
          <a:lstStyle/>
          <a:p>
            <a:r>
              <a:rPr lang="en-US" altLang="en-US" dirty="0" smtClean="0"/>
              <a:t>MESI Lower-level Design Choices</a:t>
            </a:r>
          </a:p>
        </p:txBody>
      </p:sp>
      <p:sp>
        <p:nvSpPr>
          <p:cNvPr id="33796" name="Rectangle 3"/>
          <p:cNvSpPr>
            <a:spLocks noGrp="1" noChangeArrowheads="1"/>
          </p:cNvSpPr>
          <p:nvPr>
            <p:ph type="body" idx="1"/>
          </p:nvPr>
        </p:nvSpPr>
        <p:spPr>
          <a:xfrm>
            <a:off x="633045" y="1037063"/>
            <a:ext cx="8154115" cy="5553308"/>
          </a:xfrm>
        </p:spPr>
        <p:txBody>
          <a:bodyPr>
            <a:normAutofit fontScale="92500"/>
          </a:bodyPr>
          <a:lstStyle/>
          <a:p>
            <a:pPr>
              <a:lnSpc>
                <a:spcPct val="110000"/>
              </a:lnSpc>
              <a:spcBef>
                <a:spcPts val="0"/>
              </a:spcBef>
            </a:pPr>
            <a:r>
              <a:rPr lang="zh-CN" altLang="en-US" dirty="0" smtClean="0"/>
              <a:t>在</a:t>
            </a:r>
            <a:r>
              <a:rPr lang="en-US" altLang="zh-CN" dirty="0" smtClean="0"/>
              <a:t>E</a:t>
            </a:r>
            <a:r>
              <a:rPr lang="zh-CN" altLang="en-US" dirty="0" smtClean="0"/>
              <a:t>或</a:t>
            </a:r>
            <a:r>
              <a:rPr lang="en-US" altLang="zh-CN" dirty="0" smtClean="0"/>
              <a:t>S</a:t>
            </a:r>
            <a:r>
              <a:rPr lang="zh-CN" altLang="en-US" dirty="0" smtClean="0"/>
              <a:t>态时，由谁为</a:t>
            </a:r>
            <a:r>
              <a:rPr lang="en-US" altLang="zh-CN" dirty="0" err="1" smtClean="0"/>
              <a:t>BusRd</a:t>
            </a:r>
            <a:r>
              <a:rPr lang="en-US" altLang="zh-CN" dirty="0" smtClean="0"/>
              <a:t>/</a:t>
            </a:r>
            <a:r>
              <a:rPr lang="en-US" altLang="zh-CN" dirty="0" err="1" smtClean="0"/>
              <a:t>BusRdx</a:t>
            </a:r>
            <a:r>
              <a:rPr lang="zh-CN" altLang="en-US" dirty="0" smtClean="0"/>
              <a:t>事务提供数据</a:t>
            </a:r>
            <a:endParaRPr lang="en-US" altLang="en-US" dirty="0" smtClean="0"/>
          </a:p>
          <a:p>
            <a:pPr lvl="1">
              <a:lnSpc>
                <a:spcPct val="110000"/>
              </a:lnSpc>
              <a:spcBef>
                <a:spcPts val="0"/>
              </a:spcBef>
            </a:pPr>
            <a:r>
              <a:rPr lang="en-US" altLang="en-US" dirty="0" smtClean="0"/>
              <a:t>Original, Illinois MESI: cache, </a:t>
            </a:r>
            <a:r>
              <a:rPr lang="zh-CN" altLang="en-US" dirty="0" smtClean="0"/>
              <a:t>因为假设</a:t>
            </a:r>
            <a:r>
              <a:rPr lang="en-US" altLang="zh-CN" dirty="0" smtClean="0"/>
              <a:t>Cache</a:t>
            </a:r>
            <a:r>
              <a:rPr lang="zh-CN" altLang="en-US" dirty="0" smtClean="0"/>
              <a:t>比</a:t>
            </a:r>
            <a:r>
              <a:rPr lang="en-US" altLang="zh-CN" dirty="0" smtClean="0"/>
              <a:t>memory</a:t>
            </a:r>
            <a:r>
              <a:rPr lang="zh-CN" altLang="en-US" dirty="0" smtClean="0"/>
              <a:t>更块</a:t>
            </a:r>
            <a:endParaRPr lang="en-US" altLang="en-US" dirty="0" smtClean="0"/>
          </a:p>
          <a:p>
            <a:pPr>
              <a:lnSpc>
                <a:spcPct val="110000"/>
              </a:lnSpc>
              <a:spcBef>
                <a:spcPts val="0"/>
              </a:spcBef>
            </a:pPr>
            <a:r>
              <a:rPr lang="zh-CN" altLang="en-US" dirty="0" smtClean="0"/>
              <a:t>但</a:t>
            </a:r>
            <a:r>
              <a:rPr lang="en-US" altLang="en-US" dirty="0" smtClean="0"/>
              <a:t> cache-to-cache </a:t>
            </a:r>
            <a:r>
              <a:rPr lang="zh-CN" altLang="en-US" dirty="0" smtClean="0"/>
              <a:t>共享增加了实现的复杂性</a:t>
            </a:r>
            <a:endParaRPr lang="en-US" altLang="en-US" dirty="0" smtClean="0"/>
          </a:p>
          <a:p>
            <a:pPr lvl="1">
              <a:lnSpc>
                <a:spcPct val="110000"/>
              </a:lnSpc>
              <a:spcBef>
                <a:spcPts val="0"/>
              </a:spcBef>
            </a:pPr>
            <a:r>
              <a:rPr lang="zh-CN" altLang="en-US" dirty="0" smtClean="0"/>
              <a:t>这种实现的代价高于从</a:t>
            </a:r>
            <a:r>
              <a:rPr lang="en-US" altLang="zh-CN" dirty="0" smtClean="0"/>
              <a:t>memory</a:t>
            </a:r>
            <a:r>
              <a:rPr lang="zh-CN" altLang="en-US" dirty="0" smtClean="0"/>
              <a:t>获取数据</a:t>
            </a:r>
            <a:endParaRPr lang="en-US" altLang="en-US" dirty="0" smtClean="0"/>
          </a:p>
          <a:p>
            <a:pPr lvl="1">
              <a:lnSpc>
                <a:spcPct val="110000"/>
              </a:lnSpc>
              <a:spcBef>
                <a:spcPts val="0"/>
              </a:spcBef>
            </a:pPr>
            <a:r>
              <a:rPr lang="zh-CN" altLang="en-US" dirty="0" smtClean="0"/>
              <a:t>存储器如何知道它该提供数据</a:t>
            </a:r>
            <a:r>
              <a:rPr lang="en-US" altLang="en-US" dirty="0" smtClean="0"/>
              <a:t> (must wait for caches)</a:t>
            </a:r>
          </a:p>
          <a:p>
            <a:pPr lvl="1">
              <a:lnSpc>
                <a:spcPct val="110000"/>
              </a:lnSpc>
              <a:spcBef>
                <a:spcPts val="0"/>
              </a:spcBef>
            </a:pPr>
            <a:r>
              <a:rPr lang="zh-CN" altLang="en-US" dirty="0" smtClean="0"/>
              <a:t>如果多个</a:t>
            </a:r>
            <a:r>
              <a:rPr lang="en-US" altLang="zh-CN" dirty="0" smtClean="0"/>
              <a:t>Cache</a:t>
            </a:r>
            <a:r>
              <a:rPr lang="zh-CN" altLang="en-US" dirty="0" smtClean="0"/>
              <a:t>共享数据，要有</a:t>
            </a:r>
            <a:r>
              <a:rPr lang="en-US" altLang="en-US" dirty="0" smtClean="0"/>
              <a:t>Selection </a:t>
            </a:r>
          </a:p>
          <a:p>
            <a:pPr>
              <a:lnSpc>
                <a:spcPct val="110000"/>
              </a:lnSpc>
              <a:spcBef>
                <a:spcPts val="0"/>
              </a:spcBef>
            </a:pPr>
            <a:r>
              <a:rPr lang="zh-CN" altLang="en-US" dirty="0" smtClean="0"/>
              <a:t>当块为</a:t>
            </a:r>
            <a:r>
              <a:rPr lang="en-US" altLang="zh-CN" dirty="0" smtClean="0"/>
              <a:t>Modified</a:t>
            </a:r>
            <a:r>
              <a:rPr lang="zh-CN" altLang="en-US" dirty="0" smtClean="0"/>
              <a:t>，总线上的刷新（</a:t>
            </a:r>
            <a:r>
              <a:rPr lang="en-US" altLang="en-US" dirty="0" smtClean="0"/>
              <a:t>Flushing</a:t>
            </a:r>
            <a:r>
              <a:rPr lang="zh-CN" altLang="en-US" dirty="0" smtClean="0"/>
              <a:t>）数据操作</a:t>
            </a:r>
            <a:endParaRPr lang="en-US" altLang="en-US" dirty="0" smtClean="0"/>
          </a:p>
          <a:p>
            <a:pPr lvl="1">
              <a:lnSpc>
                <a:spcPct val="110000"/>
              </a:lnSpc>
              <a:spcBef>
                <a:spcPts val="0"/>
              </a:spcBef>
            </a:pPr>
            <a:r>
              <a:rPr lang="zh-CN" altLang="en-US" dirty="0" smtClean="0"/>
              <a:t>需要更新的块和存储器接收数据</a:t>
            </a:r>
            <a:endParaRPr lang="en-US" altLang="en-US" dirty="0" smtClean="0"/>
          </a:p>
          <a:p>
            <a:pPr lvl="1">
              <a:lnSpc>
                <a:spcPct val="110000"/>
              </a:lnSpc>
              <a:spcBef>
                <a:spcPts val="0"/>
              </a:spcBef>
            </a:pPr>
            <a:r>
              <a:rPr lang="zh-CN" altLang="en-US" dirty="0" smtClean="0"/>
              <a:t>但存储器速度比</a:t>
            </a:r>
            <a:r>
              <a:rPr lang="en-US" altLang="zh-CN" dirty="0" smtClean="0"/>
              <a:t>Cache</a:t>
            </a:r>
            <a:r>
              <a:rPr lang="zh-CN" altLang="en-US" dirty="0" smtClean="0"/>
              <a:t>的速度慢，因此只有</a:t>
            </a:r>
            <a:r>
              <a:rPr lang="en-US" altLang="zh-CN" dirty="0" smtClean="0"/>
              <a:t>Cache</a:t>
            </a:r>
            <a:r>
              <a:rPr lang="zh-CN" altLang="en-US" dirty="0" smtClean="0"/>
              <a:t>接收数据，</a:t>
            </a:r>
            <a:r>
              <a:rPr lang="en-US" altLang="zh-CN" dirty="0" smtClean="0"/>
              <a:t>memory</a:t>
            </a:r>
            <a:r>
              <a:rPr lang="zh-CN" altLang="en-US" dirty="0" smtClean="0"/>
              <a:t>不接收数据</a:t>
            </a:r>
            <a:endParaRPr lang="en-US" altLang="en-US" dirty="0" smtClean="0"/>
          </a:p>
          <a:p>
            <a:pPr lvl="1">
              <a:lnSpc>
                <a:spcPct val="110000"/>
              </a:lnSpc>
              <a:spcBef>
                <a:spcPts val="0"/>
              </a:spcBef>
            </a:pPr>
            <a:r>
              <a:rPr lang="zh-CN" altLang="en-US" dirty="0" smtClean="0"/>
              <a:t>这就要求第</a:t>
            </a:r>
            <a:r>
              <a:rPr lang="en-US" altLang="zh-CN" dirty="0" smtClean="0"/>
              <a:t>5</a:t>
            </a:r>
            <a:r>
              <a:rPr lang="zh-CN" altLang="en-US" dirty="0" smtClean="0"/>
              <a:t>个状态</a:t>
            </a:r>
            <a:r>
              <a:rPr lang="en-US" altLang="en-US" dirty="0" smtClean="0"/>
              <a:t>: </a:t>
            </a:r>
            <a:r>
              <a:rPr lang="en-US" altLang="en-US" b="1" dirty="0" smtClean="0">
                <a:solidFill>
                  <a:schemeClr val="hlink"/>
                </a:solidFill>
              </a:rPr>
              <a:t>Owned</a:t>
            </a:r>
            <a:r>
              <a:rPr lang="en-US" altLang="en-US" dirty="0" smtClean="0"/>
              <a:t> state </a:t>
            </a:r>
            <a:r>
              <a:rPr lang="en-US" altLang="en-US" dirty="0" smtClean="0">
                <a:sym typeface="Symbol" panose="05050102010706020507" pitchFamily="18" charset="2"/>
              </a:rPr>
              <a:t> </a:t>
            </a:r>
            <a:r>
              <a:rPr lang="en-US" altLang="en-US" b="1" dirty="0" smtClean="0">
                <a:solidFill>
                  <a:schemeClr val="hlink"/>
                </a:solidFill>
                <a:sym typeface="Symbol" panose="05050102010706020507" pitchFamily="18" charset="2"/>
              </a:rPr>
              <a:t>MOESI</a:t>
            </a:r>
            <a:r>
              <a:rPr lang="en-US" altLang="en-US" dirty="0" smtClean="0">
                <a:sym typeface="Symbol" panose="05050102010706020507" pitchFamily="18" charset="2"/>
              </a:rPr>
              <a:t> Protocol</a:t>
            </a:r>
          </a:p>
          <a:p>
            <a:pPr lvl="1">
              <a:lnSpc>
                <a:spcPct val="110000"/>
              </a:lnSpc>
              <a:spcBef>
                <a:spcPts val="0"/>
              </a:spcBef>
            </a:pPr>
            <a:r>
              <a:rPr lang="en-US" altLang="en-US" dirty="0" smtClean="0"/>
              <a:t>Owned </a:t>
            </a:r>
            <a:r>
              <a:rPr lang="zh-CN" altLang="en-US" dirty="0" smtClean="0"/>
              <a:t>态是共享的</a:t>
            </a:r>
            <a:r>
              <a:rPr lang="en-US" altLang="zh-CN" dirty="0" smtClean="0"/>
              <a:t>Modified</a:t>
            </a:r>
            <a:r>
              <a:rPr lang="zh-CN" altLang="en-US" dirty="0" smtClean="0"/>
              <a:t>态，此时存储器不是最新数据</a:t>
            </a:r>
            <a:endParaRPr lang="en-US" altLang="en-US" dirty="0" smtClean="0"/>
          </a:p>
          <a:p>
            <a:pPr lvl="2">
              <a:lnSpc>
                <a:spcPct val="110000"/>
              </a:lnSpc>
              <a:spcBef>
                <a:spcPts val="0"/>
              </a:spcBef>
            </a:pPr>
            <a:r>
              <a:rPr lang="zh-CN" altLang="en-US" dirty="0" smtClean="0"/>
              <a:t>该块可以被多个</a:t>
            </a:r>
            <a:r>
              <a:rPr lang="en-US" altLang="zh-CN" dirty="0" smtClean="0"/>
              <a:t>Cache</a:t>
            </a:r>
            <a:r>
              <a:rPr lang="zh-CN" altLang="en-US" dirty="0" smtClean="0"/>
              <a:t>共享，但所有者（</a:t>
            </a:r>
            <a:r>
              <a:rPr lang="en-US" altLang="zh-CN" dirty="0" smtClean="0"/>
              <a:t>owner)</a:t>
            </a:r>
            <a:r>
              <a:rPr lang="zh-CN" altLang="en-US" dirty="0" smtClean="0"/>
              <a:t>只有一个</a:t>
            </a:r>
            <a:endParaRPr lang="en-US" altLang="en-US" dirty="0" smtClean="0"/>
          </a:p>
        </p:txBody>
      </p:sp>
      <p:sp>
        <p:nvSpPr>
          <p:cNvPr id="2" name="日期占位符 1"/>
          <p:cNvSpPr>
            <a:spLocks noGrp="1"/>
          </p:cNvSpPr>
          <p:nvPr>
            <p:ph type="dt" sz="half" idx="10"/>
          </p:nvPr>
        </p:nvSpPr>
        <p:spPr/>
        <p:txBody>
          <a:bodyPr/>
          <a:lstStyle/>
          <a:p>
            <a:fld id="{3BC818F8-3149-4358-A84A-7306124CFF9D}"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5" name="灯片编号占位符 4"/>
          <p:cNvSpPr>
            <a:spLocks noGrp="1"/>
          </p:cNvSpPr>
          <p:nvPr>
            <p:ph type="sldNum" sz="quarter" idx="12"/>
          </p:nvPr>
        </p:nvSpPr>
        <p:spPr/>
        <p:txBody>
          <a:bodyPr/>
          <a:lstStyle/>
          <a:p>
            <a:fld id="{AA17C781-CE61-413B-B0F5-CF67DAEC2612}" type="slidenum">
              <a:rPr lang="zh-CN" altLang="en-US" smtClean="0"/>
              <a:t>59</a:t>
            </a:fld>
            <a:endParaRPr lang="zh-CN" altLang="en-US"/>
          </a:p>
        </p:txBody>
      </p:sp>
    </p:spTree>
    <p:extLst>
      <p:ext uri="{BB962C8B-B14F-4D97-AF65-F5344CB8AC3E}">
        <p14:creationId xmlns:p14="http://schemas.microsoft.com/office/powerpoint/2010/main" val="1510587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6</a:t>
            </a:fld>
            <a:endParaRPr lang="zh-CN" altLang="en-US"/>
          </a:p>
        </p:txBody>
      </p:sp>
      <p:pic>
        <p:nvPicPr>
          <p:cNvPr id="7" name="Picture 2"/>
          <p:cNvPicPr>
            <a:picLocks noChangeAspect="1" noChangeArrowheads="1"/>
          </p:cNvPicPr>
          <p:nvPr/>
        </p:nvPicPr>
        <p:blipFill>
          <a:blip r:embed="rId2" cstate="print"/>
          <a:srcRect/>
          <a:stretch>
            <a:fillRect/>
          </a:stretch>
        </p:blipFill>
        <p:spPr bwMode="auto">
          <a:xfrm>
            <a:off x="1657329" y="852488"/>
            <a:ext cx="5829321" cy="4906423"/>
          </a:xfrm>
          <a:prstGeom prst="rect">
            <a:avLst/>
          </a:prstGeom>
          <a:noFill/>
          <a:ln w="9525">
            <a:noFill/>
            <a:miter lim="800000"/>
            <a:headEnd/>
            <a:tailEnd/>
          </a:ln>
        </p:spPr>
      </p:pic>
    </p:spTree>
    <p:extLst>
      <p:ext uri="{BB962C8B-B14F-4D97-AF65-F5344CB8AC3E}">
        <p14:creationId xmlns:p14="http://schemas.microsoft.com/office/powerpoint/2010/main" val="7572061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94601"/>
          </a:xfrm>
        </p:spPr>
        <p:txBody>
          <a:bodyPr>
            <a:normAutofit/>
          </a:bodyPr>
          <a:lstStyle/>
          <a:p>
            <a:r>
              <a:rPr lang="en-US" altLang="zh-CN" sz="4000" dirty="0" smtClean="0"/>
              <a:t>MOESI</a:t>
            </a:r>
            <a:r>
              <a:rPr lang="zh-CN" altLang="en-US" sz="4000" dirty="0" smtClean="0"/>
              <a:t>中的</a:t>
            </a:r>
            <a:r>
              <a:rPr lang="en-US" altLang="zh-CN" sz="4000" dirty="0" smtClean="0"/>
              <a:t>Owned </a:t>
            </a:r>
            <a:r>
              <a:rPr lang="zh-CN" altLang="en-US" sz="4000" dirty="0" smtClean="0"/>
              <a:t>和</a:t>
            </a:r>
            <a:r>
              <a:rPr lang="en-US" altLang="zh-CN" sz="4000" dirty="0" smtClean="0"/>
              <a:t>Shared </a:t>
            </a:r>
            <a:r>
              <a:rPr lang="zh-CN" altLang="en-US" sz="4000" dirty="0" smtClean="0"/>
              <a:t>状态</a:t>
            </a:r>
            <a:endParaRPr lang="zh-CN" altLang="en-US" sz="4000" dirty="0"/>
          </a:p>
        </p:txBody>
      </p:sp>
      <p:sp>
        <p:nvSpPr>
          <p:cNvPr id="3" name="内容占位符 2"/>
          <p:cNvSpPr>
            <a:spLocks noGrp="1"/>
          </p:cNvSpPr>
          <p:nvPr>
            <p:ph idx="1"/>
          </p:nvPr>
        </p:nvSpPr>
        <p:spPr>
          <a:xfrm>
            <a:off x="628650" y="1368425"/>
            <a:ext cx="7886700" cy="4898560"/>
          </a:xfrm>
        </p:spPr>
        <p:txBody>
          <a:bodyPr>
            <a:normAutofit fontScale="85000" lnSpcReduction="10000"/>
          </a:bodyPr>
          <a:lstStyle/>
          <a:p>
            <a:pPr>
              <a:lnSpc>
                <a:spcPct val="110000"/>
              </a:lnSpc>
              <a:spcBef>
                <a:spcPts val="300"/>
              </a:spcBef>
              <a:buFont typeface="Wingdings" panose="05000000000000000000" pitchFamily="2" charset="2"/>
              <a:buChar char="p"/>
            </a:pPr>
            <a:r>
              <a:rPr lang="en-US" altLang="zh-CN" dirty="0" smtClean="0"/>
              <a:t>Owned</a:t>
            </a:r>
            <a:r>
              <a:rPr lang="zh-CN" altLang="en-US" dirty="0" smtClean="0"/>
              <a:t>位。</a:t>
            </a:r>
            <a:endParaRPr lang="en-US" altLang="zh-CN" dirty="0" smtClean="0"/>
          </a:p>
          <a:p>
            <a:pPr lvl="1">
              <a:lnSpc>
                <a:spcPct val="110000"/>
              </a:lnSpc>
              <a:spcBef>
                <a:spcPts val="300"/>
              </a:spcBef>
              <a:buFont typeface="Wingdings" panose="05000000000000000000" pitchFamily="2" charset="2"/>
              <a:buChar char="ü"/>
            </a:pPr>
            <a:r>
              <a:rPr lang="en-US" altLang="zh-CN" dirty="0" smtClean="0"/>
              <a:t>O</a:t>
            </a:r>
            <a:r>
              <a:rPr lang="zh-CN" altLang="en-US" dirty="0"/>
              <a:t>位为</a:t>
            </a:r>
            <a:r>
              <a:rPr lang="en-US" altLang="zh-CN" dirty="0"/>
              <a:t>1</a:t>
            </a:r>
            <a:r>
              <a:rPr lang="zh-CN" altLang="en-US" dirty="0"/>
              <a:t>表示在当前</a:t>
            </a:r>
            <a:r>
              <a:rPr lang="en-US" altLang="zh-CN" dirty="0"/>
              <a:t>Cache</a:t>
            </a:r>
            <a:r>
              <a:rPr lang="zh-CN" altLang="en-US" dirty="0"/>
              <a:t> </a:t>
            </a:r>
            <a:r>
              <a:rPr lang="zh-CN" altLang="en-US" dirty="0" smtClean="0"/>
              <a:t>块中</a:t>
            </a:r>
            <a:r>
              <a:rPr lang="zh-CN" altLang="en-US" dirty="0"/>
              <a:t>包含的数据是当前处理器系统最新的数据拷贝，而且在其他</a:t>
            </a:r>
            <a:r>
              <a:rPr lang="en-US" altLang="zh-CN" dirty="0"/>
              <a:t>CPU</a:t>
            </a:r>
            <a:r>
              <a:rPr lang="zh-CN" altLang="en-US" dirty="0"/>
              <a:t>中一定具有该</a:t>
            </a:r>
            <a:r>
              <a:rPr lang="en-US" altLang="zh-CN" dirty="0"/>
              <a:t>Cache</a:t>
            </a:r>
            <a:r>
              <a:rPr lang="zh-CN" altLang="en-US" dirty="0"/>
              <a:t>行的副本，其他</a:t>
            </a:r>
            <a:r>
              <a:rPr lang="en-US" altLang="zh-CN" dirty="0"/>
              <a:t>CPU</a:t>
            </a:r>
            <a:r>
              <a:rPr lang="zh-CN" altLang="en-US" dirty="0"/>
              <a:t>的</a:t>
            </a:r>
            <a:r>
              <a:rPr lang="en-US" altLang="zh-CN" dirty="0"/>
              <a:t>Cache</a:t>
            </a:r>
            <a:r>
              <a:rPr lang="zh-CN" altLang="en-US" dirty="0"/>
              <a:t>行状态为</a:t>
            </a:r>
            <a:r>
              <a:rPr lang="en-US" altLang="zh-CN" dirty="0"/>
              <a:t>S</a:t>
            </a:r>
            <a:r>
              <a:rPr lang="zh-CN" altLang="en-US" dirty="0" smtClean="0"/>
              <a:t>。</a:t>
            </a:r>
            <a:endParaRPr lang="en-US" altLang="zh-CN" dirty="0" smtClean="0"/>
          </a:p>
          <a:p>
            <a:pPr lvl="1">
              <a:lnSpc>
                <a:spcPct val="110000"/>
              </a:lnSpc>
              <a:spcBef>
                <a:spcPts val="300"/>
              </a:spcBef>
              <a:buFont typeface="Wingdings" panose="05000000000000000000" pitchFamily="2" charset="2"/>
              <a:buChar char="ü"/>
            </a:pPr>
            <a:r>
              <a:rPr lang="zh-CN" altLang="en-US" dirty="0" smtClean="0"/>
              <a:t>如果存储器</a:t>
            </a:r>
            <a:r>
              <a:rPr lang="zh-CN" altLang="en-US" dirty="0"/>
              <a:t>的数据在多个</a:t>
            </a:r>
            <a:r>
              <a:rPr lang="en-US" altLang="zh-CN" dirty="0"/>
              <a:t>CPU</a:t>
            </a:r>
            <a:r>
              <a:rPr lang="zh-CN" altLang="en-US" dirty="0"/>
              <a:t>的</a:t>
            </a:r>
            <a:r>
              <a:rPr lang="en-US" altLang="zh-CN" dirty="0"/>
              <a:t>Cache</a:t>
            </a:r>
            <a:r>
              <a:rPr lang="zh-CN" altLang="en-US" dirty="0"/>
              <a:t>中都具有副本时，有且仅有一个</a:t>
            </a:r>
            <a:r>
              <a:rPr lang="en-US" altLang="zh-CN" dirty="0"/>
              <a:t>CPU</a:t>
            </a:r>
            <a:r>
              <a:rPr lang="zh-CN" altLang="en-US" dirty="0"/>
              <a:t>的</a:t>
            </a:r>
            <a:r>
              <a:rPr lang="en-US" altLang="zh-CN" dirty="0"/>
              <a:t>Cache</a:t>
            </a:r>
            <a:r>
              <a:rPr lang="zh-CN" altLang="en-US" dirty="0"/>
              <a:t>行状态为</a:t>
            </a:r>
            <a:r>
              <a:rPr lang="en-US" altLang="zh-CN" dirty="0"/>
              <a:t>O</a:t>
            </a:r>
            <a:r>
              <a:rPr lang="zh-CN" altLang="en-US" dirty="0"/>
              <a:t>，其他</a:t>
            </a:r>
            <a:r>
              <a:rPr lang="en-US" altLang="zh-CN" dirty="0"/>
              <a:t>CPU</a:t>
            </a:r>
            <a:r>
              <a:rPr lang="zh-CN" altLang="en-US" dirty="0"/>
              <a:t>的</a:t>
            </a:r>
            <a:r>
              <a:rPr lang="en-US" altLang="zh-CN" dirty="0"/>
              <a:t>Cache</a:t>
            </a:r>
            <a:r>
              <a:rPr lang="zh-CN" altLang="en-US" dirty="0"/>
              <a:t>行状态只能为</a:t>
            </a:r>
            <a:r>
              <a:rPr lang="en-US" altLang="zh-CN" dirty="0"/>
              <a:t>S</a:t>
            </a:r>
            <a:r>
              <a:rPr lang="zh-CN" altLang="en-US" dirty="0" smtClean="0"/>
              <a:t>。</a:t>
            </a:r>
            <a:endParaRPr lang="en-US" altLang="zh-CN" dirty="0" smtClean="0"/>
          </a:p>
          <a:p>
            <a:pPr lvl="1">
              <a:lnSpc>
                <a:spcPct val="110000"/>
              </a:lnSpc>
              <a:spcBef>
                <a:spcPts val="300"/>
              </a:spcBef>
              <a:buFont typeface="Wingdings" panose="05000000000000000000" pitchFamily="2" charset="2"/>
              <a:buChar char="ü"/>
            </a:pPr>
            <a:r>
              <a:rPr lang="zh-CN" altLang="en-US" dirty="0" smtClean="0"/>
              <a:t>与</a:t>
            </a:r>
            <a:r>
              <a:rPr lang="en-US" altLang="zh-CN" dirty="0"/>
              <a:t>MESI</a:t>
            </a:r>
            <a:r>
              <a:rPr lang="zh-CN" altLang="en-US" dirty="0"/>
              <a:t>协议中的</a:t>
            </a:r>
            <a:r>
              <a:rPr lang="en-US" altLang="zh-CN" dirty="0"/>
              <a:t>S</a:t>
            </a:r>
            <a:r>
              <a:rPr lang="zh-CN" altLang="en-US" dirty="0"/>
              <a:t>状态不同，状态为</a:t>
            </a:r>
            <a:r>
              <a:rPr lang="en-US" altLang="zh-CN" dirty="0"/>
              <a:t>O</a:t>
            </a:r>
            <a:r>
              <a:rPr lang="zh-CN" altLang="en-US" dirty="0"/>
              <a:t>的</a:t>
            </a:r>
            <a:r>
              <a:rPr lang="en-US" altLang="zh-CN" dirty="0"/>
              <a:t>Cache</a:t>
            </a:r>
            <a:r>
              <a:rPr lang="zh-CN" altLang="en-US" dirty="0"/>
              <a:t>行中的数据与存储器中的数据并不一致。 </a:t>
            </a:r>
          </a:p>
          <a:p>
            <a:pPr>
              <a:lnSpc>
                <a:spcPct val="110000"/>
              </a:lnSpc>
              <a:spcBef>
                <a:spcPts val="300"/>
              </a:spcBef>
              <a:buFont typeface="Wingdings" panose="05000000000000000000" pitchFamily="2" charset="2"/>
              <a:buChar char="p"/>
            </a:pPr>
            <a:r>
              <a:rPr lang="zh-CN" altLang="en-US" dirty="0"/>
              <a:t> </a:t>
            </a:r>
            <a:r>
              <a:rPr lang="en-US" altLang="zh-CN" dirty="0" smtClean="0"/>
              <a:t>Shared</a:t>
            </a:r>
            <a:r>
              <a:rPr lang="zh-CN" altLang="en-US" dirty="0" smtClean="0"/>
              <a:t>位。</a:t>
            </a:r>
            <a:endParaRPr lang="en-US" altLang="zh-CN" dirty="0"/>
          </a:p>
          <a:p>
            <a:pPr lvl="1">
              <a:lnSpc>
                <a:spcPct val="110000"/>
              </a:lnSpc>
              <a:spcBef>
                <a:spcPts val="300"/>
              </a:spcBef>
              <a:buFont typeface="Wingdings" panose="05000000000000000000" pitchFamily="2" charset="2"/>
              <a:buChar char="ü"/>
            </a:pPr>
            <a:r>
              <a:rPr lang="zh-CN" altLang="en-US" dirty="0" smtClean="0"/>
              <a:t>当</a:t>
            </a:r>
            <a:r>
              <a:rPr lang="en-US" altLang="zh-CN" dirty="0" smtClean="0"/>
              <a:t>Cache</a:t>
            </a:r>
            <a:r>
              <a:rPr lang="zh-CN" altLang="en-US" dirty="0"/>
              <a:t>块</a:t>
            </a:r>
            <a:r>
              <a:rPr lang="zh-CN" altLang="en-US" dirty="0" smtClean="0"/>
              <a:t>状态</a:t>
            </a:r>
            <a:r>
              <a:rPr lang="zh-CN" altLang="en-US" dirty="0"/>
              <a:t>为</a:t>
            </a:r>
            <a:r>
              <a:rPr lang="en-US" altLang="zh-CN" dirty="0"/>
              <a:t>S</a:t>
            </a:r>
            <a:r>
              <a:rPr lang="zh-CN" altLang="en-US" dirty="0"/>
              <a:t>时，其包含的数据并不一定与存储器一致</a:t>
            </a:r>
            <a:r>
              <a:rPr lang="zh-CN" altLang="en-US" dirty="0" smtClean="0"/>
              <a:t>。</a:t>
            </a:r>
            <a:endParaRPr lang="en-US" altLang="zh-CN" dirty="0" smtClean="0"/>
          </a:p>
          <a:p>
            <a:pPr lvl="1">
              <a:lnSpc>
                <a:spcPct val="110000"/>
              </a:lnSpc>
              <a:spcBef>
                <a:spcPts val="300"/>
              </a:spcBef>
              <a:buFont typeface="Wingdings" panose="05000000000000000000" pitchFamily="2" charset="2"/>
              <a:buChar char="ü"/>
            </a:pPr>
            <a:r>
              <a:rPr lang="zh-CN" altLang="en-US" dirty="0" smtClean="0"/>
              <a:t>如果</a:t>
            </a:r>
            <a:r>
              <a:rPr lang="zh-CN" altLang="en-US" dirty="0"/>
              <a:t>在其他</a:t>
            </a:r>
            <a:r>
              <a:rPr lang="en-US" altLang="zh-CN" dirty="0"/>
              <a:t>CPU</a:t>
            </a:r>
            <a:r>
              <a:rPr lang="zh-CN" altLang="en-US" dirty="0"/>
              <a:t>的</a:t>
            </a:r>
            <a:r>
              <a:rPr lang="en-US" altLang="zh-CN" dirty="0"/>
              <a:t>Cache</a:t>
            </a:r>
            <a:r>
              <a:rPr lang="zh-CN" altLang="en-US" dirty="0"/>
              <a:t>中不存在状态为</a:t>
            </a:r>
            <a:r>
              <a:rPr lang="en-US" altLang="zh-CN" dirty="0"/>
              <a:t>O</a:t>
            </a:r>
            <a:r>
              <a:rPr lang="zh-CN" altLang="en-US" dirty="0"/>
              <a:t>的副本时，该</a:t>
            </a:r>
            <a:r>
              <a:rPr lang="en-US" altLang="zh-CN" dirty="0"/>
              <a:t>Cache</a:t>
            </a:r>
            <a:r>
              <a:rPr lang="zh-CN" altLang="en-US" dirty="0"/>
              <a:t>行中的数据与存储器一致</a:t>
            </a:r>
            <a:r>
              <a:rPr lang="zh-CN" altLang="en-US" dirty="0" smtClean="0"/>
              <a:t>；</a:t>
            </a:r>
            <a:endParaRPr lang="en-US" altLang="zh-CN" dirty="0" smtClean="0"/>
          </a:p>
          <a:p>
            <a:pPr lvl="1">
              <a:lnSpc>
                <a:spcPct val="110000"/>
              </a:lnSpc>
              <a:spcBef>
                <a:spcPts val="300"/>
              </a:spcBef>
              <a:buFont typeface="Wingdings" panose="05000000000000000000" pitchFamily="2" charset="2"/>
              <a:buChar char="ü"/>
            </a:pPr>
            <a:r>
              <a:rPr lang="zh-CN" altLang="en-US" dirty="0" smtClean="0"/>
              <a:t>如果</a:t>
            </a:r>
            <a:r>
              <a:rPr lang="zh-CN" altLang="en-US" dirty="0"/>
              <a:t>在其他</a:t>
            </a:r>
            <a:r>
              <a:rPr lang="en-US" altLang="zh-CN" dirty="0"/>
              <a:t>CPU</a:t>
            </a:r>
            <a:r>
              <a:rPr lang="zh-CN" altLang="en-US" dirty="0"/>
              <a:t>的</a:t>
            </a:r>
            <a:r>
              <a:rPr lang="en-US" altLang="zh-CN" dirty="0"/>
              <a:t>Cache</a:t>
            </a:r>
            <a:r>
              <a:rPr lang="zh-CN" altLang="en-US" dirty="0"/>
              <a:t>中存在状态为</a:t>
            </a:r>
            <a:r>
              <a:rPr lang="en-US" altLang="zh-CN" dirty="0"/>
              <a:t>O</a:t>
            </a:r>
            <a:r>
              <a:rPr lang="zh-CN" altLang="en-US" dirty="0"/>
              <a:t>的副本时，</a:t>
            </a:r>
            <a:r>
              <a:rPr lang="en-US" altLang="zh-CN" dirty="0" smtClean="0"/>
              <a:t>Cache</a:t>
            </a:r>
            <a:r>
              <a:rPr lang="zh-CN" altLang="en-US" dirty="0" smtClean="0"/>
              <a:t>块中</a:t>
            </a:r>
            <a:r>
              <a:rPr lang="zh-CN" altLang="en-US" dirty="0"/>
              <a:t>的数据与存储器不一致</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60</a:t>
            </a:fld>
            <a:endParaRPr lang="zh-CN" altLang="en-US"/>
          </a:p>
        </p:txBody>
      </p:sp>
    </p:spTree>
    <p:extLst>
      <p:ext uri="{BB962C8B-B14F-4D97-AF65-F5344CB8AC3E}">
        <p14:creationId xmlns:p14="http://schemas.microsoft.com/office/powerpoint/2010/main" val="28795202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842" name="Rectangle 2"/>
          <p:cNvSpPr>
            <a:spLocks noGrp="1" noChangeArrowheads="1"/>
          </p:cNvSpPr>
          <p:nvPr>
            <p:ph type="title"/>
          </p:nvPr>
        </p:nvSpPr>
        <p:spPr>
          <a:xfrm>
            <a:off x="628650" y="365126"/>
            <a:ext cx="7886700" cy="501649"/>
          </a:xfrm>
        </p:spPr>
        <p:txBody>
          <a:bodyPr>
            <a:normAutofit fontScale="90000"/>
          </a:bodyPr>
          <a:lstStyle/>
          <a:p>
            <a:r>
              <a:rPr lang="en-US" dirty="0" smtClean="0"/>
              <a:t>Problems with Parallel I/O</a:t>
            </a:r>
            <a:endParaRPr lang="en-US" dirty="0"/>
          </a:p>
        </p:txBody>
      </p:sp>
      <p:sp>
        <p:nvSpPr>
          <p:cNvPr id="39" name="Slide Number Placeholder 4"/>
          <p:cNvSpPr>
            <a:spLocks noGrp="1"/>
          </p:cNvSpPr>
          <p:nvPr>
            <p:ph type="sldNum" sz="quarter" idx="12"/>
          </p:nvPr>
        </p:nvSpPr>
        <p:spPr/>
        <p:txBody>
          <a:bodyPr/>
          <a:lstStyle/>
          <a:p>
            <a:fld id="{C109EC36-0784-0D4F-B510-596ADD7E4286}" type="slidenum">
              <a:rPr lang="en-US" smtClean="0"/>
              <a:pPr/>
              <a:t>61</a:t>
            </a:fld>
            <a:endParaRPr lang="en-US"/>
          </a:p>
        </p:txBody>
      </p:sp>
      <p:sp>
        <p:nvSpPr>
          <p:cNvPr id="1571843" name="Rectangle 3"/>
          <p:cNvSpPr>
            <a:spLocks noChangeArrowheads="1"/>
          </p:cNvSpPr>
          <p:nvPr/>
        </p:nvSpPr>
        <p:spPr bwMode="auto">
          <a:xfrm>
            <a:off x="960766" y="4613717"/>
            <a:ext cx="6986588" cy="1631858"/>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sz="2000" dirty="0">
                <a:solidFill>
                  <a:srgbClr val="56127A"/>
                </a:solidFill>
                <a:latin typeface="Verdana" charset="0"/>
              </a:rPr>
              <a:t>Memory      Disk: </a:t>
            </a:r>
            <a:r>
              <a:rPr lang="zh-CN" altLang="en-US" sz="2000" dirty="0" smtClean="0">
                <a:solidFill>
                  <a:srgbClr val="56127A"/>
                </a:solidFill>
                <a:latin typeface="Verdana" charset="0"/>
              </a:rPr>
              <a:t>如果</a:t>
            </a:r>
            <a:r>
              <a:rPr lang="en-US" altLang="zh-CN" sz="2000" dirty="0" smtClean="0">
                <a:solidFill>
                  <a:srgbClr val="56127A"/>
                </a:solidFill>
                <a:latin typeface="Verdana" charset="0"/>
              </a:rPr>
              <a:t>cache</a:t>
            </a:r>
            <a:r>
              <a:rPr lang="zh-CN" altLang="en-US" sz="2000" dirty="0" smtClean="0">
                <a:solidFill>
                  <a:srgbClr val="56127A"/>
                </a:solidFill>
                <a:latin typeface="Verdana" charset="0"/>
              </a:rPr>
              <a:t>的数据被修改过，而没有写回，存储器是陈旧数据</a:t>
            </a:r>
            <a:endParaRPr lang="en-US" sz="2000" dirty="0">
              <a:solidFill>
                <a:srgbClr val="56127A"/>
              </a:solidFill>
              <a:latin typeface="Verdana" charset="0"/>
            </a:endParaRPr>
          </a:p>
          <a:p>
            <a:pPr algn="l">
              <a:spcBef>
                <a:spcPct val="0"/>
              </a:spcBef>
            </a:pPr>
            <a:r>
              <a:rPr lang="en-US" sz="2000" dirty="0">
                <a:solidFill>
                  <a:srgbClr val="56127A"/>
                </a:solidFill>
                <a:latin typeface="Verdana" charset="0"/>
              </a:rPr>
              <a:t/>
            </a:r>
            <a:br>
              <a:rPr lang="en-US" sz="2000" dirty="0">
                <a:solidFill>
                  <a:srgbClr val="56127A"/>
                </a:solidFill>
                <a:latin typeface="Verdana" charset="0"/>
              </a:rPr>
            </a:br>
            <a:r>
              <a:rPr lang="en-US" sz="2000" dirty="0">
                <a:solidFill>
                  <a:srgbClr val="56127A"/>
                </a:solidFill>
                <a:latin typeface="Verdana" charset="0"/>
              </a:rPr>
              <a:t>Disk     Memory:  </a:t>
            </a:r>
            <a:r>
              <a:rPr lang="en-US" sz="2000" dirty="0" smtClean="0">
                <a:solidFill>
                  <a:srgbClr val="56127A"/>
                </a:solidFill>
                <a:latin typeface="Verdana" charset="0"/>
              </a:rPr>
              <a:t>Cache</a:t>
            </a:r>
            <a:r>
              <a:rPr lang="zh-CN" altLang="en-US" sz="2000" dirty="0" smtClean="0">
                <a:solidFill>
                  <a:srgbClr val="56127A"/>
                </a:solidFill>
                <a:latin typeface="Verdana" charset="0"/>
              </a:rPr>
              <a:t>中的数据是陈旧数据，它并不知道这次存储器写操作</a:t>
            </a:r>
            <a:endParaRPr lang="en-US" sz="2000" u="sng" dirty="0">
              <a:solidFill>
                <a:srgbClr val="56127A"/>
              </a:solidFill>
              <a:latin typeface="Verdana" charset="0"/>
            </a:endParaRPr>
          </a:p>
        </p:txBody>
      </p:sp>
      <p:grpSp>
        <p:nvGrpSpPr>
          <p:cNvPr id="1571844" name="Group 4"/>
          <p:cNvGrpSpPr>
            <a:grpSpLocks/>
          </p:cNvGrpSpPr>
          <p:nvPr/>
        </p:nvGrpSpPr>
        <p:grpSpPr bwMode="auto">
          <a:xfrm>
            <a:off x="1069510" y="1121722"/>
            <a:ext cx="6769100" cy="3725863"/>
            <a:chOff x="680" y="911"/>
            <a:chExt cx="4264" cy="2347"/>
          </a:xfrm>
        </p:grpSpPr>
        <p:sp>
          <p:nvSpPr>
            <p:cNvPr id="1571845" name="Rectangle 5"/>
            <p:cNvSpPr>
              <a:spLocks noChangeArrowheads="1"/>
            </p:cNvSpPr>
            <p:nvPr/>
          </p:nvSpPr>
          <p:spPr bwMode="auto">
            <a:xfrm>
              <a:off x="4350" y="2699"/>
              <a:ext cx="583"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 DISK</a:t>
              </a:r>
            </a:p>
          </p:txBody>
        </p:sp>
        <p:sp>
          <p:nvSpPr>
            <p:cNvPr id="1571846" name="Rectangle 6"/>
            <p:cNvSpPr>
              <a:spLocks noChangeArrowheads="1"/>
            </p:cNvSpPr>
            <p:nvPr/>
          </p:nvSpPr>
          <p:spPr bwMode="auto">
            <a:xfrm>
              <a:off x="2830" y="2366"/>
              <a:ext cx="551"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latin typeface="Verdana" charset="0"/>
                </a:rPr>
                <a:t> </a:t>
              </a:r>
              <a:r>
                <a:rPr lang="en-US" sz="2000">
                  <a:latin typeface="Verdana" charset="0"/>
                </a:rPr>
                <a:t>DMA</a:t>
              </a:r>
            </a:p>
          </p:txBody>
        </p:sp>
        <p:sp>
          <p:nvSpPr>
            <p:cNvPr id="1571847" name="Rectangle 7"/>
            <p:cNvSpPr>
              <a:spLocks noChangeArrowheads="1"/>
            </p:cNvSpPr>
            <p:nvPr/>
          </p:nvSpPr>
          <p:spPr bwMode="auto">
            <a:xfrm>
              <a:off x="3630" y="1067"/>
              <a:ext cx="762" cy="44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dirty="0">
                  <a:latin typeface="Verdana" charset="0"/>
                </a:rPr>
                <a:t>Physical</a:t>
              </a:r>
            </a:p>
            <a:p>
              <a:pPr algn="l">
                <a:spcBef>
                  <a:spcPct val="0"/>
                </a:spcBef>
              </a:pPr>
              <a:r>
                <a:rPr lang="en-US" sz="2000" dirty="0">
                  <a:latin typeface="Verdana" charset="0"/>
                </a:rPr>
                <a:t>Memory</a:t>
              </a:r>
            </a:p>
          </p:txBody>
        </p:sp>
        <p:sp>
          <p:nvSpPr>
            <p:cNvPr id="1571848" name="Rectangle 8"/>
            <p:cNvSpPr>
              <a:spLocks noChangeArrowheads="1"/>
            </p:cNvSpPr>
            <p:nvPr/>
          </p:nvSpPr>
          <p:spPr bwMode="auto">
            <a:xfrm>
              <a:off x="680" y="1400"/>
              <a:ext cx="560" cy="65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49" name="Rectangle 9"/>
            <p:cNvSpPr>
              <a:spLocks noChangeArrowheads="1"/>
            </p:cNvSpPr>
            <p:nvPr/>
          </p:nvSpPr>
          <p:spPr bwMode="auto">
            <a:xfrm>
              <a:off x="702" y="1596"/>
              <a:ext cx="519"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Proc.</a:t>
              </a:r>
              <a:endParaRPr lang="en-US" sz="2400">
                <a:latin typeface="Verdana" charset="0"/>
              </a:endParaRPr>
            </a:p>
          </p:txBody>
        </p:sp>
        <p:sp>
          <p:nvSpPr>
            <p:cNvPr id="1571850" name="Oval 10"/>
            <p:cNvSpPr>
              <a:spLocks noChangeArrowheads="1"/>
            </p:cNvSpPr>
            <p:nvPr/>
          </p:nvSpPr>
          <p:spPr bwMode="auto">
            <a:xfrm>
              <a:off x="4376" y="2936"/>
              <a:ext cx="560" cy="176"/>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p>
          </p:txBody>
        </p:sp>
        <p:sp>
          <p:nvSpPr>
            <p:cNvPr id="1571851" name="Oval 11"/>
            <p:cNvSpPr>
              <a:spLocks noChangeArrowheads="1"/>
            </p:cNvSpPr>
            <p:nvPr/>
          </p:nvSpPr>
          <p:spPr bwMode="auto">
            <a:xfrm>
              <a:off x="4376" y="2120"/>
              <a:ext cx="560" cy="176"/>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p>
          </p:txBody>
        </p:sp>
        <p:sp>
          <p:nvSpPr>
            <p:cNvPr id="1571852" name="Line 12"/>
            <p:cNvSpPr>
              <a:spLocks noChangeShapeType="1"/>
            </p:cNvSpPr>
            <p:nvPr/>
          </p:nvSpPr>
          <p:spPr bwMode="auto">
            <a:xfrm>
              <a:off x="4368" y="2208"/>
              <a:ext cx="0" cy="816"/>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1853" name="Line 13"/>
            <p:cNvSpPr>
              <a:spLocks noChangeShapeType="1"/>
            </p:cNvSpPr>
            <p:nvPr/>
          </p:nvSpPr>
          <p:spPr bwMode="auto">
            <a:xfrm>
              <a:off x="4944" y="2208"/>
              <a:ext cx="0" cy="816"/>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1854" name="Rectangle 14"/>
            <p:cNvSpPr>
              <a:spLocks noChangeArrowheads="1"/>
            </p:cNvSpPr>
            <p:nvPr/>
          </p:nvSpPr>
          <p:spPr bwMode="auto">
            <a:xfrm>
              <a:off x="3656" y="1016"/>
              <a:ext cx="752" cy="94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55" name="Rectangle 15"/>
            <p:cNvSpPr>
              <a:spLocks noChangeArrowheads="1"/>
            </p:cNvSpPr>
            <p:nvPr/>
          </p:nvSpPr>
          <p:spPr bwMode="auto">
            <a:xfrm>
              <a:off x="2840" y="2312"/>
              <a:ext cx="608" cy="41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56" name="Rectangle 16"/>
            <p:cNvSpPr>
              <a:spLocks noChangeArrowheads="1"/>
            </p:cNvSpPr>
            <p:nvPr/>
          </p:nvSpPr>
          <p:spPr bwMode="auto">
            <a:xfrm>
              <a:off x="1784" y="1304"/>
              <a:ext cx="656" cy="752"/>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57" name="Line 17"/>
            <p:cNvSpPr>
              <a:spLocks noChangeShapeType="1"/>
            </p:cNvSpPr>
            <p:nvPr/>
          </p:nvSpPr>
          <p:spPr bwMode="auto">
            <a:xfrm>
              <a:off x="3456" y="2496"/>
              <a:ext cx="912" cy="0"/>
            </a:xfrm>
            <a:prstGeom prst="line">
              <a:avLst/>
            </a:prstGeom>
            <a:noFill/>
            <a:ln w="38100" cmpd="dbl">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1858" name="Rectangle 18"/>
            <p:cNvSpPr>
              <a:spLocks noChangeArrowheads="1"/>
            </p:cNvSpPr>
            <p:nvPr/>
          </p:nvSpPr>
          <p:spPr bwMode="auto">
            <a:xfrm>
              <a:off x="1810" y="1750"/>
              <a:ext cx="604"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Cache</a:t>
              </a:r>
            </a:p>
          </p:txBody>
        </p:sp>
        <p:sp>
          <p:nvSpPr>
            <p:cNvPr id="1571859" name="Arc 19"/>
            <p:cNvSpPr>
              <a:spLocks/>
            </p:cNvSpPr>
            <p:nvPr/>
          </p:nvSpPr>
          <p:spPr bwMode="auto">
            <a:xfrm>
              <a:off x="3397" y="2064"/>
              <a:ext cx="1200" cy="384"/>
            </a:xfrm>
            <a:custGeom>
              <a:avLst/>
              <a:gdLst>
                <a:gd name="G0" fmla="+- 18899 0 0"/>
                <a:gd name="G1" fmla="+- 0 0 0"/>
                <a:gd name="G2" fmla="+- 21600 0 0"/>
                <a:gd name="T0" fmla="*/ 18899 w 18899"/>
                <a:gd name="T1" fmla="*/ 21600 h 21600"/>
                <a:gd name="T2" fmla="*/ 0 w 18899"/>
                <a:gd name="T3" fmla="*/ 10459 h 21600"/>
                <a:gd name="T4" fmla="*/ 18899 w 18899"/>
                <a:gd name="T5" fmla="*/ 0 h 21600"/>
              </a:gdLst>
              <a:ahLst/>
              <a:cxnLst>
                <a:cxn ang="0">
                  <a:pos x="T0" y="T1"/>
                </a:cxn>
                <a:cxn ang="0">
                  <a:pos x="T2" y="T3"/>
                </a:cxn>
                <a:cxn ang="0">
                  <a:pos x="T4" y="T5"/>
                </a:cxn>
              </a:cxnLst>
              <a:rect l="0" t="0" r="r" b="b"/>
              <a:pathLst>
                <a:path w="18899" h="21600" fill="none" extrusionOk="0">
                  <a:moveTo>
                    <a:pt x="18899" y="21599"/>
                  </a:moveTo>
                  <a:cubicBezTo>
                    <a:pt x="11041" y="21599"/>
                    <a:pt x="3804" y="17333"/>
                    <a:pt x="0" y="10458"/>
                  </a:cubicBezTo>
                </a:path>
                <a:path w="18899" h="21600" stroke="0" extrusionOk="0">
                  <a:moveTo>
                    <a:pt x="18899" y="21599"/>
                  </a:moveTo>
                  <a:cubicBezTo>
                    <a:pt x="11041" y="21599"/>
                    <a:pt x="3804" y="17333"/>
                    <a:pt x="0" y="10458"/>
                  </a:cubicBezTo>
                  <a:lnTo>
                    <a:pt x="18899" y="0"/>
                  </a:lnTo>
                  <a:close/>
                </a:path>
              </a:pathLst>
            </a:custGeom>
            <a:noFill/>
            <a:ln w="50800" cap="rnd">
              <a:solidFill>
                <a:srgbClr val="FF0000"/>
              </a:solidFill>
              <a:round/>
              <a:headEnd type="stealth" w="med" len="lg"/>
              <a:tailEnd type="none" w="sm" len="sm"/>
            </a:ln>
            <a:effectLst/>
          </p:spPr>
          <p:txBody>
            <a:bodyPr wrap="none" anchor="ctr">
              <a:prstTxWarp prst="textNoShape">
                <a:avLst/>
              </a:prstTxWarp>
            </a:bodyPr>
            <a:lstStyle/>
            <a:p>
              <a:endParaRPr lang="en-US"/>
            </a:p>
          </p:txBody>
        </p:sp>
        <p:sp>
          <p:nvSpPr>
            <p:cNvPr id="1571860" name="Arc 20"/>
            <p:cNvSpPr>
              <a:spLocks/>
            </p:cNvSpPr>
            <p:nvPr/>
          </p:nvSpPr>
          <p:spPr bwMode="auto">
            <a:xfrm>
              <a:off x="3361" y="1777"/>
              <a:ext cx="576" cy="288"/>
            </a:xfrm>
            <a:custGeom>
              <a:avLst/>
              <a:gdLst>
                <a:gd name="G0" fmla="+- 17114 0 0"/>
                <a:gd name="G1" fmla="+- 21600 0 0"/>
                <a:gd name="G2" fmla="+- 21600 0 0"/>
                <a:gd name="T0" fmla="*/ 0 w 17114"/>
                <a:gd name="T1" fmla="*/ 8422 h 21600"/>
                <a:gd name="T2" fmla="*/ 17084 w 17114"/>
                <a:gd name="T3" fmla="*/ 0 h 21600"/>
                <a:gd name="T4" fmla="*/ 17114 w 17114"/>
                <a:gd name="T5" fmla="*/ 21600 h 21600"/>
              </a:gdLst>
              <a:ahLst/>
              <a:cxnLst>
                <a:cxn ang="0">
                  <a:pos x="T0" y="T1"/>
                </a:cxn>
                <a:cxn ang="0">
                  <a:pos x="T2" y="T3"/>
                </a:cxn>
                <a:cxn ang="0">
                  <a:pos x="T4" y="T5"/>
                </a:cxn>
              </a:cxnLst>
              <a:rect l="0" t="0" r="r" b="b"/>
              <a:pathLst>
                <a:path w="17114" h="21600" fill="none" extrusionOk="0">
                  <a:moveTo>
                    <a:pt x="-1" y="8421"/>
                  </a:moveTo>
                  <a:cubicBezTo>
                    <a:pt x="4082" y="3119"/>
                    <a:pt x="10392" y="9"/>
                    <a:pt x="17084" y="0"/>
                  </a:cubicBezTo>
                </a:path>
                <a:path w="17114" h="21600" stroke="0" extrusionOk="0">
                  <a:moveTo>
                    <a:pt x="-1" y="8421"/>
                  </a:moveTo>
                  <a:cubicBezTo>
                    <a:pt x="4082" y="3119"/>
                    <a:pt x="10392" y="9"/>
                    <a:pt x="17084" y="0"/>
                  </a:cubicBezTo>
                  <a:lnTo>
                    <a:pt x="17114" y="21600"/>
                  </a:lnTo>
                  <a:close/>
                </a:path>
              </a:pathLst>
            </a:custGeom>
            <a:noFill/>
            <a:ln w="50800" cap="rnd">
              <a:solidFill>
                <a:srgbClr val="FF0000"/>
              </a:solidFill>
              <a:round/>
              <a:headEnd type="none" w="sm" len="sm"/>
              <a:tailEnd type="stealth" w="med" len="lg"/>
            </a:ln>
            <a:effectLst/>
          </p:spPr>
          <p:txBody>
            <a:bodyPr wrap="none" anchor="ctr">
              <a:prstTxWarp prst="textNoShape">
                <a:avLst/>
              </a:prstTxWarp>
            </a:bodyPr>
            <a:lstStyle/>
            <a:p>
              <a:endParaRPr lang="en-US"/>
            </a:p>
          </p:txBody>
        </p:sp>
        <p:sp>
          <p:nvSpPr>
            <p:cNvPr id="1571861" name="Rectangle 21"/>
            <p:cNvSpPr>
              <a:spLocks noChangeArrowheads="1"/>
            </p:cNvSpPr>
            <p:nvPr/>
          </p:nvSpPr>
          <p:spPr bwMode="auto">
            <a:xfrm>
              <a:off x="3892" y="1544"/>
              <a:ext cx="276" cy="368"/>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2" name="Rectangle 22"/>
            <p:cNvSpPr>
              <a:spLocks noChangeArrowheads="1"/>
            </p:cNvSpPr>
            <p:nvPr/>
          </p:nvSpPr>
          <p:spPr bwMode="auto">
            <a:xfrm>
              <a:off x="2778" y="1299"/>
              <a:ext cx="697" cy="33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80000"/>
                </a:lnSpc>
                <a:spcBef>
                  <a:spcPct val="0"/>
                </a:spcBef>
              </a:pPr>
              <a:r>
                <a:rPr lang="en-US" sz="1800">
                  <a:latin typeface="Verdana" charset="0"/>
                </a:rPr>
                <a:t>Memory</a:t>
              </a:r>
            </a:p>
            <a:p>
              <a:pPr algn="l">
                <a:lnSpc>
                  <a:spcPct val="80000"/>
                </a:lnSpc>
                <a:spcBef>
                  <a:spcPct val="0"/>
                </a:spcBef>
              </a:pPr>
              <a:r>
                <a:rPr lang="en-US" sz="1800">
                  <a:latin typeface="Verdana" charset="0"/>
                </a:rPr>
                <a:t>   Bus</a:t>
              </a:r>
            </a:p>
          </p:txBody>
        </p:sp>
        <p:sp>
          <p:nvSpPr>
            <p:cNvPr id="1571863" name="Line 23"/>
            <p:cNvSpPr>
              <a:spLocks noChangeShapeType="1"/>
            </p:cNvSpPr>
            <p:nvPr/>
          </p:nvSpPr>
          <p:spPr bwMode="auto">
            <a:xfrm>
              <a:off x="1248" y="1728"/>
              <a:ext cx="528" cy="0"/>
            </a:xfrm>
            <a:prstGeom prst="line">
              <a:avLst/>
            </a:prstGeom>
            <a:noFill/>
            <a:ln w="38100" cmpd="dbl">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571864" name="Rectangle 24" descr="Light vertical"/>
            <p:cNvSpPr>
              <a:spLocks noChangeArrowheads="1"/>
            </p:cNvSpPr>
            <p:nvPr/>
          </p:nvSpPr>
          <p:spPr bwMode="auto">
            <a:xfrm>
              <a:off x="3896" y="1592"/>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5" name="Rectangle 25" descr="Light vertical"/>
            <p:cNvSpPr>
              <a:spLocks noChangeArrowheads="1"/>
            </p:cNvSpPr>
            <p:nvPr/>
          </p:nvSpPr>
          <p:spPr bwMode="auto">
            <a:xfrm>
              <a:off x="3896" y="1784"/>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6" name="Rectangle 26" descr="Light vertical"/>
            <p:cNvSpPr>
              <a:spLocks noChangeArrowheads="1"/>
            </p:cNvSpPr>
            <p:nvPr/>
          </p:nvSpPr>
          <p:spPr bwMode="auto">
            <a:xfrm>
              <a:off x="1976" y="1400"/>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7" name="Rectangle 27" descr="Light vertical"/>
            <p:cNvSpPr>
              <a:spLocks noChangeArrowheads="1"/>
            </p:cNvSpPr>
            <p:nvPr/>
          </p:nvSpPr>
          <p:spPr bwMode="auto">
            <a:xfrm>
              <a:off x="1976" y="1592"/>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8" name="Line 28"/>
            <p:cNvSpPr>
              <a:spLocks noChangeShapeType="1"/>
            </p:cNvSpPr>
            <p:nvPr/>
          </p:nvSpPr>
          <p:spPr bwMode="auto">
            <a:xfrm>
              <a:off x="2448" y="1680"/>
              <a:ext cx="1200" cy="0"/>
            </a:xfrm>
            <a:prstGeom prst="line">
              <a:avLst/>
            </a:prstGeom>
            <a:noFill/>
            <a:ln w="38100" cmpd="dbl">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571869" name="Rectangle 29"/>
            <p:cNvSpPr>
              <a:spLocks noChangeArrowheads="1"/>
            </p:cNvSpPr>
            <p:nvPr/>
          </p:nvSpPr>
          <p:spPr bwMode="auto">
            <a:xfrm>
              <a:off x="4564" y="2360"/>
              <a:ext cx="276" cy="32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70" name="Line 30"/>
            <p:cNvSpPr>
              <a:spLocks noChangeShapeType="1"/>
            </p:cNvSpPr>
            <p:nvPr/>
          </p:nvSpPr>
          <p:spPr bwMode="auto">
            <a:xfrm>
              <a:off x="3072" y="1680"/>
              <a:ext cx="0" cy="624"/>
            </a:xfrm>
            <a:prstGeom prst="line">
              <a:avLst/>
            </a:prstGeom>
            <a:noFill/>
            <a:ln w="38100" cmpd="dbl">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571871" name="Arc 31"/>
            <p:cNvSpPr>
              <a:spLocks/>
            </p:cNvSpPr>
            <p:nvPr/>
          </p:nvSpPr>
          <p:spPr bwMode="auto">
            <a:xfrm>
              <a:off x="3313" y="1897"/>
              <a:ext cx="96" cy="360"/>
            </a:xfrm>
            <a:custGeom>
              <a:avLst/>
              <a:gdLst>
                <a:gd name="G0" fmla="+- 21600 0 0"/>
                <a:gd name="G1" fmla="+- 18877 0 0"/>
                <a:gd name="G2" fmla="+- 21600 0 0"/>
                <a:gd name="T0" fmla="*/ 21600 w 21600"/>
                <a:gd name="T1" fmla="*/ 40477 h 40477"/>
                <a:gd name="T2" fmla="*/ 11101 w 21600"/>
                <a:gd name="T3" fmla="*/ 0 h 40477"/>
                <a:gd name="T4" fmla="*/ 21600 w 21600"/>
                <a:gd name="T5" fmla="*/ 18877 h 40477"/>
              </a:gdLst>
              <a:ahLst/>
              <a:cxnLst>
                <a:cxn ang="0">
                  <a:pos x="T0" y="T1"/>
                </a:cxn>
                <a:cxn ang="0">
                  <a:pos x="T2" y="T3"/>
                </a:cxn>
                <a:cxn ang="0">
                  <a:pos x="T4" y="T5"/>
                </a:cxn>
              </a:cxnLst>
              <a:rect l="0" t="0" r="r" b="b"/>
              <a:pathLst>
                <a:path w="21600" h="40477" fill="none" extrusionOk="0">
                  <a:moveTo>
                    <a:pt x="21600" y="40476"/>
                  </a:moveTo>
                  <a:cubicBezTo>
                    <a:pt x="9670" y="40477"/>
                    <a:pt x="0" y="30806"/>
                    <a:pt x="0" y="18877"/>
                  </a:cubicBezTo>
                  <a:cubicBezTo>
                    <a:pt x="0" y="11036"/>
                    <a:pt x="4248" y="3811"/>
                    <a:pt x="11101" y="0"/>
                  </a:cubicBezTo>
                </a:path>
                <a:path w="21600" h="40477" stroke="0" extrusionOk="0">
                  <a:moveTo>
                    <a:pt x="21600" y="40476"/>
                  </a:moveTo>
                  <a:cubicBezTo>
                    <a:pt x="9670" y="40477"/>
                    <a:pt x="0" y="30806"/>
                    <a:pt x="0" y="18877"/>
                  </a:cubicBezTo>
                  <a:cubicBezTo>
                    <a:pt x="0" y="11036"/>
                    <a:pt x="4248" y="3811"/>
                    <a:pt x="11101" y="0"/>
                  </a:cubicBezTo>
                  <a:lnTo>
                    <a:pt x="21600" y="18877"/>
                  </a:lnTo>
                  <a:close/>
                </a:path>
              </a:pathLst>
            </a:custGeom>
            <a:noFill/>
            <a:ln w="50800" cap="rnd">
              <a:solidFill>
                <a:srgbClr val="FF0000"/>
              </a:solidFill>
              <a:round/>
              <a:headEnd type="none" w="sm" len="sm"/>
              <a:tailEnd type="none" w="sm" len="sm"/>
            </a:ln>
            <a:effectLst/>
          </p:spPr>
          <p:txBody>
            <a:bodyPr wrap="none" anchor="ctr">
              <a:prstTxWarp prst="textNoShape">
                <a:avLst/>
              </a:prstTxWarp>
            </a:bodyPr>
            <a:lstStyle/>
            <a:p>
              <a:endParaRPr lang="en-US"/>
            </a:p>
          </p:txBody>
        </p:sp>
        <p:sp>
          <p:nvSpPr>
            <p:cNvPr id="1571872" name="Rectangle 32"/>
            <p:cNvSpPr>
              <a:spLocks noChangeArrowheads="1"/>
            </p:cNvSpPr>
            <p:nvPr/>
          </p:nvSpPr>
          <p:spPr bwMode="auto">
            <a:xfrm>
              <a:off x="1910" y="911"/>
              <a:ext cx="1154" cy="36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Cached portions</a:t>
              </a:r>
            </a:p>
            <a:p>
              <a:pPr algn="l">
                <a:spcBef>
                  <a:spcPct val="0"/>
                </a:spcBef>
              </a:pPr>
              <a:r>
                <a:rPr lang="en-US">
                  <a:solidFill>
                    <a:srgbClr val="56127A"/>
                  </a:solidFill>
                  <a:latin typeface="Verdana" charset="0"/>
                </a:rPr>
                <a:t>       of page</a:t>
              </a:r>
            </a:p>
          </p:txBody>
        </p:sp>
        <p:sp>
          <p:nvSpPr>
            <p:cNvPr id="1571873" name="Arc 33"/>
            <p:cNvSpPr>
              <a:spLocks/>
            </p:cNvSpPr>
            <p:nvPr/>
          </p:nvSpPr>
          <p:spPr bwMode="auto">
            <a:xfrm>
              <a:off x="1681" y="1009"/>
              <a:ext cx="240" cy="624"/>
            </a:xfrm>
            <a:custGeom>
              <a:avLst/>
              <a:gdLst>
                <a:gd name="G0" fmla="+- 21600 0 0"/>
                <a:gd name="G1" fmla="+- 21600 0 0"/>
                <a:gd name="G2" fmla="+- 21600 0 0"/>
                <a:gd name="T0" fmla="*/ 21967 w 21967"/>
                <a:gd name="T1" fmla="*/ 43197 h 43200"/>
                <a:gd name="T2" fmla="*/ 21508 w 21967"/>
                <a:gd name="T3" fmla="*/ 0 h 43200"/>
                <a:gd name="T4" fmla="*/ 21600 w 21967"/>
                <a:gd name="T5" fmla="*/ 21600 h 43200"/>
              </a:gdLst>
              <a:ahLst/>
              <a:cxnLst>
                <a:cxn ang="0">
                  <a:pos x="T0" y="T1"/>
                </a:cxn>
                <a:cxn ang="0">
                  <a:pos x="T2" y="T3"/>
                </a:cxn>
                <a:cxn ang="0">
                  <a:pos x="T4" y="T5"/>
                </a:cxn>
              </a:cxnLst>
              <a:rect l="0" t="0" r="r" b="b"/>
              <a:pathLst>
                <a:path w="21967" h="43200" fill="none" extrusionOk="0">
                  <a:moveTo>
                    <a:pt x="21966" y="43196"/>
                  </a:moveTo>
                  <a:cubicBezTo>
                    <a:pt x="21844" y="43198"/>
                    <a:pt x="21722" y="43199"/>
                    <a:pt x="21600" y="43199"/>
                  </a:cubicBezTo>
                  <a:cubicBezTo>
                    <a:pt x="9670" y="43200"/>
                    <a:pt x="0" y="33529"/>
                    <a:pt x="0" y="21600"/>
                  </a:cubicBezTo>
                  <a:cubicBezTo>
                    <a:pt x="0" y="9706"/>
                    <a:pt x="9614" y="50"/>
                    <a:pt x="21508" y="0"/>
                  </a:cubicBezTo>
                </a:path>
                <a:path w="21967" h="43200" stroke="0" extrusionOk="0">
                  <a:moveTo>
                    <a:pt x="21966" y="43196"/>
                  </a:moveTo>
                  <a:cubicBezTo>
                    <a:pt x="21844" y="43198"/>
                    <a:pt x="21722" y="43199"/>
                    <a:pt x="21600" y="43199"/>
                  </a:cubicBezTo>
                  <a:cubicBezTo>
                    <a:pt x="9670" y="43200"/>
                    <a:pt x="0" y="33529"/>
                    <a:pt x="0" y="21600"/>
                  </a:cubicBezTo>
                  <a:cubicBezTo>
                    <a:pt x="0" y="9706"/>
                    <a:pt x="9614" y="50"/>
                    <a:pt x="21508" y="0"/>
                  </a:cubicBezTo>
                  <a:lnTo>
                    <a:pt x="21600" y="2160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71874" name="Arc 34"/>
            <p:cNvSpPr>
              <a:spLocks/>
            </p:cNvSpPr>
            <p:nvPr/>
          </p:nvSpPr>
          <p:spPr bwMode="auto">
            <a:xfrm>
              <a:off x="1681" y="1344"/>
              <a:ext cx="240"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71875" name="Rectangle 35"/>
            <p:cNvSpPr>
              <a:spLocks noChangeArrowheads="1"/>
            </p:cNvSpPr>
            <p:nvPr/>
          </p:nvSpPr>
          <p:spPr bwMode="auto">
            <a:xfrm>
              <a:off x="3350" y="2015"/>
              <a:ext cx="1072"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 DMA transfers</a:t>
              </a:r>
            </a:p>
          </p:txBody>
        </p:sp>
        <p:sp>
          <p:nvSpPr>
            <p:cNvPr id="1571876" name="Line 36"/>
            <p:cNvSpPr>
              <a:spLocks noChangeShapeType="1"/>
            </p:cNvSpPr>
            <p:nvPr/>
          </p:nvSpPr>
          <p:spPr bwMode="auto">
            <a:xfrm>
              <a:off x="1440" y="3258"/>
              <a:ext cx="144" cy="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grpSp>
      <p:sp>
        <p:nvSpPr>
          <p:cNvPr id="1571877" name="Line 37"/>
          <p:cNvSpPr>
            <a:spLocks noChangeShapeType="1"/>
          </p:cNvSpPr>
          <p:nvPr/>
        </p:nvSpPr>
        <p:spPr bwMode="auto">
          <a:xfrm>
            <a:off x="1714035" y="5765913"/>
            <a:ext cx="228600" cy="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2" name="日期占位符 1"/>
          <p:cNvSpPr>
            <a:spLocks noGrp="1"/>
          </p:cNvSpPr>
          <p:nvPr>
            <p:ph type="dt" sz="half" idx="10"/>
          </p:nvPr>
        </p:nvSpPr>
        <p:spPr/>
        <p:txBody>
          <a:bodyPr/>
          <a:lstStyle/>
          <a:p>
            <a:fld id="{4F4832B2-4EE6-4224-B6A6-8212F337491E}"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28862304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890" name="Rectangle 2"/>
          <p:cNvSpPr>
            <a:spLocks noGrp="1" noChangeArrowheads="1"/>
          </p:cNvSpPr>
          <p:nvPr>
            <p:ph type="title"/>
          </p:nvPr>
        </p:nvSpPr>
        <p:spPr>
          <a:xfrm>
            <a:off x="628650" y="365126"/>
            <a:ext cx="7886700" cy="625473"/>
          </a:xfrm>
        </p:spPr>
        <p:txBody>
          <a:bodyPr/>
          <a:lstStyle/>
          <a:p>
            <a:r>
              <a:rPr lang="en-US" sz="3600" dirty="0"/>
              <a:t>Snoopy </a:t>
            </a:r>
            <a:r>
              <a:rPr lang="en-US" sz="3600" dirty="0" smtClean="0"/>
              <a:t>Cache,</a:t>
            </a:r>
            <a:r>
              <a:rPr lang="en-US" sz="3600" i="1" dirty="0" smtClean="0"/>
              <a:t> </a:t>
            </a:r>
            <a:r>
              <a:rPr lang="en-US" sz="2800" i="1" dirty="0"/>
              <a:t>Goodman 1983</a:t>
            </a:r>
          </a:p>
        </p:txBody>
      </p:sp>
      <p:sp>
        <p:nvSpPr>
          <p:cNvPr id="1573891" name="Rectangle 3"/>
          <p:cNvSpPr>
            <a:spLocks noGrp="1" noChangeArrowheads="1"/>
          </p:cNvSpPr>
          <p:nvPr>
            <p:ph idx="1"/>
          </p:nvPr>
        </p:nvSpPr>
        <p:spPr>
          <a:xfrm>
            <a:off x="698500" y="990600"/>
            <a:ext cx="7683500" cy="1890713"/>
          </a:xfrm>
        </p:spPr>
        <p:txBody>
          <a:bodyPr/>
          <a:lstStyle/>
          <a:p>
            <a:r>
              <a:rPr lang="en-US" dirty="0"/>
              <a:t>Idea: </a:t>
            </a:r>
            <a:r>
              <a:rPr lang="zh-CN" altLang="en-US" dirty="0" smtClean="0"/>
              <a:t>让</a:t>
            </a:r>
            <a:r>
              <a:rPr lang="en-US" altLang="zh-CN" dirty="0" smtClean="0"/>
              <a:t>Cache</a:t>
            </a:r>
            <a:r>
              <a:rPr lang="zh-CN" altLang="en-US" dirty="0" smtClean="0"/>
              <a:t>监测</a:t>
            </a:r>
            <a:r>
              <a:rPr lang="en-US" dirty="0" smtClean="0"/>
              <a:t> </a:t>
            </a:r>
            <a:r>
              <a:rPr lang="en-US" dirty="0"/>
              <a:t>DMA </a:t>
            </a:r>
            <a:r>
              <a:rPr lang="zh-CN" altLang="en-US" dirty="0"/>
              <a:t>传输</a:t>
            </a:r>
            <a:r>
              <a:rPr lang="en-US" dirty="0" smtClean="0"/>
              <a:t>, </a:t>
            </a:r>
            <a:r>
              <a:rPr lang="zh-CN" altLang="en-US" dirty="0" smtClean="0"/>
              <a:t>然后</a:t>
            </a:r>
            <a:r>
              <a:rPr lang="en-US" dirty="0" smtClean="0"/>
              <a:t> </a:t>
            </a:r>
            <a:r>
              <a:rPr lang="en-US" dirty="0"/>
              <a:t>“do the right thing”</a:t>
            </a:r>
          </a:p>
          <a:p>
            <a:r>
              <a:rPr lang="zh-CN" altLang="en-US" dirty="0"/>
              <a:t>双端口的</a:t>
            </a:r>
            <a:r>
              <a:rPr lang="en-US" dirty="0" smtClean="0"/>
              <a:t>Snoopy </a:t>
            </a:r>
            <a:r>
              <a:rPr lang="en-US" dirty="0"/>
              <a:t>cache </a:t>
            </a:r>
            <a:r>
              <a:rPr lang="en-US" dirty="0" smtClean="0"/>
              <a:t>tags</a:t>
            </a:r>
            <a:endParaRPr lang="en-US" dirty="0"/>
          </a:p>
        </p:txBody>
      </p:sp>
      <p:sp>
        <p:nvSpPr>
          <p:cNvPr id="30" name="Slide Number Placeholder 4"/>
          <p:cNvSpPr>
            <a:spLocks noGrp="1"/>
          </p:cNvSpPr>
          <p:nvPr>
            <p:ph type="sldNum" sz="quarter" idx="12"/>
          </p:nvPr>
        </p:nvSpPr>
        <p:spPr/>
        <p:txBody>
          <a:bodyPr/>
          <a:lstStyle/>
          <a:p>
            <a:fld id="{BD058884-EFCC-7C4C-8296-C859A3286BF4}" type="slidenum">
              <a:rPr lang="en-US"/>
              <a:pPr/>
              <a:t>62</a:t>
            </a:fld>
            <a:endParaRPr lang="en-US" b="0">
              <a:solidFill>
                <a:srgbClr val="FBBA03"/>
              </a:solidFill>
            </a:endParaRPr>
          </a:p>
        </p:txBody>
      </p:sp>
      <p:grpSp>
        <p:nvGrpSpPr>
          <p:cNvPr id="1573892" name="Group 4"/>
          <p:cNvGrpSpPr>
            <a:grpSpLocks/>
          </p:cNvGrpSpPr>
          <p:nvPr/>
        </p:nvGrpSpPr>
        <p:grpSpPr bwMode="auto">
          <a:xfrm>
            <a:off x="1458951" y="2881313"/>
            <a:ext cx="6602413" cy="2919412"/>
            <a:chOff x="1054" y="1993"/>
            <a:chExt cx="4159" cy="1839"/>
          </a:xfrm>
        </p:grpSpPr>
        <p:sp>
          <p:nvSpPr>
            <p:cNvPr id="1573893" name="Rectangle 5"/>
            <p:cNvSpPr>
              <a:spLocks noChangeArrowheads="1"/>
            </p:cNvSpPr>
            <p:nvPr/>
          </p:nvSpPr>
          <p:spPr bwMode="auto">
            <a:xfrm>
              <a:off x="1064" y="2648"/>
              <a:ext cx="560" cy="752"/>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894" name="Rectangle 6"/>
            <p:cNvSpPr>
              <a:spLocks noChangeArrowheads="1"/>
            </p:cNvSpPr>
            <p:nvPr/>
          </p:nvSpPr>
          <p:spPr bwMode="auto">
            <a:xfrm>
              <a:off x="1054" y="2844"/>
              <a:ext cx="643"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 Proc.</a:t>
              </a:r>
              <a:r>
                <a:rPr lang="en-US" sz="2400">
                  <a:latin typeface="Verdana" charset="0"/>
                </a:rPr>
                <a:t> </a:t>
              </a:r>
            </a:p>
          </p:txBody>
        </p:sp>
        <p:sp>
          <p:nvSpPr>
            <p:cNvPr id="1573895" name="Rectangle 7"/>
            <p:cNvSpPr>
              <a:spLocks noChangeArrowheads="1"/>
            </p:cNvSpPr>
            <p:nvPr/>
          </p:nvSpPr>
          <p:spPr bwMode="auto">
            <a:xfrm>
              <a:off x="2120" y="2552"/>
              <a:ext cx="944" cy="128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896" name="Rectangle 8"/>
            <p:cNvSpPr>
              <a:spLocks noChangeArrowheads="1"/>
            </p:cNvSpPr>
            <p:nvPr/>
          </p:nvSpPr>
          <p:spPr bwMode="auto">
            <a:xfrm>
              <a:off x="2250" y="3534"/>
              <a:ext cx="660"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 Cache</a:t>
              </a:r>
            </a:p>
          </p:txBody>
        </p:sp>
        <p:sp>
          <p:nvSpPr>
            <p:cNvPr id="1573897" name="Rectangle 9"/>
            <p:cNvSpPr>
              <a:spLocks noChangeArrowheads="1"/>
            </p:cNvSpPr>
            <p:nvPr/>
          </p:nvSpPr>
          <p:spPr bwMode="auto">
            <a:xfrm>
              <a:off x="3642" y="2665"/>
              <a:ext cx="1571" cy="577"/>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solidFill>
                    <a:srgbClr val="56127A"/>
                  </a:solidFill>
                  <a:latin typeface="Verdana" charset="0"/>
                </a:rPr>
                <a:t>Snoopy read port</a:t>
              </a:r>
            </a:p>
            <a:p>
              <a:pPr algn="l">
                <a:spcBef>
                  <a:spcPct val="0"/>
                </a:spcBef>
              </a:pPr>
              <a:r>
                <a:rPr lang="en-US" sz="1800">
                  <a:solidFill>
                    <a:srgbClr val="56127A"/>
                  </a:solidFill>
                  <a:latin typeface="Verdana" charset="0"/>
                </a:rPr>
                <a:t>attached to Memory</a:t>
              </a:r>
            </a:p>
            <a:p>
              <a:pPr algn="l">
                <a:spcBef>
                  <a:spcPct val="0"/>
                </a:spcBef>
              </a:pPr>
              <a:r>
                <a:rPr lang="en-US" sz="1800">
                  <a:solidFill>
                    <a:srgbClr val="56127A"/>
                  </a:solidFill>
                  <a:latin typeface="Verdana" charset="0"/>
                </a:rPr>
                <a:t>Bus</a:t>
              </a:r>
            </a:p>
          </p:txBody>
        </p:sp>
        <p:sp>
          <p:nvSpPr>
            <p:cNvPr id="1573898" name="Line 10"/>
            <p:cNvSpPr>
              <a:spLocks noChangeShapeType="1"/>
            </p:cNvSpPr>
            <p:nvPr/>
          </p:nvSpPr>
          <p:spPr bwMode="auto">
            <a:xfrm>
              <a:off x="1632" y="2784"/>
              <a:ext cx="624"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899" name="Line 11"/>
            <p:cNvSpPr>
              <a:spLocks noChangeShapeType="1"/>
            </p:cNvSpPr>
            <p:nvPr/>
          </p:nvSpPr>
          <p:spPr bwMode="auto">
            <a:xfrm>
              <a:off x="1632" y="2880"/>
              <a:ext cx="624" cy="0"/>
            </a:xfrm>
            <a:prstGeom prst="line">
              <a:avLst/>
            </a:prstGeom>
            <a:noFill/>
            <a:ln w="127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900" name="Line 12"/>
            <p:cNvSpPr>
              <a:spLocks noChangeShapeType="1"/>
            </p:cNvSpPr>
            <p:nvPr/>
          </p:nvSpPr>
          <p:spPr bwMode="auto">
            <a:xfrm>
              <a:off x="1632" y="3264"/>
              <a:ext cx="624" cy="0"/>
            </a:xfrm>
            <a:prstGeom prst="line">
              <a:avLst/>
            </a:prstGeom>
            <a:noFill/>
            <a:ln w="25400">
              <a:solidFill>
                <a:schemeClr val="tx1"/>
              </a:solidFill>
              <a:round/>
              <a:headEnd type="stealth" w="med" len="med"/>
              <a:tailEnd type="stealth" w="med" len="med"/>
            </a:ln>
            <a:effectLst/>
          </p:spPr>
          <p:txBody>
            <a:bodyPr wrap="none" anchor="ctr">
              <a:prstTxWarp prst="textNoShape">
                <a:avLst/>
              </a:prstTxWarp>
            </a:bodyPr>
            <a:lstStyle/>
            <a:p>
              <a:endParaRPr lang="en-US"/>
            </a:p>
          </p:txBody>
        </p:sp>
        <p:sp>
          <p:nvSpPr>
            <p:cNvPr id="1573901" name="Rectangle 13"/>
            <p:cNvSpPr>
              <a:spLocks noChangeArrowheads="1"/>
            </p:cNvSpPr>
            <p:nvPr/>
          </p:nvSpPr>
          <p:spPr bwMode="auto">
            <a:xfrm>
              <a:off x="2264" y="3128"/>
              <a:ext cx="656" cy="32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902" name="Rectangle 14"/>
            <p:cNvSpPr>
              <a:spLocks noChangeArrowheads="1"/>
            </p:cNvSpPr>
            <p:nvPr/>
          </p:nvSpPr>
          <p:spPr bwMode="auto">
            <a:xfrm>
              <a:off x="2264" y="2696"/>
              <a:ext cx="656" cy="32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903" name="Rectangle 15"/>
            <p:cNvSpPr>
              <a:spLocks noChangeArrowheads="1"/>
            </p:cNvSpPr>
            <p:nvPr/>
          </p:nvSpPr>
          <p:spPr bwMode="auto">
            <a:xfrm>
              <a:off x="2346" y="3123"/>
              <a:ext cx="526" cy="33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 Data</a:t>
              </a:r>
            </a:p>
            <a:p>
              <a:pPr algn="l">
                <a:lnSpc>
                  <a:spcPct val="90000"/>
                </a:lnSpc>
                <a:spcBef>
                  <a:spcPct val="0"/>
                </a:spcBef>
              </a:pPr>
              <a:r>
                <a:rPr lang="en-US">
                  <a:latin typeface="Verdana" charset="0"/>
                </a:rPr>
                <a:t>(lines)</a:t>
              </a:r>
            </a:p>
          </p:txBody>
        </p:sp>
        <p:sp>
          <p:nvSpPr>
            <p:cNvPr id="1573904" name="Rectangle 16"/>
            <p:cNvSpPr>
              <a:spLocks noChangeArrowheads="1"/>
            </p:cNvSpPr>
            <p:nvPr/>
          </p:nvSpPr>
          <p:spPr bwMode="auto">
            <a:xfrm>
              <a:off x="2250" y="2691"/>
              <a:ext cx="701" cy="33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Tags and</a:t>
              </a:r>
            </a:p>
            <a:p>
              <a:pPr algn="l">
                <a:lnSpc>
                  <a:spcPct val="90000"/>
                </a:lnSpc>
                <a:spcBef>
                  <a:spcPct val="0"/>
                </a:spcBef>
              </a:pPr>
              <a:r>
                <a:rPr lang="en-US">
                  <a:latin typeface="Verdana" charset="0"/>
                </a:rPr>
                <a:t>    State</a:t>
              </a:r>
            </a:p>
          </p:txBody>
        </p:sp>
        <p:sp>
          <p:nvSpPr>
            <p:cNvPr id="1573905" name="Line 17"/>
            <p:cNvSpPr>
              <a:spLocks noChangeShapeType="1"/>
            </p:cNvSpPr>
            <p:nvPr/>
          </p:nvSpPr>
          <p:spPr bwMode="auto">
            <a:xfrm>
              <a:off x="2928" y="2784"/>
              <a:ext cx="624"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endParaRPr lang="en-US"/>
            </a:p>
          </p:txBody>
        </p:sp>
        <p:sp>
          <p:nvSpPr>
            <p:cNvPr id="1573906" name="Line 18"/>
            <p:cNvSpPr>
              <a:spLocks noChangeShapeType="1"/>
            </p:cNvSpPr>
            <p:nvPr/>
          </p:nvSpPr>
          <p:spPr bwMode="auto">
            <a:xfrm>
              <a:off x="2928" y="2880"/>
              <a:ext cx="624" cy="0"/>
            </a:xfrm>
            <a:prstGeom prst="line">
              <a:avLst/>
            </a:prstGeom>
            <a:noFill/>
            <a:ln w="12700">
              <a:solidFill>
                <a:schemeClr val="tx1"/>
              </a:solidFill>
              <a:round/>
              <a:headEnd type="stealth" w="med" len="med"/>
              <a:tailEnd type="none" w="sm" len="sm"/>
            </a:ln>
            <a:effectLst/>
          </p:spPr>
          <p:txBody>
            <a:bodyPr wrap="none" anchor="ctr">
              <a:prstTxWarp prst="textNoShape">
                <a:avLst/>
              </a:prstTxWarp>
            </a:bodyPr>
            <a:lstStyle/>
            <a:p>
              <a:endParaRPr lang="en-US"/>
            </a:p>
          </p:txBody>
        </p:sp>
        <p:sp>
          <p:nvSpPr>
            <p:cNvPr id="1573907" name="Rectangle 19"/>
            <p:cNvSpPr>
              <a:spLocks noChangeArrowheads="1"/>
            </p:cNvSpPr>
            <p:nvPr/>
          </p:nvSpPr>
          <p:spPr bwMode="auto">
            <a:xfrm>
              <a:off x="1712" y="2556"/>
              <a:ext cx="204"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A</a:t>
              </a:r>
            </a:p>
          </p:txBody>
        </p:sp>
        <p:sp>
          <p:nvSpPr>
            <p:cNvPr id="1573908" name="Rectangle 20"/>
            <p:cNvSpPr>
              <a:spLocks noChangeArrowheads="1"/>
            </p:cNvSpPr>
            <p:nvPr/>
          </p:nvSpPr>
          <p:spPr bwMode="auto">
            <a:xfrm>
              <a:off x="1760" y="3276"/>
              <a:ext cx="215"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D</a:t>
              </a:r>
            </a:p>
          </p:txBody>
        </p:sp>
        <p:sp>
          <p:nvSpPr>
            <p:cNvPr id="1573909" name="Rectangle 21"/>
            <p:cNvSpPr>
              <a:spLocks noChangeArrowheads="1"/>
            </p:cNvSpPr>
            <p:nvPr/>
          </p:nvSpPr>
          <p:spPr bwMode="auto">
            <a:xfrm>
              <a:off x="1672" y="2852"/>
              <a:ext cx="435"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R/W </a:t>
              </a:r>
            </a:p>
          </p:txBody>
        </p:sp>
        <p:sp>
          <p:nvSpPr>
            <p:cNvPr id="1573910" name="Line 22"/>
            <p:cNvSpPr>
              <a:spLocks noChangeShapeType="1"/>
            </p:cNvSpPr>
            <p:nvPr/>
          </p:nvSpPr>
          <p:spPr bwMode="auto">
            <a:xfrm flipV="1">
              <a:off x="1920" y="2112"/>
              <a:ext cx="0" cy="672"/>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3911" name="Line 23"/>
            <p:cNvSpPr>
              <a:spLocks noChangeShapeType="1"/>
            </p:cNvSpPr>
            <p:nvPr/>
          </p:nvSpPr>
          <p:spPr bwMode="auto">
            <a:xfrm>
              <a:off x="1920" y="2112"/>
              <a:ext cx="720"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912" name="Line 24"/>
            <p:cNvSpPr>
              <a:spLocks noChangeShapeType="1"/>
            </p:cNvSpPr>
            <p:nvPr/>
          </p:nvSpPr>
          <p:spPr bwMode="auto">
            <a:xfrm flipV="1">
              <a:off x="2016" y="2256"/>
              <a:ext cx="0" cy="624"/>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3913" name="Line 25"/>
            <p:cNvSpPr>
              <a:spLocks noChangeShapeType="1"/>
            </p:cNvSpPr>
            <p:nvPr/>
          </p:nvSpPr>
          <p:spPr bwMode="auto">
            <a:xfrm>
              <a:off x="2016" y="2256"/>
              <a:ext cx="624" cy="0"/>
            </a:xfrm>
            <a:prstGeom prst="line">
              <a:avLst/>
            </a:prstGeom>
            <a:noFill/>
            <a:ln w="127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914" name="Rectangle 26"/>
            <p:cNvSpPr>
              <a:spLocks noChangeArrowheads="1"/>
            </p:cNvSpPr>
            <p:nvPr/>
          </p:nvSpPr>
          <p:spPr bwMode="auto">
            <a:xfrm>
              <a:off x="2682" y="1993"/>
              <a:ext cx="2026"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solidFill>
                    <a:srgbClr val="56127A"/>
                  </a:solidFill>
                  <a:latin typeface="Verdana" charset="0"/>
                </a:rPr>
                <a:t>Used to drive Memory Bus</a:t>
              </a:r>
            </a:p>
            <a:p>
              <a:pPr algn="l">
                <a:spcBef>
                  <a:spcPct val="0"/>
                </a:spcBef>
              </a:pPr>
              <a:r>
                <a:rPr lang="en-US" sz="1800">
                  <a:solidFill>
                    <a:srgbClr val="56127A"/>
                  </a:solidFill>
                  <a:latin typeface="Verdana" charset="0"/>
                </a:rPr>
                <a:t>when Cache is Bus Master</a:t>
              </a:r>
            </a:p>
          </p:txBody>
        </p:sp>
        <p:sp>
          <p:nvSpPr>
            <p:cNvPr id="1573915" name="Rectangle 27"/>
            <p:cNvSpPr>
              <a:spLocks noChangeArrowheads="1"/>
            </p:cNvSpPr>
            <p:nvPr/>
          </p:nvSpPr>
          <p:spPr bwMode="auto">
            <a:xfrm>
              <a:off x="3248" y="2556"/>
              <a:ext cx="204"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A</a:t>
              </a:r>
            </a:p>
          </p:txBody>
        </p:sp>
        <p:sp>
          <p:nvSpPr>
            <p:cNvPr id="1573916" name="Rectangle 28"/>
            <p:cNvSpPr>
              <a:spLocks noChangeArrowheads="1"/>
            </p:cNvSpPr>
            <p:nvPr/>
          </p:nvSpPr>
          <p:spPr bwMode="auto">
            <a:xfrm>
              <a:off x="3168" y="2860"/>
              <a:ext cx="435"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R/W </a:t>
              </a:r>
            </a:p>
          </p:txBody>
        </p:sp>
      </p:grpSp>
      <p:sp>
        <p:nvSpPr>
          <p:cNvPr id="2" name="日期占位符 1"/>
          <p:cNvSpPr>
            <a:spLocks noGrp="1"/>
          </p:cNvSpPr>
          <p:nvPr>
            <p:ph type="dt" sz="half" idx="10"/>
          </p:nvPr>
        </p:nvSpPr>
        <p:spPr/>
        <p:txBody>
          <a:bodyPr/>
          <a:lstStyle/>
          <a:p>
            <a:fld id="{90388957-1016-4D2D-9F70-076C3928B737}"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22394714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938" name="Rectangle 2"/>
          <p:cNvSpPr>
            <a:spLocks noGrp="1" noChangeArrowheads="1"/>
          </p:cNvSpPr>
          <p:nvPr>
            <p:ph type="title"/>
          </p:nvPr>
        </p:nvSpPr>
        <p:spPr>
          <a:xfrm>
            <a:off x="628650" y="365126"/>
            <a:ext cx="7886700" cy="638175"/>
          </a:xfrm>
        </p:spPr>
        <p:txBody>
          <a:bodyPr>
            <a:normAutofit fontScale="90000"/>
          </a:bodyPr>
          <a:lstStyle/>
          <a:p>
            <a:r>
              <a:rPr lang="en-US" dirty="0"/>
              <a:t>Snoopy Cache Actions for DMA</a:t>
            </a:r>
          </a:p>
        </p:txBody>
      </p:sp>
      <p:sp>
        <p:nvSpPr>
          <p:cNvPr id="19" name="Slide Number Placeholder 4"/>
          <p:cNvSpPr>
            <a:spLocks noGrp="1"/>
          </p:cNvSpPr>
          <p:nvPr>
            <p:ph type="sldNum" sz="quarter" idx="12"/>
          </p:nvPr>
        </p:nvSpPr>
        <p:spPr/>
        <p:txBody>
          <a:bodyPr/>
          <a:lstStyle/>
          <a:p>
            <a:fld id="{07ACDF41-6897-8049-831F-D0AB3D39587B}" type="slidenum">
              <a:rPr lang="en-US"/>
              <a:pPr/>
              <a:t>63</a:t>
            </a:fld>
            <a:endParaRPr lang="en-US" b="0">
              <a:solidFill>
                <a:srgbClr val="FBBA03"/>
              </a:solidFill>
            </a:endParaRPr>
          </a:p>
        </p:txBody>
      </p:sp>
      <p:sp>
        <p:nvSpPr>
          <p:cNvPr id="1575939" name="Rectangle 3"/>
          <p:cNvSpPr>
            <a:spLocks noChangeArrowheads="1"/>
          </p:cNvSpPr>
          <p:nvPr/>
        </p:nvSpPr>
        <p:spPr bwMode="auto">
          <a:xfrm>
            <a:off x="819616" y="1537008"/>
            <a:ext cx="7162800" cy="4800600"/>
          </a:xfrm>
          <a:prstGeom prst="rect">
            <a:avLst/>
          </a:prstGeom>
          <a:noFill/>
          <a:ln w="9525">
            <a:noFill/>
            <a:miter lim="800000"/>
            <a:headEnd/>
            <a:tailEnd/>
          </a:ln>
          <a:effectLst/>
        </p:spPr>
        <p:txBody>
          <a:bodyPr lIns="92075" tIns="46038" rIns="92075" bIns="46038">
            <a:prstTxWarp prst="textNoShape">
              <a:avLst/>
            </a:prstTxWarp>
          </a:bodyPr>
          <a:lstStyle/>
          <a:p>
            <a:pPr marL="285750" indent="-285750" algn="l">
              <a:lnSpc>
                <a:spcPct val="90000"/>
              </a:lnSpc>
              <a:spcBef>
                <a:spcPct val="30000"/>
              </a:spcBef>
              <a:buSzPct val="100000"/>
            </a:pPr>
            <a:r>
              <a:rPr lang="en-US" sz="2000" dirty="0">
                <a:solidFill>
                  <a:srgbClr val="56127A"/>
                </a:solidFill>
              </a:rPr>
              <a:t>Observed Bus       </a:t>
            </a:r>
            <a:br>
              <a:rPr lang="en-US" sz="2000" dirty="0">
                <a:solidFill>
                  <a:srgbClr val="56127A"/>
                </a:solidFill>
              </a:rPr>
            </a:br>
            <a:r>
              <a:rPr lang="en-US" sz="2000" dirty="0">
                <a:solidFill>
                  <a:srgbClr val="56127A"/>
                </a:solidFill>
              </a:rPr>
              <a:t>   Cycle                 </a:t>
            </a:r>
            <a:r>
              <a:rPr lang="en-US" sz="2000" dirty="0" smtClean="0">
                <a:solidFill>
                  <a:srgbClr val="56127A"/>
                </a:solidFill>
              </a:rPr>
              <a:t>          Cache </a:t>
            </a:r>
            <a:r>
              <a:rPr lang="en-US" sz="2000" dirty="0">
                <a:solidFill>
                  <a:srgbClr val="56127A"/>
                </a:solidFill>
              </a:rPr>
              <a:t>State                    Cache Action</a:t>
            </a:r>
          </a:p>
          <a:p>
            <a:pPr marL="285750" indent="-285750" algn="l">
              <a:lnSpc>
                <a:spcPct val="90000"/>
              </a:lnSpc>
              <a:spcBef>
                <a:spcPct val="30000"/>
              </a:spcBef>
              <a:buSzPct val="100000"/>
            </a:pPr>
            <a:endParaRPr lang="en-US" sz="2400" dirty="0">
              <a:solidFill>
                <a:srgbClr val="56127A"/>
              </a:solidFill>
            </a:endParaRPr>
          </a:p>
          <a:p>
            <a:pPr marL="285750" indent="-285750" algn="l">
              <a:lnSpc>
                <a:spcPct val="90000"/>
              </a:lnSpc>
              <a:spcBef>
                <a:spcPct val="30000"/>
              </a:spcBef>
              <a:buSzPct val="100000"/>
            </a:pPr>
            <a:r>
              <a:rPr lang="en-US" sz="2800" dirty="0"/>
              <a:t>                     </a:t>
            </a:r>
            <a:r>
              <a:rPr lang="en-US" sz="2800" dirty="0" smtClean="0"/>
              <a:t>       </a:t>
            </a:r>
            <a:r>
              <a:rPr lang="en-US" sz="2000" dirty="0" smtClean="0"/>
              <a:t>Address </a:t>
            </a:r>
            <a:r>
              <a:rPr lang="en-US" sz="2000" dirty="0"/>
              <a:t>not cached</a:t>
            </a:r>
          </a:p>
          <a:p>
            <a:pPr marL="285750" indent="-285750" algn="l">
              <a:lnSpc>
                <a:spcPct val="90000"/>
              </a:lnSpc>
              <a:spcBef>
                <a:spcPct val="30000"/>
              </a:spcBef>
              <a:buSzPct val="100000"/>
            </a:pPr>
            <a:r>
              <a:rPr lang="en-US" sz="2000" dirty="0">
                <a:solidFill>
                  <a:srgbClr val="56127A"/>
                </a:solidFill>
              </a:rPr>
              <a:t>DMA Read</a:t>
            </a:r>
            <a:r>
              <a:rPr lang="en-US" sz="2800" dirty="0"/>
              <a:t>       </a:t>
            </a:r>
            <a:r>
              <a:rPr lang="en-US" sz="2800" dirty="0" smtClean="0"/>
              <a:t>       </a:t>
            </a:r>
            <a:r>
              <a:rPr lang="en-US" sz="2000" dirty="0" smtClean="0"/>
              <a:t>Cached</a:t>
            </a:r>
            <a:r>
              <a:rPr lang="en-US" sz="2000" dirty="0"/>
              <a:t>, unmodified</a:t>
            </a:r>
          </a:p>
          <a:p>
            <a:pPr marL="285750" indent="-285750" algn="l">
              <a:lnSpc>
                <a:spcPct val="90000"/>
              </a:lnSpc>
              <a:spcBef>
                <a:spcPct val="30000"/>
              </a:spcBef>
              <a:buSzPct val="100000"/>
            </a:pPr>
            <a:r>
              <a:rPr lang="en-US" sz="2000" dirty="0">
                <a:solidFill>
                  <a:srgbClr val="56127A"/>
                </a:solidFill>
              </a:rPr>
              <a:t>Memory      Disk</a:t>
            </a:r>
            <a:r>
              <a:rPr lang="en-US" sz="2400" dirty="0">
                <a:solidFill>
                  <a:schemeClr val="accent2"/>
                </a:solidFill>
              </a:rPr>
              <a:t>    </a:t>
            </a:r>
            <a:r>
              <a:rPr lang="en-US" sz="2400" dirty="0" smtClean="0">
                <a:solidFill>
                  <a:schemeClr val="accent2"/>
                </a:solidFill>
              </a:rPr>
              <a:t>    </a:t>
            </a:r>
            <a:r>
              <a:rPr lang="en-US" sz="2000" dirty="0" smtClean="0"/>
              <a:t>Cached</a:t>
            </a:r>
            <a:r>
              <a:rPr lang="en-US" sz="2000" dirty="0"/>
              <a:t>, modified</a:t>
            </a:r>
            <a:endParaRPr lang="en-US" sz="2800" dirty="0"/>
          </a:p>
          <a:p>
            <a:pPr marL="285750" indent="-285750" algn="l">
              <a:lnSpc>
                <a:spcPct val="90000"/>
              </a:lnSpc>
              <a:spcBef>
                <a:spcPct val="30000"/>
              </a:spcBef>
              <a:buSzPct val="100000"/>
            </a:pPr>
            <a:r>
              <a:rPr lang="en-US" sz="2800" dirty="0"/>
              <a:t>                      </a:t>
            </a:r>
            <a:r>
              <a:rPr lang="en-US" sz="2800" dirty="0" smtClean="0"/>
              <a:t>      </a:t>
            </a:r>
            <a:r>
              <a:rPr lang="en-US" sz="2000" dirty="0" smtClean="0"/>
              <a:t>Address </a:t>
            </a:r>
            <a:r>
              <a:rPr lang="en-US" sz="2000" dirty="0"/>
              <a:t>not cached</a:t>
            </a:r>
          </a:p>
          <a:p>
            <a:pPr marL="285750" indent="-285750" algn="l">
              <a:lnSpc>
                <a:spcPct val="90000"/>
              </a:lnSpc>
              <a:spcBef>
                <a:spcPct val="30000"/>
              </a:spcBef>
              <a:buSzPct val="100000"/>
            </a:pPr>
            <a:r>
              <a:rPr lang="en-US" sz="2000" dirty="0">
                <a:solidFill>
                  <a:srgbClr val="56127A"/>
                </a:solidFill>
              </a:rPr>
              <a:t>DMA Write </a:t>
            </a:r>
            <a:r>
              <a:rPr lang="en-US" sz="2800" dirty="0"/>
              <a:t>         </a:t>
            </a:r>
            <a:r>
              <a:rPr lang="en-US" sz="2800" dirty="0" smtClean="0"/>
              <a:t>    </a:t>
            </a:r>
            <a:r>
              <a:rPr lang="en-US" sz="2000" dirty="0" smtClean="0"/>
              <a:t>Cached</a:t>
            </a:r>
            <a:r>
              <a:rPr lang="en-US" sz="2000" dirty="0"/>
              <a:t>, unmodified</a:t>
            </a:r>
            <a:endParaRPr lang="en-US" sz="2800" dirty="0"/>
          </a:p>
          <a:p>
            <a:pPr marL="285750" indent="-285750" algn="l">
              <a:lnSpc>
                <a:spcPct val="90000"/>
              </a:lnSpc>
              <a:spcBef>
                <a:spcPct val="30000"/>
              </a:spcBef>
              <a:buSzPct val="100000"/>
            </a:pPr>
            <a:r>
              <a:rPr lang="en-US" sz="2000" dirty="0">
                <a:solidFill>
                  <a:srgbClr val="56127A"/>
                </a:solidFill>
              </a:rPr>
              <a:t>Disk     Memory</a:t>
            </a:r>
            <a:r>
              <a:rPr lang="en-US" sz="2400" dirty="0">
                <a:solidFill>
                  <a:schemeClr val="accent2"/>
                </a:solidFill>
              </a:rPr>
              <a:t>     </a:t>
            </a:r>
            <a:r>
              <a:rPr lang="en-US" sz="2400" dirty="0" smtClean="0">
                <a:solidFill>
                  <a:schemeClr val="accent2"/>
                </a:solidFill>
              </a:rPr>
              <a:t>    </a:t>
            </a:r>
            <a:r>
              <a:rPr lang="en-US" sz="2000" dirty="0" smtClean="0"/>
              <a:t>Cached</a:t>
            </a:r>
            <a:r>
              <a:rPr lang="en-US" sz="2000" dirty="0"/>
              <a:t>, modified</a:t>
            </a:r>
            <a:endParaRPr lang="en-US" sz="100" u="sng" dirty="0"/>
          </a:p>
        </p:txBody>
      </p:sp>
      <p:sp>
        <p:nvSpPr>
          <p:cNvPr id="1575940" name="Line 4"/>
          <p:cNvSpPr>
            <a:spLocks noChangeShapeType="1"/>
          </p:cNvSpPr>
          <p:nvPr/>
        </p:nvSpPr>
        <p:spPr bwMode="auto">
          <a:xfrm>
            <a:off x="685800" y="2209800"/>
            <a:ext cx="7162800" cy="0"/>
          </a:xfrm>
          <a:prstGeom prst="line">
            <a:avLst/>
          </a:prstGeom>
          <a:noFill/>
          <a:ln w="38100" cmpd="dbl">
            <a:solidFill>
              <a:schemeClr val="hlink"/>
            </a:solidFill>
            <a:round/>
            <a:headEnd type="none" w="sm" len="sm"/>
            <a:tailEnd type="none" w="sm" len="sm"/>
          </a:ln>
          <a:effectLst/>
        </p:spPr>
        <p:txBody>
          <a:bodyPr wrap="none" anchor="ctr">
            <a:prstTxWarp prst="textNoShape">
              <a:avLst/>
            </a:prstTxWarp>
          </a:bodyPr>
          <a:lstStyle/>
          <a:p>
            <a:endParaRPr lang="en-US"/>
          </a:p>
        </p:txBody>
      </p:sp>
      <p:sp>
        <p:nvSpPr>
          <p:cNvPr id="1575941" name="Line 5"/>
          <p:cNvSpPr>
            <a:spLocks noChangeShapeType="1"/>
          </p:cNvSpPr>
          <p:nvPr/>
        </p:nvSpPr>
        <p:spPr bwMode="auto">
          <a:xfrm>
            <a:off x="2819400" y="1371600"/>
            <a:ext cx="0" cy="4724400"/>
          </a:xfrm>
          <a:prstGeom prst="line">
            <a:avLst/>
          </a:prstGeom>
          <a:noFill/>
          <a:ln w="25400">
            <a:solidFill>
              <a:schemeClr val="hlink"/>
            </a:solidFill>
            <a:round/>
            <a:headEnd type="none" w="sm" len="sm"/>
            <a:tailEnd type="none" w="sm" len="sm"/>
          </a:ln>
          <a:effectLst/>
        </p:spPr>
        <p:txBody>
          <a:bodyPr wrap="none" anchor="ctr">
            <a:prstTxWarp prst="textNoShape">
              <a:avLst/>
            </a:prstTxWarp>
          </a:bodyPr>
          <a:lstStyle/>
          <a:p>
            <a:endParaRPr lang="en-US"/>
          </a:p>
        </p:txBody>
      </p:sp>
      <p:sp>
        <p:nvSpPr>
          <p:cNvPr id="1575942" name="Line 6"/>
          <p:cNvSpPr>
            <a:spLocks noChangeShapeType="1"/>
          </p:cNvSpPr>
          <p:nvPr/>
        </p:nvSpPr>
        <p:spPr bwMode="auto">
          <a:xfrm>
            <a:off x="5715000" y="1371600"/>
            <a:ext cx="0" cy="4724400"/>
          </a:xfrm>
          <a:prstGeom prst="line">
            <a:avLst/>
          </a:prstGeom>
          <a:noFill/>
          <a:ln w="25400">
            <a:solidFill>
              <a:schemeClr val="hlink"/>
            </a:solidFill>
            <a:round/>
            <a:headEnd type="none" w="sm" len="sm"/>
            <a:tailEnd type="none" w="sm" len="sm"/>
          </a:ln>
          <a:effectLst/>
        </p:spPr>
        <p:txBody>
          <a:bodyPr wrap="none" anchor="ctr">
            <a:prstTxWarp prst="textNoShape">
              <a:avLst/>
            </a:prstTxWarp>
          </a:bodyPr>
          <a:lstStyle/>
          <a:p>
            <a:endParaRPr lang="en-US"/>
          </a:p>
        </p:txBody>
      </p:sp>
      <p:sp>
        <p:nvSpPr>
          <p:cNvPr id="1575943" name="Line 7"/>
          <p:cNvSpPr>
            <a:spLocks noChangeShapeType="1"/>
          </p:cNvSpPr>
          <p:nvPr/>
        </p:nvSpPr>
        <p:spPr bwMode="auto">
          <a:xfrm>
            <a:off x="762000" y="6096000"/>
            <a:ext cx="7086600" cy="0"/>
          </a:xfrm>
          <a:prstGeom prst="line">
            <a:avLst/>
          </a:prstGeom>
          <a:noFill/>
          <a:ln w="38100" cmpd="dbl">
            <a:solidFill>
              <a:schemeClr val="hlink"/>
            </a:solidFill>
            <a:round/>
            <a:headEnd type="none" w="sm" len="sm"/>
            <a:tailEnd type="none" w="sm" len="sm"/>
          </a:ln>
          <a:effectLst/>
        </p:spPr>
        <p:txBody>
          <a:bodyPr wrap="none" anchor="ctr">
            <a:prstTxWarp prst="textNoShape">
              <a:avLst/>
            </a:prstTxWarp>
          </a:bodyPr>
          <a:lstStyle/>
          <a:p>
            <a:endParaRPr lang="en-US"/>
          </a:p>
        </p:txBody>
      </p:sp>
      <p:sp>
        <p:nvSpPr>
          <p:cNvPr id="1575944" name="Line 8"/>
          <p:cNvSpPr>
            <a:spLocks noChangeShapeType="1"/>
          </p:cNvSpPr>
          <p:nvPr/>
        </p:nvSpPr>
        <p:spPr bwMode="auto">
          <a:xfrm>
            <a:off x="762000" y="1371600"/>
            <a:ext cx="7162800" cy="0"/>
          </a:xfrm>
          <a:prstGeom prst="line">
            <a:avLst/>
          </a:prstGeom>
          <a:noFill/>
          <a:ln w="38100" cmpd="dbl">
            <a:solidFill>
              <a:schemeClr val="hlink"/>
            </a:solidFill>
            <a:round/>
            <a:headEnd type="none" w="sm" len="sm"/>
            <a:tailEnd type="none" w="sm" len="sm"/>
          </a:ln>
          <a:effectLst/>
        </p:spPr>
        <p:txBody>
          <a:bodyPr wrap="none" anchor="ctr">
            <a:prstTxWarp prst="textNoShape">
              <a:avLst/>
            </a:prstTxWarp>
          </a:bodyPr>
          <a:lstStyle/>
          <a:p>
            <a:endParaRPr lang="en-US"/>
          </a:p>
        </p:txBody>
      </p:sp>
      <p:sp>
        <p:nvSpPr>
          <p:cNvPr id="1575945" name="Line 9"/>
          <p:cNvSpPr>
            <a:spLocks noChangeShapeType="1"/>
          </p:cNvSpPr>
          <p:nvPr/>
        </p:nvSpPr>
        <p:spPr bwMode="auto">
          <a:xfrm>
            <a:off x="1828800" y="3886200"/>
            <a:ext cx="228600" cy="0"/>
          </a:xfrm>
          <a:prstGeom prst="line">
            <a:avLst/>
          </a:prstGeom>
          <a:noFill/>
          <a:ln w="25400">
            <a:solidFill>
              <a:schemeClr val="tx1"/>
            </a:solidFill>
            <a:round/>
            <a:headEnd type="none" w="sm" len="sm"/>
            <a:tailEnd type="stealth" w="lg" len="lg"/>
          </a:ln>
          <a:effectLst/>
        </p:spPr>
        <p:txBody>
          <a:bodyPr wrap="none" anchor="ctr">
            <a:prstTxWarp prst="textNoShape">
              <a:avLst/>
            </a:prstTxWarp>
          </a:bodyPr>
          <a:lstStyle/>
          <a:p>
            <a:endParaRPr lang="en-US"/>
          </a:p>
        </p:txBody>
      </p:sp>
      <p:sp>
        <p:nvSpPr>
          <p:cNvPr id="1575947" name="Rectangle 11"/>
          <p:cNvSpPr>
            <a:spLocks noChangeArrowheads="1"/>
          </p:cNvSpPr>
          <p:nvPr/>
        </p:nvSpPr>
        <p:spPr bwMode="auto">
          <a:xfrm>
            <a:off x="5867400" y="2590800"/>
            <a:ext cx="138747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dirty="0">
                <a:solidFill>
                  <a:srgbClr val="FF0000"/>
                </a:solidFill>
                <a:latin typeface="Verdana" charset="0"/>
              </a:rPr>
              <a:t>No action</a:t>
            </a:r>
          </a:p>
        </p:txBody>
      </p:sp>
      <p:sp>
        <p:nvSpPr>
          <p:cNvPr id="1575948" name="Rectangle 12"/>
          <p:cNvSpPr>
            <a:spLocks noChangeArrowheads="1"/>
          </p:cNvSpPr>
          <p:nvPr/>
        </p:nvSpPr>
        <p:spPr bwMode="auto">
          <a:xfrm>
            <a:off x="5867400" y="4114800"/>
            <a:ext cx="138747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a:solidFill>
                  <a:srgbClr val="FF0000"/>
                </a:solidFill>
                <a:latin typeface="Verdana" charset="0"/>
              </a:rPr>
              <a:t>No action</a:t>
            </a:r>
          </a:p>
        </p:txBody>
      </p:sp>
      <p:sp>
        <p:nvSpPr>
          <p:cNvPr id="1575949" name="Rectangle 13"/>
          <p:cNvSpPr>
            <a:spLocks noChangeArrowheads="1"/>
          </p:cNvSpPr>
          <p:nvPr/>
        </p:nvSpPr>
        <p:spPr bwMode="auto">
          <a:xfrm>
            <a:off x="5867400" y="3124200"/>
            <a:ext cx="138747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a:solidFill>
                  <a:srgbClr val="FF0000"/>
                </a:solidFill>
                <a:latin typeface="Verdana" charset="0"/>
              </a:rPr>
              <a:t>No action</a:t>
            </a:r>
          </a:p>
        </p:txBody>
      </p:sp>
      <p:sp>
        <p:nvSpPr>
          <p:cNvPr id="1575950" name="Rectangle 14"/>
          <p:cNvSpPr>
            <a:spLocks noChangeArrowheads="1"/>
          </p:cNvSpPr>
          <p:nvPr/>
        </p:nvSpPr>
        <p:spPr bwMode="auto">
          <a:xfrm>
            <a:off x="5867400" y="3581400"/>
            <a:ext cx="238442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dirty="0">
                <a:solidFill>
                  <a:srgbClr val="FF0000"/>
                </a:solidFill>
                <a:latin typeface="Verdana" charset="0"/>
              </a:rPr>
              <a:t>Cache intervenes</a:t>
            </a:r>
          </a:p>
        </p:txBody>
      </p:sp>
      <p:sp>
        <p:nvSpPr>
          <p:cNvPr id="1575951" name="Rectangle 15"/>
          <p:cNvSpPr>
            <a:spLocks noChangeArrowheads="1"/>
          </p:cNvSpPr>
          <p:nvPr/>
        </p:nvSpPr>
        <p:spPr bwMode="auto">
          <a:xfrm>
            <a:off x="5867400" y="4651298"/>
            <a:ext cx="2992438"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dirty="0">
                <a:solidFill>
                  <a:srgbClr val="FF0000"/>
                </a:solidFill>
                <a:latin typeface="Verdana" charset="0"/>
              </a:rPr>
              <a:t>Cache purges its copy</a:t>
            </a:r>
          </a:p>
        </p:txBody>
      </p:sp>
      <p:sp>
        <p:nvSpPr>
          <p:cNvPr id="1575952" name="Rectangle 16"/>
          <p:cNvSpPr>
            <a:spLocks noChangeArrowheads="1"/>
          </p:cNvSpPr>
          <p:nvPr/>
        </p:nvSpPr>
        <p:spPr bwMode="auto">
          <a:xfrm>
            <a:off x="5943600" y="5105400"/>
            <a:ext cx="60007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a:solidFill>
                  <a:srgbClr val="FF0000"/>
                </a:solidFill>
                <a:latin typeface="Verdana" charset="0"/>
              </a:rPr>
              <a:t>???</a:t>
            </a:r>
          </a:p>
        </p:txBody>
      </p:sp>
      <p:sp>
        <p:nvSpPr>
          <p:cNvPr id="1575953" name="Line 17"/>
          <p:cNvSpPr>
            <a:spLocks noChangeShapeType="1"/>
          </p:cNvSpPr>
          <p:nvPr/>
        </p:nvSpPr>
        <p:spPr bwMode="auto">
          <a:xfrm>
            <a:off x="711200" y="4127500"/>
            <a:ext cx="7162800"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20" name="Line 9"/>
          <p:cNvSpPr>
            <a:spLocks noChangeShapeType="1"/>
          </p:cNvSpPr>
          <p:nvPr/>
        </p:nvSpPr>
        <p:spPr bwMode="auto">
          <a:xfrm>
            <a:off x="1371600" y="5334000"/>
            <a:ext cx="228600" cy="0"/>
          </a:xfrm>
          <a:prstGeom prst="line">
            <a:avLst/>
          </a:prstGeom>
          <a:noFill/>
          <a:ln w="25400">
            <a:solidFill>
              <a:schemeClr val="tx1"/>
            </a:solidFill>
            <a:round/>
            <a:headEnd type="none" w="sm" len="sm"/>
            <a:tailEnd type="stealth" w="lg" len="lg"/>
          </a:ln>
          <a:effectLst/>
        </p:spPr>
        <p:txBody>
          <a:bodyPr wrap="none" anchor="ctr">
            <a:prstTxWarp prst="textNoShape">
              <a:avLst/>
            </a:prstTxWarp>
          </a:bodyPr>
          <a:lstStyle/>
          <a:p>
            <a:endParaRPr lang="en-US"/>
          </a:p>
        </p:txBody>
      </p:sp>
      <p:sp>
        <p:nvSpPr>
          <p:cNvPr id="2" name="日期占位符 1"/>
          <p:cNvSpPr>
            <a:spLocks noGrp="1"/>
          </p:cNvSpPr>
          <p:nvPr>
            <p:ph type="dt" sz="half" idx="10"/>
          </p:nvPr>
        </p:nvSpPr>
        <p:spPr/>
        <p:txBody>
          <a:bodyPr/>
          <a:lstStyle/>
          <a:p>
            <a:fld id="{64FEE2F6-126D-4EB7-9B1E-75ACC83B0F92}"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249775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59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59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759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759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759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759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5947" grpId="0" autoUpdateAnimBg="0"/>
      <p:bldP spid="1575948" grpId="0" autoUpdateAnimBg="0"/>
      <p:bldP spid="1575949" grpId="0" autoUpdateAnimBg="0"/>
      <p:bldP spid="1575950" grpId="0" autoUpdateAnimBg="0"/>
      <p:bldP spid="1575951" grpId="0" autoUpdateAnimBg="0"/>
      <p:bldP spid="157595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63129" y="101010"/>
            <a:ext cx="7886700" cy="735980"/>
          </a:xfrm>
        </p:spPr>
        <p:txBody>
          <a:bodyPr/>
          <a:lstStyle/>
          <a:p>
            <a:r>
              <a:rPr lang="en-US" dirty="0" smtClean="0"/>
              <a:t>Snoopy Coherence Protocols</a:t>
            </a:r>
            <a:endParaRPr lang="en-AU" dirty="0"/>
          </a:p>
        </p:txBody>
      </p:sp>
      <p:pic>
        <p:nvPicPr>
          <p:cNvPr id="4098" name="Picture 2"/>
          <p:cNvPicPr>
            <a:picLocks noChangeAspect="1" noChangeArrowheads="1"/>
          </p:cNvPicPr>
          <p:nvPr/>
        </p:nvPicPr>
        <p:blipFill>
          <a:blip r:embed="rId3" cstate="print"/>
          <a:srcRect/>
          <a:stretch>
            <a:fillRect/>
          </a:stretch>
        </p:blipFill>
        <p:spPr bwMode="auto">
          <a:xfrm>
            <a:off x="663129" y="836990"/>
            <a:ext cx="7509271" cy="5400322"/>
          </a:xfrm>
          <a:prstGeom prst="rect">
            <a:avLst/>
          </a:prstGeom>
          <a:noFill/>
          <a:ln w="9525">
            <a:noFill/>
            <a:miter lim="800000"/>
            <a:headEnd/>
            <a:tailEnd/>
          </a:ln>
        </p:spPr>
      </p:pic>
      <p:sp>
        <p:nvSpPr>
          <p:cNvPr id="2" name="日期占位符 1"/>
          <p:cNvSpPr>
            <a:spLocks noGrp="1"/>
          </p:cNvSpPr>
          <p:nvPr>
            <p:ph type="dt" sz="half" idx="10"/>
          </p:nvPr>
        </p:nvSpPr>
        <p:spPr/>
        <p:txBody>
          <a:bodyPr/>
          <a:lstStyle/>
          <a:p>
            <a:fld id="{CD69C4CF-2F17-40C8-A5E5-6A82D390F2B9}"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64</a:t>
            </a:fld>
            <a:endParaRPr lang="zh-CN" altLang="en-US"/>
          </a:p>
        </p:txBody>
      </p:sp>
    </p:spTree>
    <p:extLst>
      <p:ext uri="{BB962C8B-B14F-4D97-AF65-F5344CB8AC3E}">
        <p14:creationId xmlns:p14="http://schemas.microsoft.com/office/powerpoint/2010/main" val="23985382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28650" y="365126"/>
            <a:ext cx="7886700" cy="952045"/>
          </a:xfrm>
        </p:spPr>
        <p:txBody>
          <a:bodyPr/>
          <a:lstStyle/>
          <a:p>
            <a:r>
              <a:rPr lang="en-US" dirty="0" smtClean="0"/>
              <a:t>Snoopy Coherence Protocols(MSI)</a:t>
            </a:r>
            <a:endParaRPr lang="en-AU" dirty="0"/>
          </a:p>
        </p:txBody>
      </p:sp>
      <p:pic>
        <p:nvPicPr>
          <p:cNvPr id="5122" name="Picture 2"/>
          <p:cNvPicPr>
            <a:picLocks noChangeAspect="1" noChangeArrowheads="1"/>
          </p:cNvPicPr>
          <p:nvPr/>
        </p:nvPicPr>
        <p:blipFill>
          <a:blip r:embed="rId3" cstate="print"/>
          <a:srcRect/>
          <a:stretch>
            <a:fillRect/>
          </a:stretch>
        </p:blipFill>
        <p:spPr bwMode="auto">
          <a:xfrm>
            <a:off x="240255" y="1317171"/>
            <a:ext cx="8662445" cy="4907520"/>
          </a:xfrm>
          <a:prstGeom prst="rect">
            <a:avLst/>
          </a:prstGeom>
          <a:noFill/>
          <a:ln w="9525">
            <a:noFill/>
            <a:miter lim="800000"/>
            <a:headEnd/>
            <a:tailEnd/>
          </a:ln>
        </p:spPr>
      </p:pic>
      <p:sp>
        <p:nvSpPr>
          <p:cNvPr id="2" name="日期占位符 1"/>
          <p:cNvSpPr>
            <a:spLocks noGrp="1"/>
          </p:cNvSpPr>
          <p:nvPr>
            <p:ph type="dt" sz="half" idx="10"/>
          </p:nvPr>
        </p:nvSpPr>
        <p:spPr/>
        <p:txBody>
          <a:bodyPr/>
          <a:lstStyle/>
          <a:p>
            <a:fld id="{8DBED9B6-CE06-4BC8-B70E-09CEB6E9E23A}"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65</a:t>
            </a:fld>
            <a:endParaRPr lang="zh-CN" altLang="en-US"/>
          </a:p>
        </p:txBody>
      </p:sp>
    </p:spTree>
    <p:extLst>
      <p:ext uri="{BB962C8B-B14F-4D97-AF65-F5344CB8AC3E}">
        <p14:creationId xmlns:p14="http://schemas.microsoft.com/office/powerpoint/2010/main" val="23923894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628650" y="365127"/>
            <a:ext cx="7886700" cy="1113154"/>
          </a:xfrm>
        </p:spPr>
        <p:txBody>
          <a:bodyPr>
            <a:normAutofit/>
          </a:bodyPr>
          <a:lstStyle/>
          <a:p>
            <a:r>
              <a:rPr lang="en-US" sz="2800" dirty="0">
                <a:ea typeface="ＭＳ Ｐゴシック" charset="-128"/>
                <a:cs typeface="ＭＳ Ｐゴシック" charset="-128"/>
              </a:rPr>
              <a:t>Performance of Symmetric Shared-Memory Multiprocessors</a:t>
            </a:r>
          </a:p>
        </p:txBody>
      </p:sp>
      <p:sp>
        <p:nvSpPr>
          <p:cNvPr id="22534" name="Rectangle 3"/>
          <p:cNvSpPr>
            <a:spLocks noGrp="1" noChangeArrowheads="1"/>
          </p:cNvSpPr>
          <p:nvPr>
            <p:ph idx="1"/>
          </p:nvPr>
        </p:nvSpPr>
        <p:spPr>
          <a:xfrm>
            <a:off x="628650" y="1478282"/>
            <a:ext cx="7886700" cy="4698682"/>
          </a:xfrm>
        </p:spPr>
        <p:txBody>
          <a:bodyPr/>
          <a:lstStyle/>
          <a:p>
            <a:pPr marL="457200" indent="-457200">
              <a:buFontTx/>
              <a:buNone/>
            </a:pPr>
            <a:r>
              <a:rPr lang="en-US" sz="2800" dirty="0">
                <a:ea typeface="ＭＳ Ｐゴシック" charset="-128"/>
                <a:cs typeface="ＭＳ Ｐゴシック" charset="-128"/>
              </a:rPr>
              <a:t>Cache performance </a:t>
            </a:r>
            <a:r>
              <a:rPr lang="zh-CN" altLang="en-US" sz="2800" dirty="0" smtClean="0">
                <a:ea typeface="ＭＳ Ｐゴシック" charset="-128"/>
                <a:cs typeface="ＭＳ Ｐゴシック" charset="-128"/>
              </a:rPr>
              <a:t>由两部分构成</a:t>
            </a:r>
            <a:r>
              <a:rPr lang="zh-CN" altLang="en-US" dirty="0">
                <a:ea typeface="ＭＳ Ｐゴシック" charset="-128"/>
                <a:cs typeface="ＭＳ Ｐゴシック" charset="-128"/>
              </a:rPr>
              <a:t>：</a:t>
            </a:r>
            <a:endParaRPr lang="en-US" sz="2800" dirty="0" smtClean="0">
              <a:ea typeface="ＭＳ Ｐゴシック" charset="-128"/>
              <a:cs typeface="ＭＳ Ｐゴシック" charset="-128"/>
            </a:endParaRPr>
          </a:p>
          <a:p>
            <a:pPr marL="457200" indent="-457200">
              <a:buFontTx/>
              <a:buAutoNum type="arabicPeriod"/>
            </a:pPr>
            <a:r>
              <a:rPr lang="zh-CN" altLang="en-US" sz="2800" dirty="0" smtClean="0">
                <a:ea typeface="ＭＳ Ｐゴシック" charset="-128"/>
                <a:cs typeface="ＭＳ Ｐゴシック" charset="-128"/>
              </a:rPr>
              <a:t>单处理器 </a:t>
            </a:r>
            <a:r>
              <a:rPr lang="en-US" altLang="zh-CN" sz="2800" dirty="0" smtClean="0">
                <a:ea typeface="ＭＳ Ｐゴシック" charset="-128"/>
                <a:cs typeface="ＭＳ Ｐゴシック" charset="-128"/>
              </a:rPr>
              <a:t>cache miss</a:t>
            </a:r>
            <a:r>
              <a:rPr lang="zh-CN" altLang="en-US" sz="2800" dirty="0" smtClean="0">
                <a:ea typeface="ＭＳ Ｐゴシック" charset="-128"/>
                <a:cs typeface="ＭＳ Ｐゴシック" charset="-128"/>
              </a:rPr>
              <a:t>的通信量（</a:t>
            </a:r>
            <a:r>
              <a:rPr lang="en-US" altLang="zh-CN" sz="2800" dirty="0" smtClean="0">
                <a:ea typeface="ＭＳ Ｐゴシック" charset="-128"/>
                <a:cs typeface="ＭＳ Ｐゴシック" charset="-128"/>
              </a:rPr>
              <a:t>Traffic</a:t>
            </a:r>
            <a:r>
              <a:rPr lang="zh-CN" altLang="en-US" sz="2800" dirty="0" smtClean="0">
                <a:ea typeface="ＭＳ Ｐゴシック" charset="-128"/>
                <a:cs typeface="ＭＳ Ｐゴシック" charset="-128"/>
              </a:rPr>
              <a:t>）</a:t>
            </a:r>
            <a:endParaRPr lang="en-US" sz="2800" dirty="0" smtClean="0">
              <a:ea typeface="ＭＳ Ｐゴシック" charset="-128"/>
              <a:cs typeface="ＭＳ Ｐゴシック" charset="-128"/>
            </a:endParaRPr>
          </a:p>
          <a:p>
            <a:pPr marL="457200" indent="-457200">
              <a:buFontTx/>
              <a:buAutoNum type="arabicPeriod"/>
            </a:pPr>
            <a:r>
              <a:rPr lang="zh-CN" altLang="en-US" sz="2800" dirty="0" smtClean="0">
                <a:ea typeface="ＭＳ Ｐゴシック" charset="-128"/>
                <a:cs typeface="ＭＳ Ｐゴシック" charset="-128"/>
              </a:rPr>
              <a:t>通信引起的通信量：</a:t>
            </a:r>
            <a:r>
              <a:rPr lang="zh-CN" altLang="en-US" dirty="0" smtClean="0"/>
              <a:t>由于作废机制导致后面的访问失效</a:t>
            </a:r>
            <a:endParaRPr lang="en-US" dirty="0" smtClean="0"/>
          </a:p>
          <a:p>
            <a:pPr marL="457200" indent="-457200"/>
            <a:r>
              <a:rPr lang="en-US" sz="2800" i="1" dirty="0" smtClean="0">
                <a:solidFill>
                  <a:srgbClr val="0332B7"/>
                </a:solidFill>
                <a:ea typeface="ＭＳ Ｐゴシック" charset="-128"/>
                <a:cs typeface="ＭＳ Ｐゴシック" charset="-128"/>
              </a:rPr>
              <a:t>Coherence misses</a:t>
            </a:r>
            <a:endParaRPr lang="en-US" sz="2800" dirty="0" smtClean="0">
              <a:solidFill>
                <a:srgbClr val="0332B7"/>
              </a:solidFill>
              <a:ea typeface="ＭＳ Ｐゴシック" charset="-128"/>
              <a:cs typeface="ＭＳ Ｐゴシック" charset="-128"/>
            </a:endParaRPr>
          </a:p>
          <a:p>
            <a:pPr marL="800100" lvl="1" indent="-342900"/>
            <a:r>
              <a:rPr lang="zh-CN" altLang="en-US" dirty="0" smtClean="0"/>
              <a:t>有时也称为</a:t>
            </a:r>
            <a:r>
              <a:rPr lang="en-US" dirty="0" smtClean="0"/>
              <a:t> </a:t>
            </a:r>
            <a:r>
              <a:rPr lang="en-US" i="1" dirty="0" smtClean="0"/>
              <a:t>Communication</a:t>
            </a:r>
            <a:r>
              <a:rPr lang="en-US" dirty="0" smtClean="0"/>
              <a:t> miss</a:t>
            </a:r>
          </a:p>
          <a:p>
            <a:pPr marL="800100" lvl="1" indent="-342900"/>
            <a:r>
              <a:rPr lang="en-US" dirty="0" smtClean="0">
                <a:ea typeface="ＭＳ Ｐゴシック" charset="-128"/>
                <a:cs typeface="ＭＳ Ｐゴシック" charset="-128"/>
              </a:rPr>
              <a:t>4</a:t>
            </a:r>
            <a:r>
              <a:rPr lang="en-US" baseline="30000" dirty="0" smtClean="0">
                <a:ea typeface="ＭＳ Ｐゴシック" charset="-128"/>
                <a:cs typeface="ＭＳ Ｐゴシック" charset="-128"/>
              </a:rPr>
              <a:t>th</a:t>
            </a:r>
            <a:r>
              <a:rPr lang="en-US" dirty="0" smtClean="0">
                <a:ea typeface="ＭＳ Ｐゴシック" charset="-128"/>
                <a:cs typeface="ＭＳ Ｐゴシック" charset="-128"/>
              </a:rPr>
              <a:t> </a:t>
            </a:r>
            <a:r>
              <a:rPr lang="en-US" i="1" dirty="0" smtClean="0">
                <a:ea typeface="ＭＳ Ｐゴシック" charset="-128"/>
                <a:cs typeface="ＭＳ Ｐゴシック" charset="-128"/>
              </a:rPr>
              <a:t>C </a:t>
            </a:r>
            <a:r>
              <a:rPr lang="en-US" dirty="0" smtClean="0">
                <a:ea typeface="ＭＳ Ｐゴシック" charset="-128"/>
                <a:cs typeface="ＭＳ Ｐゴシック" charset="-128"/>
              </a:rPr>
              <a:t>of cache misses along with</a:t>
            </a:r>
            <a:r>
              <a:rPr lang="en-US" dirty="0" smtClean="0"/>
              <a:t> </a:t>
            </a:r>
            <a:r>
              <a:rPr lang="en-US" i="1" dirty="0"/>
              <a:t>C</a:t>
            </a:r>
            <a:r>
              <a:rPr lang="en-US" dirty="0"/>
              <a:t>ompulsory, </a:t>
            </a:r>
            <a:r>
              <a:rPr lang="en-US" i="1" dirty="0"/>
              <a:t>C</a:t>
            </a:r>
            <a:r>
              <a:rPr lang="en-US" dirty="0"/>
              <a:t>apacity,</a:t>
            </a:r>
            <a:r>
              <a:rPr lang="en-US" dirty="0" smtClean="0"/>
              <a:t> &amp; </a:t>
            </a:r>
            <a:r>
              <a:rPr lang="en-US" i="1" dirty="0" smtClean="0"/>
              <a:t>C</a:t>
            </a:r>
            <a:r>
              <a:rPr lang="en-US" dirty="0" smtClean="0"/>
              <a:t>onflict.</a:t>
            </a:r>
            <a:endParaRPr lang="en-US" dirty="0" smtClean="0">
              <a:ea typeface="ＭＳ Ｐゴシック" charset="-128"/>
              <a:cs typeface="ＭＳ Ｐゴシック" charset="-128"/>
            </a:endParaRPr>
          </a:p>
        </p:txBody>
      </p:sp>
      <p:sp>
        <p:nvSpPr>
          <p:cNvPr id="22531" name="Slide Number Placeholder 4"/>
          <p:cNvSpPr>
            <a:spLocks noGrp="1"/>
          </p:cNvSpPr>
          <p:nvPr>
            <p:ph type="sldNum" sz="quarter" idx="12"/>
          </p:nvPr>
        </p:nvSpPr>
        <p:spPr>
          <a:noFill/>
        </p:spPr>
        <p:txBody>
          <a:bodyPr/>
          <a:lstStyle/>
          <a:p>
            <a:fld id="{ACD655E1-0784-1046-B36D-18C27B7D1076}" type="slidenum">
              <a:rPr lang="en-US" smtClean="0"/>
              <a:pPr/>
              <a:t>66</a:t>
            </a:fld>
            <a:endParaRPr lang="en-US" b="0" smtClean="0">
              <a:solidFill>
                <a:srgbClr val="FBBA03"/>
              </a:solidFill>
            </a:endParaRPr>
          </a:p>
        </p:txBody>
      </p:sp>
    </p:spTree>
    <p:extLst>
      <p:ext uri="{BB962C8B-B14F-4D97-AF65-F5344CB8AC3E}">
        <p14:creationId xmlns:p14="http://schemas.microsoft.com/office/powerpoint/2010/main" val="40919583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628650" y="182247"/>
            <a:ext cx="7886700" cy="610234"/>
          </a:xfrm>
        </p:spPr>
        <p:txBody>
          <a:bodyPr>
            <a:normAutofit fontScale="90000"/>
          </a:bodyPr>
          <a:lstStyle/>
          <a:p>
            <a:r>
              <a:rPr lang="en-US" dirty="0">
                <a:ea typeface="ＭＳ Ｐゴシック" charset="-128"/>
                <a:cs typeface="ＭＳ Ｐゴシック" charset="-128"/>
              </a:rPr>
              <a:t>Coherency Misses</a:t>
            </a:r>
          </a:p>
        </p:txBody>
      </p:sp>
      <p:sp>
        <p:nvSpPr>
          <p:cNvPr id="24582" name="Rectangle 3"/>
          <p:cNvSpPr>
            <a:spLocks noGrp="1" noChangeArrowheads="1"/>
          </p:cNvSpPr>
          <p:nvPr>
            <p:ph idx="1"/>
          </p:nvPr>
        </p:nvSpPr>
        <p:spPr>
          <a:xfrm>
            <a:off x="228600" y="1066800"/>
            <a:ext cx="8794376" cy="5495365"/>
          </a:xfrm>
        </p:spPr>
        <p:txBody>
          <a:bodyPr>
            <a:noAutofit/>
          </a:bodyPr>
          <a:lstStyle/>
          <a:p>
            <a:pPr>
              <a:lnSpc>
                <a:spcPct val="120000"/>
              </a:lnSpc>
              <a:spcBef>
                <a:spcPts val="0"/>
              </a:spcBef>
              <a:buFont typeface="Wingdings" panose="05000000000000000000" pitchFamily="2" charset="2"/>
              <a:buChar char="p"/>
            </a:pPr>
            <a:r>
              <a:rPr lang="en-US" sz="2400" dirty="0" smtClean="0">
                <a:ea typeface="ＭＳ Ｐゴシック" charset="-128"/>
                <a:cs typeface="ＭＳ Ｐゴシック" charset="-128"/>
              </a:rPr>
              <a:t> </a:t>
            </a:r>
            <a:r>
              <a:rPr lang="zh-CN" altLang="en-US" sz="2400" dirty="0" smtClean="0">
                <a:ea typeface="ＭＳ Ｐゴシック" charset="-128"/>
                <a:cs typeface="ＭＳ Ｐゴシック" charset="-128"/>
              </a:rPr>
              <a:t>由于对共享块的写操作引起</a:t>
            </a:r>
            <a:endParaRPr lang="en-US" sz="2400" dirty="0" smtClean="0">
              <a:ea typeface="ＭＳ Ｐゴシック" charset="-128"/>
              <a:cs typeface="ＭＳ Ｐゴシック" charset="-128"/>
            </a:endParaRPr>
          </a:p>
          <a:p>
            <a:pPr lvl="1">
              <a:lnSpc>
                <a:spcPct val="120000"/>
              </a:lnSpc>
              <a:spcBef>
                <a:spcPts val="0"/>
              </a:spcBef>
            </a:pPr>
            <a:r>
              <a:rPr lang="zh-CN" altLang="en-US" sz="1800" dirty="0" smtClean="0">
                <a:ea typeface="ＭＳ Ｐゴシック" charset="-128"/>
                <a:cs typeface="ＭＳ Ｐゴシック" charset="-128"/>
              </a:rPr>
              <a:t>共享块在多个本地</a:t>
            </a:r>
            <a:r>
              <a:rPr lang="en-US" altLang="zh-CN" sz="1800" dirty="0" smtClean="0">
                <a:ea typeface="ＭＳ Ｐゴシック" charset="-128"/>
                <a:cs typeface="ＭＳ Ｐゴシック" charset="-128"/>
              </a:rPr>
              <a:t>Cache</a:t>
            </a:r>
            <a:r>
              <a:rPr lang="zh-CN" altLang="en-US" sz="1800" dirty="0" smtClean="0">
                <a:ea typeface="ＭＳ Ｐゴシック" charset="-128"/>
                <a:cs typeface="ＭＳ Ｐゴシック" charset="-128"/>
              </a:rPr>
              <a:t>有副本</a:t>
            </a:r>
            <a:endParaRPr lang="en-US" altLang="zh-CN" sz="1800" dirty="0" smtClean="0">
              <a:ea typeface="ＭＳ Ｐゴシック" charset="-128"/>
              <a:cs typeface="ＭＳ Ｐゴシック" charset="-128"/>
            </a:endParaRPr>
          </a:p>
          <a:p>
            <a:pPr lvl="1">
              <a:lnSpc>
                <a:spcPct val="120000"/>
              </a:lnSpc>
              <a:spcBef>
                <a:spcPts val="0"/>
              </a:spcBef>
            </a:pPr>
            <a:r>
              <a:rPr lang="zh-CN" altLang="en-US" sz="1800" dirty="0" smtClean="0">
                <a:ea typeface="ＭＳ Ｐゴシック" charset="-128"/>
                <a:cs typeface="ＭＳ Ｐゴシック" charset="-128"/>
              </a:rPr>
              <a:t>当某一处理器对共享块进行写操作时会 作废其他处理器的本地</a:t>
            </a:r>
            <a:r>
              <a:rPr lang="en-US" altLang="zh-CN" sz="1800" dirty="0" smtClean="0">
                <a:ea typeface="ＭＳ Ｐゴシック" charset="-128"/>
                <a:cs typeface="ＭＳ Ｐゴシック" charset="-128"/>
              </a:rPr>
              <a:t>Cache</a:t>
            </a:r>
            <a:r>
              <a:rPr lang="zh-CN" altLang="en-US" sz="1800" dirty="0" smtClean="0">
                <a:ea typeface="ＭＳ Ｐゴシック" charset="-128"/>
                <a:cs typeface="ＭＳ Ｐゴシック" charset="-128"/>
              </a:rPr>
              <a:t>的副本</a:t>
            </a:r>
            <a:endParaRPr lang="en-US" altLang="zh-CN" sz="1800" dirty="0" smtClean="0">
              <a:ea typeface="ＭＳ Ｐゴシック" charset="-128"/>
              <a:cs typeface="ＭＳ Ｐゴシック" charset="-128"/>
            </a:endParaRPr>
          </a:p>
          <a:p>
            <a:pPr lvl="1">
              <a:lnSpc>
                <a:spcPct val="120000"/>
              </a:lnSpc>
              <a:spcBef>
                <a:spcPts val="0"/>
              </a:spcBef>
            </a:pPr>
            <a:r>
              <a:rPr lang="zh-CN" altLang="en-US" sz="1800" dirty="0" smtClean="0">
                <a:ea typeface="ＭＳ Ｐゴシック" charset="-128"/>
                <a:cs typeface="ＭＳ Ｐゴシック" charset="-128"/>
              </a:rPr>
              <a:t>其他处理器对共享块进行读操作时</a:t>
            </a:r>
            <a:r>
              <a:rPr lang="en-US" altLang="zh-CN" sz="1800" dirty="0">
                <a:ea typeface="ＭＳ Ｐゴシック" charset="-128"/>
                <a:cs typeface="ＭＳ Ｐゴシック" charset="-128"/>
              </a:rPr>
              <a:t> </a:t>
            </a:r>
            <a:r>
              <a:rPr lang="zh-CN" altLang="en-US" sz="1800" dirty="0" smtClean="0">
                <a:ea typeface="ＭＳ Ｐゴシック" charset="-128"/>
                <a:cs typeface="ＭＳ Ｐゴシック" charset="-128"/>
              </a:rPr>
              <a:t>会有</a:t>
            </a:r>
            <a:r>
              <a:rPr lang="en-US" altLang="zh-CN" sz="1800" dirty="0" smtClean="0">
                <a:ea typeface="ＭＳ Ｐゴシック" charset="-128"/>
                <a:cs typeface="ＭＳ Ｐゴシック" charset="-128"/>
              </a:rPr>
              <a:t>coherence miss</a:t>
            </a:r>
            <a:endParaRPr lang="en-US" sz="1800" dirty="0">
              <a:ea typeface="ＭＳ Ｐゴシック" charset="-128"/>
              <a:cs typeface="ＭＳ Ｐゴシック" charset="-128"/>
            </a:endParaRPr>
          </a:p>
          <a:p>
            <a:pPr>
              <a:lnSpc>
                <a:spcPct val="120000"/>
              </a:lnSpc>
              <a:spcBef>
                <a:spcPts val="0"/>
              </a:spcBef>
              <a:buFont typeface="Wingdings" panose="05000000000000000000" pitchFamily="2" charset="2"/>
              <a:buChar char="p"/>
            </a:pPr>
            <a:r>
              <a:rPr lang="en-US" sz="2400" dirty="0">
                <a:ea typeface="ＭＳ Ｐゴシック" charset="-128"/>
                <a:cs typeface="ＭＳ Ｐゴシック" charset="-128"/>
              </a:rPr>
              <a:t>True sharing misses </a:t>
            </a:r>
            <a:r>
              <a:rPr lang="zh-CN" altLang="en-US" sz="2400" dirty="0" smtClean="0">
                <a:ea typeface="ＭＳ Ｐゴシック" charset="-128"/>
                <a:cs typeface="ＭＳ Ｐゴシック" charset="-128"/>
              </a:rPr>
              <a:t>：</a:t>
            </a:r>
            <a:r>
              <a:rPr lang="en-US" altLang="zh-CN" sz="2400" dirty="0" smtClean="0">
                <a:ea typeface="ＭＳ Ｐゴシック" charset="-128"/>
                <a:cs typeface="ＭＳ Ｐゴシック" charset="-128"/>
              </a:rPr>
              <a:t>Cache </a:t>
            </a:r>
            <a:r>
              <a:rPr lang="en-US" altLang="zh-CN" sz="2400" dirty="0">
                <a:ea typeface="ＭＳ Ｐゴシック" charset="-128"/>
                <a:cs typeface="ＭＳ Ｐゴシック" charset="-128"/>
              </a:rPr>
              <a:t>coherence </a:t>
            </a:r>
            <a:r>
              <a:rPr lang="zh-CN" altLang="en-US" sz="2400" dirty="0">
                <a:ea typeface="ＭＳ Ｐゴシック" charset="-128"/>
                <a:cs typeface="ＭＳ Ｐゴシック" charset="-128"/>
              </a:rPr>
              <a:t>机制引起的数据通信</a:t>
            </a:r>
            <a:endParaRPr lang="en-US" altLang="zh-CN" sz="2400" dirty="0">
              <a:ea typeface="ＭＳ Ｐゴシック" charset="-128"/>
              <a:cs typeface="ＭＳ Ｐゴシック" charset="-128"/>
            </a:endParaRPr>
          </a:p>
          <a:p>
            <a:pPr marL="457200" lvl="1" indent="0">
              <a:lnSpc>
                <a:spcPct val="120000"/>
              </a:lnSpc>
              <a:spcBef>
                <a:spcPts val="0"/>
              </a:spcBef>
              <a:buNone/>
            </a:pPr>
            <a:r>
              <a:rPr lang="zh-CN" altLang="en-US" sz="1800" dirty="0" smtClean="0">
                <a:ea typeface="ＭＳ Ｐゴシック" charset="-128"/>
                <a:cs typeface="ＭＳ Ｐゴシック" charset="-128"/>
              </a:rPr>
              <a:t>通常是</a:t>
            </a:r>
            <a:r>
              <a:rPr lang="zh-CN" altLang="en-US" sz="1800" dirty="0"/>
              <a:t>不同的处理器写或读 同一个变量</a:t>
            </a:r>
            <a:endParaRPr lang="en-US" sz="1800" dirty="0">
              <a:ea typeface="ＭＳ Ｐゴシック" charset="-128"/>
              <a:cs typeface="ＭＳ Ｐゴシック" charset="-128"/>
            </a:endParaRPr>
          </a:p>
          <a:p>
            <a:pPr lvl="1">
              <a:lnSpc>
                <a:spcPct val="120000"/>
              </a:lnSpc>
              <a:spcBef>
                <a:spcPts val="0"/>
              </a:spcBef>
            </a:pPr>
            <a:r>
              <a:rPr lang="zh-CN" altLang="en-US" sz="1800" dirty="0"/>
              <a:t>对</a:t>
            </a:r>
            <a:r>
              <a:rPr lang="en-US" altLang="zh-CN" sz="1800" dirty="0"/>
              <a:t>S</a:t>
            </a:r>
            <a:r>
              <a:rPr lang="zh-CN" altLang="en-US" sz="1800" dirty="0"/>
              <a:t>态块的写操作会作废其他</a:t>
            </a:r>
            <a:r>
              <a:rPr lang="en-US" altLang="zh-CN" sz="1800" dirty="0"/>
              <a:t>cache</a:t>
            </a:r>
            <a:r>
              <a:rPr lang="zh-CN" altLang="en-US" sz="1800" dirty="0"/>
              <a:t>中的共享</a:t>
            </a:r>
            <a:r>
              <a:rPr lang="zh-CN" altLang="en-US" sz="1800" dirty="0" smtClean="0"/>
              <a:t>块</a:t>
            </a:r>
            <a:endParaRPr lang="en-US" altLang="zh-CN" sz="1800" dirty="0"/>
          </a:p>
          <a:p>
            <a:pPr lvl="1">
              <a:lnSpc>
                <a:spcPct val="120000"/>
              </a:lnSpc>
              <a:spcBef>
                <a:spcPts val="0"/>
              </a:spcBef>
            </a:pPr>
            <a:r>
              <a:rPr lang="zh-CN" altLang="en-US" sz="2000" dirty="0" smtClean="0"/>
              <a:t>处理器</a:t>
            </a:r>
            <a:r>
              <a:rPr lang="zh-CN" altLang="en-US" sz="2000" dirty="0"/>
              <a:t>试图读一个</a:t>
            </a:r>
            <a:r>
              <a:rPr lang="zh-CN" altLang="en-US" sz="2000" dirty="0" smtClean="0"/>
              <a:t>存在于其他处理器的</a:t>
            </a:r>
            <a:r>
              <a:rPr lang="en-US" altLang="zh-CN" sz="2000" dirty="0" smtClean="0"/>
              <a:t>cache</a:t>
            </a:r>
            <a:r>
              <a:rPr lang="zh-CN" altLang="en-US" sz="2000" dirty="0"/>
              <a:t>中并且已经修改过的</a:t>
            </a:r>
            <a:r>
              <a:rPr lang="zh-CN" altLang="en-US" sz="2000" dirty="0" smtClean="0"/>
              <a:t>字（</a:t>
            </a:r>
            <a:r>
              <a:rPr lang="en-US" altLang="zh-CN" sz="2000" dirty="0" smtClean="0"/>
              <a:t>modified</a:t>
            </a:r>
            <a:r>
              <a:rPr lang="zh-CN" altLang="en-US" sz="2000" dirty="0" smtClean="0"/>
              <a:t>），</a:t>
            </a:r>
            <a:r>
              <a:rPr lang="zh-CN" altLang="en-US" sz="2000" dirty="0"/>
              <a:t>这会导致失效，并将当前</a:t>
            </a:r>
            <a:r>
              <a:rPr lang="en-US" altLang="zh-CN" sz="2000" dirty="0"/>
              <a:t>cache</a:t>
            </a:r>
            <a:r>
              <a:rPr lang="zh-CN" altLang="en-US" sz="2000" dirty="0"/>
              <a:t>中的对应块</a:t>
            </a:r>
            <a:r>
              <a:rPr lang="zh-CN" altLang="en-US" sz="2000" dirty="0" smtClean="0"/>
              <a:t>写回</a:t>
            </a:r>
            <a:endParaRPr lang="en-US" altLang="zh-CN" sz="2000" dirty="0"/>
          </a:p>
          <a:p>
            <a:pPr lvl="1">
              <a:lnSpc>
                <a:spcPct val="120000"/>
              </a:lnSpc>
              <a:spcBef>
                <a:spcPts val="0"/>
              </a:spcBef>
            </a:pPr>
            <a:r>
              <a:rPr lang="zh-CN" altLang="en-US" sz="2000" dirty="0" smtClean="0"/>
              <a:t>即时块大小为</a:t>
            </a:r>
            <a:r>
              <a:rPr lang="en-US" altLang="zh-CN" sz="2000" dirty="0" smtClean="0"/>
              <a:t>1</a:t>
            </a:r>
            <a:r>
              <a:rPr lang="zh-CN" altLang="en-US" sz="2000" dirty="0" smtClean="0"/>
              <a:t>个字，失效仍然会发生</a:t>
            </a:r>
            <a:endParaRPr lang="en-US" sz="1800" dirty="0"/>
          </a:p>
          <a:p>
            <a:pPr>
              <a:lnSpc>
                <a:spcPct val="120000"/>
              </a:lnSpc>
              <a:spcBef>
                <a:spcPts val="0"/>
              </a:spcBef>
              <a:buFont typeface="Wingdings" panose="05000000000000000000" pitchFamily="2" charset="2"/>
              <a:buChar char="p"/>
            </a:pPr>
            <a:r>
              <a:rPr lang="en-US" sz="2400" dirty="0">
                <a:ea typeface="ＭＳ Ｐゴシック" charset="-128"/>
                <a:cs typeface="ＭＳ Ｐゴシック" charset="-128"/>
              </a:rPr>
              <a:t>False sharing misses </a:t>
            </a:r>
            <a:r>
              <a:rPr lang="zh-CN" altLang="en-US" sz="2400" dirty="0">
                <a:ea typeface="ＭＳ Ｐゴシック" charset="-128"/>
                <a:cs typeface="ＭＳ Ｐゴシック" charset="-128"/>
              </a:rPr>
              <a:t>： 由于某个字在某个失效块</a:t>
            </a:r>
            <a:r>
              <a:rPr lang="zh-CN" altLang="en-US" sz="2400" dirty="0" smtClean="0">
                <a:ea typeface="ＭＳ Ｐゴシック" charset="-128"/>
                <a:cs typeface="ＭＳ Ｐゴシック" charset="-128"/>
              </a:rPr>
              <a:t>中</a:t>
            </a:r>
            <a:endParaRPr lang="en-US" altLang="zh-CN" sz="2400" dirty="0" smtClean="0">
              <a:ea typeface="ＭＳ Ｐゴシック" charset="-128"/>
              <a:cs typeface="ＭＳ Ｐゴシック" charset="-128"/>
            </a:endParaRPr>
          </a:p>
          <a:p>
            <a:pPr marL="457200" lvl="1" indent="0">
              <a:lnSpc>
                <a:spcPct val="120000"/>
              </a:lnSpc>
              <a:spcBef>
                <a:spcPts val="0"/>
              </a:spcBef>
              <a:buNone/>
            </a:pPr>
            <a:r>
              <a:rPr lang="zh-CN" altLang="en-US" sz="1800" dirty="0"/>
              <a:t>读写同</a:t>
            </a:r>
            <a:r>
              <a:rPr lang="zh-CN" altLang="en-US" sz="1800" dirty="0" smtClean="0"/>
              <a:t>一</a:t>
            </a:r>
            <a:r>
              <a:rPr lang="zh-CN" altLang="en-US" sz="1800" dirty="0"/>
              <a:t>块</a:t>
            </a:r>
            <a:r>
              <a:rPr lang="zh-CN" altLang="en-US" sz="1800" dirty="0" smtClean="0"/>
              <a:t>中</a:t>
            </a:r>
            <a:r>
              <a:rPr lang="zh-CN" altLang="en-US" sz="1800" dirty="0"/>
              <a:t>的不同变量</a:t>
            </a:r>
            <a:endParaRPr lang="en-US" sz="1800" dirty="0"/>
          </a:p>
          <a:p>
            <a:pPr marL="800100" lvl="1" indent="-342900">
              <a:lnSpc>
                <a:spcPct val="120000"/>
              </a:lnSpc>
              <a:spcBef>
                <a:spcPts val="0"/>
              </a:spcBef>
              <a:buFontTx/>
              <a:buChar char="•"/>
            </a:pPr>
            <a:r>
              <a:rPr lang="zh-CN" altLang="en-US" sz="1800" dirty="0" smtClean="0"/>
              <a:t>失效并没有通过通信产生新的值，仅仅是产生了额外的失效</a:t>
            </a:r>
            <a:endParaRPr lang="en-US" sz="1800" dirty="0"/>
          </a:p>
          <a:p>
            <a:pPr marL="800100" lvl="1" indent="-342900">
              <a:lnSpc>
                <a:spcPct val="120000"/>
              </a:lnSpc>
              <a:spcBef>
                <a:spcPts val="0"/>
              </a:spcBef>
              <a:buFontTx/>
              <a:buChar char="•"/>
            </a:pPr>
            <a:r>
              <a:rPr lang="zh-CN" altLang="en-US" sz="1800" dirty="0" smtClean="0"/>
              <a:t>块是共享的，但块中没有真正共享的字</a:t>
            </a:r>
            <a:r>
              <a:rPr lang="en-US" sz="1800" dirty="0"/>
              <a:t/>
            </a:r>
            <a:br>
              <a:rPr lang="en-US" sz="1800" dirty="0"/>
            </a:br>
            <a:r>
              <a:rPr lang="en-US" sz="1800" dirty="0"/>
              <a:t> </a:t>
            </a:r>
            <a:r>
              <a:rPr lang="en-US" sz="1800" dirty="0" smtClean="0">
                <a:sym typeface="Symbol" charset="2"/>
              </a:rPr>
              <a:t></a:t>
            </a:r>
            <a:r>
              <a:rPr lang="zh-CN" altLang="en-US" sz="1800" dirty="0" smtClean="0">
                <a:sym typeface="Symbol" charset="2"/>
              </a:rPr>
              <a:t>如果块的大小为</a:t>
            </a:r>
            <a:r>
              <a:rPr lang="en-US" altLang="zh-CN" sz="1800" dirty="0" smtClean="0">
                <a:sym typeface="Symbol" charset="2"/>
              </a:rPr>
              <a:t>1</a:t>
            </a:r>
            <a:r>
              <a:rPr lang="zh-CN" altLang="en-US" sz="1800" dirty="0" smtClean="0">
                <a:sym typeface="Symbol" charset="2"/>
              </a:rPr>
              <a:t>个字，那么就不会产生这种失效</a:t>
            </a:r>
            <a:endParaRPr lang="en-US" sz="1800" dirty="0"/>
          </a:p>
        </p:txBody>
      </p:sp>
      <p:sp>
        <p:nvSpPr>
          <p:cNvPr id="24579" name="Slide Number Placeholder 4"/>
          <p:cNvSpPr>
            <a:spLocks noGrp="1"/>
          </p:cNvSpPr>
          <p:nvPr>
            <p:ph type="sldNum" sz="quarter" idx="12"/>
          </p:nvPr>
        </p:nvSpPr>
        <p:spPr>
          <a:noFill/>
        </p:spPr>
        <p:txBody>
          <a:bodyPr/>
          <a:lstStyle/>
          <a:p>
            <a:fld id="{D4B94DCD-8B30-444E-96E7-CCD59BC6B858}" type="slidenum">
              <a:rPr lang="en-US" smtClean="0"/>
              <a:pPr/>
              <a:t>67</a:t>
            </a:fld>
            <a:endParaRPr lang="en-US" b="0" smtClean="0">
              <a:solidFill>
                <a:srgbClr val="FBBA03"/>
              </a:solidFill>
            </a:endParaRPr>
          </a:p>
        </p:txBody>
      </p:sp>
    </p:spTree>
    <p:extLst>
      <p:ext uri="{BB962C8B-B14F-4D97-AF65-F5344CB8AC3E}">
        <p14:creationId xmlns:p14="http://schemas.microsoft.com/office/powerpoint/2010/main" val="42063624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49" y="365127"/>
            <a:ext cx="8193617" cy="803274"/>
          </a:xfrm>
        </p:spPr>
        <p:txBody>
          <a:bodyPr>
            <a:normAutofit fontScale="90000"/>
          </a:bodyPr>
          <a:lstStyle/>
          <a:p>
            <a:r>
              <a:rPr lang="en-US" altLang="zh-CN" dirty="0"/>
              <a:t>Example of True &amp; False Sharing Misses</a:t>
            </a:r>
            <a:endParaRPr lang="zh-CN" altLang="en-US" dirty="0"/>
          </a:p>
        </p:txBody>
      </p:sp>
      <p:sp>
        <p:nvSpPr>
          <p:cNvPr id="3" name="内容占位符 2"/>
          <p:cNvSpPr>
            <a:spLocks noGrp="1"/>
          </p:cNvSpPr>
          <p:nvPr>
            <p:ph idx="1"/>
          </p:nvPr>
        </p:nvSpPr>
        <p:spPr>
          <a:xfrm>
            <a:off x="628650" y="1168401"/>
            <a:ext cx="7886700" cy="1196975"/>
          </a:xfrm>
        </p:spPr>
        <p:txBody>
          <a:bodyPr>
            <a:normAutofit fontScale="92500" lnSpcReduction="10000"/>
          </a:bodyPr>
          <a:lstStyle/>
          <a:p>
            <a:pPr marL="0" indent="0">
              <a:buNone/>
            </a:pPr>
            <a:r>
              <a:rPr lang="zh-CN" altLang="en-US" dirty="0" smtClean="0"/>
              <a:t>变量</a:t>
            </a:r>
            <a:r>
              <a:rPr lang="en-US" altLang="zh-CN" dirty="0" smtClean="0"/>
              <a:t>X</a:t>
            </a:r>
            <a:r>
              <a:rPr lang="zh-CN" altLang="en-US" dirty="0" smtClean="0"/>
              <a:t>和</a:t>
            </a:r>
            <a:r>
              <a:rPr lang="en-US" altLang="zh-CN" dirty="0" smtClean="0"/>
              <a:t>Y </a:t>
            </a:r>
            <a:r>
              <a:rPr lang="zh-CN" altLang="en-US" dirty="0" smtClean="0"/>
              <a:t>属于同一</a:t>
            </a:r>
            <a:r>
              <a:rPr lang="en-US" altLang="zh-CN" dirty="0" smtClean="0"/>
              <a:t>cache</a:t>
            </a:r>
            <a:r>
              <a:rPr lang="zh-CN" altLang="en-US" dirty="0" smtClean="0"/>
              <a:t>块</a:t>
            </a:r>
            <a:endParaRPr lang="en-US" altLang="zh-CN" dirty="0" smtClean="0"/>
          </a:p>
          <a:p>
            <a:pPr marL="0" indent="0">
              <a:buNone/>
            </a:pPr>
            <a:r>
              <a:rPr lang="zh-CN" altLang="en-US" dirty="0" smtClean="0"/>
              <a:t>初始状态为：</a:t>
            </a:r>
            <a:r>
              <a:rPr lang="en-US" altLang="zh-CN" dirty="0" smtClean="0"/>
              <a:t>P1</a:t>
            </a:r>
            <a:r>
              <a:rPr lang="zh-CN" altLang="en-US" dirty="0" smtClean="0"/>
              <a:t>和</a:t>
            </a:r>
            <a:r>
              <a:rPr lang="en-US" altLang="zh-CN" dirty="0" smtClean="0"/>
              <a:t>P2</a:t>
            </a:r>
            <a:r>
              <a:rPr lang="zh-CN" altLang="en-US" dirty="0" smtClean="0"/>
              <a:t>均读取了共享变量</a:t>
            </a:r>
            <a:r>
              <a:rPr lang="en-US" altLang="zh-CN" dirty="0" smtClean="0"/>
              <a:t>X, Block(X</a:t>
            </a:r>
            <a:r>
              <a:rPr lang="en-US" altLang="zh-CN" dirty="0"/>
              <a:t>, Y) </a:t>
            </a:r>
            <a:r>
              <a:rPr lang="zh-CN" altLang="en-US" dirty="0" smtClean="0"/>
              <a:t>在</a:t>
            </a:r>
            <a:r>
              <a:rPr lang="en-US" altLang="zh-CN" dirty="0" smtClean="0"/>
              <a:t>P1, P2</a:t>
            </a:r>
            <a:r>
              <a:rPr lang="zh-CN" altLang="en-US" dirty="0" smtClean="0"/>
              <a:t>中处于</a:t>
            </a:r>
            <a:r>
              <a:rPr lang="en-US" altLang="zh-CN" dirty="0" smtClean="0"/>
              <a:t>Shared </a:t>
            </a:r>
            <a:r>
              <a:rPr lang="zh-CN" altLang="en-US" dirty="0" smtClean="0"/>
              <a:t>态</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68</a:t>
            </a:fld>
            <a:endParaRPr lang="zh-CN" altLang="en-US"/>
          </a:p>
        </p:txBody>
      </p:sp>
      <p:pic>
        <p:nvPicPr>
          <p:cNvPr id="7" name="图片 6"/>
          <p:cNvPicPr>
            <a:picLocks noChangeAspect="1"/>
          </p:cNvPicPr>
          <p:nvPr/>
        </p:nvPicPr>
        <p:blipFill>
          <a:blip r:embed="rId3"/>
          <a:stretch>
            <a:fillRect/>
          </a:stretch>
        </p:blipFill>
        <p:spPr>
          <a:xfrm>
            <a:off x="628649" y="2489201"/>
            <a:ext cx="7848600" cy="3743325"/>
          </a:xfrm>
          <a:prstGeom prst="rect">
            <a:avLst/>
          </a:prstGeom>
        </p:spPr>
      </p:pic>
    </p:spTree>
    <p:extLst>
      <p:ext uri="{BB962C8B-B14F-4D97-AF65-F5344CB8AC3E}">
        <p14:creationId xmlns:p14="http://schemas.microsoft.com/office/powerpoint/2010/main" val="3385293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2"/>
          <p:cNvSpPr>
            <a:spLocks noGrp="1" noChangeArrowheads="1"/>
          </p:cNvSpPr>
          <p:nvPr>
            <p:ph type="title"/>
          </p:nvPr>
        </p:nvSpPr>
        <p:spPr>
          <a:xfrm>
            <a:off x="533400" y="128588"/>
            <a:ext cx="8153400" cy="1143000"/>
          </a:xfrm>
        </p:spPr>
        <p:txBody>
          <a:bodyPr>
            <a:normAutofit fontScale="90000"/>
          </a:bodyPr>
          <a:lstStyle/>
          <a:p>
            <a:r>
              <a:rPr lang="en-US" sz="2800">
                <a:ea typeface="ＭＳ Ｐゴシック" charset="-128"/>
                <a:cs typeface="ＭＳ Ｐゴシック" charset="-128"/>
              </a:rPr>
              <a:t>MP Performance 4 Processor </a:t>
            </a:r>
            <a:br>
              <a:rPr lang="en-US" sz="2800">
                <a:ea typeface="ＭＳ Ｐゴシック" charset="-128"/>
                <a:cs typeface="ＭＳ Ｐゴシック" charset="-128"/>
              </a:rPr>
            </a:br>
            <a:r>
              <a:rPr lang="en-US" sz="2800">
                <a:ea typeface="ＭＳ Ｐゴシック" charset="-128"/>
                <a:cs typeface="ＭＳ Ｐゴシック" charset="-128"/>
              </a:rPr>
              <a:t>Commercial Workload: OLTP, Decision Support (Database), Search Engine</a:t>
            </a:r>
          </a:p>
        </p:txBody>
      </p:sp>
      <p:sp>
        <p:nvSpPr>
          <p:cNvPr id="28676" name="Slide Number Placeholder 4"/>
          <p:cNvSpPr>
            <a:spLocks noGrp="1"/>
          </p:cNvSpPr>
          <p:nvPr>
            <p:ph type="sldNum" sz="quarter" idx="12"/>
          </p:nvPr>
        </p:nvSpPr>
        <p:spPr>
          <a:noFill/>
        </p:spPr>
        <p:txBody>
          <a:bodyPr/>
          <a:lstStyle/>
          <a:p>
            <a:fld id="{3AED5C06-E9A3-654D-A43E-668FAEF233E7}" type="slidenum">
              <a:rPr lang="en-US" smtClean="0"/>
              <a:pPr/>
              <a:t>69</a:t>
            </a:fld>
            <a:endParaRPr lang="en-US" b="0" smtClean="0">
              <a:solidFill>
                <a:srgbClr val="FBBA03"/>
              </a:solidFill>
            </a:endParaRPr>
          </a:p>
        </p:txBody>
      </p:sp>
      <p:graphicFrame>
        <p:nvGraphicFramePr>
          <p:cNvPr id="28674" name="Object 2"/>
          <p:cNvGraphicFramePr>
            <a:graphicFrameLocks noChangeAspect="1"/>
          </p:cNvGraphicFramePr>
          <p:nvPr>
            <p:extLst/>
          </p:nvPr>
        </p:nvGraphicFramePr>
        <p:xfrm>
          <a:off x="2514600" y="1271587"/>
          <a:ext cx="7848600" cy="5366772"/>
        </p:xfrm>
        <a:graphic>
          <a:graphicData uri="http://schemas.openxmlformats.org/presentationml/2006/ole">
            <mc:AlternateContent xmlns:mc="http://schemas.openxmlformats.org/markup-compatibility/2006">
              <mc:Choice xmlns:v="urn:schemas-microsoft-com:vml" Requires="v">
                <p:oleObj spid="_x0000_s2074" name="Worksheet" r:id="rId4" imgW="8674100" imgH="5930900" progId="Excel.Sheet.8">
                  <p:embed/>
                </p:oleObj>
              </mc:Choice>
              <mc:Fallback>
                <p:oleObj name="Worksheet" r:id="rId4" imgW="8674100" imgH="59309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271587"/>
                        <a:ext cx="7848600" cy="5366772"/>
                      </a:xfrm>
                      <a:prstGeom prst="rect">
                        <a:avLst/>
                      </a:prstGeom>
                      <a:noFill/>
                      <a:ln>
                        <a:noFill/>
                      </a:ln>
                      <a:effectLst/>
                    </p:spPr>
                  </p:pic>
                </p:oleObj>
              </mc:Fallback>
            </mc:AlternateContent>
          </a:graphicData>
        </a:graphic>
      </p:graphicFrame>
      <p:sp>
        <p:nvSpPr>
          <p:cNvPr id="28679" name="Text Box 4"/>
          <p:cNvSpPr txBox="1">
            <a:spLocks noChangeArrowheads="1"/>
          </p:cNvSpPr>
          <p:nvPr/>
        </p:nvSpPr>
        <p:spPr bwMode="auto">
          <a:xfrm>
            <a:off x="517525" y="1838325"/>
            <a:ext cx="184150" cy="258763"/>
          </a:xfrm>
          <a:prstGeom prst="rect">
            <a:avLst/>
          </a:prstGeom>
          <a:noFill/>
          <a:ln w="9525">
            <a:noFill/>
            <a:miter lim="800000"/>
            <a:headEnd/>
            <a:tailEnd/>
          </a:ln>
        </p:spPr>
        <p:txBody>
          <a:bodyPr wrap="none" bIns="0">
            <a:prstTxWarp prst="textNoShape">
              <a:avLst/>
            </a:prstTxWarp>
            <a:spAutoFit/>
          </a:bodyPr>
          <a:lstStyle/>
          <a:p>
            <a:pPr algn="l">
              <a:spcBef>
                <a:spcPct val="0"/>
              </a:spcBef>
            </a:pPr>
            <a:endParaRPr lang="en-US" sz="1400" b="1"/>
          </a:p>
        </p:txBody>
      </p:sp>
      <p:sp>
        <p:nvSpPr>
          <p:cNvPr id="28680" name="Text Box 5"/>
          <p:cNvSpPr txBox="1">
            <a:spLocks noChangeArrowheads="1"/>
          </p:cNvSpPr>
          <p:nvPr/>
        </p:nvSpPr>
        <p:spPr bwMode="auto">
          <a:xfrm>
            <a:off x="0" y="1447800"/>
            <a:ext cx="2944906" cy="5278368"/>
          </a:xfrm>
          <a:prstGeom prst="rect">
            <a:avLst/>
          </a:prstGeom>
          <a:noFill/>
          <a:ln w="9525">
            <a:noFill/>
            <a:miter lim="800000"/>
            <a:headEnd/>
            <a:tailEnd/>
          </a:ln>
        </p:spPr>
        <p:txBody>
          <a:bodyPr wrap="square" bIns="0">
            <a:prstTxWarp prst="textNoShape">
              <a:avLst/>
            </a:prstTxWarp>
            <a:spAutoFit/>
          </a:bodyPr>
          <a:lstStyle/>
          <a:p>
            <a:pPr algn="l">
              <a:spcBef>
                <a:spcPct val="0"/>
              </a:spcBef>
              <a:buFontTx/>
              <a:buChar char="•"/>
            </a:pPr>
            <a:r>
              <a:rPr lang="en-US" sz="2400" dirty="0" smtClean="0">
                <a:latin typeface="Calibri"/>
                <a:cs typeface="Calibri"/>
              </a:rPr>
              <a:t> </a:t>
            </a:r>
            <a:r>
              <a:rPr lang="en-US" sz="2400" dirty="0" err="1" smtClean="0">
                <a:latin typeface="Calibri"/>
                <a:cs typeface="Calibri"/>
              </a:rPr>
              <a:t>Uniprocessor</a:t>
            </a:r>
            <a:r>
              <a:rPr lang="en-US" sz="2400" dirty="0" smtClean="0">
                <a:latin typeface="Calibri"/>
                <a:cs typeface="Calibri"/>
              </a:rPr>
              <a:t> cache misses</a:t>
            </a:r>
            <a:br>
              <a:rPr lang="en-US" sz="2400" dirty="0" smtClean="0">
                <a:latin typeface="Calibri"/>
                <a:cs typeface="Calibri"/>
              </a:rPr>
            </a:br>
            <a:r>
              <a:rPr lang="en-US" sz="2400" dirty="0" smtClean="0">
                <a:latin typeface="Calibri"/>
                <a:cs typeface="Calibri"/>
              </a:rPr>
              <a:t>improve with</a:t>
            </a:r>
            <a:br>
              <a:rPr lang="en-US" sz="2400" dirty="0" smtClean="0">
                <a:latin typeface="Calibri"/>
                <a:cs typeface="Calibri"/>
              </a:rPr>
            </a:br>
            <a:r>
              <a:rPr lang="en-US" sz="2400" dirty="0" smtClean="0">
                <a:latin typeface="Calibri"/>
                <a:cs typeface="Calibri"/>
              </a:rPr>
              <a:t>cache size increase </a:t>
            </a:r>
            <a:r>
              <a:rPr lang="en-US" sz="2000" dirty="0" smtClean="0">
                <a:latin typeface="Calibri"/>
                <a:cs typeface="Calibri"/>
              </a:rPr>
              <a:t>(Instruction, Capacity/Conflict, Compulsory)</a:t>
            </a:r>
            <a:r>
              <a:rPr lang="en-US" dirty="0" smtClean="0">
                <a:latin typeface="Calibri"/>
                <a:cs typeface="Calibri"/>
              </a:rPr>
              <a:t> </a:t>
            </a:r>
          </a:p>
          <a:p>
            <a:pPr algn="l">
              <a:spcBef>
                <a:spcPct val="0"/>
              </a:spcBef>
              <a:buFontTx/>
              <a:buChar char="•"/>
            </a:pPr>
            <a:endParaRPr lang="en-US" sz="2400" dirty="0" smtClean="0">
              <a:latin typeface="Calibri"/>
              <a:cs typeface="Calibri"/>
            </a:endParaRPr>
          </a:p>
          <a:p>
            <a:pPr algn="l">
              <a:spcBef>
                <a:spcPct val="0"/>
              </a:spcBef>
              <a:buFontTx/>
              <a:buChar char="•"/>
            </a:pPr>
            <a:r>
              <a:rPr lang="en-US" sz="2400" dirty="0" smtClean="0">
                <a:latin typeface="Calibri"/>
                <a:cs typeface="Calibri"/>
              </a:rPr>
              <a:t> </a:t>
            </a:r>
            <a:r>
              <a:rPr lang="en-US" sz="2400" dirty="0">
                <a:latin typeface="Calibri"/>
                <a:cs typeface="Calibri"/>
              </a:rPr>
              <a:t>True sharing and false sharing unchanged going from 1 MB to 8 MB </a:t>
            </a:r>
            <a:r>
              <a:rPr lang="en-US" sz="2000" dirty="0">
                <a:latin typeface="Calibri"/>
                <a:cs typeface="Calibri"/>
              </a:rPr>
              <a:t>(L3 cache)</a:t>
            </a:r>
            <a:br>
              <a:rPr lang="en-US" sz="2000" dirty="0">
                <a:latin typeface="Calibri"/>
                <a:cs typeface="Calibri"/>
              </a:rPr>
            </a:br>
            <a:endParaRPr lang="en-US" sz="2000" dirty="0" smtClean="0">
              <a:latin typeface="Calibri"/>
              <a:cs typeface="Calibri"/>
            </a:endParaRPr>
          </a:p>
          <a:p>
            <a:pPr algn="l">
              <a:spcBef>
                <a:spcPct val="0"/>
              </a:spcBef>
            </a:pPr>
            <a:endParaRPr lang="en-US" sz="2400" dirty="0">
              <a:latin typeface="Calibri"/>
              <a:cs typeface="Calibri"/>
            </a:endParaRPr>
          </a:p>
        </p:txBody>
      </p:sp>
    </p:spTree>
    <p:extLst>
      <p:ext uri="{BB962C8B-B14F-4D97-AF65-F5344CB8AC3E}">
        <p14:creationId xmlns:p14="http://schemas.microsoft.com/office/powerpoint/2010/main" val="341899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28650" y="365126"/>
            <a:ext cx="7886700" cy="816903"/>
          </a:xfrm>
        </p:spPr>
        <p:txBody>
          <a:bodyPr/>
          <a:lstStyle/>
          <a:p>
            <a:r>
              <a:rPr lang="en-US" altLang="zh-CN" dirty="0">
                <a:latin typeface="楷体_GB2312" pitchFamily="49" charset="-122"/>
                <a:ea typeface="楷体_GB2312" pitchFamily="49" charset="-122"/>
              </a:rPr>
              <a:t>(2) </a:t>
            </a:r>
            <a:r>
              <a:rPr lang="zh-CN" altLang="en-US" dirty="0">
                <a:latin typeface="楷体_GB2312" pitchFamily="49" charset="-122"/>
                <a:ea typeface="楷体_GB2312" pitchFamily="49" charset="-122"/>
              </a:rPr>
              <a:t>分布式存储器</a:t>
            </a:r>
            <a:r>
              <a:rPr lang="zh-CN" altLang="en-US" dirty="0" smtClean="0">
                <a:latin typeface="楷体_GB2312" pitchFamily="49" charset="-122"/>
                <a:ea typeface="楷体_GB2312" pitchFamily="49" charset="-122"/>
              </a:rPr>
              <a:t>结构</a:t>
            </a:r>
            <a:endParaRPr lang="zh-CN" altLang="en-US" dirty="0"/>
          </a:p>
        </p:txBody>
      </p:sp>
      <p:sp>
        <p:nvSpPr>
          <p:cNvPr id="3" name="内容占位符 2"/>
          <p:cNvSpPr>
            <a:spLocks noGrp="1"/>
          </p:cNvSpPr>
          <p:nvPr>
            <p:ph idx="1"/>
          </p:nvPr>
        </p:nvSpPr>
        <p:spPr>
          <a:xfrm>
            <a:off x="628650" y="1405054"/>
            <a:ext cx="8080452" cy="4771909"/>
          </a:xfrm>
        </p:spPr>
        <p:txBody>
          <a:bodyPr>
            <a:noAutofit/>
          </a:bodyPr>
          <a:lstStyle/>
          <a:p>
            <a:pPr>
              <a:lnSpc>
                <a:spcPct val="85000"/>
              </a:lnSpc>
              <a:spcBef>
                <a:spcPct val="50000"/>
              </a:spcBef>
              <a:buFont typeface="Wingdings" panose="05000000000000000000" pitchFamily="2" charset="2"/>
              <a:buChar char="p"/>
            </a:pPr>
            <a:r>
              <a:rPr lang="zh-CN" altLang="en-US" sz="3600" dirty="0" smtClean="0">
                <a:latin typeface="楷体_GB2312" pitchFamily="49" charset="-122"/>
                <a:ea typeface="楷体_GB2312" pitchFamily="49" charset="-122"/>
              </a:rPr>
              <a:t>每个</a:t>
            </a:r>
            <a:r>
              <a:rPr lang="zh-CN" altLang="en-US" sz="3600" dirty="0">
                <a:latin typeface="楷体_GB2312" pitchFamily="49" charset="-122"/>
                <a:ea typeface="楷体_GB2312" pitchFamily="49" charset="-122"/>
              </a:rPr>
              <a:t>结点包含</a:t>
            </a:r>
            <a:r>
              <a:rPr lang="zh-CN" altLang="en-US" sz="3600" dirty="0" smtClean="0">
                <a:latin typeface="楷体_GB2312" pitchFamily="49" charset="-122"/>
                <a:ea typeface="楷体_GB2312" pitchFamily="49" charset="-122"/>
              </a:rPr>
              <a:t>：</a:t>
            </a:r>
            <a:endParaRPr lang="en-US" altLang="zh-CN" sz="3600" dirty="0" smtClean="0">
              <a:latin typeface="楷体_GB2312" pitchFamily="49" charset="-122"/>
              <a:ea typeface="楷体_GB2312" pitchFamily="49" charset="-122"/>
            </a:endParaRPr>
          </a:p>
          <a:p>
            <a:pPr lvl="1">
              <a:lnSpc>
                <a:spcPct val="85000"/>
              </a:lnSpc>
              <a:spcBef>
                <a:spcPct val="50000"/>
              </a:spcBef>
            </a:pPr>
            <a:r>
              <a:rPr lang="zh-CN" altLang="en-US" sz="3200" dirty="0" smtClean="0">
                <a:latin typeface="楷体_GB2312" pitchFamily="49" charset="-122"/>
                <a:ea typeface="楷体_GB2312" pitchFamily="49" charset="-122"/>
              </a:rPr>
              <a:t>处理器</a:t>
            </a:r>
            <a:endParaRPr lang="en-US" altLang="zh-CN" sz="3200" dirty="0" smtClean="0">
              <a:latin typeface="楷体_GB2312" pitchFamily="49" charset="-122"/>
              <a:ea typeface="楷体_GB2312" pitchFamily="49" charset="-122"/>
            </a:endParaRPr>
          </a:p>
          <a:p>
            <a:pPr lvl="1">
              <a:lnSpc>
                <a:spcPct val="85000"/>
              </a:lnSpc>
              <a:spcBef>
                <a:spcPct val="50000"/>
              </a:spcBef>
            </a:pPr>
            <a:r>
              <a:rPr lang="zh-CN" altLang="en-US" sz="3200" dirty="0" smtClean="0">
                <a:latin typeface="楷体_GB2312" pitchFamily="49" charset="-122"/>
                <a:ea typeface="楷体_GB2312" pitchFamily="49" charset="-122"/>
              </a:rPr>
              <a:t>存储器</a:t>
            </a:r>
            <a:endParaRPr lang="en-US" altLang="zh-CN" sz="3200" dirty="0" smtClean="0">
              <a:latin typeface="楷体_GB2312" pitchFamily="49" charset="-122"/>
              <a:ea typeface="楷体_GB2312" pitchFamily="49" charset="-122"/>
            </a:endParaRPr>
          </a:p>
          <a:p>
            <a:pPr lvl="1">
              <a:lnSpc>
                <a:spcPct val="85000"/>
              </a:lnSpc>
              <a:spcBef>
                <a:spcPct val="50000"/>
              </a:spcBef>
            </a:pPr>
            <a:r>
              <a:rPr lang="en-US" altLang="zh-CN" sz="3200" dirty="0">
                <a:latin typeface="楷体_GB2312" pitchFamily="49" charset="-122"/>
                <a:ea typeface="楷体_GB2312" pitchFamily="49" charset="-122"/>
              </a:rPr>
              <a:t>I/O</a:t>
            </a:r>
            <a:endParaRPr lang="zh-CN" altLang="en-US" sz="3200" dirty="0">
              <a:latin typeface="楷体_GB2312" pitchFamily="49" charset="-122"/>
              <a:ea typeface="楷体_GB2312" pitchFamily="49" charset="-122"/>
            </a:endParaRPr>
          </a:p>
          <a:p>
            <a:pPr>
              <a:lnSpc>
                <a:spcPct val="110000"/>
              </a:lnSpc>
              <a:spcBef>
                <a:spcPts val="600"/>
              </a:spcBef>
              <a:buFont typeface="Wingdings" panose="05000000000000000000" pitchFamily="2" charset="2"/>
              <a:buChar char="p"/>
            </a:pPr>
            <a:r>
              <a:rPr lang="zh-CN" altLang="en-US" sz="3600" dirty="0" smtClean="0">
                <a:latin typeface="楷体_GB2312" pitchFamily="49" charset="-122"/>
                <a:ea typeface="楷体_GB2312" pitchFamily="49" charset="-122"/>
              </a:rPr>
              <a:t>在</a:t>
            </a:r>
            <a:r>
              <a:rPr lang="zh-CN" altLang="en-US" sz="3600" dirty="0">
                <a:latin typeface="楷体_GB2312" pitchFamily="49" charset="-122"/>
                <a:ea typeface="楷体_GB2312" pitchFamily="49" charset="-122"/>
              </a:rPr>
              <a:t>许多情况下，分布式存储器结构优于</a:t>
            </a:r>
            <a:r>
              <a:rPr lang="zh-CN" altLang="en-US" sz="3600" dirty="0" smtClean="0">
                <a:latin typeface="楷体_GB2312" pitchFamily="49" charset="-122"/>
                <a:ea typeface="楷体_GB2312" pitchFamily="49" charset="-122"/>
              </a:rPr>
              <a:t>采用集中式</a:t>
            </a:r>
            <a:r>
              <a:rPr lang="zh-CN" altLang="en-US" sz="3600" dirty="0">
                <a:latin typeface="楷体_GB2312" pitchFamily="49" charset="-122"/>
                <a:ea typeface="楷体_GB2312" pitchFamily="49" charset="-122"/>
              </a:rPr>
              <a:t>共享存储器结构。</a:t>
            </a:r>
          </a:p>
          <a:p>
            <a:pPr>
              <a:lnSpc>
                <a:spcPct val="110000"/>
              </a:lnSpc>
              <a:spcBef>
                <a:spcPts val="600"/>
              </a:spcBef>
              <a:buFont typeface="Wingdings" panose="05000000000000000000" pitchFamily="2" charset="2"/>
              <a:buChar char="p"/>
            </a:pPr>
            <a:r>
              <a:rPr lang="zh-CN" altLang="en-US" sz="3600" dirty="0" smtClean="0">
                <a:latin typeface="楷体_GB2312" pitchFamily="49" charset="-122"/>
                <a:ea typeface="楷体_GB2312" pitchFamily="49" charset="-122"/>
              </a:rPr>
              <a:t>分布式存储器</a:t>
            </a:r>
            <a:r>
              <a:rPr lang="zh-CN" altLang="en-US" sz="3600" dirty="0">
                <a:latin typeface="楷体_GB2312" pitchFamily="49" charset="-122"/>
                <a:ea typeface="楷体_GB2312" pitchFamily="49" charset="-122"/>
              </a:rPr>
              <a:t>结构需要高带宽的互连</a:t>
            </a:r>
            <a:r>
              <a:rPr lang="zh-CN" altLang="en-US" sz="3600" dirty="0" smtClean="0">
                <a:latin typeface="楷体_GB2312" pitchFamily="49" charset="-122"/>
                <a:ea typeface="楷体_GB2312" pitchFamily="49" charset="-122"/>
              </a:rPr>
              <a:t>。</a:t>
            </a:r>
            <a:endParaRPr lang="zh-CN" altLang="en-US" sz="3600" dirty="0">
              <a:latin typeface="楷体_GB2312" pitchFamily="49" charset="-122"/>
              <a:ea typeface="楷体_GB2312" pitchFamily="49" charset="-122"/>
            </a:endParaRPr>
          </a:p>
          <a:p>
            <a:pPr marL="0">
              <a:lnSpc>
                <a:spcPct val="110000"/>
              </a:lnSpc>
              <a:spcBef>
                <a:spcPts val="600"/>
              </a:spcBef>
            </a:pPr>
            <a:endParaRPr lang="zh-CN" altLang="en-US" sz="36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a:t>
            </a:fld>
            <a:endParaRPr lang="zh-CN" altLang="en-US"/>
          </a:p>
        </p:txBody>
      </p:sp>
    </p:spTree>
    <p:extLst>
      <p:ext uri="{BB962C8B-B14F-4D97-AF65-F5344CB8AC3E}">
        <p14:creationId xmlns:p14="http://schemas.microsoft.com/office/powerpoint/2010/main" val="13472993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ChangeArrowheads="1"/>
          </p:cNvSpPr>
          <p:nvPr>
            <p:ph type="title"/>
          </p:nvPr>
        </p:nvSpPr>
        <p:spPr>
          <a:xfrm>
            <a:off x="365760" y="198785"/>
            <a:ext cx="8641080" cy="1020415"/>
          </a:xfrm>
        </p:spPr>
        <p:txBody>
          <a:bodyPr>
            <a:normAutofit fontScale="90000"/>
          </a:bodyPr>
          <a:lstStyle/>
          <a:p>
            <a:r>
              <a:rPr lang="en-US" sz="2800" dirty="0">
                <a:ea typeface="ＭＳ Ｐゴシック" charset="-128"/>
                <a:cs typeface="ＭＳ Ｐゴシック" charset="-128"/>
              </a:rPr>
              <a:t>MP Performance 2MB Cache </a:t>
            </a:r>
            <a:br>
              <a:rPr lang="en-US" sz="2800" dirty="0">
                <a:ea typeface="ＭＳ Ｐゴシック" charset="-128"/>
                <a:cs typeface="ＭＳ Ｐゴシック" charset="-128"/>
              </a:rPr>
            </a:br>
            <a:r>
              <a:rPr lang="en-US" sz="2800" dirty="0">
                <a:ea typeface="ＭＳ Ｐゴシック" charset="-128"/>
                <a:cs typeface="ＭＳ Ｐゴシック" charset="-128"/>
              </a:rPr>
              <a:t>Commercial Workload: OLTP, Decision Support (Database), Search Engine</a:t>
            </a:r>
          </a:p>
        </p:txBody>
      </p:sp>
      <p:graphicFrame>
        <p:nvGraphicFramePr>
          <p:cNvPr id="30722" name="Object 2"/>
          <p:cNvGraphicFramePr>
            <a:graphicFrameLocks noGrp="1" noChangeAspect="1"/>
          </p:cNvGraphicFramePr>
          <p:nvPr>
            <p:ph idx="1"/>
            <p:extLst/>
          </p:nvPr>
        </p:nvGraphicFramePr>
        <p:xfrm>
          <a:off x="2667000" y="1219200"/>
          <a:ext cx="7391400" cy="5054600"/>
        </p:xfrm>
        <a:graphic>
          <a:graphicData uri="http://schemas.openxmlformats.org/presentationml/2006/ole">
            <mc:AlternateContent xmlns:mc="http://schemas.openxmlformats.org/markup-compatibility/2006">
              <mc:Choice xmlns:v="urn:schemas-microsoft-com:vml" Requires="v">
                <p:oleObj spid="_x0000_s3097" name="Worksheet" r:id="rId4" imgW="8674100" imgH="5930900" progId="Excel.Sheet.8">
                  <p:embed/>
                </p:oleObj>
              </mc:Choice>
              <mc:Fallback>
                <p:oleObj name="Worksheet" r:id="rId4" imgW="8674100" imgH="59309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219200"/>
                        <a:ext cx="7391400" cy="50546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24" name="Slide Number Placeholder 4"/>
          <p:cNvSpPr>
            <a:spLocks noGrp="1"/>
          </p:cNvSpPr>
          <p:nvPr>
            <p:ph type="sldNum" sz="quarter" idx="12"/>
          </p:nvPr>
        </p:nvSpPr>
        <p:spPr>
          <a:noFill/>
        </p:spPr>
        <p:txBody>
          <a:bodyPr/>
          <a:lstStyle/>
          <a:p>
            <a:fld id="{2204BEE5-6E72-DE4E-9BC6-55B373B537C0}" type="slidenum">
              <a:rPr lang="en-US" smtClean="0"/>
              <a:pPr/>
              <a:t>70</a:t>
            </a:fld>
            <a:endParaRPr lang="en-US" b="0" smtClean="0">
              <a:solidFill>
                <a:srgbClr val="FBBA03"/>
              </a:solidFill>
            </a:endParaRPr>
          </a:p>
        </p:txBody>
      </p:sp>
      <p:sp>
        <p:nvSpPr>
          <p:cNvPr id="30727" name="Text Box 3"/>
          <p:cNvSpPr txBox="1">
            <a:spLocks noChangeArrowheads="1"/>
          </p:cNvSpPr>
          <p:nvPr/>
        </p:nvSpPr>
        <p:spPr bwMode="auto">
          <a:xfrm>
            <a:off x="517525" y="1709738"/>
            <a:ext cx="184150" cy="258762"/>
          </a:xfrm>
          <a:prstGeom prst="rect">
            <a:avLst/>
          </a:prstGeom>
          <a:noFill/>
          <a:ln w="9525">
            <a:noFill/>
            <a:miter lim="800000"/>
            <a:headEnd/>
            <a:tailEnd/>
          </a:ln>
        </p:spPr>
        <p:txBody>
          <a:bodyPr wrap="none" bIns="0">
            <a:prstTxWarp prst="textNoShape">
              <a:avLst/>
            </a:prstTxWarp>
            <a:spAutoFit/>
          </a:bodyPr>
          <a:lstStyle/>
          <a:p>
            <a:pPr algn="l">
              <a:spcBef>
                <a:spcPct val="0"/>
              </a:spcBef>
            </a:pPr>
            <a:endParaRPr lang="en-US" sz="1400" b="1"/>
          </a:p>
        </p:txBody>
      </p:sp>
      <p:sp>
        <p:nvSpPr>
          <p:cNvPr id="30728" name="Text Box 4"/>
          <p:cNvSpPr txBox="1">
            <a:spLocks noChangeArrowheads="1"/>
          </p:cNvSpPr>
          <p:nvPr/>
        </p:nvSpPr>
        <p:spPr bwMode="auto">
          <a:xfrm>
            <a:off x="0" y="1447800"/>
            <a:ext cx="2667000" cy="1769715"/>
          </a:xfrm>
          <a:prstGeom prst="rect">
            <a:avLst/>
          </a:prstGeom>
          <a:noFill/>
          <a:ln w="9525">
            <a:noFill/>
            <a:miter lim="800000"/>
            <a:headEnd/>
            <a:tailEnd/>
          </a:ln>
        </p:spPr>
        <p:txBody>
          <a:bodyPr wrap="square" bIns="0">
            <a:prstTxWarp prst="textNoShape">
              <a:avLst/>
            </a:prstTxWarp>
            <a:spAutoFit/>
          </a:bodyPr>
          <a:lstStyle/>
          <a:p>
            <a:pPr algn="l">
              <a:spcBef>
                <a:spcPct val="0"/>
              </a:spcBef>
              <a:buFontTx/>
              <a:buChar char="•"/>
            </a:pPr>
            <a:r>
              <a:rPr lang="en-US" sz="2800" dirty="0">
                <a:latin typeface="Calibri"/>
                <a:cs typeface="Calibri"/>
              </a:rPr>
              <a:t> True sharing,</a:t>
            </a:r>
            <a:br>
              <a:rPr lang="en-US" sz="2800" dirty="0">
                <a:latin typeface="Calibri"/>
                <a:cs typeface="Calibri"/>
              </a:rPr>
            </a:br>
            <a:r>
              <a:rPr lang="en-US" sz="2800" dirty="0">
                <a:latin typeface="Calibri"/>
                <a:cs typeface="Calibri"/>
              </a:rPr>
              <a:t>false sharing increase going from 1 to 8 CPUs</a:t>
            </a:r>
            <a:endParaRPr lang="en-US" sz="3200" dirty="0">
              <a:latin typeface="Calibri"/>
              <a:cs typeface="Calibri"/>
            </a:endParaRPr>
          </a:p>
        </p:txBody>
      </p:sp>
    </p:spTree>
    <p:extLst>
      <p:ext uri="{BB962C8B-B14F-4D97-AF65-F5344CB8AC3E}">
        <p14:creationId xmlns:p14="http://schemas.microsoft.com/office/powerpoint/2010/main" val="3344102636"/>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788760"/>
          </a:xfrm>
        </p:spPr>
        <p:txBody>
          <a:bodyPr>
            <a:normAutofit/>
          </a:bodyPr>
          <a:lstStyle/>
          <a:p>
            <a:r>
              <a:rPr lang="en-US" altLang="zh-CN" sz="4000" dirty="0" smtClean="0">
                <a:latin typeface="黑体" panose="02010609060101010101" pitchFamily="49" charset="-122"/>
                <a:ea typeface="黑体" panose="02010609060101010101" pitchFamily="49" charset="-122"/>
              </a:rPr>
              <a:t>7.3 </a:t>
            </a:r>
            <a:r>
              <a:rPr lang="zh-CN" altLang="en-US" sz="4000" dirty="0" smtClean="0">
                <a:latin typeface="黑体" panose="02010609060101010101" pitchFamily="49" charset="-122"/>
                <a:ea typeface="黑体" panose="02010609060101010101" pitchFamily="49" charset="-122"/>
              </a:rPr>
              <a:t>分布式</a:t>
            </a:r>
            <a:r>
              <a:rPr lang="zh-CN" altLang="en-US" sz="4000" dirty="0">
                <a:latin typeface="黑体" panose="02010609060101010101" pitchFamily="49" charset="-122"/>
                <a:ea typeface="黑体" panose="02010609060101010101" pitchFamily="49" charset="-122"/>
              </a:rPr>
              <a:t>共享存储器体系结构</a:t>
            </a:r>
            <a:endParaRPr lang="zh-CN" altLang="en-US" sz="4000" dirty="0"/>
          </a:p>
        </p:txBody>
      </p:sp>
      <p:sp>
        <p:nvSpPr>
          <p:cNvPr id="3" name="内容占位符 2"/>
          <p:cNvSpPr>
            <a:spLocks noGrp="1"/>
          </p:cNvSpPr>
          <p:nvPr>
            <p:ph idx="1"/>
          </p:nvPr>
        </p:nvSpPr>
        <p:spPr>
          <a:xfrm>
            <a:off x="628650" y="1273629"/>
            <a:ext cx="8007350" cy="4903334"/>
          </a:xfrm>
        </p:spPr>
        <p:txBody>
          <a:bodyPr>
            <a:normAutofit/>
          </a:bodyPr>
          <a:lstStyle/>
          <a:p>
            <a:pPr marL="0" indent="0">
              <a:spcBef>
                <a:spcPct val="50000"/>
              </a:spcBef>
              <a:buNone/>
            </a:pPr>
            <a:r>
              <a:rPr lang="zh-CN" altLang="en-US" dirty="0" smtClean="0">
                <a:latin typeface="楷体_GB2312" pitchFamily="49" charset="-122"/>
                <a:ea typeface="楷体_GB2312" pitchFamily="49" charset="-122"/>
              </a:rPr>
              <a:t>    </a:t>
            </a:r>
            <a:r>
              <a:rPr lang="zh-CN" altLang="en-US" sz="3200" dirty="0" smtClean="0">
                <a:latin typeface="楷体_GB2312" pitchFamily="49" charset="-122"/>
                <a:ea typeface="楷体_GB2312" pitchFamily="49" charset="-122"/>
              </a:rPr>
              <a:t>存储器</a:t>
            </a:r>
            <a:r>
              <a:rPr lang="zh-CN" altLang="en-US" sz="3200" dirty="0">
                <a:latin typeface="楷体_GB2312" pitchFamily="49" charset="-122"/>
                <a:ea typeface="楷体_GB2312" pitchFamily="49" charset="-122"/>
              </a:rPr>
              <a:t>分布于各结点中，所有的结点通过</a:t>
            </a:r>
            <a:r>
              <a:rPr lang="zh-CN" altLang="en-US" sz="3200" dirty="0" smtClean="0">
                <a:latin typeface="楷体_GB2312" pitchFamily="49" charset="-122"/>
                <a:ea typeface="楷体_GB2312" pitchFamily="49" charset="-122"/>
              </a:rPr>
              <a:t>网络互连</a:t>
            </a:r>
            <a:r>
              <a:rPr lang="zh-CN" altLang="en-US" sz="3200" dirty="0">
                <a:latin typeface="楷体_GB2312" pitchFamily="49" charset="-122"/>
                <a:ea typeface="楷体_GB2312" pitchFamily="49" charset="-122"/>
              </a:rPr>
              <a:t>。访问可以是本地的，也</a:t>
            </a:r>
            <a:r>
              <a:rPr lang="zh-CN" altLang="en-US" sz="3200" dirty="0" smtClean="0">
                <a:latin typeface="楷体_GB2312" pitchFamily="49" charset="-122"/>
                <a:ea typeface="楷体_GB2312" pitchFamily="49" charset="-122"/>
              </a:rPr>
              <a:t>可是远程</a:t>
            </a:r>
            <a:r>
              <a:rPr lang="zh-CN" altLang="en-US" sz="3200" dirty="0">
                <a:latin typeface="楷体_GB2312" pitchFamily="49" charset="-122"/>
                <a:ea typeface="楷体_GB2312" pitchFamily="49" charset="-122"/>
              </a:rPr>
              <a:t>的。</a:t>
            </a:r>
          </a:p>
          <a:p>
            <a:pPr marL="0" indent="0">
              <a:spcBef>
                <a:spcPct val="50000"/>
              </a:spcBef>
              <a:buNone/>
            </a:pPr>
            <a:r>
              <a:rPr lang="zh-CN" altLang="en-US" sz="3200" dirty="0" smtClean="0">
                <a:latin typeface="楷体_GB2312" pitchFamily="49" charset="-122"/>
                <a:ea typeface="楷体_GB2312" pitchFamily="49" charset="-122"/>
              </a:rPr>
              <a:t>    不</a:t>
            </a:r>
            <a:r>
              <a:rPr lang="zh-CN" altLang="en-US" sz="3200" dirty="0">
                <a:latin typeface="楷体_GB2312" pitchFamily="49" charset="-122"/>
                <a:ea typeface="楷体_GB2312" pitchFamily="49" charset="-122"/>
              </a:rPr>
              <a:t>支持</a:t>
            </a:r>
            <a:r>
              <a:rPr lang="en-US" altLang="zh-CN" sz="3200" dirty="0">
                <a:latin typeface="楷体_GB2312" pitchFamily="49" charset="-122"/>
                <a:ea typeface="楷体_GB2312" pitchFamily="49" charset="-122"/>
              </a:rPr>
              <a:t>Cache</a:t>
            </a:r>
            <a:r>
              <a:rPr lang="zh-CN" altLang="en-US" sz="3200" dirty="0" smtClean="0">
                <a:latin typeface="楷体_GB2312" pitchFamily="49" charset="-122"/>
                <a:ea typeface="楷体_GB2312" pitchFamily="49" charset="-122"/>
              </a:rPr>
              <a:t>一致性</a:t>
            </a:r>
            <a:r>
              <a:rPr lang="zh-CN" altLang="en-US" sz="3200" dirty="0">
                <a:latin typeface="楷体_GB2312" pitchFamily="49" charset="-122"/>
                <a:ea typeface="楷体_GB2312" pitchFamily="49" charset="-122"/>
              </a:rPr>
              <a:t>：规定共享数据不进入</a:t>
            </a:r>
            <a:r>
              <a:rPr lang="en-US" altLang="zh-CN" sz="3200" dirty="0" smtClean="0">
                <a:latin typeface="楷体_GB2312" pitchFamily="49" charset="-122"/>
                <a:ea typeface="楷体_GB2312" pitchFamily="49" charset="-122"/>
              </a:rPr>
              <a:t>Cache</a:t>
            </a:r>
            <a:r>
              <a:rPr lang="zh-CN" altLang="en-US" sz="3200" dirty="0" smtClean="0">
                <a:latin typeface="楷体_GB2312" pitchFamily="49" charset="-122"/>
                <a:ea typeface="楷体_GB2312" pitchFamily="49" charset="-122"/>
              </a:rPr>
              <a:t>，仅</a:t>
            </a:r>
            <a:r>
              <a:rPr lang="zh-CN" altLang="en-US" sz="3200" dirty="0">
                <a:latin typeface="楷体_GB2312" pitchFamily="49" charset="-122"/>
                <a:ea typeface="楷体_GB2312" pitchFamily="49" charset="-122"/>
              </a:rPr>
              <a:t>私有数据才能保存在</a:t>
            </a:r>
            <a:r>
              <a:rPr lang="en-US" altLang="zh-CN" sz="3200" dirty="0">
                <a:latin typeface="楷体_GB2312" pitchFamily="49" charset="-122"/>
                <a:ea typeface="楷体_GB2312" pitchFamily="49" charset="-122"/>
              </a:rPr>
              <a:t>Cache</a:t>
            </a:r>
            <a:r>
              <a:rPr lang="zh-CN" altLang="en-US" sz="3200" dirty="0">
                <a:latin typeface="楷体_GB2312" pitchFamily="49" charset="-122"/>
                <a:ea typeface="楷体_GB2312" pitchFamily="49" charset="-122"/>
              </a:rPr>
              <a:t>中。</a:t>
            </a:r>
          </a:p>
          <a:p>
            <a:pPr marL="0" indent="0">
              <a:spcBef>
                <a:spcPct val="50000"/>
              </a:spcBef>
              <a:buNone/>
            </a:pPr>
            <a:r>
              <a:rPr lang="zh-CN" altLang="en-US" sz="3200" dirty="0" smtClean="0">
                <a:latin typeface="楷体_GB2312" pitchFamily="49" charset="-122"/>
                <a:ea typeface="楷体_GB2312" pitchFamily="49" charset="-122"/>
              </a:rPr>
              <a:t>    优点：所</a:t>
            </a:r>
            <a:r>
              <a:rPr lang="zh-CN" altLang="en-US" sz="3200" dirty="0">
                <a:latin typeface="楷体_GB2312" pitchFamily="49" charset="-122"/>
                <a:ea typeface="楷体_GB2312" pitchFamily="49" charset="-122"/>
              </a:rPr>
              <a:t>需的硬件支持</a:t>
            </a:r>
            <a:r>
              <a:rPr lang="zh-CN" altLang="en-US" sz="3200" dirty="0" smtClean="0">
                <a:latin typeface="楷体_GB2312" pitchFamily="49" charset="-122"/>
                <a:ea typeface="楷体_GB2312" pitchFamily="49" charset="-122"/>
              </a:rPr>
              <a:t>很少</a:t>
            </a:r>
            <a:r>
              <a:rPr lang="en-US" altLang="zh-CN" sz="3200" dirty="0" smtClean="0">
                <a:latin typeface="楷体_GB2312" pitchFamily="49" charset="-122"/>
                <a:ea typeface="楷体_GB2312" pitchFamily="49" charset="-122"/>
              </a:rPr>
              <a:t>(</a:t>
            </a:r>
            <a:r>
              <a:rPr lang="zh-CN" altLang="en-US" sz="3200" dirty="0">
                <a:latin typeface="楷体_GB2312" pitchFamily="49" charset="-122"/>
                <a:ea typeface="楷体_GB2312" pitchFamily="49" charset="-122"/>
              </a:rPr>
              <a:t>因为远程访问存取量仅是一个字</a:t>
            </a:r>
            <a:r>
              <a:rPr lang="en-US" altLang="zh-CN" sz="3200" dirty="0">
                <a:latin typeface="楷体_GB2312" pitchFamily="49" charset="-122"/>
                <a:ea typeface="楷体_GB2312" pitchFamily="49" charset="-122"/>
              </a:rPr>
              <a:t>(</a:t>
            </a:r>
            <a:r>
              <a:rPr lang="zh-CN" altLang="en-US" sz="3200" dirty="0">
                <a:latin typeface="楷体_GB2312" pitchFamily="49" charset="-122"/>
                <a:ea typeface="楷体_GB2312" pitchFamily="49" charset="-122"/>
              </a:rPr>
              <a:t>或双字</a:t>
            </a:r>
            <a:r>
              <a:rPr lang="en-US" altLang="zh-CN" sz="3200" dirty="0">
                <a:latin typeface="楷体_GB2312" pitchFamily="49" charset="-122"/>
                <a:ea typeface="楷体_GB2312" pitchFamily="49" charset="-122"/>
              </a:rPr>
              <a:t>)</a:t>
            </a:r>
            <a:r>
              <a:rPr lang="zh-CN" altLang="en-US" sz="3200" dirty="0" smtClean="0">
                <a:latin typeface="楷体_GB2312" pitchFamily="49" charset="-122"/>
                <a:ea typeface="楷体_GB2312" pitchFamily="49" charset="-122"/>
              </a:rPr>
              <a:t>而不是</a:t>
            </a:r>
            <a:r>
              <a:rPr lang="zh-CN" altLang="en-US" sz="3200" dirty="0">
                <a:latin typeface="楷体_GB2312" pitchFamily="49" charset="-122"/>
                <a:ea typeface="楷体_GB2312" pitchFamily="49" charset="-122"/>
              </a:rPr>
              <a:t>一个</a:t>
            </a:r>
            <a:r>
              <a:rPr lang="en-US" altLang="zh-CN" sz="3200" dirty="0">
                <a:latin typeface="楷体_GB2312" pitchFamily="49" charset="-122"/>
                <a:ea typeface="楷体_GB2312" pitchFamily="49" charset="-122"/>
              </a:rPr>
              <a:t>Cache</a:t>
            </a:r>
            <a:r>
              <a:rPr lang="zh-CN" altLang="en-US" sz="3200" dirty="0">
                <a:latin typeface="楷体_GB2312" pitchFamily="49" charset="-122"/>
                <a:ea typeface="楷体_GB2312" pitchFamily="49" charset="-122"/>
              </a:rPr>
              <a:t>块</a:t>
            </a:r>
            <a:r>
              <a:rPr lang="en-US" altLang="zh-CN" sz="3200" dirty="0">
                <a:latin typeface="楷体_GB2312" pitchFamily="49" charset="-122"/>
                <a:ea typeface="楷体_GB2312" pitchFamily="49" charset="-122"/>
              </a:rPr>
              <a:t>)</a:t>
            </a:r>
          </a:p>
          <a:p>
            <a:pPr marL="0" indent="0">
              <a:spcBef>
                <a:spcPct val="50000"/>
              </a:spcBef>
              <a:buNone/>
            </a:pPr>
            <a:endParaRPr lang="zh-CN" altLang="en-US" sz="32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71</a:t>
            </a:fld>
            <a:endParaRPr lang="zh-CN" altLang="en-US"/>
          </a:p>
        </p:txBody>
      </p:sp>
    </p:spTree>
    <p:extLst>
      <p:ext uri="{BB962C8B-B14F-4D97-AF65-F5344CB8AC3E}">
        <p14:creationId xmlns:p14="http://schemas.microsoft.com/office/powerpoint/2010/main" val="22171474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714374"/>
          </a:xfrm>
        </p:spPr>
        <p:txBody>
          <a:bodyPr>
            <a:normAutofit/>
          </a:bodyPr>
          <a:lstStyle/>
          <a:p>
            <a:r>
              <a:rPr lang="zh-CN" altLang="en-US" sz="4000" dirty="0"/>
              <a:t>不</a:t>
            </a:r>
            <a:r>
              <a:rPr lang="zh-CN" altLang="en-US" sz="4000" dirty="0" smtClean="0"/>
              <a:t>支持</a:t>
            </a:r>
            <a:r>
              <a:rPr lang="en-US" altLang="zh-CN" sz="4000" dirty="0" smtClean="0"/>
              <a:t>Cache</a:t>
            </a:r>
            <a:r>
              <a:rPr lang="zh-CN" altLang="en-US" sz="4000" dirty="0" smtClean="0"/>
              <a:t>一致性的缺点：</a:t>
            </a:r>
            <a:endParaRPr lang="zh-CN" altLang="en-US" sz="4000" dirty="0"/>
          </a:p>
        </p:txBody>
      </p:sp>
      <p:sp>
        <p:nvSpPr>
          <p:cNvPr id="3" name="内容占位符 2"/>
          <p:cNvSpPr>
            <a:spLocks noGrp="1"/>
          </p:cNvSpPr>
          <p:nvPr>
            <p:ph idx="1"/>
          </p:nvPr>
        </p:nvSpPr>
        <p:spPr>
          <a:xfrm>
            <a:off x="535259" y="1079501"/>
            <a:ext cx="7980091" cy="5097462"/>
          </a:xfrm>
        </p:spPr>
        <p:txBody>
          <a:bodyPr>
            <a:normAutofit/>
          </a:bodyPr>
          <a:lstStyle/>
          <a:p>
            <a:pPr marL="514350" indent="-514350">
              <a:lnSpc>
                <a:spcPct val="100000"/>
              </a:lnSpc>
              <a:spcBef>
                <a:spcPts val="1200"/>
              </a:spcBef>
              <a:buAutoNum type="arabicParenBoth"/>
            </a:pPr>
            <a:r>
              <a:rPr lang="zh-CN" altLang="en-US" dirty="0" smtClean="0">
                <a:latin typeface="楷体_GB2312" pitchFamily="49" charset="-122"/>
                <a:ea typeface="楷体_GB2312" pitchFamily="49" charset="-122"/>
              </a:rPr>
              <a:t>实现</a:t>
            </a:r>
            <a:r>
              <a:rPr lang="zh-CN" altLang="en-US" dirty="0">
                <a:latin typeface="楷体_GB2312" pitchFamily="49" charset="-122"/>
                <a:ea typeface="楷体_GB2312" pitchFamily="49" charset="-122"/>
              </a:rPr>
              <a:t>透明的软件</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一致性的编译机制</a:t>
            </a:r>
            <a:r>
              <a:rPr lang="zh-CN" altLang="en-US" dirty="0" smtClean="0">
                <a:latin typeface="楷体_GB2312" pitchFamily="49" charset="-122"/>
                <a:ea typeface="楷体_GB2312" pitchFamily="49" charset="-122"/>
              </a:rPr>
              <a:t>能力有限。</a:t>
            </a:r>
            <a:endParaRPr lang="en-US" altLang="zh-CN" dirty="0" smtClean="0">
              <a:latin typeface="楷体_GB2312" pitchFamily="49" charset="-122"/>
              <a:ea typeface="楷体_GB2312" pitchFamily="49" charset="-122"/>
            </a:endParaRPr>
          </a:p>
          <a:p>
            <a:pPr marL="514350" indent="-514350">
              <a:lnSpc>
                <a:spcPct val="100000"/>
              </a:lnSpc>
              <a:spcBef>
                <a:spcPts val="1200"/>
              </a:spcBef>
              <a:buAutoNum type="arabicParenBoth"/>
            </a:pPr>
            <a:r>
              <a:rPr lang="zh-CN" altLang="en-US" dirty="0" smtClean="0">
                <a:latin typeface="楷体_GB2312" pitchFamily="49" charset="-122"/>
                <a:ea typeface="楷体_GB2312" pitchFamily="49" charset="-122"/>
              </a:rPr>
              <a:t>没有</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一致性，机器就不能利用取出同</a:t>
            </a:r>
            <a:r>
              <a:rPr lang="zh-CN" altLang="en-US" dirty="0" smtClean="0">
                <a:latin typeface="楷体_GB2312" pitchFamily="49" charset="-122"/>
                <a:ea typeface="楷体_GB2312" pitchFamily="49" charset="-122"/>
              </a:rPr>
              <a:t>一块</a:t>
            </a:r>
            <a:r>
              <a:rPr lang="zh-CN" altLang="en-US" dirty="0">
                <a:latin typeface="楷体_GB2312" pitchFamily="49" charset="-122"/>
                <a:ea typeface="楷体_GB2312" pitchFamily="49" charset="-122"/>
              </a:rPr>
              <a:t>中的多个字的开销接近于取一个字的</a:t>
            </a:r>
            <a:r>
              <a:rPr lang="zh-CN" altLang="en-US" dirty="0" smtClean="0">
                <a:latin typeface="楷体_GB2312" pitchFamily="49" charset="-122"/>
                <a:ea typeface="楷体_GB2312" pitchFamily="49" charset="-122"/>
              </a:rPr>
              <a:t>开销这个优点。这</a:t>
            </a:r>
            <a:r>
              <a:rPr lang="zh-CN" altLang="en-US" dirty="0">
                <a:latin typeface="楷体_GB2312" pitchFamily="49" charset="-122"/>
                <a:ea typeface="楷体_GB2312" pitchFamily="49" charset="-122"/>
              </a:rPr>
              <a:t>是因为共享数据是以</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块</a:t>
            </a:r>
            <a:r>
              <a:rPr lang="zh-CN" altLang="en-US" dirty="0" smtClean="0">
                <a:latin typeface="楷体_GB2312" pitchFamily="49" charset="-122"/>
                <a:ea typeface="楷体_GB2312" pitchFamily="49" charset="-122"/>
              </a:rPr>
              <a:t>为单位管理</a:t>
            </a:r>
            <a:r>
              <a:rPr lang="zh-CN" altLang="en-US" dirty="0">
                <a:latin typeface="楷体_GB2312" pitchFamily="49" charset="-122"/>
                <a:ea typeface="楷体_GB2312" pitchFamily="49" charset="-122"/>
              </a:rPr>
              <a:t>的。当每次访问要从远程</a:t>
            </a:r>
            <a:r>
              <a:rPr lang="zh-CN" altLang="en-US" dirty="0" smtClean="0">
                <a:latin typeface="楷体_GB2312" pitchFamily="49" charset="-122"/>
                <a:ea typeface="楷体_GB2312" pitchFamily="49" charset="-122"/>
              </a:rPr>
              <a:t>存储器</a:t>
            </a:r>
            <a:r>
              <a:rPr lang="zh-CN" altLang="en-US" dirty="0">
                <a:latin typeface="楷体_GB2312" pitchFamily="49" charset="-122"/>
                <a:ea typeface="楷体_GB2312" pitchFamily="49" charset="-122"/>
              </a:rPr>
              <a:t>取一个字时，不能有效利用共享数据的</a:t>
            </a:r>
            <a:r>
              <a:rPr lang="zh-CN" altLang="en-US" dirty="0" smtClean="0">
                <a:latin typeface="楷体_GB2312" pitchFamily="49" charset="-122"/>
                <a:ea typeface="楷体_GB2312" pitchFamily="49" charset="-122"/>
              </a:rPr>
              <a:t>空间局部性。</a:t>
            </a:r>
            <a:endParaRPr lang="en-US" altLang="zh-CN" dirty="0" smtClean="0">
              <a:latin typeface="楷体_GB2312" pitchFamily="49" charset="-122"/>
              <a:ea typeface="楷体_GB2312" pitchFamily="49" charset="-122"/>
            </a:endParaRPr>
          </a:p>
          <a:p>
            <a:pPr marL="514350" indent="-514350">
              <a:lnSpc>
                <a:spcPct val="100000"/>
              </a:lnSpc>
              <a:spcBef>
                <a:spcPts val="1200"/>
              </a:spcBef>
              <a:buAutoNum type="arabicParenBoth"/>
            </a:pPr>
            <a:r>
              <a:rPr lang="zh-CN" altLang="en-US" dirty="0" smtClean="0">
                <a:latin typeface="楷体_GB2312" pitchFamily="49" charset="-122"/>
                <a:ea typeface="楷体_GB2312" pitchFamily="49" charset="-122"/>
              </a:rPr>
              <a:t>诸如</a:t>
            </a:r>
            <a:r>
              <a:rPr lang="zh-CN" altLang="en-US" dirty="0">
                <a:latin typeface="楷体_GB2312" pitchFamily="49" charset="-122"/>
                <a:ea typeface="楷体_GB2312" pitchFamily="49" charset="-122"/>
              </a:rPr>
              <a:t>预取等延迟隐藏技术对于多个字的</a:t>
            </a:r>
            <a:r>
              <a:rPr lang="zh-CN" altLang="en-US" dirty="0" smtClean="0">
                <a:latin typeface="楷体_GB2312" pitchFamily="49" charset="-122"/>
                <a:ea typeface="楷体_GB2312" pitchFamily="49" charset="-122"/>
              </a:rPr>
              <a:t>存取更为</a:t>
            </a:r>
            <a:r>
              <a:rPr lang="zh-CN" altLang="en-US" dirty="0">
                <a:latin typeface="楷体_GB2312" pitchFamily="49" charset="-122"/>
                <a:ea typeface="楷体_GB2312" pitchFamily="49" charset="-122"/>
              </a:rPr>
              <a:t>有效，比如针对一个</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块的预取。 </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72</a:t>
            </a:fld>
            <a:endParaRPr lang="zh-CN" altLang="en-US"/>
          </a:p>
        </p:txBody>
      </p:sp>
    </p:spTree>
    <p:extLst>
      <p:ext uri="{BB962C8B-B14F-4D97-AF65-F5344CB8AC3E}">
        <p14:creationId xmlns:p14="http://schemas.microsoft.com/office/powerpoint/2010/main" val="42391656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667807"/>
          </a:xfrm>
        </p:spPr>
        <p:txBody>
          <a:bodyPr>
            <a:noAutofit/>
          </a:bodyPr>
          <a:lstStyle/>
          <a:p>
            <a:r>
              <a:rPr lang="en-US" altLang="zh-CN" dirty="0"/>
              <a:t>Limitations of Snooping Protocols</a:t>
            </a:r>
            <a:endParaRPr lang="zh-CN" altLang="en-US" dirty="0"/>
          </a:p>
        </p:txBody>
      </p:sp>
      <p:sp>
        <p:nvSpPr>
          <p:cNvPr id="3" name="内容占位符 2"/>
          <p:cNvSpPr>
            <a:spLocks noGrp="1"/>
          </p:cNvSpPr>
          <p:nvPr>
            <p:ph idx="1"/>
          </p:nvPr>
        </p:nvSpPr>
        <p:spPr>
          <a:xfrm>
            <a:off x="811530" y="1207294"/>
            <a:ext cx="7886700" cy="4974696"/>
          </a:xfrm>
        </p:spPr>
        <p:txBody>
          <a:bodyPr>
            <a:normAutofit fontScale="62500" lnSpcReduction="20000"/>
          </a:bodyPr>
          <a:lstStyle/>
          <a:p>
            <a:pPr>
              <a:lnSpc>
                <a:spcPct val="120000"/>
              </a:lnSpc>
              <a:spcBef>
                <a:spcPts val="300"/>
              </a:spcBef>
            </a:pPr>
            <a:r>
              <a:rPr lang="zh-CN" altLang="en-US" sz="4000" dirty="0" smtClean="0"/>
              <a:t>总线的可扩放性收到一定限制</a:t>
            </a:r>
            <a:endParaRPr lang="en-US" altLang="zh-CN" sz="4000" dirty="0"/>
          </a:p>
          <a:p>
            <a:pPr lvl="1">
              <a:lnSpc>
                <a:spcPct val="120000"/>
              </a:lnSpc>
              <a:spcBef>
                <a:spcPts val="300"/>
              </a:spcBef>
            </a:pPr>
            <a:r>
              <a:rPr lang="zh-CN" altLang="en-US" sz="3300" dirty="0" smtClean="0"/>
              <a:t>总线上能够连接的处理器数目有限</a:t>
            </a:r>
            <a:endParaRPr lang="en-US" altLang="zh-CN" sz="3300" dirty="0"/>
          </a:p>
          <a:p>
            <a:pPr lvl="1">
              <a:lnSpc>
                <a:spcPct val="120000"/>
              </a:lnSpc>
              <a:spcBef>
                <a:spcPts val="300"/>
              </a:spcBef>
            </a:pPr>
            <a:r>
              <a:rPr lang="zh-CN" altLang="en-US" sz="3300" dirty="0" smtClean="0"/>
              <a:t>共享总线存在竞争使用问题</a:t>
            </a:r>
            <a:endParaRPr lang="en-US" altLang="zh-CN" sz="3300" dirty="0"/>
          </a:p>
          <a:p>
            <a:pPr lvl="1">
              <a:lnSpc>
                <a:spcPct val="120000"/>
              </a:lnSpc>
              <a:spcBef>
                <a:spcPts val="300"/>
              </a:spcBef>
            </a:pPr>
            <a:r>
              <a:rPr lang="zh-CN" altLang="en-US" sz="3300" dirty="0" smtClean="0"/>
              <a:t>在由大量处理器构成的多处理器</a:t>
            </a:r>
            <a:r>
              <a:rPr lang="zh-CN" altLang="en-US" sz="3300" dirty="0"/>
              <a:t>系统</a:t>
            </a:r>
            <a:r>
              <a:rPr lang="zh-CN" altLang="en-US" sz="3300" dirty="0" smtClean="0"/>
              <a:t>中，监听</a:t>
            </a:r>
            <a:r>
              <a:rPr lang="zh-CN" altLang="en-US" sz="3300" dirty="0"/>
              <a:t>带宽</a:t>
            </a:r>
            <a:r>
              <a:rPr lang="zh-CN" altLang="en-US" sz="3300" dirty="0" smtClean="0"/>
              <a:t>是瓶颈</a:t>
            </a:r>
            <a:endParaRPr lang="en-US" altLang="zh-CN" sz="3300" dirty="0"/>
          </a:p>
          <a:p>
            <a:pPr>
              <a:lnSpc>
                <a:spcPct val="120000"/>
              </a:lnSpc>
              <a:spcBef>
                <a:spcPts val="300"/>
              </a:spcBef>
            </a:pPr>
            <a:r>
              <a:rPr lang="en-US" altLang="zh-CN" sz="4000" dirty="0"/>
              <a:t> </a:t>
            </a:r>
            <a:r>
              <a:rPr lang="zh-CN" altLang="en-US" sz="4000" dirty="0"/>
              <a:t>片</a:t>
            </a:r>
            <a:r>
              <a:rPr lang="zh-CN" altLang="en-US" sz="4000" dirty="0" smtClean="0"/>
              <a:t>上互连网络</a:t>
            </a:r>
            <a:r>
              <a:rPr lang="en-US" altLang="zh-CN" sz="4000" dirty="0" smtClean="0">
                <a:sym typeface="Wingdings" panose="05000000000000000000" pitchFamily="2" charset="2"/>
              </a:rPr>
              <a:t></a:t>
            </a:r>
            <a:r>
              <a:rPr lang="zh-CN" altLang="en-US" sz="4000" dirty="0" smtClean="0"/>
              <a:t>并行通信</a:t>
            </a:r>
            <a:endParaRPr lang="en-US" altLang="zh-CN" sz="4000" dirty="0" smtClean="0"/>
          </a:p>
          <a:p>
            <a:pPr lvl="1">
              <a:lnSpc>
                <a:spcPct val="120000"/>
              </a:lnSpc>
              <a:spcBef>
                <a:spcPts val="300"/>
              </a:spcBef>
            </a:pPr>
            <a:r>
              <a:rPr lang="en-US" altLang="zh-CN" sz="3600" dirty="0" smtClean="0"/>
              <a:t> </a:t>
            </a:r>
            <a:r>
              <a:rPr lang="zh-CN" altLang="en-US" sz="3300" dirty="0"/>
              <a:t>多个处理器可并行访问共享的</a:t>
            </a:r>
            <a:r>
              <a:rPr lang="en-US" altLang="zh-CN" sz="3300" dirty="0"/>
              <a:t>Cache banks</a:t>
            </a:r>
          </a:p>
          <a:p>
            <a:pPr lvl="1">
              <a:lnSpc>
                <a:spcPct val="120000"/>
              </a:lnSpc>
              <a:spcBef>
                <a:spcPts val="300"/>
              </a:spcBef>
            </a:pPr>
            <a:r>
              <a:rPr lang="zh-CN" altLang="en-US" sz="3300" dirty="0"/>
              <a:t>允许片上多处理器包含有更多的处理器</a:t>
            </a:r>
            <a:endParaRPr lang="en-US" altLang="zh-CN" sz="3300" dirty="0"/>
          </a:p>
          <a:p>
            <a:pPr>
              <a:lnSpc>
                <a:spcPct val="120000"/>
              </a:lnSpc>
              <a:spcBef>
                <a:spcPts val="300"/>
              </a:spcBef>
            </a:pPr>
            <a:r>
              <a:rPr lang="zh-CN" altLang="en-US" sz="4000" dirty="0" smtClean="0"/>
              <a:t>在非总线或环的网络上监听是比较困难的</a:t>
            </a:r>
            <a:endParaRPr lang="en-US" altLang="zh-CN" sz="3200" dirty="0"/>
          </a:p>
          <a:p>
            <a:pPr lvl="1">
              <a:lnSpc>
                <a:spcPct val="120000"/>
              </a:lnSpc>
              <a:spcBef>
                <a:spcPts val="300"/>
              </a:spcBef>
            </a:pPr>
            <a:r>
              <a:rPr lang="zh-CN" altLang="en-US" sz="3300" dirty="0"/>
              <a:t>必须将一致性相关信息广播到所有的处理器，这是比较低效</a:t>
            </a:r>
            <a:r>
              <a:rPr lang="zh-CN" altLang="en-US" sz="3300" dirty="0" smtClean="0"/>
              <a:t>的</a:t>
            </a:r>
            <a:endParaRPr lang="en-US" altLang="zh-CN" sz="3300" dirty="0" smtClean="0"/>
          </a:p>
          <a:p>
            <a:pPr>
              <a:lnSpc>
                <a:spcPct val="120000"/>
              </a:lnSpc>
              <a:spcBef>
                <a:spcPts val="300"/>
              </a:spcBef>
            </a:pPr>
            <a:r>
              <a:rPr lang="zh-CN" altLang="en-US" sz="3700" dirty="0" smtClean="0"/>
              <a:t>如何不采用广播方式而保持</a:t>
            </a:r>
            <a:r>
              <a:rPr lang="en-US" altLang="zh-CN" sz="3700" dirty="0" smtClean="0"/>
              <a:t> </a:t>
            </a:r>
            <a:r>
              <a:rPr lang="en-US" altLang="zh-CN" sz="3700" dirty="0"/>
              <a:t>cache coherence </a:t>
            </a:r>
            <a:endParaRPr lang="en-US" altLang="zh-CN" sz="3700" dirty="0" smtClean="0"/>
          </a:p>
          <a:p>
            <a:pPr lvl="1">
              <a:lnSpc>
                <a:spcPct val="120000"/>
              </a:lnSpc>
              <a:spcBef>
                <a:spcPts val="300"/>
              </a:spcBef>
            </a:pPr>
            <a:r>
              <a:rPr lang="zh-CN" altLang="en-US" sz="3400" dirty="0"/>
              <a:t>使用目录（</a:t>
            </a:r>
            <a:r>
              <a:rPr lang="en-US" altLang="zh-CN" sz="3400" dirty="0"/>
              <a:t>directory)</a:t>
            </a:r>
            <a:r>
              <a:rPr lang="zh-CN" altLang="en-US" sz="3400" dirty="0"/>
              <a:t>来记录每个 </a:t>
            </a:r>
            <a:r>
              <a:rPr lang="en-US" altLang="zh-CN" sz="3400" dirty="0"/>
              <a:t>Cached </a:t>
            </a:r>
            <a:r>
              <a:rPr lang="zh-CN" altLang="en-US" sz="3400" dirty="0"/>
              <a:t>块的状态</a:t>
            </a:r>
            <a:endParaRPr lang="en-US" altLang="zh-CN" sz="3400" dirty="0"/>
          </a:p>
          <a:p>
            <a:pPr lvl="1">
              <a:lnSpc>
                <a:spcPct val="120000"/>
              </a:lnSpc>
              <a:spcBef>
                <a:spcPts val="300"/>
              </a:spcBef>
            </a:pPr>
            <a:r>
              <a:rPr lang="zh-CN" altLang="en-US" sz="3400" dirty="0"/>
              <a:t>目录项说明了哪个私有</a:t>
            </a:r>
            <a:r>
              <a:rPr lang="en-US" altLang="zh-CN" sz="3400" dirty="0"/>
              <a:t>Cache</a:t>
            </a:r>
            <a:r>
              <a:rPr lang="zh-CN" altLang="en-US" sz="3400" dirty="0"/>
              <a:t>包含了该块的副本</a:t>
            </a:r>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73</a:t>
            </a:fld>
            <a:endParaRPr lang="zh-CN" altLang="en-US"/>
          </a:p>
        </p:txBody>
      </p:sp>
    </p:spTree>
    <p:extLst>
      <p:ext uri="{BB962C8B-B14F-4D97-AF65-F5344CB8AC3E}">
        <p14:creationId xmlns:p14="http://schemas.microsoft.com/office/powerpoint/2010/main" val="40827773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457201"/>
            <a:ext cx="7886700" cy="508000"/>
          </a:xfrm>
        </p:spPr>
        <p:txBody>
          <a:bodyPr>
            <a:normAutofit fontScale="90000"/>
          </a:bodyPr>
          <a:lstStyle/>
          <a:p>
            <a:r>
              <a:rPr lang="zh-CN" altLang="en-US" dirty="0">
                <a:latin typeface="楷体_GB2312" pitchFamily="49" charset="-122"/>
                <a:ea typeface="楷体_GB2312" pitchFamily="49" charset="-122"/>
              </a:rPr>
              <a:t>解决</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一致性</a:t>
            </a:r>
            <a:r>
              <a:rPr lang="zh-CN" altLang="en-US" dirty="0" smtClean="0">
                <a:latin typeface="楷体_GB2312" pitchFamily="49" charset="-122"/>
                <a:ea typeface="楷体_GB2312" pitchFamily="49" charset="-122"/>
              </a:rPr>
              <a:t>问题</a:t>
            </a:r>
            <a:r>
              <a:rPr lang="zh-CN" altLang="en-US" dirty="0">
                <a:latin typeface="楷体_GB2312" pitchFamily="49" charset="-122"/>
                <a:ea typeface="楷体_GB2312" pitchFamily="49" charset="-122"/>
              </a:rPr>
              <a:t>的</a:t>
            </a:r>
            <a:r>
              <a:rPr lang="zh-CN" altLang="en-US" dirty="0" smtClean="0">
                <a:latin typeface="仿宋_GB2312" pitchFamily="49" charset="-122"/>
                <a:ea typeface="仿宋_GB2312" pitchFamily="49" charset="-122"/>
              </a:rPr>
              <a:t>关键</a:t>
            </a:r>
            <a:endParaRPr lang="zh-CN" altLang="en-US" dirty="0"/>
          </a:p>
        </p:txBody>
      </p:sp>
      <p:sp>
        <p:nvSpPr>
          <p:cNvPr id="3" name="内容占位符 2"/>
          <p:cNvSpPr>
            <a:spLocks noGrp="1"/>
          </p:cNvSpPr>
          <p:nvPr>
            <p:ph idx="1"/>
          </p:nvPr>
        </p:nvSpPr>
        <p:spPr>
          <a:xfrm>
            <a:off x="628650" y="1295400"/>
            <a:ext cx="7886700" cy="4881563"/>
          </a:xfrm>
        </p:spPr>
        <p:txBody>
          <a:bodyPr>
            <a:normAutofit/>
          </a:bodyPr>
          <a:lstStyle/>
          <a:p>
            <a:pPr marL="0" indent="0">
              <a:spcBef>
                <a:spcPct val="50000"/>
              </a:spcBef>
              <a:buNone/>
            </a:pPr>
            <a:r>
              <a:rPr lang="zh-CN" altLang="en-US" dirty="0" smtClean="0">
                <a:latin typeface="仿宋_GB2312" pitchFamily="49" charset="-122"/>
                <a:ea typeface="仿宋_GB2312" pitchFamily="49" charset="-122"/>
              </a:rPr>
              <a:t>    </a:t>
            </a:r>
            <a:r>
              <a:rPr lang="zh-CN" altLang="en-US" dirty="0">
                <a:latin typeface="仿宋_GB2312" pitchFamily="49" charset="-122"/>
                <a:ea typeface="仿宋_GB2312" pitchFamily="49" charset="-122"/>
              </a:rPr>
              <a:t>寻找替代监听协议的一致性协议</a:t>
            </a:r>
            <a:r>
              <a:rPr lang="zh-CN" altLang="en-US" dirty="0" smtClean="0">
                <a:latin typeface="仿宋_GB2312" pitchFamily="49" charset="-122"/>
                <a:ea typeface="仿宋_GB2312" pitchFamily="49" charset="-122"/>
              </a:rPr>
              <a:t>。</a:t>
            </a:r>
            <a:endParaRPr lang="en-US" altLang="zh-CN" dirty="0" smtClean="0">
              <a:latin typeface="仿宋_GB2312" pitchFamily="49" charset="-122"/>
              <a:ea typeface="仿宋_GB2312" pitchFamily="49" charset="-122"/>
            </a:endParaRPr>
          </a:p>
          <a:p>
            <a:pPr>
              <a:spcBef>
                <a:spcPct val="50000"/>
              </a:spcBef>
              <a:buFont typeface="Wingdings" panose="05000000000000000000" pitchFamily="2" charset="2"/>
              <a:buChar char="p"/>
            </a:pPr>
            <a:r>
              <a:rPr lang="zh-CN" altLang="en-US" dirty="0" smtClean="0">
                <a:latin typeface="楷体_GB2312" pitchFamily="49" charset="-122"/>
                <a:ea typeface="楷体_GB2312" pitchFamily="49" charset="-122"/>
              </a:rPr>
              <a:t>目录</a:t>
            </a:r>
            <a:r>
              <a:rPr lang="zh-CN" altLang="en-US" dirty="0">
                <a:latin typeface="楷体_GB2312" pitchFamily="49" charset="-122"/>
                <a:ea typeface="楷体_GB2312" pitchFamily="49" charset="-122"/>
              </a:rPr>
              <a:t>协议</a:t>
            </a:r>
          </a:p>
          <a:p>
            <a:pPr marL="0" indent="0">
              <a:spcBef>
                <a:spcPct val="50000"/>
              </a:spcBef>
              <a:buNone/>
            </a:pPr>
            <a:r>
              <a:rPr lang="zh-CN" altLang="en-US" dirty="0">
                <a:latin typeface="楷体_GB2312" pitchFamily="49" charset="-122"/>
                <a:ea typeface="楷体_GB2312" pitchFamily="49" charset="-122"/>
              </a:rPr>
              <a:t>   目录</a:t>
            </a:r>
            <a:r>
              <a:rPr lang="zh-CN" altLang="en-US" dirty="0" smtClean="0">
                <a:latin typeface="楷体_GB2312" pitchFamily="49" charset="-122"/>
                <a:ea typeface="楷体_GB2312" pitchFamily="49" charset="-122"/>
              </a:rPr>
              <a:t>：用于记录共享块相关信息的</a:t>
            </a:r>
            <a:r>
              <a:rPr lang="zh-CN" altLang="en-US" dirty="0">
                <a:latin typeface="楷体_GB2312" pitchFamily="49" charset="-122"/>
                <a:ea typeface="楷体_GB2312" pitchFamily="49" charset="-122"/>
              </a:rPr>
              <a:t>数据结构，</a:t>
            </a:r>
            <a:r>
              <a:rPr lang="zh-CN" altLang="en-US" dirty="0" smtClean="0">
                <a:latin typeface="楷体_GB2312" pitchFamily="49" charset="-122"/>
                <a:ea typeface="楷体_GB2312" pitchFamily="49" charset="-122"/>
              </a:rPr>
              <a:t>它记录</a:t>
            </a:r>
            <a:r>
              <a:rPr lang="zh-CN" altLang="en-US" dirty="0">
                <a:latin typeface="楷体_GB2312" pitchFamily="49" charset="-122"/>
                <a:ea typeface="楷体_GB2312" pitchFamily="49" charset="-122"/>
              </a:rPr>
              <a:t>着可以进入</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的每个数据块的访问</a:t>
            </a:r>
            <a:r>
              <a:rPr lang="zh-CN" altLang="en-US" dirty="0" smtClean="0">
                <a:latin typeface="楷体_GB2312" pitchFamily="49" charset="-122"/>
                <a:ea typeface="楷体_GB2312" pitchFamily="49" charset="-122"/>
              </a:rPr>
              <a:t>状态</a:t>
            </a:r>
            <a:r>
              <a:rPr lang="zh-CN" altLang="en-US" dirty="0">
                <a:latin typeface="楷体_GB2312" pitchFamily="49" charset="-122"/>
                <a:ea typeface="楷体_GB2312" pitchFamily="49" charset="-122"/>
              </a:rPr>
              <a:t>、该块在各个处理器的共享状态以及</a:t>
            </a:r>
            <a:r>
              <a:rPr lang="zh-CN" altLang="en-US" dirty="0" smtClean="0">
                <a:latin typeface="楷体_GB2312" pitchFamily="49" charset="-122"/>
                <a:ea typeface="楷体_GB2312" pitchFamily="49" charset="-122"/>
              </a:rPr>
              <a:t>是否修改</a:t>
            </a:r>
            <a:r>
              <a:rPr lang="zh-CN" altLang="en-US" dirty="0">
                <a:latin typeface="楷体_GB2312" pitchFamily="49" charset="-122"/>
                <a:ea typeface="楷体_GB2312" pitchFamily="49" charset="-122"/>
              </a:rPr>
              <a:t>过等信息。</a:t>
            </a:r>
          </a:p>
          <a:p>
            <a:pPr>
              <a:spcBef>
                <a:spcPct val="50000"/>
              </a:spcBef>
              <a:buFont typeface="Wingdings" panose="05000000000000000000" pitchFamily="2" charset="2"/>
              <a:buChar char="p"/>
            </a:pPr>
            <a:r>
              <a:rPr lang="zh-CN" altLang="en-US" dirty="0" smtClean="0">
                <a:latin typeface="楷体_GB2312" pitchFamily="49" charset="-122"/>
                <a:ea typeface="楷体_GB2312" pitchFamily="49" charset="-122"/>
              </a:rPr>
              <a:t>对</a:t>
            </a:r>
            <a:r>
              <a:rPr lang="zh-CN" altLang="en-US" dirty="0">
                <a:latin typeface="楷体_GB2312" pitchFamily="49" charset="-122"/>
                <a:ea typeface="楷体_GB2312" pitchFamily="49" charset="-122"/>
              </a:rPr>
              <a:t>每个结点增加目录表后的分布式存储器的系统结构</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74</a:t>
            </a:fld>
            <a:endParaRPr lang="zh-CN" altLang="en-US"/>
          </a:p>
        </p:txBody>
      </p:sp>
    </p:spTree>
    <p:extLst>
      <p:ext uri="{BB962C8B-B14F-4D97-AF65-F5344CB8AC3E}">
        <p14:creationId xmlns:p14="http://schemas.microsoft.com/office/powerpoint/2010/main" val="42254269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ChangeArrowheads="1"/>
          </p:cNvSpPr>
          <p:nvPr/>
        </p:nvSpPr>
        <p:spPr bwMode="auto">
          <a:xfrm>
            <a:off x="342900" y="582342"/>
            <a:ext cx="8458200" cy="548640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7046" name="Object 6"/>
          <p:cNvGraphicFramePr>
            <a:graphicFrameLocks noChangeAspect="1"/>
          </p:cNvGraphicFramePr>
          <p:nvPr>
            <p:extLst>
              <p:ext uri="{D42A27DB-BD31-4B8C-83A1-F6EECF244321}">
                <p14:modId xmlns:p14="http://schemas.microsoft.com/office/powerpoint/2010/main" val="3401711449"/>
              </p:ext>
            </p:extLst>
          </p:nvPr>
        </p:nvGraphicFramePr>
        <p:xfrm>
          <a:off x="381000" y="1139283"/>
          <a:ext cx="8382000" cy="4008438"/>
        </p:xfrm>
        <a:graphic>
          <a:graphicData uri="http://schemas.openxmlformats.org/presentationml/2006/ole">
            <mc:AlternateContent xmlns:mc="http://schemas.openxmlformats.org/markup-compatibility/2006">
              <mc:Choice xmlns:v="urn:schemas-microsoft-com:vml" Requires="v">
                <p:oleObj spid="_x0000_s1083" name="Document" r:id="rId4" imgW="5143680" imgH="3863160" progId="Word.Document.8">
                  <p:embed/>
                </p:oleObj>
              </mc:Choice>
              <mc:Fallback>
                <p:oleObj name="Document" r:id="rId4" imgW="5143680" imgH="38631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139283"/>
                        <a:ext cx="8382000" cy="40084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日期占位符 3"/>
          <p:cNvSpPr>
            <a:spLocks noGrp="1"/>
          </p:cNvSpPr>
          <p:nvPr>
            <p:ph type="dt" sz="half" idx="10"/>
          </p:nvPr>
        </p:nvSpPr>
        <p:spPr/>
        <p:txBody>
          <a:bodyPr/>
          <a:lstStyle/>
          <a:p>
            <a:fld id="{E2371444-94EB-4095-9533-CEB19CF8693E}"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75</a:t>
            </a:fld>
            <a:endParaRPr lang="zh-CN" altLang="en-US"/>
          </a:p>
        </p:txBody>
      </p:sp>
    </p:spTree>
    <p:extLst>
      <p:ext uri="{BB962C8B-B14F-4D97-AF65-F5344CB8AC3E}">
        <p14:creationId xmlns:p14="http://schemas.microsoft.com/office/powerpoint/2010/main" val="4153217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43665"/>
            <a:ext cx="7886700" cy="747394"/>
          </a:xfrm>
        </p:spPr>
        <p:txBody>
          <a:bodyPr/>
          <a:lstStyle/>
          <a:p>
            <a:r>
              <a:rPr lang="en-US" altLang="zh-CN" dirty="0"/>
              <a:t>Directory in a Chip Multiprocessor</a:t>
            </a:r>
            <a:endParaRPr lang="zh-CN" altLang="en-US" dirty="0"/>
          </a:p>
        </p:txBody>
      </p:sp>
      <p:sp>
        <p:nvSpPr>
          <p:cNvPr id="3" name="内容占位符 2"/>
          <p:cNvSpPr>
            <a:spLocks noGrp="1"/>
          </p:cNvSpPr>
          <p:nvPr>
            <p:ph idx="1"/>
          </p:nvPr>
        </p:nvSpPr>
        <p:spPr>
          <a:xfrm>
            <a:off x="628650" y="1112521"/>
            <a:ext cx="7886700" cy="1844039"/>
          </a:xfrm>
        </p:spPr>
        <p:txBody>
          <a:bodyPr/>
          <a:lstStyle/>
          <a:p>
            <a:r>
              <a:rPr lang="zh-CN" altLang="en-US" dirty="0" smtClean="0"/>
              <a:t>目录在所有处理器共享的最外层</a:t>
            </a:r>
            <a:r>
              <a:rPr lang="en-US" altLang="zh-CN" dirty="0" smtClean="0"/>
              <a:t>Cache</a:t>
            </a:r>
            <a:r>
              <a:rPr lang="zh-CN" altLang="en-US" dirty="0" smtClean="0"/>
              <a:t>中</a:t>
            </a:r>
            <a:endParaRPr lang="en-US" altLang="zh-CN" dirty="0" smtClean="0"/>
          </a:p>
          <a:p>
            <a:pPr lvl="1"/>
            <a:r>
              <a:rPr lang="zh-CN" altLang="en-US" dirty="0" smtClean="0"/>
              <a:t>目录记录了每个私有</a:t>
            </a:r>
            <a:r>
              <a:rPr lang="en-US" altLang="zh-CN" dirty="0" smtClean="0"/>
              <a:t>Cache</a:t>
            </a:r>
            <a:r>
              <a:rPr lang="zh-CN" altLang="en-US" dirty="0" smtClean="0"/>
              <a:t>中块的相关信息</a:t>
            </a:r>
            <a:endParaRPr lang="en-US" altLang="zh-CN" dirty="0" smtClean="0"/>
          </a:p>
          <a:p>
            <a:r>
              <a:rPr lang="zh-CN" altLang="en-US" dirty="0" smtClean="0"/>
              <a:t>最外层</a:t>
            </a:r>
            <a:r>
              <a:rPr lang="en-US" altLang="zh-CN" dirty="0" smtClean="0"/>
              <a:t>Cache</a:t>
            </a:r>
            <a:r>
              <a:rPr lang="zh-CN" altLang="en-US" dirty="0" smtClean="0"/>
              <a:t>分成若干个</a:t>
            </a:r>
            <a:r>
              <a:rPr lang="en-US" altLang="zh-CN" dirty="0" smtClean="0"/>
              <a:t>banks</a:t>
            </a:r>
            <a:r>
              <a:rPr lang="zh-CN" altLang="en-US" dirty="0" smtClean="0"/>
              <a:t>，以便并行访问</a:t>
            </a:r>
            <a:endParaRPr lang="en-US" altLang="zh-CN" dirty="0" smtClean="0"/>
          </a:p>
          <a:p>
            <a:pPr lvl="1"/>
            <a:r>
              <a:rPr lang="en-US" altLang="zh-CN" dirty="0" smtClean="0"/>
              <a:t>Cache</a:t>
            </a:r>
            <a:r>
              <a:rPr lang="zh-CN" altLang="en-US" dirty="0" smtClean="0"/>
              <a:t>的</a:t>
            </a:r>
            <a:r>
              <a:rPr lang="en-US" altLang="zh-CN" dirty="0" smtClean="0"/>
              <a:t>banks</a:t>
            </a:r>
            <a:r>
              <a:rPr lang="zh-CN" altLang="en-US" dirty="0" smtClean="0"/>
              <a:t>数可以与</a:t>
            </a:r>
            <a:r>
              <a:rPr lang="en-US" altLang="zh-CN" dirty="0" smtClean="0"/>
              <a:t>cores</a:t>
            </a:r>
            <a:r>
              <a:rPr lang="zh-CN" altLang="en-US" dirty="0" smtClean="0"/>
              <a:t>的数量相同，也可以不同</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76</a:t>
            </a:fld>
            <a:endParaRPr lang="zh-CN" altLang="en-US"/>
          </a:p>
        </p:txBody>
      </p:sp>
      <p:pic>
        <p:nvPicPr>
          <p:cNvPr id="8" name="图片 7"/>
          <p:cNvPicPr>
            <a:picLocks noChangeAspect="1"/>
          </p:cNvPicPr>
          <p:nvPr/>
        </p:nvPicPr>
        <p:blipFill>
          <a:blip r:embed="rId2"/>
          <a:stretch>
            <a:fillRect/>
          </a:stretch>
        </p:blipFill>
        <p:spPr>
          <a:xfrm>
            <a:off x="866774" y="2970529"/>
            <a:ext cx="7648575" cy="3629485"/>
          </a:xfrm>
          <a:prstGeom prst="rect">
            <a:avLst/>
          </a:prstGeom>
        </p:spPr>
      </p:pic>
    </p:spTree>
    <p:extLst>
      <p:ext uri="{BB962C8B-B14F-4D97-AF65-F5344CB8AC3E}">
        <p14:creationId xmlns:p14="http://schemas.microsoft.com/office/powerpoint/2010/main" val="21009396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55954"/>
          </a:xfrm>
        </p:spPr>
        <p:txBody>
          <a:bodyPr>
            <a:normAutofit fontScale="90000"/>
          </a:bodyPr>
          <a:lstStyle/>
          <a:p>
            <a:r>
              <a:rPr lang="en-US" altLang="zh-CN" dirty="0"/>
              <a:t>Directory in the Shared Cache</a:t>
            </a:r>
            <a:endParaRPr lang="zh-CN" altLang="en-US" dirty="0"/>
          </a:p>
        </p:txBody>
      </p:sp>
      <p:sp>
        <p:nvSpPr>
          <p:cNvPr id="3" name="内容占位符 2"/>
          <p:cNvSpPr>
            <a:spLocks noGrp="1"/>
          </p:cNvSpPr>
          <p:nvPr>
            <p:ph idx="1"/>
          </p:nvPr>
        </p:nvSpPr>
        <p:spPr>
          <a:xfrm>
            <a:off x="628650" y="1021082"/>
            <a:ext cx="7886700" cy="4267198"/>
          </a:xfrm>
        </p:spPr>
        <p:txBody>
          <a:bodyPr>
            <a:normAutofit lnSpcReduction="10000"/>
          </a:bodyPr>
          <a:lstStyle/>
          <a:p>
            <a:r>
              <a:rPr lang="en-US" altLang="zh-CN" dirty="0"/>
              <a:t>Shared Cache </a:t>
            </a:r>
            <a:r>
              <a:rPr lang="zh-CN" altLang="en-US" dirty="0" smtClean="0"/>
              <a:t>包含所有的私有</a:t>
            </a:r>
            <a:r>
              <a:rPr lang="en-US" altLang="zh-CN" dirty="0" smtClean="0"/>
              <a:t>Cache</a:t>
            </a:r>
            <a:endParaRPr lang="en-US" altLang="zh-CN" dirty="0"/>
          </a:p>
          <a:p>
            <a:pPr lvl="1"/>
            <a:r>
              <a:rPr lang="zh-CN" altLang="en-US" dirty="0" smtClean="0"/>
              <a:t>共享</a:t>
            </a:r>
            <a:r>
              <a:rPr lang="en-US" altLang="zh-CN" dirty="0" smtClean="0"/>
              <a:t>Cache</a:t>
            </a:r>
            <a:r>
              <a:rPr lang="zh-CN" altLang="en-US" dirty="0"/>
              <a:t>是</a:t>
            </a:r>
            <a:r>
              <a:rPr lang="zh-CN" altLang="en-US" dirty="0" smtClean="0"/>
              <a:t>私有</a:t>
            </a:r>
            <a:r>
              <a:rPr lang="en-US" altLang="zh-CN" dirty="0" smtClean="0"/>
              <a:t>cache</a:t>
            </a:r>
            <a:r>
              <a:rPr lang="zh-CN" altLang="en-US" dirty="0" smtClean="0"/>
              <a:t>块的超集</a:t>
            </a:r>
            <a:endParaRPr lang="en-US" altLang="zh-CN" dirty="0"/>
          </a:p>
          <a:p>
            <a:pPr lvl="1"/>
            <a:r>
              <a:rPr lang="en-US" altLang="zh-CN" dirty="0" smtClean="0"/>
              <a:t>Example</a:t>
            </a:r>
            <a:r>
              <a:rPr lang="en-US" altLang="zh-CN" dirty="0"/>
              <a:t>: Intel Core i7</a:t>
            </a:r>
          </a:p>
          <a:p>
            <a:r>
              <a:rPr lang="zh-CN" altLang="en-US" dirty="0" smtClean="0"/>
              <a:t>目录在共享</a:t>
            </a:r>
            <a:r>
              <a:rPr lang="en-US" altLang="zh-CN" dirty="0" smtClean="0"/>
              <a:t>cache</a:t>
            </a:r>
            <a:r>
              <a:rPr lang="zh-CN" altLang="en-US" dirty="0" smtClean="0"/>
              <a:t>中</a:t>
            </a:r>
            <a:endParaRPr lang="en-US" altLang="zh-CN" dirty="0"/>
          </a:p>
          <a:p>
            <a:pPr lvl="1"/>
            <a:r>
              <a:rPr lang="zh-CN" altLang="en-US" dirty="0" smtClean="0"/>
              <a:t>共享</a:t>
            </a:r>
            <a:r>
              <a:rPr lang="en-US" altLang="zh-CN" dirty="0" smtClean="0"/>
              <a:t>cache</a:t>
            </a:r>
            <a:r>
              <a:rPr lang="zh-CN" altLang="en-US" dirty="0" smtClean="0"/>
              <a:t>中的每个块增加若干</a:t>
            </a:r>
            <a:r>
              <a:rPr lang="en-US" altLang="zh-CN" dirty="0" smtClean="0"/>
              <a:t>presence bits</a:t>
            </a:r>
            <a:endParaRPr lang="en-US" altLang="zh-CN" dirty="0"/>
          </a:p>
          <a:p>
            <a:pPr lvl="1"/>
            <a:r>
              <a:rPr lang="en-US" altLang="zh-CN" dirty="0" smtClean="0"/>
              <a:t> </a:t>
            </a:r>
            <a:r>
              <a:rPr lang="zh-CN" altLang="en-US" dirty="0" smtClean="0"/>
              <a:t>如果有</a:t>
            </a:r>
            <a:r>
              <a:rPr lang="en-US" altLang="zh-CN" dirty="0" smtClean="0"/>
              <a:t>k</a:t>
            </a:r>
            <a:r>
              <a:rPr lang="zh-CN" altLang="en-US" dirty="0" smtClean="0"/>
              <a:t>个</a:t>
            </a:r>
            <a:r>
              <a:rPr lang="en-US" altLang="zh-CN" dirty="0" smtClean="0"/>
              <a:t>processors</a:t>
            </a:r>
            <a:r>
              <a:rPr lang="zh-CN" altLang="en-US" dirty="0" smtClean="0"/>
              <a:t>那么共享</a:t>
            </a:r>
            <a:r>
              <a:rPr lang="en-US" altLang="zh-CN" dirty="0" smtClean="0"/>
              <a:t>cache</a:t>
            </a:r>
            <a:r>
              <a:rPr lang="zh-CN" altLang="en-US" dirty="0" smtClean="0"/>
              <a:t>中每个块含有</a:t>
            </a:r>
            <a:endParaRPr lang="en-US" altLang="zh-CN" dirty="0" smtClean="0"/>
          </a:p>
          <a:p>
            <a:pPr marL="457200" lvl="1" indent="0">
              <a:buNone/>
            </a:pPr>
            <a:r>
              <a:rPr lang="en-US" altLang="zh-CN" dirty="0"/>
              <a:t> </a:t>
            </a:r>
            <a:r>
              <a:rPr lang="en-US" altLang="zh-CN" dirty="0" smtClean="0"/>
              <a:t>   presence bits(k</a:t>
            </a:r>
            <a:r>
              <a:rPr lang="zh-CN" altLang="en-US" dirty="0" smtClean="0"/>
              <a:t>位</a:t>
            </a:r>
            <a:r>
              <a:rPr lang="en-US" altLang="zh-CN" dirty="0" smtClean="0"/>
              <a:t>) + state</a:t>
            </a:r>
            <a:r>
              <a:rPr lang="zh-CN" altLang="en-US" dirty="0" smtClean="0"/>
              <a:t>位</a:t>
            </a:r>
            <a:endParaRPr lang="en-US" altLang="zh-CN" dirty="0"/>
          </a:p>
          <a:p>
            <a:pPr lvl="1"/>
            <a:r>
              <a:rPr lang="en-US" altLang="zh-CN" dirty="0" smtClean="0"/>
              <a:t>Presence </a:t>
            </a:r>
            <a:r>
              <a:rPr lang="en-US" altLang="zh-CN" dirty="0"/>
              <a:t>bits </a:t>
            </a:r>
            <a:r>
              <a:rPr lang="zh-CN" altLang="en-US" dirty="0" smtClean="0"/>
              <a:t>指示了包含该块</a:t>
            </a:r>
            <a:r>
              <a:rPr lang="en-US" altLang="zh-CN" dirty="0" smtClean="0"/>
              <a:t>copy</a:t>
            </a:r>
            <a:r>
              <a:rPr lang="zh-CN" altLang="en-US" dirty="0" smtClean="0"/>
              <a:t>的</a:t>
            </a:r>
            <a:r>
              <a:rPr lang="en-US" altLang="zh-CN" dirty="0" smtClean="0"/>
              <a:t>cores</a:t>
            </a:r>
          </a:p>
          <a:p>
            <a:pPr lvl="1"/>
            <a:r>
              <a:rPr lang="zh-CN" altLang="en-US" dirty="0" smtClean="0"/>
              <a:t>每个块都有其在私有</a:t>
            </a:r>
            <a:r>
              <a:rPr lang="en-US" altLang="zh-CN" dirty="0" smtClean="0"/>
              <a:t>cache</a:t>
            </a:r>
            <a:r>
              <a:rPr lang="zh-CN" altLang="en-US" dirty="0" smtClean="0"/>
              <a:t>和共享</a:t>
            </a:r>
            <a:r>
              <a:rPr lang="en-US" altLang="zh-CN" dirty="0" smtClean="0"/>
              <a:t>cache</a:t>
            </a:r>
            <a:r>
              <a:rPr lang="zh-CN" altLang="en-US" dirty="0" smtClean="0"/>
              <a:t>中的状态信息</a:t>
            </a:r>
            <a:endParaRPr lang="en-US" altLang="zh-CN" dirty="0"/>
          </a:p>
          <a:p>
            <a:pPr lvl="1"/>
            <a:r>
              <a:rPr lang="en-US" altLang="zh-CN" dirty="0" smtClean="0"/>
              <a:t>State </a:t>
            </a:r>
            <a:r>
              <a:rPr lang="en-US" altLang="zh-CN" dirty="0"/>
              <a:t>= M (Modified), S (Shared), or I (Invalid) in private cache</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77</a:t>
            </a:fld>
            <a:endParaRPr lang="zh-CN" altLang="en-US"/>
          </a:p>
        </p:txBody>
      </p:sp>
      <p:pic>
        <p:nvPicPr>
          <p:cNvPr id="7" name="图片 6"/>
          <p:cNvPicPr>
            <a:picLocks noChangeAspect="1"/>
          </p:cNvPicPr>
          <p:nvPr/>
        </p:nvPicPr>
        <p:blipFill>
          <a:blip r:embed="rId2"/>
          <a:stretch>
            <a:fillRect/>
          </a:stretch>
        </p:blipFill>
        <p:spPr>
          <a:xfrm>
            <a:off x="766477" y="5227638"/>
            <a:ext cx="7611046" cy="1128713"/>
          </a:xfrm>
          <a:prstGeom prst="rect">
            <a:avLst/>
          </a:prstGeom>
        </p:spPr>
      </p:pic>
    </p:spTree>
    <p:extLst>
      <p:ext uri="{BB962C8B-B14F-4D97-AF65-F5344CB8AC3E}">
        <p14:creationId xmlns:p14="http://schemas.microsoft.com/office/powerpoint/2010/main" val="15808725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4" y="374542"/>
            <a:ext cx="7886700" cy="714670"/>
          </a:xfrm>
        </p:spPr>
        <p:txBody>
          <a:bodyPr/>
          <a:lstStyle/>
          <a:p>
            <a:r>
              <a:rPr lang="zh-CN" altLang="en-US" dirty="0" smtClean="0"/>
              <a:t>一些术语</a:t>
            </a:r>
            <a:endParaRPr lang="zh-CN" altLang="en-US" dirty="0"/>
          </a:p>
        </p:txBody>
      </p:sp>
      <p:sp>
        <p:nvSpPr>
          <p:cNvPr id="3" name="内容占位符 2"/>
          <p:cNvSpPr>
            <a:spLocks noGrp="1"/>
          </p:cNvSpPr>
          <p:nvPr>
            <p:ph idx="1"/>
          </p:nvPr>
        </p:nvSpPr>
        <p:spPr>
          <a:xfrm>
            <a:off x="428624" y="1231753"/>
            <a:ext cx="8432987" cy="5121910"/>
          </a:xfrm>
        </p:spPr>
        <p:txBody>
          <a:bodyPr>
            <a:normAutofit fontScale="92500" lnSpcReduction="10000"/>
          </a:bodyPr>
          <a:lstStyle/>
          <a:p>
            <a:r>
              <a:rPr lang="zh-CN" altLang="en-US" dirty="0" smtClean="0"/>
              <a:t>本地</a:t>
            </a:r>
            <a:r>
              <a:rPr lang="zh-CN" altLang="en-US" dirty="0"/>
              <a:t>或</a:t>
            </a:r>
            <a:r>
              <a:rPr lang="zh-CN" altLang="en-US" dirty="0" smtClean="0"/>
              <a:t>私有</a:t>
            </a:r>
            <a:r>
              <a:rPr lang="en-US" altLang="zh-CN" dirty="0" smtClean="0"/>
              <a:t>Cache </a:t>
            </a:r>
            <a:r>
              <a:rPr lang="zh-CN" altLang="en-US" dirty="0" smtClean="0"/>
              <a:t>（</a:t>
            </a:r>
            <a:r>
              <a:rPr lang="en-US" altLang="zh-CN" dirty="0" smtClean="0"/>
              <a:t>Local </a:t>
            </a:r>
            <a:r>
              <a:rPr lang="en-US" altLang="zh-CN" dirty="0"/>
              <a:t>(or Private) </a:t>
            </a:r>
            <a:r>
              <a:rPr lang="en-US" altLang="zh-CN" dirty="0" smtClean="0"/>
              <a:t>Cache</a:t>
            </a:r>
            <a:r>
              <a:rPr lang="zh-CN" altLang="en-US" dirty="0" smtClean="0"/>
              <a:t>）</a:t>
            </a:r>
            <a:endParaRPr lang="en-US" altLang="zh-CN" dirty="0" smtClean="0"/>
          </a:p>
          <a:p>
            <a:pPr lvl="1"/>
            <a:r>
              <a:rPr lang="zh-CN" altLang="en-US" dirty="0" smtClean="0"/>
              <a:t>处理器请求的源</a:t>
            </a:r>
            <a:endParaRPr lang="en-US" altLang="zh-CN" dirty="0"/>
          </a:p>
          <a:p>
            <a:r>
              <a:rPr lang="zh-CN" altLang="en-US" dirty="0" smtClean="0"/>
              <a:t>目录（</a:t>
            </a:r>
            <a:r>
              <a:rPr lang="en-US" altLang="zh-CN" dirty="0" smtClean="0"/>
              <a:t>Home Directory</a:t>
            </a:r>
            <a:r>
              <a:rPr lang="zh-CN" altLang="en-US" dirty="0" smtClean="0"/>
              <a:t>）</a:t>
            </a:r>
            <a:endParaRPr lang="en-US" altLang="zh-CN" dirty="0" smtClean="0"/>
          </a:p>
          <a:p>
            <a:pPr lvl="1"/>
            <a:r>
              <a:rPr lang="zh-CN" altLang="en-US" dirty="0" smtClean="0"/>
              <a:t>存放</a:t>
            </a:r>
            <a:r>
              <a:rPr lang="en-US" altLang="zh-CN" dirty="0" smtClean="0"/>
              <a:t>Cache</a:t>
            </a:r>
            <a:r>
              <a:rPr lang="zh-CN" altLang="en-US" dirty="0" smtClean="0"/>
              <a:t>块相关信息</a:t>
            </a:r>
            <a:endParaRPr lang="en-US" altLang="zh-CN" dirty="0" smtClean="0"/>
          </a:p>
          <a:p>
            <a:pPr lvl="1"/>
            <a:r>
              <a:rPr lang="zh-CN" altLang="en-US" dirty="0" smtClean="0"/>
              <a:t>目录使用</a:t>
            </a:r>
            <a:r>
              <a:rPr lang="en-US" altLang="zh-CN" dirty="0" smtClean="0"/>
              <a:t>presence </a:t>
            </a:r>
            <a:r>
              <a:rPr lang="en-US" altLang="zh-CN" dirty="0"/>
              <a:t>bits </a:t>
            </a:r>
            <a:r>
              <a:rPr lang="zh-CN" altLang="en-US" dirty="0"/>
              <a:t>和</a:t>
            </a:r>
            <a:r>
              <a:rPr lang="en-US" altLang="zh-CN" dirty="0" smtClean="0"/>
              <a:t> </a:t>
            </a:r>
            <a:r>
              <a:rPr lang="en-US" altLang="zh-CN" dirty="0"/>
              <a:t>state </a:t>
            </a:r>
            <a:r>
              <a:rPr lang="zh-CN" altLang="en-US" dirty="0" smtClean="0"/>
              <a:t>追踪</a:t>
            </a:r>
            <a:r>
              <a:rPr lang="en-US" altLang="zh-CN" dirty="0" smtClean="0"/>
              <a:t>cache</a:t>
            </a:r>
            <a:r>
              <a:rPr lang="zh-CN" altLang="en-US" dirty="0" smtClean="0"/>
              <a:t>块</a:t>
            </a:r>
            <a:endParaRPr lang="en-US" altLang="zh-CN" dirty="0"/>
          </a:p>
          <a:p>
            <a:r>
              <a:rPr lang="zh-CN" altLang="en-US" dirty="0" smtClean="0"/>
              <a:t>远程</a:t>
            </a:r>
            <a:r>
              <a:rPr lang="en-US" altLang="zh-CN" dirty="0" smtClean="0"/>
              <a:t>Cache</a:t>
            </a:r>
            <a:r>
              <a:rPr lang="zh-CN" altLang="en-US" dirty="0" smtClean="0"/>
              <a:t>（</a:t>
            </a:r>
            <a:r>
              <a:rPr lang="en-US" altLang="zh-CN" dirty="0" smtClean="0"/>
              <a:t>Remote Cache</a:t>
            </a:r>
            <a:r>
              <a:rPr lang="zh-CN" altLang="en-US" dirty="0" smtClean="0"/>
              <a:t>）</a:t>
            </a:r>
            <a:endParaRPr lang="en-US" altLang="zh-CN" dirty="0" smtClean="0"/>
          </a:p>
          <a:p>
            <a:pPr lvl="1"/>
            <a:r>
              <a:rPr lang="zh-CN" altLang="en-US" dirty="0" smtClean="0"/>
              <a:t>该</a:t>
            </a:r>
            <a:r>
              <a:rPr lang="en-US" altLang="zh-CN" dirty="0" smtClean="0"/>
              <a:t>Cache</a:t>
            </a:r>
            <a:r>
              <a:rPr lang="zh-CN" altLang="en-US" dirty="0" smtClean="0"/>
              <a:t>中包含一个</a:t>
            </a:r>
            <a:r>
              <a:rPr lang="en-US" altLang="zh-CN" dirty="0" smtClean="0"/>
              <a:t>Cache</a:t>
            </a:r>
            <a:r>
              <a:rPr lang="zh-CN" altLang="en-US" dirty="0" smtClean="0"/>
              <a:t>块的副本，处于</a:t>
            </a:r>
            <a:r>
              <a:rPr lang="en-US" altLang="zh-CN" dirty="0" smtClean="0"/>
              <a:t>modified </a:t>
            </a:r>
            <a:r>
              <a:rPr lang="zh-CN" altLang="en-US" dirty="0" smtClean="0"/>
              <a:t>或</a:t>
            </a:r>
            <a:r>
              <a:rPr lang="en-US" altLang="zh-CN" dirty="0" smtClean="0"/>
              <a:t>shared </a:t>
            </a:r>
            <a:r>
              <a:rPr lang="zh-CN" altLang="en-US" dirty="0" smtClean="0"/>
              <a:t>态</a:t>
            </a:r>
            <a:endParaRPr lang="en-US" altLang="zh-CN" dirty="0"/>
          </a:p>
          <a:p>
            <a:r>
              <a:rPr lang="en-US" altLang="zh-CN" dirty="0" smtClean="0"/>
              <a:t>Cache</a:t>
            </a:r>
            <a:r>
              <a:rPr lang="zh-CN" altLang="en-US" dirty="0" smtClean="0"/>
              <a:t>一致性</a:t>
            </a:r>
            <a:r>
              <a:rPr lang="en-US" altLang="zh-CN" dirty="0" smtClean="0"/>
              <a:t> </a:t>
            </a:r>
            <a:r>
              <a:rPr lang="zh-CN" altLang="en-US" dirty="0" smtClean="0"/>
              <a:t>即要保证</a:t>
            </a:r>
            <a:r>
              <a:rPr lang="en-US" altLang="zh-CN" dirty="0" smtClean="0"/>
              <a:t>Single-Writer</a:t>
            </a:r>
            <a:r>
              <a:rPr lang="en-US" altLang="zh-CN" dirty="0"/>
              <a:t>, Multiple-Readers</a:t>
            </a:r>
          </a:p>
          <a:p>
            <a:pPr lvl="1"/>
            <a:r>
              <a:rPr lang="zh-CN" altLang="en-US" dirty="0" smtClean="0"/>
              <a:t>如果一个块在本地</a:t>
            </a:r>
            <a:r>
              <a:rPr lang="en-US" altLang="zh-CN" dirty="0" smtClean="0"/>
              <a:t>Cache</a:t>
            </a:r>
            <a:r>
              <a:rPr lang="zh-CN" altLang="en-US" dirty="0" smtClean="0"/>
              <a:t>中处于</a:t>
            </a:r>
            <a:r>
              <a:rPr lang="en-US" altLang="zh-CN" dirty="0" smtClean="0"/>
              <a:t>Modified</a:t>
            </a:r>
            <a:r>
              <a:rPr lang="zh-CN" altLang="en-US" dirty="0" smtClean="0"/>
              <a:t>态，那么只有一个有效的副本存在</a:t>
            </a:r>
            <a:endParaRPr lang="en-US" altLang="zh-CN" dirty="0" smtClean="0"/>
          </a:p>
          <a:p>
            <a:pPr lvl="2"/>
            <a:r>
              <a:rPr lang="en-US" altLang="zh-CN" dirty="0" smtClean="0"/>
              <a:t> </a:t>
            </a:r>
            <a:r>
              <a:rPr lang="zh-CN" altLang="en-US" dirty="0" smtClean="0"/>
              <a:t>共享的</a:t>
            </a:r>
            <a:r>
              <a:rPr lang="en-US" altLang="zh-CN" dirty="0" smtClean="0"/>
              <a:t>Cache</a:t>
            </a:r>
            <a:r>
              <a:rPr lang="zh-CN" altLang="en-US" dirty="0" smtClean="0"/>
              <a:t>和存储器还没有更新</a:t>
            </a:r>
            <a:endParaRPr lang="en-US" altLang="zh-CN" dirty="0"/>
          </a:p>
          <a:p>
            <a:r>
              <a:rPr lang="en-US" altLang="zh-CN" dirty="0" smtClean="0"/>
              <a:t> </a:t>
            </a:r>
            <a:r>
              <a:rPr lang="zh-CN" altLang="en-US" dirty="0" smtClean="0"/>
              <a:t>无总线，不想用广播方式让所有处理器核</a:t>
            </a:r>
            <a:endParaRPr lang="en-US" altLang="zh-CN" dirty="0" smtClean="0"/>
          </a:p>
          <a:p>
            <a:pPr lvl="1"/>
            <a:r>
              <a:rPr lang="zh-CN" altLang="en-US" dirty="0" smtClean="0"/>
              <a:t>所有消息都有显式的回复</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78</a:t>
            </a:fld>
            <a:endParaRPr lang="zh-CN" altLang="en-US"/>
          </a:p>
        </p:txBody>
      </p:sp>
    </p:spTree>
    <p:extLst>
      <p:ext uri="{BB962C8B-B14F-4D97-AF65-F5344CB8AC3E}">
        <p14:creationId xmlns:p14="http://schemas.microsoft.com/office/powerpoint/2010/main" val="2499771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747394"/>
          </a:xfrm>
        </p:spPr>
        <p:txBody>
          <a:bodyPr/>
          <a:lstStyle/>
          <a:p>
            <a:r>
              <a:rPr lang="en-US" altLang="zh-CN" dirty="0"/>
              <a:t>States for Local and Shared Cache</a:t>
            </a:r>
            <a:endParaRPr lang="zh-CN" altLang="en-US" dirty="0"/>
          </a:p>
        </p:txBody>
      </p:sp>
      <p:sp>
        <p:nvSpPr>
          <p:cNvPr id="3" name="内容占位符 2"/>
          <p:cNvSpPr>
            <a:spLocks noGrp="1"/>
          </p:cNvSpPr>
          <p:nvPr>
            <p:ph idx="1"/>
          </p:nvPr>
        </p:nvSpPr>
        <p:spPr>
          <a:xfrm>
            <a:off x="628650" y="1219200"/>
            <a:ext cx="7886700" cy="5030471"/>
          </a:xfrm>
        </p:spPr>
        <p:txBody>
          <a:bodyPr>
            <a:normAutofit fontScale="92500" lnSpcReduction="10000"/>
          </a:bodyPr>
          <a:lstStyle/>
          <a:p>
            <a:pPr marL="0" indent="0">
              <a:buNone/>
            </a:pPr>
            <a:r>
              <a:rPr lang="zh-CN" altLang="en-US" dirty="0" smtClean="0"/>
              <a:t>对于本地（私有）</a:t>
            </a:r>
            <a:r>
              <a:rPr lang="en-US" altLang="zh-CN" dirty="0" smtClean="0"/>
              <a:t>cache </a:t>
            </a:r>
            <a:r>
              <a:rPr lang="zh-CN" altLang="en-US" dirty="0" smtClean="0"/>
              <a:t>块，存在</a:t>
            </a:r>
            <a:r>
              <a:rPr lang="en-US" altLang="zh-CN" dirty="0" smtClean="0"/>
              <a:t>3</a:t>
            </a:r>
            <a:r>
              <a:rPr lang="zh-CN" altLang="en-US" dirty="0" smtClean="0"/>
              <a:t>种状态</a:t>
            </a:r>
            <a:r>
              <a:rPr lang="en-US" altLang="zh-CN" dirty="0" smtClean="0"/>
              <a:t>:</a:t>
            </a:r>
            <a:endParaRPr lang="en-US" altLang="zh-CN" dirty="0"/>
          </a:p>
          <a:p>
            <a:pPr marL="0" indent="0">
              <a:buNone/>
            </a:pPr>
            <a:r>
              <a:rPr lang="en-US" altLang="zh-CN" dirty="0"/>
              <a:t>1. Modified: </a:t>
            </a:r>
            <a:r>
              <a:rPr lang="zh-CN" altLang="en-US" dirty="0" smtClean="0"/>
              <a:t>仅当前</a:t>
            </a:r>
            <a:r>
              <a:rPr lang="en-US" altLang="zh-CN" dirty="0" smtClean="0"/>
              <a:t>Cache</a:t>
            </a:r>
            <a:r>
              <a:rPr lang="zh-CN" altLang="en-US" dirty="0" smtClean="0"/>
              <a:t>具有该块修改过的副本</a:t>
            </a:r>
            <a:endParaRPr lang="en-US" altLang="zh-CN" dirty="0"/>
          </a:p>
          <a:p>
            <a:pPr marL="0" indent="0">
              <a:buNone/>
            </a:pPr>
            <a:r>
              <a:rPr lang="en-US" altLang="zh-CN" dirty="0"/>
              <a:t>2. Shared: </a:t>
            </a:r>
            <a:r>
              <a:rPr lang="zh-CN" altLang="en-US" dirty="0"/>
              <a:t>该</a:t>
            </a:r>
            <a:r>
              <a:rPr lang="zh-CN" altLang="en-US" dirty="0" smtClean="0"/>
              <a:t>块可能在多个</a:t>
            </a:r>
            <a:r>
              <a:rPr lang="en-US" altLang="zh-CN" dirty="0" smtClean="0"/>
              <a:t>Cache</a:t>
            </a:r>
            <a:r>
              <a:rPr lang="zh-CN" altLang="en-US" dirty="0" smtClean="0"/>
              <a:t>中有副本</a:t>
            </a:r>
            <a:endParaRPr lang="en-US" altLang="zh-CN" dirty="0"/>
          </a:p>
          <a:p>
            <a:pPr marL="0" indent="0">
              <a:buNone/>
            </a:pPr>
            <a:r>
              <a:rPr lang="en-US" altLang="zh-CN" dirty="0"/>
              <a:t>3. Invalid: </a:t>
            </a:r>
            <a:r>
              <a:rPr lang="zh-CN" altLang="en-US" dirty="0" smtClean="0"/>
              <a:t>该块无效</a:t>
            </a:r>
            <a:endParaRPr lang="en-US" altLang="zh-CN" dirty="0"/>
          </a:p>
          <a:p>
            <a:pPr marL="0" indent="0">
              <a:buNone/>
            </a:pPr>
            <a:r>
              <a:rPr lang="zh-CN" altLang="en-US" dirty="0" smtClean="0"/>
              <a:t>对于共享</a:t>
            </a:r>
            <a:r>
              <a:rPr lang="en-US" altLang="zh-CN" dirty="0" smtClean="0"/>
              <a:t>Cache</a:t>
            </a:r>
            <a:r>
              <a:rPr lang="zh-CN" altLang="en-US" dirty="0" smtClean="0"/>
              <a:t>中的块，存在</a:t>
            </a:r>
            <a:r>
              <a:rPr lang="en-US" altLang="zh-CN" dirty="0" smtClean="0"/>
              <a:t>4</a:t>
            </a:r>
            <a:r>
              <a:rPr lang="zh-CN" altLang="en-US" dirty="0" smtClean="0"/>
              <a:t>种状态</a:t>
            </a:r>
            <a:r>
              <a:rPr lang="en-US" altLang="zh-CN" dirty="0" smtClean="0"/>
              <a:t>:</a:t>
            </a:r>
            <a:endParaRPr lang="en-US" altLang="zh-CN" dirty="0"/>
          </a:p>
          <a:p>
            <a:pPr marL="0" indent="0">
              <a:buNone/>
            </a:pPr>
            <a:r>
              <a:rPr lang="en-US" altLang="zh-CN" dirty="0" smtClean="0"/>
              <a:t>1. Modified</a:t>
            </a:r>
            <a:r>
              <a:rPr lang="en-US" altLang="zh-CN" dirty="0"/>
              <a:t>: </a:t>
            </a:r>
            <a:r>
              <a:rPr lang="zh-CN" altLang="en-US" dirty="0" smtClean="0"/>
              <a:t>只有一个本地</a:t>
            </a:r>
            <a:r>
              <a:rPr lang="en-US" altLang="zh-CN" dirty="0" smtClean="0"/>
              <a:t>Cache</a:t>
            </a:r>
            <a:r>
              <a:rPr lang="zh-CN" altLang="en-US" dirty="0" smtClean="0"/>
              <a:t>是这个块的拥有者</a:t>
            </a:r>
            <a:endParaRPr lang="en-US" altLang="zh-CN" dirty="0" smtClean="0"/>
          </a:p>
          <a:p>
            <a:pPr lvl="1"/>
            <a:r>
              <a:rPr lang="zh-CN" altLang="en-US" dirty="0" smtClean="0"/>
              <a:t>只有一个本地</a:t>
            </a:r>
            <a:r>
              <a:rPr lang="en-US" altLang="zh-CN" dirty="0" smtClean="0"/>
              <a:t>Cache</a:t>
            </a:r>
            <a:r>
              <a:rPr lang="zh-CN" altLang="en-US" dirty="0" smtClean="0"/>
              <a:t>具有该块修改后的副本</a:t>
            </a:r>
            <a:endParaRPr lang="en-US" altLang="zh-CN" dirty="0" smtClean="0"/>
          </a:p>
          <a:p>
            <a:pPr marL="0" indent="0">
              <a:buNone/>
            </a:pPr>
            <a:r>
              <a:rPr lang="en-US" altLang="zh-CN" dirty="0" smtClean="0"/>
              <a:t>2</a:t>
            </a:r>
            <a:r>
              <a:rPr lang="en-US" altLang="zh-CN" dirty="0"/>
              <a:t>. Owned: </a:t>
            </a:r>
            <a:r>
              <a:rPr lang="zh-CN" altLang="en-US" dirty="0" smtClean="0"/>
              <a:t>共享</a:t>
            </a:r>
            <a:r>
              <a:rPr lang="en-US" altLang="zh-CN" dirty="0" smtClean="0"/>
              <a:t>Cache</a:t>
            </a:r>
            <a:r>
              <a:rPr lang="zh-CN" altLang="en-US" dirty="0" smtClean="0"/>
              <a:t>是</a:t>
            </a:r>
            <a:r>
              <a:rPr lang="en-US" altLang="zh-CN" dirty="0" smtClean="0"/>
              <a:t>modified</a:t>
            </a:r>
            <a:r>
              <a:rPr lang="zh-CN" altLang="en-US" dirty="0" smtClean="0"/>
              <a:t>块的拥有者</a:t>
            </a:r>
            <a:endParaRPr lang="en-US" altLang="zh-CN" dirty="0"/>
          </a:p>
          <a:p>
            <a:pPr lvl="1"/>
            <a:r>
              <a:rPr lang="en-US" altLang="zh-CN" dirty="0" smtClean="0"/>
              <a:t>Modified block</a:t>
            </a:r>
            <a:r>
              <a:rPr lang="zh-CN" altLang="en-US" dirty="0" smtClean="0"/>
              <a:t>被写回到共享</a:t>
            </a:r>
            <a:r>
              <a:rPr lang="en-US" altLang="zh-CN" dirty="0" smtClean="0"/>
              <a:t>Cache</a:t>
            </a:r>
            <a:r>
              <a:rPr lang="zh-CN" altLang="en-US" dirty="0" smtClean="0"/>
              <a:t>，但不是内存</a:t>
            </a:r>
            <a:endParaRPr lang="en-US" altLang="zh-CN" dirty="0"/>
          </a:p>
          <a:p>
            <a:pPr lvl="1"/>
            <a:r>
              <a:rPr lang="zh-CN" altLang="en-US" dirty="0" smtClean="0"/>
              <a:t>处于</a:t>
            </a:r>
            <a:r>
              <a:rPr lang="en-US" altLang="zh-CN" dirty="0" smtClean="0"/>
              <a:t>owned</a:t>
            </a:r>
            <a:r>
              <a:rPr lang="zh-CN" altLang="en-US" dirty="0" smtClean="0"/>
              <a:t>态的块可以被多个本地</a:t>
            </a:r>
            <a:r>
              <a:rPr lang="en-US" altLang="zh-CN" dirty="0" smtClean="0"/>
              <a:t>Cache</a:t>
            </a:r>
            <a:r>
              <a:rPr lang="zh-CN" altLang="en-US" dirty="0" smtClean="0"/>
              <a:t>共享</a:t>
            </a:r>
            <a:endParaRPr lang="en-US" altLang="zh-CN" dirty="0"/>
          </a:p>
          <a:p>
            <a:pPr marL="0" indent="0">
              <a:buNone/>
            </a:pPr>
            <a:r>
              <a:rPr lang="en-US" altLang="zh-CN" dirty="0"/>
              <a:t>3. Shared: </a:t>
            </a:r>
            <a:r>
              <a:rPr lang="zh-CN" altLang="en-US" dirty="0"/>
              <a:t>该</a:t>
            </a:r>
            <a:r>
              <a:rPr lang="zh-CN" altLang="en-US" dirty="0" smtClean="0"/>
              <a:t>块可能被复制到多个</a:t>
            </a:r>
            <a:r>
              <a:rPr lang="en-US" altLang="zh-CN" dirty="0" smtClean="0"/>
              <a:t>cache</a:t>
            </a:r>
            <a:r>
              <a:rPr lang="zh-CN" altLang="en-US" dirty="0" smtClean="0"/>
              <a:t>中</a:t>
            </a:r>
            <a:endParaRPr lang="en-US" altLang="zh-CN" dirty="0"/>
          </a:p>
          <a:p>
            <a:pPr marL="0" indent="0">
              <a:buNone/>
            </a:pPr>
            <a:r>
              <a:rPr lang="en-US" altLang="zh-CN" dirty="0"/>
              <a:t>4. </a:t>
            </a:r>
            <a:r>
              <a:rPr lang="en-US" altLang="zh-CN" dirty="0" err="1"/>
              <a:t>Uncached</a:t>
            </a:r>
            <a:r>
              <a:rPr lang="en-US" altLang="zh-CN" dirty="0"/>
              <a:t>: </a:t>
            </a:r>
            <a:r>
              <a:rPr lang="zh-CN" altLang="en-US" dirty="0" smtClean="0"/>
              <a:t>该块不在任何本地或共享</a:t>
            </a:r>
            <a:r>
              <a:rPr lang="en-US" altLang="zh-CN" dirty="0" smtClean="0"/>
              <a:t>Cache</a:t>
            </a:r>
            <a:r>
              <a:rPr lang="zh-CN" altLang="en-US" dirty="0" smtClean="0"/>
              <a:t>中</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79</a:t>
            </a:fld>
            <a:endParaRPr lang="zh-CN" altLang="en-US"/>
          </a:p>
        </p:txBody>
      </p:sp>
    </p:spTree>
    <p:extLst>
      <p:ext uri="{BB962C8B-B14F-4D97-AF65-F5344CB8AC3E}">
        <p14:creationId xmlns:p14="http://schemas.microsoft.com/office/powerpoint/2010/main" val="94676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a:t>
            </a:fld>
            <a:endParaRPr lang="zh-CN" altLang="en-US"/>
          </a:p>
        </p:txBody>
      </p:sp>
      <p:pic>
        <p:nvPicPr>
          <p:cNvPr id="7" name="Picture 3"/>
          <p:cNvPicPr>
            <a:picLocks noChangeAspect="1" noChangeArrowheads="1"/>
          </p:cNvPicPr>
          <p:nvPr/>
        </p:nvPicPr>
        <p:blipFill>
          <a:blip r:embed="rId2" cstate="print"/>
          <a:srcRect/>
          <a:stretch>
            <a:fillRect/>
          </a:stretch>
        </p:blipFill>
        <p:spPr bwMode="auto">
          <a:xfrm>
            <a:off x="558341" y="1120350"/>
            <a:ext cx="7888973" cy="3745564"/>
          </a:xfrm>
          <a:prstGeom prst="rect">
            <a:avLst/>
          </a:prstGeom>
          <a:noFill/>
          <a:ln w="9525">
            <a:noFill/>
            <a:miter lim="800000"/>
            <a:headEnd/>
            <a:tailEnd/>
          </a:ln>
        </p:spPr>
      </p:pic>
    </p:spTree>
    <p:extLst>
      <p:ext uri="{BB962C8B-B14F-4D97-AF65-F5344CB8AC3E}">
        <p14:creationId xmlns:p14="http://schemas.microsoft.com/office/powerpoint/2010/main" val="6741608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854074"/>
          </a:xfrm>
        </p:spPr>
        <p:txBody>
          <a:bodyPr/>
          <a:lstStyle/>
          <a:p>
            <a:r>
              <a:rPr lang="en-US" altLang="zh-CN" dirty="0"/>
              <a:t>Read Miss by Processor P</a:t>
            </a:r>
            <a:endParaRPr lang="zh-CN" altLang="en-US" dirty="0"/>
          </a:p>
        </p:txBody>
      </p:sp>
      <p:sp>
        <p:nvSpPr>
          <p:cNvPr id="3" name="内容占位符 2"/>
          <p:cNvSpPr>
            <a:spLocks noGrp="1"/>
          </p:cNvSpPr>
          <p:nvPr>
            <p:ph idx="1"/>
          </p:nvPr>
        </p:nvSpPr>
        <p:spPr>
          <a:xfrm>
            <a:off x="628650" y="1219201"/>
            <a:ext cx="7886700" cy="5137150"/>
          </a:xfrm>
        </p:spPr>
        <p:txBody>
          <a:bodyPr>
            <a:normAutofit fontScale="92500" lnSpcReduction="20000"/>
          </a:bodyPr>
          <a:lstStyle/>
          <a:p>
            <a:r>
              <a:rPr lang="en-US" altLang="zh-CN" dirty="0"/>
              <a:t>Processor P </a:t>
            </a:r>
            <a:r>
              <a:rPr lang="zh-CN" altLang="en-US" dirty="0"/>
              <a:t>发送</a:t>
            </a:r>
            <a:r>
              <a:rPr lang="en-US" altLang="zh-CN" dirty="0" smtClean="0"/>
              <a:t> </a:t>
            </a:r>
            <a:r>
              <a:rPr lang="en-US" altLang="zh-CN" dirty="0"/>
              <a:t>Read Miss </a:t>
            </a:r>
            <a:r>
              <a:rPr lang="zh-CN" altLang="en-US" dirty="0" smtClean="0"/>
              <a:t>消息给</a:t>
            </a:r>
            <a:r>
              <a:rPr lang="en-US" altLang="zh-CN" dirty="0" smtClean="0"/>
              <a:t>  </a:t>
            </a:r>
            <a:r>
              <a:rPr lang="en-US" altLang="zh-CN" dirty="0"/>
              <a:t>H</a:t>
            </a:r>
            <a:r>
              <a:rPr lang="en-US" altLang="zh-CN" dirty="0" smtClean="0"/>
              <a:t>ome directory</a:t>
            </a:r>
          </a:p>
          <a:p>
            <a:r>
              <a:rPr lang="en-US" altLang="zh-CN" dirty="0"/>
              <a:t>Home Directory: block </a:t>
            </a:r>
            <a:r>
              <a:rPr lang="zh-CN" altLang="en-US" dirty="0"/>
              <a:t>是</a:t>
            </a:r>
            <a:r>
              <a:rPr lang="en-US" altLang="zh-CN" dirty="0" smtClean="0"/>
              <a:t> Modified</a:t>
            </a:r>
            <a:r>
              <a:rPr lang="zh-CN" altLang="en-US" dirty="0" smtClean="0"/>
              <a:t>态</a:t>
            </a:r>
            <a:endParaRPr lang="en-US" altLang="zh-CN" dirty="0"/>
          </a:p>
          <a:p>
            <a:pPr lvl="1"/>
            <a:r>
              <a:rPr lang="en-US" altLang="zh-CN" dirty="0" smtClean="0"/>
              <a:t>Directory </a:t>
            </a:r>
            <a:r>
              <a:rPr lang="zh-CN" altLang="en-US" dirty="0" smtClean="0"/>
              <a:t>发送</a:t>
            </a:r>
            <a:r>
              <a:rPr lang="en-US" altLang="zh-CN" dirty="0" smtClean="0"/>
              <a:t> </a:t>
            </a:r>
            <a:r>
              <a:rPr lang="en-US" altLang="zh-CN" dirty="0"/>
              <a:t>Fetch message </a:t>
            </a:r>
            <a:r>
              <a:rPr lang="zh-CN" altLang="en-US" dirty="0" smtClean="0"/>
              <a:t>到拥有</a:t>
            </a:r>
            <a:r>
              <a:rPr lang="en-US" altLang="zh-CN" dirty="0" smtClean="0"/>
              <a:t>modified</a:t>
            </a:r>
            <a:r>
              <a:rPr lang="zh-CN" altLang="en-US" dirty="0" smtClean="0"/>
              <a:t>块的</a:t>
            </a:r>
            <a:r>
              <a:rPr lang="en-US" altLang="zh-CN" dirty="0" smtClean="0"/>
              <a:t> </a:t>
            </a:r>
            <a:r>
              <a:rPr lang="en-US" altLang="zh-CN" dirty="0"/>
              <a:t>remote </a:t>
            </a:r>
            <a:r>
              <a:rPr lang="en-US" altLang="zh-CN" dirty="0" smtClean="0"/>
              <a:t>cache</a:t>
            </a:r>
            <a:endParaRPr lang="en-US" altLang="zh-CN" dirty="0"/>
          </a:p>
          <a:p>
            <a:pPr lvl="1"/>
            <a:r>
              <a:rPr lang="en-US" altLang="zh-CN" dirty="0" smtClean="0"/>
              <a:t>Remote cache</a:t>
            </a:r>
            <a:r>
              <a:rPr lang="zh-CN" altLang="en-US" dirty="0" smtClean="0"/>
              <a:t>发送</a:t>
            </a:r>
            <a:r>
              <a:rPr lang="en-US" altLang="zh-CN" dirty="0" smtClean="0"/>
              <a:t> </a:t>
            </a:r>
            <a:r>
              <a:rPr lang="en-US" altLang="zh-CN" dirty="0"/>
              <a:t>Write-Back message </a:t>
            </a:r>
            <a:r>
              <a:rPr lang="zh-CN" altLang="en-US" dirty="0" smtClean="0"/>
              <a:t>到</a:t>
            </a:r>
            <a:r>
              <a:rPr lang="en-US" altLang="zh-CN" dirty="0" smtClean="0"/>
              <a:t> </a:t>
            </a:r>
            <a:r>
              <a:rPr lang="en-US" altLang="zh-CN" dirty="0"/>
              <a:t>directory (shared cache)</a:t>
            </a:r>
          </a:p>
          <a:p>
            <a:pPr lvl="1"/>
            <a:r>
              <a:rPr lang="en-US" altLang="zh-CN" dirty="0" smtClean="0"/>
              <a:t>Remote </a:t>
            </a:r>
            <a:r>
              <a:rPr lang="en-US" altLang="zh-CN" dirty="0"/>
              <a:t>cache </a:t>
            </a:r>
            <a:r>
              <a:rPr lang="zh-CN" altLang="en-US" dirty="0" smtClean="0"/>
              <a:t>将该块状态修改为</a:t>
            </a:r>
            <a:r>
              <a:rPr lang="en-US" altLang="zh-CN" dirty="0" smtClean="0"/>
              <a:t>shared</a:t>
            </a:r>
            <a:endParaRPr lang="en-US" altLang="zh-CN" dirty="0"/>
          </a:p>
          <a:p>
            <a:pPr lvl="1"/>
            <a:r>
              <a:rPr lang="en-US" altLang="zh-CN" dirty="0" smtClean="0"/>
              <a:t>Directory </a:t>
            </a:r>
            <a:r>
              <a:rPr lang="zh-CN" altLang="en-US" dirty="0" smtClean="0"/>
              <a:t>将其所对应的</a:t>
            </a:r>
            <a:r>
              <a:rPr lang="zh-CN" altLang="en-US" dirty="0"/>
              <a:t>共享</a:t>
            </a:r>
            <a:r>
              <a:rPr lang="zh-CN" altLang="en-US" dirty="0" smtClean="0"/>
              <a:t>块状态修改为</a:t>
            </a:r>
            <a:r>
              <a:rPr lang="en-US" altLang="zh-CN" dirty="0" smtClean="0"/>
              <a:t> </a:t>
            </a:r>
            <a:r>
              <a:rPr lang="en-US" altLang="zh-CN" dirty="0"/>
              <a:t>owned</a:t>
            </a:r>
          </a:p>
          <a:p>
            <a:pPr lvl="1"/>
            <a:r>
              <a:rPr lang="en-US" altLang="zh-CN" dirty="0" smtClean="0"/>
              <a:t>Directory </a:t>
            </a:r>
            <a:r>
              <a:rPr lang="zh-CN" altLang="en-US" dirty="0" smtClean="0"/>
              <a:t>发送数据给</a:t>
            </a:r>
            <a:r>
              <a:rPr lang="en-US" altLang="zh-CN" dirty="0" smtClean="0"/>
              <a:t>P, </a:t>
            </a:r>
            <a:r>
              <a:rPr lang="zh-CN" altLang="en-US" dirty="0" smtClean="0"/>
              <a:t>并将处理器</a:t>
            </a:r>
            <a:r>
              <a:rPr lang="en-US" altLang="zh-CN" dirty="0"/>
              <a:t>P</a:t>
            </a:r>
            <a:r>
              <a:rPr lang="zh-CN" altLang="en-US" dirty="0" smtClean="0"/>
              <a:t>的</a:t>
            </a:r>
            <a:r>
              <a:rPr lang="en-US" altLang="zh-CN" dirty="0" smtClean="0"/>
              <a:t>presence bit</a:t>
            </a:r>
            <a:r>
              <a:rPr lang="zh-CN" altLang="en-US" dirty="0" smtClean="0"/>
              <a:t>置位</a:t>
            </a:r>
            <a:endParaRPr lang="en-US" altLang="zh-CN" dirty="0" smtClean="0"/>
          </a:p>
          <a:p>
            <a:pPr lvl="1"/>
            <a:r>
              <a:rPr lang="zh-CN" altLang="en-US" dirty="0" smtClean="0"/>
              <a:t>处理器</a:t>
            </a:r>
            <a:r>
              <a:rPr lang="en-US" altLang="zh-CN" dirty="0" smtClean="0"/>
              <a:t>P</a:t>
            </a:r>
            <a:r>
              <a:rPr lang="zh-CN" altLang="en-US" dirty="0" smtClean="0"/>
              <a:t>的</a:t>
            </a:r>
            <a:r>
              <a:rPr lang="en-US" altLang="zh-CN" dirty="0" smtClean="0"/>
              <a:t>Local </a:t>
            </a:r>
            <a:r>
              <a:rPr lang="en-US" altLang="zh-CN" dirty="0"/>
              <a:t>cache </a:t>
            </a:r>
            <a:r>
              <a:rPr lang="zh-CN" altLang="en-US" dirty="0" smtClean="0"/>
              <a:t>将所接收到的块状态置为</a:t>
            </a:r>
            <a:r>
              <a:rPr lang="en-US" altLang="zh-CN" dirty="0" smtClean="0"/>
              <a:t> </a:t>
            </a:r>
            <a:r>
              <a:rPr lang="en-US" altLang="zh-CN" dirty="0"/>
              <a:t>shared</a:t>
            </a:r>
          </a:p>
          <a:p>
            <a:r>
              <a:rPr lang="en-US" altLang="zh-CN" dirty="0" smtClean="0"/>
              <a:t>Home </a:t>
            </a:r>
            <a:r>
              <a:rPr lang="en-US" altLang="zh-CN" dirty="0"/>
              <a:t>Directory: block </a:t>
            </a:r>
            <a:r>
              <a:rPr lang="zh-CN" altLang="en-US" dirty="0"/>
              <a:t>是</a:t>
            </a:r>
            <a:r>
              <a:rPr lang="en-US" altLang="zh-CN" dirty="0" smtClean="0"/>
              <a:t>Shared </a:t>
            </a:r>
            <a:r>
              <a:rPr lang="en-US" altLang="zh-CN" dirty="0"/>
              <a:t>or </a:t>
            </a:r>
            <a:r>
              <a:rPr lang="en-US" altLang="zh-CN" dirty="0" smtClean="0"/>
              <a:t>Owned</a:t>
            </a:r>
            <a:r>
              <a:rPr lang="zh-CN" altLang="en-US" dirty="0" smtClean="0"/>
              <a:t>态</a:t>
            </a:r>
            <a:endParaRPr lang="en-US" altLang="zh-CN" dirty="0"/>
          </a:p>
          <a:p>
            <a:pPr lvl="1"/>
            <a:r>
              <a:rPr lang="en-US" altLang="zh-CN" dirty="0" smtClean="0"/>
              <a:t>Directory</a:t>
            </a:r>
            <a:r>
              <a:rPr lang="zh-CN" altLang="en-US" dirty="0" smtClean="0"/>
              <a:t>发送数据给处理器</a:t>
            </a:r>
            <a:r>
              <a:rPr lang="en-US" altLang="zh-CN" dirty="0" smtClean="0"/>
              <a:t>P</a:t>
            </a:r>
            <a:r>
              <a:rPr lang="zh-CN" altLang="en-US" dirty="0" smtClean="0"/>
              <a:t>，并将对应</a:t>
            </a:r>
            <a:r>
              <a:rPr lang="en-US" altLang="zh-CN" dirty="0" smtClean="0"/>
              <a:t> </a:t>
            </a:r>
            <a:r>
              <a:rPr lang="zh-CN" altLang="en-US" dirty="0" smtClean="0"/>
              <a:t>处理器</a:t>
            </a:r>
            <a:r>
              <a:rPr lang="en-US" altLang="zh-CN" dirty="0"/>
              <a:t>P</a:t>
            </a:r>
            <a:r>
              <a:rPr lang="zh-CN" altLang="en-US" dirty="0" smtClean="0"/>
              <a:t>的</a:t>
            </a:r>
            <a:r>
              <a:rPr lang="en-US" altLang="zh-CN" dirty="0"/>
              <a:t>presence bit</a:t>
            </a:r>
            <a:r>
              <a:rPr lang="zh-CN" altLang="en-US" dirty="0" smtClean="0"/>
              <a:t>置位</a:t>
            </a:r>
            <a:endParaRPr lang="en-US" altLang="zh-CN" dirty="0" smtClean="0"/>
          </a:p>
          <a:p>
            <a:pPr lvl="1"/>
            <a:r>
              <a:rPr lang="zh-CN" altLang="en-US" dirty="0"/>
              <a:t>处理器</a:t>
            </a:r>
            <a:r>
              <a:rPr lang="en-US" altLang="zh-CN" dirty="0"/>
              <a:t>P</a:t>
            </a:r>
            <a:r>
              <a:rPr lang="zh-CN" altLang="en-US" dirty="0"/>
              <a:t>的</a:t>
            </a:r>
            <a:r>
              <a:rPr lang="en-US" altLang="zh-CN" dirty="0"/>
              <a:t>Local cache </a:t>
            </a:r>
            <a:r>
              <a:rPr lang="zh-CN" altLang="en-US" dirty="0"/>
              <a:t>将所接收到的块状态置为</a:t>
            </a:r>
            <a:r>
              <a:rPr lang="en-US" altLang="zh-CN" dirty="0"/>
              <a:t> shared</a:t>
            </a:r>
          </a:p>
          <a:p>
            <a:r>
              <a:rPr lang="en-US" altLang="zh-CN" dirty="0" smtClean="0"/>
              <a:t>Home </a:t>
            </a:r>
            <a:r>
              <a:rPr lang="en-US" altLang="zh-CN" dirty="0"/>
              <a:t>Directory: </a:t>
            </a:r>
            <a:r>
              <a:rPr lang="en-US" altLang="zh-CN" dirty="0" err="1"/>
              <a:t>Uncached</a:t>
            </a:r>
            <a:r>
              <a:rPr lang="en-US" altLang="zh-CN" dirty="0"/>
              <a:t> </a:t>
            </a:r>
            <a:r>
              <a:rPr lang="en-US" altLang="zh-CN" dirty="0" smtClean="0"/>
              <a:t>-&gt; </a:t>
            </a:r>
            <a:r>
              <a:rPr lang="zh-CN" altLang="en-US" dirty="0" smtClean="0"/>
              <a:t>从存储器中获取块</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80</a:t>
            </a:fld>
            <a:endParaRPr lang="zh-CN" altLang="en-US"/>
          </a:p>
        </p:txBody>
      </p:sp>
    </p:spTree>
    <p:extLst>
      <p:ext uri="{BB962C8B-B14F-4D97-AF65-F5344CB8AC3E}">
        <p14:creationId xmlns:p14="http://schemas.microsoft.com/office/powerpoint/2010/main" val="35470350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8073390" cy="960754"/>
          </a:xfrm>
        </p:spPr>
        <p:txBody>
          <a:bodyPr>
            <a:normAutofit fontScale="90000"/>
          </a:bodyPr>
          <a:lstStyle/>
          <a:p>
            <a:r>
              <a:rPr lang="en-US" altLang="zh-CN" dirty="0"/>
              <a:t>Read Miss to a Block in Modified State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81</a:t>
            </a:fld>
            <a:endParaRPr lang="zh-CN" altLang="en-US"/>
          </a:p>
        </p:txBody>
      </p:sp>
      <p:pic>
        <p:nvPicPr>
          <p:cNvPr id="7" name="图片 6"/>
          <p:cNvPicPr>
            <a:picLocks noChangeAspect="1"/>
          </p:cNvPicPr>
          <p:nvPr/>
        </p:nvPicPr>
        <p:blipFill>
          <a:blip r:embed="rId2"/>
          <a:stretch>
            <a:fillRect/>
          </a:stretch>
        </p:blipFill>
        <p:spPr>
          <a:xfrm>
            <a:off x="600075" y="1154430"/>
            <a:ext cx="7943850" cy="4914900"/>
          </a:xfrm>
          <a:prstGeom prst="rect">
            <a:avLst/>
          </a:prstGeom>
        </p:spPr>
      </p:pic>
    </p:spTree>
    <p:extLst>
      <p:ext uri="{BB962C8B-B14F-4D97-AF65-F5344CB8AC3E}">
        <p14:creationId xmlns:p14="http://schemas.microsoft.com/office/powerpoint/2010/main" val="13572800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44103"/>
            <a:ext cx="7886700" cy="629955"/>
          </a:xfrm>
        </p:spPr>
        <p:txBody>
          <a:bodyPr>
            <a:normAutofit fontScale="90000"/>
          </a:bodyPr>
          <a:lstStyle/>
          <a:p>
            <a:r>
              <a:rPr lang="en-US" altLang="zh-CN" dirty="0"/>
              <a:t>Write Miss Message by P to Directory</a:t>
            </a:r>
            <a:endParaRPr lang="zh-CN" altLang="en-US" dirty="0"/>
          </a:p>
        </p:txBody>
      </p:sp>
      <p:sp>
        <p:nvSpPr>
          <p:cNvPr id="3" name="内容占位符 2"/>
          <p:cNvSpPr>
            <a:spLocks noGrp="1"/>
          </p:cNvSpPr>
          <p:nvPr>
            <p:ph idx="1"/>
          </p:nvPr>
        </p:nvSpPr>
        <p:spPr>
          <a:xfrm>
            <a:off x="628650" y="1021976"/>
            <a:ext cx="7886700" cy="5154987"/>
          </a:xfrm>
        </p:spPr>
        <p:txBody>
          <a:bodyPr>
            <a:normAutofit fontScale="92500" lnSpcReduction="20000"/>
          </a:bodyPr>
          <a:lstStyle/>
          <a:p>
            <a:r>
              <a:rPr lang="en-US" altLang="zh-CN" dirty="0" smtClean="0"/>
              <a:t>Home </a:t>
            </a:r>
            <a:r>
              <a:rPr lang="en-US" altLang="zh-CN" dirty="0"/>
              <a:t>Directory: block </a:t>
            </a:r>
            <a:r>
              <a:rPr lang="zh-CN" altLang="en-US" dirty="0"/>
              <a:t>是</a:t>
            </a:r>
            <a:r>
              <a:rPr lang="en-US" altLang="zh-CN" dirty="0" smtClean="0"/>
              <a:t>Modified</a:t>
            </a:r>
            <a:r>
              <a:rPr lang="zh-CN" altLang="en-US" dirty="0" smtClean="0"/>
              <a:t>态</a:t>
            </a:r>
            <a:endParaRPr lang="en-US" altLang="zh-CN" dirty="0"/>
          </a:p>
          <a:p>
            <a:pPr lvl="1"/>
            <a:r>
              <a:rPr lang="en-US" altLang="zh-CN" dirty="0" smtClean="0"/>
              <a:t>Directory </a:t>
            </a:r>
            <a:r>
              <a:rPr lang="zh-CN" altLang="en-US" dirty="0"/>
              <a:t>发送</a:t>
            </a:r>
            <a:r>
              <a:rPr lang="en-US" altLang="zh-CN" dirty="0" smtClean="0"/>
              <a:t> </a:t>
            </a:r>
            <a:r>
              <a:rPr lang="en-US" altLang="zh-CN" dirty="0"/>
              <a:t>Fetch-Invalidate message </a:t>
            </a:r>
            <a:r>
              <a:rPr lang="zh-CN" altLang="en-US" dirty="0" smtClean="0"/>
              <a:t>给处理器</a:t>
            </a:r>
            <a:r>
              <a:rPr lang="en-US" altLang="zh-CN" dirty="0"/>
              <a:t>Q</a:t>
            </a:r>
            <a:r>
              <a:rPr lang="zh-CN" altLang="en-US" dirty="0" smtClean="0"/>
              <a:t>的远程</a:t>
            </a:r>
            <a:r>
              <a:rPr lang="en-US" altLang="zh-CN" dirty="0" smtClean="0"/>
              <a:t>Cache</a:t>
            </a:r>
            <a:endParaRPr lang="en-US" altLang="zh-CN" dirty="0"/>
          </a:p>
          <a:p>
            <a:pPr lvl="1"/>
            <a:r>
              <a:rPr lang="zh-CN" altLang="en-US" dirty="0" smtClean="0"/>
              <a:t>处理器</a:t>
            </a:r>
            <a:r>
              <a:rPr lang="en-US" altLang="zh-CN" dirty="0" smtClean="0"/>
              <a:t>Q</a:t>
            </a:r>
            <a:r>
              <a:rPr lang="zh-CN" altLang="en-US" dirty="0" smtClean="0"/>
              <a:t>的</a:t>
            </a:r>
            <a:r>
              <a:rPr lang="en-US" altLang="zh-CN" dirty="0" smtClean="0"/>
              <a:t>Remote </a:t>
            </a:r>
            <a:r>
              <a:rPr lang="en-US" altLang="zh-CN" dirty="0"/>
              <a:t>cache </a:t>
            </a:r>
            <a:r>
              <a:rPr lang="zh-CN" altLang="en-US" dirty="0" smtClean="0"/>
              <a:t>直接发送数据应答消息给</a:t>
            </a:r>
            <a:r>
              <a:rPr lang="en-US" altLang="zh-CN" dirty="0" smtClean="0"/>
              <a:t>P</a:t>
            </a:r>
            <a:endParaRPr lang="en-US" altLang="zh-CN" dirty="0"/>
          </a:p>
          <a:p>
            <a:pPr lvl="1"/>
            <a:r>
              <a:rPr lang="en-US" altLang="zh-CN" dirty="0" smtClean="0"/>
              <a:t>Remote cache</a:t>
            </a:r>
            <a:r>
              <a:rPr lang="zh-CN" altLang="en-US" dirty="0" smtClean="0"/>
              <a:t>将对应块的状态修改为</a:t>
            </a:r>
            <a:r>
              <a:rPr lang="en-US" altLang="zh-CN" dirty="0" smtClean="0"/>
              <a:t>invalid</a:t>
            </a:r>
          </a:p>
          <a:p>
            <a:pPr lvl="1"/>
            <a:r>
              <a:rPr lang="en-US" altLang="zh-CN" dirty="0" smtClean="0"/>
              <a:t>P</a:t>
            </a:r>
            <a:r>
              <a:rPr lang="zh-CN" altLang="en-US" dirty="0" smtClean="0"/>
              <a:t>的</a:t>
            </a:r>
            <a:r>
              <a:rPr lang="en-US" altLang="zh-CN" dirty="0" smtClean="0"/>
              <a:t>Local </a:t>
            </a:r>
            <a:r>
              <a:rPr lang="en-US" altLang="zh-CN" dirty="0"/>
              <a:t>cache </a:t>
            </a:r>
            <a:r>
              <a:rPr lang="zh-CN" altLang="en-US" dirty="0" smtClean="0"/>
              <a:t>将接收到的块的状态信息修改为</a:t>
            </a:r>
            <a:r>
              <a:rPr lang="en-US" altLang="zh-CN" dirty="0" smtClean="0"/>
              <a:t>modified</a:t>
            </a:r>
          </a:p>
          <a:p>
            <a:pPr lvl="1"/>
            <a:r>
              <a:rPr lang="en-US" altLang="zh-CN" dirty="0"/>
              <a:t>Directory </a:t>
            </a:r>
            <a:r>
              <a:rPr lang="zh-CN" altLang="en-US" dirty="0" smtClean="0"/>
              <a:t>将对应于</a:t>
            </a:r>
            <a:r>
              <a:rPr lang="en-US" altLang="zh-CN" dirty="0" smtClean="0"/>
              <a:t>Q</a:t>
            </a:r>
            <a:r>
              <a:rPr lang="zh-CN" altLang="en-US" dirty="0" smtClean="0"/>
              <a:t>的</a:t>
            </a:r>
            <a:r>
              <a:rPr lang="en-US" altLang="zh-CN" dirty="0" smtClean="0"/>
              <a:t> </a:t>
            </a:r>
            <a:r>
              <a:rPr lang="en-US" altLang="zh-CN" dirty="0"/>
              <a:t>presence </a:t>
            </a:r>
            <a:r>
              <a:rPr lang="en-US" altLang="zh-CN" dirty="0" smtClean="0"/>
              <a:t>bit</a:t>
            </a:r>
            <a:r>
              <a:rPr lang="zh-CN" altLang="en-US" dirty="0" smtClean="0"/>
              <a:t>复位，并将对应于</a:t>
            </a:r>
            <a:r>
              <a:rPr lang="en-US" altLang="zh-CN" dirty="0" smtClean="0"/>
              <a:t>P</a:t>
            </a:r>
            <a:r>
              <a:rPr lang="zh-CN" altLang="en-US" dirty="0" smtClean="0"/>
              <a:t>的</a:t>
            </a:r>
            <a:r>
              <a:rPr lang="en-US" altLang="zh-CN" dirty="0" smtClean="0"/>
              <a:t> </a:t>
            </a:r>
            <a:r>
              <a:rPr lang="en-US" altLang="zh-CN" dirty="0"/>
              <a:t>presence bit </a:t>
            </a:r>
            <a:r>
              <a:rPr lang="zh-CN" altLang="en-US" dirty="0" smtClean="0"/>
              <a:t>置位</a:t>
            </a:r>
            <a:endParaRPr lang="en-US" altLang="zh-CN" dirty="0"/>
          </a:p>
          <a:p>
            <a:r>
              <a:rPr lang="en-US" altLang="zh-CN" dirty="0" smtClean="0"/>
              <a:t>Home </a:t>
            </a:r>
            <a:r>
              <a:rPr lang="en-US" altLang="zh-CN" dirty="0"/>
              <a:t>Directory: block </a:t>
            </a:r>
            <a:r>
              <a:rPr lang="zh-CN" altLang="en-US" dirty="0"/>
              <a:t>是</a:t>
            </a:r>
            <a:r>
              <a:rPr lang="en-US" altLang="zh-CN" dirty="0" smtClean="0"/>
              <a:t> </a:t>
            </a:r>
            <a:r>
              <a:rPr lang="en-US" altLang="zh-CN" dirty="0"/>
              <a:t>Shared or </a:t>
            </a:r>
            <a:r>
              <a:rPr lang="en-US" altLang="zh-CN" dirty="0" smtClean="0"/>
              <a:t>Owned</a:t>
            </a:r>
            <a:r>
              <a:rPr lang="zh-CN" altLang="en-US" dirty="0" smtClean="0"/>
              <a:t>态</a:t>
            </a:r>
            <a:endParaRPr lang="en-US" altLang="zh-CN" dirty="0"/>
          </a:p>
          <a:p>
            <a:pPr lvl="1"/>
            <a:r>
              <a:rPr lang="en-US" altLang="zh-CN" dirty="0" smtClean="0"/>
              <a:t>Directory </a:t>
            </a:r>
            <a:r>
              <a:rPr lang="zh-CN" altLang="en-US" dirty="0" smtClean="0"/>
              <a:t>根据</a:t>
            </a:r>
            <a:r>
              <a:rPr lang="en-US" altLang="zh-CN" dirty="0" smtClean="0"/>
              <a:t>presence bit</a:t>
            </a:r>
            <a:r>
              <a:rPr lang="zh-CN" altLang="en-US" dirty="0" smtClean="0"/>
              <a:t>位给所有的共享者发送</a:t>
            </a:r>
            <a:r>
              <a:rPr lang="en-US" altLang="zh-CN" dirty="0" smtClean="0"/>
              <a:t>invalidate </a:t>
            </a:r>
            <a:r>
              <a:rPr lang="en-US" altLang="zh-CN" dirty="0"/>
              <a:t>messages </a:t>
            </a:r>
          </a:p>
          <a:p>
            <a:pPr lvl="1"/>
            <a:r>
              <a:rPr lang="en-US" altLang="zh-CN" dirty="0" smtClean="0"/>
              <a:t>Directory</a:t>
            </a:r>
            <a:r>
              <a:rPr lang="zh-CN" altLang="en-US" dirty="0" smtClean="0"/>
              <a:t>接收</a:t>
            </a:r>
            <a:r>
              <a:rPr lang="en-US" altLang="zh-CN" dirty="0" smtClean="0"/>
              <a:t> acknowledge</a:t>
            </a:r>
            <a:r>
              <a:rPr lang="zh-CN" altLang="en-US" dirty="0" smtClean="0"/>
              <a:t>消息并将对应的</a:t>
            </a:r>
            <a:r>
              <a:rPr lang="en-US" altLang="zh-CN" dirty="0" smtClean="0"/>
              <a:t>presence bits</a:t>
            </a:r>
            <a:r>
              <a:rPr lang="zh-CN" altLang="en-US" dirty="0" smtClean="0"/>
              <a:t>复位</a:t>
            </a:r>
            <a:endParaRPr lang="en-US" altLang="zh-CN" dirty="0"/>
          </a:p>
          <a:p>
            <a:pPr lvl="1"/>
            <a:r>
              <a:rPr lang="en-US" altLang="zh-CN" dirty="0" smtClean="0"/>
              <a:t>Directory </a:t>
            </a:r>
            <a:r>
              <a:rPr lang="zh-CN" altLang="en-US" dirty="0" smtClean="0"/>
              <a:t>发送数据回复信息给</a:t>
            </a:r>
            <a:r>
              <a:rPr lang="en-US" altLang="zh-CN" dirty="0" smtClean="0"/>
              <a:t>P, </a:t>
            </a:r>
            <a:r>
              <a:rPr lang="zh-CN" altLang="en-US" dirty="0" smtClean="0"/>
              <a:t>并将</a:t>
            </a:r>
            <a:r>
              <a:rPr lang="en-US" altLang="zh-CN" dirty="0" smtClean="0"/>
              <a:t>P</a:t>
            </a:r>
            <a:r>
              <a:rPr lang="zh-CN" altLang="en-US" dirty="0" smtClean="0"/>
              <a:t>对应的</a:t>
            </a:r>
            <a:r>
              <a:rPr lang="en-US" altLang="zh-CN" dirty="0" smtClean="0"/>
              <a:t> </a:t>
            </a:r>
            <a:r>
              <a:rPr lang="en-US" altLang="zh-CN" dirty="0"/>
              <a:t>presence bit </a:t>
            </a:r>
            <a:r>
              <a:rPr lang="zh-CN" altLang="en-US" dirty="0" smtClean="0"/>
              <a:t>置位</a:t>
            </a:r>
            <a:endParaRPr lang="en-US" altLang="zh-CN" dirty="0"/>
          </a:p>
          <a:p>
            <a:pPr lvl="1"/>
            <a:r>
              <a:rPr lang="en-US" altLang="zh-CN" dirty="0" smtClean="0"/>
              <a:t>P</a:t>
            </a:r>
            <a:r>
              <a:rPr lang="zh-CN" altLang="en-US" dirty="0"/>
              <a:t>的</a:t>
            </a:r>
            <a:r>
              <a:rPr lang="en-US" altLang="zh-CN" dirty="0" smtClean="0"/>
              <a:t>Local </a:t>
            </a:r>
            <a:r>
              <a:rPr lang="en-US" altLang="zh-CN" dirty="0"/>
              <a:t>cache </a:t>
            </a:r>
            <a:r>
              <a:rPr lang="zh-CN" altLang="en-US" dirty="0" smtClean="0"/>
              <a:t>和</a:t>
            </a:r>
            <a:r>
              <a:rPr lang="en-US" altLang="zh-CN" dirty="0" smtClean="0"/>
              <a:t>directory </a:t>
            </a:r>
            <a:r>
              <a:rPr lang="zh-CN" altLang="en-US" dirty="0" smtClean="0"/>
              <a:t>将该块的状态修改为</a:t>
            </a:r>
            <a:r>
              <a:rPr lang="en-US" altLang="zh-CN" dirty="0" smtClean="0"/>
              <a:t> </a:t>
            </a:r>
            <a:r>
              <a:rPr lang="en-US" altLang="zh-CN" dirty="0"/>
              <a:t>modified</a:t>
            </a:r>
          </a:p>
          <a:p>
            <a:r>
              <a:rPr lang="en-US" altLang="zh-CN" dirty="0" smtClean="0"/>
              <a:t>Home </a:t>
            </a:r>
            <a:r>
              <a:rPr lang="en-US" altLang="zh-CN" dirty="0"/>
              <a:t>Directory: </a:t>
            </a:r>
            <a:r>
              <a:rPr lang="en-US" altLang="zh-CN" dirty="0" err="1"/>
              <a:t>Uncached</a:t>
            </a:r>
            <a:r>
              <a:rPr lang="en-US" altLang="zh-CN" dirty="0"/>
              <a:t> </a:t>
            </a:r>
            <a:r>
              <a:rPr lang="en-US" altLang="zh-CN" dirty="0" smtClean="0"/>
              <a:t>-&gt; </a:t>
            </a:r>
            <a:r>
              <a:rPr lang="zh-CN" altLang="en-US" dirty="0" smtClean="0"/>
              <a:t>从存储器获取数据</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82</a:t>
            </a:fld>
            <a:endParaRPr lang="zh-CN" altLang="en-US"/>
          </a:p>
        </p:txBody>
      </p:sp>
    </p:spTree>
    <p:extLst>
      <p:ext uri="{BB962C8B-B14F-4D97-AF65-F5344CB8AC3E}">
        <p14:creationId xmlns:p14="http://schemas.microsoft.com/office/powerpoint/2010/main" val="23182392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8134350" cy="701673"/>
          </a:xfrm>
        </p:spPr>
        <p:txBody>
          <a:bodyPr>
            <a:normAutofit fontScale="90000"/>
          </a:bodyPr>
          <a:lstStyle/>
          <a:p>
            <a:r>
              <a:rPr lang="en-US" altLang="zh-CN" dirty="0"/>
              <a:t>Write Miss to a Block in Modified State</a:t>
            </a:r>
            <a:endParaRPr lang="zh-CN" altLang="en-US" dirty="0"/>
          </a:p>
        </p:txBody>
      </p:sp>
      <p:sp>
        <p:nvSpPr>
          <p:cNvPr id="3" name="内容占位符 2"/>
          <p:cNvSpPr>
            <a:spLocks noGrp="1"/>
          </p:cNvSpPr>
          <p:nvPr>
            <p:ph idx="1"/>
          </p:nvPr>
        </p:nvSpPr>
        <p:spPr>
          <a:xfrm>
            <a:off x="628650" y="1310640"/>
            <a:ext cx="7886700" cy="4866323"/>
          </a:xfrm>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83</a:t>
            </a:fld>
            <a:endParaRPr lang="zh-CN" altLang="en-US"/>
          </a:p>
        </p:txBody>
      </p:sp>
      <p:pic>
        <p:nvPicPr>
          <p:cNvPr id="7" name="图片 6"/>
          <p:cNvPicPr>
            <a:picLocks noChangeAspect="1"/>
          </p:cNvPicPr>
          <p:nvPr/>
        </p:nvPicPr>
        <p:blipFill>
          <a:blip r:embed="rId2"/>
          <a:stretch>
            <a:fillRect/>
          </a:stretch>
        </p:blipFill>
        <p:spPr>
          <a:xfrm>
            <a:off x="619125" y="1246188"/>
            <a:ext cx="7896225" cy="4791075"/>
          </a:xfrm>
          <a:prstGeom prst="rect">
            <a:avLst/>
          </a:prstGeom>
        </p:spPr>
      </p:pic>
    </p:spTree>
    <p:extLst>
      <p:ext uri="{BB962C8B-B14F-4D97-AF65-F5344CB8AC3E}">
        <p14:creationId xmlns:p14="http://schemas.microsoft.com/office/powerpoint/2010/main" val="28501078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63587"/>
          </a:xfrm>
        </p:spPr>
        <p:txBody>
          <a:bodyPr/>
          <a:lstStyle/>
          <a:p>
            <a:r>
              <a:rPr lang="en-US" altLang="zh-CN" dirty="0"/>
              <a:t>Write Miss to a Block with Sharers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84</a:t>
            </a:fld>
            <a:endParaRPr lang="zh-CN" altLang="en-US"/>
          </a:p>
        </p:txBody>
      </p:sp>
      <p:pic>
        <p:nvPicPr>
          <p:cNvPr id="7" name="图片 6"/>
          <p:cNvPicPr>
            <a:picLocks noChangeAspect="1"/>
          </p:cNvPicPr>
          <p:nvPr/>
        </p:nvPicPr>
        <p:blipFill>
          <a:blip r:embed="rId2"/>
          <a:stretch>
            <a:fillRect/>
          </a:stretch>
        </p:blipFill>
        <p:spPr>
          <a:xfrm>
            <a:off x="514350" y="1128713"/>
            <a:ext cx="7810500" cy="5048250"/>
          </a:xfrm>
          <a:prstGeom prst="rect">
            <a:avLst/>
          </a:prstGeom>
        </p:spPr>
      </p:pic>
    </p:spTree>
    <p:extLst>
      <p:ext uri="{BB962C8B-B14F-4D97-AF65-F5344CB8AC3E}">
        <p14:creationId xmlns:p14="http://schemas.microsoft.com/office/powerpoint/2010/main" val="35184614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55954"/>
          </a:xfrm>
        </p:spPr>
        <p:txBody>
          <a:bodyPr>
            <a:normAutofit fontScale="90000"/>
          </a:bodyPr>
          <a:lstStyle/>
          <a:p>
            <a:r>
              <a:rPr lang="en-US" altLang="zh-CN" dirty="0"/>
              <a:t>Invalidating a Block with Sharers</a:t>
            </a:r>
            <a:endParaRPr lang="zh-CN" altLang="en-US" dirty="0"/>
          </a:p>
        </p:txBody>
      </p:sp>
      <p:sp>
        <p:nvSpPr>
          <p:cNvPr id="3" name="内容占位符 2"/>
          <p:cNvSpPr>
            <a:spLocks noGrp="1"/>
          </p:cNvSpPr>
          <p:nvPr>
            <p:ph idx="1"/>
          </p:nvPr>
        </p:nvSpPr>
        <p:spPr>
          <a:xfrm>
            <a:off x="628650" y="1325880"/>
            <a:ext cx="7886700" cy="4851083"/>
          </a:xfrm>
        </p:spPr>
        <p:txBody>
          <a:bodyPr/>
          <a:lstStyle/>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85</a:t>
            </a:fld>
            <a:endParaRPr lang="zh-CN" altLang="en-US"/>
          </a:p>
        </p:txBody>
      </p:sp>
      <p:pic>
        <p:nvPicPr>
          <p:cNvPr id="8" name="图片 7"/>
          <p:cNvPicPr>
            <a:picLocks noChangeAspect="1"/>
          </p:cNvPicPr>
          <p:nvPr/>
        </p:nvPicPr>
        <p:blipFill>
          <a:blip r:embed="rId2"/>
          <a:stretch>
            <a:fillRect/>
          </a:stretch>
        </p:blipFill>
        <p:spPr>
          <a:xfrm>
            <a:off x="704850" y="1288732"/>
            <a:ext cx="7734300" cy="4981575"/>
          </a:xfrm>
          <a:prstGeom prst="rect">
            <a:avLst/>
          </a:prstGeom>
        </p:spPr>
      </p:pic>
    </p:spTree>
    <p:extLst>
      <p:ext uri="{BB962C8B-B14F-4D97-AF65-F5344CB8AC3E}">
        <p14:creationId xmlns:p14="http://schemas.microsoft.com/office/powerpoint/2010/main" val="16408858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5432"/>
            <a:ext cx="7886700" cy="758031"/>
          </a:xfrm>
        </p:spPr>
        <p:txBody>
          <a:bodyPr/>
          <a:lstStyle/>
          <a:p>
            <a:r>
              <a:rPr lang="en-US" altLang="zh-CN" dirty="0"/>
              <a:t>Directory Protocol Messages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86</a:t>
            </a:fld>
            <a:endParaRPr lang="zh-CN" altLang="en-US"/>
          </a:p>
        </p:txBody>
      </p:sp>
      <p:pic>
        <p:nvPicPr>
          <p:cNvPr id="7" name="图片 6"/>
          <p:cNvPicPr>
            <a:picLocks noChangeAspect="1"/>
          </p:cNvPicPr>
          <p:nvPr/>
        </p:nvPicPr>
        <p:blipFill>
          <a:blip r:embed="rId2"/>
          <a:stretch>
            <a:fillRect/>
          </a:stretch>
        </p:blipFill>
        <p:spPr>
          <a:xfrm>
            <a:off x="533400" y="1123157"/>
            <a:ext cx="8077200" cy="5143500"/>
          </a:xfrm>
          <a:prstGeom prst="rect">
            <a:avLst/>
          </a:prstGeom>
        </p:spPr>
      </p:pic>
    </p:spTree>
    <p:extLst>
      <p:ext uri="{BB962C8B-B14F-4D97-AF65-F5344CB8AC3E}">
        <p14:creationId xmlns:p14="http://schemas.microsoft.com/office/powerpoint/2010/main" val="36625539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899794"/>
          </a:xfrm>
        </p:spPr>
        <p:txBody>
          <a:bodyPr>
            <a:normAutofit fontScale="90000"/>
          </a:bodyPr>
          <a:lstStyle/>
          <a:p>
            <a:r>
              <a:rPr lang="en-US" altLang="zh-CN" dirty="0"/>
              <a:t>MSI State Diagram for a Local Cache</a:t>
            </a:r>
            <a:endParaRPr lang="zh-CN" altLang="en-US" dirty="0"/>
          </a:p>
        </p:txBody>
      </p:sp>
      <p:sp>
        <p:nvSpPr>
          <p:cNvPr id="3" name="内容占位符 2"/>
          <p:cNvSpPr>
            <a:spLocks noGrp="1"/>
          </p:cNvSpPr>
          <p:nvPr>
            <p:ph idx="1"/>
          </p:nvPr>
        </p:nvSpPr>
        <p:spPr>
          <a:xfrm>
            <a:off x="628650" y="1539240"/>
            <a:ext cx="7886700" cy="4637723"/>
          </a:xfrm>
        </p:spPr>
        <p:txBody>
          <a:bodyPr/>
          <a:lstStyle/>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87</a:t>
            </a:fld>
            <a:endParaRPr lang="zh-CN" altLang="en-US"/>
          </a:p>
        </p:txBody>
      </p:sp>
      <p:pic>
        <p:nvPicPr>
          <p:cNvPr id="7" name="图片 6"/>
          <p:cNvPicPr>
            <a:picLocks noChangeAspect="1"/>
          </p:cNvPicPr>
          <p:nvPr/>
        </p:nvPicPr>
        <p:blipFill>
          <a:blip r:embed="rId2"/>
          <a:stretch>
            <a:fillRect/>
          </a:stretch>
        </p:blipFill>
        <p:spPr>
          <a:xfrm>
            <a:off x="521970" y="1282329"/>
            <a:ext cx="8100060" cy="4894634"/>
          </a:xfrm>
          <a:prstGeom prst="rect">
            <a:avLst/>
          </a:prstGeom>
        </p:spPr>
      </p:pic>
    </p:spTree>
    <p:extLst>
      <p:ext uri="{BB962C8B-B14F-4D97-AF65-F5344CB8AC3E}">
        <p14:creationId xmlns:p14="http://schemas.microsoft.com/office/powerpoint/2010/main" val="6051529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06914"/>
            <a:ext cx="7886700" cy="769143"/>
          </a:xfrm>
        </p:spPr>
        <p:txBody>
          <a:bodyPr/>
          <a:lstStyle/>
          <a:p>
            <a:r>
              <a:rPr lang="en-US" altLang="zh-CN" dirty="0"/>
              <a:t>MOSI State Diagram for Directory</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88</a:t>
            </a:fld>
            <a:endParaRPr lang="zh-CN" altLang="en-US"/>
          </a:p>
        </p:txBody>
      </p:sp>
      <p:pic>
        <p:nvPicPr>
          <p:cNvPr id="7" name="图片 6"/>
          <p:cNvPicPr>
            <a:picLocks noChangeAspect="1"/>
          </p:cNvPicPr>
          <p:nvPr/>
        </p:nvPicPr>
        <p:blipFill>
          <a:blip r:embed="rId3"/>
          <a:stretch>
            <a:fillRect/>
          </a:stretch>
        </p:blipFill>
        <p:spPr>
          <a:xfrm>
            <a:off x="314325" y="976057"/>
            <a:ext cx="8515350" cy="5380294"/>
          </a:xfrm>
          <a:prstGeom prst="rect">
            <a:avLst/>
          </a:prstGeom>
        </p:spPr>
      </p:pic>
    </p:spTree>
    <p:extLst>
      <p:ext uri="{BB962C8B-B14F-4D97-AF65-F5344CB8AC3E}">
        <p14:creationId xmlns:p14="http://schemas.microsoft.com/office/powerpoint/2010/main" val="20574507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8103870" cy="1325563"/>
          </a:xfrm>
        </p:spPr>
        <p:txBody>
          <a:bodyPr/>
          <a:lstStyle/>
          <a:p>
            <a:r>
              <a:rPr lang="en-AU" altLang="zh-CN" dirty="0" smtClean="0"/>
              <a:t>7.4 Models </a:t>
            </a:r>
            <a:r>
              <a:rPr lang="en-AU" altLang="zh-CN" dirty="0"/>
              <a:t>of Memory Consistency</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dirty="0" smtClean="0"/>
              <a:t>什么是存储同一性？</a:t>
            </a:r>
            <a:endParaRPr lang="en-US" altLang="zh-CN" dirty="0"/>
          </a:p>
          <a:p>
            <a:pPr>
              <a:buFont typeface="Wingdings" panose="05000000000000000000" pitchFamily="2" charset="2"/>
              <a:buChar char="p"/>
            </a:pPr>
            <a:r>
              <a:rPr lang="zh-CN" altLang="en-US" dirty="0"/>
              <a:t>隐式存储同一性</a:t>
            </a:r>
            <a:r>
              <a:rPr lang="zh-CN" altLang="en-US" dirty="0" smtClean="0"/>
              <a:t>模型（顺序存储同一性）</a:t>
            </a:r>
            <a:r>
              <a:rPr lang="en-US" altLang="zh-CN" dirty="0" smtClean="0"/>
              <a:t> </a:t>
            </a:r>
          </a:p>
          <a:p>
            <a:pPr>
              <a:buFont typeface="Wingdings" panose="05000000000000000000" pitchFamily="2" charset="2"/>
              <a:buChar char="p"/>
            </a:pPr>
            <a:r>
              <a:rPr lang="zh-CN" altLang="en-US" dirty="0" smtClean="0"/>
              <a:t>放松的存储同一性</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89</a:t>
            </a:fld>
            <a:endParaRPr lang="zh-CN" altLang="en-US"/>
          </a:p>
        </p:txBody>
      </p:sp>
    </p:spTree>
    <p:extLst>
      <p:ext uri="{BB962C8B-B14F-4D97-AF65-F5344CB8AC3E}">
        <p14:creationId xmlns:p14="http://schemas.microsoft.com/office/powerpoint/2010/main" val="398082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524107"/>
            <a:ext cx="7886700" cy="5652856"/>
          </a:xfrm>
        </p:spPr>
        <p:txBody>
          <a:bodyPr>
            <a:normAutofit/>
          </a:bodyPr>
          <a:lstStyle/>
          <a:p>
            <a:pPr>
              <a:spcBef>
                <a:spcPct val="50000"/>
              </a:spcBef>
              <a:buFont typeface="Wingdings" panose="05000000000000000000" pitchFamily="2" charset="2"/>
              <a:buChar char="p"/>
            </a:pPr>
            <a:r>
              <a:rPr lang="zh-CN" altLang="en-US" sz="3600" dirty="0">
                <a:ea typeface="楷体_GB2312" pitchFamily="49" charset="-122"/>
              </a:rPr>
              <a:t>分布式存储器结构的</a:t>
            </a:r>
            <a:r>
              <a:rPr lang="zh-CN" altLang="en-US" sz="3600" dirty="0" smtClean="0">
                <a:ea typeface="楷体_GB2312" pitchFamily="49" charset="-122"/>
              </a:rPr>
              <a:t>优点</a:t>
            </a:r>
            <a:endParaRPr lang="en-US" altLang="zh-CN" sz="3600" dirty="0" smtClean="0">
              <a:ea typeface="楷体_GB2312" pitchFamily="49" charset="-122"/>
            </a:endParaRPr>
          </a:p>
          <a:p>
            <a:pPr lvl="1">
              <a:spcBef>
                <a:spcPct val="50000"/>
              </a:spcBef>
              <a:buFont typeface="Wingdings" panose="05000000000000000000" pitchFamily="2" charset="2"/>
              <a:buChar char="ü"/>
            </a:pPr>
            <a:r>
              <a:rPr lang="zh-CN" altLang="en-US" sz="3200" dirty="0" smtClean="0">
                <a:ea typeface="楷体_GB2312" pitchFamily="49" charset="-122"/>
              </a:rPr>
              <a:t>如果</a:t>
            </a:r>
            <a:r>
              <a:rPr lang="zh-CN" altLang="en-US" sz="3200" dirty="0">
                <a:ea typeface="楷体_GB2312" pitchFamily="49" charset="-122"/>
              </a:rPr>
              <a:t>大多数的访问是针对本结点的局部存储器</a:t>
            </a:r>
            <a:r>
              <a:rPr lang="zh-CN" altLang="en-US" sz="3200" dirty="0" smtClean="0">
                <a:ea typeface="楷体_GB2312" pitchFamily="49" charset="-122"/>
              </a:rPr>
              <a:t>，则可降低</a:t>
            </a:r>
            <a:r>
              <a:rPr lang="zh-CN" altLang="en-US" sz="3200" dirty="0">
                <a:ea typeface="楷体_GB2312" pitchFamily="49" charset="-122"/>
              </a:rPr>
              <a:t>对存储器和互连网络的带宽要求</a:t>
            </a:r>
            <a:r>
              <a:rPr lang="zh-CN" altLang="en-US" sz="3200" dirty="0" smtClean="0">
                <a:ea typeface="楷体_GB2312" pitchFamily="49" charset="-122"/>
              </a:rPr>
              <a:t>；</a:t>
            </a:r>
            <a:endParaRPr lang="en-US" altLang="zh-CN" sz="3200" dirty="0">
              <a:ea typeface="楷体_GB2312" pitchFamily="49" charset="-122"/>
            </a:endParaRPr>
          </a:p>
          <a:p>
            <a:pPr lvl="1">
              <a:spcBef>
                <a:spcPct val="50000"/>
              </a:spcBef>
              <a:buFont typeface="Wingdings" panose="05000000000000000000" pitchFamily="2" charset="2"/>
              <a:buChar char="ü"/>
            </a:pPr>
            <a:r>
              <a:rPr lang="zh-CN" altLang="en-US" sz="3200" dirty="0" smtClean="0">
                <a:ea typeface="楷体_GB2312" pitchFamily="49" charset="-122"/>
              </a:rPr>
              <a:t>对</a:t>
            </a:r>
            <a:r>
              <a:rPr lang="zh-CN" altLang="en-US" sz="3200" dirty="0">
                <a:ea typeface="楷体_GB2312" pitchFamily="49" charset="-122"/>
              </a:rPr>
              <a:t>局部存储器的访问延迟低</a:t>
            </a:r>
            <a:r>
              <a:rPr lang="zh-CN" altLang="en-US" sz="3200" dirty="0" smtClean="0">
                <a:ea typeface="楷体_GB2312" pitchFamily="49" charset="-122"/>
              </a:rPr>
              <a:t>。</a:t>
            </a:r>
            <a:endParaRPr lang="en-US" altLang="zh-CN" sz="3200" dirty="0" smtClean="0">
              <a:ea typeface="楷体_GB2312" pitchFamily="49" charset="-122"/>
            </a:endParaRPr>
          </a:p>
          <a:p>
            <a:pPr>
              <a:spcBef>
                <a:spcPct val="50000"/>
              </a:spcBef>
              <a:buSzPct val="85000"/>
              <a:buFont typeface="Wingdings" panose="05000000000000000000" pitchFamily="2" charset="2"/>
              <a:buChar char="p"/>
            </a:pPr>
            <a:r>
              <a:rPr lang="zh-CN" altLang="en-US" sz="3600" dirty="0">
                <a:ea typeface="楷体_GB2312" pitchFamily="49" charset="-122"/>
              </a:rPr>
              <a:t>主要缺点</a:t>
            </a:r>
          </a:p>
          <a:p>
            <a:pPr marL="457200" lvl="1" indent="0">
              <a:spcBef>
                <a:spcPct val="50000"/>
              </a:spcBef>
              <a:buNone/>
            </a:pPr>
            <a:r>
              <a:rPr lang="zh-CN" altLang="en-US" sz="3200" dirty="0" smtClean="0">
                <a:ea typeface="楷体_GB2312" pitchFamily="49" charset="-122"/>
              </a:rPr>
              <a:t>处理器</a:t>
            </a:r>
            <a:r>
              <a:rPr lang="zh-CN" altLang="en-US" sz="3200" dirty="0">
                <a:ea typeface="楷体_GB2312" pitchFamily="49" charset="-122"/>
              </a:rPr>
              <a:t>之间的通信较为复杂，且各处理器</a:t>
            </a:r>
            <a:r>
              <a:rPr lang="zh-CN" altLang="en-US" sz="3200" dirty="0" smtClean="0">
                <a:ea typeface="楷体_GB2312" pitchFamily="49" charset="-122"/>
              </a:rPr>
              <a:t>之间访问</a:t>
            </a:r>
            <a:r>
              <a:rPr lang="zh-CN" altLang="en-US" sz="3200" dirty="0">
                <a:ea typeface="楷体_GB2312" pitchFamily="49" charset="-122"/>
              </a:rPr>
              <a:t>延迟较大</a:t>
            </a:r>
            <a:r>
              <a:rPr lang="zh-CN" altLang="en-US" sz="3200" dirty="0" smtClean="0">
                <a:ea typeface="楷体_GB2312" pitchFamily="49" charset="-122"/>
              </a:rPr>
              <a:t>。</a:t>
            </a:r>
            <a:endParaRPr lang="en-US" altLang="zh-CN" sz="3200" dirty="0" smtClean="0">
              <a:ea typeface="楷体_GB2312" pitchFamily="49" charset="-122"/>
            </a:endParaRPr>
          </a:p>
          <a:p>
            <a:pPr>
              <a:spcBef>
                <a:spcPct val="50000"/>
              </a:spcBef>
              <a:buSzPct val="85000"/>
              <a:buFont typeface="Wingdings" panose="05000000000000000000" pitchFamily="2" charset="2"/>
              <a:buChar char="p"/>
            </a:pPr>
            <a:r>
              <a:rPr lang="zh-CN" altLang="en-US" sz="3600" dirty="0">
                <a:ea typeface="楷体_GB2312" pitchFamily="49" charset="-122"/>
              </a:rPr>
              <a:t>簇：超结点</a:t>
            </a:r>
          </a:p>
          <a:p>
            <a:endParaRPr lang="zh-CN" altLang="en-US" sz="36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9</a:t>
            </a:fld>
            <a:endParaRPr lang="zh-CN" altLang="en-US"/>
          </a:p>
        </p:txBody>
      </p:sp>
    </p:spTree>
    <p:extLst>
      <p:ext uri="{BB962C8B-B14F-4D97-AF65-F5344CB8AC3E}">
        <p14:creationId xmlns:p14="http://schemas.microsoft.com/office/powerpoint/2010/main" val="25986462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5986" y="289931"/>
            <a:ext cx="7886700" cy="558995"/>
          </a:xfrm>
        </p:spPr>
        <p:txBody>
          <a:bodyPr>
            <a:normAutofit fontScale="90000"/>
          </a:bodyPr>
          <a:lstStyle/>
          <a:p>
            <a:r>
              <a:rPr lang="zh-CN" altLang="en-US" dirty="0" smtClean="0"/>
              <a:t>存储同一性的定义</a:t>
            </a:r>
            <a:endParaRPr lang="zh-CN" altLang="en-US" dirty="0"/>
          </a:p>
        </p:txBody>
      </p:sp>
      <p:sp>
        <p:nvSpPr>
          <p:cNvPr id="3" name="内容占位符 2"/>
          <p:cNvSpPr>
            <a:spLocks noGrp="1"/>
          </p:cNvSpPr>
          <p:nvPr>
            <p:ph idx="1"/>
          </p:nvPr>
        </p:nvSpPr>
        <p:spPr>
          <a:xfrm>
            <a:off x="505986" y="1069086"/>
            <a:ext cx="7886700" cy="3424856"/>
          </a:xfrm>
        </p:spPr>
        <p:txBody>
          <a:bodyPr>
            <a:noAutofit/>
          </a:bodyPr>
          <a:lstStyle/>
          <a:p>
            <a:pPr>
              <a:lnSpc>
                <a:spcPct val="100000"/>
              </a:lnSpc>
              <a:spcBef>
                <a:spcPts val="0"/>
              </a:spcBef>
              <a:buFont typeface="Wingdings" panose="05000000000000000000" pitchFamily="2" charset="2"/>
              <a:buChar char="p"/>
            </a:pPr>
            <a:r>
              <a:rPr lang="zh-CN" altLang="en-US" sz="2400" dirty="0" smtClean="0">
                <a:latin typeface="Times" panose="02020603050405020304" pitchFamily="18" charset="0"/>
              </a:rPr>
              <a:t>定义</a:t>
            </a:r>
            <a:r>
              <a:rPr lang="en-US" altLang="zh-CN" sz="2400" dirty="0" smtClean="0">
                <a:latin typeface="Times" panose="02020603050405020304" pitchFamily="18" charset="0"/>
              </a:rPr>
              <a:t>: </a:t>
            </a:r>
            <a:r>
              <a:rPr lang="zh-CN" altLang="en-US" sz="2400" dirty="0" smtClean="0">
                <a:latin typeface="Times" panose="02020603050405020304" pitchFamily="18" charset="0"/>
              </a:rPr>
              <a:t>共享地址空间的存储同一性模型是在多个处理器对不同存储单元并发读写操作时，每个进程看到的这些操作被完成的序的一种约定。</a:t>
            </a:r>
            <a:endParaRPr lang="en-US" altLang="zh-CN" sz="2400" dirty="0" smtClean="0">
              <a:latin typeface="Times" panose="02020603050405020304" pitchFamily="18" charset="0"/>
            </a:endParaRPr>
          </a:p>
          <a:p>
            <a:pPr lvl="1">
              <a:lnSpc>
                <a:spcPct val="100000"/>
              </a:lnSpc>
              <a:spcBef>
                <a:spcPts val="600"/>
              </a:spcBef>
              <a:buFont typeface="Wingdings" panose="05000000000000000000" pitchFamily="2" charset="2"/>
              <a:buChar char="ü"/>
            </a:pPr>
            <a:r>
              <a:rPr lang="zh-CN" altLang="en-US" sz="1800" dirty="0" smtClean="0"/>
              <a:t>存储一致性保证的是当对共享存储空间中的某一单元修改后，对所有读取者是可见的。即每个单元都能“返回最后一次写操作的值”</a:t>
            </a:r>
            <a:endParaRPr lang="en-US" altLang="zh-CN" sz="1800" dirty="0" smtClean="0"/>
          </a:p>
          <a:p>
            <a:pPr lvl="1">
              <a:lnSpc>
                <a:spcPct val="100000"/>
              </a:lnSpc>
              <a:spcBef>
                <a:spcPts val="600"/>
              </a:spcBef>
              <a:buFont typeface="Wingdings" panose="05000000000000000000" pitchFamily="2" charset="2"/>
              <a:buChar char="ü"/>
            </a:pPr>
            <a:r>
              <a:rPr lang="zh-CN" altLang="en-US" sz="1800" dirty="0" smtClean="0"/>
              <a:t>没有明确所写入的数据何时成为可见的</a:t>
            </a:r>
            <a:endParaRPr lang="en-US" altLang="zh-CN" sz="1800" dirty="0" smtClean="0"/>
          </a:p>
          <a:p>
            <a:pPr marL="457200" lvl="1" indent="0">
              <a:lnSpc>
                <a:spcPct val="100000"/>
              </a:lnSpc>
              <a:spcBef>
                <a:spcPts val="600"/>
              </a:spcBef>
              <a:buNone/>
            </a:pPr>
            <a:endParaRPr lang="en-US" altLang="zh-CN" sz="1800" dirty="0" smtClean="0"/>
          </a:p>
          <a:p>
            <a:pPr lvl="1">
              <a:lnSpc>
                <a:spcPct val="100000"/>
              </a:lnSpc>
              <a:spcBef>
                <a:spcPts val="600"/>
              </a:spcBef>
              <a:buFont typeface="Wingdings" panose="05000000000000000000" pitchFamily="2" charset="2"/>
              <a:buChar char="ü"/>
            </a:pPr>
            <a:r>
              <a:rPr lang="zh-CN" altLang="en-US" sz="1800" dirty="0" smtClean="0"/>
              <a:t>一致性协议没有</a:t>
            </a:r>
            <a:r>
              <a:rPr lang="zh-CN" altLang="en-US" sz="1800" dirty="0"/>
              <a:t>涉及</a:t>
            </a:r>
            <a:r>
              <a:rPr lang="zh-CN" altLang="en-US" sz="1800" dirty="0" smtClean="0"/>
              <a:t>处理器</a:t>
            </a:r>
            <a:r>
              <a:rPr lang="en-US" altLang="zh-CN" sz="1800" dirty="0" smtClean="0"/>
              <a:t>P1</a:t>
            </a:r>
            <a:r>
              <a:rPr lang="zh-CN" altLang="en-US" sz="1800" dirty="0" smtClean="0"/>
              <a:t>和</a:t>
            </a:r>
            <a:r>
              <a:rPr lang="en-US" altLang="zh-CN" sz="1800" dirty="0" smtClean="0"/>
              <a:t>P2</a:t>
            </a:r>
            <a:r>
              <a:rPr lang="zh-CN" altLang="en-US" sz="1800" dirty="0" smtClean="0"/>
              <a:t>对不同地址单元的访问顺序</a:t>
            </a:r>
            <a:endParaRPr lang="en-US" altLang="zh-CN" sz="1800" dirty="0" smtClean="0"/>
          </a:p>
          <a:p>
            <a:pPr lvl="1">
              <a:lnSpc>
                <a:spcPct val="100000"/>
              </a:lnSpc>
              <a:spcBef>
                <a:spcPts val="600"/>
              </a:spcBef>
              <a:buFont typeface="Wingdings" panose="05000000000000000000" pitchFamily="2" charset="2"/>
              <a:buChar char="ü"/>
            </a:pPr>
            <a:r>
              <a:rPr lang="zh-CN" altLang="en-US" sz="1800" dirty="0" smtClean="0"/>
              <a:t>一致性协议没有涉及到</a:t>
            </a:r>
            <a:r>
              <a:rPr lang="en-US" altLang="zh-CN" sz="1800" dirty="0" smtClean="0"/>
              <a:t>P2</a:t>
            </a:r>
            <a:r>
              <a:rPr lang="zh-CN" altLang="en-US" sz="1800" dirty="0" smtClean="0"/>
              <a:t>对不同存储单元的读操作相对于</a:t>
            </a:r>
            <a:r>
              <a:rPr lang="en-US" altLang="zh-CN" sz="1800" dirty="0" smtClean="0"/>
              <a:t>P1</a:t>
            </a:r>
            <a:r>
              <a:rPr lang="zh-CN" altLang="en-US" sz="1800" dirty="0" smtClean="0"/>
              <a:t>所见到的顺序</a:t>
            </a:r>
            <a:endParaRPr lang="zh-CN" altLang="en-US" sz="18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90</a:t>
            </a:fld>
            <a:endParaRPr lang="zh-CN" altLang="en-US"/>
          </a:p>
        </p:txBody>
      </p:sp>
      <p:sp>
        <p:nvSpPr>
          <p:cNvPr id="7" name="矩形 6"/>
          <p:cNvSpPr/>
          <p:nvPr/>
        </p:nvSpPr>
        <p:spPr>
          <a:xfrm>
            <a:off x="349868" y="4714102"/>
            <a:ext cx="7886700" cy="1200329"/>
          </a:xfrm>
          <a:prstGeom prst="rect">
            <a:avLst/>
          </a:prstGeom>
        </p:spPr>
        <p:txBody>
          <a:bodyPr wrap="square">
            <a:spAutoFit/>
          </a:bodyPr>
          <a:lstStyle/>
          <a:p>
            <a:pPr eaLnBrk="0" hangingPunct="0">
              <a:spcBef>
                <a:spcPct val="50000"/>
              </a:spcBef>
            </a:pPr>
            <a:r>
              <a:rPr lang="en-GB" altLang="zh-CN" dirty="0">
                <a:latin typeface="Times-Roman"/>
              </a:rPr>
              <a:t>	P1			P2	</a:t>
            </a:r>
            <a:r>
              <a:rPr lang="en-GB" altLang="zh-CN" dirty="0" smtClean="0">
                <a:latin typeface="Times-Roman"/>
              </a:rPr>
              <a:t>(</a:t>
            </a:r>
            <a:r>
              <a:rPr lang="en-GB" altLang="zh-CN" dirty="0">
                <a:latin typeface="Times-Roman"/>
              </a:rPr>
              <a:t>A, flag are zero initial)</a:t>
            </a:r>
          </a:p>
          <a:p>
            <a:pPr eaLnBrk="0" hangingPunct="0">
              <a:spcBef>
                <a:spcPct val="50000"/>
              </a:spcBef>
            </a:pPr>
            <a:r>
              <a:rPr lang="en-GB" altLang="zh-CN" dirty="0">
                <a:latin typeface="Times-Roman"/>
              </a:rPr>
              <a:t>	A=1			while(flag == 0);</a:t>
            </a:r>
          </a:p>
          <a:p>
            <a:pPr eaLnBrk="0" hangingPunct="0">
              <a:spcBef>
                <a:spcPct val="50000"/>
              </a:spcBef>
            </a:pPr>
            <a:r>
              <a:rPr lang="en-GB" altLang="zh-CN" dirty="0">
                <a:latin typeface="Times-Roman"/>
              </a:rPr>
              <a:t>	flag=1		</a:t>
            </a:r>
            <a:r>
              <a:rPr lang="en-GB" altLang="zh-CN" dirty="0" smtClean="0">
                <a:latin typeface="Times-Roman"/>
              </a:rPr>
              <a:t>        print </a:t>
            </a:r>
            <a:r>
              <a:rPr lang="en-GB" altLang="zh-CN" dirty="0">
                <a:latin typeface="Times-Roman"/>
              </a:rPr>
              <a:t>A;</a:t>
            </a:r>
            <a:endParaRPr lang="zh-CN" altLang="en-US" dirty="0"/>
          </a:p>
        </p:txBody>
      </p:sp>
    </p:spTree>
    <p:extLst>
      <p:ext uri="{BB962C8B-B14F-4D97-AF65-F5344CB8AC3E}">
        <p14:creationId xmlns:p14="http://schemas.microsoft.com/office/powerpoint/2010/main" val="21307023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a:xfrm>
            <a:off x="628650" y="365127"/>
            <a:ext cx="7886700" cy="744536"/>
          </a:xfrm>
        </p:spPr>
        <p:txBody>
          <a:bodyPr/>
          <a:lstStyle/>
          <a:p>
            <a:r>
              <a:rPr lang="en-US" altLang="zh-CN" dirty="0">
                <a:ea typeface="宋体" panose="02010600030101010101" pitchFamily="2" charset="-122"/>
              </a:rPr>
              <a:t>Implicit Memory Model</a:t>
            </a:r>
          </a:p>
        </p:txBody>
      </p:sp>
      <p:sp>
        <p:nvSpPr>
          <p:cNvPr id="1108995" name="Rectangle 3"/>
          <p:cNvSpPr>
            <a:spLocks noGrp="1" noChangeArrowheads="1"/>
          </p:cNvSpPr>
          <p:nvPr>
            <p:ph type="body" idx="1"/>
          </p:nvPr>
        </p:nvSpPr>
        <p:spPr>
          <a:xfrm>
            <a:off x="597330" y="1194178"/>
            <a:ext cx="7886700" cy="5311812"/>
          </a:xfrm>
        </p:spPr>
        <p:txBody>
          <a:bodyPr>
            <a:normAutofit fontScale="92500"/>
          </a:bodyPr>
          <a:lstStyle/>
          <a:p>
            <a:pPr>
              <a:spcBef>
                <a:spcPct val="20000"/>
              </a:spcBef>
              <a:buFont typeface="Wingdings" panose="05000000000000000000" pitchFamily="2" charset="2"/>
              <a:buChar char="p"/>
            </a:pPr>
            <a:r>
              <a:rPr lang="zh-CN" altLang="en-US" sz="2400" dirty="0" smtClean="0">
                <a:ea typeface="宋体" panose="02010600030101010101" pitchFamily="2" charset="-122"/>
              </a:rPr>
              <a:t>顺序同一性</a:t>
            </a:r>
            <a:r>
              <a:rPr lang="en-US" altLang="zh-CN" sz="2400" dirty="0" smtClean="0">
                <a:ea typeface="宋体" panose="02010600030101010101" pitchFamily="2" charset="-122"/>
              </a:rPr>
              <a:t>(Sequential Consistency) </a:t>
            </a:r>
            <a:r>
              <a:rPr lang="en-US" altLang="zh-CN" sz="2400" dirty="0">
                <a:ea typeface="宋体" panose="02010600030101010101" pitchFamily="2" charset="-122"/>
              </a:rPr>
              <a:t>[</a:t>
            </a:r>
            <a:r>
              <a:rPr lang="en-US" altLang="zh-CN" sz="2400" dirty="0" err="1">
                <a:ea typeface="宋体" panose="02010600030101010101" pitchFamily="2" charset="-122"/>
              </a:rPr>
              <a:t>Lamport</a:t>
            </a:r>
            <a:r>
              <a:rPr lang="en-US" altLang="zh-CN" sz="2400" dirty="0" smtClean="0">
                <a:ea typeface="宋体" panose="02010600030101010101" pitchFamily="2" charset="-122"/>
              </a:rPr>
              <a:t>]</a:t>
            </a:r>
            <a:r>
              <a:rPr lang="zh-CN" altLang="en-US" sz="2400" dirty="0" smtClean="0">
                <a:ea typeface="宋体" panose="02010600030101010101" pitchFamily="2" charset="-122"/>
              </a:rPr>
              <a:t>：该模型要求所有处理器的读、写和交换</a:t>
            </a:r>
            <a:r>
              <a:rPr lang="en-US" altLang="zh-CN" sz="2400" dirty="0" smtClean="0">
                <a:ea typeface="宋体" panose="02010600030101010101" pitchFamily="2" charset="-122"/>
              </a:rPr>
              <a:t>(swap)</a:t>
            </a:r>
            <a:r>
              <a:rPr lang="zh-CN" altLang="en-US" sz="2400" dirty="0" smtClean="0">
                <a:ea typeface="宋体" panose="02010600030101010101" pitchFamily="2" charset="-122"/>
              </a:rPr>
              <a:t>操作串行执行所形成的全局存储器次序，符合各处理器的原有程序次序。即：</a:t>
            </a:r>
            <a:r>
              <a:rPr lang="en-US" altLang="zh-CN" sz="2400" dirty="0" smtClean="0">
                <a:ea typeface="宋体" panose="02010600030101010101" pitchFamily="2" charset="-122"/>
              </a:rPr>
              <a:t> </a:t>
            </a:r>
            <a:r>
              <a:rPr lang="zh-CN" altLang="en-US" sz="2400" dirty="0" smtClean="0">
                <a:ea typeface="宋体" panose="02010600030101010101" pitchFamily="2" charset="-122"/>
              </a:rPr>
              <a:t>不论指令流如何交换执行，全局次序必须保持所有的程序次序</a:t>
            </a:r>
            <a:endParaRPr lang="en-US" altLang="zh-CN" sz="2400" dirty="0">
              <a:ea typeface="宋体" panose="02010600030101010101" pitchFamily="2" charset="-122"/>
            </a:endParaRPr>
          </a:p>
          <a:p>
            <a:pPr lvl="1">
              <a:buFont typeface="Wingdings" panose="05000000000000000000" pitchFamily="2" charset="2"/>
              <a:buChar char="ü"/>
            </a:pPr>
            <a:r>
              <a:rPr lang="zh-CN" altLang="en-US" sz="2305" dirty="0" smtClean="0">
                <a:ea typeface="宋体" panose="02010600030101010101" pitchFamily="2" charset="-122"/>
              </a:rPr>
              <a:t>所有读写操作执行以某种顺序执行</a:t>
            </a:r>
            <a:endParaRPr lang="en-US" altLang="zh-CN" sz="2305" dirty="0">
              <a:solidFill>
                <a:srgbClr val="FF6600"/>
              </a:solidFill>
              <a:ea typeface="宋体" panose="02010600030101010101" pitchFamily="2" charset="-122"/>
            </a:endParaRPr>
          </a:p>
          <a:p>
            <a:pPr lvl="1">
              <a:buFont typeface="Wingdings" panose="05000000000000000000" pitchFamily="2" charset="2"/>
              <a:buChar char="ü"/>
            </a:pPr>
            <a:r>
              <a:rPr lang="zh-CN" altLang="en-US" sz="2305" dirty="0" smtClean="0">
                <a:ea typeface="宋体" panose="02010600030101010101" pitchFamily="2" charset="-122"/>
              </a:rPr>
              <a:t>每一进程的操作以程序序执行</a:t>
            </a:r>
            <a:endParaRPr lang="en-US" altLang="zh-CN" sz="2305" dirty="0">
              <a:solidFill>
                <a:srgbClr val="FF6600"/>
              </a:solidFill>
              <a:ea typeface="宋体" panose="02010600030101010101" pitchFamily="2" charset="-122"/>
            </a:endParaRPr>
          </a:p>
          <a:p>
            <a:pPr lvl="2"/>
            <a:endParaRPr lang="en-US" altLang="zh-CN" sz="1905" dirty="0">
              <a:solidFill>
                <a:srgbClr val="FF6600"/>
              </a:solidFill>
              <a:ea typeface="宋体" panose="02010600030101010101" pitchFamily="2" charset="-122"/>
            </a:endParaRPr>
          </a:p>
          <a:p>
            <a:pPr lvl="2"/>
            <a:endParaRPr lang="en-US" altLang="zh-CN" sz="1905" dirty="0">
              <a:ea typeface="宋体" panose="02010600030101010101" pitchFamily="2" charset="-122"/>
            </a:endParaRPr>
          </a:p>
          <a:p>
            <a:endParaRPr lang="en-US" altLang="zh-CN" sz="1905" dirty="0">
              <a:ea typeface="宋体" panose="02010600030101010101" pitchFamily="2" charset="-122"/>
            </a:endParaRPr>
          </a:p>
          <a:p>
            <a:endParaRPr lang="en-US" altLang="zh-CN" sz="1905" dirty="0">
              <a:ea typeface="宋体" panose="02010600030101010101" pitchFamily="2" charset="-122"/>
            </a:endParaRPr>
          </a:p>
          <a:p>
            <a:pPr algn="ctr"/>
            <a:endParaRPr lang="en-US" altLang="zh-CN" sz="1905" dirty="0">
              <a:ea typeface="宋体" panose="02010600030101010101" pitchFamily="2" charset="-122"/>
            </a:endParaRPr>
          </a:p>
          <a:p>
            <a:pPr algn="ctr"/>
            <a:endParaRPr lang="en-US" altLang="zh-CN" sz="1905" dirty="0" smtClean="0">
              <a:ea typeface="宋体" panose="02010600030101010101" pitchFamily="2" charset="-122"/>
            </a:endParaRPr>
          </a:p>
          <a:p>
            <a:pPr algn="ctr"/>
            <a:endParaRPr lang="en-US" altLang="zh-CN" sz="1905" dirty="0">
              <a:ea typeface="宋体" panose="02010600030101010101" pitchFamily="2" charset="-122"/>
            </a:endParaRPr>
          </a:p>
          <a:p>
            <a:pPr algn="ctr"/>
            <a:endParaRPr lang="en-US" altLang="zh-CN" sz="1905" dirty="0" smtClean="0">
              <a:ea typeface="宋体" panose="02010600030101010101" pitchFamily="2" charset="-122"/>
            </a:endParaRPr>
          </a:p>
          <a:p>
            <a:pPr algn="ctr"/>
            <a:r>
              <a:rPr lang="en-US" altLang="zh-CN" sz="1905" dirty="0" smtClean="0">
                <a:ea typeface="宋体" panose="02010600030101010101" pitchFamily="2" charset="-122"/>
              </a:rPr>
              <a:t>No </a:t>
            </a:r>
            <a:r>
              <a:rPr lang="en-US" altLang="zh-CN" sz="1905" dirty="0">
                <a:ea typeface="宋体" panose="02010600030101010101" pitchFamily="2" charset="-122"/>
              </a:rPr>
              <a:t>caches, no write buffers</a:t>
            </a:r>
          </a:p>
        </p:txBody>
      </p:sp>
      <p:grpSp>
        <p:nvGrpSpPr>
          <p:cNvPr id="1108996" name="Group 4"/>
          <p:cNvGrpSpPr>
            <a:grpSpLocks/>
          </p:cNvGrpSpPr>
          <p:nvPr/>
        </p:nvGrpSpPr>
        <p:grpSpPr bwMode="auto">
          <a:xfrm>
            <a:off x="2399823" y="3436579"/>
            <a:ext cx="4281714" cy="2540000"/>
            <a:chOff x="720" y="912"/>
            <a:chExt cx="4560" cy="2688"/>
          </a:xfrm>
        </p:grpSpPr>
        <p:sp>
          <p:nvSpPr>
            <p:cNvPr id="1108997" name="Text Box 5"/>
            <p:cNvSpPr txBox="1">
              <a:spLocks noChangeArrowheads="1"/>
            </p:cNvSpPr>
            <p:nvPr/>
          </p:nvSpPr>
          <p:spPr bwMode="auto">
            <a:xfrm>
              <a:off x="2405" y="3030"/>
              <a:ext cx="1095"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50000"/>
                </a:spcBef>
              </a:pPr>
              <a:r>
                <a:rPr lang="en-US" altLang="zh-CN" sz="1714">
                  <a:ea typeface="宋体" panose="02010600030101010101" pitchFamily="2" charset="-122"/>
                </a:rPr>
                <a:t>MEMORY</a:t>
              </a:r>
              <a:endParaRPr lang="en-US" altLang="zh-CN" sz="1714">
                <a:latin typeface="Times New Roman" panose="02020603050405020304" pitchFamily="18" charset="0"/>
                <a:ea typeface="宋体" panose="02010600030101010101" pitchFamily="2" charset="-122"/>
              </a:endParaRPr>
            </a:p>
          </p:txBody>
        </p:sp>
        <p:sp>
          <p:nvSpPr>
            <p:cNvPr id="1108998" name="Rectangle 6"/>
            <p:cNvSpPr>
              <a:spLocks noChangeArrowheads="1"/>
            </p:cNvSpPr>
            <p:nvPr/>
          </p:nvSpPr>
          <p:spPr bwMode="auto">
            <a:xfrm>
              <a:off x="2256" y="2880"/>
              <a:ext cx="1344" cy="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8999" name="AutoShape 7"/>
            <p:cNvSpPr>
              <a:spLocks noChangeArrowheads="1"/>
            </p:cNvSpPr>
            <p:nvPr/>
          </p:nvSpPr>
          <p:spPr bwMode="auto">
            <a:xfrm>
              <a:off x="864" y="912"/>
              <a:ext cx="672" cy="62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0" name="AutoShape 8"/>
            <p:cNvSpPr>
              <a:spLocks noChangeArrowheads="1"/>
            </p:cNvSpPr>
            <p:nvPr/>
          </p:nvSpPr>
          <p:spPr bwMode="auto">
            <a:xfrm>
              <a:off x="2016" y="912"/>
              <a:ext cx="672" cy="62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1" name="AutoShape 9"/>
            <p:cNvSpPr>
              <a:spLocks noChangeArrowheads="1"/>
            </p:cNvSpPr>
            <p:nvPr/>
          </p:nvSpPr>
          <p:spPr bwMode="auto">
            <a:xfrm>
              <a:off x="3168" y="912"/>
              <a:ext cx="672" cy="62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2" name="AutoShape 10"/>
            <p:cNvSpPr>
              <a:spLocks noChangeArrowheads="1"/>
            </p:cNvSpPr>
            <p:nvPr/>
          </p:nvSpPr>
          <p:spPr bwMode="auto">
            <a:xfrm>
              <a:off x="4320" y="912"/>
              <a:ext cx="672" cy="62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3" name="Freeform 11"/>
            <p:cNvSpPr>
              <a:spLocks/>
            </p:cNvSpPr>
            <p:nvPr/>
          </p:nvSpPr>
          <p:spPr bwMode="auto">
            <a:xfrm>
              <a:off x="720" y="2112"/>
              <a:ext cx="4560" cy="480"/>
            </a:xfrm>
            <a:custGeom>
              <a:avLst/>
              <a:gdLst>
                <a:gd name="T0" fmla="*/ 0 w 4560"/>
                <a:gd name="T1" fmla="*/ 480 h 480"/>
                <a:gd name="T2" fmla="*/ 2208 w 4560"/>
                <a:gd name="T3" fmla="*/ 0 h 480"/>
                <a:gd name="T4" fmla="*/ 4560 w 4560"/>
                <a:gd name="T5" fmla="*/ 480 h 480"/>
              </a:gdLst>
              <a:ahLst/>
              <a:cxnLst>
                <a:cxn ang="0">
                  <a:pos x="T0" y="T1"/>
                </a:cxn>
                <a:cxn ang="0">
                  <a:pos x="T2" y="T3"/>
                </a:cxn>
                <a:cxn ang="0">
                  <a:pos x="T4" y="T5"/>
                </a:cxn>
              </a:cxnLst>
              <a:rect l="0" t="0" r="r" b="b"/>
              <a:pathLst>
                <a:path w="4560" h="480">
                  <a:moveTo>
                    <a:pt x="0" y="480"/>
                  </a:moveTo>
                  <a:cubicBezTo>
                    <a:pt x="724" y="240"/>
                    <a:pt x="1448" y="0"/>
                    <a:pt x="2208" y="0"/>
                  </a:cubicBezTo>
                  <a:cubicBezTo>
                    <a:pt x="2968" y="0"/>
                    <a:pt x="3764" y="240"/>
                    <a:pt x="4560" y="48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cxnSp>
          <p:nvCxnSpPr>
            <p:cNvPr id="1109004" name="AutoShape 12"/>
            <p:cNvCxnSpPr>
              <a:cxnSpLocks noChangeShapeType="1"/>
              <a:stCxn id="1108999" idx="4"/>
            </p:cNvCxnSpPr>
            <p:nvPr/>
          </p:nvCxnSpPr>
          <p:spPr bwMode="auto">
            <a:xfrm>
              <a:off x="1200" y="1536"/>
              <a:ext cx="0" cy="4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09005" name="AutoShape 13"/>
            <p:cNvCxnSpPr>
              <a:cxnSpLocks noChangeShapeType="1"/>
              <a:stCxn id="1109002" idx="4"/>
            </p:cNvCxnSpPr>
            <p:nvPr/>
          </p:nvCxnSpPr>
          <p:spPr bwMode="auto">
            <a:xfrm>
              <a:off x="4656" y="1536"/>
              <a:ext cx="1" cy="4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09006" name="Line 14"/>
            <p:cNvSpPr>
              <a:spLocks noChangeShapeType="1"/>
            </p:cNvSpPr>
            <p:nvPr/>
          </p:nvSpPr>
          <p:spPr bwMode="auto">
            <a:xfrm>
              <a:off x="1200" y="1968"/>
              <a:ext cx="33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7" name="Line 15"/>
            <p:cNvSpPr>
              <a:spLocks noChangeShapeType="1"/>
            </p:cNvSpPr>
            <p:nvPr/>
          </p:nvSpPr>
          <p:spPr bwMode="auto">
            <a:xfrm flipH="1">
              <a:off x="4416" y="1968"/>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8" name="Line 16"/>
            <p:cNvSpPr>
              <a:spLocks noChangeShapeType="1"/>
            </p:cNvSpPr>
            <p:nvPr/>
          </p:nvSpPr>
          <p:spPr bwMode="auto">
            <a:xfrm>
              <a:off x="2352" y="1536"/>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9" name="Line 17"/>
            <p:cNvSpPr>
              <a:spLocks noChangeShapeType="1"/>
            </p:cNvSpPr>
            <p:nvPr/>
          </p:nvSpPr>
          <p:spPr bwMode="auto">
            <a:xfrm>
              <a:off x="3504" y="1536"/>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10" name="Line 18"/>
            <p:cNvSpPr>
              <a:spLocks noChangeShapeType="1"/>
            </p:cNvSpPr>
            <p:nvPr/>
          </p:nvSpPr>
          <p:spPr bwMode="auto">
            <a:xfrm flipH="1" flipV="1">
              <a:off x="2352" y="2160"/>
              <a:ext cx="57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11" name="Line 19"/>
            <p:cNvSpPr>
              <a:spLocks noChangeShapeType="1"/>
            </p:cNvSpPr>
            <p:nvPr/>
          </p:nvSpPr>
          <p:spPr bwMode="auto">
            <a:xfrm>
              <a:off x="2928" y="26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12" name="Text Box 20"/>
            <p:cNvSpPr txBox="1">
              <a:spLocks noChangeArrowheads="1"/>
            </p:cNvSpPr>
            <p:nvPr/>
          </p:nvSpPr>
          <p:spPr bwMode="auto">
            <a:xfrm>
              <a:off x="969" y="1014"/>
              <a:ext cx="42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714">
                  <a:ea typeface="宋体" panose="02010600030101010101" pitchFamily="2" charset="-122"/>
                </a:rPr>
                <a:t>P1</a:t>
              </a:r>
              <a:endParaRPr lang="en-US" altLang="zh-CN" sz="1714">
                <a:latin typeface="Times New Roman" panose="02020603050405020304" pitchFamily="18" charset="0"/>
                <a:ea typeface="宋体" panose="02010600030101010101" pitchFamily="2" charset="-122"/>
              </a:endParaRPr>
            </a:p>
          </p:txBody>
        </p:sp>
        <p:sp>
          <p:nvSpPr>
            <p:cNvPr id="1109013" name="Text Box 21"/>
            <p:cNvSpPr txBox="1">
              <a:spLocks noChangeArrowheads="1"/>
            </p:cNvSpPr>
            <p:nvPr/>
          </p:nvSpPr>
          <p:spPr bwMode="auto">
            <a:xfrm>
              <a:off x="3273" y="1014"/>
              <a:ext cx="42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714">
                  <a:ea typeface="宋体" panose="02010600030101010101" pitchFamily="2" charset="-122"/>
                </a:rPr>
                <a:t>P3</a:t>
              </a:r>
              <a:endParaRPr lang="en-US" altLang="zh-CN" sz="1714">
                <a:latin typeface="Times New Roman" panose="02020603050405020304" pitchFamily="18" charset="0"/>
                <a:ea typeface="宋体" panose="02010600030101010101" pitchFamily="2" charset="-122"/>
              </a:endParaRPr>
            </a:p>
          </p:txBody>
        </p:sp>
        <p:sp>
          <p:nvSpPr>
            <p:cNvPr id="1109014" name="Text Box 22"/>
            <p:cNvSpPr txBox="1">
              <a:spLocks noChangeArrowheads="1"/>
            </p:cNvSpPr>
            <p:nvPr/>
          </p:nvSpPr>
          <p:spPr bwMode="auto">
            <a:xfrm>
              <a:off x="2121" y="1014"/>
              <a:ext cx="42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714">
                  <a:ea typeface="宋体" panose="02010600030101010101" pitchFamily="2" charset="-122"/>
                </a:rPr>
                <a:t>P2</a:t>
              </a:r>
              <a:endParaRPr lang="en-US" altLang="zh-CN" sz="1714">
                <a:latin typeface="Times New Roman" panose="02020603050405020304" pitchFamily="18" charset="0"/>
                <a:ea typeface="宋体" panose="02010600030101010101" pitchFamily="2" charset="-122"/>
              </a:endParaRPr>
            </a:p>
          </p:txBody>
        </p:sp>
        <p:sp>
          <p:nvSpPr>
            <p:cNvPr id="1109015" name="Text Box 23"/>
            <p:cNvSpPr txBox="1">
              <a:spLocks noChangeArrowheads="1"/>
            </p:cNvSpPr>
            <p:nvPr/>
          </p:nvSpPr>
          <p:spPr bwMode="auto">
            <a:xfrm>
              <a:off x="4423" y="1014"/>
              <a:ext cx="433"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714">
                  <a:ea typeface="宋体" panose="02010600030101010101" pitchFamily="2" charset="-122"/>
                </a:rPr>
                <a:t>Pn</a:t>
              </a:r>
              <a:endParaRPr lang="en-US" altLang="zh-CN" sz="1714">
                <a:latin typeface="Times New Roman" panose="02020603050405020304" pitchFamily="18" charset="0"/>
                <a:ea typeface="宋体" panose="02010600030101010101" pitchFamily="2" charset="-122"/>
              </a:endParaRPr>
            </a:p>
          </p:txBody>
        </p:sp>
        <p:sp>
          <p:nvSpPr>
            <p:cNvPr id="1109016" name="Oval 24"/>
            <p:cNvSpPr>
              <a:spLocks noChangeArrowheads="1"/>
            </p:cNvSpPr>
            <p:nvPr/>
          </p:nvSpPr>
          <p:spPr bwMode="auto">
            <a:xfrm>
              <a:off x="3936" y="1200"/>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17" name="Oval 25"/>
            <p:cNvSpPr>
              <a:spLocks noChangeArrowheads="1"/>
            </p:cNvSpPr>
            <p:nvPr/>
          </p:nvSpPr>
          <p:spPr bwMode="auto">
            <a:xfrm>
              <a:off x="4224" y="1200"/>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18" name="Oval 26"/>
            <p:cNvSpPr>
              <a:spLocks noChangeArrowheads="1"/>
            </p:cNvSpPr>
            <p:nvPr/>
          </p:nvSpPr>
          <p:spPr bwMode="auto">
            <a:xfrm>
              <a:off x="4080" y="1200"/>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19" name="Freeform 27"/>
            <p:cNvSpPr>
              <a:spLocks/>
            </p:cNvSpPr>
            <p:nvPr/>
          </p:nvSpPr>
          <p:spPr bwMode="auto">
            <a:xfrm rot="5331729">
              <a:off x="2752" y="2192"/>
              <a:ext cx="112"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20" name="Freeform 28"/>
            <p:cNvSpPr>
              <a:spLocks/>
            </p:cNvSpPr>
            <p:nvPr/>
          </p:nvSpPr>
          <p:spPr bwMode="auto">
            <a:xfrm rot="13491826" flipH="1">
              <a:off x="2368" y="2384"/>
              <a:ext cx="112"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sp>
        <p:nvSpPr>
          <p:cNvPr id="2" name="日期占位符 1"/>
          <p:cNvSpPr>
            <a:spLocks noGrp="1"/>
          </p:cNvSpPr>
          <p:nvPr>
            <p:ph type="dt" sz="half" idx="10"/>
          </p:nvPr>
        </p:nvSpPr>
        <p:spPr/>
        <p:txBody>
          <a:bodyPr/>
          <a:lstStyle/>
          <a:p>
            <a:fld id="{78387294-F688-4A67-BC5E-72C2727D5A17}"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91</a:t>
            </a:fld>
            <a:endParaRPr lang="zh-CN" altLang="en-US"/>
          </a:p>
        </p:txBody>
      </p:sp>
    </p:spTree>
    <p:extLst>
      <p:ext uri="{BB962C8B-B14F-4D97-AF65-F5344CB8AC3E}">
        <p14:creationId xmlns:p14="http://schemas.microsoft.com/office/powerpoint/2010/main" val="28479124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ChangeArrowheads="1"/>
          </p:cNvSpPr>
          <p:nvPr>
            <p:ph type="title"/>
          </p:nvPr>
        </p:nvSpPr>
        <p:spPr>
          <a:xfrm>
            <a:off x="628650" y="365126"/>
            <a:ext cx="8281174" cy="738845"/>
          </a:xfrm>
        </p:spPr>
        <p:txBody>
          <a:bodyPr>
            <a:normAutofit/>
          </a:bodyPr>
          <a:lstStyle/>
          <a:p>
            <a:r>
              <a:rPr lang="en-US" altLang="zh-CN" sz="3600" dirty="0">
                <a:ea typeface="宋体" panose="02010600030101010101" pitchFamily="2" charset="-122"/>
              </a:rPr>
              <a:t>Understanding Program Order – Example 1</a:t>
            </a:r>
          </a:p>
        </p:txBody>
      </p:sp>
      <p:sp>
        <p:nvSpPr>
          <p:cNvPr id="1393667" name="Rectangle 3"/>
          <p:cNvSpPr>
            <a:spLocks noGrp="1" noChangeArrowheads="1"/>
          </p:cNvSpPr>
          <p:nvPr>
            <p:ph type="body" idx="1"/>
          </p:nvPr>
        </p:nvSpPr>
        <p:spPr>
          <a:xfrm>
            <a:off x="435428" y="1251856"/>
            <a:ext cx="8230810" cy="5469619"/>
          </a:xfrm>
        </p:spPr>
        <p:txBody>
          <a:bodyPr>
            <a:normAutofit lnSpcReduction="10000"/>
          </a:bodyPr>
          <a:lstStyle/>
          <a:p>
            <a:pPr>
              <a:lnSpc>
                <a:spcPct val="100000"/>
              </a:lnSpc>
              <a:spcBef>
                <a:spcPct val="0"/>
              </a:spcBef>
            </a:pPr>
            <a:r>
              <a:rPr lang="en-US" altLang="zh-CN" sz="1905" dirty="0">
                <a:ea typeface="宋体" panose="02010600030101010101" pitchFamily="2" charset="-122"/>
              </a:rPr>
              <a:t>Initially X = 2</a:t>
            </a:r>
          </a:p>
          <a:p>
            <a:pPr>
              <a:lnSpc>
                <a:spcPct val="100000"/>
              </a:lnSpc>
              <a:spcBef>
                <a:spcPct val="0"/>
              </a:spcBef>
            </a:pPr>
            <a:r>
              <a:rPr lang="en-US" altLang="zh-CN" sz="1905" dirty="0">
                <a:solidFill>
                  <a:srgbClr val="FF6600"/>
                </a:solidFill>
                <a:ea typeface="宋体" panose="02010600030101010101" pitchFamily="2" charset="-122"/>
              </a:rPr>
              <a:t>P1</a:t>
            </a:r>
            <a:r>
              <a:rPr lang="en-US" altLang="zh-CN" sz="1905" dirty="0">
                <a:ea typeface="宋体" panose="02010600030101010101" pitchFamily="2" charset="-122"/>
              </a:rPr>
              <a:t>							P2 </a:t>
            </a:r>
          </a:p>
          <a:p>
            <a:pPr>
              <a:lnSpc>
                <a:spcPct val="100000"/>
              </a:lnSpc>
              <a:spcBef>
                <a:spcPct val="20000"/>
              </a:spcBef>
            </a:pPr>
            <a:r>
              <a:rPr lang="en-US" altLang="zh-CN" sz="1905" dirty="0">
                <a:ea typeface="宋体" panose="02010600030101010101" pitchFamily="2" charset="-122"/>
              </a:rPr>
              <a:t>…..						…..</a:t>
            </a:r>
          </a:p>
          <a:p>
            <a:pPr>
              <a:lnSpc>
                <a:spcPct val="100000"/>
              </a:lnSpc>
              <a:spcBef>
                <a:spcPct val="20000"/>
              </a:spcBef>
            </a:pPr>
            <a:r>
              <a:rPr lang="en-US" altLang="zh-CN" sz="1905" dirty="0">
                <a:solidFill>
                  <a:srgbClr val="FF6600"/>
                </a:solidFill>
                <a:ea typeface="宋体" panose="02010600030101010101" pitchFamily="2" charset="-122"/>
              </a:rPr>
              <a:t>r0=Read(X)</a:t>
            </a:r>
            <a:r>
              <a:rPr lang="en-US" altLang="zh-CN" sz="1905" dirty="0">
                <a:ea typeface="宋体" panose="02010600030101010101" pitchFamily="2" charset="-122"/>
              </a:rPr>
              <a:t>					r1=Read(x)</a:t>
            </a:r>
          </a:p>
          <a:p>
            <a:pPr>
              <a:lnSpc>
                <a:spcPct val="100000"/>
              </a:lnSpc>
              <a:spcBef>
                <a:spcPct val="20000"/>
              </a:spcBef>
            </a:pPr>
            <a:r>
              <a:rPr lang="en-US" altLang="zh-CN" sz="1905" dirty="0">
                <a:solidFill>
                  <a:srgbClr val="FF6600"/>
                </a:solidFill>
                <a:ea typeface="宋体" panose="02010600030101010101" pitchFamily="2" charset="-122"/>
              </a:rPr>
              <a:t>r0=r0+1</a:t>
            </a:r>
            <a:r>
              <a:rPr lang="en-US" altLang="zh-CN" sz="1905" dirty="0">
                <a:ea typeface="宋体" panose="02010600030101010101" pitchFamily="2" charset="-122"/>
              </a:rPr>
              <a:t>					</a:t>
            </a:r>
            <a:r>
              <a:rPr lang="en-US" altLang="zh-CN" sz="1905" dirty="0" smtClean="0">
                <a:ea typeface="宋体" panose="02010600030101010101" pitchFamily="2" charset="-122"/>
              </a:rPr>
              <a:t>r1=r1+1</a:t>
            </a:r>
            <a:endParaRPr lang="en-US" altLang="zh-CN" sz="1905" dirty="0">
              <a:ea typeface="宋体" panose="02010600030101010101" pitchFamily="2" charset="-122"/>
            </a:endParaRPr>
          </a:p>
          <a:p>
            <a:pPr>
              <a:lnSpc>
                <a:spcPct val="100000"/>
              </a:lnSpc>
              <a:spcBef>
                <a:spcPct val="20000"/>
              </a:spcBef>
            </a:pPr>
            <a:r>
              <a:rPr lang="en-US" altLang="zh-CN" sz="1905" dirty="0">
                <a:solidFill>
                  <a:srgbClr val="FF6600"/>
                </a:solidFill>
                <a:ea typeface="宋体" panose="02010600030101010101" pitchFamily="2" charset="-122"/>
              </a:rPr>
              <a:t>Write(r0,X)</a:t>
            </a:r>
            <a:r>
              <a:rPr lang="en-US" altLang="zh-CN" sz="1905" dirty="0">
                <a:ea typeface="宋体" panose="02010600030101010101" pitchFamily="2" charset="-122"/>
              </a:rPr>
              <a:t>					Write(r1,X)	</a:t>
            </a:r>
          </a:p>
          <a:p>
            <a:pPr>
              <a:lnSpc>
                <a:spcPct val="100000"/>
              </a:lnSpc>
              <a:spcBef>
                <a:spcPct val="20000"/>
              </a:spcBef>
            </a:pPr>
            <a:r>
              <a:rPr lang="en-US" altLang="zh-CN" sz="1905" dirty="0">
                <a:ea typeface="宋体" panose="02010600030101010101" pitchFamily="2" charset="-122"/>
              </a:rPr>
              <a:t>…..						……	</a:t>
            </a:r>
          </a:p>
          <a:p>
            <a:pPr>
              <a:lnSpc>
                <a:spcPct val="100000"/>
              </a:lnSpc>
              <a:spcBef>
                <a:spcPct val="20000"/>
              </a:spcBef>
            </a:pPr>
            <a:endParaRPr lang="en-US" altLang="zh-CN" sz="1905" u="sng" dirty="0">
              <a:solidFill>
                <a:srgbClr val="6699FF"/>
              </a:solidFill>
              <a:ea typeface="宋体" panose="02010600030101010101" pitchFamily="2" charset="-122"/>
            </a:endParaRPr>
          </a:p>
          <a:p>
            <a:pPr>
              <a:lnSpc>
                <a:spcPct val="100000"/>
              </a:lnSpc>
              <a:spcBef>
                <a:spcPct val="20000"/>
              </a:spcBef>
            </a:pPr>
            <a:r>
              <a:rPr lang="en-US" altLang="zh-CN" sz="1905" u="sng" dirty="0">
                <a:solidFill>
                  <a:srgbClr val="6699FF"/>
                </a:solidFill>
                <a:ea typeface="宋体" panose="02010600030101010101" pitchFamily="2" charset="-122"/>
              </a:rPr>
              <a:t>Possible execution sequences:</a:t>
            </a:r>
          </a:p>
          <a:p>
            <a:pPr>
              <a:lnSpc>
                <a:spcPct val="100000"/>
              </a:lnSpc>
              <a:spcBef>
                <a:spcPct val="20000"/>
              </a:spcBef>
            </a:pPr>
            <a:endParaRPr lang="en-US" altLang="zh-CN" sz="1905" u="sng" dirty="0">
              <a:solidFill>
                <a:srgbClr val="6699FF"/>
              </a:solidFill>
              <a:ea typeface="宋体" panose="02010600030101010101" pitchFamily="2" charset="-122"/>
            </a:endParaRPr>
          </a:p>
          <a:p>
            <a:pPr>
              <a:lnSpc>
                <a:spcPct val="100000"/>
              </a:lnSpc>
              <a:spcBef>
                <a:spcPct val="0"/>
              </a:spcBef>
            </a:pPr>
            <a:r>
              <a:rPr lang="en-US" altLang="zh-CN" sz="1905" dirty="0">
                <a:solidFill>
                  <a:srgbClr val="FF6600"/>
                </a:solidFill>
                <a:ea typeface="宋体" panose="02010600030101010101" pitchFamily="2" charset="-122"/>
              </a:rPr>
              <a:t>P1:r0=Read(X)</a:t>
            </a:r>
            <a:r>
              <a:rPr lang="en-US" altLang="zh-CN" sz="1905" dirty="0">
                <a:ea typeface="宋体" panose="02010600030101010101" pitchFamily="2" charset="-122"/>
              </a:rPr>
              <a:t>		P2:r1=Read(X)</a:t>
            </a:r>
          </a:p>
          <a:p>
            <a:pPr>
              <a:lnSpc>
                <a:spcPct val="100000"/>
              </a:lnSpc>
              <a:spcBef>
                <a:spcPct val="0"/>
              </a:spcBef>
            </a:pPr>
            <a:r>
              <a:rPr lang="en-US" altLang="zh-CN" sz="1905" dirty="0">
                <a:ea typeface="宋体" panose="02010600030101010101" pitchFamily="2" charset="-122"/>
              </a:rPr>
              <a:t>P2:r1=Read(X)		P2:r1=r1+1</a:t>
            </a:r>
          </a:p>
          <a:p>
            <a:pPr>
              <a:lnSpc>
                <a:spcPct val="100000"/>
              </a:lnSpc>
              <a:spcBef>
                <a:spcPct val="0"/>
              </a:spcBef>
            </a:pPr>
            <a:r>
              <a:rPr lang="en-US" altLang="zh-CN" sz="1905" dirty="0">
                <a:solidFill>
                  <a:srgbClr val="FF6600"/>
                </a:solidFill>
                <a:ea typeface="宋体" panose="02010600030101010101" pitchFamily="2" charset="-122"/>
              </a:rPr>
              <a:t>P1:r0=r0+1</a:t>
            </a:r>
            <a:r>
              <a:rPr lang="en-US" altLang="zh-CN" sz="1905" dirty="0">
                <a:ea typeface="宋体" panose="02010600030101010101" pitchFamily="2" charset="-122"/>
              </a:rPr>
              <a:t>		P2:Write(r1,X)</a:t>
            </a:r>
          </a:p>
          <a:p>
            <a:pPr>
              <a:lnSpc>
                <a:spcPct val="100000"/>
              </a:lnSpc>
              <a:spcBef>
                <a:spcPct val="0"/>
              </a:spcBef>
            </a:pPr>
            <a:r>
              <a:rPr lang="en-US" altLang="zh-CN" sz="1905" dirty="0">
                <a:solidFill>
                  <a:srgbClr val="FF6600"/>
                </a:solidFill>
                <a:ea typeface="宋体" panose="02010600030101010101" pitchFamily="2" charset="-122"/>
              </a:rPr>
              <a:t>P1:Write(r0,X)</a:t>
            </a:r>
            <a:r>
              <a:rPr lang="en-US" altLang="zh-CN" sz="1905" dirty="0">
                <a:ea typeface="宋体" panose="02010600030101010101" pitchFamily="2" charset="-122"/>
              </a:rPr>
              <a:t>		</a:t>
            </a:r>
            <a:r>
              <a:rPr lang="en-US" altLang="zh-CN" sz="1905" dirty="0">
                <a:solidFill>
                  <a:srgbClr val="FF6600"/>
                </a:solidFill>
                <a:ea typeface="宋体" panose="02010600030101010101" pitchFamily="2" charset="-122"/>
              </a:rPr>
              <a:t>P1:r0=Read(X)</a:t>
            </a:r>
          </a:p>
          <a:p>
            <a:pPr>
              <a:lnSpc>
                <a:spcPct val="100000"/>
              </a:lnSpc>
              <a:spcBef>
                <a:spcPct val="0"/>
              </a:spcBef>
            </a:pPr>
            <a:r>
              <a:rPr lang="en-US" altLang="zh-CN" sz="1905" dirty="0">
                <a:ea typeface="宋体" panose="02010600030101010101" pitchFamily="2" charset="-122"/>
              </a:rPr>
              <a:t>P2:r1=r1+1		</a:t>
            </a:r>
            <a:r>
              <a:rPr lang="en-US" altLang="zh-CN" sz="1905" dirty="0">
                <a:solidFill>
                  <a:srgbClr val="FF6600"/>
                </a:solidFill>
                <a:ea typeface="宋体" panose="02010600030101010101" pitchFamily="2" charset="-122"/>
              </a:rPr>
              <a:t>P1:r0=r0+1</a:t>
            </a:r>
          </a:p>
          <a:p>
            <a:pPr>
              <a:lnSpc>
                <a:spcPct val="100000"/>
              </a:lnSpc>
              <a:spcBef>
                <a:spcPct val="0"/>
              </a:spcBef>
            </a:pPr>
            <a:r>
              <a:rPr lang="en-US" altLang="zh-CN" sz="1905" dirty="0">
                <a:ea typeface="宋体" panose="02010600030101010101" pitchFamily="2" charset="-122"/>
              </a:rPr>
              <a:t>P2:Write(r1,X)		</a:t>
            </a:r>
            <a:r>
              <a:rPr lang="en-US" altLang="zh-CN" sz="1905" dirty="0">
                <a:solidFill>
                  <a:srgbClr val="FF6600"/>
                </a:solidFill>
                <a:ea typeface="宋体" panose="02010600030101010101" pitchFamily="2" charset="-122"/>
              </a:rPr>
              <a:t>P1:Write(r0,X)</a:t>
            </a:r>
          </a:p>
          <a:p>
            <a:pPr>
              <a:lnSpc>
                <a:spcPct val="100000"/>
              </a:lnSpc>
              <a:spcBef>
                <a:spcPct val="0"/>
              </a:spcBef>
            </a:pPr>
            <a:r>
              <a:rPr lang="en-US" altLang="zh-CN" sz="1905" dirty="0">
                <a:solidFill>
                  <a:srgbClr val="FF6600"/>
                </a:solidFill>
                <a:ea typeface="宋体" panose="02010600030101010101" pitchFamily="2" charset="-122"/>
              </a:rPr>
              <a:t>   x=3			    x=4</a:t>
            </a:r>
          </a:p>
        </p:txBody>
      </p:sp>
      <p:sp>
        <p:nvSpPr>
          <p:cNvPr id="1393668" name="Rectangle 4"/>
          <p:cNvSpPr>
            <a:spLocks noChangeArrowheads="1"/>
          </p:cNvSpPr>
          <p:nvPr/>
        </p:nvSpPr>
        <p:spPr bwMode="auto">
          <a:xfrm>
            <a:off x="435428" y="4154714"/>
            <a:ext cx="1959429" cy="23948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93669" name="Rectangle 5"/>
          <p:cNvSpPr>
            <a:spLocks noChangeArrowheads="1"/>
          </p:cNvSpPr>
          <p:nvPr/>
        </p:nvSpPr>
        <p:spPr bwMode="auto">
          <a:xfrm>
            <a:off x="2975429" y="4154714"/>
            <a:ext cx="2032000" cy="23948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93670" name="Rectangle 6"/>
          <p:cNvSpPr>
            <a:spLocks noChangeArrowheads="1"/>
          </p:cNvSpPr>
          <p:nvPr/>
        </p:nvSpPr>
        <p:spPr bwMode="auto">
          <a:xfrm>
            <a:off x="435429" y="1324429"/>
            <a:ext cx="7184571" cy="2104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2" name="日期占位符 1"/>
          <p:cNvSpPr>
            <a:spLocks noGrp="1"/>
          </p:cNvSpPr>
          <p:nvPr>
            <p:ph type="dt" sz="half" idx="10"/>
          </p:nvPr>
        </p:nvSpPr>
        <p:spPr/>
        <p:txBody>
          <a:bodyPr/>
          <a:lstStyle/>
          <a:p>
            <a:fld id="{4F0CE47E-CAA8-41AA-AABD-8D30E30B1C0F}"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92</a:t>
            </a:fld>
            <a:endParaRPr lang="zh-CN" altLang="en-US"/>
          </a:p>
        </p:txBody>
      </p:sp>
    </p:spTree>
    <p:extLst>
      <p:ext uri="{BB962C8B-B14F-4D97-AF65-F5344CB8AC3E}">
        <p14:creationId xmlns:p14="http://schemas.microsoft.com/office/powerpoint/2010/main" val="47297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p:cNvSpPr>
            <a:spLocks noGrp="1" noChangeArrowheads="1"/>
          </p:cNvSpPr>
          <p:nvPr>
            <p:ph type="title"/>
          </p:nvPr>
        </p:nvSpPr>
        <p:spPr>
          <a:xfrm>
            <a:off x="628650" y="365126"/>
            <a:ext cx="7886700" cy="761147"/>
          </a:xfrm>
        </p:spPr>
        <p:txBody>
          <a:bodyPr/>
          <a:lstStyle/>
          <a:p>
            <a:r>
              <a:rPr lang="en-US" altLang="zh-CN" dirty="0">
                <a:ea typeface="宋体" panose="02010600030101010101" pitchFamily="2" charset="-122"/>
              </a:rPr>
              <a:t>Atomic Operations</a:t>
            </a:r>
          </a:p>
        </p:txBody>
      </p:sp>
      <p:sp>
        <p:nvSpPr>
          <p:cNvPr id="1397763" name="Rectangle 3"/>
          <p:cNvSpPr>
            <a:spLocks noGrp="1" noChangeArrowheads="1"/>
          </p:cNvSpPr>
          <p:nvPr>
            <p:ph type="body" idx="1"/>
          </p:nvPr>
        </p:nvSpPr>
        <p:spPr>
          <a:xfrm>
            <a:off x="628649" y="1326995"/>
            <a:ext cx="8158511" cy="4849968"/>
          </a:xfrm>
        </p:spPr>
        <p:txBody>
          <a:bodyPr>
            <a:normAutofit/>
          </a:bodyPr>
          <a:lstStyle/>
          <a:p>
            <a:pPr>
              <a:buFontTx/>
              <a:buChar char="-"/>
            </a:pPr>
            <a:r>
              <a:rPr lang="zh-CN" altLang="en-US" dirty="0" smtClean="0">
                <a:ea typeface="宋体" panose="02010600030101010101" pitchFamily="2" charset="-122"/>
              </a:rPr>
              <a:t>顺序一致性并不保证操作的原子性</a:t>
            </a:r>
            <a:endParaRPr lang="en-US" altLang="zh-CN" dirty="0">
              <a:ea typeface="宋体" panose="02010600030101010101" pitchFamily="2" charset="-122"/>
            </a:endParaRPr>
          </a:p>
          <a:p>
            <a:pPr>
              <a:buFontTx/>
              <a:buChar char="-"/>
            </a:pPr>
            <a:r>
              <a:rPr lang="zh-CN" altLang="en-US" dirty="0" smtClean="0">
                <a:ea typeface="宋体" panose="02010600030101010101" pitchFamily="2" charset="-122"/>
              </a:rPr>
              <a:t>原子性：存储器操作使用原子性操作，该操作或操作序列一次全部</a:t>
            </a:r>
            <a:r>
              <a:rPr lang="zh-CN" altLang="en-US" dirty="0"/>
              <a:t>完成。例如</a:t>
            </a:r>
            <a:r>
              <a:rPr lang="en-US" altLang="zh-CN" dirty="0"/>
              <a:t>exchange</a:t>
            </a:r>
            <a:r>
              <a:rPr lang="zh-CN" altLang="en-US" dirty="0"/>
              <a:t>（交换操作）。</a:t>
            </a:r>
            <a:endParaRPr lang="en-US" altLang="zh-CN" dirty="0">
              <a:ea typeface="宋体" panose="02010600030101010101" pitchFamily="2" charset="-122"/>
            </a:endParaRPr>
          </a:p>
          <a:p>
            <a:pPr lvl="1">
              <a:buFontTx/>
              <a:buChar char="-"/>
            </a:pPr>
            <a:r>
              <a:rPr lang="en-US" altLang="zh-CN" dirty="0">
                <a:solidFill>
                  <a:srgbClr val="FF6600"/>
                </a:solidFill>
                <a:ea typeface="宋体" panose="02010600030101010101" pitchFamily="2" charset="-122"/>
              </a:rPr>
              <a:t>exchange(</a:t>
            </a:r>
            <a:r>
              <a:rPr lang="en-US" altLang="zh-CN" dirty="0" err="1">
                <a:solidFill>
                  <a:srgbClr val="FF6600"/>
                </a:solidFill>
                <a:ea typeface="宋体" panose="02010600030101010101" pitchFamily="2" charset="-122"/>
              </a:rPr>
              <a:t>r,M</a:t>
            </a:r>
            <a:r>
              <a:rPr lang="en-US" altLang="zh-CN" dirty="0">
                <a:solidFill>
                  <a:srgbClr val="FF6600"/>
                </a:solidFill>
                <a:ea typeface="宋体" panose="02010600030101010101" pitchFamily="2" charset="-122"/>
              </a:rPr>
              <a:t>):</a:t>
            </a:r>
            <a:r>
              <a:rPr lang="en-US" altLang="zh-CN" dirty="0">
                <a:ea typeface="宋体" panose="02010600030101010101" pitchFamily="2" charset="-122"/>
              </a:rPr>
              <a:t> </a:t>
            </a:r>
            <a:r>
              <a:rPr lang="zh-CN" altLang="en-US" dirty="0" smtClean="0">
                <a:ea typeface="宋体" panose="02010600030101010101" pitchFamily="2" charset="-122"/>
              </a:rPr>
              <a:t>互换寄存器</a:t>
            </a:r>
            <a:r>
              <a:rPr lang="en-US" altLang="zh-CN" dirty="0" smtClean="0">
                <a:ea typeface="宋体" panose="02010600030101010101" pitchFamily="2" charset="-122"/>
              </a:rPr>
              <a:t>r</a:t>
            </a:r>
            <a:r>
              <a:rPr lang="zh-CN" altLang="en-US" dirty="0" smtClean="0">
                <a:ea typeface="宋体" panose="02010600030101010101" pitchFamily="2" charset="-122"/>
              </a:rPr>
              <a:t>与存储单元</a:t>
            </a:r>
            <a:r>
              <a:rPr lang="en-US" altLang="zh-CN" dirty="0" smtClean="0">
                <a:ea typeface="宋体" panose="02010600030101010101" pitchFamily="2" charset="-122"/>
              </a:rPr>
              <a:t>M</a:t>
            </a:r>
            <a:r>
              <a:rPr lang="zh-CN" altLang="en-US" dirty="0" smtClean="0">
                <a:ea typeface="宋体" panose="02010600030101010101" pitchFamily="2" charset="-122"/>
              </a:rPr>
              <a:t>的内容</a:t>
            </a:r>
            <a:endParaRPr lang="en-US" altLang="zh-CN" dirty="0">
              <a:ea typeface="宋体" panose="02010600030101010101" pitchFamily="2" charset="-122"/>
            </a:endParaRPr>
          </a:p>
          <a:p>
            <a:pPr marL="457200" lvl="1" indent="0">
              <a:buNone/>
            </a:pPr>
            <a:r>
              <a:rPr lang="en-US" altLang="zh-CN" dirty="0" smtClean="0">
                <a:ea typeface="宋体" panose="02010600030101010101" pitchFamily="2" charset="-122"/>
              </a:rPr>
              <a:t>       </a:t>
            </a:r>
            <a:r>
              <a:rPr lang="en-US" altLang="zh-CN" dirty="0">
                <a:solidFill>
                  <a:srgbClr val="6699FF"/>
                </a:solidFill>
                <a:ea typeface="宋体" panose="02010600030101010101" pitchFamily="2" charset="-122"/>
              </a:rPr>
              <a:t>r0 = 1;</a:t>
            </a:r>
          </a:p>
          <a:p>
            <a:pPr marL="457200" lvl="1" indent="0">
              <a:buNone/>
            </a:pPr>
            <a:r>
              <a:rPr lang="en-US" altLang="zh-CN" dirty="0" smtClean="0">
                <a:solidFill>
                  <a:srgbClr val="6699FF"/>
                </a:solidFill>
                <a:ea typeface="宋体" panose="02010600030101010101" pitchFamily="2" charset="-122"/>
              </a:rPr>
              <a:t>       </a:t>
            </a:r>
            <a:r>
              <a:rPr lang="en-US" altLang="zh-CN" dirty="0">
                <a:solidFill>
                  <a:srgbClr val="6699FF"/>
                </a:solidFill>
                <a:ea typeface="宋体" panose="02010600030101010101" pitchFamily="2" charset="-122"/>
              </a:rPr>
              <a:t>do exchange(r0,S) while (r0 != 0); //S is memory location</a:t>
            </a:r>
          </a:p>
          <a:p>
            <a:pPr marL="457200" lvl="1" indent="0">
              <a:buNone/>
            </a:pPr>
            <a:r>
              <a:rPr lang="en-US" altLang="zh-CN" dirty="0">
                <a:solidFill>
                  <a:srgbClr val="6699FF"/>
                </a:solidFill>
                <a:ea typeface="宋体" panose="02010600030101010101" pitchFamily="2" charset="-122"/>
              </a:rPr>
              <a:t>         //enter critical section</a:t>
            </a:r>
          </a:p>
          <a:p>
            <a:pPr marL="457200" lvl="1" indent="0">
              <a:buNone/>
            </a:pPr>
            <a:r>
              <a:rPr lang="en-US" altLang="zh-CN" dirty="0">
                <a:solidFill>
                  <a:srgbClr val="6699FF"/>
                </a:solidFill>
                <a:ea typeface="宋体" panose="02010600030101010101" pitchFamily="2" charset="-122"/>
              </a:rPr>
              <a:t>         …..</a:t>
            </a:r>
          </a:p>
          <a:p>
            <a:pPr marL="457200" lvl="1" indent="0">
              <a:buNone/>
            </a:pPr>
            <a:r>
              <a:rPr lang="en-US" altLang="zh-CN" dirty="0">
                <a:solidFill>
                  <a:srgbClr val="6699FF"/>
                </a:solidFill>
                <a:ea typeface="宋体" panose="02010600030101010101" pitchFamily="2" charset="-122"/>
              </a:rPr>
              <a:t>         //exit critical section</a:t>
            </a:r>
          </a:p>
          <a:p>
            <a:pPr marL="457200" lvl="1" indent="0">
              <a:buNone/>
            </a:pPr>
            <a:r>
              <a:rPr lang="en-US" altLang="zh-CN" dirty="0">
                <a:solidFill>
                  <a:srgbClr val="6699FF"/>
                </a:solidFill>
                <a:ea typeface="宋体" panose="02010600030101010101" pitchFamily="2" charset="-122"/>
              </a:rPr>
              <a:t>         S = 0;</a:t>
            </a:r>
          </a:p>
          <a:p>
            <a:pPr>
              <a:buFontTx/>
              <a:buChar char="-"/>
            </a:pPr>
            <a:endParaRPr lang="en-US" altLang="zh-CN" dirty="0">
              <a:solidFill>
                <a:srgbClr val="6699FF"/>
              </a:solidFill>
              <a:ea typeface="宋体" panose="02010600030101010101" pitchFamily="2" charset="-122"/>
            </a:endParaRPr>
          </a:p>
        </p:txBody>
      </p:sp>
      <p:sp>
        <p:nvSpPr>
          <p:cNvPr id="2" name="日期占位符 1"/>
          <p:cNvSpPr>
            <a:spLocks noGrp="1"/>
          </p:cNvSpPr>
          <p:nvPr>
            <p:ph type="dt" sz="half" idx="10"/>
          </p:nvPr>
        </p:nvSpPr>
        <p:spPr/>
        <p:txBody>
          <a:bodyPr/>
          <a:lstStyle/>
          <a:p>
            <a:fld id="{CE9423CB-658B-4735-8783-B741DD8FDD65}"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93</a:t>
            </a:fld>
            <a:endParaRPr lang="zh-CN" altLang="en-US"/>
          </a:p>
        </p:txBody>
      </p:sp>
    </p:spTree>
    <p:extLst>
      <p:ext uri="{BB962C8B-B14F-4D97-AF65-F5344CB8AC3E}">
        <p14:creationId xmlns:p14="http://schemas.microsoft.com/office/powerpoint/2010/main" val="13171237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073381"/>
          </a:xfrm>
        </p:spPr>
        <p:txBody>
          <a:bodyPr>
            <a:normAutofit/>
          </a:bodyPr>
          <a:lstStyle/>
          <a:p>
            <a:r>
              <a:rPr lang="en-US" altLang="zh-CN" sz="3600" dirty="0" smtClean="0"/>
              <a:t>Understanding Program order-Example0</a:t>
            </a:r>
            <a:endParaRPr lang="zh-CN" altLang="en-US" sz="3600" dirty="0"/>
          </a:p>
        </p:txBody>
      </p:sp>
      <p:sp>
        <p:nvSpPr>
          <p:cNvPr id="3" name="内容占位符 2"/>
          <p:cNvSpPr>
            <a:spLocks noGrp="1"/>
          </p:cNvSpPr>
          <p:nvPr>
            <p:ph idx="1"/>
          </p:nvPr>
        </p:nvSpPr>
        <p:spPr>
          <a:xfrm>
            <a:off x="628650" y="1561171"/>
            <a:ext cx="7886700" cy="4615792"/>
          </a:xfrm>
        </p:spPr>
        <p:txBody>
          <a:bodyPr>
            <a:normAutofit fontScale="92500" lnSpcReduction="10000"/>
          </a:bodyPr>
          <a:lstStyle/>
          <a:p>
            <a:pPr marL="0" indent="0">
              <a:buNone/>
            </a:pPr>
            <a:r>
              <a:rPr lang="en-US" altLang="zh-CN" dirty="0" smtClean="0"/>
              <a:t>P1                              P2                                      P3</a:t>
            </a:r>
          </a:p>
          <a:p>
            <a:pPr marL="0" indent="0">
              <a:buNone/>
            </a:pPr>
            <a:r>
              <a:rPr lang="en-US" altLang="zh-CN" dirty="0" smtClean="0"/>
              <a:t>A=1;                   while (A==0);</a:t>
            </a:r>
          </a:p>
          <a:p>
            <a:pPr marL="0" indent="0">
              <a:buNone/>
            </a:pPr>
            <a:r>
              <a:rPr lang="en-US" altLang="zh-CN" dirty="0"/>
              <a:t> </a:t>
            </a:r>
            <a:r>
              <a:rPr lang="en-US" altLang="zh-CN" dirty="0" smtClean="0"/>
              <a:t>                           B = 1;                                while (B==0);</a:t>
            </a:r>
          </a:p>
          <a:p>
            <a:pPr marL="0" indent="0">
              <a:buNone/>
            </a:pPr>
            <a:r>
              <a:rPr lang="en-US" altLang="zh-CN" dirty="0"/>
              <a:t> </a:t>
            </a:r>
            <a:r>
              <a:rPr lang="en-US" altLang="zh-CN" dirty="0" smtClean="0"/>
              <a:t>                                                                      print  A</a:t>
            </a:r>
            <a:r>
              <a:rPr lang="zh-CN" altLang="en-US" dirty="0" smtClean="0"/>
              <a:t>；</a:t>
            </a:r>
            <a:endParaRPr lang="en-US" altLang="zh-CN" dirty="0" smtClean="0"/>
          </a:p>
          <a:p>
            <a:pPr marL="0" indent="0">
              <a:buNone/>
            </a:pPr>
            <a:r>
              <a:rPr lang="zh-CN" altLang="en-US" dirty="0" smtClean="0"/>
              <a:t>假设</a:t>
            </a:r>
            <a:r>
              <a:rPr lang="en-US" altLang="zh-CN" dirty="0" smtClean="0"/>
              <a:t>A,B</a:t>
            </a:r>
            <a:r>
              <a:rPr lang="zh-CN" altLang="en-US" dirty="0" smtClean="0"/>
              <a:t>的初始值为</a:t>
            </a:r>
            <a:r>
              <a:rPr lang="en-US" altLang="zh-CN" dirty="0" smtClean="0"/>
              <a:t>0</a:t>
            </a:r>
            <a:r>
              <a:rPr lang="zh-CN" altLang="en-US" dirty="0" smtClean="0"/>
              <a:t>；</a:t>
            </a:r>
            <a:endParaRPr lang="en-US" altLang="zh-CN" dirty="0" smtClean="0"/>
          </a:p>
          <a:p>
            <a:pPr marL="0" indent="0">
              <a:buNone/>
            </a:pPr>
            <a:r>
              <a:rPr lang="zh-CN" altLang="en-US" dirty="0" smtClean="0"/>
              <a:t>从程序员角度看；</a:t>
            </a:r>
            <a:r>
              <a:rPr lang="en-US" altLang="zh-CN" dirty="0" smtClean="0"/>
              <a:t>P3</a:t>
            </a:r>
            <a:r>
              <a:rPr lang="zh-CN" altLang="en-US" dirty="0" smtClean="0"/>
              <a:t>应该输出 </a:t>
            </a:r>
            <a:r>
              <a:rPr lang="en-US" altLang="zh-CN" dirty="0" smtClean="0"/>
              <a:t>A=1</a:t>
            </a:r>
            <a:r>
              <a:rPr lang="zh-CN" altLang="en-US" dirty="0" smtClean="0"/>
              <a:t>；</a:t>
            </a:r>
            <a:endParaRPr lang="en-US" altLang="zh-CN" dirty="0" smtClean="0"/>
          </a:p>
          <a:p>
            <a:pPr marL="0" indent="0">
              <a:buNone/>
            </a:pPr>
            <a:r>
              <a:rPr lang="zh-CN" altLang="en-US" dirty="0" smtClean="0"/>
              <a:t>如果</a:t>
            </a:r>
            <a:r>
              <a:rPr lang="en-US" altLang="zh-CN" dirty="0" smtClean="0"/>
              <a:t>P2</a:t>
            </a:r>
            <a:r>
              <a:rPr lang="zh-CN" altLang="en-US" dirty="0" smtClean="0"/>
              <a:t>被允许越过对变量</a:t>
            </a:r>
            <a:r>
              <a:rPr lang="en-US" altLang="zh-CN" dirty="0" smtClean="0"/>
              <a:t>A</a:t>
            </a:r>
            <a:r>
              <a:rPr lang="zh-CN" altLang="en-US" dirty="0" smtClean="0"/>
              <a:t>的读操作，在</a:t>
            </a:r>
            <a:r>
              <a:rPr lang="en-US" altLang="zh-CN" dirty="0" smtClean="0"/>
              <a:t>P3</a:t>
            </a:r>
            <a:r>
              <a:rPr lang="zh-CN" altLang="en-US" dirty="0" smtClean="0"/>
              <a:t>看见</a:t>
            </a:r>
            <a:r>
              <a:rPr lang="en-US" altLang="zh-CN" dirty="0" smtClean="0"/>
              <a:t>A</a:t>
            </a:r>
            <a:r>
              <a:rPr lang="zh-CN" altLang="en-US" dirty="0" smtClean="0"/>
              <a:t>的新值前对</a:t>
            </a:r>
            <a:r>
              <a:rPr lang="en-US" altLang="zh-CN" dirty="0" smtClean="0"/>
              <a:t>B</a:t>
            </a:r>
            <a:r>
              <a:rPr lang="zh-CN" altLang="en-US" dirty="0" smtClean="0"/>
              <a:t>进行写操作，那么</a:t>
            </a:r>
            <a:r>
              <a:rPr lang="en-US" altLang="zh-CN" dirty="0" smtClean="0"/>
              <a:t>P3</a:t>
            </a:r>
            <a:r>
              <a:rPr lang="zh-CN" altLang="en-US" dirty="0" smtClean="0"/>
              <a:t>就可能读出</a:t>
            </a:r>
            <a:r>
              <a:rPr lang="en-US" altLang="zh-CN" dirty="0" smtClean="0"/>
              <a:t>B</a:t>
            </a:r>
            <a:r>
              <a:rPr lang="zh-CN" altLang="en-US" dirty="0" smtClean="0"/>
              <a:t>的新值和</a:t>
            </a:r>
            <a:r>
              <a:rPr lang="en-US" altLang="zh-CN" dirty="0" smtClean="0"/>
              <a:t>A</a:t>
            </a:r>
            <a:r>
              <a:rPr lang="zh-CN" altLang="en-US" dirty="0" smtClean="0"/>
              <a:t>的旧值（例如从</a:t>
            </a:r>
            <a:r>
              <a:rPr lang="en-US" altLang="zh-CN" dirty="0" smtClean="0"/>
              <a:t>cache)</a:t>
            </a:r>
            <a:r>
              <a:rPr lang="zh-CN" altLang="en-US" dirty="0" smtClean="0"/>
              <a:t>，这种情况就不满足顺序同一性要求。</a:t>
            </a:r>
            <a:endParaRPr lang="en-US" altLang="zh-CN" dirty="0" smtClean="0"/>
          </a:p>
          <a:p>
            <a:pPr marL="0" indent="0">
              <a:buNone/>
            </a:pPr>
            <a:r>
              <a:rPr lang="en-US" altLang="zh-CN" dirty="0" smtClean="0"/>
              <a:t>    </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2014/5/30</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94</a:t>
            </a:fld>
            <a:endParaRPr lang="zh-CN" altLang="en-US"/>
          </a:p>
        </p:txBody>
      </p:sp>
      <p:cxnSp>
        <p:nvCxnSpPr>
          <p:cNvPr id="8" name="直接箭头连接符 7"/>
          <p:cNvCxnSpPr/>
          <p:nvPr/>
        </p:nvCxnSpPr>
        <p:spPr>
          <a:xfrm>
            <a:off x="1504021" y="2184987"/>
            <a:ext cx="1182029" cy="1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651368" y="2649294"/>
            <a:ext cx="2100611" cy="14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052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4098"/>
          <p:cNvSpPr>
            <a:spLocks noGrp="1" noChangeArrowheads="1"/>
          </p:cNvSpPr>
          <p:nvPr>
            <p:ph type="title"/>
          </p:nvPr>
        </p:nvSpPr>
        <p:spPr>
          <a:xfrm>
            <a:off x="515047" y="0"/>
            <a:ext cx="8113906" cy="1325563"/>
          </a:xfrm>
        </p:spPr>
        <p:txBody>
          <a:bodyPr>
            <a:normAutofit/>
          </a:bodyPr>
          <a:lstStyle/>
          <a:p>
            <a:r>
              <a:rPr lang="en-US" altLang="zh-CN" sz="3600" dirty="0">
                <a:ea typeface="宋体" panose="02010600030101010101" pitchFamily="2" charset="-122"/>
              </a:rPr>
              <a:t>Understanding Program Order – Example 1</a:t>
            </a:r>
          </a:p>
        </p:txBody>
      </p:sp>
      <p:sp>
        <p:nvSpPr>
          <p:cNvPr id="1112067" name="Rectangle 4099"/>
          <p:cNvSpPr>
            <a:spLocks noGrp="1" noChangeArrowheads="1"/>
          </p:cNvSpPr>
          <p:nvPr>
            <p:ph type="body" idx="1"/>
          </p:nvPr>
        </p:nvSpPr>
        <p:spPr>
          <a:xfrm>
            <a:off x="617499" y="1325563"/>
            <a:ext cx="8169662" cy="5196468"/>
          </a:xfrm>
        </p:spPr>
        <p:txBody>
          <a:bodyPr>
            <a:normAutofit lnSpcReduction="10000"/>
          </a:bodyPr>
          <a:lstStyle/>
          <a:p>
            <a:pPr marL="0" indent="0">
              <a:lnSpc>
                <a:spcPct val="100000"/>
              </a:lnSpc>
              <a:spcBef>
                <a:spcPct val="0"/>
              </a:spcBef>
              <a:buNone/>
            </a:pPr>
            <a:r>
              <a:rPr lang="en-US" altLang="zh-CN" dirty="0">
                <a:ea typeface="宋体" panose="02010600030101010101" pitchFamily="2" charset="-122"/>
              </a:rPr>
              <a:t>Initially Flag1 = Flag2 = 0 </a:t>
            </a:r>
          </a:p>
          <a:p>
            <a:pPr marL="0" indent="0">
              <a:lnSpc>
                <a:spcPct val="30000"/>
              </a:lnSpc>
              <a:buNone/>
            </a:pPr>
            <a:r>
              <a:rPr lang="en-US" altLang="zh-CN" dirty="0">
                <a:ea typeface="宋体" panose="02010600030101010101" pitchFamily="2" charset="-122"/>
              </a:rPr>
              <a:t>P1 					P2 </a:t>
            </a:r>
          </a:p>
          <a:p>
            <a:pPr marL="0" indent="0">
              <a:lnSpc>
                <a:spcPct val="100000"/>
              </a:lnSpc>
              <a:spcBef>
                <a:spcPct val="20000"/>
              </a:spcBef>
              <a:buNone/>
            </a:pPr>
            <a:r>
              <a:rPr lang="en-US" altLang="zh-CN" dirty="0">
                <a:ea typeface="宋体" panose="02010600030101010101" pitchFamily="2" charset="-122"/>
              </a:rPr>
              <a:t>Flag1 = 1 				Flag2 = 1 </a:t>
            </a:r>
          </a:p>
          <a:p>
            <a:pPr marL="0" indent="0">
              <a:lnSpc>
                <a:spcPct val="100000"/>
              </a:lnSpc>
              <a:spcBef>
                <a:spcPct val="0"/>
              </a:spcBef>
              <a:buNone/>
            </a:pPr>
            <a:r>
              <a:rPr lang="en-US" altLang="zh-CN" dirty="0">
                <a:ea typeface="宋体" panose="02010600030101010101" pitchFamily="2" charset="-122"/>
              </a:rPr>
              <a:t>if (Flag2 == 0) 			</a:t>
            </a:r>
            <a:r>
              <a:rPr lang="en-US" altLang="zh-CN" dirty="0" smtClean="0">
                <a:ea typeface="宋体" panose="02010600030101010101" pitchFamily="2" charset="-122"/>
              </a:rPr>
              <a:t>if </a:t>
            </a:r>
            <a:r>
              <a:rPr lang="en-US" altLang="zh-CN" dirty="0">
                <a:ea typeface="宋体" panose="02010600030101010101" pitchFamily="2" charset="-122"/>
              </a:rPr>
              <a:t>(Flag1 == 0) </a:t>
            </a:r>
          </a:p>
          <a:p>
            <a:pPr marL="0" indent="0">
              <a:lnSpc>
                <a:spcPct val="100000"/>
              </a:lnSpc>
              <a:spcBef>
                <a:spcPct val="0"/>
              </a:spcBef>
              <a:buNone/>
            </a:pPr>
            <a:r>
              <a:rPr lang="en-US" altLang="zh-CN" i="1" dirty="0">
                <a:ea typeface="宋体" panose="02010600030101010101" pitchFamily="2" charset="-122"/>
              </a:rPr>
              <a:t>      critical section 			      critical section </a:t>
            </a:r>
            <a:endParaRPr lang="en-US" altLang="zh-CN" i="1" dirty="0" smtClean="0">
              <a:ea typeface="宋体" panose="02010600030101010101" pitchFamily="2" charset="-122"/>
            </a:endParaRPr>
          </a:p>
          <a:p>
            <a:pPr marL="0" indent="0">
              <a:lnSpc>
                <a:spcPct val="100000"/>
              </a:lnSpc>
              <a:spcBef>
                <a:spcPct val="0"/>
              </a:spcBef>
              <a:buNone/>
            </a:pPr>
            <a:endParaRPr lang="en-US" altLang="zh-CN" dirty="0">
              <a:ea typeface="宋体" panose="02010600030101010101" pitchFamily="2" charset="-122"/>
            </a:endParaRPr>
          </a:p>
          <a:p>
            <a:pPr marL="0" indent="0">
              <a:lnSpc>
                <a:spcPct val="120000"/>
              </a:lnSpc>
              <a:spcBef>
                <a:spcPts val="600"/>
              </a:spcBef>
              <a:buNone/>
            </a:pPr>
            <a:r>
              <a:rPr lang="en-US" altLang="zh-CN" dirty="0">
                <a:ea typeface="宋体" panose="02010600030101010101" pitchFamily="2" charset="-122"/>
              </a:rPr>
              <a:t>Execution:</a:t>
            </a:r>
          </a:p>
          <a:p>
            <a:pPr marL="0" indent="0">
              <a:lnSpc>
                <a:spcPct val="120000"/>
              </a:lnSpc>
              <a:spcBef>
                <a:spcPts val="600"/>
              </a:spcBef>
              <a:buNone/>
            </a:pPr>
            <a:r>
              <a:rPr lang="en-US" altLang="zh-CN" dirty="0">
                <a:ea typeface="宋体" panose="02010600030101010101" pitchFamily="2" charset="-122"/>
              </a:rPr>
              <a:t>P1 </a:t>
            </a:r>
            <a:r>
              <a:rPr lang="en-US" altLang="zh-CN" dirty="0" smtClean="0">
                <a:ea typeface="宋体" panose="02010600030101010101" pitchFamily="2" charset="-122"/>
              </a:rPr>
              <a:t>     </a:t>
            </a:r>
            <a:r>
              <a:rPr lang="en-US" altLang="zh-CN" dirty="0">
                <a:ea typeface="宋体" panose="02010600030101010101" pitchFamily="2" charset="-122"/>
              </a:rPr>
              <a:t>				</a:t>
            </a:r>
            <a:r>
              <a:rPr lang="en-US" altLang="zh-CN" dirty="0" smtClean="0">
                <a:ea typeface="宋体" panose="02010600030101010101" pitchFamily="2" charset="-122"/>
              </a:rPr>
              <a:t>     P2</a:t>
            </a:r>
            <a:endParaRPr lang="en-US" altLang="zh-CN" dirty="0">
              <a:ea typeface="宋体" panose="02010600030101010101" pitchFamily="2" charset="-122"/>
            </a:endParaRPr>
          </a:p>
          <a:p>
            <a:pPr marL="0" indent="0">
              <a:lnSpc>
                <a:spcPct val="120000"/>
              </a:lnSpc>
              <a:spcBef>
                <a:spcPts val="600"/>
              </a:spcBef>
              <a:buNone/>
            </a:pPr>
            <a:r>
              <a:rPr lang="en-US" altLang="zh-CN" sz="2600" i="1" dirty="0">
                <a:ea typeface="宋体" panose="02010600030101010101" pitchFamily="2" charset="-122"/>
              </a:rPr>
              <a:t>(Operation, Location, Value)</a:t>
            </a:r>
            <a:r>
              <a:rPr lang="en-US" altLang="zh-CN" sz="2600" dirty="0">
                <a:ea typeface="宋体" panose="02010600030101010101" pitchFamily="2" charset="-122"/>
              </a:rPr>
              <a:t>    </a:t>
            </a:r>
            <a:r>
              <a:rPr lang="en-US" altLang="zh-CN" sz="2600" dirty="0" smtClean="0">
                <a:ea typeface="宋体" panose="02010600030101010101" pitchFamily="2" charset="-122"/>
              </a:rPr>
              <a:t> </a:t>
            </a:r>
            <a:r>
              <a:rPr lang="en-US" altLang="zh-CN" sz="2600" i="1" dirty="0">
                <a:ea typeface="宋体" panose="02010600030101010101" pitchFamily="2" charset="-122"/>
              </a:rPr>
              <a:t>(Operation, Location, Value)</a:t>
            </a:r>
            <a:r>
              <a:rPr lang="en-US" altLang="zh-CN" sz="2600" dirty="0">
                <a:ea typeface="宋体" panose="02010600030101010101" pitchFamily="2" charset="-122"/>
              </a:rPr>
              <a:t> </a:t>
            </a:r>
          </a:p>
          <a:p>
            <a:pPr marL="0" indent="0">
              <a:lnSpc>
                <a:spcPct val="120000"/>
              </a:lnSpc>
              <a:spcBef>
                <a:spcPts val="600"/>
              </a:spcBef>
              <a:buNone/>
            </a:pPr>
            <a:r>
              <a:rPr lang="en-US" altLang="zh-CN" dirty="0">
                <a:ea typeface="宋体" panose="02010600030101010101" pitchFamily="2" charset="-122"/>
              </a:rPr>
              <a:t>Write, Flag1, 1  </a:t>
            </a:r>
            <a:r>
              <a:rPr lang="en-US" altLang="zh-CN" dirty="0" smtClean="0">
                <a:ea typeface="宋体" panose="02010600030101010101" pitchFamily="2" charset="-122"/>
              </a:rPr>
              <a:t>                        Write</a:t>
            </a:r>
            <a:r>
              <a:rPr lang="en-US" altLang="zh-CN" dirty="0">
                <a:ea typeface="宋体" panose="02010600030101010101" pitchFamily="2" charset="-122"/>
              </a:rPr>
              <a:t>, Flag2, 1 </a:t>
            </a:r>
          </a:p>
          <a:p>
            <a:pPr marL="0" indent="0">
              <a:lnSpc>
                <a:spcPct val="120000"/>
              </a:lnSpc>
              <a:spcBef>
                <a:spcPts val="600"/>
              </a:spcBef>
              <a:buNone/>
            </a:pPr>
            <a:r>
              <a:rPr lang="en-US" altLang="zh-CN" dirty="0" smtClean="0">
                <a:ea typeface="宋体" panose="02010600030101010101" pitchFamily="2" charset="-122"/>
              </a:rPr>
              <a:t>Read</a:t>
            </a:r>
            <a:r>
              <a:rPr lang="en-US" altLang="zh-CN" dirty="0">
                <a:ea typeface="宋体" panose="02010600030101010101" pitchFamily="2" charset="-122"/>
              </a:rPr>
              <a:t>, Flag2, 0 		</a:t>
            </a:r>
            <a:r>
              <a:rPr lang="en-US" altLang="zh-CN" dirty="0" smtClean="0">
                <a:ea typeface="宋体" panose="02010600030101010101" pitchFamily="2" charset="-122"/>
              </a:rPr>
              <a:t>       Read</a:t>
            </a:r>
            <a:r>
              <a:rPr lang="en-US" altLang="zh-CN" dirty="0">
                <a:ea typeface="宋体" panose="02010600030101010101" pitchFamily="2" charset="-122"/>
              </a:rPr>
              <a:t>, Flag1, ___</a:t>
            </a:r>
          </a:p>
          <a:p>
            <a:pPr>
              <a:lnSpc>
                <a:spcPct val="100000"/>
              </a:lnSpc>
              <a:spcBef>
                <a:spcPct val="0"/>
              </a:spcBef>
            </a:pPr>
            <a:endParaRPr lang="en-US" altLang="zh-CN" dirty="0">
              <a:ea typeface="宋体" panose="02010600030101010101" pitchFamily="2" charset="-122"/>
            </a:endParaRPr>
          </a:p>
          <a:p>
            <a:pPr>
              <a:lnSpc>
                <a:spcPct val="100000"/>
              </a:lnSpc>
              <a:spcBef>
                <a:spcPct val="0"/>
              </a:spcBef>
            </a:pP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3DE540A4-1A38-44C4-8C98-684044D40DF7}"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95</a:t>
            </a:fld>
            <a:endParaRPr lang="zh-CN" altLang="en-US"/>
          </a:p>
        </p:txBody>
      </p:sp>
    </p:spTree>
    <p:extLst>
      <p:ext uri="{BB962C8B-B14F-4D97-AF65-F5344CB8AC3E}">
        <p14:creationId xmlns:p14="http://schemas.microsoft.com/office/powerpoint/2010/main" val="22715056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1026"/>
          <p:cNvSpPr>
            <a:spLocks noGrp="1" noChangeArrowheads="1"/>
          </p:cNvSpPr>
          <p:nvPr>
            <p:ph type="title"/>
          </p:nvPr>
        </p:nvSpPr>
        <p:spPr>
          <a:xfrm>
            <a:off x="628650" y="365126"/>
            <a:ext cx="8225418" cy="1325563"/>
          </a:xfrm>
        </p:spPr>
        <p:txBody>
          <a:bodyPr>
            <a:normAutofit/>
          </a:bodyPr>
          <a:lstStyle/>
          <a:p>
            <a:r>
              <a:rPr lang="en-US" altLang="zh-CN" sz="3600" dirty="0">
                <a:ea typeface="宋体" panose="02010600030101010101" pitchFamily="2" charset="-122"/>
              </a:rPr>
              <a:t>Understanding Program Order – Example 1</a:t>
            </a:r>
          </a:p>
        </p:txBody>
      </p:sp>
      <p:sp>
        <p:nvSpPr>
          <p:cNvPr id="1382403" name="Rectangle 1027"/>
          <p:cNvSpPr>
            <a:spLocks noGrp="1" noChangeArrowheads="1"/>
          </p:cNvSpPr>
          <p:nvPr>
            <p:ph type="body" idx="1"/>
          </p:nvPr>
        </p:nvSpPr>
        <p:spPr/>
        <p:txBody>
          <a:bodyPr>
            <a:normAutofit fontScale="70000" lnSpcReduction="20000"/>
          </a:bodyPr>
          <a:lstStyle/>
          <a:p>
            <a:pPr>
              <a:lnSpc>
                <a:spcPct val="110000"/>
              </a:lnSpc>
              <a:spcBef>
                <a:spcPts val="600"/>
              </a:spcBef>
            </a:pPr>
            <a:r>
              <a:rPr lang="en-US" altLang="zh-CN" dirty="0">
                <a:ea typeface="宋体" panose="02010600030101010101" pitchFamily="2" charset="-122"/>
              </a:rPr>
              <a:t>Initially Flag1 = Flag2 = 0 </a:t>
            </a:r>
          </a:p>
          <a:p>
            <a:pPr>
              <a:lnSpc>
                <a:spcPct val="110000"/>
              </a:lnSpc>
              <a:spcBef>
                <a:spcPts val="600"/>
              </a:spcBef>
            </a:pPr>
            <a:r>
              <a:rPr lang="en-US" altLang="zh-CN" dirty="0">
                <a:ea typeface="宋体" panose="02010600030101010101" pitchFamily="2" charset="-122"/>
              </a:rPr>
              <a:t>P1 					P2 </a:t>
            </a:r>
          </a:p>
          <a:p>
            <a:pPr>
              <a:lnSpc>
                <a:spcPct val="110000"/>
              </a:lnSpc>
              <a:spcBef>
                <a:spcPts val="600"/>
              </a:spcBef>
            </a:pPr>
            <a:r>
              <a:rPr lang="en-US" altLang="zh-CN" dirty="0">
                <a:ea typeface="宋体" panose="02010600030101010101" pitchFamily="2" charset="-122"/>
              </a:rPr>
              <a:t>Flag1 = 1 				Flag2 = 1 </a:t>
            </a:r>
          </a:p>
          <a:p>
            <a:pPr>
              <a:lnSpc>
                <a:spcPct val="110000"/>
              </a:lnSpc>
              <a:spcBef>
                <a:spcPts val="600"/>
              </a:spcBef>
            </a:pPr>
            <a:r>
              <a:rPr lang="en-US" altLang="zh-CN" dirty="0">
                <a:ea typeface="宋体" panose="02010600030101010101" pitchFamily="2" charset="-122"/>
              </a:rPr>
              <a:t>if (Flag2 == 0) 				if (Flag1 == 0) </a:t>
            </a:r>
          </a:p>
          <a:p>
            <a:pPr>
              <a:lnSpc>
                <a:spcPct val="110000"/>
              </a:lnSpc>
              <a:spcBef>
                <a:spcPts val="600"/>
              </a:spcBef>
            </a:pPr>
            <a:r>
              <a:rPr lang="en-US" altLang="zh-CN" i="1" dirty="0">
                <a:ea typeface="宋体" panose="02010600030101010101" pitchFamily="2" charset="-122"/>
              </a:rPr>
              <a:t>      critical section 			      critical section </a:t>
            </a:r>
          </a:p>
          <a:p>
            <a:pPr>
              <a:lnSpc>
                <a:spcPct val="110000"/>
              </a:lnSpc>
              <a:spcBef>
                <a:spcPts val="600"/>
              </a:spcBef>
            </a:pPr>
            <a:endParaRPr lang="en-US" altLang="zh-CN" dirty="0">
              <a:ea typeface="宋体" panose="02010600030101010101" pitchFamily="2" charset="-122"/>
            </a:endParaRPr>
          </a:p>
          <a:p>
            <a:pPr>
              <a:lnSpc>
                <a:spcPct val="110000"/>
              </a:lnSpc>
              <a:spcBef>
                <a:spcPts val="600"/>
              </a:spcBef>
            </a:pPr>
            <a:r>
              <a:rPr lang="en-US" altLang="zh-CN" dirty="0">
                <a:ea typeface="宋体" panose="02010600030101010101" pitchFamily="2" charset="-122"/>
              </a:rPr>
              <a:t>Execution:</a:t>
            </a:r>
          </a:p>
          <a:p>
            <a:pPr>
              <a:lnSpc>
                <a:spcPct val="110000"/>
              </a:lnSpc>
              <a:spcBef>
                <a:spcPts val="600"/>
              </a:spcBef>
            </a:pPr>
            <a:r>
              <a:rPr lang="en-US" altLang="zh-CN" dirty="0">
                <a:ea typeface="宋体" panose="02010600030101010101" pitchFamily="2" charset="-122"/>
              </a:rPr>
              <a:t>P1 					P2</a:t>
            </a:r>
          </a:p>
          <a:p>
            <a:pPr>
              <a:lnSpc>
                <a:spcPct val="110000"/>
              </a:lnSpc>
              <a:spcBef>
                <a:spcPts val="600"/>
              </a:spcBef>
            </a:pPr>
            <a:r>
              <a:rPr lang="en-US" altLang="zh-CN" i="1" dirty="0">
                <a:ea typeface="宋体" panose="02010600030101010101" pitchFamily="2" charset="-122"/>
              </a:rPr>
              <a:t>(Operation, Location, Value)</a:t>
            </a:r>
            <a:r>
              <a:rPr lang="en-US" altLang="zh-CN" dirty="0">
                <a:ea typeface="宋体" panose="02010600030101010101" pitchFamily="2" charset="-122"/>
              </a:rPr>
              <a:t>           </a:t>
            </a:r>
            <a:r>
              <a:rPr lang="en-US" altLang="zh-CN" i="1" dirty="0">
                <a:ea typeface="宋体" panose="02010600030101010101" pitchFamily="2" charset="-122"/>
              </a:rPr>
              <a:t>(Operation, Location, Value)</a:t>
            </a:r>
            <a:r>
              <a:rPr lang="en-US" altLang="zh-CN" dirty="0">
                <a:ea typeface="宋体" panose="02010600030101010101" pitchFamily="2" charset="-122"/>
              </a:rPr>
              <a:t> </a:t>
            </a:r>
          </a:p>
          <a:p>
            <a:pPr>
              <a:lnSpc>
                <a:spcPct val="110000"/>
              </a:lnSpc>
              <a:spcBef>
                <a:spcPts val="600"/>
              </a:spcBef>
            </a:pPr>
            <a:r>
              <a:rPr lang="en-US" altLang="zh-CN" dirty="0">
                <a:ea typeface="宋体" panose="02010600030101010101" pitchFamily="2" charset="-122"/>
              </a:rPr>
              <a:t>Write, Flag1, 1 			Write, Flag2, 1 </a:t>
            </a:r>
          </a:p>
          <a:p>
            <a:pPr>
              <a:lnSpc>
                <a:spcPct val="110000"/>
              </a:lnSpc>
              <a:spcBef>
                <a:spcPts val="600"/>
              </a:spcBef>
            </a:pPr>
            <a:endParaRPr lang="en-US" altLang="zh-CN" dirty="0" smtClean="0">
              <a:ea typeface="宋体" panose="02010600030101010101" pitchFamily="2" charset="-122"/>
            </a:endParaRPr>
          </a:p>
          <a:p>
            <a:pPr>
              <a:lnSpc>
                <a:spcPct val="110000"/>
              </a:lnSpc>
              <a:spcBef>
                <a:spcPts val="600"/>
              </a:spcBef>
            </a:pPr>
            <a:r>
              <a:rPr lang="en-US" altLang="zh-CN" dirty="0" smtClean="0">
                <a:ea typeface="宋体" panose="02010600030101010101" pitchFamily="2" charset="-122"/>
              </a:rPr>
              <a:t>Read</a:t>
            </a:r>
            <a:r>
              <a:rPr lang="en-US" altLang="zh-CN" dirty="0">
                <a:ea typeface="宋体" panose="02010600030101010101" pitchFamily="2" charset="-122"/>
              </a:rPr>
              <a:t>, Flag2, 0 			Read, Flag1, ____</a:t>
            </a:r>
          </a:p>
          <a:p>
            <a:pPr>
              <a:lnSpc>
                <a:spcPct val="110000"/>
              </a:lnSpc>
              <a:spcBef>
                <a:spcPts val="600"/>
              </a:spcBef>
            </a:pPr>
            <a:endParaRPr lang="en-US" altLang="zh-CN" dirty="0">
              <a:ea typeface="宋体" panose="02010600030101010101" pitchFamily="2" charset="-122"/>
            </a:endParaRPr>
          </a:p>
        </p:txBody>
      </p:sp>
      <p:sp>
        <p:nvSpPr>
          <p:cNvPr id="1382404" name="Line 1028"/>
          <p:cNvSpPr>
            <a:spLocks noChangeShapeType="1"/>
          </p:cNvSpPr>
          <p:nvPr/>
        </p:nvSpPr>
        <p:spPr bwMode="auto">
          <a:xfrm>
            <a:off x="1306286" y="5355155"/>
            <a:ext cx="0" cy="2902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2405" name="Line 1029"/>
          <p:cNvSpPr>
            <a:spLocks noChangeShapeType="1"/>
          </p:cNvSpPr>
          <p:nvPr/>
        </p:nvSpPr>
        <p:spPr bwMode="auto">
          <a:xfrm>
            <a:off x="5270276" y="5399755"/>
            <a:ext cx="0" cy="2902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2406" name="Line 1030"/>
          <p:cNvSpPr>
            <a:spLocks noChangeShapeType="1"/>
          </p:cNvSpPr>
          <p:nvPr/>
        </p:nvSpPr>
        <p:spPr bwMode="auto">
          <a:xfrm flipV="1">
            <a:off x="2422999" y="5265768"/>
            <a:ext cx="2032000" cy="5805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2" name="日期占位符 1"/>
          <p:cNvSpPr>
            <a:spLocks noGrp="1"/>
          </p:cNvSpPr>
          <p:nvPr>
            <p:ph type="dt" sz="half" idx="10"/>
          </p:nvPr>
        </p:nvSpPr>
        <p:spPr/>
        <p:txBody>
          <a:bodyPr/>
          <a:lstStyle/>
          <a:p>
            <a:fld id="{42B650DB-7F29-4CA7-ACC1-14837396B3E8}"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96</a:t>
            </a:fld>
            <a:endParaRPr lang="zh-CN" altLang="en-US"/>
          </a:p>
        </p:txBody>
      </p:sp>
    </p:spTree>
    <p:extLst>
      <p:ext uri="{BB962C8B-B14F-4D97-AF65-F5344CB8AC3E}">
        <p14:creationId xmlns:p14="http://schemas.microsoft.com/office/powerpoint/2010/main" val="26095065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1026"/>
          <p:cNvSpPr>
            <a:spLocks noGrp="1" noChangeArrowheads="1"/>
          </p:cNvSpPr>
          <p:nvPr>
            <p:ph type="title"/>
          </p:nvPr>
        </p:nvSpPr>
        <p:spPr>
          <a:xfrm>
            <a:off x="628650" y="365126"/>
            <a:ext cx="8058150" cy="761707"/>
          </a:xfrm>
        </p:spPr>
        <p:txBody>
          <a:bodyPr>
            <a:normAutofit/>
          </a:bodyPr>
          <a:lstStyle/>
          <a:p>
            <a:r>
              <a:rPr lang="en-US" altLang="zh-CN" sz="3600" dirty="0">
                <a:ea typeface="宋体" panose="02010600030101010101" pitchFamily="2" charset="-122"/>
              </a:rPr>
              <a:t>Understanding Program Order – Example 1</a:t>
            </a:r>
          </a:p>
        </p:txBody>
      </p:sp>
      <p:sp>
        <p:nvSpPr>
          <p:cNvPr id="1387523" name="Rectangle 1027"/>
          <p:cNvSpPr>
            <a:spLocks noGrp="1" noChangeArrowheads="1"/>
          </p:cNvSpPr>
          <p:nvPr>
            <p:ph type="body" idx="1"/>
          </p:nvPr>
        </p:nvSpPr>
        <p:spPr>
          <a:xfrm>
            <a:off x="628650" y="1237785"/>
            <a:ext cx="8281174" cy="4939178"/>
          </a:xfrm>
        </p:spPr>
        <p:txBody>
          <a:bodyPr>
            <a:normAutofit fontScale="92500" lnSpcReduction="10000"/>
          </a:bodyPr>
          <a:lstStyle/>
          <a:p>
            <a:pPr marL="0" indent="0">
              <a:lnSpc>
                <a:spcPct val="110000"/>
              </a:lnSpc>
              <a:spcBef>
                <a:spcPts val="0"/>
              </a:spcBef>
              <a:buNone/>
            </a:pPr>
            <a:r>
              <a:rPr lang="en-US" altLang="zh-CN" dirty="0">
                <a:ea typeface="宋体" panose="02010600030101010101" pitchFamily="2" charset="-122"/>
              </a:rPr>
              <a:t>Initially Flag1 = Flag2 = 0 </a:t>
            </a:r>
          </a:p>
          <a:p>
            <a:pPr marL="0" indent="0">
              <a:lnSpc>
                <a:spcPct val="110000"/>
              </a:lnSpc>
              <a:spcBef>
                <a:spcPts val="0"/>
              </a:spcBef>
              <a:buNone/>
            </a:pPr>
            <a:r>
              <a:rPr lang="en-US" altLang="zh-CN" dirty="0">
                <a:ea typeface="宋体" panose="02010600030101010101" pitchFamily="2" charset="-122"/>
              </a:rPr>
              <a:t>P1 					P2 </a:t>
            </a:r>
          </a:p>
          <a:p>
            <a:pPr marL="0" indent="0">
              <a:lnSpc>
                <a:spcPct val="110000"/>
              </a:lnSpc>
              <a:spcBef>
                <a:spcPts val="0"/>
              </a:spcBef>
              <a:buNone/>
            </a:pPr>
            <a:r>
              <a:rPr lang="en-US" altLang="zh-CN" dirty="0">
                <a:ea typeface="宋体" panose="02010600030101010101" pitchFamily="2" charset="-122"/>
              </a:rPr>
              <a:t>Flag1 = 1 				Flag2 = 1 </a:t>
            </a:r>
          </a:p>
          <a:p>
            <a:pPr marL="0" indent="0">
              <a:lnSpc>
                <a:spcPct val="110000"/>
              </a:lnSpc>
              <a:spcBef>
                <a:spcPts val="0"/>
              </a:spcBef>
              <a:buNone/>
            </a:pPr>
            <a:r>
              <a:rPr lang="en-US" altLang="zh-CN" dirty="0">
                <a:ea typeface="宋体" panose="02010600030101010101" pitchFamily="2" charset="-122"/>
              </a:rPr>
              <a:t>if (Flag2 == 0) 			</a:t>
            </a:r>
            <a:r>
              <a:rPr lang="en-US" altLang="zh-CN" dirty="0" smtClean="0">
                <a:ea typeface="宋体" panose="02010600030101010101" pitchFamily="2" charset="-122"/>
              </a:rPr>
              <a:t>if </a:t>
            </a:r>
            <a:r>
              <a:rPr lang="en-US" altLang="zh-CN" dirty="0">
                <a:ea typeface="宋体" panose="02010600030101010101" pitchFamily="2" charset="-122"/>
              </a:rPr>
              <a:t>(Flag1 == 0) </a:t>
            </a:r>
          </a:p>
          <a:p>
            <a:pPr marL="0" indent="0">
              <a:lnSpc>
                <a:spcPct val="110000"/>
              </a:lnSpc>
              <a:spcBef>
                <a:spcPts val="0"/>
              </a:spcBef>
              <a:buNone/>
            </a:pPr>
            <a:r>
              <a:rPr lang="en-US" altLang="zh-CN" i="1" dirty="0">
                <a:ea typeface="宋体" panose="02010600030101010101" pitchFamily="2" charset="-122"/>
              </a:rPr>
              <a:t>      critical section 			      critical section </a:t>
            </a:r>
          </a:p>
          <a:p>
            <a:pPr marL="0" indent="0">
              <a:lnSpc>
                <a:spcPct val="110000"/>
              </a:lnSpc>
              <a:spcBef>
                <a:spcPts val="0"/>
              </a:spcBef>
              <a:buNone/>
            </a:pPr>
            <a:endParaRPr lang="en-US" altLang="zh-CN" dirty="0">
              <a:ea typeface="宋体" panose="02010600030101010101" pitchFamily="2" charset="-122"/>
            </a:endParaRPr>
          </a:p>
          <a:p>
            <a:pPr marL="0" indent="0">
              <a:lnSpc>
                <a:spcPct val="110000"/>
              </a:lnSpc>
              <a:spcBef>
                <a:spcPts val="0"/>
              </a:spcBef>
              <a:buNone/>
            </a:pPr>
            <a:r>
              <a:rPr lang="en-US" altLang="zh-CN" dirty="0">
                <a:ea typeface="宋体" panose="02010600030101010101" pitchFamily="2" charset="-122"/>
              </a:rPr>
              <a:t>Execution:</a:t>
            </a:r>
          </a:p>
          <a:p>
            <a:pPr marL="0" indent="0">
              <a:lnSpc>
                <a:spcPct val="110000"/>
              </a:lnSpc>
              <a:spcBef>
                <a:spcPts val="0"/>
              </a:spcBef>
              <a:buNone/>
            </a:pPr>
            <a:r>
              <a:rPr lang="en-US" altLang="zh-CN" dirty="0">
                <a:ea typeface="宋体" panose="02010600030101010101" pitchFamily="2" charset="-122"/>
              </a:rPr>
              <a:t>P1 					P2</a:t>
            </a:r>
          </a:p>
          <a:p>
            <a:pPr marL="0" indent="0">
              <a:lnSpc>
                <a:spcPct val="110000"/>
              </a:lnSpc>
              <a:spcBef>
                <a:spcPts val="0"/>
              </a:spcBef>
              <a:buNone/>
            </a:pPr>
            <a:r>
              <a:rPr lang="en-US" altLang="zh-CN" i="1" dirty="0">
                <a:ea typeface="宋体" panose="02010600030101010101" pitchFamily="2" charset="-122"/>
              </a:rPr>
              <a:t>(Operation, Location, Value)</a:t>
            </a:r>
            <a:r>
              <a:rPr lang="en-US" altLang="zh-CN" dirty="0">
                <a:ea typeface="宋体" panose="02010600030101010101" pitchFamily="2" charset="-122"/>
              </a:rPr>
              <a:t>    </a:t>
            </a:r>
            <a:r>
              <a:rPr lang="en-US" altLang="zh-CN" i="1" dirty="0" smtClean="0">
                <a:ea typeface="宋体" panose="02010600030101010101" pitchFamily="2" charset="-122"/>
              </a:rPr>
              <a:t>(</a:t>
            </a:r>
            <a:r>
              <a:rPr lang="en-US" altLang="zh-CN" i="1" dirty="0">
                <a:ea typeface="宋体" panose="02010600030101010101" pitchFamily="2" charset="-122"/>
              </a:rPr>
              <a:t>Operation, Location, Value)</a:t>
            </a:r>
            <a:r>
              <a:rPr lang="en-US" altLang="zh-CN" dirty="0">
                <a:ea typeface="宋体" panose="02010600030101010101" pitchFamily="2" charset="-122"/>
              </a:rPr>
              <a:t> </a:t>
            </a:r>
          </a:p>
          <a:p>
            <a:pPr marL="0" indent="0">
              <a:lnSpc>
                <a:spcPct val="110000"/>
              </a:lnSpc>
              <a:spcBef>
                <a:spcPts val="0"/>
              </a:spcBef>
              <a:buNone/>
            </a:pPr>
            <a:r>
              <a:rPr lang="en-US" altLang="zh-CN" dirty="0">
                <a:ea typeface="宋体" panose="02010600030101010101" pitchFamily="2" charset="-122"/>
              </a:rPr>
              <a:t>Write, Flag1, 1 		</a:t>
            </a:r>
            <a:r>
              <a:rPr lang="en-US" altLang="zh-CN" dirty="0" smtClean="0">
                <a:ea typeface="宋体" panose="02010600030101010101" pitchFamily="2" charset="-122"/>
              </a:rPr>
              <a:t>Write</a:t>
            </a:r>
            <a:r>
              <a:rPr lang="en-US" altLang="zh-CN" dirty="0">
                <a:ea typeface="宋体" panose="02010600030101010101" pitchFamily="2" charset="-122"/>
              </a:rPr>
              <a:t>, Flag2, 1 </a:t>
            </a:r>
          </a:p>
          <a:p>
            <a:pPr marL="0" indent="0">
              <a:lnSpc>
                <a:spcPct val="110000"/>
              </a:lnSpc>
              <a:spcBef>
                <a:spcPts val="0"/>
              </a:spcBef>
              <a:buNone/>
            </a:pPr>
            <a:endParaRPr lang="en-US" altLang="zh-CN" dirty="0">
              <a:ea typeface="宋体" panose="02010600030101010101" pitchFamily="2" charset="-122"/>
            </a:endParaRPr>
          </a:p>
          <a:p>
            <a:pPr marL="0" indent="0">
              <a:lnSpc>
                <a:spcPct val="110000"/>
              </a:lnSpc>
              <a:spcBef>
                <a:spcPts val="0"/>
              </a:spcBef>
              <a:buNone/>
            </a:pPr>
            <a:r>
              <a:rPr lang="en-US" altLang="zh-CN" dirty="0">
                <a:ea typeface="宋体" panose="02010600030101010101" pitchFamily="2" charset="-122"/>
              </a:rPr>
              <a:t>Read, Flag2, 0 		</a:t>
            </a:r>
            <a:r>
              <a:rPr lang="en-US" altLang="zh-CN" dirty="0" smtClean="0">
                <a:ea typeface="宋体" panose="02010600030101010101" pitchFamily="2" charset="-122"/>
              </a:rPr>
              <a:t>Read</a:t>
            </a:r>
            <a:r>
              <a:rPr lang="en-US" altLang="zh-CN" dirty="0">
                <a:ea typeface="宋体" panose="02010600030101010101" pitchFamily="2" charset="-122"/>
              </a:rPr>
              <a:t>, Flag1,    </a:t>
            </a:r>
            <a:r>
              <a:rPr lang="en-US" altLang="zh-CN" dirty="0">
                <a:solidFill>
                  <a:srgbClr val="FF6600"/>
                </a:solidFill>
                <a:ea typeface="宋体" panose="02010600030101010101" pitchFamily="2" charset="-122"/>
              </a:rPr>
              <a:t>0</a:t>
            </a:r>
            <a:endParaRPr lang="en-US" altLang="zh-CN" dirty="0">
              <a:ea typeface="宋体" panose="02010600030101010101" pitchFamily="2" charset="-122"/>
            </a:endParaRPr>
          </a:p>
          <a:p>
            <a:pPr marL="0" indent="0">
              <a:lnSpc>
                <a:spcPct val="100000"/>
              </a:lnSpc>
              <a:spcBef>
                <a:spcPct val="0"/>
              </a:spcBef>
              <a:buNone/>
            </a:pPr>
            <a:endParaRPr lang="en-US" altLang="zh-CN" dirty="0">
              <a:ea typeface="宋体" panose="02010600030101010101" pitchFamily="2" charset="-122"/>
            </a:endParaRPr>
          </a:p>
          <a:p>
            <a:pPr marL="0" indent="0">
              <a:lnSpc>
                <a:spcPct val="100000"/>
              </a:lnSpc>
              <a:spcBef>
                <a:spcPct val="0"/>
              </a:spcBef>
              <a:buNone/>
            </a:pPr>
            <a:endParaRPr lang="en-US" altLang="zh-CN" dirty="0">
              <a:ea typeface="宋体" panose="02010600030101010101" pitchFamily="2" charset="-122"/>
            </a:endParaRPr>
          </a:p>
        </p:txBody>
      </p:sp>
      <p:sp>
        <p:nvSpPr>
          <p:cNvPr id="1387524" name="Line 1028"/>
          <p:cNvSpPr>
            <a:spLocks noChangeShapeType="1"/>
          </p:cNvSpPr>
          <p:nvPr/>
        </p:nvSpPr>
        <p:spPr bwMode="auto">
          <a:xfrm>
            <a:off x="1306286" y="5299395"/>
            <a:ext cx="0" cy="2902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7525" name="Line 1029"/>
          <p:cNvSpPr>
            <a:spLocks noChangeShapeType="1"/>
          </p:cNvSpPr>
          <p:nvPr/>
        </p:nvSpPr>
        <p:spPr bwMode="auto">
          <a:xfrm>
            <a:off x="4779625" y="5343999"/>
            <a:ext cx="0" cy="2902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7526" name="Line 1030"/>
          <p:cNvSpPr>
            <a:spLocks noChangeShapeType="1"/>
          </p:cNvSpPr>
          <p:nvPr/>
        </p:nvSpPr>
        <p:spPr bwMode="auto">
          <a:xfrm flipV="1">
            <a:off x="2434151" y="5187885"/>
            <a:ext cx="2032000" cy="5805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nvGrpSpPr>
          <p:cNvPr id="1387527" name="Group 1031"/>
          <p:cNvGrpSpPr>
            <a:grpSpLocks/>
          </p:cNvGrpSpPr>
          <p:nvPr/>
        </p:nvGrpSpPr>
        <p:grpSpPr bwMode="auto">
          <a:xfrm>
            <a:off x="6156124" y="5678890"/>
            <a:ext cx="580571" cy="315863"/>
            <a:chOff x="3168" y="1728"/>
            <a:chExt cx="384" cy="192"/>
          </a:xfrm>
        </p:grpSpPr>
        <p:sp>
          <p:nvSpPr>
            <p:cNvPr id="1387528" name="Line 1032"/>
            <p:cNvSpPr>
              <a:spLocks noChangeShapeType="1"/>
            </p:cNvSpPr>
            <p:nvPr/>
          </p:nvSpPr>
          <p:spPr bwMode="auto">
            <a:xfrm flipV="1">
              <a:off x="3168" y="1728"/>
              <a:ext cx="384"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7529" name="Line 1033"/>
            <p:cNvSpPr>
              <a:spLocks noChangeShapeType="1"/>
            </p:cNvSpPr>
            <p:nvPr/>
          </p:nvSpPr>
          <p:spPr bwMode="auto">
            <a:xfrm>
              <a:off x="3216" y="1728"/>
              <a:ext cx="192"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sp>
        <p:nvSpPr>
          <p:cNvPr id="2" name="日期占位符 1"/>
          <p:cNvSpPr>
            <a:spLocks noGrp="1"/>
          </p:cNvSpPr>
          <p:nvPr>
            <p:ph type="dt" sz="half" idx="10"/>
          </p:nvPr>
        </p:nvSpPr>
        <p:spPr/>
        <p:txBody>
          <a:bodyPr/>
          <a:lstStyle/>
          <a:p>
            <a:fld id="{337EA58E-E9E8-41F2-ABD5-2D9725481094}"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97</a:t>
            </a:fld>
            <a:endParaRPr lang="zh-CN" altLang="en-US"/>
          </a:p>
        </p:txBody>
      </p:sp>
    </p:spTree>
    <p:extLst>
      <p:ext uri="{BB962C8B-B14F-4D97-AF65-F5344CB8AC3E}">
        <p14:creationId xmlns:p14="http://schemas.microsoft.com/office/powerpoint/2010/main" val="140938928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1026"/>
          <p:cNvSpPr>
            <a:spLocks noGrp="1" noChangeArrowheads="1"/>
          </p:cNvSpPr>
          <p:nvPr>
            <p:ph type="title"/>
          </p:nvPr>
        </p:nvSpPr>
        <p:spPr>
          <a:xfrm>
            <a:off x="628650" y="365126"/>
            <a:ext cx="7886700" cy="649635"/>
          </a:xfrm>
        </p:spPr>
        <p:txBody>
          <a:bodyPr>
            <a:normAutofit/>
          </a:bodyPr>
          <a:lstStyle/>
          <a:p>
            <a:r>
              <a:rPr lang="en-US" altLang="zh-CN" sz="3200" dirty="0">
                <a:ea typeface="宋体" panose="02010600030101010101" pitchFamily="2" charset="-122"/>
              </a:rPr>
              <a:t>Understanding Program Order – Example 1</a:t>
            </a:r>
          </a:p>
        </p:txBody>
      </p:sp>
      <p:sp>
        <p:nvSpPr>
          <p:cNvPr id="1383427" name="Rectangle 1027"/>
          <p:cNvSpPr>
            <a:spLocks noGrp="1" noChangeArrowheads="1"/>
          </p:cNvSpPr>
          <p:nvPr>
            <p:ph type="body" idx="1"/>
          </p:nvPr>
        </p:nvSpPr>
        <p:spPr>
          <a:xfrm>
            <a:off x="435428" y="1106714"/>
            <a:ext cx="8230810" cy="5080000"/>
          </a:xfrm>
        </p:spPr>
        <p:txBody>
          <a:bodyPr>
            <a:normAutofit fontScale="92500" lnSpcReduction="20000"/>
          </a:bodyPr>
          <a:lstStyle/>
          <a:p>
            <a:pPr marL="0" indent="0">
              <a:lnSpc>
                <a:spcPct val="40000"/>
              </a:lnSpc>
              <a:buNone/>
            </a:pPr>
            <a:endParaRPr lang="en-US" altLang="zh-CN" dirty="0">
              <a:ea typeface="宋体" panose="02010600030101010101" pitchFamily="2" charset="-122"/>
            </a:endParaRPr>
          </a:p>
          <a:p>
            <a:pPr marL="0" indent="0">
              <a:lnSpc>
                <a:spcPct val="100000"/>
              </a:lnSpc>
              <a:spcBef>
                <a:spcPts val="1200"/>
              </a:spcBef>
              <a:buNone/>
            </a:pPr>
            <a:r>
              <a:rPr lang="en-US" altLang="zh-CN" dirty="0">
                <a:ea typeface="宋体" panose="02010600030101010101" pitchFamily="2" charset="-122"/>
              </a:rPr>
              <a:t>P1 					P2</a:t>
            </a:r>
          </a:p>
          <a:p>
            <a:pPr marL="0" indent="0">
              <a:lnSpc>
                <a:spcPct val="100000"/>
              </a:lnSpc>
              <a:spcBef>
                <a:spcPts val="1200"/>
              </a:spcBef>
              <a:buNone/>
            </a:pPr>
            <a:r>
              <a:rPr lang="en-US" altLang="zh-CN" dirty="0">
                <a:ea typeface="宋体" panose="02010600030101010101" pitchFamily="2" charset="-122"/>
              </a:rPr>
              <a:t>Write, Flag1, 1 			Write, Flag2, 1 </a:t>
            </a:r>
          </a:p>
          <a:p>
            <a:pPr marL="0" indent="0">
              <a:lnSpc>
                <a:spcPct val="100000"/>
              </a:lnSpc>
              <a:spcBef>
                <a:spcPts val="1200"/>
              </a:spcBef>
              <a:buNone/>
            </a:pPr>
            <a:endParaRPr lang="en-US" altLang="zh-CN" dirty="0">
              <a:ea typeface="宋体" panose="02010600030101010101" pitchFamily="2" charset="-122"/>
            </a:endParaRPr>
          </a:p>
          <a:p>
            <a:pPr marL="0" indent="0">
              <a:lnSpc>
                <a:spcPct val="100000"/>
              </a:lnSpc>
              <a:spcBef>
                <a:spcPts val="1200"/>
              </a:spcBef>
              <a:buNone/>
            </a:pPr>
            <a:r>
              <a:rPr lang="en-US" altLang="zh-CN" dirty="0">
                <a:ea typeface="宋体" panose="02010600030101010101" pitchFamily="2" charset="-122"/>
              </a:rPr>
              <a:t>Read, Flag2, 0 			Read, Flag1,    </a:t>
            </a:r>
            <a:r>
              <a:rPr lang="en-US" altLang="zh-CN" dirty="0">
                <a:solidFill>
                  <a:srgbClr val="FF6600"/>
                </a:solidFill>
                <a:ea typeface="宋体" panose="02010600030101010101" pitchFamily="2" charset="-122"/>
              </a:rPr>
              <a:t>0</a:t>
            </a:r>
            <a:endParaRPr lang="en-US" altLang="zh-CN" dirty="0">
              <a:ea typeface="宋体" panose="02010600030101010101" pitchFamily="2" charset="-122"/>
            </a:endParaRPr>
          </a:p>
          <a:p>
            <a:pPr marL="0" indent="0">
              <a:lnSpc>
                <a:spcPct val="100000"/>
              </a:lnSpc>
              <a:spcBef>
                <a:spcPts val="1200"/>
              </a:spcBef>
              <a:buNone/>
            </a:pPr>
            <a:endParaRPr lang="en-US" altLang="zh-CN" dirty="0">
              <a:ea typeface="宋体" panose="02010600030101010101" pitchFamily="2" charset="-122"/>
            </a:endParaRPr>
          </a:p>
          <a:p>
            <a:pPr>
              <a:lnSpc>
                <a:spcPct val="100000"/>
              </a:lnSpc>
              <a:spcBef>
                <a:spcPts val="1200"/>
              </a:spcBef>
              <a:buFont typeface="Wingdings" panose="05000000000000000000" pitchFamily="2" charset="2"/>
              <a:buChar char="ü"/>
            </a:pPr>
            <a:r>
              <a:rPr lang="zh-CN" altLang="en-US" dirty="0" smtClean="0">
                <a:ea typeface="宋体" panose="02010600030101010101" pitchFamily="2" charset="-122"/>
              </a:rPr>
              <a:t>当我们不保证写操作的原子性时（有</a:t>
            </a:r>
            <a:r>
              <a:rPr lang="en-US" altLang="zh-CN" dirty="0" smtClean="0">
                <a:ea typeface="宋体" panose="02010600030101010101" pitchFamily="2" charset="-122"/>
              </a:rPr>
              <a:t>write buffer</a:t>
            </a:r>
            <a:r>
              <a:rPr lang="zh-CN" altLang="en-US" dirty="0" smtClean="0">
                <a:ea typeface="宋体" panose="02010600030101010101" pitchFamily="2" charset="-122"/>
              </a:rPr>
              <a:t>），就可能会发生</a:t>
            </a:r>
            <a:r>
              <a:rPr lang="en-US" altLang="zh-CN" dirty="0" smtClean="0">
                <a:ea typeface="宋体" panose="02010600030101010101" pitchFamily="2" charset="-122"/>
              </a:rPr>
              <a:t>P2</a:t>
            </a:r>
            <a:r>
              <a:rPr lang="zh-CN" altLang="en-US" dirty="0" smtClean="0">
                <a:ea typeface="宋体" panose="02010600030101010101" pitchFamily="2" charset="-122"/>
              </a:rPr>
              <a:t>读</a:t>
            </a:r>
            <a:r>
              <a:rPr lang="en-US" altLang="zh-CN" dirty="0" smtClean="0">
                <a:ea typeface="宋体" panose="02010600030101010101" pitchFamily="2" charset="-122"/>
              </a:rPr>
              <a:t>Flag1</a:t>
            </a:r>
            <a:r>
              <a:rPr lang="zh-CN" altLang="en-US" dirty="0" smtClean="0">
                <a:ea typeface="宋体" panose="02010600030101010101" pitchFamily="2" charset="-122"/>
              </a:rPr>
              <a:t>为</a:t>
            </a:r>
            <a:r>
              <a:rPr lang="en-US" altLang="zh-CN" dirty="0" smtClean="0">
                <a:ea typeface="宋体" panose="02010600030101010101" pitchFamily="2" charset="-122"/>
              </a:rPr>
              <a:t>0</a:t>
            </a:r>
            <a:r>
              <a:rPr lang="zh-CN" altLang="en-US" dirty="0" smtClean="0">
                <a:ea typeface="宋体" panose="02010600030101010101" pitchFamily="2" charset="-122"/>
              </a:rPr>
              <a:t>。</a:t>
            </a:r>
            <a:endParaRPr lang="en-US" altLang="zh-CN" dirty="0" smtClean="0">
              <a:ea typeface="宋体" panose="02010600030101010101" pitchFamily="2" charset="-122"/>
            </a:endParaRPr>
          </a:p>
          <a:p>
            <a:pPr>
              <a:lnSpc>
                <a:spcPct val="100000"/>
              </a:lnSpc>
              <a:spcBef>
                <a:spcPts val="1200"/>
              </a:spcBef>
              <a:buFont typeface="Wingdings" panose="05000000000000000000" pitchFamily="2" charset="2"/>
              <a:buChar char="ü"/>
            </a:pPr>
            <a:r>
              <a:rPr lang="zh-CN" altLang="en-US" dirty="0" smtClean="0">
                <a:ea typeface="宋体" panose="02010600030101010101" pitchFamily="2" charset="-122"/>
              </a:rPr>
              <a:t>如果</a:t>
            </a:r>
            <a:r>
              <a:rPr lang="en-US" altLang="zh-CN" dirty="0" smtClean="0">
                <a:ea typeface="宋体" panose="02010600030101010101" pitchFamily="2" charset="-122"/>
              </a:rPr>
              <a:t>P2</a:t>
            </a:r>
            <a:r>
              <a:rPr lang="zh-CN" altLang="en-US" dirty="0" smtClean="0">
                <a:ea typeface="宋体" panose="02010600030101010101" pitchFamily="2" charset="-122"/>
              </a:rPr>
              <a:t>和</a:t>
            </a:r>
            <a:r>
              <a:rPr lang="en-US" altLang="zh-CN" dirty="0" smtClean="0">
                <a:ea typeface="宋体" panose="02010600030101010101" pitchFamily="2" charset="-122"/>
              </a:rPr>
              <a:t>P1</a:t>
            </a:r>
            <a:r>
              <a:rPr lang="zh-CN" altLang="en-US" dirty="0" smtClean="0">
                <a:ea typeface="宋体" panose="02010600030101010101" pitchFamily="2" charset="-122"/>
              </a:rPr>
              <a:t>交织执行，硬件或编译重排序的读写序，也会有这种情况。</a:t>
            </a:r>
            <a:endParaRPr lang="en-US" altLang="zh-CN" dirty="0" smtClean="0">
              <a:ea typeface="宋体" panose="02010600030101010101" pitchFamily="2" charset="-122"/>
            </a:endParaRPr>
          </a:p>
          <a:p>
            <a:pPr>
              <a:lnSpc>
                <a:spcPct val="100000"/>
              </a:lnSpc>
              <a:spcBef>
                <a:spcPts val="1200"/>
              </a:spcBef>
              <a:buFont typeface="Wingdings" panose="05000000000000000000" pitchFamily="2" charset="2"/>
              <a:buChar char="ü"/>
            </a:pPr>
            <a:r>
              <a:rPr lang="zh-CN" altLang="en-US" dirty="0" smtClean="0">
                <a:ea typeface="宋体" panose="02010600030101010101" pitchFamily="2" charset="-122"/>
              </a:rPr>
              <a:t>当我们不保证</a:t>
            </a:r>
            <a:r>
              <a:rPr lang="en-US" altLang="zh-CN" dirty="0" smtClean="0">
                <a:ea typeface="宋体" panose="02010600030101010101" pitchFamily="2" charset="-122"/>
              </a:rPr>
              <a:t>P1</a:t>
            </a:r>
            <a:r>
              <a:rPr lang="zh-CN" altLang="en-US" dirty="0" smtClean="0">
                <a:ea typeface="宋体" panose="02010600030101010101" pitchFamily="2" charset="-122"/>
              </a:rPr>
              <a:t>和</a:t>
            </a:r>
            <a:r>
              <a:rPr lang="en-US" altLang="zh-CN" dirty="0" smtClean="0">
                <a:ea typeface="宋体" panose="02010600030101010101" pitchFamily="2" charset="-122"/>
              </a:rPr>
              <a:t>P2</a:t>
            </a:r>
            <a:r>
              <a:rPr lang="zh-CN" altLang="en-US" dirty="0" smtClean="0">
                <a:ea typeface="宋体" panose="02010600030101010101" pitchFamily="2" charset="-122"/>
              </a:rPr>
              <a:t>的读写序列的原子性时，就有可能发生两进程都无法进入临界区的问题。</a:t>
            </a:r>
            <a:endParaRPr lang="en-US" altLang="zh-CN" sz="1905" dirty="0">
              <a:ea typeface="宋体" panose="02010600030101010101" pitchFamily="2" charset="-122"/>
            </a:endParaRPr>
          </a:p>
        </p:txBody>
      </p:sp>
      <p:sp>
        <p:nvSpPr>
          <p:cNvPr id="1383428" name="Line 1028"/>
          <p:cNvSpPr>
            <a:spLocks noChangeShapeType="1"/>
          </p:cNvSpPr>
          <p:nvPr/>
        </p:nvSpPr>
        <p:spPr bwMode="auto">
          <a:xfrm>
            <a:off x="1339740" y="2366890"/>
            <a:ext cx="0" cy="2902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3429" name="Line 1029"/>
          <p:cNvSpPr>
            <a:spLocks noChangeShapeType="1"/>
          </p:cNvSpPr>
          <p:nvPr/>
        </p:nvSpPr>
        <p:spPr bwMode="auto">
          <a:xfrm>
            <a:off x="5716327" y="2407514"/>
            <a:ext cx="0" cy="2902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3430" name="Line 1030"/>
          <p:cNvSpPr>
            <a:spLocks noChangeShapeType="1"/>
          </p:cNvSpPr>
          <p:nvPr/>
        </p:nvSpPr>
        <p:spPr bwMode="auto">
          <a:xfrm flipV="1">
            <a:off x="2766417" y="2366890"/>
            <a:ext cx="2032000" cy="5805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nvGrpSpPr>
          <p:cNvPr id="1383431" name="Group 1031"/>
          <p:cNvGrpSpPr>
            <a:grpSpLocks/>
          </p:cNvGrpSpPr>
          <p:nvPr/>
        </p:nvGrpSpPr>
        <p:grpSpPr bwMode="auto">
          <a:xfrm>
            <a:off x="6882780" y="2764178"/>
            <a:ext cx="580571" cy="290286"/>
            <a:chOff x="3168" y="1728"/>
            <a:chExt cx="384" cy="192"/>
          </a:xfrm>
        </p:grpSpPr>
        <p:sp>
          <p:nvSpPr>
            <p:cNvPr id="1383432" name="Line 1032"/>
            <p:cNvSpPr>
              <a:spLocks noChangeShapeType="1"/>
            </p:cNvSpPr>
            <p:nvPr/>
          </p:nvSpPr>
          <p:spPr bwMode="auto">
            <a:xfrm flipV="1">
              <a:off x="3168" y="1728"/>
              <a:ext cx="384"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3433" name="Line 1033"/>
            <p:cNvSpPr>
              <a:spLocks noChangeShapeType="1"/>
            </p:cNvSpPr>
            <p:nvPr/>
          </p:nvSpPr>
          <p:spPr bwMode="auto">
            <a:xfrm>
              <a:off x="3216" y="1728"/>
              <a:ext cx="192"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sp>
        <p:nvSpPr>
          <p:cNvPr id="2" name="日期占位符 1"/>
          <p:cNvSpPr>
            <a:spLocks noGrp="1"/>
          </p:cNvSpPr>
          <p:nvPr>
            <p:ph type="dt" sz="half" idx="10"/>
          </p:nvPr>
        </p:nvSpPr>
        <p:spPr/>
        <p:txBody>
          <a:bodyPr/>
          <a:lstStyle/>
          <a:p>
            <a:fld id="{CE84B337-940A-4A52-8CC3-75B9D3773FA6}"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98</a:t>
            </a:fld>
            <a:endParaRPr lang="zh-CN" altLang="en-US"/>
          </a:p>
        </p:txBody>
      </p:sp>
    </p:spTree>
    <p:extLst>
      <p:ext uri="{BB962C8B-B14F-4D97-AF65-F5344CB8AC3E}">
        <p14:creationId xmlns:p14="http://schemas.microsoft.com/office/powerpoint/2010/main" val="459605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1026"/>
          <p:cNvSpPr>
            <a:spLocks noGrp="1" noChangeArrowheads="1"/>
          </p:cNvSpPr>
          <p:nvPr>
            <p:ph type="title"/>
          </p:nvPr>
        </p:nvSpPr>
        <p:spPr>
          <a:xfrm>
            <a:off x="628650" y="365127"/>
            <a:ext cx="7886700" cy="973020"/>
          </a:xfrm>
        </p:spPr>
        <p:txBody>
          <a:bodyPr>
            <a:normAutofit/>
          </a:bodyPr>
          <a:lstStyle/>
          <a:p>
            <a:r>
              <a:rPr lang="en-US" altLang="zh-CN" sz="3200" dirty="0">
                <a:ea typeface="宋体" panose="02010600030101010101" pitchFamily="2" charset="-122"/>
              </a:rPr>
              <a:t>Understanding Program Order - Example 2</a:t>
            </a:r>
          </a:p>
        </p:txBody>
      </p:sp>
      <p:sp>
        <p:nvSpPr>
          <p:cNvPr id="1384451" name="Rectangle 1027"/>
          <p:cNvSpPr>
            <a:spLocks noGrp="1" noChangeArrowheads="1"/>
          </p:cNvSpPr>
          <p:nvPr>
            <p:ph type="body" idx="1"/>
          </p:nvPr>
        </p:nvSpPr>
        <p:spPr/>
        <p:txBody>
          <a:bodyPr>
            <a:normAutofit lnSpcReduction="10000"/>
          </a:bodyPr>
          <a:lstStyle/>
          <a:p>
            <a:pPr marL="0" indent="0">
              <a:lnSpc>
                <a:spcPct val="100000"/>
              </a:lnSpc>
              <a:spcBef>
                <a:spcPct val="0"/>
              </a:spcBef>
              <a:buNone/>
            </a:pPr>
            <a:r>
              <a:rPr lang="en-US" altLang="zh-CN" i="1" dirty="0">
                <a:ea typeface="宋体" panose="02010600030101010101" pitchFamily="2" charset="-122"/>
              </a:rPr>
              <a:t>Initially A = Flag = 0</a:t>
            </a:r>
            <a:endParaRPr lang="en-US" altLang="zh-CN" dirty="0">
              <a:ea typeface="宋体" panose="02010600030101010101" pitchFamily="2" charset="-122"/>
            </a:endParaRPr>
          </a:p>
          <a:p>
            <a:pPr marL="0" indent="0">
              <a:lnSpc>
                <a:spcPct val="100000"/>
              </a:lnSpc>
              <a:spcBef>
                <a:spcPct val="0"/>
              </a:spcBef>
              <a:buNone/>
            </a:pPr>
            <a:r>
              <a:rPr lang="en-US" altLang="zh-CN" dirty="0">
                <a:ea typeface="宋体" panose="02010600030101010101" pitchFamily="2" charset="-122"/>
              </a:rPr>
              <a:t>P1 					P2 </a:t>
            </a:r>
          </a:p>
          <a:p>
            <a:pPr marL="0" indent="0">
              <a:lnSpc>
                <a:spcPct val="100000"/>
              </a:lnSpc>
              <a:spcBef>
                <a:spcPct val="0"/>
              </a:spcBef>
              <a:buNone/>
            </a:pPr>
            <a:r>
              <a:rPr lang="en-US" altLang="zh-CN" dirty="0">
                <a:ea typeface="宋体" panose="02010600030101010101" pitchFamily="2" charset="-122"/>
              </a:rPr>
              <a:t>A = 23; 				while (Flag != 1) {;} </a:t>
            </a:r>
          </a:p>
          <a:p>
            <a:pPr marL="0" indent="0">
              <a:lnSpc>
                <a:spcPct val="100000"/>
              </a:lnSpc>
              <a:spcBef>
                <a:spcPct val="0"/>
              </a:spcBef>
              <a:buNone/>
            </a:pPr>
            <a:r>
              <a:rPr lang="en-US" altLang="zh-CN" dirty="0">
                <a:ea typeface="宋体" panose="02010600030101010101" pitchFamily="2" charset="-122"/>
              </a:rPr>
              <a:t>Flag = 1; 				... = A; </a:t>
            </a:r>
          </a:p>
          <a:p>
            <a:pPr marL="0" indent="0">
              <a:lnSpc>
                <a:spcPct val="100000"/>
              </a:lnSpc>
              <a:spcBef>
                <a:spcPct val="0"/>
              </a:spcBef>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P1 					P2 </a:t>
            </a:r>
          </a:p>
          <a:p>
            <a:pPr marL="0" indent="0">
              <a:lnSpc>
                <a:spcPct val="100000"/>
              </a:lnSpc>
              <a:spcBef>
                <a:spcPct val="0"/>
              </a:spcBef>
              <a:buNone/>
            </a:pPr>
            <a:r>
              <a:rPr lang="en-US" altLang="zh-CN" dirty="0">
                <a:ea typeface="宋体" panose="02010600030101010101" pitchFamily="2" charset="-122"/>
              </a:rPr>
              <a:t>Write, A, 23 				Read, Flag, 0 </a:t>
            </a:r>
          </a:p>
          <a:p>
            <a:pPr marL="0" indent="0">
              <a:lnSpc>
                <a:spcPct val="100000"/>
              </a:lnSpc>
              <a:spcBef>
                <a:spcPct val="0"/>
              </a:spcBef>
              <a:buNone/>
            </a:pPr>
            <a:r>
              <a:rPr lang="en-US" altLang="zh-CN" dirty="0">
                <a:ea typeface="宋体" panose="02010600030101010101" pitchFamily="2" charset="-122"/>
              </a:rPr>
              <a:t>Write, Flag, 1 </a:t>
            </a:r>
          </a:p>
          <a:p>
            <a:pPr marL="0" indent="0">
              <a:lnSpc>
                <a:spcPct val="100000"/>
              </a:lnSpc>
              <a:spcBef>
                <a:spcPct val="0"/>
              </a:spcBef>
              <a:buNone/>
            </a:pPr>
            <a:r>
              <a:rPr lang="en-US" altLang="zh-CN" dirty="0">
                <a:ea typeface="宋体" panose="02010600030101010101" pitchFamily="2" charset="-122"/>
              </a:rPr>
              <a:t>					</a:t>
            </a:r>
            <a:r>
              <a:rPr lang="en-US" altLang="zh-CN" dirty="0" smtClean="0">
                <a:ea typeface="宋体" panose="02010600030101010101" pitchFamily="2" charset="-122"/>
              </a:rPr>
              <a:t>Read</a:t>
            </a:r>
            <a:r>
              <a:rPr lang="en-US" altLang="zh-CN" dirty="0">
                <a:ea typeface="宋体" panose="02010600030101010101" pitchFamily="2" charset="-122"/>
              </a:rPr>
              <a:t>, Flag, 1 </a:t>
            </a:r>
          </a:p>
          <a:p>
            <a:pPr marL="0" indent="0">
              <a:lnSpc>
                <a:spcPct val="100000"/>
              </a:lnSpc>
              <a:spcBef>
                <a:spcPct val="0"/>
              </a:spcBef>
              <a:buNone/>
            </a:pPr>
            <a:r>
              <a:rPr lang="en-US" altLang="zh-CN" dirty="0">
                <a:ea typeface="宋体" panose="02010600030101010101" pitchFamily="2" charset="-122"/>
              </a:rPr>
              <a:t>					</a:t>
            </a:r>
            <a:r>
              <a:rPr lang="en-US" altLang="zh-CN" dirty="0" smtClean="0">
                <a:ea typeface="宋体" panose="02010600030101010101" pitchFamily="2" charset="-122"/>
              </a:rPr>
              <a:t>Read</a:t>
            </a:r>
            <a:r>
              <a:rPr lang="en-US" altLang="zh-CN" dirty="0">
                <a:ea typeface="宋体" panose="02010600030101010101" pitchFamily="2" charset="-122"/>
              </a:rPr>
              <a:t>, A, ____</a:t>
            </a:r>
          </a:p>
          <a:p>
            <a:pPr marL="0" indent="0">
              <a:spcBef>
                <a:spcPct val="20000"/>
              </a:spcBef>
              <a:buNone/>
            </a:pP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3395721B-271C-4CC1-94F0-E0F3FAA5C8AE}" type="datetime1">
              <a:rPr lang="zh-CN" altLang="en-US" smtClean="0"/>
              <a:t>2014/5/30</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99</a:t>
            </a:fld>
            <a:endParaRPr lang="zh-CN" altLang="en-US"/>
          </a:p>
        </p:txBody>
      </p:sp>
    </p:spTree>
    <p:extLst>
      <p:ext uri="{BB962C8B-B14F-4D97-AF65-F5344CB8AC3E}">
        <p14:creationId xmlns:p14="http://schemas.microsoft.com/office/powerpoint/2010/main" val="3520592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9519</TotalTime>
  <Words>8880</Words>
  <Application>Microsoft Office PowerPoint</Application>
  <PresentationFormat>全屏显示(4:3)</PresentationFormat>
  <Paragraphs>1996</Paragraphs>
  <Slides>126</Slides>
  <Notes>67</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126</vt:i4>
      </vt:variant>
    </vt:vector>
  </HeadingPairs>
  <TitlesOfParts>
    <vt:vector size="145" baseType="lpstr">
      <vt:lpstr>ＭＳ Ｐゴシック</vt:lpstr>
      <vt:lpstr>Times-Roman</vt:lpstr>
      <vt:lpstr>仿宋_GB2312</vt:lpstr>
      <vt:lpstr>黑体</vt:lpstr>
      <vt:lpstr>楷体_GB2312</vt:lpstr>
      <vt:lpstr>隶书</vt:lpstr>
      <vt:lpstr>宋体</vt:lpstr>
      <vt:lpstr>Arial</vt:lpstr>
      <vt:lpstr>Calibri</vt:lpstr>
      <vt:lpstr>Calibri Light</vt:lpstr>
      <vt:lpstr>Courier New</vt:lpstr>
      <vt:lpstr>Symbol</vt:lpstr>
      <vt:lpstr>Times</vt:lpstr>
      <vt:lpstr>Times New Roman</vt:lpstr>
      <vt:lpstr>Verdana</vt:lpstr>
      <vt:lpstr>Wingdings</vt:lpstr>
      <vt:lpstr>Office 主题</vt:lpstr>
      <vt:lpstr>Worksheet</vt:lpstr>
      <vt:lpstr>Document</vt:lpstr>
      <vt:lpstr>计算机体系结构</vt:lpstr>
      <vt:lpstr>第7章     多处理器及线程级并行</vt:lpstr>
      <vt:lpstr>7.1、引言</vt:lpstr>
      <vt:lpstr>并行计算机体系结构的分类</vt:lpstr>
      <vt:lpstr>PowerPoint 演示文稿</vt:lpstr>
      <vt:lpstr>PowerPoint 演示文稿</vt:lpstr>
      <vt:lpstr>(2) 分布式存储器结构</vt:lpstr>
      <vt:lpstr>PowerPoint 演示文稿</vt:lpstr>
      <vt:lpstr>PowerPoint 演示文稿</vt:lpstr>
      <vt:lpstr>通信模型和存储器的结构模型</vt:lpstr>
      <vt:lpstr>两种通信模型</vt:lpstr>
      <vt:lpstr>通信模式</vt:lpstr>
      <vt:lpstr>通信模式</vt:lpstr>
      <vt:lpstr>通信机制的性能</vt:lpstr>
      <vt:lpstr>不同通信机制的优点</vt:lpstr>
      <vt:lpstr>PowerPoint 演示文稿</vt:lpstr>
      <vt:lpstr>并行处理面临的挑战</vt:lpstr>
      <vt:lpstr>例7.1 </vt:lpstr>
      <vt:lpstr>PowerPoint 演示文稿</vt:lpstr>
      <vt:lpstr>远程访问一个字的延迟时间</vt:lpstr>
      <vt:lpstr>PowerPoint 演示文稿</vt:lpstr>
      <vt:lpstr>PowerPoint 演示文稿</vt:lpstr>
      <vt:lpstr>问题的解决</vt:lpstr>
      <vt:lpstr>并行程序的计算／通信比率</vt:lpstr>
      <vt:lpstr>7.2 集中式共享存储器体系结构</vt:lpstr>
      <vt:lpstr>多处理机的一致性</vt:lpstr>
      <vt:lpstr>PowerPoint 演示文稿</vt:lpstr>
      <vt:lpstr>PowerPoint 演示文稿</vt:lpstr>
      <vt:lpstr>PowerPoint 演示文稿</vt:lpstr>
      <vt:lpstr>实现一致性的基本方案</vt:lpstr>
      <vt:lpstr>PowerPoint 演示文稿</vt:lpstr>
      <vt:lpstr>PowerPoint 演示文稿</vt:lpstr>
      <vt:lpstr>PowerPoint 演示文稿</vt:lpstr>
      <vt:lpstr>PowerPoint 演示文稿</vt:lpstr>
      <vt:lpstr>(3) 写更新和写作废协议性能上的差别</vt:lpstr>
      <vt:lpstr>4. 监听协议的基本实现技术</vt:lpstr>
      <vt:lpstr>PowerPoint 演示文稿</vt:lpstr>
      <vt:lpstr>Example on Cache Coherence Problem</vt:lpstr>
      <vt:lpstr>Problems with Parallel I/O</vt:lpstr>
      <vt:lpstr>Snoopy Cache, Goodman 1983</vt:lpstr>
      <vt:lpstr>Shared Memory Multiprocessor</vt:lpstr>
      <vt:lpstr>Snoopy Cache-Coherence Protocols</vt:lpstr>
      <vt:lpstr>Implementing a Snooping Protocol</vt:lpstr>
      <vt:lpstr>Snoopy Cache Coherence Protocols</vt:lpstr>
      <vt:lpstr>Write-back Cache</vt:lpstr>
      <vt:lpstr>MSI Write-Back Invalidate Protocol</vt:lpstr>
      <vt:lpstr>State Transitions in the MSI Protocol</vt:lpstr>
      <vt:lpstr>Example on MSI Write-Back Protocol</vt:lpstr>
      <vt:lpstr>Lower-level Design Choices</vt:lpstr>
      <vt:lpstr>MSI Snooping Cache Coherence Protocol</vt:lpstr>
      <vt:lpstr>Cache State Transition Diagram The MSI protocol</vt:lpstr>
      <vt:lpstr>Two Processor Example (Reading and writing the same cache line)</vt:lpstr>
      <vt:lpstr>Satisfying Coherence</vt:lpstr>
      <vt:lpstr>MESI Write-Back Invalidation Protocol</vt:lpstr>
      <vt:lpstr>Four States: MESI </vt:lpstr>
      <vt:lpstr>Hardware Support for MESI</vt:lpstr>
      <vt:lpstr>MESI State Transition Diagram</vt:lpstr>
      <vt:lpstr>MESI State Transition Diagram – cont’d</vt:lpstr>
      <vt:lpstr>MESI Lower-level Design Choices</vt:lpstr>
      <vt:lpstr>MOESI中的Owned 和Shared 状态</vt:lpstr>
      <vt:lpstr>Problems with Parallel I/O</vt:lpstr>
      <vt:lpstr>Snoopy Cache, Goodman 1983</vt:lpstr>
      <vt:lpstr>Snoopy Cache Actions for DMA</vt:lpstr>
      <vt:lpstr>Snoopy Coherence Protocols</vt:lpstr>
      <vt:lpstr>Snoopy Coherence Protocols(MSI)</vt:lpstr>
      <vt:lpstr>Performance of Symmetric Shared-Memory Multiprocessors</vt:lpstr>
      <vt:lpstr>Coherency Misses</vt:lpstr>
      <vt:lpstr>Example of True &amp; False Sharing Misses</vt:lpstr>
      <vt:lpstr>MP Performance 4 Processor  Commercial Workload: OLTP, Decision Support (Database), Search Engine</vt:lpstr>
      <vt:lpstr>MP Performance 2MB Cache  Commercial Workload: OLTP, Decision Support (Database), Search Engine</vt:lpstr>
      <vt:lpstr>7.3 分布式共享存储器体系结构</vt:lpstr>
      <vt:lpstr>不支持Cache一致性的缺点：</vt:lpstr>
      <vt:lpstr>Limitations of Snooping Protocols</vt:lpstr>
      <vt:lpstr>解决Cache一致性问题的关键</vt:lpstr>
      <vt:lpstr>PowerPoint 演示文稿</vt:lpstr>
      <vt:lpstr>Directory in a Chip Multiprocessor</vt:lpstr>
      <vt:lpstr>Directory in the Shared Cache</vt:lpstr>
      <vt:lpstr>一些术语</vt:lpstr>
      <vt:lpstr>States for Local and Shared Cache</vt:lpstr>
      <vt:lpstr>Read Miss by Processor P</vt:lpstr>
      <vt:lpstr>Read Miss to a Block in Modified State</vt:lpstr>
      <vt:lpstr>Write Miss Message by P to Directory</vt:lpstr>
      <vt:lpstr>Write Miss to a Block in Modified State</vt:lpstr>
      <vt:lpstr>Write Miss to a Block with Sharers</vt:lpstr>
      <vt:lpstr>Invalidating a Block with Sharers</vt:lpstr>
      <vt:lpstr>Directory Protocol Messages</vt:lpstr>
      <vt:lpstr>MSI State Diagram for a Local Cache</vt:lpstr>
      <vt:lpstr>MOSI State Diagram for Directory</vt:lpstr>
      <vt:lpstr>7.4 Models of Memory Consistency</vt:lpstr>
      <vt:lpstr>存储同一性的定义</vt:lpstr>
      <vt:lpstr>Implicit Memory Model</vt:lpstr>
      <vt:lpstr>Understanding Program Order – Example 1</vt:lpstr>
      <vt:lpstr>Atomic Operations</vt:lpstr>
      <vt:lpstr>Understanding Program order-Example0</vt:lpstr>
      <vt:lpstr>Understanding Program Order – Example 1</vt:lpstr>
      <vt:lpstr>Understanding Program Order – Example 1</vt:lpstr>
      <vt:lpstr>Understanding Program Order – Example 1</vt:lpstr>
      <vt:lpstr>Understanding Program Order – Example 1</vt:lpstr>
      <vt:lpstr>Understanding Program Order - Example 2</vt:lpstr>
      <vt:lpstr>Understanding Program Order - Example 2</vt:lpstr>
      <vt:lpstr>Understanding Program Order - Example 2</vt:lpstr>
      <vt:lpstr>顺序同一性的充分条件</vt:lpstr>
      <vt:lpstr>顺序同一性的充分条件</vt:lpstr>
      <vt:lpstr>Understanding Atomicity – Caches 101</vt:lpstr>
      <vt:lpstr>Sequential Consistency</vt:lpstr>
      <vt:lpstr>Models of Memory Consistency</vt:lpstr>
      <vt:lpstr>Relaxed Consistency Models</vt:lpstr>
      <vt:lpstr>Synchronization</vt:lpstr>
      <vt:lpstr>A Producer-Consumer Example</vt:lpstr>
      <vt:lpstr>A Producer-Consumer Example continued</vt:lpstr>
      <vt:lpstr>顺序同一性的存储器模型</vt:lpstr>
      <vt:lpstr>Sequential Consistency</vt:lpstr>
      <vt:lpstr>Sequential Consistency</vt:lpstr>
      <vt:lpstr>Issues in Implementing Sequential Consistency</vt:lpstr>
      <vt:lpstr>Memory Fences Instructions to sequentialize memory accesses</vt:lpstr>
      <vt:lpstr>Using Memory Fences</vt:lpstr>
      <vt:lpstr>Multiple Consumer Example</vt:lpstr>
      <vt:lpstr>Mutual Exclusion Using Load/Store </vt:lpstr>
      <vt:lpstr>Mutual Exclusion: second attempt</vt:lpstr>
      <vt:lpstr>A Protocol for Mutual Exclusion T. Dekker, 1966</vt:lpstr>
      <vt:lpstr>Locks or Semaphores E. W. Dijkstra, 1965</vt:lpstr>
      <vt:lpstr>Implementation of Semaphores</vt:lpstr>
      <vt:lpstr>Multiple Consumers Example using the Test&amp;Set Instruction</vt:lpstr>
      <vt:lpstr>Nonblocking Synchronization</vt:lpstr>
      <vt:lpstr>Performance of Locks</vt:lpstr>
      <vt:lpstr>Acknowledgements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存储层次结构设计</dc:title>
  <dc:creator>周学海</dc:creator>
  <cp:lastModifiedBy>周学海</cp:lastModifiedBy>
  <cp:revision>438</cp:revision>
  <cp:lastPrinted>2014-05-16T03:04:57Z</cp:lastPrinted>
  <dcterms:created xsi:type="dcterms:W3CDTF">2014-03-18T06:07:08Z</dcterms:created>
  <dcterms:modified xsi:type="dcterms:W3CDTF">2014-05-30T03:40:16Z</dcterms:modified>
</cp:coreProperties>
</file>