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80" r:id="rId2"/>
  </p:sldMasterIdLst>
  <p:notesMasterIdLst>
    <p:notesMasterId r:id="rId73"/>
  </p:notesMasterIdLst>
  <p:sldIdLst>
    <p:sldId id="256" r:id="rId3"/>
    <p:sldId id="334" r:id="rId4"/>
    <p:sldId id="335" r:id="rId5"/>
    <p:sldId id="336" r:id="rId6"/>
    <p:sldId id="337" r:id="rId7"/>
    <p:sldId id="338" r:id="rId8"/>
    <p:sldId id="339" r:id="rId9"/>
    <p:sldId id="340" r:id="rId10"/>
    <p:sldId id="412" r:id="rId11"/>
    <p:sldId id="410" r:id="rId12"/>
    <p:sldId id="409" r:id="rId13"/>
    <p:sldId id="411" r:id="rId14"/>
    <p:sldId id="413" r:id="rId15"/>
    <p:sldId id="414" r:id="rId16"/>
    <p:sldId id="415" r:id="rId17"/>
    <p:sldId id="271" r:id="rId18"/>
    <p:sldId id="380" r:id="rId19"/>
    <p:sldId id="381" r:id="rId20"/>
    <p:sldId id="382" r:id="rId21"/>
    <p:sldId id="383" r:id="rId22"/>
    <p:sldId id="384" r:id="rId23"/>
    <p:sldId id="385" r:id="rId24"/>
    <p:sldId id="387" r:id="rId25"/>
    <p:sldId id="416" r:id="rId26"/>
    <p:sldId id="417" r:id="rId27"/>
    <p:sldId id="418" r:id="rId28"/>
    <p:sldId id="419" r:id="rId29"/>
    <p:sldId id="420" r:id="rId30"/>
    <p:sldId id="421" r:id="rId31"/>
    <p:sldId id="422" r:id="rId32"/>
    <p:sldId id="423" r:id="rId33"/>
    <p:sldId id="360" r:id="rId34"/>
    <p:sldId id="361" r:id="rId35"/>
    <p:sldId id="363" r:id="rId36"/>
    <p:sldId id="364" r:id="rId37"/>
    <p:sldId id="365" r:id="rId38"/>
    <p:sldId id="366" r:id="rId39"/>
    <p:sldId id="367" r:id="rId40"/>
    <p:sldId id="372" r:id="rId41"/>
    <p:sldId id="369" r:id="rId42"/>
    <p:sldId id="370" r:id="rId43"/>
    <p:sldId id="373" r:id="rId44"/>
    <p:sldId id="374" r:id="rId45"/>
    <p:sldId id="388" r:id="rId46"/>
    <p:sldId id="389" r:id="rId47"/>
    <p:sldId id="375" r:id="rId48"/>
    <p:sldId id="401" r:id="rId49"/>
    <p:sldId id="402" r:id="rId50"/>
    <p:sldId id="403" r:id="rId51"/>
    <p:sldId id="404" r:id="rId52"/>
    <p:sldId id="405" r:id="rId53"/>
    <p:sldId id="406" r:id="rId54"/>
    <p:sldId id="407" r:id="rId55"/>
    <p:sldId id="408" r:id="rId56"/>
    <p:sldId id="379" r:id="rId57"/>
    <p:sldId id="378" r:id="rId58"/>
    <p:sldId id="390" r:id="rId59"/>
    <p:sldId id="391" r:id="rId60"/>
    <p:sldId id="392" r:id="rId61"/>
    <p:sldId id="393" r:id="rId62"/>
    <p:sldId id="399" r:id="rId63"/>
    <p:sldId id="400" r:id="rId64"/>
    <p:sldId id="424" r:id="rId65"/>
    <p:sldId id="263" r:id="rId66"/>
    <p:sldId id="425" r:id="rId67"/>
    <p:sldId id="426" r:id="rId68"/>
    <p:sldId id="429" r:id="rId69"/>
    <p:sldId id="427" r:id="rId70"/>
    <p:sldId id="428" r:id="rId71"/>
    <p:sldId id="430" r:id="rId72"/>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02467E"/>
    <a:srgbClr val="11136F"/>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8571" autoAdjust="0"/>
  </p:normalViewPr>
  <p:slideViewPr>
    <p:cSldViewPr>
      <p:cViewPr varScale="1">
        <p:scale>
          <a:sx n="99" d="100"/>
          <a:sy n="99" d="100"/>
        </p:scale>
        <p:origin x="136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b="0"/>
            </a:lvl1pPr>
          </a:lstStyle>
          <a:p>
            <a:fld id="{9F0FBAAF-96EA-4CD1-BC25-E7614124DFA9}" type="slidenum">
              <a:rPr lang="en-US"/>
              <a:pPr/>
              <a:t>‹#›</a:t>
            </a:fld>
            <a:endParaRPr lang="en-US"/>
          </a:p>
        </p:txBody>
      </p:sp>
    </p:spTree>
    <p:extLst>
      <p:ext uri="{BB962C8B-B14F-4D97-AF65-F5344CB8AC3E}">
        <p14:creationId xmlns:p14="http://schemas.microsoft.com/office/powerpoint/2010/main" val="2946998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7"/>
          <p:cNvSpPr txBox="1">
            <a:spLocks noGrp="1" noChangeArrowheads="1"/>
          </p:cNvSpPr>
          <p:nvPr/>
        </p:nvSpPr>
        <p:spPr bwMode="auto">
          <a:xfrm>
            <a:off x="3970338" y="88312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2" tIns="46577" rIns="93152" bIns="46577" anchor="b"/>
          <a:lstStyle>
            <a:lvl1pPr defTabSz="931863" eaLnBrk="0" hangingPunct="0">
              <a:defRPr b="1">
                <a:solidFill>
                  <a:schemeClr val="tx1"/>
                </a:solidFill>
                <a:latin typeface="Angsana New" panose="02020603050405020304" pitchFamily="18" charset="-34"/>
                <a:ea typeface="宋体" panose="02010600030101010101" pitchFamily="2" charset="-122"/>
              </a:defRPr>
            </a:lvl1pPr>
            <a:lvl2pPr marL="742950" indent="-285750" defTabSz="931863" eaLnBrk="0" hangingPunct="0">
              <a:defRPr b="1">
                <a:solidFill>
                  <a:schemeClr val="tx1"/>
                </a:solidFill>
                <a:latin typeface="Angsana New" panose="02020603050405020304" pitchFamily="18" charset="-34"/>
                <a:ea typeface="宋体" panose="02010600030101010101" pitchFamily="2" charset="-122"/>
              </a:defRPr>
            </a:lvl2pPr>
            <a:lvl3pPr marL="1143000" indent="-228600" defTabSz="931863" eaLnBrk="0" hangingPunct="0">
              <a:defRPr b="1">
                <a:solidFill>
                  <a:schemeClr val="tx1"/>
                </a:solidFill>
                <a:latin typeface="Angsana New" panose="02020603050405020304" pitchFamily="18" charset="-34"/>
                <a:ea typeface="宋体" panose="02010600030101010101" pitchFamily="2" charset="-122"/>
              </a:defRPr>
            </a:lvl3pPr>
            <a:lvl4pPr marL="1600200" indent="-228600" defTabSz="931863" eaLnBrk="0" hangingPunct="0">
              <a:defRPr b="1">
                <a:solidFill>
                  <a:schemeClr val="tx1"/>
                </a:solidFill>
                <a:latin typeface="Angsana New" panose="02020603050405020304" pitchFamily="18" charset="-34"/>
                <a:ea typeface="宋体" panose="02010600030101010101" pitchFamily="2" charset="-122"/>
              </a:defRPr>
            </a:lvl4pPr>
            <a:lvl5pPr marL="2057400" indent="-228600" defTabSz="931863" eaLnBrk="0" hangingPunct="0">
              <a:defRPr b="1">
                <a:solidFill>
                  <a:schemeClr val="tx1"/>
                </a:solidFill>
                <a:latin typeface="Angsana New" panose="02020603050405020304" pitchFamily="18" charset="-34"/>
                <a:ea typeface="宋体" panose="02010600030101010101" pitchFamily="2" charset="-122"/>
              </a:defRPr>
            </a:lvl5pPr>
            <a:lvl6pPr marL="2514600" indent="-228600" defTabSz="931863"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defTabSz="931863"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defTabSz="931863"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defTabSz="931863"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r" eaLnBrk="1" hangingPunct="1"/>
            <a:fld id="{3892094C-DAD4-4CA5-AE51-74E86704FAF7}" type="slidenum">
              <a:rPr lang="zh-CN" altLang="en-US" sz="1300" b="0">
                <a:latin typeface="Calibri" panose="020F0502020204030204" pitchFamily="34" charset="0"/>
                <a:cs typeface="Arial" panose="020B0604020202020204" pitchFamily="34" charset="0"/>
              </a:rPr>
              <a:pPr algn="r" eaLnBrk="1" hangingPunct="1"/>
              <a:t>17</a:t>
            </a:fld>
            <a:endParaRPr lang="en-US" altLang="zh-CN" sz="1300" b="0">
              <a:latin typeface="Calibri" panose="020F0502020204030204" pitchFamily="34" charset="0"/>
              <a:cs typeface="Arial" panose="020B0604020202020204" pitchFamily="34" charset="0"/>
            </a:endParaRPr>
          </a:p>
        </p:txBody>
      </p:sp>
      <p:sp>
        <p:nvSpPr>
          <p:cNvPr id="88067" name="Slide Image Placeholder 1"/>
          <p:cNvSpPr>
            <a:spLocks noGrp="1" noRot="1" noChangeAspect="1" noTextEdit="1"/>
          </p:cNvSpPr>
          <p:nvPr>
            <p:ph type="sldImg"/>
          </p:nvPr>
        </p:nvSpPr>
        <p:spPr bwMode="auto">
          <a:xfrm>
            <a:off x="1133475" y="687388"/>
            <a:ext cx="4679950" cy="35099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Notes Placeholder 2"/>
          <p:cNvSpPr>
            <a:spLocks noGrp="1"/>
          </p:cNvSpPr>
          <p:nvPr>
            <p:ph type="body" idx="1"/>
          </p:nvPr>
        </p:nvSpPr>
        <p:spPr bwMode="auto">
          <a:xfrm>
            <a:off x="701675" y="4416425"/>
            <a:ext cx="5607050"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7" tIns="45793" rIns="91587" bIns="45793"/>
          <a:lstStyle/>
          <a:p>
            <a:pPr defTabSz="914400"/>
            <a:endParaRPr lang="en-US" altLang="zh-CN" smtClean="0">
              <a:ea typeface="宋体" panose="02010600030101010101" pitchFamily="2" charset="-122"/>
            </a:endParaRPr>
          </a:p>
        </p:txBody>
      </p:sp>
      <p:sp>
        <p:nvSpPr>
          <p:cNvPr id="88069" name="Slide Number Placeholder 3"/>
          <p:cNvSpPr txBox="1">
            <a:spLocks noGrp="1"/>
          </p:cNvSpPr>
          <p:nvPr/>
        </p:nvSpPr>
        <p:spPr bwMode="auto">
          <a:xfrm>
            <a:off x="3973513" y="8851900"/>
            <a:ext cx="305593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87" tIns="45793" rIns="91587" bIns="45793" anchor="b"/>
          <a:lstStyle>
            <a:lvl1pPr defTabSz="931863" eaLnBrk="0" hangingPunct="0">
              <a:defRPr b="1">
                <a:solidFill>
                  <a:schemeClr val="tx1"/>
                </a:solidFill>
                <a:latin typeface="Angsana New" panose="02020603050405020304" pitchFamily="18" charset="-34"/>
                <a:ea typeface="宋体" panose="02010600030101010101" pitchFamily="2" charset="-122"/>
              </a:defRPr>
            </a:lvl1pPr>
            <a:lvl2pPr marL="742950" indent="-285750" defTabSz="931863" eaLnBrk="0" hangingPunct="0">
              <a:defRPr b="1">
                <a:solidFill>
                  <a:schemeClr val="tx1"/>
                </a:solidFill>
                <a:latin typeface="Angsana New" panose="02020603050405020304" pitchFamily="18" charset="-34"/>
                <a:ea typeface="宋体" panose="02010600030101010101" pitchFamily="2" charset="-122"/>
              </a:defRPr>
            </a:lvl2pPr>
            <a:lvl3pPr marL="1143000" indent="-228600" defTabSz="931863" eaLnBrk="0" hangingPunct="0">
              <a:defRPr b="1">
                <a:solidFill>
                  <a:schemeClr val="tx1"/>
                </a:solidFill>
                <a:latin typeface="Angsana New" panose="02020603050405020304" pitchFamily="18" charset="-34"/>
                <a:ea typeface="宋体" panose="02010600030101010101" pitchFamily="2" charset="-122"/>
              </a:defRPr>
            </a:lvl3pPr>
            <a:lvl4pPr marL="1600200" indent="-228600" defTabSz="931863" eaLnBrk="0" hangingPunct="0">
              <a:defRPr b="1">
                <a:solidFill>
                  <a:schemeClr val="tx1"/>
                </a:solidFill>
                <a:latin typeface="Angsana New" panose="02020603050405020304" pitchFamily="18" charset="-34"/>
                <a:ea typeface="宋体" panose="02010600030101010101" pitchFamily="2" charset="-122"/>
              </a:defRPr>
            </a:lvl4pPr>
            <a:lvl5pPr marL="2057400" indent="-228600" defTabSz="931863" eaLnBrk="0" hangingPunct="0">
              <a:defRPr b="1">
                <a:solidFill>
                  <a:schemeClr val="tx1"/>
                </a:solidFill>
                <a:latin typeface="Angsana New" panose="02020603050405020304" pitchFamily="18" charset="-34"/>
                <a:ea typeface="宋体" panose="02010600030101010101" pitchFamily="2" charset="-122"/>
              </a:defRPr>
            </a:lvl5pPr>
            <a:lvl6pPr marL="2514600" indent="-228600" defTabSz="931863"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defTabSz="931863"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defTabSz="931863"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defTabSz="931863"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r"/>
            <a:fld id="{2396C622-17F8-48BA-90D6-5B7D8EF0AE9A}" type="slidenum">
              <a:rPr lang="zh-CN" altLang="en-US" sz="1300" b="0">
                <a:latin typeface="Times" panose="02020603050405020304" pitchFamily="18" charset="0"/>
                <a:cs typeface="Arial" panose="020B0604020202020204" pitchFamily="34" charset="0"/>
              </a:rPr>
              <a:pPr algn="r"/>
              <a:t>17</a:t>
            </a:fld>
            <a:endParaRPr lang="en-US" altLang="zh-CN" sz="1300" b="0">
              <a:latin typeface="Times" panose="02020603050405020304" pitchFamily="18" charset="0"/>
              <a:cs typeface="Arial" panose="020B0604020202020204" pitchFamily="34" charset="0"/>
            </a:endParaRPr>
          </a:p>
        </p:txBody>
      </p:sp>
    </p:spTree>
    <p:extLst>
      <p:ext uri="{BB962C8B-B14F-4D97-AF65-F5344CB8AC3E}">
        <p14:creationId xmlns:p14="http://schemas.microsoft.com/office/powerpoint/2010/main" val="253423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xfrm>
            <a:off x="1182688" y="698500"/>
            <a:ext cx="46482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xfrm>
            <a:off x="701675" y="4416425"/>
            <a:ext cx="5607050"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4" tIns="46581" rIns="93164" bIns="46581"/>
          <a:lstStyle/>
          <a:p>
            <a:pPr defTabSz="914400"/>
            <a:endParaRPr lang="en-US" altLang="zh-CN" smtClean="0">
              <a:ea typeface="宋体" panose="02010600030101010101" pitchFamily="2" charset="-122"/>
            </a:endParaRPr>
          </a:p>
        </p:txBody>
      </p:sp>
    </p:spTree>
    <p:extLst>
      <p:ext uri="{BB962C8B-B14F-4D97-AF65-F5344CB8AC3E}">
        <p14:creationId xmlns:p14="http://schemas.microsoft.com/office/powerpoint/2010/main" val="83251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81100" y="700088"/>
            <a:ext cx="46482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xfrm>
            <a:off x="701675" y="4416425"/>
            <a:ext cx="5607050"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zh-CN" smtClean="0">
              <a:ea typeface="ＭＳ Ｐゴシック" panose="020B0600070205080204" pitchFamily="34" charset="-128"/>
            </a:endParaRPr>
          </a:p>
        </p:txBody>
      </p:sp>
    </p:spTree>
    <p:extLst>
      <p:ext uri="{BB962C8B-B14F-4D97-AF65-F5344CB8AC3E}">
        <p14:creationId xmlns:p14="http://schemas.microsoft.com/office/powerpoint/2010/main" val="2195697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1. </a:t>
            </a:r>
            <a:r>
              <a:rPr lang="zh-CN" altLang="en-US" sz="1200" dirty="0" smtClean="0"/>
              <a:t>集群中的节点失效是一种常态，而不是一种异常。由于参与运算与处理的节点数目非常庞大，通常会使用上千个节点进行共同计算，因此，每时每刻总会有节点处在失效状态。需要通过软件程序模块，监视系统的动态运行状况，侦测错误，并且将容错以及自动恢复系统集成在系统中。</a:t>
            </a:r>
            <a:endParaRPr lang="en-US" altLang="zh-CN" sz="1200" dirty="0" smtClean="0"/>
          </a:p>
          <a:p>
            <a:r>
              <a:rPr lang="en-US" altLang="zh-CN" sz="1200" dirty="0" smtClean="0"/>
              <a:t>2. Google</a:t>
            </a:r>
            <a:r>
              <a:rPr lang="zh-CN" altLang="en-US" sz="1200" dirty="0" smtClean="0"/>
              <a:t>系统中的文件大小与通常文件系统中的文件大小概念不一样，文件大小通常以</a:t>
            </a:r>
            <a:r>
              <a:rPr lang="en-US" altLang="zh-CN" sz="1200" dirty="0" smtClean="0"/>
              <a:t>G</a:t>
            </a:r>
            <a:r>
              <a:rPr lang="zh-CN" altLang="en-US" sz="1200" dirty="0" smtClean="0"/>
              <a:t>字节计。另外文件系统中的文件含义与通常文件不同，一个大文件可能包含大量数目的通常意义上的小文件。所以，设计预期和参数，例如</a:t>
            </a:r>
            <a:r>
              <a:rPr lang="en-US" altLang="zh-CN" sz="1200" dirty="0" smtClean="0"/>
              <a:t>I/O</a:t>
            </a:r>
            <a:r>
              <a:rPr lang="zh-CN" altLang="en-US" sz="1200" dirty="0" smtClean="0"/>
              <a:t>操作和块尺寸都要重新考虑。</a:t>
            </a:r>
            <a:endParaRPr lang="zh-CN" altLang="zh-CN" sz="1200" dirty="0" smtClean="0"/>
          </a:p>
          <a:p>
            <a:r>
              <a:rPr lang="en-US" altLang="zh-CN" sz="1200" dirty="0" smtClean="0"/>
              <a:t>3. Google</a:t>
            </a:r>
            <a:r>
              <a:rPr lang="zh-CN" altLang="en-US" sz="1200" dirty="0" smtClean="0"/>
              <a:t>文件系统中的文件读写模式和传统的文件系统不同。在</a:t>
            </a:r>
            <a:r>
              <a:rPr lang="en-US" altLang="zh-CN" sz="1200" dirty="0" smtClean="0"/>
              <a:t>Google</a:t>
            </a:r>
            <a:r>
              <a:rPr lang="zh-CN" altLang="en-US" sz="1200" dirty="0" smtClean="0"/>
              <a:t>应用</a:t>
            </a:r>
            <a:r>
              <a:rPr lang="en-US" altLang="zh-CN" sz="1200" dirty="0" smtClean="0"/>
              <a:t>(</a:t>
            </a:r>
            <a:r>
              <a:rPr lang="zh-CN" altLang="en-US" sz="1200" dirty="0" smtClean="0"/>
              <a:t>如搜索</a:t>
            </a:r>
            <a:r>
              <a:rPr lang="en-US" altLang="zh-CN" sz="1200" dirty="0" smtClean="0"/>
              <a:t>)</a:t>
            </a:r>
            <a:r>
              <a:rPr lang="zh-CN" altLang="en-US" sz="1200" dirty="0" smtClean="0"/>
              <a:t>中对大部分文件的修改，不是覆盖原有数据，而是在文件尾追加新数据。对文件的随机写是几乎不存在的。对于这类巨大文件的访问模式，客户端对数据块缓存失去了意义，追加操作成为性能优化和原子性</a:t>
            </a:r>
            <a:r>
              <a:rPr lang="en-US" altLang="zh-CN" sz="1200" dirty="0" smtClean="0"/>
              <a:t>(</a:t>
            </a:r>
            <a:r>
              <a:rPr lang="zh-CN" altLang="en-US" sz="1200" dirty="0" smtClean="0"/>
              <a:t>把一个事务看做是一个程序。它要么被完整地执行，要么完全不执行</a:t>
            </a:r>
            <a:r>
              <a:rPr lang="en-US" altLang="zh-CN" sz="1200" dirty="0" smtClean="0"/>
              <a:t>)</a:t>
            </a:r>
            <a:r>
              <a:rPr lang="zh-CN" altLang="en-US" sz="1200" dirty="0" smtClean="0"/>
              <a:t>保证的焦点。    </a:t>
            </a:r>
            <a:endParaRPr lang="en-US" altLang="zh-CN" sz="1200" dirty="0" smtClean="0"/>
          </a:p>
          <a:p>
            <a:r>
              <a:rPr lang="en-US" altLang="zh-CN" sz="1200" dirty="0" smtClean="0"/>
              <a:t>4. </a:t>
            </a:r>
            <a:r>
              <a:rPr lang="zh-CN" altLang="en-US" sz="1200" dirty="0" smtClean="0"/>
              <a:t>文件系统的某些具体操作不再透明，而且需要应用程序的协助完成，应用程序和文件系统</a:t>
            </a:r>
            <a:r>
              <a:rPr lang="en-US" altLang="zh-CN" sz="1200" dirty="0" smtClean="0"/>
              <a:t>API</a:t>
            </a:r>
            <a:r>
              <a:rPr lang="zh-CN" altLang="en-US" sz="1200" dirty="0" smtClean="0"/>
              <a:t>的协同设计提高了整个系统的灵活性。例如，放松了对</a:t>
            </a:r>
            <a:r>
              <a:rPr lang="en-US" altLang="zh-CN" sz="1200" dirty="0" smtClean="0"/>
              <a:t>GFS</a:t>
            </a:r>
            <a:r>
              <a:rPr lang="zh-CN" altLang="en-US" sz="1200" dirty="0" smtClean="0"/>
              <a:t>一致性模型的要求，这样不用加重应用程序的负担，就大大简化了文件系统的设计。还引入了原子性的追加操作，这样多个客户端同时进行追加的时候，就不需要额外的同步操作了。</a:t>
            </a:r>
            <a:endParaRPr lang="zh-CN" altLang="zh-CN" sz="1200" dirty="0" smtClean="0"/>
          </a:p>
          <a:p>
            <a:endParaRPr lang="zh-CN" altLang="en-US" dirty="0"/>
          </a:p>
        </p:txBody>
      </p:sp>
      <p:sp>
        <p:nvSpPr>
          <p:cNvPr id="4" name="灯片编号占位符 3"/>
          <p:cNvSpPr>
            <a:spLocks noGrp="1"/>
          </p:cNvSpPr>
          <p:nvPr>
            <p:ph type="sldNum" sz="quarter" idx="10"/>
          </p:nvPr>
        </p:nvSpPr>
        <p:spPr/>
        <p:txBody>
          <a:bodyPr/>
          <a:lstStyle/>
          <a:p>
            <a:fld id="{9F0FBAAF-96EA-4CD1-BC25-E7614124DFA9}" type="slidenum">
              <a:rPr lang="en-US" smtClean="0"/>
              <a:pPr/>
              <a:t>33</a:t>
            </a:fld>
            <a:endParaRPr lang="en-US"/>
          </a:p>
        </p:txBody>
      </p:sp>
    </p:spTree>
    <p:extLst>
      <p:ext uri="{BB962C8B-B14F-4D97-AF65-F5344CB8AC3E}">
        <p14:creationId xmlns:p14="http://schemas.microsoft.com/office/powerpoint/2010/main" val="3874845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0FBAAF-96EA-4CD1-BC25-E7614124DFA9}" type="slidenum">
              <a:rPr lang="en-US" smtClean="0"/>
              <a:pPr/>
              <a:t>34</a:t>
            </a:fld>
            <a:endParaRPr lang="en-US"/>
          </a:p>
        </p:txBody>
      </p:sp>
    </p:spTree>
    <p:extLst>
      <p:ext uri="{BB962C8B-B14F-4D97-AF65-F5344CB8AC3E}">
        <p14:creationId xmlns:p14="http://schemas.microsoft.com/office/powerpoint/2010/main" val="269726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图</a:t>
            </a:r>
            <a:r>
              <a:rPr lang="en-US" altLang="zh-CN" sz="1200" dirty="0" smtClean="0"/>
              <a:t>1</a:t>
            </a:r>
            <a:r>
              <a:rPr lang="zh-CN" altLang="en-US" sz="1200" dirty="0" smtClean="0"/>
              <a:t>给出了</a:t>
            </a:r>
            <a:r>
              <a:rPr lang="en-US" altLang="zh-CN" sz="1200" dirty="0" smtClean="0"/>
              <a:t>Google File System</a:t>
            </a:r>
            <a:r>
              <a:rPr lang="zh-CN" altLang="en-US" sz="1200" dirty="0" smtClean="0"/>
              <a:t>的系统架构，一个</a:t>
            </a:r>
            <a:r>
              <a:rPr lang="en-US" altLang="zh-CN" sz="1200" dirty="0" smtClean="0"/>
              <a:t>GFS</a:t>
            </a:r>
            <a:r>
              <a:rPr lang="zh-CN" altLang="en-US" sz="1200" dirty="0" smtClean="0"/>
              <a:t>集群包含一个主服务器和多个块服务器，被多个客户端访问。文件被分割成固定尺寸的块。在每个块创建的时候，服务器分配给它一个不变的、全球惟一的</a:t>
            </a:r>
            <a:r>
              <a:rPr lang="en-US" altLang="zh-CN" sz="1200" dirty="0" smtClean="0"/>
              <a:t>64</a:t>
            </a:r>
            <a:r>
              <a:rPr lang="zh-CN" altLang="en-US" sz="1200" dirty="0" smtClean="0"/>
              <a:t>位块句柄对它进行标识。块服务器把块作为</a:t>
            </a:r>
            <a:r>
              <a:rPr lang="en-US" altLang="zh-CN" sz="1200" dirty="0" err="1" smtClean="0"/>
              <a:t>linux</a:t>
            </a:r>
            <a:r>
              <a:rPr lang="zh-CN" altLang="en-US" sz="1200" dirty="0" smtClean="0"/>
              <a:t>文件保存在本地硬盘上，并根据指定的块句柄和字节范围来读写块数据。为了保证可靠性，每个块都会复制到多个块服务器上，缺省保存三个备份。主服务器管理文件系统所有的元数据，包括名字空间、访问控制信息和文件到块的映射信息，以及块当前所在的位置。</a:t>
            </a:r>
            <a:r>
              <a:rPr lang="en-US" altLang="zh-CN" sz="1200" dirty="0" smtClean="0"/>
              <a:t>GFS</a:t>
            </a:r>
            <a:r>
              <a:rPr lang="zh-CN" altLang="en-US" sz="1200" dirty="0" smtClean="0"/>
              <a:t>客户端代码被嵌入到每个程序里，它实现了</a:t>
            </a:r>
            <a:r>
              <a:rPr lang="en-US" altLang="zh-CN" sz="1200" dirty="0" smtClean="0"/>
              <a:t>Google</a:t>
            </a:r>
            <a:r>
              <a:rPr lang="zh-CN" altLang="en-US" sz="1200" dirty="0" smtClean="0"/>
              <a:t>文件系统 </a:t>
            </a:r>
            <a:r>
              <a:rPr lang="en-US" altLang="zh-CN" sz="1200" dirty="0" smtClean="0"/>
              <a:t>API</a:t>
            </a:r>
            <a:r>
              <a:rPr lang="zh-CN" altLang="en-US" sz="1200" dirty="0" smtClean="0"/>
              <a:t>，帮助应用程序与主服务器和块服务器通信，对数据进行读写。客户端跟主服务器交互进行元数据操作，但是所有的数据操作的通信都是直接和块服务器进行的。客户端提供的访问接口类似于</a:t>
            </a:r>
            <a:r>
              <a:rPr lang="en-US" altLang="zh-CN" sz="1200" dirty="0" smtClean="0"/>
              <a:t>POSIX</a:t>
            </a:r>
            <a:r>
              <a:rPr lang="zh-CN" altLang="en-US" sz="1200" dirty="0" smtClean="0"/>
              <a:t>接口，但有一定的修改，并不完全兼容</a:t>
            </a:r>
            <a:r>
              <a:rPr lang="en-US" altLang="zh-CN" sz="1200" dirty="0" smtClean="0"/>
              <a:t>POSIX</a:t>
            </a:r>
            <a:r>
              <a:rPr lang="zh-CN" altLang="en-US" sz="1200" dirty="0" smtClean="0"/>
              <a:t>标准。通过服务器端和客户端的联合设计，</a:t>
            </a:r>
            <a:r>
              <a:rPr lang="en-US" altLang="zh-CN" sz="1200" dirty="0" smtClean="0"/>
              <a:t>Google File System</a:t>
            </a:r>
            <a:r>
              <a:rPr lang="zh-CN" altLang="en-US" sz="1200" dirty="0" smtClean="0"/>
              <a:t>能够针对它本身的应用获得最大的性能以及可用性效果。</a:t>
            </a:r>
            <a:endParaRPr lang="zh-CN" altLang="zh-CN" sz="1200"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F0FBAAF-96EA-4CD1-BC25-E7614124DFA9}" type="slidenum">
              <a:rPr lang="en-US" smtClean="0"/>
              <a:pPr/>
              <a:t>35</a:t>
            </a:fld>
            <a:endParaRPr lang="en-US"/>
          </a:p>
        </p:txBody>
      </p:sp>
    </p:spTree>
    <p:extLst>
      <p:ext uri="{BB962C8B-B14F-4D97-AF65-F5344CB8AC3E}">
        <p14:creationId xmlns:p14="http://schemas.microsoft.com/office/powerpoint/2010/main" val="4080676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Resource Manager</a:t>
            </a:r>
            <a:r>
              <a:rPr lang="zh-CN" altLang="en-US" dirty="0" smtClean="0"/>
              <a:t>：</a:t>
            </a:r>
            <a:r>
              <a:rPr lang="zh-CN" altLang="zh-CN" sz="1200" kern="1200" dirty="0" smtClean="0">
                <a:solidFill>
                  <a:schemeClr val="tx1"/>
                </a:solidFill>
                <a:effectLst/>
                <a:latin typeface="+mn-lt"/>
                <a:ea typeface="+mn-ea"/>
                <a:cs typeface="+mn-cs"/>
              </a:rPr>
              <a:t>Scheduler和</a:t>
            </a:r>
            <a:r>
              <a:rPr lang="en-US" altLang="zh-CN" sz="1200" kern="1200" dirty="0" err="1" smtClean="0">
                <a:solidFill>
                  <a:schemeClr val="tx1"/>
                </a:solidFill>
                <a:effectLst/>
                <a:latin typeface="+mn-lt"/>
                <a:ea typeface="+mn-ea"/>
                <a:cs typeface="+mn-cs"/>
              </a:rPr>
              <a:t>ApplicationsManager</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ApplicationMaster</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NodeManager</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719B38C-0CE7-4913-9F68-2759A01AE474}" type="slidenum">
              <a:rPr lang="zh-CN" altLang="en-US" smtClean="0"/>
              <a:t>58</a:t>
            </a:fld>
            <a:endParaRPr lang="zh-CN" altLang="en-US"/>
          </a:p>
        </p:txBody>
      </p:sp>
    </p:spTree>
    <p:extLst>
      <p:ext uri="{BB962C8B-B14F-4D97-AF65-F5344CB8AC3E}">
        <p14:creationId xmlns:p14="http://schemas.microsoft.com/office/powerpoint/2010/main" val="151539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smtClean="0">
                <a:solidFill>
                  <a:schemeClr val="tx1"/>
                </a:solidFill>
                <a:effectLst/>
                <a:latin typeface="+mn-lt"/>
                <a:ea typeface="+mn-ea"/>
                <a:cs typeface="+mn-cs"/>
              </a:rPr>
              <a:t>社会化分析和预测型分析将会是大数据警务应用的两个热门领域，还记得醉驾者在</a:t>
            </a:r>
            <a:r>
              <a:rPr lang="en-US" altLang="zh-CN" sz="1200" b="1" i="0" u="none" strike="noStrike" kern="1200" dirty="0" smtClean="0">
                <a:solidFill>
                  <a:schemeClr val="tx1"/>
                </a:solidFill>
                <a:effectLst/>
                <a:latin typeface="+mn-lt"/>
                <a:ea typeface="+mn-ea"/>
                <a:cs typeface="+mn-cs"/>
              </a:rPr>
              <a:t>Facebook</a:t>
            </a:r>
            <a:r>
              <a:rPr lang="zh-CN" altLang="en-US" sz="1200" b="1" i="0" u="none" strike="noStrike" kern="1200" dirty="0" smtClean="0">
                <a:solidFill>
                  <a:schemeClr val="tx1"/>
                </a:solidFill>
                <a:effectLst/>
                <a:latin typeface="+mn-lt"/>
                <a:ea typeface="+mn-ea"/>
                <a:cs typeface="+mn-cs"/>
              </a:rPr>
              <a:t>上“炫醉”被捕的案例吗？随着警用大数据工具的不断成熟，以及物联网</a:t>
            </a:r>
            <a:r>
              <a:rPr lang="en-US" altLang="zh-CN" sz="1200" b="1" i="0" u="none" strike="noStrike" kern="1200" dirty="0" smtClean="0">
                <a:solidFill>
                  <a:schemeClr val="tx1"/>
                </a:solidFill>
                <a:effectLst/>
                <a:latin typeface="+mn-lt"/>
                <a:ea typeface="+mn-ea"/>
                <a:cs typeface="+mn-cs"/>
              </a:rPr>
              <a:t>+</a:t>
            </a:r>
            <a:r>
              <a:rPr lang="zh-CN" altLang="en-US" sz="1200" b="1" i="0" u="none" strike="noStrike" kern="1200" dirty="0" smtClean="0">
                <a:solidFill>
                  <a:schemeClr val="tx1"/>
                </a:solidFill>
                <a:effectLst/>
                <a:latin typeface="+mn-lt"/>
                <a:ea typeface="+mn-ea"/>
                <a:cs typeface="+mn-cs"/>
              </a:rPr>
              <a:t>社交网络</a:t>
            </a:r>
            <a:r>
              <a:rPr lang="en-US" altLang="zh-CN" sz="1200" b="1" i="0" u="none" strike="noStrike" kern="1200" dirty="0" smtClean="0">
                <a:solidFill>
                  <a:schemeClr val="tx1"/>
                </a:solidFill>
                <a:effectLst/>
                <a:latin typeface="+mn-lt"/>
                <a:ea typeface="+mn-ea"/>
                <a:cs typeface="+mn-cs"/>
              </a:rPr>
              <a:t>+</a:t>
            </a:r>
            <a:r>
              <a:rPr lang="zh-CN" altLang="en-US" sz="1200" b="1" i="0" u="none" strike="noStrike" kern="1200" dirty="0" smtClean="0">
                <a:solidFill>
                  <a:schemeClr val="tx1"/>
                </a:solidFill>
                <a:effectLst/>
                <a:latin typeface="+mn-lt"/>
                <a:ea typeface="+mn-ea"/>
                <a:cs typeface="+mn-cs"/>
              </a:rPr>
              <a:t>大数据</a:t>
            </a:r>
            <a:r>
              <a:rPr lang="en-US" altLang="zh-CN" sz="1200" b="1" i="0" u="none" strike="noStrike" kern="1200" dirty="0" smtClean="0">
                <a:solidFill>
                  <a:schemeClr val="tx1"/>
                </a:solidFill>
                <a:effectLst/>
                <a:latin typeface="+mn-lt"/>
                <a:ea typeface="+mn-ea"/>
                <a:cs typeface="+mn-cs"/>
              </a:rPr>
              <a:t>+</a:t>
            </a:r>
            <a:r>
              <a:rPr lang="zh-CN" altLang="en-US" sz="1200" b="1" i="0" u="none" strike="noStrike" kern="1200" dirty="0" smtClean="0">
                <a:solidFill>
                  <a:schemeClr val="tx1"/>
                </a:solidFill>
                <a:effectLst/>
                <a:latin typeface="+mn-lt"/>
                <a:ea typeface="+mn-ea"/>
                <a:cs typeface="+mn-cs"/>
              </a:rPr>
              <a:t>云计算的高速融合发展，执法部门的犯罪侦破和预防将进入一个全新的大数据时代。</a:t>
            </a:r>
            <a:endParaRPr lang="zh-CN" altLang="en-US" dirty="0"/>
          </a:p>
        </p:txBody>
      </p:sp>
      <p:sp>
        <p:nvSpPr>
          <p:cNvPr id="4" name="灯片编号占位符 3"/>
          <p:cNvSpPr>
            <a:spLocks noGrp="1"/>
          </p:cNvSpPr>
          <p:nvPr>
            <p:ph type="sldNum" sz="quarter" idx="10"/>
          </p:nvPr>
        </p:nvSpPr>
        <p:spPr/>
        <p:txBody>
          <a:bodyPr/>
          <a:lstStyle/>
          <a:p>
            <a:fld id="{2875DF08-4109-419C-A947-C5995A6AD9A5}" type="slidenum">
              <a:rPr lang="zh-CN" altLang="en-US" smtClean="0"/>
              <a:t>68</a:t>
            </a:fld>
            <a:endParaRPr lang="zh-CN" altLang="en-US"/>
          </a:p>
        </p:txBody>
      </p:sp>
    </p:spTree>
    <p:extLst>
      <p:ext uri="{BB962C8B-B14F-4D97-AF65-F5344CB8AC3E}">
        <p14:creationId xmlns:p14="http://schemas.microsoft.com/office/powerpoint/2010/main" val="3317696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34925" y="2349500"/>
            <a:ext cx="9074150" cy="279400"/>
            <a:chOff x="0" y="0"/>
            <a:chExt cx="4965" cy="176"/>
          </a:xfrm>
        </p:grpSpPr>
        <p:pic>
          <p:nvPicPr>
            <p:cNvPr id="2051" name="Line 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Text Box 4"/>
            <p:cNvSpPr txBox="1">
              <a:spLocks noChangeArrowheads="1"/>
            </p:cNvSpPr>
            <p:nvPr userDrawn="1"/>
          </p:nvSpPr>
          <p:spPr bwMode="auto">
            <a:xfrm>
              <a:off x="72" y="86"/>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b="0"/>
            </a:p>
          </p:txBody>
        </p:sp>
      </p:grpSp>
      <p:sp>
        <p:nvSpPr>
          <p:cNvPr id="2053" name="Rectangle 5"/>
          <p:cNvSpPr>
            <a:spLocks noChangeArrowheads="1"/>
          </p:cNvSpPr>
          <p:nvPr/>
        </p:nvSpPr>
        <p:spPr bwMode="auto">
          <a:xfrm>
            <a:off x="1739900" y="2708275"/>
            <a:ext cx="6553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r" eaLnBrk="0" hangingPunct="0">
              <a:spcBef>
                <a:spcPct val="20000"/>
              </a:spcBef>
              <a:buClr>
                <a:srgbClr val="333399"/>
              </a:buClr>
              <a:buFont typeface="Wingdings" panose="05000000000000000000" pitchFamily="2" charset="2"/>
              <a:defRPr sz="2800" b="1">
                <a:latin typeface="Times New Roman" panose="02020603050405020304" pitchFamily="18" charset="0"/>
                <a:ea typeface="楷体_GB2312" pitchFamily="1" charset="-122"/>
              </a:defRPr>
            </a:lvl1pPr>
            <a:lvl2pPr algn="ctr" eaLnBrk="0" hangingPunct="0">
              <a:spcBef>
                <a:spcPct val="20000"/>
              </a:spcBef>
              <a:buClr>
                <a:srgbClr val="333399"/>
              </a:buClr>
              <a:buFont typeface="Wingdings" panose="05000000000000000000" pitchFamily="2" charset="2"/>
              <a:defRPr sz="2400" b="1">
                <a:latin typeface="Times New Roman" panose="02020603050405020304" pitchFamily="18" charset="0"/>
                <a:ea typeface="楷体_GB2312" pitchFamily="1" charset="-122"/>
              </a:defRPr>
            </a:lvl2pPr>
            <a:lvl3pPr algn="ctr" eaLnBrk="0" hangingPunct="0">
              <a:spcBef>
                <a:spcPct val="20000"/>
              </a:spcBef>
              <a:buClr>
                <a:srgbClr val="333399"/>
              </a:buClr>
              <a:buFont typeface="Wingdings" panose="05000000000000000000" pitchFamily="2" charset="2"/>
              <a:defRPr sz="2000" b="1">
                <a:latin typeface="Times New Roman" panose="02020603050405020304" pitchFamily="18" charset="0"/>
                <a:ea typeface="楷体_GB2312" pitchFamily="1" charset="-122"/>
              </a:defRPr>
            </a:lvl3pPr>
            <a:lvl4pPr algn="ctr" eaLnBrk="0" hangingPunct="0">
              <a:spcBef>
                <a:spcPct val="20000"/>
              </a:spcBef>
              <a:buClr>
                <a:srgbClr val="333399"/>
              </a:buClr>
              <a:buFont typeface="Wingdings" panose="05000000000000000000" pitchFamily="2" charset="2"/>
              <a:defRPr sz="2000" b="1">
                <a:latin typeface="Times New Roman" panose="02020603050405020304" pitchFamily="18" charset="0"/>
                <a:ea typeface="楷体_GB2312" pitchFamily="1" charset="-122"/>
              </a:defRPr>
            </a:lvl4pPr>
            <a:lvl5pPr algn="ctr" eaLnBrk="0" hangingPunct="0">
              <a:spcBef>
                <a:spcPct val="20000"/>
              </a:spcBef>
              <a:buClr>
                <a:srgbClr val="333399"/>
              </a:buClr>
              <a:defRPr sz="2000" b="1">
                <a:latin typeface="Times New Roman" panose="02020603050405020304" pitchFamily="18" charset="0"/>
                <a:ea typeface="楷体_GB2312" pitchFamily="1" charset="-122"/>
              </a:defRPr>
            </a:lvl5pPr>
            <a:lvl6pPr algn="ctr" eaLnBrk="0" fontAlgn="base" hangingPunct="0">
              <a:spcBef>
                <a:spcPct val="20000"/>
              </a:spcBef>
              <a:spcAft>
                <a:spcPct val="0"/>
              </a:spcAft>
              <a:buClr>
                <a:srgbClr val="333399"/>
              </a:buClr>
              <a:defRPr sz="2000" b="1">
                <a:latin typeface="Times New Roman" panose="02020603050405020304" pitchFamily="18" charset="0"/>
                <a:ea typeface="楷体_GB2312" pitchFamily="1" charset="-122"/>
              </a:defRPr>
            </a:lvl6pPr>
            <a:lvl7pPr algn="ctr" eaLnBrk="0" fontAlgn="base" hangingPunct="0">
              <a:spcBef>
                <a:spcPct val="20000"/>
              </a:spcBef>
              <a:spcAft>
                <a:spcPct val="0"/>
              </a:spcAft>
              <a:buClr>
                <a:srgbClr val="333399"/>
              </a:buClr>
              <a:defRPr sz="2000" b="1">
                <a:latin typeface="Times New Roman" panose="02020603050405020304" pitchFamily="18" charset="0"/>
                <a:ea typeface="楷体_GB2312" pitchFamily="1" charset="-122"/>
              </a:defRPr>
            </a:lvl7pPr>
            <a:lvl8pPr algn="ctr" eaLnBrk="0" fontAlgn="base" hangingPunct="0">
              <a:spcBef>
                <a:spcPct val="20000"/>
              </a:spcBef>
              <a:spcAft>
                <a:spcPct val="0"/>
              </a:spcAft>
              <a:buClr>
                <a:srgbClr val="333399"/>
              </a:buClr>
              <a:defRPr sz="2000" b="1">
                <a:latin typeface="Times New Roman" panose="02020603050405020304" pitchFamily="18" charset="0"/>
                <a:ea typeface="楷体_GB2312" pitchFamily="1" charset="-122"/>
              </a:defRPr>
            </a:lvl8pPr>
            <a:lvl9pPr algn="ctr" eaLnBrk="0" fontAlgn="base" hangingPunct="0">
              <a:spcBef>
                <a:spcPct val="20000"/>
              </a:spcBef>
              <a:spcAft>
                <a:spcPct val="0"/>
              </a:spcAft>
              <a:buClr>
                <a:srgbClr val="333399"/>
              </a:buClr>
              <a:defRPr sz="2000" b="1">
                <a:latin typeface="Times New Roman" panose="02020603050405020304" pitchFamily="18" charset="0"/>
                <a:ea typeface="楷体_GB2312" pitchFamily="1" charset="-122"/>
              </a:defRPr>
            </a:lvl9pPr>
          </a:lstStyle>
          <a:p>
            <a:endParaRPr lang="zh-CN"/>
          </a:p>
          <a:p>
            <a:endParaRPr lang="zh-CN"/>
          </a:p>
          <a:p>
            <a:endParaRPr lang="zh-CN"/>
          </a:p>
          <a:p>
            <a:endParaRPr lang="zh-CN"/>
          </a:p>
        </p:txBody>
      </p:sp>
      <p:sp>
        <p:nvSpPr>
          <p:cNvPr id="2054" name="Rectangle 6"/>
          <p:cNvSpPr>
            <a:spLocks noChangeArrowheads="1"/>
          </p:cNvSpPr>
          <p:nvPr/>
        </p:nvSpPr>
        <p:spPr bwMode="auto">
          <a:xfrm>
            <a:off x="760413" y="2209800"/>
            <a:ext cx="7772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90000"/>
              </a:lnSpc>
              <a:defRPr sz="3200" b="1">
                <a:latin typeface="Times New Roman" panose="02020603050405020304" pitchFamily="18" charset="0"/>
                <a:ea typeface="楷体_GB2312" pitchFamily="1" charset="-122"/>
              </a:defRPr>
            </a:lvl1pPr>
            <a:lvl2pPr eaLnBrk="0" hangingPunct="0">
              <a:lnSpc>
                <a:spcPct val="90000"/>
              </a:lnSpc>
              <a:defRPr sz="3200" b="1">
                <a:latin typeface="Times New Roman" panose="02020603050405020304" pitchFamily="18" charset="0"/>
                <a:ea typeface="楷体_GB2312" pitchFamily="1" charset="-122"/>
              </a:defRPr>
            </a:lvl2pPr>
            <a:lvl3pPr eaLnBrk="0" hangingPunct="0">
              <a:lnSpc>
                <a:spcPct val="90000"/>
              </a:lnSpc>
              <a:defRPr sz="3200" b="1">
                <a:latin typeface="Times New Roman" panose="02020603050405020304" pitchFamily="18" charset="0"/>
                <a:ea typeface="楷体_GB2312" pitchFamily="1" charset="-122"/>
              </a:defRPr>
            </a:lvl3pPr>
            <a:lvl4pPr eaLnBrk="0" hangingPunct="0">
              <a:lnSpc>
                <a:spcPct val="90000"/>
              </a:lnSpc>
              <a:defRPr sz="3200" b="1">
                <a:latin typeface="Times New Roman" panose="02020603050405020304" pitchFamily="18" charset="0"/>
                <a:ea typeface="楷体_GB2312" pitchFamily="1" charset="-122"/>
              </a:defRPr>
            </a:lvl4pPr>
            <a:lvl5pPr eaLnBrk="0" hangingPunct="0">
              <a:lnSpc>
                <a:spcPct val="90000"/>
              </a:lnSpc>
              <a:defRPr sz="3200" b="1">
                <a:latin typeface="Times New Roman" panose="02020603050405020304" pitchFamily="18" charset="0"/>
                <a:ea typeface="楷体_GB2312" pitchFamily="1" charset="-122"/>
              </a:defRPr>
            </a:lvl5pPr>
            <a:lvl6pPr marL="457200" eaLnBrk="0" fontAlgn="base" hangingPunct="0">
              <a:lnSpc>
                <a:spcPct val="90000"/>
              </a:lnSpc>
              <a:spcBef>
                <a:spcPct val="0"/>
              </a:spcBef>
              <a:spcAft>
                <a:spcPct val="0"/>
              </a:spcAft>
              <a:defRPr sz="3200" b="1">
                <a:latin typeface="Times New Roman" panose="02020603050405020304" pitchFamily="18" charset="0"/>
                <a:ea typeface="楷体_GB2312" pitchFamily="1" charset="-122"/>
              </a:defRPr>
            </a:lvl6pPr>
            <a:lvl7pPr marL="914400" eaLnBrk="0" fontAlgn="base" hangingPunct="0">
              <a:lnSpc>
                <a:spcPct val="90000"/>
              </a:lnSpc>
              <a:spcBef>
                <a:spcPct val="0"/>
              </a:spcBef>
              <a:spcAft>
                <a:spcPct val="0"/>
              </a:spcAft>
              <a:defRPr sz="3200" b="1">
                <a:latin typeface="Times New Roman" panose="02020603050405020304" pitchFamily="18" charset="0"/>
                <a:ea typeface="楷体_GB2312" pitchFamily="1" charset="-122"/>
              </a:defRPr>
            </a:lvl7pPr>
            <a:lvl8pPr marL="1371600" eaLnBrk="0" fontAlgn="base" hangingPunct="0">
              <a:lnSpc>
                <a:spcPct val="90000"/>
              </a:lnSpc>
              <a:spcBef>
                <a:spcPct val="0"/>
              </a:spcBef>
              <a:spcAft>
                <a:spcPct val="0"/>
              </a:spcAft>
              <a:defRPr sz="3200" b="1">
                <a:latin typeface="Times New Roman" panose="02020603050405020304" pitchFamily="18" charset="0"/>
                <a:ea typeface="楷体_GB2312" pitchFamily="1" charset="-122"/>
              </a:defRPr>
            </a:lvl8pPr>
            <a:lvl9pPr marL="1828800" eaLnBrk="0" fontAlgn="base" hangingPunct="0">
              <a:lnSpc>
                <a:spcPct val="90000"/>
              </a:lnSpc>
              <a:spcBef>
                <a:spcPct val="0"/>
              </a:spcBef>
              <a:spcAft>
                <a:spcPct val="0"/>
              </a:spcAft>
              <a:defRPr sz="3200" b="1">
                <a:latin typeface="Times New Roman" panose="02020603050405020304" pitchFamily="18" charset="0"/>
                <a:ea typeface="楷体_GB2312" pitchFamily="1" charset="-122"/>
              </a:defRPr>
            </a:lvl9pPr>
          </a:lstStyle>
          <a:p>
            <a:endParaRPr lang="zh-CN"/>
          </a:p>
        </p:txBody>
      </p:sp>
      <p:pic>
        <p:nvPicPr>
          <p:cNvPr id="2055" name="Picture 7" descr="logo_with_title_horizon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5518150"/>
            <a:ext cx="4751388"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8"/>
          <p:cNvSpPr>
            <a:spLocks noGrp="1" noChangeArrowheads="1"/>
          </p:cNvSpPr>
          <p:nvPr>
            <p:ph type="ctrTitle"/>
          </p:nvPr>
        </p:nvSpPr>
        <p:spPr>
          <a:xfrm>
            <a:off x="539750" y="1412875"/>
            <a:ext cx="8064500" cy="89535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lvl1pPr>
          </a:lstStyle>
          <a:p>
            <a:pPr lvl="0"/>
            <a:r>
              <a:rPr lang="zh-CN" altLang="en-US" noProof="0" smtClean="0"/>
              <a:t>单击此处编辑母版标题样式</a:t>
            </a:r>
            <a:endParaRPr lang="zh-CN" noProof="0" smtClean="0"/>
          </a:p>
        </p:txBody>
      </p:sp>
      <p:sp>
        <p:nvSpPr>
          <p:cNvPr id="2057" name="Rectangle 9"/>
          <p:cNvSpPr>
            <a:spLocks noGrp="1" noChangeArrowheads="1"/>
          </p:cNvSpPr>
          <p:nvPr>
            <p:ph type="subTitle" idx="1"/>
          </p:nvPr>
        </p:nvSpPr>
        <p:spPr>
          <a:xfrm>
            <a:off x="1981200" y="2709863"/>
            <a:ext cx="6624638" cy="175260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r">
              <a:buFont typeface="Wingdings" panose="05000000000000000000" pitchFamily="2" charset="2"/>
              <a:buNone/>
              <a:defRPr/>
            </a:lvl1pPr>
          </a:lstStyle>
          <a:p>
            <a:pPr lvl="0"/>
            <a:r>
              <a:rPr lang="zh-CN" altLang="en-US" noProof="0" smtClean="0"/>
              <a:t>单击此处编辑母版副标题样式</a:t>
            </a:r>
            <a:endParaRPr lang="zh-CN" noProof="0" smtClean="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95438811"/>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588" y="261938"/>
            <a:ext cx="2033587"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261938"/>
            <a:ext cx="5951538"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52460964"/>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C43F59D-40BD-4656-AB89-6B41B0190020}" type="datetimeFigureOut">
              <a:rPr lang="zh-CN" altLang="en-US" smtClean="0">
                <a:solidFill>
                  <a:prstClr val="black">
                    <a:tint val="75000"/>
                  </a:prstClr>
                </a:solidFill>
              </a:rPr>
              <a:pPr/>
              <a:t>2014/5/20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DF7FA2-2397-48D9-91F4-F49F005E0D8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7484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43F59D-40BD-4656-AB89-6B41B0190020}" type="datetimeFigureOut">
              <a:rPr lang="zh-CN" altLang="en-US" smtClean="0">
                <a:solidFill>
                  <a:prstClr val="black">
                    <a:tint val="75000"/>
                  </a:prstClr>
                </a:solidFill>
              </a:rPr>
              <a:pPr/>
              <a:t>2014/5/20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DF7FA2-2397-48D9-91F4-F49F005E0D8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0230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C43F59D-40BD-4656-AB89-6B41B0190020}" type="datetimeFigureOut">
              <a:rPr lang="zh-CN" altLang="en-US" smtClean="0">
                <a:solidFill>
                  <a:prstClr val="black">
                    <a:tint val="75000"/>
                  </a:prstClr>
                </a:solidFill>
              </a:rPr>
              <a:pPr/>
              <a:t>2014/5/20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DF7FA2-2397-48D9-91F4-F49F005E0D8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9771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C43F59D-40BD-4656-AB89-6B41B0190020}" type="datetimeFigureOut">
              <a:rPr lang="zh-CN" altLang="en-US" smtClean="0">
                <a:solidFill>
                  <a:prstClr val="black">
                    <a:tint val="75000"/>
                  </a:prstClr>
                </a:solidFill>
              </a:rPr>
              <a:pPr/>
              <a:t>2014/5/20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9DF7FA2-2397-48D9-91F4-F49F005E0D8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3356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43F59D-40BD-4656-AB89-6B41B0190020}" type="datetimeFigureOut">
              <a:rPr lang="zh-CN" altLang="en-US" smtClean="0">
                <a:solidFill>
                  <a:prstClr val="black">
                    <a:tint val="75000"/>
                  </a:prstClr>
                </a:solidFill>
              </a:rPr>
              <a:pPr/>
              <a:t>2014/5/20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49DF7FA2-2397-48D9-91F4-F49F005E0D8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4611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43F59D-40BD-4656-AB89-6B41B0190020}" type="datetimeFigureOut">
              <a:rPr lang="zh-CN" altLang="en-US" smtClean="0">
                <a:solidFill>
                  <a:prstClr val="black">
                    <a:tint val="75000"/>
                  </a:prstClr>
                </a:solidFill>
              </a:rPr>
              <a:pPr/>
              <a:t>2014/5/20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49DF7FA2-2397-48D9-91F4-F49F005E0D8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805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43F59D-40BD-4656-AB89-6B41B0190020}" type="datetimeFigureOut">
              <a:rPr lang="zh-CN" altLang="en-US" smtClean="0">
                <a:solidFill>
                  <a:prstClr val="black">
                    <a:tint val="75000"/>
                  </a:prstClr>
                </a:solidFill>
              </a:rPr>
              <a:pPr/>
              <a:t>2014/5/20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49DF7FA2-2397-48D9-91F4-F49F005E0D8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8307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43F59D-40BD-4656-AB89-6B41B0190020}" type="datetimeFigureOut">
              <a:rPr lang="zh-CN" altLang="en-US" smtClean="0">
                <a:solidFill>
                  <a:prstClr val="black">
                    <a:tint val="75000"/>
                  </a:prstClr>
                </a:solidFill>
              </a:rPr>
              <a:pPr/>
              <a:t>2014/5/20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9DF7FA2-2397-48D9-91F4-F49F005E0D8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017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2086396"/>
      </p:ext>
    </p:extLst>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43F59D-40BD-4656-AB89-6B41B0190020}" type="datetimeFigureOut">
              <a:rPr lang="zh-CN" altLang="en-US" smtClean="0">
                <a:solidFill>
                  <a:prstClr val="black">
                    <a:tint val="75000"/>
                  </a:prstClr>
                </a:solidFill>
              </a:rPr>
              <a:pPr/>
              <a:t>2014/5/20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9DF7FA2-2397-48D9-91F4-F49F005E0D8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6414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43F59D-40BD-4656-AB89-6B41B0190020}" type="datetimeFigureOut">
              <a:rPr lang="zh-CN" altLang="en-US" smtClean="0">
                <a:solidFill>
                  <a:prstClr val="black">
                    <a:tint val="75000"/>
                  </a:prstClr>
                </a:solidFill>
              </a:rPr>
              <a:pPr/>
              <a:t>2014/5/20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DF7FA2-2397-48D9-91F4-F49F005E0D8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02861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43F59D-40BD-4656-AB89-6B41B0190020}" type="datetimeFigureOut">
              <a:rPr lang="zh-CN" altLang="en-US" smtClean="0">
                <a:solidFill>
                  <a:prstClr val="black">
                    <a:tint val="75000"/>
                  </a:prstClr>
                </a:solidFill>
              </a:rPr>
              <a:pPr/>
              <a:t>2014/5/20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DF7FA2-2397-48D9-91F4-F49F005E0D8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57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342473307"/>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00113" y="1341438"/>
            <a:ext cx="3851275" cy="48958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3788" y="1341438"/>
            <a:ext cx="3852862" cy="48958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01211532"/>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04165706"/>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27852944"/>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762519"/>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34141180"/>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941893498"/>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p:nvSpPr>
        <p:spPr bwMode="auto">
          <a:xfrm>
            <a:off x="762000" y="9144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sz="2400" b="0">
              <a:latin typeface="Times New Roman" panose="02020603050405020304" pitchFamily="18" charset="0"/>
            </a:endParaRPr>
          </a:p>
        </p:txBody>
      </p:sp>
      <p:sp>
        <p:nvSpPr>
          <p:cNvPr id="1027" name="Rectangle 4"/>
          <p:cNvSpPr>
            <a:spLocks noGrp="1" noChangeArrowheads="1"/>
          </p:cNvSpPr>
          <p:nvPr>
            <p:ph type="title"/>
          </p:nvPr>
        </p:nvSpPr>
        <p:spPr bwMode="auto">
          <a:xfrm>
            <a:off x="755650" y="261938"/>
            <a:ext cx="81375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8" name="Rectangle 5"/>
          <p:cNvSpPr>
            <a:spLocks noGrp="1" noChangeArrowheads="1"/>
          </p:cNvSpPr>
          <p:nvPr>
            <p:ph type="body" idx="1"/>
          </p:nvPr>
        </p:nvSpPr>
        <p:spPr bwMode="auto">
          <a:xfrm>
            <a:off x="900113" y="1341438"/>
            <a:ext cx="785653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12"/>
          <p:cNvSpPr>
            <a:spLocks noChangeArrowheads="1"/>
          </p:cNvSpPr>
          <p:nvPr/>
        </p:nvSpPr>
        <p:spPr bwMode="auto">
          <a:xfrm>
            <a:off x="0" y="0"/>
            <a:ext cx="327025" cy="6858000"/>
          </a:xfrm>
          <a:prstGeom prst="rect">
            <a:avLst/>
          </a:prstGeom>
          <a:gradFill rotWithShape="0">
            <a:gsLst>
              <a:gs pos="0">
                <a:srgbClr val="333399"/>
              </a:gs>
              <a:gs pos="100000">
                <a:srgbClr val="C6D6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b="0"/>
          </a:p>
        </p:txBody>
      </p:sp>
      <p:grpSp>
        <p:nvGrpSpPr>
          <p:cNvPr id="1030" name="Group 6"/>
          <p:cNvGrpSpPr>
            <a:grpSpLocks/>
          </p:cNvGrpSpPr>
          <p:nvPr/>
        </p:nvGrpSpPr>
        <p:grpSpPr bwMode="auto">
          <a:xfrm>
            <a:off x="539750" y="981075"/>
            <a:ext cx="8569325" cy="279400"/>
            <a:chOff x="0" y="0"/>
            <a:chExt cx="4965" cy="176"/>
          </a:xfrm>
        </p:grpSpPr>
        <p:pic>
          <p:nvPicPr>
            <p:cNvPr id="1031" name="Line 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userDrawn="1"/>
          </p:nvSpPr>
          <p:spPr bwMode="auto">
            <a:xfrm>
              <a:off x="72" y="86"/>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b="0"/>
            </a:p>
          </p:txBody>
        </p:sp>
      </p:grpSp>
      <p:pic>
        <p:nvPicPr>
          <p:cNvPr id="1033" name="Picture 9" descr="ustc_logo_水印"/>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1054100"/>
            <a:ext cx="53975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logo_with_title_horizont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29350" y="6121400"/>
            <a:ext cx="26638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advClick="0"/>
  <p:txStyles>
    <p:titleStyle>
      <a:lvl1pPr algn="l" rtl="0" eaLnBrk="1" fontAlgn="base" hangingPunct="1">
        <a:lnSpc>
          <a:spcPct val="90000"/>
        </a:lnSpc>
        <a:spcBef>
          <a:spcPct val="0"/>
        </a:spcBef>
        <a:spcAft>
          <a:spcPct val="0"/>
        </a:spcAft>
        <a:defRPr sz="32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3200" b="1">
          <a:latin typeface="Times New Roman" panose="02020603050405020304" pitchFamily="18" charset="0"/>
          <a:ea typeface="楷体_GB2312" pitchFamily="1" charset="-122"/>
        </a:defRPr>
      </a:lvl2pPr>
      <a:lvl3pPr algn="l" rtl="0" eaLnBrk="1" fontAlgn="base" hangingPunct="1">
        <a:lnSpc>
          <a:spcPct val="90000"/>
        </a:lnSpc>
        <a:spcBef>
          <a:spcPct val="0"/>
        </a:spcBef>
        <a:spcAft>
          <a:spcPct val="0"/>
        </a:spcAft>
        <a:defRPr sz="3200" b="1">
          <a:latin typeface="Times New Roman" panose="02020603050405020304" pitchFamily="18" charset="0"/>
          <a:ea typeface="楷体_GB2312" pitchFamily="1" charset="-122"/>
        </a:defRPr>
      </a:lvl3pPr>
      <a:lvl4pPr algn="l" rtl="0" eaLnBrk="1" fontAlgn="base" hangingPunct="1">
        <a:lnSpc>
          <a:spcPct val="90000"/>
        </a:lnSpc>
        <a:spcBef>
          <a:spcPct val="0"/>
        </a:spcBef>
        <a:spcAft>
          <a:spcPct val="0"/>
        </a:spcAft>
        <a:defRPr sz="3200" b="1">
          <a:latin typeface="Times New Roman" panose="02020603050405020304" pitchFamily="18" charset="0"/>
          <a:ea typeface="楷体_GB2312" pitchFamily="1" charset="-122"/>
        </a:defRPr>
      </a:lvl4pPr>
      <a:lvl5pPr algn="l" rtl="0" eaLnBrk="1" fontAlgn="base" hangingPunct="1">
        <a:lnSpc>
          <a:spcPct val="90000"/>
        </a:lnSpc>
        <a:spcBef>
          <a:spcPct val="0"/>
        </a:spcBef>
        <a:spcAft>
          <a:spcPct val="0"/>
        </a:spcAft>
        <a:defRPr sz="3200" b="1">
          <a:latin typeface="Times New Roman" panose="02020603050405020304" pitchFamily="18" charset="0"/>
          <a:ea typeface="楷体_GB2312" pitchFamily="1" charset="-122"/>
        </a:defRPr>
      </a:lvl5pPr>
      <a:lvl6pPr marL="457200" algn="l" rtl="0" eaLnBrk="1" fontAlgn="base" hangingPunct="1">
        <a:lnSpc>
          <a:spcPct val="90000"/>
        </a:lnSpc>
        <a:spcBef>
          <a:spcPct val="0"/>
        </a:spcBef>
        <a:spcAft>
          <a:spcPct val="0"/>
        </a:spcAft>
        <a:defRPr sz="3200" b="1">
          <a:latin typeface="Times New Roman" panose="02020603050405020304" pitchFamily="18" charset="0"/>
          <a:ea typeface="楷体_GB2312" pitchFamily="1" charset="-122"/>
        </a:defRPr>
      </a:lvl6pPr>
      <a:lvl7pPr marL="914400" algn="l" rtl="0" eaLnBrk="1" fontAlgn="base" hangingPunct="1">
        <a:lnSpc>
          <a:spcPct val="90000"/>
        </a:lnSpc>
        <a:spcBef>
          <a:spcPct val="0"/>
        </a:spcBef>
        <a:spcAft>
          <a:spcPct val="0"/>
        </a:spcAft>
        <a:defRPr sz="3200" b="1">
          <a:latin typeface="Times New Roman" panose="02020603050405020304" pitchFamily="18" charset="0"/>
          <a:ea typeface="楷体_GB2312" pitchFamily="1" charset="-122"/>
        </a:defRPr>
      </a:lvl7pPr>
      <a:lvl8pPr marL="1371600" algn="l" rtl="0" eaLnBrk="1" fontAlgn="base" hangingPunct="1">
        <a:lnSpc>
          <a:spcPct val="90000"/>
        </a:lnSpc>
        <a:spcBef>
          <a:spcPct val="0"/>
        </a:spcBef>
        <a:spcAft>
          <a:spcPct val="0"/>
        </a:spcAft>
        <a:defRPr sz="3200" b="1">
          <a:latin typeface="Times New Roman" panose="02020603050405020304" pitchFamily="18" charset="0"/>
          <a:ea typeface="楷体_GB2312" pitchFamily="1" charset="-122"/>
        </a:defRPr>
      </a:lvl8pPr>
      <a:lvl9pPr marL="1828800" algn="l" rtl="0" eaLnBrk="1" fontAlgn="base" hangingPunct="1">
        <a:lnSpc>
          <a:spcPct val="90000"/>
        </a:lnSpc>
        <a:spcBef>
          <a:spcPct val="0"/>
        </a:spcBef>
        <a:spcAft>
          <a:spcPct val="0"/>
        </a:spcAft>
        <a:defRPr sz="3200" b="1">
          <a:latin typeface="Times New Roman" panose="02020603050405020304" pitchFamily="18" charset="0"/>
          <a:ea typeface="楷体_GB2312" pitchFamily="1" charset="-122"/>
        </a:defRPr>
      </a:lvl9pPr>
    </p:titleStyle>
    <p:bodyStyle>
      <a:lvl1pPr marL="342900" indent="-342900" algn="l" rtl="0" eaLnBrk="1" fontAlgn="base" hangingPunct="1">
        <a:spcBef>
          <a:spcPct val="20000"/>
        </a:spcBef>
        <a:spcAft>
          <a:spcPct val="0"/>
        </a:spcAft>
        <a:buClr>
          <a:srgbClr val="333399"/>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333399"/>
        </a:buClr>
        <a:buFont typeface="Wingdings" panose="05000000000000000000" pitchFamily="2" charset="2"/>
        <a:buChar char="Ø"/>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99"/>
        </a:buClr>
        <a:buFont typeface="Wingdings" panose="05000000000000000000" pitchFamily="2" charset="2"/>
        <a:buChar char="l"/>
        <a:defRPr sz="2000" b="1"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333399"/>
        </a:buClr>
        <a:buFont typeface="Wingdings" panose="05000000000000000000" pitchFamily="2" charset="2"/>
        <a:buChar char="§"/>
        <a:defRPr sz="2000" b="1"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333399"/>
        </a:buClr>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AC43F59D-40BD-4656-AB89-6B41B0190020}" type="datetimeFigureOut">
              <a:rPr lang="zh-CN" altLang="en-US" b="0" smtClean="0">
                <a:solidFill>
                  <a:prstClr val="black">
                    <a:tint val="75000"/>
                  </a:prstClr>
                </a:solidFill>
                <a:latin typeface="Calibri" panose="020F0502020204030204"/>
              </a:rPr>
              <a:pPr fontAlgn="auto">
                <a:spcBef>
                  <a:spcPts val="0"/>
                </a:spcBef>
                <a:spcAft>
                  <a:spcPts val="0"/>
                </a:spcAft>
              </a:pPr>
              <a:t>2014/5/20</a:t>
            </a:fld>
            <a:endParaRPr lang="zh-CN" altLang="en-US" b="0">
              <a:solidFill>
                <a:prstClr val="black">
                  <a:tint val="75000"/>
                </a:prstClr>
              </a:solidFill>
              <a:latin typeface="Calibri" panose="020F0502020204030204"/>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zh-CN" altLang="en-US" b="0">
              <a:solidFill>
                <a:prstClr val="black">
                  <a:tint val="75000"/>
                </a:prstClr>
              </a:solidFill>
              <a:latin typeface="Calibri" panose="020F0502020204030204"/>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49DF7FA2-2397-48D9-91F4-F49F005E0D87}" type="slidenum">
              <a:rPr lang="zh-CN" altLang="en-US" b="0" smtClean="0">
                <a:solidFill>
                  <a:prstClr val="black">
                    <a:tint val="75000"/>
                  </a:prstClr>
                </a:solidFill>
                <a:latin typeface="Calibri" panose="020F0502020204030204"/>
              </a:rPr>
              <a:pPr fontAlgn="auto">
                <a:spcBef>
                  <a:spcPts val="0"/>
                </a:spcBef>
                <a:spcAft>
                  <a:spcPts val="0"/>
                </a:spcAft>
              </a:pPr>
              <a:t>‹#›</a:t>
            </a:fld>
            <a:endParaRPr lang="zh-CN" alt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191624579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xhzhou@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e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v.youku.com/v_show/id_XNDI0MDE4MzU2.html?from=y1.2-1-176.4.2-1.12-1-2-1" TargetMode="External"/><Relationship Id="rId2" Type="http://schemas.openxmlformats.org/officeDocument/2006/relationships/hyperlink" Target="http://v.youku.com/v_show/id_XNjI3MzgzNDc2.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ctocio.com/ccnews/10940.html" TargetMode="External"/><Relationship Id="rId7" Type="http://schemas.openxmlformats.org/officeDocument/2006/relationships/hyperlink" Target="http://www.ctocio.com/bigdata/15528.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ctocio.com/ccnews/15551.html" TargetMode="External"/><Relationship Id="rId5" Type="http://schemas.openxmlformats.org/officeDocument/2006/relationships/hyperlink" Target="http://v.youku.com/v_show/id_XNDI5NDA5OTAw.html?from=y1.2-1-103.4.30-1.12-1-2-29" TargetMode="External"/><Relationship Id="rId4" Type="http://schemas.openxmlformats.org/officeDocument/2006/relationships/hyperlink" Target="http://v.youku.com/v_show/id_XNDcyNDA1NjIw.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a:r>
              <a:rPr lang="zh-CN" altLang="en-US" sz="5400" kern="0" dirty="0">
                <a:solidFill>
                  <a:srgbClr val="FC0128"/>
                </a:solidFill>
                <a:latin typeface="隶书"/>
                <a:ea typeface="宋体" panose="02010600030101010101" pitchFamily="2" charset="-122"/>
              </a:rPr>
              <a:t>计算机体系结构</a:t>
            </a:r>
            <a:endParaRPr lang="zh-CN" altLang="zh-CN" dirty="0"/>
          </a:p>
        </p:txBody>
      </p:sp>
      <p:sp>
        <p:nvSpPr>
          <p:cNvPr id="4099" name="Rectangle 3"/>
          <p:cNvSpPr>
            <a:spLocks noGrp="1" noChangeArrowheads="1"/>
          </p:cNvSpPr>
          <p:nvPr>
            <p:ph type="subTitle" idx="1"/>
          </p:nvPr>
        </p:nvSpPr>
        <p:spPr>
          <a:xfrm>
            <a:off x="1331640" y="2852936"/>
            <a:ext cx="6624638" cy="1752600"/>
          </a:xfrm>
        </p:spPr>
        <p:txBody>
          <a:bodyPr/>
          <a:lstStyle/>
          <a:p>
            <a:pPr lvl="0" algn="ctr" eaLnBrk="0" hangingPunct="0">
              <a:lnSpc>
                <a:spcPct val="90000"/>
              </a:lnSpc>
              <a:spcBef>
                <a:spcPct val="30000"/>
              </a:spcBef>
              <a:buClrTx/>
              <a:buSzPct val="100000"/>
            </a:pPr>
            <a:r>
              <a:rPr lang="zh-CN" altLang="en-US" sz="2400" kern="0" dirty="0">
                <a:solidFill>
                  <a:srgbClr val="000000"/>
                </a:solidFill>
                <a:latin typeface="Arial"/>
                <a:ea typeface="隶书" panose="02010509060101010101" pitchFamily="49" charset="-122"/>
              </a:rPr>
              <a:t>周学海</a:t>
            </a:r>
          </a:p>
          <a:p>
            <a:pPr lvl="0" algn="ctr" eaLnBrk="0" hangingPunct="0">
              <a:lnSpc>
                <a:spcPct val="90000"/>
              </a:lnSpc>
              <a:spcBef>
                <a:spcPct val="30000"/>
              </a:spcBef>
              <a:buClrTx/>
              <a:buSzPct val="100000"/>
            </a:pPr>
            <a:r>
              <a:rPr lang="en-US" altLang="zh-CN" sz="2400" kern="0" dirty="0">
                <a:solidFill>
                  <a:srgbClr val="000000"/>
                </a:solidFill>
                <a:latin typeface="Arial"/>
                <a:ea typeface="隶书" panose="02010509060101010101" pitchFamily="49" charset="-122"/>
                <a:hlinkClick r:id="rId2"/>
              </a:rPr>
              <a:t>xhzhou@ustc.edu.cn</a:t>
            </a:r>
            <a:endParaRPr lang="en-US" altLang="zh-CN" sz="2400" kern="0" dirty="0">
              <a:solidFill>
                <a:srgbClr val="000000"/>
              </a:solidFill>
              <a:latin typeface="Arial"/>
              <a:ea typeface="隶书" panose="02010509060101010101" pitchFamily="49" charset="-122"/>
            </a:endParaRPr>
          </a:p>
          <a:p>
            <a:pPr lvl="0" algn="ctr" eaLnBrk="0" hangingPunct="0">
              <a:lnSpc>
                <a:spcPct val="90000"/>
              </a:lnSpc>
              <a:spcBef>
                <a:spcPct val="30000"/>
              </a:spcBef>
              <a:buClrTx/>
              <a:buSzPct val="100000"/>
            </a:pPr>
            <a:r>
              <a:rPr lang="en-US" altLang="zh-CN" sz="2400" kern="0" dirty="0">
                <a:solidFill>
                  <a:srgbClr val="000000"/>
                </a:solidFill>
                <a:latin typeface="Arial"/>
                <a:ea typeface="隶书" panose="02010509060101010101" pitchFamily="49" charset="-122"/>
              </a:rPr>
              <a:t>0551-63601556, 63492271</a:t>
            </a:r>
          </a:p>
          <a:p>
            <a:pPr lvl="0" algn="ctr" eaLnBrk="0" hangingPunct="0">
              <a:lnSpc>
                <a:spcPct val="90000"/>
              </a:lnSpc>
              <a:spcBef>
                <a:spcPct val="30000"/>
              </a:spcBef>
              <a:buClrTx/>
              <a:buSzPct val="100000"/>
            </a:pPr>
            <a:r>
              <a:rPr lang="zh-CN" altLang="en-US" sz="2400" kern="0" dirty="0">
                <a:solidFill>
                  <a:srgbClr val="000000"/>
                </a:solidFill>
                <a:latin typeface="Arial"/>
                <a:ea typeface="隶书" panose="02010509060101010101" pitchFamily="49" charset="-122"/>
              </a:rPr>
              <a:t>中国科学技术大学</a:t>
            </a:r>
          </a:p>
          <a:p>
            <a:endParaRPr lang="zh-CN" altLang="zh-CN"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仓库级计算机的计算机体系结构</a:t>
            </a:r>
            <a:endParaRPr lang="zh-CN" altLang="en-US" dirty="0"/>
          </a:p>
        </p:txBody>
      </p:sp>
      <p:pic>
        <p:nvPicPr>
          <p:cNvPr id="4" name="内容占位符 3"/>
          <p:cNvPicPr>
            <a:picLocks noGrp="1" noChangeAspect="1"/>
          </p:cNvPicPr>
          <p:nvPr>
            <p:ph idx="1"/>
          </p:nvPr>
        </p:nvPicPr>
        <p:blipFill>
          <a:blip r:embed="rId2"/>
          <a:stretch>
            <a:fillRect/>
          </a:stretch>
        </p:blipFill>
        <p:spPr>
          <a:xfrm>
            <a:off x="2039755" y="1340768"/>
            <a:ext cx="5569313" cy="4895850"/>
          </a:xfrm>
          <a:prstGeom prst="rect">
            <a:avLst/>
          </a:prstGeom>
        </p:spPr>
      </p:pic>
    </p:spTree>
    <p:extLst>
      <p:ext uri="{BB962C8B-B14F-4D97-AF65-F5344CB8AC3E}">
        <p14:creationId xmlns:p14="http://schemas.microsoft.com/office/powerpoint/2010/main" val="2847665808"/>
      </p:ext>
    </p:extLst>
  </p:cSld>
  <p:clrMapOvr>
    <a:masterClrMapping/>
  </p:clrMapOvr>
  <p:transition spd="slow" advClick="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a:t>
            </a:r>
            <a:endParaRPr lang="en-US" altLang="zh-CN" dirty="0"/>
          </a:p>
        </p:txBody>
      </p:sp>
      <p:sp>
        <p:nvSpPr>
          <p:cNvPr id="5" name="内容占位符 4"/>
          <p:cNvSpPr>
            <a:spLocks noGrp="1"/>
          </p:cNvSpPr>
          <p:nvPr>
            <p:ph idx="1"/>
          </p:nvPr>
        </p:nvSpPr>
        <p:spPr/>
        <p:txBody>
          <a:bodyPr/>
          <a:lstStyle/>
          <a:p>
            <a:r>
              <a:rPr lang="zh-CN" altLang="en-US" dirty="0" smtClean="0"/>
              <a:t>将磁盘包含在服务器中，通过以太网连接访问远程服务器磁盘上的信息</a:t>
            </a:r>
            <a:endParaRPr lang="en-US" altLang="zh-CN" dirty="0" smtClean="0"/>
          </a:p>
          <a:p>
            <a:r>
              <a:rPr lang="zh-CN" altLang="en-US" dirty="0" smtClean="0"/>
              <a:t>使用网络连接存储（</a:t>
            </a:r>
            <a:r>
              <a:rPr lang="en-US" altLang="zh-CN" dirty="0" smtClean="0"/>
              <a:t>NAS</a:t>
            </a:r>
            <a:r>
              <a:rPr lang="zh-CN" altLang="en-US" dirty="0" smtClean="0"/>
              <a:t>），可能是通过类似于</a:t>
            </a:r>
            <a:r>
              <a:rPr lang="en-US" altLang="zh-CN" dirty="0" err="1" smtClean="0"/>
              <a:t>Infiniband</a:t>
            </a:r>
            <a:r>
              <a:rPr lang="zh-CN" altLang="en-US" dirty="0" smtClean="0"/>
              <a:t>的存储网络</a:t>
            </a:r>
            <a:endParaRPr lang="en-US" altLang="zh-CN" dirty="0" smtClean="0"/>
          </a:p>
          <a:p>
            <a:endParaRPr lang="en-US" altLang="zh-CN" dirty="0"/>
          </a:p>
          <a:p>
            <a:r>
              <a:rPr lang="en-US" altLang="zh-CN" dirty="0" smtClean="0"/>
              <a:t>WSC</a:t>
            </a:r>
            <a:r>
              <a:rPr lang="zh-CN" altLang="en-US" dirty="0" smtClean="0"/>
              <a:t>通常会依靠本地磁盘，并提供用于处理连接性和可靠性的存储软件</a:t>
            </a:r>
            <a:endParaRPr lang="zh-CN" altLang="en-US" dirty="0"/>
          </a:p>
        </p:txBody>
      </p:sp>
    </p:spTree>
    <p:extLst>
      <p:ext uri="{BB962C8B-B14F-4D97-AF65-F5344CB8AC3E}">
        <p14:creationId xmlns:p14="http://schemas.microsoft.com/office/powerpoint/2010/main" val="933223501"/>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WSC</a:t>
            </a:r>
            <a:r>
              <a:rPr lang="zh-CN" altLang="en-US" dirty="0" smtClean="0"/>
              <a:t>存储层次结构</a:t>
            </a:r>
            <a:endParaRPr lang="zh-CN" altLang="en-US" dirty="0"/>
          </a:p>
        </p:txBody>
      </p:sp>
      <p:pic>
        <p:nvPicPr>
          <p:cNvPr id="4" name="内容占位符 3"/>
          <p:cNvPicPr>
            <a:picLocks noGrp="1" noChangeAspect="1"/>
          </p:cNvPicPr>
          <p:nvPr>
            <p:ph idx="1"/>
          </p:nvPr>
        </p:nvPicPr>
        <p:blipFill>
          <a:blip r:embed="rId2"/>
          <a:stretch>
            <a:fillRect/>
          </a:stretch>
        </p:blipFill>
        <p:spPr>
          <a:xfrm>
            <a:off x="1331640" y="2420888"/>
            <a:ext cx="6286500" cy="2733675"/>
          </a:xfrm>
          <a:prstGeom prst="rect">
            <a:avLst/>
          </a:prstGeom>
        </p:spPr>
      </p:pic>
      <p:sp>
        <p:nvSpPr>
          <p:cNvPr id="5" name="文本框 4"/>
          <p:cNvSpPr txBox="1"/>
          <p:nvPr/>
        </p:nvSpPr>
        <p:spPr>
          <a:xfrm>
            <a:off x="755650" y="1700808"/>
            <a:ext cx="4907113" cy="369332"/>
          </a:xfrm>
          <a:prstGeom prst="rect">
            <a:avLst/>
          </a:prstGeom>
          <a:noFill/>
        </p:spPr>
        <p:txBody>
          <a:bodyPr wrap="none" rtlCol="0">
            <a:spAutoFit/>
          </a:bodyPr>
          <a:lstStyle/>
          <a:p>
            <a:r>
              <a:rPr lang="en-US" altLang="zh-CN" dirty="0" smtClean="0"/>
              <a:t>WSC</a:t>
            </a:r>
            <a:r>
              <a:rPr lang="zh-CN" altLang="en-US" dirty="0" smtClean="0"/>
              <a:t>内部存储器层次结构的延迟、带宽和容量</a:t>
            </a:r>
            <a:endParaRPr lang="zh-CN" altLang="en-US" dirty="0"/>
          </a:p>
        </p:txBody>
      </p:sp>
    </p:spTree>
    <p:extLst>
      <p:ext uri="{BB962C8B-B14F-4D97-AF65-F5344CB8AC3E}">
        <p14:creationId xmlns:p14="http://schemas.microsoft.com/office/powerpoint/2010/main" val="553227180"/>
      </p:ext>
    </p:extLst>
  </p:cSld>
  <p:clrMapOvr>
    <a:masterClrMapping/>
  </p:clrMapOvr>
  <p:transition spd="slow" advClick="0">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WSC</a:t>
            </a:r>
            <a:r>
              <a:rPr lang="zh-CN" altLang="en-US" dirty="0"/>
              <a:t>存储层次结构</a:t>
            </a:r>
          </a:p>
        </p:txBody>
      </p:sp>
      <p:pic>
        <p:nvPicPr>
          <p:cNvPr id="4" name="内容占位符 3"/>
          <p:cNvPicPr>
            <a:picLocks noGrp="1" noChangeAspect="1"/>
          </p:cNvPicPr>
          <p:nvPr>
            <p:ph idx="1"/>
          </p:nvPr>
        </p:nvPicPr>
        <p:blipFill>
          <a:blip r:embed="rId2"/>
          <a:stretch>
            <a:fillRect/>
          </a:stretch>
        </p:blipFill>
        <p:spPr>
          <a:xfrm>
            <a:off x="971600" y="1268760"/>
            <a:ext cx="7408194" cy="4895850"/>
          </a:xfrm>
          <a:prstGeom prst="rect">
            <a:avLst/>
          </a:prstGeom>
        </p:spPr>
      </p:pic>
    </p:spTree>
    <p:extLst>
      <p:ext uri="{BB962C8B-B14F-4D97-AF65-F5344CB8AC3E}">
        <p14:creationId xmlns:p14="http://schemas.microsoft.com/office/powerpoint/2010/main" val="1460917697"/>
      </p:ext>
    </p:extLst>
  </p:cSld>
  <p:clrMapOvr>
    <a:masterClrMapping/>
  </p:clrMapOvr>
  <p:transition spd="slow" advClick="0">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pic>
        <p:nvPicPr>
          <p:cNvPr id="4" name="内容占位符 3"/>
          <p:cNvPicPr>
            <a:picLocks noGrp="1" noChangeAspect="1"/>
          </p:cNvPicPr>
          <p:nvPr>
            <p:ph idx="1"/>
          </p:nvPr>
        </p:nvPicPr>
        <p:blipFill>
          <a:blip r:embed="rId2"/>
          <a:stretch>
            <a:fillRect/>
          </a:stretch>
        </p:blipFill>
        <p:spPr>
          <a:xfrm>
            <a:off x="1187624" y="1268760"/>
            <a:ext cx="6286500" cy="2733675"/>
          </a:xfrm>
          <a:prstGeom prst="rect">
            <a:avLst/>
          </a:prstGeom>
        </p:spPr>
      </p:pic>
      <p:sp>
        <p:nvSpPr>
          <p:cNvPr id="5" name="文本框 4"/>
          <p:cNvSpPr txBox="1"/>
          <p:nvPr/>
        </p:nvSpPr>
        <p:spPr>
          <a:xfrm>
            <a:off x="1007988" y="4221088"/>
            <a:ext cx="7632848" cy="646331"/>
          </a:xfrm>
          <a:prstGeom prst="rect">
            <a:avLst/>
          </a:prstGeom>
          <a:noFill/>
        </p:spPr>
        <p:txBody>
          <a:bodyPr wrap="square" rtlCol="0">
            <a:spAutoFit/>
          </a:bodyPr>
          <a:lstStyle/>
          <a:p>
            <a:r>
              <a:rPr lang="zh-CN" altLang="en-US" dirty="0" smtClean="0"/>
              <a:t>假定</a:t>
            </a:r>
            <a:r>
              <a:rPr lang="en-US" altLang="zh-CN" dirty="0" smtClean="0"/>
              <a:t>90%</a:t>
            </a:r>
            <a:r>
              <a:rPr lang="zh-CN" altLang="en-US" dirty="0" smtClean="0"/>
              <a:t>的访问服务器是本地访问，</a:t>
            </a:r>
            <a:r>
              <a:rPr lang="en-US" altLang="zh-CN" dirty="0" smtClean="0"/>
              <a:t>9%</a:t>
            </a:r>
            <a:r>
              <a:rPr lang="zh-CN" altLang="en-US" dirty="0" smtClean="0"/>
              <a:t>的访问超出服务器但在机架范围内，</a:t>
            </a:r>
            <a:r>
              <a:rPr lang="en-US" altLang="zh-CN" dirty="0" smtClean="0"/>
              <a:t>1%</a:t>
            </a:r>
            <a:r>
              <a:rPr lang="zh-CN" altLang="en-US" dirty="0" smtClean="0"/>
              <a:t>的访问超出机架但在阵列范围内，则，平均存储器延迟为多少？</a:t>
            </a:r>
            <a:endParaRPr lang="en-US" altLang="zh-CN" dirty="0" smtClean="0"/>
          </a:p>
        </p:txBody>
      </p:sp>
      <p:pic>
        <p:nvPicPr>
          <p:cNvPr id="6" name="图片 5"/>
          <p:cNvPicPr>
            <a:picLocks noChangeAspect="1"/>
          </p:cNvPicPr>
          <p:nvPr/>
        </p:nvPicPr>
        <p:blipFill>
          <a:blip r:embed="rId3"/>
          <a:stretch>
            <a:fillRect/>
          </a:stretch>
        </p:blipFill>
        <p:spPr>
          <a:xfrm>
            <a:off x="1331640" y="5086072"/>
            <a:ext cx="6496050" cy="685800"/>
          </a:xfrm>
          <a:prstGeom prst="rect">
            <a:avLst/>
          </a:prstGeom>
        </p:spPr>
      </p:pic>
    </p:spTree>
    <p:extLst>
      <p:ext uri="{BB962C8B-B14F-4D97-AF65-F5344CB8AC3E}">
        <p14:creationId xmlns:p14="http://schemas.microsoft.com/office/powerpoint/2010/main" val="13612750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pic>
        <p:nvPicPr>
          <p:cNvPr id="4" name="内容占位符 3"/>
          <p:cNvPicPr>
            <a:picLocks noGrp="1" noChangeAspect="1"/>
          </p:cNvPicPr>
          <p:nvPr>
            <p:ph idx="1"/>
          </p:nvPr>
        </p:nvPicPr>
        <p:blipFill>
          <a:blip r:embed="rId2"/>
          <a:stretch>
            <a:fillRect/>
          </a:stretch>
        </p:blipFill>
        <p:spPr>
          <a:xfrm>
            <a:off x="1708026" y="371226"/>
            <a:ext cx="6286500" cy="2733675"/>
          </a:xfrm>
          <a:prstGeom prst="rect">
            <a:avLst/>
          </a:prstGeom>
        </p:spPr>
      </p:pic>
      <p:sp>
        <p:nvSpPr>
          <p:cNvPr id="5" name="文本框 4"/>
          <p:cNvSpPr txBox="1"/>
          <p:nvPr/>
        </p:nvSpPr>
        <p:spPr>
          <a:xfrm>
            <a:off x="787342" y="3139725"/>
            <a:ext cx="7632848" cy="923330"/>
          </a:xfrm>
          <a:prstGeom prst="rect">
            <a:avLst/>
          </a:prstGeom>
          <a:noFill/>
        </p:spPr>
        <p:txBody>
          <a:bodyPr wrap="square" rtlCol="0">
            <a:spAutoFit/>
          </a:bodyPr>
          <a:lstStyle/>
          <a:p>
            <a:r>
              <a:rPr lang="zh-CN" altLang="en-US" dirty="0" smtClean="0"/>
              <a:t>在服务器内部的磁盘之间、在机架的服务器之间、在阵列中不同的机架内的服务器之间，传递</a:t>
            </a:r>
            <a:r>
              <a:rPr lang="en-US" altLang="zh-CN" dirty="0" smtClean="0"/>
              <a:t>1000MB</a:t>
            </a:r>
            <a:r>
              <a:rPr lang="zh-CN" altLang="en-US" dirty="0" smtClean="0"/>
              <a:t>需要多少时间？在这三种情况下，在</a:t>
            </a:r>
            <a:r>
              <a:rPr lang="en-US" altLang="zh-CN" dirty="0" smtClean="0"/>
              <a:t>DRAM</a:t>
            </a:r>
            <a:r>
              <a:rPr lang="zh-CN" altLang="en-US" dirty="0" smtClean="0"/>
              <a:t>之间传递</a:t>
            </a:r>
            <a:r>
              <a:rPr lang="en-US" altLang="zh-CN" dirty="0" smtClean="0"/>
              <a:t>1000MB</a:t>
            </a:r>
            <a:r>
              <a:rPr lang="zh-CN" altLang="en-US" dirty="0" smtClean="0"/>
              <a:t>可以加快多少时间？</a:t>
            </a:r>
            <a:endParaRPr lang="en-US" altLang="zh-CN" dirty="0" smtClean="0"/>
          </a:p>
        </p:txBody>
      </p:sp>
      <p:pic>
        <p:nvPicPr>
          <p:cNvPr id="3" name="图片 2"/>
          <p:cNvPicPr>
            <a:picLocks noChangeAspect="1"/>
          </p:cNvPicPr>
          <p:nvPr/>
        </p:nvPicPr>
        <p:blipFill>
          <a:blip r:embed="rId3"/>
          <a:stretch>
            <a:fillRect/>
          </a:stretch>
        </p:blipFill>
        <p:spPr>
          <a:xfrm>
            <a:off x="1751028" y="4152301"/>
            <a:ext cx="5705475" cy="2362200"/>
          </a:xfrm>
          <a:prstGeom prst="rect">
            <a:avLst/>
          </a:prstGeom>
        </p:spPr>
      </p:pic>
    </p:spTree>
    <p:extLst>
      <p:ext uri="{BB962C8B-B14F-4D97-AF65-F5344CB8AC3E}">
        <p14:creationId xmlns:p14="http://schemas.microsoft.com/office/powerpoint/2010/main" val="223280447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 </a:t>
            </a:r>
            <a:r>
              <a:rPr lang="zh-CN" altLang="en-US" dirty="0" smtClean="0"/>
              <a:t>云计算概念</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b="0" dirty="0"/>
              <a:t>Cloud computing is a style of computing in which dynamically scalable and often virtualized resources are provided as a service over the Internet</a:t>
            </a:r>
            <a:r>
              <a:rPr lang="en-US" altLang="zh-CN" b="0" dirty="0" smtClean="0"/>
              <a:t>.</a:t>
            </a:r>
          </a:p>
          <a:p>
            <a:endParaRPr lang="en-US" altLang="zh-CN" b="0" dirty="0"/>
          </a:p>
          <a:p>
            <a:r>
              <a:rPr lang="zh-CN" altLang="en-US" b="0" dirty="0" smtClean="0"/>
              <a:t>云计算是一种服务模式</a:t>
            </a:r>
            <a:endParaRPr lang="zh-CN" altLang="en-US" dirty="0"/>
          </a:p>
        </p:txBody>
      </p:sp>
    </p:spTree>
    <p:extLst>
      <p:ext uri="{BB962C8B-B14F-4D97-AF65-F5344CB8AC3E}">
        <p14:creationId xmlns:p14="http://schemas.microsoft.com/office/powerpoint/2010/main" val="3248133059"/>
      </p:ext>
    </p:extLst>
  </p:cSld>
  <p:clrMapOvr>
    <a:masterClrMapping/>
  </p:clrMapOvr>
  <mc:AlternateContent xmlns:mc="http://schemas.openxmlformats.org/markup-compatibility/2006" xmlns:p14="http://schemas.microsoft.com/office/powerpoint/2010/main">
    <mc:Choice Requires="p14">
      <p:transition spd="slow" p14:dur="1600" advClick="0">
        <p14:prism isContent="1" isInverted="1"/>
      </p:transition>
    </mc:Choice>
    <mc:Fallback xmlns="">
      <p:transition spd="slow"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Rectangl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550" y="4049713"/>
            <a:ext cx="30178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itle 1"/>
          <p:cNvSpPr>
            <a:spLocks noGrp="1"/>
          </p:cNvSpPr>
          <p:nvPr>
            <p:ph type="title" idx="4294967295"/>
          </p:nvPr>
        </p:nvSpPr>
        <p:spPr bwMode="auto">
          <a:xfrm>
            <a:off x="457200" y="274638"/>
            <a:ext cx="3016250" cy="5730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l"/>
            <a:r>
              <a:rPr lang="zh-CN" altLang="en-US" sz="2700" b="1" dirty="0" smtClean="0">
                <a:cs typeface="Arial" panose="020B0604020202020204" pitchFamily="34" charset="0"/>
              </a:rPr>
              <a:t>云计算体系</a:t>
            </a:r>
            <a:r>
              <a:rPr lang="zh-CN" altLang="en-US" sz="2700" dirty="0">
                <a:cs typeface="Arial" panose="020B0604020202020204" pitchFamily="34" charset="0"/>
              </a:rPr>
              <a:t>架构</a:t>
            </a:r>
            <a:endParaRPr lang="zh-CN" altLang="en-US" sz="2700" b="1" dirty="0" smtClean="0">
              <a:cs typeface="Arial" panose="020B0604020202020204" pitchFamily="34" charset="0"/>
            </a:endParaRPr>
          </a:p>
        </p:txBody>
      </p:sp>
      <p:pic>
        <p:nvPicPr>
          <p:cNvPr id="53252" name="Rectangl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4967288"/>
            <a:ext cx="6303963"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Rectangl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650" y="3238500"/>
            <a:ext cx="30083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34"/>
          <p:cNvSpPr txBox="1">
            <a:spLocks noChangeArrowheads="1"/>
          </p:cNvSpPr>
          <p:nvPr/>
        </p:nvSpPr>
        <p:spPr bwMode="auto">
          <a:xfrm>
            <a:off x="4773613" y="3427413"/>
            <a:ext cx="2584450" cy="2746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zh-CN" altLang="en-US" sz="1200" dirty="0">
                <a:solidFill>
                  <a:srgbClr val="FF0000"/>
                </a:solidFill>
                <a:latin typeface="Arial" panose="020B0604020202020204" pitchFamily="34" charset="0"/>
                <a:cs typeface="Arial" panose="020B0604020202020204" pitchFamily="34" charset="0"/>
              </a:rPr>
              <a:t>服务调度和管理引擎</a:t>
            </a:r>
            <a:endParaRPr lang="en-US" altLang="zh-CN" sz="1200" dirty="0">
              <a:solidFill>
                <a:srgbClr val="FF0000"/>
              </a:solidFill>
              <a:latin typeface="Arial" panose="020B0604020202020204" pitchFamily="34" charset="0"/>
              <a:cs typeface="Arial" panose="020B0604020202020204" pitchFamily="34" charset="0"/>
            </a:endParaRPr>
          </a:p>
        </p:txBody>
      </p:sp>
      <p:pic>
        <p:nvPicPr>
          <p:cNvPr id="532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5212" y="5630863"/>
            <a:ext cx="739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6" name="AutoShape 82"/>
          <p:cNvGrpSpPr>
            <a:grpSpLocks/>
          </p:cNvGrpSpPr>
          <p:nvPr/>
        </p:nvGrpSpPr>
        <p:grpSpPr bwMode="auto">
          <a:xfrm rot="10800000">
            <a:off x="5780088" y="4583113"/>
            <a:ext cx="585787" cy="438150"/>
            <a:chOff x="3418" y="2569"/>
            <a:chExt cx="418" cy="269"/>
          </a:xfrm>
        </p:grpSpPr>
        <p:pic>
          <p:nvPicPr>
            <p:cNvPr id="53302" name="AutoShape 8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8" y="2569"/>
              <a:ext cx="41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03" name="Text Box 15"/>
            <p:cNvSpPr txBox="1">
              <a:spLocks noChangeArrowheads="1"/>
            </p:cNvSpPr>
            <p:nvPr/>
          </p:nvSpPr>
          <p:spPr bwMode="auto">
            <a:xfrm rot="10800000">
              <a:off x="3543" y="2592"/>
              <a:ext cx="17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eaLnBrk="1" hangingPunct="1"/>
              <a:endParaRPr lang="zh-CN" altLang="en-US" b="0">
                <a:latin typeface="Arial" panose="020B0604020202020204" pitchFamily="34" charset="0"/>
                <a:cs typeface="Arial" panose="020B0604020202020204" pitchFamily="34" charset="0"/>
              </a:endParaRPr>
            </a:p>
          </p:txBody>
        </p:sp>
      </p:grpSp>
      <p:sp>
        <p:nvSpPr>
          <p:cNvPr id="53257" name="Text Box 34"/>
          <p:cNvSpPr txBox="1">
            <a:spLocks noChangeArrowheads="1"/>
          </p:cNvSpPr>
          <p:nvPr/>
        </p:nvSpPr>
        <p:spPr bwMode="auto">
          <a:xfrm>
            <a:off x="4827588" y="4262438"/>
            <a:ext cx="2530475" cy="2746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zh-CN" altLang="en-US" sz="1200" dirty="0">
                <a:solidFill>
                  <a:srgbClr val="FF0000"/>
                </a:solidFill>
                <a:latin typeface="Arial" panose="020B0604020202020204" pitchFamily="34" charset="0"/>
                <a:cs typeface="Arial" panose="020B0604020202020204" pitchFamily="34" charset="0"/>
              </a:rPr>
              <a:t>云计算平台</a:t>
            </a:r>
            <a:r>
              <a:rPr lang="en-US" altLang="zh-CN" sz="1200" dirty="0">
                <a:solidFill>
                  <a:srgbClr val="FF0000"/>
                </a:solidFill>
                <a:latin typeface="Arial" panose="020B0604020202020204" pitchFamily="34" charset="0"/>
                <a:cs typeface="Arial" panose="020B0604020202020204" pitchFamily="34" charset="0"/>
              </a:rPr>
              <a:t>VM</a:t>
            </a:r>
            <a:r>
              <a:rPr lang="zh-CN" altLang="en-US" sz="1200" dirty="0">
                <a:solidFill>
                  <a:srgbClr val="FF0000"/>
                </a:solidFill>
                <a:latin typeface="Arial" panose="020B0604020202020204" pitchFamily="34" charset="0"/>
                <a:cs typeface="Arial" panose="020B0604020202020204" pitchFamily="34" charset="0"/>
              </a:rPr>
              <a:t>中间构建 </a:t>
            </a:r>
            <a:r>
              <a:rPr lang="en-US" altLang="zh-CN" sz="1200" dirty="0">
                <a:solidFill>
                  <a:srgbClr val="FF0000"/>
                </a:solidFill>
                <a:latin typeface="Arial" panose="020B0604020202020204" pitchFamily="34" charset="0"/>
                <a:cs typeface="Arial" panose="020B0604020202020204" pitchFamily="34" charset="0"/>
              </a:rPr>
              <a:t> </a:t>
            </a:r>
          </a:p>
        </p:txBody>
      </p:sp>
      <p:sp>
        <p:nvSpPr>
          <p:cNvPr id="53258" name="Text Box 34"/>
          <p:cNvSpPr txBox="1">
            <a:spLocks noChangeArrowheads="1"/>
          </p:cNvSpPr>
          <p:nvPr/>
        </p:nvSpPr>
        <p:spPr bwMode="auto">
          <a:xfrm>
            <a:off x="1685925" y="5132388"/>
            <a:ext cx="5608638" cy="2746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en-US" altLang="zh-CN" sz="1200" dirty="0">
                <a:solidFill>
                  <a:srgbClr val="FF0000"/>
                </a:solidFill>
                <a:latin typeface="Arial" panose="020B0604020202020204" pitchFamily="34" charset="0"/>
                <a:cs typeface="Arial" panose="020B0604020202020204" pitchFamily="34" charset="0"/>
              </a:rPr>
              <a:t>IAAS </a:t>
            </a:r>
            <a:r>
              <a:rPr lang="zh-CN" altLang="en-US" sz="1200" dirty="0">
                <a:solidFill>
                  <a:srgbClr val="FF0000"/>
                </a:solidFill>
                <a:latin typeface="Arial" panose="020B0604020202020204" pitchFamily="34" charset="0"/>
                <a:cs typeface="Arial" panose="020B0604020202020204" pitchFamily="34" charset="0"/>
              </a:rPr>
              <a:t>调度分配引擎</a:t>
            </a:r>
          </a:p>
        </p:txBody>
      </p:sp>
      <p:sp>
        <p:nvSpPr>
          <p:cNvPr id="53259" name="Text Box 38"/>
          <p:cNvSpPr txBox="1">
            <a:spLocks noChangeArrowheads="1"/>
          </p:cNvSpPr>
          <p:nvPr/>
        </p:nvSpPr>
        <p:spPr bwMode="auto">
          <a:xfrm>
            <a:off x="448701" y="5781675"/>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zh-CN" altLang="en-US" dirty="0">
                <a:latin typeface="Arial" panose="020B0604020202020204" pitchFamily="34" charset="0"/>
              </a:rPr>
              <a:t>资源池</a:t>
            </a:r>
          </a:p>
        </p:txBody>
      </p:sp>
      <p:sp>
        <p:nvSpPr>
          <p:cNvPr id="53260" name="Text Box 39"/>
          <p:cNvSpPr txBox="1">
            <a:spLocks noChangeArrowheads="1"/>
          </p:cNvSpPr>
          <p:nvPr/>
        </p:nvSpPr>
        <p:spPr bwMode="auto">
          <a:xfrm>
            <a:off x="7724775" y="4967288"/>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en-US" altLang="zh-CN">
                <a:latin typeface="Arial" panose="020B0604020202020204" pitchFamily="34" charset="0"/>
              </a:rPr>
              <a:t>IAAS</a:t>
            </a:r>
          </a:p>
        </p:txBody>
      </p:sp>
      <p:sp>
        <p:nvSpPr>
          <p:cNvPr id="53261" name="Text Box 40"/>
          <p:cNvSpPr txBox="1">
            <a:spLocks noChangeArrowheads="1"/>
          </p:cNvSpPr>
          <p:nvPr/>
        </p:nvSpPr>
        <p:spPr bwMode="auto">
          <a:xfrm>
            <a:off x="7697788" y="3352800"/>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zh-CN" altLang="en-US">
                <a:latin typeface="Arial" panose="020B0604020202020204" pitchFamily="34" charset="0"/>
              </a:rPr>
              <a:t>服务管理</a:t>
            </a:r>
          </a:p>
        </p:txBody>
      </p:sp>
      <p:sp>
        <p:nvSpPr>
          <p:cNvPr id="53262" name="Text Box 41"/>
          <p:cNvSpPr txBox="1">
            <a:spLocks noChangeArrowheads="1"/>
          </p:cNvSpPr>
          <p:nvPr/>
        </p:nvSpPr>
        <p:spPr bwMode="auto">
          <a:xfrm>
            <a:off x="7724775" y="1811338"/>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en-US" altLang="zh-CN">
                <a:latin typeface="Arial" panose="020B0604020202020204" pitchFamily="34" charset="0"/>
              </a:rPr>
              <a:t>SAAS</a:t>
            </a:r>
          </a:p>
        </p:txBody>
      </p:sp>
      <p:sp>
        <p:nvSpPr>
          <p:cNvPr id="53263" name="Text Box 42"/>
          <p:cNvSpPr txBox="1">
            <a:spLocks noChangeArrowheads="1"/>
          </p:cNvSpPr>
          <p:nvPr/>
        </p:nvSpPr>
        <p:spPr bwMode="auto">
          <a:xfrm>
            <a:off x="7697788" y="4195763"/>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en-US" altLang="zh-CN">
                <a:latin typeface="Arial" panose="020B0604020202020204" pitchFamily="34" charset="0"/>
              </a:rPr>
              <a:t>PAAS</a:t>
            </a:r>
          </a:p>
        </p:txBody>
      </p:sp>
      <p:sp>
        <p:nvSpPr>
          <p:cNvPr id="53264" name="Text Box 43"/>
          <p:cNvSpPr txBox="1">
            <a:spLocks noChangeArrowheads="1"/>
          </p:cNvSpPr>
          <p:nvPr/>
        </p:nvSpPr>
        <p:spPr bwMode="auto">
          <a:xfrm>
            <a:off x="7666038" y="2560638"/>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zh-CN" altLang="en-US">
                <a:latin typeface="Arial" panose="020B0604020202020204" pitchFamily="34" charset="0"/>
              </a:rPr>
              <a:t>服务系统</a:t>
            </a:r>
          </a:p>
        </p:txBody>
      </p:sp>
      <p:pic>
        <p:nvPicPr>
          <p:cNvPr id="53265" name="Rectangl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8" y="3984625"/>
            <a:ext cx="300196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6" name="Text Box 34"/>
          <p:cNvSpPr txBox="1">
            <a:spLocks noChangeArrowheads="1"/>
          </p:cNvSpPr>
          <p:nvPr/>
        </p:nvSpPr>
        <p:spPr bwMode="auto">
          <a:xfrm>
            <a:off x="1635125" y="4195763"/>
            <a:ext cx="2257425" cy="2746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en-US" altLang="zh-CN" sz="1200" dirty="0">
                <a:solidFill>
                  <a:srgbClr val="FF0000"/>
                </a:solidFill>
                <a:latin typeface="Arial" panose="020B0604020202020204" pitchFamily="34" charset="0"/>
                <a:cs typeface="Arial" panose="020B0604020202020204" pitchFamily="34" charset="0"/>
              </a:rPr>
              <a:t>IAAS </a:t>
            </a:r>
            <a:r>
              <a:rPr lang="zh-CN" altLang="en-US" sz="1200" dirty="0">
                <a:solidFill>
                  <a:srgbClr val="FF0000"/>
                </a:solidFill>
                <a:latin typeface="Arial" panose="020B0604020202020204" pitchFamily="34" charset="0"/>
                <a:cs typeface="Arial" panose="020B0604020202020204" pitchFamily="34" charset="0"/>
              </a:rPr>
              <a:t>服务平台</a:t>
            </a:r>
          </a:p>
        </p:txBody>
      </p:sp>
      <p:grpSp>
        <p:nvGrpSpPr>
          <p:cNvPr id="53267" name="Group 47"/>
          <p:cNvGrpSpPr>
            <a:grpSpLocks/>
          </p:cNvGrpSpPr>
          <p:nvPr/>
        </p:nvGrpSpPr>
        <p:grpSpPr bwMode="auto">
          <a:xfrm>
            <a:off x="1749425" y="2619375"/>
            <a:ext cx="1724025" cy="514350"/>
            <a:chOff x="2481" y="912"/>
            <a:chExt cx="1086" cy="324"/>
          </a:xfrm>
        </p:grpSpPr>
        <p:pic>
          <p:nvPicPr>
            <p:cNvPr id="53297" name="Picture 48" descr="us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8" y="912"/>
              <a:ext cx="20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98" name="Picture 49" descr="us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1" y="912"/>
              <a:ext cx="20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99" name="Picture 50" descr="us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912"/>
              <a:ext cx="20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300" name="Picture 51" descr="us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0" y="912"/>
              <a:ext cx="20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301" name="Picture 52" descr="us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912"/>
              <a:ext cx="20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3268" name="Rectangl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650" y="2476500"/>
            <a:ext cx="3008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9" name="Text Box 34"/>
          <p:cNvSpPr txBox="1">
            <a:spLocks noChangeArrowheads="1"/>
          </p:cNvSpPr>
          <p:nvPr/>
        </p:nvSpPr>
        <p:spPr bwMode="auto">
          <a:xfrm>
            <a:off x="4802188" y="2598738"/>
            <a:ext cx="2584450" cy="2746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zh-CN" altLang="en-US" sz="1200" dirty="0">
                <a:solidFill>
                  <a:srgbClr val="FF0000"/>
                </a:solidFill>
                <a:latin typeface="Arial" panose="020B0604020202020204" pitchFamily="34" charset="0"/>
                <a:cs typeface="Arial" panose="020B0604020202020204" pitchFamily="34" charset="0"/>
              </a:rPr>
              <a:t>服务应用系统</a:t>
            </a:r>
            <a:endParaRPr lang="en-US" altLang="zh-CN" sz="1200" dirty="0">
              <a:solidFill>
                <a:srgbClr val="FF0000"/>
              </a:solidFill>
              <a:latin typeface="Arial" panose="020B0604020202020204" pitchFamily="34" charset="0"/>
              <a:cs typeface="Arial" panose="020B0604020202020204" pitchFamily="34" charset="0"/>
            </a:endParaRPr>
          </a:p>
        </p:txBody>
      </p:sp>
      <p:grpSp>
        <p:nvGrpSpPr>
          <p:cNvPr id="53270" name="AutoShape 82"/>
          <p:cNvGrpSpPr>
            <a:grpSpLocks/>
          </p:cNvGrpSpPr>
          <p:nvPr/>
        </p:nvGrpSpPr>
        <p:grpSpPr bwMode="auto">
          <a:xfrm rot="10800000">
            <a:off x="5818188" y="3702050"/>
            <a:ext cx="585787" cy="438150"/>
            <a:chOff x="3418" y="2569"/>
            <a:chExt cx="418" cy="269"/>
          </a:xfrm>
        </p:grpSpPr>
        <p:pic>
          <p:nvPicPr>
            <p:cNvPr id="53295" name="AutoShape 8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8" y="2569"/>
              <a:ext cx="41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96" name="Text Box 57"/>
            <p:cNvSpPr txBox="1">
              <a:spLocks noChangeArrowheads="1"/>
            </p:cNvSpPr>
            <p:nvPr/>
          </p:nvSpPr>
          <p:spPr bwMode="auto">
            <a:xfrm rot="10800000">
              <a:off x="3543" y="2592"/>
              <a:ext cx="17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eaLnBrk="1" hangingPunct="1"/>
              <a:endParaRPr lang="zh-CN" altLang="en-US" b="0">
                <a:latin typeface="Arial" panose="020B0604020202020204" pitchFamily="34" charset="0"/>
                <a:cs typeface="Arial" panose="020B0604020202020204" pitchFamily="34" charset="0"/>
              </a:endParaRPr>
            </a:p>
          </p:txBody>
        </p:sp>
      </p:grpSp>
      <p:grpSp>
        <p:nvGrpSpPr>
          <p:cNvPr id="53271" name="AutoShape 82"/>
          <p:cNvGrpSpPr>
            <a:grpSpLocks/>
          </p:cNvGrpSpPr>
          <p:nvPr/>
        </p:nvGrpSpPr>
        <p:grpSpPr bwMode="auto">
          <a:xfrm rot="10800000">
            <a:off x="5843588" y="2914650"/>
            <a:ext cx="585787" cy="438150"/>
            <a:chOff x="3418" y="2569"/>
            <a:chExt cx="418" cy="269"/>
          </a:xfrm>
        </p:grpSpPr>
        <p:pic>
          <p:nvPicPr>
            <p:cNvPr id="53293" name="AutoShape 8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8" y="2569"/>
              <a:ext cx="41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94" name="Text Box 60"/>
            <p:cNvSpPr txBox="1">
              <a:spLocks noChangeArrowheads="1"/>
            </p:cNvSpPr>
            <p:nvPr/>
          </p:nvSpPr>
          <p:spPr bwMode="auto">
            <a:xfrm rot="10800000">
              <a:off x="3543" y="2592"/>
              <a:ext cx="17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eaLnBrk="1" hangingPunct="1"/>
              <a:endParaRPr lang="zh-CN" altLang="en-US" b="0">
                <a:latin typeface="Arial" panose="020B0604020202020204" pitchFamily="34" charset="0"/>
                <a:cs typeface="Arial" panose="020B0604020202020204" pitchFamily="34" charset="0"/>
              </a:endParaRPr>
            </a:p>
          </p:txBody>
        </p:sp>
      </p:grpSp>
      <p:grpSp>
        <p:nvGrpSpPr>
          <p:cNvPr id="53272" name="AutoShape 82"/>
          <p:cNvGrpSpPr>
            <a:grpSpLocks/>
          </p:cNvGrpSpPr>
          <p:nvPr/>
        </p:nvGrpSpPr>
        <p:grpSpPr bwMode="auto">
          <a:xfrm rot="10800000">
            <a:off x="5818188" y="2066925"/>
            <a:ext cx="585787" cy="438150"/>
            <a:chOff x="3418" y="2569"/>
            <a:chExt cx="418" cy="269"/>
          </a:xfrm>
        </p:grpSpPr>
        <p:pic>
          <p:nvPicPr>
            <p:cNvPr id="53291" name="AutoShape 8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8" y="2569"/>
              <a:ext cx="41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92" name="Text Box 63"/>
            <p:cNvSpPr txBox="1">
              <a:spLocks noChangeArrowheads="1"/>
            </p:cNvSpPr>
            <p:nvPr/>
          </p:nvSpPr>
          <p:spPr bwMode="auto">
            <a:xfrm rot="10800000">
              <a:off x="3543" y="2592"/>
              <a:ext cx="17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eaLnBrk="1" hangingPunct="1"/>
              <a:endParaRPr lang="zh-CN" altLang="en-US" b="0">
                <a:latin typeface="Arial" panose="020B0604020202020204" pitchFamily="34" charset="0"/>
                <a:cs typeface="Arial" panose="020B0604020202020204" pitchFamily="34" charset="0"/>
              </a:endParaRPr>
            </a:p>
          </p:txBody>
        </p:sp>
      </p:grpSp>
      <p:pic>
        <p:nvPicPr>
          <p:cNvPr id="53273" name="Rectangl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628775"/>
            <a:ext cx="300831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74" name="Text Box 34"/>
          <p:cNvSpPr txBox="1">
            <a:spLocks noChangeArrowheads="1"/>
          </p:cNvSpPr>
          <p:nvPr/>
        </p:nvSpPr>
        <p:spPr bwMode="auto">
          <a:xfrm>
            <a:off x="4802188" y="1773238"/>
            <a:ext cx="2584450" cy="2746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zh-CN" altLang="en-US" sz="1200" dirty="0">
                <a:solidFill>
                  <a:srgbClr val="FF0000"/>
                </a:solidFill>
                <a:latin typeface="Arial" panose="020B0604020202020204" pitchFamily="34" charset="0"/>
                <a:cs typeface="Arial" panose="020B0604020202020204" pitchFamily="34" charset="0"/>
              </a:rPr>
              <a:t>云计算门户</a:t>
            </a:r>
            <a:endParaRPr lang="en-US" altLang="zh-CN" sz="1200" dirty="0">
              <a:solidFill>
                <a:srgbClr val="FF0000"/>
              </a:solidFill>
              <a:latin typeface="Arial" panose="020B0604020202020204" pitchFamily="34" charset="0"/>
              <a:cs typeface="Arial" panose="020B0604020202020204" pitchFamily="34" charset="0"/>
            </a:endParaRPr>
          </a:p>
        </p:txBody>
      </p:sp>
      <p:sp>
        <p:nvSpPr>
          <p:cNvPr id="53275" name="Text Box 72"/>
          <p:cNvSpPr txBox="1">
            <a:spLocks noChangeArrowheads="1"/>
          </p:cNvSpPr>
          <p:nvPr/>
        </p:nvSpPr>
        <p:spPr bwMode="auto">
          <a:xfrm>
            <a:off x="2047875" y="2160588"/>
            <a:ext cx="1101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en-US" altLang="zh-CN">
                <a:latin typeface="Arial" panose="020B0604020202020204" pitchFamily="34" charset="0"/>
              </a:rPr>
              <a:t>IDC </a:t>
            </a:r>
            <a:r>
              <a:rPr lang="zh-CN" altLang="en-US">
                <a:latin typeface="Arial" panose="020B0604020202020204" pitchFamily="34" charset="0"/>
              </a:rPr>
              <a:t>服务</a:t>
            </a:r>
          </a:p>
        </p:txBody>
      </p:sp>
      <p:grpSp>
        <p:nvGrpSpPr>
          <p:cNvPr id="53276" name="AutoShape 82"/>
          <p:cNvGrpSpPr>
            <a:grpSpLocks/>
          </p:cNvGrpSpPr>
          <p:nvPr/>
        </p:nvGrpSpPr>
        <p:grpSpPr bwMode="auto">
          <a:xfrm rot="10800000">
            <a:off x="2613025" y="4562475"/>
            <a:ext cx="585788" cy="438150"/>
            <a:chOff x="3418" y="2569"/>
            <a:chExt cx="418" cy="269"/>
          </a:xfrm>
        </p:grpSpPr>
        <p:pic>
          <p:nvPicPr>
            <p:cNvPr id="53289" name="AutoShape 8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8" y="2569"/>
              <a:ext cx="41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90" name="Text Box 75"/>
            <p:cNvSpPr txBox="1">
              <a:spLocks noChangeArrowheads="1"/>
            </p:cNvSpPr>
            <p:nvPr/>
          </p:nvSpPr>
          <p:spPr bwMode="auto">
            <a:xfrm rot="10800000">
              <a:off x="3543" y="2592"/>
              <a:ext cx="17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eaLnBrk="1" hangingPunct="1"/>
              <a:endParaRPr lang="zh-CN" altLang="en-US" b="0">
                <a:latin typeface="Arial" panose="020B0604020202020204" pitchFamily="34" charset="0"/>
                <a:cs typeface="Arial" panose="020B0604020202020204" pitchFamily="34" charset="0"/>
              </a:endParaRPr>
            </a:p>
          </p:txBody>
        </p:sp>
      </p:grpSp>
      <p:sp>
        <p:nvSpPr>
          <p:cNvPr id="53277" name="Line 47"/>
          <p:cNvSpPr>
            <a:spLocks noChangeShapeType="1"/>
          </p:cNvSpPr>
          <p:nvPr/>
        </p:nvSpPr>
        <p:spPr bwMode="auto">
          <a:xfrm flipH="1">
            <a:off x="1379538" y="3154363"/>
            <a:ext cx="927100" cy="78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8" name="Line 48"/>
          <p:cNvSpPr>
            <a:spLocks noChangeShapeType="1"/>
          </p:cNvSpPr>
          <p:nvPr/>
        </p:nvSpPr>
        <p:spPr bwMode="auto">
          <a:xfrm>
            <a:off x="2906713" y="3154363"/>
            <a:ext cx="1220787" cy="78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9" name="Line 49"/>
          <p:cNvSpPr>
            <a:spLocks noChangeShapeType="1"/>
          </p:cNvSpPr>
          <p:nvPr/>
        </p:nvSpPr>
        <p:spPr bwMode="auto">
          <a:xfrm>
            <a:off x="2635250" y="3154363"/>
            <a:ext cx="0" cy="830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3280" name="Group 47"/>
          <p:cNvGrpSpPr>
            <a:grpSpLocks/>
          </p:cNvGrpSpPr>
          <p:nvPr/>
        </p:nvGrpSpPr>
        <p:grpSpPr bwMode="auto">
          <a:xfrm>
            <a:off x="5210175" y="847725"/>
            <a:ext cx="1724025" cy="514350"/>
            <a:chOff x="2481" y="912"/>
            <a:chExt cx="1086" cy="324"/>
          </a:xfrm>
        </p:grpSpPr>
        <p:pic>
          <p:nvPicPr>
            <p:cNvPr id="53284" name="Picture 48" descr="us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8" y="912"/>
              <a:ext cx="20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5" name="Picture 49" descr="us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1" y="912"/>
              <a:ext cx="20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6" name="Picture 50" descr="us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912"/>
              <a:ext cx="20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7" name="Picture 51" descr="us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0" y="912"/>
              <a:ext cx="20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88" name="Picture 52" descr="us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912"/>
              <a:ext cx="20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281" name="Line 56"/>
          <p:cNvSpPr>
            <a:spLocks noChangeShapeType="1"/>
          </p:cNvSpPr>
          <p:nvPr/>
        </p:nvSpPr>
        <p:spPr bwMode="auto">
          <a:xfrm flipH="1">
            <a:off x="4773613" y="1362075"/>
            <a:ext cx="436562" cy="266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2" name="Line 57"/>
          <p:cNvSpPr>
            <a:spLocks noChangeShapeType="1"/>
          </p:cNvSpPr>
          <p:nvPr/>
        </p:nvSpPr>
        <p:spPr bwMode="auto">
          <a:xfrm>
            <a:off x="6934200" y="1362075"/>
            <a:ext cx="588963" cy="266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3" name="Line 58"/>
          <p:cNvSpPr>
            <a:spLocks noChangeShapeType="1"/>
          </p:cNvSpPr>
          <p:nvPr/>
        </p:nvSpPr>
        <p:spPr bwMode="auto">
          <a:xfrm>
            <a:off x="6010275" y="1362075"/>
            <a:ext cx="0" cy="266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628782772"/>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smtClean="0"/>
              <a:t>云计算</a:t>
            </a:r>
            <a:endParaRPr lang="zh-CN" altLang="zh-CN" dirty="0"/>
          </a:p>
        </p:txBody>
      </p:sp>
      <p:grpSp>
        <p:nvGrpSpPr>
          <p:cNvPr id="4" name="Group 27"/>
          <p:cNvGrpSpPr>
            <a:grpSpLocks/>
          </p:cNvGrpSpPr>
          <p:nvPr/>
        </p:nvGrpSpPr>
        <p:grpSpPr bwMode="auto">
          <a:xfrm>
            <a:off x="454026" y="4174895"/>
            <a:ext cx="8637588" cy="1658938"/>
            <a:chOff x="175" y="2421"/>
            <a:chExt cx="5441" cy="1045"/>
          </a:xfrm>
        </p:grpSpPr>
        <p:sp>
          <p:nvSpPr>
            <p:cNvPr id="5" name="Cloud 166"/>
            <p:cNvSpPr/>
            <p:nvPr/>
          </p:nvSpPr>
          <p:spPr>
            <a:xfrm>
              <a:off x="175" y="2421"/>
              <a:ext cx="3143" cy="1045"/>
            </a:xfrm>
            <a:prstGeom prst="cloud">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a:p>
          </p:txBody>
        </p:sp>
        <p:sp>
          <p:nvSpPr>
            <p:cNvPr id="6" name="Text Box 10"/>
            <p:cNvSpPr txBox="1">
              <a:spLocks noChangeArrowheads="1"/>
            </p:cNvSpPr>
            <p:nvPr/>
          </p:nvSpPr>
          <p:spPr bwMode="auto">
            <a:xfrm>
              <a:off x="3312" y="2592"/>
              <a:ext cx="230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lnSpc>
                  <a:spcPct val="90000"/>
                </a:lnSpc>
                <a:spcBef>
                  <a:spcPct val="30000"/>
                </a:spcBef>
              </a:pPr>
              <a:r>
                <a:rPr lang="zh-CN" altLang="en-US" sz="2000" b="0" dirty="0">
                  <a:latin typeface="Arial" panose="020B0604020202020204" pitchFamily="34" charset="0"/>
                </a:rPr>
                <a:t>服务器， 网络，存储按需分配</a:t>
              </a:r>
              <a:endParaRPr lang="en-US" altLang="zh-CN" sz="2000" b="0" dirty="0">
                <a:latin typeface="Arial" panose="020B0604020202020204" pitchFamily="34" charset="0"/>
              </a:endParaRPr>
            </a:p>
            <a:p>
              <a:pPr algn="ctr" eaLnBrk="1" hangingPunct="1">
                <a:lnSpc>
                  <a:spcPct val="90000"/>
                </a:lnSpc>
                <a:spcBef>
                  <a:spcPct val="30000"/>
                </a:spcBef>
              </a:pPr>
              <a:r>
                <a:rPr lang="en-US" altLang="zh-CN" sz="2000" b="0" i="1" dirty="0">
                  <a:latin typeface="Arial" panose="020B0604020202020204" pitchFamily="34" charset="0"/>
                </a:rPr>
                <a:t>e.g., Amazon EC2, S3</a:t>
              </a:r>
            </a:p>
          </p:txBody>
        </p:sp>
        <p:sp>
          <p:nvSpPr>
            <p:cNvPr id="7" name="Rectangle 18"/>
            <p:cNvSpPr>
              <a:spLocks noChangeArrowheads="1"/>
            </p:cNvSpPr>
            <p:nvPr/>
          </p:nvSpPr>
          <p:spPr bwMode="auto">
            <a:xfrm>
              <a:off x="384" y="2640"/>
              <a:ext cx="2880"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en-US" altLang="zh-CN" sz="3200" b="0" dirty="0" err="1">
                  <a:latin typeface="Arial" panose="020B0604020202020204" pitchFamily="34" charset="0"/>
                </a:rPr>
                <a:t>IaaS</a:t>
              </a:r>
              <a:endParaRPr lang="en-US" altLang="zh-CN" sz="3200" b="0" dirty="0">
                <a:latin typeface="Arial" panose="020B0604020202020204" pitchFamily="34" charset="0"/>
              </a:endParaRPr>
            </a:p>
            <a:p>
              <a:pPr algn="ctr" eaLnBrk="1" hangingPunct="1"/>
              <a:r>
                <a:rPr lang="en-US" altLang="zh-CN" sz="2000" b="0" dirty="0">
                  <a:latin typeface="Arial" panose="020B0604020202020204" pitchFamily="34" charset="0"/>
                </a:rPr>
                <a:t>(</a:t>
              </a:r>
              <a:r>
                <a:rPr lang="en-US" altLang="zh-CN" sz="2000" b="0" i="1" dirty="0">
                  <a:latin typeface="Arial" panose="020B0604020202020204" pitchFamily="34" charset="0"/>
                </a:rPr>
                <a:t>Infrastructure as a Service</a:t>
              </a:r>
              <a:r>
                <a:rPr lang="zh-CN" altLang="en-US" sz="2000" b="0" i="1" dirty="0">
                  <a:latin typeface="Arial" panose="020B0604020202020204" pitchFamily="34" charset="0"/>
                </a:rPr>
                <a:t>，基础架构即服务</a:t>
              </a:r>
              <a:r>
                <a:rPr lang="en-US" altLang="zh-CN" sz="2000" b="0" dirty="0">
                  <a:latin typeface="Arial" panose="020B0604020202020204" pitchFamily="34" charset="0"/>
                </a:rPr>
                <a:t>)</a:t>
              </a:r>
            </a:p>
          </p:txBody>
        </p:sp>
      </p:grpSp>
      <p:grpSp>
        <p:nvGrpSpPr>
          <p:cNvPr id="8" name="Group 28"/>
          <p:cNvGrpSpPr>
            <a:grpSpLocks/>
          </p:cNvGrpSpPr>
          <p:nvPr/>
        </p:nvGrpSpPr>
        <p:grpSpPr bwMode="auto">
          <a:xfrm>
            <a:off x="407988" y="2629381"/>
            <a:ext cx="8607425" cy="2073275"/>
            <a:chOff x="146" y="1482"/>
            <a:chExt cx="5422" cy="1306"/>
          </a:xfrm>
        </p:grpSpPr>
        <p:sp>
          <p:nvSpPr>
            <p:cNvPr id="9" name="Text Box 11"/>
            <p:cNvSpPr txBox="1">
              <a:spLocks noChangeArrowheads="1"/>
            </p:cNvSpPr>
            <p:nvPr/>
          </p:nvSpPr>
          <p:spPr bwMode="auto">
            <a:xfrm>
              <a:off x="3264" y="1632"/>
              <a:ext cx="230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lnSpc>
                  <a:spcPct val="90000"/>
                </a:lnSpc>
                <a:spcBef>
                  <a:spcPct val="30000"/>
                </a:spcBef>
              </a:pPr>
              <a:r>
                <a:rPr lang="en-US" altLang="zh-CN" sz="2000" b="0">
                  <a:latin typeface="Arial" panose="020B0604020202020204" pitchFamily="34" charset="0"/>
                </a:rPr>
                <a:t>APIs for developing new Cloud apps</a:t>
              </a:r>
            </a:p>
            <a:p>
              <a:pPr algn="ctr" eaLnBrk="1" hangingPunct="1">
                <a:lnSpc>
                  <a:spcPct val="90000"/>
                </a:lnSpc>
                <a:spcBef>
                  <a:spcPct val="30000"/>
                </a:spcBef>
              </a:pPr>
              <a:r>
                <a:rPr lang="en-US" altLang="zh-CN" sz="2000" b="0" i="1">
                  <a:latin typeface="Arial" panose="020B0604020202020204" pitchFamily="34" charset="0"/>
                </a:rPr>
                <a:t>e.g., Google App Web</a:t>
              </a:r>
            </a:p>
          </p:txBody>
        </p:sp>
        <p:sp>
          <p:nvSpPr>
            <p:cNvPr id="10" name="Cloud 166"/>
            <p:cNvSpPr/>
            <p:nvPr/>
          </p:nvSpPr>
          <p:spPr>
            <a:xfrm>
              <a:off x="175" y="1509"/>
              <a:ext cx="3143" cy="1045"/>
            </a:xfrm>
            <a:prstGeom prst="cloud">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a:p>
          </p:txBody>
        </p:sp>
        <p:sp>
          <p:nvSpPr>
            <p:cNvPr id="11" name="Rectangle 22"/>
            <p:cNvSpPr>
              <a:spLocks noChangeArrowheads="1"/>
            </p:cNvSpPr>
            <p:nvPr/>
          </p:nvSpPr>
          <p:spPr bwMode="auto">
            <a:xfrm>
              <a:off x="384" y="1661"/>
              <a:ext cx="288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en-US" altLang="zh-CN" sz="3200" b="0">
                  <a:latin typeface="Arial" panose="020B0604020202020204" pitchFamily="34" charset="0"/>
                </a:rPr>
                <a:t>PaaS</a:t>
              </a:r>
            </a:p>
            <a:p>
              <a:pPr algn="ctr" eaLnBrk="1" hangingPunct="1"/>
              <a:r>
                <a:rPr lang="en-US" altLang="zh-CN" sz="2000" b="0">
                  <a:latin typeface="Arial" panose="020B0604020202020204" pitchFamily="34" charset="0"/>
                </a:rPr>
                <a:t>(</a:t>
              </a:r>
              <a:r>
                <a:rPr lang="en-US" altLang="zh-CN" sz="2000" b="0" i="1">
                  <a:latin typeface="Arial" panose="020B0604020202020204" pitchFamily="34" charset="0"/>
                </a:rPr>
                <a:t>Platform as a Service</a:t>
              </a:r>
              <a:r>
                <a:rPr lang="zh-CN" altLang="en-US" sz="2000" b="0" i="1">
                  <a:latin typeface="Arial" panose="020B0604020202020204" pitchFamily="34" charset="0"/>
                </a:rPr>
                <a:t>，平台即服务</a:t>
              </a:r>
              <a:r>
                <a:rPr lang="en-US" altLang="zh-CN" sz="2000" b="0">
                  <a:latin typeface="Arial" panose="020B0604020202020204" pitchFamily="34" charset="0"/>
                </a:rPr>
                <a:t>)</a:t>
              </a:r>
            </a:p>
          </p:txBody>
        </p:sp>
      </p:grpSp>
      <p:grpSp>
        <p:nvGrpSpPr>
          <p:cNvPr id="12" name="Group 29"/>
          <p:cNvGrpSpPr>
            <a:grpSpLocks/>
          </p:cNvGrpSpPr>
          <p:nvPr/>
        </p:nvGrpSpPr>
        <p:grpSpPr bwMode="auto">
          <a:xfrm>
            <a:off x="408623" y="1123555"/>
            <a:ext cx="8607425" cy="2078038"/>
            <a:chOff x="146" y="568"/>
            <a:chExt cx="5422" cy="1309"/>
          </a:xfrm>
        </p:grpSpPr>
        <p:sp>
          <p:nvSpPr>
            <p:cNvPr id="13" name="Text Box 12"/>
            <p:cNvSpPr txBox="1">
              <a:spLocks noChangeArrowheads="1"/>
            </p:cNvSpPr>
            <p:nvPr/>
          </p:nvSpPr>
          <p:spPr bwMode="auto">
            <a:xfrm>
              <a:off x="3264" y="720"/>
              <a:ext cx="230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lnSpc>
                  <a:spcPct val="90000"/>
                </a:lnSpc>
                <a:spcBef>
                  <a:spcPct val="30000"/>
                </a:spcBef>
              </a:pPr>
              <a:r>
                <a:rPr lang="zh-CN" altLang="en-US" sz="2000" b="0" dirty="0">
                  <a:latin typeface="Arial" panose="020B0604020202020204" pitchFamily="34" charset="0"/>
                </a:rPr>
                <a:t>应用软件对最终用户按需分配</a:t>
              </a:r>
              <a:endParaRPr lang="en-US" altLang="zh-CN" sz="2000" b="0" dirty="0">
                <a:latin typeface="Arial" panose="020B0604020202020204" pitchFamily="34" charset="0"/>
              </a:endParaRPr>
            </a:p>
            <a:p>
              <a:pPr algn="ctr" eaLnBrk="1" hangingPunct="1">
                <a:lnSpc>
                  <a:spcPct val="90000"/>
                </a:lnSpc>
                <a:spcBef>
                  <a:spcPct val="30000"/>
                </a:spcBef>
              </a:pPr>
              <a:r>
                <a:rPr lang="en-US" altLang="zh-CN" sz="2000" b="0" i="1" dirty="0">
                  <a:latin typeface="Arial" panose="020B0604020202020204" pitchFamily="34" charset="0"/>
                </a:rPr>
                <a:t>e.g., Salesforce.com</a:t>
              </a:r>
            </a:p>
          </p:txBody>
        </p:sp>
        <p:sp>
          <p:nvSpPr>
            <p:cNvPr id="14" name="Cloud 166"/>
            <p:cNvSpPr/>
            <p:nvPr/>
          </p:nvSpPr>
          <p:spPr>
            <a:xfrm>
              <a:off x="175" y="597"/>
              <a:ext cx="3143" cy="1045"/>
            </a:xfrm>
            <a:prstGeom prst="cloud">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a:p>
          </p:txBody>
        </p:sp>
        <p:sp>
          <p:nvSpPr>
            <p:cNvPr id="15" name="Rectangle 26"/>
            <p:cNvSpPr>
              <a:spLocks noChangeArrowheads="1"/>
            </p:cNvSpPr>
            <p:nvPr/>
          </p:nvSpPr>
          <p:spPr bwMode="auto">
            <a:xfrm>
              <a:off x="384" y="749"/>
              <a:ext cx="288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en-US" altLang="zh-CN" sz="3200" b="0" dirty="0">
                  <a:latin typeface="Arial" panose="020B0604020202020204" pitchFamily="34" charset="0"/>
                </a:rPr>
                <a:t>SaaS</a:t>
              </a:r>
            </a:p>
            <a:p>
              <a:pPr algn="ctr" eaLnBrk="1" hangingPunct="1"/>
              <a:r>
                <a:rPr lang="en-US" altLang="zh-CN" b="0" dirty="0">
                  <a:latin typeface="Arial" panose="020B0604020202020204" pitchFamily="34" charset="0"/>
                </a:rPr>
                <a:t>(</a:t>
              </a:r>
              <a:r>
                <a:rPr lang="en-US" altLang="zh-CN" b="0" i="1" dirty="0">
                  <a:latin typeface="Arial" panose="020B0604020202020204" pitchFamily="34" charset="0"/>
                </a:rPr>
                <a:t>Software as a Service</a:t>
              </a:r>
              <a:r>
                <a:rPr lang="zh-CN" altLang="en-US" b="0" i="1" dirty="0">
                  <a:latin typeface="Arial" panose="020B0604020202020204" pitchFamily="34" charset="0"/>
                </a:rPr>
                <a:t>，软件即服务</a:t>
              </a:r>
              <a:r>
                <a:rPr lang="en-US" altLang="zh-CN" b="0" dirty="0">
                  <a:latin typeface="Arial" panose="020B0604020202020204" pitchFamily="34" charset="0"/>
                </a:rPr>
                <a:t>)</a:t>
              </a:r>
            </a:p>
          </p:txBody>
        </p:sp>
      </p:grpSp>
    </p:spTree>
    <p:extLst>
      <p:ext uri="{BB962C8B-B14F-4D97-AF65-F5344CB8AC3E}">
        <p14:creationId xmlns:p14="http://schemas.microsoft.com/office/powerpoint/2010/main" val="642983230"/>
      </p:ext>
    </p:extLst>
  </p:cSld>
  <p:clrMapOvr>
    <a:masterClrMapping/>
  </p:clrMapOvr>
  <mc:AlternateContent xmlns:mc="http://schemas.openxmlformats.org/markup-compatibility/2006" xmlns:p14="http://schemas.microsoft.com/office/powerpoint/2010/main">
    <mc:Choice Requires="p14">
      <p:transition spd="slow" advClick="0">
        <p14:flash/>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ppt_x"/>
                                          </p:val>
                                        </p:tav>
                                        <p:tav tm="100000">
                                          <p:val>
                                            <p:strVal val="#ppt_x"/>
                                          </p:val>
                                        </p:tav>
                                      </p:tavLst>
                                    </p:anim>
                                    <p:anim calcmode="lin" valueType="num">
                                      <p:cBhvr additive="base">
                                        <p:cTn id="13" dur="10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1"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1000" fill="hold"/>
                                        <p:tgtEl>
                                          <p:spTgt spid="12"/>
                                        </p:tgtEl>
                                        <p:attrNameLst>
                                          <p:attrName>ppt_x</p:attrName>
                                        </p:attrNameLst>
                                      </p:cBhvr>
                                      <p:tavLst>
                                        <p:tav tm="0">
                                          <p:val>
                                            <p:strVal val="#ppt_x"/>
                                          </p:val>
                                        </p:tav>
                                        <p:tav tm="100000">
                                          <p:val>
                                            <p:strVal val="#ppt_x"/>
                                          </p:val>
                                        </p:tav>
                                      </p:tavLst>
                                    </p:anim>
                                    <p:anim calcmode="lin" valueType="num">
                                      <p:cBhvr additive="base">
                                        <p:cTn id="18" dur="10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b="0" dirty="0" err="1"/>
              <a:t>IaaS</a:t>
            </a:r>
            <a:endParaRPr lang="zh-CN" altLang="zh-CN" kern="0" dirty="0">
              <a:solidFill>
                <a:srgbClr val="FC0128"/>
              </a:solidFill>
              <a:latin typeface="隶书"/>
              <a:ea typeface="宋体" panose="02010600030101010101" pitchFamily="2" charset="-122"/>
            </a:endParaRPr>
          </a:p>
        </p:txBody>
      </p:sp>
      <p:sp>
        <p:nvSpPr>
          <p:cNvPr id="5123" name="Rectangle 3"/>
          <p:cNvSpPr>
            <a:spLocks noGrp="1" noChangeArrowheads="1"/>
          </p:cNvSpPr>
          <p:nvPr>
            <p:ph type="body" idx="1"/>
          </p:nvPr>
        </p:nvSpPr>
        <p:spPr/>
        <p:txBody>
          <a:bodyPr/>
          <a:lstStyle/>
          <a:p>
            <a:r>
              <a:rPr lang="en-US" altLang="zh-CN" b="0" dirty="0" err="1"/>
              <a:t>IaaS</a:t>
            </a:r>
            <a:r>
              <a:rPr lang="en-US" altLang="zh-CN" b="0" dirty="0"/>
              <a:t>(Infrastructure as a Service)</a:t>
            </a:r>
            <a:r>
              <a:rPr lang="zh-CN" altLang="en-US" b="0" dirty="0"/>
              <a:t>基础设施即服</a:t>
            </a:r>
            <a:r>
              <a:rPr lang="zh-CN" altLang="en-US" b="0" dirty="0" smtClean="0"/>
              <a:t>务</a:t>
            </a:r>
            <a:endParaRPr lang="en-US" altLang="zh-CN" b="0" dirty="0" smtClean="0"/>
          </a:p>
          <a:p>
            <a:endParaRPr lang="en-US" altLang="zh-CN" b="0" dirty="0"/>
          </a:p>
          <a:p>
            <a:pPr lvl="1"/>
            <a:r>
              <a:rPr lang="zh-CN" altLang="en-US" b="0" dirty="0" smtClean="0"/>
              <a:t>以服务的形式提供虚拟硬件资源，如虚拟主机、存储、网络、数据库管理等资源；</a:t>
            </a:r>
            <a:endParaRPr lang="en-US" altLang="zh-CN" b="0" dirty="0" smtClean="0"/>
          </a:p>
          <a:p>
            <a:pPr lvl="1"/>
            <a:endParaRPr lang="en-US" altLang="zh-CN" b="0" dirty="0" smtClean="0"/>
          </a:p>
          <a:p>
            <a:pPr lvl="1"/>
            <a:r>
              <a:rPr lang="zh-CN" altLang="en-US" b="0" dirty="0" smtClean="0"/>
              <a:t>用户无需购买服务器、网络设备、存储设备，只需通过互联网租赁即可搭建自己的应用系统；</a:t>
            </a:r>
            <a:endParaRPr lang="en-US" altLang="zh-CN" b="0" dirty="0" smtClean="0"/>
          </a:p>
          <a:p>
            <a:pPr lvl="1"/>
            <a:endParaRPr lang="en-US" altLang="zh-CN" b="0" dirty="0"/>
          </a:p>
          <a:p>
            <a:pPr lvl="1"/>
            <a:r>
              <a:rPr lang="zh-CN" altLang="en-US" b="0" dirty="0" smtClean="0"/>
              <a:t>典型案例：</a:t>
            </a:r>
            <a:r>
              <a:rPr lang="en-US" altLang="zh-CN" b="0" dirty="0" smtClean="0"/>
              <a:t>Amazon Web Service (AWS)</a:t>
            </a:r>
            <a:endParaRPr lang="zh-CN" altLang="zh-CN" dirty="0"/>
          </a:p>
        </p:txBody>
      </p:sp>
    </p:spTree>
    <p:extLst>
      <p:ext uri="{BB962C8B-B14F-4D97-AF65-F5344CB8AC3E}">
        <p14:creationId xmlns:p14="http://schemas.microsoft.com/office/powerpoint/2010/main" val="2802353852"/>
      </p:ext>
    </p:extLst>
  </p:cSld>
  <p:clrMapOvr>
    <a:masterClrMapping/>
  </p:clrMapOvr>
  <p:transition spd="slow" advClick="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 </a:t>
            </a:r>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仓库级计算机（</a:t>
            </a:r>
            <a:r>
              <a:rPr lang="en-US" altLang="zh-CN" dirty="0" smtClean="0"/>
              <a:t>WSC</a:t>
            </a:r>
            <a:r>
              <a:rPr lang="zh-CN" altLang="en-US" dirty="0" smtClean="0"/>
              <a:t>）是许多人每日所用因特网服务的基础，这些服务包括：搜索、社交网络、在线地图、视频共享、网上购物、电子邮件服务，等等。</a:t>
            </a:r>
            <a:endParaRPr lang="en-US" altLang="zh-CN" dirty="0" smtClean="0"/>
          </a:p>
          <a:p>
            <a:r>
              <a:rPr lang="zh-CN" altLang="en-US" dirty="0"/>
              <a:t>此</a:t>
            </a:r>
            <a:r>
              <a:rPr lang="zh-CN" altLang="en-US" dirty="0" smtClean="0"/>
              <a:t>类因特网服务深受大众喜爱，从而有了创建</a:t>
            </a:r>
            <a:r>
              <a:rPr lang="en-US" altLang="zh-CN" dirty="0" smtClean="0"/>
              <a:t>WSC</a:t>
            </a:r>
            <a:r>
              <a:rPr lang="zh-CN" altLang="en-US" dirty="0" smtClean="0"/>
              <a:t>的必要，以满足公众迅速增长的需求。</a:t>
            </a:r>
            <a:endParaRPr lang="en-US" altLang="zh-CN" dirty="0" smtClean="0"/>
          </a:p>
          <a:p>
            <a:r>
              <a:rPr lang="zh-CN" altLang="en-US" dirty="0" smtClean="0"/>
              <a:t>尽管</a:t>
            </a:r>
            <a:r>
              <a:rPr lang="en-US" altLang="zh-CN" dirty="0" smtClean="0"/>
              <a:t>WSC</a:t>
            </a:r>
            <a:r>
              <a:rPr lang="zh-CN" altLang="en-US" dirty="0" smtClean="0"/>
              <a:t>看起来可能就像一些大型数据中心，但是他们的体系结构和操作有很大的不同。</a:t>
            </a:r>
            <a:endParaRPr lang="zh-CN" altLang="en-US" dirty="0"/>
          </a:p>
        </p:txBody>
      </p:sp>
    </p:spTree>
    <p:extLst>
      <p:ext uri="{BB962C8B-B14F-4D97-AF65-F5344CB8AC3E}">
        <p14:creationId xmlns:p14="http://schemas.microsoft.com/office/powerpoint/2010/main" val="602105944"/>
      </p:ext>
    </p:extLst>
  </p:cSld>
  <p:clrMapOvr>
    <a:masterClrMapping/>
  </p:clrMapOvr>
  <p:transition spd="slow" advClick="0">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b="0" dirty="0" err="1"/>
              <a:t>PaaS</a:t>
            </a:r>
            <a:endParaRPr lang="zh-CN" altLang="zh-CN" dirty="0"/>
          </a:p>
        </p:txBody>
      </p:sp>
      <p:sp>
        <p:nvSpPr>
          <p:cNvPr id="5123" name="Rectangle 3"/>
          <p:cNvSpPr>
            <a:spLocks noGrp="1" noChangeArrowheads="1"/>
          </p:cNvSpPr>
          <p:nvPr>
            <p:ph type="body" idx="1"/>
          </p:nvPr>
        </p:nvSpPr>
        <p:spPr/>
        <p:txBody>
          <a:bodyPr/>
          <a:lstStyle/>
          <a:p>
            <a:r>
              <a:rPr lang="en-US" altLang="zh-CN" b="0" dirty="0"/>
              <a:t> </a:t>
            </a:r>
            <a:r>
              <a:rPr lang="en-US" altLang="zh-CN" b="0" dirty="0" err="1"/>
              <a:t>PaaS</a:t>
            </a:r>
            <a:r>
              <a:rPr lang="zh-CN" altLang="en-US" b="0" dirty="0"/>
              <a:t>（</a:t>
            </a:r>
            <a:r>
              <a:rPr lang="en-US" altLang="zh-CN" b="0" dirty="0"/>
              <a:t>Platform-as-a-Service</a:t>
            </a:r>
            <a:r>
              <a:rPr lang="zh-CN" altLang="en-US" b="0" dirty="0"/>
              <a:t>：平台即服务</a:t>
            </a:r>
            <a:r>
              <a:rPr lang="zh-CN" altLang="en-US" b="0" dirty="0" smtClean="0"/>
              <a:t>）</a:t>
            </a:r>
            <a:endParaRPr lang="en-US" altLang="zh-CN" b="0" dirty="0" smtClean="0"/>
          </a:p>
          <a:p>
            <a:endParaRPr lang="en-US" altLang="zh-CN" b="0" dirty="0"/>
          </a:p>
          <a:p>
            <a:pPr lvl="1"/>
            <a:r>
              <a:rPr lang="zh-CN" altLang="en-US" b="0" dirty="0"/>
              <a:t>提</a:t>
            </a:r>
            <a:r>
              <a:rPr lang="zh-CN" altLang="en-US" b="0" dirty="0" smtClean="0"/>
              <a:t>供应用服务引擎，如互联网应用编程接口、运行平台等，用户基于该应用服务引擎，可以构建该类应用；</a:t>
            </a:r>
            <a:endParaRPr lang="en-US" altLang="zh-CN" b="0" dirty="0" smtClean="0"/>
          </a:p>
          <a:p>
            <a:pPr lvl="1"/>
            <a:endParaRPr lang="en-US" altLang="zh-CN" b="0" dirty="0"/>
          </a:p>
          <a:p>
            <a:pPr lvl="1"/>
            <a:r>
              <a:rPr lang="zh-CN" altLang="en-US" b="0" dirty="0" smtClean="0"/>
              <a:t>典型案例：</a:t>
            </a:r>
            <a:r>
              <a:rPr lang="en-US" altLang="zh-CN" b="0" dirty="0" smtClean="0"/>
              <a:t>Google App Engine</a:t>
            </a:r>
            <a:r>
              <a:rPr lang="zh-CN" altLang="en-US" b="0" dirty="0" smtClean="0"/>
              <a:t>、</a:t>
            </a:r>
            <a:r>
              <a:rPr lang="en-US" altLang="zh-CN" b="0" dirty="0" smtClean="0"/>
              <a:t>Force.com</a:t>
            </a:r>
            <a:r>
              <a:rPr lang="zh-CN" altLang="en-US" b="0" dirty="0" smtClean="0"/>
              <a:t>和微软的</a:t>
            </a:r>
            <a:r>
              <a:rPr lang="en-US" altLang="zh-CN" b="0" dirty="0" smtClean="0"/>
              <a:t>Azure</a:t>
            </a:r>
            <a:r>
              <a:rPr lang="zh-CN" altLang="en-US" b="0" dirty="0" smtClean="0"/>
              <a:t>服务平台；</a:t>
            </a:r>
            <a:endParaRPr lang="en-US" altLang="zh-CN" b="0" dirty="0" smtClean="0"/>
          </a:p>
          <a:p>
            <a:pPr lvl="1"/>
            <a:endParaRPr lang="en-US" altLang="zh-CN" b="0" dirty="0"/>
          </a:p>
          <a:p>
            <a:pPr lvl="1"/>
            <a:endParaRPr lang="zh-CN" altLang="zh-CN" dirty="0"/>
          </a:p>
        </p:txBody>
      </p:sp>
    </p:spTree>
    <p:extLst>
      <p:ext uri="{BB962C8B-B14F-4D97-AF65-F5344CB8AC3E}">
        <p14:creationId xmlns:p14="http://schemas.microsoft.com/office/powerpoint/2010/main" val="429103365"/>
      </p:ext>
    </p:extLst>
  </p:cSld>
  <p:clrMapOvr>
    <a:masterClrMapping/>
  </p:clrMapOvr>
  <p:transition spd="slow" advClick="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b="0" dirty="0" err="1"/>
              <a:t>SaaS</a:t>
            </a:r>
            <a:endParaRPr lang="zh-CN" altLang="zh-CN" dirty="0"/>
          </a:p>
        </p:txBody>
      </p:sp>
      <p:sp>
        <p:nvSpPr>
          <p:cNvPr id="5123" name="Rectangle 3"/>
          <p:cNvSpPr>
            <a:spLocks noGrp="1" noChangeArrowheads="1"/>
          </p:cNvSpPr>
          <p:nvPr>
            <p:ph type="body" idx="1"/>
          </p:nvPr>
        </p:nvSpPr>
        <p:spPr/>
        <p:txBody>
          <a:bodyPr/>
          <a:lstStyle/>
          <a:p>
            <a:r>
              <a:rPr lang="en-US" altLang="zh-CN" b="0" dirty="0" err="1"/>
              <a:t>SaaS</a:t>
            </a:r>
            <a:r>
              <a:rPr lang="zh-CN" altLang="en-US" b="0" dirty="0"/>
              <a:t>（</a:t>
            </a:r>
            <a:r>
              <a:rPr lang="en-US" altLang="zh-CN" b="0" dirty="0" smtClean="0"/>
              <a:t>Software-as-a-service</a:t>
            </a:r>
            <a:r>
              <a:rPr lang="zh-CN" altLang="en-US" b="0" dirty="0" smtClean="0"/>
              <a:t>：软件</a:t>
            </a:r>
            <a:r>
              <a:rPr lang="zh-CN" altLang="en-US" b="0" dirty="0"/>
              <a:t>即</a:t>
            </a:r>
            <a:r>
              <a:rPr lang="zh-CN" altLang="en-US" b="0" dirty="0" smtClean="0"/>
              <a:t>服务）</a:t>
            </a:r>
            <a:endParaRPr lang="en-US" altLang="zh-CN" b="0" dirty="0" smtClean="0"/>
          </a:p>
          <a:p>
            <a:endParaRPr lang="en-US" altLang="zh-CN" b="0" dirty="0"/>
          </a:p>
          <a:p>
            <a:pPr lvl="1"/>
            <a:r>
              <a:rPr lang="zh-CN" altLang="en-US" b="0" dirty="0" smtClean="0"/>
              <a:t>用户通过</a:t>
            </a:r>
            <a:r>
              <a:rPr lang="en-US" altLang="zh-CN" b="0" dirty="0" smtClean="0"/>
              <a:t>Internet</a:t>
            </a:r>
            <a:r>
              <a:rPr lang="zh-CN" altLang="en-US" b="0" dirty="0" smtClean="0"/>
              <a:t>来使用软件，不必购买软件，只需按需租用软件服务即可；</a:t>
            </a:r>
            <a:endParaRPr lang="en-US" altLang="zh-CN" b="0" dirty="0" smtClean="0"/>
          </a:p>
          <a:p>
            <a:pPr lvl="1"/>
            <a:endParaRPr lang="en-US" altLang="zh-CN" b="0" dirty="0"/>
          </a:p>
          <a:p>
            <a:pPr lvl="1"/>
            <a:r>
              <a:rPr lang="zh-CN" altLang="en-US" b="0" dirty="0" smtClean="0"/>
              <a:t>典型案例：</a:t>
            </a:r>
            <a:r>
              <a:rPr lang="en-US" altLang="zh-CN" b="0" dirty="0" smtClean="0"/>
              <a:t>Google Docs</a:t>
            </a:r>
            <a:r>
              <a:rPr lang="zh-CN" altLang="en-US" b="0" dirty="0" smtClean="0"/>
              <a:t>、</a:t>
            </a:r>
            <a:r>
              <a:rPr lang="en-US" altLang="zh-CN" b="0" dirty="0" smtClean="0"/>
              <a:t>Salesforce CRM</a:t>
            </a:r>
            <a:r>
              <a:rPr lang="zh-CN" altLang="en-US" b="0" dirty="0" smtClean="0"/>
              <a:t>、</a:t>
            </a:r>
            <a:r>
              <a:rPr lang="en-US" altLang="zh-CN" b="0" dirty="0" smtClean="0"/>
              <a:t>Oracle CRM On Demand</a:t>
            </a:r>
            <a:r>
              <a:rPr lang="zh-CN" altLang="en-US" b="0" dirty="0" smtClean="0"/>
              <a:t>和</a:t>
            </a:r>
            <a:r>
              <a:rPr lang="en-US" altLang="zh-CN" b="0" dirty="0" smtClean="0"/>
              <a:t>Office Live Workspace</a:t>
            </a:r>
            <a:r>
              <a:rPr lang="zh-CN" altLang="en-US" b="0" dirty="0" smtClean="0"/>
              <a:t>；</a:t>
            </a:r>
            <a:endParaRPr lang="zh-CN" altLang="zh-CN" b="0" dirty="0"/>
          </a:p>
        </p:txBody>
      </p:sp>
    </p:spTree>
    <p:extLst>
      <p:ext uri="{BB962C8B-B14F-4D97-AF65-F5344CB8AC3E}">
        <p14:creationId xmlns:p14="http://schemas.microsoft.com/office/powerpoint/2010/main" val="1801627011"/>
      </p:ext>
    </p:extLst>
  </p:cSld>
  <p:clrMapOvr>
    <a:masterClrMapping/>
  </p:clrMapOvr>
  <p:transition spd="slow" advClick="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loud 166"/>
          <p:cNvSpPr/>
          <p:nvPr/>
        </p:nvSpPr>
        <p:spPr>
          <a:xfrm>
            <a:off x="3981253" y="2848883"/>
            <a:ext cx="1897454" cy="1467598"/>
          </a:xfrm>
          <a:prstGeom prst="cloud">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a:p>
        </p:txBody>
      </p:sp>
      <p:sp>
        <p:nvSpPr>
          <p:cNvPr id="40965" name="Rectangle 2"/>
          <p:cNvSpPr>
            <a:spLocks noGrp="1" noChangeArrowheads="1"/>
          </p:cNvSpPr>
          <p:nvPr>
            <p:ph type="title" idx="4294967295"/>
          </p:nvPr>
        </p:nvSpPr>
        <p:spPr bwMode="auto">
          <a:xfrm>
            <a:off x="457200" y="274638"/>
            <a:ext cx="6869113" cy="676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l"/>
            <a:r>
              <a:rPr lang="zh-CN" altLang="en-US" sz="2700" b="1" dirty="0" smtClean="0">
                <a:cs typeface="Arial" panose="020B0604020202020204" pitchFamily="34" charset="0"/>
              </a:rPr>
              <a:t>公共云</a:t>
            </a:r>
          </a:p>
        </p:txBody>
      </p:sp>
      <p:pic>
        <p:nvPicPr>
          <p:cNvPr id="40978" name="Picture 17"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0" y="2622550"/>
            <a:ext cx="6207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1" name="Line 40"/>
          <p:cNvSpPr>
            <a:spLocks noChangeShapeType="1"/>
          </p:cNvSpPr>
          <p:nvPr/>
        </p:nvSpPr>
        <p:spPr bwMode="auto">
          <a:xfrm>
            <a:off x="6076950" y="5965825"/>
            <a:ext cx="23177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Slide Number Placeholder 69"/>
          <p:cNvSpPr txBox="1">
            <a:spLocks noGrp="1"/>
          </p:cNvSpPr>
          <p:nvPr/>
        </p:nvSpPr>
        <p:spPr bwMode="auto">
          <a:xfrm>
            <a:off x="8183563" y="6542088"/>
            <a:ext cx="636587" cy="217487"/>
          </a:xfrm>
          <a:prstGeom prst="rect">
            <a:avLst/>
          </a:prstGeom>
          <a:noFill/>
          <a:ln>
            <a:miter lim="800000"/>
            <a:headEnd/>
            <a:tailEnd/>
          </a:ln>
        </p:spPr>
        <p:txBody>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r" eaLnBrk="1" hangingPunct="1"/>
            <a:fld id="{95271C76-6481-4044-A2F5-7843BB15D355}" type="slidenum">
              <a:rPr lang="ja-JP" altLang="en-US" sz="1000" b="0">
                <a:latin typeface="Arial" panose="020B0604020202020204" pitchFamily="34" charset="0"/>
                <a:ea typeface="ＭＳ Ｐゴシック" panose="020B0600070205080204" pitchFamily="34" charset="-128"/>
              </a:rPr>
              <a:pPr algn="r" eaLnBrk="1" hangingPunct="1"/>
              <a:t>22</a:t>
            </a:fld>
            <a:endParaRPr lang="en-US" altLang="ja-JP" sz="1000" b="0">
              <a:latin typeface="Arial" panose="020B0604020202020204" pitchFamily="34" charset="0"/>
              <a:ea typeface="ＭＳ Ｐゴシック" panose="020B0600070205080204" pitchFamily="34" charset="-128"/>
            </a:endParaRPr>
          </a:p>
        </p:txBody>
      </p:sp>
      <p:cxnSp>
        <p:nvCxnSpPr>
          <p:cNvPr id="41013" name="Elbow Connector 75"/>
          <p:cNvCxnSpPr>
            <a:cxnSpLocks noChangeShapeType="1"/>
          </p:cNvCxnSpPr>
          <p:nvPr/>
        </p:nvCxnSpPr>
        <p:spPr bwMode="auto">
          <a:xfrm flipV="1">
            <a:off x="3244850" y="3498850"/>
            <a:ext cx="1046163" cy="3175"/>
          </a:xfrm>
          <a:prstGeom prst="bentConnector3">
            <a:avLst>
              <a:gd name="adj1" fmla="val 50000"/>
            </a:avLst>
          </a:prstGeom>
          <a:noFill/>
          <a:ln w="38100" algn="ctr">
            <a:solidFill>
              <a:srgbClr val="B6DCDF"/>
            </a:solidFill>
            <a:miter lim="800000"/>
            <a:headEnd/>
            <a:tailEnd/>
          </a:ln>
          <a:extLst>
            <a:ext uri="{909E8E84-426E-40DD-AFC4-6F175D3DCCD1}">
              <a14:hiddenFill xmlns:a14="http://schemas.microsoft.com/office/drawing/2010/main">
                <a:noFill/>
              </a14:hiddenFill>
            </a:ext>
          </a:extLst>
        </p:spPr>
      </p:cxnSp>
      <p:grpSp>
        <p:nvGrpSpPr>
          <p:cNvPr id="10" name="组合 9"/>
          <p:cNvGrpSpPr/>
          <p:nvPr/>
        </p:nvGrpSpPr>
        <p:grpSpPr>
          <a:xfrm>
            <a:off x="298450" y="987425"/>
            <a:ext cx="8728075" cy="5386388"/>
            <a:chOff x="298450" y="987425"/>
            <a:chExt cx="8728075" cy="5386388"/>
          </a:xfrm>
        </p:grpSpPr>
        <p:sp>
          <p:nvSpPr>
            <p:cNvPr id="40998" name="Line 37"/>
            <p:cNvSpPr>
              <a:spLocks noChangeShapeType="1"/>
            </p:cNvSpPr>
            <p:nvPr/>
          </p:nvSpPr>
          <p:spPr bwMode="auto">
            <a:xfrm>
              <a:off x="6076950" y="1843088"/>
              <a:ext cx="23177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9" name="Line 38"/>
            <p:cNvSpPr>
              <a:spLocks noChangeShapeType="1"/>
            </p:cNvSpPr>
            <p:nvPr/>
          </p:nvSpPr>
          <p:spPr bwMode="auto">
            <a:xfrm>
              <a:off x="6076950" y="3251200"/>
              <a:ext cx="23177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0" name="Line 39"/>
            <p:cNvSpPr>
              <a:spLocks noChangeShapeType="1"/>
            </p:cNvSpPr>
            <p:nvPr/>
          </p:nvSpPr>
          <p:spPr bwMode="auto">
            <a:xfrm>
              <a:off x="6076950" y="4630738"/>
              <a:ext cx="23177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2" name="Line 41"/>
            <p:cNvSpPr>
              <a:spLocks noChangeShapeType="1"/>
            </p:cNvSpPr>
            <p:nvPr/>
          </p:nvSpPr>
          <p:spPr bwMode="auto">
            <a:xfrm>
              <a:off x="5946775" y="3513138"/>
              <a:ext cx="1158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 name="组合 8"/>
            <p:cNvGrpSpPr/>
            <p:nvPr/>
          </p:nvGrpSpPr>
          <p:grpSpPr>
            <a:xfrm>
              <a:off x="298450" y="987425"/>
              <a:ext cx="8728075" cy="5386388"/>
              <a:chOff x="298450" y="987425"/>
              <a:chExt cx="8728075" cy="5386388"/>
            </a:xfrm>
          </p:grpSpPr>
          <p:cxnSp>
            <p:nvCxnSpPr>
              <p:cNvPr id="41012" name="Elbow Connector 71"/>
              <p:cNvCxnSpPr>
                <a:cxnSpLocks noChangeShapeType="1"/>
              </p:cNvCxnSpPr>
              <p:nvPr/>
            </p:nvCxnSpPr>
            <p:spPr bwMode="auto">
              <a:xfrm>
                <a:off x="3009900" y="1581150"/>
                <a:ext cx="1281113" cy="1917700"/>
              </a:xfrm>
              <a:prstGeom prst="bentConnector3">
                <a:avLst>
                  <a:gd name="adj1" fmla="val 50000"/>
                </a:avLst>
              </a:prstGeom>
              <a:noFill/>
              <a:ln w="38100" algn="ctr">
                <a:solidFill>
                  <a:srgbClr val="B6DCDF"/>
                </a:solidFill>
                <a:miter lim="800000"/>
                <a:headEnd/>
                <a:tailEnd/>
              </a:ln>
              <a:extLst>
                <a:ext uri="{909E8E84-426E-40DD-AFC4-6F175D3DCCD1}">
                  <a14:hiddenFill xmlns:a14="http://schemas.microsoft.com/office/drawing/2010/main">
                    <a:noFill/>
                  </a14:hiddenFill>
                </a:ext>
              </a:extLst>
            </p:spPr>
          </p:cxnSp>
          <p:grpSp>
            <p:nvGrpSpPr>
              <p:cNvPr id="8" name="组合 7"/>
              <p:cNvGrpSpPr/>
              <p:nvPr/>
            </p:nvGrpSpPr>
            <p:grpSpPr>
              <a:xfrm>
                <a:off x="298450" y="987425"/>
                <a:ext cx="8728075" cy="5386388"/>
                <a:chOff x="298450" y="987425"/>
                <a:chExt cx="8728075" cy="5386388"/>
              </a:xfrm>
            </p:grpSpPr>
            <p:grpSp>
              <p:nvGrpSpPr>
                <p:cNvPr id="40966" name="Group 3"/>
                <p:cNvGrpSpPr>
                  <a:grpSpLocks/>
                </p:cNvGrpSpPr>
                <p:nvPr/>
              </p:nvGrpSpPr>
              <p:grpSpPr bwMode="auto">
                <a:xfrm>
                  <a:off x="7177088" y="1400175"/>
                  <a:ext cx="749300" cy="441325"/>
                  <a:chOff x="653" y="3359"/>
                  <a:chExt cx="472" cy="278"/>
                </a:xfrm>
              </p:grpSpPr>
              <p:pic>
                <p:nvPicPr>
                  <p:cNvPr id="41018" name="Picture 4" descr="VMWAR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 y="3359"/>
                    <a:ext cx="47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9" name="Text Box 5"/>
                  <p:cNvSpPr txBox="1">
                    <a:spLocks noChangeArrowheads="1"/>
                  </p:cNvSpPr>
                  <p:nvPr/>
                </p:nvSpPr>
                <p:spPr bwMode="auto">
                  <a:xfrm>
                    <a:off x="747" y="3483"/>
                    <a:ext cx="2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en-US" altLang="zh-CN" sz="1000" b="0">
                        <a:solidFill>
                          <a:srgbClr val="003366"/>
                        </a:solidFill>
                        <a:latin typeface="Arial" panose="020B0604020202020204" pitchFamily="34" charset="0"/>
                      </a:rPr>
                      <a:t>ESX</a:t>
                    </a:r>
                    <a:endParaRPr lang="en-CA" altLang="zh-CN" sz="1000" b="0">
                      <a:solidFill>
                        <a:srgbClr val="003366"/>
                      </a:solidFill>
                      <a:latin typeface="Arial" panose="020B0604020202020204" pitchFamily="34" charset="0"/>
                    </a:endParaRPr>
                  </a:p>
                </p:txBody>
              </p:sp>
            </p:grpSp>
            <p:pic>
              <p:nvPicPr>
                <p:cNvPr id="40967" name="Picture 6" descr="The image “http://www.athensguy.com/images/redhat_logo.jpg” cannot be displayed, because it contains errors."/>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2975" y="4178300"/>
                  <a:ext cx="566738"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Rectangle 7"/>
                <p:cNvSpPr>
                  <a:spLocks noChangeArrowheads="1"/>
                </p:cNvSpPr>
                <p:nvPr/>
              </p:nvSpPr>
              <p:spPr bwMode="auto">
                <a:xfrm>
                  <a:off x="6443663" y="1362075"/>
                  <a:ext cx="1606550" cy="8921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eaLnBrk="1" hangingPunct="1"/>
                  <a:endParaRPr lang="en-US" altLang="zh-CN" b="0">
                    <a:latin typeface="Arial" panose="020B0604020202020204" pitchFamily="34" charset="0"/>
                  </a:endParaRPr>
                </a:p>
              </p:txBody>
            </p:sp>
            <p:pic>
              <p:nvPicPr>
                <p:cNvPr id="40969" name="Picture 8"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0" y="1192213"/>
                  <a:ext cx="620713"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Text Box 9"/>
                <p:cNvSpPr txBox="1">
                  <a:spLocks noChangeArrowheads="1"/>
                </p:cNvSpPr>
                <p:nvPr/>
              </p:nvSpPr>
              <p:spPr bwMode="auto">
                <a:xfrm>
                  <a:off x="6519863" y="1879600"/>
                  <a:ext cx="693737"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 rIns="18288">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a:r>
                    <a:rPr lang="en-US" altLang="zh-CN" sz="800">
                      <a:solidFill>
                        <a:schemeClr val="folHlink"/>
                      </a:solidFill>
                      <a:latin typeface="Arial" panose="020B0604020202020204" pitchFamily="34" charset="0"/>
                    </a:rPr>
                    <a:t>Virtual Machine</a:t>
                  </a:r>
                  <a:endParaRPr lang="en-US" altLang="zh-CN" sz="500">
                    <a:solidFill>
                      <a:srgbClr val="003399"/>
                    </a:solidFill>
                    <a:latin typeface="Arial" panose="020B0604020202020204" pitchFamily="34" charset="0"/>
                  </a:endParaRPr>
                </a:p>
              </p:txBody>
            </p:sp>
            <p:pic>
              <p:nvPicPr>
                <p:cNvPr id="40971" name="Picture 10"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0" y="1303338"/>
                  <a:ext cx="6207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Picture 11"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300" y="1416050"/>
                  <a:ext cx="6207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2500" y="2792413"/>
                  <a:ext cx="401638"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4" name="Text Box 13"/>
                <p:cNvSpPr txBox="1">
                  <a:spLocks noChangeArrowheads="1"/>
                </p:cNvSpPr>
                <p:nvPr/>
              </p:nvSpPr>
              <p:spPr bwMode="auto">
                <a:xfrm>
                  <a:off x="7273925" y="1885950"/>
                  <a:ext cx="693738"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 rIns="18288">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a:r>
                    <a:rPr lang="en-US" altLang="zh-CN" sz="800">
                      <a:solidFill>
                        <a:schemeClr val="folHlink"/>
                      </a:solidFill>
                      <a:latin typeface="Arial" panose="020B0604020202020204" pitchFamily="34" charset="0"/>
                    </a:rPr>
                    <a:t>Virtual Machine</a:t>
                  </a:r>
                  <a:endParaRPr lang="en-US" altLang="zh-CN" sz="500">
                    <a:solidFill>
                      <a:srgbClr val="003399"/>
                    </a:solidFill>
                    <a:latin typeface="Arial" panose="020B0604020202020204" pitchFamily="34" charset="0"/>
                  </a:endParaRPr>
                </a:p>
              </p:txBody>
            </p:sp>
            <p:sp>
              <p:nvSpPr>
                <p:cNvPr id="40975" name="Rectangle 14"/>
                <p:cNvSpPr>
                  <a:spLocks noChangeArrowheads="1"/>
                </p:cNvSpPr>
                <p:nvPr/>
              </p:nvSpPr>
              <p:spPr bwMode="auto">
                <a:xfrm>
                  <a:off x="6443663" y="2681288"/>
                  <a:ext cx="1606550" cy="8921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eaLnBrk="1" hangingPunct="1"/>
                  <a:endParaRPr lang="en-US" altLang="zh-CN" b="0">
                    <a:latin typeface="Arial" panose="020B0604020202020204" pitchFamily="34" charset="0"/>
                  </a:endParaRPr>
                </a:p>
              </p:txBody>
            </p:sp>
            <p:pic>
              <p:nvPicPr>
                <p:cNvPr id="40976" name="Picture 15"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0" y="2511425"/>
                  <a:ext cx="6207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7" name="Text Box 16"/>
                <p:cNvSpPr txBox="1">
                  <a:spLocks noChangeArrowheads="1"/>
                </p:cNvSpPr>
                <p:nvPr/>
              </p:nvSpPr>
              <p:spPr bwMode="auto">
                <a:xfrm>
                  <a:off x="6519863" y="3198813"/>
                  <a:ext cx="693737"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 rIns="18288">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a:r>
                    <a:rPr lang="en-US" altLang="zh-CN" sz="800">
                      <a:solidFill>
                        <a:schemeClr val="folHlink"/>
                      </a:solidFill>
                      <a:latin typeface="Arial" panose="020B0604020202020204" pitchFamily="34" charset="0"/>
                    </a:rPr>
                    <a:t>Virtual Machine</a:t>
                  </a:r>
                  <a:endParaRPr lang="en-US" altLang="zh-CN" sz="500">
                    <a:solidFill>
                      <a:srgbClr val="003399"/>
                    </a:solidFill>
                    <a:latin typeface="Arial" panose="020B0604020202020204" pitchFamily="34" charset="0"/>
                  </a:endParaRPr>
                </a:p>
              </p:txBody>
            </p:sp>
            <p:pic>
              <p:nvPicPr>
                <p:cNvPr id="40979" name="Picture 18"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300" y="2735263"/>
                  <a:ext cx="620713"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0" name="Text Box 19"/>
                <p:cNvSpPr txBox="1">
                  <a:spLocks noChangeArrowheads="1"/>
                </p:cNvSpPr>
                <p:nvPr/>
              </p:nvSpPr>
              <p:spPr bwMode="auto">
                <a:xfrm>
                  <a:off x="7273925" y="3190875"/>
                  <a:ext cx="693738"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 rIns="18288">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a:r>
                    <a:rPr lang="en-US" altLang="zh-CN" sz="800">
                      <a:solidFill>
                        <a:schemeClr val="folHlink"/>
                      </a:solidFill>
                      <a:latin typeface="Arial" panose="020B0604020202020204" pitchFamily="34" charset="0"/>
                    </a:rPr>
                    <a:t>Virtual Machine</a:t>
                  </a:r>
                  <a:endParaRPr lang="en-US" altLang="zh-CN" sz="500">
                    <a:solidFill>
                      <a:srgbClr val="003399"/>
                    </a:solidFill>
                    <a:latin typeface="Arial" panose="020B0604020202020204" pitchFamily="34" charset="0"/>
                  </a:endParaRPr>
                </a:p>
              </p:txBody>
            </p:sp>
            <p:sp>
              <p:nvSpPr>
                <p:cNvPr id="40981" name="Rectangle 20"/>
                <p:cNvSpPr>
                  <a:spLocks noChangeArrowheads="1"/>
                </p:cNvSpPr>
                <p:nvPr/>
              </p:nvSpPr>
              <p:spPr bwMode="auto">
                <a:xfrm>
                  <a:off x="6443663" y="4033838"/>
                  <a:ext cx="1606550" cy="8921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eaLnBrk="1" hangingPunct="1"/>
                  <a:endParaRPr lang="en-US" altLang="zh-CN" b="0">
                    <a:latin typeface="Arial" panose="020B0604020202020204" pitchFamily="34" charset="0"/>
                  </a:endParaRPr>
                </a:p>
              </p:txBody>
            </p:sp>
            <p:pic>
              <p:nvPicPr>
                <p:cNvPr id="40982" name="Picture 21"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0" y="3863975"/>
                  <a:ext cx="6207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3" name="Text Box 22"/>
                <p:cNvSpPr txBox="1">
                  <a:spLocks noChangeArrowheads="1"/>
                </p:cNvSpPr>
                <p:nvPr/>
              </p:nvSpPr>
              <p:spPr bwMode="auto">
                <a:xfrm>
                  <a:off x="6519863" y="4573588"/>
                  <a:ext cx="693737"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 rIns="18288">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a:r>
                    <a:rPr lang="en-US" altLang="zh-CN" sz="800">
                      <a:solidFill>
                        <a:schemeClr val="folHlink"/>
                      </a:solidFill>
                      <a:latin typeface="Arial" panose="020B0604020202020204" pitchFamily="34" charset="0"/>
                    </a:rPr>
                    <a:t>Virtual Machine</a:t>
                  </a:r>
                  <a:endParaRPr lang="en-US" altLang="zh-CN" sz="500">
                    <a:solidFill>
                      <a:srgbClr val="003399"/>
                    </a:solidFill>
                    <a:latin typeface="Arial" panose="020B0604020202020204" pitchFamily="34" charset="0"/>
                  </a:endParaRPr>
                </a:p>
              </p:txBody>
            </p:sp>
            <p:pic>
              <p:nvPicPr>
                <p:cNvPr id="40984" name="Picture 23"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0" y="3975100"/>
                  <a:ext cx="6207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5" name="Picture 24"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300" y="4087813"/>
                  <a:ext cx="620713"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6" name="Text Box 25"/>
                <p:cNvSpPr txBox="1">
                  <a:spLocks noChangeArrowheads="1"/>
                </p:cNvSpPr>
                <p:nvPr/>
              </p:nvSpPr>
              <p:spPr bwMode="auto">
                <a:xfrm>
                  <a:off x="7273925" y="4572000"/>
                  <a:ext cx="693738"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 rIns="18288">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a:r>
                    <a:rPr lang="en-US" altLang="zh-CN" sz="800">
                      <a:solidFill>
                        <a:schemeClr val="folHlink"/>
                      </a:solidFill>
                      <a:latin typeface="Arial" panose="020B0604020202020204" pitchFamily="34" charset="0"/>
                    </a:rPr>
                    <a:t>Virtual Machine</a:t>
                  </a:r>
                  <a:endParaRPr lang="en-US" altLang="zh-CN" sz="500">
                    <a:solidFill>
                      <a:srgbClr val="003399"/>
                    </a:solidFill>
                    <a:latin typeface="Arial" panose="020B0604020202020204" pitchFamily="34" charset="0"/>
                  </a:endParaRPr>
                </a:p>
              </p:txBody>
            </p:sp>
            <p:sp>
              <p:nvSpPr>
                <p:cNvPr id="40987" name="Rectangle 26"/>
                <p:cNvSpPr>
                  <a:spLocks noChangeArrowheads="1"/>
                </p:cNvSpPr>
                <p:nvPr/>
              </p:nvSpPr>
              <p:spPr bwMode="auto">
                <a:xfrm>
                  <a:off x="6477000" y="5481638"/>
                  <a:ext cx="1606550" cy="8921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eaLnBrk="1" hangingPunct="1"/>
                  <a:endParaRPr lang="en-US" altLang="zh-CN" b="0">
                    <a:latin typeface="Arial" panose="020B0604020202020204" pitchFamily="34" charset="0"/>
                  </a:endParaRPr>
                </a:p>
              </p:txBody>
            </p:sp>
            <p:pic>
              <p:nvPicPr>
                <p:cNvPr id="40988" name="Picture 27"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838" y="5311775"/>
                  <a:ext cx="62071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9" name="Picture 28"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238" y="5422900"/>
                  <a:ext cx="6207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0" name="Picture 29"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638" y="5535613"/>
                  <a:ext cx="62071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1" name="Picture 30" descr="The image “http://www.athensguy.com/images/redhat_logo.jpg” cannot be displayed, because it contains errors."/>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2388" y="5511800"/>
                  <a:ext cx="566737"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2" name="Picture 31"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5388" y="5283200"/>
                  <a:ext cx="62071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3" name="Picture 32"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7788" y="5435600"/>
                  <a:ext cx="62071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4" name="Picture 33" descr="unix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0188" y="5588000"/>
                  <a:ext cx="62071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5" name="Picture 34" descr="Microsoft_web"/>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1588" y="5588000"/>
                  <a:ext cx="62230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6" name="Text Box 35"/>
                <p:cNvSpPr txBox="1">
                  <a:spLocks noChangeArrowheads="1"/>
                </p:cNvSpPr>
                <p:nvPr/>
              </p:nvSpPr>
              <p:spPr bwMode="auto">
                <a:xfrm>
                  <a:off x="8475663" y="5792788"/>
                  <a:ext cx="5492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5720" tIns="0" rIns="45720" bIns="0">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a:r>
                    <a:rPr lang="zh-CN" altLang="en-US" sz="1200" b="0">
                      <a:solidFill>
                        <a:schemeClr val="tx2"/>
                      </a:solidFill>
                      <a:latin typeface="Arial" panose="020B0604020202020204" pitchFamily="34" charset="0"/>
                    </a:rPr>
                    <a:t>物理机</a:t>
                  </a:r>
                </a:p>
              </p:txBody>
            </p:sp>
            <p:sp>
              <p:nvSpPr>
                <p:cNvPr id="40997" name="Line 36"/>
                <p:cNvSpPr>
                  <a:spLocks noChangeShapeType="1"/>
                </p:cNvSpPr>
                <p:nvPr/>
              </p:nvSpPr>
              <p:spPr bwMode="auto">
                <a:xfrm>
                  <a:off x="6075363" y="1843088"/>
                  <a:ext cx="0" cy="412273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3" name="Text Box 46"/>
                <p:cNvSpPr txBox="1">
                  <a:spLocks noChangeArrowheads="1"/>
                </p:cNvSpPr>
                <p:nvPr/>
              </p:nvSpPr>
              <p:spPr bwMode="auto">
                <a:xfrm>
                  <a:off x="4267200" y="3352800"/>
                  <a:ext cx="1471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spcBef>
                      <a:spcPct val="50000"/>
                    </a:spcBef>
                  </a:pPr>
                  <a:r>
                    <a:rPr lang="en-US" altLang="zh-CN">
                      <a:solidFill>
                        <a:schemeClr val="accent2"/>
                      </a:solidFill>
                      <a:latin typeface="Arial" panose="020B0604020202020204" pitchFamily="34" charset="0"/>
                    </a:rPr>
                    <a:t>PC cloud</a:t>
                  </a:r>
                </a:p>
              </p:txBody>
            </p:sp>
            <p:pic>
              <p:nvPicPr>
                <p:cNvPr id="41004" name="Picture 47" descr="MCj0432625000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3788" y="1238250"/>
                  <a:ext cx="64611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5" name="Picture 51" descr="MCj0432621000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5225" y="3097213"/>
                  <a:ext cx="8096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6" name="Rectangle 143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3775" y="5021263"/>
                  <a:ext cx="8255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7137" name="Group 56"/>
                <p:cNvGrpSpPr>
                  <a:grpSpLocks/>
                </p:cNvGrpSpPr>
                <p:nvPr/>
              </p:nvGrpSpPr>
              <p:grpSpPr bwMode="auto">
                <a:xfrm>
                  <a:off x="507731" y="987425"/>
                  <a:ext cx="1833153" cy="280988"/>
                  <a:chOff x="1356" y="969"/>
                  <a:chExt cx="1049" cy="177"/>
                </a:xfrm>
                <a:scene3d>
                  <a:camera prst="orthographicFront">
                    <a:rot lat="0" lon="0" rev="0"/>
                  </a:camera>
                  <a:lightRig rig="balanced" dir="t">
                    <a:rot lat="0" lon="0" rev="8700000"/>
                  </a:lightRig>
                </a:scene3d>
              </p:grpSpPr>
              <p:sp>
                <p:nvSpPr>
                  <p:cNvPr id="217147" name="AutoShape 57"/>
                  <p:cNvSpPr>
                    <a:spLocks noChangeArrowheads="1"/>
                  </p:cNvSpPr>
                  <p:nvPr/>
                </p:nvSpPr>
                <p:spPr bwMode="auto">
                  <a:xfrm>
                    <a:off x="1356" y="976"/>
                    <a:ext cx="1049" cy="170"/>
                  </a:xfrm>
                  <a:prstGeom prst="roundRect">
                    <a:avLst>
                      <a:gd name="adj" fmla="val 16667"/>
                    </a:avLst>
                  </a:prstGeom>
                  <a:solidFill>
                    <a:srgbClr val="800000"/>
                  </a:solidFill>
                  <a:ln w="9525">
                    <a:noFill/>
                    <a:round/>
                    <a:headEnd/>
                    <a:tailEnd/>
                  </a:ln>
                  <a:effectLst>
                    <a:outerShdw blurRad="44450" dist="27940" dir="5400000" algn="ctr">
                      <a:srgbClr val="000000">
                        <a:alpha val="32000"/>
                      </a:srgbClr>
                    </a:outerShdw>
                  </a:effectLst>
                  <a:sp3d>
                    <a:bevelT w="190500" h="38100"/>
                  </a:sp3d>
                </p:spPr>
                <p:txBody>
                  <a:bodyPr wrap="none" anchor="ctr"/>
                  <a:lstStyle/>
                  <a:p>
                    <a:pPr>
                      <a:defRPr/>
                    </a:pPr>
                    <a:endParaRPr lang="en-US" b="0">
                      <a:latin typeface="Arial" charset="0"/>
                      <a:ea typeface="+mn-ea"/>
                      <a:cs typeface="Arial" charset="0"/>
                    </a:endParaRPr>
                  </a:p>
                </p:txBody>
              </p:sp>
              <p:sp>
                <p:nvSpPr>
                  <p:cNvPr id="217148" name="Text Box 58"/>
                  <p:cNvSpPr txBox="1">
                    <a:spLocks noChangeArrowheads="1"/>
                  </p:cNvSpPr>
                  <p:nvPr/>
                </p:nvSpPr>
                <p:spPr bwMode="auto">
                  <a:xfrm>
                    <a:off x="1434" y="969"/>
                    <a:ext cx="851" cy="173"/>
                  </a:xfrm>
                  <a:prstGeom prst="rect">
                    <a:avLst/>
                  </a:prstGeom>
                  <a:noFill/>
                  <a:ln w="9525">
                    <a:noFill/>
                    <a:miter lim="800000"/>
                    <a:headEnd/>
                    <a:tailEnd/>
                  </a:ln>
                  <a:effectLst>
                    <a:outerShdw blurRad="44450" dist="27940" dir="5400000" algn="ctr">
                      <a:srgbClr val="000000">
                        <a:alpha val="32000"/>
                      </a:srgbClr>
                    </a:outerShdw>
                  </a:effectLst>
                  <a:sp3d>
                    <a:bevelT w="190500" h="38100"/>
                  </a:sp3d>
                </p:spPr>
                <p:txBody>
                  <a:bodyPr>
                    <a:spAutoFit/>
                  </a:bodyPr>
                  <a:lstStyle/>
                  <a:p>
                    <a:pPr marL="231775" indent="-231775" algn="ctr">
                      <a:spcBef>
                        <a:spcPct val="50000"/>
                      </a:spcBef>
                      <a:defRPr/>
                    </a:pPr>
                    <a:r>
                      <a:rPr lang="en-US" sz="1200">
                        <a:solidFill>
                          <a:schemeClr val="bg1"/>
                        </a:solidFill>
                        <a:latin typeface="Arial" charset="0"/>
                        <a:ea typeface="+mn-ea"/>
                        <a:cs typeface="Arial" charset="0"/>
                      </a:rPr>
                      <a:t>User</a:t>
                    </a:r>
                  </a:p>
                </p:txBody>
              </p:sp>
            </p:grpSp>
            <p:sp>
              <p:nvSpPr>
                <p:cNvPr id="41008" name="Text Box 62"/>
                <p:cNvSpPr txBox="1">
                  <a:spLocks noChangeArrowheads="1"/>
                </p:cNvSpPr>
                <p:nvPr/>
              </p:nvSpPr>
              <p:spPr bwMode="auto">
                <a:xfrm>
                  <a:off x="298450" y="3297238"/>
                  <a:ext cx="2197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6688" indent="-166688"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eaLnBrk="1" hangingPunct="1">
                    <a:buFontTx/>
                    <a:buChar char="•"/>
                  </a:pPr>
                  <a:r>
                    <a:rPr lang="zh-CN" altLang="en-US" sz="1600" b="0">
                      <a:latin typeface="Arial" panose="020B0604020202020204" pitchFamily="34" charset="0"/>
                    </a:rPr>
                    <a:t>手机</a:t>
                  </a:r>
                  <a:endParaRPr lang="en-US" altLang="zh-CN" sz="1600" b="0">
                    <a:latin typeface="Arial" panose="020B0604020202020204" pitchFamily="34" charset="0"/>
                  </a:endParaRPr>
                </a:p>
                <a:p>
                  <a:pPr eaLnBrk="1" hangingPunct="1">
                    <a:buFontTx/>
                    <a:buChar char="•"/>
                  </a:pPr>
                  <a:r>
                    <a:rPr lang="zh-CN" altLang="en-US" sz="1600" b="0">
                      <a:latin typeface="Arial" panose="020B0604020202020204" pitchFamily="34" charset="0"/>
                    </a:rPr>
                    <a:t>移动上网 </a:t>
                  </a:r>
                  <a:r>
                    <a:rPr lang="en-US" altLang="zh-CN" sz="1600" b="0">
                      <a:latin typeface="Arial" panose="020B0604020202020204" pitchFamily="34" charset="0"/>
                    </a:rPr>
                    <a:t>– 3G</a:t>
                  </a:r>
                </a:p>
              </p:txBody>
            </p:sp>
            <p:sp>
              <p:nvSpPr>
                <p:cNvPr id="41009" name="Text Box 63"/>
                <p:cNvSpPr txBox="1">
                  <a:spLocks noChangeArrowheads="1"/>
                </p:cNvSpPr>
                <p:nvPr/>
              </p:nvSpPr>
              <p:spPr bwMode="auto">
                <a:xfrm>
                  <a:off x="450850" y="1343025"/>
                  <a:ext cx="2041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6688" indent="-166688"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eaLnBrk="1" hangingPunct="1">
                    <a:buFontTx/>
                    <a:buChar char="•"/>
                  </a:pPr>
                  <a:r>
                    <a:rPr lang="zh-CN" altLang="en-US" sz="1600" b="0">
                      <a:latin typeface="Arial" panose="020B0604020202020204" pitchFamily="34" charset="0"/>
                    </a:rPr>
                    <a:t>上网机</a:t>
                  </a:r>
                </a:p>
                <a:p>
                  <a:pPr eaLnBrk="1" hangingPunct="1">
                    <a:buFontTx/>
                    <a:buChar char="•"/>
                  </a:pPr>
                  <a:r>
                    <a:rPr lang="en-US" altLang="zh-CN" sz="1600" b="0">
                      <a:latin typeface="Arial" panose="020B0604020202020204" pitchFamily="34" charset="0"/>
                    </a:rPr>
                    <a:t>Internet </a:t>
                  </a:r>
                  <a:r>
                    <a:rPr lang="zh-CN" altLang="en-US" sz="1600" b="0">
                      <a:latin typeface="Arial" panose="020B0604020202020204" pitchFamily="34" charset="0"/>
                    </a:rPr>
                    <a:t>接入上网</a:t>
                  </a:r>
                </a:p>
              </p:txBody>
            </p:sp>
            <p:sp>
              <p:nvSpPr>
                <p:cNvPr id="41010" name="Text Box 64"/>
                <p:cNvSpPr txBox="1">
                  <a:spLocks noChangeArrowheads="1"/>
                </p:cNvSpPr>
                <p:nvPr/>
              </p:nvSpPr>
              <p:spPr bwMode="auto">
                <a:xfrm>
                  <a:off x="298450" y="5254625"/>
                  <a:ext cx="20939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6688" indent="-166688"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eaLnBrk="1" hangingPunct="1">
                    <a:buFontTx/>
                    <a:buChar char="•"/>
                  </a:pPr>
                  <a:r>
                    <a:rPr lang="en-US" altLang="zh-CN" sz="1600" b="0">
                      <a:latin typeface="Arial" panose="020B0604020202020204" pitchFamily="34" charset="0"/>
                    </a:rPr>
                    <a:t>Workstation</a:t>
                  </a:r>
                </a:p>
                <a:p>
                  <a:pPr eaLnBrk="1" hangingPunct="1">
                    <a:buFontTx/>
                    <a:buChar char="•"/>
                  </a:pPr>
                  <a:r>
                    <a:rPr lang="en-US" altLang="zh-CN" sz="1600" b="0">
                      <a:latin typeface="Arial" panose="020B0604020202020204" pitchFamily="34" charset="0"/>
                    </a:rPr>
                    <a:t>VIP </a:t>
                  </a:r>
                  <a:r>
                    <a:rPr lang="zh-CN" altLang="en-US" sz="1600" b="0">
                      <a:latin typeface="Arial" panose="020B0604020202020204" pitchFamily="34" charset="0"/>
                    </a:rPr>
                    <a:t>接入</a:t>
                  </a:r>
                </a:p>
              </p:txBody>
            </p:sp>
            <p:cxnSp>
              <p:nvCxnSpPr>
                <p:cNvPr id="41014" name="Elbow Connector 76"/>
                <p:cNvCxnSpPr>
                  <a:cxnSpLocks noChangeShapeType="1"/>
                </p:cNvCxnSpPr>
                <p:nvPr/>
              </p:nvCxnSpPr>
              <p:spPr bwMode="auto">
                <a:xfrm flipV="1">
                  <a:off x="3089275" y="3498850"/>
                  <a:ext cx="1201738" cy="2139950"/>
                </a:xfrm>
                <a:prstGeom prst="bentConnector3">
                  <a:avLst>
                    <a:gd name="adj1" fmla="val 46542"/>
                  </a:avLst>
                </a:prstGeom>
                <a:noFill/>
                <a:ln w="38100" algn="ctr">
                  <a:solidFill>
                    <a:srgbClr val="B6DCDF"/>
                  </a:solidFill>
                  <a:miter lim="800000"/>
                  <a:headEnd/>
                  <a:tailEnd/>
                </a:ln>
                <a:extLst>
                  <a:ext uri="{909E8E84-426E-40DD-AFC4-6F175D3DCCD1}">
                    <a14:hiddenFill xmlns:a14="http://schemas.microsoft.com/office/drawing/2010/main">
                      <a:noFill/>
                    </a14:hiddenFill>
                  </a:ext>
                </a:extLst>
              </p:spPr>
            </p:cxnSp>
            <p:sp>
              <p:nvSpPr>
                <p:cNvPr id="41015" name="Text Box 35"/>
                <p:cNvSpPr txBox="1">
                  <a:spLocks noChangeArrowheads="1"/>
                </p:cNvSpPr>
                <p:nvPr/>
              </p:nvSpPr>
              <p:spPr bwMode="auto">
                <a:xfrm>
                  <a:off x="8477250" y="3276600"/>
                  <a:ext cx="5492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5720" tIns="0" rIns="45720" bIns="0">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a:r>
                    <a:rPr lang="zh-CN" altLang="en-US" sz="1200" b="0">
                      <a:solidFill>
                        <a:schemeClr val="tx2"/>
                      </a:solidFill>
                      <a:latin typeface="Arial" panose="020B0604020202020204" pitchFamily="34" charset="0"/>
                    </a:rPr>
                    <a:t>虚拟机</a:t>
                  </a:r>
                </a:p>
              </p:txBody>
            </p:sp>
            <p:grpSp>
              <p:nvGrpSpPr>
                <p:cNvPr id="2" name="Group 56"/>
                <p:cNvGrpSpPr>
                  <a:grpSpLocks/>
                </p:cNvGrpSpPr>
                <p:nvPr/>
              </p:nvGrpSpPr>
              <p:grpSpPr bwMode="auto">
                <a:xfrm>
                  <a:off x="433119" y="2970212"/>
                  <a:ext cx="1833153" cy="280989"/>
                  <a:chOff x="1356" y="969"/>
                  <a:chExt cx="1049" cy="177"/>
                </a:xfrm>
                <a:scene3d>
                  <a:camera prst="orthographicFront">
                    <a:rot lat="0" lon="0" rev="0"/>
                  </a:camera>
                  <a:lightRig rig="balanced" dir="t">
                    <a:rot lat="0" lon="0" rev="8700000"/>
                  </a:lightRig>
                </a:scene3d>
              </p:grpSpPr>
              <p:sp>
                <p:nvSpPr>
                  <p:cNvPr id="3" name="AutoShape 57"/>
                  <p:cNvSpPr>
                    <a:spLocks noChangeArrowheads="1"/>
                  </p:cNvSpPr>
                  <p:nvPr/>
                </p:nvSpPr>
                <p:spPr bwMode="auto">
                  <a:xfrm>
                    <a:off x="1356" y="976"/>
                    <a:ext cx="1049" cy="170"/>
                  </a:xfrm>
                  <a:prstGeom prst="roundRect">
                    <a:avLst>
                      <a:gd name="adj" fmla="val 16667"/>
                    </a:avLst>
                  </a:prstGeom>
                  <a:solidFill>
                    <a:srgbClr val="800000"/>
                  </a:solidFill>
                  <a:ln w="9525">
                    <a:noFill/>
                    <a:round/>
                    <a:headEnd/>
                    <a:tailEnd/>
                  </a:ln>
                  <a:effectLst>
                    <a:outerShdw blurRad="44450" dist="27940" dir="5400000" algn="ctr">
                      <a:srgbClr val="000000">
                        <a:alpha val="32000"/>
                      </a:srgbClr>
                    </a:outerShdw>
                  </a:effectLst>
                  <a:sp3d>
                    <a:bevelT w="190500" h="38100"/>
                  </a:sp3d>
                </p:spPr>
                <p:txBody>
                  <a:bodyPr wrap="none" anchor="ctr"/>
                  <a:lstStyle/>
                  <a:p>
                    <a:pPr>
                      <a:defRPr/>
                    </a:pPr>
                    <a:endParaRPr lang="en-US" b="0">
                      <a:latin typeface="Arial" charset="0"/>
                      <a:ea typeface="+mn-ea"/>
                      <a:cs typeface="Arial" charset="0"/>
                    </a:endParaRPr>
                  </a:p>
                </p:txBody>
              </p:sp>
              <p:sp>
                <p:nvSpPr>
                  <p:cNvPr id="4" name="Text Box 58"/>
                  <p:cNvSpPr txBox="1">
                    <a:spLocks noChangeArrowheads="1"/>
                  </p:cNvSpPr>
                  <p:nvPr/>
                </p:nvSpPr>
                <p:spPr bwMode="auto">
                  <a:xfrm>
                    <a:off x="1434" y="969"/>
                    <a:ext cx="851" cy="173"/>
                  </a:xfrm>
                  <a:prstGeom prst="rect">
                    <a:avLst/>
                  </a:prstGeom>
                  <a:noFill/>
                  <a:ln w="9525">
                    <a:noFill/>
                    <a:miter lim="800000"/>
                    <a:headEnd/>
                    <a:tailEnd/>
                  </a:ln>
                  <a:effectLst>
                    <a:outerShdw blurRad="44450" dist="27940" dir="5400000" algn="ctr">
                      <a:srgbClr val="000000">
                        <a:alpha val="32000"/>
                      </a:srgbClr>
                    </a:outerShdw>
                  </a:effectLst>
                  <a:sp3d>
                    <a:bevelT w="190500" h="38100"/>
                  </a:sp3d>
                </p:spPr>
                <p:txBody>
                  <a:bodyPr>
                    <a:spAutoFit/>
                  </a:bodyPr>
                  <a:lstStyle/>
                  <a:p>
                    <a:pPr marL="231775" indent="-231775" algn="ctr">
                      <a:spcBef>
                        <a:spcPct val="50000"/>
                      </a:spcBef>
                      <a:defRPr/>
                    </a:pPr>
                    <a:r>
                      <a:rPr lang="en-US" sz="1200">
                        <a:solidFill>
                          <a:schemeClr val="bg1"/>
                        </a:solidFill>
                        <a:latin typeface="Arial" charset="0"/>
                        <a:ea typeface="+mn-ea"/>
                        <a:cs typeface="Arial" charset="0"/>
                      </a:rPr>
                      <a:t>User</a:t>
                    </a:r>
                  </a:p>
                </p:txBody>
              </p:sp>
            </p:grpSp>
            <p:grpSp>
              <p:nvGrpSpPr>
                <p:cNvPr id="5" name="Group 56"/>
                <p:cNvGrpSpPr>
                  <a:grpSpLocks/>
                </p:cNvGrpSpPr>
                <p:nvPr/>
              </p:nvGrpSpPr>
              <p:grpSpPr bwMode="auto">
                <a:xfrm>
                  <a:off x="383906" y="4851400"/>
                  <a:ext cx="1833153" cy="280988"/>
                  <a:chOff x="1356" y="969"/>
                  <a:chExt cx="1049" cy="177"/>
                </a:xfrm>
                <a:scene3d>
                  <a:camera prst="orthographicFront">
                    <a:rot lat="0" lon="0" rev="0"/>
                  </a:camera>
                  <a:lightRig rig="balanced" dir="t">
                    <a:rot lat="0" lon="0" rev="8700000"/>
                  </a:lightRig>
                </a:scene3d>
              </p:grpSpPr>
              <p:sp>
                <p:nvSpPr>
                  <p:cNvPr id="6" name="AutoShape 57"/>
                  <p:cNvSpPr>
                    <a:spLocks noChangeArrowheads="1"/>
                  </p:cNvSpPr>
                  <p:nvPr/>
                </p:nvSpPr>
                <p:spPr bwMode="auto">
                  <a:xfrm>
                    <a:off x="1356" y="976"/>
                    <a:ext cx="1049" cy="170"/>
                  </a:xfrm>
                  <a:prstGeom prst="roundRect">
                    <a:avLst>
                      <a:gd name="adj" fmla="val 16667"/>
                    </a:avLst>
                  </a:prstGeom>
                  <a:solidFill>
                    <a:srgbClr val="800000"/>
                  </a:solidFill>
                  <a:ln w="9525">
                    <a:noFill/>
                    <a:round/>
                    <a:headEnd/>
                    <a:tailEnd/>
                  </a:ln>
                  <a:effectLst>
                    <a:outerShdw blurRad="44450" dist="27940" dir="5400000" algn="ctr">
                      <a:srgbClr val="000000">
                        <a:alpha val="32000"/>
                      </a:srgbClr>
                    </a:outerShdw>
                  </a:effectLst>
                  <a:sp3d>
                    <a:bevelT w="190500" h="38100"/>
                  </a:sp3d>
                </p:spPr>
                <p:txBody>
                  <a:bodyPr wrap="none" anchor="ctr"/>
                  <a:lstStyle/>
                  <a:p>
                    <a:pPr>
                      <a:defRPr/>
                    </a:pPr>
                    <a:endParaRPr lang="en-US" b="0">
                      <a:latin typeface="Arial" charset="0"/>
                      <a:ea typeface="+mn-ea"/>
                      <a:cs typeface="Arial" charset="0"/>
                    </a:endParaRPr>
                  </a:p>
                </p:txBody>
              </p:sp>
              <p:sp>
                <p:nvSpPr>
                  <p:cNvPr id="7" name="Text Box 58"/>
                  <p:cNvSpPr txBox="1">
                    <a:spLocks noChangeArrowheads="1"/>
                  </p:cNvSpPr>
                  <p:nvPr/>
                </p:nvSpPr>
                <p:spPr bwMode="auto">
                  <a:xfrm>
                    <a:off x="1434" y="969"/>
                    <a:ext cx="851" cy="173"/>
                  </a:xfrm>
                  <a:prstGeom prst="rect">
                    <a:avLst/>
                  </a:prstGeom>
                  <a:noFill/>
                  <a:ln w="9525">
                    <a:noFill/>
                    <a:miter lim="800000"/>
                    <a:headEnd/>
                    <a:tailEnd/>
                  </a:ln>
                  <a:effectLst>
                    <a:outerShdw blurRad="44450" dist="27940" dir="5400000" algn="ctr">
                      <a:srgbClr val="000000">
                        <a:alpha val="32000"/>
                      </a:srgbClr>
                    </a:outerShdw>
                  </a:effectLst>
                  <a:sp3d>
                    <a:bevelT w="190500" h="38100"/>
                  </a:sp3d>
                </p:spPr>
                <p:txBody>
                  <a:bodyPr>
                    <a:spAutoFit/>
                  </a:bodyPr>
                  <a:lstStyle/>
                  <a:p>
                    <a:pPr marL="231775" indent="-231775" algn="ctr">
                      <a:spcBef>
                        <a:spcPct val="50000"/>
                      </a:spcBef>
                      <a:defRPr/>
                    </a:pPr>
                    <a:r>
                      <a:rPr lang="en-US" sz="1200">
                        <a:solidFill>
                          <a:schemeClr val="bg1"/>
                        </a:solidFill>
                        <a:latin typeface="Arial" charset="0"/>
                        <a:ea typeface="+mn-ea"/>
                        <a:cs typeface="Arial" charset="0"/>
                      </a:rPr>
                      <a:t>User</a:t>
                    </a:r>
                  </a:p>
                </p:txBody>
              </p:sp>
            </p:grpSp>
          </p:grpSp>
        </p:grpSp>
      </p:grpSp>
    </p:spTree>
    <p:extLst>
      <p:ext uri="{BB962C8B-B14F-4D97-AF65-F5344CB8AC3E}">
        <p14:creationId xmlns:p14="http://schemas.microsoft.com/office/powerpoint/2010/main" val="18663246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bwMode="auto">
          <a:xfrm>
            <a:off x="1887747" y="3688975"/>
            <a:ext cx="5158634" cy="822325"/>
          </a:xfrm>
          <a:prstGeom prst="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dirty="0">
                <a:solidFill>
                  <a:schemeClr val="bg1"/>
                </a:solidFill>
                <a:cs typeface="Arial" charset="0"/>
              </a:rPr>
              <a:t>Platform ISF</a:t>
            </a:r>
          </a:p>
        </p:txBody>
      </p:sp>
      <p:pic>
        <p:nvPicPr>
          <p:cNvPr id="175112" name="Picture 81" descr="arrowbend_left.png"/>
          <p:cNvPicPr>
            <a:picLocks noChangeAspect="1"/>
          </p:cNvPicPr>
          <p:nvPr/>
        </p:nvPicPr>
        <p:blipFill>
          <a:blip r:embed="rId3" cstate="print">
            <a:duotone>
              <a:prstClr val="black"/>
              <a:schemeClr val="accent3">
                <a:tint val="45000"/>
                <a:satMod val="400000"/>
              </a:schemeClr>
            </a:duotone>
          </a:blip>
          <a:srcRect/>
          <a:stretch>
            <a:fillRect/>
          </a:stretch>
        </p:blipFill>
        <p:spPr bwMode="auto">
          <a:xfrm rot="-632573">
            <a:off x="1880810" y="2590799"/>
            <a:ext cx="838200" cy="974725"/>
          </a:xfrm>
          <a:prstGeom prst="rect">
            <a:avLst/>
          </a:prstGeom>
          <a:noFill/>
          <a:ln w="9525">
            <a:noFill/>
            <a:miter lim="800000"/>
            <a:headEnd/>
            <a:tailEnd/>
          </a:ln>
        </p:spPr>
      </p:pic>
      <p:pic>
        <p:nvPicPr>
          <p:cNvPr id="175113" name="Picture 82" descr="arrow.png"/>
          <p:cNvPicPr>
            <a:picLocks noChangeAspect="1"/>
          </p:cNvPicPr>
          <p:nvPr/>
        </p:nvPicPr>
        <p:blipFill>
          <a:blip r:embed="rId4" cstate="print">
            <a:duotone>
              <a:prstClr val="black"/>
              <a:schemeClr val="accent3">
                <a:tint val="45000"/>
                <a:satMod val="400000"/>
              </a:schemeClr>
            </a:duotone>
          </a:blip>
          <a:srcRect/>
          <a:stretch>
            <a:fillRect/>
          </a:stretch>
        </p:blipFill>
        <p:spPr bwMode="auto">
          <a:xfrm>
            <a:off x="5030189" y="2491577"/>
            <a:ext cx="723900" cy="1089821"/>
          </a:xfrm>
          <a:prstGeom prst="rect">
            <a:avLst/>
          </a:prstGeom>
          <a:noFill/>
          <a:ln w="9525">
            <a:noFill/>
            <a:miter lim="800000"/>
            <a:headEnd/>
            <a:tailEnd/>
          </a:ln>
        </p:spPr>
      </p:pic>
      <p:pic>
        <p:nvPicPr>
          <p:cNvPr id="175114" name="Picture 83" descr="arrowbend.png"/>
          <p:cNvPicPr>
            <a:picLocks noChangeAspect="1"/>
          </p:cNvPicPr>
          <p:nvPr/>
        </p:nvPicPr>
        <p:blipFill>
          <a:blip r:embed="rId5" cstate="print">
            <a:duotone>
              <a:prstClr val="black"/>
              <a:schemeClr val="accent3">
                <a:tint val="45000"/>
                <a:satMod val="400000"/>
              </a:schemeClr>
            </a:duotone>
          </a:blip>
          <a:srcRect/>
          <a:stretch>
            <a:fillRect/>
          </a:stretch>
        </p:blipFill>
        <p:spPr bwMode="auto">
          <a:xfrm rot="672275">
            <a:off x="6205602" y="2590799"/>
            <a:ext cx="838200" cy="974725"/>
          </a:xfrm>
          <a:prstGeom prst="rect">
            <a:avLst/>
          </a:prstGeom>
          <a:noFill/>
          <a:ln w="9525">
            <a:noFill/>
            <a:miter lim="800000"/>
            <a:headEnd/>
            <a:tailEnd/>
          </a:ln>
        </p:spPr>
      </p:pic>
      <p:sp>
        <p:nvSpPr>
          <p:cNvPr id="175116" name="Oval 5"/>
          <p:cNvSpPr>
            <a:spLocks noChangeAspect="1" noChangeArrowheads="1"/>
          </p:cNvSpPr>
          <p:nvPr/>
        </p:nvSpPr>
        <p:spPr bwMode="auto">
          <a:xfrm>
            <a:off x="6840071" y="1071515"/>
            <a:ext cx="1823085" cy="860108"/>
          </a:xfrm>
          <a:prstGeom prst="ellipse">
            <a:avLst/>
          </a:prstGeom>
          <a:solidFill>
            <a:schemeClr val="bg1">
              <a:lumMod val="75000"/>
            </a:schemeClr>
          </a:solidFill>
          <a:ln w="1905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a:solidFill>
                <a:prstClr val="black"/>
              </a:solidFill>
            </a:endParaRPr>
          </a:p>
        </p:txBody>
      </p:sp>
      <p:sp>
        <p:nvSpPr>
          <p:cNvPr id="175117" name="Oval 5"/>
          <p:cNvSpPr>
            <a:spLocks noChangeAspect="1" noChangeArrowheads="1"/>
          </p:cNvSpPr>
          <p:nvPr/>
        </p:nvSpPr>
        <p:spPr bwMode="auto">
          <a:xfrm>
            <a:off x="4733001" y="1071515"/>
            <a:ext cx="1823085" cy="860108"/>
          </a:xfrm>
          <a:prstGeom prst="ellipse">
            <a:avLst/>
          </a:prstGeom>
          <a:solidFill>
            <a:schemeClr val="bg1">
              <a:lumMod val="75000"/>
            </a:schemeClr>
          </a:solidFill>
          <a:ln w="1905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a:solidFill>
                <a:prstClr val="black"/>
              </a:solidFill>
            </a:endParaRPr>
          </a:p>
        </p:txBody>
      </p:sp>
      <p:sp>
        <p:nvSpPr>
          <p:cNvPr id="175118" name="Oval 5"/>
          <p:cNvSpPr>
            <a:spLocks noChangeAspect="1" noChangeArrowheads="1"/>
          </p:cNvSpPr>
          <p:nvPr/>
        </p:nvSpPr>
        <p:spPr bwMode="auto">
          <a:xfrm>
            <a:off x="585411" y="1071515"/>
            <a:ext cx="1823085" cy="860108"/>
          </a:xfrm>
          <a:prstGeom prst="ellipse">
            <a:avLst/>
          </a:prstGeom>
          <a:solidFill>
            <a:schemeClr val="bg1">
              <a:lumMod val="75000"/>
            </a:schemeClr>
          </a:solidFill>
          <a:ln w="1905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dirty="0">
              <a:solidFill>
                <a:prstClr val="black"/>
              </a:solidFill>
            </a:endParaRPr>
          </a:p>
        </p:txBody>
      </p:sp>
      <p:sp>
        <p:nvSpPr>
          <p:cNvPr id="175119" name="Oval 5"/>
          <p:cNvSpPr>
            <a:spLocks noChangeAspect="1" noChangeArrowheads="1"/>
          </p:cNvSpPr>
          <p:nvPr/>
        </p:nvSpPr>
        <p:spPr bwMode="auto">
          <a:xfrm>
            <a:off x="6611471" y="1227090"/>
            <a:ext cx="1823085" cy="860108"/>
          </a:xfrm>
          <a:prstGeom prst="ellipse">
            <a:avLst/>
          </a:prstGeom>
          <a:solidFill>
            <a:schemeClr val="bg1">
              <a:lumMod val="75000"/>
            </a:schemeClr>
          </a:solidFill>
          <a:ln w="1905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prstClr val="black"/>
                </a:solidFill>
              </a:rPr>
              <a:t>HPC Apps</a:t>
            </a:r>
          </a:p>
        </p:txBody>
      </p:sp>
      <p:sp>
        <p:nvSpPr>
          <p:cNvPr id="175120" name="Oval 5"/>
          <p:cNvSpPr>
            <a:spLocks noChangeAspect="1" noChangeArrowheads="1"/>
          </p:cNvSpPr>
          <p:nvPr/>
        </p:nvSpPr>
        <p:spPr bwMode="auto">
          <a:xfrm>
            <a:off x="4541979" y="1227090"/>
            <a:ext cx="1823085" cy="860108"/>
          </a:xfrm>
          <a:prstGeom prst="ellipse">
            <a:avLst/>
          </a:prstGeom>
          <a:solidFill>
            <a:schemeClr val="bg1">
              <a:lumMod val="75000"/>
            </a:schemeClr>
          </a:solidFill>
          <a:ln w="1905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prstClr val="black"/>
                </a:solidFill>
              </a:rPr>
              <a:t>Test &amp; Dev</a:t>
            </a:r>
          </a:p>
        </p:txBody>
      </p:sp>
      <p:sp>
        <p:nvSpPr>
          <p:cNvPr id="175121" name="Oval 5"/>
          <p:cNvSpPr>
            <a:spLocks noChangeAspect="1" noChangeArrowheads="1"/>
          </p:cNvSpPr>
          <p:nvPr/>
        </p:nvSpPr>
        <p:spPr bwMode="auto">
          <a:xfrm>
            <a:off x="398086" y="1227090"/>
            <a:ext cx="1823085" cy="860108"/>
          </a:xfrm>
          <a:prstGeom prst="ellipse">
            <a:avLst/>
          </a:prstGeom>
          <a:solidFill>
            <a:schemeClr val="bg1">
              <a:lumMod val="75000"/>
            </a:schemeClr>
          </a:solidFill>
          <a:ln w="1905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prstClr val="black"/>
                </a:solidFill>
              </a:rPr>
              <a:t>Analytics</a:t>
            </a:r>
          </a:p>
        </p:txBody>
      </p:sp>
      <p:pic>
        <p:nvPicPr>
          <p:cNvPr id="175122" name="Picture 94" descr="arrow.png"/>
          <p:cNvPicPr>
            <a:picLocks noChangeAspect="1"/>
          </p:cNvPicPr>
          <p:nvPr/>
        </p:nvPicPr>
        <p:blipFill>
          <a:blip r:embed="rId4" cstate="print">
            <a:duotone>
              <a:prstClr val="black"/>
              <a:schemeClr val="accent3">
                <a:tint val="45000"/>
                <a:satMod val="400000"/>
              </a:schemeClr>
            </a:duotone>
          </a:blip>
          <a:srcRect/>
          <a:stretch>
            <a:fillRect/>
          </a:stretch>
        </p:blipFill>
        <p:spPr bwMode="auto">
          <a:xfrm>
            <a:off x="4146737" y="4527175"/>
            <a:ext cx="723900" cy="914400"/>
          </a:xfrm>
          <a:prstGeom prst="rect">
            <a:avLst/>
          </a:prstGeom>
          <a:noFill/>
          <a:ln w="9525">
            <a:noFill/>
            <a:miter lim="800000"/>
            <a:headEnd/>
            <a:tailEnd/>
          </a:ln>
        </p:spPr>
      </p:pic>
      <p:sp>
        <p:nvSpPr>
          <p:cNvPr id="99" name="Rectangle 98"/>
          <p:cNvSpPr/>
          <p:nvPr/>
        </p:nvSpPr>
        <p:spPr bwMode="auto">
          <a:xfrm>
            <a:off x="357744" y="2110579"/>
            <a:ext cx="2091093" cy="380999"/>
          </a:xfrm>
          <a:prstGeom prst="rect">
            <a:avLst/>
          </a:prstGeom>
          <a:solidFill>
            <a:schemeClr val="accent3">
              <a:lumMod val="40000"/>
              <a:lumOff val="60000"/>
            </a:schemeClr>
          </a:solidFill>
          <a:ln w="1905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prstClr val="black"/>
                </a:solidFill>
              </a:rPr>
              <a:t>LSF, Symphony, …</a:t>
            </a:r>
          </a:p>
        </p:txBody>
      </p:sp>
      <p:sp>
        <p:nvSpPr>
          <p:cNvPr id="100" name="Rectangle 99"/>
          <p:cNvSpPr/>
          <p:nvPr/>
        </p:nvSpPr>
        <p:spPr bwMode="auto">
          <a:xfrm>
            <a:off x="6484820" y="2110579"/>
            <a:ext cx="2181455" cy="380999"/>
          </a:xfrm>
          <a:prstGeom prst="rect">
            <a:avLst/>
          </a:prstGeom>
          <a:solidFill>
            <a:schemeClr val="accent3">
              <a:lumMod val="40000"/>
              <a:lumOff val="60000"/>
            </a:schemeClr>
          </a:solidFill>
          <a:ln w="1905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prstClr val="black"/>
                </a:solidFill>
              </a:rPr>
              <a:t>LSF, Symphony, …</a:t>
            </a:r>
          </a:p>
        </p:txBody>
      </p:sp>
      <p:sp>
        <p:nvSpPr>
          <p:cNvPr id="43041" name="TextBox 282"/>
          <p:cNvSpPr txBox="1">
            <a:spLocks noChangeArrowheads="1"/>
          </p:cNvSpPr>
          <p:nvPr/>
        </p:nvSpPr>
        <p:spPr bwMode="auto">
          <a:xfrm>
            <a:off x="7143750" y="3732213"/>
            <a:ext cx="15573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ngsana New" panose="02020603050405020304" pitchFamily="18" charset="-34"/>
                <a:ea typeface="宋体" panose="02010600030101010101" pitchFamily="2" charset="-122"/>
              </a:defRPr>
            </a:lvl1pPr>
            <a:lvl2pPr marL="742950" indent="-285750" eaLnBrk="0" hangingPunct="0">
              <a:defRPr b="1">
                <a:solidFill>
                  <a:schemeClr val="tx1"/>
                </a:solidFill>
                <a:latin typeface="Angsana New" panose="02020603050405020304" pitchFamily="18" charset="-34"/>
                <a:ea typeface="宋体" panose="02010600030101010101" pitchFamily="2" charset="-122"/>
              </a:defRPr>
            </a:lvl2pPr>
            <a:lvl3pPr marL="1143000" indent="-228600" eaLnBrk="0" hangingPunct="0">
              <a:defRPr b="1">
                <a:solidFill>
                  <a:schemeClr val="tx1"/>
                </a:solidFill>
                <a:latin typeface="Angsana New" panose="02020603050405020304" pitchFamily="18" charset="-34"/>
                <a:ea typeface="宋体" panose="02010600030101010101" pitchFamily="2" charset="-122"/>
              </a:defRPr>
            </a:lvl3pPr>
            <a:lvl4pPr marL="1600200" indent="-228600" eaLnBrk="0" hangingPunct="0">
              <a:defRPr b="1">
                <a:solidFill>
                  <a:schemeClr val="tx1"/>
                </a:solidFill>
                <a:latin typeface="Angsana New" panose="02020603050405020304" pitchFamily="18" charset="-34"/>
                <a:ea typeface="宋体" panose="02010600030101010101" pitchFamily="2" charset="-122"/>
              </a:defRPr>
            </a:lvl4pPr>
            <a:lvl5pPr marL="2057400" indent="-228600" eaLnBrk="0" hangingPunct="0">
              <a:defRPr b="1">
                <a:solidFill>
                  <a:schemeClr val="tx1"/>
                </a:solidFill>
                <a:latin typeface="Angsana New" panose="02020603050405020304" pitchFamily="18" charset="-34"/>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ngsana New" panose="02020603050405020304" pitchFamily="18" charset="-34"/>
                <a:ea typeface="宋体" panose="02010600030101010101" pitchFamily="2" charset="-122"/>
              </a:defRPr>
            </a:lvl9pPr>
          </a:lstStyle>
          <a:p>
            <a:pPr algn="ctr" eaLnBrk="1" hangingPunct="1"/>
            <a:r>
              <a:rPr lang="en-US" altLang="zh-CN" sz="1400">
                <a:latin typeface="Arial" panose="020B0604020202020204" pitchFamily="34" charset="0"/>
                <a:ea typeface="ＭＳ Ｐゴシック" panose="020B0600070205080204" pitchFamily="34" charset="-128"/>
              </a:rPr>
              <a:t>Private cloud management software</a:t>
            </a:r>
          </a:p>
        </p:txBody>
      </p:sp>
      <p:sp>
        <p:nvSpPr>
          <p:cNvPr id="43042" name="Title 22"/>
          <p:cNvSpPr>
            <a:spLocks noGrp="1"/>
          </p:cNvSpPr>
          <p:nvPr>
            <p:ph type="title" idx="4294967295"/>
          </p:nvPr>
        </p:nvSpPr>
        <p:spPr bwMode="auto">
          <a:xfrm>
            <a:off x="685800" y="214313"/>
            <a:ext cx="6815138" cy="563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700" b="1" smtClean="0">
                <a:cs typeface="Arial" panose="020B0604020202020204" pitchFamily="34" charset="0"/>
              </a:rPr>
              <a:t>私有云</a:t>
            </a:r>
          </a:p>
        </p:txBody>
      </p:sp>
      <p:pic>
        <p:nvPicPr>
          <p:cNvPr id="24" name="Picture 82" descr="arrow.png"/>
          <p:cNvPicPr>
            <a:picLocks noChangeAspect="1"/>
          </p:cNvPicPr>
          <p:nvPr/>
        </p:nvPicPr>
        <p:blipFill>
          <a:blip r:embed="rId4" cstate="print">
            <a:duotone>
              <a:prstClr val="black"/>
              <a:schemeClr val="accent3">
                <a:tint val="45000"/>
                <a:satMod val="400000"/>
              </a:schemeClr>
            </a:duotone>
          </a:blip>
          <a:srcRect/>
          <a:stretch>
            <a:fillRect/>
          </a:stretch>
        </p:blipFill>
        <p:spPr bwMode="auto">
          <a:xfrm>
            <a:off x="3154200" y="2539643"/>
            <a:ext cx="723900" cy="1066808"/>
          </a:xfrm>
          <a:prstGeom prst="rect">
            <a:avLst/>
          </a:prstGeom>
          <a:noFill/>
          <a:ln w="9525">
            <a:noFill/>
            <a:miter lim="800000"/>
            <a:headEnd/>
            <a:tailEnd/>
          </a:ln>
        </p:spPr>
      </p:pic>
      <p:sp>
        <p:nvSpPr>
          <p:cNvPr id="25" name="Oval 5"/>
          <p:cNvSpPr>
            <a:spLocks noChangeAspect="1" noChangeArrowheads="1"/>
          </p:cNvSpPr>
          <p:nvPr/>
        </p:nvSpPr>
        <p:spPr bwMode="auto">
          <a:xfrm>
            <a:off x="2673641" y="1068340"/>
            <a:ext cx="1823085" cy="860108"/>
          </a:xfrm>
          <a:prstGeom prst="ellipse">
            <a:avLst/>
          </a:prstGeom>
          <a:solidFill>
            <a:schemeClr val="bg1">
              <a:lumMod val="75000"/>
            </a:schemeClr>
          </a:solidFill>
          <a:ln w="1905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a:solidFill>
                <a:prstClr val="black"/>
              </a:solidFill>
            </a:endParaRPr>
          </a:p>
        </p:txBody>
      </p:sp>
      <p:sp>
        <p:nvSpPr>
          <p:cNvPr id="26" name="Oval 5"/>
          <p:cNvSpPr>
            <a:spLocks noChangeAspect="1" noChangeArrowheads="1"/>
          </p:cNvSpPr>
          <p:nvPr/>
        </p:nvSpPr>
        <p:spPr bwMode="auto">
          <a:xfrm>
            <a:off x="2482619" y="1223915"/>
            <a:ext cx="1823085" cy="860108"/>
          </a:xfrm>
          <a:prstGeom prst="ellipse">
            <a:avLst/>
          </a:prstGeom>
          <a:solidFill>
            <a:schemeClr val="bg1">
              <a:lumMod val="75000"/>
            </a:schemeClr>
          </a:solidFill>
          <a:ln w="1905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prstClr val="black"/>
                </a:solidFill>
              </a:rPr>
              <a:t>Java</a:t>
            </a:r>
          </a:p>
        </p:txBody>
      </p:sp>
      <p:sp>
        <p:nvSpPr>
          <p:cNvPr id="27" name="Rectangle 26"/>
          <p:cNvSpPr/>
          <p:nvPr/>
        </p:nvSpPr>
        <p:spPr bwMode="auto">
          <a:xfrm>
            <a:off x="2512770" y="2110579"/>
            <a:ext cx="1980272" cy="380999"/>
          </a:xfrm>
          <a:prstGeom prst="rect">
            <a:avLst/>
          </a:prstGeom>
          <a:solidFill>
            <a:schemeClr val="accent3">
              <a:lumMod val="40000"/>
              <a:lumOff val="60000"/>
            </a:schemeClr>
          </a:solidFill>
          <a:ln w="1905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err="1">
                <a:solidFill>
                  <a:prstClr val="black"/>
                </a:solidFill>
              </a:rPr>
              <a:t>JBoss</a:t>
            </a:r>
            <a:r>
              <a:rPr lang="en-US" sz="1600" dirty="0">
                <a:solidFill>
                  <a:prstClr val="black"/>
                </a:solidFill>
              </a:rPr>
              <a:t>, Tomcat, …</a:t>
            </a:r>
          </a:p>
        </p:txBody>
      </p:sp>
      <p:pic>
        <p:nvPicPr>
          <p:cNvPr id="43053" name="Picture 29" descr="non_platform_v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178175" y="5454650"/>
            <a:ext cx="450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4" name="Picture 30" descr="grey_single_server.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419350" y="5441950"/>
            <a:ext cx="4064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5" name="Picture 31" descr="grey_single_server.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798763" y="5441950"/>
            <a:ext cx="404812"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6" name="Picture 32" descr="grey_single_server.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24538" y="5441950"/>
            <a:ext cx="404812"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7" name="Picture 33" descr="grey_single_server.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99188" y="5441950"/>
            <a:ext cx="404812"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8" name="Picture 35" descr="non_platform_v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22675" y="5454650"/>
            <a:ext cx="44926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9" name="Picture 36" descr="non_platform_v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065588" y="5454650"/>
            <a:ext cx="450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60" name="Picture 37" descr="non_platform_v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10088" y="5454650"/>
            <a:ext cx="450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61" name="Picture 38" descr="non_platform_v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48238" y="5454650"/>
            <a:ext cx="449262"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62" name="Picture 39" descr="non_platform_v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91150" y="5454650"/>
            <a:ext cx="450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0184727"/>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t>云计</a:t>
            </a:r>
            <a:r>
              <a:rPr lang="zh-CN" altLang="en-US" dirty="0" smtClean="0"/>
              <a:t>算关键技术</a:t>
            </a:r>
            <a:endParaRPr lang="zh-CN" altLang="zh-CN" dirty="0"/>
          </a:p>
        </p:txBody>
      </p:sp>
      <p:sp>
        <p:nvSpPr>
          <p:cNvPr id="5123" name="Rectangle 3"/>
          <p:cNvSpPr>
            <a:spLocks noGrp="1" noChangeArrowheads="1"/>
          </p:cNvSpPr>
          <p:nvPr>
            <p:ph type="body" idx="1"/>
          </p:nvPr>
        </p:nvSpPr>
        <p:spPr/>
        <p:txBody>
          <a:bodyPr/>
          <a:lstStyle/>
          <a:p>
            <a:r>
              <a:rPr lang="zh-CN" altLang="en-US" sz="2400" dirty="0" smtClean="0"/>
              <a:t>虚拟化技术</a:t>
            </a:r>
            <a:endParaRPr lang="en-US" altLang="zh-CN" sz="2400" dirty="0" smtClean="0"/>
          </a:p>
          <a:p>
            <a:endParaRPr lang="en-US" altLang="zh-CN" sz="2400" dirty="0"/>
          </a:p>
          <a:p>
            <a:r>
              <a:rPr lang="zh-CN" altLang="en-US" sz="2400" dirty="0" smtClean="0"/>
              <a:t>分布式存储技术</a:t>
            </a:r>
            <a:endParaRPr lang="en-US" altLang="zh-CN" sz="2400" dirty="0" smtClean="0"/>
          </a:p>
          <a:p>
            <a:endParaRPr lang="en-US" altLang="zh-CN" sz="2400" dirty="0"/>
          </a:p>
          <a:p>
            <a:r>
              <a:rPr lang="zh-CN" altLang="en-US" sz="2400" dirty="0" smtClean="0"/>
              <a:t>并行编程技术</a:t>
            </a:r>
            <a:endParaRPr lang="en-US" altLang="zh-CN" sz="2400" dirty="0" smtClean="0"/>
          </a:p>
          <a:p>
            <a:endParaRPr lang="en-US" altLang="zh-CN" sz="2400" dirty="0"/>
          </a:p>
          <a:p>
            <a:r>
              <a:rPr lang="zh-CN" altLang="en-US" sz="2400" dirty="0" smtClean="0"/>
              <a:t>数据管理技术</a:t>
            </a:r>
            <a:endParaRPr lang="en-US" altLang="zh-CN" sz="2400" dirty="0" smtClean="0"/>
          </a:p>
          <a:p>
            <a:endParaRPr lang="en-US" altLang="zh-CN" sz="2400" dirty="0"/>
          </a:p>
          <a:p>
            <a:r>
              <a:rPr lang="zh-CN" altLang="en-US" sz="2400" dirty="0" smtClean="0"/>
              <a:t>分布式资源管理技术</a:t>
            </a:r>
            <a:endParaRPr lang="en-US" altLang="zh-CN" sz="2400" dirty="0" smtClean="0"/>
          </a:p>
          <a:p>
            <a:endParaRPr lang="en-US" altLang="zh-CN" sz="2400" dirty="0" smtClean="0"/>
          </a:p>
        </p:txBody>
      </p:sp>
    </p:spTree>
    <p:extLst>
      <p:ext uri="{BB962C8B-B14F-4D97-AF65-F5344CB8AC3E}">
        <p14:creationId xmlns:p14="http://schemas.microsoft.com/office/powerpoint/2010/main" val="635243742"/>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t>虚拟</a:t>
            </a:r>
            <a:r>
              <a:rPr lang="zh-CN" altLang="en-US" dirty="0" smtClean="0"/>
              <a:t>化技术</a:t>
            </a:r>
            <a:endParaRPr lang="zh-CN" altLang="zh-CN" dirty="0"/>
          </a:p>
        </p:txBody>
      </p:sp>
      <p:sp>
        <p:nvSpPr>
          <p:cNvPr id="5123" name="Rectangle 3"/>
          <p:cNvSpPr>
            <a:spLocks noGrp="1" noChangeArrowheads="1"/>
          </p:cNvSpPr>
          <p:nvPr>
            <p:ph type="body" idx="1"/>
          </p:nvPr>
        </p:nvSpPr>
        <p:spPr/>
        <p:txBody>
          <a:bodyPr/>
          <a:lstStyle/>
          <a:p>
            <a:r>
              <a:rPr lang="zh-CN" altLang="en-US" sz="2400" dirty="0" smtClean="0"/>
              <a:t>虚拟化技术是一种调配计算资源的方法，它将应用系统的不同层面</a:t>
            </a:r>
            <a:r>
              <a:rPr lang="en-US" altLang="zh-CN" sz="2400" dirty="0" smtClean="0"/>
              <a:t>——</a:t>
            </a:r>
            <a:r>
              <a:rPr lang="zh-CN" altLang="en-US" sz="2400" dirty="0" smtClean="0"/>
              <a:t>硬件、软件、数据、网络、存储等一一隔离开来，从而打破数据中心、服务器、存储、网络、数据和应用中的物理设备之间的划分，实现架构动态化，并达到集中管理和动态使用物力资源的目的；</a:t>
            </a:r>
            <a:endParaRPr lang="en-US" altLang="zh-CN" sz="2400" dirty="0" smtClean="0"/>
          </a:p>
          <a:p>
            <a:r>
              <a:rPr lang="zh-CN" altLang="en-US" sz="2400" dirty="0"/>
              <a:t>随</a:t>
            </a:r>
            <a:r>
              <a:rPr lang="zh-CN" altLang="en-US" sz="2400" dirty="0" smtClean="0"/>
              <a:t>着</a:t>
            </a:r>
            <a:r>
              <a:rPr lang="en-US" altLang="zh-CN" sz="2400" dirty="0" smtClean="0"/>
              <a:t>IT</a:t>
            </a:r>
            <a:r>
              <a:rPr lang="zh-CN" altLang="en-US" sz="2400" dirty="0" smtClean="0"/>
              <a:t>环境逐步向云计算时代跨越，虚拟化技术从最初的侧重于整合数据中心内的资源，发展到跨越</a:t>
            </a:r>
            <a:r>
              <a:rPr lang="en-US" altLang="zh-CN" sz="2400" dirty="0" smtClean="0"/>
              <a:t>IT</a:t>
            </a:r>
            <a:r>
              <a:rPr lang="zh-CN" altLang="en-US" sz="2400" dirty="0" smtClean="0"/>
              <a:t>架构实现包括资源、网络、应用和桌面在内的全系统虚拟化。</a:t>
            </a:r>
            <a:endParaRPr lang="zh-CN" altLang="zh-CN" sz="2400" dirty="0"/>
          </a:p>
        </p:txBody>
      </p:sp>
    </p:spTree>
    <p:extLst>
      <p:ext uri="{BB962C8B-B14F-4D97-AF65-F5344CB8AC3E}">
        <p14:creationId xmlns:p14="http://schemas.microsoft.com/office/powerpoint/2010/main" val="518519046"/>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虚拟化技术分类</a:t>
            </a:r>
            <a:endParaRPr lang="en-US" dirty="0"/>
          </a:p>
        </p:txBody>
      </p:sp>
      <p:sp>
        <p:nvSpPr>
          <p:cNvPr id="3" name="Content Placeholder 2"/>
          <p:cNvSpPr>
            <a:spLocks noGrp="1"/>
          </p:cNvSpPr>
          <p:nvPr>
            <p:ph idx="1"/>
          </p:nvPr>
        </p:nvSpPr>
        <p:spPr/>
        <p:txBody>
          <a:bodyPr/>
          <a:lstStyle/>
          <a:p>
            <a:r>
              <a:rPr lang="zh-CN" altLang="en-US" sz="2400" dirty="0" smtClean="0"/>
              <a:t>按照与物理硬件及操作系统的耦合程度分类</a:t>
            </a:r>
            <a:endParaRPr lang="en-US" altLang="zh-CN" sz="2400" dirty="0" smtClean="0"/>
          </a:p>
          <a:p>
            <a:pPr lvl="1"/>
            <a:r>
              <a:rPr lang="zh-CN" altLang="en-US" sz="2000" dirty="0" smtClean="0"/>
              <a:t>全虚拟化</a:t>
            </a:r>
            <a:endParaRPr lang="en-US" altLang="zh-CN" sz="2000" dirty="0" smtClean="0"/>
          </a:p>
          <a:p>
            <a:pPr lvl="1"/>
            <a:r>
              <a:rPr lang="zh-CN" altLang="en-US" sz="2000" dirty="0" smtClean="0"/>
              <a:t>半虚拟化</a:t>
            </a:r>
            <a:endParaRPr lang="en-US" altLang="zh-CN" sz="2000" dirty="0" smtClean="0"/>
          </a:p>
          <a:p>
            <a:pPr lvl="1"/>
            <a:r>
              <a:rPr lang="zh-CN" altLang="en-US" sz="2000" dirty="0"/>
              <a:t>操作系</a:t>
            </a:r>
            <a:r>
              <a:rPr lang="zh-CN" altLang="en-US" sz="2000" dirty="0" smtClean="0"/>
              <a:t>统级的虚拟化</a:t>
            </a:r>
            <a:endParaRPr lang="en-US" altLang="zh-CN" sz="2000" dirty="0" smtClean="0"/>
          </a:p>
          <a:p>
            <a:pPr lvl="1"/>
            <a:r>
              <a:rPr lang="en-US" altLang="zh-CN" sz="2000" dirty="0" smtClean="0"/>
              <a:t>CPU</a:t>
            </a:r>
            <a:r>
              <a:rPr lang="zh-CN" altLang="en-US" sz="2000" dirty="0" smtClean="0"/>
              <a:t>虚拟化</a:t>
            </a:r>
            <a:endParaRPr lang="en-US" altLang="zh-CN" sz="2000" dirty="0" smtClean="0"/>
          </a:p>
          <a:p>
            <a:r>
              <a:rPr lang="zh-CN" altLang="en-US" sz="2400" dirty="0" smtClean="0"/>
              <a:t>按系统层级划分的虚拟化技术</a:t>
            </a:r>
            <a:endParaRPr lang="en-US" altLang="zh-CN" sz="2400" dirty="0" smtClean="0"/>
          </a:p>
          <a:p>
            <a:pPr lvl="1"/>
            <a:r>
              <a:rPr lang="zh-CN" altLang="en-US" sz="2000" dirty="0"/>
              <a:t>服务</a:t>
            </a:r>
            <a:r>
              <a:rPr lang="zh-CN" altLang="en-US" sz="2000" dirty="0" smtClean="0"/>
              <a:t>器虚拟化</a:t>
            </a:r>
            <a:endParaRPr lang="en-US" altLang="zh-CN" sz="2000" dirty="0" smtClean="0"/>
          </a:p>
          <a:p>
            <a:pPr lvl="1"/>
            <a:r>
              <a:rPr lang="zh-CN" altLang="en-US" sz="2000" dirty="0"/>
              <a:t>存</a:t>
            </a:r>
            <a:r>
              <a:rPr lang="zh-CN" altLang="en-US" sz="2000" dirty="0" smtClean="0"/>
              <a:t>储虚拟化</a:t>
            </a:r>
            <a:endParaRPr lang="en-US" altLang="zh-CN" sz="2000" dirty="0" smtClean="0"/>
          </a:p>
          <a:p>
            <a:pPr lvl="1"/>
            <a:r>
              <a:rPr lang="zh-CN" altLang="en-US" sz="2000" dirty="0"/>
              <a:t>网</a:t>
            </a:r>
            <a:r>
              <a:rPr lang="zh-CN" altLang="en-US" sz="2000" dirty="0" smtClean="0"/>
              <a:t>络虚拟化</a:t>
            </a:r>
            <a:endParaRPr lang="en-US" altLang="zh-CN" sz="2000" dirty="0" smtClean="0"/>
          </a:p>
          <a:p>
            <a:pPr lvl="1"/>
            <a:r>
              <a:rPr lang="zh-CN" altLang="en-US" sz="2000" dirty="0"/>
              <a:t>应</a:t>
            </a:r>
            <a:r>
              <a:rPr lang="zh-CN" altLang="en-US" sz="2000" dirty="0" smtClean="0"/>
              <a:t>用虚拟化</a:t>
            </a:r>
            <a:endParaRPr lang="en-US" altLang="zh-CN" sz="2000" dirty="0" smtClean="0"/>
          </a:p>
          <a:p>
            <a:pPr lvl="1"/>
            <a:r>
              <a:rPr lang="zh-CN" altLang="en-US" sz="2000" dirty="0"/>
              <a:t>客户</a:t>
            </a:r>
            <a:r>
              <a:rPr lang="zh-CN" altLang="en-US" sz="2000" dirty="0" smtClean="0"/>
              <a:t>端虚拟化</a:t>
            </a:r>
            <a:endParaRPr lang="en-US" sz="2000" dirty="0"/>
          </a:p>
        </p:txBody>
      </p:sp>
    </p:spTree>
    <p:extLst>
      <p:ext uri="{BB962C8B-B14F-4D97-AF65-F5344CB8AC3E}">
        <p14:creationId xmlns:p14="http://schemas.microsoft.com/office/powerpoint/2010/main" val="2309201355"/>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在云计算环境下，所有虚拟化解决方案都是集服务器、存储系统、网络设备、软件及服务于一体的系统整合方案；</a:t>
            </a:r>
            <a:endParaRPr lang="en-US" altLang="zh-CN" dirty="0" smtClean="0"/>
          </a:p>
          <a:p>
            <a:r>
              <a:rPr lang="zh-CN" altLang="en-US" dirty="0"/>
              <a:t>它</a:t>
            </a:r>
            <a:r>
              <a:rPr lang="zh-CN" altLang="en-US" dirty="0" smtClean="0"/>
              <a:t>们包括了硬件资源虚拟化、网络设施虚拟化、应用虚拟化、桌面虚拟化等技术，并根据不同的应用环境灵活地将若干层面组合以实现不同模式虚拟化方案。</a:t>
            </a:r>
            <a:endParaRPr lang="en-US" dirty="0"/>
          </a:p>
        </p:txBody>
      </p:sp>
    </p:spTree>
    <p:extLst>
      <p:ext uri="{BB962C8B-B14F-4D97-AF65-F5344CB8AC3E}">
        <p14:creationId xmlns:p14="http://schemas.microsoft.com/office/powerpoint/2010/main" val="2266747708"/>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海量分布式存储技术</a:t>
            </a:r>
            <a:endParaRPr lang="en-US" dirty="0"/>
          </a:p>
        </p:txBody>
      </p:sp>
      <p:sp>
        <p:nvSpPr>
          <p:cNvPr id="3" name="Content Placeholder 2"/>
          <p:cNvSpPr>
            <a:spLocks noGrp="1"/>
          </p:cNvSpPr>
          <p:nvPr>
            <p:ph idx="1"/>
          </p:nvPr>
        </p:nvSpPr>
        <p:spPr/>
        <p:txBody>
          <a:bodyPr/>
          <a:lstStyle/>
          <a:p>
            <a:r>
              <a:rPr lang="zh-CN" altLang="en-US" sz="2400" dirty="0" smtClean="0"/>
              <a:t>云计算的数据存储系统主要有</a:t>
            </a:r>
            <a:r>
              <a:rPr lang="en-US" altLang="zh-CN" sz="2400" dirty="0" smtClean="0"/>
              <a:t>Google GFS</a:t>
            </a:r>
            <a:r>
              <a:rPr lang="zh-CN" altLang="en-US" sz="2400" dirty="0" smtClean="0"/>
              <a:t>和</a:t>
            </a:r>
            <a:r>
              <a:rPr lang="en-US" altLang="zh-CN" sz="2400" dirty="0" smtClean="0"/>
              <a:t>Hadoop</a:t>
            </a:r>
            <a:r>
              <a:rPr lang="zh-CN" altLang="en-US" sz="2400" dirty="0" smtClean="0"/>
              <a:t>团队开发的</a:t>
            </a:r>
            <a:r>
              <a:rPr lang="en-US" altLang="zh-CN" sz="2400" dirty="0" smtClean="0"/>
              <a:t>HDFS</a:t>
            </a:r>
            <a:r>
              <a:rPr lang="zh-CN" altLang="en-US" sz="2400" dirty="0" smtClean="0"/>
              <a:t>；</a:t>
            </a:r>
            <a:endParaRPr lang="en-US" altLang="zh-CN" sz="2400" dirty="0" smtClean="0"/>
          </a:p>
          <a:p>
            <a:r>
              <a:rPr lang="en-US" sz="2400" dirty="0" smtClean="0"/>
              <a:t>GFS</a:t>
            </a:r>
            <a:r>
              <a:rPr lang="zh-CN" altLang="en-US" sz="2400" dirty="0" smtClean="0"/>
              <a:t>的设计受到</a:t>
            </a:r>
            <a:r>
              <a:rPr lang="en-US" altLang="zh-CN" sz="2400" dirty="0" smtClean="0"/>
              <a:t>Google</a:t>
            </a:r>
            <a:r>
              <a:rPr lang="zh-CN" altLang="en-US" sz="2400" dirty="0" smtClean="0"/>
              <a:t>应用负载和技术环境的影响，主要体现在四个方面：</a:t>
            </a:r>
            <a:endParaRPr lang="en-US" altLang="zh-CN" sz="2400" dirty="0" smtClean="0"/>
          </a:p>
          <a:p>
            <a:pPr lvl="1"/>
            <a:r>
              <a:rPr lang="zh-CN" altLang="en-US" sz="2000" dirty="0"/>
              <a:t>集</a:t>
            </a:r>
            <a:r>
              <a:rPr lang="zh-CN" altLang="en-US" sz="2000" dirty="0" smtClean="0"/>
              <a:t>群中的节点失效是一种常态</a:t>
            </a:r>
            <a:endParaRPr lang="en-US" altLang="zh-CN" sz="2000" dirty="0" smtClean="0"/>
          </a:p>
          <a:p>
            <a:pPr lvl="1"/>
            <a:r>
              <a:rPr lang="en-US" altLang="zh-CN" sz="2000" dirty="0" smtClean="0"/>
              <a:t>Google</a:t>
            </a:r>
            <a:r>
              <a:rPr lang="zh-CN" altLang="en-US" sz="2000" dirty="0" smtClean="0"/>
              <a:t>系统中文件大小与通常文件系统中文件大小概念不同，文件大小通常以</a:t>
            </a:r>
            <a:r>
              <a:rPr lang="en-US" altLang="zh-CN" sz="2000" dirty="0" smtClean="0"/>
              <a:t>G</a:t>
            </a:r>
            <a:r>
              <a:rPr lang="zh-CN" altLang="en-US" sz="2000" dirty="0" smtClean="0"/>
              <a:t>字节计</a:t>
            </a:r>
            <a:endParaRPr lang="en-US" altLang="zh-CN" sz="2000" dirty="0" smtClean="0"/>
          </a:p>
          <a:p>
            <a:pPr lvl="1"/>
            <a:r>
              <a:rPr lang="en-US" altLang="zh-CN" sz="2000" dirty="0" smtClean="0"/>
              <a:t>Google</a:t>
            </a:r>
            <a:r>
              <a:rPr lang="zh-CN" altLang="en-US" sz="2000" dirty="0" smtClean="0"/>
              <a:t>文件系统中的文件读写模式和传统的文件系统不同</a:t>
            </a:r>
            <a:endParaRPr lang="en-US" altLang="zh-CN" sz="2000" dirty="0" smtClean="0"/>
          </a:p>
          <a:p>
            <a:pPr lvl="1"/>
            <a:r>
              <a:rPr lang="zh-CN" altLang="en-US" sz="2000" dirty="0"/>
              <a:t>文</a:t>
            </a:r>
            <a:r>
              <a:rPr lang="zh-CN" altLang="en-US" sz="2000" dirty="0" smtClean="0"/>
              <a:t>件系统的某些具体操作不再透明，而且需要应用程序的协助完成</a:t>
            </a:r>
            <a:endParaRPr lang="en-US" sz="2000" dirty="0"/>
          </a:p>
        </p:txBody>
      </p:sp>
    </p:spTree>
    <p:extLst>
      <p:ext uri="{BB962C8B-B14F-4D97-AF65-F5344CB8AC3E}">
        <p14:creationId xmlns:p14="http://schemas.microsoft.com/office/powerpoint/2010/main" val="768116521"/>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并行编程模式</a:t>
            </a:r>
            <a:endParaRPr lang="en-US" dirty="0"/>
          </a:p>
        </p:txBody>
      </p:sp>
      <p:sp>
        <p:nvSpPr>
          <p:cNvPr id="3" name="Content Placeholder 2"/>
          <p:cNvSpPr>
            <a:spLocks noGrp="1"/>
          </p:cNvSpPr>
          <p:nvPr>
            <p:ph idx="1"/>
          </p:nvPr>
        </p:nvSpPr>
        <p:spPr/>
        <p:txBody>
          <a:bodyPr/>
          <a:lstStyle/>
          <a:p>
            <a:r>
              <a:rPr lang="zh-CN" altLang="en-US" sz="2400" dirty="0" smtClean="0"/>
              <a:t>为高效利用资源，云计算采用</a:t>
            </a:r>
            <a:r>
              <a:rPr lang="en-US" altLang="zh-CN" sz="2400" dirty="0" err="1" smtClean="0"/>
              <a:t>MapReduce</a:t>
            </a:r>
            <a:r>
              <a:rPr lang="zh-CN" altLang="en-US" sz="2400" dirty="0" smtClean="0"/>
              <a:t>编程模式，将任务自动分成多个子任务，通过</a:t>
            </a:r>
            <a:r>
              <a:rPr lang="en-US" altLang="zh-CN" sz="2400" dirty="0" smtClean="0"/>
              <a:t>Map</a:t>
            </a:r>
            <a:r>
              <a:rPr lang="zh-CN" altLang="en-US" sz="2400" dirty="0" smtClean="0"/>
              <a:t>和</a:t>
            </a:r>
            <a:r>
              <a:rPr lang="en-US" altLang="zh-CN" sz="2400" dirty="0" smtClean="0"/>
              <a:t>Reduce</a:t>
            </a:r>
            <a:r>
              <a:rPr lang="zh-CN" altLang="en-US" sz="2400" dirty="0"/>
              <a:t>两</a:t>
            </a:r>
            <a:r>
              <a:rPr lang="zh-CN" altLang="en-US" sz="2400" dirty="0" smtClean="0"/>
              <a:t>步实现任务在大规模计算节点中的调度和分配，保证了后台复杂的并行执行和任务调度的透明性；</a:t>
            </a:r>
            <a:endParaRPr lang="en-US" altLang="zh-CN" sz="2400" dirty="0" smtClean="0"/>
          </a:p>
          <a:p>
            <a:r>
              <a:rPr lang="en-US" altLang="zh-CN" sz="2400" dirty="0" err="1" smtClean="0"/>
              <a:t>MapReduce</a:t>
            </a:r>
            <a:r>
              <a:rPr lang="zh-CN" altLang="en-US" sz="2400" dirty="0" smtClean="0"/>
              <a:t>系统主要由三个模块组成</a:t>
            </a:r>
            <a:endParaRPr lang="en-US" altLang="zh-CN" sz="2400" dirty="0" smtClean="0"/>
          </a:p>
          <a:p>
            <a:pPr lvl="1"/>
            <a:r>
              <a:rPr lang="zh-CN" altLang="en-US" sz="2000" dirty="0"/>
              <a:t>客户</a:t>
            </a:r>
            <a:r>
              <a:rPr lang="zh-CN" altLang="en-US" sz="2000" dirty="0" smtClean="0"/>
              <a:t>端用于将用户撰写的并行处理作业提交至</a:t>
            </a:r>
            <a:r>
              <a:rPr lang="en-US" altLang="zh-CN" sz="2000" dirty="0" smtClean="0"/>
              <a:t>Master</a:t>
            </a:r>
            <a:r>
              <a:rPr lang="zh-CN" altLang="en-US" sz="2000" dirty="0" smtClean="0"/>
              <a:t>节点</a:t>
            </a:r>
            <a:endParaRPr lang="en-US" altLang="zh-CN" sz="2000" dirty="0" smtClean="0"/>
          </a:p>
          <a:p>
            <a:pPr lvl="1"/>
            <a:r>
              <a:rPr lang="zh-CN" altLang="en-US" sz="2000" dirty="0"/>
              <a:t>主节</a:t>
            </a:r>
            <a:r>
              <a:rPr lang="zh-CN" altLang="en-US" sz="2000" dirty="0" smtClean="0"/>
              <a:t>点（</a:t>
            </a:r>
            <a:r>
              <a:rPr lang="en-US" altLang="zh-CN" sz="2000" dirty="0" smtClean="0"/>
              <a:t>Master</a:t>
            </a:r>
            <a:r>
              <a:rPr lang="zh-CN" altLang="en-US" sz="2000" dirty="0" smtClean="0"/>
              <a:t>）自动将用户作业分解为</a:t>
            </a:r>
            <a:r>
              <a:rPr lang="en-US" altLang="zh-CN" sz="2000" dirty="0" smtClean="0"/>
              <a:t>Map</a:t>
            </a:r>
            <a:r>
              <a:rPr lang="zh-CN" altLang="en-US" sz="2000" dirty="0" smtClean="0"/>
              <a:t>任务和</a:t>
            </a:r>
            <a:r>
              <a:rPr lang="en-US" altLang="zh-CN" sz="2000" dirty="0" smtClean="0"/>
              <a:t>Reduce</a:t>
            </a:r>
            <a:r>
              <a:rPr lang="zh-CN" altLang="en-US" sz="2000" dirty="0" smtClean="0"/>
              <a:t>任务，并将任务调度到工作节点（</a:t>
            </a:r>
            <a:r>
              <a:rPr lang="en-US" altLang="zh-CN" sz="2000" dirty="0" smtClean="0"/>
              <a:t>Worker</a:t>
            </a:r>
            <a:r>
              <a:rPr lang="zh-CN" altLang="en-US" sz="2000" dirty="0" smtClean="0"/>
              <a:t>）</a:t>
            </a:r>
            <a:endParaRPr lang="en-US" altLang="zh-CN" sz="2000" dirty="0" smtClean="0"/>
          </a:p>
          <a:p>
            <a:pPr lvl="1"/>
            <a:r>
              <a:rPr lang="zh-CN" altLang="en-US" sz="2000" dirty="0"/>
              <a:t>工</a:t>
            </a:r>
            <a:r>
              <a:rPr lang="zh-CN" altLang="en-US" sz="2000" dirty="0" smtClean="0"/>
              <a:t>作节点向</a:t>
            </a:r>
            <a:r>
              <a:rPr lang="en-US" altLang="zh-CN" sz="2000" dirty="0" smtClean="0"/>
              <a:t>master</a:t>
            </a:r>
            <a:r>
              <a:rPr lang="zh-CN" altLang="en-US" sz="2000" dirty="0" smtClean="0"/>
              <a:t>请求执行任务，同时多个工作节点组成的分布式文件系统用于存储输入输出数据</a:t>
            </a:r>
            <a:endParaRPr lang="en-US" sz="2000" dirty="0"/>
          </a:p>
        </p:txBody>
      </p:sp>
    </p:spTree>
    <p:extLst>
      <p:ext uri="{BB962C8B-B14F-4D97-AF65-F5344CB8AC3E}">
        <p14:creationId xmlns:p14="http://schemas.microsoft.com/office/powerpoint/2010/main" val="2398159177"/>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WSC</a:t>
            </a:r>
            <a:r>
              <a:rPr lang="zh-CN" altLang="en-US" dirty="0" smtClean="0"/>
              <a:t>架构师的目标</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成本</a:t>
            </a:r>
            <a:r>
              <a:rPr lang="en-US" altLang="zh-CN" dirty="0" smtClean="0"/>
              <a:t>-</a:t>
            </a:r>
            <a:r>
              <a:rPr lang="zh-CN" altLang="en-US" dirty="0" smtClean="0"/>
              <a:t>性能</a:t>
            </a:r>
            <a:endParaRPr lang="en-US" altLang="zh-CN" dirty="0" smtClean="0"/>
          </a:p>
          <a:p>
            <a:r>
              <a:rPr lang="zh-CN" altLang="en-US" dirty="0" smtClean="0"/>
              <a:t>能耗效率</a:t>
            </a:r>
            <a:endParaRPr lang="en-US" altLang="zh-CN" dirty="0" smtClean="0"/>
          </a:p>
          <a:p>
            <a:r>
              <a:rPr lang="zh-CN" altLang="en-US" dirty="0" smtClean="0"/>
              <a:t>通过冗余提高可靠性</a:t>
            </a:r>
            <a:endParaRPr lang="en-US" altLang="zh-CN" dirty="0" smtClean="0"/>
          </a:p>
          <a:p>
            <a:r>
              <a:rPr lang="zh-CN" altLang="en-US" dirty="0" smtClean="0"/>
              <a:t>网络 </a:t>
            </a:r>
            <a:r>
              <a:rPr lang="en-US" altLang="zh-CN" dirty="0" smtClean="0"/>
              <a:t>I/O</a:t>
            </a:r>
          </a:p>
          <a:p>
            <a:r>
              <a:rPr lang="zh-CN" altLang="en-US" dirty="0" smtClean="0"/>
              <a:t>交互式与批处理工作负载</a:t>
            </a:r>
            <a:endParaRPr lang="en-US" altLang="zh-CN" dirty="0" smtClean="0"/>
          </a:p>
          <a:p>
            <a:r>
              <a:rPr lang="zh-CN" altLang="en-US" dirty="0" smtClean="0"/>
              <a:t>充足的并行</a:t>
            </a:r>
            <a:endParaRPr lang="en-US" altLang="zh-CN" dirty="0" smtClean="0"/>
          </a:p>
          <a:p>
            <a:r>
              <a:rPr lang="zh-CN" altLang="en-US" dirty="0" smtClean="0"/>
              <a:t>运行成本计算</a:t>
            </a:r>
            <a:endParaRPr lang="en-US" altLang="zh-CN" dirty="0" smtClean="0"/>
          </a:p>
          <a:p>
            <a:r>
              <a:rPr lang="zh-CN" altLang="en-US" dirty="0" smtClean="0"/>
              <a:t>规模、与规模相关的机会</a:t>
            </a:r>
            <a:r>
              <a:rPr lang="en-US" altLang="zh-CN" dirty="0" smtClean="0"/>
              <a:t>/</a:t>
            </a:r>
            <a:r>
              <a:rPr lang="zh-CN" altLang="en-US" dirty="0" smtClean="0"/>
              <a:t>问题</a:t>
            </a:r>
            <a:endParaRPr lang="zh-CN" altLang="en-US" dirty="0"/>
          </a:p>
        </p:txBody>
      </p:sp>
    </p:spTree>
    <p:extLst>
      <p:ext uri="{BB962C8B-B14F-4D97-AF65-F5344CB8AC3E}">
        <p14:creationId xmlns:p14="http://schemas.microsoft.com/office/powerpoint/2010/main" val="1401149311"/>
      </p:ext>
    </p:extLst>
  </p:cSld>
  <p:clrMapOvr>
    <a:masterClrMapping/>
  </p:clrMapOvr>
  <mc:AlternateContent xmlns:mc="http://schemas.openxmlformats.org/markup-compatibility/2006" xmlns:p14="http://schemas.microsoft.com/office/powerpoint/2010/main">
    <mc:Choice Requires="p14">
      <p:transition spd="slow" advClick="0">
        <p14:flash/>
      </p:transition>
    </mc:Choice>
    <mc:Fallback xmlns="">
      <p:transition spd="slow" advClick="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数据管理技术</a:t>
            </a:r>
            <a:endParaRPr lang="en-US" dirty="0"/>
          </a:p>
        </p:txBody>
      </p:sp>
      <p:sp>
        <p:nvSpPr>
          <p:cNvPr id="3" name="Content Placeholder 2"/>
          <p:cNvSpPr>
            <a:spLocks noGrp="1"/>
          </p:cNvSpPr>
          <p:nvPr>
            <p:ph idx="1"/>
          </p:nvPr>
        </p:nvSpPr>
        <p:spPr/>
        <p:txBody>
          <a:bodyPr/>
          <a:lstStyle/>
          <a:p>
            <a:r>
              <a:rPr lang="zh-CN" altLang="en-US" dirty="0"/>
              <a:t>云计</a:t>
            </a:r>
            <a:r>
              <a:rPr lang="zh-CN" altLang="en-US" dirty="0" smtClean="0"/>
              <a:t>算系统对大数据集进行处理、分析，向用户提供高效的服务，因此，数据管理技术必须能够高效的管理大数据集；</a:t>
            </a:r>
            <a:endParaRPr lang="en-US" altLang="zh-CN" dirty="0" smtClean="0"/>
          </a:p>
          <a:p>
            <a:r>
              <a:rPr lang="zh-CN" altLang="en-US" dirty="0"/>
              <a:t>云系</a:t>
            </a:r>
            <a:r>
              <a:rPr lang="zh-CN" altLang="en-US" dirty="0" smtClean="0"/>
              <a:t>统的数据管理往往采用列存储的数据管理模式，保证海量数据存储和分析性能；</a:t>
            </a:r>
            <a:endParaRPr lang="en-US" altLang="zh-CN" dirty="0" smtClean="0"/>
          </a:p>
          <a:p>
            <a:r>
              <a:rPr lang="zh-CN" altLang="en-US" dirty="0"/>
              <a:t>云计</a:t>
            </a:r>
            <a:r>
              <a:rPr lang="zh-CN" altLang="en-US" dirty="0" smtClean="0"/>
              <a:t>算数据管理技术代表为：</a:t>
            </a:r>
            <a:r>
              <a:rPr lang="en-US" altLang="zh-CN" dirty="0" smtClean="0"/>
              <a:t>Google</a:t>
            </a:r>
            <a:r>
              <a:rPr lang="zh-CN" altLang="en-US" dirty="0" smtClean="0"/>
              <a:t>的</a:t>
            </a:r>
            <a:r>
              <a:rPr lang="en-US" altLang="zh-CN" dirty="0" err="1" smtClean="0"/>
              <a:t>BigTable</a:t>
            </a:r>
            <a:r>
              <a:rPr lang="zh-CN" altLang="en-US" dirty="0" smtClean="0"/>
              <a:t>数据管理技术，以及</a:t>
            </a:r>
            <a:r>
              <a:rPr lang="en-US" altLang="zh-CN" dirty="0" smtClean="0"/>
              <a:t>Hadoop</a:t>
            </a:r>
            <a:r>
              <a:rPr lang="zh-CN" altLang="en-US" dirty="0" smtClean="0"/>
              <a:t>团队开发的</a:t>
            </a:r>
            <a:r>
              <a:rPr lang="zh-CN" altLang="en-US" dirty="0"/>
              <a:t>开</a:t>
            </a:r>
            <a:r>
              <a:rPr lang="zh-CN" altLang="en-US" dirty="0" smtClean="0"/>
              <a:t>源数据管理模块</a:t>
            </a:r>
            <a:r>
              <a:rPr lang="en-US" altLang="zh-CN" dirty="0" err="1" smtClean="0"/>
              <a:t>HBase</a:t>
            </a:r>
            <a:endParaRPr lang="en-US" dirty="0"/>
          </a:p>
        </p:txBody>
      </p:sp>
    </p:spTree>
    <p:extLst>
      <p:ext uri="{BB962C8B-B14F-4D97-AF65-F5344CB8AC3E}">
        <p14:creationId xmlns:p14="http://schemas.microsoft.com/office/powerpoint/2010/main" val="44269924"/>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分布式资源管理技术</a:t>
            </a:r>
            <a:endParaRPr lang="en-US" dirty="0"/>
          </a:p>
        </p:txBody>
      </p:sp>
      <p:sp>
        <p:nvSpPr>
          <p:cNvPr id="3" name="Content Placeholder 2"/>
          <p:cNvSpPr>
            <a:spLocks noGrp="1"/>
          </p:cNvSpPr>
          <p:nvPr>
            <p:ph idx="1"/>
          </p:nvPr>
        </p:nvSpPr>
        <p:spPr/>
        <p:txBody>
          <a:bodyPr/>
          <a:lstStyle/>
          <a:p>
            <a:r>
              <a:rPr lang="zh-CN" altLang="en-US" dirty="0" smtClean="0"/>
              <a:t>在多节点并发执行环境中，分布式资源管理系统是保证系统状态正确性的关键技术；</a:t>
            </a:r>
            <a:endParaRPr lang="en-US" altLang="zh-CN" dirty="0" smtClean="0"/>
          </a:p>
          <a:p>
            <a:r>
              <a:rPr lang="en-US" dirty="0" smtClean="0"/>
              <a:t>Google</a:t>
            </a:r>
            <a:r>
              <a:rPr lang="zh-CN" altLang="en-US" dirty="0" smtClean="0"/>
              <a:t>的</a:t>
            </a:r>
            <a:r>
              <a:rPr lang="en-US" altLang="zh-CN" dirty="0" smtClean="0"/>
              <a:t>Chubby</a:t>
            </a:r>
            <a:r>
              <a:rPr lang="zh-CN" altLang="en-US" dirty="0" smtClean="0"/>
              <a:t>是最著名的分布式资源管理系统；</a:t>
            </a:r>
            <a:endParaRPr lang="en-US" altLang="zh-CN" dirty="0" smtClean="0"/>
          </a:p>
          <a:p>
            <a:r>
              <a:rPr lang="en-US" altLang="zh-CN" dirty="0" smtClean="0"/>
              <a:t>Chubby</a:t>
            </a:r>
            <a:r>
              <a:rPr lang="zh-CN" altLang="en-US" dirty="0" smtClean="0"/>
              <a:t>是一个</a:t>
            </a:r>
            <a:r>
              <a:rPr lang="en-US" altLang="zh-CN" dirty="0" smtClean="0"/>
              <a:t>lock service</a:t>
            </a:r>
            <a:r>
              <a:rPr lang="zh-CN" altLang="en-US" dirty="0" smtClean="0"/>
              <a:t>，通过它可以解决分布式中的一致性问题，而</a:t>
            </a:r>
            <a:r>
              <a:rPr lang="en-US" altLang="zh-CN" dirty="0" smtClean="0"/>
              <a:t>lock service</a:t>
            </a:r>
            <a:r>
              <a:rPr lang="zh-CN" altLang="en-US" dirty="0" smtClean="0"/>
              <a:t>的实现则是基于一个分布式的文件系统</a:t>
            </a:r>
            <a:endParaRPr lang="en-US" dirty="0"/>
          </a:p>
        </p:txBody>
      </p:sp>
    </p:spTree>
    <p:extLst>
      <p:ext uri="{BB962C8B-B14F-4D97-AF65-F5344CB8AC3E}">
        <p14:creationId xmlns:p14="http://schemas.microsoft.com/office/powerpoint/2010/main" val="1835927368"/>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smtClean="0"/>
              <a:t>6.4 Google</a:t>
            </a:r>
            <a:r>
              <a:rPr lang="zh-CN" altLang="en-US" dirty="0"/>
              <a:t>的云计算平台</a:t>
            </a:r>
            <a:endParaRPr lang="zh-CN" altLang="zh-CN" dirty="0"/>
          </a:p>
        </p:txBody>
      </p:sp>
      <p:sp>
        <p:nvSpPr>
          <p:cNvPr id="5123" name="Rectangle 3"/>
          <p:cNvSpPr>
            <a:spLocks noGrp="1" noChangeArrowheads="1"/>
          </p:cNvSpPr>
          <p:nvPr>
            <p:ph type="body" idx="1"/>
          </p:nvPr>
        </p:nvSpPr>
        <p:spPr/>
        <p:txBody>
          <a:bodyPr/>
          <a:lstStyle/>
          <a:p>
            <a:r>
              <a:rPr lang="en-US" altLang="zh-CN" dirty="0"/>
              <a:t>Google</a:t>
            </a:r>
            <a:r>
              <a:rPr lang="zh-CN" altLang="en-US" dirty="0"/>
              <a:t>的云计算技术实际上是针对</a:t>
            </a:r>
            <a:r>
              <a:rPr lang="en-US" altLang="zh-CN" dirty="0"/>
              <a:t>Google</a:t>
            </a:r>
            <a:r>
              <a:rPr lang="zh-CN" altLang="en-US" dirty="0"/>
              <a:t>特定的网络应用程序而定制的。针对内部网络数据规模超大的特点，</a:t>
            </a:r>
            <a:r>
              <a:rPr lang="en-US" altLang="zh-CN" dirty="0"/>
              <a:t>Google</a:t>
            </a:r>
            <a:r>
              <a:rPr lang="zh-CN" altLang="en-US" dirty="0"/>
              <a:t>提出了一整套基于分布式并行集群方式的基础架构，利用软件的能力来处理集群中经常发生的节点失效问题</a:t>
            </a:r>
            <a:r>
              <a:rPr lang="zh-CN" altLang="en-US" dirty="0" smtClean="0"/>
              <a:t>。</a:t>
            </a:r>
            <a:endParaRPr lang="en-US" altLang="zh-CN" dirty="0" smtClean="0"/>
          </a:p>
          <a:p>
            <a:r>
              <a:rPr lang="en-US" altLang="zh-CN" dirty="0"/>
              <a:t>Google</a:t>
            </a:r>
            <a:r>
              <a:rPr lang="zh-CN" altLang="en-US" dirty="0"/>
              <a:t>使用的云计算基础架构模式</a:t>
            </a:r>
            <a:r>
              <a:rPr lang="zh-CN" altLang="en-US" dirty="0" smtClean="0"/>
              <a:t>包括</a:t>
            </a:r>
            <a:r>
              <a:rPr lang="zh-CN" altLang="en-US" dirty="0"/>
              <a:t>三</a:t>
            </a:r>
            <a:r>
              <a:rPr lang="zh-CN" altLang="en-US" dirty="0" smtClean="0"/>
              <a:t>个</a:t>
            </a:r>
            <a:r>
              <a:rPr lang="zh-CN" altLang="en-US" dirty="0"/>
              <a:t>相互独立又紧密结合在一起的系统。包括</a:t>
            </a:r>
            <a:r>
              <a:rPr lang="en-US" altLang="zh-CN" dirty="0"/>
              <a:t>Google</a:t>
            </a:r>
            <a:r>
              <a:rPr lang="zh-CN" altLang="en-US" dirty="0"/>
              <a:t>建立在集群之上的文件系统</a:t>
            </a:r>
            <a:r>
              <a:rPr lang="en-US" altLang="zh-CN" dirty="0"/>
              <a:t>Google File System</a:t>
            </a:r>
            <a:r>
              <a:rPr lang="zh-CN" altLang="en-US" dirty="0"/>
              <a:t>，针对</a:t>
            </a:r>
            <a:r>
              <a:rPr lang="en-US" altLang="zh-CN" dirty="0"/>
              <a:t>Google</a:t>
            </a:r>
            <a:r>
              <a:rPr lang="zh-CN" altLang="en-US" dirty="0"/>
              <a:t>应用程序的特点提出的</a:t>
            </a:r>
            <a:r>
              <a:rPr lang="en-US" altLang="zh-CN" dirty="0"/>
              <a:t>Map/Reduce</a:t>
            </a:r>
            <a:r>
              <a:rPr lang="zh-CN" altLang="en-US" dirty="0"/>
              <a:t>编程</a:t>
            </a:r>
            <a:r>
              <a:rPr lang="zh-CN" altLang="en-US" dirty="0" smtClean="0"/>
              <a:t>模式，以及</a:t>
            </a:r>
            <a:r>
              <a:rPr lang="en-US" altLang="zh-CN" dirty="0"/>
              <a:t>Google</a:t>
            </a:r>
            <a:r>
              <a:rPr lang="zh-CN" altLang="en-US" dirty="0"/>
              <a:t>开发的模型简化的大规模分布式数据库</a:t>
            </a:r>
            <a:r>
              <a:rPr lang="en-US" altLang="zh-CN" dirty="0" err="1"/>
              <a:t>BigTable</a:t>
            </a:r>
            <a:r>
              <a:rPr lang="zh-CN" altLang="en-US" dirty="0"/>
              <a:t>。</a:t>
            </a:r>
            <a:endParaRPr lang="zh-CN" altLang="zh-CN" dirty="0"/>
          </a:p>
        </p:txBody>
      </p:sp>
    </p:spTree>
    <p:extLst>
      <p:ext uri="{BB962C8B-B14F-4D97-AF65-F5344CB8AC3E}">
        <p14:creationId xmlns:p14="http://schemas.microsoft.com/office/powerpoint/2010/main" val="36513915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smtClean="0"/>
              <a:t>6.4.1 Google</a:t>
            </a:r>
            <a:r>
              <a:rPr lang="en-US" altLang="zh-CN" dirty="0"/>
              <a:t> File System </a:t>
            </a:r>
            <a:r>
              <a:rPr lang="zh-CN" altLang="en-US" dirty="0"/>
              <a:t>文件系统</a:t>
            </a:r>
            <a:endParaRPr lang="zh-CN" altLang="zh-CN" dirty="0"/>
          </a:p>
        </p:txBody>
      </p:sp>
      <p:sp>
        <p:nvSpPr>
          <p:cNvPr id="5123" name="Rectangle 3"/>
          <p:cNvSpPr>
            <a:spLocks noGrp="1" noChangeArrowheads="1"/>
          </p:cNvSpPr>
          <p:nvPr>
            <p:ph type="body" idx="1"/>
          </p:nvPr>
        </p:nvSpPr>
        <p:spPr/>
        <p:txBody>
          <a:bodyPr/>
          <a:lstStyle/>
          <a:p>
            <a:r>
              <a:rPr lang="en-US" altLang="zh-CN" sz="3200" dirty="0" smtClean="0"/>
              <a:t>1</a:t>
            </a:r>
            <a:r>
              <a:rPr lang="en-US" altLang="zh-CN" sz="3200" dirty="0"/>
              <a:t>. </a:t>
            </a:r>
            <a:r>
              <a:rPr lang="zh-CN" altLang="en-US" sz="3200" dirty="0"/>
              <a:t>集群中的节点失效是一种常态，而不是一种</a:t>
            </a:r>
            <a:r>
              <a:rPr lang="zh-CN" altLang="en-US" sz="3200" dirty="0" smtClean="0"/>
              <a:t>异常</a:t>
            </a:r>
            <a:endParaRPr lang="en-US" altLang="zh-CN" sz="3200" dirty="0" smtClean="0"/>
          </a:p>
          <a:p>
            <a:r>
              <a:rPr lang="en-US" altLang="zh-CN" sz="3200" dirty="0" smtClean="0"/>
              <a:t>2</a:t>
            </a:r>
            <a:r>
              <a:rPr lang="en-US" altLang="zh-CN" sz="3200" dirty="0"/>
              <a:t>. </a:t>
            </a:r>
            <a:r>
              <a:rPr lang="zh-CN" altLang="en-US" sz="3200" dirty="0" smtClean="0"/>
              <a:t>文件</a:t>
            </a:r>
            <a:r>
              <a:rPr lang="zh-CN" altLang="en-US" sz="3200" dirty="0"/>
              <a:t>大小通常以</a:t>
            </a:r>
            <a:r>
              <a:rPr lang="en-US" altLang="zh-CN" sz="3200" dirty="0"/>
              <a:t>G</a:t>
            </a:r>
            <a:r>
              <a:rPr lang="zh-CN" altLang="en-US" sz="3200" dirty="0"/>
              <a:t>字节计</a:t>
            </a:r>
            <a:r>
              <a:rPr lang="zh-CN" altLang="en-US" sz="3200" dirty="0" smtClean="0"/>
              <a:t>。</a:t>
            </a:r>
            <a:endParaRPr lang="en-US" altLang="zh-CN" sz="3200" dirty="0" smtClean="0"/>
          </a:p>
          <a:p>
            <a:r>
              <a:rPr lang="en-US" altLang="zh-CN" sz="3200" dirty="0" smtClean="0"/>
              <a:t>3. </a:t>
            </a:r>
            <a:r>
              <a:rPr lang="zh-CN" altLang="en-US" sz="3200" dirty="0" smtClean="0"/>
              <a:t>不是</a:t>
            </a:r>
            <a:r>
              <a:rPr lang="zh-CN" altLang="en-US" sz="3200" dirty="0"/>
              <a:t>覆盖原有数据，而是在文件尾追加新数据</a:t>
            </a:r>
            <a:r>
              <a:rPr lang="zh-CN" altLang="en-US" sz="3200" dirty="0" smtClean="0"/>
              <a:t>。</a:t>
            </a:r>
            <a:endParaRPr lang="en-US" altLang="zh-CN" sz="3200" dirty="0" smtClean="0"/>
          </a:p>
          <a:p>
            <a:r>
              <a:rPr lang="en-US" altLang="zh-CN" sz="3200" dirty="0"/>
              <a:t>4. </a:t>
            </a:r>
            <a:r>
              <a:rPr lang="zh-CN" altLang="en-US" sz="3200" dirty="0"/>
              <a:t>文件系统的某些具体操作不再透明，而且需要应用程序的协助完成，应用程序和文件系统</a:t>
            </a:r>
            <a:r>
              <a:rPr lang="en-US" altLang="zh-CN" sz="3200" dirty="0"/>
              <a:t>API</a:t>
            </a:r>
            <a:r>
              <a:rPr lang="zh-CN" altLang="en-US" sz="3200" dirty="0"/>
              <a:t>的协同设计提高了整个系统的灵活性。</a:t>
            </a:r>
            <a:endParaRPr lang="zh-CN" altLang="zh-CN" sz="3200" dirty="0"/>
          </a:p>
        </p:txBody>
      </p:sp>
    </p:spTree>
    <p:extLst>
      <p:ext uri="{BB962C8B-B14F-4D97-AF65-F5344CB8AC3E}">
        <p14:creationId xmlns:p14="http://schemas.microsoft.com/office/powerpoint/2010/main" val="88165789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t>Google File System </a:t>
            </a:r>
            <a:r>
              <a:rPr lang="zh-CN" altLang="en-US" dirty="0"/>
              <a:t>文件系统</a:t>
            </a:r>
            <a:endParaRPr lang="zh-CN" altLang="zh-CN" dirty="0"/>
          </a:p>
        </p:txBody>
      </p:sp>
      <p:sp>
        <p:nvSpPr>
          <p:cNvPr id="5123" name="Rectangle 3"/>
          <p:cNvSpPr>
            <a:spLocks noGrp="1" noChangeArrowheads="1"/>
          </p:cNvSpPr>
          <p:nvPr>
            <p:ph type="body" idx="1"/>
          </p:nvPr>
        </p:nvSpPr>
        <p:spPr/>
        <p:txBody>
          <a:bodyPr/>
          <a:lstStyle/>
          <a:p>
            <a:endParaRPr lang="zh-CN"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13" y="1700808"/>
            <a:ext cx="7888876" cy="3672408"/>
          </a:xfrm>
          <a:prstGeom prst="rect">
            <a:avLst/>
          </a:prstGeom>
        </p:spPr>
      </p:pic>
    </p:spTree>
    <p:extLst>
      <p:ext uri="{BB962C8B-B14F-4D97-AF65-F5344CB8AC3E}">
        <p14:creationId xmlns:p14="http://schemas.microsoft.com/office/powerpoint/2010/main" val="4451520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t>Google File System </a:t>
            </a:r>
            <a:r>
              <a:rPr lang="zh-CN" altLang="en-US" dirty="0"/>
              <a:t>文件系统</a:t>
            </a:r>
            <a:endParaRPr lang="zh-CN" altLang="zh-CN" dirty="0"/>
          </a:p>
        </p:txBody>
      </p:sp>
      <p:sp>
        <p:nvSpPr>
          <p:cNvPr id="5123" name="Rectangle 3"/>
          <p:cNvSpPr>
            <a:spLocks noGrp="1" noChangeArrowheads="1"/>
          </p:cNvSpPr>
          <p:nvPr>
            <p:ph type="body" idx="1"/>
          </p:nvPr>
        </p:nvSpPr>
        <p:spPr/>
        <p:txBody>
          <a:bodyPr/>
          <a:lstStyle/>
          <a:p>
            <a:r>
              <a:rPr lang="zh-CN" altLang="en-US" sz="2000" dirty="0" smtClean="0"/>
              <a:t>一</a:t>
            </a:r>
            <a:r>
              <a:rPr lang="zh-CN" altLang="en-US" sz="2000" dirty="0"/>
              <a:t>个</a:t>
            </a:r>
            <a:r>
              <a:rPr lang="en-US" altLang="zh-CN" sz="2000" dirty="0"/>
              <a:t>GFS</a:t>
            </a:r>
            <a:r>
              <a:rPr lang="zh-CN" altLang="en-US" sz="2000" dirty="0"/>
              <a:t>集群包含一个主服务器和多个块服务器，被多个客户端访问</a:t>
            </a:r>
            <a:r>
              <a:rPr lang="zh-CN" altLang="en-US" sz="2000" dirty="0" smtClean="0"/>
              <a:t>。</a:t>
            </a:r>
            <a:endParaRPr lang="en-US" altLang="zh-CN" sz="2000" dirty="0" smtClean="0"/>
          </a:p>
          <a:p>
            <a:r>
              <a:rPr lang="zh-CN" altLang="en-US" sz="2000" dirty="0" smtClean="0"/>
              <a:t>文件</a:t>
            </a:r>
            <a:r>
              <a:rPr lang="zh-CN" altLang="en-US" sz="2000" dirty="0"/>
              <a:t>被分割成固定尺寸的块。在每个块创建的时候，服务器分配给它一个不变的、全球惟一的</a:t>
            </a:r>
            <a:r>
              <a:rPr lang="en-US" altLang="zh-CN" sz="2000" dirty="0"/>
              <a:t>64</a:t>
            </a:r>
            <a:r>
              <a:rPr lang="zh-CN" altLang="en-US" sz="2000" dirty="0"/>
              <a:t>位块句柄对它进行标识</a:t>
            </a:r>
            <a:r>
              <a:rPr lang="zh-CN" altLang="en-US" sz="2000" dirty="0" smtClean="0"/>
              <a:t>。</a:t>
            </a:r>
            <a:endParaRPr lang="en-US" altLang="zh-CN" sz="2000" dirty="0" smtClean="0"/>
          </a:p>
          <a:p>
            <a:r>
              <a:rPr lang="zh-CN" altLang="en-US" sz="2000" dirty="0" smtClean="0"/>
              <a:t>块</a:t>
            </a:r>
            <a:r>
              <a:rPr lang="zh-CN" altLang="en-US" sz="2000" dirty="0"/>
              <a:t>服务器把块作为</a:t>
            </a:r>
            <a:r>
              <a:rPr lang="en-US" altLang="zh-CN" sz="2000" dirty="0" err="1"/>
              <a:t>linux</a:t>
            </a:r>
            <a:r>
              <a:rPr lang="zh-CN" altLang="en-US" sz="2000" dirty="0"/>
              <a:t>文件保存在本地硬盘上，并根据指定的块句柄和字节范围来读写块数据</a:t>
            </a:r>
            <a:r>
              <a:rPr lang="zh-CN" altLang="en-US" sz="2000" dirty="0" smtClean="0"/>
              <a:t>。</a:t>
            </a:r>
            <a:endParaRPr lang="en-US" altLang="zh-CN" sz="2000" dirty="0" smtClean="0"/>
          </a:p>
          <a:p>
            <a:r>
              <a:rPr lang="zh-CN" altLang="en-US" sz="2000" dirty="0" smtClean="0"/>
              <a:t>为了</a:t>
            </a:r>
            <a:r>
              <a:rPr lang="zh-CN" altLang="en-US" sz="2000" dirty="0"/>
              <a:t>保证可靠性，每个块都会复制到多个块服务器上，缺省保存三个备份</a:t>
            </a:r>
            <a:r>
              <a:rPr lang="zh-CN" altLang="en-US" sz="2000" dirty="0" smtClean="0"/>
              <a:t>。</a:t>
            </a:r>
            <a:endParaRPr lang="en-US" altLang="zh-CN" sz="2000" dirty="0" smtClean="0"/>
          </a:p>
          <a:p>
            <a:r>
              <a:rPr lang="zh-CN" altLang="en-US" sz="2000" dirty="0" smtClean="0"/>
              <a:t>主</a:t>
            </a:r>
            <a:r>
              <a:rPr lang="zh-CN" altLang="en-US" sz="2000" dirty="0"/>
              <a:t>服务器管理文件系统所有的元数据，包括名字空间、访问控制信息和文件到块的映射信息，以及块当前所在的位置</a:t>
            </a:r>
            <a:r>
              <a:rPr lang="zh-CN" altLang="en-US" sz="2000" dirty="0" smtClean="0"/>
              <a:t>。</a:t>
            </a:r>
            <a:endParaRPr lang="en-US" altLang="zh-CN" sz="2000" dirty="0" smtClean="0"/>
          </a:p>
          <a:p>
            <a:r>
              <a:rPr lang="en-US" altLang="zh-CN" sz="2000" dirty="0" smtClean="0"/>
              <a:t>GFS</a:t>
            </a:r>
            <a:r>
              <a:rPr lang="zh-CN" altLang="en-US" sz="2000" dirty="0"/>
              <a:t>客户端代码被嵌入到每个程序里，它实现了</a:t>
            </a:r>
            <a:r>
              <a:rPr lang="en-US" altLang="zh-CN" sz="2000" dirty="0"/>
              <a:t>Google</a:t>
            </a:r>
            <a:r>
              <a:rPr lang="zh-CN" altLang="en-US" sz="2000" dirty="0"/>
              <a:t>文件系统 </a:t>
            </a:r>
            <a:r>
              <a:rPr lang="en-US" altLang="zh-CN" sz="2000" dirty="0"/>
              <a:t>API</a:t>
            </a:r>
            <a:r>
              <a:rPr lang="zh-CN" altLang="en-US" sz="2000" dirty="0"/>
              <a:t>，帮助应用程序与主服务器和块服务器通信，对数据进行读写</a:t>
            </a:r>
            <a:r>
              <a:rPr lang="zh-CN" altLang="en-US" sz="2000" dirty="0" smtClean="0"/>
              <a:t>。</a:t>
            </a:r>
            <a:endParaRPr lang="en-US" altLang="zh-CN" sz="2000" dirty="0" smtClean="0"/>
          </a:p>
          <a:p>
            <a:r>
              <a:rPr lang="zh-CN" altLang="en-US" sz="2000" dirty="0" smtClean="0"/>
              <a:t>客户端</a:t>
            </a:r>
            <a:r>
              <a:rPr lang="zh-CN" altLang="en-US" sz="2000" dirty="0"/>
              <a:t>跟主服务器交互进行元数据操作，但是所有的数据操作的通信都是直接和块服务器进行的</a:t>
            </a:r>
            <a:r>
              <a:rPr lang="zh-CN" altLang="en-US" sz="2000" dirty="0" smtClean="0"/>
              <a:t>。</a:t>
            </a:r>
            <a:endParaRPr lang="zh-CN" altLang="zh-CN" sz="2000" dirty="0"/>
          </a:p>
          <a:p>
            <a:endParaRPr lang="zh-CN" altLang="zh-CN" sz="2000" dirty="0"/>
          </a:p>
        </p:txBody>
      </p:sp>
    </p:spTree>
    <p:extLst>
      <p:ext uri="{BB962C8B-B14F-4D97-AF65-F5344CB8AC3E}">
        <p14:creationId xmlns:p14="http://schemas.microsoft.com/office/powerpoint/2010/main" val="6961954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smtClean="0"/>
              <a:t>6.4.2 </a:t>
            </a:r>
            <a:r>
              <a:rPr lang="en-US" altLang="zh-CN" dirty="0" err="1" smtClean="0"/>
              <a:t>MapReduce</a:t>
            </a:r>
            <a:r>
              <a:rPr lang="zh-CN" altLang="en-US" dirty="0"/>
              <a:t>分布式编程环境</a:t>
            </a:r>
            <a:endParaRPr lang="zh-CN" altLang="zh-CN" dirty="0"/>
          </a:p>
        </p:txBody>
      </p:sp>
      <p:sp>
        <p:nvSpPr>
          <p:cNvPr id="5123" name="Rectangle 3"/>
          <p:cNvSpPr>
            <a:spLocks noGrp="1" noChangeArrowheads="1"/>
          </p:cNvSpPr>
          <p:nvPr>
            <p:ph type="body" idx="1"/>
          </p:nvPr>
        </p:nvSpPr>
        <p:spPr/>
        <p:txBody>
          <a:bodyPr/>
          <a:lstStyle/>
          <a:p>
            <a:r>
              <a:rPr lang="zh-CN" altLang="en-US" sz="2400" dirty="0"/>
              <a:t>为了让内部非分布式系统方向背景的员工能够有机会将应用程序建立在大规模的集群基础之上，</a:t>
            </a:r>
            <a:r>
              <a:rPr lang="en-US" altLang="zh-CN" sz="2400" dirty="0"/>
              <a:t>Google</a:t>
            </a:r>
            <a:r>
              <a:rPr lang="zh-CN" altLang="en-US" sz="2400" dirty="0"/>
              <a:t>还设计并实现了一套大规模数据处理的编程规范</a:t>
            </a:r>
            <a:r>
              <a:rPr lang="en-US" altLang="zh-CN" sz="2400" dirty="0"/>
              <a:t>Map/Reduce</a:t>
            </a:r>
            <a:r>
              <a:rPr lang="zh-CN" altLang="en-US" sz="2400" dirty="0"/>
              <a:t>系统。这样，</a:t>
            </a:r>
            <a:r>
              <a:rPr lang="zh-CN" altLang="en-US" sz="2400" dirty="0">
                <a:solidFill>
                  <a:srgbClr val="FF0000"/>
                </a:solidFill>
              </a:rPr>
              <a:t>非分布式专业的程序编写人员</a:t>
            </a:r>
            <a:r>
              <a:rPr lang="zh-CN" altLang="en-US" sz="2400" dirty="0"/>
              <a:t>也能够为大规模的集群编写应用程序而不用去顾虑集群的可靠性、可扩展性等问题。应用程序编写人员只需要将精力放在应用程序本身，而关于集群的处理问题则交由平台来处理。    </a:t>
            </a:r>
            <a:endParaRPr lang="en-US" altLang="zh-CN" sz="2400" dirty="0" smtClean="0"/>
          </a:p>
        </p:txBody>
      </p:sp>
    </p:spTree>
    <p:extLst>
      <p:ext uri="{BB962C8B-B14F-4D97-AF65-F5344CB8AC3E}">
        <p14:creationId xmlns:p14="http://schemas.microsoft.com/office/powerpoint/2010/main" val="11368102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err="1"/>
              <a:t>MapReduce</a:t>
            </a:r>
            <a:r>
              <a:rPr lang="zh-CN" altLang="en-US" dirty="0"/>
              <a:t>分布式编程环境</a:t>
            </a:r>
            <a:endParaRPr lang="zh-CN" altLang="zh-CN" dirty="0"/>
          </a:p>
        </p:txBody>
      </p:sp>
      <p:sp>
        <p:nvSpPr>
          <p:cNvPr id="5123" name="Rectangle 3"/>
          <p:cNvSpPr>
            <a:spLocks noGrp="1" noChangeArrowheads="1"/>
          </p:cNvSpPr>
          <p:nvPr>
            <p:ph type="body" idx="1"/>
          </p:nvPr>
        </p:nvSpPr>
        <p:spPr/>
        <p:txBody>
          <a:bodyPr/>
          <a:lstStyle/>
          <a:p>
            <a:r>
              <a:rPr lang="en-US" altLang="zh-CN" dirty="0"/>
              <a:t>Map/Reduce</a:t>
            </a:r>
            <a:r>
              <a:rPr lang="zh-CN" altLang="en-US" dirty="0"/>
              <a:t>通过“</a:t>
            </a:r>
            <a:r>
              <a:rPr lang="en-US" altLang="zh-CN" dirty="0"/>
              <a:t>Map(</a:t>
            </a:r>
            <a:r>
              <a:rPr lang="zh-CN" altLang="en-US" dirty="0"/>
              <a:t>映射</a:t>
            </a:r>
            <a:r>
              <a:rPr lang="en-US" altLang="zh-CN" dirty="0"/>
              <a:t>)”</a:t>
            </a:r>
            <a:r>
              <a:rPr lang="zh-CN" altLang="en-US" dirty="0"/>
              <a:t>和“</a:t>
            </a:r>
            <a:r>
              <a:rPr lang="en-US" altLang="zh-CN" dirty="0"/>
              <a:t>Reduce(</a:t>
            </a:r>
            <a:r>
              <a:rPr lang="zh-CN" altLang="en-US" dirty="0"/>
              <a:t>化简</a:t>
            </a:r>
            <a:r>
              <a:rPr lang="en-US" altLang="zh-CN" dirty="0"/>
              <a:t>)”</a:t>
            </a:r>
            <a:r>
              <a:rPr lang="zh-CN" altLang="en-US" dirty="0"/>
              <a:t>这样两个简单的概念来参加运算，用户只需要提供自己的</a:t>
            </a:r>
            <a:r>
              <a:rPr lang="en-US" altLang="zh-CN" dirty="0"/>
              <a:t>Map</a:t>
            </a:r>
            <a:r>
              <a:rPr lang="zh-CN" altLang="en-US" dirty="0"/>
              <a:t>函数以及</a:t>
            </a:r>
            <a:r>
              <a:rPr lang="en-US" altLang="zh-CN" dirty="0"/>
              <a:t>Reduce</a:t>
            </a:r>
            <a:r>
              <a:rPr lang="zh-CN" altLang="en-US" dirty="0"/>
              <a:t>函数就可以在集群上进行大规模的分布式数据处理</a:t>
            </a:r>
            <a:r>
              <a:rPr lang="zh-CN" altLang="en-US" dirty="0" smtClean="0"/>
              <a:t>。</a:t>
            </a:r>
            <a:endParaRPr lang="en-US" altLang="zh-CN" dirty="0" smtClean="0"/>
          </a:p>
          <a:p>
            <a:r>
              <a:rPr lang="en-US" altLang="zh-CN" dirty="0" err="1" smtClean="0"/>
              <a:t>MapReduce</a:t>
            </a:r>
            <a:r>
              <a:rPr lang="zh-CN" altLang="en-US" dirty="0"/>
              <a:t>是</a:t>
            </a:r>
            <a:r>
              <a:rPr lang="en-US" altLang="zh-CN" dirty="0"/>
              <a:t>Google</a:t>
            </a:r>
            <a:r>
              <a:rPr lang="zh-CN" altLang="en-US" dirty="0"/>
              <a:t>提出的一个软件架构，用于大规模数据集（大于</a:t>
            </a:r>
            <a:r>
              <a:rPr lang="en-US" altLang="zh-CN" dirty="0"/>
              <a:t>1TB</a:t>
            </a:r>
            <a:r>
              <a:rPr lang="zh-CN" altLang="en-US" dirty="0"/>
              <a:t>）的并行运算</a:t>
            </a:r>
            <a:r>
              <a:rPr lang="zh-CN" altLang="en-US" dirty="0" smtClean="0"/>
              <a:t>。当前</a:t>
            </a:r>
            <a:r>
              <a:rPr lang="zh-CN" altLang="en-US" dirty="0"/>
              <a:t>的软件实现是指定一个</a:t>
            </a:r>
            <a:r>
              <a:rPr lang="en-US" altLang="zh-CN" dirty="0"/>
              <a:t>Map</a:t>
            </a:r>
            <a:r>
              <a:rPr lang="zh-CN" altLang="en-US" dirty="0"/>
              <a:t>（映射）函数，用来把一组键值对映射成一组新的键值对，指定并发的</a:t>
            </a:r>
            <a:r>
              <a:rPr lang="en-US" altLang="zh-CN" dirty="0"/>
              <a:t>Reduce</a:t>
            </a:r>
            <a:r>
              <a:rPr lang="zh-CN" altLang="en-US" dirty="0"/>
              <a:t>（化简）函数，用来保证所有映射的键值对中的每一个共享相同的键组。</a:t>
            </a:r>
            <a:endParaRPr lang="zh-CN" altLang="zh-CN" dirty="0"/>
          </a:p>
        </p:txBody>
      </p:sp>
    </p:spTree>
    <p:extLst>
      <p:ext uri="{BB962C8B-B14F-4D97-AF65-F5344CB8AC3E}">
        <p14:creationId xmlns:p14="http://schemas.microsoft.com/office/powerpoint/2010/main" val="136581317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err="1"/>
              <a:t>MapReduce</a:t>
            </a:r>
            <a:r>
              <a:rPr lang="zh-CN" altLang="en-US" dirty="0"/>
              <a:t>分布式编程环境</a:t>
            </a:r>
            <a:endParaRPr lang="zh-CN" altLang="zh-CN" dirty="0"/>
          </a:p>
        </p:txBody>
      </p:sp>
      <p:sp>
        <p:nvSpPr>
          <p:cNvPr id="5123" name="Rectangle 3"/>
          <p:cNvSpPr>
            <a:spLocks noGrp="1" noChangeArrowheads="1"/>
          </p:cNvSpPr>
          <p:nvPr>
            <p:ph type="body" idx="1"/>
          </p:nvPr>
        </p:nvSpPr>
        <p:spPr/>
        <p:txBody>
          <a:bodyPr/>
          <a:lstStyle/>
          <a:p>
            <a:r>
              <a:rPr lang="zh-CN" altLang="en-US" sz="2400" dirty="0" smtClean="0"/>
              <a:t>简单</a:t>
            </a:r>
            <a:r>
              <a:rPr lang="zh-CN" altLang="en-US" sz="2400" dirty="0"/>
              <a:t>说来，一个映射函数就是对一些独立元素组成的概念上的</a:t>
            </a:r>
            <a:r>
              <a:rPr lang="zh-CN" altLang="en-US" sz="2400" dirty="0" smtClean="0"/>
              <a:t>列表的</a:t>
            </a:r>
            <a:r>
              <a:rPr lang="zh-CN" altLang="en-US" sz="2400" dirty="0"/>
              <a:t>每一个元素进行指定的</a:t>
            </a:r>
            <a:r>
              <a:rPr lang="zh-CN" altLang="en-US" sz="2400" dirty="0" smtClean="0"/>
              <a:t>操作。</a:t>
            </a:r>
            <a:endParaRPr lang="en-US" altLang="zh-CN" sz="2400" dirty="0" smtClean="0"/>
          </a:p>
          <a:p>
            <a:r>
              <a:rPr lang="zh-CN" altLang="en-US" sz="2400" dirty="0" smtClean="0"/>
              <a:t>事实上</a:t>
            </a:r>
            <a:r>
              <a:rPr lang="zh-CN" altLang="en-US" sz="2400" dirty="0"/>
              <a:t>，每个元素都是被独立操作的，而原始列表没有被更改，因为这里创建了一个新的列表来保存新的答案。这就是说，</a:t>
            </a:r>
            <a:r>
              <a:rPr lang="en-US" altLang="zh-CN" sz="2400" dirty="0"/>
              <a:t>Map</a:t>
            </a:r>
            <a:r>
              <a:rPr lang="zh-CN" altLang="en-US" sz="2400" dirty="0"/>
              <a:t>操作是可以高度并行的，这对高性能要求的应用以及并行计算领域的需求非常有用。 </a:t>
            </a:r>
            <a:endParaRPr lang="en-US" altLang="zh-CN" sz="2400" dirty="0" smtClean="0"/>
          </a:p>
          <a:p>
            <a:r>
              <a:rPr lang="zh-CN" altLang="en-US" sz="2400" dirty="0"/>
              <a:t>而化简操作指的是对一个列表的元素进行适当的合并。虽然他不如映射函数那么并行，但是因为化简总是有一个简单的答案，大规模的运算相对独立，所以化简函数在高度并行环境下也很有用。</a:t>
            </a:r>
            <a:endParaRPr lang="zh-CN" altLang="zh-CN" sz="2400" dirty="0"/>
          </a:p>
          <a:p>
            <a:endParaRPr lang="zh-CN" altLang="zh-CN" sz="2400" dirty="0"/>
          </a:p>
        </p:txBody>
      </p:sp>
    </p:spTree>
    <p:extLst>
      <p:ext uri="{BB962C8B-B14F-4D97-AF65-F5344CB8AC3E}">
        <p14:creationId xmlns:p14="http://schemas.microsoft.com/office/powerpoint/2010/main" val="12096474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err="1"/>
              <a:t>MapReduce</a:t>
            </a:r>
            <a:r>
              <a:rPr lang="zh-CN" altLang="en-US" dirty="0"/>
              <a:t>分布式编程环境</a:t>
            </a:r>
            <a:endParaRPr lang="zh-CN" altLang="zh-CN" kern="0" dirty="0">
              <a:solidFill>
                <a:srgbClr val="FC0128"/>
              </a:solidFill>
              <a:latin typeface="隶书"/>
              <a:ea typeface="宋体" panose="02010600030101010101" pitchFamily="2" charset="-122"/>
            </a:endParaRPr>
          </a:p>
        </p:txBody>
      </p:sp>
      <p:sp>
        <p:nvSpPr>
          <p:cNvPr id="5123" name="Rectangle 3"/>
          <p:cNvSpPr>
            <a:spLocks noGrp="1" noChangeArrowheads="1"/>
          </p:cNvSpPr>
          <p:nvPr>
            <p:ph type="body" idx="1"/>
          </p:nvPr>
        </p:nvSpPr>
        <p:spPr/>
        <p:txBody>
          <a:bodyPr/>
          <a:lstStyle/>
          <a:p>
            <a:endParaRPr lang="zh-CN"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292" y="1181553"/>
            <a:ext cx="6812239" cy="5215620"/>
          </a:xfrm>
          <a:prstGeom prst="rect">
            <a:avLst/>
          </a:prstGeom>
        </p:spPr>
      </p:pic>
    </p:spTree>
    <p:extLst>
      <p:ext uri="{BB962C8B-B14F-4D97-AF65-F5344CB8AC3E}">
        <p14:creationId xmlns:p14="http://schemas.microsoft.com/office/powerpoint/2010/main" val="22491808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755650" y="1268760"/>
            <a:ext cx="7856537" cy="4360595"/>
          </a:xfrm>
          <a:prstGeom prst="rect">
            <a:avLst/>
          </a:prstGeom>
        </p:spPr>
      </p:pic>
      <p:sp>
        <p:nvSpPr>
          <p:cNvPr id="5" name="文本框 4"/>
          <p:cNvSpPr txBox="1"/>
          <p:nvPr/>
        </p:nvSpPr>
        <p:spPr>
          <a:xfrm>
            <a:off x="755650" y="5629355"/>
            <a:ext cx="8137525" cy="646331"/>
          </a:xfrm>
          <a:prstGeom prst="rect">
            <a:avLst/>
          </a:prstGeom>
          <a:noFill/>
        </p:spPr>
        <p:txBody>
          <a:bodyPr wrap="square" rtlCol="0">
            <a:spAutoFit/>
          </a:bodyPr>
          <a:lstStyle/>
          <a:p>
            <a:r>
              <a:rPr lang="zh-CN" altLang="en-US" dirty="0" smtClean="0"/>
              <a:t>一个由</a:t>
            </a:r>
            <a:r>
              <a:rPr lang="en-US" altLang="zh-CN" dirty="0" smtClean="0"/>
              <a:t>2400</a:t>
            </a:r>
            <a:r>
              <a:rPr lang="zh-CN" altLang="en-US" dirty="0" smtClean="0"/>
              <a:t>台服务器组成的新集群在第一年发生停用与异常，并给出了近似的发生频率</a:t>
            </a:r>
            <a:endParaRPr lang="zh-CN" altLang="en-US" dirty="0"/>
          </a:p>
        </p:txBody>
      </p:sp>
    </p:spTree>
    <p:extLst>
      <p:ext uri="{BB962C8B-B14F-4D97-AF65-F5344CB8AC3E}">
        <p14:creationId xmlns:p14="http://schemas.microsoft.com/office/powerpoint/2010/main" val="41660328"/>
      </p:ext>
    </p:extLst>
  </p:cSld>
  <p:clrMapOvr>
    <a:masterClrMapping/>
  </p:clrMapOvr>
  <p:transition spd="slow" advClick="0">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err="1"/>
              <a:t>MapReduce</a:t>
            </a:r>
            <a:r>
              <a:rPr lang="zh-CN" altLang="en-US" dirty="0"/>
              <a:t>分布式编程环境</a:t>
            </a:r>
            <a:endParaRPr lang="zh-CN" altLang="zh-CN" dirty="0"/>
          </a:p>
        </p:txBody>
      </p:sp>
      <p:sp>
        <p:nvSpPr>
          <p:cNvPr id="5123" name="Rectangle 3"/>
          <p:cNvSpPr>
            <a:spLocks noGrp="1" noChangeArrowheads="1"/>
          </p:cNvSpPr>
          <p:nvPr>
            <p:ph type="body" idx="1"/>
          </p:nvPr>
        </p:nvSpPr>
        <p:spPr/>
        <p:txBody>
          <a:bodyPr/>
          <a:lstStyle/>
          <a:p>
            <a:r>
              <a:rPr lang="en-US" altLang="zh-CN" dirty="0" err="1" smtClean="0"/>
              <a:t>MapReduce</a:t>
            </a:r>
            <a:r>
              <a:rPr lang="zh-CN" altLang="en-US" dirty="0"/>
              <a:t>通过把对数据集的大规模操作分发给网络上的每个节点实现可靠性</a:t>
            </a:r>
            <a:r>
              <a:rPr lang="zh-CN" altLang="en-US" dirty="0" smtClean="0"/>
              <a:t>；</a:t>
            </a:r>
            <a:endParaRPr lang="en-US" altLang="zh-CN" dirty="0" smtClean="0"/>
          </a:p>
          <a:p>
            <a:r>
              <a:rPr lang="zh-CN" altLang="en-US" dirty="0" smtClean="0"/>
              <a:t>每个</a:t>
            </a:r>
            <a:r>
              <a:rPr lang="zh-CN" altLang="en-US" dirty="0"/>
              <a:t>节点会周期性的把完成的工作和状态的更新报告回来。如果一个节点保持沉默超过一个预设的时间间隔，主节点</a:t>
            </a:r>
            <a:r>
              <a:rPr lang="zh-CN" altLang="en-US" dirty="0" smtClean="0"/>
              <a:t>（记录</a:t>
            </a:r>
            <a:r>
              <a:rPr lang="zh-CN" altLang="en-US" dirty="0"/>
              <a:t>下这个节点状态为死亡，并把分配给这个节点的数据发到别的节点</a:t>
            </a:r>
            <a:r>
              <a:rPr lang="zh-CN" altLang="en-US" dirty="0" smtClean="0"/>
              <a:t>。</a:t>
            </a:r>
            <a:endParaRPr lang="en-US" altLang="zh-CN" dirty="0" smtClean="0"/>
          </a:p>
          <a:p>
            <a:r>
              <a:rPr lang="zh-CN" altLang="en-US" dirty="0" smtClean="0"/>
              <a:t>每个</a:t>
            </a:r>
            <a:r>
              <a:rPr lang="zh-CN" altLang="en-US" dirty="0"/>
              <a:t>操作使用命名文件的原子操作以确保不会发生并行线程间的冲突</a:t>
            </a:r>
            <a:r>
              <a:rPr lang="zh-CN" altLang="en-US" dirty="0" smtClean="0"/>
              <a:t>；</a:t>
            </a:r>
            <a:endParaRPr lang="en-US" altLang="zh-CN" dirty="0" smtClean="0"/>
          </a:p>
          <a:p>
            <a:r>
              <a:rPr lang="zh-CN" altLang="en-US" dirty="0" smtClean="0"/>
              <a:t>当</a:t>
            </a:r>
            <a:r>
              <a:rPr lang="zh-CN" altLang="en-US" dirty="0"/>
              <a:t>文件被改名的时候，系统可能会把他们复制到任务名以外的另一个名字上去</a:t>
            </a:r>
            <a:r>
              <a:rPr lang="zh-CN" altLang="en-US" dirty="0" smtClean="0"/>
              <a:t>。</a:t>
            </a:r>
            <a:endParaRPr lang="zh-CN" altLang="zh-CN" dirty="0"/>
          </a:p>
        </p:txBody>
      </p:sp>
    </p:spTree>
    <p:extLst>
      <p:ext uri="{BB962C8B-B14F-4D97-AF65-F5344CB8AC3E}">
        <p14:creationId xmlns:p14="http://schemas.microsoft.com/office/powerpoint/2010/main" val="48634441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err="1"/>
              <a:t>MapReduce</a:t>
            </a:r>
            <a:r>
              <a:rPr lang="zh-CN" altLang="en-US" dirty="0"/>
              <a:t>分布式编程环境</a:t>
            </a:r>
            <a:endParaRPr lang="zh-CN" altLang="zh-CN" dirty="0"/>
          </a:p>
        </p:txBody>
      </p:sp>
      <p:sp>
        <p:nvSpPr>
          <p:cNvPr id="5123" name="Rectangle 3"/>
          <p:cNvSpPr>
            <a:spLocks noGrp="1" noChangeArrowheads="1"/>
          </p:cNvSpPr>
          <p:nvPr>
            <p:ph type="body" idx="1"/>
          </p:nvPr>
        </p:nvSpPr>
        <p:spPr/>
        <p:txBody>
          <a:bodyPr/>
          <a:lstStyle/>
          <a:p>
            <a:r>
              <a:rPr lang="zh-CN" altLang="en-US" dirty="0" smtClean="0"/>
              <a:t>化</a:t>
            </a:r>
            <a:r>
              <a:rPr lang="zh-CN" altLang="en-US" dirty="0"/>
              <a:t>简操作工作方式很类似，但是由于化简操作在并行能力较差，主节点会尽量把化简操作调度在一个节点上，或者离需要操作的数据尽可能近的节点</a:t>
            </a:r>
            <a:r>
              <a:rPr lang="zh-CN" altLang="en-US" dirty="0" smtClean="0"/>
              <a:t>上。</a:t>
            </a:r>
            <a:endParaRPr lang="zh-CN" altLang="zh-CN" dirty="0"/>
          </a:p>
        </p:txBody>
      </p:sp>
    </p:spTree>
    <p:extLst>
      <p:ext uri="{BB962C8B-B14F-4D97-AF65-F5344CB8AC3E}">
        <p14:creationId xmlns:p14="http://schemas.microsoft.com/office/powerpoint/2010/main" val="3536833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smtClean="0"/>
              <a:t>6.4.3 </a:t>
            </a:r>
            <a:r>
              <a:rPr lang="zh-CN" altLang="en-US" dirty="0" smtClean="0"/>
              <a:t>分布式</a:t>
            </a:r>
            <a:r>
              <a:rPr lang="zh-CN" altLang="en-US" dirty="0"/>
              <a:t>大规模数据库管理系统</a:t>
            </a:r>
            <a:r>
              <a:rPr lang="en-US" altLang="zh-CN" dirty="0" err="1"/>
              <a:t>BigTable</a:t>
            </a:r>
            <a:r>
              <a:rPr lang="en-US" altLang="zh-CN" dirty="0"/>
              <a:t> </a:t>
            </a:r>
            <a:endParaRPr lang="zh-CN" altLang="zh-CN" dirty="0"/>
          </a:p>
        </p:txBody>
      </p:sp>
      <p:sp>
        <p:nvSpPr>
          <p:cNvPr id="5123" name="Rectangle 3"/>
          <p:cNvSpPr>
            <a:spLocks noGrp="1" noChangeArrowheads="1"/>
          </p:cNvSpPr>
          <p:nvPr>
            <p:ph type="body" idx="1"/>
          </p:nvPr>
        </p:nvSpPr>
        <p:spPr/>
        <p:txBody>
          <a:bodyPr/>
          <a:lstStyle/>
          <a:p>
            <a:r>
              <a:rPr lang="zh-CN" altLang="en-US" dirty="0"/>
              <a:t>很多应用程序对于数据的组织还是非常有规则的。一般来说，数据库对于处理格式化的数据还是非常方便的，但是由于关系数据库很强的一致性要求，很难将其扩展到很大的规模</a:t>
            </a:r>
            <a:r>
              <a:rPr lang="zh-CN" altLang="en-US" dirty="0" smtClean="0"/>
              <a:t>。</a:t>
            </a:r>
            <a:endParaRPr lang="en-US" altLang="zh-CN" dirty="0" smtClean="0"/>
          </a:p>
          <a:p>
            <a:r>
              <a:rPr lang="zh-CN" altLang="en-US" dirty="0" smtClean="0"/>
              <a:t>为了</a:t>
            </a:r>
            <a:r>
              <a:rPr lang="zh-CN" altLang="en-US" dirty="0"/>
              <a:t>处理</a:t>
            </a:r>
            <a:r>
              <a:rPr lang="en-US" altLang="zh-CN" dirty="0"/>
              <a:t>Google</a:t>
            </a:r>
            <a:r>
              <a:rPr lang="zh-CN" altLang="en-US" dirty="0"/>
              <a:t>内部大量的格式化以及半格式化数据，</a:t>
            </a:r>
            <a:r>
              <a:rPr lang="en-US" altLang="zh-CN" dirty="0"/>
              <a:t>Google</a:t>
            </a:r>
            <a:r>
              <a:rPr lang="zh-CN" altLang="en-US" dirty="0"/>
              <a:t>构建了弱一致性要求的大规模数据库系统</a:t>
            </a:r>
            <a:r>
              <a:rPr lang="en-US" altLang="zh-CN" dirty="0" err="1"/>
              <a:t>BigTable</a:t>
            </a:r>
            <a:r>
              <a:rPr lang="zh-CN" altLang="en-US" dirty="0"/>
              <a:t>。</a:t>
            </a:r>
            <a:endParaRPr lang="zh-CN" altLang="zh-CN" dirty="0"/>
          </a:p>
        </p:txBody>
      </p:sp>
    </p:spTree>
    <p:extLst>
      <p:ext uri="{BB962C8B-B14F-4D97-AF65-F5344CB8AC3E}">
        <p14:creationId xmlns:p14="http://schemas.microsoft.com/office/powerpoint/2010/main" val="1371877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t>分布式大规模数据库管理系统</a:t>
            </a:r>
            <a:r>
              <a:rPr lang="en-US" altLang="zh-CN" dirty="0" err="1"/>
              <a:t>BigTable</a:t>
            </a:r>
            <a:r>
              <a:rPr lang="en-US" altLang="zh-CN" dirty="0"/>
              <a:t> </a:t>
            </a:r>
            <a:endParaRPr lang="zh-CN" altLang="zh-CN" dirty="0"/>
          </a:p>
        </p:txBody>
      </p:sp>
      <p:sp>
        <p:nvSpPr>
          <p:cNvPr id="5123" name="Rectangle 3"/>
          <p:cNvSpPr>
            <a:spLocks noGrp="1" noChangeArrowheads="1"/>
          </p:cNvSpPr>
          <p:nvPr>
            <p:ph type="body" idx="1"/>
          </p:nvPr>
        </p:nvSpPr>
        <p:spPr/>
        <p:txBody>
          <a:bodyPr/>
          <a:lstStyle/>
          <a:p>
            <a:r>
              <a:rPr lang="zh-CN" altLang="en-US" dirty="0"/>
              <a:t>图</a:t>
            </a:r>
            <a:r>
              <a:rPr lang="en-US" altLang="zh-CN" dirty="0"/>
              <a:t>2</a:t>
            </a:r>
            <a:r>
              <a:rPr lang="zh-CN" altLang="en-US" dirty="0"/>
              <a:t>给出了在</a:t>
            </a:r>
            <a:r>
              <a:rPr lang="en-US" altLang="zh-CN" dirty="0" err="1"/>
              <a:t>BigTable</a:t>
            </a:r>
            <a:r>
              <a:rPr lang="zh-CN" altLang="en-US" dirty="0"/>
              <a:t>模型中的数据模型</a:t>
            </a:r>
            <a:r>
              <a:rPr lang="zh-CN" altLang="en-US" dirty="0" smtClean="0"/>
              <a:t>。</a:t>
            </a:r>
            <a:endParaRPr lang="en-US" altLang="zh-CN" dirty="0" smtClean="0"/>
          </a:p>
          <a:p>
            <a:r>
              <a:rPr lang="zh-CN" altLang="en-US" dirty="0" smtClean="0"/>
              <a:t>数据模型</a:t>
            </a:r>
            <a:r>
              <a:rPr lang="zh-CN" altLang="en-US" dirty="0"/>
              <a:t>包括行列以及相应的时间戳，所有的数据都存放在表格中的单元里</a:t>
            </a:r>
            <a:r>
              <a:rPr lang="zh-CN" altLang="en-US" dirty="0" smtClean="0"/>
              <a:t>。</a:t>
            </a:r>
            <a:endParaRPr lang="en-US" altLang="zh-CN" dirty="0" smtClean="0"/>
          </a:p>
          <a:p>
            <a:r>
              <a:rPr lang="en-US" altLang="zh-CN" dirty="0" err="1" smtClean="0"/>
              <a:t>BigTable</a:t>
            </a:r>
            <a:r>
              <a:rPr lang="zh-CN" altLang="en-US" dirty="0"/>
              <a:t>的内容按照行来划分，将多个行组成一个小表，保存到某一个服务器节点中。这一个小表就被称为</a:t>
            </a:r>
            <a:r>
              <a:rPr lang="en-US" altLang="zh-CN" dirty="0"/>
              <a:t>Tablet</a:t>
            </a:r>
            <a:r>
              <a:rPr lang="zh-CN" altLang="en-US" dirty="0"/>
              <a:t>。</a:t>
            </a:r>
            <a:endParaRPr lang="zh-CN"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4149080"/>
            <a:ext cx="5420481" cy="2343477"/>
          </a:xfrm>
          <a:prstGeom prst="rect">
            <a:avLst/>
          </a:prstGeom>
        </p:spPr>
      </p:pic>
    </p:spTree>
    <p:extLst>
      <p:ext uri="{BB962C8B-B14F-4D97-AF65-F5344CB8AC3E}">
        <p14:creationId xmlns:p14="http://schemas.microsoft.com/office/powerpoint/2010/main" val="5639687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smtClean="0"/>
              <a:t>6.4.4 </a:t>
            </a:r>
            <a:r>
              <a:rPr lang="en-US" altLang="zh-CN" dirty="0" err="1" smtClean="0"/>
              <a:t>MapReduce</a:t>
            </a:r>
            <a:r>
              <a:rPr lang="zh-CN" altLang="en-US" dirty="0" smtClean="0"/>
              <a:t>架构</a:t>
            </a:r>
            <a:endParaRPr lang="zh-CN"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340768"/>
            <a:ext cx="6697010" cy="5010849"/>
          </a:xfrm>
          <a:prstGeom prst="rect">
            <a:avLst/>
          </a:prstGeom>
        </p:spPr>
      </p:pic>
    </p:spTree>
    <p:extLst>
      <p:ext uri="{BB962C8B-B14F-4D97-AF65-F5344CB8AC3E}">
        <p14:creationId xmlns:p14="http://schemas.microsoft.com/office/powerpoint/2010/main" val="38173812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err="1" smtClean="0"/>
              <a:t>MapReduce</a:t>
            </a:r>
            <a:r>
              <a:rPr lang="zh-CN" altLang="en-US" dirty="0" smtClean="0"/>
              <a:t>执行流程</a:t>
            </a:r>
            <a:endParaRPr lang="zh-CN" altLang="zh-CN" dirty="0"/>
          </a:p>
        </p:txBody>
      </p:sp>
      <p:sp>
        <p:nvSpPr>
          <p:cNvPr id="5123" name="Rectangle 3"/>
          <p:cNvSpPr>
            <a:spLocks noGrp="1" noChangeArrowheads="1"/>
          </p:cNvSpPr>
          <p:nvPr>
            <p:ph type="body" idx="1"/>
          </p:nvPr>
        </p:nvSpPr>
        <p:spPr/>
        <p:txBody>
          <a:bodyPr/>
          <a:lstStyle/>
          <a:p>
            <a:endParaRPr lang="zh-CN"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13" y="1341438"/>
            <a:ext cx="7056263" cy="5433413"/>
          </a:xfrm>
          <a:prstGeom prst="rect">
            <a:avLst/>
          </a:prstGeom>
        </p:spPr>
      </p:pic>
    </p:spTree>
    <p:extLst>
      <p:ext uri="{BB962C8B-B14F-4D97-AF65-F5344CB8AC3E}">
        <p14:creationId xmlns:p14="http://schemas.microsoft.com/office/powerpoint/2010/main" val="3360680582"/>
      </p:ext>
    </p:extLst>
  </p:cSld>
  <p:clrMapOvr>
    <a:masterClrMapping/>
  </p:clrMapOvr>
  <p:transition spd="slow" advClick="0">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err="1" smtClean="0"/>
              <a:t>MapReduce</a:t>
            </a:r>
            <a:r>
              <a:rPr lang="zh-CN" altLang="en-US" dirty="0" smtClean="0"/>
              <a:t>执行流程</a:t>
            </a:r>
            <a:endParaRPr lang="zh-CN" altLang="zh-CN" dirty="0"/>
          </a:p>
        </p:txBody>
      </p:sp>
      <p:sp>
        <p:nvSpPr>
          <p:cNvPr id="5123" name="Rectangle 3"/>
          <p:cNvSpPr>
            <a:spLocks noGrp="1" noChangeArrowheads="1"/>
          </p:cNvSpPr>
          <p:nvPr>
            <p:ph type="body" idx="1"/>
          </p:nvPr>
        </p:nvSpPr>
        <p:spPr/>
        <p:txBody>
          <a:bodyPr/>
          <a:lstStyle/>
          <a:p>
            <a:endParaRPr lang="zh-CN" altLang="zh-CN"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341438"/>
            <a:ext cx="5591175" cy="5353050"/>
          </a:xfrm>
          <a:prstGeom prst="rect">
            <a:avLst/>
          </a:prstGeom>
        </p:spPr>
      </p:pic>
    </p:spTree>
    <p:extLst>
      <p:ext uri="{BB962C8B-B14F-4D97-AF65-F5344CB8AC3E}">
        <p14:creationId xmlns:p14="http://schemas.microsoft.com/office/powerpoint/2010/main" val="188622768"/>
      </p:ext>
    </p:extLst>
  </p:cSld>
  <p:clrMapOvr>
    <a:masterClrMapping/>
  </p:clrMapOvr>
  <p:transition spd="slow" advClick="0">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r>
              <a:rPr lang="zh-CN" altLang="en-US" dirty="0"/>
              <a:t>执行流程</a:t>
            </a:r>
          </a:p>
        </p:txBody>
      </p:sp>
      <p:sp>
        <p:nvSpPr>
          <p:cNvPr id="3" name="内容占位符 2"/>
          <p:cNvSpPr>
            <a:spLocks noGrp="1"/>
          </p:cNvSpPr>
          <p:nvPr>
            <p:ph idx="1"/>
          </p:nvPr>
        </p:nvSpPr>
        <p:spPr/>
        <p:txBody>
          <a:bodyPr/>
          <a:lstStyle/>
          <a:p>
            <a:r>
              <a:rPr lang="en-US" altLang="zh-CN" b="0" dirty="0" smtClean="0"/>
              <a:t>1. </a:t>
            </a:r>
            <a:r>
              <a:rPr lang="en-US" altLang="zh-CN" b="0" dirty="0" err="1" smtClean="0"/>
              <a:t>MapReduce</a:t>
            </a:r>
            <a:r>
              <a:rPr lang="zh-CN" altLang="en-US" b="0" dirty="0"/>
              <a:t>库先把</a:t>
            </a:r>
            <a:r>
              <a:rPr lang="en-US" altLang="zh-CN" b="0" dirty="0"/>
              <a:t>user program</a:t>
            </a:r>
            <a:r>
              <a:rPr lang="zh-CN" altLang="en-US" b="0" dirty="0"/>
              <a:t>的输入文件划分为</a:t>
            </a:r>
            <a:r>
              <a:rPr lang="en-US" altLang="zh-CN" b="0" dirty="0"/>
              <a:t>M</a:t>
            </a:r>
            <a:r>
              <a:rPr lang="zh-CN" altLang="en-US" b="0" dirty="0" smtClean="0"/>
              <a:t>份（由输入文件的大小和用户定义的块大小决定）</a:t>
            </a:r>
            <a:endParaRPr lang="en-US" altLang="zh-CN" b="0" dirty="0" smtClean="0"/>
          </a:p>
          <a:p>
            <a:r>
              <a:rPr lang="en-US" altLang="zh-CN" b="0" dirty="0" smtClean="0"/>
              <a:t>2. master</a:t>
            </a:r>
            <a:r>
              <a:rPr lang="zh-CN" altLang="en-US" b="0" dirty="0"/>
              <a:t>是负责调度的，为空闲</a:t>
            </a:r>
            <a:r>
              <a:rPr lang="en-US" altLang="zh-CN" b="0" dirty="0"/>
              <a:t>worker</a:t>
            </a:r>
            <a:r>
              <a:rPr lang="zh-CN" altLang="en-US" b="0" dirty="0"/>
              <a:t>分配作业（</a:t>
            </a:r>
            <a:r>
              <a:rPr lang="en-US" altLang="zh-CN" b="0" dirty="0"/>
              <a:t>Map</a:t>
            </a:r>
            <a:r>
              <a:rPr lang="zh-CN" altLang="en-US" b="0" dirty="0"/>
              <a:t>作业或者</a:t>
            </a:r>
            <a:r>
              <a:rPr lang="en-US" altLang="zh-CN" b="0" dirty="0"/>
              <a:t>Reduce</a:t>
            </a:r>
            <a:r>
              <a:rPr lang="zh-CN" altLang="en-US" b="0" dirty="0" smtClean="0"/>
              <a:t>作业</a:t>
            </a:r>
            <a:endParaRPr lang="en-US" altLang="zh-CN" b="0" dirty="0" smtClean="0"/>
          </a:p>
          <a:p>
            <a:r>
              <a:rPr lang="en-US" altLang="zh-CN" b="0" dirty="0" smtClean="0"/>
              <a:t>3.</a:t>
            </a:r>
            <a:r>
              <a:rPr lang="zh-CN" altLang="en-US" b="0" dirty="0"/>
              <a:t>被分配了</a:t>
            </a:r>
            <a:r>
              <a:rPr lang="en-US" altLang="zh-CN" b="0" dirty="0"/>
              <a:t>Map</a:t>
            </a:r>
            <a:r>
              <a:rPr lang="zh-CN" altLang="en-US" b="0" dirty="0"/>
              <a:t>作业的</a:t>
            </a:r>
            <a:r>
              <a:rPr lang="en-US" altLang="zh-CN" b="0" dirty="0"/>
              <a:t>worker</a:t>
            </a:r>
            <a:r>
              <a:rPr lang="zh-CN" altLang="en-US" b="0" dirty="0"/>
              <a:t>，开始读取对应分片的输入数据，</a:t>
            </a:r>
            <a:r>
              <a:rPr lang="en-US" altLang="zh-CN" b="0" dirty="0"/>
              <a:t>Map</a:t>
            </a:r>
            <a:r>
              <a:rPr lang="zh-CN" altLang="en-US" b="0" dirty="0"/>
              <a:t>作业</a:t>
            </a:r>
            <a:r>
              <a:rPr lang="zh-CN" altLang="en-US" b="0" dirty="0" smtClean="0"/>
              <a:t>数量和</a:t>
            </a:r>
            <a:r>
              <a:rPr lang="en-US" altLang="zh-CN" b="0" dirty="0"/>
              <a:t>split</a:t>
            </a:r>
            <a:r>
              <a:rPr lang="zh-CN" altLang="en-US" b="0" dirty="0"/>
              <a:t>一一对应；</a:t>
            </a:r>
            <a:r>
              <a:rPr lang="en-US" altLang="zh-CN" b="0" dirty="0"/>
              <a:t>Map</a:t>
            </a:r>
            <a:r>
              <a:rPr lang="zh-CN" altLang="en-US" b="0" dirty="0"/>
              <a:t>作业从输入数据中抽取出键值对，每一个键值对都作为参数传递给</a:t>
            </a:r>
            <a:r>
              <a:rPr lang="en-US" altLang="zh-CN" b="0" dirty="0"/>
              <a:t>map</a:t>
            </a:r>
            <a:r>
              <a:rPr lang="zh-CN" altLang="en-US" b="0" dirty="0"/>
              <a:t>函数，</a:t>
            </a:r>
            <a:r>
              <a:rPr lang="en-US" altLang="zh-CN" b="0" dirty="0"/>
              <a:t>map</a:t>
            </a:r>
            <a:r>
              <a:rPr lang="zh-CN" altLang="en-US" b="0" dirty="0"/>
              <a:t>函数产生的中间键值对被缓存在内存中。</a:t>
            </a:r>
          </a:p>
          <a:p>
            <a:endParaRPr lang="zh-CN" altLang="en-US" b="0" dirty="0"/>
          </a:p>
          <a:p>
            <a:endParaRPr lang="zh-CN" altLang="en-US" dirty="0"/>
          </a:p>
        </p:txBody>
      </p:sp>
    </p:spTree>
    <p:extLst>
      <p:ext uri="{BB962C8B-B14F-4D97-AF65-F5344CB8AC3E}">
        <p14:creationId xmlns:p14="http://schemas.microsoft.com/office/powerpoint/2010/main" val="3108212477"/>
      </p:ext>
    </p:extLst>
  </p:cSld>
  <p:clrMapOvr>
    <a:masterClrMapping/>
  </p:clrMapOvr>
  <p:transition spd="slow" advClick="0">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r>
              <a:rPr lang="zh-CN" altLang="en-US" dirty="0"/>
              <a:t>执行流程</a:t>
            </a:r>
          </a:p>
        </p:txBody>
      </p:sp>
      <p:sp>
        <p:nvSpPr>
          <p:cNvPr id="3" name="内容占位符 2"/>
          <p:cNvSpPr>
            <a:spLocks noGrp="1"/>
          </p:cNvSpPr>
          <p:nvPr>
            <p:ph idx="1"/>
          </p:nvPr>
        </p:nvSpPr>
        <p:spPr/>
        <p:txBody>
          <a:bodyPr/>
          <a:lstStyle/>
          <a:p>
            <a:r>
              <a:rPr lang="en-US" altLang="zh-CN" b="0" dirty="0" smtClean="0"/>
              <a:t>4. </a:t>
            </a:r>
            <a:r>
              <a:rPr lang="zh-CN" altLang="en-US" b="0" dirty="0" smtClean="0"/>
              <a:t>缓存</a:t>
            </a:r>
            <a:r>
              <a:rPr lang="zh-CN" altLang="en-US" b="0" dirty="0"/>
              <a:t>的中间键值对会被定期写入本地磁盘，而且被分为</a:t>
            </a:r>
            <a:r>
              <a:rPr lang="en-US" altLang="zh-CN" b="0" dirty="0"/>
              <a:t>R</a:t>
            </a:r>
            <a:r>
              <a:rPr lang="zh-CN" altLang="en-US" b="0" dirty="0"/>
              <a:t>个区，</a:t>
            </a:r>
            <a:r>
              <a:rPr lang="en-US" altLang="zh-CN" b="0" dirty="0"/>
              <a:t>R</a:t>
            </a:r>
            <a:r>
              <a:rPr lang="zh-CN" altLang="en-US" b="0" dirty="0"/>
              <a:t>的大小是由用户定义的，将来每个区会对应一个</a:t>
            </a:r>
            <a:r>
              <a:rPr lang="en-US" altLang="zh-CN" b="0" dirty="0"/>
              <a:t>Reduce</a:t>
            </a:r>
            <a:r>
              <a:rPr lang="zh-CN" altLang="en-US" b="0" dirty="0"/>
              <a:t>作业；这些中间键值对的位置会被通报给</a:t>
            </a:r>
            <a:r>
              <a:rPr lang="en-US" altLang="zh-CN" b="0" dirty="0"/>
              <a:t>master</a:t>
            </a:r>
            <a:r>
              <a:rPr lang="zh-CN" altLang="en-US" b="0" dirty="0"/>
              <a:t>，</a:t>
            </a:r>
            <a:r>
              <a:rPr lang="en-US" altLang="zh-CN" b="0" dirty="0"/>
              <a:t>master</a:t>
            </a:r>
            <a:r>
              <a:rPr lang="zh-CN" altLang="en-US" b="0" dirty="0"/>
              <a:t>负责将信息转发给</a:t>
            </a:r>
            <a:r>
              <a:rPr lang="en-US" altLang="zh-CN" b="0" dirty="0"/>
              <a:t>Reduce worker</a:t>
            </a:r>
            <a:r>
              <a:rPr lang="zh-CN" altLang="en-US" b="0" dirty="0"/>
              <a:t>。</a:t>
            </a:r>
          </a:p>
          <a:p>
            <a:r>
              <a:rPr lang="en-US" altLang="zh-CN" b="0" dirty="0" smtClean="0"/>
              <a:t>5. master</a:t>
            </a:r>
            <a:r>
              <a:rPr lang="zh-CN" altLang="en-US" b="0" dirty="0"/>
              <a:t>通知分配了</a:t>
            </a:r>
            <a:r>
              <a:rPr lang="en-US" altLang="zh-CN" b="0" dirty="0"/>
              <a:t>Reduce</a:t>
            </a:r>
            <a:r>
              <a:rPr lang="zh-CN" altLang="en-US" b="0" dirty="0"/>
              <a:t>作业的</a:t>
            </a:r>
            <a:r>
              <a:rPr lang="en-US" altLang="zh-CN" b="0" dirty="0"/>
              <a:t>worker</a:t>
            </a:r>
            <a:r>
              <a:rPr lang="zh-CN" altLang="en-US" b="0" dirty="0"/>
              <a:t>它负责的分区在什么</a:t>
            </a:r>
            <a:r>
              <a:rPr lang="zh-CN" altLang="en-US" b="0" dirty="0" smtClean="0"/>
              <a:t>位置，</a:t>
            </a:r>
            <a:r>
              <a:rPr lang="zh-CN" altLang="en-US" b="0" dirty="0"/>
              <a:t>当</a:t>
            </a:r>
            <a:r>
              <a:rPr lang="en-US" altLang="zh-CN" b="0" dirty="0"/>
              <a:t>Reduce worker</a:t>
            </a:r>
            <a:r>
              <a:rPr lang="zh-CN" altLang="en-US" b="0" dirty="0"/>
              <a:t>把所有它负责的中间键值对都读过来后，先对它们进行排序，使得相同键的键值对聚集在一起</a:t>
            </a:r>
            <a:r>
              <a:rPr lang="zh-CN" altLang="en-US" b="0" dirty="0" smtClean="0"/>
              <a:t>。</a:t>
            </a:r>
            <a:endParaRPr lang="zh-CN" altLang="en-US" b="0" dirty="0"/>
          </a:p>
        </p:txBody>
      </p:sp>
    </p:spTree>
    <p:extLst>
      <p:ext uri="{BB962C8B-B14F-4D97-AF65-F5344CB8AC3E}">
        <p14:creationId xmlns:p14="http://schemas.microsoft.com/office/powerpoint/2010/main" val="1988067356"/>
      </p:ext>
    </p:extLst>
  </p:cSld>
  <p:clrMapOvr>
    <a:masterClrMapping/>
  </p:clrMapOvr>
  <p:transition spd="slow" advClick="0">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r>
              <a:rPr lang="zh-CN" altLang="en-US" dirty="0"/>
              <a:t>执行流程</a:t>
            </a:r>
          </a:p>
        </p:txBody>
      </p:sp>
      <p:sp>
        <p:nvSpPr>
          <p:cNvPr id="3" name="内容占位符 2"/>
          <p:cNvSpPr>
            <a:spLocks noGrp="1"/>
          </p:cNvSpPr>
          <p:nvPr>
            <p:ph idx="1"/>
          </p:nvPr>
        </p:nvSpPr>
        <p:spPr/>
        <p:txBody>
          <a:bodyPr/>
          <a:lstStyle/>
          <a:p>
            <a:r>
              <a:rPr lang="en-US" altLang="zh-CN" b="0" dirty="0" smtClean="0"/>
              <a:t>6. reduce </a:t>
            </a:r>
            <a:r>
              <a:rPr lang="en-US" altLang="zh-CN" b="0" dirty="0"/>
              <a:t>worker</a:t>
            </a:r>
            <a:r>
              <a:rPr lang="zh-CN" altLang="en-US" b="0" dirty="0"/>
              <a:t>遍历排序后的中间键值对，对于每个唯一的键，都将键与关联的值传递给</a:t>
            </a:r>
            <a:r>
              <a:rPr lang="en-US" altLang="zh-CN" b="0" dirty="0"/>
              <a:t>reduce</a:t>
            </a:r>
            <a:r>
              <a:rPr lang="zh-CN" altLang="en-US" b="0" dirty="0"/>
              <a:t>函数，</a:t>
            </a:r>
            <a:r>
              <a:rPr lang="en-US" altLang="zh-CN" b="0" dirty="0"/>
              <a:t>reduce</a:t>
            </a:r>
            <a:r>
              <a:rPr lang="zh-CN" altLang="en-US" b="0" dirty="0"/>
              <a:t>函数产生的输出会添加到这个分区的输出文件中。</a:t>
            </a:r>
          </a:p>
          <a:p>
            <a:r>
              <a:rPr lang="en-US" altLang="zh-CN" b="0" dirty="0" smtClean="0"/>
              <a:t>7. </a:t>
            </a:r>
            <a:r>
              <a:rPr lang="zh-CN" altLang="en-US" b="0" dirty="0" smtClean="0"/>
              <a:t>当</a:t>
            </a:r>
            <a:r>
              <a:rPr lang="zh-CN" altLang="en-US" b="0" dirty="0"/>
              <a:t>所有的</a:t>
            </a:r>
            <a:r>
              <a:rPr lang="en-US" altLang="zh-CN" b="0" dirty="0"/>
              <a:t>Map</a:t>
            </a:r>
            <a:r>
              <a:rPr lang="zh-CN" altLang="en-US" b="0" dirty="0"/>
              <a:t>和</a:t>
            </a:r>
            <a:r>
              <a:rPr lang="en-US" altLang="zh-CN" b="0" dirty="0"/>
              <a:t>Reduce</a:t>
            </a:r>
            <a:r>
              <a:rPr lang="zh-CN" altLang="en-US" b="0" dirty="0"/>
              <a:t>作业都完成了，</a:t>
            </a:r>
            <a:r>
              <a:rPr lang="en-US" altLang="zh-CN" b="0" dirty="0"/>
              <a:t>master</a:t>
            </a:r>
            <a:r>
              <a:rPr lang="zh-CN" altLang="en-US" b="0" dirty="0"/>
              <a:t>唤醒正版的</a:t>
            </a:r>
            <a:r>
              <a:rPr lang="en-US" altLang="zh-CN" b="0" dirty="0"/>
              <a:t>user program</a:t>
            </a:r>
            <a:r>
              <a:rPr lang="zh-CN" altLang="en-US" b="0" dirty="0"/>
              <a:t>，</a:t>
            </a:r>
            <a:r>
              <a:rPr lang="en-US" altLang="zh-CN" b="0" dirty="0" err="1"/>
              <a:t>MapReduce</a:t>
            </a:r>
            <a:r>
              <a:rPr lang="zh-CN" altLang="en-US" b="0" dirty="0"/>
              <a:t>函数调用返回</a:t>
            </a:r>
            <a:r>
              <a:rPr lang="en-US" altLang="zh-CN" b="0" dirty="0"/>
              <a:t>user program</a:t>
            </a:r>
            <a:r>
              <a:rPr lang="zh-CN" altLang="en-US" b="0" dirty="0"/>
              <a:t>的代码。</a:t>
            </a:r>
          </a:p>
          <a:p>
            <a:endParaRPr lang="zh-CN" altLang="en-US" dirty="0"/>
          </a:p>
          <a:p>
            <a:endParaRPr lang="zh-CN" altLang="en-US" dirty="0"/>
          </a:p>
        </p:txBody>
      </p:sp>
    </p:spTree>
    <p:extLst>
      <p:ext uri="{BB962C8B-B14F-4D97-AF65-F5344CB8AC3E}">
        <p14:creationId xmlns:p14="http://schemas.microsoft.com/office/powerpoint/2010/main" val="1052188490"/>
      </p:ext>
    </p:extLst>
  </p:cSld>
  <p:clrMapOvr>
    <a:masterClrMapping/>
  </p:clrMapOvr>
  <p:transition spd="slow" advClick="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a:xfrm>
            <a:off x="900113" y="1341438"/>
            <a:ext cx="7856537" cy="2375594"/>
          </a:xfrm>
        </p:spPr>
        <p:txBody>
          <a:bodyPr/>
          <a:lstStyle/>
          <a:p>
            <a:r>
              <a:rPr lang="zh-CN" altLang="en-US" dirty="0" smtClean="0"/>
              <a:t>一个服务运行在表格</a:t>
            </a:r>
            <a:r>
              <a:rPr lang="en-US" altLang="zh-CN" dirty="0" smtClean="0"/>
              <a:t>6-1</a:t>
            </a:r>
            <a:r>
              <a:rPr lang="zh-CN" altLang="en-US" dirty="0" smtClean="0"/>
              <a:t>中的</a:t>
            </a:r>
            <a:r>
              <a:rPr lang="en-US" altLang="zh-CN" dirty="0" smtClean="0"/>
              <a:t>2400</a:t>
            </a:r>
            <a:r>
              <a:rPr lang="zh-CN" altLang="en-US" dirty="0" smtClean="0"/>
              <a:t>台服务器上，试计算该服务的可用性。</a:t>
            </a:r>
            <a:endParaRPr lang="en-US" altLang="zh-CN" dirty="0" smtClean="0"/>
          </a:p>
          <a:p>
            <a:r>
              <a:rPr lang="zh-CN" altLang="en-US" dirty="0"/>
              <a:t>本</a:t>
            </a:r>
            <a:r>
              <a:rPr lang="zh-CN" altLang="en-US" dirty="0" smtClean="0"/>
              <a:t>例题中的服务于实际</a:t>
            </a:r>
            <a:r>
              <a:rPr lang="en-US" altLang="zh-CN" dirty="0" smtClean="0"/>
              <a:t>WSC</a:t>
            </a:r>
            <a:r>
              <a:rPr lang="zh-CN" altLang="en-US" dirty="0" smtClean="0"/>
              <a:t>中的服务不同，它不能容忍硬件或软件故障。假定重启软件的时间为</a:t>
            </a:r>
            <a:r>
              <a:rPr lang="en-US" altLang="zh-CN" dirty="0" smtClean="0"/>
              <a:t>5</a:t>
            </a:r>
            <a:r>
              <a:rPr lang="zh-CN" altLang="en-US" dirty="0" smtClean="0"/>
              <a:t>分钟，修改硬件的时间为</a:t>
            </a:r>
            <a:r>
              <a:rPr lang="en-US" altLang="zh-CN" dirty="0" smtClean="0"/>
              <a:t>1</a:t>
            </a:r>
            <a:r>
              <a:rPr lang="zh-CN" altLang="en-US" dirty="0" smtClean="0"/>
              <a:t>小时。</a:t>
            </a:r>
            <a:endParaRPr lang="en-US" altLang="zh-CN" dirty="0" smtClean="0"/>
          </a:p>
          <a:p>
            <a:r>
              <a:rPr lang="zh-CN" altLang="en-US" dirty="0" smtClean="0"/>
              <a:t>解答：</a:t>
            </a:r>
            <a:endParaRPr lang="zh-CN" altLang="en-US" dirty="0"/>
          </a:p>
        </p:txBody>
      </p:sp>
      <p:pic>
        <p:nvPicPr>
          <p:cNvPr id="5" name="图片 4"/>
          <p:cNvPicPr>
            <a:picLocks noChangeAspect="1"/>
          </p:cNvPicPr>
          <p:nvPr/>
        </p:nvPicPr>
        <p:blipFill>
          <a:blip r:embed="rId2"/>
          <a:stretch>
            <a:fillRect/>
          </a:stretch>
        </p:blipFill>
        <p:spPr>
          <a:xfrm>
            <a:off x="866164" y="4147245"/>
            <a:ext cx="7954308" cy="2381250"/>
          </a:xfrm>
          <a:prstGeom prst="rect">
            <a:avLst/>
          </a:prstGeom>
        </p:spPr>
      </p:pic>
    </p:spTree>
    <p:extLst>
      <p:ext uri="{BB962C8B-B14F-4D97-AF65-F5344CB8AC3E}">
        <p14:creationId xmlns:p14="http://schemas.microsoft.com/office/powerpoint/2010/main" val="3442910892"/>
      </p:ext>
    </p:extLst>
  </p:cSld>
  <p:clrMapOvr>
    <a:masterClrMapping/>
  </p:clrMapOvr>
  <p:transition spd="slow" advClick="0">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6.4.5 </a:t>
            </a:r>
            <a:r>
              <a:rPr lang="en-US" altLang="zh-CN" dirty="0" err="1" smtClean="0"/>
              <a:t>WordCount</a:t>
            </a:r>
            <a:r>
              <a:rPr lang="zh-CN" altLang="en-US" dirty="0" smtClean="0"/>
              <a:t>处理过程</a:t>
            </a:r>
            <a:endParaRPr lang="zh-CN" altLang="en-US" dirty="0"/>
          </a:p>
        </p:txBody>
      </p:sp>
      <p:sp>
        <p:nvSpPr>
          <p:cNvPr id="13" name="内容占位符 12"/>
          <p:cNvSpPr>
            <a:spLocks noGrp="1"/>
          </p:cNvSpPr>
          <p:nvPr>
            <p:ph idx="1"/>
          </p:nvPr>
        </p:nvSpPr>
        <p:spPr/>
        <p:txBody>
          <a:bodyPr/>
          <a:lstStyle/>
          <a:p>
            <a:r>
              <a:rPr lang="zh-CN" altLang="en-US" b="0" dirty="0"/>
              <a:t>单词计数主要完成功能是：统计一系列文本文件中每个单词出现的次数，如下图所示。</a:t>
            </a:r>
            <a:endParaRPr lang="zh-CN" altLang="en-US" dirty="0"/>
          </a:p>
        </p:txBody>
      </p:sp>
      <p:pic>
        <p:nvPicPr>
          <p:cNvPr id="14" name="图片 13"/>
          <p:cNvPicPr>
            <a:picLocks noChangeAspect="1"/>
          </p:cNvPicPr>
          <p:nvPr/>
        </p:nvPicPr>
        <p:blipFill>
          <a:blip r:embed="rId2"/>
          <a:stretch>
            <a:fillRect/>
          </a:stretch>
        </p:blipFill>
        <p:spPr>
          <a:xfrm>
            <a:off x="1691680" y="2564904"/>
            <a:ext cx="6220400" cy="2862485"/>
          </a:xfrm>
          <a:prstGeom prst="rect">
            <a:avLst/>
          </a:prstGeom>
        </p:spPr>
      </p:pic>
    </p:spTree>
    <p:extLst>
      <p:ext uri="{BB962C8B-B14F-4D97-AF65-F5344CB8AC3E}">
        <p14:creationId xmlns:p14="http://schemas.microsoft.com/office/powerpoint/2010/main" val="2144817650"/>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WordCount</a:t>
            </a:r>
            <a:r>
              <a:rPr lang="zh-CN" altLang="en-US" dirty="0" smtClean="0"/>
              <a:t>处理过程</a:t>
            </a:r>
            <a:endParaRPr lang="zh-CN" altLang="en-US" dirty="0"/>
          </a:p>
        </p:txBody>
      </p:sp>
      <p:sp>
        <p:nvSpPr>
          <p:cNvPr id="3" name="内容占位符 2"/>
          <p:cNvSpPr>
            <a:spLocks noGrp="1"/>
          </p:cNvSpPr>
          <p:nvPr>
            <p:ph idx="1"/>
          </p:nvPr>
        </p:nvSpPr>
        <p:spPr>
          <a:xfrm>
            <a:off x="924050" y="1296988"/>
            <a:ext cx="7856537" cy="4895850"/>
          </a:xfrm>
        </p:spPr>
        <p:txBody>
          <a:bodyPr/>
          <a:lstStyle/>
          <a:p>
            <a:r>
              <a:rPr lang="en-US" altLang="zh-CN" b="0" dirty="0"/>
              <a:t>1</a:t>
            </a:r>
            <a:r>
              <a:rPr lang="zh-CN" altLang="en-US" b="0" dirty="0"/>
              <a:t>）将文件拆分成</a:t>
            </a:r>
            <a:r>
              <a:rPr lang="en-US" altLang="zh-CN" b="0" dirty="0"/>
              <a:t>splits</a:t>
            </a:r>
            <a:r>
              <a:rPr lang="zh-CN" altLang="en-US" b="0" dirty="0"/>
              <a:t>，由于测试用的文件较小，所以每个文件为一个</a:t>
            </a:r>
            <a:r>
              <a:rPr lang="en-US" altLang="zh-CN" b="0" dirty="0"/>
              <a:t>split</a:t>
            </a:r>
            <a:r>
              <a:rPr lang="zh-CN" altLang="en-US" b="0" dirty="0"/>
              <a:t>，并将文件按行分割形成</a:t>
            </a:r>
            <a:r>
              <a:rPr lang="en-US" altLang="zh-CN" b="0" dirty="0"/>
              <a:t>&lt;</a:t>
            </a:r>
            <a:r>
              <a:rPr lang="en-US" altLang="zh-CN" b="0" dirty="0" err="1"/>
              <a:t>key,value</a:t>
            </a:r>
            <a:r>
              <a:rPr lang="en-US" altLang="zh-CN" b="0" dirty="0"/>
              <a:t>&gt;</a:t>
            </a:r>
            <a:r>
              <a:rPr lang="zh-CN" altLang="en-US" b="0" dirty="0" smtClean="0"/>
              <a:t>对</a:t>
            </a:r>
            <a:endParaRPr lang="en-US" altLang="zh-CN" b="0" dirty="0" smtClean="0"/>
          </a:p>
          <a:p>
            <a:endParaRPr lang="en-US" altLang="zh-CN" b="0" dirty="0"/>
          </a:p>
          <a:p>
            <a:endParaRPr lang="en-US" altLang="zh-CN" b="0" dirty="0" smtClean="0"/>
          </a:p>
          <a:p>
            <a:endParaRPr lang="en-US" altLang="zh-CN" b="0" dirty="0"/>
          </a:p>
          <a:p>
            <a:endParaRPr lang="en-US" altLang="zh-CN" b="0" dirty="0" smtClean="0"/>
          </a:p>
          <a:p>
            <a:endParaRPr lang="en-US" altLang="zh-CN" b="0" dirty="0"/>
          </a:p>
          <a:p>
            <a:pPr marL="2743200" lvl="6" indent="0">
              <a:buNone/>
            </a:pPr>
            <a:r>
              <a:rPr lang="en-US" altLang="zh-CN" dirty="0"/>
              <a:t> </a:t>
            </a:r>
            <a:r>
              <a:rPr lang="en-US" altLang="zh-CN" dirty="0" smtClean="0"/>
              <a:t>    </a:t>
            </a:r>
            <a:r>
              <a:rPr lang="zh-CN" altLang="en-US" dirty="0" smtClean="0"/>
              <a:t>分割过程</a:t>
            </a:r>
            <a:endParaRPr lang="zh-CN" altLang="en-US" dirty="0"/>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943" y="2924944"/>
            <a:ext cx="447675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744519"/>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WordCount</a:t>
            </a:r>
            <a:r>
              <a:rPr lang="zh-CN" altLang="en-US" dirty="0" smtClean="0"/>
              <a:t>处理过程</a:t>
            </a:r>
            <a:endParaRPr lang="zh-CN" altLang="en-US" dirty="0"/>
          </a:p>
        </p:txBody>
      </p:sp>
      <p:sp>
        <p:nvSpPr>
          <p:cNvPr id="3" name="内容占位符 2"/>
          <p:cNvSpPr>
            <a:spLocks noGrp="1"/>
          </p:cNvSpPr>
          <p:nvPr>
            <p:ph idx="1"/>
          </p:nvPr>
        </p:nvSpPr>
        <p:spPr/>
        <p:txBody>
          <a:bodyPr/>
          <a:lstStyle/>
          <a:p>
            <a:r>
              <a:rPr lang="en-US" altLang="zh-CN" b="0" dirty="0"/>
              <a:t>2</a:t>
            </a:r>
            <a:r>
              <a:rPr lang="zh-CN" altLang="en-US" b="0" dirty="0"/>
              <a:t>）将分割好的</a:t>
            </a:r>
            <a:r>
              <a:rPr lang="en-US" altLang="zh-CN" b="0" dirty="0"/>
              <a:t>&lt;</a:t>
            </a:r>
            <a:r>
              <a:rPr lang="en-US" altLang="zh-CN" b="0" dirty="0" err="1"/>
              <a:t>key,value</a:t>
            </a:r>
            <a:r>
              <a:rPr lang="en-US" altLang="zh-CN" b="0" dirty="0"/>
              <a:t>&gt;</a:t>
            </a:r>
            <a:r>
              <a:rPr lang="zh-CN" altLang="en-US" b="0" dirty="0"/>
              <a:t>对交给用户定义的</a:t>
            </a:r>
            <a:r>
              <a:rPr lang="en-US" altLang="zh-CN" b="0" dirty="0"/>
              <a:t>map</a:t>
            </a:r>
            <a:r>
              <a:rPr lang="zh-CN" altLang="en-US" b="0" dirty="0"/>
              <a:t>方法进行处理，生成新的</a:t>
            </a:r>
            <a:r>
              <a:rPr lang="en-US" altLang="zh-CN" b="0" dirty="0"/>
              <a:t>&lt;</a:t>
            </a:r>
            <a:r>
              <a:rPr lang="en-US" altLang="zh-CN" b="0" dirty="0" err="1"/>
              <a:t>key,value</a:t>
            </a:r>
            <a:r>
              <a:rPr lang="en-US" altLang="zh-CN" b="0" dirty="0"/>
              <a:t>&gt;</a:t>
            </a:r>
            <a:r>
              <a:rPr lang="zh-CN" altLang="en-US" b="0" dirty="0" smtClean="0"/>
              <a:t>对</a:t>
            </a:r>
            <a:endParaRPr lang="en-US" altLang="zh-CN" b="0" dirty="0" smtClean="0"/>
          </a:p>
          <a:p>
            <a:endParaRPr lang="en-US" altLang="zh-CN" b="0" dirty="0"/>
          </a:p>
          <a:p>
            <a:endParaRPr lang="en-US" altLang="zh-CN" b="0" dirty="0" smtClean="0"/>
          </a:p>
          <a:p>
            <a:endParaRPr lang="en-US" altLang="zh-CN" b="0" dirty="0"/>
          </a:p>
          <a:p>
            <a:endParaRPr lang="en-US" altLang="zh-CN" b="0" dirty="0" smtClean="0"/>
          </a:p>
          <a:p>
            <a:endParaRPr lang="en-US" altLang="zh-CN" b="0" dirty="0"/>
          </a:p>
          <a:p>
            <a:endParaRPr lang="en-US" altLang="zh-CN" b="0" dirty="0" smtClean="0"/>
          </a:p>
          <a:p>
            <a:pPr marL="2743200" lvl="6" indent="0">
              <a:buNone/>
            </a:pPr>
            <a:r>
              <a:rPr lang="zh-CN" altLang="en-US" dirty="0"/>
              <a:t>执行</a:t>
            </a:r>
            <a:r>
              <a:rPr lang="en-US" altLang="zh-CN" dirty="0" smtClean="0"/>
              <a:t>Map</a:t>
            </a:r>
            <a:r>
              <a:rPr lang="zh-CN" altLang="en-US" dirty="0" smtClean="0"/>
              <a:t>方法</a:t>
            </a:r>
            <a:endParaRPr lang="zh-CN" altLang="en-US" dirty="0"/>
          </a:p>
        </p:txBody>
      </p:sp>
      <p:pic>
        <p:nvPicPr>
          <p:cNvPr id="1024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470150"/>
            <a:ext cx="4438650"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694459"/>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WordCount</a:t>
            </a:r>
            <a:r>
              <a:rPr lang="zh-CN" altLang="en-US" dirty="0" smtClean="0"/>
              <a:t>处理过程</a:t>
            </a:r>
            <a:endParaRPr lang="zh-CN" altLang="en-US" dirty="0"/>
          </a:p>
        </p:txBody>
      </p:sp>
      <p:sp>
        <p:nvSpPr>
          <p:cNvPr id="3" name="内容占位符 2"/>
          <p:cNvSpPr>
            <a:spLocks noGrp="1"/>
          </p:cNvSpPr>
          <p:nvPr>
            <p:ph idx="1"/>
          </p:nvPr>
        </p:nvSpPr>
        <p:spPr/>
        <p:txBody>
          <a:bodyPr/>
          <a:lstStyle/>
          <a:p>
            <a:r>
              <a:rPr lang="en-US" altLang="zh-CN" b="0" dirty="0"/>
              <a:t>3</a:t>
            </a:r>
            <a:r>
              <a:rPr lang="zh-CN" altLang="en-US" b="0" dirty="0"/>
              <a:t>）得到</a:t>
            </a:r>
            <a:r>
              <a:rPr lang="en-US" altLang="zh-CN" b="0" dirty="0"/>
              <a:t>map</a:t>
            </a:r>
            <a:r>
              <a:rPr lang="zh-CN" altLang="en-US" b="0" dirty="0"/>
              <a:t>方法输出的</a:t>
            </a:r>
            <a:r>
              <a:rPr lang="en-US" altLang="zh-CN" b="0" dirty="0"/>
              <a:t>&lt;</a:t>
            </a:r>
            <a:r>
              <a:rPr lang="en-US" altLang="zh-CN" b="0" dirty="0" err="1"/>
              <a:t>key,value</a:t>
            </a:r>
            <a:r>
              <a:rPr lang="en-US" altLang="zh-CN" b="0" dirty="0"/>
              <a:t>&gt;</a:t>
            </a:r>
            <a:r>
              <a:rPr lang="zh-CN" altLang="en-US" b="0" dirty="0"/>
              <a:t>对后，</a:t>
            </a:r>
            <a:r>
              <a:rPr lang="en-US" altLang="zh-CN" b="0" dirty="0"/>
              <a:t>Mapper</a:t>
            </a:r>
            <a:r>
              <a:rPr lang="zh-CN" altLang="en-US" b="0" dirty="0"/>
              <a:t>会将它们按照</a:t>
            </a:r>
            <a:r>
              <a:rPr lang="en-US" altLang="zh-CN" b="0" dirty="0"/>
              <a:t>key</a:t>
            </a:r>
            <a:r>
              <a:rPr lang="zh-CN" altLang="en-US" b="0" dirty="0"/>
              <a:t>值进行排序，并执行</a:t>
            </a:r>
            <a:r>
              <a:rPr lang="en-US" altLang="zh-CN" b="0" dirty="0"/>
              <a:t>Combine</a:t>
            </a:r>
            <a:r>
              <a:rPr lang="zh-CN" altLang="en-US" b="0" dirty="0"/>
              <a:t>过程，将</a:t>
            </a:r>
            <a:r>
              <a:rPr lang="en-US" altLang="zh-CN" b="0" dirty="0"/>
              <a:t>key</a:t>
            </a:r>
            <a:r>
              <a:rPr lang="zh-CN" altLang="en-US" b="0" dirty="0"/>
              <a:t>至相同</a:t>
            </a:r>
            <a:r>
              <a:rPr lang="en-US" altLang="zh-CN" b="0" dirty="0"/>
              <a:t>value</a:t>
            </a:r>
            <a:r>
              <a:rPr lang="zh-CN" altLang="en-US" b="0" dirty="0"/>
              <a:t>值累加，得到</a:t>
            </a:r>
            <a:r>
              <a:rPr lang="en-US" altLang="zh-CN" b="0" dirty="0"/>
              <a:t>Mapper</a:t>
            </a:r>
            <a:r>
              <a:rPr lang="zh-CN" altLang="en-US" b="0" dirty="0"/>
              <a:t>的最终输出结果</a:t>
            </a:r>
            <a:r>
              <a:rPr lang="zh-CN" altLang="en-US" b="0" dirty="0" smtClean="0"/>
              <a:t>。</a:t>
            </a:r>
            <a:endParaRPr lang="en-US" altLang="zh-CN" b="0" dirty="0" smtClean="0"/>
          </a:p>
          <a:p>
            <a:endParaRPr lang="en-US" altLang="zh-CN" b="0" dirty="0"/>
          </a:p>
          <a:p>
            <a:endParaRPr lang="en-US" altLang="zh-CN" b="0" dirty="0" smtClean="0"/>
          </a:p>
          <a:p>
            <a:endParaRPr lang="en-US" altLang="zh-CN" b="0" dirty="0"/>
          </a:p>
          <a:p>
            <a:endParaRPr lang="en-US" altLang="zh-CN" b="0" dirty="0" smtClean="0"/>
          </a:p>
          <a:p>
            <a:endParaRPr lang="en-US" altLang="zh-CN" b="0" dirty="0"/>
          </a:p>
          <a:p>
            <a:endParaRPr lang="en-US" altLang="zh-CN" b="0" dirty="0" smtClean="0"/>
          </a:p>
          <a:p>
            <a:pPr marL="2286000" lvl="5" indent="0">
              <a:buNone/>
            </a:pPr>
            <a:r>
              <a:rPr lang="en-US" altLang="zh-CN" dirty="0"/>
              <a:t>	</a:t>
            </a:r>
            <a:r>
              <a:rPr lang="en-US" altLang="zh-CN" dirty="0" smtClean="0"/>
              <a:t>Map</a:t>
            </a:r>
            <a:r>
              <a:rPr lang="zh-CN" altLang="en-US" dirty="0"/>
              <a:t>端排序及</a:t>
            </a:r>
            <a:r>
              <a:rPr lang="en-US" altLang="zh-CN" dirty="0"/>
              <a:t>Combine</a:t>
            </a:r>
            <a:r>
              <a:rPr lang="zh-CN" altLang="en-US" dirty="0"/>
              <a:t>过程</a:t>
            </a:r>
          </a:p>
        </p:txBody>
      </p:sp>
      <p:pic>
        <p:nvPicPr>
          <p:cNvPr id="1126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2" y="3356992"/>
            <a:ext cx="59055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250681"/>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WordCount</a:t>
            </a:r>
            <a:r>
              <a:rPr lang="zh-CN" altLang="en-US" dirty="0" smtClean="0"/>
              <a:t>处理过程</a:t>
            </a:r>
            <a:endParaRPr lang="zh-CN" altLang="en-US" dirty="0"/>
          </a:p>
        </p:txBody>
      </p:sp>
      <p:sp>
        <p:nvSpPr>
          <p:cNvPr id="3" name="内容占位符 2"/>
          <p:cNvSpPr>
            <a:spLocks noGrp="1"/>
          </p:cNvSpPr>
          <p:nvPr>
            <p:ph idx="1"/>
          </p:nvPr>
        </p:nvSpPr>
        <p:spPr/>
        <p:txBody>
          <a:bodyPr/>
          <a:lstStyle/>
          <a:p>
            <a:r>
              <a:rPr lang="en-US" altLang="zh-CN" b="0" dirty="0"/>
              <a:t>4</a:t>
            </a:r>
            <a:r>
              <a:rPr lang="zh-CN" altLang="en-US" b="0" dirty="0"/>
              <a:t>）</a:t>
            </a:r>
            <a:r>
              <a:rPr lang="en-US" altLang="zh-CN" b="0" dirty="0"/>
              <a:t>Reducer</a:t>
            </a:r>
            <a:r>
              <a:rPr lang="zh-CN" altLang="en-US" b="0" dirty="0"/>
              <a:t>先对从</a:t>
            </a:r>
            <a:r>
              <a:rPr lang="en-US" altLang="zh-CN" b="0" dirty="0"/>
              <a:t>Mapper</a:t>
            </a:r>
            <a:r>
              <a:rPr lang="zh-CN" altLang="en-US" b="0" dirty="0"/>
              <a:t>接收的数据进行排序，再交由用户自定义的</a:t>
            </a:r>
            <a:r>
              <a:rPr lang="en-US" altLang="zh-CN" b="0" dirty="0"/>
              <a:t>reduce</a:t>
            </a:r>
            <a:r>
              <a:rPr lang="zh-CN" altLang="en-US" b="0" dirty="0"/>
              <a:t>方法进行处理，得到新的</a:t>
            </a:r>
            <a:r>
              <a:rPr lang="en-US" altLang="zh-CN" b="0" dirty="0"/>
              <a:t>&lt;</a:t>
            </a:r>
            <a:r>
              <a:rPr lang="en-US" altLang="zh-CN" b="0" dirty="0" err="1"/>
              <a:t>key,value</a:t>
            </a:r>
            <a:r>
              <a:rPr lang="en-US" altLang="zh-CN" b="0" dirty="0"/>
              <a:t>&gt;</a:t>
            </a:r>
            <a:r>
              <a:rPr lang="zh-CN" altLang="en-US" b="0" dirty="0"/>
              <a:t>对，并作为</a:t>
            </a:r>
            <a:r>
              <a:rPr lang="en-US" altLang="zh-CN" b="0" dirty="0" err="1"/>
              <a:t>WordCount</a:t>
            </a:r>
            <a:r>
              <a:rPr lang="zh-CN" altLang="en-US" b="0" dirty="0"/>
              <a:t>的输出</a:t>
            </a:r>
            <a:r>
              <a:rPr lang="zh-CN" altLang="en-US" b="0" dirty="0" smtClean="0"/>
              <a:t>结果</a:t>
            </a:r>
            <a:endParaRPr lang="en-US" altLang="zh-CN" b="0" dirty="0" smtClean="0"/>
          </a:p>
          <a:p>
            <a:endParaRPr lang="en-US" altLang="zh-CN" b="0" dirty="0"/>
          </a:p>
          <a:p>
            <a:endParaRPr lang="en-US" altLang="zh-CN" b="0" dirty="0" smtClean="0"/>
          </a:p>
          <a:p>
            <a:endParaRPr lang="en-US" altLang="zh-CN" b="0" dirty="0"/>
          </a:p>
          <a:p>
            <a:endParaRPr lang="en-US" altLang="zh-CN" b="0" dirty="0" smtClean="0"/>
          </a:p>
          <a:p>
            <a:endParaRPr lang="en-US" altLang="zh-CN" b="0" dirty="0"/>
          </a:p>
          <a:p>
            <a:pPr marL="1828800" lvl="4" indent="0">
              <a:buNone/>
            </a:pPr>
            <a:endParaRPr lang="en-US" altLang="zh-CN" dirty="0" smtClean="0"/>
          </a:p>
          <a:p>
            <a:pPr marL="1828800" lvl="4" indent="0">
              <a:buNone/>
            </a:pPr>
            <a:r>
              <a:rPr lang="en-US" altLang="zh-CN" b="0" dirty="0" smtClean="0"/>
              <a:t>	Reduce</a:t>
            </a:r>
            <a:r>
              <a:rPr lang="zh-CN" altLang="en-US" b="0" dirty="0"/>
              <a:t>端排序及输出结果</a:t>
            </a:r>
            <a:endParaRPr lang="en-US" altLang="zh-CN" b="0" dirty="0" smtClean="0"/>
          </a:p>
        </p:txBody>
      </p:sp>
      <p:pic>
        <p:nvPicPr>
          <p:cNvPr id="1229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7" y="3356992"/>
            <a:ext cx="592455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220426"/>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 Hadoop 2.0</a:t>
            </a:r>
            <a:endParaRPr lang="zh-CN" altLang="en-US" dirty="0"/>
          </a:p>
        </p:txBody>
      </p:sp>
      <p:pic>
        <p:nvPicPr>
          <p:cNvPr id="4" name="内容占位符 3"/>
          <p:cNvPicPr>
            <a:picLocks noGrp="1" noChangeAspect="1"/>
          </p:cNvPicPr>
          <p:nvPr>
            <p:ph idx="1"/>
          </p:nvPr>
        </p:nvPicPr>
        <p:blipFill>
          <a:blip r:embed="rId2"/>
          <a:stretch>
            <a:fillRect/>
          </a:stretch>
        </p:blipFill>
        <p:spPr>
          <a:xfrm>
            <a:off x="899592" y="2132856"/>
            <a:ext cx="7856537" cy="3273557"/>
          </a:xfrm>
          <a:prstGeom prst="rect">
            <a:avLst/>
          </a:prstGeom>
        </p:spPr>
      </p:pic>
    </p:spTree>
    <p:extLst>
      <p:ext uri="{BB962C8B-B14F-4D97-AF65-F5344CB8AC3E}">
        <p14:creationId xmlns:p14="http://schemas.microsoft.com/office/powerpoint/2010/main" val="175942306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t>Hadoop</a:t>
            </a:r>
            <a:r>
              <a:rPr lang="zh-CN" altLang="en-US" dirty="0"/>
              <a:t>新</a:t>
            </a:r>
            <a:r>
              <a:rPr lang="en-US" altLang="zh-CN" dirty="0" err="1"/>
              <a:t>MapReduce</a:t>
            </a:r>
            <a:r>
              <a:rPr lang="zh-CN" altLang="en-US" dirty="0"/>
              <a:t>框架</a:t>
            </a:r>
            <a:r>
              <a:rPr lang="en-US" altLang="zh-CN" dirty="0"/>
              <a:t>YARN</a:t>
            </a:r>
            <a:endParaRPr lang="zh-CN" altLang="zh-CN" dirty="0"/>
          </a:p>
        </p:txBody>
      </p:sp>
      <p:sp>
        <p:nvSpPr>
          <p:cNvPr id="5123" name="Rectangle 3"/>
          <p:cNvSpPr>
            <a:spLocks noGrp="1" noChangeArrowheads="1"/>
          </p:cNvSpPr>
          <p:nvPr>
            <p:ph type="body" idx="1"/>
          </p:nvPr>
        </p:nvSpPr>
        <p:spPr/>
        <p:txBody>
          <a:bodyPr/>
          <a:lstStyle/>
          <a:p>
            <a:endParaRPr lang="zh-CN"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13" y="1341438"/>
            <a:ext cx="6775040" cy="4193554"/>
          </a:xfrm>
          <a:prstGeom prst="rect">
            <a:avLst/>
          </a:prstGeom>
        </p:spPr>
      </p:pic>
    </p:spTree>
    <p:extLst>
      <p:ext uri="{BB962C8B-B14F-4D97-AF65-F5344CB8AC3E}">
        <p14:creationId xmlns:p14="http://schemas.microsoft.com/office/powerpoint/2010/main" val="3862084109"/>
      </p:ext>
    </p:extLst>
  </p:cSld>
  <p:clrMapOvr>
    <a:masterClrMapping/>
  </p:clrMapOvr>
  <p:transition spd="slow" advClick="0">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Narrow" panose="020B0606020202030204" pitchFamily="34" charset="0"/>
              </a:rPr>
              <a:t>Hadoop YARN </a:t>
            </a:r>
            <a:r>
              <a:rPr lang="zh-CN" altLang="en-US" b="1" dirty="0" smtClean="0">
                <a:latin typeface="华文行楷" panose="02010800040101010101" pitchFamily="2" charset="-122"/>
                <a:ea typeface="华文行楷" panose="02010800040101010101" pitchFamily="2" charset="-122"/>
              </a:rPr>
              <a:t>产生背景</a:t>
            </a:r>
            <a:endParaRPr lang="zh-CN" altLang="en-US" b="1"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p:txBody>
          <a:bodyPr>
            <a:normAutofit/>
          </a:bodyPr>
          <a:lstStyle/>
          <a:p>
            <a:r>
              <a:rPr lang="zh-CN" altLang="en-US" sz="2700" dirty="0"/>
              <a:t>直接源于</a:t>
            </a:r>
            <a:r>
              <a:rPr lang="en-US" altLang="zh-CN" sz="2700" dirty="0"/>
              <a:t>MRv1</a:t>
            </a:r>
            <a:r>
              <a:rPr lang="zh-CN" altLang="en-US" sz="2700" dirty="0"/>
              <a:t>在几个方面的缺陷 </a:t>
            </a:r>
          </a:p>
          <a:p>
            <a:pPr lvl="1"/>
            <a:r>
              <a:rPr lang="zh-CN" altLang="en-US" dirty="0"/>
              <a:t>扩展性受限 </a:t>
            </a:r>
          </a:p>
          <a:p>
            <a:pPr lvl="1"/>
            <a:r>
              <a:rPr lang="zh-CN" altLang="en-US" dirty="0"/>
              <a:t>单点故障 </a:t>
            </a:r>
          </a:p>
          <a:p>
            <a:pPr lvl="1"/>
            <a:r>
              <a:rPr lang="zh-CN" altLang="en-US" dirty="0"/>
              <a:t>难以支持</a:t>
            </a:r>
            <a:r>
              <a:rPr lang="en-US" altLang="zh-CN" dirty="0"/>
              <a:t>MR</a:t>
            </a:r>
            <a:r>
              <a:rPr lang="zh-CN" altLang="en-US" dirty="0"/>
              <a:t>之外的计算 </a:t>
            </a:r>
          </a:p>
          <a:p>
            <a:r>
              <a:rPr lang="zh-CN" altLang="en-US" sz="2700" dirty="0"/>
              <a:t> 多计算框架各自为战，数据共享困难 </a:t>
            </a:r>
          </a:p>
          <a:p>
            <a:pPr lvl="1"/>
            <a:r>
              <a:rPr lang="en-US" altLang="zh-CN" dirty="0"/>
              <a:t>MR</a:t>
            </a:r>
            <a:r>
              <a:rPr lang="zh-CN" altLang="en-US" dirty="0"/>
              <a:t>：离线计算框架 </a:t>
            </a:r>
          </a:p>
          <a:p>
            <a:pPr lvl="1"/>
            <a:r>
              <a:rPr lang="en-US" altLang="zh-CN" dirty="0"/>
              <a:t>Storm</a:t>
            </a:r>
            <a:r>
              <a:rPr lang="zh-CN" altLang="en-US" dirty="0"/>
              <a:t>：实时计算框架 </a:t>
            </a:r>
          </a:p>
          <a:p>
            <a:pPr lvl="1"/>
            <a:r>
              <a:rPr lang="en-US" altLang="zh-CN" dirty="0"/>
              <a:t>Spark</a:t>
            </a:r>
            <a:r>
              <a:rPr lang="zh-CN" altLang="en-US" dirty="0"/>
              <a:t>：内存计算框架</a:t>
            </a:r>
          </a:p>
        </p:txBody>
      </p:sp>
    </p:spTree>
    <p:extLst>
      <p:ext uri="{BB962C8B-B14F-4D97-AF65-F5344CB8AC3E}">
        <p14:creationId xmlns:p14="http://schemas.microsoft.com/office/powerpoint/2010/main" val="3343984691"/>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Narrow" panose="020B0606020202030204" pitchFamily="34" charset="0"/>
              </a:rPr>
              <a:t>Hadoop YARN </a:t>
            </a:r>
            <a:r>
              <a:rPr lang="zh-CN" altLang="en-US" b="1" dirty="0" smtClean="0">
                <a:latin typeface="华文行楷" panose="02010800040101010101" pitchFamily="2" charset="-122"/>
                <a:ea typeface="华文行楷" panose="02010800040101010101" pitchFamily="2" charset="-122"/>
              </a:rPr>
              <a:t>基本架构</a:t>
            </a:r>
            <a:endParaRPr lang="zh-CN" altLang="en-US" b="1" dirty="0">
              <a:latin typeface="华文行楷" panose="02010800040101010101" pitchFamily="2" charset="-122"/>
              <a:ea typeface="华文行楷" panose="02010800040101010101" pitchFamily="2" charset="-122"/>
            </a:endParaRPr>
          </a:p>
        </p:txBody>
      </p:sp>
      <p:sp>
        <p:nvSpPr>
          <p:cNvPr id="7" name="矩形 6"/>
          <p:cNvSpPr/>
          <p:nvPr/>
        </p:nvSpPr>
        <p:spPr>
          <a:xfrm>
            <a:off x="628649" y="2058591"/>
            <a:ext cx="7724776" cy="1569660"/>
          </a:xfrm>
          <a:prstGeom prst="rect">
            <a:avLst/>
          </a:prstGeom>
        </p:spPr>
        <p:txBody>
          <a:bodyPr wrap="square">
            <a:spAutoFit/>
          </a:bodyPr>
          <a:lstStyle/>
          <a:p>
            <a:r>
              <a:rPr lang="zh-CN" altLang="zh-CN" sz="2400" dirty="0">
                <a:solidFill>
                  <a:srgbClr val="000000"/>
                </a:solidFill>
                <a:ea typeface="Calibri" panose="020F0502020204030204" pitchFamily="34" charset="0"/>
              </a:rPr>
              <a:t>MRv2</a:t>
            </a:r>
            <a:r>
              <a:rPr lang="zh-CN" altLang="zh-CN" sz="2400" dirty="0">
                <a:solidFill>
                  <a:srgbClr val="000000"/>
                </a:solidFill>
                <a:ea typeface="SimSun" panose="02010600030101010101" pitchFamily="2" charset="-122"/>
              </a:rPr>
              <a:t>的基础思想是将</a:t>
            </a:r>
            <a:r>
              <a:rPr lang="en-US" altLang="zh-CN" sz="2400" dirty="0" err="1">
                <a:solidFill>
                  <a:srgbClr val="000000"/>
                </a:solidFill>
                <a:ea typeface="Calibri" panose="020F0502020204030204" pitchFamily="34" charset="0"/>
              </a:rPr>
              <a:t>JobTracker</a:t>
            </a:r>
            <a:r>
              <a:rPr lang="en-US" altLang="zh-CN" sz="2400" dirty="0" err="1">
                <a:solidFill>
                  <a:srgbClr val="000000"/>
                </a:solidFill>
                <a:ea typeface="SimSun" panose="02010600030101010101" pitchFamily="2" charset="-122"/>
              </a:rPr>
              <a:t>的两个主要功能，资源管理和作业调度</a:t>
            </a:r>
            <a:r>
              <a:rPr lang="en-US" altLang="zh-CN" sz="2400" dirty="0">
                <a:solidFill>
                  <a:srgbClr val="000000"/>
                </a:solidFill>
                <a:ea typeface="Calibri" panose="020F0502020204030204" pitchFamily="34" charset="0"/>
              </a:rPr>
              <a:t>/</a:t>
            </a:r>
            <a:r>
              <a:rPr lang="en-US" altLang="zh-CN" sz="2400" dirty="0" err="1">
                <a:solidFill>
                  <a:srgbClr val="000000"/>
                </a:solidFill>
                <a:ea typeface="SimSun" panose="02010600030101010101" pitchFamily="2" charset="-122"/>
              </a:rPr>
              <a:t>监控，分割成单独的守护进程</a:t>
            </a:r>
            <a:r>
              <a:rPr lang="zh-CN" altLang="en-US" sz="2400" dirty="0">
                <a:solidFill>
                  <a:srgbClr val="000000"/>
                </a:solidFill>
                <a:ea typeface="SimSun" panose="02010600030101010101" pitchFamily="2" charset="-122"/>
              </a:rPr>
              <a:t>，</a:t>
            </a:r>
            <a:r>
              <a:rPr lang="en-US" altLang="zh-CN" sz="2400" dirty="0" err="1">
                <a:solidFill>
                  <a:srgbClr val="000000"/>
                </a:solidFill>
                <a:ea typeface="SimSun" panose="02010600030101010101" pitchFamily="2" charset="-122"/>
              </a:rPr>
              <a:t>有一个全局的</a:t>
            </a:r>
            <a:r>
              <a:rPr lang="en-US" altLang="zh-CN" sz="2400" dirty="0" err="1">
                <a:solidFill>
                  <a:srgbClr val="000000"/>
                </a:solidFill>
                <a:ea typeface="Calibri" panose="020F0502020204030204" pitchFamily="34" charset="0"/>
              </a:rPr>
              <a:t>ResourceManager</a:t>
            </a:r>
            <a:r>
              <a:rPr lang="en-US" altLang="zh-CN" sz="2400" dirty="0" err="1">
                <a:solidFill>
                  <a:srgbClr val="000000"/>
                </a:solidFill>
                <a:ea typeface="SimSun" panose="02010600030101010101" pitchFamily="2" charset="-122"/>
              </a:rPr>
              <a:t>（</a:t>
            </a:r>
            <a:r>
              <a:rPr lang="en-US" altLang="zh-CN" sz="2400" dirty="0" err="1">
                <a:solidFill>
                  <a:srgbClr val="000000"/>
                </a:solidFill>
                <a:ea typeface="Calibri" panose="020F0502020204030204" pitchFamily="34" charset="0"/>
              </a:rPr>
              <a:t>RM</a:t>
            </a:r>
            <a:r>
              <a:rPr lang="en-US" altLang="zh-CN" sz="2400" dirty="0" err="1">
                <a:solidFill>
                  <a:srgbClr val="000000"/>
                </a:solidFill>
                <a:ea typeface="SimSun" panose="02010600030101010101" pitchFamily="2" charset="-122"/>
              </a:rPr>
              <a:t>）和每个应用程序</a:t>
            </a:r>
            <a:r>
              <a:rPr lang="zh-CN" altLang="en-US" sz="2400" dirty="0">
                <a:solidFill>
                  <a:srgbClr val="000000"/>
                </a:solidFill>
                <a:ea typeface="SimSun" panose="02010600030101010101" pitchFamily="2" charset="-122"/>
              </a:rPr>
              <a:t>都有一个</a:t>
            </a:r>
            <a:r>
              <a:rPr lang="en-US" altLang="zh-CN" sz="2400" dirty="0" err="1">
                <a:solidFill>
                  <a:srgbClr val="000000"/>
                </a:solidFill>
                <a:ea typeface="Calibri" panose="020F0502020204030204" pitchFamily="34" charset="0"/>
              </a:rPr>
              <a:t>ApplicationMaster</a:t>
            </a:r>
            <a:r>
              <a:rPr lang="en-US" altLang="zh-CN" sz="2400" dirty="0" err="1">
                <a:solidFill>
                  <a:srgbClr val="000000"/>
                </a:solidFill>
                <a:ea typeface="SimSun" panose="02010600030101010101" pitchFamily="2" charset="-122"/>
              </a:rPr>
              <a:t>（</a:t>
            </a:r>
            <a:r>
              <a:rPr lang="en-US" altLang="zh-CN" sz="2400" dirty="0" err="1">
                <a:solidFill>
                  <a:srgbClr val="000000"/>
                </a:solidFill>
                <a:ea typeface="Calibri" panose="020F0502020204030204" pitchFamily="34" charset="0"/>
              </a:rPr>
              <a:t>AM</a:t>
            </a:r>
            <a:r>
              <a:rPr lang="en-US" altLang="zh-CN" sz="2400" dirty="0">
                <a:solidFill>
                  <a:srgbClr val="000000"/>
                </a:solidFill>
                <a:ea typeface="SimSun" panose="02010600030101010101" pitchFamily="2" charset="-122"/>
              </a:rPr>
              <a:t>）。</a:t>
            </a:r>
            <a:endParaRPr lang="zh-CN" altLang="en-US" sz="2400" dirty="0"/>
          </a:p>
        </p:txBody>
      </p:sp>
      <p:pic>
        <p:nvPicPr>
          <p:cNvPr id="6" name="内容占位符 5"/>
          <p:cNvPicPr>
            <a:picLocks noGrp="1" noChangeAspect="1"/>
          </p:cNvPicPr>
          <p:nvPr>
            <p:ph idx="1"/>
          </p:nvPr>
        </p:nvPicPr>
        <p:blipFill>
          <a:blip r:embed="rId3"/>
          <a:stretch>
            <a:fillRect/>
          </a:stretch>
        </p:blipFill>
        <p:spPr>
          <a:xfrm>
            <a:off x="1995330" y="2058591"/>
            <a:ext cx="6261172" cy="3875484"/>
          </a:xfrm>
          <a:prstGeom prst="rect">
            <a:avLst/>
          </a:prstGeom>
        </p:spPr>
      </p:pic>
    </p:spTree>
    <p:extLst>
      <p:ext uri="{BB962C8B-B14F-4D97-AF65-F5344CB8AC3E}">
        <p14:creationId xmlns:p14="http://schemas.microsoft.com/office/powerpoint/2010/main" val="2724101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Narrow" panose="020B0606020202030204" pitchFamily="34" charset="0"/>
              </a:rPr>
              <a:t>Hadoop YARN </a:t>
            </a:r>
            <a:r>
              <a:rPr lang="zh-CN" altLang="en-US" b="1" dirty="0" smtClean="0">
                <a:latin typeface="华文行楷" panose="02010800040101010101" pitchFamily="2" charset="-122"/>
                <a:ea typeface="华文行楷" panose="02010800040101010101" pitchFamily="2" charset="-122"/>
              </a:rPr>
              <a:t>各模块组成</a:t>
            </a:r>
            <a:endParaRPr lang="zh-CN" altLang="en-US" b="1"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628650" y="2125266"/>
            <a:ext cx="7886700" cy="3875484"/>
          </a:xfrm>
        </p:spPr>
        <p:txBody>
          <a:bodyPr>
            <a:normAutofit fontScale="77500" lnSpcReduction="20000"/>
          </a:bodyPr>
          <a:lstStyle/>
          <a:p>
            <a:r>
              <a:rPr lang="en-US" altLang="zh-CN" sz="2400" dirty="0" err="1"/>
              <a:t>ResourceManager</a:t>
            </a:r>
            <a:r>
              <a:rPr lang="en-US" altLang="zh-CN" sz="2400" dirty="0"/>
              <a:t> </a:t>
            </a:r>
          </a:p>
          <a:p>
            <a:pPr lvl="1"/>
            <a:r>
              <a:rPr lang="zh-CN" altLang="en-US" dirty="0" smtClean="0"/>
              <a:t>处理</a:t>
            </a:r>
            <a:r>
              <a:rPr lang="zh-CN" altLang="en-US" dirty="0"/>
              <a:t>客户端请求 </a:t>
            </a:r>
          </a:p>
          <a:p>
            <a:pPr lvl="1"/>
            <a:r>
              <a:rPr lang="zh-CN" altLang="en-US" dirty="0" smtClean="0"/>
              <a:t>启动</a:t>
            </a:r>
            <a:r>
              <a:rPr lang="en-US" altLang="zh-CN" dirty="0"/>
              <a:t>/</a:t>
            </a:r>
            <a:r>
              <a:rPr lang="zh-CN" altLang="en-US" dirty="0"/>
              <a:t>监控</a:t>
            </a:r>
            <a:r>
              <a:rPr lang="en-US" altLang="zh-CN" dirty="0" err="1"/>
              <a:t>ApplicationMaster</a:t>
            </a:r>
            <a:r>
              <a:rPr lang="en-US" altLang="zh-CN" dirty="0"/>
              <a:t> </a:t>
            </a:r>
          </a:p>
          <a:p>
            <a:pPr lvl="1"/>
            <a:r>
              <a:rPr lang="zh-CN" altLang="en-US" dirty="0" smtClean="0"/>
              <a:t>监控</a:t>
            </a:r>
            <a:r>
              <a:rPr lang="en-US" altLang="zh-CN" dirty="0" err="1"/>
              <a:t>NodeManager</a:t>
            </a:r>
            <a:r>
              <a:rPr lang="en-US" altLang="zh-CN" dirty="0"/>
              <a:t> </a:t>
            </a:r>
          </a:p>
          <a:p>
            <a:pPr lvl="1"/>
            <a:r>
              <a:rPr lang="zh-CN" altLang="en-US" dirty="0" smtClean="0"/>
              <a:t>资源分配</a:t>
            </a:r>
            <a:r>
              <a:rPr lang="zh-CN" altLang="en-US" dirty="0"/>
              <a:t>与调度 </a:t>
            </a:r>
            <a:endParaRPr lang="zh-CN" altLang="en-US" dirty="0" smtClean="0"/>
          </a:p>
          <a:p>
            <a:r>
              <a:rPr lang="en-US" altLang="zh-CN" sz="2400" dirty="0" err="1"/>
              <a:t>NodeManager</a:t>
            </a:r>
            <a:r>
              <a:rPr lang="en-US" altLang="zh-CN" sz="2400" dirty="0"/>
              <a:t> </a:t>
            </a:r>
          </a:p>
          <a:p>
            <a:pPr lvl="1"/>
            <a:r>
              <a:rPr lang="en-US" altLang="zh-CN" dirty="0" smtClean="0"/>
              <a:t> </a:t>
            </a:r>
            <a:r>
              <a:rPr lang="zh-CN" altLang="en-US" dirty="0" smtClean="0"/>
              <a:t>单个</a:t>
            </a:r>
            <a:r>
              <a:rPr lang="zh-CN" altLang="en-US" dirty="0"/>
              <a:t>节点上的资源管理 </a:t>
            </a:r>
          </a:p>
          <a:p>
            <a:pPr lvl="1"/>
            <a:r>
              <a:rPr lang="zh-CN" altLang="en-US" dirty="0" smtClean="0"/>
              <a:t>处理</a:t>
            </a:r>
            <a:r>
              <a:rPr lang="zh-CN" altLang="en-US" dirty="0"/>
              <a:t>来自</a:t>
            </a:r>
            <a:r>
              <a:rPr lang="en-US" altLang="zh-CN" dirty="0" err="1"/>
              <a:t>ResourceManager</a:t>
            </a:r>
            <a:r>
              <a:rPr lang="zh-CN" altLang="en-US" dirty="0"/>
              <a:t>的命令 </a:t>
            </a:r>
          </a:p>
          <a:p>
            <a:pPr lvl="1"/>
            <a:r>
              <a:rPr lang="zh-CN" altLang="en-US" dirty="0" smtClean="0"/>
              <a:t>处理</a:t>
            </a:r>
            <a:r>
              <a:rPr lang="zh-CN" altLang="en-US" dirty="0"/>
              <a:t>来自</a:t>
            </a:r>
            <a:r>
              <a:rPr lang="en-US" altLang="zh-CN" dirty="0" err="1"/>
              <a:t>ApplicationMaster</a:t>
            </a:r>
            <a:r>
              <a:rPr lang="zh-CN" altLang="en-US" dirty="0"/>
              <a:t>的命令 </a:t>
            </a:r>
          </a:p>
          <a:p>
            <a:r>
              <a:rPr lang="en-US" altLang="zh-CN" sz="2400" dirty="0" err="1"/>
              <a:t>ApplicationMaster</a:t>
            </a:r>
            <a:r>
              <a:rPr lang="en-US" altLang="zh-CN" sz="2400" dirty="0"/>
              <a:t> </a:t>
            </a:r>
          </a:p>
          <a:p>
            <a:pPr lvl="1"/>
            <a:r>
              <a:rPr lang="en-US" altLang="zh-CN" dirty="0" smtClean="0"/>
              <a:t> </a:t>
            </a:r>
            <a:r>
              <a:rPr lang="zh-CN" altLang="en-US" dirty="0"/>
              <a:t>数据切分 </a:t>
            </a:r>
          </a:p>
          <a:p>
            <a:pPr lvl="1"/>
            <a:r>
              <a:rPr lang="zh-CN" altLang="en-US" dirty="0" smtClean="0"/>
              <a:t>为</a:t>
            </a:r>
            <a:r>
              <a:rPr lang="zh-CN" altLang="en-US" dirty="0"/>
              <a:t>应用程序申请资源，并分配给内部任务 </a:t>
            </a:r>
          </a:p>
          <a:p>
            <a:pPr lvl="1"/>
            <a:r>
              <a:rPr lang="zh-CN" altLang="en-US" dirty="0" smtClean="0"/>
              <a:t>任务</a:t>
            </a:r>
            <a:r>
              <a:rPr lang="zh-CN" altLang="en-US" dirty="0"/>
              <a:t>监控与容错</a:t>
            </a:r>
          </a:p>
        </p:txBody>
      </p:sp>
      <p:pic>
        <p:nvPicPr>
          <p:cNvPr id="4" name="内容占位符 5"/>
          <p:cNvPicPr>
            <a:picLocks noChangeAspect="1"/>
          </p:cNvPicPr>
          <p:nvPr/>
        </p:nvPicPr>
        <p:blipFill>
          <a:blip r:embed="rId2"/>
          <a:stretch>
            <a:fillRect/>
          </a:stretch>
        </p:blipFill>
        <p:spPr>
          <a:xfrm>
            <a:off x="5056317" y="2295757"/>
            <a:ext cx="3937142" cy="2436977"/>
          </a:xfrm>
          <a:prstGeom prst="rect">
            <a:avLst/>
          </a:prstGeom>
        </p:spPr>
      </p:pic>
      <p:pic>
        <p:nvPicPr>
          <p:cNvPr id="5" name="内容占位符 5"/>
          <p:cNvPicPr>
            <a:picLocks noChangeAspect="1"/>
          </p:cNvPicPr>
          <p:nvPr/>
        </p:nvPicPr>
        <p:blipFill>
          <a:blip r:embed="rId2"/>
          <a:stretch>
            <a:fillRect/>
          </a:stretch>
        </p:blipFill>
        <p:spPr>
          <a:xfrm>
            <a:off x="2882829" y="1719925"/>
            <a:ext cx="6261172" cy="3875484"/>
          </a:xfrm>
          <a:prstGeom prst="rect">
            <a:avLst/>
          </a:prstGeom>
        </p:spPr>
      </p:pic>
    </p:spTree>
    <p:extLst>
      <p:ext uri="{BB962C8B-B14F-4D97-AF65-F5344CB8AC3E}">
        <p14:creationId xmlns:p14="http://schemas.microsoft.com/office/powerpoint/2010/main" val="871693695"/>
      </p:ext>
    </p:extLst>
  </p:cSld>
  <p:clrMapOvr>
    <a:masterClrMapping/>
  </p:clrMapOvr>
  <p:transition spd="slow">
    <p:randomBar dir="vert"/>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childTnLst>
              </p:cTn>
              <p:nextCondLst>
                <p:cond evt="onClick" delay="0">
                  <p:tgtEl>
                    <p:spTgt spid="4"/>
                  </p:tgtEl>
                </p:cond>
              </p:nextCondLst>
            </p:seq>
            <p:seq concurrent="1" nextAc="seek">
              <p:cTn id="10" restart="whenNotActive" fill="hold" evtFilter="cancelBubble" nodeType="interactiveSeq">
                <p:stCondLst>
                  <p:cond evt="onClick" delay="0">
                    <p:tgtEl>
                      <p:spTgt spid="5"/>
                    </p:tgtEl>
                  </p:cond>
                </p:stCondLst>
                <p:endSync evt="end" delay="0">
                  <p:rtn val="all"/>
                </p:endSync>
                <p:childTnLst>
                  <p:par>
                    <p:cTn id="11" fill="hold">
                      <p:stCondLst>
                        <p:cond delay="0"/>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a:xfrm>
            <a:off x="900113" y="1341438"/>
            <a:ext cx="7856537" cy="2375594"/>
          </a:xfrm>
        </p:spPr>
        <p:txBody>
          <a:bodyPr/>
          <a:lstStyle/>
          <a:p>
            <a:r>
              <a:rPr lang="zh-CN" altLang="en-US" dirty="0" smtClean="0"/>
              <a:t>如果没有软件冗余来屏蔽如此之多的停用次数，在这</a:t>
            </a:r>
            <a:r>
              <a:rPr lang="en-US" altLang="zh-CN" dirty="0" smtClean="0"/>
              <a:t>2400</a:t>
            </a:r>
            <a:r>
              <a:rPr lang="zh-CN" altLang="en-US" dirty="0" smtClean="0"/>
              <a:t>台服务器上运行的服务将会达到平均每周一天的宕机时间</a:t>
            </a:r>
            <a:endParaRPr lang="en-US" altLang="zh-CN" dirty="0" smtClean="0"/>
          </a:p>
          <a:p>
            <a:endParaRPr lang="zh-CN" altLang="en-US" dirty="0"/>
          </a:p>
        </p:txBody>
      </p:sp>
    </p:spTree>
    <p:extLst>
      <p:ext uri="{BB962C8B-B14F-4D97-AF65-F5344CB8AC3E}">
        <p14:creationId xmlns:p14="http://schemas.microsoft.com/office/powerpoint/2010/main" val="3381230450"/>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Narrow" panose="020B0606020202030204" pitchFamily="34" charset="0"/>
              </a:rPr>
              <a:t>Hadoop YARN </a:t>
            </a:r>
            <a:r>
              <a:rPr lang="zh-CN" altLang="en-US" b="1" dirty="0" smtClean="0">
                <a:latin typeface="华文行楷" panose="02010800040101010101" pitchFamily="2" charset="-122"/>
                <a:ea typeface="华文行楷" panose="02010800040101010101" pitchFamily="2" charset="-122"/>
              </a:rPr>
              <a:t>运行流程分析</a:t>
            </a:r>
            <a:endParaRPr lang="zh-CN" altLang="en-US" b="1" dirty="0">
              <a:latin typeface="华文行楷" panose="02010800040101010101" pitchFamily="2" charset="-122"/>
              <a:ea typeface="华文行楷" panose="02010800040101010101" pitchFamily="2" charset="-122"/>
            </a:endParaRPr>
          </a:p>
        </p:txBody>
      </p:sp>
      <p:pic>
        <p:nvPicPr>
          <p:cNvPr id="7" name="图片 6"/>
          <p:cNvPicPr>
            <a:picLocks noChangeAspect="1"/>
          </p:cNvPicPr>
          <p:nvPr/>
        </p:nvPicPr>
        <p:blipFill>
          <a:blip r:embed="rId2"/>
          <a:stretch>
            <a:fillRect/>
          </a:stretch>
        </p:blipFill>
        <p:spPr>
          <a:xfrm>
            <a:off x="1357907" y="1556792"/>
            <a:ext cx="6933010" cy="4028576"/>
          </a:xfrm>
          <a:prstGeom prst="rect">
            <a:avLst/>
          </a:prstGeom>
        </p:spPr>
      </p:pic>
    </p:spTree>
    <p:extLst>
      <p:ext uri="{BB962C8B-B14F-4D97-AF65-F5344CB8AC3E}">
        <p14:creationId xmlns:p14="http://schemas.microsoft.com/office/powerpoint/2010/main" val="3963994517"/>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行楷" panose="02010800040101010101" pitchFamily="2" charset="-122"/>
                <a:ea typeface="华文行楷" panose="02010800040101010101" pitchFamily="2" charset="-122"/>
              </a:rPr>
              <a:t>应用程序</a:t>
            </a:r>
            <a:r>
              <a:rPr lang="zh-CN" altLang="en-US" b="1" dirty="0">
                <a:latin typeface="华文行楷" panose="02010800040101010101" pitchFamily="2" charset="-122"/>
                <a:ea typeface="华文行楷" panose="02010800040101010101" pitchFamily="2" charset="-122"/>
              </a:rPr>
              <a:t>的运行模型 </a:t>
            </a:r>
          </a:p>
        </p:txBody>
      </p:sp>
      <p:pic>
        <p:nvPicPr>
          <p:cNvPr id="6" name="图片 5"/>
          <p:cNvPicPr>
            <a:picLocks noChangeAspect="1"/>
          </p:cNvPicPr>
          <p:nvPr/>
        </p:nvPicPr>
        <p:blipFill>
          <a:blip r:embed="rId2"/>
          <a:stretch>
            <a:fillRect/>
          </a:stretch>
        </p:blipFill>
        <p:spPr>
          <a:xfrm>
            <a:off x="1727002" y="2104498"/>
            <a:ext cx="5689997" cy="3896252"/>
          </a:xfrm>
          <a:prstGeom prst="rect">
            <a:avLst/>
          </a:prstGeom>
        </p:spPr>
      </p:pic>
    </p:spTree>
    <p:extLst>
      <p:ext uri="{BB962C8B-B14F-4D97-AF65-F5344CB8AC3E}">
        <p14:creationId xmlns:p14="http://schemas.microsoft.com/office/powerpoint/2010/main" val="3776627003"/>
      </p:ext>
    </p:extLst>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行楷" panose="02010800040101010101" pitchFamily="2" charset="-122"/>
                <a:ea typeface="华文行楷" panose="02010800040101010101" pitchFamily="2" charset="-122"/>
              </a:rPr>
              <a:t>运行</a:t>
            </a:r>
            <a:r>
              <a:rPr lang="zh-CN" altLang="en-US" b="1" dirty="0" smtClean="0">
                <a:latin typeface="华文行楷" panose="02010800040101010101" pitchFamily="2" charset="-122"/>
                <a:ea typeface="华文行楷" panose="02010800040101010101" pitchFamily="2" charset="-122"/>
              </a:rPr>
              <a:t>在</a:t>
            </a:r>
            <a:r>
              <a:rPr lang="en-US" altLang="zh-CN" b="1" dirty="0" smtClean="0">
                <a:latin typeface="Arial Narrow" panose="020B0606020202030204" pitchFamily="34" charset="0"/>
              </a:rPr>
              <a:t>YARN </a:t>
            </a:r>
            <a:r>
              <a:rPr lang="zh-CN" altLang="en-US" b="1" dirty="0" smtClean="0">
                <a:latin typeface="华文行楷" panose="02010800040101010101" pitchFamily="2" charset="-122"/>
                <a:ea typeface="华文行楷" panose="02010800040101010101" pitchFamily="2" charset="-122"/>
              </a:rPr>
              <a:t>上</a:t>
            </a:r>
            <a:r>
              <a:rPr lang="zh-CN" altLang="en-US" b="1" dirty="0">
                <a:latin typeface="华文行楷" panose="02010800040101010101" pitchFamily="2" charset="-122"/>
                <a:ea typeface="华文行楷" panose="02010800040101010101" pitchFamily="2" charset="-122"/>
              </a:rPr>
              <a:t>的计算框架</a:t>
            </a:r>
          </a:p>
        </p:txBody>
      </p:sp>
      <p:sp>
        <p:nvSpPr>
          <p:cNvPr id="3" name="内容占位符 2"/>
          <p:cNvSpPr>
            <a:spLocks noGrp="1"/>
          </p:cNvSpPr>
          <p:nvPr>
            <p:ph idx="1"/>
          </p:nvPr>
        </p:nvSpPr>
        <p:spPr>
          <a:xfrm>
            <a:off x="755650" y="1628800"/>
            <a:ext cx="7886700" cy="3564732"/>
          </a:xfrm>
        </p:spPr>
        <p:txBody>
          <a:bodyPr>
            <a:noAutofit/>
          </a:bodyPr>
          <a:lstStyle/>
          <a:p>
            <a:r>
              <a:rPr lang="zh-CN" altLang="en-US" dirty="0"/>
              <a:t>离线计算框架：</a:t>
            </a:r>
            <a:r>
              <a:rPr lang="en-US" altLang="zh-CN" dirty="0"/>
              <a:t>MapReduce </a:t>
            </a:r>
          </a:p>
          <a:p>
            <a:r>
              <a:rPr lang="en-US" altLang="zh-CN" dirty="0"/>
              <a:t>DAG</a:t>
            </a:r>
            <a:r>
              <a:rPr lang="zh-CN" altLang="en-US" dirty="0"/>
              <a:t>计算框架：</a:t>
            </a:r>
            <a:r>
              <a:rPr lang="en-US" altLang="zh-CN" dirty="0"/>
              <a:t>Tez </a:t>
            </a:r>
          </a:p>
          <a:p>
            <a:r>
              <a:rPr lang="zh-CN" altLang="en-US" dirty="0"/>
              <a:t>流式计算框架：</a:t>
            </a:r>
            <a:r>
              <a:rPr lang="en-US" altLang="zh-CN" dirty="0"/>
              <a:t>Storm </a:t>
            </a:r>
          </a:p>
          <a:p>
            <a:r>
              <a:rPr lang="zh-CN" altLang="en-US" dirty="0"/>
              <a:t>内存计算框架：</a:t>
            </a:r>
            <a:r>
              <a:rPr lang="en-US" altLang="zh-CN" dirty="0"/>
              <a:t>Spark </a:t>
            </a:r>
          </a:p>
          <a:p>
            <a:r>
              <a:rPr lang="zh-CN" altLang="en-US" dirty="0"/>
              <a:t>图计算框架：</a:t>
            </a:r>
            <a:r>
              <a:rPr lang="en-US" altLang="zh-CN" dirty="0" err="1"/>
              <a:t>Giraph</a:t>
            </a:r>
            <a:r>
              <a:rPr lang="zh-CN" altLang="en-US" dirty="0"/>
              <a:t>、</a:t>
            </a:r>
            <a:r>
              <a:rPr lang="en-US" altLang="zh-CN" dirty="0" err="1"/>
              <a:t>GraphLib</a:t>
            </a:r>
            <a:endParaRPr lang="zh-CN" altLang="en-US" dirty="0"/>
          </a:p>
        </p:txBody>
      </p:sp>
    </p:spTree>
    <p:extLst>
      <p:ext uri="{BB962C8B-B14F-4D97-AF65-F5344CB8AC3E}">
        <p14:creationId xmlns:p14="http://schemas.microsoft.com/office/powerpoint/2010/main" val="55259488"/>
      </p:ext>
    </p:extLst>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a:t>
            </a:r>
            <a:r>
              <a:rPr lang="zh-CN" altLang="en-US" dirty="0" smtClean="0"/>
              <a:t>数据时代</a:t>
            </a:r>
            <a:endParaRPr lang="zh-CN" altLang="en-US" dirty="0"/>
          </a:p>
        </p:txBody>
      </p:sp>
      <p:sp>
        <p:nvSpPr>
          <p:cNvPr id="3" name="内容占位符 2"/>
          <p:cNvSpPr>
            <a:spLocks noGrp="1"/>
          </p:cNvSpPr>
          <p:nvPr>
            <p:ph idx="1"/>
          </p:nvPr>
        </p:nvSpPr>
        <p:spPr/>
        <p:txBody>
          <a:bodyPr/>
          <a:lstStyle/>
          <a:p>
            <a:r>
              <a:rPr lang="en-US" altLang="zh-CN" dirty="0" smtClean="0"/>
              <a:t>2011</a:t>
            </a:r>
            <a:r>
              <a:rPr lang="zh-CN" altLang="en-US" dirty="0" smtClean="0"/>
              <a:t>年，大数据开始火热</a:t>
            </a:r>
            <a:endParaRPr lang="en-US" altLang="zh-CN" dirty="0" smtClean="0"/>
          </a:p>
          <a:p>
            <a:r>
              <a:rPr lang="en-US" altLang="zh-CN" dirty="0" smtClean="0"/>
              <a:t>2012</a:t>
            </a:r>
            <a:r>
              <a:rPr lang="zh-CN" altLang="en-US" dirty="0" smtClean="0"/>
              <a:t>年，大数据开始被运营</a:t>
            </a:r>
            <a:endParaRPr lang="en-US" altLang="zh-CN" dirty="0" smtClean="0"/>
          </a:p>
          <a:p>
            <a:r>
              <a:rPr lang="en-US" altLang="zh-CN" dirty="0" smtClean="0"/>
              <a:t>2013</a:t>
            </a:r>
            <a:r>
              <a:rPr lang="zh-CN" altLang="en-US" dirty="0" smtClean="0"/>
              <a:t>年，大数据有了一定的积淀和运营基础，开始被运用在各种商业场景，大数据不再单单服务于某个公司，而是开放出来服务于行业乃至社会</a:t>
            </a:r>
            <a:endParaRPr lang="en-US" altLang="zh-CN" dirty="0" smtClean="0"/>
          </a:p>
        </p:txBody>
      </p:sp>
    </p:spTree>
    <p:extLst>
      <p:ext uri="{BB962C8B-B14F-4D97-AF65-F5344CB8AC3E}">
        <p14:creationId xmlns:p14="http://schemas.microsoft.com/office/powerpoint/2010/main" val="3721002179"/>
      </p:ext>
    </p:extLst>
  </p:cSld>
  <p:clrMapOvr>
    <a:masterClrMapping/>
  </p:clrMapOvr>
  <p:transition advClick="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smtClean="0"/>
              <a:t>大数据生态地图</a:t>
            </a:r>
            <a:endParaRPr lang="zh-CN" altLang="zh-CN" dirty="0"/>
          </a:p>
        </p:txBody>
      </p:sp>
      <p:pic>
        <p:nvPicPr>
          <p:cNvPr id="4" name="Picture 2" descr="大数据生态地图3.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340768"/>
            <a:ext cx="7200900" cy="527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713421"/>
      </p:ext>
    </p:extLst>
  </p:cSld>
  <p:clrMapOvr>
    <a:masterClrMapping/>
  </p:clrMapOvr>
  <p:transition advClick="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42047" y="4175312"/>
            <a:ext cx="5059456" cy="157244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fontAlgn="auto">
              <a:spcBef>
                <a:spcPts val="0"/>
              </a:spcBef>
              <a:spcAft>
                <a:spcPts val="0"/>
              </a:spcAft>
            </a:pPr>
            <a:r>
              <a:rPr lang="zh-CN" altLang="en-US" sz="4050" b="0" dirty="0">
                <a:solidFill>
                  <a:prstClr val="white"/>
                </a:solidFill>
              </a:rPr>
              <a:t>数据</a:t>
            </a:r>
          </a:p>
        </p:txBody>
      </p:sp>
      <p:sp>
        <p:nvSpPr>
          <p:cNvPr id="5" name="矩形 4"/>
          <p:cNvSpPr/>
          <p:nvPr/>
        </p:nvSpPr>
        <p:spPr>
          <a:xfrm>
            <a:off x="5796136" y="836712"/>
            <a:ext cx="3012141" cy="5509200"/>
          </a:xfrm>
          <a:prstGeom prst="rect">
            <a:avLst/>
          </a:prstGeom>
        </p:spPr>
        <p:txBody>
          <a:bodyPr wrap="square">
            <a:spAutoFit/>
          </a:bodyPr>
          <a:lstStyle/>
          <a:p>
            <a:pPr fontAlgn="auto">
              <a:spcBef>
                <a:spcPts val="0"/>
              </a:spcBef>
              <a:spcAft>
                <a:spcPts val="0"/>
              </a:spcAft>
            </a:pPr>
            <a:r>
              <a:rPr lang="zh-CN" altLang="en-US" sz="1600" dirty="0" smtClean="0">
                <a:solidFill>
                  <a:srgbClr val="555555"/>
                </a:solidFill>
                <a:latin typeface="Microsoft Yahei" panose="020B0503020204020204" pitchFamily="34" charset="-122"/>
                <a:ea typeface="Microsoft Yahei" panose="020B0503020204020204" pitchFamily="34" charset="-122"/>
              </a:rPr>
              <a:t>大数据基础设施：</a:t>
            </a:r>
            <a:r>
              <a:rPr lang="en-US" altLang="zh-CN" sz="1600" dirty="0" smtClean="0">
                <a:solidFill>
                  <a:srgbClr val="555555"/>
                </a:solidFill>
                <a:latin typeface="Microsoft Yahei" panose="020B0503020204020204" pitchFamily="34" charset="-122"/>
                <a:ea typeface="Microsoft Yahei" panose="020B0503020204020204" pitchFamily="34" charset="-122"/>
              </a:rPr>
              <a:t>Hadoop/Spark</a:t>
            </a:r>
          </a:p>
          <a:p>
            <a:pPr fontAlgn="auto">
              <a:spcBef>
                <a:spcPts val="0"/>
              </a:spcBef>
              <a:spcAft>
                <a:spcPts val="0"/>
              </a:spcAft>
            </a:pPr>
            <a:endParaRPr lang="en-US" altLang="zh-CN" sz="1600" dirty="0">
              <a:solidFill>
                <a:srgbClr val="555555"/>
              </a:solidFill>
              <a:latin typeface="Microsoft Yahei" panose="020B0503020204020204" pitchFamily="34" charset="-122"/>
              <a:ea typeface="Microsoft Yahei" panose="020B0503020204020204" pitchFamily="34" charset="-122"/>
            </a:endParaRPr>
          </a:p>
          <a:p>
            <a:pPr fontAlgn="auto">
              <a:spcBef>
                <a:spcPts val="0"/>
              </a:spcBef>
              <a:spcAft>
                <a:spcPts val="0"/>
              </a:spcAft>
            </a:pPr>
            <a:r>
              <a:rPr lang="zh-CN" altLang="en-US" sz="1600" dirty="0">
                <a:solidFill>
                  <a:srgbClr val="555555"/>
                </a:solidFill>
                <a:latin typeface="Microsoft Yahei" panose="020B0503020204020204" pitchFamily="34" charset="-122"/>
                <a:ea typeface="Microsoft Yahei" panose="020B0503020204020204" pitchFamily="34" charset="-122"/>
              </a:rPr>
              <a:t>大数据分析工具：从电子表格到时间线动画再到</a:t>
            </a:r>
            <a:r>
              <a:rPr lang="en-US" altLang="zh-CN" sz="1600" dirty="0">
                <a:solidFill>
                  <a:srgbClr val="555555"/>
                </a:solidFill>
                <a:latin typeface="Microsoft Yahei" panose="020B0503020204020204" pitchFamily="34" charset="-122"/>
                <a:ea typeface="Microsoft Yahei" panose="020B0503020204020204" pitchFamily="34" charset="-122"/>
              </a:rPr>
              <a:t>3D</a:t>
            </a:r>
            <a:r>
              <a:rPr lang="zh-CN" altLang="en-US" sz="1600" dirty="0" smtClean="0">
                <a:solidFill>
                  <a:srgbClr val="555555"/>
                </a:solidFill>
                <a:latin typeface="Microsoft Yahei" panose="020B0503020204020204" pitchFamily="34" charset="-122"/>
                <a:ea typeface="Microsoft Yahei" panose="020B0503020204020204" pitchFamily="34" charset="-122"/>
              </a:rPr>
              <a:t>可视化</a:t>
            </a:r>
            <a:endParaRPr lang="en-US" altLang="zh-CN" sz="1600" dirty="0" smtClean="0">
              <a:solidFill>
                <a:srgbClr val="555555"/>
              </a:solidFill>
              <a:latin typeface="Microsoft Yahei" panose="020B0503020204020204" pitchFamily="34" charset="-122"/>
              <a:ea typeface="Microsoft Yahei" panose="020B0503020204020204" pitchFamily="34" charset="-122"/>
            </a:endParaRPr>
          </a:p>
          <a:p>
            <a:pPr fontAlgn="auto">
              <a:spcBef>
                <a:spcPts val="0"/>
              </a:spcBef>
              <a:spcAft>
                <a:spcPts val="0"/>
              </a:spcAft>
            </a:pPr>
            <a:endParaRPr lang="en-US" altLang="zh-CN" sz="1600" dirty="0">
              <a:solidFill>
                <a:srgbClr val="555555"/>
              </a:solidFill>
              <a:latin typeface="Microsoft Yahei" panose="020B0503020204020204" pitchFamily="34" charset="-122"/>
              <a:ea typeface="Microsoft Yahei" panose="020B0503020204020204" pitchFamily="34" charset="-122"/>
            </a:endParaRPr>
          </a:p>
          <a:p>
            <a:pPr fontAlgn="auto">
              <a:spcBef>
                <a:spcPts val="0"/>
              </a:spcBef>
              <a:spcAft>
                <a:spcPts val="0"/>
              </a:spcAft>
            </a:pPr>
            <a:r>
              <a:rPr lang="zh-CN" altLang="en-US" sz="1600" dirty="0">
                <a:solidFill>
                  <a:srgbClr val="555555"/>
                </a:solidFill>
                <a:latin typeface="Microsoft Yahei" panose="020B0503020204020204" pitchFamily="34" charset="-122"/>
                <a:ea typeface="Microsoft Yahei" panose="020B0503020204020204" pitchFamily="34" charset="-122"/>
              </a:rPr>
              <a:t>大数据应用：大数据应用的发展进程相对缓慢，但目前阶段大数据确实已经进入了应用层。从大数据生态地图</a:t>
            </a:r>
            <a:r>
              <a:rPr lang="en-US" altLang="zh-CN" sz="1600" dirty="0">
                <a:solidFill>
                  <a:srgbClr val="555555"/>
                </a:solidFill>
                <a:latin typeface="Microsoft Yahei" panose="020B0503020204020204" pitchFamily="34" charset="-122"/>
                <a:ea typeface="Microsoft Yahei" panose="020B0503020204020204" pitchFamily="34" charset="-122"/>
              </a:rPr>
              <a:t>3.0</a:t>
            </a:r>
            <a:r>
              <a:rPr lang="zh-CN" altLang="en-US" sz="1600" dirty="0">
                <a:solidFill>
                  <a:srgbClr val="555555"/>
                </a:solidFill>
                <a:latin typeface="Microsoft Yahei" panose="020B0503020204020204" pitchFamily="34" charset="-122"/>
                <a:ea typeface="Microsoft Yahei" panose="020B0503020204020204" pitchFamily="34" charset="-122"/>
              </a:rPr>
              <a:t>中我们可以看到，一些创业公司开发出了大数据通用应用，例如</a:t>
            </a:r>
            <a:r>
              <a:rPr lang="zh-CN" altLang="en-US" sz="1600" dirty="0">
                <a:solidFill>
                  <a:srgbClr val="FF0000"/>
                </a:solidFill>
                <a:latin typeface="Microsoft Yahei" panose="020B0503020204020204" pitchFamily="34" charset="-122"/>
                <a:ea typeface="Microsoft Yahei" panose="020B0503020204020204" pitchFamily="34" charset="-122"/>
              </a:rPr>
              <a:t>大数据营销工具、</a:t>
            </a:r>
            <a:r>
              <a:rPr lang="en-US" altLang="zh-CN" sz="1600" dirty="0">
                <a:solidFill>
                  <a:srgbClr val="FF0000"/>
                </a:solidFill>
                <a:latin typeface="Microsoft Yahei" panose="020B0503020204020204" pitchFamily="34" charset="-122"/>
                <a:ea typeface="Microsoft Yahei" panose="020B0503020204020204" pitchFamily="34" charset="-122"/>
              </a:rPr>
              <a:t>CRM</a:t>
            </a:r>
            <a:r>
              <a:rPr lang="zh-CN" altLang="en-US" sz="1600" dirty="0">
                <a:solidFill>
                  <a:srgbClr val="FF0000"/>
                </a:solidFill>
                <a:latin typeface="Microsoft Yahei" panose="020B0503020204020204" pitchFamily="34" charset="-122"/>
                <a:ea typeface="Microsoft Yahei" panose="020B0503020204020204" pitchFamily="34" charset="-122"/>
              </a:rPr>
              <a:t>工具或防欺诈解决方案</a:t>
            </a:r>
            <a:r>
              <a:rPr lang="zh-CN" altLang="en-US" sz="1600" dirty="0">
                <a:solidFill>
                  <a:srgbClr val="555555"/>
                </a:solidFill>
                <a:latin typeface="Microsoft Yahei" panose="020B0503020204020204" pitchFamily="34" charset="-122"/>
                <a:ea typeface="Microsoft Yahei" panose="020B0503020204020204" pitchFamily="34" charset="-122"/>
              </a:rPr>
              <a:t>等。还有一些大数据创业公司开发出了面向行业用户的垂直应用。</a:t>
            </a:r>
            <a:r>
              <a:rPr lang="zh-CN" altLang="en-US" sz="1600" dirty="0">
                <a:solidFill>
                  <a:srgbClr val="FF0000"/>
                </a:solidFill>
                <a:latin typeface="Microsoft Yahei" panose="020B0503020204020204" pitchFamily="34" charset="-122"/>
                <a:ea typeface="Microsoft Yahei" panose="020B0503020204020204" pitchFamily="34" charset="-122"/>
              </a:rPr>
              <a:t>金融和广告行业</a:t>
            </a:r>
            <a:r>
              <a:rPr lang="zh-CN" altLang="en-US" sz="1600" dirty="0">
                <a:solidFill>
                  <a:srgbClr val="555555"/>
                </a:solidFill>
                <a:latin typeface="Microsoft Yahei" panose="020B0503020204020204" pitchFamily="34" charset="-122"/>
                <a:ea typeface="Microsoft Yahei" panose="020B0503020204020204" pitchFamily="34" charset="-122"/>
              </a:rPr>
              <a:t>是大数据应用起步最早的行业，甚至在大数据概念出现之前就已经开始了。未来大数据还将在更多行业得到广泛应用，例如</a:t>
            </a:r>
            <a:r>
              <a:rPr lang="zh-CN" altLang="en-US" sz="1600" dirty="0">
                <a:solidFill>
                  <a:srgbClr val="FF0000"/>
                </a:solidFill>
                <a:latin typeface="Microsoft Yahei" panose="020B0503020204020204" pitchFamily="34" charset="-122"/>
                <a:ea typeface="Microsoft Yahei" panose="020B0503020204020204" pitchFamily="34" charset="-122"/>
              </a:rPr>
              <a:t>医疗、生物科技（尤其是基因组学）和教育</a:t>
            </a:r>
            <a:r>
              <a:rPr lang="zh-CN" altLang="en-US" sz="1600" dirty="0">
                <a:solidFill>
                  <a:srgbClr val="555555"/>
                </a:solidFill>
                <a:latin typeface="Microsoft Yahei" panose="020B0503020204020204" pitchFamily="34" charset="-122"/>
                <a:ea typeface="Microsoft Yahei" panose="020B0503020204020204" pitchFamily="34" charset="-122"/>
              </a:rPr>
              <a:t>等</a:t>
            </a:r>
          </a:p>
        </p:txBody>
      </p:sp>
      <p:sp>
        <p:nvSpPr>
          <p:cNvPr id="6" name="矩形 5"/>
          <p:cNvSpPr/>
          <p:nvPr/>
        </p:nvSpPr>
        <p:spPr>
          <a:xfrm>
            <a:off x="242047" y="1280832"/>
            <a:ext cx="1603562" cy="27936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fontAlgn="auto">
              <a:spcBef>
                <a:spcPts val="0"/>
              </a:spcBef>
              <a:spcAft>
                <a:spcPts val="0"/>
              </a:spcAft>
            </a:pPr>
            <a:r>
              <a:rPr lang="zh-CN" altLang="en-US" sz="4050" b="0" dirty="0">
                <a:solidFill>
                  <a:prstClr val="white"/>
                </a:solidFill>
              </a:rPr>
              <a:t>基础设施</a:t>
            </a:r>
          </a:p>
        </p:txBody>
      </p:sp>
      <p:sp>
        <p:nvSpPr>
          <p:cNvPr id="7" name="矩形 6"/>
          <p:cNvSpPr/>
          <p:nvPr/>
        </p:nvSpPr>
        <p:spPr>
          <a:xfrm>
            <a:off x="1969994" y="1280832"/>
            <a:ext cx="1603562" cy="279362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fontAlgn="auto">
              <a:spcBef>
                <a:spcPts val="0"/>
              </a:spcBef>
              <a:spcAft>
                <a:spcPts val="0"/>
              </a:spcAft>
            </a:pPr>
            <a:r>
              <a:rPr lang="zh-CN" altLang="en-US" sz="4050" b="0" dirty="0">
                <a:solidFill>
                  <a:prstClr val="white"/>
                </a:solidFill>
              </a:rPr>
              <a:t>分析工具</a:t>
            </a:r>
          </a:p>
        </p:txBody>
      </p:sp>
      <p:sp>
        <p:nvSpPr>
          <p:cNvPr id="8" name="矩形 7"/>
          <p:cNvSpPr/>
          <p:nvPr/>
        </p:nvSpPr>
        <p:spPr>
          <a:xfrm>
            <a:off x="3697941" y="1280832"/>
            <a:ext cx="1603562" cy="27936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r>
              <a:rPr lang="zh-CN" altLang="en-US" sz="4050" b="0" dirty="0">
                <a:solidFill>
                  <a:prstClr val="white"/>
                </a:solidFill>
              </a:rPr>
              <a:t>应用</a:t>
            </a:r>
          </a:p>
        </p:txBody>
      </p:sp>
    </p:spTree>
    <p:extLst>
      <p:ext uri="{BB962C8B-B14F-4D97-AF65-F5344CB8AC3E}">
        <p14:creationId xmlns:p14="http://schemas.microsoft.com/office/powerpoint/2010/main" val="42361799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大数据运用</a:t>
            </a:r>
            <a:endParaRPr lang="zh-CN" altLang="en-US" dirty="0"/>
          </a:p>
        </p:txBody>
      </p:sp>
      <p:sp>
        <p:nvSpPr>
          <p:cNvPr id="3" name="内容占位符 2"/>
          <p:cNvSpPr>
            <a:spLocks noGrp="1"/>
          </p:cNvSpPr>
          <p:nvPr>
            <p:ph idx="1"/>
          </p:nvPr>
        </p:nvSpPr>
        <p:spPr>
          <a:xfrm>
            <a:off x="699312" y="1484784"/>
            <a:ext cx="2729754" cy="3953435"/>
          </a:xfrm>
        </p:spPr>
        <p:txBody>
          <a:bodyPr>
            <a:normAutofit lnSpcReduction="10000"/>
          </a:bodyPr>
          <a:lstStyle/>
          <a:p>
            <a:r>
              <a:rPr lang="zh-CN" altLang="en-US" dirty="0" smtClean="0"/>
              <a:t>商业运营</a:t>
            </a:r>
            <a:endParaRPr lang="en-US" altLang="zh-CN" dirty="0" smtClean="0"/>
          </a:p>
          <a:p>
            <a:r>
              <a:rPr lang="zh-CN" altLang="en-US" dirty="0" smtClean="0"/>
              <a:t>市场研究</a:t>
            </a:r>
            <a:endParaRPr lang="en-US" altLang="zh-CN" dirty="0" smtClean="0"/>
          </a:p>
          <a:p>
            <a:r>
              <a:rPr lang="zh-CN" altLang="en-US" dirty="0" smtClean="0"/>
              <a:t>客户跟踪分析</a:t>
            </a:r>
            <a:endParaRPr lang="en-US" altLang="zh-CN" dirty="0" smtClean="0"/>
          </a:p>
          <a:p>
            <a:r>
              <a:rPr lang="zh-CN" altLang="en-US" dirty="0" smtClean="0"/>
              <a:t>仓储问题</a:t>
            </a:r>
            <a:endParaRPr lang="en-US" altLang="zh-CN" dirty="0" smtClean="0"/>
          </a:p>
          <a:p>
            <a:r>
              <a:rPr lang="zh-CN" altLang="en-US" dirty="0" smtClean="0"/>
              <a:t>广告投放分析</a:t>
            </a:r>
            <a:endParaRPr lang="en-US" altLang="zh-CN" dirty="0" smtClean="0"/>
          </a:p>
          <a:p>
            <a:r>
              <a:rPr lang="zh-CN" altLang="en-US" dirty="0" smtClean="0"/>
              <a:t>零售业</a:t>
            </a:r>
            <a:endParaRPr lang="en-US" altLang="zh-CN" dirty="0" smtClean="0"/>
          </a:p>
          <a:p>
            <a:r>
              <a:rPr lang="zh-CN" altLang="en-US" dirty="0" smtClean="0"/>
              <a:t>快餐行业</a:t>
            </a:r>
            <a:endParaRPr lang="en-US" altLang="zh-CN" dirty="0" smtClean="0"/>
          </a:p>
          <a:p>
            <a:r>
              <a:rPr lang="zh-CN" altLang="en-US" dirty="0"/>
              <a:t>铁路</a:t>
            </a:r>
            <a:r>
              <a:rPr lang="zh-CN" altLang="en-US" dirty="0" smtClean="0"/>
              <a:t>系统</a:t>
            </a:r>
            <a:endParaRPr lang="en-US" altLang="zh-CN" dirty="0" smtClean="0"/>
          </a:p>
          <a:p>
            <a:endParaRPr lang="en-US" altLang="zh-CN" dirty="0" smtClean="0"/>
          </a:p>
        </p:txBody>
      </p:sp>
      <p:sp>
        <p:nvSpPr>
          <p:cNvPr id="4" name="内容占位符 2"/>
          <p:cNvSpPr txBox="1">
            <a:spLocks/>
          </p:cNvSpPr>
          <p:nvPr/>
        </p:nvSpPr>
        <p:spPr>
          <a:xfrm>
            <a:off x="3678050" y="1484784"/>
            <a:ext cx="2292724" cy="395343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ct val="20000"/>
              </a:spcBef>
              <a:buClr>
                <a:srgbClr val="333399"/>
              </a:buClr>
              <a:buFont typeface="Wingdings" panose="05000000000000000000" pitchFamily="2" charset="2"/>
              <a:buChar char="v"/>
            </a:pPr>
            <a:r>
              <a:rPr lang="zh-CN" altLang="en-US" dirty="0"/>
              <a:t>城市管理</a:t>
            </a:r>
            <a:endParaRPr lang="en-US" altLang="zh-CN" dirty="0"/>
          </a:p>
          <a:p>
            <a:pPr marL="342900" indent="-342900">
              <a:spcBef>
                <a:spcPct val="20000"/>
              </a:spcBef>
              <a:buClr>
                <a:srgbClr val="333399"/>
              </a:buClr>
              <a:buFont typeface="Wingdings" panose="05000000000000000000" pitchFamily="2" charset="2"/>
              <a:buChar char="v"/>
            </a:pPr>
            <a:r>
              <a:rPr lang="zh-CN" altLang="en-US" dirty="0"/>
              <a:t>城市交通</a:t>
            </a:r>
            <a:endParaRPr lang="en-US" altLang="zh-CN" dirty="0"/>
          </a:p>
          <a:p>
            <a:pPr marL="342900" indent="-342900">
              <a:spcBef>
                <a:spcPct val="20000"/>
              </a:spcBef>
              <a:buClr>
                <a:srgbClr val="333399"/>
              </a:buClr>
              <a:buFont typeface="Wingdings" panose="05000000000000000000" pitchFamily="2" charset="2"/>
              <a:buChar char="v"/>
            </a:pPr>
            <a:r>
              <a:rPr lang="zh-CN" altLang="en-US" dirty="0"/>
              <a:t>公共安全</a:t>
            </a:r>
            <a:endParaRPr lang="en-US" altLang="zh-CN" dirty="0"/>
          </a:p>
          <a:p>
            <a:pPr marL="342900" indent="-342900">
              <a:spcBef>
                <a:spcPct val="20000"/>
              </a:spcBef>
              <a:buClr>
                <a:srgbClr val="333399"/>
              </a:buClr>
              <a:buFont typeface="Wingdings" panose="05000000000000000000" pitchFamily="2" charset="2"/>
              <a:buChar char="v"/>
            </a:pPr>
            <a:r>
              <a:rPr lang="zh-CN" altLang="en-US" dirty="0"/>
              <a:t>网络安全</a:t>
            </a:r>
            <a:endParaRPr lang="en-US" altLang="zh-CN" dirty="0"/>
          </a:p>
          <a:p>
            <a:pPr marL="342900" indent="-342900">
              <a:spcBef>
                <a:spcPct val="20000"/>
              </a:spcBef>
              <a:buClr>
                <a:srgbClr val="333399"/>
              </a:buClr>
              <a:buFont typeface="Wingdings" panose="05000000000000000000" pitchFamily="2" charset="2"/>
              <a:buChar char="v"/>
            </a:pPr>
            <a:r>
              <a:rPr lang="zh-CN" altLang="en-US" dirty="0"/>
              <a:t>能源行业</a:t>
            </a:r>
            <a:endParaRPr lang="en-US" altLang="zh-CN" dirty="0"/>
          </a:p>
          <a:p>
            <a:pPr marL="342900" indent="-342900">
              <a:spcBef>
                <a:spcPct val="20000"/>
              </a:spcBef>
              <a:buClr>
                <a:srgbClr val="333399"/>
              </a:buClr>
              <a:buFont typeface="Wingdings" panose="05000000000000000000" pitchFamily="2" charset="2"/>
              <a:buChar char="v"/>
            </a:pPr>
            <a:r>
              <a:rPr lang="zh-CN" altLang="en-US" dirty="0"/>
              <a:t>社交网络</a:t>
            </a:r>
            <a:endParaRPr lang="en-US" altLang="zh-CN" dirty="0"/>
          </a:p>
          <a:p>
            <a:pPr marL="342900" indent="-342900">
              <a:spcBef>
                <a:spcPct val="20000"/>
              </a:spcBef>
              <a:buClr>
                <a:srgbClr val="333399"/>
              </a:buClr>
              <a:buFont typeface="Wingdings" panose="05000000000000000000" pitchFamily="2" charset="2"/>
              <a:buChar char="v"/>
            </a:pPr>
            <a:r>
              <a:rPr lang="zh-CN" altLang="en-US" dirty="0"/>
              <a:t>政府</a:t>
            </a:r>
            <a:r>
              <a:rPr lang="zh-CN" altLang="en-US" dirty="0" smtClean="0"/>
              <a:t>作为</a:t>
            </a:r>
            <a:endParaRPr lang="en-US" altLang="zh-CN" dirty="0" smtClean="0"/>
          </a:p>
          <a:p>
            <a:pPr marL="342900" indent="-342900">
              <a:spcBef>
                <a:spcPct val="20000"/>
              </a:spcBef>
              <a:buClr>
                <a:srgbClr val="333399"/>
              </a:buClr>
              <a:buFont typeface="Wingdings" panose="05000000000000000000" pitchFamily="2" charset="2"/>
              <a:buChar char="v"/>
            </a:pPr>
            <a:r>
              <a:rPr lang="zh-CN" altLang="en-US" dirty="0" smtClean="0"/>
              <a:t>总统选举</a:t>
            </a:r>
            <a:endParaRPr lang="en-US" altLang="zh-CN" dirty="0"/>
          </a:p>
        </p:txBody>
      </p:sp>
      <p:sp>
        <p:nvSpPr>
          <p:cNvPr id="5" name="内容占位符 2"/>
          <p:cNvSpPr txBox="1">
            <a:spLocks/>
          </p:cNvSpPr>
          <p:nvPr/>
        </p:nvSpPr>
        <p:spPr>
          <a:xfrm>
            <a:off x="6219758" y="1484784"/>
            <a:ext cx="2037229" cy="395343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ct val="20000"/>
              </a:spcBef>
              <a:buClr>
                <a:srgbClr val="333399"/>
              </a:buClr>
              <a:buFont typeface="Wingdings" panose="05000000000000000000" pitchFamily="2" charset="2"/>
              <a:buChar char="v"/>
            </a:pPr>
            <a:r>
              <a:rPr lang="zh-CN" altLang="en-US" dirty="0"/>
              <a:t>汽车行业</a:t>
            </a:r>
            <a:endParaRPr lang="en-US" altLang="zh-CN" dirty="0"/>
          </a:p>
          <a:p>
            <a:pPr marL="342900" indent="-342900">
              <a:spcBef>
                <a:spcPct val="20000"/>
              </a:spcBef>
              <a:buClr>
                <a:srgbClr val="333399"/>
              </a:buClr>
              <a:buFont typeface="Wingdings" panose="05000000000000000000" pitchFamily="2" charset="2"/>
              <a:buChar char="v"/>
            </a:pPr>
            <a:r>
              <a:rPr lang="zh-CN" altLang="en-US" dirty="0"/>
              <a:t>智慧医疗</a:t>
            </a:r>
            <a:endParaRPr lang="en-US" altLang="zh-CN" dirty="0"/>
          </a:p>
          <a:p>
            <a:pPr marL="342900" indent="-342900">
              <a:spcBef>
                <a:spcPct val="20000"/>
              </a:spcBef>
              <a:buClr>
                <a:srgbClr val="333399"/>
              </a:buClr>
              <a:buFont typeface="Wingdings" panose="05000000000000000000" pitchFamily="2" charset="2"/>
              <a:buChar char="v"/>
            </a:pPr>
            <a:r>
              <a:rPr lang="zh-CN" altLang="en-US" dirty="0"/>
              <a:t>保险行业</a:t>
            </a:r>
            <a:endParaRPr lang="en-US" altLang="zh-CN" dirty="0"/>
          </a:p>
          <a:p>
            <a:pPr marL="342900" indent="-342900">
              <a:spcBef>
                <a:spcPct val="20000"/>
              </a:spcBef>
              <a:buClr>
                <a:srgbClr val="333399"/>
              </a:buClr>
              <a:buFont typeface="Wingdings" panose="05000000000000000000" pitchFamily="2" charset="2"/>
              <a:buChar char="v"/>
            </a:pPr>
            <a:r>
              <a:rPr lang="zh-CN" altLang="en-US" dirty="0"/>
              <a:t>通讯行业</a:t>
            </a:r>
            <a:endParaRPr lang="en-US" altLang="zh-CN" dirty="0"/>
          </a:p>
          <a:p>
            <a:pPr marL="342900" indent="-342900">
              <a:spcBef>
                <a:spcPct val="20000"/>
              </a:spcBef>
              <a:buClr>
                <a:srgbClr val="333399"/>
              </a:buClr>
              <a:buFont typeface="Wingdings" panose="05000000000000000000" pitchFamily="2" charset="2"/>
              <a:buChar char="v"/>
            </a:pPr>
            <a:r>
              <a:rPr lang="zh-CN" altLang="en-US" dirty="0"/>
              <a:t>个人服务</a:t>
            </a:r>
            <a:endParaRPr lang="en-US" altLang="zh-CN" dirty="0"/>
          </a:p>
          <a:p>
            <a:pPr marL="342900" indent="-342900">
              <a:spcBef>
                <a:spcPct val="20000"/>
              </a:spcBef>
              <a:buClr>
                <a:srgbClr val="333399"/>
              </a:buClr>
              <a:buFont typeface="Wingdings" panose="05000000000000000000" pitchFamily="2" charset="2"/>
              <a:buChar char="v"/>
            </a:pPr>
            <a:r>
              <a:rPr lang="zh-CN" altLang="en-US" dirty="0"/>
              <a:t>探索人生</a:t>
            </a:r>
            <a:endParaRPr lang="en-US" altLang="zh-CN" dirty="0"/>
          </a:p>
          <a:p>
            <a:pPr marL="342900" indent="-342900">
              <a:spcBef>
                <a:spcPct val="20000"/>
              </a:spcBef>
              <a:buClr>
                <a:srgbClr val="333399"/>
              </a:buClr>
              <a:buFont typeface="Wingdings" panose="05000000000000000000" pitchFamily="2" charset="2"/>
              <a:buChar char="v"/>
            </a:pPr>
            <a:r>
              <a:rPr lang="zh-CN" altLang="en-US" dirty="0"/>
              <a:t>体育运动</a:t>
            </a:r>
            <a:endParaRPr lang="en-US" altLang="zh-CN" dirty="0"/>
          </a:p>
          <a:p>
            <a:pPr marL="342900" indent="-342900">
              <a:spcBef>
                <a:spcPct val="20000"/>
              </a:spcBef>
              <a:buClr>
                <a:srgbClr val="333399"/>
              </a:buClr>
              <a:buFont typeface="Wingdings" panose="05000000000000000000" pitchFamily="2" charset="2"/>
              <a:buChar char="v"/>
            </a:pPr>
            <a:r>
              <a:rPr lang="zh-CN" altLang="en-US" dirty="0"/>
              <a:t>人才分析</a:t>
            </a:r>
            <a:endParaRPr lang="en-US" altLang="zh-CN" dirty="0"/>
          </a:p>
        </p:txBody>
      </p:sp>
    </p:spTree>
    <p:extLst>
      <p:ext uri="{BB962C8B-B14F-4D97-AF65-F5344CB8AC3E}">
        <p14:creationId xmlns:p14="http://schemas.microsoft.com/office/powerpoint/2010/main" val="3510949220"/>
      </p:ext>
    </p:extLst>
  </p:cSld>
  <p:clrMapOvr>
    <a:masterClrMapping/>
  </p:clrMapOvr>
  <p:transition advClick="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商业运营</a:t>
            </a:r>
            <a:endParaRPr lang="zh-CN" altLang="en-US" dirty="0"/>
          </a:p>
        </p:txBody>
      </p:sp>
      <p:sp>
        <p:nvSpPr>
          <p:cNvPr id="3" name="内容占位符 2"/>
          <p:cNvSpPr>
            <a:spLocks noGrp="1"/>
          </p:cNvSpPr>
          <p:nvPr>
            <p:ph idx="1"/>
          </p:nvPr>
        </p:nvSpPr>
        <p:spPr/>
        <p:txBody>
          <a:bodyPr/>
          <a:lstStyle/>
          <a:p>
            <a:r>
              <a:rPr lang="en-US" altLang="zh-CN" dirty="0" smtClean="0">
                <a:hlinkClick r:id="rId2"/>
              </a:rPr>
              <a:t>IBM</a:t>
            </a:r>
            <a:r>
              <a:rPr lang="zh-CN" altLang="en-US" dirty="0" smtClean="0">
                <a:hlinkClick r:id="rId2"/>
              </a:rPr>
              <a:t>智慧分析与洞察</a:t>
            </a:r>
            <a:r>
              <a:rPr lang="en-US" altLang="zh-CN" dirty="0" smtClean="0">
                <a:hlinkClick r:id="rId2"/>
              </a:rPr>
              <a:t>-</a:t>
            </a:r>
            <a:r>
              <a:rPr lang="zh-CN" altLang="en-US" dirty="0" smtClean="0">
                <a:hlinkClick r:id="rId2"/>
              </a:rPr>
              <a:t>美味的数据</a:t>
            </a:r>
            <a:endParaRPr lang="en-US" altLang="zh-CN" dirty="0" smtClean="0"/>
          </a:p>
          <a:p>
            <a:r>
              <a:rPr lang="en-US" altLang="zh-CN" dirty="0" smtClean="0">
                <a:hlinkClick r:id="rId3"/>
              </a:rPr>
              <a:t>IBM</a:t>
            </a:r>
            <a:r>
              <a:rPr lang="zh-CN" altLang="en-US" dirty="0">
                <a:hlinkClick r:id="rId3"/>
              </a:rPr>
              <a:t>智慧的分析洞察案例</a:t>
            </a:r>
            <a:r>
              <a:rPr lang="en-US" altLang="zh-CN" dirty="0">
                <a:hlinkClick r:id="rId3"/>
              </a:rPr>
              <a:t>_</a:t>
            </a:r>
            <a:r>
              <a:rPr lang="zh-CN" altLang="en-US" dirty="0" smtClean="0">
                <a:hlinkClick r:id="rId3"/>
              </a:rPr>
              <a:t>美国辛辛那提动物园</a:t>
            </a:r>
            <a:endParaRPr lang="zh-CN" altLang="en-US" dirty="0" smtClean="0"/>
          </a:p>
          <a:p>
            <a:r>
              <a:rPr lang="en-US" altLang="zh-CN" dirty="0" smtClean="0"/>
              <a:t>[</a:t>
            </a:r>
            <a:r>
              <a:rPr lang="en-US" altLang="zh-CN" dirty="0"/>
              <a:t>1] </a:t>
            </a:r>
            <a:r>
              <a:rPr lang="zh-CN" altLang="en-US" dirty="0"/>
              <a:t>辛辛那提动物园使用了</a:t>
            </a:r>
            <a:r>
              <a:rPr lang="en-US" altLang="zh-CN" dirty="0" err="1"/>
              <a:t>Cognos</a:t>
            </a:r>
            <a:r>
              <a:rPr lang="zh-CN" altLang="en-US" dirty="0"/>
              <a:t>，为</a:t>
            </a:r>
            <a:r>
              <a:rPr lang="en-US" altLang="zh-CN" dirty="0"/>
              <a:t>iPad</a:t>
            </a:r>
            <a:r>
              <a:rPr lang="zh-CN" altLang="en-US" dirty="0"/>
              <a:t>提供了单一视图查看管理</a:t>
            </a:r>
            <a:r>
              <a:rPr lang="zh-CN" altLang="en-US" dirty="0">
                <a:solidFill>
                  <a:srgbClr val="FF0000"/>
                </a:solidFill>
              </a:rPr>
              <a:t>即时访问的游客</a:t>
            </a:r>
            <a:r>
              <a:rPr lang="zh-CN" altLang="en-US" dirty="0"/>
              <a:t>和</a:t>
            </a:r>
            <a:r>
              <a:rPr lang="zh-CN" altLang="en-US" dirty="0">
                <a:solidFill>
                  <a:srgbClr val="FF0000"/>
                </a:solidFill>
              </a:rPr>
              <a:t>商务信息</a:t>
            </a:r>
            <a:r>
              <a:rPr lang="zh-CN" altLang="en-US" dirty="0"/>
              <a:t>的服务。借此，动物园可以获得新的收入来源和提高营收，并根据这些信息及时调整营销政策</a:t>
            </a:r>
            <a:r>
              <a:rPr lang="zh-CN" altLang="en-US" dirty="0" smtClean="0"/>
              <a:t>。</a:t>
            </a:r>
            <a:endParaRPr lang="en-US" altLang="zh-CN" dirty="0" smtClean="0"/>
          </a:p>
          <a:p>
            <a:r>
              <a:rPr lang="en-US" altLang="zh-CN" dirty="0" smtClean="0"/>
              <a:t>[</a:t>
            </a:r>
            <a:r>
              <a:rPr lang="en-US" altLang="zh-CN" dirty="0"/>
              <a:t>2] </a:t>
            </a:r>
            <a:r>
              <a:rPr lang="zh-CN" altLang="en-US" dirty="0"/>
              <a:t>数据收集和分析工具能够帮助银行设立最佳网点，确定最好的网点位置，帮助这个银行更好地运作业务，推动业务的成长。</a:t>
            </a:r>
            <a:endParaRPr lang="en-US" altLang="zh-CN" dirty="0"/>
          </a:p>
          <a:p>
            <a:endParaRPr lang="zh-CN" altLang="en-US" dirty="0" smtClean="0"/>
          </a:p>
          <a:p>
            <a:endParaRPr lang="zh-CN" altLang="en-US" dirty="0"/>
          </a:p>
        </p:txBody>
      </p:sp>
    </p:spTree>
    <p:extLst>
      <p:ext uri="{BB962C8B-B14F-4D97-AF65-F5344CB8AC3E}">
        <p14:creationId xmlns:p14="http://schemas.microsoft.com/office/powerpoint/2010/main" val="2270173636"/>
      </p:ext>
    </p:extLst>
  </p:cSld>
  <p:clrMapOvr>
    <a:masterClrMapping/>
  </p:clrMapOvr>
  <p:transition advClick="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警务大</a:t>
            </a:r>
            <a:r>
              <a:rPr lang="zh-CN" altLang="en-US" dirty="0" smtClean="0"/>
              <a:t>数据</a:t>
            </a:r>
            <a:endParaRPr lang="zh-CN" altLang="en-US" dirty="0"/>
          </a:p>
        </p:txBody>
      </p:sp>
      <p:sp>
        <p:nvSpPr>
          <p:cNvPr id="3" name="内容占位符 2"/>
          <p:cNvSpPr>
            <a:spLocks noGrp="1"/>
          </p:cNvSpPr>
          <p:nvPr>
            <p:ph idx="1"/>
          </p:nvPr>
        </p:nvSpPr>
        <p:spPr>
          <a:xfrm>
            <a:off x="746646" y="1484784"/>
            <a:ext cx="7641778" cy="4536504"/>
          </a:xfrm>
        </p:spPr>
        <p:txBody>
          <a:bodyPr>
            <a:noAutofit/>
          </a:bodyPr>
          <a:lstStyle/>
          <a:p>
            <a:r>
              <a:rPr lang="zh-CN" altLang="en-US" sz="2400" dirty="0">
                <a:hlinkClick r:id="rId3"/>
              </a:rPr>
              <a:t>警务</a:t>
            </a:r>
            <a:r>
              <a:rPr lang="en-US" altLang="zh-CN" sz="2400" dirty="0">
                <a:hlinkClick r:id="rId3"/>
              </a:rPr>
              <a:t>2.0</a:t>
            </a:r>
            <a:r>
              <a:rPr lang="zh-CN" altLang="en-US" sz="2400" dirty="0">
                <a:hlinkClick r:id="rId3"/>
              </a:rPr>
              <a:t>：用大数据预防</a:t>
            </a:r>
            <a:r>
              <a:rPr lang="zh-CN" altLang="en-US" sz="2400" dirty="0" smtClean="0">
                <a:hlinkClick r:id="rId3"/>
              </a:rPr>
              <a:t>犯罪</a:t>
            </a:r>
            <a:endParaRPr lang="en-US" altLang="zh-CN" sz="2400" dirty="0" smtClean="0"/>
          </a:p>
          <a:p>
            <a:pPr lvl="1"/>
            <a:r>
              <a:rPr lang="en-US" altLang="zh-CN" sz="1800" dirty="0" smtClean="0"/>
              <a:t>《</a:t>
            </a:r>
            <a:r>
              <a:rPr lang="zh-CN" altLang="en-US" sz="1800" dirty="0" smtClean="0"/>
              <a:t>执法部门的</a:t>
            </a:r>
            <a:r>
              <a:rPr lang="en-US" altLang="zh-CN" sz="1800" dirty="0" smtClean="0"/>
              <a:t>Hadoop</a:t>
            </a:r>
            <a:r>
              <a:rPr lang="zh-CN" altLang="en-US" sz="1800" dirty="0" smtClean="0"/>
              <a:t>大数据解决方案</a:t>
            </a:r>
            <a:r>
              <a:rPr lang="en-US" altLang="zh-CN" sz="1800" dirty="0" smtClean="0"/>
              <a:t>》</a:t>
            </a:r>
            <a:endParaRPr lang="zh-CN" altLang="en-US" sz="1800" dirty="0" smtClean="0"/>
          </a:p>
          <a:p>
            <a:pPr lvl="1"/>
            <a:r>
              <a:rPr lang="zh-CN" altLang="en-US" sz="1800" dirty="0">
                <a:hlinkClick r:id="rId4"/>
              </a:rPr>
              <a:t>具备预测能力的</a:t>
            </a:r>
            <a:r>
              <a:rPr lang="zh-CN" altLang="en-US" sz="1800" dirty="0" smtClean="0">
                <a:hlinkClick r:id="rId4"/>
              </a:rPr>
              <a:t>警察</a:t>
            </a:r>
            <a:r>
              <a:rPr lang="zh-CN" altLang="en-US" sz="1800" dirty="0" smtClean="0"/>
              <a:t>（</a:t>
            </a:r>
            <a:r>
              <a:rPr lang="en-US" altLang="zh-CN" sz="1800" dirty="0" smtClean="0"/>
              <a:t>IBM</a:t>
            </a:r>
            <a:r>
              <a:rPr lang="zh-CN" altLang="en-US" sz="1800" dirty="0" smtClean="0"/>
              <a:t>）</a:t>
            </a:r>
            <a:endParaRPr lang="en-US" altLang="zh-CN" sz="1800" dirty="0" smtClean="0"/>
          </a:p>
          <a:p>
            <a:pPr lvl="1"/>
            <a:r>
              <a:rPr lang="zh-CN" altLang="en-US" sz="1800" dirty="0">
                <a:hlinkClick r:id="rId5"/>
              </a:rPr>
              <a:t>数据分析</a:t>
            </a:r>
            <a:r>
              <a:rPr lang="en-US" altLang="zh-CN" sz="1800" dirty="0">
                <a:hlinkClick r:id="rId5"/>
              </a:rPr>
              <a:t>_IBM</a:t>
            </a:r>
            <a:r>
              <a:rPr lang="zh-CN" altLang="en-US" sz="1800" dirty="0">
                <a:hlinkClick r:id="rId5"/>
              </a:rPr>
              <a:t>孟菲斯警察局</a:t>
            </a:r>
            <a:r>
              <a:rPr lang="zh-CN" altLang="en-US" sz="1800" dirty="0" smtClean="0">
                <a:hlinkClick r:id="rId5"/>
              </a:rPr>
              <a:t>案例</a:t>
            </a:r>
            <a:endParaRPr lang="zh-CN" altLang="en-US" sz="1800" dirty="0"/>
          </a:p>
          <a:p>
            <a:r>
              <a:rPr lang="zh-CN" altLang="en-US" sz="2400" dirty="0">
                <a:hlinkClick r:id="rId6"/>
              </a:rPr>
              <a:t>警务大数据案例：大数据预测分析与犯罪</a:t>
            </a:r>
            <a:r>
              <a:rPr lang="zh-CN" altLang="en-US" sz="2400" dirty="0" smtClean="0">
                <a:hlinkClick r:id="rId6"/>
              </a:rPr>
              <a:t>预防</a:t>
            </a:r>
            <a:endParaRPr lang="en-US" altLang="zh-CN" sz="2400" dirty="0" smtClean="0"/>
          </a:p>
          <a:p>
            <a:pPr lvl="1"/>
            <a:r>
              <a:rPr lang="zh-CN" altLang="en-US" sz="1800" dirty="0"/>
              <a:t>洛杉矶警察局已经能够利用大数据分析软件成功的把辖区里的盗窃犯罪降低了</a:t>
            </a:r>
            <a:r>
              <a:rPr lang="en-US" altLang="zh-CN" sz="1800" dirty="0"/>
              <a:t>33%</a:t>
            </a:r>
            <a:r>
              <a:rPr lang="zh-CN" altLang="en-US" sz="1800" dirty="0"/>
              <a:t>， 暴力犯罪降低了</a:t>
            </a:r>
            <a:r>
              <a:rPr lang="en-US" altLang="zh-CN" sz="1800" dirty="0"/>
              <a:t>21%</a:t>
            </a:r>
            <a:r>
              <a:rPr lang="zh-CN" altLang="en-US" sz="1800" dirty="0"/>
              <a:t>，财产类犯罪降低了</a:t>
            </a:r>
            <a:r>
              <a:rPr lang="en-US" altLang="zh-CN" sz="1800" dirty="0"/>
              <a:t>12%</a:t>
            </a:r>
            <a:r>
              <a:rPr lang="zh-CN" altLang="en-US" sz="1800" dirty="0"/>
              <a:t>。 </a:t>
            </a:r>
          </a:p>
          <a:p>
            <a:r>
              <a:rPr lang="zh-CN" altLang="en-US" sz="2400" dirty="0">
                <a:hlinkClick r:id="rId7"/>
              </a:rPr>
              <a:t>警务大数据：纽约警察使用</a:t>
            </a:r>
            <a:r>
              <a:rPr lang="en-US" altLang="zh-CN" sz="2400" dirty="0">
                <a:hlinkClick r:id="rId7"/>
              </a:rPr>
              <a:t>Twitter</a:t>
            </a:r>
            <a:r>
              <a:rPr lang="zh-CN" altLang="en-US" sz="2400" dirty="0">
                <a:hlinkClick r:id="rId7"/>
              </a:rPr>
              <a:t>预测</a:t>
            </a:r>
            <a:r>
              <a:rPr lang="zh-CN" altLang="en-US" sz="2400" dirty="0" smtClean="0">
                <a:hlinkClick r:id="rId7"/>
              </a:rPr>
              <a:t>犯罪</a:t>
            </a:r>
            <a:endParaRPr lang="en-US" altLang="zh-CN" sz="2400" dirty="0" smtClean="0"/>
          </a:p>
          <a:p>
            <a:pPr lvl="1"/>
            <a:r>
              <a:rPr lang="zh-CN" altLang="en-US" sz="1800" dirty="0" smtClean="0"/>
              <a:t>根据研究结果，基于推特的</a:t>
            </a:r>
            <a:r>
              <a:rPr lang="en-US" altLang="zh-CN" sz="1800" dirty="0" smtClean="0"/>
              <a:t>KDE</a:t>
            </a:r>
            <a:r>
              <a:rPr lang="zh-CN" altLang="en-US" sz="1800" dirty="0" smtClean="0"/>
              <a:t>算法与传统</a:t>
            </a:r>
            <a:r>
              <a:rPr lang="en-US" altLang="zh-CN" sz="1800" dirty="0" smtClean="0"/>
              <a:t>KDE</a:t>
            </a:r>
            <a:r>
              <a:rPr lang="zh-CN" altLang="en-US" sz="1800" dirty="0" smtClean="0"/>
              <a:t>方法相比，在预测跟踪，刑事损害，和赌博问题的准确度上有所提升。但在纵火，绑架，勒索等问题上，准确度 却相对较低。</a:t>
            </a:r>
            <a:endParaRPr lang="zh-CN" altLang="en-US" sz="1800" dirty="0"/>
          </a:p>
          <a:p>
            <a:endParaRPr lang="zh-CN" altLang="en-US" sz="2400" dirty="0"/>
          </a:p>
        </p:txBody>
      </p:sp>
    </p:spTree>
    <p:extLst>
      <p:ext uri="{BB962C8B-B14F-4D97-AF65-F5344CB8AC3E}">
        <p14:creationId xmlns:p14="http://schemas.microsoft.com/office/powerpoint/2010/main" val="899534474"/>
      </p:ext>
    </p:extLst>
  </p:cSld>
  <p:clrMapOvr>
    <a:masterClrMapping/>
  </p:clrMapOvr>
  <p:transition advClick="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智慧交通</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通过在城市多处设置的传感器，我们能随时掌握在某个地方有多少辆汽车，车速是多少。有了这些数据就可以建立起模型进行分析，从而指导人们确定出行计划，避免拥堵</a:t>
            </a:r>
            <a:r>
              <a:rPr lang="zh-CN" altLang="en-US" dirty="0" smtClean="0"/>
              <a:t>。</a:t>
            </a:r>
            <a:endParaRPr lang="en-US" altLang="zh-CN" dirty="0" smtClean="0"/>
          </a:p>
          <a:p>
            <a:r>
              <a:rPr lang="en-US" altLang="zh-CN" dirty="0" smtClean="0"/>
              <a:t>[</a:t>
            </a:r>
            <a:r>
              <a:rPr lang="en-US" altLang="zh-CN" dirty="0"/>
              <a:t>2] IBM</a:t>
            </a:r>
            <a:r>
              <a:rPr lang="zh-CN" altLang="en-US" dirty="0"/>
              <a:t>的六位数据分析工程师准备通过整合、分析现有交通数据，以及来自社交媒体（</a:t>
            </a:r>
            <a:r>
              <a:rPr lang="en-US" altLang="zh-CN" dirty="0"/>
              <a:t>Twitter</a:t>
            </a:r>
            <a:r>
              <a:rPr lang="zh-CN" altLang="en-US" dirty="0"/>
              <a:t>）的新数据源，来医治波士顿的交通恶瘤。这些数据包括市政网联网能够实时采集的交通信号灯、二氧化碳传感器甚至汽车的数据，这些数据能够帮助乘客重新调整路线，节省时间，节省汽油。</a:t>
            </a:r>
          </a:p>
        </p:txBody>
      </p:sp>
    </p:spTree>
    <p:extLst>
      <p:ext uri="{BB962C8B-B14F-4D97-AF65-F5344CB8AC3E}">
        <p14:creationId xmlns:p14="http://schemas.microsoft.com/office/powerpoint/2010/main" val="1705372179"/>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WSC</a:t>
            </a:r>
            <a:r>
              <a:rPr lang="zh-CN" altLang="en-US" dirty="0" smtClean="0"/>
              <a:t>与</a:t>
            </a:r>
            <a:r>
              <a:rPr lang="en-US" altLang="zh-CN" dirty="0" smtClean="0"/>
              <a:t>HPC</a:t>
            </a:r>
            <a:endParaRPr lang="zh-CN" altLang="en-US" dirty="0"/>
          </a:p>
        </p:txBody>
      </p:sp>
      <p:sp>
        <p:nvSpPr>
          <p:cNvPr id="3" name="内容占位符 2"/>
          <p:cNvSpPr>
            <a:spLocks noGrp="1"/>
          </p:cNvSpPr>
          <p:nvPr>
            <p:ph idx="1"/>
          </p:nvPr>
        </p:nvSpPr>
        <p:spPr/>
        <p:txBody>
          <a:bodyPr/>
          <a:lstStyle/>
          <a:p>
            <a:r>
              <a:rPr lang="en-US" altLang="zh-CN" dirty="0" smtClean="0"/>
              <a:t>HPC</a:t>
            </a:r>
            <a:r>
              <a:rPr lang="zh-CN" altLang="en-US" dirty="0" smtClean="0"/>
              <a:t>处理器和节点之间的网络通常要比</a:t>
            </a:r>
            <a:r>
              <a:rPr lang="en-US" altLang="zh-CN" dirty="0" smtClean="0"/>
              <a:t>WSC</a:t>
            </a:r>
            <a:r>
              <a:rPr lang="zh-CN" altLang="en-US" dirty="0" smtClean="0"/>
              <a:t>快得多，</a:t>
            </a:r>
            <a:r>
              <a:rPr lang="en-US" altLang="zh-CN" dirty="0" smtClean="0"/>
              <a:t>HPC</a:t>
            </a:r>
            <a:r>
              <a:rPr lang="zh-CN" altLang="en-US" dirty="0" smtClean="0"/>
              <a:t>应用程序独立性更强，通信更频繁。</a:t>
            </a:r>
            <a:endParaRPr lang="en-US" altLang="zh-CN" dirty="0" smtClean="0"/>
          </a:p>
          <a:p>
            <a:r>
              <a:rPr lang="en-US" altLang="zh-CN" dirty="0" smtClean="0"/>
              <a:t>HPC</a:t>
            </a:r>
            <a:r>
              <a:rPr lang="zh-CN" altLang="en-US" dirty="0" smtClean="0"/>
              <a:t>更倾向于使用定制硬件</a:t>
            </a:r>
            <a:endParaRPr lang="en-US" altLang="zh-CN" dirty="0" smtClean="0"/>
          </a:p>
          <a:p>
            <a:r>
              <a:rPr lang="en-US" altLang="zh-CN" dirty="0" smtClean="0"/>
              <a:t>WSC</a:t>
            </a:r>
            <a:r>
              <a:rPr lang="zh-CN" altLang="en-US" dirty="0" smtClean="0"/>
              <a:t>可以通过使用大众化商用芯片来降低成本</a:t>
            </a:r>
            <a:endParaRPr lang="en-US" altLang="zh-CN" dirty="0" smtClean="0"/>
          </a:p>
          <a:p>
            <a:r>
              <a:rPr lang="en-US" altLang="zh-CN" dirty="0" smtClean="0"/>
              <a:t>HPC</a:t>
            </a:r>
            <a:r>
              <a:rPr lang="zh-CN" altLang="en-US" dirty="0" smtClean="0"/>
              <a:t>强调线程级并行或数据级并行，通常强调完成单项任务的延迟</a:t>
            </a:r>
            <a:endParaRPr lang="en-US" altLang="zh-CN" dirty="0" smtClean="0"/>
          </a:p>
          <a:p>
            <a:r>
              <a:rPr lang="en-US" altLang="zh-CN" dirty="0" smtClean="0"/>
              <a:t>WSC</a:t>
            </a:r>
            <a:r>
              <a:rPr lang="zh-CN" altLang="en-US" dirty="0" smtClean="0"/>
              <a:t>通过请求级并行完成许多独立任务</a:t>
            </a:r>
            <a:endParaRPr lang="en-US" altLang="zh-CN" dirty="0" smtClean="0"/>
          </a:p>
          <a:p>
            <a:r>
              <a:rPr lang="en-US" altLang="zh-CN" dirty="0" smtClean="0"/>
              <a:t>HPC</a:t>
            </a:r>
            <a:r>
              <a:rPr lang="zh-CN" altLang="en-US" dirty="0" smtClean="0"/>
              <a:t>集群往往拥有长时间运行作业，会使服务器满负荷运行，甚至能持续数周以上</a:t>
            </a:r>
            <a:endParaRPr lang="en-US" altLang="zh-CN" dirty="0" smtClean="0"/>
          </a:p>
          <a:p>
            <a:r>
              <a:rPr lang="en-US" altLang="zh-CN" dirty="0" smtClean="0"/>
              <a:t>WSC</a:t>
            </a:r>
            <a:r>
              <a:rPr lang="zh-CN" altLang="en-US" dirty="0" smtClean="0"/>
              <a:t>服务器的利用率通常在</a:t>
            </a:r>
            <a:r>
              <a:rPr lang="en-US" altLang="zh-CN" dirty="0" smtClean="0"/>
              <a:t>10%~50%</a:t>
            </a:r>
            <a:r>
              <a:rPr lang="zh-CN" altLang="en-US" dirty="0" smtClean="0"/>
              <a:t>之间，而且每天都会发生变化</a:t>
            </a:r>
            <a:endParaRPr lang="en-US" altLang="zh-CN" dirty="0" smtClean="0"/>
          </a:p>
          <a:p>
            <a:endParaRPr lang="zh-CN" altLang="en-US" dirty="0"/>
          </a:p>
        </p:txBody>
      </p:sp>
    </p:spTree>
    <p:extLst>
      <p:ext uri="{BB962C8B-B14F-4D97-AF65-F5344CB8AC3E}">
        <p14:creationId xmlns:p14="http://schemas.microsoft.com/office/powerpoint/2010/main" val="206876178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2276872"/>
            <a:ext cx="8430513" cy="2554545"/>
          </a:xfrm>
          <a:prstGeom prst="rect">
            <a:avLst/>
          </a:prstGeom>
          <a:noFill/>
        </p:spPr>
        <p:txBody>
          <a:bodyPr wrap="none" lIns="91440" tIns="45720" rIns="91440" bIns="45720">
            <a:spAutoFit/>
          </a:bodyPr>
          <a:lstStyle/>
          <a:p>
            <a:pPr algn="ctr"/>
            <a:r>
              <a:rPr lang="zh-CN" altLang="en-US" sz="8000" dirty="0" smtClean="0">
                <a:ln w="22225">
                  <a:solidFill>
                    <a:schemeClr val="accent2"/>
                  </a:solidFill>
                  <a:prstDash val="solid"/>
                </a:ln>
                <a:solidFill>
                  <a:schemeClr val="accent2">
                    <a:lumMod val="40000"/>
                    <a:lumOff val="60000"/>
                  </a:schemeClr>
                </a:solidFill>
              </a:rPr>
              <a:t>欢迎加入</a:t>
            </a:r>
            <a:endParaRPr lang="en-US" altLang="zh-CN" sz="8000" dirty="0" smtClean="0">
              <a:ln w="22225">
                <a:solidFill>
                  <a:schemeClr val="accent2"/>
                </a:solidFill>
                <a:prstDash val="solid"/>
              </a:ln>
              <a:solidFill>
                <a:schemeClr val="accent2">
                  <a:lumMod val="40000"/>
                  <a:lumOff val="60000"/>
                </a:schemeClr>
              </a:solidFill>
            </a:endParaRPr>
          </a:p>
          <a:p>
            <a:pPr algn="ctr"/>
            <a:r>
              <a:rPr lang="zh-CN" altLang="en-US" sz="8000" dirty="0" smtClean="0">
                <a:ln w="22225">
                  <a:solidFill>
                    <a:schemeClr val="accent2"/>
                  </a:solidFill>
                  <a:prstDash val="solid"/>
                </a:ln>
                <a:solidFill>
                  <a:schemeClr val="accent2">
                    <a:lumMod val="40000"/>
                    <a:lumOff val="60000"/>
                  </a:schemeClr>
                </a:solidFill>
              </a:rPr>
              <a:t>嵌入式系统实验室</a:t>
            </a:r>
            <a:endParaRPr lang="zh-CN" alt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6927917"/>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WSC</a:t>
            </a:r>
            <a:r>
              <a:rPr lang="zh-CN" altLang="en-US" dirty="0" smtClean="0"/>
              <a:t>与传统数据中心</a:t>
            </a:r>
            <a:endParaRPr lang="zh-CN" altLang="en-US" dirty="0"/>
          </a:p>
        </p:txBody>
      </p:sp>
      <p:sp>
        <p:nvSpPr>
          <p:cNvPr id="3" name="内容占位符 2"/>
          <p:cNvSpPr>
            <a:spLocks noGrp="1"/>
          </p:cNvSpPr>
          <p:nvPr>
            <p:ph idx="1"/>
          </p:nvPr>
        </p:nvSpPr>
        <p:spPr/>
        <p:txBody>
          <a:bodyPr/>
          <a:lstStyle/>
          <a:p>
            <a:r>
              <a:rPr lang="zh-CN" altLang="en-US" dirty="0" smtClean="0"/>
              <a:t>传统数据中心往往拥有各种不同的硬件和软件</a:t>
            </a:r>
            <a:endParaRPr lang="en-US" altLang="zh-CN" dirty="0" smtClean="0"/>
          </a:p>
          <a:p>
            <a:r>
              <a:rPr lang="en-US" altLang="zh-CN" dirty="0" smtClean="0"/>
              <a:t>WSC</a:t>
            </a:r>
            <a:r>
              <a:rPr lang="zh-CN" altLang="en-US" dirty="0" smtClean="0"/>
              <a:t>的硬件一致性要强得多</a:t>
            </a:r>
            <a:endParaRPr lang="en-US" altLang="zh-CN" dirty="0" smtClean="0"/>
          </a:p>
          <a:p>
            <a:r>
              <a:rPr lang="zh-CN" altLang="en-US" dirty="0" smtClean="0"/>
              <a:t>传统数据中心关注点通常是将许多服务整合到较少的机器中，这些机器互相隔离，以保护敏感信息</a:t>
            </a:r>
            <a:endParaRPr lang="en-US" altLang="zh-CN" dirty="0" smtClean="0"/>
          </a:p>
          <a:p>
            <a:r>
              <a:rPr lang="en-US" altLang="zh-CN" dirty="0" smtClean="0"/>
              <a:t>WSC</a:t>
            </a:r>
            <a:r>
              <a:rPr lang="zh-CN" altLang="en-US" dirty="0" smtClean="0"/>
              <a:t>为一家组织中的不同用户提供服务，</a:t>
            </a:r>
            <a:r>
              <a:rPr lang="en-US" altLang="zh-CN" dirty="0" smtClean="0"/>
              <a:t>WSC</a:t>
            </a:r>
            <a:r>
              <a:rPr lang="zh-CN" altLang="en-US" dirty="0" smtClean="0"/>
              <a:t>的目标是让仓库中的硬件</a:t>
            </a:r>
            <a:r>
              <a:rPr lang="en-US" altLang="zh-CN" dirty="0" smtClean="0"/>
              <a:t>/</a:t>
            </a:r>
            <a:r>
              <a:rPr lang="zh-CN" altLang="en-US" dirty="0" smtClean="0"/>
              <a:t>软件看起来像是只有一台计算机</a:t>
            </a:r>
            <a:endParaRPr lang="zh-CN" altLang="en-US" dirty="0"/>
          </a:p>
        </p:txBody>
      </p:sp>
    </p:spTree>
    <p:extLst>
      <p:ext uri="{BB962C8B-B14F-4D97-AF65-F5344CB8AC3E}">
        <p14:creationId xmlns:p14="http://schemas.microsoft.com/office/powerpoint/2010/main" val="782596905"/>
      </p:ext>
    </p:extLst>
  </p:cSld>
  <p:clrMapOvr>
    <a:masterClrMapping/>
  </p:clrMapOvr>
  <p:transition spd="slow" advClick="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 </a:t>
            </a:r>
            <a:r>
              <a:rPr lang="zh-CN" altLang="en-US" dirty="0" smtClean="0"/>
              <a:t>仓库级计算机的计算机体系结构</a:t>
            </a:r>
            <a:endParaRPr lang="zh-CN" altLang="en-US" dirty="0"/>
          </a:p>
        </p:txBody>
      </p:sp>
      <p:sp>
        <p:nvSpPr>
          <p:cNvPr id="5" name="内容占位符 4"/>
          <p:cNvSpPr>
            <a:spLocks noGrp="1"/>
          </p:cNvSpPr>
          <p:nvPr>
            <p:ph idx="1"/>
          </p:nvPr>
        </p:nvSpPr>
        <p:spPr/>
        <p:txBody>
          <a:bodyPr/>
          <a:lstStyle/>
          <a:p>
            <a:r>
              <a:rPr lang="zh-CN" altLang="en-US" dirty="0" smtClean="0"/>
              <a:t>网络是将</a:t>
            </a:r>
            <a:r>
              <a:rPr lang="en-US" altLang="zh-CN" dirty="0" smtClean="0"/>
              <a:t>50000</a:t>
            </a:r>
            <a:r>
              <a:rPr lang="zh-CN" altLang="en-US" dirty="0" smtClean="0"/>
              <a:t>台服务器连接在一起的结缔组织。</a:t>
            </a:r>
            <a:endParaRPr lang="en-US" altLang="zh-CN" dirty="0" smtClean="0"/>
          </a:p>
          <a:p>
            <a:r>
              <a:rPr lang="zh-CN" altLang="en-US" dirty="0"/>
              <a:t>机架</a:t>
            </a:r>
            <a:r>
              <a:rPr lang="zh-CN" altLang="en-US" dirty="0" smtClean="0"/>
              <a:t>内的速度对于每个服务器都是一样的。</a:t>
            </a:r>
            <a:endParaRPr lang="en-US" altLang="zh-CN" dirty="0" smtClean="0"/>
          </a:p>
          <a:p>
            <a:r>
              <a:rPr lang="zh-CN" altLang="en-US" dirty="0" smtClean="0"/>
              <a:t>离开机架的速度是机架内速度的</a:t>
            </a:r>
            <a:r>
              <a:rPr lang="en-US" altLang="zh-CN" dirty="0" smtClean="0"/>
              <a:t>1/6</a:t>
            </a:r>
            <a:r>
              <a:rPr lang="zh-CN" altLang="en-US" dirty="0" smtClean="0"/>
              <a:t>到</a:t>
            </a:r>
            <a:r>
              <a:rPr lang="en-US" altLang="zh-CN" dirty="0" smtClean="0"/>
              <a:t>1/24(8/48</a:t>
            </a:r>
            <a:r>
              <a:rPr lang="zh-CN" altLang="en-US" dirty="0" smtClean="0"/>
              <a:t>到</a:t>
            </a:r>
            <a:r>
              <a:rPr lang="en-US" altLang="zh-CN" dirty="0" smtClean="0"/>
              <a:t>2/48)</a:t>
            </a:r>
            <a:r>
              <a:rPr lang="zh-CN" altLang="en-US" dirty="0" smtClean="0"/>
              <a:t>。这一比值称为超额认购率（</a:t>
            </a:r>
            <a:r>
              <a:rPr lang="en-US" altLang="zh-CN" dirty="0" smtClean="0"/>
              <a:t>oversubscription</a:t>
            </a:r>
            <a:r>
              <a:rPr lang="zh-CN" altLang="en-US" dirty="0" smtClean="0"/>
              <a:t>）</a:t>
            </a:r>
            <a:endParaRPr lang="zh-CN" altLang="en-US" dirty="0"/>
          </a:p>
        </p:txBody>
      </p:sp>
    </p:spTree>
    <p:extLst>
      <p:ext uri="{BB962C8B-B14F-4D97-AF65-F5344CB8AC3E}">
        <p14:creationId xmlns:p14="http://schemas.microsoft.com/office/powerpoint/2010/main" val="2704611441"/>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par>
    </p:tnLst>
  </p:timing>
</p:sld>
</file>

<file path=ppt/theme/theme1.xml><?xml version="1.0" encoding="utf-8"?>
<a:theme xmlns:a="http://schemas.openxmlformats.org/drawingml/2006/main" name="外部报告模板">
  <a:themeElements>
    <a:clrScheme name="">
      <a:dk1>
        <a:srgbClr val="800080"/>
      </a:dk1>
      <a:lt1>
        <a:srgbClr val="FFFFFF"/>
      </a:lt1>
      <a:dk2>
        <a:srgbClr val="800080"/>
      </a:dk2>
      <a:lt2>
        <a:srgbClr val="E7E7E7"/>
      </a:lt2>
      <a:accent1>
        <a:srgbClr val="DDDDDD"/>
      </a:accent1>
      <a:accent2>
        <a:srgbClr val="000099"/>
      </a:accent2>
      <a:accent3>
        <a:srgbClr val="FFFFFF"/>
      </a:accent3>
      <a:accent4>
        <a:srgbClr val="6C006C"/>
      </a:accent4>
      <a:accent5>
        <a:srgbClr val="EBEBEB"/>
      </a:accent5>
      <a:accent6>
        <a:srgbClr val="00008A"/>
      </a:accent6>
      <a:hlink>
        <a:srgbClr val="990000"/>
      </a:hlink>
      <a:folHlink>
        <a:srgbClr val="FFFFFF"/>
      </a:folHlink>
    </a:clrScheme>
    <a:fontScheme name="外部报告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外部报告模板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外部报告模板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外部报告模板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外部报告模板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外部报告模板 5">
        <a:dk1>
          <a:srgbClr val="800080"/>
        </a:dk1>
        <a:lt1>
          <a:srgbClr val="FFFFFF"/>
        </a:lt1>
        <a:dk2>
          <a:srgbClr val="800080"/>
        </a:dk2>
        <a:lt2>
          <a:srgbClr val="E7E7E7"/>
        </a:lt2>
        <a:accent1>
          <a:srgbClr val="E7E7E7"/>
        </a:accent1>
        <a:accent2>
          <a:srgbClr val="33CC33"/>
        </a:accent2>
        <a:accent3>
          <a:srgbClr val="FFFFFF"/>
        </a:accent3>
        <a:accent4>
          <a:srgbClr val="6C006C"/>
        </a:accent4>
        <a:accent5>
          <a:srgbClr val="F1F1F1"/>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Template>
  <TotalTime>599</TotalTime>
  <Pages>0</Pages>
  <Words>3637</Words>
  <Characters>0</Characters>
  <Application>Microsoft Office PowerPoint</Application>
  <DocSecurity>0</DocSecurity>
  <PresentationFormat>全屏显示(4:3)</PresentationFormat>
  <Lines>0</Lines>
  <Paragraphs>385</Paragraphs>
  <Slides>70</Slides>
  <Notes>8</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70</vt:i4>
      </vt:variant>
    </vt:vector>
  </HeadingPairs>
  <TitlesOfParts>
    <vt:vector size="86" baseType="lpstr">
      <vt:lpstr>Microsoft Yahei</vt:lpstr>
      <vt:lpstr>ＭＳ Ｐゴシック</vt:lpstr>
      <vt:lpstr>华文行楷</vt:lpstr>
      <vt:lpstr>楷体_GB2312</vt:lpstr>
      <vt:lpstr>隶书</vt:lpstr>
      <vt:lpstr>宋体</vt:lpstr>
      <vt:lpstr>宋体</vt:lpstr>
      <vt:lpstr>Arial</vt:lpstr>
      <vt:lpstr>Arial Narrow</vt:lpstr>
      <vt:lpstr>Calibri</vt:lpstr>
      <vt:lpstr>Calibri Light</vt:lpstr>
      <vt:lpstr>Times</vt:lpstr>
      <vt:lpstr>Times New Roman</vt:lpstr>
      <vt:lpstr>Wingdings</vt:lpstr>
      <vt:lpstr>外部报告模板</vt:lpstr>
      <vt:lpstr>Office 主题</vt:lpstr>
      <vt:lpstr>计算机体系结构</vt:lpstr>
      <vt:lpstr>6.1 引言</vt:lpstr>
      <vt:lpstr>WSC架构师的目标 </vt:lpstr>
      <vt:lpstr>PowerPoint 演示文稿</vt:lpstr>
      <vt:lpstr>例题</vt:lpstr>
      <vt:lpstr>例题</vt:lpstr>
      <vt:lpstr>WSC与HPC</vt:lpstr>
      <vt:lpstr>WSC与传统数据中心</vt:lpstr>
      <vt:lpstr>6.2 仓库级计算机的计算机体系结构</vt:lpstr>
      <vt:lpstr>仓库级计算机的计算机体系结构</vt:lpstr>
      <vt:lpstr>存储</vt:lpstr>
      <vt:lpstr>WSC存储层次结构</vt:lpstr>
      <vt:lpstr>WSC存储层次结构</vt:lpstr>
      <vt:lpstr>例题</vt:lpstr>
      <vt:lpstr>例题</vt:lpstr>
      <vt:lpstr>6.3 云计算概念  </vt:lpstr>
      <vt:lpstr>云计算体系架构</vt:lpstr>
      <vt:lpstr>云计算</vt:lpstr>
      <vt:lpstr>IaaS</vt:lpstr>
      <vt:lpstr>PaaS</vt:lpstr>
      <vt:lpstr>SaaS</vt:lpstr>
      <vt:lpstr>公共云</vt:lpstr>
      <vt:lpstr>私有云</vt:lpstr>
      <vt:lpstr>云计算关键技术</vt:lpstr>
      <vt:lpstr>虚拟化技术</vt:lpstr>
      <vt:lpstr>虚拟化技术分类</vt:lpstr>
      <vt:lpstr>PowerPoint 演示文稿</vt:lpstr>
      <vt:lpstr>海量分布式存储技术</vt:lpstr>
      <vt:lpstr>并行编程模式</vt:lpstr>
      <vt:lpstr>数据管理技术</vt:lpstr>
      <vt:lpstr>分布式资源管理技术</vt:lpstr>
      <vt:lpstr>6.4 Google的云计算平台</vt:lpstr>
      <vt:lpstr>6.4.1 Google File System 文件系统</vt:lpstr>
      <vt:lpstr>Google File System 文件系统</vt:lpstr>
      <vt:lpstr>Google File System 文件系统</vt:lpstr>
      <vt:lpstr>6.4.2 MapReduce分布式编程环境</vt:lpstr>
      <vt:lpstr>MapReduce分布式编程环境</vt:lpstr>
      <vt:lpstr>MapReduce分布式编程环境</vt:lpstr>
      <vt:lpstr>MapReduce分布式编程环境</vt:lpstr>
      <vt:lpstr>MapReduce分布式编程环境</vt:lpstr>
      <vt:lpstr>MapReduce分布式编程环境</vt:lpstr>
      <vt:lpstr>6.4.3 分布式大规模数据库管理系统BigTable </vt:lpstr>
      <vt:lpstr>分布式大规模数据库管理系统BigTable </vt:lpstr>
      <vt:lpstr>6.4.4 MapReduce架构</vt:lpstr>
      <vt:lpstr>MapReduce执行流程</vt:lpstr>
      <vt:lpstr>MapReduce执行流程</vt:lpstr>
      <vt:lpstr>MapReduce执行流程</vt:lpstr>
      <vt:lpstr>MapReduce执行流程</vt:lpstr>
      <vt:lpstr>MapReduce执行流程</vt:lpstr>
      <vt:lpstr>6.4.5 WordCount处理过程</vt:lpstr>
      <vt:lpstr>WordCount处理过程</vt:lpstr>
      <vt:lpstr>WordCount处理过程</vt:lpstr>
      <vt:lpstr>WordCount处理过程</vt:lpstr>
      <vt:lpstr>WordCount处理过程</vt:lpstr>
      <vt:lpstr>6.5 Hadoop 2.0</vt:lpstr>
      <vt:lpstr>Hadoop新MapReduce框架YARN</vt:lpstr>
      <vt:lpstr>Hadoop YARN 产生背景</vt:lpstr>
      <vt:lpstr>Hadoop YARN 基本架构</vt:lpstr>
      <vt:lpstr>Hadoop YARN 各模块组成</vt:lpstr>
      <vt:lpstr>Hadoop YARN 运行流程分析</vt:lpstr>
      <vt:lpstr>应用程序的运行模型 </vt:lpstr>
      <vt:lpstr>运行在YARN 上的计算框架</vt:lpstr>
      <vt:lpstr>大数据时代</vt:lpstr>
      <vt:lpstr>大数据生态地图</vt:lpstr>
      <vt:lpstr>PowerPoint 演示文稿</vt:lpstr>
      <vt:lpstr>大数据运用</vt:lpstr>
      <vt:lpstr>商业运营</vt:lpstr>
      <vt:lpstr>警务大数据</vt:lpstr>
      <vt:lpstr>智慧交通</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计算机体系结构</dc:title>
  <dc:subject/>
  <dc:creator>hang zhuang</dc:creator>
  <cp:keywords/>
  <dc:description/>
  <cp:lastModifiedBy>hang zhuang</cp:lastModifiedBy>
  <cp:revision>53</cp:revision>
  <cp:lastPrinted>1899-12-30T00:00:00Z</cp:lastPrinted>
  <dcterms:created xsi:type="dcterms:W3CDTF">2014-05-19T05:15:18Z</dcterms:created>
  <dcterms:modified xsi:type="dcterms:W3CDTF">2014-05-20T07:18:50Z</dcterms:modified>
  <cp:category/>
</cp:coreProperties>
</file>