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6C8D-08D8-4CE3-8B66-1E4E8646D5A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502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200" b="1" dirty="0" smtClean="0"/>
              <a:t>郭海林</a:t>
            </a:r>
            <a:endParaRPr lang="en-US" altLang="zh-CN" sz="3200" b="1" dirty="0" smtClean="0"/>
          </a:p>
          <a:p>
            <a:endParaRPr lang="en-US" dirty="0"/>
          </a:p>
          <a:p>
            <a:r>
              <a:rPr lang="en-US" dirty="0" smtClean="0"/>
              <a:t>2014</a:t>
            </a:r>
            <a:r>
              <a:rPr lang="en-US" altLang="zh-CN" dirty="0" smtClean="0"/>
              <a:t>.5.27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.14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b.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S1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c;    /* S2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c;    /* S3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D[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S4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重命名消除反相关和输出相关：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/*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c;    /* S2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 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s1-s2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c;    /* S3 */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s1-s3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的输出相关；</a:t>
            </a:r>
            <a:endParaRPr lang="en-US" altLang="zh-CN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同时消除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s1-s3,s2-s3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S4 */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s3-s4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0100" y="1825624"/>
            <a:ext cx="3448631" cy="2308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真相关：</a:t>
            </a:r>
            <a:endParaRPr lang="en-US" altLang="zh-CN" b="1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altLang="zh-CN" dirty="0" smtClean="0"/>
              <a:t>S2-S1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S4-S3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</a:t>
            </a:r>
          </a:p>
          <a:p>
            <a:r>
              <a:rPr lang="zh-CN" altLang="en-US" b="1" dirty="0" smtClean="0"/>
              <a:t>反相关：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S1-S2 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 S2-S3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S1-S3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 S3-S4 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zh-CN" altLang="en-US" b="1" dirty="0" smtClean="0"/>
              <a:t>输出相关：</a:t>
            </a:r>
            <a:endParaRPr lang="en-US" altLang="zh-CN" b="1" dirty="0" smtClean="0"/>
          </a:p>
          <a:p>
            <a:r>
              <a:rPr lang="en-US" altLang="zh-CN" dirty="0" smtClean="0"/>
              <a:t>      S1-S3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.14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62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c.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 &lt; 100;i++)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  /* S1 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B[i+1] = C[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D[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S2 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存在循环间依赖，因此不能并行。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修改为：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 = A[0] + B[0];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&lt;100;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C[i-1] + D[i-1];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B[100] = C[99] + D[99];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400" y="215900"/>
            <a:ext cx="345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 = A[0] + B[0]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C[0] + D[0]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 = A[1]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B[2] = C[1] + D[1]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 = A[2] + B[2]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B[3] = C[2] + D[2]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A[3] = A[3] + B[3]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B[4] = C[3] + D[3]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58200" y="1130300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58200" y="2708275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58200" y="4448175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9400" y="723900"/>
            <a:ext cx="2768600" cy="15621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99400" y="2349500"/>
            <a:ext cx="2768600" cy="15621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2100" y="3975100"/>
            <a:ext cx="2768600" cy="166052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(i=0;i&lt;300;i++)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c_re[i] = a_re[i] * b_re[i] – a_im[i] * b_im[i];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c_im[i] = a_re[i] * b_im[i] + a_im[i] * b_re[i];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lphaLcPeriod"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运算密度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浮点操作个数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内存访问字节数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六次浮点数操作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次读操作：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a_im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b_im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 2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次写操作：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c_im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运算密度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6/(6*4) = 1/4</a:t>
            </a:r>
          </a:p>
        </p:txBody>
      </p:sp>
    </p:spTree>
    <p:extLst>
      <p:ext uri="{BB962C8B-B14F-4D97-AF65-F5344CB8AC3E}">
        <p14:creationId xmlns:p14="http://schemas.microsoft.com/office/powerpoint/2010/main" val="4009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244785"/>
            <a:ext cx="6286500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 	$VL,44        	# perform the first 44 ops</a:t>
            </a:r>
          </a:p>
          <a:p>
            <a:r>
              <a:rPr lang="en-US" dirty="0" smtClean="0"/>
              <a:t>li 	$r1,0         	# initialize index</a:t>
            </a:r>
          </a:p>
          <a:p>
            <a:endParaRPr lang="en-US" dirty="0" smtClean="0"/>
          </a:p>
          <a:p>
            <a:r>
              <a:rPr lang="en-US" dirty="0" smtClean="0"/>
              <a:t>loop: </a:t>
            </a:r>
          </a:p>
          <a:p>
            <a:r>
              <a:rPr lang="en-US" dirty="0"/>
              <a:t>	</a:t>
            </a:r>
            <a:r>
              <a:rPr lang="en-US" dirty="0" smtClean="0"/>
              <a:t>lv 	$v1,a_re+$r1       # load </a:t>
            </a:r>
            <a:r>
              <a:rPr lang="en-US" dirty="0" err="1" smtClean="0"/>
              <a:t>a_re</a:t>
            </a:r>
            <a:endParaRPr lang="en-US" dirty="0" smtClean="0"/>
          </a:p>
          <a:p>
            <a:r>
              <a:rPr lang="en-US" dirty="0" smtClean="0"/>
              <a:t>	lv 	$v3,b_re+$r1      # load 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$v5,$v1,$v3  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lv 	$v2,a_im+$r1     # load </a:t>
            </a:r>
            <a:r>
              <a:rPr lang="en-US" dirty="0" err="1" smtClean="0"/>
              <a:t>a_im</a:t>
            </a:r>
            <a:endParaRPr lang="en-US" dirty="0" smtClean="0"/>
          </a:p>
          <a:p>
            <a:r>
              <a:rPr lang="en-US" dirty="0" smtClean="0"/>
              <a:t>	lv 	$v4,b_im+$r1     # load 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$v6,$v2,$v4       #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subvv.s</a:t>
            </a:r>
            <a:r>
              <a:rPr lang="en-US" dirty="0" smtClean="0"/>
              <a:t>     $v5,$v5,$v6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r>
              <a:rPr lang="en-US" dirty="0" smtClean="0"/>
              <a:t> -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sv</a:t>
            </a:r>
            <a:r>
              <a:rPr lang="en-US" dirty="0" smtClean="0"/>
              <a:t> 	$v5,c_re+$r1      # store </a:t>
            </a:r>
            <a:r>
              <a:rPr lang="en-US" dirty="0" err="1" smtClean="0"/>
              <a:t>c_re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$v5,$v1,$v4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$v6,$v2,$v3       #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addvv.s</a:t>
            </a:r>
            <a:r>
              <a:rPr lang="en-US" dirty="0" smtClean="0"/>
              <a:t>     $v5,$v5,$v6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r>
              <a:rPr lang="en-US" dirty="0" smtClean="0"/>
              <a:t> +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sv</a:t>
            </a:r>
            <a:r>
              <a:rPr lang="en-US" dirty="0" smtClean="0"/>
              <a:t> 	$v5,c_im+$r1     # store </a:t>
            </a:r>
            <a:r>
              <a:rPr lang="en-US" dirty="0" err="1" smtClean="0"/>
              <a:t>c_im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244785"/>
            <a:ext cx="5562600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bne</a:t>
            </a:r>
            <a:r>
              <a:rPr lang="en-US" dirty="0" smtClean="0"/>
              <a:t>         $r1,0,else           # check if first iteration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       $r1,$r1,#176      # first iteration, </a:t>
            </a:r>
          </a:p>
          <a:p>
            <a:r>
              <a:rPr lang="en-US" dirty="0" smtClean="0"/>
              <a:t>		                           increment by 176</a:t>
            </a:r>
          </a:p>
          <a:p>
            <a:r>
              <a:rPr lang="en-US" dirty="0" smtClean="0"/>
              <a:t>j loop 		# guaranteed next iteration</a:t>
            </a:r>
          </a:p>
          <a:p>
            <a:endParaRPr lang="en-US" dirty="0" smtClean="0"/>
          </a:p>
          <a:p>
            <a:r>
              <a:rPr lang="en-US" dirty="0" smtClean="0"/>
              <a:t>else: </a:t>
            </a:r>
          </a:p>
          <a:p>
            <a:r>
              <a:rPr lang="en-US" dirty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       $r1,$r1,#256     # not first iteration, </a:t>
            </a:r>
          </a:p>
          <a:p>
            <a:r>
              <a:rPr lang="en-US" dirty="0" smtClean="0"/>
              <a:t>			          increment by 256</a:t>
            </a:r>
          </a:p>
          <a:p>
            <a:r>
              <a:rPr lang="en-US" dirty="0" smtClean="0"/>
              <a:t>skip: </a:t>
            </a:r>
          </a:p>
          <a:p>
            <a:r>
              <a:rPr lang="en-US" dirty="0"/>
              <a:t>	</a:t>
            </a:r>
            <a:r>
              <a:rPr lang="en-US" dirty="0" err="1" smtClean="0"/>
              <a:t>blt</a:t>
            </a:r>
            <a:r>
              <a:rPr lang="en-US" dirty="0" smtClean="0"/>
              <a:t>         	$r1,1200,loop      # next iteration?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61200" y="5708650"/>
            <a:ext cx="4279900" cy="571500"/>
            <a:chOff x="7061200" y="5708650"/>
            <a:chExt cx="4279900" cy="571500"/>
          </a:xfrm>
        </p:grpSpPr>
        <p:sp>
          <p:nvSpPr>
            <p:cNvPr id="6" name="Rectangle 5"/>
            <p:cNvSpPr/>
            <p:nvPr/>
          </p:nvSpPr>
          <p:spPr>
            <a:xfrm>
              <a:off x="7061200" y="5708650"/>
              <a:ext cx="4318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930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80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57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584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934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9423400" y="5708650"/>
            <a:ext cx="63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23400" y="6280150"/>
            <a:ext cx="63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0357" y="634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8146" y="6342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3146" y="63583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41100" y="63425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sz="2400" dirty="0" smtClean="0"/>
              <a:t>1.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 	# </a:t>
            </a:r>
            <a:r>
              <a:rPr lang="en-US" sz="2400" dirty="0" err="1" smtClean="0"/>
              <a:t>a_re</a:t>
            </a:r>
            <a:r>
              <a:rPr lang="en-US" sz="2400" dirty="0" smtClean="0"/>
              <a:t> * </a:t>
            </a:r>
            <a:r>
              <a:rPr lang="en-US" sz="2400" dirty="0" err="1" smtClean="0"/>
              <a:t>b_re</a:t>
            </a:r>
            <a:r>
              <a:rPr lang="en-US" sz="2400" dirty="0" smtClean="0"/>
              <a:t> (assume already loaded), load </a:t>
            </a:r>
            <a:r>
              <a:rPr lang="en-US" sz="2400" dirty="0" err="1" smtClean="0"/>
              <a:t>a_im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   lv 	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	# load </a:t>
            </a:r>
            <a:r>
              <a:rPr lang="en-US" sz="2400" dirty="0" err="1" smtClean="0"/>
              <a:t>b_im</a:t>
            </a:r>
            <a:r>
              <a:rPr lang="en-US" sz="2400" dirty="0" smtClean="0"/>
              <a:t>, </a:t>
            </a:r>
            <a:r>
              <a:rPr lang="en-US" sz="2400" dirty="0" err="1" smtClean="0"/>
              <a:t>a_im</a:t>
            </a:r>
            <a:r>
              <a:rPr lang="en-US" sz="2400" dirty="0" smtClean="0"/>
              <a:t>*</a:t>
            </a:r>
            <a:r>
              <a:rPr lang="en-US" sz="2400" dirty="0" err="1" smtClean="0"/>
              <a:t>b_im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   </a:t>
            </a:r>
            <a:r>
              <a:rPr lang="en-US" sz="2400" dirty="0" err="1" smtClean="0"/>
              <a:t>subvv.s</a:t>
            </a:r>
            <a:r>
              <a:rPr lang="en-US" sz="2400" dirty="0" smtClean="0"/>
              <a:t>     </a:t>
            </a:r>
            <a:r>
              <a:rPr lang="en-US" sz="2400" dirty="0" err="1" smtClean="0"/>
              <a:t>sv</a:t>
            </a:r>
            <a:r>
              <a:rPr lang="en-US" sz="2400" dirty="0" smtClean="0"/>
              <a:t>      	# subtract and store c _re</a:t>
            </a:r>
          </a:p>
          <a:p>
            <a:pPr marL="0" indent="0">
              <a:buNone/>
            </a:pPr>
            <a:r>
              <a:rPr lang="en-US" sz="2400" dirty="0" smtClean="0"/>
              <a:t>4.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	# </a:t>
            </a:r>
            <a:r>
              <a:rPr lang="en-US" sz="2400" dirty="0" err="1" smtClean="0"/>
              <a:t>a_re</a:t>
            </a:r>
            <a:r>
              <a:rPr lang="en-US" sz="2400" dirty="0" smtClean="0"/>
              <a:t>*</a:t>
            </a:r>
            <a:r>
              <a:rPr lang="en-US" sz="2400" dirty="0" err="1" smtClean="0"/>
              <a:t>b_im</a:t>
            </a:r>
            <a:r>
              <a:rPr lang="en-US" sz="2400" dirty="0" smtClean="0"/>
              <a:t>, load next </a:t>
            </a:r>
            <a:r>
              <a:rPr lang="en-US" sz="2400" dirty="0" err="1" smtClean="0"/>
              <a:t>a_re</a:t>
            </a:r>
            <a:r>
              <a:rPr lang="en-US" sz="2400" dirty="0" smtClean="0"/>
              <a:t> vector</a:t>
            </a:r>
          </a:p>
          <a:p>
            <a:pPr marL="0" indent="0">
              <a:buNone/>
            </a:pPr>
            <a:r>
              <a:rPr lang="en-US" sz="2400" dirty="0" smtClean="0"/>
              <a:t>5.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 	# </a:t>
            </a:r>
            <a:r>
              <a:rPr lang="en-US" sz="2400" dirty="0" err="1" smtClean="0"/>
              <a:t>a_im</a:t>
            </a:r>
            <a:r>
              <a:rPr lang="en-US" sz="2400" dirty="0" smtClean="0"/>
              <a:t>*</a:t>
            </a:r>
            <a:r>
              <a:rPr lang="en-US" sz="2400" dirty="0" err="1" smtClean="0"/>
              <a:t>b_re</a:t>
            </a:r>
            <a:r>
              <a:rPr lang="en-US" sz="2400" dirty="0" smtClean="0"/>
              <a:t>, load next </a:t>
            </a:r>
            <a:r>
              <a:rPr lang="en-US" sz="2400" dirty="0" err="1" smtClean="0"/>
              <a:t>b_re</a:t>
            </a:r>
            <a:r>
              <a:rPr lang="en-US" sz="2400" dirty="0" smtClean="0"/>
              <a:t> vector</a:t>
            </a:r>
          </a:p>
          <a:p>
            <a:pPr marL="457200" indent="-457200">
              <a:buAutoNum type="arabicPeriod" startAt="6"/>
            </a:pPr>
            <a:r>
              <a:rPr lang="en-US" sz="2400" dirty="0" err="1" smtClean="0"/>
              <a:t>addvv.s</a:t>
            </a:r>
            <a:r>
              <a:rPr lang="en-US" sz="2400" dirty="0" smtClean="0"/>
              <a:t>     </a:t>
            </a:r>
            <a:r>
              <a:rPr lang="en-US" sz="2400" dirty="0" err="1" smtClean="0"/>
              <a:t>sv</a:t>
            </a:r>
            <a:r>
              <a:rPr lang="en-US" sz="2400" dirty="0" smtClean="0"/>
              <a:t>       	# add and store </a:t>
            </a:r>
            <a:r>
              <a:rPr lang="en-US" sz="2400" dirty="0" err="1" smtClean="0"/>
              <a:t>c_im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 </a:t>
            </a:r>
            <a:r>
              <a:rPr lang="zh-CN" altLang="en-US" sz="2400" dirty="0" smtClean="0"/>
              <a:t>次钟鸣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eriod" startAt="4"/>
            </a:pPr>
            <a:r>
              <a:rPr lang="zh-CN" altLang="en-US" sz="2400" dirty="0" smtClean="0"/>
              <a:t>每次迭代所用的时钟数：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64 + 15 </a:t>
            </a:r>
            <a:r>
              <a:rPr lang="zh-CN" altLang="en-US" sz="2400" dirty="0" smtClean="0"/>
              <a:t>*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6 + 8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4 + 5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2 = 516</a:t>
            </a:r>
          </a:p>
          <a:p>
            <a:pPr marL="0" indent="0">
              <a:buNone/>
            </a:pPr>
            <a:r>
              <a:rPr lang="en-US" sz="2400" dirty="0" smtClean="0"/>
              <a:t>                        </a:t>
            </a:r>
            <a:r>
              <a:rPr lang="zh-CN" altLang="en-US" sz="2400" dirty="0" smtClean="0"/>
              <a:t>产生</a:t>
            </a:r>
            <a:r>
              <a:rPr lang="en-US" altLang="zh-CN" sz="2400" dirty="0" smtClean="0"/>
              <a:t>64 </a:t>
            </a:r>
            <a:r>
              <a:rPr lang="zh-CN" altLang="en-US" sz="2400" dirty="0" smtClean="0"/>
              <a:t>个结果：</a:t>
            </a:r>
            <a:r>
              <a:rPr lang="en-US" altLang="zh-CN" sz="2400" dirty="0" smtClean="0"/>
              <a:t>516 / 64 = 8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4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 </a:t>
            </a:r>
            <a:r>
              <a:rPr lang="zh-CN" altLang="en-US" dirty="0" smtClean="0"/>
              <a:t>三条内存流水线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subvv.s</a:t>
            </a:r>
            <a:r>
              <a:rPr lang="en-US" dirty="0" smtClean="0"/>
              <a:t>  </a:t>
            </a:r>
            <a:r>
              <a:rPr lang="en-US" dirty="0" err="1" smtClean="0"/>
              <a:t>sv</a:t>
            </a:r>
            <a:r>
              <a:rPr lang="en-US" dirty="0" smtClean="0"/>
              <a:t> 		# subtract and store </a:t>
            </a:r>
            <a:r>
              <a:rPr lang="en-US" dirty="0" err="1" smtClean="0"/>
              <a:t>c_re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mulvv.s</a:t>
            </a:r>
            <a:r>
              <a:rPr lang="en-US" dirty="0" smtClean="0"/>
              <a:t>  lv  </a:t>
            </a:r>
            <a:r>
              <a:rPr lang="en-US" dirty="0" err="1" smtClean="0"/>
              <a:t>lv</a:t>
            </a:r>
            <a:r>
              <a:rPr lang="en-US" dirty="0" smtClean="0"/>
              <a:t>		# </a:t>
            </a:r>
            <a:r>
              <a:rPr lang="en-US" dirty="0" err="1" smtClean="0"/>
              <a:t>a_im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r>
              <a:rPr lang="en-US" dirty="0" smtClean="0"/>
              <a:t>, load next </a:t>
            </a:r>
            <a:r>
              <a:rPr lang="en-US" dirty="0" err="1" smtClean="0"/>
              <a:t>a_re</a:t>
            </a:r>
            <a:r>
              <a:rPr lang="en-US" dirty="0" smtClean="0"/>
              <a:t>, load next </a:t>
            </a:r>
            <a:r>
              <a:rPr lang="en-US" dirty="0" err="1" smtClean="0"/>
              <a:t>b_re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addvv.s</a:t>
            </a:r>
            <a:r>
              <a:rPr lang="en-US" dirty="0" smtClean="0"/>
              <a:t>  </a:t>
            </a:r>
            <a:r>
              <a:rPr lang="en-US" dirty="0" err="1" smtClean="0"/>
              <a:t>sv</a:t>
            </a:r>
            <a:r>
              <a:rPr lang="en-US" dirty="0" smtClean="0"/>
              <a:t> lv   </a:t>
            </a:r>
            <a:r>
              <a:rPr lang="en-US" dirty="0" err="1" smtClean="0"/>
              <a:t>lv</a:t>
            </a:r>
            <a:r>
              <a:rPr lang="en-US" dirty="0" smtClean="0"/>
              <a:t>    	# add, store </a:t>
            </a:r>
            <a:r>
              <a:rPr lang="en-US" dirty="0" err="1" smtClean="0"/>
              <a:t>c_im</a:t>
            </a:r>
            <a:r>
              <a:rPr lang="en-US" dirty="0" smtClean="0"/>
              <a:t>, </a:t>
            </a:r>
            <a:r>
              <a:rPr lang="en-US" dirty="0" err="1" smtClean="0"/>
              <a:t>a_im,b_im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仍然是 </a:t>
            </a:r>
            <a:r>
              <a:rPr lang="en-US" altLang="zh-CN" dirty="0" smtClean="0"/>
              <a:t>6 </a:t>
            </a:r>
            <a:r>
              <a:rPr lang="zh-CN" altLang="en-US" dirty="0" smtClean="0"/>
              <a:t>次钟鸣，所需时钟数不受影响。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Vector :</a:t>
            </a:r>
          </a:p>
          <a:p>
            <a:pPr lvl="1"/>
            <a:r>
              <a:rPr lang="en-US" dirty="0" smtClean="0"/>
              <a:t>execution time: 400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access: (200MB+100MB)/(30GB/s) = 10ms</a:t>
            </a:r>
          </a:p>
          <a:p>
            <a:pPr lvl="1"/>
            <a:r>
              <a:rPr lang="en-US" dirty="0" smtClean="0"/>
              <a:t>total time: 410ms</a:t>
            </a:r>
          </a:p>
          <a:p>
            <a:pPr lvl="1"/>
            <a:endParaRPr lang="en-US" dirty="0"/>
          </a:p>
          <a:p>
            <a:r>
              <a:rPr lang="en-US" dirty="0" smtClean="0"/>
              <a:t>Hybrid:</a:t>
            </a:r>
          </a:p>
          <a:p>
            <a:pPr lvl="1"/>
            <a:r>
              <a:rPr lang="en-US" dirty="0" smtClean="0"/>
              <a:t>execution time: 400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access: (200MB+100MB)/(150GB/s) = 2ms</a:t>
            </a:r>
          </a:p>
          <a:p>
            <a:pPr lvl="1"/>
            <a:r>
              <a:rPr lang="en-US" dirty="0" smtClean="0"/>
              <a:t>host IO:  (200MB+100MB)/(10GB/s) = 30ms</a:t>
            </a:r>
          </a:p>
          <a:p>
            <a:pPr lvl="1"/>
            <a:r>
              <a:rPr lang="en-US" dirty="0" smtClean="0"/>
              <a:t>latency: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total time: 442ms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7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1800225"/>
            <a:ext cx="6781800" cy="34163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x=0; x&lt;NX-1; x++) {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y=0; y&lt;NY-1; y++) {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z=0; z&lt;NZ-1; z++)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index = x*NY*NZ + y*NZ + z;</a:t>
            </a:r>
          </a:p>
          <a:p>
            <a:r>
              <a:rPr lang="en-US" dirty="0" smtClean="0"/>
              <a:t> if (y&gt;0 &amp;&amp; x &gt;0) {</a:t>
            </a:r>
          </a:p>
          <a:p>
            <a:r>
              <a:rPr lang="en-US" dirty="0" smtClean="0"/>
              <a:t>	material = </a:t>
            </a:r>
            <a:r>
              <a:rPr lang="en-US" dirty="0" err="1" smtClean="0"/>
              <a:t>IDx</a:t>
            </a:r>
            <a:r>
              <a:rPr lang="en-US" dirty="0" smtClean="0"/>
              <a:t>[index];</a:t>
            </a:r>
          </a:p>
          <a:p>
            <a:r>
              <a:rPr lang="en-US" dirty="0" smtClean="0"/>
              <a:t> 	dH1 = (Hz[index] – Hz[index-</a:t>
            </a:r>
            <a:r>
              <a:rPr lang="en-US" dirty="0" err="1" smtClean="0"/>
              <a:t>incrementY</a:t>
            </a:r>
            <a:r>
              <a:rPr lang="en-US" dirty="0" smtClean="0"/>
              <a:t>])/</a:t>
            </a:r>
            <a:r>
              <a:rPr lang="en-US" dirty="0" err="1" smtClean="0"/>
              <a:t>dy</a:t>
            </a:r>
            <a:r>
              <a:rPr lang="en-US" dirty="0" smtClean="0"/>
              <a:t>[y];</a:t>
            </a:r>
          </a:p>
          <a:p>
            <a:r>
              <a:rPr lang="en-US" dirty="0" smtClean="0"/>
              <a:t> 	dH2 = (</a:t>
            </a:r>
            <a:r>
              <a:rPr lang="en-US" dirty="0" err="1" smtClean="0"/>
              <a:t>Hy</a:t>
            </a:r>
            <a:r>
              <a:rPr lang="en-US" dirty="0" smtClean="0"/>
              <a:t>[index] – </a:t>
            </a:r>
            <a:r>
              <a:rPr lang="en-US" dirty="0" err="1" smtClean="0"/>
              <a:t>Hy</a:t>
            </a:r>
            <a:r>
              <a:rPr lang="en-US" dirty="0" smtClean="0"/>
              <a:t>[index-</a:t>
            </a:r>
            <a:r>
              <a:rPr lang="en-US" dirty="0" err="1" smtClean="0"/>
              <a:t>incrementZ</a:t>
            </a:r>
            <a:r>
              <a:rPr lang="en-US" dirty="0" smtClean="0"/>
              <a:t>])/</a:t>
            </a:r>
            <a:r>
              <a:rPr lang="en-US" dirty="0" err="1" smtClean="0"/>
              <a:t>dz</a:t>
            </a:r>
            <a:r>
              <a:rPr lang="en-US" dirty="0" smtClean="0"/>
              <a:t>[z];</a:t>
            </a:r>
          </a:p>
          <a:p>
            <a:r>
              <a:rPr lang="en-US" dirty="0" smtClean="0"/>
              <a:t> 	Ex[index] = Ca[material]*Ex[index]+</a:t>
            </a:r>
            <a:r>
              <a:rPr lang="en-US" dirty="0" err="1" smtClean="0"/>
              <a:t>Cb</a:t>
            </a:r>
            <a:r>
              <a:rPr lang="en-US" dirty="0" smtClean="0"/>
              <a:t>[material]*(dH2-dH1);</a:t>
            </a:r>
          </a:p>
          <a:p>
            <a:r>
              <a:rPr lang="en-US" dirty="0" smtClean="0"/>
              <a:t>}}}}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0600" y="1800225"/>
            <a:ext cx="4660900" cy="34163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dirty="0" smtClean="0"/>
              <a:t>浮点操作个数：共</a:t>
            </a:r>
            <a:r>
              <a:rPr lang="en-US" altLang="zh-CN" dirty="0" smtClean="0"/>
              <a:t> 8 FLOPS</a:t>
            </a: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内存访问字节数：</a:t>
            </a:r>
            <a:r>
              <a:rPr lang="en-US" altLang="zh-CN" dirty="0" smtClean="0"/>
              <a:t>9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reads  + 1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write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运算密度：　　８</a:t>
            </a:r>
            <a:r>
              <a:rPr lang="en-US" altLang="zh-CN" dirty="0" smtClean="0"/>
              <a:t>/ 40</a:t>
            </a:r>
          </a:p>
          <a:p>
            <a:endParaRPr lang="en-US" altLang="zh-CN" dirty="0"/>
          </a:p>
          <a:p>
            <a:pPr marL="342900" indent="-342900">
              <a:buAutoNum type="alphaLcPeriod" startAt="2"/>
            </a:pPr>
            <a:r>
              <a:rPr lang="zh-CN" altLang="en-US" dirty="0" smtClean="0"/>
              <a:t>可以</a:t>
            </a:r>
            <a:endParaRPr lang="en-US" altLang="zh-CN" dirty="0" smtClean="0"/>
          </a:p>
          <a:p>
            <a:pPr marL="342900" indent="-342900">
              <a:buAutoNum type="alphaLcPeriod" startAt="2"/>
            </a:pPr>
            <a:endParaRPr lang="en-US" altLang="zh-CN" dirty="0"/>
          </a:p>
          <a:p>
            <a:pPr marL="342900" indent="-342900">
              <a:buAutoNum type="alphaLcPeriod" startAt="2"/>
            </a:pPr>
            <a:r>
              <a:rPr lang="en-US" altLang="zh-CN" dirty="0" smtClean="0"/>
              <a:t>30 GB/s  * 8/40 FLOPS/B = 6 GFLOPS/s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如果峰值性能大于 </a:t>
            </a:r>
            <a:r>
              <a:rPr lang="en-US" altLang="zh-CN" dirty="0" smtClean="0"/>
              <a:t>6 GFLPOS/s </a:t>
            </a:r>
            <a:r>
              <a:rPr lang="zh-CN" altLang="en-US" dirty="0" smtClean="0"/>
              <a:t>，则访存受限；否则，计算受限。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d.   </a:t>
            </a:r>
            <a:r>
              <a:rPr lang="zh-CN" altLang="en-US" dirty="0" smtClean="0"/>
              <a:t>单个浮点数运算密度：  </a:t>
            </a:r>
            <a:r>
              <a:rPr lang="en-US" altLang="zh-CN" dirty="0" smtClean="0"/>
              <a:t>85/4 = 21.25 GFLOPS/s</a:t>
            </a:r>
          </a:p>
        </p:txBody>
      </p:sp>
    </p:spTree>
    <p:extLst>
      <p:ext uri="{BB962C8B-B14F-4D97-AF65-F5344CB8AC3E}">
        <p14:creationId xmlns:p14="http://schemas.microsoft.com/office/powerpoint/2010/main" val="2486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1.5 GHz × .80 × .85 × 0.70 × 10 cores × 32/4 = 57.12 GFLOPs/s</a:t>
            </a:r>
          </a:p>
          <a:p>
            <a:r>
              <a:rPr lang="en-US" dirty="0" smtClean="0"/>
              <a:t>b.</a:t>
            </a:r>
          </a:p>
          <a:p>
            <a:pPr lvl="1"/>
            <a:r>
              <a:rPr lang="en-US" dirty="0" smtClean="0"/>
              <a:t>(1) Speedup = 16/8 = 2</a:t>
            </a:r>
          </a:p>
          <a:p>
            <a:pPr lvl="1"/>
            <a:r>
              <a:rPr lang="en-US" dirty="0" smtClean="0"/>
              <a:t>(2) Speedup = 15/10 = 1.5</a:t>
            </a:r>
          </a:p>
          <a:p>
            <a:pPr lvl="1"/>
            <a:r>
              <a:rPr lang="en-US" dirty="0" smtClean="0"/>
              <a:t>(3) Speedup = 0.95/0.85 = 1.11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B[2*i+4]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B[4*i+5]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GCD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测试：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2) | (4-5) ?   </a:t>
            </a: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所以，不存在相关。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466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Consolas</vt:lpstr>
      <vt:lpstr>Office Theme</vt:lpstr>
      <vt:lpstr>习题课 3</vt:lpstr>
      <vt:lpstr>4.9</vt:lpstr>
      <vt:lpstr>4.9 cont.</vt:lpstr>
      <vt:lpstr>4.9 cont.</vt:lpstr>
      <vt:lpstr>4.9 cont.</vt:lpstr>
      <vt:lpstr>4.10</vt:lpstr>
      <vt:lpstr>4.12</vt:lpstr>
      <vt:lpstr>4.13</vt:lpstr>
      <vt:lpstr>4.14</vt:lpstr>
      <vt:lpstr>4.14 cont.</vt:lpstr>
      <vt:lpstr>4.14 cont.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3</dc:title>
  <dc:creator>Guo Hailin</dc:creator>
  <cp:lastModifiedBy>Guo Hailin</cp:lastModifiedBy>
  <cp:revision>200</cp:revision>
  <dcterms:created xsi:type="dcterms:W3CDTF">2014-05-27T00:57:10Z</dcterms:created>
  <dcterms:modified xsi:type="dcterms:W3CDTF">2014-05-29T01:20:19Z</dcterms:modified>
</cp:coreProperties>
</file>