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C1E-698D-408B-97FF-95BC41D7AF91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386B-1A1E-47FE-87C5-EC3EDA73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5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C1E-698D-408B-97FF-95BC41D7AF91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386B-1A1E-47FE-87C5-EC3EDA73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C1E-698D-408B-97FF-95BC41D7AF91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386B-1A1E-47FE-87C5-EC3EDA73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6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C1E-698D-408B-97FF-95BC41D7AF91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386B-1A1E-47FE-87C5-EC3EDA73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4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C1E-698D-408B-97FF-95BC41D7AF91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386B-1A1E-47FE-87C5-EC3EDA73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0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C1E-698D-408B-97FF-95BC41D7AF91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386B-1A1E-47FE-87C5-EC3EDA73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C1E-698D-408B-97FF-95BC41D7AF91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386B-1A1E-47FE-87C5-EC3EDA73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8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C1E-698D-408B-97FF-95BC41D7AF91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386B-1A1E-47FE-87C5-EC3EDA73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5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C1E-698D-408B-97FF-95BC41D7AF91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386B-1A1E-47FE-87C5-EC3EDA73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C1E-698D-408B-97FF-95BC41D7AF91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386B-1A1E-47FE-87C5-EC3EDA73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C1E-698D-408B-97FF-95BC41D7AF91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386B-1A1E-47FE-87C5-EC3EDA73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5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9C1E-698D-408B-97FF-95BC41D7AF91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E386B-1A1E-47FE-87C5-EC3EDA73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7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习题课（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32667"/>
            <a:ext cx="9144000" cy="1655762"/>
          </a:xfrm>
        </p:spPr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r>
              <a:rPr lang="zh-CN" altLang="en-US" dirty="0" smtClean="0"/>
              <a:t>郭海林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2014</a:t>
            </a:r>
            <a:r>
              <a:rPr lang="en-US" altLang="zh-CN" dirty="0" smtClean="0"/>
              <a:t>.5.12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5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5365"/>
          </a:xfrm>
        </p:spPr>
        <p:txBody>
          <a:bodyPr/>
          <a:lstStyle/>
          <a:p>
            <a:r>
              <a:rPr lang="zh-CN" altLang="en-US" dirty="0" smtClean="0"/>
              <a:t>期中</a:t>
            </a:r>
            <a:r>
              <a:rPr lang="en-US" altLang="zh-CN" dirty="0" smtClean="0"/>
              <a:t>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58537"/>
            <a:ext cx="8402140" cy="481842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假设有两种</a:t>
            </a:r>
            <a:r>
              <a:rPr lang="en-US" dirty="0"/>
              <a:t>Cache</a:t>
            </a:r>
            <a:r>
              <a:rPr lang="zh-CN" altLang="en-US" dirty="0"/>
              <a:t>组织方案可供选择：直接映象</a:t>
            </a:r>
            <a:r>
              <a:rPr lang="en-US" dirty="0"/>
              <a:t>Cache</a:t>
            </a:r>
            <a:r>
              <a:rPr lang="zh-CN" altLang="en-US" dirty="0"/>
              <a:t>和两路组相联</a:t>
            </a:r>
            <a:r>
              <a:rPr lang="en-US" dirty="0"/>
              <a:t>Cache</a:t>
            </a:r>
            <a:r>
              <a:rPr lang="zh-CN" altLang="en-US" dirty="0"/>
              <a:t>。给定以下假设，试分别计算直接映象</a:t>
            </a:r>
            <a:r>
              <a:rPr lang="en-US" dirty="0"/>
              <a:t>Cache</a:t>
            </a:r>
            <a:r>
              <a:rPr lang="zh-CN" altLang="en-US" dirty="0"/>
              <a:t>和两路组相联</a:t>
            </a:r>
            <a:r>
              <a:rPr lang="en-US" dirty="0"/>
              <a:t>Cache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平均访存时间</a:t>
            </a:r>
            <a:r>
              <a:rPr lang="zh-CN" altLang="en-US" dirty="0"/>
              <a:t>以及</a:t>
            </a:r>
            <a:r>
              <a:rPr lang="en-US" b="1" dirty="0">
                <a:solidFill>
                  <a:srgbClr val="FF0000"/>
                </a:solidFill>
              </a:rPr>
              <a:t>CPU</a:t>
            </a:r>
            <a:r>
              <a:rPr lang="zh-CN" altLang="en-US" b="1" dirty="0">
                <a:solidFill>
                  <a:srgbClr val="FF0000"/>
                </a:solidFill>
              </a:rPr>
              <a:t>性能</a:t>
            </a:r>
            <a:r>
              <a:rPr lang="zh-CN" altLang="en-US" dirty="0"/>
              <a:t>，并根据计算结果给出你的选择方案，并说明理由。</a:t>
            </a:r>
            <a:endParaRPr lang="en-US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假设：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514350" lvl="0" indent="-514350">
              <a:buFont typeface="+mj-lt"/>
              <a:buAutoNum type="arabicParenR"/>
            </a:pPr>
            <a:r>
              <a:rPr lang="zh-CN" altLang="en-US" dirty="0"/>
              <a:t>理想</a:t>
            </a:r>
            <a:r>
              <a:rPr lang="en-US" dirty="0"/>
              <a:t>Cache</a:t>
            </a:r>
            <a:r>
              <a:rPr lang="zh-CN" altLang="en-US" dirty="0"/>
              <a:t>（命中率为</a:t>
            </a:r>
            <a:r>
              <a:rPr lang="en-US" dirty="0"/>
              <a:t>100</a:t>
            </a:r>
            <a:r>
              <a:rPr lang="zh-CN" altLang="en-US" dirty="0"/>
              <a:t>％）情况下</a:t>
            </a:r>
            <a:r>
              <a:rPr lang="en-US" dirty="0">
                <a:solidFill>
                  <a:srgbClr val="FF0000"/>
                </a:solidFill>
              </a:rPr>
              <a:t>CPI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en-US" dirty="0">
                <a:solidFill>
                  <a:srgbClr val="FF0000"/>
                </a:solidFill>
              </a:rPr>
              <a:t>2.0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时钟周期为</a:t>
            </a:r>
            <a:r>
              <a:rPr lang="en-US" dirty="0">
                <a:solidFill>
                  <a:srgbClr val="FF0000"/>
                </a:solidFill>
              </a:rPr>
              <a:t>2ns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平均每条指令访存</a:t>
            </a:r>
            <a:r>
              <a:rPr lang="en-US" dirty="0">
                <a:solidFill>
                  <a:srgbClr val="FF0000"/>
                </a:solidFill>
              </a:rPr>
              <a:t>1.5</a:t>
            </a:r>
            <a:r>
              <a:rPr lang="zh-CN" altLang="en-US" dirty="0">
                <a:solidFill>
                  <a:srgbClr val="FF0000"/>
                </a:solidFill>
              </a:rPr>
              <a:t>次</a:t>
            </a:r>
            <a:endParaRPr lang="en-US" dirty="0">
              <a:solidFill>
                <a:srgbClr val="FF0000"/>
              </a:solidFill>
            </a:endParaRPr>
          </a:p>
          <a:p>
            <a:pPr marL="514350" lvl="0" indent="-514350">
              <a:buFont typeface="+mj-lt"/>
              <a:buAutoNum type="arabicParenR"/>
            </a:pPr>
            <a:r>
              <a:rPr lang="zh-CN" altLang="en-US" dirty="0"/>
              <a:t>两种</a:t>
            </a:r>
            <a:r>
              <a:rPr lang="en-US" dirty="0"/>
              <a:t>Cache</a:t>
            </a:r>
            <a:r>
              <a:rPr lang="zh-CN" altLang="en-US" dirty="0"/>
              <a:t>的容量都是</a:t>
            </a:r>
            <a:r>
              <a:rPr lang="en-US" dirty="0"/>
              <a:t>64KB</a:t>
            </a:r>
            <a:r>
              <a:rPr lang="zh-CN" altLang="en-US" dirty="0"/>
              <a:t>，块大小为</a:t>
            </a:r>
            <a:r>
              <a:rPr lang="en-US" dirty="0"/>
              <a:t>32</a:t>
            </a:r>
            <a:r>
              <a:rPr lang="zh-CN" altLang="en-US" dirty="0"/>
              <a:t>字节</a:t>
            </a:r>
            <a:endParaRPr lang="en-US" dirty="0"/>
          </a:p>
          <a:p>
            <a:pPr marL="514350" lvl="0" indent="-514350">
              <a:buFont typeface="+mj-lt"/>
              <a:buAutoNum type="arabicParenR"/>
            </a:pPr>
            <a:r>
              <a:rPr lang="zh-CN" altLang="en-US" dirty="0"/>
              <a:t>组相联</a:t>
            </a:r>
            <a:r>
              <a:rPr lang="en-US" dirty="0"/>
              <a:t>Cache</a:t>
            </a:r>
            <a:r>
              <a:rPr lang="zh-CN" altLang="en-US" dirty="0"/>
              <a:t>中多路选择器使得</a:t>
            </a:r>
            <a:r>
              <a:rPr lang="en-US" dirty="0"/>
              <a:t>CPU</a:t>
            </a:r>
            <a:r>
              <a:rPr lang="zh-CN" altLang="en-US" dirty="0"/>
              <a:t>时钟周期</a:t>
            </a:r>
            <a:r>
              <a:rPr lang="zh-CN" altLang="en-US" dirty="0">
                <a:solidFill>
                  <a:srgbClr val="FF0000"/>
                </a:solidFill>
              </a:rPr>
              <a:t>增加到</a:t>
            </a:r>
            <a:r>
              <a:rPr lang="en-US" dirty="0">
                <a:solidFill>
                  <a:srgbClr val="FF0000"/>
                </a:solidFill>
              </a:rPr>
              <a:t>2.25ns</a:t>
            </a:r>
          </a:p>
          <a:p>
            <a:pPr marL="514350" lvl="0" indent="-514350">
              <a:buFont typeface="+mj-lt"/>
              <a:buAutoNum type="arabicParenR"/>
            </a:pPr>
            <a:r>
              <a:rPr lang="zh-CN" altLang="en-US" dirty="0"/>
              <a:t>两种</a:t>
            </a:r>
            <a:r>
              <a:rPr lang="en-US" dirty="0"/>
              <a:t>Cache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失效开销均为</a:t>
            </a:r>
            <a:r>
              <a:rPr lang="en-US" dirty="0">
                <a:solidFill>
                  <a:srgbClr val="FF0000"/>
                </a:solidFill>
              </a:rPr>
              <a:t>75ns</a:t>
            </a:r>
          </a:p>
          <a:p>
            <a:pPr marL="514350" lvl="0" indent="-514350">
              <a:buFont typeface="+mj-lt"/>
              <a:buAutoNum type="arabicParenR"/>
            </a:pPr>
            <a:r>
              <a:rPr lang="zh-CN" altLang="en-US" dirty="0">
                <a:solidFill>
                  <a:srgbClr val="FF0000"/>
                </a:solidFill>
              </a:rPr>
              <a:t>命中时间为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个时钟周期</a:t>
            </a:r>
            <a:r>
              <a:rPr lang="zh-CN" altLang="en-US" dirty="0"/>
              <a:t>，</a:t>
            </a:r>
            <a:r>
              <a:rPr lang="en-US" dirty="0"/>
              <a:t>64KB</a:t>
            </a:r>
            <a:r>
              <a:rPr lang="zh-CN" altLang="en-US" dirty="0"/>
              <a:t>的直接映象</a:t>
            </a:r>
            <a:r>
              <a:rPr lang="en-US" dirty="0"/>
              <a:t>Cache</a:t>
            </a:r>
            <a:r>
              <a:rPr lang="zh-CN" altLang="en-US" dirty="0"/>
              <a:t>的失效率为</a:t>
            </a:r>
            <a:r>
              <a:rPr lang="en-US" dirty="0">
                <a:solidFill>
                  <a:srgbClr val="FF0000"/>
                </a:solidFill>
              </a:rPr>
              <a:t>1.4</a:t>
            </a:r>
            <a:r>
              <a:rPr lang="zh-CN" altLang="en-US" dirty="0">
                <a:solidFill>
                  <a:srgbClr val="FF0000"/>
                </a:solidFill>
              </a:rPr>
              <a:t>％</a:t>
            </a:r>
            <a:r>
              <a:rPr lang="zh-CN" altLang="en-US" dirty="0"/>
              <a:t>，</a:t>
            </a:r>
            <a:r>
              <a:rPr lang="en-US" dirty="0"/>
              <a:t>64KB</a:t>
            </a:r>
            <a:r>
              <a:rPr lang="zh-CN" altLang="en-US" dirty="0"/>
              <a:t>两路组相联的</a:t>
            </a:r>
            <a:r>
              <a:rPr lang="en-US" dirty="0"/>
              <a:t>Cache</a:t>
            </a:r>
            <a:r>
              <a:rPr lang="zh-CN" altLang="en-US" dirty="0"/>
              <a:t>失效率为</a:t>
            </a:r>
            <a:r>
              <a:rPr lang="en-US" dirty="0">
                <a:solidFill>
                  <a:srgbClr val="FF0000"/>
                </a:solidFill>
              </a:rPr>
              <a:t>1.0</a:t>
            </a:r>
            <a:r>
              <a:rPr lang="zh-CN" altLang="en-US" dirty="0">
                <a:solidFill>
                  <a:srgbClr val="FF0000"/>
                </a:solidFill>
              </a:rPr>
              <a:t>％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0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1160"/>
          </a:xfrm>
        </p:spPr>
        <p:txBody>
          <a:bodyPr/>
          <a:lstStyle/>
          <a:p>
            <a:r>
              <a:rPr lang="zh-CN" altLang="en-US" dirty="0" smtClean="0"/>
              <a:t>期中</a:t>
            </a:r>
            <a:r>
              <a:rPr lang="en-US" altLang="zh-CN" dirty="0" smtClean="0"/>
              <a:t>-6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7874"/>
            <a:ext cx="7886700" cy="4679089"/>
          </a:xfrm>
        </p:spPr>
        <p:txBody>
          <a:bodyPr/>
          <a:lstStyle/>
          <a:p>
            <a:r>
              <a:rPr lang="zh-CN" altLang="en-US" sz="2400" dirty="0"/>
              <a:t>假设当在按直接映像找到的位置处没有发现匹配，而在另一个位置才找到数据（伪命中）时，</a:t>
            </a:r>
            <a:r>
              <a:rPr lang="zh-CN" altLang="en-US" sz="2400" dirty="0">
                <a:solidFill>
                  <a:srgbClr val="FF0000"/>
                </a:solidFill>
              </a:rPr>
              <a:t>需要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个额外的周期</a:t>
            </a:r>
            <a:r>
              <a:rPr lang="zh-CN" altLang="en-US" sz="2400" dirty="0"/>
              <a:t>。假定</a:t>
            </a:r>
            <a:r>
              <a:rPr lang="zh-CN" altLang="en-US" sz="2400" dirty="0">
                <a:solidFill>
                  <a:srgbClr val="FF0000"/>
                </a:solidFill>
              </a:rPr>
              <a:t>失效开销均为</a:t>
            </a:r>
            <a:r>
              <a:rPr lang="en-US" sz="2400" dirty="0">
                <a:solidFill>
                  <a:srgbClr val="FF0000"/>
                </a:solidFill>
              </a:rPr>
              <a:t>50</a:t>
            </a:r>
            <a:r>
              <a:rPr lang="zh-CN" altLang="en-US" sz="2400" dirty="0">
                <a:solidFill>
                  <a:srgbClr val="FF0000"/>
                </a:solidFill>
              </a:rPr>
              <a:t>个时钟周期</a:t>
            </a:r>
            <a:r>
              <a:rPr lang="zh-CN" altLang="en-US" sz="2400" dirty="0"/>
              <a:t>，</a:t>
            </a:r>
            <a:r>
              <a:rPr lang="zh-CN" altLang="en-US" sz="2400" b="1" dirty="0"/>
              <a:t>直接映像方式下命中时间为</a:t>
            </a:r>
            <a:r>
              <a:rPr lang="en-US" sz="2400" b="1" dirty="0"/>
              <a:t>1</a:t>
            </a:r>
            <a:r>
              <a:rPr lang="zh-CN" altLang="en-US" sz="2400" b="1" dirty="0"/>
              <a:t>个时钟周期</a:t>
            </a:r>
            <a:r>
              <a:rPr lang="en-US" sz="2400" dirty="0"/>
              <a:t>, </a:t>
            </a:r>
            <a:r>
              <a:rPr lang="zh-CN" altLang="en-US" sz="2400" b="1" dirty="0"/>
              <a:t>两路组相联的命中时间为</a:t>
            </a:r>
            <a:r>
              <a:rPr lang="en-US" sz="2400" b="1" dirty="0"/>
              <a:t>1.1</a:t>
            </a:r>
            <a:r>
              <a:rPr lang="zh-CN" altLang="en-US" sz="2400" b="1" dirty="0"/>
              <a:t>个时钟周期</a:t>
            </a:r>
            <a:r>
              <a:rPr lang="zh-CN" altLang="en-US" sz="2400" dirty="0"/>
              <a:t>，有关失效率的数据如下表所示。试比较当</a:t>
            </a:r>
            <a:r>
              <a:rPr lang="en-US" sz="2400" dirty="0"/>
              <a:t>Cache</a:t>
            </a:r>
            <a:r>
              <a:rPr lang="zh-CN" altLang="en-US" sz="2400" dirty="0"/>
              <a:t>容量分别为</a:t>
            </a:r>
            <a:r>
              <a:rPr lang="en-US" sz="2400" dirty="0"/>
              <a:t>4KB</a:t>
            </a:r>
            <a:r>
              <a:rPr lang="zh-CN" altLang="en-US" sz="2400" dirty="0"/>
              <a:t>和</a:t>
            </a:r>
            <a:r>
              <a:rPr lang="en-US" sz="2400" dirty="0"/>
              <a:t>128KB</a:t>
            </a:r>
            <a:r>
              <a:rPr lang="zh-CN" altLang="en-US" sz="2400" dirty="0"/>
              <a:t>时，直接映像、两路组相联和伪相联这三种组织结构中，哪一种速度最快？</a:t>
            </a:r>
            <a:endParaRPr lang="en-US" sz="2400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141290"/>
              </p:ext>
            </p:extLst>
          </p:nvPr>
        </p:nvGraphicFramePr>
        <p:xfrm>
          <a:off x="1035775" y="4306639"/>
          <a:ext cx="7150281" cy="20619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{C083E6E3-FA7D-4D7B-A595-EF9225AFEA82}</a:tableStyleId>
              </a:tblPr>
              <a:tblGrid>
                <a:gridCol w="2383427"/>
                <a:gridCol w="2383427"/>
                <a:gridCol w="2383427"/>
              </a:tblGrid>
              <a:tr h="4123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Cache</a:t>
                      </a:r>
                      <a:r>
                        <a:rPr lang="zh-CN" sz="2000" b="1" kern="100" dirty="0">
                          <a:effectLst/>
                        </a:rPr>
                        <a:t>容量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相联度</a:t>
                      </a:r>
                      <a:endParaRPr lang="en-US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总失效率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123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4KB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1</a:t>
                      </a:r>
                      <a:r>
                        <a:rPr lang="zh-CN" sz="2000" b="0" kern="100" dirty="0">
                          <a:effectLst/>
                        </a:rPr>
                        <a:t>路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</a:rPr>
                        <a:t>0.072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123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4KB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2</a:t>
                      </a:r>
                      <a:r>
                        <a:rPr lang="zh-CN" sz="2000" b="0" kern="100" dirty="0">
                          <a:effectLst/>
                        </a:rPr>
                        <a:t>路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0.057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3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</a:rPr>
                        <a:t>128KB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1</a:t>
                      </a:r>
                      <a:r>
                        <a:rPr lang="zh-CN" sz="2000" b="0" kern="100" dirty="0">
                          <a:effectLst/>
                        </a:rPr>
                        <a:t>路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0.010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mpd="sng">
                      <a:noFill/>
                    </a:lnB>
                  </a:tcPr>
                </a:tc>
              </a:tr>
              <a:tr h="4123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</a:rPr>
                        <a:t>128KB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</a:rPr>
                        <a:t>2</a:t>
                      </a:r>
                      <a:r>
                        <a:rPr lang="zh-CN" sz="2000" b="0" kern="100">
                          <a:effectLst/>
                        </a:rPr>
                        <a:t>路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0.007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7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2451"/>
          </a:xfrm>
        </p:spPr>
        <p:txBody>
          <a:bodyPr/>
          <a:lstStyle/>
          <a:p>
            <a:r>
              <a:rPr lang="zh-CN" altLang="en-US" dirty="0" smtClean="0"/>
              <a:t>期中</a:t>
            </a:r>
            <a:r>
              <a:rPr lang="en-US" altLang="zh-CN" dirty="0" smtClean="0"/>
              <a:t>-7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7577"/>
            <a:ext cx="7886700" cy="4879386"/>
          </a:xfrm>
        </p:spPr>
        <p:txBody>
          <a:bodyPr>
            <a:noAutofit/>
          </a:bodyPr>
          <a:lstStyle/>
          <a:p>
            <a:r>
              <a:rPr lang="zh-CN" altLang="en-US" sz="1800" dirty="0"/>
              <a:t>假设一计算机系统由一颗</a:t>
            </a:r>
            <a:r>
              <a:rPr lang="en-US" sz="1800" dirty="0"/>
              <a:t>1GHz</a:t>
            </a:r>
            <a:r>
              <a:rPr lang="zh-CN" altLang="en-US" sz="1800" dirty="0"/>
              <a:t>处理器、两级</a:t>
            </a:r>
            <a:r>
              <a:rPr lang="en-US" sz="1800" dirty="0"/>
              <a:t>Cache</a:t>
            </a:r>
            <a:r>
              <a:rPr lang="zh-CN" altLang="en-US" sz="1800" dirty="0"/>
              <a:t>和</a:t>
            </a:r>
            <a:r>
              <a:rPr lang="en-US" sz="1800" dirty="0"/>
              <a:t>DRAM</a:t>
            </a:r>
            <a:r>
              <a:rPr lang="zh-CN" altLang="en-US" sz="1800" dirty="0"/>
              <a:t>主存构成。第一级</a:t>
            </a:r>
            <a:r>
              <a:rPr lang="en-US" sz="1800" dirty="0"/>
              <a:t>Cache</a:t>
            </a:r>
            <a:r>
              <a:rPr lang="zh-CN" altLang="en-US" sz="1800" dirty="0"/>
              <a:t>分成指令</a:t>
            </a:r>
            <a:r>
              <a:rPr lang="en-US" sz="1800" dirty="0"/>
              <a:t>Cache</a:t>
            </a:r>
            <a:r>
              <a:rPr lang="zh-CN" altLang="en-US" sz="1800" dirty="0"/>
              <a:t>和数据</a:t>
            </a:r>
            <a:r>
              <a:rPr lang="en-US" sz="1800" dirty="0"/>
              <a:t>Cache</a:t>
            </a:r>
            <a:r>
              <a:rPr lang="zh-CN" altLang="en-US" sz="1800" dirty="0"/>
              <a:t>。系统不使用请求字处理方式，即所读写的数据可用必须等待整个数据块传送完毕。存储系统的参数如下（</a:t>
            </a:r>
            <a:r>
              <a:rPr lang="en-US" sz="1800" dirty="0"/>
              <a:t>Note </a:t>
            </a:r>
            <a:r>
              <a:rPr lang="en-US" sz="1800" dirty="0" smtClean="0"/>
              <a:t>1KB=1024bytes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该</a:t>
            </a:r>
            <a:r>
              <a:rPr lang="zh-CN" altLang="en-US" sz="1800" dirty="0"/>
              <a:t>系统包含一个</a:t>
            </a:r>
            <a:r>
              <a:rPr lang="en-US" sz="1800" dirty="0"/>
              <a:t>TLB</a:t>
            </a:r>
            <a:r>
              <a:rPr lang="zh-CN" altLang="en-US" sz="1800" dirty="0"/>
              <a:t>，</a:t>
            </a:r>
            <a:r>
              <a:rPr lang="zh-CN" altLang="en-US" sz="1800" b="1" dirty="0"/>
              <a:t>该</a:t>
            </a:r>
            <a:r>
              <a:rPr lang="en-US" sz="1800" b="1" dirty="0"/>
              <a:t>TLB</a:t>
            </a:r>
            <a:r>
              <a:rPr lang="zh-CN" altLang="en-US" sz="1800" b="1" dirty="0"/>
              <a:t>不会发生读指令失效，访问数据时的失效率为</a:t>
            </a:r>
            <a:r>
              <a:rPr lang="en-US" sz="1800" b="1" dirty="0"/>
              <a:t>0.5%</a:t>
            </a:r>
            <a:r>
              <a:rPr lang="zh-CN" altLang="en-US" sz="1800" b="1" dirty="0"/>
              <a:t>，失效开销为</a:t>
            </a:r>
            <a:r>
              <a:rPr lang="en-US" sz="1800" b="1" dirty="0"/>
              <a:t>300</a:t>
            </a:r>
            <a:r>
              <a:rPr lang="zh-CN" altLang="en-US" sz="1800" b="1" dirty="0"/>
              <a:t>个时钟周期</a:t>
            </a:r>
            <a:r>
              <a:rPr lang="zh-CN" altLang="en-US" sz="1800" dirty="0"/>
              <a:t>；</a:t>
            </a:r>
            <a:r>
              <a:rPr lang="en-US" sz="1800" dirty="0"/>
              <a:t>TLB</a:t>
            </a:r>
            <a:r>
              <a:rPr lang="zh-CN" altLang="en-US" sz="1800" dirty="0"/>
              <a:t>的命中与第一级</a:t>
            </a:r>
            <a:r>
              <a:rPr lang="en-US" sz="1800" dirty="0"/>
              <a:t>Cache</a:t>
            </a:r>
            <a:r>
              <a:rPr lang="zh-CN" altLang="en-US" sz="1800" dirty="0"/>
              <a:t>的访问并行。系统中所有的</a:t>
            </a:r>
            <a:r>
              <a:rPr lang="en-US" sz="1800" dirty="0"/>
              <a:t>Cache</a:t>
            </a:r>
            <a:r>
              <a:rPr lang="zh-CN" altLang="en-US" sz="1800" dirty="0"/>
              <a:t>均使用虚拟地址低位部分索引，物理地址</a:t>
            </a:r>
            <a:r>
              <a:rPr lang="en-US" sz="1800" dirty="0"/>
              <a:t>Tag</a:t>
            </a:r>
            <a:r>
              <a:rPr lang="zh-CN" altLang="en-US" sz="1800" dirty="0"/>
              <a:t>，假设系统绝不会发生主存块与磁盘块的数据交换</a:t>
            </a:r>
            <a:r>
              <a:rPr lang="zh-CN" altLang="en-US" sz="1800" dirty="0" smtClean="0"/>
              <a:t>。</a:t>
            </a: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343039"/>
              </p:ext>
            </p:extLst>
          </p:nvPr>
        </p:nvGraphicFramePr>
        <p:xfrm>
          <a:off x="853439" y="2561498"/>
          <a:ext cx="6975566" cy="1675387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332412"/>
                <a:gridCol w="2690949"/>
                <a:gridCol w="1637211"/>
                <a:gridCol w="1314994"/>
              </a:tblGrid>
              <a:tr h="2975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Hit Time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Miss Rate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Block Size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504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Level-1 cache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 cycle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6% for data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2% for instruction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32 bytes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2973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Level-2 cache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 cycles + (1 cycle per 64 bits)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2%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256 bytes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975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DRAM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70ns + (10ns per 8 bytes)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-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-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450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）计算</a:t>
            </a:r>
            <a:r>
              <a:rPr lang="zh-CN" altLang="en-US" sz="2000" dirty="0"/>
              <a:t>访问指令的平均访存时间</a:t>
            </a:r>
            <a:r>
              <a:rPr lang="zh-CN" altLang="en-US" sz="2000" dirty="0" smtClean="0"/>
              <a:t>？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）假设</a:t>
            </a:r>
            <a:r>
              <a:rPr lang="zh-CN" altLang="en-US" sz="2000" dirty="0"/>
              <a:t>所有的数据访问都是</a:t>
            </a:r>
            <a:r>
              <a:rPr lang="en-US" sz="2000" dirty="0"/>
              <a:t>Load</a:t>
            </a:r>
            <a:r>
              <a:rPr lang="zh-CN" altLang="en-US" sz="2000" dirty="0"/>
              <a:t>操作，计算数据访问的平均访存时间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sz="2000" dirty="0" smtClean="0"/>
              <a:t> </a:t>
            </a:r>
            <a:r>
              <a:rPr lang="zh-CN" altLang="en-US" sz="2000" dirty="0"/>
              <a:t>假设我们测量了一程序中相关指令的执行频度如下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sz="1800" dirty="0" smtClean="0"/>
              <a:t>       Loads</a:t>
            </a:r>
            <a:r>
              <a:rPr lang="zh-CN" altLang="en-US" sz="1800" dirty="0"/>
              <a:t>：</a:t>
            </a:r>
            <a:r>
              <a:rPr lang="en-US" sz="1800" dirty="0"/>
              <a:t>25%</a:t>
            </a:r>
            <a:r>
              <a:rPr lang="zh-CN" altLang="en-US" sz="1800" dirty="0" smtClean="0"/>
              <a:t>，</a:t>
            </a:r>
            <a:r>
              <a:rPr lang="en-US" sz="1800" dirty="0" smtClean="0"/>
              <a:t>Store</a:t>
            </a:r>
            <a:r>
              <a:rPr lang="zh-CN" altLang="en-US" sz="1800" dirty="0"/>
              <a:t>：</a:t>
            </a:r>
            <a:r>
              <a:rPr lang="en-US" sz="1800" dirty="0"/>
              <a:t>15%, Integer: 30% , Floating-Point: 20%, Branches: 10</a:t>
            </a:r>
            <a:r>
              <a:rPr lang="en-US" sz="1800" dirty="0" smtClean="0"/>
              <a:t>%</a:t>
            </a:r>
            <a:endParaRPr lang="en-US" sz="1800" dirty="0"/>
          </a:p>
          <a:p>
            <a:pPr marL="0" indent="0">
              <a:buNone/>
            </a:pPr>
            <a:r>
              <a:rPr lang="zh-CN" altLang="en-US" sz="2000" dirty="0"/>
              <a:t>设处理器使用</a:t>
            </a:r>
            <a:r>
              <a:rPr lang="en-US" sz="2000" dirty="0"/>
              <a:t>5</a:t>
            </a:r>
            <a:r>
              <a:rPr lang="zh-CN" altLang="en-US" sz="2000" dirty="0"/>
              <a:t>级流水线（基本</a:t>
            </a:r>
            <a:r>
              <a:rPr lang="en-US" sz="2000" dirty="0"/>
              <a:t>CPI</a:t>
            </a:r>
            <a:r>
              <a:rPr lang="zh-CN" altLang="en-US" sz="2000" dirty="0"/>
              <a:t>为</a:t>
            </a:r>
            <a:r>
              <a:rPr lang="en-US" sz="2000" dirty="0"/>
              <a:t>1</a:t>
            </a:r>
            <a:r>
              <a:rPr lang="zh-CN" altLang="en-US" sz="2000" dirty="0"/>
              <a:t>）。对于浮点操作，数据相关平均引起</a:t>
            </a:r>
            <a:r>
              <a:rPr lang="en-US" sz="2000" dirty="0"/>
              <a:t>0.9</a:t>
            </a:r>
            <a:r>
              <a:rPr lang="zh-CN" altLang="en-US" sz="2000" dirty="0"/>
              <a:t>个时钟周期的额外开销，整数运算全速运行。处理器使用分支预测失败策略，其预测的准确性为</a:t>
            </a:r>
            <a:r>
              <a:rPr lang="en-US" sz="2000" dirty="0"/>
              <a:t>80%</a:t>
            </a:r>
            <a:r>
              <a:rPr lang="zh-CN" altLang="en-US" sz="2000" dirty="0"/>
              <a:t>，剩余</a:t>
            </a:r>
            <a:r>
              <a:rPr lang="en-US" sz="2000" dirty="0"/>
              <a:t>20%</a:t>
            </a:r>
            <a:r>
              <a:rPr lang="zh-CN" altLang="en-US" sz="2000" dirty="0"/>
              <a:t>的分支指令会引起</a:t>
            </a:r>
            <a:r>
              <a:rPr lang="en-US" sz="2000" dirty="0"/>
              <a:t>1</a:t>
            </a:r>
            <a:r>
              <a:rPr lang="zh-CN" altLang="en-US" sz="2000" dirty="0"/>
              <a:t>个时钟周期的停顿。假设</a:t>
            </a:r>
            <a:r>
              <a:rPr lang="en-US" sz="2000" dirty="0"/>
              <a:t>store</a:t>
            </a:r>
            <a:r>
              <a:rPr lang="zh-CN" altLang="en-US" sz="2000" dirty="0"/>
              <a:t>操作和</a:t>
            </a:r>
            <a:r>
              <a:rPr lang="en-US" sz="2000" dirty="0"/>
              <a:t>Load</a:t>
            </a:r>
            <a:r>
              <a:rPr lang="zh-CN" altLang="en-US" sz="2000" dirty="0"/>
              <a:t>操作的</a:t>
            </a:r>
            <a:r>
              <a:rPr lang="en-US" sz="2000" dirty="0"/>
              <a:t>AMAT</a:t>
            </a:r>
            <a:r>
              <a:rPr lang="zh-CN" altLang="en-US" sz="2000" dirty="0"/>
              <a:t>相同，试在考虑存储器访问失效的情况下，计算该程序的平均</a:t>
            </a:r>
            <a:r>
              <a:rPr lang="en-US" sz="2000" dirty="0"/>
              <a:t>CPI</a:t>
            </a:r>
            <a:r>
              <a:rPr lang="zh-CN" altLang="en-US" sz="2000" dirty="0"/>
              <a:t>。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72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Dump of assembler code for function main:</a:t>
            </a:r>
          </a:p>
          <a:p>
            <a:pPr marL="457200" lvl="1" indent="0">
              <a:buNone/>
            </a:pPr>
            <a:r>
              <a:rPr lang="en-US" dirty="0"/>
              <a:t>   0x08048484 &lt;+0&gt;:     push   %</a:t>
            </a:r>
            <a:r>
              <a:rPr lang="en-US" dirty="0" err="1"/>
              <a:t>ebp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0x08048485 &lt;+1&gt;:     </a:t>
            </a:r>
            <a:r>
              <a:rPr lang="en-US" dirty="0" err="1"/>
              <a:t>mov</a:t>
            </a:r>
            <a:r>
              <a:rPr lang="en-US" dirty="0"/>
              <a:t>    %</a:t>
            </a:r>
            <a:r>
              <a:rPr lang="en-US" dirty="0" err="1"/>
              <a:t>esp</a:t>
            </a:r>
            <a:r>
              <a:rPr lang="en-US" dirty="0"/>
              <a:t>,%</a:t>
            </a:r>
            <a:r>
              <a:rPr lang="en-US" dirty="0" err="1"/>
              <a:t>ebp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0x08048487 &lt;+3&gt;:     and    $0xfffffff0,%esp</a:t>
            </a:r>
          </a:p>
          <a:p>
            <a:pPr marL="457200" lvl="1" indent="0">
              <a:buNone/>
            </a:pPr>
            <a:r>
              <a:rPr lang="en-US" dirty="0"/>
              <a:t>   0x0804848a &lt;+6&gt;:     push   %</a:t>
            </a:r>
            <a:r>
              <a:rPr lang="en-US" dirty="0" err="1"/>
              <a:t>ebx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0x0804848b &lt;+7&gt;:     sub    $0x2c,%</a:t>
            </a:r>
            <a:r>
              <a:rPr lang="en-US" dirty="0" smtClean="0"/>
              <a:t>esp</a:t>
            </a:r>
          </a:p>
          <a:p>
            <a:pPr marL="457200" lvl="1" indent="0">
              <a:buNone/>
            </a:pPr>
            <a:r>
              <a:rPr lang="en-US" dirty="0" smtClean="0"/>
              <a:t>=&gt; </a:t>
            </a:r>
            <a:r>
              <a:rPr lang="en-US" b="1" dirty="0">
                <a:solidFill>
                  <a:srgbClr val="FF0000"/>
                </a:solidFill>
              </a:rPr>
              <a:t>0x0804848e</a:t>
            </a:r>
            <a:r>
              <a:rPr lang="en-US" dirty="0"/>
              <a:t> &lt;+10&gt;:    </a:t>
            </a:r>
            <a:r>
              <a:rPr lang="en-US" b="1" dirty="0" err="1">
                <a:solidFill>
                  <a:srgbClr val="FF0000"/>
                </a:solidFill>
              </a:rPr>
              <a:t>movl</a:t>
            </a:r>
            <a:r>
              <a:rPr lang="en-US" b="1" dirty="0">
                <a:solidFill>
                  <a:srgbClr val="FF0000"/>
                </a:solidFill>
              </a:rPr>
              <a:t>   $0x0</a:t>
            </a:r>
            <a:r>
              <a:rPr lang="en-US" b="1" dirty="0" smtClean="0">
                <a:solidFill>
                  <a:srgbClr val="FF0000"/>
                </a:solidFill>
              </a:rPr>
              <a:t>, 0x1c</a:t>
            </a:r>
            <a:r>
              <a:rPr lang="en-US" b="1" dirty="0">
                <a:solidFill>
                  <a:srgbClr val="FF0000"/>
                </a:solidFill>
              </a:rPr>
              <a:t>(%</a:t>
            </a:r>
            <a:r>
              <a:rPr lang="en-US" b="1" dirty="0" err="1">
                <a:solidFill>
                  <a:srgbClr val="FF0000"/>
                </a:solidFill>
              </a:rPr>
              <a:t>esp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/>
              <a:t>   0x08048496 &lt;+18&gt;:    </a:t>
            </a:r>
            <a:r>
              <a:rPr lang="en-US" dirty="0" err="1"/>
              <a:t>movl</a:t>
            </a:r>
            <a:r>
              <a:rPr lang="en-US" dirty="0"/>
              <a:t>   $0x0,0x1c(%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   0x0804849e &lt;+26&gt;:    </a:t>
            </a:r>
            <a:r>
              <a:rPr lang="en-US" dirty="0" err="1"/>
              <a:t>jmp</a:t>
            </a:r>
            <a:r>
              <a:rPr lang="en-US" dirty="0"/>
              <a:t>    0x804850e &lt;main+138&gt;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743</Words>
  <Application>Microsoft Office PowerPoint</Application>
  <PresentationFormat>On-screen Show (4:3)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Times New Roman</vt:lpstr>
      <vt:lpstr>Office Theme</vt:lpstr>
      <vt:lpstr>习题课（2）</vt:lpstr>
      <vt:lpstr>期中-5</vt:lpstr>
      <vt:lpstr>期中-6</vt:lpstr>
      <vt:lpstr>期中-7</vt:lpstr>
      <vt:lpstr>PowerPoint Presentation</vt:lpstr>
      <vt:lpstr>PowerPoint Presentation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习题课（2）</dc:title>
  <dc:creator>Guo Hailin</dc:creator>
  <cp:lastModifiedBy>Guo Hailin</cp:lastModifiedBy>
  <cp:revision>37</cp:revision>
  <dcterms:created xsi:type="dcterms:W3CDTF">2014-05-10T12:03:15Z</dcterms:created>
  <dcterms:modified xsi:type="dcterms:W3CDTF">2014-05-10T12:48:16Z</dcterms:modified>
</cp:coreProperties>
</file>