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4"/>
  </p:notesMasterIdLst>
  <p:sldIdLst>
    <p:sldId id="452" r:id="rId2"/>
    <p:sldId id="385" r:id="rId3"/>
    <p:sldId id="453" r:id="rId4"/>
    <p:sldId id="386" r:id="rId5"/>
    <p:sldId id="388" r:id="rId6"/>
    <p:sldId id="389" r:id="rId7"/>
    <p:sldId id="390" r:id="rId8"/>
    <p:sldId id="391" r:id="rId9"/>
    <p:sldId id="392"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4" r:id="rId41"/>
    <p:sldId id="425" r:id="rId42"/>
    <p:sldId id="426" r:id="rId43"/>
    <p:sldId id="427" r:id="rId44"/>
    <p:sldId id="428" r:id="rId45"/>
    <p:sldId id="429" r:id="rId46"/>
    <p:sldId id="430" r:id="rId47"/>
    <p:sldId id="431" r:id="rId48"/>
    <p:sldId id="432" r:id="rId49"/>
    <p:sldId id="433" r:id="rId50"/>
    <p:sldId id="434" r:id="rId51"/>
    <p:sldId id="435" r:id="rId52"/>
    <p:sldId id="436" r:id="rId53"/>
    <p:sldId id="437" r:id="rId54"/>
    <p:sldId id="438" r:id="rId55"/>
    <p:sldId id="439" r:id="rId56"/>
    <p:sldId id="440" r:id="rId57"/>
    <p:sldId id="441" r:id="rId58"/>
    <p:sldId id="442" r:id="rId59"/>
    <p:sldId id="443" r:id="rId60"/>
    <p:sldId id="444" r:id="rId61"/>
    <p:sldId id="445" r:id="rId62"/>
    <p:sldId id="446" r:id="rId63"/>
    <p:sldId id="447" r:id="rId64"/>
    <p:sldId id="448" r:id="rId65"/>
    <p:sldId id="449" r:id="rId66"/>
    <p:sldId id="450" r:id="rId67"/>
    <p:sldId id="451" r:id="rId68"/>
    <p:sldId id="454" r:id="rId69"/>
    <p:sldId id="455" r:id="rId70"/>
    <p:sldId id="456" r:id="rId71"/>
    <p:sldId id="457" r:id="rId72"/>
    <p:sldId id="458" r:id="rId73"/>
    <p:sldId id="459" r:id="rId74"/>
    <p:sldId id="460" r:id="rId75"/>
    <p:sldId id="461" r:id="rId76"/>
    <p:sldId id="462" r:id="rId77"/>
    <p:sldId id="463" r:id="rId78"/>
    <p:sldId id="464" r:id="rId79"/>
    <p:sldId id="465" r:id="rId80"/>
    <p:sldId id="466" r:id="rId81"/>
    <p:sldId id="467" r:id="rId82"/>
    <p:sldId id="468" r:id="rId83"/>
    <p:sldId id="469" r:id="rId84"/>
    <p:sldId id="470" r:id="rId85"/>
    <p:sldId id="471" r:id="rId86"/>
    <p:sldId id="472" r:id="rId87"/>
    <p:sldId id="473" r:id="rId88"/>
    <p:sldId id="474" r:id="rId89"/>
    <p:sldId id="475" r:id="rId90"/>
    <p:sldId id="476" r:id="rId91"/>
    <p:sldId id="477" r:id="rId92"/>
    <p:sldId id="478" r:id="rId93"/>
    <p:sldId id="479" r:id="rId94"/>
    <p:sldId id="480" r:id="rId95"/>
    <p:sldId id="481" r:id="rId96"/>
    <p:sldId id="482" r:id="rId97"/>
    <p:sldId id="483" r:id="rId98"/>
    <p:sldId id="484" r:id="rId99"/>
    <p:sldId id="485" r:id="rId100"/>
    <p:sldId id="486" r:id="rId101"/>
    <p:sldId id="487" r:id="rId102"/>
    <p:sldId id="488" r:id="rId103"/>
    <p:sldId id="489" r:id="rId104"/>
    <p:sldId id="490" r:id="rId105"/>
    <p:sldId id="491" r:id="rId106"/>
    <p:sldId id="492" r:id="rId107"/>
    <p:sldId id="493" r:id="rId108"/>
    <p:sldId id="494" r:id="rId109"/>
    <p:sldId id="495" r:id="rId110"/>
    <p:sldId id="496" r:id="rId111"/>
    <p:sldId id="497" r:id="rId112"/>
    <p:sldId id="498" r:id="rId113"/>
    <p:sldId id="499" r:id="rId114"/>
    <p:sldId id="500" r:id="rId115"/>
    <p:sldId id="501" r:id="rId116"/>
    <p:sldId id="502" r:id="rId117"/>
    <p:sldId id="503" r:id="rId118"/>
    <p:sldId id="504" r:id="rId119"/>
    <p:sldId id="505" r:id="rId120"/>
    <p:sldId id="506" r:id="rId121"/>
    <p:sldId id="507" r:id="rId122"/>
    <p:sldId id="508" r:id="rId123"/>
    <p:sldId id="509" r:id="rId124"/>
    <p:sldId id="510" r:id="rId125"/>
    <p:sldId id="511" r:id="rId126"/>
    <p:sldId id="512" r:id="rId127"/>
    <p:sldId id="513" r:id="rId128"/>
    <p:sldId id="514" r:id="rId129"/>
    <p:sldId id="575" r:id="rId130"/>
    <p:sldId id="515" r:id="rId131"/>
    <p:sldId id="516" r:id="rId132"/>
    <p:sldId id="517" r:id="rId133"/>
    <p:sldId id="518" r:id="rId134"/>
    <p:sldId id="519" r:id="rId135"/>
    <p:sldId id="520" r:id="rId136"/>
    <p:sldId id="521" r:id="rId137"/>
    <p:sldId id="522" r:id="rId138"/>
    <p:sldId id="523" r:id="rId139"/>
    <p:sldId id="524" r:id="rId140"/>
    <p:sldId id="525" r:id="rId141"/>
    <p:sldId id="526" r:id="rId142"/>
    <p:sldId id="527" r:id="rId143"/>
    <p:sldId id="528" r:id="rId144"/>
    <p:sldId id="529" r:id="rId145"/>
    <p:sldId id="530" r:id="rId146"/>
    <p:sldId id="531" r:id="rId147"/>
    <p:sldId id="532" r:id="rId148"/>
    <p:sldId id="533" r:id="rId149"/>
    <p:sldId id="534" r:id="rId150"/>
    <p:sldId id="576" r:id="rId151"/>
    <p:sldId id="577" r:id="rId152"/>
    <p:sldId id="535" r:id="rId153"/>
    <p:sldId id="536" r:id="rId154"/>
    <p:sldId id="537" r:id="rId155"/>
    <p:sldId id="540" r:id="rId156"/>
    <p:sldId id="541" r:id="rId157"/>
    <p:sldId id="542" r:id="rId158"/>
    <p:sldId id="543" r:id="rId159"/>
    <p:sldId id="544" r:id="rId160"/>
    <p:sldId id="545" r:id="rId161"/>
    <p:sldId id="546" r:id="rId162"/>
    <p:sldId id="547" r:id="rId163"/>
    <p:sldId id="548" r:id="rId164"/>
    <p:sldId id="549" r:id="rId165"/>
    <p:sldId id="550" r:id="rId166"/>
    <p:sldId id="551" r:id="rId167"/>
    <p:sldId id="552" r:id="rId168"/>
    <p:sldId id="553" r:id="rId169"/>
    <p:sldId id="554" r:id="rId170"/>
    <p:sldId id="555" r:id="rId171"/>
    <p:sldId id="556" r:id="rId172"/>
    <p:sldId id="557" r:id="rId173"/>
    <p:sldId id="558" r:id="rId174"/>
    <p:sldId id="559" r:id="rId175"/>
    <p:sldId id="560" r:id="rId176"/>
    <p:sldId id="561" r:id="rId177"/>
    <p:sldId id="562" r:id="rId178"/>
    <p:sldId id="563" r:id="rId179"/>
    <p:sldId id="564" r:id="rId180"/>
    <p:sldId id="565" r:id="rId181"/>
    <p:sldId id="566" r:id="rId182"/>
    <p:sldId id="567" r:id="rId183"/>
    <p:sldId id="568" r:id="rId184"/>
    <p:sldId id="569" r:id="rId185"/>
    <p:sldId id="570" r:id="rId186"/>
    <p:sldId id="571" r:id="rId187"/>
    <p:sldId id="572" r:id="rId188"/>
    <p:sldId id="573" r:id="rId189"/>
    <p:sldId id="581" r:id="rId190"/>
    <p:sldId id="582" r:id="rId191"/>
    <p:sldId id="583" r:id="rId192"/>
    <p:sldId id="584" r:id="rId193"/>
    <p:sldId id="585" r:id="rId194"/>
    <p:sldId id="586" r:id="rId195"/>
    <p:sldId id="587" r:id="rId196"/>
    <p:sldId id="588" r:id="rId197"/>
    <p:sldId id="589" r:id="rId198"/>
    <p:sldId id="590" r:id="rId199"/>
    <p:sldId id="591" r:id="rId200"/>
    <p:sldId id="592" r:id="rId201"/>
    <p:sldId id="593" r:id="rId202"/>
    <p:sldId id="594" r:id="rId203"/>
    <p:sldId id="595" r:id="rId204"/>
    <p:sldId id="596" r:id="rId205"/>
    <p:sldId id="597" r:id="rId206"/>
    <p:sldId id="598" r:id="rId207"/>
    <p:sldId id="599" r:id="rId208"/>
    <p:sldId id="600" r:id="rId209"/>
    <p:sldId id="602" r:id="rId210"/>
    <p:sldId id="603" r:id="rId211"/>
    <p:sldId id="604" r:id="rId212"/>
    <p:sldId id="605" r:id="rId213"/>
    <p:sldId id="606" r:id="rId214"/>
    <p:sldId id="607" r:id="rId215"/>
    <p:sldId id="608" r:id="rId216"/>
    <p:sldId id="609" r:id="rId217"/>
    <p:sldId id="610" r:id="rId218"/>
    <p:sldId id="611" r:id="rId219"/>
    <p:sldId id="612" r:id="rId220"/>
    <p:sldId id="613" r:id="rId221"/>
    <p:sldId id="614" r:id="rId222"/>
    <p:sldId id="615" r:id="rId223"/>
    <p:sldId id="616" r:id="rId224"/>
    <p:sldId id="617" r:id="rId225"/>
    <p:sldId id="618" r:id="rId226"/>
    <p:sldId id="620" r:id="rId227"/>
    <p:sldId id="621" r:id="rId228"/>
    <p:sldId id="622" r:id="rId229"/>
    <p:sldId id="623" r:id="rId230"/>
    <p:sldId id="624" r:id="rId231"/>
    <p:sldId id="625" r:id="rId232"/>
    <p:sldId id="626" r:id="rId233"/>
    <p:sldId id="627" r:id="rId234"/>
    <p:sldId id="628" r:id="rId235"/>
    <p:sldId id="629" r:id="rId236"/>
    <p:sldId id="630" r:id="rId237"/>
    <p:sldId id="631" r:id="rId238"/>
    <p:sldId id="632" r:id="rId239"/>
    <p:sldId id="633" r:id="rId240"/>
    <p:sldId id="634" r:id="rId241"/>
    <p:sldId id="635" r:id="rId242"/>
    <p:sldId id="637" r:id="rId2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8" autoAdjust="0"/>
    <p:restoredTop sz="64961" autoAdjust="0"/>
  </p:normalViewPr>
  <p:slideViewPr>
    <p:cSldViewPr snapToGrid="0">
      <p:cViewPr varScale="1">
        <p:scale>
          <a:sx n="45" d="100"/>
          <a:sy n="45" d="100"/>
        </p:scale>
        <p:origin x="158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83747-1021-4F6A-9837-0C946F301153}" type="datetimeFigureOut">
              <a:rPr lang="zh-CN" altLang="en-US" smtClean="0"/>
              <a:t>2014/4/30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FF121-F254-4525-854A-EDD2FDA37F9A}" type="slidenum">
              <a:rPr lang="zh-CN" altLang="en-US" smtClean="0"/>
              <a:t>‹#›</a:t>
            </a:fld>
            <a:endParaRPr lang="zh-CN" altLang="en-US"/>
          </a:p>
        </p:txBody>
      </p:sp>
    </p:spTree>
    <p:extLst>
      <p:ext uri="{BB962C8B-B14F-4D97-AF65-F5344CB8AC3E}">
        <p14:creationId xmlns:p14="http://schemas.microsoft.com/office/powerpoint/2010/main" val="111315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4294967295"/>
          </p:nvPr>
        </p:nvSpPr>
        <p:spPr bwMode="auto">
          <a:xfrm>
            <a:off x="4040188" y="8905875"/>
            <a:ext cx="3090862" cy="468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93" tIns="46397" rIns="92793" bIns="46397"/>
          <a:lstStyle>
            <a:lvl1pPr defTabSz="939800">
              <a:defRPr>
                <a:solidFill>
                  <a:schemeClr val="tx1"/>
                </a:solidFill>
                <a:latin typeface="Arial" panose="020B0604020202020204" pitchFamily="34" charset="0"/>
              </a:defRPr>
            </a:lvl1pPr>
            <a:lvl2pPr marL="742950" indent="-285750" defTabSz="939800">
              <a:defRPr>
                <a:solidFill>
                  <a:schemeClr val="tx1"/>
                </a:solidFill>
                <a:latin typeface="Arial" panose="020B0604020202020204" pitchFamily="34" charset="0"/>
              </a:defRPr>
            </a:lvl2pPr>
            <a:lvl3pPr marL="1143000" indent="-228600" defTabSz="939800">
              <a:defRPr>
                <a:solidFill>
                  <a:schemeClr val="tx1"/>
                </a:solidFill>
                <a:latin typeface="Arial" panose="020B0604020202020204" pitchFamily="34" charset="0"/>
              </a:defRPr>
            </a:lvl3pPr>
            <a:lvl4pPr marL="1600200" indent="-228600" defTabSz="939800">
              <a:defRPr>
                <a:solidFill>
                  <a:schemeClr val="tx1"/>
                </a:solidFill>
                <a:latin typeface="Arial" panose="020B0604020202020204" pitchFamily="34" charset="0"/>
              </a:defRPr>
            </a:lvl4pPr>
            <a:lvl5pPr marL="2057400" indent="-228600" defTabSz="939800">
              <a:defRPr>
                <a:solidFill>
                  <a:schemeClr val="tx1"/>
                </a:solidFill>
                <a:latin typeface="Arial" panose="020B0604020202020204" pitchFamily="34" charset="0"/>
              </a:defRPr>
            </a:lvl5pPr>
            <a:lvl6pPr marL="2514600" indent="-228600" defTabSz="939800" eaLnBrk="0" fontAlgn="base" hangingPunct="0">
              <a:spcBef>
                <a:spcPct val="0"/>
              </a:spcBef>
              <a:spcAft>
                <a:spcPct val="0"/>
              </a:spcAft>
              <a:defRPr>
                <a:solidFill>
                  <a:schemeClr val="tx1"/>
                </a:solidFill>
                <a:latin typeface="Arial" panose="020B0604020202020204" pitchFamily="34" charset="0"/>
              </a:defRPr>
            </a:lvl6pPr>
            <a:lvl7pPr marL="2971800" indent="-228600" defTabSz="939800" eaLnBrk="0" fontAlgn="base" hangingPunct="0">
              <a:spcBef>
                <a:spcPct val="0"/>
              </a:spcBef>
              <a:spcAft>
                <a:spcPct val="0"/>
              </a:spcAft>
              <a:defRPr>
                <a:solidFill>
                  <a:schemeClr val="tx1"/>
                </a:solidFill>
                <a:latin typeface="Arial" panose="020B0604020202020204" pitchFamily="34" charset="0"/>
              </a:defRPr>
            </a:lvl7pPr>
            <a:lvl8pPr marL="3429000" indent="-228600" defTabSz="939800" eaLnBrk="0" fontAlgn="base" hangingPunct="0">
              <a:spcBef>
                <a:spcPct val="0"/>
              </a:spcBef>
              <a:spcAft>
                <a:spcPct val="0"/>
              </a:spcAft>
              <a:defRPr>
                <a:solidFill>
                  <a:schemeClr val="tx1"/>
                </a:solidFill>
                <a:latin typeface="Arial" panose="020B0604020202020204" pitchFamily="34" charset="0"/>
              </a:defRPr>
            </a:lvl8pPr>
            <a:lvl9pPr marL="3886200" indent="-228600" defTabSz="939800" eaLnBrk="0" fontAlgn="base" hangingPunct="0">
              <a:spcBef>
                <a:spcPct val="0"/>
              </a:spcBef>
              <a:spcAft>
                <a:spcPct val="0"/>
              </a:spcAft>
              <a:defRPr>
                <a:solidFill>
                  <a:schemeClr val="tx1"/>
                </a:solidFill>
                <a:latin typeface="Arial" panose="020B0604020202020204" pitchFamily="34" charset="0"/>
              </a:defRPr>
            </a:lvl9pPr>
          </a:lstStyle>
          <a:p>
            <a:fld id="{517544A2-943E-4F51-AB10-91DC05E4A4CE}" type="slidenum">
              <a:rPr lang="zh-CN" altLang="en-US">
                <a:latin typeface="Times New Roman" panose="02020603050405020304" pitchFamily="18" charset="0"/>
              </a:rPr>
              <a:pPr/>
              <a:t>1</a:t>
            </a:fld>
            <a:endParaRPr lang="en-US" altLang="zh-CN">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xfrm>
            <a:off x="455613" y="709613"/>
            <a:ext cx="6221412" cy="3500437"/>
          </a:xfrm>
          <a:ln/>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3836149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64004848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28273771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10804126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96278067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p:sp>
      <p:sp>
        <p:nvSpPr>
          <p:cNvPr id="972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24836747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extLst>
      <p:ext uri="{BB962C8B-B14F-4D97-AF65-F5344CB8AC3E}">
        <p14:creationId xmlns:p14="http://schemas.microsoft.com/office/powerpoint/2010/main" val="329371771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80612616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96841598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p:sp>
      <p:sp>
        <p:nvSpPr>
          <p:cNvPr id="1013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00747015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24896261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038131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71482700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94362021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71359110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16018582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12849814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52236651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64752358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71148844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93596987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60230999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647784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p:spPr>
        <p:txBody>
          <a:bodyPr/>
          <a:lstStyle/>
          <a:p>
            <a:r>
              <a:rPr lang="en-US" altLang="zh-CN" smtClean="0"/>
              <a:t>3 clocks doing work, 3 overhead (stall, branch, sub)</a:t>
            </a:r>
          </a:p>
        </p:txBody>
      </p:sp>
      <p:sp>
        <p:nvSpPr>
          <p:cNvPr id="870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42392816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9181822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p:sp>
      <p:sp>
        <p:nvSpPr>
          <p:cNvPr id="1157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72557191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81773272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6727146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1222375" y="3267075"/>
            <a:ext cx="6718300" cy="30956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4" tIns="45303" rIns="92224" bIns="45303"/>
          <a:lstStyle/>
          <a:p>
            <a:r>
              <a:rPr lang="en-US" altLang="zh-CN" smtClean="0">
                <a:latin typeface="Arial" panose="020B0604020202020204" pitchFamily="34" charset="0"/>
              </a:rPr>
              <a:t>Resolve RAW memory conflict? (address in memory buffers)</a:t>
            </a:r>
          </a:p>
          <a:p>
            <a:r>
              <a:rPr lang="en-US" altLang="zh-CN" smtClean="0">
                <a:latin typeface="Arial" panose="020B0604020202020204" pitchFamily="34" charset="0"/>
              </a:rPr>
              <a:t>Integer unit executes in parallel</a:t>
            </a:r>
          </a:p>
        </p:txBody>
      </p:sp>
      <p:sp>
        <p:nvSpPr>
          <p:cNvPr id="118787" name="Rectangle 3"/>
          <p:cNvSpPr>
            <a:spLocks noGrp="1" noRot="1" noChangeAspect="1" noChangeArrowheads="1" noTextEdit="1"/>
          </p:cNvSpPr>
          <p:nvPr>
            <p:ph type="sldImg"/>
          </p:nvPr>
        </p:nvSpPr>
        <p:spPr>
          <a:xfrm>
            <a:off x="2295525" y="519113"/>
            <a:ext cx="4572000" cy="2571750"/>
          </a:xfrm>
          <a:ln w="12700" cap="flat">
            <a:solidFill>
              <a:schemeClr val="tx1"/>
            </a:solidFill>
            <a:miter lim="800000"/>
            <a:headEnd/>
            <a:tailEnd/>
          </a:ln>
        </p:spPr>
      </p:sp>
    </p:spTree>
    <p:extLst>
      <p:ext uri="{BB962C8B-B14F-4D97-AF65-F5344CB8AC3E}">
        <p14:creationId xmlns:p14="http://schemas.microsoft.com/office/powerpoint/2010/main" val="354406820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22210802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7360407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p:sp>
      <p:sp>
        <p:nvSpPr>
          <p:cNvPr id="1218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45174440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46919594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p:sp>
      <p:sp>
        <p:nvSpPr>
          <p:cNvPr id="1239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902461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p:spPr>
        <p:txBody>
          <a:bodyPr/>
          <a:lstStyle/>
          <a:p>
            <a:endParaRPr lang="en-US" altLang="zh-CN" smtClean="0"/>
          </a:p>
        </p:txBody>
      </p:sp>
      <p:sp>
        <p:nvSpPr>
          <p:cNvPr id="880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63022002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p:sp>
      <p:sp>
        <p:nvSpPr>
          <p:cNvPr id="124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30769627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p:sp>
      <p:sp>
        <p:nvSpPr>
          <p:cNvPr id="1259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7601565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5751544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24023608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14393381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61678941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68798149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22783906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58192467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50635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p:spPr>
        <p:txBody>
          <a:bodyPr/>
          <a:lstStyle/>
          <a:p>
            <a:endParaRPr lang="en-US" altLang="zh-CN" smtClean="0"/>
          </a:p>
        </p:txBody>
      </p:sp>
      <p:sp>
        <p:nvSpPr>
          <p:cNvPr id="890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23653017"/>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68854947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66205443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16540264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2943138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95534975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79445016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99635357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78959229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84209562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907321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r>
              <a:rPr lang="en-US" altLang="zh-CN" smtClean="0"/>
              <a:t>2009-11-16</a:t>
            </a:r>
          </a:p>
        </p:txBody>
      </p:sp>
    </p:spTree>
    <p:extLst>
      <p:ext uri="{BB962C8B-B14F-4D97-AF65-F5344CB8AC3E}">
        <p14:creationId xmlns:p14="http://schemas.microsoft.com/office/powerpoint/2010/main" val="1307395777"/>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62969500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07236221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p:sp>
      <p:sp>
        <p:nvSpPr>
          <p:cNvPr id="1259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83900946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extLst>
      <p:ext uri="{BB962C8B-B14F-4D97-AF65-F5344CB8AC3E}">
        <p14:creationId xmlns:p14="http://schemas.microsoft.com/office/powerpoint/2010/main" val="90481815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93BD2E5-7B2A-D347-A398-1EAD629EE9F3}" type="slidenum">
              <a:rPr lang="en-US"/>
              <a:pPr/>
              <a:t>211</a:t>
            </a:fld>
            <a:endParaRPr lang="en-US"/>
          </a:p>
        </p:txBody>
      </p:sp>
      <p:sp>
        <p:nvSpPr>
          <p:cNvPr id="1388546"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38854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30848374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E667DE6-520D-AA42-BBB7-9FFAAD270187}" type="slidenum">
              <a:rPr lang="en-US"/>
              <a:pPr/>
              <a:t>212</a:t>
            </a:fld>
            <a:endParaRPr lang="en-US"/>
          </a:p>
        </p:txBody>
      </p:sp>
      <p:sp>
        <p:nvSpPr>
          <p:cNvPr id="1390594"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39059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dirty="0"/>
          </a:p>
        </p:txBody>
      </p:sp>
    </p:spTree>
    <p:extLst>
      <p:ext uri="{BB962C8B-B14F-4D97-AF65-F5344CB8AC3E}">
        <p14:creationId xmlns:p14="http://schemas.microsoft.com/office/powerpoint/2010/main" val="201970297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7282608-E3F6-F648-A12F-F0352E0E32DF}" type="slidenum">
              <a:rPr lang="en-US"/>
              <a:pPr/>
              <a:t>213</a:t>
            </a:fld>
            <a:endParaRPr lang="en-US"/>
          </a:p>
        </p:txBody>
      </p:sp>
      <p:sp>
        <p:nvSpPr>
          <p:cNvPr id="1392642"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39264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30816734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045C37C-CABA-8344-BF88-88272C7D057E}" type="slidenum">
              <a:rPr lang="en-US"/>
              <a:pPr/>
              <a:t>214</a:t>
            </a:fld>
            <a:endParaRPr lang="en-US"/>
          </a:p>
        </p:txBody>
      </p:sp>
      <p:sp>
        <p:nvSpPr>
          <p:cNvPr id="1394690" name="Rectangle 2"/>
          <p:cNvSpPr>
            <a:spLocks noGrp="1" noRot="1" noChangeAspect="1" noChangeArrowheads="1" noTextEdit="1"/>
          </p:cNvSpPr>
          <p:nvPr>
            <p:ph type="sldImg"/>
          </p:nvPr>
        </p:nvSpPr>
        <p:spPr bwMode="auto">
          <a:xfrm>
            <a:off x="469900" y="727075"/>
            <a:ext cx="6376988" cy="3587750"/>
          </a:xfrm>
          <a:prstGeom prst="rect">
            <a:avLst/>
          </a:prstGeom>
          <a:solidFill>
            <a:srgbClr val="FFFFFF"/>
          </a:solidFill>
          <a:ln>
            <a:solidFill>
              <a:srgbClr val="000000"/>
            </a:solidFill>
            <a:miter lim="800000"/>
            <a:headEnd/>
            <a:tailEnd/>
          </a:ln>
        </p:spPr>
      </p:sp>
      <p:sp>
        <p:nvSpPr>
          <p:cNvPr id="139469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335" tIns="47668" rIns="95335" bIns="47668">
            <a:prstTxWarp prst="textNoShape">
              <a:avLst/>
            </a:prstTxWarp>
          </a:bodyPr>
          <a:lstStyle/>
          <a:p>
            <a:r>
              <a:rPr lang="en-US"/>
              <a:t>Was objective was to cope with long I/O latencies?</a:t>
            </a:r>
          </a:p>
        </p:txBody>
      </p:sp>
    </p:spTree>
    <p:extLst>
      <p:ext uri="{BB962C8B-B14F-4D97-AF65-F5344CB8AC3E}">
        <p14:creationId xmlns:p14="http://schemas.microsoft.com/office/powerpoint/2010/main" val="20486313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48C5741-2B48-E04B-B8AE-BD8B52DA1B17}" type="slidenum">
              <a:rPr lang="en-US"/>
              <a:pPr/>
              <a:t>215</a:t>
            </a:fld>
            <a:endParaRPr lang="en-US"/>
          </a:p>
        </p:txBody>
      </p:sp>
      <p:sp>
        <p:nvSpPr>
          <p:cNvPr id="1396738"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39673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52875895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2E4154F-093C-6D4E-A474-3687811CF732}" type="slidenum">
              <a:rPr lang="en-US"/>
              <a:pPr/>
              <a:t>216</a:t>
            </a:fld>
            <a:endParaRPr lang="en-US"/>
          </a:p>
        </p:txBody>
      </p:sp>
      <p:sp>
        <p:nvSpPr>
          <p:cNvPr id="1398786" name="Rectangle 2"/>
          <p:cNvSpPr>
            <a:spLocks noGrp="1" noRot="1" noChangeAspect="1" noChangeArrowheads="1" noTextEdit="1"/>
          </p:cNvSpPr>
          <p:nvPr>
            <p:ph type="sldImg"/>
          </p:nvPr>
        </p:nvSpPr>
        <p:spPr bwMode="auto">
          <a:xfrm>
            <a:off x="469900" y="727075"/>
            <a:ext cx="6375400" cy="3586163"/>
          </a:xfrm>
          <a:prstGeom prst="rect">
            <a:avLst/>
          </a:prstGeom>
          <a:solidFill>
            <a:srgbClr val="FFFFFF"/>
          </a:solidFill>
          <a:ln>
            <a:solidFill>
              <a:srgbClr val="000000"/>
            </a:solidFill>
            <a:miter lim="800000"/>
            <a:headEnd/>
            <a:tailEnd/>
          </a:ln>
        </p:spPr>
      </p:sp>
      <p:sp>
        <p:nvSpPr>
          <p:cNvPr id="1398787" name="Rectangle 3"/>
          <p:cNvSpPr>
            <a:spLocks noGrp="1" noChangeArrowheads="1"/>
          </p:cNvSpPr>
          <p:nvPr>
            <p:ph type="body" idx="1"/>
          </p:nvPr>
        </p:nvSpPr>
        <p:spPr bwMode="auto">
          <a:xfrm>
            <a:off x="973138" y="4557713"/>
            <a:ext cx="5367337" cy="4322762"/>
          </a:xfrm>
          <a:prstGeom prst="rect">
            <a:avLst/>
          </a:prstGeom>
          <a:solidFill>
            <a:srgbClr val="FFFFFF"/>
          </a:solidFill>
          <a:ln>
            <a:solidFill>
              <a:srgbClr val="000000"/>
            </a:solidFill>
            <a:miter lim="800000"/>
            <a:headEnd/>
            <a:tailEnd/>
          </a:ln>
        </p:spPr>
        <p:txBody>
          <a:bodyPr lIns="95335" tIns="47668" rIns="95335" bIns="47668">
            <a:prstTxWarp prst="textNoShape">
              <a:avLst/>
            </a:prstTxWarp>
          </a:bodyPr>
          <a:lstStyle/>
          <a:p>
            <a:endParaRPr lang="en-US"/>
          </a:p>
        </p:txBody>
      </p:sp>
    </p:spTree>
    <p:extLst>
      <p:ext uri="{BB962C8B-B14F-4D97-AF65-F5344CB8AC3E}">
        <p14:creationId xmlns:p14="http://schemas.microsoft.com/office/powerpoint/2010/main" val="368838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703050377"/>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D7C77FC-1BE0-0F48-8394-27CBFAE344CE}" type="slidenum">
              <a:rPr lang="en-US"/>
              <a:pPr/>
              <a:t>217</a:t>
            </a:fld>
            <a:endParaRPr lang="en-US"/>
          </a:p>
        </p:txBody>
      </p:sp>
      <p:sp>
        <p:nvSpPr>
          <p:cNvPr id="1400834" name="Rectangle 2"/>
          <p:cNvSpPr>
            <a:spLocks noGrp="1" noRot="1" noChangeAspect="1" noChangeArrowheads="1" noTextEdit="1"/>
          </p:cNvSpPr>
          <p:nvPr>
            <p:ph type="sldImg"/>
          </p:nvPr>
        </p:nvSpPr>
        <p:spPr bwMode="auto">
          <a:xfrm>
            <a:off x="469900" y="727075"/>
            <a:ext cx="6375400" cy="3586163"/>
          </a:xfrm>
          <a:prstGeom prst="rect">
            <a:avLst/>
          </a:prstGeom>
          <a:solidFill>
            <a:srgbClr val="FFFFFF"/>
          </a:solidFill>
          <a:ln>
            <a:solidFill>
              <a:srgbClr val="000000"/>
            </a:solidFill>
            <a:miter lim="800000"/>
            <a:headEnd/>
            <a:tailEnd/>
          </a:ln>
        </p:spPr>
      </p:sp>
      <p:sp>
        <p:nvSpPr>
          <p:cNvPr id="1400835" name="Rectangle 3"/>
          <p:cNvSpPr>
            <a:spLocks noGrp="1" noChangeArrowheads="1"/>
          </p:cNvSpPr>
          <p:nvPr>
            <p:ph type="body" idx="1"/>
          </p:nvPr>
        </p:nvSpPr>
        <p:spPr bwMode="auto">
          <a:xfrm>
            <a:off x="973138" y="4557713"/>
            <a:ext cx="5367337" cy="4322762"/>
          </a:xfrm>
          <a:prstGeom prst="rect">
            <a:avLst/>
          </a:prstGeom>
          <a:solidFill>
            <a:srgbClr val="FFFFFF"/>
          </a:solidFill>
          <a:ln>
            <a:solidFill>
              <a:srgbClr val="000000"/>
            </a:solidFill>
            <a:miter lim="800000"/>
            <a:headEnd/>
            <a:tailEnd/>
          </a:ln>
        </p:spPr>
        <p:txBody>
          <a:bodyPr lIns="95335" tIns="47668" rIns="95335" bIns="47668">
            <a:prstTxWarp prst="textNoShape">
              <a:avLst/>
            </a:prstTxWarp>
          </a:bodyPr>
          <a:lstStyle/>
          <a:p>
            <a:r>
              <a:rPr lang="en-US" dirty="0"/>
              <a:t>Software-controlled interleave, S &gt; N.  Wheel with the threads in each slot. If thread is ready to go</a:t>
            </a:r>
          </a:p>
          <a:p>
            <a:r>
              <a:rPr lang="en-US" dirty="0"/>
              <a:t>It goes, else NOP, I.e., pipeline bubble</a:t>
            </a:r>
            <a:r>
              <a:rPr lang="en-US" dirty="0" smtClean="0"/>
              <a:t>.</a:t>
            </a:r>
          </a:p>
          <a:p>
            <a:endParaRPr lang="en-US" dirty="0" smtClean="0"/>
          </a:p>
          <a:p>
            <a:endParaRPr lang="en-US" dirty="0"/>
          </a:p>
        </p:txBody>
      </p:sp>
    </p:spTree>
    <p:extLst>
      <p:ext uri="{BB962C8B-B14F-4D97-AF65-F5344CB8AC3E}">
        <p14:creationId xmlns:p14="http://schemas.microsoft.com/office/powerpoint/2010/main" val="400983043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80FA171-2013-834B-8574-C00D0FB12003}" type="slidenum">
              <a:rPr lang="en-US"/>
              <a:pPr/>
              <a:t>218</a:t>
            </a:fld>
            <a:endParaRPr lang="en-US"/>
          </a:p>
        </p:txBody>
      </p:sp>
      <p:sp>
        <p:nvSpPr>
          <p:cNvPr id="1402882" name="Rectangle 2"/>
          <p:cNvSpPr>
            <a:spLocks noGrp="1" noRot="1" noChangeAspect="1" noChangeArrowheads="1" noTextEdit="1"/>
          </p:cNvSpPr>
          <p:nvPr>
            <p:ph type="sldImg"/>
          </p:nvPr>
        </p:nvSpPr>
        <p:spPr bwMode="auto">
          <a:xfrm>
            <a:off x="469900" y="727075"/>
            <a:ext cx="6376988" cy="3587750"/>
          </a:xfrm>
          <a:prstGeom prst="rect">
            <a:avLst/>
          </a:prstGeom>
          <a:solidFill>
            <a:srgbClr val="FFFFFF"/>
          </a:solidFill>
          <a:ln>
            <a:solidFill>
              <a:srgbClr val="000000"/>
            </a:solidFill>
            <a:miter lim="800000"/>
            <a:headEnd/>
            <a:tailEnd/>
          </a:ln>
        </p:spPr>
      </p:sp>
      <p:sp>
        <p:nvSpPr>
          <p:cNvPr id="140288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335" tIns="47668" rIns="95335" bIns="47668">
            <a:prstTxWarp prst="textNoShape">
              <a:avLst/>
            </a:prstTxWarp>
          </a:bodyPr>
          <a:lstStyle/>
          <a:p>
            <a:r>
              <a:rPr lang="en-US" dirty="0"/>
              <a:t>Would be nice to add a slide on the implementation</a:t>
            </a:r>
            <a:r>
              <a:rPr lang="en-US" dirty="0" smtClean="0"/>
              <a:t>…</a:t>
            </a:r>
          </a:p>
          <a:p>
            <a:endParaRPr lang="en-US" dirty="0" smtClean="0"/>
          </a:p>
          <a:p>
            <a:r>
              <a:rPr lang="en-US" altLang="zh-CN" dirty="0" smtClean="0"/>
              <a:t>HEP</a:t>
            </a:r>
            <a:r>
              <a:rPr lang="zh-CN" altLang="en-US" dirty="0" smtClean="0"/>
              <a:t>（</a:t>
            </a:r>
            <a:r>
              <a:rPr lang="en-US" altLang="zh-CN" sz="1200" b="1" kern="1200" dirty="0" smtClean="0">
                <a:solidFill>
                  <a:schemeClr val="tx1"/>
                </a:solidFill>
                <a:effectLst/>
                <a:latin typeface="+mn-lt"/>
                <a:ea typeface="+mn-ea"/>
                <a:cs typeface="+mn-cs"/>
              </a:rPr>
              <a:t>Heterogeneous Element Processor</a:t>
            </a:r>
            <a:r>
              <a:rPr lang="zh-CN" altLang="en-US" sz="1200" b="1" kern="1200" dirty="0" smtClean="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323202561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0FF3E56-CAE2-2D4B-87A4-A1A1CC565F2D}" type="slidenum">
              <a:rPr lang="en-US"/>
              <a:pPr/>
              <a:t>219</a:t>
            </a:fld>
            <a:endParaRPr lang="en-US"/>
          </a:p>
        </p:txBody>
      </p:sp>
      <p:sp>
        <p:nvSpPr>
          <p:cNvPr id="1404930" name="Rectangle 2"/>
          <p:cNvSpPr>
            <a:spLocks noGrp="1" noRot="1" noChangeAspect="1" noChangeArrowheads="1" noTextEdit="1"/>
          </p:cNvSpPr>
          <p:nvPr>
            <p:ph type="sldImg"/>
          </p:nvPr>
        </p:nvSpPr>
        <p:spPr bwMode="auto">
          <a:xfrm>
            <a:off x="469900" y="727075"/>
            <a:ext cx="6375400" cy="3586163"/>
          </a:xfrm>
          <a:prstGeom prst="rect">
            <a:avLst/>
          </a:prstGeom>
          <a:solidFill>
            <a:srgbClr val="FFFFFF"/>
          </a:solidFill>
          <a:ln>
            <a:solidFill>
              <a:srgbClr val="000000"/>
            </a:solidFill>
            <a:miter lim="800000"/>
            <a:headEnd/>
            <a:tailEnd/>
          </a:ln>
        </p:spPr>
      </p:sp>
      <p:sp>
        <p:nvSpPr>
          <p:cNvPr id="1404931" name="Rectangle 3"/>
          <p:cNvSpPr>
            <a:spLocks noGrp="1" noChangeArrowheads="1"/>
          </p:cNvSpPr>
          <p:nvPr>
            <p:ph type="body" idx="1"/>
          </p:nvPr>
        </p:nvSpPr>
        <p:spPr bwMode="auto">
          <a:xfrm>
            <a:off x="973138" y="4557713"/>
            <a:ext cx="5367337" cy="4322762"/>
          </a:xfrm>
          <a:prstGeom prst="rect">
            <a:avLst/>
          </a:prstGeom>
          <a:solidFill>
            <a:srgbClr val="FFFFFF"/>
          </a:solidFill>
          <a:ln>
            <a:solidFill>
              <a:srgbClr val="000000"/>
            </a:solidFill>
            <a:miter lim="800000"/>
            <a:headEnd/>
            <a:tailEnd/>
          </a:ln>
        </p:spPr>
        <p:txBody>
          <a:bodyPr lIns="95335" tIns="47668" rIns="95335" bIns="47668">
            <a:prstTxWarp prst="textNoShape">
              <a:avLst/>
            </a:prstTxWarp>
          </a:bodyPr>
          <a:lstStyle/>
          <a:p>
            <a:endParaRPr lang="en-US"/>
          </a:p>
        </p:txBody>
      </p:sp>
    </p:spTree>
    <p:extLst>
      <p:ext uri="{BB962C8B-B14F-4D97-AF65-F5344CB8AC3E}">
        <p14:creationId xmlns:p14="http://schemas.microsoft.com/office/powerpoint/2010/main" val="46216052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2633AF8-06D5-0145-8E0D-97C42B8E4F7E}" type="slidenum">
              <a:rPr lang="en-US"/>
              <a:pPr/>
              <a:t>220</a:t>
            </a:fld>
            <a:endParaRPr lang="en-US"/>
          </a:p>
        </p:txBody>
      </p:sp>
      <p:sp>
        <p:nvSpPr>
          <p:cNvPr id="1409026" name="Rectangle 2"/>
          <p:cNvSpPr>
            <a:spLocks noGrp="1" noRot="1" noChangeAspect="1" noChangeArrowheads="1" noTextEdit="1"/>
          </p:cNvSpPr>
          <p:nvPr>
            <p:ph type="sldImg"/>
          </p:nvPr>
        </p:nvSpPr>
        <p:spPr bwMode="auto">
          <a:xfrm>
            <a:off x="469900" y="727075"/>
            <a:ext cx="6375400" cy="3586163"/>
          </a:xfrm>
          <a:prstGeom prst="rect">
            <a:avLst/>
          </a:prstGeom>
          <a:solidFill>
            <a:srgbClr val="FFFFFF"/>
          </a:solidFill>
          <a:ln>
            <a:solidFill>
              <a:srgbClr val="000000"/>
            </a:solidFill>
            <a:miter lim="800000"/>
            <a:headEnd/>
            <a:tailEnd/>
          </a:ln>
        </p:spPr>
      </p:sp>
      <p:sp>
        <p:nvSpPr>
          <p:cNvPr id="1409027" name="Rectangle 3"/>
          <p:cNvSpPr>
            <a:spLocks noGrp="1" noChangeArrowheads="1"/>
          </p:cNvSpPr>
          <p:nvPr>
            <p:ph type="body" idx="1"/>
          </p:nvPr>
        </p:nvSpPr>
        <p:spPr bwMode="auto">
          <a:xfrm>
            <a:off x="973138" y="4557713"/>
            <a:ext cx="5367337" cy="4322762"/>
          </a:xfrm>
          <a:prstGeom prst="rect">
            <a:avLst/>
          </a:prstGeom>
          <a:solidFill>
            <a:srgbClr val="FFFFFF"/>
          </a:solidFill>
          <a:ln>
            <a:solidFill>
              <a:srgbClr val="000000"/>
            </a:solidFill>
            <a:miter lim="800000"/>
            <a:headEnd/>
            <a:tailEnd/>
          </a:ln>
        </p:spPr>
        <p:txBody>
          <a:bodyPr lIns="95335" tIns="47668" rIns="95335" bIns="47668">
            <a:prstTxWarp prst="textNoShape">
              <a:avLst/>
            </a:prstTxWarp>
          </a:bodyPr>
          <a:lstStyle/>
          <a:p>
            <a:r>
              <a:rPr lang="en-US"/>
              <a:t>Memory unit is busy, or sync operation failed retry.</a:t>
            </a:r>
          </a:p>
          <a:p>
            <a:r>
              <a:rPr lang="en-US"/>
              <a:t>Just goes around the memory pipeline.</a:t>
            </a:r>
          </a:p>
        </p:txBody>
      </p:sp>
    </p:spTree>
    <p:extLst>
      <p:ext uri="{BB962C8B-B14F-4D97-AF65-F5344CB8AC3E}">
        <p14:creationId xmlns:p14="http://schemas.microsoft.com/office/powerpoint/2010/main" val="256832140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F47E8F2-62F9-714F-B829-17B10D4AA51A}" type="slidenum">
              <a:rPr lang="en-US"/>
              <a:pPr/>
              <a:t>221</a:t>
            </a:fld>
            <a:endParaRPr lang="en-US"/>
          </a:p>
        </p:txBody>
      </p:sp>
      <p:sp>
        <p:nvSpPr>
          <p:cNvPr id="1411074" name="Rectangle 2"/>
          <p:cNvSpPr>
            <a:spLocks noGrp="1" noRot="1" noChangeAspect="1" noChangeArrowheads="1" noTextEdit="1"/>
          </p:cNvSpPr>
          <p:nvPr>
            <p:ph type="sldImg"/>
          </p:nvPr>
        </p:nvSpPr>
        <p:spPr bwMode="auto">
          <a:xfrm>
            <a:off x="469900" y="727075"/>
            <a:ext cx="6375400" cy="3586163"/>
          </a:xfrm>
          <a:prstGeom prst="rect">
            <a:avLst/>
          </a:prstGeom>
          <a:solidFill>
            <a:srgbClr val="FFFFFF"/>
          </a:solidFill>
          <a:ln>
            <a:solidFill>
              <a:srgbClr val="000000"/>
            </a:solidFill>
            <a:miter lim="800000"/>
            <a:headEnd/>
            <a:tailEnd/>
          </a:ln>
        </p:spPr>
      </p:sp>
      <p:sp>
        <p:nvSpPr>
          <p:cNvPr id="1411075" name="Rectangle 3"/>
          <p:cNvSpPr>
            <a:spLocks noGrp="1" noChangeArrowheads="1"/>
          </p:cNvSpPr>
          <p:nvPr>
            <p:ph type="body" idx="1"/>
          </p:nvPr>
        </p:nvSpPr>
        <p:spPr bwMode="auto">
          <a:xfrm>
            <a:off x="973138" y="4557713"/>
            <a:ext cx="5367337" cy="4322762"/>
          </a:xfrm>
          <a:prstGeom prst="rect">
            <a:avLst/>
          </a:prstGeom>
          <a:solidFill>
            <a:srgbClr val="FFFFFF"/>
          </a:solidFill>
          <a:ln>
            <a:solidFill>
              <a:srgbClr val="000000"/>
            </a:solidFill>
            <a:miter lim="800000"/>
            <a:headEnd/>
            <a:tailEnd/>
          </a:ln>
        </p:spPr>
        <p:txBody>
          <a:bodyPr lIns="95335" tIns="47668" rIns="95335" bIns="47668">
            <a:prstTxWarp prst="textNoShape">
              <a:avLst/>
            </a:prstTxWarp>
          </a:bodyPr>
          <a:lstStyle/>
          <a:p>
            <a:r>
              <a:rPr lang="en-US" dirty="0" err="1"/>
              <a:t>Tera</a:t>
            </a:r>
            <a:r>
              <a:rPr lang="en-US" dirty="0"/>
              <a:t> --- 256 </a:t>
            </a:r>
            <a:r>
              <a:rPr lang="en-US" dirty="0" err="1"/>
              <a:t>mem</a:t>
            </a:r>
            <a:r>
              <a:rPr lang="en-US" dirty="0"/>
              <a:t>-ops/cycle * 150 cycles/</a:t>
            </a:r>
            <a:r>
              <a:rPr lang="en-US" dirty="0" err="1"/>
              <a:t>mem</a:t>
            </a:r>
            <a:r>
              <a:rPr lang="en-US" dirty="0"/>
              <a:t>-op = 38K instructions-in-flight…</a:t>
            </a:r>
          </a:p>
          <a:p>
            <a:r>
              <a:rPr lang="en-US" dirty="0" err="1"/>
              <a:t>Tera</a:t>
            </a:r>
            <a:r>
              <a:rPr lang="en-US" dirty="0"/>
              <a:t> not very successful, 2 machines sold.</a:t>
            </a:r>
          </a:p>
          <a:p>
            <a:r>
              <a:rPr lang="en-US" dirty="0"/>
              <a:t>Changed their name back to Cray!</a:t>
            </a:r>
          </a:p>
        </p:txBody>
      </p:sp>
    </p:spTree>
    <p:extLst>
      <p:ext uri="{BB962C8B-B14F-4D97-AF65-F5344CB8AC3E}">
        <p14:creationId xmlns:p14="http://schemas.microsoft.com/office/powerpoint/2010/main" val="143076810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415BA01-EC9B-B149-8128-AC50867EAEB7}" type="slidenum">
              <a:rPr lang="en-US"/>
              <a:pPr/>
              <a:t>222</a:t>
            </a:fld>
            <a:endParaRPr lang="en-US"/>
          </a:p>
        </p:txBody>
      </p:sp>
      <p:sp>
        <p:nvSpPr>
          <p:cNvPr id="1413122"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1312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5428227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DA1E4F3-EB87-9D4A-B05B-15B9CA8BB48F}" type="slidenum">
              <a:rPr lang="en-US"/>
              <a:pPr/>
              <a:t>223</a:t>
            </a:fld>
            <a:endParaRPr lang="en-US"/>
          </a:p>
        </p:txBody>
      </p:sp>
      <p:sp>
        <p:nvSpPr>
          <p:cNvPr id="1415170"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1517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60745956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F3A56BE-6D19-F446-9F6F-DD871EDD28C6}" type="slidenum">
              <a:rPr lang="en-US"/>
              <a:pPr/>
              <a:t>226</a:t>
            </a:fld>
            <a:endParaRPr lang="en-US"/>
          </a:p>
        </p:txBody>
      </p:sp>
      <p:sp>
        <p:nvSpPr>
          <p:cNvPr id="1419266"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1926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76047846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9E6D46A-3919-BE42-839B-CD4DD4451145}" type="slidenum">
              <a:rPr lang="en-US"/>
              <a:pPr/>
              <a:t>227</a:t>
            </a:fld>
            <a:endParaRPr lang="en-US"/>
          </a:p>
        </p:txBody>
      </p:sp>
      <p:sp>
        <p:nvSpPr>
          <p:cNvPr id="1421314"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2131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77072829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8E9D1D6-7C0A-AF42-B02D-5B597CFAFB4B}" type="slidenum">
              <a:rPr lang="en-US"/>
              <a:pPr/>
              <a:t>228</a:t>
            </a:fld>
            <a:endParaRPr lang="en-US"/>
          </a:p>
        </p:txBody>
      </p:sp>
      <p:sp>
        <p:nvSpPr>
          <p:cNvPr id="1423362" name="Rectangle 2"/>
          <p:cNvSpPr>
            <a:spLocks noGrp="1" noRot="1" noChangeAspect="1" noChangeArrowheads="1" noTextEdit="1"/>
          </p:cNvSpPr>
          <p:nvPr>
            <p:ph type="sldImg"/>
          </p:nvPr>
        </p:nvSpPr>
        <p:spPr bwMode="auto">
          <a:xfrm>
            <a:off x="469900" y="727075"/>
            <a:ext cx="6376988" cy="3587750"/>
          </a:xfrm>
          <a:prstGeom prst="rect">
            <a:avLst/>
          </a:prstGeom>
          <a:solidFill>
            <a:srgbClr val="FFFFFF"/>
          </a:solidFill>
          <a:ln>
            <a:solidFill>
              <a:srgbClr val="000000"/>
            </a:solidFill>
            <a:miter lim="800000"/>
            <a:headEnd/>
            <a:tailEnd/>
          </a:ln>
        </p:spPr>
      </p:sp>
      <p:sp>
        <p:nvSpPr>
          <p:cNvPr id="142336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335" tIns="47668" rIns="95335" bIns="47668">
            <a:prstTxWarp prst="textNoShape">
              <a:avLst/>
            </a:prstTxWarp>
          </a:bodyPr>
          <a:lstStyle/>
          <a:p>
            <a:r>
              <a:rPr lang="en-US"/>
              <a:t>Focus is switching to function unit efficiency (as a measure of throughput).</a:t>
            </a:r>
          </a:p>
        </p:txBody>
      </p:sp>
    </p:spTree>
    <p:extLst>
      <p:ext uri="{BB962C8B-B14F-4D97-AF65-F5344CB8AC3E}">
        <p14:creationId xmlns:p14="http://schemas.microsoft.com/office/powerpoint/2010/main" val="1068469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noFill/>
        </p:spPr>
        <p:txBody>
          <a:bodyPr/>
          <a:lstStyle/>
          <a:p>
            <a:r>
              <a:rPr lang="en-US" altLang="zh-CN" smtClean="0"/>
              <a:t>3 clocks doing work, 3 overhead (stall, branch, sub)</a:t>
            </a:r>
          </a:p>
        </p:txBody>
      </p:sp>
      <p:sp>
        <p:nvSpPr>
          <p:cNvPr id="921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1515183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A3CD27B-3DEC-D543-944B-AF992E332B8D}" type="slidenum">
              <a:rPr lang="en-US"/>
              <a:pPr/>
              <a:t>229</a:t>
            </a:fld>
            <a:endParaRPr lang="en-US"/>
          </a:p>
        </p:txBody>
      </p:sp>
      <p:sp>
        <p:nvSpPr>
          <p:cNvPr id="1425410"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2541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23886178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4D462B-3178-824E-A505-B855EC6A70E1}" type="slidenum">
              <a:rPr lang="en-US"/>
              <a:pPr/>
              <a:t>230</a:t>
            </a:fld>
            <a:endParaRPr lang="en-US"/>
          </a:p>
        </p:txBody>
      </p:sp>
      <p:sp>
        <p:nvSpPr>
          <p:cNvPr id="1427458"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65408545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7EF0CEB-DCA4-4544-A354-C40059C45949}" type="slidenum">
              <a:rPr lang="en-US"/>
              <a:pPr/>
              <a:t>231</a:t>
            </a:fld>
            <a:endParaRPr lang="en-US"/>
          </a:p>
        </p:txBody>
      </p:sp>
      <p:sp>
        <p:nvSpPr>
          <p:cNvPr id="1429506"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2950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78769484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0AE6807-FA9C-0C4A-B7E6-62DDF16D23C7}" type="slidenum">
              <a:rPr lang="en-US"/>
              <a:pPr/>
              <a:t>232</a:t>
            </a:fld>
            <a:endParaRPr lang="en-US"/>
          </a:p>
        </p:txBody>
      </p:sp>
      <p:sp>
        <p:nvSpPr>
          <p:cNvPr id="1431554"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3155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02986204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22A6153-D940-B941-9FEB-75DF18D7233C}" type="slidenum">
              <a:rPr lang="en-US"/>
              <a:pPr/>
              <a:t>233</a:t>
            </a:fld>
            <a:endParaRPr lang="en-US"/>
          </a:p>
        </p:txBody>
      </p:sp>
      <p:sp>
        <p:nvSpPr>
          <p:cNvPr id="1433602"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3360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452953328"/>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4E29FCF-1AA0-B14F-B39D-F3506F79DDAC}" type="slidenum">
              <a:rPr lang="en-US"/>
              <a:pPr/>
              <a:t>234</a:t>
            </a:fld>
            <a:endParaRPr lang="en-US"/>
          </a:p>
        </p:txBody>
      </p:sp>
      <p:sp>
        <p:nvSpPr>
          <p:cNvPr id="1435650"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68361418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05B8A93-6FF3-EB43-8435-B998100E963D}" type="slidenum">
              <a:rPr lang="en-US"/>
              <a:pPr/>
              <a:t>235</a:t>
            </a:fld>
            <a:endParaRPr lang="en-US"/>
          </a:p>
        </p:txBody>
      </p:sp>
      <p:sp>
        <p:nvSpPr>
          <p:cNvPr id="1437698"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3769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726531829"/>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F44EABD-811E-5E47-AC28-9A3AF13E2ABF}" type="slidenum">
              <a:rPr lang="en-US"/>
              <a:pPr/>
              <a:t>236</a:t>
            </a:fld>
            <a:endParaRPr lang="en-US"/>
          </a:p>
        </p:txBody>
      </p:sp>
      <p:sp>
        <p:nvSpPr>
          <p:cNvPr id="1439746"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3974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50026096"/>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41BC802-E946-0644-BFCB-C670554C2B7F}" type="slidenum">
              <a:rPr lang="en-US"/>
              <a:pPr/>
              <a:t>237</a:t>
            </a:fld>
            <a:endParaRPr lang="en-US"/>
          </a:p>
        </p:txBody>
      </p:sp>
      <p:sp>
        <p:nvSpPr>
          <p:cNvPr id="1441794" name="Rectangle 2"/>
          <p:cNvSpPr>
            <a:spLocks noGrp="1" noRot="1" noChangeAspect="1" noChangeArrowheads="1" noTextEdit="1"/>
          </p:cNvSpPr>
          <p:nvPr>
            <p:ph type="sldImg"/>
          </p:nvPr>
        </p:nvSpPr>
        <p:spPr bwMode="auto">
          <a:xfrm>
            <a:off x="469900" y="727075"/>
            <a:ext cx="6375400" cy="3586163"/>
          </a:xfrm>
          <a:prstGeom prst="rect">
            <a:avLst/>
          </a:prstGeom>
          <a:solidFill>
            <a:srgbClr val="FFFFFF"/>
          </a:solidFill>
          <a:ln>
            <a:solidFill>
              <a:srgbClr val="000000"/>
            </a:solidFill>
            <a:miter lim="800000"/>
            <a:headEnd/>
            <a:tailEnd/>
          </a:ln>
        </p:spPr>
      </p:sp>
      <p:sp>
        <p:nvSpPr>
          <p:cNvPr id="1441795" name="Rectangle 3"/>
          <p:cNvSpPr>
            <a:spLocks noGrp="1" noChangeArrowheads="1"/>
          </p:cNvSpPr>
          <p:nvPr>
            <p:ph type="body" idx="1"/>
          </p:nvPr>
        </p:nvSpPr>
        <p:spPr bwMode="auto">
          <a:xfrm>
            <a:off x="973138" y="4557713"/>
            <a:ext cx="5367337" cy="4322762"/>
          </a:xfrm>
          <a:prstGeom prst="rect">
            <a:avLst/>
          </a:prstGeom>
          <a:solidFill>
            <a:srgbClr val="FFFFFF"/>
          </a:solidFill>
          <a:ln>
            <a:solidFill>
              <a:srgbClr val="000000"/>
            </a:solidFill>
            <a:miter lim="800000"/>
            <a:headEnd/>
            <a:tailEnd/>
          </a:ln>
        </p:spPr>
        <p:txBody>
          <a:bodyPr lIns="95335" tIns="47668" rIns="95335" bIns="47668">
            <a:prstTxWarp prst="textNoShape">
              <a:avLst/>
            </a:prstTxWarp>
          </a:bodyPr>
          <a:lstStyle/>
          <a:p>
            <a:r>
              <a:rPr lang="en-US" dirty="0"/>
              <a:t>Load-store buffer in L1 cache doesn’t behave like that, and hence 15% slowdown.</a:t>
            </a:r>
          </a:p>
        </p:txBody>
      </p:sp>
    </p:spTree>
    <p:extLst>
      <p:ext uri="{BB962C8B-B14F-4D97-AF65-F5344CB8AC3E}">
        <p14:creationId xmlns:p14="http://schemas.microsoft.com/office/powerpoint/2010/main" val="1917295934"/>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F6F5BEE-306F-0346-B5D0-78CA7A41F73E}" type="slidenum">
              <a:rPr lang="en-US"/>
              <a:pPr/>
              <a:t>238</a:t>
            </a:fld>
            <a:endParaRPr lang="en-US"/>
          </a:p>
        </p:txBody>
      </p:sp>
      <p:sp>
        <p:nvSpPr>
          <p:cNvPr id="1449986"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4998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510027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26054883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D32AE20-161D-FE40-8B90-64A9571771D3}" type="slidenum">
              <a:rPr lang="en-US"/>
              <a:pPr/>
              <a:t>239</a:t>
            </a:fld>
            <a:endParaRPr lang="en-US"/>
          </a:p>
        </p:txBody>
      </p:sp>
      <p:sp>
        <p:nvSpPr>
          <p:cNvPr id="1447938" name="Rectangle 2"/>
          <p:cNvSpPr>
            <a:spLocks noGrp="1" noRot="1" noChangeAspect="1" noChangeArrowheads="1" noTextEdit="1"/>
          </p:cNvSpPr>
          <p:nvPr>
            <p:ph type="sldImg"/>
          </p:nvPr>
        </p:nvSpPr>
        <p:spPr bwMode="auto">
          <a:xfrm>
            <a:off x="469900" y="727075"/>
            <a:ext cx="6376988" cy="3587750"/>
          </a:xfrm>
          <a:prstGeom prst="rect">
            <a:avLst/>
          </a:prstGeom>
          <a:solidFill>
            <a:srgbClr val="FFFFFF"/>
          </a:solidFill>
          <a:ln>
            <a:solidFill>
              <a:srgbClr val="000000"/>
            </a:solidFill>
            <a:miter lim="800000"/>
            <a:headEnd/>
            <a:tailEnd/>
          </a:ln>
        </p:spPr>
      </p:sp>
      <p:sp>
        <p:nvSpPr>
          <p:cNvPr id="144793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335" tIns="47668" rIns="95335" bIns="47668">
            <a:prstTxWarp prst="textNoShape">
              <a:avLst/>
            </a:prstTxWarp>
          </a:bodyPr>
          <a:lstStyle/>
          <a:p>
            <a:r>
              <a:rPr lang="en-US"/>
              <a:t>Amdahl’s law…</a:t>
            </a:r>
          </a:p>
        </p:txBody>
      </p:sp>
    </p:spTree>
    <p:extLst>
      <p:ext uri="{BB962C8B-B14F-4D97-AF65-F5344CB8AC3E}">
        <p14:creationId xmlns:p14="http://schemas.microsoft.com/office/powerpoint/2010/main" val="91250843"/>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FE60C86-E1C5-0542-A1CD-7547F5283B6D}" type="slidenum">
              <a:rPr lang="en-US"/>
              <a:pPr/>
              <a:t>240</a:t>
            </a:fld>
            <a:endParaRPr lang="en-US"/>
          </a:p>
        </p:txBody>
      </p:sp>
      <p:sp>
        <p:nvSpPr>
          <p:cNvPr id="1454082" name="Rectangle 2"/>
          <p:cNvSpPr>
            <a:spLocks noGrp="1" noRot="1" noChangeAspect="1" noChangeArrowheads="1" noTextEdit="1"/>
          </p:cNvSpPr>
          <p:nvPr>
            <p:ph type="sldImg"/>
          </p:nvPr>
        </p:nvSpPr>
        <p:spPr bwMode="auto">
          <a:xfrm>
            <a:off x="469900" y="727075"/>
            <a:ext cx="6376988" cy="3587750"/>
          </a:xfrm>
          <a:prstGeom prst="rect">
            <a:avLst/>
          </a:prstGeom>
          <a:solidFill>
            <a:srgbClr val="FFFFFF"/>
          </a:solidFill>
          <a:ln>
            <a:solidFill>
              <a:srgbClr val="000000"/>
            </a:solidFill>
            <a:miter lim="800000"/>
            <a:headEnd/>
            <a:tailEnd/>
          </a:ln>
        </p:spPr>
      </p:sp>
      <p:sp>
        <p:nvSpPr>
          <p:cNvPr id="145408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335" tIns="47668" rIns="95335" bIns="47668">
            <a:prstTxWarp prst="textNoShape">
              <a:avLst/>
            </a:prstTxWarp>
          </a:bodyPr>
          <a:lstStyle/>
          <a:p>
            <a:r>
              <a:rPr lang="en-US" b="1" dirty="0"/>
              <a:t>Fetch unit that can keep up with the simultaneous multithreaded execution engine</a:t>
            </a:r>
          </a:p>
          <a:p>
            <a:r>
              <a:rPr lang="en-US" b="1" dirty="0"/>
              <a:t>	</a:t>
            </a:r>
            <a:r>
              <a:rPr lang="en-US" b="1" dirty="0">
                <a:solidFill>
                  <a:srgbClr val="000000"/>
                </a:solidFill>
              </a:rPr>
              <a:t>have the fewest instructions waiting to be executed</a:t>
            </a:r>
          </a:p>
          <a:p>
            <a:pPr>
              <a:spcBef>
                <a:spcPts val="700"/>
              </a:spcBef>
            </a:pPr>
            <a:r>
              <a:rPr lang="en-US" b="1" dirty="0">
                <a:solidFill>
                  <a:srgbClr val="000000"/>
                </a:solidFill>
              </a:rPr>
              <a:t>	making the best progress through the machine</a:t>
            </a:r>
            <a:endParaRPr lang="en-US" b="1" dirty="0"/>
          </a:p>
          <a:p>
            <a:r>
              <a:rPr lang="en-US" b="1" dirty="0"/>
              <a:t>40% increase in IPC over RR</a:t>
            </a:r>
          </a:p>
          <a:p>
            <a:endParaRPr lang="en-US" dirty="0"/>
          </a:p>
          <a:p>
            <a:r>
              <a:rPr lang="en-US" sz="1400" dirty="0"/>
              <a:t>Don’t want to clog instruction window with thread with many stalls </a:t>
            </a:r>
            <a:r>
              <a:rPr lang="en-US" sz="1400" dirty="0">
                <a:solidFill>
                  <a:schemeClr val="tx2"/>
                </a:solidFill>
                <a:sym typeface="Wingdings" charset="2"/>
              </a:rPr>
              <a:t></a:t>
            </a:r>
            <a:r>
              <a:rPr lang="en-US" sz="1400" dirty="0">
                <a:sym typeface="Wingdings" charset="2"/>
              </a:rPr>
              <a:t> </a:t>
            </a:r>
            <a:r>
              <a:rPr lang="en-US" sz="1400" dirty="0"/>
              <a:t>try to fetch from thread that has fewest </a:t>
            </a:r>
            <a:r>
              <a:rPr lang="en-US" sz="1400" dirty="0" err="1"/>
              <a:t>insts</a:t>
            </a:r>
            <a:r>
              <a:rPr lang="en-US" sz="1400" dirty="0"/>
              <a:t> in window</a:t>
            </a:r>
          </a:p>
        </p:txBody>
      </p:sp>
    </p:spTree>
    <p:extLst>
      <p:ext uri="{BB962C8B-B14F-4D97-AF65-F5344CB8AC3E}">
        <p14:creationId xmlns:p14="http://schemas.microsoft.com/office/powerpoint/2010/main" val="49968978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46291D4-1CCE-7440-8B6F-ADAC7B832205}" type="slidenum">
              <a:rPr lang="en-US"/>
              <a:pPr/>
              <a:t>241</a:t>
            </a:fld>
            <a:endParaRPr lang="en-US"/>
          </a:p>
        </p:txBody>
      </p:sp>
      <p:sp>
        <p:nvSpPr>
          <p:cNvPr id="1458178"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5817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51736453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51D729F-49E5-574B-ACB2-7355177190F0}" type="slidenum">
              <a:rPr lang="en-US"/>
              <a:pPr/>
              <a:t>242</a:t>
            </a:fld>
            <a:endParaRPr lang="en-US"/>
          </a:p>
        </p:txBody>
      </p:sp>
      <p:sp>
        <p:nvSpPr>
          <p:cNvPr id="1386498"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38649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341034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noFill/>
        </p:spPr>
        <p:txBody>
          <a:bodyPr/>
          <a:lstStyle/>
          <a:p>
            <a:r>
              <a:rPr lang="en-US" altLang="zh-CN" smtClean="0"/>
              <a:t>LD F0 to output to next LD F0</a:t>
            </a:r>
          </a:p>
          <a:p>
            <a:r>
              <a:rPr lang="en-US" altLang="zh-CN" smtClean="0"/>
              <a:t>ADD F0 input to LD F0</a:t>
            </a:r>
          </a:p>
        </p:txBody>
      </p:sp>
      <p:sp>
        <p:nvSpPr>
          <p:cNvPr id="942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5649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776874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p:spPr>
        <p:txBody>
          <a:bodyPr/>
          <a:lstStyle/>
          <a:p>
            <a:endParaRPr lang="en-US" altLang="zh-CN" smtClean="0"/>
          </a:p>
        </p:txBody>
      </p:sp>
      <p:sp>
        <p:nvSpPr>
          <p:cNvPr id="952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4780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666771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917782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4265018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noFill/>
        </p:spPr>
        <p:txBody>
          <a:bodyPr/>
          <a:lstStyle/>
          <a:p>
            <a:r>
              <a:rPr lang="en-US" altLang="zh-CN" smtClean="0"/>
              <a:t>Everything after branch to next branch</a:t>
            </a:r>
          </a:p>
        </p:txBody>
      </p:sp>
      <p:sp>
        <p:nvSpPr>
          <p:cNvPr id="993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48442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795929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511748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r>
              <a:rPr lang="en-US" altLang="zh-CN" smtClean="0"/>
              <a:t>2013-03-27</a:t>
            </a:r>
            <a:endParaRPr lang="zh-CN" altLang="en-US" smtClean="0"/>
          </a:p>
        </p:txBody>
      </p:sp>
    </p:spTree>
    <p:extLst>
      <p:ext uri="{BB962C8B-B14F-4D97-AF65-F5344CB8AC3E}">
        <p14:creationId xmlns:p14="http://schemas.microsoft.com/office/powerpoint/2010/main" val="3624652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r>
              <a:rPr lang="en-US" altLang="zh-CN" smtClean="0"/>
              <a:t>2013-04-02</a:t>
            </a:r>
          </a:p>
        </p:txBody>
      </p:sp>
    </p:spTree>
    <p:extLst>
      <p:ext uri="{BB962C8B-B14F-4D97-AF65-F5344CB8AC3E}">
        <p14:creationId xmlns:p14="http://schemas.microsoft.com/office/powerpoint/2010/main" val="3871789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99370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D6485862-104A-4AEF-8376-3E38A1F3FC34}" type="datetime1">
              <a:rPr lang="zh-CN" altLang="en-US" smtClean="0">
                <a:latin typeface="Times New Roman" panose="02020603050405020304" pitchFamily="18" charset="0"/>
              </a:rPr>
              <a:pPr/>
              <a:t>2014/4/30</a:t>
            </a:fld>
            <a:endParaRPr lang="en-US" altLang="zh-CN" smtClean="0">
              <a:latin typeface="Times New Roman" panose="02020603050405020304" pitchFamily="18" charset="0"/>
            </a:endParaRPr>
          </a:p>
        </p:txBody>
      </p:sp>
      <p:sp>
        <p:nvSpPr>
          <p:cNvPr id="163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Chapter 2 — Instructions: Language of the Computer</a:t>
            </a:r>
          </a:p>
        </p:txBody>
      </p:sp>
      <p:sp>
        <p:nvSpPr>
          <p:cNvPr id="163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174E2B5C-C205-42C5-B973-AC41417F0594}" type="slidenum">
              <a:rPr lang="en-US" altLang="zh-CN" smtClean="0">
                <a:latin typeface="Times New Roman" panose="02020603050405020304" pitchFamily="18" charset="0"/>
              </a:rPr>
              <a:pPr/>
              <a:t>3</a:t>
            </a:fld>
            <a:endParaRPr lang="en-US" altLang="zh-CN" smtClean="0">
              <a:latin typeface="Times New Roman" panose="02020603050405020304" pitchFamily="18" charset="0"/>
            </a:endParaRPr>
          </a:p>
        </p:txBody>
      </p:sp>
      <p:sp>
        <p:nvSpPr>
          <p:cNvPr id="16389" name="Rectangle 2"/>
          <p:cNvSpPr>
            <a:spLocks noGrp="1" noRot="1" noChangeAspect="1" noChangeArrowheads="1" noTextEdit="1"/>
          </p:cNvSpPr>
          <p:nvPr>
            <p:ph type="sldImg"/>
          </p:nvPr>
        </p:nvSpPr>
        <p:spPr>
          <a:ln/>
        </p:spPr>
      </p:sp>
      <p:sp>
        <p:nvSpPr>
          <p:cNvPr id="16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latin typeface="Arial" panose="020B0604020202020204" pitchFamily="34" charset="0"/>
            </a:endParaRPr>
          </a:p>
        </p:txBody>
      </p:sp>
    </p:spTree>
    <p:extLst>
      <p:ext uri="{BB962C8B-B14F-4D97-AF65-F5344CB8AC3E}">
        <p14:creationId xmlns:p14="http://schemas.microsoft.com/office/powerpoint/2010/main" val="1773448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905873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418720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769420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012463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445193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873249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noFill/>
        </p:spPr>
        <p:txBody>
          <a:bodyPr/>
          <a:lstStyle/>
          <a:p>
            <a:r>
              <a:rPr lang="en-US" altLang="zh-CN" smtClean="0"/>
              <a:t>What you might have thought</a:t>
            </a:r>
          </a:p>
          <a:p>
            <a:r>
              <a:rPr lang="en-US" altLang="zh-CN" smtClean="0"/>
              <a:t>1. 4 stages of instruction executino</a:t>
            </a:r>
          </a:p>
          <a:p>
            <a:r>
              <a:rPr lang="en-US" altLang="zh-CN" smtClean="0"/>
              <a:t>2.Status of FU:  Normal things to keep track of (RAW &amp; structura for busyl):</a:t>
            </a:r>
          </a:p>
          <a:p>
            <a:r>
              <a:rPr lang="en-US" altLang="zh-CN" smtClean="0"/>
              <a:t>Fi from instruction format of the mahine (Fi is dest)</a:t>
            </a:r>
          </a:p>
          <a:p>
            <a:r>
              <a:rPr lang="en-US" altLang="zh-CN" smtClean="0"/>
              <a:t>Add unit can Add or Sub</a:t>
            </a:r>
          </a:p>
          <a:p>
            <a:r>
              <a:rPr lang="en-US" altLang="zh-CN" smtClean="0"/>
              <a:t>Rj, Rk - status of registers (Yes means ready)</a:t>
            </a:r>
          </a:p>
          <a:p>
            <a:r>
              <a:rPr lang="en-US" altLang="zh-CN" smtClean="0"/>
              <a:t>Qj,Qk - If a no in Rj, Rk, means waiting for a FU to write result; Qj, Qk means wihch FU waiting for it</a:t>
            </a:r>
          </a:p>
          <a:p>
            <a:r>
              <a:rPr lang="en-US" altLang="zh-CN" smtClean="0"/>
              <a:t>3.Status of register result (WAW &amp;WAR)s:</a:t>
            </a:r>
          </a:p>
          <a:p>
            <a:r>
              <a:rPr lang="en-US" altLang="zh-CN" smtClean="0"/>
              <a:t>which FU is going to write into registers</a:t>
            </a:r>
          </a:p>
          <a:p>
            <a:r>
              <a:rPr lang="en-US" altLang="zh-CN" smtClean="0"/>
              <a:t>Scoreboard on 6600 = size of FU</a:t>
            </a:r>
          </a:p>
          <a:p>
            <a:r>
              <a:rPr lang="en-US" altLang="zh-CN" smtClean="0"/>
              <a:t>6.7, 6.8, 6.9, 6.12, 6.13, 6.16, 6.17</a:t>
            </a:r>
          </a:p>
          <a:p>
            <a:r>
              <a:rPr lang="en-US" altLang="zh-CN" smtClean="0"/>
              <a:t>FU latencies: Add 2, Mult 10, Div 40 clocks</a:t>
            </a:r>
          </a:p>
        </p:txBody>
      </p:sp>
      <p:sp>
        <p:nvSpPr>
          <p:cNvPr id="1116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284865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noFill/>
        </p:spPr>
        <p:txBody>
          <a:bodyPr/>
          <a:lstStyle/>
          <a:p>
            <a:r>
              <a:rPr lang="en-US" altLang="zh-CN" smtClean="0"/>
              <a:t>1.Issue - if no structural haards AND non wAW (no Funtional Unit is going to write this destination register; 1 per clock cycle</a:t>
            </a:r>
          </a:p>
          <a:p>
            <a:r>
              <a:rPr lang="en-US" altLang="zh-CN" smtClean="0"/>
              <a:t>2. Read -(RAW)  if no instructions is going to write a source register of this instruction (alternatively, no write signal this clock cycle) +&gt; gein exection of the instruction; many read ports, so can read many times</a:t>
            </a:r>
          </a:p>
          <a:p>
            <a:r>
              <a:rPr lang="en-US" altLang="zh-CN" smtClean="0"/>
              <a:t>3. Execution Complete; multiple during clock cyle</a:t>
            </a:r>
          </a:p>
          <a:p>
            <a:r>
              <a:rPr lang="en-US" altLang="zh-CN" smtClean="0"/>
              <a:t>4. Write result - (WAR) If no instructiion is watiing to read the destination register; assume multiple wriite ports; wait for clock cycle to write and tehn read the results; assume can oerlap issue &amp; write</a:t>
            </a:r>
          </a:p>
          <a:p>
            <a:r>
              <a:rPr lang="en-US" altLang="zh-CN" smtClean="0"/>
              <a:t>show clock cyclesneed 20 or so</a:t>
            </a:r>
          </a:p>
          <a:p>
            <a:r>
              <a:rPr lang="en-US" altLang="zh-CN" smtClean="0"/>
              <a:t>Latency: minimum is 4 through 4 stages</a:t>
            </a:r>
          </a:p>
        </p:txBody>
      </p:sp>
      <p:sp>
        <p:nvSpPr>
          <p:cNvPr id="1126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3836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p:spPr>
        <p:txBody>
          <a:bodyPr/>
          <a:lstStyle/>
          <a:p>
            <a:endParaRPr lang="en-US" altLang="zh-CN" smtClean="0"/>
          </a:p>
        </p:txBody>
      </p:sp>
    </p:spTree>
    <p:extLst>
      <p:ext uri="{BB962C8B-B14F-4D97-AF65-F5344CB8AC3E}">
        <p14:creationId xmlns:p14="http://schemas.microsoft.com/office/powerpoint/2010/main" val="2609734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751157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p:spPr>
        <p:txBody>
          <a:bodyPr/>
          <a:lstStyle/>
          <a:p>
            <a:endParaRPr lang="en-US" altLang="zh-CN" smtClean="0"/>
          </a:p>
        </p:txBody>
      </p:sp>
    </p:spTree>
    <p:extLst>
      <p:ext uri="{BB962C8B-B14F-4D97-AF65-F5344CB8AC3E}">
        <p14:creationId xmlns:p14="http://schemas.microsoft.com/office/powerpoint/2010/main" val="30806275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7392517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9164977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5236648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922114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41971395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823807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4006641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187088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453953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27808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4284308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7563616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621576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4609434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1428319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1811262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6330625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7752585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3678250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3853935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0305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919655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5115829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1097943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6212340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002313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5708163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647414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6080681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41986306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1222375" y="3267075"/>
            <a:ext cx="6718300" cy="30940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28" tIns="45305" rIns="92228" bIns="45305"/>
          <a:lstStyle/>
          <a:p>
            <a:r>
              <a:rPr lang="en-US" altLang="zh-CN" smtClean="0">
                <a:latin typeface="Arial" panose="020B0604020202020204" pitchFamily="34" charset="0"/>
              </a:rPr>
              <a:t>Resolve RAW memory conflict? (address in memory buffers)</a:t>
            </a:r>
          </a:p>
          <a:p>
            <a:r>
              <a:rPr lang="en-US" altLang="zh-CN" smtClean="0">
                <a:latin typeface="Arial" panose="020B0604020202020204" pitchFamily="34" charset="0"/>
              </a:rPr>
              <a:t>Integer unit executes in parallel</a:t>
            </a:r>
          </a:p>
        </p:txBody>
      </p:sp>
      <p:sp>
        <p:nvSpPr>
          <p:cNvPr id="71683" name="Rectangle 3"/>
          <p:cNvSpPr>
            <a:spLocks noGrp="1" noRot="1" noChangeAspect="1" noChangeArrowheads="1" noTextEdit="1"/>
          </p:cNvSpPr>
          <p:nvPr>
            <p:ph type="sldImg"/>
          </p:nvPr>
        </p:nvSpPr>
        <p:spPr>
          <a:xfrm>
            <a:off x="2300288" y="520700"/>
            <a:ext cx="4564062" cy="2568575"/>
          </a:xfrm>
          <a:ln w="12700" cap="flat">
            <a:solidFill>
              <a:schemeClr val="tx1"/>
            </a:solidFill>
            <a:miter lim="800000"/>
            <a:headEnd/>
            <a:tailEnd/>
          </a:ln>
        </p:spPr>
      </p:sp>
    </p:spTree>
    <p:extLst>
      <p:ext uri="{BB962C8B-B14F-4D97-AF65-F5344CB8AC3E}">
        <p14:creationId xmlns:p14="http://schemas.microsoft.com/office/powerpoint/2010/main" val="69010823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1222375" y="3267075"/>
            <a:ext cx="6718300" cy="30940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28" tIns="45305" rIns="92228" bIns="45305"/>
          <a:lstStyle/>
          <a:p>
            <a:r>
              <a:rPr lang="en-US" altLang="zh-CN" smtClean="0">
                <a:latin typeface="Arial" panose="020B0604020202020204" pitchFamily="34" charset="0"/>
              </a:rPr>
              <a:t>What you might have thought</a:t>
            </a:r>
          </a:p>
          <a:p>
            <a:r>
              <a:rPr lang="en-US" altLang="zh-CN" smtClean="0">
                <a:latin typeface="Arial" panose="020B0604020202020204" pitchFamily="34" charset="0"/>
              </a:rPr>
              <a:t>1. 4 stages of instruction execution</a:t>
            </a:r>
          </a:p>
          <a:p>
            <a:r>
              <a:rPr lang="en-US" altLang="zh-CN" smtClean="0">
                <a:latin typeface="Arial" panose="020B0604020202020204" pitchFamily="34" charset="0"/>
              </a:rPr>
              <a:t>2. Status of FU:  Normal things to keep track of (RAW &amp; structura for busyl):</a:t>
            </a:r>
          </a:p>
          <a:p>
            <a:r>
              <a:rPr lang="en-US" altLang="zh-CN" smtClean="0">
                <a:latin typeface="Arial" panose="020B0604020202020204" pitchFamily="34" charset="0"/>
              </a:rPr>
              <a:t>Fi from instruction format of the mahine (Fi is dest)</a:t>
            </a:r>
          </a:p>
          <a:p>
            <a:r>
              <a:rPr lang="en-US" altLang="zh-CN" smtClean="0">
                <a:latin typeface="Arial" panose="020B0604020202020204" pitchFamily="34" charset="0"/>
              </a:rPr>
              <a:t>Add unit can Add or Sub</a:t>
            </a:r>
          </a:p>
          <a:p>
            <a:r>
              <a:rPr lang="en-US" altLang="zh-CN" smtClean="0">
                <a:latin typeface="Arial" panose="020B0604020202020204" pitchFamily="34" charset="0"/>
              </a:rPr>
              <a:t>Rj, Rk - status of registers (Yes means ready)</a:t>
            </a:r>
          </a:p>
          <a:p>
            <a:r>
              <a:rPr lang="en-US" altLang="zh-CN" smtClean="0">
                <a:latin typeface="Arial" panose="020B0604020202020204" pitchFamily="34" charset="0"/>
              </a:rPr>
              <a:t>Qj,Qk - If a no in Rj, Rk, means waiting for a FU to write result; Qj, Qk means wihch FU waiting for it</a:t>
            </a:r>
          </a:p>
          <a:p>
            <a:r>
              <a:rPr lang="en-US" altLang="zh-CN" smtClean="0">
                <a:latin typeface="Arial" panose="020B0604020202020204" pitchFamily="34" charset="0"/>
              </a:rPr>
              <a:t>3.Status of register result (WAW &amp;WAR)s:</a:t>
            </a:r>
          </a:p>
          <a:p>
            <a:r>
              <a:rPr lang="en-US" altLang="zh-CN" smtClean="0">
                <a:latin typeface="Arial" panose="020B0604020202020204" pitchFamily="34" charset="0"/>
              </a:rPr>
              <a:t>which FU is going to write into registers</a:t>
            </a:r>
          </a:p>
          <a:p>
            <a:r>
              <a:rPr lang="en-US" altLang="zh-CN" smtClean="0">
                <a:latin typeface="Arial" panose="020B0604020202020204" pitchFamily="34" charset="0"/>
              </a:rPr>
              <a:t>Scoreboard on 6600 = size of FU</a:t>
            </a:r>
          </a:p>
          <a:p>
            <a:r>
              <a:rPr lang="en-US" altLang="zh-CN" smtClean="0">
                <a:latin typeface="Arial" panose="020B0604020202020204" pitchFamily="34" charset="0"/>
              </a:rPr>
              <a:t>6.7, 6.8, 6.9, 6.12, 6.13, 6.16, 6.17</a:t>
            </a:r>
          </a:p>
          <a:p>
            <a:r>
              <a:rPr lang="en-US" altLang="zh-CN" smtClean="0">
                <a:latin typeface="Arial" panose="020B0604020202020204" pitchFamily="34" charset="0"/>
              </a:rPr>
              <a:t>FU latencies: Add 2, Mult 10, Div 40 clocks</a:t>
            </a:r>
          </a:p>
        </p:txBody>
      </p:sp>
      <p:sp>
        <p:nvSpPr>
          <p:cNvPr id="72707" name="Rectangle 3"/>
          <p:cNvSpPr>
            <a:spLocks noGrp="1" noRot="1" noChangeAspect="1" noChangeArrowheads="1" noTextEdit="1"/>
          </p:cNvSpPr>
          <p:nvPr>
            <p:ph type="sldImg"/>
          </p:nvPr>
        </p:nvSpPr>
        <p:spPr>
          <a:xfrm>
            <a:off x="2300288" y="520700"/>
            <a:ext cx="4564062" cy="2568575"/>
          </a:xfrm>
          <a:ln w="12700" cap="flat">
            <a:solidFill>
              <a:schemeClr val="tx1"/>
            </a:solidFill>
            <a:miter lim="800000"/>
            <a:headEnd/>
            <a:tailEnd/>
          </a:ln>
        </p:spPr>
      </p:sp>
    </p:spTree>
    <p:extLst>
      <p:ext uri="{BB962C8B-B14F-4D97-AF65-F5344CB8AC3E}">
        <p14:creationId xmlns:p14="http://schemas.microsoft.com/office/powerpoint/2010/main" val="4146890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8172441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74</a:t>
            </a:fld>
            <a:endParaRPr lang="zh-CN" altLang="en-US"/>
          </a:p>
        </p:txBody>
      </p:sp>
    </p:spTree>
    <p:extLst>
      <p:ext uri="{BB962C8B-B14F-4D97-AF65-F5344CB8AC3E}">
        <p14:creationId xmlns:p14="http://schemas.microsoft.com/office/powerpoint/2010/main" val="17589964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1254343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405180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1222375" y="3267075"/>
            <a:ext cx="6718300" cy="30940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28" tIns="45305" rIns="92228" bIns="45305"/>
          <a:lstStyle/>
          <a:p>
            <a:r>
              <a:rPr lang="en-US" altLang="zh-CN" smtClean="0">
                <a:latin typeface="Arial" panose="020B0604020202020204" pitchFamily="34" charset="0"/>
              </a:rPr>
              <a:t>Resolve RAW memory conflict? (address in memory buffers)</a:t>
            </a:r>
          </a:p>
          <a:p>
            <a:r>
              <a:rPr lang="en-US" altLang="zh-CN" smtClean="0">
                <a:latin typeface="Arial" panose="020B0604020202020204" pitchFamily="34" charset="0"/>
              </a:rPr>
              <a:t>Integer unit executes in parallel</a:t>
            </a:r>
          </a:p>
        </p:txBody>
      </p:sp>
      <p:sp>
        <p:nvSpPr>
          <p:cNvPr id="75779" name="Rectangle 3"/>
          <p:cNvSpPr>
            <a:spLocks noGrp="1" noRot="1" noChangeAspect="1" noChangeArrowheads="1" noTextEdit="1"/>
          </p:cNvSpPr>
          <p:nvPr>
            <p:ph type="sldImg"/>
          </p:nvPr>
        </p:nvSpPr>
        <p:spPr>
          <a:xfrm>
            <a:off x="2300288" y="520700"/>
            <a:ext cx="4564062" cy="2568575"/>
          </a:xfrm>
          <a:ln w="12700" cap="flat">
            <a:solidFill>
              <a:schemeClr val="tx1"/>
            </a:solidFill>
            <a:miter lim="800000"/>
            <a:headEnd/>
            <a:tailEnd/>
          </a:ln>
        </p:spPr>
      </p:sp>
    </p:spTree>
    <p:extLst>
      <p:ext uri="{BB962C8B-B14F-4D97-AF65-F5344CB8AC3E}">
        <p14:creationId xmlns:p14="http://schemas.microsoft.com/office/powerpoint/2010/main" val="15522850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1222375" y="3267075"/>
            <a:ext cx="6718300" cy="30940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28" tIns="45305" rIns="92228" bIns="45305"/>
          <a:lstStyle/>
          <a:p>
            <a:r>
              <a:rPr lang="en-US" altLang="zh-CN" smtClean="0">
                <a:latin typeface="Arial" panose="020B0604020202020204" pitchFamily="34" charset="0"/>
              </a:rPr>
              <a:t>Resolve RAW memory conflict? (address in memory buffers)</a:t>
            </a:r>
          </a:p>
          <a:p>
            <a:r>
              <a:rPr lang="en-US" altLang="zh-CN" smtClean="0">
                <a:latin typeface="Arial" panose="020B0604020202020204" pitchFamily="34" charset="0"/>
              </a:rPr>
              <a:t>Integer unit executes in parallel</a:t>
            </a:r>
          </a:p>
        </p:txBody>
      </p:sp>
      <p:sp>
        <p:nvSpPr>
          <p:cNvPr id="76803" name="Rectangle 3"/>
          <p:cNvSpPr>
            <a:spLocks noGrp="1" noRot="1" noChangeAspect="1" noChangeArrowheads="1" noTextEdit="1"/>
          </p:cNvSpPr>
          <p:nvPr>
            <p:ph type="sldImg"/>
          </p:nvPr>
        </p:nvSpPr>
        <p:spPr>
          <a:xfrm>
            <a:off x="2300288" y="520700"/>
            <a:ext cx="4564062" cy="2568575"/>
          </a:xfrm>
          <a:ln w="12700" cap="flat">
            <a:solidFill>
              <a:schemeClr val="tx1"/>
            </a:solidFill>
            <a:miter lim="800000"/>
            <a:headEnd/>
            <a:tailEnd/>
          </a:ln>
        </p:spPr>
      </p:sp>
    </p:spTree>
    <p:extLst>
      <p:ext uri="{BB962C8B-B14F-4D97-AF65-F5344CB8AC3E}">
        <p14:creationId xmlns:p14="http://schemas.microsoft.com/office/powerpoint/2010/main" val="17996174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smtClean="0">
                <a:latin typeface="Arial" panose="020B0604020202020204" pitchFamily="34" charset="0"/>
              </a:rPr>
              <a:t>结构冲突，</a:t>
            </a:r>
            <a:r>
              <a:rPr lang="en-US" altLang="zh-CN" smtClean="0">
                <a:latin typeface="Arial" panose="020B0604020202020204" pitchFamily="34" charset="0"/>
              </a:rPr>
              <a:t>Mult</a:t>
            </a:r>
            <a:r>
              <a:rPr lang="zh-CN" altLang="en-US" smtClean="0">
                <a:latin typeface="Arial" panose="020B0604020202020204" pitchFamily="34" charset="0"/>
              </a:rPr>
              <a:t>只有两个保留站</a:t>
            </a:r>
            <a:endParaRPr lang="en-US" altLang="zh-CN" smtClean="0">
              <a:latin typeface="Arial" panose="020B0604020202020204" pitchFamily="34" charset="0"/>
            </a:endParaRPr>
          </a:p>
        </p:txBody>
      </p:sp>
    </p:spTree>
    <p:extLst>
      <p:ext uri="{BB962C8B-B14F-4D97-AF65-F5344CB8AC3E}">
        <p14:creationId xmlns:p14="http://schemas.microsoft.com/office/powerpoint/2010/main" val="28957702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0162654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7591842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8629980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064528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5237603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2780022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Rot="1" noChangeAspect="1" noChangeArrowheads="1" noTextEdit="1"/>
          </p:cNvSpPr>
          <p:nvPr>
            <p:ph type="sldImg"/>
          </p:nvPr>
        </p:nvSpPr>
        <p:spPr/>
      </p:sp>
      <p:sp>
        <p:nvSpPr>
          <p:cNvPr id="74755"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latin typeface="Arial" panose="020B0604020202020204" pitchFamily="34" charset="0"/>
            </a:endParaRPr>
          </a:p>
        </p:txBody>
      </p:sp>
    </p:spTree>
    <p:extLst>
      <p:ext uri="{BB962C8B-B14F-4D97-AF65-F5344CB8AC3E}">
        <p14:creationId xmlns:p14="http://schemas.microsoft.com/office/powerpoint/2010/main" val="276290198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2541554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5231770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94679718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6845707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0259216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5475089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Branch Predictors that use the behavior of other branches to make a prediction are called correlating predictors or two-level predictors. </a:t>
            </a:r>
          </a:p>
        </p:txBody>
      </p:sp>
    </p:spTree>
    <p:extLst>
      <p:ext uri="{BB962C8B-B14F-4D97-AF65-F5344CB8AC3E}">
        <p14:creationId xmlns:p14="http://schemas.microsoft.com/office/powerpoint/2010/main" val="63098658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6393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96443152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236332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1691617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3844368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23806479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75428572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729176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6253574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30 April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150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004018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30 April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151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84581168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982888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5615C8B-C693-47A0-B64A-E5A637036A92}" type="datetime1">
              <a:rPr lang="zh-CN" altLang="en-US" smtClean="0"/>
              <a:t>2014/4/30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23883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056034-C4EA-4083-8340-68AD4F11ADA7}" type="datetime1">
              <a:rPr lang="zh-CN" altLang="en-US" smtClean="0"/>
              <a:t>2014/4/30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423704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C051F9-728E-43F2-8B86-C73E7BF2F44D}" type="datetime1">
              <a:rPr lang="zh-CN" altLang="en-US" smtClean="0"/>
              <a:t>2014/4/30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144338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20234" y="230188"/>
            <a:ext cx="10155767"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1200" y="914400"/>
            <a:ext cx="53594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73800" y="914400"/>
            <a:ext cx="53594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40618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4000">
                <a:solidFill>
                  <a:srgbClr val="FF0000"/>
                </a:solidFill>
                <a:latin typeface="隶书" panose="02010509060101010101" pitchFamily="49" charset="-122"/>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57200" indent="-457200">
              <a:buFont typeface="Wingdings" panose="05000000000000000000" pitchFamily="2" charset="2"/>
              <a:buChar char="p"/>
              <a:defRPr/>
            </a:lvl1pPr>
            <a:lvl2pPr marL="800100" indent="-342900">
              <a:buFont typeface="Wingdings" panose="05000000000000000000" pitchFamily="2" charset="2"/>
              <a:buChar char="l"/>
              <a:defRPr/>
            </a:lvl2pPr>
            <a:lvl3pPr marL="1257300" indent="-342900">
              <a:buFont typeface="Calibri" panose="020F0502020204030204" pitchFamily="34" charset="0"/>
              <a:buChar char="–"/>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2014/4/30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25536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19BC93A-258A-4102-883F-772506B338EE}" type="datetime1">
              <a:rPr lang="zh-CN" altLang="en-US" smtClean="0"/>
              <a:t>2014/4/30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000537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490514-9CBD-47EE-BFA4-1BA5E3966B9F}" type="datetime1">
              <a:rPr lang="zh-CN" altLang="en-US" smtClean="0"/>
              <a:t>2014/4/30</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7" name="灯片编号占位符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71582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F7B343-71C1-4F55-A50B-3E72042F0BDF}" type="datetime1">
              <a:rPr lang="zh-CN" altLang="en-US" smtClean="0"/>
              <a:t>2014/4/30</a:t>
            </a:fld>
            <a:endParaRPr lang="zh-CN" altLang="en-US"/>
          </a:p>
        </p:txBody>
      </p:sp>
      <p:sp>
        <p:nvSpPr>
          <p:cNvPr id="8" name="页脚占位符 7"/>
          <p:cNvSpPr>
            <a:spLocks noGrp="1"/>
          </p:cNvSpPr>
          <p:nvPr>
            <p:ph type="ftr" sz="quarter" idx="11"/>
          </p:nvPr>
        </p:nvSpPr>
        <p:spPr/>
        <p:txBody>
          <a:bodyPr/>
          <a:lstStyle/>
          <a:p>
            <a:r>
              <a:rPr lang="zh-CN" altLang="en-US" smtClean="0"/>
              <a:t>计算机体系结构</a:t>
            </a:r>
            <a:endParaRPr lang="zh-CN" altLang="en-US"/>
          </a:p>
        </p:txBody>
      </p:sp>
      <p:sp>
        <p:nvSpPr>
          <p:cNvPr id="9" name="灯片编号占位符 8"/>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48167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77CA774-54D2-41CB-91FC-50000D10EFBC}" type="datetime1">
              <a:rPr lang="zh-CN" altLang="en-US" smtClean="0"/>
              <a:t>2014/4/30</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5" name="灯片编号占位符 4"/>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96049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6BD39F-E6C6-43A8-B244-F719C120C325}" type="datetime1">
              <a:rPr lang="zh-CN" altLang="en-US" smtClean="0"/>
              <a:t>2014/4/30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70587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1C99309-F3F6-493F-B72B-A989EB49C191}" type="datetime1">
              <a:rPr lang="zh-CN" altLang="en-US" smtClean="0"/>
              <a:t>2014/4/30</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7" name="灯片编号占位符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00198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1D0B7F-10BC-4A63-99D3-B9DFBAA1A2A9}" type="datetime1">
              <a:rPr lang="zh-CN" altLang="en-US" smtClean="0"/>
              <a:t>2014/4/30</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7" name="灯片编号占位符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8060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43957-0D42-4654-9DF1-233E82CDE29F}" type="datetime1">
              <a:rPr lang="zh-CN" altLang="en-US" smtClean="0"/>
              <a:t>2014/4/30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计算机体系结构</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33417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hzhou@u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52.e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53.e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54.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55.em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56.e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5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image" Target="../media/image58.e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image" Target="../media/image59.e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60.emf"/></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image" Target="../media/image61.e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59.vml"/><Relationship Id="rId4" Type="http://schemas.openxmlformats.org/officeDocument/2006/relationships/image" Target="../media/image62.emf"/></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60.vml"/><Relationship Id="rId4" Type="http://schemas.openxmlformats.org/officeDocument/2006/relationships/image" Target="../media/image63.emf"/></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61.vml"/><Relationship Id="rId5" Type="http://schemas.openxmlformats.org/officeDocument/2006/relationships/image" Target="../media/image64.emf"/><Relationship Id="rId4" Type="http://schemas.openxmlformats.org/officeDocument/2006/relationships/oleObject" Target="../embeddings/oleObject61.bin"/></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62.vml"/><Relationship Id="rId4" Type="http://schemas.openxmlformats.org/officeDocument/2006/relationships/image" Target="../media/image65.emf"/></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63.vml"/><Relationship Id="rId4" Type="http://schemas.openxmlformats.org/officeDocument/2006/relationships/image" Target="../media/image6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64.vml"/><Relationship Id="rId4" Type="http://schemas.openxmlformats.org/officeDocument/2006/relationships/image" Target="../media/image67.e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65.vml"/><Relationship Id="rId4" Type="http://schemas.openxmlformats.org/officeDocument/2006/relationships/image" Target="../media/image68.emf"/></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66.vml"/><Relationship Id="rId4" Type="http://schemas.openxmlformats.org/officeDocument/2006/relationships/image" Target="../media/image69.e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67.vml"/><Relationship Id="rId4" Type="http://schemas.openxmlformats.org/officeDocument/2006/relationships/image" Target="../media/image70.emf"/></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68.vml"/><Relationship Id="rId4" Type="http://schemas.openxmlformats.org/officeDocument/2006/relationships/image" Target="../media/image71.e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69.vml"/><Relationship Id="rId4" Type="http://schemas.openxmlformats.org/officeDocument/2006/relationships/image" Target="../media/image72.e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vmlDrawing" Target="../drawings/vmlDrawing70.vml"/><Relationship Id="rId5" Type="http://schemas.openxmlformats.org/officeDocument/2006/relationships/image" Target="../media/image80.wmf"/><Relationship Id="rId4" Type="http://schemas.openxmlformats.org/officeDocument/2006/relationships/oleObject" Target="../embeddings/Microsoft_Excel_97-2003____1.xls"/></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2.xml"/><Relationship Id="rId1" Type="http://schemas.openxmlformats.org/officeDocument/2006/relationships/vmlDrawing" Target="../drawings/vmlDrawing71.vml"/><Relationship Id="rId5" Type="http://schemas.openxmlformats.org/officeDocument/2006/relationships/image" Target="../media/image106.wmf"/><Relationship Id="rId4" Type="http://schemas.openxmlformats.org/officeDocument/2006/relationships/oleObject" Target="../embeddings/Microsoft_Excel_97-2003____2.xls"/></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xml"/><Relationship Id="rId1" Type="http://schemas.openxmlformats.org/officeDocument/2006/relationships/vmlDrawing" Target="../drawings/vmlDrawing72.vml"/><Relationship Id="rId5" Type="http://schemas.openxmlformats.org/officeDocument/2006/relationships/image" Target="../media/image107.wmf"/><Relationship Id="rId4" Type="http://schemas.openxmlformats.org/officeDocument/2006/relationships/oleObject" Target="../embeddings/Microsoft_Excel_97-2003____3.xls"/></Relationships>
</file>

<file path=ppt/slides/_rels/slide185.x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image" Target="../media/image113.jpeg"/><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114.jpe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image" Target="../media/image116.jpeg"/><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image" Target="../media/image120.jpeg"/><Relationship Id="rId2" Type="http://schemas.openxmlformats.org/officeDocument/2006/relationships/notesSlide" Target="../notesSlides/notesSlide174.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23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75.xml"/><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23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176.xml"/><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oleObject" Target="../embeddings/oleObject9.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oleObject" Target="../embeddings/oleObject10.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4.emf"/><Relationship Id="rId4"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5.emf"/><Relationship Id="rId4"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6.emf"/><Relationship Id="rId4" Type="http://schemas.openxmlformats.org/officeDocument/2006/relationships/oleObject" Target="../embeddings/oleObject13.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7.e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8.emf"/><Relationship Id="rId4"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9.emf"/><Relationship Id="rId4"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0.emf"/><Relationship Id="rId4" Type="http://schemas.openxmlformats.org/officeDocument/2006/relationships/oleObject" Target="../embeddings/oleObject17.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1.emf"/><Relationship Id="rId4" Type="http://schemas.openxmlformats.org/officeDocument/2006/relationships/oleObject" Target="../embeddings/oleObject18.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2.emf"/><Relationship Id="rId4" Type="http://schemas.openxmlformats.org/officeDocument/2006/relationships/oleObject" Target="../embeddings/oleObject19.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3.emf"/><Relationship Id="rId4" Type="http://schemas.openxmlformats.org/officeDocument/2006/relationships/oleObject" Target="../embeddings/oleObject20.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4.emf"/><Relationship Id="rId4" Type="http://schemas.openxmlformats.org/officeDocument/2006/relationships/oleObject" Target="../embeddings/oleObject21.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5.emf"/><Relationship Id="rId4"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26.emf"/><Relationship Id="rId4" Type="http://schemas.openxmlformats.org/officeDocument/2006/relationships/oleObject" Target="../embeddings/oleObject23.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27.emf"/><Relationship Id="rId4" Type="http://schemas.openxmlformats.org/officeDocument/2006/relationships/oleObject" Target="../embeddings/oleObject24.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28.emf"/><Relationship Id="rId4" Type="http://schemas.openxmlformats.org/officeDocument/2006/relationships/oleObject" Target="../embeddings/oleObject25.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29.emf"/><Relationship Id="rId4" Type="http://schemas.openxmlformats.org/officeDocument/2006/relationships/oleObject" Target="../embeddings/oleObject26.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29.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31.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32.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3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34.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35.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36.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37.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38.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39.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40.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41.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42.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4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44.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45.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46.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47.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48.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49.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50.e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51.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p:txBody>
          <a:bodyPr/>
          <a:lstStyle/>
          <a:p>
            <a:r>
              <a:rPr lang="zh-CN" altLang="en-US" sz="5400" dirty="0">
                <a:ea typeface="宋体" panose="02010600030101010101" pitchFamily="2" charset="-122"/>
              </a:rPr>
              <a:t>计算机体系结构</a:t>
            </a:r>
          </a:p>
        </p:txBody>
      </p:sp>
      <p:sp>
        <p:nvSpPr>
          <p:cNvPr id="2053" name="Rectangle 3"/>
          <p:cNvSpPr>
            <a:spLocks noGrp="1" noChangeArrowheads="1"/>
          </p:cNvSpPr>
          <p:nvPr>
            <p:ph type="subTitle" idx="1"/>
          </p:nvPr>
        </p:nvSpPr>
        <p:spPr/>
        <p:txBody>
          <a:bodyPr>
            <a:normAutofit fontScale="77500" lnSpcReduction="20000"/>
          </a:bodyPr>
          <a:lstStyle/>
          <a:p>
            <a:endParaRPr lang="zh-CN" altLang="en-US" dirty="0" smtClean="0">
              <a:ea typeface="隶书" panose="02010509060101010101" pitchFamily="49" charset="-122"/>
            </a:endParaRPr>
          </a:p>
          <a:p>
            <a:r>
              <a:rPr lang="zh-CN" altLang="en-US" dirty="0" smtClean="0">
                <a:ea typeface="隶书" panose="02010509060101010101" pitchFamily="49" charset="-122"/>
              </a:rPr>
              <a:t>周学海</a:t>
            </a:r>
          </a:p>
          <a:p>
            <a:r>
              <a:rPr lang="en-US" altLang="zh-CN" dirty="0" smtClean="0">
                <a:ea typeface="隶书" panose="02010509060101010101" pitchFamily="49" charset="-122"/>
                <a:hlinkClick r:id="rId3"/>
              </a:rPr>
              <a:t>xhzhou@ustc.edu.cn</a:t>
            </a:r>
            <a:endParaRPr lang="en-US" altLang="zh-CN" dirty="0" smtClean="0">
              <a:ea typeface="隶书" panose="02010509060101010101" pitchFamily="49" charset="-122"/>
            </a:endParaRPr>
          </a:p>
          <a:p>
            <a:r>
              <a:rPr lang="en-US" altLang="zh-CN" dirty="0" smtClean="0">
                <a:ea typeface="隶书" panose="02010509060101010101" pitchFamily="49" charset="-122"/>
              </a:rPr>
              <a:t>0551-63601556, 63492271</a:t>
            </a:r>
          </a:p>
          <a:p>
            <a:r>
              <a:rPr lang="zh-CN" altLang="en-US" dirty="0" smtClean="0">
                <a:ea typeface="隶书" panose="02010509060101010101" pitchFamily="49" charset="-122"/>
              </a:rPr>
              <a:t>中国科学技术大学</a:t>
            </a:r>
          </a:p>
        </p:txBody>
      </p:sp>
      <p:sp>
        <p:nvSpPr>
          <p:cNvPr id="2050" name="日期占位符 3"/>
          <p:cNvSpPr>
            <a:spLocks noGrp="1"/>
          </p:cNvSpPr>
          <p:nvPr>
            <p:ph type="dt" sz="half"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28B96D-0B21-465A-B96D-5E9A24638C6D}" type="datetime1">
              <a:rPr lang="zh-CN" altLang="en-US">
                <a:latin typeface="Times New Roman" panose="02020603050405020304" pitchFamily="18" charset="0"/>
                <a:ea typeface="宋体" panose="02010600030101010101" pitchFamily="2" charset="-122"/>
              </a:rPr>
              <a:pPr/>
              <a:t>2014/4/30</a:t>
            </a:fld>
            <a:endParaRPr lang="en-US" altLang="zh-CN">
              <a:latin typeface="Times New Roman" panose="02020603050405020304" pitchFamily="18" charset="0"/>
              <a:ea typeface="宋体" panose="02010600030101010101" pitchFamily="2" charset="-122"/>
            </a:endParaRPr>
          </a:p>
        </p:txBody>
      </p:sp>
      <p:sp>
        <p:nvSpPr>
          <p:cNvPr id="2051" name="页脚占位符 4"/>
          <p:cNvSpPr>
            <a:spLocks noGrp="1"/>
          </p:cNvSpPr>
          <p:nvPr>
            <p:ph type="ftr"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latin typeface="Times New Roman" panose="02020603050405020304" pitchFamily="18" charset="0"/>
                <a:ea typeface="宋体" panose="02010600030101010101" pitchFamily="2" charset="-122"/>
              </a:rPr>
              <a:t>中国科学技术大学</a:t>
            </a:r>
            <a:endParaRPr lang="en-US"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6100587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5126"/>
            <a:ext cx="10515600" cy="602284"/>
          </a:xfrm>
          <a:noFill/>
        </p:spPr>
        <p:txBody>
          <a:bodyPr>
            <a:normAutofit fontScale="90000"/>
          </a:bodyPr>
          <a:lstStyle/>
          <a:p>
            <a:r>
              <a:rPr lang="en-US" altLang="zh-CN" dirty="0" smtClean="0"/>
              <a:t>FP </a:t>
            </a:r>
            <a:r>
              <a:rPr lang="zh-CN" altLang="en-US" dirty="0" smtClean="0"/>
              <a:t>循环中的相关</a:t>
            </a:r>
          </a:p>
        </p:txBody>
      </p:sp>
      <p:sp>
        <p:nvSpPr>
          <p:cNvPr id="13317" name="Rectangle 6"/>
          <p:cNvSpPr>
            <a:spLocks noChangeArrowheads="1"/>
          </p:cNvSpPr>
          <p:nvPr/>
        </p:nvSpPr>
        <p:spPr bwMode="auto">
          <a:xfrm>
            <a:off x="1338470" y="967410"/>
            <a:ext cx="9421743" cy="33262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pPr>
            <a:r>
              <a:rPr lang="en-US" altLang="zh-CN" sz="2400" b="1" dirty="0">
                <a:ea typeface="宋体" panose="02010600030101010101" pitchFamily="2" charset="-122"/>
              </a:rPr>
              <a:t>Loop:	</a:t>
            </a:r>
            <a:r>
              <a:rPr lang="en-US" altLang="zh-CN" sz="2400" b="1" dirty="0" smtClean="0">
                <a:ea typeface="宋体" panose="02010600030101010101" pitchFamily="2" charset="-122"/>
              </a:rPr>
              <a:t>LD        </a:t>
            </a:r>
            <a:r>
              <a:rPr lang="en-US" altLang="zh-CN" sz="2400" b="1" dirty="0" smtClean="0">
                <a:solidFill>
                  <a:schemeClr val="hlink"/>
                </a:solidFill>
                <a:ea typeface="宋体" panose="02010600030101010101" pitchFamily="2" charset="-122"/>
              </a:rPr>
              <a:t>F0</a:t>
            </a:r>
            <a:r>
              <a:rPr lang="en-US" altLang="zh-CN" sz="2400" b="1" dirty="0" smtClean="0">
                <a:ea typeface="宋体" panose="02010600030101010101" pitchFamily="2" charset="-122"/>
              </a:rPr>
              <a:t>,0(R1)         ;</a:t>
            </a:r>
            <a:r>
              <a:rPr lang="en-US" altLang="zh-CN" sz="2400" b="1" dirty="0">
                <a:ea typeface="宋体" panose="02010600030101010101" pitchFamily="2" charset="-122"/>
              </a:rPr>
              <a:t>F0=vector element</a:t>
            </a:r>
          </a:p>
          <a:p>
            <a:pPr>
              <a:lnSpc>
                <a:spcPct val="90000"/>
              </a:lnSpc>
              <a:spcBef>
                <a:spcPct val="30000"/>
              </a:spcBef>
            </a:pPr>
            <a:r>
              <a:rPr lang="en-US" altLang="zh-CN" sz="2400" b="1" dirty="0">
                <a:ea typeface="宋体" panose="02010600030101010101" pitchFamily="2" charset="-122"/>
              </a:rPr>
              <a:t> 		</a:t>
            </a:r>
            <a:r>
              <a:rPr lang="en-US" altLang="zh-CN" sz="2400" b="1" dirty="0" smtClean="0">
                <a:ea typeface="宋体" panose="02010600030101010101" pitchFamily="2" charset="-122"/>
              </a:rPr>
              <a:t>ADDD  </a:t>
            </a:r>
            <a:r>
              <a:rPr lang="en-US" altLang="zh-CN" sz="2400" b="1" dirty="0" smtClean="0">
                <a:solidFill>
                  <a:srgbClr val="FF0000"/>
                </a:solidFill>
                <a:ea typeface="宋体" panose="02010600030101010101" pitchFamily="2" charset="-122"/>
              </a:rPr>
              <a:t>F4</a:t>
            </a:r>
            <a:r>
              <a:rPr lang="en-US" altLang="zh-CN" sz="2400" b="1" dirty="0" smtClean="0">
                <a:ea typeface="宋体" panose="02010600030101010101" pitchFamily="2" charset="-122"/>
              </a:rPr>
              <a:t>,</a:t>
            </a:r>
            <a:r>
              <a:rPr lang="en-US" altLang="zh-CN" sz="2400" b="1" dirty="0" smtClean="0">
                <a:solidFill>
                  <a:schemeClr val="hlink"/>
                </a:solidFill>
                <a:ea typeface="宋体" panose="02010600030101010101" pitchFamily="2" charset="-122"/>
              </a:rPr>
              <a:t>F0</a:t>
            </a:r>
            <a:r>
              <a:rPr lang="en-US" altLang="zh-CN" sz="2400" b="1" dirty="0" smtClean="0">
                <a:ea typeface="宋体" panose="02010600030101010101" pitchFamily="2" charset="-122"/>
              </a:rPr>
              <a:t>,F2</a:t>
            </a:r>
            <a:r>
              <a:rPr lang="en-US" altLang="zh-CN" sz="2400" b="1" dirty="0">
                <a:ea typeface="宋体" panose="02010600030101010101" pitchFamily="2" charset="-122"/>
              </a:rPr>
              <a:t> </a:t>
            </a:r>
            <a:r>
              <a:rPr lang="en-US" altLang="zh-CN" sz="2400" b="1" dirty="0" smtClean="0">
                <a:ea typeface="宋体" panose="02010600030101010101" pitchFamily="2" charset="-122"/>
              </a:rPr>
              <a:t>        ;add </a:t>
            </a:r>
            <a:r>
              <a:rPr lang="en-US" altLang="zh-CN" sz="2400" b="1" dirty="0">
                <a:ea typeface="宋体" panose="02010600030101010101" pitchFamily="2" charset="-122"/>
              </a:rPr>
              <a:t>scalar in F2</a:t>
            </a:r>
          </a:p>
          <a:p>
            <a:pPr>
              <a:lnSpc>
                <a:spcPct val="90000"/>
              </a:lnSpc>
              <a:spcBef>
                <a:spcPct val="30000"/>
              </a:spcBef>
            </a:pPr>
            <a:r>
              <a:rPr lang="en-US" altLang="zh-CN" sz="2400" b="1" dirty="0">
                <a:ea typeface="宋体" panose="02010600030101010101" pitchFamily="2" charset="-122"/>
              </a:rPr>
              <a:t> 		</a:t>
            </a:r>
            <a:r>
              <a:rPr lang="en-US" altLang="zh-CN" sz="2400" b="1" dirty="0" smtClean="0">
                <a:ea typeface="宋体" panose="02010600030101010101" pitchFamily="2" charset="-122"/>
              </a:rPr>
              <a:t>SD       0(R1</a:t>
            </a:r>
            <a:r>
              <a:rPr lang="en-US" altLang="zh-CN" sz="2400" b="1" dirty="0">
                <a:ea typeface="宋体" panose="02010600030101010101" pitchFamily="2" charset="-122"/>
              </a:rPr>
              <a:t>),</a:t>
            </a:r>
            <a:r>
              <a:rPr lang="en-US" altLang="zh-CN" sz="2400" b="1" dirty="0" smtClean="0">
                <a:solidFill>
                  <a:srgbClr val="FF0000"/>
                </a:solidFill>
                <a:ea typeface="宋体" panose="02010600030101010101" pitchFamily="2" charset="-122"/>
              </a:rPr>
              <a:t>F4</a:t>
            </a:r>
            <a:r>
              <a:rPr lang="en-US" altLang="zh-CN" sz="2400" b="1" dirty="0">
                <a:ea typeface="宋体" panose="02010600030101010101" pitchFamily="2" charset="-122"/>
              </a:rPr>
              <a:t> </a:t>
            </a:r>
            <a:r>
              <a:rPr lang="en-US" altLang="zh-CN" sz="2400" b="1" dirty="0" smtClean="0">
                <a:ea typeface="宋体" panose="02010600030101010101" pitchFamily="2" charset="-122"/>
              </a:rPr>
              <a:t>         ;store </a:t>
            </a:r>
            <a:r>
              <a:rPr lang="en-US" altLang="zh-CN" sz="2400" b="1" dirty="0">
                <a:ea typeface="宋体" panose="02010600030101010101" pitchFamily="2" charset="-122"/>
              </a:rPr>
              <a:t>result</a:t>
            </a:r>
          </a:p>
          <a:p>
            <a:pPr>
              <a:lnSpc>
                <a:spcPct val="90000"/>
              </a:lnSpc>
              <a:spcBef>
                <a:spcPct val="30000"/>
              </a:spcBef>
            </a:pPr>
            <a:r>
              <a:rPr lang="en-US" altLang="zh-CN" sz="2400" b="1" dirty="0">
                <a:ea typeface="宋体" panose="02010600030101010101" pitchFamily="2" charset="-122"/>
              </a:rPr>
              <a:t> 		SUBI	</a:t>
            </a:r>
            <a:r>
              <a:rPr lang="en-US" altLang="zh-CN" sz="2400" b="1" dirty="0" smtClean="0">
                <a:ea typeface="宋体" panose="02010600030101010101" pitchFamily="2" charset="-122"/>
              </a:rPr>
              <a:t>   </a:t>
            </a:r>
            <a:r>
              <a:rPr lang="en-US" altLang="zh-CN" sz="2400" b="1" dirty="0" smtClean="0">
                <a:solidFill>
                  <a:srgbClr val="C00000"/>
                </a:solidFill>
                <a:ea typeface="宋体" panose="02010600030101010101" pitchFamily="2" charset="-122"/>
              </a:rPr>
              <a:t>R1</a:t>
            </a:r>
            <a:r>
              <a:rPr lang="en-US" altLang="zh-CN" sz="2400" b="1" dirty="0" smtClean="0">
                <a:ea typeface="宋体" panose="02010600030101010101" pitchFamily="2" charset="-122"/>
              </a:rPr>
              <a:t>,R1,8           ;decrement </a:t>
            </a:r>
            <a:r>
              <a:rPr lang="en-US" altLang="zh-CN" sz="2400" b="1" dirty="0">
                <a:ea typeface="宋体" panose="02010600030101010101" pitchFamily="2" charset="-122"/>
              </a:rPr>
              <a:t>pointer 8B (DW)</a:t>
            </a:r>
          </a:p>
          <a:p>
            <a:pPr>
              <a:lnSpc>
                <a:spcPct val="90000"/>
              </a:lnSpc>
              <a:spcBef>
                <a:spcPct val="30000"/>
              </a:spcBef>
            </a:pPr>
            <a:r>
              <a:rPr lang="en-US" altLang="zh-CN" sz="2400" b="1" dirty="0">
                <a:ea typeface="宋体" panose="02010600030101010101" pitchFamily="2" charset="-122"/>
              </a:rPr>
              <a:t> 		</a:t>
            </a:r>
            <a:r>
              <a:rPr lang="en-US" altLang="zh-CN" sz="2400" b="1" dirty="0" smtClean="0">
                <a:ea typeface="宋体" panose="02010600030101010101" pitchFamily="2" charset="-122"/>
              </a:rPr>
              <a:t>BNEZ  </a:t>
            </a:r>
            <a:r>
              <a:rPr lang="en-US" altLang="zh-CN" sz="2400" b="1" dirty="0" smtClean="0">
                <a:solidFill>
                  <a:srgbClr val="C00000"/>
                </a:solidFill>
                <a:ea typeface="宋体" panose="02010600030101010101" pitchFamily="2" charset="-122"/>
              </a:rPr>
              <a:t>R1</a:t>
            </a:r>
            <a:r>
              <a:rPr lang="en-US" altLang="zh-CN" sz="2400" b="1" dirty="0" smtClean="0">
                <a:ea typeface="宋体" panose="02010600030101010101" pitchFamily="2" charset="-122"/>
              </a:rPr>
              <a:t>,Loop</a:t>
            </a:r>
            <a:r>
              <a:rPr lang="en-US" altLang="zh-CN" sz="2400" b="1" dirty="0">
                <a:ea typeface="宋体" panose="02010600030101010101" pitchFamily="2" charset="-122"/>
              </a:rPr>
              <a:t> </a:t>
            </a:r>
            <a:r>
              <a:rPr lang="en-US" altLang="zh-CN" sz="2400" b="1" dirty="0" smtClean="0">
                <a:ea typeface="宋体" panose="02010600030101010101" pitchFamily="2" charset="-122"/>
              </a:rPr>
              <a:t>         ;branch </a:t>
            </a:r>
            <a:r>
              <a:rPr lang="en-US" altLang="zh-CN" sz="2400" b="1" dirty="0">
                <a:ea typeface="宋体" panose="02010600030101010101" pitchFamily="2" charset="-122"/>
              </a:rPr>
              <a:t>R1!=zero</a:t>
            </a:r>
          </a:p>
          <a:p>
            <a:pPr>
              <a:lnSpc>
                <a:spcPct val="90000"/>
              </a:lnSpc>
              <a:spcBef>
                <a:spcPct val="30000"/>
              </a:spcBef>
            </a:pPr>
            <a:r>
              <a:rPr lang="en-US" altLang="zh-CN" sz="2400" b="1" dirty="0">
                <a:ea typeface="宋体" panose="02010600030101010101" pitchFamily="2" charset="-122"/>
              </a:rPr>
              <a:t> 		NOP	</a:t>
            </a:r>
            <a:r>
              <a:rPr lang="en-US" altLang="zh-CN" sz="2400" b="1" dirty="0" smtClean="0">
                <a:ea typeface="宋体" panose="02010600030101010101" pitchFamily="2" charset="-122"/>
              </a:rPr>
              <a:t>                           ;</a:t>
            </a:r>
            <a:r>
              <a:rPr lang="en-US" altLang="zh-CN" sz="2400" b="1" dirty="0">
                <a:ea typeface="宋体" panose="02010600030101010101" pitchFamily="2" charset="-122"/>
              </a:rPr>
              <a:t>delayed branch slot</a:t>
            </a:r>
          </a:p>
        </p:txBody>
      </p:sp>
      <p:sp>
        <p:nvSpPr>
          <p:cNvPr id="13318" name="Rectangle 8"/>
          <p:cNvSpPr>
            <a:spLocks noChangeArrowheads="1"/>
          </p:cNvSpPr>
          <p:nvPr/>
        </p:nvSpPr>
        <p:spPr bwMode="auto">
          <a:xfrm>
            <a:off x="2432050" y="4405312"/>
            <a:ext cx="7340600" cy="2254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a:tabLst>
                <a:tab pos="2057400" algn="l"/>
                <a:tab pos="4572000" algn="l"/>
              </a:tabLst>
              <a:defRPr>
                <a:solidFill>
                  <a:schemeClr val="tx1"/>
                </a:solidFill>
                <a:latin typeface="Arial" panose="020B0604020202020204" pitchFamily="34" charset="0"/>
              </a:defRPr>
            </a:lvl1pPr>
            <a:lvl2pPr marL="742950" indent="-285750">
              <a:tabLst>
                <a:tab pos="2057400" algn="l"/>
                <a:tab pos="4572000" algn="l"/>
              </a:tabLst>
              <a:defRPr>
                <a:solidFill>
                  <a:schemeClr val="tx1"/>
                </a:solidFill>
                <a:latin typeface="Arial" panose="020B0604020202020204" pitchFamily="34" charset="0"/>
              </a:defRPr>
            </a:lvl2pPr>
            <a:lvl3pPr marL="1143000" indent="-228600">
              <a:tabLst>
                <a:tab pos="2057400" algn="l"/>
                <a:tab pos="4572000" algn="l"/>
              </a:tabLst>
              <a:defRPr>
                <a:solidFill>
                  <a:schemeClr val="tx1"/>
                </a:solidFill>
                <a:latin typeface="Arial" panose="020B0604020202020204" pitchFamily="34" charset="0"/>
              </a:defRPr>
            </a:lvl3pPr>
            <a:lvl4pPr marL="1600200" indent="-228600">
              <a:tabLst>
                <a:tab pos="2057400" algn="l"/>
                <a:tab pos="4572000" algn="l"/>
              </a:tabLst>
              <a:defRPr>
                <a:solidFill>
                  <a:schemeClr val="tx1"/>
                </a:solidFill>
                <a:latin typeface="Arial" panose="020B0604020202020204" pitchFamily="34" charset="0"/>
              </a:defRPr>
            </a:lvl4pPr>
            <a:lvl5pPr marL="2057400" indent="-228600">
              <a:tabLst>
                <a:tab pos="2057400" algn="l"/>
                <a:tab pos="4572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9pPr>
          </a:lstStyle>
          <a:p>
            <a:pPr>
              <a:lnSpc>
                <a:spcPct val="90000"/>
              </a:lnSpc>
              <a:spcBef>
                <a:spcPct val="30000"/>
              </a:spcBef>
            </a:pPr>
            <a:r>
              <a:rPr lang="zh-CN" altLang="en-US" b="1" i="1" dirty="0">
                <a:ea typeface="宋体" panose="02010600030101010101" pitchFamily="2" charset="-122"/>
              </a:rPr>
              <a:t>产生结果的指令       使用结果的指令	所需的延时</a:t>
            </a:r>
          </a:p>
          <a:p>
            <a:pPr>
              <a:lnSpc>
                <a:spcPct val="90000"/>
              </a:lnSpc>
              <a:spcBef>
                <a:spcPct val="30000"/>
              </a:spcBef>
            </a:pPr>
            <a:r>
              <a:rPr lang="en-US" altLang="zh-CN" b="1" dirty="0">
                <a:ea typeface="宋体" panose="02010600030101010101" pitchFamily="2" charset="-122"/>
              </a:rPr>
              <a:t>FP ALU op	Another FP ALU op	3</a:t>
            </a:r>
          </a:p>
          <a:p>
            <a:pPr>
              <a:lnSpc>
                <a:spcPct val="90000"/>
              </a:lnSpc>
              <a:spcBef>
                <a:spcPct val="30000"/>
              </a:spcBef>
            </a:pPr>
            <a:r>
              <a:rPr lang="en-US" altLang="zh-CN" b="1" dirty="0">
                <a:ea typeface="宋体" panose="02010600030101010101" pitchFamily="2" charset="-122"/>
              </a:rPr>
              <a:t>FP ALU op	Store double	2 </a:t>
            </a:r>
          </a:p>
          <a:p>
            <a:pPr>
              <a:lnSpc>
                <a:spcPct val="90000"/>
              </a:lnSpc>
              <a:spcBef>
                <a:spcPct val="30000"/>
              </a:spcBef>
            </a:pPr>
            <a:r>
              <a:rPr lang="en-US" altLang="zh-CN" b="1" dirty="0">
                <a:ea typeface="宋体" panose="02010600030101010101" pitchFamily="2" charset="-122"/>
              </a:rPr>
              <a:t>Load double	FP ALU op	1</a:t>
            </a:r>
          </a:p>
          <a:p>
            <a:pPr>
              <a:lnSpc>
                <a:spcPct val="90000"/>
              </a:lnSpc>
              <a:spcBef>
                <a:spcPct val="30000"/>
              </a:spcBef>
            </a:pPr>
            <a:r>
              <a:rPr lang="en-US" altLang="zh-CN" b="1" dirty="0">
                <a:ea typeface="宋体" panose="02010600030101010101" pitchFamily="2" charset="-122"/>
              </a:rPr>
              <a:t>Load double	Store double	0</a:t>
            </a:r>
            <a:endParaRPr lang="en-US" altLang="zh-CN" b="1" dirty="0">
              <a:latin typeface="Courier" pitchFamily="49" charset="0"/>
              <a:ea typeface="宋体" panose="02010600030101010101" pitchFamily="2" charset="-122"/>
            </a:endParaRPr>
          </a:p>
          <a:p>
            <a:pPr>
              <a:lnSpc>
                <a:spcPct val="90000"/>
              </a:lnSpc>
              <a:spcBef>
                <a:spcPct val="30000"/>
              </a:spcBef>
            </a:pPr>
            <a:r>
              <a:rPr lang="en-US" altLang="zh-CN" b="1" dirty="0">
                <a:ea typeface="宋体" panose="02010600030101010101" pitchFamily="2" charset="-122"/>
              </a:rPr>
              <a:t>Integer op	Integer op	0</a:t>
            </a:r>
          </a:p>
        </p:txBody>
      </p:sp>
    </p:spTree>
    <p:extLst>
      <p:ext uri="{BB962C8B-B14F-4D97-AF65-F5344CB8AC3E}">
        <p14:creationId xmlns:p14="http://schemas.microsoft.com/office/powerpoint/2010/main" val="1044801730"/>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206100"/>
            <a:ext cx="10515600" cy="602284"/>
          </a:xfrm>
        </p:spPr>
        <p:txBody>
          <a:bodyPr>
            <a:normAutofit fontScale="90000"/>
          </a:bodyPr>
          <a:lstStyle/>
          <a:p>
            <a:r>
              <a:rPr lang="en-US" altLang="zh-CN" dirty="0" smtClean="0">
                <a:ea typeface="宋体" panose="02010600030101010101" pitchFamily="2" charset="-122"/>
              </a:rPr>
              <a:t>review</a:t>
            </a:r>
          </a:p>
        </p:txBody>
      </p:sp>
      <p:sp>
        <p:nvSpPr>
          <p:cNvPr id="39939" name="Rectangle 3"/>
          <p:cNvSpPr>
            <a:spLocks noGrp="1" noChangeArrowheads="1"/>
          </p:cNvSpPr>
          <p:nvPr>
            <p:ph idx="1"/>
          </p:nvPr>
        </p:nvSpPr>
        <p:spPr>
          <a:xfrm>
            <a:off x="838200" y="808384"/>
            <a:ext cx="10515600" cy="5579165"/>
          </a:xfrm>
        </p:spPr>
        <p:txBody>
          <a:bodyPr>
            <a:noAutofit/>
          </a:bodyPr>
          <a:lstStyle/>
          <a:p>
            <a:r>
              <a:rPr lang="en-US" altLang="zh-CN" sz="2400" dirty="0" err="1">
                <a:ea typeface="宋体" panose="02010600030101010101" pitchFamily="2" charset="-122"/>
              </a:rPr>
              <a:t>Tomasulo</a:t>
            </a:r>
            <a:r>
              <a:rPr lang="en-US" altLang="zh-CN" sz="2400" dirty="0">
                <a:ea typeface="宋体" panose="02010600030101010101" pitchFamily="2" charset="-122"/>
              </a:rPr>
              <a:t> Algorithm </a:t>
            </a:r>
            <a:r>
              <a:rPr lang="zh-CN" altLang="en-US" sz="2400" dirty="0">
                <a:ea typeface="宋体" panose="02010600030101010101" pitchFamily="2" charset="-122"/>
              </a:rPr>
              <a:t>三阶段</a:t>
            </a:r>
          </a:p>
          <a:p>
            <a:pPr>
              <a:lnSpc>
                <a:spcPct val="105000"/>
              </a:lnSpc>
              <a:buFont typeface="Wingdings" panose="05000000000000000000" pitchFamily="2" charset="2"/>
              <a:buNone/>
            </a:pPr>
            <a:r>
              <a:rPr lang="zh-CN" altLang="en-US" sz="2400" dirty="0">
                <a:solidFill>
                  <a:schemeClr val="accent1"/>
                </a:solidFill>
                <a:latin typeface="Helvetica" panose="020B0604020202020204" pitchFamily="34" charset="0"/>
                <a:ea typeface="宋体" panose="02010600030101010101" pitchFamily="2" charset="-122"/>
              </a:rPr>
              <a:t>1.	</a:t>
            </a:r>
            <a:r>
              <a:rPr lang="en-US" altLang="zh-CN" sz="2000" dirty="0">
                <a:solidFill>
                  <a:schemeClr val="accent1"/>
                </a:solidFill>
                <a:latin typeface="Helvetica" panose="020B0604020202020204" pitchFamily="34" charset="0"/>
                <a:ea typeface="宋体" panose="02010600030101010101" pitchFamily="2" charset="-122"/>
              </a:rPr>
              <a:t>Issue</a:t>
            </a:r>
            <a:r>
              <a:rPr lang="en-US" altLang="zh-CN" sz="2000" dirty="0">
                <a:ea typeface="宋体" panose="02010600030101010101" pitchFamily="2" charset="-122"/>
              </a:rPr>
              <a:t>—</a:t>
            </a:r>
            <a:r>
              <a:rPr lang="zh-CN" altLang="en-US" sz="2000" dirty="0">
                <a:ea typeface="宋体" panose="02010600030101010101" pitchFamily="2" charset="-122"/>
              </a:rPr>
              <a:t>从</a:t>
            </a:r>
            <a:r>
              <a:rPr lang="en-US" altLang="zh-CN" sz="2000" dirty="0">
                <a:ea typeface="宋体" panose="02010600030101010101" pitchFamily="2" charset="-122"/>
              </a:rPr>
              <a:t>FP</a:t>
            </a:r>
            <a:r>
              <a:rPr lang="zh-CN" altLang="en-US" sz="2000" dirty="0">
                <a:ea typeface="宋体" panose="02010600030101010101" pitchFamily="2" charset="-122"/>
              </a:rPr>
              <a:t>操作队列中取指令</a:t>
            </a:r>
            <a:endParaRPr lang="en-US" altLang="zh-CN" sz="2000" dirty="0">
              <a:ea typeface="宋体" panose="02010600030101010101" pitchFamily="2" charset="-122"/>
            </a:endParaRPr>
          </a:p>
          <a:p>
            <a:pPr lvl="1">
              <a:lnSpc>
                <a:spcPct val="105000"/>
              </a:lnSpc>
              <a:buFontTx/>
              <a:buNone/>
            </a:pPr>
            <a:r>
              <a:rPr lang="en-US" altLang="zh-CN" sz="2000" dirty="0">
                <a:ea typeface="宋体" panose="02010600030101010101" pitchFamily="2" charset="-122"/>
              </a:rPr>
              <a:t> 	</a:t>
            </a:r>
            <a:r>
              <a:rPr lang="zh-CN" altLang="en-US" sz="2000" dirty="0">
                <a:ea typeface="宋体" panose="02010600030101010101" pitchFamily="2" charset="-122"/>
              </a:rPr>
              <a:t>如果</a:t>
            </a:r>
            <a:r>
              <a:rPr lang="en-US" altLang="zh-CN" sz="2000" dirty="0">
                <a:ea typeface="宋体" panose="02010600030101010101" pitchFamily="2" charset="-122"/>
              </a:rPr>
              <a:t>RS</a:t>
            </a:r>
            <a:r>
              <a:rPr lang="zh-CN" altLang="en-US" sz="2000" dirty="0">
                <a:ea typeface="宋体" panose="02010600030101010101" pitchFamily="2" charset="-122"/>
              </a:rPr>
              <a:t>空闲</a:t>
            </a:r>
            <a:r>
              <a:rPr lang="en-US" altLang="zh-CN" sz="2000" dirty="0">
                <a:ea typeface="宋体" panose="02010600030101010101" pitchFamily="2" charset="-122"/>
              </a:rPr>
              <a:t>(no structural hazard), </a:t>
            </a:r>
            <a:r>
              <a:rPr lang="zh-CN" altLang="en-US" sz="2000" dirty="0">
                <a:ea typeface="宋体" panose="02010600030101010101" pitchFamily="2" charset="-122"/>
              </a:rPr>
              <a:t>则控制发射指令和操作数 </a:t>
            </a:r>
            <a:r>
              <a:rPr lang="en-US" altLang="zh-CN" sz="2000" dirty="0">
                <a:ea typeface="宋体" panose="02010600030101010101" pitchFamily="2" charset="-122"/>
              </a:rPr>
              <a:t>(renames registers).</a:t>
            </a:r>
          </a:p>
          <a:p>
            <a:pPr>
              <a:lnSpc>
                <a:spcPct val="105000"/>
              </a:lnSpc>
              <a:buFont typeface="Wingdings" panose="05000000000000000000" pitchFamily="2" charset="2"/>
              <a:buNone/>
            </a:pPr>
            <a:r>
              <a:rPr lang="en-US" altLang="zh-CN" sz="2000" dirty="0">
                <a:solidFill>
                  <a:schemeClr val="accent1"/>
                </a:solidFill>
                <a:latin typeface="Helvetica" panose="020B0604020202020204" pitchFamily="34" charset="0"/>
                <a:ea typeface="宋体" panose="02010600030101010101" pitchFamily="2" charset="-122"/>
              </a:rPr>
              <a:t>2.	Execution</a:t>
            </a:r>
            <a:r>
              <a:rPr lang="en-US" altLang="zh-CN" sz="2000" dirty="0">
                <a:ea typeface="宋体" panose="02010600030101010101" pitchFamily="2" charset="-122"/>
              </a:rPr>
              <a:t>—operate on operands (EX)</a:t>
            </a:r>
          </a:p>
          <a:p>
            <a:pPr lvl="1">
              <a:lnSpc>
                <a:spcPct val="105000"/>
              </a:lnSpc>
              <a:buFontTx/>
              <a:buNone/>
            </a:pPr>
            <a:r>
              <a:rPr lang="en-US" altLang="zh-CN" sz="2000" dirty="0">
                <a:ea typeface="宋体" panose="02010600030101010101" pitchFamily="2" charset="-122"/>
              </a:rPr>
              <a:t> 	</a:t>
            </a:r>
            <a:r>
              <a:rPr lang="zh-CN" altLang="en-US" sz="2000" dirty="0">
                <a:ea typeface="宋体" panose="02010600030101010101" pitchFamily="2" charset="-122"/>
              </a:rPr>
              <a:t>当两操作数就绪后，就可以执行</a:t>
            </a:r>
            <a:r>
              <a:rPr lang="en-US" altLang="zh-CN" sz="2000" dirty="0">
                <a:ea typeface="宋体" panose="02010600030101010101" pitchFamily="2" charset="-122"/>
              </a:rPr>
              <a:t/>
            </a:r>
            <a:br>
              <a:rPr lang="en-US" altLang="zh-CN" sz="2000" dirty="0">
                <a:ea typeface="宋体" panose="02010600030101010101" pitchFamily="2" charset="-122"/>
              </a:rPr>
            </a:br>
            <a:r>
              <a:rPr lang="en-US" altLang="zh-CN" sz="2000" dirty="0">
                <a:ea typeface="宋体" panose="02010600030101010101" pitchFamily="2" charset="-122"/>
              </a:rPr>
              <a:t> </a:t>
            </a:r>
            <a:r>
              <a:rPr lang="zh-CN" altLang="en-US" sz="2000" dirty="0">
                <a:ea typeface="宋体" panose="02010600030101010101" pitchFamily="2" charset="-122"/>
              </a:rPr>
              <a:t>如果没有准备好，则监测</a:t>
            </a:r>
            <a:r>
              <a:rPr lang="en-US" altLang="zh-CN" sz="2000" dirty="0">
                <a:ea typeface="宋体" panose="02010600030101010101" pitchFamily="2" charset="-122"/>
              </a:rPr>
              <a:t>Common Data Bus </a:t>
            </a:r>
            <a:r>
              <a:rPr lang="zh-CN" altLang="en-US" sz="2000" dirty="0">
                <a:ea typeface="宋体" panose="02010600030101010101" pitchFamily="2" charset="-122"/>
              </a:rPr>
              <a:t>以获取结果</a:t>
            </a:r>
            <a:endParaRPr lang="en-US" altLang="zh-CN" sz="2000" dirty="0">
              <a:ea typeface="宋体" panose="02010600030101010101" pitchFamily="2" charset="-122"/>
            </a:endParaRPr>
          </a:p>
          <a:p>
            <a:pPr>
              <a:lnSpc>
                <a:spcPct val="105000"/>
              </a:lnSpc>
              <a:buFont typeface="Wingdings" panose="05000000000000000000" pitchFamily="2" charset="2"/>
              <a:buNone/>
            </a:pPr>
            <a:r>
              <a:rPr lang="en-US" altLang="zh-CN" sz="2000" dirty="0">
                <a:solidFill>
                  <a:schemeClr val="accent1"/>
                </a:solidFill>
                <a:latin typeface="Helvetica" panose="020B0604020202020204" pitchFamily="34" charset="0"/>
                <a:ea typeface="宋体" panose="02010600030101010101" pitchFamily="2" charset="-122"/>
              </a:rPr>
              <a:t>3.	Write result</a:t>
            </a:r>
            <a:r>
              <a:rPr lang="en-US" altLang="zh-CN" sz="2000" dirty="0">
                <a:ea typeface="宋体" panose="02010600030101010101" pitchFamily="2" charset="-122"/>
              </a:rPr>
              <a:t>—finish execution (WB)</a:t>
            </a:r>
          </a:p>
          <a:p>
            <a:pPr lvl="1">
              <a:lnSpc>
                <a:spcPct val="105000"/>
              </a:lnSpc>
              <a:buFontTx/>
              <a:buNone/>
            </a:pPr>
            <a:r>
              <a:rPr lang="en-US" altLang="zh-CN" sz="2000" dirty="0">
                <a:ea typeface="宋体" panose="02010600030101010101" pitchFamily="2" charset="-122"/>
              </a:rPr>
              <a:t> 	</a:t>
            </a:r>
            <a:r>
              <a:rPr lang="zh-CN" altLang="en-US" sz="2000" dirty="0">
                <a:ea typeface="宋体" panose="02010600030101010101" pitchFamily="2" charset="-122"/>
              </a:rPr>
              <a:t>将结果通过</a:t>
            </a:r>
            <a:r>
              <a:rPr lang="en-US" altLang="zh-CN" sz="2000" dirty="0">
                <a:ea typeface="宋体" panose="02010600030101010101" pitchFamily="2" charset="-122"/>
              </a:rPr>
              <a:t>Common Data Bus</a:t>
            </a:r>
            <a:r>
              <a:rPr lang="zh-CN" altLang="en-US" sz="2000" dirty="0">
                <a:ea typeface="宋体" panose="02010600030101010101" pitchFamily="2" charset="-122"/>
              </a:rPr>
              <a:t>传给所有等待该结果的部件</a:t>
            </a:r>
            <a:r>
              <a:rPr lang="en-US" altLang="zh-CN" sz="2000" dirty="0">
                <a:ea typeface="宋体" panose="02010600030101010101" pitchFamily="2" charset="-122"/>
              </a:rPr>
              <a:t>; </a:t>
            </a:r>
            <a:br>
              <a:rPr lang="en-US" altLang="zh-CN" sz="2000" dirty="0">
                <a:ea typeface="宋体" panose="02010600030101010101" pitchFamily="2" charset="-122"/>
              </a:rPr>
            </a:br>
            <a:r>
              <a:rPr lang="zh-CN" altLang="en-US" sz="2000" dirty="0">
                <a:ea typeface="宋体" panose="02010600030101010101" pitchFamily="2" charset="-122"/>
              </a:rPr>
              <a:t>表示</a:t>
            </a:r>
            <a:r>
              <a:rPr lang="en-US" altLang="zh-CN" sz="2000" dirty="0">
                <a:ea typeface="宋体" panose="02010600030101010101" pitchFamily="2" charset="-122"/>
              </a:rPr>
              <a:t>RS</a:t>
            </a:r>
            <a:r>
              <a:rPr lang="zh-CN" altLang="en-US" sz="2000" dirty="0">
                <a:ea typeface="宋体" panose="02010600030101010101" pitchFamily="2" charset="-122"/>
              </a:rPr>
              <a:t>可用</a:t>
            </a:r>
          </a:p>
          <a:p>
            <a:pPr>
              <a:lnSpc>
                <a:spcPct val="105000"/>
              </a:lnSpc>
            </a:pPr>
            <a:r>
              <a:rPr lang="zh-CN" altLang="en-US" sz="2400" dirty="0">
                <a:ea typeface="宋体" panose="02010600030101010101" pitchFamily="2" charset="-122"/>
              </a:rPr>
              <a:t>通常的数据总线</a:t>
            </a:r>
            <a:r>
              <a:rPr lang="en-US" altLang="zh-CN" sz="2400" dirty="0">
                <a:ea typeface="宋体" panose="02010600030101010101" pitchFamily="2" charset="-122"/>
              </a:rPr>
              <a:t>:    data + destination    (“go to” bus)</a:t>
            </a:r>
          </a:p>
          <a:p>
            <a:pPr>
              <a:lnSpc>
                <a:spcPct val="105000"/>
              </a:lnSpc>
            </a:pPr>
            <a:r>
              <a:rPr lang="en-US" altLang="zh-CN" sz="2400" u="sng" dirty="0">
                <a:solidFill>
                  <a:schemeClr val="accent1"/>
                </a:solidFill>
                <a:ea typeface="宋体" panose="02010600030101010101" pitchFamily="2" charset="-122"/>
              </a:rPr>
              <a:t>Common data bus</a:t>
            </a:r>
            <a:r>
              <a:rPr lang="en-US" altLang="zh-CN" sz="2400" dirty="0">
                <a:ea typeface="宋体" panose="02010600030101010101" pitchFamily="2" charset="-122"/>
              </a:rPr>
              <a:t>: data + </a:t>
            </a:r>
            <a:r>
              <a:rPr lang="en-US" altLang="zh-CN" sz="2400" u="sng" dirty="0">
                <a:solidFill>
                  <a:schemeClr val="accent1"/>
                </a:solidFill>
                <a:ea typeface="宋体" panose="02010600030101010101" pitchFamily="2" charset="-122"/>
              </a:rPr>
              <a:t>source</a:t>
            </a:r>
            <a:r>
              <a:rPr lang="en-US" altLang="zh-CN" sz="2400" dirty="0">
                <a:ea typeface="宋体" panose="02010600030101010101" pitchFamily="2" charset="-122"/>
              </a:rPr>
              <a:t>  (“</a:t>
            </a:r>
            <a:r>
              <a:rPr lang="en-US" altLang="zh-CN" sz="2400" u="sng" dirty="0">
                <a:solidFill>
                  <a:schemeClr val="accent1"/>
                </a:solidFill>
                <a:ea typeface="宋体" panose="02010600030101010101" pitchFamily="2" charset="-122"/>
              </a:rPr>
              <a:t>come from</a:t>
            </a:r>
            <a:r>
              <a:rPr lang="en-US" altLang="zh-CN" sz="2400" dirty="0">
                <a:ea typeface="宋体" panose="02010600030101010101" pitchFamily="2" charset="-122"/>
              </a:rPr>
              <a:t>” bus)</a:t>
            </a:r>
          </a:p>
          <a:p>
            <a:pPr lvl="1">
              <a:lnSpc>
                <a:spcPct val="105000"/>
              </a:lnSpc>
            </a:pPr>
            <a:r>
              <a:rPr lang="en-US" altLang="zh-CN" dirty="0">
                <a:ea typeface="宋体" panose="02010600030101010101" pitchFamily="2" charset="-122"/>
              </a:rPr>
              <a:t>64 bits </a:t>
            </a:r>
            <a:r>
              <a:rPr lang="zh-CN" altLang="en-US" dirty="0">
                <a:ea typeface="宋体" panose="02010600030101010101" pitchFamily="2" charset="-122"/>
              </a:rPr>
              <a:t>数据线</a:t>
            </a:r>
            <a:r>
              <a:rPr lang="en-US" altLang="zh-CN" dirty="0">
                <a:ea typeface="宋体" panose="02010600030101010101" pitchFamily="2" charset="-122"/>
              </a:rPr>
              <a:t> + 4</a:t>
            </a:r>
            <a:r>
              <a:rPr lang="zh-CN" altLang="en-US" dirty="0">
                <a:ea typeface="宋体" panose="02010600030101010101" pitchFamily="2" charset="-122"/>
              </a:rPr>
              <a:t>位功能部件源地址（ </a:t>
            </a:r>
            <a:r>
              <a:rPr lang="en-US" altLang="zh-CN" dirty="0">
                <a:ea typeface="宋体" panose="02010600030101010101" pitchFamily="2" charset="-122"/>
              </a:rPr>
              <a:t>FU </a:t>
            </a:r>
            <a:r>
              <a:rPr lang="en-US" altLang="zh-CN" u="sng" dirty="0">
                <a:solidFill>
                  <a:schemeClr val="accent1"/>
                </a:solidFill>
                <a:ea typeface="宋体" panose="02010600030101010101" pitchFamily="2" charset="-122"/>
              </a:rPr>
              <a:t>source</a:t>
            </a:r>
            <a:r>
              <a:rPr lang="en-US" altLang="zh-CN" dirty="0">
                <a:ea typeface="宋体" panose="02010600030101010101" pitchFamily="2" charset="-122"/>
              </a:rPr>
              <a:t> address）</a:t>
            </a:r>
          </a:p>
          <a:p>
            <a:pPr lvl="1">
              <a:lnSpc>
                <a:spcPct val="105000"/>
              </a:lnSpc>
            </a:pPr>
            <a:r>
              <a:rPr lang="zh-CN" altLang="en-US" dirty="0">
                <a:ea typeface="宋体" panose="02010600030101010101" pitchFamily="2" charset="-122"/>
              </a:rPr>
              <a:t>产生结果的部件如果与</a:t>
            </a:r>
            <a:r>
              <a:rPr lang="en-US" altLang="zh-CN" dirty="0">
                <a:ea typeface="宋体" panose="02010600030101010101" pitchFamily="2" charset="-122"/>
              </a:rPr>
              <a:t>RS</a:t>
            </a:r>
            <a:r>
              <a:rPr lang="zh-CN" altLang="en-US" dirty="0">
                <a:ea typeface="宋体" panose="02010600030101010101" pitchFamily="2" charset="-122"/>
              </a:rPr>
              <a:t>中等待的部件匹配，就进行写操作</a:t>
            </a:r>
            <a:endParaRPr lang="en-US" altLang="zh-CN" dirty="0">
              <a:ea typeface="宋体" panose="02010600030101010101" pitchFamily="2" charset="-122"/>
            </a:endParaRPr>
          </a:p>
          <a:p>
            <a:pPr lvl="1">
              <a:lnSpc>
                <a:spcPct val="105000"/>
              </a:lnSpc>
            </a:pPr>
            <a:r>
              <a:rPr lang="zh-CN" altLang="en-US" dirty="0">
                <a:ea typeface="宋体" panose="02010600030101010101" pitchFamily="2" charset="-122"/>
              </a:rPr>
              <a:t>广播方式传送</a:t>
            </a:r>
            <a:endParaRPr lang="en-US" altLang="zh-CN" dirty="0">
              <a:ea typeface="宋体" panose="02010600030101010101" pitchFamily="2" charset="-122"/>
            </a:endParaRPr>
          </a:p>
        </p:txBody>
      </p:sp>
    </p:spTree>
    <p:extLst>
      <p:ext uri="{BB962C8B-B14F-4D97-AF65-F5344CB8AC3E}">
        <p14:creationId xmlns:p14="http://schemas.microsoft.com/office/powerpoint/2010/main" val="34838809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1027"/>
          <p:cNvSpPr>
            <a:spLocks noGrp="1" noChangeArrowheads="1"/>
          </p:cNvSpPr>
          <p:nvPr>
            <p:ph type="title"/>
          </p:nvPr>
        </p:nvSpPr>
        <p:spPr>
          <a:xfrm>
            <a:off x="1182757" y="418134"/>
            <a:ext cx="10515600" cy="814318"/>
          </a:xfrm>
        </p:spPr>
        <p:txBody>
          <a:bodyPr wrap="square">
            <a:normAutofit/>
          </a:bodyPr>
          <a:lstStyle/>
          <a:p>
            <a:r>
              <a:rPr lang="en-US" altLang="zh-CN" dirty="0" err="1" smtClean="0">
                <a:solidFill>
                  <a:schemeClr val="tx1"/>
                </a:solidFill>
                <a:ea typeface="宋体" panose="02010600030101010101" pitchFamily="2" charset="-122"/>
              </a:rPr>
              <a:t>Tomasulo</a:t>
            </a:r>
            <a:r>
              <a:rPr lang="en-US" altLang="zh-CN" dirty="0" smtClean="0">
                <a:solidFill>
                  <a:schemeClr val="tx1"/>
                </a:solidFill>
                <a:ea typeface="宋体" panose="02010600030101010101" pitchFamily="2" charset="-122"/>
              </a:rPr>
              <a:t> </a:t>
            </a:r>
            <a:r>
              <a:rPr lang="zh-CN" altLang="en-US" dirty="0" smtClean="0">
                <a:solidFill>
                  <a:schemeClr val="tx1"/>
                </a:solidFill>
                <a:ea typeface="宋体" panose="02010600030101010101" pitchFamily="2" charset="-122"/>
              </a:rPr>
              <a:t>缺陷</a:t>
            </a:r>
          </a:p>
        </p:txBody>
      </p:sp>
      <p:sp>
        <p:nvSpPr>
          <p:cNvPr id="40962" name="Rectangle 1026"/>
          <p:cNvSpPr>
            <a:spLocks noGrp="1" noChangeArrowheads="1"/>
          </p:cNvSpPr>
          <p:nvPr>
            <p:ph idx="1"/>
          </p:nvPr>
        </p:nvSpPr>
        <p:spPr>
          <a:xfrm>
            <a:off x="838200" y="1364974"/>
            <a:ext cx="10515600" cy="4811989"/>
          </a:xfrm>
          <a:noFill/>
        </p:spPr>
        <p:txBody>
          <a:bodyPr vert="horz" lIns="90487" tIns="44450" rIns="90487" bIns="44450" rtlCol="0">
            <a:normAutofit/>
          </a:bodyPr>
          <a:lstStyle/>
          <a:p>
            <a:r>
              <a:rPr lang="zh-CN" altLang="en-US" sz="3200" dirty="0" smtClean="0">
                <a:ea typeface="宋体" panose="02010600030101010101" pitchFamily="2" charset="-122"/>
              </a:rPr>
              <a:t>复杂</a:t>
            </a:r>
          </a:p>
          <a:p>
            <a:pPr lvl="1"/>
            <a:r>
              <a:rPr lang="en-US" altLang="zh-CN" sz="3200" dirty="0" smtClean="0">
                <a:ea typeface="宋体" panose="02010600030101010101" pitchFamily="2" charset="-122"/>
              </a:rPr>
              <a:t>delays of 360/91, MIPS 10000, IBM 620?</a:t>
            </a:r>
          </a:p>
          <a:p>
            <a:r>
              <a:rPr lang="zh-CN" altLang="en-US" sz="3200" dirty="0" smtClean="0">
                <a:ea typeface="宋体" panose="02010600030101010101" pitchFamily="2" charset="-122"/>
              </a:rPr>
              <a:t>要求高速</a:t>
            </a:r>
            <a:r>
              <a:rPr lang="en-US" altLang="zh-CN" sz="3200" dirty="0" smtClean="0">
                <a:ea typeface="宋体" panose="02010600030101010101" pitchFamily="2" charset="-122"/>
              </a:rPr>
              <a:t>CDB</a:t>
            </a:r>
          </a:p>
          <a:p>
            <a:r>
              <a:rPr lang="zh-CN" altLang="en-US" sz="3200" dirty="0" smtClean="0">
                <a:ea typeface="宋体" panose="02010600030101010101" pitchFamily="2" charset="-122"/>
              </a:rPr>
              <a:t>性能受限于</a:t>
            </a:r>
            <a:r>
              <a:rPr lang="en-US" altLang="zh-CN" sz="3200" dirty="0" smtClean="0">
                <a:ea typeface="宋体" panose="02010600030101010101" pitchFamily="2" charset="-122"/>
              </a:rPr>
              <a:t>Common Data Bus</a:t>
            </a:r>
          </a:p>
        </p:txBody>
      </p:sp>
    </p:spTree>
    <p:extLst>
      <p:ext uri="{BB962C8B-B14F-4D97-AF65-F5344CB8AC3E}">
        <p14:creationId xmlns:p14="http://schemas.microsoft.com/office/powerpoint/2010/main" val="3431252357"/>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vert="horz" wrap="square" lIns="90487" tIns="44450" rIns="90487" bIns="44450" rtlCol="0" anchor="ctr">
            <a:normAutofit/>
          </a:bodyPr>
          <a:lstStyle/>
          <a:p>
            <a:r>
              <a:rPr lang="en-US" altLang="zh-CN" smtClean="0">
                <a:ea typeface="宋体" panose="02010600030101010101" pitchFamily="2" charset="-122"/>
              </a:rPr>
              <a:t>Tomasulo Loop Example</a:t>
            </a:r>
          </a:p>
        </p:txBody>
      </p:sp>
      <p:sp>
        <p:nvSpPr>
          <p:cNvPr id="41987" name="Rectangle 3"/>
          <p:cNvSpPr>
            <a:spLocks noGrp="1" noChangeArrowheads="1"/>
          </p:cNvSpPr>
          <p:nvPr>
            <p:ph idx="1"/>
          </p:nvPr>
        </p:nvSpPr>
        <p:spPr>
          <a:noFill/>
        </p:spPr>
        <p:txBody>
          <a:bodyPr vert="horz" lIns="90487" tIns="44450" rIns="90487" bIns="44450" rtlCol="0">
            <a:normAutofit/>
          </a:bodyPr>
          <a:lstStyle/>
          <a:p>
            <a:pPr>
              <a:lnSpc>
                <a:spcPct val="80000"/>
              </a:lnSpc>
              <a:buFont typeface="Wingdings" panose="05000000000000000000" pitchFamily="2" charset="2"/>
              <a:buNone/>
            </a:pPr>
            <a:r>
              <a:rPr lang="en-US" altLang="zh-CN" dirty="0" smtClean="0">
                <a:latin typeface="Courier New" panose="02070309020205020404" pitchFamily="49" charset="0"/>
                <a:ea typeface="宋体" panose="02010600030101010101" pitchFamily="2" charset="-122"/>
              </a:rPr>
              <a:t>Loop:  LD    F0</a:t>
            </a: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0(R1)</a:t>
            </a:r>
            <a:r>
              <a:rPr lang="en-US" altLang="zh-CN" dirty="0">
                <a:latin typeface="Courier New" panose="02070309020205020404" pitchFamily="49" charset="0"/>
                <a:ea typeface="宋体" panose="02010600030101010101" pitchFamily="2" charset="-122"/>
              </a:rPr>
              <a:t/>
            </a:r>
            <a:br>
              <a:rPr lang="en-US" altLang="zh-CN" dirty="0">
                <a:latin typeface="Courier New" panose="02070309020205020404" pitchFamily="49" charset="0"/>
                <a:ea typeface="宋体" panose="02010600030101010101" pitchFamily="2" charset="-122"/>
              </a:rPr>
            </a:b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   MULTD F4  F0  F2</a:t>
            </a:r>
            <a:r>
              <a:rPr lang="en-US" altLang="zh-CN" dirty="0">
                <a:latin typeface="Courier New" panose="02070309020205020404" pitchFamily="49" charset="0"/>
                <a:ea typeface="宋体" panose="02010600030101010101" pitchFamily="2" charset="-122"/>
              </a:rPr>
              <a:t/>
            </a:r>
            <a:br>
              <a:rPr lang="en-US" altLang="zh-CN" dirty="0">
                <a:latin typeface="Courier New" panose="02070309020205020404" pitchFamily="49" charset="0"/>
                <a:ea typeface="宋体" panose="02010600030101010101" pitchFamily="2" charset="-122"/>
              </a:rPr>
            </a:b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   SD    F4  0(R1)</a:t>
            </a:r>
            <a:r>
              <a:rPr lang="en-US" altLang="zh-CN" dirty="0">
                <a:latin typeface="Courier New" panose="02070309020205020404" pitchFamily="49" charset="0"/>
                <a:ea typeface="宋体" panose="02010600030101010101" pitchFamily="2" charset="-122"/>
              </a:rPr>
              <a:t/>
            </a:r>
            <a:br>
              <a:rPr lang="en-US" altLang="zh-CN" dirty="0">
                <a:latin typeface="Courier New" panose="02070309020205020404" pitchFamily="49" charset="0"/>
                <a:ea typeface="宋体" panose="02010600030101010101" pitchFamily="2" charset="-122"/>
              </a:rPr>
            </a:b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   SUBI  R1  </a:t>
            </a:r>
            <a:r>
              <a:rPr lang="en-US" altLang="zh-CN" dirty="0" err="1" smtClean="0">
                <a:latin typeface="Courier New" panose="02070309020205020404" pitchFamily="49" charset="0"/>
                <a:ea typeface="宋体" panose="02010600030101010101" pitchFamily="2" charset="-122"/>
              </a:rPr>
              <a:t>R1</a:t>
            </a:r>
            <a:r>
              <a:rPr lang="en-US" altLang="zh-CN" dirty="0" smtClean="0">
                <a:latin typeface="Courier New" panose="02070309020205020404" pitchFamily="49" charset="0"/>
                <a:ea typeface="宋体" panose="02010600030101010101" pitchFamily="2" charset="-122"/>
              </a:rPr>
              <a:t>  #8</a:t>
            </a:r>
            <a:r>
              <a:rPr lang="en-US" altLang="zh-CN" dirty="0">
                <a:latin typeface="Courier New" panose="02070309020205020404" pitchFamily="49" charset="0"/>
                <a:ea typeface="宋体" panose="02010600030101010101" pitchFamily="2" charset="-122"/>
              </a:rPr>
              <a:t/>
            </a:r>
            <a:br>
              <a:rPr lang="en-US" altLang="zh-CN" dirty="0">
                <a:latin typeface="Courier New" panose="02070309020205020404" pitchFamily="49" charset="0"/>
                <a:ea typeface="宋体" panose="02010600030101010101" pitchFamily="2" charset="-122"/>
              </a:rPr>
            </a:b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   BNEZ  R1  Loop</a:t>
            </a:r>
            <a:endParaRPr lang="en-US" altLang="zh-CN" dirty="0">
              <a:latin typeface="Courier New" panose="02070309020205020404" pitchFamily="49" charset="0"/>
              <a:ea typeface="宋体" panose="02010600030101010101" pitchFamily="2" charset="-122"/>
            </a:endParaRPr>
          </a:p>
          <a:p>
            <a:pPr>
              <a:lnSpc>
                <a:spcPct val="80000"/>
              </a:lnSpc>
              <a:buFont typeface="Wingdings" panose="05000000000000000000" pitchFamily="2" charset="2"/>
              <a:buNone/>
            </a:pPr>
            <a:endParaRPr lang="en-US" altLang="zh-CN" dirty="0">
              <a:latin typeface="Courier New" panose="02070309020205020404" pitchFamily="49" charset="0"/>
              <a:ea typeface="宋体" panose="02010600030101010101" pitchFamily="2" charset="-122"/>
            </a:endParaRPr>
          </a:p>
          <a:p>
            <a:pPr>
              <a:lnSpc>
                <a:spcPct val="80000"/>
              </a:lnSpc>
            </a:pPr>
            <a:r>
              <a:rPr lang="zh-CN" altLang="en-US" dirty="0">
                <a:ea typeface="宋体" panose="02010600030101010101" pitchFamily="2" charset="-122"/>
              </a:rPr>
              <a:t>设</a:t>
            </a:r>
            <a:r>
              <a:rPr lang="en-US" altLang="zh-CN" dirty="0">
                <a:ea typeface="宋体" panose="02010600030101010101" pitchFamily="2" charset="-122"/>
              </a:rPr>
              <a:t>Multiply</a:t>
            </a:r>
            <a:r>
              <a:rPr lang="zh-CN" altLang="en-US" dirty="0">
                <a:ea typeface="宋体" panose="02010600030101010101" pitchFamily="2" charset="-122"/>
              </a:rPr>
              <a:t>执行阶段4</a:t>
            </a:r>
            <a:r>
              <a:rPr lang="en-US" altLang="zh-CN" dirty="0">
                <a:ea typeface="宋体" panose="02010600030101010101" pitchFamily="2" charset="-122"/>
              </a:rPr>
              <a:t> clocks</a:t>
            </a:r>
          </a:p>
          <a:p>
            <a:pPr>
              <a:lnSpc>
                <a:spcPct val="80000"/>
              </a:lnSpc>
            </a:pPr>
            <a:r>
              <a:rPr lang="zh-CN" altLang="en-US" dirty="0">
                <a:ea typeface="宋体" panose="02010600030101010101" pitchFamily="2" charset="-122"/>
              </a:rPr>
              <a:t>第一次</a:t>
            </a:r>
            <a:r>
              <a:rPr lang="en-US" altLang="zh-CN" dirty="0">
                <a:ea typeface="宋体" panose="02010600030101010101" pitchFamily="2" charset="-122"/>
              </a:rPr>
              <a:t>load </a:t>
            </a:r>
            <a:r>
              <a:rPr lang="zh-CN" altLang="en-US" dirty="0">
                <a:ea typeface="宋体" panose="02010600030101010101" pitchFamily="2" charset="-122"/>
              </a:rPr>
              <a:t>需</a:t>
            </a:r>
            <a:r>
              <a:rPr lang="en-US" altLang="zh-CN" dirty="0">
                <a:ea typeface="宋体" panose="02010600030101010101" pitchFamily="2" charset="-122"/>
              </a:rPr>
              <a:t>8 clocks (cache miss), </a:t>
            </a:r>
            <a:r>
              <a:rPr lang="zh-CN" altLang="en-US" dirty="0">
                <a:ea typeface="宋体" panose="02010600030101010101" pitchFamily="2" charset="-122"/>
              </a:rPr>
              <a:t>第2次以后假设命中</a:t>
            </a:r>
            <a:r>
              <a:rPr lang="en-US" altLang="zh-CN" dirty="0">
                <a:ea typeface="宋体" panose="02010600030101010101" pitchFamily="2" charset="-122"/>
              </a:rPr>
              <a:t>(hit)</a:t>
            </a:r>
          </a:p>
          <a:p>
            <a:pPr>
              <a:lnSpc>
                <a:spcPct val="80000"/>
              </a:lnSpc>
            </a:pPr>
            <a:r>
              <a:rPr lang="zh-CN" altLang="en-US" dirty="0">
                <a:ea typeface="宋体" panose="02010600030101010101" pitchFamily="2" charset="-122"/>
              </a:rPr>
              <a:t>为清楚起见，下面我们也列出</a:t>
            </a:r>
            <a:r>
              <a:rPr lang="en-US" altLang="zh-CN" dirty="0">
                <a:ea typeface="宋体" panose="02010600030101010101" pitchFamily="2" charset="-122"/>
              </a:rPr>
              <a:t>SUBI, BNEZ</a:t>
            </a:r>
            <a:r>
              <a:rPr lang="zh-CN" altLang="en-US" dirty="0">
                <a:ea typeface="宋体" panose="02010600030101010101" pitchFamily="2" charset="-122"/>
              </a:rPr>
              <a:t>的时钟周期</a:t>
            </a:r>
          </a:p>
        </p:txBody>
      </p:sp>
    </p:spTree>
    <p:extLst>
      <p:ext uri="{BB962C8B-B14F-4D97-AF65-F5344CB8AC3E}">
        <p14:creationId xmlns:p14="http://schemas.microsoft.com/office/powerpoint/2010/main" val="2746505387"/>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17738" y="274638"/>
            <a:ext cx="7162800" cy="304800"/>
          </a:xfrm>
          <a:noFill/>
        </p:spPr>
        <p:txBody>
          <a:bodyPr vert="horz" wrap="square" lIns="90487" tIns="44450" rIns="90487" bIns="44450" rtlCol="0" anchor="ctr">
            <a:normAutofit fontScale="90000"/>
          </a:bodyPr>
          <a:lstStyle/>
          <a:p>
            <a:r>
              <a:rPr lang="en-US" altLang="zh-CN" smtClean="0">
                <a:ea typeface="宋体" panose="02010600030101010101" pitchFamily="2" charset="-122"/>
              </a:rPr>
              <a:t>Loop Example</a:t>
            </a:r>
          </a:p>
        </p:txBody>
      </p:sp>
      <p:graphicFrame>
        <p:nvGraphicFramePr>
          <p:cNvPr id="43011" name="Object 0"/>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52257" name="Worksheet" r:id="rId3" imgW="8906372" imgH="5848832" progId="Excel.Sheet.8">
                  <p:embed/>
                </p:oleObj>
              </mc:Choice>
              <mc:Fallback>
                <p:oleObj name="Worksheet" r:id="rId3" imgW="8906372"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42294788"/>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0"/>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53281"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5" name="Rectangle 4"/>
          <p:cNvSpPr>
            <a:spLocks noGrp="1" noChangeArrowheads="1"/>
          </p:cNvSpPr>
          <p:nvPr>
            <p:ph type="title"/>
          </p:nvPr>
        </p:nvSpPr>
        <p:spPr>
          <a:xfrm>
            <a:off x="2289174" y="230187"/>
            <a:ext cx="8087277" cy="737221"/>
          </a:xfrm>
        </p:spPr>
        <p:txBody>
          <a:bodyPr>
            <a:normAutofit/>
          </a:bodyPr>
          <a:lstStyle/>
          <a:p>
            <a:r>
              <a:rPr lang="en-US" altLang="zh-CN" dirty="0" smtClean="0">
                <a:ea typeface="宋体" panose="02010600030101010101" pitchFamily="2" charset="-122"/>
              </a:rPr>
              <a:t>Loop Example Cycle 1</a:t>
            </a:r>
          </a:p>
        </p:txBody>
      </p:sp>
    </p:spTree>
    <p:extLst>
      <p:ext uri="{BB962C8B-B14F-4D97-AF65-F5344CB8AC3E}">
        <p14:creationId xmlns:p14="http://schemas.microsoft.com/office/powerpoint/2010/main" val="1561668661"/>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0"/>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54305"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9" name="Rectangle 5"/>
          <p:cNvSpPr>
            <a:spLocks noGrp="1" noChangeArrowheads="1"/>
          </p:cNvSpPr>
          <p:nvPr>
            <p:ph type="title"/>
          </p:nvPr>
        </p:nvSpPr>
        <p:spPr>
          <a:xfrm>
            <a:off x="2368688" y="230187"/>
            <a:ext cx="7994512" cy="608013"/>
          </a:xfrm>
        </p:spPr>
        <p:txBody>
          <a:bodyPr>
            <a:normAutofit fontScale="90000"/>
          </a:bodyPr>
          <a:lstStyle/>
          <a:p>
            <a:r>
              <a:rPr lang="en-US" altLang="zh-CN" dirty="0" smtClean="0">
                <a:ea typeface="宋体" panose="02010600030101010101" pitchFamily="2" charset="-122"/>
              </a:rPr>
              <a:t>Loop Example Cycle 2</a:t>
            </a:r>
          </a:p>
        </p:txBody>
      </p:sp>
    </p:spTree>
    <p:extLst>
      <p:ext uri="{BB962C8B-B14F-4D97-AF65-F5344CB8AC3E}">
        <p14:creationId xmlns:p14="http://schemas.microsoft.com/office/powerpoint/2010/main" val="711394679"/>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6082" name="Object 0"/>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55329"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48" name="Rectangle 4"/>
          <p:cNvSpPr>
            <a:spLocks noGrp="1" noChangeArrowheads="1"/>
          </p:cNvSpPr>
          <p:nvPr>
            <p:ph type="body" idx="1"/>
          </p:nvPr>
        </p:nvSpPr>
        <p:spPr>
          <a:xfrm>
            <a:off x="1981200" y="6211888"/>
            <a:ext cx="8032750" cy="444500"/>
          </a:xfrm>
          <a:noFill/>
        </p:spPr>
        <p:txBody>
          <a:bodyPr vert="horz" lIns="90487" tIns="44450" rIns="90487" bIns="44450" rtlCol="0">
            <a:normAutofit lnSpcReduction="10000"/>
          </a:bodyPr>
          <a:lstStyle/>
          <a:p>
            <a:r>
              <a:rPr lang="en-US" altLang="zh-CN" smtClean="0">
                <a:solidFill>
                  <a:schemeClr val="accent1"/>
                </a:solidFill>
                <a:ea typeface="宋体" panose="02010600030101010101" pitchFamily="2" charset="-122"/>
              </a:rPr>
              <a:t>Implicit renaming sets up “DataFlow” graph</a:t>
            </a:r>
          </a:p>
        </p:txBody>
      </p:sp>
      <p:grpSp>
        <p:nvGrpSpPr>
          <p:cNvPr id="2" name="Group 9"/>
          <p:cNvGrpSpPr>
            <a:grpSpLocks/>
          </p:cNvGrpSpPr>
          <p:nvPr/>
        </p:nvGrpSpPr>
        <p:grpSpPr bwMode="auto">
          <a:xfrm>
            <a:off x="4724400" y="1676400"/>
            <a:ext cx="4495800" cy="2819400"/>
            <a:chOff x="2016" y="1056"/>
            <a:chExt cx="2832" cy="1776"/>
          </a:xfrm>
        </p:grpSpPr>
        <p:sp>
          <p:nvSpPr>
            <p:cNvPr id="46086" name="Line 6"/>
            <p:cNvSpPr>
              <a:spLocks noChangeShapeType="1"/>
            </p:cNvSpPr>
            <p:nvPr/>
          </p:nvSpPr>
          <p:spPr bwMode="auto">
            <a:xfrm flipH="1">
              <a:off x="2880" y="1056"/>
              <a:ext cx="1152" cy="1728"/>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7" name="Line 7"/>
            <p:cNvSpPr>
              <a:spLocks noChangeShapeType="1"/>
            </p:cNvSpPr>
            <p:nvPr/>
          </p:nvSpPr>
          <p:spPr bwMode="auto">
            <a:xfrm flipV="1">
              <a:off x="2016" y="1536"/>
              <a:ext cx="2832" cy="1296"/>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085" name="Rectangle 8"/>
          <p:cNvSpPr>
            <a:spLocks noGrp="1" noChangeArrowheads="1"/>
          </p:cNvSpPr>
          <p:nvPr>
            <p:ph type="title"/>
          </p:nvPr>
        </p:nvSpPr>
        <p:spPr>
          <a:xfrm>
            <a:off x="2289174" y="230187"/>
            <a:ext cx="6931025" cy="531813"/>
          </a:xfrm>
        </p:spPr>
        <p:txBody>
          <a:bodyPr>
            <a:normAutofit fontScale="90000"/>
          </a:bodyPr>
          <a:lstStyle/>
          <a:p>
            <a:r>
              <a:rPr lang="en-US" altLang="zh-CN" dirty="0" smtClean="0">
                <a:ea typeface="宋体" panose="02010600030101010101" pitchFamily="2" charset="-122"/>
              </a:rPr>
              <a:t>Loop Example Cycle 3</a:t>
            </a:r>
          </a:p>
        </p:txBody>
      </p:sp>
    </p:spTree>
    <p:extLst>
      <p:ext uri="{BB962C8B-B14F-4D97-AF65-F5344CB8AC3E}">
        <p14:creationId xmlns:p14="http://schemas.microsoft.com/office/powerpoint/2010/main" val="41913189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548">
                                            <p:txEl>
                                              <p:pRg st="0" end="0"/>
                                            </p:txEl>
                                          </p:spTgt>
                                        </p:tgtEl>
                                        <p:attrNameLst>
                                          <p:attrName>style.visibility</p:attrName>
                                        </p:attrNameLst>
                                      </p:cBhvr>
                                      <p:to>
                                        <p:strVal val="visible"/>
                                      </p:to>
                                    </p:set>
                                    <p:anim calcmode="lin" valueType="num">
                                      <p:cBhvr additive="base">
                                        <p:cTn id="7" dur="500" fill="hold"/>
                                        <p:tgtEl>
                                          <p:spTgt spid="10854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85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 calcmode="lin" valueType="num">
                                      <p:cBhvr>
                                        <p:cTn id="15" dur="500" fill="hold"/>
                                        <p:tgtEl>
                                          <p:spTgt spid="2"/>
                                        </p:tgtEl>
                                        <p:attrNameLst>
                                          <p:attrName>ppt_x</p:attrName>
                                        </p:attrNameLst>
                                      </p:cBhvr>
                                      <p:tavLst>
                                        <p:tav tm="0">
                                          <p:val>
                                            <p:fltVal val="0.5"/>
                                          </p:val>
                                        </p:tav>
                                        <p:tav tm="100000">
                                          <p:val>
                                            <p:strVal val="#ppt_x"/>
                                          </p:val>
                                        </p:tav>
                                      </p:tavLst>
                                    </p:anim>
                                    <p:anim calcmode="lin" valueType="num">
                                      <p:cBhvr>
                                        <p:cTn id="16"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09800" y="304800"/>
            <a:ext cx="7162800" cy="304800"/>
          </a:xfrm>
          <a:noFill/>
        </p:spPr>
        <p:txBody>
          <a:bodyPr vert="horz" wrap="square" lIns="90487" tIns="44450" rIns="90487" bIns="44450" rtlCol="0" anchor="ctr">
            <a:normAutofit fontScale="90000"/>
          </a:bodyPr>
          <a:lstStyle/>
          <a:p>
            <a:r>
              <a:rPr lang="en-US" altLang="zh-CN" smtClean="0">
                <a:ea typeface="宋体" panose="02010600030101010101" pitchFamily="2" charset="-122"/>
              </a:rPr>
              <a:t>What does this mean physically?</a:t>
            </a:r>
          </a:p>
        </p:txBody>
      </p:sp>
      <p:sp>
        <p:nvSpPr>
          <p:cNvPr id="47107" name="Rectangle 5"/>
          <p:cNvSpPr>
            <a:spLocks noChangeArrowheads="1"/>
          </p:cNvSpPr>
          <p:nvPr/>
        </p:nvSpPr>
        <p:spPr bwMode="auto">
          <a:xfrm>
            <a:off x="2241550" y="1874838"/>
            <a:ext cx="9144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b="0">
                <a:ea typeface="宋体" panose="02010600030101010101" pitchFamily="2" charset="-122"/>
              </a:rPr>
              <a:t>addr: 80</a:t>
            </a:r>
          </a:p>
        </p:txBody>
      </p:sp>
      <p:sp>
        <p:nvSpPr>
          <p:cNvPr id="47108" name="Rectangle 6"/>
          <p:cNvSpPr>
            <a:spLocks noChangeArrowheads="1"/>
          </p:cNvSpPr>
          <p:nvPr/>
        </p:nvSpPr>
        <p:spPr bwMode="auto">
          <a:xfrm>
            <a:off x="2241550" y="2078038"/>
            <a:ext cx="9144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09" name="Rectangle 7"/>
          <p:cNvSpPr>
            <a:spLocks noChangeArrowheads="1"/>
          </p:cNvSpPr>
          <p:nvPr/>
        </p:nvSpPr>
        <p:spPr bwMode="auto">
          <a:xfrm>
            <a:off x="2241550" y="2281238"/>
            <a:ext cx="9144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10" name="Rectangle 8"/>
          <p:cNvSpPr>
            <a:spLocks noChangeArrowheads="1"/>
          </p:cNvSpPr>
          <p:nvPr/>
        </p:nvSpPr>
        <p:spPr bwMode="auto">
          <a:xfrm>
            <a:off x="2241550" y="2484438"/>
            <a:ext cx="9144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11" name="Rectangle 9"/>
          <p:cNvSpPr>
            <a:spLocks noChangeArrowheads="1"/>
          </p:cNvSpPr>
          <p:nvPr/>
        </p:nvSpPr>
        <p:spPr bwMode="auto">
          <a:xfrm>
            <a:off x="2241550" y="2687638"/>
            <a:ext cx="9144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12" name="Rectangle 10"/>
          <p:cNvSpPr>
            <a:spLocks noChangeArrowheads="1"/>
          </p:cNvSpPr>
          <p:nvPr/>
        </p:nvSpPr>
        <p:spPr bwMode="auto">
          <a:xfrm>
            <a:off x="2241550" y="2890838"/>
            <a:ext cx="9144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13" name="Line 11"/>
          <p:cNvSpPr>
            <a:spLocks noChangeShapeType="1"/>
          </p:cNvSpPr>
          <p:nvPr/>
        </p:nvSpPr>
        <p:spPr bwMode="auto">
          <a:xfrm>
            <a:off x="2622550" y="1265238"/>
            <a:ext cx="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7114" name="Group 12"/>
          <p:cNvGrpSpPr>
            <a:grpSpLocks/>
          </p:cNvGrpSpPr>
          <p:nvPr/>
        </p:nvGrpSpPr>
        <p:grpSpPr bwMode="auto">
          <a:xfrm>
            <a:off x="4856163" y="895350"/>
            <a:ext cx="914400" cy="1219200"/>
            <a:chOff x="1872" y="1584"/>
            <a:chExt cx="576" cy="864"/>
          </a:xfrm>
        </p:grpSpPr>
        <p:sp>
          <p:nvSpPr>
            <p:cNvPr id="47175" name="Rectangle 13"/>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76" name="Rectangle 14"/>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77" name="Rectangle 15"/>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78" name="Rectangle 16"/>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79" name="Rectangle 17"/>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80" name="Rectangle 18"/>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47115" name="Rectangle 20"/>
          <p:cNvSpPr>
            <a:spLocks noChangeArrowheads="1"/>
          </p:cNvSpPr>
          <p:nvPr/>
        </p:nvSpPr>
        <p:spPr bwMode="auto">
          <a:xfrm>
            <a:off x="6684963" y="1123950"/>
            <a:ext cx="2209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1600" b="0">
                <a:ea typeface="宋体" panose="02010600030101010101" pitchFamily="2" charset="-122"/>
              </a:rPr>
              <a:t> </a:t>
            </a:r>
            <a:r>
              <a:rPr lang="en-US" altLang="zh-CN" sz="1600" b="0">
                <a:ea typeface="宋体" panose="02010600030101010101" pitchFamily="2" charset="-122"/>
              </a:rPr>
              <a:t>F0: Load 1</a:t>
            </a:r>
          </a:p>
        </p:txBody>
      </p:sp>
      <p:sp>
        <p:nvSpPr>
          <p:cNvPr id="47116" name="Rectangle 21"/>
          <p:cNvSpPr>
            <a:spLocks noChangeArrowheads="1"/>
          </p:cNvSpPr>
          <p:nvPr/>
        </p:nvSpPr>
        <p:spPr bwMode="auto">
          <a:xfrm>
            <a:off x="6684963" y="1327150"/>
            <a:ext cx="2209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sz="1600" b="0">
              <a:ea typeface="宋体" panose="02010600030101010101" pitchFamily="2" charset="-122"/>
            </a:endParaRPr>
          </a:p>
        </p:txBody>
      </p:sp>
      <p:sp>
        <p:nvSpPr>
          <p:cNvPr id="47117" name="Rectangle 22"/>
          <p:cNvSpPr>
            <a:spLocks noChangeArrowheads="1"/>
          </p:cNvSpPr>
          <p:nvPr/>
        </p:nvSpPr>
        <p:spPr bwMode="auto">
          <a:xfrm>
            <a:off x="6684963" y="1530350"/>
            <a:ext cx="2209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1600" b="0">
                <a:ea typeface="宋体" panose="02010600030101010101" pitchFamily="2" charset="-122"/>
              </a:rPr>
              <a:t> </a:t>
            </a:r>
            <a:r>
              <a:rPr lang="en-US" altLang="zh-CN" sz="1600" b="0">
                <a:ea typeface="宋体" panose="02010600030101010101" pitchFamily="2" charset="-122"/>
              </a:rPr>
              <a:t>F4: Mult1</a:t>
            </a:r>
          </a:p>
        </p:txBody>
      </p:sp>
      <p:sp>
        <p:nvSpPr>
          <p:cNvPr id="47118" name="Rectangle 23"/>
          <p:cNvSpPr>
            <a:spLocks noChangeArrowheads="1"/>
          </p:cNvSpPr>
          <p:nvPr/>
        </p:nvSpPr>
        <p:spPr bwMode="auto">
          <a:xfrm>
            <a:off x="6684963" y="1733550"/>
            <a:ext cx="2209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47119" name="Group 28"/>
          <p:cNvGrpSpPr>
            <a:grpSpLocks/>
          </p:cNvGrpSpPr>
          <p:nvPr/>
        </p:nvGrpSpPr>
        <p:grpSpPr bwMode="auto">
          <a:xfrm>
            <a:off x="3194050" y="3562350"/>
            <a:ext cx="2209800" cy="609600"/>
            <a:chOff x="1536" y="2736"/>
            <a:chExt cx="1392" cy="384"/>
          </a:xfrm>
        </p:grpSpPr>
        <p:sp>
          <p:nvSpPr>
            <p:cNvPr id="47172" name="Rectangle 29"/>
            <p:cNvSpPr>
              <a:spLocks noChangeArrowheads="1"/>
            </p:cNvSpPr>
            <p:nvPr/>
          </p:nvSpPr>
          <p:spPr bwMode="auto">
            <a:xfrm>
              <a:off x="1536" y="2736"/>
              <a:ext cx="1392" cy="128"/>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73" name="Rectangle 30"/>
            <p:cNvSpPr>
              <a:spLocks noChangeArrowheads="1"/>
            </p:cNvSpPr>
            <p:nvPr/>
          </p:nvSpPr>
          <p:spPr bwMode="auto">
            <a:xfrm>
              <a:off x="1536" y="2864"/>
              <a:ext cx="1392" cy="128"/>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74" name="Rectangle 31"/>
            <p:cNvSpPr>
              <a:spLocks noChangeArrowheads="1"/>
            </p:cNvSpPr>
            <p:nvPr/>
          </p:nvSpPr>
          <p:spPr bwMode="auto">
            <a:xfrm>
              <a:off x="1536" y="2992"/>
              <a:ext cx="1392" cy="128"/>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47120" name="Rectangle 32"/>
          <p:cNvSpPr>
            <a:spLocks noChangeArrowheads="1"/>
          </p:cNvSpPr>
          <p:nvPr/>
        </p:nvSpPr>
        <p:spPr bwMode="auto">
          <a:xfrm>
            <a:off x="3498850" y="3562350"/>
            <a:ext cx="7620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21" name="Rectangle 33"/>
          <p:cNvSpPr>
            <a:spLocks noChangeArrowheads="1"/>
          </p:cNvSpPr>
          <p:nvPr/>
        </p:nvSpPr>
        <p:spPr bwMode="auto">
          <a:xfrm>
            <a:off x="3765550" y="4705350"/>
            <a:ext cx="1066800" cy="304800"/>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adders</a:t>
            </a:r>
          </a:p>
        </p:txBody>
      </p:sp>
      <p:sp>
        <p:nvSpPr>
          <p:cNvPr id="47122" name="Text Box 34"/>
          <p:cNvSpPr txBox="1">
            <a:spLocks noChangeArrowheads="1"/>
          </p:cNvSpPr>
          <p:nvPr/>
        </p:nvSpPr>
        <p:spPr bwMode="auto">
          <a:xfrm>
            <a:off x="2608995" y="3487161"/>
            <a:ext cx="636713" cy="71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400">
                <a:solidFill>
                  <a:schemeClr val="accent1"/>
                </a:solidFill>
                <a:latin typeface="Comic Sans MS" panose="030F0702030302020204" pitchFamily="66" charset="0"/>
                <a:ea typeface="宋体" panose="02010600030101010101" pitchFamily="2" charset="-122"/>
              </a:rPr>
              <a:t>Add1</a:t>
            </a:r>
          </a:p>
          <a:p>
            <a:pPr algn="ctr"/>
            <a:r>
              <a:rPr lang="en-US" altLang="zh-CN" sz="1400">
                <a:solidFill>
                  <a:schemeClr val="accent1"/>
                </a:solidFill>
                <a:latin typeface="Comic Sans MS" panose="030F0702030302020204" pitchFamily="66" charset="0"/>
                <a:ea typeface="宋体" panose="02010600030101010101" pitchFamily="2" charset="-122"/>
              </a:rPr>
              <a:t>Add2</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Add3</a:t>
            </a:r>
          </a:p>
        </p:txBody>
      </p:sp>
      <p:sp>
        <p:nvSpPr>
          <p:cNvPr id="47123" name="Rectangle 36"/>
          <p:cNvSpPr>
            <a:spLocks noChangeArrowheads="1"/>
          </p:cNvSpPr>
          <p:nvPr/>
        </p:nvSpPr>
        <p:spPr bwMode="auto">
          <a:xfrm>
            <a:off x="6380163" y="3714750"/>
            <a:ext cx="2209800" cy="190500"/>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b="0">
              <a:ea typeface="宋体" panose="02010600030101010101" pitchFamily="2" charset="-122"/>
            </a:endParaRPr>
          </a:p>
        </p:txBody>
      </p:sp>
      <p:sp>
        <p:nvSpPr>
          <p:cNvPr id="47124" name="Rectangle 37"/>
          <p:cNvSpPr>
            <a:spLocks noChangeArrowheads="1"/>
          </p:cNvSpPr>
          <p:nvPr/>
        </p:nvSpPr>
        <p:spPr bwMode="auto">
          <a:xfrm>
            <a:off x="6380163" y="3905250"/>
            <a:ext cx="2209800" cy="190500"/>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25" name="Rectangle 38"/>
          <p:cNvSpPr>
            <a:spLocks noChangeArrowheads="1"/>
          </p:cNvSpPr>
          <p:nvPr/>
        </p:nvSpPr>
        <p:spPr bwMode="auto">
          <a:xfrm>
            <a:off x="6681788" y="3902076"/>
            <a:ext cx="762000" cy="1936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26" name="Rectangle 39"/>
          <p:cNvSpPr>
            <a:spLocks noChangeArrowheads="1"/>
          </p:cNvSpPr>
          <p:nvPr/>
        </p:nvSpPr>
        <p:spPr bwMode="auto">
          <a:xfrm>
            <a:off x="6837363" y="4705350"/>
            <a:ext cx="1447800" cy="304800"/>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multipliers</a:t>
            </a:r>
          </a:p>
        </p:txBody>
      </p:sp>
      <p:sp>
        <p:nvSpPr>
          <p:cNvPr id="47127" name="Text Box 40"/>
          <p:cNvSpPr txBox="1">
            <a:spLocks noChangeArrowheads="1"/>
          </p:cNvSpPr>
          <p:nvPr/>
        </p:nvSpPr>
        <p:spPr bwMode="auto">
          <a:xfrm>
            <a:off x="5746750" y="3703638"/>
            <a:ext cx="674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Mult1</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Mult2</a:t>
            </a:r>
          </a:p>
        </p:txBody>
      </p:sp>
      <p:sp>
        <p:nvSpPr>
          <p:cNvPr id="47128" name="Line 41"/>
          <p:cNvSpPr>
            <a:spLocks noChangeShapeType="1"/>
          </p:cNvSpPr>
          <p:nvPr/>
        </p:nvSpPr>
        <p:spPr bwMode="auto">
          <a:xfrm>
            <a:off x="3941763" y="417195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9" name="Line 42"/>
          <p:cNvSpPr>
            <a:spLocks noChangeShapeType="1"/>
          </p:cNvSpPr>
          <p:nvPr/>
        </p:nvSpPr>
        <p:spPr bwMode="auto">
          <a:xfrm>
            <a:off x="4627563" y="417195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0" name="Line 43"/>
          <p:cNvSpPr>
            <a:spLocks noChangeShapeType="1"/>
          </p:cNvSpPr>
          <p:nvPr/>
        </p:nvSpPr>
        <p:spPr bwMode="auto">
          <a:xfrm>
            <a:off x="7065963" y="409575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1" name="Line 44"/>
          <p:cNvSpPr>
            <a:spLocks noChangeShapeType="1"/>
          </p:cNvSpPr>
          <p:nvPr/>
        </p:nvSpPr>
        <p:spPr bwMode="auto">
          <a:xfrm>
            <a:off x="7980363" y="409575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2" name="Freeform 45"/>
          <p:cNvSpPr>
            <a:spLocks/>
          </p:cNvSpPr>
          <p:nvPr/>
        </p:nvSpPr>
        <p:spPr bwMode="auto">
          <a:xfrm>
            <a:off x="3332163" y="2114550"/>
            <a:ext cx="1981200" cy="1447800"/>
          </a:xfrm>
          <a:custGeom>
            <a:avLst/>
            <a:gdLst>
              <a:gd name="T0" fmla="*/ 1981200 w 1248"/>
              <a:gd name="T1" fmla="*/ 0 h 912"/>
              <a:gd name="T2" fmla="*/ 1981200 w 1248"/>
              <a:gd name="T3" fmla="*/ 1066800 h 912"/>
              <a:gd name="T4" fmla="*/ 0 w 1248"/>
              <a:gd name="T5" fmla="*/ 1066800 h 912"/>
              <a:gd name="T6" fmla="*/ 0 w 1248"/>
              <a:gd name="T7" fmla="*/ 1447800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1248" y="0"/>
                </a:moveTo>
                <a:lnTo>
                  <a:pt x="1248" y="672"/>
                </a:lnTo>
                <a:lnTo>
                  <a:pt x="0" y="672"/>
                </a:lnTo>
                <a:lnTo>
                  <a:pt x="0" y="912"/>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3" name="Freeform 46"/>
          <p:cNvSpPr>
            <a:spLocks/>
          </p:cNvSpPr>
          <p:nvPr/>
        </p:nvSpPr>
        <p:spPr bwMode="auto">
          <a:xfrm>
            <a:off x="5313363" y="3181350"/>
            <a:ext cx="1219200" cy="533400"/>
          </a:xfrm>
          <a:custGeom>
            <a:avLst/>
            <a:gdLst>
              <a:gd name="T0" fmla="*/ 0 w 768"/>
              <a:gd name="T1" fmla="*/ 0 h 336"/>
              <a:gd name="T2" fmla="*/ 1219200 w 768"/>
              <a:gd name="T3" fmla="*/ 0 h 336"/>
              <a:gd name="T4" fmla="*/ 1219200 w 768"/>
              <a:gd name="T5" fmla="*/ 533400 h 336"/>
              <a:gd name="T6" fmla="*/ 0 60000 65536"/>
              <a:gd name="T7" fmla="*/ 0 60000 65536"/>
              <a:gd name="T8" fmla="*/ 0 60000 65536"/>
              <a:gd name="T9" fmla="*/ 0 w 768"/>
              <a:gd name="T10" fmla="*/ 0 h 336"/>
              <a:gd name="T11" fmla="*/ 768 w 768"/>
              <a:gd name="T12" fmla="*/ 336 h 336"/>
            </a:gdLst>
            <a:ahLst/>
            <a:cxnLst>
              <a:cxn ang="T6">
                <a:pos x="T0" y="T1"/>
              </a:cxn>
              <a:cxn ang="T7">
                <a:pos x="T2" y="T3"/>
              </a:cxn>
              <a:cxn ang="T8">
                <a:pos x="T4" y="T5"/>
              </a:cxn>
            </a:cxnLst>
            <a:rect l="T9" t="T10" r="T11" b="T12"/>
            <a:pathLst>
              <a:path w="768" h="336">
                <a:moveTo>
                  <a:pt x="0" y="0"/>
                </a:moveTo>
                <a:lnTo>
                  <a:pt x="768" y="0"/>
                </a:lnTo>
                <a:lnTo>
                  <a:pt x="768" y="336"/>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4" name="Freeform 47"/>
          <p:cNvSpPr>
            <a:spLocks/>
          </p:cNvSpPr>
          <p:nvPr/>
        </p:nvSpPr>
        <p:spPr bwMode="auto">
          <a:xfrm>
            <a:off x="3865563" y="1962150"/>
            <a:ext cx="3124200" cy="1600200"/>
          </a:xfrm>
          <a:custGeom>
            <a:avLst/>
            <a:gdLst>
              <a:gd name="T0" fmla="*/ 3124200 w 1968"/>
              <a:gd name="T1" fmla="*/ 0 h 1008"/>
              <a:gd name="T2" fmla="*/ 3124200 w 1968"/>
              <a:gd name="T3" fmla="*/ 838200 h 1008"/>
              <a:gd name="T4" fmla="*/ 0 w 1968"/>
              <a:gd name="T5" fmla="*/ 838200 h 1008"/>
              <a:gd name="T6" fmla="*/ 0 w 1968"/>
              <a:gd name="T7" fmla="*/ 1600200 h 1008"/>
              <a:gd name="T8" fmla="*/ 0 60000 65536"/>
              <a:gd name="T9" fmla="*/ 0 60000 65536"/>
              <a:gd name="T10" fmla="*/ 0 60000 65536"/>
              <a:gd name="T11" fmla="*/ 0 60000 65536"/>
              <a:gd name="T12" fmla="*/ 0 w 1968"/>
              <a:gd name="T13" fmla="*/ 0 h 1008"/>
              <a:gd name="T14" fmla="*/ 1968 w 1968"/>
              <a:gd name="T15" fmla="*/ 1008 h 1008"/>
            </a:gdLst>
            <a:ahLst/>
            <a:cxnLst>
              <a:cxn ang="T8">
                <a:pos x="T0" y="T1"/>
              </a:cxn>
              <a:cxn ang="T9">
                <a:pos x="T2" y="T3"/>
              </a:cxn>
              <a:cxn ang="T10">
                <a:pos x="T4" y="T5"/>
              </a:cxn>
              <a:cxn ang="T11">
                <a:pos x="T6" y="T7"/>
              </a:cxn>
            </a:cxnLst>
            <a:rect l="T12" t="T13" r="T14" b="T15"/>
            <a:pathLst>
              <a:path w="1968" h="1008">
                <a:moveTo>
                  <a:pt x="1968" y="0"/>
                </a:moveTo>
                <a:lnTo>
                  <a:pt x="1968" y="528"/>
                </a:lnTo>
                <a:lnTo>
                  <a:pt x="0" y="528"/>
                </a:lnTo>
                <a:lnTo>
                  <a:pt x="0" y="1008"/>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5" name="Line 48"/>
          <p:cNvSpPr>
            <a:spLocks noChangeShapeType="1"/>
          </p:cNvSpPr>
          <p:nvPr/>
        </p:nvSpPr>
        <p:spPr bwMode="auto">
          <a:xfrm>
            <a:off x="6989764" y="2800350"/>
            <a:ext cx="1587"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6" name="Line 49"/>
          <p:cNvSpPr>
            <a:spLocks noChangeShapeType="1"/>
          </p:cNvSpPr>
          <p:nvPr/>
        </p:nvSpPr>
        <p:spPr bwMode="auto">
          <a:xfrm>
            <a:off x="7827963" y="1962150"/>
            <a:ext cx="0" cy="1752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7" name="Freeform 50"/>
          <p:cNvSpPr>
            <a:spLocks/>
          </p:cNvSpPr>
          <p:nvPr/>
        </p:nvSpPr>
        <p:spPr bwMode="auto">
          <a:xfrm>
            <a:off x="4779963" y="2952750"/>
            <a:ext cx="3048000" cy="609600"/>
          </a:xfrm>
          <a:custGeom>
            <a:avLst/>
            <a:gdLst>
              <a:gd name="T0" fmla="*/ 3048000 w 1920"/>
              <a:gd name="T1" fmla="*/ 0 h 384"/>
              <a:gd name="T2" fmla="*/ 0 w 1920"/>
              <a:gd name="T3" fmla="*/ 0 h 384"/>
              <a:gd name="T4" fmla="*/ 0 w 1920"/>
              <a:gd name="T5" fmla="*/ 609600 h 384"/>
              <a:gd name="T6" fmla="*/ 0 60000 65536"/>
              <a:gd name="T7" fmla="*/ 0 60000 65536"/>
              <a:gd name="T8" fmla="*/ 0 60000 65536"/>
              <a:gd name="T9" fmla="*/ 0 w 1920"/>
              <a:gd name="T10" fmla="*/ 0 h 384"/>
              <a:gd name="T11" fmla="*/ 1920 w 1920"/>
              <a:gd name="T12" fmla="*/ 384 h 384"/>
            </a:gdLst>
            <a:ahLst/>
            <a:cxnLst>
              <a:cxn ang="T6">
                <a:pos x="T0" y="T1"/>
              </a:cxn>
              <a:cxn ang="T7">
                <a:pos x="T2" y="T3"/>
              </a:cxn>
              <a:cxn ang="T8">
                <a:pos x="T4" y="T5"/>
              </a:cxn>
            </a:cxnLst>
            <a:rect l="T9" t="T10" r="T11" b="T12"/>
            <a:pathLst>
              <a:path w="1920" h="384">
                <a:moveTo>
                  <a:pt x="1920" y="0"/>
                </a:moveTo>
                <a:lnTo>
                  <a:pt x="0" y="0"/>
                </a:lnTo>
                <a:lnTo>
                  <a:pt x="0" y="384"/>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8" name="Freeform 51"/>
          <p:cNvSpPr>
            <a:spLocks/>
          </p:cNvSpPr>
          <p:nvPr/>
        </p:nvSpPr>
        <p:spPr bwMode="auto">
          <a:xfrm>
            <a:off x="7804150" y="2484438"/>
            <a:ext cx="1752600" cy="533400"/>
          </a:xfrm>
          <a:custGeom>
            <a:avLst/>
            <a:gdLst>
              <a:gd name="T0" fmla="*/ 0 w 1008"/>
              <a:gd name="T1" fmla="*/ 0 h 144"/>
              <a:gd name="T2" fmla="*/ 1752600 w 1008"/>
              <a:gd name="T3" fmla="*/ 0 h 144"/>
              <a:gd name="T4" fmla="*/ 1752600 w 1008"/>
              <a:gd name="T5" fmla="*/ 533400 h 144"/>
              <a:gd name="T6" fmla="*/ 0 60000 65536"/>
              <a:gd name="T7" fmla="*/ 0 60000 65536"/>
              <a:gd name="T8" fmla="*/ 0 60000 65536"/>
              <a:gd name="T9" fmla="*/ 0 w 1008"/>
              <a:gd name="T10" fmla="*/ 0 h 144"/>
              <a:gd name="T11" fmla="*/ 1008 w 1008"/>
              <a:gd name="T12" fmla="*/ 144 h 144"/>
            </a:gdLst>
            <a:ahLst/>
            <a:cxnLst>
              <a:cxn ang="T6">
                <a:pos x="T0" y="T1"/>
              </a:cxn>
              <a:cxn ang="T7">
                <a:pos x="T2" y="T3"/>
              </a:cxn>
              <a:cxn ang="T8">
                <a:pos x="T4" y="T5"/>
              </a:cxn>
            </a:cxnLst>
            <a:rect l="T9" t="T10" r="T11" b="T12"/>
            <a:pathLst>
              <a:path w="1008" h="144">
                <a:moveTo>
                  <a:pt x="0" y="0"/>
                </a:moveTo>
                <a:lnTo>
                  <a:pt x="1008" y="0"/>
                </a:lnTo>
                <a:lnTo>
                  <a:pt x="1008" y="144"/>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9" name="Line 52"/>
          <p:cNvSpPr>
            <a:spLocks noChangeShapeType="1"/>
          </p:cNvSpPr>
          <p:nvPr/>
        </p:nvSpPr>
        <p:spPr bwMode="auto">
          <a:xfrm>
            <a:off x="2235201" y="5684838"/>
            <a:ext cx="8310563"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0" name="Freeform 54"/>
          <p:cNvSpPr>
            <a:spLocks/>
          </p:cNvSpPr>
          <p:nvPr/>
        </p:nvSpPr>
        <p:spPr bwMode="auto">
          <a:xfrm>
            <a:off x="8870950" y="1493838"/>
            <a:ext cx="1524000" cy="4191000"/>
          </a:xfrm>
          <a:custGeom>
            <a:avLst/>
            <a:gdLst>
              <a:gd name="T0" fmla="*/ 1524000 w 960"/>
              <a:gd name="T1" fmla="*/ 4191000 h 2448"/>
              <a:gd name="T2" fmla="*/ 1524000 w 960"/>
              <a:gd name="T3" fmla="*/ 0 h 2448"/>
              <a:gd name="T4" fmla="*/ 0 w 960"/>
              <a:gd name="T5" fmla="*/ 0 h 2448"/>
              <a:gd name="T6" fmla="*/ 0 60000 65536"/>
              <a:gd name="T7" fmla="*/ 0 60000 65536"/>
              <a:gd name="T8" fmla="*/ 0 60000 65536"/>
              <a:gd name="T9" fmla="*/ 0 w 960"/>
              <a:gd name="T10" fmla="*/ 0 h 2448"/>
              <a:gd name="T11" fmla="*/ 960 w 960"/>
              <a:gd name="T12" fmla="*/ 2448 h 2448"/>
            </a:gdLst>
            <a:ahLst/>
            <a:cxnLst>
              <a:cxn ang="T6">
                <a:pos x="T0" y="T1"/>
              </a:cxn>
              <a:cxn ang="T7">
                <a:pos x="T2" y="T3"/>
              </a:cxn>
              <a:cxn ang="T8">
                <a:pos x="T4" y="T5"/>
              </a:cxn>
            </a:cxnLst>
            <a:rect l="T9" t="T10" r="T11" b="T12"/>
            <a:pathLst>
              <a:path w="960" h="2448">
                <a:moveTo>
                  <a:pt x="960" y="2448"/>
                </a:moveTo>
                <a:lnTo>
                  <a:pt x="960" y="0"/>
                </a:lnTo>
                <a:lnTo>
                  <a:pt x="0" y="0"/>
                </a:lnTo>
              </a:path>
            </a:pathLst>
          </a:custGeom>
          <a:noFill/>
          <a:ln w="57150" cap="flat" cmpd="sng">
            <a:solidFill>
              <a:schemeClr val="accent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1" name="Line 55"/>
          <p:cNvSpPr>
            <a:spLocks noChangeShapeType="1"/>
          </p:cNvSpPr>
          <p:nvPr/>
        </p:nvSpPr>
        <p:spPr bwMode="auto">
          <a:xfrm>
            <a:off x="2622550" y="3094038"/>
            <a:ext cx="0" cy="25908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2" name="Line 56"/>
          <p:cNvSpPr>
            <a:spLocks noChangeShapeType="1"/>
          </p:cNvSpPr>
          <p:nvPr/>
        </p:nvSpPr>
        <p:spPr bwMode="auto">
          <a:xfrm>
            <a:off x="7575550" y="4999038"/>
            <a:ext cx="0" cy="6858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3" name="Line 57"/>
          <p:cNvSpPr>
            <a:spLocks noChangeShapeType="1"/>
          </p:cNvSpPr>
          <p:nvPr/>
        </p:nvSpPr>
        <p:spPr bwMode="auto">
          <a:xfrm>
            <a:off x="4298950" y="4999038"/>
            <a:ext cx="0" cy="6858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4" name="Text Box 59"/>
          <p:cNvSpPr txBox="1">
            <a:spLocks noChangeArrowheads="1"/>
          </p:cNvSpPr>
          <p:nvPr/>
        </p:nvSpPr>
        <p:spPr bwMode="auto">
          <a:xfrm>
            <a:off x="1863726" y="884238"/>
            <a:ext cx="1336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From Mem</a:t>
            </a:r>
          </a:p>
        </p:txBody>
      </p:sp>
      <p:sp>
        <p:nvSpPr>
          <p:cNvPr id="47145" name="Text Box 60"/>
          <p:cNvSpPr txBox="1">
            <a:spLocks noChangeArrowheads="1"/>
          </p:cNvSpPr>
          <p:nvPr/>
        </p:nvSpPr>
        <p:spPr bwMode="auto">
          <a:xfrm>
            <a:off x="6945314" y="808038"/>
            <a:ext cx="1570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Registers</a:t>
            </a:r>
          </a:p>
        </p:txBody>
      </p:sp>
      <p:sp>
        <p:nvSpPr>
          <p:cNvPr id="47146" name="Text Box 61"/>
          <p:cNvSpPr txBox="1">
            <a:spLocks noChangeArrowheads="1"/>
          </p:cNvSpPr>
          <p:nvPr/>
        </p:nvSpPr>
        <p:spPr bwMode="auto">
          <a:xfrm>
            <a:off x="5240338" y="419893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Reservation </a:t>
            </a:r>
          </a:p>
          <a:p>
            <a:pPr algn="ctr"/>
            <a:r>
              <a:rPr lang="en-US" altLang="zh-CN">
                <a:latin typeface="Comic Sans MS" panose="030F0702030302020204" pitchFamily="66" charset="0"/>
                <a:ea typeface="宋体" panose="02010600030101010101" pitchFamily="2" charset="-122"/>
              </a:rPr>
              <a:t>Stations</a:t>
            </a:r>
          </a:p>
        </p:txBody>
      </p:sp>
      <p:sp>
        <p:nvSpPr>
          <p:cNvPr id="47147" name="Line 62"/>
          <p:cNvSpPr>
            <a:spLocks noChangeShapeType="1"/>
          </p:cNvSpPr>
          <p:nvPr/>
        </p:nvSpPr>
        <p:spPr bwMode="auto">
          <a:xfrm flipV="1">
            <a:off x="5060950" y="4160838"/>
            <a:ext cx="0" cy="12192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8" name="Line 63"/>
          <p:cNvSpPr>
            <a:spLocks noChangeShapeType="1"/>
          </p:cNvSpPr>
          <p:nvPr/>
        </p:nvSpPr>
        <p:spPr bwMode="auto">
          <a:xfrm flipV="1">
            <a:off x="5060950" y="4160838"/>
            <a:ext cx="0" cy="15240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9" name="Line 64"/>
          <p:cNvSpPr>
            <a:spLocks noChangeShapeType="1"/>
          </p:cNvSpPr>
          <p:nvPr/>
        </p:nvSpPr>
        <p:spPr bwMode="auto">
          <a:xfrm flipV="1">
            <a:off x="8413750" y="4084638"/>
            <a:ext cx="0" cy="16002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0" name="Text Box 65"/>
          <p:cNvSpPr txBox="1">
            <a:spLocks noChangeArrowheads="1"/>
          </p:cNvSpPr>
          <p:nvPr/>
        </p:nvSpPr>
        <p:spPr bwMode="auto">
          <a:xfrm>
            <a:off x="4470400" y="5837238"/>
            <a:ext cx="2857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Common Data Bus (CDB)</a:t>
            </a:r>
          </a:p>
        </p:txBody>
      </p:sp>
      <p:sp>
        <p:nvSpPr>
          <p:cNvPr id="47151" name="Text Box 66"/>
          <p:cNvSpPr txBox="1">
            <a:spLocks noChangeArrowheads="1"/>
          </p:cNvSpPr>
          <p:nvPr/>
        </p:nvSpPr>
        <p:spPr bwMode="auto">
          <a:xfrm>
            <a:off x="8986839" y="4237038"/>
            <a:ext cx="1069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To Mem</a:t>
            </a:r>
          </a:p>
        </p:txBody>
      </p:sp>
      <p:sp>
        <p:nvSpPr>
          <p:cNvPr id="47152" name="Text Box 67"/>
          <p:cNvSpPr txBox="1">
            <a:spLocks noChangeArrowheads="1"/>
          </p:cNvSpPr>
          <p:nvPr/>
        </p:nvSpPr>
        <p:spPr bwMode="auto">
          <a:xfrm>
            <a:off x="3917951" y="884238"/>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Op</a:t>
            </a:r>
          </a:p>
          <a:p>
            <a:pPr algn="ctr"/>
            <a:r>
              <a:rPr lang="en-US" altLang="zh-CN">
                <a:latin typeface="Comic Sans MS" panose="030F0702030302020204" pitchFamily="66" charset="0"/>
                <a:ea typeface="宋体" panose="02010600030101010101" pitchFamily="2" charset="-122"/>
              </a:rPr>
              <a:t>Queue</a:t>
            </a:r>
          </a:p>
        </p:txBody>
      </p:sp>
      <p:sp>
        <p:nvSpPr>
          <p:cNvPr id="47153" name="Text Box 68"/>
          <p:cNvSpPr txBox="1">
            <a:spLocks noChangeArrowheads="1"/>
          </p:cNvSpPr>
          <p:nvPr/>
        </p:nvSpPr>
        <p:spPr bwMode="auto">
          <a:xfrm>
            <a:off x="2851151" y="1417638"/>
            <a:ext cx="1635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Load Buffers</a:t>
            </a:r>
          </a:p>
        </p:txBody>
      </p:sp>
      <p:sp>
        <p:nvSpPr>
          <p:cNvPr id="47154" name="Text Box 70"/>
          <p:cNvSpPr txBox="1">
            <a:spLocks noChangeArrowheads="1"/>
          </p:cNvSpPr>
          <p:nvPr/>
        </p:nvSpPr>
        <p:spPr bwMode="auto">
          <a:xfrm>
            <a:off x="1601789" y="1858963"/>
            <a:ext cx="68738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Load1</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Load2</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Load3</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Load4</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Load5</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Load6</a:t>
            </a:r>
          </a:p>
        </p:txBody>
      </p:sp>
      <p:sp>
        <p:nvSpPr>
          <p:cNvPr id="47155" name="Rectangle 71"/>
          <p:cNvSpPr>
            <a:spLocks noChangeArrowheads="1"/>
          </p:cNvSpPr>
          <p:nvPr/>
        </p:nvSpPr>
        <p:spPr bwMode="auto">
          <a:xfrm>
            <a:off x="6681788" y="3711576"/>
            <a:ext cx="762000" cy="1936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400" b="0">
                <a:ea typeface="宋体" panose="02010600030101010101" pitchFamily="2" charset="-122"/>
              </a:rPr>
              <a:t>R(F2)</a:t>
            </a:r>
          </a:p>
        </p:txBody>
      </p:sp>
      <p:sp>
        <p:nvSpPr>
          <p:cNvPr id="47156" name="Rectangle 72"/>
          <p:cNvSpPr>
            <a:spLocks noChangeArrowheads="1"/>
          </p:cNvSpPr>
          <p:nvPr/>
        </p:nvSpPr>
        <p:spPr bwMode="auto">
          <a:xfrm>
            <a:off x="7443788" y="3711576"/>
            <a:ext cx="1149350" cy="1936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400" b="0">
                <a:ea typeface="宋体" panose="02010600030101010101" pitchFamily="2" charset="-122"/>
              </a:rPr>
              <a:t>Load1</a:t>
            </a:r>
          </a:p>
        </p:txBody>
      </p:sp>
      <p:sp>
        <p:nvSpPr>
          <p:cNvPr id="47157" name="Rectangle 73"/>
          <p:cNvSpPr>
            <a:spLocks noChangeArrowheads="1"/>
          </p:cNvSpPr>
          <p:nvPr/>
        </p:nvSpPr>
        <p:spPr bwMode="auto">
          <a:xfrm>
            <a:off x="6373813" y="3711576"/>
            <a:ext cx="303212" cy="1936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400" b="0">
                <a:ea typeface="宋体" panose="02010600030101010101" pitchFamily="2" charset="-122"/>
              </a:rPr>
              <a:t>mul</a:t>
            </a:r>
            <a:endParaRPr lang="en-US" altLang="zh-CN" b="0">
              <a:ea typeface="宋体" panose="02010600030101010101" pitchFamily="2" charset="-122"/>
            </a:endParaRPr>
          </a:p>
        </p:txBody>
      </p:sp>
      <p:sp>
        <p:nvSpPr>
          <p:cNvPr id="47158" name="Line 53"/>
          <p:cNvSpPr>
            <a:spLocks noChangeShapeType="1"/>
          </p:cNvSpPr>
          <p:nvPr/>
        </p:nvSpPr>
        <p:spPr bwMode="auto">
          <a:xfrm flipH="1">
            <a:off x="10013950" y="3322638"/>
            <a:ext cx="381000" cy="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7159" name="Group 89"/>
          <p:cNvGrpSpPr>
            <a:grpSpLocks/>
          </p:cNvGrpSpPr>
          <p:nvPr/>
        </p:nvGrpSpPr>
        <p:grpSpPr bwMode="auto">
          <a:xfrm>
            <a:off x="7924800" y="2438400"/>
            <a:ext cx="2216150" cy="1798638"/>
            <a:chOff x="4032" y="1536"/>
            <a:chExt cx="1396" cy="1133"/>
          </a:xfrm>
        </p:grpSpPr>
        <p:sp>
          <p:nvSpPr>
            <p:cNvPr id="47160" name="Text Box 69"/>
            <p:cNvSpPr txBox="1">
              <a:spLocks noChangeArrowheads="1"/>
            </p:cNvSpPr>
            <p:nvPr/>
          </p:nvSpPr>
          <p:spPr bwMode="auto">
            <a:xfrm>
              <a:off x="4032" y="1536"/>
              <a:ext cx="6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Store </a:t>
              </a:r>
            </a:p>
            <a:p>
              <a:pPr algn="ctr"/>
              <a:r>
                <a:rPr lang="en-US" altLang="zh-CN">
                  <a:latin typeface="Comic Sans MS" panose="030F0702030302020204" pitchFamily="66" charset="0"/>
                  <a:ea typeface="宋体" panose="02010600030101010101" pitchFamily="2" charset="-122"/>
                </a:rPr>
                <a:t>Buffers</a:t>
              </a:r>
            </a:p>
          </p:txBody>
        </p:sp>
        <p:grpSp>
          <p:nvGrpSpPr>
            <p:cNvPr id="47161" name="Group 88"/>
            <p:cNvGrpSpPr>
              <a:grpSpLocks/>
            </p:cNvGrpSpPr>
            <p:nvPr/>
          </p:nvGrpSpPr>
          <p:grpSpPr bwMode="auto">
            <a:xfrm>
              <a:off x="4516" y="1903"/>
              <a:ext cx="912" cy="384"/>
              <a:chOff x="4516" y="1903"/>
              <a:chExt cx="912" cy="384"/>
            </a:xfrm>
          </p:grpSpPr>
          <p:grpSp>
            <p:nvGrpSpPr>
              <p:cNvPr id="47163" name="Group 81"/>
              <p:cNvGrpSpPr>
                <a:grpSpLocks/>
              </p:cNvGrpSpPr>
              <p:nvPr/>
            </p:nvGrpSpPr>
            <p:grpSpPr bwMode="auto">
              <a:xfrm>
                <a:off x="4516" y="1903"/>
                <a:ext cx="912" cy="128"/>
                <a:chOff x="4524" y="1903"/>
                <a:chExt cx="912" cy="128"/>
              </a:xfrm>
            </p:grpSpPr>
            <p:sp>
              <p:nvSpPr>
                <p:cNvPr id="47170" name="Rectangle 25"/>
                <p:cNvSpPr>
                  <a:spLocks noChangeArrowheads="1"/>
                </p:cNvSpPr>
                <p:nvPr/>
              </p:nvSpPr>
              <p:spPr bwMode="auto">
                <a:xfrm>
                  <a:off x="4524" y="1903"/>
                  <a:ext cx="56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600" b="0">
                      <a:ea typeface="宋体" panose="02010600030101010101" pitchFamily="2" charset="-122"/>
                    </a:rPr>
                    <a:t>Addr: 80</a:t>
                  </a:r>
                </a:p>
              </p:txBody>
            </p:sp>
            <p:sp>
              <p:nvSpPr>
                <p:cNvPr id="47171" name="Rectangle 76"/>
                <p:cNvSpPr>
                  <a:spLocks noChangeArrowheads="1"/>
                </p:cNvSpPr>
                <p:nvPr/>
              </p:nvSpPr>
              <p:spPr bwMode="auto">
                <a:xfrm>
                  <a:off x="5088" y="1903"/>
                  <a:ext cx="348"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600" b="0">
                      <a:ea typeface="宋体" panose="02010600030101010101" pitchFamily="2" charset="-122"/>
                    </a:rPr>
                    <a:t>Mult1</a:t>
                  </a:r>
                </a:p>
              </p:txBody>
            </p:sp>
          </p:grpSp>
          <p:grpSp>
            <p:nvGrpSpPr>
              <p:cNvPr id="47164" name="Group 82"/>
              <p:cNvGrpSpPr>
                <a:grpSpLocks/>
              </p:cNvGrpSpPr>
              <p:nvPr/>
            </p:nvGrpSpPr>
            <p:grpSpPr bwMode="auto">
              <a:xfrm>
                <a:off x="4516" y="2031"/>
                <a:ext cx="912" cy="128"/>
                <a:chOff x="4524" y="1903"/>
                <a:chExt cx="912" cy="128"/>
              </a:xfrm>
            </p:grpSpPr>
            <p:sp>
              <p:nvSpPr>
                <p:cNvPr id="47168" name="Rectangle 83"/>
                <p:cNvSpPr>
                  <a:spLocks noChangeArrowheads="1"/>
                </p:cNvSpPr>
                <p:nvPr/>
              </p:nvSpPr>
              <p:spPr bwMode="auto">
                <a:xfrm>
                  <a:off x="4524" y="1903"/>
                  <a:ext cx="56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sz="1600" b="0">
                    <a:ea typeface="宋体" panose="02010600030101010101" pitchFamily="2" charset="-122"/>
                  </a:endParaRPr>
                </a:p>
              </p:txBody>
            </p:sp>
            <p:sp>
              <p:nvSpPr>
                <p:cNvPr id="47169" name="Rectangle 84"/>
                <p:cNvSpPr>
                  <a:spLocks noChangeArrowheads="1"/>
                </p:cNvSpPr>
                <p:nvPr/>
              </p:nvSpPr>
              <p:spPr bwMode="auto">
                <a:xfrm>
                  <a:off x="5088" y="1903"/>
                  <a:ext cx="348"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sz="1600" b="0">
                    <a:ea typeface="宋体" panose="02010600030101010101" pitchFamily="2" charset="-122"/>
                  </a:endParaRPr>
                </a:p>
              </p:txBody>
            </p:sp>
          </p:grpSp>
          <p:grpSp>
            <p:nvGrpSpPr>
              <p:cNvPr id="47165" name="Group 85"/>
              <p:cNvGrpSpPr>
                <a:grpSpLocks/>
              </p:cNvGrpSpPr>
              <p:nvPr/>
            </p:nvGrpSpPr>
            <p:grpSpPr bwMode="auto">
              <a:xfrm>
                <a:off x="4516" y="2159"/>
                <a:ext cx="912" cy="128"/>
                <a:chOff x="4524" y="1903"/>
                <a:chExt cx="912" cy="128"/>
              </a:xfrm>
            </p:grpSpPr>
            <p:sp>
              <p:nvSpPr>
                <p:cNvPr id="47166" name="Rectangle 86"/>
                <p:cNvSpPr>
                  <a:spLocks noChangeArrowheads="1"/>
                </p:cNvSpPr>
                <p:nvPr/>
              </p:nvSpPr>
              <p:spPr bwMode="auto">
                <a:xfrm>
                  <a:off x="4524" y="1903"/>
                  <a:ext cx="56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sz="1600" b="0">
                    <a:ea typeface="宋体" panose="02010600030101010101" pitchFamily="2" charset="-122"/>
                  </a:endParaRPr>
                </a:p>
              </p:txBody>
            </p:sp>
            <p:sp>
              <p:nvSpPr>
                <p:cNvPr id="47167" name="Rectangle 87"/>
                <p:cNvSpPr>
                  <a:spLocks noChangeArrowheads="1"/>
                </p:cNvSpPr>
                <p:nvPr/>
              </p:nvSpPr>
              <p:spPr bwMode="auto">
                <a:xfrm>
                  <a:off x="5088" y="1903"/>
                  <a:ext cx="348"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sz="1600" b="0">
                    <a:ea typeface="宋体" panose="02010600030101010101" pitchFamily="2" charset="-122"/>
                  </a:endParaRPr>
                </a:p>
              </p:txBody>
            </p:sp>
          </p:grpSp>
        </p:grpSp>
        <p:sp>
          <p:nvSpPr>
            <p:cNvPr id="47162" name="Line 58"/>
            <p:cNvSpPr>
              <a:spLocks noChangeShapeType="1"/>
            </p:cNvSpPr>
            <p:nvPr/>
          </p:nvSpPr>
          <p:spPr bwMode="auto">
            <a:xfrm>
              <a:off x="5060" y="2285"/>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499159270"/>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8130"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56353"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2" name="Rectangle 4"/>
          <p:cNvSpPr>
            <a:spLocks noGrp="1" noChangeArrowheads="1"/>
          </p:cNvSpPr>
          <p:nvPr>
            <p:ph type="body" idx="1"/>
          </p:nvPr>
        </p:nvSpPr>
        <p:spPr>
          <a:xfrm>
            <a:off x="1981200" y="6211888"/>
            <a:ext cx="8032750" cy="444500"/>
          </a:xfrm>
          <a:noFill/>
        </p:spPr>
        <p:txBody>
          <a:bodyPr vert="horz" lIns="90487" tIns="44450" rIns="90487" bIns="44450" rtlCol="0">
            <a:normAutofit lnSpcReduction="10000"/>
          </a:bodyPr>
          <a:lstStyle/>
          <a:p>
            <a:r>
              <a:rPr lang="en-US" altLang="zh-CN" smtClean="0">
                <a:solidFill>
                  <a:schemeClr val="accent1"/>
                </a:solidFill>
                <a:ea typeface="宋体" panose="02010600030101010101" pitchFamily="2" charset="-122"/>
              </a:rPr>
              <a:t>Dispatching SUBI Instruction</a:t>
            </a:r>
          </a:p>
        </p:txBody>
      </p:sp>
      <p:sp>
        <p:nvSpPr>
          <p:cNvPr id="48132" name="Rectangle 5"/>
          <p:cNvSpPr>
            <a:spLocks noGrp="1" noChangeArrowheads="1"/>
          </p:cNvSpPr>
          <p:nvPr>
            <p:ph type="title"/>
          </p:nvPr>
        </p:nvSpPr>
        <p:spPr>
          <a:xfrm>
            <a:off x="2289174" y="230187"/>
            <a:ext cx="7331903" cy="485429"/>
          </a:xfrm>
        </p:spPr>
        <p:txBody>
          <a:bodyPr>
            <a:normAutofit fontScale="90000"/>
          </a:bodyPr>
          <a:lstStyle/>
          <a:p>
            <a:r>
              <a:rPr lang="en-US" altLang="zh-CN" dirty="0" smtClean="0">
                <a:ea typeface="宋体" panose="02010600030101010101" pitchFamily="2" charset="-122"/>
              </a:rPr>
              <a:t>Loop Example Cycle 4</a:t>
            </a:r>
          </a:p>
        </p:txBody>
      </p:sp>
    </p:spTree>
    <p:extLst>
      <p:ext uri="{BB962C8B-B14F-4D97-AF65-F5344CB8AC3E}">
        <p14:creationId xmlns:p14="http://schemas.microsoft.com/office/powerpoint/2010/main" val="3213984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9154"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57377"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596" name="Rectangle 4"/>
          <p:cNvSpPr>
            <a:spLocks noGrp="1" noChangeArrowheads="1"/>
          </p:cNvSpPr>
          <p:nvPr>
            <p:ph type="body" idx="1"/>
          </p:nvPr>
        </p:nvSpPr>
        <p:spPr>
          <a:xfrm>
            <a:off x="1981200" y="6211888"/>
            <a:ext cx="8032750" cy="444500"/>
          </a:xfrm>
          <a:noFill/>
        </p:spPr>
        <p:txBody>
          <a:bodyPr vert="horz" lIns="90487" tIns="44450" rIns="90487" bIns="44450" rtlCol="0">
            <a:normAutofit lnSpcReduction="10000"/>
          </a:bodyPr>
          <a:lstStyle/>
          <a:p>
            <a:r>
              <a:rPr lang="en-US" altLang="zh-CN" smtClean="0">
                <a:solidFill>
                  <a:schemeClr val="accent1"/>
                </a:solidFill>
                <a:ea typeface="宋体" panose="02010600030101010101" pitchFamily="2" charset="-122"/>
              </a:rPr>
              <a:t>And, BNEZ instruction</a:t>
            </a:r>
          </a:p>
        </p:txBody>
      </p:sp>
      <p:sp>
        <p:nvSpPr>
          <p:cNvPr id="49156" name="Rectangle 5"/>
          <p:cNvSpPr>
            <a:spLocks noGrp="1" noChangeArrowheads="1"/>
          </p:cNvSpPr>
          <p:nvPr>
            <p:ph type="title"/>
          </p:nvPr>
        </p:nvSpPr>
        <p:spPr>
          <a:xfrm>
            <a:off x="2289175" y="230187"/>
            <a:ext cx="7225886" cy="445673"/>
          </a:xfrm>
        </p:spPr>
        <p:txBody>
          <a:bodyPr>
            <a:normAutofit fontScale="90000"/>
          </a:bodyPr>
          <a:lstStyle/>
          <a:p>
            <a:r>
              <a:rPr lang="en-US" altLang="zh-CN" dirty="0" smtClean="0">
                <a:ea typeface="宋体" panose="02010600030101010101" pitchFamily="2" charset="-122"/>
              </a:rPr>
              <a:t>Loop Example Cycle 5</a:t>
            </a:r>
          </a:p>
        </p:txBody>
      </p:sp>
    </p:spTree>
    <p:extLst>
      <p:ext uri="{BB962C8B-B14F-4D97-AF65-F5344CB8AC3E}">
        <p14:creationId xmlns:p14="http://schemas.microsoft.com/office/powerpoint/2010/main" val="7815837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0596">
                                            <p:txEl>
                                              <p:pRg st="0" end="0"/>
                                            </p:txEl>
                                          </p:spTgt>
                                        </p:tgtEl>
                                        <p:attrNameLst>
                                          <p:attrName>style.visibility</p:attrName>
                                        </p:attrNameLst>
                                      </p:cBhvr>
                                      <p:to>
                                        <p:strVal val="visible"/>
                                      </p:to>
                                    </p:set>
                                    <p:anim calcmode="lin" valueType="num">
                                      <p:cBhvr additive="base">
                                        <p:cTn id="7" dur="500" fill="hold"/>
                                        <p:tgtEl>
                                          <p:spTgt spid="11059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059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219351"/>
            <a:ext cx="10515600" cy="422275"/>
          </a:xfrm>
          <a:noFill/>
        </p:spPr>
        <p:txBody>
          <a:bodyPr>
            <a:normAutofit fontScale="90000"/>
          </a:bodyPr>
          <a:lstStyle/>
          <a:p>
            <a:r>
              <a:rPr lang="en-US" altLang="zh-CN" dirty="0" smtClean="0"/>
              <a:t>FP </a:t>
            </a:r>
            <a:r>
              <a:rPr lang="zh-CN" altLang="en-US" dirty="0" smtClean="0"/>
              <a:t>循环中的</a:t>
            </a:r>
            <a:r>
              <a:rPr lang="en-US" altLang="zh-CN" dirty="0" smtClean="0"/>
              <a:t>Stalls</a:t>
            </a:r>
          </a:p>
        </p:txBody>
      </p:sp>
      <p:sp>
        <p:nvSpPr>
          <p:cNvPr id="14339" name="Rectangle 3"/>
          <p:cNvSpPr>
            <a:spLocks noGrp="1" noChangeArrowheads="1"/>
          </p:cNvSpPr>
          <p:nvPr>
            <p:ph type="body" idx="1"/>
          </p:nvPr>
        </p:nvSpPr>
        <p:spPr>
          <a:xfrm>
            <a:off x="1828800" y="6286500"/>
            <a:ext cx="6769100" cy="393700"/>
          </a:xfrm>
          <a:noFill/>
        </p:spPr>
        <p:txBody>
          <a:bodyPr/>
          <a:lstStyle/>
          <a:p>
            <a:pPr>
              <a:buNone/>
              <a:tabLst>
                <a:tab pos="1200150" algn="l"/>
                <a:tab pos="1657350" algn="l"/>
                <a:tab pos="3028950" algn="l"/>
              </a:tabLst>
            </a:pPr>
            <a:r>
              <a:rPr lang="en-US" altLang="zh-CN" sz="2000">
                <a:solidFill>
                  <a:schemeClr val="hlink"/>
                </a:solidFill>
                <a:ea typeface="宋体" panose="02010600030101010101" pitchFamily="2" charset="-122"/>
              </a:rPr>
              <a:t> 10 clocks: </a:t>
            </a:r>
            <a:r>
              <a:rPr lang="zh-CN" altLang="en-US" sz="2000">
                <a:solidFill>
                  <a:schemeClr val="hlink"/>
                </a:solidFill>
                <a:ea typeface="宋体" panose="02010600030101010101" pitchFamily="2" charset="-122"/>
              </a:rPr>
              <a:t>是否可以通过调整代码顺序使</a:t>
            </a:r>
            <a:r>
              <a:rPr lang="en-US" altLang="zh-CN" sz="2000">
                <a:solidFill>
                  <a:schemeClr val="hlink"/>
                </a:solidFill>
                <a:ea typeface="宋体" panose="02010600030101010101" pitchFamily="2" charset="-122"/>
              </a:rPr>
              <a:t>stalls</a:t>
            </a:r>
            <a:r>
              <a:rPr lang="zh-CN" altLang="en-US" sz="2000">
                <a:solidFill>
                  <a:schemeClr val="hlink"/>
                </a:solidFill>
                <a:ea typeface="宋体" panose="02010600030101010101" pitchFamily="2" charset="-122"/>
              </a:rPr>
              <a:t>减到最小</a:t>
            </a:r>
          </a:p>
        </p:txBody>
      </p:sp>
      <p:sp>
        <p:nvSpPr>
          <p:cNvPr id="14340" name="Rectangle 5"/>
          <p:cNvSpPr>
            <a:spLocks noChangeArrowheads="1"/>
          </p:cNvSpPr>
          <p:nvPr/>
        </p:nvSpPr>
        <p:spPr bwMode="auto">
          <a:xfrm>
            <a:off x="573155" y="657501"/>
            <a:ext cx="10187609" cy="3854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1200150" algn="l"/>
                <a:tab pos="2000250" algn="l"/>
                <a:tab pos="3371850" algn="l"/>
              </a:tabLst>
              <a:defRPr>
                <a:solidFill>
                  <a:schemeClr val="tx1"/>
                </a:solidFill>
                <a:latin typeface="Arial" panose="020B0604020202020204" pitchFamily="34" charset="0"/>
              </a:defRPr>
            </a:lvl1pPr>
            <a:lvl2pPr marL="742950" indent="-285750">
              <a:tabLst>
                <a:tab pos="1200150" algn="l"/>
                <a:tab pos="2000250" algn="l"/>
                <a:tab pos="3371850" algn="l"/>
              </a:tabLst>
              <a:defRPr>
                <a:solidFill>
                  <a:schemeClr val="tx1"/>
                </a:solidFill>
                <a:latin typeface="Arial" panose="020B0604020202020204" pitchFamily="34" charset="0"/>
              </a:defRPr>
            </a:lvl2pPr>
            <a:lvl3pPr marL="1143000" indent="-228600">
              <a:tabLst>
                <a:tab pos="1200150" algn="l"/>
                <a:tab pos="2000250" algn="l"/>
                <a:tab pos="3371850" algn="l"/>
              </a:tabLst>
              <a:defRPr>
                <a:solidFill>
                  <a:schemeClr val="tx1"/>
                </a:solidFill>
                <a:latin typeface="Arial" panose="020B0604020202020204" pitchFamily="34" charset="0"/>
              </a:defRPr>
            </a:lvl3pPr>
            <a:lvl4pPr marL="1600200" indent="-228600">
              <a:tabLst>
                <a:tab pos="1200150" algn="l"/>
                <a:tab pos="2000250" algn="l"/>
                <a:tab pos="3371850" algn="l"/>
              </a:tabLst>
              <a:defRPr>
                <a:solidFill>
                  <a:schemeClr val="tx1"/>
                </a:solidFill>
                <a:latin typeface="Arial" panose="020B0604020202020204" pitchFamily="34" charset="0"/>
              </a:defRPr>
            </a:lvl4pPr>
            <a:lvl5pPr marL="2057400" indent="-228600">
              <a:tabLst>
                <a:tab pos="1200150" algn="l"/>
                <a:tab pos="2000250" algn="l"/>
                <a:tab pos="33718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9pPr>
          </a:lstStyle>
          <a:p>
            <a:pPr>
              <a:lnSpc>
                <a:spcPct val="90000"/>
              </a:lnSpc>
              <a:spcBef>
                <a:spcPct val="30000"/>
              </a:spcBef>
            </a:pPr>
            <a:r>
              <a:rPr lang="en-US" altLang="zh-CN" b="1" dirty="0">
                <a:ea typeface="宋体" panose="02010600030101010101" pitchFamily="2" charset="-122"/>
              </a:rPr>
              <a:t> </a:t>
            </a:r>
            <a:r>
              <a:rPr lang="en-US" altLang="zh-CN" sz="2000" b="1" dirty="0">
                <a:ea typeface="宋体" panose="02010600030101010101" pitchFamily="2" charset="-122"/>
              </a:rPr>
              <a:t>1 Loop:	LD	</a:t>
            </a:r>
            <a:r>
              <a:rPr lang="en-US" altLang="zh-CN" sz="2000" b="1" dirty="0">
                <a:solidFill>
                  <a:schemeClr val="hlink"/>
                </a:solidFill>
                <a:ea typeface="宋体" panose="02010600030101010101" pitchFamily="2" charset="-122"/>
              </a:rPr>
              <a:t>F0</a:t>
            </a:r>
            <a:r>
              <a:rPr lang="en-US" altLang="zh-CN" sz="2000" b="1" dirty="0">
                <a:ea typeface="宋体" panose="02010600030101010101" pitchFamily="2" charset="-122"/>
              </a:rPr>
              <a:t>,0(R1)	;F0=vector element</a:t>
            </a:r>
          </a:p>
          <a:p>
            <a:pPr>
              <a:lnSpc>
                <a:spcPct val="90000"/>
              </a:lnSpc>
              <a:spcBef>
                <a:spcPct val="30000"/>
              </a:spcBef>
            </a:pPr>
            <a:r>
              <a:rPr lang="en-US" altLang="zh-CN" sz="2000" b="1" dirty="0">
                <a:ea typeface="宋体" panose="02010600030101010101" pitchFamily="2" charset="-122"/>
              </a:rPr>
              <a:t> 2		</a:t>
            </a:r>
            <a:r>
              <a:rPr lang="en-US" altLang="zh-CN" sz="2000" b="1" dirty="0">
                <a:solidFill>
                  <a:schemeClr val="hlink"/>
                </a:solidFill>
                <a:ea typeface="宋体" panose="02010600030101010101" pitchFamily="2" charset="-122"/>
              </a:rPr>
              <a:t>stall</a:t>
            </a:r>
            <a:endParaRPr lang="en-US" altLang="zh-CN" sz="2000" b="1" dirty="0">
              <a:ea typeface="宋体" panose="02010600030101010101" pitchFamily="2" charset="-122"/>
            </a:endParaRPr>
          </a:p>
          <a:p>
            <a:pPr>
              <a:lnSpc>
                <a:spcPct val="90000"/>
              </a:lnSpc>
              <a:spcBef>
                <a:spcPct val="30000"/>
              </a:spcBef>
            </a:pPr>
            <a:r>
              <a:rPr lang="en-US" altLang="zh-CN" sz="2000" b="1" dirty="0">
                <a:ea typeface="宋体" panose="02010600030101010101" pitchFamily="2" charset="-122"/>
              </a:rPr>
              <a:t> 3		ADDD	</a:t>
            </a:r>
            <a:r>
              <a:rPr lang="en-US" altLang="zh-CN" sz="2000" b="1" dirty="0">
                <a:solidFill>
                  <a:srgbClr val="FF0000"/>
                </a:solidFill>
                <a:ea typeface="宋体" panose="02010600030101010101" pitchFamily="2" charset="-122"/>
              </a:rPr>
              <a:t>F4</a:t>
            </a:r>
            <a:r>
              <a:rPr lang="en-US" altLang="zh-CN" sz="2000" b="1" dirty="0">
                <a:ea typeface="宋体" panose="02010600030101010101" pitchFamily="2" charset="-122"/>
              </a:rPr>
              <a:t>,</a:t>
            </a:r>
            <a:r>
              <a:rPr lang="en-US" altLang="zh-CN" sz="2000" b="1" dirty="0">
                <a:solidFill>
                  <a:schemeClr val="hlink"/>
                </a:solidFill>
                <a:ea typeface="宋体" panose="02010600030101010101" pitchFamily="2" charset="-122"/>
              </a:rPr>
              <a:t>F0</a:t>
            </a:r>
            <a:r>
              <a:rPr lang="en-US" altLang="zh-CN" sz="2000" b="1" dirty="0">
                <a:ea typeface="宋体" panose="02010600030101010101" pitchFamily="2" charset="-122"/>
              </a:rPr>
              <a:t>,F2	;add scalar in F2</a:t>
            </a:r>
          </a:p>
          <a:p>
            <a:pPr>
              <a:lnSpc>
                <a:spcPct val="90000"/>
              </a:lnSpc>
              <a:spcBef>
                <a:spcPct val="30000"/>
              </a:spcBef>
            </a:pPr>
            <a:r>
              <a:rPr lang="en-US" altLang="zh-CN" sz="2000" b="1" dirty="0">
                <a:ea typeface="宋体" panose="02010600030101010101" pitchFamily="2" charset="-122"/>
              </a:rPr>
              <a:t> 4		</a:t>
            </a:r>
            <a:r>
              <a:rPr lang="en-US" altLang="zh-CN" sz="2000" b="1" dirty="0">
                <a:solidFill>
                  <a:schemeClr val="hlink"/>
                </a:solidFill>
                <a:ea typeface="宋体" panose="02010600030101010101" pitchFamily="2" charset="-122"/>
              </a:rPr>
              <a:t>stall</a:t>
            </a:r>
            <a:endParaRPr lang="en-US" altLang="zh-CN" sz="2000" b="1" dirty="0">
              <a:ea typeface="宋体" panose="02010600030101010101" pitchFamily="2" charset="-122"/>
            </a:endParaRPr>
          </a:p>
          <a:p>
            <a:pPr>
              <a:lnSpc>
                <a:spcPct val="90000"/>
              </a:lnSpc>
              <a:spcBef>
                <a:spcPct val="30000"/>
              </a:spcBef>
            </a:pPr>
            <a:r>
              <a:rPr lang="en-US" altLang="zh-CN" sz="2000" b="1" dirty="0">
                <a:ea typeface="宋体" panose="02010600030101010101" pitchFamily="2" charset="-122"/>
              </a:rPr>
              <a:t> 5		</a:t>
            </a:r>
            <a:r>
              <a:rPr lang="en-US" altLang="zh-CN" sz="2000" b="1" dirty="0">
                <a:solidFill>
                  <a:schemeClr val="hlink"/>
                </a:solidFill>
                <a:ea typeface="宋体" panose="02010600030101010101" pitchFamily="2" charset="-122"/>
              </a:rPr>
              <a:t>stall</a:t>
            </a:r>
            <a:endParaRPr lang="en-US" altLang="zh-CN" sz="2000" b="1" dirty="0">
              <a:ea typeface="宋体" panose="02010600030101010101" pitchFamily="2" charset="-122"/>
            </a:endParaRPr>
          </a:p>
          <a:p>
            <a:pPr>
              <a:lnSpc>
                <a:spcPct val="90000"/>
              </a:lnSpc>
              <a:spcBef>
                <a:spcPct val="30000"/>
              </a:spcBef>
            </a:pPr>
            <a:r>
              <a:rPr lang="en-US" altLang="zh-CN" sz="2000" b="1" dirty="0">
                <a:ea typeface="宋体" panose="02010600030101010101" pitchFamily="2" charset="-122"/>
              </a:rPr>
              <a:t> 6 	             </a:t>
            </a:r>
            <a:r>
              <a:rPr lang="en-US" altLang="zh-CN" sz="2000" b="1" dirty="0" smtClean="0">
                <a:ea typeface="宋体" panose="02010600030101010101" pitchFamily="2" charset="-122"/>
              </a:rPr>
              <a:t>SD</a:t>
            </a:r>
            <a:r>
              <a:rPr lang="en-US" altLang="zh-CN" sz="2000" b="1" dirty="0">
                <a:ea typeface="宋体" panose="02010600030101010101" pitchFamily="2" charset="-122"/>
              </a:rPr>
              <a:t>	0(R1),</a:t>
            </a:r>
            <a:r>
              <a:rPr lang="en-US" altLang="zh-CN" sz="2000" b="1" dirty="0">
                <a:solidFill>
                  <a:srgbClr val="FF0000"/>
                </a:solidFill>
                <a:ea typeface="宋体" panose="02010600030101010101" pitchFamily="2" charset="-122"/>
              </a:rPr>
              <a:t>F4</a:t>
            </a:r>
            <a:r>
              <a:rPr lang="en-US" altLang="zh-CN" sz="2000" b="1" dirty="0">
                <a:ea typeface="宋体" panose="02010600030101010101" pitchFamily="2" charset="-122"/>
              </a:rPr>
              <a:t>	;store result</a:t>
            </a:r>
          </a:p>
          <a:p>
            <a:pPr>
              <a:lnSpc>
                <a:spcPct val="90000"/>
              </a:lnSpc>
              <a:spcBef>
                <a:spcPct val="30000"/>
              </a:spcBef>
            </a:pPr>
            <a:r>
              <a:rPr lang="en-US" altLang="zh-CN" sz="2000" b="1" dirty="0">
                <a:ea typeface="宋体" panose="02010600030101010101" pitchFamily="2" charset="-122"/>
              </a:rPr>
              <a:t> 7 	             </a:t>
            </a:r>
            <a:r>
              <a:rPr lang="en-US" altLang="zh-CN" sz="2000" b="1" dirty="0" smtClean="0">
                <a:ea typeface="宋体" panose="02010600030101010101" pitchFamily="2" charset="-122"/>
              </a:rPr>
              <a:t>SUBI</a:t>
            </a:r>
            <a:r>
              <a:rPr lang="en-US" altLang="zh-CN" sz="2000" b="1" dirty="0">
                <a:ea typeface="宋体" panose="02010600030101010101" pitchFamily="2" charset="-122"/>
              </a:rPr>
              <a:t>	</a:t>
            </a:r>
            <a:r>
              <a:rPr lang="en-US" altLang="zh-CN" sz="2000" b="1" dirty="0">
                <a:solidFill>
                  <a:srgbClr val="C00000"/>
                </a:solidFill>
                <a:ea typeface="宋体" panose="02010600030101010101" pitchFamily="2" charset="-122"/>
              </a:rPr>
              <a:t>R1</a:t>
            </a:r>
            <a:r>
              <a:rPr lang="en-US" altLang="zh-CN" sz="2000" b="1" dirty="0">
                <a:ea typeface="宋体" panose="02010600030101010101" pitchFamily="2" charset="-122"/>
              </a:rPr>
              <a:t>,R1,8	;decrement pointer 8B (DW)</a:t>
            </a:r>
          </a:p>
          <a:p>
            <a:pPr>
              <a:lnSpc>
                <a:spcPct val="90000"/>
              </a:lnSpc>
              <a:spcBef>
                <a:spcPct val="30000"/>
              </a:spcBef>
            </a:pPr>
            <a:r>
              <a:rPr lang="en-US" altLang="zh-CN" sz="2000" b="1" dirty="0">
                <a:ea typeface="宋体" panose="02010600030101010101" pitchFamily="2" charset="-122"/>
              </a:rPr>
              <a:t> 8              </a:t>
            </a:r>
            <a:r>
              <a:rPr lang="en-US" altLang="zh-CN" sz="2000" b="1" dirty="0" smtClean="0">
                <a:solidFill>
                  <a:schemeClr val="hlink"/>
                </a:solidFill>
                <a:ea typeface="宋体" panose="02010600030101010101" pitchFamily="2" charset="-122"/>
              </a:rPr>
              <a:t>stall   </a:t>
            </a:r>
            <a:r>
              <a:rPr lang="en-US" altLang="zh-CN" sz="2000" b="1" dirty="0" smtClean="0">
                <a:ea typeface="宋体" panose="02010600030101010101" pitchFamily="2" charset="-122"/>
              </a:rPr>
              <a:t>                        </a:t>
            </a:r>
            <a:r>
              <a:rPr lang="en-US" altLang="zh-CN" sz="2000" b="1" dirty="0">
                <a:solidFill>
                  <a:schemeClr val="hlink"/>
                </a:solidFill>
                <a:ea typeface="宋体" panose="02010600030101010101" pitchFamily="2" charset="-122"/>
              </a:rPr>
              <a:t>；</a:t>
            </a:r>
            <a:endParaRPr lang="zh-CN" altLang="en-US" sz="2000" b="1" dirty="0">
              <a:solidFill>
                <a:schemeClr val="hlink"/>
              </a:solidFill>
              <a:ea typeface="宋体" panose="02010600030101010101" pitchFamily="2" charset="-122"/>
            </a:endParaRPr>
          </a:p>
          <a:p>
            <a:pPr>
              <a:lnSpc>
                <a:spcPct val="90000"/>
              </a:lnSpc>
              <a:spcBef>
                <a:spcPct val="30000"/>
              </a:spcBef>
            </a:pPr>
            <a:r>
              <a:rPr lang="zh-CN" altLang="en-US" sz="2000" b="1" dirty="0">
                <a:ea typeface="宋体" panose="02010600030101010101" pitchFamily="2" charset="-122"/>
              </a:rPr>
              <a:t> </a:t>
            </a:r>
            <a:r>
              <a:rPr lang="en-US" altLang="zh-CN" sz="2000" b="1" dirty="0">
                <a:ea typeface="宋体" panose="02010600030101010101" pitchFamily="2" charset="-122"/>
              </a:rPr>
              <a:t>9	             </a:t>
            </a:r>
            <a:r>
              <a:rPr lang="en-US" altLang="zh-CN" sz="2000" b="1" dirty="0" smtClean="0">
                <a:ea typeface="宋体" panose="02010600030101010101" pitchFamily="2" charset="-122"/>
              </a:rPr>
              <a:t>BNEZ</a:t>
            </a:r>
            <a:r>
              <a:rPr lang="en-US" altLang="zh-CN" sz="2000" b="1" dirty="0">
                <a:ea typeface="宋体" panose="02010600030101010101" pitchFamily="2" charset="-122"/>
              </a:rPr>
              <a:t>	</a:t>
            </a:r>
            <a:r>
              <a:rPr lang="en-US" altLang="zh-CN" sz="2000" b="1" dirty="0">
                <a:solidFill>
                  <a:srgbClr val="C00000"/>
                </a:solidFill>
                <a:ea typeface="宋体" panose="02010600030101010101" pitchFamily="2" charset="-122"/>
              </a:rPr>
              <a:t>R1</a:t>
            </a:r>
            <a:r>
              <a:rPr lang="en-US" altLang="zh-CN" sz="2000" b="1" dirty="0">
                <a:ea typeface="宋体" panose="02010600030101010101" pitchFamily="2" charset="-122"/>
              </a:rPr>
              <a:t>,Loop	;branch R1!=zero</a:t>
            </a:r>
          </a:p>
          <a:p>
            <a:pPr>
              <a:lnSpc>
                <a:spcPct val="90000"/>
              </a:lnSpc>
              <a:spcBef>
                <a:spcPct val="30000"/>
              </a:spcBef>
            </a:pPr>
            <a:r>
              <a:rPr lang="en-US" altLang="zh-CN" sz="2000" b="1" dirty="0">
                <a:ea typeface="宋体" panose="02010600030101010101" pitchFamily="2" charset="-122"/>
              </a:rPr>
              <a:t> 10	</a:t>
            </a:r>
            <a:r>
              <a:rPr lang="en-US" altLang="zh-CN" sz="2000" b="1" dirty="0">
                <a:solidFill>
                  <a:schemeClr val="hlink"/>
                </a:solidFill>
                <a:ea typeface="宋体" panose="02010600030101010101" pitchFamily="2" charset="-122"/>
              </a:rPr>
              <a:t>stall</a:t>
            </a:r>
            <a:r>
              <a:rPr lang="en-US" altLang="zh-CN" sz="2000" b="1" dirty="0">
                <a:ea typeface="宋体" panose="02010600030101010101" pitchFamily="2" charset="-122"/>
              </a:rPr>
              <a:t>		;delayed branch slot</a:t>
            </a:r>
          </a:p>
        </p:txBody>
      </p:sp>
      <p:sp>
        <p:nvSpPr>
          <p:cNvPr id="14341" name="Rectangle 6"/>
          <p:cNvSpPr>
            <a:spLocks noChangeArrowheads="1"/>
          </p:cNvSpPr>
          <p:nvPr/>
        </p:nvSpPr>
        <p:spPr bwMode="auto">
          <a:xfrm>
            <a:off x="2286000" y="4527550"/>
            <a:ext cx="7340600" cy="1797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a:tabLst>
                <a:tab pos="2057400" algn="l"/>
                <a:tab pos="4572000" algn="l"/>
              </a:tabLst>
              <a:defRPr>
                <a:solidFill>
                  <a:schemeClr val="tx1"/>
                </a:solidFill>
                <a:latin typeface="Arial" panose="020B0604020202020204" pitchFamily="34" charset="0"/>
              </a:defRPr>
            </a:lvl1pPr>
            <a:lvl2pPr marL="742950" indent="-285750">
              <a:tabLst>
                <a:tab pos="2057400" algn="l"/>
                <a:tab pos="4572000" algn="l"/>
              </a:tabLst>
              <a:defRPr>
                <a:solidFill>
                  <a:schemeClr val="tx1"/>
                </a:solidFill>
                <a:latin typeface="Arial" panose="020B0604020202020204" pitchFamily="34" charset="0"/>
              </a:defRPr>
            </a:lvl2pPr>
            <a:lvl3pPr marL="1143000" indent="-228600">
              <a:tabLst>
                <a:tab pos="2057400" algn="l"/>
                <a:tab pos="4572000" algn="l"/>
              </a:tabLst>
              <a:defRPr>
                <a:solidFill>
                  <a:schemeClr val="tx1"/>
                </a:solidFill>
                <a:latin typeface="Arial" panose="020B0604020202020204" pitchFamily="34" charset="0"/>
              </a:defRPr>
            </a:lvl3pPr>
            <a:lvl4pPr marL="1600200" indent="-228600">
              <a:tabLst>
                <a:tab pos="2057400" algn="l"/>
                <a:tab pos="4572000" algn="l"/>
              </a:tabLst>
              <a:defRPr>
                <a:solidFill>
                  <a:schemeClr val="tx1"/>
                </a:solidFill>
                <a:latin typeface="Arial" panose="020B0604020202020204" pitchFamily="34" charset="0"/>
              </a:defRPr>
            </a:lvl4pPr>
            <a:lvl5pPr marL="2057400" indent="-228600">
              <a:tabLst>
                <a:tab pos="2057400" algn="l"/>
                <a:tab pos="4572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9pPr>
          </a:lstStyle>
          <a:p>
            <a:pPr>
              <a:lnSpc>
                <a:spcPct val="90000"/>
              </a:lnSpc>
              <a:spcBef>
                <a:spcPct val="30000"/>
              </a:spcBef>
            </a:pPr>
            <a:r>
              <a:rPr lang="zh-CN" altLang="en-US" sz="1600" b="1" i="1" dirty="0">
                <a:ea typeface="宋体" panose="02010600030101010101" pitchFamily="2" charset="-122"/>
              </a:rPr>
              <a:t>产生结果的指令       使用结果的指令	所需的延时</a:t>
            </a:r>
          </a:p>
          <a:p>
            <a:pPr>
              <a:lnSpc>
                <a:spcPct val="90000"/>
              </a:lnSpc>
              <a:spcBef>
                <a:spcPct val="30000"/>
              </a:spcBef>
            </a:pPr>
            <a:r>
              <a:rPr lang="en-US" altLang="zh-CN" sz="1600" b="1" dirty="0">
                <a:ea typeface="宋体" panose="02010600030101010101" pitchFamily="2" charset="-122"/>
              </a:rPr>
              <a:t>FP ALU op	Another FP ALU op	3</a:t>
            </a:r>
          </a:p>
          <a:p>
            <a:pPr>
              <a:lnSpc>
                <a:spcPct val="90000"/>
              </a:lnSpc>
              <a:spcBef>
                <a:spcPct val="30000"/>
              </a:spcBef>
            </a:pPr>
            <a:r>
              <a:rPr lang="en-US" altLang="zh-CN" sz="1600" b="1" dirty="0">
                <a:ea typeface="宋体" panose="02010600030101010101" pitchFamily="2" charset="-122"/>
              </a:rPr>
              <a:t>FP ALU op	Store double	2 </a:t>
            </a:r>
          </a:p>
          <a:p>
            <a:pPr>
              <a:lnSpc>
                <a:spcPct val="90000"/>
              </a:lnSpc>
              <a:spcBef>
                <a:spcPct val="30000"/>
              </a:spcBef>
            </a:pPr>
            <a:r>
              <a:rPr lang="en-US" altLang="zh-CN" sz="1600" b="1" dirty="0">
                <a:ea typeface="宋体" panose="02010600030101010101" pitchFamily="2" charset="-122"/>
              </a:rPr>
              <a:t>Load double	FP ALU op</a:t>
            </a:r>
            <a:r>
              <a:rPr lang="zh-CN" altLang="en-US" sz="1600" b="1" dirty="0">
                <a:ea typeface="宋体" panose="02010600030101010101" pitchFamily="2" charset="-122"/>
              </a:rPr>
              <a:t>	1</a:t>
            </a:r>
          </a:p>
          <a:p>
            <a:pPr>
              <a:lnSpc>
                <a:spcPct val="90000"/>
              </a:lnSpc>
              <a:spcBef>
                <a:spcPct val="30000"/>
              </a:spcBef>
            </a:pPr>
            <a:r>
              <a:rPr lang="en-US" altLang="zh-CN" sz="1600" b="1" dirty="0">
                <a:ea typeface="宋体" panose="02010600030101010101" pitchFamily="2" charset="-122"/>
              </a:rPr>
              <a:t>Load double	Store double	0</a:t>
            </a:r>
            <a:endParaRPr lang="en-US" altLang="zh-CN" sz="1600" b="1" dirty="0">
              <a:latin typeface="Courier" pitchFamily="49" charset="0"/>
              <a:ea typeface="宋体" panose="02010600030101010101" pitchFamily="2" charset="-122"/>
            </a:endParaRPr>
          </a:p>
          <a:p>
            <a:pPr>
              <a:lnSpc>
                <a:spcPct val="90000"/>
              </a:lnSpc>
              <a:spcBef>
                <a:spcPct val="30000"/>
              </a:spcBef>
            </a:pPr>
            <a:r>
              <a:rPr lang="en-US" altLang="zh-CN" sz="1600" b="1" dirty="0">
                <a:ea typeface="宋体" panose="02010600030101010101" pitchFamily="2" charset="-122"/>
              </a:rPr>
              <a:t>Integer op	Integer op	0</a:t>
            </a:r>
          </a:p>
        </p:txBody>
      </p:sp>
    </p:spTree>
    <p:extLst>
      <p:ext uri="{BB962C8B-B14F-4D97-AF65-F5344CB8AC3E}">
        <p14:creationId xmlns:p14="http://schemas.microsoft.com/office/powerpoint/2010/main" val="2669335058"/>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0178"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58401"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0" name="Rectangle 4"/>
          <p:cNvSpPr>
            <a:spLocks noGrp="1" noChangeArrowheads="1"/>
          </p:cNvSpPr>
          <p:nvPr>
            <p:ph type="body" idx="1"/>
          </p:nvPr>
        </p:nvSpPr>
        <p:spPr>
          <a:xfrm>
            <a:off x="1981200" y="6096000"/>
            <a:ext cx="8032750" cy="444500"/>
          </a:xfrm>
          <a:noFill/>
        </p:spPr>
        <p:txBody>
          <a:bodyPr vert="horz" lIns="90487" tIns="44450" rIns="90487" bIns="44450" rtlCol="0">
            <a:normAutofit lnSpcReduction="10000"/>
          </a:bodyPr>
          <a:lstStyle/>
          <a:p>
            <a:r>
              <a:rPr lang="en-US" altLang="zh-CN" smtClean="0">
                <a:solidFill>
                  <a:schemeClr val="accent1"/>
                </a:solidFill>
                <a:ea typeface="宋体" panose="02010600030101010101" pitchFamily="2" charset="-122"/>
              </a:rPr>
              <a:t>Notice that F0 never sees Load from location 80</a:t>
            </a:r>
          </a:p>
        </p:txBody>
      </p:sp>
      <p:sp>
        <p:nvSpPr>
          <p:cNvPr id="50180" name="Rectangle 5"/>
          <p:cNvSpPr>
            <a:spLocks noGrp="1" noChangeArrowheads="1"/>
          </p:cNvSpPr>
          <p:nvPr>
            <p:ph type="title"/>
          </p:nvPr>
        </p:nvSpPr>
        <p:spPr>
          <a:xfrm>
            <a:off x="2289174" y="230187"/>
            <a:ext cx="6841573" cy="433389"/>
          </a:xfrm>
        </p:spPr>
        <p:txBody>
          <a:bodyPr>
            <a:normAutofit fontScale="90000"/>
          </a:bodyPr>
          <a:lstStyle/>
          <a:p>
            <a:r>
              <a:rPr lang="en-US" altLang="zh-CN" dirty="0" smtClean="0">
                <a:ea typeface="宋体" panose="02010600030101010101" pitchFamily="2" charset="-122"/>
              </a:rPr>
              <a:t>Loop Example Cycle 6</a:t>
            </a:r>
          </a:p>
        </p:txBody>
      </p:sp>
    </p:spTree>
    <p:extLst>
      <p:ext uri="{BB962C8B-B14F-4D97-AF65-F5344CB8AC3E}">
        <p14:creationId xmlns:p14="http://schemas.microsoft.com/office/powerpoint/2010/main" val="6576986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20">
                                            <p:txEl>
                                              <p:pRg st="0" end="0"/>
                                            </p:txEl>
                                          </p:spTgt>
                                        </p:tgtEl>
                                        <p:attrNameLst>
                                          <p:attrName>style.visibility</p:attrName>
                                        </p:attrNameLst>
                                      </p:cBhvr>
                                      <p:to>
                                        <p:strVal val="visible"/>
                                      </p:to>
                                    </p:set>
                                    <p:anim calcmode="lin" valueType="num">
                                      <p:cBhvr additive="base">
                                        <p:cTn id="7" dur="500" fill="hold"/>
                                        <p:tgtEl>
                                          <p:spTgt spid="11162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162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1202"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59425"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44" name="Rectangle 4"/>
          <p:cNvSpPr>
            <a:spLocks noGrp="1" noChangeArrowheads="1"/>
          </p:cNvSpPr>
          <p:nvPr>
            <p:ph type="body" idx="1"/>
          </p:nvPr>
        </p:nvSpPr>
        <p:spPr>
          <a:xfrm>
            <a:off x="1981200" y="5997575"/>
            <a:ext cx="8229600" cy="444500"/>
          </a:xfrm>
          <a:noFill/>
        </p:spPr>
        <p:txBody>
          <a:bodyPr vert="horz" lIns="90487" tIns="44450" rIns="90487" bIns="44450" rtlCol="0">
            <a:normAutofit lnSpcReduction="10000"/>
          </a:bodyPr>
          <a:lstStyle/>
          <a:p>
            <a:r>
              <a:rPr lang="en-US" altLang="zh-CN" smtClean="0">
                <a:solidFill>
                  <a:schemeClr val="accent1"/>
                </a:solidFill>
                <a:ea typeface="宋体" panose="02010600030101010101" pitchFamily="2" charset="-122"/>
              </a:rPr>
              <a:t>Register file completely detached from iteration 1</a:t>
            </a:r>
          </a:p>
        </p:txBody>
      </p:sp>
      <p:sp>
        <p:nvSpPr>
          <p:cNvPr id="51204" name="Rectangle 5"/>
          <p:cNvSpPr>
            <a:spLocks noGrp="1" noChangeArrowheads="1"/>
          </p:cNvSpPr>
          <p:nvPr>
            <p:ph type="title"/>
          </p:nvPr>
        </p:nvSpPr>
        <p:spPr>
          <a:xfrm>
            <a:off x="2289174" y="230188"/>
            <a:ext cx="7318651" cy="405916"/>
          </a:xfrm>
        </p:spPr>
        <p:txBody>
          <a:bodyPr>
            <a:normAutofit fontScale="90000"/>
          </a:bodyPr>
          <a:lstStyle/>
          <a:p>
            <a:r>
              <a:rPr lang="en-US" altLang="zh-CN" dirty="0" smtClean="0">
                <a:ea typeface="宋体" panose="02010600030101010101" pitchFamily="2" charset="-122"/>
              </a:rPr>
              <a:t>Loop Example Cycle 7</a:t>
            </a:r>
          </a:p>
        </p:txBody>
      </p:sp>
    </p:spTree>
    <p:extLst>
      <p:ext uri="{BB962C8B-B14F-4D97-AF65-F5344CB8AC3E}">
        <p14:creationId xmlns:p14="http://schemas.microsoft.com/office/powerpoint/2010/main" val="18888380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644">
                                            <p:txEl>
                                              <p:pRg st="0" end="0"/>
                                            </p:txEl>
                                          </p:spTgt>
                                        </p:tgtEl>
                                        <p:attrNameLst>
                                          <p:attrName>style.visibility</p:attrName>
                                        </p:attrNameLst>
                                      </p:cBhvr>
                                      <p:to>
                                        <p:strVal val="visible"/>
                                      </p:to>
                                    </p:set>
                                    <p:anim calcmode="lin" valueType="num">
                                      <p:cBhvr additive="base">
                                        <p:cTn id="7" dur="500" fill="hold"/>
                                        <p:tgtEl>
                                          <p:spTgt spid="11264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64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2226"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60449"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7" name="Rectangle 4"/>
          <p:cNvSpPr>
            <a:spLocks noGrp="1" noChangeArrowheads="1"/>
          </p:cNvSpPr>
          <p:nvPr>
            <p:ph type="title"/>
          </p:nvPr>
        </p:nvSpPr>
        <p:spPr>
          <a:xfrm>
            <a:off x="2289175" y="230188"/>
            <a:ext cx="7239138" cy="531814"/>
          </a:xfrm>
        </p:spPr>
        <p:txBody>
          <a:bodyPr>
            <a:normAutofit fontScale="90000"/>
          </a:bodyPr>
          <a:lstStyle/>
          <a:p>
            <a:r>
              <a:rPr lang="en-US" altLang="zh-CN" dirty="0" smtClean="0">
                <a:ea typeface="宋体" panose="02010600030101010101" pitchFamily="2" charset="-122"/>
              </a:rPr>
              <a:t>Loop Example Cycle 8</a:t>
            </a:r>
          </a:p>
        </p:txBody>
      </p:sp>
      <p:sp>
        <p:nvSpPr>
          <p:cNvPr id="113669" name="Rectangle 5"/>
          <p:cNvSpPr>
            <a:spLocks noGrp="1" noChangeArrowheads="1"/>
          </p:cNvSpPr>
          <p:nvPr>
            <p:ph type="body" idx="1"/>
          </p:nvPr>
        </p:nvSpPr>
        <p:spPr>
          <a:xfrm>
            <a:off x="1981200" y="5997575"/>
            <a:ext cx="8229600" cy="444500"/>
          </a:xfrm>
          <a:noFill/>
        </p:spPr>
        <p:txBody>
          <a:bodyPr vert="horz" lIns="90487" tIns="44450" rIns="90487" bIns="44450" rtlCol="0">
            <a:normAutofit/>
          </a:bodyPr>
          <a:lstStyle/>
          <a:p>
            <a:pPr>
              <a:lnSpc>
                <a:spcPct val="70000"/>
              </a:lnSpc>
            </a:pPr>
            <a:r>
              <a:rPr lang="en-US" altLang="zh-CN" smtClean="0">
                <a:solidFill>
                  <a:schemeClr val="accent1"/>
                </a:solidFill>
                <a:ea typeface="宋体" panose="02010600030101010101" pitchFamily="2" charset="-122"/>
              </a:rPr>
              <a:t>First and Second iteration completely overlapped</a:t>
            </a:r>
          </a:p>
        </p:txBody>
      </p:sp>
    </p:spTree>
    <p:extLst>
      <p:ext uri="{BB962C8B-B14F-4D97-AF65-F5344CB8AC3E}">
        <p14:creationId xmlns:p14="http://schemas.microsoft.com/office/powerpoint/2010/main" val="13700857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669">
                                            <p:txEl>
                                              <p:pRg st="0" end="0"/>
                                            </p:txEl>
                                          </p:spTgt>
                                        </p:tgtEl>
                                        <p:attrNameLst>
                                          <p:attrName>style.visibility</p:attrName>
                                        </p:attrNameLst>
                                      </p:cBhvr>
                                      <p:to>
                                        <p:strVal val="visible"/>
                                      </p:to>
                                    </p:set>
                                    <p:anim calcmode="lin" valueType="num">
                                      <p:cBhvr additive="base">
                                        <p:cTn id="7" dur="500" fill="hold"/>
                                        <p:tgtEl>
                                          <p:spTgt spid="11366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366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209800" y="304800"/>
            <a:ext cx="7162800" cy="304800"/>
          </a:xfrm>
          <a:noFill/>
        </p:spPr>
        <p:txBody>
          <a:bodyPr vert="horz" wrap="square" lIns="90487" tIns="44450" rIns="90487" bIns="44450" rtlCol="0" anchor="ctr">
            <a:normAutofit fontScale="90000"/>
          </a:bodyPr>
          <a:lstStyle/>
          <a:p>
            <a:r>
              <a:rPr lang="en-US" altLang="zh-CN" smtClean="0">
                <a:ea typeface="宋体" panose="02010600030101010101" pitchFamily="2" charset="-122"/>
              </a:rPr>
              <a:t>What does this mean physically?</a:t>
            </a:r>
          </a:p>
        </p:txBody>
      </p:sp>
      <p:sp>
        <p:nvSpPr>
          <p:cNvPr id="53251" name="Rectangle 3"/>
          <p:cNvSpPr>
            <a:spLocks noChangeArrowheads="1"/>
          </p:cNvSpPr>
          <p:nvPr/>
        </p:nvSpPr>
        <p:spPr bwMode="auto">
          <a:xfrm>
            <a:off x="2241550" y="1874838"/>
            <a:ext cx="9144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600" b="0">
                <a:ea typeface="宋体" panose="02010600030101010101" pitchFamily="2" charset="-122"/>
              </a:rPr>
              <a:t>addr: 80</a:t>
            </a:r>
          </a:p>
        </p:txBody>
      </p:sp>
      <p:sp>
        <p:nvSpPr>
          <p:cNvPr id="53252" name="Rectangle 4"/>
          <p:cNvSpPr>
            <a:spLocks noChangeArrowheads="1"/>
          </p:cNvSpPr>
          <p:nvPr/>
        </p:nvSpPr>
        <p:spPr bwMode="auto">
          <a:xfrm>
            <a:off x="2241550" y="2078038"/>
            <a:ext cx="9144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600" b="0">
                <a:ea typeface="宋体" panose="02010600030101010101" pitchFamily="2" charset="-122"/>
              </a:rPr>
              <a:t>addr: 72</a:t>
            </a:r>
          </a:p>
        </p:txBody>
      </p:sp>
      <p:sp>
        <p:nvSpPr>
          <p:cNvPr id="53253" name="Rectangle 5"/>
          <p:cNvSpPr>
            <a:spLocks noChangeArrowheads="1"/>
          </p:cNvSpPr>
          <p:nvPr/>
        </p:nvSpPr>
        <p:spPr bwMode="auto">
          <a:xfrm>
            <a:off x="2241550" y="2281238"/>
            <a:ext cx="9144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54" name="Rectangle 6"/>
          <p:cNvSpPr>
            <a:spLocks noChangeArrowheads="1"/>
          </p:cNvSpPr>
          <p:nvPr/>
        </p:nvSpPr>
        <p:spPr bwMode="auto">
          <a:xfrm>
            <a:off x="2241550" y="2484438"/>
            <a:ext cx="9144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55" name="Rectangle 7"/>
          <p:cNvSpPr>
            <a:spLocks noChangeArrowheads="1"/>
          </p:cNvSpPr>
          <p:nvPr/>
        </p:nvSpPr>
        <p:spPr bwMode="auto">
          <a:xfrm>
            <a:off x="2241550" y="2687638"/>
            <a:ext cx="9144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56" name="Rectangle 8"/>
          <p:cNvSpPr>
            <a:spLocks noChangeArrowheads="1"/>
          </p:cNvSpPr>
          <p:nvPr/>
        </p:nvSpPr>
        <p:spPr bwMode="auto">
          <a:xfrm>
            <a:off x="2241550" y="2890838"/>
            <a:ext cx="9144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57" name="Line 9"/>
          <p:cNvSpPr>
            <a:spLocks noChangeShapeType="1"/>
          </p:cNvSpPr>
          <p:nvPr/>
        </p:nvSpPr>
        <p:spPr bwMode="auto">
          <a:xfrm>
            <a:off x="2622550" y="1265238"/>
            <a:ext cx="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3258" name="Group 10"/>
          <p:cNvGrpSpPr>
            <a:grpSpLocks/>
          </p:cNvGrpSpPr>
          <p:nvPr/>
        </p:nvGrpSpPr>
        <p:grpSpPr bwMode="auto">
          <a:xfrm>
            <a:off x="4856163" y="895350"/>
            <a:ext cx="914400" cy="1219200"/>
            <a:chOff x="1872" y="1584"/>
            <a:chExt cx="576" cy="864"/>
          </a:xfrm>
        </p:grpSpPr>
        <p:sp>
          <p:nvSpPr>
            <p:cNvPr id="53320" name="Rectangle 1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321" name="Rectangle 1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322" name="Rectangle 1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323" name="Rectangle 1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324" name="Rectangle 1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325" name="Rectangle 1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53259" name="Rectangle 17"/>
          <p:cNvSpPr>
            <a:spLocks noChangeArrowheads="1"/>
          </p:cNvSpPr>
          <p:nvPr/>
        </p:nvSpPr>
        <p:spPr bwMode="auto">
          <a:xfrm>
            <a:off x="6684963" y="1123950"/>
            <a:ext cx="2209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1600" b="0">
                <a:ea typeface="宋体" panose="02010600030101010101" pitchFamily="2" charset="-122"/>
              </a:rPr>
              <a:t> </a:t>
            </a:r>
            <a:r>
              <a:rPr lang="en-US" altLang="zh-CN" sz="1600" b="0">
                <a:ea typeface="宋体" panose="02010600030101010101" pitchFamily="2" charset="-122"/>
              </a:rPr>
              <a:t>F0: Load2</a:t>
            </a:r>
          </a:p>
        </p:txBody>
      </p:sp>
      <p:sp>
        <p:nvSpPr>
          <p:cNvPr id="53260" name="Rectangle 18"/>
          <p:cNvSpPr>
            <a:spLocks noChangeArrowheads="1"/>
          </p:cNvSpPr>
          <p:nvPr/>
        </p:nvSpPr>
        <p:spPr bwMode="auto">
          <a:xfrm>
            <a:off x="6684963" y="1327150"/>
            <a:ext cx="2209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sz="1600" b="0">
              <a:ea typeface="宋体" panose="02010600030101010101" pitchFamily="2" charset="-122"/>
            </a:endParaRPr>
          </a:p>
        </p:txBody>
      </p:sp>
      <p:sp>
        <p:nvSpPr>
          <p:cNvPr id="53261" name="Rectangle 19"/>
          <p:cNvSpPr>
            <a:spLocks noChangeArrowheads="1"/>
          </p:cNvSpPr>
          <p:nvPr/>
        </p:nvSpPr>
        <p:spPr bwMode="auto">
          <a:xfrm>
            <a:off x="6684963" y="1530350"/>
            <a:ext cx="2209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1600" b="0">
                <a:ea typeface="宋体" panose="02010600030101010101" pitchFamily="2" charset="-122"/>
              </a:rPr>
              <a:t> </a:t>
            </a:r>
            <a:r>
              <a:rPr lang="en-US" altLang="zh-CN" sz="1600" b="0">
                <a:ea typeface="宋体" panose="02010600030101010101" pitchFamily="2" charset="-122"/>
              </a:rPr>
              <a:t>F4: Mult2</a:t>
            </a:r>
          </a:p>
        </p:txBody>
      </p:sp>
      <p:sp>
        <p:nvSpPr>
          <p:cNvPr id="53262" name="Rectangle 20"/>
          <p:cNvSpPr>
            <a:spLocks noChangeArrowheads="1"/>
          </p:cNvSpPr>
          <p:nvPr/>
        </p:nvSpPr>
        <p:spPr bwMode="auto">
          <a:xfrm>
            <a:off x="6684963" y="1733550"/>
            <a:ext cx="2209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53263" name="Group 25"/>
          <p:cNvGrpSpPr>
            <a:grpSpLocks/>
          </p:cNvGrpSpPr>
          <p:nvPr/>
        </p:nvGrpSpPr>
        <p:grpSpPr bwMode="auto">
          <a:xfrm>
            <a:off x="3194050" y="3562350"/>
            <a:ext cx="2209800" cy="609600"/>
            <a:chOff x="1536" y="2736"/>
            <a:chExt cx="1392" cy="384"/>
          </a:xfrm>
        </p:grpSpPr>
        <p:sp>
          <p:nvSpPr>
            <p:cNvPr id="53317" name="Rectangle 26"/>
            <p:cNvSpPr>
              <a:spLocks noChangeArrowheads="1"/>
            </p:cNvSpPr>
            <p:nvPr/>
          </p:nvSpPr>
          <p:spPr bwMode="auto">
            <a:xfrm>
              <a:off x="1536" y="2736"/>
              <a:ext cx="1392" cy="128"/>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318" name="Rectangle 27"/>
            <p:cNvSpPr>
              <a:spLocks noChangeArrowheads="1"/>
            </p:cNvSpPr>
            <p:nvPr/>
          </p:nvSpPr>
          <p:spPr bwMode="auto">
            <a:xfrm>
              <a:off x="1536" y="2864"/>
              <a:ext cx="1392" cy="128"/>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319" name="Rectangle 28"/>
            <p:cNvSpPr>
              <a:spLocks noChangeArrowheads="1"/>
            </p:cNvSpPr>
            <p:nvPr/>
          </p:nvSpPr>
          <p:spPr bwMode="auto">
            <a:xfrm>
              <a:off x="1536" y="2992"/>
              <a:ext cx="1392" cy="128"/>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53264" name="Rectangle 29"/>
          <p:cNvSpPr>
            <a:spLocks noChangeArrowheads="1"/>
          </p:cNvSpPr>
          <p:nvPr/>
        </p:nvSpPr>
        <p:spPr bwMode="auto">
          <a:xfrm>
            <a:off x="3498850" y="3562350"/>
            <a:ext cx="7620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65" name="Rectangle 30"/>
          <p:cNvSpPr>
            <a:spLocks noChangeArrowheads="1"/>
          </p:cNvSpPr>
          <p:nvPr/>
        </p:nvSpPr>
        <p:spPr bwMode="auto">
          <a:xfrm>
            <a:off x="3765550" y="4705350"/>
            <a:ext cx="1066800" cy="304800"/>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adders</a:t>
            </a:r>
          </a:p>
        </p:txBody>
      </p:sp>
      <p:sp>
        <p:nvSpPr>
          <p:cNvPr id="53266" name="Text Box 31"/>
          <p:cNvSpPr txBox="1">
            <a:spLocks noChangeArrowheads="1"/>
          </p:cNvSpPr>
          <p:nvPr/>
        </p:nvSpPr>
        <p:spPr bwMode="auto">
          <a:xfrm>
            <a:off x="2608995" y="3487161"/>
            <a:ext cx="636713" cy="71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400">
                <a:solidFill>
                  <a:schemeClr val="accent1"/>
                </a:solidFill>
                <a:latin typeface="Comic Sans MS" panose="030F0702030302020204" pitchFamily="66" charset="0"/>
                <a:ea typeface="宋体" panose="02010600030101010101" pitchFamily="2" charset="-122"/>
              </a:rPr>
              <a:t>Add1</a:t>
            </a:r>
          </a:p>
          <a:p>
            <a:pPr algn="ctr"/>
            <a:r>
              <a:rPr lang="en-US" altLang="zh-CN" sz="1400">
                <a:solidFill>
                  <a:schemeClr val="accent1"/>
                </a:solidFill>
                <a:latin typeface="Comic Sans MS" panose="030F0702030302020204" pitchFamily="66" charset="0"/>
                <a:ea typeface="宋体" panose="02010600030101010101" pitchFamily="2" charset="-122"/>
              </a:rPr>
              <a:t>Add2</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Add3</a:t>
            </a:r>
          </a:p>
        </p:txBody>
      </p:sp>
      <p:sp>
        <p:nvSpPr>
          <p:cNvPr id="53267" name="Rectangle 35"/>
          <p:cNvSpPr>
            <a:spLocks noChangeArrowheads="1"/>
          </p:cNvSpPr>
          <p:nvPr/>
        </p:nvSpPr>
        <p:spPr bwMode="auto">
          <a:xfrm>
            <a:off x="6837363" y="4705350"/>
            <a:ext cx="1447800" cy="304800"/>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multipliers</a:t>
            </a:r>
          </a:p>
        </p:txBody>
      </p:sp>
      <p:sp>
        <p:nvSpPr>
          <p:cNvPr id="53268" name="Text Box 36"/>
          <p:cNvSpPr txBox="1">
            <a:spLocks noChangeArrowheads="1"/>
          </p:cNvSpPr>
          <p:nvPr/>
        </p:nvSpPr>
        <p:spPr bwMode="auto">
          <a:xfrm>
            <a:off x="5746750" y="3703638"/>
            <a:ext cx="674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Mult1</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Mult2</a:t>
            </a:r>
          </a:p>
        </p:txBody>
      </p:sp>
      <p:sp>
        <p:nvSpPr>
          <p:cNvPr id="53269" name="Line 37"/>
          <p:cNvSpPr>
            <a:spLocks noChangeShapeType="1"/>
          </p:cNvSpPr>
          <p:nvPr/>
        </p:nvSpPr>
        <p:spPr bwMode="auto">
          <a:xfrm>
            <a:off x="3941763" y="417195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0" name="Line 38"/>
          <p:cNvSpPr>
            <a:spLocks noChangeShapeType="1"/>
          </p:cNvSpPr>
          <p:nvPr/>
        </p:nvSpPr>
        <p:spPr bwMode="auto">
          <a:xfrm>
            <a:off x="4627563" y="417195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1" name="Line 39"/>
          <p:cNvSpPr>
            <a:spLocks noChangeShapeType="1"/>
          </p:cNvSpPr>
          <p:nvPr/>
        </p:nvSpPr>
        <p:spPr bwMode="auto">
          <a:xfrm>
            <a:off x="7065963" y="409575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2" name="Line 40"/>
          <p:cNvSpPr>
            <a:spLocks noChangeShapeType="1"/>
          </p:cNvSpPr>
          <p:nvPr/>
        </p:nvSpPr>
        <p:spPr bwMode="auto">
          <a:xfrm>
            <a:off x="7980363" y="409575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3" name="Freeform 41"/>
          <p:cNvSpPr>
            <a:spLocks/>
          </p:cNvSpPr>
          <p:nvPr/>
        </p:nvSpPr>
        <p:spPr bwMode="auto">
          <a:xfrm>
            <a:off x="3332163" y="2114550"/>
            <a:ext cx="1981200" cy="1447800"/>
          </a:xfrm>
          <a:custGeom>
            <a:avLst/>
            <a:gdLst>
              <a:gd name="T0" fmla="*/ 1981200 w 1248"/>
              <a:gd name="T1" fmla="*/ 0 h 912"/>
              <a:gd name="T2" fmla="*/ 1981200 w 1248"/>
              <a:gd name="T3" fmla="*/ 1066800 h 912"/>
              <a:gd name="T4" fmla="*/ 0 w 1248"/>
              <a:gd name="T5" fmla="*/ 1066800 h 912"/>
              <a:gd name="T6" fmla="*/ 0 w 1248"/>
              <a:gd name="T7" fmla="*/ 1447800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1248" y="0"/>
                </a:moveTo>
                <a:lnTo>
                  <a:pt x="1248" y="672"/>
                </a:lnTo>
                <a:lnTo>
                  <a:pt x="0" y="672"/>
                </a:lnTo>
                <a:lnTo>
                  <a:pt x="0" y="912"/>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4" name="Freeform 42"/>
          <p:cNvSpPr>
            <a:spLocks/>
          </p:cNvSpPr>
          <p:nvPr/>
        </p:nvSpPr>
        <p:spPr bwMode="auto">
          <a:xfrm>
            <a:off x="5313363" y="3181350"/>
            <a:ext cx="1219200" cy="533400"/>
          </a:xfrm>
          <a:custGeom>
            <a:avLst/>
            <a:gdLst>
              <a:gd name="T0" fmla="*/ 0 w 768"/>
              <a:gd name="T1" fmla="*/ 0 h 336"/>
              <a:gd name="T2" fmla="*/ 1219200 w 768"/>
              <a:gd name="T3" fmla="*/ 0 h 336"/>
              <a:gd name="T4" fmla="*/ 1219200 w 768"/>
              <a:gd name="T5" fmla="*/ 533400 h 336"/>
              <a:gd name="T6" fmla="*/ 0 60000 65536"/>
              <a:gd name="T7" fmla="*/ 0 60000 65536"/>
              <a:gd name="T8" fmla="*/ 0 60000 65536"/>
              <a:gd name="T9" fmla="*/ 0 w 768"/>
              <a:gd name="T10" fmla="*/ 0 h 336"/>
              <a:gd name="T11" fmla="*/ 768 w 768"/>
              <a:gd name="T12" fmla="*/ 336 h 336"/>
            </a:gdLst>
            <a:ahLst/>
            <a:cxnLst>
              <a:cxn ang="T6">
                <a:pos x="T0" y="T1"/>
              </a:cxn>
              <a:cxn ang="T7">
                <a:pos x="T2" y="T3"/>
              </a:cxn>
              <a:cxn ang="T8">
                <a:pos x="T4" y="T5"/>
              </a:cxn>
            </a:cxnLst>
            <a:rect l="T9" t="T10" r="T11" b="T12"/>
            <a:pathLst>
              <a:path w="768" h="336">
                <a:moveTo>
                  <a:pt x="0" y="0"/>
                </a:moveTo>
                <a:lnTo>
                  <a:pt x="768" y="0"/>
                </a:lnTo>
                <a:lnTo>
                  <a:pt x="768" y="336"/>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5" name="Freeform 43"/>
          <p:cNvSpPr>
            <a:spLocks/>
          </p:cNvSpPr>
          <p:nvPr/>
        </p:nvSpPr>
        <p:spPr bwMode="auto">
          <a:xfrm>
            <a:off x="3865563" y="1962150"/>
            <a:ext cx="3124200" cy="1600200"/>
          </a:xfrm>
          <a:custGeom>
            <a:avLst/>
            <a:gdLst>
              <a:gd name="T0" fmla="*/ 3124200 w 1968"/>
              <a:gd name="T1" fmla="*/ 0 h 1008"/>
              <a:gd name="T2" fmla="*/ 3124200 w 1968"/>
              <a:gd name="T3" fmla="*/ 838200 h 1008"/>
              <a:gd name="T4" fmla="*/ 0 w 1968"/>
              <a:gd name="T5" fmla="*/ 838200 h 1008"/>
              <a:gd name="T6" fmla="*/ 0 w 1968"/>
              <a:gd name="T7" fmla="*/ 1600200 h 1008"/>
              <a:gd name="T8" fmla="*/ 0 60000 65536"/>
              <a:gd name="T9" fmla="*/ 0 60000 65536"/>
              <a:gd name="T10" fmla="*/ 0 60000 65536"/>
              <a:gd name="T11" fmla="*/ 0 60000 65536"/>
              <a:gd name="T12" fmla="*/ 0 w 1968"/>
              <a:gd name="T13" fmla="*/ 0 h 1008"/>
              <a:gd name="T14" fmla="*/ 1968 w 1968"/>
              <a:gd name="T15" fmla="*/ 1008 h 1008"/>
            </a:gdLst>
            <a:ahLst/>
            <a:cxnLst>
              <a:cxn ang="T8">
                <a:pos x="T0" y="T1"/>
              </a:cxn>
              <a:cxn ang="T9">
                <a:pos x="T2" y="T3"/>
              </a:cxn>
              <a:cxn ang="T10">
                <a:pos x="T4" y="T5"/>
              </a:cxn>
              <a:cxn ang="T11">
                <a:pos x="T6" y="T7"/>
              </a:cxn>
            </a:cxnLst>
            <a:rect l="T12" t="T13" r="T14" b="T15"/>
            <a:pathLst>
              <a:path w="1968" h="1008">
                <a:moveTo>
                  <a:pt x="1968" y="0"/>
                </a:moveTo>
                <a:lnTo>
                  <a:pt x="1968" y="528"/>
                </a:lnTo>
                <a:lnTo>
                  <a:pt x="0" y="528"/>
                </a:lnTo>
                <a:lnTo>
                  <a:pt x="0" y="1008"/>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6" name="Line 44"/>
          <p:cNvSpPr>
            <a:spLocks noChangeShapeType="1"/>
          </p:cNvSpPr>
          <p:nvPr/>
        </p:nvSpPr>
        <p:spPr bwMode="auto">
          <a:xfrm>
            <a:off x="6989764" y="2800350"/>
            <a:ext cx="1587"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7" name="Line 45"/>
          <p:cNvSpPr>
            <a:spLocks noChangeShapeType="1"/>
          </p:cNvSpPr>
          <p:nvPr/>
        </p:nvSpPr>
        <p:spPr bwMode="auto">
          <a:xfrm>
            <a:off x="7827963" y="1962150"/>
            <a:ext cx="0" cy="1752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8" name="Freeform 46"/>
          <p:cNvSpPr>
            <a:spLocks/>
          </p:cNvSpPr>
          <p:nvPr/>
        </p:nvSpPr>
        <p:spPr bwMode="auto">
          <a:xfrm>
            <a:off x="4779963" y="2952750"/>
            <a:ext cx="3048000" cy="609600"/>
          </a:xfrm>
          <a:custGeom>
            <a:avLst/>
            <a:gdLst>
              <a:gd name="T0" fmla="*/ 3048000 w 1920"/>
              <a:gd name="T1" fmla="*/ 0 h 384"/>
              <a:gd name="T2" fmla="*/ 0 w 1920"/>
              <a:gd name="T3" fmla="*/ 0 h 384"/>
              <a:gd name="T4" fmla="*/ 0 w 1920"/>
              <a:gd name="T5" fmla="*/ 609600 h 384"/>
              <a:gd name="T6" fmla="*/ 0 60000 65536"/>
              <a:gd name="T7" fmla="*/ 0 60000 65536"/>
              <a:gd name="T8" fmla="*/ 0 60000 65536"/>
              <a:gd name="T9" fmla="*/ 0 w 1920"/>
              <a:gd name="T10" fmla="*/ 0 h 384"/>
              <a:gd name="T11" fmla="*/ 1920 w 1920"/>
              <a:gd name="T12" fmla="*/ 384 h 384"/>
            </a:gdLst>
            <a:ahLst/>
            <a:cxnLst>
              <a:cxn ang="T6">
                <a:pos x="T0" y="T1"/>
              </a:cxn>
              <a:cxn ang="T7">
                <a:pos x="T2" y="T3"/>
              </a:cxn>
              <a:cxn ang="T8">
                <a:pos x="T4" y="T5"/>
              </a:cxn>
            </a:cxnLst>
            <a:rect l="T9" t="T10" r="T11" b="T12"/>
            <a:pathLst>
              <a:path w="1920" h="384">
                <a:moveTo>
                  <a:pt x="1920" y="0"/>
                </a:moveTo>
                <a:lnTo>
                  <a:pt x="0" y="0"/>
                </a:lnTo>
                <a:lnTo>
                  <a:pt x="0" y="384"/>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9" name="Freeform 47"/>
          <p:cNvSpPr>
            <a:spLocks/>
          </p:cNvSpPr>
          <p:nvPr/>
        </p:nvSpPr>
        <p:spPr bwMode="auto">
          <a:xfrm>
            <a:off x="7804150" y="2484438"/>
            <a:ext cx="1752600" cy="533400"/>
          </a:xfrm>
          <a:custGeom>
            <a:avLst/>
            <a:gdLst>
              <a:gd name="T0" fmla="*/ 0 w 1008"/>
              <a:gd name="T1" fmla="*/ 0 h 144"/>
              <a:gd name="T2" fmla="*/ 1752600 w 1008"/>
              <a:gd name="T3" fmla="*/ 0 h 144"/>
              <a:gd name="T4" fmla="*/ 1752600 w 1008"/>
              <a:gd name="T5" fmla="*/ 533400 h 144"/>
              <a:gd name="T6" fmla="*/ 0 60000 65536"/>
              <a:gd name="T7" fmla="*/ 0 60000 65536"/>
              <a:gd name="T8" fmla="*/ 0 60000 65536"/>
              <a:gd name="T9" fmla="*/ 0 w 1008"/>
              <a:gd name="T10" fmla="*/ 0 h 144"/>
              <a:gd name="T11" fmla="*/ 1008 w 1008"/>
              <a:gd name="T12" fmla="*/ 144 h 144"/>
            </a:gdLst>
            <a:ahLst/>
            <a:cxnLst>
              <a:cxn ang="T6">
                <a:pos x="T0" y="T1"/>
              </a:cxn>
              <a:cxn ang="T7">
                <a:pos x="T2" y="T3"/>
              </a:cxn>
              <a:cxn ang="T8">
                <a:pos x="T4" y="T5"/>
              </a:cxn>
            </a:cxnLst>
            <a:rect l="T9" t="T10" r="T11" b="T12"/>
            <a:pathLst>
              <a:path w="1008" h="144">
                <a:moveTo>
                  <a:pt x="0" y="0"/>
                </a:moveTo>
                <a:lnTo>
                  <a:pt x="1008" y="0"/>
                </a:lnTo>
                <a:lnTo>
                  <a:pt x="1008" y="144"/>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0" name="Line 48"/>
          <p:cNvSpPr>
            <a:spLocks noChangeShapeType="1"/>
          </p:cNvSpPr>
          <p:nvPr/>
        </p:nvSpPr>
        <p:spPr bwMode="auto">
          <a:xfrm>
            <a:off x="2235201" y="5684838"/>
            <a:ext cx="8310563"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1" name="Freeform 50"/>
          <p:cNvSpPr>
            <a:spLocks/>
          </p:cNvSpPr>
          <p:nvPr/>
        </p:nvSpPr>
        <p:spPr bwMode="auto">
          <a:xfrm>
            <a:off x="8870950" y="1493838"/>
            <a:ext cx="1524000" cy="4191000"/>
          </a:xfrm>
          <a:custGeom>
            <a:avLst/>
            <a:gdLst>
              <a:gd name="T0" fmla="*/ 1524000 w 960"/>
              <a:gd name="T1" fmla="*/ 4191000 h 2448"/>
              <a:gd name="T2" fmla="*/ 1524000 w 960"/>
              <a:gd name="T3" fmla="*/ 0 h 2448"/>
              <a:gd name="T4" fmla="*/ 0 w 960"/>
              <a:gd name="T5" fmla="*/ 0 h 2448"/>
              <a:gd name="T6" fmla="*/ 0 60000 65536"/>
              <a:gd name="T7" fmla="*/ 0 60000 65536"/>
              <a:gd name="T8" fmla="*/ 0 60000 65536"/>
              <a:gd name="T9" fmla="*/ 0 w 960"/>
              <a:gd name="T10" fmla="*/ 0 h 2448"/>
              <a:gd name="T11" fmla="*/ 960 w 960"/>
              <a:gd name="T12" fmla="*/ 2448 h 2448"/>
            </a:gdLst>
            <a:ahLst/>
            <a:cxnLst>
              <a:cxn ang="T6">
                <a:pos x="T0" y="T1"/>
              </a:cxn>
              <a:cxn ang="T7">
                <a:pos x="T2" y="T3"/>
              </a:cxn>
              <a:cxn ang="T8">
                <a:pos x="T4" y="T5"/>
              </a:cxn>
            </a:cxnLst>
            <a:rect l="T9" t="T10" r="T11" b="T12"/>
            <a:pathLst>
              <a:path w="960" h="2448">
                <a:moveTo>
                  <a:pt x="960" y="2448"/>
                </a:moveTo>
                <a:lnTo>
                  <a:pt x="960" y="0"/>
                </a:lnTo>
                <a:lnTo>
                  <a:pt x="0" y="0"/>
                </a:lnTo>
              </a:path>
            </a:pathLst>
          </a:custGeom>
          <a:noFill/>
          <a:ln w="57150" cap="flat" cmpd="sng">
            <a:solidFill>
              <a:schemeClr val="accent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2" name="Line 51"/>
          <p:cNvSpPr>
            <a:spLocks noChangeShapeType="1"/>
          </p:cNvSpPr>
          <p:nvPr/>
        </p:nvSpPr>
        <p:spPr bwMode="auto">
          <a:xfrm>
            <a:off x="2622550" y="3094038"/>
            <a:ext cx="0" cy="25908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3" name="Line 52"/>
          <p:cNvSpPr>
            <a:spLocks noChangeShapeType="1"/>
          </p:cNvSpPr>
          <p:nvPr/>
        </p:nvSpPr>
        <p:spPr bwMode="auto">
          <a:xfrm>
            <a:off x="7575550" y="4999038"/>
            <a:ext cx="0" cy="6858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4" name="Line 53"/>
          <p:cNvSpPr>
            <a:spLocks noChangeShapeType="1"/>
          </p:cNvSpPr>
          <p:nvPr/>
        </p:nvSpPr>
        <p:spPr bwMode="auto">
          <a:xfrm>
            <a:off x="4298950" y="4999038"/>
            <a:ext cx="0" cy="6858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5" name="Text Box 55"/>
          <p:cNvSpPr txBox="1">
            <a:spLocks noChangeArrowheads="1"/>
          </p:cNvSpPr>
          <p:nvPr/>
        </p:nvSpPr>
        <p:spPr bwMode="auto">
          <a:xfrm>
            <a:off x="1863726" y="884238"/>
            <a:ext cx="1336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From Mem</a:t>
            </a:r>
          </a:p>
        </p:txBody>
      </p:sp>
      <p:sp>
        <p:nvSpPr>
          <p:cNvPr id="53286" name="Text Box 56"/>
          <p:cNvSpPr txBox="1">
            <a:spLocks noChangeArrowheads="1"/>
          </p:cNvSpPr>
          <p:nvPr/>
        </p:nvSpPr>
        <p:spPr bwMode="auto">
          <a:xfrm>
            <a:off x="6945314" y="808038"/>
            <a:ext cx="1570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Registers</a:t>
            </a:r>
          </a:p>
        </p:txBody>
      </p:sp>
      <p:sp>
        <p:nvSpPr>
          <p:cNvPr id="53287" name="Text Box 57"/>
          <p:cNvSpPr txBox="1">
            <a:spLocks noChangeArrowheads="1"/>
          </p:cNvSpPr>
          <p:nvPr/>
        </p:nvSpPr>
        <p:spPr bwMode="auto">
          <a:xfrm>
            <a:off x="5240338" y="419893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Reservation </a:t>
            </a:r>
          </a:p>
          <a:p>
            <a:pPr algn="ctr"/>
            <a:r>
              <a:rPr lang="en-US" altLang="zh-CN">
                <a:latin typeface="Comic Sans MS" panose="030F0702030302020204" pitchFamily="66" charset="0"/>
                <a:ea typeface="宋体" panose="02010600030101010101" pitchFamily="2" charset="-122"/>
              </a:rPr>
              <a:t>Stations</a:t>
            </a:r>
          </a:p>
        </p:txBody>
      </p:sp>
      <p:sp>
        <p:nvSpPr>
          <p:cNvPr id="53288" name="Line 58"/>
          <p:cNvSpPr>
            <a:spLocks noChangeShapeType="1"/>
          </p:cNvSpPr>
          <p:nvPr/>
        </p:nvSpPr>
        <p:spPr bwMode="auto">
          <a:xfrm flipV="1">
            <a:off x="5060950" y="4160838"/>
            <a:ext cx="0" cy="12192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9" name="Line 59"/>
          <p:cNvSpPr>
            <a:spLocks noChangeShapeType="1"/>
          </p:cNvSpPr>
          <p:nvPr/>
        </p:nvSpPr>
        <p:spPr bwMode="auto">
          <a:xfrm flipV="1">
            <a:off x="5060950" y="4160838"/>
            <a:ext cx="0" cy="15240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0" name="Line 60"/>
          <p:cNvSpPr>
            <a:spLocks noChangeShapeType="1"/>
          </p:cNvSpPr>
          <p:nvPr/>
        </p:nvSpPr>
        <p:spPr bwMode="auto">
          <a:xfrm flipV="1">
            <a:off x="8413750" y="4084638"/>
            <a:ext cx="0" cy="16002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1" name="Text Box 61"/>
          <p:cNvSpPr txBox="1">
            <a:spLocks noChangeArrowheads="1"/>
          </p:cNvSpPr>
          <p:nvPr/>
        </p:nvSpPr>
        <p:spPr bwMode="auto">
          <a:xfrm>
            <a:off x="4470400" y="5837238"/>
            <a:ext cx="2857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Common Data Bus (CDB)</a:t>
            </a:r>
          </a:p>
        </p:txBody>
      </p:sp>
      <p:sp>
        <p:nvSpPr>
          <p:cNvPr id="53292" name="Text Box 62"/>
          <p:cNvSpPr txBox="1">
            <a:spLocks noChangeArrowheads="1"/>
          </p:cNvSpPr>
          <p:nvPr/>
        </p:nvSpPr>
        <p:spPr bwMode="auto">
          <a:xfrm>
            <a:off x="8986839" y="4237038"/>
            <a:ext cx="1069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To Mem</a:t>
            </a:r>
          </a:p>
        </p:txBody>
      </p:sp>
      <p:sp>
        <p:nvSpPr>
          <p:cNvPr id="53293" name="Text Box 63"/>
          <p:cNvSpPr txBox="1">
            <a:spLocks noChangeArrowheads="1"/>
          </p:cNvSpPr>
          <p:nvPr/>
        </p:nvSpPr>
        <p:spPr bwMode="auto">
          <a:xfrm>
            <a:off x="3917951" y="884238"/>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Op</a:t>
            </a:r>
          </a:p>
          <a:p>
            <a:pPr algn="ctr"/>
            <a:r>
              <a:rPr lang="en-US" altLang="zh-CN">
                <a:latin typeface="Comic Sans MS" panose="030F0702030302020204" pitchFamily="66" charset="0"/>
                <a:ea typeface="宋体" panose="02010600030101010101" pitchFamily="2" charset="-122"/>
              </a:rPr>
              <a:t>Queue</a:t>
            </a:r>
          </a:p>
        </p:txBody>
      </p:sp>
      <p:sp>
        <p:nvSpPr>
          <p:cNvPr id="53294" name="Text Box 64"/>
          <p:cNvSpPr txBox="1">
            <a:spLocks noChangeArrowheads="1"/>
          </p:cNvSpPr>
          <p:nvPr/>
        </p:nvSpPr>
        <p:spPr bwMode="auto">
          <a:xfrm>
            <a:off x="2851151" y="1417638"/>
            <a:ext cx="1635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Load Buffers</a:t>
            </a:r>
          </a:p>
        </p:txBody>
      </p:sp>
      <p:sp>
        <p:nvSpPr>
          <p:cNvPr id="53295" name="Text Box 66"/>
          <p:cNvSpPr txBox="1">
            <a:spLocks noChangeArrowheads="1"/>
          </p:cNvSpPr>
          <p:nvPr/>
        </p:nvSpPr>
        <p:spPr bwMode="auto">
          <a:xfrm>
            <a:off x="1601789" y="1858963"/>
            <a:ext cx="68738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Load1</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Load2</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Load3</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Load4</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Load5</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Load6</a:t>
            </a:r>
          </a:p>
        </p:txBody>
      </p:sp>
      <p:grpSp>
        <p:nvGrpSpPr>
          <p:cNvPr id="53296" name="Group 70"/>
          <p:cNvGrpSpPr>
            <a:grpSpLocks/>
          </p:cNvGrpSpPr>
          <p:nvPr/>
        </p:nvGrpSpPr>
        <p:grpSpPr bwMode="auto">
          <a:xfrm>
            <a:off x="6373814" y="3711576"/>
            <a:ext cx="2219325" cy="193675"/>
            <a:chOff x="3055" y="2338"/>
            <a:chExt cx="1398" cy="122"/>
          </a:xfrm>
        </p:grpSpPr>
        <p:sp>
          <p:nvSpPr>
            <p:cNvPr id="53313" name="Rectangle 32"/>
            <p:cNvSpPr>
              <a:spLocks noChangeArrowheads="1"/>
            </p:cNvSpPr>
            <p:nvPr/>
          </p:nvSpPr>
          <p:spPr bwMode="auto">
            <a:xfrm>
              <a:off x="3059" y="2340"/>
              <a:ext cx="1392" cy="120"/>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b="0">
                <a:ea typeface="宋体" panose="02010600030101010101" pitchFamily="2" charset="-122"/>
              </a:endParaRPr>
            </a:p>
          </p:txBody>
        </p:sp>
        <p:sp>
          <p:nvSpPr>
            <p:cNvPr id="53314" name="Rectangle 67"/>
            <p:cNvSpPr>
              <a:spLocks noChangeArrowheads="1"/>
            </p:cNvSpPr>
            <p:nvPr/>
          </p:nvSpPr>
          <p:spPr bwMode="auto">
            <a:xfrm>
              <a:off x="3249" y="2338"/>
              <a:ext cx="480" cy="1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400" b="0">
                  <a:ea typeface="宋体" panose="02010600030101010101" pitchFamily="2" charset="-122"/>
                </a:rPr>
                <a:t>R(F2)</a:t>
              </a:r>
            </a:p>
          </p:txBody>
        </p:sp>
        <p:sp>
          <p:nvSpPr>
            <p:cNvPr id="53315" name="Rectangle 68"/>
            <p:cNvSpPr>
              <a:spLocks noChangeArrowheads="1"/>
            </p:cNvSpPr>
            <p:nvPr/>
          </p:nvSpPr>
          <p:spPr bwMode="auto">
            <a:xfrm>
              <a:off x="3729" y="2338"/>
              <a:ext cx="724" cy="1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400" b="0">
                  <a:ea typeface="宋体" panose="02010600030101010101" pitchFamily="2" charset="-122"/>
                </a:rPr>
                <a:t>Load1</a:t>
              </a:r>
            </a:p>
          </p:txBody>
        </p:sp>
        <p:sp>
          <p:nvSpPr>
            <p:cNvPr id="53316" name="Rectangle 69"/>
            <p:cNvSpPr>
              <a:spLocks noChangeArrowheads="1"/>
            </p:cNvSpPr>
            <p:nvPr/>
          </p:nvSpPr>
          <p:spPr bwMode="auto">
            <a:xfrm>
              <a:off x="3055" y="2338"/>
              <a:ext cx="191" cy="1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400" b="0">
                  <a:ea typeface="宋体" panose="02010600030101010101" pitchFamily="2" charset="-122"/>
                </a:rPr>
                <a:t>mul</a:t>
              </a:r>
              <a:endParaRPr lang="en-US" altLang="zh-CN" b="0">
                <a:ea typeface="宋体" panose="02010600030101010101" pitchFamily="2" charset="-122"/>
              </a:endParaRPr>
            </a:p>
          </p:txBody>
        </p:sp>
      </p:grpSp>
      <p:grpSp>
        <p:nvGrpSpPr>
          <p:cNvPr id="53297" name="Group 71"/>
          <p:cNvGrpSpPr>
            <a:grpSpLocks/>
          </p:cNvGrpSpPr>
          <p:nvPr/>
        </p:nvGrpSpPr>
        <p:grpSpPr bwMode="auto">
          <a:xfrm>
            <a:off x="6373814" y="3898901"/>
            <a:ext cx="2219325" cy="193675"/>
            <a:chOff x="3055" y="2338"/>
            <a:chExt cx="1398" cy="122"/>
          </a:xfrm>
        </p:grpSpPr>
        <p:sp>
          <p:nvSpPr>
            <p:cNvPr id="53309" name="Rectangle 72"/>
            <p:cNvSpPr>
              <a:spLocks noChangeArrowheads="1"/>
            </p:cNvSpPr>
            <p:nvPr/>
          </p:nvSpPr>
          <p:spPr bwMode="auto">
            <a:xfrm>
              <a:off x="3059" y="2340"/>
              <a:ext cx="1392" cy="120"/>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b="0">
                <a:ea typeface="宋体" panose="02010600030101010101" pitchFamily="2" charset="-122"/>
              </a:endParaRPr>
            </a:p>
          </p:txBody>
        </p:sp>
        <p:sp>
          <p:nvSpPr>
            <p:cNvPr id="53310" name="Rectangle 73"/>
            <p:cNvSpPr>
              <a:spLocks noChangeArrowheads="1"/>
            </p:cNvSpPr>
            <p:nvPr/>
          </p:nvSpPr>
          <p:spPr bwMode="auto">
            <a:xfrm>
              <a:off x="3249" y="2338"/>
              <a:ext cx="480" cy="1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400" b="0">
                  <a:ea typeface="宋体" panose="02010600030101010101" pitchFamily="2" charset="-122"/>
                </a:rPr>
                <a:t>R(F2)</a:t>
              </a:r>
            </a:p>
          </p:txBody>
        </p:sp>
        <p:sp>
          <p:nvSpPr>
            <p:cNvPr id="53311" name="Rectangle 74"/>
            <p:cNvSpPr>
              <a:spLocks noChangeArrowheads="1"/>
            </p:cNvSpPr>
            <p:nvPr/>
          </p:nvSpPr>
          <p:spPr bwMode="auto">
            <a:xfrm>
              <a:off x="3729" y="2338"/>
              <a:ext cx="724" cy="1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400" b="0">
                  <a:ea typeface="宋体" panose="02010600030101010101" pitchFamily="2" charset="-122"/>
                </a:rPr>
                <a:t>Load2</a:t>
              </a:r>
            </a:p>
          </p:txBody>
        </p:sp>
        <p:sp>
          <p:nvSpPr>
            <p:cNvPr id="53312" name="Rectangle 75"/>
            <p:cNvSpPr>
              <a:spLocks noChangeArrowheads="1"/>
            </p:cNvSpPr>
            <p:nvPr/>
          </p:nvSpPr>
          <p:spPr bwMode="auto">
            <a:xfrm>
              <a:off x="3055" y="2338"/>
              <a:ext cx="191" cy="1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400" b="0">
                  <a:ea typeface="宋体" panose="02010600030101010101" pitchFamily="2" charset="-122"/>
                </a:rPr>
                <a:t>mul</a:t>
              </a:r>
              <a:endParaRPr lang="en-US" altLang="zh-CN" b="0">
                <a:ea typeface="宋体" panose="02010600030101010101" pitchFamily="2" charset="-122"/>
              </a:endParaRPr>
            </a:p>
          </p:txBody>
        </p:sp>
      </p:grpSp>
      <p:sp>
        <p:nvSpPr>
          <p:cNvPr id="53298" name="Text Box 77"/>
          <p:cNvSpPr txBox="1">
            <a:spLocks noChangeArrowheads="1"/>
          </p:cNvSpPr>
          <p:nvPr/>
        </p:nvSpPr>
        <p:spPr bwMode="auto">
          <a:xfrm>
            <a:off x="7924800" y="2438400"/>
            <a:ext cx="1028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Store </a:t>
            </a:r>
          </a:p>
          <a:p>
            <a:pPr algn="ctr"/>
            <a:r>
              <a:rPr lang="en-US" altLang="zh-CN">
                <a:latin typeface="Comic Sans MS" panose="030F0702030302020204" pitchFamily="66" charset="0"/>
                <a:ea typeface="宋体" panose="02010600030101010101" pitchFamily="2" charset="-122"/>
              </a:rPr>
              <a:t>Buffers</a:t>
            </a:r>
          </a:p>
        </p:txBody>
      </p:sp>
      <p:grpSp>
        <p:nvGrpSpPr>
          <p:cNvPr id="53299" name="Group 79"/>
          <p:cNvGrpSpPr>
            <a:grpSpLocks/>
          </p:cNvGrpSpPr>
          <p:nvPr/>
        </p:nvGrpSpPr>
        <p:grpSpPr bwMode="auto">
          <a:xfrm>
            <a:off x="8693150" y="3021013"/>
            <a:ext cx="1447800" cy="203200"/>
            <a:chOff x="4524" y="1903"/>
            <a:chExt cx="912" cy="128"/>
          </a:xfrm>
        </p:grpSpPr>
        <p:sp>
          <p:nvSpPr>
            <p:cNvPr id="53307" name="Rectangle 80"/>
            <p:cNvSpPr>
              <a:spLocks noChangeArrowheads="1"/>
            </p:cNvSpPr>
            <p:nvPr/>
          </p:nvSpPr>
          <p:spPr bwMode="auto">
            <a:xfrm>
              <a:off x="4524" y="1903"/>
              <a:ext cx="56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600" b="0">
                  <a:ea typeface="宋体" panose="02010600030101010101" pitchFamily="2" charset="-122"/>
                </a:rPr>
                <a:t>Addr: 80</a:t>
              </a:r>
            </a:p>
          </p:txBody>
        </p:sp>
        <p:sp>
          <p:nvSpPr>
            <p:cNvPr id="53308" name="Rectangle 81"/>
            <p:cNvSpPr>
              <a:spLocks noChangeArrowheads="1"/>
            </p:cNvSpPr>
            <p:nvPr/>
          </p:nvSpPr>
          <p:spPr bwMode="auto">
            <a:xfrm>
              <a:off x="5088" y="1903"/>
              <a:ext cx="348"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600" b="0">
                  <a:ea typeface="宋体" panose="02010600030101010101" pitchFamily="2" charset="-122"/>
                </a:rPr>
                <a:t>Mult1</a:t>
              </a:r>
            </a:p>
          </p:txBody>
        </p:sp>
      </p:grpSp>
      <p:sp>
        <p:nvSpPr>
          <p:cNvPr id="53300" name="Rectangle 83"/>
          <p:cNvSpPr>
            <a:spLocks noChangeArrowheads="1"/>
          </p:cNvSpPr>
          <p:nvPr/>
        </p:nvSpPr>
        <p:spPr bwMode="auto">
          <a:xfrm>
            <a:off x="8693151" y="3224213"/>
            <a:ext cx="892175"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600" b="0">
                <a:ea typeface="宋体" panose="02010600030101010101" pitchFamily="2" charset="-122"/>
              </a:rPr>
              <a:t>Addr: 72</a:t>
            </a:r>
          </a:p>
        </p:txBody>
      </p:sp>
      <p:sp>
        <p:nvSpPr>
          <p:cNvPr id="53301" name="Rectangle 84"/>
          <p:cNvSpPr>
            <a:spLocks noChangeArrowheads="1"/>
          </p:cNvSpPr>
          <p:nvPr/>
        </p:nvSpPr>
        <p:spPr bwMode="auto">
          <a:xfrm>
            <a:off x="9588500" y="3224213"/>
            <a:ext cx="55245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600" b="0">
                <a:ea typeface="宋体" panose="02010600030101010101" pitchFamily="2" charset="-122"/>
              </a:rPr>
              <a:t>Mult2</a:t>
            </a:r>
          </a:p>
        </p:txBody>
      </p:sp>
      <p:grpSp>
        <p:nvGrpSpPr>
          <p:cNvPr id="53302" name="Group 85"/>
          <p:cNvGrpSpPr>
            <a:grpSpLocks/>
          </p:cNvGrpSpPr>
          <p:nvPr/>
        </p:nvGrpSpPr>
        <p:grpSpPr bwMode="auto">
          <a:xfrm>
            <a:off x="8693150" y="3427413"/>
            <a:ext cx="1447800" cy="203200"/>
            <a:chOff x="4524" y="1903"/>
            <a:chExt cx="912" cy="128"/>
          </a:xfrm>
        </p:grpSpPr>
        <p:sp>
          <p:nvSpPr>
            <p:cNvPr id="53305" name="Rectangle 86"/>
            <p:cNvSpPr>
              <a:spLocks noChangeArrowheads="1"/>
            </p:cNvSpPr>
            <p:nvPr/>
          </p:nvSpPr>
          <p:spPr bwMode="auto">
            <a:xfrm>
              <a:off x="4524" y="1903"/>
              <a:ext cx="56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sz="1600" b="0">
                <a:ea typeface="宋体" panose="02010600030101010101" pitchFamily="2" charset="-122"/>
              </a:endParaRPr>
            </a:p>
          </p:txBody>
        </p:sp>
        <p:sp>
          <p:nvSpPr>
            <p:cNvPr id="53306" name="Rectangle 87"/>
            <p:cNvSpPr>
              <a:spLocks noChangeArrowheads="1"/>
            </p:cNvSpPr>
            <p:nvPr/>
          </p:nvSpPr>
          <p:spPr bwMode="auto">
            <a:xfrm>
              <a:off x="5088" y="1903"/>
              <a:ext cx="348"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sz="1600" b="0">
                <a:ea typeface="宋体" panose="02010600030101010101" pitchFamily="2" charset="-122"/>
              </a:endParaRPr>
            </a:p>
          </p:txBody>
        </p:sp>
      </p:grpSp>
      <p:sp>
        <p:nvSpPr>
          <p:cNvPr id="53303" name="Line 88"/>
          <p:cNvSpPr>
            <a:spLocks noChangeShapeType="1"/>
          </p:cNvSpPr>
          <p:nvPr/>
        </p:nvSpPr>
        <p:spPr bwMode="auto">
          <a:xfrm>
            <a:off x="9556750" y="3627438"/>
            <a:ext cx="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4" name="Line 49"/>
          <p:cNvSpPr>
            <a:spLocks noChangeShapeType="1"/>
          </p:cNvSpPr>
          <p:nvPr/>
        </p:nvSpPr>
        <p:spPr bwMode="auto">
          <a:xfrm flipH="1">
            <a:off x="10013950" y="3322638"/>
            <a:ext cx="381000" cy="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899680393"/>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4274"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61473" name="工作表" r:id="rId3" imgW="8924863" imgH="5848343" progId="Excel.Sheet.8">
                  <p:embed/>
                </p:oleObj>
              </mc:Choice>
              <mc:Fallback>
                <p:oleObj name="工作表" r:id="rId3" imgW="8924863" imgH="5848343"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2" name="Rectangle 4"/>
          <p:cNvSpPr>
            <a:spLocks noGrp="1" noChangeArrowheads="1"/>
          </p:cNvSpPr>
          <p:nvPr>
            <p:ph type="body" idx="1"/>
          </p:nvPr>
        </p:nvSpPr>
        <p:spPr>
          <a:xfrm>
            <a:off x="1981200" y="6096000"/>
            <a:ext cx="8032750" cy="444500"/>
          </a:xfrm>
          <a:noFill/>
        </p:spPr>
        <p:txBody>
          <a:bodyPr vert="horz" lIns="90487" tIns="44450" rIns="90487" bIns="44450" rtlCol="0">
            <a:normAutofit fontScale="70000" lnSpcReduction="20000"/>
          </a:bodyPr>
          <a:lstStyle/>
          <a:p>
            <a:pPr>
              <a:lnSpc>
                <a:spcPct val="70000"/>
              </a:lnSpc>
            </a:pPr>
            <a:r>
              <a:rPr lang="en-US" altLang="zh-CN" sz="2000">
                <a:solidFill>
                  <a:schemeClr val="accent1"/>
                </a:solidFill>
                <a:ea typeface="宋体" panose="02010600030101010101" pitchFamily="2" charset="-122"/>
              </a:rPr>
              <a:t>Load1 completing: who is waiting?</a:t>
            </a:r>
          </a:p>
          <a:p>
            <a:pPr>
              <a:lnSpc>
                <a:spcPct val="70000"/>
              </a:lnSpc>
            </a:pPr>
            <a:r>
              <a:rPr lang="en-US" altLang="zh-CN" sz="2000">
                <a:solidFill>
                  <a:schemeClr val="accent1"/>
                </a:solidFill>
                <a:ea typeface="宋体" panose="02010600030101010101" pitchFamily="2" charset="-122"/>
              </a:rPr>
              <a:t>Note: Dispatching SUBI</a:t>
            </a:r>
          </a:p>
        </p:txBody>
      </p:sp>
      <p:sp>
        <p:nvSpPr>
          <p:cNvPr id="54276" name="Rectangle 5"/>
          <p:cNvSpPr>
            <a:spLocks noGrp="1" noChangeArrowheads="1"/>
          </p:cNvSpPr>
          <p:nvPr>
            <p:ph type="title"/>
          </p:nvPr>
        </p:nvSpPr>
        <p:spPr>
          <a:xfrm>
            <a:off x="2289174" y="230187"/>
            <a:ext cx="7724775" cy="608013"/>
          </a:xfrm>
        </p:spPr>
        <p:txBody>
          <a:bodyPr>
            <a:normAutofit fontScale="90000"/>
          </a:bodyPr>
          <a:lstStyle/>
          <a:p>
            <a:r>
              <a:rPr lang="en-US" altLang="zh-CN" dirty="0" smtClean="0">
                <a:ea typeface="宋体" panose="02010600030101010101" pitchFamily="2" charset="-122"/>
              </a:rPr>
              <a:t>Loop Example Cycle 9</a:t>
            </a:r>
          </a:p>
        </p:txBody>
      </p:sp>
    </p:spTree>
    <p:extLst>
      <p:ext uri="{BB962C8B-B14F-4D97-AF65-F5344CB8AC3E}">
        <p14:creationId xmlns:p14="http://schemas.microsoft.com/office/powerpoint/2010/main" val="8344089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4692">
                                            <p:txEl>
                                              <p:pRg st="0" end="0"/>
                                            </p:txEl>
                                          </p:spTgt>
                                        </p:tgtEl>
                                        <p:attrNameLst>
                                          <p:attrName>style.visibility</p:attrName>
                                        </p:attrNameLst>
                                      </p:cBhvr>
                                      <p:to>
                                        <p:strVal val="visible"/>
                                      </p:to>
                                    </p:set>
                                    <p:anim calcmode="lin" valueType="num">
                                      <p:cBhvr additive="base">
                                        <p:cTn id="7" dur="500" fill="hold"/>
                                        <p:tgtEl>
                                          <p:spTgt spid="11469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46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4692">
                                            <p:txEl>
                                              <p:pRg st="1" end="1"/>
                                            </p:txEl>
                                          </p:spTgt>
                                        </p:tgtEl>
                                        <p:attrNameLst>
                                          <p:attrName>style.visibility</p:attrName>
                                        </p:attrNameLst>
                                      </p:cBhvr>
                                      <p:to>
                                        <p:strVal val="visible"/>
                                      </p:to>
                                    </p:set>
                                    <p:anim calcmode="lin" valueType="num">
                                      <p:cBhvr additive="base">
                                        <p:cTn id="13" dur="500" fill="hold"/>
                                        <p:tgtEl>
                                          <p:spTgt spid="11469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469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5298"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62497"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16" name="Rectangle 4"/>
          <p:cNvSpPr>
            <a:spLocks noGrp="1" noChangeArrowheads="1"/>
          </p:cNvSpPr>
          <p:nvPr>
            <p:ph type="body" idx="1"/>
          </p:nvPr>
        </p:nvSpPr>
        <p:spPr>
          <a:xfrm>
            <a:off x="1981200" y="6096000"/>
            <a:ext cx="8032750" cy="444500"/>
          </a:xfrm>
          <a:noFill/>
        </p:spPr>
        <p:txBody>
          <a:bodyPr vert="horz" lIns="90487" tIns="44450" rIns="90487" bIns="44450" rtlCol="0">
            <a:normAutofit fontScale="85000" lnSpcReduction="20000"/>
          </a:bodyPr>
          <a:lstStyle/>
          <a:p>
            <a:pPr>
              <a:lnSpc>
                <a:spcPct val="70000"/>
              </a:lnSpc>
              <a:spcBef>
                <a:spcPct val="30000"/>
              </a:spcBef>
            </a:pPr>
            <a:r>
              <a:rPr lang="en-US" altLang="zh-CN" sz="2000">
                <a:solidFill>
                  <a:schemeClr val="accent1"/>
                </a:solidFill>
                <a:ea typeface="宋体" panose="02010600030101010101" pitchFamily="2" charset="-122"/>
              </a:rPr>
              <a:t>Load2 completing: who is waiting?</a:t>
            </a:r>
          </a:p>
          <a:p>
            <a:pPr>
              <a:lnSpc>
                <a:spcPct val="70000"/>
              </a:lnSpc>
              <a:spcBef>
                <a:spcPct val="30000"/>
              </a:spcBef>
            </a:pPr>
            <a:r>
              <a:rPr lang="en-US" altLang="zh-CN" sz="2000">
                <a:solidFill>
                  <a:schemeClr val="accent1"/>
                </a:solidFill>
                <a:ea typeface="宋体" panose="02010600030101010101" pitchFamily="2" charset="-122"/>
              </a:rPr>
              <a:t>Note: Dispatching BNEZ</a:t>
            </a:r>
          </a:p>
        </p:txBody>
      </p:sp>
      <p:sp>
        <p:nvSpPr>
          <p:cNvPr id="55300" name="Rectangle 5"/>
          <p:cNvSpPr>
            <a:spLocks noGrp="1" noChangeArrowheads="1"/>
          </p:cNvSpPr>
          <p:nvPr>
            <p:ph type="title"/>
          </p:nvPr>
        </p:nvSpPr>
        <p:spPr>
          <a:xfrm>
            <a:off x="2289174" y="230187"/>
            <a:ext cx="7629525" cy="608013"/>
          </a:xfrm>
        </p:spPr>
        <p:txBody>
          <a:bodyPr>
            <a:normAutofit fontScale="90000"/>
          </a:bodyPr>
          <a:lstStyle/>
          <a:p>
            <a:r>
              <a:rPr lang="en-US" altLang="zh-CN" dirty="0" smtClean="0">
                <a:ea typeface="宋体" panose="02010600030101010101" pitchFamily="2" charset="-122"/>
              </a:rPr>
              <a:t>Loop Example Cycle 10</a:t>
            </a:r>
          </a:p>
        </p:txBody>
      </p:sp>
    </p:spTree>
    <p:extLst>
      <p:ext uri="{BB962C8B-B14F-4D97-AF65-F5344CB8AC3E}">
        <p14:creationId xmlns:p14="http://schemas.microsoft.com/office/powerpoint/2010/main" val="656299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anim calcmode="lin" valueType="num">
                                      <p:cBhvr additive="base">
                                        <p:cTn id="7" dur="500" fill="hold"/>
                                        <p:tgtEl>
                                          <p:spTgt spid="11571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57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716">
                                            <p:txEl>
                                              <p:pRg st="1" end="1"/>
                                            </p:txEl>
                                          </p:spTgt>
                                        </p:tgtEl>
                                        <p:attrNameLst>
                                          <p:attrName>style.visibility</p:attrName>
                                        </p:attrNameLst>
                                      </p:cBhvr>
                                      <p:to>
                                        <p:strVal val="visible"/>
                                      </p:to>
                                    </p:set>
                                    <p:anim calcmode="lin" valueType="num">
                                      <p:cBhvr additive="base">
                                        <p:cTn id="13" dur="500" fill="hold"/>
                                        <p:tgtEl>
                                          <p:spTgt spid="11571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7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6322"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63521"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40" name="Rectangle 4"/>
          <p:cNvSpPr>
            <a:spLocks noGrp="1" noChangeArrowheads="1"/>
          </p:cNvSpPr>
          <p:nvPr>
            <p:ph type="body" idx="1"/>
          </p:nvPr>
        </p:nvSpPr>
        <p:spPr>
          <a:xfrm>
            <a:off x="1965325" y="6127750"/>
            <a:ext cx="8032750" cy="444500"/>
          </a:xfrm>
          <a:noFill/>
        </p:spPr>
        <p:txBody>
          <a:bodyPr vert="horz" lIns="90487" tIns="44450" rIns="90487" bIns="44450" rtlCol="0">
            <a:normAutofit/>
          </a:bodyPr>
          <a:lstStyle/>
          <a:p>
            <a:pPr>
              <a:lnSpc>
                <a:spcPct val="70000"/>
              </a:lnSpc>
            </a:pPr>
            <a:r>
              <a:rPr lang="en-US" altLang="zh-CN" smtClean="0">
                <a:solidFill>
                  <a:schemeClr val="accent1"/>
                </a:solidFill>
                <a:ea typeface="宋体" panose="02010600030101010101" pitchFamily="2" charset="-122"/>
              </a:rPr>
              <a:t>Next load in sequence</a:t>
            </a:r>
          </a:p>
        </p:txBody>
      </p:sp>
      <p:sp>
        <p:nvSpPr>
          <p:cNvPr id="56324" name="Rectangle 5"/>
          <p:cNvSpPr>
            <a:spLocks noGrp="1" noChangeArrowheads="1"/>
          </p:cNvSpPr>
          <p:nvPr>
            <p:ph type="title"/>
          </p:nvPr>
        </p:nvSpPr>
        <p:spPr>
          <a:xfrm>
            <a:off x="2289174" y="230187"/>
            <a:ext cx="6987347" cy="608013"/>
          </a:xfrm>
        </p:spPr>
        <p:txBody>
          <a:bodyPr>
            <a:normAutofit fontScale="90000"/>
          </a:bodyPr>
          <a:lstStyle/>
          <a:p>
            <a:r>
              <a:rPr lang="en-US" altLang="zh-CN" dirty="0" smtClean="0">
                <a:ea typeface="宋体" panose="02010600030101010101" pitchFamily="2" charset="-122"/>
              </a:rPr>
              <a:t>Loop Example Cycle 11</a:t>
            </a:r>
          </a:p>
        </p:txBody>
      </p:sp>
    </p:spTree>
    <p:extLst>
      <p:ext uri="{BB962C8B-B14F-4D97-AF65-F5344CB8AC3E}">
        <p14:creationId xmlns:p14="http://schemas.microsoft.com/office/powerpoint/2010/main" val="5140375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6740">
                                            <p:txEl>
                                              <p:pRg st="0" end="0"/>
                                            </p:txEl>
                                          </p:spTgt>
                                        </p:tgtEl>
                                        <p:attrNameLst>
                                          <p:attrName>style.visibility</p:attrName>
                                        </p:attrNameLst>
                                      </p:cBhvr>
                                      <p:to>
                                        <p:strVal val="visible"/>
                                      </p:to>
                                    </p:set>
                                    <p:anim calcmode="lin" valueType="num">
                                      <p:cBhvr additive="base">
                                        <p:cTn id="7" dur="500" fill="hold"/>
                                        <p:tgtEl>
                                          <p:spTgt spid="11674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674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7346"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64545" name="Worksheet" r:id="rId4" imgW="8925151" imgH="5848832" progId="Excel.Sheet.8">
                  <p:embed/>
                </p:oleObj>
              </mc:Choice>
              <mc:Fallback>
                <p:oleObj name="Worksheet" r:id="rId4" imgW="8925151" imgH="5848832"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4" name="Rectangle 4"/>
          <p:cNvSpPr>
            <a:spLocks noGrp="1" noChangeArrowheads="1"/>
          </p:cNvSpPr>
          <p:nvPr>
            <p:ph type="body" idx="1"/>
          </p:nvPr>
        </p:nvSpPr>
        <p:spPr>
          <a:xfrm>
            <a:off x="1965325" y="6127750"/>
            <a:ext cx="8032750" cy="444500"/>
          </a:xfrm>
          <a:noFill/>
        </p:spPr>
        <p:txBody>
          <a:bodyPr vert="horz" lIns="90487" tIns="44450" rIns="90487" bIns="44450" rtlCol="0">
            <a:normAutofit/>
          </a:bodyPr>
          <a:lstStyle/>
          <a:p>
            <a:pPr>
              <a:lnSpc>
                <a:spcPct val="70000"/>
              </a:lnSpc>
            </a:pPr>
            <a:r>
              <a:rPr lang="en-US" altLang="zh-CN" smtClean="0">
                <a:solidFill>
                  <a:schemeClr val="accent1"/>
                </a:solidFill>
                <a:ea typeface="宋体" panose="02010600030101010101" pitchFamily="2" charset="-122"/>
              </a:rPr>
              <a:t>Why not issue third multiply?</a:t>
            </a:r>
          </a:p>
        </p:txBody>
      </p:sp>
      <p:sp>
        <p:nvSpPr>
          <p:cNvPr id="57348" name="Rectangle 5"/>
          <p:cNvSpPr>
            <a:spLocks noGrp="1" noChangeArrowheads="1"/>
          </p:cNvSpPr>
          <p:nvPr>
            <p:ph type="title"/>
          </p:nvPr>
        </p:nvSpPr>
        <p:spPr>
          <a:xfrm>
            <a:off x="2289175" y="230187"/>
            <a:ext cx="7225886" cy="401639"/>
          </a:xfrm>
        </p:spPr>
        <p:txBody>
          <a:bodyPr>
            <a:normAutofit fontScale="90000"/>
          </a:bodyPr>
          <a:lstStyle/>
          <a:p>
            <a:r>
              <a:rPr lang="en-US" altLang="zh-CN" dirty="0" smtClean="0">
                <a:ea typeface="宋体" panose="02010600030101010101" pitchFamily="2" charset="-122"/>
              </a:rPr>
              <a:t>Loop Example Cycle 12</a:t>
            </a:r>
          </a:p>
        </p:txBody>
      </p:sp>
    </p:spTree>
    <p:extLst>
      <p:ext uri="{BB962C8B-B14F-4D97-AF65-F5344CB8AC3E}">
        <p14:creationId xmlns:p14="http://schemas.microsoft.com/office/powerpoint/2010/main" val="18890384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7764">
                                            <p:txEl>
                                              <p:pRg st="0" end="0"/>
                                            </p:txEl>
                                          </p:spTgt>
                                        </p:tgtEl>
                                        <p:attrNameLst>
                                          <p:attrName>style.visibility</p:attrName>
                                        </p:attrNameLst>
                                      </p:cBhvr>
                                      <p:to>
                                        <p:strVal val="visible"/>
                                      </p:to>
                                    </p:set>
                                    <p:anim calcmode="lin" valueType="num">
                                      <p:cBhvr additive="base">
                                        <p:cTn id="7" dur="500" fill="hold"/>
                                        <p:tgtEl>
                                          <p:spTgt spid="11776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776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65569"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1" name="Rectangle 4"/>
          <p:cNvSpPr>
            <a:spLocks noGrp="1" noChangeArrowheads="1"/>
          </p:cNvSpPr>
          <p:nvPr>
            <p:ph type="title"/>
          </p:nvPr>
        </p:nvSpPr>
        <p:spPr>
          <a:xfrm>
            <a:off x="2289174" y="230188"/>
            <a:ext cx="7292147" cy="405916"/>
          </a:xfrm>
        </p:spPr>
        <p:txBody>
          <a:bodyPr>
            <a:normAutofit fontScale="90000"/>
          </a:bodyPr>
          <a:lstStyle/>
          <a:p>
            <a:r>
              <a:rPr lang="en-US" altLang="zh-CN" dirty="0" smtClean="0">
                <a:ea typeface="宋体" panose="02010600030101010101" pitchFamily="2" charset="-122"/>
              </a:rPr>
              <a:t>Loop Example Cycle 13</a:t>
            </a:r>
          </a:p>
        </p:txBody>
      </p:sp>
    </p:spTree>
    <p:extLst>
      <p:ext uri="{BB962C8B-B14F-4D97-AF65-F5344CB8AC3E}">
        <p14:creationId xmlns:p14="http://schemas.microsoft.com/office/powerpoint/2010/main" val="246873693"/>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9394"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66593"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2" name="Rectangle 4"/>
          <p:cNvSpPr>
            <a:spLocks noGrp="1" noChangeArrowheads="1"/>
          </p:cNvSpPr>
          <p:nvPr>
            <p:ph type="body" idx="1"/>
          </p:nvPr>
        </p:nvSpPr>
        <p:spPr>
          <a:xfrm>
            <a:off x="1965325" y="6127750"/>
            <a:ext cx="8032750" cy="444500"/>
          </a:xfrm>
          <a:noFill/>
        </p:spPr>
        <p:txBody>
          <a:bodyPr vert="horz" lIns="90487" tIns="44450" rIns="90487" bIns="44450" rtlCol="0">
            <a:normAutofit/>
          </a:bodyPr>
          <a:lstStyle/>
          <a:p>
            <a:pPr>
              <a:lnSpc>
                <a:spcPct val="70000"/>
              </a:lnSpc>
            </a:pPr>
            <a:r>
              <a:rPr lang="en-US" altLang="zh-CN" smtClean="0">
                <a:solidFill>
                  <a:schemeClr val="accent1"/>
                </a:solidFill>
                <a:ea typeface="宋体" panose="02010600030101010101" pitchFamily="2" charset="-122"/>
              </a:rPr>
              <a:t>Mult1 completing.  Who is waiting?</a:t>
            </a:r>
          </a:p>
        </p:txBody>
      </p:sp>
      <p:sp>
        <p:nvSpPr>
          <p:cNvPr id="59396" name="Rectangle 5"/>
          <p:cNvSpPr>
            <a:spLocks noGrp="1" noChangeArrowheads="1"/>
          </p:cNvSpPr>
          <p:nvPr>
            <p:ph type="title"/>
          </p:nvPr>
        </p:nvSpPr>
        <p:spPr>
          <a:xfrm>
            <a:off x="2289174" y="230187"/>
            <a:ext cx="7629525" cy="401639"/>
          </a:xfrm>
        </p:spPr>
        <p:txBody>
          <a:bodyPr>
            <a:normAutofit fontScale="90000"/>
          </a:bodyPr>
          <a:lstStyle/>
          <a:p>
            <a:r>
              <a:rPr lang="en-US" altLang="zh-CN" dirty="0" smtClean="0">
                <a:ea typeface="宋体" panose="02010600030101010101" pitchFamily="2" charset="-122"/>
              </a:rPr>
              <a:t>Loop Example Cycle 14</a:t>
            </a:r>
          </a:p>
        </p:txBody>
      </p:sp>
    </p:spTree>
    <p:extLst>
      <p:ext uri="{BB962C8B-B14F-4D97-AF65-F5344CB8AC3E}">
        <p14:creationId xmlns:p14="http://schemas.microsoft.com/office/powerpoint/2010/main" val="3075518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9812">
                                            <p:txEl>
                                              <p:pRg st="0" end="0"/>
                                            </p:txEl>
                                          </p:spTgt>
                                        </p:tgtEl>
                                        <p:attrNameLst>
                                          <p:attrName>style.visibility</p:attrName>
                                        </p:attrNameLst>
                                      </p:cBhvr>
                                      <p:to>
                                        <p:strVal val="visible"/>
                                      </p:to>
                                    </p:set>
                                    <p:anim calcmode="lin" valueType="num">
                                      <p:cBhvr additive="base">
                                        <p:cTn id="7" dur="500" fill="hold"/>
                                        <p:tgtEl>
                                          <p:spTgt spid="1198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98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2019300" y="190500"/>
            <a:ext cx="8210550" cy="457200"/>
          </a:xfrm>
          <a:noFill/>
        </p:spPr>
        <p:txBody>
          <a:bodyPr>
            <a:normAutofit fontScale="90000"/>
          </a:bodyPr>
          <a:lstStyle/>
          <a:p>
            <a:r>
              <a:rPr lang="en-US" altLang="zh-CN" dirty="0" smtClean="0"/>
              <a:t>FP </a:t>
            </a:r>
            <a:r>
              <a:rPr lang="zh-CN" altLang="en-US" dirty="0" smtClean="0"/>
              <a:t>循环中的最少</a:t>
            </a:r>
            <a:r>
              <a:rPr lang="en-US" altLang="zh-CN" dirty="0" smtClean="0"/>
              <a:t>Stalls</a:t>
            </a:r>
            <a:r>
              <a:rPr lang="zh-CN" altLang="en-US" dirty="0" smtClean="0"/>
              <a:t>数</a:t>
            </a:r>
          </a:p>
        </p:txBody>
      </p:sp>
      <p:sp>
        <p:nvSpPr>
          <p:cNvPr id="15363" name="Rectangle 1027"/>
          <p:cNvSpPr>
            <a:spLocks noGrp="1" noChangeArrowheads="1"/>
          </p:cNvSpPr>
          <p:nvPr>
            <p:ph type="body" idx="1"/>
          </p:nvPr>
        </p:nvSpPr>
        <p:spPr>
          <a:xfrm>
            <a:off x="1673087" y="5751444"/>
            <a:ext cx="7854950" cy="410818"/>
          </a:xfrm>
          <a:noFill/>
        </p:spPr>
        <p:txBody>
          <a:bodyPr>
            <a:normAutofit lnSpcReduction="10000"/>
          </a:bodyPr>
          <a:lstStyle/>
          <a:p>
            <a:pPr>
              <a:lnSpc>
                <a:spcPct val="80000"/>
              </a:lnSpc>
              <a:buNone/>
              <a:tabLst>
                <a:tab pos="1200150" algn="l"/>
                <a:tab pos="1657350" algn="l"/>
                <a:tab pos="3028950" algn="l"/>
              </a:tabLst>
            </a:pPr>
            <a:r>
              <a:rPr lang="en-US" altLang="zh-CN" sz="2400" dirty="0">
                <a:solidFill>
                  <a:schemeClr val="hlink"/>
                </a:solidFill>
                <a:ea typeface="宋体" panose="02010600030101010101" pitchFamily="2" charset="-122"/>
              </a:rPr>
              <a:t> </a:t>
            </a:r>
            <a:r>
              <a:rPr lang="en-US" altLang="zh-CN" b="1" dirty="0">
                <a:solidFill>
                  <a:schemeClr val="hlink"/>
                </a:solidFill>
                <a:ea typeface="宋体" panose="02010600030101010101" pitchFamily="2" charset="-122"/>
              </a:rPr>
              <a:t>6 clocks: </a:t>
            </a:r>
            <a:r>
              <a:rPr lang="zh-CN" altLang="en-US" b="1" dirty="0">
                <a:solidFill>
                  <a:schemeClr val="hlink"/>
                </a:solidFill>
                <a:ea typeface="宋体" panose="02010600030101010101" pitchFamily="2" charset="-122"/>
              </a:rPr>
              <a:t>通过循环展开4次是否可以提高性能</a:t>
            </a:r>
            <a:r>
              <a:rPr lang="en-US" altLang="zh-CN" b="1" dirty="0">
                <a:solidFill>
                  <a:schemeClr val="hlink"/>
                </a:solidFill>
                <a:ea typeface="宋体" panose="02010600030101010101" pitchFamily="2" charset="-122"/>
              </a:rPr>
              <a:t>?</a:t>
            </a:r>
          </a:p>
        </p:txBody>
      </p:sp>
      <p:sp>
        <p:nvSpPr>
          <p:cNvPr id="15364" name="Rectangle 1029"/>
          <p:cNvSpPr>
            <a:spLocks noChangeArrowheads="1"/>
          </p:cNvSpPr>
          <p:nvPr/>
        </p:nvSpPr>
        <p:spPr bwMode="auto">
          <a:xfrm>
            <a:off x="768625" y="980660"/>
            <a:ext cx="10455965" cy="32202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1200150" algn="l"/>
                <a:tab pos="2000250" algn="l"/>
                <a:tab pos="3371850" algn="l"/>
              </a:tabLst>
              <a:defRPr>
                <a:solidFill>
                  <a:schemeClr val="tx1"/>
                </a:solidFill>
                <a:latin typeface="Arial" panose="020B0604020202020204" pitchFamily="34" charset="0"/>
              </a:defRPr>
            </a:lvl1pPr>
            <a:lvl2pPr marL="742950" indent="-285750">
              <a:tabLst>
                <a:tab pos="1200150" algn="l"/>
                <a:tab pos="2000250" algn="l"/>
                <a:tab pos="3371850" algn="l"/>
              </a:tabLst>
              <a:defRPr>
                <a:solidFill>
                  <a:schemeClr val="tx1"/>
                </a:solidFill>
                <a:latin typeface="Arial" panose="020B0604020202020204" pitchFamily="34" charset="0"/>
              </a:defRPr>
            </a:lvl2pPr>
            <a:lvl3pPr marL="1143000" indent="-228600">
              <a:tabLst>
                <a:tab pos="1200150" algn="l"/>
                <a:tab pos="2000250" algn="l"/>
                <a:tab pos="3371850" algn="l"/>
              </a:tabLst>
              <a:defRPr>
                <a:solidFill>
                  <a:schemeClr val="tx1"/>
                </a:solidFill>
                <a:latin typeface="Arial" panose="020B0604020202020204" pitchFamily="34" charset="0"/>
              </a:defRPr>
            </a:lvl3pPr>
            <a:lvl4pPr marL="1600200" indent="-228600">
              <a:tabLst>
                <a:tab pos="1200150" algn="l"/>
                <a:tab pos="2000250" algn="l"/>
                <a:tab pos="3371850" algn="l"/>
              </a:tabLst>
              <a:defRPr>
                <a:solidFill>
                  <a:schemeClr val="tx1"/>
                </a:solidFill>
                <a:latin typeface="Arial" panose="020B0604020202020204" pitchFamily="34" charset="0"/>
              </a:defRPr>
            </a:lvl4pPr>
            <a:lvl5pPr marL="2057400" indent="-228600">
              <a:tabLst>
                <a:tab pos="1200150" algn="l"/>
                <a:tab pos="2000250" algn="l"/>
                <a:tab pos="33718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9pPr>
          </a:lstStyle>
          <a:p>
            <a:pPr>
              <a:lnSpc>
                <a:spcPct val="90000"/>
              </a:lnSpc>
              <a:spcBef>
                <a:spcPct val="30000"/>
              </a:spcBef>
            </a:pPr>
            <a:r>
              <a:rPr lang="en-US" altLang="zh-CN" sz="2400" b="1" dirty="0">
                <a:ea typeface="宋体" panose="02010600030101010101" pitchFamily="2" charset="-122"/>
              </a:rPr>
              <a:t> 1 Loop:	</a:t>
            </a:r>
            <a:r>
              <a:rPr lang="en-US" altLang="zh-CN" sz="2400" b="1" dirty="0" smtClean="0">
                <a:ea typeface="宋体" panose="02010600030101010101" pitchFamily="2" charset="-122"/>
              </a:rPr>
              <a:t>LD          </a:t>
            </a:r>
            <a:r>
              <a:rPr lang="en-US" altLang="zh-CN" sz="2400" b="1" dirty="0" smtClean="0">
                <a:solidFill>
                  <a:schemeClr val="hlink"/>
                </a:solidFill>
                <a:ea typeface="宋体" panose="02010600030101010101" pitchFamily="2" charset="-122"/>
              </a:rPr>
              <a:t>F0</a:t>
            </a:r>
            <a:r>
              <a:rPr lang="en-US" altLang="zh-CN" sz="2400" b="1" dirty="0" smtClean="0">
                <a:ea typeface="宋体" panose="02010600030101010101" pitchFamily="2" charset="-122"/>
              </a:rPr>
              <a:t>,0(R1</a:t>
            </a:r>
            <a:r>
              <a:rPr lang="en-US" altLang="zh-CN" sz="2400" b="1" dirty="0">
                <a:ea typeface="宋体" panose="02010600030101010101" pitchFamily="2" charset="-122"/>
              </a:rPr>
              <a:t>)	   </a:t>
            </a:r>
            <a:endParaRPr lang="zh-CN" altLang="en-US" sz="2400" b="1" dirty="0">
              <a:solidFill>
                <a:schemeClr val="hlink"/>
              </a:solidFill>
              <a:ea typeface="宋体" panose="02010600030101010101" pitchFamily="2" charset="-122"/>
            </a:endParaRPr>
          </a:p>
          <a:p>
            <a:pPr>
              <a:lnSpc>
                <a:spcPct val="90000"/>
              </a:lnSpc>
              <a:spcBef>
                <a:spcPct val="30000"/>
              </a:spcBef>
            </a:pPr>
            <a:r>
              <a:rPr lang="en-US" altLang="zh-CN" sz="2400" b="1" dirty="0">
                <a:ea typeface="宋体" panose="02010600030101010101" pitchFamily="2" charset="-122"/>
              </a:rPr>
              <a:t> 2		SUBI	</a:t>
            </a:r>
            <a:r>
              <a:rPr lang="en-US" altLang="zh-CN" sz="2400" b="1" dirty="0" smtClean="0">
                <a:ea typeface="宋体" panose="02010600030101010101" pitchFamily="2" charset="-122"/>
              </a:rPr>
              <a:t>     </a:t>
            </a:r>
            <a:r>
              <a:rPr lang="en-US" altLang="zh-CN" sz="2400" b="1" dirty="0" smtClean="0">
                <a:solidFill>
                  <a:srgbClr val="C00000"/>
                </a:solidFill>
                <a:ea typeface="宋体" panose="02010600030101010101" pitchFamily="2" charset="-122"/>
              </a:rPr>
              <a:t>R1</a:t>
            </a:r>
            <a:r>
              <a:rPr lang="en-US" altLang="zh-CN" sz="2400" b="1" dirty="0" smtClean="0">
                <a:ea typeface="宋体" panose="02010600030101010101" pitchFamily="2" charset="-122"/>
              </a:rPr>
              <a:t>,R1,8</a:t>
            </a:r>
            <a:endParaRPr lang="en-US" altLang="zh-CN" sz="2400" b="1" dirty="0">
              <a:ea typeface="宋体" panose="02010600030101010101" pitchFamily="2" charset="-122"/>
            </a:endParaRPr>
          </a:p>
          <a:p>
            <a:pPr>
              <a:lnSpc>
                <a:spcPct val="90000"/>
              </a:lnSpc>
              <a:spcBef>
                <a:spcPct val="30000"/>
              </a:spcBef>
            </a:pPr>
            <a:r>
              <a:rPr lang="en-US" altLang="zh-CN" sz="2400" b="1" dirty="0">
                <a:ea typeface="宋体" panose="02010600030101010101" pitchFamily="2" charset="-122"/>
              </a:rPr>
              <a:t> 3		</a:t>
            </a:r>
            <a:r>
              <a:rPr lang="en-US" altLang="zh-CN" sz="2400" b="1" dirty="0" smtClean="0">
                <a:ea typeface="宋体" panose="02010600030101010101" pitchFamily="2" charset="-122"/>
              </a:rPr>
              <a:t>ADDD    </a:t>
            </a:r>
            <a:r>
              <a:rPr lang="en-US" altLang="zh-CN" sz="2400" b="1" dirty="0" smtClean="0">
                <a:solidFill>
                  <a:srgbClr val="FF0000"/>
                </a:solidFill>
                <a:ea typeface="宋体" panose="02010600030101010101" pitchFamily="2" charset="-122"/>
              </a:rPr>
              <a:t>F4</a:t>
            </a:r>
            <a:r>
              <a:rPr lang="en-US" altLang="zh-CN" sz="2400" b="1" dirty="0" smtClean="0">
                <a:ea typeface="宋体" panose="02010600030101010101" pitchFamily="2" charset="-122"/>
              </a:rPr>
              <a:t>,</a:t>
            </a:r>
            <a:r>
              <a:rPr lang="en-US" altLang="zh-CN" sz="2400" b="1" dirty="0" smtClean="0">
                <a:solidFill>
                  <a:schemeClr val="hlink"/>
                </a:solidFill>
                <a:ea typeface="宋体" panose="02010600030101010101" pitchFamily="2" charset="-122"/>
              </a:rPr>
              <a:t>F0</a:t>
            </a:r>
            <a:r>
              <a:rPr lang="en-US" altLang="zh-CN" sz="2400" b="1" dirty="0" smtClean="0">
                <a:ea typeface="宋体" panose="02010600030101010101" pitchFamily="2" charset="-122"/>
              </a:rPr>
              <a:t>,F2</a:t>
            </a:r>
            <a:r>
              <a:rPr lang="en-US" altLang="zh-CN" sz="2400" b="1" dirty="0">
                <a:ea typeface="宋体" panose="02010600030101010101" pitchFamily="2" charset="-122"/>
              </a:rPr>
              <a:t>	</a:t>
            </a:r>
          </a:p>
          <a:p>
            <a:pPr>
              <a:lnSpc>
                <a:spcPct val="90000"/>
              </a:lnSpc>
              <a:spcBef>
                <a:spcPct val="30000"/>
              </a:spcBef>
            </a:pPr>
            <a:r>
              <a:rPr lang="en-US" altLang="zh-CN" sz="2400" b="1" dirty="0">
                <a:ea typeface="宋体" panose="02010600030101010101" pitchFamily="2" charset="-122"/>
              </a:rPr>
              <a:t> 4     	</a:t>
            </a:r>
            <a:r>
              <a:rPr lang="en-US" altLang="zh-CN" sz="2400" b="1" dirty="0">
                <a:solidFill>
                  <a:schemeClr val="hlink"/>
                </a:solidFill>
                <a:ea typeface="宋体" panose="02010600030101010101" pitchFamily="2" charset="-122"/>
              </a:rPr>
              <a:t>stall</a:t>
            </a:r>
            <a:endParaRPr lang="en-US" altLang="zh-CN" sz="2400" b="1" dirty="0">
              <a:ea typeface="宋体" panose="02010600030101010101" pitchFamily="2" charset="-122"/>
            </a:endParaRPr>
          </a:p>
          <a:p>
            <a:pPr>
              <a:lnSpc>
                <a:spcPct val="90000"/>
              </a:lnSpc>
              <a:spcBef>
                <a:spcPct val="30000"/>
              </a:spcBef>
            </a:pPr>
            <a:r>
              <a:rPr lang="en-US" altLang="zh-CN" sz="2400" b="1" dirty="0">
                <a:ea typeface="宋体" panose="02010600030101010101" pitchFamily="2" charset="-122"/>
              </a:rPr>
              <a:t> 5		</a:t>
            </a:r>
            <a:r>
              <a:rPr lang="en-US" altLang="zh-CN" sz="2400" b="1" dirty="0" smtClean="0">
                <a:ea typeface="宋体" panose="02010600030101010101" pitchFamily="2" charset="-122"/>
              </a:rPr>
              <a:t>BNEZ     </a:t>
            </a:r>
            <a:r>
              <a:rPr lang="en-US" altLang="zh-CN" sz="2400" b="1" dirty="0" smtClean="0">
                <a:solidFill>
                  <a:srgbClr val="C00000"/>
                </a:solidFill>
                <a:ea typeface="宋体" panose="02010600030101010101" pitchFamily="2" charset="-122"/>
              </a:rPr>
              <a:t>R1</a:t>
            </a:r>
            <a:r>
              <a:rPr lang="en-US" altLang="zh-CN" sz="2400" b="1" dirty="0" smtClean="0">
                <a:ea typeface="宋体" panose="02010600030101010101" pitchFamily="2" charset="-122"/>
              </a:rPr>
              <a:t>,Loop                   ;delayed </a:t>
            </a:r>
            <a:r>
              <a:rPr lang="en-US" altLang="zh-CN" sz="2400" b="1" dirty="0">
                <a:ea typeface="宋体" panose="02010600030101010101" pitchFamily="2" charset="-122"/>
              </a:rPr>
              <a:t>branch</a:t>
            </a:r>
          </a:p>
          <a:p>
            <a:pPr>
              <a:lnSpc>
                <a:spcPct val="90000"/>
              </a:lnSpc>
              <a:spcBef>
                <a:spcPct val="30000"/>
              </a:spcBef>
            </a:pPr>
            <a:r>
              <a:rPr lang="en-US" altLang="zh-CN" sz="2400" b="1" dirty="0">
                <a:ea typeface="宋体" panose="02010600030101010101" pitchFamily="2" charset="-122"/>
              </a:rPr>
              <a:t> 6  	SD	</a:t>
            </a:r>
            <a:r>
              <a:rPr lang="en-US" altLang="zh-CN" sz="2400" b="1" dirty="0">
                <a:solidFill>
                  <a:schemeClr val="hlink"/>
                </a:solidFill>
                <a:ea typeface="宋体" panose="02010600030101010101" pitchFamily="2" charset="-122"/>
              </a:rPr>
              <a:t>8</a:t>
            </a:r>
            <a:r>
              <a:rPr lang="en-US" altLang="zh-CN" sz="2400" b="1" dirty="0">
                <a:ea typeface="宋体" panose="02010600030101010101" pitchFamily="2" charset="-122"/>
              </a:rPr>
              <a:t>(R1),</a:t>
            </a:r>
            <a:r>
              <a:rPr lang="en-US" altLang="zh-CN" sz="2400" b="1" dirty="0" smtClean="0">
                <a:solidFill>
                  <a:srgbClr val="FF0000"/>
                </a:solidFill>
                <a:ea typeface="宋体" panose="02010600030101010101" pitchFamily="2" charset="-122"/>
              </a:rPr>
              <a:t>F4</a:t>
            </a:r>
            <a:r>
              <a:rPr lang="en-US" altLang="zh-CN" sz="2400" b="1" dirty="0">
                <a:ea typeface="宋体" panose="02010600030101010101" pitchFamily="2" charset="-122"/>
              </a:rPr>
              <a:t> </a:t>
            </a:r>
            <a:r>
              <a:rPr lang="en-US" altLang="zh-CN" sz="2400" b="1" dirty="0" smtClean="0">
                <a:ea typeface="宋体" panose="02010600030101010101" pitchFamily="2" charset="-122"/>
              </a:rPr>
              <a:t>                        </a:t>
            </a:r>
            <a:r>
              <a:rPr lang="en-US" altLang="zh-CN" sz="2400" b="1" dirty="0" smtClean="0">
                <a:solidFill>
                  <a:schemeClr val="hlink"/>
                </a:solidFill>
                <a:ea typeface="宋体" panose="02010600030101010101" pitchFamily="2" charset="-122"/>
              </a:rPr>
              <a:t>;altered </a:t>
            </a:r>
            <a:r>
              <a:rPr lang="en-US" altLang="zh-CN" sz="2400" b="1" dirty="0">
                <a:solidFill>
                  <a:schemeClr val="hlink"/>
                </a:solidFill>
                <a:ea typeface="宋体" panose="02010600030101010101" pitchFamily="2" charset="-122"/>
              </a:rPr>
              <a:t>when move past SUBI</a:t>
            </a:r>
          </a:p>
        </p:txBody>
      </p:sp>
      <p:sp>
        <p:nvSpPr>
          <p:cNvPr id="15365" name="Rectangle 1030"/>
          <p:cNvSpPr>
            <a:spLocks noChangeArrowheads="1"/>
          </p:cNvSpPr>
          <p:nvPr/>
        </p:nvSpPr>
        <p:spPr bwMode="auto">
          <a:xfrm>
            <a:off x="2019300" y="4657723"/>
            <a:ext cx="7854950"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1200150" algn="l"/>
                <a:tab pos="1657350" algn="l"/>
                <a:tab pos="3028950" algn="l"/>
              </a:tabLst>
              <a:defRPr>
                <a:solidFill>
                  <a:schemeClr val="tx1"/>
                </a:solidFill>
                <a:latin typeface="Arial" panose="020B0604020202020204" pitchFamily="34" charset="0"/>
              </a:defRPr>
            </a:lvl1pPr>
            <a:lvl2pPr marL="742950" indent="-285750">
              <a:tabLst>
                <a:tab pos="1200150" algn="l"/>
                <a:tab pos="1657350" algn="l"/>
                <a:tab pos="3028950" algn="l"/>
              </a:tabLst>
              <a:defRPr>
                <a:solidFill>
                  <a:schemeClr val="tx1"/>
                </a:solidFill>
                <a:latin typeface="Arial" panose="020B0604020202020204" pitchFamily="34" charset="0"/>
              </a:defRPr>
            </a:lvl2pPr>
            <a:lvl3pPr marL="1143000" indent="-228600">
              <a:tabLst>
                <a:tab pos="1200150" algn="l"/>
                <a:tab pos="1657350" algn="l"/>
                <a:tab pos="3028950" algn="l"/>
              </a:tabLst>
              <a:defRPr>
                <a:solidFill>
                  <a:schemeClr val="tx1"/>
                </a:solidFill>
                <a:latin typeface="Arial" panose="020B0604020202020204" pitchFamily="34" charset="0"/>
              </a:defRPr>
            </a:lvl3pPr>
            <a:lvl4pPr marL="1600200" indent="-228600">
              <a:tabLst>
                <a:tab pos="1200150" algn="l"/>
                <a:tab pos="1657350" algn="l"/>
                <a:tab pos="3028950" algn="l"/>
              </a:tabLst>
              <a:defRPr>
                <a:solidFill>
                  <a:schemeClr val="tx1"/>
                </a:solidFill>
                <a:latin typeface="Arial" panose="020B0604020202020204" pitchFamily="34" charset="0"/>
              </a:defRPr>
            </a:lvl4pPr>
            <a:lvl5pPr marL="2057400" indent="-228600">
              <a:tabLst>
                <a:tab pos="120015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1657350" algn="l"/>
                <a:tab pos="3028950" algn="l"/>
              </a:tabLst>
              <a:defRPr>
                <a:solidFill>
                  <a:schemeClr val="tx1"/>
                </a:solidFill>
                <a:latin typeface="Arial" panose="020B0604020202020204" pitchFamily="34" charset="0"/>
              </a:defRPr>
            </a:lvl9pPr>
          </a:lstStyle>
          <a:p>
            <a:pPr>
              <a:lnSpc>
                <a:spcPct val="90000"/>
              </a:lnSpc>
              <a:spcBef>
                <a:spcPct val="30000"/>
              </a:spcBef>
            </a:pPr>
            <a:r>
              <a:rPr lang="en-US" altLang="zh-CN" sz="2400" b="1" dirty="0">
                <a:solidFill>
                  <a:schemeClr val="hlink"/>
                </a:solidFill>
                <a:ea typeface="宋体" panose="02010600030101010101" pitchFamily="2" charset="-122"/>
              </a:rPr>
              <a:t>Swap BNEZ and SD by changing address of SD</a:t>
            </a:r>
          </a:p>
        </p:txBody>
      </p:sp>
    </p:spTree>
    <p:extLst>
      <p:ext uri="{BB962C8B-B14F-4D97-AF65-F5344CB8AC3E}">
        <p14:creationId xmlns:p14="http://schemas.microsoft.com/office/powerpoint/2010/main" val="3057297872"/>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0418"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67617"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36" name="Rectangle 4"/>
          <p:cNvSpPr>
            <a:spLocks noGrp="1" noChangeArrowheads="1"/>
          </p:cNvSpPr>
          <p:nvPr>
            <p:ph type="body" idx="1"/>
          </p:nvPr>
        </p:nvSpPr>
        <p:spPr>
          <a:xfrm>
            <a:off x="1965325" y="6127750"/>
            <a:ext cx="8032750" cy="444500"/>
          </a:xfrm>
          <a:noFill/>
        </p:spPr>
        <p:txBody>
          <a:bodyPr vert="horz" lIns="90487" tIns="44450" rIns="90487" bIns="44450" rtlCol="0">
            <a:normAutofit/>
          </a:bodyPr>
          <a:lstStyle/>
          <a:p>
            <a:pPr>
              <a:lnSpc>
                <a:spcPct val="70000"/>
              </a:lnSpc>
            </a:pPr>
            <a:r>
              <a:rPr lang="en-US" altLang="zh-CN" smtClean="0">
                <a:solidFill>
                  <a:schemeClr val="accent1"/>
                </a:solidFill>
                <a:ea typeface="宋体" panose="02010600030101010101" pitchFamily="2" charset="-122"/>
              </a:rPr>
              <a:t>Mult2 completing.  Who is waiting?</a:t>
            </a:r>
          </a:p>
        </p:txBody>
      </p:sp>
      <p:sp>
        <p:nvSpPr>
          <p:cNvPr id="60420" name="Rectangle 5"/>
          <p:cNvSpPr>
            <a:spLocks noGrp="1" noChangeArrowheads="1"/>
          </p:cNvSpPr>
          <p:nvPr>
            <p:ph type="title"/>
          </p:nvPr>
        </p:nvSpPr>
        <p:spPr>
          <a:xfrm>
            <a:off x="2289175" y="230187"/>
            <a:ext cx="7371660" cy="401639"/>
          </a:xfrm>
        </p:spPr>
        <p:txBody>
          <a:bodyPr>
            <a:normAutofit fontScale="90000"/>
          </a:bodyPr>
          <a:lstStyle/>
          <a:p>
            <a:r>
              <a:rPr lang="en-US" altLang="zh-CN" dirty="0" smtClean="0">
                <a:ea typeface="宋体" panose="02010600030101010101" pitchFamily="2" charset="-122"/>
              </a:rPr>
              <a:t>Loop Example Cycle 15</a:t>
            </a:r>
          </a:p>
        </p:txBody>
      </p:sp>
    </p:spTree>
    <p:extLst>
      <p:ext uri="{BB962C8B-B14F-4D97-AF65-F5344CB8AC3E}">
        <p14:creationId xmlns:p14="http://schemas.microsoft.com/office/powerpoint/2010/main" val="36454220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0836">
                                            <p:txEl>
                                              <p:pRg st="0" end="0"/>
                                            </p:txEl>
                                          </p:spTgt>
                                        </p:tgtEl>
                                        <p:attrNameLst>
                                          <p:attrName>style.visibility</p:attrName>
                                        </p:attrNameLst>
                                      </p:cBhvr>
                                      <p:to>
                                        <p:strVal val="visible"/>
                                      </p:to>
                                    </p:set>
                                    <p:anim calcmode="lin" valueType="num">
                                      <p:cBhvr additive="base">
                                        <p:cTn id="7" dur="500" fill="hold"/>
                                        <p:tgtEl>
                                          <p:spTgt spid="12083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083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68641"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3" name="Rectangle 4"/>
          <p:cNvSpPr>
            <a:spLocks noGrp="1" noChangeArrowheads="1"/>
          </p:cNvSpPr>
          <p:nvPr>
            <p:ph type="title"/>
          </p:nvPr>
        </p:nvSpPr>
        <p:spPr>
          <a:xfrm>
            <a:off x="2289174" y="230187"/>
            <a:ext cx="8074025" cy="608013"/>
          </a:xfrm>
        </p:spPr>
        <p:txBody>
          <a:bodyPr>
            <a:normAutofit fontScale="90000"/>
          </a:bodyPr>
          <a:lstStyle/>
          <a:p>
            <a:r>
              <a:rPr lang="en-US" altLang="zh-CN" dirty="0" smtClean="0">
                <a:ea typeface="宋体" panose="02010600030101010101" pitchFamily="2" charset="-122"/>
              </a:rPr>
              <a:t>Loop Example Cycle 16</a:t>
            </a:r>
          </a:p>
        </p:txBody>
      </p:sp>
    </p:spTree>
    <p:extLst>
      <p:ext uri="{BB962C8B-B14F-4D97-AF65-F5344CB8AC3E}">
        <p14:creationId xmlns:p14="http://schemas.microsoft.com/office/powerpoint/2010/main" val="4016361074"/>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0"/>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69665"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7" name="Rectangle 4"/>
          <p:cNvSpPr>
            <a:spLocks noGrp="1" noChangeArrowheads="1"/>
          </p:cNvSpPr>
          <p:nvPr>
            <p:ph type="title"/>
          </p:nvPr>
        </p:nvSpPr>
        <p:spPr>
          <a:xfrm>
            <a:off x="2289174" y="230188"/>
            <a:ext cx="7629525" cy="511934"/>
          </a:xfrm>
        </p:spPr>
        <p:txBody>
          <a:bodyPr>
            <a:normAutofit fontScale="90000"/>
          </a:bodyPr>
          <a:lstStyle/>
          <a:p>
            <a:r>
              <a:rPr lang="en-US" altLang="zh-CN" dirty="0" smtClean="0">
                <a:ea typeface="宋体" panose="02010600030101010101" pitchFamily="2" charset="-122"/>
              </a:rPr>
              <a:t>Loop Example Cycle 17</a:t>
            </a:r>
          </a:p>
        </p:txBody>
      </p:sp>
    </p:spTree>
    <p:extLst>
      <p:ext uri="{BB962C8B-B14F-4D97-AF65-F5344CB8AC3E}">
        <p14:creationId xmlns:p14="http://schemas.microsoft.com/office/powerpoint/2010/main" val="520864313"/>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3"/>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70689"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1" name="Rectangle 4"/>
          <p:cNvSpPr>
            <a:spLocks noGrp="1" noChangeArrowheads="1"/>
          </p:cNvSpPr>
          <p:nvPr>
            <p:ph type="title"/>
          </p:nvPr>
        </p:nvSpPr>
        <p:spPr>
          <a:xfrm>
            <a:off x="2289174" y="230187"/>
            <a:ext cx="7477677" cy="458925"/>
          </a:xfrm>
        </p:spPr>
        <p:txBody>
          <a:bodyPr>
            <a:normAutofit fontScale="90000"/>
          </a:bodyPr>
          <a:lstStyle/>
          <a:p>
            <a:r>
              <a:rPr lang="en-US" altLang="zh-CN" dirty="0" smtClean="0">
                <a:ea typeface="宋体" panose="02010600030101010101" pitchFamily="2" charset="-122"/>
              </a:rPr>
              <a:t>Loop Example Cycle 18</a:t>
            </a:r>
          </a:p>
        </p:txBody>
      </p:sp>
    </p:spTree>
    <p:extLst>
      <p:ext uri="{BB962C8B-B14F-4D97-AF65-F5344CB8AC3E}">
        <p14:creationId xmlns:p14="http://schemas.microsoft.com/office/powerpoint/2010/main" val="1053588579"/>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0"/>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71713"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5" name="Rectangle 4"/>
          <p:cNvSpPr>
            <a:spLocks noGrp="1" noChangeArrowheads="1"/>
          </p:cNvSpPr>
          <p:nvPr>
            <p:ph type="title"/>
          </p:nvPr>
        </p:nvSpPr>
        <p:spPr>
          <a:xfrm>
            <a:off x="2289175" y="230187"/>
            <a:ext cx="7994512" cy="445673"/>
          </a:xfrm>
        </p:spPr>
        <p:txBody>
          <a:bodyPr>
            <a:normAutofit fontScale="90000"/>
          </a:bodyPr>
          <a:lstStyle/>
          <a:p>
            <a:r>
              <a:rPr lang="en-US" altLang="zh-CN" dirty="0" smtClean="0">
                <a:ea typeface="宋体" panose="02010600030101010101" pitchFamily="2" charset="-122"/>
              </a:rPr>
              <a:t>Loop Example Cycle 19</a:t>
            </a:r>
          </a:p>
        </p:txBody>
      </p:sp>
    </p:spTree>
    <p:extLst>
      <p:ext uri="{BB962C8B-B14F-4D97-AF65-F5344CB8AC3E}">
        <p14:creationId xmlns:p14="http://schemas.microsoft.com/office/powerpoint/2010/main" val="2779513730"/>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1024"/>
          <p:cNvGraphicFramePr>
            <a:graphicFrameLocks noChangeAspect="1"/>
          </p:cNvGraphicFramePr>
          <p:nvPr/>
        </p:nvGraphicFramePr>
        <p:xfrm>
          <a:off x="1905000" y="838201"/>
          <a:ext cx="8013700" cy="5083175"/>
        </p:xfrm>
        <a:graphic>
          <a:graphicData uri="http://schemas.openxmlformats.org/presentationml/2006/ole">
            <mc:AlternateContent xmlns:mc="http://schemas.openxmlformats.org/markup-compatibility/2006">
              <mc:Choice xmlns:v="urn:schemas-microsoft-com:vml" Requires="v">
                <p:oleObj spid="_x0000_s72737" name="Worksheet" r:id="rId3" imgW="8925151" imgH="5848832" progId="Excel.Sheet.8">
                  <p:embed/>
                </p:oleObj>
              </mc:Choice>
              <mc:Fallback>
                <p:oleObj name="Worksheet" r:id="rId3" imgW="8925151" imgH="58488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1"/>
                        <a:ext cx="801370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39" name="Rectangle 4"/>
          <p:cNvSpPr>
            <a:spLocks noGrp="1" noChangeArrowheads="1"/>
          </p:cNvSpPr>
          <p:nvPr>
            <p:ph type="title"/>
          </p:nvPr>
        </p:nvSpPr>
        <p:spPr>
          <a:xfrm>
            <a:off x="2289174" y="230187"/>
            <a:ext cx="7000599" cy="472177"/>
          </a:xfrm>
        </p:spPr>
        <p:txBody>
          <a:bodyPr>
            <a:normAutofit fontScale="90000"/>
          </a:bodyPr>
          <a:lstStyle/>
          <a:p>
            <a:r>
              <a:rPr lang="en-US" altLang="zh-CN" dirty="0" smtClean="0">
                <a:ea typeface="宋体" panose="02010600030101010101" pitchFamily="2" charset="-122"/>
              </a:rPr>
              <a:t>Loop Example Cycle 20</a:t>
            </a:r>
          </a:p>
        </p:txBody>
      </p:sp>
    </p:spTree>
    <p:extLst>
      <p:ext uri="{BB962C8B-B14F-4D97-AF65-F5344CB8AC3E}">
        <p14:creationId xmlns:p14="http://schemas.microsoft.com/office/powerpoint/2010/main" val="133874918"/>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38200" y="188144"/>
            <a:ext cx="10515600" cy="947481"/>
          </a:xfrm>
        </p:spPr>
        <p:txBody>
          <a:bodyPr wrap="square">
            <a:normAutofit/>
          </a:bodyPr>
          <a:lstStyle/>
          <a:p>
            <a:r>
              <a:rPr lang="zh-CN" altLang="en-US" dirty="0" smtClean="0">
                <a:ea typeface="宋体" panose="02010600030101010101" pitchFamily="2" charset="-122"/>
              </a:rPr>
              <a:t>为何</a:t>
            </a:r>
            <a:r>
              <a:rPr lang="en-US" altLang="zh-CN" dirty="0" err="1" smtClean="0">
                <a:ea typeface="宋体" panose="02010600030101010101" pitchFamily="2" charset="-122"/>
              </a:rPr>
              <a:t>Tomasulo</a:t>
            </a:r>
            <a:r>
              <a:rPr lang="zh-CN" altLang="en-US" dirty="0" smtClean="0">
                <a:ea typeface="宋体" panose="02010600030101010101" pitchFamily="2" charset="-122"/>
              </a:rPr>
              <a:t>可以循环覆盖执行？</a:t>
            </a:r>
          </a:p>
        </p:txBody>
      </p:sp>
      <p:sp>
        <p:nvSpPr>
          <p:cNvPr id="66563" name="Rectangle 3"/>
          <p:cNvSpPr>
            <a:spLocks noGrp="1" noChangeArrowheads="1"/>
          </p:cNvSpPr>
          <p:nvPr>
            <p:ph idx="1"/>
          </p:nvPr>
        </p:nvSpPr>
        <p:spPr>
          <a:xfrm>
            <a:off x="838200" y="1386348"/>
            <a:ext cx="10707330" cy="4655678"/>
          </a:xfrm>
        </p:spPr>
        <p:txBody>
          <a:bodyPr>
            <a:normAutofit/>
          </a:bodyPr>
          <a:lstStyle/>
          <a:p>
            <a:pPr>
              <a:lnSpc>
                <a:spcPct val="100000"/>
              </a:lnSpc>
            </a:pPr>
            <a:r>
              <a:rPr lang="zh-CN" altLang="en-US" sz="3200" dirty="0" smtClean="0">
                <a:ea typeface="宋体" panose="02010600030101010101" pitchFamily="2" charset="-122"/>
              </a:rPr>
              <a:t>寄存器重命名技术</a:t>
            </a:r>
          </a:p>
          <a:p>
            <a:pPr lvl="1">
              <a:lnSpc>
                <a:spcPct val="100000"/>
              </a:lnSpc>
            </a:pPr>
            <a:r>
              <a:rPr lang="zh-CN" altLang="en-US" sz="2800" dirty="0">
                <a:ea typeface="宋体" panose="02010600030101010101" pitchFamily="2" charset="-122"/>
              </a:rPr>
              <a:t>不同的循环使用不同的物理寄存器</a:t>
            </a:r>
            <a:r>
              <a:rPr lang="en-US" altLang="zh-CN" sz="2800" dirty="0">
                <a:ea typeface="宋体" panose="02010600030101010101" pitchFamily="2" charset="-122"/>
              </a:rPr>
              <a:t> (dynamic loop unrolling).</a:t>
            </a:r>
          </a:p>
          <a:p>
            <a:pPr lvl="1">
              <a:lnSpc>
                <a:spcPct val="100000"/>
              </a:lnSpc>
            </a:pPr>
            <a:r>
              <a:rPr lang="zh-CN" altLang="en-US" sz="2800" dirty="0">
                <a:ea typeface="宋体" panose="02010600030101010101" pitchFamily="2" charset="-122"/>
              </a:rPr>
              <a:t>将代码中的静态寄存器名修改为动态寄存器指针</a:t>
            </a:r>
            <a:r>
              <a:rPr lang="en-US" altLang="zh-CN" sz="2800" dirty="0">
                <a:ea typeface="宋体" panose="02010600030101010101" pitchFamily="2" charset="-122"/>
              </a:rPr>
              <a:t> “pointers”</a:t>
            </a:r>
          </a:p>
          <a:p>
            <a:pPr lvl="1">
              <a:lnSpc>
                <a:spcPct val="100000"/>
              </a:lnSpc>
            </a:pPr>
            <a:r>
              <a:rPr lang="zh-CN" altLang="en-US" sz="2800" dirty="0">
                <a:ea typeface="宋体" panose="02010600030101010101" pitchFamily="2" charset="-122"/>
              </a:rPr>
              <a:t>有效地增加了寄存器文件的大小</a:t>
            </a:r>
            <a:r>
              <a:rPr lang="en-US" altLang="zh-CN" sz="2800" dirty="0">
                <a:ea typeface="宋体" panose="02010600030101010101" pitchFamily="2" charset="-122"/>
              </a:rPr>
              <a:t> </a:t>
            </a:r>
          </a:p>
          <a:p>
            <a:pPr>
              <a:lnSpc>
                <a:spcPct val="100000"/>
              </a:lnSpc>
            </a:pPr>
            <a:r>
              <a:rPr lang="zh-CN" altLang="en-US" sz="3200" dirty="0" smtClean="0">
                <a:ea typeface="宋体" panose="02010600030101010101" pitchFamily="2" charset="-122"/>
              </a:rPr>
              <a:t>关键: 整数部件必须先行，以便能发射多个循环中的操作</a:t>
            </a:r>
            <a:endParaRPr lang="en-US" altLang="zh-CN" sz="3200" dirty="0" smtClean="0">
              <a:ea typeface="宋体" panose="02010600030101010101" pitchFamily="2" charset="-122"/>
            </a:endParaRPr>
          </a:p>
        </p:txBody>
      </p:sp>
    </p:spTree>
    <p:extLst>
      <p:ext uri="{BB962C8B-B14F-4D97-AF65-F5344CB8AC3E}">
        <p14:creationId xmlns:p14="http://schemas.microsoft.com/office/powerpoint/2010/main" val="172935130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259109"/>
            <a:ext cx="10515600" cy="443258"/>
          </a:xfrm>
          <a:noFill/>
        </p:spPr>
        <p:txBody>
          <a:bodyPr vert="horz" wrap="square" lIns="90487" tIns="44450" rIns="90487" bIns="44450" rtlCol="0" anchor="ctr">
            <a:normAutofit fontScale="90000"/>
          </a:bodyPr>
          <a:lstStyle/>
          <a:p>
            <a:r>
              <a:rPr lang="en-US" altLang="zh-CN" dirty="0" smtClean="0">
                <a:ea typeface="宋体" panose="02010600030101010101" pitchFamily="2" charset="-122"/>
              </a:rPr>
              <a:t>Summary#1/2</a:t>
            </a:r>
          </a:p>
        </p:txBody>
      </p:sp>
      <p:sp>
        <p:nvSpPr>
          <p:cNvPr id="67587" name="Rectangle 3"/>
          <p:cNvSpPr>
            <a:spLocks noGrp="1" noChangeArrowheads="1"/>
          </p:cNvSpPr>
          <p:nvPr>
            <p:ph idx="1"/>
          </p:nvPr>
        </p:nvSpPr>
        <p:spPr>
          <a:xfrm>
            <a:off x="838200" y="1046922"/>
            <a:ext cx="10515600" cy="4891502"/>
          </a:xfrm>
          <a:noFill/>
        </p:spPr>
        <p:txBody>
          <a:bodyPr vert="horz" lIns="90487" tIns="44450" rIns="90487" bIns="44450" rtlCol="0">
            <a:noAutofit/>
          </a:bodyPr>
          <a:lstStyle/>
          <a:p>
            <a:pPr>
              <a:lnSpc>
                <a:spcPct val="105000"/>
              </a:lnSpc>
            </a:pPr>
            <a:r>
              <a:rPr lang="en-US" altLang="zh-CN" dirty="0">
                <a:ea typeface="宋体" panose="02010600030101010101" pitchFamily="2" charset="-122"/>
              </a:rPr>
              <a:t>Reservations stations: </a:t>
            </a:r>
            <a:r>
              <a:rPr lang="zh-CN" altLang="en-US" dirty="0">
                <a:ea typeface="宋体" panose="02010600030101010101" pitchFamily="2" charset="-122"/>
              </a:rPr>
              <a:t>寄存器重命名，缓冲源操作数</a:t>
            </a:r>
            <a:endParaRPr lang="en-US" altLang="zh-CN" dirty="0">
              <a:ea typeface="宋体" panose="02010600030101010101" pitchFamily="2" charset="-122"/>
            </a:endParaRPr>
          </a:p>
          <a:p>
            <a:pPr lvl="1">
              <a:lnSpc>
                <a:spcPct val="105000"/>
              </a:lnSpc>
            </a:pPr>
            <a:r>
              <a:rPr lang="zh-CN" altLang="en-US" dirty="0" smtClean="0">
                <a:ea typeface="宋体" panose="02010600030101010101" pitchFamily="2" charset="-122"/>
              </a:rPr>
              <a:t>避免寄存器成为瓶颈</a:t>
            </a:r>
            <a:endParaRPr lang="en-US" altLang="zh-CN" dirty="0" smtClean="0">
              <a:ea typeface="宋体" panose="02010600030101010101" pitchFamily="2" charset="-122"/>
            </a:endParaRPr>
          </a:p>
          <a:p>
            <a:pPr lvl="1">
              <a:lnSpc>
                <a:spcPct val="105000"/>
              </a:lnSpc>
            </a:pPr>
            <a:r>
              <a:rPr lang="zh-CN" altLang="en-US" dirty="0" smtClean="0">
                <a:ea typeface="宋体" panose="02010600030101010101" pitchFamily="2" charset="-122"/>
              </a:rPr>
              <a:t>避免了</a:t>
            </a:r>
            <a:r>
              <a:rPr lang="en-US" altLang="zh-CN" dirty="0" smtClean="0">
                <a:ea typeface="宋体" panose="02010600030101010101" pitchFamily="2" charset="-122"/>
              </a:rPr>
              <a:t>Scoreboard</a:t>
            </a:r>
            <a:r>
              <a:rPr lang="zh-CN" altLang="en-US" dirty="0" smtClean="0">
                <a:ea typeface="宋体" panose="02010600030101010101" pitchFamily="2" charset="-122"/>
              </a:rPr>
              <a:t>中无法解决的</a:t>
            </a:r>
            <a:r>
              <a:rPr lang="en-US" altLang="zh-CN" dirty="0" smtClean="0">
                <a:ea typeface="宋体" panose="02010600030101010101" pitchFamily="2" charset="-122"/>
              </a:rPr>
              <a:t> WAR, WAW hazards</a:t>
            </a:r>
          </a:p>
          <a:p>
            <a:pPr lvl="1">
              <a:lnSpc>
                <a:spcPct val="105000"/>
              </a:lnSpc>
            </a:pPr>
            <a:r>
              <a:rPr lang="zh-CN" altLang="en-US" dirty="0" smtClean="0">
                <a:ea typeface="宋体" panose="02010600030101010101" pitchFamily="2" charset="-122"/>
              </a:rPr>
              <a:t>允许硬件做循环展开</a:t>
            </a:r>
            <a:endParaRPr lang="en-US" altLang="zh-CN" dirty="0">
              <a:ea typeface="宋体" panose="02010600030101010101" pitchFamily="2" charset="-122"/>
            </a:endParaRPr>
          </a:p>
          <a:p>
            <a:pPr>
              <a:lnSpc>
                <a:spcPct val="105000"/>
              </a:lnSpc>
            </a:pPr>
            <a:r>
              <a:rPr lang="zh-CN" altLang="en-US" dirty="0">
                <a:ea typeface="宋体" panose="02010600030101010101" pitchFamily="2" charset="-122"/>
              </a:rPr>
              <a:t>不限于基本块</a:t>
            </a:r>
            <a:r>
              <a:rPr lang="en-US" altLang="zh-CN" dirty="0">
                <a:ea typeface="宋体" panose="02010600030101010101" pitchFamily="2" charset="-122"/>
              </a:rPr>
              <a:t>(IU</a:t>
            </a:r>
            <a:r>
              <a:rPr lang="zh-CN" altLang="en-US" dirty="0">
                <a:ea typeface="宋体" panose="02010600030101010101" pitchFamily="2" charset="-122"/>
              </a:rPr>
              <a:t>先行，解决控制相关</a:t>
            </a:r>
            <a:r>
              <a:rPr lang="en-US" altLang="zh-CN" dirty="0">
                <a:ea typeface="宋体" panose="02010600030101010101" pitchFamily="2" charset="-122"/>
              </a:rPr>
              <a:t>)</a:t>
            </a:r>
          </a:p>
          <a:p>
            <a:pPr>
              <a:lnSpc>
                <a:spcPct val="105000"/>
              </a:lnSpc>
            </a:pPr>
            <a:r>
              <a:rPr lang="zh-CN" altLang="en-US" dirty="0">
                <a:ea typeface="宋体" panose="02010600030101010101" pitchFamily="2" charset="-122"/>
              </a:rPr>
              <a:t>贡献</a:t>
            </a:r>
            <a:endParaRPr lang="en-US" altLang="zh-CN" dirty="0">
              <a:ea typeface="宋体" panose="02010600030101010101" pitchFamily="2" charset="-122"/>
            </a:endParaRPr>
          </a:p>
          <a:p>
            <a:pPr lvl="1">
              <a:lnSpc>
                <a:spcPct val="105000"/>
              </a:lnSpc>
            </a:pPr>
            <a:r>
              <a:rPr lang="en-US" altLang="zh-CN" dirty="0">
                <a:ea typeface="宋体" panose="02010600030101010101" pitchFamily="2" charset="-122"/>
              </a:rPr>
              <a:t>Dynamic scheduling</a:t>
            </a:r>
          </a:p>
          <a:p>
            <a:pPr lvl="1">
              <a:lnSpc>
                <a:spcPct val="105000"/>
              </a:lnSpc>
            </a:pPr>
            <a:r>
              <a:rPr lang="en-US" altLang="zh-CN" dirty="0">
                <a:ea typeface="宋体" panose="02010600030101010101" pitchFamily="2" charset="-122"/>
              </a:rPr>
              <a:t>Register renaming</a:t>
            </a:r>
          </a:p>
          <a:p>
            <a:pPr lvl="1">
              <a:lnSpc>
                <a:spcPct val="105000"/>
              </a:lnSpc>
            </a:pPr>
            <a:r>
              <a:rPr lang="en-US" altLang="zh-CN" dirty="0">
                <a:ea typeface="宋体" panose="02010600030101010101" pitchFamily="2" charset="-122"/>
              </a:rPr>
              <a:t>Load/store disambiguation</a:t>
            </a:r>
          </a:p>
          <a:p>
            <a:pPr>
              <a:lnSpc>
                <a:spcPct val="105000"/>
              </a:lnSpc>
            </a:pPr>
            <a:r>
              <a:rPr lang="en-US" altLang="zh-CN" dirty="0">
                <a:ea typeface="宋体" panose="02010600030101010101" pitchFamily="2" charset="-122"/>
              </a:rPr>
              <a:t>360/91 </a:t>
            </a:r>
            <a:r>
              <a:rPr lang="zh-CN" altLang="en-US" dirty="0">
                <a:ea typeface="宋体" panose="02010600030101010101" pitchFamily="2" charset="-122"/>
              </a:rPr>
              <a:t>后</a:t>
            </a:r>
            <a:r>
              <a:rPr lang="en-US" altLang="zh-CN" dirty="0">
                <a:ea typeface="宋体" panose="02010600030101010101" pitchFamily="2" charset="-122"/>
              </a:rPr>
              <a:t> Pentium II; PowerPC 604; MIPS R10000; HP-PA 8000; Alpha 21264</a:t>
            </a:r>
            <a:r>
              <a:rPr lang="zh-CN" altLang="en-US" dirty="0">
                <a:ea typeface="宋体" panose="02010600030101010101" pitchFamily="2" charset="-122"/>
              </a:rPr>
              <a:t>使用这种技术</a:t>
            </a:r>
          </a:p>
        </p:txBody>
      </p:sp>
    </p:spTree>
    <p:extLst>
      <p:ext uri="{BB962C8B-B14F-4D97-AF65-F5344CB8AC3E}">
        <p14:creationId xmlns:p14="http://schemas.microsoft.com/office/powerpoint/2010/main" val="3399624377"/>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5"/>
          <p:cNvSpPr>
            <a:spLocks noGrp="1" noChangeArrowheads="1"/>
          </p:cNvSpPr>
          <p:nvPr>
            <p:ph type="title"/>
          </p:nvPr>
        </p:nvSpPr>
        <p:spPr>
          <a:xfrm>
            <a:off x="838200" y="312117"/>
            <a:ext cx="10515600" cy="734805"/>
          </a:xfrm>
        </p:spPr>
        <p:txBody>
          <a:bodyPr>
            <a:normAutofit/>
          </a:bodyPr>
          <a:lstStyle/>
          <a:p>
            <a:r>
              <a:rPr lang="en-US" altLang="zh-CN" dirty="0" smtClean="0">
                <a:ea typeface="宋体" panose="02010600030101010101" pitchFamily="2" charset="-122"/>
              </a:rPr>
              <a:t>Summary #2/2</a:t>
            </a:r>
          </a:p>
        </p:txBody>
      </p:sp>
      <p:sp>
        <p:nvSpPr>
          <p:cNvPr id="68610" name="Rectangle 3"/>
          <p:cNvSpPr>
            <a:spLocks noGrp="1" noChangeArrowheads="1"/>
          </p:cNvSpPr>
          <p:nvPr>
            <p:ph idx="1"/>
          </p:nvPr>
        </p:nvSpPr>
        <p:spPr>
          <a:xfrm>
            <a:off x="838200" y="1179443"/>
            <a:ext cx="10515600" cy="4997520"/>
          </a:xfrm>
          <a:noFill/>
        </p:spPr>
        <p:txBody>
          <a:bodyPr vert="horz" lIns="90488" tIns="44450" rIns="90488" bIns="44450" rtlCol="0">
            <a:normAutofit/>
          </a:bodyPr>
          <a:lstStyle/>
          <a:p>
            <a:pPr>
              <a:lnSpc>
                <a:spcPct val="105000"/>
              </a:lnSpc>
            </a:pPr>
            <a:r>
              <a:rPr lang="zh-CN" altLang="en-US" dirty="0" smtClean="0">
                <a:ea typeface="宋体" panose="02010600030101010101" pitchFamily="2" charset="-122"/>
              </a:rPr>
              <a:t>动态硬件方案可以用硬件进行循环展开</a:t>
            </a:r>
            <a:endParaRPr lang="en-US" altLang="zh-CN" dirty="0" smtClean="0">
              <a:ea typeface="宋体" panose="02010600030101010101" pitchFamily="2" charset="-122"/>
            </a:endParaRPr>
          </a:p>
          <a:p>
            <a:pPr>
              <a:lnSpc>
                <a:spcPct val="105000"/>
              </a:lnSpc>
            </a:pPr>
            <a:r>
              <a:rPr lang="zh-CN" altLang="en-US" dirty="0" smtClean="0">
                <a:solidFill>
                  <a:schemeClr val="accent1"/>
                </a:solidFill>
                <a:ea typeface="宋体" panose="02010600030101010101" pitchFamily="2" charset="-122"/>
              </a:rPr>
              <a:t>但如何处理精确中断</a:t>
            </a:r>
            <a:r>
              <a:rPr lang="en-US" altLang="zh-CN" dirty="0" smtClean="0">
                <a:solidFill>
                  <a:schemeClr val="accent1"/>
                </a:solidFill>
                <a:ea typeface="宋体" panose="02010600030101010101" pitchFamily="2" charset="-122"/>
              </a:rPr>
              <a:t>?</a:t>
            </a:r>
          </a:p>
          <a:p>
            <a:pPr lvl="1">
              <a:lnSpc>
                <a:spcPct val="105000"/>
              </a:lnSpc>
            </a:pPr>
            <a:r>
              <a:rPr lang="en-US" altLang="zh-CN" dirty="0" smtClean="0">
                <a:ea typeface="宋体" panose="02010600030101010101" pitchFamily="2" charset="-122"/>
              </a:rPr>
              <a:t>Out-of-order execution </a:t>
            </a:r>
            <a:r>
              <a:rPr lang="en-US" altLang="zh-CN" dirty="0" smtClean="0">
                <a:ea typeface="宋体" panose="02010600030101010101" pitchFamily="2" charset="-122"/>
                <a:sym typeface="Symbol" panose="05050102010706020507" pitchFamily="18" charset="2"/>
              </a:rPr>
              <a:t> out-of-order completion!</a:t>
            </a:r>
          </a:p>
          <a:p>
            <a:pPr lvl="1">
              <a:lnSpc>
                <a:spcPct val="105000"/>
              </a:lnSpc>
              <a:buFontTx/>
              <a:buNone/>
            </a:pPr>
            <a:endParaRPr lang="en-US" altLang="zh-CN" dirty="0" smtClean="0">
              <a:ea typeface="宋体" panose="02010600030101010101" pitchFamily="2" charset="-122"/>
            </a:endParaRPr>
          </a:p>
          <a:p>
            <a:pPr>
              <a:lnSpc>
                <a:spcPct val="105000"/>
              </a:lnSpc>
            </a:pPr>
            <a:r>
              <a:rPr lang="zh-CN" altLang="en-US" dirty="0" smtClean="0">
                <a:solidFill>
                  <a:schemeClr val="accent1"/>
                </a:solidFill>
                <a:ea typeface="宋体" panose="02010600030101010101" pitchFamily="2" charset="-122"/>
              </a:rPr>
              <a:t>如何处理分支</a:t>
            </a:r>
            <a:r>
              <a:rPr lang="en-US" altLang="zh-CN" dirty="0" smtClean="0">
                <a:solidFill>
                  <a:schemeClr val="accent1"/>
                </a:solidFill>
                <a:ea typeface="宋体" panose="02010600030101010101" pitchFamily="2" charset="-122"/>
              </a:rPr>
              <a:t>?</a:t>
            </a:r>
          </a:p>
          <a:p>
            <a:pPr lvl="1">
              <a:lnSpc>
                <a:spcPct val="105000"/>
              </a:lnSpc>
            </a:pPr>
            <a:r>
              <a:rPr lang="zh-CN" altLang="en-US" dirty="0" smtClean="0">
                <a:ea typeface="宋体" panose="02010600030101010101" pitchFamily="2" charset="-122"/>
              </a:rPr>
              <a:t>我们可以用硬件做循环展开必须可以解决分支指令问题</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4109317509"/>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134527"/>
            <a:ext cx="10515600" cy="1325563"/>
          </a:xfrm>
        </p:spPr>
        <p:txBody>
          <a:bodyPr>
            <a:normAutofit/>
          </a:bodyPr>
          <a:lstStyle/>
          <a:p>
            <a:r>
              <a:rPr lang="zh-CN" altLang="en-US" dirty="0" smtClean="0">
                <a:ea typeface="宋体" panose="02010600030101010101" pitchFamily="2" charset="-122"/>
              </a:rPr>
              <a:t>为什么顺序发射?</a:t>
            </a:r>
          </a:p>
        </p:txBody>
      </p:sp>
      <p:sp>
        <p:nvSpPr>
          <p:cNvPr id="5123" name="Rectangle 3"/>
          <p:cNvSpPr>
            <a:spLocks noGrp="1" noChangeArrowheads="1"/>
          </p:cNvSpPr>
          <p:nvPr>
            <p:ph idx="1"/>
          </p:nvPr>
        </p:nvSpPr>
        <p:spPr>
          <a:xfrm>
            <a:off x="838200" y="1460090"/>
            <a:ext cx="10515600" cy="4940710"/>
          </a:xfrm>
        </p:spPr>
        <p:txBody>
          <a:bodyPr>
            <a:normAutofit fontScale="92500" lnSpcReduction="10000"/>
          </a:bodyPr>
          <a:lstStyle/>
          <a:p>
            <a:pPr>
              <a:lnSpc>
                <a:spcPct val="85000"/>
              </a:lnSpc>
              <a:spcBef>
                <a:spcPct val="25000"/>
              </a:spcBef>
            </a:pPr>
            <a:r>
              <a:rPr lang="zh-CN" altLang="en-US" sz="4000" dirty="0" smtClean="0">
                <a:ea typeface="宋体" panose="02010600030101010101" pitchFamily="2" charset="-122"/>
              </a:rPr>
              <a:t>顺序发射使我们可以进行程序的数据流分析</a:t>
            </a:r>
            <a:endParaRPr lang="en-US" altLang="zh-CN" sz="4000" dirty="0" smtClean="0">
              <a:ea typeface="宋体" panose="02010600030101010101" pitchFamily="2" charset="-122"/>
            </a:endParaRPr>
          </a:p>
          <a:p>
            <a:pPr lvl="1">
              <a:spcBef>
                <a:spcPct val="25000"/>
              </a:spcBef>
            </a:pPr>
            <a:r>
              <a:rPr lang="zh-CN" altLang="en-US" sz="3200" dirty="0">
                <a:ea typeface="宋体" panose="02010600030101010101" pitchFamily="2" charset="-122"/>
              </a:rPr>
              <a:t>我们可以知道某条指令的结果会流向哪些指令</a:t>
            </a:r>
            <a:endParaRPr lang="en-US" altLang="zh-CN" sz="3200" dirty="0">
              <a:ea typeface="宋体" panose="02010600030101010101" pitchFamily="2" charset="-122"/>
            </a:endParaRPr>
          </a:p>
          <a:p>
            <a:pPr lvl="1">
              <a:spcBef>
                <a:spcPct val="25000"/>
              </a:spcBef>
            </a:pPr>
            <a:r>
              <a:rPr lang="zh-CN" altLang="en-US" sz="3200" dirty="0">
                <a:ea typeface="宋体" panose="02010600030101010101" pitchFamily="2" charset="-122"/>
              </a:rPr>
              <a:t>如果我们乱序发射，可能会混淆</a:t>
            </a:r>
            <a:r>
              <a:rPr lang="en-US" altLang="zh-CN" sz="3200" dirty="0">
                <a:ea typeface="宋体" panose="02010600030101010101" pitchFamily="2" charset="-122"/>
              </a:rPr>
              <a:t>RAW</a:t>
            </a:r>
            <a:r>
              <a:rPr lang="zh-CN" altLang="en-US" sz="3200" dirty="0">
                <a:ea typeface="宋体" panose="02010600030101010101" pitchFamily="2" charset="-122"/>
              </a:rPr>
              <a:t>和</a:t>
            </a:r>
            <a:r>
              <a:rPr lang="en-US" altLang="zh-CN" sz="3200" dirty="0">
                <a:ea typeface="宋体" panose="02010600030101010101" pitchFamily="2" charset="-122"/>
              </a:rPr>
              <a:t>WAR</a:t>
            </a:r>
            <a:r>
              <a:rPr lang="zh-CN" altLang="en-US" sz="3200" dirty="0">
                <a:ea typeface="宋体" panose="02010600030101010101" pitchFamily="2" charset="-122"/>
              </a:rPr>
              <a:t>相关</a:t>
            </a:r>
            <a:endParaRPr lang="en-US" altLang="zh-CN" sz="3200" dirty="0">
              <a:ea typeface="宋体" panose="02010600030101010101" pitchFamily="2" charset="-122"/>
            </a:endParaRPr>
          </a:p>
          <a:p>
            <a:pPr>
              <a:lnSpc>
                <a:spcPct val="85000"/>
              </a:lnSpc>
              <a:spcBef>
                <a:spcPct val="25000"/>
              </a:spcBef>
            </a:pPr>
            <a:r>
              <a:rPr lang="zh-CN" altLang="en-US" sz="4000" dirty="0" smtClean="0">
                <a:ea typeface="宋体" panose="02010600030101010101" pitchFamily="2" charset="-122"/>
              </a:rPr>
              <a:t>每一周期发射多条指令也使用该原则将会正确地工作</a:t>
            </a:r>
            <a:r>
              <a:rPr lang="en-US" altLang="zh-CN" sz="4000" dirty="0" smtClean="0">
                <a:ea typeface="宋体" panose="02010600030101010101" pitchFamily="2" charset="-122"/>
              </a:rPr>
              <a:t>:</a:t>
            </a:r>
          </a:p>
          <a:p>
            <a:pPr lvl="1">
              <a:spcBef>
                <a:spcPct val="25000"/>
              </a:spcBef>
            </a:pPr>
            <a:r>
              <a:rPr lang="zh-CN" altLang="en-US" sz="3200" dirty="0">
                <a:ea typeface="宋体" panose="02010600030101010101" pitchFamily="2" charset="-122"/>
              </a:rPr>
              <a:t>需要多端口的</a:t>
            </a:r>
            <a:r>
              <a:rPr lang="en-US" altLang="zh-CN" sz="3200" dirty="0">
                <a:ea typeface="宋体" panose="02010600030101010101" pitchFamily="2" charset="-122"/>
              </a:rPr>
              <a:t> “rename table” ,</a:t>
            </a:r>
            <a:r>
              <a:rPr lang="zh-CN" altLang="en-US" sz="3200" dirty="0">
                <a:ea typeface="宋体" panose="02010600030101010101" pitchFamily="2" charset="-122"/>
              </a:rPr>
              <a:t>以便同时对一组指令所用的寄存器重命名</a:t>
            </a:r>
            <a:endParaRPr lang="en-US" altLang="zh-CN" sz="3200" dirty="0">
              <a:ea typeface="宋体" panose="02010600030101010101" pitchFamily="2" charset="-122"/>
            </a:endParaRPr>
          </a:p>
          <a:p>
            <a:pPr lvl="1">
              <a:spcBef>
                <a:spcPct val="25000"/>
              </a:spcBef>
            </a:pPr>
            <a:r>
              <a:rPr lang="zh-CN" altLang="en-US" sz="3200" dirty="0">
                <a:ea typeface="宋体" panose="02010600030101010101" pitchFamily="2" charset="-122"/>
              </a:rPr>
              <a:t>需要在单周期内发射到多个</a:t>
            </a:r>
            <a:r>
              <a:rPr lang="en-US" altLang="zh-CN" sz="3200" dirty="0">
                <a:ea typeface="宋体" panose="02010600030101010101" pitchFamily="2" charset="-122"/>
              </a:rPr>
              <a:t>RS</a:t>
            </a:r>
            <a:r>
              <a:rPr lang="zh-CN" altLang="en-US" sz="3200" dirty="0">
                <a:ea typeface="宋体" panose="02010600030101010101" pitchFamily="2" charset="-122"/>
              </a:rPr>
              <a:t>中</a:t>
            </a:r>
            <a:r>
              <a:rPr lang="en-US" altLang="zh-CN" sz="3200" dirty="0">
                <a:ea typeface="宋体" panose="02010600030101010101" pitchFamily="2" charset="-122"/>
              </a:rPr>
              <a:t>. </a:t>
            </a:r>
          </a:p>
          <a:p>
            <a:pPr lvl="1">
              <a:spcBef>
                <a:spcPct val="25000"/>
              </a:spcBef>
            </a:pPr>
            <a:r>
              <a:rPr lang="zh-CN" altLang="en-US" sz="3200" dirty="0">
                <a:ea typeface="宋体" panose="02010600030101010101" pitchFamily="2" charset="-122"/>
              </a:rPr>
              <a:t>寄存器文件需要有</a:t>
            </a:r>
            <a:r>
              <a:rPr lang="en-US" altLang="zh-CN" sz="3200" dirty="0">
                <a:ea typeface="宋体" panose="02010600030101010101" pitchFamily="2" charset="-122"/>
              </a:rPr>
              <a:t>2x </a:t>
            </a:r>
            <a:r>
              <a:rPr lang="zh-CN" altLang="en-US" sz="3200" dirty="0">
                <a:ea typeface="宋体" panose="02010600030101010101" pitchFamily="2" charset="-122"/>
              </a:rPr>
              <a:t>个读端口和</a:t>
            </a:r>
            <a:r>
              <a:rPr lang="en-US" altLang="zh-CN" sz="3200" dirty="0">
                <a:ea typeface="宋体" panose="02010600030101010101" pitchFamily="2" charset="-122"/>
              </a:rPr>
              <a:t>x</a:t>
            </a:r>
            <a:r>
              <a:rPr lang="zh-CN" altLang="en-US" sz="3200" dirty="0">
                <a:ea typeface="宋体" panose="02010600030101010101" pitchFamily="2" charset="-122"/>
              </a:rPr>
              <a:t>个写端口</a:t>
            </a:r>
            <a:r>
              <a:rPr lang="en-US" altLang="zh-CN" sz="3200" dirty="0">
                <a:ea typeface="宋体" panose="02010600030101010101" pitchFamily="2" charset="-122"/>
              </a:rPr>
              <a:t>.</a:t>
            </a:r>
            <a:r>
              <a:rPr lang="en-US" altLang="zh-CN" sz="2200" dirty="0">
                <a:ea typeface="宋体" panose="02010600030101010101" pitchFamily="2" charset="-122"/>
              </a:rPr>
              <a:t/>
            </a:r>
            <a:br>
              <a:rPr lang="en-US" altLang="zh-CN" sz="2200" dirty="0">
                <a:ea typeface="宋体" panose="02010600030101010101" pitchFamily="2" charset="-122"/>
              </a:rPr>
            </a:br>
            <a:endParaRPr lang="en-US" altLang="zh-CN" dirty="0" smtClean="0">
              <a:ea typeface="宋体" panose="02010600030101010101" pitchFamily="2" charset="-122"/>
            </a:endParaRPr>
          </a:p>
        </p:txBody>
      </p:sp>
    </p:spTree>
    <p:extLst>
      <p:ext uri="{BB962C8B-B14F-4D97-AF65-F5344CB8AC3E}">
        <p14:creationId xmlns:p14="http://schemas.microsoft.com/office/powerpoint/2010/main" val="3583429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62176" y="325438"/>
            <a:ext cx="7162800" cy="588962"/>
          </a:xfrm>
          <a:noFill/>
        </p:spPr>
        <p:txBody>
          <a:bodyPr>
            <a:normAutofit fontScale="90000"/>
          </a:bodyPr>
          <a:lstStyle/>
          <a:p>
            <a:r>
              <a:rPr lang="zh-CN" altLang="en-US" dirty="0" smtClean="0"/>
              <a:t>循环展开4次</a:t>
            </a:r>
            <a:r>
              <a:rPr lang="en-US" altLang="zh-CN" sz="2800" dirty="0"/>
              <a:t>(straightforward way)</a:t>
            </a:r>
          </a:p>
        </p:txBody>
      </p:sp>
      <p:sp>
        <p:nvSpPr>
          <p:cNvPr id="16387" name="Rectangle 3"/>
          <p:cNvSpPr>
            <a:spLocks noGrp="1" noChangeArrowheads="1"/>
          </p:cNvSpPr>
          <p:nvPr>
            <p:ph type="body" idx="1"/>
          </p:nvPr>
        </p:nvSpPr>
        <p:spPr>
          <a:xfrm>
            <a:off x="6740801" y="4767193"/>
            <a:ext cx="5168349" cy="480667"/>
          </a:xfrm>
          <a:noFill/>
        </p:spPr>
        <p:txBody>
          <a:bodyPr>
            <a:normAutofit/>
          </a:bodyPr>
          <a:lstStyle/>
          <a:p>
            <a:pPr>
              <a:buNone/>
              <a:tabLst>
                <a:tab pos="1200150" algn="l"/>
                <a:tab pos="1657350" algn="l"/>
                <a:tab pos="3028950" algn="l"/>
              </a:tabLst>
            </a:pPr>
            <a:r>
              <a:rPr lang="en-US" altLang="zh-CN" dirty="0" smtClean="0">
                <a:solidFill>
                  <a:schemeClr val="hlink"/>
                </a:solidFill>
                <a:ea typeface="宋体" panose="02010600030101010101" pitchFamily="2" charset="-122"/>
              </a:rPr>
              <a:t> Rewrite loop to  minimize stalls?</a:t>
            </a:r>
          </a:p>
        </p:txBody>
      </p:sp>
      <p:sp>
        <p:nvSpPr>
          <p:cNvPr id="16388" name="Rectangle 4"/>
          <p:cNvSpPr>
            <a:spLocks noChangeArrowheads="1"/>
          </p:cNvSpPr>
          <p:nvPr/>
        </p:nvSpPr>
        <p:spPr bwMode="auto">
          <a:xfrm>
            <a:off x="666959" y="996122"/>
            <a:ext cx="8331267" cy="5213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a:tabLst>
                <a:tab pos="971550" algn="l"/>
                <a:tab pos="1885950" algn="l"/>
                <a:tab pos="3657600" algn="l"/>
              </a:tabLst>
              <a:defRPr>
                <a:solidFill>
                  <a:schemeClr val="tx1"/>
                </a:solidFill>
                <a:latin typeface="Arial" panose="020B0604020202020204" pitchFamily="34" charset="0"/>
              </a:defRPr>
            </a:lvl1pPr>
            <a:lvl2pPr marL="742950" indent="-285750">
              <a:tabLst>
                <a:tab pos="971550" algn="l"/>
                <a:tab pos="1885950" algn="l"/>
                <a:tab pos="3657600" algn="l"/>
              </a:tabLst>
              <a:defRPr>
                <a:solidFill>
                  <a:schemeClr val="tx1"/>
                </a:solidFill>
                <a:latin typeface="Arial" panose="020B0604020202020204" pitchFamily="34" charset="0"/>
              </a:defRPr>
            </a:lvl2pPr>
            <a:lvl3pPr marL="1143000" indent="-228600">
              <a:tabLst>
                <a:tab pos="971550" algn="l"/>
                <a:tab pos="1885950" algn="l"/>
                <a:tab pos="3657600" algn="l"/>
              </a:tabLst>
              <a:defRPr>
                <a:solidFill>
                  <a:schemeClr val="tx1"/>
                </a:solidFill>
                <a:latin typeface="Arial" panose="020B0604020202020204" pitchFamily="34" charset="0"/>
              </a:defRPr>
            </a:lvl3pPr>
            <a:lvl4pPr marL="1600200" indent="-228600">
              <a:tabLst>
                <a:tab pos="971550" algn="l"/>
                <a:tab pos="1885950" algn="l"/>
                <a:tab pos="3657600" algn="l"/>
              </a:tabLst>
              <a:defRPr>
                <a:solidFill>
                  <a:schemeClr val="tx1"/>
                </a:solidFill>
                <a:latin typeface="Arial" panose="020B0604020202020204" pitchFamily="34" charset="0"/>
              </a:defRPr>
            </a:lvl4pPr>
            <a:lvl5pPr marL="2057400" indent="-228600">
              <a:tabLst>
                <a:tab pos="971550" algn="l"/>
                <a:tab pos="1885950" algn="l"/>
                <a:tab pos="3657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9pPr>
          </a:lstStyle>
          <a:p>
            <a:r>
              <a:rPr lang="en-US" altLang="zh-CN" b="1" dirty="0">
                <a:ea typeface="宋体" panose="02010600030101010101" pitchFamily="2" charset="-122"/>
              </a:rPr>
              <a:t> 1 Loop:	LD	F0,0(R1)    </a:t>
            </a:r>
            <a:r>
              <a:rPr lang="en-US" altLang="zh-CN" b="1" dirty="0">
                <a:solidFill>
                  <a:schemeClr val="hlink"/>
                </a:solidFill>
                <a:ea typeface="宋体" panose="02010600030101010101" pitchFamily="2" charset="-122"/>
              </a:rPr>
              <a:t>stall</a:t>
            </a:r>
          </a:p>
          <a:p>
            <a:r>
              <a:rPr lang="en-US" altLang="zh-CN" b="1" dirty="0">
                <a:ea typeface="宋体" panose="02010600030101010101" pitchFamily="2" charset="-122"/>
              </a:rPr>
              <a:t> 2	ADDD	F4,F0,F2    </a:t>
            </a:r>
            <a:r>
              <a:rPr lang="en-US" altLang="zh-CN" b="1" dirty="0">
                <a:solidFill>
                  <a:schemeClr val="hlink"/>
                </a:solidFill>
                <a:ea typeface="宋体" panose="02010600030101010101" pitchFamily="2" charset="-122"/>
              </a:rPr>
              <a:t>stall    </a:t>
            </a:r>
            <a:r>
              <a:rPr lang="en-US" altLang="zh-CN" b="1" dirty="0" err="1">
                <a:solidFill>
                  <a:schemeClr val="hlink"/>
                </a:solidFill>
                <a:ea typeface="宋体" panose="02010600030101010101" pitchFamily="2" charset="-122"/>
              </a:rPr>
              <a:t>stall</a:t>
            </a:r>
            <a:endParaRPr lang="en-US" altLang="zh-CN" b="1" dirty="0">
              <a:solidFill>
                <a:schemeClr val="hlink"/>
              </a:solidFill>
              <a:ea typeface="宋体" panose="02010600030101010101" pitchFamily="2" charset="-122"/>
            </a:endParaRPr>
          </a:p>
          <a:p>
            <a:r>
              <a:rPr lang="en-US" altLang="zh-CN" b="1" dirty="0">
                <a:ea typeface="宋体" panose="02010600030101010101" pitchFamily="2" charset="-122"/>
              </a:rPr>
              <a:t> 3	SD	0(R1),F4 	</a:t>
            </a:r>
            <a:r>
              <a:rPr lang="en-US" altLang="zh-CN" b="1" dirty="0">
                <a:solidFill>
                  <a:schemeClr val="accent2"/>
                </a:solidFill>
                <a:ea typeface="宋体" panose="02010600030101010101" pitchFamily="2" charset="-122"/>
              </a:rPr>
              <a:t>;drop SUBI &amp; BNEZ</a:t>
            </a:r>
            <a:endParaRPr lang="en-US" altLang="zh-CN" b="1" dirty="0">
              <a:ea typeface="宋体" panose="02010600030101010101" pitchFamily="2" charset="-122"/>
            </a:endParaRPr>
          </a:p>
          <a:p>
            <a:r>
              <a:rPr lang="en-US" altLang="zh-CN" b="1" dirty="0">
                <a:ea typeface="宋体" panose="02010600030101010101" pitchFamily="2" charset="-122"/>
              </a:rPr>
              <a:t> 4	LD	F6,</a:t>
            </a:r>
            <a:r>
              <a:rPr lang="en-US" altLang="zh-CN" b="1" dirty="0">
                <a:solidFill>
                  <a:schemeClr val="accent2"/>
                </a:solidFill>
                <a:ea typeface="宋体" panose="02010600030101010101" pitchFamily="2" charset="-122"/>
              </a:rPr>
              <a:t>-8</a:t>
            </a:r>
            <a:r>
              <a:rPr lang="en-US" altLang="zh-CN" b="1" dirty="0">
                <a:ea typeface="宋体" panose="02010600030101010101" pitchFamily="2" charset="-122"/>
              </a:rPr>
              <a:t>(R1)   </a:t>
            </a:r>
            <a:r>
              <a:rPr lang="en-US" altLang="zh-CN" b="1" dirty="0">
                <a:solidFill>
                  <a:schemeClr val="hlink"/>
                </a:solidFill>
                <a:ea typeface="宋体" panose="02010600030101010101" pitchFamily="2" charset="-122"/>
              </a:rPr>
              <a:t>stall</a:t>
            </a:r>
            <a:r>
              <a:rPr lang="en-US" altLang="zh-CN" b="1" dirty="0">
                <a:ea typeface="宋体" panose="02010600030101010101" pitchFamily="2" charset="-122"/>
              </a:rPr>
              <a:t> </a:t>
            </a:r>
          </a:p>
          <a:p>
            <a:r>
              <a:rPr lang="en-US" altLang="zh-CN" b="1" dirty="0">
                <a:ea typeface="宋体" panose="02010600030101010101" pitchFamily="2" charset="-122"/>
              </a:rPr>
              <a:t> 5	ADDD	F8,F6,F2    </a:t>
            </a:r>
            <a:r>
              <a:rPr lang="en-US" altLang="zh-CN" b="1" dirty="0">
                <a:solidFill>
                  <a:schemeClr val="hlink"/>
                </a:solidFill>
                <a:ea typeface="宋体" panose="02010600030101010101" pitchFamily="2" charset="-122"/>
              </a:rPr>
              <a:t>stall </a:t>
            </a:r>
            <a:r>
              <a:rPr lang="en-US" altLang="zh-CN" b="1" dirty="0" err="1">
                <a:solidFill>
                  <a:schemeClr val="hlink"/>
                </a:solidFill>
                <a:ea typeface="宋体" panose="02010600030101010101" pitchFamily="2" charset="-122"/>
              </a:rPr>
              <a:t>stall</a:t>
            </a:r>
            <a:endParaRPr lang="en-US" altLang="zh-CN" b="1" dirty="0">
              <a:solidFill>
                <a:schemeClr val="hlink"/>
              </a:solidFill>
              <a:ea typeface="宋体" panose="02010600030101010101" pitchFamily="2" charset="-122"/>
            </a:endParaRPr>
          </a:p>
          <a:p>
            <a:r>
              <a:rPr lang="en-US" altLang="zh-CN" b="1" dirty="0">
                <a:ea typeface="宋体" panose="02010600030101010101" pitchFamily="2" charset="-122"/>
              </a:rPr>
              <a:t> 6	SD	</a:t>
            </a:r>
            <a:r>
              <a:rPr lang="en-US" altLang="zh-CN" b="1" dirty="0">
                <a:solidFill>
                  <a:schemeClr val="accent2"/>
                </a:solidFill>
                <a:ea typeface="宋体" panose="02010600030101010101" pitchFamily="2" charset="-122"/>
              </a:rPr>
              <a:t>-8</a:t>
            </a:r>
            <a:r>
              <a:rPr lang="en-US" altLang="zh-CN" b="1" dirty="0">
                <a:ea typeface="宋体" panose="02010600030101010101" pitchFamily="2" charset="-122"/>
              </a:rPr>
              <a:t>(R1),F8 	</a:t>
            </a:r>
            <a:r>
              <a:rPr lang="en-US" altLang="zh-CN" b="1" dirty="0">
                <a:solidFill>
                  <a:schemeClr val="accent2"/>
                </a:solidFill>
                <a:ea typeface="宋体" panose="02010600030101010101" pitchFamily="2" charset="-122"/>
              </a:rPr>
              <a:t>;drop SUBI &amp; BNEZ</a:t>
            </a:r>
            <a:endParaRPr lang="en-US" altLang="zh-CN" b="1" dirty="0">
              <a:ea typeface="宋体" panose="02010600030101010101" pitchFamily="2" charset="-122"/>
            </a:endParaRPr>
          </a:p>
          <a:p>
            <a:r>
              <a:rPr lang="en-US" altLang="zh-CN" b="1" dirty="0">
                <a:ea typeface="宋体" panose="02010600030101010101" pitchFamily="2" charset="-122"/>
              </a:rPr>
              <a:t> 7	LD	F10,</a:t>
            </a:r>
            <a:r>
              <a:rPr lang="en-US" altLang="zh-CN" b="1" dirty="0">
                <a:solidFill>
                  <a:schemeClr val="accent2"/>
                </a:solidFill>
                <a:ea typeface="宋体" panose="02010600030101010101" pitchFamily="2" charset="-122"/>
              </a:rPr>
              <a:t>-16</a:t>
            </a:r>
            <a:r>
              <a:rPr lang="en-US" altLang="zh-CN" b="1" dirty="0">
                <a:ea typeface="宋体" panose="02010600030101010101" pitchFamily="2" charset="-122"/>
              </a:rPr>
              <a:t>(R1)  </a:t>
            </a:r>
            <a:r>
              <a:rPr lang="en-US" altLang="zh-CN" b="1" dirty="0">
                <a:solidFill>
                  <a:schemeClr val="hlink"/>
                </a:solidFill>
                <a:ea typeface="宋体" panose="02010600030101010101" pitchFamily="2" charset="-122"/>
              </a:rPr>
              <a:t>stall</a:t>
            </a:r>
            <a:r>
              <a:rPr lang="en-US" altLang="zh-CN" b="1" dirty="0">
                <a:ea typeface="宋体" panose="02010600030101010101" pitchFamily="2" charset="-122"/>
              </a:rPr>
              <a:t> </a:t>
            </a:r>
          </a:p>
          <a:p>
            <a:r>
              <a:rPr lang="en-US" altLang="zh-CN" b="1" dirty="0">
                <a:ea typeface="宋体" panose="02010600030101010101" pitchFamily="2" charset="-122"/>
              </a:rPr>
              <a:t> 8	ADDD	F12,F10,F2</a:t>
            </a:r>
            <a:r>
              <a:rPr lang="en-US" altLang="zh-CN" b="1" dirty="0">
                <a:solidFill>
                  <a:schemeClr val="hlink"/>
                </a:solidFill>
                <a:ea typeface="宋体" panose="02010600030101010101" pitchFamily="2" charset="-122"/>
              </a:rPr>
              <a:t>   stall </a:t>
            </a:r>
            <a:r>
              <a:rPr lang="en-US" altLang="zh-CN" b="1" dirty="0" err="1">
                <a:solidFill>
                  <a:schemeClr val="hlink"/>
                </a:solidFill>
                <a:ea typeface="宋体" panose="02010600030101010101" pitchFamily="2" charset="-122"/>
              </a:rPr>
              <a:t>stall</a:t>
            </a:r>
            <a:endParaRPr lang="en-US" altLang="zh-CN" b="1" dirty="0">
              <a:ea typeface="宋体" panose="02010600030101010101" pitchFamily="2" charset="-122"/>
            </a:endParaRPr>
          </a:p>
          <a:p>
            <a:r>
              <a:rPr lang="en-US" altLang="zh-CN" b="1" dirty="0">
                <a:ea typeface="宋体" panose="02010600030101010101" pitchFamily="2" charset="-122"/>
              </a:rPr>
              <a:t> 9	SD	</a:t>
            </a:r>
            <a:r>
              <a:rPr lang="en-US" altLang="zh-CN" b="1" dirty="0">
                <a:solidFill>
                  <a:schemeClr val="accent2"/>
                </a:solidFill>
                <a:ea typeface="宋体" panose="02010600030101010101" pitchFamily="2" charset="-122"/>
              </a:rPr>
              <a:t>-16</a:t>
            </a:r>
            <a:r>
              <a:rPr lang="en-US" altLang="zh-CN" b="1" dirty="0">
                <a:ea typeface="宋体" panose="02010600030101010101" pitchFamily="2" charset="-122"/>
              </a:rPr>
              <a:t>(R1),F12 	</a:t>
            </a:r>
            <a:r>
              <a:rPr lang="en-US" altLang="zh-CN" b="1" dirty="0">
                <a:solidFill>
                  <a:schemeClr val="accent2"/>
                </a:solidFill>
                <a:ea typeface="宋体" panose="02010600030101010101" pitchFamily="2" charset="-122"/>
              </a:rPr>
              <a:t>;drop SUBI &amp; BNEZ</a:t>
            </a:r>
            <a:endParaRPr lang="en-US" altLang="zh-CN" b="1" dirty="0">
              <a:ea typeface="宋体" panose="02010600030101010101" pitchFamily="2" charset="-122"/>
            </a:endParaRPr>
          </a:p>
          <a:p>
            <a:r>
              <a:rPr lang="en-US" altLang="zh-CN" b="1" dirty="0">
                <a:ea typeface="宋体" panose="02010600030101010101" pitchFamily="2" charset="-122"/>
              </a:rPr>
              <a:t> 10	LD	F14,</a:t>
            </a:r>
            <a:r>
              <a:rPr lang="en-US" altLang="zh-CN" b="1" dirty="0">
                <a:solidFill>
                  <a:schemeClr val="accent2"/>
                </a:solidFill>
                <a:ea typeface="宋体" panose="02010600030101010101" pitchFamily="2" charset="-122"/>
              </a:rPr>
              <a:t>-24</a:t>
            </a:r>
            <a:r>
              <a:rPr lang="en-US" altLang="zh-CN" b="1" dirty="0">
                <a:ea typeface="宋体" panose="02010600030101010101" pitchFamily="2" charset="-122"/>
              </a:rPr>
              <a:t>(R1)   </a:t>
            </a:r>
            <a:r>
              <a:rPr lang="en-US" altLang="zh-CN" b="1" dirty="0">
                <a:solidFill>
                  <a:schemeClr val="hlink"/>
                </a:solidFill>
                <a:ea typeface="宋体" panose="02010600030101010101" pitchFamily="2" charset="-122"/>
              </a:rPr>
              <a:t>stall</a:t>
            </a:r>
            <a:endParaRPr lang="en-US" altLang="zh-CN" b="1" dirty="0">
              <a:ea typeface="宋体" panose="02010600030101010101" pitchFamily="2" charset="-122"/>
            </a:endParaRPr>
          </a:p>
          <a:p>
            <a:r>
              <a:rPr lang="en-US" altLang="zh-CN" b="1" dirty="0">
                <a:ea typeface="宋体" panose="02010600030101010101" pitchFamily="2" charset="-122"/>
              </a:rPr>
              <a:t> 11	ADDD	F16,F14,F2    </a:t>
            </a:r>
            <a:r>
              <a:rPr lang="en-US" altLang="zh-CN" b="1" dirty="0">
                <a:solidFill>
                  <a:schemeClr val="hlink"/>
                </a:solidFill>
                <a:ea typeface="宋体" panose="02010600030101010101" pitchFamily="2" charset="-122"/>
              </a:rPr>
              <a:t>stall  </a:t>
            </a:r>
            <a:r>
              <a:rPr lang="en-US" altLang="zh-CN" b="1" dirty="0" err="1">
                <a:solidFill>
                  <a:schemeClr val="hlink"/>
                </a:solidFill>
                <a:ea typeface="宋体" panose="02010600030101010101" pitchFamily="2" charset="-122"/>
              </a:rPr>
              <a:t>stall</a:t>
            </a:r>
            <a:endParaRPr lang="en-US" altLang="zh-CN" b="1" dirty="0">
              <a:solidFill>
                <a:schemeClr val="hlink"/>
              </a:solidFill>
              <a:ea typeface="宋体" panose="02010600030101010101" pitchFamily="2" charset="-122"/>
            </a:endParaRPr>
          </a:p>
          <a:p>
            <a:r>
              <a:rPr lang="en-US" altLang="zh-CN" b="1" dirty="0">
                <a:ea typeface="宋体" panose="02010600030101010101" pitchFamily="2" charset="-122"/>
              </a:rPr>
              <a:t> 12	SD	</a:t>
            </a:r>
            <a:r>
              <a:rPr lang="en-US" altLang="zh-CN" b="1" dirty="0">
                <a:solidFill>
                  <a:schemeClr val="accent2"/>
                </a:solidFill>
                <a:ea typeface="宋体" panose="02010600030101010101" pitchFamily="2" charset="-122"/>
              </a:rPr>
              <a:t>-24</a:t>
            </a:r>
            <a:r>
              <a:rPr lang="en-US" altLang="zh-CN" b="1" dirty="0">
                <a:ea typeface="宋体" panose="02010600030101010101" pitchFamily="2" charset="-122"/>
              </a:rPr>
              <a:t>(R1),F16</a:t>
            </a:r>
          </a:p>
          <a:p>
            <a:r>
              <a:rPr lang="en-US" altLang="zh-CN" b="1" dirty="0">
                <a:ea typeface="宋体" panose="02010600030101010101" pitchFamily="2" charset="-122"/>
              </a:rPr>
              <a:t> 13	SUBI	R1,R1,</a:t>
            </a:r>
            <a:r>
              <a:rPr lang="en-US" altLang="zh-CN" b="1" dirty="0">
                <a:solidFill>
                  <a:schemeClr val="accent2"/>
                </a:solidFill>
                <a:ea typeface="宋体" panose="02010600030101010101" pitchFamily="2" charset="-122"/>
              </a:rPr>
              <a:t>#32   </a:t>
            </a:r>
            <a:r>
              <a:rPr lang="en-US" altLang="zh-CN" b="1" dirty="0">
                <a:solidFill>
                  <a:schemeClr val="hlink"/>
                </a:solidFill>
                <a:ea typeface="宋体" panose="02010600030101010101" pitchFamily="2" charset="-122"/>
              </a:rPr>
              <a:t>stall</a:t>
            </a:r>
            <a:r>
              <a:rPr lang="en-US" altLang="zh-CN" b="1" dirty="0">
                <a:solidFill>
                  <a:schemeClr val="accent2"/>
                </a:solidFill>
                <a:ea typeface="宋体" panose="02010600030101010101" pitchFamily="2" charset="-122"/>
              </a:rPr>
              <a:t>	   ;alter to 4*8  </a:t>
            </a:r>
            <a:endParaRPr lang="en-US" altLang="zh-CN" b="1" dirty="0">
              <a:ea typeface="宋体" panose="02010600030101010101" pitchFamily="2" charset="-122"/>
            </a:endParaRPr>
          </a:p>
          <a:p>
            <a:r>
              <a:rPr lang="en-US" altLang="zh-CN" b="1" dirty="0">
                <a:ea typeface="宋体" panose="02010600030101010101" pitchFamily="2" charset="-122"/>
              </a:rPr>
              <a:t> 14	BNEZ	R1,LOOP</a:t>
            </a:r>
            <a:endParaRPr lang="en-US" altLang="zh-CN" sz="1400" b="1" dirty="0">
              <a:ea typeface="宋体" panose="02010600030101010101" pitchFamily="2" charset="-122"/>
            </a:endParaRPr>
          </a:p>
          <a:p>
            <a:r>
              <a:rPr lang="en-US" altLang="zh-CN" sz="1400" b="1" dirty="0">
                <a:ea typeface="宋体" panose="02010600030101010101" pitchFamily="2" charset="-122"/>
              </a:rPr>
              <a:t> </a:t>
            </a:r>
            <a:r>
              <a:rPr lang="en-US" altLang="zh-CN" b="1" dirty="0">
                <a:ea typeface="宋体" panose="02010600030101010101" pitchFamily="2" charset="-122"/>
              </a:rPr>
              <a:t>15	NOP</a:t>
            </a:r>
            <a:br>
              <a:rPr lang="en-US" altLang="zh-CN" b="1" dirty="0">
                <a:ea typeface="宋体" panose="02010600030101010101" pitchFamily="2" charset="-122"/>
              </a:rPr>
            </a:br>
            <a:endParaRPr lang="en-US" altLang="zh-CN" b="1" dirty="0">
              <a:latin typeface="Courier" pitchFamily="49" charset="0"/>
              <a:ea typeface="宋体" panose="02010600030101010101" pitchFamily="2" charset="-122"/>
            </a:endParaRPr>
          </a:p>
          <a:p>
            <a:r>
              <a:rPr lang="en-US" altLang="zh-CN" sz="2400" b="1" dirty="0">
                <a:solidFill>
                  <a:schemeClr val="hlink"/>
                </a:solidFill>
                <a:latin typeface="Courier" pitchFamily="49" charset="0"/>
                <a:ea typeface="宋体" panose="02010600030101010101" pitchFamily="2" charset="-122"/>
              </a:rPr>
              <a:t> </a:t>
            </a:r>
            <a:r>
              <a:rPr lang="en-US" altLang="zh-CN" sz="2400" b="1" dirty="0">
                <a:solidFill>
                  <a:schemeClr val="hlink"/>
                </a:solidFill>
                <a:ea typeface="宋体" panose="02010600030101010101" pitchFamily="2" charset="-122"/>
              </a:rPr>
              <a:t>15 + 4 x (1+2) + 1 = 28 cycles, or 7 per iteration</a:t>
            </a:r>
          </a:p>
          <a:p>
            <a:r>
              <a:rPr lang="en-US" altLang="zh-CN" sz="2400" b="1" dirty="0">
                <a:solidFill>
                  <a:schemeClr val="hlink"/>
                </a:solidFill>
                <a:ea typeface="宋体" panose="02010600030101010101" pitchFamily="2" charset="-122"/>
              </a:rPr>
              <a:t>   Assumes R1 is multiple of 4</a:t>
            </a:r>
          </a:p>
        </p:txBody>
      </p:sp>
    </p:spTree>
    <p:extLst>
      <p:ext uri="{BB962C8B-B14F-4D97-AF65-F5344CB8AC3E}">
        <p14:creationId xmlns:p14="http://schemas.microsoft.com/office/powerpoint/2010/main" val="4098293275"/>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23451" y="0"/>
            <a:ext cx="10515600" cy="799998"/>
          </a:xfrm>
        </p:spPr>
        <p:txBody>
          <a:bodyPr>
            <a:normAutofit/>
          </a:bodyPr>
          <a:lstStyle/>
          <a:p>
            <a:r>
              <a:rPr lang="zh-CN" altLang="en-US" dirty="0" smtClean="0">
                <a:ea typeface="宋体" panose="02010600030101010101" pitchFamily="2" charset="-122"/>
              </a:rPr>
              <a:t>关于异常处理???</a:t>
            </a:r>
          </a:p>
        </p:txBody>
      </p:sp>
      <p:sp>
        <p:nvSpPr>
          <p:cNvPr id="6147" name="Rectangle 3"/>
          <p:cNvSpPr>
            <a:spLocks noGrp="1" noChangeArrowheads="1"/>
          </p:cNvSpPr>
          <p:nvPr>
            <p:ph idx="1"/>
          </p:nvPr>
        </p:nvSpPr>
        <p:spPr>
          <a:xfrm>
            <a:off x="1059426" y="958647"/>
            <a:ext cx="10515600" cy="5589637"/>
          </a:xfrm>
        </p:spPr>
        <p:txBody>
          <a:bodyPr>
            <a:noAutofit/>
          </a:bodyPr>
          <a:lstStyle/>
          <a:p>
            <a:pPr>
              <a:lnSpc>
                <a:spcPct val="90000"/>
              </a:lnSpc>
            </a:pPr>
            <a:r>
              <a:rPr lang="zh-CN" altLang="en-US" dirty="0">
                <a:ea typeface="宋体" panose="02010600030101010101" pitchFamily="2" charset="-122"/>
              </a:rPr>
              <a:t>乱序完成加大了实现精确中断的难度</a:t>
            </a:r>
            <a:endParaRPr lang="en-US" altLang="zh-CN" dirty="0">
              <a:ea typeface="宋体" panose="02010600030101010101" pitchFamily="2" charset="-122"/>
            </a:endParaRPr>
          </a:p>
          <a:p>
            <a:pPr lvl="1">
              <a:lnSpc>
                <a:spcPct val="90000"/>
              </a:lnSpc>
            </a:pPr>
            <a:r>
              <a:rPr lang="zh-CN" altLang="en-US" dirty="0">
                <a:ea typeface="宋体" panose="02010600030101010101" pitchFamily="2" charset="-122"/>
              </a:rPr>
              <a:t>在前面指令还没有完成时，寄存器文件中可能会有后面指令的运行结果</a:t>
            </a:r>
            <a:r>
              <a:rPr lang="en-US" altLang="zh-CN" dirty="0">
                <a:ea typeface="宋体" panose="02010600030101010101" pitchFamily="2" charset="-122"/>
              </a:rPr>
              <a:t>.</a:t>
            </a:r>
          </a:p>
          <a:p>
            <a:pPr lvl="1">
              <a:lnSpc>
                <a:spcPct val="90000"/>
              </a:lnSpc>
            </a:pPr>
            <a:r>
              <a:rPr lang="zh-CN" altLang="en-US" dirty="0">
                <a:ea typeface="宋体" panose="02010600030101010101" pitchFamily="2" charset="-122"/>
              </a:rPr>
              <a:t>如果这些前面的指令执行时有中断产生，怎么办？</a:t>
            </a:r>
          </a:p>
          <a:p>
            <a:pPr lvl="1">
              <a:lnSpc>
                <a:spcPct val="90000"/>
              </a:lnSpc>
            </a:pPr>
            <a:r>
              <a:rPr lang="zh-CN" altLang="en-US" dirty="0">
                <a:ea typeface="宋体" panose="02010600030101010101" pitchFamily="2" charset="-122"/>
              </a:rPr>
              <a:t>例如</a:t>
            </a:r>
            <a:r>
              <a:rPr lang="zh-CN" altLang="en-US" dirty="0" smtClean="0">
                <a:ea typeface="宋体" panose="02010600030101010101" pitchFamily="2" charset="-122"/>
              </a:rPr>
              <a:t>：</a:t>
            </a:r>
            <a:r>
              <a:rPr lang="en-US" altLang="zh-CN" sz="2800" dirty="0" smtClean="0">
                <a:ea typeface="宋体" panose="02010600030101010101" pitchFamily="2" charset="-122"/>
              </a:rPr>
              <a:t>DIVD </a:t>
            </a:r>
            <a:r>
              <a:rPr lang="en-US" altLang="zh-CN" sz="2800" dirty="0">
                <a:ea typeface="宋体" panose="02010600030101010101" pitchFamily="2" charset="-122"/>
              </a:rPr>
              <a:t>F10, F0, F2</a:t>
            </a:r>
          </a:p>
          <a:p>
            <a:pPr lvl="2">
              <a:lnSpc>
                <a:spcPct val="90000"/>
              </a:lnSpc>
              <a:buFontTx/>
              <a:buNone/>
            </a:pPr>
            <a:r>
              <a:rPr lang="en-US" altLang="zh-CN" sz="2400" dirty="0" smtClean="0">
                <a:ea typeface="宋体" panose="02010600030101010101" pitchFamily="2" charset="-122"/>
              </a:rPr>
              <a:t>           SUBD </a:t>
            </a:r>
            <a:r>
              <a:rPr lang="en-US" altLang="zh-CN" sz="2400" dirty="0">
                <a:ea typeface="宋体" panose="02010600030101010101" pitchFamily="2" charset="-122"/>
              </a:rPr>
              <a:t>F4, F6, F8</a:t>
            </a:r>
          </a:p>
          <a:p>
            <a:pPr lvl="2">
              <a:lnSpc>
                <a:spcPct val="90000"/>
              </a:lnSpc>
              <a:buFontTx/>
              <a:buNone/>
            </a:pPr>
            <a:r>
              <a:rPr lang="en-US" altLang="zh-CN" sz="2400" dirty="0" smtClean="0">
                <a:ea typeface="宋体" panose="02010600030101010101" pitchFamily="2" charset="-122"/>
              </a:rPr>
              <a:t>           ADDD </a:t>
            </a:r>
            <a:r>
              <a:rPr lang="en-US" altLang="zh-CN" sz="2400" dirty="0">
                <a:ea typeface="宋体" panose="02010600030101010101" pitchFamily="2" charset="-122"/>
              </a:rPr>
              <a:t>F12, F14, F16</a:t>
            </a:r>
          </a:p>
          <a:p>
            <a:pPr>
              <a:lnSpc>
                <a:spcPct val="90000"/>
              </a:lnSpc>
            </a:pPr>
            <a:r>
              <a:rPr lang="zh-CN" altLang="en-US" dirty="0">
                <a:ea typeface="宋体" panose="02010600030101010101" pitchFamily="2" charset="-122"/>
              </a:rPr>
              <a:t>需要</a:t>
            </a:r>
            <a:r>
              <a:rPr lang="en-US" altLang="zh-CN" dirty="0">
                <a:ea typeface="宋体" panose="02010600030101010101" pitchFamily="2" charset="-122"/>
              </a:rPr>
              <a:t>“rollback” </a:t>
            </a:r>
            <a:r>
              <a:rPr lang="zh-CN" altLang="en-US" dirty="0">
                <a:ea typeface="宋体" panose="02010600030101010101" pitchFamily="2" charset="-122"/>
              </a:rPr>
              <a:t>寄存器文件到原来的状态</a:t>
            </a:r>
            <a:r>
              <a:rPr lang="en-US" altLang="zh-CN" dirty="0">
                <a:ea typeface="宋体" panose="02010600030101010101" pitchFamily="2" charset="-122"/>
              </a:rPr>
              <a:t>:</a:t>
            </a:r>
          </a:p>
          <a:p>
            <a:pPr lvl="1">
              <a:lnSpc>
                <a:spcPct val="90000"/>
              </a:lnSpc>
            </a:pPr>
            <a:r>
              <a:rPr lang="zh-CN" altLang="en-US" dirty="0">
                <a:ea typeface="宋体" panose="02010600030101010101" pitchFamily="2" charset="-122"/>
              </a:rPr>
              <a:t>精确中断的含义是其返回地址为：</a:t>
            </a:r>
          </a:p>
          <a:p>
            <a:pPr lvl="2">
              <a:lnSpc>
                <a:spcPct val="90000"/>
              </a:lnSpc>
            </a:pPr>
            <a:r>
              <a:rPr lang="zh-CN" altLang="en-US" sz="2400" dirty="0">
                <a:ea typeface="宋体" panose="02010600030101010101" pitchFamily="2" charset="-122"/>
              </a:rPr>
              <a:t>该地址之前的所有指令都已完成</a:t>
            </a:r>
            <a:endParaRPr lang="en-US" altLang="zh-CN" sz="2400" dirty="0">
              <a:ea typeface="宋体" panose="02010600030101010101" pitchFamily="2" charset="-122"/>
            </a:endParaRPr>
          </a:p>
          <a:p>
            <a:pPr lvl="2">
              <a:lnSpc>
                <a:spcPct val="90000"/>
              </a:lnSpc>
            </a:pPr>
            <a:r>
              <a:rPr lang="zh-CN" altLang="en-US" sz="2400" dirty="0">
                <a:ea typeface="宋体" panose="02010600030101010101" pitchFamily="2" charset="-122"/>
              </a:rPr>
              <a:t>其后的指令还都没有完成</a:t>
            </a:r>
            <a:endParaRPr lang="en-US" altLang="zh-CN" sz="2400" dirty="0">
              <a:ea typeface="宋体" panose="02010600030101010101" pitchFamily="2" charset="-122"/>
            </a:endParaRPr>
          </a:p>
          <a:p>
            <a:r>
              <a:rPr lang="zh-CN" altLang="en-US" dirty="0">
                <a:ea typeface="宋体" panose="02010600030101010101" pitchFamily="2" charset="-122"/>
              </a:rPr>
              <a:t>实现精确中断的技术：顺序完成（或提交）</a:t>
            </a:r>
            <a:endParaRPr lang="en-US" altLang="zh-CN" i="1" dirty="0">
              <a:solidFill>
                <a:schemeClr val="accent1"/>
              </a:solidFill>
              <a:ea typeface="宋体" panose="02010600030101010101" pitchFamily="2" charset="-122"/>
            </a:endParaRPr>
          </a:p>
          <a:p>
            <a:pPr lvl="1"/>
            <a:r>
              <a:rPr lang="zh-CN" altLang="en-US" dirty="0">
                <a:ea typeface="宋体" panose="02010600030101010101" pitchFamily="2" charset="-122"/>
              </a:rPr>
              <a:t>即提交指令完成的顺序必须与指令发射的顺序相同</a:t>
            </a:r>
            <a:endParaRPr lang="en-US" altLang="zh-CN" dirty="0">
              <a:ea typeface="宋体" panose="02010600030101010101" pitchFamily="2" charset="-122"/>
            </a:endParaRPr>
          </a:p>
        </p:txBody>
      </p:sp>
    </p:spTree>
    <p:extLst>
      <p:ext uri="{BB962C8B-B14F-4D97-AF65-F5344CB8AC3E}">
        <p14:creationId xmlns:p14="http://schemas.microsoft.com/office/powerpoint/2010/main" val="1258427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0"/>
            <a:ext cx="10515600" cy="1106129"/>
          </a:xfrm>
        </p:spPr>
        <p:txBody>
          <a:bodyPr>
            <a:normAutofit/>
          </a:bodyPr>
          <a:lstStyle/>
          <a:p>
            <a:r>
              <a:rPr lang="zh-CN" altLang="en-US" dirty="0" smtClean="0">
                <a:ea typeface="宋体" panose="02010600030101010101" pitchFamily="2" charset="-122"/>
              </a:rPr>
              <a:t>进行循环重叠执行需要尽快解决分支问题</a:t>
            </a:r>
            <a:r>
              <a:rPr lang="en-US" altLang="zh-CN" dirty="0" smtClean="0">
                <a:ea typeface="宋体" panose="02010600030101010101" pitchFamily="2" charset="-122"/>
              </a:rPr>
              <a:t>!</a:t>
            </a:r>
          </a:p>
        </p:txBody>
      </p:sp>
      <p:sp>
        <p:nvSpPr>
          <p:cNvPr id="7171" name="Rectangle 3"/>
          <p:cNvSpPr>
            <a:spLocks noGrp="1" noChangeArrowheads="1"/>
          </p:cNvSpPr>
          <p:nvPr>
            <p:ph idx="1"/>
          </p:nvPr>
        </p:nvSpPr>
        <p:spPr>
          <a:xfrm>
            <a:off x="838200" y="1106129"/>
            <a:ext cx="10515600" cy="5070834"/>
          </a:xfrm>
        </p:spPr>
        <p:txBody>
          <a:bodyPr>
            <a:normAutofit lnSpcReduction="10000"/>
          </a:bodyPr>
          <a:lstStyle/>
          <a:p>
            <a:pPr>
              <a:lnSpc>
                <a:spcPct val="85000"/>
              </a:lnSpc>
              <a:spcBef>
                <a:spcPct val="15000"/>
              </a:spcBef>
            </a:pPr>
            <a:r>
              <a:rPr lang="zh-CN" altLang="en-US" sz="3200" dirty="0" smtClean="0">
                <a:ea typeface="宋体" panose="02010600030101010101" pitchFamily="2" charset="-122"/>
              </a:rPr>
              <a:t>在循环展开的例子中，我们假设整数部件可以快速解决分支问题，以便进行循环重叠执行</a:t>
            </a:r>
            <a:r>
              <a:rPr lang="en-US" altLang="zh-CN" sz="3200" dirty="0" smtClean="0">
                <a:ea typeface="宋体" panose="02010600030101010101" pitchFamily="2" charset="-122"/>
              </a:rPr>
              <a:t>!  </a:t>
            </a:r>
            <a:br>
              <a:rPr lang="en-US" altLang="zh-CN" sz="3200" dirty="0" smtClean="0">
                <a:ea typeface="宋体" panose="02010600030101010101" pitchFamily="2" charset="-122"/>
              </a:rPr>
            </a:br>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Loop:	LD		F0	0	R1</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MULTD	F4	F0	F2</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SD		F4	0	R1</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SUBI		R1	R1	#8</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BNEZ		R1	Loop</a:t>
            </a:r>
          </a:p>
          <a:p>
            <a:pPr>
              <a:spcBef>
                <a:spcPct val="30000"/>
              </a:spcBef>
            </a:pPr>
            <a:r>
              <a:rPr lang="zh-CN" altLang="en-US" sz="3200" dirty="0" smtClean="0">
                <a:ea typeface="宋体" panose="02010600030101010101" pitchFamily="2" charset="-122"/>
              </a:rPr>
              <a:t>如果分支依赖于</a:t>
            </a:r>
            <a:r>
              <a:rPr lang="en-US" altLang="zh-CN" sz="3200" dirty="0" err="1" smtClean="0">
                <a:ea typeface="宋体" panose="02010600030101010101" pitchFamily="2" charset="-122"/>
              </a:rPr>
              <a:t>multd</a:t>
            </a:r>
            <a:r>
              <a:rPr lang="en-US" altLang="zh-CN" sz="3200" dirty="0" smtClean="0">
                <a:ea typeface="宋体" panose="02010600030101010101" pitchFamily="2" charset="-122"/>
              </a:rPr>
              <a:t>,</a:t>
            </a:r>
            <a:r>
              <a:rPr lang="zh-CN" altLang="en-US" sz="3200" dirty="0" smtClean="0">
                <a:ea typeface="宋体" panose="02010600030101010101" pitchFamily="2" charset="-122"/>
              </a:rPr>
              <a:t>怎么办</a:t>
            </a:r>
            <a:r>
              <a:rPr lang="en-US" altLang="zh-CN" sz="3200" dirty="0" smtClean="0">
                <a:ea typeface="宋体" panose="02010600030101010101" pitchFamily="2" charset="-122"/>
              </a:rPr>
              <a:t>??</a:t>
            </a:r>
          </a:p>
          <a:p>
            <a:pPr lvl="1">
              <a:lnSpc>
                <a:spcPct val="100000"/>
              </a:lnSpc>
              <a:spcBef>
                <a:spcPct val="30000"/>
              </a:spcBef>
            </a:pPr>
            <a:r>
              <a:rPr lang="zh-CN" altLang="en-US" sz="2800" dirty="0">
                <a:ea typeface="宋体" panose="02010600030101010101" pitchFamily="2" charset="-122"/>
              </a:rPr>
              <a:t>需要能预测分支方向</a:t>
            </a:r>
            <a:endParaRPr lang="en-US" altLang="zh-CN" sz="2800" dirty="0">
              <a:ea typeface="宋体" panose="02010600030101010101" pitchFamily="2" charset="-122"/>
            </a:endParaRPr>
          </a:p>
          <a:p>
            <a:pPr lvl="1">
              <a:lnSpc>
                <a:spcPct val="100000"/>
              </a:lnSpc>
              <a:spcBef>
                <a:spcPct val="30000"/>
              </a:spcBef>
            </a:pPr>
            <a:r>
              <a:rPr lang="zh-CN" altLang="en-US" sz="2800" dirty="0">
                <a:ea typeface="宋体" panose="02010600030101010101" pitchFamily="2" charset="-122"/>
              </a:rPr>
              <a:t>如果分支成功，我们就可以重叠执行循环</a:t>
            </a:r>
            <a:endParaRPr lang="en-US" altLang="zh-CN" sz="2800" dirty="0">
              <a:ea typeface="宋体" panose="02010600030101010101" pitchFamily="2" charset="-122"/>
            </a:endParaRPr>
          </a:p>
          <a:p>
            <a:pPr>
              <a:spcBef>
                <a:spcPct val="30000"/>
              </a:spcBef>
            </a:pPr>
            <a:r>
              <a:rPr lang="zh-CN" altLang="en-US" sz="3200" dirty="0" smtClean="0">
                <a:ea typeface="宋体" panose="02010600030101010101" pitchFamily="2" charset="-122"/>
              </a:rPr>
              <a:t>对于</a:t>
            </a:r>
            <a:r>
              <a:rPr lang="en-US" altLang="zh-CN" sz="3200" dirty="0" smtClean="0">
                <a:ea typeface="宋体" panose="02010600030101010101" pitchFamily="2" charset="-122"/>
              </a:rPr>
              <a:t>superscalar</a:t>
            </a:r>
            <a:r>
              <a:rPr lang="zh-CN" altLang="en-US" sz="3200" dirty="0" smtClean="0">
                <a:ea typeface="宋体" panose="02010600030101010101" pitchFamily="2" charset="-122"/>
              </a:rPr>
              <a:t>机器这一问题更加突出</a:t>
            </a:r>
            <a:endParaRPr lang="en-US" altLang="zh-CN" sz="3200" dirty="0" smtClean="0">
              <a:ea typeface="宋体" panose="02010600030101010101" pitchFamily="2" charset="-122"/>
            </a:endParaRPr>
          </a:p>
        </p:txBody>
      </p:sp>
    </p:spTree>
    <p:extLst>
      <p:ext uri="{BB962C8B-B14F-4D97-AF65-F5344CB8AC3E}">
        <p14:creationId xmlns:p14="http://schemas.microsoft.com/office/powerpoint/2010/main" val="40580161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365125"/>
            <a:ext cx="10515600" cy="401791"/>
          </a:xfrm>
        </p:spPr>
        <p:txBody>
          <a:bodyPr>
            <a:normAutofit fontScale="90000"/>
          </a:bodyPr>
          <a:lstStyle/>
          <a:p>
            <a:r>
              <a:rPr lang="zh-CN" altLang="en-US" dirty="0" smtClean="0">
                <a:ea typeface="宋体" panose="02010600030101010101" pitchFamily="2" charset="-122"/>
              </a:rPr>
              <a:t>控制相关的动态解决技术</a:t>
            </a:r>
          </a:p>
        </p:txBody>
      </p:sp>
      <p:sp>
        <p:nvSpPr>
          <p:cNvPr id="8195" name="Rectangle 3"/>
          <p:cNvSpPr>
            <a:spLocks noGrp="1" noChangeArrowheads="1"/>
          </p:cNvSpPr>
          <p:nvPr>
            <p:ph idx="1"/>
          </p:nvPr>
        </p:nvSpPr>
        <p:spPr>
          <a:xfrm>
            <a:off x="838200" y="1017639"/>
            <a:ext cx="10515600" cy="5159324"/>
          </a:xfrm>
        </p:spPr>
        <p:txBody>
          <a:bodyPr>
            <a:noAutofit/>
          </a:bodyPr>
          <a:lstStyle/>
          <a:p>
            <a:r>
              <a:rPr lang="zh-CN" altLang="en-US" sz="3200" dirty="0" smtClean="0">
                <a:ea typeface="宋体" panose="02010600030101010101" pitchFamily="2" charset="-122"/>
              </a:rPr>
              <a:t>控制相关：由条件转移或程序中断引起的相关，也称全局相关。控制相关对流水线的吞吐率和效率影响相对于数据相关要大得多</a:t>
            </a:r>
          </a:p>
          <a:p>
            <a:pPr lvl="1">
              <a:lnSpc>
                <a:spcPct val="100000"/>
              </a:lnSpc>
              <a:spcBef>
                <a:spcPct val="10000"/>
              </a:spcBef>
            </a:pPr>
            <a:r>
              <a:rPr lang="zh-CN" altLang="en-US" sz="2800" dirty="0" smtClean="0">
                <a:ea typeface="宋体" panose="02010600030101010101" pitchFamily="2" charset="-122"/>
              </a:rPr>
              <a:t>条件指令在一般程序中所占的比例相当大</a:t>
            </a:r>
          </a:p>
          <a:p>
            <a:pPr lvl="1">
              <a:lnSpc>
                <a:spcPct val="100000"/>
              </a:lnSpc>
              <a:spcBef>
                <a:spcPct val="10000"/>
              </a:spcBef>
            </a:pPr>
            <a:r>
              <a:rPr lang="zh-CN" altLang="en-US" sz="2800" dirty="0" smtClean="0">
                <a:ea typeface="宋体" panose="02010600030101010101" pitchFamily="2" charset="-122"/>
              </a:rPr>
              <a:t>中断虽然在程序中所占的比例不大，但中断发生在程序中的哪一条指令，发生在一条指令执行过程中的哪一个功能段都是不确定的</a:t>
            </a:r>
          </a:p>
          <a:p>
            <a:r>
              <a:rPr lang="zh-CN" altLang="en-US" sz="3200" dirty="0" smtClean="0">
                <a:ea typeface="宋体" panose="02010600030101010101" pitchFamily="2" charset="-122"/>
              </a:rPr>
              <a:t>处理好条件转移和中断引起的控制相关是很重要的。</a:t>
            </a:r>
          </a:p>
          <a:p>
            <a:r>
              <a:rPr lang="zh-CN" altLang="en-US" sz="3200" dirty="0" smtClean="0">
                <a:ea typeface="宋体" panose="02010600030101010101" pitchFamily="2" charset="-122"/>
              </a:rPr>
              <a:t>关键问题：</a:t>
            </a:r>
          </a:p>
          <a:p>
            <a:pPr lvl="1">
              <a:lnSpc>
                <a:spcPct val="100000"/>
              </a:lnSpc>
              <a:spcBef>
                <a:spcPct val="10000"/>
              </a:spcBef>
            </a:pPr>
            <a:r>
              <a:rPr lang="zh-CN" altLang="en-US" sz="2800" dirty="0" smtClean="0">
                <a:ea typeface="宋体" panose="02010600030101010101" pitchFamily="2" charset="-122"/>
              </a:rPr>
              <a:t>要确保流水线能够正常工作</a:t>
            </a:r>
          </a:p>
          <a:p>
            <a:pPr lvl="1">
              <a:lnSpc>
                <a:spcPct val="100000"/>
              </a:lnSpc>
              <a:spcBef>
                <a:spcPct val="10000"/>
              </a:spcBef>
            </a:pPr>
            <a:r>
              <a:rPr lang="zh-CN" altLang="en-US" sz="2800" dirty="0" smtClean="0">
                <a:ea typeface="宋体" panose="02010600030101010101" pitchFamily="2" charset="-122"/>
              </a:rPr>
              <a:t>减少因断流引起的吞吐率和效率的下降</a:t>
            </a:r>
          </a:p>
        </p:txBody>
      </p:sp>
    </p:spTree>
    <p:extLst>
      <p:ext uri="{BB962C8B-B14F-4D97-AF65-F5344CB8AC3E}">
        <p14:creationId xmlns:p14="http://schemas.microsoft.com/office/powerpoint/2010/main" val="58884054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65239" y="145165"/>
            <a:ext cx="10515600" cy="770640"/>
          </a:xfrm>
        </p:spPr>
        <p:txBody>
          <a:bodyPr>
            <a:normAutofit/>
          </a:bodyPr>
          <a:lstStyle/>
          <a:p>
            <a:r>
              <a:rPr lang="zh-CN" altLang="en-US" dirty="0" smtClean="0">
                <a:ea typeface="宋体" panose="02010600030101010101" pitchFamily="2" charset="-122"/>
              </a:rPr>
              <a:t>分支对性能的影响</a:t>
            </a:r>
          </a:p>
        </p:txBody>
      </p:sp>
      <p:sp>
        <p:nvSpPr>
          <p:cNvPr id="9219" name="Rectangle 4"/>
          <p:cNvSpPr>
            <a:spLocks noGrp="1" noChangeArrowheads="1"/>
          </p:cNvSpPr>
          <p:nvPr>
            <p:ph idx="1"/>
          </p:nvPr>
        </p:nvSpPr>
        <p:spPr>
          <a:xfrm>
            <a:off x="838200" y="1120877"/>
            <a:ext cx="10515600" cy="5056086"/>
          </a:xfrm>
        </p:spPr>
        <p:txBody>
          <a:bodyPr>
            <a:normAutofit/>
          </a:bodyPr>
          <a:lstStyle/>
          <a:p>
            <a:r>
              <a:rPr lang="zh-CN" altLang="en-US" dirty="0" smtClean="0">
                <a:ea typeface="宋体" panose="02010600030101010101" pitchFamily="2" charset="-122"/>
              </a:rPr>
              <a:t>假设在一条有</a:t>
            </a:r>
            <a:r>
              <a:rPr lang="en-US" altLang="zh-CN" dirty="0" smtClean="0">
                <a:ea typeface="宋体" panose="02010600030101010101" pitchFamily="2" charset="-122"/>
              </a:rPr>
              <a:t>K</a:t>
            </a:r>
            <a:r>
              <a:rPr lang="zh-CN" altLang="en-US" dirty="0" smtClean="0">
                <a:ea typeface="宋体" panose="02010600030101010101" pitchFamily="2" charset="-122"/>
              </a:rPr>
              <a:t>段的流水线中，在最后一段才能确定目标地址</a:t>
            </a:r>
            <a:endParaRPr lang="en-US" altLang="zh-CN" dirty="0" smtClean="0">
              <a:ea typeface="宋体" panose="02010600030101010101" pitchFamily="2" charset="-122"/>
            </a:endParaRPr>
          </a:p>
          <a:p>
            <a:endParaRPr lang="en-US" altLang="zh-CN" dirty="0">
              <a:ea typeface="宋体" panose="02010600030101010101" pitchFamily="2" charset="-122"/>
            </a:endParaRPr>
          </a:p>
          <a:p>
            <a:endParaRPr lang="en-US" altLang="zh-CN" dirty="0" smtClean="0">
              <a:ea typeface="宋体" panose="02010600030101010101" pitchFamily="2" charset="-122"/>
            </a:endParaRPr>
          </a:p>
          <a:p>
            <a:endParaRPr lang="en-US" altLang="zh-CN" dirty="0">
              <a:ea typeface="宋体" panose="02010600030101010101" pitchFamily="2" charset="-122"/>
            </a:endParaRPr>
          </a:p>
          <a:p>
            <a:endParaRPr lang="en-US" altLang="zh-CN" dirty="0" smtClean="0">
              <a:ea typeface="宋体" panose="02010600030101010101" pitchFamily="2" charset="-122"/>
            </a:endParaRPr>
          </a:p>
          <a:p>
            <a:r>
              <a:rPr lang="zh-CN" altLang="en-US" dirty="0"/>
              <a:t>当分支方向预测错误时，不仅流水线中有多个功能段要浪费，更严重的是可能造成程序执行结果发生错误，因此当程序沿着错误方向运行后，作废这些程序时，一定不能破坏通用寄存器和主存储器的内容。</a:t>
            </a:r>
          </a:p>
          <a:p>
            <a:endParaRPr lang="zh-CN" altLang="en-US" dirty="0" smtClean="0">
              <a:ea typeface="宋体" panose="02010600030101010101" pitchFamily="2" charset="-122"/>
            </a:endParaRPr>
          </a:p>
        </p:txBody>
      </p:sp>
      <p:grpSp>
        <p:nvGrpSpPr>
          <p:cNvPr id="9220" name="Group 40"/>
          <p:cNvGrpSpPr>
            <a:grpSpLocks/>
          </p:cNvGrpSpPr>
          <p:nvPr/>
        </p:nvGrpSpPr>
        <p:grpSpPr bwMode="auto">
          <a:xfrm>
            <a:off x="2133600" y="1767342"/>
            <a:ext cx="7924800" cy="1524000"/>
            <a:chOff x="384" y="1248"/>
            <a:chExt cx="4992" cy="960"/>
          </a:xfrm>
        </p:grpSpPr>
        <p:sp>
          <p:nvSpPr>
            <p:cNvPr id="9222" name="Rectangle 6"/>
            <p:cNvSpPr>
              <a:spLocks noChangeArrowheads="1"/>
            </p:cNvSpPr>
            <p:nvPr/>
          </p:nvSpPr>
          <p:spPr bwMode="auto">
            <a:xfrm>
              <a:off x="384" y="1632"/>
              <a:ext cx="43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ea typeface="宋体" panose="02010600030101010101" pitchFamily="2" charset="-122"/>
                </a:rPr>
                <a:t>i-1</a:t>
              </a:r>
            </a:p>
          </p:txBody>
        </p:sp>
        <p:sp>
          <p:nvSpPr>
            <p:cNvPr id="9223" name="Rectangle 17"/>
            <p:cNvSpPr>
              <a:spLocks noChangeArrowheads="1"/>
            </p:cNvSpPr>
            <p:nvPr/>
          </p:nvSpPr>
          <p:spPr bwMode="auto">
            <a:xfrm>
              <a:off x="961" y="1637"/>
              <a:ext cx="43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ea typeface="宋体" panose="02010600030101010101" pitchFamily="2" charset="-122"/>
                </a:rPr>
                <a:t>i</a:t>
              </a:r>
            </a:p>
          </p:txBody>
        </p:sp>
        <p:sp>
          <p:nvSpPr>
            <p:cNvPr id="9224" name="Rectangle 18"/>
            <p:cNvSpPr>
              <a:spLocks noChangeArrowheads="1"/>
            </p:cNvSpPr>
            <p:nvPr/>
          </p:nvSpPr>
          <p:spPr bwMode="auto">
            <a:xfrm>
              <a:off x="1632" y="1344"/>
              <a:ext cx="43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ea typeface="宋体" panose="02010600030101010101" pitchFamily="2" charset="-122"/>
                </a:rPr>
                <a:t>i+1</a:t>
              </a:r>
            </a:p>
          </p:txBody>
        </p:sp>
        <p:sp>
          <p:nvSpPr>
            <p:cNvPr id="9225" name="Rectangle 19"/>
            <p:cNvSpPr>
              <a:spLocks noChangeArrowheads="1"/>
            </p:cNvSpPr>
            <p:nvPr/>
          </p:nvSpPr>
          <p:spPr bwMode="auto">
            <a:xfrm>
              <a:off x="2261" y="1338"/>
              <a:ext cx="43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ea typeface="宋体" panose="02010600030101010101" pitchFamily="2" charset="-122"/>
                </a:rPr>
                <a:t>i+2</a:t>
              </a:r>
            </a:p>
          </p:txBody>
        </p:sp>
        <p:sp>
          <p:nvSpPr>
            <p:cNvPr id="9226" name="Rectangle 20"/>
            <p:cNvSpPr>
              <a:spLocks noChangeArrowheads="1"/>
            </p:cNvSpPr>
            <p:nvPr/>
          </p:nvSpPr>
          <p:spPr bwMode="auto">
            <a:xfrm>
              <a:off x="3210" y="1344"/>
              <a:ext cx="43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ea typeface="宋体" panose="02010600030101010101" pitchFamily="2" charset="-122"/>
                </a:rPr>
                <a:t>i+k-3</a:t>
              </a:r>
            </a:p>
          </p:txBody>
        </p:sp>
        <p:sp>
          <p:nvSpPr>
            <p:cNvPr id="9227" name="Rectangle 21"/>
            <p:cNvSpPr>
              <a:spLocks noChangeArrowheads="1"/>
            </p:cNvSpPr>
            <p:nvPr/>
          </p:nvSpPr>
          <p:spPr bwMode="auto">
            <a:xfrm>
              <a:off x="1632" y="2016"/>
              <a:ext cx="43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ea typeface="宋体" panose="02010600030101010101" pitchFamily="2" charset="-122"/>
                </a:rPr>
                <a:t>p+1</a:t>
              </a:r>
            </a:p>
          </p:txBody>
        </p:sp>
        <p:sp>
          <p:nvSpPr>
            <p:cNvPr id="9228" name="Rectangle 22"/>
            <p:cNvSpPr>
              <a:spLocks noChangeArrowheads="1"/>
            </p:cNvSpPr>
            <p:nvPr/>
          </p:nvSpPr>
          <p:spPr bwMode="auto">
            <a:xfrm>
              <a:off x="2256" y="2016"/>
              <a:ext cx="43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ea typeface="宋体" panose="02010600030101010101" pitchFamily="2" charset="-122"/>
                </a:rPr>
                <a:t>p+2</a:t>
              </a:r>
            </a:p>
          </p:txBody>
        </p:sp>
        <p:sp>
          <p:nvSpPr>
            <p:cNvPr id="9229" name="Rectangle 23"/>
            <p:cNvSpPr>
              <a:spLocks noChangeArrowheads="1"/>
            </p:cNvSpPr>
            <p:nvPr/>
          </p:nvSpPr>
          <p:spPr bwMode="auto">
            <a:xfrm>
              <a:off x="3216" y="2016"/>
              <a:ext cx="43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ea typeface="宋体" panose="02010600030101010101" pitchFamily="2" charset="-122"/>
                </a:rPr>
                <a:t>p+k-3</a:t>
              </a:r>
            </a:p>
          </p:txBody>
        </p:sp>
        <p:sp>
          <p:nvSpPr>
            <p:cNvPr id="9230" name="Rectangle 24"/>
            <p:cNvSpPr>
              <a:spLocks noChangeArrowheads="1"/>
            </p:cNvSpPr>
            <p:nvPr/>
          </p:nvSpPr>
          <p:spPr bwMode="auto">
            <a:xfrm>
              <a:off x="3936" y="1344"/>
              <a:ext cx="43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ea typeface="宋体" panose="02010600030101010101" pitchFamily="2" charset="-122"/>
                </a:rPr>
                <a:t>i+k-2</a:t>
              </a:r>
            </a:p>
          </p:txBody>
        </p:sp>
        <p:sp>
          <p:nvSpPr>
            <p:cNvPr id="9231" name="Rectangle 25"/>
            <p:cNvSpPr>
              <a:spLocks noChangeArrowheads="1"/>
            </p:cNvSpPr>
            <p:nvPr/>
          </p:nvSpPr>
          <p:spPr bwMode="auto">
            <a:xfrm>
              <a:off x="3936" y="2016"/>
              <a:ext cx="43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ea typeface="宋体" panose="02010600030101010101" pitchFamily="2" charset="-122"/>
                </a:rPr>
                <a:t>p+k-2</a:t>
              </a:r>
            </a:p>
          </p:txBody>
        </p:sp>
        <p:sp>
          <p:nvSpPr>
            <p:cNvPr id="9232" name="Line 26"/>
            <p:cNvSpPr>
              <a:spLocks noChangeShapeType="1"/>
            </p:cNvSpPr>
            <p:nvPr/>
          </p:nvSpPr>
          <p:spPr bwMode="auto">
            <a:xfrm>
              <a:off x="4377" y="1431"/>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3" name="Text Box 27"/>
            <p:cNvSpPr txBox="1">
              <a:spLocks noChangeArrowheads="1"/>
            </p:cNvSpPr>
            <p:nvPr/>
          </p:nvSpPr>
          <p:spPr bwMode="auto">
            <a:xfrm>
              <a:off x="4704" y="1248"/>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50000"/>
                </a:spcBef>
              </a:pPr>
              <a:r>
                <a:rPr lang="en-US" altLang="zh-CN">
                  <a:ea typeface="宋体" panose="02010600030101010101" pitchFamily="2" charset="-122"/>
                </a:rPr>
                <a:t>Output</a:t>
              </a:r>
            </a:p>
          </p:txBody>
        </p:sp>
        <p:sp>
          <p:nvSpPr>
            <p:cNvPr id="9234" name="Line 28"/>
            <p:cNvSpPr>
              <a:spLocks noChangeShapeType="1"/>
            </p:cNvSpPr>
            <p:nvPr/>
          </p:nvSpPr>
          <p:spPr bwMode="auto">
            <a:xfrm flipV="1">
              <a:off x="1440" y="1440"/>
              <a:ext cx="144"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29"/>
            <p:cNvSpPr>
              <a:spLocks noChangeShapeType="1"/>
            </p:cNvSpPr>
            <p:nvPr/>
          </p:nvSpPr>
          <p:spPr bwMode="auto">
            <a:xfrm>
              <a:off x="2064" y="1440"/>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Line 30"/>
            <p:cNvSpPr>
              <a:spLocks noChangeShapeType="1"/>
            </p:cNvSpPr>
            <p:nvPr/>
          </p:nvSpPr>
          <p:spPr bwMode="auto">
            <a:xfrm>
              <a:off x="2688" y="1440"/>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31"/>
            <p:cNvSpPr>
              <a:spLocks noChangeShapeType="1"/>
            </p:cNvSpPr>
            <p:nvPr/>
          </p:nvSpPr>
          <p:spPr bwMode="auto">
            <a:xfrm>
              <a:off x="3024" y="144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8" name="Line 32"/>
            <p:cNvSpPr>
              <a:spLocks noChangeShapeType="1"/>
            </p:cNvSpPr>
            <p:nvPr/>
          </p:nvSpPr>
          <p:spPr bwMode="auto">
            <a:xfrm>
              <a:off x="3648" y="1440"/>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9" name="Line 33"/>
            <p:cNvSpPr>
              <a:spLocks noChangeShapeType="1"/>
            </p:cNvSpPr>
            <p:nvPr/>
          </p:nvSpPr>
          <p:spPr bwMode="auto">
            <a:xfrm>
              <a:off x="1392" y="1776"/>
              <a:ext cx="240"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0" name="Line 34"/>
            <p:cNvSpPr>
              <a:spLocks noChangeShapeType="1"/>
            </p:cNvSpPr>
            <p:nvPr/>
          </p:nvSpPr>
          <p:spPr bwMode="auto">
            <a:xfrm>
              <a:off x="2064"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1" name="Line 35"/>
            <p:cNvSpPr>
              <a:spLocks noChangeShapeType="1"/>
            </p:cNvSpPr>
            <p:nvPr/>
          </p:nvSpPr>
          <p:spPr bwMode="auto">
            <a:xfrm>
              <a:off x="2688"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2" name="Line 36"/>
            <p:cNvSpPr>
              <a:spLocks noChangeShapeType="1"/>
            </p:cNvSpPr>
            <p:nvPr/>
          </p:nvSpPr>
          <p:spPr bwMode="auto">
            <a:xfrm>
              <a:off x="3024"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3" name="Line 37"/>
            <p:cNvSpPr>
              <a:spLocks noChangeShapeType="1"/>
            </p:cNvSpPr>
            <p:nvPr/>
          </p:nvSpPr>
          <p:spPr bwMode="auto">
            <a:xfrm>
              <a:off x="3648" y="2112"/>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Line 38"/>
            <p:cNvSpPr>
              <a:spLocks noChangeShapeType="1"/>
            </p:cNvSpPr>
            <p:nvPr/>
          </p:nvSpPr>
          <p:spPr bwMode="auto">
            <a:xfrm>
              <a:off x="4368" y="2112"/>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5" name="Text Box 39"/>
            <p:cNvSpPr txBox="1">
              <a:spLocks noChangeArrowheads="1"/>
            </p:cNvSpPr>
            <p:nvPr/>
          </p:nvSpPr>
          <p:spPr bwMode="auto">
            <a:xfrm>
              <a:off x="4656" y="1977"/>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50000"/>
                </a:spcBef>
              </a:pPr>
              <a:r>
                <a:rPr lang="en-US" altLang="zh-CN">
                  <a:ea typeface="宋体" panose="02010600030101010101" pitchFamily="2" charset="-122"/>
                </a:rPr>
                <a:t>Output</a:t>
              </a:r>
            </a:p>
          </p:txBody>
        </p:sp>
      </p:grpSp>
    </p:spTree>
    <p:extLst>
      <p:ext uri="{BB962C8B-B14F-4D97-AF65-F5344CB8AC3E}">
        <p14:creationId xmlns:p14="http://schemas.microsoft.com/office/powerpoint/2010/main" val="58367681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838200" y="188144"/>
            <a:ext cx="10515600" cy="785249"/>
          </a:xfrm>
        </p:spPr>
        <p:txBody>
          <a:bodyPr>
            <a:normAutofit/>
          </a:bodyPr>
          <a:lstStyle/>
          <a:p>
            <a:r>
              <a:rPr lang="zh-CN" altLang="en-US" dirty="0" smtClean="0">
                <a:ea typeface="宋体" panose="02010600030101010101" pitchFamily="2" charset="-122"/>
              </a:rPr>
              <a:t>条件转移指令对流水线性能的影响</a:t>
            </a:r>
          </a:p>
        </p:txBody>
      </p:sp>
      <p:sp>
        <p:nvSpPr>
          <p:cNvPr id="10243" name="Rectangle 1027"/>
          <p:cNvSpPr>
            <a:spLocks noGrp="1" noChangeArrowheads="1"/>
          </p:cNvSpPr>
          <p:nvPr>
            <p:ph idx="1"/>
          </p:nvPr>
        </p:nvSpPr>
        <p:spPr>
          <a:xfrm>
            <a:off x="838200" y="1135626"/>
            <a:ext cx="10515600" cy="5250426"/>
          </a:xfrm>
        </p:spPr>
        <p:txBody>
          <a:bodyPr>
            <a:normAutofit/>
          </a:bodyPr>
          <a:lstStyle/>
          <a:p>
            <a:r>
              <a:rPr lang="zh-CN" altLang="en-US" dirty="0" smtClean="0">
                <a:ea typeface="宋体" panose="02010600030101010101" pitchFamily="2" charset="-122"/>
              </a:rPr>
              <a:t>假设对于一条有</a:t>
            </a:r>
            <a:r>
              <a:rPr lang="en-US" altLang="zh-CN" dirty="0" smtClean="0">
                <a:ea typeface="宋体" panose="02010600030101010101" pitchFamily="2" charset="-122"/>
              </a:rPr>
              <a:t>K</a:t>
            </a:r>
            <a:r>
              <a:rPr lang="zh-CN" altLang="en-US" dirty="0" smtClean="0">
                <a:ea typeface="宋体" panose="02010600030101010101" pitchFamily="2" charset="-122"/>
              </a:rPr>
              <a:t>段的流水线，由于条件分支的影响，在最坏情况下，每次条件转移将造成</a:t>
            </a:r>
            <a:r>
              <a:rPr lang="en-US" altLang="zh-CN" dirty="0" smtClean="0">
                <a:ea typeface="宋体" panose="02010600030101010101" pitchFamily="2" charset="-122"/>
              </a:rPr>
              <a:t>k-1</a:t>
            </a:r>
            <a:r>
              <a:rPr lang="zh-CN" altLang="en-US" dirty="0" smtClean="0">
                <a:ea typeface="宋体" panose="02010600030101010101" pitchFamily="2" charset="-122"/>
              </a:rPr>
              <a:t>个时钟周期的断流。假设条件分支在一般程序中所占的比例为</a:t>
            </a:r>
            <a:r>
              <a:rPr lang="en-US" altLang="zh-CN" dirty="0" smtClean="0">
                <a:ea typeface="宋体" panose="02010600030101010101" pitchFamily="2" charset="-122"/>
              </a:rPr>
              <a:t>p, </a:t>
            </a:r>
            <a:r>
              <a:rPr lang="zh-CN" altLang="en-US" dirty="0" smtClean="0">
                <a:ea typeface="宋体" panose="02010600030101010101" pitchFamily="2" charset="-122"/>
              </a:rPr>
              <a:t>条件成功的概率为</a:t>
            </a:r>
            <a:r>
              <a:rPr lang="en-US" altLang="zh-CN" dirty="0" smtClean="0">
                <a:ea typeface="宋体" panose="02010600030101010101" pitchFamily="2" charset="-122"/>
              </a:rPr>
              <a:t>q。</a:t>
            </a:r>
            <a:r>
              <a:rPr lang="zh-CN" altLang="en-US" dirty="0" smtClean="0">
                <a:ea typeface="宋体" panose="02010600030101010101" pitchFamily="2" charset="-122"/>
              </a:rPr>
              <a:t>试分析分支对流水线的影响。</a:t>
            </a:r>
          </a:p>
          <a:p>
            <a:r>
              <a:rPr lang="zh-CN" altLang="en-US" dirty="0" smtClean="0">
                <a:ea typeface="宋体" panose="02010600030101010101" pitchFamily="2" charset="-122"/>
              </a:rPr>
              <a:t>结论：条件转移指令对流水线的影响很大，必须采取相关措施来减少这种影响。</a:t>
            </a:r>
          </a:p>
          <a:p>
            <a:pPr>
              <a:lnSpc>
                <a:spcPct val="125000"/>
              </a:lnSpc>
            </a:pPr>
            <a:r>
              <a:rPr lang="zh-CN" altLang="en-US" dirty="0" smtClean="0">
                <a:ea typeface="宋体" panose="02010600030101010101" pitchFamily="2" charset="-122"/>
              </a:rPr>
              <a:t>预测可以是静态预测</a:t>
            </a:r>
            <a:r>
              <a:rPr lang="en-US" altLang="zh-CN" dirty="0" smtClean="0">
                <a:ea typeface="宋体" panose="02010600030101010101" pitchFamily="2" charset="-122"/>
              </a:rPr>
              <a:t>“Static” (at compile time) </a:t>
            </a:r>
            <a:r>
              <a:rPr lang="zh-CN" altLang="en-US" dirty="0" smtClean="0">
                <a:ea typeface="宋体" panose="02010600030101010101" pitchFamily="2" charset="-122"/>
              </a:rPr>
              <a:t>或动态预测 “</a:t>
            </a:r>
            <a:r>
              <a:rPr lang="en-US" altLang="zh-CN" dirty="0" smtClean="0">
                <a:ea typeface="宋体" panose="02010600030101010101" pitchFamily="2" charset="-122"/>
              </a:rPr>
              <a:t>Dynamic” (at runtime)</a:t>
            </a:r>
          </a:p>
          <a:p>
            <a:pPr lvl="1">
              <a:lnSpc>
                <a:spcPct val="125000"/>
              </a:lnSpc>
            </a:pPr>
            <a:r>
              <a:rPr lang="zh-CN" altLang="en-US" sz="2200" dirty="0">
                <a:ea typeface="宋体" panose="02010600030101010101" pitchFamily="2" charset="-122"/>
              </a:rPr>
              <a:t>例：一个循环供循环</a:t>
            </a:r>
            <a:r>
              <a:rPr lang="en-US" altLang="zh-CN" sz="2200" dirty="0">
                <a:ea typeface="宋体" panose="02010600030101010101" pitchFamily="2" charset="-122"/>
              </a:rPr>
              <a:t>10</a:t>
            </a:r>
            <a:r>
              <a:rPr lang="zh-CN" altLang="en-US" sz="2200" dirty="0">
                <a:ea typeface="宋体" panose="02010600030101010101" pitchFamily="2" charset="-122"/>
              </a:rPr>
              <a:t>次，它将分支成功</a:t>
            </a:r>
            <a:r>
              <a:rPr lang="en-US" altLang="zh-CN" sz="2200" dirty="0">
                <a:ea typeface="宋体" panose="02010600030101010101" pitchFamily="2" charset="-122"/>
              </a:rPr>
              <a:t>9</a:t>
            </a:r>
            <a:r>
              <a:rPr lang="zh-CN" altLang="en-US" sz="2200" dirty="0">
                <a:ea typeface="宋体" panose="02010600030101010101" pitchFamily="2" charset="-122"/>
              </a:rPr>
              <a:t>次，</a:t>
            </a:r>
            <a:r>
              <a:rPr lang="en-US" altLang="zh-CN" sz="2200" dirty="0">
                <a:ea typeface="宋体" panose="02010600030101010101" pitchFamily="2" charset="-122"/>
              </a:rPr>
              <a:t>1</a:t>
            </a:r>
            <a:r>
              <a:rPr lang="zh-CN" altLang="en-US" sz="2200" dirty="0">
                <a:ea typeface="宋体" panose="02010600030101010101" pitchFamily="2" charset="-122"/>
              </a:rPr>
              <a:t>次不成功。</a:t>
            </a:r>
          </a:p>
          <a:p>
            <a:pPr lvl="1">
              <a:lnSpc>
                <a:spcPct val="125000"/>
              </a:lnSpc>
            </a:pPr>
            <a:r>
              <a:rPr lang="zh-CN" altLang="en-US" sz="2200" dirty="0">
                <a:ea typeface="宋体" panose="02010600030101010101" pitchFamily="2" charset="-122"/>
              </a:rPr>
              <a:t>动态分支预测 </a:t>
            </a:r>
            <a:r>
              <a:rPr lang="en-US" altLang="zh-CN" sz="2200" dirty="0">
                <a:ea typeface="宋体" panose="02010600030101010101" pitchFamily="2" charset="-122"/>
              </a:rPr>
              <a:t>vs. </a:t>
            </a:r>
            <a:r>
              <a:rPr lang="zh-CN" altLang="en-US" sz="2200" dirty="0">
                <a:ea typeface="宋体" panose="02010600030101010101" pitchFamily="2" charset="-122"/>
              </a:rPr>
              <a:t>静态分支预测，哪个好？</a:t>
            </a:r>
          </a:p>
        </p:txBody>
      </p:sp>
    </p:spTree>
    <p:extLst>
      <p:ext uri="{BB962C8B-B14F-4D97-AF65-F5344CB8AC3E}">
        <p14:creationId xmlns:p14="http://schemas.microsoft.com/office/powerpoint/2010/main" val="275157885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0"/>
            <a:ext cx="10515600" cy="623017"/>
          </a:xfrm>
        </p:spPr>
        <p:txBody>
          <a:bodyPr>
            <a:normAutofit fontScale="90000"/>
          </a:bodyPr>
          <a:lstStyle/>
          <a:p>
            <a:r>
              <a:rPr lang="en-US" altLang="zh-CN" dirty="0" smtClean="0">
                <a:ea typeface="宋体" panose="02010600030101010101" pitchFamily="2" charset="-122"/>
              </a:rPr>
              <a:t>Dynamic Branch Prediction</a:t>
            </a:r>
          </a:p>
        </p:txBody>
      </p:sp>
      <p:sp>
        <p:nvSpPr>
          <p:cNvPr id="11267" name="Rectangle 3"/>
          <p:cNvSpPr>
            <a:spLocks noGrp="1" noChangeArrowheads="1"/>
          </p:cNvSpPr>
          <p:nvPr>
            <p:ph idx="1"/>
          </p:nvPr>
        </p:nvSpPr>
        <p:spPr>
          <a:xfrm>
            <a:off x="838200" y="811160"/>
            <a:ext cx="10515600" cy="5825613"/>
          </a:xfrm>
        </p:spPr>
        <p:txBody>
          <a:bodyPr>
            <a:noAutofit/>
          </a:bodyPr>
          <a:lstStyle/>
          <a:p>
            <a:r>
              <a:rPr lang="zh-CN" altLang="en-US" dirty="0">
                <a:ea typeface="宋体" panose="02010600030101010101" pitchFamily="2" charset="-122"/>
              </a:rPr>
              <a:t>动态分支预测：预测分支的方向在程序运行时刻动态确定</a:t>
            </a:r>
          </a:p>
          <a:p>
            <a:r>
              <a:rPr lang="zh-CN" altLang="en-US" dirty="0">
                <a:ea typeface="宋体" panose="02010600030101010101" pitchFamily="2" charset="-122"/>
              </a:rPr>
              <a:t>需解决的关键问题是：</a:t>
            </a:r>
          </a:p>
          <a:p>
            <a:pPr lvl="1">
              <a:lnSpc>
                <a:spcPct val="100000"/>
              </a:lnSpc>
              <a:spcBef>
                <a:spcPct val="10000"/>
              </a:spcBef>
              <a:spcAft>
                <a:spcPct val="10000"/>
              </a:spcAft>
            </a:pPr>
            <a:r>
              <a:rPr lang="zh-CN" altLang="en-US" sz="2000" dirty="0">
                <a:ea typeface="宋体" panose="02010600030101010101" pitchFamily="2" charset="-122"/>
              </a:rPr>
              <a:t>如何记录转移历史信息</a:t>
            </a:r>
          </a:p>
          <a:p>
            <a:pPr lvl="1">
              <a:lnSpc>
                <a:spcPct val="100000"/>
              </a:lnSpc>
              <a:spcBef>
                <a:spcPct val="10000"/>
              </a:spcBef>
              <a:spcAft>
                <a:spcPct val="10000"/>
              </a:spcAft>
            </a:pPr>
            <a:r>
              <a:rPr lang="zh-CN" altLang="en-US" sz="2000" dirty="0">
                <a:ea typeface="宋体" panose="02010600030101010101" pitchFamily="2" charset="-122"/>
              </a:rPr>
              <a:t>如何根据所记录的转移历史信息，预测转移的方向</a:t>
            </a:r>
          </a:p>
          <a:p>
            <a:r>
              <a:rPr lang="zh-CN" altLang="en-US" dirty="0">
                <a:ea typeface="宋体" panose="02010600030101010101" pitchFamily="2" charset="-122"/>
              </a:rPr>
              <a:t>主要方法</a:t>
            </a:r>
          </a:p>
          <a:p>
            <a:pPr lvl="1"/>
            <a:r>
              <a:rPr lang="zh-CN" altLang="en-US" sz="2000" dirty="0">
                <a:ea typeface="宋体" panose="02010600030101010101" pitchFamily="2" charset="-122"/>
              </a:rPr>
              <a:t>基于</a:t>
            </a:r>
            <a:r>
              <a:rPr lang="en-US" altLang="zh-CN" sz="2000" dirty="0">
                <a:ea typeface="宋体" panose="02010600030101010101" pitchFamily="2" charset="-122"/>
              </a:rPr>
              <a:t>BPB(Branch Prediction Buffer)</a:t>
            </a:r>
            <a:r>
              <a:rPr lang="zh-CN" altLang="en-US" sz="2000" dirty="0">
                <a:ea typeface="宋体" panose="02010600030101010101" pitchFamily="2" charset="-122"/>
              </a:rPr>
              <a:t>或</a:t>
            </a:r>
            <a:r>
              <a:rPr lang="en-US" altLang="zh-CN" sz="2000" dirty="0">
                <a:ea typeface="宋体" panose="02010600030101010101" pitchFamily="2" charset="-122"/>
              </a:rPr>
              <a:t>BHT(Branch History Table)</a:t>
            </a:r>
            <a:r>
              <a:rPr lang="zh-CN" altLang="en-US" sz="2000" dirty="0">
                <a:ea typeface="宋体" panose="02010600030101010101" pitchFamily="2" charset="-122"/>
              </a:rPr>
              <a:t>的方法</a:t>
            </a:r>
          </a:p>
          <a:p>
            <a:pPr lvl="2"/>
            <a:r>
              <a:rPr lang="en-US" altLang="zh-CN" dirty="0">
                <a:ea typeface="宋体" panose="02010600030101010101" pitchFamily="2" charset="-122"/>
              </a:rPr>
              <a:t>1-bit BHT</a:t>
            </a:r>
            <a:r>
              <a:rPr lang="zh-CN" altLang="en-US" dirty="0">
                <a:ea typeface="宋体" panose="02010600030101010101" pitchFamily="2" charset="-122"/>
              </a:rPr>
              <a:t>和</a:t>
            </a:r>
            <a:r>
              <a:rPr lang="en-US" altLang="zh-CN" dirty="0">
                <a:ea typeface="宋体" panose="02010600030101010101" pitchFamily="2" charset="-122"/>
              </a:rPr>
              <a:t>2-bit BHT</a:t>
            </a:r>
          </a:p>
          <a:p>
            <a:pPr lvl="2"/>
            <a:r>
              <a:rPr lang="en-US" altLang="zh-CN" dirty="0">
                <a:ea typeface="宋体" panose="02010600030101010101" pitchFamily="2" charset="-122"/>
              </a:rPr>
              <a:t>Correlating Branch Predictors</a:t>
            </a:r>
          </a:p>
          <a:p>
            <a:pPr lvl="2"/>
            <a:r>
              <a:rPr lang="en-US" altLang="zh-CN" dirty="0">
                <a:ea typeface="宋体" panose="02010600030101010101" pitchFamily="2" charset="-122"/>
              </a:rPr>
              <a:t>Tournament Predictors: Adaptively Combining Local and Global Predictors</a:t>
            </a:r>
          </a:p>
          <a:p>
            <a:pPr lvl="1"/>
            <a:r>
              <a:rPr lang="en-US" altLang="zh-CN" sz="2000" dirty="0">
                <a:ea typeface="宋体" panose="02010600030101010101" pitchFamily="2" charset="-122"/>
              </a:rPr>
              <a:t>High Performance Instruction Delivery</a:t>
            </a:r>
          </a:p>
          <a:p>
            <a:pPr lvl="2"/>
            <a:r>
              <a:rPr lang="en-US" altLang="zh-CN" dirty="0">
                <a:ea typeface="宋体" panose="02010600030101010101" pitchFamily="2" charset="-122"/>
              </a:rPr>
              <a:t>BTB</a:t>
            </a:r>
          </a:p>
          <a:p>
            <a:pPr lvl="2"/>
            <a:r>
              <a:rPr lang="en-US" altLang="zh-CN" dirty="0">
                <a:ea typeface="宋体" panose="02010600030101010101" pitchFamily="2" charset="-122"/>
              </a:rPr>
              <a:t>Integrated Instruction Fetch Units</a:t>
            </a:r>
          </a:p>
          <a:p>
            <a:pPr lvl="2"/>
            <a:r>
              <a:rPr lang="en-US" altLang="zh-CN" dirty="0">
                <a:ea typeface="宋体" panose="02010600030101010101" pitchFamily="2" charset="-122"/>
              </a:rPr>
              <a:t>Return Address </a:t>
            </a:r>
            <a:r>
              <a:rPr lang="en-US" altLang="zh-CN" dirty="0" smtClean="0">
                <a:ea typeface="宋体" panose="02010600030101010101" pitchFamily="2" charset="-122"/>
              </a:rPr>
              <a:t>Predictors</a:t>
            </a:r>
            <a:endParaRPr lang="en-US" altLang="zh-CN" dirty="0">
              <a:ea typeface="宋体" panose="02010600030101010101" pitchFamily="2" charset="-122"/>
            </a:endParaRPr>
          </a:p>
          <a:p>
            <a:r>
              <a:rPr lang="en-US" altLang="zh-CN" dirty="0">
                <a:ea typeface="宋体" panose="02010600030101010101" pitchFamily="2" charset="-122"/>
              </a:rPr>
              <a:t>Performance = ƒ(accuracy, cost of </a:t>
            </a:r>
            <a:r>
              <a:rPr lang="en-US" altLang="zh-CN" dirty="0" err="1">
                <a:ea typeface="宋体" panose="02010600030101010101" pitchFamily="2" charset="-122"/>
              </a:rPr>
              <a:t>misprediction</a:t>
            </a:r>
            <a:r>
              <a:rPr lang="en-US" altLang="zh-CN" dirty="0">
                <a:ea typeface="宋体" panose="02010600030101010101" pitchFamily="2" charset="-122"/>
              </a:rPr>
              <a:t>)</a:t>
            </a:r>
          </a:p>
          <a:p>
            <a:pPr lvl="1">
              <a:lnSpc>
                <a:spcPct val="100000"/>
              </a:lnSpc>
              <a:spcBef>
                <a:spcPct val="10000"/>
              </a:spcBef>
              <a:spcAft>
                <a:spcPct val="10000"/>
              </a:spcAft>
            </a:pPr>
            <a:r>
              <a:rPr lang="en-US" altLang="zh-CN" sz="2000" dirty="0" err="1">
                <a:ea typeface="宋体" panose="02010600030101010101" pitchFamily="2" charset="-122"/>
              </a:rPr>
              <a:t>Misprediction</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a:t>
            </a:r>
            <a:r>
              <a:rPr lang="en-US" altLang="zh-CN" sz="2000" dirty="0">
                <a:solidFill>
                  <a:schemeClr val="accent1"/>
                </a:solidFill>
                <a:ea typeface="宋体" panose="02010600030101010101" pitchFamily="2" charset="-122"/>
                <a:sym typeface="Symbol" panose="05050102010706020507" pitchFamily="18" charset="2"/>
              </a:rPr>
              <a:t>Flush Reorder Buffer</a:t>
            </a:r>
            <a:endParaRPr lang="en-US" altLang="zh-CN" sz="2000" dirty="0">
              <a:ea typeface="宋体" panose="02010600030101010101" pitchFamily="2" charset="-122"/>
            </a:endParaRPr>
          </a:p>
          <a:p>
            <a:endParaRPr lang="zh-CN" altLang="en-US" dirty="0">
              <a:ea typeface="宋体" panose="02010600030101010101" pitchFamily="2" charset="-122"/>
            </a:endParaRPr>
          </a:p>
        </p:txBody>
      </p:sp>
    </p:spTree>
    <p:extLst>
      <p:ext uri="{BB962C8B-B14F-4D97-AF65-F5344CB8AC3E}">
        <p14:creationId xmlns:p14="http://schemas.microsoft.com/office/powerpoint/2010/main" val="301238684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188144"/>
            <a:ext cx="10515600" cy="917985"/>
          </a:xfrm>
        </p:spPr>
        <p:txBody>
          <a:bodyPr/>
          <a:lstStyle/>
          <a:p>
            <a:r>
              <a:rPr lang="en-US" altLang="zh-CN" dirty="0" smtClean="0">
                <a:ea typeface="宋体" panose="02010600030101010101" pitchFamily="2" charset="-122"/>
              </a:rPr>
              <a:t>1-bit BHT</a:t>
            </a:r>
          </a:p>
        </p:txBody>
      </p:sp>
      <p:sp>
        <p:nvSpPr>
          <p:cNvPr id="12291" name="Rectangle 3"/>
          <p:cNvSpPr>
            <a:spLocks noGrp="1" noChangeArrowheads="1"/>
          </p:cNvSpPr>
          <p:nvPr>
            <p:ph idx="1"/>
          </p:nvPr>
        </p:nvSpPr>
        <p:spPr>
          <a:xfrm>
            <a:off x="589936" y="1106128"/>
            <a:ext cx="11120284" cy="5220929"/>
          </a:xfrm>
        </p:spPr>
        <p:txBody>
          <a:bodyPr>
            <a:noAutofit/>
          </a:bodyPr>
          <a:lstStyle/>
          <a:p>
            <a:r>
              <a:rPr lang="en-US" altLang="zh-CN" sz="3600" dirty="0" smtClean="0">
                <a:ea typeface="宋体" panose="02010600030101010101" pitchFamily="2" charset="-122"/>
              </a:rPr>
              <a:t>Branch History Table: </a:t>
            </a:r>
            <a:r>
              <a:rPr lang="zh-CN" altLang="en-US" sz="3600" dirty="0" smtClean="0">
                <a:ea typeface="宋体" panose="02010600030101010101" pitchFamily="2" charset="-122"/>
              </a:rPr>
              <a:t>分支指令的</a:t>
            </a:r>
            <a:r>
              <a:rPr lang="en-US" altLang="zh-CN" sz="3600" dirty="0" smtClean="0">
                <a:ea typeface="宋体" panose="02010600030101010101" pitchFamily="2" charset="-122"/>
              </a:rPr>
              <a:t>PC</a:t>
            </a:r>
            <a:r>
              <a:rPr lang="zh-CN" altLang="en-US" sz="3600" dirty="0" smtClean="0">
                <a:ea typeface="宋体" panose="02010600030101010101" pitchFamily="2" charset="-122"/>
              </a:rPr>
              <a:t>的低位索引</a:t>
            </a:r>
            <a:r>
              <a:rPr lang="en-US" altLang="zh-CN" sz="3600" dirty="0" smtClean="0">
                <a:ea typeface="宋体" panose="02010600030101010101" pitchFamily="2" charset="-122"/>
              </a:rPr>
              <a:t>1-bit BHT</a:t>
            </a:r>
          </a:p>
          <a:p>
            <a:pPr lvl="1">
              <a:lnSpc>
                <a:spcPct val="100000"/>
              </a:lnSpc>
              <a:spcBef>
                <a:spcPct val="10000"/>
              </a:spcBef>
              <a:spcAft>
                <a:spcPct val="10000"/>
              </a:spcAft>
            </a:pPr>
            <a:r>
              <a:rPr lang="zh-CN" altLang="en-US" sz="3200" dirty="0" smtClean="0">
                <a:ea typeface="宋体" panose="02010600030101010101" pitchFamily="2" charset="-122"/>
              </a:rPr>
              <a:t>该表记录上一次转移是否成功</a:t>
            </a:r>
            <a:endParaRPr lang="en-US" altLang="zh-CN" sz="3200" dirty="0" smtClean="0">
              <a:ea typeface="宋体" panose="02010600030101010101" pitchFamily="2" charset="-122"/>
            </a:endParaRPr>
          </a:p>
          <a:p>
            <a:pPr lvl="1">
              <a:lnSpc>
                <a:spcPct val="100000"/>
              </a:lnSpc>
              <a:spcBef>
                <a:spcPct val="10000"/>
              </a:spcBef>
              <a:spcAft>
                <a:spcPct val="10000"/>
              </a:spcAft>
            </a:pPr>
            <a:r>
              <a:rPr lang="zh-CN" altLang="en-US" sz="3200" dirty="0" smtClean="0">
                <a:ea typeface="宋体" panose="02010600030101010101" pitchFamily="2" charset="-122"/>
              </a:rPr>
              <a:t>不做地址检查</a:t>
            </a:r>
            <a:endParaRPr lang="en-US" altLang="zh-CN" sz="3200" dirty="0" smtClean="0">
              <a:ea typeface="宋体" panose="02010600030101010101" pitchFamily="2" charset="-122"/>
            </a:endParaRPr>
          </a:p>
          <a:p>
            <a:r>
              <a:rPr lang="zh-CN" altLang="en-US" sz="3600" dirty="0" smtClean="0">
                <a:ea typeface="宋体" panose="02010600030101010101" pitchFamily="2" charset="-122"/>
              </a:rPr>
              <a:t>问题</a:t>
            </a:r>
            <a:r>
              <a:rPr lang="en-US" altLang="zh-CN" sz="3600" dirty="0" smtClean="0">
                <a:ea typeface="宋体" panose="02010600030101010101" pitchFamily="2" charset="-122"/>
              </a:rPr>
              <a:t>: </a:t>
            </a:r>
            <a:r>
              <a:rPr lang="zh-CN" altLang="en-US" sz="3600" dirty="0" smtClean="0">
                <a:ea typeface="宋体" panose="02010600030101010101" pitchFamily="2" charset="-122"/>
              </a:rPr>
              <a:t>在一个循环中</a:t>
            </a:r>
            <a:r>
              <a:rPr lang="en-US" altLang="zh-CN" sz="3600" dirty="0" smtClean="0">
                <a:ea typeface="宋体" panose="02010600030101010101" pitchFamily="2" charset="-122"/>
              </a:rPr>
              <a:t>, 1-bit BHT </a:t>
            </a:r>
            <a:r>
              <a:rPr lang="zh-CN" altLang="en-US" sz="3600" dirty="0" smtClean="0">
                <a:ea typeface="宋体" panose="02010600030101010101" pitchFamily="2" charset="-122"/>
              </a:rPr>
              <a:t>将导致2次分支预测错误</a:t>
            </a:r>
            <a:r>
              <a:rPr lang="en-US" altLang="zh-CN" sz="3600" dirty="0" smtClean="0">
                <a:ea typeface="宋体" panose="02010600030101010101" pitchFamily="2" charset="-122"/>
              </a:rPr>
              <a:t>(</a:t>
            </a:r>
            <a:r>
              <a:rPr lang="en-US" altLang="zh-CN" sz="3600" dirty="0" err="1" smtClean="0">
                <a:ea typeface="宋体" panose="02010600030101010101" pitchFamily="2" charset="-122"/>
              </a:rPr>
              <a:t>avg</a:t>
            </a:r>
            <a:r>
              <a:rPr lang="en-US" altLang="zh-CN" sz="3600" dirty="0" smtClean="0">
                <a:ea typeface="宋体" panose="02010600030101010101" pitchFamily="2" charset="-122"/>
              </a:rPr>
              <a:t> is 9 </a:t>
            </a:r>
            <a:r>
              <a:rPr lang="en-US" altLang="zh-CN" sz="3600" dirty="0" err="1" smtClean="0">
                <a:ea typeface="宋体" panose="02010600030101010101" pitchFamily="2" charset="-122"/>
              </a:rPr>
              <a:t>iteratios</a:t>
            </a:r>
            <a:r>
              <a:rPr lang="en-US" altLang="zh-CN" sz="3600" dirty="0" smtClean="0">
                <a:ea typeface="宋体" panose="02010600030101010101" pitchFamily="2" charset="-122"/>
              </a:rPr>
              <a:t> before exit):</a:t>
            </a:r>
          </a:p>
          <a:p>
            <a:pPr lvl="1">
              <a:lnSpc>
                <a:spcPct val="100000"/>
              </a:lnSpc>
              <a:spcBef>
                <a:spcPct val="10000"/>
              </a:spcBef>
              <a:spcAft>
                <a:spcPct val="10000"/>
              </a:spcAft>
            </a:pPr>
            <a:r>
              <a:rPr lang="zh-CN" altLang="en-US" sz="3200" dirty="0" smtClean="0">
                <a:ea typeface="宋体" panose="02010600030101010101" pitchFamily="2" charset="-122"/>
              </a:rPr>
              <a:t>最后一次循环</a:t>
            </a:r>
            <a:r>
              <a:rPr lang="en-US" altLang="zh-CN" sz="3200" dirty="0" smtClean="0">
                <a:ea typeface="宋体" panose="02010600030101010101" pitchFamily="2" charset="-122"/>
              </a:rPr>
              <a:t>, </a:t>
            </a:r>
            <a:r>
              <a:rPr lang="zh-CN" altLang="en-US" sz="3200" dirty="0" smtClean="0">
                <a:ea typeface="宋体" panose="02010600030101010101" pitchFamily="2" charset="-122"/>
              </a:rPr>
              <a:t>前面都是预测成功，而这次需要退出循环</a:t>
            </a:r>
            <a:endParaRPr lang="en-US" altLang="zh-CN" sz="3200" dirty="0" smtClean="0">
              <a:ea typeface="宋体" panose="02010600030101010101" pitchFamily="2" charset="-122"/>
            </a:endParaRPr>
          </a:p>
          <a:p>
            <a:pPr lvl="1">
              <a:lnSpc>
                <a:spcPct val="100000"/>
              </a:lnSpc>
              <a:spcBef>
                <a:spcPct val="10000"/>
              </a:spcBef>
              <a:spcAft>
                <a:spcPct val="10000"/>
              </a:spcAft>
            </a:pPr>
            <a:r>
              <a:rPr lang="zh-CN" altLang="en-US" sz="3200" dirty="0">
                <a:ea typeface="宋体" panose="02010600030101010101" pitchFamily="2" charset="-122"/>
              </a:rPr>
              <a:t>首次</a:t>
            </a:r>
            <a:r>
              <a:rPr lang="zh-CN" altLang="en-US" sz="3200" dirty="0" smtClean="0">
                <a:ea typeface="宋体" panose="02010600030101010101" pitchFamily="2" charset="-122"/>
              </a:rPr>
              <a:t>循环，由于前面预测为失败，而这次实际上为成功</a:t>
            </a:r>
          </a:p>
        </p:txBody>
      </p:sp>
    </p:spTree>
    <p:extLst>
      <p:ext uri="{BB962C8B-B14F-4D97-AF65-F5344CB8AC3E}">
        <p14:creationId xmlns:p14="http://schemas.microsoft.com/office/powerpoint/2010/main" val="40713455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a:xfrm>
            <a:off x="763459" y="113195"/>
            <a:ext cx="10515600" cy="754373"/>
          </a:xfrm>
          <a:noFill/>
        </p:spPr>
        <p:txBody>
          <a:bodyPr vert="horz" lIns="90488" tIns="44450" rIns="90488" bIns="44450" rtlCol="0" anchor="ctr">
            <a:normAutofit/>
          </a:bodyPr>
          <a:lstStyle/>
          <a:p>
            <a:r>
              <a:rPr lang="en-US" altLang="zh-CN" dirty="0" smtClean="0">
                <a:ea typeface="宋体" panose="02010600030101010101" pitchFamily="2" charset="-122"/>
              </a:rPr>
              <a:t>2-bit BHT</a:t>
            </a:r>
          </a:p>
        </p:txBody>
      </p:sp>
      <p:sp>
        <p:nvSpPr>
          <p:cNvPr id="13314" name="Rectangle 2"/>
          <p:cNvSpPr>
            <a:spLocks noGrp="1" noChangeArrowheads="1"/>
          </p:cNvSpPr>
          <p:nvPr>
            <p:ph idx="1"/>
          </p:nvPr>
        </p:nvSpPr>
        <p:spPr>
          <a:xfrm>
            <a:off x="735806" y="1076632"/>
            <a:ext cx="10515600" cy="5161935"/>
          </a:xfrm>
          <a:noFill/>
        </p:spPr>
        <p:txBody>
          <a:bodyPr vert="horz" lIns="90488" tIns="44450" rIns="90488" bIns="44450" rtlCol="0">
            <a:noAutofit/>
          </a:bodyPr>
          <a:lstStyle/>
          <a:p>
            <a:r>
              <a:rPr lang="zh-CN" altLang="en-US" sz="3600" b="1" dirty="0">
                <a:ea typeface="宋体" panose="02010600030101010101" pitchFamily="2" charset="-122"/>
              </a:rPr>
              <a:t>解决办法: 2位记录分支</a:t>
            </a:r>
            <a:r>
              <a:rPr lang="zh-CN" altLang="en-US" sz="3600" b="1" dirty="0" smtClean="0">
                <a:ea typeface="宋体" panose="02010600030101010101" pitchFamily="2" charset="-122"/>
              </a:rPr>
              <a:t>历史</a:t>
            </a:r>
            <a:endParaRPr lang="en-US" altLang="zh-CN" sz="3600" b="1" dirty="0">
              <a:ea typeface="宋体" panose="02010600030101010101" pitchFamily="2" charset="-122"/>
            </a:endParaRPr>
          </a:p>
          <a:p>
            <a:pPr>
              <a:buFont typeface="Wingdings" panose="05000000000000000000" pitchFamily="2" charset="2"/>
              <a:buNone/>
            </a:pPr>
            <a:endParaRPr lang="en-US" altLang="zh-CN" sz="3600" b="1" dirty="0">
              <a:ea typeface="宋体" panose="02010600030101010101" pitchFamily="2" charset="-122"/>
            </a:endParaRPr>
          </a:p>
          <a:p>
            <a:pPr>
              <a:buFont typeface="Wingdings" panose="05000000000000000000" pitchFamily="2" charset="2"/>
              <a:buNone/>
            </a:pPr>
            <a:endParaRPr lang="en-US" altLang="zh-CN" sz="3600" b="1" dirty="0">
              <a:ea typeface="宋体" panose="02010600030101010101" pitchFamily="2" charset="-122"/>
            </a:endParaRPr>
          </a:p>
          <a:p>
            <a:pPr>
              <a:buFont typeface="Wingdings" panose="05000000000000000000" pitchFamily="2" charset="2"/>
              <a:buNone/>
            </a:pPr>
            <a:endParaRPr lang="en-US" altLang="zh-CN" sz="3600" b="1" dirty="0">
              <a:ea typeface="宋体" panose="02010600030101010101" pitchFamily="2" charset="-122"/>
            </a:endParaRPr>
          </a:p>
          <a:p>
            <a:pPr>
              <a:buFont typeface="Wingdings" panose="05000000000000000000" pitchFamily="2" charset="2"/>
              <a:buNone/>
            </a:pPr>
            <a:endParaRPr lang="en-US" altLang="zh-CN" sz="3600" b="1" dirty="0">
              <a:ea typeface="宋体" panose="02010600030101010101" pitchFamily="2" charset="-122"/>
            </a:endParaRPr>
          </a:p>
          <a:p>
            <a:pPr>
              <a:buFont typeface="Wingdings" panose="05000000000000000000" pitchFamily="2" charset="2"/>
              <a:buNone/>
            </a:pPr>
            <a:endParaRPr lang="en-US" altLang="zh-CN" sz="3600" b="1" dirty="0">
              <a:ea typeface="宋体" panose="02010600030101010101" pitchFamily="2" charset="-122"/>
            </a:endParaRPr>
          </a:p>
          <a:p>
            <a:pPr>
              <a:buFont typeface="Wingdings" panose="05000000000000000000" pitchFamily="2" charset="2"/>
              <a:buNone/>
            </a:pPr>
            <a:endParaRPr lang="en-US" altLang="zh-CN" sz="3600" b="1" dirty="0">
              <a:ea typeface="宋体" panose="02010600030101010101" pitchFamily="2" charset="-122"/>
            </a:endParaRPr>
          </a:p>
          <a:p>
            <a:r>
              <a:rPr lang="en-US" altLang="zh-CN" sz="2400" b="1" dirty="0" smtClean="0">
                <a:ea typeface="宋体" panose="02010600030101010101" pitchFamily="2" charset="-122"/>
              </a:rPr>
              <a:t>Blue: </a:t>
            </a:r>
            <a:r>
              <a:rPr lang="en-US" altLang="zh-CN" sz="2400" b="1" dirty="0">
                <a:ea typeface="宋体" panose="02010600030101010101" pitchFamily="2" charset="-122"/>
              </a:rPr>
              <a:t>stop, not taken</a:t>
            </a:r>
          </a:p>
          <a:p>
            <a:r>
              <a:rPr lang="en-US" altLang="zh-CN" sz="2400" b="1" dirty="0">
                <a:ea typeface="宋体" panose="02010600030101010101" pitchFamily="2" charset="-122"/>
              </a:rPr>
              <a:t>Green: go, taken</a:t>
            </a:r>
          </a:p>
        </p:txBody>
      </p:sp>
      <p:sp>
        <p:nvSpPr>
          <p:cNvPr id="13316" name="Rectangle 4"/>
          <p:cNvSpPr>
            <a:spLocks noChangeArrowheads="1"/>
          </p:cNvSpPr>
          <p:nvPr/>
        </p:nvSpPr>
        <p:spPr bwMode="auto">
          <a:xfrm>
            <a:off x="3943350" y="2044700"/>
            <a:ext cx="1588" cy="1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17" name="Rectangle 5"/>
          <p:cNvSpPr>
            <a:spLocks noChangeArrowheads="1"/>
          </p:cNvSpPr>
          <p:nvPr/>
        </p:nvSpPr>
        <p:spPr bwMode="auto">
          <a:xfrm>
            <a:off x="3943350" y="2044700"/>
            <a:ext cx="1588" cy="1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18" name="Rectangle 6"/>
          <p:cNvSpPr>
            <a:spLocks noChangeArrowheads="1"/>
          </p:cNvSpPr>
          <p:nvPr/>
        </p:nvSpPr>
        <p:spPr bwMode="auto">
          <a:xfrm>
            <a:off x="3943350" y="2044700"/>
            <a:ext cx="1588" cy="1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19" name="Rectangle 7"/>
          <p:cNvSpPr>
            <a:spLocks noChangeArrowheads="1"/>
          </p:cNvSpPr>
          <p:nvPr/>
        </p:nvSpPr>
        <p:spPr bwMode="auto">
          <a:xfrm>
            <a:off x="3943350" y="2044700"/>
            <a:ext cx="1588" cy="1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20" name="Rectangle 12"/>
          <p:cNvSpPr>
            <a:spLocks noChangeArrowheads="1"/>
          </p:cNvSpPr>
          <p:nvPr/>
        </p:nvSpPr>
        <p:spPr bwMode="auto">
          <a:xfrm>
            <a:off x="6858000" y="4724401"/>
            <a:ext cx="52578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000">
                <a:solidFill>
                  <a:schemeClr val="accent1"/>
                </a:solidFill>
                <a:ea typeface="宋体" panose="02010600030101010101" pitchFamily="2" charset="-122"/>
              </a:rPr>
              <a:t>NT</a:t>
            </a:r>
          </a:p>
        </p:txBody>
      </p:sp>
      <p:grpSp>
        <p:nvGrpSpPr>
          <p:cNvPr id="13321" name="Group 36"/>
          <p:cNvGrpSpPr>
            <a:grpSpLocks/>
          </p:cNvGrpSpPr>
          <p:nvPr/>
        </p:nvGrpSpPr>
        <p:grpSpPr bwMode="auto">
          <a:xfrm>
            <a:off x="2544763" y="1682751"/>
            <a:ext cx="6938962" cy="2981325"/>
            <a:chOff x="643" y="1060"/>
            <a:chExt cx="4371" cy="1878"/>
          </a:xfrm>
        </p:grpSpPr>
        <p:sp>
          <p:nvSpPr>
            <p:cNvPr id="13322" name="Rectangle 9"/>
            <p:cNvSpPr>
              <a:spLocks noChangeArrowheads="1"/>
            </p:cNvSpPr>
            <p:nvPr/>
          </p:nvSpPr>
          <p:spPr bwMode="auto">
            <a:xfrm>
              <a:off x="2288" y="106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000">
                  <a:solidFill>
                    <a:srgbClr val="00FF00"/>
                  </a:solidFill>
                  <a:ea typeface="宋体" panose="02010600030101010101" pitchFamily="2" charset="-122"/>
                </a:rPr>
                <a:t>T</a:t>
              </a:r>
            </a:p>
          </p:txBody>
        </p:sp>
        <p:sp>
          <p:nvSpPr>
            <p:cNvPr id="13323" name="Rectangle 10"/>
            <p:cNvSpPr>
              <a:spLocks noChangeArrowheads="1"/>
            </p:cNvSpPr>
            <p:nvPr/>
          </p:nvSpPr>
          <p:spPr bwMode="auto">
            <a:xfrm>
              <a:off x="2928" y="206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000">
                  <a:solidFill>
                    <a:srgbClr val="00FF00"/>
                  </a:solidFill>
                  <a:ea typeface="宋体" panose="02010600030101010101" pitchFamily="2" charset="-122"/>
                </a:rPr>
                <a:t>T</a:t>
              </a:r>
            </a:p>
          </p:txBody>
        </p:sp>
        <p:sp>
          <p:nvSpPr>
            <p:cNvPr id="13324" name="Rectangle 11"/>
            <p:cNvSpPr>
              <a:spLocks noChangeArrowheads="1"/>
            </p:cNvSpPr>
            <p:nvPr/>
          </p:nvSpPr>
          <p:spPr bwMode="auto">
            <a:xfrm>
              <a:off x="2496" y="1920"/>
              <a:ext cx="3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000">
                  <a:solidFill>
                    <a:schemeClr val="accent1"/>
                  </a:solidFill>
                  <a:ea typeface="宋体" panose="02010600030101010101" pitchFamily="2" charset="-122"/>
                </a:rPr>
                <a:t>NT</a:t>
              </a:r>
            </a:p>
          </p:txBody>
        </p:sp>
        <p:sp>
          <p:nvSpPr>
            <p:cNvPr id="13325" name="Rectangle 13"/>
            <p:cNvSpPr>
              <a:spLocks noChangeArrowheads="1"/>
            </p:cNvSpPr>
            <p:nvPr/>
          </p:nvSpPr>
          <p:spPr bwMode="auto">
            <a:xfrm>
              <a:off x="643" y="1684"/>
              <a:ext cx="116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000" dirty="0">
                  <a:solidFill>
                    <a:srgbClr val="00FF00"/>
                  </a:solidFill>
                  <a:ea typeface="宋体" panose="02010600030101010101" pitchFamily="2" charset="-122"/>
                </a:rPr>
                <a:t>Predict Taken</a:t>
              </a:r>
            </a:p>
          </p:txBody>
        </p:sp>
        <p:sp>
          <p:nvSpPr>
            <p:cNvPr id="13326" name="Rectangle 14"/>
            <p:cNvSpPr>
              <a:spLocks noChangeArrowheads="1"/>
            </p:cNvSpPr>
            <p:nvPr/>
          </p:nvSpPr>
          <p:spPr bwMode="auto">
            <a:xfrm>
              <a:off x="809" y="2376"/>
              <a:ext cx="1021"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2000">
                  <a:solidFill>
                    <a:schemeClr val="accent1"/>
                  </a:solidFill>
                  <a:ea typeface="宋体" panose="02010600030101010101" pitchFamily="2" charset="-122"/>
                </a:rPr>
                <a:t>Predict Not </a:t>
              </a:r>
            </a:p>
            <a:p>
              <a:pPr algn="ctr"/>
              <a:r>
                <a:rPr lang="en-US" altLang="zh-CN" sz="2000">
                  <a:solidFill>
                    <a:schemeClr val="accent1"/>
                  </a:solidFill>
                  <a:ea typeface="宋体" panose="02010600030101010101" pitchFamily="2" charset="-122"/>
                </a:rPr>
                <a:t>Taken</a:t>
              </a:r>
            </a:p>
          </p:txBody>
        </p:sp>
        <p:sp>
          <p:nvSpPr>
            <p:cNvPr id="13327" name="Rectangle 15"/>
            <p:cNvSpPr>
              <a:spLocks noChangeArrowheads="1"/>
            </p:cNvSpPr>
            <p:nvPr/>
          </p:nvSpPr>
          <p:spPr bwMode="auto">
            <a:xfrm>
              <a:off x="3851" y="1684"/>
              <a:ext cx="116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000">
                  <a:solidFill>
                    <a:srgbClr val="00FF00"/>
                  </a:solidFill>
                  <a:ea typeface="宋体" panose="02010600030101010101" pitchFamily="2" charset="-122"/>
                </a:rPr>
                <a:t>Predict Taken</a:t>
              </a:r>
            </a:p>
          </p:txBody>
        </p:sp>
        <p:sp>
          <p:nvSpPr>
            <p:cNvPr id="13328" name="Rectangle 16"/>
            <p:cNvSpPr>
              <a:spLocks noChangeArrowheads="1"/>
            </p:cNvSpPr>
            <p:nvPr/>
          </p:nvSpPr>
          <p:spPr bwMode="auto">
            <a:xfrm>
              <a:off x="3825" y="2352"/>
              <a:ext cx="1021"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2000">
                  <a:solidFill>
                    <a:schemeClr val="accent1"/>
                  </a:solidFill>
                  <a:ea typeface="宋体" panose="02010600030101010101" pitchFamily="2" charset="-122"/>
                </a:rPr>
                <a:t>Predict Not </a:t>
              </a:r>
            </a:p>
            <a:p>
              <a:pPr algn="ctr"/>
              <a:r>
                <a:rPr lang="en-US" altLang="zh-CN" sz="2000">
                  <a:solidFill>
                    <a:schemeClr val="accent1"/>
                  </a:solidFill>
                  <a:ea typeface="宋体" panose="02010600030101010101" pitchFamily="2" charset="-122"/>
                </a:rPr>
                <a:t>Taken</a:t>
              </a:r>
            </a:p>
          </p:txBody>
        </p:sp>
        <p:sp>
          <p:nvSpPr>
            <p:cNvPr id="13329" name="Oval 17"/>
            <p:cNvSpPr>
              <a:spLocks noChangeArrowheads="1"/>
            </p:cNvSpPr>
            <p:nvPr/>
          </p:nvSpPr>
          <p:spPr bwMode="auto">
            <a:xfrm>
              <a:off x="1800" y="1636"/>
              <a:ext cx="820" cy="310"/>
            </a:xfrm>
            <a:prstGeom prst="ellipse">
              <a:avLst/>
            </a:prstGeom>
            <a:solidFill>
              <a:srgbClr val="00FF00"/>
            </a:solidFill>
            <a:ln w="12700">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30" name="Oval 18"/>
            <p:cNvSpPr>
              <a:spLocks noChangeArrowheads="1"/>
            </p:cNvSpPr>
            <p:nvPr/>
          </p:nvSpPr>
          <p:spPr bwMode="auto">
            <a:xfrm>
              <a:off x="3072" y="1644"/>
              <a:ext cx="820" cy="310"/>
            </a:xfrm>
            <a:prstGeom prst="ellipse">
              <a:avLst/>
            </a:prstGeom>
            <a:solidFill>
              <a:srgbClr val="00FF00"/>
            </a:solidFill>
            <a:ln w="12700">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31" name="Oval 19"/>
            <p:cNvSpPr>
              <a:spLocks noChangeArrowheads="1"/>
            </p:cNvSpPr>
            <p:nvPr/>
          </p:nvSpPr>
          <p:spPr bwMode="auto">
            <a:xfrm>
              <a:off x="1808" y="2304"/>
              <a:ext cx="820" cy="310"/>
            </a:xfrm>
            <a:prstGeom prst="ellipse">
              <a:avLst/>
            </a:prstGeom>
            <a:solidFill>
              <a:schemeClr val="accent1"/>
            </a:solidFill>
            <a:ln w="12700">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32" name="Oval 20"/>
            <p:cNvSpPr>
              <a:spLocks noChangeArrowheads="1"/>
            </p:cNvSpPr>
            <p:nvPr/>
          </p:nvSpPr>
          <p:spPr bwMode="auto">
            <a:xfrm>
              <a:off x="3072" y="2304"/>
              <a:ext cx="820" cy="310"/>
            </a:xfrm>
            <a:prstGeom prst="ellipse">
              <a:avLst/>
            </a:prstGeom>
            <a:solidFill>
              <a:schemeClr val="accent1"/>
            </a:solidFill>
            <a:ln w="12700">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33" name="Arc 21"/>
            <p:cNvSpPr>
              <a:spLocks/>
            </p:cNvSpPr>
            <p:nvPr/>
          </p:nvSpPr>
          <p:spPr bwMode="auto">
            <a:xfrm>
              <a:off x="2019" y="1310"/>
              <a:ext cx="492" cy="338"/>
            </a:xfrm>
            <a:custGeom>
              <a:avLst/>
              <a:gdLst>
                <a:gd name="T0" fmla="*/ 0 w 43200"/>
                <a:gd name="T1" fmla="*/ 0 h 31458"/>
                <a:gd name="T2" fmla="*/ 0 w 43200"/>
                <a:gd name="T3" fmla="*/ 0 h 31458"/>
                <a:gd name="T4" fmla="*/ 0 w 43200"/>
                <a:gd name="T5" fmla="*/ 0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lnTo>
                    <a:pt x="2061" y="30809"/>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4" name="Arc 22"/>
            <p:cNvSpPr>
              <a:spLocks/>
            </p:cNvSpPr>
            <p:nvPr/>
          </p:nvSpPr>
          <p:spPr bwMode="auto">
            <a:xfrm flipH="1" flipV="1">
              <a:off x="3288" y="2600"/>
              <a:ext cx="492" cy="338"/>
            </a:xfrm>
            <a:custGeom>
              <a:avLst/>
              <a:gdLst>
                <a:gd name="T0" fmla="*/ 0 w 43200"/>
                <a:gd name="T1" fmla="*/ 0 h 31458"/>
                <a:gd name="T2" fmla="*/ 0 w 43200"/>
                <a:gd name="T3" fmla="*/ 0 h 31458"/>
                <a:gd name="T4" fmla="*/ 0 w 43200"/>
                <a:gd name="T5" fmla="*/ 0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lnTo>
                    <a:pt x="2061" y="30809"/>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5" name="Line 24"/>
            <p:cNvSpPr>
              <a:spLocks noChangeShapeType="1"/>
            </p:cNvSpPr>
            <p:nvPr/>
          </p:nvSpPr>
          <p:spPr bwMode="auto">
            <a:xfrm flipH="1">
              <a:off x="2616" y="2504"/>
              <a:ext cx="492" cy="1"/>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6" name="Rectangle 25"/>
            <p:cNvSpPr>
              <a:spLocks noChangeArrowheads="1"/>
            </p:cNvSpPr>
            <p:nvPr/>
          </p:nvSpPr>
          <p:spPr bwMode="auto">
            <a:xfrm>
              <a:off x="2738" y="248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000">
                  <a:solidFill>
                    <a:srgbClr val="00FF00"/>
                  </a:solidFill>
                  <a:ea typeface="宋体" panose="02010600030101010101" pitchFamily="2" charset="-122"/>
                </a:rPr>
                <a:t>T</a:t>
              </a:r>
            </a:p>
          </p:txBody>
        </p:sp>
        <p:sp>
          <p:nvSpPr>
            <p:cNvPr id="13337" name="Rectangle 26"/>
            <p:cNvSpPr>
              <a:spLocks noChangeArrowheads="1"/>
            </p:cNvSpPr>
            <p:nvPr/>
          </p:nvSpPr>
          <p:spPr bwMode="auto">
            <a:xfrm>
              <a:off x="2680" y="2184"/>
              <a:ext cx="3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000">
                  <a:solidFill>
                    <a:schemeClr val="accent1"/>
                  </a:solidFill>
                  <a:ea typeface="宋体" panose="02010600030101010101" pitchFamily="2" charset="-122"/>
                </a:rPr>
                <a:t>NT</a:t>
              </a:r>
            </a:p>
          </p:txBody>
        </p:sp>
        <p:sp>
          <p:nvSpPr>
            <p:cNvPr id="13338" name="Line 27"/>
            <p:cNvSpPr>
              <a:spLocks noChangeShapeType="1"/>
            </p:cNvSpPr>
            <p:nvPr/>
          </p:nvSpPr>
          <p:spPr bwMode="auto">
            <a:xfrm>
              <a:off x="2616" y="2408"/>
              <a:ext cx="492" cy="1"/>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9" name="Line 29"/>
            <p:cNvSpPr>
              <a:spLocks noChangeShapeType="1"/>
            </p:cNvSpPr>
            <p:nvPr/>
          </p:nvSpPr>
          <p:spPr bwMode="auto">
            <a:xfrm flipH="1">
              <a:off x="2616" y="1839"/>
              <a:ext cx="492" cy="1"/>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0" name="Rectangle 30"/>
            <p:cNvSpPr>
              <a:spLocks noChangeArrowheads="1"/>
            </p:cNvSpPr>
            <p:nvPr/>
          </p:nvSpPr>
          <p:spPr bwMode="auto">
            <a:xfrm>
              <a:off x="2738" y="181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000">
                  <a:solidFill>
                    <a:srgbClr val="00FF00"/>
                  </a:solidFill>
                  <a:ea typeface="宋体" panose="02010600030101010101" pitchFamily="2" charset="-122"/>
                </a:rPr>
                <a:t>T</a:t>
              </a:r>
            </a:p>
          </p:txBody>
        </p:sp>
        <p:sp>
          <p:nvSpPr>
            <p:cNvPr id="13341" name="Rectangle 31"/>
            <p:cNvSpPr>
              <a:spLocks noChangeArrowheads="1"/>
            </p:cNvSpPr>
            <p:nvPr/>
          </p:nvSpPr>
          <p:spPr bwMode="auto">
            <a:xfrm>
              <a:off x="2680" y="1519"/>
              <a:ext cx="3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000">
                  <a:solidFill>
                    <a:schemeClr val="accent1"/>
                  </a:solidFill>
                  <a:ea typeface="宋体" panose="02010600030101010101" pitchFamily="2" charset="-122"/>
                </a:rPr>
                <a:t>NT</a:t>
              </a:r>
            </a:p>
          </p:txBody>
        </p:sp>
        <p:sp>
          <p:nvSpPr>
            <p:cNvPr id="13342" name="Line 32"/>
            <p:cNvSpPr>
              <a:spLocks noChangeShapeType="1"/>
            </p:cNvSpPr>
            <p:nvPr/>
          </p:nvSpPr>
          <p:spPr bwMode="auto">
            <a:xfrm>
              <a:off x="2616" y="1743"/>
              <a:ext cx="492" cy="1"/>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3" name="Line 33"/>
            <p:cNvSpPr>
              <a:spLocks noChangeShapeType="1"/>
            </p:cNvSpPr>
            <p:nvPr/>
          </p:nvSpPr>
          <p:spPr bwMode="auto">
            <a:xfrm flipV="1">
              <a:off x="2544" y="1920"/>
              <a:ext cx="639" cy="418"/>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4" name="Line 35"/>
            <p:cNvSpPr>
              <a:spLocks noChangeShapeType="1"/>
            </p:cNvSpPr>
            <p:nvPr/>
          </p:nvSpPr>
          <p:spPr bwMode="auto">
            <a:xfrm flipH="1">
              <a:off x="2496" y="1872"/>
              <a:ext cx="639" cy="418"/>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564865332"/>
      </p:ext>
    </p:extLst>
  </p:cSld>
  <p:clrMapOvr>
    <a:masterClrMapping/>
  </p:clrMapOvr>
  <p:transition>
    <p:wip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889" y="136462"/>
            <a:ext cx="9138981" cy="672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938716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15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14" y="0"/>
            <a:ext cx="8660631" cy="677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689289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2006600" y="127000"/>
            <a:ext cx="8096250" cy="1143000"/>
          </a:xfrm>
          <a:noFill/>
        </p:spPr>
        <p:txBody>
          <a:bodyPr/>
          <a:lstStyle/>
          <a:p>
            <a:r>
              <a:rPr lang="en-US" altLang="zh-CN" smtClean="0"/>
              <a:t>Stalls</a:t>
            </a:r>
            <a:r>
              <a:rPr lang="zh-CN" altLang="en-US" smtClean="0"/>
              <a:t>数最小的循环展开</a:t>
            </a:r>
          </a:p>
        </p:txBody>
      </p:sp>
      <p:sp>
        <p:nvSpPr>
          <p:cNvPr id="17411" name="Rectangle 1027"/>
          <p:cNvSpPr>
            <a:spLocks noGrp="1" noChangeArrowheads="1"/>
          </p:cNvSpPr>
          <p:nvPr>
            <p:ph type="body" idx="1"/>
          </p:nvPr>
        </p:nvSpPr>
        <p:spPr>
          <a:xfrm>
            <a:off x="5910470" y="2150580"/>
            <a:ext cx="6095999" cy="1319696"/>
          </a:xfrm>
          <a:noFill/>
        </p:spPr>
        <p:txBody>
          <a:bodyPr/>
          <a:lstStyle/>
          <a:p>
            <a:pPr>
              <a:tabLst>
                <a:tab pos="1200150" algn="l"/>
                <a:tab pos="1657350" algn="l"/>
                <a:tab pos="3028950" algn="l"/>
              </a:tabLst>
            </a:pPr>
            <a:r>
              <a:rPr lang="zh-CN" altLang="en-US" dirty="0" smtClean="0">
                <a:solidFill>
                  <a:schemeClr val="hlink"/>
                </a:solidFill>
                <a:ea typeface="宋体" panose="02010600030101010101" pitchFamily="2" charset="-122"/>
              </a:rPr>
              <a:t>代码移动后</a:t>
            </a:r>
          </a:p>
          <a:p>
            <a:pPr lvl="1">
              <a:tabLst>
                <a:tab pos="1200150" algn="l"/>
                <a:tab pos="1657350" algn="l"/>
                <a:tab pos="3028950" algn="l"/>
              </a:tabLst>
            </a:pPr>
            <a:r>
              <a:rPr lang="en-US" altLang="zh-CN" dirty="0" smtClean="0">
                <a:ea typeface="宋体" panose="02010600030101010101" pitchFamily="2" charset="-122"/>
              </a:rPr>
              <a:t>SD</a:t>
            </a:r>
            <a:r>
              <a:rPr lang="zh-CN" altLang="en-US" dirty="0" smtClean="0">
                <a:ea typeface="宋体" panose="02010600030101010101" pitchFamily="2" charset="-122"/>
              </a:rPr>
              <a:t>移动到</a:t>
            </a:r>
            <a:r>
              <a:rPr lang="en-US" altLang="zh-CN" dirty="0" smtClean="0">
                <a:ea typeface="宋体" panose="02010600030101010101" pitchFamily="2" charset="-122"/>
              </a:rPr>
              <a:t>SUBI</a:t>
            </a:r>
            <a:r>
              <a:rPr lang="zh-CN" altLang="en-US" dirty="0" smtClean="0">
                <a:ea typeface="宋体" panose="02010600030101010101" pitchFamily="2" charset="-122"/>
              </a:rPr>
              <a:t>后，注意偏移量的修改</a:t>
            </a:r>
          </a:p>
          <a:p>
            <a:pPr lvl="1">
              <a:tabLst>
                <a:tab pos="1200150" algn="l"/>
                <a:tab pos="1657350" algn="l"/>
                <a:tab pos="3028950" algn="l"/>
              </a:tabLst>
            </a:pPr>
            <a:r>
              <a:rPr lang="en-US" altLang="zh-CN" dirty="0" smtClean="0">
                <a:ea typeface="宋体" panose="02010600030101010101" pitchFamily="2" charset="-122"/>
              </a:rPr>
              <a:t>Loads</a:t>
            </a:r>
            <a:r>
              <a:rPr lang="zh-CN" altLang="en-US" dirty="0" smtClean="0">
                <a:ea typeface="宋体" panose="02010600030101010101" pitchFamily="2" charset="-122"/>
              </a:rPr>
              <a:t>移动到</a:t>
            </a:r>
            <a:r>
              <a:rPr lang="en-US" altLang="zh-CN" dirty="0" smtClean="0">
                <a:ea typeface="宋体" panose="02010600030101010101" pitchFamily="2" charset="-122"/>
              </a:rPr>
              <a:t>SD</a:t>
            </a:r>
            <a:r>
              <a:rPr lang="zh-CN" altLang="en-US" dirty="0" smtClean="0">
                <a:ea typeface="宋体" panose="02010600030101010101" pitchFamily="2" charset="-122"/>
              </a:rPr>
              <a:t>前，注意偏移量的修改</a:t>
            </a:r>
          </a:p>
          <a:p>
            <a:pPr lvl="1">
              <a:buNone/>
              <a:tabLst>
                <a:tab pos="1200150" algn="l"/>
                <a:tab pos="1657350" algn="l"/>
                <a:tab pos="3028950" algn="l"/>
              </a:tabLst>
            </a:pPr>
            <a:endParaRPr lang="zh-CN" altLang="en-US" dirty="0" smtClean="0">
              <a:ea typeface="宋体" panose="02010600030101010101" pitchFamily="2" charset="-122"/>
            </a:endParaRPr>
          </a:p>
        </p:txBody>
      </p:sp>
      <p:sp>
        <p:nvSpPr>
          <p:cNvPr id="17412" name="Rectangle 1028"/>
          <p:cNvSpPr>
            <a:spLocks noChangeArrowheads="1"/>
          </p:cNvSpPr>
          <p:nvPr/>
        </p:nvSpPr>
        <p:spPr bwMode="auto">
          <a:xfrm>
            <a:off x="2197100" y="1143000"/>
            <a:ext cx="8458200" cy="223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13" name="Rectangle 1029"/>
          <p:cNvSpPr>
            <a:spLocks noChangeArrowheads="1"/>
          </p:cNvSpPr>
          <p:nvPr/>
        </p:nvSpPr>
        <p:spPr bwMode="auto">
          <a:xfrm>
            <a:off x="384313" y="1362076"/>
            <a:ext cx="5618922" cy="4938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a:tabLst>
                <a:tab pos="971550" algn="l"/>
                <a:tab pos="1885950" algn="l"/>
                <a:tab pos="3657600" algn="l"/>
              </a:tabLst>
              <a:defRPr>
                <a:solidFill>
                  <a:schemeClr val="tx1"/>
                </a:solidFill>
                <a:latin typeface="Arial" panose="020B0604020202020204" pitchFamily="34" charset="0"/>
              </a:defRPr>
            </a:lvl1pPr>
            <a:lvl2pPr marL="742950" indent="-285750">
              <a:tabLst>
                <a:tab pos="971550" algn="l"/>
                <a:tab pos="1885950" algn="l"/>
                <a:tab pos="3657600" algn="l"/>
              </a:tabLst>
              <a:defRPr>
                <a:solidFill>
                  <a:schemeClr val="tx1"/>
                </a:solidFill>
                <a:latin typeface="Arial" panose="020B0604020202020204" pitchFamily="34" charset="0"/>
              </a:defRPr>
            </a:lvl2pPr>
            <a:lvl3pPr marL="1143000" indent="-228600">
              <a:tabLst>
                <a:tab pos="971550" algn="l"/>
                <a:tab pos="1885950" algn="l"/>
                <a:tab pos="3657600" algn="l"/>
              </a:tabLst>
              <a:defRPr>
                <a:solidFill>
                  <a:schemeClr val="tx1"/>
                </a:solidFill>
                <a:latin typeface="Arial" panose="020B0604020202020204" pitchFamily="34" charset="0"/>
              </a:defRPr>
            </a:lvl3pPr>
            <a:lvl4pPr marL="1600200" indent="-228600">
              <a:tabLst>
                <a:tab pos="971550" algn="l"/>
                <a:tab pos="1885950" algn="l"/>
                <a:tab pos="3657600" algn="l"/>
              </a:tabLst>
              <a:defRPr>
                <a:solidFill>
                  <a:schemeClr val="tx1"/>
                </a:solidFill>
                <a:latin typeface="Arial" panose="020B0604020202020204" pitchFamily="34" charset="0"/>
              </a:defRPr>
            </a:lvl4pPr>
            <a:lvl5pPr marL="2057400" indent="-228600">
              <a:tabLst>
                <a:tab pos="971550" algn="l"/>
                <a:tab pos="1885950" algn="l"/>
                <a:tab pos="3657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9pPr>
          </a:lstStyle>
          <a:p>
            <a:r>
              <a:rPr lang="en-US" altLang="zh-CN" b="1" dirty="0">
                <a:ea typeface="宋体" panose="02010600030101010101" pitchFamily="2" charset="-122"/>
              </a:rPr>
              <a:t>1 Loop:	LD	F0,0(R1)</a:t>
            </a:r>
          </a:p>
          <a:p>
            <a:r>
              <a:rPr lang="en-US" altLang="zh-CN" b="1" dirty="0">
                <a:ea typeface="宋体" panose="02010600030101010101" pitchFamily="2" charset="-122"/>
              </a:rPr>
              <a:t>2	LD	F6,-8(R1)</a:t>
            </a:r>
          </a:p>
          <a:p>
            <a:r>
              <a:rPr lang="en-US" altLang="zh-CN" b="1" dirty="0">
                <a:ea typeface="宋体" panose="02010600030101010101" pitchFamily="2" charset="-122"/>
              </a:rPr>
              <a:t>3	LD	F10,-16(R1)</a:t>
            </a:r>
          </a:p>
          <a:p>
            <a:r>
              <a:rPr lang="en-US" altLang="zh-CN" b="1" dirty="0">
                <a:ea typeface="宋体" panose="02010600030101010101" pitchFamily="2" charset="-122"/>
              </a:rPr>
              <a:t>4	LD	F14,-24(R1)</a:t>
            </a:r>
          </a:p>
          <a:p>
            <a:r>
              <a:rPr lang="en-US" altLang="zh-CN" b="1" dirty="0">
                <a:ea typeface="宋体" panose="02010600030101010101" pitchFamily="2" charset="-122"/>
              </a:rPr>
              <a:t>5	ADDD	F4,F0,F2</a:t>
            </a:r>
          </a:p>
          <a:p>
            <a:r>
              <a:rPr lang="en-US" altLang="zh-CN" b="1" dirty="0">
                <a:ea typeface="宋体" panose="02010600030101010101" pitchFamily="2" charset="-122"/>
              </a:rPr>
              <a:t>6	ADDD	F8,F6,F2</a:t>
            </a:r>
          </a:p>
          <a:p>
            <a:r>
              <a:rPr lang="en-US" altLang="zh-CN" b="1" dirty="0">
                <a:ea typeface="宋体" panose="02010600030101010101" pitchFamily="2" charset="-122"/>
              </a:rPr>
              <a:t>7	ADDD	F12,F10,F2</a:t>
            </a:r>
          </a:p>
          <a:p>
            <a:r>
              <a:rPr lang="en-US" altLang="zh-CN" b="1" dirty="0">
                <a:ea typeface="宋体" panose="02010600030101010101" pitchFamily="2" charset="-122"/>
              </a:rPr>
              <a:t>8	ADDD	F16,F14,F2</a:t>
            </a:r>
          </a:p>
          <a:p>
            <a:r>
              <a:rPr lang="en-US" altLang="zh-CN" b="1" dirty="0">
                <a:ea typeface="宋体" panose="02010600030101010101" pitchFamily="2" charset="-122"/>
              </a:rPr>
              <a:t>9	SD	0(R1),F4</a:t>
            </a:r>
          </a:p>
          <a:p>
            <a:r>
              <a:rPr lang="en-US" altLang="zh-CN" b="1" dirty="0">
                <a:ea typeface="宋体" panose="02010600030101010101" pitchFamily="2" charset="-122"/>
              </a:rPr>
              <a:t>10	SD	-8(R1),F8</a:t>
            </a:r>
          </a:p>
          <a:p>
            <a:r>
              <a:rPr lang="en-US" altLang="zh-CN" b="1" dirty="0">
                <a:solidFill>
                  <a:schemeClr val="hlink"/>
                </a:solidFill>
                <a:ea typeface="宋体" panose="02010600030101010101" pitchFamily="2" charset="-122"/>
              </a:rPr>
              <a:t>11	SUBI	R1,R1,#32</a:t>
            </a:r>
          </a:p>
          <a:p>
            <a:r>
              <a:rPr lang="en-US" altLang="zh-CN" b="1" dirty="0">
                <a:solidFill>
                  <a:schemeClr val="hlink"/>
                </a:solidFill>
                <a:ea typeface="宋体" panose="02010600030101010101" pitchFamily="2" charset="-122"/>
              </a:rPr>
              <a:t>12	SD	16(R1),F12</a:t>
            </a:r>
          </a:p>
          <a:p>
            <a:r>
              <a:rPr lang="en-US" altLang="zh-CN" b="1" dirty="0">
                <a:ea typeface="宋体" panose="02010600030101010101" pitchFamily="2" charset="-122"/>
              </a:rPr>
              <a:t>13	BNEZ	R1,LOOP</a:t>
            </a:r>
          </a:p>
          <a:p>
            <a:r>
              <a:rPr lang="en-US" altLang="zh-CN" b="1" dirty="0">
                <a:ea typeface="宋体" panose="02010600030101010101" pitchFamily="2" charset="-122"/>
              </a:rPr>
              <a:t>14	SD	</a:t>
            </a:r>
            <a:r>
              <a:rPr lang="en-US" altLang="zh-CN" b="1" dirty="0">
                <a:solidFill>
                  <a:schemeClr val="accent2"/>
                </a:solidFill>
                <a:ea typeface="宋体" panose="02010600030101010101" pitchFamily="2" charset="-122"/>
              </a:rPr>
              <a:t>8</a:t>
            </a:r>
            <a:r>
              <a:rPr lang="en-US" altLang="zh-CN" b="1" dirty="0">
                <a:ea typeface="宋体" panose="02010600030101010101" pitchFamily="2" charset="-122"/>
              </a:rPr>
              <a:t>(R1),F16	</a:t>
            </a:r>
            <a:r>
              <a:rPr lang="en-US" altLang="zh-CN" b="1" dirty="0">
                <a:solidFill>
                  <a:schemeClr val="accent2"/>
                </a:solidFill>
                <a:ea typeface="宋体" panose="02010600030101010101" pitchFamily="2" charset="-122"/>
              </a:rPr>
              <a:t>; 8-32 = -24</a:t>
            </a:r>
            <a:br>
              <a:rPr lang="en-US" altLang="zh-CN" b="1" dirty="0">
                <a:solidFill>
                  <a:schemeClr val="accent2"/>
                </a:solidFill>
                <a:ea typeface="宋体" panose="02010600030101010101" pitchFamily="2" charset="-122"/>
              </a:rPr>
            </a:br>
            <a:endParaRPr lang="en-US" altLang="zh-CN" b="1" dirty="0">
              <a:ea typeface="宋体" panose="02010600030101010101" pitchFamily="2" charset="-122"/>
            </a:endParaRPr>
          </a:p>
          <a:p>
            <a:r>
              <a:rPr lang="en-US" altLang="zh-CN" sz="2400" b="1" dirty="0">
                <a:ea typeface="宋体" panose="02010600030101010101" pitchFamily="2" charset="-122"/>
              </a:rPr>
              <a:t> 14 clock cycles, or 3.5 per iteration</a:t>
            </a:r>
          </a:p>
          <a:p>
            <a:endParaRPr lang="zh-CN" altLang="en-US" sz="2400" b="1" dirty="0">
              <a:solidFill>
                <a:schemeClr val="hlink"/>
              </a:solidFill>
              <a:ea typeface="宋体" panose="02010600030101010101" pitchFamily="2" charset="-122"/>
            </a:endParaRPr>
          </a:p>
        </p:txBody>
      </p:sp>
    </p:spTree>
    <p:extLst>
      <p:ext uri="{BB962C8B-B14F-4D97-AF65-F5344CB8AC3E}">
        <p14:creationId xmlns:p14="http://schemas.microsoft.com/office/powerpoint/2010/main" val="106102595"/>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188146"/>
            <a:ext cx="10515600" cy="755752"/>
          </a:xfrm>
          <a:noFill/>
        </p:spPr>
        <p:txBody>
          <a:bodyPr vert="horz" lIns="90488" tIns="44450" rIns="90488" bIns="44450" rtlCol="0" anchor="ctr">
            <a:normAutofit/>
          </a:bodyPr>
          <a:lstStyle/>
          <a:p>
            <a:r>
              <a:rPr lang="en-US" altLang="zh-CN" dirty="0" smtClean="0">
                <a:ea typeface="宋体" panose="02010600030101010101" pitchFamily="2" charset="-122"/>
              </a:rPr>
              <a:t>BHT Accuracy</a:t>
            </a:r>
          </a:p>
        </p:txBody>
      </p:sp>
      <p:sp>
        <p:nvSpPr>
          <p:cNvPr id="16387" name="Rectangle 3"/>
          <p:cNvSpPr>
            <a:spLocks noGrp="1" noChangeArrowheads="1"/>
          </p:cNvSpPr>
          <p:nvPr>
            <p:ph idx="1"/>
          </p:nvPr>
        </p:nvSpPr>
        <p:spPr>
          <a:xfrm>
            <a:off x="838200" y="1061884"/>
            <a:ext cx="10515600" cy="5115079"/>
          </a:xfrm>
          <a:noFill/>
        </p:spPr>
        <p:txBody>
          <a:bodyPr vert="horz" lIns="90488" tIns="44450" rIns="90488" bIns="44450" rtlCol="0">
            <a:noAutofit/>
          </a:bodyPr>
          <a:lstStyle/>
          <a:p>
            <a:pPr>
              <a:lnSpc>
                <a:spcPct val="105000"/>
              </a:lnSpc>
            </a:pPr>
            <a:r>
              <a:rPr lang="zh-CN" altLang="en-US" sz="3600" dirty="0" smtClean="0">
                <a:ea typeface="宋体" panose="02010600030101010101" pitchFamily="2" charset="-122"/>
              </a:rPr>
              <a:t>分支预测错误的原因</a:t>
            </a:r>
            <a:r>
              <a:rPr lang="en-US" altLang="zh-CN" sz="3600" dirty="0" smtClean="0">
                <a:ea typeface="宋体" panose="02010600030101010101" pitchFamily="2" charset="-122"/>
              </a:rPr>
              <a:t>:</a:t>
            </a:r>
          </a:p>
          <a:p>
            <a:pPr lvl="1">
              <a:lnSpc>
                <a:spcPct val="105000"/>
              </a:lnSpc>
            </a:pPr>
            <a:r>
              <a:rPr lang="zh-CN" altLang="en-US" sz="3200" dirty="0" smtClean="0">
                <a:ea typeface="宋体" panose="02010600030101010101" pitchFamily="2" charset="-122"/>
              </a:rPr>
              <a:t>预测错误</a:t>
            </a:r>
          </a:p>
          <a:p>
            <a:pPr lvl="1">
              <a:lnSpc>
                <a:spcPct val="105000"/>
              </a:lnSpc>
            </a:pPr>
            <a:r>
              <a:rPr lang="zh-CN" altLang="en-US" sz="3200" dirty="0" smtClean="0">
                <a:ea typeface="宋体" panose="02010600030101010101" pitchFamily="2" charset="-122"/>
              </a:rPr>
              <a:t>由于使用</a:t>
            </a:r>
            <a:r>
              <a:rPr lang="en-US" altLang="zh-CN" sz="3200" dirty="0" smtClean="0">
                <a:ea typeface="宋体" panose="02010600030101010101" pitchFamily="2" charset="-122"/>
              </a:rPr>
              <a:t>PC</a:t>
            </a:r>
            <a:r>
              <a:rPr lang="zh-CN" altLang="en-US" sz="3200" dirty="0" smtClean="0">
                <a:ea typeface="宋体" panose="02010600030101010101" pitchFamily="2" charset="-122"/>
              </a:rPr>
              <a:t>的低位查找</a:t>
            </a:r>
            <a:r>
              <a:rPr lang="en-US" altLang="zh-CN" sz="3200" dirty="0" smtClean="0">
                <a:ea typeface="宋体" panose="02010600030101010101" pitchFamily="2" charset="-122"/>
              </a:rPr>
              <a:t>BHT</a:t>
            </a:r>
            <a:r>
              <a:rPr lang="zh-CN" altLang="en-US" sz="3200" dirty="0" smtClean="0">
                <a:ea typeface="宋体" panose="02010600030101010101" pitchFamily="2" charset="-122"/>
              </a:rPr>
              <a:t>表，可能得到错误的分支历史记录</a:t>
            </a:r>
          </a:p>
          <a:p>
            <a:pPr>
              <a:lnSpc>
                <a:spcPct val="105000"/>
              </a:lnSpc>
            </a:pPr>
            <a:r>
              <a:rPr lang="en-US" altLang="zh-CN" sz="3600" dirty="0" smtClean="0">
                <a:ea typeface="宋体" panose="02010600030101010101" pitchFamily="2" charset="-122"/>
              </a:rPr>
              <a:t>BHT</a:t>
            </a:r>
            <a:r>
              <a:rPr lang="zh-CN" altLang="en-US" sz="3600" dirty="0" smtClean="0">
                <a:ea typeface="宋体" panose="02010600030101010101" pitchFamily="2" charset="-122"/>
              </a:rPr>
              <a:t>表的大小问题</a:t>
            </a:r>
          </a:p>
          <a:p>
            <a:pPr lvl="1">
              <a:lnSpc>
                <a:spcPct val="105000"/>
              </a:lnSpc>
            </a:pPr>
            <a:r>
              <a:rPr lang="zh-CN" altLang="en-US" sz="3200" dirty="0" smtClean="0">
                <a:ea typeface="宋体" panose="02010600030101010101" pitchFamily="2" charset="-122"/>
              </a:rPr>
              <a:t>4096 项的表分支预测错误的比例为</a:t>
            </a:r>
            <a:r>
              <a:rPr lang="en-US" altLang="zh-CN" sz="3200" dirty="0" smtClean="0">
                <a:ea typeface="宋体" panose="02010600030101010101" pitchFamily="2" charset="-122"/>
              </a:rPr>
              <a:t>1%  (nasa7, </a:t>
            </a:r>
            <a:r>
              <a:rPr lang="en-US" altLang="zh-CN" sz="3200" dirty="0" err="1" smtClean="0">
                <a:ea typeface="宋体" panose="02010600030101010101" pitchFamily="2" charset="-122"/>
              </a:rPr>
              <a:t>tomcatv</a:t>
            </a:r>
            <a:r>
              <a:rPr lang="en-US" altLang="zh-CN" sz="3200" dirty="0" smtClean="0">
                <a:ea typeface="宋体" panose="02010600030101010101" pitchFamily="2" charset="-122"/>
              </a:rPr>
              <a:t>) to 18% (</a:t>
            </a:r>
            <a:r>
              <a:rPr lang="en-US" altLang="zh-CN" sz="3200" dirty="0" err="1" smtClean="0">
                <a:ea typeface="宋体" panose="02010600030101010101" pitchFamily="2" charset="-122"/>
              </a:rPr>
              <a:t>eqntott</a:t>
            </a:r>
            <a:r>
              <a:rPr lang="en-US" altLang="zh-CN" sz="3200" dirty="0" smtClean="0">
                <a:ea typeface="宋体" panose="02010600030101010101" pitchFamily="2" charset="-122"/>
              </a:rPr>
              <a:t>),  spice at 9% and </a:t>
            </a:r>
            <a:r>
              <a:rPr lang="en-US" altLang="zh-CN" sz="3200" dirty="0" err="1" smtClean="0">
                <a:ea typeface="宋体" panose="02010600030101010101" pitchFamily="2" charset="-122"/>
              </a:rPr>
              <a:t>gcc</a:t>
            </a:r>
            <a:r>
              <a:rPr lang="en-US" altLang="zh-CN" sz="3200" dirty="0" smtClean="0">
                <a:ea typeface="宋体" panose="02010600030101010101" pitchFamily="2" charset="-122"/>
              </a:rPr>
              <a:t> at 12%</a:t>
            </a:r>
          </a:p>
          <a:p>
            <a:pPr lvl="1">
              <a:lnSpc>
                <a:spcPct val="105000"/>
              </a:lnSpc>
            </a:pPr>
            <a:r>
              <a:rPr lang="zh-CN" altLang="en-US" sz="3200" dirty="0" smtClean="0">
                <a:ea typeface="宋体" panose="02010600030101010101" pitchFamily="2" charset="-122"/>
              </a:rPr>
              <a:t>再增加项数，对提高预测准确率几乎没有效果</a:t>
            </a:r>
            <a:r>
              <a:rPr lang="en-US" altLang="zh-CN" sz="3200" dirty="0" smtClean="0">
                <a:ea typeface="宋体" panose="02010600030101010101" pitchFamily="2" charset="-122"/>
              </a:rPr>
              <a:t/>
            </a:r>
            <a:br>
              <a:rPr lang="en-US" altLang="zh-CN" sz="3200" dirty="0" smtClean="0">
                <a:ea typeface="宋体" panose="02010600030101010101" pitchFamily="2" charset="-122"/>
              </a:rPr>
            </a:br>
            <a:r>
              <a:rPr lang="en-US" altLang="zh-CN" sz="3200" dirty="0" smtClean="0">
                <a:ea typeface="宋体" panose="02010600030101010101" pitchFamily="2" charset="-122"/>
              </a:rPr>
              <a:t>(in Alpha 21164)</a:t>
            </a:r>
          </a:p>
        </p:txBody>
      </p:sp>
    </p:spTree>
    <p:extLst>
      <p:ext uri="{BB962C8B-B14F-4D97-AF65-F5344CB8AC3E}">
        <p14:creationId xmlns:p14="http://schemas.microsoft.com/office/powerpoint/2010/main" val="101808211"/>
      </p:ext>
    </p:extLst>
  </p:cSld>
  <p:clrMapOvr>
    <a:masterClrMapping/>
  </p:clrMapOvr>
  <p:transition>
    <p:wip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20212" y="324466"/>
            <a:ext cx="10515600" cy="722670"/>
          </a:xfrm>
        </p:spPr>
        <p:txBody>
          <a:bodyPr>
            <a:normAutofit/>
          </a:bodyPr>
          <a:lstStyle/>
          <a:p>
            <a:r>
              <a:rPr lang="en-US" altLang="zh-CN" dirty="0" smtClean="0">
                <a:ea typeface="宋体" panose="02010600030101010101" pitchFamily="2" charset="-122"/>
              </a:rPr>
              <a:t>Correlating Branch Predicator </a:t>
            </a:r>
          </a:p>
        </p:txBody>
      </p:sp>
      <p:sp>
        <p:nvSpPr>
          <p:cNvPr id="17411" name="Rectangle 3"/>
          <p:cNvSpPr>
            <a:spLocks noGrp="1" noChangeArrowheads="1"/>
          </p:cNvSpPr>
          <p:nvPr>
            <p:ph idx="1"/>
          </p:nvPr>
        </p:nvSpPr>
        <p:spPr>
          <a:xfrm>
            <a:off x="572730" y="1368425"/>
            <a:ext cx="3542071" cy="4351338"/>
          </a:xfrm>
        </p:spPr>
        <p:txBody>
          <a:bodyPr>
            <a:normAutofit/>
          </a:bodyPr>
          <a:lstStyle/>
          <a:p>
            <a:r>
              <a:rPr lang="zh-CN" altLang="en-US" dirty="0" smtClean="0">
                <a:latin typeface="Courier" pitchFamily="49" charset="0"/>
                <a:ea typeface="宋体" panose="02010600030101010101" pitchFamily="2" charset="-122"/>
              </a:rPr>
              <a:t>例如：</a:t>
            </a:r>
          </a:p>
          <a:p>
            <a:pPr>
              <a:buFont typeface="Wingdings" panose="05000000000000000000" pitchFamily="2" charset="2"/>
              <a:buNone/>
            </a:pPr>
            <a:r>
              <a:rPr lang="en-US" altLang="zh-CN" dirty="0" smtClean="0">
                <a:latin typeface="Courier" pitchFamily="49" charset="0"/>
                <a:ea typeface="宋体" panose="02010600030101010101" pitchFamily="2" charset="-122"/>
              </a:rPr>
              <a:t>    </a:t>
            </a:r>
            <a:r>
              <a:rPr lang="en-US" altLang="zh-CN" dirty="0" smtClean="0">
                <a:ea typeface="宋体" panose="02010600030101010101" pitchFamily="2" charset="-122"/>
              </a:rPr>
              <a:t>if (</a:t>
            </a:r>
            <a:r>
              <a:rPr lang="en-US" altLang="zh-CN" dirty="0" err="1" smtClean="0">
                <a:ea typeface="宋体" panose="02010600030101010101" pitchFamily="2" charset="-122"/>
              </a:rPr>
              <a:t>aa</a:t>
            </a:r>
            <a:r>
              <a:rPr lang="en-US" altLang="zh-CN" dirty="0" smtClean="0">
                <a:ea typeface="宋体" panose="02010600030101010101" pitchFamily="2" charset="-122"/>
              </a:rPr>
              <a:t>==2)   </a:t>
            </a:r>
            <a:r>
              <a:rPr lang="en-US" altLang="zh-CN" dirty="0" err="1" smtClean="0">
                <a:ea typeface="宋体" panose="02010600030101010101" pitchFamily="2" charset="-122"/>
              </a:rPr>
              <a:t>aa</a:t>
            </a:r>
            <a:r>
              <a:rPr lang="en-US" altLang="zh-CN" dirty="0" smtClean="0">
                <a:ea typeface="宋体" panose="02010600030101010101" pitchFamily="2" charset="-122"/>
              </a:rPr>
              <a:t>=0;</a:t>
            </a:r>
          </a:p>
          <a:p>
            <a:pPr>
              <a:buFont typeface="Wingdings" panose="05000000000000000000" pitchFamily="2" charset="2"/>
              <a:buNone/>
            </a:pPr>
            <a:r>
              <a:rPr lang="en-US" altLang="zh-CN" dirty="0" smtClean="0">
                <a:ea typeface="宋体" panose="02010600030101010101" pitchFamily="2" charset="-122"/>
              </a:rPr>
              <a:t>           if (bb==2)  bb=0;</a:t>
            </a:r>
          </a:p>
          <a:p>
            <a:pPr>
              <a:buFont typeface="Wingdings" panose="05000000000000000000" pitchFamily="2" charset="2"/>
              <a:buNone/>
            </a:pPr>
            <a:r>
              <a:rPr lang="en-US" altLang="zh-CN" dirty="0" smtClean="0">
                <a:ea typeface="宋体" panose="02010600030101010101" pitchFamily="2" charset="-122"/>
              </a:rPr>
              <a:t>           if (</a:t>
            </a:r>
            <a:r>
              <a:rPr lang="en-US" altLang="zh-CN" dirty="0" err="1" smtClean="0">
                <a:ea typeface="宋体" panose="02010600030101010101" pitchFamily="2" charset="-122"/>
              </a:rPr>
              <a:t>aa</a:t>
            </a:r>
            <a:r>
              <a:rPr lang="en-US" altLang="zh-CN" dirty="0" smtClean="0">
                <a:ea typeface="宋体" panose="02010600030101010101" pitchFamily="2" charset="-122"/>
              </a:rPr>
              <a:t>!=bb) {</a:t>
            </a:r>
          </a:p>
        </p:txBody>
      </p:sp>
      <p:sp>
        <p:nvSpPr>
          <p:cNvPr id="3" name="文本框 2"/>
          <p:cNvSpPr txBox="1"/>
          <p:nvPr/>
        </p:nvSpPr>
        <p:spPr>
          <a:xfrm>
            <a:off x="5279921" y="1368425"/>
            <a:ext cx="5648634" cy="3711785"/>
          </a:xfrm>
          <a:prstGeom prst="rect">
            <a:avLst/>
          </a:prstGeom>
          <a:noFill/>
        </p:spPr>
        <p:txBody>
          <a:bodyPr wrap="square" rtlCol="0">
            <a:spAutoFit/>
          </a:bodyPr>
          <a:lstStyle/>
          <a:p>
            <a:pPr marL="457200" indent="-457200">
              <a:lnSpc>
                <a:spcPct val="90000"/>
              </a:lnSpc>
              <a:spcBef>
                <a:spcPts val="1000"/>
              </a:spcBef>
              <a:buFont typeface="Wingdings" panose="05000000000000000000" pitchFamily="2" charset="2"/>
              <a:buChar char="p"/>
            </a:pPr>
            <a:r>
              <a:rPr lang="zh-CN" altLang="en-US" sz="2800" dirty="0">
                <a:latin typeface="Courier" pitchFamily="49" charset="0"/>
                <a:ea typeface="宋体" panose="02010600030101010101" pitchFamily="2" charset="-122"/>
              </a:rPr>
              <a:t>翻译为</a:t>
            </a:r>
            <a:r>
              <a:rPr lang="en-US" altLang="zh-CN" sz="2800" dirty="0">
                <a:latin typeface="Courier" pitchFamily="49" charset="0"/>
                <a:ea typeface="宋体" panose="02010600030101010101" pitchFamily="2" charset="-122"/>
              </a:rPr>
              <a:t>DLX</a:t>
            </a:r>
          </a:p>
          <a:p>
            <a:pPr>
              <a:buFont typeface="Wingdings" panose="05000000000000000000" pitchFamily="2" charset="2"/>
              <a:buNone/>
            </a:pPr>
            <a:r>
              <a:rPr lang="en-US" altLang="zh-CN" dirty="0">
                <a:latin typeface="Courier" pitchFamily="49" charset="0"/>
              </a:rPr>
              <a:t>    </a:t>
            </a:r>
            <a:r>
              <a:rPr lang="en-US" altLang="zh-CN" sz="2400" dirty="0" smtClean="0"/>
              <a:t>SUBI </a:t>
            </a:r>
            <a:r>
              <a:rPr lang="en-US" altLang="zh-CN" sz="2400" dirty="0"/>
              <a:t>R3,R1,#2</a:t>
            </a:r>
          </a:p>
          <a:p>
            <a:pPr>
              <a:buFont typeface="Wingdings" panose="05000000000000000000" pitchFamily="2" charset="2"/>
              <a:buNone/>
            </a:pPr>
            <a:r>
              <a:rPr lang="en-US" altLang="zh-CN" sz="2400" dirty="0"/>
              <a:t>        </a:t>
            </a:r>
            <a:r>
              <a:rPr lang="en-US" altLang="zh-CN" sz="2400" dirty="0" smtClean="0"/>
              <a:t>BNEZ </a:t>
            </a:r>
            <a:r>
              <a:rPr lang="en-US" altLang="zh-CN" sz="2400" dirty="0"/>
              <a:t>R3,L1           </a:t>
            </a:r>
            <a:r>
              <a:rPr lang="en-US" altLang="zh-CN" sz="2400" dirty="0" smtClean="0"/>
              <a:t>; </a:t>
            </a:r>
            <a:r>
              <a:rPr lang="en-US" altLang="zh-CN" sz="2400" dirty="0"/>
              <a:t>branch b1 (</a:t>
            </a:r>
            <a:r>
              <a:rPr lang="en-US" altLang="zh-CN" sz="2400" dirty="0" err="1"/>
              <a:t>aa</a:t>
            </a:r>
            <a:r>
              <a:rPr lang="en-US" altLang="zh-CN" sz="2400" dirty="0"/>
              <a:t>!=2)</a:t>
            </a:r>
          </a:p>
          <a:p>
            <a:pPr>
              <a:buFont typeface="Wingdings" panose="05000000000000000000" pitchFamily="2" charset="2"/>
              <a:buNone/>
            </a:pPr>
            <a:r>
              <a:rPr lang="en-US" altLang="zh-CN" sz="2400" dirty="0"/>
              <a:t>        </a:t>
            </a:r>
            <a:r>
              <a:rPr lang="en-US" altLang="zh-CN" sz="2400" dirty="0" smtClean="0"/>
              <a:t>ADDI  </a:t>
            </a:r>
            <a:r>
              <a:rPr lang="en-US" altLang="zh-CN" sz="2400" dirty="0"/>
              <a:t>R1,R0,R0    </a:t>
            </a:r>
            <a:r>
              <a:rPr lang="en-US" altLang="zh-CN" sz="2400" dirty="0" smtClean="0"/>
              <a:t>;</a:t>
            </a:r>
            <a:r>
              <a:rPr lang="en-US" altLang="zh-CN" sz="2400" dirty="0" err="1"/>
              <a:t>aa</a:t>
            </a:r>
            <a:r>
              <a:rPr lang="en-US" altLang="zh-CN" sz="2400" dirty="0"/>
              <a:t>=0</a:t>
            </a:r>
          </a:p>
          <a:p>
            <a:pPr>
              <a:buFont typeface="Wingdings" panose="05000000000000000000" pitchFamily="2" charset="2"/>
              <a:buNone/>
            </a:pPr>
            <a:r>
              <a:rPr lang="en-US" altLang="zh-CN" sz="2400" dirty="0"/>
              <a:t> </a:t>
            </a:r>
            <a:r>
              <a:rPr lang="en-US" altLang="zh-CN" sz="2400" dirty="0" smtClean="0"/>
              <a:t>L1</a:t>
            </a:r>
            <a:r>
              <a:rPr lang="en-US" altLang="zh-CN" sz="2400" dirty="0"/>
              <a:t>:  SUBI R3,R2,#2</a:t>
            </a:r>
          </a:p>
          <a:p>
            <a:pPr>
              <a:buFont typeface="Wingdings" panose="05000000000000000000" pitchFamily="2" charset="2"/>
              <a:buNone/>
            </a:pPr>
            <a:r>
              <a:rPr lang="en-US" altLang="zh-CN" sz="2400" dirty="0"/>
              <a:t>        </a:t>
            </a:r>
            <a:r>
              <a:rPr lang="en-US" altLang="zh-CN" sz="2400" dirty="0" smtClean="0"/>
              <a:t>BNEZ </a:t>
            </a:r>
            <a:r>
              <a:rPr lang="en-US" altLang="zh-CN" sz="2400" dirty="0"/>
              <a:t>R3,L2           </a:t>
            </a:r>
            <a:r>
              <a:rPr lang="en-US" altLang="zh-CN" sz="2400" dirty="0" smtClean="0"/>
              <a:t>;</a:t>
            </a:r>
            <a:r>
              <a:rPr lang="en-US" altLang="zh-CN" sz="2400" dirty="0"/>
              <a:t>branch b2(bb!=2)</a:t>
            </a:r>
          </a:p>
          <a:p>
            <a:pPr>
              <a:buFont typeface="Wingdings" panose="05000000000000000000" pitchFamily="2" charset="2"/>
              <a:buNone/>
            </a:pPr>
            <a:r>
              <a:rPr lang="en-US" altLang="zh-CN" sz="2400" dirty="0"/>
              <a:t>        </a:t>
            </a:r>
            <a:r>
              <a:rPr lang="en-US" altLang="zh-CN" sz="2400" dirty="0" smtClean="0"/>
              <a:t>ADDI </a:t>
            </a:r>
            <a:r>
              <a:rPr lang="en-US" altLang="zh-CN" sz="2400" dirty="0"/>
              <a:t>R2,R0,R0     </a:t>
            </a:r>
            <a:r>
              <a:rPr lang="en-US" altLang="zh-CN" sz="2400" dirty="0" smtClean="0"/>
              <a:t>; </a:t>
            </a:r>
            <a:r>
              <a:rPr lang="en-US" altLang="zh-CN" sz="2400" dirty="0"/>
              <a:t>bb=0</a:t>
            </a:r>
          </a:p>
          <a:p>
            <a:pPr>
              <a:buFont typeface="Wingdings" panose="05000000000000000000" pitchFamily="2" charset="2"/>
              <a:buNone/>
            </a:pPr>
            <a:r>
              <a:rPr lang="en-US" altLang="zh-CN" sz="2400" dirty="0" smtClean="0"/>
              <a:t>L2</a:t>
            </a:r>
            <a:r>
              <a:rPr lang="en-US" altLang="zh-CN" sz="2400" dirty="0"/>
              <a:t>: </a:t>
            </a:r>
            <a:r>
              <a:rPr lang="en-US" altLang="zh-CN" sz="2400" dirty="0" smtClean="0"/>
              <a:t>  SUBI </a:t>
            </a:r>
            <a:r>
              <a:rPr lang="en-US" altLang="zh-CN" sz="2400" dirty="0"/>
              <a:t>R3,R1,R2     </a:t>
            </a:r>
            <a:r>
              <a:rPr lang="en-US" altLang="zh-CN" sz="2400" dirty="0" smtClean="0"/>
              <a:t>;</a:t>
            </a:r>
            <a:r>
              <a:rPr lang="en-US" altLang="zh-CN" sz="2400" dirty="0"/>
              <a:t>R3=</a:t>
            </a:r>
            <a:r>
              <a:rPr lang="en-US" altLang="zh-CN" sz="2400" dirty="0" err="1"/>
              <a:t>aa</a:t>
            </a:r>
            <a:r>
              <a:rPr lang="en-US" altLang="zh-CN" sz="2400" dirty="0"/>
              <a:t>-bb</a:t>
            </a:r>
          </a:p>
          <a:p>
            <a:pPr>
              <a:buFont typeface="Wingdings" panose="05000000000000000000" pitchFamily="2" charset="2"/>
              <a:buNone/>
            </a:pPr>
            <a:r>
              <a:rPr lang="en-US" altLang="zh-CN" sz="2400" dirty="0"/>
              <a:t>           BEQZ R3,L3      </a:t>
            </a:r>
            <a:r>
              <a:rPr lang="en-US" altLang="zh-CN" sz="2400" dirty="0" smtClean="0"/>
              <a:t> ;</a:t>
            </a:r>
            <a:r>
              <a:rPr lang="en-US" altLang="zh-CN" sz="2400" dirty="0"/>
              <a:t>branch b3 (</a:t>
            </a:r>
            <a:r>
              <a:rPr lang="en-US" altLang="zh-CN" sz="2400" dirty="0" err="1"/>
              <a:t>aa</a:t>
            </a:r>
            <a:r>
              <a:rPr lang="en-US" altLang="zh-CN" sz="2400" dirty="0"/>
              <a:t>==bb)</a:t>
            </a:r>
            <a:endParaRPr lang="zh-CN" altLang="en-US" sz="2400" dirty="0"/>
          </a:p>
          <a:p>
            <a:endParaRPr lang="zh-CN" altLang="en-US" dirty="0"/>
          </a:p>
        </p:txBody>
      </p:sp>
    </p:spTree>
    <p:extLst>
      <p:ext uri="{BB962C8B-B14F-4D97-AF65-F5344CB8AC3E}">
        <p14:creationId xmlns:p14="http://schemas.microsoft.com/office/powerpoint/2010/main" val="108198777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188145"/>
            <a:ext cx="10515600" cy="711507"/>
          </a:xfrm>
        </p:spPr>
        <p:txBody>
          <a:bodyPr/>
          <a:lstStyle/>
          <a:p>
            <a:r>
              <a:rPr lang="en-US" altLang="zh-CN" dirty="0" smtClean="0">
                <a:ea typeface="宋体" panose="02010600030101010101" pitchFamily="2" charset="-122"/>
              </a:rPr>
              <a:t>Correlating Branches</a:t>
            </a:r>
          </a:p>
        </p:txBody>
      </p:sp>
      <p:sp>
        <p:nvSpPr>
          <p:cNvPr id="18435" name="Rectangle 3"/>
          <p:cNvSpPr>
            <a:spLocks noGrp="1" noChangeArrowheads="1"/>
          </p:cNvSpPr>
          <p:nvPr>
            <p:ph idx="1"/>
          </p:nvPr>
        </p:nvSpPr>
        <p:spPr>
          <a:xfrm>
            <a:off x="507590" y="914400"/>
            <a:ext cx="11176819" cy="5781367"/>
          </a:xfrm>
        </p:spPr>
        <p:txBody>
          <a:bodyPr>
            <a:noAutofit/>
          </a:bodyPr>
          <a:lstStyle/>
          <a:p>
            <a:pPr>
              <a:lnSpc>
                <a:spcPct val="90000"/>
              </a:lnSpc>
            </a:pPr>
            <a:r>
              <a:rPr lang="zh-CN" altLang="en-US" dirty="0" smtClean="0">
                <a:ea typeface="宋体" panose="02010600030101010101" pitchFamily="2" charset="-122"/>
              </a:rPr>
              <a:t>观察结果：</a:t>
            </a:r>
            <a:r>
              <a:rPr lang="en-US" altLang="zh-CN" dirty="0" smtClean="0">
                <a:ea typeface="宋体" panose="02010600030101010101" pitchFamily="2" charset="-122"/>
              </a:rPr>
              <a:t>b3 </a:t>
            </a:r>
            <a:r>
              <a:rPr lang="zh-CN" altLang="en-US" dirty="0" smtClean="0">
                <a:ea typeface="宋体" panose="02010600030101010101" pitchFamily="2" charset="-122"/>
              </a:rPr>
              <a:t>与分支</a:t>
            </a:r>
            <a:r>
              <a:rPr lang="en-US" altLang="zh-CN" dirty="0" smtClean="0">
                <a:ea typeface="宋体" panose="02010600030101010101" pitchFamily="2" charset="-122"/>
              </a:rPr>
              <a:t>b2 </a:t>
            </a:r>
            <a:r>
              <a:rPr lang="zh-CN" altLang="en-US" dirty="0" smtClean="0">
                <a:ea typeface="宋体" panose="02010600030101010101" pitchFamily="2" charset="-122"/>
              </a:rPr>
              <a:t>和</a:t>
            </a:r>
            <a:r>
              <a:rPr lang="en-US" altLang="zh-CN" dirty="0" smtClean="0">
                <a:ea typeface="宋体" panose="02010600030101010101" pitchFamily="2" charset="-122"/>
              </a:rPr>
              <a:t>b1</a:t>
            </a:r>
            <a:r>
              <a:rPr lang="zh-CN" altLang="en-US" dirty="0" smtClean="0">
                <a:ea typeface="宋体" panose="02010600030101010101" pitchFamily="2" charset="-122"/>
              </a:rPr>
              <a:t>相关。如果</a:t>
            </a:r>
            <a:r>
              <a:rPr lang="en-US" altLang="zh-CN" dirty="0" smtClean="0">
                <a:ea typeface="宋体" panose="02010600030101010101" pitchFamily="2" charset="-122"/>
              </a:rPr>
              <a:t>b1</a:t>
            </a:r>
            <a:r>
              <a:rPr lang="zh-CN" altLang="en-US" dirty="0" smtClean="0">
                <a:ea typeface="宋体" panose="02010600030101010101" pitchFamily="2" charset="-122"/>
              </a:rPr>
              <a:t>和</a:t>
            </a:r>
            <a:r>
              <a:rPr lang="en-US" altLang="zh-CN" dirty="0" smtClean="0">
                <a:ea typeface="宋体" panose="02010600030101010101" pitchFamily="2" charset="-122"/>
              </a:rPr>
              <a:t>b2</a:t>
            </a:r>
            <a:r>
              <a:rPr lang="zh-CN" altLang="en-US" dirty="0" smtClean="0">
                <a:ea typeface="宋体" panose="02010600030101010101" pitchFamily="2" charset="-122"/>
              </a:rPr>
              <a:t>都分支失败，则</a:t>
            </a:r>
            <a:r>
              <a:rPr lang="en-US" altLang="zh-CN" dirty="0" smtClean="0">
                <a:ea typeface="宋体" panose="02010600030101010101" pitchFamily="2" charset="-122"/>
              </a:rPr>
              <a:t>b3</a:t>
            </a:r>
            <a:r>
              <a:rPr lang="zh-CN" altLang="en-US" dirty="0" smtClean="0">
                <a:ea typeface="宋体" panose="02010600030101010101" pitchFamily="2" charset="-122"/>
              </a:rPr>
              <a:t>一定成功。</a:t>
            </a:r>
          </a:p>
          <a:p>
            <a:pPr>
              <a:lnSpc>
                <a:spcPct val="90000"/>
              </a:lnSpc>
            </a:pPr>
            <a:r>
              <a:rPr lang="en-US" altLang="zh-CN" dirty="0" smtClean="0">
                <a:ea typeface="宋体" panose="02010600030101010101" pitchFamily="2" charset="-122"/>
              </a:rPr>
              <a:t>Correlating predictors </a:t>
            </a:r>
            <a:r>
              <a:rPr lang="zh-CN" altLang="en-US" dirty="0" smtClean="0">
                <a:ea typeface="宋体" panose="02010600030101010101" pitchFamily="2" charset="-122"/>
              </a:rPr>
              <a:t>或 两级预测器：分支预测器根据其他分支的行为来进行预测。</a:t>
            </a:r>
          </a:p>
          <a:p>
            <a:pPr>
              <a:lnSpc>
                <a:spcPct val="90000"/>
              </a:lnSpc>
            </a:pPr>
            <a:r>
              <a:rPr lang="zh-CN" altLang="en-US" dirty="0" smtClean="0">
                <a:ea typeface="宋体" panose="02010600030101010101" pitchFamily="2" charset="-122"/>
              </a:rPr>
              <a:t>工作原理：根据一个简单的例子我们来看其基本原理</a:t>
            </a:r>
          </a:p>
          <a:p>
            <a:pPr>
              <a:lnSpc>
                <a:spcPct val="90000"/>
              </a:lnSpc>
              <a:buFont typeface="Wingdings" panose="05000000000000000000" pitchFamily="2" charset="2"/>
              <a:buNone/>
            </a:pPr>
            <a:r>
              <a:rPr lang="zh-CN" altLang="en-US" sz="2400" dirty="0" smtClean="0">
                <a:ea typeface="宋体" panose="02010600030101010101" pitchFamily="2" charset="-122"/>
              </a:rPr>
              <a:t>                       </a:t>
            </a:r>
            <a:r>
              <a:rPr lang="en-US" altLang="zh-CN" sz="2400" dirty="0" smtClean="0">
                <a:ea typeface="宋体" panose="02010600030101010101" pitchFamily="2" charset="-122"/>
              </a:rPr>
              <a:t>if (d==0)d=1;  </a:t>
            </a:r>
          </a:p>
          <a:p>
            <a:pPr>
              <a:lnSpc>
                <a:spcPct val="90000"/>
              </a:lnSpc>
              <a:buFont typeface="Wingdings" panose="05000000000000000000" pitchFamily="2" charset="2"/>
              <a:buNone/>
            </a:pPr>
            <a:r>
              <a:rPr lang="en-US" altLang="zh-CN" sz="2400" dirty="0" smtClean="0">
                <a:ea typeface="宋体" panose="02010600030101010101" pitchFamily="2" charset="-122"/>
              </a:rPr>
              <a:t>                       if (d==1) d=0; </a:t>
            </a:r>
          </a:p>
          <a:p>
            <a:pPr>
              <a:lnSpc>
                <a:spcPct val="90000"/>
              </a:lnSpc>
              <a:buFont typeface="Wingdings" panose="05000000000000000000" pitchFamily="2" charset="2"/>
              <a:buNone/>
            </a:pPr>
            <a:r>
              <a:rPr lang="zh-CN" altLang="en-US" sz="2400" dirty="0" smtClean="0">
                <a:ea typeface="宋体" panose="02010600030101010101" pitchFamily="2" charset="-122"/>
              </a:rPr>
              <a:t>翻译为</a:t>
            </a:r>
            <a:r>
              <a:rPr lang="en-US" altLang="zh-CN" sz="2400" dirty="0" smtClean="0">
                <a:ea typeface="宋体" panose="02010600030101010101" pitchFamily="2" charset="-122"/>
              </a:rPr>
              <a:t>DLX</a:t>
            </a:r>
          </a:p>
          <a:p>
            <a:pPr>
              <a:lnSpc>
                <a:spcPct val="90000"/>
              </a:lnSpc>
              <a:buFont typeface="Wingdings" panose="05000000000000000000" pitchFamily="2" charset="2"/>
              <a:buNone/>
            </a:pPr>
            <a:r>
              <a:rPr lang="en-US" altLang="zh-CN" sz="2400" dirty="0" smtClean="0">
                <a:ea typeface="宋体" panose="02010600030101010101" pitchFamily="2" charset="-122"/>
              </a:rPr>
              <a:t>              BNEZ R1,L1                          ;branch b1(d!=0)</a:t>
            </a:r>
          </a:p>
          <a:p>
            <a:pPr>
              <a:lnSpc>
                <a:spcPct val="90000"/>
              </a:lnSpc>
              <a:buFont typeface="Wingdings" panose="05000000000000000000" pitchFamily="2" charset="2"/>
              <a:buNone/>
            </a:pPr>
            <a:r>
              <a:rPr lang="en-US" altLang="zh-CN" sz="2400" dirty="0" smtClean="0">
                <a:ea typeface="宋体" panose="02010600030101010101" pitchFamily="2" charset="-122"/>
              </a:rPr>
              <a:t>              ADDI R1,R0,#1                      ;d==0, so d=1</a:t>
            </a:r>
          </a:p>
          <a:p>
            <a:pPr>
              <a:lnSpc>
                <a:spcPct val="90000"/>
              </a:lnSpc>
              <a:buFont typeface="Wingdings" panose="05000000000000000000" pitchFamily="2" charset="2"/>
              <a:buNone/>
            </a:pPr>
            <a:r>
              <a:rPr lang="en-US" altLang="zh-CN" sz="2400" dirty="0" smtClean="0">
                <a:ea typeface="宋体" panose="02010600030101010101" pitchFamily="2" charset="-122"/>
              </a:rPr>
              <a:t>       L1:  ADDI R3,R1,#-1</a:t>
            </a:r>
          </a:p>
          <a:p>
            <a:pPr>
              <a:lnSpc>
                <a:spcPct val="90000"/>
              </a:lnSpc>
              <a:buFont typeface="Wingdings" panose="05000000000000000000" pitchFamily="2" charset="2"/>
              <a:buNone/>
            </a:pPr>
            <a:r>
              <a:rPr lang="en-US" altLang="zh-CN" sz="2400" dirty="0" smtClean="0">
                <a:ea typeface="宋体" panose="02010600030101010101" pitchFamily="2" charset="-122"/>
              </a:rPr>
              <a:t>              BNEZ R3,L2                           ;branch b2(d!=1)</a:t>
            </a:r>
          </a:p>
          <a:p>
            <a:pPr>
              <a:lnSpc>
                <a:spcPct val="90000"/>
              </a:lnSpc>
              <a:buFont typeface="Wingdings" panose="05000000000000000000" pitchFamily="2" charset="2"/>
              <a:buNone/>
            </a:pPr>
            <a:r>
              <a:rPr lang="en-US" altLang="zh-CN" sz="2400" dirty="0" smtClean="0">
                <a:ea typeface="宋体" panose="02010600030101010101" pitchFamily="2" charset="-122"/>
              </a:rPr>
              <a:t>             ...</a:t>
            </a:r>
          </a:p>
          <a:p>
            <a:pPr>
              <a:lnSpc>
                <a:spcPct val="90000"/>
              </a:lnSpc>
              <a:buFont typeface="Wingdings" panose="05000000000000000000" pitchFamily="2" charset="2"/>
              <a:buNone/>
            </a:pPr>
            <a:r>
              <a:rPr lang="en-US" altLang="zh-CN" sz="2400" dirty="0" smtClean="0">
                <a:latin typeface="Courier" pitchFamily="49" charset="0"/>
                <a:ea typeface="宋体" panose="02010600030101010101" pitchFamily="2" charset="-122"/>
              </a:rPr>
              <a:t>   </a:t>
            </a:r>
            <a:r>
              <a:rPr lang="en-US" altLang="zh-CN" sz="2400" dirty="0" smtClean="0">
                <a:ea typeface="宋体" panose="02010600030101010101" pitchFamily="2" charset="-122"/>
              </a:rPr>
              <a:t>L2:</a:t>
            </a:r>
          </a:p>
        </p:txBody>
      </p:sp>
    </p:spTree>
    <p:extLst>
      <p:ext uri="{BB962C8B-B14F-4D97-AF65-F5344CB8AC3E}">
        <p14:creationId xmlns:p14="http://schemas.microsoft.com/office/powerpoint/2010/main" val="253344812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247139"/>
            <a:ext cx="10515600" cy="726256"/>
          </a:xfrm>
        </p:spPr>
        <p:txBody>
          <a:bodyPr>
            <a:normAutofit/>
          </a:bodyPr>
          <a:lstStyle/>
          <a:p>
            <a:r>
              <a:rPr lang="zh-CN" altLang="en-US" dirty="0" smtClean="0">
                <a:ea typeface="宋体" panose="02010600030101010101" pitchFamily="2" charset="-122"/>
              </a:rPr>
              <a:t>两级预测器基本工作原理</a:t>
            </a:r>
          </a:p>
        </p:txBody>
      </p:sp>
      <p:sp>
        <p:nvSpPr>
          <p:cNvPr id="19459" name="Rectangle 4"/>
          <p:cNvSpPr>
            <a:spLocks noGrp="1" noChangeArrowheads="1"/>
          </p:cNvSpPr>
          <p:nvPr>
            <p:ph idx="1"/>
          </p:nvPr>
        </p:nvSpPr>
        <p:spPr>
          <a:xfrm>
            <a:off x="126999" y="973395"/>
            <a:ext cx="5778500" cy="5088194"/>
          </a:xfrm>
        </p:spPr>
        <p:txBody>
          <a:bodyPr>
            <a:normAutofit/>
          </a:bodyPr>
          <a:lstStyle/>
          <a:p>
            <a:r>
              <a:rPr lang="zh-CN" altLang="en-US" dirty="0" smtClean="0">
                <a:ea typeface="宋体" panose="02010600030101010101" pitchFamily="2" charset="-122"/>
              </a:rPr>
              <a:t>假设</a:t>
            </a:r>
            <a:r>
              <a:rPr lang="en-US" altLang="zh-CN" dirty="0" smtClean="0">
                <a:ea typeface="宋体" panose="02010600030101010101" pitchFamily="2" charset="-122"/>
              </a:rPr>
              <a:t>d</a:t>
            </a:r>
            <a:r>
              <a:rPr lang="zh-CN" altLang="en-US" dirty="0" smtClean="0">
                <a:ea typeface="宋体" panose="02010600030101010101" pitchFamily="2" charset="-122"/>
              </a:rPr>
              <a:t>的初始值序列为0，1，2</a:t>
            </a:r>
          </a:p>
          <a:p>
            <a:r>
              <a:rPr lang="en-US" altLang="zh-CN" dirty="0" smtClean="0">
                <a:ea typeface="宋体" panose="02010600030101010101" pitchFamily="2" charset="-122"/>
              </a:rPr>
              <a:t>b1 </a:t>
            </a:r>
            <a:r>
              <a:rPr lang="zh-CN" altLang="en-US" dirty="0" smtClean="0">
                <a:ea typeface="宋体" panose="02010600030101010101" pitchFamily="2" charset="-122"/>
              </a:rPr>
              <a:t>如果分支失败，</a:t>
            </a:r>
            <a:r>
              <a:rPr lang="en-US" altLang="zh-CN" dirty="0" smtClean="0">
                <a:ea typeface="宋体" panose="02010600030101010101" pitchFamily="2" charset="-122"/>
              </a:rPr>
              <a:t>b2</a:t>
            </a:r>
            <a:r>
              <a:rPr lang="zh-CN" altLang="en-US" dirty="0" smtClean="0">
                <a:ea typeface="宋体" panose="02010600030101010101" pitchFamily="2" charset="-122"/>
              </a:rPr>
              <a:t>一定也分支失败。</a:t>
            </a:r>
          </a:p>
          <a:p>
            <a:r>
              <a:rPr lang="zh-CN" altLang="en-US" dirty="0" smtClean="0">
                <a:ea typeface="宋体" panose="02010600030101010101" pitchFamily="2" charset="-122"/>
              </a:rPr>
              <a:t>前面的两位标准的预测方案就没法利用这一点，而两级预测方案就可以。</a:t>
            </a:r>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99" y="3940432"/>
            <a:ext cx="9323929"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矩形 1"/>
          <p:cNvSpPr/>
          <p:nvPr/>
        </p:nvSpPr>
        <p:spPr>
          <a:xfrm>
            <a:off x="6096000" y="973395"/>
            <a:ext cx="6096000" cy="1754326"/>
          </a:xfrm>
          <a:prstGeom prst="rect">
            <a:avLst/>
          </a:prstGeom>
        </p:spPr>
        <p:txBody>
          <a:bodyPr>
            <a:spAutoFit/>
          </a:bodyPr>
          <a:lstStyle/>
          <a:p>
            <a:pPr>
              <a:lnSpc>
                <a:spcPct val="90000"/>
              </a:lnSpc>
              <a:buFont typeface="Wingdings" panose="05000000000000000000" pitchFamily="2" charset="2"/>
              <a:buNone/>
            </a:pPr>
            <a:r>
              <a:rPr lang="zh-CN" altLang="en-US" sz="2400" dirty="0"/>
              <a:t>翻译为</a:t>
            </a:r>
            <a:r>
              <a:rPr lang="en-US" altLang="zh-CN" sz="2400" dirty="0"/>
              <a:t>DLX</a:t>
            </a:r>
          </a:p>
          <a:p>
            <a:pPr>
              <a:lnSpc>
                <a:spcPct val="90000"/>
              </a:lnSpc>
              <a:buFont typeface="Wingdings" panose="05000000000000000000" pitchFamily="2" charset="2"/>
              <a:buNone/>
            </a:pPr>
            <a:r>
              <a:rPr lang="en-US" altLang="zh-CN" sz="2400" dirty="0"/>
              <a:t>              BNEZ R1,L1                </a:t>
            </a:r>
            <a:r>
              <a:rPr lang="en-US" altLang="zh-CN" sz="2400" dirty="0" smtClean="0"/>
              <a:t> </a:t>
            </a:r>
            <a:r>
              <a:rPr lang="en-US" altLang="zh-CN" sz="2400" dirty="0"/>
              <a:t>;branch b1(d!=0)</a:t>
            </a:r>
          </a:p>
          <a:p>
            <a:pPr>
              <a:lnSpc>
                <a:spcPct val="90000"/>
              </a:lnSpc>
              <a:buFont typeface="Wingdings" panose="05000000000000000000" pitchFamily="2" charset="2"/>
              <a:buNone/>
            </a:pPr>
            <a:r>
              <a:rPr lang="en-US" altLang="zh-CN" sz="2400" dirty="0"/>
              <a:t>              ADDI R1,R0,#1          </a:t>
            </a:r>
            <a:r>
              <a:rPr lang="en-US" altLang="zh-CN" sz="2400" dirty="0" smtClean="0"/>
              <a:t> </a:t>
            </a:r>
            <a:r>
              <a:rPr lang="en-US" altLang="zh-CN" sz="2400" dirty="0"/>
              <a:t>;d==0, so d=1</a:t>
            </a:r>
          </a:p>
          <a:p>
            <a:pPr>
              <a:lnSpc>
                <a:spcPct val="90000"/>
              </a:lnSpc>
              <a:buFont typeface="Wingdings" panose="05000000000000000000" pitchFamily="2" charset="2"/>
              <a:buNone/>
            </a:pPr>
            <a:r>
              <a:rPr lang="en-US" altLang="zh-CN" sz="2400" dirty="0"/>
              <a:t>       L1:  ADDI R3,R1,#-1</a:t>
            </a:r>
          </a:p>
          <a:p>
            <a:pPr>
              <a:lnSpc>
                <a:spcPct val="90000"/>
              </a:lnSpc>
              <a:buFont typeface="Wingdings" panose="05000000000000000000" pitchFamily="2" charset="2"/>
              <a:buNone/>
            </a:pPr>
            <a:r>
              <a:rPr lang="en-US" altLang="zh-CN" sz="2400" dirty="0"/>
              <a:t>              BNEZ R3,L2                  </a:t>
            </a:r>
            <a:r>
              <a:rPr lang="en-US" altLang="zh-CN" sz="2400" dirty="0" smtClean="0"/>
              <a:t>;</a:t>
            </a:r>
            <a:r>
              <a:rPr lang="en-US" altLang="zh-CN" sz="2400" dirty="0"/>
              <a:t>branch b2(d!=1)</a:t>
            </a:r>
          </a:p>
        </p:txBody>
      </p:sp>
    </p:spTree>
    <p:extLst>
      <p:ext uri="{BB962C8B-B14F-4D97-AF65-F5344CB8AC3E}">
        <p14:creationId xmlns:p14="http://schemas.microsoft.com/office/powerpoint/2010/main" val="138401396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17500" y="572466"/>
            <a:ext cx="11226800" cy="1658229"/>
          </a:xfrm>
        </p:spPr>
        <p:txBody>
          <a:bodyPr>
            <a:normAutofit fontScale="92500"/>
          </a:bodyPr>
          <a:lstStyle/>
          <a:p>
            <a:r>
              <a:rPr lang="zh-CN" altLang="en-US" dirty="0" smtClean="0">
                <a:ea typeface="宋体" panose="02010600030101010101" pitchFamily="2" charset="-122"/>
              </a:rPr>
              <a:t>假设</a:t>
            </a:r>
            <a:r>
              <a:rPr lang="en-US" altLang="zh-CN" dirty="0" smtClean="0">
                <a:ea typeface="宋体" panose="02010600030101010101" pitchFamily="2" charset="-122"/>
              </a:rPr>
              <a:t>d</a:t>
            </a:r>
            <a:r>
              <a:rPr lang="zh-CN" altLang="en-US" dirty="0" smtClean="0">
                <a:ea typeface="宋体" panose="02010600030101010101" pitchFamily="2" charset="-122"/>
              </a:rPr>
              <a:t>的初始值在2和0之间切换。</a:t>
            </a:r>
          </a:p>
          <a:p>
            <a:r>
              <a:rPr lang="zh-CN" altLang="en-US" dirty="0" smtClean="0">
                <a:ea typeface="宋体" panose="02010600030101010101" pitchFamily="2" charset="-122"/>
              </a:rPr>
              <a:t>用1-</a:t>
            </a:r>
            <a:r>
              <a:rPr lang="en-US" altLang="zh-CN" dirty="0" smtClean="0">
                <a:ea typeface="宋体" panose="02010600030101010101" pitchFamily="2" charset="-122"/>
              </a:rPr>
              <a:t>bit</a:t>
            </a:r>
            <a:r>
              <a:rPr lang="zh-CN" altLang="en-US" dirty="0" smtClean="0">
                <a:ea typeface="宋体" panose="02010600030101010101" pitchFamily="2" charset="-122"/>
              </a:rPr>
              <a:t>预测器，初始设置为预测失败，</a:t>
            </a:r>
            <a:r>
              <a:rPr lang="en-US" altLang="zh-CN" dirty="0" smtClean="0">
                <a:ea typeface="宋体" panose="02010600030101010101" pitchFamily="2" charset="-122"/>
              </a:rPr>
              <a:t>T</a:t>
            </a:r>
            <a:r>
              <a:rPr lang="zh-CN" altLang="en-US" dirty="0" smtClean="0">
                <a:ea typeface="宋体" panose="02010600030101010101" pitchFamily="2" charset="-122"/>
              </a:rPr>
              <a:t>表示预测成功，</a:t>
            </a:r>
            <a:r>
              <a:rPr lang="en-US" altLang="zh-CN" dirty="0" smtClean="0">
                <a:ea typeface="宋体" panose="02010600030101010101" pitchFamily="2" charset="-122"/>
              </a:rPr>
              <a:t>NT</a:t>
            </a:r>
            <a:r>
              <a:rPr lang="zh-CN" altLang="en-US" dirty="0" smtClean="0">
                <a:ea typeface="宋体" panose="02010600030101010101" pitchFamily="2" charset="-122"/>
              </a:rPr>
              <a:t>表示预测失败。</a:t>
            </a:r>
          </a:p>
          <a:p>
            <a:r>
              <a:rPr lang="zh-CN" altLang="en-US" dirty="0" smtClean="0">
                <a:ea typeface="宋体" panose="02010600030101010101" pitchFamily="2" charset="-122"/>
              </a:rPr>
              <a:t>结论：这样的序列每次预测都错，预测错误率100％</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00" y="4211423"/>
            <a:ext cx="822960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矩形 3"/>
          <p:cNvSpPr/>
          <p:nvPr/>
        </p:nvSpPr>
        <p:spPr>
          <a:xfrm>
            <a:off x="1231900" y="2510095"/>
            <a:ext cx="6096000" cy="1421928"/>
          </a:xfrm>
          <a:prstGeom prst="rect">
            <a:avLst/>
          </a:prstGeom>
        </p:spPr>
        <p:txBody>
          <a:bodyPr>
            <a:spAutoFit/>
          </a:bodyPr>
          <a:lstStyle/>
          <a:p>
            <a:pPr>
              <a:lnSpc>
                <a:spcPct val="90000"/>
              </a:lnSpc>
              <a:buFont typeface="Wingdings" panose="05000000000000000000" pitchFamily="2" charset="2"/>
              <a:buNone/>
            </a:pPr>
            <a:r>
              <a:rPr lang="en-US" altLang="zh-CN" sz="2400" dirty="0" smtClean="0"/>
              <a:t>              </a:t>
            </a:r>
            <a:r>
              <a:rPr lang="en-US" altLang="zh-CN" sz="2400" dirty="0"/>
              <a:t>BNEZ R1,L1                </a:t>
            </a:r>
            <a:r>
              <a:rPr lang="en-US" altLang="zh-CN" sz="2400" dirty="0" smtClean="0"/>
              <a:t> </a:t>
            </a:r>
            <a:r>
              <a:rPr lang="en-US" altLang="zh-CN" sz="2400" dirty="0"/>
              <a:t>;branch b1(d!=0)</a:t>
            </a:r>
          </a:p>
          <a:p>
            <a:pPr>
              <a:lnSpc>
                <a:spcPct val="90000"/>
              </a:lnSpc>
              <a:buFont typeface="Wingdings" panose="05000000000000000000" pitchFamily="2" charset="2"/>
              <a:buNone/>
            </a:pPr>
            <a:r>
              <a:rPr lang="en-US" altLang="zh-CN" sz="2400" dirty="0"/>
              <a:t>              ADDI R1,R0,#1          </a:t>
            </a:r>
            <a:r>
              <a:rPr lang="en-US" altLang="zh-CN" sz="2400" dirty="0" smtClean="0"/>
              <a:t> </a:t>
            </a:r>
            <a:r>
              <a:rPr lang="en-US" altLang="zh-CN" sz="2400" dirty="0"/>
              <a:t>;d==0, so d=1</a:t>
            </a:r>
          </a:p>
          <a:p>
            <a:pPr>
              <a:lnSpc>
                <a:spcPct val="90000"/>
              </a:lnSpc>
              <a:buFont typeface="Wingdings" panose="05000000000000000000" pitchFamily="2" charset="2"/>
              <a:buNone/>
            </a:pPr>
            <a:r>
              <a:rPr lang="en-US" altLang="zh-CN" sz="2400" dirty="0"/>
              <a:t>       L1:  ADDI R3,R1,#-1</a:t>
            </a:r>
          </a:p>
          <a:p>
            <a:pPr>
              <a:lnSpc>
                <a:spcPct val="90000"/>
              </a:lnSpc>
              <a:buFont typeface="Wingdings" panose="05000000000000000000" pitchFamily="2" charset="2"/>
              <a:buNone/>
            </a:pPr>
            <a:r>
              <a:rPr lang="en-US" altLang="zh-CN" sz="2400" dirty="0"/>
              <a:t>              BNEZ R3,L2                  </a:t>
            </a:r>
            <a:r>
              <a:rPr lang="en-US" altLang="zh-CN" sz="2400" dirty="0" smtClean="0"/>
              <a:t>;</a:t>
            </a:r>
            <a:r>
              <a:rPr lang="en-US" altLang="zh-CN" sz="2400" dirty="0"/>
              <a:t>branch b2(d!=1)</a:t>
            </a:r>
          </a:p>
        </p:txBody>
      </p:sp>
    </p:spTree>
    <p:extLst>
      <p:ext uri="{BB962C8B-B14F-4D97-AF65-F5344CB8AC3E}">
        <p14:creationId xmlns:p14="http://schemas.microsoft.com/office/powerpoint/2010/main" val="1250618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250723"/>
            <a:ext cx="10515600" cy="560439"/>
          </a:xfrm>
        </p:spPr>
        <p:txBody>
          <a:bodyPr>
            <a:normAutofit fontScale="90000"/>
          </a:bodyPr>
          <a:lstStyle/>
          <a:p>
            <a:r>
              <a:rPr lang="en-US" altLang="zh-CN" dirty="0" smtClean="0">
                <a:ea typeface="宋体" panose="02010600030101010101" pitchFamily="2" charset="-122"/>
              </a:rPr>
              <a:t>Correlating Branches</a:t>
            </a:r>
          </a:p>
        </p:txBody>
      </p:sp>
      <p:sp>
        <p:nvSpPr>
          <p:cNvPr id="21507" name="Rectangle 3"/>
          <p:cNvSpPr>
            <a:spLocks noGrp="1" noChangeArrowheads="1"/>
          </p:cNvSpPr>
          <p:nvPr>
            <p:ph idx="1"/>
          </p:nvPr>
        </p:nvSpPr>
        <p:spPr>
          <a:xfrm>
            <a:off x="838200" y="940721"/>
            <a:ext cx="10515600" cy="4351338"/>
          </a:xfrm>
        </p:spPr>
        <p:txBody>
          <a:bodyPr>
            <a:normAutofit/>
          </a:bodyPr>
          <a:lstStyle/>
          <a:p>
            <a:r>
              <a:rPr lang="zh-CN" altLang="en-US" dirty="0" smtClean="0">
                <a:ea typeface="宋体" panose="02010600030101010101" pitchFamily="2" charset="-122"/>
              </a:rPr>
              <a:t>基本思想：用1位作为</a:t>
            </a:r>
            <a:r>
              <a:rPr lang="en-US" altLang="zh-CN" dirty="0" smtClean="0">
                <a:ea typeface="宋体" panose="02010600030101010101" pitchFamily="2" charset="-122"/>
              </a:rPr>
              <a:t>correlation</a:t>
            </a:r>
            <a:r>
              <a:rPr lang="zh-CN" altLang="en-US" dirty="0" smtClean="0">
                <a:ea typeface="宋体" panose="02010600030101010101" pitchFamily="2" charset="-122"/>
              </a:rPr>
              <a:t>位。即每个分支都有两个相互独立的预测位：一个预测位假设最近一次执行的分支失败时的预测位，另一个预测位是假设最近一次执行的分支成功时的预测位。</a:t>
            </a:r>
          </a:p>
          <a:p>
            <a:r>
              <a:rPr lang="zh-CN" altLang="en-US" dirty="0" smtClean="0">
                <a:ea typeface="宋体" panose="02010600030101010101" pitchFamily="2" charset="-122"/>
              </a:rPr>
              <a:t>最近一次执行的分支通常与要预测的分支不是同一条指令</a:t>
            </a:r>
          </a:p>
          <a:p>
            <a:r>
              <a:rPr lang="zh-CN" altLang="en-US" dirty="0" smtClean="0">
                <a:ea typeface="宋体" panose="02010600030101010101" pitchFamily="2" charset="-122"/>
              </a:rPr>
              <a:t>记为 （1，1）前一位表示最近一次分支失败时的预测位，后一位表示最近一次分支成功时的预测位</a:t>
            </a: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523" y="3933825"/>
            <a:ext cx="85344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663756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228600"/>
          </a:xfrm>
        </p:spPr>
        <p:txBody>
          <a:bodyPr>
            <a:normAutofit fontScale="90000"/>
          </a:bodyPr>
          <a:lstStyle/>
          <a:p>
            <a:endParaRPr lang="zh-CN" altLang="en-US" dirty="0"/>
          </a:p>
        </p:txBody>
      </p:sp>
      <p:sp>
        <p:nvSpPr>
          <p:cNvPr id="22531" name="Rectangle 3"/>
          <p:cNvSpPr>
            <a:spLocks noGrp="1" noChangeArrowheads="1"/>
          </p:cNvSpPr>
          <p:nvPr>
            <p:ph idx="1"/>
          </p:nvPr>
        </p:nvSpPr>
        <p:spPr>
          <a:xfrm>
            <a:off x="838200" y="327128"/>
            <a:ext cx="10515600" cy="2619373"/>
          </a:xfrm>
        </p:spPr>
        <p:txBody>
          <a:bodyPr>
            <a:normAutofit lnSpcReduction="10000"/>
          </a:bodyPr>
          <a:lstStyle/>
          <a:p>
            <a:r>
              <a:rPr lang="en-US" altLang="zh-CN" dirty="0" smtClean="0">
                <a:ea typeface="宋体" panose="02010600030101010101" pitchFamily="2" charset="-122"/>
              </a:rPr>
              <a:t>Correlating </a:t>
            </a:r>
            <a:r>
              <a:rPr lang="zh-CN" altLang="en-US" dirty="0" smtClean="0">
                <a:ea typeface="宋体" panose="02010600030101010101" pitchFamily="2" charset="-122"/>
              </a:rPr>
              <a:t>预测器的预测和执行情况，</a:t>
            </a:r>
          </a:p>
          <a:p>
            <a:r>
              <a:rPr lang="zh-CN" altLang="en-US" dirty="0" smtClean="0">
                <a:ea typeface="宋体" panose="02010600030101010101" pitchFamily="2" charset="-122"/>
              </a:rPr>
              <a:t>显然只有在第一次</a:t>
            </a:r>
            <a:r>
              <a:rPr lang="en-US" altLang="zh-CN" dirty="0" smtClean="0">
                <a:ea typeface="宋体" panose="02010600030101010101" pitchFamily="2" charset="-122"/>
              </a:rPr>
              <a:t>d=2</a:t>
            </a:r>
            <a:r>
              <a:rPr lang="zh-CN" altLang="en-US" dirty="0" smtClean="0">
                <a:ea typeface="宋体" panose="02010600030101010101" pitchFamily="2" charset="-122"/>
              </a:rPr>
              <a:t>时，预测错误，其他都预测正确</a:t>
            </a:r>
          </a:p>
          <a:p>
            <a:r>
              <a:rPr lang="zh-CN" altLang="en-US" dirty="0" smtClean="0">
                <a:ea typeface="宋体" panose="02010600030101010101" pitchFamily="2" charset="-122"/>
              </a:rPr>
              <a:t>记为（1，1）预测器，即根据最近一次分支的行为来选择一对1-</a:t>
            </a:r>
            <a:r>
              <a:rPr lang="en-US" altLang="zh-CN" dirty="0" smtClean="0">
                <a:ea typeface="宋体" panose="02010600030101010101" pitchFamily="2" charset="-122"/>
              </a:rPr>
              <a:t>bit</a:t>
            </a:r>
            <a:r>
              <a:rPr lang="zh-CN" altLang="en-US" dirty="0" smtClean="0">
                <a:ea typeface="宋体" panose="02010600030101010101" pitchFamily="2" charset="-122"/>
              </a:rPr>
              <a:t>预测器中的一个。</a:t>
            </a:r>
          </a:p>
          <a:p>
            <a:r>
              <a:rPr lang="zh-CN" altLang="en-US" dirty="0" smtClean="0">
                <a:ea typeface="宋体" panose="02010600030101010101" pitchFamily="2" charset="-122"/>
              </a:rPr>
              <a:t>更一般的表示为（</a:t>
            </a:r>
            <a:r>
              <a:rPr lang="en-US" altLang="zh-CN" dirty="0" smtClean="0">
                <a:ea typeface="宋体" panose="02010600030101010101" pitchFamily="2" charset="-122"/>
              </a:rPr>
              <a:t>m, n)，</a:t>
            </a:r>
            <a:r>
              <a:rPr lang="zh-CN" altLang="en-US" dirty="0" smtClean="0">
                <a:ea typeface="宋体" panose="02010600030101010101" pitchFamily="2" charset="-122"/>
              </a:rPr>
              <a:t>即根据最近的</a:t>
            </a:r>
            <a:r>
              <a:rPr lang="en-US" altLang="zh-CN" dirty="0" smtClean="0">
                <a:ea typeface="宋体" panose="02010600030101010101" pitchFamily="2" charset="-122"/>
              </a:rPr>
              <a:t>m</a:t>
            </a:r>
            <a:r>
              <a:rPr lang="zh-CN" altLang="en-US" dirty="0" smtClean="0">
                <a:ea typeface="宋体" panose="02010600030101010101" pitchFamily="2" charset="-122"/>
              </a:rPr>
              <a:t>个分支，从2</a:t>
            </a:r>
            <a:r>
              <a:rPr lang="en-US" altLang="zh-CN" baseline="30000" dirty="0" smtClean="0">
                <a:ea typeface="宋体" panose="02010600030101010101" pitchFamily="2" charset="-122"/>
              </a:rPr>
              <a:t>m</a:t>
            </a:r>
            <a:r>
              <a:rPr lang="zh-CN" altLang="en-US" dirty="0" smtClean="0">
                <a:ea typeface="宋体" panose="02010600030101010101" pitchFamily="2" charset="-122"/>
              </a:rPr>
              <a:t>个分支预测器中选择预测器，每个预测器的位数为</a:t>
            </a:r>
            <a:r>
              <a:rPr lang="en-US" altLang="zh-CN" dirty="0" smtClean="0">
                <a:ea typeface="宋体" panose="02010600030101010101" pitchFamily="2" charset="-122"/>
              </a:rPr>
              <a:t>n</a:t>
            </a:r>
            <a:endParaRPr lang="en-US" altLang="zh-CN" baseline="30000" dirty="0" smtClean="0">
              <a:ea typeface="宋体" panose="02010600030101010101" pitchFamily="2" charset="-122"/>
            </a:endParaRP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402" y="4238984"/>
            <a:ext cx="9042395" cy="2423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矩形 4"/>
          <p:cNvSpPr/>
          <p:nvPr/>
        </p:nvSpPr>
        <p:spPr>
          <a:xfrm>
            <a:off x="1739900" y="2967295"/>
            <a:ext cx="6096000" cy="1421928"/>
          </a:xfrm>
          <a:prstGeom prst="rect">
            <a:avLst/>
          </a:prstGeom>
        </p:spPr>
        <p:txBody>
          <a:bodyPr>
            <a:spAutoFit/>
          </a:bodyPr>
          <a:lstStyle/>
          <a:p>
            <a:pPr>
              <a:lnSpc>
                <a:spcPct val="90000"/>
              </a:lnSpc>
              <a:buFont typeface="Wingdings" panose="05000000000000000000" pitchFamily="2" charset="2"/>
              <a:buNone/>
            </a:pPr>
            <a:r>
              <a:rPr lang="en-US" altLang="zh-CN" sz="2400" dirty="0" smtClean="0"/>
              <a:t>              </a:t>
            </a:r>
            <a:r>
              <a:rPr lang="en-US" altLang="zh-CN" sz="2400" dirty="0"/>
              <a:t>BNEZ R1,L1                </a:t>
            </a:r>
            <a:r>
              <a:rPr lang="en-US" altLang="zh-CN" sz="2400" dirty="0" smtClean="0"/>
              <a:t> </a:t>
            </a:r>
            <a:r>
              <a:rPr lang="en-US" altLang="zh-CN" sz="2400" dirty="0"/>
              <a:t>;branch b1(d!=0)</a:t>
            </a:r>
          </a:p>
          <a:p>
            <a:pPr>
              <a:lnSpc>
                <a:spcPct val="90000"/>
              </a:lnSpc>
              <a:buFont typeface="Wingdings" panose="05000000000000000000" pitchFamily="2" charset="2"/>
              <a:buNone/>
            </a:pPr>
            <a:r>
              <a:rPr lang="en-US" altLang="zh-CN" sz="2400" dirty="0"/>
              <a:t>              ADDI R1,R0,#1          </a:t>
            </a:r>
            <a:r>
              <a:rPr lang="en-US" altLang="zh-CN" sz="2400" dirty="0" smtClean="0"/>
              <a:t> </a:t>
            </a:r>
            <a:r>
              <a:rPr lang="en-US" altLang="zh-CN" sz="2400" dirty="0"/>
              <a:t>;d==0, so d=1</a:t>
            </a:r>
          </a:p>
          <a:p>
            <a:pPr>
              <a:lnSpc>
                <a:spcPct val="90000"/>
              </a:lnSpc>
              <a:buFont typeface="Wingdings" panose="05000000000000000000" pitchFamily="2" charset="2"/>
              <a:buNone/>
            </a:pPr>
            <a:r>
              <a:rPr lang="en-US" altLang="zh-CN" sz="2400" dirty="0"/>
              <a:t>       L1:  ADDI R3,R1,#-1</a:t>
            </a:r>
          </a:p>
          <a:p>
            <a:pPr>
              <a:lnSpc>
                <a:spcPct val="90000"/>
              </a:lnSpc>
              <a:buFont typeface="Wingdings" panose="05000000000000000000" pitchFamily="2" charset="2"/>
              <a:buNone/>
            </a:pPr>
            <a:r>
              <a:rPr lang="en-US" altLang="zh-CN" sz="2400" dirty="0"/>
              <a:t>              BNEZ R3,L2                  </a:t>
            </a:r>
            <a:r>
              <a:rPr lang="en-US" altLang="zh-CN" sz="2400" dirty="0" smtClean="0"/>
              <a:t>;</a:t>
            </a:r>
            <a:r>
              <a:rPr lang="en-US" altLang="zh-CN" sz="2400" dirty="0"/>
              <a:t>branch b2(d!=1)</a:t>
            </a:r>
          </a:p>
        </p:txBody>
      </p:sp>
    </p:spTree>
    <p:extLst>
      <p:ext uri="{BB962C8B-B14F-4D97-AF65-F5344CB8AC3E}">
        <p14:creationId xmlns:p14="http://schemas.microsoft.com/office/powerpoint/2010/main" val="40506898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365125"/>
            <a:ext cx="10515600" cy="473077"/>
          </a:xfrm>
          <a:noFill/>
        </p:spPr>
        <p:txBody>
          <a:bodyPr vert="horz" lIns="90487" tIns="44450" rIns="90487" bIns="44450" rtlCol="0" anchor="ctr">
            <a:normAutofit fontScale="90000"/>
          </a:bodyPr>
          <a:lstStyle/>
          <a:p>
            <a:r>
              <a:rPr lang="en-US" altLang="en-US" dirty="0" smtClean="0"/>
              <a:t>Correlating Branches</a:t>
            </a:r>
          </a:p>
        </p:txBody>
      </p:sp>
      <p:sp>
        <p:nvSpPr>
          <p:cNvPr id="23555" name="Rectangle 3"/>
          <p:cNvSpPr>
            <a:spLocks noGrp="1" noChangeArrowheads="1"/>
          </p:cNvSpPr>
          <p:nvPr>
            <p:ph idx="1"/>
          </p:nvPr>
        </p:nvSpPr>
        <p:spPr>
          <a:xfrm>
            <a:off x="838200" y="1825624"/>
            <a:ext cx="10515600" cy="5032376"/>
          </a:xfrm>
          <a:noFill/>
        </p:spPr>
        <p:txBody>
          <a:bodyPr vert="horz" lIns="90487" tIns="44450" rIns="90487" bIns="44450" rtlCol="0">
            <a:normAutofit fontScale="92500" lnSpcReduction="10000"/>
          </a:bodyPr>
          <a:lstStyle/>
          <a:p>
            <a:r>
              <a:rPr lang="en-US" altLang="zh-CN" dirty="0" smtClean="0">
                <a:ea typeface="宋体" panose="02010600030101010101" pitchFamily="2" charset="-122"/>
              </a:rPr>
              <a:t> </a:t>
            </a:r>
          </a:p>
          <a:p>
            <a:endParaRPr lang="en-US" altLang="en-US" dirty="0">
              <a:ea typeface="宋体" panose="02010600030101010101" pitchFamily="2" charset="-122"/>
            </a:endParaRPr>
          </a:p>
          <a:p>
            <a:endParaRPr lang="en-US" altLang="en-US" dirty="0" smtClean="0">
              <a:ea typeface="宋体" panose="02010600030101010101" pitchFamily="2" charset="-122"/>
            </a:endParaRPr>
          </a:p>
          <a:p>
            <a:endParaRPr lang="en-US" altLang="en-US" dirty="0">
              <a:ea typeface="宋体" panose="02010600030101010101" pitchFamily="2" charset="-122"/>
            </a:endParaRPr>
          </a:p>
          <a:p>
            <a:endParaRPr lang="en-US" altLang="en-US" dirty="0" smtClean="0">
              <a:ea typeface="宋体" panose="02010600030101010101" pitchFamily="2" charset="-122"/>
            </a:endParaRPr>
          </a:p>
          <a:p>
            <a:endParaRPr lang="en-US" altLang="en-US" dirty="0">
              <a:ea typeface="宋体" panose="02010600030101010101" pitchFamily="2" charset="-122"/>
            </a:endParaRPr>
          </a:p>
          <a:p>
            <a:endParaRPr lang="en-US" altLang="en-US" dirty="0" smtClean="0">
              <a:ea typeface="宋体" panose="02010600030101010101" pitchFamily="2" charset="-122"/>
            </a:endParaRPr>
          </a:p>
          <a:p>
            <a:endParaRPr lang="en-US" altLang="en-US" dirty="0">
              <a:ea typeface="宋体" panose="02010600030101010101" pitchFamily="2" charset="-122"/>
            </a:endParaRPr>
          </a:p>
          <a:p>
            <a:endParaRPr lang="en-US" altLang="en-US" dirty="0" smtClean="0">
              <a:ea typeface="宋体" panose="02010600030101010101" pitchFamily="2" charset="-122"/>
            </a:endParaRPr>
          </a:p>
          <a:p>
            <a:endParaRPr lang="en-US" altLang="en-US" dirty="0" smtClean="0"/>
          </a:p>
          <a:p>
            <a:r>
              <a:rPr lang="en-US" altLang="en-US" dirty="0" smtClean="0"/>
              <a:t>(2,2) predictor: 2-bit global, 2-bit local</a:t>
            </a:r>
          </a:p>
        </p:txBody>
      </p:sp>
      <p:grpSp>
        <p:nvGrpSpPr>
          <p:cNvPr id="23556" name="Group 80"/>
          <p:cNvGrpSpPr>
            <a:grpSpLocks/>
          </p:cNvGrpSpPr>
          <p:nvPr/>
        </p:nvGrpSpPr>
        <p:grpSpPr bwMode="auto">
          <a:xfrm>
            <a:off x="1667514" y="822995"/>
            <a:ext cx="4398963" cy="5027613"/>
            <a:chOff x="2902" y="960"/>
            <a:chExt cx="2771" cy="3167"/>
          </a:xfrm>
        </p:grpSpPr>
        <p:sp>
          <p:nvSpPr>
            <p:cNvPr id="23557" name="Rectangle 4"/>
            <p:cNvSpPr>
              <a:spLocks noChangeArrowheads="1"/>
            </p:cNvSpPr>
            <p:nvPr/>
          </p:nvSpPr>
          <p:spPr bwMode="auto">
            <a:xfrm>
              <a:off x="3072" y="960"/>
              <a:ext cx="2002" cy="2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marL="342900" indent="-342900">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1">
                <a:lnSpc>
                  <a:spcPct val="90000"/>
                </a:lnSpc>
                <a:spcBef>
                  <a:spcPct val="30000"/>
                </a:spcBef>
              </a:pPr>
              <a:r>
                <a:rPr lang="en-US" altLang="en-US">
                  <a:latin typeface="Helvetica" panose="020B0604020202020204" pitchFamily="34" charset="0"/>
                </a:rPr>
                <a:t>Branch address (4 bits)</a:t>
              </a:r>
            </a:p>
          </p:txBody>
        </p:sp>
        <p:sp>
          <p:nvSpPr>
            <p:cNvPr id="23558" name="Rectangle 5"/>
            <p:cNvSpPr>
              <a:spLocks noChangeArrowheads="1"/>
            </p:cNvSpPr>
            <p:nvPr/>
          </p:nvSpPr>
          <p:spPr bwMode="auto">
            <a:xfrm>
              <a:off x="3216" y="1392"/>
              <a:ext cx="1322"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a:t>2-bits per branch </a:t>
              </a:r>
              <a:br>
                <a:rPr lang="en-US" altLang="en-US"/>
              </a:br>
              <a:r>
                <a:rPr lang="en-US" altLang="en-US"/>
                <a:t>local predictors</a:t>
              </a:r>
            </a:p>
          </p:txBody>
        </p:sp>
        <p:sp>
          <p:nvSpPr>
            <p:cNvPr id="23559" name="Rectangle 6"/>
            <p:cNvSpPr>
              <a:spLocks noChangeArrowheads="1"/>
            </p:cNvSpPr>
            <p:nvPr/>
          </p:nvSpPr>
          <p:spPr bwMode="auto">
            <a:xfrm>
              <a:off x="4855" y="2318"/>
              <a:ext cx="818" cy="229"/>
            </a:xfrm>
            <a:prstGeom prst="rect">
              <a:avLst/>
            </a:prstGeom>
            <a:solidFill>
              <a:schemeClr val="bg1"/>
            </a:solidFill>
            <a:ln>
              <a:noFill/>
            </a:ln>
            <a:effectLst>
              <a:outerShdw dist="107763" dir="2700000" algn="ctr" rotWithShape="0">
                <a:schemeClr val="bg1"/>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a:t>Prediction</a:t>
              </a:r>
            </a:p>
          </p:txBody>
        </p:sp>
        <p:sp>
          <p:nvSpPr>
            <p:cNvPr id="23560" name="Rectangle 7"/>
            <p:cNvSpPr>
              <a:spLocks noChangeArrowheads="1"/>
            </p:cNvSpPr>
            <p:nvPr/>
          </p:nvSpPr>
          <p:spPr bwMode="auto">
            <a:xfrm>
              <a:off x="2902" y="3552"/>
              <a:ext cx="1934" cy="5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a:t>2-bit </a:t>
              </a:r>
              <a:r>
                <a:rPr lang="en-US" altLang="en-US">
                  <a:solidFill>
                    <a:schemeClr val="hlink"/>
                  </a:solidFill>
                </a:rPr>
                <a:t>recent </a:t>
              </a:r>
              <a:r>
                <a:rPr lang="en-US" altLang="en-US"/>
                <a:t>global </a:t>
              </a:r>
            </a:p>
            <a:p>
              <a:pPr algn="ctr"/>
              <a:r>
                <a:rPr lang="en-US" altLang="en-US"/>
                <a:t>branch history</a:t>
              </a:r>
            </a:p>
            <a:p>
              <a:pPr algn="ctr"/>
              <a:r>
                <a:rPr lang="en-US" altLang="en-US"/>
                <a:t>(01 = not taken then taken)</a:t>
              </a:r>
            </a:p>
          </p:txBody>
        </p:sp>
        <p:sp>
          <p:nvSpPr>
            <p:cNvPr id="23561" name="Rectangle 8"/>
            <p:cNvSpPr>
              <a:spLocks noChangeArrowheads="1"/>
            </p:cNvSpPr>
            <p:nvPr/>
          </p:nvSpPr>
          <p:spPr bwMode="auto">
            <a:xfrm>
              <a:off x="4656" y="2400"/>
              <a:ext cx="176" cy="96"/>
            </a:xfrm>
            <a:prstGeom prst="rect">
              <a:avLst/>
            </a:prstGeom>
            <a:solidFill>
              <a:schemeClr val="hlink"/>
            </a:solidFill>
            <a:ln w="12700">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3562" name="Group 9"/>
            <p:cNvGrpSpPr>
              <a:grpSpLocks/>
            </p:cNvGrpSpPr>
            <p:nvPr/>
          </p:nvGrpSpPr>
          <p:grpSpPr bwMode="auto">
            <a:xfrm>
              <a:off x="3296" y="2385"/>
              <a:ext cx="1128" cy="80"/>
              <a:chOff x="3296" y="2416"/>
              <a:chExt cx="1128" cy="80"/>
            </a:xfrm>
          </p:grpSpPr>
          <p:sp>
            <p:nvSpPr>
              <p:cNvPr id="23629" name="Rectangle 10"/>
              <p:cNvSpPr>
                <a:spLocks noChangeArrowheads="1"/>
              </p:cNvSpPr>
              <p:nvPr/>
            </p:nvSpPr>
            <p:spPr bwMode="auto">
              <a:xfrm>
                <a:off x="3664" y="2416"/>
                <a:ext cx="184" cy="80"/>
              </a:xfrm>
              <a:prstGeom prst="rect">
                <a:avLst/>
              </a:prstGeom>
              <a:solidFill>
                <a:schemeClr val="hlink"/>
              </a:solidFill>
              <a:ln w="12700">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30" name="Rectangle 11"/>
              <p:cNvSpPr>
                <a:spLocks noChangeArrowheads="1"/>
              </p:cNvSpPr>
              <p:nvPr/>
            </p:nvSpPr>
            <p:spPr bwMode="auto">
              <a:xfrm>
                <a:off x="3296" y="2416"/>
                <a:ext cx="184" cy="80"/>
              </a:xfrm>
              <a:prstGeom prst="rect">
                <a:avLst/>
              </a:prstGeom>
              <a:solidFill>
                <a:schemeClr val="accent2"/>
              </a:solidFill>
              <a:ln w="12700">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31" name="Rectangle 12"/>
              <p:cNvSpPr>
                <a:spLocks noChangeArrowheads="1"/>
              </p:cNvSpPr>
              <p:nvPr/>
            </p:nvSpPr>
            <p:spPr bwMode="auto">
              <a:xfrm>
                <a:off x="3960" y="2416"/>
                <a:ext cx="184" cy="80"/>
              </a:xfrm>
              <a:prstGeom prst="rect">
                <a:avLst/>
              </a:prstGeom>
              <a:solidFill>
                <a:schemeClr val="accent2"/>
              </a:solidFill>
              <a:ln w="12700">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32" name="Rectangle 13"/>
              <p:cNvSpPr>
                <a:spLocks noChangeArrowheads="1"/>
              </p:cNvSpPr>
              <p:nvPr/>
            </p:nvSpPr>
            <p:spPr bwMode="auto">
              <a:xfrm>
                <a:off x="4240" y="2416"/>
                <a:ext cx="184" cy="80"/>
              </a:xfrm>
              <a:prstGeom prst="rect">
                <a:avLst/>
              </a:prstGeom>
              <a:solidFill>
                <a:schemeClr val="accent2"/>
              </a:solidFill>
              <a:ln w="12700">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3563" name="Group 14"/>
            <p:cNvGrpSpPr>
              <a:grpSpLocks/>
            </p:cNvGrpSpPr>
            <p:nvPr/>
          </p:nvGrpSpPr>
          <p:grpSpPr bwMode="auto">
            <a:xfrm>
              <a:off x="3296" y="2483"/>
              <a:ext cx="1128" cy="80"/>
              <a:chOff x="3296" y="2416"/>
              <a:chExt cx="1128" cy="80"/>
            </a:xfrm>
          </p:grpSpPr>
          <p:sp>
            <p:nvSpPr>
              <p:cNvPr id="23625" name="Rectangle 15"/>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26" name="Rectangle 16"/>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27" name="Rectangle 17"/>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28" name="Rectangle 18"/>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3564" name="Group 19"/>
            <p:cNvGrpSpPr>
              <a:grpSpLocks/>
            </p:cNvGrpSpPr>
            <p:nvPr/>
          </p:nvGrpSpPr>
          <p:grpSpPr bwMode="auto">
            <a:xfrm>
              <a:off x="3296" y="2582"/>
              <a:ext cx="1128" cy="80"/>
              <a:chOff x="3296" y="2416"/>
              <a:chExt cx="1128" cy="80"/>
            </a:xfrm>
          </p:grpSpPr>
          <p:sp>
            <p:nvSpPr>
              <p:cNvPr id="23621" name="Rectangle 20"/>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22" name="Rectangle 21"/>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23" name="Rectangle 22"/>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24" name="Rectangle 23"/>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3565" name="Group 24"/>
            <p:cNvGrpSpPr>
              <a:grpSpLocks/>
            </p:cNvGrpSpPr>
            <p:nvPr/>
          </p:nvGrpSpPr>
          <p:grpSpPr bwMode="auto">
            <a:xfrm>
              <a:off x="3296" y="2680"/>
              <a:ext cx="1128" cy="80"/>
              <a:chOff x="3296" y="2416"/>
              <a:chExt cx="1128" cy="80"/>
            </a:xfrm>
          </p:grpSpPr>
          <p:sp>
            <p:nvSpPr>
              <p:cNvPr id="23617" name="Rectangle 25"/>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8" name="Rectangle 26"/>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9" name="Rectangle 27"/>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20" name="Rectangle 28"/>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3566" name="Group 29"/>
            <p:cNvGrpSpPr>
              <a:grpSpLocks/>
            </p:cNvGrpSpPr>
            <p:nvPr/>
          </p:nvGrpSpPr>
          <p:grpSpPr bwMode="auto">
            <a:xfrm>
              <a:off x="3296" y="2779"/>
              <a:ext cx="1128" cy="80"/>
              <a:chOff x="3296" y="2416"/>
              <a:chExt cx="1128" cy="80"/>
            </a:xfrm>
          </p:grpSpPr>
          <p:sp>
            <p:nvSpPr>
              <p:cNvPr id="23613" name="Rectangle 30"/>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4" name="Rectangle 31"/>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5" name="Rectangle 32"/>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6" name="Rectangle 33"/>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3567" name="Group 34"/>
            <p:cNvGrpSpPr>
              <a:grpSpLocks/>
            </p:cNvGrpSpPr>
            <p:nvPr/>
          </p:nvGrpSpPr>
          <p:grpSpPr bwMode="auto">
            <a:xfrm>
              <a:off x="3296" y="2877"/>
              <a:ext cx="1128" cy="80"/>
              <a:chOff x="3296" y="2416"/>
              <a:chExt cx="1128" cy="80"/>
            </a:xfrm>
          </p:grpSpPr>
          <p:sp>
            <p:nvSpPr>
              <p:cNvPr id="23609" name="Rectangle 35"/>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0" name="Rectangle 36"/>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1" name="Rectangle 37"/>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2" name="Rectangle 38"/>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3568" name="Group 39"/>
            <p:cNvGrpSpPr>
              <a:grpSpLocks/>
            </p:cNvGrpSpPr>
            <p:nvPr/>
          </p:nvGrpSpPr>
          <p:grpSpPr bwMode="auto">
            <a:xfrm>
              <a:off x="3296" y="2976"/>
              <a:ext cx="1128" cy="80"/>
              <a:chOff x="3296" y="2416"/>
              <a:chExt cx="1128" cy="80"/>
            </a:xfrm>
          </p:grpSpPr>
          <p:sp>
            <p:nvSpPr>
              <p:cNvPr id="23605" name="Rectangle 40"/>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06" name="Rectangle 41"/>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07" name="Rectangle 42"/>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08" name="Rectangle 43"/>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3569" name="Group 44"/>
            <p:cNvGrpSpPr>
              <a:grpSpLocks/>
            </p:cNvGrpSpPr>
            <p:nvPr/>
          </p:nvGrpSpPr>
          <p:grpSpPr bwMode="auto">
            <a:xfrm>
              <a:off x="3296" y="1776"/>
              <a:ext cx="1128" cy="80"/>
              <a:chOff x="3296" y="2416"/>
              <a:chExt cx="1128" cy="80"/>
            </a:xfrm>
          </p:grpSpPr>
          <p:sp>
            <p:nvSpPr>
              <p:cNvPr id="23601" name="Rectangle 45"/>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02" name="Rectangle 46"/>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03" name="Rectangle 47"/>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04" name="Rectangle 48"/>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3570" name="Group 49"/>
            <p:cNvGrpSpPr>
              <a:grpSpLocks/>
            </p:cNvGrpSpPr>
            <p:nvPr/>
          </p:nvGrpSpPr>
          <p:grpSpPr bwMode="auto">
            <a:xfrm>
              <a:off x="3296" y="1874"/>
              <a:ext cx="1128" cy="80"/>
              <a:chOff x="3296" y="2416"/>
              <a:chExt cx="1128" cy="80"/>
            </a:xfrm>
          </p:grpSpPr>
          <p:sp>
            <p:nvSpPr>
              <p:cNvPr id="23597" name="Rectangle 50"/>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8" name="Rectangle 51"/>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9" name="Rectangle 52"/>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00" name="Rectangle 53"/>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3571" name="Group 54"/>
            <p:cNvGrpSpPr>
              <a:grpSpLocks/>
            </p:cNvGrpSpPr>
            <p:nvPr/>
          </p:nvGrpSpPr>
          <p:grpSpPr bwMode="auto">
            <a:xfrm>
              <a:off x="3296" y="1972"/>
              <a:ext cx="1128" cy="80"/>
              <a:chOff x="3296" y="2416"/>
              <a:chExt cx="1128" cy="80"/>
            </a:xfrm>
          </p:grpSpPr>
          <p:sp>
            <p:nvSpPr>
              <p:cNvPr id="23593" name="Rectangle 55"/>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4" name="Rectangle 56"/>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5" name="Rectangle 57"/>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6" name="Rectangle 58"/>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3572" name="Group 59"/>
            <p:cNvGrpSpPr>
              <a:grpSpLocks/>
            </p:cNvGrpSpPr>
            <p:nvPr/>
          </p:nvGrpSpPr>
          <p:grpSpPr bwMode="auto">
            <a:xfrm>
              <a:off x="3296" y="2071"/>
              <a:ext cx="1128" cy="80"/>
              <a:chOff x="3296" y="2416"/>
              <a:chExt cx="1128" cy="80"/>
            </a:xfrm>
          </p:grpSpPr>
          <p:sp>
            <p:nvSpPr>
              <p:cNvPr id="23589" name="Rectangle 60"/>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0" name="Rectangle 61"/>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1" name="Rectangle 62"/>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2" name="Rectangle 63"/>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3573" name="Group 64"/>
            <p:cNvGrpSpPr>
              <a:grpSpLocks/>
            </p:cNvGrpSpPr>
            <p:nvPr/>
          </p:nvGrpSpPr>
          <p:grpSpPr bwMode="auto">
            <a:xfrm>
              <a:off x="3296" y="2169"/>
              <a:ext cx="1128" cy="80"/>
              <a:chOff x="3296" y="2416"/>
              <a:chExt cx="1128" cy="80"/>
            </a:xfrm>
          </p:grpSpPr>
          <p:sp>
            <p:nvSpPr>
              <p:cNvPr id="23585" name="Rectangle 65"/>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86" name="Rectangle 66"/>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87" name="Rectangle 67"/>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88" name="Rectangle 68"/>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3574" name="Group 69"/>
            <p:cNvGrpSpPr>
              <a:grpSpLocks/>
            </p:cNvGrpSpPr>
            <p:nvPr/>
          </p:nvGrpSpPr>
          <p:grpSpPr bwMode="auto">
            <a:xfrm>
              <a:off x="3296" y="2268"/>
              <a:ext cx="1128" cy="80"/>
              <a:chOff x="3296" y="2416"/>
              <a:chExt cx="1128" cy="80"/>
            </a:xfrm>
          </p:grpSpPr>
          <p:sp>
            <p:nvSpPr>
              <p:cNvPr id="23581" name="Rectangle 70"/>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82" name="Rectangle 71"/>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83" name="Rectangle 72"/>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84" name="Rectangle 73"/>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cxnSp>
          <p:nvCxnSpPr>
            <p:cNvPr id="23575" name="AutoShape 74"/>
            <p:cNvCxnSpPr>
              <a:cxnSpLocks noChangeShapeType="1"/>
              <a:stCxn id="23557" idx="2"/>
              <a:endCxn id="23630" idx="1"/>
            </p:cNvCxnSpPr>
            <p:nvPr/>
          </p:nvCxnSpPr>
          <p:spPr bwMode="auto">
            <a:xfrm rot="5400000">
              <a:off x="3058" y="1410"/>
              <a:ext cx="1253" cy="777"/>
            </a:xfrm>
            <a:prstGeom prst="bentConnector4">
              <a:avLst>
                <a:gd name="adj1" fmla="val 15880"/>
                <a:gd name="adj2" fmla="val 11853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576" name="Line 75"/>
            <p:cNvSpPr>
              <a:spLocks noChangeShapeType="1"/>
            </p:cNvSpPr>
            <p:nvPr/>
          </p:nvSpPr>
          <p:spPr bwMode="auto">
            <a:xfrm>
              <a:off x="4464" y="2448"/>
              <a:ext cx="1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Rectangle 76"/>
            <p:cNvSpPr>
              <a:spLocks noChangeArrowheads="1"/>
            </p:cNvSpPr>
            <p:nvPr/>
          </p:nvSpPr>
          <p:spPr bwMode="auto">
            <a:xfrm>
              <a:off x="3888" y="345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78" name="Rectangle 77"/>
            <p:cNvSpPr>
              <a:spLocks noChangeArrowheads="1"/>
            </p:cNvSpPr>
            <p:nvPr/>
          </p:nvSpPr>
          <p:spPr bwMode="auto">
            <a:xfrm>
              <a:off x="3696" y="345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79" name="Freeform 78"/>
            <p:cNvSpPr>
              <a:spLocks/>
            </p:cNvSpPr>
            <p:nvPr/>
          </p:nvSpPr>
          <p:spPr bwMode="auto">
            <a:xfrm>
              <a:off x="3696" y="3337"/>
              <a:ext cx="384" cy="119"/>
            </a:xfrm>
            <a:custGeom>
              <a:avLst/>
              <a:gdLst>
                <a:gd name="T0" fmla="*/ 0 w 384"/>
                <a:gd name="T1" fmla="*/ 119 h 119"/>
                <a:gd name="T2" fmla="*/ 192 w 384"/>
                <a:gd name="T3" fmla="*/ 0 h 119"/>
                <a:gd name="T4" fmla="*/ 384 w 384"/>
                <a:gd name="T5" fmla="*/ 111 h 119"/>
                <a:gd name="T6" fmla="*/ 0 60000 65536"/>
                <a:gd name="T7" fmla="*/ 0 60000 65536"/>
                <a:gd name="T8" fmla="*/ 0 60000 65536"/>
                <a:gd name="T9" fmla="*/ 0 w 384"/>
                <a:gd name="T10" fmla="*/ 0 h 119"/>
                <a:gd name="T11" fmla="*/ 384 w 384"/>
                <a:gd name="T12" fmla="*/ 119 h 119"/>
              </a:gdLst>
              <a:ahLst/>
              <a:cxnLst>
                <a:cxn ang="T6">
                  <a:pos x="T0" y="T1"/>
                </a:cxn>
                <a:cxn ang="T7">
                  <a:pos x="T2" y="T3"/>
                </a:cxn>
                <a:cxn ang="T8">
                  <a:pos x="T4" y="T5"/>
                </a:cxn>
              </a:cxnLst>
              <a:rect l="T9" t="T10" r="T11" b="T12"/>
              <a:pathLst>
                <a:path w="384" h="119">
                  <a:moveTo>
                    <a:pt x="0" y="119"/>
                  </a:moveTo>
                  <a:lnTo>
                    <a:pt x="192" y="0"/>
                  </a:lnTo>
                  <a:lnTo>
                    <a:pt x="384" y="111"/>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23580" name="AutoShape 79"/>
            <p:cNvCxnSpPr>
              <a:cxnSpLocks noChangeShapeType="1"/>
              <a:stCxn id="23579" idx="1"/>
              <a:endCxn id="23605" idx="2"/>
            </p:cNvCxnSpPr>
            <p:nvPr/>
          </p:nvCxnSpPr>
          <p:spPr bwMode="auto">
            <a:xfrm rot="5400000" flipH="1">
              <a:off x="3686" y="3126"/>
              <a:ext cx="272" cy="132"/>
            </a:xfrm>
            <a:prstGeom prst="bentConnector3">
              <a:avLst>
                <a:gd name="adj1" fmla="val 4816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630219150"/>
      </p:ext>
    </p:extLst>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65100"/>
            <a:ext cx="8134350" cy="687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15147613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2133600" y="304800"/>
            <a:ext cx="8420100" cy="228600"/>
          </a:xfrm>
          <a:noFill/>
        </p:spPr>
        <p:txBody>
          <a:bodyPr vert="horz" lIns="90488" tIns="44450" rIns="90488" bIns="44450" rtlCol="0" anchor="ctr">
            <a:normAutofit fontScale="90000"/>
          </a:bodyPr>
          <a:lstStyle/>
          <a:p>
            <a:r>
              <a:rPr lang="en-US" altLang="zh-CN" smtClean="0">
                <a:ea typeface="宋体" panose="02010600030101010101" pitchFamily="2" charset="-122"/>
              </a:rPr>
              <a:t>Accuracy of Different Schemes</a:t>
            </a:r>
            <a:endParaRPr lang="en-US" altLang="zh-CN" sz="1600">
              <a:ea typeface="宋体" panose="02010600030101010101" pitchFamily="2" charset="-122"/>
            </a:endParaRPr>
          </a:p>
        </p:txBody>
      </p:sp>
      <p:grpSp>
        <p:nvGrpSpPr>
          <p:cNvPr id="25603" name="Group 9"/>
          <p:cNvGrpSpPr>
            <a:grpSpLocks/>
          </p:cNvGrpSpPr>
          <p:nvPr/>
        </p:nvGrpSpPr>
        <p:grpSpPr bwMode="auto">
          <a:xfrm>
            <a:off x="2020888" y="1023938"/>
            <a:ext cx="7721600" cy="5461000"/>
            <a:chOff x="407" y="562"/>
            <a:chExt cx="4864" cy="3440"/>
          </a:xfrm>
        </p:grpSpPr>
        <p:graphicFrame>
          <p:nvGraphicFramePr>
            <p:cNvPr id="25604" name="Object 2">
              <a:hlinkClick r:id="" action="ppaction://ole?verb=0"/>
            </p:cNvPr>
            <p:cNvGraphicFramePr>
              <a:graphicFrameLocks/>
            </p:cNvGraphicFramePr>
            <p:nvPr/>
          </p:nvGraphicFramePr>
          <p:xfrm>
            <a:off x="407" y="562"/>
            <a:ext cx="4864" cy="3440"/>
          </p:xfrm>
          <a:graphic>
            <a:graphicData uri="http://schemas.openxmlformats.org/presentationml/2006/ole">
              <mc:AlternateContent xmlns:mc="http://schemas.openxmlformats.org/markup-compatibility/2006">
                <mc:Choice xmlns:v="urn:schemas-microsoft-com:vml" Requires="v">
                  <p:oleObj spid="_x0000_s73754" name="Chart" r:id="rId4" imgW="7734300" imgH="5473700" progId="Excel.Chart.8">
                    <p:embed followColorScheme="full"/>
                  </p:oleObj>
                </mc:Choice>
                <mc:Fallback>
                  <p:oleObj name="Chart" r:id="rId4" imgW="7734300" imgH="5473700" progId="Excel.Chart.8">
                    <p:embed followColorScheme="full"/>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 y="562"/>
                          <a:ext cx="4864" cy="34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Rectangle 4"/>
            <p:cNvSpPr>
              <a:spLocks noChangeArrowheads="1"/>
            </p:cNvSpPr>
            <p:nvPr/>
          </p:nvSpPr>
          <p:spPr bwMode="auto">
            <a:xfrm>
              <a:off x="1200" y="816"/>
              <a:ext cx="2623"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2400">
                  <a:solidFill>
                    <a:schemeClr val="accent1"/>
                  </a:solidFill>
                  <a:ea typeface="宋体" panose="02010600030101010101" pitchFamily="2" charset="-122"/>
                </a:rPr>
                <a:t>4096 </a:t>
              </a:r>
              <a:r>
                <a:rPr lang="en-US" altLang="zh-CN" sz="2400">
                  <a:solidFill>
                    <a:schemeClr val="accent1"/>
                  </a:solidFill>
                  <a:ea typeface="宋体" panose="02010600030101010101" pitchFamily="2" charset="-122"/>
                </a:rPr>
                <a:t>Entries 2-bit BHT</a:t>
              </a:r>
            </a:p>
            <a:p>
              <a:r>
                <a:rPr lang="en-US" altLang="zh-CN" sz="2400">
                  <a:solidFill>
                    <a:srgbClr val="009900"/>
                  </a:solidFill>
                  <a:ea typeface="宋体" panose="02010600030101010101" pitchFamily="2" charset="-122"/>
                </a:rPr>
                <a:t>Unlimited Entries 2-bit BHT</a:t>
              </a:r>
              <a:endParaRPr lang="en-US" altLang="zh-CN" sz="2400">
                <a:ea typeface="宋体" panose="02010600030101010101" pitchFamily="2" charset="-122"/>
              </a:endParaRPr>
            </a:p>
            <a:p>
              <a:r>
                <a:rPr lang="en-US" altLang="zh-CN" sz="2400">
                  <a:solidFill>
                    <a:srgbClr val="00279F"/>
                  </a:solidFill>
                  <a:ea typeface="宋体" panose="02010600030101010101" pitchFamily="2" charset="-122"/>
                </a:rPr>
                <a:t>1024 Entries (2,2) BHT</a:t>
              </a:r>
            </a:p>
          </p:txBody>
        </p:sp>
        <p:sp>
          <p:nvSpPr>
            <p:cNvPr id="25606" name="Rectangle 5"/>
            <p:cNvSpPr>
              <a:spLocks noChangeArrowheads="1"/>
            </p:cNvSpPr>
            <p:nvPr/>
          </p:nvSpPr>
          <p:spPr bwMode="auto">
            <a:xfrm>
              <a:off x="699" y="3094"/>
              <a:ext cx="325" cy="23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b="0">
                  <a:ea typeface="宋体" panose="02010600030101010101" pitchFamily="2" charset="-122"/>
                </a:rPr>
                <a:t>0%</a:t>
              </a:r>
            </a:p>
          </p:txBody>
        </p:sp>
        <p:sp>
          <p:nvSpPr>
            <p:cNvPr id="25607" name="Rectangle 6"/>
            <p:cNvSpPr>
              <a:spLocks noChangeArrowheads="1"/>
            </p:cNvSpPr>
            <p:nvPr/>
          </p:nvSpPr>
          <p:spPr bwMode="auto">
            <a:xfrm>
              <a:off x="603" y="934"/>
              <a:ext cx="406" cy="23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b="0">
                  <a:ea typeface="宋体" panose="02010600030101010101" pitchFamily="2" charset="-122"/>
                </a:rPr>
                <a:t>18%</a:t>
              </a:r>
            </a:p>
          </p:txBody>
        </p:sp>
        <p:sp>
          <p:nvSpPr>
            <p:cNvPr id="25608" name="Rectangle 7"/>
            <p:cNvSpPr>
              <a:spLocks noChangeArrowheads="1"/>
            </p:cNvSpPr>
            <p:nvPr/>
          </p:nvSpPr>
          <p:spPr bwMode="auto">
            <a:xfrm rot="-5400000">
              <a:off x="-460" y="2059"/>
              <a:ext cx="2098" cy="2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a:ea typeface="宋体" panose="02010600030101010101" pitchFamily="2" charset="-122"/>
                </a:rPr>
                <a:t>Frequency of </a:t>
              </a:r>
              <a:r>
                <a:rPr lang="en-US" altLang="zh-CN" u="sng">
                  <a:solidFill>
                    <a:schemeClr val="accent1"/>
                  </a:solidFill>
                  <a:ea typeface="宋体" panose="02010600030101010101" pitchFamily="2" charset="-122"/>
                </a:rPr>
                <a:t>Mispredictions</a:t>
              </a:r>
              <a:endParaRPr lang="en-US" altLang="zh-CN" u="sng">
                <a:solidFill>
                  <a:schemeClr val="hlink"/>
                </a:solidFill>
                <a:ea typeface="宋体" panose="02010600030101010101" pitchFamily="2" charset="-122"/>
              </a:endParaRPr>
            </a:p>
          </p:txBody>
        </p:sp>
        <p:sp>
          <p:nvSpPr>
            <p:cNvPr id="25609" name="Rectangle 8"/>
            <p:cNvSpPr>
              <a:spLocks noChangeArrowheads="1"/>
            </p:cNvSpPr>
            <p:nvPr/>
          </p:nvSpPr>
          <p:spPr bwMode="auto">
            <a:xfrm>
              <a:off x="432" y="3552"/>
              <a:ext cx="4704" cy="43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Tree>
    <p:extLst>
      <p:ext uri="{BB962C8B-B14F-4D97-AF65-F5344CB8AC3E}">
        <p14:creationId xmlns:p14="http://schemas.microsoft.com/office/powerpoint/2010/main" val="4157089808"/>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200886"/>
            <a:ext cx="10515600" cy="669196"/>
          </a:xfrm>
        </p:spPr>
        <p:txBody>
          <a:bodyPr/>
          <a:lstStyle/>
          <a:p>
            <a:r>
              <a:rPr lang="zh-CN" altLang="en-US" dirty="0" smtClean="0"/>
              <a:t>循环展开示例小结</a:t>
            </a:r>
          </a:p>
        </p:txBody>
      </p:sp>
      <p:sp>
        <p:nvSpPr>
          <p:cNvPr id="18435" name="Rectangle 3"/>
          <p:cNvSpPr>
            <a:spLocks noGrp="1" noChangeArrowheads="1"/>
          </p:cNvSpPr>
          <p:nvPr>
            <p:ph idx="1"/>
          </p:nvPr>
        </p:nvSpPr>
        <p:spPr>
          <a:xfrm>
            <a:off x="357809" y="870082"/>
            <a:ext cx="11529391" cy="5306881"/>
          </a:xfrm>
        </p:spPr>
        <p:txBody>
          <a:bodyPr>
            <a:noAutofit/>
          </a:bodyPr>
          <a:lstStyle/>
          <a:p>
            <a:r>
              <a:rPr lang="zh-CN" altLang="en-US" sz="3200" dirty="0">
                <a:latin typeface="新宋体" panose="02010609030101010101" pitchFamily="49" charset="-122"/>
                <a:ea typeface="新宋体" panose="02010609030101010101" pitchFamily="49" charset="-122"/>
              </a:rPr>
              <a:t>循环展开对循环间无关的程序是有效降低</a:t>
            </a:r>
            <a:r>
              <a:rPr lang="en-US" altLang="zh-CN" sz="3200" dirty="0">
                <a:latin typeface="新宋体" panose="02010609030101010101" pitchFamily="49" charset="-122"/>
                <a:ea typeface="新宋体" panose="02010609030101010101" pitchFamily="49" charset="-122"/>
              </a:rPr>
              <a:t>stalls</a:t>
            </a:r>
            <a:r>
              <a:rPr lang="zh-CN" altLang="en-US" sz="3200" dirty="0">
                <a:latin typeface="新宋体" panose="02010609030101010101" pitchFamily="49" charset="-122"/>
                <a:ea typeface="新宋体" panose="02010609030101010101" pitchFamily="49" charset="-122"/>
              </a:rPr>
              <a:t>的手段(对循环级并行）</a:t>
            </a:r>
            <a:r>
              <a:rPr lang="en-US" altLang="zh-CN" sz="3200" dirty="0">
                <a:latin typeface="新宋体" panose="02010609030101010101" pitchFamily="49" charset="-122"/>
                <a:ea typeface="新宋体" panose="02010609030101010101" pitchFamily="49" charset="-122"/>
              </a:rPr>
              <a:t>.</a:t>
            </a:r>
          </a:p>
          <a:p>
            <a:r>
              <a:rPr lang="zh-CN" altLang="en-US" sz="3200" dirty="0">
                <a:latin typeface="新宋体" panose="02010609030101010101" pitchFamily="49" charset="-122"/>
                <a:ea typeface="新宋体" panose="02010609030101010101" pitchFamily="49" charset="-122"/>
              </a:rPr>
              <a:t>指令调度，必须保证程序运行的结果不变</a:t>
            </a:r>
          </a:p>
          <a:p>
            <a:r>
              <a:rPr lang="zh-CN" altLang="en-US" sz="3200" dirty="0">
                <a:latin typeface="新宋体" panose="02010609030101010101" pitchFamily="49" charset="-122"/>
                <a:ea typeface="新宋体" panose="02010609030101010101" pitchFamily="49" charset="-122"/>
              </a:rPr>
              <a:t>注意循环展开中的</a:t>
            </a:r>
            <a:r>
              <a:rPr lang="en-US" altLang="zh-CN" sz="3200" dirty="0">
                <a:latin typeface="新宋体" panose="02010609030101010101" pitchFamily="49" charset="-122"/>
                <a:ea typeface="新宋体" panose="02010609030101010101" pitchFamily="49" charset="-122"/>
              </a:rPr>
              <a:t>Load</a:t>
            </a:r>
            <a:r>
              <a:rPr lang="zh-CN" altLang="en-US" sz="3200" dirty="0">
                <a:latin typeface="新宋体" panose="02010609030101010101" pitchFamily="49" charset="-122"/>
                <a:ea typeface="新宋体" panose="02010609030101010101" pitchFamily="49" charset="-122"/>
              </a:rPr>
              <a:t>和</a:t>
            </a:r>
            <a:r>
              <a:rPr lang="en-US" altLang="zh-CN" sz="3200" dirty="0">
                <a:latin typeface="新宋体" panose="02010609030101010101" pitchFamily="49" charset="-122"/>
                <a:ea typeface="新宋体" panose="02010609030101010101" pitchFamily="49" charset="-122"/>
              </a:rPr>
              <a:t>Store,</a:t>
            </a:r>
            <a:r>
              <a:rPr lang="zh-CN" altLang="en-US" sz="3200" dirty="0">
                <a:latin typeface="新宋体" panose="02010609030101010101" pitchFamily="49" charset="-122"/>
                <a:ea typeface="新宋体" panose="02010609030101010101" pitchFamily="49" charset="-122"/>
              </a:rPr>
              <a:t>不同次循环的</a:t>
            </a:r>
            <a:r>
              <a:rPr lang="en-US" altLang="zh-CN" sz="3200" dirty="0">
                <a:latin typeface="新宋体" panose="02010609030101010101" pitchFamily="49" charset="-122"/>
                <a:ea typeface="新宋体" panose="02010609030101010101" pitchFamily="49" charset="-122"/>
              </a:rPr>
              <a:t>Load </a:t>
            </a:r>
            <a:r>
              <a:rPr lang="zh-CN" altLang="en-US" sz="3200" dirty="0">
                <a:latin typeface="新宋体" panose="02010609030101010101" pitchFamily="49" charset="-122"/>
                <a:ea typeface="新宋体" panose="02010609030101010101" pitchFamily="49" charset="-122"/>
              </a:rPr>
              <a:t>和</a:t>
            </a:r>
            <a:r>
              <a:rPr lang="en-US" altLang="zh-CN" sz="3200" dirty="0">
                <a:latin typeface="新宋体" panose="02010609030101010101" pitchFamily="49" charset="-122"/>
                <a:ea typeface="新宋体" panose="02010609030101010101" pitchFamily="49" charset="-122"/>
              </a:rPr>
              <a:t>Store </a:t>
            </a:r>
            <a:r>
              <a:rPr lang="zh-CN" altLang="en-US" sz="3200" dirty="0">
                <a:latin typeface="新宋体" panose="02010609030101010101" pitchFamily="49" charset="-122"/>
                <a:ea typeface="新宋体" panose="02010609030101010101" pitchFamily="49" charset="-122"/>
              </a:rPr>
              <a:t>是相互独立的。需要分析对存储器的引用，保证他们没有引用同一地址</a:t>
            </a:r>
            <a:r>
              <a:rPr lang="en-US" altLang="zh-CN" sz="3200" dirty="0">
                <a:latin typeface="新宋体" panose="02010609030101010101" pitchFamily="49" charset="-122"/>
                <a:ea typeface="新宋体" panose="02010609030101010101" pitchFamily="49" charset="-122"/>
              </a:rPr>
              <a:t>.</a:t>
            </a:r>
          </a:p>
          <a:p>
            <a:r>
              <a:rPr lang="zh-CN" altLang="en-US" sz="3200" dirty="0">
                <a:latin typeface="新宋体" panose="02010609030101010101" pitchFamily="49" charset="-122"/>
                <a:ea typeface="新宋体" panose="02010609030101010101" pitchFamily="49" charset="-122"/>
              </a:rPr>
              <a:t>不同次的循环，使用不同的</a:t>
            </a:r>
            <a:r>
              <a:rPr lang="zh-CN" altLang="en-US" sz="3200" dirty="0" smtClean="0">
                <a:latin typeface="新宋体" panose="02010609030101010101" pitchFamily="49" charset="-122"/>
                <a:ea typeface="新宋体" panose="02010609030101010101" pitchFamily="49" charset="-122"/>
              </a:rPr>
              <a:t>寄存器</a:t>
            </a:r>
            <a:endParaRPr lang="en-US" altLang="zh-CN" sz="3200" dirty="0">
              <a:latin typeface="新宋体" panose="02010609030101010101" pitchFamily="49" charset="-122"/>
              <a:ea typeface="新宋体" panose="02010609030101010101" pitchFamily="49" charset="-122"/>
            </a:endParaRPr>
          </a:p>
          <a:p>
            <a:r>
              <a:rPr lang="zh-CN" altLang="en-US" sz="3200" dirty="0" smtClean="0">
                <a:latin typeface="新宋体" panose="02010609030101010101" pitchFamily="49" charset="-122"/>
                <a:ea typeface="新宋体" panose="02010609030101010101" pitchFamily="49" charset="-122"/>
              </a:rPr>
              <a:t>删除</a:t>
            </a:r>
            <a:r>
              <a:rPr lang="zh-CN" altLang="en-US" sz="3200" dirty="0">
                <a:latin typeface="新宋体" panose="02010609030101010101" pitchFamily="49" charset="-122"/>
                <a:ea typeface="新宋体" panose="02010609030101010101" pitchFamily="49" charset="-122"/>
              </a:rPr>
              <a:t>不必要的测试和分支后，需调整循环步长等控制循环的代码</a:t>
            </a:r>
            <a:r>
              <a:rPr lang="en-US" altLang="zh-CN" sz="3200" dirty="0">
                <a:latin typeface="新宋体" panose="02010609030101010101" pitchFamily="49" charset="-122"/>
                <a:ea typeface="新宋体" panose="02010609030101010101" pitchFamily="49" charset="-122"/>
              </a:rPr>
              <a:t>.</a:t>
            </a:r>
          </a:p>
          <a:p>
            <a:r>
              <a:rPr lang="zh-CN" altLang="en-US" sz="3200" dirty="0" smtClean="0">
                <a:latin typeface="新宋体" panose="02010609030101010101" pitchFamily="49" charset="-122"/>
                <a:ea typeface="新宋体" panose="02010609030101010101" pitchFamily="49" charset="-122"/>
              </a:rPr>
              <a:t>移动</a:t>
            </a:r>
            <a:r>
              <a:rPr lang="en-US" altLang="zh-CN" sz="3200" dirty="0" smtClean="0">
                <a:latin typeface="新宋体" panose="02010609030101010101" pitchFamily="49" charset="-122"/>
                <a:ea typeface="新宋体" panose="02010609030101010101" pitchFamily="49" charset="-122"/>
              </a:rPr>
              <a:t>SD</a:t>
            </a:r>
            <a:r>
              <a:rPr lang="zh-CN" altLang="en-US" sz="3200" dirty="0" smtClean="0">
                <a:latin typeface="新宋体" panose="02010609030101010101" pitchFamily="49" charset="-122"/>
                <a:ea typeface="新宋体" panose="02010609030101010101" pitchFamily="49" charset="-122"/>
              </a:rPr>
              <a:t>到</a:t>
            </a:r>
            <a:r>
              <a:rPr lang="en-US" altLang="zh-CN" sz="3200" dirty="0" smtClean="0">
                <a:latin typeface="新宋体" panose="02010609030101010101" pitchFamily="49" charset="-122"/>
                <a:ea typeface="新宋体" panose="02010609030101010101" pitchFamily="49" charset="-122"/>
              </a:rPr>
              <a:t>SUBI</a:t>
            </a:r>
            <a:r>
              <a:rPr lang="zh-CN" altLang="en-US" sz="3200" dirty="0" smtClean="0">
                <a:latin typeface="新宋体" panose="02010609030101010101" pitchFamily="49" charset="-122"/>
                <a:ea typeface="新宋体" panose="02010609030101010101" pitchFamily="49" charset="-122"/>
              </a:rPr>
              <a:t>和</a:t>
            </a:r>
            <a:r>
              <a:rPr lang="en-US" altLang="zh-CN" sz="3200" dirty="0" smtClean="0">
                <a:latin typeface="新宋体" panose="02010609030101010101" pitchFamily="49" charset="-122"/>
                <a:ea typeface="新宋体" panose="02010609030101010101" pitchFamily="49" charset="-122"/>
              </a:rPr>
              <a:t>BNEZ</a:t>
            </a:r>
            <a:r>
              <a:rPr lang="zh-CN" altLang="en-US" sz="3200" dirty="0" smtClean="0">
                <a:latin typeface="新宋体" panose="02010609030101010101" pitchFamily="49" charset="-122"/>
                <a:ea typeface="新宋体" panose="02010609030101010101" pitchFamily="49" charset="-122"/>
              </a:rPr>
              <a:t>后，需要调整 </a:t>
            </a:r>
            <a:r>
              <a:rPr lang="en-US" altLang="zh-CN" sz="3200" b="0" dirty="0" smtClean="0">
                <a:latin typeface="新宋体" panose="02010609030101010101" pitchFamily="49" charset="-122"/>
                <a:ea typeface="新宋体" panose="02010609030101010101" pitchFamily="49" charset="-122"/>
              </a:rPr>
              <a:t>SD</a:t>
            </a:r>
            <a:r>
              <a:rPr lang="zh-CN" altLang="en-US" sz="3200" b="0" dirty="0" smtClean="0">
                <a:latin typeface="新宋体" panose="02010609030101010101" pitchFamily="49" charset="-122"/>
                <a:ea typeface="新宋体" panose="02010609030101010101" pitchFamily="49" charset="-122"/>
              </a:rPr>
              <a:t>中的</a:t>
            </a:r>
            <a:r>
              <a:rPr lang="zh-CN" altLang="en-US" sz="3200" dirty="0" smtClean="0">
                <a:latin typeface="新宋体" panose="02010609030101010101" pitchFamily="49" charset="-122"/>
                <a:ea typeface="新宋体" panose="02010609030101010101" pitchFamily="49" charset="-122"/>
              </a:rPr>
              <a:t>偏移</a:t>
            </a:r>
          </a:p>
        </p:txBody>
      </p:sp>
    </p:spTree>
    <p:extLst>
      <p:ext uri="{BB962C8B-B14F-4D97-AF65-F5344CB8AC3E}">
        <p14:creationId xmlns:p14="http://schemas.microsoft.com/office/powerpoint/2010/main" val="258535640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838200" y="273049"/>
            <a:ext cx="10515600" cy="752475"/>
          </a:xfrm>
        </p:spPr>
        <p:txBody>
          <a:bodyPr/>
          <a:lstStyle/>
          <a:p>
            <a:r>
              <a:rPr lang="en-AU" dirty="0" smtClean="0"/>
              <a:t>Branch Prediction</a:t>
            </a:r>
            <a:endParaRPr lang="en-AU" dirty="0"/>
          </a:p>
        </p:txBody>
      </p:sp>
      <p:sp>
        <p:nvSpPr>
          <p:cNvPr id="242691" name="Rectangle 3"/>
          <p:cNvSpPr>
            <a:spLocks noGrp="1" noChangeArrowheads="1"/>
          </p:cNvSpPr>
          <p:nvPr>
            <p:ph idx="1"/>
          </p:nvPr>
        </p:nvSpPr>
        <p:spPr>
          <a:xfrm>
            <a:off x="838200" y="1025524"/>
            <a:ext cx="10515600" cy="5514975"/>
          </a:xfrm>
        </p:spPr>
        <p:txBody>
          <a:bodyPr>
            <a:noAutofit/>
          </a:bodyPr>
          <a:lstStyle/>
          <a:p>
            <a:pPr>
              <a:lnSpc>
                <a:spcPct val="90000"/>
              </a:lnSpc>
            </a:pPr>
            <a:r>
              <a:rPr lang="en-US" sz="3200" dirty="0"/>
              <a:t>Basic 2-bit predictor:</a:t>
            </a:r>
          </a:p>
          <a:p>
            <a:pPr>
              <a:lnSpc>
                <a:spcPct val="90000"/>
              </a:lnSpc>
            </a:pPr>
            <a:r>
              <a:rPr lang="en-US" sz="3200" dirty="0" smtClean="0"/>
              <a:t>Correlating </a:t>
            </a:r>
            <a:r>
              <a:rPr lang="en-US" sz="3200" dirty="0"/>
              <a:t>predictor:</a:t>
            </a:r>
          </a:p>
          <a:p>
            <a:pPr lvl="1">
              <a:lnSpc>
                <a:spcPct val="90000"/>
              </a:lnSpc>
            </a:pPr>
            <a:r>
              <a:rPr lang="en-US" sz="2800" dirty="0"/>
              <a:t>Multiple 2-bit predictors for each branch</a:t>
            </a:r>
          </a:p>
          <a:p>
            <a:pPr lvl="1">
              <a:lnSpc>
                <a:spcPct val="90000"/>
              </a:lnSpc>
            </a:pPr>
            <a:r>
              <a:rPr lang="en-US" sz="2800" dirty="0"/>
              <a:t>One for each possible combination of outcomes of preceding </a:t>
            </a:r>
            <a:r>
              <a:rPr lang="en-US" sz="2800" i="1" dirty="0"/>
              <a:t>n</a:t>
            </a:r>
            <a:r>
              <a:rPr lang="en-US" sz="2800" dirty="0"/>
              <a:t> branches</a:t>
            </a:r>
          </a:p>
          <a:p>
            <a:pPr>
              <a:lnSpc>
                <a:spcPct val="90000"/>
              </a:lnSpc>
            </a:pPr>
            <a:r>
              <a:rPr lang="en-US" sz="3200" dirty="0"/>
              <a:t>Local predictor:</a:t>
            </a:r>
          </a:p>
          <a:p>
            <a:pPr lvl="1">
              <a:lnSpc>
                <a:spcPct val="90000"/>
              </a:lnSpc>
            </a:pPr>
            <a:r>
              <a:rPr lang="en-US" sz="2800" dirty="0"/>
              <a:t>Multiple 2-bit predictors for each branch</a:t>
            </a:r>
          </a:p>
          <a:p>
            <a:pPr lvl="1">
              <a:lnSpc>
                <a:spcPct val="90000"/>
              </a:lnSpc>
            </a:pPr>
            <a:r>
              <a:rPr lang="en-US" sz="2800" dirty="0"/>
              <a:t>One for each possible combination of outcomes for the last </a:t>
            </a:r>
            <a:r>
              <a:rPr lang="en-US" sz="2800" i="1" dirty="0"/>
              <a:t>n</a:t>
            </a:r>
            <a:r>
              <a:rPr lang="en-US" sz="2800" dirty="0"/>
              <a:t> occurrences of this branch</a:t>
            </a:r>
          </a:p>
          <a:p>
            <a:pPr>
              <a:lnSpc>
                <a:spcPct val="90000"/>
              </a:lnSpc>
            </a:pPr>
            <a:r>
              <a:rPr lang="en-US" sz="3200" dirty="0"/>
              <a:t>Tournament predictor:</a:t>
            </a:r>
          </a:p>
          <a:p>
            <a:pPr lvl="1">
              <a:lnSpc>
                <a:spcPct val="90000"/>
              </a:lnSpc>
            </a:pPr>
            <a:r>
              <a:rPr lang="en-US" sz="2800" dirty="0"/>
              <a:t>Combine correlating predictor with local predictor</a:t>
            </a:r>
          </a:p>
        </p:txBody>
      </p:sp>
    </p:spTree>
    <p:extLst>
      <p:ext uri="{BB962C8B-B14F-4D97-AF65-F5344CB8AC3E}">
        <p14:creationId xmlns:p14="http://schemas.microsoft.com/office/powerpoint/2010/main" val="50254850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838200" y="365125"/>
            <a:ext cx="10515600" cy="473075"/>
          </a:xfrm>
        </p:spPr>
        <p:txBody>
          <a:bodyPr>
            <a:normAutofit fontScale="90000"/>
          </a:bodyPr>
          <a:lstStyle/>
          <a:p>
            <a:r>
              <a:rPr lang="en-AU" dirty="0" smtClean="0"/>
              <a:t>Branch Prediction Performance</a:t>
            </a:r>
            <a:endParaRPr lang="en-AU" dirty="0"/>
          </a:p>
        </p:txBody>
      </p:sp>
      <p:sp>
        <p:nvSpPr>
          <p:cNvPr id="8" name="Rectangle 3"/>
          <p:cNvSpPr txBox="1">
            <a:spLocks noChangeArrowheads="1"/>
          </p:cNvSpPr>
          <p:nvPr/>
        </p:nvSpPr>
        <p:spPr bwMode="auto">
          <a:xfrm>
            <a:off x="2208214" y="1125538"/>
            <a:ext cx="8270875"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lgn="ctr" fontAlgn="base">
              <a:lnSpc>
                <a:spcPct val="90000"/>
              </a:lnSpc>
              <a:spcBef>
                <a:spcPct val="20000"/>
              </a:spcBef>
              <a:spcAft>
                <a:spcPct val="0"/>
              </a:spcAft>
              <a:buClr>
                <a:srgbClr val="0033CC"/>
              </a:buClr>
              <a:buSzPct val="60000"/>
              <a:defRPr/>
            </a:pPr>
            <a:endParaRPr lang="en-US" sz="2400" kern="0" dirty="0">
              <a:solidFill>
                <a:srgbClr val="003399"/>
              </a:solidFill>
            </a:endParaRPr>
          </a:p>
          <a:p>
            <a:pPr marL="342900" indent="-342900" algn="ctr" fontAlgn="base">
              <a:lnSpc>
                <a:spcPct val="90000"/>
              </a:lnSpc>
              <a:spcBef>
                <a:spcPct val="20000"/>
              </a:spcBef>
              <a:spcAft>
                <a:spcPct val="0"/>
              </a:spcAft>
              <a:buClr>
                <a:srgbClr val="0033CC"/>
              </a:buClr>
              <a:buSzPct val="60000"/>
              <a:defRPr/>
            </a:pPr>
            <a:endParaRPr lang="en-US" sz="2400" kern="0" dirty="0">
              <a:solidFill>
                <a:srgbClr val="003399"/>
              </a:solidFill>
            </a:endParaRPr>
          </a:p>
          <a:p>
            <a:pPr marL="342900" indent="-342900" algn="ctr" fontAlgn="base">
              <a:lnSpc>
                <a:spcPct val="90000"/>
              </a:lnSpc>
              <a:spcBef>
                <a:spcPct val="20000"/>
              </a:spcBef>
              <a:spcAft>
                <a:spcPct val="0"/>
              </a:spcAft>
              <a:buClr>
                <a:srgbClr val="0033CC"/>
              </a:buClr>
              <a:buSzPct val="60000"/>
              <a:defRPr/>
            </a:pPr>
            <a:endParaRPr lang="en-US" sz="2400" kern="0" dirty="0">
              <a:solidFill>
                <a:srgbClr val="003399"/>
              </a:solidFill>
            </a:endParaRPr>
          </a:p>
          <a:p>
            <a:pPr marL="342900" indent="-342900" algn="ctr" fontAlgn="base">
              <a:lnSpc>
                <a:spcPct val="90000"/>
              </a:lnSpc>
              <a:spcBef>
                <a:spcPct val="20000"/>
              </a:spcBef>
              <a:spcAft>
                <a:spcPct val="0"/>
              </a:spcAft>
              <a:buClr>
                <a:srgbClr val="0033CC"/>
              </a:buClr>
              <a:buSzPct val="60000"/>
              <a:defRPr/>
            </a:pPr>
            <a:endParaRPr lang="en-US" sz="2400" kern="0" dirty="0">
              <a:solidFill>
                <a:srgbClr val="003399"/>
              </a:solidFill>
            </a:endParaRPr>
          </a:p>
          <a:p>
            <a:pPr marL="342900" indent="-342900" algn="ctr" fontAlgn="base">
              <a:lnSpc>
                <a:spcPct val="90000"/>
              </a:lnSpc>
              <a:spcBef>
                <a:spcPct val="20000"/>
              </a:spcBef>
              <a:spcAft>
                <a:spcPct val="0"/>
              </a:spcAft>
              <a:buClr>
                <a:srgbClr val="0033CC"/>
              </a:buClr>
              <a:buSzPct val="60000"/>
              <a:defRPr/>
            </a:pPr>
            <a:endParaRPr lang="en-US" sz="2400" kern="0" dirty="0">
              <a:solidFill>
                <a:srgbClr val="003399"/>
              </a:solidFill>
            </a:endParaRPr>
          </a:p>
          <a:p>
            <a:pPr marL="342900" indent="-342900" algn="ctr" fontAlgn="base">
              <a:lnSpc>
                <a:spcPct val="90000"/>
              </a:lnSpc>
              <a:spcBef>
                <a:spcPct val="20000"/>
              </a:spcBef>
              <a:spcAft>
                <a:spcPct val="0"/>
              </a:spcAft>
              <a:buClr>
                <a:srgbClr val="0033CC"/>
              </a:buClr>
              <a:buSzPct val="60000"/>
              <a:defRPr/>
            </a:pPr>
            <a:endParaRPr lang="en-US" sz="2400" kern="0" dirty="0">
              <a:solidFill>
                <a:srgbClr val="003399"/>
              </a:solidFill>
            </a:endParaRPr>
          </a:p>
          <a:p>
            <a:pPr marL="342900" indent="-342900" algn="ctr" fontAlgn="base">
              <a:lnSpc>
                <a:spcPct val="90000"/>
              </a:lnSpc>
              <a:spcBef>
                <a:spcPct val="20000"/>
              </a:spcBef>
              <a:spcAft>
                <a:spcPct val="0"/>
              </a:spcAft>
              <a:buClr>
                <a:srgbClr val="0033CC"/>
              </a:buClr>
              <a:buSzPct val="60000"/>
              <a:defRPr/>
            </a:pPr>
            <a:endParaRPr lang="en-US" sz="2400" kern="0" dirty="0">
              <a:solidFill>
                <a:srgbClr val="003399"/>
              </a:solidFill>
            </a:endParaRPr>
          </a:p>
          <a:p>
            <a:pPr marL="342900" indent="-342900" algn="ctr" fontAlgn="base">
              <a:lnSpc>
                <a:spcPct val="90000"/>
              </a:lnSpc>
              <a:spcBef>
                <a:spcPct val="20000"/>
              </a:spcBef>
              <a:spcAft>
                <a:spcPct val="0"/>
              </a:spcAft>
              <a:buClr>
                <a:srgbClr val="0033CC"/>
              </a:buClr>
              <a:buSzPct val="60000"/>
              <a:defRPr/>
            </a:pPr>
            <a:endParaRPr lang="en-US" sz="2400" kern="0" dirty="0">
              <a:solidFill>
                <a:srgbClr val="003399"/>
              </a:solidFill>
            </a:endParaRPr>
          </a:p>
          <a:p>
            <a:pPr marL="342900" indent="-342900" algn="ctr" fontAlgn="base">
              <a:lnSpc>
                <a:spcPct val="90000"/>
              </a:lnSpc>
              <a:spcBef>
                <a:spcPct val="20000"/>
              </a:spcBef>
              <a:spcAft>
                <a:spcPct val="0"/>
              </a:spcAft>
              <a:buClr>
                <a:srgbClr val="0033CC"/>
              </a:buClr>
              <a:buSzPct val="60000"/>
              <a:defRPr/>
            </a:pPr>
            <a:endParaRPr lang="en-US" sz="2400" kern="0" dirty="0">
              <a:solidFill>
                <a:srgbClr val="003399"/>
              </a:solidFill>
            </a:endParaRPr>
          </a:p>
          <a:p>
            <a:pPr marL="342900" indent="-342900" algn="ctr" fontAlgn="base">
              <a:lnSpc>
                <a:spcPct val="90000"/>
              </a:lnSpc>
              <a:spcBef>
                <a:spcPct val="20000"/>
              </a:spcBef>
              <a:spcAft>
                <a:spcPct val="0"/>
              </a:spcAft>
              <a:buClr>
                <a:srgbClr val="0033CC"/>
              </a:buClr>
              <a:buSzPct val="60000"/>
              <a:defRPr/>
            </a:pPr>
            <a:endParaRPr lang="en-US" sz="2400" kern="0" dirty="0">
              <a:solidFill>
                <a:srgbClr val="003399"/>
              </a:solidFill>
            </a:endParaRPr>
          </a:p>
          <a:p>
            <a:pPr marL="342900" indent="-342900" algn="ctr" fontAlgn="base">
              <a:lnSpc>
                <a:spcPct val="90000"/>
              </a:lnSpc>
              <a:spcBef>
                <a:spcPct val="20000"/>
              </a:spcBef>
              <a:spcAft>
                <a:spcPct val="0"/>
              </a:spcAft>
              <a:buClr>
                <a:srgbClr val="0033CC"/>
              </a:buClr>
              <a:buSzPct val="60000"/>
              <a:defRPr/>
            </a:pPr>
            <a:endParaRPr lang="en-US" sz="2400" kern="0" dirty="0">
              <a:solidFill>
                <a:srgbClr val="003399"/>
              </a:solidFill>
            </a:endParaRPr>
          </a:p>
          <a:p>
            <a:pPr marL="342900" indent="-342900" algn="ctr" fontAlgn="base">
              <a:lnSpc>
                <a:spcPct val="90000"/>
              </a:lnSpc>
              <a:spcBef>
                <a:spcPct val="20000"/>
              </a:spcBef>
              <a:spcAft>
                <a:spcPct val="0"/>
              </a:spcAft>
              <a:buClr>
                <a:srgbClr val="0033CC"/>
              </a:buClr>
              <a:buSzPct val="60000"/>
              <a:defRPr/>
            </a:pPr>
            <a:r>
              <a:rPr lang="en-US" sz="2400" kern="0" dirty="0">
                <a:solidFill>
                  <a:srgbClr val="003399"/>
                </a:solidFill>
              </a:rPr>
              <a:t>Branch predictor </a:t>
            </a:r>
            <a:r>
              <a:rPr lang="en-US" sz="2400" kern="0" dirty="0" smtClean="0">
                <a:solidFill>
                  <a:srgbClr val="003399"/>
                </a:solidFill>
              </a:rPr>
              <a:t>performance</a:t>
            </a:r>
            <a:endParaRPr lang="en-US" sz="2000" kern="0" dirty="0">
              <a:solidFill>
                <a:srgbClr val="0033CC"/>
              </a:solidFill>
            </a:endParaRPr>
          </a:p>
        </p:txBody>
      </p:sp>
      <p:pic>
        <p:nvPicPr>
          <p:cNvPr id="2" name="Picture 2"/>
          <p:cNvPicPr>
            <a:picLocks noChangeAspect="1" noChangeArrowheads="1"/>
          </p:cNvPicPr>
          <p:nvPr/>
        </p:nvPicPr>
        <p:blipFill>
          <a:blip r:embed="rId3" cstate="print"/>
          <a:srcRect/>
          <a:stretch>
            <a:fillRect/>
          </a:stretch>
        </p:blipFill>
        <p:spPr bwMode="auto">
          <a:xfrm>
            <a:off x="1914525" y="951706"/>
            <a:ext cx="8362950" cy="4657725"/>
          </a:xfrm>
          <a:prstGeom prst="rect">
            <a:avLst/>
          </a:prstGeom>
          <a:noFill/>
          <a:ln w="9525">
            <a:noFill/>
            <a:miter lim="800000"/>
            <a:headEnd/>
            <a:tailEnd/>
          </a:ln>
        </p:spPr>
      </p:pic>
    </p:spTree>
    <p:extLst>
      <p:ext uri="{BB962C8B-B14F-4D97-AF65-F5344CB8AC3E}">
        <p14:creationId xmlns:p14="http://schemas.microsoft.com/office/powerpoint/2010/main" val="36465301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5"/>
          <p:cNvSpPr>
            <a:spLocks noGrp="1" noChangeArrowheads="1"/>
          </p:cNvSpPr>
          <p:nvPr>
            <p:ph type="title"/>
          </p:nvPr>
        </p:nvSpPr>
        <p:spPr>
          <a:xfrm>
            <a:off x="842503" y="181487"/>
            <a:ext cx="10515600" cy="540543"/>
          </a:xfrm>
        </p:spPr>
        <p:txBody>
          <a:bodyPr>
            <a:normAutofit/>
          </a:bodyPr>
          <a:lstStyle/>
          <a:p>
            <a:pPr algn="ctr"/>
            <a:r>
              <a:rPr lang="en-US" altLang="zh-CN" sz="2800" dirty="0" smtClean="0">
                <a:ea typeface="宋体" panose="02010600030101010101" pitchFamily="2" charset="-122"/>
              </a:rPr>
              <a:t>Simple dynamic prediction: Branch Target Buffer (BTB)</a:t>
            </a:r>
          </a:p>
        </p:txBody>
      </p:sp>
      <p:sp>
        <p:nvSpPr>
          <p:cNvPr id="26626" name="Rectangle 3"/>
          <p:cNvSpPr>
            <a:spLocks noGrp="1" noChangeArrowheads="1"/>
          </p:cNvSpPr>
          <p:nvPr>
            <p:ph idx="1"/>
          </p:nvPr>
        </p:nvSpPr>
        <p:spPr>
          <a:xfrm>
            <a:off x="258226" y="1091918"/>
            <a:ext cx="10515600" cy="4351338"/>
          </a:xfrm>
          <a:noFill/>
        </p:spPr>
        <p:txBody>
          <a:bodyPr vert="horz" lIns="90488" tIns="44450" rIns="90488" bIns="44450" rtlCol="0">
            <a:noAutofit/>
          </a:bodyPr>
          <a:lstStyle/>
          <a:p>
            <a:pPr marL="285750" indent="-285750"/>
            <a:r>
              <a:rPr lang="zh-CN" altLang="en-US" sz="3200" dirty="0">
                <a:ea typeface="宋体" panose="02010600030101010101" pitchFamily="2" charset="-122"/>
              </a:rPr>
              <a:t>分支指令的地址作为</a:t>
            </a:r>
            <a:r>
              <a:rPr lang="en-US" altLang="zh-CN" sz="3200" dirty="0">
                <a:ea typeface="宋体" panose="02010600030101010101" pitchFamily="2" charset="-122"/>
              </a:rPr>
              <a:t>BTB</a:t>
            </a:r>
            <a:r>
              <a:rPr lang="zh-CN" altLang="en-US" sz="3200" dirty="0">
                <a:ea typeface="宋体" panose="02010600030101010101" pitchFamily="2" charset="-122"/>
              </a:rPr>
              <a:t>的索引，以得到分支预测地址</a:t>
            </a:r>
            <a:endParaRPr lang="en-US" altLang="zh-CN" sz="3200" dirty="0">
              <a:ea typeface="宋体" panose="02010600030101010101" pitchFamily="2" charset="-122"/>
            </a:endParaRPr>
          </a:p>
          <a:p>
            <a:pPr marL="628650" lvl="1" indent="-228600">
              <a:lnSpc>
                <a:spcPct val="75000"/>
              </a:lnSpc>
            </a:pPr>
            <a:r>
              <a:rPr lang="zh-CN" altLang="en-US" dirty="0">
                <a:ea typeface="宋体" panose="02010600030101010101" pitchFamily="2" charset="-122"/>
              </a:rPr>
              <a:t>必须检测分支指令的地址是否匹配，以免用错误的分支地址</a:t>
            </a:r>
          </a:p>
          <a:p>
            <a:pPr marL="628650" lvl="1" indent="-228600">
              <a:lnSpc>
                <a:spcPct val="75000"/>
              </a:lnSpc>
            </a:pPr>
            <a:r>
              <a:rPr lang="zh-CN" altLang="en-US" dirty="0">
                <a:ea typeface="宋体" panose="02010600030101010101" pitchFamily="2" charset="-122"/>
              </a:rPr>
              <a:t>从表中得到预测</a:t>
            </a:r>
            <a:r>
              <a:rPr lang="zh-CN" altLang="en-US" dirty="0" smtClean="0">
                <a:ea typeface="宋体" panose="02010600030101010101" pitchFamily="2" charset="-122"/>
              </a:rPr>
              <a:t>地址</a:t>
            </a:r>
            <a:endParaRPr lang="en-US" altLang="zh-CN" dirty="0" smtClean="0">
              <a:ea typeface="宋体" panose="02010600030101010101" pitchFamily="2" charset="-122"/>
            </a:endParaRPr>
          </a:p>
          <a:p>
            <a:pPr marL="628650" lvl="1" indent="-228600">
              <a:lnSpc>
                <a:spcPct val="75000"/>
              </a:lnSpc>
            </a:pPr>
            <a:r>
              <a:rPr lang="zh-CN" altLang="en-US" dirty="0">
                <a:ea typeface="宋体" panose="02010600030101010101" pitchFamily="2" charset="-122"/>
              </a:rPr>
              <a:t>分支方向确定后，更新预测的</a:t>
            </a:r>
            <a:r>
              <a:rPr lang="en-US" altLang="zh-CN" dirty="0">
                <a:ea typeface="宋体" panose="02010600030101010101" pitchFamily="2" charset="-122"/>
              </a:rPr>
              <a:t>PC</a:t>
            </a:r>
          </a:p>
        </p:txBody>
      </p:sp>
      <p:grpSp>
        <p:nvGrpSpPr>
          <p:cNvPr id="26628" name="Group 37"/>
          <p:cNvGrpSpPr>
            <a:grpSpLocks/>
          </p:cNvGrpSpPr>
          <p:nvPr/>
        </p:nvGrpSpPr>
        <p:grpSpPr bwMode="auto">
          <a:xfrm>
            <a:off x="2880853" y="2533138"/>
            <a:ext cx="8097838" cy="4137025"/>
            <a:chOff x="113" y="1565"/>
            <a:chExt cx="5101" cy="2606"/>
          </a:xfrm>
        </p:grpSpPr>
        <p:grpSp>
          <p:nvGrpSpPr>
            <p:cNvPr id="26629" name="Group 38"/>
            <p:cNvGrpSpPr>
              <a:grpSpLocks/>
            </p:cNvGrpSpPr>
            <p:nvPr/>
          </p:nvGrpSpPr>
          <p:grpSpPr bwMode="auto">
            <a:xfrm>
              <a:off x="1332" y="1565"/>
              <a:ext cx="3312" cy="1370"/>
              <a:chOff x="1440" y="2134"/>
              <a:chExt cx="3312" cy="1370"/>
            </a:xfrm>
          </p:grpSpPr>
          <p:grpSp>
            <p:nvGrpSpPr>
              <p:cNvPr id="26641" name="Group 39"/>
              <p:cNvGrpSpPr>
                <a:grpSpLocks/>
              </p:cNvGrpSpPr>
              <p:nvPr/>
            </p:nvGrpSpPr>
            <p:grpSpPr bwMode="auto">
              <a:xfrm>
                <a:off x="1440" y="2352"/>
                <a:ext cx="3312" cy="1152"/>
                <a:chOff x="960" y="1056"/>
                <a:chExt cx="3312" cy="1152"/>
              </a:xfrm>
            </p:grpSpPr>
            <p:sp>
              <p:nvSpPr>
                <p:cNvPr id="26644" name="Rectangle 40"/>
                <p:cNvSpPr>
                  <a:spLocks noChangeArrowheads="1"/>
                </p:cNvSpPr>
                <p:nvPr/>
              </p:nvSpPr>
              <p:spPr bwMode="auto">
                <a:xfrm>
                  <a:off x="960" y="1056"/>
                  <a:ext cx="1536" cy="192"/>
                </a:xfrm>
                <a:prstGeom prst="rect">
                  <a:avLst/>
                </a:prstGeom>
                <a:solidFill>
                  <a:srgbClr val="A6F6E5"/>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45" name="Rectangle 41"/>
                <p:cNvSpPr>
                  <a:spLocks noChangeArrowheads="1"/>
                </p:cNvSpPr>
                <p:nvPr/>
              </p:nvSpPr>
              <p:spPr bwMode="auto">
                <a:xfrm>
                  <a:off x="2496" y="1056"/>
                  <a:ext cx="1536" cy="192"/>
                </a:xfrm>
                <a:prstGeom prst="rect">
                  <a:avLst/>
                </a:prstGeom>
                <a:solidFill>
                  <a:srgbClr val="FFFF66"/>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46" name="Rectangle 42"/>
                <p:cNvSpPr>
                  <a:spLocks noChangeArrowheads="1"/>
                </p:cNvSpPr>
                <p:nvPr/>
              </p:nvSpPr>
              <p:spPr bwMode="auto">
                <a:xfrm>
                  <a:off x="4032" y="1056"/>
                  <a:ext cx="240" cy="192"/>
                </a:xfrm>
                <a:prstGeom prst="rect">
                  <a:avLst/>
                </a:prstGeom>
                <a:solidFill>
                  <a:schemeClr val="hlink"/>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47" name="Rectangle 43"/>
                <p:cNvSpPr>
                  <a:spLocks noChangeArrowheads="1"/>
                </p:cNvSpPr>
                <p:nvPr/>
              </p:nvSpPr>
              <p:spPr bwMode="auto">
                <a:xfrm>
                  <a:off x="960" y="1248"/>
                  <a:ext cx="1536" cy="192"/>
                </a:xfrm>
                <a:prstGeom prst="rect">
                  <a:avLst/>
                </a:prstGeom>
                <a:solidFill>
                  <a:srgbClr val="A6F6E5"/>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48" name="Rectangle 44"/>
                <p:cNvSpPr>
                  <a:spLocks noChangeArrowheads="1"/>
                </p:cNvSpPr>
                <p:nvPr/>
              </p:nvSpPr>
              <p:spPr bwMode="auto">
                <a:xfrm>
                  <a:off x="2496" y="1248"/>
                  <a:ext cx="1536" cy="192"/>
                </a:xfrm>
                <a:prstGeom prst="rect">
                  <a:avLst/>
                </a:prstGeom>
                <a:solidFill>
                  <a:srgbClr val="FFFF66"/>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49" name="Rectangle 45"/>
                <p:cNvSpPr>
                  <a:spLocks noChangeArrowheads="1"/>
                </p:cNvSpPr>
                <p:nvPr/>
              </p:nvSpPr>
              <p:spPr bwMode="auto">
                <a:xfrm>
                  <a:off x="4032" y="1248"/>
                  <a:ext cx="240" cy="192"/>
                </a:xfrm>
                <a:prstGeom prst="rect">
                  <a:avLst/>
                </a:prstGeom>
                <a:solidFill>
                  <a:schemeClr val="hlink"/>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0" name="Rectangle 46"/>
                <p:cNvSpPr>
                  <a:spLocks noChangeArrowheads="1"/>
                </p:cNvSpPr>
                <p:nvPr/>
              </p:nvSpPr>
              <p:spPr bwMode="auto">
                <a:xfrm>
                  <a:off x="960" y="1440"/>
                  <a:ext cx="1536" cy="192"/>
                </a:xfrm>
                <a:prstGeom prst="rect">
                  <a:avLst/>
                </a:prstGeom>
                <a:solidFill>
                  <a:srgbClr val="A6F6E5"/>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1" name="Rectangle 47"/>
                <p:cNvSpPr>
                  <a:spLocks noChangeArrowheads="1"/>
                </p:cNvSpPr>
                <p:nvPr/>
              </p:nvSpPr>
              <p:spPr bwMode="auto">
                <a:xfrm>
                  <a:off x="2496" y="1440"/>
                  <a:ext cx="1536" cy="192"/>
                </a:xfrm>
                <a:prstGeom prst="rect">
                  <a:avLst/>
                </a:prstGeom>
                <a:solidFill>
                  <a:srgbClr val="FFFF66"/>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2" name="Rectangle 48"/>
                <p:cNvSpPr>
                  <a:spLocks noChangeArrowheads="1"/>
                </p:cNvSpPr>
                <p:nvPr/>
              </p:nvSpPr>
              <p:spPr bwMode="auto">
                <a:xfrm>
                  <a:off x="4032" y="1440"/>
                  <a:ext cx="240" cy="192"/>
                </a:xfrm>
                <a:prstGeom prst="rect">
                  <a:avLst/>
                </a:prstGeom>
                <a:solidFill>
                  <a:schemeClr val="hlink"/>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3" name="Rectangle 49"/>
                <p:cNvSpPr>
                  <a:spLocks noChangeArrowheads="1"/>
                </p:cNvSpPr>
                <p:nvPr/>
              </p:nvSpPr>
              <p:spPr bwMode="auto">
                <a:xfrm>
                  <a:off x="960" y="1632"/>
                  <a:ext cx="1536" cy="192"/>
                </a:xfrm>
                <a:prstGeom prst="rect">
                  <a:avLst/>
                </a:prstGeom>
                <a:solidFill>
                  <a:srgbClr val="A6F6E5"/>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4" name="Rectangle 50"/>
                <p:cNvSpPr>
                  <a:spLocks noChangeArrowheads="1"/>
                </p:cNvSpPr>
                <p:nvPr/>
              </p:nvSpPr>
              <p:spPr bwMode="auto">
                <a:xfrm>
                  <a:off x="2496" y="1632"/>
                  <a:ext cx="1536" cy="192"/>
                </a:xfrm>
                <a:prstGeom prst="rect">
                  <a:avLst/>
                </a:prstGeom>
                <a:solidFill>
                  <a:srgbClr val="FFFF66"/>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5" name="Rectangle 51"/>
                <p:cNvSpPr>
                  <a:spLocks noChangeArrowheads="1"/>
                </p:cNvSpPr>
                <p:nvPr/>
              </p:nvSpPr>
              <p:spPr bwMode="auto">
                <a:xfrm>
                  <a:off x="4032" y="1632"/>
                  <a:ext cx="240" cy="192"/>
                </a:xfrm>
                <a:prstGeom prst="rect">
                  <a:avLst/>
                </a:prstGeom>
                <a:solidFill>
                  <a:schemeClr val="hlink"/>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6" name="Rectangle 52"/>
                <p:cNvSpPr>
                  <a:spLocks noChangeArrowheads="1"/>
                </p:cNvSpPr>
                <p:nvPr/>
              </p:nvSpPr>
              <p:spPr bwMode="auto">
                <a:xfrm>
                  <a:off x="960" y="1824"/>
                  <a:ext cx="1536" cy="192"/>
                </a:xfrm>
                <a:prstGeom prst="rect">
                  <a:avLst/>
                </a:prstGeom>
                <a:solidFill>
                  <a:srgbClr val="A6F6E5"/>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7" name="Rectangle 53"/>
                <p:cNvSpPr>
                  <a:spLocks noChangeArrowheads="1"/>
                </p:cNvSpPr>
                <p:nvPr/>
              </p:nvSpPr>
              <p:spPr bwMode="auto">
                <a:xfrm>
                  <a:off x="2496" y="1824"/>
                  <a:ext cx="1536" cy="192"/>
                </a:xfrm>
                <a:prstGeom prst="rect">
                  <a:avLst/>
                </a:prstGeom>
                <a:solidFill>
                  <a:srgbClr val="FFFF66"/>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8" name="Rectangle 54"/>
                <p:cNvSpPr>
                  <a:spLocks noChangeArrowheads="1"/>
                </p:cNvSpPr>
                <p:nvPr/>
              </p:nvSpPr>
              <p:spPr bwMode="auto">
                <a:xfrm>
                  <a:off x="4032" y="1824"/>
                  <a:ext cx="240" cy="192"/>
                </a:xfrm>
                <a:prstGeom prst="rect">
                  <a:avLst/>
                </a:prstGeom>
                <a:solidFill>
                  <a:schemeClr val="hlink"/>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9" name="Rectangle 55"/>
                <p:cNvSpPr>
                  <a:spLocks noChangeArrowheads="1"/>
                </p:cNvSpPr>
                <p:nvPr/>
              </p:nvSpPr>
              <p:spPr bwMode="auto">
                <a:xfrm>
                  <a:off x="960" y="2016"/>
                  <a:ext cx="1536" cy="192"/>
                </a:xfrm>
                <a:prstGeom prst="rect">
                  <a:avLst/>
                </a:prstGeom>
                <a:solidFill>
                  <a:srgbClr val="A6F6E5"/>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60" name="Rectangle 56"/>
                <p:cNvSpPr>
                  <a:spLocks noChangeArrowheads="1"/>
                </p:cNvSpPr>
                <p:nvPr/>
              </p:nvSpPr>
              <p:spPr bwMode="auto">
                <a:xfrm>
                  <a:off x="2496" y="2016"/>
                  <a:ext cx="1536" cy="192"/>
                </a:xfrm>
                <a:prstGeom prst="rect">
                  <a:avLst/>
                </a:prstGeom>
                <a:solidFill>
                  <a:srgbClr val="FFFF66"/>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61" name="Rectangle 57"/>
                <p:cNvSpPr>
                  <a:spLocks noChangeArrowheads="1"/>
                </p:cNvSpPr>
                <p:nvPr/>
              </p:nvSpPr>
              <p:spPr bwMode="auto">
                <a:xfrm>
                  <a:off x="4032" y="2016"/>
                  <a:ext cx="240" cy="192"/>
                </a:xfrm>
                <a:prstGeom prst="rect">
                  <a:avLst/>
                </a:prstGeom>
                <a:solidFill>
                  <a:schemeClr val="hlink"/>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6642" name="Text Box 58"/>
              <p:cNvSpPr txBox="1">
                <a:spLocks noChangeArrowheads="1"/>
              </p:cNvSpPr>
              <p:nvPr/>
            </p:nvSpPr>
            <p:spPr bwMode="auto">
              <a:xfrm>
                <a:off x="1776" y="2134"/>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a:latin typeface="Comic Sans MS" panose="030F0702030302020204" pitchFamily="66" charset="0"/>
                  </a:rPr>
                  <a:t>Branch PC</a:t>
                </a:r>
              </a:p>
            </p:txBody>
          </p:sp>
          <p:sp>
            <p:nvSpPr>
              <p:cNvPr id="26643" name="Text Box 59"/>
              <p:cNvSpPr txBox="1">
                <a:spLocks noChangeArrowheads="1"/>
              </p:cNvSpPr>
              <p:nvPr/>
            </p:nvSpPr>
            <p:spPr bwMode="auto">
              <a:xfrm>
                <a:off x="3221" y="2134"/>
                <a:ext cx="10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a:latin typeface="Comic Sans MS" panose="030F0702030302020204" pitchFamily="66" charset="0"/>
                  </a:rPr>
                  <a:t>Predicted PC</a:t>
                </a:r>
              </a:p>
            </p:txBody>
          </p:sp>
        </p:grpSp>
        <p:sp>
          <p:nvSpPr>
            <p:cNvPr id="26630" name="Oval 60"/>
            <p:cNvSpPr>
              <a:spLocks noChangeArrowheads="1"/>
            </p:cNvSpPr>
            <p:nvPr/>
          </p:nvSpPr>
          <p:spPr bwMode="auto">
            <a:xfrm>
              <a:off x="1872" y="3168"/>
              <a:ext cx="384" cy="3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a:latin typeface="Comic Sans MS" panose="030F0702030302020204" pitchFamily="66" charset="0"/>
                </a:rPr>
                <a:t>=?</a:t>
              </a:r>
            </a:p>
          </p:txBody>
        </p:sp>
        <p:sp>
          <p:nvSpPr>
            <p:cNvPr id="26631" name="Line 61"/>
            <p:cNvSpPr>
              <a:spLocks noChangeShapeType="1"/>
            </p:cNvSpPr>
            <p:nvPr/>
          </p:nvSpPr>
          <p:spPr bwMode="auto">
            <a:xfrm>
              <a:off x="2064" y="2928"/>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2" name="Text Box 62"/>
            <p:cNvSpPr txBox="1">
              <a:spLocks noChangeArrowheads="1"/>
            </p:cNvSpPr>
            <p:nvPr/>
          </p:nvSpPr>
          <p:spPr bwMode="auto">
            <a:xfrm rot="5400000">
              <a:off x="182" y="2170"/>
              <a:ext cx="128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a:latin typeface="Comic Sans MS" panose="030F0702030302020204" pitchFamily="66" charset="0"/>
                </a:rPr>
                <a:t>PC of instruction</a:t>
              </a:r>
            </a:p>
            <a:p>
              <a:pPr algn="ctr"/>
              <a:r>
                <a:rPr lang="en-US" altLang="en-US">
                  <a:latin typeface="Comic Sans MS" panose="030F0702030302020204" pitchFamily="66" charset="0"/>
                </a:rPr>
                <a:t>FETCH</a:t>
              </a:r>
            </a:p>
          </p:txBody>
        </p:sp>
        <p:sp>
          <p:nvSpPr>
            <p:cNvPr id="26633" name="AutoShape 63"/>
            <p:cNvSpPr>
              <a:spLocks/>
            </p:cNvSpPr>
            <p:nvPr/>
          </p:nvSpPr>
          <p:spPr bwMode="auto">
            <a:xfrm>
              <a:off x="1008" y="1776"/>
              <a:ext cx="288" cy="1200"/>
            </a:xfrm>
            <a:prstGeom prst="rightBrace">
              <a:avLst>
                <a:gd name="adj1" fmla="val 3472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34" name="Freeform 64"/>
            <p:cNvSpPr>
              <a:spLocks/>
            </p:cNvSpPr>
            <p:nvPr/>
          </p:nvSpPr>
          <p:spPr bwMode="auto">
            <a:xfrm>
              <a:off x="816" y="2976"/>
              <a:ext cx="1008" cy="384"/>
            </a:xfrm>
            <a:custGeom>
              <a:avLst/>
              <a:gdLst>
                <a:gd name="T0" fmla="*/ 0 w 1008"/>
                <a:gd name="T1" fmla="*/ 0 h 432"/>
                <a:gd name="T2" fmla="*/ 0 w 1008"/>
                <a:gd name="T3" fmla="*/ 239 h 432"/>
                <a:gd name="T4" fmla="*/ 1008 w 1008"/>
                <a:gd name="T5" fmla="*/ 239 h 432"/>
                <a:gd name="T6" fmla="*/ 0 60000 65536"/>
                <a:gd name="T7" fmla="*/ 0 60000 65536"/>
                <a:gd name="T8" fmla="*/ 0 60000 65536"/>
                <a:gd name="T9" fmla="*/ 0 w 1008"/>
                <a:gd name="T10" fmla="*/ 0 h 432"/>
                <a:gd name="T11" fmla="*/ 1008 w 1008"/>
                <a:gd name="T12" fmla="*/ 432 h 432"/>
              </a:gdLst>
              <a:ahLst/>
              <a:cxnLst>
                <a:cxn ang="T6">
                  <a:pos x="T0" y="T1"/>
                </a:cxn>
                <a:cxn ang="T7">
                  <a:pos x="T2" y="T3"/>
                </a:cxn>
                <a:cxn ang="T8">
                  <a:pos x="T4" y="T5"/>
                </a:cxn>
              </a:cxnLst>
              <a:rect l="T9" t="T10" r="T11" b="T12"/>
              <a:pathLst>
                <a:path w="1008" h="432">
                  <a:moveTo>
                    <a:pt x="0" y="0"/>
                  </a:moveTo>
                  <a:lnTo>
                    <a:pt x="0" y="432"/>
                  </a:lnTo>
                  <a:lnTo>
                    <a:pt x="1008" y="432"/>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35" name="Line 65"/>
            <p:cNvSpPr>
              <a:spLocks noChangeShapeType="1"/>
            </p:cNvSpPr>
            <p:nvPr/>
          </p:nvSpPr>
          <p:spPr bwMode="auto">
            <a:xfrm>
              <a:off x="4512" y="2928"/>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6" name="Text Box 66"/>
            <p:cNvSpPr txBox="1">
              <a:spLocks noChangeArrowheads="1"/>
            </p:cNvSpPr>
            <p:nvPr/>
          </p:nvSpPr>
          <p:spPr bwMode="auto">
            <a:xfrm>
              <a:off x="3984" y="3210"/>
              <a:ext cx="123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a:latin typeface="Comic Sans MS" panose="030F0702030302020204" pitchFamily="66" charset="0"/>
                </a:rPr>
                <a:t>Extra </a:t>
              </a:r>
            </a:p>
            <a:p>
              <a:pPr algn="ctr"/>
              <a:r>
                <a:rPr lang="en-US" altLang="en-US">
                  <a:latin typeface="Comic Sans MS" panose="030F0702030302020204" pitchFamily="66" charset="0"/>
                </a:rPr>
                <a:t>prediction state</a:t>
              </a:r>
            </a:p>
            <a:p>
              <a:pPr algn="ctr"/>
              <a:r>
                <a:rPr lang="en-US" altLang="en-US">
                  <a:latin typeface="Comic Sans MS" panose="030F0702030302020204" pitchFamily="66" charset="0"/>
                </a:rPr>
                <a:t>bits</a:t>
              </a:r>
            </a:p>
          </p:txBody>
        </p:sp>
        <p:sp>
          <p:nvSpPr>
            <p:cNvPr id="26637" name="Line 67"/>
            <p:cNvSpPr>
              <a:spLocks noChangeShapeType="1"/>
            </p:cNvSpPr>
            <p:nvPr/>
          </p:nvSpPr>
          <p:spPr bwMode="auto">
            <a:xfrm>
              <a:off x="2256" y="3360"/>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8" name="Text Box 68"/>
            <p:cNvSpPr txBox="1">
              <a:spLocks noChangeArrowheads="1"/>
            </p:cNvSpPr>
            <p:nvPr/>
          </p:nvSpPr>
          <p:spPr bwMode="auto">
            <a:xfrm>
              <a:off x="2592" y="3320"/>
              <a:ext cx="139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a:latin typeface="Comic Sans MS" panose="030F0702030302020204" pitchFamily="66" charset="0"/>
                </a:rPr>
                <a:t>Yes: instruction is branch and use predicted PC as next PC</a:t>
              </a:r>
              <a:endParaRPr lang="en-US" altLang="en-US" b="0">
                <a:latin typeface="Comic Sans MS" panose="030F0702030302020204" pitchFamily="66" charset="0"/>
              </a:endParaRPr>
            </a:p>
          </p:txBody>
        </p:sp>
        <p:sp>
          <p:nvSpPr>
            <p:cNvPr id="26639" name="Text Box 69"/>
            <p:cNvSpPr txBox="1">
              <a:spLocks noChangeArrowheads="1"/>
            </p:cNvSpPr>
            <p:nvPr/>
          </p:nvSpPr>
          <p:spPr bwMode="auto">
            <a:xfrm>
              <a:off x="113" y="3594"/>
              <a:ext cx="207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r"/>
              <a:r>
                <a:rPr lang="en-US" altLang="en-US">
                  <a:latin typeface="Comic Sans MS" panose="030F0702030302020204" pitchFamily="66" charset="0"/>
                </a:rPr>
                <a:t>No: branch not </a:t>
              </a:r>
            </a:p>
            <a:p>
              <a:pPr algn="r"/>
              <a:r>
                <a:rPr lang="en-US" altLang="en-US">
                  <a:latin typeface="Comic Sans MS" panose="030F0702030302020204" pitchFamily="66" charset="0"/>
                </a:rPr>
                <a:t>predicted, proceed normally</a:t>
              </a:r>
            </a:p>
            <a:p>
              <a:pPr algn="r"/>
              <a:r>
                <a:rPr lang="en-US" altLang="en-US">
                  <a:latin typeface="Comic Sans MS" panose="030F0702030302020204" pitchFamily="66" charset="0"/>
                </a:rPr>
                <a:t> (Next PC = PC+4)</a:t>
              </a:r>
              <a:endParaRPr lang="en-US" altLang="en-US" b="0">
                <a:latin typeface="Comic Sans MS" panose="030F0702030302020204" pitchFamily="66" charset="0"/>
              </a:endParaRPr>
            </a:p>
          </p:txBody>
        </p:sp>
        <p:sp>
          <p:nvSpPr>
            <p:cNvPr id="26640" name="Line 70"/>
            <p:cNvSpPr>
              <a:spLocks noChangeShapeType="1"/>
            </p:cNvSpPr>
            <p:nvPr/>
          </p:nvSpPr>
          <p:spPr bwMode="auto">
            <a:xfrm>
              <a:off x="2141" y="3508"/>
              <a:ext cx="1" cy="30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742245225"/>
      </p:ext>
    </p:extLst>
  </p:cSld>
  <p:clrMapOvr>
    <a:masterClrMapping/>
  </p:clrMapOvr>
  <p:transition>
    <p:wipe/>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endParaRPr lang="zh-CN" altLang="en-US" smtClean="0">
              <a:ea typeface="宋体" panose="02010600030101010101" pitchFamily="2" charset="-122"/>
            </a:endParaRPr>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188914"/>
            <a:ext cx="8829981" cy="665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633100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endParaRPr lang="zh-CN" altLang="en-US" smtClean="0">
              <a:ea typeface="宋体" panose="02010600030101010101" pitchFamily="2" charset="-122"/>
            </a:endParaRPr>
          </a:p>
        </p:txBody>
      </p:sp>
      <p:sp>
        <p:nvSpPr>
          <p:cNvPr id="28675" name="内容占位符 2"/>
          <p:cNvSpPr>
            <a:spLocks noGrp="1"/>
          </p:cNvSpPr>
          <p:nvPr>
            <p:ph idx="1"/>
          </p:nvPr>
        </p:nvSpPr>
        <p:spPr/>
        <p:txBody>
          <a:bodyPr/>
          <a:lstStyle/>
          <a:p>
            <a:endParaRPr lang="zh-CN" altLang="en-US" smtClean="0">
              <a:ea typeface="宋体" panose="02010600030101010101" pitchFamily="2" charset="-122"/>
            </a:endParaRP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46" y="365125"/>
            <a:ext cx="11025648" cy="602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95870128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2"/>
          <p:cNvSpPr>
            <a:spLocks noGrp="1" noChangeArrowheads="1"/>
          </p:cNvSpPr>
          <p:nvPr>
            <p:ph type="title"/>
          </p:nvPr>
        </p:nvSpPr>
        <p:spPr>
          <a:xfrm>
            <a:off x="848032" y="229394"/>
            <a:ext cx="10515600" cy="633413"/>
          </a:xfrm>
        </p:spPr>
        <p:txBody>
          <a:bodyPr>
            <a:normAutofit fontScale="90000"/>
          </a:bodyPr>
          <a:lstStyle/>
          <a:p>
            <a:r>
              <a:rPr lang="zh-CN" altLang="en-US" dirty="0" smtClean="0">
                <a:ea typeface="宋体" panose="02010600030101010101" pitchFamily="2" charset="-122"/>
              </a:rPr>
              <a:t>硬件支持精确中断</a:t>
            </a:r>
          </a:p>
        </p:txBody>
      </p:sp>
      <p:sp>
        <p:nvSpPr>
          <p:cNvPr id="31746" name="Rectangle 2"/>
          <p:cNvSpPr>
            <a:spLocks noGrp="1" noChangeArrowheads="1"/>
          </p:cNvSpPr>
          <p:nvPr>
            <p:ph idx="1"/>
          </p:nvPr>
        </p:nvSpPr>
        <p:spPr>
          <a:xfrm>
            <a:off x="425451" y="1014412"/>
            <a:ext cx="6668320" cy="5607614"/>
          </a:xfrm>
          <a:noFill/>
        </p:spPr>
        <p:txBody>
          <a:bodyPr vert="horz" lIns="90488" tIns="44450" rIns="90488" bIns="44450" rtlCol="0">
            <a:normAutofit/>
          </a:bodyPr>
          <a:lstStyle/>
          <a:p>
            <a:r>
              <a:rPr lang="zh-CN" altLang="en-US" dirty="0" smtClean="0">
                <a:ea typeface="宋体" panose="02010600030101010101" pitchFamily="2" charset="-122"/>
              </a:rPr>
              <a:t>需要硬件缓存没有提交的指令结果</a:t>
            </a:r>
            <a:r>
              <a:rPr lang="en-US" altLang="zh-CN" dirty="0" smtClean="0">
                <a:ea typeface="宋体" panose="02010600030101010101" pitchFamily="2" charset="-122"/>
              </a:rPr>
              <a:t>: </a:t>
            </a:r>
            <a:r>
              <a:rPr lang="en-US" altLang="zh-CN" i="1" dirty="0" smtClean="0">
                <a:solidFill>
                  <a:schemeClr val="accent1"/>
                </a:solidFill>
                <a:ea typeface="宋体" panose="02010600030101010101" pitchFamily="2" charset="-122"/>
              </a:rPr>
              <a:t>reorder buffer （ROB）</a:t>
            </a:r>
            <a:endParaRPr lang="en-US" altLang="zh-CN" sz="2000" dirty="0">
              <a:ea typeface="宋体" panose="02010600030101010101" pitchFamily="2" charset="-122"/>
            </a:endParaRPr>
          </a:p>
          <a:p>
            <a:pPr lvl="1">
              <a:lnSpc>
                <a:spcPct val="100000"/>
              </a:lnSpc>
            </a:pPr>
            <a:r>
              <a:rPr lang="en-US" altLang="zh-CN" dirty="0" smtClean="0">
                <a:ea typeface="宋体" panose="02010600030101010101" pitchFamily="2" charset="-122"/>
              </a:rPr>
              <a:t>3 </a:t>
            </a:r>
            <a:r>
              <a:rPr lang="zh-CN" altLang="en-US" dirty="0" smtClean="0">
                <a:ea typeface="宋体" panose="02010600030101010101" pitchFamily="2" charset="-122"/>
              </a:rPr>
              <a:t>个域: 指令类型</a:t>
            </a:r>
            <a:r>
              <a:rPr lang="en-US" altLang="zh-CN" dirty="0" smtClean="0">
                <a:ea typeface="宋体" panose="02010600030101010101" pitchFamily="2" charset="-122"/>
              </a:rPr>
              <a:t>,</a:t>
            </a:r>
            <a:r>
              <a:rPr lang="zh-CN" altLang="en-US" dirty="0" smtClean="0">
                <a:ea typeface="宋体" panose="02010600030101010101" pitchFamily="2" charset="-122"/>
              </a:rPr>
              <a:t>目的地址</a:t>
            </a:r>
            <a:r>
              <a:rPr lang="en-US" altLang="zh-CN" dirty="0" smtClean="0">
                <a:ea typeface="宋体" panose="02010600030101010101" pitchFamily="2" charset="-122"/>
              </a:rPr>
              <a:t>, </a:t>
            </a:r>
            <a:r>
              <a:rPr lang="zh-CN" altLang="en-US" dirty="0" smtClean="0">
                <a:ea typeface="宋体" panose="02010600030101010101" pitchFamily="2" charset="-122"/>
              </a:rPr>
              <a:t>值</a:t>
            </a:r>
            <a:endParaRPr lang="en-US" altLang="zh-CN" dirty="0" smtClean="0">
              <a:ea typeface="宋体" panose="02010600030101010101" pitchFamily="2" charset="-122"/>
            </a:endParaRPr>
          </a:p>
          <a:p>
            <a:pPr lvl="1">
              <a:lnSpc>
                <a:spcPct val="100000"/>
              </a:lnSpc>
            </a:pPr>
            <a:r>
              <a:rPr lang="en-US" altLang="zh-CN" dirty="0" smtClean="0">
                <a:ea typeface="宋体" panose="02010600030101010101" pitchFamily="2" charset="-122"/>
              </a:rPr>
              <a:t>Reorder buffer </a:t>
            </a:r>
            <a:r>
              <a:rPr lang="zh-CN" altLang="en-US" dirty="0" smtClean="0">
                <a:ea typeface="宋体" panose="02010600030101010101" pitchFamily="2" charset="-122"/>
              </a:rPr>
              <a:t>可以作为操作数源</a:t>
            </a:r>
            <a:r>
              <a:rPr lang="en-US" altLang="zh-CN" dirty="0" smtClean="0">
                <a:ea typeface="宋体" panose="02010600030101010101" pitchFamily="2" charset="-122"/>
              </a:rPr>
              <a:t> =&gt; </a:t>
            </a:r>
            <a:r>
              <a:rPr lang="zh-CN" altLang="en-US" dirty="0" smtClean="0">
                <a:ea typeface="宋体" panose="02010600030101010101" pitchFamily="2" charset="-122"/>
              </a:rPr>
              <a:t>就像有更多的寄存器（与</a:t>
            </a:r>
            <a:r>
              <a:rPr lang="en-US" altLang="zh-CN" dirty="0" smtClean="0">
                <a:ea typeface="宋体" panose="02010600030101010101" pitchFamily="2" charset="-122"/>
              </a:rPr>
              <a:t>RS</a:t>
            </a:r>
            <a:r>
              <a:rPr lang="zh-CN" altLang="en-US" dirty="0" smtClean="0">
                <a:ea typeface="宋体" panose="02010600030101010101" pitchFamily="2" charset="-122"/>
              </a:rPr>
              <a:t>类似）</a:t>
            </a:r>
          </a:p>
          <a:p>
            <a:pPr lvl="1">
              <a:lnSpc>
                <a:spcPct val="100000"/>
              </a:lnSpc>
            </a:pPr>
            <a:r>
              <a:rPr lang="zh-CN" altLang="en-US" dirty="0" smtClean="0">
                <a:ea typeface="宋体" panose="02010600030101010101" pitchFamily="2" charset="-122"/>
              </a:rPr>
              <a:t>当指令执行阶段完成后，用</a:t>
            </a:r>
            <a:r>
              <a:rPr lang="en-US" altLang="zh-CN" dirty="0" smtClean="0">
                <a:ea typeface="宋体" panose="02010600030101010101" pitchFamily="2" charset="-122"/>
              </a:rPr>
              <a:t>ROB</a:t>
            </a:r>
            <a:r>
              <a:rPr lang="zh-CN" altLang="en-US" dirty="0" smtClean="0">
                <a:ea typeface="宋体" panose="02010600030101010101" pitchFamily="2" charset="-122"/>
              </a:rPr>
              <a:t>的编号代替</a:t>
            </a:r>
            <a:r>
              <a:rPr lang="en-US" altLang="zh-CN" dirty="0" smtClean="0">
                <a:ea typeface="宋体" panose="02010600030101010101" pitchFamily="2" charset="-122"/>
              </a:rPr>
              <a:t>RS</a:t>
            </a:r>
            <a:r>
              <a:rPr lang="zh-CN" altLang="en-US" dirty="0" smtClean="0">
                <a:ea typeface="宋体" panose="02010600030101010101" pitchFamily="2" charset="-122"/>
              </a:rPr>
              <a:t>中的值</a:t>
            </a:r>
          </a:p>
          <a:p>
            <a:pPr lvl="1">
              <a:lnSpc>
                <a:spcPct val="100000"/>
              </a:lnSpc>
            </a:pPr>
            <a:r>
              <a:rPr lang="zh-CN" altLang="en-US" dirty="0" smtClean="0">
                <a:ea typeface="宋体" panose="02010600030101010101" pitchFamily="2" charset="-122"/>
              </a:rPr>
              <a:t>增加指令提交阶段</a:t>
            </a:r>
            <a:endParaRPr lang="en-US" altLang="zh-CN" dirty="0" smtClean="0">
              <a:ea typeface="宋体" panose="02010600030101010101" pitchFamily="2" charset="-122"/>
            </a:endParaRPr>
          </a:p>
          <a:p>
            <a:pPr lvl="1">
              <a:lnSpc>
                <a:spcPct val="100000"/>
              </a:lnSpc>
            </a:pPr>
            <a:r>
              <a:rPr lang="en-US" altLang="zh-CN" dirty="0" smtClean="0">
                <a:ea typeface="宋体" panose="02010600030101010101" pitchFamily="2" charset="-122"/>
              </a:rPr>
              <a:t>ROB</a:t>
            </a:r>
            <a:r>
              <a:rPr lang="zh-CN" altLang="en-US" dirty="0" smtClean="0">
                <a:ea typeface="宋体" panose="02010600030101010101" pitchFamily="2" charset="-122"/>
              </a:rPr>
              <a:t>提供执行完成阶段和提交阶段的操作数</a:t>
            </a:r>
            <a:endParaRPr lang="en-US" altLang="zh-CN" dirty="0" smtClean="0">
              <a:ea typeface="宋体" panose="02010600030101010101" pitchFamily="2" charset="-122"/>
            </a:endParaRPr>
          </a:p>
          <a:p>
            <a:pPr lvl="1">
              <a:lnSpc>
                <a:spcPct val="100000"/>
              </a:lnSpc>
            </a:pPr>
            <a:r>
              <a:rPr lang="zh-CN" altLang="en-US" dirty="0" smtClean="0">
                <a:ea typeface="宋体" panose="02010600030101010101" pitchFamily="2" charset="-122"/>
              </a:rPr>
              <a:t>一旦操作数提交，结果就写入寄存器</a:t>
            </a:r>
            <a:endParaRPr lang="en-US" altLang="zh-CN" dirty="0" smtClean="0">
              <a:ea typeface="宋体" panose="02010600030101010101" pitchFamily="2" charset="-122"/>
            </a:endParaRPr>
          </a:p>
          <a:p>
            <a:pPr lvl="1">
              <a:lnSpc>
                <a:spcPct val="100000"/>
              </a:lnSpc>
            </a:pPr>
            <a:r>
              <a:rPr lang="zh-CN" altLang="en-US" dirty="0" smtClean="0">
                <a:ea typeface="宋体" panose="02010600030101010101" pitchFamily="2" charset="-122"/>
              </a:rPr>
              <a:t>这样，在预测失败时，容易恢复推断执行的指令，或发生异常时，容易恢复状态</a:t>
            </a:r>
            <a:endParaRPr lang="en-US" altLang="zh-CN" dirty="0" smtClean="0">
              <a:solidFill>
                <a:schemeClr val="accent1"/>
              </a:solidFill>
              <a:ea typeface="宋体" panose="02010600030101010101" pitchFamily="2" charset="-122"/>
            </a:endParaRPr>
          </a:p>
        </p:txBody>
      </p:sp>
      <p:grpSp>
        <p:nvGrpSpPr>
          <p:cNvPr id="31747" name="Group 3"/>
          <p:cNvGrpSpPr>
            <a:grpSpLocks/>
          </p:cNvGrpSpPr>
          <p:nvPr/>
        </p:nvGrpSpPr>
        <p:grpSpPr bwMode="auto">
          <a:xfrm>
            <a:off x="7474770" y="1841090"/>
            <a:ext cx="4114800" cy="3702050"/>
            <a:chOff x="2996" y="1104"/>
            <a:chExt cx="2592" cy="2332"/>
          </a:xfrm>
        </p:grpSpPr>
        <p:sp>
          <p:nvSpPr>
            <p:cNvPr id="31749" name="Rectangle 4"/>
            <p:cNvSpPr>
              <a:spLocks noChangeArrowheads="1"/>
            </p:cNvSpPr>
            <p:nvPr/>
          </p:nvSpPr>
          <p:spPr bwMode="auto">
            <a:xfrm>
              <a:off x="4272" y="1248"/>
              <a:ext cx="1040" cy="656"/>
            </a:xfrm>
            <a:prstGeom prst="rect">
              <a:avLst/>
            </a:prstGeom>
            <a:solidFill>
              <a:schemeClr val="bg1"/>
            </a:solidFill>
            <a:ln w="25400">
              <a:solidFill>
                <a:schemeClr val="tx1"/>
              </a:solidFill>
              <a:miter lim="800000"/>
              <a:headEnd/>
              <a:tailEnd/>
            </a:ln>
          </p:spPr>
          <p:txBody>
            <a:bodyPr wrap="none" lIns="90488" tIns="44450" rIns="90488" bIns="44450"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b="0" dirty="0">
                  <a:ea typeface="宋体" panose="02010600030101010101" pitchFamily="2" charset="-122"/>
                </a:rPr>
                <a:t>Reorder</a:t>
              </a:r>
            </a:p>
            <a:p>
              <a:pPr algn="ctr"/>
              <a:r>
                <a:rPr lang="en-US" altLang="zh-CN" b="0" dirty="0">
                  <a:ea typeface="宋体" panose="02010600030101010101" pitchFamily="2" charset="-122"/>
                </a:rPr>
                <a:t>Buffer</a:t>
              </a:r>
            </a:p>
          </p:txBody>
        </p:sp>
        <p:sp>
          <p:nvSpPr>
            <p:cNvPr id="31750" name="Rectangle 5"/>
            <p:cNvSpPr>
              <a:spLocks noChangeArrowheads="1"/>
            </p:cNvSpPr>
            <p:nvPr/>
          </p:nvSpPr>
          <p:spPr bwMode="auto">
            <a:xfrm>
              <a:off x="3320" y="1568"/>
              <a:ext cx="476" cy="740"/>
            </a:xfrm>
            <a:prstGeom prst="rect">
              <a:avLst/>
            </a:prstGeom>
            <a:solidFill>
              <a:schemeClr val="bg1"/>
            </a:solidFill>
            <a:ln w="25400">
              <a:solidFill>
                <a:schemeClr val="tx1"/>
              </a:solidFill>
              <a:miter lim="800000"/>
              <a:headEnd/>
              <a:tailEnd/>
            </a:ln>
          </p:spPr>
          <p:txBody>
            <a:bodyPr wrap="none" lIns="90488" tIns="44450" rIns="90488" bIns="44450"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b="0">
                  <a:ea typeface="宋体" panose="02010600030101010101" pitchFamily="2" charset="-122"/>
                </a:rPr>
                <a:t>FP</a:t>
              </a:r>
            </a:p>
            <a:p>
              <a:pPr algn="ctr"/>
              <a:r>
                <a:rPr lang="en-US" altLang="zh-CN" b="0">
                  <a:ea typeface="宋体" panose="02010600030101010101" pitchFamily="2" charset="-122"/>
                </a:rPr>
                <a:t>Op</a:t>
              </a:r>
            </a:p>
            <a:p>
              <a:pPr algn="ctr"/>
              <a:r>
                <a:rPr lang="en-US" altLang="zh-CN" b="0">
                  <a:ea typeface="宋体" panose="02010600030101010101" pitchFamily="2" charset="-122"/>
                </a:rPr>
                <a:t>Queue</a:t>
              </a:r>
            </a:p>
          </p:txBody>
        </p:sp>
        <p:sp>
          <p:nvSpPr>
            <p:cNvPr id="31751" name="Rectangle 6"/>
            <p:cNvSpPr>
              <a:spLocks noChangeArrowheads="1"/>
            </p:cNvSpPr>
            <p:nvPr/>
          </p:nvSpPr>
          <p:spPr bwMode="auto">
            <a:xfrm>
              <a:off x="3224" y="3032"/>
              <a:ext cx="656" cy="152"/>
            </a:xfrm>
            <a:prstGeom prst="rect">
              <a:avLst/>
            </a:prstGeom>
            <a:solidFill>
              <a:schemeClr val="bg1"/>
            </a:solidFill>
            <a:ln w="25400">
              <a:solidFill>
                <a:schemeClr val="tx1"/>
              </a:solidFill>
              <a:miter lim="800000"/>
              <a:headEnd/>
              <a:tailEnd/>
            </a:ln>
          </p:spPr>
          <p:txBody>
            <a:bodyPr wrap="none" lIns="90488" tIns="44450" rIns="90488" bIns="44450"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b="0">
                  <a:ea typeface="宋体" panose="02010600030101010101" pitchFamily="2" charset="-122"/>
                </a:rPr>
                <a:t>FP Adder</a:t>
              </a:r>
            </a:p>
          </p:txBody>
        </p:sp>
        <p:sp>
          <p:nvSpPr>
            <p:cNvPr id="31752" name="Rectangle 7"/>
            <p:cNvSpPr>
              <a:spLocks noChangeArrowheads="1"/>
            </p:cNvSpPr>
            <p:nvPr/>
          </p:nvSpPr>
          <p:spPr bwMode="auto">
            <a:xfrm>
              <a:off x="4448" y="3032"/>
              <a:ext cx="656" cy="152"/>
            </a:xfrm>
            <a:prstGeom prst="rect">
              <a:avLst/>
            </a:prstGeom>
            <a:solidFill>
              <a:schemeClr val="bg1"/>
            </a:solidFill>
            <a:ln w="25400">
              <a:solidFill>
                <a:schemeClr val="tx1"/>
              </a:solidFill>
              <a:miter lim="800000"/>
              <a:headEnd/>
              <a:tailEnd/>
            </a:ln>
          </p:spPr>
          <p:txBody>
            <a:bodyPr wrap="none" lIns="90488" tIns="44450" rIns="90488" bIns="44450"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b="0">
                  <a:ea typeface="宋体" panose="02010600030101010101" pitchFamily="2" charset="-122"/>
                </a:rPr>
                <a:t>FP Adder</a:t>
              </a:r>
            </a:p>
          </p:txBody>
        </p:sp>
        <p:sp>
          <p:nvSpPr>
            <p:cNvPr id="31753" name="Rectangle 8"/>
            <p:cNvSpPr>
              <a:spLocks noChangeArrowheads="1"/>
            </p:cNvSpPr>
            <p:nvPr/>
          </p:nvSpPr>
          <p:spPr bwMode="auto">
            <a:xfrm>
              <a:off x="3044" y="2756"/>
              <a:ext cx="908" cy="200"/>
            </a:xfrm>
            <a:prstGeom prst="rect">
              <a:avLst/>
            </a:prstGeom>
            <a:solidFill>
              <a:schemeClr val="bg1"/>
            </a:solidFill>
            <a:ln w="25400">
              <a:solidFill>
                <a:schemeClr val="tx1"/>
              </a:solidFill>
              <a:miter lim="800000"/>
              <a:headEnd/>
              <a:tailEnd/>
            </a:ln>
          </p:spPr>
          <p:txBody>
            <a:bodyPr wrap="none" lIns="90488" tIns="44450" rIns="90488" bIns="44450"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b="0">
                  <a:ea typeface="宋体" panose="02010600030101010101" pitchFamily="2" charset="-122"/>
                </a:rPr>
                <a:t>Res Stations</a:t>
              </a:r>
            </a:p>
          </p:txBody>
        </p:sp>
        <p:sp>
          <p:nvSpPr>
            <p:cNvPr id="31754" name="Rectangle 9"/>
            <p:cNvSpPr>
              <a:spLocks noChangeArrowheads="1"/>
            </p:cNvSpPr>
            <p:nvPr/>
          </p:nvSpPr>
          <p:spPr bwMode="auto">
            <a:xfrm>
              <a:off x="4304" y="2756"/>
              <a:ext cx="908" cy="200"/>
            </a:xfrm>
            <a:prstGeom prst="rect">
              <a:avLst/>
            </a:prstGeom>
            <a:solidFill>
              <a:schemeClr val="bg1"/>
            </a:solidFill>
            <a:ln w="25400">
              <a:solidFill>
                <a:schemeClr val="tx1"/>
              </a:solidFill>
              <a:miter lim="800000"/>
              <a:headEnd/>
              <a:tailEnd/>
            </a:ln>
          </p:spPr>
          <p:txBody>
            <a:bodyPr wrap="none" lIns="90488" tIns="44450" rIns="90488" bIns="44450"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b="0">
                  <a:ea typeface="宋体" panose="02010600030101010101" pitchFamily="2" charset="-122"/>
                </a:rPr>
                <a:t>Res Stations</a:t>
              </a:r>
            </a:p>
          </p:txBody>
        </p:sp>
        <p:sp>
          <p:nvSpPr>
            <p:cNvPr id="31755" name="Line 10"/>
            <p:cNvSpPr>
              <a:spLocks noChangeShapeType="1"/>
            </p:cNvSpPr>
            <p:nvPr/>
          </p:nvSpPr>
          <p:spPr bwMode="auto">
            <a:xfrm>
              <a:off x="2996" y="3408"/>
              <a:ext cx="25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6" name="Line 11"/>
            <p:cNvSpPr>
              <a:spLocks noChangeShapeType="1"/>
            </p:cNvSpPr>
            <p:nvPr/>
          </p:nvSpPr>
          <p:spPr bwMode="auto">
            <a:xfrm>
              <a:off x="5568" y="1112"/>
              <a:ext cx="0" cy="22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Line 12"/>
            <p:cNvSpPr>
              <a:spLocks noChangeShapeType="1"/>
            </p:cNvSpPr>
            <p:nvPr/>
          </p:nvSpPr>
          <p:spPr bwMode="auto">
            <a:xfrm flipH="1">
              <a:off x="4800" y="1104"/>
              <a:ext cx="7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Line 13"/>
            <p:cNvSpPr>
              <a:spLocks noChangeShapeType="1"/>
            </p:cNvSpPr>
            <p:nvPr/>
          </p:nvSpPr>
          <p:spPr bwMode="auto">
            <a:xfrm>
              <a:off x="4800" y="1104"/>
              <a:ext cx="0" cy="1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Line 14"/>
            <p:cNvSpPr>
              <a:spLocks noChangeShapeType="1"/>
            </p:cNvSpPr>
            <p:nvPr/>
          </p:nvSpPr>
          <p:spPr bwMode="auto">
            <a:xfrm>
              <a:off x="3552" y="3188"/>
              <a:ext cx="0" cy="2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0" name="Line 15"/>
            <p:cNvSpPr>
              <a:spLocks noChangeShapeType="1"/>
            </p:cNvSpPr>
            <p:nvPr/>
          </p:nvSpPr>
          <p:spPr bwMode="auto">
            <a:xfrm>
              <a:off x="4764" y="3212"/>
              <a:ext cx="0" cy="2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Line 16"/>
            <p:cNvSpPr>
              <a:spLocks noChangeShapeType="1"/>
            </p:cNvSpPr>
            <p:nvPr/>
          </p:nvSpPr>
          <p:spPr bwMode="auto">
            <a:xfrm>
              <a:off x="3528" y="2324"/>
              <a:ext cx="0" cy="4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2" name="Line 17"/>
            <p:cNvSpPr>
              <a:spLocks noChangeShapeType="1"/>
            </p:cNvSpPr>
            <p:nvPr/>
          </p:nvSpPr>
          <p:spPr bwMode="auto">
            <a:xfrm>
              <a:off x="3536" y="2484"/>
              <a:ext cx="12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3" name="Line 18"/>
            <p:cNvSpPr>
              <a:spLocks noChangeShapeType="1"/>
            </p:cNvSpPr>
            <p:nvPr/>
          </p:nvSpPr>
          <p:spPr bwMode="auto">
            <a:xfrm>
              <a:off x="4800" y="2496"/>
              <a:ext cx="0" cy="2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4" name="Line 19"/>
            <p:cNvSpPr>
              <a:spLocks noChangeShapeType="1"/>
            </p:cNvSpPr>
            <p:nvPr/>
          </p:nvSpPr>
          <p:spPr bwMode="auto">
            <a:xfrm>
              <a:off x="4800" y="1920"/>
              <a:ext cx="0" cy="5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5" name="Line 20"/>
            <p:cNvSpPr>
              <a:spLocks noChangeShapeType="1"/>
            </p:cNvSpPr>
            <p:nvPr/>
          </p:nvSpPr>
          <p:spPr bwMode="auto">
            <a:xfrm flipH="1">
              <a:off x="4732" y="2484"/>
              <a:ext cx="8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6" name="Rectangle 21"/>
            <p:cNvSpPr>
              <a:spLocks noChangeArrowheads="1"/>
            </p:cNvSpPr>
            <p:nvPr/>
          </p:nvSpPr>
          <p:spPr bwMode="auto">
            <a:xfrm>
              <a:off x="4432" y="2022"/>
              <a:ext cx="704" cy="308"/>
            </a:xfrm>
            <a:prstGeom prst="rect">
              <a:avLst/>
            </a:prstGeom>
            <a:solidFill>
              <a:schemeClr val="bg1"/>
            </a:solidFill>
            <a:ln w="25400">
              <a:solidFill>
                <a:schemeClr val="tx1"/>
              </a:solidFill>
              <a:miter lim="800000"/>
              <a:headEnd/>
              <a:tailEnd/>
            </a:ln>
          </p:spPr>
          <p:txBody>
            <a:bodyPr wrap="none" lIns="90488" tIns="44450" rIns="90488" bIns="44450"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b="0">
                  <a:ea typeface="宋体" panose="02010600030101010101" pitchFamily="2" charset="-122"/>
                </a:rPr>
                <a:t>FP Regs</a:t>
              </a:r>
            </a:p>
          </p:txBody>
        </p:sp>
      </p:grpSp>
    </p:spTree>
    <p:extLst>
      <p:ext uri="{BB962C8B-B14F-4D97-AF65-F5344CB8AC3E}">
        <p14:creationId xmlns:p14="http://schemas.microsoft.com/office/powerpoint/2010/main" val="1791682479"/>
      </p:ext>
    </p:extLst>
  </p:cSld>
  <p:clrMapOvr>
    <a:masterClrMapping/>
  </p:clrMapOvr>
  <p:transition>
    <p:wipe/>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xfrm>
            <a:off x="838200" y="320880"/>
            <a:ext cx="10515600" cy="652514"/>
          </a:xfrm>
        </p:spPr>
        <p:txBody>
          <a:bodyPr>
            <a:normAutofit/>
          </a:bodyPr>
          <a:lstStyle/>
          <a:p>
            <a:r>
              <a:rPr lang="zh-CN" altLang="en-US" dirty="0" smtClean="0">
                <a:ea typeface="宋体" panose="02010600030101010101" pitchFamily="2" charset="-122"/>
              </a:rPr>
              <a:t>支持推断执行的</a:t>
            </a:r>
            <a:r>
              <a:rPr lang="en-US" altLang="zh-CN" dirty="0" smtClean="0">
                <a:ea typeface="宋体" panose="02010600030101010101" pitchFamily="2" charset="-122"/>
              </a:rPr>
              <a:t> </a:t>
            </a:r>
            <a:r>
              <a:rPr lang="en-US" altLang="zh-CN" dirty="0" err="1" smtClean="0">
                <a:ea typeface="宋体" panose="02010600030101010101" pitchFamily="2" charset="-122"/>
              </a:rPr>
              <a:t>Tomasulo</a:t>
            </a:r>
            <a:r>
              <a:rPr lang="en-US" altLang="zh-CN" dirty="0" smtClean="0">
                <a:ea typeface="宋体" panose="02010600030101010101" pitchFamily="2" charset="-122"/>
              </a:rPr>
              <a:t> </a:t>
            </a:r>
            <a:r>
              <a:rPr lang="zh-CN" altLang="en-US" dirty="0" smtClean="0">
                <a:ea typeface="宋体" panose="02010600030101010101" pitchFamily="2" charset="-122"/>
              </a:rPr>
              <a:t>算法的四阶段</a:t>
            </a:r>
          </a:p>
        </p:txBody>
      </p:sp>
      <p:sp>
        <p:nvSpPr>
          <p:cNvPr id="32770" name="Rectangle 2"/>
          <p:cNvSpPr>
            <a:spLocks noGrp="1" noChangeArrowheads="1"/>
          </p:cNvSpPr>
          <p:nvPr>
            <p:ph idx="1"/>
          </p:nvPr>
        </p:nvSpPr>
        <p:spPr>
          <a:xfrm>
            <a:off x="838200" y="1150374"/>
            <a:ext cx="10515600" cy="5220929"/>
          </a:xfrm>
          <a:noFill/>
        </p:spPr>
        <p:txBody>
          <a:bodyPr vert="horz" lIns="90488" tIns="44450" rIns="90488" bIns="44450" rtlCol="0">
            <a:normAutofit fontScale="92500" lnSpcReduction="10000"/>
          </a:bodyPr>
          <a:lstStyle/>
          <a:p>
            <a:pPr>
              <a:lnSpc>
                <a:spcPct val="90000"/>
              </a:lnSpc>
              <a:buFont typeface="Wingdings" panose="05000000000000000000" pitchFamily="2" charset="2"/>
              <a:buNone/>
            </a:pPr>
            <a:r>
              <a:rPr lang="zh-CN" altLang="en-US" dirty="0" smtClean="0">
                <a:solidFill>
                  <a:schemeClr val="accent1"/>
                </a:solidFill>
                <a:ea typeface="宋体" panose="02010600030101010101" pitchFamily="2" charset="-122"/>
              </a:rPr>
              <a:t>1. </a:t>
            </a:r>
            <a:r>
              <a:rPr lang="en-US" altLang="zh-CN" dirty="0" smtClean="0">
                <a:solidFill>
                  <a:schemeClr val="accent1"/>
                </a:solidFill>
                <a:ea typeface="宋体" panose="02010600030101010101" pitchFamily="2" charset="-122"/>
              </a:rPr>
              <a:t>Issue</a:t>
            </a:r>
            <a:r>
              <a:rPr lang="en-US" altLang="zh-CN" dirty="0" smtClean="0">
                <a:ea typeface="宋体" panose="02010600030101010101" pitchFamily="2" charset="-122"/>
              </a:rPr>
              <a:t>—get instruction from FP Op Queue</a:t>
            </a:r>
          </a:p>
          <a:p>
            <a:pPr lvl="1">
              <a:lnSpc>
                <a:spcPct val="90000"/>
              </a:lnSpc>
              <a:spcBef>
                <a:spcPct val="15000"/>
              </a:spcBef>
            </a:pPr>
            <a:r>
              <a:rPr lang="zh-CN" altLang="en-US" dirty="0" smtClean="0">
                <a:ea typeface="宋体" panose="02010600030101010101" pitchFamily="2" charset="-122"/>
              </a:rPr>
              <a:t>如果</a:t>
            </a:r>
            <a:r>
              <a:rPr lang="en-US" altLang="zh-CN" dirty="0" smtClean="0">
                <a:ea typeface="宋体" panose="02010600030101010101" pitchFamily="2" charset="-122"/>
              </a:rPr>
              <a:t>RS</a:t>
            </a:r>
            <a:r>
              <a:rPr lang="zh-CN" altLang="en-US" dirty="0" smtClean="0">
                <a:ea typeface="宋体" panose="02010600030101010101" pitchFamily="2" charset="-122"/>
              </a:rPr>
              <a:t>和</a:t>
            </a:r>
            <a:r>
              <a:rPr lang="en-US" altLang="zh-CN" dirty="0" smtClean="0">
                <a:ea typeface="宋体" panose="02010600030101010101" pitchFamily="2" charset="-122"/>
              </a:rPr>
              <a:t>ROB</a:t>
            </a:r>
            <a:r>
              <a:rPr lang="zh-CN" altLang="en-US" dirty="0" smtClean="0">
                <a:ea typeface="宋体" panose="02010600030101010101" pitchFamily="2" charset="-122"/>
              </a:rPr>
              <a:t>有空闲单元就发射指令。如果寄存器或</a:t>
            </a:r>
            <a:r>
              <a:rPr lang="en-US" altLang="zh-CN" dirty="0" smtClean="0">
                <a:ea typeface="宋体" panose="02010600030101010101" pitchFamily="2" charset="-122"/>
              </a:rPr>
              <a:t>ROB</a:t>
            </a:r>
            <a:r>
              <a:rPr lang="zh-CN" altLang="en-US" dirty="0" smtClean="0">
                <a:ea typeface="宋体" panose="02010600030101010101" pitchFamily="2" charset="-122"/>
              </a:rPr>
              <a:t>中源操作数可用，就将其发送到</a:t>
            </a:r>
            <a:r>
              <a:rPr lang="en-US" altLang="zh-CN" dirty="0" smtClean="0">
                <a:ea typeface="宋体" panose="02010600030101010101" pitchFamily="2" charset="-122"/>
              </a:rPr>
              <a:t>RS</a:t>
            </a:r>
            <a:r>
              <a:rPr lang="zh-CN" altLang="en-US" dirty="0" smtClean="0">
                <a:ea typeface="宋体" panose="02010600030101010101" pitchFamily="2" charset="-122"/>
              </a:rPr>
              <a:t>，目的地址的</a:t>
            </a:r>
            <a:r>
              <a:rPr lang="en-US" altLang="zh-CN" dirty="0" smtClean="0">
                <a:ea typeface="宋体" panose="02010600030101010101" pitchFamily="2" charset="-122"/>
              </a:rPr>
              <a:t>ROB</a:t>
            </a:r>
            <a:r>
              <a:rPr lang="zh-CN" altLang="en-US" dirty="0" smtClean="0">
                <a:ea typeface="宋体" panose="02010600030101010101" pitchFamily="2" charset="-122"/>
              </a:rPr>
              <a:t>编号也发送给</a:t>
            </a:r>
            <a:r>
              <a:rPr lang="en-US" altLang="zh-CN" dirty="0" smtClean="0">
                <a:ea typeface="宋体" panose="02010600030101010101" pitchFamily="2" charset="-122"/>
              </a:rPr>
              <a:t>RS (this stage sometimes called “dispatch”)</a:t>
            </a:r>
          </a:p>
          <a:p>
            <a:pPr>
              <a:lnSpc>
                <a:spcPct val="90000"/>
              </a:lnSpc>
              <a:buFont typeface="Wingdings" panose="05000000000000000000" pitchFamily="2" charset="2"/>
              <a:buNone/>
            </a:pPr>
            <a:r>
              <a:rPr lang="en-US" altLang="zh-CN" dirty="0" smtClean="0">
                <a:solidFill>
                  <a:schemeClr val="accent1"/>
                </a:solidFill>
                <a:ea typeface="宋体" panose="02010600030101010101" pitchFamily="2" charset="-122"/>
              </a:rPr>
              <a:t>2. Execution</a:t>
            </a:r>
            <a:r>
              <a:rPr lang="en-US" altLang="zh-CN" dirty="0" smtClean="0">
                <a:ea typeface="宋体" panose="02010600030101010101" pitchFamily="2" charset="-122"/>
              </a:rPr>
              <a:t>—operate on operands (EX)</a:t>
            </a:r>
          </a:p>
          <a:p>
            <a:pPr lvl="1">
              <a:lnSpc>
                <a:spcPct val="75000"/>
              </a:lnSpc>
            </a:pPr>
            <a:r>
              <a:rPr lang="zh-CN" altLang="en-US" dirty="0" smtClean="0">
                <a:ea typeface="宋体" panose="02010600030101010101" pitchFamily="2" charset="-122"/>
              </a:rPr>
              <a:t>当操作数就绪后，开始执行。如果没有就绪，监测</a:t>
            </a:r>
            <a:r>
              <a:rPr lang="en-US" altLang="zh-CN" dirty="0" smtClean="0">
                <a:ea typeface="宋体" panose="02010600030101010101" pitchFamily="2" charset="-122"/>
              </a:rPr>
              <a:t>CDB，</a:t>
            </a:r>
            <a:r>
              <a:rPr lang="zh-CN" altLang="en-US" dirty="0" smtClean="0">
                <a:ea typeface="宋体" panose="02010600030101010101" pitchFamily="2" charset="-122"/>
              </a:rPr>
              <a:t>检查</a:t>
            </a:r>
            <a:r>
              <a:rPr lang="en-US" altLang="zh-CN" dirty="0" smtClean="0">
                <a:ea typeface="宋体" panose="02010600030101010101" pitchFamily="2" charset="-122"/>
              </a:rPr>
              <a:t>RAW</a:t>
            </a:r>
            <a:r>
              <a:rPr lang="zh-CN" altLang="en-US" dirty="0" smtClean="0">
                <a:ea typeface="宋体" panose="02010600030101010101" pitchFamily="2" charset="-122"/>
              </a:rPr>
              <a:t>相关</a:t>
            </a:r>
            <a:endParaRPr lang="en-US" altLang="zh-CN" dirty="0" smtClean="0">
              <a:ea typeface="宋体" panose="02010600030101010101" pitchFamily="2" charset="-122"/>
            </a:endParaRPr>
          </a:p>
          <a:p>
            <a:pPr>
              <a:lnSpc>
                <a:spcPct val="90000"/>
              </a:lnSpc>
              <a:buFont typeface="Wingdings" panose="05000000000000000000" pitchFamily="2" charset="2"/>
              <a:buNone/>
            </a:pPr>
            <a:r>
              <a:rPr lang="en-US" altLang="zh-CN" dirty="0" smtClean="0">
                <a:solidFill>
                  <a:schemeClr val="accent1"/>
                </a:solidFill>
                <a:ea typeface="宋体" panose="02010600030101010101" pitchFamily="2" charset="-122"/>
              </a:rPr>
              <a:t>3. Write result</a:t>
            </a:r>
            <a:r>
              <a:rPr lang="en-US" altLang="zh-CN" dirty="0" smtClean="0">
                <a:ea typeface="宋体" panose="02010600030101010101" pitchFamily="2" charset="-122"/>
              </a:rPr>
              <a:t>—finish execution (WB)</a:t>
            </a:r>
          </a:p>
          <a:p>
            <a:pPr lvl="1">
              <a:lnSpc>
                <a:spcPct val="75000"/>
              </a:lnSpc>
            </a:pPr>
            <a:r>
              <a:rPr lang="zh-CN" altLang="en-US" dirty="0" smtClean="0">
                <a:ea typeface="宋体" panose="02010600030101010101" pitchFamily="2" charset="-122"/>
              </a:rPr>
              <a:t>将运算结果通过</a:t>
            </a:r>
            <a:r>
              <a:rPr lang="en-US" altLang="zh-CN" dirty="0" smtClean="0">
                <a:ea typeface="宋体" panose="02010600030101010101" pitchFamily="2" charset="-122"/>
              </a:rPr>
              <a:t>CDB</a:t>
            </a:r>
            <a:r>
              <a:rPr lang="zh-CN" altLang="en-US" dirty="0" smtClean="0">
                <a:ea typeface="宋体" panose="02010600030101010101" pitchFamily="2" charset="-122"/>
              </a:rPr>
              <a:t>传送给所有等待结果的</a:t>
            </a:r>
            <a:r>
              <a:rPr lang="en-US" altLang="zh-CN" dirty="0" smtClean="0">
                <a:ea typeface="宋体" panose="02010600030101010101" pitchFamily="2" charset="-122"/>
              </a:rPr>
              <a:t>FU</a:t>
            </a:r>
            <a:r>
              <a:rPr lang="zh-CN" altLang="en-US" dirty="0" smtClean="0">
                <a:ea typeface="宋体" panose="02010600030101010101" pitchFamily="2" charset="-122"/>
              </a:rPr>
              <a:t>以及</a:t>
            </a:r>
            <a:r>
              <a:rPr lang="en-US" altLang="zh-CN" dirty="0" smtClean="0">
                <a:ea typeface="宋体" panose="02010600030101010101" pitchFamily="2" charset="-122"/>
              </a:rPr>
              <a:t>ROB</a:t>
            </a:r>
            <a:r>
              <a:rPr lang="zh-CN" altLang="en-US" dirty="0" smtClean="0">
                <a:ea typeface="宋体" panose="02010600030101010101" pitchFamily="2" charset="-122"/>
              </a:rPr>
              <a:t>单元，标识</a:t>
            </a:r>
            <a:r>
              <a:rPr lang="en-US" altLang="zh-CN" dirty="0" smtClean="0">
                <a:ea typeface="宋体" panose="02010600030101010101" pitchFamily="2" charset="-122"/>
              </a:rPr>
              <a:t>RS</a:t>
            </a:r>
            <a:r>
              <a:rPr lang="zh-CN" altLang="en-US" dirty="0" smtClean="0">
                <a:ea typeface="宋体" panose="02010600030101010101" pitchFamily="2" charset="-122"/>
              </a:rPr>
              <a:t>可用</a:t>
            </a:r>
            <a:endParaRPr lang="en-US" altLang="zh-CN" dirty="0" smtClean="0">
              <a:ea typeface="宋体" panose="02010600030101010101" pitchFamily="2" charset="-122"/>
            </a:endParaRPr>
          </a:p>
          <a:p>
            <a:pPr>
              <a:lnSpc>
                <a:spcPct val="90000"/>
              </a:lnSpc>
              <a:buFont typeface="Wingdings" panose="05000000000000000000" pitchFamily="2" charset="2"/>
              <a:buNone/>
            </a:pPr>
            <a:r>
              <a:rPr lang="en-US" altLang="zh-CN" dirty="0" smtClean="0">
                <a:solidFill>
                  <a:schemeClr val="accent1"/>
                </a:solidFill>
                <a:ea typeface="宋体" panose="02010600030101010101" pitchFamily="2" charset="-122"/>
              </a:rPr>
              <a:t>4. Commit—update register with reorder result</a:t>
            </a:r>
            <a:endParaRPr lang="en-US" altLang="zh-CN" dirty="0" smtClean="0">
              <a:ea typeface="宋体" panose="02010600030101010101" pitchFamily="2" charset="-122"/>
            </a:endParaRPr>
          </a:p>
          <a:p>
            <a:pPr lvl="1">
              <a:lnSpc>
                <a:spcPct val="75000"/>
              </a:lnSpc>
            </a:pPr>
            <a:r>
              <a:rPr lang="zh-CN" altLang="en-US" dirty="0" smtClean="0">
                <a:ea typeface="宋体" panose="02010600030101010101" pitchFamily="2" charset="-122"/>
              </a:rPr>
              <a:t>按</a:t>
            </a:r>
            <a:r>
              <a:rPr lang="en-US" altLang="zh-CN" dirty="0" smtClean="0">
                <a:ea typeface="宋体" panose="02010600030101010101" pitchFamily="2" charset="-122"/>
              </a:rPr>
              <a:t>ROB</a:t>
            </a:r>
            <a:r>
              <a:rPr lang="zh-CN" altLang="en-US" dirty="0" smtClean="0">
                <a:ea typeface="宋体" panose="02010600030101010101" pitchFamily="2" charset="-122"/>
              </a:rPr>
              <a:t>表中顺序，如果结果已有，就更新寄存器（或存储器），并将该指令从</a:t>
            </a:r>
            <a:r>
              <a:rPr lang="en-US" altLang="zh-CN" dirty="0" smtClean="0">
                <a:ea typeface="宋体" panose="02010600030101010101" pitchFamily="2" charset="-122"/>
              </a:rPr>
              <a:t>ROB</a:t>
            </a:r>
            <a:r>
              <a:rPr lang="zh-CN" altLang="en-US" dirty="0" smtClean="0">
                <a:ea typeface="宋体" panose="02010600030101010101" pitchFamily="2" charset="-122"/>
              </a:rPr>
              <a:t>表中删除</a:t>
            </a:r>
            <a:endParaRPr lang="en-US" altLang="zh-CN" dirty="0" smtClean="0">
              <a:ea typeface="宋体" panose="02010600030101010101" pitchFamily="2" charset="-122"/>
            </a:endParaRPr>
          </a:p>
          <a:p>
            <a:pPr lvl="1">
              <a:lnSpc>
                <a:spcPct val="75000"/>
              </a:lnSpc>
            </a:pPr>
            <a:r>
              <a:rPr lang="zh-CN" altLang="en-US" dirty="0" smtClean="0">
                <a:ea typeface="宋体" panose="02010600030101010101" pitchFamily="2" charset="-122"/>
              </a:rPr>
              <a:t>预测失败或有中断时，刷新</a:t>
            </a:r>
            <a:r>
              <a:rPr lang="en-US" altLang="zh-CN" dirty="0" smtClean="0">
                <a:ea typeface="宋体" panose="02010600030101010101" pitchFamily="2" charset="-122"/>
              </a:rPr>
              <a:t>ROB</a:t>
            </a:r>
          </a:p>
          <a:p>
            <a:pPr marL="457200" lvl="1" indent="0">
              <a:lnSpc>
                <a:spcPct val="75000"/>
              </a:lnSpc>
              <a:buNone/>
            </a:pPr>
            <a:endParaRPr lang="en-US" altLang="zh-CN" dirty="0">
              <a:ea typeface="宋体" panose="02010600030101010101" pitchFamily="2" charset="-122"/>
            </a:endParaRPr>
          </a:p>
          <a:p>
            <a:pPr marL="457200" lvl="1" indent="0">
              <a:lnSpc>
                <a:spcPct val="75000"/>
              </a:lnSpc>
              <a:buNone/>
            </a:pPr>
            <a:r>
              <a:rPr lang="en-US" altLang="zh-CN" dirty="0" smtClean="0">
                <a:ea typeface="宋体" panose="02010600030101010101" pitchFamily="2" charset="-122"/>
              </a:rPr>
              <a:t>P191 Figure  3.14  (</a:t>
            </a:r>
            <a:r>
              <a:rPr lang="zh-CN" altLang="en-US" dirty="0" smtClean="0">
                <a:ea typeface="宋体" panose="02010600030101010101" pitchFamily="2" charset="-122"/>
              </a:rPr>
              <a:t>英文版</a:t>
            </a:r>
            <a:r>
              <a:rPr lang="en-US" altLang="zh-CN" dirty="0" smtClean="0">
                <a:ea typeface="宋体" panose="02010600030101010101" pitchFamily="2" charset="-122"/>
              </a:rPr>
              <a:t>)</a:t>
            </a:r>
          </a:p>
          <a:p>
            <a:pPr marL="457200" lvl="1" indent="0">
              <a:lnSpc>
                <a:spcPct val="75000"/>
              </a:lnSpc>
              <a:buNone/>
            </a:pPr>
            <a:r>
              <a:rPr lang="en-US" altLang="zh-CN" dirty="0" smtClean="0">
                <a:ea typeface="宋体" panose="02010600030101010101" pitchFamily="2" charset="-122"/>
              </a:rPr>
              <a:t>P141 Figure 3-9 (</a:t>
            </a:r>
            <a:r>
              <a:rPr lang="zh-CN" altLang="en-US" dirty="0" smtClean="0">
                <a:ea typeface="宋体" panose="02010600030101010101" pitchFamily="2" charset="-122"/>
              </a:rPr>
              <a:t>中文版</a:t>
            </a:r>
            <a:r>
              <a:rPr lang="en-US" altLang="zh-CN" dirty="0" smtClean="0">
                <a:ea typeface="宋体" panose="02010600030101010101" pitchFamily="2" charset="-122"/>
              </a:rPr>
              <a:t>)</a:t>
            </a:r>
          </a:p>
        </p:txBody>
      </p:sp>
    </p:spTree>
    <p:extLst>
      <p:ext uri="{BB962C8B-B14F-4D97-AF65-F5344CB8AC3E}">
        <p14:creationId xmlns:p14="http://schemas.microsoft.com/office/powerpoint/2010/main" val="3097859110"/>
      </p:ext>
    </p:extLst>
  </p:cSld>
  <p:clrMapOvr>
    <a:masterClrMapping/>
  </p:clrMapOvr>
  <p:transition>
    <p:wipe/>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61975"/>
          </a:xfrm>
        </p:spPr>
        <p:txBody>
          <a:bodyPr>
            <a:normAutofit fontScale="90000"/>
          </a:bodyPr>
          <a:lstStyle/>
          <a:p>
            <a:endParaRPr lang="zh-CN" altLang="en-US" dirty="0"/>
          </a:p>
        </p:txBody>
      </p:sp>
      <p:sp>
        <p:nvSpPr>
          <p:cNvPr id="33795" name="Rectangle 3"/>
          <p:cNvSpPr>
            <a:spLocks noGrp="1" noChangeArrowheads="1"/>
          </p:cNvSpPr>
          <p:nvPr>
            <p:ph idx="1"/>
          </p:nvPr>
        </p:nvSpPr>
        <p:spPr>
          <a:xfrm>
            <a:off x="838200" y="1409700"/>
            <a:ext cx="10515600" cy="4767263"/>
          </a:xfrm>
        </p:spPr>
        <p:txBody>
          <a:bodyPr>
            <a:normAutofit/>
          </a:bodyPr>
          <a:lstStyle/>
          <a:p>
            <a:pPr>
              <a:buFont typeface="Wingdings" panose="05000000000000000000" pitchFamily="2" charset="2"/>
              <a:buNone/>
            </a:pPr>
            <a:endParaRPr lang="zh-CN" altLang="en-US" dirty="0" smtClean="0">
              <a:ea typeface="宋体" panose="02010600030101010101" pitchFamily="2" charset="-122"/>
            </a:endParaRPr>
          </a:p>
          <a:p>
            <a:pPr>
              <a:buFont typeface="Wingdings" panose="05000000000000000000" pitchFamily="2" charset="2"/>
              <a:buNone/>
            </a:pPr>
            <a:r>
              <a:rPr lang="en-US" altLang="zh-CN" dirty="0" smtClean="0">
                <a:ea typeface="宋体" panose="02010600030101010101" pitchFamily="2" charset="-122"/>
              </a:rPr>
              <a:t>			LD           F6, 34(R2)</a:t>
            </a:r>
          </a:p>
          <a:p>
            <a:pPr>
              <a:buFont typeface="Wingdings" panose="05000000000000000000" pitchFamily="2" charset="2"/>
              <a:buNone/>
            </a:pPr>
            <a:r>
              <a:rPr lang="en-US" altLang="zh-CN" dirty="0" smtClean="0">
                <a:ea typeface="宋体" panose="02010600030101010101" pitchFamily="2" charset="-122"/>
              </a:rPr>
              <a:t>			LD           F2, 45(R3)</a:t>
            </a:r>
          </a:p>
          <a:p>
            <a:pPr>
              <a:buFont typeface="Wingdings" panose="05000000000000000000" pitchFamily="2" charset="2"/>
              <a:buNone/>
            </a:pPr>
            <a:r>
              <a:rPr lang="en-US" altLang="zh-CN" dirty="0" smtClean="0">
                <a:ea typeface="宋体" panose="02010600030101010101" pitchFamily="2" charset="-122"/>
              </a:rPr>
              <a:t>			MULT      F0, F2, F4</a:t>
            </a:r>
          </a:p>
          <a:p>
            <a:pPr>
              <a:buFont typeface="Wingdings" panose="05000000000000000000" pitchFamily="2" charset="2"/>
              <a:buNone/>
            </a:pPr>
            <a:r>
              <a:rPr lang="en-US" altLang="zh-CN" dirty="0" smtClean="0">
                <a:ea typeface="宋体" panose="02010600030101010101" pitchFamily="2" charset="-122"/>
              </a:rPr>
              <a:t>			SUBD     F8, F6, F2</a:t>
            </a:r>
          </a:p>
          <a:p>
            <a:pPr>
              <a:buFont typeface="Wingdings" panose="05000000000000000000" pitchFamily="2" charset="2"/>
              <a:buNone/>
            </a:pPr>
            <a:r>
              <a:rPr lang="en-US" altLang="zh-CN" dirty="0" smtClean="0">
                <a:ea typeface="宋体" panose="02010600030101010101" pitchFamily="2" charset="-122"/>
              </a:rPr>
              <a:t>			DIVD      F10, F0, F6</a:t>
            </a:r>
          </a:p>
          <a:p>
            <a:pPr>
              <a:buFont typeface="Wingdings" panose="05000000000000000000" pitchFamily="2" charset="2"/>
              <a:buNone/>
            </a:pPr>
            <a:r>
              <a:rPr lang="en-US" altLang="zh-CN" dirty="0" smtClean="0">
                <a:ea typeface="宋体" panose="02010600030101010101" pitchFamily="2" charset="-122"/>
              </a:rPr>
              <a:t>			ADDD     F6, F8, F2</a:t>
            </a:r>
          </a:p>
        </p:txBody>
      </p:sp>
    </p:spTree>
    <p:extLst>
      <p:ext uri="{BB962C8B-B14F-4D97-AF65-F5344CB8AC3E}">
        <p14:creationId xmlns:p14="http://schemas.microsoft.com/office/powerpoint/2010/main" val="34516726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3481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19288" y="260351"/>
            <a:ext cx="8424862" cy="6219825"/>
          </a:xfrm>
          <a:noFill/>
        </p:spPr>
      </p:pic>
    </p:spTree>
    <p:extLst>
      <p:ext uri="{BB962C8B-B14F-4D97-AF65-F5344CB8AC3E}">
        <p14:creationId xmlns:p14="http://schemas.microsoft.com/office/powerpoint/2010/main" val="303838439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3584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47851" y="260350"/>
            <a:ext cx="8640763" cy="6116638"/>
          </a:xfrm>
          <a:noFill/>
        </p:spPr>
      </p:pic>
    </p:spTree>
    <p:extLst>
      <p:ext uri="{BB962C8B-B14F-4D97-AF65-F5344CB8AC3E}">
        <p14:creationId xmlns:p14="http://schemas.microsoft.com/office/powerpoint/2010/main" val="16002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180680"/>
            <a:ext cx="10515600" cy="667459"/>
          </a:xfrm>
          <a:noFill/>
        </p:spPr>
        <p:txBody>
          <a:bodyPr/>
          <a:lstStyle/>
          <a:p>
            <a:r>
              <a:rPr lang="zh-CN" altLang="en-US" dirty="0" smtClean="0"/>
              <a:t>从编译器角度看代码移动（1/5)</a:t>
            </a:r>
            <a:endParaRPr lang="en-US" altLang="zh-CN" dirty="0" smtClean="0"/>
          </a:p>
        </p:txBody>
      </p:sp>
      <p:sp>
        <p:nvSpPr>
          <p:cNvPr id="19459" name="Rectangle 3"/>
          <p:cNvSpPr>
            <a:spLocks noGrp="1" noChangeArrowheads="1"/>
          </p:cNvSpPr>
          <p:nvPr>
            <p:ph idx="1"/>
          </p:nvPr>
        </p:nvSpPr>
        <p:spPr>
          <a:xfrm>
            <a:off x="838200" y="967410"/>
            <a:ext cx="10515600" cy="5618920"/>
          </a:xfrm>
          <a:noFill/>
        </p:spPr>
        <p:txBody>
          <a:bodyPr>
            <a:normAutofit/>
          </a:bodyPr>
          <a:lstStyle/>
          <a:p>
            <a:pPr>
              <a:lnSpc>
                <a:spcPct val="80000"/>
              </a:lnSpc>
            </a:pPr>
            <a:r>
              <a:rPr lang="zh-CN" altLang="en-US" b="1" dirty="0" smtClean="0">
                <a:latin typeface="新宋体" panose="02010609030101010101" pitchFamily="49" charset="-122"/>
                <a:ea typeface="新宋体" panose="02010609030101010101" pitchFamily="49" charset="-122"/>
              </a:rPr>
              <a:t>编译器分析程序的相关性依赖于给定的流水线</a:t>
            </a:r>
            <a:endParaRPr lang="zh-CN" altLang="en-US" b="1" dirty="0" smtClean="0">
              <a:solidFill>
                <a:schemeClr val="hlink"/>
              </a:solidFill>
              <a:latin typeface="新宋体" panose="02010609030101010101" pitchFamily="49" charset="-122"/>
              <a:ea typeface="新宋体" panose="02010609030101010101" pitchFamily="49" charset="-122"/>
            </a:endParaRPr>
          </a:p>
          <a:p>
            <a:pPr>
              <a:lnSpc>
                <a:spcPct val="80000"/>
              </a:lnSpc>
            </a:pPr>
            <a:r>
              <a:rPr lang="zh-CN" altLang="en-US" b="1" dirty="0" smtClean="0">
                <a:latin typeface="新宋体" panose="02010609030101010101" pitchFamily="49" charset="-122"/>
                <a:ea typeface="新宋体" panose="02010609030101010101" pitchFamily="49" charset="-122"/>
              </a:rPr>
              <a:t>编译器进行指令调度来消除相关 </a:t>
            </a:r>
          </a:p>
          <a:p>
            <a:pPr>
              <a:lnSpc>
                <a:spcPct val="80000"/>
              </a:lnSpc>
            </a:pPr>
            <a:r>
              <a:rPr lang="en-US" altLang="zh-CN" b="1" dirty="0" smtClean="0">
                <a:solidFill>
                  <a:srgbClr val="C00000"/>
                </a:solidFill>
                <a:latin typeface="新宋体" panose="02010609030101010101" pitchFamily="49" charset="-122"/>
                <a:ea typeface="新宋体" panose="02010609030101010101" pitchFamily="49" charset="-122"/>
              </a:rPr>
              <a:t>(True) </a:t>
            </a:r>
            <a:r>
              <a:rPr lang="zh-CN" altLang="en-US" b="1" dirty="0" smtClean="0">
                <a:solidFill>
                  <a:srgbClr val="C00000"/>
                </a:solidFill>
                <a:latin typeface="新宋体" panose="02010609030101010101" pitchFamily="49" charset="-122"/>
                <a:ea typeface="新宋体" panose="02010609030101010101" pitchFamily="49" charset="-122"/>
              </a:rPr>
              <a:t>数据相关（</a:t>
            </a:r>
            <a:r>
              <a:rPr lang="en-US" altLang="zh-CN" b="1" dirty="0" smtClean="0">
                <a:solidFill>
                  <a:srgbClr val="C00000"/>
                </a:solidFill>
                <a:latin typeface="新宋体" panose="02010609030101010101" pitchFamily="49" charset="-122"/>
                <a:ea typeface="新宋体" panose="02010609030101010101" pitchFamily="49" charset="-122"/>
              </a:rPr>
              <a:t>Data dependencies）</a:t>
            </a:r>
          </a:p>
          <a:p>
            <a:pPr lvl="1">
              <a:lnSpc>
                <a:spcPct val="80000"/>
              </a:lnSpc>
            </a:pPr>
            <a:r>
              <a:rPr lang="zh-CN" altLang="en-US" b="1" dirty="0" smtClean="0">
                <a:latin typeface="新宋体" panose="02010609030101010101" pitchFamily="49" charset="-122"/>
                <a:ea typeface="新宋体" panose="02010609030101010101" pitchFamily="49" charset="-122"/>
              </a:rPr>
              <a:t>对于</a:t>
            </a:r>
            <a:r>
              <a:rPr lang="zh-CN" altLang="en-US" b="1" dirty="0">
                <a:latin typeface="新宋体" panose="02010609030101010101" pitchFamily="49" charset="-122"/>
                <a:ea typeface="新宋体" panose="02010609030101010101" pitchFamily="49" charset="-122"/>
              </a:rPr>
              <a:t>指令</a:t>
            </a:r>
            <a:r>
              <a:rPr lang="en-US" altLang="zh-CN" b="1" dirty="0" err="1">
                <a:latin typeface="新宋体" panose="02010609030101010101" pitchFamily="49" charset="-122"/>
                <a:ea typeface="新宋体" panose="02010609030101010101" pitchFamily="49" charset="-122"/>
              </a:rPr>
              <a:t>i</a:t>
            </a:r>
            <a:r>
              <a:rPr lang="zh-CN" altLang="en-US" b="1" dirty="0">
                <a:latin typeface="新宋体" panose="02010609030101010101" pitchFamily="49" charset="-122"/>
                <a:ea typeface="新宋体" panose="02010609030101010101" pitchFamily="49" charset="-122"/>
              </a:rPr>
              <a:t>和</a:t>
            </a:r>
            <a:r>
              <a:rPr lang="en-US" altLang="zh-CN" b="1" dirty="0">
                <a:latin typeface="新宋体" panose="02010609030101010101" pitchFamily="49" charset="-122"/>
                <a:ea typeface="新宋体" panose="02010609030101010101" pitchFamily="49" charset="-122"/>
              </a:rPr>
              <a:t>j，</a:t>
            </a:r>
            <a:r>
              <a:rPr lang="zh-CN" altLang="en-US" b="1" dirty="0" smtClean="0">
                <a:latin typeface="新宋体" panose="02010609030101010101" pitchFamily="49" charset="-122"/>
                <a:ea typeface="新宋体" panose="02010609030101010101" pitchFamily="49" charset="-122"/>
              </a:rPr>
              <a:t>如果</a:t>
            </a:r>
            <a:r>
              <a:rPr lang="en-US" altLang="zh-CN" b="1" dirty="0" smtClean="0">
                <a:latin typeface="新宋体" panose="02010609030101010101" pitchFamily="49" charset="-122"/>
                <a:ea typeface="新宋体" panose="02010609030101010101" pitchFamily="49" charset="-122"/>
              </a:rPr>
              <a:t>Instruction j</a:t>
            </a:r>
            <a:r>
              <a:rPr lang="zh-CN" altLang="en-US" b="1" dirty="0" smtClean="0">
                <a:latin typeface="新宋体" panose="02010609030101010101" pitchFamily="49" charset="-122"/>
                <a:ea typeface="新宋体" panose="02010609030101010101" pitchFamily="49" charset="-122"/>
              </a:rPr>
              <a:t>使用指令</a:t>
            </a:r>
            <a:r>
              <a:rPr lang="en-US" altLang="zh-CN" b="1" dirty="0" err="1" smtClean="0">
                <a:latin typeface="新宋体" panose="02010609030101010101" pitchFamily="49" charset="-122"/>
                <a:ea typeface="新宋体" panose="02010609030101010101" pitchFamily="49" charset="-122"/>
              </a:rPr>
              <a:t>i</a:t>
            </a:r>
            <a:r>
              <a:rPr lang="zh-CN" altLang="en-US" b="1" dirty="0" smtClean="0">
                <a:latin typeface="新宋体" panose="02010609030101010101" pitchFamily="49" charset="-122"/>
                <a:ea typeface="新宋体" panose="02010609030101010101" pitchFamily="49" charset="-122"/>
              </a:rPr>
              <a:t>产生的结果 </a:t>
            </a:r>
            <a:r>
              <a:rPr lang="en-US" altLang="zh-CN" b="1" dirty="0" smtClean="0">
                <a:latin typeface="新宋体" panose="02010609030101010101" pitchFamily="49" charset="-122"/>
                <a:ea typeface="新宋体" panose="02010609030101010101" pitchFamily="49" charset="-122"/>
              </a:rPr>
              <a:t>, </a:t>
            </a:r>
            <a:r>
              <a:rPr lang="zh-CN" altLang="en-US" b="1" dirty="0" smtClean="0">
                <a:latin typeface="新宋体" panose="02010609030101010101" pitchFamily="49" charset="-122"/>
                <a:ea typeface="新宋体" panose="02010609030101010101" pitchFamily="49" charset="-122"/>
              </a:rPr>
              <a:t>或</a:t>
            </a:r>
            <a:r>
              <a:rPr lang="en-US" altLang="zh-CN" b="1" dirty="0" smtClean="0">
                <a:latin typeface="新宋体" panose="02010609030101010101" pitchFamily="49" charset="-122"/>
                <a:ea typeface="新宋体" panose="02010609030101010101" pitchFamily="49" charset="-122"/>
              </a:rPr>
              <a:t>Instruction j </a:t>
            </a:r>
            <a:r>
              <a:rPr lang="zh-CN" altLang="en-US" b="1" dirty="0" smtClean="0">
                <a:latin typeface="新宋体" panose="02010609030101010101" pitchFamily="49" charset="-122"/>
                <a:ea typeface="新宋体" panose="02010609030101010101" pitchFamily="49" charset="-122"/>
              </a:rPr>
              <a:t>与</a:t>
            </a:r>
            <a:r>
              <a:rPr lang="en-US" altLang="zh-CN" b="1" dirty="0" smtClean="0">
                <a:latin typeface="新宋体" panose="02010609030101010101" pitchFamily="49" charset="-122"/>
                <a:ea typeface="新宋体" panose="02010609030101010101" pitchFamily="49" charset="-122"/>
              </a:rPr>
              <a:t>instruction k</a:t>
            </a:r>
            <a:r>
              <a:rPr lang="zh-CN" altLang="en-US" b="1" dirty="0" smtClean="0">
                <a:latin typeface="新宋体" panose="02010609030101010101" pitchFamily="49" charset="-122"/>
                <a:ea typeface="新宋体" panose="02010609030101010101" pitchFamily="49" charset="-122"/>
              </a:rPr>
              <a:t>相关, 并且</a:t>
            </a:r>
            <a:r>
              <a:rPr lang="en-US" altLang="zh-CN" b="1" dirty="0" smtClean="0">
                <a:latin typeface="新宋体" panose="02010609030101010101" pitchFamily="49" charset="-122"/>
                <a:ea typeface="新宋体" panose="02010609030101010101" pitchFamily="49" charset="-122"/>
              </a:rPr>
              <a:t>instruction k </a:t>
            </a:r>
            <a:r>
              <a:rPr lang="zh-CN" altLang="en-US" b="1" dirty="0" smtClean="0">
                <a:latin typeface="新宋体" panose="02010609030101010101" pitchFamily="49" charset="-122"/>
                <a:ea typeface="新宋体" panose="02010609030101010101" pitchFamily="49" charset="-122"/>
              </a:rPr>
              <a:t>与</a:t>
            </a:r>
            <a:r>
              <a:rPr lang="en-US" altLang="zh-CN" b="1" dirty="0" smtClean="0">
                <a:latin typeface="新宋体" panose="02010609030101010101" pitchFamily="49" charset="-122"/>
                <a:ea typeface="新宋体" panose="02010609030101010101" pitchFamily="49" charset="-122"/>
              </a:rPr>
              <a:t>instruction </a:t>
            </a:r>
            <a:r>
              <a:rPr lang="en-US" altLang="zh-CN" b="1" dirty="0" err="1" smtClean="0">
                <a:latin typeface="新宋体" panose="02010609030101010101" pitchFamily="49" charset="-122"/>
                <a:ea typeface="新宋体" panose="02010609030101010101" pitchFamily="49" charset="-122"/>
              </a:rPr>
              <a:t>i</a:t>
            </a:r>
            <a:r>
              <a:rPr lang="zh-CN" altLang="en-US" b="1" dirty="0" smtClean="0">
                <a:latin typeface="新宋体" panose="02010609030101010101" pitchFamily="49" charset="-122"/>
                <a:ea typeface="新宋体" panose="02010609030101010101" pitchFamily="49" charset="-122"/>
              </a:rPr>
              <a:t>有数据相关.</a:t>
            </a:r>
          </a:p>
          <a:p>
            <a:pPr>
              <a:lnSpc>
                <a:spcPct val="80000"/>
              </a:lnSpc>
            </a:pPr>
            <a:r>
              <a:rPr lang="zh-CN" altLang="en-US" b="1" dirty="0" smtClean="0">
                <a:latin typeface="新宋体" panose="02010609030101010101" pitchFamily="49" charset="-122"/>
                <a:ea typeface="新宋体" panose="02010609030101010101" pitchFamily="49" charset="-122"/>
              </a:rPr>
              <a:t>如果相关, 不能并行执行</a:t>
            </a:r>
          </a:p>
          <a:p>
            <a:pPr>
              <a:lnSpc>
                <a:spcPct val="80000"/>
              </a:lnSpc>
            </a:pPr>
            <a:r>
              <a:rPr lang="zh-CN" altLang="en-US" b="1" dirty="0" smtClean="0">
                <a:latin typeface="新宋体" panose="02010609030101010101" pitchFamily="49" charset="-122"/>
                <a:ea typeface="新宋体" panose="02010609030101010101" pitchFamily="49" charset="-122"/>
              </a:rPr>
              <a:t>对于寄存器比较容易确定</a:t>
            </a:r>
            <a:r>
              <a:rPr lang="en-US" altLang="zh-CN" b="1" dirty="0" smtClean="0">
                <a:latin typeface="新宋体" panose="02010609030101010101" pitchFamily="49" charset="-122"/>
                <a:ea typeface="新宋体" panose="02010609030101010101" pitchFamily="49" charset="-122"/>
              </a:rPr>
              <a:t>(fixed names)</a:t>
            </a:r>
          </a:p>
          <a:p>
            <a:pPr>
              <a:lnSpc>
                <a:spcPct val="80000"/>
              </a:lnSpc>
            </a:pPr>
            <a:r>
              <a:rPr lang="zh-CN" altLang="en-US" b="1" dirty="0" smtClean="0">
                <a:latin typeface="新宋体" panose="02010609030101010101" pitchFamily="49" charset="-122"/>
                <a:ea typeface="新宋体" panose="02010609030101010101" pitchFamily="49" charset="-122"/>
              </a:rPr>
              <a:t>但对</a:t>
            </a:r>
            <a:r>
              <a:rPr lang="en-US" altLang="zh-CN" b="1" dirty="0" smtClean="0">
                <a:latin typeface="新宋体" panose="02010609030101010101" pitchFamily="49" charset="-122"/>
                <a:ea typeface="新宋体" panose="02010609030101010101" pitchFamily="49" charset="-122"/>
              </a:rPr>
              <a:t>memory</a:t>
            </a:r>
            <a:r>
              <a:rPr lang="zh-CN" altLang="en-US" b="1" dirty="0" smtClean="0">
                <a:latin typeface="新宋体" panose="02010609030101010101" pitchFamily="49" charset="-122"/>
                <a:ea typeface="新宋体" panose="02010609030101010101" pitchFamily="49" charset="-122"/>
              </a:rPr>
              <a:t>的引用，比较难确定</a:t>
            </a:r>
            <a:r>
              <a:rPr lang="en-US" altLang="zh-CN" b="1" dirty="0" smtClean="0">
                <a:latin typeface="新宋体" panose="02010609030101010101" pitchFamily="49" charset="-122"/>
                <a:ea typeface="新宋体" panose="02010609030101010101" pitchFamily="49" charset="-122"/>
              </a:rPr>
              <a:t>:</a:t>
            </a:r>
            <a:r>
              <a:rPr lang="en-US" altLang="zh-CN" sz="2000" b="1" dirty="0">
                <a:latin typeface="新宋体" panose="02010609030101010101" pitchFamily="49" charset="-122"/>
                <a:ea typeface="新宋体" panose="02010609030101010101" pitchFamily="49" charset="-122"/>
              </a:rPr>
              <a:t> </a:t>
            </a:r>
          </a:p>
          <a:p>
            <a:pPr lvl="1">
              <a:lnSpc>
                <a:spcPct val="80000"/>
              </a:lnSpc>
            </a:pPr>
            <a:r>
              <a:rPr lang="en-US" altLang="zh-CN" b="1" dirty="0" smtClean="0">
                <a:latin typeface="新宋体" panose="02010609030101010101" pitchFamily="49" charset="-122"/>
                <a:ea typeface="新宋体" panose="02010609030101010101" pitchFamily="49" charset="-122"/>
              </a:rPr>
              <a:t>100(R4) = 20(R6)?</a:t>
            </a:r>
          </a:p>
          <a:p>
            <a:pPr lvl="1">
              <a:lnSpc>
                <a:spcPct val="80000"/>
              </a:lnSpc>
            </a:pPr>
            <a:r>
              <a:rPr lang="zh-CN" altLang="en-US" b="1" dirty="0" smtClean="0">
                <a:latin typeface="新宋体" panose="02010609030101010101" pitchFamily="49" charset="-122"/>
                <a:ea typeface="新宋体" panose="02010609030101010101" pitchFamily="49" charset="-122"/>
              </a:rPr>
              <a:t>在不同次的循环中，</a:t>
            </a:r>
            <a:r>
              <a:rPr lang="en-US" altLang="zh-CN" b="1" dirty="0" smtClean="0">
                <a:latin typeface="新宋体" panose="02010609030101010101" pitchFamily="49" charset="-122"/>
                <a:ea typeface="新宋体" panose="02010609030101010101" pitchFamily="49" charset="-122"/>
              </a:rPr>
              <a:t>20(R6) = 20(R6)?</a:t>
            </a:r>
          </a:p>
        </p:txBody>
      </p:sp>
    </p:spTree>
    <p:extLst>
      <p:ext uri="{BB962C8B-B14F-4D97-AF65-F5344CB8AC3E}">
        <p14:creationId xmlns:p14="http://schemas.microsoft.com/office/powerpoint/2010/main" val="2277093555"/>
      </p:ext>
    </p:extLst>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3686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19288" y="188913"/>
            <a:ext cx="8424862" cy="6216650"/>
          </a:xfrm>
          <a:noFill/>
        </p:spPr>
      </p:pic>
    </p:spTree>
    <p:extLst>
      <p:ext uri="{BB962C8B-B14F-4D97-AF65-F5344CB8AC3E}">
        <p14:creationId xmlns:p14="http://schemas.microsoft.com/office/powerpoint/2010/main" val="4108604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3789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46264" y="260350"/>
            <a:ext cx="8353425" cy="6091238"/>
          </a:xfrm>
          <a:noFill/>
        </p:spPr>
      </p:pic>
    </p:spTree>
    <p:extLst>
      <p:ext uri="{BB962C8B-B14F-4D97-AF65-F5344CB8AC3E}">
        <p14:creationId xmlns:p14="http://schemas.microsoft.com/office/powerpoint/2010/main" val="191184571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3891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4825" y="188914"/>
            <a:ext cx="8497888" cy="6188075"/>
          </a:xfrm>
          <a:noFill/>
        </p:spPr>
      </p:pic>
    </p:spTree>
    <p:extLst>
      <p:ext uri="{BB962C8B-B14F-4D97-AF65-F5344CB8AC3E}">
        <p14:creationId xmlns:p14="http://schemas.microsoft.com/office/powerpoint/2010/main" val="218988205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3993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19288" y="188914"/>
            <a:ext cx="8280400" cy="6116637"/>
          </a:xfrm>
          <a:noFill/>
        </p:spPr>
      </p:pic>
    </p:spTree>
    <p:extLst>
      <p:ext uri="{BB962C8B-B14F-4D97-AF65-F5344CB8AC3E}">
        <p14:creationId xmlns:p14="http://schemas.microsoft.com/office/powerpoint/2010/main" val="26315353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4096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4825" y="188913"/>
            <a:ext cx="8642350" cy="6197600"/>
          </a:xfrm>
          <a:noFill/>
        </p:spPr>
      </p:pic>
    </p:spTree>
    <p:extLst>
      <p:ext uri="{BB962C8B-B14F-4D97-AF65-F5344CB8AC3E}">
        <p14:creationId xmlns:p14="http://schemas.microsoft.com/office/powerpoint/2010/main" val="302450809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4198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4825" y="188913"/>
            <a:ext cx="8642350" cy="6043612"/>
          </a:xfrm>
          <a:noFill/>
        </p:spPr>
      </p:pic>
    </p:spTree>
    <p:extLst>
      <p:ext uri="{BB962C8B-B14F-4D97-AF65-F5344CB8AC3E}">
        <p14:creationId xmlns:p14="http://schemas.microsoft.com/office/powerpoint/2010/main" val="29517078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4301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4825" y="188914"/>
            <a:ext cx="8642350" cy="6207125"/>
          </a:xfrm>
          <a:noFill/>
        </p:spPr>
      </p:pic>
    </p:spTree>
    <p:extLst>
      <p:ext uri="{BB962C8B-B14F-4D97-AF65-F5344CB8AC3E}">
        <p14:creationId xmlns:p14="http://schemas.microsoft.com/office/powerpoint/2010/main" val="42626046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4403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4825" y="188913"/>
            <a:ext cx="8713788" cy="6176962"/>
          </a:xfrm>
          <a:noFill/>
        </p:spPr>
      </p:pic>
    </p:spTree>
    <p:extLst>
      <p:ext uri="{BB962C8B-B14F-4D97-AF65-F5344CB8AC3E}">
        <p14:creationId xmlns:p14="http://schemas.microsoft.com/office/powerpoint/2010/main" val="1941377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4505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19288" y="188914"/>
            <a:ext cx="8424862" cy="6237287"/>
          </a:xfrm>
          <a:noFill/>
        </p:spPr>
      </p:pic>
    </p:spTree>
    <p:extLst>
      <p:ext uri="{BB962C8B-B14F-4D97-AF65-F5344CB8AC3E}">
        <p14:creationId xmlns:p14="http://schemas.microsoft.com/office/powerpoint/2010/main" val="119333389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4608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4826" y="188913"/>
            <a:ext cx="8424863" cy="6210300"/>
          </a:xfrm>
          <a:noFill/>
        </p:spPr>
      </p:pic>
    </p:spTree>
    <p:extLst>
      <p:ext uri="{BB962C8B-B14F-4D97-AF65-F5344CB8AC3E}">
        <p14:creationId xmlns:p14="http://schemas.microsoft.com/office/powerpoint/2010/main" val="1026490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normAutofit/>
          </a:bodyPr>
          <a:lstStyle/>
          <a:p>
            <a:r>
              <a:rPr lang="zh-CN" altLang="en-US" smtClean="0"/>
              <a:t>下列程序哪里有数据相关</a:t>
            </a:r>
            <a:r>
              <a:rPr lang="en-US" altLang="zh-CN" smtClean="0"/>
              <a:t>?</a:t>
            </a:r>
          </a:p>
        </p:txBody>
      </p:sp>
      <p:sp>
        <p:nvSpPr>
          <p:cNvPr id="2" name="内容占位符 1"/>
          <p:cNvSpPr>
            <a:spLocks noGrp="1"/>
          </p:cNvSpPr>
          <p:nvPr>
            <p:ph idx="1"/>
          </p:nvPr>
        </p:nvSpPr>
        <p:spPr/>
        <p:txBody>
          <a:bodyPr/>
          <a:lstStyle/>
          <a:p>
            <a:pPr marL="0" indent="0">
              <a:spcBef>
                <a:spcPct val="30000"/>
              </a:spcBef>
              <a:buNone/>
            </a:pPr>
            <a:r>
              <a:rPr lang="en-US" altLang="zh-CN" b="1" dirty="0"/>
              <a:t> 1 Loop:	LD	F0,0(R1)	</a:t>
            </a:r>
          </a:p>
          <a:p>
            <a:pPr marL="0" indent="0">
              <a:spcBef>
                <a:spcPct val="30000"/>
              </a:spcBef>
              <a:buNone/>
            </a:pPr>
            <a:r>
              <a:rPr lang="en-US" altLang="zh-CN" b="1" dirty="0"/>
              <a:t> 2		ADDD	F4,F0,F2	</a:t>
            </a:r>
          </a:p>
          <a:p>
            <a:pPr marL="0" indent="0">
              <a:spcBef>
                <a:spcPct val="30000"/>
              </a:spcBef>
              <a:buNone/>
            </a:pPr>
            <a:r>
              <a:rPr lang="en-US" altLang="zh-CN" b="1" dirty="0"/>
              <a:t> 3		SUBI	R1,R1,8	</a:t>
            </a:r>
          </a:p>
          <a:p>
            <a:pPr marL="0" indent="0">
              <a:spcBef>
                <a:spcPct val="30000"/>
              </a:spcBef>
              <a:buNone/>
            </a:pPr>
            <a:r>
              <a:rPr lang="en-US" altLang="zh-CN" b="1" dirty="0"/>
              <a:t> 4		BNEZ	R1,Loop	;delayed branch</a:t>
            </a:r>
          </a:p>
          <a:p>
            <a:pPr marL="0" indent="0">
              <a:spcBef>
                <a:spcPct val="30000"/>
              </a:spcBef>
              <a:buNone/>
            </a:pPr>
            <a:r>
              <a:rPr lang="en-US" altLang="zh-CN" b="1" dirty="0"/>
              <a:t> 5 	           </a:t>
            </a:r>
            <a:r>
              <a:rPr lang="en-US" altLang="zh-CN" b="1" dirty="0" smtClean="0"/>
              <a:t>SD</a:t>
            </a:r>
            <a:r>
              <a:rPr lang="en-US" altLang="zh-CN" b="1" dirty="0"/>
              <a:t>	8(R1),F4	;altered when move past SUBI</a:t>
            </a:r>
          </a:p>
          <a:p>
            <a:pPr marL="0" indent="0">
              <a:buNone/>
            </a:pPr>
            <a:endParaRPr lang="zh-CN" altLang="en-US" dirty="0"/>
          </a:p>
        </p:txBody>
      </p:sp>
    </p:spTree>
    <p:extLst>
      <p:ext uri="{BB962C8B-B14F-4D97-AF65-F5344CB8AC3E}">
        <p14:creationId xmlns:p14="http://schemas.microsoft.com/office/powerpoint/2010/main" val="2458989336"/>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4710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17700" y="260350"/>
            <a:ext cx="8281988" cy="6034088"/>
          </a:xfrm>
          <a:noFill/>
        </p:spPr>
      </p:pic>
    </p:spTree>
    <p:extLst>
      <p:ext uri="{BB962C8B-B14F-4D97-AF65-F5344CB8AC3E}">
        <p14:creationId xmlns:p14="http://schemas.microsoft.com/office/powerpoint/2010/main" val="354249502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4813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92314" y="260351"/>
            <a:ext cx="8066087" cy="5967413"/>
          </a:xfrm>
          <a:noFill/>
        </p:spPr>
      </p:pic>
    </p:spTree>
    <p:extLst>
      <p:ext uri="{BB962C8B-B14F-4D97-AF65-F5344CB8AC3E}">
        <p14:creationId xmlns:p14="http://schemas.microsoft.com/office/powerpoint/2010/main" val="241455140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4915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47851" y="260351"/>
            <a:ext cx="8569325" cy="6088063"/>
          </a:xfrm>
          <a:noFill/>
        </p:spPr>
      </p:pic>
    </p:spTree>
    <p:extLst>
      <p:ext uri="{BB962C8B-B14F-4D97-AF65-F5344CB8AC3E}">
        <p14:creationId xmlns:p14="http://schemas.microsoft.com/office/powerpoint/2010/main" val="188763313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5017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19288" y="260351"/>
            <a:ext cx="8424862" cy="6107113"/>
          </a:xfrm>
          <a:noFill/>
        </p:spPr>
      </p:pic>
    </p:spTree>
    <p:extLst>
      <p:ext uri="{BB962C8B-B14F-4D97-AF65-F5344CB8AC3E}">
        <p14:creationId xmlns:p14="http://schemas.microsoft.com/office/powerpoint/2010/main" val="226806419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5120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47851" y="260350"/>
            <a:ext cx="8569325" cy="6108700"/>
          </a:xfrm>
          <a:noFill/>
        </p:spPr>
      </p:pic>
    </p:spTree>
    <p:extLst>
      <p:ext uri="{BB962C8B-B14F-4D97-AF65-F5344CB8AC3E}">
        <p14:creationId xmlns:p14="http://schemas.microsoft.com/office/powerpoint/2010/main" val="409341331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522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19289" y="260350"/>
            <a:ext cx="8497887" cy="5924550"/>
          </a:xfrm>
          <a:noFill/>
        </p:spPr>
      </p:pic>
    </p:spTree>
    <p:extLst>
      <p:ext uri="{BB962C8B-B14F-4D97-AF65-F5344CB8AC3E}">
        <p14:creationId xmlns:p14="http://schemas.microsoft.com/office/powerpoint/2010/main" val="290505231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532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47851" y="260350"/>
            <a:ext cx="8640763" cy="6032500"/>
          </a:xfrm>
          <a:noFill/>
        </p:spPr>
      </p:pic>
    </p:spTree>
    <p:extLst>
      <p:ext uri="{BB962C8B-B14F-4D97-AF65-F5344CB8AC3E}">
        <p14:creationId xmlns:p14="http://schemas.microsoft.com/office/powerpoint/2010/main" val="3770464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542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63750" y="260350"/>
            <a:ext cx="8064500" cy="6191250"/>
          </a:xfrm>
          <a:noFill/>
        </p:spPr>
      </p:pic>
    </p:spTree>
    <p:extLst>
      <p:ext uri="{BB962C8B-B14F-4D97-AF65-F5344CB8AC3E}">
        <p14:creationId xmlns:p14="http://schemas.microsoft.com/office/powerpoint/2010/main" val="241704810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129151"/>
            <a:ext cx="10515600" cy="932734"/>
          </a:xfrm>
        </p:spPr>
        <p:txBody>
          <a:bodyPr>
            <a:normAutofit fontScale="90000"/>
          </a:bodyPr>
          <a:lstStyle/>
          <a:p>
            <a:r>
              <a:rPr lang="zh-CN" altLang="en-US" sz="3200" dirty="0" smtClean="0">
                <a:ea typeface="宋体" panose="02010600030101010101" pitchFamily="2" charset="-122"/>
              </a:rPr>
              <a:t>消除存储器的二义性</a:t>
            </a:r>
            <a:r>
              <a:rPr lang="en-US" altLang="zh-CN" sz="3200" dirty="0" smtClean="0">
                <a:ea typeface="宋体" panose="02010600030101010101" pitchFamily="2" charset="-122"/>
              </a:rPr>
              <a:t> : </a:t>
            </a:r>
            <a:br>
              <a:rPr lang="en-US" altLang="zh-CN" sz="3200" dirty="0" smtClean="0">
                <a:ea typeface="宋体" panose="02010600030101010101" pitchFamily="2" charset="-122"/>
              </a:rPr>
            </a:br>
            <a:r>
              <a:rPr lang="zh-CN" altLang="en-US" sz="3200" dirty="0" smtClean="0">
                <a:ea typeface="宋体" panose="02010600030101010101" pitchFamily="2" charset="-122"/>
              </a:rPr>
              <a:t>处理对存储器引用的</a:t>
            </a:r>
            <a:r>
              <a:rPr lang="en-US" altLang="zh-CN" sz="3200" dirty="0" smtClean="0">
                <a:ea typeface="宋体" panose="02010600030101010101" pitchFamily="2" charset="-122"/>
              </a:rPr>
              <a:t>RAW</a:t>
            </a:r>
            <a:r>
              <a:rPr lang="zh-CN" altLang="en-US" sz="3200" dirty="0" smtClean="0">
                <a:ea typeface="宋体" panose="02010600030101010101" pitchFamily="2" charset="-122"/>
              </a:rPr>
              <a:t>相关</a:t>
            </a:r>
            <a:endParaRPr lang="en-US" altLang="zh-CN" sz="3200" dirty="0" smtClean="0">
              <a:ea typeface="宋体" panose="02010600030101010101" pitchFamily="2" charset="-122"/>
            </a:endParaRPr>
          </a:p>
        </p:txBody>
      </p:sp>
      <p:sp>
        <p:nvSpPr>
          <p:cNvPr id="55299" name="Rectangle 3"/>
          <p:cNvSpPr>
            <a:spLocks noGrp="1" noChangeArrowheads="1"/>
          </p:cNvSpPr>
          <p:nvPr>
            <p:ph idx="1"/>
          </p:nvPr>
        </p:nvSpPr>
        <p:spPr>
          <a:xfrm>
            <a:off x="838200" y="1238865"/>
            <a:ext cx="10515600" cy="5338916"/>
          </a:xfrm>
        </p:spPr>
        <p:txBody>
          <a:bodyPr>
            <a:normAutofit/>
          </a:bodyPr>
          <a:lstStyle/>
          <a:p>
            <a:r>
              <a:rPr lang="en-US" altLang="zh-CN" dirty="0" smtClean="0">
                <a:ea typeface="宋体" panose="02010600030101010101" pitchFamily="2" charset="-122"/>
              </a:rPr>
              <a:t>Question: </a:t>
            </a:r>
            <a:r>
              <a:rPr lang="zh-CN" altLang="en-US" dirty="0" smtClean="0">
                <a:ea typeface="宋体" panose="02010600030101010101" pitchFamily="2" charset="-122"/>
              </a:rPr>
              <a:t>给定一个指令序列，</a:t>
            </a:r>
            <a:r>
              <a:rPr lang="en-US" altLang="zh-CN" dirty="0" err="1" smtClean="0">
                <a:ea typeface="宋体" panose="02010600030101010101" pitchFamily="2" charset="-122"/>
              </a:rPr>
              <a:t>store，load</a:t>
            </a:r>
            <a:r>
              <a:rPr lang="en-US" altLang="zh-CN" dirty="0" smtClean="0">
                <a:ea typeface="宋体" panose="02010600030101010101" pitchFamily="2" charset="-122"/>
              </a:rPr>
              <a:t> </a:t>
            </a:r>
            <a:r>
              <a:rPr lang="zh-CN" altLang="en-US" dirty="0" smtClean="0">
                <a:ea typeface="宋体" panose="02010600030101010101" pitchFamily="2" charset="-122"/>
              </a:rPr>
              <a:t>这两个操作是否有关？</a:t>
            </a:r>
            <a:endParaRPr lang="en-US" altLang="zh-CN" dirty="0" smtClean="0">
              <a:ea typeface="宋体" panose="02010600030101010101" pitchFamily="2" charset="-122"/>
            </a:endParaRPr>
          </a:p>
          <a:p>
            <a:pPr lvl="1">
              <a:lnSpc>
                <a:spcPct val="100000"/>
              </a:lnSpc>
            </a:pPr>
            <a:r>
              <a:rPr lang="zh-CN" altLang="en-US" dirty="0" smtClean="0">
                <a:ea typeface="宋体" panose="02010600030101010101" pitchFamily="2" charset="-122"/>
              </a:rPr>
              <a:t>即下列代码是否有相关问题</a:t>
            </a:r>
            <a:r>
              <a:rPr lang="en-US" altLang="zh-CN" dirty="0" smtClean="0">
                <a:ea typeface="宋体" panose="02010600030101010101" pitchFamily="2" charset="-122"/>
              </a:rPr>
              <a:t>?</a:t>
            </a:r>
            <a:br>
              <a:rPr lang="en-US" altLang="zh-CN" dirty="0" smtClean="0">
                <a:ea typeface="宋体" panose="02010600030101010101" pitchFamily="2" charset="-122"/>
              </a:rPr>
            </a:br>
            <a:r>
              <a:rPr lang="en-US" altLang="zh-CN" dirty="0" smtClean="0">
                <a:ea typeface="宋体" panose="02010600030101010101" pitchFamily="2" charset="-122"/>
              </a:rPr>
              <a:t>	</a:t>
            </a:r>
            <a:r>
              <a:rPr lang="en-US" altLang="zh-CN" dirty="0" err="1" smtClean="0">
                <a:ea typeface="宋体" panose="02010600030101010101" pitchFamily="2" charset="-122"/>
              </a:rPr>
              <a:t>Eg</a:t>
            </a:r>
            <a:r>
              <a:rPr lang="en-US" altLang="zh-CN" dirty="0" smtClean="0">
                <a:ea typeface="宋体" panose="02010600030101010101" pitchFamily="2" charset="-122"/>
              </a:rPr>
              <a:t>:	</a:t>
            </a:r>
            <a:r>
              <a:rPr lang="en-US" altLang="zh-CN" dirty="0" err="1" smtClean="0">
                <a:latin typeface="Courier New" panose="02070309020205020404" pitchFamily="49" charset="0"/>
                <a:ea typeface="宋体" panose="02010600030101010101" pitchFamily="2" charset="-122"/>
              </a:rPr>
              <a:t>st</a:t>
            </a:r>
            <a:r>
              <a:rPr lang="en-US" altLang="zh-CN" dirty="0" smtClean="0">
                <a:latin typeface="Courier New" panose="02070309020205020404" pitchFamily="49" charset="0"/>
                <a:ea typeface="宋体" panose="02010600030101010101" pitchFamily="2" charset="-122"/>
              </a:rPr>
              <a:t>	0(R2),R5</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a:t>
            </a:r>
            <a:r>
              <a:rPr lang="en-US" altLang="zh-CN" dirty="0" err="1" smtClean="0">
                <a:latin typeface="Courier New" panose="02070309020205020404" pitchFamily="49" charset="0"/>
                <a:ea typeface="宋体" panose="02010600030101010101" pitchFamily="2" charset="-122"/>
              </a:rPr>
              <a:t>ld</a:t>
            </a:r>
            <a:r>
              <a:rPr lang="en-US" altLang="zh-CN" dirty="0" smtClean="0">
                <a:latin typeface="Courier New" panose="02070309020205020404" pitchFamily="49" charset="0"/>
                <a:ea typeface="宋体" panose="02010600030101010101" pitchFamily="2" charset="-122"/>
              </a:rPr>
              <a:t>	R6,0(R3)</a:t>
            </a:r>
          </a:p>
          <a:p>
            <a:r>
              <a:rPr lang="zh-CN" altLang="en-US" dirty="0" smtClean="0">
                <a:ea typeface="宋体" panose="02010600030101010101" pitchFamily="2" charset="-122"/>
              </a:rPr>
              <a:t>我们是否可以较早启动</a:t>
            </a:r>
            <a:r>
              <a:rPr lang="en-US" altLang="zh-CN" dirty="0" err="1" smtClean="0">
                <a:ea typeface="宋体" panose="02010600030101010101" pitchFamily="2" charset="-122"/>
              </a:rPr>
              <a:t>ld</a:t>
            </a:r>
            <a:r>
              <a:rPr lang="en-US" altLang="zh-CN" dirty="0" smtClean="0">
                <a:ea typeface="宋体" panose="02010600030101010101" pitchFamily="2" charset="-122"/>
              </a:rPr>
              <a:t>?  </a:t>
            </a:r>
          </a:p>
          <a:p>
            <a:pPr lvl="1">
              <a:lnSpc>
                <a:spcPct val="100000"/>
              </a:lnSpc>
            </a:pPr>
            <a:r>
              <a:rPr lang="en-US" altLang="zh-CN" dirty="0" smtClean="0">
                <a:ea typeface="宋体" panose="02010600030101010101" pitchFamily="2" charset="-122"/>
              </a:rPr>
              <a:t>Store</a:t>
            </a:r>
            <a:r>
              <a:rPr lang="zh-CN" altLang="en-US" dirty="0" smtClean="0">
                <a:ea typeface="宋体" panose="02010600030101010101" pitchFamily="2" charset="-122"/>
              </a:rPr>
              <a:t>的地址可能会延迟很长时间才能得到</a:t>
            </a:r>
            <a:r>
              <a:rPr lang="en-US" altLang="zh-CN" dirty="0" smtClean="0">
                <a:ea typeface="宋体" panose="02010600030101010101" pitchFamily="2" charset="-122"/>
              </a:rPr>
              <a:t>.  </a:t>
            </a:r>
          </a:p>
          <a:p>
            <a:pPr lvl="1">
              <a:lnSpc>
                <a:spcPct val="100000"/>
              </a:lnSpc>
            </a:pPr>
            <a:r>
              <a:rPr lang="zh-CN" altLang="en-US" dirty="0" smtClean="0">
                <a:ea typeface="宋体" panose="02010600030101010101" pitchFamily="2" charset="-122"/>
              </a:rPr>
              <a:t>我们也许想在同一个周期开始这两个操作的执行</a:t>
            </a:r>
            <a:r>
              <a:rPr lang="en-US" altLang="zh-CN" dirty="0" smtClean="0">
                <a:ea typeface="宋体" panose="02010600030101010101" pitchFamily="2" charset="-122"/>
              </a:rPr>
              <a:t>.</a:t>
            </a:r>
          </a:p>
          <a:p>
            <a:r>
              <a:rPr lang="zh-CN" altLang="en-US" dirty="0" smtClean="0">
                <a:ea typeface="宋体" panose="02010600030101010101" pitchFamily="2" charset="-122"/>
              </a:rPr>
              <a:t>两种方法</a:t>
            </a:r>
            <a:r>
              <a:rPr lang="en-US" altLang="zh-CN" dirty="0" smtClean="0">
                <a:ea typeface="宋体" panose="02010600030101010101" pitchFamily="2" charset="-122"/>
              </a:rPr>
              <a:t>:</a:t>
            </a:r>
          </a:p>
          <a:p>
            <a:pPr lvl="1">
              <a:lnSpc>
                <a:spcPct val="100000"/>
              </a:lnSpc>
            </a:pPr>
            <a:r>
              <a:rPr lang="en-US" altLang="zh-CN" dirty="0" smtClean="0">
                <a:solidFill>
                  <a:schemeClr val="accent1"/>
                </a:solidFill>
                <a:ea typeface="宋体" panose="02010600030101010101" pitchFamily="2" charset="-122"/>
              </a:rPr>
              <a:t>No Speculation:</a:t>
            </a:r>
            <a:r>
              <a:rPr lang="en-US" altLang="zh-CN" dirty="0" smtClean="0">
                <a:ea typeface="宋体" panose="02010600030101010101" pitchFamily="2" charset="-122"/>
              </a:rPr>
              <a:t> </a:t>
            </a:r>
            <a:r>
              <a:rPr lang="zh-CN" altLang="en-US" dirty="0" smtClean="0">
                <a:ea typeface="宋体" panose="02010600030101010101" pitchFamily="2" charset="-122"/>
              </a:rPr>
              <a:t>不进行</a:t>
            </a:r>
            <a:r>
              <a:rPr lang="en-US" altLang="zh-CN" dirty="0" smtClean="0">
                <a:ea typeface="宋体" panose="02010600030101010101" pitchFamily="2" charset="-122"/>
              </a:rPr>
              <a:t>load</a:t>
            </a:r>
            <a:r>
              <a:rPr lang="zh-CN" altLang="en-US" dirty="0" smtClean="0">
                <a:ea typeface="宋体" panose="02010600030101010101" pitchFamily="2" charset="-122"/>
              </a:rPr>
              <a:t>操作，直到我们确信地址</a:t>
            </a:r>
            <a:r>
              <a:rPr lang="en-US" altLang="zh-CN" dirty="0" smtClean="0">
                <a:ea typeface="宋体" panose="02010600030101010101" pitchFamily="2" charset="-122"/>
              </a:rPr>
              <a:t> 0(R2) </a:t>
            </a:r>
            <a:r>
              <a:rPr lang="en-US" altLang="zh-CN" dirty="0" smtClean="0">
                <a:ea typeface="宋体" panose="02010600030101010101" pitchFamily="2" charset="-122"/>
                <a:sym typeface="Symbol" panose="05050102010706020507" pitchFamily="18" charset="2"/>
              </a:rPr>
              <a:t> 0(R3)</a:t>
            </a:r>
          </a:p>
          <a:p>
            <a:pPr lvl="1">
              <a:lnSpc>
                <a:spcPct val="100000"/>
              </a:lnSpc>
            </a:pPr>
            <a:r>
              <a:rPr lang="en-US" altLang="zh-CN" dirty="0" smtClean="0">
                <a:solidFill>
                  <a:schemeClr val="accent1"/>
                </a:solidFill>
                <a:ea typeface="宋体" panose="02010600030101010101" pitchFamily="2" charset="-122"/>
                <a:sym typeface="Symbol" panose="05050102010706020507" pitchFamily="18" charset="2"/>
              </a:rPr>
              <a:t>Speculation:</a:t>
            </a:r>
            <a:r>
              <a:rPr lang="en-US" altLang="zh-CN" dirty="0" smtClean="0">
                <a:ea typeface="宋体" panose="02010600030101010101" pitchFamily="2" charset="-122"/>
                <a:sym typeface="Symbol" panose="05050102010706020507" pitchFamily="18" charset="2"/>
              </a:rPr>
              <a:t> </a:t>
            </a:r>
            <a:r>
              <a:rPr lang="zh-CN" altLang="en-US" dirty="0" smtClean="0">
                <a:ea typeface="宋体" panose="02010600030101010101" pitchFamily="2" charset="-122"/>
                <a:sym typeface="Symbol" panose="05050102010706020507" pitchFamily="18" charset="2"/>
              </a:rPr>
              <a:t>我们可以假设他们相关还是不相关 </a:t>
            </a:r>
            <a:r>
              <a:rPr lang="en-US" altLang="zh-CN" dirty="0" smtClean="0">
                <a:ea typeface="宋体" panose="02010600030101010101" pitchFamily="2" charset="-122"/>
                <a:sym typeface="Symbol" panose="05050102010706020507" pitchFamily="18" charset="2"/>
              </a:rPr>
              <a:t>(called “</a:t>
            </a:r>
            <a:r>
              <a:rPr lang="en-US" altLang="zh-CN" dirty="0" smtClean="0">
                <a:solidFill>
                  <a:schemeClr val="accent1"/>
                </a:solidFill>
                <a:ea typeface="宋体" panose="02010600030101010101" pitchFamily="2" charset="-122"/>
                <a:sym typeface="Symbol" panose="05050102010706020507" pitchFamily="18" charset="2"/>
              </a:rPr>
              <a:t>dependence speculation</a:t>
            </a:r>
            <a:r>
              <a:rPr lang="en-US" altLang="zh-CN" dirty="0" smtClean="0">
                <a:ea typeface="宋体" panose="02010600030101010101" pitchFamily="2" charset="-122"/>
                <a:sym typeface="Symbol" panose="05050102010706020507" pitchFamily="18" charset="2"/>
              </a:rPr>
              <a:t>”) ，</a:t>
            </a:r>
            <a:r>
              <a:rPr lang="zh-CN" altLang="en-US" dirty="0" smtClean="0">
                <a:ea typeface="宋体" panose="02010600030101010101" pitchFamily="2" charset="-122"/>
                <a:sym typeface="Symbol" panose="05050102010706020507" pitchFamily="18" charset="2"/>
              </a:rPr>
              <a:t>如果推测错误通过</a:t>
            </a:r>
            <a:r>
              <a:rPr lang="en-US" altLang="zh-CN" dirty="0" smtClean="0">
                <a:ea typeface="宋体" panose="02010600030101010101" pitchFamily="2" charset="-122"/>
                <a:sym typeface="Symbol" panose="05050102010706020507" pitchFamily="18" charset="2"/>
              </a:rPr>
              <a:t>ROB</a:t>
            </a:r>
            <a:r>
              <a:rPr lang="zh-CN" altLang="en-US" dirty="0" smtClean="0">
                <a:ea typeface="宋体" panose="02010600030101010101" pitchFamily="2" charset="-122"/>
                <a:sym typeface="Symbol" panose="05050102010706020507" pitchFamily="18" charset="2"/>
              </a:rPr>
              <a:t>来修正</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249179916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a:xfrm>
            <a:off x="838200" y="365126"/>
            <a:ext cx="10515600" cy="431288"/>
          </a:xfrm>
        </p:spPr>
        <p:txBody>
          <a:bodyPr>
            <a:normAutofit fontScale="90000"/>
          </a:bodyPr>
          <a:lstStyle/>
          <a:p>
            <a:r>
              <a:rPr lang="en-US" altLang="zh-CN" dirty="0" smtClean="0">
                <a:ea typeface="宋体" panose="02010600030101010101" pitchFamily="2" charset="-122"/>
              </a:rPr>
              <a:t>Hardware Support for Memory Disambiguation</a:t>
            </a:r>
          </a:p>
        </p:txBody>
      </p:sp>
      <p:sp>
        <p:nvSpPr>
          <p:cNvPr id="56322" name="Rectangle 2"/>
          <p:cNvSpPr>
            <a:spLocks noGrp="1" noChangeArrowheads="1"/>
          </p:cNvSpPr>
          <p:nvPr>
            <p:ph idx="1"/>
          </p:nvPr>
        </p:nvSpPr>
        <p:spPr>
          <a:xfrm>
            <a:off x="838200" y="1238865"/>
            <a:ext cx="10515600" cy="5144576"/>
          </a:xfrm>
        </p:spPr>
        <p:txBody>
          <a:bodyPr>
            <a:normAutofit/>
          </a:bodyPr>
          <a:lstStyle/>
          <a:p>
            <a:r>
              <a:rPr lang="zh-CN" altLang="en-US" dirty="0" smtClean="0">
                <a:ea typeface="宋体" panose="02010600030101010101" pitchFamily="2" charset="-122"/>
              </a:rPr>
              <a:t>需要缓冲区以程序序保存所有对存储器的写操作</a:t>
            </a:r>
            <a:endParaRPr lang="en-US" altLang="zh-CN" dirty="0" smtClean="0">
              <a:ea typeface="宋体" panose="02010600030101010101" pitchFamily="2" charset="-122"/>
            </a:endParaRPr>
          </a:p>
          <a:p>
            <a:pPr lvl="1"/>
            <a:r>
              <a:rPr lang="zh-CN" altLang="en-US" dirty="0" smtClean="0">
                <a:ea typeface="宋体" panose="02010600030101010101" pitchFamily="2" charset="-122"/>
              </a:rPr>
              <a:t>保存地址（地址可用时）和值（值可用时）</a:t>
            </a:r>
            <a:endParaRPr lang="en-US" altLang="zh-CN" dirty="0" smtClean="0">
              <a:ea typeface="宋体" panose="02010600030101010101" pitchFamily="2" charset="-122"/>
            </a:endParaRPr>
          </a:p>
          <a:p>
            <a:pPr lvl="1"/>
            <a:r>
              <a:rPr lang="en-US" altLang="zh-CN" dirty="0" smtClean="0">
                <a:ea typeface="宋体" panose="02010600030101010101" pitchFamily="2" charset="-122"/>
              </a:rPr>
              <a:t>FIFO ordering: </a:t>
            </a:r>
            <a:r>
              <a:rPr lang="zh-CN" altLang="en-US" dirty="0" smtClean="0">
                <a:ea typeface="宋体" panose="02010600030101010101" pitchFamily="2" charset="-122"/>
              </a:rPr>
              <a:t>以程序序确认和删除</a:t>
            </a:r>
            <a:r>
              <a:rPr lang="en-US" altLang="zh-CN" dirty="0" smtClean="0">
                <a:ea typeface="宋体" panose="02010600030101010101" pitchFamily="2" charset="-122"/>
              </a:rPr>
              <a:t>store</a:t>
            </a:r>
          </a:p>
          <a:p>
            <a:r>
              <a:rPr lang="zh-CN" altLang="en-US" dirty="0" smtClean="0">
                <a:ea typeface="宋体" panose="02010600030101010101" pitchFamily="2" charset="-122"/>
              </a:rPr>
              <a:t>当发射一个</a:t>
            </a:r>
            <a:r>
              <a:rPr lang="en-US" altLang="zh-CN" dirty="0" smtClean="0">
                <a:ea typeface="宋体" panose="02010600030101010101" pitchFamily="2" charset="-122"/>
              </a:rPr>
              <a:t>load</a:t>
            </a:r>
            <a:r>
              <a:rPr lang="zh-CN" altLang="en-US" dirty="0" smtClean="0">
                <a:ea typeface="宋体" panose="02010600030101010101" pitchFamily="2" charset="-122"/>
              </a:rPr>
              <a:t>操作时，记录当前</a:t>
            </a:r>
            <a:r>
              <a:rPr lang="en-US" altLang="zh-CN" dirty="0" smtClean="0">
                <a:ea typeface="宋体" panose="02010600030101010101" pitchFamily="2" charset="-122"/>
              </a:rPr>
              <a:t>store</a:t>
            </a:r>
            <a:r>
              <a:rPr lang="zh-CN" altLang="en-US" dirty="0" smtClean="0">
                <a:ea typeface="宋体" panose="02010600030101010101" pitchFamily="2" charset="-122"/>
              </a:rPr>
              <a:t>队列的头指针</a:t>
            </a:r>
            <a:r>
              <a:rPr lang="en-US" altLang="zh-CN" dirty="0" smtClean="0">
                <a:ea typeface="宋体" panose="02010600030101010101" pitchFamily="2" charset="-122"/>
              </a:rPr>
              <a:t>.</a:t>
            </a:r>
          </a:p>
          <a:p>
            <a:r>
              <a:rPr lang="zh-CN" altLang="en-US" dirty="0" smtClean="0">
                <a:ea typeface="宋体" panose="02010600030101010101" pitchFamily="2" charset="-122"/>
              </a:rPr>
              <a:t>当</a:t>
            </a:r>
            <a:r>
              <a:rPr lang="en-US" altLang="zh-CN" dirty="0" smtClean="0">
                <a:ea typeface="宋体" panose="02010600030101010101" pitchFamily="2" charset="-122"/>
              </a:rPr>
              <a:t>load</a:t>
            </a:r>
            <a:r>
              <a:rPr lang="zh-CN" altLang="en-US" dirty="0" smtClean="0">
                <a:ea typeface="宋体" panose="02010600030101010101" pitchFamily="2" charset="-122"/>
              </a:rPr>
              <a:t>的地址可用时，检查</a:t>
            </a:r>
            <a:r>
              <a:rPr lang="en-US" altLang="zh-CN" dirty="0" smtClean="0">
                <a:ea typeface="宋体" panose="02010600030101010101" pitchFamily="2" charset="-122"/>
              </a:rPr>
              <a:t>store</a:t>
            </a:r>
            <a:r>
              <a:rPr lang="zh-CN" altLang="en-US" dirty="0" smtClean="0">
                <a:ea typeface="宋体" panose="02010600030101010101" pitchFamily="2" charset="-122"/>
              </a:rPr>
              <a:t>队列</a:t>
            </a:r>
            <a:r>
              <a:rPr lang="en-US" altLang="zh-CN" dirty="0" smtClean="0">
                <a:ea typeface="宋体" panose="02010600030101010101" pitchFamily="2" charset="-122"/>
              </a:rPr>
              <a:t>:</a:t>
            </a:r>
          </a:p>
          <a:p>
            <a:pPr lvl="1"/>
            <a:r>
              <a:rPr lang="zh-CN" altLang="en-US" dirty="0" smtClean="0">
                <a:ea typeface="宋体" panose="02010600030101010101" pitchFamily="2" charset="-122"/>
              </a:rPr>
              <a:t>如果</a:t>
            </a:r>
            <a:r>
              <a:rPr lang="en-US" altLang="zh-CN" dirty="0" smtClean="0">
                <a:ea typeface="宋体" panose="02010600030101010101" pitchFamily="2" charset="-122"/>
              </a:rPr>
              <a:t>store</a:t>
            </a:r>
            <a:r>
              <a:rPr lang="zh-CN" altLang="en-US" dirty="0" smtClean="0">
                <a:ea typeface="宋体" panose="02010600030101010101" pitchFamily="2" charset="-122"/>
              </a:rPr>
              <a:t>队列存在正等待该地址的</a:t>
            </a:r>
            <a:r>
              <a:rPr lang="en-US" altLang="zh-CN" dirty="0" smtClean="0">
                <a:ea typeface="宋体" panose="02010600030101010101" pitchFamily="2" charset="-122"/>
              </a:rPr>
              <a:t>store</a:t>
            </a:r>
            <a:r>
              <a:rPr lang="zh-CN" altLang="en-US" dirty="0" smtClean="0">
                <a:ea typeface="宋体" panose="02010600030101010101" pitchFamily="2" charset="-122"/>
              </a:rPr>
              <a:t>操作，则</a:t>
            </a:r>
            <a:r>
              <a:rPr lang="en-US" altLang="zh-CN" dirty="0" smtClean="0">
                <a:ea typeface="宋体" panose="02010600030101010101" pitchFamily="2" charset="-122"/>
              </a:rPr>
              <a:t>stall</a:t>
            </a:r>
            <a:r>
              <a:rPr lang="zh-CN" altLang="en-US" dirty="0" smtClean="0">
                <a:ea typeface="宋体" panose="02010600030101010101" pitchFamily="2" charset="-122"/>
              </a:rPr>
              <a:t>该</a:t>
            </a:r>
            <a:r>
              <a:rPr lang="en-US" altLang="zh-CN" dirty="0" smtClean="0">
                <a:ea typeface="宋体" panose="02010600030101010101" pitchFamily="2" charset="-122"/>
              </a:rPr>
              <a:t>load</a:t>
            </a:r>
            <a:r>
              <a:rPr lang="zh-CN" altLang="en-US" dirty="0" smtClean="0">
                <a:ea typeface="宋体" panose="02010600030101010101" pitchFamily="2" charset="-122"/>
              </a:rPr>
              <a:t>操作</a:t>
            </a:r>
            <a:endParaRPr lang="en-US" altLang="zh-CN" dirty="0" smtClean="0">
              <a:ea typeface="宋体" panose="02010600030101010101" pitchFamily="2" charset="-122"/>
            </a:endParaRPr>
          </a:p>
          <a:p>
            <a:pPr lvl="1"/>
            <a:r>
              <a:rPr lang="zh-CN" altLang="en-US" dirty="0" smtClean="0">
                <a:ea typeface="宋体" panose="02010600030101010101" pitchFamily="2" charset="-122"/>
              </a:rPr>
              <a:t>如果</a:t>
            </a:r>
            <a:r>
              <a:rPr lang="en-US" altLang="zh-CN" dirty="0" smtClean="0">
                <a:ea typeface="宋体" panose="02010600030101010101" pitchFamily="2" charset="-122"/>
              </a:rPr>
              <a:t>load</a:t>
            </a:r>
            <a:r>
              <a:rPr lang="zh-CN" altLang="en-US" dirty="0" smtClean="0">
                <a:ea typeface="宋体" panose="02010600030101010101" pitchFamily="2" charset="-122"/>
              </a:rPr>
              <a:t>地址与前面的</a:t>
            </a:r>
            <a:r>
              <a:rPr lang="en-US" altLang="zh-CN" dirty="0" smtClean="0">
                <a:ea typeface="宋体" panose="02010600030101010101" pitchFamily="2" charset="-122"/>
              </a:rPr>
              <a:t>store</a:t>
            </a:r>
            <a:r>
              <a:rPr lang="zh-CN" altLang="en-US" dirty="0" smtClean="0">
                <a:ea typeface="宋体" panose="02010600030101010101" pitchFamily="2" charset="-122"/>
              </a:rPr>
              <a:t>地址匹配，则有</a:t>
            </a:r>
            <a:r>
              <a:rPr lang="en-US" altLang="zh-CN" dirty="0" smtClean="0">
                <a:ea typeface="宋体" panose="02010600030101010101" pitchFamily="2" charset="-122"/>
              </a:rPr>
              <a:t> </a:t>
            </a:r>
            <a:r>
              <a:rPr lang="en-US" altLang="zh-CN" i="1" dirty="0" smtClean="0">
                <a:solidFill>
                  <a:schemeClr val="accent1"/>
                </a:solidFill>
                <a:ea typeface="宋体" panose="02010600030101010101" pitchFamily="2" charset="-122"/>
              </a:rPr>
              <a:t>memory-induced RAW hazard</a:t>
            </a:r>
            <a:r>
              <a:rPr lang="en-US" altLang="zh-CN" dirty="0" smtClean="0">
                <a:ea typeface="宋体" panose="02010600030101010101" pitchFamily="2" charset="-122"/>
              </a:rPr>
              <a:t>:</a:t>
            </a:r>
          </a:p>
          <a:p>
            <a:pPr lvl="2"/>
            <a:r>
              <a:rPr lang="zh-CN" altLang="en-US" dirty="0" smtClean="0">
                <a:ea typeface="宋体" panose="02010600030101010101" pitchFamily="2" charset="-122"/>
              </a:rPr>
              <a:t>存储的值可用</a:t>
            </a:r>
            <a:r>
              <a:rPr lang="en-US" altLang="zh-CN" dirty="0" smtClean="0">
                <a:ea typeface="宋体" panose="02010600030101010101" pitchFamily="2" charset="-122"/>
              </a:rPr>
              <a:t> </a:t>
            </a:r>
            <a:r>
              <a:rPr lang="en-US" altLang="zh-CN" dirty="0" smtClean="0">
                <a:ea typeface="宋体" panose="02010600030101010101" pitchFamily="2" charset="-122"/>
                <a:sym typeface="Symbol" panose="05050102010706020507" pitchFamily="18" charset="2"/>
              </a:rPr>
              <a:t> </a:t>
            </a:r>
            <a:r>
              <a:rPr lang="zh-CN" altLang="en-US" dirty="0" smtClean="0">
                <a:ea typeface="宋体" panose="02010600030101010101" pitchFamily="2" charset="-122"/>
                <a:sym typeface="Symbol" panose="05050102010706020507" pitchFamily="18" charset="2"/>
              </a:rPr>
              <a:t>返回值</a:t>
            </a:r>
            <a:endParaRPr lang="en-US" altLang="zh-CN" dirty="0" smtClean="0">
              <a:ea typeface="宋体" panose="02010600030101010101" pitchFamily="2" charset="-122"/>
            </a:endParaRPr>
          </a:p>
          <a:p>
            <a:pPr lvl="2"/>
            <a:r>
              <a:rPr lang="zh-CN" altLang="en-US" dirty="0" smtClean="0">
                <a:ea typeface="宋体" panose="02010600030101010101" pitchFamily="2" charset="-122"/>
              </a:rPr>
              <a:t>存储的值还没有准备好</a:t>
            </a:r>
            <a:r>
              <a:rPr lang="en-US" altLang="zh-CN" dirty="0" smtClean="0">
                <a:ea typeface="宋体" panose="02010600030101010101" pitchFamily="2" charset="-122"/>
              </a:rPr>
              <a:t> </a:t>
            </a:r>
            <a:r>
              <a:rPr lang="en-US" altLang="zh-CN" dirty="0" smtClean="0">
                <a:ea typeface="宋体" panose="02010600030101010101" pitchFamily="2" charset="-122"/>
                <a:sym typeface="Symbol" panose="05050102010706020507" pitchFamily="18" charset="2"/>
              </a:rPr>
              <a:t> </a:t>
            </a:r>
            <a:r>
              <a:rPr lang="zh-CN" altLang="en-US" dirty="0" smtClean="0">
                <a:ea typeface="宋体" panose="02010600030101010101" pitchFamily="2" charset="-122"/>
                <a:sym typeface="Symbol" panose="05050102010706020507" pitchFamily="18" charset="2"/>
              </a:rPr>
              <a:t>返回源指令的</a:t>
            </a:r>
            <a:r>
              <a:rPr lang="en-US" altLang="zh-CN" dirty="0" smtClean="0">
                <a:ea typeface="宋体" panose="02010600030101010101" pitchFamily="2" charset="-122"/>
                <a:sym typeface="Symbol" panose="05050102010706020507" pitchFamily="18" charset="2"/>
              </a:rPr>
              <a:t>ROB</a:t>
            </a:r>
            <a:r>
              <a:rPr lang="zh-CN" altLang="en-US" dirty="0" smtClean="0">
                <a:ea typeface="宋体" panose="02010600030101010101" pitchFamily="2" charset="-122"/>
                <a:sym typeface="Symbol" panose="05050102010706020507" pitchFamily="18" charset="2"/>
              </a:rPr>
              <a:t>编号</a:t>
            </a:r>
            <a:endParaRPr lang="en-US" altLang="zh-CN" dirty="0" smtClean="0">
              <a:ea typeface="宋体" panose="02010600030101010101" pitchFamily="2" charset="-122"/>
            </a:endParaRPr>
          </a:p>
          <a:p>
            <a:pPr lvl="1"/>
            <a:r>
              <a:rPr lang="zh-CN" altLang="en-US" dirty="0" smtClean="0">
                <a:ea typeface="宋体" panose="02010600030101010101" pitchFamily="2" charset="-122"/>
              </a:rPr>
              <a:t>否则发出存储器请求</a:t>
            </a:r>
            <a:endParaRPr lang="en-US" altLang="zh-CN" dirty="0" smtClean="0">
              <a:ea typeface="宋体" panose="02010600030101010101" pitchFamily="2" charset="-122"/>
            </a:endParaRPr>
          </a:p>
          <a:p>
            <a:r>
              <a:rPr lang="zh-CN" altLang="en-US" dirty="0" smtClean="0">
                <a:ea typeface="宋体" panose="02010600030101010101" pitchFamily="2" charset="-122"/>
              </a:rPr>
              <a:t>推测执行时，由于实际的</a:t>
            </a:r>
            <a:r>
              <a:rPr lang="en-US" altLang="zh-CN" dirty="0" smtClean="0">
                <a:ea typeface="宋体" panose="02010600030101010101" pitchFamily="2" charset="-122"/>
              </a:rPr>
              <a:t>store</a:t>
            </a:r>
            <a:r>
              <a:rPr lang="zh-CN" altLang="en-US" dirty="0" smtClean="0">
                <a:ea typeface="宋体" panose="02010600030101010101" pitchFamily="2" charset="-122"/>
              </a:rPr>
              <a:t>操作顺序提交，所以不会有</a:t>
            </a:r>
            <a:r>
              <a:rPr lang="en-US" altLang="zh-CN" dirty="0" smtClean="0">
                <a:ea typeface="宋体" panose="02010600030101010101" pitchFamily="2" charset="-122"/>
              </a:rPr>
              <a:t> WAR/WAW </a:t>
            </a:r>
            <a:r>
              <a:rPr lang="zh-CN" altLang="en-US" dirty="0" smtClean="0">
                <a:ea typeface="宋体" panose="02010600030101010101" pitchFamily="2" charset="-122"/>
              </a:rPr>
              <a:t>相关.</a:t>
            </a:r>
          </a:p>
          <a:p>
            <a:pPr lvl="1"/>
            <a:endParaRPr lang="zh-CN" altLang="en-US" dirty="0" smtClean="0">
              <a:ea typeface="宋体" panose="02010600030101010101" pitchFamily="2" charset="-122"/>
            </a:endParaRPr>
          </a:p>
        </p:txBody>
      </p:sp>
    </p:spTree>
    <p:extLst>
      <p:ext uri="{BB962C8B-B14F-4D97-AF65-F5344CB8AC3E}">
        <p14:creationId xmlns:p14="http://schemas.microsoft.com/office/powerpoint/2010/main" val="212366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r>
              <a:rPr lang="zh-CN" altLang="en-US" smtClean="0"/>
              <a:t>从编译器角度看代码移动(2/5)</a:t>
            </a:r>
            <a:endParaRPr lang="en-US" altLang="zh-CN" smtClean="0"/>
          </a:p>
        </p:txBody>
      </p:sp>
      <p:sp>
        <p:nvSpPr>
          <p:cNvPr id="21507" name="Rectangle 3"/>
          <p:cNvSpPr>
            <a:spLocks noGrp="1" noChangeArrowheads="1"/>
          </p:cNvSpPr>
          <p:nvPr>
            <p:ph idx="1"/>
          </p:nvPr>
        </p:nvSpPr>
        <p:spPr>
          <a:noFill/>
        </p:spPr>
        <p:txBody>
          <a:bodyPr/>
          <a:lstStyle/>
          <a:p>
            <a:r>
              <a:rPr lang="zh-CN" altLang="en-US" smtClean="0">
                <a:ea typeface="宋体" panose="02010600030101010101" pitchFamily="2" charset="-122"/>
              </a:rPr>
              <a:t>另一种相关称为名相关（ </a:t>
            </a:r>
            <a:r>
              <a:rPr lang="en-US" altLang="zh-CN" smtClean="0">
                <a:solidFill>
                  <a:schemeClr val="hlink"/>
                </a:solidFill>
                <a:ea typeface="宋体" panose="02010600030101010101" pitchFamily="2" charset="-122"/>
              </a:rPr>
              <a:t>name dependence）</a:t>
            </a:r>
            <a:r>
              <a:rPr lang="en-US" altLang="zh-CN" smtClean="0">
                <a:ea typeface="宋体" panose="02010600030101010101" pitchFamily="2" charset="-122"/>
              </a:rPr>
              <a:t>: </a:t>
            </a:r>
            <a:br>
              <a:rPr lang="en-US" altLang="zh-CN" smtClean="0">
                <a:ea typeface="宋体" panose="02010600030101010101" pitchFamily="2" charset="-122"/>
              </a:rPr>
            </a:br>
            <a:r>
              <a:rPr lang="zh-CN" altLang="en-US" smtClean="0">
                <a:ea typeface="宋体" panose="02010600030101010101" pitchFamily="2" charset="-122"/>
              </a:rPr>
              <a:t>两条指令使用同一个名子</a:t>
            </a:r>
            <a:r>
              <a:rPr lang="en-US" altLang="zh-CN" smtClean="0">
                <a:ea typeface="宋体" panose="02010600030101010101" pitchFamily="2" charset="-122"/>
              </a:rPr>
              <a:t>(register or memory location) </a:t>
            </a:r>
            <a:r>
              <a:rPr lang="zh-CN" altLang="en-US" smtClean="0">
                <a:ea typeface="宋体" panose="02010600030101010101" pitchFamily="2" charset="-122"/>
              </a:rPr>
              <a:t>但不交换数据</a:t>
            </a:r>
            <a:endParaRPr lang="zh-CN" altLang="en-US" sz="2000">
              <a:ea typeface="宋体" panose="02010600030101010101" pitchFamily="2" charset="-122"/>
            </a:endParaRPr>
          </a:p>
          <a:p>
            <a:pPr lvl="1"/>
            <a:r>
              <a:rPr lang="zh-CN" altLang="en-US" sz="1800">
                <a:ea typeface="宋体" panose="02010600030101010101" pitchFamily="2" charset="-122"/>
              </a:rPr>
              <a:t> </a:t>
            </a:r>
            <a:r>
              <a:rPr lang="zh-CN" altLang="en-US" smtClean="0">
                <a:ea typeface="宋体" panose="02010600030101010101" pitchFamily="2" charset="-122"/>
              </a:rPr>
              <a:t>反相关（</a:t>
            </a:r>
            <a:r>
              <a:rPr lang="en-US" altLang="zh-CN" smtClean="0">
                <a:solidFill>
                  <a:schemeClr val="hlink"/>
                </a:solidFill>
                <a:ea typeface="宋体" panose="02010600030101010101" pitchFamily="2" charset="-122"/>
              </a:rPr>
              <a:t>Antidependence）</a:t>
            </a:r>
            <a:r>
              <a:rPr lang="zh-CN" altLang="en-US" smtClean="0">
                <a:ea typeface="宋体" panose="02010600030101010101" pitchFamily="2" charset="-122"/>
              </a:rPr>
              <a:t>  </a:t>
            </a:r>
            <a:r>
              <a:rPr lang="en-US" altLang="zh-CN" smtClean="0">
                <a:ea typeface="宋体" panose="02010600030101010101" pitchFamily="2" charset="-122"/>
              </a:rPr>
              <a:t>(WAR if a hazard for HW)</a:t>
            </a:r>
            <a:endParaRPr lang="en-US" altLang="zh-CN" sz="1800">
              <a:ea typeface="宋体" panose="02010600030101010101" pitchFamily="2" charset="-122"/>
            </a:endParaRPr>
          </a:p>
          <a:p>
            <a:pPr lvl="2"/>
            <a:r>
              <a:rPr lang="en-US" altLang="zh-CN" smtClean="0">
                <a:ea typeface="宋体" panose="02010600030101010101" pitchFamily="2" charset="-122"/>
              </a:rPr>
              <a:t>Instruction j </a:t>
            </a:r>
            <a:r>
              <a:rPr lang="zh-CN" altLang="en-US" smtClean="0">
                <a:ea typeface="宋体" panose="02010600030101010101" pitchFamily="2" charset="-122"/>
              </a:rPr>
              <a:t>所写的寄存器或存储单元，与 </a:t>
            </a:r>
            <a:r>
              <a:rPr lang="en-US" altLang="zh-CN" smtClean="0">
                <a:ea typeface="宋体" panose="02010600030101010101" pitchFamily="2" charset="-122"/>
              </a:rPr>
              <a:t>instruction i </a:t>
            </a:r>
            <a:r>
              <a:rPr lang="zh-CN" altLang="en-US" smtClean="0">
                <a:ea typeface="宋体" panose="02010600030101010101" pitchFamily="2" charset="-122"/>
              </a:rPr>
              <a:t>所读的寄存器或存储单元相同，注</a:t>
            </a:r>
            <a:r>
              <a:rPr lang="en-US" altLang="zh-CN" smtClean="0">
                <a:ea typeface="宋体" panose="02010600030101010101" pitchFamily="2" charset="-122"/>
              </a:rPr>
              <a:t>instruction i </a:t>
            </a:r>
            <a:r>
              <a:rPr lang="zh-CN" altLang="en-US" smtClean="0">
                <a:ea typeface="宋体" panose="02010600030101010101" pitchFamily="2" charset="-122"/>
              </a:rPr>
              <a:t>是先执行</a:t>
            </a:r>
          </a:p>
          <a:p>
            <a:pPr lvl="1"/>
            <a:r>
              <a:rPr lang="zh-CN" altLang="en-US" smtClean="0">
                <a:ea typeface="宋体" panose="02010600030101010101" pitchFamily="2" charset="-122"/>
              </a:rPr>
              <a:t> 输出相关(</a:t>
            </a:r>
            <a:r>
              <a:rPr lang="en-US" altLang="zh-CN" smtClean="0">
                <a:solidFill>
                  <a:schemeClr val="hlink"/>
                </a:solidFill>
                <a:ea typeface="宋体" panose="02010600030101010101" pitchFamily="2" charset="-122"/>
              </a:rPr>
              <a:t>Output dependence</a:t>
            </a:r>
            <a:r>
              <a:rPr lang="en-US" altLang="zh-CN" smtClean="0">
                <a:ea typeface="宋体" panose="02010600030101010101" pitchFamily="2" charset="-122"/>
              </a:rPr>
              <a:t>)  (WAW if a hazard for HW)</a:t>
            </a:r>
            <a:endParaRPr lang="en-US" altLang="zh-CN" sz="1800">
              <a:ea typeface="宋体" panose="02010600030101010101" pitchFamily="2" charset="-122"/>
            </a:endParaRPr>
          </a:p>
          <a:p>
            <a:pPr lvl="2"/>
            <a:r>
              <a:rPr lang="en-US" altLang="zh-CN" smtClean="0">
                <a:ea typeface="宋体" panose="02010600030101010101" pitchFamily="2" charset="-122"/>
              </a:rPr>
              <a:t>Instruction i </a:t>
            </a:r>
            <a:r>
              <a:rPr lang="zh-CN" altLang="en-US" smtClean="0">
                <a:ea typeface="宋体" panose="02010600030101010101" pitchFamily="2" charset="-122"/>
              </a:rPr>
              <a:t>和</a:t>
            </a:r>
            <a:r>
              <a:rPr lang="en-US" altLang="zh-CN" smtClean="0">
                <a:ea typeface="宋体" panose="02010600030101010101" pitchFamily="2" charset="-122"/>
              </a:rPr>
              <a:t>instruction j </a:t>
            </a:r>
            <a:r>
              <a:rPr lang="zh-CN" altLang="en-US" smtClean="0">
                <a:ea typeface="宋体" panose="02010600030101010101" pitchFamily="2" charset="-122"/>
              </a:rPr>
              <a:t>对同一寄存器或存储单元进行写操作，必须保证两条指令的写顺序 </a:t>
            </a:r>
          </a:p>
        </p:txBody>
      </p:sp>
    </p:spTree>
    <p:extLst>
      <p:ext uri="{BB962C8B-B14F-4D97-AF65-F5344CB8AC3E}">
        <p14:creationId xmlns:p14="http://schemas.microsoft.com/office/powerpoint/2010/main" val="2895611022"/>
      </p:ext>
    </p:extLst>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029200" y="990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a:latin typeface="Courier New" panose="02070309020205020404" pitchFamily="49" charset="0"/>
              <a:ea typeface="宋体" panose="02010600030101010101" pitchFamily="2" charset="-122"/>
            </a:endParaRPr>
          </a:p>
        </p:txBody>
      </p:sp>
      <p:sp>
        <p:nvSpPr>
          <p:cNvPr id="57347" name="Rectangle 3"/>
          <p:cNvSpPr>
            <a:spLocks noChangeArrowheads="1"/>
          </p:cNvSpPr>
          <p:nvPr/>
        </p:nvSpPr>
        <p:spPr bwMode="auto">
          <a:xfrm>
            <a:off x="5029200" y="1295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a:latin typeface="Courier New" panose="02070309020205020404" pitchFamily="49" charset="0"/>
              <a:ea typeface="宋体" panose="02010600030101010101" pitchFamily="2" charset="-122"/>
            </a:endParaRPr>
          </a:p>
        </p:txBody>
      </p:sp>
      <p:sp>
        <p:nvSpPr>
          <p:cNvPr id="57348" name="Rectangle 4"/>
          <p:cNvSpPr>
            <a:spLocks noChangeArrowheads="1"/>
          </p:cNvSpPr>
          <p:nvPr/>
        </p:nvSpPr>
        <p:spPr bwMode="auto">
          <a:xfrm>
            <a:off x="5410200" y="9906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a:latin typeface="Courier New" panose="02070309020205020404" pitchFamily="49" charset="0"/>
              <a:ea typeface="宋体" panose="02010600030101010101" pitchFamily="2" charset="-122"/>
            </a:endParaRPr>
          </a:p>
        </p:txBody>
      </p:sp>
      <p:sp>
        <p:nvSpPr>
          <p:cNvPr id="57349" name="Rectangle 5"/>
          <p:cNvSpPr>
            <a:spLocks noChangeArrowheads="1"/>
          </p:cNvSpPr>
          <p:nvPr/>
        </p:nvSpPr>
        <p:spPr bwMode="auto">
          <a:xfrm>
            <a:off x="5410200" y="12954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a:latin typeface="Courier New" panose="02070309020205020404" pitchFamily="49" charset="0"/>
              <a:ea typeface="宋体" panose="02010600030101010101" pitchFamily="2" charset="-122"/>
            </a:endParaRPr>
          </a:p>
        </p:txBody>
      </p:sp>
      <p:sp>
        <p:nvSpPr>
          <p:cNvPr id="57350" name="Rectangle 6"/>
          <p:cNvSpPr>
            <a:spLocks noChangeArrowheads="1"/>
          </p:cNvSpPr>
          <p:nvPr/>
        </p:nvSpPr>
        <p:spPr bwMode="auto">
          <a:xfrm>
            <a:off x="6400800" y="9906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latin typeface="Courier New" panose="02070309020205020404" pitchFamily="49" charset="0"/>
              <a:ea typeface="宋体" panose="02010600030101010101" pitchFamily="2" charset="-122"/>
            </a:endParaRPr>
          </a:p>
        </p:txBody>
      </p:sp>
      <p:sp>
        <p:nvSpPr>
          <p:cNvPr id="57351" name="Rectangle 7"/>
          <p:cNvSpPr>
            <a:spLocks noChangeArrowheads="1"/>
          </p:cNvSpPr>
          <p:nvPr/>
        </p:nvSpPr>
        <p:spPr bwMode="auto">
          <a:xfrm>
            <a:off x="6400800" y="12954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latin typeface="Courier New" panose="02070309020205020404" pitchFamily="49" charset="0"/>
              <a:ea typeface="宋体" panose="02010600030101010101" pitchFamily="2" charset="-122"/>
            </a:endParaRPr>
          </a:p>
        </p:txBody>
      </p:sp>
      <p:sp>
        <p:nvSpPr>
          <p:cNvPr id="57352" name="Rectangle 8"/>
          <p:cNvSpPr>
            <a:spLocks noChangeArrowheads="1"/>
          </p:cNvSpPr>
          <p:nvPr/>
        </p:nvSpPr>
        <p:spPr bwMode="auto">
          <a:xfrm>
            <a:off x="8534400" y="990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a:latin typeface="Courier New" panose="02070309020205020404" pitchFamily="49" charset="0"/>
              <a:ea typeface="宋体" panose="02010600030101010101" pitchFamily="2" charset="-122"/>
            </a:endParaRPr>
          </a:p>
        </p:txBody>
      </p:sp>
      <p:sp>
        <p:nvSpPr>
          <p:cNvPr id="57353" name="Rectangle 9"/>
          <p:cNvSpPr>
            <a:spLocks noChangeArrowheads="1"/>
          </p:cNvSpPr>
          <p:nvPr/>
        </p:nvSpPr>
        <p:spPr bwMode="auto">
          <a:xfrm>
            <a:off x="8534400" y="1295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a:latin typeface="Courier New" panose="02070309020205020404" pitchFamily="49" charset="0"/>
              <a:ea typeface="宋体" panose="02010600030101010101" pitchFamily="2" charset="-122"/>
            </a:endParaRPr>
          </a:p>
        </p:txBody>
      </p:sp>
      <p:sp>
        <p:nvSpPr>
          <p:cNvPr id="57354" name="Rectangle 10"/>
          <p:cNvSpPr>
            <a:spLocks noChangeArrowheads="1"/>
          </p:cNvSpPr>
          <p:nvPr/>
        </p:nvSpPr>
        <p:spPr bwMode="auto">
          <a:xfrm>
            <a:off x="5029200" y="16002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a:latin typeface="Courier New" panose="02070309020205020404" pitchFamily="49" charset="0"/>
              <a:ea typeface="宋体" panose="02010600030101010101" pitchFamily="2" charset="-122"/>
            </a:endParaRPr>
          </a:p>
        </p:txBody>
      </p:sp>
      <p:sp>
        <p:nvSpPr>
          <p:cNvPr id="57355" name="Rectangle 11"/>
          <p:cNvSpPr>
            <a:spLocks noChangeArrowheads="1"/>
          </p:cNvSpPr>
          <p:nvPr/>
        </p:nvSpPr>
        <p:spPr bwMode="auto">
          <a:xfrm>
            <a:off x="5410200" y="16002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a:latin typeface="Courier New" panose="02070309020205020404" pitchFamily="49" charset="0"/>
              <a:ea typeface="宋体" panose="02010600030101010101" pitchFamily="2" charset="-122"/>
            </a:endParaRPr>
          </a:p>
        </p:txBody>
      </p:sp>
      <p:sp>
        <p:nvSpPr>
          <p:cNvPr id="57356" name="Rectangle 12"/>
          <p:cNvSpPr>
            <a:spLocks noChangeArrowheads="1"/>
          </p:cNvSpPr>
          <p:nvPr/>
        </p:nvSpPr>
        <p:spPr bwMode="auto">
          <a:xfrm>
            <a:off x="6400800" y="16002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latin typeface="Courier New" panose="02070309020205020404" pitchFamily="49" charset="0"/>
              <a:ea typeface="宋体" panose="02010600030101010101" pitchFamily="2" charset="-122"/>
            </a:endParaRPr>
          </a:p>
        </p:txBody>
      </p:sp>
      <p:sp>
        <p:nvSpPr>
          <p:cNvPr id="57357" name="Rectangle 13"/>
          <p:cNvSpPr>
            <a:spLocks noChangeArrowheads="1"/>
          </p:cNvSpPr>
          <p:nvPr/>
        </p:nvSpPr>
        <p:spPr bwMode="auto">
          <a:xfrm>
            <a:off x="8534400" y="16002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a:latin typeface="Courier New" panose="02070309020205020404" pitchFamily="49" charset="0"/>
              <a:ea typeface="宋体" panose="02010600030101010101" pitchFamily="2" charset="-122"/>
            </a:endParaRPr>
          </a:p>
        </p:txBody>
      </p:sp>
      <p:sp>
        <p:nvSpPr>
          <p:cNvPr id="57358" name="Rectangle 14"/>
          <p:cNvSpPr>
            <a:spLocks noChangeArrowheads="1"/>
          </p:cNvSpPr>
          <p:nvPr/>
        </p:nvSpPr>
        <p:spPr bwMode="auto">
          <a:xfrm>
            <a:off x="5029200" y="19050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zh-CN" altLang="en-US">
                <a:latin typeface="Courier New" panose="02070309020205020404" pitchFamily="49" charset="0"/>
                <a:ea typeface="宋体" panose="02010600030101010101" pitchFamily="2" charset="-122"/>
              </a:rPr>
              <a:t>--</a:t>
            </a:r>
          </a:p>
        </p:txBody>
      </p:sp>
      <p:sp>
        <p:nvSpPr>
          <p:cNvPr id="57359" name="Rectangle 15"/>
          <p:cNvSpPr>
            <a:spLocks noChangeArrowheads="1"/>
          </p:cNvSpPr>
          <p:nvPr/>
        </p:nvSpPr>
        <p:spPr bwMode="auto">
          <a:xfrm>
            <a:off x="5410200" y="19050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a:latin typeface="Courier New" panose="02070309020205020404" pitchFamily="49" charset="0"/>
              <a:ea typeface="宋体" panose="02010600030101010101" pitchFamily="2" charset="-122"/>
            </a:endParaRPr>
          </a:p>
        </p:txBody>
      </p:sp>
      <p:sp>
        <p:nvSpPr>
          <p:cNvPr id="57360" name="Rectangle 16"/>
          <p:cNvSpPr>
            <a:spLocks noChangeArrowheads="1"/>
          </p:cNvSpPr>
          <p:nvPr/>
        </p:nvSpPr>
        <p:spPr bwMode="auto">
          <a:xfrm>
            <a:off x="6400800" y="19050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a:latin typeface="Courier New" panose="02070309020205020404" pitchFamily="49" charset="0"/>
                <a:ea typeface="宋体" panose="02010600030101010101" pitchFamily="2" charset="-122"/>
              </a:rPr>
              <a:t>LD F4, 10(R3)</a:t>
            </a:r>
          </a:p>
        </p:txBody>
      </p:sp>
      <p:sp>
        <p:nvSpPr>
          <p:cNvPr id="57361" name="Rectangle 17"/>
          <p:cNvSpPr>
            <a:spLocks noChangeArrowheads="1"/>
          </p:cNvSpPr>
          <p:nvPr/>
        </p:nvSpPr>
        <p:spPr bwMode="auto">
          <a:xfrm>
            <a:off x="8534400" y="19050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urier New" panose="02070309020205020404" pitchFamily="49" charset="0"/>
                <a:ea typeface="宋体" panose="02010600030101010101" pitchFamily="2" charset="-122"/>
              </a:rPr>
              <a:t>N</a:t>
            </a:r>
          </a:p>
        </p:txBody>
      </p:sp>
      <p:grpSp>
        <p:nvGrpSpPr>
          <p:cNvPr id="57362" name="Group 18"/>
          <p:cNvGrpSpPr>
            <a:grpSpLocks/>
          </p:cNvGrpSpPr>
          <p:nvPr/>
        </p:nvGrpSpPr>
        <p:grpSpPr bwMode="auto">
          <a:xfrm>
            <a:off x="5029200" y="4800600"/>
            <a:ext cx="2514600" cy="406400"/>
            <a:chOff x="2064" y="2928"/>
            <a:chExt cx="1584" cy="256"/>
          </a:xfrm>
        </p:grpSpPr>
        <p:sp>
          <p:nvSpPr>
            <p:cNvPr id="57427" name="Rectangle 19"/>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latin typeface="Courier New" panose="02070309020205020404" pitchFamily="49" charset="0"/>
                <a:ea typeface="宋体" panose="02010600030101010101" pitchFamily="2" charset="-122"/>
              </a:endParaRPr>
            </a:p>
          </p:txBody>
        </p:sp>
        <p:sp>
          <p:nvSpPr>
            <p:cNvPr id="57428" name="Rectangle 20"/>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429" name="Rectangle 21"/>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57363" name="Rectangle 22"/>
          <p:cNvSpPr>
            <a:spLocks noChangeArrowheads="1"/>
          </p:cNvSpPr>
          <p:nvPr/>
        </p:nvSpPr>
        <p:spPr bwMode="auto">
          <a:xfrm>
            <a:off x="1828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latin typeface="Courier New" panose="02070309020205020404" pitchFamily="49" charset="0"/>
              <a:ea typeface="宋体" panose="02010600030101010101" pitchFamily="2" charset="-122"/>
            </a:endParaRPr>
          </a:p>
        </p:txBody>
      </p:sp>
      <p:sp>
        <p:nvSpPr>
          <p:cNvPr id="57364" name="Rectangle 23"/>
          <p:cNvSpPr>
            <a:spLocks noChangeArrowheads="1"/>
          </p:cNvSpPr>
          <p:nvPr/>
        </p:nvSpPr>
        <p:spPr bwMode="auto">
          <a:xfrm>
            <a:off x="1828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365" name="Rectangle 24"/>
          <p:cNvSpPr>
            <a:spLocks noChangeArrowheads="1"/>
          </p:cNvSpPr>
          <p:nvPr/>
        </p:nvSpPr>
        <p:spPr bwMode="auto">
          <a:xfrm>
            <a:off x="1828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366" name="Rectangle 25"/>
          <p:cNvSpPr>
            <a:spLocks noChangeArrowheads="1"/>
          </p:cNvSpPr>
          <p:nvPr/>
        </p:nvSpPr>
        <p:spPr bwMode="auto">
          <a:xfrm>
            <a:off x="2185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367" name="Rectangle 26"/>
          <p:cNvSpPr>
            <a:spLocks noGrp="1" noChangeArrowheads="1"/>
          </p:cNvSpPr>
          <p:nvPr>
            <p:ph type="title"/>
          </p:nvPr>
        </p:nvSpPr>
        <p:spPr>
          <a:xfrm>
            <a:off x="2362200" y="0"/>
            <a:ext cx="7562850" cy="762000"/>
          </a:xfrm>
          <a:noFill/>
        </p:spPr>
        <p:txBody>
          <a:bodyPr vert="horz" lIns="90487" tIns="44450" rIns="90487" bIns="44450" rtlCol="0" anchor="ctr">
            <a:normAutofit/>
          </a:bodyPr>
          <a:lstStyle/>
          <a:p>
            <a:r>
              <a:rPr lang="en-US" altLang="zh-CN" smtClean="0">
                <a:ea typeface="宋体" panose="02010600030101010101" pitchFamily="2" charset="-122"/>
              </a:rPr>
              <a:t>Memory Disambiguation:</a:t>
            </a:r>
          </a:p>
        </p:txBody>
      </p:sp>
      <p:sp>
        <p:nvSpPr>
          <p:cNvPr id="57368" name="Line 27"/>
          <p:cNvSpPr>
            <a:spLocks noChangeShapeType="1"/>
          </p:cNvSpPr>
          <p:nvPr/>
        </p:nvSpPr>
        <p:spPr bwMode="auto">
          <a:xfrm>
            <a:off x="1828800" y="6477000"/>
            <a:ext cx="8534400" cy="0"/>
          </a:xfrm>
          <a:prstGeom prst="line">
            <a:avLst/>
          </a:prstGeom>
          <a:noFill/>
          <a:ln w="762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9" name="Text Box 28"/>
          <p:cNvSpPr txBox="1">
            <a:spLocks noChangeArrowheads="1"/>
          </p:cNvSpPr>
          <p:nvPr/>
        </p:nvSpPr>
        <p:spPr bwMode="auto">
          <a:xfrm>
            <a:off x="8050214"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To</a:t>
            </a:r>
          </a:p>
          <a:p>
            <a:pPr algn="ctr">
              <a:lnSpc>
                <a:spcPct val="70000"/>
              </a:lnSpc>
            </a:pPr>
            <a:r>
              <a:rPr lang="en-US" altLang="zh-CN">
                <a:latin typeface="Comic Sans MS" panose="030F0702030302020204" pitchFamily="66" charset="0"/>
                <a:ea typeface="宋体" panose="02010600030101010101" pitchFamily="2" charset="-122"/>
              </a:rPr>
              <a:t>Memory</a:t>
            </a:r>
          </a:p>
        </p:txBody>
      </p:sp>
      <p:sp>
        <p:nvSpPr>
          <p:cNvPr id="57370" name="Rectangle 29"/>
          <p:cNvSpPr>
            <a:spLocks noChangeArrowheads="1"/>
          </p:cNvSpPr>
          <p:nvPr/>
        </p:nvSpPr>
        <p:spPr bwMode="auto">
          <a:xfrm>
            <a:off x="2705100" y="5791200"/>
            <a:ext cx="1066800" cy="304800"/>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adders</a:t>
            </a:r>
          </a:p>
        </p:txBody>
      </p:sp>
      <p:sp>
        <p:nvSpPr>
          <p:cNvPr id="57371" name="Rectangle 30"/>
          <p:cNvSpPr>
            <a:spLocks noChangeArrowheads="1"/>
          </p:cNvSpPr>
          <p:nvPr/>
        </p:nvSpPr>
        <p:spPr bwMode="auto">
          <a:xfrm>
            <a:off x="5776913" y="5791200"/>
            <a:ext cx="1447800" cy="304800"/>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multipliers</a:t>
            </a:r>
          </a:p>
        </p:txBody>
      </p:sp>
      <p:sp>
        <p:nvSpPr>
          <p:cNvPr id="57372" name="Line 31"/>
          <p:cNvSpPr>
            <a:spLocks noChangeShapeType="1"/>
          </p:cNvSpPr>
          <p:nvPr/>
        </p:nvSpPr>
        <p:spPr bwMode="auto">
          <a:xfrm>
            <a:off x="2881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3" name="Line 32"/>
          <p:cNvSpPr>
            <a:spLocks noChangeShapeType="1"/>
          </p:cNvSpPr>
          <p:nvPr/>
        </p:nvSpPr>
        <p:spPr bwMode="auto">
          <a:xfrm>
            <a:off x="3567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4" name="Line 33"/>
          <p:cNvSpPr>
            <a:spLocks noChangeShapeType="1"/>
          </p:cNvSpPr>
          <p:nvPr/>
        </p:nvSpPr>
        <p:spPr bwMode="auto">
          <a:xfrm>
            <a:off x="6005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5" name="Line 34"/>
          <p:cNvSpPr>
            <a:spLocks noChangeShapeType="1"/>
          </p:cNvSpPr>
          <p:nvPr/>
        </p:nvSpPr>
        <p:spPr bwMode="auto">
          <a:xfrm>
            <a:off x="6919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6" name="Text Box 35"/>
          <p:cNvSpPr txBox="1">
            <a:spLocks noChangeArrowheads="1"/>
          </p:cNvSpPr>
          <p:nvPr/>
        </p:nvSpPr>
        <p:spPr bwMode="auto">
          <a:xfrm>
            <a:off x="4179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Reservation </a:t>
            </a:r>
          </a:p>
          <a:p>
            <a:pPr algn="ctr"/>
            <a:r>
              <a:rPr lang="en-US" altLang="zh-CN">
                <a:latin typeface="Comic Sans MS" panose="030F0702030302020204" pitchFamily="66" charset="0"/>
                <a:ea typeface="宋体" panose="02010600030101010101" pitchFamily="2" charset="-122"/>
              </a:rPr>
              <a:t>Stations</a:t>
            </a:r>
          </a:p>
        </p:txBody>
      </p:sp>
      <p:sp>
        <p:nvSpPr>
          <p:cNvPr id="57377" name="Line 36"/>
          <p:cNvSpPr>
            <a:spLocks noChangeShapeType="1"/>
          </p:cNvSpPr>
          <p:nvPr/>
        </p:nvSpPr>
        <p:spPr bwMode="auto">
          <a:xfrm flipV="1">
            <a:off x="4038600" y="5257800"/>
            <a:ext cx="0" cy="121920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8" name="Line 37"/>
          <p:cNvSpPr>
            <a:spLocks noChangeShapeType="1"/>
          </p:cNvSpPr>
          <p:nvPr/>
        </p:nvSpPr>
        <p:spPr bwMode="auto">
          <a:xfrm flipV="1">
            <a:off x="7391400" y="5181600"/>
            <a:ext cx="0" cy="129540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9" name="Text Box 38"/>
          <p:cNvSpPr txBox="1">
            <a:spLocks noChangeArrowheads="1"/>
          </p:cNvSpPr>
          <p:nvPr/>
        </p:nvSpPr>
        <p:spPr bwMode="auto">
          <a:xfrm>
            <a:off x="1752601"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Op</a:t>
            </a:r>
          </a:p>
          <a:p>
            <a:pPr algn="ctr"/>
            <a:r>
              <a:rPr lang="en-US" altLang="zh-CN">
                <a:latin typeface="Comic Sans MS" panose="030F0702030302020204" pitchFamily="66" charset="0"/>
                <a:ea typeface="宋体" panose="02010600030101010101" pitchFamily="2" charset="-122"/>
              </a:rPr>
              <a:t>Queue</a:t>
            </a:r>
          </a:p>
        </p:txBody>
      </p:sp>
      <p:grpSp>
        <p:nvGrpSpPr>
          <p:cNvPr id="57380" name="Group 39"/>
          <p:cNvGrpSpPr>
            <a:grpSpLocks/>
          </p:cNvGrpSpPr>
          <p:nvPr/>
        </p:nvGrpSpPr>
        <p:grpSpPr bwMode="auto">
          <a:xfrm>
            <a:off x="5029200" y="3505200"/>
            <a:ext cx="2209800" cy="812800"/>
            <a:chOff x="3456" y="1200"/>
            <a:chExt cx="1392" cy="512"/>
          </a:xfrm>
        </p:grpSpPr>
        <p:sp>
          <p:nvSpPr>
            <p:cNvPr id="57423" name="Rectangle 40"/>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424" name="Rectangle 41"/>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425" name="Rectangle 42"/>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426" name="Rectangle 43"/>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57381" name="Freeform 44"/>
          <p:cNvSpPr>
            <a:spLocks/>
          </p:cNvSpPr>
          <p:nvPr/>
        </p:nvSpPr>
        <p:spPr bwMode="auto">
          <a:xfrm>
            <a:off x="6477000" y="3276600"/>
            <a:ext cx="2057400" cy="533400"/>
          </a:xfrm>
          <a:custGeom>
            <a:avLst/>
            <a:gdLst>
              <a:gd name="T0" fmla="*/ 0 w 1296"/>
              <a:gd name="T1" fmla="*/ 0 h 480"/>
              <a:gd name="T2" fmla="*/ 2147483647 w 1296"/>
              <a:gd name="T3" fmla="*/ 0 h 480"/>
              <a:gd name="T4" fmla="*/ 2147483647 w 1296"/>
              <a:gd name="T5" fmla="*/ 2147483647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cap="flat" cmpd="sng">
            <a:solidFill>
              <a:schemeClr val="accent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2" name="Text Box 45"/>
          <p:cNvSpPr txBox="1">
            <a:spLocks noChangeArrowheads="1"/>
          </p:cNvSpPr>
          <p:nvPr/>
        </p:nvSpPr>
        <p:spPr bwMode="auto">
          <a:xfrm>
            <a:off x="8912818" y="977333"/>
            <a:ext cx="665567" cy="222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ROB7</a:t>
            </a:r>
          </a:p>
          <a:p>
            <a:pPr algn="ctr">
              <a:lnSpc>
                <a:spcPct val="150000"/>
              </a:lnSpc>
            </a:pPr>
            <a:r>
              <a:rPr lang="en-US" altLang="zh-CN" sz="1400">
                <a:solidFill>
                  <a:schemeClr val="accent1"/>
                </a:solidFill>
                <a:latin typeface="Comic Sans MS" panose="030F0702030302020204" pitchFamily="66" charset="0"/>
                <a:ea typeface="宋体" panose="02010600030101010101" pitchFamily="2" charset="-122"/>
              </a:rPr>
              <a:t>ROB6</a:t>
            </a:r>
          </a:p>
          <a:p>
            <a:pPr algn="ctr">
              <a:lnSpc>
                <a:spcPct val="150000"/>
              </a:lnSpc>
            </a:pPr>
            <a:r>
              <a:rPr lang="en-US" altLang="zh-CN" sz="1400">
                <a:solidFill>
                  <a:schemeClr val="accent1"/>
                </a:solidFill>
                <a:latin typeface="Comic Sans MS" panose="030F0702030302020204" pitchFamily="66" charset="0"/>
                <a:ea typeface="宋体" panose="02010600030101010101" pitchFamily="2" charset="-122"/>
              </a:rPr>
              <a:t>ROB5</a:t>
            </a:r>
          </a:p>
          <a:p>
            <a:pPr algn="ctr">
              <a:lnSpc>
                <a:spcPct val="150000"/>
              </a:lnSpc>
            </a:pPr>
            <a:r>
              <a:rPr lang="en-US" altLang="zh-CN" sz="1400">
                <a:solidFill>
                  <a:schemeClr val="accent1"/>
                </a:solidFill>
                <a:latin typeface="Comic Sans MS" panose="030F0702030302020204" pitchFamily="66" charset="0"/>
                <a:ea typeface="宋体" panose="02010600030101010101" pitchFamily="2" charset="-122"/>
              </a:rPr>
              <a:t>ROB4</a:t>
            </a:r>
          </a:p>
          <a:p>
            <a:pPr algn="ctr">
              <a:lnSpc>
                <a:spcPct val="150000"/>
              </a:lnSpc>
            </a:pPr>
            <a:r>
              <a:rPr lang="en-US" altLang="zh-CN" sz="1400">
                <a:solidFill>
                  <a:schemeClr val="accent1"/>
                </a:solidFill>
                <a:latin typeface="Comic Sans MS" panose="030F0702030302020204" pitchFamily="66" charset="0"/>
                <a:ea typeface="宋体" panose="02010600030101010101" pitchFamily="2" charset="-122"/>
              </a:rPr>
              <a:t>ROB3</a:t>
            </a:r>
          </a:p>
          <a:p>
            <a:pPr algn="ctr">
              <a:lnSpc>
                <a:spcPct val="150000"/>
              </a:lnSpc>
            </a:pPr>
            <a:r>
              <a:rPr lang="en-US" altLang="zh-CN" sz="1400">
                <a:solidFill>
                  <a:schemeClr val="accent1"/>
                </a:solidFill>
                <a:latin typeface="Comic Sans MS" panose="030F0702030302020204" pitchFamily="66" charset="0"/>
                <a:ea typeface="宋体" panose="02010600030101010101" pitchFamily="2" charset="-122"/>
              </a:rPr>
              <a:t>ROB2</a:t>
            </a:r>
          </a:p>
          <a:p>
            <a:pPr algn="ctr">
              <a:lnSpc>
                <a:spcPct val="150000"/>
              </a:lnSpc>
            </a:pPr>
            <a:r>
              <a:rPr lang="en-US" altLang="zh-CN" sz="1400">
                <a:solidFill>
                  <a:schemeClr val="accent1"/>
                </a:solidFill>
                <a:latin typeface="Comic Sans MS" panose="030F0702030302020204" pitchFamily="66" charset="0"/>
                <a:ea typeface="宋体" panose="02010600030101010101" pitchFamily="2" charset="-122"/>
              </a:rPr>
              <a:t>ROB1</a:t>
            </a:r>
          </a:p>
        </p:txBody>
      </p:sp>
      <p:sp>
        <p:nvSpPr>
          <p:cNvPr id="57383" name="Rectangle 46"/>
          <p:cNvSpPr>
            <a:spLocks noChangeArrowheads="1"/>
          </p:cNvSpPr>
          <p:nvPr/>
        </p:nvSpPr>
        <p:spPr bwMode="auto">
          <a:xfrm>
            <a:off x="5029200" y="22098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urier New" panose="02070309020205020404" pitchFamily="49" charset="0"/>
                <a:ea typeface="宋体" panose="02010600030101010101" pitchFamily="2" charset="-122"/>
              </a:rPr>
              <a:t>F2</a:t>
            </a:r>
          </a:p>
        </p:txBody>
      </p:sp>
      <p:sp>
        <p:nvSpPr>
          <p:cNvPr id="57384" name="Rectangle 47"/>
          <p:cNvSpPr>
            <a:spLocks noChangeArrowheads="1"/>
          </p:cNvSpPr>
          <p:nvPr/>
        </p:nvSpPr>
        <p:spPr bwMode="auto">
          <a:xfrm>
            <a:off x="5029200" y="2514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urier New" panose="02070309020205020404" pitchFamily="49" charset="0"/>
                <a:ea typeface="宋体" panose="02010600030101010101" pitchFamily="2" charset="-122"/>
              </a:rPr>
              <a:t>F0</a:t>
            </a:r>
          </a:p>
        </p:txBody>
      </p:sp>
      <p:sp>
        <p:nvSpPr>
          <p:cNvPr id="57385" name="Rectangle 48"/>
          <p:cNvSpPr>
            <a:spLocks noChangeArrowheads="1"/>
          </p:cNvSpPr>
          <p:nvPr/>
        </p:nvSpPr>
        <p:spPr bwMode="auto">
          <a:xfrm>
            <a:off x="5029200" y="2819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zh-CN" altLang="en-US">
                <a:latin typeface="Courier New" panose="02070309020205020404" pitchFamily="49" charset="0"/>
                <a:ea typeface="宋体" panose="02010600030101010101" pitchFamily="2" charset="-122"/>
              </a:rPr>
              <a:t>--</a:t>
            </a:r>
          </a:p>
        </p:txBody>
      </p:sp>
      <p:sp>
        <p:nvSpPr>
          <p:cNvPr id="57386" name="Rectangle 49"/>
          <p:cNvSpPr>
            <a:spLocks noChangeArrowheads="1"/>
          </p:cNvSpPr>
          <p:nvPr/>
        </p:nvSpPr>
        <p:spPr bwMode="auto">
          <a:xfrm>
            <a:off x="5410200" y="22098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a:latin typeface="Courier New" panose="02070309020205020404" pitchFamily="49" charset="0"/>
              <a:ea typeface="宋体" panose="02010600030101010101" pitchFamily="2" charset="-122"/>
            </a:endParaRPr>
          </a:p>
        </p:txBody>
      </p:sp>
      <p:sp>
        <p:nvSpPr>
          <p:cNvPr id="57387" name="Rectangle 50"/>
          <p:cNvSpPr>
            <a:spLocks noChangeArrowheads="1"/>
          </p:cNvSpPr>
          <p:nvPr/>
        </p:nvSpPr>
        <p:spPr bwMode="auto">
          <a:xfrm>
            <a:off x="5410200" y="25146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a:latin typeface="Courier New" panose="02070309020205020404" pitchFamily="49" charset="0"/>
              <a:ea typeface="宋体" panose="02010600030101010101" pitchFamily="2" charset="-122"/>
            </a:endParaRPr>
          </a:p>
        </p:txBody>
      </p:sp>
      <p:sp>
        <p:nvSpPr>
          <p:cNvPr id="57388" name="Rectangle 51"/>
          <p:cNvSpPr>
            <a:spLocks noChangeArrowheads="1"/>
          </p:cNvSpPr>
          <p:nvPr/>
        </p:nvSpPr>
        <p:spPr bwMode="auto">
          <a:xfrm>
            <a:off x="5410200" y="28194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zh-CN" altLang="en-US">
                <a:latin typeface="Courier New" panose="02070309020205020404" pitchFamily="49" charset="0"/>
                <a:ea typeface="宋体" panose="02010600030101010101" pitchFamily="2" charset="-122"/>
              </a:rPr>
              <a:t>&lt;</a:t>
            </a:r>
            <a:r>
              <a:rPr lang="en-US" altLang="zh-CN">
                <a:latin typeface="Courier New" panose="02070309020205020404" pitchFamily="49" charset="0"/>
                <a:ea typeface="宋体" panose="02010600030101010101" pitchFamily="2" charset="-122"/>
              </a:rPr>
              <a:t>val 1&gt;</a:t>
            </a:r>
          </a:p>
        </p:txBody>
      </p:sp>
      <p:sp>
        <p:nvSpPr>
          <p:cNvPr id="57389" name="Rectangle 52"/>
          <p:cNvSpPr>
            <a:spLocks noChangeArrowheads="1"/>
          </p:cNvSpPr>
          <p:nvPr/>
        </p:nvSpPr>
        <p:spPr bwMode="auto">
          <a:xfrm>
            <a:off x="6400800" y="22098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a:latin typeface="Courier New" panose="02070309020205020404" pitchFamily="49" charset="0"/>
                <a:ea typeface="宋体" panose="02010600030101010101" pitchFamily="2" charset="-122"/>
              </a:rPr>
              <a:t>ST 10(R3), F5 </a:t>
            </a:r>
          </a:p>
        </p:txBody>
      </p:sp>
      <p:sp>
        <p:nvSpPr>
          <p:cNvPr id="57390" name="Rectangle 53"/>
          <p:cNvSpPr>
            <a:spLocks noChangeArrowheads="1"/>
          </p:cNvSpPr>
          <p:nvPr/>
        </p:nvSpPr>
        <p:spPr bwMode="auto">
          <a:xfrm>
            <a:off x="6400800" y="25146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a:latin typeface="Courier New" panose="02070309020205020404" pitchFamily="49" charset="0"/>
                <a:ea typeface="宋体" panose="02010600030101010101" pitchFamily="2" charset="-122"/>
              </a:rPr>
              <a:t>LD F0,32(R2)</a:t>
            </a:r>
          </a:p>
        </p:txBody>
      </p:sp>
      <p:sp>
        <p:nvSpPr>
          <p:cNvPr id="57391" name="Rectangle 54"/>
          <p:cNvSpPr>
            <a:spLocks noChangeArrowheads="1"/>
          </p:cNvSpPr>
          <p:nvPr/>
        </p:nvSpPr>
        <p:spPr bwMode="auto">
          <a:xfrm>
            <a:off x="6400800" y="28194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a:latin typeface="Courier New" panose="02070309020205020404" pitchFamily="49" charset="0"/>
                <a:ea typeface="宋体" panose="02010600030101010101" pitchFamily="2" charset="-122"/>
              </a:rPr>
              <a:t>ST 0(R3), F4</a:t>
            </a:r>
          </a:p>
        </p:txBody>
      </p:sp>
      <p:sp>
        <p:nvSpPr>
          <p:cNvPr id="57392" name="Rectangle 55"/>
          <p:cNvSpPr>
            <a:spLocks noChangeArrowheads="1"/>
          </p:cNvSpPr>
          <p:nvPr/>
        </p:nvSpPr>
        <p:spPr bwMode="auto">
          <a:xfrm>
            <a:off x="8534400" y="22098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urier New" panose="02070309020205020404" pitchFamily="49" charset="0"/>
                <a:ea typeface="宋体" panose="02010600030101010101" pitchFamily="2" charset="-122"/>
              </a:rPr>
              <a:t>N</a:t>
            </a:r>
          </a:p>
        </p:txBody>
      </p:sp>
      <p:sp>
        <p:nvSpPr>
          <p:cNvPr id="57393" name="Rectangle 56"/>
          <p:cNvSpPr>
            <a:spLocks noChangeArrowheads="1"/>
          </p:cNvSpPr>
          <p:nvPr/>
        </p:nvSpPr>
        <p:spPr bwMode="auto">
          <a:xfrm>
            <a:off x="8534400" y="2514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urier New" panose="02070309020205020404" pitchFamily="49" charset="0"/>
                <a:ea typeface="宋体" panose="02010600030101010101" pitchFamily="2" charset="-122"/>
              </a:rPr>
              <a:t>N</a:t>
            </a:r>
          </a:p>
        </p:txBody>
      </p:sp>
      <p:sp>
        <p:nvSpPr>
          <p:cNvPr id="57394" name="Rectangle 57"/>
          <p:cNvSpPr>
            <a:spLocks noChangeArrowheads="1"/>
          </p:cNvSpPr>
          <p:nvPr/>
        </p:nvSpPr>
        <p:spPr bwMode="auto">
          <a:xfrm>
            <a:off x="8534400" y="2819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urier New" panose="02070309020205020404" pitchFamily="49" charset="0"/>
                <a:ea typeface="宋体" panose="02010600030101010101" pitchFamily="2" charset="-122"/>
              </a:rPr>
              <a:t>Y</a:t>
            </a:r>
          </a:p>
        </p:txBody>
      </p:sp>
      <p:sp>
        <p:nvSpPr>
          <p:cNvPr id="57395" name="Line 58"/>
          <p:cNvSpPr>
            <a:spLocks noChangeShapeType="1"/>
          </p:cNvSpPr>
          <p:nvPr/>
        </p:nvSpPr>
        <p:spPr bwMode="auto">
          <a:xfrm>
            <a:off x="6477000" y="3124200"/>
            <a:ext cx="0" cy="38100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6" name="Text Box 59"/>
          <p:cNvSpPr txBox="1">
            <a:spLocks noChangeArrowheads="1"/>
          </p:cNvSpPr>
          <p:nvPr/>
        </p:nvSpPr>
        <p:spPr bwMode="auto">
          <a:xfrm>
            <a:off x="8382000" y="609601"/>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Done?</a:t>
            </a:r>
          </a:p>
        </p:txBody>
      </p:sp>
      <p:sp>
        <p:nvSpPr>
          <p:cNvPr id="57397" name="Freeform 60"/>
          <p:cNvSpPr>
            <a:spLocks/>
          </p:cNvSpPr>
          <p:nvPr/>
        </p:nvSpPr>
        <p:spPr bwMode="auto">
          <a:xfrm>
            <a:off x="8991600" y="2209800"/>
            <a:ext cx="609600" cy="4267200"/>
          </a:xfrm>
          <a:custGeom>
            <a:avLst/>
            <a:gdLst>
              <a:gd name="T0" fmla="*/ 2147483647 w 576"/>
              <a:gd name="T1" fmla="*/ 2147483647 h 2832"/>
              <a:gd name="T2" fmla="*/ 2147483647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cap="flat" cmpd="sng">
            <a:solidFill>
              <a:schemeClr val="accent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98" name="Line 61"/>
          <p:cNvSpPr>
            <a:spLocks noChangeShapeType="1"/>
          </p:cNvSpPr>
          <p:nvPr/>
        </p:nvSpPr>
        <p:spPr bwMode="auto">
          <a:xfrm flipH="1">
            <a:off x="6477000" y="6096000"/>
            <a:ext cx="0" cy="45720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9" name="Line 62"/>
          <p:cNvSpPr>
            <a:spLocks noChangeShapeType="1"/>
          </p:cNvSpPr>
          <p:nvPr/>
        </p:nvSpPr>
        <p:spPr bwMode="auto">
          <a:xfrm flipH="1">
            <a:off x="3240089" y="6091239"/>
            <a:ext cx="7937" cy="401637"/>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0" name="Text Box 63"/>
          <p:cNvSpPr txBox="1">
            <a:spLocks noChangeArrowheads="1"/>
          </p:cNvSpPr>
          <p:nvPr/>
        </p:nvSpPr>
        <p:spPr bwMode="auto">
          <a:xfrm>
            <a:off x="1654176" y="4283076"/>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Dest</a:t>
            </a:r>
          </a:p>
        </p:txBody>
      </p:sp>
      <p:sp>
        <p:nvSpPr>
          <p:cNvPr id="57401" name="Text Box 64"/>
          <p:cNvSpPr txBox="1">
            <a:spLocks noChangeArrowheads="1"/>
          </p:cNvSpPr>
          <p:nvPr/>
        </p:nvSpPr>
        <p:spPr bwMode="auto">
          <a:xfrm>
            <a:off x="4876801" y="4419601"/>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Dest</a:t>
            </a:r>
          </a:p>
        </p:txBody>
      </p:sp>
      <p:sp>
        <p:nvSpPr>
          <p:cNvPr id="57402" name="AutoShape 65"/>
          <p:cNvSpPr>
            <a:spLocks noChangeArrowheads="1"/>
          </p:cNvSpPr>
          <p:nvPr/>
        </p:nvSpPr>
        <p:spPr bwMode="auto">
          <a:xfrm flipV="1">
            <a:off x="9950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403" name="Text Box 66"/>
          <p:cNvSpPr txBox="1">
            <a:spLocks noChangeArrowheads="1"/>
          </p:cNvSpPr>
          <p:nvPr/>
        </p:nvSpPr>
        <p:spPr bwMode="auto">
          <a:xfrm>
            <a:off x="9723439" y="2590801"/>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Oldest</a:t>
            </a:r>
          </a:p>
        </p:txBody>
      </p:sp>
      <p:sp>
        <p:nvSpPr>
          <p:cNvPr id="57404" name="Text Box 67"/>
          <p:cNvSpPr txBox="1">
            <a:spLocks noChangeArrowheads="1"/>
          </p:cNvSpPr>
          <p:nvPr/>
        </p:nvSpPr>
        <p:spPr bwMode="auto">
          <a:xfrm>
            <a:off x="9677400" y="990601"/>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Newest</a:t>
            </a:r>
          </a:p>
        </p:txBody>
      </p:sp>
      <p:grpSp>
        <p:nvGrpSpPr>
          <p:cNvPr id="57405" name="Group 68"/>
          <p:cNvGrpSpPr>
            <a:grpSpLocks/>
          </p:cNvGrpSpPr>
          <p:nvPr/>
        </p:nvGrpSpPr>
        <p:grpSpPr bwMode="auto">
          <a:xfrm rot="-5400000">
            <a:off x="2819400" y="560388"/>
            <a:ext cx="914400" cy="1219200"/>
            <a:chOff x="1872" y="1584"/>
            <a:chExt cx="576" cy="864"/>
          </a:xfrm>
        </p:grpSpPr>
        <p:sp>
          <p:nvSpPr>
            <p:cNvPr id="57417" name="Rectangle 69"/>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418" name="Rectangle 70"/>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419" name="Rectangle 71"/>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420" name="Rectangle 72"/>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421" name="Rectangle 73"/>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422" name="Rectangle 74"/>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57406" name="Text Box 75"/>
          <p:cNvSpPr txBox="1">
            <a:spLocks noChangeArrowheads="1"/>
          </p:cNvSpPr>
          <p:nvPr/>
        </p:nvSpPr>
        <p:spPr bwMode="auto">
          <a:xfrm>
            <a:off x="8083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from </a:t>
            </a:r>
          </a:p>
          <a:p>
            <a:pPr algn="ctr">
              <a:lnSpc>
                <a:spcPct val="70000"/>
              </a:lnSpc>
            </a:pPr>
            <a:r>
              <a:rPr lang="en-US" altLang="zh-CN">
                <a:latin typeface="Comic Sans MS" panose="030F0702030302020204" pitchFamily="66" charset="0"/>
                <a:ea typeface="宋体" panose="02010600030101010101" pitchFamily="2" charset="-122"/>
              </a:rPr>
              <a:t>Memory</a:t>
            </a:r>
          </a:p>
        </p:txBody>
      </p:sp>
      <p:sp>
        <p:nvSpPr>
          <p:cNvPr id="57407" name="Line 76"/>
          <p:cNvSpPr>
            <a:spLocks noChangeShapeType="1"/>
          </p:cNvSpPr>
          <p:nvPr/>
        </p:nvSpPr>
        <p:spPr bwMode="auto">
          <a:xfrm>
            <a:off x="8534400" y="4953000"/>
            <a:ext cx="0" cy="38100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8" name="Rectangle 77"/>
          <p:cNvSpPr>
            <a:spLocks noChangeArrowheads="1"/>
          </p:cNvSpPr>
          <p:nvPr/>
        </p:nvSpPr>
        <p:spPr bwMode="auto">
          <a:xfrm>
            <a:off x="7924800" y="53340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a:solidFill>
                  <a:schemeClr val="accent1"/>
                </a:solidFill>
                <a:latin typeface="Courier New" panose="02070309020205020404" pitchFamily="49" charset="0"/>
                <a:ea typeface="宋体" panose="02010600030101010101" pitchFamily="2" charset="-122"/>
              </a:rPr>
              <a:t>2</a:t>
            </a:r>
            <a:r>
              <a:rPr lang="zh-CN" altLang="en-US">
                <a:latin typeface="Courier New" panose="02070309020205020404" pitchFamily="49" charset="0"/>
                <a:ea typeface="宋体" panose="02010600030101010101" pitchFamily="2" charset="-122"/>
              </a:rPr>
              <a:t> 32+</a:t>
            </a:r>
            <a:r>
              <a:rPr lang="en-US" altLang="zh-CN">
                <a:latin typeface="Courier New" panose="02070309020205020404" pitchFamily="49" charset="0"/>
                <a:ea typeface="宋体" panose="02010600030101010101" pitchFamily="2" charset="-122"/>
              </a:rPr>
              <a:t>R2</a:t>
            </a:r>
          </a:p>
        </p:txBody>
      </p:sp>
      <p:sp>
        <p:nvSpPr>
          <p:cNvPr id="57409" name="Rectangle 78"/>
          <p:cNvSpPr>
            <a:spLocks noChangeArrowheads="1"/>
          </p:cNvSpPr>
          <p:nvPr/>
        </p:nvSpPr>
        <p:spPr bwMode="auto">
          <a:xfrm>
            <a:off x="7924800" y="55880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a:solidFill>
                  <a:schemeClr val="accent1"/>
                </a:solidFill>
                <a:latin typeface="Courier New" panose="02070309020205020404" pitchFamily="49" charset="0"/>
                <a:ea typeface="宋体" panose="02010600030101010101" pitchFamily="2" charset="-122"/>
              </a:rPr>
              <a:t>4</a:t>
            </a:r>
            <a:r>
              <a:rPr lang="zh-CN" altLang="en-US">
                <a:latin typeface="Courier New" panose="02070309020205020404" pitchFamily="49" charset="0"/>
                <a:ea typeface="宋体" panose="02010600030101010101" pitchFamily="2" charset="-122"/>
              </a:rPr>
              <a:t> </a:t>
            </a:r>
            <a:r>
              <a:rPr lang="en-US" altLang="zh-CN">
                <a:solidFill>
                  <a:schemeClr val="accent1"/>
                </a:solidFill>
                <a:latin typeface="Courier New" panose="02070309020205020404" pitchFamily="49" charset="0"/>
                <a:ea typeface="宋体" panose="02010600030101010101" pitchFamily="2" charset="-122"/>
              </a:rPr>
              <a:t>ROB3</a:t>
            </a:r>
          </a:p>
        </p:txBody>
      </p:sp>
      <p:sp>
        <p:nvSpPr>
          <p:cNvPr id="57410" name="Rectangle 79"/>
          <p:cNvSpPr>
            <a:spLocks noChangeArrowheads="1"/>
          </p:cNvSpPr>
          <p:nvPr/>
        </p:nvSpPr>
        <p:spPr bwMode="auto">
          <a:xfrm>
            <a:off x="7924800" y="58420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411" name="Line 80"/>
          <p:cNvSpPr>
            <a:spLocks noChangeShapeType="1"/>
          </p:cNvSpPr>
          <p:nvPr/>
        </p:nvSpPr>
        <p:spPr bwMode="auto">
          <a:xfrm>
            <a:off x="8280400" y="5334000"/>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12" name="Text Box 81"/>
          <p:cNvSpPr txBox="1">
            <a:spLocks noChangeArrowheads="1"/>
          </p:cNvSpPr>
          <p:nvPr/>
        </p:nvSpPr>
        <p:spPr bwMode="auto">
          <a:xfrm>
            <a:off x="7772401" y="5029201"/>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Dest</a:t>
            </a:r>
          </a:p>
        </p:txBody>
      </p:sp>
      <p:sp>
        <p:nvSpPr>
          <p:cNvPr id="57413" name="Text Box 82"/>
          <p:cNvSpPr txBox="1">
            <a:spLocks noChangeArrowheads="1"/>
          </p:cNvSpPr>
          <p:nvPr/>
        </p:nvSpPr>
        <p:spPr bwMode="auto">
          <a:xfrm>
            <a:off x="2057401" y="1905001"/>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2800">
                <a:latin typeface="Comic Sans MS" panose="030F0702030302020204" pitchFamily="66" charset="0"/>
                <a:ea typeface="宋体" panose="02010600030101010101" pitchFamily="2" charset="-122"/>
              </a:rPr>
              <a:t>Reorder Buffer</a:t>
            </a:r>
            <a:endParaRPr lang="en-US" altLang="zh-CN">
              <a:latin typeface="Comic Sans MS" panose="030F0702030302020204" pitchFamily="66" charset="0"/>
              <a:ea typeface="宋体" panose="02010600030101010101" pitchFamily="2" charset="-122"/>
            </a:endParaRPr>
          </a:p>
        </p:txBody>
      </p:sp>
      <p:sp>
        <p:nvSpPr>
          <p:cNvPr id="57414" name="Text Box 83"/>
          <p:cNvSpPr txBox="1">
            <a:spLocks noChangeArrowheads="1"/>
          </p:cNvSpPr>
          <p:nvPr/>
        </p:nvSpPr>
        <p:spPr bwMode="auto">
          <a:xfrm>
            <a:off x="3124201" y="3581401"/>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2800">
                <a:latin typeface="Comic Sans MS" panose="030F0702030302020204" pitchFamily="66" charset="0"/>
                <a:ea typeface="宋体" panose="02010600030101010101" pitchFamily="2" charset="-122"/>
              </a:rPr>
              <a:t>Registers</a:t>
            </a:r>
          </a:p>
        </p:txBody>
      </p:sp>
      <p:sp>
        <p:nvSpPr>
          <p:cNvPr id="57415" name="Line 84"/>
          <p:cNvSpPr>
            <a:spLocks noChangeShapeType="1"/>
          </p:cNvSpPr>
          <p:nvPr/>
        </p:nvSpPr>
        <p:spPr bwMode="auto">
          <a:xfrm flipH="1">
            <a:off x="8534400" y="6096000"/>
            <a:ext cx="0" cy="38100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16" name="Line 85"/>
          <p:cNvSpPr>
            <a:spLocks noChangeShapeType="1"/>
          </p:cNvSpPr>
          <p:nvPr/>
        </p:nvSpPr>
        <p:spPr bwMode="auto">
          <a:xfrm>
            <a:off x="3886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024332480"/>
      </p:ext>
    </p:extLst>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5837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92314" y="260350"/>
            <a:ext cx="8351837" cy="5905500"/>
          </a:xfrm>
          <a:noFill/>
        </p:spPr>
      </p:pic>
    </p:spTree>
    <p:extLst>
      <p:ext uri="{BB962C8B-B14F-4D97-AF65-F5344CB8AC3E}">
        <p14:creationId xmlns:p14="http://schemas.microsoft.com/office/powerpoint/2010/main" val="340523271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1282700"/>
            <a:ext cx="833120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9395" name="Rectangle 4"/>
          <p:cNvSpPr>
            <a:spLocks noChangeArrowheads="1"/>
          </p:cNvSpPr>
          <p:nvPr/>
        </p:nvSpPr>
        <p:spPr bwMode="auto">
          <a:xfrm>
            <a:off x="3738564" y="2424113"/>
            <a:ext cx="235481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Integer: 18 - 60</a:t>
            </a:r>
          </a:p>
        </p:txBody>
      </p:sp>
      <p:sp>
        <p:nvSpPr>
          <p:cNvPr id="59396" name="Rectangle 5"/>
          <p:cNvSpPr>
            <a:spLocks noChangeArrowheads="1"/>
          </p:cNvSpPr>
          <p:nvPr/>
        </p:nvSpPr>
        <p:spPr bwMode="auto">
          <a:xfrm>
            <a:off x="6958013" y="1871663"/>
            <a:ext cx="189314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FP: 75 - 150</a:t>
            </a:r>
          </a:p>
        </p:txBody>
      </p:sp>
      <p:sp>
        <p:nvSpPr>
          <p:cNvPr id="59397" name="Rectangle 6"/>
          <p:cNvSpPr>
            <a:spLocks noChangeArrowheads="1"/>
          </p:cNvSpPr>
          <p:nvPr/>
        </p:nvSpPr>
        <p:spPr bwMode="auto">
          <a:xfrm rot="-5400000">
            <a:off x="1643631" y="3643515"/>
            <a:ext cx="86722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3200">
                <a:ea typeface="宋体" panose="02010600030101010101" pitchFamily="2" charset="-122"/>
              </a:rPr>
              <a:t>IPC</a:t>
            </a:r>
          </a:p>
        </p:txBody>
      </p:sp>
      <p:sp>
        <p:nvSpPr>
          <p:cNvPr id="59398" name="Rectangle 7"/>
          <p:cNvSpPr>
            <a:spLocks noGrp="1" noChangeArrowheads="1"/>
          </p:cNvSpPr>
          <p:nvPr>
            <p:ph type="title"/>
          </p:nvPr>
        </p:nvSpPr>
        <p:spPr>
          <a:xfrm>
            <a:off x="1786138" y="188916"/>
            <a:ext cx="9033387" cy="898525"/>
          </a:xfrm>
        </p:spPr>
        <p:txBody>
          <a:bodyPr>
            <a:normAutofit/>
          </a:bodyPr>
          <a:lstStyle/>
          <a:p>
            <a:r>
              <a:rPr lang="en-US" altLang="zh-CN" dirty="0" smtClean="0">
                <a:ea typeface="宋体" panose="02010600030101010101" pitchFamily="2" charset="-122"/>
              </a:rPr>
              <a:t>Upper Limit to ILP: Ideal Machine</a:t>
            </a:r>
            <a:endParaRPr lang="en-US" altLang="zh-CN" sz="1600" dirty="0">
              <a:solidFill>
                <a:schemeClr val="tx1"/>
              </a:solidFill>
              <a:ea typeface="宋体" panose="02010600030101010101" pitchFamily="2" charset="-122"/>
            </a:endParaRPr>
          </a:p>
        </p:txBody>
      </p:sp>
    </p:spTree>
    <p:extLst>
      <p:ext uri="{BB962C8B-B14F-4D97-AF65-F5344CB8AC3E}">
        <p14:creationId xmlns:p14="http://schemas.microsoft.com/office/powerpoint/2010/main" val="2131487040"/>
      </p:ext>
    </p:extLst>
  </p:cSld>
  <p:clrMapOvr>
    <a:masterClrMapping/>
  </p:clrMapOvr>
  <p:transition>
    <p:wipe/>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a:hlinkClick r:id="" action="ppaction://ole?verb=0"/>
          </p:cNvPr>
          <p:cNvGraphicFramePr>
            <a:graphicFrameLocks/>
          </p:cNvGraphicFramePr>
          <p:nvPr/>
        </p:nvGraphicFramePr>
        <p:xfrm>
          <a:off x="2005013" y="684213"/>
          <a:ext cx="8331200" cy="5473700"/>
        </p:xfrm>
        <a:graphic>
          <a:graphicData uri="http://schemas.openxmlformats.org/presentationml/2006/ole">
            <mc:AlternateContent xmlns:mc="http://schemas.openxmlformats.org/markup-compatibility/2006">
              <mc:Choice xmlns:v="urn:schemas-microsoft-com:vml" Requires="v">
                <p:oleObj spid="_x0000_s74778" name="Chart" r:id="rId4" imgW="8343900" imgH="5486400" progId="Excel.Chart.8">
                  <p:embed followColorScheme="full"/>
                </p:oleObj>
              </mc:Choice>
              <mc:Fallback>
                <p:oleObj name="Chart" r:id="rId4" imgW="8343900" imgH="5486400" progId="Excel.Chart.8">
                  <p:embed followColorScheme="full"/>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5013" y="684213"/>
                        <a:ext cx="8331200" cy="547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19" name="Rectangle 15"/>
          <p:cNvSpPr>
            <a:spLocks noChangeArrowheads="1"/>
          </p:cNvSpPr>
          <p:nvPr/>
        </p:nvSpPr>
        <p:spPr bwMode="auto">
          <a:xfrm>
            <a:off x="2209800" y="5486400"/>
            <a:ext cx="800100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20" name="Rectangle 4"/>
          <p:cNvSpPr>
            <a:spLocks noGrp="1" noChangeArrowheads="1"/>
          </p:cNvSpPr>
          <p:nvPr>
            <p:ph type="body" idx="1"/>
          </p:nvPr>
        </p:nvSpPr>
        <p:spPr>
          <a:xfrm>
            <a:off x="2781300" y="1201739"/>
            <a:ext cx="3886200" cy="2066925"/>
          </a:xfrm>
          <a:noFill/>
        </p:spPr>
        <p:txBody>
          <a:bodyPr vert="horz" lIns="90488" tIns="44450" rIns="90488" bIns="44450" rtlCol="0">
            <a:normAutofit fontScale="92500"/>
          </a:bodyPr>
          <a:lstStyle/>
          <a:p>
            <a:pPr>
              <a:buFont typeface="Wingdings" panose="05000000000000000000" pitchFamily="2" charset="2"/>
              <a:buNone/>
            </a:pPr>
            <a:r>
              <a:rPr lang="zh-CN" altLang="en-US" smtClean="0">
                <a:ea typeface="宋体" panose="02010600030101010101" pitchFamily="2" charset="-122"/>
              </a:rPr>
              <a:t>	</a:t>
            </a:r>
            <a:r>
              <a:rPr lang="en-US" altLang="zh-CN" smtClean="0">
                <a:ea typeface="宋体" panose="02010600030101010101" pitchFamily="2" charset="-122"/>
              </a:rPr>
              <a:t>Change from Infinite window to examine to 2000 and maximum issue of 64 instructions per clock cycle</a:t>
            </a:r>
          </a:p>
        </p:txBody>
      </p:sp>
      <p:sp>
        <p:nvSpPr>
          <p:cNvPr id="60421" name="Rectangle 5"/>
          <p:cNvSpPr>
            <a:spLocks noChangeArrowheads="1"/>
          </p:cNvSpPr>
          <p:nvPr/>
        </p:nvSpPr>
        <p:spPr bwMode="auto">
          <a:xfrm>
            <a:off x="7324726" y="5581651"/>
            <a:ext cx="900889" cy="36676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a:ea typeface="宋体" panose="02010600030101010101" pitchFamily="2" charset="-122"/>
              </a:rPr>
              <a:t>Profile</a:t>
            </a:r>
          </a:p>
        </p:txBody>
      </p:sp>
      <p:sp>
        <p:nvSpPr>
          <p:cNvPr id="60422" name="Rectangle 6"/>
          <p:cNvSpPr>
            <a:spLocks noChangeArrowheads="1"/>
          </p:cNvSpPr>
          <p:nvPr/>
        </p:nvSpPr>
        <p:spPr bwMode="auto">
          <a:xfrm>
            <a:off x="5834064" y="5581651"/>
            <a:ext cx="1259961" cy="366767"/>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a:ea typeface="宋体" panose="02010600030101010101" pitchFamily="2" charset="-122"/>
              </a:rPr>
              <a:t>BHT (512)</a:t>
            </a:r>
            <a:endParaRPr lang="en-US" altLang="zh-CN">
              <a:solidFill>
                <a:schemeClr val="accent1"/>
              </a:solidFill>
              <a:ea typeface="宋体" panose="02010600030101010101" pitchFamily="2" charset="-122"/>
            </a:endParaRPr>
          </a:p>
        </p:txBody>
      </p:sp>
      <p:sp>
        <p:nvSpPr>
          <p:cNvPr id="60423" name="Rectangle 7"/>
          <p:cNvSpPr>
            <a:spLocks noChangeArrowheads="1"/>
          </p:cNvSpPr>
          <p:nvPr/>
        </p:nvSpPr>
        <p:spPr bwMode="auto">
          <a:xfrm>
            <a:off x="3594101" y="5581650"/>
            <a:ext cx="1997075" cy="363538"/>
          </a:xfrm>
          <a:prstGeom prst="rect">
            <a:avLst/>
          </a:prstGeom>
          <a:solidFill>
            <a:srgbClr val="00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a:ea typeface="宋体" panose="02010600030101010101" pitchFamily="2" charset="-122"/>
              </a:rPr>
              <a:t>Pick Cor. or BHT</a:t>
            </a:r>
            <a:endParaRPr lang="en-US" altLang="zh-CN">
              <a:solidFill>
                <a:schemeClr val="accent2"/>
              </a:solidFill>
              <a:ea typeface="宋体" panose="02010600030101010101" pitchFamily="2" charset="-122"/>
            </a:endParaRPr>
          </a:p>
        </p:txBody>
      </p:sp>
      <p:sp>
        <p:nvSpPr>
          <p:cNvPr id="60424" name="Rectangle 8"/>
          <p:cNvSpPr>
            <a:spLocks noChangeArrowheads="1"/>
          </p:cNvSpPr>
          <p:nvPr/>
        </p:nvSpPr>
        <p:spPr bwMode="auto">
          <a:xfrm>
            <a:off x="2395539" y="5581651"/>
            <a:ext cx="965009" cy="366767"/>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a:ea typeface="宋体" panose="02010600030101010101" pitchFamily="2" charset="-122"/>
              </a:rPr>
              <a:t>Perfect</a:t>
            </a:r>
            <a:endParaRPr lang="en-US" altLang="zh-CN">
              <a:solidFill>
                <a:schemeClr val="hlink"/>
              </a:solidFill>
              <a:ea typeface="宋体" panose="02010600030101010101" pitchFamily="2" charset="-122"/>
            </a:endParaRPr>
          </a:p>
        </p:txBody>
      </p:sp>
      <p:sp>
        <p:nvSpPr>
          <p:cNvPr id="60425" name="Rectangle 9"/>
          <p:cNvSpPr>
            <a:spLocks noChangeArrowheads="1"/>
          </p:cNvSpPr>
          <p:nvPr/>
        </p:nvSpPr>
        <p:spPr bwMode="auto">
          <a:xfrm>
            <a:off x="8459788" y="5581651"/>
            <a:ext cx="1670330" cy="366767"/>
          </a:xfrm>
          <a:prstGeom prst="rect">
            <a:avLst/>
          </a:prstGeom>
          <a:solidFill>
            <a:srgbClr val="DC008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a:ea typeface="宋体" panose="02010600030101010101" pitchFamily="2" charset="-122"/>
              </a:rPr>
              <a:t>No prediction</a:t>
            </a:r>
            <a:endParaRPr lang="en-US" altLang="zh-CN">
              <a:solidFill>
                <a:srgbClr val="DC0081"/>
              </a:solidFill>
              <a:ea typeface="宋体" panose="02010600030101010101" pitchFamily="2" charset="-122"/>
            </a:endParaRPr>
          </a:p>
        </p:txBody>
      </p:sp>
      <p:sp>
        <p:nvSpPr>
          <p:cNvPr id="60426" name="Rectangle 10"/>
          <p:cNvSpPr>
            <a:spLocks noChangeArrowheads="1"/>
          </p:cNvSpPr>
          <p:nvPr/>
        </p:nvSpPr>
        <p:spPr bwMode="auto">
          <a:xfrm>
            <a:off x="7948613" y="1014413"/>
            <a:ext cx="172162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FP: 15 - 45</a:t>
            </a:r>
          </a:p>
        </p:txBody>
      </p:sp>
      <p:sp>
        <p:nvSpPr>
          <p:cNvPr id="60427" name="Rectangle 11"/>
          <p:cNvSpPr>
            <a:spLocks noChangeArrowheads="1"/>
          </p:cNvSpPr>
          <p:nvPr/>
        </p:nvSpPr>
        <p:spPr bwMode="auto">
          <a:xfrm>
            <a:off x="4367214" y="3090863"/>
            <a:ext cx="218329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Integer: 6 - 12</a:t>
            </a:r>
          </a:p>
        </p:txBody>
      </p:sp>
      <p:sp>
        <p:nvSpPr>
          <p:cNvPr id="60428" name="Rectangle 12"/>
          <p:cNvSpPr>
            <a:spLocks noChangeArrowheads="1"/>
          </p:cNvSpPr>
          <p:nvPr/>
        </p:nvSpPr>
        <p:spPr bwMode="auto">
          <a:xfrm rot="-5400000">
            <a:off x="1643631" y="3643515"/>
            <a:ext cx="86722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3200">
                <a:ea typeface="宋体" panose="02010600030101010101" pitchFamily="2" charset="-122"/>
              </a:rPr>
              <a:t>IPC</a:t>
            </a:r>
          </a:p>
        </p:txBody>
      </p:sp>
      <p:sp>
        <p:nvSpPr>
          <p:cNvPr id="60429" name="Rectangle 13"/>
          <p:cNvSpPr>
            <a:spLocks noGrp="1" noChangeArrowheads="1"/>
          </p:cNvSpPr>
          <p:nvPr>
            <p:ph type="title"/>
          </p:nvPr>
        </p:nvSpPr>
        <p:spPr>
          <a:xfrm>
            <a:off x="1206758" y="146776"/>
            <a:ext cx="9697064" cy="898525"/>
          </a:xfrm>
        </p:spPr>
        <p:txBody>
          <a:bodyPr>
            <a:normAutofit/>
          </a:bodyPr>
          <a:lstStyle/>
          <a:p>
            <a:r>
              <a:rPr lang="en-US" altLang="zh-CN" dirty="0" smtClean="0">
                <a:ea typeface="宋体" panose="02010600030101010101" pitchFamily="2" charset="-122"/>
              </a:rPr>
              <a:t>More Realistic HW: Branch Impact</a:t>
            </a:r>
          </a:p>
        </p:txBody>
      </p:sp>
    </p:spTree>
    <p:extLst>
      <p:ext uri="{BB962C8B-B14F-4D97-AF65-F5344CB8AC3E}">
        <p14:creationId xmlns:p14="http://schemas.microsoft.com/office/powerpoint/2010/main" val="1334681461"/>
      </p:ext>
    </p:extLst>
  </p:cSld>
  <p:clrMapOvr>
    <a:masterClrMapping/>
  </p:clrMapOvr>
  <p:transition>
    <p:wipe/>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a:hlinkClick r:id="" action="ppaction://ole?verb=0"/>
          </p:cNvPr>
          <p:cNvGraphicFramePr>
            <a:graphicFrameLocks/>
          </p:cNvGraphicFramePr>
          <p:nvPr/>
        </p:nvGraphicFramePr>
        <p:xfrm>
          <a:off x="1878013" y="860425"/>
          <a:ext cx="8305800" cy="5461000"/>
        </p:xfrm>
        <a:graphic>
          <a:graphicData uri="http://schemas.openxmlformats.org/presentationml/2006/ole">
            <mc:AlternateContent xmlns:mc="http://schemas.openxmlformats.org/markup-compatibility/2006">
              <mc:Choice xmlns:v="urn:schemas-microsoft-com:vml" Requires="v">
                <p:oleObj spid="_x0000_s75802" name="Chart" r:id="rId4" imgW="8318500" imgH="5473700" progId="Excel.Chart.8">
                  <p:embed followColorScheme="full"/>
                </p:oleObj>
              </mc:Choice>
              <mc:Fallback>
                <p:oleObj name="Chart" r:id="rId4" imgW="8318500" imgH="5473700" progId="Excel.Chart.8">
                  <p:embed followColorScheme="full"/>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8013" y="860425"/>
                        <a:ext cx="8305800" cy="546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3" name="Rectangle 4"/>
          <p:cNvSpPr>
            <a:spLocks noGrp="1" noChangeArrowheads="1"/>
          </p:cNvSpPr>
          <p:nvPr>
            <p:ph type="body" idx="1"/>
          </p:nvPr>
        </p:nvSpPr>
        <p:spPr>
          <a:xfrm>
            <a:off x="3001963" y="1220788"/>
            <a:ext cx="3619500" cy="1287462"/>
          </a:xfrm>
          <a:noFill/>
        </p:spPr>
        <p:txBody>
          <a:bodyPr vert="horz" lIns="90488" tIns="44450" rIns="90488" bIns="44450" rtlCol="0">
            <a:normAutofit fontScale="92500"/>
          </a:bodyPr>
          <a:lstStyle/>
          <a:p>
            <a:pPr>
              <a:buFont typeface="Wingdings" panose="05000000000000000000" pitchFamily="2" charset="2"/>
              <a:buNone/>
            </a:pPr>
            <a:r>
              <a:rPr lang="zh-CN" altLang="en-US" smtClean="0">
                <a:ea typeface="宋体" panose="02010600030101010101" pitchFamily="2" charset="-122"/>
              </a:rPr>
              <a:t>	</a:t>
            </a:r>
            <a:r>
              <a:rPr lang="en-US" altLang="zh-CN" smtClean="0">
                <a:ea typeface="宋体" panose="02010600030101010101" pitchFamily="2" charset="-122"/>
              </a:rPr>
              <a:t>Change  2000 instr window, 64 instr issue, 8K 2 level Prediction</a:t>
            </a:r>
          </a:p>
        </p:txBody>
      </p:sp>
      <p:sp>
        <p:nvSpPr>
          <p:cNvPr id="61444" name="Rectangle 11"/>
          <p:cNvSpPr>
            <a:spLocks noChangeArrowheads="1"/>
          </p:cNvSpPr>
          <p:nvPr/>
        </p:nvSpPr>
        <p:spPr bwMode="auto">
          <a:xfrm>
            <a:off x="3387726" y="2881313"/>
            <a:ext cx="218329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Integer: 5 - 15</a:t>
            </a:r>
          </a:p>
        </p:txBody>
      </p:sp>
      <p:sp>
        <p:nvSpPr>
          <p:cNvPr id="61445" name="Rectangle 12"/>
          <p:cNvSpPr>
            <a:spLocks noChangeArrowheads="1"/>
          </p:cNvSpPr>
          <p:nvPr/>
        </p:nvSpPr>
        <p:spPr bwMode="auto">
          <a:xfrm>
            <a:off x="7616826" y="881063"/>
            <a:ext cx="170463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FP: 11 - 45</a:t>
            </a:r>
          </a:p>
        </p:txBody>
      </p:sp>
      <p:sp>
        <p:nvSpPr>
          <p:cNvPr id="61446" name="Rectangle 13"/>
          <p:cNvSpPr>
            <a:spLocks noChangeArrowheads="1"/>
          </p:cNvSpPr>
          <p:nvPr/>
        </p:nvSpPr>
        <p:spPr bwMode="auto">
          <a:xfrm rot="-5400000">
            <a:off x="1578544" y="3395864"/>
            <a:ext cx="86722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3200">
                <a:ea typeface="宋体" panose="02010600030101010101" pitchFamily="2" charset="-122"/>
              </a:rPr>
              <a:t>IPC</a:t>
            </a:r>
          </a:p>
        </p:txBody>
      </p:sp>
      <p:sp>
        <p:nvSpPr>
          <p:cNvPr id="61447" name="Rectangle 14"/>
          <p:cNvSpPr>
            <a:spLocks noGrp="1" noChangeArrowheads="1"/>
          </p:cNvSpPr>
          <p:nvPr>
            <p:ph type="title"/>
          </p:nvPr>
        </p:nvSpPr>
        <p:spPr>
          <a:xfrm>
            <a:off x="612058" y="153989"/>
            <a:ext cx="11120284" cy="898525"/>
          </a:xfrm>
        </p:spPr>
        <p:txBody>
          <a:bodyPr>
            <a:normAutofit fontScale="90000"/>
          </a:bodyPr>
          <a:lstStyle/>
          <a:p>
            <a:r>
              <a:rPr lang="en-US" altLang="zh-CN" dirty="0" smtClean="0">
                <a:ea typeface="宋体" panose="02010600030101010101" pitchFamily="2" charset="-122"/>
              </a:rPr>
              <a:t>More Realistic HW: Register Impact (rename </a:t>
            </a:r>
            <a:r>
              <a:rPr lang="en-US" altLang="zh-CN" dirty="0" err="1" smtClean="0">
                <a:ea typeface="宋体" panose="02010600030101010101" pitchFamily="2" charset="-122"/>
              </a:rPr>
              <a:t>regs</a:t>
            </a:r>
            <a:r>
              <a:rPr lang="en-US" altLang="zh-CN" dirty="0" smtClean="0">
                <a:ea typeface="宋体" panose="02010600030101010101" pitchFamily="2" charset="-122"/>
              </a:rPr>
              <a:t>)</a:t>
            </a:r>
            <a:endParaRPr lang="en-US" altLang="zh-CN" sz="1400" dirty="0">
              <a:solidFill>
                <a:schemeClr val="tx1"/>
              </a:solidFill>
              <a:ea typeface="宋体" panose="02010600030101010101" pitchFamily="2" charset="-122"/>
            </a:endParaRPr>
          </a:p>
        </p:txBody>
      </p:sp>
      <p:sp>
        <p:nvSpPr>
          <p:cNvPr id="61448" name="Rectangle 15"/>
          <p:cNvSpPr>
            <a:spLocks noChangeArrowheads="1"/>
          </p:cNvSpPr>
          <p:nvPr/>
        </p:nvSpPr>
        <p:spPr bwMode="auto">
          <a:xfrm>
            <a:off x="3429000" y="5562600"/>
            <a:ext cx="5486400" cy="838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1449" name="Rectangle 5"/>
          <p:cNvSpPr>
            <a:spLocks noChangeArrowheads="1"/>
          </p:cNvSpPr>
          <p:nvPr/>
        </p:nvSpPr>
        <p:spPr bwMode="auto">
          <a:xfrm>
            <a:off x="6534150" y="5765800"/>
            <a:ext cx="525786" cy="4591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2400">
                <a:ea typeface="宋体" panose="02010600030101010101" pitchFamily="2" charset="-122"/>
              </a:rPr>
              <a:t>64</a:t>
            </a:r>
          </a:p>
        </p:txBody>
      </p:sp>
      <p:sp>
        <p:nvSpPr>
          <p:cNvPr id="61450" name="Rectangle 6"/>
          <p:cNvSpPr>
            <a:spLocks noChangeArrowheads="1"/>
          </p:cNvSpPr>
          <p:nvPr/>
        </p:nvSpPr>
        <p:spPr bwMode="auto">
          <a:xfrm>
            <a:off x="7980364" y="5765800"/>
            <a:ext cx="952185" cy="459100"/>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None</a:t>
            </a:r>
          </a:p>
        </p:txBody>
      </p:sp>
      <p:sp>
        <p:nvSpPr>
          <p:cNvPr id="61451" name="Rectangle 7"/>
          <p:cNvSpPr>
            <a:spLocks noChangeArrowheads="1"/>
          </p:cNvSpPr>
          <p:nvPr/>
        </p:nvSpPr>
        <p:spPr bwMode="auto">
          <a:xfrm>
            <a:off x="4749800" y="5765800"/>
            <a:ext cx="697308" cy="459100"/>
          </a:xfrm>
          <a:prstGeom prst="rect">
            <a:avLst/>
          </a:prstGeom>
          <a:solidFill>
            <a:srgbClr val="00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2400">
                <a:ea typeface="宋体" panose="02010600030101010101" pitchFamily="2" charset="-122"/>
              </a:rPr>
              <a:t>256</a:t>
            </a:r>
          </a:p>
        </p:txBody>
      </p:sp>
      <p:sp>
        <p:nvSpPr>
          <p:cNvPr id="61452" name="Rectangle 8"/>
          <p:cNvSpPr>
            <a:spLocks noChangeArrowheads="1"/>
          </p:cNvSpPr>
          <p:nvPr/>
        </p:nvSpPr>
        <p:spPr bwMode="auto">
          <a:xfrm>
            <a:off x="3370264" y="5765800"/>
            <a:ext cx="1189429" cy="4591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Infinite</a:t>
            </a:r>
          </a:p>
        </p:txBody>
      </p:sp>
      <p:sp>
        <p:nvSpPr>
          <p:cNvPr id="61453" name="Rectangle 9"/>
          <p:cNvSpPr>
            <a:spLocks noChangeArrowheads="1"/>
          </p:cNvSpPr>
          <p:nvPr/>
        </p:nvSpPr>
        <p:spPr bwMode="auto">
          <a:xfrm>
            <a:off x="7256463" y="5765800"/>
            <a:ext cx="525786" cy="459100"/>
          </a:xfrm>
          <a:prstGeom prst="rect">
            <a:avLst/>
          </a:prstGeom>
          <a:solidFill>
            <a:srgbClr val="DC008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2400">
                <a:ea typeface="宋体" panose="02010600030101010101" pitchFamily="2" charset="-122"/>
              </a:rPr>
              <a:t>32</a:t>
            </a:r>
          </a:p>
        </p:txBody>
      </p:sp>
      <p:sp>
        <p:nvSpPr>
          <p:cNvPr id="61454" name="Rectangle 10"/>
          <p:cNvSpPr>
            <a:spLocks noChangeArrowheads="1"/>
          </p:cNvSpPr>
          <p:nvPr/>
        </p:nvSpPr>
        <p:spPr bwMode="auto">
          <a:xfrm>
            <a:off x="5641975" y="5765800"/>
            <a:ext cx="697308" cy="459100"/>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2400">
                <a:ea typeface="宋体" panose="02010600030101010101" pitchFamily="2" charset="-122"/>
              </a:rPr>
              <a:t>128</a:t>
            </a:r>
          </a:p>
        </p:txBody>
      </p:sp>
    </p:spTree>
    <p:extLst>
      <p:ext uri="{BB962C8B-B14F-4D97-AF65-F5344CB8AC3E}">
        <p14:creationId xmlns:p14="http://schemas.microsoft.com/office/powerpoint/2010/main" val="2382647500"/>
      </p:ext>
    </p:extLst>
  </p:cSld>
  <p:clrMapOvr>
    <a:masterClrMapping/>
  </p:clrMapOvr>
  <p:transition>
    <p:wipe/>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300" y="586454"/>
            <a:ext cx="8496300"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2467" name="Rectangle 4"/>
          <p:cNvSpPr>
            <a:spLocks noGrp="1" noChangeArrowheads="1"/>
          </p:cNvSpPr>
          <p:nvPr>
            <p:ph type="body" idx="1"/>
          </p:nvPr>
        </p:nvSpPr>
        <p:spPr>
          <a:xfrm>
            <a:off x="3265488" y="1481139"/>
            <a:ext cx="3657600" cy="1216025"/>
          </a:xfrm>
          <a:noFill/>
        </p:spPr>
        <p:txBody>
          <a:bodyPr vert="horz" lIns="90488" tIns="44450" rIns="90488" bIns="44450" rtlCol="0">
            <a:normAutofit/>
          </a:bodyPr>
          <a:lstStyle/>
          <a:p>
            <a:pPr>
              <a:lnSpc>
                <a:spcPct val="90000"/>
              </a:lnSpc>
              <a:buFont typeface="Wingdings" panose="05000000000000000000" pitchFamily="2" charset="2"/>
              <a:buNone/>
            </a:pPr>
            <a:r>
              <a:rPr lang="zh-CN" altLang="en-US" sz="1800">
                <a:ea typeface="宋体" panose="02010600030101010101" pitchFamily="2" charset="-122"/>
              </a:rPr>
              <a:t>	</a:t>
            </a:r>
            <a:r>
              <a:rPr lang="en-US" altLang="zh-CN" sz="2000">
                <a:ea typeface="宋体" panose="02010600030101010101" pitchFamily="2" charset="-122"/>
              </a:rPr>
              <a:t>Change  2000 instr window, 64 instr issue, 8K 2 level Prediction, 256 renaming registers</a:t>
            </a:r>
          </a:p>
        </p:txBody>
      </p:sp>
      <p:sp>
        <p:nvSpPr>
          <p:cNvPr id="62468" name="Rectangle 9"/>
          <p:cNvSpPr>
            <a:spLocks noChangeArrowheads="1"/>
          </p:cNvSpPr>
          <p:nvPr/>
        </p:nvSpPr>
        <p:spPr bwMode="auto">
          <a:xfrm>
            <a:off x="7327901" y="1484313"/>
            <a:ext cx="1550105"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FP: 4 - 45</a:t>
            </a:r>
          </a:p>
          <a:p>
            <a:r>
              <a:rPr lang="en-US" altLang="zh-CN" sz="2400">
                <a:ea typeface="宋体" panose="02010600030101010101" pitchFamily="2" charset="-122"/>
              </a:rPr>
              <a:t>(Fortran,</a:t>
            </a:r>
          </a:p>
          <a:p>
            <a:r>
              <a:rPr lang="en-US" altLang="zh-CN" sz="2400">
                <a:ea typeface="宋体" panose="02010600030101010101" pitchFamily="2" charset="-122"/>
              </a:rPr>
              <a:t>no heap)</a:t>
            </a:r>
          </a:p>
        </p:txBody>
      </p:sp>
      <p:sp>
        <p:nvSpPr>
          <p:cNvPr id="62469" name="Rectangle 10"/>
          <p:cNvSpPr>
            <a:spLocks noChangeArrowheads="1"/>
          </p:cNvSpPr>
          <p:nvPr/>
        </p:nvSpPr>
        <p:spPr bwMode="auto">
          <a:xfrm>
            <a:off x="3746500" y="2951163"/>
            <a:ext cx="201177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dirty="0">
                <a:ea typeface="宋体" panose="02010600030101010101" pitchFamily="2" charset="-122"/>
              </a:rPr>
              <a:t>Integer: 4 - 9</a:t>
            </a:r>
          </a:p>
        </p:txBody>
      </p:sp>
      <p:sp>
        <p:nvSpPr>
          <p:cNvPr id="62470" name="Rectangle 11"/>
          <p:cNvSpPr>
            <a:spLocks noChangeArrowheads="1"/>
          </p:cNvSpPr>
          <p:nvPr/>
        </p:nvSpPr>
        <p:spPr bwMode="auto">
          <a:xfrm rot="-5400000">
            <a:off x="1594419" y="3332364"/>
            <a:ext cx="86722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3200">
                <a:ea typeface="宋体" panose="02010600030101010101" pitchFamily="2" charset="-122"/>
              </a:rPr>
              <a:t>IPC</a:t>
            </a:r>
          </a:p>
        </p:txBody>
      </p:sp>
      <p:sp>
        <p:nvSpPr>
          <p:cNvPr id="62471" name="Rectangle 12"/>
          <p:cNvSpPr>
            <a:spLocks noGrp="1" noChangeArrowheads="1"/>
          </p:cNvSpPr>
          <p:nvPr>
            <p:ph type="title"/>
          </p:nvPr>
        </p:nvSpPr>
        <p:spPr>
          <a:xfrm>
            <a:off x="1290483" y="205101"/>
            <a:ext cx="9549581" cy="898525"/>
          </a:xfrm>
        </p:spPr>
        <p:txBody>
          <a:bodyPr>
            <a:normAutofit/>
          </a:bodyPr>
          <a:lstStyle/>
          <a:p>
            <a:r>
              <a:rPr lang="en-US" altLang="zh-CN" dirty="0" smtClean="0">
                <a:ea typeface="宋体" panose="02010600030101010101" pitchFamily="2" charset="-122"/>
              </a:rPr>
              <a:t>More Realistic HW: Alias Impact</a:t>
            </a:r>
            <a:endParaRPr lang="en-US" altLang="zh-CN" sz="1600" dirty="0">
              <a:solidFill>
                <a:schemeClr val="tx1"/>
              </a:solidFill>
              <a:ea typeface="宋体" panose="02010600030101010101" pitchFamily="2" charset="-122"/>
            </a:endParaRPr>
          </a:p>
        </p:txBody>
      </p:sp>
      <p:sp>
        <p:nvSpPr>
          <p:cNvPr id="62472" name="Rectangle 13"/>
          <p:cNvSpPr>
            <a:spLocks noChangeArrowheads="1"/>
          </p:cNvSpPr>
          <p:nvPr/>
        </p:nvSpPr>
        <p:spPr bwMode="auto">
          <a:xfrm>
            <a:off x="3048000" y="5257800"/>
            <a:ext cx="6934200" cy="6096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2473" name="Rectangle 5"/>
          <p:cNvSpPr>
            <a:spLocks noChangeArrowheads="1"/>
          </p:cNvSpPr>
          <p:nvPr/>
        </p:nvSpPr>
        <p:spPr bwMode="auto">
          <a:xfrm>
            <a:off x="8539164" y="5327650"/>
            <a:ext cx="952185" cy="4591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None</a:t>
            </a:r>
          </a:p>
        </p:txBody>
      </p:sp>
      <p:sp>
        <p:nvSpPr>
          <p:cNvPr id="62474" name="Rectangle 6"/>
          <p:cNvSpPr>
            <a:spLocks noChangeArrowheads="1"/>
          </p:cNvSpPr>
          <p:nvPr/>
        </p:nvSpPr>
        <p:spPr bwMode="auto">
          <a:xfrm>
            <a:off x="4259263" y="5327650"/>
            <a:ext cx="2814874" cy="828432"/>
          </a:xfrm>
          <a:prstGeom prst="rect">
            <a:avLst/>
          </a:prstGeom>
          <a:solidFill>
            <a:srgbClr val="00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Global/Stack perf;</a:t>
            </a:r>
            <a:br>
              <a:rPr lang="en-US" altLang="zh-CN" sz="2400">
                <a:ea typeface="宋体" panose="02010600030101010101" pitchFamily="2" charset="-122"/>
              </a:rPr>
            </a:br>
            <a:r>
              <a:rPr lang="en-US" altLang="zh-CN" sz="2400">
                <a:ea typeface="宋体" panose="02010600030101010101" pitchFamily="2" charset="-122"/>
              </a:rPr>
              <a:t>heap conflicts</a:t>
            </a:r>
          </a:p>
        </p:txBody>
      </p:sp>
      <p:sp>
        <p:nvSpPr>
          <p:cNvPr id="62475" name="Rectangle 7"/>
          <p:cNvSpPr>
            <a:spLocks noChangeArrowheads="1"/>
          </p:cNvSpPr>
          <p:nvPr/>
        </p:nvSpPr>
        <p:spPr bwMode="auto">
          <a:xfrm>
            <a:off x="2932114" y="5327650"/>
            <a:ext cx="1227901" cy="4591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Perfect</a:t>
            </a:r>
          </a:p>
        </p:txBody>
      </p:sp>
      <p:sp>
        <p:nvSpPr>
          <p:cNvPr id="62476" name="Rectangle 8"/>
          <p:cNvSpPr>
            <a:spLocks noChangeArrowheads="1"/>
          </p:cNvSpPr>
          <p:nvPr/>
        </p:nvSpPr>
        <p:spPr bwMode="auto">
          <a:xfrm>
            <a:off x="7159626" y="5327650"/>
            <a:ext cx="1279197" cy="82843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Inspec.</a:t>
            </a:r>
            <a:br>
              <a:rPr lang="en-US" altLang="zh-CN" sz="2400">
                <a:ea typeface="宋体" panose="02010600030101010101" pitchFamily="2" charset="-122"/>
              </a:rPr>
            </a:br>
            <a:r>
              <a:rPr lang="en-US" altLang="zh-CN" sz="2400">
                <a:ea typeface="宋体" panose="02010600030101010101" pitchFamily="2" charset="-122"/>
              </a:rPr>
              <a:t>Assem.</a:t>
            </a:r>
          </a:p>
        </p:txBody>
      </p:sp>
    </p:spTree>
    <p:extLst>
      <p:ext uri="{BB962C8B-B14F-4D97-AF65-F5344CB8AC3E}">
        <p14:creationId xmlns:p14="http://schemas.microsoft.com/office/powerpoint/2010/main" val="2087892195"/>
      </p:ext>
    </p:extLst>
  </p:cSld>
  <p:clrMapOvr>
    <a:masterClrMapping/>
  </p:clrMapOvr>
  <p:transition>
    <p:wipe/>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747713"/>
            <a:ext cx="86233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3491" name="Rectangle 4"/>
          <p:cNvSpPr>
            <a:spLocks noGrp="1" noChangeArrowheads="1"/>
          </p:cNvSpPr>
          <p:nvPr>
            <p:ph type="body" idx="1"/>
          </p:nvPr>
        </p:nvSpPr>
        <p:spPr>
          <a:xfrm>
            <a:off x="2628900" y="1143001"/>
            <a:ext cx="4114800" cy="1325563"/>
          </a:xfrm>
          <a:noFill/>
        </p:spPr>
        <p:txBody>
          <a:bodyPr vert="horz" lIns="90488" tIns="44450" rIns="90488" bIns="44450" rtlCol="0">
            <a:normAutofit/>
          </a:bodyPr>
          <a:lstStyle/>
          <a:p>
            <a:pPr>
              <a:buFont typeface="Wingdings" panose="05000000000000000000" pitchFamily="2" charset="2"/>
              <a:buNone/>
            </a:pPr>
            <a:r>
              <a:rPr lang="zh-CN" altLang="en-US" sz="2000">
                <a:ea typeface="宋体" panose="02010600030101010101" pitchFamily="2" charset="-122"/>
              </a:rPr>
              <a:t>	</a:t>
            </a:r>
            <a:r>
              <a:rPr lang="en-US" altLang="zh-CN" sz="2000">
                <a:ea typeface="宋体" panose="02010600030101010101" pitchFamily="2" charset="-122"/>
              </a:rPr>
              <a:t>Perfect disambiguation (HW), 1K Selective Prediction, 16 entry return, 64 registers, issue as many as window</a:t>
            </a:r>
          </a:p>
        </p:txBody>
      </p:sp>
      <p:sp>
        <p:nvSpPr>
          <p:cNvPr id="63492" name="Rectangle 13"/>
          <p:cNvSpPr>
            <a:spLocks noChangeArrowheads="1"/>
          </p:cNvSpPr>
          <p:nvPr/>
        </p:nvSpPr>
        <p:spPr bwMode="auto">
          <a:xfrm>
            <a:off x="4043364" y="3492500"/>
            <a:ext cx="218329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Integer: 6 - 12</a:t>
            </a:r>
          </a:p>
        </p:txBody>
      </p:sp>
      <p:sp>
        <p:nvSpPr>
          <p:cNvPr id="63493" name="Rectangle 14"/>
          <p:cNvSpPr>
            <a:spLocks noChangeArrowheads="1"/>
          </p:cNvSpPr>
          <p:nvPr/>
        </p:nvSpPr>
        <p:spPr bwMode="auto">
          <a:xfrm>
            <a:off x="7186614" y="1758950"/>
            <a:ext cx="155010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FP: 8 - 45</a:t>
            </a:r>
          </a:p>
        </p:txBody>
      </p:sp>
      <p:sp>
        <p:nvSpPr>
          <p:cNvPr id="63494" name="Rectangle 15"/>
          <p:cNvSpPr>
            <a:spLocks noChangeArrowheads="1"/>
          </p:cNvSpPr>
          <p:nvPr/>
        </p:nvSpPr>
        <p:spPr bwMode="auto">
          <a:xfrm rot="-5400000">
            <a:off x="1491231" y="3359353"/>
            <a:ext cx="86722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3200">
                <a:ea typeface="宋体" panose="02010600030101010101" pitchFamily="2" charset="-122"/>
              </a:rPr>
              <a:t>IPC</a:t>
            </a:r>
          </a:p>
        </p:txBody>
      </p:sp>
      <p:sp>
        <p:nvSpPr>
          <p:cNvPr id="63495" name="Rectangle 16"/>
          <p:cNvSpPr>
            <a:spLocks noGrp="1" noChangeArrowheads="1"/>
          </p:cNvSpPr>
          <p:nvPr>
            <p:ph type="title"/>
          </p:nvPr>
        </p:nvSpPr>
        <p:spPr>
          <a:xfrm>
            <a:off x="1557730" y="196783"/>
            <a:ext cx="9357852" cy="898525"/>
          </a:xfrm>
        </p:spPr>
        <p:txBody>
          <a:bodyPr>
            <a:normAutofit/>
          </a:bodyPr>
          <a:lstStyle/>
          <a:p>
            <a:r>
              <a:rPr lang="en-US" altLang="zh-CN" dirty="0" smtClean="0">
                <a:ea typeface="宋体" panose="02010600030101010101" pitchFamily="2" charset="-122"/>
              </a:rPr>
              <a:t>Realistic HW for ‘9X: Window Impact</a:t>
            </a:r>
            <a:endParaRPr lang="en-US" altLang="zh-CN" sz="1600" dirty="0">
              <a:solidFill>
                <a:schemeClr val="tx1"/>
              </a:solidFill>
              <a:ea typeface="宋体" panose="02010600030101010101" pitchFamily="2" charset="-122"/>
            </a:endParaRPr>
          </a:p>
        </p:txBody>
      </p:sp>
      <p:sp>
        <p:nvSpPr>
          <p:cNvPr id="63496" name="Rectangle 17"/>
          <p:cNvSpPr>
            <a:spLocks noChangeArrowheads="1"/>
          </p:cNvSpPr>
          <p:nvPr/>
        </p:nvSpPr>
        <p:spPr bwMode="auto">
          <a:xfrm>
            <a:off x="2819400" y="5562600"/>
            <a:ext cx="7010400" cy="6096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3497" name="Rectangle 5"/>
          <p:cNvSpPr>
            <a:spLocks noChangeArrowheads="1"/>
          </p:cNvSpPr>
          <p:nvPr/>
        </p:nvSpPr>
        <p:spPr bwMode="auto">
          <a:xfrm>
            <a:off x="5973763" y="5580063"/>
            <a:ext cx="525786" cy="4591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2400">
                <a:ea typeface="宋体" panose="02010600030101010101" pitchFamily="2" charset="-122"/>
              </a:rPr>
              <a:t>64</a:t>
            </a:r>
          </a:p>
        </p:txBody>
      </p:sp>
      <p:sp>
        <p:nvSpPr>
          <p:cNvPr id="63498" name="Rectangle 6"/>
          <p:cNvSpPr>
            <a:spLocks noChangeArrowheads="1"/>
          </p:cNvSpPr>
          <p:nvPr/>
        </p:nvSpPr>
        <p:spPr bwMode="auto">
          <a:xfrm>
            <a:off x="7478713" y="5580063"/>
            <a:ext cx="525786" cy="459100"/>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2400">
                <a:ea typeface="宋体" panose="02010600030101010101" pitchFamily="2" charset="-122"/>
              </a:rPr>
              <a:t>16</a:t>
            </a:r>
          </a:p>
        </p:txBody>
      </p:sp>
      <p:sp>
        <p:nvSpPr>
          <p:cNvPr id="63499" name="Rectangle 7"/>
          <p:cNvSpPr>
            <a:spLocks noChangeArrowheads="1"/>
          </p:cNvSpPr>
          <p:nvPr/>
        </p:nvSpPr>
        <p:spPr bwMode="auto">
          <a:xfrm>
            <a:off x="4129088" y="5580063"/>
            <a:ext cx="697308" cy="459100"/>
          </a:xfrm>
          <a:prstGeom prst="rect">
            <a:avLst/>
          </a:prstGeom>
          <a:solidFill>
            <a:srgbClr val="00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2400">
                <a:ea typeface="宋体" panose="02010600030101010101" pitchFamily="2" charset="-122"/>
              </a:rPr>
              <a:t>256</a:t>
            </a:r>
          </a:p>
        </p:txBody>
      </p:sp>
      <p:sp>
        <p:nvSpPr>
          <p:cNvPr id="63500" name="Rectangle 8"/>
          <p:cNvSpPr>
            <a:spLocks noChangeArrowheads="1"/>
          </p:cNvSpPr>
          <p:nvPr/>
        </p:nvSpPr>
        <p:spPr bwMode="auto">
          <a:xfrm>
            <a:off x="2719389" y="5580063"/>
            <a:ext cx="1189429" cy="4591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ea typeface="宋体" panose="02010600030101010101" pitchFamily="2" charset="-122"/>
              </a:rPr>
              <a:t>Infinite</a:t>
            </a:r>
          </a:p>
        </p:txBody>
      </p:sp>
      <p:sp>
        <p:nvSpPr>
          <p:cNvPr id="63501" name="Rectangle 9"/>
          <p:cNvSpPr>
            <a:spLocks noChangeArrowheads="1"/>
          </p:cNvSpPr>
          <p:nvPr/>
        </p:nvSpPr>
        <p:spPr bwMode="auto">
          <a:xfrm>
            <a:off x="6726238" y="5580063"/>
            <a:ext cx="525786" cy="459100"/>
          </a:xfrm>
          <a:prstGeom prst="rect">
            <a:avLst/>
          </a:prstGeom>
          <a:solidFill>
            <a:srgbClr val="DC008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2400">
                <a:ea typeface="宋体" panose="02010600030101010101" pitchFamily="2" charset="-122"/>
              </a:rPr>
              <a:t>32</a:t>
            </a:r>
          </a:p>
        </p:txBody>
      </p:sp>
      <p:sp>
        <p:nvSpPr>
          <p:cNvPr id="63502" name="Rectangle 10"/>
          <p:cNvSpPr>
            <a:spLocks noChangeArrowheads="1"/>
          </p:cNvSpPr>
          <p:nvPr/>
        </p:nvSpPr>
        <p:spPr bwMode="auto">
          <a:xfrm>
            <a:off x="5051425" y="5580063"/>
            <a:ext cx="697308" cy="459100"/>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2400">
                <a:ea typeface="宋体" panose="02010600030101010101" pitchFamily="2" charset="-122"/>
              </a:rPr>
              <a:t>128</a:t>
            </a:r>
          </a:p>
        </p:txBody>
      </p:sp>
      <p:sp>
        <p:nvSpPr>
          <p:cNvPr id="63503" name="Rectangle 11"/>
          <p:cNvSpPr>
            <a:spLocks noChangeArrowheads="1"/>
          </p:cNvSpPr>
          <p:nvPr/>
        </p:nvSpPr>
        <p:spPr bwMode="auto">
          <a:xfrm>
            <a:off x="8231189" y="5580063"/>
            <a:ext cx="354265" cy="4591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2400">
                <a:ea typeface="宋体" panose="02010600030101010101" pitchFamily="2" charset="-122"/>
              </a:rPr>
              <a:t>8</a:t>
            </a:r>
          </a:p>
        </p:txBody>
      </p:sp>
      <p:sp>
        <p:nvSpPr>
          <p:cNvPr id="63504" name="Rectangle 12"/>
          <p:cNvSpPr>
            <a:spLocks noChangeArrowheads="1"/>
          </p:cNvSpPr>
          <p:nvPr/>
        </p:nvSpPr>
        <p:spPr bwMode="auto">
          <a:xfrm>
            <a:off x="8815389" y="5580063"/>
            <a:ext cx="354265" cy="459100"/>
          </a:xfrm>
          <a:prstGeom prst="rect">
            <a:avLst/>
          </a:prstGeom>
          <a:solidFill>
            <a:srgbClr val="00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zh-CN" altLang="en-US" sz="2400">
                <a:ea typeface="宋体" panose="02010600030101010101" pitchFamily="2" charset="-122"/>
              </a:rPr>
              <a:t>4</a:t>
            </a:r>
          </a:p>
        </p:txBody>
      </p:sp>
    </p:spTree>
    <p:extLst>
      <p:ext uri="{BB962C8B-B14F-4D97-AF65-F5344CB8AC3E}">
        <p14:creationId xmlns:p14="http://schemas.microsoft.com/office/powerpoint/2010/main" val="1897555190"/>
      </p:ext>
    </p:extLst>
  </p:cSld>
  <p:clrMapOvr>
    <a:masterClrMapping/>
  </p:clrMapOvr>
  <p:transition>
    <p:wipe/>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38200" y="173397"/>
            <a:ext cx="10515600" cy="682010"/>
          </a:xfrm>
          <a:noFill/>
        </p:spPr>
        <p:txBody>
          <a:bodyPr vert="horz" lIns="90487" tIns="44450" rIns="90487" bIns="44450" rtlCol="0" anchor="ctr">
            <a:normAutofit/>
          </a:bodyPr>
          <a:lstStyle/>
          <a:p>
            <a:r>
              <a:rPr lang="zh-CN" altLang="en-US" dirty="0" smtClean="0">
                <a:ea typeface="宋体" panose="02010600030101010101" pitchFamily="2" charset="-122"/>
              </a:rPr>
              <a:t>小结#1/2</a:t>
            </a:r>
          </a:p>
        </p:txBody>
      </p:sp>
      <p:sp>
        <p:nvSpPr>
          <p:cNvPr id="64515" name="Rectangle 3"/>
          <p:cNvSpPr>
            <a:spLocks noGrp="1" noChangeArrowheads="1"/>
          </p:cNvSpPr>
          <p:nvPr>
            <p:ph idx="1"/>
          </p:nvPr>
        </p:nvSpPr>
        <p:spPr>
          <a:xfrm>
            <a:off x="838200" y="855407"/>
            <a:ext cx="10680290" cy="5751871"/>
          </a:xfrm>
          <a:noFill/>
        </p:spPr>
        <p:txBody>
          <a:bodyPr vert="horz" lIns="90487" tIns="44450" rIns="90487" bIns="44450" rtlCol="0">
            <a:noAutofit/>
          </a:bodyPr>
          <a:lstStyle/>
          <a:p>
            <a:pPr>
              <a:lnSpc>
                <a:spcPct val="105000"/>
              </a:lnSpc>
            </a:pPr>
            <a:r>
              <a:rPr lang="en-US" altLang="zh-CN" sz="3200" dirty="0" smtClean="0">
                <a:ea typeface="宋体" panose="02010600030101010101" pitchFamily="2" charset="-122"/>
              </a:rPr>
              <a:t>Reservations stations: </a:t>
            </a:r>
            <a:r>
              <a:rPr lang="zh-CN" altLang="en-US" sz="3200" dirty="0" smtClean="0">
                <a:ea typeface="宋体" panose="02010600030101010101" pitchFamily="2" charset="-122"/>
              </a:rPr>
              <a:t>寄存器重命名，缓冲源操作数</a:t>
            </a:r>
            <a:endParaRPr lang="en-US" altLang="zh-CN" sz="3200" dirty="0" smtClean="0">
              <a:ea typeface="宋体" panose="02010600030101010101" pitchFamily="2" charset="-122"/>
            </a:endParaRPr>
          </a:p>
          <a:p>
            <a:pPr lvl="1">
              <a:lnSpc>
                <a:spcPct val="105000"/>
              </a:lnSpc>
            </a:pPr>
            <a:r>
              <a:rPr lang="zh-CN" altLang="en-US" dirty="0">
                <a:ea typeface="宋体" panose="02010600030101010101" pitchFamily="2" charset="-122"/>
              </a:rPr>
              <a:t>避免寄存器成为瓶颈</a:t>
            </a:r>
            <a:endParaRPr lang="en-US" altLang="zh-CN" dirty="0">
              <a:ea typeface="宋体" panose="02010600030101010101" pitchFamily="2" charset="-122"/>
            </a:endParaRPr>
          </a:p>
          <a:p>
            <a:pPr lvl="1">
              <a:lnSpc>
                <a:spcPct val="105000"/>
              </a:lnSpc>
            </a:pPr>
            <a:r>
              <a:rPr lang="zh-CN" altLang="en-US" dirty="0">
                <a:ea typeface="宋体" panose="02010600030101010101" pitchFamily="2" charset="-122"/>
              </a:rPr>
              <a:t>避免了</a:t>
            </a:r>
            <a:r>
              <a:rPr lang="en-US" altLang="zh-CN" dirty="0">
                <a:ea typeface="宋体" panose="02010600030101010101" pitchFamily="2" charset="-122"/>
              </a:rPr>
              <a:t>Scoreboard</a:t>
            </a:r>
            <a:r>
              <a:rPr lang="zh-CN" altLang="en-US" dirty="0">
                <a:ea typeface="宋体" panose="02010600030101010101" pitchFamily="2" charset="-122"/>
              </a:rPr>
              <a:t>中无法解决的</a:t>
            </a:r>
            <a:r>
              <a:rPr lang="en-US" altLang="zh-CN" dirty="0">
                <a:ea typeface="宋体" panose="02010600030101010101" pitchFamily="2" charset="-122"/>
              </a:rPr>
              <a:t> WAR, WAW hazards</a:t>
            </a:r>
          </a:p>
          <a:p>
            <a:pPr lvl="1">
              <a:lnSpc>
                <a:spcPct val="105000"/>
              </a:lnSpc>
            </a:pPr>
            <a:r>
              <a:rPr lang="zh-CN" altLang="en-US" dirty="0">
                <a:ea typeface="宋体" panose="02010600030101010101" pitchFamily="2" charset="-122"/>
              </a:rPr>
              <a:t>允许硬件做循环展开</a:t>
            </a:r>
          </a:p>
          <a:p>
            <a:pPr lvl="1">
              <a:lnSpc>
                <a:spcPct val="105000"/>
              </a:lnSpc>
            </a:pPr>
            <a:r>
              <a:rPr lang="zh-CN" altLang="en-US" sz="2800" dirty="0" smtClean="0">
                <a:ea typeface="宋体" panose="02010600030101010101" pitchFamily="2" charset="-122"/>
              </a:rPr>
              <a:t>不限于基本块</a:t>
            </a:r>
            <a:r>
              <a:rPr lang="en-US" altLang="zh-CN" sz="2800" dirty="0" smtClean="0">
                <a:ea typeface="宋体" panose="02010600030101010101" pitchFamily="2" charset="-122"/>
              </a:rPr>
              <a:t>(IU</a:t>
            </a:r>
            <a:r>
              <a:rPr lang="zh-CN" altLang="en-US" sz="2800" dirty="0" smtClean="0">
                <a:ea typeface="宋体" panose="02010600030101010101" pitchFamily="2" charset="-122"/>
              </a:rPr>
              <a:t>先行，解决控制相关</a:t>
            </a:r>
            <a:r>
              <a:rPr lang="en-US" altLang="zh-CN" sz="2800" dirty="0" smtClean="0">
                <a:ea typeface="宋体" panose="02010600030101010101" pitchFamily="2" charset="-122"/>
              </a:rPr>
              <a:t>)</a:t>
            </a:r>
          </a:p>
          <a:p>
            <a:pPr>
              <a:lnSpc>
                <a:spcPct val="105000"/>
              </a:lnSpc>
            </a:pPr>
            <a:r>
              <a:rPr lang="zh-CN" altLang="en-US" sz="3200" dirty="0" smtClean="0">
                <a:ea typeface="宋体" panose="02010600030101010101" pitchFamily="2" charset="-122"/>
              </a:rPr>
              <a:t>贡献</a:t>
            </a:r>
            <a:endParaRPr lang="en-US" altLang="zh-CN" sz="3200" dirty="0" smtClean="0">
              <a:ea typeface="宋体" panose="02010600030101010101" pitchFamily="2" charset="-122"/>
            </a:endParaRPr>
          </a:p>
          <a:p>
            <a:pPr lvl="1">
              <a:lnSpc>
                <a:spcPct val="105000"/>
              </a:lnSpc>
            </a:pPr>
            <a:r>
              <a:rPr lang="en-US" altLang="zh-CN" sz="2800" dirty="0" smtClean="0">
                <a:ea typeface="宋体" panose="02010600030101010101" pitchFamily="2" charset="-122"/>
              </a:rPr>
              <a:t>Dynamic scheduling</a:t>
            </a:r>
          </a:p>
          <a:p>
            <a:pPr lvl="1">
              <a:lnSpc>
                <a:spcPct val="105000"/>
              </a:lnSpc>
            </a:pPr>
            <a:r>
              <a:rPr lang="en-US" altLang="zh-CN" sz="2800" dirty="0" smtClean="0">
                <a:ea typeface="宋体" panose="02010600030101010101" pitchFamily="2" charset="-122"/>
              </a:rPr>
              <a:t>Register renaming</a:t>
            </a:r>
          </a:p>
          <a:p>
            <a:pPr lvl="1">
              <a:lnSpc>
                <a:spcPct val="105000"/>
              </a:lnSpc>
            </a:pPr>
            <a:r>
              <a:rPr lang="en-US" altLang="zh-CN" sz="2800" dirty="0" smtClean="0">
                <a:ea typeface="宋体" panose="02010600030101010101" pitchFamily="2" charset="-122"/>
              </a:rPr>
              <a:t>Load/store disambiguation</a:t>
            </a:r>
          </a:p>
          <a:p>
            <a:pPr>
              <a:lnSpc>
                <a:spcPct val="105000"/>
              </a:lnSpc>
            </a:pPr>
            <a:r>
              <a:rPr lang="en-US" altLang="zh-CN" sz="3200" dirty="0" smtClean="0">
                <a:ea typeface="宋体" panose="02010600030101010101" pitchFamily="2" charset="-122"/>
              </a:rPr>
              <a:t>360/91 </a:t>
            </a:r>
            <a:r>
              <a:rPr lang="zh-CN" altLang="en-US" sz="3200" dirty="0" smtClean="0">
                <a:ea typeface="宋体" panose="02010600030101010101" pitchFamily="2" charset="-122"/>
              </a:rPr>
              <a:t>后</a:t>
            </a:r>
            <a:r>
              <a:rPr lang="en-US" altLang="zh-CN" sz="3200" dirty="0" smtClean="0">
                <a:ea typeface="宋体" panose="02010600030101010101" pitchFamily="2" charset="-122"/>
              </a:rPr>
              <a:t> Pentium II; PowerPC 604; MIPS R10000; HP-PA 8000; Alpha 21264</a:t>
            </a:r>
            <a:r>
              <a:rPr lang="zh-CN" altLang="en-US" sz="3200" dirty="0" smtClean="0">
                <a:ea typeface="宋体" panose="02010600030101010101" pitchFamily="2" charset="-122"/>
              </a:rPr>
              <a:t>使用这种技术</a:t>
            </a:r>
          </a:p>
        </p:txBody>
      </p:sp>
    </p:spTree>
    <p:extLst>
      <p:ext uri="{BB962C8B-B14F-4D97-AF65-F5344CB8AC3E}">
        <p14:creationId xmlns:p14="http://schemas.microsoft.com/office/powerpoint/2010/main" val="736448306"/>
      </p:ext>
    </p:extLst>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5"/>
          <p:cNvSpPr>
            <a:spLocks noGrp="1" noChangeArrowheads="1"/>
          </p:cNvSpPr>
          <p:nvPr>
            <p:ph type="title"/>
          </p:nvPr>
        </p:nvSpPr>
        <p:spPr>
          <a:xfrm>
            <a:off x="838200" y="261887"/>
            <a:ext cx="10515600" cy="549275"/>
          </a:xfrm>
        </p:spPr>
        <p:txBody>
          <a:bodyPr>
            <a:normAutofit fontScale="90000"/>
          </a:bodyPr>
          <a:lstStyle/>
          <a:p>
            <a:r>
              <a:rPr lang="zh-CN" altLang="en-US" dirty="0" smtClean="0">
                <a:ea typeface="宋体" panose="02010600030101010101" pitchFamily="2" charset="-122"/>
              </a:rPr>
              <a:t>小结 </a:t>
            </a:r>
            <a:r>
              <a:rPr lang="en-US" altLang="zh-CN" dirty="0" smtClean="0">
                <a:ea typeface="宋体" panose="02010600030101010101" pitchFamily="2" charset="-122"/>
              </a:rPr>
              <a:t>#2/2</a:t>
            </a:r>
          </a:p>
        </p:txBody>
      </p:sp>
      <p:sp>
        <p:nvSpPr>
          <p:cNvPr id="65538" name="Rectangle 3"/>
          <p:cNvSpPr>
            <a:spLocks noGrp="1" noChangeArrowheads="1"/>
          </p:cNvSpPr>
          <p:nvPr>
            <p:ph idx="1"/>
          </p:nvPr>
        </p:nvSpPr>
        <p:spPr>
          <a:xfrm>
            <a:off x="838200" y="1047136"/>
            <a:ext cx="10515600" cy="5279921"/>
          </a:xfrm>
          <a:noFill/>
        </p:spPr>
        <p:txBody>
          <a:bodyPr vert="horz" lIns="90488" tIns="44450" rIns="90488" bIns="44450" rtlCol="0">
            <a:normAutofit/>
          </a:bodyPr>
          <a:lstStyle/>
          <a:p>
            <a:pPr>
              <a:lnSpc>
                <a:spcPct val="95000"/>
              </a:lnSpc>
              <a:spcBef>
                <a:spcPct val="20000"/>
              </a:spcBef>
            </a:pPr>
            <a:r>
              <a:rPr lang="zh-CN" altLang="en-US" sz="3200" dirty="0">
                <a:ea typeface="宋体" panose="02010600030101010101" pitchFamily="2" charset="-122"/>
              </a:rPr>
              <a:t>动态调度方案可以用硬件动态完成循环展开</a:t>
            </a:r>
          </a:p>
          <a:p>
            <a:pPr lvl="1">
              <a:lnSpc>
                <a:spcPct val="95000"/>
              </a:lnSpc>
              <a:spcBef>
                <a:spcPct val="20000"/>
              </a:spcBef>
            </a:pPr>
            <a:r>
              <a:rPr lang="zh-CN" altLang="en-US" sz="2800" dirty="0" smtClean="0">
                <a:ea typeface="宋体" panose="02010600030101010101" pitchFamily="2" charset="-122"/>
              </a:rPr>
              <a:t>通过重命名机制来消除</a:t>
            </a:r>
            <a:r>
              <a:rPr lang="en-US" altLang="zh-CN" sz="2800" dirty="0" smtClean="0">
                <a:ea typeface="宋体" panose="02010600030101010101" pitchFamily="2" charset="-122"/>
              </a:rPr>
              <a:t>WAR</a:t>
            </a:r>
            <a:r>
              <a:rPr lang="zh-CN" altLang="en-US" sz="2800" dirty="0" smtClean="0">
                <a:ea typeface="宋体" panose="02010600030101010101" pitchFamily="2" charset="-122"/>
              </a:rPr>
              <a:t>和 </a:t>
            </a:r>
            <a:r>
              <a:rPr lang="en-US" altLang="zh-CN" sz="2800" dirty="0" smtClean="0">
                <a:ea typeface="宋体" panose="02010600030101010101" pitchFamily="2" charset="-122"/>
              </a:rPr>
              <a:t>WAW </a:t>
            </a:r>
            <a:r>
              <a:rPr lang="zh-CN" altLang="en-US" sz="2800" dirty="0" smtClean="0">
                <a:ea typeface="宋体" panose="02010600030101010101" pitchFamily="2" charset="-122"/>
              </a:rPr>
              <a:t>相关</a:t>
            </a:r>
            <a:endParaRPr lang="en-US" altLang="zh-CN" sz="2800" dirty="0" smtClean="0">
              <a:ea typeface="宋体" panose="02010600030101010101" pitchFamily="2" charset="-122"/>
            </a:endParaRPr>
          </a:p>
          <a:p>
            <a:pPr>
              <a:lnSpc>
                <a:spcPct val="95000"/>
              </a:lnSpc>
              <a:spcBef>
                <a:spcPct val="20000"/>
              </a:spcBef>
            </a:pPr>
            <a:r>
              <a:rPr lang="en-US" altLang="zh-CN" sz="3200" dirty="0">
                <a:ea typeface="宋体" panose="02010600030101010101" pitchFamily="2" charset="-122"/>
              </a:rPr>
              <a:t>Reorder Buffer:</a:t>
            </a:r>
          </a:p>
          <a:p>
            <a:pPr lvl="1">
              <a:lnSpc>
                <a:spcPct val="95000"/>
              </a:lnSpc>
              <a:spcBef>
                <a:spcPct val="20000"/>
              </a:spcBef>
            </a:pPr>
            <a:r>
              <a:rPr lang="zh-CN" altLang="en-US" sz="2800" dirty="0" smtClean="0">
                <a:ea typeface="宋体" panose="02010600030101010101" pitchFamily="2" charset="-122"/>
              </a:rPr>
              <a:t>提供了撤销指令运行的机制</a:t>
            </a:r>
          </a:p>
          <a:p>
            <a:pPr lvl="1">
              <a:lnSpc>
                <a:spcPct val="95000"/>
              </a:lnSpc>
              <a:spcBef>
                <a:spcPct val="20000"/>
              </a:spcBef>
            </a:pPr>
            <a:r>
              <a:rPr lang="zh-CN" altLang="en-US" sz="2800" dirty="0" smtClean="0">
                <a:ea typeface="宋体" panose="02010600030101010101" pitchFamily="2" charset="-122"/>
              </a:rPr>
              <a:t>指令以发射序存放在</a:t>
            </a:r>
            <a:r>
              <a:rPr lang="en-US" altLang="zh-CN" sz="2800" dirty="0" smtClean="0">
                <a:ea typeface="宋体" panose="02010600030101010101" pitchFamily="2" charset="-122"/>
              </a:rPr>
              <a:t>ROB</a:t>
            </a:r>
            <a:r>
              <a:rPr lang="zh-CN" altLang="en-US" sz="2800" dirty="0" smtClean="0">
                <a:ea typeface="宋体" panose="02010600030101010101" pitchFamily="2" charset="-122"/>
              </a:rPr>
              <a:t>中</a:t>
            </a:r>
            <a:endParaRPr lang="en-US" altLang="zh-CN" sz="2800" i="1" dirty="0" smtClean="0">
              <a:solidFill>
                <a:schemeClr val="accent1"/>
              </a:solidFill>
              <a:ea typeface="宋体" panose="02010600030101010101" pitchFamily="2" charset="-122"/>
            </a:endParaRPr>
          </a:p>
          <a:p>
            <a:pPr lvl="1">
              <a:lnSpc>
                <a:spcPct val="95000"/>
              </a:lnSpc>
              <a:spcBef>
                <a:spcPct val="20000"/>
              </a:spcBef>
            </a:pPr>
            <a:r>
              <a:rPr lang="zh-CN" altLang="en-US" sz="2800" dirty="0" smtClean="0">
                <a:ea typeface="宋体" panose="02010600030101010101" pitchFamily="2" charset="-122"/>
              </a:rPr>
              <a:t>指令顺序提交</a:t>
            </a:r>
            <a:endParaRPr lang="en-US" altLang="zh-CN" sz="2800" dirty="0" smtClean="0">
              <a:ea typeface="宋体" panose="02010600030101010101" pitchFamily="2" charset="-122"/>
            </a:endParaRPr>
          </a:p>
          <a:p>
            <a:pPr>
              <a:lnSpc>
                <a:spcPct val="95000"/>
              </a:lnSpc>
              <a:spcBef>
                <a:spcPct val="20000"/>
              </a:spcBef>
            </a:pPr>
            <a:r>
              <a:rPr lang="zh-CN" altLang="en-US" sz="3200" dirty="0">
                <a:ea typeface="宋体" panose="02010600030101010101" pitchFamily="2" charset="-122"/>
              </a:rPr>
              <a:t>分支预测对提高性能是非常重要的</a:t>
            </a:r>
            <a:endParaRPr lang="en-US" altLang="zh-CN" sz="3200" dirty="0">
              <a:ea typeface="宋体" panose="02010600030101010101" pitchFamily="2" charset="-122"/>
            </a:endParaRPr>
          </a:p>
          <a:p>
            <a:pPr lvl="1">
              <a:lnSpc>
                <a:spcPct val="95000"/>
              </a:lnSpc>
              <a:spcBef>
                <a:spcPct val="20000"/>
              </a:spcBef>
            </a:pPr>
            <a:r>
              <a:rPr lang="zh-CN" altLang="en-US" sz="2800" dirty="0" smtClean="0">
                <a:ea typeface="宋体" panose="02010600030101010101" pitchFamily="2" charset="-122"/>
              </a:rPr>
              <a:t>推断执行是利用了</a:t>
            </a:r>
            <a:r>
              <a:rPr lang="en-US" altLang="zh-CN" sz="2800" dirty="0" smtClean="0">
                <a:ea typeface="宋体" panose="02010600030101010101" pitchFamily="2" charset="-122"/>
              </a:rPr>
              <a:t>ROB</a:t>
            </a:r>
            <a:r>
              <a:rPr lang="zh-CN" altLang="en-US" sz="2800" dirty="0" smtClean="0">
                <a:ea typeface="宋体" panose="02010600030101010101" pitchFamily="2" charset="-122"/>
              </a:rPr>
              <a:t>撤销指令执行的机制</a:t>
            </a:r>
            <a:endParaRPr lang="en-US" altLang="zh-CN" sz="2800" dirty="0" smtClean="0">
              <a:ea typeface="宋体" panose="02010600030101010101" pitchFamily="2" charset="-122"/>
            </a:endParaRPr>
          </a:p>
          <a:p>
            <a:pPr>
              <a:lnSpc>
                <a:spcPct val="95000"/>
              </a:lnSpc>
              <a:spcBef>
                <a:spcPct val="20000"/>
              </a:spcBef>
            </a:pPr>
            <a:r>
              <a:rPr lang="en-US" altLang="zh-CN" sz="3200" dirty="0">
                <a:ea typeface="宋体" panose="02010600030101010101" pitchFamily="2" charset="-122"/>
              </a:rPr>
              <a:t>Superscalar </a:t>
            </a:r>
            <a:r>
              <a:rPr lang="zh-CN" altLang="en-US" sz="3200" dirty="0">
                <a:ea typeface="宋体" panose="02010600030101010101" pitchFamily="2" charset="-122"/>
              </a:rPr>
              <a:t>和</a:t>
            </a:r>
            <a:r>
              <a:rPr lang="en-US" altLang="zh-CN" sz="3200" dirty="0">
                <a:ea typeface="宋体" panose="02010600030101010101" pitchFamily="2" charset="-122"/>
              </a:rPr>
              <a:t>VLIW: CPI &lt; 1 (IPC &gt; 1)</a:t>
            </a:r>
          </a:p>
        </p:txBody>
      </p:sp>
    </p:spTree>
    <p:extLst>
      <p:ext uri="{BB962C8B-B14F-4D97-AF65-F5344CB8AC3E}">
        <p14:creationId xmlns:p14="http://schemas.microsoft.com/office/powerpoint/2010/main" val="2631405947"/>
      </p:ext>
    </p:extLst>
  </p:cSld>
  <p:clrMapOvr>
    <a:masterClrMapping/>
  </p:clrMapOvr>
  <p:transition>
    <p:wipe/>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250825"/>
            <a:ext cx="10515600" cy="650875"/>
          </a:xfrm>
          <a:noFill/>
        </p:spPr>
        <p:txBody>
          <a:bodyPr/>
          <a:lstStyle/>
          <a:p>
            <a:r>
              <a:rPr lang="zh-CN" altLang="en-US" dirty="0" smtClean="0">
                <a:ea typeface="宋体" panose="02010600030101010101" pitchFamily="2" charset="-122"/>
              </a:rPr>
              <a:t>如何使</a:t>
            </a:r>
            <a:r>
              <a:rPr lang="en-US" altLang="zh-CN" dirty="0" smtClean="0">
                <a:ea typeface="宋体" panose="02010600030101010101" pitchFamily="2" charset="-122"/>
              </a:rPr>
              <a:t>CPI &lt; 1  (1/2)</a:t>
            </a:r>
          </a:p>
        </p:txBody>
      </p:sp>
      <p:sp>
        <p:nvSpPr>
          <p:cNvPr id="5123" name="Rectangle 3"/>
          <p:cNvSpPr>
            <a:spLocks noGrp="1" noChangeArrowheads="1"/>
          </p:cNvSpPr>
          <p:nvPr>
            <p:ph idx="1"/>
          </p:nvPr>
        </p:nvSpPr>
        <p:spPr>
          <a:xfrm>
            <a:off x="838200" y="1054100"/>
            <a:ext cx="10515600" cy="5122863"/>
          </a:xfrm>
          <a:noFill/>
        </p:spPr>
        <p:txBody>
          <a:bodyPr>
            <a:normAutofit/>
          </a:bodyPr>
          <a:lstStyle/>
          <a:p>
            <a:r>
              <a:rPr lang="zh-CN" altLang="en-US" sz="3200" dirty="0" smtClean="0">
                <a:ea typeface="宋体" panose="02010600030101010101" pitchFamily="2" charset="-122"/>
              </a:rPr>
              <a:t>前面所述的各种技术主要通过减少数据相关和控制相关，使得</a:t>
            </a:r>
            <a:r>
              <a:rPr lang="en-US" altLang="zh-CN" sz="3200" dirty="0" smtClean="0">
                <a:ea typeface="宋体" panose="02010600030101010101" pitchFamily="2" charset="-122"/>
              </a:rPr>
              <a:t>CPI = 1 ( CPI</a:t>
            </a:r>
            <a:r>
              <a:rPr lang="zh-CN" altLang="en-US" sz="3200" dirty="0" smtClean="0">
                <a:ea typeface="宋体" panose="02010600030101010101" pitchFamily="2" charset="-122"/>
              </a:rPr>
              <a:t>接近1）</a:t>
            </a:r>
          </a:p>
          <a:p>
            <a:r>
              <a:rPr lang="zh-CN" altLang="en-US" sz="3200" dirty="0" smtClean="0">
                <a:ea typeface="宋体" panose="02010600030101010101" pitchFamily="2" charset="-122"/>
              </a:rPr>
              <a:t>是否能够使</a:t>
            </a:r>
            <a:r>
              <a:rPr lang="en-US" altLang="zh-CN" sz="3200" dirty="0" smtClean="0">
                <a:ea typeface="宋体" panose="02010600030101010101" pitchFamily="2" charset="-122"/>
              </a:rPr>
              <a:t>CPI &lt; 1?</a:t>
            </a:r>
          </a:p>
          <a:p>
            <a:r>
              <a:rPr lang="zh-CN" altLang="en-US" sz="3200" dirty="0" smtClean="0">
                <a:ea typeface="宋体" panose="02010600030101010101" pitchFamily="2" charset="-122"/>
              </a:rPr>
              <a:t>两种基本方法</a:t>
            </a:r>
          </a:p>
          <a:p>
            <a:r>
              <a:rPr lang="en-US" altLang="zh-CN" sz="3200" u="sng" dirty="0" smtClean="0">
                <a:solidFill>
                  <a:schemeClr val="hlink"/>
                </a:solidFill>
                <a:ea typeface="宋体" panose="02010600030101010101" pitchFamily="2" charset="-122"/>
              </a:rPr>
              <a:t>Superscalar</a:t>
            </a:r>
            <a:r>
              <a:rPr lang="en-US" altLang="zh-CN" sz="3200" dirty="0" smtClean="0">
                <a:ea typeface="宋体" panose="02010600030101010101" pitchFamily="2" charset="-122"/>
              </a:rPr>
              <a:t>: </a:t>
            </a:r>
          </a:p>
          <a:p>
            <a:pPr lvl="1"/>
            <a:r>
              <a:rPr lang="zh-CN" altLang="en-US" sz="2800" dirty="0" smtClean="0">
                <a:ea typeface="宋体" panose="02010600030101010101" pitchFamily="2" charset="-122"/>
              </a:rPr>
              <a:t>每个时钟周期所发射的指令数不定（1 －8条）</a:t>
            </a:r>
            <a:endParaRPr lang="en-US" altLang="zh-CN" sz="2800" dirty="0" smtClean="0">
              <a:ea typeface="宋体" panose="02010600030101010101" pitchFamily="2" charset="-122"/>
            </a:endParaRPr>
          </a:p>
          <a:p>
            <a:pPr lvl="1"/>
            <a:r>
              <a:rPr lang="zh-CN" altLang="en-US" sz="2800" dirty="0" smtClean="0">
                <a:ea typeface="宋体" panose="02010600030101010101" pitchFamily="2" charset="-122"/>
              </a:rPr>
              <a:t>由编译器或硬件完成调度</a:t>
            </a:r>
            <a:endParaRPr lang="en-US" altLang="zh-CN" sz="2800" dirty="0" smtClean="0">
              <a:ea typeface="宋体" panose="02010600030101010101" pitchFamily="2" charset="-122"/>
            </a:endParaRPr>
          </a:p>
          <a:p>
            <a:pPr lvl="1"/>
            <a:r>
              <a:rPr lang="en-US" altLang="zh-CN" sz="2800" dirty="0" smtClean="0">
                <a:ea typeface="宋体" panose="02010600030101010101" pitchFamily="2" charset="-122"/>
              </a:rPr>
              <a:t>IBM PowerPC, Sun </a:t>
            </a:r>
            <a:r>
              <a:rPr lang="en-US" altLang="zh-CN" sz="2800" dirty="0" err="1" smtClean="0">
                <a:ea typeface="宋体" panose="02010600030101010101" pitchFamily="2" charset="-122"/>
              </a:rPr>
              <a:t>UltraSparc</a:t>
            </a:r>
            <a:r>
              <a:rPr lang="en-US" altLang="zh-CN" sz="2800" dirty="0" smtClean="0">
                <a:ea typeface="宋体" panose="02010600030101010101" pitchFamily="2" charset="-122"/>
              </a:rPr>
              <a:t>, DEC Alpha, HP 8000</a:t>
            </a:r>
          </a:p>
          <a:p>
            <a:pPr lvl="1"/>
            <a:r>
              <a:rPr lang="zh-CN" altLang="en-US" sz="2800" dirty="0" smtClean="0">
                <a:ea typeface="宋体" panose="02010600030101010101" pitchFamily="2" charset="-122"/>
              </a:rPr>
              <a:t>该方法对目前通用计算是最成功的方法</a:t>
            </a:r>
            <a:endParaRPr lang="en-US" altLang="zh-CN" sz="2800" dirty="0" smtClean="0">
              <a:ea typeface="宋体" panose="02010600030101010101" pitchFamily="2" charset="-122"/>
            </a:endParaRPr>
          </a:p>
          <a:p>
            <a:r>
              <a:rPr lang="zh-CN" altLang="en-US" sz="3200" dirty="0" smtClean="0">
                <a:ea typeface="宋体" panose="02010600030101010101" pitchFamily="2" charset="-122"/>
              </a:rPr>
              <a:t>新的概念 </a:t>
            </a:r>
            <a:r>
              <a:rPr lang="en-US" altLang="zh-CN" sz="3200" u="sng" dirty="0" smtClean="0">
                <a:solidFill>
                  <a:schemeClr val="hlink"/>
                </a:solidFill>
                <a:ea typeface="宋体" panose="02010600030101010101" pitchFamily="2" charset="-122"/>
              </a:rPr>
              <a:t>Instructions Per Clock </a:t>
            </a:r>
            <a:r>
              <a:rPr lang="en-US" altLang="zh-CN" sz="3200" dirty="0" smtClean="0">
                <a:ea typeface="宋体" panose="02010600030101010101" pitchFamily="2" charset="-122"/>
              </a:rPr>
              <a:t>(</a:t>
            </a:r>
            <a:r>
              <a:rPr lang="en-US" altLang="zh-CN" sz="3200" u="sng" dirty="0" smtClean="0">
                <a:solidFill>
                  <a:schemeClr val="hlink"/>
                </a:solidFill>
                <a:ea typeface="宋体" panose="02010600030101010101" pitchFamily="2" charset="-122"/>
              </a:rPr>
              <a:t>IPC</a:t>
            </a:r>
            <a:r>
              <a:rPr lang="en-US" altLang="zh-CN" sz="3200" dirty="0" smtClean="0">
                <a:ea typeface="宋体" panose="02010600030101010101" pitchFamily="2" charset="-122"/>
              </a:rPr>
              <a:t>) vs. CPI</a:t>
            </a:r>
          </a:p>
        </p:txBody>
      </p:sp>
    </p:spTree>
    <p:extLst>
      <p:ext uri="{BB962C8B-B14F-4D97-AF65-F5344CB8AC3E}">
        <p14:creationId xmlns:p14="http://schemas.microsoft.com/office/powerpoint/2010/main" val="2604353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495550" y="400050"/>
            <a:ext cx="7162800" cy="514350"/>
          </a:xfrm>
          <a:noFill/>
        </p:spPr>
        <p:txBody>
          <a:bodyPr>
            <a:normAutofit fontScale="90000"/>
          </a:bodyPr>
          <a:lstStyle/>
          <a:p>
            <a:r>
              <a:rPr lang="zh-CN" altLang="en-US" smtClean="0"/>
              <a:t>下列是否有名相关</a:t>
            </a:r>
            <a:r>
              <a:rPr lang="en-US" altLang="zh-CN" smtClean="0"/>
              <a:t>?</a:t>
            </a:r>
          </a:p>
        </p:txBody>
      </p:sp>
      <p:sp>
        <p:nvSpPr>
          <p:cNvPr id="22531" name="Rectangle 3"/>
          <p:cNvSpPr>
            <a:spLocks noChangeArrowheads="1"/>
          </p:cNvSpPr>
          <p:nvPr/>
        </p:nvSpPr>
        <p:spPr bwMode="auto">
          <a:xfrm>
            <a:off x="1766889" y="1406526"/>
            <a:ext cx="7953375" cy="4848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a:tabLst>
                <a:tab pos="971550" algn="l"/>
                <a:tab pos="1885950" algn="l"/>
                <a:tab pos="3657600" algn="l"/>
              </a:tabLst>
              <a:defRPr>
                <a:solidFill>
                  <a:schemeClr val="tx1"/>
                </a:solidFill>
                <a:latin typeface="Arial" panose="020B0604020202020204" pitchFamily="34" charset="0"/>
              </a:defRPr>
            </a:lvl1pPr>
            <a:lvl2pPr marL="742950" indent="-285750">
              <a:tabLst>
                <a:tab pos="971550" algn="l"/>
                <a:tab pos="1885950" algn="l"/>
                <a:tab pos="3657600" algn="l"/>
              </a:tabLst>
              <a:defRPr>
                <a:solidFill>
                  <a:schemeClr val="tx1"/>
                </a:solidFill>
                <a:latin typeface="Arial" panose="020B0604020202020204" pitchFamily="34" charset="0"/>
              </a:defRPr>
            </a:lvl2pPr>
            <a:lvl3pPr marL="1143000" indent="-228600">
              <a:tabLst>
                <a:tab pos="971550" algn="l"/>
                <a:tab pos="1885950" algn="l"/>
                <a:tab pos="3657600" algn="l"/>
              </a:tabLst>
              <a:defRPr>
                <a:solidFill>
                  <a:schemeClr val="tx1"/>
                </a:solidFill>
                <a:latin typeface="Arial" panose="020B0604020202020204" pitchFamily="34" charset="0"/>
              </a:defRPr>
            </a:lvl3pPr>
            <a:lvl4pPr marL="1600200" indent="-228600">
              <a:tabLst>
                <a:tab pos="971550" algn="l"/>
                <a:tab pos="1885950" algn="l"/>
                <a:tab pos="3657600" algn="l"/>
              </a:tabLst>
              <a:defRPr>
                <a:solidFill>
                  <a:schemeClr val="tx1"/>
                </a:solidFill>
                <a:latin typeface="Arial" panose="020B0604020202020204" pitchFamily="34" charset="0"/>
              </a:defRPr>
            </a:lvl4pPr>
            <a:lvl5pPr marL="2057400" indent="-228600">
              <a:tabLst>
                <a:tab pos="971550" algn="l"/>
                <a:tab pos="1885950" algn="l"/>
                <a:tab pos="3657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9pPr>
          </a:lstStyle>
          <a:p>
            <a:r>
              <a:rPr lang="en-US" altLang="zh-CN" b="1">
                <a:ea typeface="宋体" panose="02010600030101010101" pitchFamily="2" charset="-122"/>
              </a:rPr>
              <a:t> 1 Loop:	LD	F0,0(R1)</a:t>
            </a:r>
          </a:p>
          <a:p>
            <a:r>
              <a:rPr lang="en-US" altLang="zh-CN" b="1">
                <a:ea typeface="宋体" panose="02010600030101010101" pitchFamily="2" charset="-122"/>
              </a:rPr>
              <a:t> 2	ADDD	F4,F0,F2</a:t>
            </a:r>
          </a:p>
          <a:p>
            <a:r>
              <a:rPr lang="en-US" altLang="zh-CN" b="1">
                <a:ea typeface="宋体" panose="02010600030101010101" pitchFamily="2" charset="-122"/>
              </a:rPr>
              <a:t> 3	SD	0(R1),F4 	</a:t>
            </a:r>
            <a:r>
              <a:rPr lang="en-US" altLang="zh-CN" b="1">
                <a:solidFill>
                  <a:schemeClr val="accent2"/>
                </a:solidFill>
                <a:ea typeface="宋体" panose="02010600030101010101" pitchFamily="2" charset="-122"/>
              </a:rPr>
              <a:t>;drop SUBI &amp; BNEZ</a:t>
            </a:r>
            <a:endParaRPr lang="en-US" altLang="zh-CN" b="1">
              <a:ea typeface="宋体" panose="02010600030101010101" pitchFamily="2" charset="-122"/>
            </a:endParaRPr>
          </a:p>
          <a:p>
            <a:r>
              <a:rPr lang="en-US" altLang="zh-CN" b="1">
                <a:ea typeface="宋体" panose="02010600030101010101" pitchFamily="2" charset="-122"/>
              </a:rPr>
              <a:t> 4	LD	F0,</a:t>
            </a:r>
            <a:r>
              <a:rPr lang="en-US" altLang="zh-CN" b="1">
                <a:solidFill>
                  <a:schemeClr val="accent2"/>
                </a:solidFill>
                <a:ea typeface="宋体" panose="02010600030101010101" pitchFamily="2" charset="-122"/>
              </a:rPr>
              <a:t>-8</a:t>
            </a:r>
            <a:r>
              <a:rPr lang="en-US" altLang="zh-CN" b="1">
                <a:ea typeface="宋体" panose="02010600030101010101" pitchFamily="2" charset="-122"/>
              </a:rPr>
              <a:t>(R1)</a:t>
            </a:r>
          </a:p>
          <a:p>
            <a:r>
              <a:rPr lang="en-US" altLang="zh-CN" b="1">
                <a:ea typeface="宋体" panose="02010600030101010101" pitchFamily="2" charset="-122"/>
              </a:rPr>
              <a:t> 5	ADDD	F4,F0,F2</a:t>
            </a:r>
          </a:p>
          <a:p>
            <a:r>
              <a:rPr lang="en-US" altLang="zh-CN" b="1">
                <a:ea typeface="宋体" panose="02010600030101010101" pitchFamily="2" charset="-122"/>
              </a:rPr>
              <a:t> 6	SD	</a:t>
            </a:r>
            <a:r>
              <a:rPr lang="en-US" altLang="zh-CN" b="1">
                <a:solidFill>
                  <a:schemeClr val="accent2"/>
                </a:solidFill>
                <a:ea typeface="宋体" panose="02010600030101010101" pitchFamily="2" charset="-122"/>
              </a:rPr>
              <a:t>-8</a:t>
            </a:r>
            <a:r>
              <a:rPr lang="en-US" altLang="zh-CN" b="1">
                <a:ea typeface="宋体" panose="02010600030101010101" pitchFamily="2" charset="-122"/>
              </a:rPr>
              <a:t>(R1),F4 	</a:t>
            </a:r>
            <a:r>
              <a:rPr lang="en-US" altLang="zh-CN" b="1">
                <a:solidFill>
                  <a:schemeClr val="accent2"/>
                </a:solidFill>
                <a:ea typeface="宋体" panose="02010600030101010101" pitchFamily="2" charset="-122"/>
              </a:rPr>
              <a:t>;drop SUBI &amp; BNEZ</a:t>
            </a:r>
            <a:endParaRPr lang="en-US" altLang="zh-CN" b="1">
              <a:ea typeface="宋体" panose="02010600030101010101" pitchFamily="2" charset="-122"/>
            </a:endParaRPr>
          </a:p>
          <a:p>
            <a:r>
              <a:rPr lang="en-US" altLang="zh-CN" b="1">
                <a:ea typeface="宋体" panose="02010600030101010101" pitchFamily="2" charset="-122"/>
              </a:rPr>
              <a:t> 7	LD	F0,</a:t>
            </a:r>
            <a:r>
              <a:rPr lang="en-US" altLang="zh-CN" b="1">
                <a:solidFill>
                  <a:schemeClr val="accent2"/>
                </a:solidFill>
                <a:ea typeface="宋体" panose="02010600030101010101" pitchFamily="2" charset="-122"/>
              </a:rPr>
              <a:t>-16</a:t>
            </a:r>
            <a:r>
              <a:rPr lang="en-US" altLang="zh-CN" b="1">
                <a:ea typeface="宋体" panose="02010600030101010101" pitchFamily="2" charset="-122"/>
              </a:rPr>
              <a:t>(R1)</a:t>
            </a:r>
          </a:p>
          <a:p>
            <a:r>
              <a:rPr lang="en-US" altLang="zh-CN" b="1">
                <a:ea typeface="宋体" panose="02010600030101010101" pitchFamily="2" charset="-122"/>
              </a:rPr>
              <a:t> 8	ADDD	F4,F0,F2</a:t>
            </a:r>
          </a:p>
          <a:p>
            <a:r>
              <a:rPr lang="en-US" altLang="zh-CN" b="1">
                <a:ea typeface="宋体" panose="02010600030101010101" pitchFamily="2" charset="-122"/>
              </a:rPr>
              <a:t> 9	SD	</a:t>
            </a:r>
            <a:r>
              <a:rPr lang="en-US" altLang="zh-CN" b="1">
                <a:solidFill>
                  <a:schemeClr val="accent2"/>
                </a:solidFill>
                <a:ea typeface="宋体" panose="02010600030101010101" pitchFamily="2" charset="-122"/>
              </a:rPr>
              <a:t>-16</a:t>
            </a:r>
            <a:r>
              <a:rPr lang="en-US" altLang="zh-CN" b="1">
                <a:ea typeface="宋体" panose="02010600030101010101" pitchFamily="2" charset="-122"/>
              </a:rPr>
              <a:t>(R1),F4 	</a:t>
            </a:r>
            <a:r>
              <a:rPr lang="en-US" altLang="zh-CN" b="1">
                <a:solidFill>
                  <a:schemeClr val="accent2"/>
                </a:solidFill>
                <a:ea typeface="宋体" panose="02010600030101010101" pitchFamily="2" charset="-122"/>
              </a:rPr>
              <a:t>;drop SUBI &amp; BNEZ</a:t>
            </a:r>
            <a:endParaRPr lang="en-US" altLang="zh-CN" b="1">
              <a:ea typeface="宋体" panose="02010600030101010101" pitchFamily="2" charset="-122"/>
            </a:endParaRPr>
          </a:p>
          <a:p>
            <a:r>
              <a:rPr lang="en-US" altLang="zh-CN" b="1">
                <a:ea typeface="宋体" panose="02010600030101010101" pitchFamily="2" charset="-122"/>
              </a:rPr>
              <a:t> 10	LD	F0,</a:t>
            </a:r>
            <a:r>
              <a:rPr lang="en-US" altLang="zh-CN" b="1">
                <a:solidFill>
                  <a:schemeClr val="accent2"/>
                </a:solidFill>
                <a:ea typeface="宋体" panose="02010600030101010101" pitchFamily="2" charset="-122"/>
              </a:rPr>
              <a:t>-24</a:t>
            </a:r>
            <a:r>
              <a:rPr lang="en-US" altLang="zh-CN" b="1">
                <a:ea typeface="宋体" panose="02010600030101010101" pitchFamily="2" charset="-122"/>
              </a:rPr>
              <a:t>(R1)</a:t>
            </a:r>
          </a:p>
          <a:p>
            <a:r>
              <a:rPr lang="en-US" altLang="zh-CN" b="1">
                <a:ea typeface="宋体" panose="02010600030101010101" pitchFamily="2" charset="-122"/>
              </a:rPr>
              <a:t> 11	ADDD	F4,F0,F2</a:t>
            </a:r>
          </a:p>
          <a:p>
            <a:r>
              <a:rPr lang="en-US" altLang="zh-CN" b="1">
                <a:ea typeface="宋体" panose="02010600030101010101" pitchFamily="2" charset="-122"/>
              </a:rPr>
              <a:t> 12	SD	</a:t>
            </a:r>
            <a:r>
              <a:rPr lang="en-US" altLang="zh-CN" b="1">
                <a:solidFill>
                  <a:schemeClr val="accent2"/>
                </a:solidFill>
                <a:ea typeface="宋体" panose="02010600030101010101" pitchFamily="2" charset="-122"/>
              </a:rPr>
              <a:t>-24</a:t>
            </a:r>
            <a:r>
              <a:rPr lang="en-US" altLang="zh-CN" b="1">
                <a:ea typeface="宋体" panose="02010600030101010101" pitchFamily="2" charset="-122"/>
              </a:rPr>
              <a:t>(R1),F4</a:t>
            </a:r>
          </a:p>
          <a:p>
            <a:r>
              <a:rPr lang="en-US" altLang="zh-CN" b="1">
                <a:ea typeface="宋体" panose="02010600030101010101" pitchFamily="2" charset="-122"/>
              </a:rPr>
              <a:t> 13	SUBI	R1,R1,</a:t>
            </a:r>
            <a:r>
              <a:rPr lang="en-US" altLang="zh-CN" b="1">
                <a:solidFill>
                  <a:schemeClr val="accent2"/>
                </a:solidFill>
                <a:ea typeface="宋体" panose="02010600030101010101" pitchFamily="2" charset="-122"/>
              </a:rPr>
              <a:t>#32	;alter to 4*8</a:t>
            </a:r>
            <a:endParaRPr lang="en-US" altLang="zh-CN" b="1">
              <a:ea typeface="宋体" panose="02010600030101010101" pitchFamily="2" charset="-122"/>
            </a:endParaRPr>
          </a:p>
          <a:p>
            <a:r>
              <a:rPr lang="en-US" altLang="zh-CN" b="1">
                <a:ea typeface="宋体" panose="02010600030101010101" pitchFamily="2" charset="-122"/>
              </a:rPr>
              <a:t> 14	BNEZ	R1,LOOP</a:t>
            </a:r>
            <a:endParaRPr lang="en-US" altLang="zh-CN" sz="1400" b="1">
              <a:ea typeface="宋体" panose="02010600030101010101" pitchFamily="2" charset="-122"/>
            </a:endParaRPr>
          </a:p>
          <a:p>
            <a:r>
              <a:rPr lang="en-US" altLang="zh-CN" sz="1400" b="1">
                <a:ea typeface="宋体" panose="02010600030101010101" pitchFamily="2" charset="-122"/>
              </a:rPr>
              <a:t> </a:t>
            </a:r>
            <a:r>
              <a:rPr lang="en-US" altLang="zh-CN" b="1">
                <a:ea typeface="宋体" panose="02010600030101010101" pitchFamily="2" charset="-122"/>
              </a:rPr>
              <a:t>15	NOP</a:t>
            </a:r>
            <a:br>
              <a:rPr lang="en-US" altLang="zh-CN" b="1">
                <a:ea typeface="宋体" panose="02010600030101010101" pitchFamily="2" charset="-122"/>
              </a:rPr>
            </a:br>
            <a:endParaRPr lang="en-US" altLang="zh-CN" b="1">
              <a:ea typeface="宋体" panose="02010600030101010101" pitchFamily="2" charset="-122"/>
            </a:endParaRPr>
          </a:p>
          <a:p>
            <a:r>
              <a:rPr lang="en-US" altLang="zh-CN" sz="2400" b="1">
                <a:solidFill>
                  <a:schemeClr val="hlink"/>
                </a:solidFill>
                <a:ea typeface="宋体" panose="02010600030101010101" pitchFamily="2" charset="-122"/>
              </a:rPr>
              <a:t> </a:t>
            </a:r>
            <a:r>
              <a:rPr lang="zh-CN" altLang="en-US" sz="2400" b="1">
                <a:solidFill>
                  <a:schemeClr val="hlink"/>
                </a:solidFill>
                <a:ea typeface="宋体" panose="02010600030101010101" pitchFamily="2" charset="-122"/>
              </a:rPr>
              <a:t>如何消除名相关?</a:t>
            </a:r>
          </a:p>
        </p:txBody>
      </p:sp>
    </p:spTree>
    <p:extLst>
      <p:ext uri="{BB962C8B-B14F-4D97-AF65-F5344CB8AC3E}">
        <p14:creationId xmlns:p14="http://schemas.microsoft.com/office/powerpoint/2010/main" val="1884266538"/>
      </p:ext>
    </p:extLst>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212725"/>
            <a:ext cx="10515600" cy="447675"/>
          </a:xfrm>
          <a:noFill/>
        </p:spPr>
        <p:txBody>
          <a:bodyPr>
            <a:normAutofit fontScale="90000"/>
          </a:bodyPr>
          <a:lstStyle/>
          <a:p>
            <a:r>
              <a:rPr lang="zh-CN" altLang="en-US" dirty="0" smtClean="0">
                <a:ea typeface="宋体" panose="02010600030101010101" pitchFamily="2" charset="-122"/>
              </a:rPr>
              <a:t>如何使 </a:t>
            </a:r>
            <a:r>
              <a:rPr lang="en-US" altLang="zh-CN" dirty="0" smtClean="0">
                <a:ea typeface="宋体" panose="02010600030101010101" pitchFamily="2" charset="-122"/>
              </a:rPr>
              <a:t>CPI &lt; 1？ (2/2)</a:t>
            </a:r>
          </a:p>
        </p:txBody>
      </p:sp>
      <p:sp>
        <p:nvSpPr>
          <p:cNvPr id="6147" name="Rectangle 3"/>
          <p:cNvSpPr>
            <a:spLocks noGrp="1" noChangeArrowheads="1"/>
          </p:cNvSpPr>
          <p:nvPr>
            <p:ph idx="1"/>
          </p:nvPr>
        </p:nvSpPr>
        <p:spPr>
          <a:xfrm>
            <a:off x="838200" y="1130300"/>
            <a:ext cx="10515600" cy="5046663"/>
          </a:xfrm>
          <a:noFill/>
        </p:spPr>
        <p:txBody>
          <a:bodyPr>
            <a:normAutofit/>
          </a:bodyPr>
          <a:lstStyle/>
          <a:p>
            <a:r>
              <a:rPr lang="en-US" altLang="zh-CN" sz="4000" dirty="0" smtClean="0">
                <a:solidFill>
                  <a:schemeClr val="hlink"/>
                </a:solidFill>
                <a:ea typeface="宋体" panose="02010600030101010101" pitchFamily="2" charset="-122"/>
              </a:rPr>
              <a:t>(</a:t>
            </a:r>
            <a:r>
              <a:rPr lang="en-US" altLang="zh-CN" sz="4000" u="sng" dirty="0" smtClean="0">
                <a:solidFill>
                  <a:schemeClr val="hlink"/>
                </a:solidFill>
                <a:ea typeface="宋体" panose="02010600030101010101" pitchFamily="2" charset="-122"/>
              </a:rPr>
              <a:t>Very) Long Instruction Words (V)LIW</a:t>
            </a:r>
            <a:r>
              <a:rPr lang="en-US" altLang="zh-CN" sz="4000" dirty="0" smtClean="0">
                <a:ea typeface="宋体" panose="02010600030101010101" pitchFamily="2" charset="-122"/>
              </a:rPr>
              <a:t>: </a:t>
            </a:r>
          </a:p>
          <a:p>
            <a:pPr lvl="1"/>
            <a:r>
              <a:rPr lang="zh-CN" altLang="en-US" sz="3600" dirty="0" smtClean="0">
                <a:ea typeface="宋体" panose="02010600030101010101" pitchFamily="2" charset="-122"/>
              </a:rPr>
              <a:t>每个时钟周期流出的指令数（操作）固定</a:t>
            </a:r>
            <a:r>
              <a:rPr lang="en-US" altLang="zh-CN" sz="3600" dirty="0" smtClean="0">
                <a:ea typeface="宋体" panose="02010600030101010101" pitchFamily="2" charset="-122"/>
              </a:rPr>
              <a:t> (4-16) </a:t>
            </a:r>
          </a:p>
          <a:p>
            <a:pPr lvl="1"/>
            <a:r>
              <a:rPr lang="zh-CN" altLang="en-US" sz="3600" dirty="0" smtClean="0">
                <a:ea typeface="宋体" panose="02010600030101010101" pitchFamily="2" charset="-122"/>
              </a:rPr>
              <a:t>由编译器调度，实际上由多个单操作指令构成一个超长指令</a:t>
            </a:r>
            <a:endParaRPr lang="en-US" altLang="zh-CN" sz="3600" dirty="0" smtClean="0">
              <a:ea typeface="宋体" panose="02010600030101010101" pitchFamily="2" charset="-122"/>
            </a:endParaRPr>
          </a:p>
          <a:p>
            <a:pPr lvl="1"/>
            <a:r>
              <a:rPr lang="zh-CN" altLang="en-US" sz="3600" dirty="0" smtClean="0">
                <a:ea typeface="宋体" panose="02010600030101010101" pitchFamily="2" charset="-122"/>
              </a:rPr>
              <a:t>目前比较成功的应用于</a:t>
            </a:r>
            <a:r>
              <a:rPr lang="en-US" altLang="zh-CN" sz="3600" dirty="0" smtClean="0">
                <a:ea typeface="宋体" panose="02010600030101010101" pitchFamily="2" charset="-122"/>
              </a:rPr>
              <a:t>DSP，</a:t>
            </a:r>
            <a:r>
              <a:rPr lang="zh-CN" altLang="en-US" sz="3600" dirty="0" smtClean="0">
                <a:ea typeface="宋体" panose="02010600030101010101" pitchFamily="2" charset="-122"/>
              </a:rPr>
              <a:t>多媒体应用</a:t>
            </a:r>
            <a:endParaRPr lang="en-US" altLang="zh-CN" sz="3600" dirty="0" smtClean="0">
              <a:ea typeface="宋体" panose="02010600030101010101" pitchFamily="2" charset="-122"/>
            </a:endParaRPr>
          </a:p>
          <a:p>
            <a:pPr lvl="1"/>
            <a:r>
              <a:rPr lang="en-US" altLang="zh-CN" sz="3600" dirty="0" smtClean="0">
                <a:ea typeface="宋体" panose="02010600030101010101" pitchFamily="2" charset="-122"/>
              </a:rPr>
              <a:t>1999/2000 HP</a:t>
            </a:r>
            <a:r>
              <a:rPr lang="zh-CN" altLang="en-US" sz="3600" dirty="0" smtClean="0">
                <a:ea typeface="宋体" panose="02010600030101010101" pitchFamily="2" charset="-122"/>
              </a:rPr>
              <a:t>和</a:t>
            </a:r>
            <a:r>
              <a:rPr lang="en-US" altLang="zh-CN" sz="3600" dirty="0" smtClean="0">
                <a:ea typeface="宋体" panose="02010600030101010101" pitchFamily="2" charset="-122"/>
              </a:rPr>
              <a:t>Intel</a:t>
            </a:r>
            <a:r>
              <a:rPr lang="zh-CN" altLang="en-US" sz="3600" dirty="0" smtClean="0">
                <a:ea typeface="宋体" panose="02010600030101010101" pitchFamily="2" charset="-122"/>
              </a:rPr>
              <a:t>达成协议共同研究</a:t>
            </a:r>
            <a:r>
              <a:rPr lang="en-US" altLang="zh-CN" sz="3600" dirty="0" smtClean="0">
                <a:ea typeface="宋体" panose="02010600030101010101" pitchFamily="2" charset="-122"/>
              </a:rPr>
              <a:t>VLIW</a:t>
            </a:r>
          </a:p>
          <a:p>
            <a:pPr lvl="1"/>
            <a:r>
              <a:rPr lang="en-US" altLang="zh-CN" sz="3600" dirty="0" smtClean="0">
                <a:ea typeface="宋体" panose="02010600030101010101" pitchFamily="2" charset="-122"/>
              </a:rPr>
              <a:t>Intel Architecture-64 (Merced/A-64) 64-bit address </a:t>
            </a:r>
          </a:p>
          <a:p>
            <a:pPr lvl="1"/>
            <a:r>
              <a:rPr lang="en-US" altLang="zh-CN" sz="3600" dirty="0" smtClean="0">
                <a:ea typeface="宋体" panose="02010600030101010101" pitchFamily="2" charset="-122"/>
              </a:rPr>
              <a:t>Style: “Explicitly Parallel Instruction Computer (EPIC)”</a:t>
            </a:r>
            <a:endParaRPr lang="zh-CN" altLang="en-US" sz="3600" dirty="0" smtClean="0">
              <a:ea typeface="宋体" panose="02010600030101010101" pitchFamily="2" charset="-122"/>
            </a:endParaRPr>
          </a:p>
        </p:txBody>
      </p:sp>
    </p:spTree>
    <p:extLst>
      <p:ext uri="{BB962C8B-B14F-4D97-AF65-F5344CB8AC3E}">
        <p14:creationId xmlns:p14="http://schemas.microsoft.com/office/powerpoint/2010/main" val="3176719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365125"/>
            <a:ext cx="10515600" cy="574675"/>
          </a:xfrm>
        </p:spPr>
        <p:txBody>
          <a:bodyPr/>
          <a:lstStyle/>
          <a:p>
            <a:r>
              <a:rPr lang="zh-CN" altLang="en-US" sz="3200" dirty="0">
                <a:ea typeface="宋体" panose="02010600030101010101" pitchFamily="2" charset="-122"/>
              </a:rPr>
              <a:t>用于多发射处理器的五种主要方法</a:t>
            </a:r>
            <a:endParaRPr lang="en-US" altLang="zh-CN" sz="3200" dirty="0">
              <a:ea typeface="宋体" panose="02010600030101010101" pitchFamily="2" charset="-122"/>
            </a:endParaRPr>
          </a:p>
        </p:txBody>
      </p:sp>
      <p:pic>
        <p:nvPicPr>
          <p:cNvPr id="717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838200" y="939800"/>
            <a:ext cx="10490180" cy="5111182"/>
          </a:xfrm>
        </p:spPr>
      </p:pic>
    </p:spTree>
    <p:extLst>
      <p:ext uri="{BB962C8B-B14F-4D97-AF65-F5344CB8AC3E}">
        <p14:creationId xmlns:p14="http://schemas.microsoft.com/office/powerpoint/2010/main" val="378979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161925"/>
            <a:ext cx="10515600" cy="460375"/>
          </a:xfrm>
          <a:noFill/>
        </p:spPr>
        <p:txBody>
          <a:bodyPr>
            <a:normAutofit fontScale="90000"/>
          </a:bodyPr>
          <a:lstStyle/>
          <a:p>
            <a:r>
              <a:rPr lang="en-US" altLang="zh-CN" dirty="0" smtClean="0">
                <a:ea typeface="宋体" panose="02010600030101010101" pitchFamily="2" charset="-122"/>
              </a:rPr>
              <a:t>Superscalar DLX</a:t>
            </a:r>
          </a:p>
        </p:txBody>
      </p:sp>
      <p:sp>
        <p:nvSpPr>
          <p:cNvPr id="8195" name="Rectangle 3"/>
          <p:cNvSpPr>
            <a:spLocks noGrp="1" noChangeArrowheads="1"/>
          </p:cNvSpPr>
          <p:nvPr>
            <p:ph idx="1"/>
          </p:nvPr>
        </p:nvSpPr>
        <p:spPr>
          <a:xfrm>
            <a:off x="838200" y="622300"/>
            <a:ext cx="10515600" cy="5554663"/>
          </a:xfrm>
          <a:noFill/>
        </p:spPr>
        <p:txBody>
          <a:bodyPr>
            <a:noAutofit/>
          </a:bodyPr>
          <a:lstStyle/>
          <a:p>
            <a:pPr>
              <a:tabLst>
                <a:tab pos="2057400" algn="ctr"/>
                <a:tab pos="2743200" algn="ctr"/>
                <a:tab pos="3429000" algn="ctr"/>
                <a:tab pos="4114800" algn="ctr"/>
                <a:tab pos="4800600" algn="ctr"/>
                <a:tab pos="5486400" algn="ctr"/>
                <a:tab pos="6172200" algn="ctr"/>
                <a:tab pos="6858000" algn="ctr"/>
              </a:tabLst>
            </a:pPr>
            <a:r>
              <a:rPr lang="en-US" altLang="zh-CN" dirty="0" smtClean="0">
                <a:ea typeface="宋体" panose="02010600030101010101" pitchFamily="2" charset="-122"/>
              </a:rPr>
              <a:t>Superscalar DLX: </a:t>
            </a:r>
            <a:r>
              <a:rPr lang="zh-CN" altLang="en-US" dirty="0" smtClean="0">
                <a:ea typeface="宋体" panose="02010600030101010101" pitchFamily="2" charset="-122"/>
              </a:rPr>
              <a:t>每个时钟周期发射2条指令，</a:t>
            </a:r>
            <a:r>
              <a:rPr lang="en-US" altLang="zh-CN" dirty="0" smtClean="0">
                <a:ea typeface="宋体" panose="02010600030101010101" pitchFamily="2" charset="-122"/>
              </a:rPr>
              <a:t>1 </a:t>
            </a:r>
            <a:r>
              <a:rPr lang="zh-CN" altLang="en-US" dirty="0" smtClean="0">
                <a:ea typeface="宋体" panose="02010600030101010101" pitchFamily="2" charset="-122"/>
              </a:rPr>
              <a:t>条</a:t>
            </a:r>
            <a:r>
              <a:rPr lang="en-US" altLang="zh-CN" dirty="0" smtClean="0">
                <a:ea typeface="宋体" panose="02010600030101010101" pitchFamily="2" charset="-122"/>
              </a:rPr>
              <a:t>FP</a:t>
            </a:r>
            <a:r>
              <a:rPr lang="zh-CN" altLang="en-US" dirty="0" smtClean="0">
                <a:ea typeface="宋体" panose="02010600030101010101" pitchFamily="2" charset="-122"/>
              </a:rPr>
              <a:t>指令和一条其他指令</a:t>
            </a:r>
            <a:endParaRPr lang="en-US" altLang="zh-CN" sz="1800" dirty="0">
              <a:ea typeface="宋体" panose="02010600030101010101" pitchFamily="2" charset="-122"/>
            </a:endParaRPr>
          </a:p>
          <a:p>
            <a:pPr lvl="1">
              <a:buNone/>
              <a:tabLst>
                <a:tab pos="2057400" algn="ctr"/>
                <a:tab pos="2743200" algn="ctr"/>
                <a:tab pos="3429000" algn="ctr"/>
                <a:tab pos="4114800" algn="ctr"/>
                <a:tab pos="4800600" algn="ctr"/>
                <a:tab pos="5486400" algn="ctr"/>
                <a:tab pos="6172200" algn="ctr"/>
                <a:tab pos="6858000" algn="ctr"/>
              </a:tabLst>
            </a:pPr>
            <a:r>
              <a:rPr lang="en-US" altLang="zh-CN" dirty="0" smtClean="0">
                <a:ea typeface="宋体" panose="02010600030101010101" pitchFamily="2" charset="-122"/>
              </a:rPr>
              <a:t>– </a:t>
            </a:r>
            <a:r>
              <a:rPr lang="zh-CN" altLang="en-US" dirty="0" smtClean="0">
                <a:ea typeface="宋体" panose="02010600030101010101" pitchFamily="2" charset="-122"/>
              </a:rPr>
              <a:t>每个时钟周期取64位</a:t>
            </a:r>
            <a:r>
              <a:rPr lang="en-US" altLang="zh-CN" dirty="0" smtClean="0">
                <a:ea typeface="宋体" panose="02010600030101010101" pitchFamily="2" charset="-122"/>
              </a:rPr>
              <a:t>; </a:t>
            </a:r>
            <a:r>
              <a:rPr lang="zh-CN" altLang="en-US" dirty="0" smtClean="0">
                <a:ea typeface="宋体" panose="02010600030101010101" pitchFamily="2" charset="-122"/>
              </a:rPr>
              <a:t>左边为</a:t>
            </a:r>
            <a:r>
              <a:rPr lang="en-US" altLang="zh-CN" dirty="0" err="1" smtClean="0">
                <a:ea typeface="宋体" panose="02010600030101010101" pitchFamily="2" charset="-122"/>
              </a:rPr>
              <a:t>Int</a:t>
            </a:r>
            <a:r>
              <a:rPr lang="en-US" altLang="zh-CN" dirty="0" smtClean="0">
                <a:ea typeface="宋体" panose="02010600030101010101" pitchFamily="2" charset="-122"/>
              </a:rPr>
              <a:t> , </a:t>
            </a:r>
            <a:r>
              <a:rPr lang="zh-CN" altLang="en-US" dirty="0" smtClean="0">
                <a:ea typeface="宋体" panose="02010600030101010101" pitchFamily="2" charset="-122"/>
              </a:rPr>
              <a:t>右边为</a:t>
            </a:r>
            <a:r>
              <a:rPr lang="en-US" altLang="zh-CN" dirty="0" smtClean="0">
                <a:ea typeface="宋体" panose="02010600030101010101" pitchFamily="2" charset="-122"/>
              </a:rPr>
              <a:t>FP </a:t>
            </a:r>
          </a:p>
          <a:p>
            <a:pPr lvl="1">
              <a:buNone/>
              <a:tabLst>
                <a:tab pos="2057400" algn="ctr"/>
                <a:tab pos="2743200" algn="ctr"/>
                <a:tab pos="3429000" algn="ctr"/>
                <a:tab pos="4114800" algn="ctr"/>
                <a:tab pos="4800600" algn="ctr"/>
                <a:tab pos="5486400" algn="ctr"/>
                <a:tab pos="6172200" algn="ctr"/>
                <a:tab pos="6858000" algn="ctr"/>
              </a:tabLst>
            </a:pPr>
            <a:r>
              <a:rPr lang="en-US" altLang="zh-CN" dirty="0" smtClean="0">
                <a:ea typeface="宋体" panose="02010600030101010101" pitchFamily="2" charset="-122"/>
              </a:rPr>
              <a:t>– </a:t>
            </a:r>
            <a:r>
              <a:rPr lang="zh-CN" altLang="en-US" dirty="0" smtClean="0">
                <a:ea typeface="宋体" panose="02010600030101010101" pitchFamily="2" charset="-122"/>
              </a:rPr>
              <a:t>只有第一条指令发射了，才能发射第二条</a:t>
            </a:r>
            <a:endParaRPr lang="en-US" altLang="zh-CN" dirty="0" smtClean="0">
              <a:ea typeface="宋体" panose="02010600030101010101" pitchFamily="2" charset="-122"/>
            </a:endParaRPr>
          </a:p>
          <a:p>
            <a:pPr lvl="1">
              <a:buNone/>
              <a:tabLst>
                <a:tab pos="2057400" algn="ctr"/>
                <a:tab pos="2743200" algn="ctr"/>
                <a:tab pos="3429000" algn="ctr"/>
                <a:tab pos="4114800" algn="ctr"/>
                <a:tab pos="4800600" algn="ctr"/>
                <a:tab pos="5486400" algn="ctr"/>
                <a:tab pos="6172200" algn="ctr"/>
                <a:tab pos="6858000" algn="ctr"/>
              </a:tabLst>
            </a:pPr>
            <a:r>
              <a:rPr lang="en-US" altLang="zh-CN" dirty="0" smtClean="0">
                <a:ea typeface="宋体" panose="02010600030101010101" pitchFamily="2" charset="-122"/>
              </a:rPr>
              <a:t>– </a:t>
            </a:r>
            <a:r>
              <a:rPr lang="zh-CN" altLang="en-US" dirty="0" smtClean="0">
                <a:ea typeface="宋体" panose="02010600030101010101" pitchFamily="2" charset="-122"/>
              </a:rPr>
              <a:t>需要更多的寄存器端口，因为如果两条指令中第一条指令是对</a:t>
            </a:r>
            <a:r>
              <a:rPr lang="en-US" altLang="zh-CN" dirty="0" smtClean="0">
                <a:ea typeface="宋体" panose="02010600030101010101" pitchFamily="2" charset="-122"/>
              </a:rPr>
              <a:t>FP</a:t>
            </a:r>
            <a:r>
              <a:rPr lang="zh-CN" altLang="en-US" dirty="0" smtClean="0">
                <a:ea typeface="宋体" panose="02010600030101010101" pitchFamily="2" charset="-122"/>
              </a:rPr>
              <a:t>的</a:t>
            </a:r>
            <a:r>
              <a:rPr lang="en-US" altLang="zh-CN" dirty="0" smtClean="0">
                <a:ea typeface="宋体" panose="02010600030101010101" pitchFamily="2" charset="-122"/>
              </a:rPr>
              <a:t>load</a:t>
            </a:r>
            <a:r>
              <a:rPr lang="zh-CN" altLang="en-US" dirty="0" smtClean="0">
                <a:ea typeface="宋体" panose="02010600030101010101" pitchFamily="2" charset="-122"/>
              </a:rPr>
              <a:t>操作（通过整数部件完成），另一条指令为浮点操作指令，则都会有对浮点寄存器文件的操作</a:t>
            </a:r>
            <a:endParaRPr lang="en-US" altLang="zh-CN" dirty="0" smtClean="0">
              <a:ea typeface="宋体" panose="02010600030101010101" pitchFamily="2" charset="-122"/>
            </a:endParaRPr>
          </a:p>
          <a:p>
            <a:pPr>
              <a:buNone/>
              <a:tabLst>
                <a:tab pos="2057400" algn="ctr"/>
                <a:tab pos="2743200" algn="ctr"/>
                <a:tab pos="3429000" algn="ctr"/>
                <a:tab pos="4114800" algn="ctr"/>
                <a:tab pos="4800600" algn="ctr"/>
                <a:tab pos="5486400" algn="ctr"/>
                <a:tab pos="6172200" algn="ctr"/>
                <a:tab pos="6858000" algn="ctr"/>
              </a:tabLst>
            </a:pPr>
            <a:r>
              <a:rPr lang="en-US" altLang="zh-CN" sz="1800" i="1" dirty="0">
                <a:ea typeface="宋体" panose="02010600030101010101" pitchFamily="2" charset="-122"/>
              </a:rPr>
              <a:t>	Type		Pipe	Stages		</a:t>
            </a:r>
            <a:r>
              <a:rPr lang="en-US" altLang="zh-CN" sz="1800" dirty="0">
                <a:ea typeface="宋体" panose="02010600030101010101" pitchFamily="2" charset="-122"/>
              </a:rPr>
              <a:t>				</a:t>
            </a:r>
          </a:p>
          <a:p>
            <a:pPr>
              <a:buNone/>
              <a:tabLst>
                <a:tab pos="2057400" algn="ctr"/>
                <a:tab pos="2743200" algn="ctr"/>
                <a:tab pos="3429000" algn="ctr"/>
                <a:tab pos="4114800" algn="ctr"/>
                <a:tab pos="4800600" algn="ctr"/>
                <a:tab pos="5486400" algn="ctr"/>
                <a:tab pos="6172200" algn="ctr"/>
                <a:tab pos="6858000" algn="ctr"/>
              </a:tabLst>
            </a:pPr>
            <a:r>
              <a:rPr lang="en-US" altLang="zh-CN" sz="1800" dirty="0">
                <a:ea typeface="宋体" panose="02010600030101010101" pitchFamily="2" charset="-122"/>
              </a:rPr>
              <a:t>	Int. instruction		IF	ID	EX	MEM	WB			</a:t>
            </a:r>
          </a:p>
          <a:p>
            <a:pPr>
              <a:buNone/>
              <a:tabLst>
                <a:tab pos="2057400" algn="ctr"/>
                <a:tab pos="2743200" algn="ctr"/>
                <a:tab pos="3429000" algn="ctr"/>
                <a:tab pos="4114800" algn="ctr"/>
                <a:tab pos="4800600" algn="ctr"/>
                <a:tab pos="5486400" algn="ctr"/>
                <a:tab pos="6172200" algn="ctr"/>
                <a:tab pos="6858000" algn="ctr"/>
              </a:tabLst>
            </a:pPr>
            <a:r>
              <a:rPr lang="en-US" altLang="zh-CN" sz="1800" dirty="0">
                <a:solidFill>
                  <a:schemeClr val="accent2"/>
                </a:solidFill>
                <a:ea typeface="宋体" panose="02010600030101010101" pitchFamily="2" charset="-122"/>
              </a:rPr>
              <a:t>	FP instruction		IF	ID	EX	MEM	WB</a:t>
            </a:r>
            <a:r>
              <a:rPr lang="en-US" altLang="zh-CN" sz="1800" dirty="0">
                <a:ea typeface="宋体" panose="02010600030101010101" pitchFamily="2" charset="-122"/>
              </a:rPr>
              <a:t>			</a:t>
            </a:r>
          </a:p>
          <a:p>
            <a:pPr>
              <a:buNone/>
              <a:tabLst>
                <a:tab pos="2057400" algn="ctr"/>
                <a:tab pos="2743200" algn="ctr"/>
                <a:tab pos="3429000" algn="ctr"/>
                <a:tab pos="4114800" algn="ctr"/>
                <a:tab pos="4800600" algn="ctr"/>
                <a:tab pos="5486400" algn="ctr"/>
                <a:tab pos="6172200" algn="ctr"/>
                <a:tab pos="6858000" algn="ctr"/>
              </a:tabLst>
            </a:pPr>
            <a:r>
              <a:rPr lang="en-US" altLang="zh-CN" sz="1800" dirty="0">
                <a:ea typeface="宋体" panose="02010600030101010101" pitchFamily="2" charset="-122"/>
              </a:rPr>
              <a:t>	Int. instruction			IF	ID	EX	MEM	WB		</a:t>
            </a:r>
          </a:p>
          <a:p>
            <a:pPr>
              <a:buNone/>
              <a:tabLst>
                <a:tab pos="2057400" algn="ctr"/>
                <a:tab pos="2743200" algn="ctr"/>
                <a:tab pos="3429000" algn="ctr"/>
                <a:tab pos="4114800" algn="ctr"/>
                <a:tab pos="4800600" algn="ctr"/>
                <a:tab pos="5486400" algn="ctr"/>
                <a:tab pos="6172200" algn="ctr"/>
                <a:tab pos="6858000" algn="ctr"/>
              </a:tabLst>
            </a:pPr>
            <a:r>
              <a:rPr lang="en-US" altLang="zh-CN" sz="1800" dirty="0">
                <a:solidFill>
                  <a:schemeClr val="accent2"/>
                </a:solidFill>
                <a:ea typeface="宋体" panose="02010600030101010101" pitchFamily="2" charset="-122"/>
              </a:rPr>
              <a:t>	FP instruction			IF	ID	EX	MEM	WB</a:t>
            </a:r>
            <a:r>
              <a:rPr lang="en-US" altLang="zh-CN" sz="1800" dirty="0">
                <a:ea typeface="宋体" panose="02010600030101010101" pitchFamily="2" charset="-122"/>
              </a:rPr>
              <a:t>		</a:t>
            </a:r>
          </a:p>
          <a:p>
            <a:pPr>
              <a:buNone/>
              <a:tabLst>
                <a:tab pos="2057400" algn="ctr"/>
                <a:tab pos="2743200" algn="ctr"/>
                <a:tab pos="3429000" algn="ctr"/>
                <a:tab pos="4114800" algn="ctr"/>
                <a:tab pos="4800600" algn="ctr"/>
                <a:tab pos="5486400" algn="ctr"/>
                <a:tab pos="6172200" algn="ctr"/>
                <a:tab pos="6858000" algn="ctr"/>
              </a:tabLst>
            </a:pPr>
            <a:r>
              <a:rPr lang="en-US" altLang="zh-CN" sz="1800" dirty="0">
                <a:ea typeface="宋体" panose="02010600030101010101" pitchFamily="2" charset="-122"/>
              </a:rPr>
              <a:t>	Int. instruction				IF	ID	EX	MEM	WB	</a:t>
            </a:r>
          </a:p>
          <a:p>
            <a:pPr>
              <a:buNone/>
              <a:tabLst>
                <a:tab pos="2057400" algn="ctr"/>
                <a:tab pos="2743200" algn="ctr"/>
                <a:tab pos="3429000" algn="ctr"/>
                <a:tab pos="4114800" algn="ctr"/>
                <a:tab pos="4800600" algn="ctr"/>
                <a:tab pos="5486400" algn="ctr"/>
                <a:tab pos="6172200" algn="ctr"/>
                <a:tab pos="6858000" algn="ctr"/>
              </a:tabLst>
            </a:pPr>
            <a:r>
              <a:rPr lang="en-US" altLang="zh-CN" sz="1800" dirty="0">
                <a:solidFill>
                  <a:schemeClr val="accent2"/>
                </a:solidFill>
                <a:ea typeface="宋体" panose="02010600030101010101" pitchFamily="2" charset="-122"/>
              </a:rPr>
              <a:t>	FP instruction				IF	ID	EX	MEM	WB</a:t>
            </a:r>
          </a:p>
          <a:p>
            <a:pPr>
              <a:tabLst>
                <a:tab pos="2057400" algn="ctr"/>
                <a:tab pos="2743200" algn="ctr"/>
                <a:tab pos="3429000" algn="ctr"/>
                <a:tab pos="4114800" algn="ctr"/>
                <a:tab pos="4800600" algn="ctr"/>
                <a:tab pos="5486400" algn="ctr"/>
                <a:tab pos="6172200" algn="ctr"/>
                <a:tab pos="6858000" algn="ctr"/>
              </a:tabLst>
            </a:pPr>
            <a:r>
              <a:rPr lang="zh-CN" altLang="en-US" dirty="0" smtClean="0">
                <a:ea typeface="宋体" panose="02010600030101010101" pitchFamily="2" charset="-122"/>
              </a:rPr>
              <a:t>原来1 </a:t>
            </a:r>
            <a:r>
              <a:rPr lang="en-US" altLang="zh-CN" dirty="0" smtClean="0">
                <a:ea typeface="宋体" panose="02010600030101010101" pitchFamily="2" charset="-122"/>
              </a:rPr>
              <a:t>cycle load </a:t>
            </a:r>
            <a:r>
              <a:rPr lang="zh-CN" altLang="en-US" dirty="0" smtClean="0">
                <a:ea typeface="宋体" panose="02010600030101010101" pitchFamily="2" charset="-122"/>
              </a:rPr>
              <a:t>延时在</a:t>
            </a:r>
            <a:r>
              <a:rPr lang="en-US" altLang="zh-CN" dirty="0" smtClean="0">
                <a:ea typeface="宋体" panose="02010600030101010101" pitchFamily="2" charset="-122"/>
              </a:rPr>
              <a:t>Superscalar</a:t>
            </a:r>
            <a:r>
              <a:rPr lang="zh-CN" altLang="en-US" dirty="0" smtClean="0">
                <a:ea typeface="宋体" panose="02010600030101010101" pitchFamily="2" charset="-122"/>
              </a:rPr>
              <a:t>中扩展为3条指令</a:t>
            </a:r>
            <a:endParaRPr lang="en-US" altLang="zh-CN" sz="1800" dirty="0">
              <a:ea typeface="宋体" panose="02010600030101010101" pitchFamily="2" charset="-122"/>
            </a:endParaRPr>
          </a:p>
          <a:p>
            <a:pPr>
              <a:buNone/>
              <a:tabLst>
                <a:tab pos="2057400" algn="ctr"/>
                <a:tab pos="2743200" algn="ctr"/>
                <a:tab pos="3429000" algn="ctr"/>
                <a:tab pos="4114800" algn="ctr"/>
                <a:tab pos="4800600" algn="ctr"/>
                <a:tab pos="5486400" algn="ctr"/>
                <a:tab pos="6172200" algn="ctr"/>
                <a:tab pos="6858000" algn="ctr"/>
              </a:tabLst>
            </a:pPr>
            <a:endParaRPr lang="zh-CN" altLang="en-US" sz="1800" dirty="0">
              <a:ea typeface="宋体" panose="02010600030101010101" pitchFamily="2" charset="-122"/>
            </a:endParaRPr>
          </a:p>
        </p:txBody>
      </p:sp>
    </p:spTree>
    <p:extLst>
      <p:ext uri="{BB962C8B-B14F-4D97-AF65-F5344CB8AC3E}">
        <p14:creationId xmlns:p14="http://schemas.microsoft.com/office/powerpoint/2010/main" val="254051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133600" y="304800"/>
            <a:ext cx="7924800" cy="609600"/>
          </a:xfrm>
          <a:noFill/>
        </p:spPr>
        <p:txBody>
          <a:bodyPr/>
          <a:lstStyle/>
          <a:p>
            <a:r>
              <a:rPr lang="en-US" altLang="zh-CN" sz="3200">
                <a:ea typeface="宋体" panose="02010600030101010101" pitchFamily="2" charset="-122"/>
              </a:rPr>
              <a:t>Review: </a:t>
            </a:r>
            <a:r>
              <a:rPr lang="zh-CN" altLang="en-US" sz="3200">
                <a:ea typeface="宋体" panose="02010600030101010101" pitchFamily="2" charset="-122"/>
              </a:rPr>
              <a:t>具有最小</a:t>
            </a:r>
            <a:r>
              <a:rPr lang="en-US" altLang="zh-CN" sz="3200">
                <a:ea typeface="宋体" panose="02010600030101010101" pitchFamily="2" charset="-122"/>
              </a:rPr>
              <a:t>stalls</a:t>
            </a:r>
            <a:r>
              <a:rPr lang="zh-CN" altLang="en-US" sz="3200">
                <a:ea typeface="宋体" panose="02010600030101010101" pitchFamily="2" charset="-122"/>
              </a:rPr>
              <a:t>数的循环展开优化</a:t>
            </a:r>
            <a:endParaRPr lang="en-US" altLang="zh-CN" sz="3200">
              <a:ea typeface="宋体" panose="02010600030101010101" pitchFamily="2" charset="-122"/>
            </a:endParaRPr>
          </a:p>
        </p:txBody>
      </p:sp>
      <p:sp>
        <p:nvSpPr>
          <p:cNvPr id="9219" name="Rectangle 3"/>
          <p:cNvSpPr>
            <a:spLocks noChangeArrowheads="1"/>
          </p:cNvSpPr>
          <p:nvPr/>
        </p:nvSpPr>
        <p:spPr bwMode="auto">
          <a:xfrm>
            <a:off x="2197100" y="1143000"/>
            <a:ext cx="84582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20" name="Rectangle 4"/>
          <p:cNvSpPr>
            <a:spLocks noChangeArrowheads="1"/>
          </p:cNvSpPr>
          <p:nvPr/>
        </p:nvSpPr>
        <p:spPr bwMode="auto">
          <a:xfrm>
            <a:off x="2590800" y="1066800"/>
            <a:ext cx="66802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tabLst>
                <a:tab pos="971550" algn="l"/>
                <a:tab pos="1885950" algn="l"/>
                <a:tab pos="3657600" algn="l"/>
              </a:tabLst>
              <a:defRPr>
                <a:solidFill>
                  <a:schemeClr val="tx1"/>
                </a:solidFill>
                <a:latin typeface="Arial" panose="020B0604020202020204" pitchFamily="34" charset="0"/>
              </a:defRPr>
            </a:lvl1pPr>
            <a:lvl2pPr marL="742950" indent="-285750">
              <a:tabLst>
                <a:tab pos="971550" algn="l"/>
                <a:tab pos="1885950" algn="l"/>
                <a:tab pos="3657600" algn="l"/>
              </a:tabLst>
              <a:defRPr>
                <a:solidFill>
                  <a:schemeClr val="tx1"/>
                </a:solidFill>
                <a:latin typeface="Arial" panose="020B0604020202020204" pitchFamily="34" charset="0"/>
              </a:defRPr>
            </a:lvl2pPr>
            <a:lvl3pPr marL="1143000" indent="-228600">
              <a:tabLst>
                <a:tab pos="971550" algn="l"/>
                <a:tab pos="1885950" algn="l"/>
                <a:tab pos="3657600" algn="l"/>
              </a:tabLst>
              <a:defRPr>
                <a:solidFill>
                  <a:schemeClr val="tx1"/>
                </a:solidFill>
                <a:latin typeface="Arial" panose="020B0604020202020204" pitchFamily="34" charset="0"/>
              </a:defRPr>
            </a:lvl3pPr>
            <a:lvl4pPr marL="1600200" indent="-228600">
              <a:tabLst>
                <a:tab pos="971550" algn="l"/>
                <a:tab pos="1885950" algn="l"/>
                <a:tab pos="3657600" algn="l"/>
              </a:tabLst>
              <a:defRPr>
                <a:solidFill>
                  <a:schemeClr val="tx1"/>
                </a:solidFill>
                <a:latin typeface="Arial" panose="020B0604020202020204" pitchFamily="34" charset="0"/>
              </a:defRPr>
            </a:lvl4pPr>
            <a:lvl5pPr marL="2057400" indent="-228600">
              <a:tabLst>
                <a:tab pos="971550" algn="l"/>
                <a:tab pos="1885950" algn="l"/>
                <a:tab pos="3657600" algn="l"/>
              </a:tabLst>
              <a:defRPr>
                <a:solidFill>
                  <a:schemeClr val="tx1"/>
                </a:solidFill>
                <a:latin typeface="Arial" panose="020B0604020202020204" pitchFamily="34" charset="0"/>
              </a:defRPr>
            </a:lvl5pPr>
            <a:lvl6pPr marL="2514600" indent="-228600" algn="ctr"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6pPr>
            <a:lvl7pPr marL="2971800" indent="-228600" algn="ctr"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7pPr>
            <a:lvl8pPr marL="3429000" indent="-228600" algn="ctr"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8pPr>
            <a:lvl9pPr marL="3886200" indent="-228600" algn="ctr"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9pPr>
          </a:lstStyle>
          <a:p>
            <a:pPr algn="l"/>
            <a:r>
              <a:rPr lang="zh-CN" altLang="en-US" b="1" dirty="0">
                <a:ea typeface="宋体" panose="02010600030101010101" pitchFamily="2" charset="-122"/>
              </a:rPr>
              <a:t>1 </a:t>
            </a:r>
            <a:r>
              <a:rPr lang="en-US" altLang="zh-CN" b="1" dirty="0">
                <a:latin typeface="Courier New" panose="02070309020205020404" pitchFamily="49" charset="0"/>
                <a:ea typeface="宋体" panose="02010600030101010101" pitchFamily="2" charset="-122"/>
              </a:rPr>
              <a:t>Loop:	LD	F0,0(R1)</a:t>
            </a:r>
          </a:p>
          <a:p>
            <a:pPr algn="l"/>
            <a:r>
              <a:rPr lang="en-US" altLang="zh-CN" b="1" dirty="0">
                <a:ea typeface="宋体" panose="02010600030101010101" pitchFamily="2" charset="-122"/>
              </a:rPr>
              <a:t>2</a:t>
            </a:r>
            <a:r>
              <a:rPr lang="en-US" altLang="zh-CN" b="1" dirty="0">
                <a:latin typeface="Courier New" panose="02070309020205020404" pitchFamily="49" charset="0"/>
                <a:ea typeface="宋体" panose="02010600030101010101" pitchFamily="2" charset="-122"/>
              </a:rPr>
              <a:t>	LD	F6,-8(R1)</a:t>
            </a:r>
          </a:p>
          <a:p>
            <a:pPr algn="l"/>
            <a:r>
              <a:rPr lang="en-US" altLang="zh-CN" b="1" dirty="0">
                <a:ea typeface="宋体" panose="02010600030101010101" pitchFamily="2" charset="-122"/>
              </a:rPr>
              <a:t>3</a:t>
            </a:r>
            <a:r>
              <a:rPr lang="en-US" altLang="zh-CN" b="1" dirty="0">
                <a:latin typeface="Courier New" panose="02070309020205020404" pitchFamily="49" charset="0"/>
                <a:ea typeface="宋体" panose="02010600030101010101" pitchFamily="2" charset="-122"/>
              </a:rPr>
              <a:t>	LD	F10,-16(R1)</a:t>
            </a:r>
          </a:p>
          <a:p>
            <a:pPr algn="l"/>
            <a:r>
              <a:rPr lang="en-US" altLang="zh-CN" b="1" dirty="0">
                <a:ea typeface="宋体" panose="02010600030101010101" pitchFamily="2" charset="-122"/>
              </a:rPr>
              <a:t>4</a:t>
            </a:r>
            <a:r>
              <a:rPr lang="en-US" altLang="zh-CN" b="1" dirty="0">
                <a:latin typeface="Courier New" panose="02070309020205020404" pitchFamily="49" charset="0"/>
                <a:ea typeface="宋体" panose="02010600030101010101" pitchFamily="2" charset="-122"/>
              </a:rPr>
              <a:t>	LD	F14,-24(R1)</a:t>
            </a:r>
          </a:p>
          <a:p>
            <a:pPr algn="l"/>
            <a:r>
              <a:rPr lang="en-US" altLang="zh-CN" b="1" dirty="0">
                <a:ea typeface="宋体" panose="02010600030101010101" pitchFamily="2" charset="-122"/>
              </a:rPr>
              <a:t>5</a:t>
            </a:r>
            <a:r>
              <a:rPr lang="en-US" altLang="zh-CN" b="1" dirty="0">
                <a:latin typeface="Courier New" panose="02070309020205020404" pitchFamily="49" charset="0"/>
                <a:ea typeface="宋体" panose="02010600030101010101" pitchFamily="2" charset="-122"/>
              </a:rPr>
              <a:t>	ADDD	F4,F0,F2</a:t>
            </a:r>
          </a:p>
          <a:p>
            <a:pPr algn="l"/>
            <a:r>
              <a:rPr lang="en-US" altLang="zh-CN" b="1" dirty="0">
                <a:ea typeface="宋体" panose="02010600030101010101" pitchFamily="2" charset="-122"/>
              </a:rPr>
              <a:t>6</a:t>
            </a:r>
            <a:r>
              <a:rPr lang="en-US" altLang="zh-CN" b="1" dirty="0">
                <a:latin typeface="Courier New" panose="02070309020205020404" pitchFamily="49" charset="0"/>
                <a:ea typeface="宋体" panose="02010600030101010101" pitchFamily="2" charset="-122"/>
              </a:rPr>
              <a:t>	ADDD	F8,F6,F2</a:t>
            </a:r>
          </a:p>
          <a:p>
            <a:pPr algn="l"/>
            <a:r>
              <a:rPr lang="en-US" altLang="zh-CN" b="1" dirty="0">
                <a:ea typeface="宋体" panose="02010600030101010101" pitchFamily="2" charset="-122"/>
              </a:rPr>
              <a:t>7</a:t>
            </a:r>
            <a:r>
              <a:rPr lang="en-US" altLang="zh-CN" b="1" dirty="0">
                <a:latin typeface="Courier New" panose="02070309020205020404" pitchFamily="49" charset="0"/>
                <a:ea typeface="宋体" panose="02010600030101010101" pitchFamily="2" charset="-122"/>
              </a:rPr>
              <a:t>	ADDD	F12,F10,F2</a:t>
            </a:r>
          </a:p>
          <a:p>
            <a:pPr algn="l"/>
            <a:r>
              <a:rPr lang="en-US" altLang="zh-CN" b="1" dirty="0">
                <a:ea typeface="宋体" panose="02010600030101010101" pitchFamily="2" charset="-122"/>
              </a:rPr>
              <a:t>8</a:t>
            </a:r>
            <a:r>
              <a:rPr lang="en-US" altLang="zh-CN" b="1" dirty="0">
                <a:latin typeface="Courier New" panose="02070309020205020404" pitchFamily="49" charset="0"/>
                <a:ea typeface="宋体" panose="02010600030101010101" pitchFamily="2" charset="-122"/>
              </a:rPr>
              <a:t>	ADDD	F16,F14,F2</a:t>
            </a:r>
          </a:p>
          <a:p>
            <a:pPr algn="l"/>
            <a:r>
              <a:rPr lang="en-US" altLang="zh-CN" b="1" dirty="0">
                <a:ea typeface="宋体" panose="02010600030101010101" pitchFamily="2" charset="-122"/>
              </a:rPr>
              <a:t>9</a:t>
            </a:r>
            <a:r>
              <a:rPr lang="en-US" altLang="zh-CN" b="1" dirty="0">
                <a:latin typeface="Courier New" panose="02070309020205020404" pitchFamily="49" charset="0"/>
                <a:ea typeface="宋体" panose="02010600030101010101" pitchFamily="2" charset="-122"/>
              </a:rPr>
              <a:t>	SD	0(R1),F4</a:t>
            </a:r>
          </a:p>
          <a:p>
            <a:pPr algn="l"/>
            <a:r>
              <a:rPr lang="en-US" altLang="zh-CN" b="1" dirty="0">
                <a:ea typeface="宋体" panose="02010600030101010101" pitchFamily="2" charset="-122"/>
              </a:rPr>
              <a:t>10</a:t>
            </a:r>
            <a:r>
              <a:rPr lang="en-US" altLang="zh-CN" b="1" dirty="0">
                <a:latin typeface="Courier New" panose="02070309020205020404" pitchFamily="49" charset="0"/>
                <a:ea typeface="宋体" panose="02010600030101010101" pitchFamily="2" charset="-122"/>
              </a:rPr>
              <a:t>	SD	-8(R1),F8</a:t>
            </a:r>
          </a:p>
          <a:p>
            <a:pPr algn="l"/>
            <a:r>
              <a:rPr lang="en-US" altLang="zh-CN" b="1" dirty="0">
                <a:ea typeface="宋体" panose="02010600030101010101" pitchFamily="2" charset="-122"/>
              </a:rPr>
              <a:t>11</a:t>
            </a:r>
            <a:r>
              <a:rPr lang="en-US" altLang="zh-CN" b="1" dirty="0">
                <a:latin typeface="Courier New" panose="02070309020205020404" pitchFamily="49" charset="0"/>
                <a:ea typeface="宋体" panose="02010600030101010101" pitchFamily="2" charset="-122"/>
              </a:rPr>
              <a:t>	SUBI	R1,R1,#32</a:t>
            </a:r>
          </a:p>
          <a:p>
            <a:pPr algn="l"/>
            <a:r>
              <a:rPr lang="en-US" altLang="zh-CN" b="1" dirty="0">
                <a:ea typeface="宋体" panose="02010600030101010101" pitchFamily="2" charset="-122"/>
              </a:rPr>
              <a:t>12</a:t>
            </a:r>
            <a:r>
              <a:rPr lang="en-US" altLang="zh-CN" b="1" dirty="0">
                <a:latin typeface="Courier New" panose="02070309020205020404" pitchFamily="49" charset="0"/>
                <a:ea typeface="宋体" panose="02010600030101010101" pitchFamily="2" charset="-122"/>
              </a:rPr>
              <a:t>	SD	16(R1),F12</a:t>
            </a:r>
          </a:p>
          <a:p>
            <a:pPr algn="l"/>
            <a:r>
              <a:rPr lang="en-US" altLang="zh-CN" b="1" dirty="0">
                <a:ea typeface="宋体" panose="02010600030101010101" pitchFamily="2" charset="-122"/>
              </a:rPr>
              <a:t>13</a:t>
            </a:r>
            <a:r>
              <a:rPr lang="en-US" altLang="zh-CN" b="1" dirty="0">
                <a:latin typeface="Courier New" panose="02070309020205020404" pitchFamily="49" charset="0"/>
                <a:ea typeface="宋体" panose="02010600030101010101" pitchFamily="2" charset="-122"/>
              </a:rPr>
              <a:t>	BNEZ	R1,LOOP</a:t>
            </a:r>
          </a:p>
          <a:p>
            <a:pPr algn="l"/>
            <a:r>
              <a:rPr lang="en-US" altLang="zh-CN" b="1" dirty="0">
                <a:ea typeface="宋体" panose="02010600030101010101" pitchFamily="2" charset="-122"/>
              </a:rPr>
              <a:t>14</a:t>
            </a:r>
            <a:r>
              <a:rPr lang="en-US" altLang="zh-CN" b="1" dirty="0">
                <a:latin typeface="Courier New" panose="02070309020205020404" pitchFamily="49" charset="0"/>
                <a:ea typeface="宋体" panose="02010600030101010101" pitchFamily="2" charset="-122"/>
              </a:rPr>
              <a:t>	SD	</a:t>
            </a:r>
            <a:r>
              <a:rPr lang="en-US" altLang="zh-CN" b="1" dirty="0">
                <a:solidFill>
                  <a:schemeClr val="accent2"/>
                </a:solidFill>
                <a:latin typeface="Courier New" panose="02070309020205020404" pitchFamily="49" charset="0"/>
                <a:ea typeface="宋体" panose="02010600030101010101" pitchFamily="2" charset="-122"/>
              </a:rPr>
              <a:t>8</a:t>
            </a:r>
            <a:r>
              <a:rPr lang="en-US" altLang="zh-CN" b="1" dirty="0">
                <a:latin typeface="Courier New" panose="02070309020205020404" pitchFamily="49" charset="0"/>
                <a:ea typeface="宋体" panose="02010600030101010101" pitchFamily="2" charset="-122"/>
              </a:rPr>
              <a:t>(R1),F16	</a:t>
            </a:r>
            <a:r>
              <a:rPr lang="en-US" altLang="zh-CN" b="1" dirty="0">
                <a:solidFill>
                  <a:schemeClr val="accent2"/>
                </a:solidFill>
                <a:latin typeface="Courier New" panose="02070309020205020404" pitchFamily="49" charset="0"/>
                <a:ea typeface="宋体" panose="02010600030101010101" pitchFamily="2" charset="-122"/>
              </a:rPr>
              <a:t>; 8-32 = -24</a:t>
            </a:r>
            <a:br>
              <a:rPr lang="en-US" altLang="zh-CN" b="1" dirty="0">
                <a:solidFill>
                  <a:schemeClr val="accent2"/>
                </a:solidFill>
                <a:latin typeface="Courier New" panose="02070309020205020404" pitchFamily="49" charset="0"/>
                <a:ea typeface="宋体" panose="02010600030101010101" pitchFamily="2" charset="-122"/>
              </a:rPr>
            </a:br>
            <a:endParaRPr lang="en-US" altLang="zh-CN" b="1" dirty="0">
              <a:latin typeface="Courier New" panose="02070309020205020404" pitchFamily="49" charset="0"/>
              <a:ea typeface="宋体" panose="02010600030101010101" pitchFamily="2" charset="-122"/>
            </a:endParaRPr>
          </a:p>
          <a:p>
            <a:pPr algn="l"/>
            <a:r>
              <a:rPr lang="en-US" altLang="zh-CN" sz="2400" b="1" dirty="0">
                <a:ea typeface="宋体" panose="02010600030101010101" pitchFamily="2" charset="-122"/>
              </a:rPr>
              <a:t>14 clock cycles, or 3.5 per iteration</a:t>
            </a:r>
          </a:p>
        </p:txBody>
      </p:sp>
      <p:sp>
        <p:nvSpPr>
          <p:cNvPr id="9221" name="Rectangle 5"/>
          <p:cNvSpPr>
            <a:spLocks noChangeArrowheads="1"/>
          </p:cNvSpPr>
          <p:nvPr/>
        </p:nvSpPr>
        <p:spPr bwMode="auto">
          <a:xfrm>
            <a:off x="7542214" y="1143001"/>
            <a:ext cx="2479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dirty="0">
                <a:ea typeface="宋体" panose="02010600030101010101" pitchFamily="2" charset="-122"/>
              </a:rPr>
              <a:t>LD to ADDD: 1 Cycle</a:t>
            </a:r>
          </a:p>
          <a:p>
            <a:pPr algn="l"/>
            <a:r>
              <a:rPr lang="en-US" altLang="zh-CN" dirty="0">
                <a:ea typeface="宋体" panose="02010600030101010101" pitchFamily="2" charset="-122"/>
              </a:rPr>
              <a:t>ADDD to SD: 2 Cycles</a:t>
            </a:r>
          </a:p>
        </p:txBody>
      </p:sp>
    </p:spTree>
    <p:extLst>
      <p:ext uri="{BB962C8B-B14F-4D97-AF65-F5344CB8AC3E}">
        <p14:creationId xmlns:p14="http://schemas.microsoft.com/office/powerpoint/2010/main" val="68950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438400" y="228600"/>
            <a:ext cx="7162800" cy="552450"/>
          </a:xfrm>
          <a:noFill/>
        </p:spPr>
        <p:txBody>
          <a:bodyPr>
            <a:normAutofit fontScale="90000"/>
          </a:bodyPr>
          <a:lstStyle/>
          <a:p>
            <a:r>
              <a:rPr lang="zh-CN" altLang="en-US" dirty="0" smtClean="0">
                <a:ea typeface="宋体" panose="02010600030101010101" pitchFamily="2" charset="-122"/>
              </a:rPr>
              <a:t>采用</a:t>
            </a:r>
            <a:r>
              <a:rPr lang="en-US" altLang="zh-CN" dirty="0" smtClean="0">
                <a:ea typeface="宋体" panose="02010600030101010101" pitchFamily="2" charset="-122"/>
              </a:rPr>
              <a:t>Superscalar</a:t>
            </a:r>
            <a:r>
              <a:rPr lang="zh-CN" altLang="en-US" dirty="0" smtClean="0">
                <a:ea typeface="宋体" panose="02010600030101010101" pitchFamily="2" charset="-122"/>
              </a:rPr>
              <a:t>技术的循环展开</a:t>
            </a:r>
            <a:endParaRPr lang="en-US" altLang="zh-CN" dirty="0" smtClean="0">
              <a:ea typeface="宋体" panose="02010600030101010101" pitchFamily="2" charset="-122"/>
            </a:endParaRPr>
          </a:p>
        </p:txBody>
      </p:sp>
      <p:sp>
        <p:nvSpPr>
          <p:cNvPr id="10243" name="Rectangle 3"/>
          <p:cNvSpPr>
            <a:spLocks noGrp="1" noChangeArrowheads="1"/>
          </p:cNvSpPr>
          <p:nvPr>
            <p:ph type="body" idx="1"/>
          </p:nvPr>
        </p:nvSpPr>
        <p:spPr>
          <a:xfrm>
            <a:off x="1511300" y="806450"/>
            <a:ext cx="8089900" cy="4953000"/>
          </a:xfrm>
          <a:noFill/>
        </p:spPr>
        <p:txBody>
          <a:bodyPr>
            <a:noAutofit/>
          </a:bodyPr>
          <a:lstStyle/>
          <a:p>
            <a:pPr>
              <a:buNone/>
              <a:tabLst>
                <a:tab pos="971550" algn="l"/>
                <a:tab pos="3486150" algn="l"/>
                <a:tab pos="7086600" algn="r"/>
              </a:tabLst>
            </a:pPr>
            <a:r>
              <a:rPr lang="zh-CN" altLang="en-US" dirty="0" smtClean="0">
                <a:ea typeface="宋体" panose="02010600030101010101" pitchFamily="2" charset="-122"/>
              </a:rPr>
              <a:t>		</a:t>
            </a:r>
            <a:r>
              <a:rPr lang="en-US" altLang="zh-CN" sz="1600" i="1" dirty="0">
                <a:ea typeface="宋体" panose="02010600030101010101" pitchFamily="2" charset="-122"/>
              </a:rPr>
              <a:t>Integer instruction	FP instruction	Clock cycle</a:t>
            </a:r>
            <a:endParaRPr lang="en-US" altLang="zh-CN" sz="1600" dirty="0">
              <a:ea typeface="宋体" panose="02010600030101010101" pitchFamily="2" charset="-122"/>
            </a:endParaRPr>
          </a:p>
          <a:p>
            <a:pPr>
              <a:buNone/>
              <a:tabLst>
                <a:tab pos="971550" algn="l"/>
                <a:tab pos="3486150" algn="l"/>
                <a:tab pos="7086600" algn="r"/>
              </a:tabLst>
            </a:pPr>
            <a:r>
              <a:rPr lang="en-US" altLang="zh-CN" sz="1600" dirty="0">
                <a:ea typeface="宋体" panose="02010600030101010101" pitchFamily="2" charset="-122"/>
              </a:rPr>
              <a:t>Loop:	LD    </a:t>
            </a:r>
            <a:r>
              <a:rPr lang="en-US" altLang="zh-CN" sz="1600" dirty="0">
                <a:solidFill>
                  <a:srgbClr val="FF0000"/>
                </a:solidFill>
                <a:ea typeface="宋体" panose="02010600030101010101" pitchFamily="2" charset="-122"/>
              </a:rPr>
              <a:t>F0</a:t>
            </a:r>
            <a:r>
              <a:rPr lang="en-US" altLang="zh-CN" sz="1600" dirty="0">
                <a:ea typeface="宋体" panose="02010600030101010101" pitchFamily="2" charset="-122"/>
              </a:rPr>
              <a:t>,0(R1)		1</a:t>
            </a:r>
          </a:p>
          <a:p>
            <a:pPr>
              <a:buNone/>
              <a:tabLst>
                <a:tab pos="971550" algn="l"/>
                <a:tab pos="3486150" algn="l"/>
                <a:tab pos="7086600" algn="r"/>
              </a:tabLst>
            </a:pPr>
            <a:r>
              <a:rPr lang="en-US" altLang="zh-CN" sz="1600" dirty="0">
                <a:ea typeface="宋体" panose="02010600030101010101" pitchFamily="2" charset="-122"/>
              </a:rPr>
              <a:t>		LD    F6,-8(R1)		2</a:t>
            </a:r>
          </a:p>
          <a:p>
            <a:pPr>
              <a:buNone/>
              <a:tabLst>
                <a:tab pos="971550" algn="l"/>
                <a:tab pos="3486150" algn="l"/>
                <a:tab pos="7086600" algn="r"/>
              </a:tabLst>
            </a:pPr>
            <a:r>
              <a:rPr lang="en-US" altLang="zh-CN" sz="1600" dirty="0">
                <a:ea typeface="宋体" panose="02010600030101010101" pitchFamily="2" charset="-122"/>
              </a:rPr>
              <a:t>		LD    F10,-16(R1)	ADDD </a:t>
            </a:r>
            <a:r>
              <a:rPr lang="en-US" altLang="zh-CN" sz="2000" dirty="0">
                <a:solidFill>
                  <a:srgbClr val="0036A2"/>
                </a:solidFill>
                <a:ea typeface="宋体" panose="02010600030101010101" pitchFamily="2" charset="-122"/>
              </a:rPr>
              <a:t>F4</a:t>
            </a:r>
            <a:r>
              <a:rPr lang="en-US" altLang="zh-CN" sz="1600" dirty="0">
                <a:ea typeface="宋体" panose="02010600030101010101" pitchFamily="2" charset="-122"/>
              </a:rPr>
              <a:t>,</a:t>
            </a:r>
            <a:r>
              <a:rPr lang="en-US" altLang="zh-CN" sz="1600" dirty="0">
                <a:solidFill>
                  <a:srgbClr val="FF0000"/>
                </a:solidFill>
                <a:ea typeface="宋体" panose="02010600030101010101" pitchFamily="2" charset="-122"/>
              </a:rPr>
              <a:t>F0</a:t>
            </a:r>
            <a:r>
              <a:rPr lang="en-US" altLang="zh-CN" sz="1600" dirty="0">
                <a:ea typeface="宋体" panose="02010600030101010101" pitchFamily="2" charset="-122"/>
              </a:rPr>
              <a:t>,F2	3</a:t>
            </a:r>
          </a:p>
          <a:p>
            <a:pPr>
              <a:buNone/>
              <a:tabLst>
                <a:tab pos="971550" algn="l"/>
                <a:tab pos="3486150" algn="l"/>
                <a:tab pos="7086600" algn="r"/>
              </a:tabLst>
            </a:pPr>
            <a:r>
              <a:rPr lang="en-US" altLang="zh-CN" sz="1600" dirty="0">
                <a:ea typeface="宋体" panose="02010600030101010101" pitchFamily="2" charset="-122"/>
              </a:rPr>
              <a:t>		LD    F14,-24(R1)	ADDD F8,F6,F2	4</a:t>
            </a:r>
          </a:p>
          <a:p>
            <a:pPr>
              <a:buNone/>
              <a:tabLst>
                <a:tab pos="971550" algn="l"/>
                <a:tab pos="3486150" algn="l"/>
                <a:tab pos="7086600" algn="r"/>
              </a:tabLst>
            </a:pPr>
            <a:r>
              <a:rPr lang="en-US" altLang="zh-CN" sz="1600" dirty="0">
                <a:ea typeface="宋体" panose="02010600030101010101" pitchFamily="2" charset="-122"/>
              </a:rPr>
              <a:t>		LD    F18,-32(R1)	ADDD F12,F10,F2	5</a:t>
            </a:r>
          </a:p>
          <a:p>
            <a:pPr>
              <a:buNone/>
              <a:tabLst>
                <a:tab pos="971550" algn="l"/>
                <a:tab pos="3486150" algn="l"/>
                <a:tab pos="7086600" algn="r"/>
              </a:tabLst>
            </a:pPr>
            <a:r>
              <a:rPr lang="en-US" altLang="zh-CN" sz="1600" dirty="0">
                <a:ea typeface="宋体" panose="02010600030101010101" pitchFamily="2" charset="-122"/>
              </a:rPr>
              <a:t>		SD    0(R1),</a:t>
            </a:r>
            <a:r>
              <a:rPr lang="en-US" altLang="zh-CN" sz="2000" dirty="0">
                <a:solidFill>
                  <a:srgbClr val="002060"/>
                </a:solidFill>
                <a:ea typeface="宋体" panose="02010600030101010101" pitchFamily="2" charset="-122"/>
              </a:rPr>
              <a:t>F4</a:t>
            </a:r>
            <a:r>
              <a:rPr lang="en-US" altLang="zh-CN" sz="1600" dirty="0">
                <a:ea typeface="宋体" panose="02010600030101010101" pitchFamily="2" charset="-122"/>
              </a:rPr>
              <a:t>	ADDD F16,F14,F2	6</a:t>
            </a:r>
          </a:p>
          <a:p>
            <a:pPr>
              <a:buNone/>
              <a:tabLst>
                <a:tab pos="971550" algn="l"/>
                <a:tab pos="3486150" algn="l"/>
                <a:tab pos="7086600" algn="r"/>
              </a:tabLst>
            </a:pPr>
            <a:r>
              <a:rPr lang="en-US" altLang="zh-CN" sz="1600" dirty="0">
                <a:ea typeface="宋体" panose="02010600030101010101" pitchFamily="2" charset="-122"/>
              </a:rPr>
              <a:t>		SD    -8(R1),F8	ADDD F20,F18,F2	7</a:t>
            </a:r>
          </a:p>
          <a:p>
            <a:pPr>
              <a:buNone/>
              <a:tabLst>
                <a:tab pos="971550" algn="l"/>
                <a:tab pos="3486150" algn="l"/>
                <a:tab pos="7086600" algn="r"/>
              </a:tabLst>
            </a:pPr>
            <a:r>
              <a:rPr lang="en-US" altLang="zh-CN" sz="1600" dirty="0">
                <a:ea typeface="宋体" panose="02010600030101010101" pitchFamily="2" charset="-122"/>
              </a:rPr>
              <a:t>		SD    -16(R1),F12		8</a:t>
            </a:r>
          </a:p>
          <a:p>
            <a:pPr>
              <a:buNone/>
              <a:tabLst>
                <a:tab pos="971550" algn="l"/>
                <a:tab pos="3486150" algn="l"/>
                <a:tab pos="7086600" algn="r"/>
              </a:tabLst>
            </a:pPr>
            <a:r>
              <a:rPr lang="en-US" altLang="zh-CN" sz="1600" dirty="0">
                <a:ea typeface="宋体" panose="02010600030101010101" pitchFamily="2" charset="-122"/>
              </a:rPr>
              <a:t>		SD    -24(R1),F16		9</a:t>
            </a:r>
          </a:p>
          <a:p>
            <a:pPr>
              <a:buNone/>
              <a:tabLst>
                <a:tab pos="971550" algn="l"/>
                <a:tab pos="3486150" algn="l"/>
                <a:tab pos="7086600" algn="r"/>
              </a:tabLst>
            </a:pPr>
            <a:r>
              <a:rPr lang="en-US" altLang="zh-CN" sz="1600" dirty="0">
                <a:ea typeface="宋体" panose="02010600030101010101" pitchFamily="2" charset="-122"/>
              </a:rPr>
              <a:t>		SUBI   R1,R1,#40		10</a:t>
            </a:r>
          </a:p>
          <a:p>
            <a:pPr>
              <a:buNone/>
              <a:tabLst>
                <a:tab pos="971550" algn="l"/>
                <a:tab pos="3486150" algn="l"/>
                <a:tab pos="7086600" algn="r"/>
              </a:tabLst>
            </a:pPr>
            <a:r>
              <a:rPr lang="en-US" altLang="zh-CN" sz="1600" dirty="0">
                <a:ea typeface="宋体" panose="02010600030101010101" pitchFamily="2" charset="-122"/>
              </a:rPr>
              <a:t>		BNEZ  R1,LOOP		11</a:t>
            </a:r>
          </a:p>
          <a:p>
            <a:pPr>
              <a:buNone/>
              <a:tabLst>
                <a:tab pos="971550" algn="l"/>
                <a:tab pos="3486150" algn="l"/>
                <a:tab pos="7086600" algn="r"/>
              </a:tabLst>
            </a:pPr>
            <a:r>
              <a:rPr lang="en-US" altLang="zh-CN" sz="1600" dirty="0">
                <a:ea typeface="宋体" panose="02010600030101010101" pitchFamily="2" charset="-122"/>
              </a:rPr>
              <a:t>		SD    ＋8(R1),F20		12</a:t>
            </a:r>
          </a:p>
          <a:p>
            <a:pPr>
              <a:tabLst>
                <a:tab pos="971550" algn="l"/>
                <a:tab pos="3486150" algn="l"/>
                <a:tab pos="7086600" algn="r"/>
              </a:tabLst>
            </a:pPr>
            <a:r>
              <a:rPr lang="zh-CN" altLang="en-US" dirty="0" smtClean="0">
                <a:solidFill>
                  <a:schemeClr val="hlink"/>
                </a:solidFill>
                <a:ea typeface="宋体" panose="02010600030101010101" pitchFamily="2" charset="-122"/>
              </a:rPr>
              <a:t>循环展开5次以消除延时</a:t>
            </a:r>
            <a:r>
              <a:rPr lang="en-US" altLang="zh-CN" dirty="0" smtClean="0">
                <a:solidFill>
                  <a:schemeClr val="hlink"/>
                </a:solidFill>
                <a:ea typeface="宋体" panose="02010600030101010101" pitchFamily="2" charset="-122"/>
              </a:rPr>
              <a:t> (+1 due to SS)</a:t>
            </a:r>
          </a:p>
          <a:p>
            <a:pPr>
              <a:tabLst>
                <a:tab pos="971550" algn="l"/>
                <a:tab pos="3486150" algn="l"/>
                <a:tab pos="7086600" algn="r"/>
              </a:tabLst>
            </a:pPr>
            <a:r>
              <a:rPr lang="en-US" altLang="zh-CN" dirty="0" smtClean="0">
                <a:solidFill>
                  <a:schemeClr val="hlink"/>
                </a:solidFill>
                <a:ea typeface="宋体" panose="02010600030101010101" pitchFamily="2" charset="-122"/>
              </a:rPr>
              <a:t>12 clocks, or</a:t>
            </a:r>
            <a:r>
              <a:rPr lang="zh-CN" altLang="en-US" dirty="0" smtClean="0">
                <a:solidFill>
                  <a:schemeClr val="hlink"/>
                </a:solidFill>
                <a:ea typeface="宋体" panose="02010600030101010101" pitchFamily="2" charset="-122"/>
              </a:rPr>
              <a:t> 2.4 </a:t>
            </a:r>
            <a:r>
              <a:rPr lang="en-US" altLang="zh-CN" dirty="0" smtClean="0">
                <a:solidFill>
                  <a:schemeClr val="hlink"/>
                </a:solidFill>
                <a:ea typeface="宋体" panose="02010600030101010101" pitchFamily="2" charset="-122"/>
              </a:rPr>
              <a:t>clocks per iteration (1.5X)</a:t>
            </a:r>
          </a:p>
        </p:txBody>
      </p:sp>
    </p:spTree>
    <p:extLst>
      <p:ext uri="{BB962C8B-B14F-4D97-AF65-F5344CB8AC3E}">
        <p14:creationId xmlns:p14="http://schemas.microsoft.com/office/powerpoint/2010/main" val="993229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152401"/>
            <a:ext cx="10515600" cy="495300"/>
          </a:xfrm>
          <a:noFill/>
        </p:spPr>
        <p:txBody>
          <a:bodyPr>
            <a:normAutofit fontScale="90000"/>
          </a:bodyPr>
          <a:lstStyle/>
          <a:p>
            <a:r>
              <a:rPr lang="zh-CN" altLang="en-US" smtClean="0">
                <a:ea typeface="宋体" panose="02010600030101010101" pitchFamily="2" charset="-122"/>
              </a:rPr>
              <a:t>多发射的问题</a:t>
            </a:r>
            <a:endParaRPr lang="en-US" altLang="zh-CN" smtClean="0">
              <a:ea typeface="宋体" panose="02010600030101010101" pitchFamily="2" charset="-122"/>
            </a:endParaRPr>
          </a:p>
        </p:txBody>
      </p:sp>
      <p:sp>
        <p:nvSpPr>
          <p:cNvPr id="11267" name="Rectangle 3"/>
          <p:cNvSpPr>
            <a:spLocks noGrp="1" noChangeArrowheads="1"/>
          </p:cNvSpPr>
          <p:nvPr>
            <p:ph idx="1"/>
          </p:nvPr>
        </p:nvSpPr>
        <p:spPr>
          <a:xfrm>
            <a:off x="838200" y="914400"/>
            <a:ext cx="10515600" cy="5262563"/>
          </a:xfrm>
          <a:noFill/>
        </p:spPr>
        <p:txBody>
          <a:bodyPr>
            <a:normAutofit/>
          </a:bodyPr>
          <a:lstStyle/>
          <a:p>
            <a:pPr>
              <a:lnSpc>
                <a:spcPct val="80000"/>
              </a:lnSpc>
            </a:pPr>
            <a:r>
              <a:rPr lang="zh-CN" altLang="en-US" sz="2400" dirty="0">
                <a:ea typeface="宋体" panose="02010600030101010101" pitchFamily="2" charset="-122"/>
              </a:rPr>
              <a:t>如果</a:t>
            </a:r>
            <a:r>
              <a:rPr lang="en-US" altLang="zh-CN" sz="2400" dirty="0">
                <a:ea typeface="宋体" panose="02010600030101010101" pitchFamily="2" charset="-122"/>
              </a:rPr>
              <a:t>Integer</a:t>
            </a:r>
            <a:r>
              <a:rPr lang="zh-CN" altLang="en-US" sz="2400" dirty="0">
                <a:ea typeface="宋体" panose="02010600030101010101" pitchFamily="2" charset="-122"/>
              </a:rPr>
              <a:t>和</a:t>
            </a:r>
            <a:r>
              <a:rPr lang="en-US" altLang="zh-CN" sz="2400" dirty="0">
                <a:ea typeface="宋体" panose="02010600030101010101" pitchFamily="2" charset="-122"/>
              </a:rPr>
              <a:t>FP</a:t>
            </a:r>
            <a:r>
              <a:rPr lang="zh-CN" altLang="en-US" sz="2400" dirty="0">
                <a:ea typeface="宋体" panose="02010600030101010101" pitchFamily="2" charset="-122"/>
              </a:rPr>
              <a:t>操作很容易区分组合，那么对这类程序在下列条件满足的情况下理想</a:t>
            </a:r>
            <a:r>
              <a:rPr lang="en-US" altLang="zh-CN" sz="2400" dirty="0">
                <a:ea typeface="宋体" panose="02010600030101010101" pitchFamily="2" charset="-122"/>
              </a:rPr>
              <a:t>CPI= 0.5 :</a:t>
            </a:r>
          </a:p>
          <a:p>
            <a:pPr lvl="1">
              <a:lnSpc>
                <a:spcPct val="80000"/>
              </a:lnSpc>
            </a:pPr>
            <a:r>
              <a:rPr lang="en-US" altLang="zh-CN" dirty="0">
                <a:ea typeface="宋体" panose="02010600030101010101" pitchFamily="2" charset="-122"/>
              </a:rPr>
              <a:t> </a:t>
            </a:r>
            <a:r>
              <a:rPr lang="zh-CN" altLang="en-US" dirty="0">
                <a:ea typeface="宋体" panose="02010600030101010101" pitchFamily="2" charset="-122"/>
              </a:rPr>
              <a:t>程序中50% 为</a:t>
            </a:r>
            <a:r>
              <a:rPr lang="en-US" altLang="zh-CN" dirty="0">
                <a:ea typeface="宋体" panose="02010600030101010101" pitchFamily="2" charset="-122"/>
              </a:rPr>
              <a:t>FP </a:t>
            </a:r>
            <a:r>
              <a:rPr lang="zh-CN" altLang="en-US" dirty="0">
                <a:ea typeface="宋体" panose="02010600030101010101" pitchFamily="2" charset="-122"/>
              </a:rPr>
              <a:t>操作</a:t>
            </a:r>
            <a:endParaRPr lang="en-US" altLang="zh-CN" dirty="0">
              <a:ea typeface="宋体" panose="02010600030101010101" pitchFamily="2" charset="-122"/>
            </a:endParaRPr>
          </a:p>
          <a:p>
            <a:pPr lvl="1">
              <a:lnSpc>
                <a:spcPct val="80000"/>
              </a:lnSpc>
            </a:pPr>
            <a:r>
              <a:rPr lang="zh-CN" altLang="en-US" dirty="0">
                <a:ea typeface="宋体" panose="02010600030101010101" pitchFamily="2" charset="-122"/>
              </a:rPr>
              <a:t>没有任何相关</a:t>
            </a:r>
          </a:p>
          <a:p>
            <a:pPr>
              <a:lnSpc>
                <a:spcPct val="80000"/>
              </a:lnSpc>
            </a:pPr>
            <a:r>
              <a:rPr lang="zh-CN" altLang="en-US" sz="2400" dirty="0">
                <a:ea typeface="宋体" panose="02010600030101010101" pitchFamily="2" charset="-122"/>
              </a:rPr>
              <a:t>如果在同一时刻发射的指令越多，译码和发射就越困难</a:t>
            </a:r>
            <a:endParaRPr lang="en-US" altLang="zh-CN" sz="2400" dirty="0">
              <a:ea typeface="宋体" panose="02010600030101010101" pitchFamily="2" charset="-122"/>
            </a:endParaRPr>
          </a:p>
          <a:p>
            <a:pPr lvl="1">
              <a:lnSpc>
                <a:spcPct val="80000"/>
              </a:lnSpc>
            </a:pPr>
            <a:r>
              <a:rPr lang="zh-CN" altLang="en-US" dirty="0">
                <a:ea typeface="宋体" panose="02010600030101010101" pitchFamily="2" charset="-122"/>
              </a:rPr>
              <a:t>即使是同一时刻发射2条</a:t>
            </a:r>
            <a:r>
              <a:rPr lang="en-US" altLang="zh-CN" dirty="0">
                <a:ea typeface="宋体" panose="02010600030101010101" pitchFamily="2" charset="-122"/>
              </a:rPr>
              <a:t> =&gt;</a:t>
            </a:r>
            <a:r>
              <a:rPr lang="zh-CN" altLang="en-US" dirty="0">
                <a:ea typeface="宋体" panose="02010600030101010101" pitchFamily="2" charset="-122"/>
              </a:rPr>
              <a:t>需检查2个操作码，6个寄存器描述符 ，检查是发射1条还是2条指令。</a:t>
            </a:r>
          </a:p>
          <a:p>
            <a:pPr lvl="1">
              <a:lnSpc>
                <a:spcPct val="80000"/>
              </a:lnSpc>
            </a:pPr>
            <a:endParaRPr lang="zh-CN" altLang="en-US" dirty="0">
              <a:ea typeface="宋体" panose="02010600030101010101" pitchFamily="2" charset="-122"/>
            </a:endParaRPr>
          </a:p>
          <a:p>
            <a:pPr>
              <a:lnSpc>
                <a:spcPct val="80000"/>
              </a:lnSpc>
            </a:pPr>
            <a:r>
              <a:rPr lang="en-US" altLang="zh-CN" sz="2400" dirty="0">
                <a:ea typeface="宋体" panose="02010600030101010101" pitchFamily="2" charset="-122"/>
              </a:rPr>
              <a:t>VLIW</a:t>
            </a:r>
          </a:p>
          <a:p>
            <a:pPr lvl="1">
              <a:lnSpc>
                <a:spcPct val="80000"/>
              </a:lnSpc>
            </a:pPr>
            <a:r>
              <a:rPr lang="zh-CN" altLang="en-US" dirty="0">
                <a:ea typeface="宋体" panose="02010600030101010101" pitchFamily="2" charset="-122"/>
              </a:rPr>
              <a:t>指令字较长可以容纳较多的操作</a:t>
            </a:r>
            <a:endParaRPr lang="en-US" altLang="zh-CN" dirty="0">
              <a:ea typeface="宋体" panose="02010600030101010101" pitchFamily="2" charset="-122"/>
            </a:endParaRPr>
          </a:p>
          <a:p>
            <a:pPr lvl="1">
              <a:lnSpc>
                <a:spcPct val="80000"/>
              </a:lnSpc>
            </a:pPr>
            <a:r>
              <a:rPr lang="zh-CN" altLang="en-US" dirty="0">
                <a:ea typeface="宋体" panose="02010600030101010101" pitchFamily="2" charset="-122"/>
              </a:rPr>
              <a:t>根据定义</a:t>
            </a:r>
            <a:r>
              <a:rPr lang="en-US" altLang="zh-CN" dirty="0">
                <a:ea typeface="宋体" panose="02010600030101010101" pitchFamily="2" charset="-122"/>
              </a:rPr>
              <a:t>,VLIW</a:t>
            </a:r>
            <a:r>
              <a:rPr lang="zh-CN" altLang="en-US" dirty="0">
                <a:ea typeface="宋体" panose="02010600030101010101" pitchFamily="2" charset="-122"/>
              </a:rPr>
              <a:t>中的所有操作是由编译时刻组合的，并且是相互无关的，也就是说：可以并行执行</a:t>
            </a:r>
            <a:endParaRPr lang="en-US" altLang="zh-CN" dirty="0">
              <a:ea typeface="宋体" panose="02010600030101010101" pitchFamily="2" charset="-122"/>
            </a:endParaRPr>
          </a:p>
          <a:p>
            <a:pPr lvl="1">
              <a:lnSpc>
                <a:spcPct val="80000"/>
              </a:lnSpc>
            </a:pPr>
            <a:r>
              <a:rPr lang="zh-CN" altLang="en-US" dirty="0">
                <a:ea typeface="宋体" panose="02010600030101010101" pitchFamily="2" charset="-122"/>
              </a:rPr>
              <a:t>例如 2 个整数操作，2个浮点操作，2个存储器引用，1个分支指令</a:t>
            </a:r>
            <a:endParaRPr lang="en-US" altLang="zh-CN" dirty="0">
              <a:ea typeface="宋体" panose="02010600030101010101" pitchFamily="2" charset="-122"/>
            </a:endParaRPr>
          </a:p>
          <a:p>
            <a:pPr lvl="2">
              <a:lnSpc>
                <a:spcPct val="80000"/>
              </a:lnSpc>
            </a:pPr>
            <a:r>
              <a:rPr lang="zh-CN" altLang="en-US" dirty="0">
                <a:ea typeface="宋体" panose="02010600030101010101" pitchFamily="2" charset="-122"/>
              </a:rPr>
              <a:t>每一个操作用16 到</a:t>
            </a:r>
            <a:r>
              <a:rPr lang="en-US" altLang="zh-CN" dirty="0">
                <a:ea typeface="宋体" panose="02010600030101010101" pitchFamily="2" charset="-122"/>
              </a:rPr>
              <a:t> 24 </a:t>
            </a:r>
            <a:r>
              <a:rPr lang="zh-CN" altLang="en-US" dirty="0">
                <a:ea typeface="宋体" panose="02010600030101010101" pitchFamily="2" charset="-122"/>
              </a:rPr>
              <a:t>位 表示</a:t>
            </a:r>
            <a:r>
              <a:rPr lang="en-US" altLang="zh-CN" dirty="0">
                <a:ea typeface="宋体" panose="02010600030101010101" pitchFamily="2" charset="-122"/>
              </a:rPr>
              <a:t> =&gt; </a:t>
            </a:r>
            <a:r>
              <a:rPr lang="zh-CN" altLang="en-US" dirty="0">
                <a:ea typeface="宋体" panose="02010600030101010101" pitchFamily="2" charset="-122"/>
              </a:rPr>
              <a:t>共7*16 ＝</a:t>
            </a:r>
            <a:r>
              <a:rPr lang="en-US" altLang="zh-CN" dirty="0">
                <a:ea typeface="宋体" panose="02010600030101010101" pitchFamily="2" charset="-122"/>
              </a:rPr>
              <a:t> 112 bits </a:t>
            </a:r>
            <a:r>
              <a:rPr lang="zh-CN" altLang="en-US" dirty="0">
                <a:ea typeface="宋体" panose="02010600030101010101" pitchFamily="2" charset="-122"/>
              </a:rPr>
              <a:t>到 7*24 ＝</a:t>
            </a:r>
            <a:r>
              <a:rPr lang="en-US" altLang="zh-CN" dirty="0">
                <a:ea typeface="宋体" panose="02010600030101010101" pitchFamily="2" charset="-122"/>
              </a:rPr>
              <a:t> 168 bits wide</a:t>
            </a:r>
          </a:p>
          <a:p>
            <a:pPr lvl="1">
              <a:lnSpc>
                <a:spcPct val="80000"/>
              </a:lnSpc>
            </a:pPr>
            <a:r>
              <a:rPr lang="zh-CN" altLang="en-US" dirty="0">
                <a:ea typeface="宋体" panose="02010600030101010101" pitchFamily="2" charset="-122"/>
              </a:rPr>
              <a:t>需要用编译技术调度来解决分支问题</a:t>
            </a:r>
            <a:endParaRPr lang="en-US" altLang="zh-CN" dirty="0">
              <a:ea typeface="宋体" panose="02010600030101010101" pitchFamily="2" charset="-122"/>
            </a:endParaRPr>
          </a:p>
        </p:txBody>
      </p:sp>
    </p:spTree>
    <p:extLst>
      <p:ext uri="{BB962C8B-B14F-4D97-AF65-F5344CB8AC3E}">
        <p14:creationId xmlns:p14="http://schemas.microsoft.com/office/powerpoint/2010/main" val="2563335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59050" y="190500"/>
            <a:ext cx="7162800" cy="457200"/>
          </a:xfrm>
          <a:noFill/>
        </p:spPr>
        <p:txBody>
          <a:bodyPr>
            <a:normAutofit fontScale="90000"/>
          </a:bodyPr>
          <a:lstStyle/>
          <a:p>
            <a:r>
              <a:rPr lang="zh-CN" altLang="en-US" dirty="0" smtClean="0">
                <a:ea typeface="宋体" panose="02010600030101010101" pitchFamily="2" charset="-122"/>
              </a:rPr>
              <a:t>基于</a:t>
            </a:r>
            <a:r>
              <a:rPr lang="en-US" altLang="zh-CN" dirty="0" smtClean="0">
                <a:ea typeface="宋体" panose="02010600030101010101" pitchFamily="2" charset="-122"/>
              </a:rPr>
              <a:t>VLIW</a:t>
            </a:r>
            <a:r>
              <a:rPr lang="zh-CN" altLang="en-US" dirty="0" smtClean="0">
                <a:ea typeface="宋体" panose="02010600030101010101" pitchFamily="2" charset="-122"/>
              </a:rPr>
              <a:t>的循环展开</a:t>
            </a:r>
            <a:endParaRPr lang="en-US" altLang="zh-CN" dirty="0" smtClean="0">
              <a:ea typeface="宋体" panose="02010600030101010101" pitchFamily="2" charset="-122"/>
            </a:endParaRPr>
          </a:p>
        </p:txBody>
      </p:sp>
      <p:sp>
        <p:nvSpPr>
          <p:cNvPr id="12291" name="Rectangle 3"/>
          <p:cNvSpPr>
            <a:spLocks noGrp="1" noChangeArrowheads="1"/>
          </p:cNvSpPr>
          <p:nvPr>
            <p:ph type="body" idx="1"/>
          </p:nvPr>
        </p:nvSpPr>
        <p:spPr>
          <a:xfrm>
            <a:off x="1003300" y="736600"/>
            <a:ext cx="10452100" cy="5689600"/>
          </a:xfrm>
          <a:noFill/>
        </p:spPr>
        <p:txBody>
          <a:bodyPr>
            <a:noAutofit/>
          </a:bodyPr>
          <a:lstStyle/>
          <a:p>
            <a:pPr marL="0" indent="0">
              <a:buNone/>
              <a:tabLst>
                <a:tab pos="1543050" algn="l"/>
                <a:tab pos="3028950" algn="l"/>
                <a:tab pos="4800600" algn="l"/>
                <a:tab pos="6172200" algn="l"/>
                <a:tab pos="8115300" algn="r"/>
              </a:tabLst>
            </a:pPr>
            <a:r>
              <a:rPr lang="en-US" altLang="zh-CN" sz="2000" i="1" dirty="0">
                <a:ea typeface="宋体" panose="02010600030101010101" pitchFamily="2" charset="-122"/>
              </a:rPr>
              <a:t>Memory 	Memory	FP	FP	Int. op/	Clock</a:t>
            </a:r>
            <a:br>
              <a:rPr lang="en-US" altLang="zh-CN" sz="2000" i="1" dirty="0">
                <a:ea typeface="宋体" panose="02010600030101010101" pitchFamily="2" charset="-122"/>
              </a:rPr>
            </a:br>
            <a:r>
              <a:rPr lang="en-US" altLang="zh-CN" sz="2000" i="1" dirty="0">
                <a:ea typeface="宋体" panose="02010600030101010101" pitchFamily="2" charset="-122"/>
              </a:rPr>
              <a:t>reference 1	reference 2	operation 1	 op. 2 	branch</a:t>
            </a:r>
          </a:p>
          <a:p>
            <a:pPr marL="0" indent="0">
              <a:buNone/>
              <a:tabLst>
                <a:tab pos="1543050" algn="l"/>
                <a:tab pos="3028950" algn="l"/>
                <a:tab pos="4800600" algn="l"/>
                <a:tab pos="6172200" algn="l"/>
                <a:tab pos="8115300" algn="r"/>
              </a:tabLst>
            </a:pPr>
            <a:r>
              <a:rPr lang="en-US" altLang="zh-CN" sz="1800" dirty="0">
                <a:ea typeface="宋体" panose="02010600030101010101" pitchFamily="2" charset="-122"/>
              </a:rPr>
              <a:t>LD F0,0(R1)	LD F6,-8(R1)				1</a:t>
            </a:r>
          </a:p>
          <a:p>
            <a:pPr marL="0" indent="0">
              <a:buNone/>
              <a:tabLst>
                <a:tab pos="1543050" algn="l"/>
                <a:tab pos="3028950" algn="l"/>
                <a:tab pos="4800600" algn="l"/>
                <a:tab pos="6172200" algn="l"/>
                <a:tab pos="8115300" algn="r"/>
              </a:tabLst>
            </a:pPr>
            <a:r>
              <a:rPr lang="en-US" altLang="zh-CN" sz="1800" dirty="0">
                <a:ea typeface="宋体" panose="02010600030101010101" pitchFamily="2" charset="-122"/>
              </a:rPr>
              <a:t>LD F10,-16(R1)	LD F14,-24(R1)				2</a:t>
            </a:r>
          </a:p>
          <a:p>
            <a:pPr marL="0" indent="0">
              <a:buNone/>
              <a:tabLst>
                <a:tab pos="1543050" algn="l"/>
                <a:tab pos="3028950" algn="l"/>
                <a:tab pos="4800600" algn="l"/>
                <a:tab pos="6172200" algn="l"/>
                <a:tab pos="8115300" algn="r"/>
              </a:tabLst>
            </a:pPr>
            <a:r>
              <a:rPr lang="en-US" altLang="zh-CN" sz="1800" dirty="0">
                <a:ea typeface="宋体" panose="02010600030101010101" pitchFamily="2" charset="-122"/>
              </a:rPr>
              <a:t>LD F18,-32(R1)	LD F22,-40(R1)	ADDD F4,F0,F2	ADDD </a:t>
            </a:r>
            <a:r>
              <a:rPr lang="en-US" altLang="zh-CN" sz="1800" dirty="0" smtClean="0">
                <a:ea typeface="宋体" panose="02010600030101010101" pitchFamily="2" charset="-122"/>
              </a:rPr>
              <a:t>F8,F6,F2 </a:t>
            </a:r>
            <a:r>
              <a:rPr lang="en-US" altLang="zh-CN" sz="1800" dirty="0">
                <a:ea typeface="宋体" panose="02010600030101010101" pitchFamily="2" charset="-122"/>
              </a:rPr>
              <a:t>	3</a:t>
            </a:r>
          </a:p>
          <a:p>
            <a:pPr marL="0" indent="0">
              <a:buNone/>
              <a:tabLst>
                <a:tab pos="1543050" algn="l"/>
                <a:tab pos="3028950" algn="l"/>
                <a:tab pos="4800600" algn="l"/>
                <a:tab pos="6172200" algn="l"/>
                <a:tab pos="8115300" algn="r"/>
              </a:tabLst>
            </a:pPr>
            <a:r>
              <a:rPr lang="en-US" altLang="zh-CN" sz="1800" dirty="0">
                <a:ea typeface="宋体" panose="02010600030101010101" pitchFamily="2" charset="-122"/>
              </a:rPr>
              <a:t>LD F26,-48(R1)		ADDD F12,F10,F2	ADDD F16,F14,F2	4</a:t>
            </a:r>
          </a:p>
          <a:p>
            <a:pPr marL="0" indent="0">
              <a:buNone/>
              <a:tabLst>
                <a:tab pos="1543050" algn="l"/>
                <a:tab pos="3028950" algn="l"/>
                <a:tab pos="4800600" algn="l"/>
                <a:tab pos="6172200" algn="l"/>
                <a:tab pos="8115300" algn="r"/>
              </a:tabLst>
            </a:pPr>
            <a:r>
              <a:rPr lang="en-US" altLang="zh-CN" sz="1800" dirty="0">
                <a:ea typeface="宋体" panose="02010600030101010101" pitchFamily="2" charset="-122"/>
              </a:rPr>
              <a:t>		ADDD F20,F18,F2	ADDD F24,F22,F2	5</a:t>
            </a:r>
          </a:p>
          <a:p>
            <a:pPr marL="0" indent="0">
              <a:buNone/>
              <a:tabLst>
                <a:tab pos="1543050" algn="l"/>
                <a:tab pos="3028950" algn="l"/>
                <a:tab pos="4800600" algn="l"/>
                <a:tab pos="6172200" algn="l"/>
                <a:tab pos="8115300" algn="r"/>
              </a:tabLst>
            </a:pPr>
            <a:r>
              <a:rPr lang="en-US" altLang="zh-CN" sz="1800" dirty="0">
                <a:ea typeface="宋体" panose="02010600030101010101" pitchFamily="2" charset="-122"/>
              </a:rPr>
              <a:t>SD 0(R1),F4	SD -8(R1),F8	ADDD F28,F26,F2			6</a:t>
            </a:r>
          </a:p>
          <a:p>
            <a:pPr marL="0" indent="0">
              <a:buNone/>
              <a:tabLst>
                <a:tab pos="1543050" algn="l"/>
                <a:tab pos="3028950" algn="l"/>
                <a:tab pos="4800600" algn="l"/>
                <a:tab pos="6172200" algn="l"/>
                <a:tab pos="8115300" algn="r"/>
              </a:tabLst>
            </a:pPr>
            <a:r>
              <a:rPr lang="en-US" altLang="zh-CN" sz="1800" dirty="0">
                <a:ea typeface="宋体" panose="02010600030101010101" pitchFamily="2" charset="-122"/>
              </a:rPr>
              <a:t>SD -16(R1),F12	SD -24(R1),F16			SUBI  R1,R1,#48 	7</a:t>
            </a:r>
          </a:p>
          <a:p>
            <a:pPr marL="0" indent="0">
              <a:buNone/>
              <a:tabLst>
                <a:tab pos="1543050" algn="l"/>
                <a:tab pos="3028950" algn="l"/>
                <a:tab pos="4800600" algn="l"/>
                <a:tab pos="6172200" algn="l"/>
                <a:tab pos="8115300" algn="r"/>
              </a:tabLst>
            </a:pPr>
            <a:r>
              <a:rPr lang="en-US" altLang="zh-CN" sz="1800" dirty="0">
                <a:ea typeface="宋体" panose="02010600030101010101" pitchFamily="2" charset="-122"/>
              </a:rPr>
              <a:t>SD 16(R1),F20	SD 8(R1),F24				8</a:t>
            </a:r>
          </a:p>
          <a:p>
            <a:pPr marL="0" indent="0">
              <a:buNone/>
              <a:tabLst>
                <a:tab pos="1543050" algn="l"/>
                <a:tab pos="3028950" algn="l"/>
                <a:tab pos="4800600" algn="l"/>
                <a:tab pos="6172200" algn="l"/>
                <a:tab pos="8115300" algn="r"/>
              </a:tabLst>
            </a:pPr>
            <a:r>
              <a:rPr lang="en-US" altLang="zh-CN" sz="1800" dirty="0">
                <a:ea typeface="宋体" panose="02010600030101010101" pitchFamily="2" charset="-122"/>
              </a:rPr>
              <a:t>SD -0(R1),F28				BNEZ R1,LOOP	9</a:t>
            </a:r>
            <a:endParaRPr lang="en-US" altLang="zh-CN" sz="3600" dirty="0" smtClean="0">
              <a:ea typeface="宋体" panose="02010600030101010101" pitchFamily="2" charset="-122"/>
            </a:endParaRPr>
          </a:p>
          <a:p>
            <a:pPr marL="0" indent="0">
              <a:buNone/>
              <a:tabLst>
                <a:tab pos="1543050" algn="l"/>
                <a:tab pos="3028950" algn="l"/>
                <a:tab pos="4800600" algn="l"/>
                <a:tab pos="6172200" algn="l"/>
                <a:tab pos="8115300" algn="r"/>
              </a:tabLst>
            </a:pPr>
            <a:r>
              <a:rPr lang="en-US" altLang="zh-CN" dirty="0" smtClean="0">
                <a:solidFill>
                  <a:schemeClr val="hlink"/>
                </a:solidFill>
                <a:ea typeface="宋体" panose="02010600030101010101" pitchFamily="2" charset="-122"/>
              </a:rPr>
              <a:t>  </a:t>
            </a:r>
            <a:r>
              <a:rPr lang="en-US" altLang="zh-CN" sz="1800" dirty="0" smtClean="0">
                <a:solidFill>
                  <a:schemeClr val="hlink"/>
                </a:solidFill>
                <a:ea typeface="宋体" panose="02010600030101010101" pitchFamily="2" charset="-122"/>
              </a:rPr>
              <a:t>Unrolled 7 times to avoid delays</a:t>
            </a:r>
          </a:p>
          <a:p>
            <a:pPr marL="0" indent="0">
              <a:buNone/>
              <a:tabLst>
                <a:tab pos="1543050" algn="l"/>
                <a:tab pos="3028950" algn="l"/>
                <a:tab pos="4800600" algn="l"/>
                <a:tab pos="6172200" algn="l"/>
                <a:tab pos="8115300" algn="r"/>
              </a:tabLst>
            </a:pPr>
            <a:r>
              <a:rPr lang="en-US" altLang="zh-CN" sz="1800" dirty="0" smtClean="0">
                <a:solidFill>
                  <a:schemeClr val="hlink"/>
                </a:solidFill>
                <a:ea typeface="宋体" panose="02010600030101010101" pitchFamily="2" charset="-122"/>
              </a:rPr>
              <a:t>  7 results in 9 clocks, or 1.3 clocks per iteration (1.8X)</a:t>
            </a:r>
          </a:p>
          <a:p>
            <a:pPr marL="0" indent="0">
              <a:buNone/>
              <a:tabLst>
                <a:tab pos="1543050" algn="l"/>
                <a:tab pos="3028950" algn="l"/>
                <a:tab pos="4800600" algn="l"/>
                <a:tab pos="6172200" algn="l"/>
                <a:tab pos="8115300" algn="r"/>
              </a:tabLst>
            </a:pPr>
            <a:r>
              <a:rPr lang="en-US" altLang="zh-CN" sz="1800" dirty="0" smtClean="0">
                <a:solidFill>
                  <a:schemeClr val="hlink"/>
                </a:solidFill>
                <a:ea typeface="宋体" panose="02010600030101010101" pitchFamily="2" charset="-122"/>
              </a:rPr>
              <a:t>  Average: 2.5 ops per clock, 50% efficiency</a:t>
            </a:r>
          </a:p>
          <a:p>
            <a:pPr marL="0" indent="0">
              <a:buNone/>
              <a:tabLst>
                <a:tab pos="1543050" algn="l"/>
                <a:tab pos="3028950" algn="l"/>
                <a:tab pos="4800600" algn="l"/>
                <a:tab pos="6172200" algn="l"/>
                <a:tab pos="8115300" algn="r"/>
              </a:tabLst>
            </a:pPr>
            <a:r>
              <a:rPr lang="en-US" altLang="zh-CN" dirty="0" smtClean="0">
                <a:ea typeface="宋体" panose="02010600030101010101" pitchFamily="2" charset="-122"/>
              </a:rPr>
              <a:t>  </a:t>
            </a:r>
            <a:r>
              <a:rPr lang="zh-CN" altLang="en-US" sz="2400" dirty="0" smtClean="0">
                <a:ea typeface="宋体" panose="02010600030101010101" pitchFamily="2" charset="-122"/>
              </a:rPr>
              <a:t>注: 在</a:t>
            </a:r>
            <a:r>
              <a:rPr lang="en-US" altLang="zh-CN" sz="2400" dirty="0" smtClean="0">
                <a:ea typeface="宋体" panose="02010600030101010101" pitchFamily="2" charset="-122"/>
              </a:rPr>
              <a:t>VLIW</a:t>
            </a:r>
            <a:r>
              <a:rPr lang="zh-CN" altLang="en-US" sz="2400" dirty="0" smtClean="0">
                <a:ea typeface="宋体" panose="02010600030101010101" pitchFamily="2" charset="-122"/>
              </a:rPr>
              <a:t>中，一条超长指令有更多的读写寄存器操作(</a:t>
            </a:r>
            <a:r>
              <a:rPr lang="en-US" altLang="zh-CN" sz="2400" dirty="0" smtClean="0">
                <a:ea typeface="宋体" panose="02010600030101010101" pitchFamily="2" charset="-122"/>
              </a:rPr>
              <a:t>15 vs. 6 in SS)</a:t>
            </a:r>
          </a:p>
        </p:txBody>
      </p:sp>
      <p:sp>
        <p:nvSpPr>
          <p:cNvPr id="12292" name="Line 4"/>
          <p:cNvSpPr>
            <a:spLocks noChangeShapeType="1"/>
          </p:cNvSpPr>
          <p:nvPr/>
        </p:nvSpPr>
        <p:spPr bwMode="auto">
          <a:xfrm>
            <a:off x="1682750" y="2038350"/>
            <a:ext cx="3549650" cy="53975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3" name="Line 5"/>
          <p:cNvSpPr>
            <a:spLocks noChangeShapeType="1"/>
          </p:cNvSpPr>
          <p:nvPr/>
        </p:nvSpPr>
        <p:spPr bwMode="auto">
          <a:xfrm flipH="1">
            <a:off x="2235200" y="2806700"/>
            <a:ext cx="2679700" cy="88900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693690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174625"/>
            <a:ext cx="10515600" cy="447675"/>
          </a:xfrm>
          <a:noFill/>
        </p:spPr>
        <p:txBody>
          <a:bodyPr>
            <a:normAutofit fontScale="90000"/>
          </a:bodyPr>
          <a:lstStyle/>
          <a:p>
            <a:r>
              <a:rPr lang="en-US" altLang="zh-CN" dirty="0" smtClean="0">
                <a:ea typeface="宋体" panose="02010600030101010101" pitchFamily="2" charset="-122"/>
              </a:rPr>
              <a:t>Trace Scheduling</a:t>
            </a:r>
          </a:p>
        </p:txBody>
      </p:sp>
      <p:sp>
        <p:nvSpPr>
          <p:cNvPr id="13315" name="Rectangle 3"/>
          <p:cNvSpPr>
            <a:spLocks noGrp="1" noChangeArrowheads="1"/>
          </p:cNvSpPr>
          <p:nvPr>
            <p:ph idx="1"/>
          </p:nvPr>
        </p:nvSpPr>
        <p:spPr>
          <a:xfrm>
            <a:off x="838200" y="876300"/>
            <a:ext cx="10515600" cy="5237163"/>
          </a:xfrm>
          <a:noFill/>
        </p:spPr>
        <p:txBody>
          <a:bodyPr/>
          <a:lstStyle/>
          <a:p>
            <a:r>
              <a:rPr lang="zh-CN" altLang="en-US" dirty="0" smtClean="0">
                <a:ea typeface="宋体" panose="02010600030101010101" pitchFamily="2" charset="-122"/>
              </a:rPr>
              <a:t>消除分支的一种策略</a:t>
            </a:r>
            <a:endParaRPr lang="en-US" altLang="zh-CN" dirty="0" smtClean="0">
              <a:ea typeface="宋体" panose="02010600030101010101" pitchFamily="2" charset="-122"/>
            </a:endParaRPr>
          </a:p>
          <a:p>
            <a:r>
              <a:rPr lang="zh-CN" altLang="en-US" dirty="0" smtClean="0">
                <a:ea typeface="宋体" panose="02010600030101010101" pitchFamily="2" charset="-122"/>
              </a:rPr>
              <a:t>两步：</a:t>
            </a:r>
          </a:p>
          <a:p>
            <a:pPr lvl="1"/>
            <a:r>
              <a:rPr lang="en-US" altLang="zh-CN" i="1" dirty="0" smtClean="0">
                <a:solidFill>
                  <a:schemeClr val="hlink"/>
                </a:solidFill>
                <a:ea typeface="宋体" panose="02010600030101010101" pitchFamily="2" charset="-122"/>
              </a:rPr>
              <a:t>Trace Selection</a:t>
            </a:r>
            <a:endParaRPr lang="en-US" altLang="zh-CN" dirty="0" smtClean="0">
              <a:ea typeface="宋体" panose="02010600030101010101" pitchFamily="2" charset="-122"/>
            </a:endParaRPr>
          </a:p>
          <a:p>
            <a:pPr lvl="2"/>
            <a:r>
              <a:rPr lang="zh-CN" altLang="en-US" dirty="0" smtClean="0">
                <a:ea typeface="宋体" panose="02010600030101010101" pitchFamily="2" charset="-122"/>
              </a:rPr>
              <a:t>搜索可能最长的直线型代码（由一组基本块构成）（通过静态预测或</a:t>
            </a:r>
            <a:r>
              <a:rPr lang="en-US" altLang="zh-CN" dirty="0" smtClean="0">
                <a:ea typeface="宋体" panose="02010600030101010101" pitchFamily="2" charset="-122"/>
              </a:rPr>
              <a:t>profile</a:t>
            </a:r>
            <a:r>
              <a:rPr lang="zh-CN" altLang="en-US" dirty="0" smtClean="0">
                <a:ea typeface="宋体" panose="02010600030101010101" pitchFamily="2" charset="-122"/>
              </a:rPr>
              <a:t>技术）(</a:t>
            </a:r>
            <a:r>
              <a:rPr lang="en-US" altLang="zh-CN" i="1" u="sng" dirty="0" smtClean="0">
                <a:solidFill>
                  <a:schemeClr val="hlink"/>
                </a:solidFill>
                <a:ea typeface="宋体" panose="02010600030101010101" pitchFamily="2" charset="-122"/>
              </a:rPr>
              <a:t>trace</a:t>
            </a:r>
            <a:r>
              <a:rPr lang="en-US" altLang="zh-CN" dirty="0" smtClean="0">
                <a:ea typeface="宋体" panose="02010600030101010101" pitchFamily="2" charset="-122"/>
              </a:rPr>
              <a:t>) </a:t>
            </a:r>
          </a:p>
          <a:p>
            <a:pPr lvl="1"/>
            <a:r>
              <a:rPr lang="en-US" altLang="zh-CN" i="1" dirty="0" smtClean="0">
                <a:solidFill>
                  <a:schemeClr val="hlink"/>
                </a:solidFill>
                <a:ea typeface="宋体" panose="02010600030101010101" pitchFamily="2" charset="-122"/>
              </a:rPr>
              <a:t>Trace Compaction</a:t>
            </a:r>
            <a:endParaRPr lang="en-US" altLang="zh-CN" dirty="0" smtClean="0">
              <a:ea typeface="宋体" panose="02010600030101010101" pitchFamily="2" charset="-122"/>
            </a:endParaRPr>
          </a:p>
          <a:p>
            <a:pPr lvl="2"/>
            <a:r>
              <a:rPr lang="zh-CN" altLang="en-US" dirty="0" smtClean="0">
                <a:ea typeface="宋体" panose="02010600030101010101" pitchFamily="2" charset="-122"/>
              </a:rPr>
              <a:t>将</a:t>
            </a:r>
            <a:r>
              <a:rPr lang="en-US" altLang="zh-CN" dirty="0" smtClean="0">
                <a:ea typeface="宋体" panose="02010600030101010101" pitchFamily="2" charset="-122"/>
              </a:rPr>
              <a:t>trace</a:t>
            </a:r>
            <a:r>
              <a:rPr lang="zh-CN" altLang="en-US" dirty="0" smtClean="0">
                <a:ea typeface="宋体" panose="02010600030101010101" pitchFamily="2" charset="-122"/>
              </a:rPr>
              <a:t>中的指令拼装为若干条</a:t>
            </a:r>
            <a:r>
              <a:rPr lang="en-US" altLang="zh-CN" dirty="0" smtClean="0">
                <a:ea typeface="宋体" panose="02010600030101010101" pitchFamily="2" charset="-122"/>
              </a:rPr>
              <a:t>VLIW </a:t>
            </a:r>
            <a:r>
              <a:rPr lang="zh-CN" altLang="en-US" dirty="0" smtClean="0">
                <a:ea typeface="宋体" panose="02010600030101010101" pitchFamily="2" charset="-122"/>
              </a:rPr>
              <a:t>指令</a:t>
            </a:r>
            <a:endParaRPr lang="en-US" altLang="zh-CN" dirty="0" smtClean="0">
              <a:ea typeface="宋体" panose="02010600030101010101" pitchFamily="2" charset="-122"/>
            </a:endParaRPr>
          </a:p>
          <a:p>
            <a:pPr lvl="2"/>
            <a:r>
              <a:rPr lang="zh-CN" altLang="en-US" dirty="0" smtClean="0">
                <a:ea typeface="宋体" panose="02010600030101010101" pitchFamily="2" charset="-122"/>
              </a:rPr>
              <a:t>需要一些保存环境的代码，以防预测错误</a:t>
            </a:r>
            <a:endParaRPr lang="en-US" altLang="zh-CN" dirty="0" smtClean="0">
              <a:ea typeface="宋体" panose="02010600030101010101" pitchFamily="2" charset="-122"/>
            </a:endParaRPr>
          </a:p>
          <a:p>
            <a:r>
              <a:rPr lang="zh-CN" altLang="en-US" dirty="0" smtClean="0">
                <a:ea typeface="宋体" panose="02010600030101010101" pitchFamily="2" charset="-122"/>
              </a:rPr>
              <a:t>由编译器撤销预测错误造成的后果（恢复寄存器的原值</a:t>
            </a:r>
            <a:r>
              <a:rPr lang="en-US" altLang="zh-CN" dirty="0" smtClean="0">
                <a:ea typeface="宋体" panose="02010600030101010101" pitchFamily="2" charset="-122"/>
              </a:rPr>
              <a:t>)</a:t>
            </a:r>
          </a:p>
        </p:txBody>
      </p:sp>
      <p:grpSp>
        <p:nvGrpSpPr>
          <p:cNvPr id="13316" name="Group 9"/>
          <p:cNvGrpSpPr>
            <a:grpSpLocks/>
          </p:cNvGrpSpPr>
          <p:nvPr/>
        </p:nvGrpSpPr>
        <p:grpSpPr bwMode="auto">
          <a:xfrm>
            <a:off x="10274300" y="3670301"/>
            <a:ext cx="960438" cy="1673225"/>
            <a:chOff x="4511" y="1740"/>
            <a:chExt cx="605" cy="1054"/>
          </a:xfrm>
        </p:grpSpPr>
        <p:sp>
          <p:nvSpPr>
            <p:cNvPr id="13317" name="Line 4"/>
            <p:cNvSpPr>
              <a:spLocks noChangeShapeType="1"/>
            </p:cNvSpPr>
            <p:nvPr/>
          </p:nvSpPr>
          <p:spPr bwMode="auto">
            <a:xfrm>
              <a:off x="4652" y="1784"/>
              <a:ext cx="428" cy="3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8" name="Line 5"/>
            <p:cNvSpPr>
              <a:spLocks noChangeShapeType="1"/>
            </p:cNvSpPr>
            <p:nvPr/>
          </p:nvSpPr>
          <p:spPr bwMode="auto">
            <a:xfrm flipH="1">
              <a:off x="4511" y="1970"/>
              <a:ext cx="376" cy="4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9" name="Line 6"/>
            <p:cNvSpPr>
              <a:spLocks noChangeShapeType="1"/>
            </p:cNvSpPr>
            <p:nvPr/>
          </p:nvSpPr>
          <p:spPr bwMode="auto">
            <a:xfrm>
              <a:off x="4688" y="2216"/>
              <a:ext cx="428" cy="3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0" name="Line 7"/>
            <p:cNvSpPr>
              <a:spLocks noChangeShapeType="1"/>
            </p:cNvSpPr>
            <p:nvPr/>
          </p:nvSpPr>
          <p:spPr bwMode="auto">
            <a:xfrm flipH="1">
              <a:off x="4511" y="2366"/>
              <a:ext cx="376" cy="4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1" name="Freeform 8"/>
            <p:cNvSpPr>
              <a:spLocks/>
            </p:cNvSpPr>
            <p:nvPr/>
          </p:nvSpPr>
          <p:spPr bwMode="auto">
            <a:xfrm>
              <a:off x="4680" y="1740"/>
              <a:ext cx="277" cy="1021"/>
            </a:xfrm>
            <a:custGeom>
              <a:avLst/>
              <a:gdLst>
                <a:gd name="T0" fmla="*/ 24 w 277"/>
                <a:gd name="T1" fmla="*/ 0 h 1021"/>
                <a:gd name="T2" fmla="*/ 48 w 277"/>
                <a:gd name="T3" fmla="*/ 12 h 1021"/>
                <a:gd name="T4" fmla="*/ 72 w 277"/>
                <a:gd name="T5" fmla="*/ 36 h 1021"/>
                <a:gd name="T6" fmla="*/ 96 w 277"/>
                <a:gd name="T7" fmla="*/ 48 h 1021"/>
                <a:gd name="T8" fmla="*/ 120 w 277"/>
                <a:gd name="T9" fmla="*/ 48 h 1021"/>
                <a:gd name="T10" fmla="*/ 144 w 277"/>
                <a:gd name="T11" fmla="*/ 72 h 1021"/>
                <a:gd name="T12" fmla="*/ 168 w 277"/>
                <a:gd name="T13" fmla="*/ 72 h 1021"/>
                <a:gd name="T14" fmla="*/ 192 w 277"/>
                <a:gd name="T15" fmla="*/ 84 h 1021"/>
                <a:gd name="T16" fmla="*/ 216 w 277"/>
                <a:gd name="T17" fmla="*/ 96 h 1021"/>
                <a:gd name="T18" fmla="*/ 228 w 277"/>
                <a:gd name="T19" fmla="*/ 120 h 1021"/>
                <a:gd name="T20" fmla="*/ 252 w 277"/>
                <a:gd name="T21" fmla="*/ 132 h 1021"/>
                <a:gd name="T22" fmla="*/ 252 w 277"/>
                <a:gd name="T23" fmla="*/ 156 h 1021"/>
                <a:gd name="T24" fmla="*/ 264 w 277"/>
                <a:gd name="T25" fmla="*/ 180 h 1021"/>
                <a:gd name="T26" fmla="*/ 276 w 277"/>
                <a:gd name="T27" fmla="*/ 204 h 1021"/>
                <a:gd name="T28" fmla="*/ 276 w 277"/>
                <a:gd name="T29" fmla="*/ 228 h 1021"/>
                <a:gd name="T30" fmla="*/ 276 w 277"/>
                <a:gd name="T31" fmla="*/ 252 h 1021"/>
                <a:gd name="T32" fmla="*/ 252 w 277"/>
                <a:gd name="T33" fmla="*/ 264 h 1021"/>
                <a:gd name="T34" fmla="*/ 228 w 277"/>
                <a:gd name="T35" fmla="*/ 276 h 1021"/>
                <a:gd name="T36" fmla="*/ 228 w 277"/>
                <a:gd name="T37" fmla="*/ 300 h 1021"/>
                <a:gd name="T38" fmla="*/ 204 w 277"/>
                <a:gd name="T39" fmla="*/ 312 h 1021"/>
                <a:gd name="T40" fmla="*/ 192 w 277"/>
                <a:gd name="T41" fmla="*/ 336 h 1021"/>
                <a:gd name="T42" fmla="*/ 180 w 277"/>
                <a:gd name="T43" fmla="*/ 360 h 1021"/>
                <a:gd name="T44" fmla="*/ 156 w 277"/>
                <a:gd name="T45" fmla="*/ 372 h 1021"/>
                <a:gd name="T46" fmla="*/ 156 w 277"/>
                <a:gd name="T47" fmla="*/ 396 h 1021"/>
                <a:gd name="T48" fmla="*/ 132 w 277"/>
                <a:gd name="T49" fmla="*/ 408 h 1021"/>
                <a:gd name="T50" fmla="*/ 108 w 277"/>
                <a:gd name="T51" fmla="*/ 420 h 1021"/>
                <a:gd name="T52" fmla="*/ 108 w 277"/>
                <a:gd name="T53" fmla="*/ 444 h 1021"/>
                <a:gd name="T54" fmla="*/ 108 w 277"/>
                <a:gd name="T55" fmla="*/ 468 h 1021"/>
                <a:gd name="T56" fmla="*/ 132 w 277"/>
                <a:gd name="T57" fmla="*/ 480 h 1021"/>
                <a:gd name="T58" fmla="*/ 144 w 277"/>
                <a:gd name="T59" fmla="*/ 504 h 1021"/>
                <a:gd name="T60" fmla="*/ 168 w 277"/>
                <a:gd name="T61" fmla="*/ 528 h 1021"/>
                <a:gd name="T62" fmla="*/ 192 w 277"/>
                <a:gd name="T63" fmla="*/ 564 h 1021"/>
                <a:gd name="T64" fmla="*/ 216 w 277"/>
                <a:gd name="T65" fmla="*/ 612 h 1021"/>
                <a:gd name="T66" fmla="*/ 252 w 277"/>
                <a:gd name="T67" fmla="*/ 636 h 1021"/>
                <a:gd name="T68" fmla="*/ 264 w 277"/>
                <a:gd name="T69" fmla="*/ 660 h 1021"/>
                <a:gd name="T70" fmla="*/ 240 w 277"/>
                <a:gd name="T71" fmla="*/ 684 h 1021"/>
                <a:gd name="T72" fmla="*/ 228 w 277"/>
                <a:gd name="T73" fmla="*/ 708 h 1021"/>
                <a:gd name="T74" fmla="*/ 204 w 277"/>
                <a:gd name="T75" fmla="*/ 720 h 1021"/>
                <a:gd name="T76" fmla="*/ 180 w 277"/>
                <a:gd name="T77" fmla="*/ 744 h 1021"/>
                <a:gd name="T78" fmla="*/ 168 w 277"/>
                <a:gd name="T79" fmla="*/ 780 h 1021"/>
                <a:gd name="T80" fmla="*/ 144 w 277"/>
                <a:gd name="T81" fmla="*/ 792 h 1021"/>
                <a:gd name="T82" fmla="*/ 132 w 277"/>
                <a:gd name="T83" fmla="*/ 816 h 1021"/>
                <a:gd name="T84" fmla="*/ 120 w 277"/>
                <a:gd name="T85" fmla="*/ 840 h 1021"/>
                <a:gd name="T86" fmla="*/ 108 w 277"/>
                <a:gd name="T87" fmla="*/ 864 h 1021"/>
                <a:gd name="T88" fmla="*/ 96 w 277"/>
                <a:gd name="T89" fmla="*/ 888 h 1021"/>
                <a:gd name="T90" fmla="*/ 72 w 277"/>
                <a:gd name="T91" fmla="*/ 912 h 1021"/>
                <a:gd name="T92" fmla="*/ 60 w 277"/>
                <a:gd name="T93" fmla="*/ 936 h 1021"/>
                <a:gd name="T94" fmla="*/ 36 w 277"/>
                <a:gd name="T95" fmla="*/ 948 h 1021"/>
                <a:gd name="T96" fmla="*/ 24 w 277"/>
                <a:gd name="T97" fmla="*/ 972 h 1021"/>
                <a:gd name="T98" fmla="*/ 12 w 277"/>
                <a:gd name="T99" fmla="*/ 996 h 1021"/>
                <a:gd name="T100" fmla="*/ 0 w 277"/>
                <a:gd name="T101" fmla="*/ 1020 h 10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7"/>
                <a:gd name="T154" fmla="*/ 0 h 1021"/>
                <a:gd name="T155" fmla="*/ 277 w 277"/>
                <a:gd name="T156" fmla="*/ 1021 h 10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7" h="1021">
                  <a:moveTo>
                    <a:pt x="24" y="0"/>
                  </a:moveTo>
                  <a:lnTo>
                    <a:pt x="48" y="12"/>
                  </a:lnTo>
                  <a:lnTo>
                    <a:pt x="72" y="36"/>
                  </a:lnTo>
                  <a:lnTo>
                    <a:pt x="96" y="48"/>
                  </a:lnTo>
                  <a:lnTo>
                    <a:pt x="120" y="48"/>
                  </a:lnTo>
                  <a:lnTo>
                    <a:pt x="144" y="72"/>
                  </a:lnTo>
                  <a:lnTo>
                    <a:pt x="168" y="72"/>
                  </a:lnTo>
                  <a:lnTo>
                    <a:pt x="192" y="84"/>
                  </a:lnTo>
                  <a:lnTo>
                    <a:pt x="216" y="96"/>
                  </a:lnTo>
                  <a:lnTo>
                    <a:pt x="228" y="120"/>
                  </a:lnTo>
                  <a:lnTo>
                    <a:pt x="252" y="132"/>
                  </a:lnTo>
                  <a:lnTo>
                    <a:pt x="252" y="156"/>
                  </a:lnTo>
                  <a:lnTo>
                    <a:pt x="264" y="180"/>
                  </a:lnTo>
                  <a:lnTo>
                    <a:pt x="276" y="204"/>
                  </a:lnTo>
                  <a:lnTo>
                    <a:pt x="276" y="228"/>
                  </a:lnTo>
                  <a:lnTo>
                    <a:pt x="276" y="252"/>
                  </a:lnTo>
                  <a:lnTo>
                    <a:pt x="252" y="264"/>
                  </a:lnTo>
                  <a:lnTo>
                    <a:pt x="228" y="276"/>
                  </a:lnTo>
                  <a:lnTo>
                    <a:pt x="228" y="300"/>
                  </a:lnTo>
                  <a:lnTo>
                    <a:pt x="204" y="312"/>
                  </a:lnTo>
                  <a:lnTo>
                    <a:pt x="192" y="336"/>
                  </a:lnTo>
                  <a:lnTo>
                    <a:pt x="180" y="360"/>
                  </a:lnTo>
                  <a:lnTo>
                    <a:pt x="156" y="372"/>
                  </a:lnTo>
                  <a:lnTo>
                    <a:pt x="156" y="396"/>
                  </a:lnTo>
                  <a:lnTo>
                    <a:pt x="132" y="408"/>
                  </a:lnTo>
                  <a:lnTo>
                    <a:pt x="108" y="420"/>
                  </a:lnTo>
                  <a:lnTo>
                    <a:pt x="108" y="444"/>
                  </a:lnTo>
                  <a:lnTo>
                    <a:pt x="108" y="468"/>
                  </a:lnTo>
                  <a:lnTo>
                    <a:pt x="132" y="480"/>
                  </a:lnTo>
                  <a:lnTo>
                    <a:pt x="144" y="504"/>
                  </a:lnTo>
                  <a:lnTo>
                    <a:pt x="168" y="528"/>
                  </a:lnTo>
                  <a:lnTo>
                    <a:pt x="192" y="564"/>
                  </a:lnTo>
                  <a:lnTo>
                    <a:pt x="216" y="612"/>
                  </a:lnTo>
                  <a:lnTo>
                    <a:pt x="252" y="636"/>
                  </a:lnTo>
                  <a:lnTo>
                    <a:pt x="264" y="660"/>
                  </a:lnTo>
                  <a:lnTo>
                    <a:pt x="240" y="684"/>
                  </a:lnTo>
                  <a:lnTo>
                    <a:pt x="228" y="708"/>
                  </a:lnTo>
                  <a:lnTo>
                    <a:pt x="204" y="720"/>
                  </a:lnTo>
                  <a:lnTo>
                    <a:pt x="180" y="744"/>
                  </a:lnTo>
                  <a:lnTo>
                    <a:pt x="168" y="780"/>
                  </a:lnTo>
                  <a:lnTo>
                    <a:pt x="144" y="792"/>
                  </a:lnTo>
                  <a:lnTo>
                    <a:pt x="132" y="816"/>
                  </a:lnTo>
                  <a:lnTo>
                    <a:pt x="120" y="840"/>
                  </a:lnTo>
                  <a:lnTo>
                    <a:pt x="108" y="864"/>
                  </a:lnTo>
                  <a:lnTo>
                    <a:pt x="96" y="888"/>
                  </a:lnTo>
                  <a:lnTo>
                    <a:pt x="72" y="912"/>
                  </a:lnTo>
                  <a:lnTo>
                    <a:pt x="60" y="936"/>
                  </a:lnTo>
                  <a:lnTo>
                    <a:pt x="36" y="948"/>
                  </a:lnTo>
                  <a:lnTo>
                    <a:pt x="24" y="972"/>
                  </a:lnTo>
                  <a:lnTo>
                    <a:pt x="12" y="996"/>
                  </a:lnTo>
                  <a:lnTo>
                    <a:pt x="0" y="1020"/>
                  </a:lnTo>
                </a:path>
              </a:pathLst>
            </a:custGeom>
            <a:noFill/>
            <a:ln w="25400" cap="rnd" cmpd="sng">
              <a:solidFill>
                <a:schemeClr val="hlink"/>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364511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187325"/>
            <a:ext cx="10515600" cy="968375"/>
          </a:xfrm>
          <a:noFill/>
        </p:spPr>
        <p:txBody>
          <a:bodyPr/>
          <a:lstStyle/>
          <a:p>
            <a:r>
              <a:rPr lang="en-US" altLang="zh-CN" sz="2800" dirty="0">
                <a:ea typeface="宋体" panose="02010600030101010101" pitchFamily="2" charset="-122"/>
              </a:rPr>
              <a:t>HW</a:t>
            </a:r>
            <a:r>
              <a:rPr lang="zh-CN" altLang="en-US" sz="2800" dirty="0">
                <a:ea typeface="宋体" panose="02010600030101010101" pitchFamily="2" charset="-122"/>
              </a:rPr>
              <a:t>推断执行</a:t>
            </a:r>
            <a:r>
              <a:rPr lang="en-US" altLang="zh-CN" sz="2800" dirty="0">
                <a:ea typeface="宋体" panose="02010600030101010101" pitchFamily="2" charset="-122"/>
              </a:rPr>
              <a:t>(</a:t>
            </a:r>
            <a:r>
              <a:rPr lang="en-US" altLang="zh-CN" sz="2800" dirty="0" err="1">
                <a:ea typeface="宋体" panose="02010600030101010101" pitchFamily="2" charset="-122"/>
              </a:rPr>
              <a:t>Tomasulo</a:t>
            </a:r>
            <a:r>
              <a:rPr lang="en-US" altLang="zh-CN" sz="2800" dirty="0">
                <a:ea typeface="宋体" panose="02010600030101010101" pitchFamily="2" charset="-122"/>
              </a:rPr>
              <a:t>) vs.  </a:t>
            </a:r>
            <a:br>
              <a:rPr lang="en-US" altLang="zh-CN" sz="2800" dirty="0">
                <a:ea typeface="宋体" panose="02010600030101010101" pitchFamily="2" charset="-122"/>
              </a:rPr>
            </a:br>
            <a:r>
              <a:rPr lang="en-US" altLang="zh-CN" sz="2800" dirty="0">
                <a:ea typeface="宋体" panose="02010600030101010101" pitchFamily="2" charset="-122"/>
              </a:rPr>
              <a:t>SW (VLIW) </a:t>
            </a:r>
            <a:r>
              <a:rPr lang="zh-CN" altLang="en-US" sz="2800" dirty="0">
                <a:ea typeface="宋体" panose="02010600030101010101" pitchFamily="2" charset="-122"/>
              </a:rPr>
              <a:t>推断执行</a:t>
            </a:r>
          </a:p>
        </p:txBody>
      </p:sp>
      <p:sp>
        <p:nvSpPr>
          <p:cNvPr id="14339" name="Rectangle 3"/>
          <p:cNvSpPr>
            <a:spLocks noGrp="1" noChangeArrowheads="1"/>
          </p:cNvSpPr>
          <p:nvPr>
            <p:ph idx="1"/>
          </p:nvPr>
        </p:nvSpPr>
        <p:spPr>
          <a:noFill/>
        </p:spPr>
        <p:txBody>
          <a:bodyPr>
            <a:normAutofit/>
          </a:bodyPr>
          <a:lstStyle/>
          <a:p>
            <a:r>
              <a:rPr lang="en-US" altLang="zh-CN" sz="3600" dirty="0">
                <a:ea typeface="宋体" panose="02010600030101010101" pitchFamily="2" charset="-122"/>
              </a:rPr>
              <a:t>HW </a:t>
            </a:r>
            <a:r>
              <a:rPr lang="zh-CN" altLang="en-US" sz="3600" dirty="0">
                <a:ea typeface="宋体" panose="02010600030101010101" pitchFamily="2" charset="-122"/>
              </a:rPr>
              <a:t>确定地址冲突</a:t>
            </a:r>
            <a:endParaRPr lang="en-US" altLang="zh-CN" sz="3600" dirty="0">
              <a:ea typeface="宋体" panose="02010600030101010101" pitchFamily="2" charset="-122"/>
            </a:endParaRPr>
          </a:p>
          <a:p>
            <a:r>
              <a:rPr lang="en-US" altLang="zh-CN" sz="3600" dirty="0">
                <a:ea typeface="宋体" panose="02010600030101010101" pitchFamily="2" charset="-122"/>
              </a:rPr>
              <a:t>HW </a:t>
            </a:r>
            <a:r>
              <a:rPr lang="zh-CN" altLang="en-US" sz="3600" dirty="0">
                <a:ea typeface="宋体" panose="02010600030101010101" pitchFamily="2" charset="-122"/>
              </a:rPr>
              <a:t>分支预测较好，预测准确率较高</a:t>
            </a:r>
            <a:endParaRPr lang="en-US" altLang="zh-CN" sz="3600" dirty="0">
              <a:ea typeface="宋体" panose="02010600030101010101" pitchFamily="2" charset="-122"/>
            </a:endParaRPr>
          </a:p>
          <a:p>
            <a:r>
              <a:rPr lang="en-US" altLang="zh-CN" sz="3600" dirty="0">
                <a:ea typeface="宋体" panose="02010600030101010101" pitchFamily="2" charset="-122"/>
              </a:rPr>
              <a:t>HW </a:t>
            </a:r>
            <a:r>
              <a:rPr lang="zh-CN" altLang="en-US" sz="3600" dirty="0">
                <a:ea typeface="宋体" panose="02010600030101010101" pitchFamily="2" charset="-122"/>
              </a:rPr>
              <a:t>可支持精确中断模型</a:t>
            </a:r>
          </a:p>
          <a:p>
            <a:r>
              <a:rPr lang="en-US" altLang="zh-CN" sz="3600" dirty="0">
                <a:ea typeface="宋体" panose="02010600030101010101" pitchFamily="2" charset="-122"/>
              </a:rPr>
              <a:t>HW </a:t>
            </a:r>
            <a:r>
              <a:rPr lang="zh-CN" altLang="en-US" sz="3600" dirty="0">
                <a:ea typeface="宋体" panose="02010600030101010101" pitchFamily="2" charset="-122"/>
              </a:rPr>
              <a:t>不必执行保存环境和恢复环境的指令</a:t>
            </a:r>
            <a:endParaRPr lang="en-US" altLang="zh-CN" sz="3600" dirty="0">
              <a:ea typeface="宋体" panose="02010600030101010101" pitchFamily="2" charset="-122"/>
            </a:endParaRPr>
          </a:p>
          <a:p>
            <a:r>
              <a:rPr lang="en-US" altLang="zh-CN" sz="3600" dirty="0">
                <a:ea typeface="宋体" panose="02010600030101010101" pitchFamily="2" charset="-122"/>
              </a:rPr>
              <a:t>SW </a:t>
            </a:r>
            <a:r>
              <a:rPr lang="zh-CN" altLang="en-US" sz="3600" dirty="0">
                <a:ea typeface="宋体" panose="02010600030101010101" pitchFamily="2" charset="-122"/>
              </a:rPr>
              <a:t>推断执行比</a:t>
            </a:r>
            <a:r>
              <a:rPr lang="en-US" altLang="zh-CN" sz="3600" dirty="0">
                <a:ea typeface="宋体" panose="02010600030101010101" pitchFamily="2" charset="-122"/>
              </a:rPr>
              <a:t>HW</a:t>
            </a:r>
            <a:r>
              <a:rPr lang="zh-CN" altLang="en-US" sz="3600" dirty="0">
                <a:ea typeface="宋体" panose="02010600030101010101" pitchFamily="2" charset="-122"/>
              </a:rPr>
              <a:t>设计简单的多</a:t>
            </a:r>
            <a:endParaRPr lang="en-US" altLang="zh-CN" sz="3600" dirty="0">
              <a:ea typeface="宋体" panose="02010600030101010101" pitchFamily="2" charset="-122"/>
            </a:endParaRPr>
          </a:p>
        </p:txBody>
      </p:sp>
    </p:spTree>
    <p:extLst>
      <p:ext uri="{BB962C8B-B14F-4D97-AF65-F5344CB8AC3E}">
        <p14:creationId xmlns:p14="http://schemas.microsoft.com/office/powerpoint/2010/main" val="2067329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14600" y="685800"/>
            <a:ext cx="7162800" cy="533400"/>
          </a:xfrm>
          <a:noFill/>
        </p:spPr>
        <p:txBody>
          <a:bodyPr>
            <a:normAutofit fontScale="90000"/>
          </a:bodyPr>
          <a:lstStyle/>
          <a:p>
            <a:r>
              <a:rPr lang="en-US" altLang="zh-CN" smtClean="0">
                <a:ea typeface="宋体" panose="02010600030101010101" pitchFamily="2" charset="-122"/>
              </a:rPr>
              <a:t>Superscalar vs. VLIW</a:t>
            </a:r>
          </a:p>
        </p:txBody>
      </p:sp>
      <p:sp>
        <p:nvSpPr>
          <p:cNvPr id="15363" name="Rectangle 3"/>
          <p:cNvSpPr>
            <a:spLocks noGrp="1" noChangeArrowheads="1"/>
          </p:cNvSpPr>
          <p:nvPr>
            <p:ph type="body" sz="half" idx="1"/>
          </p:nvPr>
        </p:nvSpPr>
        <p:spPr>
          <a:xfrm>
            <a:off x="1371600" y="2209800"/>
            <a:ext cx="3505200" cy="914400"/>
          </a:xfrm>
          <a:noFill/>
        </p:spPr>
        <p:txBody>
          <a:bodyPr>
            <a:noAutofit/>
          </a:bodyPr>
          <a:lstStyle/>
          <a:p>
            <a:r>
              <a:rPr lang="zh-CN" altLang="en-US" dirty="0">
                <a:ea typeface="宋体" panose="02010600030101010101" pitchFamily="2" charset="-122"/>
              </a:rPr>
              <a:t>代码量较小</a:t>
            </a:r>
          </a:p>
          <a:p>
            <a:r>
              <a:rPr lang="zh-CN" altLang="en-US" dirty="0">
                <a:ea typeface="宋体" panose="02010600030101010101" pitchFamily="2" charset="-122"/>
              </a:rPr>
              <a:t>二进制兼容性好</a:t>
            </a:r>
            <a:endParaRPr lang="en-US" altLang="zh-CN" dirty="0">
              <a:ea typeface="宋体" panose="02010600030101010101" pitchFamily="2" charset="-122"/>
            </a:endParaRPr>
          </a:p>
        </p:txBody>
      </p:sp>
      <p:sp>
        <p:nvSpPr>
          <p:cNvPr id="15364" name="Rectangle 4"/>
          <p:cNvSpPr>
            <a:spLocks noGrp="1" noChangeArrowheads="1"/>
          </p:cNvSpPr>
          <p:nvPr>
            <p:ph type="body" sz="half" idx="2"/>
          </p:nvPr>
        </p:nvSpPr>
        <p:spPr>
          <a:xfrm>
            <a:off x="5689600" y="2209800"/>
            <a:ext cx="5854700" cy="2070100"/>
          </a:xfrm>
          <a:noFill/>
        </p:spPr>
        <p:txBody>
          <a:bodyPr>
            <a:noAutofit/>
          </a:bodyPr>
          <a:lstStyle/>
          <a:p>
            <a:r>
              <a:rPr lang="zh-CN" altLang="en-US" dirty="0">
                <a:ea typeface="宋体" panose="02010600030101010101" pitchFamily="2" charset="-122"/>
              </a:rPr>
              <a:t>译码、发射指令的硬件设计简单</a:t>
            </a:r>
            <a:endParaRPr lang="en-US" altLang="zh-CN" dirty="0">
              <a:ea typeface="宋体" panose="02010600030101010101" pitchFamily="2" charset="-122"/>
            </a:endParaRPr>
          </a:p>
          <a:p>
            <a:r>
              <a:rPr lang="zh-CN" altLang="en-US" dirty="0">
                <a:ea typeface="宋体" panose="02010600030101010101" pitchFamily="2" charset="-122"/>
              </a:rPr>
              <a:t>更多的寄存器，一般使用多个寄存器文件而不是多端口寄存器文件</a:t>
            </a:r>
            <a:endParaRPr lang="en-US" altLang="zh-CN" dirty="0">
              <a:ea typeface="宋体" panose="02010600030101010101" pitchFamily="2" charset="-122"/>
            </a:endParaRPr>
          </a:p>
        </p:txBody>
      </p:sp>
    </p:spTree>
    <p:extLst>
      <p:ext uri="{BB962C8B-B14F-4D97-AF65-F5344CB8AC3E}">
        <p14:creationId xmlns:p14="http://schemas.microsoft.com/office/powerpoint/2010/main" val="425729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215224"/>
            <a:ext cx="10515600" cy="1325563"/>
          </a:xfrm>
          <a:noFill/>
        </p:spPr>
        <p:txBody>
          <a:bodyPr/>
          <a:lstStyle/>
          <a:p>
            <a:r>
              <a:rPr lang="zh-CN" altLang="en-US" sz="4000" dirty="0" smtClean="0"/>
              <a:t>第</a:t>
            </a:r>
            <a:r>
              <a:rPr lang="en-US" altLang="zh-CN" sz="4000" smtClean="0"/>
              <a:t>5</a:t>
            </a:r>
            <a:r>
              <a:rPr lang="zh-CN" altLang="en-US" sz="4000" smtClean="0"/>
              <a:t>章 </a:t>
            </a:r>
            <a:r>
              <a:rPr lang="zh-CN" altLang="en-US" sz="4000"/>
              <a:t>指令级并行</a:t>
            </a:r>
          </a:p>
        </p:txBody>
      </p:sp>
      <p:sp>
        <p:nvSpPr>
          <p:cNvPr id="2" name="内容占位符 1"/>
          <p:cNvSpPr>
            <a:spLocks noGrp="1"/>
          </p:cNvSpPr>
          <p:nvPr>
            <p:ph idx="1"/>
          </p:nvPr>
        </p:nvSpPr>
        <p:spPr>
          <a:xfrm>
            <a:off x="838200" y="1540787"/>
            <a:ext cx="10515600" cy="4800052"/>
          </a:xfrm>
        </p:spPr>
        <p:txBody>
          <a:bodyPr/>
          <a:lstStyle/>
          <a:p>
            <a:r>
              <a:rPr lang="zh-CN" altLang="en-US" dirty="0" smtClean="0"/>
              <a:t>指令集并行的基本概念及挑战</a:t>
            </a:r>
            <a:endParaRPr lang="en-US" altLang="zh-CN" dirty="0" smtClean="0"/>
          </a:p>
          <a:p>
            <a:r>
              <a:rPr lang="zh-CN" altLang="en-US" dirty="0" smtClean="0"/>
              <a:t>软件方法挖掘指令集并行</a:t>
            </a:r>
            <a:endParaRPr lang="en-US" altLang="zh-CN" dirty="0" smtClean="0"/>
          </a:p>
          <a:p>
            <a:pPr lvl="1"/>
            <a:r>
              <a:rPr lang="zh-CN" altLang="en-US" dirty="0" smtClean="0"/>
              <a:t>基本块内的指令集并行</a:t>
            </a:r>
            <a:endParaRPr lang="en-US" altLang="zh-CN" dirty="0" smtClean="0"/>
          </a:p>
          <a:p>
            <a:r>
              <a:rPr lang="zh-CN" altLang="en-US" dirty="0" smtClean="0"/>
              <a:t>硬件方法挖掘指令集并行</a:t>
            </a:r>
            <a:endParaRPr lang="en-US" altLang="zh-CN" dirty="0"/>
          </a:p>
          <a:p>
            <a:pPr lvl="1"/>
            <a:r>
              <a:rPr lang="en-US" altLang="zh-CN" dirty="0" err="1"/>
              <a:t>Tomasulo</a:t>
            </a:r>
            <a:r>
              <a:rPr lang="zh-CN" altLang="en-US" dirty="0"/>
              <a:t>方法</a:t>
            </a:r>
            <a:endParaRPr lang="en-US" altLang="zh-CN" dirty="0"/>
          </a:p>
          <a:p>
            <a:r>
              <a:rPr lang="zh-CN" altLang="en-US" dirty="0" smtClean="0"/>
              <a:t>跨越基本块的指令集并行</a:t>
            </a:r>
            <a:endParaRPr lang="en-US" altLang="zh-CN" dirty="0" smtClean="0"/>
          </a:p>
          <a:p>
            <a:r>
              <a:rPr lang="zh-CN" altLang="en-US" dirty="0" smtClean="0"/>
              <a:t>基于硬件的推测执行</a:t>
            </a:r>
            <a:endParaRPr lang="en-US" altLang="zh-CN" dirty="0" smtClean="0"/>
          </a:p>
          <a:p>
            <a:r>
              <a:rPr lang="zh-CN" altLang="en-US" dirty="0" smtClean="0"/>
              <a:t>以多发射和静态调度来挖掘指令集并行</a:t>
            </a:r>
            <a:endParaRPr lang="en-US" altLang="zh-CN" dirty="0" smtClean="0"/>
          </a:p>
          <a:p>
            <a:r>
              <a:rPr lang="zh-CN" altLang="en-US" dirty="0" smtClean="0"/>
              <a:t>以动态调度、多发射和推测执行来挖掘指令集并行</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9408976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894195" y="108502"/>
            <a:ext cx="7162800" cy="819150"/>
          </a:xfrm>
          <a:noFill/>
        </p:spPr>
        <p:txBody>
          <a:bodyPr/>
          <a:lstStyle/>
          <a:p>
            <a:r>
              <a:rPr lang="zh-CN" altLang="en-US" dirty="0" smtClean="0"/>
              <a:t>下列是否存在名相关</a:t>
            </a:r>
            <a:r>
              <a:rPr lang="en-US" altLang="zh-CN" dirty="0" smtClean="0"/>
              <a:t>?</a:t>
            </a:r>
          </a:p>
        </p:txBody>
      </p:sp>
      <p:sp>
        <p:nvSpPr>
          <p:cNvPr id="23555" name="Rectangle 3"/>
          <p:cNvSpPr>
            <a:spLocks noChangeArrowheads="1"/>
          </p:cNvSpPr>
          <p:nvPr/>
        </p:nvSpPr>
        <p:spPr bwMode="auto">
          <a:xfrm>
            <a:off x="1046923" y="649358"/>
            <a:ext cx="9912626" cy="59990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a:tabLst>
                <a:tab pos="971550" algn="l"/>
                <a:tab pos="1885950" algn="l"/>
                <a:tab pos="3657600" algn="l"/>
              </a:tabLst>
              <a:defRPr>
                <a:solidFill>
                  <a:schemeClr val="tx1"/>
                </a:solidFill>
                <a:latin typeface="Arial" panose="020B0604020202020204" pitchFamily="34" charset="0"/>
              </a:defRPr>
            </a:lvl1pPr>
            <a:lvl2pPr marL="742950" indent="-285750">
              <a:tabLst>
                <a:tab pos="971550" algn="l"/>
                <a:tab pos="1885950" algn="l"/>
                <a:tab pos="3657600" algn="l"/>
              </a:tabLst>
              <a:defRPr>
                <a:solidFill>
                  <a:schemeClr val="tx1"/>
                </a:solidFill>
                <a:latin typeface="Arial" panose="020B0604020202020204" pitchFamily="34" charset="0"/>
              </a:defRPr>
            </a:lvl2pPr>
            <a:lvl3pPr marL="1143000" indent="-228600">
              <a:tabLst>
                <a:tab pos="971550" algn="l"/>
                <a:tab pos="1885950" algn="l"/>
                <a:tab pos="3657600" algn="l"/>
              </a:tabLst>
              <a:defRPr>
                <a:solidFill>
                  <a:schemeClr val="tx1"/>
                </a:solidFill>
                <a:latin typeface="Arial" panose="020B0604020202020204" pitchFamily="34" charset="0"/>
              </a:defRPr>
            </a:lvl3pPr>
            <a:lvl4pPr marL="1600200" indent="-228600">
              <a:tabLst>
                <a:tab pos="971550" algn="l"/>
                <a:tab pos="1885950" algn="l"/>
                <a:tab pos="3657600" algn="l"/>
              </a:tabLst>
              <a:defRPr>
                <a:solidFill>
                  <a:schemeClr val="tx1"/>
                </a:solidFill>
                <a:latin typeface="Arial" panose="020B0604020202020204" pitchFamily="34" charset="0"/>
              </a:defRPr>
            </a:lvl4pPr>
            <a:lvl5pPr marL="2057400" indent="-228600">
              <a:tabLst>
                <a:tab pos="971550" algn="l"/>
                <a:tab pos="1885950" algn="l"/>
                <a:tab pos="3657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9pPr>
          </a:lstStyle>
          <a:p>
            <a:r>
              <a:rPr lang="en-US" altLang="zh-CN" sz="2400" b="1" dirty="0">
                <a:ea typeface="宋体" panose="02010600030101010101" pitchFamily="2" charset="-122"/>
              </a:rPr>
              <a:t> 1 Loop:	LD	F0,0(R1)</a:t>
            </a:r>
          </a:p>
          <a:p>
            <a:r>
              <a:rPr lang="en-US" altLang="zh-CN" sz="2400" b="1" dirty="0">
                <a:ea typeface="宋体" panose="02010600030101010101" pitchFamily="2" charset="-122"/>
              </a:rPr>
              <a:t> 2	ADDD	F4,F0,F2</a:t>
            </a:r>
          </a:p>
          <a:p>
            <a:r>
              <a:rPr lang="en-US" altLang="zh-CN" sz="2400" b="1" dirty="0">
                <a:ea typeface="宋体" panose="02010600030101010101" pitchFamily="2" charset="-122"/>
              </a:rPr>
              <a:t> 3	SD	0(R1),F4 	</a:t>
            </a:r>
            <a:r>
              <a:rPr lang="en-US" altLang="zh-CN" sz="2400" b="1" dirty="0">
                <a:solidFill>
                  <a:schemeClr val="accent2"/>
                </a:solidFill>
                <a:ea typeface="宋体" panose="02010600030101010101" pitchFamily="2" charset="-122"/>
              </a:rPr>
              <a:t>;drop SUBI &amp; BNEZ</a:t>
            </a:r>
            <a:endParaRPr lang="en-US" altLang="zh-CN" sz="2400" b="1" dirty="0">
              <a:ea typeface="宋体" panose="02010600030101010101" pitchFamily="2" charset="-122"/>
            </a:endParaRPr>
          </a:p>
          <a:p>
            <a:r>
              <a:rPr lang="en-US" altLang="zh-CN" sz="2400" b="1" dirty="0">
                <a:ea typeface="宋体" panose="02010600030101010101" pitchFamily="2" charset="-122"/>
              </a:rPr>
              <a:t> 4	LD	F6,</a:t>
            </a:r>
            <a:r>
              <a:rPr lang="en-US" altLang="zh-CN" sz="2400" b="1" dirty="0">
                <a:solidFill>
                  <a:schemeClr val="accent2"/>
                </a:solidFill>
                <a:ea typeface="宋体" panose="02010600030101010101" pitchFamily="2" charset="-122"/>
              </a:rPr>
              <a:t>-8</a:t>
            </a:r>
            <a:r>
              <a:rPr lang="en-US" altLang="zh-CN" sz="2400" b="1" dirty="0">
                <a:ea typeface="宋体" panose="02010600030101010101" pitchFamily="2" charset="-122"/>
              </a:rPr>
              <a:t>(R1)</a:t>
            </a:r>
          </a:p>
          <a:p>
            <a:r>
              <a:rPr lang="en-US" altLang="zh-CN" sz="2400" b="1" dirty="0">
                <a:ea typeface="宋体" panose="02010600030101010101" pitchFamily="2" charset="-122"/>
              </a:rPr>
              <a:t> 5	ADDD	F8,F6,F2</a:t>
            </a:r>
          </a:p>
          <a:p>
            <a:r>
              <a:rPr lang="en-US" altLang="zh-CN" sz="2400" b="1" dirty="0">
                <a:ea typeface="宋体" panose="02010600030101010101" pitchFamily="2" charset="-122"/>
              </a:rPr>
              <a:t> 6	SD	</a:t>
            </a:r>
            <a:r>
              <a:rPr lang="en-US" altLang="zh-CN" sz="2400" b="1" dirty="0">
                <a:solidFill>
                  <a:schemeClr val="accent2"/>
                </a:solidFill>
                <a:ea typeface="宋体" panose="02010600030101010101" pitchFamily="2" charset="-122"/>
              </a:rPr>
              <a:t>-8</a:t>
            </a:r>
            <a:r>
              <a:rPr lang="en-US" altLang="zh-CN" sz="2400" b="1" dirty="0">
                <a:ea typeface="宋体" panose="02010600030101010101" pitchFamily="2" charset="-122"/>
              </a:rPr>
              <a:t>(R1),F8 	</a:t>
            </a:r>
            <a:r>
              <a:rPr lang="en-US" altLang="zh-CN" sz="2400" b="1" dirty="0">
                <a:solidFill>
                  <a:schemeClr val="accent2"/>
                </a:solidFill>
                <a:ea typeface="宋体" panose="02010600030101010101" pitchFamily="2" charset="-122"/>
              </a:rPr>
              <a:t>;drop SUBI &amp; BNEZ</a:t>
            </a:r>
            <a:endParaRPr lang="en-US" altLang="zh-CN" sz="2400" b="1" dirty="0">
              <a:ea typeface="宋体" panose="02010600030101010101" pitchFamily="2" charset="-122"/>
            </a:endParaRPr>
          </a:p>
          <a:p>
            <a:r>
              <a:rPr lang="en-US" altLang="zh-CN" sz="2400" b="1" dirty="0">
                <a:ea typeface="宋体" panose="02010600030101010101" pitchFamily="2" charset="-122"/>
              </a:rPr>
              <a:t> 7	LD	F10,</a:t>
            </a:r>
            <a:r>
              <a:rPr lang="en-US" altLang="zh-CN" sz="2400" b="1" dirty="0">
                <a:solidFill>
                  <a:schemeClr val="accent2"/>
                </a:solidFill>
                <a:ea typeface="宋体" panose="02010600030101010101" pitchFamily="2" charset="-122"/>
              </a:rPr>
              <a:t>-16</a:t>
            </a:r>
            <a:r>
              <a:rPr lang="en-US" altLang="zh-CN" sz="2400" b="1" dirty="0">
                <a:ea typeface="宋体" panose="02010600030101010101" pitchFamily="2" charset="-122"/>
              </a:rPr>
              <a:t>(R1)</a:t>
            </a:r>
          </a:p>
          <a:p>
            <a:r>
              <a:rPr lang="en-US" altLang="zh-CN" sz="2400" b="1" dirty="0">
                <a:ea typeface="宋体" panose="02010600030101010101" pitchFamily="2" charset="-122"/>
              </a:rPr>
              <a:t> 8	ADDD	F12,F10,F2</a:t>
            </a:r>
          </a:p>
          <a:p>
            <a:r>
              <a:rPr lang="en-US" altLang="zh-CN" sz="2400" b="1" dirty="0">
                <a:ea typeface="宋体" panose="02010600030101010101" pitchFamily="2" charset="-122"/>
              </a:rPr>
              <a:t> 9	SD	</a:t>
            </a:r>
            <a:r>
              <a:rPr lang="en-US" altLang="zh-CN" sz="2400" b="1" dirty="0">
                <a:solidFill>
                  <a:schemeClr val="accent2"/>
                </a:solidFill>
                <a:ea typeface="宋体" panose="02010600030101010101" pitchFamily="2" charset="-122"/>
              </a:rPr>
              <a:t>-16</a:t>
            </a:r>
            <a:r>
              <a:rPr lang="en-US" altLang="zh-CN" sz="2400" b="1" dirty="0">
                <a:ea typeface="宋体" panose="02010600030101010101" pitchFamily="2" charset="-122"/>
              </a:rPr>
              <a:t>(R1),F12 	</a:t>
            </a:r>
            <a:r>
              <a:rPr lang="en-US" altLang="zh-CN" sz="2400" b="1" dirty="0">
                <a:solidFill>
                  <a:schemeClr val="accent2"/>
                </a:solidFill>
                <a:ea typeface="宋体" panose="02010600030101010101" pitchFamily="2" charset="-122"/>
              </a:rPr>
              <a:t>;drop SUBI &amp; BNEZ</a:t>
            </a:r>
            <a:endParaRPr lang="en-US" altLang="zh-CN" sz="2400" b="1" dirty="0">
              <a:ea typeface="宋体" panose="02010600030101010101" pitchFamily="2" charset="-122"/>
            </a:endParaRPr>
          </a:p>
          <a:p>
            <a:r>
              <a:rPr lang="en-US" altLang="zh-CN" sz="2400" b="1" dirty="0">
                <a:ea typeface="宋体" panose="02010600030101010101" pitchFamily="2" charset="-122"/>
              </a:rPr>
              <a:t> 10	LD	F14,</a:t>
            </a:r>
            <a:r>
              <a:rPr lang="en-US" altLang="zh-CN" sz="2400" b="1" dirty="0">
                <a:solidFill>
                  <a:schemeClr val="accent2"/>
                </a:solidFill>
                <a:ea typeface="宋体" panose="02010600030101010101" pitchFamily="2" charset="-122"/>
              </a:rPr>
              <a:t>-24</a:t>
            </a:r>
            <a:r>
              <a:rPr lang="en-US" altLang="zh-CN" sz="2400" b="1" dirty="0">
                <a:ea typeface="宋体" panose="02010600030101010101" pitchFamily="2" charset="-122"/>
              </a:rPr>
              <a:t>(R1)</a:t>
            </a:r>
          </a:p>
          <a:p>
            <a:r>
              <a:rPr lang="en-US" altLang="zh-CN" sz="2400" b="1" dirty="0">
                <a:ea typeface="宋体" panose="02010600030101010101" pitchFamily="2" charset="-122"/>
              </a:rPr>
              <a:t> 11	ADDD	F16,F14,F2</a:t>
            </a:r>
          </a:p>
          <a:p>
            <a:r>
              <a:rPr lang="en-US" altLang="zh-CN" sz="2400" b="1" dirty="0">
                <a:ea typeface="宋体" panose="02010600030101010101" pitchFamily="2" charset="-122"/>
              </a:rPr>
              <a:t> 12	SD	</a:t>
            </a:r>
            <a:r>
              <a:rPr lang="en-US" altLang="zh-CN" sz="2400" b="1" dirty="0">
                <a:solidFill>
                  <a:schemeClr val="accent2"/>
                </a:solidFill>
                <a:ea typeface="宋体" panose="02010600030101010101" pitchFamily="2" charset="-122"/>
              </a:rPr>
              <a:t>-24</a:t>
            </a:r>
            <a:r>
              <a:rPr lang="en-US" altLang="zh-CN" sz="2400" b="1" dirty="0">
                <a:ea typeface="宋体" panose="02010600030101010101" pitchFamily="2" charset="-122"/>
              </a:rPr>
              <a:t>(R1),F16</a:t>
            </a:r>
          </a:p>
          <a:p>
            <a:r>
              <a:rPr lang="en-US" altLang="zh-CN" sz="2400" b="1" dirty="0">
                <a:ea typeface="宋体" panose="02010600030101010101" pitchFamily="2" charset="-122"/>
              </a:rPr>
              <a:t> 13	SUBI	R1,R1,</a:t>
            </a:r>
            <a:r>
              <a:rPr lang="en-US" altLang="zh-CN" sz="2400" b="1" dirty="0">
                <a:solidFill>
                  <a:schemeClr val="accent2"/>
                </a:solidFill>
                <a:ea typeface="宋体" panose="02010600030101010101" pitchFamily="2" charset="-122"/>
              </a:rPr>
              <a:t>#32	;alter to 4*8</a:t>
            </a:r>
            <a:endParaRPr lang="en-US" altLang="zh-CN" sz="2400" b="1" dirty="0">
              <a:ea typeface="宋体" panose="02010600030101010101" pitchFamily="2" charset="-122"/>
            </a:endParaRPr>
          </a:p>
          <a:p>
            <a:r>
              <a:rPr lang="en-US" altLang="zh-CN" sz="2400" b="1" dirty="0">
                <a:ea typeface="宋体" panose="02010600030101010101" pitchFamily="2" charset="-122"/>
              </a:rPr>
              <a:t> 14	BNEZ	R1,LOOP</a:t>
            </a:r>
          </a:p>
          <a:p>
            <a:r>
              <a:rPr lang="en-US" altLang="zh-CN" sz="2400" b="1" dirty="0">
                <a:ea typeface="宋体" panose="02010600030101010101" pitchFamily="2" charset="-122"/>
              </a:rPr>
              <a:t> 15	NOP</a:t>
            </a:r>
          </a:p>
          <a:p>
            <a:r>
              <a:rPr lang="en-US" altLang="zh-CN" sz="2400" b="1" dirty="0" smtClean="0">
                <a:solidFill>
                  <a:schemeClr val="hlink"/>
                </a:solidFill>
                <a:ea typeface="宋体" panose="02010600030101010101" pitchFamily="2" charset="-122"/>
              </a:rPr>
              <a:t> </a:t>
            </a:r>
            <a:r>
              <a:rPr lang="zh-CN" altLang="en-US" sz="2400" b="1" dirty="0">
                <a:solidFill>
                  <a:schemeClr val="hlink"/>
                </a:solidFill>
                <a:ea typeface="宋体" panose="02010600030101010101" pitchFamily="2" charset="-122"/>
              </a:rPr>
              <a:t>这种方法称为寄存器重命名“</a:t>
            </a:r>
            <a:r>
              <a:rPr lang="en-US" altLang="zh-CN" sz="2400" b="1" dirty="0">
                <a:solidFill>
                  <a:schemeClr val="hlink"/>
                </a:solidFill>
                <a:ea typeface="宋体" panose="02010600030101010101" pitchFamily="2" charset="-122"/>
              </a:rPr>
              <a:t>register renaming</a:t>
            </a:r>
            <a:r>
              <a:rPr lang="en-US" altLang="zh-CN" sz="2400" b="1" dirty="0" smtClean="0">
                <a:solidFill>
                  <a:schemeClr val="hlink"/>
                </a:solidFill>
                <a:ea typeface="宋体" panose="02010600030101010101" pitchFamily="2" charset="-122"/>
              </a:rPr>
              <a:t>”</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1175764536"/>
      </p:ext>
    </p:extLst>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r>
              <a:rPr lang="en-US" altLang="zh-CN" smtClean="0">
                <a:ea typeface="宋体" panose="02010600030101010101" pitchFamily="2" charset="-122"/>
              </a:rPr>
              <a:t>Superscalar </a:t>
            </a:r>
            <a:r>
              <a:rPr lang="zh-CN" altLang="en-US" smtClean="0">
                <a:ea typeface="宋体" panose="02010600030101010101" pitchFamily="2" charset="-122"/>
              </a:rPr>
              <a:t>的动态调度（1/2）</a:t>
            </a:r>
            <a:endParaRPr lang="en-US" altLang="zh-CN" smtClean="0">
              <a:ea typeface="宋体" panose="02010600030101010101" pitchFamily="2" charset="-122"/>
            </a:endParaRPr>
          </a:p>
        </p:txBody>
      </p:sp>
      <p:sp>
        <p:nvSpPr>
          <p:cNvPr id="16387" name="Rectangle 3"/>
          <p:cNvSpPr>
            <a:spLocks noGrp="1" noChangeArrowheads="1"/>
          </p:cNvSpPr>
          <p:nvPr>
            <p:ph idx="1"/>
          </p:nvPr>
        </p:nvSpPr>
        <p:spPr>
          <a:noFill/>
        </p:spPr>
        <p:txBody>
          <a:bodyPr>
            <a:normAutofit/>
          </a:bodyPr>
          <a:lstStyle/>
          <a:p>
            <a:r>
              <a:rPr lang="zh-CN" altLang="en-US" sz="4000" dirty="0" smtClean="0">
                <a:ea typeface="宋体" panose="02010600030101010101" pitchFamily="2" charset="-122"/>
              </a:rPr>
              <a:t>静态调度的缺陷：</a:t>
            </a:r>
          </a:p>
          <a:p>
            <a:pPr lvl="1"/>
            <a:r>
              <a:rPr lang="zh-CN" altLang="en-US" sz="3600" dirty="0" smtClean="0">
                <a:ea typeface="宋体" panose="02010600030101010101" pitchFamily="2" charset="-122"/>
              </a:rPr>
              <a:t>有相关就停止发射</a:t>
            </a:r>
          </a:p>
          <a:p>
            <a:pPr lvl="1"/>
            <a:r>
              <a:rPr lang="zh-CN" altLang="en-US" sz="3600" dirty="0" smtClean="0">
                <a:ea typeface="宋体" panose="02010600030101010101" pitchFamily="2" charset="-122"/>
              </a:rPr>
              <a:t>基于原来</a:t>
            </a:r>
            <a:r>
              <a:rPr lang="en-US" altLang="zh-CN" sz="3600" dirty="0" smtClean="0">
                <a:ea typeface="宋体" panose="02010600030101010101" pitchFamily="2" charset="-122"/>
              </a:rPr>
              <a:t>Superscalar</a:t>
            </a:r>
            <a:r>
              <a:rPr lang="zh-CN" altLang="en-US" sz="3600" dirty="0" smtClean="0">
                <a:ea typeface="宋体" panose="02010600030101010101" pitchFamily="2" charset="-122"/>
              </a:rPr>
              <a:t>的代码生成器所生成的代码可能在新的</a:t>
            </a:r>
            <a:r>
              <a:rPr lang="en-US" altLang="zh-CN" sz="3600" dirty="0" smtClean="0">
                <a:ea typeface="宋体" panose="02010600030101010101" pitchFamily="2" charset="-122"/>
              </a:rPr>
              <a:t>Superscalar</a:t>
            </a:r>
            <a:r>
              <a:rPr lang="zh-CN" altLang="en-US" sz="3600" dirty="0" smtClean="0">
                <a:ea typeface="宋体" panose="02010600030101010101" pitchFamily="2" charset="-122"/>
              </a:rPr>
              <a:t>上运行效率较差，代码与</a:t>
            </a:r>
            <a:r>
              <a:rPr lang="en-US" altLang="zh-CN" sz="3600" dirty="0" smtClean="0">
                <a:ea typeface="宋体" panose="02010600030101010101" pitchFamily="2" charset="-122"/>
              </a:rPr>
              <a:t>superscalar</a:t>
            </a:r>
            <a:r>
              <a:rPr lang="zh-CN" altLang="en-US" sz="3600" dirty="0" smtClean="0">
                <a:ea typeface="宋体" panose="02010600030101010101" pitchFamily="2" charset="-122"/>
              </a:rPr>
              <a:t>的结构有关</a:t>
            </a:r>
            <a:endParaRPr lang="en-US" altLang="zh-CN" sz="3600" dirty="0" smtClean="0">
              <a:ea typeface="宋体" panose="02010600030101010101" pitchFamily="2" charset="-122"/>
            </a:endParaRPr>
          </a:p>
        </p:txBody>
      </p:sp>
    </p:spTree>
    <p:extLst>
      <p:ext uri="{BB962C8B-B14F-4D97-AF65-F5344CB8AC3E}">
        <p14:creationId xmlns:p14="http://schemas.microsoft.com/office/powerpoint/2010/main" val="2136347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263525"/>
            <a:ext cx="10515600" cy="714375"/>
          </a:xfrm>
          <a:noFill/>
        </p:spPr>
        <p:txBody>
          <a:bodyPr>
            <a:normAutofit/>
          </a:bodyPr>
          <a:lstStyle/>
          <a:p>
            <a:r>
              <a:rPr lang="en-US" altLang="zh-CN" smtClean="0">
                <a:ea typeface="宋体" panose="02010600030101010101" pitchFamily="2" charset="-122"/>
              </a:rPr>
              <a:t>Superscalar </a:t>
            </a:r>
            <a:r>
              <a:rPr lang="zh-CN" altLang="en-US" smtClean="0">
                <a:ea typeface="宋体" panose="02010600030101010101" pitchFamily="2" charset="-122"/>
              </a:rPr>
              <a:t>的动态调度（2/2）</a:t>
            </a:r>
            <a:endParaRPr lang="en-US" altLang="zh-CN" smtClean="0">
              <a:ea typeface="宋体" panose="02010600030101010101" pitchFamily="2" charset="-122"/>
            </a:endParaRPr>
          </a:p>
        </p:txBody>
      </p:sp>
      <p:sp>
        <p:nvSpPr>
          <p:cNvPr id="17411" name="Rectangle 3"/>
          <p:cNvSpPr>
            <a:spLocks noGrp="1" noChangeArrowheads="1"/>
          </p:cNvSpPr>
          <p:nvPr>
            <p:ph idx="1"/>
          </p:nvPr>
        </p:nvSpPr>
        <p:spPr>
          <a:xfrm>
            <a:off x="838200" y="1190625"/>
            <a:ext cx="10515600" cy="4351338"/>
          </a:xfrm>
          <a:noFill/>
        </p:spPr>
        <p:txBody>
          <a:bodyPr>
            <a:noAutofit/>
          </a:bodyPr>
          <a:lstStyle/>
          <a:p>
            <a:pPr>
              <a:lnSpc>
                <a:spcPct val="90000"/>
              </a:lnSpc>
            </a:pPr>
            <a:r>
              <a:rPr lang="zh-CN" altLang="en-US" dirty="0" smtClean="0">
                <a:ea typeface="宋体" panose="02010600030101010101" pitchFamily="2" charset="-122"/>
              </a:rPr>
              <a:t>用</a:t>
            </a:r>
            <a:r>
              <a:rPr lang="en-US" altLang="zh-CN" dirty="0" err="1" smtClean="0">
                <a:ea typeface="宋体" panose="02010600030101010101" pitchFamily="2" charset="-122"/>
              </a:rPr>
              <a:t>Tomasulo</a:t>
            </a:r>
            <a:r>
              <a:rPr lang="zh-CN" altLang="en-US" dirty="0" smtClean="0">
                <a:ea typeface="宋体" panose="02010600030101010101" pitchFamily="2" charset="-122"/>
              </a:rPr>
              <a:t>如何发射两条指令并保持指令序</a:t>
            </a:r>
            <a:endParaRPr lang="en-US" altLang="zh-CN" dirty="0" smtClean="0">
              <a:ea typeface="宋体" panose="02010600030101010101" pitchFamily="2" charset="-122"/>
            </a:endParaRPr>
          </a:p>
          <a:p>
            <a:pPr lvl="1">
              <a:lnSpc>
                <a:spcPct val="90000"/>
              </a:lnSpc>
            </a:pPr>
            <a:r>
              <a:rPr lang="zh-CN" altLang="en-US" dirty="0" smtClean="0">
                <a:ea typeface="宋体" panose="02010600030101010101" pitchFamily="2" charset="-122"/>
              </a:rPr>
              <a:t>假设有</a:t>
            </a:r>
            <a:r>
              <a:rPr lang="en-US" altLang="zh-CN" dirty="0" smtClean="0">
                <a:ea typeface="宋体" panose="02010600030101010101" pitchFamily="2" charset="-122"/>
              </a:rPr>
              <a:t>1 </a:t>
            </a:r>
            <a:r>
              <a:rPr lang="zh-CN" altLang="en-US" dirty="0" smtClean="0">
                <a:ea typeface="宋体" panose="02010600030101010101" pitchFamily="2" charset="-122"/>
              </a:rPr>
              <a:t>浮点操作，1个整数操作</a:t>
            </a:r>
          </a:p>
          <a:p>
            <a:pPr lvl="1">
              <a:lnSpc>
                <a:spcPct val="90000"/>
              </a:lnSpc>
            </a:pPr>
            <a:r>
              <a:rPr lang="en-US" altLang="zh-CN" dirty="0" err="1" smtClean="0">
                <a:ea typeface="宋体" panose="02010600030101010101" pitchFamily="2" charset="-122"/>
              </a:rPr>
              <a:t>Tomasulo</a:t>
            </a:r>
            <a:r>
              <a:rPr lang="zh-CN" altLang="en-US" dirty="0" smtClean="0">
                <a:ea typeface="宋体" panose="02010600030101010101" pitchFamily="2" charset="-122"/>
              </a:rPr>
              <a:t>控制器一个控制整型操作的发射，一个控制浮点型操作的发射</a:t>
            </a:r>
          </a:p>
          <a:p>
            <a:pPr>
              <a:lnSpc>
                <a:spcPct val="90000"/>
              </a:lnSpc>
            </a:pPr>
            <a:r>
              <a:rPr lang="zh-CN" altLang="en-US" dirty="0" smtClean="0">
                <a:ea typeface="宋体" panose="02010600030101010101" pitchFamily="2" charset="-122"/>
              </a:rPr>
              <a:t>如果每个周期发射两条不同的指令，比较容易保持指令序（整型类操作序，浮点类操作序）</a:t>
            </a:r>
            <a:endParaRPr lang="en-US" altLang="zh-CN" dirty="0" smtClean="0">
              <a:ea typeface="宋体" panose="02010600030101010101" pitchFamily="2" charset="-122"/>
            </a:endParaRPr>
          </a:p>
          <a:p>
            <a:pPr>
              <a:lnSpc>
                <a:spcPct val="90000"/>
              </a:lnSpc>
            </a:pPr>
            <a:r>
              <a:rPr lang="zh-CN" altLang="en-US" dirty="0" smtClean="0">
                <a:ea typeface="宋体" panose="02010600030101010101" pitchFamily="2" charset="-122"/>
              </a:rPr>
              <a:t>现在只有</a:t>
            </a:r>
            <a:r>
              <a:rPr lang="en-US" altLang="zh-CN" dirty="0" smtClean="0">
                <a:ea typeface="宋体" panose="02010600030101010101" pitchFamily="2" charset="-122"/>
              </a:rPr>
              <a:t>FP</a:t>
            </a:r>
            <a:r>
              <a:rPr lang="zh-CN" altLang="en-US" dirty="0" smtClean="0">
                <a:ea typeface="宋体" panose="02010600030101010101" pitchFamily="2" charset="-122"/>
              </a:rPr>
              <a:t>的</a:t>
            </a:r>
            <a:r>
              <a:rPr lang="en-US" altLang="zh-CN" dirty="0" smtClean="0">
                <a:ea typeface="宋体" panose="02010600030101010101" pitchFamily="2" charset="-122"/>
              </a:rPr>
              <a:t>Loads</a:t>
            </a:r>
            <a:r>
              <a:rPr lang="zh-CN" altLang="en-US" dirty="0" smtClean="0">
                <a:ea typeface="宋体" panose="02010600030101010101" pitchFamily="2" charset="-122"/>
              </a:rPr>
              <a:t>操作可能会引起整型操作发射和浮点操作发射的相关</a:t>
            </a:r>
          </a:p>
          <a:p>
            <a:pPr>
              <a:lnSpc>
                <a:spcPct val="90000"/>
              </a:lnSpc>
            </a:pPr>
            <a:r>
              <a:rPr lang="zh-CN" altLang="en-US" dirty="0" smtClean="0">
                <a:ea typeface="宋体" panose="02010600030101010101" pitchFamily="2" charset="-122"/>
              </a:rPr>
              <a:t>存储器引用问题：</a:t>
            </a:r>
          </a:p>
          <a:p>
            <a:pPr lvl="1">
              <a:lnSpc>
                <a:spcPct val="90000"/>
              </a:lnSpc>
            </a:pPr>
            <a:r>
              <a:rPr lang="zh-CN" altLang="en-US" dirty="0" smtClean="0">
                <a:ea typeface="宋体" panose="02010600030101010101" pitchFamily="2" charset="-122"/>
              </a:rPr>
              <a:t>将</a:t>
            </a:r>
            <a:r>
              <a:rPr lang="en-US" altLang="zh-CN" dirty="0" smtClean="0">
                <a:ea typeface="宋体" panose="02010600030101010101" pitchFamily="2" charset="-122"/>
              </a:rPr>
              <a:t>load</a:t>
            </a:r>
            <a:r>
              <a:rPr lang="zh-CN" altLang="en-US" dirty="0" smtClean="0">
                <a:ea typeface="宋体" panose="02010600030101010101" pitchFamily="2" charset="-122"/>
              </a:rPr>
              <a:t>的保留站组织成队列方式，操作数必须按指令序读取</a:t>
            </a:r>
            <a:endParaRPr lang="en-US" altLang="zh-CN" dirty="0" smtClean="0">
              <a:ea typeface="宋体" panose="02010600030101010101" pitchFamily="2" charset="-122"/>
            </a:endParaRPr>
          </a:p>
          <a:p>
            <a:pPr lvl="1">
              <a:lnSpc>
                <a:spcPct val="90000"/>
              </a:lnSpc>
            </a:pPr>
            <a:r>
              <a:rPr lang="en-US" altLang="zh-CN" dirty="0" smtClean="0">
                <a:ea typeface="宋体" panose="02010600030101010101" pitchFamily="2" charset="-122"/>
              </a:rPr>
              <a:t>Load</a:t>
            </a:r>
            <a:r>
              <a:rPr lang="zh-CN" altLang="en-US" dirty="0" smtClean="0">
                <a:ea typeface="宋体" panose="02010600030101010101" pitchFamily="2" charset="-122"/>
              </a:rPr>
              <a:t>操作时检测</a:t>
            </a:r>
            <a:r>
              <a:rPr lang="en-US" altLang="zh-CN" dirty="0" smtClean="0">
                <a:ea typeface="宋体" panose="02010600030101010101" pitchFamily="2" charset="-122"/>
              </a:rPr>
              <a:t>Store</a:t>
            </a:r>
            <a:r>
              <a:rPr lang="zh-CN" altLang="en-US" dirty="0" smtClean="0">
                <a:ea typeface="宋体" panose="02010600030101010101" pitchFamily="2" charset="-122"/>
              </a:rPr>
              <a:t>队列中</a:t>
            </a:r>
            <a:r>
              <a:rPr lang="en-US" altLang="zh-CN" dirty="0" smtClean="0">
                <a:ea typeface="宋体" panose="02010600030101010101" pitchFamily="2" charset="-122"/>
              </a:rPr>
              <a:t>Store</a:t>
            </a:r>
            <a:r>
              <a:rPr lang="zh-CN" altLang="en-US" dirty="0" smtClean="0">
                <a:ea typeface="宋体" panose="02010600030101010101" pitchFamily="2" charset="-122"/>
              </a:rPr>
              <a:t>的地址以防止</a:t>
            </a:r>
            <a:r>
              <a:rPr lang="en-US" altLang="zh-CN" dirty="0" smtClean="0">
                <a:ea typeface="宋体" panose="02010600030101010101" pitchFamily="2" charset="-122"/>
              </a:rPr>
              <a:t>RAW</a:t>
            </a:r>
            <a:r>
              <a:rPr lang="zh-CN" altLang="en-US" dirty="0" smtClean="0">
                <a:ea typeface="宋体" panose="02010600030101010101" pitchFamily="2" charset="-122"/>
              </a:rPr>
              <a:t>冲突</a:t>
            </a:r>
            <a:endParaRPr lang="en-US" altLang="zh-CN" dirty="0" smtClean="0">
              <a:ea typeface="宋体" panose="02010600030101010101" pitchFamily="2" charset="-122"/>
            </a:endParaRPr>
          </a:p>
          <a:p>
            <a:pPr lvl="1">
              <a:lnSpc>
                <a:spcPct val="90000"/>
              </a:lnSpc>
            </a:pPr>
            <a:r>
              <a:rPr lang="en-US" altLang="zh-CN" dirty="0" smtClean="0">
                <a:ea typeface="宋体" panose="02010600030101010101" pitchFamily="2" charset="-122"/>
              </a:rPr>
              <a:t>Store</a:t>
            </a:r>
            <a:r>
              <a:rPr lang="zh-CN" altLang="en-US" dirty="0" smtClean="0">
                <a:ea typeface="宋体" panose="02010600030101010101" pitchFamily="2" charset="-122"/>
              </a:rPr>
              <a:t>操作时检测</a:t>
            </a:r>
            <a:r>
              <a:rPr lang="en-US" altLang="zh-CN" dirty="0" smtClean="0">
                <a:ea typeface="宋体" panose="02010600030101010101" pitchFamily="2" charset="-122"/>
              </a:rPr>
              <a:t>Load</a:t>
            </a:r>
            <a:r>
              <a:rPr lang="zh-CN" altLang="en-US" dirty="0" smtClean="0">
                <a:ea typeface="宋体" panose="02010600030101010101" pitchFamily="2" charset="-122"/>
              </a:rPr>
              <a:t>队列的地址，以防止</a:t>
            </a:r>
            <a:r>
              <a:rPr lang="en-US" altLang="zh-CN" dirty="0" smtClean="0">
                <a:ea typeface="宋体" panose="02010600030101010101" pitchFamily="2" charset="-122"/>
              </a:rPr>
              <a:t>WAR</a:t>
            </a:r>
            <a:r>
              <a:rPr lang="zh-CN" altLang="en-US" dirty="0" smtClean="0">
                <a:ea typeface="宋体" panose="02010600030101010101" pitchFamily="2" charset="-122"/>
              </a:rPr>
              <a:t>相关</a:t>
            </a:r>
          </a:p>
          <a:p>
            <a:pPr lvl="1">
              <a:lnSpc>
                <a:spcPct val="90000"/>
              </a:lnSpc>
            </a:pPr>
            <a:r>
              <a:rPr lang="en-US" altLang="zh-CN" dirty="0" smtClean="0">
                <a:ea typeface="宋体" panose="02010600030101010101" pitchFamily="2" charset="-122"/>
              </a:rPr>
              <a:t>Store</a:t>
            </a:r>
            <a:r>
              <a:rPr lang="zh-CN" altLang="en-US" dirty="0" smtClean="0">
                <a:ea typeface="宋体" panose="02010600030101010101" pitchFamily="2" charset="-122"/>
              </a:rPr>
              <a:t>操作按指令序进行，防止</a:t>
            </a:r>
            <a:r>
              <a:rPr lang="en-US" altLang="zh-CN" dirty="0" smtClean="0">
                <a:ea typeface="宋体" panose="02010600030101010101" pitchFamily="2" charset="-122"/>
              </a:rPr>
              <a:t>WAW</a:t>
            </a:r>
            <a:r>
              <a:rPr lang="zh-CN" altLang="en-US" dirty="0" smtClean="0">
                <a:ea typeface="宋体" panose="02010600030101010101" pitchFamily="2" charset="-122"/>
              </a:rPr>
              <a:t>相关</a:t>
            </a:r>
          </a:p>
        </p:txBody>
      </p:sp>
    </p:spTree>
    <p:extLst>
      <p:ext uri="{BB962C8B-B14F-4D97-AF65-F5344CB8AC3E}">
        <p14:creationId xmlns:p14="http://schemas.microsoft.com/office/powerpoint/2010/main" val="4108850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smtClean="0">
                <a:ea typeface="宋体" panose="02010600030101010101" pitchFamily="2" charset="-122"/>
              </a:rPr>
              <a:t>Example</a:t>
            </a:r>
            <a:endParaRPr lang="zh-CN" altLang="en-US" smtClean="0">
              <a:ea typeface="宋体" panose="02010600030101010101" pitchFamily="2" charset="-122"/>
            </a:endParaRP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smtClean="0">
                <a:ea typeface="宋体" panose="02010600030101010101" pitchFamily="2" charset="-122"/>
              </a:rPr>
              <a:t>Consider the execution of the following loop, which increments each element of an integer array, on a two-issue processor, once without speculation and once with speculation:</a:t>
            </a:r>
          </a:p>
          <a:p>
            <a:pPr marL="0" indent="0">
              <a:buNone/>
            </a:pPr>
            <a:r>
              <a:rPr lang="pt-BR" altLang="zh-CN" dirty="0" smtClean="0">
                <a:ea typeface="宋体" panose="02010600030101010101" pitchFamily="2" charset="-122"/>
              </a:rPr>
              <a:t>Loop:  LD R2,0(R1)           ; R2=array element</a:t>
            </a:r>
          </a:p>
          <a:p>
            <a:pPr marL="0" indent="0">
              <a:buNone/>
            </a:pPr>
            <a:r>
              <a:rPr lang="pt-BR" altLang="zh-CN" dirty="0" smtClean="0">
                <a:ea typeface="宋体" panose="02010600030101010101" pitchFamily="2" charset="-122"/>
              </a:rPr>
              <a:t>           DADDIU R2,R2,#1 ; increment R2</a:t>
            </a:r>
          </a:p>
          <a:p>
            <a:pPr marL="0" indent="0">
              <a:buNone/>
            </a:pPr>
            <a:r>
              <a:rPr lang="en-US" altLang="zh-CN" dirty="0" smtClean="0">
                <a:ea typeface="宋体" panose="02010600030101010101" pitchFamily="2" charset="-122"/>
              </a:rPr>
              <a:t>           SD R2,0(R1)          ;store result</a:t>
            </a:r>
          </a:p>
          <a:p>
            <a:pPr marL="0" indent="0">
              <a:buNone/>
            </a:pPr>
            <a:r>
              <a:rPr lang="pt-BR" altLang="zh-CN" dirty="0" smtClean="0">
                <a:ea typeface="宋体" panose="02010600030101010101" pitchFamily="2" charset="-122"/>
              </a:rPr>
              <a:t>           DADDIU R1,R1,#8 ;increment pointer</a:t>
            </a:r>
          </a:p>
          <a:p>
            <a:pPr marL="0" indent="0">
              <a:buNone/>
            </a:pPr>
            <a:r>
              <a:rPr lang="en-US" altLang="zh-CN" dirty="0" smtClean="0">
                <a:ea typeface="宋体" panose="02010600030101010101" pitchFamily="2" charset="-122"/>
              </a:rPr>
              <a:t>           BNE R2,R3,LOOP ;branch if not last element</a:t>
            </a:r>
          </a:p>
          <a:p>
            <a:pPr marL="0" indent="0">
              <a:buNone/>
            </a:pPr>
            <a:r>
              <a:rPr lang="en-US" altLang="zh-CN" dirty="0" smtClean="0">
                <a:ea typeface="宋体" panose="02010600030101010101" pitchFamily="2" charset="-122"/>
              </a:rPr>
              <a:t>Assume that there are separate integer functional units for effective address calculation, for ALU operations, and for branch condition evaluation. Create a table for the first three iterations of this loop for both processors. Assume that up to two instructions of any type can commit per clock.</a:t>
            </a:r>
          </a:p>
          <a:p>
            <a:pPr marL="0" indent="0"/>
            <a:endParaRPr lang="zh-CN" altLang="en-US" dirty="0" smtClean="0">
              <a:ea typeface="宋体" panose="02010600030101010101" pitchFamily="2" charset="-122"/>
            </a:endParaRPr>
          </a:p>
        </p:txBody>
      </p:sp>
    </p:spTree>
    <p:extLst>
      <p:ext uri="{BB962C8B-B14F-4D97-AF65-F5344CB8AC3E}">
        <p14:creationId xmlns:p14="http://schemas.microsoft.com/office/powerpoint/2010/main" val="1214209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ea typeface="宋体" panose="02010600030101010101" pitchFamily="2" charset="-122"/>
              </a:rPr>
              <a:t>Performance of Dynamic SS</a:t>
            </a:r>
            <a:endParaRPr lang="zh-CN" altLang="en-US" smtClean="0">
              <a:ea typeface="宋体" panose="02010600030101010101" pitchFamily="2" charset="-122"/>
            </a:endParaRPr>
          </a:p>
        </p:txBody>
      </p:sp>
      <p:pic>
        <p:nvPicPr>
          <p:cNvPr id="194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819150"/>
            <a:ext cx="7543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555688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mtClean="0">
                <a:ea typeface="宋体" panose="02010600030101010101" pitchFamily="2" charset="-122"/>
              </a:rPr>
              <a:t>       </a:t>
            </a:r>
          </a:p>
        </p:txBody>
      </p:sp>
      <p:pic>
        <p:nvPicPr>
          <p:cNvPr id="20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692150"/>
            <a:ext cx="8364538"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108305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200025"/>
            <a:ext cx="10515600" cy="625475"/>
          </a:xfrm>
          <a:noFill/>
        </p:spPr>
        <p:txBody>
          <a:bodyPr>
            <a:normAutofit fontScale="90000"/>
          </a:bodyPr>
          <a:lstStyle/>
          <a:p>
            <a:r>
              <a:rPr lang="zh-CN" altLang="en-US" dirty="0" smtClean="0">
                <a:ea typeface="宋体" panose="02010600030101010101" pitchFamily="2" charset="-122"/>
              </a:rPr>
              <a:t>多发射处理器受到的限制（1/2）</a:t>
            </a:r>
            <a:endParaRPr lang="en-US" altLang="zh-CN" dirty="0" smtClean="0">
              <a:ea typeface="宋体" panose="02010600030101010101" pitchFamily="2" charset="-122"/>
            </a:endParaRPr>
          </a:p>
        </p:txBody>
      </p:sp>
      <p:sp>
        <p:nvSpPr>
          <p:cNvPr id="21507" name="Rectangle 3"/>
          <p:cNvSpPr>
            <a:spLocks noGrp="1" noChangeArrowheads="1"/>
          </p:cNvSpPr>
          <p:nvPr>
            <p:ph idx="1"/>
          </p:nvPr>
        </p:nvSpPr>
        <p:spPr>
          <a:xfrm>
            <a:off x="838200" y="1193800"/>
            <a:ext cx="10769600" cy="4983163"/>
          </a:xfrm>
          <a:noFill/>
        </p:spPr>
        <p:txBody>
          <a:bodyPr>
            <a:noAutofit/>
          </a:bodyPr>
          <a:lstStyle/>
          <a:p>
            <a:pPr>
              <a:lnSpc>
                <a:spcPct val="90000"/>
              </a:lnSpc>
            </a:pPr>
            <a:r>
              <a:rPr lang="zh-CN" altLang="en-US" sz="3200" dirty="0">
                <a:ea typeface="宋体" panose="02010600030101010101" pitchFamily="2" charset="-122"/>
              </a:rPr>
              <a:t>程序内在的</a:t>
            </a:r>
            <a:r>
              <a:rPr lang="en-US" altLang="zh-CN" sz="3200" dirty="0">
                <a:ea typeface="宋体" panose="02010600030101010101" pitchFamily="2" charset="-122"/>
              </a:rPr>
              <a:t>ILP</a:t>
            </a:r>
            <a:r>
              <a:rPr lang="zh-CN" altLang="en-US" sz="3200" dirty="0">
                <a:ea typeface="宋体" panose="02010600030101010101" pitchFamily="2" charset="-122"/>
              </a:rPr>
              <a:t>的限制</a:t>
            </a:r>
            <a:endParaRPr lang="en-US" altLang="zh-CN" sz="3200" dirty="0">
              <a:ea typeface="宋体" panose="02010600030101010101" pitchFamily="2" charset="-122"/>
            </a:endParaRPr>
          </a:p>
          <a:p>
            <a:pPr lvl="1">
              <a:lnSpc>
                <a:spcPct val="90000"/>
              </a:lnSpc>
            </a:pPr>
            <a:r>
              <a:rPr lang="zh-CN" altLang="en-US" sz="3200" dirty="0">
                <a:ea typeface="宋体" panose="02010600030101010101" pitchFamily="2" charset="-122"/>
              </a:rPr>
              <a:t>如果每5条指令中有1条相关指令 </a:t>
            </a:r>
            <a:r>
              <a:rPr lang="en-US" altLang="zh-CN" sz="3200" dirty="0">
                <a:ea typeface="宋体" panose="02010600030101010101" pitchFamily="2" charset="-122"/>
              </a:rPr>
              <a:t>: </a:t>
            </a:r>
            <a:r>
              <a:rPr lang="zh-CN" altLang="en-US" sz="3200" dirty="0">
                <a:ea typeface="宋体" panose="02010600030101010101" pitchFamily="2" charset="-122"/>
              </a:rPr>
              <a:t>如何保持5</a:t>
            </a:r>
            <a:r>
              <a:rPr lang="en-US" altLang="zh-CN" sz="3200" dirty="0">
                <a:ea typeface="宋体" panose="02010600030101010101" pitchFamily="2" charset="-122"/>
              </a:rPr>
              <a:t>-</a:t>
            </a:r>
            <a:r>
              <a:rPr lang="zh-CN" altLang="en-US" sz="3200" dirty="0">
                <a:ea typeface="宋体" panose="02010600030101010101" pitchFamily="2" charset="-122"/>
              </a:rPr>
              <a:t>路</a:t>
            </a:r>
            <a:r>
              <a:rPr lang="en-US" altLang="zh-CN" sz="3200" dirty="0">
                <a:ea typeface="宋体" panose="02010600030101010101" pitchFamily="2" charset="-122"/>
              </a:rPr>
              <a:t>VLIW </a:t>
            </a:r>
            <a:r>
              <a:rPr lang="zh-CN" altLang="en-US" sz="3200" dirty="0">
                <a:ea typeface="宋体" panose="02010600030101010101" pitchFamily="2" charset="-122"/>
              </a:rPr>
              <a:t>并行</a:t>
            </a:r>
            <a:r>
              <a:rPr lang="en-US" altLang="zh-CN" sz="3200" dirty="0">
                <a:ea typeface="宋体" panose="02010600030101010101" pitchFamily="2" charset="-122"/>
              </a:rPr>
              <a:t>?</a:t>
            </a:r>
          </a:p>
          <a:p>
            <a:pPr lvl="1">
              <a:lnSpc>
                <a:spcPct val="90000"/>
              </a:lnSpc>
            </a:pPr>
            <a:r>
              <a:rPr lang="zh-CN" altLang="en-US" sz="3200" dirty="0">
                <a:ea typeface="宋体" panose="02010600030101010101" pitchFamily="2" charset="-122"/>
              </a:rPr>
              <a:t>部件的操作延时：许多操作需要调度，使部件延时加大</a:t>
            </a:r>
            <a:endParaRPr lang="en-US" altLang="zh-CN" sz="3200" dirty="0">
              <a:ea typeface="宋体" panose="02010600030101010101" pitchFamily="2" charset="-122"/>
            </a:endParaRPr>
          </a:p>
          <a:p>
            <a:pPr>
              <a:lnSpc>
                <a:spcPct val="90000"/>
              </a:lnSpc>
            </a:pPr>
            <a:r>
              <a:rPr lang="zh-CN" altLang="en-US" sz="3200" dirty="0">
                <a:ea typeface="宋体" panose="02010600030101010101" pitchFamily="2" charset="-122"/>
              </a:rPr>
              <a:t>多指令流出的处理器需要大量的硬件资源</a:t>
            </a:r>
          </a:p>
          <a:p>
            <a:pPr lvl="1">
              <a:lnSpc>
                <a:spcPct val="90000"/>
              </a:lnSpc>
            </a:pPr>
            <a:r>
              <a:rPr lang="zh-CN" altLang="en-US" sz="3200" dirty="0">
                <a:ea typeface="宋体" panose="02010600030101010101" pitchFamily="2" charset="-122"/>
              </a:rPr>
              <a:t>需要多个功能部件来使得多个操作并行(</a:t>
            </a:r>
            <a:r>
              <a:rPr lang="en-US" altLang="zh-CN" sz="3200" dirty="0">
                <a:ea typeface="宋体" panose="02010600030101010101" pitchFamily="2" charset="-122"/>
              </a:rPr>
              <a:t>Easy) </a:t>
            </a:r>
          </a:p>
          <a:p>
            <a:pPr lvl="1">
              <a:lnSpc>
                <a:spcPct val="90000"/>
              </a:lnSpc>
            </a:pPr>
            <a:r>
              <a:rPr lang="zh-CN" altLang="en-US" sz="3200" dirty="0">
                <a:ea typeface="宋体" panose="02010600030101010101" pitchFamily="2" charset="-122"/>
              </a:rPr>
              <a:t>需要更大的指令访问带宽(</a:t>
            </a:r>
            <a:r>
              <a:rPr lang="en-US" altLang="zh-CN" sz="3200" dirty="0">
                <a:ea typeface="宋体" panose="02010600030101010101" pitchFamily="2" charset="-122"/>
              </a:rPr>
              <a:t>Easy) </a:t>
            </a:r>
          </a:p>
          <a:p>
            <a:pPr lvl="1">
              <a:lnSpc>
                <a:spcPct val="90000"/>
              </a:lnSpc>
            </a:pPr>
            <a:r>
              <a:rPr lang="zh-CN" altLang="en-US" sz="3200" dirty="0">
                <a:ea typeface="宋体" panose="02010600030101010101" pitchFamily="2" charset="-122"/>
              </a:rPr>
              <a:t>需要增加寄存器文件的端口数（以及通信带宽） (</a:t>
            </a:r>
            <a:r>
              <a:rPr lang="en-US" altLang="zh-CN" sz="3200" dirty="0">
                <a:ea typeface="宋体" panose="02010600030101010101" pitchFamily="2" charset="-122"/>
              </a:rPr>
              <a:t>Hard) </a:t>
            </a:r>
          </a:p>
          <a:p>
            <a:pPr lvl="1">
              <a:lnSpc>
                <a:spcPct val="90000"/>
              </a:lnSpc>
            </a:pPr>
            <a:r>
              <a:rPr lang="zh-CN" altLang="en-US" sz="3200" dirty="0">
                <a:ea typeface="宋体" panose="02010600030101010101" pitchFamily="2" charset="-122"/>
              </a:rPr>
              <a:t>增加存储器的端口数（带宽） (</a:t>
            </a:r>
            <a:r>
              <a:rPr lang="en-US" altLang="zh-CN" sz="3200" dirty="0">
                <a:ea typeface="宋体" panose="02010600030101010101" pitchFamily="2" charset="-122"/>
              </a:rPr>
              <a:t>Harder) </a:t>
            </a:r>
          </a:p>
        </p:txBody>
      </p:sp>
    </p:spTree>
    <p:extLst>
      <p:ext uri="{BB962C8B-B14F-4D97-AF65-F5344CB8AC3E}">
        <p14:creationId xmlns:p14="http://schemas.microsoft.com/office/powerpoint/2010/main" val="1394868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225425"/>
            <a:ext cx="10515600" cy="561975"/>
          </a:xfrm>
          <a:noFill/>
        </p:spPr>
        <p:txBody>
          <a:bodyPr>
            <a:normAutofit fontScale="90000"/>
          </a:bodyPr>
          <a:lstStyle/>
          <a:p>
            <a:r>
              <a:rPr lang="zh-CN" altLang="en-US" dirty="0" smtClean="0">
                <a:ea typeface="宋体" panose="02010600030101010101" pitchFamily="2" charset="-122"/>
              </a:rPr>
              <a:t>多发射处理器受到的限制（2/2）</a:t>
            </a:r>
            <a:endParaRPr lang="en-US" altLang="zh-CN" dirty="0" smtClean="0">
              <a:ea typeface="宋体" panose="02010600030101010101" pitchFamily="2" charset="-122"/>
            </a:endParaRPr>
          </a:p>
        </p:txBody>
      </p:sp>
      <p:sp>
        <p:nvSpPr>
          <p:cNvPr id="22531" name="Rectangle 3"/>
          <p:cNvSpPr>
            <a:spLocks noGrp="1" noChangeArrowheads="1"/>
          </p:cNvSpPr>
          <p:nvPr>
            <p:ph idx="1"/>
          </p:nvPr>
        </p:nvSpPr>
        <p:spPr>
          <a:xfrm>
            <a:off x="838200" y="1155700"/>
            <a:ext cx="10515600" cy="5021263"/>
          </a:xfrm>
          <a:noFill/>
        </p:spPr>
        <p:txBody>
          <a:bodyPr>
            <a:normAutofit/>
          </a:bodyPr>
          <a:lstStyle/>
          <a:p>
            <a:r>
              <a:rPr lang="zh-CN" altLang="en-US" sz="3200" dirty="0">
                <a:ea typeface="宋体" panose="02010600030101010101" pitchFamily="2" charset="-122"/>
              </a:rPr>
              <a:t>一些由</a:t>
            </a:r>
            <a:r>
              <a:rPr lang="en-US" altLang="zh-CN" sz="3200" dirty="0">
                <a:ea typeface="宋体" panose="02010600030101010101" pitchFamily="2" charset="-122"/>
              </a:rPr>
              <a:t>Superscalar</a:t>
            </a:r>
            <a:r>
              <a:rPr lang="zh-CN" altLang="en-US" sz="3200" dirty="0">
                <a:ea typeface="宋体" panose="02010600030101010101" pitchFamily="2" charset="-122"/>
              </a:rPr>
              <a:t>或</a:t>
            </a:r>
            <a:r>
              <a:rPr lang="en-US" altLang="zh-CN" sz="3200" dirty="0">
                <a:ea typeface="宋体" panose="02010600030101010101" pitchFamily="2" charset="-122"/>
              </a:rPr>
              <a:t>VLIW</a:t>
            </a:r>
            <a:r>
              <a:rPr lang="zh-CN" altLang="en-US" sz="3200" dirty="0">
                <a:ea typeface="宋体" panose="02010600030101010101" pitchFamily="2" charset="-122"/>
              </a:rPr>
              <a:t>的实现带来的特殊问题</a:t>
            </a:r>
            <a:endParaRPr lang="en-US" altLang="zh-CN" sz="3200" dirty="0">
              <a:ea typeface="宋体" panose="02010600030101010101" pitchFamily="2" charset="-122"/>
            </a:endParaRPr>
          </a:p>
          <a:p>
            <a:pPr lvl="1"/>
            <a:r>
              <a:rPr lang="en-US" altLang="zh-CN" sz="3200" dirty="0">
                <a:ea typeface="宋体" panose="02010600030101010101" pitchFamily="2" charset="-122"/>
              </a:rPr>
              <a:t>Superscalar</a:t>
            </a:r>
            <a:r>
              <a:rPr lang="zh-CN" altLang="en-US" sz="3200" dirty="0">
                <a:ea typeface="宋体" panose="02010600030101010101" pitchFamily="2" charset="-122"/>
              </a:rPr>
              <a:t>的译码、发射问题</a:t>
            </a:r>
            <a:r>
              <a:rPr lang="en-US" altLang="zh-CN" sz="3200" dirty="0">
                <a:ea typeface="宋体" panose="02010600030101010101" pitchFamily="2" charset="-122"/>
              </a:rPr>
              <a:t>: </a:t>
            </a:r>
            <a:r>
              <a:rPr lang="zh-CN" altLang="en-US" sz="3200" dirty="0">
                <a:ea typeface="宋体" panose="02010600030101010101" pitchFamily="2" charset="-122"/>
              </a:rPr>
              <a:t>到底能发射多少条指令</a:t>
            </a:r>
            <a:r>
              <a:rPr lang="en-US" altLang="zh-CN" sz="3200" dirty="0">
                <a:ea typeface="宋体" panose="02010600030101010101" pitchFamily="2" charset="-122"/>
              </a:rPr>
              <a:t>?</a:t>
            </a:r>
          </a:p>
          <a:p>
            <a:pPr lvl="1"/>
            <a:r>
              <a:rPr lang="en-US" altLang="zh-CN" sz="3200" dirty="0">
                <a:ea typeface="宋体" panose="02010600030101010101" pitchFamily="2" charset="-122"/>
              </a:rPr>
              <a:t>VLIW </a:t>
            </a:r>
            <a:r>
              <a:rPr lang="zh-CN" altLang="en-US" sz="3200" dirty="0">
                <a:ea typeface="宋体" panose="02010600030101010101" pitchFamily="2" charset="-122"/>
              </a:rPr>
              <a:t>代码量问题:  循环展开</a:t>
            </a:r>
            <a:r>
              <a:rPr lang="en-US" altLang="zh-CN" sz="3200" dirty="0">
                <a:ea typeface="宋体" panose="02010600030101010101" pitchFamily="2" charset="-122"/>
              </a:rPr>
              <a:t> + VLIW</a:t>
            </a:r>
            <a:r>
              <a:rPr lang="zh-CN" altLang="en-US" sz="3200" dirty="0">
                <a:ea typeface="宋体" panose="02010600030101010101" pitchFamily="2" charset="-122"/>
              </a:rPr>
              <a:t>中无用的区域</a:t>
            </a:r>
            <a:endParaRPr lang="en-US" altLang="zh-CN" sz="3200" dirty="0">
              <a:ea typeface="宋体" panose="02010600030101010101" pitchFamily="2" charset="-122"/>
            </a:endParaRPr>
          </a:p>
          <a:p>
            <a:pPr lvl="1"/>
            <a:r>
              <a:rPr lang="en-US" altLang="zh-CN" sz="3200" dirty="0">
                <a:ea typeface="宋体" panose="02010600030101010101" pitchFamily="2" charset="-122"/>
              </a:rPr>
              <a:t>VLIW </a:t>
            </a:r>
            <a:r>
              <a:rPr lang="zh-CN" altLang="en-US" sz="3200" dirty="0">
                <a:ea typeface="宋体" panose="02010600030101010101" pitchFamily="2" charset="-122"/>
              </a:rPr>
              <a:t>互锁</a:t>
            </a:r>
            <a:r>
              <a:rPr lang="en-US" altLang="zh-CN" sz="3200" dirty="0">
                <a:ea typeface="宋体" panose="02010600030101010101" pitchFamily="2" charset="-122"/>
              </a:rPr>
              <a:t> =&gt; 1 </a:t>
            </a:r>
            <a:r>
              <a:rPr lang="zh-CN" altLang="en-US" sz="3200" dirty="0">
                <a:ea typeface="宋体" panose="02010600030101010101" pitchFamily="2" charset="-122"/>
              </a:rPr>
              <a:t>个相关导致所有指令停顿</a:t>
            </a:r>
            <a:endParaRPr lang="en-US" altLang="zh-CN" sz="3200" dirty="0">
              <a:ea typeface="宋体" panose="02010600030101010101" pitchFamily="2" charset="-122"/>
            </a:endParaRPr>
          </a:p>
          <a:p>
            <a:pPr lvl="1"/>
            <a:r>
              <a:rPr lang="en-US" altLang="zh-CN" sz="3200" dirty="0">
                <a:ea typeface="宋体" panose="02010600030101010101" pitchFamily="2" charset="-122"/>
              </a:rPr>
              <a:t>VLIW </a:t>
            </a:r>
            <a:r>
              <a:rPr lang="zh-CN" altLang="en-US" sz="3200" dirty="0">
                <a:ea typeface="宋体" panose="02010600030101010101" pitchFamily="2" charset="-122"/>
              </a:rPr>
              <a:t>的二进制兼容问题</a:t>
            </a:r>
            <a:endParaRPr lang="en-US" altLang="zh-CN" sz="3200" dirty="0">
              <a:ea typeface="宋体" panose="02010600030101010101" pitchFamily="2" charset="-122"/>
            </a:endParaRPr>
          </a:p>
        </p:txBody>
      </p:sp>
    </p:spTree>
    <p:extLst>
      <p:ext uri="{BB962C8B-B14F-4D97-AF65-F5344CB8AC3E}">
        <p14:creationId xmlns:p14="http://schemas.microsoft.com/office/powerpoint/2010/main" val="382821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352425"/>
            <a:ext cx="10515600" cy="752475"/>
          </a:xfrm>
          <a:noFill/>
        </p:spPr>
        <p:txBody>
          <a:bodyPr>
            <a:normAutofit/>
          </a:bodyPr>
          <a:lstStyle/>
          <a:p>
            <a:r>
              <a:rPr lang="en-US" altLang="zh-CN" smtClean="0">
                <a:ea typeface="宋体" panose="02010600030101010101" pitchFamily="2" charset="-122"/>
              </a:rPr>
              <a:t>ILP</a:t>
            </a:r>
            <a:r>
              <a:rPr lang="zh-CN" altLang="en-US" smtClean="0">
                <a:ea typeface="宋体" panose="02010600030101010101" pitchFamily="2" charset="-122"/>
              </a:rPr>
              <a:t>受到的限制</a:t>
            </a:r>
          </a:p>
        </p:txBody>
      </p:sp>
      <p:sp>
        <p:nvSpPr>
          <p:cNvPr id="23555" name="Rectangle 3"/>
          <p:cNvSpPr>
            <a:spLocks noGrp="1" noChangeArrowheads="1"/>
          </p:cNvSpPr>
          <p:nvPr>
            <p:ph idx="1"/>
          </p:nvPr>
        </p:nvSpPr>
        <p:spPr>
          <a:xfrm>
            <a:off x="838200" y="1231900"/>
            <a:ext cx="10617200" cy="4945063"/>
          </a:xfrm>
          <a:noFill/>
        </p:spPr>
        <p:txBody>
          <a:bodyPr>
            <a:normAutofit/>
          </a:bodyPr>
          <a:lstStyle/>
          <a:p>
            <a:r>
              <a:rPr lang="zh-CN" altLang="en-US" sz="3200" dirty="0">
                <a:ea typeface="宋体" panose="02010600030101010101" pitchFamily="2" charset="-122"/>
              </a:rPr>
              <a:t>大量研究结果的相互矛盾</a:t>
            </a:r>
          </a:p>
          <a:p>
            <a:pPr lvl="1"/>
            <a:r>
              <a:rPr lang="en-US" altLang="zh-CN" sz="3200" dirty="0">
                <a:ea typeface="宋体" panose="02010600030101010101" pitchFamily="2" charset="-122"/>
              </a:rPr>
              <a:t>Benchmarks (</a:t>
            </a:r>
            <a:r>
              <a:rPr lang="en-US" altLang="zh-CN" sz="3200" dirty="0" err="1">
                <a:ea typeface="宋体" panose="02010600030101010101" pitchFamily="2" charset="-122"/>
              </a:rPr>
              <a:t>vectorized</a:t>
            </a:r>
            <a:r>
              <a:rPr lang="en-US" altLang="zh-CN" sz="3200" dirty="0">
                <a:ea typeface="宋体" panose="02010600030101010101" pitchFamily="2" charset="-122"/>
              </a:rPr>
              <a:t> Fortran FP vs. integer C programs)</a:t>
            </a:r>
          </a:p>
          <a:p>
            <a:pPr lvl="1"/>
            <a:r>
              <a:rPr lang="en-US" altLang="zh-CN" sz="3200" dirty="0">
                <a:ea typeface="宋体" panose="02010600030101010101" pitchFamily="2" charset="-122"/>
              </a:rPr>
              <a:t>HW</a:t>
            </a:r>
            <a:r>
              <a:rPr lang="zh-CN" altLang="en-US" sz="3200" dirty="0">
                <a:ea typeface="宋体" panose="02010600030101010101" pitchFamily="2" charset="-122"/>
              </a:rPr>
              <a:t>方式好</a:t>
            </a:r>
            <a:endParaRPr lang="en-US" altLang="zh-CN" sz="3200" dirty="0">
              <a:ea typeface="宋体" panose="02010600030101010101" pitchFamily="2" charset="-122"/>
            </a:endParaRPr>
          </a:p>
          <a:p>
            <a:pPr lvl="1"/>
            <a:r>
              <a:rPr lang="zh-CN" altLang="en-US" sz="3200" dirty="0">
                <a:ea typeface="宋体" panose="02010600030101010101" pitchFamily="2" charset="-122"/>
              </a:rPr>
              <a:t>软件（</a:t>
            </a:r>
            <a:r>
              <a:rPr lang="en-US" altLang="zh-CN" sz="3200" dirty="0">
                <a:ea typeface="宋体" panose="02010600030101010101" pitchFamily="2" charset="-122"/>
              </a:rPr>
              <a:t>Compiler）</a:t>
            </a:r>
            <a:r>
              <a:rPr lang="zh-CN" altLang="en-US" sz="3200" dirty="0">
                <a:ea typeface="宋体" panose="02010600030101010101" pitchFamily="2" charset="-122"/>
              </a:rPr>
              <a:t>方式好</a:t>
            </a:r>
            <a:endParaRPr lang="en-US" altLang="zh-CN" sz="3200" dirty="0">
              <a:ea typeface="宋体" panose="02010600030101010101" pitchFamily="2" charset="-122"/>
            </a:endParaRPr>
          </a:p>
          <a:p>
            <a:r>
              <a:rPr lang="zh-CN" altLang="en-US" sz="3200" dirty="0">
                <a:ea typeface="宋体" panose="02010600030101010101" pitchFamily="2" charset="-122"/>
              </a:rPr>
              <a:t>通过增加</a:t>
            </a:r>
            <a:r>
              <a:rPr lang="en-US" altLang="zh-CN" sz="3200" dirty="0">
                <a:ea typeface="宋体" panose="02010600030101010101" pitchFamily="2" charset="-122"/>
              </a:rPr>
              <a:t>HW</a:t>
            </a:r>
            <a:r>
              <a:rPr lang="zh-CN" altLang="en-US" sz="3200" dirty="0">
                <a:ea typeface="宋体" panose="02010600030101010101" pitchFamily="2" charset="-122"/>
              </a:rPr>
              <a:t>成本使用</a:t>
            </a:r>
            <a:r>
              <a:rPr lang="zh-CN" altLang="en-US" sz="3200" dirty="0" smtClean="0">
                <a:ea typeface="宋体" panose="02010600030101010101" pitchFamily="2" charset="-122"/>
              </a:rPr>
              <a:t>现有各种</a:t>
            </a:r>
            <a:r>
              <a:rPr lang="zh-CN" altLang="en-US" sz="3200" dirty="0">
                <a:ea typeface="宋体" panose="02010600030101010101" pitchFamily="2" charset="-122"/>
              </a:rPr>
              <a:t>机制到底能提高多少</a:t>
            </a:r>
            <a:r>
              <a:rPr lang="en-US" altLang="zh-CN" sz="3200" dirty="0">
                <a:ea typeface="宋体" panose="02010600030101010101" pitchFamily="2" charset="-122"/>
              </a:rPr>
              <a:t>ILP?</a:t>
            </a:r>
          </a:p>
          <a:p>
            <a:r>
              <a:rPr lang="zh-CN" altLang="en-US" sz="3200" dirty="0">
                <a:ea typeface="宋体" panose="02010600030101010101" pitchFamily="2" charset="-122"/>
              </a:rPr>
              <a:t>我们是否要设计新的</a:t>
            </a:r>
            <a:r>
              <a:rPr lang="en-US" altLang="zh-CN" sz="3200" dirty="0">
                <a:ea typeface="宋体" panose="02010600030101010101" pitchFamily="2" charset="-122"/>
              </a:rPr>
              <a:t>HW/SW</a:t>
            </a:r>
            <a:r>
              <a:rPr lang="zh-CN" altLang="en-US" sz="3200" dirty="0">
                <a:ea typeface="宋体" panose="02010600030101010101" pitchFamily="2" charset="-122"/>
              </a:rPr>
              <a:t>机制来提高性能</a:t>
            </a:r>
            <a:r>
              <a:rPr lang="en-US" altLang="zh-CN" sz="3200" dirty="0">
                <a:ea typeface="宋体" panose="02010600030101010101" pitchFamily="2" charset="-122"/>
              </a:rPr>
              <a:t>?</a:t>
            </a:r>
          </a:p>
        </p:txBody>
      </p:sp>
    </p:spTree>
    <p:extLst>
      <p:ext uri="{BB962C8B-B14F-4D97-AF65-F5344CB8AC3E}">
        <p14:creationId xmlns:p14="http://schemas.microsoft.com/office/powerpoint/2010/main" val="191634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263525"/>
            <a:ext cx="10515600" cy="574675"/>
          </a:xfrm>
          <a:noFill/>
        </p:spPr>
        <p:txBody>
          <a:bodyPr>
            <a:normAutofit fontScale="90000"/>
          </a:bodyPr>
          <a:lstStyle/>
          <a:p>
            <a:r>
              <a:rPr lang="en-US" altLang="zh-CN" dirty="0" smtClean="0">
                <a:ea typeface="宋体" panose="02010600030101010101" pitchFamily="2" charset="-122"/>
              </a:rPr>
              <a:t>Summary</a:t>
            </a:r>
          </a:p>
        </p:txBody>
      </p:sp>
      <p:sp>
        <p:nvSpPr>
          <p:cNvPr id="24579" name="Rectangle 3"/>
          <p:cNvSpPr>
            <a:spLocks noGrp="1" noChangeArrowheads="1"/>
          </p:cNvSpPr>
          <p:nvPr>
            <p:ph idx="1"/>
          </p:nvPr>
        </p:nvSpPr>
        <p:spPr>
          <a:xfrm>
            <a:off x="838200" y="1079500"/>
            <a:ext cx="10515600" cy="5097463"/>
          </a:xfrm>
          <a:noFill/>
        </p:spPr>
        <p:txBody>
          <a:bodyPr>
            <a:noAutofit/>
          </a:bodyPr>
          <a:lstStyle/>
          <a:p>
            <a:r>
              <a:rPr lang="zh-CN" altLang="en-US" sz="3600" dirty="0" smtClean="0">
                <a:ea typeface="宋体" panose="02010600030101010101" pitchFamily="2" charset="-122"/>
              </a:rPr>
              <a:t>推断执行: </a:t>
            </a:r>
          </a:p>
          <a:p>
            <a:pPr lvl="1"/>
            <a:r>
              <a:rPr lang="en-US" altLang="zh-CN" sz="3200" dirty="0" smtClean="0">
                <a:ea typeface="宋体" panose="02010600030101010101" pitchFamily="2" charset="-122"/>
              </a:rPr>
              <a:t> </a:t>
            </a:r>
            <a:r>
              <a:rPr lang="zh-CN" altLang="en-US" sz="3200" dirty="0" smtClean="0">
                <a:ea typeface="宋体" panose="02010600030101010101" pitchFamily="2" charset="-122"/>
              </a:rPr>
              <a:t>在控制相关还没有实际解决的情况下，就开始执行</a:t>
            </a:r>
          </a:p>
          <a:p>
            <a:pPr lvl="1"/>
            <a:r>
              <a:rPr lang="zh-CN" altLang="en-US" sz="3200" dirty="0" smtClean="0">
                <a:ea typeface="宋体" panose="02010600030101010101" pitchFamily="2" charset="-122"/>
              </a:rPr>
              <a:t>乱序执行，顺序确认</a:t>
            </a:r>
            <a:r>
              <a:rPr lang="en-US" altLang="zh-CN" sz="3200" dirty="0" smtClean="0">
                <a:ea typeface="宋体" panose="02010600030101010101" pitchFamily="2" charset="-122"/>
              </a:rPr>
              <a:t>(reorder buffer)</a:t>
            </a:r>
          </a:p>
          <a:p>
            <a:r>
              <a:rPr lang="en-US" altLang="zh-CN" sz="3600" dirty="0" smtClean="0">
                <a:ea typeface="宋体" panose="02010600030101010101" pitchFamily="2" charset="-122"/>
              </a:rPr>
              <a:t>Superscalar and VLIW: CPI &lt; 1 (IPC &gt; 1)</a:t>
            </a:r>
          </a:p>
          <a:p>
            <a:pPr lvl="1"/>
            <a:r>
              <a:rPr lang="en-US" altLang="zh-CN" sz="3200" dirty="0" smtClean="0">
                <a:ea typeface="宋体" panose="02010600030101010101" pitchFamily="2" charset="-122"/>
              </a:rPr>
              <a:t>Dynamic issue vs. Static issue</a:t>
            </a:r>
          </a:p>
          <a:p>
            <a:pPr lvl="1"/>
            <a:r>
              <a:rPr lang="zh-CN" altLang="en-US" sz="3200" dirty="0" smtClean="0">
                <a:ea typeface="宋体" panose="02010600030101010101" pitchFamily="2" charset="-122"/>
              </a:rPr>
              <a:t>同一时刻发射更多的指令</a:t>
            </a:r>
            <a:r>
              <a:rPr lang="en-US" altLang="zh-CN" sz="3200" dirty="0" smtClean="0">
                <a:ea typeface="宋体" panose="02010600030101010101" pitchFamily="2" charset="-122"/>
              </a:rPr>
              <a:t> =&gt; </a:t>
            </a:r>
            <a:r>
              <a:rPr lang="zh-CN" altLang="en-US" sz="3200" dirty="0" smtClean="0">
                <a:ea typeface="宋体" panose="02010600030101010101" pitchFamily="2" charset="-122"/>
              </a:rPr>
              <a:t>导致更大的冲突开销</a:t>
            </a:r>
            <a:endParaRPr lang="en-US" altLang="zh-CN" sz="3200" dirty="0" smtClean="0">
              <a:ea typeface="宋体" panose="02010600030101010101" pitchFamily="2" charset="-122"/>
            </a:endParaRPr>
          </a:p>
          <a:p>
            <a:r>
              <a:rPr lang="zh-CN" altLang="en-US" sz="3600" dirty="0" smtClean="0">
                <a:ea typeface="宋体" panose="02010600030101010101" pitchFamily="2" charset="-122"/>
              </a:rPr>
              <a:t>基于硬件的推断执行</a:t>
            </a:r>
            <a:endParaRPr lang="en-US" altLang="zh-CN" sz="3600" dirty="0" smtClean="0">
              <a:ea typeface="宋体" panose="02010600030101010101" pitchFamily="2" charset="-122"/>
            </a:endParaRPr>
          </a:p>
          <a:p>
            <a:pPr lvl="1"/>
            <a:r>
              <a:rPr lang="en-US" altLang="zh-CN" sz="3200" dirty="0" smtClean="0">
                <a:ea typeface="宋体" panose="02010600030101010101" pitchFamily="2" charset="-122"/>
              </a:rPr>
              <a:t> </a:t>
            </a:r>
            <a:r>
              <a:rPr lang="zh-CN" altLang="en-US" sz="3200" dirty="0" smtClean="0">
                <a:ea typeface="宋体" panose="02010600030101010101" pitchFamily="2" charset="-122"/>
              </a:rPr>
              <a:t>动态分支预测</a:t>
            </a:r>
          </a:p>
          <a:p>
            <a:pPr lvl="1"/>
            <a:r>
              <a:rPr lang="zh-CN" altLang="en-US" sz="3200" dirty="0" smtClean="0">
                <a:ea typeface="宋体" panose="02010600030101010101" pitchFamily="2" charset="-122"/>
              </a:rPr>
              <a:t>推断执行</a:t>
            </a:r>
          </a:p>
          <a:p>
            <a:pPr lvl="1"/>
            <a:r>
              <a:rPr lang="zh-CN" altLang="en-US" sz="3200" dirty="0" smtClean="0">
                <a:ea typeface="宋体" panose="02010600030101010101" pitchFamily="2" charset="-122"/>
              </a:rPr>
              <a:t>动态调度</a:t>
            </a:r>
            <a:endParaRPr lang="en-US" altLang="zh-CN" sz="3200" dirty="0" smtClean="0">
              <a:ea typeface="宋体" panose="02010600030101010101" pitchFamily="2" charset="-122"/>
            </a:endParaRPr>
          </a:p>
        </p:txBody>
      </p:sp>
    </p:spTree>
    <p:extLst>
      <p:ext uri="{BB962C8B-B14F-4D97-AF65-F5344CB8AC3E}">
        <p14:creationId xmlns:p14="http://schemas.microsoft.com/office/powerpoint/2010/main" val="4105050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38200" y="173397"/>
            <a:ext cx="10515600" cy="682010"/>
          </a:xfrm>
          <a:noFill/>
        </p:spPr>
        <p:txBody>
          <a:bodyPr vert="horz" lIns="90487" tIns="44450" rIns="90487" bIns="44450" rtlCol="0" anchor="ctr">
            <a:normAutofit/>
          </a:bodyPr>
          <a:lstStyle/>
          <a:p>
            <a:r>
              <a:rPr lang="en-US" altLang="zh-CN" dirty="0">
                <a:ea typeface="宋体" panose="02010600030101010101" pitchFamily="2" charset="-122"/>
              </a:rPr>
              <a:t>04-28-review </a:t>
            </a:r>
            <a:r>
              <a:rPr lang="en-US" altLang="zh-CN" dirty="0" smtClean="0">
                <a:ea typeface="宋体" panose="02010600030101010101" pitchFamily="2" charset="-122"/>
              </a:rPr>
              <a:t>#1/2  </a:t>
            </a:r>
            <a:endParaRPr lang="zh-CN" altLang="en-US" dirty="0" smtClean="0">
              <a:ea typeface="宋体" panose="02010600030101010101" pitchFamily="2" charset="-122"/>
            </a:endParaRPr>
          </a:p>
        </p:txBody>
      </p:sp>
      <p:sp>
        <p:nvSpPr>
          <p:cNvPr id="64515" name="Rectangle 3"/>
          <p:cNvSpPr>
            <a:spLocks noGrp="1" noChangeArrowheads="1"/>
          </p:cNvSpPr>
          <p:nvPr>
            <p:ph idx="1"/>
          </p:nvPr>
        </p:nvSpPr>
        <p:spPr>
          <a:xfrm>
            <a:off x="838200" y="855407"/>
            <a:ext cx="10680290" cy="5751871"/>
          </a:xfrm>
          <a:noFill/>
        </p:spPr>
        <p:txBody>
          <a:bodyPr vert="horz" lIns="90487" tIns="44450" rIns="90487" bIns="44450" rtlCol="0">
            <a:noAutofit/>
          </a:bodyPr>
          <a:lstStyle/>
          <a:p>
            <a:pPr>
              <a:lnSpc>
                <a:spcPct val="105000"/>
              </a:lnSpc>
            </a:pPr>
            <a:r>
              <a:rPr lang="zh-CN" altLang="en-US" sz="3200" dirty="0" smtClean="0"/>
              <a:t>指令集动态调度方案</a:t>
            </a:r>
            <a:endParaRPr lang="en-US" altLang="zh-CN" sz="3200" dirty="0" smtClean="0"/>
          </a:p>
          <a:p>
            <a:pPr lvl="1">
              <a:lnSpc>
                <a:spcPct val="105000"/>
              </a:lnSpc>
            </a:pPr>
            <a:r>
              <a:rPr lang="zh-CN" altLang="en-US" dirty="0" smtClean="0"/>
              <a:t>记分牌、</a:t>
            </a:r>
            <a:r>
              <a:rPr lang="en-US" altLang="zh-CN" dirty="0" err="1" smtClean="0"/>
              <a:t>Tomasulo</a:t>
            </a:r>
            <a:endParaRPr lang="en-US" altLang="zh-CN" dirty="0" smtClean="0"/>
          </a:p>
          <a:p>
            <a:pPr lvl="1">
              <a:lnSpc>
                <a:spcPct val="105000"/>
              </a:lnSpc>
            </a:pPr>
            <a:r>
              <a:rPr lang="zh-CN" altLang="en-US" dirty="0" smtClean="0"/>
              <a:t>顺序发射、乱序执行、乱序发射</a:t>
            </a:r>
            <a:endParaRPr lang="zh-CN" altLang="en-US" dirty="0"/>
          </a:p>
          <a:p>
            <a:pPr>
              <a:lnSpc>
                <a:spcPct val="105000"/>
              </a:lnSpc>
            </a:pPr>
            <a:r>
              <a:rPr lang="en-US" altLang="zh-CN" sz="3200" dirty="0" err="1"/>
              <a:t>Tomasulo</a:t>
            </a:r>
            <a:endParaRPr lang="en-US" altLang="zh-CN" sz="3200" dirty="0"/>
          </a:p>
          <a:p>
            <a:pPr lvl="1">
              <a:lnSpc>
                <a:spcPct val="105000"/>
              </a:lnSpc>
            </a:pPr>
            <a:r>
              <a:rPr lang="en-US" altLang="zh-CN" dirty="0"/>
              <a:t>Reservations stations: </a:t>
            </a:r>
            <a:r>
              <a:rPr lang="zh-CN" altLang="en-US" dirty="0"/>
              <a:t>寄存器重命名，缓冲源操作数</a:t>
            </a:r>
            <a:endParaRPr lang="en-US" altLang="zh-CN" dirty="0"/>
          </a:p>
          <a:p>
            <a:pPr lvl="2">
              <a:lnSpc>
                <a:spcPct val="105000"/>
              </a:lnSpc>
            </a:pPr>
            <a:r>
              <a:rPr lang="zh-CN" altLang="en-US" dirty="0"/>
              <a:t>避免寄存器成为瓶颈</a:t>
            </a:r>
            <a:r>
              <a:rPr lang="en-US" altLang="zh-CN" dirty="0"/>
              <a:t>,</a:t>
            </a:r>
            <a:r>
              <a:rPr lang="zh-CN" altLang="en-US" dirty="0"/>
              <a:t>避免了</a:t>
            </a:r>
            <a:r>
              <a:rPr lang="en-US" altLang="zh-CN" dirty="0"/>
              <a:t>Scoreboard</a:t>
            </a:r>
            <a:r>
              <a:rPr lang="zh-CN" altLang="en-US" dirty="0"/>
              <a:t>中无法解决的</a:t>
            </a:r>
            <a:r>
              <a:rPr lang="en-US" altLang="zh-CN" dirty="0"/>
              <a:t> WAR, WAW hazards</a:t>
            </a:r>
          </a:p>
          <a:p>
            <a:pPr lvl="1">
              <a:lnSpc>
                <a:spcPct val="105000"/>
              </a:lnSpc>
            </a:pPr>
            <a:r>
              <a:rPr lang="en-US" altLang="zh-CN" dirty="0"/>
              <a:t>Reorder Buffer</a:t>
            </a:r>
            <a:r>
              <a:rPr lang="zh-CN" altLang="en-US" dirty="0"/>
              <a:t>：</a:t>
            </a:r>
            <a:r>
              <a:rPr lang="en-US" altLang="zh-CN" dirty="0"/>
              <a:t>+</a:t>
            </a:r>
            <a:r>
              <a:rPr lang="zh-CN" altLang="en-US" dirty="0"/>
              <a:t>顺序提交</a:t>
            </a:r>
            <a:endParaRPr lang="en-US" altLang="zh-CN" dirty="0"/>
          </a:p>
          <a:p>
            <a:pPr lvl="2">
              <a:lnSpc>
                <a:spcPct val="105000"/>
              </a:lnSpc>
            </a:pPr>
            <a:r>
              <a:rPr lang="zh-CN" altLang="en-US" dirty="0"/>
              <a:t>允许硬件做循环展开</a:t>
            </a:r>
            <a:r>
              <a:rPr lang="en-US" altLang="zh-CN" dirty="0"/>
              <a:t>,</a:t>
            </a:r>
            <a:r>
              <a:rPr lang="zh-CN" altLang="en-US" dirty="0"/>
              <a:t>不限于基本块</a:t>
            </a:r>
            <a:r>
              <a:rPr lang="en-US" altLang="zh-CN" dirty="0"/>
              <a:t>(IU</a:t>
            </a:r>
            <a:r>
              <a:rPr lang="zh-CN" altLang="en-US" dirty="0"/>
              <a:t>先行，解决控制相关</a:t>
            </a:r>
            <a:r>
              <a:rPr lang="en-US" altLang="zh-CN" dirty="0"/>
              <a:t>)</a:t>
            </a:r>
          </a:p>
          <a:p>
            <a:pPr lvl="1">
              <a:lnSpc>
                <a:spcPct val="105000"/>
              </a:lnSpc>
            </a:pPr>
            <a:r>
              <a:rPr lang="zh-CN" altLang="en-US" dirty="0"/>
              <a:t>贡献：</a:t>
            </a:r>
            <a:r>
              <a:rPr lang="en-US" altLang="zh-CN" sz="2800" dirty="0"/>
              <a:t>Dynamic scheduling</a:t>
            </a:r>
            <a:r>
              <a:rPr lang="zh-CN" altLang="en-US" sz="2800" dirty="0"/>
              <a:t>、</a:t>
            </a:r>
            <a:r>
              <a:rPr lang="en-US" altLang="zh-CN" sz="2800" dirty="0"/>
              <a:t>register renaming</a:t>
            </a:r>
            <a:r>
              <a:rPr lang="zh-CN" altLang="en-US" sz="2800" dirty="0"/>
              <a:t>、</a:t>
            </a:r>
            <a:r>
              <a:rPr lang="en-US" altLang="zh-CN" sz="2800" dirty="0"/>
              <a:t>Load/store </a:t>
            </a:r>
            <a:r>
              <a:rPr lang="en-US" altLang="zh-CN" sz="2800" dirty="0" smtClean="0"/>
              <a:t>disambiguation</a:t>
            </a:r>
            <a:endParaRPr lang="en-US" altLang="zh-CN" sz="2800" dirty="0"/>
          </a:p>
        </p:txBody>
      </p:sp>
    </p:spTree>
    <p:extLst>
      <p:ext uri="{BB962C8B-B14F-4D97-AF65-F5344CB8AC3E}">
        <p14:creationId xmlns:p14="http://schemas.microsoft.com/office/powerpoint/2010/main" val="424701689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0"/>
            <a:ext cx="10515600" cy="854075"/>
          </a:xfrm>
          <a:noFill/>
        </p:spPr>
        <p:txBody>
          <a:bodyPr/>
          <a:lstStyle/>
          <a:p>
            <a:r>
              <a:rPr lang="zh-CN" altLang="en-US" dirty="0" smtClean="0"/>
              <a:t>从编译器角度看代码移动（3/5)</a:t>
            </a:r>
            <a:endParaRPr lang="en-US" altLang="zh-CN" dirty="0" smtClean="0"/>
          </a:p>
        </p:txBody>
      </p:sp>
      <p:sp>
        <p:nvSpPr>
          <p:cNvPr id="24579" name="Rectangle 3"/>
          <p:cNvSpPr>
            <a:spLocks noGrp="1" noChangeArrowheads="1"/>
          </p:cNvSpPr>
          <p:nvPr>
            <p:ph idx="1"/>
          </p:nvPr>
        </p:nvSpPr>
        <p:spPr>
          <a:xfrm>
            <a:off x="838200" y="1311965"/>
            <a:ext cx="10515600" cy="4997520"/>
          </a:xfrm>
          <a:noFill/>
        </p:spPr>
        <p:txBody>
          <a:bodyPr/>
          <a:lstStyle/>
          <a:p>
            <a:r>
              <a:rPr lang="zh-CN" altLang="en-US" sz="3200" dirty="0" smtClean="0">
                <a:ea typeface="宋体" panose="02010600030101010101" pitchFamily="2" charset="-122"/>
              </a:rPr>
              <a:t>访问存储单元时，很难判断名相关</a:t>
            </a:r>
            <a:endParaRPr lang="zh-CN" altLang="en-US" sz="3200" dirty="0">
              <a:ea typeface="宋体" panose="02010600030101010101" pitchFamily="2" charset="-122"/>
            </a:endParaRPr>
          </a:p>
          <a:p>
            <a:pPr lvl="1"/>
            <a:r>
              <a:rPr lang="en-US" altLang="zh-CN" sz="2800" dirty="0" smtClean="0">
                <a:ea typeface="宋体" panose="02010600030101010101" pitchFamily="2" charset="-122"/>
              </a:rPr>
              <a:t>100(R4) = 20(R6)?</a:t>
            </a:r>
          </a:p>
          <a:p>
            <a:pPr lvl="1"/>
            <a:r>
              <a:rPr lang="zh-CN" altLang="en-US" sz="2800" dirty="0" smtClean="0">
                <a:ea typeface="宋体" panose="02010600030101010101" pitchFamily="2" charset="-122"/>
              </a:rPr>
              <a:t>不同次的循环，</a:t>
            </a:r>
            <a:r>
              <a:rPr lang="en-US" altLang="zh-CN" sz="2800" dirty="0" smtClean="0">
                <a:ea typeface="宋体" panose="02010600030101010101" pitchFamily="2" charset="-122"/>
              </a:rPr>
              <a:t>20(R6) = 20(R6)?</a:t>
            </a:r>
          </a:p>
          <a:p>
            <a:r>
              <a:rPr lang="zh-CN" altLang="en-US" sz="3200" dirty="0">
                <a:ea typeface="宋体" panose="02010600030101010101" pitchFamily="2" charset="-122"/>
              </a:rPr>
              <a:t>我们给出的示例要求编译器知道假设</a:t>
            </a:r>
            <a:r>
              <a:rPr lang="en-US" altLang="zh-CN" sz="3200" dirty="0">
                <a:ea typeface="宋体" panose="02010600030101010101" pitchFamily="2" charset="-122"/>
              </a:rPr>
              <a:t>R1</a:t>
            </a:r>
            <a:r>
              <a:rPr lang="zh-CN" altLang="en-US" sz="3200" dirty="0">
                <a:ea typeface="宋体" panose="02010600030101010101" pitchFamily="2" charset="-122"/>
              </a:rPr>
              <a:t>不变，因此</a:t>
            </a:r>
            <a:r>
              <a:rPr lang="en-US" altLang="zh-CN" sz="3200" dirty="0">
                <a:ea typeface="宋体" panose="02010600030101010101" pitchFamily="2" charset="-122"/>
              </a:rPr>
              <a:t>:</a:t>
            </a:r>
            <a:br>
              <a:rPr lang="en-US" altLang="zh-CN" sz="3200" dirty="0">
                <a:ea typeface="宋体" panose="02010600030101010101" pitchFamily="2" charset="-122"/>
              </a:rPr>
            </a:br>
            <a:r>
              <a:rPr lang="en-US" altLang="zh-CN" sz="3200" dirty="0">
                <a:ea typeface="宋体" panose="02010600030101010101" pitchFamily="2" charset="-122"/>
              </a:rPr>
              <a:t/>
            </a:r>
            <a:br>
              <a:rPr lang="en-US" altLang="zh-CN" sz="3200" dirty="0">
                <a:ea typeface="宋体" panose="02010600030101010101" pitchFamily="2" charset="-122"/>
              </a:rPr>
            </a:br>
            <a:r>
              <a:rPr lang="en-US" altLang="zh-CN" dirty="0">
                <a:ea typeface="宋体" panose="02010600030101010101" pitchFamily="2" charset="-122"/>
              </a:rPr>
              <a:t>0(R1) ≠ -8(R1) ≠ -16(R1) ≠ -24(R1)</a:t>
            </a:r>
            <a:br>
              <a:rPr lang="en-US" altLang="zh-CN" dirty="0">
                <a:ea typeface="宋体" panose="02010600030101010101" pitchFamily="2" charset="-122"/>
              </a:rPr>
            </a:br>
            <a:endParaRPr lang="en-US" altLang="zh-CN" dirty="0">
              <a:ea typeface="宋体" panose="02010600030101010101" pitchFamily="2" charset="-122"/>
            </a:endParaRPr>
          </a:p>
          <a:p>
            <a:pPr marL="457200" lvl="1" indent="0">
              <a:buNone/>
            </a:pPr>
            <a:r>
              <a:rPr lang="zh-CN" altLang="en-US" sz="2800" dirty="0" smtClean="0">
                <a:ea typeface="宋体" panose="02010600030101010101" pitchFamily="2" charset="-122"/>
              </a:rPr>
              <a:t>因此</a:t>
            </a:r>
            <a:r>
              <a:rPr lang="en-US" altLang="zh-CN" sz="2800" dirty="0">
                <a:ea typeface="宋体" panose="02010600030101010101" pitchFamily="2" charset="-122"/>
              </a:rPr>
              <a:t>loads</a:t>
            </a:r>
            <a:r>
              <a:rPr lang="zh-CN" altLang="en-US" sz="2800" dirty="0">
                <a:ea typeface="宋体" panose="02010600030101010101" pitchFamily="2" charset="-122"/>
              </a:rPr>
              <a:t>和</a:t>
            </a:r>
            <a:r>
              <a:rPr lang="en-US" altLang="zh-CN" sz="2800" dirty="0">
                <a:ea typeface="宋体" panose="02010600030101010101" pitchFamily="2" charset="-122"/>
              </a:rPr>
              <a:t>stores</a:t>
            </a:r>
            <a:r>
              <a:rPr lang="zh-CN" altLang="en-US" sz="2800" dirty="0">
                <a:ea typeface="宋体" panose="02010600030101010101" pitchFamily="2" charset="-122"/>
              </a:rPr>
              <a:t>之间相互无关可以移动</a:t>
            </a:r>
          </a:p>
        </p:txBody>
      </p:sp>
    </p:spTree>
    <p:extLst>
      <p:ext uri="{BB962C8B-B14F-4D97-AF65-F5344CB8AC3E}">
        <p14:creationId xmlns:p14="http://schemas.microsoft.com/office/powerpoint/2010/main" val="3430668047"/>
      </p:ext>
    </p:extLst>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5"/>
          <p:cNvSpPr>
            <a:spLocks noGrp="1" noChangeArrowheads="1"/>
          </p:cNvSpPr>
          <p:nvPr>
            <p:ph type="title"/>
          </p:nvPr>
        </p:nvSpPr>
        <p:spPr>
          <a:xfrm>
            <a:off x="838200" y="261887"/>
            <a:ext cx="10515600" cy="549275"/>
          </a:xfrm>
        </p:spPr>
        <p:txBody>
          <a:bodyPr>
            <a:normAutofit fontScale="90000"/>
          </a:bodyPr>
          <a:lstStyle/>
          <a:p>
            <a:r>
              <a:rPr lang="en-US" altLang="zh-CN" dirty="0">
                <a:ea typeface="宋体" panose="02010600030101010101" pitchFamily="2" charset="-122"/>
              </a:rPr>
              <a:t>04-28-review</a:t>
            </a:r>
            <a:r>
              <a:rPr lang="zh-CN" altLang="en-US" dirty="0" smtClean="0">
                <a:ea typeface="宋体" panose="02010600030101010101" pitchFamily="2" charset="-122"/>
              </a:rPr>
              <a:t> </a:t>
            </a:r>
            <a:r>
              <a:rPr lang="en-US" altLang="zh-CN" dirty="0" smtClean="0">
                <a:ea typeface="宋体" panose="02010600030101010101" pitchFamily="2" charset="-122"/>
              </a:rPr>
              <a:t>#2/2</a:t>
            </a:r>
          </a:p>
        </p:txBody>
      </p:sp>
      <p:sp>
        <p:nvSpPr>
          <p:cNvPr id="65538" name="Rectangle 3"/>
          <p:cNvSpPr>
            <a:spLocks noGrp="1" noChangeArrowheads="1"/>
          </p:cNvSpPr>
          <p:nvPr>
            <p:ph idx="1"/>
          </p:nvPr>
        </p:nvSpPr>
        <p:spPr>
          <a:xfrm>
            <a:off x="838200" y="1047136"/>
            <a:ext cx="10515600" cy="5279921"/>
          </a:xfrm>
          <a:noFill/>
        </p:spPr>
        <p:txBody>
          <a:bodyPr vert="horz" lIns="90488" tIns="44450" rIns="90488" bIns="44450" rtlCol="0">
            <a:normAutofit fontScale="92500" lnSpcReduction="20000"/>
          </a:bodyPr>
          <a:lstStyle/>
          <a:p>
            <a:pPr>
              <a:lnSpc>
                <a:spcPct val="95000"/>
              </a:lnSpc>
              <a:spcBef>
                <a:spcPct val="20000"/>
              </a:spcBef>
            </a:pPr>
            <a:r>
              <a:rPr lang="zh-CN" altLang="en-US" sz="3200" dirty="0"/>
              <a:t>分支预测对提高性能是非常重要的</a:t>
            </a:r>
            <a:endParaRPr lang="en-US" altLang="zh-CN" sz="3200" dirty="0"/>
          </a:p>
          <a:p>
            <a:r>
              <a:rPr lang="zh-CN" altLang="en-US" sz="3600" dirty="0" smtClean="0"/>
              <a:t>推断执行: </a:t>
            </a:r>
          </a:p>
          <a:p>
            <a:pPr lvl="1"/>
            <a:r>
              <a:rPr lang="zh-CN" altLang="en-US" sz="3200" dirty="0" smtClean="0"/>
              <a:t>推断</a:t>
            </a:r>
            <a:r>
              <a:rPr lang="zh-CN" altLang="en-US" sz="3200" dirty="0"/>
              <a:t>执行是利用了</a:t>
            </a:r>
            <a:r>
              <a:rPr lang="en-US" altLang="zh-CN" sz="3200" dirty="0"/>
              <a:t>ROB</a:t>
            </a:r>
            <a:r>
              <a:rPr lang="zh-CN" altLang="en-US" sz="3200" dirty="0"/>
              <a:t>撤销指令执行的机制</a:t>
            </a:r>
            <a:endParaRPr lang="en-US" altLang="zh-CN" sz="3200" dirty="0"/>
          </a:p>
          <a:p>
            <a:pPr lvl="1"/>
            <a:r>
              <a:rPr lang="zh-CN" altLang="en-US" sz="3200" dirty="0" smtClean="0"/>
              <a:t>在</a:t>
            </a:r>
            <a:r>
              <a:rPr lang="zh-CN" altLang="en-US" sz="3200" dirty="0"/>
              <a:t>控制相关还没有实际解决的情况下，就开始执行</a:t>
            </a:r>
          </a:p>
          <a:p>
            <a:pPr lvl="1"/>
            <a:r>
              <a:rPr lang="zh-CN" altLang="en-US" sz="3200" dirty="0"/>
              <a:t>乱序执行，顺序确认</a:t>
            </a:r>
            <a:r>
              <a:rPr lang="en-US" altLang="zh-CN" sz="3200" dirty="0"/>
              <a:t>(reorder buffer</a:t>
            </a:r>
            <a:r>
              <a:rPr lang="en-US" altLang="zh-CN" sz="3200" dirty="0" smtClean="0"/>
              <a:t>)</a:t>
            </a:r>
          </a:p>
          <a:p>
            <a:r>
              <a:rPr lang="zh-CN" altLang="en-US" sz="3600" dirty="0"/>
              <a:t>基于硬件的推断执行</a:t>
            </a:r>
            <a:endParaRPr lang="en-US" altLang="zh-CN" sz="3600" dirty="0"/>
          </a:p>
          <a:p>
            <a:pPr lvl="1"/>
            <a:r>
              <a:rPr lang="en-US" altLang="zh-CN" sz="3200" dirty="0" smtClean="0"/>
              <a:t> </a:t>
            </a:r>
            <a:r>
              <a:rPr lang="zh-CN" altLang="en-US" sz="3200" dirty="0" smtClean="0"/>
              <a:t>动态分支预测</a:t>
            </a:r>
          </a:p>
          <a:p>
            <a:pPr lvl="1"/>
            <a:r>
              <a:rPr lang="zh-CN" altLang="en-US" sz="3200" dirty="0" smtClean="0"/>
              <a:t>推断</a:t>
            </a:r>
            <a:r>
              <a:rPr lang="zh-CN" altLang="en-US" sz="3200" dirty="0"/>
              <a:t>执行</a:t>
            </a:r>
          </a:p>
          <a:p>
            <a:pPr lvl="1"/>
            <a:r>
              <a:rPr lang="zh-CN" altLang="en-US" sz="3200" dirty="0"/>
              <a:t>动态调度</a:t>
            </a:r>
            <a:endParaRPr lang="en-US" altLang="zh-CN" sz="3200" dirty="0"/>
          </a:p>
          <a:p>
            <a:pPr>
              <a:lnSpc>
                <a:spcPct val="95000"/>
              </a:lnSpc>
              <a:spcBef>
                <a:spcPct val="20000"/>
              </a:spcBef>
            </a:pPr>
            <a:r>
              <a:rPr lang="en-US" altLang="zh-CN" sz="3200" dirty="0" smtClean="0">
                <a:ea typeface="宋体" panose="02010600030101010101" pitchFamily="2" charset="-122"/>
              </a:rPr>
              <a:t>Superscalar </a:t>
            </a:r>
            <a:r>
              <a:rPr lang="zh-CN" altLang="en-US" sz="3200" dirty="0">
                <a:ea typeface="宋体" panose="02010600030101010101" pitchFamily="2" charset="-122"/>
              </a:rPr>
              <a:t>和</a:t>
            </a:r>
            <a:r>
              <a:rPr lang="en-US" altLang="zh-CN" sz="3200" dirty="0">
                <a:ea typeface="宋体" panose="02010600030101010101" pitchFamily="2" charset="-122"/>
              </a:rPr>
              <a:t>VLIW: CPI &lt; 1 (IPC &gt; 1</a:t>
            </a:r>
            <a:r>
              <a:rPr lang="en-US" altLang="zh-CN" sz="3200" dirty="0" smtClean="0">
                <a:ea typeface="宋体" panose="02010600030101010101" pitchFamily="2" charset="-122"/>
              </a:rPr>
              <a:t>)</a:t>
            </a:r>
          </a:p>
          <a:p>
            <a:pPr lvl="1"/>
            <a:r>
              <a:rPr lang="en-US" altLang="zh-CN" sz="3200" dirty="0"/>
              <a:t>Dynamic issue vs. Static issue</a:t>
            </a:r>
          </a:p>
          <a:p>
            <a:pPr lvl="1"/>
            <a:r>
              <a:rPr lang="zh-CN" altLang="en-US" sz="3200" dirty="0"/>
              <a:t>同一时刻发射更多的指令</a:t>
            </a:r>
            <a:r>
              <a:rPr lang="en-US" altLang="zh-CN" sz="3200" dirty="0"/>
              <a:t> =&gt; </a:t>
            </a:r>
            <a:r>
              <a:rPr lang="zh-CN" altLang="en-US" sz="3200" dirty="0"/>
              <a:t>导致更大的冲突</a:t>
            </a:r>
            <a:r>
              <a:rPr lang="zh-CN" altLang="en-US" sz="3200" dirty="0" smtClean="0"/>
              <a:t>开销</a:t>
            </a:r>
            <a:endParaRPr lang="en-US" altLang="zh-CN" sz="3200" dirty="0"/>
          </a:p>
        </p:txBody>
      </p:sp>
    </p:spTree>
    <p:extLst>
      <p:ext uri="{BB962C8B-B14F-4D97-AF65-F5344CB8AC3E}">
        <p14:creationId xmlns:p14="http://schemas.microsoft.com/office/powerpoint/2010/main" val="2379137837"/>
      </p:ext>
    </p:extLst>
  </p:cSld>
  <p:clrMapOvr>
    <a:masterClrMapping/>
  </p:clrMapOvr>
  <p:transition>
    <p:wipe/>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a:t>Multithreading</a:t>
            </a:r>
          </a:p>
        </p:txBody>
      </p:sp>
      <p:sp>
        <p:nvSpPr>
          <p:cNvPr id="1387523" name="Rectangle 3"/>
          <p:cNvSpPr>
            <a:spLocks noGrp="1" noChangeArrowheads="1"/>
          </p:cNvSpPr>
          <p:nvPr>
            <p:ph idx="1"/>
          </p:nvPr>
        </p:nvSpPr>
        <p:spPr>
          <a:xfrm>
            <a:off x="838200" y="1485900"/>
            <a:ext cx="10515600" cy="4691063"/>
          </a:xfrm>
        </p:spPr>
        <p:txBody>
          <a:bodyPr/>
          <a:lstStyle/>
          <a:p>
            <a:r>
              <a:rPr lang="zh-CN" altLang="en-US" dirty="0" smtClean="0"/>
              <a:t>背景：从单线程程序挖掘指令集并行越来越困难</a:t>
            </a:r>
            <a:endParaRPr lang="en-US" dirty="0"/>
          </a:p>
          <a:p>
            <a:r>
              <a:rPr lang="zh-CN" altLang="en-US" dirty="0" smtClean="0"/>
              <a:t>许多工作任务可以使用线程级并行来完成</a:t>
            </a:r>
            <a:endParaRPr lang="en-US" dirty="0"/>
          </a:p>
          <a:p>
            <a:pPr lvl="1"/>
            <a:r>
              <a:rPr lang="zh-CN" altLang="en-US" dirty="0" smtClean="0"/>
              <a:t>线程级并行来源于多道程序设计</a:t>
            </a:r>
            <a:endParaRPr lang="en-US" dirty="0"/>
          </a:p>
          <a:p>
            <a:pPr lvl="1"/>
            <a:r>
              <a:rPr lang="zh-CN" altLang="en-US" dirty="0"/>
              <a:t>线程</a:t>
            </a:r>
            <a:r>
              <a:rPr lang="zh-CN" altLang="en-US" dirty="0" smtClean="0"/>
              <a:t>级并行的基础是多线程应用，即一个任务可以用多个线程并行来加速</a:t>
            </a:r>
            <a:endParaRPr lang="en-US" dirty="0"/>
          </a:p>
          <a:p>
            <a:r>
              <a:rPr lang="zh-CN" altLang="en-US" dirty="0" smtClean="0"/>
              <a:t>多线程应用可以用线程级并行来提高单个处理器的利用率</a:t>
            </a:r>
            <a:endParaRPr lang="en-US" altLang="zh-CN" dirty="0" smtClean="0"/>
          </a:p>
          <a:p>
            <a:pPr lvl="1"/>
            <a:r>
              <a:rPr lang="zh-CN" altLang="en-US" dirty="0" smtClean="0"/>
              <a:t>针对单个处理器：多个线程以重叠方式共享单个处理器的功能单元</a:t>
            </a:r>
            <a:endParaRPr lang="en-US" dirty="0"/>
          </a:p>
        </p:txBody>
      </p:sp>
      <p:sp>
        <p:nvSpPr>
          <p:cNvPr id="5" name="Slide Number Placeholder 4"/>
          <p:cNvSpPr>
            <a:spLocks noGrp="1"/>
          </p:cNvSpPr>
          <p:nvPr>
            <p:ph type="sldNum" sz="quarter" idx="12"/>
          </p:nvPr>
        </p:nvSpPr>
        <p:spPr/>
        <p:txBody>
          <a:bodyPr/>
          <a:lstStyle/>
          <a:p>
            <a:fld id="{E8F54C86-9611-4347-90EC-91373310E08A}" type="slidenum">
              <a:rPr lang="en-US"/>
              <a:pPr/>
              <a:t>211</a:t>
            </a:fld>
            <a:endParaRPr lang="en-US" b="0">
              <a:solidFill>
                <a:srgbClr val="FBBA03"/>
              </a:solidFill>
            </a:endParaRPr>
          </a:p>
        </p:txBody>
      </p:sp>
    </p:spTree>
    <p:extLst>
      <p:ext uri="{BB962C8B-B14F-4D97-AF65-F5344CB8AC3E}">
        <p14:creationId xmlns:p14="http://schemas.microsoft.com/office/powerpoint/2010/main" val="224733642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p:cNvSpPr>
            <a:spLocks noGrp="1" noChangeArrowheads="1"/>
          </p:cNvSpPr>
          <p:nvPr>
            <p:ph type="title"/>
          </p:nvPr>
        </p:nvSpPr>
        <p:spPr>
          <a:xfrm>
            <a:off x="2514600" y="152400"/>
            <a:ext cx="7162800" cy="762000"/>
          </a:xfrm>
        </p:spPr>
        <p:txBody>
          <a:bodyPr/>
          <a:lstStyle/>
          <a:p>
            <a:r>
              <a:rPr lang="en-US"/>
              <a:t>Pipeline Hazards</a:t>
            </a:r>
          </a:p>
        </p:txBody>
      </p:sp>
      <p:sp>
        <p:nvSpPr>
          <p:cNvPr id="1389571" name="Rectangle 3"/>
          <p:cNvSpPr>
            <a:spLocks noGrp="1" noChangeArrowheads="1"/>
          </p:cNvSpPr>
          <p:nvPr>
            <p:ph idx="1"/>
          </p:nvPr>
        </p:nvSpPr>
        <p:spPr>
          <a:xfrm>
            <a:off x="1725942" y="3587750"/>
            <a:ext cx="6686550" cy="639762"/>
          </a:xfrm>
          <a:noFill/>
          <a:ln/>
        </p:spPr>
        <p:txBody>
          <a:bodyPr/>
          <a:lstStyle/>
          <a:p>
            <a:r>
              <a:rPr lang="en-US" dirty="0"/>
              <a:t>Each instruction may depend on the next</a:t>
            </a:r>
          </a:p>
        </p:txBody>
      </p:sp>
      <p:sp>
        <p:nvSpPr>
          <p:cNvPr id="77" name="Slide Number Placeholder 4"/>
          <p:cNvSpPr>
            <a:spLocks noGrp="1"/>
          </p:cNvSpPr>
          <p:nvPr>
            <p:ph type="sldNum" sz="quarter" idx="12"/>
          </p:nvPr>
        </p:nvSpPr>
        <p:spPr/>
        <p:txBody>
          <a:bodyPr/>
          <a:lstStyle/>
          <a:p>
            <a:fld id="{60DB2C81-7466-C043-9D0C-AF38C081B920}" type="slidenum">
              <a:rPr lang="en-US"/>
              <a:pPr/>
              <a:t>212</a:t>
            </a:fld>
            <a:endParaRPr lang="en-US" b="0">
              <a:solidFill>
                <a:srgbClr val="FBBA03"/>
              </a:solidFill>
            </a:endParaRPr>
          </a:p>
        </p:txBody>
      </p:sp>
      <p:sp>
        <p:nvSpPr>
          <p:cNvPr id="1389572" name="Text Box 4"/>
          <p:cNvSpPr txBox="1">
            <a:spLocks noChangeArrowheads="1"/>
          </p:cNvSpPr>
          <p:nvPr/>
        </p:nvSpPr>
        <p:spPr bwMode="auto">
          <a:xfrm>
            <a:off x="641350" y="1306286"/>
            <a:ext cx="2169184" cy="1569660"/>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400"/>
              <a:t>LW r1, 0(r2)</a:t>
            </a:r>
          </a:p>
          <a:p>
            <a:pPr algn="l">
              <a:spcBef>
                <a:spcPct val="0"/>
              </a:spcBef>
            </a:pPr>
            <a:r>
              <a:rPr lang="en-US" sz="2400"/>
              <a:t>LW r5, 12(r1)</a:t>
            </a:r>
          </a:p>
          <a:p>
            <a:pPr algn="l">
              <a:spcBef>
                <a:spcPct val="0"/>
              </a:spcBef>
            </a:pPr>
            <a:r>
              <a:rPr lang="en-US" sz="2400"/>
              <a:t>ADDI r5, r5, #12</a:t>
            </a:r>
          </a:p>
          <a:p>
            <a:pPr algn="l">
              <a:spcBef>
                <a:spcPct val="0"/>
              </a:spcBef>
            </a:pPr>
            <a:r>
              <a:rPr lang="en-US" sz="2400"/>
              <a:t>SW 12(r1), r5</a:t>
            </a:r>
          </a:p>
        </p:txBody>
      </p:sp>
      <p:grpSp>
        <p:nvGrpSpPr>
          <p:cNvPr id="1389573" name="Group 5"/>
          <p:cNvGrpSpPr>
            <a:grpSpLocks/>
          </p:cNvGrpSpPr>
          <p:nvPr/>
        </p:nvGrpSpPr>
        <p:grpSpPr bwMode="auto">
          <a:xfrm>
            <a:off x="3136900" y="1109663"/>
            <a:ext cx="7019926" cy="2133600"/>
            <a:chOff x="1824" y="2256"/>
            <a:chExt cx="3650" cy="1344"/>
          </a:xfrm>
        </p:grpSpPr>
        <p:sp>
          <p:nvSpPr>
            <p:cNvPr id="1389574" name="Rectangle 6"/>
            <p:cNvSpPr>
              <a:spLocks noChangeArrowheads="1"/>
            </p:cNvSpPr>
            <p:nvPr/>
          </p:nvSpPr>
          <p:spPr bwMode="auto">
            <a:xfrm>
              <a:off x="1848" y="254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89575" name="Rectangle 7"/>
            <p:cNvSpPr>
              <a:spLocks noChangeArrowheads="1"/>
            </p:cNvSpPr>
            <p:nvPr/>
          </p:nvSpPr>
          <p:spPr bwMode="auto">
            <a:xfrm>
              <a:off x="2088" y="254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89576" name="Rectangle 8"/>
            <p:cNvSpPr>
              <a:spLocks noChangeArrowheads="1"/>
            </p:cNvSpPr>
            <p:nvPr/>
          </p:nvSpPr>
          <p:spPr bwMode="auto">
            <a:xfrm>
              <a:off x="2328" y="254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X</a:t>
              </a:r>
            </a:p>
          </p:txBody>
        </p:sp>
        <p:sp>
          <p:nvSpPr>
            <p:cNvPr id="1389577" name="Rectangle 9"/>
            <p:cNvSpPr>
              <a:spLocks noChangeArrowheads="1"/>
            </p:cNvSpPr>
            <p:nvPr/>
          </p:nvSpPr>
          <p:spPr bwMode="auto">
            <a:xfrm>
              <a:off x="2568" y="254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M</a:t>
              </a:r>
            </a:p>
          </p:txBody>
        </p:sp>
        <p:sp>
          <p:nvSpPr>
            <p:cNvPr id="1389578" name="Rectangle 10"/>
            <p:cNvSpPr>
              <a:spLocks noChangeArrowheads="1"/>
            </p:cNvSpPr>
            <p:nvPr/>
          </p:nvSpPr>
          <p:spPr bwMode="auto">
            <a:xfrm>
              <a:off x="2808" y="254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W</a:t>
              </a:r>
            </a:p>
          </p:txBody>
        </p:sp>
        <p:grpSp>
          <p:nvGrpSpPr>
            <p:cNvPr id="1389579" name="Group 11"/>
            <p:cNvGrpSpPr>
              <a:grpSpLocks/>
            </p:cNvGrpSpPr>
            <p:nvPr/>
          </p:nvGrpSpPr>
          <p:grpSpPr bwMode="auto">
            <a:xfrm>
              <a:off x="1848" y="2400"/>
              <a:ext cx="2160" cy="1200"/>
              <a:chOff x="1824" y="2688"/>
              <a:chExt cx="2160" cy="1200"/>
            </a:xfrm>
          </p:grpSpPr>
          <p:sp>
            <p:nvSpPr>
              <p:cNvPr id="1389580" name="Line 12"/>
              <p:cNvSpPr>
                <a:spLocks noChangeShapeType="1"/>
              </p:cNvSpPr>
              <p:nvPr/>
            </p:nvSpPr>
            <p:spPr bwMode="auto">
              <a:xfrm>
                <a:off x="182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581" name="Line 13"/>
              <p:cNvSpPr>
                <a:spLocks noChangeShapeType="1"/>
              </p:cNvSpPr>
              <p:nvPr/>
            </p:nvSpPr>
            <p:spPr bwMode="auto">
              <a:xfrm>
                <a:off x="206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582" name="Line 14"/>
              <p:cNvSpPr>
                <a:spLocks noChangeShapeType="1"/>
              </p:cNvSpPr>
              <p:nvPr/>
            </p:nvSpPr>
            <p:spPr bwMode="auto">
              <a:xfrm>
                <a:off x="230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583" name="Line 15"/>
              <p:cNvSpPr>
                <a:spLocks noChangeShapeType="1"/>
              </p:cNvSpPr>
              <p:nvPr/>
            </p:nvSpPr>
            <p:spPr bwMode="auto">
              <a:xfrm>
                <a:off x="254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584" name="Line 16"/>
              <p:cNvSpPr>
                <a:spLocks noChangeShapeType="1"/>
              </p:cNvSpPr>
              <p:nvPr/>
            </p:nvSpPr>
            <p:spPr bwMode="auto">
              <a:xfrm>
                <a:off x="278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585" name="Line 17"/>
              <p:cNvSpPr>
                <a:spLocks noChangeShapeType="1"/>
              </p:cNvSpPr>
              <p:nvPr/>
            </p:nvSpPr>
            <p:spPr bwMode="auto">
              <a:xfrm>
                <a:off x="302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586" name="Line 18"/>
              <p:cNvSpPr>
                <a:spLocks noChangeShapeType="1"/>
              </p:cNvSpPr>
              <p:nvPr/>
            </p:nvSpPr>
            <p:spPr bwMode="auto">
              <a:xfrm>
                <a:off x="326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587" name="Line 19"/>
              <p:cNvSpPr>
                <a:spLocks noChangeShapeType="1"/>
              </p:cNvSpPr>
              <p:nvPr/>
            </p:nvSpPr>
            <p:spPr bwMode="auto">
              <a:xfrm>
                <a:off x="350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588" name="Line 20"/>
              <p:cNvSpPr>
                <a:spLocks noChangeShapeType="1"/>
              </p:cNvSpPr>
              <p:nvPr/>
            </p:nvSpPr>
            <p:spPr bwMode="auto">
              <a:xfrm>
                <a:off x="374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589" name="Line 21"/>
              <p:cNvSpPr>
                <a:spLocks noChangeShapeType="1"/>
              </p:cNvSpPr>
              <p:nvPr/>
            </p:nvSpPr>
            <p:spPr bwMode="auto">
              <a:xfrm>
                <a:off x="398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grpSp>
        <p:sp>
          <p:nvSpPr>
            <p:cNvPr id="1389590" name="Text Box 22"/>
            <p:cNvSpPr txBox="1">
              <a:spLocks noChangeArrowheads="1"/>
            </p:cNvSpPr>
            <p:nvPr/>
          </p:nvSpPr>
          <p:spPr bwMode="auto">
            <a:xfrm>
              <a:off x="1824" y="2256"/>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t0</a:t>
              </a:r>
            </a:p>
          </p:txBody>
        </p:sp>
        <p:sp>
          <p:nvSpPr>
            <p:cNvPr id="1389591" name="Text Box 23"/>
            <p:cNvSpPr txBox="1">
              <a:spLocks noChangeArrowheads="1"/>
            </p:cNvSpPr>
            <p:nvPr/>
          </p:nvSpPr>
          <p:spPr bwMode="auto">
            <a:xfrm>
              <a:off x="2064" y="2256"/>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t1</a:t>
              </a:r>
            </a:p>
          </p:txBody>
        </p:sp>
        <p:sp>
          <p:nvSpPr>
            <p:cNvPr id="1389592" name="Text Box 24"/>
            <p:cNvSpPr txBox="1">
              <a:spLocks noChangeArrowheads="1"/>
            </p:cNvSpPr>
            <p:nvPr/>
          </p:nvSpPr>
          <p:spPr bwMode="auto">
            <a:xfrm>
              <a:off x="2304" y="2256"/>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t2</a:t>
              </a:r>
            </a:p>
          </p:txBody>
        </p:sp>
        <p:sp>
          <p:nvSpPr>
            <p:cNvPr id="1389593" name="Text Box 25"/>
            <p:cNvSpPr txBox="1">
              <a:spLocks noChangeArrowheads="1"/>
            </p:cNvSpPr>
            <p:nvPr/>
          </p:nvSpPr>
          <p:spPr bwMode="auto">
            <a:xfrm>
              <a:off x="2544" y="2256"/>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t3</a:t>
              </a:r>
            </a:p>
          </p:txBody>
        </p:sp>
        <p:sp>
          <p:nvSpPr>
            <p:cNvPr id="1389594" name="Text Box 26"/>
            <p:cNvSpPr txBox="1">
              <a:spLocks noChangeArrowheads="1"/>
            </p:cNvSpPr>
            <p:nvPr/>
          </p:nvSpPr>
          <p:spPr bwMode="auto">
            <a:xfrm>
              <a:off x="2784" y="2256"/>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t4</a:t>
              </a:r>
            </a:p>
          </p:txBody>
        </p:sp>
        <p:sp>
          <p:nvSpPr>
            <p:cNvPr id="1389595" name="Text Box 27"/>
            <p:cNvSpPr txBox="1">
              <a:spLocks noChangeArrowheads="1"/>
            </p:cNvSpPr>
            <p:nvPr/>
          </p:nvSpPr>
          <p:spPr bwMode="auto">
            <a:xfrm>
              <a:off x="3024" y="2256"/>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t5</a:t>
              </a:r>
            </a:p>
          </p:txBody>
        </p:sp>
        <p:sp>
          <p:nvSpPr>
            <p:cNvPr id="1389596" name="Text Box 28"/>
            <p:cNvSpPr txBox="1">
              <a:spLocks noChangeArrowheads="1"/>
            </p:cNvSpPr>
            <p:nvPr/>
          </p:nvSpPr>
          <p:spPr bwMode="auto">
            <a:xfrm>
              <a:off x="3264" y="2256"/>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t6</a:t>
              </a:r>
            </a:p>
          </p:txBody>
        </p:sp>
        <p:sp>
          <p:nvSpPr>
            <p:cNvPr id="1389597" name="Text Box 29"/>
            <p:cNvSpPr txBox="1">
              <a:spLocks noChangeArrowheads="1"/>
            </p:cNvSpPr>
            <p:nvPr/>
          </p:nvSpPr>
          <p:spPr bwMode="auto">
            <a:xfrm>
              <a:off x="3504" y="2256"/>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t7</a:t>
              </a:r>
            </a:p>
          </p:txBody>
        </p:sp>
        <p:sp>
          <p:nvSpPr>
            <p:cNvPr id="1389598" name="Text Box 30"/>
            <p:cNvSpPr txBox="1">
              <a:spLocks noChangeArrowheads="1"/>
            </p:cNvSpPr>
            <p:nvPr/>
          </p:nvSpPr>
          <p:spPr bwMode="auto">
            <a:xfrm>
              <a:off x="3744" y="2256"/>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t8</a:t>
              </a:r>
            </a:p>
          </p:txBody>
        </p:sp>
        <p:sp>
          <p:nvSpPr>
            <p:cNvPr id="1389599" name="Rectangle 31"/>
            <p:cNvSpPr>
              <a:spLocks noChangeArrowheads="1"/>
            </p:cNvSpPr>
            <p:nvPr/>
          </p:nvSpPr>
          <p:spPr bwMode="auto">
            <a:xfrm>
              <a:off x="2088" y="278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89600" name="Rectangle 32"/>
            <p:cNvSpPr>
              <a:spLocks noChangeArrowheads="1"/>
            </p:cNvSpPr>
            <p:nvPr/>
          </p:nvSpPr>
          <p:spPr bwMode="auto">
            <a:xfrm>
              <a:off x="3048" y="278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89601" name="Rectangle 33"/>
            <p:cNvSpPr>
              <a:spLocks noChangeArrowheads="1"/>
            </p:cNvSpPr>
            <p:nvPr/>
          </p:nvSpPr>
          <p:spPr bwMode="auto">
            <a:xfrm>
              <a:off x="3288" y="278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X</a:t>
              </a:r>
            </a:p>
          </p:txBody>
        </p:sp>
        <p:sp>
          <p:nvSpPr>
            <p:cNvPr id="1389602" name="Rectangle 34"/>
            <p:cNvSpPr>
              <a:spLocks noChangeArrowheads="1"/>
            </p:cNvSpPr>
            <p:nvPr/>
          </p:nvSpPr>
          <p:spPr bwMode="auto">
            <a:xfrm>
              <a:off x="3528" y="278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M</a:t>
              </a:r>
            </a:p>
          </p:txBody>
        </p:sp>
        <p:sp>
          <p:nvSpPr>
            <p:cNvPr id="1389603" name="Rectangle 35"/>
            <p:cNvSpPr>
              <a:spLocks noChangeArrowheads="1"/>
            </p:cNvSpPr>
            <p:nvPr/>
          </p:nvSpPr>
          <p:spPr bwMode="auto">
            <a:xfrm>
              <a:off x="3768" y="278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W</a:t>
              </a:r>
            </a:p>
          </p:txBody>
        </p:sp>
        <p:sp>
          <p:nvSpPr>
            <p:cNvPr id="1389604" name="Rectangle 36"/>
            <p:cNvSpPr>
              <a:spLocks noChangeArrowheads="1"/>
            </p:cNvSpPr>
            <p:nvPr/>
          </p:nvSpPr>
          <p:spPr bwMode="auto">
            <a:xfrm>
              <a:off x="2328" y="278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89605" name="Rectangle 37"/>
            <p:cNvSpPr>
              <a:spLocks noChangeArrowheads="1"/>
            </p:cNvSpPr>
            <p:nvPr/>
          </p:nvSpPr>
          <p:spPr bwMode="auto">
            <a:xfrm>
              <a:off x="2568" y="278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89606" name="Rectangle 38"/>
            <p:cNvSpPr>
              <a:spLocks noChangeArrowheads="1"/>
            </p:cNvSpPr>
            <p:nvPr/>
          </p:nvSpPr>
          <p:spPr bwMode="auto">
            <a:xfrm>
              <a:off x="2808" y="278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89607" name="Rectangle 39"/>
            <p:cNvSpPr>
              <a:spLocks noChangeArrowheads="1"/>
            </p:cNvSpPr>
            <p:nvPr/>
          </p:nvSpPr>
          <p:spPr bwMode="auto">
            <a:xfrm>
              <a:off x="3048" y="302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89608" name="Rectangle 40"/>
            <p:cNvSpPr>
              <a:spLocks noChangeArrowheads="1"/>
            </p:cNvSpPr>
            <p:nvPr/>
          </p:nvSpPr>
          <p:spPr bwMode="auto">
            <a:xfrm>
              <a:off x="4008" y="302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89609" name="Rectangle 41"/>
            <p:cNvSpPr>
              <a:spLocks noChangeArrowheads="1"/>
            </p:cNvSpPr>
            <p:nvPr/>
          </p:nvSpPr>
          <p:spPr bwMode="auto">
            <a:xfrm>
              <a:off x="4248" y="302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X</a:t>
              </a:r>
            </a:p>
          </p:txBody>
        </p:sp>
        <p:sp>
          <p:nvSpPr>
            <p:cNvPr id="1389610" name="Rectangle 42"/>
            <p:cNvSpPr>
              <a:spLocks noChangeArrowheads="1"/>
            </p:cNvSpPr>
            <p:nvPr/>
          </p:nvSpPr>
          <p:spPr bwMode="auto">
            <a:xfrm>
              <a:off x="4488" y="302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M</a:t>
              </a:r>
            </a:p>
          </p:txBody>
        </p:sp>
        <p:sp>
          <p:nvSpPr>
            <p:cNvPr id="1389611" name="Rectangle 43"/>
            <p:cNvSpPr>
              <a:spLocks noChangeArrowheads="1"/>
            </p:cNvSpPr>
            <p:nvPr/>
          </p:nvSpPr>
          <p:spPr bwMode="auto">
            <a:xfrm>
              <a:off x="4728" y="302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W</a:t>
              </a:r>
            </a:p>
          </p:txBody>
        </p:sp>
        <p:sp>
          <p:nvSpPr>
            <p:cNvPr id="1389612" name="Rectangle 44"/>
            <p:cNvSpPr>
              <a:spLocks noChangeArrowheads="1"/>
            </p:cNvSpPr>
            <p:nvPr/>
          </p:nvSpPr>
          <p:spPr bwMode="auto">
            <a:xfrm>
              <a:off x="3288" y="302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89613" name="Rectangle 45"/>
            <p:cNvSpPr>
              <a:spLocks noChangeArrowheads="1"/>
            </p:cNvSpPr>
            <p:nvPr/>
          </p:nvSpPr>
          <p:spPr bwMode="auto">
            <a:xfrm>
              <a:off x="3528" y="302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89614" name="Rectangle 46"/>
            <p:cNvSpPr>
              <a:spLocks noChangeArrowheads="1"/>
            </p:cNvSpPr>
            <p:nvPr/>
          </p:nvSpPr>
          <p:spPr bwMode="auto">
            <a:xfrm>
              <a:off x="3768" y="302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89615" name="Rectangle 47"/>
            <p:cNvSpPr>
              <a:spLocks noChangeArrowheads="1"/>
            </p:cNvSpPr>
            <p:nvPr/>
          </p:nvSpPr>
          <p:spPr bwMode="auto">
            <a:xfrm>
              <a:off x="2328" y="302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89616" name="Rectangle 48"/>
            <p:cNvSpPr>
              <a:spLocks noChangeArrowheads="1"/>
            </p:cNvSpPr>
            <p:nvPr/>
          </p:nvSpPr>
          <p:spPr bwMode="auto">
            <a:xfrm>
              <a:off x="2568" y="302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89617" name="Rectangle 49"/>
            <p:cNvSpPr>
              <a:spLocks noChangeArrowheads="1"/>
            </p:cNvSpPr>
            <p:nvPr/>
          </p:nvSpPr>
          <p:spPr bwMode="auto">
            <a:xfrm>
              <a:off x="2808" y="302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grpSp>
          <p:nvGrpSpPr>
            <p:cNvPr id="1389618" name="Group 50"/>
            <p:cNvGrpSpPr>
              <a:grpSpLocks/>
            </p:cNvGrpSpPr>
            <p:nvPr/>
          </p:nvGrpSpPr>
          <p:grpSpPr bwMode="auto">
            <a:xfrm>
              <a:off x="3288" y="2400"/>
              <a:ext cx="2160" cy="1200"/>
              <a:chOff x="1824" y="2688"/>
              <a:chExt cx="2160" cy="1200"/>
            </a:xfrm>
          </p:grpSpPr>
          <p:sp>
            <p:nvSpPr>
              <p:cNvPr id="1389619" name="Line 51"/>
              <p:cNvSpPr>
                <a:spLocks noChangeShapeType="1"/>
              </p:cNvSpPr>
              <p:nvPr/>
            </p:nvSpPr>
            <p:spPr bwMode="auto">
              <a:xfrm>
                <a:off x="182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620" name="Line 52"/>
              <p:cNvSpPr>
                <a:spLocks noChangeShapeType="1"/>
              </p:cNvSpPr>
              <p:nvPr/>
            </p:nvSpPr>
            <p:spPr bwMode="auto">
              <a:xfrm>
                <a:off x="206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621" name="Line 53"/>
              <p:cNvSpPr>
                <a:spLocks noChangeShapeType="1"/>
              </p:cNvSpPr>
              <p:nvPr/>
            </p:nvSpPr>
            <p:spPr bwMode="auto">
              <a:xfrm>
                <a:off x="230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622" name="Line 54"/>
              <p:cNvSpPr>
                <a:spLocks noChangeShapeType="1"/>
              </p:cNvSpPr>
              <p:nvPr/>
            </p:nvSpPr>
            <p:spPr bwMode="auto">
              <a:xfrm>
                <a:off x="254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623" name="Line 55"/>
              <p:cNvSpPr>
                <a:spLocks noChangeShapeType="1"/>
              </p:cNvSpPr>
              <p:nvPr/>
            </p:nvSpPr>
            <p:spPr bwMode="auto">
              <a:xfrm>
                <a:off x="278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624" name="Line 56"/>
              <p:cNvSpPr>
                <a:spLocks noChangeShapeType="1"/>
              </p:cNvSpPr>
              <p:nvPr/>
            </p:nvSpPr>
            <p:spPr bwMode="auto">
              <a:xfrm>
                <a:off x="302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625" name="Line 57"/>
              <p:cNvSpPr>
                <a:spLocks noChangeShapeType="1"/>
              </p:cNvSpPr>
              <p:nvPr/>
            </p:nvSpPr>
            <p:spPr bwMode="auto">
              <a:xfrm>
                <a:off x="326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626" name="Line 58"/>
              <p:cNvSpPr>
                <a:spLocks noChangeShapeType="1"/>
              </p:cNvSpPr>
              <p:nvPr/>
            </p:nvSpPr>
            <p:spPr bwMode="auto">
              <a:xfrm>
                <a:off x="350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627" name="Line 59"/>
              <p:cNvSpPr>
                <a:spLocks noChangeShapeType="1"/>
              </p:cNvSpPr>
              <p:nvPr/>
            </p:nvSpPr>
            <p:spPr bwMode="auto">
              <a:xfrm>
                <a:off x="374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89628" name="Line 60"/>
              <p:cNvSpPr>
                <a:spLocks noChangeShapeType="1"/>
              </p:cNvSpPr>
              <p:nvPr/>
            </p:nvSpPr>
            <p:spPr bwMode="auto">
              <a:xfrm>
                <a:off x="398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grpSp>
        <p:sp>
          <p:nvSpPr>
            <p:cNvPr id="1389629" name="Rectangle 61"/>
            <p:cNvSpPr>
              <a:spLocks noChangeArrowheads="1"/>
            </p:cNvSpPr>
            <p:nvPr/>
          </p:nvSpPr>
          <p:spPr bwMode="auto">
            <a:xfrm>
              <a:off x="4008" y="326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89630" name="Rectangle 62"/>
            <p:cNvSpPr>
              <a:spLocks noChangeArrowheads="1"/>
            </p:cNvSpPr>
            <p:nvPr/>
          </p:nvSpPr>
          <p:spPr bwMode="auto">
            <a:xfrm>
              <a:off x="4968" y="3264"/>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89631" name="Rectangle 63"/>
            <p:cNvSpPr>
              <a:spLocks noChangeArrowheads="1"/>
            </p:cNvSpPr>
            <p:nvPr/>
          </p:nvSpPr>
          <p:spPr bwMode="auto">
            <a:xfrm>
              <a:off x="4248" y="326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89632" name="Rectangle 64"/>
            <p:cNvSpPr>
              <a:spLocks noChangeArrowheads="1"/>
            </p:cNvSpPr>
            <p:nvPr/>
          </p:nvSpPr>
          <p:spPr bwMode="auto">
            <a:xfrm>
              <a:off x="4488" y="326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89633" name="Rectangle 65"/>
            <p:cNvSpPr>
              <a:spLocks noChangeArrowheads="1"/>
            </p:cNvSpPr>
            <p:nvPr/>
          </p:nvSpPr>
          <p:spPr bwMode="auto">
            <a:xfrm>
              <a:off x="4728" y="326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89634" name="Rectangle 66"/>
            <p:cNvSpPr>
              <a:spLocks noChangeArrowheads="1"/>
            </p:cNvSpPr>
            <p:nvPr/>
          </p:nvSpPr>
          <p:spPr bwMode="auto">
            <a:xfrm>
              <a:off x="3288" y="326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89635" name="Rectangle 67"/>
            <p:cNvSpPr>
              <a:spLocks noChangeArrowheads="1"/>
            </p:cNvSpPr>
            <p:nvPr/>
          </p:nvSpPr>
          <p:spPr bwMode="auto">
            <a:xfrm>
              <a:off x="3528" y="326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89636" name="Rectangle 68"/>
            <p:cNvSpPr>
              <a:spLocks noChangeArrowheads="1"/>
            </p:cNvSpPr>
            <p:nvPr/>
          </p:nvSpPr>
          <p:spPr bwMode="auto">
            <a:xfrm>
              <a:off x="3768" y="3264"/>
              <a:ext cx="240" cy="24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89637" name="Text Box 69"/>
            <p:cNvSpPr txBox="1">
              <a:spLocks noChangeArrowheads="1"/>
            </p:cNvSpPr>
            <p:nvPr/>
          </p:nvSpPr>
          <p:spPr bwMode="auto">
            <a:xfrm>
              <a:off x="4008" y="2256"/>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t9</a:t>
              </a:r>
            </a:p>
          </p:txBody>
        </p:sp>
        <p:sp>
          <p:nvSpPr>
            <p:cNvPr id="1389638" name="Text Box 70"/>
            <p:cNvSpPr txBox="1">
              <a:spLocks noChangeArrowheads="1"/>
            </p:cNvSpPr>
            <p:nvPr/>
          </p:nvSpPr>
          <p:spPr bwMode="auto">
            <a:xfrm>
              <a:off x="4200" y="2256"/>
              <a:ext cx="314"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t10</a:t>
              </a:r>
            </a:p>
          </p:txBody>
        </p:sp>
        <p:sp>
          <p:nvSpPr>
            <p:cNvPr id="1389639" name="Text Box 71"/>
            <p:cNvSpPr txBox="1">
              <a:spLocks noChangeArrowheads="1"/>
            </p:cNvSpPr>
            <p:nvPr/>
          </p:nvSpPr>
          <p:spPr bwMode="auto">
            <a:xfrm>
              <a:off x="4440" y="2256"/>
              <a:ext cx="314"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t11</a:t>
              </a:r>
            </a:p>
          </p:txBody>
        </p:sp>
        <p:sp>
          <p:nvSpPr>
            <p:cNvPr id="1389640" name="Text Box 72"/>
            <p:cNvSpPr txBox="1">
              <a:spLocks noChangeArrowheads="1"/>
            </p:cNvSpPr>
            <p:nvPr/>
          </p:nvSpPr>
          <p:spPr bwMode="auto">
            <a:xfrm>
              <a:off x="4680" y="2256"/>
              <a:ext cx="314"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t12</a:t>
              </a:r>
            </a:p>
          </p:txBody>
        </p:sp>
        <p:sp>
          <p:nvSpPr>
            <p:cNvPr id="1389641" name="Text Box 73"/>
            <p:cNvSpPr txBox="1">
              <a:spLocks noChangeArrowheads="1"/>
            </p:cNvSpPr>
            <p:nvPr/>
          </p:nvSpPr>
          <p:spPr bwMode="auto">
            <a:xfrm>
              <a:off x="4920" y="2256"/>
              <a:ext cx="314"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t13</a:t>
              </a:r>
            </a:p>
          </p:txBody>
        </p:sp>
        <p:sp>
          <p:nvSpPr>
            <p:cNvPr id="1389642" name="Text Box 74"/>
            <p:cNvSpPr txBox="1">
              <a:spLocks noChangeArrowheads="1"/>
            </p:cNvSpPr>
            <p:nvPr/>
          </p:nvSpPr>
          <p:spPr bwMode="auto">
            <a:xfrm>
              <a:off x="5160" y="2256"/>
              <a:ext cx="314"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t14</a:t>
              </a:r>
            </a:p>
          </p:txBody>
        </p:sp>
      </p:grpSp>
      <p:sp>
        <p:nvSpPr>
          <p:cNvPr id="1389643" name="Rectangle 75"/>
          <p:cNvSpPr>
            <a:spLocks noChangeArrowheads="1"/>
          </p:cNvSpPr>
          <p:nvPr/>
        </p:nvSpPr>
        <p:spPr bwMode="auto">
          <a:xfrm>
            <a:off x="1308100" y="4399264"/>
            <a:ext cx="10045700" cy="2085371"/>
          </a:xfrm>
          <a:prstGeom prst="rect">
            <a:avLst/>
          </a:prstGeom>
          <a:noFill/>
          <a:ln w="9525">
            <a:noFill/>
            <a:miter lim="800000"/>
            <a:headEnd/>
            <a:tailEnd/>
          </a:ln>
          <a:effectLst/>
        </p:spPr>
        <p:txBody>
          <a:bodyPr>
            <a:prstTxWarp prst="textNoShape">
              <a:avLst/>
            </a:prstTxWarp>
          </a:bodyPr>
          <a:lstStyle/>
          <a:p>
            <a:pPr marL="285750" indent="-285750">
              <a:lnSpc>
                <a:spcPct val="90000"/>
              </a:lnSpc>
              <a:spcBef>
                <a:spcPct val="30000"/>
              </a:spcBef>
              <a:buSzPct val="100000"/>
            </a:pPr>
            <a:r>
              <a:rPr lang="zh-CN" altLang="en-US" sz="3200" dirty="0" smtClean="0"/>
              <a:t>如何处理相关</a:t>
            </a:r>
            <a:r>
              <a:rPr lang="en-US" sz="3200" dirty="0" smtClean="0"/>
              <a:t>?</a:t>
            </a:r>
          </a:p>
          <a:p>
            <a:pPr marL="685800" lvl="1" indent="-228600">
              <a:lnSpc>
                <a:spcPct val="90000"/>
              </a:lnSpc>
              <a:spcBef>
                <a:spcPct val="30000"/>
              </a:spcBef>
              <a:buSzPct val="100000"/>
              <a:buFontTx/>
              <a:buChar char="–"/>
            </a:pPr>
            <a:r>
              <a:rPr lang="zh-CN" altLang="en-US" sz="3200" dirty="0" smtClean="0">
                <a:solidFill>
                  <a:schemeClr val="hlink"/>
                </a:solidFill>
                <a:ea typeface="ＭＳ Ｐゴシック" charset="-128"/>
              </a:rPr>
              <a:t>使用</a:t>
            </a:r>
            <a:r>
              <a:rPr lang="en-US" altLang="zh-CN" sz="3200" dirty="0" smtClean="0">
                <a:solidFill>
                  <a:schemeClr val="hlink"/>
                </a:solidFill>
                <a:ea typeface="ＭＳ Ｐゴシック" charset="-128"/>
              </a:rPr>
              <a:t>interlock</a:t>
            </a:r>
            <a:r>
              <a:rPr lang="zh-CN" altLang="en-US" sz="3200" dirty="0" smtClean="0">
                <a:solidFill>
                  <a:schemeClr val="hlink"/>
                </a:solidFill>
                <a:ea typeface="ＭＳ Ｐゴシック" charset="-128"/>
              </a:rPr>
              <a:t>机制</a:t>
            </a:r>
            <a:r>
              <a:rPr lang="en-US" sz="3200" dirty="0" smtClean="0">
                <a:solidFill>
                  <a:schemeClr val="hlink"/>
                </a:solidFill>
                <a:ea typeface="ＭＳ Ｐゴシック" charset="-128"/>
              </a:rPr>
              <a:t>(slow)</a:t>
            </a:r>
          </a:p>
          <a:p>
            <a:pPr marL="685800" lvl="1" indent="-228600">
              <a:lnSpc>
                <a:spcPct val="90000"/>
              </a:lnSpc>
              <a:spcBef>
                <a:spcPct val="30000"/>
              </a:spcBef>
              <a:buSzPct val="100000"/>
              <a:buFontTx/>
              <a:buChar char="–"/>
            </a:pPr>
            <a:r>
              <a:rPr lang="zh-CN" altLang="en-US" sz="3200" dirty="0" smtClean="0">
                <a:solidFill>
                  <a:schemeClr val="hlink"/>
                </a:solidFill>
                <a:ea typeface="ＭＳ Ｐゴシック" charset="-128"/>
              </a:rPr>
              <a:t>或定向路径</a:t>
            </a:r>
            <a:r>
              <a:rPr lang="en-US" sz="3200" dirty="0" smtClean="0">
                <a:solidFill>
                  <a:schemeClr val="hlink"/>
                </a:solidFill>
                <a:ea typeface="ＭＳ Ｐゴシック" charset="-128"/>
              </a:rPr>
              <a:t> (</a:t>
            </a:r>
            <a:r>
              <a:rPr lang="en-US" sz="3200" dirty="0">
                <a:solidFill>
                  <a:schemeClr val="hlink"/>
                </a:solidFill>
                <a:ea typeface="ＭＳ Ｐゴシック" charset="-128"/>
              </a:rPr>
              <a:t>needs hardware, doesn’t help all hazards)</a:t>
            </a:r>
          </a:p>
        </p:txBody>
      </p:sp>
    </p:spTree>
    <p:extLst>
      <p:ext uri="{BB962C8B-B14F-4D97-AF65-F5344CB8AC3E}">
        <p14:creationId xmlns:p14="http://schemas.microsoft.com/office/powerpoint/2010/main" val="5380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96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896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896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9643" grpId="0" build="p" autoUpdateAnimBg="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Rectangle 2"/>
          <p:cNvSpPr>
            <a:spLocks noGrp="1" noChangeArrowheads="1"/>
          </p:cNvSpPr>
          <p:nvPr>
            <p:ph type="title"/>
          </p:nvPr>
        </p:nvSpPr>
        <p:spPr>
          <a:xfrm>
            <a:off x="791633" y="208756"/>
            <a:ext cx="10515600" cy="754063"/>
          </a:xfrm>
        </p:spPr>
        <p:txBody>
          <a:bodyPr/>
          <a:lstStyle/>
          <a:p>
            <a:r>
              <a:rPr lang="en-US" dirty="0"/>
              <a:t>Multithreading</a:t>
            </a:r>
          </a:p>
        </p:txBody>
      </p:sp>
      <p:sp>
        <p:nvSpPr>
          <p:cNvPr id="1391619" name="Rectangle 3"/>
          <p:cNvSpPr>
            <a:spLocks noGrp="1" noChangeArrowheads="1"/>
          </p:cNvSpPr>
          <p:nvPr>
            <p:ph idx="1"/>
          </p:nvPr>
        </p:nvSpPr>
        <p:spPr>
          <a:xfrm>
            <a:off x="838200" y="1016794"/>
            <a:ext cx="10515600" cy="1175543"/>
          </a:xfrm>
          <a:noFill/>
          <a:ln/>
        </p:spPr>
        <p:txBody>
          <a:bodyPr>
            <a:normAutofit/>
          </a:bodyPr>
          <a:lstStyle/>
          <a:p>
            <a:pPr>
              <a:buFontTx/>
              <a:buNone/>
            </a:pPr>
            <a:r>
              <a:rPr lang="zh-CN" altLang="en-US" dirty="0" smtClean="0"/>
              <a:t>如何保证流水线中指令间无数据依赖关系？</a:t>
            </a:r>
            <a:endParaRPr lang="en-US" dirty="0"/>
          </a:p>
          <a:p>
            <a:pPr>
              <a:buFontTx/>
              <a:buNone/>
            </a:pPr>
            <a:r>
              <a:rPr lang="en-US" altLang="zh-CN" dirty="0"/>
              <a:t>	</a:t>
            </a:r>
            <a:r>
              <a:rPr lang="en-US" altLang="zh-CN" dirty="0" smtClean="0"/>
              <a:t>    </a:t>
            </a:r>
            <a:r>
              <a:rPr lang="zh-CN" altLang="en-US" dirty="0" smtClean="0"/>
              <a:t>一种办法：在相同的流水线中交叉执行来自不同线程的指令</a:t>
            </a:r>
            <a:endParaRPr lang="en-US" i="1" dirty="0">
              <a:solidFill>
                <a:schemeClr val="hlink"/>
              </a:solidFill>
            </a:endParaRPr>
          </a:p>
        </p:txBody>
      </p:sp>
      <p:sp>
        <p:nvSpPr>
          <p:cNvPr id="58" name="Slide Number Placeholder 4"/>
          <p:cNvSpPr>
            <a:spLocks noGrp="1"/>
          </p:cNvSpPr>
          <p:nvPr>
            <p:ph type="sldNum" sz="quarter" idx="12"/>
          </p:nvPr>
        </p:nvSpPr>
        <p:spPr/>
        <p:txBody>
          <a:bodyPr/>
          <a:lstStyle/>
          <a:p>
            <a:fld id="{DE93DA73-81F2-314A-90AB-364F1D3BE1EA}" type="slidenum">
              <a:rPr lang="en-US"/>
              <a:pPr/>
              <a:t>213</a:t>
            </a:fld>
            <a:endParaRPr lang="en-US" b="0">
              <a:solidFill>
                <a:srgbClr val="FBBA03"/>
              </a:solidFill>
            </a:endParaRPr>
          </a:p>
        </p:txBody>
      </p:sp>
      <p:grpSp>
        <p:nvGrpSpPr>
          <p:cNvPr id="1391620" name="Group 4"/>
          <p:cNvGrpSpPr>
            <a:grpSpLocks/>
          </p:cNvGrpSpPr>
          <p:nvPr/>
        </p:nvGrpSpPr>
        <p:grpSpPr bwMode="auto">
          <a:xfrm>
            <a:off x="1676400" y="2895600"/>
            <a:ext cx="7850188" cy="3081338"/>
            <a:chOff x="100" y="1947"/>
            <a:chExt cx="4945" cy="1941"/>
          </a:xfrm>
        </p:grpSpPr>
        <p:grpSp>
          <p:nvGrpSpPr>
            <p:cNvPr id="1391621" name="Group 5"/>
            <p:cNvGrpSpPr>
              <a:grpSpLocks/>
            </p:cNvGrpSpPr>
            <p:nvPr/>
          </p:nvGrpSpPr>
          <p:grpSpPr bwMode="auto">
            <a:xfrm>
              <a:off x="1972" y="2496"/>
              <a:ext cx="2184" cy="1392"/>
              <a:chOff x="1824" y="2688"/>
              <a:chExt cx="2160" cy="1200"/>
            </a:xfrm>
          </p:grpSpPr>
          <p:sp>
            <p:nvSpPr>
              <p:cNvPr id="1391622" name="Line 6"/>
              <p:cNvSpPr>
                <a:spLocks noChangeShapeType="1"/>
              </p:cNvSpPr>
              <p:nvPr/>
            </p:nvSpPr>
            <p:spPr bwMode="auto">
              <a:xfrm>
                <a:off x="182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91623" name="Line 7"/>
              <p:cNvSpPr>
                <a:spLocks noChangeShapeType="1"/>
              </p:cNvSpPr>
              <p:nvPr/>
            </p:nvSpPr>
            <p:spPr bwMode="auto">
              <a:xfrm>
                <a:off x="206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91624" name="Line 8"/>
              <p:cNvSpPr>
                <a:spLocks noChangeShapeType="1"/>
              </p:cNvSpPr>
              <p:nvPr/>
            </p:nvSpPr>
            <p:spPr bwMode="auto">
              <a:xfrm>
                <a:off x="230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91625" name="Line 9"/>
              <p:cNvSpPr>
                <a:spLocks noChangeShapeType="1"/>
              </p:cNvSpPr>
              <p:nvPr/>
            </p:nvSpPr>
            <p:spPr bwMode="auto">
              <a:xfrm>
                <a:off x="254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91626" name="Line 10"/>
              <p:cNvSpPr>
                <a:spLocks noChangeShapeType="1"/>
              </p:cNvSpPr>
              <p:nvPr/>
            </p:nvSpPr>
            <p:spPr bwMode="auto">
              <a:xfrm>
                <a:off x="278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91627" name="Line 11"/>
              <p:cNvSpPr>
                <a:spLocks noChangeShapeType="1"/>
              </p:cNvSpPr>
              <p:nvPr/>
            </p:nvSpPr>
            <p:spPr bwMode="auto">
              <a:xfrm>
                <a:off x="302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91628" name="Line 12"/>
              <p:cNvSpPr>
                <a:spLocks noChangeShapeType="1"/>
              </p:cNvSpPr>
              <p:nvPr/>
            </p:nvSpPr>
            <p:spPr bwMode="auto">
              <a:xfrm>
                <a:off x="326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91629" name="Line 13"/>
              <p:cNvSpPr>
                <a:spLocks noChangeShapeType="1"/>
              </p:cNvSpPr>
              <p:nvPr/>
            </p:nvSpPr>
            <p:spPr bwMode="auto">
              <a:xfrm>
                <a:off x="350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91630" name="Line 14"/>
              <p:cNvSpPr>
                <a:spLocks noChangeShapeType="1"/>
              </p:cNvSpPr>
              <p:nvPr/>
            </p:nvSpPr>
            <p:spPr bwMode="auto">
              <a:xfrm>
                <a:off x="374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1391631" name="Line 15"/>
              <p:cNvSpPr>
                <a:spLocks noChangeShapeType="1"/>
              </p:cNvSpPr>
              <p:nvPr/>
            </p:nvSpPr>
            <p:spPr bwMode="auto">
              <a:xfrm>
                <a:off x="3984" y="2688"/>
                <a:ext cx="0" cy="120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grpSp>
        <p:sp>
          <p:nvSpPr>
            <p:cNvPr id="1391632" name="Rectangle 16"/>
            <p:cNvSpPr>
              <a:spLocks noChangeArrowheads="1"/>
            </p:cNvSpPr>
            <p:nvPr/>
          </p:nvSpPr>
          <p:spPr bwMode="auto">
            <a:xfrm>
              <a:off x="1972" y="2640"/>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91633" name="Rectangle 17"/>
            <p:cNvSpPr>
              <a:spLocks noChangeArrowheads="1"/>
            </p:cNvSpPr>
            <p:nvPr/>
          </p:nvSpPr>
          <p:spPr bwMode="auto">
            <a:xfrm>
              <a:off x="2212" y="2640"/>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91634" name="Rectangle 18"/>
            <p:cNvSpPr>
              <a:spLocks noChangeArrowheads="1"/>
            </p:cNvSpPr>
            <p:nvPr/>
          </p:nvSpPr>
          <p:spPr bwMode="auto">
            <a:xfrm>
              <a:off x="2452" y="2640"/>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X</a:t>
              </a:r>
            </a:p>
          </p:txBody>
        </p:sp>
        <p:sp>
          <p:nvSpPr>
            <p:cNvPr id="1391635" name="Rectangle 19"/>
            <p:cNvSpPr>
              <a:spLocks noChangeArrowheads="1"/>
            </p:cNvSpPr>
            <p:nvPr/>
          </p:nvSpPr>
          <p:spPr bwMode="auto">
            <a:xfrm>
              <a:off x="2692" y="2640"/>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M</a:t>
              </a:r>
            </a:p>
          </p:txBody>
        </p:sp>
        <p:sp>
          <p:nvSpPr>
            <p:cNvPr id="1391636" name="Rectangle 20"/>
            <p:cNvSpPr>
              <a:spLocks noChangeArrowheads="1"/>
            </p:cNvSpPr>
            <p:nvPr/>
          </p:nvSpPr>
          <p:spPr bwMode="auto">
            <a:xfrm>
              <a:off x="2932" y="2640"/>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W</a:t>
              </a:r>
            </a:p>
          </p:txBody>
        </p:sp>
        <p:sp>
          <p:nvSpPr>
            <p:cNvPr id="1391637" name="Text Box 21"/>
            <p:cNvSpPr txBox="1">
              <a:spLocks noChangeArrowheads="1"/>
            </p:cNvSpPr>
            <p:nvPr/>
          </p:nvSpPr>
          <p:spPr bwMode="auto">
            <a:xfrm>
              <a:off x="1924" y="2352"/>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t0</a:t>
              </a:r>
            </a:p>
          </p:txBody>
        </p:sp>
        <p:sp>
          <p:nvSpPr>
            <p:cNvPr id="1391638" name="Text Box 22"/>
            <p:cNvSpPr txBox="1">
              <a:spLocks noChangeArrowheads="1"/>
            </p:cNvSpPr>
            <p:nvPr/>
          </p:nvSpPr>
          <p:spPr bwMode="auto">
            <a:xfrm>
              <a:off x="2164" y="2352"/>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t1</a:t>
              </a:r>
            </a:p>
          </p:txBody>
        </p:sp>
        <p:sp>
          <p:nvSpPr>
            <p:cNvPr id="1391639" name="Text Box 23"/>
            <p:cNvSpPr txBox="1">
              <a:spLocks noChangeArrowheads="1"/>
            </p:cNvSpPr>
            <p:nvPr/>
          </p:nvSpPr>
          <p:spPr bwMode="auto">
            <a:xfrm>
              <a:off x="2404" y="2352"/>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t2</a:t>
              </a:r>
            </a:p>
          </p:txBody>
        </p:sp>
        <p:sp>
          <p:nvSpPr>
            <p:cNvPr id="1391640" name="Text Box 24"/>
            <p:cNvSpPr txBox="1">
              <a:spLocks noChangeArrowheads="1"/>
            </p:cNvSpPr>
            <p:nvPr/>
          </p:nvSpPr>
          <p:spPr bwMode="auto">
            <a:xfrm>
              <a:off x="2644" y="2352"/>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t3</a:t>
              </a:r>
            </a:p>
          </p:txBody>
        </p:sp>
        <p:sp>
          <p:nvSpPr>
            <p:cNvPr id="1391641" name="Text Box 25"/>
            <p:cNvSpPr txBox="1">
              <a:spLocks noChangeArrowheads="1"/>
            </p:cNvSpPr>
            <p:nvPr/>
          </p:nvSpPr>
          <p:spPr bwMode="auto">
            <a:xfrm>
              <a:off x="2884" y="2352"/>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t4</a:t>
              </a:r>
            </a:p>
          </p:txBody>
        </p:sp>
        <p:sp>
          <p:nvSpPr>
            <p:cNvPr id="1391642" name="Text Box 26"/>
            <p:cNvSpPr txBox="1">
              <a:spLocks noChangeArrowheads="1"/>
            </p:cNvSpPr>
            <p:nvPr/>
          </p:nvSpPr>
          <p:spPr bwMode="auto">
            <a:xfrm>
              <a:off x="3124" y="2352"/>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t5</a:t>
              </a:r>
            </a:p>
          </p:txBody>
        </p:sp>
        <p:sp>
          <p:nvSpPr>
            <p:cNvPr id="1391643" name="Text Box 27"/>
            <p:cNvSpPr txBox="1">
              <a:spLocks noChangeArrowheads="1"/>
            </p:cNvSpPr>
            <p:nvPr/>
          </p:nvSpPr>
          <p:spPr bwMode="auto">
            <a:xfrm>
              <a:off x="3364" y="2352"/>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t6</a:t>
              </a:r>
            </a:p>
          </p:txBody>
        </p:sp>
        <p:sp>
          <p:nvSpPr>
            <p:cNvPr id="1391644" name="Text Box 28"/>
            <p:cNvSpPr txBox="1">
              <a:spLocks noChangeArrowheads="1"/>
            </p:cNvSpPr>
            <p:nvPr/>
          </p:nvSpPr>
          <p:spPr bwMode="auto">
            <a:xfrm>
              <a:off x="3604" y="2352"/>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t7</a:t>
              </a:r>
            </a:p>
          </p:txBody>
        </p:sp>
        <p:sp>
          <p:nvSpPr>
            <p:cNvPr id="1391645" name="Text Box 29"/>
            <p:cNvSpPr txBox="1">
              <a:spLocks noChangeArrowheads="1"/>
            </p:cNvSpPr>
            <p:nvPr/>
          </p:nvSpPr>
          <p:spPr bwMode="auto">
            <a:xfrm>
              <a:off x="3892" y="2352"/>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t8</a:t>
              </a:r>
            </a:p>
          </p:txBody>
        </p:sp>
        <p:sp>
          <p:nvSpPr>
            <p:cNvPr id="1391646" name="Text Box 30"/>
            <p:cNvSpPr txBox="1">
              <a:spLocks noChangeArrowheads="1"/>
            </p:cNvSpPr>
            <p:nvPr/>
          </p:nvSpPr>
          <p:spPr bwMode="auto">
            <a:xfrm>
              <a:off x="100" y="2640"/>
              <a:ext cx="1633" cy="1221"/>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400"/>
                <a:t>T1: LW r1, 0(r2)</a:t>
              </a:r>
            </a:p>
            <a:p>
              <a:pPr algn="l">
                <a:spcBef>
                  <a:spcPct val="0"/>
                </a:spcBef>
              </a:pPr>
              <a:r>
                <a:rPr lang="en-US" sz="2400"/>
                <a:t>T2: ADD r7, r1, r4</a:t>
              </a:r>
            </a:p>
            <a:p>
              <a:pPr algn="l">
                <a:spcBef>
                  <a:spcPct val="0"/>
                </a:spcBef>
              </a:pPr>
              <a:r>
                <a:rPr lang="en-US" sz="2400"/>
                <a:t>T3: XORI r5, r4, #12</a:t>
              </a:r>
            </a:p>
            <a:p>
              <a:pPr algn="l">
                <a:spcBef>
                  <a:spcPct val="0"/>
                </a:spcBef>
              </a:pPr>
              <a:r>
                <a:rPr lang="en-US" sz="2400"/>
                <a:t>T4: SW 0(r7),  r5</a:t>
              </a:r>
            </a:p>
            <a:p>
              <a:pPr algn="l">
                <a:spcBef>
                  <a:spcPct val="0"/>
                </a:spcBef>
              </a:pPr>
              <a:r>
                <a:rPr lang="en-US" sz="2400"/>
                <a:t>T1: LW r5, 12(r1)</a:t>
              </a:r>
            </a:p>
          </p:txBody>
        </p:sp>
        <p:sp>
          <p:nvSpPr>
            <p:cNvPr id="1391647" name="Text Box 31"/>
            <p:cNvSpPr txBox="1">
              <a:spLocks noChangeArrowheads="1"/>
            </p:cNvSpPr>
            <p:nvPr/>
          </p:nvSpPr>
          <p:spPr bwMode="auto">
            <a:xfrm>
              <a:off x="4180" y="2352"/>
              <a:ext cx="241"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a:t>t9</a:t>
              </a:r>
            </a:p>
          </p:txBody>
        </p:sp>
        <p:sp>
          <p:nvSpPr>
            <p:cNvPr id="1391648" name="Rectangle 32"/>
            <p:cNvSpPr>
              <a:spLocks noChangeArrowheads="1"/>
            </p:cNvSpPr>
            <p:nvPr/>
          </p:nvSpPr>
          <p:spPr bwMode="auto">
            <a:xfrm>
              <a:off x="2212" y="2880"/>
              <a:ext cx="240" cy="240"/>
            </a:xfrm>
            <a:prstGeom prst="rect">
              <a:avLst/>
            </a:prstGeom>
            <a:solidFill>
              <a:srgbClr val="FF9933"/>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91649" name="Rectangle 33"/>
            <p:cNvSpPr>
              <a:spLocks noChangeArrowheads="1"/>
            </p:cNvSpPr>
            <p:nvPr/>
          </p:nvSpPr>
          <p:spPr bwMode="auto">
            <a:xfrm>
              <a:off x="2452" y="2880"/>
              <a:ext cx="240" cy="240"/>
            </a:xfrm>
            <a:prstGeom prst="rect">
              <a:avLst/>
            </a:prstGeom>
            <a:solidFill>
              <a:srgbClr val="FF9933"/>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91650" name="Rectangle 34"/>
            <p:cNvSpPr>
              <a:spLocks noChangeArrowheads="1"/>
            </p:cNvSpPr>
            <p:nvPr/>
          </p:nvSpPr>
          <p:spPr bwMode="auto">
            <a:xfrm>
              <a:off x="2692" y="2880"/>
              <a:ext cx="240" cy="240"/>
            </a:xfrm>
            <a:prstGeom prst="rect">
              <a:avLst/>
            </a:prstGeom>
            <a:solidFill>
              <a:srgbClr val="FF9933"/>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X</a:t>
              </a:r>
            </a:p>
          </p:txBody>
        </p:sp>
        <p:sp>
          <p:nvSpPr>
            <p:cNvPr id="1391651" name="Rectangle 35"/>
            <p:cNvSpPr>
              <a:spLocks noChangeArrowheads="1"/>
            </p:cNvSpPr>
            <p:nvPr/>
          </p:nvSpPr>
          <p:spPr bwMode="auto">
            <a:xfrm>
              <a:off x="2932" y="2880"/>
              <a:ext cx="240" cy="240"/>
            </a:xfrm>
            <a:prstGeom prst="rect">
              <a:avLst/>
            </a:prstGeom>
            <a:solidFill>
              <a:srgbClr val="FF9933"/>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M</a:t>
              </a:r>
            </a:p>
          </p:txBody>
        </p:sp>
        <p:sp>
          <p:nvSpPr>
            <p:cNvPr id="1391652" name="Rectangle 36"/>
            <p:cNvSpPr>
              <a:spLocks noChangeArrowheads="1"/>
            </p:cNvSpPr>
            <p:nvPr/>
          </p:nvSpPr>
          <p:spPr bwMode="auto">
            <a:xfrm>
              <a:off x="3172" y="2880"/>
              <a:ext cx="240" cy="240"/>
            </a:xfrm>
            <a:prstGeom prst="rect">
              <a:avLst/>
            </a:prstGeom>
            <a:solidFill>
              <a:srgbClr val="FF9933"/>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W</a:t>
              </a:r>
            </a:p>
          </p:txBody>
        </p:sp>
        <p:sp>
          <p:nvSpPr>
            <p:cNvPr id="1391653" name="Rectangle 37"/>
            <p:cNvSpPr>
              <a:spLocks noChangeArrowheads="1"/>
            </p:cNvSpPr>
            <p:nvPr/>
          </p:nvSpPr>
          <p:spPr bwMode="auto">
            <a:xfrm>
              <a:off x="2452" y="3120"/>
              <a:ext cx="240" cy="240"/>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91654" name="Rectangle 38"/>
            <p:cNvSpPr>
              <a:spLocks noChangeArrowheads="1"/>
            </p:cNvSpPr>
            <p:nvPr/>
          </p:nvSpPr>
          <p:spPr bwMode="auto">
            <a:xfrm>
              <a:off x="2692" y="3120"/>
              <a:ext cx="240" cy="240"/>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91655" name="Rectangle 39"/>
            <p:cNvSpPr>
              <a:spLocks noChangeArrowheads="1"/>
            </p:cNvSpPr>
            <p:nvPr/>
          </p:nvSpPr>
          <p:spPr bwMode="auto">
            <a:xfrm>
              <a:off x="2932" y="3120"/>
              <a:ext cx="240" cy="240"/>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X</a:t>
              </a:r>
            </a:p>
          </p:txBody>
        </p:sp>
        <p:sp>
          <p:nvSpPr>
            <p:cNvPr id="1391656" name="Rectangle 40"/>
            <p:cNvSpPr>
              <a:spLocks noChangeArrowheads="1"/>
            </p:cNvSpPr>
            <p:nvPr/>
          </p:nvSpPr>
          <p:spPr bwMode="auto">
            <a:xfrm>
              <a:off x="3172" y="3120"/>
              <a:ext cx="240" cy="240"/>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M</a:t>
              </a:r>
            </a:p>
          </p:txBody>
        </p:sp>
        <p:sp>
          <p:nvSpPr>
            <p:cNvPr id="1391657" name="Rectangle 41"/>
            <p:cNvSpPr>
              <a:spLocks noChangeArrowheads="1"/>
            </p:cNvSpPr>
            <p:nvPr/>
          </p:nvSpPr>
          <p:spPr bwMode="auto">
            <a:xfrm>
              <a:off x="3412" y="3120"/>
              <a:ext cx="240" cy="240"/>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W</a:t>
              </a:r>
            </a:p>
          </p:txBody>
        </p:sp>
        <p:sp>
          <p:nvSpPr>
            <p:cNvPr id="1391658" name="Rectangle 42"/>
            <p:cNvSpPr>
              <a:spLocks noChangeArrowheads="1"/>
            </p:cNvSpPr>
            <p:nvPr/>
          </p:nvSpPr>
          <p:spPr bwMode="auto">
            <a:xfrm>
              <a:off x="2692" y="3360"/>
              <a:ext cx="240" cy="240"/>
            </a:xfrm>
            <a:prstGeom prst="rect">
              <a:avLst/>
            </a:prstGeom>
            <a:solidFill>
              <a:srgbClr val="FFFF00"/>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91659" name="Rectangle 43"/>
            <p:cNvSpPr>
              <a:spLocks noChangeArrowheads="1"/>
            </p:cNvSpPr>
            <p:nvPr/>
          </p:nvSpPr>
          <p:spPr bwMode="auto">
            <a:xfrm>
              <a:off x="2932" y="3360"/>
              <a:ext cx="240" cy="240"/>
            </a:xfrm>
            <a:prstGeom prst="rect">
              <a:avLst/>
            </a:prstGeom>
            <a:solidFill>
              <a:srgbClr val="FFFF00"/>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91660" name="Rectangle 44"/>
            <p:cNvSpPr>
              <a:spLocks noChangeArrowheads="1"/>
            </p:cNvSpPr>
            <p:nvPr/>
          </p:nvSpPr>
          <p:spPr bwMode="auto">
            <a:xfrm>
              <a:off x="3172" y="3360"/>
              <a:ext cx="240" cy="240"/>
            </a:xfrm>
            <a:prstGeom prst="rect">
              <a:avLst/>
            </a:prstGeom>
            <a:solidFill>
              <a:srgbClr val="FFFF00"/>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X</a:t>
              </a:r>
            </a:p>
          </p:txBody>
        </p:sp>
        <p:sp>
          <p:nvSpPr>
            <p:cNvPr id="1391661" name="Rectangle 45"/>
            <p:cNvSpPr>
              <a:spLocks noChangeArrowheads="1"/>
            </p:cNvSpPr>
            <p:nvPr/>
          </p:nvSpPr>
          <p:spPr bwMode="auto">
            <a:xfrm>
              <a:off x="3412" y="3360"/>
              <a:ext cx="240" cy="240"/>
            </a:xfrm>
            <a:prstGeom prst="rect">
              <a:avLst/>
            </a:prstGeom>
            <a:solidFill>
              <a:srgbClr val="FFFF00"/>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M</a:t>
              </a:r>
            </a:p>
          </p:txBody>
        </p:sp>
        <p:sp>
          <p:nvSpPr>
            <p:cNvPr id="1391662" name="Rectangle 46"/>
            <p:cNvSpPr>
              <a:spLocks noChangeArrowheads="1"/>
            </p:cNvSpPr>
            <p:nvPr/>
          </p:nvSpPr>
          <p:spPr bwMode="auto">
            <a:xfrm>
              <a:off x="3652" y="3360"/>
              <a:ext cx="240" cy="240"/>
            </a:xfrm>
            <a:prstGeom prst="rect">
              <a:avLst/>
            </a:prstGeom>
            <a:solidFill>
              <a:srgbClr val="FFFF00"/>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W</a:t>
              </a:r>
            </a:p>
          </p:txBody>
        </p:sp>
        <p:sp>
          <p:nvSpPr>
            <p:cNvPr id="1391663" name="Rectangle 47"/>
            <p:cNvSpPr>
              <a:spLocks noChangeArrowheads="1"/>
            </p:cNvSpPr>
            <p:nvPr/>
          </p:nvSpPr>
          <p:spPr bwMode="auto">
            <a:xfrm>
              <a:off x="2932" y="3600"/>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F</a:t>
              </a:r>
            </a:p>
          </p:txBody>
        </p:sp>
        <p:sp>
          <p:nvSpPr>
            <p:cNvPr id="1391664" name="Rectangle 48"/>
            <p:cNvSpPr>
              <a:spLocks noChangeArrowheads="1"/>
            </p:cNvSpPr>
            <p:nvPr/>
          </p:nvSpPr>
          <p:spPr bwMode="auto">
            <a:xfrm>
              <a:off x="3172" y="3600"/>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D</a:t>
              </a:r>
            </a:p>
          </p:txBody>
        </p:sp>
        <p:sp>
          <p:nvSpPr>
            <p:cNvPr id="1391665" name="Rectangle 49"/>
            <p:cNvSpPr>
              <a:spLocks noChangeArrowheads="1"/>
            </p:cNvSpPr>
            <p:nvPr/>
          </p:nvSpPr>
          <p:spPr bwMode="auto">
            <a:xfrm>
              <a:off x="3412" y="3600"/>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X</a:t>
              </a:r>
            </a:p>
          </p:txBody>
        </p:sp>
        <p:sp>
          <p:nvSpPr>
            <p:cNvPr id="1391666" name="Rectangle 50"/>
            <p:cNvSpPr>
              <a:spLocks noChangeArrowheads="1"/>
            </p:cNvSpPr>
            <p:nvPr/>
          </p:nvSpPr>
          <p:spPr bwMode="auto">
            <a:xfrm>
              <a:off x="3652" y="3600"/>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M</a:t>
              </a:r>
            </a:p>
          </p:txBody>
        </p:sp>
        <p:sp>
          <p:nvSpPr>
            <p:cNvPr id="1391667" name="Rectangle 51"/>
            <p:cNvSpPr>
              <a:spLocks noChangeArrowheads="1"/>
            </p:cNvSpPr>
            <p:nvPr/>
          </p:nvSpPr>
          <p:spPr bwMode="auto">
            <a:xfrm>
              <a:off x="3892" y="3600"/>
              <a:ext cx="240" cy="240"/>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W</a:t>
              </a:r>
            </a:p>
          </p:txBody>
        </p:sp>
        <p:sp>
          <p:nvSpPr>
            <p:cNvPr id="1391668" name="Text Box 52"/>
            <p:cNvSpPr txBox="1">
              <a:spLocks noChangeArrowheads="1"/>
            </p:cNvSpPr>
            <p:nvPr/>
          </p:nvSpPr>
          <p:spPr bwMode="auto">
            <a:xfrm>
              <a:off x="144" y="1947"/>
              <a:ext cx="4901" cy="250"/>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i="1" dirty="0">
                  <a:latin typeface="Verdana" charset="0"/>
                </a:rPr>
                <a:t>Interleave 4 threads, T1-T4, on non-bypassed 5-stage pipe</a:t>
              </a:r>
            </a:p>
          </p:txBody>
        </p:sp>
      </p:grpSp>
      <p:grpSp>
        <p:nvGrpSpPr>
          <p:cNvPr id="1391669" name="Group 53"/>
          <p:cNvGrpSpPr>
            <a:grpSpLocks/>
          </p:cNvGrpSpPr>
          <p:nvPr/>
        </p:nvGrpSpPr>
        <p:grpSpPr bwMode="auto">
          <a:xfrm>
            <a:off x="6629400" y="4038600"/>
            <a:ext cx="4038600" cy="2014538"/>
            <a:chOff x="3216" y="2448"/>
            <a:chExt cx="2544" cy="1269"/>
          </a:xfrm>
        </p:grpSpPr>
        <p:sp>
          <p:nvSpPr>
            <p:cNvPr id="1391670" name="Text Box 54"/>
            <p:cNvSpPr txBox="1">
              <a:spLocks noChangeArrowheads="1"/>
            </p:cNvSpPr>
            <p:nvPr/>
          </p:nvSpPr>
          <p:spPr bwMode="auto">
            <a:xfrm>
              <a:off x="4272" y="2448"/>
              <a:ext cx="1488" cy="1269"/>
            </a:xfrm>
            <a:prstGeom prst="rect">
              <a:avLst/>
            </a:prstGeom>
            <a:noFill/>
            <a:ln w="25400">
              <a:noFill/>
              <a:miter lim="800000"/>
              <a:headEnd/>
              <a:tailEnd/>
            </a:ln>
            <a:effectLst/>
          </p:spPr>
          <p:txBody>
            <a:bodyPr>
              <a:prstTxWarp prst="textNoShape">
                <a:avLst/>
              </a:prstTxWarp>
              <a:spAutoFit/>
            </a:bodyPr>
            <a:lstStyle/>
            <a:p>
              <a:pPr algn="l">
                <a:spcBef>
                  <a:spcPct val="0"/>
                </a:spcBef>
              </a:pPr>
              <a:r>
                <a:rPr lang="en-US" i="1">
                  <a:latin typeface="Verdana" charset="0"/>
                </a:rPr>
                <a:t>Prior instruction in a thread always completes write-back before next instruction in same thread reads register file</a:t>
              </a:r>
            </a:p>
          </p:txBody>
        </p:sp>
        <p:sp>
          <p:nvSpPr>
            <p:cNvPr id="1391671" name="Line 55"/>
            <p:cNvSpPr>
              <a:spLocks noChangeShapeType="1"/>
            </p:cNvSpPr>
            <p:nvPr/>
          </p:nvSpPr>
          <p:spPr bwMode="auto">
            <a:xfrm flipH="1">
              <a:off x="3216" y="2592"/>
              <a:ext cx="1056" cy="48"/>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1672" name="Line 56"/>
            <p:cNvSpPr>
              <a:spLocks noChangeShapeType="1"/>
            </p:cNvSpPr>
            <p:nvPr/>
          </p:nvSpPr>
          <p:spPr bwMode="auto">
            <a:xfrm flipH="1">
              <a:off x="3312" y="3360"/>
              <a:ext cx="1008" cy="144"/>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grpSp>
    </p:spTree>
    <p:extLst>
      <p:ext uri="{BB962C8B-B14F-4D97-AF65-F5344CB8AC3E}">
        <p14:creationId xmlns:p14="http://schemas.microsoft.com/office/powerpoint/2010/main" val="3868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916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391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1619" grpId="0" build="p"/>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ChangeArrowheads="1"/>
          </p:cNvSpPr>
          <p:nvPr>
            <p:ph type="title"/>
          </p:nvPr>
        </p:nvSpPr>
        <p:spPr>
          <a:xfrm>
            <a:off x="838200" y="330201"/>
            <a:ext cx="10515600" cy="523875"/>
          </a:xfrm>
        </p:spPr>
        <p:txBody>
          <a:bodyPr>
            <a:noAutofit/>
          </a:bodyPr>
          <a:lstStyle/>
          <a:p>
            <a:r>
              <a:rPr lang="en-US" sz="3200" dirty="0"/>
              <a:t>CDC 6600 </a:t>
            </a:r>
            <a:r>
              <a:rPr lang="en-US" sz="2800" dirty="0"/>
              <a:t>Peripheral</a:t>
            </a:r>
            <a:r>
              <a:rPr lang="en-US" sz="3200" dirty="0"/>
              <a:t> Processors</a:t>
            </a:r>
            <a:br>
              <a:rPr lang="en-US" sz="3200" dirty="0"/>
            </a:br>
            <a:r>
              <a:rPr lang="en-US" sz="2000" dirty="0"/>
              <a:t>(Cray, 1964)</a:t>
            </a:r>
          </a:p>
        </p:txBody>
      </p:sp>
      <p:sp>
        <p:nvSpPr>
          <p:cNvPr id="1393667" name="Rectangle 3"/>
          <p:cNvSpPr>
            <a:spLocks noGrp="1" noChangeArrowheads="1"/>
          </p:cNvSpPr>
          <p:nvPr>
            <p:ph idx="1"/>
          </p:nvPr>
        </p:nvSpPr>
        <p:spPr>
          <a:xfrm>
            <a:off x="666750" y="1565277"/>
            <a:ext cx="6777038" cy="4373566"/>
          </a:xfrm>
          <a:ln/>
        </p:spPr>
        <p:txBody>
          <a:bodyPr vert="horz" lIns="82058" tIns="41029" rIns="82058" bIns="41029" rtlCol="0">
            <a:noAutofit/>
          </a:bodyPr>
          <a:lstStyle/>
          <a:p>
            <a:pPr>
              <a:lnSpc>
                <a:spcPct val="80000"/>
              </a:lnSpc>
            </a:pPr>
            <a:r>
              <a:rPr lang="en-US" sz="3200" dirty="0"/>
              <a:t>First multithreaded hardware</a:t>
            </a:r>
          </a:p>
          <a:p>
            <a:pPr>
              <a:lnSpc>
                <a:spcPct val="80000"/>
              </a:lnSpc>
            </a:pPr>
            <a:r>
              <a:rPr lang="en-US" sz="3200" dirty="0"/>
              <a:t>10 “virtual” I/O processors</a:t>
            </a:r>
          </a:p>
          <a:p>
            <a:pPr>
              <a:lnSpc>
                <a:spcPct val="80000"/>
              </a:lnSpc>
            </a:pPr>
            <a:r>
              <a:rPr lang="en-US" sz="3200" dirty="0"/>
              <a:t>Fixed interleave on simple pipeline</a:t>
            </a:r>
          </a:p>
          <a:p>
            <a:pPr>
              <a:lnSpc>
                <a:spcPct val="80000"/>
              </a:lnSpc>
            </a:pPr>
            <a:r>
              <a:rPr lang="en-US" sz="3200" dirty="0"/>
              <a:t>Pipeline has 100ns cycle time</a:t>
            </a:r>
          </a:p>
          <a:p>
            <a:pPr>
              <a:lnSpc>
                <a:spcPct val="80000"/>
              </a:lnSpc>
            </a:pPr>
            <a:r>
              <a:rPr lang="en-US" sz="3200" dirty="0"/>
              <a:t>Each virtual processor executes one instruction every 1000ns</a:t>
            </a:r>
          </a:p>
          <a:p>
            <a:pPr>
              <a:lnSpc>
                <a:spcPct val="80000"/>
              </a:lnSpc>
            </a:pPr>
            <a:r>
              <a:rPr lang="en-US" sz="3200" dirty="0"/>
              <a:t>Accumulator-based instruction set to reduce processor state</a:t>
            </a:r>
          </a:p>
        </p:txBody>
      </p:sp>
      <p:sp>
        <p:nvSpPr>
          <p:cNvPr id="6" name="Slide Number Placeholder 4"/>
          <p:cNvSpPr>
            <a:spLocks noGrp="1"/>
          </p:cNvSpPr>
          <p:nvPr>
            <p:ph type="sldNum" sz="quarter" idx="12"/>
          </p:nvPr>
        </p:nvSpPr>
        <p:spPr/>
        <p:txBody>
          <a:bodyPr/>
          <a:lstStyle/>
          <a:p>
            <a:fld id="{13845E82-2750-1B4C-80EA-F1E0888C7B86}" type="slidenum">
              <a:rPr lang="en-US"/>
              <a:pPr/>
              <a:t>214</a:t>
            </a:fld>
            <a:endParaRPr lang="en-US" b="0">
              <a:solidFill>
                <a:srgbClr val="FBBA03"/>
              </a:solidFill>
            </a:endParaRPr>
          </a:p>
        </p:txBody>
      </p:sp>
      <p:pic>
        <p:nvPicPr>
          <p:cNvPr id="1393668" name="Picture 4" descr="cdc6600"/>
          <p:cNvPicPr>
            <a:picLocks noChangeAspect="1" noChangeArrowheads="1"/>
          </p:cNvPicPr>
          <p:nvPr/>
        </p:nvPicPr>
        <p:blipFill>
          <a:blip r:embed="rId3"/>
          <a:srcRect/>
          <a:stretch>
            <a:fillRect/>
          </a:stretch>
        </p:blipFill>
        <p:spPr bwMode="auto">
          <a:xfrm>
            <a:off x="7615238" y="1565277"/>
            <a:ext cx="4114800" cy="2994025"/>
          </a:xfrm>
          <a:prstGeom prst="rect">
            <a:avLst/>
          </a:prstGeom>
          <a:noFill/>
        </p:spPr>
      </p:pic>
    </p:spTree>
    <p:extLst>
      <p:ext uri="{BB962C8B-B14F-4D97-AF65-F5344CB8AC3E}">
        <p14:creationId xmlns:p14="http://schemas.microsoft.com/office/powerpoint/2010/main" val="370513062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5" name="Rectangle 3"/>
          <p:cNvSpPr>
            <a:spLocks noGrp="1" noChangeArrowheads="1"/>
          </p:cNvSpPr>
          <p:nvPr>
            <p:ph type="title"/>
          </p:nvPr>
        </p:nvSpPr>
        <p:spPr>
          <a:xfrm>
            <a:off x="838200" y="316031"/>
            <a:ext cx="10515600" cy="501651"/>
          </a:xfrm>
        </p:spPr>
        <p:txBody>
          <a:bodyPr>
            <a:normAutofit fontScale="90000"/>
          </a:bodyPr>
          <a:lstStyle/>
          <a:p>
            <a:r>
              <a:rPr lang="en-US" dirty="0"/>
              <a:t>Simple Multithreaded Pipeline</a:t>
            </a:r>
          </a:p>
        </p:txBody>
      </p:sp>
      <p:sp>
        <p:nvSpPr>
          <p:cNvPr id="1395716" name="Rectangle 4"/>
          <p:cNvSpPr>
            <a:spLocks noGrp="1" noChangeArrowheads="1"/>
          </p:cNvSpPr>
          <p:nvPr>
            <p:ph idx="1"/>
          </p:nvPr>
        </p:nvSpPr>
        <p:spPr>
          <a:xfrm>
            <a:off x="571500" y="5033110"/>
            <a:ext cx="10972800" cy="1447800"/>
          </a:xfrm>
          <a:noFill/>
          <a:ln/>
        </p:spPr>
        <p:txBody>
          <a:bodyPr>
            <a:normAutofit/>
          </a:bodyPr>
          <a:lstStyle/>
          <a:p>
            <a:pPr marL="171450" indent="-171450">
              <a:lnSpc>
                <a:spcPct val="100000"/>
              </a:lnSpc>
            </a:pPr>
            <a:r>
              <a:rPr lang="zh-CN" altLang="en-US" sz="2400" dirty="0" smtClean="0"/>
              <a:t>必须传递线程选择信号以保证各流水段读写的正确性</a:t>
            </a:r>
            <a:endParaRPr lang="en-US" sz="2400" dirty="0"/>
          </a:p>
          <a:p>
            <a:pPr marL="171450" indent="-171450">
              <a:lnSpc>
                <a:spcPct val="100000"/>
              </a:lnSpc>
            </a:pPr>
            <a:r>
              <a:rPr lang="zh-CN" altLang="en-US" sz="2400" dirty="0"/>
              <a:t>从</a:t>
            </a:r>
            <a:r>
              <a:rPr lang="zh-CN" altLang="en-US" sz="2400" dirty="0" smtClean="0"/>
              <a:t>软件（包括</a:t>
            </a:r>
            <a:r>
              <a:rPr lang="en-US" altLang="zh-CN" sz="2400" dirty="0" smtClean="0"/>
              <a:t>OS</a:t>
            </a:r>
            <a:r>
              <a:rPr lang="zh-CN" altLang="en-US" sz="2400" dirty="0" smtClean="0"/>
              <a:t>）的角度看 好像存在多个</a:t>
            </a:r>
            <a:r>
              <a:rPr lang="en-US" altLang="zh-CN" sz="2400" dirty="0" smtClean="0"/>
              <a:t>CPU</a:t>
            </a:r>
            <a:r>
              <a:rPr lang="zh-CN" altLang="en-US" sz="2400" dirty="0" smtClean="0"/>
              <a:t>（虽然针对每个线程，</a:t>
            </a:r>
            <a:r>
              <a:rPr lang="en-US" altLang="zh-CN" sz="2400" dirty="0" smtClean="0"/>
              <a:t>CPU</a:t>
            </a:r>
            <a:r>
              <a:rPr lang="zh-CN" altLang="en-US" sz="2400" dirty="0" smtClean="0"/>
              <a:t>似乎运行的慢一些</a:t>
            </a:r>
            <a:endParaRPr lang="en-US" sz="2400" dirty="0"/>
          </a:p>
        </p:txBody>
      </p:sp>
      <p:sp>
        <p:nvSpPr>
          <p:cNvPr id="88" name="Slide Number Placeholder 4"/>
          <p:cNvSpPr>
            <a:spLocks noGrp="1"/>
          </p:cNvSpPr>
          <p:nvPr>
            <p:ph type="sldNum" sz="quarter" idx="12"/>
          </p:nvPr>
        </p:nvSpPr>
        <p:spPr/>
        <p:txBody>
          <a:bodyPr/>
          <a:lstStyle/>
          <a:p>
            <a:fld id="{CEB10022-F931-3E42-BB55-AF0724E0D467}" type="slidenum">
              <a:rPr lang="en-US"/>
              <a:pPr/>
              <a:t>215</a:t>
            </a:fld>
            <a:endParaRPr lang="en-US" b="0">
              <a:solidFill>
                <a:srgbClr val="FBBA03"/>
              </a:solidFill>
            </a:endParaRPr>
          </a:p>
        </p:txBody>
      </p:sp>
      <p:sp>
        <p:nvSpPr>
          <p:cNvPr id="1395714" name="Rectangle 2"/>
          <p:cNvSpPr>
            <a:spLocks noChangeArrowheads="1"/>
          </p:cNvSpPr>
          <p:nvPr/>
        </p:nvSpPr>
        <p:spPr bwMode="auto">
          <a:xfrm>
            <a:off x="5486400" y="1752600"/>
            <a:ext cx="1600200" cy="12954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395717" name="Group 5"/>
          <p:cNvGrpSpPr>
            <a:grpSpLocks/>
          </p:cNvGrpSpPr>
          <p:nvPr/>
        </p:nvGrpSpPr>
        <p:grpSpPr bwMode="auto">
          <a:xfrm>
            <a:off x="1981200" y="3810000"/>
            <a:ext cx="152400" cy="609600"/>
            <a:chOff x="432" y="2208"/>
            <a:chExt cx="96" cy="384"/>
          </a:xfrm>
        </p:grpSpPr>
        <p:sp>
          <p:nvSpPr>
            <p:cNvPr id="1395718" name="Rectangle 6"/>
            <p:cNvSpPr>
              <a:spLocks noChangeArrowheads="1"/>
            </p:cNvSpPr>
            <p:nvPr/>
          </p:nvSpPr>
          <p:spPr bwMode="auto">
            <a:xfrm>
              <a:off x="432" y="2208"/>
              <a:ext cx="96" cy="38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395719" name="Freeform 7"/>
            <p:cNvSpPr>
              <a:spLocks/>
            </p:cNvSpPr>
            <p:nvPr/>
          </p:nvSpPr>
          <p:spPr bwMode="auto">
            <a:xfrm>
              <a:off x="432" y="2496"/>
              <a:ext cx="96" cy="96"/>
            </a:xfrm>
            <a:custGeom>
              <a:avLst/>
              <a:gdLst/>
              <a:ahLst/>
              <a:cxnLst>
                <a:cxn ang="0">
                  <a:pos x="0" y="48"/>
                </a:cxn>
                <a:cxn ang="0">
                  <a:pos x="48" y="0"/>
                </a:cxn>
                <a:cxn ang="0">
                  <a:pos x="96" y="48"/>
                </a:cxn>
              </a:cxnLst>
              <a:rect l="0" t="0" r="r" b="b"/>
              <a:pathLst>
                <a:path w="96" h="48">
                  <a:moveTo>
                    <a:pt x="0" y="48"/>
                  </a:moveTo>
                  <a:lnTo>
                    <a:pt x="48" y="0"/>
                  </a:lnTo>
                  <a:lnTo>
                    <a:pt x="96" y="48"/>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1395720" name="Rectangle 8"/>
          <p:cNvSpPr>
            <a:spLocks noChangeArrowheads="1"/>
          </p:cNvSpPr>
          <p:nvPr/>
        </p:nvSpPr>
        <p:spPr bwMode="auto">
          <a:xfrm>
            <a:off x="1828800" y="3352800"/>
            <a:ext cx="457200" cy="3810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400" b="1"/>
              <a:t>+1</a:t>
            </a:r>
          </a:p>
        </p:txBody>
      </p:sp>
      <p:sp>
        <p:nvSpPr>
          <p:cNvPr id="1395721" name="Freeform 9"/>
          <p:cNvSpPr>
            <a:spLocks/>
          </p:cNvSpPr>
          <p:nvPr/>
        </p:nvSpPr>
        <p:spPr bwMode="auto">
          <a:xfrm>
            <a:off x="2133600" y="3505200"/>
            <a:ext cx="457200" cy="609600"/>
          </a:xfrm>
          <a:custGeom>
            <a:avLst/>
            <a:gdLst/>
            <a:ahLst/>
            <a:cxnLst>
              <a:cxn ang="0">
                <a:pos x="0" y="384"/>
              </a:cxn>
              <a:cxn ang="0">
                <a:pos x="288" y="384"/>
              </a:cxn>
              <a:cxn ang="0">
                <a:pos x="288" y="0"/>
              </a:cxn>
              <a:cxn ang="0">
                <a:pos x="96" y="0"/>
              </a:cxn>
            </a:cxnLst>
            <a:rect l="0" t="0" r="r" b="b"/>
            <a:pathLst>
              <a:path w="288" h="384">
                <a:moveTo>
                  <a:pt x="0" y="384"/>
                </a:moveTo>
                <a:lnTo>
                  <a:pt x="288" y="384"/>
                </a:lnTo>
                <a:lnTo>
                  <a:pt x="288" y="0"/>
                </a:lnTo>
                <a:lnTo>
                  <a:pt x="96" y="0"/>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endParaRPr lang="en-US"/>
          </a:p>
        </p:txBody>
      </p:sp>
      <p:sp>
        <p:nvSpPr>
          <p:cNvPr id="1395722" name="Freeform 10"/>
          <p:cNvSpPr>
            <a:spLocks/>
          </p:cNvSpPr>
          <p:nvPr/>
        </p:nvSpPr>
        <p:spPr bwMode="auto">
          <a:xfrm>
            <a:off x="1600200" y="3505200"/>
            <a:ext cx="381000" cy="609600"/>
          </a:xfrm>
          <a:custGeom>
            <a:avLst/>
            <a:gdLst/>
            <a:ahLst/>
            <a:cxnLst>
              <a:cxn ang="0">
                <a:pos x="144" y="0"/>
              </a:cxn>
              <a:cxn ang="0">
                <a:pos x="0" y="0"/>
              </a:cxn>
              <a:cxn ang="0">
                <a:pos x="0" y="384"/>
              </a:cxn>
              <a:cxn ang="0">
                <a:pos x="240" y="384"/>
              </a:cxn>
            </a:cxnLst>
            <a:rect l="0" t="0" r="r" b="b"/>
            <a:pathLst>
              <a:path w="240" h="384">
                <a:moveTo>
                  <a:pt x="144" y="0"/>
                </a:moveTo>
                <a:lnTo>
                  <a:pt x="0" y="0"/>
                </a:lnTo>
                <a:lnTo>
                  <a:pt x="0" y="384"/>
                </a:lnTo>
                <a:lnTo>
                  <a:pt x="240" y="384"/>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endParaRPr lang="en-US"/>
          </a:p>
        </p:txBody>
      </p:sp>
      <p:grpSp>
        <p:nvGrpSpPr>
          <p:cNvPr id="1395723" name="Group 11"/>
          <p:cNvGrpSpPr>
            <a:grpSpLocks/>
          </p:cNvGrpSpPr>
          <p:nvPr/>
        </p:nvGrpSpPr>
        <p:grpSpPr bwMode="auto">
          <a:xfrm>
            <a:off x="2286000" y="4038605"/>
            <a:ext cx="339725" cy="461963"/>
            <a:chOff x="624" y="2448"/>
            <a:chExt cx="214" cy="291"/>
          </a:xfrm>
        </p:grpSpPr>
        <p:sp>
          <p:nvSpPr>
            <p:cNvPr id="1395724" name="Line 12"/>
            <p:cNvSpPr>
              <a:spLocks noChangeShapeType="1"/>
            </p:cNvSpPr>
            <p:nvPr/>
          </p:nvSpPr>
          <p:spPr bwMode="auto">
            <a:xfrm flipV="1">
              <a:off x="624" y="2448"/>
              <a:ext cx="48" cy="96"/>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1395725" name="Text Box 13"/>
            <p:cNvSpPr txBox="1">
              <a:spLocks noChangeArrowheads="1"/>
            </p:cNvSpPr>
            <p:nvPr/>
          </p:nvSpPr>
          <p:spPr bwMode="auto">
            <a:xfrm>
              <a:off x="624" y="2448"/>
              <a:ext cx="214" cy="291"/>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400" b="1"/>
                <a:t>2</a:t>
              </a:r>
            </a:p>
          </p:txBody>
        </p:sp>
      </p:grpSp>
      <p:sp>
        <p:nvSpPr>
          <p:cNvPr id="1395726" name="Line 14"/>
          <p:cNvSpPr>
            <a:spLocks noChangeShapeType="1"/>
          </p:cNvSpPr>
          <p:nvPr/>
        </p:nvSpPr>
        <p:spPr bwMode="auto">
          <a:xfrm>
            <a:off x="2590800" y="4114800"/>
            <a:ext cx="22860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27" name="Text Box 15"/>
          <p:cNvSpPr txBox="1">
            <a:spLocks noChangeArrowheads="1"/>
          </p:cNvSpPr>
          <p:nvPr/>
        </p:nvSpPr>
        <p:spPr bwMode="auto">
          <a:xfrm>
            <a:off x="2667000" y="4114801"/>
            <a:ext cx="1219200" cy="830997"/>
          </a:xfrm>
          <a:prstGeom prst="rect">
            <a:avLst/>
          </a:prstGeom>
          <a:noFill/>
          <a:ln w="25400">
            <a:noFill/>
            <a:miter lim="800000"/>
            <a:headEnd/>
            <a:tailEnd/>
          </a:ln>
          <a:effectLst/>
        </p:spPr>
        <p:txBody>
          <a:bodyPr>
            <a:prstTxWarp prst="textNoShape">
              <a:avLst/>
            </a:prstTxWarp>
            <a:spAutoFit/>
          </a:bodyPr>
          <a:lstStyle/>
          <a:p>
            <a:pPr algn="l">
              <a:spcBef>
                <a:spcPct val="0"/>
              </a:spcBef>
            </a:pPr>
            <a:r>
              <a:rPr lang="en-US" sz="2400" b="1" i="1"/>
              <a:t>Thread select</a:t>
            </a:r>
          </a:p>
        </p:txBody>
      </p:sp>
      <p:grpSp>
        <p:nvGrpSpPr>
          <p:cNvPr id="1395728" name="Group 16"/>
          <p:cNvGrpSpPr>
            <a:grpSpLocks/>
          </p:cNvGrpSpPr>
          <p:nvPr/>
        </p:nvGrpSpPr>
        <p:grpSpPr bwMode="auto">
          <a:xfrm>
            <a:off x="2438400" y="1752600"/>
            <a:ext cx="304800" cy="838200"/>
            <a:chOff x="432" y="1296"/>
            <a:chExt cx="192" cy="528"/>
          </a:xfrm>
        </p:grpSpPr>
        <p:sp>
          <p:nvSpPr>
            <p:cNvPr id="1395729" name="Rectangle 17"/>
            <p:cNvSpPr>
              <a:spLocks noChangeArrowheads="1"/>
            </p:cNvSpPr>
            <p:nvPr/>
          </p:nvSpPr>
          <p:spPr bwMode="auto">
            <a:xfrm>
              <a:off x="432" y="1296"/>
              <a:ext cx="192" cy="528"/>
            </a:xfrm>
            <a:prstGeom prst="rect">
              <a:avLst/>
            </a:prstGeom>
            <a:solidFill>
              <a:srgbClr val="FFFF00"/>
            </a:solidFill>
            <a:ln w="25400">
              <a:solidFill>
                <a:schemeClr val="tx1"/>
              </a:solidFill>
              <a:miter lim="800000"/>
              <a:headEnd/>
              <a:tailEnd/>
            </a:ln>
            <a:effectLst/>
          </p:spPr>
          <p:txBody>
            <a:bodyPr wrap="none" anchor="ctr">
              <a:prstTxWarp prst="textNoShape">
                <a:avLst/>
              </a:prstTxWarp>
            </a:bodyPr>
            <a:lstStyle/>
            <a:p>
              <a:pPr>
                <a:spcBef>
                  <a:spcPct val="0"/>
                </a:spcBef>
              </a:pPr>
              <a:r>
                <a:rPr lang="en-US" b="1"/>
                <a:t>PC</a:t>
              </a:r>
            </a:p>
            <a:p>
              <a:pPr>
                <a:spcBef>
                  <a:spcPct val="0"/>
                </a:spcBef>
              </a:pPr>
              <a:r>
                <a:rPr lang="en-US" b="1"/>
                <a:t>1</a:t>
              </a:r>
            </a:p>
          </p:txBody>
        </p:sp>
        <p:sp>
          <p:nvSpPr>
            <p:cNvPr id="1395730" name="Freeform 18"/>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solidFill>
              <a:srgbClr val="FFFF00"/>
            </a:solidFill>
            <a:ln w="25400" cap="flat"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395731" name="Group 19"/>
          <p:cNvGrpSpPr>
            <a:grpSpLocks/>
          </p:cNvGrpSpPr>
          <p:nvPr/>
        </p:nvGrpSpPr>
        <p:grpSpPr bwMode="auto">
          <a:xfrm>
            <a:off x="2286000" y="1905000"/>
            <a:ext cx="304800" cy="838200"/>
            <a:chOff x="432" y="1296"/>
            <a:chExt cx="192" cy="528"/>
          </a:xfrm>
        </p:grpSpPr>
        <p:sp>
          <p:nvSpPr>
            <p:cNvPr id="1395732" name="Rectangle 20"/>
            <p:cNvSpPr>
              <a:spLocks noChangeArrowheads="1"/>
            </p:cNvSpPr>
            <p:nvPr/>
          </p:nvSpPr>
          <p:spPr bwMode="auto">
            <a:xfrm>
              <a:off x="432" y="1296"/>
              <a:ext cx="192" cy="528"/>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b="1"/>
                <a:t>PC</a:t>
              </a:r>
            </a:p>
            <a:p>
              <a:pPr>
                <a:spcBef>
                  <a:spcPct val="0"/>
                </a:spcBef>
              </a:pPr>
              <a:r>
                <a:rPr lang="en-US" b="1"/>
                <a:t>1</a:t>
              </a:r>
            </a:p>
          </p:txBody>
        </p:sp>
        <p:sp>
          <p:nvSpPr>
            <p:cNvPr id="1395733" name="Freeform 21"/>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solidFill>
              <a:srgbClr val="9999FF"/>
            </a:solidFill>
            <a:ln w="25400" cap="flat"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395734" name="Group 22"/>
          <p:cNvGrpSpPr>
            <a:grpSpLocks/>
          </p:cNvGrpSpPr>
          <p:nvPr/>
        </p:nvGrpSpPr>
        <p:grpSpPr bwMode="auto">
          <a:xfrm>
            <a:off x="2133600" y="2057400"/>
            <a:ext cx="304800" cy="838200"/>
            <a:chOff x="432" y="1296"/>
            <a:chExt cx="192" cy="528"/>
          </a:xfrm>
        </p:grpSpPr>
        <p:sp>
          <p:nvSpPr>
            <p:cNvPr id="1395735" name="Rectangle 23"/>
            <p:cNvSpPr>
              <a:spLocks noChangeArrowheads="1"/>
            </p:cNvSpPr>
            <p:nvPr/>
          </p:nvSpPr>
          <p:spPr bwMode="auto">
            <a:xfrm>
              <a:off x="432" y="1296"/>
              <a:ext cx="192" cy="528"/>
            </a:xfrm>
            <a:prstGeom prst="rect">
              <a:avLst/>
            </a:prstGeom>
            <a:solidFill>
              <a:srgbClr val="FF9933"/>
            </a:solidFill>
            <a:ln w="25400">
              <a:solidFill>
                <a:schemeClr val="tx1"/>
              </a:solidFill>
              <a:miter lim="800000"/>
              <a:headEnd/>
              <a:tailEnd/>
            </a:ln>
            <a:effectLst/>
          </p:spPr>
          <p:txBody>
            <a:bodyPr wrap="none" anchor="ctr">
              <a:prstTxWarp prst="textNoShape">
                <a:avLst/>
              </a:prstTxWarp>
            </a:bodyPr>
            <a:lstStyle/>
            <a:p>
              <a:pPr>
                <a:spcBef>
                  <a:spcPct val="0"/>
                </a:spcBef>
              </a:pPr>
              <a:r>
                <a:rPr lang="en-US" b="1"/>
                <a:t>PC</a:t>
              </a:r>
            </a:p>
            <a:p>
              <a:pPr>
                <a:spcBef>
                  <a:spcPct val="0"/>
                </a:spcBef>
              </a:pPr>
              <a:r>
                <a:rPr lang="en-US" b="1"/>
                <a:t>1</a:t>
              </a:r>
            </a:p>
          </p:txBody>
        </p:sp>
        <p:sp>
          <p:nvSpPr>
            <p:cNvPr id="1395736" name="Freeform 24"/>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solidFill>
              <a:srgbClr val="FF9933"/>
            </a:solidFill>
            <a:ln w="25400" cap="flat"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395737" name="Group 25"/>
          <p:cNvGrpSpPr>
            <a:grpSpLocks/>
          </p:cNvGrpSpPr>
          <p:nvPr/>
        </p:nvGrpSpPr>
        <p:grpSpPr bwMode="auto">
          <a:xfrm>
            <a:off x="1981200" y="2209800"/>
            <a:ext cx="304800" cy="838200"/>
            <a:chOff x="432" y="1296"/>
            <a:chExt cx="192" cy="528"/>
          </a:xfrm>
        </p:grpSpPr>
        <p:sp>
          <p:nvSpPr>
            <p:cNvPr id="1395738" name="Rectangle 26"/>
            <p:cNvSpPr>
              <a:spLocks noChangeArrowheads="1"/>
            </p:cNvSpPr>
            <p:nvPr/>
          </p:nvSpPr>
          <p:spPr bwMode="auto">
            <a:xfrm>
              <a:off x="432" y="1296"/>
              <a:ext cx="192" cy="528"/>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b="1"/>
                <a:t>PC</a:t>
              </a:r>
            </a:p>
            <a:p>
              <a:pPr>
                <a:spcBef>
                  <a:spcPct val="0"/>
                </a:spcBef>
              </a:pPr>
              <a:r>
                <a:rPr lang="en-US" b="1"/>
                <a:t>1</a:t>
              </a:r>
            </a:p>
          </p:txBody>
        </p:sp>
        <p:sp>
          <p:nvSpPr>
            <p:cNvPr id="1395739" name="Freeform 27"/>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solidFill>
              <a:srgbClr val="00FFFF"/>
            </a:solidFill>
            <a:ln w="25400" cap="flat"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1395740" name="Freeform 28"/>
          <p:cNvSpPr>
            <a:spLocks/>
          </p:cNvSpPr>
          <p:nvPr/>
        </p:nvSpPr>
        <p:spPr bwMode="auto">
          <a:xfrm>
            <a:off x="3276600" y="1981200"/>
            <a:ext cx="228600" cy="914400"/>
          </a:xfrm>
          <a:custGeom>
            <a:avLst/>
            <a:gdLst/>
            <a:ahLst/>
            <a:cxnLst>
              <a:cxn ang="0">
                <a:pos x="0" y="0"/>
              </a:cxn>
              <a:cxn ang="0">
                <a:pos x="0" y="576"/>
              </a:cxn>
              <a:cxn ang="0">
                <a:pos x="144" y="528"/>
              </a:cxn>
              <a:cxn ang="0">
                <a:pos x="144" y="48"/>
              </a:cxn>
              <a:cxn ang="0">
                <a:pos x="0" y="0"/>
              </a:cxn>
            </a:cxnLst>
            <a:rect l="0" t="0" r="r" b="b"/>
            <a:pathLst>
              <a:path w="144" h="576">
                <a:moveTo>
                  <a:pt x="0" y="0"/>
                </a:moveTo>
                <a:lnTo>
                  <a:pt x="0" y="576"/>
                </a:lnTo>
                <a:lnTo>
                  <a:pt x="144" y="528"/>
                </a:lnTo>
                <a:lnTo>
                  <a:pt x="144" y="48"/>
                </a:lnTo>
                <a:lnTo>
                  <a:pt x="0" y="0"/>
                </a:lnTo>
                <a:close/>
              </a:path>
            </a:pathLst>
          </a:custGeom>
          <a:solidFill>
            <a:schemeClr val="bg1"/>
          </a:solidFill>
          <a:ln w="25400" cap="flat" cmpd="sng">
            <a:solidFill>
              <a:schemeClr val="tx1"/>
            </a:solidFill>
            <a:prstDash val="solid"/>
            <a:round/>
            <a:headEnd/>
            <a:tailEnd/>
          </a:ln>
          <a:effectLst/>
        </p:spPr>
        <p:txBody>
          <a:bodyPr>
            <a:prstTxWarp prst="textNoShape">
              <a:avLst/>
            </a:prstTxWarp>
          </a:bodyPr>
          <a:lstStyle/>
          <a:p>
            <a:endParaRPr lang="en-US"/>
          </a:p>
        </p:txBody>
      </p:sp>
      <p:sp>
        <p:nvSpPr>
          <p:cNvPr id="1395741" name="Line 29"/>
          <p:cNvSpPr>
            <a:spLocks noChangeShapeType="1"/>
          </p:cNvSpPr>
          <p:nvPr/>
        </p:nvSpPr>
        <p:spPr bwMode="auto">
          <a:xfrm>
            <a:off x="2743200" y="2209800"/>
            <a:ext cx="5334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42" name="Line 30"/>
          <p:cNvSpPr>
            <a:spLocks noChangeShapeType="1"/>
          </p:cNvSpPr>
          <p:nvPr/>
        </p:nvSpPr>
        <p:spPr bwMode="auto">
          <a:xfrm>
            <a:off x="2590800" y="2362200"/>
            <a:ext cx="6858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43" name="Line 31"/>
          <p:cNvSpPr>
            <a:spLocks noChangeShapeType="1"/>
          </p:cNvSpPr>
          <p:nvPr/>
        </p:nvSpPr>
        <p:spPr bwMode="auto">
          <a:xfrm>
            <a:off x="2438400" y="2514600"/>
            <a:ext cx="8382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44" name="Line 32"/>
          <p:cNvSpPr>
            <a:spLocks noChangeShapeType="1"/>
          </p:cNvSpPr>
          <p:nvPr/>
        </p:nvSpPr>
        <p:spPr bwMode="auto">
          <a:xfrm>
            <a:off x="2286000" y="2667000"/>
            <a:ext cx="9906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45" name="Line 33"/>
          <p:cNvSpPr>
            <a:spLocks noChangeShapeType="1"/>
          </p:cNvSpPr>
          <p:nvPr/>
        </p:nvSpPr>
        <p:spPr bwMode="auto">
          <a:xfrm flipV="1">
            <a:off x="3429000" y="2819400"/>
            <a:ext cx="0" cy="129540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46" name="Line 34"/>
          <p:cNvSpPr>
            <a:spLocks noChangeShapeType="1"/>
          </p:cNvSpPr>
          <p:nvPr/>
        </p:nvSpPr>
        <p:spPr bwMode="auto">
          <a:xfrm>
            <a:off x="3505200" y="2438400"/>
            <a:ext cx="3810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47" name="Rectangle 35"/>
          <p:cNvSpPr>
            <a:spLocks noChangeArrowheads="1"/>
          </p:cNvSpPr>
          <p:nvPr/>
        </p:nvSpPr>
        <p:spPr bwMode="auto">
          <a:xfrm>
            <a:off x="3886200" y="1981200"/>
            <a:ext cx="685800" cy="8382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000" b="1"/>
              <a:t>I$</a:t>
            </a:r>
          </a:p>
        </p:txBody>
      </p:sp>
      <p:grpSp>
        <p:nvGrpSpPr>
          <p:cNvPr id="1395748" name="Group 36"/>
          <p:cNvGrpSpPr>
            <a:grpSpLocks/>
          </p:cNvGrpSpPr>
          <p:nvPr/>
        </p:nvGrpSpPr>
        <p:grpSpPr bwMode="auto">
          <a:xfrm>
            <a:off x="4876800" y="3810000"/>
            <a:ext cx="152400" cy="609600"/>
            <a:chOff x="432" y="2208"/>
            <a:chExt cx="96" cy="384"/>
          </a:xfrm>
        </p:grpSpPr>
        <p:sp>
          <p:nvSpPr>
            <p:cNvPr id="1395749" name="Rectangle 37"/>
            <p:cNvSpPr>
              <a:spLocks noChangeArrowheads="1"/>
            </p:cNvSpPr>
            <p:nvPr/>
          </p:nvSpPr>
          <p:spPr bwMode="auto">
            <a:xfrm>
              <a:off x="432" y="2208"/>
              <a:ext cx="96" cy="38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395750" name="Freeform 38"/>
            <p:cNvSpPr>
              <a:spLocks/>
            </p:cNvSpPr>
            <p:nvPr/>
          </p:nvSpPr>
          <p:spPr bwMode="auto">
            <a:xfrm>
              <a:off x="432" y="2496"/>
              <a:ext cx="96" cy="96"/>
            </a:xfrm>
            <a:custGeom>
              <a:avLst/>
              <a:gdLst/>
              <a:ahLst/>
              <a:cxnLst>
                <a:cxn ang="0">
                  <a:pos x="0" y="48"/>
                </a:cxn>
                <a:cxn ang="0">
                  <a:pos x="48" y="0"/>
                </a:cxn>
                <a:cxn ang="0">
                  <a:pos x="96" y="48"/>
                </a:cxn>
              </a:cxnLst>
              <a:rect l="0" t="0" r="r" b="b"/>
              <a:pathLst>
                <a:path w="96" h="48">
                  <a:moveTo>
                    <a:pt x="0" y="48"/>
                  </a:moveTo>
                  <a:lnTo>
                    <a:pt x="48" y="0"/>
                  </a:lnTo>
                  <a:lnTo>
                    <a:pt x="96" y="48"/>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395751" name="Group 39"/>
          <p:cNvGrpSpPr>
            <a:grpSpLocks/>
          </p:cNvGrpSpPr>
          <p:nvPr/>
        </p:nvGrpSpPr>
        <p:grpSpPr bwMode="auto">
          <a:xfrm>
            <a:off x="4876800" y="1981200"/>
            <a:ext cx="304800" cy="838200"/>
            <a:chOff x="432" y="1296"/>
            <a:chExt cx="192" cy="528"/>
          </a:xfrm>
        </p:grpSpPr>
        <p:sp>
          <p:nvSpPr>
            <p:cNvPr id="1395752" name="Rectangle 40"/>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spcBef>
                  <a:spcPct val="0"/>
                </a:spcBef>
              </a:pPr>
              <a:r>
                <a:rPr lang="en-US" b="1"/>
                <a:t>IR</a:t>
              </a:r>
            </a:p>
          </p:txBody>
        </p:sp>
        <p:sp>
          <p:nvSpPr>
            <p:cNvPr id="1395753" name="Freeform 41"/>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1395754" name="Line 42"/>
          <p:cNvSpPr>
            <a:spLocks noChangeShapeType="1"/>
          </p:cNvSpPr>
          <p:nvPr/>
        </p:nvSpPr>
        <p:spPr bwMode="auto">
          <a:xfrm>
            <a:off x="4572000" y="2438400"/>
            <a:ext cx="3048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55" name="Rectangle 43"/>
          <p:cNvSpPr>
            <a:spLocks noChangeArrowheads="1"/>
          </p:cNvSpPr>
          <p:nvPr/>
        </p:nvSpPr>
        <p:spPr bwMode="auto">
          <a:xfrm>
            <a:off x="6019800" y="1857376"/>
            <a:ext cx="990600" cy="777875"/>
          </a:xfrm>
          <a:prstGeom prst="rect">
            <a:avLst/>
          </a:prstGeom>
          <a:solidFill>
            <a:srgbClr val="FFFF00"/>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000" b="1"/>
              <a:t>GPR1</a:t>
            </a:r>
          </a:p>
        </p:txBody>
      </p:sp>
      <p:sp>
        <p:nvSpPr>
          <p:cNvPr id="1395756" name="Rectangle 44"/>
          <p:cNvSpPr>
            <a:spLocks noChangeArrowheads="1"/>
          </p:cNvSpPr>
          <p:nvPr/>
        </p:nvSpPr>
        <p:spPr bwMode="auto">
          <a:xfrm>
            <a:off x="5867400" y="1949451"/>
            <a:ext cx="990600" cy="777875"/>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000" b="1"/>
              <a:t>GPR1</a:t>
            </a:r>
          </a:p>
        </p:txBody>
      </p:sp>
      <p:sp>
        <p:nvSpPr>
          <p:cNvPr id="1395757" name="Rectangle 45"/>
          <p:cNvSpPr>
            <a:spLocks noChangeArrowheads="1"/>
          </p:cNvSpPr>
          <p:nvPr/>
        </p:nvSpPr>
        <p:spPr bwMode="auto">
          <a:xfrm>
            <a:off x="5715000" y="2041526"/>
            <a:ext cx="990600" cy="777875"/>
          </a:xfrm>
          <a:prstGeom prst="rect">
            <a:avLst/>
          </a:prstGeom>
          <a:solidFill>
            <a:srgbClr val="FF9933"/>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000" b="1"/>
              <a:t>GPR1</a:t>
            </a:r>
          </a:p>
        </p:txBody>
      </p:sp>
      <p:sp>
        <p:nvSpPr>
          <p:cNvPr id="1395758" name="Rectangle 46"/>
          <p:cNvSpPr>
            <a:spLocks noChangeArrowheads="1"/>
          </p:cNvSpPr>
          <p:nvPr/>
        </p:nvSpPr>
        <p:spPr bwMode="auto">
          <a:xfrm>
            <a:off x="5562600" y="2133601"/>
            <a:ext cx="990600" cy="777875"/>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000" b="1"/>
              <a:t>GPR1</a:t>
            </a:r>
          </a:p>
        </p:txBody>
      </p:sp>
      <p:sp>
        <p:nvSpPr>
          <p:cNvPr id="1395759" name="Line 47"/>
          <p:cNvSpPr>
            <a:spLocks noChangeShapeType="1"/>
          </p:cNvSpPr>
          <p:nvPr/>
        </p:nvSpPr>
        <p:spPr bwMode="auto">
          <a:xfrm>
            <a:off x="5181600" y="2438400"/>
            <a:ext cx="3048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60" name="Line 48"/>
          <p:cNvSpPr>
            <a:spLocks noChangeShapeType="1"/>
          </p:cNvSpPr>
          <p:nvPr/>
        </p:nvSpPr>
        <p:spPr bwMode="auto">
          <a:xfrm>
            <a:off x="5029200" y="4114800"/>
            <a:ext cx="22860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61" name="Line 49"/>
          <p:cNvSpPr>
            <a:spLocks noChangeShapeType="1"/>
          </p:cNvSpPr>
          <p:nvPr/>
        </p:nvSpPr>
        <p:spPr bwMode="auto">
          <a:xfrm flipV="1">
            <a:off x="6172200" y="3048000"/>
            <a:ext cx="0" cy="106680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62" name="Line 50"/>
          <p:cNvSpPr>
            <a:spLocks noChangeShapeType="1"/>
          </p:cNvSpPr>
          <p:nvPr/>
        </p:nvSpPr>
        <p:spPr bwMode="auto">
          <a:xfrm>
            <a:off x="7086600" y="2133600"/>
            <a:ext cx="2286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63" name="Line 51"/>
          <p:cNvSpPr>
            <a:spLocks noChangeShapeType="1"/>
          </p:cNvSpPr>
          <p:nvPr/>
        </p:nvSpPr>
        <p:spPr bwMode="auto">
          <a:xfrm>
            <a:off x="7086600" y="2819400"/>
            <a:ext cx="2286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grpSp>
        <p:nvGrpSpPr>
          <p:cNvPr id="1395764" name="Group 52"/>
          <p:cNvGrpSpPr>
            <a:grpSpLocks/>
          </p:cNvGrpSpPr>
          <p:nvPr/>
        </p:nvGrpSpPr>
        <p:grpSpPr bwMode="auto">
          <a:xfrm>
            <a:off x="7315200" y="1600200"/>
            <a:ext cx="304800" cy="838200"/>
            <a:chOff x="432" y="1296"/>
            <a:chExt cx="192" cy="528"/>
          </a:xfrm>
        </p:grpSpPr>
        <p:sp>
          <p:nvSpPr>
            <p:cNvPr id="1395765" name="Rectangle 53"/>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spcBef>
                  <a:spcPct val="0"/>
                </a:spcBef>
              </a:pPr>
              <a:r>
                <a:rPr lang="en-US" b="1"/>
                <a:t>X</a:t>
              </a:r>
            </a:p>
          </p:txBody>
        </p:sp>
        <p:sp>
          <p:nvSpPr>
            <p:cNvPr id="1395766" name="Freeform 54"/>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395767" name="Group 55"/>
          <p:cNvGrpSpPr>
            <a:grpSpLocks/>
          </p:cNvGrpSpPr>
          <p:nvPr/>
        </p:nvGrpSpPr>
        <p:grpSpPr bwMode="auto">
          <a:xfrm>
            <a:off x="7315200" y="2514600"/>
            <a:ext cx="304800" cy="838200"/>
            <a:chOff x="432" y="1296"/>
            <a:chExt cx="192" cy="528"/>
          </a:xfrm>
        </p:grpSpPr>
        <p:sp>
          <p:nvSpPr>
            <p:cNvPr id="1395768" name="Rectangle 56"/>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spcBef>
                  <a:spcPct val="0"/>
                </a:spcBef>
              </a:pPr>
              <a:r>
                <a:rPr lang="en-US" b="1"/>
                <a:t>Y</a:t>
              </a:r>
            </a:p>
          </p:txBody>
        </p:sp>
        <p:sp>
          <p:nvSpPr>
            <p:cNvPr id="1395769" name="Freeform 57"/>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1395770" name="Freeform 58"/>
          <p:cNvSpPr>
            <a:spLocks/>
          </p:cNvSpPr>
          <p:nvPr/>
        </p:nvSpPr>
        <p:spPr bwMode="auto">
          <a:xfrm>
            <a:off x="7848600" y="1828800"/>
            <a:ext cx="381000" cy="1219200"/>
          </a:xfrm>
          <a:custGeom>
            <a:avLst/>
            <a:gdLst/>
            <a:ahLst/>
            <a:cxnLst>
              <a:cxn ang="0">
                <a:pos x="0" y="0"/>
              </a:cxn>
              <a:cxn ang="0">
                <a:pos x="0" y="768"/>
              </a:cxn>
              <a:cxn ang="0">
                <a:pos x="240" y="624"/>
              </a:cxn>
              <a:cxn ang="0">
                <a:pos x="240" y="144"/>
              </a:cxn>
              <a:cxn ang="0">
                <a:pos x="0" y="0"/>
              </a:cxn>
            </a:cxnLst>
            <a:rect l="0" t="0" r="r" b="b"/>
            <a:pathLst>
              <a:path w="240" h="768">
                <a:moveTo>
                  <a:pt x="0" y="0"/>
                </a:moveTo>
                <a:lnTo>
                  <a:pt x="0" y="768"/>
                </a:lnTo>
                <a:lnTo>
                  <a:pt x="240" y="624"/>
                </a:lnTo>
                <a:lnTo>
                  <a:pt x="240" y="144"/>
                </a:lnTo>
                <a:lnTo>
                  <a:pt x="0" y="0"/>
                </a:lnTo>
                <a:close/>
              </a:path>
            </a:pathLst>
          </a:custGeom>
          <a:solidFill>
            <a:schemeClr val="bg1"/>
          </a:solidFill>
          <a:ln w="25400" cap="flat" cmpd="sng">
            <a:solidFill>
              <a:schemeClr val="tx1"/>
            </a:solidFill>
            <a:prstDash val="solid"/>
            <a:round/>
            <a:headEnd/>
            <a:tailEnd/>
          </a:ln>
          <a:effectLst/>
        </p:spPr>
        <p:txBody>
          <a:bodyPr>
            <a:prstTxWarp prst="textNoShape">
              <a:avLst/>
            </a:prstTxWarp>
          </a:bodyPr>
          <a:lstStyle/>
          <a:p>
            <a:endParaRPr lang="en-US"/>
          </a:p>
        </p:txBody>
      </p:sp>
      <p:grpSp>
        <p:nvGrpSpPr>
          <p:cNvPr id="1395771" name="Group 59"/>
          <p:cNvGrpSpPr>
            <a:grpSpLocks/>
          </p:cNvGrpSpPr>
          <p:nvPr/>
        </p:nvGrpSpPr>
        <p:grpSpPr bwMode="auto">
          <a:xfrm>
            <a:off x="7315200" y="3810000"/>
            <a:ext cx="152400" cy="609600"/>
            <a:chOff x="432" y="2208"/>
            <a:chExt cx="96" cy="384"/>
          </a:xfrm>
        </p:grpSpPr>
        <p:sp>
          <p:nvSpPr>
            <p:cNvPr id="1395772" name="Rectangle 60"/>
            <p:cNvSpPr>
              <a:spLocks noChangeArrowheads="1"/>
            </p:cNvSpPr>
            <p:nvPr/>
          </p:nvSpPr>
          <p:spPr bwMode="auto">
            <a:xfrm>
              <a:off x="432" y="2208"/>
              <a:ext cx="96" cy="38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395773" name="Freeform 61"/>
            <p:cNvSpPr>
              <a:spLocks/>
            </p:cNvSpPr>
            <p:nvPr/>
          </p:nvSpPr>
          <p:spPr bwMode="auto">
            <a:xfrm>
              <a:off x="432" y="2496"/>
              <a:ext cx="96" cy="96"/>
            </a:xfrm>
            <a:custGeom>
              <a:avLst/>
              <a:gdLst/>
              <a:ahLst/>
              <a:cxnLst>
                <a:cxn ang="0">
                  <a:pos x="0" y="48"/>
                </a:cxn>
                <a:cxn ang="0">
                  <a:pos x="48" y="0"/>
                </a:cxn>
                <a:cxn ang="0">
                  <a:pos x="96" y="48"/>
                </a:cxn>
              </a:cxnLst>
              <a:rect l="0" t="0" r="r" b="b"/>
              <a:pathLst>
                <a:path w="96" h="48">
                  <a:moveTo>
                    <a:pt x="0" y="48"/>
                  </a:moveTo>
                  <a:lnTo>
                    <a:pt x="48" y="0"/>
                  </a:lnTo>
                  <a:lnTo>
                    <a:pt x="96" y="48"/>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395774" name="Group 62"/>
          <p:cNvGrpSpPr>
            <a:grpSpLocks/>
          </p:cNvGrpSpPr>
          <p:nvPr/>
        </p:nvGrpSpPr>
        <p:grpSpPr bwMode="auto">
          <a:xfrm>
            <a:off x="5486400" y="4038605"/>
            <a:ext cx="339725" cy="461963"/>
            <a:chOff x="624" y="2448"/>
            <a:chExt cx="214" cy="291"/>
          </a:xfrm>
        </p:grpSpPr>
        <p:sp>
          <p:nvSpPr>
            <p:cNvPr id="1395775" name="Line 63"/>
            <p:cNvSpPr>
              <a:spLocks noChangeShapeType="1"/>
            </p:cNvSpPr>
            <p:nvPr/>
          </p:nvSpPr>
          <p:spPr bwMode="auto">
            <a:xfrm flipV="1">
              <a:off x="624" y="2448"/>
              <a:ext cx="48" cy="96"/>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1395776" name="Text Box 64"/>
            <p:cNvSpPr txBox="1">
              <a:spLocks noChangeArrowheads="1"/>
            </p:cNvSpPr>
            <p:nvPr/>
          </p:nvSpPr>
          <p:spPr bwMode="auto">
            <a:xfrm>
              <a:off x="624" y="2448"/>
              <a:ext cx="214" cy="291"/>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400" b="1"/>
                <a:t>2</a:t>
              </a:r>
            </a:p>
          </p:txBody>
        </p:sp>
      </p:grpSp>
      <p:sp>
        <p:nvSpPr>
          <p:cNvPr id="1395777" name="Line 65"/>
          <p:cNvSpPr>
            <a:spLocks noChangeShapeType="1"/>
          </p:cNvSpPr>
          <p:nvPr/>
        </p:nvSpPr>
        <p:spPr bwMode="auto">
          <a:xfrm>
            <a:off x="7620000" y="2133600"/>
            <a:ext cx="2286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78" name="Line 66"/>
          <p:cNvSpPr>
            <a:spLocks noChangeShapeType="1"/>
          </p:cNvSpPr>
          <p:nvPr/>
        </p:nvSpPr>
        <p:spPr bwMode="auto">
          <a:xfrm>
            <a:off x="7620000" y="2819400"/>
            <a:ext cx="2286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grpSp>
        <p:nvGrpSpPr>
          <p:cNvPr id="1395779" name="Group 67"/>
          <p:cNvGrpSpPr>
            <a:grpSpLocks/>
          </p:cNvGrpSpPr>
          <p:nvPr/>
        </p:nvGrpSpPr>
        <p:grpSpPr bwMode="auto">
          <a:xfrm>
            <a:off x="8458200" y="2057400"/>
            <a:ext cx="152400" cy="838200"/>
            <a:chOff x="432" y="1296"/>
            <a:chExt cx="192" cy="528"/>
          </a:xfrm>
        </p:grpSpPr>
        <p:sp>
          <p:nvSpPr>
            <p:cNvPr id="1395780" name="Rectangle 68"/>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spcBef>
                  <a:spcPct val="0"/>
                </a:spcBef>
              </a:pPr>
              <a:endParaRPr lang="en-US" b="1"/>
            </a:p>
          </p:txBody>
        </p:sp>
        <p:sp>
          <p:nvSpPr>
            <p:cNvPr id="1395781" name="Freeform 69"/>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1395782" name="Line 70"/>
          <p:cNvSpPr>
            <a:spLocks noChangeShapeType="1"/>
          </p:cNvSpPr>
          <p:nvPr/>
        </p:nvSpPr>
        <p:spPr bwMode="auto">
          <a:xfrm>
            <a:off x="8229600" y="2438400"/>
            <a:ext cx="2286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grpSp>
        <p:nvGrpSpPr>
          <p:cNvPr id="1395783" name="Group 71"/>
          <p:cNvGrpSpPr>
            <a:grpSpLocks/>
          </p:cNvGrpSpPr>
          <p:nvPr/>
        </p:nvGrpSpPr>
        <p:grpSpPr bwMode="auto">
          <a:xfrm>
            <a:off x="8458200" y="2971800"/>
            <a:ext cx="152400" cy="838200"/>
            <a:chOff x="432" y="1296"/>
            <a:chExt cx="192" cy="528"/>
          </a:xfrm>
        </p:grpSpPr>
        <p:sp>
          <p:nvSpPr>
            <p:cNvPr id="1395784" name="Rectangle 72"/>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spcBef>
                  <a:spcPct val="0"/>
                </a:spcBef>
              </a:pPr>
              <a:endParaRPr lang="en-US" b="1"/>
            </a:p>
          </p:txBody>
        </p:sp>
        <p:sp>
          <p:nvSpPr>
            <p:cNvPr id="1395785" name="Freeform 73"/>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1395786" name="Freeform 74"/>
          <p:cNvSpPr>
            <a:spLocks/>
          </p:cNvSpPr>
          <p:nvPr/>
        </p:nvSpPr>
        <p:spPr bwMode="auto">
          <a:xfrm>
            <a:off x="7696200" y="2819400"/>
            <a:ext cx="762000" cy="533400"/>
          </a:xfrm>
          <a:custGeom>
            <a:avLst/>
            <a:gdLst/>
            <a:ahLst/>
            <a:cxnLst>
              <a:cxn ang="0">
                <a:pos x="0" y="0"/>
              </a:cxn>
              <a:cxn ang="0">
                <a:pos x="0" y="432"/>
              </a:cxn>
              <a:cxn ang="0">
                <a:pos x="480" y="432"/>
              </a:cxn>
            </a:cxnLst>
            <a:rect l="0" t="0" r="r" b="b"/>
            <a:pathLst>
              <a:path w="480" h="432">
                <a:moveTo>
                  <a:pt x="0" y="0"/>
                </a:moveTo>
                <a:lnTo>
                  <a:pt x="0" y="432"/>
                </a:lnTo>
                <a:lnTo>
                  <a:pt x="480" y="432"/>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endParaRPr lang="en-US"/>
          </a:p>
        </p:txBody>
      </p:sp>
      <p:sp>
        <p:nvSpPr>
          <p:cNvPr id="1395787" name="Rectangle 75"/>
          <p:cNvSpPr>
            <a:spLocks noChangeArrowheads="1"/>
          </p:cNvSpPr>
          <p:nvPr/>
        </p:nvSpPr>
        <p:spPr bwMode="auto">
          <a:xfrm>
            <a:off x="8915400" y="2286000"/>
            <a:ext cx="457200" cy="11430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000" b="1"/>
              <a:t>D$</a:t>
            </a:r>
          </a:p>
        </p:txBody>
      </p:sp>
      <p:sp>
        <p:nvSpPr>
          <p:cNvPr id="1395788" name="Line 76"/>
          <p:cNvSpPr>
            <a:spLocks noChangeShapeType="1"/>
          </p:cNvSpPr>
          <p:nvPr/>
        </p:nvSpPr>
        <p:spPr bwMode="auto">
          <a:xfrm>
            <a:off x="8610600" y="2438400"/>
            <a:ext cx="3048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89" name="Line 77"/>
          <p:cNvSpPr>
            <a:spLocks noChangeShapeType="1"/>
          </p:cNvSpPr>
          <p:nvPr/>
        </p:nvSpPr>
        <p:spPr bwMode="auto">
          <a:xfrm>
            <a:off x="8610600" y="3352800"/>
            <a:ext cx="3048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grpSp>
        <p:nvGrpSpPr>
          <p:cNvPr id="1395790" name="Group 78"/>
          <p:cNvGrpSpPr>
            <a:grpSpLocks/>
          </p:cNvGrpSpPr>
          <p:nvPr/>
        </p:nvGrpSpPr>
        <p:grpSpPr bwMode="auto">
          <a:xfrm>
            <a:off x="9982200" y="2514600"/>
            <a:ext cx="152400" cy="838200"/>
            <a:chOff x="432" y="1296"/>
            <a:chExt cx="192" cy="528"/>
          </a:xfrm>
        </p:grpSpPr>
        <p:sp>
          <p:nvSpPr>
            <p:cNvPr id="1395791" name="Rectangle 79"/>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spcBef>
                  <a:spcPct val="0"/>
                </a:spcBef>
              </a:pPr>
              <a:endParaRPr lang="en-US" b="1"/>
            </a:p>
          </p:txBody>
        </p:sp>
        <p:sp>
          <p:nvSpPr>
            <p:cNvPr id="1395792" name="Freeform 80"/>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1395793" name="Line 81"/>
          <p:cNvSpPr>
            <a:spLocks noChangeShapeType="1"/>
          </p:cNvSpPr>
          <p:nvPr/>
        </p:nvSpPr>
        <p:spPr bwMode="auto">
          <a:xfrm>
            <a:off x="9372600" y="3124200"/>
            <a:ext cx="2286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94" name="Freeform 82"/>
          <p:cNvSpPr>
            <a:spLocks/>
          </p:cNvSpPr>
          <p:nvPr/>
        </p:nvSpPr>
        <p:spPr bwMode="auto">
          <a:xfrm>
            <a:off x="9601200" y="2438400"/>
            <a:ext cx="152400" cy="914400"/>
          </a:xfrm>
          <a:custGeom>
            <a:avLst/>
            <a:gdLst/>
            <a:ahLst/>
            <a:cxnLst>
              <a:cxn ang="0">
                <a:pos x="0" y="0"/>
              </a:cxn>
              <a:cxn ang="0">
                <a:pos x="0" y="576"/>
              </a:cxn>
              <a:cxn ang="0">
                <a:pos x="144" y="528"/>
              </a:cxn>
              <a:cxn ang="0">
                <a:pos x="144" y="48"/>
              </a:cxn>
              <a:cxn ang="0">
                <a:pos x="0" y="0"/>
              </a:cxn>
            </a:cxnLst>
            <a:rect l="0" t="0" r="r" b="b"/>
            <a:pathLst>
              <a:path w="144" h="576">
                <a:moveTo>
                  <a:pt x="0" y="0"/>
                </a:moveTo>
                <a:lnTo>
                  <a:pt x="0" y="576"/>
                </a:lnTo>
                <a:lnTo>
                  <a:pt x="144" y="528"/>
                </a:lnTo>
                <a:lnTo>
                  <a:pt x="144" y="48"/>
                </a:lnTo>
                <a:lnTo>
                  <a:pt x="0" y="0"/>
                </a:lnTo>
                <a:close/>
              </a:path>
            </a:pathLst>
          </a:custGeom>
          <a:solidFill>
            <a:schemeClr val="bg1"/>
          </a:solidFill>
          <a:ln w="25400" cap="flat" cmpd="sng">
            <a:solidFill>
              <a:schemeClr val="tx1"/>
            </a:solidFill>
            <a:prstDash val="solid"/>
            <a:round/>
            <a:headEnd/>
            <a:tailEnd/>
          </a:ln>
          <a:effectLst/>
        </p:spPr>
        <p:txBody>
          <a:bodyPr>
            <a:prstTxWarp prst="textNoShape">
              <a:avLst/>
            </a:prstTxWarp>
          </a:bodyPr>
          <a:lstStyle/>
          <a:p>
            <a:endParaRPr lang="en-US"/>
          </a:p>
        </p:txBody>
      </p:sp>
      <p:sp>
        <p:nvSpPr>
          <p:cNvPr id="1395795" name="Line 83"/>
          <p:cNvSpPr>
            <a:spLocks noChangeShapeType="1"/>
          </p:cNvSpPr>
          <p:nvPr/>
        </p:nvSpPr>
        <p:spPr bwMode="auto">
          <a:xfrm>
            <a:off x="9753600" y="2895600"/>
            <a:ext cx="2286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96" name="Freeform 84"/>
          <p:cNvSpPr>
            <a:spLocks/>
          </p:cNvSpPr>
          <p:nvPr/>
        </p:nvSpPr>
        <p:spPr bwMode="auto">
          <a:xfrm>
            <a:off x="8686800" y="1981200"/>
            <a:ext cx="914400" cy="609600"/>
          </a:xfrm>
          <a:custGeom>
            <a:avLst/>
            <a:gdLst/>
            <a:ahLst/>
            <a:cxnLst>
              <a:cxn ang="0">
                <a:pos x="0" y="288"/>
              </a:cxn>
              <a:cxn ang="0">
                <a:pos x="0" y="0"/>
              </a:cxn>
              <a:cxn ang="0">
                <a:pos x="480" y="0"/>
              </a:cxn>
              <a:cxn ang="0">
                <a:pos x="480" y="384"/>
              </a:cxn>
              <a:cxn ang="0">
                <a:pos x="576" y="384"/>
              </a:cxn>
            </a:cxnLst>
            <a:rect l="0" t="0" r="r" b="b"/>
            <a:pathLst>
              <a:path w="576" h="384">
                <a:moveTo>
                  <a:pt x="0" y="288"/>
                </a:moveTo>
                <a:lnTo>
                  <a:pt x="0" y="0"/>
                </a:lnTo>
                <a:lnTo>
                  <a:pt x="480" y="0"/>
                </a:lnTo>
                <a:lnTo>
                  <a:pt x="480" y="384"/>
                </a:lnTo>
                <a:lnTo>
                  <a:pt x="576" y="384"/>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endParaRPr lang="en-US"/>
          </a:p>
        </p:txBody>
      </p:sp>
      <p:sp>
        <p:nvSpPr>
          <p:cNvPr id="1395797" name="Line 85"/>
          <p:cNvSpPr>
            <a:spLocks noChangeShapeType="1"/>
          </p:cNvSpPr>
          <p:nvPr/>
        </p:nvSpPr>
        <p:spPr bwMode="auto">
          <a:xfrm>
            <a:off x="7467600" y="4114800"/>
            <a:ext cx="533400" cy="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395798" name="Freeform 86"/>
          <p:cNvSpPr>
            <a:spLocks/>
          </p:cNvSpPr>
          <p:nvPr/>
        </p:nvSpPr>
        <p:spPr bwMode="auto">
          <a:xfrm>
            <a:off x="6324600" y="1219200"/>
            <a:ext cx="4114800" cy="1676400"/>
          </a:xfrm>
          <a:custGeom>
            <a:avLst/>
            <a:gdLst/>
            <a:ahLst/>
            <a:cxnLst>
              <a:cxn ang="0">
                <a:pos x="2400" y="1056"/>
              </a:cxn>
              <a:cxn ang="0">
                <a:pos x="2592" y="1056"/>
              </a:cxn>
              <a:cxn ang="0">
                <a:pos x="2592" y="0"/>
              </a:cxn>
              <a:cxn ang="0">
                <a:pos x="0" y="0"/>
              </a:cxn>
              <a:cxn ang="0">
                <a:pos x="0" y="336"/>
              </a:cxn>
            </a:cxnLst>
            <a:rect l="0" t="0" r="r" b="b"/>
            <a:pathLst>
              <a:path w="2592" h="1056">
                <a:moveTo>
                  <a:pt x="2400" y="1056"/>
                </a:moveTo>
                <a:lnTo>
                  <a:pt x="2592" y="1056"/>
                </a:lnTo>
                <a:lnTo>
                  <a:pt x="2592" y="0"/>
                </a:lnTo>
                <a:lnTo>
                  <a:pt x="0" y="0"/>
                </a:lnTo>
                <a:lnTo>
                  <a:pt x="0" y="336"/>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234703651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p:cNvSpPr>
            <a:spLocks noGrp="1" noChangeArrowheads="1"/>
          </p:cNvSpPr>
          <p:nvPr>
            <p:ph type="title"/>
          </p:nvPr>
        </p:nvSpPr>
        <p:spPr>
          <a:xfrm>
            <a:off x="838200" y="301625"/>
            <a:ext cx="10515600" cy="765175"/>
          </a:xfrm>
        </p:spPr>
        <p:txBody>
          <a:bodyPr/>
          <a:lstStyle/>
          <a:p>
            <a:r>
              <a:rPr lang="en-US" dirty="0"/>
              <a:t>Multithreading Costs</a:t>
            </a:r>
          </a:p>
        </p:txBody>
      </p:sp>
      <p:sp>
        <p:nvSpPr>
          <p:cNvPr id="1397763" name="Rectangle 3"/>
          <p:cNvSpPr>
            <a:spLocks noGrp="1" noChangeArrowheads="1"/>
          </p:cNvSpPr>
          <p:nvPr>
            <p:ph idx="1"/>
          </p:nvPr>
        </p:nvSpPr>
        <p:spPr>
          <a:xfrm>
            <a:off x="628650" y="1295400"/>
            <a:ext cx="11144250" cy="4881563"/>
          </a:xfrm>
          <a:noFill/>
          <a:ln/>
        </p:spPr>
        <p:txBody>
          <a:bodyPr>
            <a:noAutofit/>
          </a:bodyPr>
          <a:lstStyle/>
          <a:p>
            <a:pPr>
              <a:lnSpc>
                <a:spcPct val="80000"/>
              </a:lnSpc>
            </a:pPr>
            <a:r>
              <a:rPr lang="zh-CN" altLang="en-US" sz="3200" dirty="0" smtClean="0"/>
              <a:t>每个线程需要拥有自己的用户态信息（</a:t>
            </a:r>
            <a:r>
              <a:rPr lang="en-US" altLang="zh-CN" sz="3200" dirty="0" smtClean="0"/>
              <a:t>user state) </a:t>
            </a:r>
            <a:r>
              <a:rPr lang="zh-CN" altLang="en-US" sz="3200" dirty="0" smtClean="0"/>
              <a:t>：包括</a:t>
            </a:r>
            <a:r>
              <a:rPr lang="en-US" altLang="zh-CN" sz="3200" dirty="0" smtClean="0"/>
              <a:t>PC</a:t>
            </a:r>
            <a:r>
              <a:rPr lang="zh-CN" altLang="en-US" sz="3200" dirty="0" smtClean="0"/>
              <a:t>、</a:t>
            </a:r>
            <a:r>
              <a:rPr lang="en-US" altLang="zh-CN" sz="3200" dirty="0" smtClean="0"/>
              <a:t>GPRs</a:t>
            </a:r>
            <a:endParaRPr lang="en-US" sz="3200" dirty="0"/>
          </a:p>
          <a:p>
            <a:pPr lvl="1">
              <a:lnSpc>
                <a:spcPct val="80000"/>
              </a:lnSpc>
            </a:pPr>
            <a:endParaRPr lang="en-US" sz="2800" dirty="0"/>
          </a:p>
          <a:p>
            <a:pPr>
              <a:lnSpc>
                <a:spcPct val="80000"/>
              </a:lnSpc>
            </a:pPr>
            <a:r>
              <a:rPr lang="zh-CN" altLang="en-US" sz="3200" dirty="0" smtClean="0"/>
              <a:t>需要自己的系统态信息（</a:t>
            </a:r>
            <a:r>
              <a:rPr lang="en-US" sz="3200" dirty="0" smtClean="0"/>
              <a:t>system state</a:t>
            </a:r>
            <a:r>
              <a:rPr lang="zh-CN" altLang="en-US" sz="3200" dirty="0" smtClean="0"/>
              <a:t>）</a:t>
            </a:r>
            <a:endParaRPr lang="en-US" sz="3200" dirty="0"/>
          </a:p>
          <a:p>
            <a:pPr lvl="1">
              <a:lnSpc>
                <a:spcPct val="80000"/>
              </a:lnSpc>
            </a:pPr>
            <a:r>
              <a:rPr lang="zh-CN" altLang="en-US" sz="2800" dirty="0" smtClean="0"/>
              <a:t>虚拟存储的页表基地址寄存器（</a:t>
            </a:r>
            <a:r>
              <a:rPr lang="en-US" sz="2800" dirty="0" smtClean="0"/>
              <a:t>Virtual-memory </a:t>
            </a:r>
            <a:r>
              <a:rPr lang="en-US" sz="2800" dirty="0"/>
              <a:t>page-table-base </a:t>
            </a:r>
            <a:r>
              <a:rPr lang="en-US" sz="2800" dirty="0" smtClean="0"/>
              <a:t>register</a:t>
            </a:r>
            <a:r>
              <a:rPr lang="zh-CN" altLang="en-US" sz="2800" dirty="0"/>
              <a:t>）</a:t>
            </a:r>
            <a:endParaRPr lang="en-US" sz="2800" dirty="0"/>
          </a:p>
          <a:p>
            <a:pPr lvl="1">
              <a:lnSpc>
                <a:spcPct val="80000"/>
              </a:lnSpc>
            </a:pPr>
            <a:r>
              <a:rPr lang="zh-CN" altLang="en-US" sz="2800" dirty="0" smtClean="0"/>
              <a:t>异常处理寄存器（</a:t>
            </a:r>
            <a:r>
              <a:rPr lang="en-US" sz="2800" dirty="0" smtClean="0"/>
              <a:t>Exception-handling registers</a:t>
            </a:r>
            <a:r>
              <a:rPr lang="zh-CN" altLang="en-US" sz="2800" dirty="0" smtClean="0"/>
              <a:t>）</a:t>
            </a:r>
            <a:endParaRPr lang="en-US" sz="2800" dirty="0"/>
          </a:p>
          <a:p>
            <a:pPr lvl="1">
              <a:lnSpc>
                <a:spcPct val="80000"/>
              </a:lnSpc>
            </a:pPr>
            <a:endParaRPr lang="en-US" dirty="0"/>
          </a:p>
          <a:p>
            <a:pPr>
              <a:lnSpc>
                <a:spcPct val="80000"/>
              </a:lnSpc>
            </a:pPr>
            <a:r>
              <a:rPr lang="zh-CN" altLang="en-US" sz="3200" i="1" dirty="0" smtClean="0"/>
              <a:t>其他开销</a:t>
            </a:r>
            <a:r>
              <a:rPr lang="en-US" sz="3200" i="1" dirty="0" smtClean="0"/>
              <a:t>:</a:t>
            </a:r>
            <a:endParaRPr lang="en-US" sz="3200" i="1" dirty="0"/>
          </a:p>
          <a:p>
            <a:pPr lvl="1">
              <a:lnSpc>
                <a:spcPct val="80000"/>
              </a:lnSpc>
            </a:pPr>
            <a:r>
              <a:rPr lang="zh-CN" altLang="en-US" sz="2800" dirty="0" smtClean="0"/>
              <a:t>需要处理由于线程竞争导致的</a:t>
            </a:r>
            <a:r>
              <a:rPr lang="en-US" altLang="zh-CN" sz="2800" dirty="0" smtClean="0"/>
              <a:t>Cache/TLB</a:t>
            </a:r>
            <a:r>
              <a:rPr lang="zh-CN" altLang="en-US" sz="2800" dirty="0" smtClean="0"/>
              <a:t>冲突  或 需要更大的</a:t>
            </a:r>
            <a:r>
              <a:rPr lang="en-US" sz="2800" dirty="0" smtClean="0"/>
              <a:t>cache/TLB </a:t>
            </a:r>
            <a:r>
              <a:rPr lang="zh-CN" altLang="en-US" sz="2800" dirty="0" smtClean="0"/>
              <a:t>容量</a:t>
            </a:r>
            <a:endParaRPr lang="en-US" sz="2800" dirty="0"/>
          </a:p>
          <a:p>
            <a:pPr lvl="1">
              <a:lnSpc>
                <a:spcPct val="80000"/>
              </a:lnSpc>
            </a:pPr>
            <a:r>
              <a:rPr lang="zh-CN" altLang="en-US" sz="2800" dirty="0" smtClean="0"/>
              <a:t>更多的</a:t>
            </a:r>
            <a:r>
              <a:rPr lang="en-US" altLang="zh-CN" sz="2800" dirty="0" smtClean="0"/>
              <a:t>OS</a:t>
            </a:r>
            <a:r>
              <a:rPr lang="zh-CN" altLang="en-US" sz="2800" dirty="0" smtClean="0"/>
              <a:t>调度开销</a:t>
            </a:r>
            <a:endParaRPr lang="en-US" sz="2800" i="1" dirty="0"/>
          </a:p>
          <a:p>
            <a:pPr marL="457200" lvl="1" indent="0">
              <a:lnSpc>
                <a:spcPct val="80000"/>
              </a:lnSpc>
              <a:buNone/>
            </a:pPr>
            <a:endParaRPr lang="en-US" dirty="0"/>
          </a:p>
        </p:txBody>
      </p:sp>
      <p:sp>
        <p:nvSpPr>
          <p:cNvPr id="5" name="Slide Number Placeholder 4"/>
          <p:cNvSpPr>
            <a:spLocks noGrp="1"/>
          </p:cNvSpPr>
          <p:nvPr>
            <p:ph type="sldNum" sz="quarter" idx="12"/>
          </p:nvPr>
        </p:nvSpPr>
        <p:spPr/>
        <p:txBody>
          <a:bodyPr/>
          <a:lstStyle/>
          <a:p>
            <a:fld id="{AF839438-BDCD-2048-85BB-F03C73EF32B7}" type="slidenum">
              <a:rPr lang="en-US"/>
              <a:pPr/>
              <a:t>216</a:t>
            </a:fld>
            <a:endParaRPr lang="en-US" b="0">
              <a:solidFill>
                <a:srgbClr val="FBBA03"/>
              </a:solidFill>
            </a:endParaRPr>
          </a:p>
        </p:txBody>
      </p:sp>
    </p:spTree>
    <p:extLst>
      <p:ext uri="{BB962C8B-B14F-4D97-AF65-F5344CB8AC3E}">
        <p14:creationId xmlns:p14="http://schemas.microsoft.com/office/powerpoint/2010/main" val="62111341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0" name="Rectangle 2"/>
          <p:cNvSpPr>
            <a:spLocks noGrp="1" noChangeArrowheads="1"/>
          </p:cNvSpPr>
          <p:nvPr>
            <p:ph type="title"/>
          </p:nvPr>
        </p:nvSpPr>
        <p:spPr>
          <a:xfrm>
            <a:off x="838200" y="365125"/>
            <a:ext cx="10515600" cy="536575"/>
          </a:xfrm>
        </p:spPr>
        <p:txBody>
          <a:bodyPr>
            <a:normAutofit fontScale="90000"/>
          </a:bodyPr>
          <a:lstStyle/>
          <a:p>
            <a:r>
              <a:rPr lang="en-US" dirty="0"/>
              <a:t>Thread Scheduling Policies</a:t>
            </a:r>
          </a:p>
        </p:txBody>
      </p:sp>
      <p:sp>
        <p:nvSpPr>
          <p:cNvPr id="1399811" name="Rectangle 3"/>
          <p:cNvSpPr>
            <a:spLocks noGrp="1" noChangeArrowheads="1"/>
          </p:cNvSpPr>
          <p:nvPr>
            <p:ph idx="1"/>
          </p:nvPr>
        </p:nvSpPr>
        <p:spPr>
          <a:xfrm>
            <a:off x="885826" y="1320800"/>
            <a:ext cx="10515600" cy="4856163"/>
          </a:xfrm>
          <a:noFill/>
          <a:ln/>
        </p:spPr>
        <p:txBody>
          <a:bodyPr>
            <a:normAutofit/>
          </a:bodyPr>
          <a:lstStyle/>
          <a:p>
            <a:pPr>
              <a:lnSpc>
                <a:spcPct val="80000"/>
              </a:lnSpc>
            </a:pPr>
            <a:r>
              <a:rPr lang="zh-CN" altLang="en-US" dirty="0" smtClean="0"/>
              <a:t>固定交叉模式</a:t>
            </a:r>
            <a:r>
              <a:rPr lang="en-US" dirty="0" smtClean="0"/>
              <a:t> </a:t>
            </a:r>
            <a:r>
              <a:rPr lang="en-US" sz="2000" i="1" dirty="0"/>
              <a:t>(CDC 6600 PPUs, 1964)</a:t>
            </a:r>
          </a:p>
          <a:p>
            <a:pPr lvl="1">
              <a:lnSpc>
                <a:spcPct val="80000"/>
              </a:lnSpc>
            </a:pPr>
            <a:r>
              <a:rPr lang="zh-CN" altLang="en-US" dirty="0" smtClean="0"/>
              <a:t>针对</a:t>
            </a:r>
            <a:r>
              <a:rPr lang="en-US" altLang="zh-CN" dirty="0" smtClean="0"/>
              <a:t>N</a:t>
            </a:r>
            <a:r>
              <a:rPr lang="zh-CN" altLang="en-US" dirty="0" smtClean="0"/>
              <a:t>个线程，每个线程每隔</a:t>
            </a:r>
            <a:r>
              <a:rPr lang="en-US" altLang="zh-CN" dirty="0" smtClean="0"/>
              <a:t>N</a:t>
            </a:r>
            <a:r>
              <a:rPr lang="zh-CN" altLang="en-US" dirty="0" smtClean="0"/>
              <a:t>个周期执行一条指令</a:t>
            </a:r>
            <a:endParaRPr lang="en-US" altLang="zh-CN" dirty="0"/>
          </a:p>
          <a:p>
            <a:pPr lvl="1">
              <a:lnSpc>
                <a:spcPct val="80000"/>
              </a:lnSpc>
            </a:pPr>
            <a:r>
              <a:rPr lang="zh-CN" altLang="en-US" dirty="0" smtClean="0"/>
              <a:t>如果流水线的某一</a:t>
            </a:r>
            <a:r>
              <a:rPr lang="zh-CN" altLang="en-US" dirty="0"/>
              <a:t>时隙</a:t>
            </a:r>
            <a:r>
              <a:rPr lang="en-US" altLang="zh-CN" dirty="0" smtClean="0"/>
              <a:t>(slot)</a:t>
            </a:r>
            <a:r>
              <a:rPr lang="zh-CN" altLang="en-US" dirty="0" smtClean="0"/>
              <a:t>其对应线程未就绪，插入</a:t>
            </a:r>
            <a:r>
              <a:rPr lang="en-US" dirty="0" smtClean="0"/>
              <a:t>pipeline bubble</a:t>
            </a:r>
            <a:endParaRPr lang="en-US" dirty="0"/>
          </a:p>
          <a:p>
            <a:pPr lvl="1">
              <a:lnSpc>
                <a:spcPct val="80000"/>
              </a:lnSpc>
            </a:pPr>
            <a:endParaRPr lang="en-US" dirty="0"/>
          </a:p>
          <a:p>
            <a:pPr>
              <a:lnSpc>
                <a:spcPct val="80000"/>
              </a:lnSpc>
            </a:pPr>
            <a:r>
              <a:rPr lang="zh-CN" altLang="en-US" dirty="0" smtClean="0"/>
              <a:t>软件控制的交叉模式</a:t>
            </a:r>
            <a:r>
              <a:rPr lang="en-US" dirty="0" smtClean="0"/>
              <a:t> </a:t>
            </a:r>
            <a:r>
              <a:rPr lang="en-US" sz="2000" i="1" dirty="0"/>
              <a:t>(TI ASC PPUs, 1971)</a:t>
            </a:r>
          </a:p>
          <a:p>
            <a:pPr lvl="1">
              <a:lnSpc>
                <a:spcPct val="80000"/>
              </a:lnSpc>
            </a:pPr>
            <a:r>
              <a:rPr lang="en-US" dirty="0" smtClean="0"/>
              <a:t>OS </a:t>
            </a:r>
            <a:r>
              <a:rPr lang="zh-CN" altLang="en-US" dirty="0" smtClean="0"/>
              <a:t>为</a:t>
            </a:r>
            <a:r>
              <a:rPr lang="en-US" altLang="zh-CN" dirty="0" smtClean="0"/>
              <a:t>N</a:t>
            </a:r>
            <a:r>
              <a:rPr lang="zh-CN" altLang="en-US" dirty="0" smtClean="0"/>
              <a:t>个线程分配流水线的</a:t>
            </a:r>
            <a:r>
              <a:rPr lang="en-US" altLang="zh-CN" dirty="0" smtClean="0"/>
              <a:t>S</a:t>
            </a:r>
            <a:r>
              <a:rPr lang="zh-CN" altLang="en-US" dirty="0" smtClean="0"/>
              <a:t>个</a:t>
            </a:r>
            <a:r>
              <a:rPr lang="en-US" altLang="zh-CN" dirty="0" smtClean="0"/>
              <a:t>pipeline slots</a:t>
            </a:r>
            <a:endParaRPr lang="en-US" dirty="0"/>
          </a:p>
          <a:p>
            <a:pPr lvl="1">
              <a:lnSpc>
                <a:spcPct val="80000"/>
              </a:lnSpc>
            </a:pPr>
            <a:r>
              <a:rPr lang="zh-CN" altLang="en-US" dirty="0" smtClean="0"/>
              <a:t>硬件针对</a:t>
            </a:r>
            <a:r>
              <a:rPr lang="en-US" altLang="zh-CN" dirty="0" smtClean="0"/>
              <a:t>S</a:t>
            </a:r>
            <a:r>
              <a:rPr lang="zh-CN" altLang="en-US" dirty="0" smtClean="0"/>
              <a:t>个</a:t>
            </a:r>
            <a:r>
              <a:rPr lang="en-US" altLang="zh-CN" dirty="0" smtClean="0"/>
              <a:t>slots</a:t>
            </a:r>
            <a:r>
              <a:rPr lang="zh-CN" altLang="en-US" dirty="0" smtClean="0"/>
              <a:t>采用固定交叉模式执行相应的线程</a:t>
            </a:r>
            <a:endParaRPr lang="en-US" dirty="0"/>
          </a:p>
          <a:p>
            <a:pPr lvl="1">
              <a:lnSpc>
                <a:spcPct val="80000"/>
              </a:lnSpc>
            </a:pPr>
            <a:endParaRPr lang="en-US" dirty="0" smtClean="0"/>
          </a:p>
          <a:p>
            <a:pPr lvl="1">
              <a:lnSpc>
                <a:spcPct val="80000"/>
              </a:lnSpc>
            </a:pPr>
            <a:endParaRPr lang="en-US" dirty="0"/>
          </a:p>
          <a:p>
            <a:pPr>
              <a:lnSpc>
                <a:spcPct val="80000"/>
              </a:lnSpc>
            </a:pPr>
            <a:r>
              <a:rPr lang="zh-CN" altLang="en-US" dirty="0" smtClean="0"/>
              <a:t>硬件控制的线程调度</a:t>
            </a:r>
            <a:r>
              <a:rPr lang="en-US" dirty="0" smtClean="0"/>
              <a:t> </a:t>
            </a:r>
            <a:r>
              <a:rPr lang="en-US" sz="2000" i="1" dirty="0"/>
              <a:t>(HEP, 1982)</a:t>
            </a:r>
          </a:p>
          <a:p>
            <a:pPr lvl="1">
              <a:lnSpc>
                <a:spcPct val="80000"/>
              </a:lnSpc>
            </a:pPr>
            <a:r>
              <a:rPr lang="zh-CN" altLang="en-US" dirty="0" smtClean="0"/>
              <a:t>硬件跟踪哪些线程处于</a:t>
            </a:r>
            <a:r>
              <a:rPr lang="en-US" altLang="zh-CN" dirty="0" smtClean="0"/>
              <a:t>ready</a:t>
            </a:r>
            <a:r>
              <a:rPr lang="zh-CN" altLang="en-US" dirty="0" smtClean="0"/>
              <a:t>状态</a:t>
            </a:r>
            <a:endParaRPr lang="en-US" dirty="0"/>
          </a:p>
          <a:p>
            <a:pPr lvl="1">
              <a:lnSpc>
                <a:spcPct val="80000"/>
              </a:lnSpc>
            </a:pPr>
            <a:r>
              <a:rPr lang="zh-CN" altLang="en-US" dirty="0" smtClean="0"/>
              <a:t>根据优先级方案选择线程执行</a:t>
            </a:r>
            <a:endParaRPr lang="en-US" dirty="0"/>
          </a:p>
          <a:p>
            <a:pPr lvl="1">
              <a:lnSpc>
                <a:spcPct val="80000"/>
              </a:lnSpc>
            </a:pPr>
            <a:endParaRPr lang="en-US" dirty="0"/>
          </a:p>
        </p:txBody>
      </p:sp>
      <p:sp>
        <p:nvSpPr>
          <p:cNvPr id="21" name="Slide Number Placeholder 4"/>
          <p:cNvSpPr>
            <a:spLocks noGrp="1"/>
          </p:cNvSpPr>
          <p:nvPr>
            <p:ph type="sldNum" sz="quarter" idx="12"/>
          </p:nvPr>
        </p:nvSpPr>
        <p:spPr/>
        <p:txBody>
          <a:bodyPr/>
          <a:lstStyle/>
          <a:p>
            <a:fld id="{5DCE795D-8A21-7F4F-82FE-8C4B241172FA}" type="slidenum">
              <a:rPr lang="en-US"/>
              <a:pPr/>
              <a:t>217</a:t>
            </a:fld>
            <a:endParaRPr lang="en-US" b="0">
              <a:solidFill>
                <a:srgbClr val="FBBA03"/>
              </a:solidFill>
            </a:endParaRPr>
          </a:p>
        </p:txBody>
      </p:sp>
      <p:sp>
        <p:nvSpPr>
          <p:cNvPr id="1399812" name="Rectangle 4"/>
          <p:cNvSpPr>
            <a:spLocks noChangeArrowheads="1"/>
          </p:cNvSpPr>
          <p:nvPr/>
        </p:nvSpPr>
        <p:spPr bwMode="auto">
          <a:xfrm>
            <a:off x="3657601" y="4077774"/>
            <a:ext cx="184731" cy="369332"/>
          </a:xfrm>
          <a:prstGeom prst="rect">
            <a:avLst/>
          </a:prstGeom>
          <a:solidFill>
            <a:srgbClr val="00FFFF"/>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13" name="Rectangle 5"/>
          <p:cNvSpPr>
            <a:spLocks noChangeArrowheads="1"/>
          </p:cNvSpPr>
          <p:nvPr/>
        </p:nvSpPr>
        <p:spPr bwMode="auto">
          <a:xfrm>
            <a:off x="3962401" y="4077774"/>
            <a:ext cx="184731" cy="369332"/>
          </a:xfrm>
          <a:prstGeom prst="rect">
            <a:avLst/>
          </a:prstGeom>
          <a:solidFill>
            <a:srgbClr val="FF9933"/>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14" name="Rectangle 6"/>
          <p:cNvSpPr>
            <a:spLocks noChangeArrowheads="1"/>
          </p:cNvSpPr>
          <p:nvPr/>
        </p:nvSpPr>
        <p:spPr bwMode="auto">
          <a:xfrm>
            <a:off x="4267201" y="4077774"/>
            <a:ext cx="184731" cy="369332"/>
          </a:xfrm>
          <a:prstGeom prst="rect">
            <a:avLst/>
          </a:prstGeom>
          <a:solidFill>
            <a:srgbClr val="00FFFF"/>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15" name="Rectangle 7"/>
          <p:cNvSpPr>
            <a:spLocks noChangeArrowheads="1"/>
          </p:cNvSpPr>
          <p:nvPr/>
        </p:nvSpPr>
        <p:spPr bwMode="auto">
          <a:xfrm>
            <a:off x="4572001" y="4077774"/>
            <a:ext cx="184731" cy="369332"/>
          </a:xfrm>
          <a:prstGeom prst="rect">
            <a:avLst/>
          </a:prstGeom>
          <a:solidFill>
            <a:srgbClr val="9999FF"/>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16" name="Rectangle 8"/>
          <p:cNvSpPr>
            <a:spLocks noChangeArrowheads="1"/>
          </p:cNvSpPr>
          <p:nvPr/>
        </p:nvSpPr>
        <p:spPr bwMode="auto">
          <a:xfrm>
            <a:off x="4876801" y="4077774"/>
            <a:ext cx="184731" cy="369332"/>
          </a:xfrm>
          <a:prstGeom prst="rect">
            <a:avLst/>
          </a:prstGeom>
          <a:solidFill>
            <a:srgbClr val="00FFFF"/>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17" name="Rectangle 9"/>
          <p:cNvSpPr>
            <a:spLocks noChangeArrowheads="1"/>
          </p:cNvSpPr>
          <p:nvPr/>
        </p:nvSpPr>
        <p:spPr bwMode="auto">
          <a:xfrm>
            <a:off x="5181601" y="4077774"/>
            <a:ext cx="184731" cy="369332"/>
          </a:xfrm>
          <a:prstGeom prst="rect">
            <a:avLst/>
          </a:prstGeom>
          <a:solidFill>
            <a:srgbClr val="FF9933"/>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18" name="Rectangle 10"/>
          <p:cNvSpPr>
            <a:spLocks noChangeArrowheads="1"/>
          </p:cNvSpPr>
          <p:nvPr/>
        </p:nvSpPr>
        <p:spPr bwMode="auto">
          <a:xfrm>
            <a:off x="5486401" y="4077774"/>
            <a:ext cx="184731" cy="369332"/>
          </a:xfrm>
          <a:prstGeom prst="rect">
            <a:avLst/>
          </a:prstGeom>
          <a:solidFill>
            <a:srgbClr val="00FFFF"/>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19" name="Rectangle 11"/>
          <p:cNvSpPr>
            <a:spLocks noChangeArrowheads="1"/>
          </p:cNvSpPr>
          <p:nvPr/>
        </p:nvSpPr>
        <p:spPr bwMode="auto">
          <a:xfrm>
            <a:off x="5791201" y="4077774"/>
            <a:ext cx="184731" cy="369332"/>
          </a:xfrm>
          <a:prstGeom prst="rect">
            <a:avLst/>
          </a:prstGeom>
          <a:solidFill>
            <a:srgbClr val="9999FF"/>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20" name="Rectangle 12"/>
          <p:cNvSpPr>
            <a:spLocks noChangeArrowheads="1"/>
          </p:cNvSpPr>
          <p:nvPr/>
        </p:nvSpPr>
        <p:spPr bwMode="auto">
          <a:xfrm>
            <a:off x="6096001" y="4077774"/>
            <a:ext cx="184731" cy="369332"/>
          </a:xfrm>
          <a:prstGeom prst="rect">
            <a:avLst/>
          </a:prstGeom>
          <a:solidFill>
            <a:srgbClr val="00FFFF"/>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21" name="Rectangle 13"/>
          <p:cNvSpPr>
            <a:spLocks noChangeArrowheads="1"/>
          </p:cNvSpPr>
          <p:nvPr/>
        </p:nvSpPr>
        <p:spPr bwMode="auto">
          <a:xfrm>
            <a:off x="6400801" y="4077774"/>
            <a:ext cx="184731" cy="369332"/>
          </a:xfrm>
          <a:prstGeom prst="rect">
            <a:avLst/>
          </a:prstGeom>
          <a:solidFill>
            <a:srgbClr val="FF9933"/>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22" name="Rectangle 14"/>
          <p:cNvSpPr>
            <a:spLocks noChangeArrowheads="1"/>
          </p:cNvSpPr>
          <p:nvPr/>
        </p:nvSpPr>
        <p:spPr bwMode="auto">
          <a:xfrm>
            <a:off x="6705601" y="4077774"/>
            <a:ext cx="184731" cy="369332"/>
          </a:xfrm>
          <a:prstGeom prst="rect">
            <a:avLst/>
          </a:prstGeom>
          <a:solidFill>
            <a:srgbClr val="9999FF"/>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23" name="Rectangle 15"/>
          <p:cNvSpPr>
            <a:spLocks noChangeArrowheads="1"/>
          </p:cNvSpPr>
          <p:nvPr/>
        </p:nvSpPr>
        <p:spPr bwMode="auto">
          <a:xfrm>
            <a:off x="7010401" y="4077774"/>
            <a:ext cx="184731" cy="369332"/>
          </a:xfrm>
          <a:prstGeom prst="rect">
            <a:avLst/>
          </a:prstGeom>
          <a:solidFill>
            <a:srgbClr val="00FFFF"/>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24" name="Rectangle 16"/>
          <p:cNvSpPr>
            <a:spLocks noChangeArrowheads="1"/>
          </p:cNvSpPr>
          <p:nvPr/>
        </p:nvSpPr>
        <p:spPr bwMode="auto">
          <a:xfrm>
            <a:off x="7315201" y="4077774"/>
            <a:ext cx="184731" cy="369332"/>
          </a:xfrm>
          <a:prstGeom prst="rect">
            <a:avLst/>
          </a:prstGeom>
          <a:solidFill>
            <a:srgbClr val="FF9933"/>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25" name="Rectangle 17"/>
          <p:cNvSpPr>
            <a:spLocks noChangeArrowheads="1"/>
          </p:cNvSpPr>
          <p:nvPr/>
        </p:nvSpPr>
        <p:spPr bwMode="auto">
          <a:xfrm>
            <a:off x="7620001" y="4077774"/>
            <a:ext cx="184731" cy="369332"/>
          </a:xfrm>
          <a:prstGeom prst="rect">
            <a:avLst/>
          </a:prstGeom>
          <a:solidFill>
            <a:srgbClr val="00FFFF"/>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26" name="Rectangle 18"/>
          <p:cNvSpPr>
            <a:spLocks noChangeArrowheads="1"/>
          </p:cNvSpPr>
          <p:nvPr/>
        </p:nvSpPr>
        <p:spPr bwMode="auto">
          <a:xfrm>
            <a:off x="7924801" y="4077774"/>
            <a:ext cx="184731" cy="369332"/>
          </a:xfrm>
          <a:prstGeom prst="rect">
            <a:avLst/>
          </a:prstGeom>
          <a:solidFill>
            <a:srgbClr val="FF9933"/>
          </a:solidFill>
          <a:ln w="25400">
            <a:solidFill>
              <a:schemeClr val="tx1"/>
            </a:solidFill>
            <a:miter lim="800000"/>
            <a:headEnd/>
            <a:tailEnd/>
          </a:ln>
          <a:effectLst/>
        </p:spPr>
        <p:txBody>
          <a:bodyPr wrap="none" anchor="ctr">
            <a:prstTxWarp prst="textNoShape">
              <a:avLst/>
            </a:prstTxWarp>
            <a:spAutoFit/>
          </a:bodyPr>
          <a:lstStyle/>
          <a:p>
            <a:endParaRPr lang="en-US"/>
          </a:p>
        </p:txBody>
      </p:sp>
      <p:sp>
        <p:nvSpPr>
          <p:cNvPr id="1399827" name="Rectangle 19"/>
          <p:cNvSpPr>
            <a:spLocks noChangeArrowheads="1"/>
          </p:cNvSpPr>
          <p:nvPr/>
        </p:nvSpPr>
        <p:spPr bwMode="auto">
          <a:xfrm>
            <a:off x="8229601" y="4077774"/>
            <a:ext cx="184731" cy="369332"/>
          </a:xfrm>
          <a:prstGeom prst="rect">
            <a:avLst/>
          </a:prstGeom>
          <a:solidFill>
            <a:srgbClr val="FFFF00"/>
          </a:solidFill>
          <a:ln w="25400">
            <a:solidFill>
              <a:schemeClr val="tx1"/>
            </a:solidFill>
            <a:miter lim="800000"/>
            <a:headEnd/>
            <a:tailEnd/>
          </a:ln>
          <a:effectLst/>
        </p:spPr>
        <p:txBody>
          <a:bodyPr wrap="none" anchor="ctr">
            <a:prstTxWarp prst="textNoShape">
              <a:avLst/>
            </a:prstTxWarp>
            <a:spAutoFit/>
          </a:bodyPr>
          <a:lstStyle/>
          <a:p>
            <a:endParaRPr lang="en-US"/>
          </a:p>
        </p:txBody>
      </p:sp>
    </p:spTree>
    <p:extLst>
      <p:ext uri="{BB962C8B-B14F-4D97-AF65-F5344CB8AC3E}">
        <p14:creationId xmlns:p14="http://schemas.microsoft.com/office/powerpoint/2010/main" val="133879139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p:cNvSpPr>
            <a:spLocks noGrp="1" noChangeArrowheads="1"/>
          </p:cNvSpPr>
          <p:nvPr>
            <p:ph type="title"/>
          </p:nvPr>
        </p:nvSpPr>
        <p:spPr>
          <a:xfrm>
            <a:off x="2514600" y="0"/>
            <a:ext cx="7162800" cy="1143000"/>
          </a:xfrm>
        </p:spPr>
        <p:txBody>
          <a:bodyPr/>
          <a:lstStyle/>
          <a:p>
            <a:r>
              <a:rPr lang="en-US" dirty="0" err="1"/>
              <a:t>Denelcor</a:t>
            </a:r>
            <a:r>
              <a:rPr lang="en-US" dirty="0"/>
              <a:t> HEP</a:t>
            </a:r>
            <a:br>
              <a:rPr lang="en-US" dirty="0"/>
            </a:br>
            <a:r>
              <a:rPr lang="en-US" sz="2000" dirty="0"/>
              <a:t>(Burton Smith, 1982)</a:t>
            </a:r>
          </a:p>
        </p:txBody>
      </p:sp>
      <p:sp>
        <p:nvSpPr>
          <p:cNvPr id="1401859" name="Rectangle 3"/>
          <p:cNvSpPr>
            <a:spLocks noGrp="1" noChangeArrowheads="1"/>
          </p:cNvSpPr>
          <p:nvPr>
            <p:ph idx="1"/>
          </p:nvPr>
        </p:nvSpPr>
        <p:spPr>
          <a:xfrm>
            <a:off x="2514601" y="4419600"/>
            <a:ext cx="8432800" cy="2133600"/>
          </a:xfrm>
          <a:noFill/>
          <a:ln/>
        </p:spPr>
        <p:txBody>
          <a:bodyPr>
            <a:normAutofit/>
          </a:bodyPr>
          <a:lstStyle/>
          <a:p>
            <a:pPr>
              <a:buFontTx/>
              <a:buNone/>
            </a:pPr>
            <a:r>
              <a:rPr lang="en-US" sz="1800" dirty="0"/>
              <a:t>First commercial machine to use hardware threading in main CPU</a:t>
            </a:r>
          </a:p>
          <a:p>
            <a:pPr lvl="1"/>
            <a:r>
              <a:rPr lang="en-US" dirty="0"/>
              <a:t>120 threads per processor</a:t>
            </a:r>
          </a:p>
          <a:p>
            <a:pPr lvl="1"/>
            <a:r>
              <a:rPr lang="en-US" dirty="0"/>
              <a:t>10 MHz clock rate</a:t>
            </a:r>
          </a:p>
          <a:p>
            <a:pPr lvl="1"/>
            <a:r>
              <a:rPr lang="en-US" dirty="0"/>
              <a:t>Up to 8 processors</a:t>
            </a:r>
          </a:p>
          <a:p>
            <a:pPr lvl="1"/>
            <a:r>
              <a:rPr lang="en-US" dirty="0"/>
              <a:t>precursor to </a:t>
            </a:r>
            <a:r>
              <a:rPr lang="en-US" dirty="0" err="1"/>
              <a:t>Tera</a:t>
            </a:r>
            <a:r>
              <a:rPr lang="en-US" dirty="0"/>
              <a:t> MTA (Multithreaded Architecture)</a:t>
            </a:r>
          </a:p>
        </p:txBody>
      </p:sp>
      <p:sp>
        <p:nvSpPr>
          <p:cNvPr id="6" name="Slide Number Placeholder 4"/>
          <p:cNvSpPr>
            <a:spLocks noGrp="1"/>
          </p:cNvSpPr>
          <p:nvPr>
            <p:ph type="sldNum" sz="quarter" idx="12"/>
          </p:nvPr>
        </p:nvSpPr>
        <p:spPr/>
        <p:txBody>
          <a:bodyPr/>
          <a:lstStyle/>
          <a:p>
            <a:fld id="{F0756FE2-6809-024A-952E-C785A30E0FBA}" type="slidenum">
              <a:rPr lang="en-US"/>
              <a:pPr/>
              <a:t>218</a:t>
            </a:fld>
            <a:endParaRPr lang="en-US" b="0">
              <a:solidFill>
                <a:srgbClr val="FBBA03"/>
              </a:solidFill>
            </a:endParaRPr>
          </a:p>
        </p:txBody>
      </p:sp>
      <p:pic>
        <p:nvPicPr>
          <p:cNvPr id="1401860" name="Picture 4" descr="hep2"/>
          <p:cNvPicPr>
            <a:picLocks noChangeAspect="1" noChangeArrowheads="1"/>
          </p:cNvPicPr>
          <p:nvPr/>
        </p:nvPicPr>
        <p:blipFill>
          <a:blip r:embed="rId3"/>
          <a:srcRect/>
          <a:stretch>
            <a:fillRect/>
          </a:stretch>
        </p:blipFill>
        <p:spPr bwMode="auto">
          <a:xfrm>
            <a:off x="3771900" y="1143000"/>
            <a:ext cx="4648200" cy="3098800"/>
          </a:xfrm>
          <a:prstGeom prst="rect">
            <a:avLst/>
          </a:prstGeom>
          <a:noFill/>
          <a:ln w="28575">
            <a:solidFill>
              <a:schemeClr val="tx1"/>
            </a:solidFill>
            <a:miter lim="800000"/>
            <a:headEnd/>
            <a:tailEnd/>
          </a:ln>
        </p:spPr>
      </p:pic>
    </p:spTree>
    <p:extLst>
      <p:ext uri="{BB962C8B-B14F-4D97-AF65-F5344CB8AC3E}">
        <p14:creationId xmlns:p14="http://schemas.microsoft.com/office/powerpoint/2010/main" val="15475460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3907" name="Picture 3" descr="mta-150x129"/>
          <p:cNvPicPr>
            <a:picLocks noChangeAspect="1" noChangeArrowheads="1"/>
          </p:cNvPicPr>
          <p:nvPr/>
        </p:nvPicPr>
        <p:blipFill>
          <a:blip r:embed="rId3"/>
          <a:srcRect/>
          <a:stretch>
            <a:fillRect/>
          </a:stretch>
        </p:blipFill>
        <p:spPr bwMode="auto">
          <a:xfrm>
            <a:off x="8943975" y="2657474"/>
            <a:ext cx="3117850" cy="2600325"/>
          </a:xfrm>
          <a:prstGeom prst="rect">
            <a:avLst/>
          </a:prstGeom>
          <a:noFill/>
        </p:spPr>
      </p:pic>
      <p:sp>
        <p:nvSpPr>
          <p:cNvPr id="1403906" name="Rectangle 2"/>
          <p:cNvSpPr>
            <a:spLocks noGrp="1" noChangeArrowheads="1"/>
          </p:cNvSpPr>
          <p:nvPr>
            <p:ph type="title"/>
          </p:nvPr>
        </p:nvSpPr>
        <p:spPr>
          <a:xfrm>
            <a:off x="838200" y="365125"/>
            <a:ext cx="10515600" cy="836615"/>
          </a:xfrm>
        </p:spPr>
        <p:txBody>
          <a:bodyPr/>
          <a:lstStyle/>
          <a:p>
            <a:r>
              <a:rPr lang="en-US" dirty="0" err="1"/>
              <a:t>Tera</a:t>
            </a:r>
            <a:r>
              <a:rPr lang="en-US" dirty="0"/>
              <a:t> MTA (1990</a:t>
            </a:r>
            <a:r>
              <a:rPr lang="en-US" dirty="0" smtClean="0"/>
              <a:t>-)</a:t>
            </a:r>
            <a:endParaRPr lang="en-US" dirty="0"/>
          </a:p>
        </p:txBody>
      </p:sp>
      <p:sp>
        <p:nvSpPr>
          <p:cNvPr id="1403908" name="Rectangle 4"/>
          <p:cNvSpPr>
            <a:spLocks noGrp="1" noChangeArrowheads="1"/>
          </p:cNvSpPr>
          <p:nvPr>
            <p:ph idx="1"/>
          </p:nvPr>
        </p:nvSpPr>
        <p:spPr>
          <a:xfrm>
            <a:off x="330200" y="1323181"/>
            <a:ext cx="10515600" cy="4351338"/>
          </a:xfrm>
          <a:noFill/>
          <a:ln/>
        </p:spPr>
        <p:txBody>
          <a:bodyPr vert="horz" lIns="82058" tIns="41029" rIns="82058" bIns="41029" rtlCol="0">
            <a:normAutofit/>
          </a:bodyPr>
          <a:lstStyle/>
          <a:p>
            <a:pPr>
              <a:lnSpc>
                <a:spcPct val="80000"/>
              </a:lnSpc>
            </a:pPr>
            <a:r>
              <a:rPr lang="en-US" dirty="0"/>
              <a:t>Up to 256 processors</a:t>
            </a:r>
          </a:p>
          <a:p>
            <a:pPr>
              <a:lnSpc>
                <a:spcPct val="80000"/>
              </a:lnSpc>
            </a:pPr>
            <a:r>
              <a:rPr lang="en-US" dirty="0"/>
              <a:t>Up to 128 active threads per processor</a:t>
            </a:r>
          </a:p>
          <a:p>
            <a:pPr>
              <a:lnSpc>
                <a:spcPct val="80000"/>
              </a:lnSpc>
            </a:pPr>
            <a:r>
              <a:rPr lang="en-US" dirty="0"/>
              <a:t>Processors and memory modules populate a sparse 3D torus interconnection fabric</a:t>
            </a:r>
          </a:p>
          <a:p>
            <a:pPr>
              <a:lnSpc>
                <a:spcPct val="80000"/>
              </a:lnSpc>
            </a:pPr>
            <a:r>
              <a:rPr lang="en-US" dirty="0"/>
              <a:t>Flat, shared main memory</a:t>
            </a:r>
          </a:p>
          <a:p>
            <a:pPr lvl="1">
              <a:lnSpc>
                <a:spcPct val="80000"/>
              </a:lnSpc>
            </a:pPr>
            <a:r>
              <a:rPr lang="en-US" sz="2000" dirty="0"/>
              <a:t> No data cache</a:t>
            </a:r>
          </a:p>
          <a:p>
            <a:pPr lvl="1">
              <a:lnSpc>
                <a:spcPct val="80000"/>
              </a:lnSpc>
            </a:pPr>
            <a:r>
              <a:rPr lang="en-US" sz="2000" dirty="0"/>
              <a:t> Sustains one main memory access per cycle per processor</a:t>
            </a:r>
          </a:p>
          <a:p>
            <a:pPr>
              <a:lnSpc>
                <a:spcPct val="80000"/>
              </a:lnSpc>
            </a:pPr>
            <a:r>
              <a:rPr lang="en-US" dirty="0" err="1"/>
              <a:t>GaAs</a:t>
            </a:r>
            <a:r>
              <a:rPr lang="en-US" dirty="0"/>
              <a:t> logic in prototype, 1KW/processor @ 260MHz</a:t>
            </a:r>
            <a:endParaRPr lang="en-US" dirty="0" smtClean="0"/>
          </a:p>
          <a:p>
            <a:pPr lvl="1">
              <a:lnSpc>
                <a:spcPct val="80000"/>
              </a:lnSpc>
            </a:pPr>
            <a:r>
              <a:rPr lang="en-US" dirty="0" smtClean="0"/>
              <a:t>Second version CMOS, </a:t>
            </a:r>
            <a:r>
              <a:rPr lang="en-US" dirty="0"/>
              <a:t>MTA-2, 50W/</a:t>
            </a:r>
            <a:r>
              <a:rPr lang="en-US" dirty="0" smtClean="0"/>
              <a:t>processor</a:t>
            </a:r>
          </a:p>
          <a:p>
            <a:pPr lvl="1">
              <a:lnSpc>
                <a:spcPct val="80000"/>
              </a:lnSpc>
            </a:pPr>
            <a:r>
              <a:rPr lang="en-US" dirty="0" smtClean="0"/>
              <a:t>New version, XMT, fits into AMD </a:t>
            </a:r>
            <a:r>
              <a:rPr lang="en-US" dirty="0" err="1" smtClean="0"/>
              <a:t>Opteron</a:t>
            </a:r>
            <a:r>
              <a:rPr lang="en-US" dirty="0" smtClean="0"/>
              <a:t> socket, runs at 500MHz</a:t>
            </a:r>
            <a:endParaRPr lang="en-US" dirty="0"/>
          </a:p>
        </p:txBody>
      </p:sp>
      <p:sp>
        <p:nvSpPr>
          <p:cNvPr id="6" name="Slide Number Placeholder 4"/>
          <p:cNvSpPr>
            <a:spLocks noGrp="1"/>
          </p:cNvSpPr>
          <p:nvPr>
            <p:ph type="sldNum" sz="quarter" idx="12"/>
          </p:nvPr>
        </p:nvSpPr>
        <p:spPr/>
        <p:txBody>
          <a:bodyPr/>
          <a:lstStyle/>
          <a:p>
            <a:fld id="{3AC12D5E-E71D-EB4E-9476-874320183C78}" type="slidenum">
              <a:rPr lang="en-US"/>
              <a:pPr/>
              <a:t>219</a:t>
            </a:fld>
            <a:endParaRPr lang="en-US" b="0">
              <a:solidFill>
                <a:srgbClr val="FBBA03"/>
              </a:solidFill>
            </a:endParaRPr>
          </a:p>
        </p:txBody>
      </p:sp>
    </p:spTree>
    <p:extLst>
      <p:ext uri="{BB962C8B-B14F-4D97-AF65-F5344CB8AC3E}">
        <p14:creationId xmlns:p14="http://schemas.microsoft.com/office/powerpoint/2010/main" val="2285571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259108"/>
            <a:ext cx="10515600" cy="827571"/>
          </a:xfrm>
          <a:noFill/>
        </p:spPr>
        <p:txBody>
          <a:bodyPr/>
          <a:lstStyle/>
          <a:p>
            <a:r>
              <a:rPr lang="zh-CN" altLang="en-US" dirty="0" smtClean="0"/>
              <a:t>从编译器角度看代码移动（4/5)</a:t>
            </a:r>
            <a:endParaRPr lang="en-US" altLang="zh-CN" dirty="0" smtClean="0"/>
          </a:p>
        </p:txBody>
      </p:sp>
      <p:sp>
        <p:nvSpPr>
          <p:cNvPr id="25603" name="Rectangle 3"/>
          <p:cNvSpPr>
            <a:spLocks noGrp="1" noChangeArrowheads="1"/>
          </p:cNvSpPr>
          <p:nvPr>
            <p:ph idx="1"/>
          </p:nvPr>
        </p:nvSpPr>
        <p:spPr>
          <a:xfrm>
            <a:off x="838200" y="1523999"/>
            <a:ext cx="10515600" cy="4652963"/>
          </a:xfrm>
          <a:noFill/>
        </p:spPr>
        <p:txBody>
          <a:bodyPr/>
          <a:lstStyle/>
          <a:p>
            <a:r>
              <a:rPr lang="zh-CN" altLang="en-US" sz="3200" dirty="0" smtClean="0">
                <a:ea typeface="宋体" panose="02010600030101010101" pitchFamily="2" charset="-122"/>
              </a:rPr>
              <a:t>最后一种相关称为控制相关(</a:t>
            </a:r>
            <a:r>
              <a:rPr lang="en-US" altLang="zh-CN" sz="3200" dirty="0" smtClean="0">
                <a:ea typeface="宋体" panose="02010600030101010101" pitchFamily="2" charset="-122"/>
              </a:rPr>
              <a:t> </a:t>
            </a:r>
            <a:r>
              <a:rPr lang="en-US" altLang="zh-CN" sz="3200" dirty="0" smtClean="0">
                <a:solidFill>
                  <a:schemeClr val="hlink"/>
                </a:solidFill>
                <a:ea typeface="宋体" panose="02010600030101010101" pitchFamily="2" charset="-122"/>
              </a:rPr>
              <a:t>control dependence</a:t>
            </a:r>
            <a:r>
              <a:rPr lang="en-US" altLang="zh-CN" sz="3200" dirty="0" smtClean="0">
                <a:ea typeface="宋体" panose="02010600030101010101" pitchFamily="2" charset="-122"/>
              </a:rPr>
              <a:t>)</a:t>
            </a:r>
          </a:p>
          <a:p>
            <a:r>
              <a:rPr lang="en-US" altLang="zh-CN" sz="3200" dirty="0" smtClean="0">
                <a:ea typeface="宋体" panose="02010600030101010101" pitchFamily="2" charset="-122"/>
              </a:rPr>
              <a:t>Example</a:t>
            </a:r>
          </a:p>
          <a:p>
            <a:pPr>
              <a:buFontTx/>
              <a:buNone/>
            </a:pPr>
            <a:r>
              <a:rPr lang="en-US" altLang="zh-CN" dirty="0" smtClean="0">
                <a:latin typeface="Courier" pitchFamily="49" charset="0"/>
                <a:ea typeface="宋体" panose="02010600030101010101" pitchFamily="2" charset="-122"/>
              </a:rPr>
              <a:t>		if p1 {S1;};</a:t>
            </a:r>
          </a:p>
          <a:p>
            <a:pPr>
              <a:buFontTx/>
              <a:buNone/>
            </a:pPr>
            <a:r>
              <a:rPr lang="en-US" altLang="zh-CN" dirty="0" smtClean="0">
                <a:latin typeface="Courier" pitchFamily="49" charset="0"/>
                <a:ea typeface="宋体" panose="02010600030101010101" pitchFamily="2" charset="-122"/>
              </a:rPr>
              <a:t>		if p2 {S2;};</a:t>
            </a:r>
            <a:endParaRPr lang="en-US" altLang="zh-CN" dirty="0" smtClean="0">
              <a:ea typeface="宋体" panose="02010600030101010101" pitchFamily="2" charset="-122"/>
            </a:endParaRPr>
          </a:p>
          <a:p>
            <a:pPr>
              <a:buFontTx/>
              <a:buNone/>
            </a:pPr>
            <a:r>
              <a:rPr lang="en-US" altLang="zh-CN" dirty="0" smtClean="0">
                <a:ea typeface="宋体" panose="02010600030101010101" pitchFamily="2" charset="-122"/>
              </a:rPr>
              <a:t> 	S1 </a:t>
            </a:r>
            <a:r>
              <a:rPr lang="zh-CN" altLang="en-US" dirty="0" smtClean="0">
                <a:ea typeface="宋体" panose="02010600030101010101" pitchFamily="2" charset="-122"/>
              </a:rPr>
              <a:t>依赖于</a:t>
            </a:r>
            <a:r>
              <a:rPr lang="en-US" altLang="zh-CN" dirty="0" smtClean="0">
                <a:ea typeface="宋体" panose="02010600030101010101" pitchFamily="2" charset="-122"/>
              </a:rPr>
              <a:t>P1</a:t>
            </a:r>
            <a:r>
              <a:rPr lang="zh-CN" altLang="en-US" dirty="0" smtClean="0">
                <a:ea typeface="宋体" panose="02010600030101010101" pitchFamily="2" charset="-122"/>
              </a:rPr>
              <a:t>的测试结果，</a:t>
            </a:r>
            <a:r>
              <a:rPr lang="en-US" altLang="zh-CN" dirty="0" smtClean="0">
                <a:ea typeface="宋体" panose="02010600030101010101" pitchFamily="2" charset="-122"/>
              </a:rPr>
              <a:t>S2</a:t>
            </a:r>
            <a:r>
              <a:rPr lang="zh-CN" altLang="en-US" dirty="0" smtClean="0">
                <a:ea typeface="宋体" panose="02010600030101010101" pitchFamily="2" charset="-122"/>
              </a:rPr>
              <a:t>依赖于</a:t>
            </a:r>
            <a:r>
              <a:rPr lang="en-US" altLang="zh-CN" dirty="0" smtClean="0">
                <a:ea typeface="宋体" panose="02010600030101010101" pitchFamily="2" charset="-122"/>
              </a:rPr>
              <a:t>P2</a:t>
            </a:r>
            <a:r>
              <a:rPr lang="zh-CN" altLang="en-US" dirty="0" smtClean="0">
                <a:ea typeface="宋体" panose="02010600030101010101" pitchFamily="2" charset="-122"/>
              </a:rPr>
              <a:t>的测试。</a:t>
            </a:r>
          </a:p>
        </p:txBody>
      </p:sp>
    </p:spTree>
    <p:extLst>
      <p:ext uri="{BB962C8B-B14F-4D97-AF65-F5344CB8AC3E}">
        <p14:creationId xmlns:p14="http://schemas.microsoft.com/office/powerpoint/2010/main" val="1173331576"/>
      </p:ext>
    </p:extLst>
  </p:cSld>
  <p:clrMapOvr>
    <a:masterClrMapping/>
  </p:clrMapOvr>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p:cNvSpPr>
            <a:spLocks noGrp="1" noChangeArrowheads="1"/>
          </p:cNvSpPr>
          <p:nvPr>
            <p:ph type="title"/>
          </p:nvPr>
        </p:nvSpPr>
        <p:spPr>
          <a:xfrm>
            <a:off x="2514600" y="0"/>
            <a:ext cx="7162800" cy="1143000"/>
          </a:xfrm>
        </p:spPr>
        <p:txBody>
          <a:bodyPr/>
          <a:lstStyle/>
          <a:p>
            <a:r>
              <a:rPr lang="en-US"/>
              <a:t>MTA Pipeline</a:t>
            </a:r>
          </a:p>
        </p:txBody>
      </p:sp>
      <p:sp>
        <p:nvSpPr>
          <p:cNvPr id="67" name="Slide Number Placeholder 3"/>
          <p:cNvSpPr>
            <a:spLocks noGrp="1"/>
          </p:cNvSpPr>
          <p:nvPr>
            <p:ph type="sldNum" sz="quarter" idx="12"/>
          </p:nvPr>
        </p:nvSpPr>
        <p:spPr/>
        <p:txBody>
          <a:bodyPr/>
          <a:lstStyle/>
          <a:p>
            <a:fld id="{4B7DD2D2-B6B1-0B46-9C25-C4BA4BCB0187}" type="slidenum">
              <a:rPr lang="en-US"/>
              <a:pPr/>
              <a:t>220</a:t>
            </a:fld>
            <a:endParaRPr lang="en-US" b="0">
              <a:solidFill>
                <a:srgbClr val="FBBA03"/>
              </a:solidFill>
            </a:endParaRPr>
          </a:p>
        </p:txBody>
      </p:sp>
      <p:sp>
        <p:nvSpPr>
          <p:cNvPr id="1408003" name="Rectangle 3"/>
          <p:cNvSpPr>
            <a:spLocks noChangeArrowheads="1"/>
          </p:cNvSpPr>
          <p:nvPr/>
        </p:nvSpPr>
        <p:spPr bwMode="auto">
          <a:xfrm>
            <a:off x="5581651" y="1735138"/>
            <a:ext cx="346075" cy="322262"/>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r>
              <a:rPr lang="en-US" sz="1400" b="1"/>
              <a:t>A</a:t>
            </a:r>
          </a:p>
        </p:txBody>
      </p:sp>
      <p:sp>
        <p:nvSpPr>
          <p:cNvPr id="1408004" name="Rectangle 4"/>
          <p:cNvSpPr>
            <a:spLocks noChangeArrowheads="1"/>
          </p:cNvSpPr>
          <p:nvPr/>
        </p:nvSpPr>
        <p:spPr bwMode="auto">
          <a:xfrm>
            <a:off x="5581651" y="2057400"/>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05" name="Rectangle 5"/>
          <p:cNvSpPr>
            <a:spLocks noChangeArrowheads="1"/>
          </p:cNvSpPr>
          <p:nvPr/>
        </p:nvSpPr>
        <p:spPr bwMode="auto">
          <a:xfrm>
            <a:off x="5581651" y="2393950"/>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06" name="Rectangle 6"/>
          <p:cNvSpPr>
            <a:spLocks noChangeArrowheads="1"/>
          </p:cNvSpPr>
          <p:nvPr/>
        </p:nvSpPr>
        <p:spPr bwMode="auto">
          <a:xfrm>
            <a:off x="5581651" y="2730500"/>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07" name="Rectangle 7"/>
          <p:cNvSpPr>
            <a:spLocks noChangeArrowheads="1"/>
          </p:cNvSpPr>
          <p:nvPr/>
        </p:nvSpPr>
        <p:spPr bwMode="auto">
          <a:xfrm>
            <a:off x="5581651" y="3067051"/>
            <a:ext cx="346075" cy="334963"/>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08" name="Rectangle 8"/>
          <p:cNvSpPr>
            <a:spLocks noChangeArrowheads="1"/>
          </p:cNvSpPr>
          <p:nvPr/>
        </p:nvSpPr>
        <p:spPr bwMode="auto">
          <a:xfrm>
            <a:off x="5581651" y="3402013"/>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r>
              <a:rPr lang="en-US" sz="1400" b="1"/>
              <a:t>W</a:t>
            </a:r>
          </a:p>
        </p:txBody>
      </p:sp>
      <p:sp>
        <p:nvSpPr>
          <p:cNvPr id="1408009" name="Rectangle 9"/>
          <p:cNvSpPr>
            <a:spLocks noChangeArrowheads="1"/>
          </p:cNvSpPr>
          <p:nvPr/>
        </p:nvSpPr>
        <p:spPr bwMode="auto">
          <a:xfrm>
            <a:off x="6273801" y="1735138"/>
            <a:ext cx="346075" cy="322262"/>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r>
              <a:rPr lang="en-US" sz="1400" b="1"/>
              <a:t>C</a:t>
            </a:r>
          </a:p>
        </p:txBody>
      </p:sp>
      <p:sp>
        <p:nvSpPr>
          <p:cNvPr id="1408010" name="Rectangle 10"/>
          <p:cNvSpPr>
            <a:spLocks noChangeArrowheads="1"/>
          </p:cNvSpPr>
          <p:nvPr/>
        </p:nvSpPr>
        <p:spPr bwMode="auto">
          <a:xfrm>
            <a:off x="6273801" y="2057400"/>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11" name="Rectangle 11"/>
          <p:cNvSpPr>
            <a:spLocks noChangeArrowheads="1"/>
          </p:cNvSpPr>
          <p:nvPr/>
        </p:nvSpPr>
        <p:spPr bwMode="auto">
          <a:xfrm>
            <a:off x="6273801" y="2393950"/>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12" name="Rectangle 12"/>
          <p:cNvSpPr>
            <a:spLocks noChangeArrowheads="1"/>
          </p:cNvSpPr>
          <p:nvPr/>
        </p:nvSpPr>
        <p:spPr bwMode="auto">
          <a:xfrm>
            <a:off x="6273801" y="2730500"/>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r>
              <a:rPr lang="en-US" sz="1400" b="1"/>
              <a:t>W</a:t>
            </a:r>
          </a:p>
        </p:txBody>
      </p:sp>
      <p:sp>
        <p:nvSpPr>
          <p:cNvPr id="1408013" name="Rectangle 13"/>
          <p:cNvSpPr>
            <a:spLocks noChangeArrowheads="1"/>
          </p:cNvSpPr>
          <p:nvPr/>
        </p:nvSpPr>
        <p:spPr bwMode="auto">
          <a:xfrm>
            <a:off x="4889501" y="1735138"/>
            <a:ext cx="346075" cy="322262"/>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r>
              <a:rPr lang="en-US" sz="1400" b="1"/>
              <a:t>M</a:t>
            </a:r>
          </a:p>
        </p:txBody>
      </p:sp>
      <p:sp>
        <p:nvSpPr>
          <p:cNvPr id="1408014" name="Rectangle 14"/>
          <p:cNvSpPr>
            <a:spLocks noChangeArrowheads="1"/>
          </p:cNvSpPr>
          <p:nvPr/>
        </p:nvSpPr>
        <p:spPr bwMode="auto">
          <a:xfrm>
            <a:off x="4889501" y="2057400"/>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15" name="Rectangle 15"/>
          <p:cNvSpPr>
            <a:spLocks noChangeArrowheads="1"/>
          </p:cNvSpPr>
          <p:nvPr/>
        </p:nvSpPr>
        <p:spPr bwMode="auto">
          <a:xfrm>
            <a:off x="4749801" y="914400"/>
            <a:ext cx="1247775" cy="336550"/>
          </a:xfrm>
          <a:prstGeom prst="rect">
            <a:avLst/>
          </a:prstGeom>
          <a:noFill/>
          <a:ln w="12700">
            <a:solidFill>
              <a:schemeClr val="tx1"/>
            </a:solidFill>
            <a:miter lim="800000"/>
            <a:headEnd/>
            <a:tailEnd/>
          </a:ln>
          <a:effectLst/>
        </p:spPr>
        <p:txBody>
          <a:bodyPr wrap="none" lIns="82058" tIns="41029" rIns="82058" bIns="41029" anchor="ctr">
            <a:prstTxWarp prst="textNoShape">
              <a:avLst/>
            </a:prstTxWarp>
          </a:bodyPr>
          <a:lstStyle/>
          <a:p>
            <a:pPr defTabSz="820738"/>
            <a:r>
              <a:rPr lang="en-US" sz="1400" b="1"/>
              <a:t>Inst Fetch</a:t>
            </a:r>
          </a:p>
        </p:txBody>
      </p:sp>
      <p:sp>
        <p:nvSpPr>
          <p:cNvPr id="1408016" name="Line 16"/>
          <p:cNvSpPr>
            <a:spLocks noChangeShapeType="1"/>
          </p:cNvSpPr>
          <p:nvPr/>
        </p:nvSpPr>
        <p:spPr bwMode="auto">
          <a:xfrm>
            <a:off x="5927726" y="1317626"/>
            <a:ext cx="485775" cy="404813"/>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408017" name="Line 17"/>
          <p:cNvSpPr>
            <a:spLocks noChangeShapeType="1"/>
          </p:cNvSpPr>
          <p:nvPr/>
        </p:nvSpPr>
        <p:spPr bwMode="auto">
          <a:xfrm>
            <a:off x="5719763" y="1317626"/>
            <a:ext cx="0" cy="404813"/>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408018" name="Line 18"/>
          <p:cNvSpPr>
            <a:spLocks noChangeShapeType="1"/>
          </p:cNvSpPr>
          <p:nvPr/>
        </p:nvSpPr>
        <p:spPr bwMode="auto">
          <a:xfrm flipH="1">
            <a:off x="5095876" y="1317626"/>
            <a:ext cx="415925" cy="404813"/>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408019" name="AutoShape 19"/>
          <p:cNvSpPr>
            <a:spLocks noChangeArrowheads="1"/>
          </p:cNvSpPr>
          <p:nvPr/>
        </p:nvSpPr>
        <p:spPr bwMode="auto">
          <a:xfrm rot="16200000">
            <a:off x="4389438" y="2960688"/>
            <a:ext cx="1346200" cy="346075"/>
          </a:xfrm>
          <a:prstGeom prst="roundRect">
            <a:avLst>
              <a:gd name="adj" fmla="val 16667"/>
            </a:avLst>
          </a:prstGeom>
          <a:solidFill>
            <a:srgbClr val="93F5FD"/>
          </a:solidFill>
          <a:ln w="12700">
            <a:solidFill>
              <a:schemeClr val="tx1"/>
            </a:solidFill>
            <a:round/>
            <a:headEnd/>
            <a:tailEnd/>
          </a:ln>
          <a:effectLst/>
        </p:spPr>
        <p:txBody>
          <a:bodyPr wrap="none" lIns="82058" tIns="41029" rIns="82058" bIns="41029" anchor="ctr">
            <a:prstTxWarp prst="textNoShape">
              <a:avLst/>
            </a:prstTxWarp>
          </a:bodyPr>
          <a:lstStyle/>
          <a:p>
            <a:pPr defTabSz="820738"/>
            <a:r>
              <a:rPr lang="en-US" sz="1400" b="1"/>
              <a:t>Memory Pool</a:t>
            </a:r>
          </a:p>
        </p:txBody>
      </p:sp>
      <p:sp>
        <p:nvSpPr>
          <p:cNvPr id="1408020" name="AutoShape 20"/>
          <p:cNvSpPr>
            <a:spLocks noChangeArrowheads="1"/>
          </p:cNvSpPr>
          <p:nvPr/>
        </p:nvSpPr>
        <p:spPr bwMode="auto">
          <a:xfrm>
            <a:off x="3087689" y="4008438"/>
            <a:ext cx="1385887" cy="334962"/>
          </a:xfrm>
          <a:prstGeom prst="roundRect">
            <a:avLst>
              <a:gd name="adj" fmla="val 16667"/>
            </a:avLst>
          </a:prstGeom>
          <a:solidFill>
            <a:srgbClr val="93F5FD"/>
          </a:solidFill>
          <a:ln w="12700">
            <a:solidFill>
              <a:schemeClr val="tx1"/>
            </a:solidFill>
            <a:round/>
            <a:headEnd/>
            <a:tailEnd/>
          </a:ln>
          <a:effectLst/>
        </p:spPr>
        <p:txBody>
          <a:bodyPr wrap="none" lIns="82058" tIns="41029" rIns="82058" bIns="41029" anchor="ctr">
            <a:prstTxWarp prst="textNoShape">
              <a:avLst/>
            </a:prstTxWarp>
          </a:bodyPr>
          <a:lstStyle/>
          <a:p>
            <a:pPr defTabSz="820738"/>
            <a:r>
              <a:rPr lang="en-US" sz="1400" b="1"/>
              <a:t>Retry Pool</a:t>
            </a:r>
          </a:p>
        </p:txBody>
      </p:sp>
      <p:sp>
        <p:nvSpPr>
          <p:cNvPr id="1408021" name="Rectangle 21"/>
          <p:cNvSpPr>
            <a:spLocks noChangeArrowheads="1"/>
          </p:cNvSpPr>
          <p:nvPr/>
        </p:nvSpPr>
        <p:spPr bwMode="auto">
          <a:xfrm>
            <a:off x="4889501" y="3940175"/>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22" name="Rectangle 22"/>
          <p:cNvSpPr>
            <a:spLocks noChangeArrowheads="1"/>
          </p:cNvSpPr>
          <p:nvPr/>
        </p:nvSpPr>
        <p:spPr bwMode="auto">
          <a:xfrm>
            <a:off x="4889501" y="4276725"/>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23" name="Rectangle 23"/>
          <p:cNvSpPr>
            <a:spLocks noChangeArrowheads="1"/>
          </p:cNvSpPr>
          <p:nvPr/>
        </p:nvSpPr>
        <p:spPr bwMode="auto">
          <a:xfrm>
            <a:off x="4889501" y="4613275"/>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24" name="Freeform 24"/>
          <p:cNvSpPr>
            <a:spLocks/>
          </p:cNvSpPr>
          <p:nvPr/>
        </p:nvSpPr>
        <p:spPr bwMode="auto">
          <a:xfrm>
            <a:off x="4611688" y="4075113"/>
            <a:ext cx="277812" cy="538162"/>
          </a:xfrm>
          <a:custGeom>
            <a:avLst/>
            <a:gdLst/>
            <a:ahLst/>
            <a:cxnLst>
              <a:cxn ang="0">
                <a:pos x="192" y="384"/>
              </a:cxn>
              <a:cxn ang="0">
                <a:pos x="192" y="144"/>
              </a:cxn>
              <a:cxn ang="0">
                <a:pos x="0" y="0"/>
              </a:cxn>
              <a:cxn ang="0">
                <a:pos x="0" y="192"/>
              </a:cxn>
              <a:cxn ang="0">
                <a:pos x="192" y="384"/>
              </a:cxn>
            </a:cxnLst>
            <a:rect l="0" t="0" r="r" b="b"/>
            <a:pathLst>
              <a:path w="192" h="384">
                <a:moveTo>
                  <a:pt x="192" y="384"/>
                </a:moveTo>
                <a:lnTo>
                  <a:pt x="192" y="144"/>
                </a:lnTo>
                <a:lnTo>
                  <a:pt x="0" y="0"/>
                </a:lnTo>
                <a:lnTo>
                  <a:pt x="0" y="192"/>
                </a:lnTo>
                <a:lnTo>
                  <a:pt x="192" y="384"/>
                </a:lnTo>
                <a:close/>
              </a:path>
            </a:pathLst>
          </a:custGeom>
          <a:noFill/>
          <a:ln w="12700" cap="flat" cmpd="sng">
            <a:solidFill>
              <a:schemeClr val="tx1"/>
            </a:solidFill>
            <a:prstDash val="solid"/>
            <a:round/>
            <a:headEnd/>
            <a:tailEnd/>
          </a:ln>
          <a:effectLst/>
        </p:spPr>
        <p:txBody>
          <a:bodyPr wrap="none" anchor="ctr">
            <a:prstTxWarp prst="textNoShape">
              <a:avLst/>
            </a:prstTxWarp>
          </a:bodyPr>
          <a:lstStyle/>
          <a:p>
            <a:endParaRPr lang="en-US"/>
          </a:p>
        </p:txBody>
      </p:sp>
      <p:grpSp>
        <p:nvGrpSpPr>
          <p:cNvPr id="1408025" name="Group 25"/>
          <p:cNvGrpSpPr>
            <a:grpSpLocks/>
          </p:cNvGrpSpPr>
          <p:nvPr/>
        </p:nvGrpSpPr>
        <p:grpSpPr bwMode="auto">
          <a:xfrm flipH="1">
            <a:off x="2325689" y="3873501"/>
            <a:ext cx="623887" cy="1008063"/>
            <a:chOff x="1344" y="3072"/>
            <a:chExt cx="432" cy="720"/>
          </a:xfrm>
        </p:grpSpPr>
        <p:sp>
          <p:nvSpPr>
            <p:cNvPr id="1408026" name="Rectangle 26"/>
            <p:cNvSpPr>
              <a:spLocks noChangeArrowheads="1"/>
            </p:cNvSpPr>
            <p:nvPr/>
          </p:nvSpPr>
          <p:spPr bwMode="auto">
            <a:xfrm>
              <a:off x="1536" y="3072"/>
              <a:ext cx="240" cy="24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27" name="Rectangle 27"/>
            <p:cNvSpPr>
              <a:spLocks noChangeArrowheads="1"/>
            </p:cNvSpPr>
            <p:nvPr/>
          </p:nvSpPr>
          <p:spPr bwMode="auto">
            <a:xfrm>
              <a:off x="1536" y="3312"/>
              <a:ext cx="240" cy="24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28" name="Rectangle 28"/>
            <p:cNvSpPr>
              <a:spLocks noChangeArrowheads="1"/>
            </p:cNvSpPr>
            <p:nvPr/>
          </p:nvSpPr>
          <p:spPr bwMode="auto">
            <a:xfrm>
              <a:off x="1536" y="3552"/>
              <a:ext cx="240" cy="24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29" name="Freeform 29"/>
            <p:cNvSpPr>
              <a:spLocks/>
            </p:cNvSpPr>
            <p:nvPr/>
          </p:nvSpPr>
          <p:spPr bwMode="auto">
            <a:xfrm>
              <a:off x="1344" y="3168"/>
              <a:ext cx="192" cy="384"/>
            </a:xfrm>
            <a:custGeom>
              <a:avLst/>
              <a:gdLst/>
              <a:ahLst/>
              <a:cxnLst>
                <a:cxn ang="0">
                  <a:pos x="192" y="384"/>
                </a:cxn>
                <a:cxn ang="0">
                  <a:pos x="192" y="144"/>
                </a:cxn>
                <a:cxn ang="0">
                  <a:pos x="0" y="0"/>
                </a:cxn>
                <a:cxn ang="0">
                  <a:pos x="0" y="192"/>
                </a:cxn>
                <a:cxn ang="0">
                  <a:pos x="192" y="384"/>
                </a:cxn>
              </a:cxnLst>
              <a:rect l="0" t="0" r="r" b="b"/>
              <a:pathLst>
                <a:path w="192" h="384">
                  <a:moveTo>
                    <a:pt x="192" y="384"/>
                  </a:moveTo>
                  <a:lnTo>
                    <a:pt x="192" y="144"/>
                  </a:lnTo>
                  <a:lnTo>
                    <a:pt x="0" y="0"/>
                  </a:lnTo>
                  <a:lnTo>
                    <a:pt x="0" y="192"/>
                  </a:lnTo>
                  <a:lnTo>
                    <a:pt x="192" y="384"/>
                  </a:lnTo>
                  <a:close/>
                </a:path>
              </a:pathLst>
            </a:custGeom>
            <a:noFill/>
            <a:ln w="12700" cap="flat" cmpd="sng">
              <a:solidFill>
                <a:schemeClr val="tx1"/>
              </a:solidFill>
              <a:prstDash val="solid"/>
              <a:round/>
              <a:headEnd/>
              <a:tailEnd/>
            </a:ln>
            <a:effectLst/>
          </p:spPr>
          <p:txBody>
            <a:bodyPr wrap="none" anchor="ctr">
              <a:prstTxWarp prst="textNoShape">
                <a:avLst/>
              </a:prstTxWarp>
            </a:bodyPr>
            <a:lstStyle/>
            <a:p>
              <a:endParaRPr lang="en-US"/>
            </a:p>
          </p:txBody>
        </p:sp>
      </p:grpSp>
      <p:sp>
        <p:nvSpPr>
          <p:cNvPr id="1408030" name="AutoShape 30"/>
          <p:cNvSpPr>
            <a:spLocks noChangeArrowheads="1"/>
          </p:cNvSpPr>
          <p:nvPr/>
        </p:nvSpPr>
        <p:spPr bwMode="auto">
          <a:xfrm>
            <a:off x="2187576" y="4881563"/>
            <a:ext cx="3116263" cy="336550"/>
          </a:xfrm>
          <a:prstGeom prst="roundRect">
            <a:avLst>
              <a:gd name="adj" fmla="val 16667"/>
            </a:avLst>
          </a:prstGeom>
          <a:solidFill>
            <a:srgbClr val="93F5FD"/>
          </a:solidFill>
          <a:ln w="12700">
            <a:solidFill>
              <a:schemeClr val="tx1"/>
            </a:solidFill>
            <a:round/>
            <a:headEnd/>
            <a:tailEnd/>
          </a:ln>
          <a:effectLst/>
        </p:spPr>
        <p:txBody>
          <a:bodyPr wrap="none" lIns="82058" tIns="41029" rIns="82058" bIns="41029" anchor="ctr">
            <a:prstTxWarp prst="textNoShape">
              <a:avLst/>
            </a:prstTxWarp>
          </a:bodyPr>
          <a:lstStyle/>
          <a:p>
            <a:pPr defTabSz="820738"/>
            <a:r>
              <a:rPr lang="en-US" sz="1400" b="1"/>
              <a:t>Interconnection Network</a:t>
            </a:r>
          </a:p>
        </p:txBody>
      </p:sp>
      <p:sp>
        <p:nvSpPr>
          <p:cNvPr id="1408031" name="AutoShape 31"/>
          <p:cNvSpPr>
            <a:spLocks noChangeArrowheads="1"/>
          </p:cNvSpPr>
          <p:nvPr/>
        </p:nvSpPr>
        <p:spPr bwMode="auto">
          <a:xfrm rot="16200000">
            <a:off x="1826420" y="2893220"/>
            <a:ext cx="1344613" cy="346075"/>
          </a:xfrm>
          <a:prstGeom prst="roundRect">
            <a:avLst>
              <a:gd name="adj" fmla="val 16667"/>
            </a:avLst>
          </a:prstGeom>
          <a:solidFill>
            <a:srgbClr val="93F5FD"/>
          </a:solidFill>
          <a:ln w="12700">
            <a:solidFill>
              <a:schemeClr val="tx1"/>
            </a:solidFill>
            <a:round/>
            <a:headEnd/>
            <a:tailEnd/>
          </a:ln>
          <a:effectLst/>
        </p:spPr>
        <p:txBody>
          <a:bodyPr wrap="none" lIns="82058" tIns="41029" rIns="82058" bIns="41029" anchor="ctr">
            <a:prstTxWarp prst="textNoShape">
              <a:avLst/>
            </a:prstTxWarp>
          </a:bodyPr>
          <a:lstStyle/>
          <a:p>
            <a:pPr defTabSz="820738"/>
            <a:r>
              <a:rPr lang="en-US" sz="1400" b="1"/>
              <a:t>Write Pool</a:t>
            </a:r>
          </a:p>
        </p:txBody>
      </p:sp>
      <p:sp>
        <p:nvSpPr>
          <p:cNvPr id="1408032" name="Rectangle 32"/>
          <p:cNvSpPr>
            <a:spLocks noChangeArrowheads="1"/>
          </p:cNvSpPr>
          <p:nvPr/>
        </p:nvSpPr>
        <p:spPr bwMode="auto">
          <a:xfrm flipH="1">
            <a:off x="4265614" y="1990725"/>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33" name="Freeform 33"/>
          <p:cNvSpPr>
            <a:spLocks/>
          </p:cNvSpPr>
          <p:nvPr/>
        </p:nvSpPr>
        <p:spPr bwMode="auto">
          <a:xfrm>
            <a:off x="4611688" y="1746251"/>
            <a:ext cx="277812" cy="581025"/>
          </a:xfrm>
          <a:custGeom>
            <a:avLst/>
            <a:gdLst/>
            <a:ahLst/>
            <a:cxnLst>
              <a:cxn ang="0">
                <a:pos x="0" y="414"/>
              </a:cxn>
              <a:cxn ang="0">
                <a:pos x="0" y="174"/>
              </a:cxn>
              <a:cxn ang="0">
                <a:pos x="192" y="0"/>
              </a:cxn>
              <a:cxn ang="0">
                <a:pos x="192" y="222"/>
              </a:cxn>
              <a:cxn ang="0">
                <a:pos x="0" y="414"/>
              </a:cxn>
            </a:cxnLst>
            <a:rect l="0" t="0" r="r" b="b"/>
            <a:pathLst>
              <a:path w="192" h="414">
                <a:moveTo>
                  <a:pt x="0" y="414"/>
                </a:moveTo>
                <a:lnTo>
                  <a:pt x="0" y="174"/>
                </a:lnTo>
                <a:lnTo>
                  <a:pt x="192" y="0"/>
                </a:lnTo>
                <a:lnTo>
                  <a:pt x="192" y="222"/>
                </a:lnTo>
                <a:lnTo>
                  <a:pt x="0" y="414"/>
                </a:lnTo>
                <a:close/>
              </a:path>
            </a:pathLst>
          </a:custGeom>
          <a:noFill/>
          <a:ln w="127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1408034" name="Rectangle 34"/>
          <p:cNvSpPr>
            <a:spLocks noChangeArrowheads="1"/>
          </p:cNvSpPr>
          <p:nvPr/>
        </p:nvSpPr>
        <p:spPr bwMode="auto">
          <a:xfrm flipH="1">
            <a:off x="3919539" y="1990725"/>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35" name="Rectangle 35"/>
          <p:cNvSpPr>
            <a:spLocks noChangeArrowheads="1"/>
          </p:cNvSpPr>
          <p:nvPr/>
        </p:nvSpPr>
        <p:spPr bwMode="auto">
          <a:xfrm flipH="1">
            <a:off x="3571876" y="1990725"/>
            <a:ext cx="347663"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36" name="Rectangle 36"/>
          <p:cNvSpPr>
            <a:spLocks noChangeArrowheads="1"/>
          </p:cNvSpPr>
          <p:nvPr/>
        </p:nvSpPr>
        <p:spPr bwMode="auto">
          <a:xfrm flipH="1">
            <a:off x="3225801" y="1990725"/>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37" name="Rectangle 37"/>
          <p:cNvSpPr>
            <a:spLocks noChangeArrowheads="1"/>
          </p:cNvSpPr>
          <p:nvPr/>
        </p:nvSpPr>
        <p:spPr bwMode="auto">
          <a:xfrm flipH="1">
            <a:off x="2879726" y="1990725"/>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38" name="Rectangle 38"/>
          <p:cNvSpPr>
            <a:spLocks noChangeArrowheads="1"/>
          </p:cNvSpPr>
          <p:nvPr/>
        </p:nvSpPr>
        <p:spPr bwMode="auto">
          <a:xfrm>
            <a:off x="2325689" y="1452563"/>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r>
              <a:rPr lang="en-US" sz="1400" b="1"/>
              <a:t>W</a:t>
            </a:r>
          </a:p>
        </p:txBody>
      </p:sp>
      <p:sp>
        <p:nvSpPr>
          <p:cNvPr id="1408039" name="Rectangle 39"/>
          <p:cNvSpPr>
            <a:spLocks noChangeArrowheads="1"/>
          </p:cNvSpPr>
          <p:nvPr/>
        </p:nvSpPr>
        <p:spPr bwMode="auto">
          <a:xfrm>
            <a:off x="2325689" y="1789113"/>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40" name="Freeform 40"/>
          <p:cNvSpPr>
            <a:spLocks/>
          </p:cNvSpPr>
          <p:nvPr/>
        </p:nvSpPr>
        <p:spPr bwMode="auto">
          <a:xfrm>
            <a:off x="2671763" y="1789113"/>
            <a:ext cx="207962" cy="538162"/>
          </a:xfrm>
          <a:custGeom>
            <a:avLst/>
            <a:gdLst/>
            <a:ahLst/>
            <a:cxnLst>
              <a:cxn ang="0">
                <a:pos x="144" y="384"/>
              </a:cxn>
              <a:cxn ang="0">
                <a:pos x="0" y="240"/>
              </a:cxn>
              <a:cxn ang="0">
                <a:pos x="0" y="0"/>
              </a:cxn>
              <a:cxn ang="0">
                <a:pos x="144" y="144"/>
              </a:cxn>
              <a:cxn ang="0">
                <a:pos x="144" y="384"/>
              </a:cxn>
            </a:cxnLst>
            <a:rect l="0" t="0" r="r" b="b"/>
            <a:pathLst>
              <a:path w="144" h="384">
                <a:moveTo>
                  <a:pt x="144" y="384"/>
                </a:moveTo>
                <a:lnTo>
                  <a:pt x="0" y="240"/>
                </a:lnTo>
                <a:lnTo>
                  <a:pt x="0" y="0"/>
                </a:lnTo>
                <a:lnTo>
                  <a:pt x="144" y="144"/>
                </a:lnTo>
                <a:lnTo>
                  <a:pt x="144" y="384"/>
                </a:lnTo>
                <a:close/>
              </a:path>
            </a:pathLst>
          </a:custGeom>
          <a:noFill/>
          <a:ln w="127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1408041" name="Rectangle 41"/>
          <p:cNvSpPr>
            <a:spLocks noChangeArrowheads="1"/>
          </p:cNvSpPr>
          <p:nvPr/>
        </p:nvSpPr>
        <p:spPr bwMode="auto">
          <a:xfrm flipH="1">
            <a:off x="4265614" y="5822950"/>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42" name="Freeform 42"/>
          <p:cNvSpPr>
            <a:spLocks/>
          </p:cNvSpPr>
          <p:nvPr/>
        </p:nvSpPr>
        <p:spPr bwMode="auto">
          <a:xfrm>
            <a:off x="4611688" y="5580064"/>
            <a:ext cx="277812" cy="579437"/>
          </a:xfrm>
          <a:custGeom>
            <a:avLst/>
            <a:gdLst/>
            <a:ahLst/>
            <a:cxnLst>
              <a:cxn ang="0">
                <a:pos x="0" y="414"/>
              </a:cxn>
              <a:cxn ang="0">
                <a:pos x="0" y="174"/>
              </a:cxn>
              <a:cxn ang="0">
                <a:pos x="192" y="0"/>
              </a:cxn>
              <a:cxn ang="0">
                <a:pos x="192" y="222"/>
              </a:cxn>
              <a:cxn ang="0">
                <a:pos x="0" y="414"/>
              </a:cxn>
            </a:cxnLst>
            <a:rect l="0" t="0" r="r" b="b"/>
            <a:pathLst>
              <a:path w="192" h="414">
                <a:moveTo>
                  <a:pt x="0" y="414"/>
                </a:moveTo>
                <a:lnTo>
                  <a:pt x="0" y="174"/>
                </a:lnTo>
                <a:lnTo>
                  <a:pt x="192" y="0"/>
                </a:lnTo>
                <a:lnTo>
                  <a:pt x="192" y="222"/>
                </a:lnTo>
                <a:lnTo>
                  <a:pt x="0" y="414"/>
                </a:lnTo>
                <a:close/>
              </a:path>
            </a:pathLst>
          </a:custGeom>
          <a:noFill/>
          <a:ln w="127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1408043" name="Rectangle 43"/>
          <p:cNvSpPr>
            <a:spLocks noChangeArrowheads="1"/>
          </p:cNvSpPr>
          <p:nvPr/>
        </p:nvSpPr>
        <p:spPr bwMode="auto">
          <a:xfrm flipH="1">
            <a:off x="3919539" y="5822950"/>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44" name="Rectangle 44"/>
          <p:cNvSpPr>
            <a:spLocks noChangeArrowheads="1"/>
          </p:cNvSpPr>
          <p:nvPr/>
        </p:nvSpPr>
        <p:spPr bwMode="auto">
          <a:xfrm flipH="1">
            <a:off x="3571876" y="5822950"/>
            <a:ext cx="347663"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45" name="Rectangle 45"/>
          <p:cNvSpPr>
            <a:spLocks noChangeArrowheads="1"/>
          </p:cNvSpPr>
          <p:nvPr/>
        </p:nvSpPr>
        <p:spPr bwMode="auto">
          <a:xfrm flipH="1">
            <a:off x="3225801" y="5822950"/>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46" name="Rectangle 46"/>
          <p:cNvSpPr>
            <a:spLocks noChangeArrowheads="1"/>
          </p:cNvSpPr>
          <p:nvPr/>
        </p:nvSpPr>
        <p:spPr bwMode="auto">
          <a:xfrm flipH="1">
            <a:off x="2879726" y="5822950"/>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47" name="Freeform 47"/>
          <p:cNvSpPr>
            <a:spLocks/>
          </p:cNvSpPr>
          <p:nvPr/>
        </p:nvSpPr>
        <p:spPr bwMode="auto">
          <a:xfrm>
            <a:off x="2671763" y="5621338"/>
            <a:ext cx="207962" cy="538162"/>
          </a:xfrm>
          <a:custGeom>
            <a:avLst/>
            <a:gdLst/>
            <a:ahLst/>
            <a:cxnLst>
              <a:cxn ang="0">
                <a:pos x="144" y="384"/>
              </a:cxn>
              <a:cxn ang="0">
                <a:pos x="0" y="240"/>
              </a:cxn>
              <a:cxn ang="0">
                <a:pos x="0" y="0"/>
              </a:cxn>
              <a:cxn ang="0">
                <a:pos x="144" y="144"/>
              </a:cxn>
              <a:cxn ang="0">
                <a:pos x="144" y="384"/>
              </a:cxn>
            </a:cxnLst>
            <a:rect l="0" t="0" r="r" b="b"/>
            <a:pathLst>
              <a:path w="144" h="384">
                <a:moveTo>
                  <a:pt x="144" y="384"/>
                </a:moveTo>
                <a:lnTo>
                  <a:pt x="0" y="240"/>
                </a:lnTo>
                <a:lnTo>
                  <a:pt x="0" y="0"/>
                </a:lnTo>
                <a:lnTo>
                  <a:pt x="144" y="144"/>
                </a:lnTo>
                <a:lnTo>
                  <a:pt x="144" y="384"/>
                </a:lnTo>
                <a:close/>
              </a:path>
            </a:pathLst>
          </a:custGeom>
          <a:noFill/>
          <a:ln w="127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1408048" name="Rectangle 48"/>
          <p:cNvSpPr>
            <a:spLocks noChangeArrowheads="1"/>
          </p:cNvSpPr>
          <p:nvPr/>
        </p:nvSpPr>
        <p:spPr bwMode="auto">
          <a:xfrm>
            <a:off x="4889501" y="5218113"/>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49" name="Rectangle 49"/>
          <p:cNvSpPr>
            <a:spLocks noChangeArrowheads="1"/>
          </p:cNvSpPr>
          <p:nvPr/>
        </p:nvSpPr>
        <p:spPr bwMode="auto">
          <a:xfrm>
            <a:off x="4889501" y="5554663"/>
            <a:ext cx="346075" cy="334962"/>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50" name="Rectangle 50"/>
          <p:cNvSpPr>
            <a:spLocks noChangeArrowheads="1"/>
          </p:cNvSpPr>
          <p:nvPr/>
        </p:nvSpPr>
        <p:spPr bwMode="auto">
          <a:xfrm>
            <a:off x="2325689" y="5218114"/>
            <a:ext cx="346075" cy="403225"/>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51" name="Rectangle 51"/>
          <p:cNvSpPr>
            <a:spLocks noChangeArrowheads="1"/>
          </p:cNvSpPr>
          <p:nvPr/>
        </p:nvSpPr>
        <p:spPr bwMode="auto">
          <a:xfrm>
            <a:off x="2325689" y="5621338"/>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52" name="Text Box 52"/>
          <p:cNvSpPr txBox="1">
            <a:spLocks noChangeArrowheads="1"/>
          </p:cNvSpPr>
          <p:nvPr/>
        </p:nvSpPr>
        <p:spPr bwMode="auto">
          <a:xfrm>
            <a:off x="2925763" y="5418212"/>
            <a:ext cx="1447288" cy="298303"/>
          </a:xfrm>
          <a:prstGeom prst="rect">
            <a:avLst/>
          </a:prstGeom>
          <a:noFill/>
          <a:ln w="12700">
            <a:noFill/>
            <a:miter lim="800000"/>
            <a:headEnd/>
            <a:tailEnd/>
          </a:ln>
          <a:effectLst/>
        </p:spPr>
        <p:txBody>
          <a:bodyPr wrap="none" lIns="82058" tIns="41029" rIns="82058" bIns="41029" anchor="ctr">
            <a:prstTxWarp prst="textNoShape">
              <a:avLst/>
            </a:prstTxWarp>
            <a:spAutoFit/>
          </a:bodyPr>
          <a:lstStyle/>
          <a:p>
            <a:pPr defTabSz="820738"/>
            <a:r>
              <a:rPr lang="en-US" sz="1400" b="1"/>
              <a:t>Memory pipeline</a:t>
            </a:r>
          </a:p>
        </p:txBody>
      </p:sp>
      <p:sp>
        <p:nvSpPr>
          <p:cNvPr id="1408053" name="Line 53"/>
          <p:cNvSpPr>
            <a:spLocks noChangeShapeType="1"/>
          </p:cNvSpPr>
          <p:nvPr/>
        </p:nvSpPr>
        <p:spPr bwMode="auto">
          <a:xfrm flipH="1">
            <a:off x="3157539" y="5756275"/>
            <a:ext cx="1246187"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408054" name="Line 54"/>
          <p:cNvSpPr>
            <a:spLocks noChangeShapeType="1"/>
          </p:cNvSpPr>
          <p:nvPr/>
        </p:nvSpPr>
        <p:spPr bwMode="auto">
          <a:xfrm>
            <a:off x="3295651" y="3940175"/>
            <a:ext cx="969963"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408055" name="Line 55"/>
          <p:cNvSpPr>
            <a:spLocks noChangeShapeType="1"/>
          </p:cNvSpPr>
          <p:nvPr/>
        </p:nvSpPr>
        <p:spPr bwMode="auto">
          <a:xfrm flipV="1">
            <a:off x="2187575" y="2460626"/>
            <a:ext cx="0" cy="1211263"/>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408056" name="Line 56"/>
          <p:cNvSpPr>
            <a:spLocks noChangeShapeType="1"/>
          </p:cNvSpPr>
          <p:nvPr/>
        </p:nvSpPr>
        <p:spPr bwMode="auto">
          <a:xfrm>
            <a:off x="4819650" y="2528888"/>
            <a:ext cx="0" cy="11430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grpSp>
        <p:nvGrpSpPr>
          <p:cNvPr id="1408057" name="Group 57"/>
          <p:cNvGrpSpPr>
            <a:grpSpLocks/>
          </p:cNvGrpSpPr>
          <p:nvPr/>
        </p:nvGrpSpPr>
        <p:grpSpPr bwMode="auto">
          <a:xfrm flipV="1">
            <a:off x="2671764" y="914401"/>
            <a:ext cx="554037" cy="538163"/>
            <a:chOff x="2256" y="2112"/>
            <a:chExt cx="384" cy="384"/>
          </a:xfrm>
        </p:grpSpPr>
        <p:sp>
          <p:nvSpPr>
            <p:cNvPr id="1408058" name="Rectangle 58"/>
            <p:cNvSpPr>
              <a:spLocks noChangeArrowheads="1"/>
            </p:cNvSpPr>
            <p:nvPr/>
          </p:nvSpPr>
          <p:spPr bwMode="auto">
            <a:xfrm flipH="1">
              <a:off x="2400" y="2256"/>
              <a:ext cx="240" cy="240"/>
            </a:xfrm>
            <a:prstGeom prst="rect">
              <a:avLst/>
            </a:prstGeom>
            <a:noFill/>
            <a:ln w="12700">
              <a:solidFill>
                <a:schemeClr val="tx1"/>
              </a:solidFill>
              <a:miter lim="800000"/>
              <a:headEnd/>
              <a:tailEnd/>
            </a:ln>
            <a:effectLst/>
          </p:spPr>
          <p:txBody>
            <a:bodyPr rot="10800000" lIns="82058" tIns="41029" rIns="82058" bIns="41029" anchor="ctr">
              <a:prstTxWarp prst="textNoShape">
                <a:avLst/>
              </a:prstTxWarp>
            </a:bodyPr>
            <a:lstStyle/>
            <a:p>
              <a:pPr defTabSz="820738"/>
              <a:endParaRPr lang="en-US" sz="1400"/>
            </a:p>
          </p:txBody>
        </p:sp>
        <p:sp>
          <p:nvSpPr>
            <p:cNvPr id="1408059" name="Freeform 59"/>
            <p:cNvSpPr>
              <a:spLocks/>
            </p:cNvSpPr>
            <p:nvPr/>
          </p:nvSpPr>
          <p:spPr bwMode="auto">
            <a:xfrm>
              <a:off x="2256" y="2112"/>
              <a:ext cx="144" cy="384"/>
            </a:xfrm>
            <a:custGeom>
              <a:avLst/>
              <a:gdLst/>
              <a:ahLst/>
              <a:cxnLst>
                <a:cxn ang="0">
                  <a:pos x="144" y="384"/>
                </a:cxn>
                <a:cxn ang="0">
                  <a:pos x="0" y="240"/>
                </a:cxn>
                <a:cxn ang="0">
                  <a:pos x="0" y="0"/>
                </a:cxn>
                <a:cxn ang="0">
                  <a:pos x="144" y="144"/>
                </a:cxn>
                <a:cxn ang="0">
                  <a:pos x="144" y="384"/>
                </a:cxn>
              </a:cxnLst>
              <a:rect l="0" t="0" r="r" b="b"/>
              <a:pathLst>
                <a:path w="144" h="384">
                  <a:moveTo>
                    <a:pt x="144" y="384"/>
                  </a:moveTo>
                  <a:lnTo>
                    <a:pt x="0" y="240"/>
                  </a:lnTo>
                  <a:lnTo>
                    <a:pt x="0" y="0"/>
                  </a:lnTo>
                  <a:lnTo>
                    <a:pt x="144" y="144"/>
                  </a:lnTo>
                  <a:lnTo>
                    <a:pt x="144" y="384"/>
                  </a:lnTo>
                  <a:close/>
                </a:path>
              </a:pathLst>
            </a:custGeom>
            <a:noFill/>
            <a:ln w="12700" cap="flat" cmpd="sng">
              <a:solidFill>
                <a:schemeClr val="tx1"/>
              </a:solidFill>
              <a:prstDash val="solid"/>
              <a:round/>
              <a:headEnd/>
              <a:tailEnd/>
            </a:ln>
            <a:effectLst/>
          </p:spPr>
          <p:txBody>
            <a:bodyPr wrap="none" anchor="ctr">
              <a:prstTxWarp prst="textNoShape">
                <a:avLst/>
              </a:prstTxWarp>
            </a:bodyPr>
            <a:lstStyle/>
            <a:p>
              <a:endParaRPr lang="en-US"/>
            </a:p>
          </p:txBody>
        </p:sp>
      </p:grpSp>
      <p:sp>
        <p:nvSpPr>
          <p:cNvPr id="1408060" name="Rectangle 60"/>
          <p:cNvSpPr>
            <a:spLocks noChangeArrowheads="1"/>
          </p:cNvSpPr>
          <p:nvPr/>
        </p:nvSpPr>
        <p:spPr bwMode="auto">
          <a:xfrm flipH="1">
            <a:off x="2325689" y="1116013"/>
            <a:ext cx="346075" cy="336550"/>
          </a:xfrm>
          <a:prstGeom prst="rect">
            <a:avLst/>
          </a:prstGeom>
          <a:noFill/>
          <a:ln w="12700">
            <a:solidFill>
              <a:schemeClr val="tx1"/>
            </a:solidFill>
            <a:miter lim="800000"/>
            <a:headEnd/>
            <a:tailEnd/>
          </a:ln>
          <a:effectLst/>
        </p:spPr>
        <p:txBody>
          <a:bodyPr lIns="82058" tIns="41029" rIns="82058" bIns="41029" anchor="ctr">
            <a:prstTxWarp prst="textNoShape">
              <a:avLst/>
            </a:prstTxWarp>
          </a:bodyPr>
          <a:lstStyle/>
          <a:p>
            <a:pPr defTabSz="820738"/>
            <a:endParaRPr lang="en-US" sz="1400"/>
          </a:p>
        </p:txBody>
      </p:sp>
      <p:sp>
        <p:nvSpPr>
          <p:cNvPr id="1408061" name="AutoShape 61"/>
          <p:cNvSpPr>
            <a:spLocks noChangeArrowheads="1"/>
          </p:cNvSpPr>
          <p:nvPr/>
        </p:nvSpPr>
        <p:spPr bwMode="auto">
          <a:xfrm>
            <a:off x="3295650" y="914400"/>
            <a:ext cx="1385888" cy="336550"/>
          </a:xfrm>
          <a:prstGeom prst="roundRect">
            <a:avLst>
              <a:gd name="adj" fmla="val 16667"/>
            </a:avLst>
          </a:prstGeom>
          <a:solidFill>
            <a:srgbClr val="93F5FD"/>
          </a:solidFill>
          <a:ln w="12700">
            <a:solidFill>
              <a:schemeClr val="tx1"/>
            </a:solidFill>
            <a:round/>
            <a:headEnd/>
            <a:tailEnd/>
          </a:ln>
          <a:effectLst/>
        </p:spPr>
        <p:txBody>
          <a:bodyPr wrap="none" lIns="82058" tIns="41029" rIns="82058" bIns="41029" anchor="ctr">
            <a:prstTxWarp prst="textNoShape">
              <a:avLst/>
            </a:prstTxWarp>
          </a:bodyPr>
          <a:lstStyle/>
          <a:p>
            <a:pPr defTabSz="820738"/>
            <a:r>
              <a:rPr lang="en-US" sz="1400" b="1"/>
              <a:t>Issue Pool</a:t>
            </a:r>
          </a:p>
        </p:txBody>
      </p:sp>
      <p:sp>
        <p:nvSpPr>
          <p:cNvPr id="1408062" name="Line 62"/>
          <p:cNvSpPr>
            <a:spLocks noChangeShapeType="1"/>
          </p:cNvSpPr>
          <p:nvPr/>
        </p:nvSpPr>
        <p:spPr bwMode="auto">
          <a:xfrm flipH="1">
            <a:off x="3433763" y="2460625"/>
            <a:ext cx="83185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408063" name="Line 63"/>
          <p:cNvSpPr>
            <a:spLocks noChangeShapeType="1"/>
          </p:cNvSpPr>
          <p:nvPr/>
        </p:nvSpPr>
        <p:spPr bwMode="auto">
          <a:xfrm>
            <a:off x="3503614" y="1317625"/>
            <a:ext cx="1038225"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408064" name="Text Box 64"/>
          <p:cNvSpPr txBox="1">
            <a:spLocks noChangeArrowheads="1"/>
          </p:cNvSpPr>
          <p:nvPr/>
        </p:nvSpPr>
        <p:spPr bwMode="auto">
          <a:xfrm>
            <a:off x="7248526" y="1104900"/>
            <a:ext cx="4092574" cy="1948226"/>
          </a:xfrm>
          <a:prstGeom prst="rect">
            <a:avLst/>
          </a:prstGeom>
          <a:noFill/>
          <a:ln w="3175">
            <a:noFill/>
            <a:miter lim="800000"/>
            <a:headEnd/>
            <a:tailEnd/>
          </a:ln>
          <a:effectLst/>
        </p:spPr>
        <p:txBody>
          <a:bodyPr wrap="square">
            <a:prstTxWarp prst="textNoShape">
              <a:avLst/>
            </a:prstTxWarp>
            <a:spAutoFit/>
          </a:bodyPr>
          <a:lstStyle/>
          <a:p>
            <a:pPr algn="l">
              <a:lnSpc>
                <a:spcPct val="90000"/>
              </a:lnSpc>
              <a:spcBef>
                <a:spcPct val="30000"/>
              </a:spcBef>
              <a:buSzPct val="100000"/>
              <a:buFontTx/>
              <a:buChar char="•"/>
            </a:pPr>
            <a:r>
              <a:rPr lang="en-US" dirty="0">
                <a:latin typeface="Verdana" charset="0"/>
              </a:rPr>
              <a:t> Every cycle, one VLIW instruction from one active thread is launched into pipeline</a:t>
            </a:r>
          </a:p>
          <a:p>
            <a:pPr algn="l">
              <a:buFontTx/>
              <a:buChar char="•"/>
            </a:pPr>
            <a:r>
              <a:rPr lang="en-US" dirty="0">
                <a:latin typeface="Verdana" charset="0"/>
              </a:rPr>
              <a:t> Instruction pipeline is 21 cycles long</a:t>
            </a:r>
          </a:p>
          <a:p>
            <a:pPr algn="l">
              <a:buFontTx/>
              <a:buChar char="•"/>
            </a:pPr>
            <a:r>
              <a:rPr lang="en-US" dirty="0">
                <a:latin typeface="Verdana" charset="0"/>
              </a:rPr>
              <a:t> Memory operations incur ~150 cycles of latency</a:t>
            </a:r>
          </a:p>
        </p:txBody>
      </p:sp>
      <p:sp>
        <p:nvSpPr>
          <p:cNvPr id="1408065" name="Text Box 65"/>
          <p:cNvSpPr txBox="1">
            <a:spLocks noChangeArrowheads="1"/>
          </p:cNvSpPr>
          <p:nvPr/>
        </p:nvSpPr>
        <p:spPr bwMode="auto">
          <a:xfrm>
            <a:off x="5740400" y="4305300"/>
            <a:ext cx="4546600" cy="1754326"/>
          </a:xfrm>
          <a:prstGeom prst="rect">
            <a:avLst/>
          </a:prstGeom>
          <a:noFill/>
          <a:ln w="3175">
            <a:noFill/>
            <a:miter lim="800000"/>
            <a:headEnd/>
            <a:tailEnd/>
          </a:ln>
          <a:effectLst/>
        </p:spPr>
        <p:txBody>
          <a:bodyPr>
            <a:prstTxWarp prst="textNoShape">
              <a:avLst/>
            </a:prstTxWarp>
            <a:spAutoFit/>
          </a:bodyPr>
          <a:lstStyle/>
          <a:p>
            <a:pPr algn="l"/>
            <a:r>
              <a:rPr lang="en-US">
                <a:latin typeface="Verdana" charset="0"/>
              </a:rPr>
              <a:t>Assuming a single thread issues one instruction every 21 cycles, and clock rate is 260 MHz…</a:t>
            </a:r>
          </a:p>
          <a:p>
            <a:pPr algn="l"/>
            <a:r>
              <a:rPr lang="en-US" i="1">
                <a:latin typeface="Verdana" charset="0"/>
              </a:rPr>
              <a:t>What is single-thread performance?</a:t>
            </a:r>
            <a:r>
              <a:rPr lang="en-US">
                <a:latin typeface="Verdana" charset="0"/>
              </a:rPr>
              <a:t> </a:t>
            </a:r>
          </a:p>
          <a:p>
            <a:pPr lvl="1" algn="l"/>
            <a:r>
              <a:rPr lang="en-US">
                <a:solidFill>
                  <a:schemeClr val="hlink"/>
                </a:solidFill>
                <a:latin typeface="Verdana" charset="0"/>
              </a:rPr>
              <a:t>Effective single-thread issue rate is 260/21 = 12.4 MIPS</a:t>
            </a:r>
          </a:p>
        </p:txBody>
      </p:sp>
    </p:spTree>
    <p:extLst>
      <p:ext uri="{BB962C8B-B14F-4D97-AF65-F5344CB8AC3E}">
        <p14:creationId xmlns:p14="http://schemas.microsoft.com/office/powerpoint/2010/main" val="29785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80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806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080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Grp="1" noChangeArrowheads="1"/>
          </p:cNvSpPr>
          <p:nvPr>
            <p:ph type="title"/>
          </p:nvPr>
        </p:nvSpPr>
        <p:spPr>
          <a:xfrm>
            <a:off x="838200" y="365126"/>
            <a:ext cx="10515600" cy="801688"/>
          </a:xfrm>
        </p:spPr>
        <p:txBody>
          <a:bodyPr/>
          <a:lstStyle/>
          <a:p>
            <a:r>
              <a:rPr lang="en-US" dirty="0"/>
              <a:t>Coarse-Grain Multithreading</a:t>
            </a:r>
          </a:p>
        </p:txBody>
      </p:sp>
      <p:sp>
        <p:nvSpPr>
          <p:cNvPr id="1410051" name="Rectangle 3"/>
          <p:cNvSpPr>
            <a:spLocks noGrp="1" noChangeArrowheads="1"/>
          </p:cNvSpPr>
          <p:nvPr>
            <p:ph idx="1"/>
          </p:nvPr>
        </p:nvSpPr>
        <p:spPr>
          <a:xfrm>
            <a:off x="838200" y="1346200"/>
            <a:ext cx="10515600" cy="4830763"/>
          </a:xfrm>
          <a:noFill/>
          <a:ln/>
        </p:spPr>
        <p:txBody>
          <a:bodyPr>
            <a:normAutofit/>
          </a:bodyPr>
          <a:lstStyle/>
          <a:p>
            <a:r>
              <a:rPr lang="en-US" dirty="0" err="1"/>
              <a:t>Tera</a:t>
            </a:r>
            <a:r>
              <a:rPr lang="en-US" dirty="0"/>
              <a:t> MTA </a:t>
            </a:r>
            <a:r>
              <a:rPr lang="zh-CN" altLang="en-US" dirty="0" smtClean="0"/>
              <a:t>适用于大规模数据集并且数据</a:t>
            </a:r>
            <a:r>
              <a:rPr lang="zh-CN" altLang="en-US" dirty="0"/>
              <a:t>本地</a:t>
            </a:r>
            <a:r>
              <a:rPr lang="zh-CN" altLang="en-US" dirty="0" smtClean="0"/>
              <a:t>性较低的应用</a:t>
            </a:r>
            <a:endParaRPr lang="en-US" dirty="0"/>
          </a:p>
          <a:p>
            <a:pPr lvl="1"/>
            <a:r>
              <a:rPr lang="zh-CN" altLang="en-US" dirty="0" smtClean="0"/>
              <a:t>没有数据</a:t>
            </a:r>
            <a:r>
              <a:rPr lang="en-US" altLang="zh-CN" dirty="0" smtClean="0"/>
              <a:t>Cache</a:t>
            </a:r>
            <a:endParaRPr lang="en-US" dirty="0"/>
          </a:p>
          <a:p>
            <a:pPr lvl="1"/>
            <a:r>
              <a:rPr lang="zh-CN" altLang="en-US" dirty="0" smtClean="0"/>
              <a:t>需要大量的并行线程以隐藏存储器访问延迟</a:t>
            </a:r>
            <a:endParaRPr lang="en-US" dirty="0"/>
          </a:p>
          <a:p>
            <a:pPr lvl="1"/>
            <a:endParaRPr lang="en-US" sz="2000" dirty="0"/>
          </a:p>
          <a:p>
            <a:r>
              <a:rPr lang="zh-CN" altLang="en-US" dirty="0" smtClean="0"/>
              <a:t>其他数据本地性较好的应用</a:t>
            </a:r>
            <a:endParaRPr lang="en-US" dirty="0"/>
          </a:p>
          <a:p>
            <a:pPr lvl="1"/>
            <a:r>
              <a:rPr lang="zh-CN" altLang="en-US" dirty="0" smtClean="0"/>
              <a:t>如果</a:t>
            </a:r>
            <a:r>
              <a:rPr lang="en-US" altLang="zh-CN" dirty="0" smtClean="0"/>
              <a:t>Cache</a:t>
            </a:r>
            <a:r>
              <a:rPr lang="zh-CN" altLang="en-US" dirty="0" smtClean="0"/>
              <a:t>命中，流水线上的停顿</a:t>
            </a:r>
            <a:r>
              <a:rPr lang="zh-CN" altLang="en-US" dirty="0" smtClean="0"/>
              <a:t>较少</a:t>
            </a:r>
            <a:endParaRPr lang="en-US" altLang="zh-CN" dirty="0" smtClean="0"/>
          </a:p>
          <a:p>
            <a:pPr lvl="1"/>
            <a:r>
              <a:rPr lang="zh-CN" altLang="en-US" dirty="0" smtClean="0"/>
              <a:t>仅</a:t>
            </a:r>
            <a:r>
              <a:rPr lang="zh-CN" altLang="en-US" dirty="0" smtClean="0"/>
              <a:t>需要添加较少的线程来隐藏偶尔的</a:t>
            </a:r>
            <a:r>
              <a:rPr lang="en-US" altLang="zh-CN" dirty="0" smtClean="0"/>
              <a:t>Cache</a:t>
            </a:r>
            <a:r>
              <a:rPr lang="zh-CN" altLang="en-US" dirty="0" smtClean="0"/>
              <a:t>失效导致的延迟</a:t>
            </a:r>
            <a:endParaRPr lang="en-US" dirty="0"/>
          </a:p>
          <a:p>
            <a:pPr lvl="1"/>
            <a:r>
              <a:rPr lang="en-US" altLang="zh-CN" dirty="0" smtClean="0"/>
              <a:t>Cache</a:t>
            </a:r>
            <a:r>
              <a:rPr lang="zh-CN" altLang="en-US" dirty="0" smtClean="0"/>
              <a:t>失效时，将该线程换</a:t>
            </a:r>
            <a:r>
              <a:rPr lang="zh-CN" altLang="en-US" dirty="0" smtClean="0"/>
              <a:t>出</a:t>
            </a:r>
            <a:endParaRPr lang="en-US" altLang="zh-CN" dirty="0" smtClean="0"/>
          </a:p>
          <a:p>
            <a:r>
              <a:rPr lang="zh-CN" altLang="en-US" dirty="0" smtClean="0"/>
              <a:t>当某一线程的执行存在长延迟操作时，选择另一线程执行，并切换线程上下文</a:t>
            </a:r>
            <a:endParaRPr lang="en-US" dirty="0"/>
          </a:p>
          <a:p>
            <a:endParaRPr lang="en-US" dirty="0"/>
          </a:p>
        </p:txBody>
      </p:sp>
      <p:sp>
        <p:nvSpPr>
          <p:cNvPr id="5" name="Slide Number Placeholder 4"/>
          <p:cNvSpPr>
            <a:spLocks noGrp="1"/>
          </p:cNvSpPr>
          <p:nvPr>
            <p:ph type="sldNum" sz="quarter" idx="12"/>
          </p:nvPr>
        </p:nvSpPr>
        <p:spPr/>
        <p:txBody>
          <a:bodyPr/>
          <a:lstStyle/>
          <a:p>
            <a:fld id="{43D7F0D0-9E21-5149-BB33-60E98459E9D5}" type="slidenum">
              <a:rPr lang="en-US"/>
              <a:pPr/>
              <a:t>221</a:t>
            </a:fld>
            <a:endParaRPr lang="en-US" b="0">
              <a:solidFill>
                <a:srgbClr val="FBBA03"/>
              </a:solidFill>
            </a:endParaRPr>
          </a:p>
        </p:txBody>
      </p:sp>
    </p:spTree>
    <p:extLst>
      <p:ext uri="{BB962C8B-B14F-4D97-AF65-F5344CB8AC3E}">
        <p14:creationId xmlns:p14="http://schemas.microsoft.com/office/powerpoint/2010/main" val="69491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0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10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10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00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100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1005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1005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10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0051" grpId="0" build="p" autoUpdateAnimBg="0"/>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p:nvPr>
        </p:nvSpPr>
        <p:spPr>
          <a:xfrm>
            <a:off x="3403600" y="152400"/>
            <a:ext cx="5816600" cy="609600"/>
          </a:xfrm>
        </p:spPr>
        <p:txBody>
          <a:bodyPr>
            <a:normAutofit fontScale="90000"/>
          </a:bodyPr>
          <a:lstStyle/>
          <a:p>
            <a:r>
              <a:rPr lang="en-US" dirty="0"/>
              <a:t>MIT Alewife (1990)</a:t>
            </a:r>
          </a:p>
        </p:txBody>
      </p:sp>
      <p:sp>
        <p:nvSpPr>
          <p:cNvPr id="1412099" name="Rectangle 3"/>
          <p:cNvSpPr>
            <a:spLocks noGrp="1" noChangeArrowheads="1"/>
          </p:cNvSpPr>
          <p:nvPr>
            <p:ph idx="1"/>
          </p:nvPr>
        </p:nvSpPr>
        <p:spPr>
          <a:xfrm>
            <a:off x="4559300" y="1663700"/>
            <a:ext cx="6794500" cy="4114800"/>
          </a:xfrm>
          <a:ln/>
        </p:spPr>
        <p:txBody>
          <a:bodyPr vert="horz" lIns="82058" tIns="41029" rIns="82058" bIns="41029" rtlCol="0">
            <a:normAutofit/>
          </a:bodyPr>
          <a:lstStyle/>
          <a:p>
            <a:pPr marL="171450" indent="-171450"/>
            <a:r>
              <a:rPr lang="en-US" dirty="0"/>
              <a:t>Modified SPARC chips</a:t>
            </a:r>
          </a:p>
          <a:p>
            <a:pPr lvl="1"/>
            <a:r>
              <a:rPr lang="en-US" dirty="0"/>
              <a:t>register windows hold different thread contexts</a:t>
            </a:r>
          </a:p>
          <a:p>
            <a:pPr marL="171450" indent="-171450"/>
            <a:r>
              <a:rPr lang="en-US" dirty="0"/>
              <a:t>Up to four threads per node</a:t>
            </a:r>
          </a:p>
          <a:p>
            <a:pPr marL="171450" indent="-171450"/>
            <a:r>
              <a:rPr lang="en-US" dirty="0"/>
              <a:t>Thread switch on local cache miss</a:t>
            </a:r>
          </a:p>
          <a:p>
            <a:pPr marL="171450" indent="-171450"/>
            <a:endParaRPr lang="en-US" dirty="0"/>
          </a:p>
          <a:p>
            <a:pPr marL="171450" indent="-171450"/>
            <a:endParaRPr lang="en-US" dirty="0"/>
          </a:p>
          <a:p>
            <a:pPr marL="171450" indent="-171450"/>
            <a:endParaRPr lang="en-US" dirty="0"/>
          </a:p>
        </p:txBody>
      </p:sp>
      <p:sp>
        <p:nvSpPr>
          <p:cNvPr id="6" name="Slide Number Placeholder 4"/>
          <p:cNvSpPr>
            <a:spLocks noGrp="1"/>
          </p:cNvSpPr>
          <p:nvPr>
            <p:ph type="sldNum" sz="quarter" idx="12"/>
          </p:nvPr>
        </p:nvSpPr>
        <p:spPr/>
        <p:txBody>
          <a:bodyPr/>
          <a:lstStyle/>
          <a:p>
            <a:fld id="{D3C593F3-D5AA-C646-A2EF-9B7166E9598F}" type="slidenum">
              <a:rPr lang="en-US"/>
              <a:pPr/>
              <a:t>222</a:t>
            </a:fld>
            <a:endParaRPr lang="en-US" b="0">
              <a:solidFill>
                <a:srgbClr val="FBBA03"/>
              </a:solidFill>
            </a:endParaRPr>
          </a:p>
        </p:txBody>
      </p:sp>
      <p:pic>
        <p:nvPicPr>
          <p:cNvPr id="1412100" name="Picture 4" descr="16-extender"/>
          <p:cNvPicPr>
            <a:picLocks noChangeAspect="1" noChangeArrowheads="1"/>
          </p:cNvPicPr>
          <p:nvPr/>
        </p:nvPicPr>
        <p:blipFill>
          <a:blip r:embed="rId3"/>
          <a:srcRect/>
          <a:stretch>
            <a:fillRect/>
          </a:stretch>
        </p:blipFill>
        <p:spPr bwMode="auto">
          <a:xfrm>
            <a:off x="660400" y="1130300"/>
            <a:ext cx="3302000" cy="4953000"/>
          </a:xfrm>
          <a:prstGeom prst="rect">
            <a:avLst/>
          </a:prstGeom>
          <a:noFill/>
          <a:ln w="9525">
            <a:noFill/>
            <a:miter lim="800000"/>
            <a:headEnd/>
            <a:tailEnd/>
          </a:ln>
        </p:spPr>
      </p:pic>
    </p:spTree>
    <p:extLst>
      <p:ext uri="{BB962C8B-B14F-4D97-AF65-F5344CB8AC3E}">
        <p14:creationId xmlns:p14="http://schemas.microsoft.com/office/powerpoint/2010/main" val="11312370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1026"/>
          <p:cNvSpPr>
            <a:spLocks noGrp="1" noChangeArrowheads="1"/>
          </p:cNvSpPr>
          <p:nvPr>
            <p:ph type="title"/>
          </p:nvPr>
        </p:nvSpPr>
        <p:spPr>
          <a:xfrm>
            <a:off x="977900" y="136525"/>
            <a:ext cx="10515600" cy="866775"/>
          </a:xfrm>
        </p:spPr>
        <p:txBody>
          <a:bodyPr/>
          <a:lstStyle/>
          <a:p>
            <a:r>
              <a:rPr lang="en-US" dirty="0"/>
              <a:t>IBM PowerPC RS64-IV (2000)</a:t>
            </a:r>
          </a:p>
        </p:txBody>
      </p:sp>
      <p:sp>
        <p:nvSpPr>
          <p:cNvPr id="1414147" name="Rectangle 1027"/>
          <p:cNvSpPr>
            <a:spLocks noGrp="1" noChangeArrowheads="1"/>
          </p:cNvSpPr>
          <p:nvPr>
            <p:ph idx="1"/>
          </p:nvPr>
        </p:nvSpPr>
        <p:spPr>
          <a:xfrm>
            <a:off x="838200" y="1231900"/>
            <a:ext cx="10515600" cy="4945063"/>
          </a:xfrm>
          <a:noFill/>
          <a:ln/>
        </p:spPr>
        <p:txBody>
          <a:bodyPr/>
          <a:lstStyle/>
          <a:p>
            <a:r>
              <a:rPr lang="en-US" dirty="0"/>
              <a:t>Commercial coarse-grain multithreading CPU</a:t>
            </a:r>
          </a:p>
          <a:p>
            <a:r>
              <a:rPr lang="en-US" dirty="0"/>
              <a:t>Based on PowerPC with quad-issue in-order five-stage pipeline</a:t>
            </a:r>
          </a:p>
          <a:p>
            <a:r>
              <a:rPr lang="en-US" dirty="0"/>
              <a:t>Each physical CPU supports two virtual CPUs</a:t>
            </a:r>
          </a:p>
          <a:p>
            <a:r>
              <a:rPr lang="en-US" dirty="0"/>
              <a:t>On L2 cache miss, pipeline is flushed and execution switches to second thread</a:t>
            </a:r>
          </a:p>
          <a:p>
            <a:pPr lvl="1"/>
            <a:r>
              <a:rPr lang="en-US" dirty="0"/>
              <a:t>short pipeline minimizes flush penalty (4 cycles), small compared to memory access latency</a:t>
            </a:r>
          </a:p>
          <a:p>
            <a:pPr lvl="1"/>
            <a:r>
              <a:rPr lang="en-US" dirty="0"/>
              <a:t>flush pipeline to simplify exception handling</a:t>
            </a:r>
          </a:p>
          <a:p>
            <a:endParaRPr lang="en-US" dirty="0"/>
          </a:p>
        </p:txBody>
      </p:sp>
      <p:sp>
        <p:nvSpPr>
          <p:cNvPr id="5" name="Slide Number Placeholder 4"/>
          <p:cNvSpPr>
            <a:spLocks noGrp="1"/>
          </p:cNvSpPr>
          <p:nvPr>
            <p:ph type="sldNum" sz="quarter" idx="12"/>
          </p:nvPr>
        </p:nvSpPr>
        <p:spPr/>
        <p:txBody>
          <a:bodyPr/>
          <a:lstStyle/>
          <a:p>
            <a:fld id="{593541FA-25F8-3F4F-8E92-9F25F8E16E1F}" type="slidenum">
              <a:rPr lang="en-US"/>
              <a:pPr/>
              <a:t>223</a:t>
            </a:fld>
            <a:endParaRPr lang="en-US" b="0">
              <a:solidFill>
                <a:srgbClr val="FBBA03"/>
              </a:solidFill>
            </a:endParaRPr>
          </a:p>
        </p:txBody>
      </p:sp>
    </p:spTree>
    <p:extLst>
      <p:ext uri="{BB962C8B-B14F-4D97-AF65-F5344CB8AC3E}">
        <p14:creationId xmlns:p14="http://schemas.microsoft.com/office/powerpoint/2010/main" val="308062150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88975"/>
          </a:xfrm>
        </p:spPr>
        <p:txBody>
          <a:bodyPr/>
          <a:lstStyle/>
          <a:p>
            <a:r>
              <a:rPr lang="en-US" dirty="0" smtClean="0"/>
              <a:t>Oracle/Sun Niagara processors</a:t>
            </a:r>
            <a:endParaRPr lang="en-US" dirty="0"/>
          </a:p>
        </p:txBody>
      </p:sp>
      <p:sp>
        <p:nvSpPr>
          <p:cNvPr id="5" name="Content Placeholder 4"/>
          <p:cNvSpPr>
            <a:spLocks noGrp="1"/>
          </p:cNvSpPr>
          <p:nvPr>
            <p:ph idx="1"/>
          </p:nvPr>
        </p:nvSpPr>
        <p:spPr>
          <a:xfrm>
            <a:off x="838200" y="1193800"/>
            <a:ext cx="10515600" cy="4983163"/>
          </a:xfrm>
        </p:spPr>
        <p:txBody>
          <a:bodyPr>
            <a:normAutofit lnSpcReduction="10000"/>
          </a:bodyPr>
          <a:lstStyle/>
          <a:p>
            <a:r>
              <a:rPr lang="en-US" dirty="0" smtClean="0"/>
              <a:t>Target is datacenters running web servers and databases, with many concurrent requests</a:t>
            </a:r>
          </a:p>
          <a:p>
            <a:r>
              <a:rPr lang="en-US" dirty="0" smtClean="0"/>
              <a:t>Provide multiple simple cores each with multiple hardware threads, reduced energy/operation though much lower single thread performance</a:t>
            </a:r>
          </a:p>
          <a:p>
            <a:endParaRPr lang="en-US" dirty="0" smtClean="0"/>
          </a:p>
          <a:p>
            <a:r>
              <a:rPr lang="en-US" dirty="0" smtClean="0"/>
              <a:t>Niagara-1 [2004], 8 cores, 4 threads/core</a:t>
            </a:r>
          </a:p>
          <a:p>
            <a:r>
              <a:rPr lang="en-US" dirty="0" smtClean="0"/>
              <a:t>Niagara-2 [2007], 8 cores, 8 threads/core</a:t>
            </a:r>
          </a:p>
          <a:p>
            <a:r>
              <a:rPr lang="en-US" dirty="0" smtClean="0"/>
              <a:t>Niagara-3 [2009], 16 cores, 8 threads/core</a:t>
            </a:r>
          </a:p>
          <a:p>
            <a:r>
              <a:rPr lang="en-US" dirty="0" smtClean="0"/>
              <a:t>T4 [2011], 8 cores, 8 threads/core</a:t>
            </a:r>
          </a:p>
          <a:p>
            <a:r>
              <a:rPr lang="en-US" dirty="0" smtClean="0"/>
              <a:t>T5 [2012], 16 cores, 8 threads/core</a:t>
            </a:r>
            <a:endParaRPr lang="en-US" dirty="0"/>
          </a:p>
        </p:txBody>
      </p:sp>
      <p:sp>
        <p:nvSpPr>
          <p:cNvPr id="3" name="Slide Number Placeholder 2"/>
          <p:cNvSpPr>
            <a:spLocks noGrp="1"/>
          </p:cNvSpPr>
          <p:nvPr>
            <p:ph type="sldNum" sz="quarter" idx="12"/>
          </p:nvPr>
        </p:nvSpPr>
        <p:spPr/>
        <p:txBody>
          <a:bodyPr/>
          <a:lstStyle/>
          <a:p>
            <a:fld id="{F9A082D7-775B-8543-8766-D08E84A910B7}" type="slidenum">
              <a:rPr lang="en-US" smtClean="0"/>
              <a:pPr/>
              <a:t>224</a:t>
            </a:fld>
            <a:endParaRPr lang="en-US" b="0">
              <a:solidFill>
                <a:srgbClr val="FBBA03"/>
              </a:solidFill>
            </a:endParaRPr>
          </a:p>
        </p:txBody>
      </p:sp>
    </p:spTree>
    <p:extLst>
      <p:ext uri="{BB962C8B-B14F-4D97-AF65-F5344CB8AC3E}">
        <p14:creationId xmlns:p14="http://schemas.microsoft.com/office/powerpoint/2010/main" val="171309783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8686800" cy="736600"/>
          </a:xfrm>
        </p:spPr>
        <p:txBody>
          <a:bodyPr/>
          <a:lstStyle/>
          <a:p>
            <a:r>
              <a:rPr lang="en-US" dirty="0" smtClean="0"/>
              <a:t>Oracle/Sun Niagara-3, </a:t>
            </a:r>
            <a:r>
              <a:rPr lang="en-US" sz="2400" dirty="0"/>
              <a:t>“Rainbow Falls” 2009</a:t>
            </a:r>
          </a:p>
        </p:txBody>
      </p:sp>
      <p:sp>
        <p:nvSpPr>
          <p:cNvPr id="3" name="Slide Number Placeholder 2"/>
          <p:cNvSpPr>
            <a:spLocks noGrp="1"/>
          </p:cNvSpPr>
          <p:nvPr>
            <p:ph type="sldNum" sz="quarter" idx="12"/>
          </p:nvPr>
        </p:nvSpPr>
        <p:spPr/>
        <p:txBody>
          <a:bodyPr/>
          <a:lstStyle/>
          <a:p>
            <a:fld id="{F9A082D7-775B-8543-8766-D08E84A910B7}" type="slidenum">
              <a:rPr lang="en-US" smtClean="0"/>
              <a:pPr/>
              <a:t>225</a:t>
            </a:fld>
            <a:endParaRPr lang="en-US" b="0">
              <a:solidFill>
                <a:srgbClr val="FBBA03"/>
              </a:solidFill>
            </a:endParaRPr>
          </a:p>
        </p:txBody>
      </p:sp>
      <p:pic>
        <p:nvPicPr>
          <p:cNvPr id="5" name="Picture 4"/>
          <p:cNvPicPr>
            <a:picLocks noChangeAspect="1"/>
          </p:cNvPicPr>
          <p:nvPr/>
        </p:nvPicPr>
        <p:blipFill>
          <a:blip r:embed="rId2"/>
          <a:stretch>
            <a:fillRect/>
          </a:stretch>
        </p:blipFill>
        <p:spPr>
          <a:xfrm>
            <a:off x="5562600" y="2144057"/>
            <a:ext cx="5105400" cy="4404855"/>
          </a:xfrm>
          <a:prstGeom prst="rect">
            <a:avLst/>
          </a:prstGeom>
        </p:spPr>
      </p:pic>
      <p:pic>
        <p:nvPicPr>
          <p:cNvPr id="7" name="Picture 6"/>
          <p:cNvPicPr>
            <a:picLocks noChangeAspect="1"/>
          </p:cNvPicPr>
          <p:nvPr/>
        </p:nvPicPr>
        <p:blipFill>
          <a:blip r:embed="rId3"/>
          <a:stretch>
            <a:fillRect/>
          </a:stretch>
        </p:blipFill>
        <p:spPr>
          <a:xfrm>
            <a:off x="1524001" y="914400"/>
            <a:ext cx="4085779" cy="4113262"/>
          </a:xfrm>
          <a:prstGeom prst="rect">
            <a:avLst/>
          </a:prstGeom>
        </p:spPr>
      </p:pic>
    </p:spTree>
    <p:extLst>
      <p:ext uri="{BB962C8B-B14F-4D97-AF65-F5344CB8AC3E}">
        <p14:creationId xmlns:p14="http://schemas.microsoft.com/office/powerpoint/2010/main" val="37157105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2" name="Rectangle 2"/>
          <p:cNvSpPr>
            <a:spLocks noGrp="1" noChangeArrowheads="1"/>
          </p:cNvSpPr>
          <p:nvPr>
            <p:ph type="title"/>
          </p:nvPr>
        </p:nvSpPr>
        <p:spPr/>
        <p:txBody>
          <a:bodyPr/>
          <a:lstStyle/>
          <a:p>
            <a:r>
              <a:rPr lang="en-US"/>
              <a:t>Simultaneous Multithreading (SMT) for OoO Superscalars</a:t>
            </a:r>
          </a:p>
        </p:txBody>
      </p:sp>
      <p:sp>
        <p:nvSpPr>
          <p:cNvPr id="1418243" name="Rectangle 3"/>
          <p:cNvSpPr>
            <a:spLocks noGrp="1" noChangeArrowheads="1"/>
          </p:cNvSpPr>
          <p:nvPr>
            <p:ph idx="1"/>
          </p:nvPr>
        </p:nvSpPr>
        <p:spPr/>
        <p:txBody>
          <a:bodyPr/>
          <a:lstStyle/>
          <a:p>
            <a:endParaRPr lang="en-US" dirty="0"/>
          </a:p>
          <a:p>
            <a:r>
              <a:rPr lang="zh-CN" altLang="en-US" dirty="0" smtClean="0"/>
              <a:t>“</a:t>
            </a:r>
            <a:r>
              <a:rPr lang="en-US" altLang="zh-CN" dirty="0" smtClean="0"/>
              <a:t>vertical</a:t>
            </a:r>
            <a:r>
              <a:rPr lang="zh-CN" altLang="en-US" dirty="0" smtClean="0"/>
              <a:t>”多线程：即某一时段每条流水线上运行一个线程</a:t>
            </a:r>
            <a:endParaRPr lang="en-US" dirty="0"/>
          </a:p>
          <a:p>
            <a:r>
              <a:rPr lang="en-US" dirty="0"/>
              <a:t>SMT </a:t>
            </a:r>
            <a:r>
              <a:rPr lang="zh-CN" altLang="en-US" dirty="0" smtClean="0"/>
              <a:t>使用</a:t>
            </a:r>
            <a:r>
              <a:rPr lang="en-US" altLang="zh-CN" dirty="0" err="1" smtClean="0"/>
              <a:t>OoOSuperscalar</a:t>
            </a:r>
            <a:r>
              <a:rPr lang="zh-CN" altLang="en-US" dirty="0" smtClean="0"/>
              <a:t>细粒度控制技术在相同时钟周期运行多个线程的指令，以更好的利用系统资源</a:t>
            </a:r>
            <a:endParaRPr lang="en-US" dirty="0"/>
          </a:p>
        </p:txBody>
      </p:sp>
      <p:sp>
        <p:nvSpPr>
          <p:cNvPr id="5" name="Slide Number Placeholder 4"/>
          <p:cNvSpPr>
            <a:spLocks noGrp="1"/>
          </p:cNvSpPr>
          <p:nvPr>
            <p:ph type="sldNum" sz="quarter" idx="12"/>
          </p:nvPr>
        </p:nvSpPr>
        <p:spPr/>
        <p:txBody>
          <a:bodyPr/>
          <a:lstStyle/>
          <a:p>
            <a:fld id="{0D86BED1-05E8-0D4B-9FB0-E9D0408DA5A3}" type="slidenum">
              <a:rPr lang="en-US"/>
              <a:pPr/>
              <a:t>226</a:t>
            </a:fld>
            <a:endParaRPr lang="en-US" b="0">
              <a:solidFill>
                <a:srgbClr val="FBBA03"/>
              </a:solidFill>
            </a:endParaRPr>
          </a:p>
        </p:txBody>
      </p:sp>
    </p:spTree>
    <p:extLst>
      <p:ext uri="{BB962C8B-B14F-4D97-AF65-F5344CB8AC3E}">
        <p14:creationId xmlns:p14="http://schemas.microsoft.com/office/powerpoint/2010/main" val="298473985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290" name="Rectangle 2"/>
          <p:cNvSpPr>
            <a:spLocks noGrp="1" noChangeArrowheads="1"/>
          </p:cNvSpPr>
          <p:nvPr>
            <p:ph type="title"/>
          </p:nvPr>
        </p:nvSpPr>
        <p:spPr>
          <a:xfrm>
            <a:off x="635000" y="106364"/>
            <a:ext cx="10947400" cy="731837"/>
          </a:xfrm>
          <a:noFill/>
        </p:spPr>
        <p:txBody>
          <a:bodyPr>
            <a:normAutofit fontScale="90000"/>
          </a:bodyPr>
          <a:lstStyle/>
          <a:p>
            <a:pPr marL="25400">
              <a:tabLst>
                <a:tab pos="317500" algn="l"/>
                <a:tab pos="1231900" algn="l"/>
                <a:tab pos="2146300" algn="l"/>
                <a:tab pos="3060700" algn="l"/>
                <a:tab pos="3975100" algn="l"/>
                <a:tab pos="4889500" algn="l"/>
                <a:tab pos="5803900" algn="l"/>
              </a:tabLst>
            </a:pPr>
            <a:r>
              <a:rPr lang="en-US" dirty="0"/>
              <a:t>For most apps, most execution units lie idle in an </a:t>
            </a:r>
            <a:r>
              <a:rPr lang="en-US" dirty="0" err="1"/>
              <a:t>OoO</a:t>
            </a:r>
            <a:r>
              <a:rPr lang="en-US" dirty="0"/>
              <a:t> superscalar</a:t>
            </a:r>
          </a:p>
        </p:txBody>
      </p:sp>
      <p:sp>
        <p:nvSpPr>
          <p:cNvPr id="7" name="Slide Number Placeholder 4"/>
          <p:cNvSpPr>
            <a:spLocks noGrp="1"/>
          </p:cNvSpPr>
          <p:nvPr>
            <p:ph type="sldNum" sz="quarter" idx="12"/>
          </p:nvPr>
        </p:nvSpPr>
        <p:spPr/>
        <p:txBody>
          <a:bodyPr/>
          <a:lstStyle/>
          <a:p>
            <a:fld id="{5B8C054A-7F49-1D4D-B5BD-657F5E5E43CC}" type="slidenum">
              <a:rPr lang="en-US"/>
              <a:pPr/>
              <a:t>227</a:t>
            </a:fld>
            <a:endParaRPr lang="en-US" b="0">
              <a:solidFill>
                <a:srgbClr val="FBBA03"/>
              </a:solidFill>
            </a:endParaRPr>
          </a:p>
        </p:txBody>
      </p:sp>
      <p:pic>
        <p:nvPicPr>
          <p:cNvPr id="1420291" name="Picture 3"/>
          <p:cNvPicPr>
            <a:picLocks noChangeAspect="1" noChangeArrowheads="1"/>
          </p:cNvPicPr>
          <p:nvPr/>
        </p:nvPicPr>
        <p:blipFill>
          <a:blip r:embed="rId3"/>
          <a:srcRect/>
          <a:stretch>
            <a:fillRect/>
          </a:stretch>
        </p:blipFill>
        <p:spPr bwMode="auto">
          <a:xfrm>
            <a:off x="1092200" y="804863"/>
            <a:ext cx="5994400" cy="6053137"/>
          </a:xfrm>
          <a:prstGeom prst="rect">
            <a:avLst/>
          </a:prstGeom>
          <a:noFill/>
          <a:ln w="25400">
            <a:noFill/>
            <a:miter lim="800000"/>
            <a:headEnd/>
            <a:tailEnd/>
          </a:ln>
          <a:effectLst/>
        </p:spPr>
      </p:pic>
      <p:sp>
        <p:nvSpPr>
          <p:cNvPr id="1420292" name="Text Box 4"/>
          <p:cNvSpPr txBox="1">
            <a:spLocks noChangeArrowheads="1"/>
          </p:cNvSpPr>
          <p:nvPr/>
        </p:nvSpPr>
        <p:spPr bwMode="auto">
          <a:xfrm>
            <a:off x="7594600" y="4235450"/>
            <a:ext cx="3505200" cy="1098550"/>
          </a:xfrm>
          <a:prstGeom prst="rect">
            <a:avLst/>
          </a:prstGeom>
          <a:noFill/>
          <a:ln w="9525">
            <a:noFill/>
            <a:miter lim="800000"/>
            <a:headEnd/>
            <a:tailEnd/>
          </a:ln>
          <a:effectLst/>
        </p:spPr>
        <p:txBody>
          <a:bodyPr lIns="0" tIns="0" rIns="0" bIns="0">
            <a:prstTxWarp prst="textNoShape">
              <a:avLst/>
            </a:prstTxWarp>
            <a:spAutoFit/>
          </a:bodyPr>
          <a:lstStyle/>
          <a:p>
            <a:pPr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pPr>
            <a:r>
              <a:rPr lang="en-US" dirty="0">
                <a:solidFill>
                  <a:srgbClr val="053DE8"/>
                </a:solidFill>
                <a:latin typeface="Helvetica" charset="0"/>
              </a:rPr>
              <a:t>From: </a:t>
            </a:r>
            <a:r>
              <a:rPr lang="en-US" dirty="0" err="1">
                <a:solidFill>
                  <a:srgbClr val="053DE8"/>
                </a:solidFill>
                <a:latin typeface="Helvetica" charset="0"/>
              </a:rPr>
              <a:t>Tullsen</a:t>
            </a:r>
            <a:r>
              <a:rPr lang="en-US" dirty="0">
                <a:solidFill>
                  <a:srgbClr val="053DE8"/>
                </a:solidFill>
                <a:latin typeface="Helvetica" charset="0"/>
              </a:rPr>
              <a:t>, Eggers, and Levy,</a:t>
            </a:r>
          </a:p>
          <a:p>
            <a:pPr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pPr>
            <a:r>
              <a:rPr lang="en-US" dirty="0">
                <a:solidFill>
                  <a:srgbClr val="053DE8"/>
                </a:solidFill>
                <a:latin typeface="Helvetica" charset="0"/>
              </a:rPr>
              <a:t>“Simultaneous Multithreading: Maximizing On-chip Parallelism”, ISCA 1995.</a:t>
            </a:r>
          </a:p>
        </p:txBody>
      </p:sp>
      <p:sp>
        <p:nvSpPr>
          <p:cNvPr id="1420293" name="Text Box 5"/>
          <p:cNvSpPr txBox="1">
            <a:spLocks noChangeArrowheads="1"/>
          </p:cNvSpPr>
          <p:nvPr/>
        </p:nvSpPr>
        <p:spPr bwMode="auto">
          <a:xfrm>
            <a:off x="7543800" y="1491219"/>
            <a:ext cx="4292600" cy="369332"/>
          </a:xfrm>
          <a:prstGeom prst="rect">
            <a:avLst/>
          </a:prstGeom>
          <a:noFill/>
          <a:ln w="9525">
            <a:noFill/>
            <a:miter lim="800000"/>
            <a:headEnd/>
            <a:tailEnd/>
          </a:ln>
          <a:effectLst/>
        </p:spPr>
        <p:txBody>
          <a:bodyPr wrap="square" lIns="0" tIns="0" rIns="0" bIns="0">
            <a:prstTxWarp prst="textNoShape">
              <a:avLst/>
            </a:prstTxWarp>
            <a:spAutoFit/>
          </a:bodyPr>
          <a:lstStyle/>
          <a:p>
            <a:pPr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pPr>
            <a:r>
              <a:rPr lang="en-US" sz="2400" b="1" dirty="0">
                <a:solidFill>
                  <a:srgbClr val="053DE8"/>
                </a:solidFill>
                <a:latin typeface="Helvetica" charset="0"/>
              </a:rPr>
              <a:t>For an 8-way superscalar.</a:t>
            </a:r>
          </a:p>
        </p:txBody>
      </p:sp>
    </p:spTree>
    <p:extLst>
      <p:ext uri="{BB962C8B-B14F-4D97-AF65-F5344CB8AC3E}">
        <p14:creationId xmlns:p14="http://schemas.microsoft.com/office/powerpoint/2010/main" val="2011460622"/>
      </p:ext>
    </p:extLst>
  </p:cSld>
  <p:clrMapOvr>
    <a:masterClrMapping/>
  </p:clrMapOvr>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Rectangle 2"/>
          <p:cNvSpPr>
            <a:spLocks noGrp="1" noChangeArrowheads="1"/>
          </p:cNvSpPr>
          <p:nvPr>
            <p:ph type="title"/>
          </p:nvPr>
        </p:nvSpPr>
        <p:spPr>
          <a:xfrm>
            <a:off x="838200" y="365125"/>
            <a:ext cx="10515600" cy="809625"/>
          </a:xfrm>
        </p:spPr>
        <p:txBody>
          <a:bodyPr/>
          <a:lstStyle/>
          <a:p>
            <a:r>
              <a:rPr lang="en-US" dirty="0"/>
              <a:t>Superscalar Machine Efficiency</a:t>
            </a:r>
          </a:p>
        </p:txBody>
      </p:sp>
      <p:sp>
        <p:nvSpPr>
          <p:cNvPr id="60" name="Slide Number Placeholder 3"/>
          <p:cNvSpPr>
            <a:spLocks noGrp="1"/>
          </p:cNvSpPr>
          <p:nvPr>
            <p:ph type="sldNum" sz="quarter" idx="12"/>
          </p:nvPr>
        </p:nvSpPr>
        <p:spPr/>
        <p:txBody>
          <a:bodyPr/>
          <a:lstStyle/>
          <a:p>
            <a:fld id="{095FCC7B-23C7-6A42-AE97-6D7E82C812E1}" type="slidenum">
              <a:rPr lang="en-US"/>
              <a:pPr/>
              <a:t>228</a:t>
            </a:fld>
            <a:endParaRPr lang="en-US" b="0">
              <a:solidFill>
                <a:srgbClr val="FBBA03"/>
              </a:solidFill>
            </a:endParaRPr>
          </a:p>
        </p:txBody>
      </p:sp>
      <p:grpSp>
        <p:nvGrpSpPr>
          <p:cNvPr id="1422339" name="Group 3"/>
          <p:cNvGrpSpPr>
            <a:grpSpLocks/>
          </p:cNvGrpSpPr>
          <p:nvPr/>
        </p:nvGrpSpPr>
        <p:grpSpPr bwMode="auto">
          <a:xfrm>
            <a:off x="3641726" y="1484314"/>
            <a:ext cx="2454275" cy="4078287"/>
            <a:chOff x="1382" y="791"/>
            <a:chExt cx="1546" cy="2569"/>
          </a:xfrm>
        </p:grpSpPr>
        <p:sp>
          <p:nvSpPr>
            <p:cNvPr id="1422340" name="Text Box 4"/>
            <p:cNvSpPr txBox="1">
              <a:spLocks noChangeArrowheads="1"/>
            </p:cNvSpPr>
            <p:nvPr/>
          </p:nvSpPr>
          <p:spPr bwMode="auto">
            <a:xfrm>
              <a:off x="2102" y="791"/>
              <a:ext cx="799"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i="1"/>
                <a:t>Issue width</a:t>
              </a:r>
            </a:p>
          </p:txBody>
        </p:sp>
        <p:grpSp>
          <p:nvGrpSpPr>
            <p:cNvPr id="1422341" name="Group 5"/>
            <p:cNvGrpSpPr>
              <a:grpSpLocks/>
            </p:cNvGrpSpPr>
            <p:nvPr/>
          </p:nvGrpSpPr>
          <p:grpSpPr bwMode="auto">
            <a:xfrm>
              <a:off x="2160" y="1248"/>
              <a:ext cx="768" cy="2112"/>
              <a:chOff x="2160" y="1248"/>
              <a:chExt cx="768" cy="2112"/>
            </a:xfrm>
          </p:grpSpPr>
          <p:sp>
            <p:nvSpPr>
              <p:cNvPr id="1422342" name="Rectangle 6" descr="Solid diamond"/>
              <p:cNvSpPr>
                <a:spLocks noChangeArrowheads="1"/>
              </p:cNvSpPr>
              <p:nvPr/>
            </p:nvSpPr>
            <p:spPr bwMode="auto">
              <a:xfrm>
                <a:off x="2160" y="124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43" name="Rectangle 7" descr="Solid diamond"/>
              <p:cNvSpPr>
                <a:spLocks noChangeArrowheads="1"/>
              </p:cNvSpPr>
              <p:nvPr/>
            </p:nvSpPr>
            <p:spPr bwMode="auto">
              <a:xfrm>
                <a:off x="2352" y="124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44" name="Rectangle 8" descr="Solid diamond"/>
              <p:cNvSpPr>
                <a:spLocks noChangeArrowheads="1"/>
              </p:cNvSpPr>
              <p:nvPr/>
            </p:nvSpPr>
            <p:spPr bwMode="auto">
              <a:xfrm>
                <a:off x="2544" y="124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45" name="Rectangle 9"/>
              <p:cNvSpPr>
                <a:spLocks noChangeArrowheads="1"/>
              </p:cNvSpPr>
              <p:nvPr/>
            </p:nvSpPr>
            <p:spPr bwMode="auto">
              <a:xfrm>
                <a:off x="2736" y="1248"/>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46" name="Rectangle 10"/>
              <p:cNvSpPr>
                <a:spLocks noChangeArrowheads="1"/>
              </p:cNvSpPr>
              <p:nvPr/>
            </p:nvSpPr>
            <p:spPr bwMode="auto">
              <a:xfrm>
                <a:off x="2160" y="1440"/>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47" name="Rectangle 11"/>
              <p:cNvSpPr>
                <a:spLocks noChangeArrowheads="1"/>
              </p:cNvSpPr>
              <p:nvPr/>
            </p:nvSpPr>
            <p:spPr bwMode="auto">
              <a:xfrm>
                <a:off x="2352" y="1440"/>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48" name="Rectangle 12" descr="Solid diamond"/>
              <p:cNvSpPr>
                <a:spLocks noChangeArrowheads="1"/>
              </p:cNvSpPr>
              <p:nvPr/>
            </p:nvSpPr>
            <p:spPr bwMode="auto">
              <a:xfrm>
                <a:off x="2544" y="1440"/>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49" name="Rectangle 13"/>
              <p:cNvSpPr>
                <a:spLocks noChangeArrowheads="1"/>
              </p:cNvSpPr>
              <p:nvPr/>
            </p:nvSpPr>
            <p:spPr bwMode="auto">
              <a:xfrm>
                <a:off x="2736" y="1440"/>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50" name="Rectangle 14"/>
              <p:cNvSpPr>
                <a:spLocks noChangeArrowheads="1"/>
              </p:cNvSpPr>
              <p:nvPr/>
            </p:nvSpPr>
            <p:spPr bwMode="auto">
              <a:xfrm>
                <a:off x="2160" y="1632"/>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51" name="Rectangle 15"/>
              <p:cNvSpPr>
                <a:spLocks noChangeArrowheads="1"/>
              </p:cNvSpPr>
              <p:nvPr/>
            </p:nvSpPr>
            <p:spPr bwMode="auto">
              <a:xfrm>
                <a:off x="2352" y="1632"/>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52" name="Rectangle 16"/>
              <p:cNvSpPr>
                <a:spLocks noChangeArrowheads="1"/>
              </p:cNvSpPr>
              <p:nvPr/>
            </p:nvSpPr>
            <p:spPr bwMode="auto">
              <a:xfrm>
                <a:off x="2544" y="1632"/>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53" name="Rectangle 17"/>
              <p:cNvSpPr>
                <a:spLocks noChangeArrowheads="1"/>
              </p:cNvSpPr>
              <p:nvPr/>
            </p:nvSpPr>
            <p:spPr bwMode="auto">
              <a:xfrm>
                <a:off x="2736" y="1632"/>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54" name="Rectangle 18"/>
              <p:cNvSpPr>
                <a:spLocks noChangeArrowheads="1"/>
              </p:cNvSpPr>
              <p:nvPr/>
            </p:nvSpPr>
            <p:spPr bwMode="auto">
              <a:xfrm>
                <a:off x="2160" y="1824"/>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55" name="Rectangle 19"/>
              <p:cNvSpPr>
                <a:spLocks noChangeArrowheads="1"/>
              </p:cNvSpPr>
              <p:nvPr/>
            </p:nvSpPr>
            <p:spPr bwMode="auto">
              <a:xfrm>
                <a:off x="2352" y="1824"/>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56" name="Rectangle 20"/>
              <p:cNvSpPr>
                <a:spLocks noChangeArrowheads="1"/>
              </p:cNvSpPr>
              <p:nvPr/>
            </p:nvSpPr>
            <p:spPr bwMode="auto">
              <a:xfrm>
                <a:off x="2544" y="1824"/>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57" name="Rectangle 21"/>
              <p:cNvSpPr>
                <a:spLocks noChangeArrowheads="1"/>
              </p:cNvSpPr>
              <p:nvPr/>
            </p:nvSpPr>
            <p:spPr bwMode="auto">
              <a:xfrm>
                <a:off x="2736" y="1824"/>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58" name="Rectangle 22"/>
              <p:cNvSpPr>
                <a:spLocks noChangeArrowheads="1"/>
              </p:cNvSpPr>
              <p:nvPr/>
            </p:nvSpPr>
            <p:spPr bwMode="auto">
              <a:xfrm>
                <a:off x="2160" y="2016"/>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59" name="Rectangle 23" descr="Solid diamond"/>
              <p:cNvSpPr>
                <a:spLocks noChangeArrowheads="1"/>
              </p:cNvSpPr>
              <p:nvPr/>
            </p:nvSpPr>
            <p:spPr bwMode="auto">
              <a:xfrm>
                <a:off x="2352" y="201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60" name="Rectangle 24" descr="Solid diamond"/>
              <p:cNvSpPr>
                <a:spLocks noChangeArrowheads="1"/>
              </p:cNvSpPr>
              <p:nvPr/>
            </p:nvSpPr>
            <p:spPr bwMode="auto">
              <a:xfrm>
                <a:off x="2544" y="201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61" name="Rectangle 25"/>
              <p:cNvSpPr>
                <a:spLocks noChangeArrowheads="1"/>
              </p:cNvSpPr>
              <p:nvPr/>
            </p:nvSpPr>
            <p:spPr bwMode="auto">
              <a:xfrm>
                <a:off x="2736" y="2016"/>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62" name="Rectangle 26"/>
              <p:cNvSpPr>
                <a:spLocks noChangeArrowheads="1"/>
              </p:cNvSpPr>
              <p:nvPr/>
            </p:nvSpPr>
            <p:spPr bwMode="auto">
              <a:xfrm>
                <a:off x="2160" y="2208"/>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63" name="Rectangle 27"/>
              <p:cNvSpPr>
                <a:spLocks noChangeArrowheads="1"/>
              </p:cNvSpPr>
              <p:nvPr/>
            </p:nvSpPr>
            <p:spPr bwMode="auto">
              <a:xfrm>
                <a:off x="2352" y="2208"/>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64" name="Rectangle 28" descr="Solid diamond"/>
              <p:cNvSpPr>
                <a:spLocks noChangeArrowheads="1"/>
              </p:cNvSpPr>
              <p:nvPr/>
            </p:nvSpPr>
            <p:spPr bwMode="auto">
              <a:xfrm>
                <a:off x="2544" y="220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65" name="Rectangle 29"/>
              <p:cNvSpPr>
                <a:spLocks noChangeArrowheads="1"/>
              </p:cNvSpPr>
              <p:nvPr/>
            </p:nvSpPr>
            <p:spPr bwMode="auto">
              <a:xfrm>
                <a:off x="2736" y="2208"/>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66" name="Rectangle 30"/>
              <p:cNvSpPr>
                <a:spLocks noChangeArrowheads="1"/>
              </p:cNvSpPr>
              <p:nvPr/>
            </p:nvSpPr>
            <p:spPr bwMode="auto">
              <a:xfrm>
                <a:off x="2160" y="2400"/>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67" name="Rectangle 31"/>
              <p:cNvSpPr>
                <a:spLocks noChangeArrowheads="1"/>
              </p:cNvSpPr>
              <p:nvPr/>
            </p:nvSpPr>
            <p:spPr bwMode="auto">
              <a:xfrm>
                <a:off x="2352" y="2400"/>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68" name="Rectangle 32"/>
              <p:cNvSpPr>
                <a:spLocks noChangeArrowheads="1"/>
              </p:cNvSpPr>
              <p:nvPr/>
            </p:nvSpPr>
            <p:spPr bwMode="auto">
              <a:xfrm>
                <a:off x="2544" y="2400"/>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69" name="Rectangle 33"/>
              <p:cNvSpPr>
                <a:spLocks noChangeArrowheads="1"/>
              </p:cNvSpPr>
              <p:nvPr/>
            </p:nvSpPr>
            <p:spPr bwMode="auto">
              <a:xfrm>
                <a:off x="2736" y="2400"/>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70" name="Rectangle 34"/>
              <p:cNvSpPr>
                <a:spLocks noChangeArrowheads="1"/>
              </p:cNvSpPr>
              <p:nvPr/>
            </p:nvSpPr>
            <p:spPr bwMode="auto">
              <a:xfrm>
                <a:off x="2160" y="2592"/>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71" name="Rectangle 35"/>
              <p:cNvSpPr>
                <a:spLocks noChangeArrowheads="1"/>
              </p:cNvSpPr>
              <p:nvPr/>
            </p:nvSpPr>
            <p:spPr bwMode="auto">
              <a:xfrm>
                <a:off x="2352" y="2592"/>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72" name="Rectangle 36" descr="Solid diamond"/>
              <p:cNvSpPr>
                <a:spLocks noChangeArrowheads="1"/>
              </p:cNvSpPr>
              <p:nvPr/>
            </p:nvSpPr>
            <p:spPr bwMode="auto">
              <a:xfrm>
                <a:off x="2544" y="2592"/>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73" name="Rectangle 37"/>
              <p:cNvSpPr>
                <a:spLocks noChangeArrowheads="1"/>
              </p:cNvSpPr>
              <p:nvPr/>
            </p:nvSpPr>
            <p:spPr bwMode="auto">
              <a:xfrm>
                <a:off x="2736" y="2592"/>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74" name="Rectangle 38" descr="Solid diamond"/>
              <p:cNvSpPr>
                <a:spLocks noChangeArrowheads="1"/>
              </p:cNvSpPr>
              <p:nvPr/>
            </p:nvSpPr>
            <p:spPr bwMode="auto">
              <a:xfrm>
                <a:off x="2160" y="2784"/>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75" name="Rectangle 39" descr="Solid diamond"/>
              <p:cNvSpPr>
                <a:spLocks noChangeArrowheads="1"/>
              </p:cNvSpPr>
              <p:nvPr/>
            </p:nvSpPr>
            <p:spPr bwMode="auto">
              <a:xfrm>
                <a:off x="2352" y="2784"/>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76" name="Rectangle 40"/>
              <p:cNvSpPr>
                <a:spLocks noChangeArrowheads="1"/>
              </p:cNvSpPr>
              <p:nvPr/>
            </p:nvSpPr>
            <p:spPr bwMode="auto">
              <a:xfrm>
                <a:off x="2544" y="2784"/>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77" name="Rectangle 41"/>
              <p:cNvSpPr>
                <a:spLocks noChangeArrowheads="1"/>
              </p:cNvSpPr>
              <p:nvPr/>
            </p:nvSpPr>
            <p:spPr bwMode="auto">
              <a:xfrm>
                <a:off x="2736" y="2784"/>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78" name="Rectangle 42" descr="Solid diamond"/>
              <p:cNvSpPr>
                <a:spLocks noChangeArrowheads="1"/>
              </p:cNvSpPr>
              <p:nvPr/>
            </p:nvSpPr>
            <p:spPr bwMode="auto">
              <a:xfrm>
                <a:off x="2160"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79" name="Rectangle 43" descr="Solid diamond"/>
              <p:cNvSpPr>
                <a:spLocks noChangeArrowheads="1"/>
              </p:cNvSpPr>
              <p:nvPr/>
            </p:nvSpPr>
            <p:spPr bwMode="auto">
              <a:xfrm>
                <a:off x="2352"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80" name="Rectangle 44" descr="Solid diamond"/>
              <p:cNvSpPr>
                <a:spLocks noChangeArrowheads="1"/>
              </p:cNvSpPr>
              <p:nvPr/>
            </p:nvSpPr>
            <p:spPr bwMode="auto">
              <a:xfrm>
                <a:off x="2544"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81" name="Rectangle 45" descr="Solid diamond"/>
              <p:cNvSpPr>
                <a:spLocks noChangeArrowheads="1"/>
              </p:cNvSpPr>
              <p:nvPr/>
            </p:nvSpPr>
            <p:spPr bwMode="auto">
              <a:xfrm>
                <a:off x="2736"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2382" name="Rectangle 46"/>
              <p:cNvSpPr>
                <a:spLocks noChangeArrowheads="1"/>
              </p:cNvSpPr>
              <p:nvPr/>
            </p:nvSpPr>
            <p:spPr bwMode="auto">
              <a:xfrm>
                <a:off x="2160" y="3168"/>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83" name="Rectangle 47"/>
              <p:cNvSpPr>
                <a:spLocks noChangeArrowheads="1"/>
              </p:cNvSpPr>
              <p:nvPr/>
            </p:nvSpPr>
            <p:spPr bwMode="auto">
              <a:xfrm>
                <a:off x="2352" y="3168"/>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84" name="Rectangle 48"/>
              <p:cNvSpPr>
                <a:spLocks noChangeArrowheads="1"/>
              </p:cNvSpPr>
              <p:nvPr/>
            </p:nvSpPr>
            <p:spPr bwMode="auto">
              <a:xfrm>
                <a:off x="2544" y="3168"/>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2385" name="Rectangle 49"/>
              <p:cNvSpPr>
                <a:spLocks noChangeArrowheads="1"/>
              </p:cNvSpPr>
              <p:nvPr/>
            </p:nvSpPr>
            <p:spPr bwMode="auto">
              <a:xfrm>
                <a:off x="2736" y="3168"/>
                <a:ext cx="192" cy="192"/>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1422386" name="Line 50"/>
            <p:cNvSpPr>
              <a:spLocks noChangeShapeType="1"/>
            </p:cNvSpPr>
            <p:nvPr/>
          </p:nvSpPr>
          <p:spPr bwMode="auto">
            <a:xfrm>
              <a:off x="2160" y="1056"/>
              <a:ext cx="768" cy="0"/>
            </a:xfrm>
            <a:prstGeom prst="line">
              <a:avLst/>
            </a:prstGeom>
            <a:noFill/>
            <a:ln w="25400">
              <a:solidFill>
                <a:schemeClr val="tx1"/>
              </a:solidFill>
              <a:round/>
              <a:headEnd type="triangle" w="med" len="med"/>
              <a:tailEnd type="triangle" w="med" len="med"/>
            </a:ln>
            <a:effectLst/>
          </p:spPr>
          <p:txBody>
            <a:bodyPr>
              <a:prstTxWarp prst="textNoShape">
                <a:avLst/>
              </a:prstTxWarp>
            </a:bodyPr>
            <a:lstStyle/>
            <a:p>
              <a:endParaRPr lang="en-US"/>
            </a:p>
          </p:txBody>
        </p:sp>
        <p:sp>
          <p:nvSpPr>
            <p:cNvPr id="1422387" name="Line 51"/>
            <p:cNvSpPr>
              <a:spLocks noChangeShapeType="1"/>
            </p:cNvSpPr>
            <p:nvPr/>
          </p:nvSpPr>
          <p:spPr bwMode="auto">
            <a:xfrm>
              <a:off x="1872" y="1824"/>
              <a:ext cx="0" cy="912"/>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422388" name="Text Box 52"/>
            <p:cNvSpPr txBox="1">
              <a:spLocks noChangeArrowheads="1"/>
            </p:cNvSpPr>
            <p:nvPr/>
          </p:nvSpPr>
          <p:spPr bwMode="auto">
            <a:xfrm>
              <a:off x="1382" y="2183"/>
              <a:ext cx="412"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i="1"/>
                <a:t>Time</a:t>
              </a:r>
            </a:p>
          </p:txBody>
        </p:sp>
      </p:grpSp>
      <p:sp>
        <p:nvSpPr>
          <p:cNvPr id="1422389" name="Line 53"/>
          <p:cNvSpPr>
            <a:spLocks noChangeShapeType="1"/>
          </p:cNvSpPr>
          <p:nvPr/>
        </p:nvSpPr>
        <p:spPr bwMode="auto">
          <a:xfrm flipV="1">
            <a:off x="6096000" y="2932113"/>
            <a:ext cx="685800" cy="76200"/>
          </a:xfrm>
          <a:prstGeom prst="line">
            <a:avLst/>
          </a:prstGeom>
          <a:noFill/>
          <a:ln w="25400">
            <a:solidFill>
              <a:schemeClr val="tx1"/>
            </a:solidFill>
            <a:round/>
            <a:headEnd type="triangle" w="med" len="med"/>
            <a:tailEnd/>
          </a:ln>
          <a:effectLst/>
        </p:spPr>
        <p:txBody>
          <a:bodyPr>
            <a:prstTxWarp prst="textNoShape">
              <a:avLst/>
            </a:prstTxWarp>
          </a:bodyPr>
          <a:lstStyle/>
          <a:p>
            <a:endParaRPr lang="en-US"/>
          </a:p>
        </p:txBody>
      </p:sp>
      <p:sp>
        <p:nvSpPr>
          <p:cNvPr id="1422390" name="Text Box 54"/>
          <p:cNvSpPr txBox="1">
            <a:spLocks noChangeArrowheads="1"/>
          </p:cNvSpPr>
          <p:nvPr/>
        </p:nvSpPr>
        <p:spPr bwMode="auto">
          <a:xfrm>
            <a:off x="6705600" y="2627313"/>
            <a:ext cx="2743200" cy="641350"/>
          </a:xfrm>
          <a:prstGeom prst="rect">
            <a:avLst/>
          </a:prstGeom>
          <a:noFill/>
          <a:ln w="25400">
            <a:noFill/>
            <a:miter lim="800000"/>
            <a:headEnd/>
            <a:tailEnd/>
          </a:ln>
          <a:effectLst/>
        </p:spPr>
        <p:txBody>
          <a:bodyPr>
            <a:prstTxWarp prst="textNoShape">
              <a:avLst/>
            </a:prstTxWarp>
            <a:spAutoFit/>
          </a:bodyPr>
          <a:lstStyle/>
          <a:p>
            <a:pPr algn="l">
              <a:spcBef>
                <a:spcPct val="0"/>
              </a:spcBef>
            </a:pPr>
            <a:r>
              <a:rPr lang="en-US" b="1" i="1"/>
              <a:t>Completely idle cycle (</a:t>
            </a:r>
            <a:r>
              <a:rPr lang="en-US" b="1" i="1">
                <a:solidFill>
                  <a:schemeClr val="hlink"/>
                </a:solidFill>
              </a:rPr>
              <a:t>vertical waste</a:t>
            </a:r>
            <a:r>
              <a:rPr lang="en-US" b="1" i="1"/>
              <a:t>)</a:t>
            </a:r>
          </a:p>
        </p:txBody>
      </p:sp>
      <p:sp>
        <p:nvSpPr>
          <p:cNvPr id="1422391" name="Line 55"/>
          <p:cNvSpPr>
            <a:spLocks noChangeShapeType="1"/>
          </p:cNvSpPr>
          <p:nvPr/>
        </p:nvSpPr>
        <p:spPr bwMode="auto">
          <a:xfrm flipH="1" flipV="1">
            <a:off x="4267200" y="2286000"/>
            <a:ext cx="685800" cy="76200"/>
          </a:xfrm>
          <a:prstGeom prst="line">
            <a:avLst/>
          </a:prstGeom>
          <a:noFill/>
          <a:ln w="25400">
            <a:solidFill>
              <a:schemeClr val="tx1"/>
            </a:solidFill>
            <a:round/>
            <a:headEnd type="triangle" w="med" len="med"/>
            <a:tailEnd/>
          </a:ln>
          <a:effectLst/>
        </p:spPr>
        <p:txBody>
          <a:bodyPr>
            <a:prstTxWarp prst="textNoShape">
              <a:avLst/>
            </a:prstTxWarp>
          </a:bodyPr>
          <a:lstStyle/>
          <a:p>
            <a:endParaRPr lang="en-US"/>
          </a:p>
        </p:txBody>
      </p:sp>
      <p:sp>
        <p:nvSpPr>
          <p:cNvPr id="1422392" name="Text Box 56"/>
          <p:cNvSpPr txBox="1">
            <a:spLocks noChangeArrowheads="1"/>
          </p:cNvSpPr>
          <p:nvPr/>
        </p:nvSpPr>
        <p:spPr bwMode="auto">
          <a:xfrm>
            <a:off x="3352801" y="1905000"/>
            <a:ext cx="1387475" cy="641350"/>
          </a:xfrm>
          <a:prstGeom prst="rect">
            <a:avLst/>
          </a:prstGeom>
          <a:noFill/>
          <a:ln w="25400">
            <a:noFill/>
            <a:miter lim="800000"/>
            <a:headEnd/>
            <a:tailEnd/>
          </a:ln>
          <a:effectLst/>
        </p:spPr>
        <p:txBody>
          <a:bodyPr>
            <a:prstTxWarp prst="textNoShape">
              <a:avLst/>
            </a:prstTxWarp>
            <a:spAutoFit/>
          </a:bodyPr>
          <a:lstStyle/>
          <a:p>
            <a:pPr algn="l">
              <a:spcBef>
                <a:spcPct val="0"/>
              </a:spcBef>
            </a:pPr>
            <a:r>
              <a:rPr lang="en-US" b="1" i="1"/>
              <a:t>Instruction issue</a:t>
            </a:r>
          </a:p>
        </p:txBody>
      </p:sp>
      <p:sp>
        <p:nvSpPr>
          <p:cNvPr id="1422393" name="Line 57"/>
          <p:cNvSpPr>
            <a:spLocks noChangeShapeType="1"/>
          </p:cNvSpPr>
          <p:nvPr/>
        </p:nvSpPr>
        <p:spPr bwMode="auto">
          <a:xfrm flipV="1">
            <a:off x="6096000" y="4303714"/>
            <a:ext cx="762000" cy="192087"/>
          </a:xfrm>
          <a:prstGeom prst="line">
            <a:avLst/>
          </a:prstGeom>
          <a:noFill/>
          <a:ln w="25400">
            <a:solidFill>
              <a:schemeClr val="tx1"/>
            </a:solidFill>
            <a:round/>
            <a:headEnd type="triangle" w="med" len="med"/>
            <a:tailEnd/>
          </a:ln>
          <a:effectLst/>
        </p:spPr>
        <p:txBody>
          <a:bodyPr>
            <a:prstTxWarp prst="textNoShape">
              <a:avLst/>
            </a:prstTxWarp>
          </a:bodyPr>
          <a:lstStyle/>
          <a:p>
            <a:endParaRPr lang="en-US"/>
          </a:p>
        </p:txBody>
      </p:sp>
      <p:sp>
        <p:nvSpPr>
          <p:cNvPr id="1422394" name="Text Box 58"/>
          <p:cNvSpPr txBox="1">
            <a:spLocks noChangeArrowheads="1"/>
          </p:cNvSpPr>
          <p:nvPr/>
        </p:nvSpPr>
        <p:spPr bwMode="auto">
          <a:xfrm>
            <a:off x="6934200" y="3922714"/>
            <a:ext cx="2438400" cy="915987"/>
          </a:xfrm>
          <a:prstGeom prst="rect">
            <a:avLst/>
          </a:prstGeom>
          <a:noFill/>
          <a:ln w="25400">
            <a:noFill/>
            <a:miter lim="800000"/>
            <a:headEnd/>
            <a:tailEnd/>
          </a:ln>
          <a:effectLst/>
        </p:spPr>
        <p:txBody>
          <a:bodyPr>
            <a:prstTxWarp prst="textNoShape">
              <a:avLst/>
            </a:prstTxWarp>
            <a:spAutoFit/>
          </a:bodyPr>
          <a:lstStyle/>
          <a:p>
            <a:pPr algn="l">
              <a:spcBef>
                <a:spcPct val="0"/>
              </a:spcBef>
            </a:pPr>
            <a:r>
              <a:rPr lang="en-US" b="1" i="1"/>
              <a:t>Partially filled cycle, i.e., IPC &lt; 4</a:t>
            </a:r>
          </a:p>
          <a:p>
            <a:pPr algn="l">
              <a:spcBef>
                <a:spcPct val="0"/>
              </a:spcBef>
            </a:pPr>
            <a:r>
              <a:rPr lang="en-US" b="1" i="1"/>
              <a:t>(</a:t>
            </a:r>
            <a:r>
              <a:rPr lang="en-US" b="1" i="1">
                <a:solidFill>
                  <a:schemeClr val="hlink"/>
                </a:solidFill>
              </a:rPr>
              <a:t>horizontal waste</a:t>
            </a:r>
            <a:r>
              <a:rPr lang="en-US" b="1" i="1"/>
              <a:t>)</a:t>
            </a:r>
          </a:p>
        </p:txBody>
      </p:sp>
    </p:spTree>
    <p:extLst>
      <p:ext uri="{BB962C8B-B14F-4D97-AF65-F5344CB8AC3E}">
        <p14:creationId xmlns:p14="http://schemas.microsoft.com/office/powerpoint/2010/main" val="248730395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6" name="Rectangle 2"/>
          <p:cNvSpPr>
            <a:spLocks noGrp="1" noChangeArrowheads="1"/>
          </p:cNvSpPr>
          <p:nvPr>
            <p:ph type="title"/>
          </p:nvPr>
        </p:nvSpPr>
        <p:spPr>
          <a:xfrm>
            <a:off x="2479675" y="0"/>
            <a:ext cx="7162800" cy="914400"/>
          </a:xfrm>
        </p:spPr>
        <p:txBody>
          <a:bodyPr/>
          <a:lstStyle/>
          <a:p>
            <a:r>
              <a:rPr lang="en-US"/>
              <a:t>Vertical Multithreading</a:t>
            </a:r>
          </a:p>
        </p:txBody>
      </p:sp>
      <p:sp>
        <p:nvSpPr>
          <p:cNvPr id="1424387" name="Rectangle 3"/>
          <p:cNvSpPr>
            <a:spLocks noGrp="1" noChangeArrowheads="1"/>
          </p:cNvSpPr>
          <p:nvPr>
            <p:ph idx="1"/>
          </p:nvPr>
        </p:nvSpPr>
        <p:spPr>
          <a:xfrm>
            <a:off x="1130300" y="5232400"/>
            <a:ext cx="9664700" cy="1244600"/>
          </a:xfrm>
          <a:noFill/>
          <a:ln/>
        </p:spPr>
        <p:txBody>
          <a:bodyPr>
            <a:normAutofit/>
          </a:bodyPr>
          <a:lstStyle/>
          <a:p>
            <a:r>
              <a:rPr lang="zh-CN" altLang="en-US" dirty="0" smtClean="0"/>
              <a:t>如果基于细粒度的时钟周期交叉运行模式，结果怎样？</a:t>
            </a:r>
            <a:endParaRPr lang="en-US" dirty="0"/>
          </a:p>
          <a:p>
            <a:pPr lvl="1">
              <a:lnSpc>
                <a:spcPct val="100000"/>
              </a:lnSpc>
              <a:spcBef>
                <a:spcPct val="0"/>
              </a:spcBef>
            </a:pPr>
            <a:r>
              <a:rPr lang="en-US" sz="2800" dirty="0">
                <a:solidFill>
                  <a:schemeClr val="hlink"/>
                </a:solidFill>
              </a:rPr>
              <a:t>removes vertical waste, but leaves some horizontal waste</a:t>
            </a:r>
          </a:p>
        </p:txBody>
      </p:sp>
      <p:sp>
        <p:nvSpPr>
          <p:cNvPr id="59" name="Slide Number Placeholder 4"/>
          <p:cNvSpPr>
            <a:spLocks noGrp="1"/>
          </p:cNvSpPr>
          <p:nvPr>
            <p:ph type="sldNum" sz="quarter" idx="12"/>
          </p:nvPr>
        </p:nvSpPr>
        <p:spPr/>
        <p:txBody>
          <a:bodyPr/>
          <a:lstStyle/>
          <a:p>
            <a:fld id="{26A8A34F-5C70-EE49-A3BA-755E8EFACE42}" type="slidenum">
              <a:rPr lang="en-US"/>
              <a:pPr/>
              <a:t>229</a:t>
            </a:fld>
            <a:endParaRPr lang="en-US" b="0">
              <a:solidFill>
                <a:srgbClr val="FBBA03"/>
              </a:solidFill>
            </a:endParaRPr>
          </a:p>
        </p:txBody>
      </p:sp>
      <p:sp>
        <p:nvSpPr>
          <p:cNvPr id="1424388" name="Rectangle 4" descr="Solid diamond"/>
          <p:cNvSpPr>
            <a:spLocks noChangeArrowheads="1"/>
          </p:cNvSpPr>
          <p:nvPr/>
        </p:nvSpPr>
        <p:spPr bwMode="auto">
          <a:xfrm>
            <a:off x="4051300" y="15875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389" name="Rectangle 5" descr="Solid diamond"/>
          <p:cNvSpPr>
            <a:spLocks noChangeArrowheads="1"/>
          </p:cNvSpPr>
          <p:nvPr/>
        </p:nvSpPr>
        <p:spPr bwMode="auto">
          <a:xfrm>
            <a:off x="4356100" y="15875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390" name="Rectangle 6" descr="Solid diamond"/>
          <p:cNvSpPr>
            <a:spLocks noChangeArrowheads="1"/>
          </p:cNvSpPr>
          <p:nvPr/>
        </p:nvSpPr>
        <p:spPr bwMode="auto">
          <a:xfrm>
            <a:off x="4660900" y="15875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391" name="Rectangle 7"/>
          <p:cNvSpPr>
            <a:spLocks noChangeArrowheads="1"/>
          </p:cNvSpPr>
          <p:nvPr/>
        </p:nvSpPr>
        <p:spPr bwMode="auto">
          <a:xfrm>
            <a:off x="4965700" y="15875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392" name="Rectangle 8"/>
          <p:cNvSpPr>
            <a:spLocks noChangeArrowheads="1"/>
          </p:cNvSpPr>
          <p:nvPr/>
        </p:nvSpPr>
        <p:spPr bwMode="auto">
          <a:xfrm>
            <a:off x="4051300" y="18923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393" name="Rectangle 9"/>
          <p:cNvSpPr>
            <a:spLocks noChangeArrowheads="1"/>
          </p:cNvSpPr>
          <p:nvPr/>
        </p:nvSpPr>
        <p:spPr bwMode="auto">
          <a:xfrm>
            <a:off x="4356100" y="18923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394" name="Rectangle 10" descr="Solid diamond"/>
          <p:cNvSpPr>
            <a:spLocks noChangeArrowheads="1"/>
          </p:cNvSpPr>
          <p:nvPr/>
        </p:nvSpPr>
        <p:spPr bwMode="auto">
          <a:xfrm>
            <a:off x="4660900" y="18923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395" name="Rectangle 11"/>
          <p:cNvSpPr>
            <a:spLocks noChangeArrowheads="1"/>
          </p:cNvSpPr>
          <p:nvPr/>
        </p:nvSpPr>
        <p:spPr bwMode="auto">
          <a:xfrm>
            <a:off x="4965700" y="18923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396" name="Rectangle 12"/>
          <p:cNvSpPr>
            <a:spLocks noChangeArrowheads="1"/>
          </p:cNvSpPr>
          <p:nvPr/>
        </p:nvSpPr>
        <p:spPr bwMode="auto">
          <a:xfrm>
            <a:off x="4051300" y="21971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397" name="Rectangle 13" descr="Wide upward diagonal"/>
          <p:cNvSpPr>
            <a:spLocks noChangeArrowheads="1"/>
          </p:cNvSpPr>
          <p:nvPr/>
        </p:nvSpPr>
        <p:spPr bwMode="auto">
          <a:xfrm>
            <a:off x="4356100" y="2197100"/>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398" name="Rectangle 14" descr="Wide upward diagonal"/>
          <p:cNvSpPr>
            <a:spLocks noChangeArrowheads="1"/>
          </p:cNvSpPr>
          <p:nvPr/>
        </p:nvSpPr>
        <p:spPr bwMode="auto">
          <a:xfrm>
            <a:off x="4660900" y="2197100"/>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399" name="Rectangle 15"/>
          <p:cNvSpPr>
            <a:spLocks noChangeArrowheads="1"/>
          </p:cNvSpPr>
          <p:nvPr/>
        </p:nvSpPr>
        <p:spPr bwMode="auto">
          <a:xfrm>
            <a:off x="4965700" y="21971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00" name="Rectangle 16"/>
          <p:cNvSpPr>
            <a:spLocks noChangeArrowheads="1"/>
          </p:cNvSpPr>
          <p:nvPr/>
        </p:nvSpPr>
        <p:spPr bwMode="auto">
          <a:xfrm>
            <a:off x="4051300" y="25019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01" name="Rectangle 17"/>
          <p:cNvSpPr>
            <a:spLocks noChangeArrowheads="1"/>
          </p:cNvSpPr>
          <p:nvPr/>
        </p:nvSpPr>
        <p:spPr bwMode="auto">
          <a:xfrm>
            <a:off x="4356100" y="25019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02" name="Rectangle 18" descr="Wide upward diagonal"/>
          <p:cNvSpPr>
            <a:spLocks noChangeArrowheads="1"/>
          </p:cNvSpPr>
          <p:nvPr/>
        </p:nvSpPr>
        <p:spPr bwMode="auto">
          <a:xfrm>
            <a:off x="4660900" y="2501900"/>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03" name="Rectangle 19"/>
          <p:cNvSpPr>
            <a:spLocks noChangeArrowheads="1"/>
          </p:cNvSpPr>
          <p:nvPr/>
        </p:nvSpPr>
        <p:spPr bwMode="auto">
          <a:xfrm>
            <a:off x="4965700" y="25019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04" name="Rectangle 20"/>
          <p:cNvSpPr>
            <a:spLocks noChangeArrowheads="1"/>
          </p:cNvSpPr>
          <p:nvPr/>
        </p:nvSpPr>
        <p:spPr bwMode="auto">
          <a:xfrm>
            <a:off x="4051300" y="28067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05" name="Rectangle 21" descr="Solid diamond"/>
          <p:cNvSpPr>
            <a:spLocks noChangeArrowheads="1"/>
          </p:cNvSpPr>
          <p:nvPr/>
        </p:nvSpPr>
        <p:spPr bwMode="auto">
          <a:xfrm>
            <a:off x="4356100" y="28067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06" name="Rectangle 22" descr="Solid diamond"/>
          <p:cNvSpPr>
            <a:spLocks noChangeArrowheads="1"/>
          </p:cNvSpPr>
          <p:nvPr/>
        </p:nvSpPr>
        <p:spPr bwMode="auto">
          <a:xfrm>
            <a:off x="4660900" y="28067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07" name="Rectangle 23"/>
          <p:cNvSpPr>
            <a:spLocks noChangeArrowheads="1"/>
          </p:cNvSpPr>
          <p:nvPr/>
        </p:nvSpPr>
        <p:spPr bwMode="auto">
          <a:xfrm>
            <a:off x="4965700" y="28067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08" name="Rectangle 24"/>
          <p:cNvSpPr>
            <a:spLocks noChangeArrowheads="1"/>
          </p:cNvSpPr>
          <p:nvPr/>
        </p:nvSpPr>
        <p:spPr bwMode="auto">
          <a:xfrm>
            <a:off x="4051300" y="31115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09" name="Rectangle 25"/>
          <p:cNvSpPr>
            <a:spLocks noChangeArrowheads="1"/>
          </p:cNvSpPr>
          <p:nvPr/>
        </p:nvSpPr>
        <p:spPr bwMode="auto">
          <a:xfrm>
            <a:off x="4356100" y="31115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10" name="Rectangle 26" descr="Solid diamond"/>
          <p:cNvSpPr>
            <a:spLocks noChangeArrowheads="1"/>
          </p:cNvSpPr>
          <p:nvPr/>
        </p:nvSpPr>
        <p:spPr bwMode="auto">
          <a:xfrm>
            <a:off x="4660900" y="31115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11" name="Rectangle 27"/>
          <p:cNvSpPr>
            <a:spLocks noChangeArrowheads="1"/>
          </p:cNvSpPr>
          <p:nvPr/>
        </p:nvSpPr>
        <p:spPr bwMode="auto">
          <a:xfrm>
            <a:off x="4965700" y="31115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12" name="Rectangle 28" descr="Wide upward diagonal"/>
          <p:cNvSpPr>
            <a:spLocks noChangeArrowheads="1"/>
          </p:cNvSpPr>
          <p:nvPr/>
        </p:nvSpPr>
        <p:spPr bwMode="auto">
          <a:xfrm>
            <a:off x="4051300" y="3416300"/>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13" name="Rectangle 29" descr="Wide upward diagonal"/>
          <p:cNvSpPr>
            <a:spLocks noChangeArrowheads="1"/>
          </p:cNvSpPr>
          <p:nvPr/>
        </p:nvSpPr>
        <p:spPr bwMode="auto">
          <a:xfrm>
            <a:off x="4356100" y="3416300"/>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14" name="Rectangle 30"/>
          <p:cNvSpPr>
            <a:spLocks noChangeArrowheads="1"/>
          </p:cNvSpPr>
          <p:nvPr/>
        </p:nvSpPr>
        <p:spPr bwMode="auto">
          <a:xfrm>
            <a:off x="4660900" y="34163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15" name="Rectangle 31"/>
          <p:cNvSpPr>
            <a:spLocks noChangeArrowheads="1"/>
          </p:cNvSpPr>
          <p:nvPr/>
        </p:nvSpPr>
        <p:spPr bwMode="auto">
          <a:xfrm>
            <a:off x="4965700" y="34163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16" name="Rectangle 32"/>
          <p:cNvSpPr>
            <a:spLocks noChangeArrowheads="1"/>
          </p:cNvSpPr>
          <p:nvPr/>
        </p:nvSpPr>
        <p:spPr bwMode="auto">
          <a:xfrm>
            <a:off x="4051300" y="37211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17" name="Rectangle 33"/>
          <p:cNvSpPr>
            <a:spLocks noChangeArrowheads="1"/>
          </p:cNvSpPr>
          <p:nvPr/>
        </p:nvSpPr>
        <p:spPr bwMode="auto">
          <a:xfrm>
            <a:off x="4356100" y="37211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18" name="Rectangle 34" descr="Solid diamond"/>
          <p:cNvSpPr>
            <a:spLocks noChangeArrowheads="1"/>
          </p:cNvSpPr>
          <p:nvPr/>
        </p:nvSpPr>
        <p:spPr bwMode="auto">
          <a:xfrm>
            <a:off x="4660900" y="37211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19" name="Rectangle 35"/>
          <p:cNvSpPr>
            <a:spLocks noChangeArrowheads="1"/>
          </p:cNvSpPr>
          <p:nvPr/>
        </p:nvSpPr>
        <p:spPr bwMode="auto">
          <a:xfrm>
            <a:off x="4965700" y="37211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20" name="Rectangle 36" descr="Solid diamond"/>
          <p:cNvSpPr>
            <a:spLocks noChangeArrowheads="1"/>
          </p:cNvSpPr>
          <p:nvPr/>
        </p:nvSpPr>
        <p:spPr bwMode="auto">
          <a:xfrm>
            <a:off x="4051300" y="40259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21" name="Rectangle 37" descr="Solid diamond"/>
          <p:cNvSpPr>
            <a:spLocks noChangeArrowheads="1"/>
          </p:cNvSpPr>
          <p:nvPr/>
        </p:nvSpPr>
        <p:spPr bwMode="auto">
          <a:xfrm>
            <a:off x="4356100" y="40259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22" name="Rectangle 38"/>
          <p:cNvSpPr>
            <a:spLocks noChangeArrowheads="1"/>
          </p:cNvSpPr>
          <p:nvPr/>
        </p:nvSpPr>
        <p:spPr bwMode="auto">
          <a:xfrm>
            <a:off x="4660900" y="40259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23" name="Rectangle 39"/>
          <p:cNvSpPr>
            <a:spLocks noChangeArrowheads="1"/>
          </p:cNvSpPr>
          <p:nvPr/>
        </p:nvSpPr>
        <p:spPr bwMode="auto">
          <a:xfrm>
            <a:off x="4965700" y="40259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24" name="Rectangle 40" descr="Solid diamond"/>
          <p:cNvSpPr>
            <a:spLocks noChangeArrowheads="1"/>
          </p:cNvSpPr>
          <p:nvPr/>
        </p:nvSpPr>
        <p:spPr bwMode="auto">
          <a:xfrm>
            <a:off x="4051300" y="43307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25" name="Rectangle 41" descr="Solid diamond"/>
          <p:cNvSpPr>
            <a:spLocks noChangeArrowheads="1"/>
          </p:cNvSpPr>
          <p:nvPr/>
        </p:nvSpPr>
        <p:spPr bwMode="auto">
          <a:xfrm>
            <a:off x="4356100" y="43307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26" name="Rectangle 42" descr="Solid diamond"/>
          <p:cNvSpPr>
            <a:spLocks noChangeArrowheads="1"/>
          </p:cNvSpPr>
          <p:nvPr/>
        </p:nvSpPr>
        <p:spPr bwMode="auto">
          <a:xfrm>
            <a:off x="4660900" y="43307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27" name="Rectangle 43" descr="Solid diamond"/>
          <p:cNvSpPr>
            <a:spLocks noChangeArrowheads="1"/>
          </p:cNvSpPr>
          <p:nvPr/>
        </p:nvSpPr>
        <p:spPr bwMode="auto">
          <a:xfrm>
            <a:off x="4965700" y="433070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28" name="Rectangle 44"/>
          <p:cNvSpPr>
            <a:spLocks noChangeArrowheads="1"/>
          </p:cNvSpPr>
          <p:nvPr/>
        </p:nvSpPr>
        <p:spPr bwMode="auto">
          <a:xfrm>
            <a:off x="4051300" y="46355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29" name="Rectangle 45"/>
          <p:cNvSpPr>
            <a:spLocks noChangeArrowheads="1"/>
          </p:cNvSpPr>
          <p:nvPr/>
        </p:nvSpPr>
        <p:spPr bwMode="auto">
          <a:xfrm>
            <a:off x="4356100" y="463550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4430" name="Rectangle 46" descr="Wide upward diagonal"/>
          <p:cNvSpPr>
            <a:spLocks noChangeArrowheads="1"/>
          </p:cNvSpPr>
          <p:nvPr/>
        </p:nvSpPr>
        <p:spPr bwMode="auto">
          <a:xfrm>
            <a:off x="4660900" y="4635500"/>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31" name="Rectangle 47" descr="Wide upward diagonal"/>
          <p:cNvSpPr>
            <a:spLocks noChangeArrowheads="1"/>
          </p:cNvSpPr>
          <p:nvPr/>
        </p:nvSpPr>
        <p:spPr bwMode="auto">
          <a:xfrm>
            <a:off x="4965700" y="4635500"/>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4432" name="Line 48"/>
          <p:cNvSpPr>
            <a:spLocks noChangeShapeType="1"/>
          </p:cNvSpPr>
          <p:nvPr/>
        </p:nvSpPr>
        <p:spPr bwMode="auto">
          <a:xfrm>
            <a:off x="4051300" y="1282700"/>
            <a:ext cx="1219200" cy="0"/>
          </a:xfrm>
          <a:prstGeom prst="line">
            <a:avLst/>
          </a:prstGeom>
          <a:noFill/>
          <a:ln w="25400">
            <a:solidFill>
              <a:schemeClr val="tx1"/>
            </a:solidFill>
            <a:round/>
            <a:headEnd type="triangle" w="med" len="med"/>
            <a:tailEnd type="triangle" w="med" len="med"/>
          </a:ln>
          <a:effectLst/>
        </p:spPr>
        <p:txBody>
          <a:bodyPr>
            <a:prstTxWarp prst="textNoShape">
              <a:avLst/>
            </a:prstTxWarp>
          </a:bodyPr>
          <a:lstStyle/>
          <a:p>
            <a:endParaRPr lang="en-US"/>
          </a:p>
        </p:txBody>
      </p:sp>
      <p:sp>
        <p:nvSpPr>
          <p:cNvPr id="1424433" name="Text Box 49"/>
          <p:cNvSpPr txBox="1">
            <a:spLocks noChangeArrowheads="1"/>
          </p:cNvSpPr>
          <p:nvPr/>
        </p:nvSpPr>
        <p:spPr bwMode="auto">
          <a:xfrm>
            <a:off x="3959225" y="862013"/>
            <a:ext cx="1268296" cy="369332"/>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i="1"/>
              <a:t>Issue width</a:t>
            </a:r>
          </a:p>
        </p:txBody>
      </p:sp>
      <p:sp>
        <p:nvSpPr>
          <p:cNvPr id="1424434" name="Line 50"/>
          <p:cNvSpPr>
            <a:spLocks noChangeShapeType="1"/>
          </p:cNvSpPr>
          <p:nvPr/>
        </p:nvSpPr>
        <p:spPr bwMode="auto">
          <a:xfrm>
            <a:off x="3594100" y="2501900"/>
            <a:ext cx="0" cy="144780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424435" name="Text Box 51"/>
          <p:cNvSpPr txBox="1">
            <a:spLocks noChangeArrowheads="1"/>
          </p:cNvSpPr>
          <p:nvPr/>
        </p:nvSpPr>
        <p:spPr bwMode="auto">
          <a:xfrm>
            <a:off x="2816225" y="3071813"/>
            <a:ext cx="654346" cy="369332"/>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i="1"/>
              <a:t>Time</a:t>
            </a:r>
          </a:p>
        </p:txBody>
      </p:sp>
      <p:sp>
        <p:nvSpPr>
          <p:cNvPr id="1424436" name="Text Box 52"/>
          <p:cNvSpPr txBox="1">
            <a:spLocks noChangeArrowheads="1"/>
          </p:cNvSpPr>
          <p:nvPr/>
        </p:nvSpPr>
        <p:spPr bwMode="auto">
          <a:xfrm>
            <a:off x="6061074" y="2044700"/>
            <a:ext cx="4073525" cy="369332"/>
          </a:xfrm>
          <a:prstGeom prst="rect">
            <a:avLst/>
          </a:prstGeom>
          <a:noFill/>
          <a:ln w="25400">
            <a:noFill/>
            <a:miter lim="800000"/>
            <a:headEnd/>
            <a:tailEnd/>
          </a:ln>
          <a:effectLst/>
        </p:spPr>
        <p:txBody>
          <a:bodyPr wrap="square">
            <a:prstTxWarp prst="textNoShape">
              <a:avLst/>
            </a:prstTxWarp>
            <a:spAutoFit/>
          </a:bodyPr>
          <a:lstStyle/>
          <a:p>
            <a:pPr algn="l">
              <a:spcBef>
                <a:spcPct val="0"/>
              </a:spcBef>
            </a:pPr>
            <a:r>
              <a:rPr lang="en-US" b="1" i="1" dirty="0"/>
              <a:t>Second thread interleaved cycle-by-cycle</a:t>
            </a:r>
          </a:p>
        </p:txBody>
      </p:sp>
      <p:sp>
        <p:nvSpPr>
          <p:cNvPr id="1424437" name="Line 53"/>
          <p:cNvSpPr>
            <a:spLocks noChangeShapeType="1"/>
          </p:cNvSpPr>
          <p:nvPr/>
        </p:nvSpPr>
        <p:spPr bwMode="auto">
          <a:xfrm flipH="1" flipV="1">
            <a:off x="3441700" y="1663700"/>
            <a:ext cx="685800" cy="76200"/>
          </a:xfrm>
          <a:prstGeom prst="line">
            <a:avLst/>
          </a:prstGeom>
          <a:noFill/>
          <a:ln w="25400">
            <a:solidFill>
              <a:schemeClr val="tx1"/>
            </a:solidFill>
            <a:round/>
            <a:headEnd type="triangle" w="med" len="med"/>
            <a:tailEnd/>
          </a:ln>
          <a:effectLst/>
        </p:spPr>
        <p:txBody>
          <a:bodyPr>
            <a:prstTxWarp prst="textNoShape">
              <a:avLst/>
            </a:prstTxWarp>
          </a:bodyPr>
          <a:lstStyle/>
          <a:p>
            <a:endParaRPr lang="en-US"/>
          </a:p>
        </p:txBody>
      </p:sp>
      <p:sp>
        <p:nvSpPr>
          <p:cNvPr id="1424438" name="Text Box 54"/>
          <p:cNvSpPr txBox="1">
            <a:spLocks noChangeArrowheads="1"/>
          </p:cNvSpPr>
          <p:nvPr/>
        </p:nvSpPr>
        <p:spPr bwMode="auto">
          <a:xfrm>
            <a:off x="2527301" y="1282700"/>
            <a:ext cx="1387475" cy="641350"/>
          </a:xfrm>
          <a:prstGeom prst="rect">
            <a:avLst/>
          </a:prstGeom>
          <a:noFill/>
          <a:ln w="25400">
            <a:noFill/>
            <a:miter lim="800000"/>
            <a:headEnd/>
            <a:tailEnd/>
          </a:ln>
          <a:effectLst/>
        </p:spPr>
        <p:txBody>
          <a:bodyPr>
            <a:prstTxWarp prst="textNoShape">
              <a:avLst/>
            </a:prstTxWarp>
            <a:spAutoFit/>
          </a:bodyPr>
          <a:lstStyle/>
          <a:p>
            <a:pPr algn="l">
              <a:spcBef>
                <a:spcPct val="0"/>
              </a:spcBef>
            </a:pPr>
            <a:r>
              <a:rPr lang="en-US" b="1" i="1"/>
              <a:t>Instruction issue</a:t>
            </a:r>
          </a:p>
        </p:txBody>
      </p:sp>
      <p:sp>
        <p:nvSpPr>
          <p:cNvPr id="1424439" name="Line 55"/>
          <p:cNvSpPr>
            <a:spLocks noChangeShapeType="1"/>
          </p:cNvSpPr>
          <p:nvPr/>
        </p:nvSpPr>
        <p:spPr bwMode="auto">
          <a:xfrm flipV="1">
            <a:off x="5270500" y="3721100"/>
            <a:ext cx="762000" cy="152400"/>
          </a:xfrm>
          <a:prstGeom prst="line">
            <a:avLst/>
          </a:prstGeom>
          <a:noFill/>
          <a:ln w="25400">
            <a:solidFill>
              <a:schemeClr val="tx1"/>
            </a:solidFill>
            <a:round/>
            <a:headEnd type="triangle" w="med" len="med"/>
            <a:tailEnd/>
          </a:ln>
          <a:effectLst/>
        </p:spPr>
        <p:txBody>
          <a:bodyPr>
            <a:prstTxWarp prst="textNoShape">
              <a:avLst/>
            </a:prstTxWarp>
          </a:bodyPr>
          <a:lstStyle/>
          <a:p>
            <a:endParaRPr lang="en-US"/>
          </a:p>
        </p:txBody>
      </p:sp>
      <p:sp>
        <p:nvSpPr>
          <p:cNvPr id="1424440" name="Text Box 56"/>
          <p:cNvSpPr txBox="1">
            <a:spLocks noChangeArrowheads="1"/>
          </p:cNvSpPr>
          <p:nvPr/>
        </p:nvSpPr>
        <p:spPr bwMode="auto">
          <a:xfrm>
            <a:off x="6032500" y="3340100"/>
            <a:ext cx="3213100" cy="646331"/>
          </a:xfrm>
          <a:prstGeom prst="rect">
            <a:avLst/>
          </a:prstGeom>
          <a:noFill/>
          <a:ln w="25400">
            <a:noFill/>
            <a:miter lim="800000"/>
            <a:headEnd/>
            <a:tailEnd/>
          </a:ln>
          <a:effectLst/>
        </p:spPr>
        <p:txBody>
          <a:bodyPr wrap="square">
            <a:prstTxWarp prst="textNoShape">
              <a:avLst/>
            </a:prstTxWarp>
            <a:spAutoFit/>
          </a:bodyPr>
          <a:lstStyle/>
          <a:p>
            <a:pPr algn="l">
              <a:spcBef>
                <a:spcPct val="0"/>
              </a:spcBef>
            </a:pPr>
            <a:r>
              <a:rPr lang="en-US" b="1" i="1" dirty="0"/>
              <a:t>Partially filled cycle, i.e., IPC &lt; 4</a:t>
            </a:r>
          </a:p>
          <a:p>
            <a:pPr algn="l">
              <a:spcBef>
                <a:spcPct val="0"/>
              </a:spcBef>
            </a:pPr>
            <a:r>
              <a:rPr lang="en-US" b="1" i="1" dirty="0"/>
              <a:t>(</a:t>
            </a:r>
            <a:r>
              <a:rPr lang="en-US" b="1" i="1" dirty="0">
                <a:solidFill>
                  <a:schemeClr val="hlink"/>
                </a:solidFill>
              </a:rPr>
              <a:t>horizontal waste</a:t>
            </a:r>
            <a:r>
              <a:rPr lang="en-US" b="1" i="1" dirty="0"/>
              <a:t>)</a:t>
            </a:r>
          </a:p>
        </p:txBody>
      </p:sp>
      <p:sp>
        <p:nvSpPr>
          <p:cNvPr id="1424441" name="Line 57"/>
          <p:cNvSpPr>
            <a:spLocks noChangeShapeType="1"/>
          </p:cNvSpPr>
          <p:nvPr/>
        </p:nvSpPr>
        <p:spPr bwMode="auto">
          <a:xfrm flipV="1">
            <a:off x="5270500" y="2273300"/>
            <a:ext cx="762000" cy="115888"/>
          </a:xfrm>
          <a:prstGeom prst="line">
            <a:avLst/>
          </a:prstGeom>
          <a:noFill/>
          <a:ln w="25400">
            <a:solidFill>
              <a:schemeClr val="tx1"/>
            </a:solidFill>
            <a:round/>
            <a:headEnd type="triangle" w="med" len="med"/>
            <a:tailEnd/>
          </a:ln>
          <a:effectLst/>
        </p:spPr>
        <p:txBody>
          <a:bodyPr>
            <a:prstTxWarp prst="textNoShape">
              <a:avLst/>
            </a:prstTxWarp>
          </a:bodyPr>
          <a:lstStyle/>
          <a:p>
            <a:endParaRPr lang="en-US"/>
          </a:p>
        </p:txBody>
      </p:sp>
    </p:spTree>
    <p:extLst>
      <p:ext uri="{BB962C8B-B14F-4D97-AF65-F5344CB8AC3E}">
        <p14:creationId xmlns:p14="http://schemas.microsoft.com/office/powerpoint/2010/main" val="159714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4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285612"/>
            <a:ext cx="10515600" cy="854075"/>
          </a:xfrm>
          <a:noFill/>
        </p:spPr>
        <p:txBody>
          <a:bodyPr/>
          <a:lstStyle/>
          <a:p>
            <a:r>
              <a:rPr lang="zh-CN" altLang="en-US" dirty="0" smtClean="0"/>
              <a:t>从编译器角度看代码移动（5/5)</a:t>
            </a:r>
            <a:endParaRPr lang="en-US" altLang="zh-CN" dirty="0" smtClean="0"/>
          </a:p>
        </p:txBody>
      </p:sp>
      <p:sp>
        <p:nvSpPr>
          <p:cNvPr id="26627" name="Rectangle 3"/>
          <p:cNvSpPr>
            <a:spLocks noGrp="1" noChangeArrowheads="1"/>
          </p:cNvSpPr>
          <p:nvPr>
            <p:ph idx="1"/>
          </p:nvPr>
        </p:nvSpPr>
        <p:spPr>
          <a:xfrm>
            <a:off x="838200" y="1311965"/>
            <a:ext cx="10515600" cy="4864998"/>
          </a:xfrm>
          <a:noFill/>
        </p:spPr>
        <p:txBody>
          <a:bodyPr/>
          <a:lstStyle/>
          <a:p>
            <a:r>
              <a:rPr lang="zh-CN" altLang="en-US" sz="3200" dirty="0" smtClean="0">
                <a:ea typeface="宋体" panose="02010600030101010101" pitchFamily="2" charset="-122"/>
              </a:rPr>
              <a:t>处理控制相关的原则：</a:t>
            </a:r>
            <a:endParaRPr lang="en-US" altLang="zh-CN" sz="3200" dirty="0" smtClean="0">
              <a:ea typeface="宋体" panose="02010600030101010101" pitchFamily="2" charset="-122"/>
            </a:endParaRPr>
          </a:p>
          <a:p>
            <a:pPr lvl="1"/>
            <a:r>
              <a:rPr lang="zh-CN" altLang="en-US" sz="2800" dirty="0" smtClean="0">
                <a:ea typeface="宋体" panose="02010600030101010101" pitchFamily="2" charset="-122"/>
              </a:rPr>
              <a:t>受分支指令控制的指令，不能移到控制指令之前，以免该指令的执行不在分支指令的控制范围</a:t>
            </a:r>
            <a:r>
              <a:rPr lang="en-US" altLang="zh-CN" sz="2800" dirty="0" smtClean="0">
                <a:ea typeface="宋体" panose="02010600030101010101" pitchFamily="2" charset="-122"/>
              </a:rPr>
              <a:t>.</a:t>
            </a:r>
            <a:br>
              <a:rPr lang="en-US" altLang="zh-CN" sz="2800" dirty="0" smtClean="0">
                <a:ea typeface="宋体" panose="02010600030101010101" pitchFamily="2" charset="-122"/>
              </a:rPr>
            </a:br>
            <a:endParaRPr lang="en-US" altLang="zh-CN" sz="2800" dirty="0" smtClean="0">
              <a:ea typeface="宋体" panose="02010600030101010101" pitchFamily="2" charset="-122"/>
            </a:endParaRPr>
          </a:p>
          <a:p>
            <a:pPr lvl="1"/>
            <a:r>
              <a:rPr lang="zh-CN" altLang="en-US" sz="2800" dirty="0" smtClean="0">
                <a:ea typeface="宋体" panose="02010600030101010101" pitchFamily="2" charset="-122"/>
              </a:rPr>
              <a:t>不受分支指令控制的指令，不能移到控制指令之后，以免该指令的执行受分支指令的控制</a:t>
            </a:r>
            <a:r>
              <a:rPr lang="en-US" altLang="zh-CN" sz="2800" dirty="0" smtClean="0">
                <a:ea typeface="宋体" panose="02010600030101010101" pitchFamily="2" charset="-122"/>
              </a:rPr>
              <a:t>. </a:t>
            </a:r>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dirty="0" smtClean="0">
                <a:ea typeface="宋体" panose="02010600030101010101" pitchFamily="2" charset="-122"/>
              </a:rPr>
              <a:t> </a:t>
            </a:r>
            <a:endParaRPr lang="zh-CN" altLang="en-US" dirty="0" smtClean="0">
              <a:ea typeface="宋体" panose="02010600030101010101" pitchFamily="2" charset="-122"/>
            </a:endParaRPr>
          </a:p>
          <a:p>
            <a:r>
              <a:rPr lang="zh-CN" altLang="en-US" sz="3200" dirty="0">
                <a:ea typeface="宋体" panose="02010600030101010101" pitchFamily="2" charset="-122"/>
              </a:rPr>
              <a:t>减少控制相关可以提高指令的并行性</a:t>
            </a:r>
          </a:p>
        </p:txBody>
      </p:sp>
    </p:spTree>
    <p:extLst>
      <p:ext uri="{BB962C8B-B14F-4D97-AF65-F5344CB8AC3E}">
        <p14:creationId xmlns:p14="http://schemas.microsoft.com/office/powerpoint/2010/main" val="4214193984"/>
      </p:ext>
    </p:extLst>
  </p:cSld>
  <p:clrMapOvr>
    <a:masterClrMapping/>
  </p:clrMapOvr>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a:xfrm>
            <a:off x="1998663" y="50801"/>
            <a:ext cx="7162800" cy="914400"/>
          </a:xfrm>
        </p:spPr>
        <p:txBody>
          <a:bodyPr/>
          <a:lstStyle/>
          <a:p>
            <a:r>
              <a:rPr lang="en-US"/>
              <a:t>Chip Multiprocessing (CMP)</a:t>
            </a:r>
          </a:p>
        </p:txBody>
      </p:sp>
      <p:sp>
        <p:nvSpPr>
          <p:cNvPr id="1426435" name="Rectangle 3"/>
          <p:cNvSpPr>
            <a:spLocks noGrp="1" noChangeArrowheads="1"/>
          </p:cNvSpPr>
          <p:nvPr>
            <p:ph idx="1"/>
          </p:nvPr>
        </p:nvSpPr>
        <p:spPr>
          <a:xfrm>
            <a:off x="1003300" y="5187950"/>
            <a:ext cx="9829800" cy="1289050"/>
          </a:xfrm>
          <a:noFill/>
          <a:ln/>
        </p:spPr>
        <p:txBody>
          <a:bodyPr>
            <a:normAutofit fontScale="92500" lnSpcReduction="20000"/>
          </a:bodyPr>
          <a:lstStyle/>
          <a:p>
            <a:r>
              <a:rPr lang="zh-CN" altLang="en-US" sz="3000" dirty="0" smtClean="0"/>
              <a:t>分成两个处理器后的效果？</a:t>
            </a:r>
            <a:endParaRPr lang="en-US" sz="3000" dirty="0"/>
          </a:p>
          <a:p>
            <a:pPr lvl="1">
              <a:lnSpc>
                <a:spcPct val="100000"/>
              </a:lnSpc>
              <a:spcBef>
                <a:spcPct val="0"/>
              </a:spcBef>
            </a:pPr>
            <a:r>
              <a:rPr lang="en-US" dirty="0">
                <a:solidFill>
                  <a:schemeClr val="hlink"/>
                </a:solidFill>
              </a:rPr>
              <a:t>reduces horizontal waste, </a:t>
            </a:r>
          </a:p>
          <a:p>
            <a:pPr lvl="1">
              <a:lnSpc>
                <a:spcPct val="100000"/>
              </a:lnSpc>
              <a:spcBef>
                <a:spcPct val="0"/>
              </a:spcBef>
            </a:pPr>
            <a:r>
              <a:rPr lang="en-US" dirty="0">
                <a:solidFill>
                  <a:schemeClr val="hlink"/>
                </a:solidFill>
              </a:rPr>
              <a:t>leaves some vertical waste, and </a:t>
            </a:r>
          </a:p>
          <a:p>
            <a:pPr lvl="1">
              <a:lnSpc>
                <a:spcPct val="100000"/>
              </a:lnSpc>
              <a:spcBef>
                <a:spcPct val="0"/>
              </a:spcBef>
            </a:pPr>
            <a:r>
              <a:rPr lang="en-US" dirty="0">
                <a:solidFill>
                  <a:schemeClr val="hlink"/>
                </a:solidFill>
              </a:rPr>
              <a:t>puts upper limit on peak throughput of each thread.</a:t>
            </a:r>
          </a:p>
        </p:txBody>
      </p:sp>
      <p:sp>
        <p:nvSpPr>
          <p:cNvPr id="54" name="Slide Number Placeholder 4"/>
          <p:cNvSpPr>
            <a:spLocks noGrp="1"/>
          </p:cNvSpPr>
          <p:nvPr>
            <p:ph type="sldNum" sz="quarter" idx="12"/>
          </p:nvPr>
        </p:nvSpPr>
        <p:spPr/>
        <p:txBody>
          <a:bodyPr/>
          <a:lstStyle/>
          <a:p>
            <a:fld id="{A9C50312-BB75-3A4D-A617-4696F3CA241C}" type="slidenum">
              <a:rPr lang="en-US"/>
              <a:pPr/>
              <a:t>230</a:t>
            </a:fld>
            <a:endParaRPr lang="en-US" b="0">
              <a:solidFill>
                <a:srgbClr val="FBBA03"/>
              </a:solidFill>
            </a:endParaRPr>
          </a:p>
        </p:txBody>
      </p:sp>
      <p:sp>
        <p:nvSpPr>
          <p:cNvPr id="1426436" name="Rectangle 4" descr="Solid diamond"/>
          <p:cNvSpPr>
            <a:spLocks noChangeArrowheads="1"/>
          </p:cNvSpPr>
          <p:nvPr/>
        </p:nvSpPr>
        <p:spPr bwMode="auto">
          <a:xfrm>
            <a:off x="5427663" y="1665288"/>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37" name="Rectangle 5" descr="Solid diamond"/>
          <p:cNvSpPr>
            <a:spLocks noChangeArrowheads="1"/>
          </p:cNvSpPr>
          <p:nvPr/>
        </p:nvSpPr>
        <p:spPr bwMode="auto">
          <a:xfrm>
            <a:off x="5732463" y="1665288"/>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38" name="Rectangle 6" descr="Wide upward diagonal"/>
          <p:cNvSpPr>
            <a:spLocks noChangeArrowheads="1"/>
          </p:cNvSpPr>
          <p:nvPr/>
        </p:nvSpPr>
        <p:spPr bwMode="auto">
          <a:xfrm>
            <a:off x="6273800" y="1665288"/>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39" name="Rectangle 7"/>
          <p:cNvSpPr>
            <a:spLocks noChangeArrowheads="1"/>
          </p:cNvSpPr>
          <p:nvPr/>
        </p:nvSpPr>
        <p:spPr bwMode="auto">
          <a:xfrm>
            <a:off x="6578600" y="16652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40" name="Rectangle 8"/>
          <p:cNvSpPr>
            <a:spLocks noChangeArrowheads="1"/>
          </p:cNvSpPr>
          <p:nvPr/>
        </p:nvSpPr>
        <p:spPr bwMode="auto">
          <a:xfrm>
            <a:off x="5427663" y="19700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41" name="Rectangle 9"/>
          <p:cNvSpPr>
            <a:spLocks noChangeArrowheads="1"/>
          </p:cNvSpPr>
          <p:nvPr/>
        </p:nvSpPr>
        <p:spPr bwMode="auto">
          <a:xfrm>
            <a:off x="5732463" y="19700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42" name="Rectangle 10"/>
          <p:cNvSpPr>
            <a:spLocks noChangeArrowheads="1"/>
          </p:cNvSpPr>
          <p:nvPr/>
        </p:nvSpPr>
        <p:spPr bwMode="auto">
          <a:xfrm>
            <a:off x="6273800" y="19700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43" name="Rectangle 11" descr="Wide upward diagonal"/>
          <p:cNvSpPr>
            <a:spLocks noChangeArrowheads="1"/>
          </p:cNvSpPr>
          <p:nvPr/>
        </p:nvSpPr>
        <p:spPr bwMode="auto">
          <a:xfrm>
            <a:off x="6578600" y="1970088"/>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44" name="Rectangle 12"/>
          <p:cNvSpPr>
            <a:spLocks noChangeArrowheads="1"/>
          </p:cNvSpPr>
          <p:nvPr/>
        </p:nvSpPr>
        <p:spPr bwMode="auto">
          <a:xfrm>
            <a:off x="5427663" y="22748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45" name="Rectangle 13" descr="Solid diamond"/>
          <p:cNvSpPr>
            <a:spLocks noChangeArrowheads="1"/>
          </p:cNvSpPr>
          <p:nvPr/>
        </p:nvSpPr>
        <p:spPr bwMode="auto">
          <a:xfrm>
            <a:off x="5732463" y="2274888"/>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46" name="Rectangle 14" descr="Wide upward diagonal"/>
          <p:cNvSpPr>
            <a:spLocks noChangeArrowheads="1"/>
          </p:cNvSpPr>
          <p:nvPr/>
        </p:nvSpPr>
        <p:spPr bwMode="auto">
          <a:xfrm>
            <a:off x="6273800" y="2274888"/>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47" name="Rectangle 15"/>
          <p:cNvSpPr>
            <a:spLocks noChangeArrowheads="1"/>
          </p:cNvSpPr>
          <p:nvPr/>
        </p:nvSpPr>
        <p:spPr bwMode="auto">
          <a:xfrm>
            <a:off x="6578600" y="22748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48" name="Rectangle 16"/>
          <p:cNvSpPr>
            <a:spLocks noChangeArrowheads="1"/>
          </p:cNvSpPr>
          <p:nvPr/>
        </p:nvSpPr>
        <p:spPr bwMode="auto">
          <a:xfrm>
            <a:off x="5427663" y="25796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49" name="Rectangle 17"/>
          <p:cNvSpPr>
            <a:spLocks noChangeArrowheads="1"/>
          </p:cNvSpPr>
          <p:nvPr/>
        </p:nvSpPr>
        <p:spPr bwMode="auto">
          <a:xfrm>
            <a:off x="5732463" y="25796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50" name="Rectangle 18"/>
          <p:cNvSpPr>
            <a:spLocks noChangeArrowheads="1"/>
          </p:cNvSpPr>
          <p:nvPr/>
        </p:nvSpPr>
        <p:spPr bwMode="auto">
          <a:xfrm>
            <a:off x="6273800" y="25796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51" name="Rectangle 19"/>
          <p:cNvSpPr>
            <a:spLocks noChangeArrowheads="1"/>
          </p:cNvSpPr>
          <p:nvPr/>
        </p:nvSpPr>
        <p:spPr bwMode="auto">
          <a:xfrm>
            <a:off x="6578600" y="25796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52" name="Rectangle 20"/>
          <p:cNvSpPr>
            <a:spLocks noChangeArrowheads="1"/>
          </p:cNvSpPr>
          <p:nvPr/>
        </p:nvSpPr>
        <p:spPr bwMode="auto">
          <a:xfrm>
            <a:off x="5427663" y="28844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53" name="Rectangle 21" descr="Solid diamond"/>
          <p:cNvSpPr>
            <a:spLocks noChangeArrowheads="1"/>
          </p:cNvSpPr>
          <p:nvPr/>
        </p:nvSpPr>
        <p:spPr bwMode="auto">
          <a:xfrm>
            <a:off x="5732463" y="2884488"/>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54" name="Rectangle 22" descr="Wide upward diagonal"/>
          <p:cNvSpPr>
            <a:spLocks noChangeArrowheads="1"/>
          </p:cNvSpPr>
          <p:nvPr/>
        </p:nvSpPr>
        <p:spPr bwMode="auto">
          <a:xfrm>
            <a:off x="6273800" y="2884488"/>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55" name="Rectangle 23" descr="Wide upward diagonal"/>
          <p:cNvSpPr>
            <a:spLocks noChangeArrowheads="1"/>
          </p:cNvSpPr>
          <p:nvPr/>
        </p:nvSpPr>
        <p:spPr bwMode="auto">
          <a:xfrm>
            <a:off x="6578600" y="2884488"/>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56" name="Rectangle 24"/>
          <p:cNvSpPr>
            <a:spLocks noChangeArrowheads="1"/>
          </p:cNvSpPr>
          <p:nvPr/>
        </p:nvSpPr>
        <p:spPr bwMode="auto">
          <a:xfrm>
            <a:off x="5427663" y="31892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57" name="Rectangle 25"/>
          <p:cNvSpPr>
            <a:spLocks noChangeArrowheads="1"/>
          </p:cNvSpPr>
          <p:nvPr/>
        </p:nvSpPr>
        <p:spPr bwMode="auto">
          <a:xfrm>
            <a:off x="5732463" y="31892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58" name="Rectangle 26" descr="Wide upward diagonal"/>
          <p:cNvSpPr>
            <a:spLocks noChangeArrowheads="1"/>
          </p:cNvSpPr>
          <p:nvPr/>
        </p:nvSpPr>
        <p:spPr bwMode="auto">
          <a:xfrm>
            <a:off x="6273800" y="3189288"/>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59" name="Rectangle 27"/>
          <p:cNvSpPr>
            <a:spLocks noChangeArrowheads="1"/>
          </p:cNvSpPr>
          <p:nvPr/>
        </p:nvSpPr>
        <p:spPr bwMode="auto">
          <a:xfrm>
            <a:off x="6578600" y="31892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60" name="Rectangle 28" descr="Solid diamond"/>
          <p:cNvSpPr>
            <a:spLocks noChangeArrowheads="1"/>
          </p:cNvSpPr>
          <p:nvPr/>
        </p:nvSpPr>
        <p:spPr bwMode="auto">
          <a:xfrm>
            <a:off x="5427663" y="3494088"/>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61" name="Rectangle 29" descr="Solid diamond"/>
          <p:cNvSpPr>
            <a:spLocks noChangeArrowheads="1"/>
          </p:cNvSpPr>
          <p:nvPr/>
        </p:nvSpPr>
        <p:spPr bwMode="auto">
          <a:xfrm>
            <a:off x="5732463" y="3494088"/>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62" name="Rectangle 30"/>
          <p:cNvSpPr>
            <a:spLocks noChangeArrowheads="1"/>
          </p:cNvSpPr>
          <p:nvPr/>
        </p:nvSpPr>
        <p:spPr bwMode="auto">
          <a:xfrm>
            <a:off x="6273800" y="34940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63" name="Rectangle 31"/>
          <p:cNvSpPr>
            <a:spLocks noChangeArrowheads="1"/>
          </p:cNvSpPr>
          <p:nvPr/>
        </p:nvSpPr>
        <p:spPr bwMode="auto">
          <a:xfrm>
            <a:off x="6578600" y="34940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64" name="Rectangle 32"/>
          <p:cNvSpPr>
            <a:spLocks noChangeArrowheads="1"/>
          </p:cNvSpPr>
          <p:nvPr/>
        </p:nvSpPr>
        <p:spPr bwMode="auto">
          <a:xfrm>
            <a:off x="5427663" y="37988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65" name="Rectangle 33"/>
          <p:cNvSpPr>
            <a:spLocks noChangeArrowheads="1"/>
          </p:cNvSpPr>
          <p:nvPr/>
        </p:nvSpPr>
        <p:spPr bwMode="auto">
          <a:xfrm>
            <a:off x="5732463" y="37988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66" name="Rectangle 34" descr="Wide upward diagonal"/>
          <p:cNvSpPr>
            <a:spLocks noChangeArrowheads="1"/>
          </p:cNvSpPr>
          <p:nvPr/>
        </p:nvSpPr>
        <p:spPr bwMode="auto">
          <a:xfrm>
            <a:off x="6273800" y="3798888"/>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67" name="Rectangle 35"/>
          <p:cNvSpPr>
            <a:spLocks noChangeArrowheads="1"/>
          </p:cNvSpPr>
          <p:nvPr/>
        </p:nvSpPr>
        <p:spPr bwMode="auto">
          <a:xfrm>
            <a:off x="6578600" y="37988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68" name="Rectangle 36" descr="Solid diamond"/>
          <p:cNvSpPr>
            <a:spLocks noChangeArrowheads="1"/>
          </p:cNvSpPr>
          <p:nvPr/>
        </p:nvSpPr>
        <p:spPr bwMode="auto">
          <a:xfrm>
            <a:off x="5427663" y="4103688"/>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69" name="Rectangle 37" descr="Solid diamond"/>
          <p:cNvSpPr>
            <a:spLocks noChangeArrowheads="1"/>
          </p:cNvSpPr>
          <p:nvPr/>
        </p:nvSpPr>
        <p:spPr bwMode="auto">
          <a:xfrm>
            <a:off x="5732463" y="4103688"/>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70" name="Rectangle 38"/>
          <p:cNvSpPr>
            <a:spLocks noChangeArrowheads="1"/>
          </p:cNvSpPr>
          <p:nvPr/>
        </p:nvSpPr>
        <p:spPr bwMode="auto">
          <a:xfrm>
            <a:off x="6273800" y="41036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71" name="Rectangle 39"/>
          <p:cNvSpPr>
            <a:spLocks noChangeArrowheads="1"/>
          </p:cNvSpPr>
          <p:nvPr/>
        </p:nvSpPr>
        <p:spPr bwMode="auto">
          <a:xfrm>
            <a:off x="6578600" y="41036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72" name="Rectangle 40" descr="Solid diamond"/>
          <p:cNvSpPr>
            <a:spLocks noChangeArrowheads="1"/>
          </p:cNvSpPr>
          <p:nvPr/>
        </p:nvSpPr>
        <p:spPr bwMode="auto">
          <a:xfrm>
            <a:off x="5427663" y="4408488"/>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73" name="Rectangle 41" descr="Solid diamond"/>
          <p:cNvSpPr>
            <a:spLocks noChangeArrowheads="1"/>
          </p:cNvSpPr>
          <p:nvPr/>
        </p:nvSpPr>
        <p:spPr bwMode="auto">
          <a:xfrm>
            <a:off x="5732463" y="4408488"/>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74" name="Rectangle 42" descr="Wide upward diagonal"/>
          <p:cNvSpPr>
            <a:spLocks noChangeArrowheads="1"/>
          </p:cNvSpPr>
          <p:nvPr/>
        </p:nvSpPr>
        <p:spPr bwMode="auto">
          <a:xfrm>
            <a:off x="6273800" y="4408488"/>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75" name="Rectangle 43" descr="Wide upward diagonal"/>
          <p:cNvSpPr>
            <a:spLocks noChangeArrowheads="1"/>
          </p:cNvSpPr>
          <p:nvPr/>
        </p:nvSpPr>
        <p:spPr bwMode="auto">
          <a:xfrm>
            <a:off x="6578600" y="4408488"/>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76" name="Rectangle 44"/>
          <p:cNvSpPr>
            <a:spLocks noChangeArrowheads="1"/>
          </p:cNvSpPr>
          <p:nvPr/>
        </p:nvSpPr>
        <p:spPr bwMode="auto">
          <a:xfrm>
            <a:off x="5427663" y="47132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77" name="Rectangle 45"/>
          <p:cNvSpPr>
            <a:spLocks noChangeArrowheads="1"/>
          </p:cNvSpPr>
          <p:nvPr/>
        </p:nvSpPr>
        <p:spPr bwMode="auto">
          <a:xfrm>
            <a:off x="5732463" y="4713288"/>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78" name="Rectangle 46" descr="Wide upward diagonal"/>
          <p:cNvSpPr>
            <a:spLocks noChangeArrowheads="1"/>
          </p:cNvSpPr>
          <p:nvPr/>
        </p:nvSpPr>
        <p:spPr bwMode="auto">
          <a:xfrm>
            <a:off x="6273800" y="4713288"/>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79" name="Rectangle 47" descr="Wide upward diagonal"/>
          <p:cNvSpPr>
            <a:spLocks noChangeArrowheads="1"/>
          </p:cNvSpPr>
          <p:nvPr/>
        </p:nvSpPr>
        <p:spPr bwMode="auto">
          <a:xfrm>
            <a:off x="6578600" y="4713288"/>
            <a:ext cx="304800" cy="304800"/>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6480" name="Line 48"/>
          <p:cNvSpPr>
            <a:spLocks noChangeShapeType="1"/>
          </p:cNvSpPr>
          <p:nvPr/>
        </p:nvSpPr>
        <p:spPr bwMode="auto">
          <a:xfrm>
            <a:off x="5383213" y="1450975"/>
            <a:ext cx="633412" cy="0"/>
          </a:xfrm>
          <a:prstGeom prst="line">
            <a:avLst/>
          </a:prstGeom>
          <a:noFill/>
          <a:ln w="25400">
            <a:solidFill>
              <a:schemeClr val="tx1"/>
            </a:solidFill>
            <a:round/>
            <a:headEnd type="triangle" w="med" len="med"/>
            <a:tailEnd type="triangle" w="med" len="med"/>
          </a:ln>
          <a:effectLst/>
        </p:spPr>
        <p:txBody>
          <a:bodyPr>
            <a:prstTxWarp prst="textNoShape">
              <a:avLst/>
            </a:prstTxWarp>
          </a:bodyPr>
          <a:lstStyle/>
          <a:p>
            <a:endParaRPr lang="en-US"/>
          </a:p>
        </p:txBody>
      </p:sp>
      <p:sp>
        <p:nvSpPr>
          <p:cNvPr id="1426481" name="Text Box 49"/>
          <p:cNvSpPr txBox="1">
            <a:spLocks noChangeArrowheads="1"/>
          </p:cNvSpPr>
          <p:nvPr/>
        </p:nvSpPr>
        <p:spPr bwMode="auto">
          <a:xfrm>
            <a:off x="5381625" y="939801"/>
            <a:ext cx="1428750" cy="366713"/>
          </a:xfrm>
          <a:prstGeom prst="rect">
            <a:avLst/>
          </a:prstGeom>
          <a:noFill/>
          <a:ln w="25400">
            <a:noFill/>
            <a:miter lim="800000"/>
            <a:headEnd/>
            <a:tailEnd/>
          </a:ln>
          <a:effectLst/>
        </p:spPr>
        <p:txBody>
          <a:bodyPr>
            <a:prstTxWarp prst="textNoShape">
              <a:avLst/>
            </a:prstTxWarp>
            <a:spAutoFit/>
          </a:bodyPr>
          <a:lstStyle/>
          <a:p>
            <a:pPr algn="l">
              <a:spcBef>
                <a:spcPct val="0"/>
              </a:spcBef>
            </a:pPr>
            <a:r>
              <a:rPr lang="en-US" b="1" i="1"/>
              <a:t>Issue width</a:t>
            </a:r>
          </a:p>
        </p:txBody>
      </p:sp>
      <p:sp>
        <p:nvSpPr>
          <p:cNvPr id="1426482" name="Line 50"/>
          <p:cNvSpPr>
            <a:spLocks noChangeShapeType="1"/>
          </p:cNvSpPr>
          <p:nvPr/>
        </p:nvSpPr>
        <p:spPr bwMode="auto">
          <a:xfrm>
            <a:off x="4970463" y="2579688"/>
            <a:ext cx="0" cy="144780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426483" name="Text Box 51"/>
          <p:cNvSpPr txBox="1">
            <a:spLocks noChangeArrowheads="1"/>
          </p:cNvSpPr>
          <p:nvPr/>
        </p:nvSpPr>
        <p:spPr bwMode="auto">
          <a:xfrm>
            <a:off x="4192588" y="3149600"/>
            <a:ext cx="654346" cy="369332"/>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i="1"/>
              <a:t>Time</a:t>
            </a:r>
          </a:p>
        </p:txBody>
      </p:sp>
      <p:sp>
        <p:nvSpPr>
          <p:cNvPr id="1426484" name="Line 52"/>
          <p:cNvSpPr>
            <a:spLocks noChangeShapeType="1"/>
          </p:cNvSpPr>
          <p:nvPr/>
        </p:nvSpPr>
        <p:spPr bwMode="auto">
          <a:xfrm>
            <a:off x="6281738" y="1433513"/>
            <a:ext cx="633412" cy="0"/>
          </a:xfrm>
          <a:prstGeom prst="line">
            <a:avLst/>
          </a:prstGeom>
          <a:noFill/>
          <a:ln w="25400">
            <a:solidFill>
              <a:schemeClr val="tx1"/>
            </a:solidFill>
            <a:round/>
            <a:headEnd type="triangle" w="med" len="me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214966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64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264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26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Rectangle 2"/>
          <p:cNvSpPr>
            <a:spLocks noGrp="1" noChangeArrowheads="1"/>
          </p:cNvSpPr>
          <p:nvPr>
            <p:ph type="title"/>
          </p:nvPr>
        </p:nvSpPr>
        <p:spPr>
          <a:xfrm>
            <a:off x="1751013" y="490538"/>
            <a:ext cx="8648700" cy="609600"/>
          </a:xfrm>
        </p:spPr>
        <p:txBody>
          <a:bodyPr>
            <a:normAutofit fontScale="90000"/>
          </a:bodyPr>
          <a:lstStyle/>
          <a:p>
            <a:r>
              <a:rPr lang="en-US"/>
              <a:t>Ideal Superscalar Multithreading </a:t>
            </a:r>
            <a:br>
              <a:rPr lang="en-US"/>
            </a:br>
            <a:r>
              <a:rPr lang="en-US" sz="1800"/>
              <a:t>[Tullsen, Eggers, Levy, UW, 1995]</a:t>
            </a:r>
          </a:p>
        </p:txBody>
      </p:sp>
      <p:sp>
        <p:nvSpPr>
          <p:cNvPr id="1428483" name="Rectangle 3"/>
          <p:cNvSpPr>
            <a:spLocks noGrp="1" noChangeArrowheads="1"/>
          </p:cNvSpPr>
          <p:nvPr>
            <p:ph idx="1"/>
          </p:nvPr>
        </p:nvSpPr>
        <p:spPr>
          <a:xfrm>
            <a:off x="2171700" y="5715000"/>
            <a:ext cx="7848600" cy="838200"/>
          </a:xfrm>
          <a:noFill/>
          <a:ln/>
        </p:spPr>
        <p:txBody>
          <a:bodyPr>
            <a:normAutofit/>
          </a:bodyPr>
          <a:lstStyle/>
          <a:p>
            <a:r>
              <a:rPr lang="zh-CN" altLang="en-US" dirty="0" smtClean="0"/>
              <a:t>采用多线程交叉模式使用多个</a:t>
            </a:r>
            <a:r>
              <a:rPr lang="en-US" altLang="zh-CN" dirty="0" smtClean="0"/>
              <a:t>issue slots</a:t>
            </a:r>
            <a:endParaRPr lang="en-US" dirty="0"/>
          </a:p>
        </p:txBody>
      </p:sp>
      <p:sp>
        <p:nvSpPr>
          <p:cNvPr id="55" name="Slide Number Placeholder 4"/>
          <p:cNvSpPr>
            <a:spLocks noGrp="1"/>
          </p:cNvSpPr>
          <p:nvPr>
            <p:ph type="sldNum" sz="quarter" idx="12"/>
          </p:nvPr>
        </p:nvSpPr>
        <p:spPr/>
        <p:txBody>
          <a:bodyPr/>
          <a:lstStyle/>
          <a:p>
            <a:fld id="{0F518D33-9A10-3E45-A92C-130ECC3BA45F}" type="slidenum">
              <a:rPr lang="en-US"/>
              <a:pPr/>
              <a:t>231</a:t>
            </a:fld>
            <a:endParaRPr lang="en-US" b="0">
              <a:solidFill>
                <a:srgbClr val="FBBA03"/>
              </a:solidFill>
            </a:endParaRPr>
          </a:p>
        </p:txBody>
      </p:sp>
      <p:grpSp>
        <p:nvGrpSpPr>
          <p:cNvPr id="1428484" name="Group 4"/>
          <p:cNvGrpSpPr>
            <a:grpSpLocks/>
          </p:cNvGrpSpPr>
          <p:nvPr/>
        </p:nvGrpSpPr>
        <p:grpSpPr bwMode="auto">
          <a:xfrm>
            <a:off x="4022726" y="1255714"/>
            <a:ext cx="2454275" cy="4078287"/>
            <a:chOff x="1574" y="791"/>
            <a:chExt cx="1546" cy="2569"/>
          </a:xfrm>
        </p:grpSpPr>
        <p:grpSp>
          <p:nvGrpSpPr>
            <p:cNvPr id="1428485" name="Group 5"/>
            <p:cNvGrpSpPr>
              <a:grpSpLocks/>
            </p:cNvGrpSpPr>
            <p:nvPr/>
          </p:nvGrpSpPr>
          <p:grpSpPr bwMode="auto">
            <a:xfrm>
              <a:off x="2352" y="1248"/>
              <a:ext cx="768" cy="2112"/>
              <a:chOff x="2352" y="1248"/>
              <a:chExt cx="768" cy="2112"/>
            </a:xfrm>
          </p:grpSpPr>
          <p:sp>
            <p:nvSpPr>
              <p:cNvPr id="1428486" name="Rectangle 6" descr="Solid diamond"/>
              <p:cNvSpPr>
                <a:spLocks noChangeArrowheads="1"/>
              </p:cNvSpPr>
              <p:nvPr/>
            </p:nvSpPr>
            <p:spPr bwMode="auto">
              <a:xfrm>
                <a:off x="2352" y="124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487" name="Rectangle 7" descr="Solid diamond"/>
              <p:cNvSpPr>
                <a:spLocks noChangeArrowheads="1"/>
              </p:cNvSpPr>
              <p:nvPr/>
            </p:nvSpPr>
            <p:spPr bwMode="auto">
              <a:xfrm>
                <a:off x="2544" y="124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488" name="Rectangle 8" descr="Solid diamond"/>
              <p:cNvSpPr>
                <a:spLocks noChangeArrowheads="1"/>
              </p:cNvSpPr>
              <p:nvPr/>
            </p:nvSpPr>
            <p:spPr bwMode="auto">
              <a:xfrm>
                <a:off x="2736" y="124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489" name="Rectangle 9"/>
              <p:cNvSpPr>
                <a:spLocks noChangeArrowheads="1"/>
              </p:cNvSpPr>
              <p:nvPr/>
            </p:nvSpPr>
            <p:spPr bwMode="auto">
              <a:xfrm>
                <a:off x="2928" y="1248"/>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8490" name="Rectangle 10"/>
              <p:cNvSpPr>
                <a:spLocks noChangeArrowheads="1"/>
              </p:cNvSpPr>
              <p:nvPr/>
            </p:nvSpPr>
            <p:spPr bwMode="auto">
              <a:xfrm>
                <a:off x="2352" y="1440"/>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8491" name="Rectangle 11" descr="Dark horizontal"/>
              <p:cNvSpPr>
                <a:spLocks noChangeArrowheads="1"/>
              </p:cNvSpPr>
              <p:nvPr/>
            </p:nvSpPr>
            <p:spPr bwMode="auto">
              <a:xfrm>
                <a:off x="2544" y="1440"/>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492" name="Rectangle 12" descr="Solid diamond"/>
              <p:cNvSpPr>
                <a:spLocks noChangeArrowheads="1"/>
              </p:cNvSpPr>
              <p:nvPr/>
            </p:nvSpPr>
            <p:spPr bwMode="auto">
              <a:xfrm>
                <a:off x="2736" y="1440"/>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493" name="Rectangle 13"/>
              <p:cNvSpPr>
                <a:spLocks noChangeArrowheads="1"/>
              </p:cNvSpPr>
              <p:nvPr/>
            </p:nvSpPr>
            <p:spPr bwMode="auto">
              <a:xfrm>
                <a:off x="2928" y="1440"/>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8494" name="Rectangle 14"/>
              <p:cNvSpPr>
                <a:spLocks noChangeArrowheads="1"/>
              </p:cNvSpPr>
              <p:nvPr/>
            </p:nvSpPr>
            <p:spPr bwMode="auto">
              <a:xfrm>
                <a:off x="2352" y="1632"/>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8495" name="Rectangle 15" descr="Wide upward diagonal"/>
              <p:cNvSpPr>
                <a:spLocks noChangeArrowheads="1"/>
              </p:cNvSpPr>
              <p:nvPr/>
            </p:nvSpPr>
            <p:spPr bwMode="auto">
              <a:xfrm>
                <a:off x="2544" y="1632"/>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496" name="Rectangle 16" descr="Wide upward diagonal"/>
              <p:cNvSpPr>
                <a:spLocks noChangeArrowheads="1"/>
              </p:cNvSpPr>
              <p:nvPr/>
            </p:nvSpPr>
            <p:spPr bwMode="auto">
              <a:xfrm>
                <a:off x="2736" y="1632"/>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497" name="Rectangle 17" descr="Solid diamond"/>
              <p:cNvSpPr>
                <a:spLocks noChangeArrowheads="1"/>
              </p:cNvSpPr>
              <p:nvPr/>
            </p:nvSpPr>
            <p:spPr bwMode="auto">
              <a:xfrm>
                <a:off x="2928" y="1632"/>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498" name="Rectangle 18" descr="Dark horizontal"/>
              <p:cNvSpPr>
                <a:spLocks noChangeArrowheads="1"/>
              </p:cNvSpPr>
              <p:nvPr/>
            </p:nvSpPr>
            <p:spPr bwMode="auto">
              <a:xfrm>
                <a:off x="2352" y="1824"/>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499" name="Rectangle 19" descr="Dark horizontal"/>
              <p:cNvSpPr>
                <a:spLocks noChangeArrowheads="1"/>
              </p:cNvSpPr>
              <p:nvPr/>
            </p:nvSpPr>
            <p:spPr bwMode="auto">
              <a:xfrm>
                <a:off x="2544" y="1824"/>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00" name="Rectangle 20" descr="Wide upward diagonal"/>
              <p:cNvSpPr>
                <a:spLocks noChangeArrowheads="1"/>
              </p:cNvSpPr>
              <p:nvPr/>
            </p:nvSpPr>
            <p:spPr bwMode="auto">
              <a:xfrm>
                <a:off x="2736" y="1824"/>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01" name="Rectangle 21" descr="Dark horizontal"/>
              <p:cNvSpPr>
                <a:spLocks noChangeArrowheads="1"/>
              </p:cNvSpPr>
              <p:nvPr/>
            </p:nvSpPr>
            <p:spPr bwMode="auto">
              <a:xfrm>
                <a:off x="2928" y="1824"/>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02" name="Rectangle 22" descr="Dark horizontal"/>
              <p:cNvSpPr>
                <a:spLocks noChangeArrowheads="1"/>
              </p:cNvSpPr>
              <p:nvPr/>
            </p:nvSpPr>
            <p:spPr bwMode="auto">
              <a:xfrm>
                <a:off x="2352" y="2016"/>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03" name="Rectangle 23" descr="Solid diamond"/>
              <p:cNvSpPr>
                <a:spLocks noChangeArrowheads="1"/>
              </p:cNvSpPr>
              <p:nvPr/>
            </p:nvSpPr>
            <p:spPr bwMode="auto">
              <a:xfrm>
                <a:off x="2544" y="201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04" name="Rectangle 24" descr="Solid diamond"/>
              <p:cNvSpPr>
                <a:spLocks noChangeArrowheads="1"/>
              </p:cNvSpPr>
              <p:nvPr/>
            </p:nvSpPr>
            <p:spPr bwMode="auto">
              <a:xfrm>
                <a:off x="2736" y="201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05" name="Rectangle 25" descr="Wide upward diagonal"/>
              <p:cNvSpPr>
                <a:spLocks noChangeArrowheads="1"/>
              </p:cNvSpPr>
              <p:nvPr/>
            </p:nvSpPr>
            <p:spPr bwMode="auto">
              <a:xfrm>
                <a:off x="2928" y="2016"/>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06" name="Rectangle 26"/>
              <p:cNvSpPr>
                <a:spLocks noChangeArrowheads="1"/>
              </p:cNvSpPr>
              <p:nvPr/>
            </p:nvSpPr>
            <p:spPr bwMode="auto">
              <a:xfrm>
                <a:off x="2352" y="2208"/>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8507" name="Rectangle 27"/>
              <p:cNvSpPr>
                <a:spLocks noChangeArrowheads="1"/>
              </p:cNvSpPr>
              <p:nvPr/>
            </p:nvSpPr>
            <p:spPr bwMode="auto">
              <a:xfrm>
                <a:off x="2544" y="2208"/>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8508" name="Rectangle 28" descr="Solid diamond"/>
              <p:cNvSpPr>
                <a:spLocks noChangeArrowheads="1"/>
              </p:cNvSpPr>
              <p:nvPr/>
            </p:nvSpPr>
            <p:spPr bwMode="auto">
              <a:xfrm>
                <a:off x="2736" y="220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09" name="Rectangle 29" descr="Dark horizontal"/>
              <p:cNvSpPr>
                <a:spLocks noChangeArrowheads="1"/>
              </p:cNvSpPr>
              <p:nvPr/>
            </p:nvSpPr>
            <p:spPr bwMode="auto">
              <a:xfrm>
                <a:off x="2928" y="2208"/>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10" name="Rectangle 30" descr="Wide upward diagonal"/>
              <p:cNvSpPr>
                <a:spLocks noChangeArrowheads="1"/>
              </p:cNvSpPr>
              <p:nvPr/>
            </p:nvSpPr>
            <p:spPr bwMode="auto">
              <a:xfrm>
                <a:off x="2352" y="2400"/>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11" name="Rectangle 31" descr="Wide upward diagonal"/>
              <p:cNvSpPr>
                <a:spLocks noChangeArrowheads="1"/>
              </p:cNvSpPr>
              <p:nvPr/>
            </p:nvSpPr>
            <p:spPr bwMode="auto">
              <a:xfrm>
                <a:off x="2544" y="2400"/>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12" name="Rectangle 32"/>
              <p:cNvSpPr>
                <a:spLocks noChangeArrowheads="1"/>
              </p:cNvSpPr>
              <p:nvPr/>
            </p:nvSpPr>
            <p:spPr bwMode="auto">
              <a:xfrm>
                <a:off x="2736" y="2400"/>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8513" name="Rectangle 33" descr="Dark horizontal"/>
              <p:cNvSpPr>
                <a:spLocks noChangeArrowheads="1"/>
              </p:cNvSpPr>
              <p:nvPr/>
            </p:nvSpPr>
            <p:spPr bwMode="auto">
              <a:xfrm>
                <a:off x="2928" y="2400"/>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14" name="Rectangle 34" descr="Wide upward diagonal"/>
              <p:cNvSpPr>
                <a:spLocks noChangeArrowheads="1"/>
              </p:cNvSpPr>
              <p:nvPr/>
            </p:nvSpPr>
            <p:spPr bwMode="auto">
              <a:xfrm>
                <a:off x="2352" y="2592"/>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15" name="Rectangle 35"/>
              <p:cNvSpPr>
                <a:spLocks noChangeArrowheads="1"/>
              </p:cNvSpPr>
              <p:nvPr/>
            </p:nvSpPr>
            <p:spPr bwMode="auto">
              <a:xfrm>
                <a:off x="2544" y="2592"/>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8516" name="Rectangle 36" descr="Solid diamond"/>
              <p:cNvSpPr>
                <a:spLocks noChangeArrowheads="1"/>
              </p:cNvSpPr>
              <p:nvPr/>
            </p:nvSpPr>
            <p:spPr bwMode="auto">
              <a:xfrm>
                <a:off x="2736" y="2592"/>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17" name="Rectangle 37" descr="Dark horizontal"/>
              <p:cNvSpPr>
                <a:spLocks noChangeArrowheads="1"/>
              </p:cNvSpPr>
              <p:nvPr/>
            </p:nvSpPr>
            <p:spPr bwMode="auto">
              <a:xfrm>
                <a:off x="2928" y="2592"/>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18" name="Rectangle 38" descr="Solid diamond"/>
              <p:cNvSpPr>
                <a:spLocks noChangeArrowheads="1"/>
              </p:cNvSpPr>
              <p:nvPr/>
            </p:nvSpPr>
            <p:spPr bwMode="auto">
              <a:xfrm>
                <a:off x="2352" y="2784"/>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19" name="Rectangle 39" descr="Solid diamond"/>
              <p:cNvSpPr>
                <a:spLocks noChangeArrowheads="1"/>
              </p:cNvSpPr>
              <p:nvPr/>
            </p:nvSpPr>
            <p:spPr bwMode="auto">
              <a:xfrm>
                <a:off x="2544" y="2784"/>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20" name="Rectangle 40"/>
              <p:cNvSpPr>
                <a:spLocks noChangeArrowheads="1"/>
              </p:cNvSpPr>
              <p:nvPr/>
            </p:nvSpPr>
            <p:spPr bwMode="auto">
              <a:xfrm>
                <a:off x="2736" y="2784"/>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8521" name="Rectangle 41"/>
              <p:cNvSpPr>
                <a:spLocks noChangeArrowheads="1"/>
              </p:cNvSpPr>
              <p:nvPr/>
            </p:nvSpPr>
            <p:spPr bwMode="auto">
              <a:xfrm>
                <a:off x="2928" y="2784"/>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8522" name="Rectangle 42" descr="Solid diamond"/>
              <p:cNvSpPr>
                <a:spLocks noChangeArrowheads="1"/>
              </p:cNvSpPr>
              <p:nvPr/>
            </p:nvSpPr>
            <p:spPr bwMode="auto">
              <a:xfrm>
                <a:off x="2352"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23" name="Rectangle 43" descr="Solid diamond"/>
              <p:cNvSpPr>
                <a:spLocks noChangeArrowheads="1"/>
              </p:cNvSpPr>
              <p:nvPr/>
            </p:nvSpPr>
            <p:spPr bwMode="auto">
              <a:xfrm>
                <a:off x="2544"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24" name="Rectangle 44" descr="Solid diamond"/>
              <p:cNvSpPr>
                <a:spLocks noChangeArrowheads="1"/>
              </p:cNvSpPr>
              <p:nvPr/>
            </p:nvSpPr>
            <p:spPr bwMode="auto">
              <a:xfrm>
                <a:off x="2736"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25" name="Rectangle 45" descr="Solid diamond"/>
              <p:cNvSpPr>
                <a:spLocks noChangeArrowheads="1"/>
              </p:cNvSpPr>
              <p:nvPr/>
            </p:nvSpPr>
            <p:spPr bwMode="auto">
              <a:xfrm>
                <a:off x="2928"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26" name="Rectangle 46" descr="Dark horizontal"/>
              <p:cNvSpPr>
                <a:spLocks noChangeArrowheads="1"/>
              </p:cNvSpPr>
              <p:nvPr/>
            </p:nvSpPr>
            <p:spPr bwMode="auto">
              <a:xfrm>
                <a:off x="2352" y="3168"/>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27" name="Rectangle 47"/>
              <p:cNvSpPr>
                <a:spLocks noChangeArrowheads="1"/>
              </p:cNvSpPr>
              <p:nvPr/>
            </p:nvSpPr>
            <p:spPr bwMode="auto">
              <a:xfrm>
                <a:off x="2544" y="3168"/>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8528" name="Rectangle 48" descr="Wide upward diagonal"/>
              <p:cNvSpPr>
                <a:spLocks noChangeArrowheads="1"/>
              </p:cNvSpPr>
              <p:nvPr/>
            </p:nvSpPr>
            <p:spPr bwMode="auto">
              <a:xfrm>
                <a:off x="2736" y="3168"/>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28529" name="Rectangle 49" descr="Wide upward diagonal"/>
              <p:cNvSpPr>
                <a:spLocks noChangeArrowheads="1"/>
              </p:cNvSpPr>
              <p:nvPr/>
            </p:nvSpPr>
            <p:spPr bwMode="auto">
              <a:xfrm>
                <a:off x="2928" y="3168"/>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grpSp>
        <p:sp>
          <p:nvSpPr>
            <p:cNvPr id="1428530" name="Line 50"/>
            <p:cNvSpPr>
              <a:spLocks noChangeShapeType="1"/>
            </p:cNvSpPr>
            <p:nvPr/>
          </p:nvSpPr>
          <p:spPr bwMode="auto">
            <a:xfrm>
              <a:off x="2352" y="1056"/>
              <a:ext cx="768" cy="0"/>
            </a:xfrm>
            <a:prstGeom prst="line">
              <a:avLst/>
            </a:prstGeom>
            <a:noFill/>
            <a:ln w="25400">
              <a:solidFill>
                <a:schemeClr val="tx1"/>
              </a:solidFill>
              <a:round/>
              <a:headEnd type="triangle" w="med" len="med"/>
              <a:tailEnd type="triangle" w="med" len="med"/>
            </a:ln>
            <a:effectLst/>
          </p:spPr>
          <p:txBody>
            <a:bodyPr>
              <a:prstTxWarp prst="textNoShape">
                <a:avLst/>
              </a:prstTxWarp>
            </a:bodyPr>
            <a:lstStyle/>
            <a:p>
              <a:endParaRPr lang="en-US"/>
            </a:p>
          </p:txBody>
        </p:sp>
        <p:sp>
          <p:nvSpPr>
            <p:cNvPr id="1428531" name="Text Box 51"/>
            <p:cNvSpPr txBox="1">
              <a:spLocks noChangeArrowheads="1"/>
            </p:cNvSpPr>
            <p:nvPr/>
          </p:nvSpPr>
          <p:spPr bwMode="auto">
            <a:xfrm>
              <a:off x="2294" y="791"/>
              <a:ext cx="799"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i="1"/>
                <a:t>Issue width</a:t>
              </a:r>
            </a:p>
          </p:txBody>
        </p:sp>
        <p:sp>
          <p:nvSpPr>
            <p:cNvPr id="1428532" name="Line 52"/>
            <p:cNvSpPr>
              <a:spLocks noChangeShapeType="1"/>
            </p:cNvSpPr>
            <p:nvPr/>
          </p:nvSpPr>
          <p:spPr bwMode="auto">
            <a:xfrm>
              <a:off x="2064" y="1824"/>
              <a:ext cx="0" cy="912"/>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428533" name="Text Box 53"/>
            <p:cNvSpPr txBox="1">
              <a:spLocks noChangeArrowheads="1"/>
            </p:cNvSpPr>
            <p:nvPr/>
          </p:nvSpPr>
          <p:spPr bwMode="auto">
            <a:xfrm>
              <a:off x="1574" y="2183"/>
              <a:ext cx="412"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i="1"/>
                <a:t>Time</a:t>
              </a:r>
            </a:p>
          </p:txBody>
        </p:sp>
      </p:grpSp>
    </p:spTree>
    <p:extLst>
      <p:ext uri="{BB962C8B-B14F-4D97-AF65-F5344CB8AC3E}">
        <p14:creationId xmlns:p14="http://schemas.microsoft.com/office/powerpoint/2010/main" val="4063697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Rectangle 2"/>
          <p:cNvSpPr>
            <a:spLocks noGrp="1" noChangeArrowheads="1"/>
          </p:cNvSpPr>
          <p:nvPr>
            <p:ph type="title"/>
          </p:nvPr>
        </p:nvSpPr>
        <p:spPr>
          <a:xfrm>
            <a:off x="838200" y="558006"/>
            <a:ext cx="10515600" cy="777875"/>
          </a:xfrm>
        </p:spPr>
        <p:txBody>
          <a:bodyPr>
            <a:normAutofit fontScale="90000"/>
          </a:bodyPr>
          <a:lstStyle/>
          <a:p>
            <a:r>
              <a:rPr lang="en-US" sz="2800" dirty="0"/>
              <a:t>O-o-O Simultaneous Multithreading</a:t>
            </a:r>
            <a:br>
              <a:rPr lang="en-US" sz="2800" dirty="0"/>
            </a:br>
            <a:r>
              <a:rPr lang="en-US" sz="1800" dirty="0"/>
              <a:t>[</a:t>
            </a:r>
            <a:r>
              <a:rPr lang="en-US" sz="1800" dirty="0" err="1"/>
              <a:t>Tullsen</a:t>
            </a:r>
            <a:r>
              <a:rPr lang="en-US" sz="1800" dirty="0"/>
              <a:t>, Eggers, </a:t>
            </a:r>
            <a:r>
              <a:rPr lang="en-US" sz="1800" dirty="0" err="1"/>
              <a:t>Emer</a:t>
            </a:r>
            <a:r>
              <a:rPr lang="en-US" sz="1800" dirty="0"/>
              <a:t>, Levy, </a:t>
            </a:r>
            <a:r>
              <a:rPr lang="en-US" sz="1800" dirty="0" err="1"/>
              <a:t>Stamm</a:t>
            </a:r>
            <a:r>
              <a:rPr lang="en-US" sz="1800" dirty="0"/>
              <a:t>, Lo, DEC/UW, 1996]</a:t>
            </a:r>
            <a:br>
              <a:rPr lang="en-US" sz="1800" dirty="0"/>
            </a:br>
            <a:endParaRPr lang="en-US" sz="1800" dirty="0"/>
          </a:p>
        </p:txBody>
      </p:sp>
      <p:sp>
        <p:nvSpPr>
          <p:cNvPr id="1430531" name="Rectangle 3"/>
          <p:cNvSpPr>
            <a:spLocks noGrp="1" noChangeArrowheads="1"/>
          </p:cNvSpPr>
          <p:nvPr>
            <p:ph idx="1"/>
          </p:nvPr>
        </p:nvSpPr>
        <p:spPr>
          <a:xfrm>
            <a:off x="838200" y="1558925"/>
            <a:ext cx="10515600" cy="4351338"/>
          </a:xfrm>
          <a:ln/>
        </p:spPr>
        <p:txBody>
          <a:bodyPr vert="horz" lIns="82058" tIns="41029" rIns="82058" bIns="41029" rtlCol="0">
            <a:normAutofit/>
          </a:bodyPr>
          <a:lstStyle/>
          <a:p>
            <a:pPr>
              <a:lnSpc>
                <a:spcPct val="100000"/>
              </a:lnSpc>
              <a:spcBef>
                <a:spcPct val="20000"/>
              </a:spcBef>
            </a:pPr>
            <a:r>
              <a:rPr lang="zh-CN" altLang="en-US" dirty="0" smtClean="0"/>
              <a:t>增加多上下文切换以及取指引擎可以从多个线程取指令，并可同时发射</a:t>
            </a:r>
            <a:endParaRPr lang="en-US" dirty="0"/>
          </a:p>
          <a:p>
            <a:pPr>
              <a:lnSpc>
                <a:spcPct val="100000"/>
              </a:lnSpc>
              <a:spcBef>
                <a:spcPct val="20000"/>
              </a:spcBef>
            </a:pPr>
            <a:r>
              <a:rPr lang="zh-CN" altLang="en-US" dirty="0" smtClean="0"/>
              <a:t>使用</a:t>
            </a:r>
            <a:r>
              <a:rPr lang="en-US" altLang="zh-CN" dirty="0" err="1" smtClean="0"/>
              <a:t>OoO</a:t>
            </a:r>
            <a:r>
              <a:rPr lang="en-US" altLang="zh-CN" dirty="0" smtClean="0"/>
              <a:t> superscalar</a:t>
            </a:r>
            <a:r>
              <a:rPr lang="zh-CN" altLang="en-US" dirty="0" smtClean="0"/>
              <a:t>处理器的发射宽度，从发射队列中选择指令发射，这些指令可来源于多个线程</a:t>
            </a:r>
            <a:endParaRPr lang="en-US" dirty="0"/>
          </a:p>
          <a:p>
            <a:pPr>
              <a:lnSpc>
                <a:spcPct val="100000"/>
              </a:lnSpc>
              <a:spcBef>
                <a:spcPct val="20000"/>
              </a:spcBef>
            </a:pPr>
            <a:r>
              <a:rPr lang="en-US" dirty="0" err="1" smtClean="0"/>
              <a:t>O</a:t>
            </a:r>
            <a:r>
              <a:rPr lang="en-US" altLang="zh-CN" dirty="0" err="1" smtClean="0"/>
              <a:t>o</a:t>
            </a:r>
            <a:r>
              <a:rPr lang="en-US" dirty="0" err="1" smtClean="0"/>
              <a:t>O</a:t>
            </a:r>
            <a:r>
              <a:rPr lang="en-US" dirty="0" smtClean="0"/>
              <a:t> </a:t>
            </a:r>
            <a:r>
              <a:rPr lang="zh-CN" altLang="en-US" dirty="0" smtClean="0"/>
              <a:t>指令窗口已经具备从多个线程调度指令的绝大多数电路</a:t>
            </a:r>
            <a:endParaRPr lang="en-US" dirty="0"/>
          </a:p>
          <a:p>
            <a:pPr>
              <a:lnSpc>
                <a:spcPct val="100000"/>
              </a:lnSpc>
              <a:spcBef>
                <a:spcPct val="20000"/>
              </a:spcBef>
            </a:pPr>
            <a:r>
              <a:rPr lang="zh-CN" altLang="en-US" dirty="0" smtClean="0"/>
              <a:t>任何单线程程序可以充分使用整个系统资源</a:t>
            </a:r>
            <a:endParaRPr lang="en-US" dirty="0"/>
          </a:p>
        </p:txBody>
      </p:sp>
      <p:sp>
        <p:nvSpPr>
          <p:cNvPr id="5" name="Slide Number Placeholder 4"/>
          <p:cNvSpPr>
            <a:spLocks noGrp="1"/>
          </p:cNvSpPr>
          <p:nvPr>
            <p:ph type="sldNum" sz="quarter" idx="12"/>
          </p:nvPr>
        </p:nvSpPr>
        <p:spPr/>
        <p:txBody>
          <a:bodyPr/>
          <a:lstStyle/>
          <a:p>
            <a:fld id="{218BDE56-57CE-884D-BBAB-B794F3CC8E82}" type="slidenum">
              <a:rPr lang="en-US"/>
              <a:pPr/>
              <a:t>232</a:t>
            </a:fld>
            <a:endParaRPr lang="en-US" b="0">
              <a:solidFill>
                <a:srgbClr val="FBBA03"/>
              </a:solidFill>
            </a:endParaRPr>
          </a:p>
        </p:txBody>
      </p:sp>
    </p:spTree>
    <p:extLst>
      <p:ext uri="{BB962C8B-B14F-4D97-AF65-F5344CB8AC3E}">
        <p14:creationId xmlns:p14="http://schemas.microsoft.com/office/powerpoint/2010/main" val="123123353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a:xfrm>
            <a:off x="2209800" y="457200"/>
            <a:ext cx="8229600" cy="731838"/>
          </a:xfrm>
          <a:noFill/>
        </p:spPr>
        <p:txBody>
          <a:bodyPr/>
          <a:lstStyle/>
          <a:p>
            <a:pPr marL="25400">
              <a:tabLst>
                <a:tab pos="317500" algn="l"/>
                <a:tab pos="1231900" algn="l"/>
                <a:tab pos="2146300" algn="l"/>
                <a:tab pos="3060700" algn="l"/>
                <a:tab pos="3975100" algn="l"/>
                <a:tab pos="4889500" algn="l"/>
                <a:tab pos="5803900" algn="l"/>
              </a:tabLst>
            </a:pPr>
            <a:r>
              <a:rPr lang="en-US"/>
              <a:t>IBM Power 4</a:t>
            </a:r>
          </a:p>
        </p:txBody>
      </p:sp>
      <p:sp>
        <p:nvSpPr>
          <p:cNvPr id="9" name="Slide Number Placeholder 4"/>
          <p:cNvSpPr>
            <a:spLocks noGrp="1"/>
          </p:cNvSpPr>
          <p:nvPr>
            <p:ph type="sldNum" sz="quarter" idx="12"/>
          </p:nvPr>
        </p:nvSpPr>
        <p:spPr/>
        <p:txBody>
          <a:bodyPr/>
          <a:lstStyle/>
          <a:p>
            <a:fld id="{55193E56-947A-5B40-94E8-A89FB06400A8}" type="slidenum">
              <a:rPr lang="en-US"/>
              <a:pPr/>
              <a:t>233</a:t>
            </a:fld>
            <a:endParaRPr lang="en-US" b="0">
              <a:solidFill>
                <a:srgbClr val="FBBA03"/>
              </a:solidFill>
            </a:endParaRPr>
          </a:p>
        </p:txBody>
      </p:sp>
      <p:pic>
        <p:nvPicPr>
          <p:cNvPr id="1432579" name="Picture 3"/>
          <p:cNvPicPr>
            <a:picLocks noChangeAspect="1" noChangeArrowheads="1"/>
          </p:cNvPicPr>
          <p:nvPr/>
        </p:nvPicPr>
        <p:blipFill>
          <a:blip r:embed="rId3"/>
          <a:srcRect/>
          <a:stretch>
            <a:fillRect/>
          </a:stretch>
        </p:blipFill>
        <p:spPr bwMode="auto">
          <a:xfrm>
            <a:off x="8442326" y="1117601"/>
            <a:ext cx="1973263" cy="2073275"/>
          </a:xfrm>
          <a:prstGeom prst="rect">
            <a:avLst/>
          </a:prstGeom>
          <a:noFill/>
          <a:ln w="25400">
            <a:noFill/>
            <a:miter lim="800000"/>
            <a:headEnd/>
            <a:tailEnd/>
          </a:ln>
          <a:effectLst/>
        </p:spPr>
      </p:pic>
      <p:pic>
        <p:nvPicPr>
          <p:cNvPr id="1432580" name="Picture 4"/>
          <p:cNvPicPr>
            <a:picLocks noChangeAspect="1" noChangeArrowheads="1"/>
          </p:cNvPicPr>
          <p:nvPr/>
        </p:nvPicPr>
        <p:blipFill>
          <a:blip r:embed="rId4"/>
          <a:srcRect/>
          <a:stretch>
            <a:fillRect/>
          </a:stretch>
        </p:blipFill>
        <p:spPr bwMode="auto">
          <a:xfrm>
            <a:off x="1798639" y="3289300"/>
            <a:ext cx="8639175" cy="3263900"/>
          </a:xfrm>
          <a:prstGeom prst="rect">
            <a:avLst/>
          </a:prstGeom>
          <a:noFill/>
          <a:ln w="25400">
            <a:noFill/>
            <a:miter lim="800000"/>
            <a:headEnd/>
            <a:tailEnd/>
          </a:ln>
          <a:effectLst/>
        </p:spPr>
      </p:pic>
      <p:grpSp>
        <p:nvGrpSpPr>
          <p:cNvPr id="1432581" name="Group 5"/>
          <p:cNvGrpSpPr>
            <a:grpSpLocks/>
          </p:cNvGrpSpPr>
          <p:nvPr/>
        </p:nvGrpSpPr>
        <p:grpSpPr bwMode="auto">
          <a:xfrm>
            <a:off x="1889126" y="1208088"/>
            <a:ext cx="6367463" cy="2800350"/>
            <a:chOff x="147" y="511"/>
            <a:chExt cx="4456" cy="1960"/>
          </a:xfrm>
        </p:grpSpPr>
        <p:sp>
          <p:nvSpPr>
            <p:cNvPr id="1432582" name="Text Box 6"/>
            <p:cNvSpPr txBox="1">
              <a:spLocks noChangeArrowheads="1"/>
            </p:cNvSpPr>
            <p:nvPr/>
          </p:nvSpPr>
          <p:spPr bwMode="auto">
            <a:xfrm>
              <a:off x="147" y="511"/>
              <a:ext cx="4456" cy="1379"/>
            </a:xfrm>
            <a:prstGeom prst="rect">
              <a:avLst/>
            </a:prstGeom>
            <a:noFill/>
            <a:ln w="9525">
              <a:noFill/>
              <a:miter lim="800000"/>
              <a:headEnd/>
              <a:tailEnd/>
            </a:ln>
            <a:effectLst/>
          </p:spPr>
          <p:txBody>
            <a:bodyPr lIns="0" tIns="0" rIns="0" bIns="0">
              <a:prstTxWarp prst="textNoShape">
                <a:avLst/>
              </a:prstTxWarp>
              <a:spAutoFit/>
            </a:bodyPr>
            <a:lstStyle/>
            <a:p>
              <a:pPr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pPr>
              <a:r>
                <a:rPr lang="en-US" sz="3200" b="1" dirty="0">
                  <a:latin typeface="Helvetica" charset="0"/>
                </a:rPr>
                <a:t>Single-threaded predecessor to Power 5.  8 execution units in</a:t>
              </a:r>
            </a:p>
            <a:p>
              <a:pPr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pPr>
              <a:r>
                <a:rPr lang="en-US" sz="3200" b="1" dirty="0">
                  <a:latin typeface="Helvetica" charset="0"/>
                </a:rPr>
                <a:t>out-of-order engine, each may</a:t>
              </a:r>
            </a:p>
            <a:p>
              <a:pPr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pPr>
              <a:r>
                <a:rPr lang="en-US" sz="3200" b="1" dirty="0">
                  <a:latin typeface="Helvetica" charset="0"/>
                </a:rPr>
                <a:t>issue an instruction each cycle.</a:t>
              </a:r>
            </a:p>
          </p:txBody>
        </p:sp>
        <p:sp>
          <p:nvSpPr>
            <p:cNvPr id="1432583" name="Line 7"/>
            <p:cNvSpPr>
              <a:spLocks noChangeShapeType="1"/>
            </p:cNvSpPr>
            <p:nvPr/>
          </p:nvSpPr>
          <p:spPr bwMode="auto">
            <a:xfrm>
              <a:off x="3147" y="1863"/>
              <a:ext cx="840" cy="608"/>
            </a:xfrm>
            <a:prstGeom prst="line">
              <a:avLst/>
            </a:prstGeom>
            <a:noFill/>
            <a:ln w="38100">
              <a:solidFill>
                <a:srgbClr val="0000FF"/>
              </a:solidFill>
              <a:round/>
              <a:headEnd/>
              <a:tailEnd type="stealth" w="med" len="med"/>
            </a:ln>
            <a:effectLst>
              <a:outerShdw blurRad="63500" dist="76199" dir="2700000" algn="ctr" rotWithShape="0">
                <a:schemeClr val="bg2">
                  <a:alpha val="75000"/>
                </a:schemeClr>
              </a:outerShdw>
            </a:effectLst>
          </p:spPr>
          <p:txBody>
            <a:bodyPr>
              <a:prstTxWarp prst="textNoShape">
                <a:avLst/>
              </a:prstTxWarp>
            </a:bodyPr>
            <a:lstStyle/>
            <a:p>
              <a:endParaRPr lang="en-US"/>
            </a:p>
          </p:txBody>
        </p:sp>
      </p:grpSp>
    </p:spTree>
    <p:extLst>
      <p:ext uri="{BB962C8B-B14F-4D97-AF65-F5344CB8AC3E}">
        <p14:creationId xmlns:p14="http://schemas.microsoft.com/office/powerpoint/2010/main" val="3809107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32581"/>
                                        </p:tgtEl>
                                        <p:attrNameLst>
                                          <p:attrName>style.visibility</p:attrName>
                                        </p:attrNameLst>
                                      </p:cBhvr>
                                      <p:to>
                                        <p:strVal val="visible"/>
                                      </p:to>
                                    </p:set>
                                    <p:animEffect transition="in" filter="dissolve">
                                      <p:cBhvr>
                                        <p:cTn id="7" dur="500"/>
                                        <p:tgtEl>
                                          <p:spTgt spid="1432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6769D8FA-5D8F-0D4A-B340-C36A84F3D51E}" type="slidenum">
              <a:rPr lang="en-US"/>
              <a:pPr/>
              <a:t>234</a:t>
            </a:fld>
            <a:endParaRPr lang="en-US" b="0">
              <a:solidFill>
                <a:srgbClr val="FBBA03"/>
              </a:solidFill>
            </a:endParaRPr>
          </a:p>
        </p:txBody>
      </p:sp>
      <p:pic>
        <p:nvPicPr>
          <p:cNvPr id="1434626" name="Picture 2"/>
          <p:cNvPicPr>
            <a:picLocks noChangeAspect="1" noChangeArrowheads="1"/>
          </p:cNvPicPr>
          <p:nvPr/>
        </p:nvPicPr>
        <p:blipFill>
          <a:blip r:embed="rId3"/>
          <a:srcRect/>
          <a:stretch>
            <a:fillRect/>
          </a:stretch>
        </p:blipFill>
        <p:spPr bwMode="auto">
          <a:xfrm>
            <a:off x="1774826" y="12700"/>
            <a:ext cx="8640763" cy="3265488"/>
          </a:xfrm>
          <a:prstGeom prst="rect">
            <a:avLst/>
          </a:prstGeom>
          <a:noFill/>
          <a:ln w="25400">
            <a:noFill/>
            <a:miter lim="800000"/>
            <a:headEnd/>
            <a:tailEnd/>
          </a:ln>
          <a:effectLst/>
        </p:spPr>
      </p:pic>
      <p:pic>
        <p:nvPicPr>
          <p:cNvPr id="1434627" name="Picture 3"/>
          <p:cNvPicPr>
            <a:picLocks noChangeAspect="1" noChangeArrowheads="1"/>
          </p:cNvPicPr>
          <p:nvPr/>
        </p:nvPicPr>
        <p:blipFill>
          <a:blip r:embed="rId4"/>
          <a:srcRect/>
          <a:stretch>
            <a:fillRect/>
          </a:stretch>
        </p:blipFill>
        <p:spPr bwMode="auto">
          <a:xfrm>
            <a:off x="1849438" y="3279776"/>
            <a:ext cx="8475662" cy="3459163"/>
          </a:xfrm>
          <a:prstGeom prst="rect">
            <a:avLst/>
          </a:prstGeom>
          <a:noFill/>
          <a:ln w="25400">
            <a:noFill/>
            <a:miter lim="800000"/>
            <a:headEnd/>
            <a:tailEnd/>
          </a:ln>
          <a:effectLst/>
        </p:spPr>
      </p:pic>
      <p:sp>
        <p:nvSpPr>
          <p:cNvPr id="1434628" name="Text Box 4"/>
          <p:cNvSpPr txBox="1">
            <a:spLocks noChangeArrowheads="1"/>
          </p:cNvSpPr>
          <p:nvPr/>
        </p:nvSpPr>
        <p:spPr bwMode="auto">
          <a:xfrm>
            <a:off x="2967038" y="23813"/>
            <a:ext cx="1460500" cy="457200"/>
          </a:xfrm>
          <a:prstGeom prst="rect">
            <a:avLst/>
          </a:prstGeom>
          <a:noFill/>
          <a:ln w="9525">
            <a:noFill/>
            <a:miter lim="800000"/>
            <a:headEnd/>
            <a:tailEnd/>
          </a:ln>
          <a:effectLst>
            <a:outerShdw blurRad="63500" dist="76199" dir="2700000" algn="ctr" rotWithShape="0">
              <a:schemeClr val="bg2">
                <a:alpha val="15999"/>
              </a:schemeClr>
            </a:outerShdw>
          </a:effectLst>
        </p:spPr>
        <p:txBody>
          <a:bodyPr lIns="0" tIns="0" rIns="0" bIns="0">
            <a:prstTxWarp prst="textNoShape">
              <a:avLst/>
            </a:prstTxWarp>
            <a:spAutoFit/>
          </a:bodyPr>
          <a:lstStyle/>
          <a:p>
            <a:pPr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pPr>
            <a:r>
              <a:rPr lang="en-US" sz="3000" b="1">
                <a:solidFill>
                  <a:srgbClr val="0000FF"/>
                </a:solidFill>
                <a:latin typeface="Marker Felt" charset="0"/>
              </a:rPr>
              <a:t>Power 4</a:t>
            </a:r>
          </a:p>
        </p:txBody>
      </p:sp>
      <p:sp>
        <p:nvSpPr>
          <p:cNvPr id="1434629" name="Text Box 5"/>
          <p:cNvSpPr txBox="1">
            <a:spLocks noChangeArrowheads="1"/>
          </p:cNvSpPr>
          <p:nvPr/>
        </p:nvSpPr>
        <p:spPr bwMode="auto">
          <a:xfrm>
            <a:off x="3413125" y="3281363"/>
            <a:ext cx="1460500" cy="457200"/>
          </a:xfrm>
          <a:prstGeom prst="rect">
            <a:avLst/>
          </a:prstGeom>
          <a:noFill/>
          <a:ln w="9525">
            <a:noFill/>
            <a:miter lim="800000"/>
            <a:headEnd/>
            <a:tailEnd/>
          </a:ln>
          <a:effectLst>
            <a:outerShdw blurRad="63500" dist="76199" dir="2700000" algn="ctr" rotWithShape="0">
              <a:schemeClr val="bg2">
                <a:alpha val="15999"/>
              </a:schemeClr>
            </a:outerShdw>
          </a:effectLst>
        </p:spPr>
        <p:txBody>
          <a:bodyPr lIns="0" tIns="0" rIns="0" bIns="0">
            <a:prstTxWarp prst="textNoShape">
              <a:avLst/>
            </a:prstTxWarp>
            <a:spAutoFit/>
          </a:bodyPr>
          <a:lstStyle/>
          <a:p>
            <a:pPr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pPr>
            <a:r>
              <a:rPr lang="en-US" sz="3000" b="1">
                <a:solidFill>
                  <a:srgbClr val="0000FF"/>
                </a:solidFill>
                <a:latin typeface="Marker Felt" charset="0"/>
              </a:rPr>
              <a:t>Power 5</a:t>
            </a:r>
          </a:p>
        </p:txBody>
      </p:sp>
      <p:sp>
        <p:nvSpPr>
          <p:cNvPr id="1434630" name="Freeform 6"/>
          <p:cNvSpPr>
            <a:spLocks/>
          </p:cNvSpPr>
          <p:nvPr/>
        </p:nvSpPr>
        <p:spPr bwMode="auto">
          <a:xfrm>
            <a:off x="2071689" y="4349750"/>
            <a:ext cx="727075" cy="725488"/>
          </a:xfrm>
          <a:custGeom>
            <a:avLst/>
            <a:gdLst/>
            <a:ahLst/>
            <a:cxnLst>
              <a:cxn ang="0">
                <a:pos x="7777" y="1334"/>
              </a:cxn>
              <a:cxn ang="0">
                <a:pos x="7777" y="7777"/>
              </a:cxn>
              <a:cxn ang="0">
                <a:pos x="1334" y="7777"/>
              </a:cxn>
              <a:cxn ang="0">
                <a:pos x="1334" y="1334"/>
              </a:cxn>
              <a:cxn ang="0">
                <a:pos x="7777" y="1334"/>
              </a:cxn>
              <a:cxn ang="0">
                <a:pos x="7777" y="1334"/>
              </a:cxn>
            </a:cxnLst>
            <a:rect l="0" t="0" r="r" b="b"/>
            <a:pathLst>
              <a:path w="9111" h="9111">
                <a:moveTo>
                  <a:pt x="7777" y="1334"/>
                </a:moveTo>
                <a:cubicBezTo>
                  <a:pt x="9556" y="3113"/>
                  <a:pt x="9556" y="5998"/>
                  <a:pt x="7777" y="7777"/>
                </a:cubicBezTo>
                <a:cubicBezTo>
                  <a:pt x="5998" y="9556"/>
                  <a:pt x="3113" y="9556"/>
                  <a:pt x="1334" y="7777"/>
                </a:cubicBezTo>
                <a:cubicBezTo>
                  <a:pt x="-445" y="5998"/>
                  <a:pt x="-445" y="3113"/>
                  <a:pt x="1334" y="1334"/>
                </a:cubicBezTo>
                <a:cubicBezTo>
                  <a:pt x="3113" y="-445"/>
                  <a:pt x="5998" y="-445"/>
                  <a:pt x="7777" y="1334"/>
                </a:cubicBezTo>
                <a:close/>
                <a:moveTo>
                  <a:pt x="7777" y="1334"/>
                </a:moveTo>
              </a:path>
            </a:pathLst>
          </a:custGeom>
          <a:noFill/>
          <a:ln w="38100">
            <a:solidFill>
              <a:srgbClr val="053DE8">
                <a:alpha val="54849"/>
              </a:srgbClr>
            </a:solidFill>
            <a:prstDash val="solid"/>
            <a:round/>
            <a:headEnd/>
            <a:tailEnd/>
          </a:ln>
          <a:effectLst/>
        </p:spPr>
        <p:txBody>
          <a:bodyPr>
            <a:prstTxWarp prst="textNoShape">
              <a:avLst/>
            </a:prstTxWarp>
          </a:bodyPr>
          <a:lstStyle/>
          <a:p>
            <a:endParaRPr lang="en-US"/>
          </a:p>
        </p:txBody>
      </p:sp>
      <p:sp>
        <p:nvSpPr>
          <p:cNvPr id="1434631" name="Freeform 7"/>
          <p:cNvSpPr>
            <a:spLocks/>
          </p:cNvSpPr>
          <p:nvPr/>
        </p:nvSpPr>
        <p:spPr bwMode="auto">
          <a:xfrm>
            <a:off x="2974976" y="4897439"/>
            <a:ext cx="727075" cy="725487"/>
          </a:xfrm>
          <a:custGeom>
            <a:avLst/>
            <a:gdLst/>
            <a:ahLst/>
            <a:cxnLst>
              <a:cxn ang="0">
                <a:pos x="7777" y="1334"/>
              </a:cxn>
              <a:cxn ang="0">
                <a:pos x="7777" y="7777"/>
              </a:cxn>
              <a:cxn ang="0">
                <a:pos x="1334" y="7777"/>
              </a:cxn>
              <a:cxn ang="0">
                <a:pos x="1334" y="1334"/>
              </a:cxn>
              <a:cxn ang="0">
                <a:pos x="7777" y="1334"/>
              </a:cxn>
              <a:cxn ang="0">
                <a:pos x="7777" y="1334"/>
              </a:cxn>
            </a:cxnLst>
            <a:rect l="0" t="0" r="r" b="b"/>
            <a:pathLst>
              <a:path w="9111" h="9111">
                <a:moveTo>
                  <a:pt x="7777" y="1334"/>
                </a:moveTo>
                <a:cubicBezTo>
                  <a:pt x="9556" y="3113"/>
                  <a:pt x="9556" y="5998"/>
                  <a:pt x="7777" y="7777"/>
                </a:cubicBezTo>
                <a:cubicBezTo>
                  <a:pt x="5998" y="9556"/>
                  <a:pt x="3113" y="9556"/>
                  <a:pt x="1334" y="7777"/>
                </a:cubicBezTo>
                <a:cubicBezTo>
                  <a:pt x="-445" y="5998"/>
                  <a:pt x="-445" y="3113"/>
                  <a:pt x="1334" y="1334"/>
                </a:cubicBezTo>
                <a:cubicBezTo>
                  <a:pt x="3113" y="-445"/>
                  <a:pt x="5998" y="-445"/>
                  <a:pt x="7777" y="1334"/>
                </a:cubicBezTo>
                <a:close/>
                <a:moveTo>
                  <a:pt x="7777" y="1334"/>
                </a:moveTo>
              </a:path>
            </a:pathLst>
          </a:custGeom>
          <a:noFill/>
          <a:ln w="38100">
            <a:solidFill>
              <a:srgbClr val="053DE8">
                <a:alpha val="54849"/>
              </a:srgbClr>
            </a:solidFill>
            <a:prstDash val="solid"/>
            <a:round/>
            <a:headEnd/>
            <a:tailEnd/>
          </a:ln>
          <a:effectLst/>
        </p:spPr>
        <p:txBody>
          <a:bodyPr>
            <a:prstTxWarp prst="textNoShape">
              <a:avLst/>
            </a:prstTxWarp>
          </a:bodyPr>
          <a:lstStyle/>
          <a:p>
            <a:endParaRPr lang="en-US"/>
          </a:p>
        </p:txBody>
      </p:sp>
      <p:sp>
        <p:nvSpPr>
          <p:cNvPr id="1434632" name="Line 8"/>
          <p:cNvSpPr>
            <a:spLocks noChangeShapeType="1"/>
          </p:cNvSpPr>
          <p:nvPr/>
        </p:nvSpPr>
        <p:spPr bwMode="auto">
          <a:xfrm rot="10800000" flipH="1">
            <a:off x="2025650" y="5086351"/>
            <a:ext cx="285750" cy="468313"/>
          </a:xfrm>
          <a:prstGeom prst="line">
            <a:avLst/>
          </a:prstGeom>
          <a:noFill/>
          <a:ln w="38100">
            <a:solidFill>
              <a:srgbClr val="0000FF"/>
            </a:solidFill>
            <a:round/>
            <a:headEnd/>
            <a:tailEnd type="stealth" w="med" len="med"/>
          </a:ln>
          <a:effectLst>
            <a:outerShdw blurRad="63500" dist="76199" dir="2700000" algn="ctr" rotWithShape="0">
              <a:schemeClr val="bg2">
                <a:alpha val="75000"/>
              </a:schemeClr>
            </a:outerShdw>
          </a:effectLst>
        </p:spPr>
        <p:txBody>
          <a:bodyPr>
            <a:prstTxWarp prst="textNoShape">
              <a:avLst/>
            </a:prstTxWarp>
          </a:bodyPr>
          <a:lstStyle/>
          <a:p>
            <a:endParaRPr lang="en-US"/>
          </a:p>
        </p:txBody>
      </p:sp>
      <p:sp>
        <p:nvSpPr>
          <p:cNvPr id="1434633" name="Line 9"/>
          <p:cNvSpPr>
            <a:spLocks noChangeShapeType="1"/>
          </p:cNvSpPr>
          <p:nvPr/>
        </p:nvSpPr>
        <p:spPr bwMode="auto">
          <a:xfrm rot="10800000" flipH="1">
            <a:off x="2003425" y="5372101"/>
            <a:ext cx="903288" cy="206375"/>
          </a:xfrm>
          <a:prstGeom prst="line">
            <a:avLst/>
          </a:prstGeom>
          <a:noFill/>
          <a:ln w="38100">
            <a:solidFill>
              <a:srgbClr val="0000FF"/>
            </a:solidFill>
            <a:round/>
            <a:headEnd/>
            <a:tailEnd type="stealth" w="med" len="med"/>
          </a:ln>
          <a:effectLst>
            <a:outerShdw blurRad="63500" dist="76199" dir="2700000" algn="ctr" rotWithShape="0">
              <a:schemeClr val="bg2">
                <a:alpha val="75000"/>
              </a:schemeClr>
            </a:outerShdw>
          </a:effectLst>
        </p:spPr>
        <p:txBody>
          <a:bodyPr>
            <a:prstTxWarp prst="textNoShape">
              <a:avLst/>
            </a:prstTxWarp>
          </a:bodyPr>
          <a:lstStyle/>
          <a:p>
            <a:endParaRPr lang="en-US"/>
          </a:p>
        </p:txBody>
      </p:sp>
      <p:sp>
        <p:nvSpPr>
          <p:cNvPr id="1434634" name="Freeform 10"/>
          <p:cNvSpPr>
            <a:spLocks/>
          </p:cNvSpPr>
          <p:nvPr/>
        </p:nvSpPr>
        <p:spPr bwMode="auto">
          <a:xfrm>
            <a:off x="9582150" y="4510089"/>
            <a:ext cx="725488" cy="725487"/>
          </a:xfrm>
          <a:custGeom>
            <a:avLst/>
            <a:gdLst/>
            <a:ahLst/>
            <a:cxnLst>
              <a:cxn ang="0">
                <a:pos x="7777" y="1334"/>
              </a:cxn>
              <a:cxn ang="0">
                <a:pos x="7777" y="7777"/>
              </a:cxn>
              <a:cxn ang="0">
                <a:pos x="1334" y="7777"/>
              </a:cxn>
              <a:cxn ang="0">
                <a:pos x="1334" y="1334"/>
              </a:cxn>
              <a:cxn ang="0">
                <a:pos x="7777" y="1334"/>
              </a:cxn>
              <a:cxn ang="0">
                <a:pos x="7777" y="1334"/>
              </a:cxn>
            </a:cxnLst>
            <a:rect l="0" t="0" r="r" b="b"/>
            <a:pathLst>
              <a:path w="9111" h="9111">
                <a:moveTo>
                  <a:pt x="7777" y="1334"/>
                </a:moveTo>
                <a:cubicBezTo>
                  <a:pt x="9556" y="3113"/>
                  <a:pt x="9556" y="5998"/>
                  <a:pt x="7777" y="7777"/>
                </a:cubicBezTo>
                <a:cubicBezTo>
                  <a:pt x="5998" y="9556"/>
                  <a:pt x="3113" y="9556"/>
                  <a:pt x="1334" y="7777"/>
                </a:cubicBezTo>
                <a:cubicBezTo>
                  <a:pt x="-445" y="5998"/>
                  <a:pt x="-445" y="3113"/>
                  <a:pt x="1334" y="1334"/>
                </a:cubicBezTo>
                <a:cubicBezTo>
                  <a:pt x="3113" y="-445"/>
                  <a:pt x="5998" y="-445"/>
                  <a:pt x="7777" y="1334"/>
                </a:cubicBezTo>
                <a:close/>
                <a:moveTo>
                  <a:pt x="7777" y="1334"/>
                </a:moveTo>
              </a:path>
            </a:pathLst>
          </a:custGeom>
          <a:noFill/>
          <a:ln w="38100">
            <a:solidFill>
              <a:srgbClr val="053DE8">
                <a:alpha val="54849"/>
              </a:srgbClr>
            </a:solidFill>
            <a:prstDash val="solid"/>
            <a:round/>
            <a:headEnd/>
            <a:tailEnd/>
          </a:ln>
          <a:effectLst/>
        </p:spPr>
        <p:txBody>
          <a:bodyPr>
            <a:prstTxWarp prst="textNoShape">
              <a:avLst/>
            </a:prstTxWarp>
          </a:bodyPr>
          <a:lstStyle/>
          <a:p>
            <a:endParaRPr lang="en-US"/>
          </a:p>
        </p:txBody>
      </p:sp>
      <p:sp>
        <p:nvSpPr>
          <p:cNvPr id="1434635" name="Line 11"/>
          <p:cNvSpPr>
            <a:spLocks noChangeShapeType="1"/>
          </p:cNvSpPr>
          <p:nvPr/>
        </p:nvSpPr>
        <p:spPr bwMode="auto">
          <a:xfrm>
            <a:off x="9925050" y="4000501"/>
            <a:ext cx="0" cy="468313"/>
          </a:xfrm>
          <a:prstGeom prst="line">
            <a:avLst/>
          </a:prstGeom>
          <a:noFill/>
          <a:ln w="38100">
            <a:solidFill>
              <a:srgbClr val="0000FF"/>
            </a:solidFill>
            <a:round/>
            <a:headEnd/>
            <a:tailEnd type="stealth" w="med" len="med"/>
          </a:ln>
          <a:effectLst>
            <a:outerShdw blurRad="63500" dist="76199" dir="2700000" algn="ctr" rotWithShape="0">
              <a:schemeClr val="bg2">
                <a:alpha val="75000"/>
              </a:schemeClr>
            </a:outerShdw>
          </a:effectLst>
        </p:spPr>
        <p:txBody>
          <a:bodyPr>
            <a:prstTxWarp prst="textNoShape">
              <a:avLst/>
            </a:prstTxWarp>
          </a:bodyPr>
          <a:lstStyle/>
          <a:p>
            <a:endParaRPr lang="en-US"/>
          </a:p>
        </p:txBody>
      </p:sp>
      <p:sp>
        <p:nvSpPr>
          <p:cNvPr id="1434636" name="Text Box 12"/>
          <p:cNvSpPr txBox="1">
            <a:spLocks noChangeArrowheads="1"/>
          </p:cNvSpPr>
          <p:nvPr/>
        </p:nvSpPr>
        <p:spPr bwMode="auto">
          <a:xfrm>
            <a:off x="1905000" y="5638801"/>
            <a:ext cx="2609882" cy="954107"/>
          </a:xfrm>
          <a:prstGeom prst="rect">
            <a:avLst/>
          </a:prstGeom>
          <a:noFill/>
          <a:ln w="12700">
            <a:noFill/>
            <a:miter lim="800000"/>
            <a:headEnd/>
            <a:tailEnd/>
          </a:ln>
          <a:effectLst/>
        </p:spPr>
        <p:txBody>
          <a:bodyPr wrap="none">
            <a:prstTxWarp prst="textNoShape">
              <a:avLst/>
            </a:prstTxWarp>
            <a:spAutoFit/>
          </a:bodyPr>
          <a:lstStyle/>
          <a:p>
            <a:pPr algn="l"/>
            <a:r>
              <a:rPr lang="en-US" sz="2800" b="1" dirty="0">
                <a:solidFill>
                  <a:srgbClr val="0000FF"/>
                </a:solidFill>
              </a:rPr>
              <a:t>2 fetch (PC),</a:t>
            </a:r>
            <a:br>
              <a:rPr lang="en-US" sz="2800" b="1" dirty="0">
                <a:solidFill>
                  <a:srgbClr val="0000FF"/>
                </a:solidFill>
              </a:rPr>
            </a:br>
            <a:r>
              <a:rPr lang="en-US" sz="2800" b="1" dirty="0">
                <a:solidFill>
                  <a:srgbClr val="0000FF"/>
                </a:solidFill>
              </a:rPr>
              <a:t>2 initial decodes</a:t>
            </a:r>
          </a:p>
        </p:txBody>
      </p:sp>
      <p:sp>
        <p:nvSpPr>
          <p:cNvPr id="1434637" name="Text Box 13"/>
          <p:cNvSpPr txBox="1">
            <a:spLocks noChangeArrowheads="1"/>
          </p:cNvSpPr>
          <p:nvPr/>
        </p:nvSpPr>
        <p:spPr bwMode="auto">
          <a:xfrm>
            <a:off x="8686801" y="2971801"/>
            <a:ext cx="2225675" cy="1200329"/>
          </a:xfrm>
          <a:prstGeom prst="rect">
            <a:avLst/>
          </a:prstGeom>
          <a:noFill/>
          <a:ln w="12700">
            <a:noFill/>
            <a:miter lim="800000"/>
            <a:headEnd/>
            <a:tailEnd/>
          </a:ln>
          <a:effectLst/>
        </p:spPr>
        <p:txBody>
          <a:bodyPr>
            <a:prstTxWarp prst="textNoShape">
              <a:avLst/>
            </a:prstTxWarp>
            <a:spAutoFit/>
          </a:bodyPr>
          <a:lstStyle/>
          <a:p>
            <a:pPr algn="l"/>
            <a:r>
              <a:rPr lang="en-US" sz="2400" b="1">
                <a:solidFill>
                  <a:srgbClr val="0000FF"/>
                </a:solidFill>
              </a:rPr>
              <a:t>2 commits (architected register sets)</a:t>
            </a:r>
          </a:p>
        </p:txBody>
      </p:sp>
    </p:spTree>
    <p:extLst>
      <p:ext uri="{BB962C8B-B14F-4D97-AF65-F5344CB8AC3E}">
        <p14:creationId xmlns:p14="http://schemas.microsoft.com/office/powerpoint/2010/main" val="793459734"/>
      </p:ext>
    </p:extLst>
  </p:cSld>
  <p:clrMapOvr>
    <a:masterClrMapping/>
  </p:clrMapOvr>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4" name="Rectangle 2"/>
          <p:cNvSpPr>
            <a:spLocks noGrp="1" noChangeArrowheads="1"/>
          </p:cNvSpPr>
          <p:nvPr>
            <p:ph type="title"/>
          </p:nvPr>
        </p:nvSpPr>
        <p:spPr>
          <a:xfrm>
            <a:off x="2286001" y="487364"/>
            <a:ext cx="7510463" cy="731837"/>
          </a:xfrm>
          <a:noFill/>
        </p:spPr>
        <p:txBody>
          <a:bodyPr/>
          <a:lstStyle/>
          <a:p>
            <a:pPr marL="25400">
              <a:tabLst>
                <a:tab pos="317500" algn="l"/>
                <a:tab pos="1231900" algn="l"/>
                <a:tab pos="2146300" algn="l"/>
                <a:tab pos="3060700" algn="l"/>
                <a:tab pos="3975100" algn="l"/>
                <a:tab pos="4889500" algn="l"/>
                <a:tab pos="5803900" algn="l"/>
              </a:tabLst>
            </a:pPr>
            <a:r>
              <a:rPr lang="en-US"/>
              <a:t>Power 5 data flow ...</a:t>
            </a:r>
          </a:p>
        </p:txBody>
      </p:sp>
      <p:sp>
        <p:nvSpPr>
          <p:cNvPr id="7" name="Slide Number Placeholder 4"/>
          <p:cNvSpPr>
            <a:spLocks noGrp="1"/>
          </p:cNvSpPr>
          <p:nvPr>
            <p:ph type="sldNum" sz="quarter" idx="12"/>
          </p:nvPr>
        </p:nvSpPr>
        <p:spPr/>
        <p:txBody>
          <a:bodyPr/>
          <a:lstStyle/>
          <a:p>
            <a:fld id="{DA5BE1CB-079D-7141-A023-2A53DA86C0FA}" type="slidenum">
              <a:rPr lang="en-US"/>
              <a:pPr/>
              <a:t>235</a:t>
            </a:fld>
            <a:endParaRPr lang="en-US" b="0">
              <a:solidFill>
                <a:srgbClr val="FBBA03"/>
              </a:solidFill>
            </a:endParaRPr>
          </a:p>
        </p:txBody>
      </p:sp>
      <p:pic>
        <p:nvPicPr>
          <p:cNvPr id="1436675" name="Picture 3"/>
          <p:cNvPicPr>
            <a:picLocks noChangeAspect="1" noChangeArrowheads="1"/>
          </p:cNvPicPr>
          <p:nvPr/>
        </p:nvPicPr>
        <p:blipFill>
          <a:blip r:embed="rId3"/>
          <a:srcRect/>
          <a:stretch>
            <a:fillRect/>
          </a:stretch>
        </p:blipFill>
        <p:spPr bwMode="auto">
          <a:xfrm>
            <a:off x="1563688" y="1474788"/>
            <a:ext cx="9036050" cy="3478212"/>
          </a:xfrm>
          <a:prstGeom prst="rect">
            <a:avLst/>
          </a:prstGeom>
          <a:noFill/>
          <a:ln w="25400">
            <a:noFill/>
            <a:miter lim="800000"/>
            <a:headEnd/>
            <a:tailEnd/>
          </a:ln>
          <a:effectLst/>
        </p:spPr>
      </p:pic>
      <p:sp>
        <p:nvSpPr>
          <p:cNvPr id="1436676" name="Text Box 4"/>
          <p:cNvSpPr txBox="1">
            <a:spLocks noChangeArrowheads="1"/>
          </p:cNvSpPr>
          <p:nvPr/>
        </p:nvSpPr>
        <p:spPr bwMode="auto">
          <a:xfrm>
            <a:off x="1828801" y="5181600"/>
            <a:ext cx="8474075" cy="1373188"/>
          </a:xfrm>
          <a:prstGeom prst="rect">
            <a:avLst/>
          </a:prstGeom>
          <a:noFill/>
          <a:ln w="12700">
            <a:noFill/>
            <a:miter lim="800000"/>
            <a:headEnd/>
            <a:tailEnd/>
          </a:ln>
          <a:effectLst/>
        </p:spPr>
        <p:txBody>
          <a:bodyPr>
            <a:prstTxWarp prst="textNoShape">
              <a:avLst/>
            </a:prstTxWarp>
            <a:spAutoFit/>
          </a:bodyPr>
          <a:lstStyle/>
          <a:p>
            <a:pPr algn="l"/>
            <a:r>
              <a:rPr lang="en-US" sz="2800" b="1"/>
              <a:t>Why only 2 threads? With 4, one of the shared resources (physical registers, cache, memory bandwidth) would be prone to bottleneck </a:t>
            </a:r>
          </a:p>
        </p:txBody>
      </p:sp>
      <p:pic>
        <p:nvPicPr>
          <p:cNvPr id="1436677" name="Picture 5"/>
          <p:cNvPicPr>
            <a:picLocks noChangeAspect="1" noChangeArrowheads="1"/>
          </p:cNvPicPr>
          <p:nvPr/>
        </p:nvPicPr>
        <p:blipFill>
          <a:blip r:embed="rId4"/>
          <a:srcRect/>
          <a:stretch>
            <a:fillRect/>
          </a:stretch>
        </p:blipFill>
        <p:spPr bwMode="auto">
          <a:xfrm>
            <a:off x="8001000" y="0"/>
            <a:ext cx="2667000" cy="1771650"/>
          </a:xfrm>
          <a:prstGeom prst="rect">
            <a:avLst/>
          </a:prstGeom>
          <a:noFill/>
          <a:ln w="12700">
            <a:noFill/>
            <a:miter lim="800000"/>
            <a:headEnd/>
            <a:tailEnd/>
          </a:ln>
          <a:effectLst/>
        </p:spPr>
      </p:pic>
    </p:spTree>
    <p:extLst>
      <p:ext uri="{BB962C8B-B14F-4D97-AF65-F5344CB8AC3E}">
        <p14:creationId xmlns:p14="http://schemas.microsoft.com/office/powerpoint/2010/main" val="1527478138"/>
      </p:ext>
    </p:extLst>
  </p:cSld>
  <p:clrMapOvr>
    <a:masterClrMapping/>
  </p:clrMapOvr>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ChangeArrowheads="1"/>
          </p:cNvSpPr>
          <p:nvPr>
            <p:ph type="title"/>
          </p:nvPr>
        </p:nvSpPr>
        <p:spPr/>
        <p:txBody>
          <a:bodyPr>
            <a:normAutofit/>
          </a:bodyPr>
          <a:lstStyle/>
          <a:p>
            <a:r>
              <a:rPr lang="en-US" dirty="0"/>
              <a:t>Changes </a:t>
            </a:r>
            <a:r>
              <a:rPr lang="en-US" dirty="0" smtClean="0"/>
              <a:t>in </a:t>
            </a:r>
            <a:r>
              <a:rPr lang="en-US" dirty="0"/>
              <a:t>Power 5 to support SMT</a:t>
            </a:r>
          </a:p>
        </p:txBody>
      </p:sp>
      <p:sp>
        <p:nvSpPr>
          <p:cNvPr id="1438723" name="Rectangle 3"/>
          <p:cNvSpPr>
            <a:spLocks noGrp="1" noChangeArrowheads="1"/>
          </p:cNvSpPr>
          <p:nvPr>
            <p:ph idx="1"/>
          </p:nvPr>
        </p:nvSpPr>
        <p:spPr/>
        <p:txBody>
          <a:bodyPr>
            <a:normAutofit/>
          </a:bodyPr>
          <a:lstStyle/>
          <a:p>
            <a:pPr>
              <a:lnSpc>
                <a:spcPct val="80000"/>
              </a:lnSpc>
            </a:pPr>
            <a:r>
              <a:rPr lang="en-US" dirty="0"/>
              <a:t>Increased </a:t>
            </a:r>
            <a:r>
              <a:rPr lang="en-US" dirty="0" err="1"/>
              <a:t>associativity</a:t>
            </a:r>
            <a:r>
              <a:rPr lang="en-US" dirty="0"/>
              <a:t> of L1 instruction cache and the instruction address translation buffers </a:t>
            </a:r>
          </a:p>
          <a:p>
            <a:pPr>
              <a:lnSpc>
                <a:spcPct val="80000"/>
              </a:lnSpc>
            </a:pPr>
            <a:r>
              <a:rPr lang="en-US" dirty="0"/>
              <a:t>Added </a:t>
            </a:r>
            <a:r>
              <a:rPr lang="en-US" dirty="0" smtClean="0"/>
              <a:t>per-thread </a:t>
            </a:r>
            <a:r>
              <a:rPr lang="en-US" dirty="0"/>
              <a:t>load and store queues </a:t>
            </a:r>
          </a:p>
          <a:p>
            <a:pPr>
              <a:lnSpc>
                <a:spcPct val="80000"/>
              </a:lnSpc>
            </a:pPr>
            <a:r>
              <a:rPr lang="en-US" dirty="0"/>
              <a:t>Increased size of the L2 (1.92 vs. 1.44 MB) and L3 caches</a:t>
            </a:r>
          </a:p>
          <a:p>
            <a:pPr>
              <a:lnSpc>
                <a:spcPct val="80000"/>
              </a:lnSpc>
            </a:pPr>
            <a:r>
              <a:rPr lang="en-US" dirty="0"/>
              <a:t>Added separate instruction </a:t>
            </a:r>
            <a:r>
              <a:rPr lang="en-US" dirty="0" err="1"/>
              <a:t>prefetch</a:t>
            </a:r>
            <a:r>
              <a:rPr lang="en-US" dirty="0"/>
              <a:t> and buffering per thread</a:t>
            </a:r>
          </a:p>
          <a:p>
            <a:pPr>
              <a:lnSpc>
                <a:spcPct val="80000"/>
              </a:lnSpc>
            </a:pPr>
            <a:r>
              <a:rPr lang="en-US" dirty="0"/>
              <a:t>Increased the number of virtual registers from 152 to 240</a:t>
            </a:r>
          </a:p>
          <a:p>
            <a:pPr>
              <a:lnSpc>
                <a:spcPct val="80000"/>
              </a:lnSpc>
            </a:pPr>
            <a:r>
              <a:rPr lang="en-US" dirty="0"/>
              <a:t>Increased the size of several issue queues</a:t>
            </a:r>
          </a:p>
          <a:p>
            <a:pPr>
              <a:lnSpc>
                <a:spcPct val="80000"/>
              </a:lnSpc>
            </a:pPr>
            <a:r>
              <a:rPr lang="en-US" dirty="0"/>
              <a:t>The Power5 core is about 24% larger than the Power4 core because of the addition of SMT support</a:t>
            </a:r>
          </a:p>
        </p:txBody>
      </p:sp>
      <p:sp>
        <p:nvSpPr>
          <p:cNvPr id="5" name="Slide Number Placeholder 4"/>
          <p:cNvSpPr>
            <a:spLocks noGrp="1"/>
          </p:cNvSpPr>
          <p:nvPr>
            <p:ph type="sldNum" sz="quarter" idx="12"/>
          </p:nvPr>
        </p:nvSpPr>
        <p:spPr/>
        <p:txBody>
          <a:bodyPr/>
          <a:lstStyle/>
          <a:p>
            <a:fld id="{CF717A43-A1DB-B843-9721-4CAC70051038}" type="slidenum">
              <a:rPr lang="en-US"/>
              <a:pPr/>
              <a:t>236</a:t>
            </a:fld>
            <a:endParaRPr lang="en-US" b="0">
              <a:solidFill>
                <a:srgbClr val="FBBA03"/>
              </a:solidFill>
            </a:endParaRPr>
          </a:p>
        </p:txBody>
      </p:sp>
    </p:spTree>
    <p:extLst>
      <p:ext uri="{BB962C8B-B14F-4D97-AF65-F5344CB8AC3E}">
        <p14:creationId xmlns:p14="http://schemas.microsoft.com/office/powerpoint/2010/main" val="395792272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Grp="1" noChangeArrowheads="1"/>
          </p:cNvSpPr>
          <p:nvPr>
            <p:ph type="title"/>
          </p:nvPr>
        </p:nvSpPr>
        <p:spPr>
          <a:xfrm>
            <a:off x="838200" y="250825"/>
            <a:ext cx="10515600" cy="752475"/>
          </a:xfrm>
        </p:spPr>
        <p:txBody>
          <a:bodyPr/>
          <a:lstStyle/>
          <a:p>
            <a:r>
              <a:rPr lang="en-US" dirty="0"/>
              <a:t>Pentium-4 </a:t>
            </a:r>
            <a:r>
              <a:rPr lang="en-US" dirty="0" err="1"/>
              <a:t>Hyperthreading</a:t>
            </a:r>
            <a:r>
              <a:rPr lang="en-US" dirty="0"/>
              <a:t> </a:t>
            </a:r>
            <a:r>
              <a:rPr lang="en-US" sz="2400" dirty="0"/>
              <a:t>(2002)</a:t>
            </a:r>
          </a:p>
        </p:txBody>
      </p:sp>
      <p:sp>
        <p:nvSpPr>
          <p:cNvPr id="1440771" name="Rectangle 3"/>
          <p:cNvSpPr>
            <a:spLocks noGrp="1" noChangeArrowheads="1"/>
          </p:cNvSpPr>
          <p:nvPr>
            <p:ph idx="1"/>
          </p:nvPr>
        </p:nvSpPr>
        <p:spPr>
          <a:xfrm>
            <a:off x="838200" y="1257300"/>
            <a:ext cx="10515600" cy="4919663"/>
          </a:xfrm>
          <a:noFill/>
          <a:ln/>
        </p:spPr>
        <p:txBody>
          <a:bodyPr>
            <a:normAutofit/>
          </a:bodyPr>
          <a:lstStyle/>
          <a:p>
            <a:pPr>
              <a:lnSpc>
                <a:spcPct val="80000"/>
              </a:lnSpc>
            </a:pPr>
            <a:r>
              <a:rPr lang="en-US" sz="2400" dirty="0"/>
              <a:t>First commercial SMT design (2-way SMT)</a:t>
            </a:r>
          </a:p>
          <a:p>
            <a:pPr lvl="1">
              <a:lnSpc>
                <a:spcPct val="80000"/>
              </a:lnSpc>
            </a:pPr>
            <a:r>
              <a:rPr lang="en-US" sz="1800" dirty="0" err="1"/>
              <a:t>Hyperthreading</a:t>
            </a:r>
            <a:r>
              <a:rPr lang="en-US" sz="1800" dirty="0"/>
              <a:t> == SMT</a:t>
            </a:r>
          </a:p>
          <a:p>
            <a:pPr>
              <a:lnSpc>
                <a:spcPct val="80000"/>
              </a:lnSpc>
            </a:pPr>
            <a:r>
              <a:rPr lang="en-US" sz="2400" dirty="0"/>
              <a:t>Logical processors share nearly all resources of the physical processor</a:t>
            </a:r>
          </a:p>
          <a:p>
            <a:pPr lvl="1">
              <a:lnSpc>
                <a:spcPct val="80000"/>
              </a:lnSpc>
            </a:pPr>
            <a:r>
              <a:rPr lang="en-US" sz="1800" dirty="0"/>
              <a:t>Caches, execution units, branch predictors</a:t>
            </a:r>
          </a:p>
          <a:p>
            <a:pPr>
              <a:lnSpc>
                <a:spcPct val="80000"/>
              </a:lnSpc>
            </a:pPr>
            <a:r>
              <a:rPr lang="en-US" sz="2400" dirty="0"/>
              <a:t>Die area overhead of </a:t>
            </a:r>
            <a:r>
              <a:rPr lang="en-US" sz="2400" dirty="0" err="1"/>
              <a:t>hyperthreading</a:t>
            </a:r>
            <a:r>
              <a:rPr lang="en-US" sz="2400" dirty="0"/>
              <a:t>  ~ 5%</a:t>
            </a:r>
          </a:p>
          <a:p>
            <a:pPr>
              <a:lnSpc>
                <a:spcPct val="80000"/>
              </a:lnSpc>
            </a:pPr>
            <a:r>
              <a:rPr lang="en-US" sz="2400" dirty="0"/>
              <a:t>When one logical processor is stalled, the other can make progress</a:t>
            </a:r>
          </a:p>
          <a:p>
            <a:pPr lvl="1">
              <a:lnSpc>
                <a:spcPct val="80000"/>
              </a:lnSpc>
            </a:pPr>
            <a:r>
              <a:rPr lang="en-US" sz="1800" dirty="0"/>
              <a:t>No logical processor can use all entries in queues when two threads are active</a:t>
            </a:r>
          </a:p>
          <a:p>
            <a:pPr>
              <a:lnSpc>
                <a:spcPct val="80000"/>
              </a:lnSpc>
            </a:pPr>
            <a:r>
              <a:rPr lang="en-US" sz="2400" dirty="0"/>
              <a:t>Processor running only one active software thread runs at approximately same speed with or without </a:t>
            </a:r>
            <a:r>
              <a:rPr lang="en-US" sz="2400" dirty="0" err="1"/>
              <a:t>hyperthreading</a:t>
            </a:r>
            <a:endParaRPr lang="en-US" sz="2400" dirty="0"/>
          </a:p>
          <a:p>
            <a:pPr>
              <a:lnSpc>
                <a:spcPct val="80000"/>
              </a:lnSpc>
            </a:pPr>
            <a:r>
              <a:rPr lang="en-US" sz="2400" dirty="0" err="1"/>
              <a:t>Hyperthreading</a:t>
            </a:r>
            <a:r>
              <a:rPr lang="en-US" sz="2400" dirty="0"/>
              <a:t> dropped on </a:t>
            </a:r>
            <a:r>
              <a:rPr lang="en-US" sz="2400" dirty="0" err="1"/>
              <a:t>OoO</a:t>
            </a:r>
            <a:r>
              <a:rPr lang="en-US" sz="2400" dirty="0"/>
              <a:t> P6 based </a:t>
            </a:r>
            <a:r>
              <a:rPr lang="en-US" sz="2400" dirty="0" err="1"/>
              <a:t>followons</a:t>
            </a:r>
            <a:r>
              <a:rPr lang="en-US" sz="2400" dirty="0"/>
              <a:t>  to Pentium-4 (Pentium-M, Core Duo, Core 2 Duo), until revived with Nehalem generation machines in 2008.</a:t>
            </a:r>
          </a:p>
          <a:p>
            <a:pPr>
              <a:lnSpc>
                <a:spcPct val="80000"/>
              </a:lnSpc>
            </a:pPr>
            <a:r>
              <a:rPr lang="en-US" sz="2400" dirty="0"/>
              <a:t>Intel Atom (in-order x86 core) has two-way vertical multithreading</a:t>
            </a:r>
          </a:p>
          <a:p>
            <a:pPr>
              <a:lnSpc>
                <a:spcPct val="80000"/>
              </a:lnSpc>
            </a:pPr>
            <a:endParaRPr lang="en-US" sz="2400" dirty="0"/>
          </a:p>
        </p:txBody>
      </p:sp>
      <p:sp>
        <p:nvSpPr>
          <p:cNvPr id="5" name="Slide Number Placeholder 4"/>
          <p:cNvSpPr>
            <a:spLocks noGrp="1"/>
          </p:cNvSpPr>
          <p:nvPr>
            <p:ph type="sldNum" sz="quarter" idx="12"/>
          </p:nvPr>
        </p:nvSpPr>
        <p:spPr/>
        <p:txBody>
          <a:bodyPr/>
          <a:lstStyle/>
          <a:p>
            <a:fld id="{BB758A10-039C-A44E-A6D8-375D185AFB88}" type="slidenum">
              <a:rPr lang="en-US"/>
              <a:pPr/>
              <a:t>237</a:t>
            </a:fld>
            <a:endParaRPr lang="en-US" b="0">
              <a:solidFill>
                <a:srgbClr val="FBBA03"/>
              </a:solidFill>
            </a:endParaRPr>
          </a:p>
        </p:txBody>
      </p:sp>
    </p:spTree>
    <p:extLst>
      <p:ext uri="{BB962C8B-B14F-4D97-AF65-F5344CB8AC3E}">
        <p14:creationId xmlns:p14="http://schemas.microsoft.com/office/powerpoint/2010/main" val="258364753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r>
              <a:rPr lang="en-US"/>
              <a:t>Initial Performance of SMT</a:t>
            </a:r>
          </a:p>
        </p:txBody>
      </p:sp>
      <p:sp>
        <p:nvSpPr>
          <p:cNvPr id="1448963" name="Rectangle 3"/>
          <p:cNvSpPr>
            <a:spLocks noGrp="1" noChangeArrowheads="1"/>
          </p:cNvSpPr>
          <p:nvPr>
            <p:ph idx="1"/>
          </p:nvPr>
        </p:nvSpPr>
        <p:spPr>
          <a:xfrm>
            <a:off x="838200" y="1421027"/>
            <a:ext cx="10515600" cy="4755936"/>
          </a:xfrm>
        </p:spPr>
        <p:txBody>
          <a:bodyPr>
            <a:normAutofit fontScale="92500"/>
          </a:bodyPr>
          <a:lstStyle/>
          <a:p>
            <a:r>
              <a:rPr lang="en-US" dirty="0"/>
              <a:t>Pentium 4 Extreme SMT yields 1.01 speedup for </a:t>
            </a:r>
            <a:r>
              <a:rPr lang="en-US" dirty="0" err="1"/>
              <a:t>SPECint_rate</a:t>
            </a:r>
            <a:r>
              <a:rPr lang="en-US" dirty="0"/>
              <a:t> benchmark and 1.07 for </a:t>
            </a:r>
            <a:r>
              <a:rPr lang="en-US" dirty="0" err="1"/>
              <a:t>SPECfp_rate</a:t>
            </a:r>
            <a:endParaRPr lang="en-US" dirty="0"/>
          </a:p>
          <a:p>
            <a:pPr lvl="1"/>
            <a:r>
              <a:rPr lang="en-US" dirty="0"/>
              <a:t>Pentium 4 is dual threaded SMT</a:t>
            </a:r>
          </a:p>
          <a:p>
            <a:pPr lvl="1"/>
            <a:r>
              <a:rPr lang="en-US" dirty="0" err="1"/>
              <a:t>SPECRate</a:t>
            </a:r>
            <a:r>
              <a:rPr lang="en-US" dirty="0"/>
              <a:t> requires that each SPEC benchmark be run against a vendor-selected number of copies of the same benchmark</a:t>
            </a:r>
          </a:p>
          <a:p>
            <a:r>
              <a:rPr lang="en-US" dirty="0"/>
              <a:t>Running on Pentium 4 each of 26 SPEC benchmarks paired with every other (26</a:t>
            </a:r>
            <a:r>
              <a:rPr lang="en-US" baseline="30000" dirty="0"/>
              <a:t>2</a:t>
            </a:r>
            <a:r>
              <a:rPr lang="en-US" dirty="0"/>
              <a:t> runs) speed-ups from 0.90 to 1.58; average was 1.20</a:t>
            </a:r>
          </a:p>
          <a:p>
            <a:r>
              <a:rPr lang="en-US" dirty="0"/>
              <a:t>Power 5, 8-processor server 1.23 faster for </a:t>
            </a:r>
            <a:r>
              <a:rPr lang="en-US" dirty="0" err="1"/>
              <a:t>SPECint_rate</a:t>
            </a:r>
            <a:r>
              <a:rPr lang="en-US" dirty="0"/>
              <a:t> with SMT, 1.16 faster for </a:t>
            </a:r>
            <a:r>
              <a:rPr lang="en-US" dirty="0" err="1"/>
              <a:t>SPECfp_rate</a:t>
            </a:r>
            <a:endParaRPr lang="en-US" dirty="0"/>
          </a:p>
          <a:p>
            <a:r>
              <a:rPr lang="en-US" dirty="0"/>
              <a:t>Power 5 running 2 copies of each app speedup between 0.89 and 1.41</a:t>
            </a:r>
          </a:p>
          <a:p>
            <a:pPr lvl="1"/>
            <a:r>
              <a:rPr lang="en-US" dirty="0"/>
              <a:t>Most gained some</a:t>
            </a:r>
          </a:p>
          <a:p>
            <a:pPr lvl="1"/>
            <a:r>
              <a:rPr lang="en-US" dirty="0" err="1"/>
              <a:t>Fl.Pt</a:t>
            </a:r>
            <a:r>
              <a:rPr lang="en-US" dirty="0"/>
              <a:t>. apps had most cache conflicts and least gains</a:t>
            </a:r>
          </a:p>
          <a:p>
            <a:endParaRPr lang="en-US" dirty="0"/>
          </a:p>
        </p:txBody>
      </p:sp>
      <p:sp>
        <p:nvSpPr>
          <p:cNvPr id="5" name="Slide Number Placeholder 4"/>
          <p:cNvSpPr>
            <a:spLocks noGrp="1"/>
          </p:cNvSpPr>
          <p:nvPr>
            <p:ph type="sldNum" sz="quarter" idx="12"/>
          </p:nvPr>
        </p:nvSpPr>
        <p:spPr/>
        <p:txBody>
          <a:bodyPr/>
          <a:lstStyle/>
          <a:p>
            <a:fld id="{AEAD9177-75A7-A045-A679-BF8B112ADC38}" type="slidenum">
              <a:rPr lang="en-US"/>
              <a:pPr/>
              <a:t>238</a:t>
            </a:fld>
            <a:endParaRPr lang="en-US" b="0">
              <a:solidFill>
                <a:srgbClr val="FBBA03"/>
              </a:solidFill>
            </a:endParaRPr>
          </a:p>
        </p:txBody>
      </p:sp>
    </p:spTree>
    <p:extLst>
      <p:ext uri="{BB962C8B-B14F-4D97-AF65-F5344CB8AC3E}">
        <p14:creationId xmlns:p14="http://schemas.microsoft.com/office/powerpoint/2010/main" val="190381989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a:xfrm>
            <a:off x="2109788" y="170639"/>
            <a:ext cx="8668608" cy="804861"/>
          </a:xfrm>
        </p:spPr>
        <p:txBody>
          <a:bodyPr>
            <a:normAutofit fontScale="90000"/>
          </a:bodyPr>
          <a:lstStyle/>
          <a:p>
            <a:r>
              <a:rPr lang="en-US" dirty="0"/>
              <a:t>SMT adaptation to parallelism type </a:t>
            </a:r>
          </a:p>
        </p:txBody>
      </p:sp>
      <p:sp>
        <p:nvSpPr>
          <p:cNvPr id="1446915" name="Rectangle 3"/>
          <p:cNvSpPr>
            <a:spLocks noGrp="1" noChangeArrowheads="1"/>
          </p:cNvSpPr>
          <p:nvPr>
            <p:ph idx="1"/>
          </p:nvPr>
        </p:nvSpPr>
        <p:spPr>
          <a:xfrm>
            <a:off x="2109788" y="1101726"/>
            <a:ext cx="3922712" cy="1038225"/>
          </a:xfrm>
        </p:spPr>
        <p:txBody>
          <a:bodyPr/>
          <a:lstStyle/>
          <a:p>
            <a:pPr marL="0" indent="0">
              <a:lnSpc>
                <a:spcPct val="80000"/>
              </a:lnSpc>
              <a:buNone/>
            </a:pPr>
            <a:r>
              <a:rPr lang="en-US" sz="1800"/>
              <a:t>For regions with high thread level parallelism (TLP) entire machine width is shared by all threads</a:t>
            </a:r>
          </a:p>
        </p:txBody>
      </p:sp>
      <p:sp>
        <p:nvSpPr>
          <p:cNvPr id="104" name="Slide Number Placeholder 4"/>
          <p:cNvSpPr>
            <a:spLocks noGrp="1"/>
          </p:cNvSpPr>
          <p:nvPr>
            <p:ph type="sldNum" sz="quarter" idx="12"/>
          </p:nvPr>
        </p:nvSpPr>
        <p:spPr/>
        <p:txBody>
          <a:bodyPr/>
          <a:lstStyle/>
          <a:p>
            <a:fld id="{C3EAE3EF-0903-4B49-9612-4631ECDEAE99}" type="slidenum">
              <a:rPr lang="en-US"/>
              <a:pPr/>
              <a:t>239</a:t>
            </a:fld>
            <a:endParaRPr lang="en-US" b="0">
              <a:solidFill>
                <a:srgbClr val="FBBA03"/>
              </a:solidFill>
            </a:endParaRPr>
          </a:p>
        </p:txBody>
      </p:sp>
      <p:grpSp>
        <p:nvGrpSpPr>
          <p:cNvPr id="1446916" name="Group 4"/>
          <p:cNvGrpSpPr>
            <a:grpSpLocks/>
          </p:cNvGrpSpPr>
          <p:nvPr/>
        </p:nvGrpSpPr>
        <p:grpSpPr bwMode="auto">
          <a:xfrm>
            <a:off x="2070101" y="2112964"/>
            <a:ext cx="2454275" cy="4078287"/>
            <a:chOff x="1574" y="791"/>
            <a:chExt cx="1546" cy="2569"/>
          </a:xfrm>
        </p:grpSpPr>
        <p:grpSp>
          <p:nvGrpSpPr>
            <p:cNvPr id="1446917" name="Group 5"/>
            <p:cNvGrpSpPr>
              <a:grpSpLocks/>
            </p:cNvGrpSpPr>
            <p:nvPr/>
          </p:nvGrpSpPr>
          <p:grpSpPr bwMode="auto">
            <a:xfrm>
              <a:off x="2352" y="1248"/>
              <a:ext cx="768" cy="2112"/>
              <a:chOff x="2352" y="1248"/>
              <a:chExt cx="768" cy="2112"/>
            </a:xfrm>
          </p:grpSpPr>
          <p:sp>
            <p:nvSpPr>
              <p:cNvPr id="1446918" name="Rectangle 6" descr="Solid diamond"/>
              <p:cNvSpPr>
                <a:spLocks noChangeArrowheads="1"/>
              </p:cNvSpPr>
              <p:nvPr/>
            </p:nvSpPr>
            <p:spPr bwMode="auto">
              <a:xfrm>
                <a:off x="2352" y="124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19" name="Rectangle 7" descr="Solid diamond"/>
              <p:cNvSpPr>
                <a:spLocks noChangeArrowheads="1"/>
              </p:cNvSpPr>
              <p:nvPr/>
            </p:nvSpPr>
            <p:spPr bwMode="auto">
              <a:xfrm>
                <a:off x="2544" y="124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20" name="Rectangle 8" descr="Solid diamond"/>
              <p:cNvSpPr>
                <a:spLocks noChangeArrowheads="1"/>
              </p:cNvSpPr>
              <p:nvPr/>
            </p:nvSpPr>
            <p:spPr bwMode="auto">
              <a:xfrm>
                <a:off x="2736" y="124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21" name="Rectangle 9"/>
              <p:cNvSpPr>
                <a:spLocks noChangeArrowheads="1"/>
              </p:cNvSpPr>
              <p:nvPr/>
            </p:nvSpPr>
            <p:spPr bwMode="auto">
              <a:xfrm>
                <a:off x="2928" y="1248"/>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22" name="Rectangle 10"/>
              <p:cNvSpPr>
                <a:spLocks noChangeArrowheads="1"/>
              </p:cNvSpPr>
              <p:nvPr/>
            </p:nvSpPr>
            <p:spPr bwMode="auto">
              <a:xfrm>
                <a:off x="2352" y="1440"/>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23" name="Rectangle 11" descr="Dark horizontal"/>
              <p:cNvSpPr>
                <a:spLocks noChangeArrowheads="1"/>
              </p:cNvSpPr>
              <p:nvPr/>
            </p:nvSpPr>
            <p:spPr bwMode="auto">
              <a:xfrm>
                <a:off x="2544" y="1440"/>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24" name="Rectangle 12" descr="Solid diamond"/>
              <p:cNvSpPr>
                <a:spLocks noChangeArrowheads="1"/>
              </p:cNvSpPr>
              <p:nvPr/>
            </p:nvSpPr>
            <p:spPr bwMode="auto">
              <a:xfrm>
                <a:off x="2736" y="1440"/>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25" name="Rectangle 13"/>
              <p:cNvSpPr>
                <a:spLocks noChangeArrowheads="1"/>
              </p:cNvSpPr>
              <p:nvPr/>
            </p:nvSpPr>
            <p:spPr bwMode="auto">
              <a:xfrm>
                <a:off x="2928" y="1440"/>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26" name="Rectangle 14"/>
              <p:cNvSpPr>
                <a:spLocks noChangeArrowheads="1"/>
              </p:cNvSpPr>
              <p:nvPr/>
            </p:nvSpPr>
            <p:spPr bwMode="auto">
              <a:xfrm>
                <a:off x="2352" y="1632"/>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27" name="Rectangle 15" descr="Wide upward diagonal"/>
              <p:cNvSpPr>
                <a:spLocks noChangeArrowheads="1"/>
              </p:cNvSpPr>
              <p:nvPr/>
            </p:nvSpPr>
            <p:spPr bwMode="auto">
              <a:xfrm>
                <a:off x="2544" y="1632"/>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28" name="Rectangle 16" descr="Wide upward diagonal"/>
              <p:cNvSpPr>
                <a:spLocks noChangeArrowheads="1"/>
              </p:cNvSpPr>
              <p:nvPr/>
            </p:nvSpPr>
            <p:spPr bwMode="auto">
              <a:xfrm>
                <a:off x="2736" y="1632"/>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29" name="Rectangle 17" descr="Solid diamond"/>
              <p:cNvSpPr>
                <a:spLocks noChangeArrowheads="1"/>
              </p:cNvSpPr>
              <p:nvPr/>
            </p:nvSpPr>
            <p:spPr bwMode="auto">
              <a:xfrm>
                <a:off x="2928" y="1632"/>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30" name="Rectangle 18" descr="Dark horizontal"/>
              <p:cNvSpPr>
                <a:spLocks noChangeArrowheads="1"/>
              </p:cNvSpPr>
              <p:nvPr/>
            </p:nvSpPr>
            <p:spPr bwMode="auto">
              <a:xfrm>
                <a:off x="2352" y="1824"/>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31" name="Rectangle 19" descr="Dark horizontal"/>
              <p:cNvSpPr>
                <a:spLocks noChangeArrowheads="1"/>
              </p:cNvSpPr>
              <p:nvPr/>
            </p:nvSpPr>
            <p:spPr bwMode="auto">
              <a:xfrm>
                <a:off x="2544" y="1824"/>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32" name="Rectangle 20" descr="Wide upward diagonal"/>
              <p:cNvSpPr>
                <a:spLocks noChangeArrowheads="1"/>
              </p:cNvSpPr>
              <p:nvPr/>
            </p:nvSpPr>
            <p:spPr bwMode="auto">
              <a:xfrm>
                <a:off x="2736" y="1824"/>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33" name="Rectangle 21" descr="Dark horizontal"/>
              <p:cNvSpPr>
                <a:spLocks noChangeArrowheads="1"/>
              </p:cNvSpPr>
              <p:nvPr/>
            </p:nvSpPr>
            <p:spPr bwMode="auto">
              <a:xfrm>
                <a:off x="2928" y="1824"/>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34" name="Rectangle 22" descr="Dark horizontal"/>
              <p:cNvSpPr>
                <a:spLocks noChangeArrowheads="1"/>
              </p:cNvSpPr>
              <p:nvPr/>
            </p:nvSpPr>
            <p:spPr bwMode="auto">
              <a:xfrm>
                <a:off x="2352" y="2016"/>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35" name="Rectangle 23" descr="Solid diamond"/>
              <p:cNvSpPr>
                <a:spLocks noChangeArrowheads="1"/>
              </p:cNvSpPr>
              <p:nvPr/>
            </p:nvSpPr>
            <p:spPr bwMode="auto">
              <a:xfrm>
                <a:off x="2544" y="201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36" name="Rectangle 24" descr="Solid diamond"/>
              <p:cNvSpPr>
                <a:spLocks noChangeArrowheads="1"/>
              </p:cNvSpPr>
              <p:nvPr/>
            </p:nvSpPr>
            <p:spPr bwMode="auto">
              <a:xfrm>
                <a:off x="2736" y="201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37" name="Rectangle 25" descr="Wide upward diagonal"/>
              <p:cNvSpPr>
                <a:spLocks noChangeArrowheads="1"/>
              </p:cNvSpPr>
              <p:nvPr/>
            </p:nvSpPr>
            <p:spPr bwMode="auto">
              <a:xfrm>
                <a:off x="2928" y="2016"/>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38" name="Rectangle 26"/>
              <p:cNvSpPr>
                <a:spLocks noChangeArrowheads="1"/>
              </p:cNvSpPr>
              <p:nvPr/>
            </p:nvSpPr>
            <p:spPr bwMode="auto">
              <a:xfrm>
                <a:off x="2352" y="2208"/>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39" name="Rectangle 27"/>
              <p:cNvSpPr>
                <a:spLocks noChangeArrowheads="1"/>
              </p:cNvSpPr>
              <p:nvPr/>
            </p:nvSpPr>
            <p:spPr bwMode="auto">
              <a:xfrm>
                <a:off x="2544" y="2208"/>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40" name="Rectangle 28" descr="Solid diamond"/>
              <p:cNvSpPr>
                <a:spLocks noChangeArrowheads="1"/>
              </p:cNvSpPr>
              <p:nvPr/>
            </p:nvSpPr>
            <p:spPr bwMode="auto">
              <a:xfrm>
                <a:off x="2736" y="220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41" name="Rectangle 29" descr="Dark horizontal"/>
              <p:cNvSpPr>
                <a:spLocks noChangeArrowheads="1"/>
              </p:cNvSpPr>
              <p:nvPr/>
            </p:nvSpPr>
            <p:spPr bwMode="auto">
              <a:xfrm>
                <a:off x="2928" y="2208"/>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42" name="Rectangle 30" descr="Wide upward diagonal"/>
              <p:cNvSpPr>
                <a:spLocks noChangeArrowheads="1"/>
              </p:cNvSpPr>
              <p:nvPr/>
            </p:nvSpPr>
            <p:spPr bwMode="auto">
              <a:xfrm>
                <a:off x="2352" y="2400"/>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43" name="Rectangle 31" descr="Wide upward diagonal"/>
              <p:cNvSpPr>
                <a:spLocks noChangeArrowheads="1"/>
              </p:cNvSpPr>
              <p:nvPr/>
            </p:nvSpPr>
            <p:spPr bwMode="auto">
              <a:xfrm>
                <a:off x="2544" y="2400"/>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44" name="Rectangle 32"/>
              <p:cNvSpPr>
                <a:spLocks noChangeArrowheads="1"/>
              </p:cNvSpPr>
              <p:nvPr/>
            </p:nvSpPr>
            <p:spPr bwMode="auto">
              <a:xfrm>
                <a:off x="2736" y="2400"/>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45" name="Rectangle 33" descr="Dark horizontal"/>
              <p:cNvSpPr>
                <a:spLocks noChangeArrowheads="1"/>
              </p:cNvSpPr>
              <p:nvPr/>
            </p:nvSpPr>
            <p:spPr bwMode="auto">
              <a:xfrm>
                <a:off x="2928" y="2400"/>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46" name="Rectangle 34" descr="Wide upward diagonal"/>
              <p:cNvSpPr>
                <a:spLocks noChangeArrowheads="1"/>
              </p:cNvSpPr>
              <p:nvPr/>
            </p:nvSpPr>
            <p:spPr bwMode="auto">
              <a:xfrm>
                <a:off x="2352" y="2592"/>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47" name="Rectangle 35"/>
              <p:cNvSpPr>
                <a:spLocks noChangeArrowheads="1"/>
              </p:cNvSpPr>
              <p:nvPr/>
            </p:nvSpPr>
            <p:spPr bwMode="auto">
              <a:xfrm>
                <a:off x="2544" y="2592"/>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48" name="Rectangle 36" descr="Solid diamond"/>
              <p:cNvSpPr>
                <a:spLocks noChangeArrowheads="1"/>
              </p:cNvSpPr>
              <p:nvPr/>
            </p:nvSpPr>
            <p:spPr bwMode="auto">
              <a:xfrm>
                <a:off x="2736" y="2592"/>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49" name="Rectangle 37" descr="Dark horizontal"/>
              <p:cNvSpPr>
                <a:spLocks noChangeArrowheads="1"/>
              </p:cNvSpPr>
              <p:nvPr/>
            </p:nvSpPr>
            <p:spPr bwMode="auto">
              <a:xfrm>
                <a:off x="2928" y="2592"/>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50" name="Rectangle 38" descr="Solid diamond"/>
              <p:cNvSpPr>
                <a:spLocks noChangeArrowheads="1"/>
              </p:cNvSpPr>
              <p:nvPr/>
            </p:nvSpPr>
            <p:spPr bwMode="auto">
              <a:xfrm>
                <a:off x="2352" y="2784"/>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51" name="Rectangle 39" descr="Solid diamond"/>
              <p:cNvSpPr>
                <a:spLocks noChangeArrowheads="1"/>
              </p:cNvSpPr>
              <p:nvPr/>
            </p:nvSpPr>
            <p:spPr bwMode="auto">
              <a:xfrm>
                <a:off x="2544" y="2784"/>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52" name="Rectangle 40"/>
              <p:cNvSpPr>
                <a:spLocks noChangeArrowheads="1"/>
              </p:cNvSpPr>
              <p:nvPr/>
            </p:nvSpPr>
            <p:spPr bwMode="auto">
              <a:xfrm>
                <a:off x="2736" y="2784"/>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53" name="Rectangle 41"/>
              <p:cNvSpPr>
                <a:spLocks noChangeArrowheads="1"/>
              </p:cNvSpPr>
              <p:nvPr/>
            </p:nvSpPr>
            <p:spPr bwMode="auto">
              <a:xfrm>
                <a:off x="2928" y="2784"/>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54" name="Rectangle 42" descr="Solid diamond"/>
              <p:cNvSpPr>
                <a:spLocks noChangeArrowheads="1"/>
              </p:cNvSpPr>
              <p:nvPr/>
            </p:nvSpPr>
            <p:spPr bwMode="auto">
              <a:xfrm>
                <a:off x="2352"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55" name="Rectangle 43" descr="Solid diamond"/>
              <p:cNvSpPr>
                <a:spLocks noChangeArrowheads="1"/>
              </p:cNvSpPr>
              <p:nvPr/>
            </p:nvSpPr>
            <p:spPr bwMode="auto">
              <a:xfrm>
                <a:off x="2544"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56" name="Rectangle 44" descr="Solid diamond"/>
              <p:cNvSpPr>
                <a:spLocks noChangeArrowheads="1"/>
              </p:cNvSpPr>
              <p:nvPr/>
            </p:nvSpPr>
            <p:spPr bwMode="auto">
              <a:xfrm>
                <a:off x="2736"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57" name="Rectangle 45" descr="Solid diamond"/>
              <p:cNvSpPr>
                <a:spLocks noChangeArrowheads="1"/>
              </p:cNvSpPr>
              <p:nvPr/>
            </p:nvSpPr>
            <p:spPr bwMode="auto">
              <a:xfrm>
                <a:off x="2928"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58" name="Rectangle 46" descr="Dark horizontal"/>
              <p:cNvSpPr>
                <a:spLocks noChangeArrowheads="1"/>
              </p:cNvSpPr>
              <p:nvPr/>
            </p:nvSpPr>
            <p:spPr bwMode="auto">
              <a:xfrm>
                <a:off x="2352" y="3168"/>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59" name="Rectangle 47"/>
              <p:cNvSpPr>
                <a:spLocks noChangeArrowheads="1"/>
              </p:cNvSpPr>
              <p:nvPr/>
            </p:nvSpPr>
            <p:spPr bwMode="auto">
              <a:xfrm>
                <a:off x="2544" y="3168"/>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60" name="Rectangle 48" descr="Wide upward diagonal"/>
              <p:cNvSpPr>
                <a:spLocks noChangeArrowheads="1"/>
              </p:cNvSpPr>
              <p:nvPr/>
            </p:nvSpPr>
            <p:spPr bwMode="auto">
              <a:xfrm>
                <a:off x="2736" y="3168"/>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61" name="Rectangle 49" descr="Wide upward diagonal"/>
              <p:cNvSpPr>
                <a:spLocks noChangeArrowheads="1"/>
              </p:cNvSpPr>
              <p:nvPr/>
            </p:nvSpPr>
            <p:spPr bwMode="auto">
              <a:xfrm>
                <a:off x="2928" y="3168"/>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grpSp>
        <p:sp>
          <p:nvSpPr>
            <p:cNvPr id="1446962" name="Line 50"/>
            <p:cNvSpPr>
              <a:spLocks noChangeShapeType="1"/>
            </p:cNvSpPr>
            <p:nvPr/>
          </p:nvSpPr>
          <p:spPr bwMode="auto">
            <a:xfrm>
              <a:off x="2352" y="1056"/>
              <a:ext cx="768" cy="0"/>
            </a:xfrm>
            <a:prstGeom prst="line">
              <a:avLst/>
            </a:prstGeom>
            <a:noFill/>
            <a:ln w="25400">
              <a:solidFill>
                <a:schemeClr val="tx1"/>
              </a:solidFill>
              <a:round/>
              <a:headEnd type="triangle" w="med" len="med"/>
              <a:tailEnd type="triangle" w="med" len="med"/>
            </a:ln>
            <a:effectLst/>
          </p:spPr>
          <p:txBody>
            <a:bodyPr>
              <a:prstTxWarp prst="textNoShape">
                <a:avLst/>
              </a:prstTxWarp>
            </a:bodyPr>
            <a:lstStyle/>
            <a:p>
              <a:endParaRPr lang="en-US"/>
            </a:p>
          </p:txBody>
        </p:sp>
        <p:sp>
          <p:nvSpPr>
            <p:cNvPr id="1446963" name="Text Box 51"/>
            <p:cNvSpPr txBox="1">
              <a:spLocks noChangeArrowheads="1"/>
            </p:cNvSpPr>
            <p:nvPr/>
          </p:nvSpPr>
          <p:spPr bwMode="auto">
            <a:xfrm>
              <a:off x="2294" y="791"/>
              <a:ext cx="799"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i="1"/>
                <a:t>Issue width</a:t>
              </a:r>
            </a:p>
          </p:txBody>
        </p:sp>
        <p:sp>
          <p:nvSpPr>
            <p:cNvPr id="1446964" name="Line 52"/>
            <p:cNvSpPr>
              <a:spLocks noChangeShapeType="1"/>
            </p:cNvSpPr>
            <p:nvPr/>
          </p:nvSpPr>
          <p:spPr bwMode="auto">
            <a:xfrm>
              <a:off x="2064" y="1824"/>
              <a:ext cx="0" cy="912"/>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446965" name="Text Box 53"/>
            <p:cNvSpPr txBox="1">
              <a:spLocks noChangeArrowheads="1"/>
            </p:cNvSpPr>
            <p:nvPr/>
          </p:nvSpPr>
          <p:spPr bwMode="auto">
            <a:xfrm>
              <a:off x="1574" y="2183"/>
              <a:ext cx="412" cy="2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i="1"/>
                <a:t>Time</a:t>
              </a:r>
            </a:p>
          </p:txBody>
        </p:sp>
      </p:grpSp>
      <p:sp>
        <p:nvSpPr>
          <p:cNvPr id="1446966" name="Text Box 54"/>
          <p:cNvSpPr txBox="1">
            <a:spLocks noChangeArrowheads="1"/>
          </p:cNvSpPr>
          <p:nvPr/>
        </p:nvSpPr>
        <p:spPr bwMode="auto">
          <a:xfrm>
            <a:off x="7299325" y="2112963"/>
            <a:ext cx="1268296" cy="369332"/>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i="1"/>
              <a:t>Issue width</a:t>
            </a:r>
          </a:p>
        </p:txBody>
      </p:sp>
      <p:sp>
        <p:nvSpPr>
          <p:cNvPr id="1446967" name="Rectangle 55" descr="Solid diamond"/>
          <p:cNvSpPr>
            <a:spLocks noChangeArrowheads="1"/>
          </p:cNvSpPr>
          <p:nvPr/>
        </p:nvSpPr>
        <p:spPr bwMode="auto">
          <a:xfrm>
            <a:off x="7391400" y="28384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68" name="Rectangle 56" descr="Solid diamond"/>
          <p:cNvSpPr>
            <a:spLocks noChangeArrowheads="1"/>
          </p:cNvSpPr>
          <p:nvPr/>
        </p:nvSpPr>
        <p:spPr bwMode="auto">
          <a:xfrm>
            <a:off x="7696200" y="28384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69" name="Rectangle 57" descr="Solid diamond"/>
          <p:cNvSpPr>
            <a:spLocks noChangeArrowheads="1"/>
          </p:cNvSpPr>
          <p:nvPr/>
        </p:nvSpPr>
        <p:spPr bwMode="auto">
          <a:xfrm>
            <a:off x="8001000" y="28384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70" name="Rectangle 58" descr="Solid diamond"/>
          <p:cNvSpPr>
            <a:spLocks noChangeArrowheads="1"/>
          </p:cNvSpPr>
          <p:nvPr/>
        </p:nvSpPr>
        <p:spPr bwMode="auto">
          <a:xfrm>
            <a:off x="8305800" y="28384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71" name="Rectangle 59"/>
          <p:cNvSpPr>
            <a:spLocks noChangeArrowheads="1"/>
          </p:cNvSpPr>
          <p:nvPr/>
        </p:nvSpPr>
        <p:spPr bwMode="auto">
          <a:xfrm>
            <a:off x="7391400" y="31432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72" name="Rectangle 60" descr="Solid diamond"/>
          <p:cNvSpPr>
            <a:spLocks noChangeArrowheads="1"/>
          </p:cNvSpPr>
          <p:nvPr/>
        </p:nvSpPr>
        <p:spPr bwMode="auto">
          <a:xfrm>
            <a:off x="7696200" y="31432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73" name="Rectangle 61" descr="Solid diamond"/>
          <p:cNvSpPr>
            <a:spLocks noChangeArrowheads="1"/>
          </p:cNvSpPr>
          <p:nvPr/>
        </p:nvSpPr>
        <p:spPr bwMode="auto">
          <a:xfrm>
            <a:off x="8001000" y="31432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74" name="Rectangle 62"/>
          <p:cNvSpPr>
            <a:spLocks noChangeArrowheads="1"/>
          </p:cNvSpPr>
          <p:nvPr/>
        </p:nvSpPr>
        <p:spPr bwMode="auto">
          <a:xfrm>
            <a:off x="8305800" y="31432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75" name="Rectangle 63"/>
          <p:cNvSpPr>
            <a:spLocks noChangeArrowheads="1"/>
          </p:cNvSpPr>
          <p:nvPr/>
        </p:nvSpPr>
        <p:spPr bwMode="auto">
          <a:xfrm>
            <a:off x="7391400" y="34480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76" name="Rectangle 64"/>
          <p:cNvSpPr>
            <a:spLocks noChangeArrowheads="1"/>
          </p:cNvSpPr>
          <p:nvPr/>
        </p:nvSpPr>
        <p:spPr bwMode="auto">
          <a:xfrm>
            <a:off x="7696200" y="34480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77" name="Rectangle 65"/>
          <p:cNvSpPr>
            <a:spLocks noChangeArrowheads="1"/>
          </p:cNvSpPr>
          <p:nvPr/>
        </p:nvSpPr>
        <p:spPr bwMode="auto">
          <a:xfrm>
            <a:off x="8001000" y="34480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78" name="Rectangle 66"/>
          <p:cNvSpPr>
            <a:spLocks noChangeArrowheads="1"/>
          </p:cNvSpPr>
          <p:nvPr/>
        </p:nvSpPr>
        <p:spPr bwMode="auto">
          <a:xfrm>
            <a:off x="8305800" y="34480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79" name="Rectangle 67"/>
          <p:cNvSpPr>
            <a:spLocks noChangeArrowheads="1"/>
          </p:cNvSpPr>
          <p:nvPr/>
        </p:nvSpPr>
        <p:spPr bwMode="auto">
          <a:xfrm>
            <a:off x="7391400" y="37528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80" name="Rectangle 68"/>
          <p:cNvSpPr>
            <a:spLocks noChangeArrowheads="1"/>
          </p:cNvSpPr>
          <p:nvPr/>
        </p:nvSpPr>
        <p:spPr bwMode="auto">
          <a:xfrm>
            <a:off x="7696200" y="37528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81" name="Rectangle 69"/>
          <p:cNvSpPr>
            <a:spLocks noChangeArrowheads="1"/>
          </p:cNvSpPr>
          <p:nvPr/>
        </p:nvSpPr>
        <p:spPr bwMode="auto">
          <a:xfrm>
            <a:off x="8001000" y="37528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82" name="Rectangle 70"/>
          <p:cNvSpPr>
            <a:spLocks noChangeArrowheads="1"/>
          </p:cNvSpPr>
          <p:nvPr/>
        </p:nvSpPr>
        <p:spPr bwMode="auto">
          <a:xfrm>
            <a:off x="8305800" y="37528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83" name="Rectangle 71"/>
          <p:cNvSpPr>
            <a:spLocks noChangeArrowheads="1"/>
          </p:cNvSpPr>
          <p:nvPr/>
        </p:nvSpPr>
        <p:spPr bwMode="auto">
          <a:xfrm>
            <a:off x="7391400" y="40576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84" name="Rectangle 72" descr="Solid diamond"/>
          <p:cNvSpPr>
            <a:spLocks noChangeArrowheads="1"/>
          </p:cNvSpPr>
          <p:nvPr/>
        </p:nvSpPr>
        <p:spPr bwMode="auto">
          <a:xfrm>
            <a:off x="7696200" y="40576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85" name="Rectangle 73" descr="Solid diamond"/>
          <p:cNvSpPr>
            <a:spLocks noChangeArrowheads="1"/>
          </p:cNvSpPr>
          <p:nvPr/>
        </p:nvSpPr>
        <p:spPr bwMode="auto">
          <a:xfrm>
            <a:off x="8001000" y="40576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86" name="Rectangle 74"/>
          <p:cNvSpPr>
            <a:spLocks noChangeArrowheads="1"/>
          </p:cNvSpPr>
          <p:nvPr/>
        </p:nvSpPr>
        <p:spPr bwMode="auto">
          <a:xfrm>
            <a:off x="8305800" y="40576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87" name="Rectangle 75"/>
          <p:cNvSpPr>
            <a:spLocks noChangeArrowheads="1"/>
          </p:cNvSpPr>
          <p:nvPr/>
        </p:nvSpPr>
        <p:spPr bwMode="auto">
          <a:xfrm>
            <a:off x="7391400" y="43624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88" name="Rectangle 76" descr="Solid diamond"/>
          <p:cNvSpPr>
            <a:spLocks noChangeArrowheads="1"/>
          </p:cNvSpPr>
          <p:nvPr/>
        </p:nvSpPr>
        <p:spPr bwMode="auto">
          <a:xfrm>
            <a:off x="7696200" y="43624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89" name="Rectangle 77" descr="Solid diamond"/>
          <p:cNvSpPr>
            <a:spLocks noChangeArrowheads="1"/>
          </p:cNvSpPr>
          <p:nvPr/>
        </p:nvSpPr>
        <p:spPr bwMode="auto">
          <a:xfrm>
            <a:off x="8001000" y="43624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90" name="Rectangle 78" descr="Solid diamond"/>
          <p:cNvSpPr>
            <a:spLocks noChangeArrowheads="1"/>
          </p:cNvSpPr>
          <p:nvPr/>
        </p:nvSpPr>
        <p:spPr bwMode="auto">
          <a:xfrm>
            <a:off x="8305800" y="43624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91" name="Rectangle 79"/>
          <p:cNvSpPr>
            <a:spLocks noChangeArrowheads="1"/>
          </p:cNvSpPr>
          <p:nvPr/>
        </p:nvSpPr>
        <p:spPr bwMode="auto">
          <a:xfrm>
            <a:off x="7391400" y="46672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92" name="Rectangle 80"/>
          <p:cNvSpPr>
            <a:spLocks noChangeArrowheads="1"/>
          </p:cNvSpPr>
          <p:nvPr/>
        </p:nvSpPr>
        <p:spPr bwMode="auto">
          <a:xfrm>
            <a:off x="7696200" y="46672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93" name="Rectangle 81"/>
          <p:cNvSpPr>
            <a:spLocks noChangeArrowheads="1"/>
          </p:cNvSpPr>
          <p:nvPr/>
        </p:nvSpPr>
        <p:spPr bwMode="auto">
          <a:xfrm>
            <a:off x="8001000" y="46672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94" name="Rectangle 82"/>
          <p:cNvSpPr>
            <a:spLocks noChangeArrowheads="1"/>
          </p:cNvSpPr>
          <p:nvPr/>
        </p:nvSpPr>
        <p:spPr bwMode="auto">
          <a:xfrm>
            <a:off x="8305800" y="46672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95" name="Rectangle 83"/>
          <p:cNvSpPr>
            <a:spLocks noChangeArrowheads="1"/>
          </p:cNvSpPr>
          <p:nvPr/>
        </p:nvSpPr>
        <p:spPr bwMode="auto">
          <a:xfrm>
            <a:off x="7391400" y="49720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96" name="Rectangle 84"/>
          <p:cNvSpPr>
            <a:spLocks noChangeArrowheads="1"/>
          </p:cNvSpPr>
          <p:nvPr/>
        </p:nvSpPr>
        <p:spPr bwMode="auto">
          <a:xfrm>
            <a:off x="7696200" y="49720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6997" name="Rectangle 85" descr="Solid diamond"/>
          <p:cNvSpPr>
            <a:spLocks noChangeArrowheads="1"/>
          </p:cNvSpPr>
          <p:nvPr/>
        </p:nvSpPr>
        <p:spPr bwMode="auto">
          <a:xfrm>
            <a:off x="8001000" y="49720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98" name="Rectangle 86" descr="Solid diamond"/>
          <p:cNvSpPr>
            <a:spLocks noChangeArrowheads="1"/>
          </p:cNvSpPr>
          <p:nvPr/>
        </p:nvSpPr>
        <p:spPr bwMode="auto">
          <a:xfrm>
            <a:off x="8305800" y="49720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6999" name="Rectangle 87" descr="Solid diamond"/>
          <p:cNvSpPr>
            <a:spLocks noChangeArrowheads="1"/>
          </p:cNvSpPr>
          <p:nvPr/>
        </p:nvSpPr>
        <p:spPr bwMode="auto">
          <a:xfrm>
            <a:off x="7391400" y="52768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7000" name="Rectangle 88" descr="Solid diamond"/>
          <p:cNvSpPr>
            <a:spLocks noChangeArrowheads="1"/>
          </p:cNvSpPr>
          <p:nvPr/>
        </p:nvSpPr>
        <p:spPr bwMode="auto">
          <a:xfrm>
            <a:off x="7696200" y="52768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7001" name="Rectangle 89"/>
          <p:cNvSpPr>
            <a:spLocks noChangeArrowheads="1"/>
          </p:cNvSpPr>
          <p:nvPr/>
        </p:nvSpPr>
        <p:spPr bwMode="auto">
          <a:xfrm>
            <a:off x="8001000" y="52768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7002" name="Rectangle 90"/>
          <p:cNvSpPr>
            <a:spLocks noChangeArrowheads="1"/>
          </p:cNvSpPr>
          <p:nvPr/>
        </p:nvSpPr>
        <p:spPr bwMode="auto">
          <a:xfrm>
            <a:off x="8305800" y="52768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7003" name="Rectangle 91" descr="Solid diamond"/>
          <p:cNvSpPr>
            <a:spLocks noChangeArrowheads="1"/>
          </p:cNvSpPr>
          <p:nvPr/>
        </p:nvSpPr>
        <p:spPr bwMode="auto">
          <a:xfrm>
            <a:off x="7391400" y="55816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7004" name="Rectangle 92" descr="Solid diamond"/>
          <p:cNvSpPr>
            <a:spLocks noChangeArrowheads="1"/>
          </p:cNvSpPr>
          <p:nvPr/>
        </p:nvSpPr>
        <p:spPr bwMode="auto">
          <a:xfrm>
            <a:off x="7696200" y="55816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7005" name="Rectangle 93" descr="Solid diamond"/>
          <p:cNvSpPr>
            <a:spLocks noChangeArrowheads="1"/>
          </p:cNvSpPr>
          <p:nvPr/>
        </p:nvSpPr>
        <p:spPr bwMode="auto">
          <a:xfrm>
            <a:off x="8001000" y="55816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7006" name="Rectangle 94" descr="Solid diamond"/>
          <p:cNvSpPr>
            <a:spLocks noChangeArrowheads="1"/>
          </p:cNvSpPr>
          <p:nvPr/>
        </p:nvSpPr>
        <p:spPr bwMode="auto">
          <a:xfrm>
            <a:off x="8305800" y="5581650"/>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447007" name="Rectangle 95"/>
          <p:cNvSpPr>
            <a:spLocks noChangeArrowheads="1"/>
          </p:cNvSpPr>
          <p:nvPr/>
        </p:nvSpPr>
        <p:spPr bwMode="auto">
          <a:xfrm>
            <a:off x="7391400" y="58864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7008" name="Rectangle 96"/>
          <p:cNvSpPr>
            <a:spLocks noChangeArrowheads="1"/>
          </p:cNvSpPr>
          <p:nvPr/>
        </p:nvSpPr>
        <p:spPr bwMode="auto">
          <a:xfrm>
            <a:off x="7696200" y="58864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7009" name="Rectangle 97"/>
          <p:cNvSpPr>
            <a:spLocks noChangeArrowheads="1"/>
          </p:cNvSpPr>
          <p:nvPr/>
        </p:nvSpPr>
        <p:spPr bwMode="auto">
          <a:xfrm>
            <a:off x="8001000" y="58864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7010" name="Rectangle 98"/>
          <p:cNvSpPr>
            <a:spLocks noChangeArrowheads="1"/>
          </p:cNvSpPr>
          <p:nvPr/>
        </p:nvSpPr>
        <p:spPr bwMode="auto">
          <a:xfrm>
            <a:off x="8305800" y="5886450"/>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47011" name="Line 99"/>
          <p:cNvSpPr>
            <a:spLocks noChangeShapeType="1"/>
          </p:cNvSpPr>
          <p:nvPr/>
        </p:nvSpPr>
        <p:spPr bwMode="auto">
          <a:xfrm>
            <a:off x="7391400" y="2533650"/>
            <a:ext cx="1219200" cy="0"/>
          </a:xfrm>
          <a:prstGeom prst="line">
            <a:avLst/>
          </a:prstGeom>
          <a:noFill/>
          <a:ln w="25400">
            <a:solidFill>
              <a:schemeClr val="tx1"/>
            </a:solidFill>
            <a:round/>
            <a:headEnd type="triangle" w="med" len="med"/>
            <a:tailEnd type="triangle" w="med" len="med"/>
          </a:ln>
          <a:effectLst/>
        </p:spPr>
        <p:txBody>
          <a:bodyPr>
            <a:prstTxWarp prst="textNoShape">
              <a:avLst/>
            </a:prstTxWarp>
          </a:bodyPr>
          <a:lstStyle/>
          <a:p>
            <a:endParaRPr lang="en-US"/>
          </a:p>
        </p:txBody>
      </p:sp>
      <p:sp>
        <p:nvSpPr>
          <p:cNvPr id="1447012" name="Line 100"/>
          <p:cNvSpPr>
            <a:spLocks noChangeShapeType="1"/>
          </p:cNvSpPr>
          <p:nvPr/>
        </p:nvSpPr>
        <p:spPr bwMode="auto">
          <a:xfrm>
            <a:off x="6934200" y="3752850"/>
            <a:ext cx="0" cy="1447800"/>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447013" name="Text Box 101"/>
          <p:cNvSpPr txBox="1">
            <a:spLocks noChangeArrowheads="1"/>
          </p:cNvSpPr>
          <p:nvPr/>
        </p:nvSpPr>
        <p:spPr bwMode="auto">
          <a:xfrm>
            <a:off x="6156325" y="4322763"/>
            <a:ext cx="654346" cy="369332"/>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b="1" i="1"/>
              <a:t>Time</a:t>
            </a:r>
          </a:p>
        </p:txBody>
      </p:sp>
      <p:sp>
        <p:nvSpPr>
          <p:cNvPr id="1447014" name="Rectangle 102"/>
          <p:cNvSpPr>
            <a:spLocks noChangeArrowheads="1"/>
          </p:cNvSpPr>
          <p:nvPr/>
        </p:nvSpPr>
        <p:spPr bwMode="auto">
          <a:xfrm>
            <a:off x="6118226" y="1085851"/>
            <a:ext cx="4041775" cy="1038225"/>
          </a:xfrm>
          <a:prstGeom prst="rect">
            <a:avLst/>
          </a:prstGeom>
          <a:noFill/>
          <a:ln w="9525">
            <a:noFill/>
            <a:miter lim="800000"/>
            <a:headEnd/>
            <a:tailEnd/>
          </a:ln>
          <a:effectLst/>
        </p:spPr>
        <p:txBody>
          <a:bodyPr>
            <a:prstTxWarp prst="textNoShape">
              <a:avLst/>
            </a:prstTxWarp>
          </a:bodyPr>
          <a:lstStyle/>
          <a:p>
            <a:pPr algn="l">
              <a:lnSpc>
                <a:spcPct val="80000"/>
              </a:lnSpc>
              <a:spcBef>
                <a:spcPct val="30000"/>
              </a:spcBef>
              <a:buSzPct val="100000"/>
            </a:pPr>
            <a:r>
              <a:rPr lang="en-US"/>
              <a:t>For regions with low thread level parallelism (TLP) entire machine width is available for instruction level parallelism (ILP)</a:t>
            </a:r>
          </a:p>
        </p:txBody>
      </p:sp>
    </p:spTree>
    <p:extLst>
      <p:ext uri="{BB962C8B-B14F-4D97-AF65-F5344CB8AC3E}">
        <p14:creationId xmlns:p14="http://schemas.microsoft.com/office/powerpoint/2010/main" val="3373742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0"/>
            <a:ext cx="10515600" cy="774127"/>
          </a:xfrm>
          <a:noFill/>
        </p:spPr>
        <p:txBody>
          <a:bodyPr/>
          <a:lstStyle/>
          <a:p>
            <a:r>
              <a:rPr lang="zh-CN" altLang="en-US" dirty="0" smtClean="0"/>
              <a:t>下列程序段的控制相关</a:t>
            </a:r>
          </a:p>
        </p:txBody>
      </p:sp>
      <p:sp>
        <p:nvSpPr>
          <p:cNvPr id="2" name="内容占位符 1"/>
          <p:cNvSpPr>
            <a:spLocks noGrp="1"/>
          </p:cNvSpPr>
          <p:nvPr>
            <p:ph idx="1"/>
          </p:nvPr>
        </p:nvSpPr>
        <p:spPr>
          <a:xfrm>
            <a:off x="838200" y="774128"/>
            <a:ext cx="5059017" cy="5229108"/>
          </a:xfrm>
        </p:spPr>
        <p:txBody>
          <a:bodyPr>
            <a:noAutofit/>
          </a:bodyPr>
          <a:lstStyle/>
          <a:p>
            <a:pPr marL="0" indent="0">
              <a:buNone/>
            </a:pPr>
            <a:r>
              <a:rPr lang="en-US" altLang="zh-CN" b="1" dirty="0"/>
              <a:t> 1 </a:t>
            </a:r>
            <a:r>
              <a:rPr lang="en-US" altLang="zh-CN" b="1" dirty="0" smtClean="0"/>
              <a:t>Loop:     LD           F0,0(R1</a:t>
            </a:r>
            <a:r>
              <a:rPr lang="en-US" altLang="zh-CN" b="1" dirty="0"/>
              <a:t>)</a:t>
            </a:r>
          </a:p>
          <a:p>
            <a:pPr marL="0" indent="0">
              <a:buNone/>
            </a:pPr>
            <a:r>
              <a:rPr lang="en-US" altLang="zh-CN" b="1" dirty="0"/>
              <a:t> 2	</a:t>
            </a:r>
            <a:r>
              <a:rPr lang="en-US" altLang="zh-CN" b="1" dirty="0" smtClean="0"/>
              <a:t>        ADDD     F4,F0,F2</a:t>
            </a:r>
            <a:endParaRPr lang="en-US" altLang="zh-CN" b="1" dirty="0"/>
          </a:p>
          <a:p>
            <a:pPr marL="0" indent="0">
              <a:buNone/>
            </a:pPr>
            <a:r>
              <a:rPr lang="en-US" altLang="zh-CN" b="1" dirty="0"/>
              <a:t> </a:t>
            </a:r>
            <a:r>
              <a:rPr lang="en-US" altLang="zh-CN" b="1" dirty="0" smtClean="0"/>
              <a:t>3                SD           0(R1</a:t>
            </a:r>
            <a:r>
              <a:rPr lang="en-US" altLang="zh-CN" b="1" dirty="0"/>
              <a:t>),F4 	</a:t>
            </a:r>
          </a:p>
          <a:p>
            <a:pPr marL="0" indent="0">
              <a:spcBef>
                <a:spcPct val="30000"/>
              </a:spcBef>
              <a:buNone/>
            </a:pPr>
            <a:r>
              <a:rPr lang="en-US" altLang="zh-CN" b="1" dirty="0"/>
              <a:t> </a:t>
            </a:r>
            <a:r>
              <a:rPr lang="en-US" altLang="zh-CN" b="1" dirty="0" smtClean="0"/>
              <a:t>4                SUBI</a:t>
            </a:r>
            <a:r>
              <a:rPr lang="en-US" altLang="zh-CN" b="1" dirty="0"/>
              <a:t> </a:t>
            </a:r>
            <a:r>
              <a:rPr lang="en-US" altLang="zh-CN" b="1" dirty="0" smtClean="0"/>
              <a:t>      R1,R1,8</a:t>
            </a:r>
            <a:r>
              <a:rPr lang="en-US" altLang="zh-CN" b="1" dirty="0"/>
              <a:t>	</a:t>
            </a:r>
          </a:p>
          <a:p>
            <a:pPr marL="0" indent="0">
              <a:spcBef>
                <a:spcPct val="30000"/>
              </a:spcBef>
              <a:buNone/>
            </a:pPr>
            <a:r>
              <a:rPr lang="en-US" altLang="zh-CN" b="1" dirty="0"/>
              <a:t> </a:t>
            </a:r>
            <a:r>
              <a:rPr lang="en-US" altLang="zh-CN" b="1" dirty="0" smtClean="0"/>
              <a:t>5                BEQZ</a:t>
            </a:r>
            <a:r>
              <a:rPr lang="en-US" altLang="zh-CN" b="1" dirty="0"/>
              <a:t> </a:t>
            </a:r>
            <a:r>
              <a:rPr lang="en-US" altLang="zh-CN" b="1" dirty="0" smtClean="0"/>
              <a:t>     R1,exit</a:t>
            </a:r>
            <a:endParaRPr lang="en-US" altLang="zh-CN" b="1" dirty="0"/>
          </a:p>
          <a:p>
            <a:pPr marL="0" indent="0">
              <a:buNone/>
            </a:pPr>
            <a:r>
              <a:rPr lang="en-US" altLang="zh-CN" b="1" dirty="0" smtClean="0"/>
              <a:t> 6</a:t>
            </a:r>
            <a:r>
              <a:rPr lang="en-US" altLang="zh-CN" b="1" dirty="0"/>
              <a:t> </a:t>
            </a:r>
            <a:r>
              <a:rPr lang="en-US" altLang="zh-CN" b="1" dirty="0" smtClean="0"/>
              <a:t>               LD</a:t>
            </a:r>
            <a:r>
              <a:rPr lang="en-US" altLang="zh-CN" b="1" dirty="0"/>
              <a:t> </a:t>
            </a:r>
            <a:r>
              <a:rPr lang="en-US" altLang="zh-CN" b="1" dirty="0" smtClean="0"/>
              <a:t>          F0,0(R1</a:t>
            </a:r>
            <a:r>
              <a:rPr lang="en-US" altLang="zh-CN" b="1" dirty="0"/>
              <a:t>)</a:t>
            </a:r>
          </a:p>
          <a:p>
            <a:pPr marL="0" indent="0">
              <a:buNone/>
            </a:pPr>
            <a:r>
              <a:rPr lang="en-US" altLang="zh-CN" b="1" dirty="0"/>
              <a:t> </a:t>
            </a:r>
            <a:r>
              <a:rPr lang="en-US" altLang="zh-CN" b="1" dirty="0" smtClean="0"/>
              <a:t>7                ADDD</a:t>
            </a:r>
            <a:r>
              <a:rPr lang="en-US" altLang="zh-CN" b="1" dirty="0"/>
              <a:t> </a:t>
            </a:r>
            <a:r>
              <a:rPr lang="en-US" altLang="zh-CN" b="1" dirty="0" smtClean="0"/>
              <a:t>    F4,F0,F2</a:t>
            </a:r>
            <a:endParaRPr lang="en-US" altLang="zh-CN" b="1" dirty="0"/>
          </a:p>
          <a:p>
            <a:pPr marL="0" indent="0">
              <a:buNone/>
            </a:pPr>
            <a:r>
              <a:rPr lang="en-US" altLang="zh-CN" b="1" dirty="0"/>
              <a:t> </a:t>
            </a:r>
            <a:r>
              <a:rPr lang="en-US" altLang="zh-CN" b="1" dirty="0" smtClean="0"/>
              <a:t>8                SD</a:t>
            </a:r>
            <a:r>
              <a:rPr lang="en-US" altLang="zh-CN" b="1" dirty="0"/>
              <a:t> </a:t>
            </a:r>
            <a:r>
              <a:rPr lang="en-US" altLang="zh-CN" b="1" dirty="0" smtClean="0"/>
              <a:t>          0(R1</a:t>
            </a:r>
            <a:r>
              <a:rPr lang="en-US" altLang="zh-CN" b="1" dirty="0"/>
              <a:t>),F4 	</a:t>
            </a:r>
          </a:p>
          <a:p>
            <a:pPr marL="0" indent="0">
              <a:spcBef>
                <a:spcPct val="30000"/>
              </a:spcBef>
              <a:buNone/>
            </a:pPr>
            <a:r>
              <a:rPr lang="en-US" altLang="zh-CN" b="1" dirty="0"/>
              <a:t> </a:t>
            </a:r>
            <a:r>
              <a:rPr lang="en-US" altLang="zh-CN" b="1" dirty="0" smtClean="0"/>
              <a:t>9                SUBI</a:t>
            </a:r>
            <a:r>
              <a:rPr lang="en-US" altLang="zh-CN" b="1" dirty="0"/>
              <a:t> </a:t>
            </a:r>
            <a:r>
              <a:rPr lang="en-US" altLang="zh-CN" b="1" dirty="0" smtClean="0"/>
              <a:t>      R1,R1,8</a:t>
            </a:r>
            <a:r>
              <a:rPr lang="en-US" altLang="zh-CN" b="1" dirty="0"/>
              <a:t>	</a:t>
            </a:r>
          </a:p>
          <a:p>
            <a:pPr marL="0" indent="0">
              <a:spcBef>
                <a:spcPct val="30000"/>
              </a:spcBef>
              <a:buNone/>
            </a:pPr>
            <a:r>
              <a:rPr lang="en-US" altLang="zh-CN" b="1" dirty="0"/>
              <a:t> </a:t>
            </a:r>
            <a:r>
              <a:rPr lang="en-US" altLang="zh-CN" b="1" dirty="0" smtClean="0"/>
              <a:t>10              BEQZ</a:t>
            </a:r>
            <a:r>
              <a:rPr lang="en-US" altLang="zh-CN" b="1" dirty="0"/>
              <a:t> </a:t>
            </a:r>
            <a:r>
              <a:rPr lang="en-US" altLang="zh-CN" b="1" dirty="0" smtClean="0"/>
              <a:t>     R1,exit</a:t>
            </a:r>
            <a:endParaRPr lang="en-US" altLang="zh-CN" b="1" dirty="0"/>
          </a:p>
          <a:p>
            <a:pPr marL="0" indent="0">
              <a:buNone/>
            </a:pPr>
            <a:endParaRPr lang="zh-CN" altLang="en-US" dirty="0"/>
          </a:p>
        </p:txBody>
      </p:sp>
      <p:sp>
        <p:nvSpPr>
          <p:cNvPr id="4" name="内容占位符 1"/>
          <p:cNvSpPr txBox="1">
            <a:spLocks/>
          </p:cNvSpPr>
          <p:nvPr/>
        </p:nvSpPr>
        <p:spPr>
          <a:xfrm>
            <a:off x="6874566" y="774127"/>
            <a:ext cx="3945835" cy="5821545"/>
          </a:xfrm>
          <a:prstGeom prst="rect">
            <a:avLst/>
          </a:prstGeom>
        </p:spPr>
        <p:txBody>
          <a:bodyPr vert="horz" lIns="91440" tIns="45720" rIns="91440" bIns="45720" rtlCol="0">
            <a:noAutofit/>
          </a:bodyPr>
          <a:lstStyle>
            <a:lvl1pPr marL="457200" indent="-457200" algn="l" defTabSz="914400" rtl="0" eaLnBrk="1" latinLnBrk="0" hangingPunct="1">
              <a:lnSpc>
                <a:spcPct val="90000"/>
              </a:lnSpc>
              <a:spcBef>
                <a:spcPts val="1000"/>
              </a:spcBef>
              <a:buFont typeface="Wingdings" panose="05000000000000000000" pitchFamily="2" charset="2"/>
              <a:buChar char="p"/>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Font typeface="Wingdings" panose="05000000000000000000" pitchFamily="2" charset="2"/>
              <a:buChar char="l"/>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dirty="0" smtClean="0"/>
              <a:t> 11      LD</a:t>
            </a:r>
            <a:r>
              <a:rPr lang="en-US" altLang="zh-CN" b="1" dirty="0"/>
              <a:t> </a:t>
            </a:r>
            <a:r>
              <a:rPr lang="en-US" altLang="zh-CN" b="1" dirty="0" smtClean="0"/>
              <a:t>       F0,0(R1)</a:t>
            </a:r>
          </a:p>
          <a:p>
            <a:pPr marL="0" indent="0">
              <a:buFont typeface="Wingdings" panose="05000000000000000000" pitchFamily="2" charset="2"/>
              <a:buNone/>
            </a:pPr>
            <a:r>
              <a:rPr lang="en-US" altLang="zh-CN" b="1" dirty="0" smtClean="0"/>
              <a:t> 12     ADDD</a:t>
            </a:r>
            <a:r>
              <a:rPr lang="en-US" altLang="zh-CN" b="1" dirty="0"/>
              <a:t> </a:t>
            </a:r>
            <a:r>
              <a:rPr lang="en-US" altLang="zh-CN" b="1" dirty="0" smtClean="0"/>
              <a:t> F4,F0,F2</a:t>
            </a:r>
          </a:p>
          <a:p>
            <a:pPr marL="0" indent="0">
              <a:buFont typeface="Wingdings" panose="05000000000000000000" pitchFamily="2" charset="2"/>
              <a:buNone/>
            </a:pPr>
            <a:r>
              <a:rPr lang="en-US" altLang="zh-CN" b="1" dirty="0" smtClean="0"/>
              <a:t> 13     SD</a:t>
            </a:r>
            <a:r>
              <a:rPr lang="en-US" altLang="zh-CN" b="1" dirty="0"/>
              <a:t> </a:t>
            </a:r>
            <a:r>
              <a:rPr lang="en-US" altLang="zh-CN" b="1" dirty="0" smtClean="0"/>
              <a:t>       0(R1),F4 	</a:t>
            </a:r>
          </a:p>
          <a:p>
            <a:pPr marL="0" indent="0">
              <a:spcBef>
                <a:spcPct val="30000"/>
              </a:spcBef>
              <a:buFont typeface="Wingdings" panose="05000000000000000000" pitchFamily="2" charset="2"/>
              <a:buNone/>
            </a:pPr>
            <a:r>
              <a:rPr lang="en-US" altLang="zh-CN" b="1" dirty="0" smtClean="0"/>
              <a:t> 14     SUBI</a:t>
            </a:r>
            <a:r>
              <a:rPr lang="en-US" altLang="zh-CN" b="1" dirty="0"/>
              <a:t> </a:t>
            </a:r>
            <a:r>
              <a:rPr lang="en-US" altLang="zh-CN" b="1" dirty="0" smtClean="0"/>
              <a:t>   R1,R1,8	</a:t>
            </a:r>
          </a:p>
          <a:p>
            <a:pPr marL="0" indent="0">
              <a:spcBef>
                <a:spcPct val="30000"/>
              </a:spcBef>
              <a:buFont typeface="Wingdings" panose="05000000000000000000" pitchFamily="2" charset="2"/>
              <a:buNone/>
            </a:pPr>
            <a:r>
              <a:rPr lang="en-US" altLang="zh-CN" b="1" dirty="0" smtClean="0"/>
              <a:t> 15     BEQZ   R1,exit</a:t>
            </a:r>
          </a:p>
          <a:p>
            <a:pPr marL="0" indent="0">
              <a:buFont typeface="Wingdings" panose="05000000000000000000" pitchFamily="2" charset="2"/>
              <a:buNone/>
            </a:pPr>
            <a:r>
              <a:rPr lang="en-US" altLang="zh-CN" b="1" dirty="0" smtClean="0"/>
              <a:t>....</a:t>
            </a:r>
            <a:endParaRPr lang="zh-CN" altLang="en-US" dirty="0"/>
          </a:p>
        </p:txBody>
      </p:sp>
    </p:spTree>
    <p:extLst>
      <p:ext uri="{BB962C8B-B14F-4D97-AF65-F5344CB8AC3E}">
        <p14:creationId xmlns:p14="http://schemas.microsoft.com/office/powerpoint/2010/main" val="4229575905"/>
      </p:ext>
    </p:extLst>
  </p:cSld>
  <p:clrMapOvr>
    <a:masterClrMapping/>
  </p:clrMapOv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p:cNvSpPr>
            <a:spLocks noGrp="1" noChangeArrowheads="1"/>
          </p:cNvSpPr>
          <p:nvPr>
            <p:ph type="title"/>
          </p:nvPr>
        </p:nvSpPr>
        <p:spPr>
          <a:xfrm>
            <a:off x="2514600" y="0"/>
            <a:ext cx="7162800" cy="1143000"/>
          </a:xfrm>
        </p:spPr>
        <p:txBody>
          <a:bodyPr/>
          <a:lstStyle/>
          <a:p>
            <a:r>
              <a:rPr lang="en-US"/>
              <a:t>Icount Choosing Policy</a:t>
            </a:r>
          </a:p>
        </p:txBody>
      </p:sp>
      <p:sp>
        <p:nvSpPr>
          <p:cNvPr id="84" name="Slide Number Placeholder 3"/>
          <p:cNvSpPr>
            <a:spLocks noGrp="1"/>
          </p:cNvSpPr>
          <p:nvPr>
            <p:ph type="sldNum" sz="quarter" idx="12"/>
          </p:nvPr>
        </p:nvSpPr>
        <p:spPr/>
        <p:txBody>
          <a:bodyPr/>
          <a:lstStyle/>
          <a:p>
            <a:fld id="{65D5734E-4BDE-8C46-B748-6C49036A2735}" type="slidenum">
              <a:rPr lang="en-US"/>
              <a:pPr/>
              <a:t>240</a:t>
            </a:fld>
            <a:endParaRPr lang="en-US" b="0">
              <a:solidFill>
                <a:srgbClr val="FBBA03"/>
              </a:solidFill>
            </a:endParaRPr>
          </a:p>
        </p:txBody>
      </p:sp>
      <p:grpSp>
        <p:nvGrpSpPr>
          <p:cNvPr id="1453059" name="Group 3"/>
          <p:cNvGrpSpPr>
            <a:grpSpLocks/>
          </p:cNvGrpSpPr>
          <p:nvPr/>
        </p:nvGrpSpPr>
        <p:grpSpPr bwMode="auto">
          <a:xfrm>
            <a:off x="3360739" y="2117726"/>
            <a:ext cx="5227637" cy="3249613"/>
            <a:chOff x="1029" y="1263"/>
            <a:chExt cx="3399" cy="2296"/>
          </a:xfrm>
        </p:grpSpPr>
        <p:sp>
          <p:nvSpPr>
            <p:cNvPr id="1453060" name="Rectangle 4"/>
            <p:cNvSpPr>
              <a:spLocks noChangeArrowheads="1"/>
            </p:cNvSpPr>
            <p:nvPr/>
          </p:nvSpPr>
          <p:spPr bwMode="auto">
            <a:xfrm flipH="1">
              <a:off x="2733" y="2051"/>
              <a:ext cx="88" cy="219"/>
            </a:xfrm>
            <a:prstGeom prst="rect">
              <a:avLst/>
            </a:prstGeom>
            <a:solidFill>
              <a:schemeClr val="bg1"/>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61" name="Rectangle 5"/>
            <p:cNvSpPr>
              <a:spLocks noChangeArrowheads="1"/>
            </p:cNvSpPr>
            <p:nvPr/>
          </p:nvSpPr>
          <p:spPr bwMode="auto">
            <a:xfrm flipH="1">
              <a:off x="2644" y="2051"/>
              <a:ext cx="89" cy="219"/>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62" name="Rectangle 6"/>
            <p:cNvSpPr>
              <a:spLocks noChangeArrowheads="1"/>
            </p:cNvSpPr>
            <p:nvPr/>
          </p:nvSpPr>
          <p:spPr bwMode="auto">
            <a:xfrm flipH="1">
              <a:off x="2556" y="2051"/>
              <a:ext cx="88" cy="219"/>
            </a:xfrm>
            <a:prstGeom prst="rect">
              <a:avLst/>
            </a:prstGeom>
            <a:solidFill>
              <a:schemeClr val="bg1"/>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63" name="Rectangle 7"/>
            <p:cNvSpPr>
              <a:spLocks noChangeArrowheads="1"/>
            </p:cNvSpPr>
            <p:nvPr/>
          </p:nvSpPr>
          <p:spPr bwMode="auto">
            <a:xfrm flipH="1">
              <a:off x="2467" y="2051"/>
              <a:ext cx="89" cy="219"/>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64" name="Rectangle 8"/>
            <p:cNvSpPr>
              <a:spLocks noChangeArrowheads="1"/>
            </p:cNvSpPr>
            <p:nvPr/>
          </p:nvSpPr>
          <p:spPr bwMode="auto">
            <a:xfrm flipH="1">
              <a:off x="2821" y="2051"/>
              <a:ext cx="88" cy="219"/>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grpSp>
          <p:nvGrpSpPr>
            <p:cNvPr id="1453065" name="Group 9"/>
            <p:cNvGrpSpPr>
              <a:grpSpLocks/>
            </p:cNvGrpSpPr>
            <p:nvPr/>
          </p:nvGrpSpPr>
          <p:grpSpPr bwMode="auto">
            <a:xfrm flipH="1">
              <a:off x="2467" y="1832"/>
              <a:ext cx="531" cy="219"/>
              <a:chOff x="2702" y="2598"/>
              <a:chExt cx="390" cy="144"/>
            </a:xfrm>
          </p:grpSpPr>
          <p:sp>
            <p:nvSpPr>
              <p:cNvPr id="1453066" name="Rectangle 10"/>
              <p:cNvSpPr>
                <a:spLocks noChangeArrowheads="1"/>
              </p:cNvSpPr>
              <p:nvPr/>
            </p:nvSpPr>
            <p:spPr bwMode="auto">
              <a:xfrm>
                <a:off x="2832" y="2598"/>
                <a:ext cx="65" cy="144"/>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67" name="Rectangle 11"/>
              <p:cNvSpPr>
                <a:spLocks noChangeArrowheads="1"/>
              </p:cNvSpPr>
              <p:nvPr/>
            </p:nvSpPr>
            <p:spPr bwMode="auto">
              <a:xfrm>
                <a:off x="2897" y="2598"/>
                <a:ext cx="65" cy="144"/>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68" name="Rectangle 12"/>
              <p:cNvSpPr>
                <a:spLocks noChangeArrowheads="1"/>
              </p:cNvSpPr>
              <p:nvPr/>
            </p:nvSpPr>
            <p:spPr bwMode="auto">
              <a:xfrm>
                <a:off x="2962" y="2598"/>
                <a:ext cx="65" cy="144"/>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69" name="Rectangle 13"/>
              <p:cNvSpPr>
                <a:spLocks noChangeArrowheads="1"/>
              </p:cNvSpPr>
              <p:nvPr/>
            </p:nvSpPr>
            <p:spPr bwMode="auto">
              <a:xfrm>
                <a:off x="3027" y="2598"/>
                <a:ext cx="65" cy="144"/>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70" name="Rectangle 14"/>
              <p:cNvSpPr>
                <a:spLocks noChangeArrowheads="1"/>
              </p:cNvSpPr>
              <p:nvPr/>
            </p:nvSpPr>
            <p:spPr bwMode="auto">
              <a:xfrm>
                <a:off x="2767" y="2598"/>
                <a:ext cx="65" cy="144"/>
              </a:xfrm>
              <a:prstGeom prst="rect">
                <a:avLst/>
              </a:prstGeom>
              <a:solidFill>
                <a:schemeClr val="bg1"/>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71" name="Rectangle 15"/>
              <p:cNvSpPr>
                <a:spLocks noChangeArrowheads="1"/>
              </p:cNvSpPr>
              <p:nvPr/>
            </p:nvSpPr>
            <p:spPr bwMode="auto">
              <a:xfrm>
                <a:off x="2702" y="2598"/>
                <a:ext cx="65" cy="144"/>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grpSp>
        <p:sp>
          <p:nvSpPr>
            <p:cNvPr id="1453072" name="Rectangle 16"/>
            <p:cNvSpPr>
              <a:spLocks noChangeArrowheads="1"/>
            </p:cNvSpPr>
            <p:nvPr/>
          </p:nvSpPr>
          <p:spPr bwMode="auto">
            <a:xfrm flipH="1">
              <a:off x="2909" y="2051"/>
              <a:ext cx="89" cy="219"/>
            </a:xfrm>
            <a:prstGeom prst="rect">
              <a:avLst/>
            </a:prstGeom>
            <a:solidFill>
              <a:srgbClr val="FAFD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73" name="Rectangle 17"/>
            <p:cNvSpPr>
              <a:spLocks noChangeArrowheads="1"/>
            </p:cNvSpPr>
            <p:nvPr/>
          </p:nvSpPr>
          <p:spPr bwMode="auto">
            <a:xfrm flipH="1">
              <a:off x="2733" y="1609"/>
              <a:ext cx="88" cy="219"/>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74" name="Rectangle 18"/>
            <p:cNvSpPr>
              <a:spLocks noChangeArrowheads="1"/>
            </p:cNvSpPr>
            <p:nvPr/>
          </p:nvSpPr>
          <p:spPr bwMode="auto">
            <a:xfrm flipH="1">
              <a:off x="2644" y="1609"/>
              <a:ext cx="89" cy="219"/>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75" name="Rectangle 19"/>
            <p:cNvSpPr>
              <a:spLocks noChangeArrowheads="1"/>
            </p:cNvSpPr>
            <p:nvPr/>
          </p:nvSpPr>
          <p:spPr bwMode="auto">
            <a:xfrm flipH="1">
              <a:off x="2556" y="1609"/>
              <a:ext cx="88" cy="219"/>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76" name="Rectangle 20"/>
            <p:cNvSpPr>
              <a:spLocks noChangeArrowheads="1"/>
            </p:cNvSpPr>
            <p:nvPr/>
          </p:nvSpPr>
          <p:spPr bwMode="auto">
            <a:xfrm flipH="1">
              <a:off x="2467" y="1609"/>
              <a:ext cx="89" cy="219"/>
            </a:xfrm>
            <a:prstGeom prst="rect">
              <a:avLst/>
            </a:prstGeom>
            <a:solidFill>
              <a:srgbClr val="FAFD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77" name="Rectangle 21"/>
            <p:cNvSpPr>
              <a:spLocks noChangeArrowheads="1"/>
            </p:cNvSpPr>
            <p:nvPr/>
          </p:nvSpPr>
          <p:spPr bwMode="auto">
            <a:xfrm flipH="1">
              <a:off x="2821" y="1609"/>
              <a:ext cx="88" cy="219"/>
            </a:xfrm>
            <a:prstGeom prst="rect">
              <a:avLst/>
            </a:prstGeom>
            <a:solidFill>
              <a:schemeClr val="bg1"/>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78" name="Rectangle 22"/>
            <p:cNvSpPr>
              <a:spLocks noChangeArrowheads="1"/>
            </p:cNvSpPr>
            <p:nvPr/>
          </p:nvSpPr>
          <p:spPr bwMode="auto">
            <a:xfrm flipH="1">
              <a:off x="2909" y="1609"/>
              <a:ext cx="89" cy="219"/>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79" name="Line 23"/>
            <p:cNvSpPr>
              <a:spLocks noChangeShapeType="1"/>
            </p:cNvSpPr>
            <p:nvPr/>
          </p:nvSpPr>
          <p:spPr bwMode="auto">
            <a:xfrm flipV="1">
              <a:off x="2044" y="1940"/>
              <a:ext cx="424" cy="1"/>
            </a:xfrm>
            <a:prstGeom prst="line">
              <a:avLst/>
            </a:prstGeom>
            <a:noFill/>
            <a:ln w="25400">
              <a:solidFill>
                <a:srgbClr val="618FFD"/>
              </a:solidFill>
              <a:round/>
              <a:headEnd/>
              <a:tailEnd type="triangle" w="med" len="med"/>
            </a:ln>
            <a:effectLst/>
          </p:spPr>
          <p:txBody>
            <a:bodyPr>
              <a:prstTxWarp prst="textNoShape">
                <a:avLst/>
              </a:prstTxWarp>
            </a:bodyPr>
            <a:lstStyle/>
            <a:p>
              <a:endParaRPr lang="en-US"/>
            </a:p>
          </p:txBody>
        </p:sp>
        <p:sp>
          <p:nvSpPr>
            <p:cNvPr id="1453080" name="Rectangle 24"/>
            <p:cNvSpPr>
              <a:spLocks noChangeArrowheads="1"/>
            </p:cNvSpPr>
            <p:nvPr/>
          </p:nvSpPr>
          <p:spPr bwMode="auto">
            <a:xfrm>
              <a:off x="3622" y="2050"/>
              <a:ext cx="89" cy="219"/>
            </a:xfrm>
            <a:prstGeom prst="rect">
              <a:avLst/>
            </a:prstGeom>
            <a:solidFill>
              <a:schemeClr val="bg1"/>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81" name="Rectangle 25"/>
            <p:cNvSpPr>
              <a:spLocks noChangeArrowheads="1"/>
            </p:cNvSpPr>
            <p:nvPr/>
          </p:nvSpPr>
          <p:spPr bwMode="auto">
            <a:xfrm>
              <a:off x="3711" y="2050"/>
              <a:ext cx="89" cy="219"/>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82" name="Rectangle 26"/>
            <p:cNvSpPr>
              <a:spLocks noChangeArrowheads="1"/>
            </p:cNvSpPr>
            <p:nvPr/>
          </p:nvSpPr>
          <p:spPr bwMode="auto">
            <a:xfrm>
              <a:off x="3800" y="2050"/>
              <a:ext cx="88" cy="219"/>
            </a:xfrm>
            <a:prstGeom prst="rect">
              <a:avLst/>
            </a:prstGeom>
            <a:solidFill>
              <a:schemeClr val="bg1"/>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83" name="Rectangle 27"/>
            <p:cNvSpPr>
              <a:spLocks noChangeArrowheads="1"/>
            </p:cNvSpPr>
            <p:nvPr/>
          </p:nvSpPr>
          <p:spPr bwMode="auto">
            <a:xfrm>
              <a:off x="3888" y="2050"/>
              <a:ext cx="89" cy="219"/>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84" name="Rectangle 28"/>
            <p:cNvSpPr>
              <a:spLocks noChangeArrowheads="1"/>
            </p:cNvSpPr>
            <p:nvPr/>
          </p:nvSpPr>
          <p:spPr bwMode="auto">
            <a:xfrm>
              <a:off x="3534" y="2050"/>
              <a:ext cx="88" cy="219"/>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grpSp>
          <p:nvGrpSpPr>
            <p:cNvPr id="1453085" name="Group 29"/>
            <p:cNvGrpSpPr>
              <a:grpSpLocks/>
            </p:cNvGrpSpPr>
            <p:nvPr/>
          </p:nvGrpSpPr>
          <p:grpSpPr bwMode="auto">
            <a:xfrm>
              <a:off x="3445" y="1831"/>
              <a:ext cx="532" cy="219"/>
              <a:chOff x="2702" y="2598"/>
              <a:chExt cx="390" cy="144"/>
            </a:xfrm>
          </p:grpSpPr>
          <p:sp>
            <p:nvSpPr>
              <p:cNvPr id="1453086" name="Rectangle 30"/>
              <p:cNvSpPr>
                <a:spLocks noChangeArrowheads="1"/>
              </p:cNvSpPr>
              <p:nvPr/>
            </p:nvSpPr>
            <p:spPr bwMode="auto">
              <a:xfrm>
                <a:off x="2832" y="2598"/>
                <a:ext cx="65" cy="144"/>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87" name="Rectangle 31"/>
              <p:cNvSpPr>
                <a:spLocks noChangeArrowheads="1"/>
              </p:cNvSpPr>
              <p:nvPr/>
            </p:nvSpPr>
            <p:spPr bwMode="auto">
              <a:xfrm>
                <a:off x="2897" y="2598"/>
                <a:ext cx="65" cy="144"/>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88" name="Rectangle 32"/>
              <p:cNvSpPr>
                <a:spLocks noChangeArrowheads="1"/>
              </p:cNvSpPr>
              <p:nvPr/>
            </p:nvSpPr>
            <p:spPr bwMode="auto">
              <a:xfrm>
                <a:off x="2962" y="2598"/>
                <a:ext cx="65" cy="144"/>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89" name="Rectangle 33"/>
              <p:cNvSpPr>
                <a:spLocks noChangeArrowheads="1"/>
              </p:cNvSpPr>
              <p:nvPr/>
            </p:nvSpPr>
            <p:spPr bwMode="auto">
              <a:xfrm>
                <a:off x="3027" y="2598"/>
                <a:ext cx="65" cy="144"/>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90" name="Rectangle 34"/>
              <p:cNvSpPr>
                <a:spLocks noChangeArrowheads="1"/>
              </p:cNvSpPr>
              <p:nvPr/>
            </p:nvSpPr>
            <p:spPr bwMode="auto">
              <a:xfrm>
                <a:off x="2767" y="2598"/>
                <a:ext cx="65" cy="144"/>
              </a:xfrm>
              <a:prstGeom prst="rect">
                <a:avLst/>
              </a:prstGeom>
              <a:solidFill>
                <a:schemeClr val="bg1"/>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91" name="Rectangle 35"/>
              <p:cNvSpPr>
                <a:spLocks noChangeArrowheads="1"/>
              </p:cNvSpPr>
              <p:nvPr/>
            </p:nvSpPr>
            <p:spPr bwMode="auto">
              <a:xfrm>
                <a:off x="2702" y="2598"/>
                <a:ext cx="65" cy="144"/>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grpSp>
        <p:sp>
          <p:nvSpPr>
            <p:cNvPr id="1453092" name="Rectangle 36"/>
            <p:cNvSpPr>
              <a:spLocks noChangeArrowheads="1"/>
            </p:cNvSpPr>
            <p:nvPr/>
          </p:nvSpPr>
          <p:spPr bwMode="auto">
            <a:xfrm>
              <a:off x="3445" y="2050"/>
              <a:ext cx="89" cy="219"/>
            </a:xfrm>
            <a:prstGeom prst="rect">
              <a:avLst/>
            </a:prstGeom>
            <a:solidFill>
              <a:srgbClr val="FAFD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93" name="Rectangle 37"/>
            <p:cNvSpPr>
              <a:spLocks noChangeArrowheads="1"/>
            </p:cNvSpPr>
            <p:nvPr/>
          </p:nvSpPr>
          <p:spPr bwMode="auto">
            <a:xfrm>
              <a:off x="3622" y="1608"/>
              <a:ext cx="89" cy="219"/>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94" name="Rectangle 38"/>
            <p:cNvSpPr>
              <a:spLocks noChangeArrowheads="1"/>
            </p:cNvSpPr>
            <p:nvPr/>
          </p:nvSpPr>
          <p:spPr bwMode="auto">
            <a:xfrm>
              <a:off x="3711" y="1608"/>
              <a:ext cx="89" cy="219"/>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95" name="Rectangle 39"/>
            <p:cNvSpPr>
              <a:spLocks noChangeArrowheads="1"/>
            </p:cNvSpPr>
            <p:nvPr/>
          </p:nvSpPr>
          <p:spPr bwMode="auto">
            <a:xfrm>
              <a:off x="3800" y="1608"/>
              <a:ext cx="88" cy="219"/>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96" name="Rectangle 40"/>
            <p:cNvSpPr>
              <a:spLocks noChangeArrowheads="1"/>
            </p:cNvSpPr>
            <p:nvPr/>
          </p:nvSpPr>
          <p:spPr bwMode="auto">
            <a:xfrm>
              <a:off x="3888" y="1608"/>
              <a:ext cx="89" cy="219"/>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97" name="Rectangle 41"/>
            <p:cNvSpPr>
              <a:spLocks noChangeArrowheads="1"/>
            </p:cNvSpPr>
            <p:nvPr/>
          </p:nvSpPr>
          <p:spPr bwMode="auto">
            <a:xfrm>
              <a:off x="3534" y="1608"/>
              <a:ext cx="88" cy="219"/>
            </a:xfrm>
            <a:prstGeom prst="rect">
              <a:avLst/>
            </a:prstGeom>
            <a:solidFill>
              <a:schemeClr val="bg1"/>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98" name="Rectangle 42"/>
            <p:cNvSpPr>
              <a:spLocks noChangeArrowheads="1"/>
            </p:cNvSpPr>
            <p:nvPr/>
          </p:nvSpPr>
          <p:spPr bwMode="auto">
            <a:xfrm>
              <a:off x="3445" y="1608"/>
              <a:ext cx="89" cy="219"/>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099" name="Line 43"/>
            <p:cNvSpPr>
              <a:spLocks noChangeShapeType="1"/>
            </p:cNvSpPr>
            <p:nvPr/>
          </p:nvSpPr>
          <p:spPr bwMode="auto">
            <a:xfrm flipV="1">
              <a:off x="3022" y="1939"/>
              <a:ext cx="424" cy="1"/>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453100" name="Rectangle 44"/>
            <p:cNvSpPr>
              <a:spLocks noChangeArrowheads="1"/>
            </p:cNvSpPr>
            <p:nvPr/>
          </p:nvSpPr>
          <p:spPr bwMode="auto">
            <a:xfrm>
              <a:off x="2251" y="1263"/>
              <a:ext cx="1982" cy="1499"/>
            </a:xfrm>
            <a:prstGeom prst="rect">
              <a:avLst/>
            </a:prstGeom>
            <a:noFill/>
            <a:ln w="12700">
              <a:solidFill>
                <a:schemeClr val="tx1"/>
              </a:solidFill>
              <a:prstDash val="lgDash"/>
              <a:miter lim="800000"/>
              <a:headEnd/>
              <a:tailEnd/>
            </a:ln>
            <a:effectLst/>
          </p:spPr>
          <p:txBody>
            <a:bodyPr wrap="none" anchor="ctr">
              <a:prstTxWarp prst="textNoShape">
                <a:avLst/>
              </a:prstTxWarp>
            </a:bodyPr>
            <a:lstStyle/>
            <a:p>
              <a:endParaRPr lang="en-US"/>
            </a:p>
          </p:txBody>
        </p:sp>
        <p:sp>
          <p:nvSpPr>
            <p:cNvPr id="1453101" name="Line 45"/>
            <p:cNvSpPr>
              <a:spLocks noChangeShapeType="1"/>
            </p:cNvSpPr>
            <p:nvPr/>
          </p:nvSpPr>
          <p:spPr bwMode="auto">
            <a:xfrm>
              <a:off x="2724" y="2328"/>
              <a:ext cx="426" cy="864"/>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1453102" name="Line 46"/>
            <p:cNvSpPr>
              <a:spLocks noChangeShapeType="1"/>
            </p:cNvSpPr>
            <p:nvPr/>
          </p:nvSpPr>
          <p:spPr bwMode="auto">
            <a:xfrm flipH="1">
              <a:off x="3278" y="2280"/>
              <a:ext cx="427" cy="912"/>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cxnSp>
          <p:nvCxnSpPr>
            <p:cNvPr id="1453103" name="AutoShape 47"/>
            <p:cNvCxnSpPr>
              <a:cxnSpLocks noChangeShapeType="1"/>
              <a:endCxn id="1453104" idx="1"/>
            </p:cNvCxnSpPr>
            <p:nvPr/>
          </p:nvCxnSpPr>
          <p:spPr bwMode="auto">
            <a:xfrm rot="10800000">
              <a:off x="1955" y="2251"/>
              <a:ext cx="1350" cy="1133"/>
            </a:xfrm>
            <a:prstGeom prst="bentConnector2">
              <a:avLst/>
            </a:prstGeom>
            <a:noFill/>
            <a:ln w="12700">
              <a:solidFill>
                <a:srgbClr val="618FFD"/>
              </a:solidFill>
              <a:miter lim="800000"/>
              <a:headEnd/>
              <a:tailEnd type="triangle" w="med" len="med"/>
            </a:ln>
            <a:effectLst/>
          </p:spPr>
        </p:cxnSp>
        <p:sp>
          <p:nvSpPr>
            <p:cNvPr id="1453104" name="AutoShape 48"/>
            <p:cNvSpPr>
              <a:spLocks noChangeArrowheads="1"/>
            </p:cNvSpPr>
            <p:nvPr/>
          </p:nvSpPr>
          <p:spPr bwMode="auto">
            <a:xfrm rot="-5400000">
              <a:off x="1572" y="1858"/>
              <a:ext cx="768" cy="171"/>
            </a:xfrm>
            <a:prstGeom prst="flowChartManualOperation">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453105" name="Line 49"/>
            <p:cNvSpPr>
              <a:spLocks noChangeShapeType="1"/>
            </p:cNvSpPr>
            <p:nvPr/>
          </p:nvSpPr>
          <p:spPr bwMode="auto">
            <a:xfrm flipV="1">
              <a:off x="4004" y="1944"/>
              <a:ext cx="424" cy="1"/>
            </a:xfrm>
            <a:prstGeom prst="line">
              <a:avLst/>
            </a:prstGeom>
            <a:noFill/>
            <a:ln w="25400">
              <a:solidFill>
                <a:schemeClr val="tx1"/>
              </a:solidFill>
              <a:round/>
              <a:headEnd/>
              <a:tailEnd type="triangle" w="med" len="med"/>
            </a:ln>
            <a:effectLst/>
          </p:spPr>
          <p:txBody>
            <a:bodyPr>
              <a:prstTxWarp prst="textNoShape">
                <a:avLst/>
              </a:prstTxWarp>
            </a:bodyPr>
            <a:lstStyle/>
            <a:p>
              <a:endParaRPr lang="en-US"/>
            </a:p>
          </p:txBody>
        </p:sp>
        <p:sp>
          <p:nvSpPr>
            <p:cNvPr id="1453106" name="Oval 50"/>
            <p:cNvSpPr>
              <a:spLocks noChangeArrowheads="1"/>
            </p:cNvSpPr>
            <p:nvPr/>
          </p:nvSpPr>
          <p:spPr bwMode="auto">
            <a:xfrm>
              <a:off x="2909" y="3192"/>
              <a:ext cx="713" cy="367"/>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a:p>
          </p:txBody>
        </p:sp>
        <p:sp>
          <p:nvSpPr>
            <p:cNvPr id="1453107" name="Line 51"/>
            <p:cNvSpPr>
              <a:spLocks noChangeShapeType="1"/>
            </p:cNvSpPr>
            <p:nvPr/>
          </p:nvSpPr>
          <p:spPr bwMode="auto">
            <a:xfrm>
              <a:off x="1557" y="2184"/>
              <a:ext cx="298" cy="0"/>
            </a:xfrm>
            <a:prstGeom prst="line">
              <a:avLst/>
            </a:prstGeom>
            <a:noFill/>
            <a:ln w="25400">
              <a:solidFill>
                <a:srgbClr val="FAFD00"/>
              </a:solidFill>
              <a:round/>
              <a:headEnd/>
              <a:tailEnd type="triangle" w="med" len="med"/>
            </a:ln>
            <a:effectLst/>
          </p:spPr>
          <p:txBody>
            <a:bodyPr>
              <a:prstTxWarp prst="textNoShape">
                <a:avLst/>
              </a:prstTxWarp>
            </a:bodyPr>
            <a:lstStyle/>
            <a:p>
              <a:endParaRPr lang="en-US"/>
            </a:p>
          </p:txBody>
        </p:sp>
        <p:sp>
          <p:nvSpPr>
            <p:cNvPr id="1453108" name="Line 52"/>
            <p:cNvSpPr>
              <a:spLocks noChangeShapeType="1"/>
            </p:cNvSpPr>
            <p:nvPr/>
          </p:nvSpPr>
          <p:spPr bwMode="auto">
            <a:xfrm>
              <a:off x="1557" y="1690"/>
              <a:ext cx="298" cy="0"/>
            </a:xfrm>
            <a:prstGeom prst="line">
              <a:avLst/>
            </a:prstGeom>
            <a:noFill/>
            <a:ln w="25400">
              <a:solidFill>
                <a:srgbClr val="FF0000"/>
              </a:solidFill>
              <a:round/>
              <a:headEnd/>
              <a:tailEnd type="triangle" w="med" len="med"/>
            </a:ln>
            <a:effectLst/>
          </p:spPr>
          <p:txBody>
            <a:bodyPr>
              <a:prstTxWarp prst="textNoShape">
                <a:avLst/>
              </a:prstTxWarp>
            </a:bodyPr>
            <a:lstStyle/>
            <a:p>
              <a:endParaRPr lang="en-US"/>
            </a:p>
          </p:txBody>
        </p:sp>
        <p:sp>
          <p:nvSpPr>
            <p:cNvPr id="1453109" name="Line 53"/>
            <p:cNvSpPr>
              <a:spLocks noChangeShapeType="1"/>
            </p:cNvSpPr>
            <p:nvPr/>
          </p:nvSpPr>
          <p:spPr bwMode="auto">
            <a:xfrm>
              <a:off x="1564" y="1856"/>
              <a:ext cx="298" cy="0"/>
            </a:xfrm>
            <a:prstGeom prst="line">
              <a:avLst/>
            </a:prstGeom>
            <a:noFill/>
            <a:ln w="25400">
              <a:solidFill>
                <a:schemeClr val="folHlink"/>
              </a:solidFill>
              <a:round/>
              <a:headEnd/>
              <a:tailEnd type="triangle" w="med" len="med"/>
            </a:ln>
            <a:effectLst/>
          </p:spPr>
          <p:txBody>
            <a:bodyPr>
              <a:prstTxWarp prst="textNoShape">
                <a:avLst/>
              </a:prstTxWarp>
            </a:bodyPr>
            <a:lstStyle/>
            <a:p>
              <a:endParaRPr lang="en-US"/>
            </a:p>
          </p:txBody>
        </p:sp>
        <p:sp>
          <p:nvSpPr>
            <p:cNvPr id="1453110" name="Line 54"/>
            <p:cNvSpPr>
              <a:spLocks noChangeShapeType="1"/>
            </p:cNvSpPr>
            <p:nvPr/>
          </p:nvSpPr>
          <p:spPr bwMode="auto">
            <a:xfrm>
              <a:off x="1564" y="2024"/>
              <a:ext cx="298" cy="0"/>
            </a:xfrm>
            <a:prstGeom prst="line">
              <a:avLst/>
            </a:prstGeom>
            <a:noFill/>
            <a:ln w="25400">
              <a:solidFill>
                <a:schemeClr val="accent2"/>
              </a:solidFill>
              <a:round/>
              <a:headEnd/>
              <a:tailEnd type="triangle" w="med" len="med"/>
            </a:ln>
            <a:effectLst/>
          </p:spPr>
          <p:txBody>
            <a:bodyPr>
              <a:prstTxWarp prst="textNoShape">
                <a:avLst/>
              </a:prstTxWarp>
            </a:bodyPr>
            <a:lstStyle/>
            <a:p>
              <a:endParaRPr lang="en-US"/>
            </a:p>
          </p:txBody>
        </p:sp>
        <p:grpSp>
          <p:nvGrpSpPr>
            <p:cNvPr id="1453111" name="Group 55"/>
            <p:cNvGrpSpPr>
              <a:grpSpLocks/>
            </p:cNvGrpSpPr>
            <p:nvPr/>
          </p:nvGrpSpPr>
          <p:grpSpPr bwMode="auto">
            <a:xfrm>
              <a:off x="1029" y="1606"/>
              <a:ext cx="514" cy="655"/>
              <a:chOff x="4669" y="997"/>
              <a:chExt cx="578" cy="655"/>
            </a:xfrm>
          </p:grpSpPr>
          <p:sp>
            <p:nvSpPr>
              <p:cNvPr id="1453112" name="Rectangle 56"/>
              <p:cNvSpPr>
                <a:spLocks noChangeArrowheads="1"/>
              </p:cNvSpPr>
              <p:nvPr/>
            </p:nvSpPr>
            <p:spPr bwMode="auto">
              <a:xfrm>
                <a:off x="4861" y="1323"/>
                <a:ext cx="96" cy="161"/>
              </a:xfrm>
              <a:prstGeom prst="rect">
                <a:avLst/>
              </a:prstGeom>
              <a:solidFill>
                <a:srgbClr val="FFFFFF"/>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13" name="Rectangle 57"/>
              <p:cNvSpPr>
                <a:spLocks noChangeArrowheads="1"/>
              </p:cNvSpPr>
              <p:nvPr/>
            </p:nvSpPr>
            <p:spPr bwMode="auto">
              <a:xfrm>
                <a:off x="4957" y="1323"/>
                <a:ext cx="95" cy="161"/>
              </a:xfrm>
              <a:prstGeom prst="rect">
                <a:avLst/>
              </a:prstGeom>
              <a:solidFill>
                <a:schemeClr val="bg1"/>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14" name="Rectangle 58"/>
              <p:cNvSpPr>
                <a:spLocks noChangeArrowheads="1"/>
              </p:cNvSpPr>
              <p:nvPr/>
            </p:nvSpPr>
            <p:spPr bwMode="auto">
              <a:xfrm>
                <a:off x="5052" y="1323"/>
                <a:ext cx="96" cy="161"/>
              </a:xfrm>
              <a:prstGeom prst="rect">
                <a:avLst/>
              </a:prstGeom>
              <a:solidFill>
                <a:schemeClr val="bg1"/>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15" name="Rectangle 59"/>
              <p:cNvSpPr>
                <a:spLocks noChangeArrowheads="1"/>
              </p:cNvSpPr>
              <p:nvPr/>
            </p:nvSpPr>
            <p:spPr bwMode="auto">
              <a:xfrm>
                <a:off x="5148" y="1323"/>
                <a:ext cx="96" cy="161"/>
              </a:xfrm>
              <a:prstGeom prst="rect">
                <a:avLst/>
              </a:prstGeom>
              <a:solidFill>
                <a:schemeClr val="bg1"/>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16" name="Rectangle 60"/>
              <p:cNvSpPr>
                <a:spLocks noChangeArrowheads="1"/>
              </p:cNvSpPr>
              <p:nvPr/>
            </p:nvSpPr>
            <p:spPr bwMode="auto">
              <a:xfrm>
                <a:off x="4696" y="1332"/>
                <a:ext cx="95" cy="161"/>
              </a:xfrm>
              <a:prstGeom prst="rect">
                <a:avLst/>
              </a:prstGeom>
              <a:solidFill>
                <a:srgbClr val="FFFFFF"/>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17" name="Rectangle 61"/>
              <p:cNvSpPr>
                <a:spLocks noChangeArrowheads="1"/>
              </p:cNvSpPr>
              <p:nvPr/>
            </p:nvSpPr>
            <p:spPr bwMode="auto">
              <a:xfrm>
                <a:off x="4861" y="1162"/>
                <a:ext cx="96" cy="161"/>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18" name="Rectangle 62"/>
              <p:cNvSpPr>
                <a:spLocks noChangeArrowheads="1"/>
              </p:cNvSpPr>
              <p:nvPr/>
            </p:nvSpPr>
            <p:spPr bwMode="auto">
              <a:xfrm>
                <a:off x="4957" y="1162"/>
                <a:ext cx="95" cy="161"/>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19" name="Rectangle 63"/>
              <p:cNvSpPr>
                <a:spLocks noChangeArrowheads="1"/>
              </p:cNvSpPr>
              <p:nvPr/>
            </p:nvSpPr>
            <p:spPr bwMode="auto">
              <a:xfrm>
                <a:off x="5052" y="1162"/>
                <a:ext cx="96" cy="161"/>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20" name="Rectangle 64"/>
              <p:cNvSpPr>
                <a:spLocks noChangeArrowheads="1"/>
              </p:cNvSpPr>
              <p:nvPr/>
            </p:nvSpPr>
            <p:spPr bwMode="auto">
              <a:xfrm>
                <a:off x="5148" y="1162"/>
                <a:ext cx="96" cy="161"/>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21" name="Rectangle 65"/>
              <p:cNvSpPr>
                <a:spLocks noChangeArrowheads="1"/>
              </p:cNvSpPr>
              <p:nvPr/>
            </p:nvSpPr>
            <p:spPr bwMode="auto">
              <a:xfrm>
                <a:off x="4765" y="1162"/>
                <a:ext cx="96" cy="161"/>
              </a:xfrm>
              <a:prstGeom prst="rect">
                <a:avLst/>
              </a:prstGeom>
              <a:solidFill>
                <a:srgbClr val="51DC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22" name="Rectangle 66"/>
              <p:cNvSpPr>
                <a:spLocks noChangeArrowheads="1"/>
              </p:cNvSpPr>
              <p:nvPr/>
            </p:nvSpPr>
            <p:spPr bwMode="auto">
              <a:xfrm>
                <a:off x="4669" y="1162"/>
                <a:ext cx="96" cy="161"/>
              </a:xfrm>
              <a:prstGeom prst="rect">
                <a:avLst/>
              </a:prstGeom>
              <a:solidFill>
                <a:srgbClr val="FFFFFF"/>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23" name="Rectangle 67"/>
              <p:cNvSpPr>
                <a:spLocks noChangeArrowheads="1"/>
              </p:cNvSpPr>
              <p:nvPr/>
            </p:nvSpPr>
            <p:spPr bwMode="auto">
              <a:xfrm>
                <a:off x="4669" y="1323"/>
                <a:ext cx="96" cy="161"/>
              </a:xfrm>
              <a:prstGeom prst="rect">
                <a:avLst/>
              </a:prstGeom>
              <a:solidFill>
                <a:srgbClr val="FFFFFF"/>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24" name="Rectangle 68"/>
              <p:cNvSpPr>
                <a:spLocks noChangeArrowheads="1"/>
              </p:cNvSpPr>
              <p:nvPr/>
            </p:nvSpPr>
            <p:spPr bwMode="auto">
              <a:xfrm>
                <a:off x="4861" y="997"/>
                <a:ext cx="96" cy="161"/>
              </a:xfrm>
              <a:prstGeom prst="rect">
                <a:avLst/>
              </a:prstGeom>
              <a:solidFill>
                <a:srgbClr val="FFFFFF"/>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25" name="Rectangle 69"/>
              <p:cNvSpPr>
                <a:spLocks noChangeArrowheads="1"/>
              </p:cNvSpPr>
              <p:nvPr/>
            </p:nvSpPr>
            <p:spPr bwMode="auto">
              <a:xfrm>
                <a:off x="4957" y="997"/>
                <a:ext cx="95" cy="161"/>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26" name="Rectangle 70"/>
              <p:cNvSpPr>
                <a:spLocks noChangeArrowheads="1"/>
              </p:cNvSpPr>
              <p:nvPr/>
            </p:nvSpPr>
            <p:spPr bwMode="auto">
              <a:xfrm>
                <a:off x="5052" y="997"/>
                <a:ext cx="96" cy="161"/>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27" name="Rectangle 71"/>
              <p:cNvSpPr>
                <a:spLocks noChangeArrowheads="1"/>
              </p:cNvSpPr>
              <p:nvPr/>
            </p:nvSpPr>
            <p:spPr bwMode="auto">
              <a:xfrm>
                <a:off x="5148" y="997"/>
                <a:ext cx="96" cy="161"/>
              </a:xfrm>
              <a:prstGeom prst="rect">
                <a:avLst/>
              </a:prstGeom>
              <a:gradFill rotWithShape="0">
                <a:gsLst>
                  <a:gs pos="0">
                    <a:srgbClr val="F10534"/>
                  </a:gs>
                  <a:gs pos="100000">
                    <a:srgbClr val="F10534">
                      <a:gamma/>
                      <a:shade val="89804"/>
                      <a:invGamma/>
                    </a:srgbClr>
                  </a:gs>
                </a:gsLst>
                <a:lin ang="0" scaled="1"/>
              </a:gra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28" name="Rectangle 72"/>
              <p:cNvSpPr>
                <a:spLocks noChangeArrowheads="1"/>
              </p:cNvSpPr>
              <p:nvPr/>
            </p:nvSpPr>
            <p:spPr bwMode="auto">
              <a:xfrm>
                <a:off x="4765" y="997"/>
                <a:ext cx="96" cy="161"/>
              </a:xfrm>
              <a:prstGeom prst="rect">
                <a:avLst/>
              </a:prstGeom>
              <a:solidFill>
                <a:srgbClr val="FFFFFF"/>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29" name="Rectangle 73"/>
              <p:cNvSpPr>
                <a:spLocks noChangeArrowheads="1"/>
              </p:cNvSpPr>
              <p:nvPr/>
            </p:nvSpPr>
            <p:spPr bwMode="auto">
              <a:xfrm>
                <a:off x="4669" y="997"/>
                <a:ext cx="96" cy="161"/>
              </a:xfrm>
              <a:prstGeom prst="rect">
                <a:avLst/>
              </a:prstGeom>
              <a:solidFill>
                <a:srgbClr val="FFFFFF"/>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30" name="Rectangle 74"/>
              <p:cNvSpPr>
                <a:spLocks noChangeArrowheads="1"/>
              </p:cNvSpPr>
              <p:nvPr/>
            </p:nvSpPr>
            <p:spPr bwMode="auto">
              <a:xfrm>
                <a:off x="4864" y="1491"/>
                <a:ext cx="95" cy="161"/>
              </a:xfrm>
              <a:prstGeom prst="rect">
                <a:avLst/>
              </a:prstGeom>
              <a:solidFill>
                <a:srgbClr val="FAFD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31" name="Rectangle 75"/>
              <p:cNvSpPr>
                <a:spLocks noChangeArrowheads="1"/>
              </p:cNvSpPr>
              <p:nvPr/>
            </p:nvSpPr>
            <p:spPr bwMode="auto">
              <a:xfrm>
                <a:off x="4959" y="1491"/>
                <a:ext cx="96" cy="161"/>
              </a:xfrm>
              <a:prstGeom prst="rect">
                <a:avLst/>
              </a:prstGeom>
              <a:solidFill>
                <a:srgbClr val="FAFD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32" name="Rectangle 76"/>
              <p:cNvSpPr>
                <a:spLocks noChangeArrowheads="1"/>
              </p:cNvSpPr>
              <p:nvPr/>
            </p:nvSpPr>
            <p:spPr bwMode="auto">
              <a:xfrm>
                <a:off x="5055" y="1491"/>
                <a:ext cx="96" cy="161"/>
              </a:xfrm>
              <a:prstGeom prst="rect">
                <a:avLst/>
              </a:prstGeom>
              <a:solidFill>
                <a:srgbClr val="FAFD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33" name="Rectangle 77"/>
              <p:cNvSpPr>
                <a:spLocks noChangeArrowheads="1"/>
              </p:cNvSpPr>
              <p:nvPr/>
            </p:nvSpPr>
            <p:spPr bwMode="auto">
              <a:xfrm>
                <a:off x="5151" y="1491"/>
                <a:ext cx="96" cy="161"/>
              </a:xfrm>
              <a:prstGeom prst="rect">
                <a:avLst/>
              </a:prstGeom>
              <a:solidFill>
                <a:srgbClr val="FAFD00"/>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34" name="Rectangle 78"/>
              <p:cNvSpPr>
                <a:spLocks noChangeArrowheads="1"/>
              </p:cNvSpPr>
              <p:nvPr/>
            </p:nvSpPr>
            <p:spPr bwMode="auto">
              <a:xfrm>
                <a:off x="4768" y="1491"/>
                <a:ext cx="96" cy="161"/>
              </a:xfrm>
              <a:prstGeom prst="rect">
                <a:avLst/>
              </a:prstGeom>
              <a:solidFill>
                <a:srgbClr val="FFFFFF"/>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35" name="Rectangle 79"/>
              <p:cNvSpPr>
                <a:spLocks noChangeArrowheads="1"/>
              </p:cNvSpPr>
              <p:nvPr/>
            </p:nvSpPr>
            <p:spPr bwMode="auto">
              <a:xfrm>
                <a:off x="4672" y="1491"/>
                <a:ext cx="96" cy="161"/>
              </a:xfrm>
              <a:prstGeom prst="rect">
                <a:avLst/>
              </a:prstGeom>
              <a:solidFill>
                <a:srgbClr val="FFFFFF"/>
              </a:solidFill>
              <a:ln w="6350">
                <a:solidFill>
                  <a:schemeClr val="tx1"/>
                </a:solidFill>
                <a:miter lim="800000"/>
                <a:headEnd/>
                <a:tailEnd/>
              </a:ln>
              <a:effectLst/>
            </p:spPr>
            <p:txBody>
              <a:bodyPr wrap="none" anchor="ctr">
                <a:prstTxWarp prst="textNoShape">
                  <a:avLst/>
                </a:prstTxWarp>
              </a:bodyPr>
              <a:lstStyle/>
              <a:p>
                <a:endParaRPr lang="en-US" sz="1200" b="1"/>
              </a:p>
            </p:txBody>
          </p:sp>
          <p:sp>
            <p:nvSpPr>
              <p:cNvPr id="1453136" name="Rectangle 80"/>
              <p:cNvSpPr>
                <a:spLocks noChangeArrowheads="1"/>
              </p:cNvSpPr>
              <p:nvPr/>
            </p:nvSpPr>
            <p:spPr bwMode="auto">
              <a:xfrm>
                <a:off x="4764" y="1326"/>
                <a:ext cx="96" cy="161"/>
              </a:xfrm>
              <a:prstGeom prst="rect">
                <a:avLst/>
              </a:prstGeom>
              <a:solidFill>
                <a:srgbClr val="FFFFFF"/>
              </a:solidFill>
              <a:ln w="6350">
                <a:solidFill>
                  <a:schemeClr val="tx1"/>
                </a:solidFill>
                <a:miter lim="800000"/>
                <a:headEnd/>
                <a:tailEnd/>
              </a:ln>
              <a:effectLst/>
            </p:spPr>
            <p:txBody>
              <a:bodyPr wrap="none" anchor="ctr">
                <a:prstTxWarp prst="textNoShape">
                  <a:avLst/>
                </a:prstTxWarp>
              </a:bodyPr>
              <a:lstStyle/>
              <a:p>
                <a:endParaRPr lang="en-US" sz="1200" b="1"/>
              </a:p>
            </p:txBody>
          </p:sp>
        </p:grpSp>
      </p:grpSp>
      <p:sp>
        <p:nvSpPr>
          <p:cNvPr id="1453137" name="Rectangle 81"/>
          <p:cNvSpPr>
            <a:spLocks noChangeArrowheads="1"/>
          </p:cNvSpPr>
          <p:nvPr/>
        </p:nvSpPr>
        <p:spPr bwMode="auto">
          <a:xfrm>
            <a:off x="1900238" y="5791200"/>
            <a:ext cx="8496300" cy="730250"/>
          </a:xfrm>
          <a:prstGeom prst="rect">
            <a:avLst/>
          </a:prstGeom>
          <a:noFill/>
          <a:ln w="9525">
            <a:noFill/>
            <a:miter lim="800000"/>
            <a:headEnd/>
            <a:tailEnd/>
          </a:ln>
          <a:effectLst/>
        </p:spPr>
        <p:txBody>
          <a:bodyPr>
            <a:prstTxWarp prst="textNoShape">
              <a:avLst/>
            </a:prstTxWarp>
          </a:bodyPr>
          <a:lstStyle/>
          <a:p>
            <a:pPr marL="285750" indent="-285750">
              <a:lnSpc>
                <a:spcPct val="90000"/>
              </a:lnSpc>
              <a:spcBef>
                <a:spcPct val="30000"/>
              </a:spcBef>
              <a:buSzPct val="100000"/>
            </a:pPr>
            <a:r>
              <a:rPr lang="en-US" sz="2400" i="1"/>
              <a:t>Why does this enhance throughput?</a:t>
            </a:r>
          </a:p>
        </p:txBody>
      </p:sp>
      <p:sp>
        <p:nvSpPr>
          <p:cNvPr id="1453138" name="Rectangle 82"/>
          <p:cNvSpPr>
            <a:spLocks noChangeArrowheads="1"/>
          </p:cNvSpPr>
          <p:nvPr/>
        </p:nvSpPr>
        <p:spPr bwMode="auto">
          <a:xfrm>
            <a:off x="1973263" y="1190625"/>
            <a:ext cx="8437562" cy="730250"/>
          </a:xfrm>
          <a:prstGeom prst="rect">
            <a:avLst/>
          </a:prstGeom>
          <a:noFill/>
          <a:ln w="9525">
            <a:noFill/>
            <a:miter lim="800000"/>
            <a:headEnd/>
            <a:tailEnd/>
          </a:ln>
          <a:effectLst/>
        </p:spPr>
        <p:txBody>
          <a:bodyPr>
            <a:prstTxWarp prst="textNoShape">
              <a:avLst/>
            </a:prstTxWarp>
          </a:bodyPr>
          <a:lstStyle/>
          <a:p>
            <a:pPr marL="285750" indent="-285750">
              <a:lnSpc>
                <a:spcPct val="90000"/>
              </a:lnSpc>
              <a:spcBef>
                <a:spcPct val="30000"/>
              </a:spcBef>
              <a:buSzPct val="100000"/>
            </a:pPr>
            <a:r>
              <a:rPr lang="en-US" sz="2400"/>
              <a:t>Fetch from thread with the least instructions in flight.</a:t>
            </a:r>
            <a:endParaRPr lang="en-US" sz="2400" i="1">
              <a:solidFill>
                <a:schemeClr val="tx2"/>
              </a:solidFill>
            </a:endParaRPr>
          </a:p>
        </p:txBody>
      </p:sp>
    </p:spTree>
    <p:extLst>
      <p:ext uri="{BB962C8B-B14F-4D97-AF65-F5344CB8AC3E}">
        <p14:creationId xmlns:p14="http://schemas.microsoft.com/office/powerpoint/2010/main" val="1638969282"/>
      </p:ext>
    </p:extLst>
  </p:cSld>
  <p:clrMapOvr>
    <a:masterClrMapping/>
  </p:clrMapOvr>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p:nvPr>
        </p:nvSpPr>
        <p:spPr>
          <a:xfrm>
            <a:off x="2286000" y="482600"/>
            <a:ext cx="7696200" cy="736600"/>
          </a:xfrm>
        </p:spPr>
        <p:txBody>
          <a:bodyPr>
            <a:normAutofit fontScale="90000"/>
          </a:bodyPr>
          <a:lstStyle/>
          <a:p>
            <a:r>
              <a:rPr lang="en-US"/>
              <a:t>Summary: Multithreaded Categories</a:t>
            </a:r>
          </a:p>
        </p:txBody>
      </p:sp>
      <p:sp>
        <p:nvSpPr>
          <p:cNvPr id="268" name="Slide Number Placeholder 3"/>
          <p:cNvSpPr>
            <a:spLocks noGrp="1"/>
          </p:cNvSpPr>
          <p:nvPr>
            <p:ph type="sldNum" sz="quarter" idx="12"/>
          </p:nvPr>
        </p:nvSpPr>
        <p:spPr/>
        <p:txBody>
          <a:bodyPr/>
          <a:lstStyle/>
          <a:p>
            <a:fld id="{09C7DB55-2B0C-B341-BA74-34DBAE4BE142}" type="slidenum">
              <a:rPr lang="en-US"/>
              <a:pPr/>
              <a:t>241</a:t>
            </a:fld>
            <a:endParaRPr lang="en-US" b="0">
              <a:solidFill>
                <a:srgbClr val="FBBA03"/>
              </a:solidFill>
            </a:endParaRPr>
          </a:p>
        </p:txBody>
      </p:sp>
      <p:grpSp>
        <p:nvGrpSpPr>
          <p:cNvPr id="1457155" name="Group 3"/>
          <p:cNvGrpSpPr>
            <a:grpSpLocks/>
          </p:cNvGrpSpPr>
          <p:nvPr/>
        </p:nvGrpSpPr>
        <p:grpSpPr bwMode="auto">
          <a:xfrm>
            <a:off x="2563813" y="1736725"/>
            <a:ext cx="1143000" cy="3581400"/>
            <a:chOff x="528" y="912"/>
            <a:chExt cx="720" cy="2256"/>
          </a:xfrm>
        </p:grpSpPr>
        <p:sp>
          <p:nvSpPr>
            <p:cNvPr id="1457156" name="Rectangle 4"/>
            <p:cNvSpPr>
              <a:spLocks noChangeArrowheads="1"/>
            </p:cNvSpPr>
            <p:nvPr/>
          </p:nvSpPr>
          <p:spPr bwMode="auto">
            <a:xfrm>
              <a:off x="528"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57" name="Rectangle 5"/>
            <p:cNvSpPr>
              <a:spLocks noChangeArrowheads="1"/>
            </p:cNvSpPr>
            <p:nvPr/>
          </p:nvSpPr>
          <p:spPr bwMode="auto">
            <a:xfrm>
              <a:off x="720"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58" name="Rectangle 6"/>
            <p:cNvSpPr>
              <a:spLocks noChangeArrowheads="1"/>
            </p:cNvSpPr>
            <p:nvPr/>
          </p:nvSpPr>
          <p:spPr bwMode="auto">
            <a:xfrm>
              <a:off x="912"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59" name="Rectangle 7"/>
            <p:cNvSpPr>
              <a:spLocks noChangeArrowheads="1"/>
            </p:cNvSpPr>
            <p:nvPr/>
          </p:nvSpPr>
          <p:spPr bwMode="auto">
            <a:xfrm>
              <a:off x="1104"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0" name="Rectangle 8"/>
            <p:cNvSpPr>
              <a:spLocks noChangeArrowheads="1"/>
            </p:cNvSpPr>
            <p:nvPr/>
          </p:nvSpPr>
          <p:spPr bwMode="auto">
            <a:xfrm>
              <a:off x="528" y="110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61" name="Rectangle 9"/>
            <p:cNvSpPr>
              <a:spLocks noChangeArrowheads="1"/>
            </p:cNvSpPr>
            <p:nvPr/>
          </p:nvSpPr>
          <p:spPr bwMode="auto">
            <a:xfrm>
              <a:off x="720"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2" name="Rectangle 10"/>
            <p:cNvSpPr>
              <a:spLocks noChangeArrowheads="1"/>
            </p:cNvSpPr>
            <p:nvPr/>
          </p:nvSpPr>
          <p:spPr bwMode="auto">
            <a:xfrm>
              <a:off x="912"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3" name="Rectangle 11"/>
            <p:cNvSpPr>
              <a:spLocks noChangeArrowheads="1"/>
            </p:cNvSpPr>
            <p:nvPr/>
          </p:nvSpPr>
          <p:spPr bwMode="auto">
            <a:xfrm>
              <a:off x="1104"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4" name="Rectangle 12"/>
            <p:cNvSpPr>
              <a:spLocks noChangeArrowheads="1"/>
            </p:cNvSpPr>
            <p:nvPr/>
          </p:nvSpPr>
          <p:spPr bwMode="auto">
            <a:xfrm>
              <a:off x="528"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65" name="Rectangle 13"/>
            <p:cNvSpPr>
              <a:spLocks noChangeArrowheads="1"/>
            </p:cNvSpPr>
            <p:nvPr/>
          </p:nvSpPr>
          <p:spPr bwMode="auto">
            <a:xfrm>
              <a:off x="720"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66" name="Rectangle 14"/>
            <p:cNvSpPr>
              <a:spLocks noChangeArrowheads="1"/>
            </p:cNvSpPr>
            <p:nvPr/>
          </p:nvSpPr>
          <p:spPr bwMode="auto">
            <a:xfrm>
              <a:off x="912"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7" name="Rectangle 15"/>
            <p:cNvSpPr>
              <a:spLocks noChangeArrowheads="1"/>
            </p:cNvSpPr>
            <p:nvPr/>
          </p:nvSpPr>
          <p:spPr bwMode="auto">
            <a:xfrm>
              <a:off x="1104"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8" name="Rectangle 16"/>
            <p:cNvSpPr>
              <a:spLocks noChangeArrowheads="1"/>
            </p:cNvSpPr>
            <p:nvPr/>
          </p:nvSpPr>
          <p:spPr bwMode="auto">
            <a:xfrm>
              <a:off x="528"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69" name="Rectangle 17"/>
            <p:cNvSpPr>
              <a:spLocks noChangeArrowheads="1"/>
            </p:cNvSpPr>
            <p:nvPr/>
          </p:nvSpPr>
          <p:spPr bwMode="auto">
            <a:xfrm>
              <a:off x="720"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70" name="Rectangle 18"/>
            <p:cNvSpPr>
              <a:spLocks noChangeArrowheads="1"/>
            </p:cNvSpPr>
            <p:nvPr/>
          </p:nvSpPr>
          <p:spPr bwMode="auto">
            <a:xfrm>
              <a:off x="912"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71" name="Rectangle 19"/>
            <p:cNvSpPr>
              <a:spLocks noChangeArrowheads="1"/>
            </p:cNvSpPr>
            <p:nvPr/>
          </p:nvSpPr>
          <p:spPr bwMode="auto">
            <a:xfrm>
              <a:off x="1104"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2" name="Rectangle 20"/>
            <p:cNvSpPr>
              <a:spLocks noChangeArrowheads="1"/>
            </p:cNvSpPr>
            <p:nvPr/>
          </p:nvSpPr>
          <p:spPr bwMode="auto">
            <a:xfrm>
              <a:off x="528"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3" name="Rectangle 21"/>
            <p:cNvSpPr>
              <a:spLocks noChangeArrowheads="1"/>
            </p:cNvSpPr>
            <p:nvPr/>
          </p:nvSpPr>
          <p:spPr bwMode="auto">
            <a:xfrm>
              <a:off x="720"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4" name="Rectangle 22"/>
            <p:cNvSpPr>
              <a:spLocks noChangeArrowheads="1"/>
            </p:cNvSpPr>
            <p:nvPr/>
          </p:nvSpPr>
          <p:spPr bwMode="auto">
            <a:xfrm>
              <a:off x="912"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5" name="Rectangle 23"/>
            <p:cNvSpPr>
              <a:spLocks noChangeArrowheads="1"/>
            </p:cNvSpPr>
            <p:nvPr/>
          </p:nvSpPr>
          <p:spPr bwMode="auto">
            <a:xfrm>
              <a:off x="1104"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6" name="Rectangle 24"/>
            <p:cNvSpPr>
              <a:spLocks noChangeArrowheads="1"/>
            </p:cNvSpPr>
            <p:nvPr/>
          </p:nvSpPr>
          <p:spPr bwMode="auto">
            <a:xfrm>
              <a:off x="528"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7" name="Rectangle 25"/>
            <p:cNvSpPr>
              <a:spLocks noChangeArrowheads="1"/>
            </p:cNvSpPr>
            <p:nvPr/>
          </p:nvSpPr>
          <p:spPr bwMode="auto">
            <a:xfrm>
              <a:off x="720"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8" name="Rectangle 26"/>
            <p:cNvSpPr>
              <a:spLocks noChangeArrowheads="1"/>
            </p:cNvSpPr>
            <p:nvPr/>
          </p:nvSpPr>
          <p:spPr bwMode="auto">
            <a:xfrm>
              <a:off x="912"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9" name="Rectangle 27"/>
            <p:cNvSpPr>
              <a:spLocks noChangeArrowheads="1"/>
            </p:cNvSpPr>
            <p:nvPr/>
          </p:nvSpPr>
          <p:spPr bwMode="auto">
            <a:xfrm>
              <a:off x="1104"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0" name="Rectangle 28"/>
            <p:cNvSpPr>
              <a:spLocks noChangeArrowheads="1"/>
            </p:cNvSpPr>
            <p:nvPr/>
          </p:nvSpPr>
          <p:spPr bwMode="auto">
            <a:xfrm>
              <a:off x="528" y="206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81" name="Rectangle 29"/>
            <p:cNvSpPr>
              <a:spLocks noChangeArrowheads="1"/>
            </p:cNvSpPr>
            <p:nvPr/>
          </p:nvSpPr>
          <p:spPr bwMode="auto">
            <a:xfrm>
              <a:off x="720" y="206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82" name="Rectangle 30"/>
            <p:cNvSpPr>
              <a:spLocks noChangeArrowheads="1"/>
            </p:cNvSpPr>
            <p:nvPr/>
          </p:nvSpPr>
          <p:spPr bwMode="auto">
            <a:xfrm>
              <a:off x="912"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3" name="Rectangle 31"/>
            <p:cNvSpPr>
              <a:spLocks noChangeArrowheads="1"/>
            </p:cNvSpPr>
            <p:nvPr/>
          </p:nvSpPr>
          <p:spPr bwMode="auto">
            <a:xfrm>
              <a:off x="1104"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4" name="Rectangle 32"/>
            <p:cNvSpPr>
              <a:spLocks noChangeArrowheads="1"/>
            </p:cNvSpPr>
            <p:nvPr/>
          </p:nvSpPr>
          <p:spPr bwMode="auto">
            <a:xfrm>
              <a:off x="528" y="225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85" name="Rectangle 33"/>
            <p:cNvSpPr>
              <a:spLocks noChangeArrowheads="1"/>
            </p:cNvSpPr>
            <p:nvPr/>
          </p:nvSpPr>
          <p:spPr bwMode="auto">
            <a:xfrm>
              <a:off x="720"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6" name="Rectangle 34"/>
            <p:cNvSpPr>
              <a:spLocks noChangeArrowheads="1"/>
            </p:cNvSpPr>
            <p:nvPr/>
          </p:nvSpPr>
          <p:spPr bwMode="auto">
            <a:xfrm>
              <a:off x="912"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7" name="Rectangle 35"/>
            <p:cNvSpPr>
              <a:spLocks noChangeArrowheads="1"/>
            </p:cNvSpPr>
            <p:nvPr/>
          </p:nvSpPr>
          <p:spPr bwMode="auto">
            <a:xfrm>
              <a:off x="1104"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8" name="Rectangle 36"/>
            <p:cNvSpPr>
              <a:spLocks noChangeArrowheads="1"/>
            </p:cNvSpPr>
            <p:nvPr/>
          </p:nvSpPr>
          <p:spPr bwMode="auto">
            <a:xfrm>
              <a:off x="528"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89" name="Rectangle 37"/>
            <p:cNvSpPr>
              <a:spLocks noChangeArrowheads="1"/>
            </p:cNvSpPr>
            <p:nvPr/>
          </p:nvSpPr>
          <p:spPr bwMode="auto">
            <a:xfrm>
              <a:off x="720"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90" name="Rectangle 38"/>
            <p:cNvSpPr>
              <a:spLocks noChangeArrowheads="1"/>
            </p:cNvSpPr>
            <p:nvPr/>
          </p:nvSpPr>
          <p:spPr bwMode="auto">
            <a:xfrm>
              <a:off x="912"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91" name="Rectangle 39"/>
            <p:cNvSpPr>
              <a:spLocks noChangeArrowheads="1"/>
            </p:cNvSpPr>
            <p:nvPr/>
          </p:nvSpPr>
          <p:spPr bwMode="auto">
            <a:xfrm>
              <a:off x="1104"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2" name="Rectangle 40"/>
            <p:cNvSpPr>
              <a:spLocks noChangeArrowheads="1"/>
            </p:cNvSpPr>
            <p:nvPr/>
          </p:nvSpPr>
          <p:spPr bwMode="auto">
            <a:xfrm>
              <a:off x="528"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3" name="Rectangle 41"/>
            <p:cNvSpPr>
              <a:spLocks noChangeArrowheads="1"/>
            </p:cNvSpPr>
            <p:nvPr/>
          </p:nvSpPr>
          <p:spPr bwMode="auto">
            <a:xfrm>
              <a:off x="720"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4" name="Rectangle 42"/>
            <p:cNvSpPr>
              <a:spLocks noChangeArrowheads="1"/>
            </p:cNvSpPr>
            <p:nvPr/>
          </p:nvSpPr>
          <p:spPr bwMode="auto">
            <a:xfrm>
              <a:off x="912"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5" name="Rectangle 43"/>
            <p:cNvSpPr>
              <a:spLocks noChangeArrowheads="1"/>
            </p:cNvSpPr>
            <p:nvPr/>
          </p:nvSpPr>
          <p:spPr bwMode="auto">
            <a:xfrm>
              <a:off x="1104"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6" name="Rectangle 44"/>
            <p:cNvSpPr>
              <a:spLocks noChangeArrowheads="1"/>
            </p:cNvSpPr>
            <p:nvPr/>
          </p:nvSpPr>
          <p:spPr bwMode="auto">
            <a:xfrm>
              <a:off x="528"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7" name="Rectangle 45"/>
            <p:cNvSpPr>
              <a:spLocks noChangeArrowheads="1"/>
            </p:cNvSpPr>
            <p:nvPr/>
          </p:nvSpPr>
          <p:spPr bwMode="auto">
            <a:xfrm>
              <a:off x="720"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8" name="Rectangle 46"/>
            <p:cNvSpPr>
              <a:spLocks noChangeArrowheads="1"/>
            </p:cNvSpPr>
            <p:nvPr/>
          </p:nvSpPr>
          <p:spPr bwMode="auto">
            <a:xfrm>
              <a:off x="912"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9" name="Rectangle 47"/>
            <p:cNvSpPr>
              <a:spLocks noChangeArrowheads="1"/>
            </p:cNvSpPr>
            <p:nvPr/>
          </p:nvSpPr>
          <p:spPr bwMode="auto">
            <a:xfrm>
              <a:off x="1104"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00" name="Rectangle 48"/>
            <p:cNvSpPr>
              <a:spLocks noChangeArrowheads="1"/>
            </p:cNvSpPr>
            <p:nvPr/>
          </p:nvSpPr>
          <p:spPr bwMode="auto">
            <a:xfrm>
              <a:off x="528" y="302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01" name="Rectangle 49"/>
            <p:cNvSpPr>
              <a:spLocks noChangeArrowheads="1"/>
            </p:cNvSpPr>
            <p:nvPr/>
          </p:nvSpPr>
          <p:spPr bwMode="auto">
            <a:xfrm>
              <a:off x="720" y="302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02" name="Rectangle 50"/>
            <p:cNvSpPr>
              <a:spLocks noChangeArrowheads="1"/>
            </p:cNvSpPr>
            <p:nvPr/>
          </p:nvSpPr>
          <p:spPr bwMode="auto">
            <a:xfrm>
              <a:off x="912"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03" name="Rectangle 51"/>
            <p:cNvSpPr>
              <a:spLocks noChangeArrowheads="1"/>
            </p:cNvSpPr>
            <p:nvPr/>
          </p:nvSpPr>
          <p:spPr bwMode="auto">
            <a:xfrm>
              <a:off x="1104"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1457204" name="Group 52"/>
          <p:cNvGrpSpPr>
            <a:grpSpLocks/>
          </p:cNvGrpSpPr>
          <p:nvPr/>
        </p:nvGrpSpPr>
        <p:grpSpPr bwMode="auto">
          <a:xfrm>
            <a:off x="4087813" y="1736725"/>
            <a:ext cx="1143000" cy="3581400"/>
            <a:chOff x="1584" y="912"/>
            <a:chExt cx="720" cy="2256"/>
          </a:xfrm>
        </p:grpSpPr>
        <p:sp>
          <p:nvSpPr>
            <p:cNvPr id="1457205" name="Rectangle 53"/>
            <p:cNvSpPr>
              <a:spLocks noChangeArrowheads="1"/>
            </p:cNvSpPr>
            <p:nvPr/>
          </p:nvSpPr>
          <p:spPr bwMode="auto">
            <a:xfrm>
              <a:off x="1584"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06" name="Rectangle 54"/>
            <p:cNvSpPr>
              <a:spLocks noChangeArrowheads="1"/>
            </p:cNvSpPr>
            <p:nvPr/>
          </p:nvSpPr>
          <p:spPr bwMode="auto">
            <a:xfrm>
              <a:off x="1776"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07" name="Rectangle 55"/>
            <p:cNvSpPr>
              <a:spLocks noChangeArrowheads="1"/>
            </p:cNvSpPr>
            <p:nvPr/>
          </p:nvSpPr>
          <p:spPr bwMode="auto">
            <a:xfrm>
              <a:off x="1968"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08" name="Rectangle 56"/>
            <p:cNvSpPr>
              <a:spLocks noChangeArrowheads="1"/>
            </p:cNvSpPr>
            <p:nvPr/>
          </p:nvSpPr>
          <p:spPr bwMode="auto">
            <a:xfrm>
              <a:off x="2160"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09" name="Rectangle 57"/>
            <p:cNvSpPr>
              <a:spLocks noChangeArrowheads="1"/>
            </p:cNvSpPr>
            <p:nvPr/>
          </p:nvSpPr>
          <p:spPr bwMode="auto">
            <a:xfrm>
              <a:off x="1584"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10" name="Rectangle 58"/>
            <p:cNvSpPr>
              <a:spLocks noChangeArrowheads="1"/>
            </p:cNvSpPr>
            <p:nvPr/>
          </p:nvSpPr>
          <p:spPr bwMode="auto">
            <a:xfrm>
              <a:off x="1776"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11" name="Rectangle 59"/>
            <p:cNvSpPr>
              <a:spLocks noChangeArrowheads="1"/>
            </p:cNvSpPr>
            <p:nvPr/>
          </p:nvSpPr>
          <p:spPr bwMode="auto">
            <a:xfrm>
              <a:off x="1968"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12" name="Rectangle 60"/>
            <p:cNvSpPr>
              <a:spLocks noChangeArrowheads="1"/>
            </p:cNvSpPr>
            <p:nvPr/>
          </p:nvSpPr>
          <p:spPr bwMode="auto">
            <a:xfrm>
              <a:off x="2160"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13" name="Rectangle 61"/>
            <p:cNvSpPr>
              <a:spLocks noChangeArrowheads="1"/>
            </p:cNvSpPr>
            <p:nvPr/>
          </p:nvSpPr>
          <p:spPr bwMode="auto">
            <a:xfrm>
              <a:off x="1584" y="129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14" name="Rectangle 62"/>
            <p:cNvSpPr>
              <a:spLocks noChangeArrowheads="1"/>
            </p:cNvSpPr>
            <p:nvPr/>
          </p:nvSpPr>
          <p:spPr bwMode="auto">
            <a:xfrm>
              <a:off x="1776" y="129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15" name="Rectangle 63"/>
            <p:cNvSpPr>
              <a:spLocks noChangeArrowheads="1"/>
            </p:cNvSpPr>
            <p:nvPr/>
          </p:nvSpPr>
          <p:spPr bwMode="auto">
            <a:xfrm>
              <a:off x="1968"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16" name="Rectangle 64"/>
            <p:cNvSpPr>
              <a:spLocks noChangeArrowheads="1"/>
            </p:cNvSpPr>
            <p:nvPr/>
          </p:nvSpPr>
          <p:spPr bwMode="auto">
            <a:xfrm>
              <a:off x="2160"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17" name="Rectangle 65"/>
            <p:cNvSpPr>
              <a:spLocks noChangeArrowheads="1"/>
            </p:cNvSpPr>
            <p:nvPr/>
          </p:nvSpPr>
          <p:spPr bwMode="auto">
            <a:xfrm>
              <a:off x="1584" y="1488"/>
              <a:ext cx="144" cy="144"/>
            </a:xfrm>
            <a:prstGeom prst="rect">
              <a:avLst/>
            </a:prstGeom>
            <a:pattFill prst="smChe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18" name="Rectangle 66"/>
            <p:cNvSpPr>
              <a:spLocks noChangeArrowheads="1"/>
            </p:cNvSpPr>
            <p:nvPr/>
          </p:nvSpPr>
          <p:spPr bwMode="auto">
            <a:xfrm>
              <a:off x="1776" y="1488"/>
              <a:ext cx="144" cy="144"/>
            </a:xfrm>
            <a:prstGeom prst="rect">
              <a:avLst/>
            </a:prstGeom>
            <a:pattFill prst="smChe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19" name="Rectangle 67"/>
            <p:cNvSpPr>
              <a:spLocks noChangeArrowheads="1"/>
            </p:cNvSpPr>
            <p:nvPr/>
          </p:nvSpPr>
          <p:spPr bwMode="auto">
            <a:xfrm>
              <a:off x="1968"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0" name="Rectangle 68"/>
            <p:cNvSpPr>
              <a:spLocks noChangeArrowheads="1"/>
            </p:cNvSpPr>
            <p:nvPr/>
          </p:nvSpPr>
          <p:spPr bwMode="auto">
            <a:xfrm>
              <a:off x="2160"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1" name="Rectangle 69"/>
            <p:cNvSpPr>
              <a:spLocks noChangeArrowheads="1"/>
            </p:cNvSpPr>
            <p:nvPr/>
          </p:nvSpPr>
          <p:spPr bwMode="auto">
            <a:xfrm>
              <a:off x="1584" y="168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22" name="Rectangle 70"/>
            <p:cNvSpPr>
              <a:spLocks noChangeArrowheads="1"/>
            </p:cNvSpPr>
            <p:nvPr/>
          </p:nvSpPr>
          <p:spPr bwMode="auto">
            <a:xfrm>
              <a:off x="1776"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3" name="Rectangle 71"/>
            <p:cNvSpPr>
              <a:spLocks noChangeArrowheads="1"/>
            </p:cNvSpPr>
            <p:nvPr/>
          </p:nvSpPr>
          <p:spPr bwMode="auto">
            <a:xfrm>
              <a:off x="1968"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4" name="Rectangle 72"/>
            <p:cNvSpPr>
              <a:spLocks noChangeArrowheads="1"/>
            </p:cNvSpPr>
            <p:nvPr/>
          </p:nvSpPr>
          <p:spPr bwMode="auto">
            <a:xfrm>
              <a:off x="2160"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5" name="Rectangle 73"/>
            <p:cNvSpPr>
              <a:spLocks noChangeArrowheads="1"/>
            </p:cNvSpPr>
            <p:nvPr/>
          </p:nvSpPr>
          <p:spPr bwMode="auto">
            <a:xfrm>
              <a:off x="1584"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26" name="Rectangle 74"/>
            <p:cNvSpPr>
              <a:spLocks noChangeArrowheads="1"/>
            </p:cNvSpPr>
            <p:nvPr/>
          </p:nvSpPr>
          <p:spPr bwMode="auto">
            <a:xfrm>
              <a:off x="1776"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27" name="Rectangle 75"/>
            <p:cNvSpPr>
              <a:spLocks noChangeArrowheads="1"/>
            </p:cNvSpPr>
            <p:nvPr/>
          </p:nvSpPr>
          <p:spPr bwMode="auto">
            <a:xfrm>
              <a:off x="1968"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28" name="Rectangle 76"/>
            <p:cNvSpPr>
              <a:spLocks noChangeArrowheads="1"/>
            </p:cNvSpPr>
            <p:nvPr/>
          </p:nvSpPr>
          <p:spPr bwMode="auto">
            <a:xfrm>
              <a:off x="2160"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29" name="Rectangle 77"/>
            <p:cNvSpPr>
              <a:spLocks noChangeArrowheads="1"/>
            </p:cNvSpPr>
            <p:nvPr/>
          </p:nvSpPr>
          <p:spPr bwMode="auto">
            <a:xfrm>
              <a:off x="1584"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30" name="Rectangle 78"/>
            <p:cNvSpPr>
              <a:spLocks noChangeArrowheads="1"/>
            </p:cNvSpPr>
            <p:nvPr/>
          </p:nvSpPr>
          <p:spPr bwMode="auto">
            <a:xfrm>
              <a:off x="1776"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31" name="Rectangle 79" descr="Wide downward diagonal"/>
            <p:cNvSpPr>
              <a:spLocks noChangeArrowheads="1"/>
            </p:cNvSpPr>
            <p:nvPr/>
          </p:nvSpPr>
          <p:spPr bwMode="auto">
            <a:xfrm>
              <a:off x="1968" y="206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32" name="Rectangle 80"/>
            <p:cNvSpPr>
              <a:spLocks noChangeArrowheads="1"/>
            </p:cNvSpPr>
            <p:nvPr/>
          </p:nvSpPr>
          <p:spPr bwMode="auto">
            <a:xfrm>
              <a:off x="2160"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33" name="Rectangle 81"/>
            <p:cNvSpPr>
              <a:spLocks noChangeArrowheads="1"/>
            </p:cNvSpPr>
            <p:nvPr/>
          </p:nvSpPr>
          <p:spPr bwMode="auto">
            <a:xfrm>
              <a:off x="1584"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34" name="Rectangle 82"/>
            <p:cNvSpPr>
              <a:spLocks noChangeArrowheads="1"/>
            </p:cNvSpPr>
            <p:nvPr/>
          </p:nvSpPr>
          <p:spPr bwMode="auto">
            <a:xfrm>
              <a:off x="1776"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35" name="Rectangle 83"/>
            <p:cNvSpPr>
              <a:spLocks noChangeArrowheads="1"/>
            </p:cNvSpPr>
            <p:nvPr/>
          </p:nvSpPr>
          <p:spPr bwMode="auto">
            <a:xfrm>
              <a:off x="1968"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36" name="Rectangle 84"/>
            <p:cNvSpPr>
              <a:spLocks noChangeArrowheads="1"/>
            </p:cNvSpPr>
            <p:nvPr/>
          </p:nvSpPr>
          <p:spPr bwMode="auto">
            <a:xfrm>
              <a:off x="2160"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37" name="Rectangle 85" descr="Small checker board"/>
            <p:cNvSpPr>
              <a:spLocks noChangeArrowheads="1"/>
            </p:cNvSpPr>
            <p:nvPr/>
          </p:nvSpPr>
          <p:spPr bwMode="auto">
            <a:xfrm>
              <a:off x="1584" y="2448"/>
              <a:ext cx="144" cy="144"/>
            </a:xfrm>
            <a:prstGeom prst="rect">
              <a:avLst/>
            </a:prstGeom>
            <a:pattFill prst="smChe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38" name="Rectangle 86"/>
            <p:cNvSpPr>
              <a:spLocks noChangeArrowheads="1"/>
            </p:cNvSpPr>
            <p:nvPr/>
          </p:nvSpPr>
          <p:spPr bwMode="auto">
            <a:xfrm>
              <a:off x="1776"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39" name="Rectangle 87"/>
            <p:cNvSpPr>
              <a:spLocks noChangeArrowheads="1"/>
            </p:cNvSpPr>
            <p:nvPr/>
          </p:nvSpPr>
          <p:spPr bwMode="auto">
            <a:xfrm>
              <a:off x="1968"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40" name="Rectangle 88"/>
            <p:cNvSpPr>
              <a:spLocks noChangeArrowheads="1"/>
            </p:cNvSpPr>
            <p:nvPr/>
          </p:nvSpPr>
          <p:spPr bwMode="auto">
            <a:xfrm>
              <a:off x="2160"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41" name="Rectangle 89" descr="Small grid"/>
            <p:cNvSpPr>
              <a:spLocks noChangeArrowheads="1"/>
            </p:cNvSpPr>
            <p:nvPr/>
          </p:nvSpPr>
          <p:spPr bwMode="auto">
            <a:xfrm>
              <a:off x="1584"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42" name="Rectangle 90" descr="Small grid"/>
            <p:cNvSpPr>
              <a:spLocks noChangeArrowheads="1"/>
            </p:cNvSpPr>
            <p:nvPr/>
          </p:nvSpPr>
          <p:spPr bwMode="auto">
            <a:xfrm>
              <a:off x="1776"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43" name="Rectangle 91" descr="Small grid"/>
            <p:cNvSpPr>
              <a:spLocks noChangeArrowheads="1"/>
            </p:cNvSpPr>
            <p:nvPr/>
          </p:nvSpPr>
          <p:spPr bwMode="auto">
            <a:xfrm>
              <a:off x="1968"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44" name="Rectangle 92" descr="Small grid"/>
            <p:cNvSpPr>
              <a:spLocks noChangeArrowheads="1"/>
            </p:cNvSpPr>
            <p:nvPr/>
          </p:nvSpPr>
          <p:spPr bwMode="auto">
            <a:xfrm>
              <a:off x="2160"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45" name="Rectangle 93"/>
            <p:cNvSpPr>
              <a:spLocks noChangeArrowheads="1"/>
            </p:cNvSpPr>
            <p:nvPr/>
          </p:nvSpPr>
          <p:spPr bwMode="auto">
            <a:xfrm>
              <a:off x="1584"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46" name="Rectangle 94"/>
            <p:cNvSpPr>
              <a:spLocks noChangeArrowheads="1"/>
            </p:cNvSpPr>
            <p:nvPr/>
          </p:nvSpPr>
          <p:spPr bwMode="auto">
            <a:xfrm>
              <a:off x="1776"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47" name="Rectangle 95"/>
            <p:cNvSpPr>
              <a:spLocks noChangeArrowheads="1"/>
            </p:cNvSpPr>
            <p:nvPr/>
          </p:nvSpPr>
          <p:spPr bwMode="auto">
            <a:xfrm>
              <a:off x="1968"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48" name="Rectangle 96"/>
            <p:cNvSpPr>
              <a:spLocks noChangeArrowheads="1"/>
            </p:cNvSpPr>
            <p:nvPr/>
          </p:nvSpPr>
          <p:spPr bwMode="auto">
            <a:xfrm>
              <a:off x="2160"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49" name="Rectangle 97" descr="Wide downward diagonal"/>
            <p:cNvSpPr>
              <a:spLocks noChangeArrowheads="1"/>
            </p:cNvSpPr>
            <p:nvPr/>
          </p:nvSpPr>
          <p:spPr bwMode="auto">
            <a:xfrm>
              <a:off x="1584" y="302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50" name="Rectangle 98"/>
            <p:cNvSpPr>
              <a:spLocks noChangeArrowheads="1"/>
            </p:cNvSpPr>
            <p:nvPr/>
          </p:nvSpPr>
          <p:spPr bwMode="auto">
            <a:xfrm>
              <a:off x="1776"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51" name="Rectangle 99"/>
            <p:cNvSpPr>
              <a:spLocks noChangeArrowheads="1"/>
            </p:cNvSpPr>
            <p:nvPr/>
          </p:nvSpPr>
          <p:spPr bwMode="auto">
            <a:xfrm>
              <a:off x="1968"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52" name="Rectangle 100"/>
            <p:cNvSpPr>
              <a:spLocks noChangeArrowheads="1"/>
            </p:cNvSpPr>
            <p:nvPr/>
          </p:nvSpPr>
          <p:spPr bwMode="auto">
            <a:xfrm>
              <a:off x="2160"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1457253" name="Group 101"/>
          <p:cNvGrpSpPr>
            <a:grpSpLocks/>
          </p:cNvGrpSpPr>
          <p:nvPr/>
        </p:nvGrpSpPr>
        <p:grpSpPr bwMode="auto">
          <a:xfrm>
            <a:off x="5611813" y="1736725"/>
            <a:ext cx="1143000" cy="3581400"/>
            <a:chOff x="2640" y="912"/>
            <a:chExt cx="720" cy="2256"/>
          </a:xfrm>
        </p:grpSpPr>
        <p:sp>
          <p:nvSpPr>
            <p:cNvPr id="1457254" name="Rectangle 102" descr="Wide downward diagonal"/>
            <p:cNvSpPr>
              <a:spLocks noChangeArrowheads="1"/>
            </p:cNvSpPr>
            <p:nvPr/>
          </p:nvSpPr>
          <p:spPr bwMode="auto">
            <a:xfrm>
              <a:off x="2640" y="1680"/>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55" name="Rectangle 103" descr="Wide downward diagonal"/>
            <p:cNvSpPr>
              <a:spLocks noChangeArrowheads="1"/>
            </p:cNvSpPr>
            <p:nvPr/>
          </p:nvSpPr>
          <p:spPr bwMode="auto">
            <a:xfrm>
              <a:off x="2832" y="1680"/>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56" name="Rectangle 104"/>
            <p:cNvSpPr>
              <a:spLocks noChangeArrowheads="1"/>
            </p:cNvSpPr>
            <p:nvPr/>
          </p:nvSpPr>
          <p:spPr bwMode="auto">
            <a:xfrm>
              <a:off x="3024"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57" name="Rectangle 105"/>
            <p:cNvSpPr>
              <a:spLocks noChangeArrowheads="1"/>
            </p:cNvSpPr>
            <p:nvPr/>
          </p:nvSpPr>
          <p:spPr bwMode="auto">
            <a:xfrm>
              <a:off x="3216"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58" name="Rectangle 106" descr="Wide downward diagonal"/>
            <p:cNvSpPr>
              <a:spLocks noChangeArrowheads="1"/>
            </p:cNvSpPr>
            <p:nvPr/>
          </p:nvSpPr>
          <p:spPr bwMode="auto">
            <a:xfrm>
              <a:off x="2640"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59" name="Rectangle 107" descr="Wide downward diagonal"/>
            <p:cNvSpPr>
              <a:spLocks noChangeArrowheads="1"/>
            </p:cNvSpPr>
            <p:nvPr/>
          </p:nvSpPr>
          <p:spPr bwMode="auto">
            <a:xfrm>
              <a:off x="2832"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0" name="Rectangle 108" descr="Wide downward diagonal"/>
            <p:cNvSpPr>
              <a:spLocks noChangeArrowheads="1"/>
            </p:cNvSpPr>
            <p:nvPr/>
          </p:nvSpPr>
          <p:spPr bwMode="auto">
            <a:xfrm>
              <a:off x="3024"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1" name="Rectangle 109"/>
            <p:cNvSpPr>
              <a:spLocks noChangeArrowheads="1"/>
            </p:cNvSpPr>
            <p:nvPr/>
          </p:nvSpPr>
          <p:spPr bwMode="auto">
            <a:xfrm>
              <a:off x="3216"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62" name="Rectangle 110"/>
            <p:cNvSpPr>
              <a:spLocks noChangeArrowheads="1"/>
            </p:cNvSpPr>
            <p:nvPr/>
          </p:nvSpPr>
          <p:spPr bwMode="auto">
            <a:xfrm>
              <a:off x="2640"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3" name="Rectangle 111"/>
            <p:cNvSpPr>
              <a:spLocks noChangeArrowheads="1"/>
            </p:cNvSpPr>
            <p:nvPr/>
          </p:nvSpPr>
          <p:spPr bwMode="auto">
            <a:xfrm>
              <a:off x="2832"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4" name="Rectangle 112" descr="Wide downward diagonal"/>
            <p:cNvSpPr>
              <a:spLocks noChangeArrowheads="1"/>
            </p:cNvSpPr>
            <p:nvPr/>
          </p:nvSpPr>
          <p:spPr bwMode="auto">
            <a:xfrm>
              <a:off x="3024" y="206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5" name="Rectangle 113"/>
            <p:cNvSpPr>
              <a:spLocks noChangeArrowheads="1"/>
            </p:cNvSpPr>
            <p:nvPr/>
          </p:nvSpPr>
          <p:spPr bwMode="auto">
            <a:xfrm>
              <a:off x="3216"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66" name="Rectangle 114"/>
            <p:cNvSpPr>
              <a:spLocks noChangeArrowheads="1"/>
            </p:cNvSpPr>
            <p:nvPr/>
          </p:nvSpPr>
          <p:spPr bwMode="auto">
            <a:xfrm>
              <a:off x="2640"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67" name="Rectangle 115"/>
            <p:cNvSpPr>
              <a:spLocks noChangeArrowheads="1"/>
            </p:cNvSpPr>
            <p:nvPr/>
          </p:nvSpPr>
          <p:spPr bwMode="auto">
            <a:xfrm>
              <a:off x="2832"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68" name="Rectangle 116"/>
            <p:cNvSpPr>
              <a:spLocks noChangeArrowheads="1"/>
            </p:cNvSpPr>
            <p:nvPr/>
          </p:nvSpPr>
          <p:spPr bwMode="auto">
            <a:xfrm>
              <a:off x="3024"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69" name="Rectangle 117"/>
            <p:cNvSpPr>
              <a:spLocks noChangeArrowheads="1"/>
            </p:cNvSpPr>
            <p:nvPr/>
          </p:nvSpPr>
          <p:spPr bwMode="auto">
            <a:xfrm>
              <a:off x="3216"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70" name="Rectangle 118"/>
            <p:cNvSpPr>
              <a:spLocks noChangeArrowheads="1"/>
            </p:cNvSpPr>
            <p:nvPr/>
          </p:nvSpPr>
          <p:spPr bwMode="auto">
            <a:xfrm>
              <a:off x="2640" y="2448"/>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1" name="Rectangle 119"/>
            <p:cNvSpPr>
              <a:spLocks noChangeArrowheads="1"/>
            </p:cNvSpPr>
            <p:nvPr/>
          </p:nvSpPr>
          <p:spPr bwMode="auto">
            <a:xfrm>
              <a:off x="2832" y="2448"/>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2" name="Rectangle 120"/>
            <p:cNvSpPr>
              <a:spLocks noChangeArrowheads="1"/>
            </p:cNvSpPr>
            <p:nvPr/>
          </p:nvSpPr>
          <p:spPr bwMode="auto">
            <a:xfrm>
              <a:off x="3024"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73" name="Rectangle 121"/>
            <p:cNvSpPr>
              <a:spLocks noChangeArrowheads="1"/>
            </p:cNvSpPr>
            <p:nvPr/>
          </p:nvSpPr>
          <p:spPr bwMode="auto">
            <a:xfrm>
              <a:off x="3216"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74" name="Rectangle 122"/>
            <p:cNvSpPr>
              <a:spLocks noChangeArrowheads="1"/>
            </p:cNvSpPr>
            <p:nvPr/>
          </p:nvSpPr>
          <p:spPr bwMode="auto">
            <a:xfrm>
              <a:off x="2640"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5" name="Rectangle 123"/>
            <p:cNvSpPr>
              <a:spLocks noChangeArrowheads="1"/>
            </p:cNvSpPr>
            <p:nvPr/>
          </p:nvSpPr>
          <p:spPr bwMode="auto">
            <a:xfrm>
              <a:off x="2832"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6" name="Rectangle 124"/>
            <p:cNvSpPr>
              <a:spLocks noChangeArrowheads="1"/>
            </p:cNvSpPr>
            <p:nvPr/>
          </p:nvSpPr>
          <p:spPr bwMode="auto">
            <a:xfrm>
              <a:off x="3024"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7" name="Rectangle 125"/>
            <p:cNvSpPr>
              <a:spLocks noChangeArrowheads="1"/>
            </p:cNvSpPr>
            <p:nvPr/>
          </p:nvSpPr>
          <p:spPr bwMode="auto">
            <a:xfrm>
              <a:off x="3216"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8" name="Rectangle 126" descr="Small checker board"/>
            <p:cNvSpPr>
              <a:spLocks noChangeArrowheads="1"/>
            </p:cNvSpPr>
            <p:nvPr/>
          </p:nvSpPr>
          <p:spPr bwMode="auto">
            <a:xfrm>
              <a:off x="2640" y="2832"/>
              <a:ext cx="144" cy="144"/>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79" name="Rectangle 127" descr="Small checker board"/>
            <p:cNvSpPr>
              <a:spLocks noChangeArrowheads="1"/>
            </p:cNvSpPr>
            <p:nvPr/>
          </p:nvSpPr>
          <p:spPr bwMode="auto">
            <a:xfrm>
              <a:off x="2832" y="2832"/>
              <a:ext cx="144" cy="144"/>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80" name="Rectangle 128"/>
            <p:cNvSpPr>
              <a:spLocks noChangeArrowheads="1"/>
            </p:cNvSpPr>
            <p:nvPr/>
          </p:nvSpPr>
          <p:spPr bwMode="auto">
            <a:xfrm>
              <a:off x="3024"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1" name="Rectangle 129"/>
            <p:cNvSpPr>
              <a:spLocks noChangeArrowheads="1"/>
            </p:cNvSpPr>
            <p:nvPr/>
          </p:nvSpPr>
          <p:spPr bwMode="auto">
            <a:xfrm>
              <a:off x="3216"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2" name="Rectangle 130" descr="Small checker board"/>
            <p:cNvSpPr>
              <a:spLocks noChangeArrowheads="1"/>
            </p:cNvSpPr>
            <p:nvPr/>
          </p:nvSpPr>
          <p:spPr bwMode="auto">
            <a:xfrm>
              <a:off x="2640" y="3024"/>
              <a:ext cx="144" cy="144"/>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83" name="Rectangle 131"/>
            <p:cNvSpPr>
              <a:spLocks noChangeArrowheads="1"/>
            </p:cNvSpPr>
            <p:nvPr/>
          </p:nvSpPr>
          <p:spPr bwMode="auto">
            <a:xfrm>
              <a:off x="2832"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4" name="Rectangle 132"/>
            <p:cNvSpPr>
              <a:spLocks noChangeArrowheads="1"/>
            </p:cNvSpPr>
            <p:nvPr/>
          </p:nvSpPr>
          <p:spPr bwMode="auto">
            <a:xfrm>
              <a:off x="3024"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5" name="Rectangle 133"/>
            <p:cNvSpPr>
              <a:spLocks noChangeArrowheads="1"/>
            </p:cNvSpPr>
            <p:nvPr/>
          </p:nvSpPr>
          <p:spPr bwMode="auto">
            <a:xfrm>
              <a:off x="3216"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6" name="Rectangle 134"/>
            <p:cNvSpPr>
              <a:spLocks noChangeArrowheads="1"/>
            </p:cNvSpPr>
            <p:nvPr/>
          </p:nvSpPr>
          <p:spPr bwMode="auto">
            <a:xfrm>
              <a:off x="2640"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87" name="Rectangle 135"/>
            <p:cNvSpPr>
              <a:spLocks noChangeArrowheads="1"/>
            </p:cNvSpPr>
            <p:nvPr/>
          </p:nvSpPr>
          <p:spPr bwMode="auto">
            <a:xfrm>
              <a:off x="2832"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88" name="Rectangle 136"/>
            <p:cNvSpPr>
              <a:spLocks noChangeArrowheads="1"/>
            </p:cNvSpPr>
            <p:nvPr/>
          </p:nvSpPr>
          <p:spPr bwMode="auto">
            <a:xfrm>
              <a:off x="3024"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9" name="Rectangle 137"/>
            <p:cNvSpPr>
              <a:spLocks noChangeArrowheads="1"/>
            </p:cNvSpPr>
            <p:nvPr/>
          </p:nvSpPr>
          <p:spPr bwMode="auto">
            <a:xfrm>
              <a:off x="3216"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0" name="Rectangle 138"/>
            <p:cNvSpPr>
              <a:spLocks noChangeArrowheads="1"/>
            </p:cNvSpPr>
            <p:nvPr/>
          </p:nvSpPr>
          <p:spPr bwMode="auto">
            <a:xfrm>
              <a:off x="2640" y="110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91" name="Rectangle 139"/>
            <p:cNvSpPr>
              <a:spLocks noChangeArrowheads="1"/>
            </p:cNvSpPr>
            <p:nvPr/>
          </p:nvSpPr>
          <p:spPr bwMode="auto">
            <a:xfrm>
              <a:off x="2832"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2" name="Rectangle 140"/>
            <p:cNvSpPr>
              <a:spLocks noChangeArrowheads="1"/>
            </p:cNvSpPr>
            <p:nvPr/>
          </p:nvSpPr>
          <p:spPr bwMode="auto">
            <a:xfrm>
              <a:off x="3024"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3" name="Rectangle 141"/>
            <p:cNvSpPr>
              <a:spLocks noChangeArrowheads="1"/>
            </p:cNvSpPr>
            <p:nvPr/>
          </p:nvSpPr>
          <p:spPr bwMode="auto">
            <a:xfrm>
              <a:off x="3216"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4" name="Rectangle 142"/>
            <p:cNvSpPr>
              <a:spLocks noChangeArrowheads="1"/>
            </p:cNvSpPr>
            <p:nvPr/>
          </p:nvSpPr>
          <p:spPr bwMode="auto">
            <a:xfrm>
              <a:off x="2640"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95" name="Rectangle 143"/>
            <p:cNvSpPr>
              <a:spLocks noChangeArrowheads="1"/>
            </p:cNvSpPr>
            <p:nvPr/>
          </p:nvSpPr>
          <p:spPr bwMode="auto">
            <a:xfrm>
              <a:off x="2832"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96" name="Rectangle 144"/>
            <p:cNvSpPr>
              <a:spLocks noChangeArrowheads="1"/>
            </p:cNvSpPr>
            <p:nvPr/>
          </p:nvSpPr>
          <p:spPr bwMode="auto">
            <a:xfrm>
              <a:off x="3024"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7" name="Rectangle 145"/>
            <p:cNvSpPr>
              <a:spLocks noChangeArrowheads="1"/>
            </p:cNvSpPr>
            <p:nvPr/>
          </p:nvSpPr>
          <p:spPr bwMode="auto">
            <a:xfrm>
              <a:off x="3216"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8" name="Rectangle 146"/>
            <p:cNvSpPr>
              <a:spLocks noChangeArrowheads="1"/>
            </p:cNvSpPr>
            <p:nvPr/>
          </p:nvSpPr>
          <p:spPr bwMode="auto">
            <a:xfrm>
              <a:off x="2640"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99" name="Rectangle 147"/>
            <p:cNvSpPr>
              <a:spLocks noChangeArrowheads="1"/>
            </p:cNvSpPr>
            <p:nvPr/>
          </p:nvSpPr>
          <p:spPr bwMode="auto">
            <a:xfrm>
              <a:off x="2832"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00" name="Rectangle 148"/>
            <p:cNvSpPr>
              <a:spLocks noChangeArrowheads="1"/>
            </p:cNvSpPr>
            <p:nvPr/>
          </p:nvSpPr>
          <p:spPr bwMode="auto">
            <a:xfrm>
              <a:off x="3024"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01" name="Rectangle 149"/>
            <p:cNvSpPr>
              <a:spLocks noChangeArrowheads="1"/>
            </p:cNvSpPr>
            <p:nvPr/>
          </p:nvSpPr>
          <p:spPr bwMode="auto">
            <a:xfrm>
              <a:off x="3216"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1457302" name="Group 150"/>
          <p:cNvGrpSpPr>
            <a:grpSpLocks/>
          </p:cNvGrpSpPr>
          <p:nvPr/>
        </p:nvGrpSpPr>
        <p:grpSpPr bwMode="auto">
          <a:xfrm>
            <a:off x="7212013" y="1584325"/>
            <a:ext cx="1143000" cy="3962400"/>
            <a:chOff x="3696" y="816"/>
            <a:chExt cx="720" cy="2496"/>
          </a:xfrm>
        </p:grpSpPr>
        <p:sp>
          <p:nvSpPr>
            <p:cNvPr id="1457303" name="Rectangle 151"/>
            <p:cNvSpPr>
              <a:spLocks noChangeArrowheads="1"/>
            </p:cNvSpPr>
            <p:nvPr/>
          </p:nvSpPr>
          <p:spPr bwMode="auto">
            <a:xfrm>
              <a:off x="3696" y="1680"/>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04" name="Rectangle 152"/>
            <p:cNvSpPr>
              <a:spLocks noChangeArrowheads="1"/>
            </p:cNvSpPr>
            <p:nvPr/>
          </p:nvSpPr>
          <p:spPr bwMode="auto">
            <a:xfrm>
              <a:off x="3888"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5" name="Rectangle 153"/>
            <p:cNvSpPr>
              <a:spLocks noChangeArrowheads="1"/>
            </p:cNvSpPr>
            <p:nvPr/>
          </p:nvSpPr>
          <p:spPr bwMode="auto">
            <a:xfrm>
              <a:off x="4080"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6" name="Rectangle 154"/>
            <p:cNvSpPr>
              <a:spLocks noChangeArrowheads="1"/>
            </p:cNvSpPr>
            <p:nvPr/>
          </p:nvSpPr>
          <p:spPr bwMode="auto">
            <a:xfrm>
              <a:off x="4272"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7" name="Rectangle 155"/>
            <p:cNvSpPr>
              <a:spLocks noChangeArrowheads="1"/>
            </p:cNvSpPr>
            <p:nvPr/>
          </p:nvSpPr>
          <p:spPr bwMode="auto">
            <a:xfrm>
              <a:off x="3696"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8" name="Rectangle 156"/>
            <p:cNvSpPr>
              <a:spLocks noChangeArrowheads="1"/>
            </p:cNvSpPr>
            <p:nvPr/>
          </p:nvSpPr>
          <p:spPr bwMode="auto">
            <a:xfrm>
              <a:off x="3888"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9" name="Rectangle 157" descr="Wide downward diagonal"/>
            <p:cNvSpPr>
              <a:spLocks noChangeArrowheads="1"/>
            </p:cNvSpPr>
            <p:nvPr/>
          </p:nvSpPr>
          <p:spPr bwMode="auto">
            <a:xfrm>
              <a:off x="4080"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0" name="Rectangle 158" descr="Wide downward diagonal"/>
            <p:cNvSpPr>
              <a:spLocks noChangeArrowheads="1"/>
            </p:cNvSpPr>
            <p:nvPr/>
          </p:nvSpPr>
          <p:spPr bwMode="auto">
            <a:xfrm>
              <a:off x="4272"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1" name="Rectangle 159"/>
            <p:cNvSpPr>
              <a:spLocks noChangeArrowheads="1"/>
            </p:cNvSpPr>
            <p:nvPr/>
          </p:nvSpPr>
          <p:spPr bwMode="auto">
            <a:xfrm>
              <a:off x="3696"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12" name="Rectangle 160"/>
            <p:cNvSpPr>
              <a:spLocks noChangeArrowheads="1"/>
            </p:cNvSpPr>
            <p:nvPr/>
          </p:nvSpPr>
          <p:spPr bwMode="auto">
            <a:xfrm>
              <a:off x="3888"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13" name="Rectangle 161" descr="Wide downward diagonal"/>
            <p:cNvSpPr>
              <a:spLocks noChangeArrowheads="1"/>
            </p:cNvSpPr>
            <p:nvPr/>
          </p:nvSpPr>
          <p:spPr bwMode="auto">
            <a:xfrm>
              <a:off x="4080" y="206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4" name="Rectangle 162"/>
            <p:cNvSpPr>
              <a:spLocks noChangeArrowheads="1"/>
            </p:cNvSpPr>
            <p:nvPr/>
          </p:nvSpPr>
          <p:spPr bwMode="auto">
            <a:xfrm>
              <a:off x="4272"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15" name="Rectangle 163"/>
            <p:cNvSpPr>
              <a:spLocks noChangeArrowheads="1"/>
            </p:cNvSpPr>
            <p:nvPr/>
          </p:nvSpPr>
          <p:spPr bwMode="auto">
            <a:xfrm>
              <a:off x="3696" y="225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16" name="Rectangle 164"/>
            <p:cNvSpPr>
              <a:spLocks noChangeArrowheads="1"/>
            </p:cNvSpPr>
            <p:nvPr/>
          </p:nvSpPr>
          <p:spPr bwMode="auto">
            <a:xfrm>
              <a:off x="3888" y="225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17" name="Rectangle 165" descr="Wide downward diagonal"/>
            <p:cNvSpPr>
              <a:spLocks noChangeArrowheads="1"/>
            </p:cNvSpPr>
            <p:nvPr/>
          </p:nvSpPr>
          <p:spPr bwMode="auto">
            <a:xfrm>
              <a:off x="4080" y="2256"/>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8" name="Rectangle 166" descr="Wide downward diagonal"/>
            <p:cNvSpPr>
              <a:spLocks noChangeArrowheads="1"/>
            </p:cNvSpPr>
            <p:nvPr/>
          </p:nvSpPr>
          <p:spPr bwMode="auto">
            <a:xfrm>
              <a:off x="4272" y="2256"/>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9" name="Rectangle 167"/>
            <p:cNvSpPr>
              <a:spLocks noChangeArrowheads="1"/>
            </p:cNvSpPr>
            <p:nvPr/>
          </p:nvSpPr>
          <p:spPr bwMode="auto">
            <a:xfrm>
              <a:off x="3696"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20" name="Rectangle 168"/>
            <p:cNvSpPr>
              <a:spLocks noChangeArrowheads="1"/>
            </p:cNvSpPr>
            <p:nvPr/>
          </p:nvSpPr>
          <p:spPr bwMode="auto">
            <a:xfrm>
              <a:off x="3888"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1" name="Rectangle 169" descr="Wide downward diagonal"/>
            <p:cNvSpPr>
              <a:spLocks noChangeArrowheads="1"/>
            </p:cNvSpPr>
            <p:nvPr/>
          </p:nvSpPr>
          <p:spPr bwMode="auto">
            <a:xfrm>
              <a:off x="4080" y="2448"/>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22" name="Rectangle 170"/>
            <p:cNvSpPr>
              <a:spLocks noChangeArrowheads="1"/>
            </p:cNvSpPr>
            <p:nvPr/>
          </p:nvSpPr>
          <p:spPr bwMode="auto">
            <a:xfrm>
              <a:off x="4272"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3" name="Rectangle 171"/>
            <p:cNvSpPr>
              <a:spLocks noChangeArrowheads="1"/>
            </p:cNvSpPr>
            <p:nvPr/>
          </p:nvSpPr>
          <p:spPr bwMode="auto">
            <a:xfrm>
              <a:off x="3696" y="2640"/>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24" name="Rectangle 172"/>
            <p:cNvSpPr>
              <a:spLocks noChangeArrowheads="1"/>
            </p:cNvSpPr>
            <p:nvPr/>
          </p:nvSpPr>
          <p:spPr bwMode="auto">
            <a:xfrm>
              <a:off x="3888" y="2640"/>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25" name="Rectangle 173"/>
            <p:cNvSpPr>
              <a:spLocks noChangeArrowheads="1"/>
            </p:cNvSpPr>
            <p:nvPr/>
          </p:nvSpPr>
          <p:spPr bwMode="auto">
            <a:xfrm>
              <a:off x="4080"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6" name="Rectangle 174"/>
            <p:cNvSpPr>
              <a:spLocks noChangeArrowheads="1"/>
            </p:cNvSpPr>
            <p:nvPr/>
          </p:nvSpPr>
          <p:spPr bwMode="auto">
            <a:xfrm>
              <a:off x="4272"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7" name="Rectangle 175"/>
            <p:cNvSpPr>
              <a:spLocks noChangeArrowheads="1"/>
            </p:cNvSpPr>
            <p:nvPr/>
          </p:nvSpPr>
          <p:spPr bwMode="auto">
            <a:xfrm>
              <a:off x="3696"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28" name="Rectangle 176"/>
            <p:cNvSpPr>
              <a:spLocks noChangeArrowheads="1"/>
            </p:cNvSpPr>
            <p:nvPr/>
          </p:nvSpPr>
          <p:spPr bwMode="auto">
            <a:xfrm>
              <a:off x="3888"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9" name="Rectangle 177" descr="Wide downward diagonal"/>
            <p:cNvSpPr>
              <a:spLocks noChangeArrowheads="1"/>
            </p:cNvSpPr>
            <p:nvPr/>
          </p:nvSpPr>
          <p:spPr bwMode="auto">
            <a:xfrm>
              <a:off x="4080" y="283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0" name="Rectangle 178"/>
            <p:cNvSpPr>
              <a:spLocks noChangeArrowheads="1"/>
            </p:cNvSpPr>
            <p:nvPr/>
          </p:nvSpPr>
          <p:spPr bwMode="auto">
            <a:xfrm>
              <a:off x="4272"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31" name="Rectangle 179"/>
            <p:cNvSpPr>
              <a:spLocks noChangeArrowheads="1"/>
            </p:cNvSpPr>
            <p:nvPr/>
          </p:nvSpPr>
          <p:spPr bwMode="auto">
            <a:xfrm>
              <a:off x="3696"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32" name="Rectangle 180"/>
            <p:cNvSpPr>
              <a:spLocks noChangeArrowheads="1"/>
            </p:cNvSpPr>
            <p:nvPr/>
          </p:nvSpPr>
          <p:spPr bwMode="auto">
            <a:xfrm>
              <a:off x="3888"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33" name="Rectangle 181" descr="Wide downward diagonal"/>
            <p:cNvSpPr>
              <a:spLocks noChangeArrowheads="1"/>
            </p:cNvSpPr>
            <p:nvPr/>
          </p:nvSpPr>
          <p:spPr bwMode="auto">
            <a:xfrm>
              <a:off x="4080" y="302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4" name="Rectangle 182" descr="Wide downward diagonal"/>
            <p:cNvSpPr>
              <a:spLocks noChangeArrowheads="1"/>
            </p:cNvSpPr>
            <p:nvPr/>
          </p:nvSpPr>
          <p:spPr bwMode="auto">
            <a:xfrm>
              <a:off x="4272" y="302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5" name="Rectangle 183"/>
            <p:cNvSpPr>
              <a:spLocks noChangeArrowheads="1"/>
            </p:cNvSpPr>
            <p:nvPr/>
          </p:nvSpPr>
          <p:spPr bwMode="auto">
            <a:xfrm>
              <a:off x="3696"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36" name="Rectangle 184"/>
            <p:cNvSpPr>
              <a:spLocks noChangeArrowheads="1"/>
            </p:cNvSpPr>
            <p:nvPr/>
          </p:nvSpPr>
          <p:spPr bwMode="auto">
            <a:xfrm>
              <a:off x="3888"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37" name="Rectangle 185" descr="Wide downward diagonal"/>
            <p:cNvSpPr>
              <a:spLocks noChangeArrowheads="1"/>
            </p:cNvSpPr>
            <p:nvPr/>
          </p:nvSpPr>
          <p:spPr bwMode="auto">
            <a:xfrm>
              <a:off x="4080" y="91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8" name="Rectangle 186" descr="Wide downward diagonal"/>
            <p:cNvSpPr>
              <a:spLocks noChangeArrowheads="1"/>
            </p:cNvSpPr>
            <p:nvPr/>
          </p:nvSpPr>
          <p:spPr bwMode="auto">
            <a:xfrm>
              <a:off x="4272" y="91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9" name="Rectangle 187"/>
            <p:cNvSpPr>
              <a:spLocks noChangeArrowheads="1"/>
            </p:cNvSpPr>
            <p:nvPr/>
          </p:nvSpPr>
          <p:spPr bwMode="auto">
            <a:xfrm>
              <a:off x="3696" y="110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0" name="Rectangle 188"/>
            <p:cNvSpPr>
              <a:spLocks noChangeArrowheads="1"/>
            </p:cNvSpPr>
            <p:nvPr/>
          </p:nvSpPr>
          <p:spPr bwMode="auto">
            <a:xfrm>
              <a:off x="3888"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41" name="Rectangle 189" descr="Wide downward diagonal"/>
            <p:cNvSpPr>
              <a:spLocks noChangeArrowheads="1"/>
            </p:cNvSpPr>
            <p:nvPr/>
          </p:nvSpPr>
          <p:spPr bwMode="auto">
            <a:xfrm>
              <a:off x="4080"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42" name="Rectangle 190" descr="Wide downward diagonal"/>
            <p:cNvSpPr>
              <a:spLocks noChangeArrowheads="1"/>
            </p:cNvSpPr>
            <p:nvPr/>
          </p:nvSpPr>
          <p:spPr bwMode="auto">
            <a:xfrm>
              <a:off x="4272"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43" name="Rectangle 191"/>
            <p:cNvSpPr>
              <a:spLocks noChangeArrowheads="1"/>
            </p:cNvSpPr>
            <p:nvPr/>
          </p:nvSpPr>
          <p:spPr bwMode="auto">
            <a:xfrm>
              <a:off x="3696"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4" name="Rectangle 192"/>
            <p:cNvSpPr>
              <a:spLocks noChangeArrowheads="1"/>
            </p:cNvSpPr>
            <p:nvPr/>
          </p:nvSpPr>
          <p:spPr bwMode="auto">
            <a:xfrm>
              <a:off x="3888"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5" name="Rectangle 193" descr="Wide downward diagonal"/>
            <p:cNvSpPr>
              <a:spLocks noChangeArrowheads="1"/>
            </p:cNvSpPr>
            <p:nvPr/>
          </p:nvSpPr>
          <p:spPr bwMode="auto">
            <a:xfrm>
              <a:off x="4080" y="1296"/>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46" name="Rectangle 194"/>
            <p:cNvSpPr>
              <a:spLocks noChangeArrowheads="1"/>
            </p:cNvSpPr>
            <p:nvPr/>
          </p:nvSpPr>
          <p:spPr bwMode="auto">
            <a:xfrm>
              <a:off x="4272"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47" name="Rectangle 195"/>
            <p:cNvSpPr>
              <a:spLocks noChangeArrowheads="1"/>
            </p:cNvSpPr>
            <p:nvPr/>
          </p:nvSpPr>
          <p:spPr bwMode="auto">
            <a:xfrm>
              <a:off x="3696"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8" name="Rectangle 196"/>
            <p:cNvSpPr>
              <a:spLocks noChangeArrowheads="1"/>
            </p:cNvSpPr>
            <p:nvPr/>
          </p:nvSpPr>
          <p:spPr bwMode="auto">
            <a:xfrm>
              <a:off x="3888"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9" name="Rectangle 197" descr="Wide downward diagonal"/>
            <p:cNvSpPr>
              <a:spLocks noChangeArrowheads="1"/>
            </p:cNvSpPr>
            <p:nvPr/>
          </p:nvSpPr>
          <p:spPr bwMode="auto">
            <a:xfrm>
              <a:off x="4080" y="1488"/>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0" name="Rectangle 198"/>
            <p:cNvSpPr>
              <a:spLocks noChangeArrowheads="1"/>
            </p:cNvSpPr>
            <p:nvPr/>
          </p:nvSpPr>
          <p:spPr bwMode="auto">
            <a:xfrm>
              <a:off x="4272"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51" name="Line 199"/>
            <p:cNvSpPr>
              <a:spLocks noChangeShapeType="1"/>
            </p:cNvSpPr>
            <p:nvPr/>
          </p:nvSpPr>
          <p:spPr bwMode="auto">
            <a:xfrm>
              <a:off x="4056" y="816"/>
              <a:ext cx="0" cy="2496"/>
            </a:xfrm>
            <a:prstGeom prst="line">
              <a:avLst/>
            </a:prstGeom>
            <a:noFill/>
            <a:ln w="38100">
              <a:solidFill>
                <a:schemeClr val="tx1"/>
              </a:solidFill>
              <a:prstDash val="dash"/>
              <a:round/>
              <a:headEnd/>
              <a:tailEnd/>
            </a:ln>
            <a:effectLst/>
          </p:spPr>
          <p:txBody>
            <a:bodyPr>
              <a:prstTxWarp prst="textNoShape">
                <a:avLst/>
              </a:prstTxWarp>
            </a:bodyPr>
            <a:lstStyle/>
            <a:p>
              <a:endParaRPr lang="en-US"/>
            </a:p>
          </p:txBody>
        </p:sp>
      </p:grpSp>
      <p:sp>
        <p:nvSpPr>
          <p:cNvPr id="1457352" name="Rectangle 200" descr="Wide downward diagonal"/>
          <p:cNvSpPr>
            <a:spLocks noChangeArrowheads="1"/>
          </p:cNvSpPr>
          <p:nvPr/>
        </p:nvSpPr>
        <p:spPr bwMode="auto">
          <a:xfrm>
            <a:off x="8812213" y="29559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3" name="Rectangle 201" descr="Small checker board"/>
          <p:cNvSpPr>
            <a:spLocks noChangeArrowheads="1"/>
          </p:cNvSpPr>
          <p:nvPr/>
        </p:nvSpPr>
        <p:spPr bwMode="auto">
          <a:xfrm>
            <a:off x="9117013" y="29559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4" name="Rectangle 202" descr="Small checker board"/>
          <p:cNvSpPr>
            <a:spLocks noChangeArrowheads="1"/>
          </p:cNvSpPr>
          <p:nvPr/>
        </p:nvSpPr>
        <p:spPr bwMode="auto">
          <a:xfrm>
            <a:off x="9421813" y="29559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5" name="Rectangle 203" descr="Small grid"/>
          <p:cNvSpPr>
            <a:spLocks noChangeArrowheads="1"/>
          </p:cNvSpPr>
          <p:nvPr/>
        </p:nvSpPr>
        <p:spPr bwMode="auto">
          <a:xfrm>
            <a:off x="9726613" y="29559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6" name="Rectangle 204"/>
          <p:cNvSpPr>
            <a:spLocks noChangeArrowheads="1"/>
          </p:cNvSpPr>
          <p:nvPr/>
        </p:nvSpPr>
        <p:spPr bwMode="auto">
          <a:xfrm>
            <a:off x="88122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57" name="Rectangle 205"/>
          <p:cNvSpPr>
            <a:spLocks noChangeArrowheads="1"/>
          </p:cNvSpPr>
          <p:nvPr/>
        </p:nvSpPr>
        <p:spPr bwMode="auto">
          <a:xfrm>
            <a:off x="91170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58" name="Rectangle 206"/>
          <p:cNvSpPr>
            <a:spLocks noChangeArrowheads="1"/>
          </p:cNvSpPr>
          <p:nvPr/>
        </p:nvSpPr>
        <p:spPr bwMode="auto">
          <a:xfrm>
            <a:off x="94218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59" name="Rectangle 207"/>
          <p:cNvSpPr>
            <a:spLocks noChangeArrowheads="1"/>
          </p:cNvSpPr>
          <p:nvPr/>
        </p:nvSpPr>
        <p:spPr bwMode="auto">
          <a:xfrm>
            <a:off x="97266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0" name="Rectangle 208"/>
          <p:cNvSpPr>
            <a:spLocks noChangeArrowheads="1"/>
          </p:cNvSpPr>
          <p:nvPr/>
        </p:nvSpPr>
        <p:spPr bwMode="auto">
          <a:xfrm>
            <a:off x="8812213" y="35655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1" name="Rectangle 209"/>
          <p:cNvSpPr>
            <a:spLocks noChangeArrowheads="1"/>
          </p:cNvSpPr>
          <p:nvPr/>
        </p:nvSpPr>
        <p:spPr bwMode="auto">
          <a:xfrm>
            <a:off x="9117013" y="35655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2" name="Rectangle 210" descr="Small checker board"/>
          <p:cNvSpPr>
            <a:spLocks noChangeArrowheads="1"/>
          </p:cNvSpPr>
          <p:nvPr/>
        </p:nvSpPr>
        <p:spPr bwMode="auto">
          <a:xfrm>
            <a:off x="9421813" y="3565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63" name="Rectangle 211"/>
          <p:cNvSpPr>
            <a:spLocks noChangeArrowheads="1"/>
          </p:cNvSpPr>
          <p:nvPr/>
        </p:nvSpPr>
        <p:spPr bwMode="auto">
          <a:xfrm>
            <a:off x="9726613" y="35655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64" name="Rectangle 212"/>
          <p:cNvSpPr>
            <a:spLocks noChangeArrowheads="1"/>
          </p:cNvSpPr>
          <p:nvPr/>
        </p:nvSpPr>
        <p:spPr bwMode="auto">
          <a:xfrm>
            <a:off x="8812213" y="38703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5" name="Rectangle 213" descr="Wide downward diagonal"/>
          <p:cNvSpPr>
            <a:spLocks noChangeArrowheads="1"/>
          </p:cNvSpPr>
          <p:nvPr/>
        </p:nvSpPr>
        <p:spPr bwMode="auto">
          <a:xfrm>
            <a:off x="9117013" y="38703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66" name="Rectangle 214"/>
          <p:cNvSpPr>
            <a:spLocks noChangeArrowheads="1"/>
          </p:cNvSpPr>
          <p:nvPr/>
        </p:nvSpPr>
        <p:spPr bwMode="auto">
          <a:xfrm>
            <a:off x="9421813" y="3870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7" name="Rectangle 215" descr="Small checker board"/>
          <p:cNvSpPr>
            <a:spLocks noChangeArrowheads="1"/>
          </p:cNvSpPr>
          <p:nvPr/>
        </p:nvSpPr>
        <p:spPr bwMode="auto">
          <a:xfrm>
            <a:off x="9726613" y="38703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68" name="Rectangle 216"/>
          <p:cNvSpPr>
            <a:spLocks noChangeArrowheads="1"/>
          </p:cNvSpPr>
          <p:nvPr/>
        </p:nvSpPr>
        <p:spPr bwMode="auto">
          <a:xfrm>
            <a:off x="8812213" y="4175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9" name="Rectangle 217"/>
          <p:cNvSpPr>
            <a:spLocks noChangeArrowheads="1"/>
          </p:cNvSpPr>
          <p:nvPr/>
        </p:nvSpPr>
        <p:spPr bwMode="auto">
          <a:xfrm>
            <a:off x="9117013" y="4175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70" name="Rectangle 218" descr="Wide downward diagonal"/>
          <p:cNvSpPr>
            <a:spLocks noChangeArrowheads="1"/>
          </p:cNvSpPr>
          <p:nvPr/>
        </p:nvSpPr>
        <p:spPr bwMode="auto">
          <a:xfrm>
            <a:off x="9421813" y="41751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1" name="Rectangle 219"/>
          <p:cNvSpPr>
            <a:spLocks noChangeArrowheads="1"/>
          </p:cNvSpPr>
          <p:nvPr/>
        </p:nvSpPr>
        <p:spPr bwMode="auto">
          <a:xfrm>
            <a:off x="9726613" y="41751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72" name="Rectangle 220"/>
          <p:cNvSpPr>
            <a:spLocks noChangeArrowheads="1"/>
          </p:cNvSpPr>
          <p:nvPr/>
        </p:nvSpPr>
        <p:spPr bwMode="auto">
          <a:xfrm>
            <a:off x="8812213" y="44799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73" name="Rectangle 221" descr="Wide downward diagonal"/>
          <p:cNvSpPr>
            <a:spLocks noChangeArrowheads="1"/>
          </p:cNvSpPr>
          <p:nvPr/>
        </p:nvSpPr>
        <p:spPr bwMode="auto">
          <a:xfrm>
            <a:off x="9117013" y="44799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4" name="Rectangle 222" descr="Wide downward diagonal"/>
          <p:cNvSpPr>
            <a:spLocks noChangeArrowheads="1"/>
          </p:cNvSpPr>
          <p:nvPr/>
        </p:nvSpPr>
        <p:spPr bwMode="auto">
          <a:xfrm>
            <a:off x="9421813" y="44799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5" name="Rectangle 223"/>
          <p:cNvSpPr>
            <a:spLocks noChangeArrowheads="1"/>
          </p:cNvSpPr>
          <p:nvPr/>
        </p:nvSpPr>
        <p:spPr bwMode="auto">
          <a:xfrm>
            <a:off x="9726613" y="44799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76" name="Rectangle 224"/>
          <p:cNvSpPr>
            <a:spLocks noChangeArrowheads="1"/>
          </p:cNvSpPr>
          <p:nvPr/>
        </p:nvSpPr>
        <p:spPr bwMode="auto">
          <a:xfrm>
            <a:off x="8812213" y="4784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77" name="Rectangle 225" descr="Small grid"/>
          <p:cNvSpPr>
            <a:spLocks noChangeArrowheads="1"/>
          </p:cNvSpPr>
          <p:nvPr/>
        </p:nvSpPr>
        <p:spPr bwMode="auto">
          <a:xfrm>
            <a:off x="9117013" y="47847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8" name="Rectangle 226" descr="Small grid"/>
          <p:cNvSpPr>
            <a:spLocks noChangeArrowheads="1"/>
          </p:cNvSpPr>
          <p:nvPr/>
        </p:nvSpPr>
        <p:spPr bwMode="auto">
          <a:xfrm>
            <a:off x="9421813" y="47847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9" name="Rectangle 227"/>
          <p:cNvSpPr>
            <a:spLocks noChangeArrowheads="1"/>
          </p:cNvSpPr>
          <p:nvPr/>
        </p:nvSpPr>
        <p:spPr bwMode="auto">
          <a:xfrm>
            <a:off x="9726613" y="47847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80" name="Rectangle 228" descr="Wide downward diagonal"/>
          <p:cNvSpPr>
            <a:spLocks noChangeArrowheads="1"/>
          </p:cNvSpPr>
          <p:nvPr/>
        </p:nvSpPr>
        <p:spPr bwMode="auto">
          <a:xfrm>
            <a:off x="8812213" y="50895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81" name="Rectangle 229" descr="Small checker board"/>
          <p:cNvSpPr>
            <a:spLocks noChangeArrowheads="1"/>
          </p:cNvSpPr>
          <p:nvPr/>
        </p:nvSpPr>
        <p:spPr bwMode="auto">
          <a:xfrm>
            <a:off x="9117013" y="5089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82" name="Rectangle 230" descr="Small grid"/>
          <p:cNvSpPr>
            <a:spLocks noChangeArrowheads="1"/>
          </p:cNvSpPr>
          <p:nvPr/>
        </p:nvSpPr>
        <p:spPr bwMode="auto">
          <a:xfrm>
            <a:off x="9421813" y="50895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83" name="Rectangle 231"/>
          <p:cNvSpPr>
            <a:spLocks noChangeArrowheads="1"/>
          </p:cNvSpPr>
          <p:nvPr/>
        </p:nvSpPr>
        <p:spPr bwMode="auto">
          <a:xfrm>
            <a:off x="9726613" y="50895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84" name="Rectangle 232"/>
          <p:cNvSpPr>
            <a:spLocks noChangeArrowheads="1"/>
          </p:cNvSpPr>
          <p:nvPr/>
        </p:nvSpPr>
        <p:spPr bwMode="auto">
          <a:xfrm>
            <a:off x="8812213" y="1736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85" name="Rectangle 233"/>
          <p:cNvSpPr>
            <a:spLocks noChangeArrowheads="1"/>
          </p:cNvSpPr>
          <p:nvPr/>
        </p:nvSpPr>
        <p:spPr bwMode="auto">
          <a:xfrm>
            <a:off x="9117013" y="1736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86" name="Rectangle 234" descr="Wide downward diagonal"/>
          <p:cNvSpPr>
            <a:spLocks noChangeArrowheads="1"/>
          </p:cNvSpPr>
          <p:nvPr/>
        </p:nvSpPr>
        <p:spPr bwMode="auto">
          <a:xfrm>
            <a:off x="9421813" y="17367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87" name="Rectangle 235"/>
          <p:cNvSpPr>
            <a:spLocks noChangeArrowheads="1"/>
          </p:cNvSpPr>
          <p:nvPr/>
        </p:nvSpPr>
        <p:spPr bwMode="auto">
          <a:xfrm>
            <a:off x="9726613" y="17367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88" name="Rectangle 236"/>
          <p:cNvSpPr>
            <a:spLocks noChangeArrowheads="1"/>
          </p:cNvSpPr>
          <p:nvPr/>
        </p:nvSpPr>
        <p:spPr bwMode="auto">
          <a:xfrm>
            <a:off x="8812213" y="20415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89" name="Rectangle 237"/>
          <p:cNvSpPr>
            <a:spLocks noChangeArrowheads="1"/>
          </p:cNvSpPr>
          <p:nvPr/>
        </p:nvSpPr>
        <p:spPr bwMode="auto">
          <a:xfrm>
            <a:off x="9117013" y="20415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0" name="Rectangle 238" descr="Small checker board"/>
          <p:cNvSpPr>
            <a:spLocks noChangeArrowheads="1"/>
          </p:cNvSpPr>
          <p:nvPr/>
        </p:nvSpPr>
        <p:spPr bwMode="auto">
          <a:xfrm>
            <a:off x="9421813" y="2041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1" name="Rectangle 239" descr="Small checker board"/>
          <p:cNvSpPr>
            <a:spLocks noChangeArrowheads="1"/>
          </p:cNvSpPr>
          <p:nvPr/>
        </p:nvSpPr>
        <p:spPr bwMode="auto">
          <a:xfrm>
            <a:off x="9726613" y="2041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2" name="Rectangle 240" descr="Wide downward diagonal"/>
          <p:cNvSpPr>
            <a:spLocks noChangeArrowheads="1"/>
          </p:cNvSpPr>
          <p:nvPr/>
        </p:nvSpPr>
        <p:spPr bwMode="auto">
          <a:xfrm>
            <a:off x="8812213" y="2346325"/>
            <a:ext cx="228600" cy="228600"/>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3" name="Rectangle 241"/>
          <p:cNvSpPr>
            <a:spLocks noChangeArrowheads="1"/>
          </p:cNvSpPr>
          <p:nvPr/>
        </p:nvSpPr>
        <p:spPr bwMode="auto">
          <a:xfrm>
            <a:off x="9117013" y="2346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4" name="Rectangle 242"/>
          <p:cNvSpPr>
            <a:spLocks noChangeArrowheads="1"/>
          </p:cNvSpPr>
          <p:nvPr/>
        </p:nvSpPr>
        <p:spPr bwMode="auto">
          <a:xfrm>
            <a:off x="9421813" y="2346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5" name="Rectangle 243" descr="Small grid"/>
          <p:cNvSpPr>
            <a:spLocks noChangeArrowheads="1"/>
          </p:cNvSpPr>
          <p:nvPr/>
        </p:nvSpPr>
        <p:spPr bwMode="auto">
          <a:xfrm>
            <a:off x="9726613" y="23463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6" name="Rectangle 244"/>
          <p:cNvSpPr>
            <a:spLocks noChangeArrowheads="1"/>
          </p:cNvSpPr>
          <p:nvPr/>
        </p:nvSpPr>
        <p:spPr bwMode="auto">
          <a:xfrm>
            <a:off x="8812213" y="2651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7" name="Rectangle 245"/>
          <p:cNvSpPr>
            <a:spLocks noChangeArrowheads="1"/>
          </p:cNvSpPr>
          <p:nvPr/>
        </p:nvSpPr>
        <p:spPr bwMode="auto">
          <a:xfrm>
            <a:off x="9117013" y="2651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8" name="Rectangle 246" descr="Wide downward diagonal"/>
          <p:cNvSpPr>
            <a:spLocks noChangeArrowheads="1"/>
          </p:cNvSpPr>
          <p:nvPr/>
        </p:nvSpPr>
        <p:spPr bwMode="auto">
          <a:xfrm>
            <a:off x="9421813" y="26511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9" name="Rectangle 247"/>
          <p:cNvSpPr>
            <a:spLocks noChangeArrowheads="1"/>
          </p:cNvSpPr>
          <p:nvPr/>
        </p:nvSpPr>
        <p:spPr bwMode="auto">
          <a:xfrm>
            <a:off x="9726613" y="26511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400" name="Text Box 248"/>
          <p:cNvSpPr txBox="1">
            <a:spLocks noChangeArrowheads="1"/>
          </p:cNvSpPr>
          <p:nvPr/>
        </p:nvSpPr>
        <p:spPr bwMode="auto">
          <a:xfrm rot="10800000">
            <a:off x="1797428" y="1419044"/>
            <a:ext cx="677108" cy="3491277"/>
          </a:xfrm>
          <a:prstGeom prst="rect">
            <a:avLst/>
          </a:prstGeom>
          <a:noFill/>
          <a:ln w="9525">
            <a:noFill/>
            <a:miter lim="800000"/>
            <a:headEnd/>
            <a:tailEnd/>
          </a:ln>
          <a:effectLst/>
        </p:spPr>
        <p:txBody>
          <a:bodyPr vert="eaVert" wrap="none">
            <a:prstTxWarp prst="textNoShape">
              <a:avLst/>
            </a:prstTxWarp>
            <a:spAutoFit/>
          </a:bodyPr>
          <a:lstStyle/>
          <a:p>
            <a:pPr algn="l">
              <a:spcBef>
                <a:spcPct val="0"/>
              </a:spcBef>
            </a:pPr>
            <a:r>
              <a:rPr lang="en-US" sz="3200">
                <a:latin typeface="Arial Narrow" charset="0"/>
              </a:rPr>
              <a:t>Time (processor cycle)</a:t>
            </a:r>
          </a:p>
        </p:txBody>
      </p:sp>
      <p:sp>
        <p:nvSpPr>
          <p:cNvPr id="1457401" name="Line 249"/>
          <p:cNvSpPr>
            <a:spLocks noChangeShapeType="1"/>
          </p:cNvSpPr>
          <p:nvPr/>
        </p:nvSpPr>
        <p:spPr bwMode="auto">
          <a:xfrm>
            <a:off x="2106613" y="4937125"/>
            <a:ext cx="0" cy="838200"/>
          </a:xfrm>
          <a:prstGeom prst="line">
            <a:avLst/>
          </a:prstGeom>
          <a:noFill/>
          <a:ln w="9525">
            <a:solidFill>
              <a:schemeClr val="tx1"/>
            </a:solidFill>
            <a:round/>
            <a:headEnd/>
            <a:tailEnd type="triangle" w="lg" len="lg"/>
          </a:ln>
          <a:effectLst/>
        </p:spPr>
        <p:txBody>
          <a:bodyPr>
            <a:prstTxWarp prst="textNoShape">
              <a:avLst/>
            </a:prstTxWarp>
          </a:bodyPr>
          <a:lstStyle/>
          <a:p>
            <a:endParaRPr lang="en-US"/>
          </a:p>
        </p:txBody>
      </p:sp>
      <p:sp>
        <p:nvSpPr>
          <p:cNvPr id="1457402" name="Text Box 250"/>
          <p:cNvSpPr txBox="1">
            <a:spLocks noChangeArrowheads="1"/>
          </p:cNvSpPr>
          <p:nvPr/>
        </p:nvSpPr>
        <p:spPr bwMode="auto">
          <a:xfrm>
            <a:off x="2411413" y="1365250"/>
            <a:ext cx="1271502" cy="369332"/>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Superscalar</a:t>
            </a:r>
          </a:p>
        </p:txBody>
      </p:sp>
      <p:sp>
        <p:nvSpPr>
          <p:cNvPr id="1457403" name="Text Box 251"/>
          <p:cNvSpPr txBox="1">
            <a:spLocks noChangeArrowheads="1"/>
          </p:cNvSpPr>
          <p:nvPr/>
        </p:nvSpPr>
        <p:spPr bwMode="auto">
          <a:xfrm>
            <a:off x="4011613" y="1365250"/>
            <a:ext cx="1353256" cy="369332"/>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Fine-Grained</a:t>
            </a:r>
          </a:p>
        </p:txBody>
      </p:sp>
      <p:sp>
        <p:nvSpPr>
          <p:cNvPr id="1457404" name="Text Box 252"/>
          <p:cNvSpPr txBox="1">
            <a:spLocks noChangeArrowheads="1"/>
          </p:cNvSpPr>
          <p:nvPr/>
        </p:nvSpPr>
        <p:spPr bwMode="auto">
          <a:xfrm>
            <a:off x="5307013" y="1365250"/>
            <a:ext cx="1606530" cy="369332"/>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Coarse-Grained</a:t>
            </a:r>
          </a:p>
        </p:txBody>
      </p:sp>
      <p:sp>
        <p:nvSpPr>
          <p:cNvPr id="1457405" name="Text Box 253"/>
          <p:cNvSpPr txBox="1">
            <a:spLocks noChangeArrowheads="1"/>
          </p:cNvSpPr>
          <p:nvPr/>
        </p:nvSpPr>
        <p:spPr bwMode="auto">
          <a:xfrm>
            <a:off x="6950076" y="1344613"/>
            <a:ext cx="1636987" cy="369332"/>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Multiprocessing</a:t>
            </a:r>
          </a:p>
        </p:txBody>
      </p:sp>
      <p:sp>
        <p:nvSpPr>
          <p:cNvPr id="1457406" name="Text Box 254"/>
          <p:cNvSpPr txBox="1">
            <a:spLocks noChangeArrowheads="1"/>
          </p:cNvSpPr>
          <p:nvPr/>
        </p:nvSpPr>
        <p:spPr bwMode="auto">
          <a:xfrm>
            <a:off x="8659814" y="1136650"/>
            <a:ext cx="1474787" cy="641350"/>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Simultaneous</a:t>
            </a:r>
          </a:p>
          <a:p>
            <a:pPr algn="l">
              <a:spcBef>
                <a:spcPct val="0"/>
              </a:spcBef>
            </a:pPr>
            <a:r>
              <a:rPr lang="en-US" b="1">
                <a:latin typeface="Arial Narrow" charset="0"/>
              </a:rPr>
              <a:t>Multithreading</a:t>
            </a:r>
          </a:p>
        </p:txBody>
      </p:sp>
      <p:sp>
        <p:nvSpPr>
          <p:cNvPr id="1457407" name="Rectangle 255"/>
          <p:cNvSpPr>
            <a:spLocks noChangeArrowheads="1"/>
          </p:cNvSpPr>
          <p:nvPr/>
        </p:nvSpPr>
        <p:spPr bwMode="auto">
          <a:xfrm>
            <a:off x="3783013" y="57753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spcBef>
                <a:spcPct val="0"/>
              </a:spcBef>
            </a:pPr>
            <a:endParaRPr lang="en-US" sz="3200">
              <a:latin typeface="Arial Narrow" charset="0"/>
            </a:endParaRPr>
          </a:p>
        </p:txBody>
      </p:sp>
      <p:sp>
        <p:nvSpPr>
          <p:cNvPr id="1457408" name="Rectangle 256" descr="Wide downward diagonal"/>
          <p:cNvSpPr>
            <a:spLocks noChangeArrowheads="1"/>
          </p:cNvSpPr>
          <p:nvPr/>
        </p:nvSpPr>
        <p:spPr bwMode="auto">
          <a:xfrm>
            <a:off x="3783013" y="61563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409" name="Rectangle 257"/>
          <p:cNvSpPr>
            <a:spLocks noChangeArrowheads="1"/>
          </p:cNvSpPr>
          <p:nvPr/>
        </p:nvSpPr>
        <p:spPr bwMode="auto">
          <a:xfrm>
            <a:off x="5992813" y="5775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410" name="Rectangle 258" descr="Small checker board"/>
          <p:cNvSpPr>
            <a:spLocks noChangeArrowheads="1"/>
          </p:cNvSpPr>
          <p:nvPr/>
        </p:nvSpPr>
        <p:spPr bwMode="auto">
          <a:xfrm>
            <a:off x="5992813" y="61563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411" name="Rectangle 259" descr="Small grid"/>
          <p:cNvSpPr>
            <a:spLocks noChangeArrowheads="1"/>
          </p:cNvSpPr>
          <p:nvPr/>
        </p:nvSpPr>
        <p:spPr bwMode="auto">
          <a:xfrm>
            <a:off x="8050213" y="57753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412" name="Rectangle 260"/>
          <p:cNvSpPr>
            <a:spLocks noChangeArrowheads="1"/>
          </p:cNvSpPr>
          <p:nvPr/>
        </p:nvSpPr>
        <p:spPr bwMode="auto">
          <a:xfrm>
            <a:off x="8050213" y="61563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413" name="Text Box 261"/>
          <p:cNvSpPr txBox="1">
            <a:spLocks noChangeArrowheads="1"/>
          </p:cNvSpPr>
          <p:nvPr/>
        </p:nvSpPr>
        <p:spPr bwMode="auto">
          <a:xfrm>
            <a:off x="4071939" y="5683251"/>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1</a:t>
            </a:r>
          </a:p>
        </p:txBody>
      </p:sp>
      <p:sp>
        <p:nvSpPr>
          <p:cNvPr id="1457414" name="Text Box 262"/>
          <p:cNvSpPr txBox="1">
            <a:spLocks noChangeArrowheads="1"/>
          </p:cNvSpPr>
          <p:nvPr/>
        </p:nvSpPr>
        <p:spPr bwMode="auto">
          <a:xfrm>
            <a:off x="4078289" y="6080126"/>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2</a:t>
            </a:r>
          </a:p>
        </p:txBody>
      </p:sp>
      <p:sp>
        <p:nvSpPr>
          <p:cNvPr id="1457415" name="Text Box 263"/>
          <p:cNvSpPr txBox="1">
            <a:spLocks noChangeArrowheads="1"/>
          </p:cNvSpPr>
          <p:nvPr/>
        </p:nvSpPr>
        <p:spPr bwMode="auto">
          <a:xfrm>
            <a:off x="6373814" y="5699126"/>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3</a:t>
            </a:r>
          </a:p>
        </p:txBody>
      </p:sp>
      <p:sp>
        <p:nvSpPr>
          <p:cNvPr id="1457416" name="Text Box 264"/>
          <p:cNvSpPr txBox="1">
            <a:spLocks noChangeArrowheads="1"/>
          </p:cNvSpPr>
          <p:nvPr/>
        </p:nvSpPr>
        <p:spPr bwMode="auto">
          <a:xfrm>
            <a:off x="6373814" y="6080126"/>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4</a:t>
            </a:r>
          </a:p>
        </p:txBody>
      </p:sp>
      <p:sp>
        <p:nvSpPr>
          <p:cNvPr id="1457417" name="Text Box 265"/>
          <p:cNvSpPr txBox="1">
            <a:spLocks noChangeArrowheads="1"/>
          </p:cNvSpPr>
          <p:nvPr/>
        </p:nvSpPr>
        <p:spPr bwMode="auto">
          <a:xfrm>
            <a:off x="8355014" y="5699126"/>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5</a:t>
            </a:r>
          </a:p>
        </p:txBody>
      </p:sp>
      <p:sp>
        <p:nvSpPr>
          <p:cNvPr id="1457418" name="Text Box 266"/>
          <p:cNvSpPr txBox="1">
            <a:spLocks noChangeArrowheads="1"/>
          </p:cNvSpPr>
          <p:nvPr/>
        </p:nvSpPr>
        <p:spPr bwMode="auto">
          <a:xfrm>
            <a:off x="8355013" y="6080126"/>
            <a:ext cx="901700"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Idle slot</a:t>
            </a:r>
          </a:p>
        </p:txBody>
      </p:sp>
    </p:spTree>
    <p:extLst>
      <p:ext uri="{BB962C8B-B14F-4D97-AF65-F5344CB8AC3E}">
        <p14:creationId xmlns:p14="http://schemas.microsoft.com/office/powerpoint/2010/main" val="2772162370"/>
      </p:ext>
    </p:extLst>
  </p:cSld>
  <p:clrMapOvr>
    <a:masterClrMapping/>
  </p:clrMapOvr>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ChangeArrowheads="1"/>
          </p:cNvSpPr>
          <p:nvPr>
            <p:ph type="title"/>
          </p:nvPr>
        </p:nvSpPr>
        <p:spPr/>
        <p:txBody>
          <a:bodyPr/>
          <a:lstStyle/>
          <a:p>
            <a:r>
              <a:rPr lang="en-US" smtClean="0"/>
              <a:t>Acknowledgements</a:t>
            </a:r>
            <a:endParaRPr lang="en-US"/>
          </a:p>
        </p:txBody>
      </p:sp>
      <p:sp>
        <p:nvSpPr>
          <p:cNvPr id="1385475" name="Rectangle 3"/>
          <p:cNvSpPr>
            <a:spLocks noGrp="1" noChangeArrowheads="1"/>
          </p:cNvSpPr>
          <p:nvPr>
            <p:ph idx="1"/>
          </p:nvPr>
        </p:nvSpPr>
        <p:spPr>
          <a:xfrm>
            <a:off x="838200" y="1600200"/>
            <a:ext cx="10515600" cy="4576763"/>
          </a:xfrm>
        </p:spPr>
        <p:txBody>
          <a:bodyPr/>
          <a:lstStyle/>
          <a:p>
            <a:r>
              <a:rPr lang="en-US" dirty="0" smtClean="0"/>
              <a:t>These slides contain material developed and copyright by:</a:t>
            </a:r>
          </a:p>
          <a:p>
            <a:pPr lvl="1"/>
            <a:r>
              <a:rPr lang="en-US" dirty="0" smtClean="0"/>
              <a:t>John </a:t>
            </a:r>
            <a:r>
              <a:rPr lang="en-US" dirty="0" err="1" smtClean="0"/>
              <a:t>Kubiatowicz</a:t>
            </a:r>
            <a:r>
              <a:rPr lang="en-US" dirty="0" smtClean="0"/>
              <a:t> (UCB)</a:t>
            </a:r>
          </a:p>
          <a:p>
            <a:pPr lvl="1"/>
            <a:r>
              <a:rPr lang="en-US" altLang="zh-CN" dirty="0" err="1"/>
              <a:t>Krste</a:t>
            </a:r>
            <a:r>
              <a:rPr lang="en-US" altLang="zh-CN" dirty="0"/>
              <a:t> </a:t>
            </a:r>
            <a:r>
              <a:rPr lang="en-US" altLang="zh-CN" dirty="0" err="1" smtClean="0"/>
              <a:t>Asanovic</a:t>
            </a:r>
            <a:r>
              <a:rPr lang="en-US" altLang="zh-CN" dirty="0"/>
              <a:t> </a:t>
            </a:r>
            <a:r>
              <a:rPr lang="en-US" altLang="zh-CN" dirty="0" smtClean="0"/>
              <a:t>(UCB</a:t>
            </a:r>
            <a:r>
              <a:rPr lang="en-US" altLang="zh-CN" dirty="0"/>
              <a:t>)</a:t>
            </a:r>
            <a:endParaRPr lang="en-US" dirty="0" smtClean="0"/>
          </a:p>
          <a:p>
            <a:pPr lvl="1"/>
            <a:r>
              <a:rPr lang="en-US" dirty="0" smtClean="0"/>
              <a:t>David Patterson (UCB)</a:t>
            </a:r>
          </a:p>
          <a:p>
            <a:pPr lvl="1"/>
            <a:r>
              <a:rPr lang="en-US" dirty="0" err="1" smtClean="0"/>
              <a:t>Chenxi</a:t>
            </a:r>
            <a:r>
              <a:rPr lang="en-US" dirty="0" smtClean="0"/>
              <a:t> Zhang (</a:t>
            </a:r>
            <a:r>
              <a:rPr lang="en-US" dirty="0" err="1" smtClean="0"/>
              <a:t>Tongji</a:t>
            </a:r>
            <a:r>
              <a:rPr lang="en-US" dirty="0"/>
              <a:t>)</a:t>
            </a:r>
            <a:endParaRPr lang="en-US" dirty="0" smtClean="0"/>
          </a:p>
          <a:p>
            <a:r>
              <a:rPr lang="en-US" dirty="0" smtClean="0"/>
              <a:t>UCB material derived from course CS</a:t>
            </a:r>
            <a:r>
              <a:rPr lang="en-US" altLang="zh-CN" dirty="0" smtClean="0"/>
              <a:t>1</a:t>
            </a:r>
            <a:r>
              <a:rPr lang="en-US" dirty="0" smtClean="0"/>
              <a:t>52</a:t>
            </a:r>
            <a:r>
              <a:rPr lang="zh-CN" altLang="en-US" dirty="0" smtClean="0"/>
              <a:t>、</a:t>
            </a:r>
            <a:r>
              <a:rPr lang="en-US" altLang="zh-CN" dirty="0" smtClean="0"/>
              <a:t>CS252</a:t>
            </a:r>
          </a:p>
          <a:p>
            <a:endParaRPr lang="en-US" dirty="0"/>
          </a:p>
        </p:txBody>
      </p:sp>
      <p:sp>
        <p:nvSpPr>
          <p:cNvPr id="5" name="Slide Number Placeholder 4"/>
          <p:cNvSpPr>
            <a:spLocks noGrp="1"/>
          </p:cNvSpPr>
          <p:nvPr>
            <p:ph type="sldNum" sz="quarter" idx="12"/>
          </p:nvPr>
        </p:nvSpPr>
        <p:spPr/>
        <p:txBody>
          <a:bodyPr/>
          <a:lstStyle/>
          <a:p>
            <a:fld id="{4AEBDA78-2A05-D743-9457-588AA43B0989}" type="slidenum">
              <a:rPr lang="en-US" smtClean="0"/>
              <a:pPr/>
              <a:t>242</a:t>
            </a:fld>
            <a:endParaRPr lang="en-US"/>
          </a:p>
        </p:txBody>
      </p:sp>
    </p:spTree>
    <p:extLst>
      <p:ext uri="{BB962C8B-B14F-4D97-AF65-F5344CB8AC3E}">
        <p14:creationId xmlns:p14="http://schemas.microsoft.com/office/powerpoint/2010/main" val="635032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245205"/>
            <a:ext cx="10515600" cy="759136"/>
          </a:xfrm>
          <a:noFill/>
        </p:spPr>
        <p:txBody>
          <a:bodyPr>
            <a:normAutofit/>
          </a:bodyPr>
          <a:lstStyle/>
          <a:p>
            <a:r>
              <a:rPr lang="zh-CN" altLang="en-US" dirty="0" smtClean="0"/>
              <a:t>循环展开（1/3)</a:t>
            </a:r>
            <a:endParaRPr lang="en-US" altLang="zh-CN" dirty="0" smtClean="0"/>
          </a:p>
        </p:txBody>
      </p:sp>
      <p:sp>
        <p:nvSpPr>
          <p:cNvPr id="28675" name="Rectangle 3"/>
          <p:cNvSpPr>
            <a:spLocks noGrp="1" noChangeArrowheads="1"/>
          </p:cNvSpPr>
          <p:nvPr>
            <p:ph idx="1"/>
          </p:nvPr>
        </p:nvSpPr>
        <p:spPr>
          <a:xfrm>
            <a:off x="838200" y="1199213"/>
            <a:ext cx="10515600" cy="5291528"/>
          </a:xfrm>
          <a:noFill/>
        </p:spPr>
        <p:txBody>
          <a:bodyPr>
            <a:noAutofit/>
          </a:bodyPr>
          <a:lstStyle/>
          <a:p>
            <a:pPr marL="0" indent="0">
              <a:lnSpc>
                <a:spcPct val="100000"/>
              </a:lnSpc>
              <a:buNone/>
            </a:pPr>
            <a:r>
              <a:rPr lang="en-US" altLang="zh-CN" sz="2400" dirty="0">
                <a:ea typeface="宋体" panose="02010600030101010101" pitchFamily="2" charset="-122"/>
              </a:rPr>
              <a:t>Example: </a:t>
            </a:r>
            <a:r>
              <a:rPr lang="zh-CN" altLang="en-US" sz="2400" dirty="0">
                <a:ea typeface="宋体" panose="02010600030101010101" pitchFamily="2" charset="-122"/>
              </a:rPr>
              <a:t>下列程序段存在哪些数据相关</a:t>
            </a:r>
            <a:r>
              <a:rPr lang="en-US" altLang="zh-CN" sz="2400" dirty="0">
                <a:ea typeface="宋体" panose="02010600030101010101" pitchFamily="2" charset="-122"/>
              </a:rPr>
              <a:t>? </a:t>
            </a:r>
            <a:br>
              <a:rPr lang="en-US" altLang="zh-CN" sz="2400" dirty="0">
                <a:ea typeface="宋体" panose="02010600030101010101" pitchFamily="2" charset="-122"/>
              </a:rPr>
            </a:br>
            <a:r>
              <a:rPr lang="en-US" altLang="zh-CN" sz="2400" dirty="0">
                <a:ea typeface="宋体" panose="02010600030101010101" pitchFamily="2" charset="-122"/>
              </a:rPr>
              <a:t>(A,B,C </a:t>
            </a:r>
            <a:r>
              <a:rPr lang="zh-CN" altLang="en-US" sz="2400" dirty="0">
                <a:ea typeface="宋体" panose="02010600030101010101" pitchFamily="2" charset="-122"/>
              </a:rPr>
              <a:t>指向不同的存储区且不存在覆盖区</a:t>
            </a:r>
            <a:r>
              <a:rPr lang="en-US" altLang="zh-CN" sz="2400" dirty="0">
                <a:ea typeface="宋体" panose="02010600030101010101" pitchFamily="2" charset="-122"/>
              </a:rPr>
              <a:t>)</a:t>
            </a:r>
            <a:br>
              <a:rPr lang="en-US" altLang="zh-CN" sz="2400" dirty="0">
                <a:ea typeface="宋体" panose="02010600030101010101" pitchFamily="2" charset="-122"/>
              </a:rPr>
            </a:br>
            <a:endParaRPr lang="en-US" altLang="zh-CN" sz="2400" dirty="0">
              <a:ea typeface="宋体" panose="02010600030101010101" pitchFamily="2" charset="-122"/>
            </a:endParaRPr>
          </a:p>
          <a:p>
            <a:pPr marL="0" indent="0">
              <a:lnSpc>
                <a:spcPct val="100000"/>
              </a:lnSpc>
              <a:buNone/>
            </a:pPr>
            <a:r>
              <a:rPr lang="en-US" altLang="zh-CN" sz="2400" dirty="0">
                <a:ea typeface="宋体" panose="02010600030101010101" pitchFamily="2" charset="-122"/>
              </a:rPr>
              <a:t>    for (</a:t>
            </a:r>
            <a:r>
              <a:rPr lang="en-US" altLang="zh-CN" sz="2400" dirty="0" err="1">
                <a:ea typeface="宋体" panose="02010600030101010101" pitchFamily="2" charset="-122"/>
              </a:rPr>
              <a:t>i</a:t>
            </a:r>
            <a:r>
              <a:rPr lang="en-US" altLang="zh-CN" sz="2400" dirty="0">
                <a:ea typeface="宋体" panose="02010600030101010101" pitchFamily="2" charset="-122"/>
              </a:rPr>
              <a:t>=1; </a:t>
            </a:r>
            <a:r>
              <a:rPr lang="en-US" altLang="zh-CN" sz="2400" dirty="0" err="1">
                <a:ea typeface="宋体" panose="02010600030101010101" pitchFamily="2" charset="-122"/>
              </a:rPr>
              <a:t>i</a:t>
            </a:r>
            <a:r>
              <a:rPr lang="en-US" altLang="zh-CN" sz="2400" dirty="0">
                <a:ea typeface="宋体" panose="02010600030101010101" pitchFamily="2" charset="-122"/>
              </a:rPr>
              <a:t>&lt;=100; </a:t>
            </a:r>
            <a:r>
              <a:rPr lang="en-US" altLang="zh-CN" sz="2400" dirty="0" err="1">
                <a:ea typeface="宋体" panose="02010600030101010101" pitchFamily="2" charset="-122"/>
              </a:rPr>
              <a:t>i</a:t>
            </a:r>
            <a:r>
              <a:rPr lang="en-US" altLang="zh-CN" sz="2400" dirty="0">
                <a:ea typeface="宋体" panose="02010600030101010101" pitchFamily="2" charset="-122"/>
              </a:rPr>
              <a:t>=i+1) {</a:t>
            </a:r>
            <a:br>
              <a:rPr lang="en-US" altLang="zh-CN" sz="2400" dirty="0">
                <a:ea typeface="宋体" panose="02010600030101010101" pitchFamily="2" charset="-122"/>
              </a:rPr>
            </a:br>
            <a:r>
              <a:rPr lang="en-US" altLang="zh-CN" sz="2400" dirty="0">
                <a:ea typeface="宋体" panose="02010600030101010101" pitchFamily="2" charset="-122"/>
              </a:rPr>
              <a:t>	A[i+1] = A[</a:t>
            </a:r>
            <a:r>
              <a:rPr lang="en-US" altLang="zh-CN" sz="2400" dirty="0" err="1">
                <a:ea typeface="宋体" panose="02010600030101010101" pitchFamily="2" charset="-122"/>
              </a:rPr>
              <a:t>i</a:t>
            </a:r>
            <a:r>
              <a:rPr lang="en-US" altLang="zh-CN" sz="2400" dirty="0">
                <a:ea typeface="宋体" panose="02010600030101010101" pitchFamily="2" charset="-122"/>
              </a:rPr>
              <a:t>] + C[</a:t>
            </a:r>
            <a:r>
              <a:rPr lang="en-US" altLang="zh-CN" sz="2400" dirty="0" err="1">
                <a:ea typeface="宋体" panose="02010600030101010101" pitchFamily="2" charset="-122"/>
              </a:rPr>
              <a:t>i</a:t>
            </a:r>
            <a:r>
              <a:rPr lang="en-US" altLang="zh-CN" sz="2400" dirty="0">
                <a:ea typeface="宋体" panose="02010600030101010101" pitchFamily="2" charset="-122"/>
              </a:rPr>
              <a:t>];          /* S1 */</a:t>
            </a:r>
            <a:br>
              <a:rPr lang="en-US" altLang="zh-CN" sz="2400" dirty="0">
                <a:ea typeface="宋体" panose="02010600030101010101" pitchFamily="2" charset="-122"/>
              </a:rPr>
            </a:br>
            <a:r>
              <a:rPr lang="en-US" altLang="zh-CN" sz="2400" dirty="0">
                <a:ea typeface="宋体" panose="02010600030101010101" pitchFamily="2" charset="-122"/>
              </a:rPr>
              <a:t>	B[i+1] = B[</a:t>
            </a:r>
            <a:r>
              <a:rPr lang="en-US" altLang="zh-CN" sz="2400" dirty="0" err="1">
                <a:ea typeface="宋体" panose="02010600030101010101" pitchFamily="2" charset="-122"/>
              </a:rPr>
              <a:t>i</a:t>
            </a:r>
            <a:r>
              <a:rPr lang="en-US" altLang="zh-CN" sz="2400" dirty="0">
                <a:ea typeface="宋体" panose="02010600030101010101" pitchFamily="2" charset="-122"/>
              </a:rPr>
              <a:t>] + A[i+1];      /* S2 */</a:t>
            </a:r>
          </a:p>
          <a:p>
            <a:pPr marL="0" indent="0">
              <a:lnSpc>
                <a:spcPct val="100000"/>
              </a:lnSpc>
              <a:buNone/>
            </a:pPr>
            <a:r>
              <a:rPr lang="en-US" altLang="zh-CN" sz="2400" dirty="0">
                <a:ea typeface="宋体" panose="02010600030101010101" pitchFamily="2" charset="-122"/>
              </a:rPr>
              <a:t>    } </a:t>
            </a:r>
          </a:p>
          <a:p>
            <a:pPr marL="0" indent="0">
              <a:lnSpc>
                <a:spcPct val="100000"/>
              </a:lnSpc>
              <a:buNone/>
            </a:pPr>
            <a:r>
              <a:rPr lang="en-US" altLang="zh-CN" sz="2400" dirty="0">
                <a:ea typeface="宋体" panose="02010600030101010101" pitchFamily="2" charset="-122"/>
              </a:rPr>
              <a:t>	1. S2</a:t>
            </a:r>
            <a:r>
              <a:rPr lang="zh-CN" altLang="en-US" sz="2400" dirty="0">
                <a:ea typeface="宋体" panose="02010600030101010101" pitchFamily="2" charset="-122"/>
              </a:rPr>
              <a:t>使用由</a:t>
            </a:r>
            <a:r>
              <a:rPr lang="en-US" altLang="zh-CN" sz="2400" dirty="0">
                <a:ea typeface="宋体" panose="02010600030101010101" pitchFamily="2" charset="-122"/>
              </a:rPr>
              <a:t>S1</a:t>
            </a:r>
            <a:r>
              <a:rPr lang="zh-CN" altLang="en-US" sz="2400" dirty="0">
                <a:ea typeface="宋体" panose="02010600030101010101" pitchFamily="2" charset="-122"/>
              </a:rPr>
              <a:t>在同一循环计算出的 </a:t>
            </a:r>
            <a:r>
              <a:rPr lang="en-US" altLang="zh-CN" sz="2400" dirty="0">
                <a:ea typeface="宋体" panose="02010600030101010101" pitchFamily="2" charset="-122"/>
              </a:rPr>
              <a:t>A[i+1]. </a:t>
            </a:r>
          </a:p>
          <a:p>
            <a:pPr marL="0" indent="0">
              <a:lnSpc>
                <a:spcPct val="100000"/>
              </a:lnSpc>
              <a:buNone/>
            </a:pPr>
            <a:r>
              <a:rPr lang="en-US" altLang="zh-CN" sz="2400" dirty="0">
                <a:ea typeface="宋体" panose="02010600030101010101" pitchFamily="2" charset="-122"/>
              </a:rPr>
              <a:t>	2. S1 </a:t>
            </a:r>
            <a:r>
              <a:rPr lang="zh-CN" altLang="en-US" sz="2400" dirty="0">
                <a:ea typeface="宋体" panose="02010600030101010101" pitchFamily="2" charset="-122"/>
              </a:rPr>
              <a:t>使用由</a:t>
            </a:r>
            <a:r>
              <a:rPr lang="en-US" altLang="zh-CN" sz="2400" dirty="0">
                <a:ea typeface="宋体" panose="02010600030101010101" pitchFamily="2" charset="-122"/>
              </a:rPr>
              <a:t>S1</a:t>
            </a:r>
            <a:r>
              <a:rPr lang="zh-CN" altLang="en-US" sz="2400" dirty="0">
                <a:ea typeface="宋体" panose="02010600030101010101" pitchFamily="2" charset="-122"/>
              </a:rPr>
              <a:t>在前一次循环中计算的值，同样</a:t>
            </a:r>
            <a:r>
              <a:rPr lang="en-US" altLang="zh-CN" sz="2400" dirty="0">
                <a:ea typeface="宋体" panose="02010600030101010101" pitchFamily="2" charset="-122"/>
              </a:rPr>
              <a:t>S2</a:t>
            </a:r>
            <a:r>
              <a:rPr lang="zh-CN" altLang="en-US" sz="2400" dirty="0">
                <a:ea typeface="宋体" panose="02010600030101010101" pitchFamily="2" charset="-122"/>
              </a:rPr>
              <a:t>也使用由</a:t>
            </a:r>
            <a:r>
              <a:rPr lang="en-US" altLang="zh-CN" sz="2400" dirty="0">
                <a:ea typeface="宋体" panose="02010600030101010101" pitchFamily="2" charset="-122"/>
              </a:rPr>
              <a:t>S2</a:t>
            </a:r>
            <a:r>
              <a:rPr lang="zh-CN" altLang="en-US" sz="2400" dirty="0">
                <a:ea typeface="宋体" panose="02010600030101010101" pitchFamily="2" charset="-122"/>
              </a:rPr>
              <a:t>在前一次循环中计算的值</a:t>
            </a:r>
            <a:r>
              <a:rPr lang="en-US" altLang="zh-CN" sz="2400" dirty="0">
                <a:ea typeface="宋体" panose="02010600030101010101" pitchFamily="2" charset="-122"/>
              </a:rPr>
              <a:t>. </a:t>
            </a:r>
            <a:r>
              <a:rPr lang="zh-CN" altLang="en-US" sz="2400" dirty="0">
                <a:ea typeface="宋体" panose="02010600030101010101" pitchFamily="2" charset="-122"/>
              </a:rPr>
              <a:t>这种存在于循环间的相关，我们称为 “</a:t>
            </a:r>
            <a:r>
              <a:rPr lang="en-US" altLang="zh-CN" sz="2400" dirty="0">
                <a:solidFill>
                  <a:schemeClr val="hlink"/>
                </a:solidFill>
                <a:ea typeface="宋体" panose="02010600030101010101" pitchFamily="2" charset="-122"/>
              </a:rPr>
              <a:t>loop-carried dependence</a:t>
            </a:r>
            <a:r>
              <a:rPr lang="en-US" altLang="zh-CN" sz="2400" dirty="0" smtClean="0">
                <a:ea typeface="宋体" panose="02010600030101010101" pitchFamily="2" charset="-122"/>
              </a:rPr>
              <a:t>”</a:t>
            </a:r>
            <a:r>
              <a:rPr lang="zh-CN" altLang="en-US" sz="2400" dirty="0" smtClean="0">
                <a:ea typeface="宋体" panose="02010600030101010101" pitchFamily="2" charset="-122"/>
              </a:rPr>
              <a:t>这</a:t>
            </a:r>
            <a:r>
              <a:rPr lang="zh-CN" altLang="en-US" sz="2400" dirty="0">
                <a:ea typeface="宋体" panose="02010600030101010101" pitchFamily="2" charset="-122"/>
              </a:rPr>
              <a:t>表示循环间存在相关，不能并行执行，它与我们前面的例子中循环间无关是有区别的</a:t>
            </a:r>
          </a:p>
        </p:txBody>
      </p:sp>
    </p:spTree>
    <p:extLst>
      <p:ext uri="{BB962C8B-B14F-4D97-AF65-F5344CB8AC3E}">
        <p14:creationId xmlns:p14="http://schemas.microsoft.com/office/powerpoint/2010/main" val="97117287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192847"/>
            <a:ext cx="10515600" cy="854075"/>
          </a:xfrm>
          <a:noFill/>
        </p:spPr>
        <p:txBody>
          <a:bodyPr/>
          <a:lstStyle/>
          <a:p>
            <a:r>
              <a:rPr lang="zh-CN" altLang="en-US" dirty="0" smtClean="0"/>
              <a:t>循环展开（2/3)</a:t>
            </a:r>
            <a:endParaRPr lang="en-US" altLang="zh-CN" dirty="0" smtClean="0"/>
          </a:p>
        </p:txBody>
      </p:sp>
      <p:sp>
        <p:nvSpPr>
          <p:cNvPr id="29699" name="Rectangle 3"/>
          <p:cNvSpPr>
            <a:spLocks noGrp="1" noChangeArrowheads="1"/>
          </p:cNvSpPr>
          <p:nvPr>
            <p:ph idx="1"/>
          </p:nvPr>
        </p:nvSpPr>
        <p:spPr>
          <a:xfrm>
            <a:off x="838200" y="1152939"/>
            <a:ext cx="10515600" cy="5024024"/>
          </a:xfrm>
          <a:noFill/>
        </p:spPr>
        <p:txBody>
          <a:bodyPr/>
          <a:lstStyle/>
          <a:p>
            <a:pPr>
              <a:lnSpc>
                <a:spcPct val="100000"/>
              </a:lnSpc>
            </a:pPr>
            <a:r>
              <a:rPr lang="en-US" altLang="zh-CN" dirty="0" err="1">
                <a:ea typeface="宋体" panose="02010600030101010101" pitchFamily="2" charset="-122"/>
              </a:rPr>
              <a:t>Example:A,B,C,D</a:t>
            </a:r>
            <a:r>
              <a:rPr lang="en-US" altLang="zh-CN" dirty="0">
                <a:ea typeface="宋体" panose="02010600030101010101" pitchFamily="2" charset="-122"/>
              </a:rPr>
              <a:t> distinct &amp; </a:t>
            </a:r>
            <a:r>
              <a:rPr lang="en-US" altLang="zh-CN" dirty="0" err="1">
                <a:ea typeface="宋体" panose="02010600030101010101" pitchFamily="2" charset="-122"/>
              </a:rPr>
              <a:t>nonoverlapping</a:t>
            </a:r>
            <a:r>
              <a:rPr lang="en-US" altLang="zh-CN" dirty="0">
                <a:ea typeface="宋体" panose="02010600030101010101" pitchFamily="2" charset="-122"/>
              </a:rPr>
              <a:t/>
            </a:r>
            <a:br>
              <a:rPr lang="en-US" altLang="zh-CN" dirty="0">
                <a:ea typeface="宋体" panose="02010600030101010101" pitchFamily="2" charset="-122"/>
              </a:rPr>
            </a:br>
            <a:r>
              <a:rPr lang="en-US" altLang="zh-CN" dirty="0" smtClean="0">
                <a:ea typeface="宋体" panose="02010600030101010101" pitchFamily="2" charset="-122"/>
              </a:rPr>
              <a:t>for (</a:t>
            </a:r>
            <a:r>
              <a:rPr lang="en-US" altLang="zh-CN" dirty="0" err="1" smtClean="0">
                <a:ea typeface="宋体" panose="02010600030101010101" pitchFamily="2" charset="-122"/>
              </a:rPr>
              <a:t>i</a:t>
            </a:r>
            <a:r>
              <a:rPr lang="en-US" altLang="zh-CN" dirty="0" smtClean="0">
                <a:ea typeface="宋体" panose="02010600030101010101" pitchFamily="2" charset="-122"/>
              </a:rPr>
              <a:t>=1; </a:t>
            </a:r>
            <a:r>
              <a:rPr lang="en-US" altLang="zh-CN" dirty="0" err="1" smtClean="0">
                <a:ea typeface="宋体" panose="02010600030101010101" pitchFamily="2" charset="-122"/>
              </a:rPr>
              <a:t>i</a:t>
            </a:r>
            <a:r>
              <a:rPr lang="en-US" altLang="zh-CN" dirty="0" smtClean="0">
                <a:ea typeface="宋体" panose="02010600030101010101" pitchFamily="2" charset="-122"/>
              </a:rPr>
              <a:t>&lt;=100; </a:t>
            </a:r>
            <a:r>
              <a:rPr lang="en-US" altLang="zh-CN" dirty="0" err="1" smtClean="0">
                <a:ea typeface="宋体" panose="02010600030101010101" pitchFamily="2" charset="-122"/>
              </a:rPr>
              <a:t>i</a:t>
            </a:r>
            <a:r>
              <a:rPr lang="en-US" altLang="zh-CN" dirty="0" smtClean="0">
                <a:ea typeface="宋体" panose="02010600030101010101" pitchFamily="2" charset="-122"/>
              </a:rPr>
              <a:t>=i+1) {</a:t>
            </a:r>
            <a:br>
              <a:rPr lang="en-US" altLang="zh-CN" dirty="0" smtClean="0">
                <a:ea typeface="宋体" panose="02010600030101010101" pitchFamily="2" charset="-122"/>
              </a:rPr>
            </a:br>
            <a:r>
              <a:rPr lang="en-US" altLang="zh-CN" dirty="0" smtClean="0">
                <a:ea typeface="宋体" panose="02010600030101010101" pitchFamily="2" charset="-122"/>
              </a:rPr>
              <a:t>	A[</a:t>
            </a:r>
            <a:r>
              <a:rPr lang="en-US" altLang="zh-CN" dirty="0" err="1" smtClean="0">
                <a:ea typeface="宋体" panose="02010600030101010101" pitchFamily="2" charset="-122"/>
              </a:rPr>
              <a:t>i</a:t>
            </a:r>
            <a:r>
              <a:rPr lang="en-US" altLang="zh-CN" dirty="0" smtClean="0">
                <a:ea typeface="宋体" panose="02010600030101010101" pitchFamily="2" charset="-122"/>
              </a:rPr>
              <a:t>] = A[</a:t>
            </a:r>
            <a:r>
              <a:rPr lang="en-US" altLang="zh-CN" dirty="0" err="1" smtClean="0">
                <a:ea typeface="宋体" panose="02010600030101010101" pitchFamily="2" charset="-122"/>
              </a:rPr>
              <a:t>i</a:t>
            </a:r>
            <a:r>
              <a:rPr lang="en-US" altLang="zh-CN" dirty="0" smtClean="0">
                <a:ea typeface="宋体" panose="02010600030101010101" pitchFamily="2" charset="-122"/>
              </a:rPr>
              <a:t>] + B[</a:t>
            </a:r>
            <a:r>
              <a:rPr lang="en-US" altLang="zh-CN" dirty="0" err="1" smtClean="0">
                <a:ea typeface="宋体" panose="02010600030101010101" pitchFamily="2" charset="-122"/>
              </a:rPr>
              <a:t>i</a:t>
            </a:r>
            <a:r>
              <a:rPr lang="en-US" altLang="zh-CN" dirty="0" smtClean="0">
                <a:ea typeface="宋体" panose="02010600030101010101" pitchFamily="2" charset="-122"/>
              </a:rPr>
              <a:t>];    /* S1 */</a:t>
            </a:r>
            <a:br>
              <a:rPr lang="en-US" altLang="zh-CN" dirty="0" smtClean="0">
                <a:ea typeface="宋体" panose="02010600030101010101" pitchFamily="2" charset="-122"/>
              </a:rPr>
            </a:br>
            <a:r>
              <a:rPr lang="en-US" altLang="zh-CN" dirty="0" smtClean="0">
                <a:ea typeface="宋体" panose="02010600030101010101" pitchFamily="2" charset="-122"/>
              </a:rPr>
              <a:t>	B[i+1] = C[</a:t>
            </a:r>
            <a:r>
              <a:rPr lang="en-US" altLang="zh-CN" dirty="0" err="1" smtClean="0">
                <a:ea typeface="宋体" panose="02010600030101010101" pitchFamily="2" charset="-122"/>
              </a:rPr>
              <a:t>i</a:t>
            </a:r>
            <a:r>
              <a:rPr lang="en-US" altLang="zh-CN" dirty="0" smtClean="0">
                <a:ea typeface="宋体" panose="02010600030101010101" pitchFamily="2" charset="-122"/>
              </a:rPr>
              <a:t>] + D[</a:t>
            </a:r>
            <a:r>
              <a:rPr lang="en-US" altLang="zh-CN" dirty="0" err="1" smtClean="0">
                <a:ea typeface="宋体" panose="02010600030101010101" pitchFamily="2" charset="-122"/>
              </a:rPr>
              <a:t>i</a:t>
            </a:r>
            <a:r>
              <a:rPr lang="en-US" altLang="zh-CN" dirty="0" smtClean="0">
                <a:ea typeface="宋体" panose="02010600030101010101" pitchFamily="2" charset="-122"/>
              </a:rPr>
              <a:t>];} /* S2 */</a:t>
            </a:r>
            <a:br>
              <a:rPr lang="en-US" altLang="zh-CN" dirty="0" smtClean="0">
                <a:ea typeface="宋体" panose="02010600030101010101" pitchFamily="2" charset="-122"/>
              </a:rPr>
            </a:br>
            <a:endParaRPr lang="en-US" altLang="zh-CN" dirty="0" smtClean="0">
              <a:ea typeface="宋体" panose="02010600030101010101" pitchFamily="2" charset="-122"/>
            </a:endParaRPr>
          </a:p>
          <a:p>
            <a:pPr>
              <a:lnSpc>
                <a:spcPct val="100000"/>
              </a:lnSpc>
              <a:buFontTx/>
              <a:buNone/>
            </a:pPr>
            <a:r>
              <a:rPr lang="en-US" altLang="zh-CN" dirty="0">
                <a:ea typeface="宋体" panose="02010600030101010101" pitchFamily="2" charset="-122"/>
              </a:rPr>
              <a:t> </a:t>
            </a:r>
            <a:r>
              <a:rPr lang="en-US" altLang="zh-CN" dirty="0" smtClean="0">
                <a:ea typeface="宋体" panose="02010600030101010101" pitchFamily="2" charset="-122"/>
              </a:rPr>
              <a:t>  1. S1</a:t>
            </a:r>
            <a:r>
              <a:rPr lang="zh-CN" altLang="en-US" dirty="0" smtClean="0">
                <a:ea typeface="宋体" panose="02010600030101010101" pitchFamily="2" charset="-122"/>
              </a:rPr>
              <a:t>和</a:t>
            </a:r>
            <a:r>
              <a:rPr lang="en-US" altLang="zh-CN" dirty="0" smtClean="0">
                <a:ea typeface="宋体" panose="02010600030101010101" pitchFamily="2" charset="-122"/>
              </a:rPr>
              <a:t>S2</a:t>
            </a:r>
            <a:r>
              <a:rPr lang="zh-CN" altLang="en-US" dirty="0" smtClean="0">
                <a:ea typeface="宋体" panose="02010600030101010101" pitchFamily="2" charset="-122"/>
              </a:rPr>
              <a:t>没有相关，</a:t>
            </a:r>
            <a:r>
              <a:rPr lang="en-US" altLang="zh-CN" dirty="0" smtClean="0">
                <a:ea typeface="宋体" panose="02010600030101010101" pitchFamily="2" charset="-122"/>
              </a:rPr>
              <a:t>S1</a:t>
            </a:r>
            <a:r>
              <a:rPr lang="zh-CN" altLang="en-US" dirty="0" smtClean="0">
                <a:ea typeface="宋体" panose="02010600030101010101" pitchFamily="2" charset="-122"/>
              </a:rPr>
              <a:t>和</a:t>
            </a:r>
            <a:r>
              <a:rPr lang="en-US" altLang="zh-CN" dirty="0" smtClean="0">
                <a:ea typeface="宋体" panose="02010600030101010101" pitchFamily="2" charset="-122"/>
              </a:rPr>
              <a:t>S2</a:t>
            </a:r>
            <a:r>
              <a:rPr lang="zh-CN" altLang="en-US" dirty="0" smtClean="0">
                <a:ea typeface="宋体" panose="02010600030101010101" pitchFamily="2" charset="-122"/>
              </a:rPr>
              <a:t>互换不会影响程序的正确性</a:t>
            </a:r>
          </a:p>
          <a:p>
            <a:pPr>
              <a:lnSpc>
                <a:spcPct val="100000"/>
              </a:lnSpc>
              <a:buFontTx/>
              <a:buNone/>
            </a:pPr>
            <a:r>
              <a:rPr lang="en-US" altLang="zh-CN" dirty="0" smtClean="0">
                <a:ea typeface="宋体" panose="02010600030101010101" pitchFamily="2" charset="-122"/>
              </a:rPr>
              <a:t>   2. </a:t>
            </a:r>
            <a:r>
              <a:rPr lang="zh-CN" altLang="en-US" dirty="0" smtClean="0">
                <a:ea typeface="宋体" panose="02010600030101010101" pitchFamily="2" charset="-122"/>
              </a:rPr>
              <a:t>在第一次循环中，</a:t>
            </a:r>
            <a:r>
              <a:rPr lang="en-US" altLang="zh-CN" dirty="0" smtClean="0">
                <a:ea typeface="宋体" panose="02010600030101010101" pitchFamily="2" charset="-122"/>
              </a:rPr>
              <a:t>S1</a:t>
            </a:r>
            <a:r>
              <a:rPr lang="zh-CN" altLang="en-US" dirty="0" smtClean="0">
                <a:ea typeface="宋体" panose="02010600030101010101" pitchFamily="2" charset="-122"/>
              </a:rPr>
              <a:t>依赖于前一次循环的</a:t>
            </a:r>
            <a:r>
              <a:rPr lang="en-US" altLang="zh-CN" dirty="0" smtClean="0">
                <a:ea typeface="宋体" panose="02010600030101010101" pitchFamily="2" charset="-122"/>
              </a:rPr>
              <a:t>B[1].</a:t>
            </a:r>
          </a:p>
          <a:p>
            <a:pPr>
              <a:lnSpc>
                <a:spcPct val="100000"/>
              </a:lnSpc>
            </a:pPr>
            <a:endParaRPr lang="en-US" altLang="zh-CN" dirty="0">
              <a:ea typeface="宋体" panose="02010600030101010101" pitchFamily="2" charset="-122"/>
            </a:endParaRPr>
          </a:p>
        </p:txBody>
      </p:sp>
    </p:spTree>
    <p:extLst>
      <p:ext uri="{BB962C8B-B14F-4D97-AF65-F5344CB8AC3E}">
        <p14:creationId xmlns:p14="http://schemas.microsoft.com/office/powerpoint/2010/main" val="254992749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14600" y="330200"/>
            <a:ext cx="7162800" cy="1041400"/>
          </a:xfrm>
          <a:noFill/>
        </p:spPr>
        <p:txBody>
          <a:bodyPr/>
          <a:lstStyle/>
          <a:p>
            <a:r>
              <a:rPr lang="zh-CN" altLang="en-US" dirty="0" smtClean="0"/>
              <a:t>循环展开（3/3)</a:t>
            </a:r>
          </a:p>
        </p:txBody>
      </p:sp>
      <p:sp>
        <p:nvSpPr>
          <p:cNvPr id="30723" name="Rectangle 3"/>
          <p:cNvSpPr>
            <a:spLocks noGrp="1" noChangeArrowheads="1"/>
          </p:cNvSpPr>
          <p:nvPr>
            <p:ph type="body" idx="1"/>
          </p:nvPr>
        </p:nvSpPr>
        <p:spPr>
          <a:xfrm>
            <a:off x="3200400" y="3345657"/>
            <a:ext cx="6477000" cy="2971800"/>
          </a:xfrm>
          <a:noFill/>
        </p:spPr>
        <p:txBody>
          <a:bodyPr/>
          <a:lstStyle/>
          <a:p>
            <a:pPr>
              <a:buFontTx/>
              <a:buNone/>
            </a:pPr>
            <a:r>
              <a:rPr lang="en-US" altLang="zh-CN" b="0" dirty="0" smtClean="0">
                <a:latin typeface="Courier" pitchFamily="49" charset="0"/>
                <a:ea typeface="宋体" panose="02010600030101010101" pitchFamily="2" charset="-122"/>
              </a:rPr>
              <a:t>	</a:t>
            </a:r>
          </a:p>
          <a:p>
            <a:pPr>
              <a:buFontTx/>
              <a:buNone/>
            </a:pPr>
            <a:r>
              <a:rPr lang="en-US" altLang="zh-CN" b="0" dirty="0" smtClean="0">
                <a:latin typeface="Courier" pitchFamily="49" charset="0"/>
                <a:ea typeface="宋体" panose="02010600030101010101" pitchFamily="2" charset="-122"/>
              </a:rPr>
              <a:t>	</a:t>
            </a:r>
            <a:r>
              <a:rPr lang="en-US" altLang="zh-CN" b="0" dirty="0" smtClean="0">
                <a:ea typeface="宋体" panose="02010600030101010101" pitchFamily="2" charset="-122"/>
              </a:rPr>
              <a:t>A[1] = A[1] + B[1];</a:t>
            </a:r>
          </a:p>
          <a:p>
            <a:pPr>
              <a:buFontTx/>
              <a:buNone/>
            </a:pPr>
            <a:r>
              <a:rPr lang="en-US" altLang="zh-CN" dirty="0" smtClean="0">
                <a:ea typeface="宋体" panose="02010600030101010101" pitchFamily="2" charset="-122"/>
              </a:rPr>
              <a:t>	for 	</a:t>
            </a:r>
            <a:r>
              <a:rPr lang="en-US" altLang="zh-CN" b="0" dirty="0" smtClean="0">
                <a:ea typeface="宋体" panose="02010600030101010101" pitchFamily="2" charset="-122"/>
              </a:rPr>
              <a:t>(</a:t>
            </a:r>
            <a:r>
              <a:rPr lang="en-US" altLang="zh-CN" b="0" dirty="0" err="1" smtClean="0">
                <a:ea typeface="宋体" panose="02010600030101010101" pitchFamily="2" charset="-122"/>
              </a:rPr>
              <a:t>i</a:t>
            </a:r>
            <a:r>
              <a:rPr lang="en-US" altLang="zh-CN" b="0" dirty="0" smtClean="0">
                <a:ea typeface="宋体" panose="02010600030101010101" pitchFamily="2" charset="-122"/>
              </a:rPr>
              <a:t>=1; </a:t>
            </a:r>
            <a:r>
              <a:rPr lang="en-US" altLang="zh-CN" b="0" dirty="0" err="1" smtClean="0">
                <a:ea typeface="宋体" panose="02010600030101010101" pitchFamily="2" charset="-122"/>
              </a:rPr>
              <a:t>i</a:t>
            </a:r>
            <a:r>
              <a:rPr lang="en-US" altLang="zh-CN" b="0" dirty="0" smtClean="0">
                <a:ea typeface="宋体" panose="02010600030101010101" pitchFamily="2" charset="-122"/>
              </a:rPr>
              <a:t>&lt;=99; </a:t>
            </a:r>
            <a:r>
              <a:rPr lang="en-US" altLang="zh-CN" b="0" dirty="0" err="1" smtClean="0">
                <a:ea typeface="宋体" panose="02010600030101010101" pitchFamily="2" charset="-122"/>
              </a:rPr>
              <a:t>i</a:t>
            </a:r>
            <a:r>
              <a:rPr lang="en-US" altLang="zh-CN" b="0" dirty="0" smtClean="0">
                <a:ea typeface="宋体" panose="02010600030101010101" pitchFamily="2" charset="-122"/>
              </a:rPr>
              <a:t>=i+1) {</a:t>
            </a:r>
            <a:br>
              <a:rPr lang="en-US" altLang="zh-CN" b="0" dirty="0" smtClean="0">
                <a:ea typeface="宋体" panose="02010600030101010101" pitchFamily="2" charset="-122"/>
              </a:rPr>
            </a:br>
            <a:r>
              <a:rPr lang="en-US" altLang="zh-CN" b="0" dirty="0" smtClean="0">
                <a:ea typeface="宋体" panose="02010600030101010101" pitchFamily="2" charset="-122"/>
              </a:rPr>
              <a:t>	B[i+1] = C[</a:t>
            </a:r>
            <a:r>
              <a:rPr lang="en-US" altLang="zh-CN" b="0" dirty="0" err="1" smtClean="0">
                <a:ea typeface="宋体" panose="02010600030101010101" pitchFamily="2" charset="-122"/>
              </a:rPr>
              <a:t>i</a:t>
            </a:r>
            <a:r>
              <a:rPr lang="en-US" altLang="zh-CN" b="0" dirty="0" smtClean="0">
                <a:ea typeface="宋体" panose="02010600030101010101" pitchFamily="2" charset="-122"/>
              </a:rPr>
              <a:t>] + D[</a:t>
            </a:r>
            <a:r>
              <a:rPr lang="en-US" altLang="zh-CN" b="0" dirty="0" err="1" smtClean="0">
                <a:ea typeface="宋体" panose="02010600030101010101" pitchFamily="2" charset="-122"/>
              </a:rPr>
              <a:t>i</a:t>
            </a:r>
            <a:r>
              <a:rPr lang="en-US" altLang="zh-CN" b="0" dirty="0" smtClean="0">
                <a:ea typeface="宋体" panose="02010600030101010101" pitchFamily="2" charset="-122"/>
              </a:rPr>
              <a:t>];</a:t>
            </a:r>
            <a:br>
              <a:rPr lang="en-US" altLang="zh-CN" b="0" dirty="0" smtClean="0">
                <a:ea typeface="宋体" panose="02010600030101010101" pitchFamily="2" charset="-122"/>
              </a:rPr>
            </a:br>
            <a:r>
              <a:rPr lang="en-US" altLang="zh-CN" b="0" dirty="0" smtClean="0">
                <a:ea typeface="宋体" panose="02010600030101010101" pitchFamily="2" charset="-122"/>
              </a:rPr>
              <a:t>	A[i+1] = A[i+1] + B[i+1];</a:t>
            </a:r>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sz="2000" dirty="0">
                <a:ea typeface="宋体" panose="02010600030101010101" pitchFamily="2" charset="-122"/>
              </a:rPr>
              <a:t>}</a:t>
            </a:r>
          </a:p>
          <a:p>
            <a:pPr>
              <a:buFontTx/>
              <a:buNone/>
            </a:pPr>
            <a:r>
              <a:rPr lang="en-US" altLang="zh-CN" sz="2000" dirty="0">
                <a:ea typeface="宋体" panose="02010600030101010101" pitchFamily="2" charset="-122"/>
              </a:rPr>
              <a:t>	B[101] = C[100] + D[100];</a:t>
            </a:r>
          </a:p>
          <a:p>
            <a:pPr>
              <a:buFontTx/>
              <a:buNone/>
            </a:pPr>
            <a:endParaRPr lang="en-US" altLang="zh-CN" sz="2000" dirty="0">
              <a:ea typeface="宋体" panose="02010600030101010101" pitchFamily="2" charset="-122"/>
            </a:endParaRPr>
          </a:p>
        </p:txBody>
      </p:sp>
      <p:sp>
        <p:nvSpPr>
          <p:cNvPr id="30724" name="Rectangle 4"/>
          <p:cNvSpPr>
            <a:spLocks noChangeArrowheads="1"/>
          </p:cNvSpPr>
          <p:nvPr/>
        </p:nvSpPr>
        <p:spPr bwMode="auto">
          <a:xfrm>
            <a:off x="3429000" y="1752601"/>
            <a:ext cx="4754828" cy="15081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ea typeface="宋体" panose="02010600030101010101" pitchFamily="2" charset="-122"/>
              </a:rPr>
              <a:t>for (</a:t>
            </a:r>
            <a:r>
              <a:rPr lang="en-US" altLang="zh-CN" sz="2400" dirty="0" err="1">
                <a:ea typeface="宋体" panose="02010600030101010101" pitchFamily="2" charset="-122"/>
              </a:rPr>
              <a:t>i</a:t>
            </a:r>
            <a:r>
              <a:rPr lang="en-US" altLang="zh-CN" sz="2400" dirty="0">
                <a:ea typeface="宋体" panose="02010600030101010101" pitchFamily="2" charset="-122"/>
              </a:rPr>
              <a:t>=1; </a:t>
            </a:r>
            <a:r>
              <a:rPr lang="en-US" altLang="zh-CN" sz="2400" dirty="0" err="1">
                <a:ea typeface="宋体" panose="02010600030101010101" pitchFamily="2" charset="-122"/>
              </a:rPr>
              <a:t>i</a:t>
            </a:r>
            <a:r>
              <a:rPr lang="en-US" altLang="zh-CN" sz="2400" dirty="0">
                <a:ea typeface="宋体" panose="02010600030101010101" pitchFamily="2" charset="-122"/>
              </a:rPr>
              <a:t>&lt;=100; </a:t>
            </a:r>
            <a:r>
              <a:rPr lang="en-US" altLang="zh-CN" sz="2400" dirty="0" err="1">
                <a:ea typeface="宋体" panose="02010600030101010101" pitchFamily="2" charset="-122"/>
              </a:rPr>
              <a:t>i</a:t>
            </a:r>
            <a:r>
              <a:rPr lang="en-US" altLang="zh-CN" sz="2400" dirty="0">
                <a:ea typeface="宋体" panose="02010600030101010101" pitchFamily="2" charset="-122"/>
              </a:rPr>
              <a:t>=i+1) {</a:t>
            </a:r>
            <a:br>
              <a:rPr lang="en-US" altLang="zh-CN" sz="2400" dirty="0">
                <a:ea typeface="宋体" panose="02010600030101010101" pitchFamily="2" charset="-122"/>
              </a:rPr>
            </a:br>
            <a:r>
              <a:rPr lang="en-US" altLang="zh-CN" sz="2400" dirty="0">
                <a:ea typeface="宋体" panose="02010600030101010101" pitchFamily="2" charset="-122"/>
              </a:rPr>
              <a:t>	A[</a:t>
            </a:r>
            <a:r>
              <a:rPr lang="en-US" altLang="zh-CN" sz="2400" dirty="0" err="1">
                <a:ea typeface="宋体" panose="02010600030101010101" pitchFamily="2" charset="-122"/>
              </a:rPr>
              <a:t>i</a:t>
            </a:r>
            <a:r>
              <a:rPr lang="en-US" altLang="zh-CN" sz="2400" dirty="0">
                <a:ea typeface="宋体" panose="02010600030101010101" pitchFamily="2" charset="-122"/>
              </a:rPr>
              <a:t>] = A[</a:t>
            </a:r>
            <a:r>
              <a:rPr lang="en-US" altLang="zh-CN" sz="2400" dirty="0" err="1">
                <a:ea typeface="宋体" panose="02010600030101010101" pitchFamily="2" charset="-122"/>
              </a:rPr>
              <a:t>i</a:t>
            </a:r>
            <a:r>
              <a:rPr lang="en-US" altLang="zh-CN" sz="2400" dirty="0">
                <a:ea typeface="宋体" panose="02010600030101010101" pitchFamily="2" charset="-122"/>
              </a:rPr>
              <a:t>] + B[</a:t>
            </a:r>
            <a:r>
              <a:rPr lang="en-US" altLang="zh-CN" sz="2400" dirty="0" err="1">
                <a:ea typeface="宋体" panose="02010600030101010101" pitchFamily="2" charset="-122"/>
              </a:rPr>
              <a:t>i</a:t>
            </a:r>
            <a:r>
              <a:rPr lang="en-US" altLang="zh-CN" sz="2400" dirty="0">
                <a:ea typeface="宋体" panose="02010600030101010101" pitchFamily="2" charset="-122"/>
              </a:rPr>
              <a:t>];    /* S1 */</a:t>
            </a:r>
            <a:br>
              <a:rPr lang="en-US" altLang="zh-CN" sz="2400" dirty="0">
                <a:ea typeface="宋体" panose="02010600030101010101" pitchFamily="2" charset="-122"/>
              </a:rPr>
            </a:br>
            <a:r>
              <a:rPr lang="en-US" altLang="zh-CN" sz="2400" dirty="0">
                <a:ea typeface="宋体" panose="02010600030101010101" pitchFamily="2" charset="-122"/>
              </a:rPr>
              <a:t>	B[i+1] = C[</a:t>
            </a:r>
            <a:r>
              <a:rPr lang="en-US" altLang="zh-CN" sz="2400" dirty="0" err="1">
                <a:ea typeface="宋体" panose="02010600030101010101" pitchFamily="2" charset="-122"/>
              </a:rPr>
              <a:t>i</a:t>
            </a:r>
            <a:r>
              <a:rPr lang="en-US" altLang="zh-CN" sz="2400" dirty="0">
                <a:ea typeface="宋体" panose="02010600030101010101" pitchFamily="2" charset="-122"/>
              </a:rPr>
              <a:t>] + D[</a:t>
            </a:r>
            <a:r>
              <a:rPr lang="en-US" altLang="zh-CN" sz="2400" dirty="0" err="1">
                <a:ea typeface="宋体" panose="02010600030101010101" pitchFamily="2" charset="-122"/>
              </a:rPr>
              <a:t>i</a:t>
            </a:r>
            <a:r>
              <a:rPr lang="en-US" altLang="zh-CN" sz="2400" dirty="0">
                <a:ea typeface="宋体" panose="02010600030101010101" pitchFamily="2" charset="-122"/>
              </a:rPr>
              <a:t>];} /* S2 */</a:t>
            </a:r>
            <a:r>
              <a:rPr lang="en-US" altLang="zh-CN" sz="2000" dirty="0">
                <a:latin typeface="Times" panose="02020603050405020304" pitchFamily="18" charset="0"/>
                <a:ea typeface="宋体" panose="02010600030101010101" pitchFamily="2" charset="-122"/>
              </a:rPr>
              <a:t/>
            </a:r>
            <a:br>
              <a:rPr lang="en-US" altLang="zh-CN" sz="2000" dirty="0">
                <a:latin typeface="Times" panose="02020603050405020304" pitchFamily="18" charset="0"/>
                <a:ea typeface="宋体" panose="02010600030101010101" pitchFamily="2" charset="-122"/>
              </a:rPr>
            </a:br>
            <a:endParaRPr lang="en-US" altLang="zh-CN" sz="2000" dirty="0">
              <a:latin typeface="Times" panose="02020603050405020304" pitchFamily="18" charset="0"/>
              <a:ea typeface="宋体" panose="02010600030101010101" pitchFamily="2" charset="-122"/>
            </a:endParaRPr>
          </a:p>
        </p:txBody>
      </p:sp>
      <p:sp>
        <p:nvSpPr>
          <p:cNvPr id="30725" name="Text Box 5"/>
          <p:cNvSpPr txBox="1">
            <a:spLocks noChangeArrowheads="1"/>
          </p:cNvSpPr>
          <p:nvPr/>
        </p:nvSpPr>
        <p:spPr bwMode="auto">
          <a:xfrm>
            <a:off x="2155825" y="1808559"/>
            <a:ext cx="7175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rPr>
              <a:t>OLD:</a:t>
            </a:r>
          </a:p>
        </p:txBody>
      </p:sp>
      <p:sp>
        <p:nvSpPr>
          <p:cNvPr id="30726" name="Text Box 6"/>
          <p:cNvSpPr txBox="1">
            <a:spLocks noChangeArrowheads="1"/>
          </p:cNvSpPr>
          <p:nvPr/>
        </p:nvSpPr>
        <p:spPr bwMode="auto">
          <a:xfrm>
            <a:off x="2061541" y="3998844"/>
            <a:ext cx="781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ea typeface="宋体" panose="02010600030101010101" pitchFamily="2" charset="-122"/>
              </a:rPr>
              <a:t>NEW:</a:t>
            </a:r>
          </a:p>
        </p:txBody>
      </p:sp>
    </p:spTree>
    <p:extLst>
      <p:ext uri="{BB962C8B-B14F-4D97-AF65-F5344CB8AC3E}">
        <p14:creationId xmlns:p14="http://schemas.microsoft.com/office/powerpoint/2010/main" val="163509376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365126"/>
            <a:ext cx="10515600" cy="628788"/>
          </a:xfrm>
        </p:spPr>
        <p:txBody>
          <a:bodyPr/>
          <a:lstStyle/>
          <a:p>
            <a:r>
              <a:rPr lang="en-US" altLang="zh-CN" sz="3200" dirty="0"/>
              <a:t>Review </a:t>
            </a:r>
          </a:p>
        </p:txBody>
      </p:sp>
      <p:sp>
        <p:nvSpPr>
          <p:cNvPr id="31747" name="Rectangle 3"/>
          <p:cNvSpPr>
            <a:spLocks noGrp="1" noChangeArrowheads="1"/>
          </p:cNvSpPr>
          <p:nvPr>
            <p:ph idx="1"/>
          </p:nvPr>
        </p:nvSpPr>
        <p:spPr>
          <a:xfrm>
            <a:off x="838199" y="993914"/>
            <a:ext cx="10823713" cy="5183049"/>
          </a:xfrm>
        </p:spPr>
        <p:txBody>
          <a:bodyPr>
            <a:normAutofit lnSpcReduction="10000"/>
          </a:bodyPr>
          <a:lstStyle/>
          <a:p>
            <a:pPr>
              <a:lnSpc>
                <a:spcPct val="80000"/>
              </a:lnSpc>
            </a:pPr>
            <a:r>
              <a:rPr lang="zh-CN" altLang="en-US" dirty="0" smtClean="0">
                <a:ea typeface="宋体" panose="02010600030101010101" pitchFamily="2" charset="-122"/>
              </a:rPr>
              <a:t>指令级并行</a:t>
            </a:r>
            <a:r>
              <a:rPr lang="en-US" altLang="zh-CN" dirty="0" smtClean="0">
                <a:ea typeface="宋体" panose="02010600030101010101" pitchFamily="2" charset="-122"/>
              </a:rPr>
              <a:t>(ILP)</a:t>
            </a:r>
          </a:p>
          <a:p>
            <a:pPr>
              <a:lnSpc>
                <a:spcPct val="80000"/>
              </a:lnSpc>
            </a:pPr>
            <a:r>
              <a:rPr lang="zh-CN" altLang="en-US" dirty="0" smtClean="0">
                <a:ea typeface="宋体" panose="02010600030101010101" pitchFamily="2" charset="-122"/>
              </a:rPr>
              <a:t>流水线的平均</a:t>
            </a:r>
            <a:r>
              <a:rPr lang="en-US" altLang="zh-CN" dirty="0" smtClean="0">
                <a:ea typeface="宋体" panose="02010600030101010101" pitchFamily="2" charset="-122"/>
              </a:rPr>
              <a:t>CPI</a:t>
            </a:r>
          </a:p>
          <a:p>
            <a:pPr>
              <a:lnSpc>
                <a:spcPct val="80000"/>
              </a:lnSpc>
              <a:buFontTx/>
              <a:buNone/>
            </a:pPr>
            <a:r>
              <a:rPr lang="en-US" altLang="zh-CN" sz="2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Pipeline  CPI = </a:t>
            </a:r>
            <a:endParaRPr lang="en-US" altLang="zh-CN" sz="2400" dirty="0" smtClean="0">
              <a:latin typeface="Times New Roman" panose="02020603050405020304" pitchFamily="18" charset="0"/>
              <a:ea typeface="宋体" panose="02010600030101010101" pitchFamily="2" charset="-122"/>
            </a:endParaRPr>
          </a:p>
          <a:p>
            <a:pPr>
              <a:lnSpc>
                <a:spcPct val="80000"/>
              </a:lnSpc>
              <a:buFontTx/>
              <a:buNone/>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Ideal Pipeline CPI </a:t>
            </a:r>
            <a:endParaRPr lang="en-US" altLang="zh-CN" sz="2400" dirty="0" smtClean="0">
              <a:latin typeface="Times New Roman" panose="02020603050405020304" pitchFamily="18" charset="0"/>
              <a:ea typeface="宋体" panose="02010600030101010101" pitchFamily="2" charset="-122"/>
            </a:endParaRPr>
          </a:p>
          <a:p>
            <a:pPr>
              <a:lnSpc>
                <a:spcPct val="80000"/>
              </a:lnSpc>
              <a:buFontTx/>
              <a:buNone/>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 </a:t>
            </a:r>
            <a:r>
              <a:rPr lang="en-US" altLang="zh-CN" sz="2400" dirty="0" err="1" smtClean="0">
                <a:latin typeface="Times New Roman" panose="02020603050405020304" pitchFamily="18" charset="0"/>
                <a:ea typeface="宋体" panose="02010600030101010101" pitchFamily="2" charset="-122"/>
              </a:rPr>
              <a:t>Struct</a:t>
            </a:r>
            <a:r>
              <a:rPr lang="en-US" altLang="zh-CN" sz="2400" dirty="0" smtClean="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Stalls + RAW Stalls + WAR Stalls + WAW Stalls + Control Stalls</a:t>
            </a:r>
          </a:p>
          <a:p>
            <a:pPr>
              <a:lnSpc>
                <a:spcPct val="80000"/>
              </a:lnSpc>
            </a:pPr>
            <a:r>
              <a:rPr lang="zh-CN" altLang="en-US" dirty="0">
                <a:latin typeface="Times New Roman" panose="02020603050405020304" pitchFamily="18" charset="0"/>
                <a:ea typeface="宋体" panose="02010600030101010101" pitchFamily="2" charset="-122"/>
              </a:rPr>
              <a:t>提高指令级并行的方法</a:t>
            </a:r>
          </a:p>
          <a:p>
            <a:pPr lvl="1">
              <a:lnSpc>
                <a:spcPct val="80000"/>
              </a:lnSpc>
            </a:pPr>
            <a:r>
              <a:rPr lang="zh-CN" altLang="en-US" dirty="0">
                <a:latin typeface="Times New Roman" panose="02020603050405020304" pitchFamily="18" charset="0"/>
                <a:ea typeface="宋体" panose="02010600030101010101" pitchFamily="2" charset="-122"/>
              </a:rPr>
              <a:t>软件方法：指令流调度，循环展开，软件流水线，</a:t>
            </a:r>
            <a:r>
              <a:rPr lang="en-US" altLang="zh-CN" dirty="0">
                <a:latin typeface="Times New Roman" panose="02020603050405020304" pitchFamily="18" charset="0"/>
                <a:ea typeface="宋体" panose="02010600030101010101" pitchFamily="2" charset="-122"/>
              </a:rPr>
              <a:t>trace scheduling</a:t>
            </a:r>
          </a:p>
          <a:p>
            <a:pPr lvl="1">
              <a:lnSpc>
                <a:spcPct val="80000"/>
              </a:lnSpc>
            </a:pPr>
            <a:r>
              <a:rPr lang="zh-CN" altLang="en-US" dirty="0">
                <a:latin typeface="Times New Roman" panose="02020603050405020304" pitchFamily="18" charset="0"/>
                <a:ea typeface="宋体" panose="02010600030101010101" pitchFamily="2" charset="-122"/>
              </a:rPr>
              <a:t>硬件方法</a:t>
            </a:r>
          </a:p>
          <a:p>
            <a:pPr>
              <a:lnSpc>
                <a:spcPct val="80000"/>
              </a:lnSpc>
            </a:pPr>
            <a:r>
              <a:rPr lang="zh-CN" altLang="en-US" dirty="0">
                <a:latin typeface="Times New Roman" panose="02020603050405020304" pitchFamily="18" charset="0"/>
                <a:ea typeface="宋体" panose="02010600030101010101" pitchFamily="2" charset="-122"/>
              </a:rPr>
              <a:t>循环展开</a:t>
            </a:r>
          </a:p>
          <a:p>
            <a:pPr lvl="1">
              <a:lnSpc>
                <a:spcPct val="80000"/>
              </a:lnSpc>
            </a:pPr>
            <a:r>
              <a:rPr lang="zh-CN" altLang="en-US" dirty="0">
                <a:latin typeface="Times New Roman" panose="02020603050405020304" pitchFamily="18" charset="0"/>
                <a:ea typeface="宋体" panose="02010600030101010101" pitchFamily="2" charset="-122"/>
              </a:rPr>
              <a:t>指令调度，必须保证程序运行的结果不变</a:t>
            </a:r>
          </a:p>
          <a:p>
            <a:pPr lvl="1">
              <a:lnSpc>
                <a:spcPct val="80000"/>
              </a:lnSpc>
            </a:pPr>
            <a:r>
              <a:rPr lang="zh-CN" altLang="en-US" dirty="0">
                <a:latin typeface="Times New Roman" panose="02020603050405020304" pitchFamily="18" charset="0"/>
                <a:ea typeface="宋体" panose="02010600030101010101" pitchFamily="2" charset="-122"/>
              </a:rPr>
              <a:t>偏移量的修改</a:t>
            </a:r>
          </a:p>
          <a:p>
            <a:pPr lvl="1">
              <a:lnSpc>
                <a:spcPct val="80000"/>
              </a:lnSpc>
            </a:pPr>
            <a:r>
              <a:rPr lang="zh-CN" altLang="en-US" dirty="0">
                <a:latin typeface="Times New Roman" panose="02020603050405020304" pitchFamily="18" charset="0"/>
                <a:ea typeface="宋体" panose="02010600030101010101" pitchFamily="2" charset="-122"/>
              </a:rPr>
              <a:t>寄存器的重命名</a:t>
            </a:r>
          </a:p>
          <a:p>
            <a:pPr lvl="1">
              <a:lnSpc>
                <a:spcPct val="80000"/>
              </a:lnSpc>
            </a:pPr>
            <a:r>
              <a:rPr lang="zh-CN" altLang="en-US" dirty="0">
                <a:latin typeface="Times New Roman" panose="02020603050405020304" pitchFamily="18" charset="0"/>
                <a:ea typeface="宋体" panose="02010600030101010101" pitchFamily="2" charset="-122"/>
              </a:rPr>
              <a:t>循环步长的</a:t>
            </a:r>
            <a:r>
              <a:rPr lang="zh-CN" altLang="en-US" dirty="0" smtClean="0">
                <a:latin typeface="Times New Roman" panose="02020603050405020304" pitchFamily="18" charset="0"/>
                <a:ea typeface="宋体" panose="02010600030101010101" pitchFamily="2" charset="-122"/>
              </a:rPr>
              <a:t>调整</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674703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365126"/>
            <a:ext cx="10515600" cy="469762"/>
          </a:xfrm>
          <a:noFill/>
        </p:spPr>
        <p:txBody>
          <a:bodyPr>
            <a:normAutofit fontScale="90000"/>
          </a:bodyPr>
          <a:lstStyle/>
          <a:p>
            <a:r>
              <a:rPr lang="en-US" altLang="zh-CN" dirty="0"/>
              <a:t>5</a:t>
            </a:r>
            <a:r>
              <a:rPr lang="zh-CN" altLang="en-US" dirty="0" smtClean="0"/>
              <a:t>.</a:t>
            </a:r>
            <a:r>
              <a:rPr lang="en-US" altLang="zh-CN" dirty="0"/>
              <a:t>3</a:t>
            </a:r>
            <a:r>
              <a:rPr lang="zh-CN" altLang="en-US" dirty="0" smtClean="0"/>
              <a:t> 硬件方案: 指令级并行 </a:t>
            </a:r>
          </a:p>
        </p:txBody>
      </p:sp>
      <p:sp>
        <p:nvSpPr>
          <p:cNvPr id="32771" name="Rectangle 3"/>
          <p:cNvSpPr>
            <a:spLocks noGrp="1" noChangeArrowheads="1"/>
          </p:cNvSpPr>
          <p:nvPr>
            <p:ph idx="1"/>
          </p:nvPr>
        </p:nvSpPr>
        <p:spPr>
          <a:xfrm>
            <a:off x="838200" y="1060174"/>
            <a:ext cx="10515600" cy="5116789"/>
          </a:xfrm>
          <a:noFill/>
        </p:spPr>
        <p:txBody>
          <a:bodyPr>
            <a:normAutofit/>
          </a:bodyPr>
          <a:lstStyle/>
          <a:p>
            <a:r>
              <a:rPr lang="zh-CN" altLang="en-US" dirty="0" smtClean="0">
                <a:ea typeface="宋体" panose="02010600030101010101" pitchFamily="2" charset="-122"/>
              </a:rPr>
              <a:t>为什么要使用硬件调度方案</a:t>
            </a:r>
            <a:r>
              <a:rPr lang="en-US" altLang="zh-CN" dirty="0" smtClean="0">
                <a:ea typeface="宋体" panose="02010600030101010101" pitchFamily="2" charset="-122"/>
              </a:rPr>
              <a:t>?</a:t>
            </a:r>
            <a:endParaRPr lang="en-US" altLang="zh-CN" sz="2000" dirty="0">
              <a:ea typeface="宋体" panose="02010600030101010101" pitchFamily="2" charset="-122"/>
            </a:endParaRPr>
          </a:p>
          <a:p>
            <a:pPr lvl="1"/>
            <a:r>
              <a:rPr lang="zh-CN" altLang="en-US" dirty="0" smtClean="0">
                <a:ea typeface="宋体" panose="02010600030101010101" pitchFamily="2" charset="-122"/>
              </a:rPr>
              <a:t>在编译时无法确定的相关，可以通过硬件调度来优化</a:t>
            </a:r>
          </a:p>
          <a:p>
            <a:pPr lvl="1"/>
            <a:r>
              <a:rPr lang="zh-CN" altLang="en-US" dirty="0" smtClean="0">
                <a:ea typeface="宋体" panose="02010600030101010101" pitchFamily="2" charset="-122"/>
              </a:rPr>
              <a:t>编译器简单</a:t>
            </a:r>
          </a:p>
          <a:p>
            <a:pPr lvl="1"/>
            <a:r>
              <a:rPr lang="zh-CN" altLang="en-US" dirty="0" smtClean="0">
                <a:ea typeface="宋体" panose="02010600030101010101" pitchFamily="2" charset="-122"/>
              </a:rPr>
              <a:t>代码在不同组织结构的机器上，同样可以有效的运行</a:t>
            </a:r>
          </a:p>
          <a:p>
            <a:r>
              <a:rPr lang="zh-CN" altLang="en-US" dirty="0" smtClean="0">
                <a:ea typeface="宋体" panose="02010600030101010101" pitchFamily="2" charset="-122"/>
              </a:rPr>
              <a:t>基本思想</a:t>
            </a:r>
            <a:r>
              <a:rPr lang="en-US" altLang="zh-CN" dirty="0" smtClean="0">
                <a:ea typeface="宋体" panose="02010600030101010101" pitchFamily="2" charset="-122"/>
              </a:rPr>
              <a:t>: </a:t>
            </a:r>
            <a:r>
              <a:rPr lang="zh-CN" altLang="en-US" dirty="0" smtClean="0">
                <a:ea typeface="宋体" panose="02010600030101010101" pitchFamily="2" charset="-122"/>
              </a:rPr>
              <a:t>允许 </a:t>
            </a:r>
            <a:r>
              <a:rPr lang="en-US" altLang="zh-CN" dirty="0" smtClean="0">
                <a:ea typeface="宋体" panose="02010600030101010101" pitchFamily="2" charset="-122"/>
              </a:rPr>
              <a:t>stall</a:t>
            </a:r>
            <a:r>
              <a:rPr lang="zh-CN" altLang="en-US" dirty="0" smtClean="0">
                <a:ea typeface="宋体" panose="02010600030101010101" pitchFamily="2" charset="-122"/>
              </a:rPr>
              <a:t>后的指令继续向前流动</a:t>
            </a:r>
            <a:endParaRPr lang="zh-CN" altLang="en-US" sz="2000" dirty="0">
              <a:ea typeface="宋体" panose="02010600030101010101" pitchFamily="2" charset="-122"/>
            </a:endParaRPr>
          </a:p>
          <a:p>
            <a:pPr>
              <a:buFontTx/>
              <a:buNone/>
            </a:pPr>
            <a:r>
              <a:rPr lang="zh-CN" altLang="en-US" sz="2000" dirty="0">
                <a:latin typeface="Courier" pitchFamily="49" charset="0"/>
                <a:ea typeface="宋体" panose="02010600030101010101" pitchFamily="2" charset="-122"/>
              </a:rPr>
              <a:t>		</a:t>
            </a:r>
            <a:r>
              <a:rPr lang="en-US" altLang="zh-CN" sz="2400" b="1" dirty="0">
                <a:latin typeface="Courier" pitchFamily="49" charset="0"/>
                <a:ea typeface="宋体" panose="02010600030101010101" pitchFamily="2" charset="-122"/>
              </a:rPr>
              <a:t>DIVD	</a:t>
            </a:r>
            <a:r>
              <a:rPr lang="en-US" altLang="zh-CN" sz="2400" b="1" dirty="0">
                <a:solidFill>
                  <a:schemeClr val="hlink"/>
                </a:solidFill>
                <a:latin typeface="Courier" pitchFamily="49" charset="0"/>
                <a:ea typeface="宋体" panose="02010600030101010101" pitchFamily="2" charset="-122"/>
              </a:rPr>
              <a:t>F0</a:t>
            </a:r>
            <a:r>
              <a:rPr lang="en-US" altLang="zh-CN" sz="2400" b="1" dirty="0">
                <a:latin typeface="Courier" pitchFamily="49" charset="0"/>
                <a:ea typeface="宋体" panose="02010600030101010101" pitchFamily="2" charset="-122"/>
              </a:rPr>
              <a:t>,F2,F4</a:t>
            </a:r>
          </a:p>
          <a:p>
            <a:pPr>
              <a:buFontTx/>
              <a:buNone/>
            </a:pPr>
            <a:r>
              <a:rPr lang="en-US" altLang="zh-CN" sz="2400" b="1" dirty="0">
                <a:latin typeface="Courier" pitchFamily="49" charset="0"/>
                <a:ea typeface="宋体" panose="02010600030101010101" pitchFamily="2" charset="-122"/>
              </a:rPr>
              <a:t>		ADDD	F10,</a:t>
            </a:r>
            <a:r>
              <a:rPr lang="en-US" altLang="zh-CN" sz="2400" b="1" dirty="0">
                <a:solidFill>
                  <a:schemeClr val="hlink"/>
                </a:solidFill>
                <a:latin typeface="Courier" pitchFamily="49" charset="0"/>
                <a:ea typeface="宋体" panose="02010600030101010101" pitchFamily="2" charset="-122"/>
              </a:rPr>
              <a:t>F0</a:t>
            </a:r>
            <a:r>
              <a:rPr lang="en-US" altLang="zh-CN" sz="2400" b="1" dirty="0">
                <a:latin typeface="Courier" pitchFamily="49" charset="0"/>
                <a:ea typeface="宋体" panose="02010600030101010101" pitchFamily="2" charset="-122"/>
              </a:rPr>
              <a:t>,F8</a:t>
            </a:r>
          </a:p>
          <a:p>
            <a:pPr>
              <a:buFontTx/>
              <a:buNone/>
            </a:pPr>
            <a:r>
              <a:rPr lang="en-US" altLang="zh-CN" sz="2400" b="1" dirty="0">
                <a:solidFill>
                  <a:schemeClr val="accent1"/>
                </a:solidFill>
                <a:latin typeface="Courier" pitchFamily="49" charset="0"/>
                <a:ea typeface="宋体" panose="02010600030101010101" pitchFamily="2" charset="-122"/>
              </a:rPr>
              <a:t>		SUBD	F12,F8,F14</a:t>
            </a:r>
            <a:endParaRPr lang="en-US" altLang="zh-CN" sz="2400" b="1" dirty="0">
              <a:latin typeface="Courier" pitchFamily="49" charset="0"/>
              <a:ea typeface="宋体" panose="02010600030101010101" pitchFamily="2" charset="-122"/>
            </a:endParaRPr>
          </a:p>
          <a:p>
            <a:pPr lvl="1"/>
            <a:r>
              <a:rPr lang="zh-CN" altLang="en-US" dirty="0" smtClean="0">
                <a:ea typeface="宋体" panose="02010600030101010101" pitchFamily="2" charset="-122"/>
              </a:rPr>
              <a:t>允许乱序执行（</a:t>
            </a:r>
            <a:r>
              <a:rPr lang="en-US" altLang="zh-CN" dirty="0" smtClean="0">
                <a:ea typeface="宋体" panose="02010600030101010101" pitchFamily="2" charset="-122"/>
              </a:rPr>
              <a:t>out-of-order execution）</a:t>
            </a:r>
            <a:r>
              <a:rPr lang="zh-CN" altLang="en-US" dirty="0" smtClean="0">
                <a:ea typeface="宋体" panose="02010600030101010101" pitchFamily="2" charset="-122"/>
              </a:rPr>
              <a:t> </a:t>
            </a:r>
            <a:r>
              <a:rPr lang="en-US" altLang="zh-CN" dirty="0" smtClean="0">
                <a:ea typeface="宋体" panose="02010600030101010101" pitchFamily="2" charset="-122"/>
              </a:rPr>
              <a:t>=&gt; out-of-order completion</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183067005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310656"/>
            <a:ext cx="10515600" cy="729157"/>
          </a:xfrm>
        </p:spPr>
        <p:txBody>
          <a:bodyPr/>
          <a:lstStyle/>
          <a:p>
            <a:pPr eaLnBrk="1" hangingPunct="1"/>
            <a:r>
              <a:rPr lang="zh-CN" altLang="en-US" dirty="0" smtClean="0">
                <a:latin typeface="黑体" panose="02010609060101010101" pitchFamily="49" charset="-122"/>
                <a:ea typeface="黑体" panose="02010609060101010101" pitchFamily="49" charset="-122"/>
              </a:rPr>
              <a:t>并行及并行体系结构</a:t>
            </a:r>
            <a:endParaRPr lang="en-AU" dirty="0" smtClean="0">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type="body" idx="1"/>
          </p:nvPr>
        </p:nvSpPr>
        <p:spPr>
          <a:xfrm>
            <a:off x="838200" y="1219200"/>
            <a:ext cx="10515600" cy="4957763"/>
          </a:xfrm>
        </p:spPr>
        <p:txBody>
          <a:bodyPr>
            <a:normAutofit fontScale="92500"/>
          </a:bodyPr>
          <a:lstStyle/>
          <a:p>
            <a:pPr eaLnBrk="1" hangingPunct="1"/>
            <a:r>
              <a:rPr lang="zh-CN" altLang="en-US" sz="3600" dirty="0">
                <a:ea typeface="宋体" panose="02010600030101010101" pitchFamily="2" charset="-122"/>
              </a:rPr>
              <a:t>应用程序中的并行</a:t>
            </a:r>
            <a:r>
              <a:rPr lang="en-US" altLang="zh-CN" sz="3600" dirty="0">
                <a:ea typeface="宋体" panose="02010600030101010101" pitchFamily="2" charset="-122"/>
              </a:rPr>
              <a:t>:</a:t>
            </a:r>
          </a:p>
          <a:p>
            <a:pPr lvl="1" eaLnBrk="1" hangingPunct="1"/>
            <a:r>
              <a:rPr lang="en-US" altLang="zh-CN" sz="3600" dirty="0">
                <a:ea typeface="宋体" panose="02010600030101010101" pitchFamily="2" charset="-122"/>
              </a:rPr>
              <a:t>Data-Level Parallelism (DLP)</a:t>
            </a:r>
          </a:p>
          <a:p>
            <a:pPr lvl="1" eaLnBrk="1" hangingPunct="1"/>
            <a:r>
              <a:rPr lang="en-US" altLang="zh-CN" sz="3600" dirty="0">
                <a:ea typeface="宋体" panose="02010600030101010101" pitchFamily="2" charset="-122"/>
              </a:rPr>
              <a:t>Task-Level Parallelism (TLP)</a:t>
            </a:r>
          </a:p>
          <a:p>
            <a:pPr eaLnBrk="1" hangingPunct="1"/>
            <a:endParaRPr lang="en-US" altLang="zh-CN" dirty="0">
              <a:ea typeface="宋体" panose="02010600030101010101" pitchFamily="2" charset="-122"/>
            </a:endParaRPr>
          </a:p>
          <a:p>
            <a:pPr eaLnBrk="1" hangingPunct="1"/>
            <a:r>
              <a:rPr lang="zh-CN" altLang="en-US" sz="3600" dirty="0">
                <a:ea typeface="宋体" panose="02010600030101010101" pitchFamily="2" charset="-122"/>
              </a:rPr>
              <a:t>软硬件挖掘应用程序的</a:t>
            </a:r>
            <a:r>
              <a:rPr lang="en-US" altLang="zh-CN" sz="3600" dirty="0">
                <a:ea typeface="宋体" panose="02010600030101010101" pitchFamily="2" charset="-122"/>
              </a:rPr>
              <a:t>DLP</a:t>
            </a:r>
            <a:r>
              <a:rPr lang="zh-CN" altLang="en-US" sz="3600" dirty="0">
                <a:ea typeface="宋体" panose="02010600030101010101" pitchFamily="2" charset="-122"/>
              </a:rPr>
              <a:t>或</a:t>
            </a:r>
            <a:r>
              <a:rPr lang="en-US" altLang="zh-CN" sz="3600" dirty="0">
                <a:ea typeface="宋体" panose="02010600030101010101" pitchFamily="2" charset="-122"/>
              </a:rPr>
              <a:t>TLP</a:t>
            </a:r>
            <a:r>
              <a:rPr lang="zh-CN" altLang="en-US" sz="3600" dirty="0">
                <a:ea typeface="宋体" panose="02010600030101010101" pitchFamily="2" charset="-122"/>
              </a:rPr>
              <a:t>的方式</a:t>
            </a:r>
            <a:endParaRPr lang="en-US" altLang="zh-CN" sz="3600" dirty="0">
              <a:ea typeface="宋体" panose="02010600030101010101" pitchFamily="2" charset="-122"/>
            </a:endParaRPr>
          </a:p>
          <a:p>
            <a:pPr lvl="1"/>
            <a:r>
              <a:rPr lang="en-US" altLang="zh-CN" sz="3600" dirty="0">
                <a:ea typeface="宋体" panose="02010600030101010101" pitchFamily="2" charset="-122"/>
              </a:rPr>
              <a:t>Instruction-Level Parallelism (ILP)</a:t>
            </a:r>
          </a:p>
          <a:p>
            <a:pPr lvl="1"/>
            <a:r>
              <a:rPr lang="en-US" altLang="zh-CN" sz="3600" dirty="0">
                <a:ea typeface="宋体" panose="02010600030101010101" pitchFamily="2" charset="-122"/>
              </a:rPr>
              <a:t>Vector architectures/Graphic Processor Units (GPUs)</a:t>
            </a:r>
          </a:p>
          <a:p>
            <a:pPr lvl="1"/>
            <a:r>
              <a:rPr lang="en-US" altLang="zh-CN" sz="3600" dirty="0">
                <a:ea typeface="宋体" panose="02010600030101010101" pitchFamily="2" charset="-122"/>
              </a:rPr>
              <a:t>Thread-Level Parallelism</a:t>
            </a:r>
          </a:p>
          <a:p>
            <a:pPr lvl="1"/>
            <a:r>
              <a:rPr lang="en-US" altLang="zh-CN" sz="3600" dirty="0">
                <a:ea typeface="宋体" panose="02010600030101010101" pitchFamily="2" charset="-122"/>
              </a:rPr>
              <a:t>Request-Level Parallelism</a:t>
            </a:r>
          </a:p>
        </p:txBody>
      </p:sp>
      <p:sp>
        <p:nvSpPr>
          <p:cNvPr id="1536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7B7E4A-2BC6-4886-8DBA-E8F6929BE2CA}" type="datetime1">
              <a:rPr lang="zh-CN" altLang="en-US" smtClean="0">
                <a:latin typeface="Times New Roman" panose="02020603050405020304" pitchFamily="18" charset="0"/>
                <a:ea typeface="宋体" panose="02010600030101010101" pitchFamily="2" charset="-122"/>
              </a:rPr>
              <a:pPr/>
              <a:t>2014/4/30</a:t>
            </a:fld>
            <a:endParaRPr lang="en-US" altLang="zh-CN" smtClean="0">
              <a:latin typeface="Times New Roman" panose="02020603050405020304" pitchFamily="18" charset="0"/>
              <a:ea typeface="宋体" panose="02010600030101010101" pitchFamily="2" charset="-122"/>
            </a:endParaRPr>
          </a:p>
        </p:txBody>
      </p:sp>
      <p:sp>
        <p:nvSpPr>
          <p:cNvPr id="1536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mtClean="0">
                <a:latin typeface="Times New Roman" panose="02020603050405020304" pitchFamily="18" charset="0"/>
                <a:ea typeface="宋体" panose="02010600030101010101" pitchFamily="2" charset="-122"/>
              </a:rPr>
              <a:t>中国科学技术大学</a:t>
            </a:r>
            <a:endParaRPr lang="en-US" altLang="zh-CN" smtClean="0">
              <a:latin typeface="Times New Roman" panose="02020603050405020304" pitchFamily="18" charset="0"/>
              <a:ea typeface="宋体" panose="02010600030101010101" pitchFamily="2" charset="-122"/>
            </a:endParaRPr>
          </a:p>
        </p:txBody>
      </p:sp>
      <p:sp>
        <p:nvSpPr>
          <p:cNvPr id="153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F2A54D-B280-4A8C-AE5D-E9E7EF74A206}" type="slidenum">
              <a:rPr lang="en-US" altLang="zh-CN" smtClean="0">
                <a:latin typeface="Times New Roman" panose="02020603050405020304" pitchFamily="18" charset="0"/>
              </a:rPr>
              <a:pPr/>
              <a:t>3</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1506127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185529"/>
            <a:ext cx="10515600" cy="755375"/>
          </a:xfrm>
          <a:noFill/>
        </p:spPr>
        <p:txBody>
          <a:bodyPr/>
          <a:lstStyle/>
          <a:p>
            <a:r>
              <a:rPr lang="zh-CN" altLang="en-US" dirty="0" smtClean="0"/>
              <a:t>硬件方案之一: 记分牌</a:t>
            </a:r>
          </a:p>
        </p:txBody>
      </p:sp>
      <p:sp>
        <p:nvSpPr>
          <p:cNvPr id="33795" name="Rectangle 3"/>
          <p:cNvSpPr>
            <a:spLocks noGrp="1" noChangeArrowheads="1"/>
          </p:cNvSpPr>
          <p:nvPr>
            <p:ph idx="1"/>
          </p:nvPr>
        </p:nvSpPr>
        <p:spPr>
          <a:xfrm>
            <a:off x="838200" y="1163017"/>
            <a:ext cx="10515600" cy="4351338"/>
          </a:xfrm>
          <a:noFill/>
        </p:spPr>
        <p:txBody>
          <a:bodyPr/>
          <a:lstStyle/>
          <a:p>
            <a:r>
              <a:rPr lang="zh-CN" altLang="en-US" dirty="0" smtClean="0">
                <a:ea typeface="宋体" panose="02010600030101010101" pitchFamily="2" charset="-122"/>
              </a:rPr>
              <a:t>记分牌的基本概念示意图</a:t>
            </a:r>
          </a:p>
        </p:txBody>
      </p:sp>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791" y="1914939"/>
            <a:ext cx="6705600" cy="3956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6432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153090"/>
            <a:ext cx="10515600" cy="880579"/>
          </a:xfrm>
        </p:spPr>
        <p:txBody>
          <a:bodyPr/>
          <a:lstStyle/>
          <a:p>
            <a:r>
              <a:rPr lang="zh-CN" altLang="en-US" dirty="0" smtClean="0"/>
              <a:t>记分牌技术要点</a:t>
            </a:r>
            <a:r>
              <a:rPr lang="en-US" altLang="zh-CN" dirty="0" smtClean="0"/>
              <a:t>（1/2)</a:t>
            </a:r>
          </a:p>
        </p:txBody>
      </p:sp>
      <p:sp>
        <p:nvSpPr>
          <p:cNvPr id="34819" name="Rectangle 3"/>
          <p:cNvSpPr>
            <a:spLocks noGrp="1" noChangeArrowheads="1"/>
          </p:cNvSpPr>
          <p:nvPr>
            <p:ph idx="1"/>
          </p:nvPr>
        </p:nvSpPr>
        <p:spPr>
          <a:xfrm>
            <a:off x="838200" y="1033668"/>
            <a:ext cx="10515600" cy="5340627"/>
          </a:xfrm>
        </p:spPr>
        <p:txBody>
          <a:bodyPr>
            <a:normAutofit/>
          </a:bodyPr>
          <a:lstStyle/>
          <a:p>
            <a:pPr>
              <a:lnSpc>
                <a:spcPct val="80000"/>
              </a:lnSpc>
            </a:pPr>
            <a:r>
              <a:rPr lang="en-US" altLang="zh-CN" sz="2400" dirty="0">
                <a:ea typeface="宋体" panose="02010600030101010101" pitchFamily="2" charset="-122"/>
              </a:rPr>
              <a:t>Out-of-order execution </a:t>
            </a:r>
            <a:r>
              <a:rPr lang="zh-CN" altLang="en-US" sz="2400" dirty="0">
                <a:ea typeface="宋体" panose="02010600030101010101" pitchFamily="2" charset="-122"/>
              </a:rPr>
              <a:t>将</a:t>
            </a:r>
            <a:r>
              <a:rPr lang="en-US" altLang="zh-CN" sz="2400" dirty="0">
                <a:ea typeface="宋体" panose="02010600030101010101" pitchFamily="2" charset="-122"/>
              </a:rPr>
              <a:t>ID </a:t>
            </a:r>
            <a:r>
              <a:rPr lang="zh-CN" altLang="en-US" sz="2400" dirty="0">
                <a:ea typeface="宋体" panose="02010600030101010101" pitchFamily="2" charset="-122"/>
              </a:rPr>
              <a:t>段分为:</a:t>
            </a:r>
          </a:p>
          <a:p>
            <a:pPr lvl="1">
              <a:lnSpc>
                <a:spcPct val="80000"/>
              </a:lnSpc>
              <a:buFontTx/>
              <a:buAutoNum type="arabicPeriod"/>
            </a:pPr>
            <a:r>
              <a:rPr lang="en-US" altLang="zh-CN" sz="2000" dirty="0">
                <a:solidFill>
                  <a:schemeClr val="hlink"/>
                </a:solidFill>
                <a:ea typeface="宋体" panose="02010600030101010101" pitchFamily="2" charset="-122"/>
              </a:rPr>
              <a:t>Issue</a:t>
            </a:r>
            <a:r>
              <a:rPr lang="en-US" altLang="zh-CN" sz="2000" dirty="0">
                <a:ea typeface="宋体" panose="02010600030101010101" pitchFamily="2" charset="-122"/>
              </a:rPr>
              <a:t>—</a:t>
            </a:r>
            <a:r>
              <a:rPr lang="zh-CN" altLang="en-US" sz="2000" dirty="0">
                <a:ea typeface="宋体" panose="02010600030101010101" pitchFamily="2" charset="-122"/>
              </a:rPr>
              <a:t>译码，检测结构相关</a:t>
            </a:r>
          </a:p>
          <a:p>
            <a:pPr lvl="1">
              <a:lnSpc>
                <a:spcPct val="80000"/>
              </a:lnSpc>
              <a:buFontTx/>
              <a:buAutoNum type="arabicPeriod"/>
            </a:pPr>
            <a:r>
              <a:rPr lang="en-US" altLang="zh-CN" sz="2000" dirty="0">
                <a:solidFill>
                  <a:schemeClr val="hlink"/>
                </a:solidFill>
                <a:ea typeface="宋体" panose="02010600030101010101" pitchFamily="2" charset="-122"/>
              </a:rPr>
              <a:t>Read operands</a:t>
            </a:r>
            <a:r>
              <a:rPr lang="en-US" altLang="zh-CN" sz="2000" dirty="0">
                <a:ea typeface="宋体" panose="02010600030101010101" pitchFamily="2" charset="-122"/>
              </a:rPr>
              <a:t>—</a:t>
            </a:r>
            <a:r>
              <a:rPr lang="zh-CN" altLang="en-US" sz="2000" dirty="0">
                <a:ea typeface="宋体" panose="02010600030101010101" pitchFamily="2" charset="-122"/>
              </a:rPr>
              <a:t>等待到无数据相关时，读操作数</a:t>
            </a:r>
          </a:p>
          <a:p>
            <a:pPr>
              <a:lnSpc>
                <a:spcPct val="80000"/>
              </a:lnSpc>
            </a:pPr>
            <a:r>
              <a:rPr lang="zh-CN" altLang="en-US" sz="2400" dirty="0">
                <a:ea typeface="宋体" panose="02010600030101010101" pitchFamily="2" charset="-122"/>
              </a:rPr>
              <a:t>起源于1963年推出的</a:t>
            </a:r>
            <a:r>
              <a:rPr lang="en-US" altLang="zh-CN" sz="2400" dirty="0">
                <a:ea typeface="宋体" panose="02010600030101010101" pitchFamily="2" charset="-122"/>
              </a:rPr>
              <a:t>CDC6600</a:t>
            </a:r>
          </a:p>
          <a:p>
            <a:pPr lvl="1">
              <a:lnSpc>
                <a:spcPct val="80000"/>
              </a:lnSpc>
            </a:pPr>
            <a:r>
              <a:rPr lang="en-US" altLang="zh-CN" sz="2000" dirty="0">
                <a:solidFill>
                  <a:schemeClr val="hlink"/>
                </a:solidFill>
                <a:ea typeface="宋体" panose="02010600030101010101" pitchFamily="2" charset="-122"/>
              </a:rPr>
              <a:t>4 FPU</a:t>
            </a:r>
          </a:p>
          <a:p>
            <a:pPr lvl="1">
              <a:lnSpc>
                <a:spcPct val="80000"/>
              </a:lnSpc>
            </a:pPr>
            <a:r>
              <a:rPr lang="en-US" altLang="zh-CN" sz="2000" dirty="0">
                <a:solidFill>
                  <a:schemeClr val="hlink"/>
                </a:solidFill>
                <a:ea typeface="宋体" panose="02010600030101010101" pitchFamily="2" charset="-122"/>
              </a:rPr>
              <a:t>5 Memory Reference</a:t>
            </a:r>
          </a:p>
          <a:p>
            <a:pPr lvl="1">
              <a:lnSpc>
                <a:spcPct val="80000"/>
              </a:lnSpc>
            </a:pPr>
            <a:r>
              <a:rPr lang="en-US" altLang="zh-CN" sz="2000" dirty="0">
                <a:solidFill>
                  <a:schemeClr val="hlink"/>
                </a:solidFill>
                <a:ea typeface="宋体" panose="02010600030101010101" pitchFamily="2" charset="-122"/>
              </a:rPr>
              <a:t>7 IU</a:t>
            </a:r>
          </a:p>
          <a:p>
            <a:pPr>
              <a:lnSpc>
                <a:spcPct val="80000"/>
              </a:lnSpc>
            </a:pPr>
            <a:r>
              <a:rPr lang="zh-CN" altLang="en-US" sz="2400" dirty="0">
                <a:ea typeface="宋体" panose="02010600030101010101" pitchFamily="2" charset="-122"/>
              </a:rPr>
              <a:t>集中相关检查，互锁机制解决相关</a:t>
            </a:r>
          </a:p>
          <a:p>
            <a:pPr>
              <a:lnSpc>
                <a:spcPct val="80000"/>
              </a:lnSpc>
            </a:pPr>
            <a:r>
              <a:rPr lang="en-US" altLang="zh-CN" sz="2400" dirty="0">
                <a:ea typeface="宋体" panose="02010600030101010101" pitchFamily="2" charset="-122"/>
              </a:rPr>
              <a:t>CDC 6600: </a:t>
            </a:r>
            <a:r>
              <a:rPr lang="zh-CN" altLang="en-US" sz="2400" dirty="0">
                <a:ea typeface="宋体" panose="02010600030101010101" pitchFamily="2" charset="-122"/>
              </a:rPr>
              <a:t>顺序发射，乱序执行，乱序完成，</a:t>
            </a:r>
            <a:r>
              <a:rPr lang="en-US" altLang="zh-CN" sz="2400" dirty="0">
                <a:ea typeface="宋体" panose="02010600030101010101" pitchFamily="2" charset="-122"/>
              </a:rPr>
              <a:t>CDC6600</a:t>
            </a:r>
            <a:r>
              <a:rPr lang="zh-CN" altLang="en-US" sz="2400" dirty="0">
                <a:ea typeface="宋体" panose="02010600030101010101" pitchFamily="2" charset="-122"/>
              </a:rPr>
              <a:t>流水线没有采用定向技术，只实现非精确中断</a:t>
            </a:r>
          </a:p>
          <a:p>
            <a:pPr>
              <a:lnSpc>
                <a:spcPct val="80000"/>
              </a:lnSpc>
            </a:pPr>
            <a:r>
              <a:rPr lang="en-US" altLang="zh-CN" sz="2400" dirty="0">
                <a:ea typeface="宋体" panose="02010600030101010101" pitchFamily="2" charset="-122"/>
              </a:rPr>
              <a:t>Load /store</a:t>
            </a:r>
            <a:r>
              <a:rPr lang="zh-CN" altLang="en-US" sz="2400" dirty="0">
                <a:ea typeface="宋体" panose="02010600030101010101" pitchFamily="2" charset="-122"/>
              </a:rPr>
              <a:t>结构</a:t>
            </a:r>
          </a:p>
          <a:p>
            <a:pPr>
              <a:lnSpc>
                <a:spcPct val="80000"/>
              </a:lnSpc>
            </a:pPr>
            <a:r>
              <a:rPr lang="zh-CN" altLang="en-US" sz="2400" dirty="0">
                <a:ea typeface="宋体" panose="02010600030101010101" pitchFamily="2" charset="-122"/>
              </a:rPr>
              <a:t>采用这种技术的微处理器企业</a:t>
            </a:r>
          </a:p>
          <a:p>
            <a:pPr lvl="1">
              <a:lnSpc>
                <a:spcPct val="80000"/>
              </a:lnSpc>
            </a:pPr>
            <a:r>
              <a:rPr lang="en-US" altLang="zh-CN" sz="2000" dirty="0">
                <a:solidFill>
                  <a:schemeClr val="hlink"/>
                </a:solidFill>
                <a:ea typeface="宋体" panose="02010600030101010101" pitchFamily="2" charset="-122"/>
              </a:rPr>
              <a:t>MIPS，HP， IBM</a:t>
            </a:r>
          </a:p>
          <a:p>
            <a:pPr lvl="1">
              <a:lnSpc>
                <a:spcPct val="80000"/>
              </a:lnSpc>
            </a:pPr>
            <a:r>
              <a:rPr lang="en-US" altLang="zh-CN" sz="2000" dirty="0">
                <a:solidFill>
                  <a:schemeClr val="hlink"/>
                </a:solidFill>
                <a:ea typeface="宋体" panose="02010600030101010101" pitchFamily="2" charset="-122"/>
              </a:rPr>
              <a:t>Sun </a:t>
            </a:r>
            <a:r>
              <a:rPr lang="zh-CN" altLang="en-US" sz="2000" dirty="0">
                <a:solidFill>
                  <a:schemeClr val="hlink"/>
                </a:solidFill>
                <a:ea typeface="宋体" panose="02010600030101010101" pitchFamily="2" charset="-122"/>
              </a:rPr>
              <a:t>公司的</a:t>
            </a:r>
            <a:r>
              <a:rPr lang="en-US" altLang="zh-CN" sz="2000" dirty="0" err="1">
                <a:solidFill>
                  <a:schemeClr val="hlink"/>
                </a:solidFill>
                <a:ea typeface="宋体" panose="02010600030101010101" pitchFamily="2" charset="-122"/>
              </a:rPr>
              <a:t>UltraSparc</a:t>
            </a:r>
            <a:endParaRPr lang="zh-CN" altLang="en-US" sz="2000" dirty="0">
              <a:solidFill>
                <a:schemeClr val="hlink"/>
              </a:solidFill>
              <a:ea typeface="宋体" panose="02010600030101010101" pitchFamily="2" charset="-122"/>
            </a:endParaRPr>
          </a:p>
          <a:p>
            <a:pPr lvl="1">
              <a:lnSpc>
                <a:spcPct val="80000"/>
              </a:lnSpc>
            </a:pPr>
            <a:r>
              <a:rPr lang="en-US" altLang="zh-CN" sz="2000" dirty="0">
                <a:solidFill>
                  <a:schemeClr val="hlink"/>
                </a:solidFill>
                <a:ea typeface="宋体" panose="02010600030101010101" pitchFamily="2" charset="-122"/>
              </a:rPr>
              <a:t>DEC Alpha</a:t>
            </a:r>
            <a:endParaRPr lang="zh-CN" altLang="en-US" sz="2000" dirty="0">
              <a:solidFill>
                <a:schemeClr val="hlink"/>
              </a:solidFill>
              <a:ea typeface="宋体" panose="02010600030101010101" pitchFamily="2" charset="-122"/>
            </a:endParaRPr>
          </a:p>
          <a:p>
            <a:pPr>
              <a:lnSpc>
                <a:spcPct val="80000"/>
              </a:lnSpc>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1447591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38200" y="153091"/>
            <a:ext cx="10515600" cy="642040"/>
          </a:xfrm>
          <a:noFill/>
        </p:spPr>
        <p:txBody>
          <a:bodyPr/>
          <a:lstStyle/>
          <a:p>
            <a:r>
              <a:rPr lang="zh-CN" altLang="en-US" dirty="0" smtClean="0"/>
              <a:t>记分牌技术要点(2/2)</a:t>
            </a:r>
            <a:endParaRPr lang="en-US" altLang="zh-CN" dirty="0" smtClean="0"/>
          </a:p>
        </p:txBody>
      </p:sp>
      <p:sp>
        <p:nvSpPr>
          <p:cNvPr id="35843" name="Rectangle 3"/>
          <p:cNvSpPr>
            <a:spLocks noGrp="1" noChangeArrowheads="1"/>
          </p:cNvSpPr>
          <p:nvPr>
            <p:ph idx="1"/>
          </p:nvPr>
        </p:nvSpPr>
        <p:spPr>
          <a:xfrm>
            <a:off x="838200" y="967409"/>
            <a:ext cx="10515600" cy="5209554"/>
          </a:xfrm>
          <a:noFill/>
        </p:spPr>
        <p:txBody>
          <a:bodyPr>
            <a:normAutofit/>
          </a:bodyPr>
          <a:lstStyle/>
          <a:p>
            <a:pPr>
              <a:lnSpc>
                <a:spcPct val="100000"/>
              </a:lnSpc>
            </a:pPr>
            <a:r>
              <a:rPr lang="en-US" altLang="zh-CN" dirty="0">
                <a:ea typeface="宋体" panose="02010600030101010101" pitchFamily="2" charset="-122"/>
              </a:rPr>
              <a:t>Out-of-order completion =&gt; WAR, WAW hazards?</a:t>
            </a:r>
          </a:p>
          <a:p>
            <a:pPr>
              <a:lnSpc>
                <a:spcPct val="100000"/>
              </a:lnSpc>
            </a:pPr>
            <a:r>
              <a:rPr lang="en-US" altLang="zh-CN" dirty="0">
                <a:ea typeface="宋体" panose="02010600030101010101" pitchFamily="2" charset="-122"/>
              </a:rPr>
              <a:t>WAR</a:t>
            </a:r>
            <a:r>
              <a:rPr lang="zh-CN" altLang="en-US" dirty="0">
                <a:ea typeface="宋体" panose="02010600030101010101" pitchFamily="2" charset="-122"/>
              </a:rPr>
              <a:t>的一般解决方案</a:t>
            </a:r>
          </a:p>
          <a:p>
            <a:pPr lvl="1">
              <a:lnSpc>
                <a:spcPct val="100000"/>
              </a:lnSpc>
            </a:pPr>
            <a:r>
              <a:rPr lang="zh-CN" altLang="en-US" sz="2800" dirty="0">
                <a:ea typeface="宋体" panose="02010600030101010101" pitchFamily="2" charset="-122"/>
              </a:rPr>
              <a:t> </a:t>
            </a:r>
            <a:r>
              <a:rPr lang="zh-CN" altLang="en-US" dirty="0">
                <a:ea typeface="宋体" panose="02010600030101010101" pitchFamily="2" charset="-122"/>
              </a:rPr>
              <a:t>对操作排队</a:t>
            </a:r>
          </a:p>
          <a:p>
            <a:pPr lvl="1">
              <a:lnSpc>
                <a:spcPct val="100000"/>
              </a:lnSpc>
            </a:pPr>
            <a:r>
              <a:rPr lang="zh-CN" altLang="en-US" dirty="0">
                <a:ea typeface="宋体" panose="02010600030101010101" pitchFamily="2" charset="-122"/>
              </a:rPr>
              <a:t>仅在读操作数阶段读寄存器</a:t>
            </a:r>
          </a:p>
          <a:p>
            <a:pPr>
              <a:lnSpc>
                <a:spcPct val="100000"/>
              </a:lnSpc>
            </a:pPr>
            <a:r>
              <a:rPr lang="zh-CN" altLang="en-US" dirty="0">
                <a:ea typeface="宋体" panose="02010600030101010101" pitchFamily="2" charset="-122"/>
              </a:rPr>
              <a:t> 对</a:t>
            </a:r>
            <a:r>
              <a:rPr lang="en-US" altLang="zh-CN" dirty="0">
                <a:ea typeface="宋体" panose="02010600030101010101" pitchFamily="2" charset="-122"/>
              </a:rPr>
              <a:t>WAW</a:t>
            </a:r>
            <a:r>
              <a:rPr lang="zh-CN" altLang="en-US" dirty="0">
                <a:ea typeface="宋体" panose="02010600030101010101" pitchFamily="2" charset="-122"/>
              </a:rPr>
              <a:t>而言, 检测到相关后，停止发射前一条指令，直到前一条指令完成</a:t>
            </a:r>
          </a:p>
          <a:p>
            <a:pPr>
              <a:lnSpc>
                <a:spcPct val="100000"/>
              </a:lnSpc>
            </a:pPr>
            <a:r>
              <a:rPr lang="zh-CN" altLang="en-US" dirty="0">
                <a:ea typeface="宋体" panose="02010600030101010101" pitchFamily="2" charset="-122"/>
              </a:rPr>
              <a:t>要提高效率，需要有多条指令进入执行阶段</a:t>
            </a:r>
            <a:r>
              <a:rPr lang="en-US" altLang="zh-CN" dirty="0">
                <a:ea typeface="宋体" panose="02010600030101010101" pitchFamily="2" charset="-122"/>
              </a:rPr>
              <a:t>=&gt;</a:t>
            </a:r>
            <a:r>
              <a:rPr lang="zh-CN" altLang="en-US" dirty="0">
                <a:ea typeface="宋体" panose="02010600030101010101" pitchFamily="2" charset="-122"/>
              </a:rPr>
              <a:t>必须有多个执行部件或执行部件是流水化的</a:t>
            </a:r>
          </a:p>
          <a:p>
            <a:pPr>
              <a:lnSpc>
                <a:spcPct val="100000"/>
              </a:lnSpc>
            </a:pPr>
            <a:r>
              <a:rPr lang="zh-CN" altLang="en-US" dirty="0">
                <a:ea typeface="宋体" panose="02010600030101010101" pitchFamily="2" charset="-122"/>
              </a:rPr>
              <a:t>记分牌保存相关操作和状态</a:t>
            </a:r>
          </a:p>
          <a:p>
            <a:pPr>
              <a:lnSpc>
                <a:spcPct val="100000"/>
              </a:lnSpc>
            </a:pPr>
            <a:r>
              <a:rPr lang="zh-CN" altLang="en-US" dirty="0">
                <a:ea typeface="宋体" panose="02010600030101010101" pitchFamily="2" charset="-122"/>
              </a:rPr>
              <a:t>记分牌用四段代替</a:t>
            </a:r>
            <a:r>
              <a:rPr lang="en-US" altLang="zh-CN" dirty="0">
                <a:ea typeface="宋体" panose="02010600030101010101" pitchFamily="2" charset="-122"/>
              </a:rPr>
              <a:t>ID, EX, WB </a:t>
            </a:r>
            <a:r>
              <a:rPr lang="zh-CN" altLang="en-US" dirty="0">
                <a:ea typeface="宋体" panose="02010600030101010101" pitchFamily="2" charset="-122"/>
              </a:rPr>
              <a:t>三段</a:t>
            </a:r>
          </a:p>
        </p:txBody>
      </p:sp>
    </p:spTree>
    <p:extLst>
      <p:ext uri="{BB962C8B-B14F-4D97-AF65-F5344CB8AC3E}">
        <p14:creationId xmlns:p14="http://schemas.microsoft.com/office/powerpoint/2010/main" val="416350530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365125"/>
            <a:ext cx="10515600" cy="854075"/>
          </a:xfrm>
        </p:spPr>
        <p:txBody>
          <a:bodyPr/>
          <a:lstStyle/>
          <a:p>
            <a:pPr>
              <a:lnSpc>
                <a:spcPct val="100000"/>
              </a:lnSpc>
            </a:pPr>
            <a:r>
              <a:rPr lang="zh-CN" altLang="en-US" dirty="0" smtClean="0"/>
              <a:t>带有记分牌控制的</a:t>
            </a:r>
            <a:r>
              <a:rPr lang="en-US" altLang="zh-CN" dirty="0" smtClean="0"/>
              <a:t>DLX</a:t>
            </a:r>
          </a:p>
        </p:txBody>
      </p:sp>
      <p:pic>
        <p:nvPicPr>
          <p:cNvPr id="368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7543800" cy="4630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571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365125"/>
            <a:ext cx="10515600" cy="695049"/>
          </a:xfrm>
          <a:noFill/>
        </p:spPr>
        <p:txBody>
          <a:bodyPr/>
          <a:lstStyle/>
          <a:p>
            <a:r>
              <a:rPr lang="zh-CN" altLang="en-US" dirty="0" smtClean="0"/>
              <a:t>记分牌控制的四阶段（1/2)</a:t>
            </a:r>
            <a:endParaRPr lang="en-US" altLang="zh-CN" dirty="0" smtClean="0"/>
          </a:p>
        </p:txBody>
      </p:sp>
      <p:sp>
        <p:nvSpPr>
          <p:cNvPr id="37891" name="Rectangle 3"/>
          <p:cNvSpPr>
            <a:spLocks noGrp="1" noChangeArrowheads="1"/>
          </p:cNvSpPr>
          <p:nvPr>
            <p:ph idx="1"/>
          </p:nvPr>
        </p:nvSpPr>
        <p:spPr>
          <a:xfrm>
            <a:off x="745435" y="1767715"/>
            <a:ext cx="10515600" cy="5024024"/>
          </a:xfrm>
          <a:noFill/>
        </p:spPr>
        <p:txBody>
          <a:bodyPr>
            <a:normAutofit/>
          </a:bodyPr>
          <a:lstStyle/>
          <a:p>
            <a:pPr>
              <a:buNone/>
            </a:pPr>
            <a:r>
              <a:rPr lang="en-US" altLang="zh-CN" dirty="0" smtClean="0">
                <a:solidFill>
                  <a:schemeClr val="hlink"/>
                </a:solidFill>
                <a:latin typeface="Helvetica" panose="020B0604020202020204" pitchFamily="34" charset="0"/>
                <a:ea typeface="宋体" panose="02010600030101010101" pitchFamily="2" charset="-122"/>
              </a:rPr>
              <a:t>1.	Issue</a:t>
            </a:r>
            <a:r>
              <a:rPr lang="en-US" altLang="zh-CN" dirty="0" smtClean="0">
                <a:ea typeface="宋体" panose="02010600030101010101" pitchFamily="2" charset="-122"/>
              </a:rPr>
              <a:t>—</a:t>
            </a:r>
            <a:r>
              <a:rPr lang="zh-CN" altLang="en-US" dirty="0" smtClean="0">
                <a:ea typeface="宋体" panose="02010600030101010101" pitchFamily="2" charset="-122"/>
              </a:rPr>
              <a:t>指令译码，检测结构相关</a:t>
            </a:r>
          </a:p>
          <a:p>
            <a:pPr marL="838200" lvl="1" indent="-381000">
              <a:buNone/>
            </a:pPr>
            <a:r>
              <a:rPr lang="zh-CN" altLang="en-US" dirty="0" smtClean="0">
                <a:ea typeface="宋体" panose="02010600030101010101" pitchFamily="2" charset="-122"/>
              </a:rPr>
              <a:t> 	如果当前指令所使用的功能部件空闲，</a:t>
            </a:r>
            <a:r>
              <a:rPr lang="zh-CN" altLang="en-US" dirty="0" smtClean="0">
                <a:solidFill>
                  <a:schemeClr val="hlink"/>
                </a:solidFill>
                <a:ea typeface="宋体" panose="02010600030101010101" pitchFamily="2" charset="-122"/>
              </a:rPr>
              <a:t>并且没有其他活动的指令使用相同的目的寄存器（</a:t>
            </a:r>
            <a:r>
              <a:rPr lang="en-US" altLang="zh-CN" dirty="0" smtClean="0">
                <a:solidFill>
                  <a:schemeClr val="hlink"/>
                </a:solidFill>
                <a:ea typeface="宋体" panose="02010600030101010101" pitchFamily="2" charset="-122"/>
              </a:rPr>
              <a:t>WAW),</a:t>
            </a:r>
            <a:r>
              <a:rPr lang="en-US" altLang="zh-CN" dirty="0" smtClean="0">
                <a:ea typeface="宋体" panose="02010600030101010101" pitchFamily="2" charset="-122"/>
              </a:rPr>
              <a:t> </a:t>
            </a:r>
            <a:r>
              <a:rPr lang="zh-CN" altLang="en-US" dirty="0" smtClean="0">
                <a:ea typeface="宋体" panose="02010600030101010101" pitchFamily="2" charset="-122"/>
              </a:rPr>
              <a:t>记分牌发射该指令到功能部件，并更新记分牌内部数据，如果有结构相关或</a:t>
            </a:r>
            <a:r>
              <a:rPr lang="en-US" altLang="zh-CN" dirty="0" smtClean="0">
                <a:ea typeface="宋体" panose="02010600030101010101" pitchFamily="2" charset="-122"/>
              </a:rPr>
              <a:t>WAW</a:t>
            </a:r>
            <a:r>
              <a:rPr lang="zh-CN" altLang="en-US" dirty="0" smtClean="0">
                <a:ea typeface="宋体" panose="02010600030101010101" pitchFamily="2" charset="-122"/>
              </a:rPr>
              <a:t>相关，则该指令的发射暂停，并且也不发射后继指令，直到相关解除</a:t>
            </a:r>
            <a:r>
              <a:rPr lang="en-US" altLang="zh-CN" dirty="0" smtClean="0">
                <a:ea typeface="宋体" panose="02010600030101010101" pitchFamily="2" charset="-122"/>
              </a:rPr>
              <a:t>. </a:t>
            </a:r>
          </a:p>
          <a:p>
            <a:pPr>
              <a:buFontTx/>
              <a:buAutoNum type="arabicPeriod" startAt="2"/>
            </a:pPr>
            <a:r>
              <a:rPr lang="en-US" altLang="zh-CN" dirty="0" smtClean="0">
                <a:solidFill>
                  <a:schemeClr val="hlink"/>
                </a:solidFill>
                <a:latin typeface="Helvetica" panose="020B0604020202020204" pitchFamily="34" charset="0"/>
                <a:ea typeface="宋体" panose="02010600030101010101" pitchFamily="2" charset="-122"/>
              </a:rPr>
              <a:t>Read operands</a:t>
            </a:r>
            <a:r>
              <a:rPr lang="en-US" altLang="zh-CN" dirty="0" smtClean="0">
                <a:ea typeface="宋体" panose="02010600030101010101" pitchFamily="2" charset="-122"/>
              </a:rPr>
              <a:t>—</a:t>
            </a:r>
            <a:r>
              <a:rPr lang="zh-CN" altLang="en-US" dirty="0" smtClean="0">
                <a:ea typeface="宋体" panose="02010600030101010101" pitchFamily="2" charset="-122"/>
              </a:rPr>
              <a:t>没有数据相关时，读操作数</a:t>
            </a:r>
          </a:p>
          <a:p>
            <a:pPr marL="838200" lvl="1" indent="-381000">
              <a:buNone/>
            </a:pPr>
            <a:r>
              <a:rPr lang="zh-CN" altLang="en-US" dirty="0" smtClean="0">
                <a:ea typeface="宋体" panose="02010600030101010101" pitchFamily="2" charset="-122"/>
              </a:rPr>
              <a:t>     如果先前已发射的正在运行的指令不对当前指令的源操作数寄存器进行写操作，或者一个正在工作的功能部件已经完成了对该寄存器的写操作，则该操作数有效。操作数有效时，记分牌控制功能部件读操作数，准备执行。</a:t>
            </a:r>
          </a:p>
          <a:p>
            <a:pPr marL="838200" lvl="1" indent="-381000">
              <a:buNone/>
            </a:pPr>
            <a:r>
              <a:rPr lang="zh-CN" altLang="en-US" dirty="0" smtClean="0">
                <a:ea typeface="宋体" panose="02010600030101010101" pitchFamily="2" charset="-122"/>
              </a:rPr>
              <a:t>      记分牌在这一步动态地解决了</a:t>
            </a:r>
            <a:r>
              <a:rPr lang="en-US" altLang="zh-CN" dirty="0" smtClean="0">
                <a:ea typeface="宋体" panose="02010600030101010101" pitchFamily="2" charset="-122"/>
              </a:rPr>
              <a:t>RAW</a:t>
            </a:r>
            <a:r>
              <a:rPr lang="zh-CN" altLang="en-US" dirty="0" smtClean="0">
                <a:ea typeface="宋体" panose="02010600030101010101" pitchFamily="2" charset="-122"/>
              </a:rPr>
              <a:t>相关，指令可能会乱序执行。</a:t>
            </a:r>
            <a:endParaRPr lang="zh-CN" altLang="en-US" sz="1600" dirty="0">
              <a:ea typeface="宋体" panose="02010600030101010101" pitchFamily="2" charset="-122"/>
            </a:endParaRPr>
          </a:p>
        </p:txBody>
      </p:sp>
    </p:spTree>
    <p:extLst>
      <p:ext uri="{BB962C8B-B14F-4D97-AF65-F5344CB8AC3E}">
        <p14:creationId xmlns:p14="http://schemas.microsoft.com/office/powerpoint/2010/main" val="406860528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38200" y="179595"/>
            <a:ext cx="10515600" cy="642040"/>
          </a:xfrm>
          <a:noFill/>
        </p:spPr>
        <p:txBody>
          <a:bodyPr>
            <a:normAutofit/>
          </a:bodyPr>
          <a:lstStyle/>
          <a:p>
            <a:r>
              <a:rPr lang="zh-CN" altLang="en-US" dirty="0" smtClean="0"/>
              <a:t>记分牌控制的四阶段（2</a:t>
            </a:r>
            <a:r>
              <a:rPr lang="en-US" altLang="zh-CN" dirty="0" smtClean="0"/>
              <a:t>/2）</a:t>
            </a:r>
            <a:endParaRPr lang="zh-CN" altLang="en-US" dirty="0" smtClean="0"/>
          </a:p>
        </p:txBody>
      </p:sp>
      <p:sp>
        <p:nvSpPr>
          <p:cNvPr id="38915" name="Rectangle 3"/>
          <p:cNvSpPr>
            <a:spLocks noGrp="1" noChangeArrowheads="1"/>
          </p:cNvSpPr>
          <p:nvPr>
            <p:ph idx="1"/>
          </p:nvPr>
        </p:nvSpPr>
        <p:spPr>
          <a:noFill/>
        </p:spPr>
        <p:txBody>
          <a:bodyPr>
            <a:normAutofit lnSpcReduction="10000"/>
          </a:bodyPr>
          <a:lstStyle/>
          <a:p>
            <a:pPr>
              <a:buFontTx/>
              <a:buNone/>
            </a:pPr>
            <a:r>
              <a:rPr lang="en-US" altLang="zh-CN" dirty="0" smtClean="0">
                <a:solidFill>
                  <a:schemeClr val="hlink"/>
                </a:solidFill>
                <a:latin typeface="Helvetica" panose="020B0604020202020204" pitchFamily="34" charset="0"/>
                <a:ea typeface="宋体" panose="02010600030101010101" pitchFamily="2" charset="-122"/>
              </a:rPr>
              <a:t>3.	Execution</a:t>
            </a:r>
            <a:r>
              <a:rPr lang="en-US" altLang="zh-CN" dirty="0" smtClean="0">
                <a:ea typeface="宋体" panose="02010600030101010101" pitchFamily="2" charset="-122"/>
              </a:rPr>
              <a:t>—</a:t>
            </a:r>
            <a:r>
              <a:rPr lang="zh-CN" altLang="en-US" dirty="0" smtClean="0">
                <a:ea typeface="宋体" panose="02010600030101010101" pitchFamily="2" charset="-122"/>
              </a:rPr>
              <a:t>取到操作数后执行 </a:t>
            </a:r>
            <a:r>
              <a:rPr lang="en-US" altLang="zh-CN" dirty="0" smtClean="0">
                <a:ea typeface="宋体" panose="02010600030101010101" pitchFamily="2" charset="-122"/>
              </a:rPr>
              <a:t>(EX)</a:t>
            </a:r>
          </a:p>
          <a:p>
            <a:pPr lvl="1">
              <a:buFontTx/>
              <a:buNone/>
            </a:pPr>
            <a:r>
              <a:rPr lang="en-US" altLang="zh-CN" dirty="0" smtClean="0">
                <a:ea typeface="宋体" panose="02010600030101010101" pitchFamily="2" charset="-122"/>
              </a:rPr>
              <a:t> 	</a:t>
            </a:r>
            <a:r>
              <a:rPr lang="zh-CN" altLang="en-US" dirty="0" smtClean="0">
                <a:ea typeface="宋体" panose="02010600030101010101" pitchFamily="2" charset="-122"/>
              </a:rPr>
              <a:t>接收到操作数后，功能部件开始执行</a:t>
            </a:r>
            <a:r>
              <a:rPr lang="en-US" altLang="zh-CN" dirty="0" smtClean="0">
                <a:ea typeface="宋体" panose="02010600030101010101" pitchFamily="2" charset="-122"/>
              </a:rPr>
              <a:t>. </a:t>
            </a:r>
            <a:r>
              <a:rPr lang="zh-CN" altLang="en-US" dirty="0" smtClean="0">
                <a:ea typeface="宋体" panose="02010600030101010101" pitchFamily="2" charset="-122"/>
              </a:rPr>
              <a:t>当计算出结果后，它通知记分牌，可以结束该条指令的执行</a:t>
            </a:r>
            <a:r>
              <a:rPr lang="en-US" altLang="zh-CN" dirty="0" smtClean="0">
                <a:ea typeface="宋体" panose="02010600030101010101" pitchFamily="2" charset="-122"/>
              </a:rPr>
              <a:t>. </a:t>
            </a:r>
          </a:p>
          <a:p>
            <a:pPr>
              <a:buFontTx/>
              <a:buNone/>
            </a:pPr>
            <a:r>
              <a:rPr lang="en-US" altLang="zh-CN" dirty="0" smtClean="0">
                <a:solidFill>
                  <a:schemeClr val="hlink"/>
                </a:solidFill>
                <a:latin typeface="Helvetica" panose="020B0604020202020204" pitchFamily="34" charset="0"/>
                <a:ea typeface="宋体" panose="02010600030101010101" pitchFamily="2" charset="-122"/>
              </a:rPr>
              <a:t>4.	Write result</a:t>
            </a:r>
            <a:r>
              <a:rPr lang="en-US" altLang="zh-CN" dirty="0" smtClean="0">
                <a:ea typeface="宋体" panose="02010600030101010101" pitchFamily="2" charset="-122"/>
              </a:rPr>
              <a:t>—finish execution (WB)</a:t>
            </a:r>
          </a:p>
          <a:p>
            <a:pPr lvl="1">
              <a:buFontTx/>
              <a:buNone/>
            </a:pPr>
            <a:r>
              <a:rPr lang="en-US" altLang="zh-CN" dirty="0" smtClean="0">
                <a:ea typeface="宋体" panose="02010600030101010101" pitchFamily="2" charset="-122"/>
              </a:rPr>
              <a:t> 	</a:t>
            </a:r>
            <a:r>
              <a:rPr lang="zh-CN" altLang="en-US" dirty="0" smtClean="0">
                <a:ea typeface="宋体" panose="02010600030101010101" pitchFamily="2" charset="-122"/>
              </a:rPr>
              <a:t>一旦记分牌得到功能部件执行完毕的信息后，</a:t>
            </a:r>
            <a:r>
              <a:rPr lang="zh-CN" altLang="en-US" dirty="0" smtClean="0">
                <a:solidFill>
                  <a:schemeClr val="hlink"/>
                </a:solidFill>
                <a:ea typeface="宋体" panose="02010600030101010101" pitchFamily="2" charset="-122"/>
              </a:rPr>
              <a:t>记分牌检测</a:t>
            </a:r>
            <a:r>
              <a:rPr lang="en-US" altLang="zh-CN" dirty="0" smtClean="0">
                <a:solidFill>
                  <a:schemeClr val="hlink"/>
                </a:solidFill>
                <a:ea typeface="宋体" panose="02010600030101010101" pitchFamily="2" charset="-122"/>
              </a:rPr>
              <a:t>WAR</a:t>
            </a:r>
            <a:r>
              <a:rPr lang="zh-CN" altLang="en-US" dirty="0" smtClean="0">
                <a:solidFill>
                  <a:schemeClr val="hlink"/>
                </a:solidFill>
                <a:ea typeface="宋体" panose="02010600030101010101" pitchFamily="2" charset="-122"/>
              </a:rPr>
              <a:t>相关，</a:t>
            </a:r>
            <a:r>
              <a:rPr lang="zh-CN" altLang="en-US" dirty="0" smtClean="0">
                <a:ea typeface="宋体" panose="02010600030101010101" pitchFamily="2" charset="-122"/>
              </a:rPr>
              <a:t>如果没有</a:t>
            </a:r>
            <a:r>
              <a:rPr lang="en-US" altLang="zh-CN" dirty="0" smtClean="0">
                <a:ea typeface="宋体" panose="02010600030101010101" pitchFamily="2" charset="-122"/>
              </a:rPr>
              <a:t>WAR</a:t>
            </a:r>
            <a:r>
              <a:rPr lang="zh-CN" altLang="en-US" dirty="0" smtClean="0">
                <a:ea typeface="宋体" panose="02010600030101010101" pitchFamily="2" charset="-122"/>
              </a:rPr>
              <a:t>相关，就写结果，如果有</a:t>
            </a:r>
            <a:r>
              <a:rPr lang="en-US" altLang="zh-CN" dirty="0" smtClean="0">
                <a:ea typeface="宋体" panose="02010600030101010101" pitchFamily="2" charset="-122"/>
              </a:rPr>
              <a:t>WAR </a:t>
            </a:r>
            <a:r>
              <a:rPr lang="zh-CN" altLang="en-US" dirty="0" smtClean="0">
                <a:ea typeface="宋体" panose="02010600030101010101" pitchFamily="2" charset="-122"/>
              </a:rPr>
              <a:t>相关，则暂停该条指令。</a:t>
            </a:r>
          </a:p>
          <a:p>
            <a:pPr lvl="1">
              <a:buFontTx/>
              <a:buNone/>
            </a:pPr>
            <a:r>
              <a:rPr lang="zh-CN" altLang="en-US" dirty="0" smtClean="0">
                <a:ea typeface="宋体" panose="02010600030101010101" pitchFamily="2" charset="-122"/>
              </a:rPr>
              <a:t>	</a:t>
            </a:r>
            <a:r>
              <a:rPr lang="en-US" altLang="zh-CN" dirty="0" smtClean="0">
                <a:ea typeface="宋体" panose="02010600030101010101" pitchFamily="2" charset="-122"/>
              </a:rPr>
              <a:t>Example:</a:t>
            </a:r>
          </a:p>
          <a:p>
            <a:pPr lvl="1">
              <a:buFontTx/>
              <a:buNone/>
            </a:pPr>
            <a:r>
              <a:rPr lang="en-US" altLang="zh-CN" dirty="0" smtClean="0">
                <a:ea typeface="宋体" panose="02010600030101010101" pitchFamily="2" charset="-122"/>
              </a:rPr>
              <a:t> 			DIVD	F0,F2,F4</a:t>
            </a:r>
          </a:p>
          <a:p>
            <a:pPr lvl="1">
              <a:buFontTx/>
              <a:buNone/>
            </a:pPr>
            <a:r>
              <a:rPr lang="en-US" altLang="zh-CN" dirty="0" smtClean="0">
                <a:ea typeface="宋体" panose="02010600030101010101" pitchFamily="2" charset="-122"/>
              </a:rPr>
              <a:t> 			ADDD	F10,F0,</a:t>
            </a:r>
            <a:r>
              <a:rPr lang="en-US" altLang="zh-CN" dirty="0" smtClean="0">
                <a:solidFill>
                  <a:schemeClr val="hlink"/>
                </a:solidFill>
                <a:ea typeface="宋体" panose="02010600030101010101" pitchFamily="2" charset="-122"/>
              </a:rPr>
              <a:t>F8</a:t>
            </a:r>
            <a:endParaRPr lang="en-US" altLang="zh-CN" dirty="0" smtClean="0">
              <a:ea typeface="宋体" panose="02010600030101010101" pitchFamily="2" charset="-122"/>
            </a:endParaRPr>
          </a:p>
          <a:p>
            <a:pPr lvl="1">
              <a:buFontTx/>
              <a:buNone/>
            </a:pPr>
            <a:r>
              <a:rPr lang="en-US" altLang="zh-CN" dirty="0" smtClean="0">
                <a:ea typeface="宋体" panose="02010600030101010101" pitchFamily="2" charset="-122"/>
              </a:rPr>
              <a:t> 			SUBD	</a:t>
            </a:r>
            <a:r>
              <a:rPr lang="en-US" altLang="zh-CN" dirty="0" smtClean="0">
                <a:solidFill>
                  <a:schemeClr val="hlink"/>
                </a:solidFill>
                <a:ea typeface="宋体" panose="02010600030101010101" pitchFamily="2" charset="-122"/>
              </a:rPr>
              <a:t>F8</a:t>
            </a:r>
            <a:r>
              <a:rPr lang="en-US" altLang="zh-CN" dirty="0" smtClean="0">
                <a:ea typeface="宋体" panose="02010600030101010101" pitchFamily="2" charset="-122"/>
              </a:rPr>
              <a:t>,F8,F14</a:t>
            </a:r>
          </a:p>
          <a:p>
            <a:pPr lvl="1">
              <a:buFontTx/>
              <a:buNone/>
            </a:pPr>
            <a:r>
              <a:rPr lang="en-US" altLang="zh-CN" dirty="0" smtClean="0">
                <a:ea typeface="宋体" panose="02010600030101010101" pitchFamily="2" charset="-122"/>
              </a:rPr>
              <a:t> 	CDC 6600 scoreboard </a:t>
            </a:r>
            <a:r>
              <a:rPr lang="zh-CN" altLang="en-US" dirty="0" smtClean="0">
                <a:ea typeface="宋体" panose="02010600030101010101" pitchFamily="2" charset="-122"/>
              </a:rPr>
              <a:t>将暂停 </a:t>
            </a:r>
            <a:r>
              <a:rPr lang="en-US" altLang="zh-CN" dirty="0" smtClean="0">
                <a:ea typeface="宋体" panose="02010600030101010101" pitchFamily="2" charset="-122"/>
              </a:rPr>
              <a:t>SUBD </a:t>
            </a:r>
            <a:r>
              <a:rPr lang="zh-CN" altLang="en-US" dirty="0" smtClean="0">
                <a:ea typeface="宋体" panose="02010600030101010101" pitchFamily="2" charset="-122"/>
              </a:rPr>
              <a:t>直到</a:t>
            </a:r>
            <a:r>
              <a:rPr lang="en-US" altLang="zh-CN" dirty="0" smtClean="0">
                <a:ea typeface="宋体" panose="02010600030101010101" pitchFamily="2" charset="-122"/>
              </a:rPr>
              <a:t>ADDD </a:t>
            </a:r>
            <a:r>
              <a:rPr lang="zh-CN" altLang="en-US" dirty="0" smtClean="0">
                <a:ea typeface="宋体" panose="02010600030101010101" pitchFamily="2" charset="-122"/>
              </a:rPr>
              <a:t>读取操作数后，才进入</a:t>
            </a:r>
            <a:r>
              <a:rPr lang="en-US" altLang="zh-CN" dirty="0" smtClean="0">
                <a:ea typeface="宋体" panose="02010600030101010101" pitchFamily="2" charset="-122"/>
              </a:rPr>
              <a:t>WR</a:t>
            </a:r>
            <a:r>
              <a:rPr lang="zh-CN" altLang="en-US" dirty="0" smtClean="0">
                <a:ea typeface="宋体" panose="02010600030101010101" pitchFamily="2" charset="-122"/>
              </a:rPr>
              <a:t>段处理。</a:t>
            </a:r>
          </a:p>
        </p:txBody>
      </p:sp>
    </p:spTree>
    <p:extLst>
      <p:ext uri="{BB962C8B-B14F-4D97-AF65-F5344CB8AC3E}">
        <p14:creationId xmlns:p14="http://schemas.microsoft.com/office/powerpoint/2010/main" val="268462091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100083"/>
            <a:ext cx="10515600" cy="801066"/>
          </a:xfrm>
          <a:noFill/>
        </p:spPr>
        <p:txBody>
          <a:bodyPr/>
          <a:lstStyle/>
          <a:p>
            <a:r>
              <a:rPr lang="zh-CN" altLang="en-US" dirty="0" smtClean="0"/>
              <a:t>记分牌的结构</a:t>
            </a:r>
          </a:p>
        </p:txBody>
      </p:sp>
      <p:sp>
        <p:nvSpPr>
          <p:cNvPr id="39939" name="Rectangle 3"/>
          <p:cNvSpPr>
            <a:spLocks noGrp="1" noChangeArrowheads="1"/>
          </p:cNvSpPr>
          <p:nvPr>
            <p:ph idx="1"/>
          </p:nvPr>
        </p:nvSpPr>
        <p:spPr>
          <a:xfrm>
            <a:off x="838200" y="901149"/>
            <a:ext cx="10515600" cy="5275814"/>
          </a:xfrm>
          <a:noFill/>
        </p:spPr>
        <p:txBody>
          <a:bodyPr>
            <a:normAutofit/>
          </a:bodyPr>
          <a:lstStyle/>
          <a:p>
            <a:pPr>
              <a:buFontTx/>
              <a:buNone/>
            </a:pPr>
            <a:r>
              <a:rPr lang="en-US" altLang="zh-CN" sz="2000" dirty="0">
                <a:solidFill>
                  <a:schemeClr val="hlink"/>
                </a:solidFill>
                <a:ea typeface="宋体" panose="02010600030101010101" pitchFamily="2" charset="-122"/>
              </a:rPr>
              <a:t>1.</a:t>
            </a:r>
            <a:r>
              <a:rPr lang="en-US" altLang="zh-CN" sz="2000" dirty="0">
                <a:ea typeface="宋体" panose="02010600030101010101" pitchFamily="2" charset="-122"/>
              </a:rPr>
              <a:t>	</a:t>
            </a:r>
            <a:r>
              <a:rPr lang="en-US" altLang="zh-CN" sz="2400" dirty="0">
                <a:solidFill>
                  <a:schemeClr val="hlink"/>
                </a:solidFill>
                <a:ea typeface="宋体" panose="02010600030101010101" pitchFamily="2" charset="-122"/>
              </a:rPr>
              <a:t>Instruction status</a:t>
            </a:r>
            <a:r>
              <a:rPr lang="en-US" altLang="zh-CN" sz="2400" dirty="0">
                <a:ea typeface="宋体" panose="02010600030101010101" pitchFamily="2" charset="-122"/>
              </a:rPr>
              <a:t>—</a:t>
            </a:r>
            <a:r>
              <a:rPr lang="zh-CN" altLang="en-US" sz="2400" dirty="0">
                <a:ea typeface="宋体" panose="02010600030101010101" pitchFamily="2" charset="-122"/>
              </a:rPr>
              <a:t>记录正在执行的各条指令处于四步中的哪一步</a:t>
            </a:r>
          </a:p>
          <a:p>
            <a:pPr>
              <a:buFontTx/>
              <a:buNone/>
            </a:pPr>
            <a:r>
              <a:rPr lang="en-US" altLang="zh-CN" sz="2400" dirty="0">
                <a:solidFill>
                  <a:schemeClr val="hlink"/>
                </a:solidFill>
                <a:ea typeface="宋体" panose="02010600030101010101" pitchFamily="2" charset="-122"/>
              </a:rPr>
              <a:t>2.	Functional unit status</a:t>
            </a:r>
            <a:r>
              <a:rPr lang="en-US" altLang="zh-CN" sz="2400" dirty="0">
                <a:ea typeface="宋体" panose="02010600030101010101" pitchFamily="2" charset="-122"/>
              </a:rPr>
              <a:t>—</a:t>
            </a:r>
            <a:r>
              <a:rPr lang="zh-CN" altLang="en-US" sz="2400" dirty="0">
                <a:ea typeface="宋体" panose="02010600030101010101" pitchFamily="2" charset="-122"/>
              </a:rPr>
              <a:t>记录功能部件(</a:t>
            </a:r>
            <a:r>
              <a:rPr lang="en-US" altLang="zh-CN" sz="2400" dirty="0">
                <a:ea typeface="宋体" panose="02010600030101010101" pitchFamily="2" charset="-122"/>
              </a:rPr>
              <a:t>FU)</a:t>
            </a:r>
            <a:r>
              <a:rPr lang="zh-CN" altLang="en-US" sz="2400" dirty="0">
                <a:ea typeface="宋体" panose="02010600030101010101" pitchFamily="2" charset="-122"/>
              </a:rPr>
              <a:t>的状态。用9个域记录每个功能部件的</a:t>
            </a:r>
            <a:r>
              <a:rPr lang="en-US" altLang="zh-CN" sz="2400" dirty="0">
                <a:ea typeface="宋体" panose="02010600030101010101" pitchFamily="2" charset="-122"/>
              </a:rPr>
              <a:t>9</a:t>
            </a:r>
            <a:r>
              <a:rPr lang="zh-CN" altLang="en-US" sz="2400" dirty="0">
                <a:ea typeface="宋体" panose="02010600030101010101" pitchFamily="2" charset="-122"/>
              </a:rPr>
              <a:t>个参量：</a:t>
            </a:r>
          </a:p>
          <a:p>
            <a:pPr>
              <a:buFontTx/>
              <a:buNone/>
            </a:pPr>
            <a:r>
              <a:rPr lang="zh-CN" altLang="en-US" sz="2400" dirty="0">
                <a:ea typeface="宋体" panose="02010600030101010101" pitchFamily="2" charset="-122"/>
              </a:rPr>
              <a:t>		</a:t>
            </a:r>
            <a:r>
              <a:rPr lang="en-US" altLang="zh-CN" sz="2400" dirty="0">
                <a:solidFill>
                  <a:schemeClr val="accent1"/>
                </a:solidFill>
                <a:ea typeface="宋体" panose="02010600030101010101" pitchFamily="2" charset="-122"/>
              </a:rPr>
              <a:t>Busy</a:t>
            </a:r>
            <a:r>
              <a:rPr lang="en-US" altLang="zh-CN" sz="2400" dirty="0">
                <a:ea typeface="宋体" panose="02010600030101010101" pitchFamily="2" charset="-122"/>
              </a:rPr>
              <a:t>—</a:t>
            </a:r>
            <a:r>
              <a:rPr lang="zh-CN" altLang="en-US" sz="2400" dirty="0">
                <a:ea typeface="宋体" panose="02010600030101010101" pitchFamily="2" charset="-122"/>
              </a:rPr>
              <a:t>指示该部件是否空闲</a:t>
            </a:r>
          </a:p>
          <a:p>
            <a:pPr>
              <a:buFontTx/>
              <a:buNone/>
            </a:pPr>
            <a:r>
              <a:rPr lang="zh-CN" altLang="en-US" sz="2400" dirty="0">
                <a:ea typeface="宋体" panose="02010600030101010101" pitchFamily="2" charset="-122"/>
              </a:rPr>
              <a:t>		</a:t>
            </a:r>
            <a:r>
              <a:rPr lang="en-US" altLang="zh-CN" sz="2400" dirty="0">
                <a:solidFill>
                  <a:schemeClr val="accent1"/>
                </a:solidFill>
                <a:ea typeface="宋体" panose="02010600030101010101" pitchFamily="2" charset="-122"/>
              </a:rPr>
              <a:t>Op</a:t>
            </a:r>
            <a:r>
              <a:rPr lang="en-US" altLang="zh-CN" sz="2400" dirty="0">
                <a:ea typeface="宋体" panose="02010600030101010101" pitchFamily="2" charset="-122"/>
              </a:rPr>
              <a:t>—</a:t>
            </a:r>
            <a:r>
              <a:rPr lang="zh-CN" altLang="en-US" sz="2400" dirty="0">
                <a:ea typeface="宋体" panose="02010600030101010101" pitchFamily="2" charset="-122"/>
              </a:rPr>
              <a:t>该部件所完成的操作</a:t>
            </a:r>
          </a:p>
          <a:p>
            <a:pPr>
              <a:buFontTx/>
              <a:buNone/>
            </a:pPr>
            <a:r>
              <a:rPr lang="zh-CN" altLang="en-US" sz="2400" dirty="0">
                <a:ea typeface="宋体" panose="02010600030101010101" pitchFamily="2" charset="-122"/>
              </a:rPr>
              <a:t>		</a:t>
            </a:r>
            <a:r>
              <a:rPr lang="en-US" altLang="zh-CN" sz="2400" dirty="0">
                <a:solidFill>
                  <a:schemeClr val="accent1"/>
                </a:solidFill>
                <a:ea typeface="宋体" panose="02010600030101010101" pitchFamily="2" charset="-122"/>
              </a:rPr>
              <a:t>Fi</a:t>
            </a:r>
            <a:r>
              <a:rPr lang="en-US" altLang="zh-CN" sz="2400" dirty="0">
                <a:ea typeface="宋体" panose="02010600030101010101" pitchFamily="2" charset="-122"/>
              </a:rPr>
              <a:t>—</a:t>
            </a:r>
            <a:r>
              <a:rPr lang="zh-CN" altLang="en-US" sz="2400" dirty="0">
                <a:ea typeface="宋体" panose="02010600030101010101" pitchFamily="2" charset="-122"/>
              </a:rPr>
              <a:t>其目的寄存器编号</a:t>
            </a:r>
          </a:p>
          <a:p>
            <a:pPr>
              <a:buFontTx/>
              <a:buNone/>
            </a:pPr>
            <a:r>
              <a:rPr lang="zh-CN" altLang="en-US" sz="2400" dirty="0">
                <a:ea typeface="宋体" panose="02010600030101010101" pitchFamily="2" charset="-122"/>
              </a:rPr>
              <a:t>		</a:t>
            </a:r>
            <a:r>
              <a:rPr lang="en-US" altLang="zh-CN" sz="2400" dirty="0" err="1">
                <a:solidFill>
                  <a:schemeClr val="accent1"/>
                </a:solidFill>
                <a:ea typeface="宋体" panose="02010600030101010101" pitchFamily="2" charset="-122"/>
              </a:rPr>
              <a:t>Fj</a:t>
            </a:r>
            <a:r>
              <a:rPr lang="en-US" altLang="zh-CN" sz="2400" dirty="0">
                <a:solidFill>
                  <a:schemeClr val="accent1"/>
                </a:solidFill>
                <a:ea typeface="宋体" panose="02010600030101010101" pitchFamily="2" charset="-122"/>
              </a:rPr>
              <a:t>, </a:t>
            </a:r>
            <a:r>
              <a:rPr lang="en-US" altLang="zh-CN" sz="2400" dirty="0" err="1">
                <a:solidFill>
                  <a:schemeClr val="accent1"/>
                </a:solidFill>
                <a:ea typeface="宋体" panose="02010600030101010101" pitchFamily="2" charset="-122"/>
              </a:rPr>
              <a:t>Fk</a:t>
            </a:r>
            <a:r>
              <a:rPr lang="en-US" altLang="zh-CN" sz="2400" dirty="0">
                <a:ea typeface="宋体" panose="02010600030101010101" pitchFamily="2" charset="-122"/>
              </a:rPr>
              <a:t>—</a:t>
            </a:r>
            <a:r>
              <a:rPr lang="zh-CN" altLang="en-US" sz="2400" dirty="0">
                <a:ea typeface="宋体" panose="02010600030101010101" pitchFamily="2" charset="-122"/>
              </a:rPr>
              <a:t>源寄存器编号</a:t>
            </a:r>
          </a:p>
          <a:p>
            <a:pPr>
              <a:buFontTx/>
              <a:buNone/>
            </a:pPr>
            <a:r>
              <a:rPr lang="zh-CN" altLang="en-US" sz="2400" dirty="0">
                <a:ea typeface="宋体" panose="02010600030101010101" pitchFamily="2" charset="-122"/>
              </a:rPr>
              <a:t>		</a:t>
            </a:r>
            <a:r>
              <a:rPr lang="en-US" altLang="zh-CN" sz="2400" dirty="0" err="1">
                <a:solidFill>
                  <a:schemeClr val="accent1"/>
                </a:solidFill>
                <a:ea typeface="宋体" panose="02010600030101010101" pitchFamily="2" charset="-122"/>
              </a:rPr>
              <a:t>Qj</a:t>
            </a:r>
            <a:r>
              <a:rPr lang="en-US" altLang="zh-CN" sz="2400" dirty="0">
                <a:solidFill>
                  <a:schemeClr val="accent1"/>
                </a:solidFill>
                <a:ea typeface="宋体" panose="02010600030101010101" pitchFamily="2" charset="-122"/>
              </a:rPr>
              <a:t>, </a:t>
            </a:r>
            <a:r>
              <a:rPr lang="en-US" altLang="zh-CN" sz="2400" dirty="0" err="1">
                <a:solidFill>
                  <a:schemeClr val="accent1"/>
                </a:solidFill>
                <a:ea typeface="宋体" panose="02010600030101010101" pitchFamily="2" charset="-122"/>
              </a:rPr>
              <a:t>Qk</a:t>
            </a:r>
            <a:r>
              <a:rPr lang="en-US" altLang="zh-CN" sz="2400" dirty="0">
                <a:ea typeface="宋体" panose="02010600030101010101" pitchFamily="2" charset="-122"/>
              </a:rPr>
              <a:t>—</a:t>
            </a:r>
            <a:r>
              <a:rPr lang="zh-CN" altLang="en-US" sz="2400" dirty="0">
                <a:ea typeface="宋体" panose="02010600030101010101" pitchFamily="2" charset="-122"/>
              </a:rPr>
              <a:t>产生源操作数</a:t>
            </a:r>
            <a:r>
              <a:rPr lang="en-US" altLang="zh-CN" sz="2400" dirty="0" err="1">
                <a:ea typeface="宋体" panose="02010600030101010101" pitchFamily="2" charset="-122"/>
              </a:rPr>
              <a:t>Fj</a:t>
            </a:r>
            <a:r>
              <a:rPr lang="en-US" altLang="zh-CN" sz="2400" dirty="0">
                <a:ea typeface="宋体" panose="02010600030101010101" pitchFamily="2" charset="-122"/>
              </a:rPr>
              <a:t>, </a:t>
            </a:r>
            <a:r>
              <a:rPr lang="en-US" altLang="zh-CN" sz="2400" dirty="0" err="1">
                <a:ea typeface="宋体" panose="02010600030101010101" pitchFamily="2" charset="-122"/>
              </a:rPr>
              <a:t>Fk</a:t>
            </a:r>
            <a:r>
              <a:rPr lang="zh-CN" altLang="en-US" sz="2400" dirty="0">
                <a:ea typeface="宋体" panose="02010600030101010101" pitchFamily="2" charset="-122"/>
              </a:rPr>
              <a:t>的功能部件</a:t>
            </a:r>
          </a:p>
          <a:p>
            <a:pPr>
              <a:buFontTx/>
              <a:buNone/>
            </a:pPr>
            <a:r>
              <a:rPr lang="zh-CN" altLang="en-US" sz="2400" dirty="0">
                <a:ea typeface="宋体" panose="02010600030101010101" pitchFamily="2" charset="-122"/>
              </a:rPr>
              <a:t>		</a:t>
            </a:r>
            <a:r>
              <a:rPr lang="en-US" altLang="zh-CN" sz="2400" dirty="0" err="1">
                <a:solidFill>
                  <a:schemeClr val="accent1"/>
                </a:solidFill>
                <a:ea typeface="宋体" panose="02010600030101010101" pitchFamily="2" charset="-122"/>
              </a:rPr>
              <a:t>Rj</a:t>
            </a:r>
            <a:r>
              <a:rPr lang="en-US" altLang="zh-CN" sz="2400" dirty="0">
                <a:solidFill>
                  <a:schemeClr val="accent1"/>
                </a:solidFill>
                <a:ea typeface="宋体" panose="02010600030101010101" pitchFamily="2" charset="-122"/>
              </a:rPr>
              <a:t>, </a:t>
            </a:r>
            <a:r>
              <a:rPr lang="en-US" altLang="zh-CN" sz="2400" dirty="0" err="1">
                <a:solidFill>
                  <a:schemeClr val="accent1"/>
                </a:solidFill>
                <a:ea typeface="宋体" panose="02010600030101010101" pitchFamily="2" charset="-122"/>
              </a:rPr>
              <a:t>Rk</a:t>
            </a:r>
            <a:r>
              <a:rPr lang="en-US" altLang="zh-CN" sz="2400" dirty="0">
                <a:ea typeface="宋体" panose="02010600030101010101" pitchFamily="2" charset="-122"/>
              </a:rPr>
              <a:t>—</a:t>
            </a:r>
            <a:r>
              <a:rPr lang="zh-CN" altLang="en-US" sz="2400" dirty="0">
                <a:ea typeface="宋体" panose="02010600030101010101" pitchFamily="2" charset="-122"/>
              </a:rPr>
              <a:t>标识源操作数</a:t>
            </a:r>
            <a:r>
              <a:rPr lang="en-US" altLang="zh-CN" sz="2400" dirty="0" err="1">
                <a:ea typeface="宋体" panose="02010600030101010101" pitchFamily="2" charset="-122"/>
              </a:rPr>
              <a:t>Fj</a:t>
            </a:r>
            <a:r>
              <a:rPr lang="en-US" altLang="zh-CN" sz="2400" dirty="0">
                <a:ea typeface="宋体" panose="02010600030101010101" pitchFamily="2" charset="-122"/>
              </a:rPr>
              <a:t>, </a:t>
            </a:r>
            <a:r>
              <a:rPr lang="en-US" altLang="zh-CN" sz="2400" dirty="0" err="1">
                <a:ea typeface="宋体" panose="02010600030101010101" pitchFamily="2" charset="-122"/>
              </a:rPr>
              <a:t>Fk</a:t>
            </a:r>
            <a:r>
              <a:rPr lang="zh-CN" altLang="en-US" sz="2400" dirty="0">
                <a:ea typeface="宋体" panose="02010600030101010101" pitchFamily="2" charset="-122"/>
              </a:rPr>
              <a:t>是否就绪的标志</a:t>
            </a:r>
          </a:p>
          <a:p>
            <a:pPr>
              <a:buFontTx/>
              <a:buNone/>
            </a:pPr>
            <a:r>
              <a:rPr lang="en-US" altLang="zh-CN" sz="2400" dirty="0">
                <a:solidFill>
                  <a:schemeClr val="hlink"/>
                </a:solidFill>
                <a:ea typeface="宋体" panose="02010600030101010101" pitchFamily="2" charset="-122"/>
              </a:rPr>
              <a:t>3.	Register result status</a:t>
            </a:r>
            <a:r>
              <a:rPr lang="en-US" altLang="zh-CN" sz="2400" dirty="0">
                <a:ea typeface="宋体" panose="02010600030101010101" pitchFamily="2" charset="-122"/>
              </a:rPr>
              <a:t>—</a:t>
            </a:r>
            <a:r>
              <a:rPr lang="zh-CN" altLang="en-US" sz="2400" dirty="0">
                <a:ea typeface="宋体" panose="02010600030101010101" pitchFamily="2" charset="-122"/>
              </a:rPr>
              <a:t>如果存在功能部件对某一寄存器进行写操作，指示具体是哪个功能部件对该寄存器进行写操作。如果没有指令对该寄存器进行写操作，则该域 为</a:t>
            </a:r>
            <a:r>
              <a:rPr lang="en-US" altLang="zh-CN" sz="2400" dirty="0">
                <a:ea typeface="宋体" panose="02010600030101010101" pitchFamily="2" charset="-122"/>
              </a:rPr>
              <a:t>Blank</a:t>
            </a:r>
          </a:p>
        </p:txBody>
      </p:sp>
    </p:spTree>
    <p:extLst>
      <p:ext uri="{BB962C8B-B14F-4D97-AF65-F5344CB8AC3E}">
        <p14:creationId xmlns:p14="http://schemas.microsoft.com/office/powerpoint/2010/main" val="345361462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a:xfrm>
            <a:off x="838200" y="365125"/>
            <a:ext cx="10515600" cy="682625"/>
          </a:xfrm>
          <a:noFill/>
        </p:spPr>
        <p:txBody>
          <a:bodyPr>
            <a:normAutofit/>
          </a:bodyPr>
          <a:lstStyle/>
          <a:p>
            <a:r>
              <a:rPr lang="zh-CN" altLang="en-US" dirty="0" smtClean="0"/>
              <a:t>记分牌流水线控制</a:t>
            </a:r>
          </a:p>
        </p:txBody>
      </p:sp>
      <p:sp>
        <p:nvSpPr>
          <p:cNvPr id="2" name="内容占位符 1"/>
          <p:cNvSpPr>
            <a:spLocks noGrp="1"/>
          </p:cNvSpPr>
          <p:nvPr>
            <p:ph idx="1"/>
          </p:nvPr>
        </p:nvSpPr>
        <p:spPr/>
        <p:txBody>
          <a:bodyPr/>
          <a:lstStyle/>
          <a:p>
            <a:endParaRPr lang="zh-CN" altLang="en-US"/>
          </a:p>
        </p:txBody>
      </p:sp>
      <p:grpSp>
        <p:nvGrpSpPr>
          <p:cNvPr id="40963" name="Group 1045"/>
          <p:cNvGrpSpPr>
            <a:grpSpLocks/>
          </p:cNvGrpSpPr>
          <p:nvPr/>
        </p:nvGrpSpPr>
        <p:grpSpPr bwMode="auto">
          <a:xfrm>
            <a:off x="2349500" y="1561307"/>
            <a:ext cx="7493000" cy="4565650"/>
            <a:chOff x="480" y="1068"/>
            <a:chExt cx="4720" cy="2876"/>
          </a:xfrm>
        </p:grpSpPr>
        <p:grpSp>
          <p:nvGrpSpPr>
            <p:cNvPr id="40965" name="Group 1032"/>
            <p:cNvGrpSpPr>
              <a:grpSpLocks/>
            </p:cNvGrpSpPr>
            <p:nvPr/>
          </p:nvGrpSpPr>
          <p:grpSpPr bwMode="auto">
            <a:xfrm>
              <a:off x="480" y="1068"/>
              <a:ext cx="912" cy="2872"/>
              <a:chOff x="480" y="1068"/>
              <a:chExt cx="912" cy="2872"/>
            </a:xfrm>
          </p:grpSpPr>
          <p:sp>
            <p:nvSpPr>
              <p:cNvPr id="40978" name="Rectangle 1027"/>
              <p:cNvSpPr>
                <a:spLocks noChangeArrowheads="1"/>
              </p:cNvSpPr>
              <p:nvPr/>
            </p:nvSpPr>
            <p:spPr bwMode="auto">
              <a:xfrm>
                <a:off x="488" y="2227"/>
                <a:ext cx="904" cy="369"/>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Read operands</a:t>
                </a:r>
              </a:p>
            </p:txBody>
          </p:sp>
          <p:sp>
            <p:nvSpPr>
              <p:cNvPr id="40979" name="Rectangle 1028"/>
              <p:cNvSpPr>
                <a:spLocks noChangeArrowheads="1"/>
              </p:cNvSpPr>
              <p:nvPr/>
            </p:nvSpPr>
            <p:spPr bwMode="auto">
              <a:xfrm>
                <a:off x="488" y="2601"/>
                <a:ext cx="904" cy="403"/>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Execution complete</a:t>
                </a:r>
              </a:p>
            </p:txBody>
          </p:sp>
          <p:sp>
            <p:nvSpPr>
              <p:cNvPr id="40980" name="Rectangle 1029"/>
              <p:cNvSpPr>
                <a:spLocks noChangeArrowheads="1"/>
              </p:cNvSpPr>
              <p:nvPr/>
            </p:nvSpPr>
            <p:spPr bwMode="auto">
              <a:xfrm>
                <a:off x="480" y="1068"/>
                <a:ext cx="904" cy="328"/>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Instruction status</a:t>
                </a:r>
              </a:p>
            </p:txBody>
          </p:sp>
          <p:sp>
            <p:nvSpPr>
              <p:cNvPr id="40981" name="Rectangle 1030"/>
              <p:cNvSpPr>
                <a:spLocks noChangeArrowheads="1"/>
              </p:cNvSpPr>
              <p:nvPr/>
            </p:nvSpPr>
            <p:spPr bwMode="auto">
              <a:xfrm>
                <a:off x="488" y="3012"/>
                <a:ext cx="904" cy="928"/>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Write result</a:t>
                </a:r>
              </a:p>
            </p:txBody>
          </p:sp>
          <p:sp>
            <p:nvSpPr>
              <p:cNvPr id="40982" name="Rectangle 1031"/>
              <p:cNvSpPr>
                <a:spLocks noChangeArrowheads="1"/>
              </p:cNvSpPr>
              <p:nvPr/>
            </p:nvSpPr>
            <p:spPr bwMode="auto">
              <a:xfrm>
                <a:off x="488" y="1412"/>
                <a:ext cx="904" cy="808"/>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Issue</a:t>
                </a:r>
              </a:p>
            </p:txBody>
          </p:sp>
        </p:grpSp>
        <p:grpSp>
          <p:nvGrpSpPr>
            <p:cNvPr id="40966" name="Group 1038"/>
            <p:cNvGrpSpPr>
              <a:grpSpLocks/>
            </p:cNvGrpSpPr>
            <p:nvPr/>
          </p:nvGrpSpPr>
          <p:grpSpPr bwMode="auto">
            <a:xfrm>
              <a:off x="2512" y="1072"/>
              <a:ext cx="2688" cy="2872"/>
              <a:chOff x="2512" y="1072"/>
              <a:chExt cx="2688" cy="2872"/>
            </a:xfrm>
          </p:grpSpPr>
          <p:sp>
            <p:nvSpPr>
              <p:cNvPr id="40973" name="Rectangle 1033"/>
              <p:cNvSpPr>
                <a:spLocks noChangeArrowheads="1"/>
              </p:cNvSpPr>
              <p:nvPr/>
            </p:nvSpPr>
            <p:spPr bwMode="auto">
              <a:xfrm>
                <a:off x="2512" y="1072"/>
                <a:ext cx="2680" cy="328"/>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Bookkeeping</a:t>
                </a:r>
              </a:p>
            </p:txBody>
          </p:sp>
          <p:sp>
            <p:nvSpPr>
              <p:cNvPr id="40974" name="Rectangle 1034"/>
              <p:cNvSpPr>
                <a:spLocks noChangeArrowheads="1"/>
              </p:cNvSpPr>
              <p:nvPr/>
            </p:nvSpPr>
            <p:spPr bwMode="auto">
              <a:xfrm>
                <a:off x="2520" y="2231"/>
                <a:ext cx="2680" cy="369"/>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ea typeface="宋体" panose="02010600030101010101" pitchFamily="2" charset="-122"/>
                  </a:rPr>
                  <a:t>Rj</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No; Rk</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No</a:t>
                </a:r>
              </a:p>
            </p:txBody>
          </p:sp>
          <p:sp>
            <p:nvSpPr>
              <p:cNvPr id="40975" name="Rectangle 1035"/>
              <p:cNvSpPr>
                <a:spLocks noChangeArrowheads="1"/>
              </p:cNvSpPr>
              <p:nvPr/>
            </p:nvSpPr>
            <p:spPr bwMode="auto">
              <a:xfrm>
                <a:off x="2520" y="2605"/>
                <a:ext cx="2680" cy="40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976" name="Rectangle 1036"/>
              <p:cNvSpPr>
                <a:spLocks noChangeArrowheads="1"/>
              </p:cNvSpPr>
              <p:nvPr/>
            </p:nvSpPr>
            <p:spPr bwMode="auto">
              <a:xfrm>
                <a:off x="2520" y="3016"/>
                <a:ext cx="2680" cy="92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f(if Qj(f)=FU then Rj(f)</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Yes);</a:t>
                </a:r>
                <a:br>
                  <a:rPr lang="en-US" altLang="zh-CN">
                    <a:solidFill>
                      <a:srgbClr val="000000"/>
                    </a:solidFill>
                    <a:ea typeface="宋体" panose="02010600030101010101" pitchFamily="2" charset="-122"/>
                  </a:rPr>
                </a:b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f(if Qk(f)=FU then Rk(f)</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Yes); Result(Fi(FU))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0; Busy(FU)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No</a:t>
                </a:r>
              </a:p>
            </p:txBody>
          </p:sp>
          <p:sp>
            <p:nvSpPr>
              <p:cNvPr id="40977" name="Rectangle 1037"/>
              <p:cNvSpPr>
                <a:spLocks noChangeArrowheads="1"/>
              </p:cNvSpPr>
              <p:nvPr/>
            </p:nvSpPr>
            <p:spPr bwMode="auto">
              <a:xfrm>
                <a:off x="2520" y="1416"/>
                <a:ext cx="2680" cy="80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ea typeface="宋体" panose="02010600030101010101" pitchFamily="2" charset="-122"/>
                  </a:rPr>
                  <a:t>Busy(FU)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yes; Op(FU)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op; </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Fi(FU)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`D’; Fj(FU)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`S1’; </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Fk(FU)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`S2’; Qj</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Result(‘S1’); </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Qk</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Result(`S2’);  Rj</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not Qj; </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Rk</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not Qk; Result(‘D’)</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FU;</a:t>
                </a:r>
              </a:p>
            </p:txBody>
          </p:sp>
        </p:grpSp>
        <p:grpSp>
          <p:nvGrpSpPr>
            <p:cNvPr id="40967" name="Group 1044"/>
            <p:cNvGrpSpPr>
              <a:grpSpLocks/>
            </p:cNvGrpSpPr>
            <p:nvPr/>
          </p:nvGrpSpPr>
          <p:grpSpPr bwMode="auto">
            <a:xfrm>
              <a:off x="1400" y="1072"/>
              <a:ext cx="1284" cy="2868"/>
              <a:chOff x="1400" y="1072"/>
              <a:chExt cx="1284" cy="2868"/>
            </a:xfrm>
          </p:grpSpPr>
          <p:sp>
            <p:nvSpPr>
              <p:cNvPr id="40968" name="Rectangle 1039"/>
              <p:cNvSpPr>
                <a:spLocks noChangeArrowheads="1"/>
              </p:cNvSpPr>
              <p:nvPr/>
            </p:nvSpPr>
            <p:spPr bwMode="auto">
              <a:xfrm>
                <a:off x="1409" y="2229"/>
                <a:ext cx="1275" cy="367"/>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ea typeface="宋体" panose="02010600030101010101" pitchFamily="2" charset="-122"/>
                  </a:rPr>
                  <a:t>Rj and Rk</a:t>
                </a:r>
              </a:p>
            </p:txBody>
          </p:sp>
          <p:sp>
            <p:nvSpPr>
              <p:cNvPr id="40969" name="Rectangle 1040"/>
              <p:cNvSpPr>
                <a:spLocks noChangeArrowheads="1"/>
              </p:cNvSpPr>
              <p:nvPr/>
            </p:nvSpPr>
            <p:spPr bwMode="auto">
              <a:xfrm>
                <a:off x="1409" y="2602"/>
                <a:ext cx="1275" cy="4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ea typeface="宋体" panose="02010600030101010101" pitchFamily="2" charset="-122"/>
                  </a:rPr>
                  <a:t>Functional unit done</a:t>
                </a:r>
              </a:p>
            </p:txBody>
          </p:sp>
          <p:sp>
            <p:nvSpPr>
              <p:cNvPr id="40970" name="Rectangle 1041"/>
              <p:cNvSpPr>
                <a:spLocks noChangeArrowheads="1"/>
              </p:cNvSpPr>
              <p:nvPr/>
            </p:nvSpPr>
            <p:spPr bwMode="auto">
              <a:xfrm>
                <a:off x="1400" y="1072"/>
                <a:ext cx="1275" cy="327"/>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Wait until</a:t>
                </a:r>
              </a:p>
            </p:txBody>
          </p:sp>
          <p:sp>
            <p:nvSpPr>
              <p:cNvPr id="40971" name="Rectangle 1042"/>
              <p:cNvSpPr>
                <a:spLocks noChangeArrowheads="1"/>
              </p:cNvSpPr>
              <p:nvPr/>
            </p:nvSpPr>
            <p:spPr bwMode="auto">
              <a:xfrm>
                <a:off x="1409" y="3015"/>
                <a:ext cx="1275" cy="92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f((Fj( f )≠Fi(FU) </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or Rj( f )=No) &amp; (Fk( f ) ≠Fi(FU) or </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Rk( f )=No))</a:t>
                </a:r>
              </a:p>
            </p:txBody>
          </p:sp>
          <p:sp>
            <p:nvSpPr>
              <p:cNvPr id="40972" name="Rectangle 1043"/>
              <p:cNvSpPr>
                <a:spLocks noChangeArrowheads="1"/>
              </p:cNvSpPr>
              <p:nvPr/>
            </p:nvSpPr>
            <p:spPr bwMode="auto">
              <a:xfrm>
                <a:off x="1409" y="1415"/>
                <a:ext cx="1275" cy="80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ea typeface="宋体" panose="02010600030101010101" pitchFamily="2" charset="-122"/>
                  </a:rPr>
                  <a:t>Not busy (FU) and not result(D)</a:t>
                </a:r>
              </a:p>
            </p:txBody>
          </p:sp>
        </p:grpSp>
      </p:grpSp>
      <p:sp>
        <p:nvSpPr>
          <p:cNvPr id="40964" name="Text Box 1046"/>
          <p:cNvSpPr txBox="1">
            <a:spLocks noChangeArrowheads="1"/>
          </p:cNvSpPr>
          <p:nvPr/>
        </p:nvSpPr>
        <p:spPr bwMode="auto">
          <a:xfrm>
            <a:off x="1828800" y="5943601"/>
            <a:ext cx="6781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b="1">
                <a:ea typeface="宋体" panose="02010600030101010101" pitchFamily="2" charset="-122"/>
              </a:rPr>
              <a:t>*</a:t>
            </a:r>
            <a:endParaRPr lang="en-US" altLang="zh-CN" b="1">
              <a:ea typeface="宋体" panose="02010600030101010101" pitchFamily="2" charset="-122"/>
            </a:endParaRPr>
          </a:p>
        </p:txBody>
      </p:sp>
    </p:spTree>
    <p:extLst>
      <p:ext uri="{BB962C8B-B14F-4D97-AF65-F5344CB8AC3E}">
        <p14:creationId xmlns:p14="http://schemas.microsoft.com/office/powerpoint/2010/main" val="173180003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38200" y="365125"/>
            <a:ext cx="10515600" cy="708301"/>
          </a:xfrm>
          <a:noFill/>
        </p:spPr>
        <p:txBody>
          <a:bodyPr/>
          <a:lstStyle/>
          <a:p>
            <a:r>
              <a:rPr lang="en-US" altLang="zh-CN" dirty="0" smtClean="0"/>
              <a:t>Scoreboard Example</a:t>
            </a:r>
          </a:p>
        </p:txBody>
      </p:sp>
      <p:graphicFrame>
        <p:nvGraphicFramePr>
          <p:cNvPr id="41987" name="Object 3"/>
          <p:cNvGraphicFramePr>
            <a:graphicFrameLocks/>
          </p:cNvGraphicFramePr>
          <p:nvPr/>
        </p:nvGraphicFramePr>
        <p:xfrm>
          <a:off x="2025650" y="1447801"/>
          <a:ext cx="8115300" cy="4264025"/>
        </p:xfrm>
        <a:graphic>
          <a:graphicData uri="http://schemas.openxmlformats.org/presentationml/2006/ole">
            <mc:AlternateContent xmlns:mc="http://schemas.openxmlformats.org/markup-compatibility/2006">
              <mc:Choice xmlns:v="urn:schemas-microsoft-com:vml" Requires="v">
                <p:oleObj spid="_x0000_s3120" name="Worksheet" r:id="rId4" imgW="10160000" imgH="5346700" progId="Excel.Sheet.8">
                  <p:embed/>
                </p:oleObj>
              </mc:Choice>
              <mc:Fallback>
                <p:oleObj name="Worksheet" r:id="rId4" imgW="10160000" imgH="534670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650" y="1447801"/>
                        <a:ext cx="8115300" cy="426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6650454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p:cNvGraphicFramePr>
          <p:nvPr/>
        </p:nvGraphicFramePr>
        <p:xfrm>
          <a:off x="1905000" y="1192214"/>
          <a:ext cx="8096250" cy="5208587"/>
        </p:xfrm>
        <a:graphic>
          <a:graphicData uri="http://schemas.openxmlformats.org/presentationml/2006/ole">
            <mc:AlternateContent xmlns:mc="http://schemas.openxmlformats.org/markup-compatibility/2006">
              <mc:Choice xmlns:v="urn:schemas-microsoft-com:vml" Requires="v">
                <p:oleObj spid="_x0000_s4144"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19221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1" name="AutoShape 3"/>
          <p:cNvSpPr>
            <a:spLocks noChangeArrowheads="1"/>
          </p:cNvSpPr>
          <p:nvPr/>
        </p:nvSpPr>
        <p:spPr bwMode="auto">
          <a:xfrm>
            <a:off x="4338639" y="1481139"/>
            <a:ext cx="758825" cy="7588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2" name="AutoShape 4"/>
          <p:cNvSpPr>
            <a:spLocks noChangeArrowheads="1"/>
          </p:cNvSpPr>
          <p:nvPr/>
        </p:nvSpPr>
        <p:spPr bwMode="auto">
          <a:xfrm>
            <a:off x="2254251" y="5646739"/>
            <a:ext cx="758825" cy="7588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3" name="AutoShape 5"/>
          <p:cNvSpPr>
            <a:spLocks noChangeArrowheads="1"/>
          </p:cNvSpPr>
          <p:nvPr/>
        </p:nvSpPr>
        <p:spPr bwMode="auto">
          <a:xfrm>
            <a:off x="6248401" y="5600701"/>
            <a:ext cx="758825" cy="7588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4" name="AutoShape 6"/>
          <p:cNvSpPr>
            <a:spLocks noChangeArrowheads="1"/>
          </p:cNvSpPr>
          <p:nvPr/>
        </p:nvSpPr>
        <p:spPr bwMode="auto">
          <a:xfrm>
            <a:off x="4267200" y="3724276"/>
            <a:ext cx="6019800" cy="5302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5" name="Rectangle 7"/>
          <p:cNvSpPr>
            <a:spLocks noGrp="1" noChangeArrowheads="1"/>
          </p:cNvSpPr>
          <p:nvPr>
            <p:ph type="title"/>
          </p:nvPr>
        </p:nvSpPr>
        <p:spPr>
          <a:xfrm>
            <a:off x="2289176" y="230188"/>
            <a:ext cx="7083425" cy="684212"/>
          </a:xfrm>
        </p:spPr>
        <p:txBody>
          <a:bodyPr/>
          <a:lstStyle/>
          <a:p>
            <a:r>
              <a:rPr lang="en-US" altLang="zh-CN" smtClean="0">
                <a:ea typeface="宋体" panose="02010600030101010101" pitchFamily="2" charset="-122"/>
              </a:rPr>
              <a:t>Scoreboard Example: Cycle 1</a:t>
            </a:r>
          </a:p>
        </p:txBody>
      </p:sp>
    </p:spTree>
    <p:extLst>
      <p:ext uri="{BB962C8B-B14F-4D97-AF65-F5344CB8AC3E}">
        <p14:creationId xmlns:p14="http://schemas.microsoft.com/office/powerpoint/2010/main" val="192742961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44218" y="206100"/>
            <a:ext cx="10515600" cy="496266"/>
          </a:xfrm>
          <a:noFill/>
        </p:spPr>
        <p:txBody>
          <a:bodyPr>
            <a:normAutofit fontScale="90000"/>
          </a:bodyPr>
          <a:lstStyle/>
          <a:p>
            <a:r>
              <a:rPr lang="en-US" altLang="zh-CN" dirty="0" smtClean="0"/>
              <a:t>Review: </a:t>
            </a:r>
            <a:r>
              <a:rPr lang="zh-CN" altLang="en-US" dirty="0" smtClean="0"/>
              <a:t>基本流水线</a:t>
            </a:r>
          </a:p>
        </p:txBody>
      </p:sp>
      <p:sp>
        <p:nvSpPr>
          <p:cNvPr id="5123" name="Rectangle 3"/>
          <p:cNvSpPr>
            <a:spLocks noGrp="1" noChangeArrowheads="1"/>
          </p:cNvSpPr>
          <p:nvPr>
            <p:ph idx="1"/>
          </p:nvPr>
        </p:nvSpPr>
        <p:spPr>
          <a:xfrm>
            <a:off x="838200" y="702366"/>
            <a:ext cx="10515600" cy="5908296"/>
          </a:xfrm>
          <a:noFill/>
        </p:spPr>
        <p:txBody>
          <a:bodyPr>
            <a:normAutofit/>
          </a:bodyPr>
          <a:lstStyle/>
          <a:p>
            <a:r>
              <a:rPr lang="zh-CN" altLang="en-US" dirty="0" smtClean="0">
                <a:ea typeface="宋体" panose="02010600030101010101" pitchFamily="2" charset="-122"/>
              </a:rPr>
              <a:t>流水线提高的是指令带宽（吞吐率），而不是单条指令的执行速度</a:t>
            </a:r>
          </a:p>
          <a:p>
            <a:r>
              <a:rPr lang="zh-CN" altLang="en-US" dirty="0" smtClean="0">
                <a:ea typeface="宋体" panose="02010600030101010101" pitchFamily="2" charset="-122"/>
              </a:rPr>
              <a:t>相关限制了流水线性能的发挥</a:t>
            </a:r>
          </a:p>
          <a:p>
            <a:pPr lvl="1"/>
            <a:r>
              <a:rPr lang="zh-CN" altLang="en-US" dirty="0" smtClean="0">
                <a:ea typeface="宋体" panose="02010600030101010101" pitchFamily="2" charset="-122"/>
              </a:rPr>
              <a:t>结构相关：需要更多的硬件资源</a:t>
            </a:r>
          </a:p>
          <a:p>
            <a:pPr lvl="1"/>
            <a:r>
              <a:rPr lang="zh-CN" altLang="en-US" dirty="0" smtClean="0">
                <a:ea typeface="宋体" panose="02010600030101010101" pitchFamily="2" charset="-122"/>
              </a:rPr>
              <a:t>数据相关：需要定向，编译器调度</a:t>
            </a:r>
          </a:p>
          <a:p>
            <a:pPr lvl="1"/>
            <a:r>
              <a:rPr lang="zh-CN" altLang="en-US" dirty="0" smtClean="0">
                <a:ea typeface="宋体" panose="02010600030101010101" pitchFamily="2" charset="-122"/>
              </a:rPr>
              <a:t>控制相关：尽早检测条件，计算目标地址，延迟转移，预测</a:t>
            </a:r>
          </a:p>
          <a:p>
            <a:r>
              <a:rPr lang="zh-CN" altLang="en-US" dirty="0" smtClean="0">
                <a:ea typeface="宋体" panose="02010600030101010101" pitchFamily="2" charset="-122"/>
              </a:rPr>
              <a:t>增加流水线的级数会增加相关产生的可能性</a:t>
            </a:r>
          </a:p>
          <a:p>
            <a:r>
              <a:rPr lang="zh-CN" altLang="en-US" dirty="0" smtClean="0">
                <a:ea typeface="宋体" panose="02010600030101010101" pitchFamily="2" charset="-122"/>
              </a:rPr>
              <a:t>异常，浮点运算使得流水线控制更加复杂</a:t>
            </a:r>
          </a:p>
          <a:p>
            <a:r>
              <a:rPr lang="zh-CN" altLang="en-US" dirty="0" smtClean="0">
                <a:ea typeface="宋体" panose="02010600030101010101" pitchFamily="2" charset="-122"/>
              </a:rPr>
              <a:t>编译器可降低数据相关和控制相关的开销</a:t>
            </a:r>
          </a:p>
          <a:p>
            <a:pPr lvl="1"/>
            <a:r>
              <a:rPr lang="en-US" altLang="zh-CN" dirty="0" smtClean="0">
                <a:ea typeface="宋体" panose="02010600030101010101" pitchFamily="2" charset="-122"/>
              </a:rPr>
              <a:t>Load </a:t>
            </a:r>
            <a:r>
              <a:rPr lang="zh-CN" altLang="en-US" dirty="0" smtClean="0">
                <a:ea typeface="宋体" panose="02010600030101010101" pitchFamily="2" charset="-122"/>
              </a:rPr>
              <a:t>延迟槽</a:t>
            </a:r>
          </a:p>
          <a:p>
            <a:pPr lvl="1"/>
            <a:r>
              <a:rPr lang="en-US" altLang="zh-CN" dirty="0" smtClean="0">
                <a:ea typeface="宋体" panose="02010600030101010101" pitchFamily="2" charset="-122"/>
              </a:rPr>
              <a:t>Branch </a:t>
            </a:r>
            <a:r>
              <a:rPr lang="zh-CN" altLang="en-US" dirty="0" smtClean="0">
                <a:ea typeface="宋体" panose="02010600030101010101" pitchFamily="2" charset="-122"/>
              </a:rPr>
              <a:t>延迟槽</a:t>
            </a:r>
          </a:p>
          <a:p>
            <a:pPr lvl="1"/>
            <a:r>
              <a:rPr lang="en-US" altLang="zh-CN" dirty="0" smtClean="0">
                <a:ea typeface="宋体" panose="02010600030101010101" pitchFamily="2" charset="-122"/>
              </a:rPr>
              <a:t>Branch</a:t>
            </a:r>
            <a:r>
              <a:rPr lang="zh-CN" altLang="en-US" dirty="0" smtClean="0">
                <a:ea typeface="宋体" panose="02010600030101010101" pitchFamily="2" charset="-122"/>
              </a:rPr>
              <a:t>预测</a:t>
            </a:r>
          </a:p>
        </p:txBody>
      </p:sp>
    </p:spTree>
    <p:extLst>
      <p:ext uri="{BB962C8B-B14F-4D97-AF65-F5344CB8AC3E}">
        <p14:creationId xmlns:p14="http://schemas.microsoft.com/office/powerpoint/2010/main" val="109180637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p:cNvGraphicFramePr>
          <p:nvPr/>
        </p:nvGraphicFramePr>
        <p:xfrm>
          <a:off x="1905000" y="1039814"/>
          <a:ext cx="8096250" cy="5208587"/>
        </p:xfrm>
        <a:graphic>
          <a:graphicData uri="http://schemas.openxmlformats.org/presentationml/2006/ole">
            <mc:AlternateContent xmlns:mc="http://schemas.openxmlformats.org/markup-compatibility/2006">
              <mc:Choice xmlns:v="urn:schemas-microsoft-com:vml" Requires="v">
                <p:oleObj spid="_x0000_s5168"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3981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3" name="Rectangle 3"/>
          <p:cNvSpPr>
            <a:spLocks noChangeArrowheads="1"/>
          </p:cNvSpPr>
          <p:nvPr/>
        </p:nvSpPr>
        <p:spPr bwMode="auto">
          <a:xfrm>
            <a:off x="1828800" y="5938838"/>
            <a:ext cx="69215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Issue 2nd LD?</a:t>
            </a:r>
          </a:p>
        </p:txBody>
      </p:sp>
      <p:sp>
        <p:nvSpPr>
          <p:cNvPr id="44036" name="AutoShape 4"/>
          <p:cNvSpPr>
            <a:spLocks noChangeArrowheads="1"/>
          </p:cNvSpPr>
          <p:nvPr/>
        </p:nvSpPr>
        <p:spPr bwMode="auto">
          <a:xfrm>
            <a:off x="4913314" y="1011238"/>
            <a:ext cx="758825" cy="1071562"/>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37" name="Rectangle 5"/>
          <p:cNvSpPr>
            <a:spLocks noGrp="1" noChangeArrowheads="1"/>
          </p:cNvSpPr>
          <p:nvPr>
            <p:ph type="title"/>
          </p:nvPr>
        </p:nvSpPr>
        <p:spPr>
          <a:xfrm>
            <a:off x="2289176" y="230188"/>
            <a:ext cx="6778625" cy="455612"/>
          </a:xfrm>
        </p:spPr>
        <p:txBody>
          <a:bodyPr>
            <a:normAutofit fontScale="90000"/>
          </a:bodyPr>
          <a:lstStyle/>
          <a:p>
            <a:r>
              <a:rPr lang="en-US" altLang="zh-CN" smtClean="0">
                <a:ea typeface="宋体" panose="02010600030101010101" pitchFamily="2" charset="-122"/>
              </a:rPr>
              <a:t>Scoreboard Example: Cycle 2</a:t>
            </a:r>
          </a:p>
        </p:txBody>
      </p:sp>
    </p:spTree>
    <p:extLst>
      <p:ext uri="{BB962C8B-B14F-4D97-AF65-F5344CB8AC3E}">
        <p14:creationId xmlns:p14="http://schemas.microsoft.com/office/powerpoint/2010/main" val="2698561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 calcmode="lin" valueType="num">
                                      <p:cBhvr additive="base">
                                        <p:cTn id="7" dur="500" fill="hold"/>
                                        <p:tgtEl>
                                          <p:spTgt spid="107523"/>
                                        </p:tgtEl>
                                        <p:attrNameLst>
                                          <p:attrName>ppt_x</p:attrName>
                                        </p:attrNameLst>
                                      </p:cBhvr>
                                      <p:tavLst>
                                        <p:tav tm="0">
                                          <p:val>
                                            <p:strVal val="1+#ppt_w/2"/>
                                          </p:val>
                                        </p:tav>
                                        <p:tav tm="100000">
                                          <p:val>
                                            <p:strVal val="#ppt_x"/>
                                          </p:val>
                                        </p:tav>
                                      </p:tavLst>
                                    </p:anim>
                                    <p:anim calcmode="lin" valueType="num">
                                      <p:cBhvr additive="base">
                                        <p:cTn id="8" dur="500" fill="hold"/>
                                        <p:tgtEl>
                                          <p:spTgt spid="1075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p:cNvGraphicFramePr>
          <p:nvPr/>
        </p:nvGraphicFramePr>
        <p:xfrm>
          <a:off x="1905000" y="1092200"/>
          <a:ext cx="8096250" cy="5208588"/>
        </p:xfrm>
        <a:graphic>
          <a:graphicData uri="http://schemas.openxmlformats.org/presentationml/2006/ole">
            <mc:AlternateContent xmlns:mc="http://schemas.openxmlformats.org/markup-compatibility/2006">
              <mc:Choice xmlns:v="urn:schemas-microsoft-com:vml" Requires="v">
                <p:oleObj spid="_x0000_s6192"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9220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47" name="Rectangle 3"/>
          <p:cNvSpPr>
            <a:spLocks noChangeArrowheads="1"/>
          </p:cNvSpPr>
          <p:nvPr/>
        </p:nvSpPr>
        <p:spPr bwMode="auto">
          <a:xfrm>
            <a:off x="1828800" y="5970588"/>
            <a:ext cx="69215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Issue MULT?</a:t>
            </a:r>
          </a:p>
        </p:txBody>
      </p:sp>
      <p:sp>
        <p:nvSpPr>
          <p:cNvPr id="45060" name="AutoShape 4"/>
          <p:cNvSpPr>
            <a:spLocks noChangeArrowheads="1"/>
          </p:cNvSpPr>
          <p:nvPr/>
        </p:nvSpPr>
        <p:spPr bwMode="auto">
          <a:xfrm>
            <a:off x="5553076" y="1052513"/>
            <a:ext cx="758825" cy="1071562"/>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061" name="AutoShape 5"/>
          <p:cNvSpPr>
            <a:spLocks noChangeArrowheads="1"/>
          </p:cNvSpPr>
          <p:nvPr/>
        </p:nvSpPr>
        <p:spPr bwMode="auto">
          <a:xfrm>
            <a:off x="9296401" y="3232151"/>
            <a:ext cx="758825" cy="1071563"/>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062" name="Rectangle 6"/>
          <p:cNvSpPr>
            <a:spLocks noGrp="1" noChangeArrowheads="1"/>
          </p:cNvSpPr>
          <p:nvPr>
            <p:ph type="title"/>
          </p:nvPr>
        </p:nvSpPr>
        <p:spPr>
          <a:xfrm>
            <a:off x="2289176" y="230188"/>
            <a:ext cx="6473825" cy="684212"/>
          </a:xfrm>
        </p:spPr>
        <p:txBody>
          <a:bodyPr>
            <a:normAutofit fontScale="90000"/>
          </a:bodyPr>
          <a:lstStyle/>
          <a:p>
            <a:r>
              <a:rPr lang="en-US" altLang="zh-CN" smtClean="0">
                <a:ea typeface="宋体" panose="02010600030101010101" pitchFamily="2" charset="-122"/>
              </a:rPr>
              <a:t>Scoreboard Example: Cycle 3</a:t>
            </a:r>
          </a:p>
        </p:txBody>
      </p:sp>
    </p:spTree>
    <p:extLst>
      <p:ext uri="{BB962C8B-B14F-4D97-AF65-F5344CB8AC3E}">
        <p14:creationId xmlns:p14="http://schemas.microsoft.com/office/powerpoint/2010/main" val="26907422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additive="base">
                                        <p:cTn id="7" dur="500" fill="hold"/>
                                        <p:tgtEl>
                                          <p:spTgt spid="108547"/>
                                        </p:tgtEl>
                                        <p:attrNameLst>
                                          <p:attrName>ppt_x</p:attrName>
                                        </p:attrNameLst>
                                      </p:cBhvr>
                                      <p:tavLst>
                                        <p:tav tm="0">
                                          <p:val>
                                            <p:strVal val="1+#ppt_w/2"/>
                                          </p:val>
                                        </p:tav>
                                        <p:tav tm="100000">
                                          <p:val>
                                            <p:strVal val="#ppt_x"/>
                                          </p:val>
                                        </p:tav>
                                      </p:tavLst>
                                    </p:anim>
                                    <p:anim calcmode="lin" valueType="num">
                                      <p:cBhvr additive="base">
                                        <p:cTn id="8" dur="500" fill="hold"/>
                                        <p:tgtEl>
                                          <p:spTgt spid="1085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p:cNvGraphicFramePr>
          <p:nvPr/>
        </p:nvGraphicFramePr>
        <p:xfrm>
          <a:off x="1905000" y="989014"/>
          <a:ext cx="8096250" cy="5208587"/>
        </p:xfrm>
        <a:graphic>
          <a:graphicData uri="http://schemas.openxmlformats.org/presentationml/2006/ole">
            <mc:AlternateContent xmlns:mc="http://schemas.openxmlformats.org/markup-compatibility/2006">
              <mc:Choice xmlns:v="urn:schemas-microsoft-com:vml" Requires="v">
                <p:oleObj spid="_x0000_s7216"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8901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3" name="AutoShape 3"/>
          <p:cNvSpPr>
            <a:spLocks noChangeArrowheads="1"/>
          </p:cNvSpPr>
          <p:nvPr/>
        </p:nvSpPr>
        <p:spPr bwMode="auto">
          <a:xfrm>
            <a:off x="6176964" y="949326"/>
            <a:ext cx="758825" cy="1071563"/>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6084" name="AutoShape 4"/>
          <p:cNvSpPr>
            <a:spLocks noChangeArrowheads="1"/>
          </p:cNvSpPr>
          <p:nvPr/>
        </p:nvSpPr>
        <p:spPr bwMode="auto">
          <a:xfrm>
            <a:off x="4267200" y="3497264"/>
            <a:ext cx="6019800" cy="5302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6085" name="Rectangle 5"/>
          <p:cNvSpPr>
            <a:spLocks noGrp="1" noChangeArrowheads="1"/>
          </p:cNvSpPr>
          <p:nvPr>
            <p:ph type="title"/>
          </p:nvPr>
        </p:nvSpPr>
        <p:spPr>
          <a:xfrm>
            <a:off x="2289176" y="230188"/>
            <a:ext cx="6931025" cy="455612"/>
          </a:xfrm>
        </p:spPr>
        <p:txBody>
          <a:bodyPr>
            <a:normAutofit fontScale="90000"/>
          </a:bodyPr>
          <a:lstStyle/>
          <a:p>
            <a:r>
              <a:rPr lang="en-US" altLang="zh-CN" smtClean="0">
                <a:ea typeface="宋体" panose="02010600030101010101" pitchFamily="2" charset="-122"/>
              </a:rPr>
              <a:t>Scoreboard Example: Cycle 4</a:t>
            </a:r>
          </a:p>
        </p:txBody>
      </p:sp>
    </p:spTree>
    <p:extLst>
      <p:ext uri="{BB962C8B-B14F-4D97-AF65-F5344CB8AC3E}">
        <p14:creationId xmlns:p14="http://schemas.microsoft.com/office/powerpoint/2010/main" val="39178849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p:cNvGraphicFramePr>
          <p:nvPr/>
        </p:nvGraphicFramePr>
        <p:xfrm>
          <a:off x="1905000" y="989014"/>
          <a:ext cx="8096250" cy="5208587"/>
        </p:xfrm>
        <a:graphic>
          <a:graphicData uri="http://schemas.openxmlformats.org/presentationml/2006/ole">
            <mc:AlternateContent xmlns:mc="http://schemas.openxmlformats.org/markup-compatibility/2006">
              <mc:Choice xmlns:v="urn:schemas-microsoft-com:vml" Requires="v">
                <p:oleObj spid="_x0000_s8240"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8901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7" name="AutoShape 3"/>
          <p:cNvSpPr>
            <a:spLocks noChangeArrowheads="1"/>
          </p:cNvSpPr>
          <p:nvPr/>
        </p:nvSpPr>
        <p:spPr bwMode="auto">
          <a:xfrm>
            <a:off x="4267200" y="3517901"/>
            <a:ext cx="6019800" cy="5302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08" name="Rectangle 4"/>
          <p:cNvSpPr>
            <a:spLocks noGrp="1" noChangeArrowheads="1"/>
          </p:cNvSpPr>
          <p:nvPr>
            <p:ph type="title"/>
          </p:nvPr>
        </p:nvSpPr>
        <p:spPr>
          <a:xfrm>
            <a:off x="2289176" y="230188"/>
            <a:ext cx="7235825" cy="608012"/>
          </a:xfrm>
        </p:spPr>
        <p:txBody>
          <a:bodyPr>
            <a:normAutofit fontScale="90000"/>
          </a:bodyPr>
          <a:lstStyle/>
          <a:p>
            <a:r>
              <a:rPr lang="en-US" altLang="zh-CN" smtClean="0">
                <a:ea typeface="宋体" panose="02010600030101010101" pitchFamily="2" charset="-122"/>
              </a:rPr>
              <a:t>Scoreboard Example: Cycle 5</a:t>
            </a:r>
          </a:p>
        </p:txBody>
      </p:sp>
    </p:spTree>
    <p:extLst>
      <p:ext uri="{BB962C8B-B14F-4D97-AF65-F5344CB8AC3E}">
        <p14:creationId xmlns:p14="http://schemas.microsoft.com/office/powerpoint/2010/main" val="52154926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
          <p:cNvGraphicFramePr>
            <a:graphicFrameLocks/>
          </p:cNvGraphicFramePr>
          <p:nvPr/>
        </p:nvGraphicFramePr>
        <p:xfrm>
          <a:off x="1905000" y="1092200"/>
          <a:ext cx="8096250" cy="5208588"/>
        </p:xfrm>
        <a:graphic>
          <a:graphicData uri="http://schemas.openxmlformats.org/presentationml/2006/ole">
            <mc:AlternateContent xmlns:mc="http://schemas.openxmlformats.org/markup-compatibility/2006">
              <mc:Choice xmlns:v="urn:schemas-microsoft-com:vml" Requires="v">
                <p:oleObj spid="_x0000_s9264"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9220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1" name="AutoShape 3"/>
          <p:cNvSpPr>
            <a:spLocks noChangeArrowheads="1"/>
          </p:cNvSpPr>
          <p:nvPr/>
        </p:nvSpPr>
        <p:spPr bwMode="auto">
          <a:xfrm>
            <a:off x="4249738" y="3983039"/>
            <a:ext cx="6019800" cy="5302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8132" name="Rectangle 4"/>
          <p:cNvSpPr>
            <a:spLocks noGrp="1" noChangeArrowheads="1"/>
          </p:cNvSpPr>
          <p:nvPr>
            <p:ph type="title"/>
          </p:nvPr>
        </p:nvSpPr>
        <p:spPr>
          <a:xfrm>
            <a:off x="2289176" y="230188"/>
            <a:ext cx="7388225" cy="684212"/>
          </a:xfrm>
        </p:spPr>
        <p:txBody>
          <a:bodyPr/>
          <a:lstStyle/>
          <a:p>
            <a:r>
              <a:rPr lang="en-US" altLang="zh-CN" smtClean="0">
                <a:ea typeface="宋体" panose="02010600030101010101" pitchFamily="2" charset="-122"/>
              </a:rPr>
              <a:t>Scoreboard Example: Cycle 6</a:t>
            </a:r>
          </a:p>
        </p:txBody>
      </p:sp>
    </p:spTree>
    <p:extLst>
      <p:ext uri="{BB962C8B-B14F-4D97-AF65-F5344CB8AC3E}">
        <p14:creationId xmlns:p14="http://schemas.microsoft.com/office/powerpoint/2010/main" val="411140642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p:cNvGraphicFramePr>
          <p:nvPr/>
        </p:nvGraphicFramePr>
        <p:xfrm>
          <a:off x="1905000" y="1066800"/>
          <a:ext cx="8096250" cy="5208588"/>
        </p:xfrm>
        <a:graphic>
          <a:graphicData uri="http://schemas.openxmlformats.org/presentationml/2006/ole">
            <mc:AlternateContent xmlns:mc="http://schemas.openxmlformats.org/markup-compatibility/2006">
              <mc:Choice xmlns:v="urn:schemas-microsoft-com:vml" Requires="v">
                <p:oleObj spid="_x0000_s10288"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6680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43" name="Rectangle 3"/>
          <p:cNvSpPr>
            <a:spLocks noChangeArrowheads="1"/>
          </p:cNvSpPr>
          <p:nvPr/>
        </p:nvSpPr>
        <p:spPr bwMode="auto">
          <a:xfrm>
            <a:off x="1812925" y="5970588"/>
            <a:ext cx="69215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Read multiply operands?</a:t>
            </a:r>
          </a:p>
        </p:txBody>
      </p:sp>
      <p:sp>
        <p:nvSpPr>
          <p:cNvPr id="49156" name="AutoShape 4"/>
          <p:cNvSpPr>
            <a:spLocks noChangeArrowheads="1"/>
          </p:cNvSpPr>
          <p:nvPr/>
        </p:nvSpPr>
        <p:spPr bwMode="auto">
          <a:xfrm>
            <a:off x="4191000" y="4419601"/>
            <a:ext cx="6019800" cy="5302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157" name="Rectangle 5"/>
          <p:cNvSpPr>
            <a:spLocks noGrp="1" noChangeArrowheads="1"/>
          </p:cNvSpPr>
          <p:nvPr>
            <p:ph type="title"/>
          </p:nvPr>
        </p:nvSpPr>
        <p:spPr>
          <a:xfrm>
            <a:off x="2289176" y="230188"/>
            <a:ext cx="6473825" cy="684212"/>
          </a:xfrm>
        </p:spPr>
        <p:txBody>
          <a:bodyPr>
            <a:normAutofit fontScale="90000"/>
          </a:bodyPr>
          <a:lstStyle/>
          <a:p>
            <a:r>
              <a:rPr lang="en-US" altLang="zh-CN" smtClean="0">
                <a:ea typeface="宋体" panose="02010600030101010101" pitchFamily="2" charset="-122"/>
              </a:rPr>
              <a:t>Scoreboard Example: Cycle 7</a:t>
            </a:r>
          </a:p>
        </p:txBody>
      </p:sp>
    </p:spTree>
    <p:extLst>
      <p:ext uri="{BB962C8B-B14F-4D97-AF65-F5344CB8AC3E}">
        <p14:creationId xmlns:p14="http://schemas.microsoft.com/office/powerpoint/2010/main" val="4106088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 calcmode="lin" valueType="num">
                                      <p:cBhvr additive="base">
                                        <p:cTn id="7" dur="500" fill="hold"/>
                                        <p:tgtEl>
                                          <p:spTgt spid="112643"/>
                                        </p:tgtEl>
                                        <p:attrNameLst>
                                          <p:attrName>ppt_x</p:attrName>
                                        </p:attrNameLst>
                                      </p:cBhvr>
                                      <p:tavLst>
                                        <p:tav tm="0">
                                          <p:val>
                                            <p:strVal val="1+#ppt_w/2"/>
                                          </p:val>
                                        </p:tav>
                                        <p:tav tm="100000">
                                          <p:val>
                                            <p:strVal val="#ppt_x"/>
                                          </p:val>
                                        </p:tav>
                                      </p:tavLst>
                                    </p:anim>
                                    <p:anim calcmode="lin" valueType="num">
                                      <p:cBhvr additive="base">
                                        <p:cTn id="8" dur="500" fill="hold"/>
                                        <p:tgtEl>
                                          <p:spTgt spid="1126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p:cNvGraphicFramePr>
            <a:graphicFrameLocks/>
          </p:cNvGraphicFramePr>
          <p:nvPr/>
        </p:nvGraphicFramePr>
        <p:xfrm>
          <a:off x="1905000" y="1071564"/>
          <a:ext cx="8096250" cy="5208587"/>
        </p:xfrm>
        <a:graphic>
          <a:graphicData uri="http://schemas.openxmlformats.org/presentationml/2006/ole">
            <mc:AlternateContent xmlns:mc="http://schemas.openxmlformats.org/markup-compatibility/2006">
              <mc:Choice xmlns:v="urn:schemas-microsoft-com:vml" Requires="v">
                <p:oleObj spid="_x0000_s11312"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7156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79" name="Rectangle 3"/>
          <p:cNvSpPr>
            <a:spLocks noGrp="1" noChangeArrowheads="1"/>
          </p:cNvSpPr>
          <p:nvPr>
            <p:ph type="title"/>
          </p:nvPr>
        </p:nvSpPr>
        <p:spPr>
          <a:xfrm>
            <a:off x="2289176" y="230188"/>
            <a:ext cx="7540625" cy="455612"/>
          </a:xfrm>
        </p:spPr>
        <p:txBody>
          <a:bodyPr>
            <a:normAutofit fontScale="90000"/>
          </a:bodyPr>
          <a:lstStyle/>
          <a:p>
            <a:r>
              <a:rPr lang="en-US" altLang="zh-CN" smtClean="0">
                <a:ea typeface="宋体" panose="02010600030101010101" pitchFamily="2" charset="-122"/>
              </a:rPr>
              <a:t>Scoreboard Example: Cycle 8a </a:t>
            </a:r>
            <a:r>
              <a:rPr lang="en-US" altLang="zh-CN" sz="2800">
                <a:ea typeface="宋体" panose="02010600030101010101" pitchFamily="2" charset="-122"/>
              </a:rPr>
              <a:t>(First half of clock cycle)</a:t>
            </a:r>
          </a:p>
        </p:txBody>
      </p:sp>
    </p:spTree>
    <p:extLst>
      <p:ext uri="{BB962C8B-B14F-4D97-AF65-F5344CB8AC3E}">
        <p14:creationId xmlns:p14="http://schemas.microsoft.com/office/powerpoint/2010/main" val="419677401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p:cNvGraphicFramePr>
          <p:nvPr/>
        </p:nvGraphicFramePr>
        <p:xfrm>
          <a:off x="1905000" y="1030289"/>
          <a:ext cx="8096250" cy="5208587"/>
        </p:xfrm>
        <a:graphic>
          <a:graphicData uri="http://schemas.openxmlformats.org/presentationml/2006/ole">
            <mc:AlternateContent xmlns:mc="http://schemas.openxmlformats.org/markup-compatibility/2006">
              <mc:Choice xmlns:v="urn:schemas-microsoft-com:vml" Requires="v">
                <p:oleObj spid="_x0000_s12336"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30289"/>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3" name="Rectangle 3"/>
          <p:cNvSpPr>
            <a:spLocks noGrp="1" noChangeArrowheads="1"/>
          </p:cNvSpPr>
          <p:nvPr>
            <p:ph type="title"/>
          </p:nvPr>
        </p:nvSpPr>
        <p:spPr>
          <a:xfrm>
            <a:off x="2289176" y="230188"/>
            <a:ext cx="7693025" cy="379412"/>
          </a:xfrm>
        </p:spPr>
        <p:txBody>
          <a:bodyPr>
            <a:normAutofit fontScale="90000"/>
          </a:bodyPr>
          <a:lstStyle/>
          <a:p>
            <a:r>
              <a:rPr lang="en-US" altLang="zh-CN" smtClean="0">
                <a:ea typeface="宋体" panose="02010600030101010101" pitchFamily="2" charset="-122"/>
              </a:rPr>
              <a:t>Scoreboard Example: Cycle 8b </a:t>
            </a:r>
            <a:r>
              <a:rPr lang="en-US" altLang="zh-CN" sz="2800">
                <a:ea typeface="宋体" panose="02010600030101010101" pitchFamily="2" charset="-122"/>
              </a:rPr>
              <a:t>(Second half of clock cycle)</a:t>
            </a:r>
          </a:p>
        </p:txBody>
      </p:sp>
    </p:spTree>
    <p:extLst>
      <p:ext uri="{BB962C8B-B14F-4D97-AF65-F5344CB8AC3E}">
        <p14:creationId xmlns:p14="http://schemas.microsoft.com/office/powerpoint/2010/main" val="355356889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p:cNvGraphicFramePr>
          <p:nvPr/>
        </p:nvGraphicFramePr>
        <p:xfrm>
          <a:off x="1905000" y="1009650"/>
          <a:ext cx="8096250" cy="5208588"/>
        </p:xfrm>
        <a:graphic>
          <a:graphicData uri="http://schemas.openxmlformats.org/presentationml/2006/ole">
            <mc:AlternateContent xmlns:mc="http://schemas.openxmlformats.org/markup-compatibility/2006">
              <mc:Choice xmlns:v="urn:schemas-microsoft-com:vml" Requires="v">
                <p:oleObj spid="_x0000_s13360"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0965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15" name="Rectangle 3"/>
          <p:cNvSpPr>
            <a:spLocks noChangeArrowheads="1"/>
          </p:cNvSpPr>
          <p:nvPr/>
        </p:nvSpPr>
        <p:spPr bwMode="auto">
          <a:xfrm>
            <a:off x="1812925" y="6018213"/>
            <a:ext cx="77724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Read operands for MULT &amp; SUB?  Issue ADDD?</a:t>
            </a:r>
          </a:p>
        </p:txBody>
      </p:sp>
      <p:sp>
        <p:nvSpPr>
          <p:cNvPr id="52228" name="Text Box 4"/>
          <p:cNvSpPr txBox="1">
            <a:spLocks noChangeArrowheads="1"/>
          </p:cNvSpPr>
          <p:nvPr/>
        </p:nvSpPr>
        <p:spPr bwMode="auto">
          <a:xfrm>
            <a:off x="1752600" y="3657600"/>
            <a:ext cx="1233488"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solidFill>
                  <a:schemeClr val="accent1"/>
                </a:solidFill>
                <a:latin typeface="Comic Sans MS" panose="030F0702030302020204" pitchFamily="66" charset="0"/>
                <a:ea typeface="宋体" panose="02010600030101010101" pitchFamily="2" charset="-122"/>
              </a:rPr>
              <a:t>Note </a:t>
            </a:r>
          </a:p>
          <a:p>
            <a:r>
              <a:rPr lang="en-US" altLang="zh-CN">
                <a:solidFill>
                  <a:schemeClr val="accent1"/>
                </a:solidFill>
                <a:latin typeface="Comic Sans MS" panose="030F0702030302020204" pitchFamily="66" charset="0"/>
                <a:ea typeface="宋体" panose="02010600030101010101" pitchFamily="2" charset="-122"/>
              </a:rPr>
              <a:t>Remaining</a:t>
            </a:r>
          </a:p>
        </p:txBody>
      </p:sp>
      <p:sp>
        <p:nvSpPr>
          <p:cNvPr id="52229" name="Line 5"/>
          <p:cNvSpPr>
            <a:spLocks noChangeShapeType="1"/>
          </p:cNvSpPr>
          <p:nvPr/>
        </p:nvSpPr>
        <p:spPr bwMode="auto">
          <a:xfrm>
            <a:off x="2514600" y="3886200"/>
            <a:ext cx="685800" cy="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0" name="Rectangle 6"/>
          <p:cNvSpPr>
            <a:spLocks noGrp="1" noChangeArrowheads="1"/>
          </p:cNvSpPr>
          <p:nvPr>
            <p:ph type="title"/>
          </p:nvPr>
        </p:nvSpPr>
        <p:spPr>
          <a:xfrm>
            <a:off x="2289176" y="230188"/>
            <a:ext cx="7007225" cy="684212"/>
          </a:xfrm>
        </p:spPr>
        <p:txBody>
          <a:bodyPr>
            <a:normAutofit fontScale="90000"/>
          </a:bodyPr>
          <a:lstStyle/>
          <a:p>
            <a:r>
              <a:rPr lang="en-US" altLang="zh-CN" smtClean="0">
                <a:ea typeface="宋体" panose="02010600030101010101" pitchFamily="2" charset="-122"/>
              </a:rPr>
              <a:t>Scoreboard Example: Cycle 9</a:t>
            </a:r>
          </a:p>
        </p:txBody>
      </p:sp>
    </p:spTree>
    <p:extLst>
      <p:ext uri="{BB962C8B-B14F-4D97-AF65-F5344CB8AC3E}">
        <p14:creationId xmlns:p14="http://schemas.microsoft.com/office/powerpoint/2010/main" val="5193497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 calcmode="lin" valueType="num">
                                      <p:cBhvr additive="base">
                                        <p:cTn id="7" dur="500" fill="hold"/>
                                        <p:tgtEl>
                                          <p:spTgt spid="115715"/>
                                        </p:tgtEl>
                                        <p:attrNameLst>
                                          <p:attrName>ppt_x</p:attrName>
                                        </p:attrNameLst>
                                      </p:cBhvr>
                                      <p:tavLst>
                                        <p:tav tm="0">
                                          <p:val>
                                            <p:strVal val="1+#ppt_w/2"/>
                                          </p:val>
                                        </p:tav>
                                        <p:tav tm="100000">
                                          <p:val>
                                            <p:strVal val="#ppt_x"/>
                                          </p:val>
                                        </p:tav>
                                      </p:tavLst>
                                    </p:anim>
                                    <p:anim calcmode="lin" valueType="num">
                                      <p:cBhvr additive="base">
                                        <p:cTn id="8" dur="500" fill="hold"/>
                                        <p:tgtEl>
                                          <p:spTgt spid="115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p:cNvGraphicFramePr>
          <p:nvPr/>
        </p:nvGraphicFramePr>
        <p:xfrm>
          <a:off x="1905000" y="1009650"/>
          <a:ext cx="8096250" cy="5208588"/>
        </p:xfrm>
        <a:graphic>
          <a:graphicData uri="http://schemas.openxmlformats.org/presentationml/2006/ole">
            <mc:AlternateContent xmlns:mc="http://schemas.openxmlformats.org/markup-compatibility/2006">
              <mc:Choice xmlns:v="urn:schemas-microsoft-com:vml" Requires="v">
                <p:oleObj spid="_x0000_s14384"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0965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1" name="Rectangle 3"/>
          <p:cNvSpPr>
            <a:spLocks noGrp="1" noChangeArrowheads="1"/>
          </p:cNvSpPr>
          <p:nvPr>
            <p:ph type="title"/>
          </p:nvPr>
        </p:nvSpPr>
        <p:spPr>
          <a:xfrm>
            <a:off x="2289176" y="230188"/>
            <a:ext cx="7159625" cy="608012"/>
          </a:xfrm>
        </p:spPr>
        <p:txBody>
          <a:bodyPr>
            <a:normAutofit fontScale="90000"/>
          </a:bodyPr>
          <a:lstStyle/>
          <a:p>
            <a:r>
              <a:rPr lang="en-US" altLang="zh-CN" smtClean="0">
                <a:ea typeface="宋体" panose="02010600030101010101" pitchFamily="2" charset="-122"/>
              </a:rPr>
              <a:t>Scoreboard Example: Cycle 10</a:t>
            </a:r>
          </a:p>
        </p:txBody>
      </p:sp>
    </p:spTree>
    <p:extLst>
      <p:ext uri="{BB962C8B-B14F-4D97-AF65-F5344CB8AC3E}">
        <p14:creationId xmlns:p14="http://schemas.microsoft.com/office/powerpoint/2010/main" val="263107623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230215"/>
            <a:ext cx="10515600" cy="669196"/>
          </a:xfrm>
        </p:spPr>
        <p:txBody>
          <a:bodyPr>
            <a:normAutofit/>
          </a:bodyPr>
          <a:lstStyle/>
          <a:p>
            <a:r>
              <a:rPr lang="en-US" altLang="zh-CN" dirty="0" smtClean="0"/>
              <a:t>5</a:t>
            </a:r>
            <a:r>
              <a:rPr lang="zh-CN" altLang="en-US" dirty="0" smtClean="0"/>
              <a:t>.</a:t>
            </a:r>
            <a:r>
              <a:rPr lang="zh-CN" altLang="en-US" dirty="0"/>
              <a:t>1 </a:t>
            </a:r>
            <a:r>
              <a:rPr lang="zh-CN" altLang="en-US" dirty="0" smtClean="0"/>
              <a:t>指令</a:t>
            </a:r>
            <a:r>
              <a:rPr lang="zh-CN" altLang="en-US" dirty="0"/>
              <a:t>级</a:t>
            </a:r>
            <a:r>
              <a:rPr lang="zh-CN" altLang="en-US" dirty="0" smtClean="0"/>
              <a:t>并行的基本概念及挑战</a:t>
            </a:r>
            <a:endParaRPr lang="en-US" altLang="zh-CN" dirty="0"/>
          </a:p>
        </p:txBody>
      </p:sp>
      <p:sp>
        <p:nvSpPr>
          <p:cNvPr id="7171" name="Rectangle 3"/>
          <p:cNvSpPr>
            <a:spLocks noGrp="1" noChangeArrowheads="1"/>
          </p:cNvSpPr>
          <p:nvPr>
            <p:ph idx="1"/>
          </p:nvPr>
        </p:nvSpPr>
        <p:spPr>
          <a:xfrm>
            <a:off x="838200" y="1169233"/>
            <a:ext cx="10515600" cy="5351488"/>
          </a:xfrm>
        </p:spPr>
        <p:txBody>
          <a:bodyPr>
            <a:noAutofit/>
          </a:bodyPr>
          <a:lstStyle/>
          <a:p>
            <a:pPr>
              <a:lnSpc>
                <a:spcPct val="80000"/>
              </a:lnSpc>
            </a:pPr>
            <a:r>
              <a:rPr lang="en-US" altLang="zh-CN" dirty="0">
                <a:ea typeface="宋体" panose="02010600030101010101" pitchFamily="2" charset="-122"/>
              </a:rPr>
              <a:t>ILP: </a:t>
            </a:r>
            <a:r>
              <a:rPr lang="zh-CN" altLang="en-US" dirty="0">
                <a:ea typeface="宋体" panose="02010600030101010101" pitchFamily="2" charset="-122"/>
              </a:rPr>
              <a:t>无关的指令重叠执行</a:t>
            </a:r>
            <a:endParaRPr lang="en-US" altLang="zh-CN" dirty="0">
              <a:ea typeface="宋体" panose="02010600030101010101" pitchFamily="2" charset="-122"/>
            </a:endParaRPr>
          </a:p>
          <a:p>
            <a:pPr>
              <a:lnSpc>
                <a:spcPct val="80000"/>
              </a:lnSpc>
            </a:pPr>
            <a:r>
              <a:rPr lang="zh-CN" altLang="en-US" dirty="0">
                <a:ea typeface="宋体" panose="02010600030101010101" pitchFamily="2" charset="-122"/>
              </a:rPr>
              <a:t>流水线的平均</a:t>
            </a:r>
            <a:r>
              <a:rPr lang="en-US" altLang="zh-CN" dirty="0">
                <a:ea typeface="宋体" panose="02010600030101010101" pitchFamily="2" charset="-122"/>
              </a:rPr>
              <a:t>CPI</a:t>
            </a:r>
          </a:p>
          <a:p>
            <a:pPr>
              <a:lnSpc>
                <a:spcPct val="80000"/>
              </a:lnSpc>
              <a:buFontTx/>
              <a:buNone/>
            </a:pPr>
            <a:r>
              <a:rPr lang="en-US" altLang="zh-CN"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Pipeline  CPI =  Ideal Pipeline CPI + </a:t>
            </a:r>
            <a:r>
              <a:rPr lang="en-US" altLang="zh-CN" sz="2400" dirty="0" err="1">
                <a:latin typeface="Times New Roman" panose="02020603050405020304" pitchFamily="18" charset="0"/>
                <a:ea typeface="宋体" panose="02010600030101010101" pitchFamily="2" charset="-122"/>
              </a:rPr>
              <a:t>Struct</a:t>
            </a:r>
            <a:r>
              <a:rPr lang="en-US" altLang="zh-CN" sz="2400" dirty="0">
                <a:latin typeface="Times New Roman" panose="02020603050405020304" pitchFamily="18" charset="0"/>
                <a:ea typeface="宋体" panose="02010600030101010101" pitchFamily="2" charset="-122"/>
              </a:rPr>
              <a:t> Stalls + RAW Stalls + WAR Stalls + WAW Stalls + Control Stalls </a:t>
            </a:r>
          </a:p>
          <a:p>
            <a:pPr>
              <a:lnSpc>
                <a:spcPct val="80000"/>
              </a:lnSpc>
            </a:pPr>
            <a:r>
              <a:rPr lang="zh-CN" altLang="en-US" dirty="0">
                <a:ea typeface="宋体" panose="02010600030101010101" pitchFamily="2" charset="-122"/>
              </a:rPr>
              <a:t>本章</a:t>
            </a:r>
            <a:r>
              <a:rPr lang="zh-CN" altLang="en-US" dirty="0" smtClean="0">
                <a:ea typeface="宋体" panose="02010600030101010101" pitchFamily="2" charset="-122"/>
              </a:rPr>
              <a:t>研究：减少</a:t>
            </a:r>
            <a:r>
              <a:rPr lang="zh-CN" altLang="en-US" dirty="0">
                <a:ea typeface="宋体" panose="02010600030101010101" pitchFamily="2" charset="-122"/>
              </a:rPr>
              <a:t>停顿（</a:t>
            </a:r>
            <a:r>
              <a:rPr lang="en-US" altLang="zh-CN" dirty="0">
                <a:ea typeface="宋体" panose="02010600030101010101" pitchFamily="2" charset="-122"/>
              </a:rPr>
              <a:t>stalls)</a:t>
            </a:r>
            <a:r>
              <a:rPr lang="zh-CN" altLang="en-US" dirty="0">
                <a:ea typeface="宋体" panose="02010600030101010101" pitchFamily="2" charset="-122"/>
              </a:rPr>
              <a:t>数的方法和技术</a:t>
            </a:r>
          </a:p>
          <a:p>
            <a:pPr>
              <a:lnSpc>
                <a:spcPct val="80000"/>
              </a:lnSpc>
            </a:pPr>
            <a:r>
              <a:rPr lang="zh-CN" altLang="en-US" dirty="0">
                <a:ea typeface="宋体" panose="02010600030101010101" pitchFamily="2" charset="-122"/>
              </a:rPr>
              <a:t>基本途径</a:t>
            </a:r>
          </a:p>
          <a:p>
            <a:pPr lvl="1">
              <a:lnSpc>
                <a:spcPct val="80000"/>
              </a:lnSpc>
            </a:pPr>
            <a:r>
              <a:rPr lang="zh-CN" altLang="en-US" dirty="0">
                <a:ea typeface="宋体" panose="02010600030101010101" pitchFamily="2" charset="-122"/>
              </a:rPr>
              <a:t>软件</a:t>
            </a:r>
            <a:r>
              <a:rPr lang="zh-CN" altLang="en-US" dirty="0" smtClean="0">
                <a:ea typeface="宋体" panose="02010600030101010101" pitchFamily="2" charset="-122"/>
              </a:rPr>
              <a:t>方法：</a:t>
            </a:r>
            <a:endParaRPr lang="en-US" altLang="zh-CN" dirty="0" smtClean="0">
              <a:ea typeface="宋体" panose="02010600030101010101" pitchFamily="2" charset="-122"/>
            </a:endParaRPr>
          </a:p>
          <a:p>
            <a:pPr lvl="2">
              <a:lnSpc>
                <a:spcPct val="80000"/>
              </a:lnSpc>
            </a:pPr>
            <a:r>
              <a:rPr lang="en-US" altLang="zh-CN" sz="2400" dirty="0" err="1" smtClean="0">
                <a:ea typeface="宋体" panose="02010600030101010101" pitchFamily="2" charset="-122"/>
              </a:rPr>
              <a:t>Gcc</a:t>
            </a:r>
            <a:r>
              <a:rPr lang="en-US" altLang="zh-CN" sz="2400" dirty="0">
                <a:ea typeface="宋体" panose="02010600030101010101" pitchFamily="2" charset="-122"/>
              </a:rPr>
              <a:t>: 17%</a:t>
            </a:r>
            <a:r>
              <a:rPr lang="zh-CN" altLang="en-US" sz="2400" dirty="0">
                <a:ea typeface="宋体" panose="02010600030101010101" pitchFamily="2" charset="-122"/>
              </a:rPr>
              <a:t>控制类</a:t>
            </a:r>
            <a:r>
              <a:rPr lang="zh-CN" altLang="en-US" sz="2400" dirty="0" smtClean="0">
                <a:ea typeface="宋体" panose="02010600030101010101" pitchFamily="2" charset="-122"/>
              </a:rPr>
              <a:t>指令，5 </a:t>
            </a:r>
            <a:r>
              <a:rPr lang="en-US" altLang="zh-CN" sz="2400" dirty="0">
                <a:ea typeface="宋体" panose="02010600030101010101" pitchFamily="2" charset="-122"/>
              </a:rPr>
              <a:t>instructions + 1 </a:t>
            </a:r>
            <a:r>
              <a:rPr lang="en-US" altLang="zh-CN" sz="2400" dirty="0" smtClean="0">
                <a:ea typeface="宋体" panose="02010600030101010101" pitchFamily="2" charset="-122"/>
              </a:rPr>
              <a:t>branch</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lvl="2">
              <a:lnSpc>
                <a:spcPct val="80000"/>
              </a:lnSpc>
            </a:pPr>
            <a:r>
              <a:rPr lang="zh-CN" altLang="en-US" sz="2400" dirty="0" smtClean="0">
                <a:ea typeface="宋体" panose="02010600030101010101" pitchFamily="2" charset="-122"/>
              </a:rPr>
              <a:t>在</a:t>
            </a:r>
            <a:r>
              <a:rPr lang="zh-CN" altLang="en-US" sz="2400" dirty="0">
                <a:ea typeface="宋体" panose="02010600030101010101" pitchFamily="2" charset="-122"/>
              </a:rPr>
              <a:t>基本块上，得到更多的并行性</a:t>
            </a:r>
          </a:p>
          <a:p>
            <a:pPr lvl="2">
              <a:lnSpc>
                <a:spcPct val="80000"/>
              </a:lnSpc>
            </a:pPr>
            <a:r>
              <a:rPr lang="zh-CN" altLang="en-US" sz="2400" dirty="0">
                <a:ea typeface="宋体" panose="02010600030101010101" pitchFamily="2" charset="-122"/>
              </a:rPr>
              <a:t>挖掘循环级并行</a:t>
            </a:r>
          </a:p>
          <a:p>
            <a:pPr lvl="1">
              <a:lnSpc>
                <a:spcPct val="80000"/>
              </a:lnSpc>
            </a:pPr>
            <a:r>
              <a:rPr lang="zh-CN" altLang="en-US" sz="2800" dirty="0">
                <a:ea typeface="宋体" panose="02010600030101010101" pitchFamily="2" charset="-122"/>
              </a:rPr>
              <a:t>硬件方法</a:t>
            </a:r>
          </a:p>
          <a:p>
            <a:pPr lvl="2">
              <a:lnSpc>
                <a:spcPct val="80000"/>
              </a:lnSpc>
            </a:pPr>
            <a:r>
              <a:rPr lang="zh-CN" altLang="en-US" sz="2800" dirty="0">
                <a:ea typeface="宋体" panose="02010600030101010101" pitchFamily="2" charset="-122"/>
              </a:rPr>
              <a:t>动态调度方法</a:t>
            </a:r>
          </a:p>
          <a:p>
            <a:pPr lvl="1">
              <a:lnSpc>
                <a:spcPct val="80000"/>
              </a:lnSpc>
            </a:pPr>
            <a:r>
              <a:rPr lang="zh-CN" altLang="en-US" sz="2800" dirty="0">
                <a:ea typeface="宋体" panose="02010600030101010101" pitchFamily="2" charset="-122"/>
              </a:rPr>
              <a:t>以</a:t>
            </a:r>
            <a:r>
              <a:rPr lang="en-US" altLang="zh-CN" sz="2800" dirty="0" smtClean="0">
                <a:ea typeface="宋体" panose="02010600030101010101" pitchFamily="2" charset="-122"/>
              </a:rPr>
              <a:t>DLX</a:t>
            </a:r>
            <a:r>
              <a:rPr lang="zh-CN" altLang="en-US" sz="2800" dirty="0" smtClean="0">
                <a:ea typeface="宋体" panose="02010600030101010101" pitchFamily="2" charset="-122"/>
              </a:rPr>
              <a:t>（</a:t>
            </a:r>
            <a:r>
              <a:rPr lang="en-US" altLang="zh-CN" sz="2800" dirty="0" smtClean="0">
                <a:ea typeface="宋体" panose="02010600030101010101" pitchFamily="2" charset="-122"/>
              </a:rPr>
              <a:t>MIPS</a:t>
            </a:r>
            <a:r>
              <a:rPr lang="zh-CN" altLang="en-US" sz="2800" dirty="0" smtClean="0">
                <a:ea typeface="宋体" panose="02010600030101010101" pitchFamily="2" charset="-122"/>
              </a:rPr>
              <a:t>）的</a:t>
            </a:r>
            <a:r>
              <a:rPr lang="zh-CN" altLang="en-US" sz="2800" dirty="0">
                <a:ea typeface="宋体" panose="02010600030101010101" pitchFamily="2" charset="-122"/>
              </a:rPr>
              <a:t>浮点数操作为例</a:t>
            </a:r>
          </a:p>
        </p:txBody>
      </p:sp>
    </p:spTree>
    <p:extLst>
      <p:ext uri="{BB962C8B-B14F-4D97-AF65-F5344CB8AC3E}">
        <p14:creationId xmlns:p14="http://schemas.microsoft.com/office/powerpoint/2010/main" val="42688685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p:cNvGraphicFramePr>
          <p:nvPr/>
        </p:nvGraphicFramePr>
        <p:xfrm>
          <a:off x="1905000" y="1009650"/>
          <a:ext cx="8096250" cy="5208588"/>
        </p:xfrm>
        <a:graphic>
          <a:graphicData uri="http://schemas.openxmlformats.org/presentationml/2006/ole">
            <mc:AlternateContent xmlns:mc="http://schemas.openxmlformats.org/markup-compatibility/2006">
              <mc:Choice xmlns:v="urn:schemas-microsoft-com:vml" Requires="v">
                <p:oleObj spid="_x0000_s15408"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0965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5" name="Rectangle 3"/>
          <p:cNvSpPr>
            <a:spLocks noGrp="1" noChangeArrowheads="1"/>
          </p:cNvSpPr>
          <p:nvPr>
            <p:ph type="title"/>
          </p:nvPr>
        </p:nvSpPr>
        <p:spPr>
          <a:xfrm>
            <a:off x="2289176" y="230188"/>
            <a:ext cx="7235825" cy="608012"/>
          </a:xfrm>
        </p:spPr>
        <p:txBody>
          <a:bodyPr>
            <a:normAutofit fontScale="90000"/>
          </a:bodyPr>
          <a:lstStyle/>
          <a:p>
            <a:r>
              <a:rPr lang="en-US" altLang="zh-CN" smtClean="0">
                <a:ea typeface="宋体" panose="02010600030101010101" pitchFamily="2" charset="-122"/>
              </a:rPr>
              <a:t>Scoreboard Example: Cycle 11</a:t>
            </a:r>
          </a:p>
        </p:txBody>
      </p:sp>
    </p:spTree>
    <p:extLst>
      <p:ext uri="{BB962C8B-B14F-4D97-AF65-F5344CB8AC3E}">
        <p14:creationId xmlns:p14="http://schemas.microsoft.com/office/powerpoint/2010/main" val="422546602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
          <p:cNvGraphicFramePr>
            <a:graphicFrameLocks/>
          </p:cNvGraphicFramePr>
          <p:nvPr/>
        </p:nvGraphicFramePr>
        <p:xfrm>
          <a:off x="1905000" y="989014"/>
          <a:ext cx="8096250" cy="5208587"/>
        </p:xfrm>
        <a:graphic>
          <a:graphicData uri="http://schemas.openxmlformats.org/presentationml/2006/ole">
            <mc:AlternateContent xmlns:mc="http://schemas.openxmlformats.org/markup-compatibility/2006">
              <mc:Choice xmlns:v="urn:schemas-microsoft-com:vml" Requires="v">
                <p:oleObj spid="_x0000_s16432"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8901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87" name="Rectangle 3"/>
          <p:cNvSpPr>
            <a:spLocks noChangeArrowheads="1"/>
          </p:cNvSpPr>
          <p:nvPr/>
        </p:nvSpPr>
        <p:spPr bwMode="auto">
          <a:xfrm>
            <a:off x="1797050" y="5984875"/>
            <a:ext cx="77724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Read operands for DIVD?</a:t>
            </a:r>
          </a:p>
        </p:txBody>
      </p:sp>
      <p:sp>
        <p:nvSpPr>
          <p:cNvPr id="55300" name="Rectangle 4"/>
          <p:cNvSpPr>
            <a:spLocks noGrp="1" noChangeArrowheads="1"/>
          </p:cNvSpPr>
          <p:nvPr>
            <p:ph type="title"/>
          </p:nvPr>
        </p:nvSpPr>
        <p:spPr>
          <a:xfrm>
            <a:off x="2289176" y="230188"/>
            <a:ext cx="7159625" cy="684212"/>
          </a:xfrm>
        </p:spPr>
        <p:txBody>
          <a:bodyPr>
            <a:normAutofit fontScale="90000"/>
          </a:bodyPr>
          <a:lstStyle/>
          <a:p>
            <a:r>
              <a:rPr lang="en-US" altLang="zh-CN" smtClean="0">
                <a:ea typeface="宋体" panose="02010600030101010101" pitchFamily="2" charset="-122"/>
              </a:rPr>
              <a:t>Scoreboard Example: Cycle 12</a:t>
            </a:r>
          </a:p>
        </p:txBody>
      </p:sp>
    </p:spTree>
    <p:extLst>
      <p:ext uri="{BB962C8B-B14F-4D97-AF65-F5344CB8AC3E}">
        <p14:creationId xmlns:p14="http://schemas.microsoft.com/office/powerpoint/2010/main" val="21740214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additive="base">
                                        <p:cTn id="7" dur="500" fill="hold"/>
                                        <p:tgtEl>
                                          <p:spTgt spid="118787"/>
                                        </p:tgtEl>
                                        <p:attrNameLst>
                                          <p:attrName>ppt_x</p:attrName>
                                        </p:attrNameLst>
                                      </p:cBhvr>
                                      <p:tavLst>
                                        <p:tav tm="0">
                                          <p:val>
                                            <p:strVal val="1+#ppt_w/2"/>
                                          </p:val>
                                        </p:tav>
                                        <p:tav tm="100000">
                                          <p:val>
                                            <p:strVal val="#ppt_x"/>
                                          </p:val>
                                        </p:tav>
                                      </p:tavLst>
                                    </p:anim>
                                    <p:anim calcmode="lin" valueType="num">
                                      <p:cBhvr additive="base">
                                        <p:cTn id="8" dur="500" fill="hold"/>
                                        <p:tgtEl>
                                          <p:spTgt spid="1187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p:cNvGraphicFramePr>
          <p:nvPr/>
        </p:nvGraphicFramePr>
        <p:xfrm>
          <a:off x="1905000" y="968375"/>
          <a:ext cx="8096250" cy="5208588"/>
        </p:xfrm>
        <a:graphic>
          <a:graphicData uri="http://schemas.openxmlformats.org/presentationml/2006/ole">
            <mc:AlternateContent xmlns:mc="http://schemas.openxmlformats.org/markup-compatibility/2006">
              <mc:Choice xmlns:v="urn:schemas-microsoft-com:vml" Requires="v">
                <p:oleObj spid="_x0000_s17456"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68375"/>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3" name="Rectangle 3"/>
          <p:cNvSpPr>
            <a:spLocks noGrp="1" noChangeArrowheads="1"/>
          </p:cNvSpPr>
          <p:nvPr>
            <p:ph type="title"/>
          </p:nvPr>
        </p:nvSpPr>
        <p:spPr>
          <a:xfrm>
            <a:off x="2289176" y="230188"/>
            <a:ext cx="7159625" cy="608012"/>
          </a:xfrm>
        </p:spPr>
        <p:txBody>
          <a:bodyPr>
            <a:normAutofit fontScale="90000"/>
          </a:bodyPr>
          <a:lstStyle/>
          <a:p>
            <a:r>
              <a:rPr lang="en-US" altLang="zh-CN" smtClean="0">
                <a:ea typeface="宋体" panose="02010600030101010101" pitchFamily="2" charset="-122"/>
              </a:rPr>
              <a:t>Scoreboard Example: Cycle 13</a:t>
            </a:r>
          </a:p>
        </p:txBody>
      </p:sp>
    </p:spTree>
    <p:extLst>
      <p:ext uri="{BB962C8B-B14F-4D97-AF65-F5344CB8AC3E}">
        <p14:creationId xmlns:p14="http://schemas.microsoft.com/office/powerpoint/2010/main" val="247346699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p:cNvGraphicFramePr>
          <p:nvPr/>
        </p:nvGraphicFramePr>
        <p:xfrm>
          <a:off x="1905000" y="1030289"/>
          <a:ext cx="8096250" cy="5208587"/>
        </p:xfrm>
        <a:graphic>
          <a:graphicData uri="http://schemas.openxmlformats.org/presentationml/2006/ole">
            <mc:AlternateContent xmlns:mc="http://schemas.openxmlformats.org/markup-compatibility/2006">
              <mc:Choice xmlns:v="urn:schemas-microsoft-com:vml" Requires="v">
                <p:oleObj spid="_x0000_s18480"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30289"/>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7" name="Rectangle 3"/>
          <p:cNvSpPr>
            <a:spLocks noGrp="1" noChangeArrowheads="1"/>
          </p:cNvSpPr>
          <p:nvPr>
            <p:ph type="title"/>
          </p:nvPr>
        </p:nvSpPr>
        <p:spPr>
          <a:xfrm>
            <a:off x="2289176" y="230188"/>
            <a:ext cx="7464425" cy="608012"/>
          </a:xfrm>
        </p:spPr>
        <p:txBody>
          <a:bodyPr>
            <a:normAutofit fontScale="90000"/>
          </a:bodyPr>
          <a:lstStyle/>
          <a:p>
            <a:r>
              <a:rPr lang="en-US" altLang="zh-CN" smtClean="0">
                <a:ea typeface="宋体" panose="02010600030101010101" pitchFamily="2" charset="-122"/>
              </a:rPr>
              <a:t>Scoreboard Example: Cycle 14</a:t>
            </a:r>
          </a:p>
        </p:txBody>
      </p:sp>
    </p:spTree>
    <p:extLst>
      <p:ext uri="{BB962C8B-B14F-4D97-AF65-F5344CB8AC3E}">
        <p14:creationId xmlns:p14="http://schemas.microsoft.com/office/powerpoint/2010/main" val="12475091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2"/>
          <p:cNvGraphicFramePr>
            <a:graphicFrameLocks/>
          </p:cNvGraphicFramePr>
          <p:nvPr/>
        </p:nvGraphicFramePr>
        <p:xfrm>
          <a:off x="1905000" y="1071564"/>
          <a:ext cx="8096250" cy="5208587"/>
        </p:xfrm>
        <a:graphic>
          <a:graphicData uri="http://schemas.openxmlformats.org/presentationml/2006/ole">
            <mc:AlternateContent xmlns:mc="http://schemas.openxmlformats.org/markup-compatibility/2006">
              <mc:Choice xmlns:v="urn:schemas-microsoft-com:vml" Requires="v">
                <p:oleObj spid="_x0000_s19504"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7156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1" name="Rectangle 3"/>
          <p:cNvSpPr>
            <a:spLocks noGrp="1" noChangeArrowheads="1"/>
          </p:cNvSpPr>
          <p:nvPr>
            <p:ph type="title"/>
          </p:nvPr>
        </p:nvSpPr>
        <p:spPr>
          <a:xfrm>
            <a:off x="2289176" y="230188"/>
            <a:ext cx="7616825" cy="836612"/>
          </a:xfrm>
        </p:spPr>
        <p:txBody>
          <a:bodyPr/>
          <a:lstStyle/>
          <a:p>
            <a:r>
              <a:rPr lang="en-US" altLang="zh-CN" smtClean="0">
                <a:ea typeface="宋体" panose="02010600030101010101" pitchFamily="2" charset="-122"/>
              </a:rPr>
              <a:t>Scoreboard Example: Cycle 15</a:t>
            </a:r>
          </a:p>
        </p:txBody>
      </p:sp>
    </p:spTree>
    <p:extLst>
      <p:ext uri="{BB962C8B-B14F-4D97-AF65-F5344CB8AC3E}">
        <p14:creationId xmlns:p14="http://schemas.microsoft.com/office/powerpoint/2010/main" val="165399087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p:cNvGraphicFramePr>
          <p:nvPr/>
        </p:nvGraphicFramePr>
        <p:xfrm>
          <a:off x="1905000" y="1050925"/>
          <a:ext cx="8096250" cy="5208588"/>
        </p:xfrm>
        <a:graphic>
          <a:graphicData uri="http://schemas.openxmlformats.org/presentationml/2006/ole">
            <mc:AlternateContent xmlns:mc="http://schemas.openxmlformats.org/markup-compatibility/2006">
              <mc:Choice xmlns:v="urn:schemas-microsoft-com:vml" Requires="v">
                <p:oleObj spid="_x0000_s20528"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50925"/>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5" name="Rectangle 3"/>
          <p:cNvSpPr>
            <a:spLocks noGrp="1" noChangeArrowheads="1"/>
          </p:cNvSpPr>
          <p:nvPr>
            <p:ph type="title"/>
          </p:nvPr>
        </p:nvSpPr>
        <p:spPr>
          <a:xfrm>
            <a:off x="2289176" y="230188"/>
            <a:ext cx="7235825" cy="608012"/>
          </a:xfrm>
        </p:spPr>
        <p:txBody>
          <a:bodyPr>
            <a:normAutofit fontScale="90000"/>
          </a:bodyPr>
          <a:lstStyle/>
          <a:p>
            <a:r>
              <a:rPr lang="en-US" altLang="zh-CN" smtClean="0">
                <a:ea typeface="宋体" panose="02010600030101010101" pitchFamily="2" charset="-122"/>
              </a:rPr>
              <a:t>Scoreboard Example: Cycle 16</a:t>
            </a:r>
          </a:p>
        </p:txBody>
      </p:sp>
    </p:spTree>
    <p:extLst>
      <p:ext uri="{BB962C8B-B14F-4D97-AF65-F5344CB8AC3E}">
        <p14:creationId xmlns:p14="http://schemas.microsoft.com/office/powerpoint/2010/main" val="241736410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p:cNvGraphicFramePr>
          <p:nvPr/>
        </p:nvGraphicFramePr>
        <p:xfrm>
          <a:off x="1905000" y="1050925"/>
          <a:ext cx="8096250" cy="5208588"/>
        </p:xfrm>
        <a:graphic>
          <a:graphicData uri="http://schemas.openxmlformats.org/presentationml/2006/ole">
            <mc:AlternateContent xmlns:mc="http://schemas.openxmlformats.org/markup-compatibility/2006">
              <mc:Choice xmlns:v="urn:schemas-microsoft-com:vml" Requires="v">
                <p:oleObj spid="_x0000_s21552"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50925"/>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07" name="Rectangle 3"/>
          <p:cNvSpPr>
            <a:spLocks noChangeArrowheads="1"/>
          </p:cNvSpPr>
          <p:nvPr/>
        </p:nvSpPr>
        <p:spPr bwMode="auto">
          <a:xfrm>
            <a:off x="1828800" y="6019800"/>
            <a:ext cx="77724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Why not write result of ADD???</a:t>
            </a:r>
            <a:r>
              <a:rPr lang="en-US" altLang="zh-CN" sz="2400" b="1">
                <a:solidFill>
                  <a:schemeClr val="hlink"/>
                </a:solidFill>
                <a:latin typeface="Comic Sans MS" panose="030F0702030302020204" pitchFamily="66" charset="0"/>
                <a:ea typeface="宋体" panose="02010600030101010101" pitchFamily="2" charset="-122"/>
              </a:rPr>
              <a:t> </a:t>
            </a:r>
          </a:p>
        </p:txBody>
      </p:sp>
      <p:grpSp>
        <p:nvGrpSpPr>
          <p:cNvPr id="123908" name="Group 4"/>
          <p:cNvGrpSpPr>
            <a:grpSpLocks/>
          </p:cNvGrpSpPr>
          <p:nvPr/>
        </p:nvGrpSpPr>
        <p:grpSpPr bwMode="auto">
          <a:xfrm>
            <a:off x="5715001" y="2374900"/>
            <a:ext cx="4189413" cy="2667000"/>
            <a:chOff x="2637" y="1392"/>
            <a:chExt cx="2639" cy="1680"/>
          </a:xfrm>
        </p:grpSpPr>
        <p:sp>
          <p:nvSpPr>
            <p:cNvPr id="60422" name="AutoShape 5"/>
            <p:cNvSpPr>
              <a:spLocks noChangeArrowheads="1"/>
            </p:cNvSpPr>
            <p:nvPr/>
          </p:nvSpPr>
          <p:spPr bwMode="auto">
            <a:xfrm>
              <a:off x="4940" y="2736"/>
              <a:ext cx="336" cy="336"/>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23" name="AutoShape 6"/>
            <p:cNvSpPr>
              <a:spLocks noChangeArrowheads="1"/>
            </p:cNvSpPr>
            <p:nvPr/>
          </p:nvSpPr>
          <p:spPr bwMode="auto">
            <a:xfrm>
              <a:off x="3402" y="2736"/>
              <a:ext cx="336" cy="336"/>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24" name="AutoShape 7"/>
            <p:cNvSpPr>
              <a:spLocks noChangeArrowheads="1"/>
            </p:cNvSpPr>
            <p:nvPr/>
          </p:nvSpPr>
          <p:spPr bwMode="auto">
            <a:xfrm>
              <a:off x="2637" y="2595"/>
              <a:ext cx="336" cy="336"/>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25" name="Line 8"/>
            <p:cNvSpPr>
              <a:spLocks noChangeShapeType="1"/>
            </p:cNvSpPr>
            <p:nvPr/>
          </p:nvSpPr>
          <p:spPr bwMode="auto">
            <a:xfrm>
              <a:off x="3744" y="2880"/>
              <a:ext cx="1248" cy="0"/>
            </a:xfrm>
            <a:prstGeom prst="line">
              <a:avLst/>
            </a:prstGeom>
            <a:noFill/>
            <a:ln w="5715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6" name="Freeform 9"/>
            <p:cNvSpPr>
              <a:spLocks/>
            </p:cNvSpPr>
            <p:nvPr/>
          </p:nvSpPr>
          <p:spPr bwMode="auto">
            <a:xfrm>
              <a:off x="2976" y="2272"/>
              <a:ext cx="1488" cy="608"/>
            </a:xfrm>
            <a:custGeom>
              <a:avLst/>
              <a:gdLst>
                <a:gd name="T0" fmla="*/ 0 w 1488"/>
                <a:gd name="T1" fmla="*/ 368 h 608"/>
                <a:gd name="T2" fmla="*/ 576 w 1488"/>
                <a:gd name="T3" fmla="*/ 32 h 608"/>
                <a:gd name="T4" fmla="*/ 1200 w 1488"/>
                <a:gd name="T5" fmla="*/ 176 h 608"/>
                <a:gd name="T6" fmla="*/ 1488 w 1488"/>
                <a:gd name="T7" fmla="*/ 608 h 6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8" h="608">
                  <a:moveTo>
                    <a:pt x="0" y="368"/>
                  </a:moveTo>
                  <a:cubicBezTo>
                    <a:pt x="188" y="216"/>
                    <a:pt x="376" y="64"/>
                    <a:pt x="576" y="32"/>
                  </a:cubicBezTo>
                  <a:cubicBezTo>
                    <a:pt x="776" y="0"/>
                    <a:pt x="1048" y="80"/>
                    <a:pt x="1200" y="176"/>
                  </a:cubicBezTo>
                  <a:cubicBezTo>
                    <a:pt x="1352" y="272"/>
                    <a:pt x="1420" y="440"/>
                    <a:pt x="1488" y="608"/>
                  </a:cubicBezTo>
                </a:path>
              </a:pathLst>
            </a:custGeom>
            <a:noFill/>
            <a:ln w="57150"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7" name="Text Box 10"/>
            <p:cNvSpPr txBox="1">
              <a:spLocks noChangeArrowheads="1"/>
            </p:cNvSpPr>
            <p:nvPr/>
          </p:nvSpPr>
          <p:spPr bwMode="auto">
            <a:xfrm>
              <a:off x="3673" y="1392"/>
              <a:ext cx="1377"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b="1">
                  <a:solidFill>
                    <a:schemeClr val="accent1"/>
                  </a:solidFill>
                  <a:latin typeface="Comic Sans MS" panose="030F0702030302020204" pitchFamily="66" charset="0"/>
                  <a:ea typeface="宋体" panose="02010600030101010101" pitchFamily="2" charset="-122"/>
                </a:rPr>
                <a:t>WAR Hazard!</a:t>
              </a:r>
              <a:endParaRPr lang="en-US" altLang="zh-CN">
                <a:solidFill>
                  <a:schemeClr val="accent1"/>
                </a:solidFill>
                <a:latin typeface="Comic Sans MS" panose="030F0702030302020204" pitchFamily="66" charset="0"/>
                <a:ea typeface="宋体" panose="02010600030101010101" pitchFamily="2" charset="-122"/>
              </a:endParaRPr>
            </a:p>
          </p:txBody>
        </p:sp>
      </p:grpSp>
      <p:sp>
        <p:nvSpPr>
          <p:cNvPr id="60421" name="Rectangle 11"/>
          <p:cNvSpPr>
            <a:spLocks noGrp="1" noChangeArrowheads="1"/>
          </p:cNvSpPr>
          <p:nvPr>
            <p:ph type="title"/>
          </p:nvPr>
        </p:nvSpPr>
        <p:spPr>
          <a:xfrm>
            <a:off x="2289176" y="230188"/>
            <a:ext cx="6931025" cy="608012"/>
          </a:xfrm>
        </p:spPr>
        <p:txBody>
          <a:bodyPr>
            <a:normAutofit fontScale="90000"/>
          </a:bodyPr>
          <a:lstStyle/>
          <a:p>
            <a:r>
              <a:rPr lang="en-US" altLang="zh-CN" smtClean="0">
                <a:ea typeface="宋体" panose="02010600030101010101" pitchFamily="2" charset="-122"/>
              </a:rPr>
              <a:t>Scoreboard Example: Cycle 17</a:t>
            </a:r>
          </a:p>
        </p:txBody>
      </p:sp>
    </p:spTree>
    <p:extLst>
      <p:ext uri="{BB962C8B-B14F-4D97-AF65-F5344CB8AC3E}">
        <p14:creationId xmlns:p14="http://schemas.microsoft.com/office/powerpoint/2010/main" val="19687370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 calcmode="lin" valueType="num">
                                      <p:cBhvr additive="base">
                                        <p:cTn id="7" dur="500" fill="hold"/>
                                        <p:tgtEl>
                                          <p:spTgt spid="123907"/>
                                        </p:tgtEl>
                                        <p:attrNameLst>
                                          <p:attrName>ppt_x</p:attrName>
                                        </p:attrNameLst>
                                      </p:cBhvr>
                                      <p:tavLst>
                                        <p:tav tm="0">
                                          <p:val>
                                            <p:strVal val="1+#ppt_w/2"/>
                                          </p:val>
                                        </p:tav>
                                        <p:tav tm="100000">
                                          <p:val>
                                            <p:strVal val="#ppt_x"/>
                                          </p:val>
                                        </p:tav>
                                      </p:tavLst>
                                    </p:anim>
                                    <p:anim calcmode="lin" valueType="num">
                                      <p:cBhvr additive="base">
                                        <p:cTn id="8" dur="500" fill="hold"/>
                                        <p:tgtEl>
                                          <p:spTgt spid="1239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123908"/>
                                        </p:tgtEl>
                                        <p:attrNameLst>
                                          <p:attrName>style.visibility</p:attrName>
                                        </p:attrNameLst>
                                      </p:cBhvr>
                                      <p:to>
                                        <p:strVal val="visible"/>
                                      </p:to>
                                    </p:set>
                                    <p:anim calcmode="lin" valueType="num">
                                      <p:cBhvr>
                                        <p:cTn id="13" dur="500" fill="hold"/>
                                        <p:tgtEl>
                                          <p:spTgt spid="123908"/>
                                        </p:tgtEl>
                                        <p:attrNameLst>
                                          <p:attrName>ppt_w</p:attrName>
                                        </p:attrNameLst>
                                      </p:cBhvr>
                                      <p:tavLst>
                                        <p:tav tm="0">
                                          <p:val>
                                            <p:fltVal val="0"/>
                                          </p:val>
                                        </p:tav>
                                        <p:tav tm="100000">
                                          <p:val>
                                            <p:strVal val="#ppt_w"/>
                                          </p:val>
                                        </p:tav>
                                      </p:tavLst>
                                    </p:anim>
                                    <p:anim calcmode="lin" valueType="num">
                                      <p:cBhvr>
                                        <p:cTn id="14" dur="500" fill="hold"/>
                                        <p:tgtEl>
                                          <p:spTgt spid="123908"/>
                                        </p:tgtEl>
                                        <p:attrNameLst>
                                          <p:attrName>ppt_h</p:attrName>
                                        </p:attrNameLst>
                                      </p:cBhvr>
                                      <p:tavLst>
                                        <p:tav tm="0">
                                          <p:val>
                                            <p:fltVal val="0"/>
                                          </p:val>
                                        </p:tav>
                                        <p:tav tm="100000">
                                          <p:val>
                                            <p:strVal val="#ppt_h"/>
                                          </p:val>
                                        </p:tav>
                                      </p:tavLst>
                                    </p:anim>
                                    <p:anim calcmode="lin" valueType="num">
                                      <p:cBhvr>
                                        <p:cTn id="15" dur="500" fill="hold"/>
                                        <p:tgtEl>
                                          <p:spTgt spid="123908"/>
                                        </p:tgtEl>
                                        <p:attrNameLst>
                                          <p:attrName>ppt_x</p:attrName>
                                        </p:attrNameLst>
                                      </p:cBhvr>
                                      <p:tavLst>
                                        <p:tav tm="0">
                                          <p:val>
                                            <p:fltVal val="0.5"/>
                                          </p:val>
                                        </p:tav>
                                        <p:tav tm="100000">
                                          <p:val>
                                            <p:strVal val="#ppt_x"/>
                                          </p:val>
                                        </p:tav>
                                      </p:tavLst>
                                    </p:anim>
                                    <p:anim calcmode="lin" valueType="num">
                                      <p:cBhvr>
                                        <p:cTn id="16" dur="500" fill="hold"/>
                                        <p:tgtEl>
                                          <p:spTgt spid="12390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p:cNvGraphicFramePr>
          <p:nvPr/>
        </p:nvGraphicFramePr>
        <p:xfrm>
          <a:off x="1905000" y="1009650"/>
          <a:ext cx="8096250" cy="5208588"/>
        </p:xfrm>
        <a:graphic>
          <a:graphicData uri="http://schemas.openxmlformats.org/presentationml/2006/ole">
            <mc:AlternateContent xmlns:mc="http://schemas.openxmlformats.org/markup-compatibility/2006">
              <mc:Choice xmlns:v="urn:schemas-microsoft-com:vml" Requires="v">
                <p:oleObj spid="_x0000_s22576"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0965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3" name="Rectangle 3"/>
          <p:cNvSpPr>
            <a:spLocks noGrp="1" noChangeArrowheads="1"/>
          </p:cNvSpPr>
          <p:nvPr>
            <p:ph type="title"/>
          </p:nvPr>
        </p:nvSpPr>
        <p:spPr>
          <a:xfrm>
            <a:off x="2289176" y="230188"/>
            <a:ext cx="6854825" cy="684212"/>
          </a:xfrm>
        </p:spPr>
        <p:txBody>
          <a:bodyPr>
            <a:normAutofit fontScale="90000"/>
          </a:bodyPr>
          <a:lstStyle/>
          <a:p>
            <a:r>
              <a:rPr lang="en-US" altLang="zh-CN" smtClean="0">
                <a:ea typeface="宋体" panose="02010600030101010101" pitchFamily="2" charset="-122"/>
              </a:rPr>
              <a:t>Scoreboard Example: Cycle 18</a:t>
            </a:r>
          </a:p>
        </p:txBody>
      </p:sp>
    </p:spTree>
    <p:extLst>
      <p:ext uri="{BB962C8B-B14F-4D97-AF65-F5344CB8AC3E}">
        <p14:creationId xmlns:p14="http://schemas.microsoft.com/office/powerpoint/2010/main" val="157137185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p:cNvGraphicFramePr>
          <p:nvPr/>
        </p:nvGraphicFramePr>
        <p:xfrm>
          <a:off x="1905000" y="968375"/>
          <a:ext cx="8096250" cy="5208588"/>
        </p:xfrm>
        <a:graphic>
          <a:graphicData uri="http://schemas.openxmlformats.org/presentationml/2006/ole">
            <mc:AlternateContent xmlns:mc="http://schemas.openxmlformats.org/markup-compatibility/2006">
              <mc:Choice xmlns:v="urn:schemas-microsoft-com:vml" Requires="v">
                <p:oleObj spid="_x0000_s23600"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68375"/>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7" name="Rectangle 3"/>
          <p:cNvSpPr>
            <a:spLocks noGrp="1" noChangeArrowheads="1"/>
          </p:cNvSpPr>
          <p:nvPr>
            <p:ph type="title"/>
          </p:nvPr>
        </p:nvSpPr>
        <p:spPr>
          <a:xfrm>
            <a:off x="2289176" y="230188"/>
            <a:ext cx="6778625" cy="608012"/>
          </a:xfrm>
        </p:spPr>
        <p:txBody>
          <a:bodyPr>
            <a:normAutofit fontScale="90000"/>
          </a:bodyPr>
          <a:lstStyle/>
          <a:p>
            <a:r>
              <a:rPr lang="en-US" altLang="zh-CN" smtClean="0">
                <a:ea typeface="宋体" panose="02010600030101010101" pitchFamily="2" charset="-122"/>
              </a:rPr>
              <a:t>Scoreboard Example: Cycle 19</a:t>
            </a:r>
          </a:p>
        </p:txBody>
      </p:sp>
    </p:spTree>
    <p:extLst>
      <p:ext uri="{BB962C8B-B14F-4D97-AF65-F5344CB8AC3E}">
        <p14:creationId xmlns:p14="http://schemas.microsoft.com/office/powerpoint/2010/main" val="327577546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p:cNvGraphicFramePr>
          <p:nvPr/>
        </p:nvGraphicFramePr>
        <p:xfrm>
          <a:off x="1905000" y="1112839"/>
          <a:ext cx="8096250" cy="5208587"/>
        </p:xfrm>
        <a:graphic>
          <a:graphicData uri="http://schemas.openxmlformats.org/presentationml/2006/ole">
            <mc:AlternateContent xmlns:mc="http://schemas.openxmlformats.org/markup-compatibility/2006">
              <mc:Choice xmlns:v="urn:schemas-microsoft-com:vml" Requires="v">
                <p:oleObj spid="_x0000_s24624"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112839"/>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1" name="Rectangle 3"/>
          <p:cNvSpPr>
            <a:spLocks noGrp="1" noChangeArrowheads="1"/>
          </p:cNvSpPr>
          <p:nvPr>
            <p:ph type="title"/>
          </p:nvPr>
        </p:nvSpPr>
        <p:spPr>
          <a:xfrm>
            <a:off x="2289176" y="230188"/>
            <a:ext cx="6778625" cy="531812"/>
          </a:xfrm>
        </p:spPr>
        <p:txBody>
          <a:bodyPr>
            <a:normAutofit fontScale="90000"/>
          </a:bodyPr>
          <a:lstStyle/>
          <a:p>
            <a:r>
              <a:rPr lang="en-US" altLang="zh-CN" smtClean="0">
                <a:ea typeface="宋体" panose="02010600030101010101" pitchFamily="2" charset="-122"/>
              </a:rPr>
              <a:t>Scoreboard Example: Cycle 20</a:t>
            </a:r>
          </a:p>
        </p:txBody>
      </p:sp>
    </p:spTree>
    <p:extLst>
      <p:ext uri="{BB962C8B-B14F-4D97-AF65-F5344CB8AC3E}">
        <p14:creationId xmlns:p14="http://schemas.microsoft.com/office/powerpoint/2010/main" val="34917598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14400" y="170253"/>
            <a:ext cx="10515600" cy="894049"/>
          </a:xfrm>
        </p:spPr>
        <p:txBody>
          <a:bodyPr/>
          <a:lstStyle/>
          <a:p>
            <a:r>
              <a:rPr lang="zh-CN" altLang="en-US" dirty="0" smtClean="0">
                <a:ea typeface="宋体" panose="02010600030101010101" pitchFamily="2" charset="-122"/>
              </a:rPr>
              <a:t>采用的基本技术</a:t>
            </a:r>
          </a:p>
        </p:txBody>
      </p:sp>
      <p:pic>
        <p:nvPicPr>
          <p:cNvPr id="8196" name="Picture 102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277202" y="1415804"/>
            <a:ext cx="9062535" cy="4595252"/>
          </a:xfrm>
          <a:noFill/>
        </p:spPr>
      </p:pic>
      <p:sp>
        <p:nvSpPr>
          <p:cNvPr id="8195" name="Rectangle 22"/>
          <p:cNvSpPr>
            <a:spLocks noChangeArrowheads="1"/>
          </p:cNvSpPr>
          <p:nvPr/>
        </p:nvSpPr>
        <p:spPr bwMode="auto">
          <a:xfrm>
            <a:off x="3048000" y="2165350"/>
            <a:ext cx="3124200" cy="596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30000"/>
              </a:spcBef>
              <a:buSzPct val="100000"/>
            </a:pPr>
            <a:endParaRPr lang="zh-CN" altLang="en-US" sz="2000" b="1">
              <a:ea typeface="宋体" panose="02010600030101010101" pitchFamily="2" charset="-122"/>
            </a:endParaRPr>
          </a:p>
        </p:txBody>
      </p:sp>
    </p:spTree>
    <p:extLst>
      <p:ext uri="{BB962C8B-B14F-4D97-AF65-F5344CB8AC3E}">
        <p14:creationId xmlns:p14="http://schemas.microsoft.com/office/powerpoint/2010/main" val="1776104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p:cNvGraphicFramePr>
          <p:nvPr/>
        </p:nvGraphicFramePr>
        <p:xfrm>
          <a:off x="1905000" y="1030289"/>
          <a:ext cx="8096250" cy="5208587"/>
        </p:xfrm>
        <a:graphic>
          <a:graphicData uri="http://schemas.openxmlformats.org/presentationml/2006/ole">
            <mc:AlternateContent xmlns:mc="http://schemas.openxmlformats.org/markup-compatibility/2006">
              <mc:Choice xmlns:v="urn:schemas-microsoft-com:vml" Requires="v">
                <p:oleObj spid="_x0000_s25648"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30289"/>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03" name="Rectangle 3"/>
          <p:cNvSpPr>
            <a:spLocks noChangeArrowheads="1"/>
          </p:cNvSpPr>
          <p:nvPr/>
        </p:nvSpPr>
        <p:spPr bwMode="auto">
          <a:xfrm>
            <a:off x="1828800" y="6019800"/>
            <a:ext cx="77724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WAR Hazard is now gone... </a:t>
            </a:r>
          </a:p>
        </p:txBody>
      </p:sp>
      <p:sp>
        <p:nvSpPr>
          <p:cNvPr id="64516" name="Rectangle 4"/>
          <p:cNvSpPr>
            <a:spLocks noGrp="1" noChangeArrowheads="1"/>
          </p:cNvSpPr>
          <p:nvPr>
            <p:ph type="title"/>
          </p:nvPr>
        </p:nvSpPr>
        <p:spPr>
          <a:xfrm>
            <a:off x="2289176" y="230188"/>
            <a:ext cx="6931025" cy="608012"/>
          </a:xfrm>
        </p:spPr>
        <p:txBody>
          <a:bodyPr>
            <a:normAutofit fontScale="90000"/>
          </a:bodyPr>
          <a:lstStyle/>
          <a:p>
            <a:r>
              <a:rPr lang="en-US" altLang="zh-CN" smtClean="0">
                <a:ea typeface="宋体" panose="02010600030101010101" pitchFamily="2" charset="-122"/>
              </a:rPr>
              <a:t>Scoreboard Example: Cycle 21</a:t>
            </a:r>
          </a:p>
        </p:txBody>
      </p:sp>
    </p:spTree>
    <p:extLst>
      <p:ext uri="{BB962C8B-B14F-4D97-AF65-F5344CB8AC3E}">
        <p14:creationId xmlns:p14="http://schemas.microsoft.com/office/powerpoint/2010/main" val="11624379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 calcmode="lin" valueType="num">
                                      <p:cBhvr additive="base">
                                        <p:cTn id="7" dur="500" fill="hold"/>
                                        <p:tgtEl>
                                          <p:spTgt spid="128003"/>
                                        </p:tgtEl>
                                        <p:attrNameLst>
                                          <p:attrName>ppt_x</p:attrName>
                                        </p:attrNameLst>
                                      </p:cBhvr>
                                      <p:tavLst>
                                        <p:tav tm="0">
                                          <p:val>
                                            <p:strVal val="1+#ppt_w/2"/>
                                          </p:val>
                                        </p:tav>
                                        <p:tav tm="100000">
                                          <p:val>
                                            <p:strVal val="#ppt_x"/>
                                          </p:val>
                                        </p:tav>
                                      </p:tavLst>
                                    </p:anim>
                                    <p:anim calcmode="lin" valueType="num">
                                      <p:cBhvr additive="base">
                                        <p:cTn id="8" dur="500" fill="hold"/>
                                        <p:tgtEl>
                                          <p:spTgt spid="1280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2"/>
          <p:cNvGraphicFramePr>
            <a:graphicFrameLocks/>
          </p:cNvGraphicFramePr>
          <p:nvPr/>
        </p:nvGraphicFramePr>
        <p:xfrm>
          <a:off x="1905000" y="1030289"/>
          <a:ext cx="8096250" cy="5208587"/>
        </p:xfrm>
        <a:graphic>
          <a:graphicData uri="http://schemas.openxmlformats.org/presentationml/2006/ole">
            <mc:AlternateContent xmlns:mc="http://schemas.openxmlformats.org/markup-compatibility/2006">
              <mc:Choice xmlns:v="urn:schemas-microsoft-com:vml" Requires="v">
                <p:oleObj spid="_x0000_s26672" name="Worksheet" r:id="rId4" imgW="8972931" imgH="6363005" progId="Excel.Sheet.8">
                  <p:embed/>
                </p:oleObj>
              </mc:Choice>
              <mc:Fallback>
                <p:oleObj name="Worksheet" r:id="rId4" imgW="8972931" imgH="6363005"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30289"/>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39" name="Rectangle 3"/>
          <p:cNvSpPr>
            <a:spLocks noGrp="1" noChangeArrowheads="1"/>
          </p:cNvSpPr>
          <p:nvPr>
            <p:ph type="title"/>
          </p:nvPr>
        </p:nvSpPr>
        <p:spPr>
          <a:xfrm>
            <a:off x="2289176" y="230188"/>
            <a:ext cx="6702425" cy="608012"/>
          </a:xfrm>
        </p:spPr>
        <p:txBody>
          <a:bodyPr>
            <a:normAutofit fontScale="90000"/>
          </a:bodyPr>
          <a:lstStyle/>
          <a:p>
            <a:r>
              <a:rPr lang="en-US" altLang="zh-CN" smtClean="0">
                <a:ea typeface="宋体" panose="02010600030101010101" pitchFamily="2" charset="-122"/>
              </a:rPr>
              <a:t>Scoreboard Example: Cycle 22</a:t>
            </a:r>
          </a:p>
        </p:txBody>
      </p:sp>
    </p:spTree>
    <p:extLst>
      <p:ext uri="{BB962C8B-B14F-4D97-AF65-F5344CB8AC3E}">
        <p14:creationId xmlns:p14="http://schemas.microsoft.com/office/powerpoint/2010/main" val="247183627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title"/>
          </p:nvPr>
        </p:nvSpPr>
        <p:spPr/>
        <p:txBody>
          <a:bodyPr/>
          <a:lstStyle/>
          <a:p>
            <a:endParaRPr lang="zh-CN" altLang="en-US" smtClean="0"/>
          </a:p>
        </p:txBody>
      </p:sp>
      <p:sp>
        <p:nvSpPr>
          <p:cNvPr id="66563" name="Text Box 4"/>
          <p:cNvSpPr txBox="1">
            <a:spLocks noChangeArrowheads="1"/>
          </p:cNvSpPr>
          <p:nvPr/>
        </p:nvSpPr>
        <p:spPr bwMode="auto">
          <a:xfrm>
            <a:off x="3886200" y="2667000"/>
            <a:ext cx="502920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3200" b="1">
                <a:ea typeface="宋体" panose="02010600030101010101" pitchFamily="2" charset="-122"/>
              </a:rPr>
              <a:t>Continue…….</a:t>
            </a:r>
          </a:p>
        </p:txBody>
      </p:sp>
    </p:spTree>
    <p:extLst>
      <p:ext uri="{BB962C8B-B14F-4D97-AF65-F5344CB8AC3E}">
        <p14:creationId xmlns:p14="http://schemas.microsoft.com/office/powerpoint/2010/main" val="49075530"/>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p:cNvGraphicFramePr>
          <p:nvPr/>
        </p:nvGraphicFramePr>
        <p:xfrm>
          <a:off x="1905000" y="1030289"/>
          <a:ext cx="8096250" cy="5208587"/>
        </p:xfrm>
        <a:graphic>
          <a:graphicData uri="http://schemas.openxmlformats.org/presentationml/2006/ole">
            <mc:AlternateContent xmlns:mc="http://schemas.openxmlformats.org/markup-compatibility/2006">
              <mc:Choice xmlns:v="urn:schemas-microsoft-com:vml" Requires="v">
                <p:oleObj spid="_x0000_s27696"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30289"/>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87" name="Rectangle 3"/>
          <p:cNvSpPr>
            <a:spLocks noGrp="1" noChangeArrowheads="1"/>
          </p:cNvSpPr>
          <p:nvPr>
            <p:ph type="title"/>
          </p:nvPr>
        </p:nvSpPr>
        <p:spPr>
          <a:xfrm>
            <a:off x="2289176" y="230188"/>
            <a:ext cx="7159625" cy="684212"/>
          </a:xfrm>
        </p:spPr>
        <p:txBody>
          <a:bodyPr>
            <a:normAutofit fontScale="90000"/>
          </a:bodyPr>
          <a:lstStyle/>
          <a:p>
            <a:r>
              <a:rPr lang="en-US" altLang="zh-CN" smtClean="0">
                <a:ea typeface="宋体" panose="02010600030101010101" pitchFamily="2" charset="-122"/>
              </a:rPr>
              <a:t>Scoreboard Example: Cycle 61</a:t>
            </a:r>
          </a:p>
        </p:txBody>
      </p:sp>
    </p:spTree>
    <p:extLst>
      <p:ext uri="{BB962C8B-B14F-4D97-AF65-F5344CB8AC3E}">
        <p14:creationId xmlns:p14="http://schemas.microsoft.com/office/powerpoint/2010/main" val="319435772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Object 2"/>
          <p:cNvGraphicFramePr>
            <a:graphicFrameLocks/>
          </p:cNvGraphicFramePr>
          <p:nvPr/>
        </p:nvGraphicFramePr>
        <p:xfrm>
          <a:off x="1905000" y="1009650"/>
          <a:ext cx="8096250" cy="5208588"/>
        </p:xfrm>
        <a:graphic>
          <a:graphicData uri="http://schemas.openxmlformats.org/presentationml/2006/ole">
            <mc:AlternateContent xmlns:mc="http://schemas.openxmlformats.org/markup-compatibility/2006">
              <mc:Choice xmlns:v="urn:schemas-microsoft-com:vml" Requires="v">
                <p:oleObj spid="_x0000_s28720"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0965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1" name="Rectangle 3"/>
          <p:cNvSpPr>
            <a:spLocks noGrp="1" noChangeArrowheads="1"/>
          </p:cNvSpPr>
          <p:nvPr>
            <p:ph type="title"/>
          </p:nvPr>
        </p:nvSpPr>
        <p:spPr>
          <a:xfrm>
            <a:off x="2289176" y="230188"/>
            <a:ext cx="7159625" cy="531812"/>
          </a:xfrm>
        </p:spPr>
        <p:txBody>
          <a:bodyPr>
            <a:normAutofit fontScale="90000"/>
          </a:bodyPr>
          <a:lstStyle/>
          <a:p>
            <a:r>
              <a:rPr lang="en-US" altLang="zh-CN" smtClean="0">
                <a:ea typeface="宋体" panose="02010600030101010101" pitchFamily="2" charset="-122"/>
              </a:rPr>
              <a:t>Scoreboard Example: Cycle 62</a:t>
            </a:r>
          </a:p>
        </p:txBody>
      </p:sp>
    </p:spTree>
    <p:extLst>
      <p:ext uri="{BB962C8B-B14F-4D97-AF65-F5344CB8AC3E}">
        <p14:creationId xmlns:p14="http://schemas.microsoft.com/office/powerpoint/2010/main" val="60002347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p:cNvGraphicFramePr>
          <p:nvPr/>
        </p:nvGraphicFramePr>
        <p:xfrm>
          <a:off x="1905000" y="1009650"/>
          <a:ext cx="8096250" cy="5208588"/>
        </p:xfrm>
        <a:graphic>
          <a:graphicData uri="http://schemas.openxmlformats.org/presentationml/2006/ole">
            <mc:AlternateContent xmlns:mc="http://schemas.openxmlformats.org/markup-compatibility/2006">
              <mc:Choice xmlns:v="urn:schemas-microsoft-com:vml" Requires="v">
                <p:oleObj spid="_x0000_s29744"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0965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5" name="AutoShape 3"/>
          <p:cNvSpPr>
            <a:spLocks noChangeArrowheads="1"/>
          </p:cNvSpPr>
          <p:nvPr/>
        </p:nvSpPr>
        <p:spPr bwMode="auto">
          <a:xfrm>
            <a:off x="4495801" y="1543051"/>
            <a:ext cx="461963" cy="1522413"/>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9636" name="AutoShape 4"/>
          <p:cNvSpPr>
            <a:spLocks noChangeArrowheads="1"/>
          </p:cNvSpPr>
          <p:nvPr/>
        </p:nvSpPr>
        <p:spPr bwMode="auto">
          <a:xfrm>
            <a:off x="5105400" y="2076451"/>
            <a:ext cx="1066800" cy="989013"/>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9637" name="AutoShape 5"/>
          <p:cNvSpPr>
            <a:spLocks noChangeArrowheads="1"/>
          </p:cNvSpPr>
          <p:nvPr/>
        </p:nvSpPr>
        <p:spPr bwMode="auto">
          <a:xfrm>
            <a:off x="6324601" y="1543051"/>
            <a:ext cx="461963" cy="1522413"/>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126" name="Rectangle 6"/>
          <p:cNvSpPr>
            <a:spLocks noChangeArrowheads="1"/>
          </p:cNvSpPr>
          <p:nvPr/>
        </p:nvSpPr>
        <p:spPr bwMode="auto">
          <a:xfrm>
            <a:off x="1828800" y="6019800"/>
            <a:ext cx="77724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In-order issue; out-of-order execute &amp; commit </a:t>
            </a:r>
          </a:p>
        </p:txBody>
      </p:sp>
      <p:sp>
        <p:nvSpPr>
          <p:cNvPr id="69639" name="Rectangle 7"/>
          <p:cNvSpPr>
            <a:spLocks noGrp="1" noChangeArrowheads="1"/>
          </p:cNvSpPr>
          <p:nvPr>
            <p:ph type="title"/>
          </p:nvPr>
        </p:nvSpPr>
        <p:spPr>
          <a:xfrm>
            <a:off x="2289176" y="230188"/>
            <a:ext cx="7921625" cy="531812"/>
          </a:xfrm>
        </p:spPr>
        <p:txBody>
          <a:bodyPr/>
          <a:lstStyle/>
          <a:p>
            <a:r>
              <a:rPr lang="en-US" altLang="zh-CN" sz="3200">
                <a:ea typeface="宋体" panose="02010600030101010101" pitchFamily="2" charset="-122"/>
              </a:rPr>
              <a:t>Review: Scoreboard Example: Cycle 62</a:t>
            </a:r>
          </a:p>
        </p:txBody>
      </p:sp>
    </p:spTree>
    <p:extLst>
      <p:ext uri="{BB962C8B-B14F-4D97-AF65-F5344CB8AC3E}">
        <p14:creationId xmlns:p14="http://schemas.microsoft.com/office/powerpoint/2010/main" val="38703835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anim calcmode="lin" valueType="num">
                                      <p:cBhvr additive="base">
                                        <p:cTn id="7" dur="500" fill="hold"/>
                                        <p:tgtEl>
                                          <p:spTgt spid="133126"/>
                                        </p:tgtEl>
                                        <p:attrNameLst>
                                          <p:attrName>ppt_x</p:attrName>
                                        </p:attrNameLst>
                                      </p:cBhvr>
                                      <p:tavLst>
                                        <p:tav tm="0">
                                          <p:val>
                                            <p:strVal val="1+#ppt_w/2"/>
                                          </p:val>
                                        </p:tav>
                                        <p:tav tm="100000">
                                          <p:val>
                                            <p:strVal val="#ppt_x"/>
                                          </p:val>
                                        </p:tav>
                                      </p:tavLst>
                                    </p:anim>
                                    <p:anim calcmode="lin" valueType="num">
                                      <p:cBhvr additive="base">
                                        <p:cTn id="8" dur="500" fill="hold"/>
                                        <p:tgtEl>
                                          <p:spTgt spid="133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38200" y="365126"/>
            <a:ext cx="10515600" cy="726256"/>
          </a:xfrm>
          <a:noFill/>
        </p:spPr>
        <p:txBody>
          <a:bodyPr/>
          <a:lstStyle/>
          <a:p>
            <a:r>
              <a:rPr lang="en-US" altLang="zh-CN" dirty="0" smtClean="0"/>
              <a:t>CDC 6600 Scoreboard</a:t>
            </a:r>
          </a:p>
        </p:txBody>
      </p:sp>
      <p:sp>
        <p:nvSpPr>
          <p:cNvPr id="70659" name="Rectangle 3"/>
          <p:cNvSpPr>
            <a:spLocks noGrp="1" noChangeArrowheads="1"/>
          </p:cNvSpPr>
          <p:nvPr>
            <p:ph idx="1"/>
          </p:nvPr>
        </p:nvSpPr>
        <p:spPr>
          <a:xfrm>
            <a:off x="838200" y="1253613"/>
            <a:ext cx="10515600" cy="4923350"/>
          </a:xfrm>
          <a:noFill/>
        </p:spPr>
        <p:txBody>
          <a:bodyPr>
            <a:noAutofit/>
          </a:bodyPr>
          <a:lstStyle/>
          <a:p>
            <a:pPr>
              <a:lnSpc>
                <a:spcPct val="100000"/>
              </a:lnSpc>
            </a:pPr>
            <a:r>
              <a:rPr lang="zh-CN" altLang="en-US" sz="3200" dirty="0">
                <a:ea typeface="宋体" panose="02010600030101010101" pitchFamily="2" charset="-122"/>
              </a:rPr>
              <a:t>编译器优化，加速比可达到</a:t>
            </a:r>
            <a:r>
              <a:rPr lang="en-US" altLang="zh-CN" sz="3200" dirty="0">
                <a:ea typeface="宋体" panose="02010600030101010101" pitchFamily="2" charset="-122"/>
              </a:rPr>
              <a:t>1.7，</a:t>
            </a:r>
            <a:r>
              <a:rPr lang="zh-CN" altLang="en-US" sz="3200" dirty="0">
                <a:ea typeface="宋体" panose="02010600030101010101" pitchFamily="2" charset="-122"/>
              </a:rPr>
              <a:t>手工优化加速比可达到 2.5 ，其存储系统较慢 </a:t>
            </a:r>
            <a:r>
              <a:rPr lang="en-US" altLang="zh-CN" sz="3200" dirty="0">
                <a:ea typeface="宋体" panose="02010600030101010101" pitchFamily="2" charset="-122"/>
              </a:rPr>
              <a:t>(no cache)</a:t>
            </a:r>
            <a:r>
              <a:rPr lang="zh-CN" altLang="en-US" sz="3200" dirty="0">
                <a:ea typeface="宋体" panose="02010600030101010101" pitchFamily="2" charset="-122"/>
              </a:rPr>
              <a:t>限制了性能的发挥</a:t>
            </a:r>
          </a:p>
          <a:p>
            <a:pPr>
              <a:lnSpc>
                <a:spcPct val="100000"/>
              </a:lnSpc>
            </a:pPr>
            <a:r>
              <a:rPr lang="en-US" altLang="zh-CN" sz="3200" dirty="0">
                <a:ea typeface="宋体" panose="02010600030101010101" pitchFamily="2" charset="-122"/>
              </a:rPr>
              <a:t>6600 scoreboard</a:t>
            </a:r>
            <a:r>
              <a:rPr lang="zh-CN" altLang="en-US" sz="3200" dirty="0">
                <a:ea typeface="宋体" panose="02010600030101010101" pitchFamily="2" charset="-122"/>
              </a:rPr>
              <a:t>的缺陷:</a:t>
            </a:r>
          </a:p>
          <a:p>
            <a:pPr lvl="1">
              <a:lnSpc>
                <a:spcPct val="100000"/>
              </a:lnSpc>
            </a:pPr>
            <a:r>
              <a:rPr lang="zh-CN" altLang="en-US" sz="2800" dirty="0">
                <a:ea typeface="宋体" panose="02010600030101010101" pitchFamily="2" charset="-122"/>
              </a:rPr>
              <a:t>没有定向数据通路</a:t>
            </a:r>
          </a:p>
          <a:p>
            <a:pPr lvl="1">
              <a:lnSpc>
                <a:spcPct val="100000"/>
              </a:lnSpc>
            </a:pPr>
            <a:r>
              <a:rPr lang="zh-CN" altLang="en-US" sz="2800" dirty="0">
                <a:ea typeface="宋体" panose="02010600030101010101" pitchFamily="2" charset="-122"/>
              </a:rPr>
              <a:t>指令窗口较小，仅局限于基本块内的调度</a:t>
            </a:r>
          </a:p>
          <a:p>
            <a:pPr lvl="1">
              <a:lnSpc>
                <a:spcPct val="100000"/>
              </a:lnSpc>
            </a:pPr>
            <a:r>
              <a:rPr lang="zh-CN" altLang="en-US" sz="2800" dirty="0">
                <a:ea typeface="宋体" panose="02010600030101010101" pitchFamily="2" charset="-122"/>
              </a:rPr>
              <a:t>功能部件数较少，容易产生结构相关，特别是其</a:t>
            </a:r>
            <a:r>
              <a:rPr lang="en-US" altLang="zh-CN" sz="2800" dirty="0">
                <a:ea typeface="宋体" panose="02010600030101010101" pitchFamily="2" charset="-122"/>
              </a:rPr>
              <a:t>Load store</a:t>
            </a:r>
            <a:r>
              <a:rPr lang="zh-CN" altLang="en-US" sz="2800" dirty="0">
                <a:ea typeface="宋体" panose="02010600030101010101" pitchFamily="2" charset="-122"/>
              </a:rPr>
              <a:t>操作也是用</a:t>
            </a:r>
            <a:r>
              <a:rPr lang="en-US" altLang="zh-CN" sz="2800" dirty="0">
                <a:ea typeface="宋体" panose="02010600030101010101" pitchFamily="2" charset="-122"/>
              </a:rPr>
              <a:t>IU</a:t>
            </a:r>
            <a:r>
              <a:rPr lang="zh-CN" altLang="en-US" sz="2800" dirty="0">
                <a:ea typeface="宋体" panose="02010600030101010101" pitchFamily="2" charset="-122"/>
              </a:rPr>
              <a:t>部件完成的</a:t>
            </a:r>
          </a:p>
          <a:p>
            <a:pPr lvl="1">
              <a:lnSpc>
                <a:spcPct val="100000"/>
              </a:lnSpc>
            </a:pPr>
            <a:r>
              <a:rPr lang="zh-CN" altLang="en-US" sz="2800" dirty="0">
                <a:ea typeface="宋体" panose="02010600030101010101" pitchFamily="2" charset="-122"/>
              </a:rPr>
              <a:t>结构冲突时不能发射</a:t>
            </a:r>
          </a:p>
          <a:p>
            <a:pPr lvl="1">
              <a:lnSpc>
                <a:spcPct val="100000"/>
              </a:lnSpc>
            </a:pPr>
            <a:r>
              <a:rPr lang="en-US" altLang="zh-CN" sz="2800" dirty="0">
                <a:ea typeface="宋体" panose="02010600030101010101" pitchFamily="2" charset="-122"/>
              </a:rPr>
              <a:t>WAR</a:t>
            </a:r>
            <a:r>
              <a:rPr lang="zh-CN" altLang="en-US" sz="2800" dirty="0">
                <a:ea typeface="宋体" panose="02010600030101010101" pitchFamily="2" charset="-122"/>
              </a:rPr>
              <a:t>相关是通过等待解决的</a:t>
            </a:r>
          </a:p>
          <a:p>
            <a:pPr lvl="1">
              <a:lnSpc>
                <a:spcPct val="100000"/>
              </a:lnSpc>
            </a:pPr>
            <a:r>
              <a:rPr lang="en-US" altLang="zh-CN" sz="2800" dirty="0">
                <a:ea typeface="宋体" panose="02010600030101010101" pitchFamily="2" charset="-122"/>
              </a:rPr>
              <a:t>WAW</a:t>
            </a:r>
            <a:r>
              <a:rPr lang="zh-CN" altLang="en-US" sz="2800" dirty="0">
                <a:ea typeface="宋体" panose="02010600030101010101" pitchFamily="2" charset="-122"/>
              </a:rPr>
              <a:t>相关时，不会进入</a:t>
            </a:r>
            <a:r>
              <a:rPr lang="en-US" altLang="zh-CN" sz="2800" dirty="0">
                <a:ea typeface="宋体" panose="02010600030101010101" pitchFamily="2" charset="-122"/>
              </a:rPr>
              <a:t>IS</a:t>
            </a:r>
            <a:r>
              <a:rPr lang="zh-CN" altLang="en-US" sz="2800" dirty="0">
                <a:ea typeface="宋体" panose="02010600030101010101" pitchFamily="2" charset="-122"/>
              </a:rPr>
              <a:t>阶段</a:t>
            </a:r>
          </a:p>
        </p:txBody>
      </p:sp>
    </p:spTree>
    <p:extLst>
      <p:ext uri="{BB962C8B-B14F-4D97-AF65-F5344CB8AC3E}">
        <p14:creationId xmlns:p14="http://schemas.microsoft.com/office/powerpoint/2010/main" val="3780593227"/>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38200" y="365126"/>
            <a:ext cx="10515600" cy="589032"/>
          </a:xfrm>
          <a:noFill/>
        </p:spPr>
        <p:txBody>
          <a:bodyPr>
            <a:normAutofit fontScale="90000"/>
          </a:bodyPr>
          <a:lstStyle/>
          <a:p>
            <a:r>
              <a:rPr lang="en-US" altLang="zh-CN" dirty="0" smtClean="0"/>
              <a:t>ILP</a:t>
            </a:r>
            <a:r>
              <a:rPr lang="zh-CN" altLang="en-US" dirty="0" smtClean="0"/>
              <a:t>小结</a:t>
            </a:r>
          </a:p>
        </p:txBody>
      </p:sp>
      <p:sp>
        <p:nvSpPr>
          <p:cNvPr id="71683" name="Rectangle 3"/>
          <p:cNvSpPr>
            <a:spLocks noGrp="1" noChangeArrowheads="1"/>
          </p:cNvSpPr>
          <p:nvPr>
            <p:ph idx="1"/>
          </p:nvPr>
        </p:nvSpPr>
        <p:spPr>
          <a:xfrm>
            <a:off x="838200" y="1166190"/>
            <a:ext cx="10515600" cy="5323099"/>
          </a:xfrm>
          <a:noFill/>
        </p:spPr>
        <p:txBody>
          <a:bodyPr>
            <a:noAutofit/>
          </a:bodyPr>
          <a:lstStyle/>
          <a:p>
            <a:r>
              <a:rPr lang="zh-CN" altLang="en-US" dirty="0">
                <a:ea typeface="宋体" panose="02010600030101010101" pitchFamily="2" charset="-122"/>
              </a:rPr>
              <a:t>可通过软件或硬件来挖掘指令级并行潜力</a:t>
            </a:r>
          </a:p>
          <a:p>
            <a:r>
              <a:rPr lang="zh-CN" altLang="en-US" dirty="0">
                <a:ea typeface="宋体" panose="02010600030101010101" pitchFamily="2" charset="-122"/>
              </a:rPr>
              <a:t>循环级并行是最容易判断的</a:t>
            </a:r>
          </a:p>
          <a:p>
            <a:r>
              <a:rPr lang="zh-CN" altLang="en-US" dirty="0">
                <a:ea typeface="宋体" panose="02010600030101010101" pitchFamily="2" charset="-122"/>
              </a:rPr>
              <a:t>程序内在的相关性限制了用软件方法挖掘程序的并行性</a:t>
            </a:r>
          </a:p>
          <a:p>
            <a:r>
              <a:rPr lang="zh-CN" altLang="en-US" dirty="0">
                <a:ea typeface="宋体" panose="02010600030101010101" pitchFamily="2" charset="-122"/>
              </a:rPr>
              <a:t>编译器的数据相关性分析结果，确定了是否可以进行循环展开</a:t>
            </a:r>
          </a:p>
          <a:p>
            <a:pPr lvl="1"/>
            <a:r>
              <a:rPr lang="zh-CN" altLang="en-US" dirty="0">
                <a:ea typeface="宋体" panose="02010600030101010101" pitchFamily="2" charset="-122"/>
              </a:rPr>
              <a:t>当对存储器单元引用时，数据相关分析很困难</a:t>
            </a:r>
          </a:p>
          <a:p>
            <a:r>
              <a:rPr lang="zh-CN" altLang="en-US" dirty="0">
                <a:ea typeface="宋体" panose="02010600030101010101" pitchFamily="2" charset="-122"/>
              </a:rPr>
              <a:t>硬件方法挖掘</a:t>
            </a:r>
            <a:r>
              <a:rPr lang="en-US" altLang="zh-CN" dirty="0">
                <a:ea typeface="宋体" panose="02010600030101010101" pitchFamily="2" charset="-122"/>
              </a:rPr>
              <a:t>ILP</a:t>
            </a:r>
          </a:p>
          <a:p>
            <a:pPr lvl="1"/>
            <a:r>
              <a:rPr lang="zh-CN" altLang="en-US" dirty="0">
                <a:ea typeface="宋体" panose="02010600030101010101" pitchFamily="2" charset="-122"/>
              </a:rPr>
              <a:t>在编译阶段无法确定的相关性，可以在程序执行时，用硬件方法判定</a:t>
            </a:r>
          </a:p>
          <a:p>
            <a:pPr lvl="1"/>
            <a:r>
              <a:rPr lang="zh-CN" altLang="en-US" dirty="0">
                <a:ea typeface="宋体" panose="02010600030101010101" pitchFamily="2" charset="-122"/>
              </a:rPr>
              <a:t>这种方法还可以使得程序代码在其他机器上有效地执行</a:t>
            </a:r>
          </a:p>
          <a:p>
            <a:r>
              <a:rPr lang="zh-CN" altLang="en-US" dirty="0">
                <a:ea typeface="宋体" panose="02010600030101010101" pitchFamily="2" charset="-122"/>
              </a:rPr>
              <a:t>记分牌的主要思想是：允许</a:t>
            </a:r>
            <a:r>
              <a:rPr lang="en-US" altLang="zh-CN" dirty="0">
                <a:ea typeface="宋体" panose="02010600030101010101" pitchFamily="2" charset="-122"/>
              </a:rPr>
              <a:t>stall</a:t>
            </a:r>
            <a:r>
              <a:rPr lang="zh-CN" altLang="en-US" dirty="0">
                <a:ea typeface="宋体" panose="02010600030101010101" pitchFamily="2" charset="-122"/>
              </a:rPr>
              <a:t>后的指令继续进行处理</a:t>
            </a:r>
          </a:p>
          <a:p>
            <a:pPr lvl="1"/>
            <a:r>
              <a:rPr lang="zh-CN" altLang="en-US" dirty="0">
                <a:ea typeface="宋体" panose="02010600030101010101" pitchFamily="2" charset="-122"/>
              </a:rPr>
              <a:t>可以</a:t>
            </a:r>
            <a:r>
              <a:rPr lang="en-US" altLang="zh-CN" dirty="0">
                <a:ea typeface="宋体" panose="02010600030101010101" pitchFamily="2" charset="-122"/>
              </a:rPr>
              <a:t>out-of-order execution =&gt; out-of-order completion</a:t>
            </a:r>
          </a:p>
          <a:p>
            <a:pPr lvl="1"/>
            <a:r>
              <a:rPr lang="zh-CN" altLang="en-US" dirty="0" smtClean="0">
                <a:ea typeface="宋体" panose="02010600030101010101" pitchFamily="2" charset="-122"/>
              </a:rPr>
              <a:t>发射前检测</a:t>
            </a:r>
            <a:r>
              <a:rPr lang="zh-CN" altLang="en-US" dirty="0">
                <a:ea typeface="宋体" panose="02010600030101010101" pitchFamily="2" charset="-122"/>
              </a:rPr>
              <a:t>结构相关和</a:t>
            </a:r>
            <a:r>
              <a:rPr lang="en-US" altLang="zh-CN" dirty="0">
                <a:ea typeface="宋体" panose="02010600030101010101" pitchFamily="2" charset="-122"/>
              </a:rPr>
              <a:t>WAW</a:t>
            </a:r>
            <a:r>
              <a:rPr lang="zh-CN" altLang="en-US" dirty="0" smtClean="0">
                <a:ea typeface="宋体" panose="02010600030101010101" pitchFamily="2" charset="-122"/>
              </a:rPr>
              <a:t>相关</a:t>
            </a:r>
            <a:endParaRPr lang="en-US" altLang="zh-CN" dirty="0" smtClean="0">
              <a:ea typeface="宋体" panose="02010600030101010101" pitchFamily="2" charset="-122"/>
            </a:endParaRPr>
          </a:p>
          <a:p>
            <a:pPr lvl="1"/>
            <a:r>
              <a:rPr lang="zh-CN" altLang="en-US" dirty="0" smtClean="0">
                <a:ea typeface="宋体" panose="02010600030101010101" pitchFamily="2" charset="-122"/>
              </a:rPr>
              <a:t>写结果前处理</a:t>
            </a:r>
            <a:r>
              <a:rPr lang="en-US" altLang="zh-CN" dirty="0" smtClean="0">
                <a:ea typeface="宋体" panose="02010600030101010101" pitchFamily="2" charset="-122"/>
              </a:rPr>
              <a:t>WAR</a:t>
            </a:r>
            <a:r>
              <a:rPr lang="zh-CN" altLang="en-US" dirty="0" smtClean="0">
                <a:ea typeface="宋体" panose="02010600030101010101" pitchFamily="2" charset="-122"/>
              </a:rPr>
              <a:t>相关</a:t>
            </a:r>
            <a:endParaRPr lang="zh-CN" altLang="en-US" dirty="0">
              <a:ea typeface="宋体" panose="02010600030101010101" pitchFamily="2" charset="-122"/>
            </a:endParaRPr>
          </a:p>
        </p:txBody>
      </p:sp>
    </p:spTree>
    <p:extLst>
      <p:ext uri="{BB962C8B-B14F-4D97-AF65-F5344CB8AC3E}">
        <p14:creationId xmlns:p14="http://schemas.microsoft.com/office/powerpoint/2010/main" val="2916979737"/>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347866" y="537403"/>
            <a:ext cx="10515600" cy="668545"/>
          </a:xfrm>
          <a:noFill/>
        </p:spPr>
        <p:txBody>
          <a:bodyPr vert="horz" wrap="square" lIns="90487" tIns="44450" rIns="90487" bIns="44450" rtlCol="0" anchor="ctr">
            <a:normAutofit/>
          </a:bodyPr>
          <a:lstStyle/>
          <a:p>
            <a:r>
              <a:rPr lang="zh-CN" altLang="en-US" dirty="0" smtClean="0">
                <a:solidFill>
                  <a:schemeClr val="tx1"/>
                </a:solidFill>
                <a:ea typeface="宋体" panose="02010600030101010101" pitchFamily="2" charset="-122"/>
              </a:rPr>
              <a:t>动态调度方案之二：</a:t>
            </a:r>
            <a:r>
              <a:rPr lang="en-US" altLang="zh-CN" dirty="0" err="1" smtClean="0">
                <a:solidFill>
                  <a:schemeClr val="tx1"/>
                </a:solidFill>
                <a:ea typeface="宋体" panose="02010600030101010101" pitchFamily="2" charset="-122"/>
              </a:rPr>
              <a:t>Tomasulo</a:t>
            </a:r>
            <a:r>
              <a:rPr lang="en-US" altLang="zh-CN" dirty="0" smtClean="0">
                <a:solidFill>
                  <a:schemeClr val="tx1"/>
                </a:solidFill>
                <a:ea typeface="宋体" panose="02010600030101010101" pitchFamily="2" charset="-122"/>
              </a:rPr>
              <a:t> Algorithm</a:t>
            </a:r>
          </a:p>
        </p:txBody>
      </p:sp>
      <p:sp>
        <p:nvSpPr>
          <p:cNvPr id="7171" name="Rectangle 1027"/>
          <p:cNvSpPr>
            <a:spLocks noGrp="1" noChangeArrowheads="1"/>
          </p:cNvSpPr>
          <p:nvPr>
            <p:ph idx="1"/>
          </p:nvPr>
        </p:nvSpPr>
        <p:spPr>
          <a:xfrm>
            <a:off x="838200" y="1616765"/>
            <a:ext cx="10515600" cy="4719224"/>
          </a:xfrm>
          <a:noFill/>
        </p:spPr>
        <p:txBody>
          <a:bodyPr vert="horz" lIns="90487" tIns="44450" rIns="90487" bIns="44450" rtlCol="0">
            <a:normAutofit/>
          </a:bodyPr>
          <a:lstStyle/>
          <a:p>
            <a:r>
              <a:rPr lang="zh-CN" altLang="en-US" dirty="0" smtClean="0">
                <a:ea typeface="宋体" panose="02010600030101010101" pitchFamily="2" charset="-122"/>
              </a:rPr>
              <a:t>该算法首次在</a:t>
            </a:r>
            <a:r>
              <a:rPr lang="en-US" altLang="zh-CN" dirty="0" smtClean="0">
                <a:ea typeface="宋体" panose="02010600030101010101" pitchFamily="2" charset="-122"/>
              </a:rPr>
              <a:t> IBM 360/91</a:t>
            </a:r>
            <a:r>
              <a:rPr lang="zh-CN" altLang="en-US" dirty="0" smtClean="0">
                <a:ea typeface="宋体" panose="02010600030101010101" pitchFamily="2" charset="-122"/>
              </a:rPr>
              <a:t>上使用（</a:t>
            </a:r>
            <a:r>
              <a:rPr lang="en-US" altLang="zh-CN" dirty="0" smtClean="0">
                <a:ea typeface="宋体" panose="02010600030101010101" pitchFamily="2" charset="-122"/>
              </a:rPr>
              <a:t> CDC6600</a:t>
            </a:r>
            <a:r>
              <a:rPr lang="zh-CN" altLang="en-US" dirty="0" smtClean="0">
                <a:ea typeface="宋体" panose="02010600030101010101" pitchFamily="2" charset="-122"/>
              </a:rPr>
              <a:t>推出三年后）</a:t>
            </a:r>
            <a:endParaRPr lang="en-US" altLang="zh-CN" dirty="0" smtClean="0">
              <a:ea typeface="宋体" panose="02010600030101010101" pitchFamily="2" charset="-122"/>
            </a:endParaRPr>
          </a:p>
          <a:p>
            <a:r>
              <a:rPr lang="zh-CN" altLang="en-US" dirty="0" smtClean="0">
                <a:ea typeface="宋体" panose="02010600030101010101" pitchFamily="2" charset="-122"/>
              </a:rPr>
              <a:t>目标</a:t>
            </a:r>
            <a:r>
              <a:rPr lang="en-US" altLang="zh-CN" dirty="0" smtClean="0">
                <a:ea typeface="宋体" panose="02010600030101010101" pitchFamily="2" charset="-122"/>
              </a:rPr>
              <a:t>: </a:t>
            </a:r>
            <a:r>
              <a:rPr lang="zh-CN" altLang="en-US" dirty="0" smtClean="0">
                <a:ea typeface="宋体" panose="02010600030101010101" pitchFamily="2" charset="-122"/>
              </a:rPr>
              <a:t>在没有专用编译器的情况下，提高系统性能</a:t>
            </a:r>
          </a:p>
          <a:p>
            <a:r>
              <a:rPr lang="en-US" altLang="zh-CN" dirty="0" smtClean="0">
                <a:ea typeface="宋体" panose="02010600030101010101" pitchFamily="2" charset="-122"/>
              </a:rPr>
              <a:t>IBM 360 &amp; CDC 6600 ISA</a:t>
            </a:r>
            <a:r>
              <a:rPr lang="zh-CN" altLang="en-US" dirty="0" smtClean="0">
                <a:ea typeface="宋体" panose="02010600030101010101" pitchFamily="2" charset="-122"/>
              </a:rPr>
              <a:t>的差别</a:t>
            </a:r>
          </a:p>
          <a:p>
            <a:pPr lvl="1"/>
            <a:r>
              <a:rPr lang="en-US" altLang="zh-CN" dirty="0">
                <a:ea typeface="宋体" panose="02010600030101010101" pitchFamily="2" charset="-122"/>
              </a:rPr>
              <a:t>IBM360</a:t>
            </a:r>
            <a:r>
              <a:rPr lang="zh-CN" altLang="en-US" dirty="0">
                <a:ea typeface="宋体" panose="02010600030101010101" pitchFamily="2" charset="-122"/>
              </a:rPr>
              <a:t>只有</a:t>
            </a:r>
            <a:r>
              <a:rPr lang="en-US" altLang="zh-CN" dirty="0">
                <a:ea typeface="宋体" panose="02010600030101010101" pitchFamily="2" charset="-122"/>
              </a:rPr>
              <a:t> 2</a:t>
            </a:r>
            <a:r>
              <a:rPr lang="zh-CN" altLang="en-US" dirty="0">
                <a:ea typeface="宋体" panose="02010600030101010101" pitchFamily="2" charset="-122"/>
              </a:rPr>
              <a:t>位寄存器描述符 </a:t>
            </a:r>
            <a:r>
              <a:rPr lang="en-US" altLang="zh-CN" dirty="0">
                <a:ea typeface="宋体" panose="02010600030101010101" pitchFamily="2" charset="-122"/>
              </a:rPr>
              <a:t>vs. CDC 6600</a:t>
            </a:r>
            <a:r>
              <a:rPr lang="zh-CN" altLang="en-US" dirty="0">
                <a:ea typeface="宋体" panose="02010600030101010101" pitchFamily="2" charset="-122"/>
              </a:rPr>
              <a:t>寄存器描述符3位</a:t>
            </a:r>
            <a:endParaRPr lang="en-US" altLang="zh-CN" dirty="0">
              <a:ea typeface="宋体" panose="02010600030101010101" pitchFamily="2" charset="-122"/>
            </a:endParaRPr>
          </a:p>
          <a:p>
            <a:pPr lvl="1"/>
            <a:r>
              <a:rPr lang="en-US" altLang="zh-CN" dirty="0">
                <a:ea typeface="宋体" panose="02010600030101010101" pitchFamily="2" charset="-122"/>
              </a:rPr>
              <a:t>IBM360   4</a:t>
            </a:r>
            <a:r>
              <a:rPr lang="zh-CN" altLang="en-US" dirty="0">
                <a:ea typeface="宋体" panose="02010600030101010101" pitchFamily="2" charset="-122"/>
              </a:rPr>
              <a:t>个</a:t>
            </a:r>
            <a:r>
              <a:rPr lang="en-US" altLang="zh-CN" dirty="0">
                <a:ea typeface="宋体" panose="02010600030101010101" pitchFamily="2" charset="-122"/>
              </a:rPr>
              <a:t>FP </a:t>
            </a:r>
            <a:r>
              <a:rPr lang="zh-CN" altLang="en-US" dirty="0">
                <a:ea typeface="宋体" panose="02010600030101010101" pitchFamily="2" charset="-122"/>
              </a:rPr>
              <a:t>寄存器</a:t>
            </a:r>
            <a:r>
              <a:rPr lang="en-US" altLang="zh-CN" dirty="0">
                <a:ea typeface="宋体" panose="02010600030101010101" pitchFamily="2" charset="-122"/>
              </a:rPr>
              <a:t> vs. CDC 6600 8</a:t>
            </a:r>
            <a:r>
              <a:rPr lang="zh-CN" altLang="en-US" dirty="0">
                <a:ea typeface="宋体" panose="02010600030101010101" pitchFamily="2" charset="-122"/>
              </a:rPr>
              <a:t>个</a:t>
            </a:r>
          </a:p>
          <a:p>
            <a:pPr lvl="1"/>
            <a:r>
              <a:rPr lang="en-US" altLang="zh-CN" dirty="0">
                <a:ea typeface="宋体" panose="02010600030101010101" pitchFamily="2" charset="-122"/>
              </a:rPr>
              <a:t>IBM 360 </a:t>
            </a:r>
            <a:r>
              <a:rPr lang="zh-CN" altLang="en-US" dirty="0">
                <a:ea typeface="宋体" panose="02010600030101010101" pitchFamily="2" charset="-122"/>
              </a:rPr>
              <a:t>有</a:t>
            </a:r>
            <a:r>
              <a:rPr lang="en-US" altLang="zh-CN" dirty="0">
                <a:ea typeface="宋体" panose="02010600030101010101" pitchFamily="2" charset="-122"/>
              </a:rPr>
              <a:t>memory-register </a:t>
            </a:r>
            <a:r>
              <a:rPr lang="zh-CN" altLang="en-US" dirty="0">
                <a:ea typeface="宋体" panose="02010600030101010101" pitchFamily="2" charset="-122"/>
              </a:rPr>
              <a:t>操作</a:t>
            </a:r>
            <a:endParaRPr lang="en-US" altLang="zh-CN" dirty="0" smtClean="0">
              <a:ea typeface="宋体" panose="02010600030101010101" pitchFamily="2" charset="-122"/>
            </a:endParaRPr>
          </a:p>
          <a:p>
            <a:r>
              <a:rPr lang="zh-CN" altLang="en-US" dirty="0" smtClean="0">
                <a:ea typeface="宋体" panose="02010600030101010101" pitchFamily="2" charset="-122"/>
              </a:rPr>
              <a:t>为什么研究? </a:t>
            </a:r>
            <a:r>
              <a:rPr lang="en-US" altLang="zh-CN" dirty="0" smtClean="0">
                <a:ea typeface="宋体" panose="02010600030101010101" pitchFamily="2" charset="-122"/>
              </a:rPr>
              <a:t>Alpha 21264, HP 8000, MIPS 10000, Pentium II, PowerPC 604，…</a:t>
            </a:r>
          </a:p>
        </p:txBody>
      </p:sp>
    </p:spTree>
    <p:extLst>
      <p:ext uri="{BB962C8B-B14F-4D97-AF65-F5344CB8AC3E}">
        <p14:creationId xmlns:p14="http://schemas.microsoft.com/office/powerpoint/2010/main" val="2469082596"/>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312116"/>
            <a:ext cx="10515600" cy="867327"/>
          </a:xfrm>
          <a:noFill/>
        </p:spPr>
        <p:txBody>
          <a:bodyPr vert="horz" wrap="square" lIns="90487" tIns="44450" rIns="90487" bIns="44450" rtlCol="0" anchor="ctr">
            <a:normAutofit/>
          </a:bodyPr>
          <a:lstStyle/>
          <a:p>
            <a:r>
              <a:rPr lang="en-US" altLang="zh-CN" smtClean="0">
                <a:ea typeface="宋体" panose="02010600030101010101" pitchFamily="2" charset="-122"/>
              </a:rPr>
              <a:t>Tomasulo Algorithm vs. Scoreboard</a:t>
            </a:r>
          </a:p>
        </p:txBody>
      </p:sp>
      <p:sp>
        <p:nvSpPr>
          <p:cNvPr id="8195" name="Rectangle 3"/>
          <p:cNvSpPr>
            <a:spLocks noGrp="1" noChangeArrowheads="1"/>
          </p:cNvSpPr>
          <p:nvPr>
            <p:ph idx="1"/>
          </p:nvPr>
        </p:nvSpPr>
        <p:spPr>
          <a:xfrm>
            <a:off x="838200" y="1311965"/>
            <a:ext cx="10863470" cy="4997520"/>
          </a:xfrm>
          <a:noFill/>
        </p:spPr>
        <p:txBody>
          <a:bodyPr vert="horz" lIns="90487" tIns="44450" rIns="90487" bIns="44450" rtlCol="0">
            <a:noAutofit/>
          </a:bodyPr>
          <a:lstStyle/>
          <a:p>
            <a:pPr>
              <a:lnSpc>
                <a:spcPct val="100000"/>
              </a:lnSpc>
            </a:pPr>
            <a:r>
              <a:rPr lang="zh-CN" altLang="en-US" dirty="0">
                <a:ea typeface="宋体" panose="02010600030101010101" pitchFamily="2" charset="-122"/>
              </a:rPr>
              <a:t>控制和缓存分布在各部件中 </a:t>
            </a:r>
            <a:r>
              <a:rPr lang="en-US" altLang="zh-CN" dirty="0">
                <a:ea typeface="宋体" panose="02010600030101010101" pitchFamily="2" charset="-122"/>
              </a:rPr>
              <a:t>vs. </a:t>
            </a:r>
            <a:r>
              <a:rPr lang="zh-CN" altLang="en-US" dirty="0">
                <a:ea typeface="宋体" panose="02010600030101010101" pitchFamily="2" charset="-122"/>
              </a:rPr>
              <a:t>控制和缓存集中在记分牌</a:t>
            </a:r>
            <a:endParaRPr lang="en-US" altLang="zh-CN" dirty="0">
              <a:ea typeface="宋体" panose="02010600030101010101" pitchFamily="2" charset="-122"/>
            </a:endParaRPr>
          </a:p>
          <a:p>
            <a:pPr lvl="1">
              <a:lnSpc>
                <a:spcPct val="100000"/>
              </a:lnSpc>
            </a:pPr>
            <a:r>
              <a:rPr lang="en-US" altLang="zh-CN" dirty="0" smtClean="0">
                <a:ea typeface="宋体" panose="02010600030101010101" pitchFamily="2" charset="-122"/>
              </a:rPr>
              <a:t>FU </a:t>
            </a:r>
            <a:r>
              <a:rPr lang="zh-CN" altLang="en-US" dirty="0" smtClean="0">
                <a:ea typeface="宋体" panose="02010600030101010101" pitchFamily="2" charset="-122"/>
              </a:rPr>
              <a:t>缓存称为</a:t>
            </a:r>
            <a:r>
              <a:rPr lang="en-US" altLang="zh-CN" dirty="0" smtClean="0">
                <a:ea typeface="宋体" panose="02010600030101010101" pitchFamily="2" charset="-122"/>
              </a:rPr>
              <a:t> “reservation stations”; </a:t>
            </a:r>
            <a:r>
              <a:rPr lang="zh-CN" altLang="en-US" dirty="0" smtClean="0">
                <a:ea typeface="宋体" panose="02010600030101010101" pitchFamily="2" charset="-122"/>
              </a:rPr>
              <a:t>保存待用操作数</a:t>
            </a:r>
            <a:endParaRPr lang="en-US" altLang="zh-CN" dirty="0">
              <a:ea typeface="宋体" panose="02010600030101010101" pitchFamily="2" charset="-122"/>
            </a:endParaRPr>
          </a:p>
          <a:p>
            <a:pPr>
              <a:lnSpc>
                <a:spcPct val="100000"/>
              </a:lnSpc>
            </a:pPr>
            <a:r>
              <a:rPr lang="zh-CN" altLang="en-US" dirty="0">
                <a:ea typeface="宋体" panose="02010600030101010101" pitchFamily="2" charset="-122"/>
              </a:rPr>
              <a:t>指令中的寄存器在</a:t>
            </a:r>
            <a:r>
              <a:rPr lang="en-US" altLang="zh-CN" dirty="0">
                <a:ea typeface="宋体" panose="02010600030101010101" pitchFamily="2" charset="-122"/>
              </a:rPr>
              <a:t>RS</a:t>
            </a:r>
            <a:r>
              <a:rPr lang="zh-CN" altLang="en-US" dirty="0">
                <a:ea typeface="宋体" panose="02010600030101010101" pitchFamily="2" charset="-122"/>
              </a:rPr>
              <a:t>中用寄存器值或指向</a:t>
            </a:r>
            <a:r>
              <a:rPr lang="en-US" altLang="zh-CN" dirty="0">
                <a:ea typeface="宋体" panose="02010600030101010101" pitchFamily="2" charset="-122"/>
              </a:rPr>
              <a:t>RS</a:t>
            </a:r>
            <a:r>
              <a:rPr lang="zh-CN" altLang="en-US" dirty="0">
                <a:ea typeface="宋体" panose="02010600030101010101" pitchFamily="2" charset="-122"/>
              </a:rPr>
              <a:t>的指针代替。称为</a:t>
            </a:r>
            <a:r>
              <a:rPr lang="en-US" altLang="zh-CN" dirty="0">
                <a:ea typeface="宋体" panose="02010600030101010101" pitchFamily="2" charset="-122"/>
              </a:rPr>
              <a:t> register renaming ; </a:t>
            </a:r>
          </a:p>
          <a:p>
            <a:pPr lvl="1">
              <a:lnSpc>
                <a:spcPct val="100000"/>
              </a:lnSpc>
            </a:pPr>
            <a:r>
              <a:rPr lang="zh-CN" altLang="en-US" dirty="0" smtClean="0">
                <a:ea typeface="宋体" panose="02010600030101010101" pitchFamily="2" charset="-122"/>
              </a:rPr>
              <a:t>避免</a:t>
            </a:r>
            <a:r>
              <a:rPr lang="en-US" altLang="zh-CN" dirty="0" smtClean="0">
                <a:ea typeface="宋体" panose="02010600030101010101" pitchFamily="2" charset="-122"/>
              </a:rPr>
              <a:t> WAR, WAW hazards</a:t>
            </a:r>
          </a:p>
          <a:p>
            <a:pPr lvl="1">
              <a:lnSpc>
                <a:spcPct val="100000"/>
              </a:lnSpc>
            </a:pPr>
            <a:r>
              <a:rPr lang="en-US" altLang="zh-CN" dirty="0" smtClean="0">
                <a:ea typeface="宋体" panose="02010600030101010101" pitchFamily="2" charset="-122"/>
              </a:rPr>
              <a:t>RS</a:t>
            </a:r>
            <a:r>
              <a:rPr lang="zh-CN" altLang="en-US" dirty="0" smtClean="0">
                <a:ea typeface="宋体" panose="02010600030101010101" pitchFamily="2" charset="-122"/>
              </a:rPr>
              <a:t>多于寄存器，因此可以做更多编译器无法做的优化</a:t>
            </a:r>
            <a:endParaRPr lang="en-US" altLang="zh-CN" dirty="0">
              <a:ea typeface="宋体" panose="02010600030101010101" pitchFamily="2" charset="-122"/>
            </a:endParaRPr>
          </a:p>
          <a:p>
            <a:pPr>
              <a:lnSpc>
                <a:spcPct val="100000"/>
              </a:lnSpc>
            </a:pPr>
            <a:r>
              <a:rPr lang="zh-CN" altLang="en-US" dirty="0">
                <a:ea typeface="宋体" panose="02010600030101010101" pitchFamily="2" charset="-122"/>
              </a:rPr>
              <a:t>传给</a:t>
            </a:r>
            <a:r>
              <a:rPr lang="en-US" altLang="zh-CN" dirty="0">
                <a:ea typeface="宋体" panose="02010600030101010101" pitchFamily="2" charset="-122"/>
              </a:rPr>
              <a:t>FU</a:t>
            </a:r>
            <a:r>
              <a:rPr lang="zh-CN" altLang="en-US" dirty="0">
                <a:ea typeface="宋体" panose="02010600030101010101" pitchFamily="2" charset="-122"/>
              </a:rPr>
              <a:t>的结果，从</a:t>
            </a:r>
            <a:r>
              <a:rPr lang="en-US" altLang="zh-CN" dirty="0">
                <a:ea typeface="宋体" panose="02010600030101010101" pitchFamily="2" charset="-122"/>
              </a:rPr>
              <a:t>RS</a:t>
            </a:r>
            <a:r>
              <a:rPr lang="zh-CN" altLang="en-US" dirty="0">
                <a:ea typeface="宋体" panose="02010600030101010101" pitchFamily="2" charset="-122"/>
              </a:rPr>
              <a:t>来而不是从寄存器来，</a:t>
            </a:r>
            <a:r>
              <a:rPr lang="en-US" altLang="zh-CN" dirty="0">
                <a:ea typeface="宋体" panose="02010600030101010101" pitchFamily="2" charset="-122"/>
              </a:rPr>
              <a:t>FU</a:t>
            </a:r>
            <a:r>
              <a:rPr lang="zh-CN" altLang="en-US" dirty="0">
                <a:ea typeface="宋体" panose="02010600030101010101" pitchFamily="2" charset="-122"/>
              </a:rPr>
              <a:t>的计算结果通过</a:t>
            </a:r>
            <a:r>
              <a:rPr lang="en-US" altLang="zh-CN" dirty="0">
                <a:ea typeface="宋体" panose="02010600030101010101" pitchFamily="2" charset="-122"/>
              </a:rPr>
              <a:t>Common Data Bus </a:t>
            </a:r>
            <a:r>
              <a:rPr lang="zh-CN" altLang="en-US" dirty="0">
                <a:ea typeface="宋体" panose="02010600030101010101" pitchFamily="2" charset="-122"/>
              </a:rPr>
              <a:t>以广播方式发向所有的功能部件。</a:t>
            </a:r>
            <a:endParaRPr lang="en-US" altLang="zh-CN" dirty="0">
              <a:ea typeface="宋体" panose="02010600030101010101" pitchFamily="2" charset="-122"/>
            </a:endParaRPr>
          </a:p>
          <a:p>
            <a:pPr>
              <a:lnSpc>
                <a:spcPct val="100000"/>
              </a:lnSpc>
            </a:pPr>
            <a:r>
              <a:rPr lang="en-US" altLang="zh-CN" dirty="0">
                <a:ea typeface="宋体" panose="02010600030101010101" pitchFamily="2" charset="-122"/>
              </a:rPr>
              <a:t>Load</a:t>
            </a:r>
            <a:r>
              <a:rPr lang="zh-CN" altLang="en-US" dirty="0">
                <a:ea typeface="宋体" panose="02010600030101010101" pitchFamily="2" charset="-122"/>
              </a:rPr>
              <a:t>和</a:t>
            </a:r>
            <a:r>
              <a:rPr lang="en-US" altLang="zh-CN" dirty="0">
                <a:ea typeface="宋体" panose="02010600030101010101" pitchFamily="2" charset="-122"/>
              </a:rPr>
              <a:t>Store</a:t>
            </a:r>
            <a:r>
              <a:rPr lang="zh-CN" altLang="en-US" dirty="0">
                <a:ea typeface="宋体" panose="02010600030101010101" pitchFamily="2" charset="-122"/>
              </a:rPr>
              <a:t>部件也看作带有</a:t>
            </a:r>
            <a:r>
              <a:rPr lang="en-US" altLang="zh-CN" dirty="0">
                <a:ea typeface="宋体" panose="02010600030101010101" pitchFamily="2" charset="-122"/>
              </a:rPr>
              <a:t>RS</a:t>
            </a:r>
            <a:r>
              <a:rPr lang="zh-CN" altLang="en-US" dirty="0">
                <a:ea typeface="宋体" panose="02010600030101010101" pitchFamily="2" charset="-122"/>
              </a:rPr>
              <a:t>的功能部件</a:t>
            </a:r>
            <a:endParaRPr lang="en-US" altLang="zh-CN" dirty="0">
              <a:ea typeface="宋体" panose="02010600030101010101" pitchFamily="2" charset="-122"/>
            </a:endParaRPr>
          </a:p>
          <a:p>
            <a:pPr>
              <a:lnSpc>
                <a:spcPct val="100000"/>
              </a:lnSpc>
            </a:pPr>
            <a:r>
              <a:rPr lang="zh-CN" altLang="en-US" dirty="0">
                <a:ea typeface="宋体" panose="02010600030101010101" pitchFamily="2" charset="-122"/>
              </a:rPr>
              <a:t>可以跨越分支，允许</a:t>
            </a:r>
            <a:r>
              <a:rPr lang="en-US" altLang="zh-CN" dirty="0">
                <a:ea typeface="宋体" panose="02010600030101010101" pitchFamily="2" charset="-122"/>
              </a:rPr>
              <a:t>FP</a:t>
            </a:r>
            <a:r>
              <a:rPr lang="zh-CN" altLang="en-US" dirty="0">
                <a:ea typeface="宋体" panose="02010600030101010101" pitchFamily="2" charset="-122"/>
              </a:rPr>
              <a:t>操作队列中的</a:t>
            </a:r>
            <a:r>
              <a:rPr lang="en-US" altLang="zh-CN" dirty="0">
                <a:ea typeface="宋体" panose="02010600030101010101" pitchFamily="2" charset="-122"/>
              </a:rPr>
              <a:t>FP</a:t>
            </a:r>
            <a:r>
              <a:rPr lang="zh-CN" altLang="en-US" dirty="0">
                <a:ea typeface="宋体" panose="02010600030101010101" pitchFamily="2" charset="-122"/>
              </a:rPr>
              <a:t>操作不仅仅局限于基本块</a:t>
            </a:r>
            <a:endParaRPr lang="en-US" altLang="zh-CN" dirty="0">
              <a:ea typeface="宋体" panose="02010600030101010101" pitchFamily="2" charset="-122"/>
            </a:endParaRPr>
          </a:p>
        </p:txBody>
      </p:sp>
    </p:spTree>
    <p:extLst>
      <p:ext uri="{BB962C8B-B14F-4D97-AF65-F5344CB8AC3E}">
        <p14:creationId xmlns:p14="http://schemas.microsoft.com/office/powerpoint/2010/main" val="219729490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normAutofit/>
          </a:bodyPr>
          <a:lstStyle/>
          <a:p>
            <a:r>
              <a:rPr lang="zh-CN" altLang="en-US" smtClean="0"/>
              <a:t>本章遵循的指令延时</a:t>
            </a:r>
          </a:p>
        </p:txBody>
      </p:sp>
      <p:sp>
        <p:nvSpPr>
          <p:cNvPr id="2" name="内容占位符 1"/>
          <p:cNvSpPr>
            <a:spLocks noGrp="1"/>
          </p:cNvSpPr>
          <p:nvPr>
            <p:ph idx="1"/>
          </p:nvPr>
        </p:nvSpPr>
        <p:spPr/>
        <p:txBody>
          <a:bodyPr/>
          <a:lstStyle/>
          <a:p>
            <a:pPr marL="0" indent="0">
              <a:spcBef>
                <a:spcPct val="30000"/>
              </a:spcBef>
              <a:buNone/>
            </a:pPr>
            <a:r>
              <a:rPr lang="zh-CN" altLang="en-US" b="1" i="1" dirty="0"/>
              <a:t>产生结果的指令        使用结果的指令</a:t>
            </a:r>
            <a:r>
              <a:rPr lang="en-US" altLang="zh-CN" b="1" i="1" dirty="0"/>
              <a:t>            </a:t>
            </a:r>
            <a:r>
              <a:rPr lang="zh-CN" altLang="en-US" b="1" i="1" dirty="0"/>
              <a:t>所需延时</a:t>
            </a:r>
            <a:endParaRPr lang="zh-CN" altLang="en-US" b="1" dirty="0"/>
          </a:p>
          <a:p>
            <a:pPr marL="0" indent="0">
              <a:spcBef>
                <a:spcPct val="30000"/>
              </a:spcBef>
              <a:buNone/>
            </a:pPr>
            <a:r>
              <a:rPr lang="en-US" altLang="zh-CN" b="1" dirty="0" smtClean="0"/>
              <a:t>  FP </a:t>
            </a:r>
            <a:r>
              <a:rPr lang="en-US" altLang="zh-CN" b="1" dirty="0"/>
              <a:t>ALU op	    </a:t>
            </a:r>
            <a:r>
              <a:rPr lang="en-US" altLang="zh-CN" b="1" dirty="0" smtClean="0"/>
              <a:t>            </a:t>
            </a:r>
            <a:r>
              <a:rPr lang="en-US" altLang="zh-CN" b="1" dirty="0"/>
              <a:t>Another FP ALU op            </a:t>
            </a:r>
            <a:r>
              <a:rPr lang="en-US" altLang="zh-CN" b="1" dirty="0" smtClean="0"/>
              <a:t>3</a:t>
            </a:r>
            <a:endParaRPr lang="en-US" altLang="zh-CN" b="1" dirty="0"/>
          </a:p>
          <a:p>
            <a:pPr marL="0" indent="0">
              <a:spcBef>
                <a:spcPct val="30000"/>
              </a:spcBef>
              <a:buNone/>
            </a:pPr>
            <a:r>
              <a:rPr lang="en-US" altLang="zh-CN" b="1" dirty="0" smtClean="0"/>
              <a:t>  FP </a:t>
            </a:r>
            <a:r>
              <a:rPr lang="en-US" altLang="zh-CN" b="1" dirty="0"/>
              <a:t>ALU op           </a:t>
            </a:r>
            <a:r>
              <a:rPr lang="en-US" altLang="zh-CN" b="1" dirty="0" smtClean="0"/>
              <a:t>       Store </a:t>
            </a:r>
            <a:r>
              <a:rPr lang="en-US" altLang="zh-CN" b="1" dirty="0"/>
              <a:t>double		</a:t>
            </a:r>
            <a:r>
              <a:rPr lang="en-US" altLang="zh-CN" b="1" dirty="0" smtClean="0"/>
              <a:t>      2 </a:t>
            </a:r>
            <a:endParaRPr lang="en-US" altLang="zh-CN" b="1" dirty="0"/>
          </a:p>
          <a:p>
            <a:pPr marL="0" indent="0">
              <a:spcBef>
                <a:spcPct val="30000"/>
              </a:spcBef>
              <a:buNone/>
            </a:pPr>
            <a:r>
              <a:rPr lang="en-US" altLang="zh-CN" b="1" dirty="0" smtClean="0"/>
              <a:t>  Load </a:t>
            </a:r>
            <a:r>
              <a:rPr lang="en-US" altLang="zh-CN" b="1" dirty="0"/>
              <a:t>double	     FP ALU op                            1</a:t>
            </a:r>
          </a:p>
          <a:p>
            <a:pPr marL="0" indent="0">
              <a:spcBef>
                <a:spcPct val="30000"/>
              </a:spcBef>
              <a:buNone/>
            </a:pPr>
            <a:r>
              <a:rPr lang="en-US" altLang="zh-CN" b="1" dirty="0" smtClean="0"/>
              <a:t>  Load </a:t>
            </a:r>
            <a:r>
              <a:rPr lang="en-US" altLang="zh-CN" b="1" dirty="0"/>
              <a:t>double        </a:t>
            </a:r>
            <a:r>
              <a:rPr lang="en-US" altLang="zh-CN" b="1" dirty="0" smtClean="0"/>
              <a:t>      Store </a:t>
            </a:r>
            <a:r>
              <a:rPr lang="en-US" altLang="zh-CN" b="1" dirty="0"/>
              <a:t>double                        0</a:t>
            </a:r>
            <a:endParaRPr lang="en-US" altLang="zh-CN" b="1" dirty="0">
              <a:latin typeface="Courier" pitchFamily="49" charset="0"/>
            </a:endParaRPr>
          </a:p>
          <a:p>
            <a:pPr marL="0" indent="0">
              <a:spcBef>
                <a:spcPct val="30000"/>
              </a:spcBef>
              <a:buNone/>
            </a:pPr>
            <a:r>
              <a:rPr lang="en-US" altLang="zh-CN" b="1" dirty="0" smtClean="0"/>
              <a:t>  Integer </a:t>
            </a:r>
            <a:r>
              <a:rPr lang="en-US" altLang="zh-CN" b="1" dirty="0"/>
              <a:t>op           </a:t>
            </a:r>
            <a:r>
              <a:rPr lang="en-US" altLang="zh-CN" b="1" dirty="0" smtClean="0"/>
              <a:t>       </a:t>
            </a:r>
            <a:r>
              <a:rPr lang="en-US" altLang="zh-CN" b="1" dirty="0"/>
              <a:t>Integer op                             0</a:t>
            </a:r>
          </a:p>
          <a:p>
            <a:pPr marL="0" indent="0">
              <a:spcBef>
                <a:spcPct val="30000"/>
              </a:spcBef>
              <a:buNone/>
            </a:pPr>
            <a:r>
              <a:rPr lang="en-US" altLang="zh-CN" b="1" dirty="0"/>
              <a:t>(</a:t>
            </a:r>
            <a:r>
              <a:rPr lang="zh-CN" altLang="en-US" b="1" dirty="0"/>
              <a:t>当使用结果的指令为</a:t>
            </a:r>
            <a:r>
              <a:rPr lang="en-US" altLang="zh-CN" b="1" dirty="0"/>
              <a:t>BRANCH</a:t>
            </a:r>
            <a:r>
              <a:rPr lang="zh-CN" altLang="en-US" b="1" dirty="0"/>
              <a:t>指令时除外</a:t>
            </a:r>
            <a:r>
              <a:rPr lang="en-US" altLang="zh-CN" b="1" dirty="0"/>
              <a:t>)</a:t>
            </a:r>
          </a:p>
          <a:p>
            <a:pPr marL="0" indent="0">
              <a:buNone/>
            </a:pPr>
            <a:endParaRPr lang="zh-CN" altLang="en-US" dirty="0"/>
          </a:p>
        </p:txBody>
      </p:sp>
    </p:spTree>
    <p:extLst>
      <p:ext uri="{BB962C8B-B14F-4D97-AF65-F5344CB8AC3E}">
        <p14:creationId xmlns:p14="http://schemas.microsoft.com/office/powerpoint/2010/main" val="3136979769"/>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365126"/>
            <a:ext cx="10515600" cy="723900"/>
          </a:xfrm>
          <a:noFill/>
        </p:spPr>
        <p:txBody>
          <a:bodyPr vert="horz" wrap="square" lIns="90487" tIns="44450" rIns="90487" bIns="44450" rtlCol="0" anchor="ct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Organization</a:t>
            </a:r>
          </a:p>
        </p:txBody>
      </p:sp>
      <p:grpSp>
        <p:nvGrpSpPr>
          <p:cNvPr id="9219" name="Group 3"/>
          <p:cNvGrpSpPr>
            <a:grpSpLocks/>
          </p:cNvGrpSpPr>
          <p:nvPr/>
        </p:nvGrpSpPr>
        <p:grpSpPr bwMode="auto">
          <a:xfrm>
            <a:off x="2249488" y="2225675"/>
            <a:ext cx="914400" cy="1219200"/>
            <a:chOff x="1872" y="1584"/>
            <a:chExt cx="576" cy="864"/>
          </a:xfrm>
        </p:grpSpPr>
        <p:sp>
          <p:nvSpPr>
            <p:cNvPr id="9280" name="Rectangle 4"/>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81" name="Rectangle 5"/>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82" name="Rectangle 6"/>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83" name="Rectangle 7"/>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84" name="Rectangle 8"/>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85" name="Rectangle 9"/>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9220" name="Line 10"/>
          <p:cNvSpPr>
            <a:spLocks noChangeShapeType="1"/>
          </p:cNvSpPr>
          <p:nvPr/>
        </p:nvSpPr>
        <p:spPr bwMode="auto">
          <a:xfrm>
            <a:off x="2630488" y="1616075"/>
            <a:ext cx="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21" name="Group 11"/>
          <p:cNvGrpSpPr>
            <a:grpSpLocks/>
          </p:cNvGrpSpPr>
          <p:nvPr/>
        </p:nvGrpSpPr>
        <p:grpSpPr bwMode="auto">
          <a:xfrm>
            <a:off x="4864100" y="1246188"/>
            <a:ext cx="914400" cy="1219200"/>
            <a:chOff x="1872" y="1584"/>
            <a:chExt cx="576" cy="864"/>
          </a:xfrm>
        </p:grpSpPr>
        <p:sp>
          <p:nvSpPr>
            <p:cNvPr id="9274" name="Rectangle 12"/>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75" name="Rectangle 13"/>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76" name="Rectangle 14"/>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77" name="Rectangle 15"/>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78" name="Rectangle 16"/>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79" name="Rectangle 17"/>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9222" name="Group 18"/>
          <p:cNvGrpSpPr>
            <a:grpSpLocks/>
          </p:cNvGrpSpPr>
          <p:nvPr/>
        </p:nvGrpSpPr>
        <p:grpSpPr bwMode="auto">
          <a:xfrm>
            <a:off x="6692900" y="1474788"/>
            <a:ext cx="2209800" cy="812800"/>
            <a:chOff x="3456" y="1200"/>
            <a:chExt cx="1392" cy="512"/>
          </a:xfrm>
        </p:grpSpPr>
        <p:sp>
          <p:nvSpPr>
            <p:cNvPr id="9270" name="Rectangle 19"/>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71" name="Rectangle 20"/>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72" name="Rectangle 21"/>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73" name="Rectangle 22"/>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9223" name="Group 23"/>
          <p:cNvGrpSpPr>
            <a:grpSpLocks/>
          </p:cNvGrpSpPr>
          <p:nvPr/>
        </p:nvGrpSpPr>
        <p:grpSpPr bwMode="auto">
          <a:xfrm>
            <a:off x="9107488" y="3368675"/>
            <a:ext cx="914400" cy="609600"/>
            <a:chOff x="3888" y="2064"/>
            <a:chExt cx="576" cy="384"/>
          </a:xfrm>
        </p:grpSpPr>
        <p:sp>
          <p:nvSpPr>
            <p:cNvPr id="9267" name="Rectangle 24"/>
            <p:cNvSpPr>
              <a:spLocks noChangeArrowheads="1"/>
            </p:cNvSpPr>
            <p:nvPr/>
          </p:nvSpPr>
          <p:spPr bwMode="auto">
            <a:xfrm>
              <a:off x="3888" y="2064"/>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68" name="Rectangle 25"/>
            <p:cNvSpPr>
              <a:spLocks noChangeArrowheads="1"/>
            </p:cNvSpPr>
            <p:nvPr/>
          </p:nvSpPr>
          <p:spPr bwMode="auto">
            <a:xfrm>
              <a:off x="3888" y="2192"/>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69" name="Rectangle 26"/>
            <p:cNvSpPr>
              <a:spLocks noChangeArrowheads="1"/>
            </p:cNvSpPr>
            <p:nvPr/>
          </p:nvSpPr>
          <p:spPr bwMode="auto">
            <a:xfrm>
              <a:off x="3888" y="2320"/>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9224" name="Group 27"/>
          <p:cNvGrpSpPr>
            <a:grpSpLocks/>
          </p:cNvGrpSpPr>
          <p:nvPr/>
        </p:nvGrpSpPr>
        <p:grpSpPr bwMode="auto">
          <a:xfrm>
            <a:off x="3201988" y="3913188"/>
            <a:ext cx="2209800" cy="609600"/>
            <a:chOff x="1536" y="2736"/>
            <a:chExt cx="1392" cy="384"/>
          </a:xfrm>
        </p:grpSpPr>
        <p:sp>
          <p:nvSpPr>
            <p:cNvPr id="9264" name="Rectangle 28"/>
            <p:cNvSpPr>
              <a:spLocks noChangeArrowheads="1"/>
            </p:cNvSpPr>
            <p:nvPr/>
          </p:nvSpPr>
          <p:spPr bwMode="auto">
            <a:xfrm>
              <a:off x="1536" y="2736"/>
              <a:ext cx="1392" cy="128"/>
            </a:xfrm>
            <a:prstGeom prst="rect">
              <a:avLst/>
            </a:prstGeom>
            <a:solidFill>
              <a:srgbClr val="33CCCC"/>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65" name="Rectangle 29"/>
            <p:cNvSpPr>
              <a:spLocks noChangeArrowheads="1"/>
            </p:cNvSpPr>
            <p:nvPr/>
          </p:nvSpPr>
          <p:spPr bwMode="auto">
            <a:xfrm>
              <a:off x="1536" y="2864"/>
              <a:ext cx="1392" cy="128"/>
            </a:xfrm>
            <a:prstGeom prst="rect">
              <a:avLst/>
            </a:prstGeom>
            <a:solidFill>
              <a:srgbClr val="33CCCC"/>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66" name="Rectangle 30"/>
            <p:cNvSpPr>
              <a:spLocks noChangeArrowheads="1"/>
            </p:cNvSpPr>
            <p:nvPr/>
          </p:nvSpPr>
          <p:spPr bwMode="auto">
            <a:xfrm>
              <a:off x="1536" y="2992"/>
              <a:ext cx="1392" cy="128"/>
            </a:xfrm>
            <a:prstGeom prst="rect">
              <a:avLst/>
            </a:prstGeom>
            <a:solidFill>
              <a:srgbClr val="33CCCC"/>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9225" name="Rectangle 31"/>
          <p:cNvSpPr>
            <a:spLocks noChangeArrowheads="1"/>
          </p:cNvSpPr>
          <p:nvPr/>
        </p:nvSpPr>
        <p:spPr bwMode="auto">
          <a:xfrm>
            <a:off x="3506788" y="3913188"/>
            <a:ext cx="7620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26" name="Rectangle 32"/>
          <p:cNvSpPr>
            <a:spLocks noChangeArrowheads="1"/>
          </p:cNvSpPr>
          <p:nvPr/>
        </p:nvSpPr>
        <p:spPr bwMode="auto">
          <a:xfrm>
            <a:off x="3773488" y="5056188"/>
            <a:ext cx="1066800" cy="304800"/>
          </a:xfrm>
          <a:prstGeom prst="rect">
            <a:avLst/>
          </a:prstGeom>
          <a:solidFill>
            <a:srgbClr val="33CCCC"/>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adders</a:t>
            </a:r>
          </a:p>
        </p:txBody>
      </p:sp>
      <p:sp>
        <p:nvSpPr>
          <p:cNvPr id="9227" name="Text Box 33"/>
          <p:cNvSpPr txBox="1">
            <a:spLocks noChangeArrowheads="1"/>
          </p:cNvSpPr>
          <p:nvPr/>
        </p:nvSpPr>
        <p:spPr bwMode="auto">
          <a:xfrm>
            <a:off x="2616932" y="3837998"/>
            <a:ext cx="636713" cy="71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sz="1400">
                <a:solidFill>
                  <a:schemeClr val="accent1"/>
                </a:solidFill>
                <a:latin typeface="Comic Sans MS" panose="030F0702030302020204" pitchFamily="66" charset="0"/>
                <a:ea typeface="宋体" panose="02010600030101010101" pitchFamily="2" charset="-122"/>
              </a:rPr>
              <a:t>Add1</a:t>
            </a:r>
          </a:p>
          <a:p>
            <a:pPr algn="ctr"/>
            <a:r>
              <a:rPr lang="en-US" altLang="zh-CN" sz="1400">
                <a:solidFill>
                  <a:schemeClr val="accent1"/>
                </a:solidFill>
                <a:latin typeface="Comic Sans MS" panose="030F0702030302020204" pitchFamily="66" charset="0"/>
                <a:ea typeface="宋体" panose="02010600030101010101" pitchFamily="2" charset="-122"/>
              </a:rPr>
              <a:t>Add2</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Add3</a:t>
            </a:r>
          </a:p>
        </p:txBody>
      </p:sp>
      <p:grpSp>
        <p:nvGrpSpPr>
          <p:cNvPr id="9228" name="Group 34"/>
          <p:cNvGrpSpPr>
            <a:grpSpLocks/>
          </p:cNvGrpSpPr>
          <p:nvPr/>
        </p:nvGrpSpPr>
        <p:grpSpPr bwMode="auto">
          <a:xfrm>
            <a:off x="6388100" y="4065588"/>
            <a:ext cx="2209800" cy="381000"/>
            <a:chOff x="3312" y="2688"/>
            <a:chExt cx="1392" cy="256"/>
          </a:xfrm>
        </p:grpSpPr>
        <p:sp>
          <p:nvSpPr>
            <p:cNvPr id="9262" name="Rectangle 35"/>
            <p:cNvSpPr>
              <a:spLocks noChangeArrowheads="1"/>
            </p:cNvSpPr>
            <p:nvPr/>
          </p:nvSpPr>
          <p:spPr bwMode="auto">
            <a:xfrm>
              <a:off x="3312" y="2688"/>
              <a:ext cx="1392" cy="128"/>
            </a:xfrm>
            <a:prstGeom prst="rect">
              <a:avLst/>
            </a:prstGeom>
            <a:solidFill>
              <a:srgbClr val="33CCCC"/>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63" name="Rectangle 36"/>
            <p:cNvSpPr>
              <a:spLocks noChangeArrowheads="1"/>
            </p:cNvSpPr>
            <p:nvPr/>
          </p:nvSpPr>
          <p:spPr bwMode="auto">
            <a:xfrm>
              <a:off x="3312" y="2816"/>
              <a:ext cx="1392" cy="128"/>
            </a:xfrm>
            <a:prstGeom prst="rect">
              <a:avLst/>
            </a:prstGeom>
            <a:solidFill>
              <a:srgbClr val="33CCCC"/>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9229" name="Rectangle 37"/>
          <p:cNvSpPr>
            <a:spLocks noChangeArrowheads="1"/>
          </p:cNvSpPr>
          <p:nvPr/>
        </p:nvSpPr>
        <p:spPr bwMode="auto">
          <a:xfrm>
            <a:off x="6692900" y="4065588"/>
            <a:ext cx="7620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30" name="Rectangle 38"/>
          <p:cNvSpPr>
            <a:spLocks noChangeArrowheads="1"/>
          </p:cNvSpPr>
          <p:nvPr/>
        </p:nvSpPr>
        <p:spPr bwMode="auto">
          <a:xfrm>
            <a:off x="6845300" y="5056188"/>
            <a:ext cx="1447800" cy="304800"/>
          </a:xfrm>
          <a:prstGeom prst="rect">
            <a:avLst/>
          </a:prstGeom>
          <a:solidFill>
            <a:srgbClr val="33CCCC"/>
          </a:solidFill>
          <a:ln w="28575">
            <a:solidFill>
              <a:schemeClr val="tx1"/>
            </a:solidFill>
            <a:miter lim="800000"/>
            <a:headEnd/>
            <a:tailEnd/>
          </a:ln>
          <a:effectLst>
            <a:outerShdw dist="107763" dir="2700000" algn="ctr" rotWithShape="0">
              <a:schemeClr val="bg2"/>
            </a:outerShdw>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multipliers</a:t>
            </a:r>
          </a:p>
        </p:txBody>
      </p:sp>
      <p:sp>
        <p:nvSpPr>
          <p:cNvPr id="9231" name="Text Box 39"/>
          <p:cNvSpPr txBox="1">
            <a:spLocks noChangeArrowheads="1"/>
          </p:cNvSpPr>
          <p:nvPr/>
        </p:nvSpPr>
        <p:spPr bwMode="auto">
          <a:xfrm>
            <a:off x="5754689" y="4054475"/>
            <a:ext cx="6746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Mult1</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Mult2</a:t>
            </a:r>
          </a:p>
        </p:txBody>
      </p:sp>
      <p:sp>
        <p:nvSpPr>
          <p:cNvPr id="9232" name="Line 40"/>
          <p:cNvSpPr>
            <a:spLocks noChangeShapeType="1"/>
          </p:cNvSpPr>
          <p:nvPr/>
        </p:nvSpPr>
        <p:spPr bwMode="auto">
          <a:xfrm>
            <a:off x="3949700" y="4522788"/>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3" name="Line 41"/>
          <p:cNvSpPr>
            <a:spLocks noChangeShapeType="1"/>
          </p:cNvSpPr>
          <p:nvPr/>
        </p:nvSpPr>
        <p:spPr bwMode="auto">
          <a:xfrm>
            <a:off x="4635500" y="4522788"/>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4" name="Line 42"/>
          <p:cNvSpPr>
            <a:spLocks noChangeShapeType="1"/>
          </p:cNvSpPr>
          <p:nvPr/>
        </p:nvSpPr>
        <p:spPr bwMode="auto">
          <a:xfrm>
            <a:off x="7073900" y="4446588"/>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5" name="Line 43"/>
          <p:cNvSpPr>
            <a:spLocks noChangeShapeType="1"/>
          </p:cNvSpPr>
          <p:nvPr/>
        </p:nvSpPr>
        <p:spPr bwMode="auto">
          <a:xfrm>
            <a:off x="7988300" y="4446588"/>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Freeform 44"/>
          <p:cNvSpPr>
            <a:spLocks/>
          </p:cNvSpPr>
          <p:nvPr/>
        </p:nvSpPr>
        <p:spPr bwMode="auto">
          <a:xfrm>
            <a:off x="3340100" y="2465388"/>
            <a:ext cx="1981200" cy="1447800"/>
          </a:xfrm>
          <a:custGeom>
            <a:avLst/>
            <a:gdLst>
              <a:gd name="T0" fmla="*/ 1981200 w 1248"/>
              <a:gd name="T1" fmla="*/ 0 h 912"/>
              <a:gd name="T2" fmla="*/ 1981200 w 1248"/>
              <a:gd name="T3" fmla="*/ 1066800 h 912"/>
              <a:gd name="T4" fmla="*/ 0 w 1248"/>
              <a:gd name="T5" fmla="*/ 1066800 h 912"/>
              <a:gd name="T6" fmla="*/ 0 w 1248"/>
              <a:gd name="T7" fmla="*/ 1447800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1248" y="0"/>
                </a:moveTo>
                <a:lnTo>
                  <a:pt x="1248" y="672"/>
                </a:lnTo>
                <a:lnTo>
                  <a:pt x="0" y="672"/>
                </a:lnTo>
                <a:lnTo>
                  <a:pt x="0" y="912"/>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7" name="Freeform 45"/>
          <p:cNvSpPr>
            <a:spLocks/>
          </p:cNvSpPr>
          <p:nvPr/>
        </p:nvSpPr>
        <p:spPr bwMode="auto">
          <a:xfrm>
            <a:off x="5321300" y="3532188"/>
            <a:ext cx="1219200" cy="533400"/>
          </a:xfrm>
          <a:custGeom>
            <a:avLst/>
            <a:gdLst>
              <a:gd name="T0" fmla="*/ 0 w 768"/>
              <a:gd name="T1" fmla="*/ 0 h 336"/>
              <a:gd name="T2" fmla="*/ 1219200 w 768"/>
              <a:gd name="T3" fmla="*/ 0 h 336"/>
              <a:gd name="T4" fmla="*/ 1219200 w 768"/>
              <a:gd name="T5" fmla="*/ 533400 h 336"/>
              <a:gd name="T6" fmla="*/ 0 60000 65536"/>
              <a:gd name="T7" fmla="*/ 0 60000 65536"/>
              <a:gd name="T8" fmla="*/ 0 60000 65536"/>
              <a:gd name="T9" fmla="*/ 0 w 768"/>
              <a:gd name="T10" fmla="*/ 0 h 336"/>
              <a:gd name="T11" fmla="*/ 768 w 768"/>
              <a:gd name="T12" fmla="*/ 336 h 336"/>
            </a:gdLst>
            <a:ahLst/>
            <a:cxnLst>
              <a:cxn ang="T6">
                <a:pos x="T0" y="T1"/>
              </a:cxn>
              <a:cxn ang="T7">
                <a:pos x="T2" y="T3"/>
              </a:cxn>
              <a:cxn ang="T8">
                <a:pos x="T4" y="T5"/>
              </a:cxn>
            </a:cxnLst>
            <a:rect l="T9" t="T10" r="T11" b="T12"/>
            <a:pathLst>
              <a:path w="768" h="336">
                <a:moveTo>
                  <a:pt x="0" y="0"/>
                </a:moveTo>
                <a:lnTo>
                  <a:pt x="768" y="0"/>
                </a:lnTo>
                <a:lnTo>
                  <a:pt x="768" y="336"/>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8" name="Freeform 46"/>
          <p:cNvSpPr>
            <a:spLocks/>
          </p:cNvSpPr>
          <p:nvPr/>
        </p:nvSpPr>
        <p:spPr bwMode="auto">
          <a:xfrm>
            <a:off x="3873500" y="2312988"/>
            <a:ext cx="3124200" cy="1600200"/>
          </a:xfrm>
          <a:custGeom>
            <a:avLst/>
            <a:gdLst>
              <a:gd name="T0" fmla="*/ 3124200 w 1968"/>
              <a:gd name="T1" fmla="*/ 0 h 1008"/>
              <a:gd name="T2" fmla="*/ 3124200 w 1968"/>
              <a:gd name="T3" fmla="*/ 838200 h 1008"/>
              <a:gd name="T4" fmla="*/ 0 w 1968"/>
              <a:gd name="T5" fmla="*/ 838200 h 1008"/>
              <a:gd name="T6" fmla="*/ 0 w 1968"/>
              <a:gd name="T7" fmla="*/ 1600200 h 1008"/>
              <a:gd name="T8" fmla="*/ 0 60000 65536"/>
              <a:gd name="T9" fmla="*/ 0 60000 65536"/>
              <a:gd name="T10" fmla="*/ 0 60000 65536"/>
              <a:gd name="T11" fmla="*/ 0 60000 65536"/>
              <a:gd name="T12" fmla="*/ 0 w 1968"/>
              <a:gd name="T13" fmla="*/ 0 h 1008"/>
              <a:gd name="T14" fmla="*/ 1968 w 1968"/>
              <a:gd name="T15" fmla="*/ 1008 h 1008"/>
            </a:gdLst>
            <a:ahLst/>
            <a:cxnLst>
              <a:cxn ang="T8">
                <a:pos x="T0" y="T1"/>
              </a:cxn>
              <a:cxn ang="T9">
                <a:pos x="T2" y="T3"/>
              </a:cxn>
              <a:cxn ang="T10">
                <a:pos x="T4" y="T5"/>
              </a:cxn>
              <a:cxn ang="T11">
                <a:pos x="T6" y="T7"/>
              </a:cxn>
            </a:cxnLst>
            <a:rect l="T12" t="T13" r="T14" b="T15"/>
            <a:pathLst>
              <a:path w="1968" h="1008">
                <a:moveTo>
                  <a:pt x="1968" y="0"/>
                </a:moveTo>
                <a:lnTo>
                  <a:pt x="1968" y="528"/>
                </a:lnTo>
                <a:lnTo>
                  <a:pt x="0" y="528"/>
                </a:lnTo>
                <a:lnTo>
                  <a:pt x="0" y="1008"/>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9" name="Line 47"/>
          <p:cNvSpPr>
            <a:spLocks noChangeShapeType="1"/>
          </p:cNvSpPr>
          <p:nvPr/>
        </p:nvSpPr>
        <p:spPr bwMode="auto">
          <a:xfrm>
            <a:off x="6997700" y="3151188"/>
            <a:ext cx="1588"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0" name="Line 48"/>
          <p:cNvSpPr>
            <a:spLocks noChangeShapeType="1"/>
          </p:cNvSpPr>
          <p:nvPr/>
        </p:nvSpPr>
        <p:spPr bwMode="auto">
          <a:xfrm>
            <a:off x="7835900" y="2312988"/>
            <a:ext cx="0" cy="1752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1" name="Freeform 49"/>
          <p:cNvSpPr>
            <a:spLocks/>
          </p:cNvSpPr>
          <p:nvPr/>
        </p:nvSpPr>
        <p:spPr bwMode="auto">
          <a:xfrm>
            <a:off x="4787900" y="3303588"/>
            <a:ext cx="3048000" cy="609600"/>
          </a:xfrm>
          <a:custGeom>
            <a:avLst/>
            <a:gdLst>
              <a:gd name="T0" fmla="*/ 3048000 w 1920"/>
              <a:gd name="T1" fmla="*/ 0 h 384"/>
              <a:gd name="T2" fmla="*/ 0 w 1920"/>
              <a:gd name="T3" fmla="*/ 0 h 384"/>
              <a:gd name="T4" fmla="*/ 0 w 1920"/>
              <a:gd name="T5" fmla="*/ 609600 h 384"/>
              <a:gd name="T6" fmla="*/ 0 60000 65536"/>
              <a:gd name="T7" fmla="*/ 0 60000 65536"/>
              <a:gd name="T8" fmla="*/ 0 60000 65536"/>
              <a:gd name="T9" fmla="*/ 0 w 1920"/>
              <a:gd name="T10" fmla="*/ 0 h 384"/>
              <a:gd name="T11" fmla="*/ 1920 w 1920"/>
              <a:gd name="T12" fmla="*/ 384 h 384"/>
            </a:gdLst>
            <a:ahLst/>
            <a:cxnLst>
              <a:cxn ang="T6">
                <a:pos x="T0" y="T1"/>
              </a:cxn>
              <a:cxn ang="T7">
                <a:pos x="T2" y="T3"/>
              </a:cxn>
              <a:cxn ang="T8">
                <a:pos x="T4" y="T5"/>
              </a:cxn>
            </a:cxnLst>
            <a:rect l="T9" t="T10" r="T11" b="T12"/>
            <a:pathLst>
              <a:path w="1920" h="384">
                <a:moveTo>
                  <a:pt x="1920" y="0"/>
                </a:moveTo>
                <a:lnTo>
                  <a:pt x="0" y="0"/>
                </a:lnTo>
                <a:lnTo>
                  <a:pt x="0" y="384"/>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2" name="Freeform 50"/>
          <p:cNvSpPr>
            <a:spLocks/>
          </p:cNvSpPr>
          <p:nvPr/>
        </p:nvSpPr>
        <p:spPr bwMode="auto">
          <a:xfrm>
            <a:off x="7812088" y="2835275"/>
            <a:ext cx="1752600" cy="533400"/>
          </a:xfrm>
          <a:custGeom>
            <a:avLst/>
            <a:gdLst>
              <a:gd name="T0" fmla="*/ 0 w 1008"/>
              <a:gd name="T1" fmla="*/ 0 h 144"/>
              <a:gd name="T2" fmla="*/ 1752600 w 1008"/>
              <a:gd name="T3" fmla="*/ 0 h 144"/>
              <a:gd name="T4" fmla="*/ 1752600 w 1008"/>
              <a:gd name="T5" fmla="*/ 533400 h 144"/>
              <a:gd name="T6" fmla="*/ 0 60000 65536"/>
              <a:gd name="T7" fmla="*/ 0 60000 65536"/>
              <a:gd name="T8" fmla="*/ 0 60000 65536"/>
              <a:gd name="T9" fmla="*/ 0 w 1008"/>
              <a:gd name="T10" fmla="*/ 0 h 144"/>
              <a:gd name="T11" fmla="*/ 1008 w 1008"/>
              <a:gd name="T12" fmla="*/ 144 h 144"/>
            </a:gdLst>
            <a:ahLst/>
            <a:cxnLst>
              <a:cxn ang="T6">
                <a:pos x="T0" y="T1"/>
              </a:cxn>
              <a:cxn ang="T7">
                <a:pos x="T2" y="T3"/>
              </a:cxn>
              <a:cxn ang="T8">
                <a:pos x="T4" y="T5"/>
              </a:cxn>
            </a:cxnLst>
            <a:rect l="T9" t="T10" r="T11" b="T12"/>
            <a:pathLst>
              <a:path w="1008" h="144">
                <a:moveTo>
                  <a:pt x="0" y="0"/>
                </a:moveTo>
                <a:lnTo>
                  <a:pt x="1008" y="0"/>
                </a:lnTo>
                <a:lnTo>
                  <a:pt x="1008" y="144"/>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3" name="Line 51"/>
          <p:cNvSpPr>
            <a:spLocks noChangeShapeType="1"/>
          </p:cNvSpPr>
          <p:nvPr/>
        </p:nvSpPr>
        <p:spPr bwMode="auto">
          <a:xfrm>
            <a:off x="2243138" y="6035675"/>
            <a:ext cx="831056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4" name="Line 52"/>
          <p:cNvSpPr>
            <a:spLocks noChangeShapeType="1"/>
          </p:cNvSpPr>
          <p:nvPr/>
        </p:nvSpPr>
        <p:spPr bwMode="auto">
          <a:xfrm flipH="1">
            <a:off x="10021888" y="3673475"/>
            <a:ext cx="381000" cy="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5" name="Freeform 53"/>
          <p:cNvSpPr>
            <a:spLocks/>
          </p:cNvSpPr>
          <p:nvPr/>
        </p:nvSpPr>
        <p:spPr bwMode="auto">
          <a:xfrm>
            <a:off x="8878888" y="1844675"/>
            <a:ext cx="1524000" cy="4191000"/>
          </a:xfrm>
          <a:custGeom>
            <a:avLst/>
            <a:gdLst>
              <a:gd name="T0" fmla="*/ 1524000 w 960"/>
              <a:gd name="T1" fmla="*/ 4191000 h 2448"/>
              <a:gd name="T2" fmla="*/ 1524000 w 960"/>
              <a:gd name="T3" fmla="*/ 0 h 2448"/>
              <a:gd name="T4" fmla="*/ 0 w 960"/>
              <a:gd name="T5" fmla="*/ 0 h 2448"/>
              <a:gd name="T6" fmla="*/ 0 60000 65536"/>
              <a:gd name="T7" fmla="*/ 0 60000 65536"/>
              <a:gd name="T8" fmla="*/ 0 60000 65536"/>
              <a:gd name="T9" fmla="*/ 0 w 960"/>
              <a:gd name="T10" fmla="*/ 0 h 2448"/>
              <a:gd name="T11" fmla="*/ 960 w 960"/>
              <a:gd name="T12" fmla="*/ 2448 h 2448"/>
            </a:gdLst>
            <a:ahLst/>
            <a:cxnLst>
              <a:cxn ang="T6">
                <a:pos x="T0" y="T1"/>
              </a:cxn>
              <a:cxn ang="T7">
                <a:pos x="T2" y="T3"/>
              </a:cxn>
              <a:cxn ang="T8">
                <a:pos x="T4" y="T5"/>
              </a:cxn>
            </a:cxnLst>
            <a:rect l="T9" t="T10" r="T11" b="T12"/>
            <a:pathLst>
              <a:path w="960" h="2448">
                <a:moveTo>
                  <a:pt x="960" y="2448"/>
                </a:moveTo>
                <a:lnTo>
                  <a:pt x="960" y="0"/>
                </a:lnTo>
                <a:lnTo>
                  <a:pt x="0" y="0"/>
                </a:lnTo>
              </a:path>
            </a:pathLst>
          </a:custGeom>
          <a:noFill/>
          <a:ln w="57150" cap="flat" cmpd="sng">
            <a:solidFill>
              <a:schemeClr val="accent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6" name="Line 54"/>
          <p:cNvSpPr>
            <a:spLocks noChangeShapeType="1"/>
          </p:cNvSpPr>
          <p:nvPr/>
        </p:nvSpPr>
        <p:spPr bwMode="auto">
          <a:xfrm>
            <a:off x="2630488" y="3444875"/>
            <a:ext cx="0" cy="25908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7" name="Line 55"/>
          <p:cNvSpPr>
            <a:spLocks noChangeShapeType="1"/>
          </p:cNvSpPr>
          <p:nvPr/>
        </p:nvSpPr>
        <p:spPr bwMode="auto">
          <a:xfrm>
            <a:off x="7583488" y="5349875"/>
            <a:ext cx="0" cy="6858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Line 56"/>
          <p:cNvSpPr>
            <a:spLocks noChangeShapeType="1"/>
          </p:cNvSpPr>
          <p:nvPr/>
        </p:nvSpPr>
        <p:spPr bwMode="auto">
          <a:xfrm>
            <a:off x="4306888" y="5349875"/>
            <a:ext cx="0" cy="6858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9" name="Line 57"/>
          <p:cNvSpPr>
            <a:spLocks noChangeShapeType="1"/>
          </p:cNvSpPr>
          <p:nvPr/>
        </p:nvSpPr>
        <p:spPr bwMode="auto">
          <a:xfrm>
            <a:off x="9564688" y="3978275"/>
            <a:ext cx="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0" name="Text Box 58"/>
          <p:cNvSpPr txBox="1">
            <a:spLocks noChangeArrowheads="1"/>
          </p:cNvSpPr>
          <p:nvPr/>
        </p:nvSpPr>
        <p:spPr bwMode="auto">
          <a:xfrm>
            <a:off x="1871664" y="1235076"/>
            <a:ext cx="1336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From Mem</a:t>
            </a:r>
          </a:p>
        </p:txBody>
      </p:sp>
      <p:sp>
        <p:nvSpPr>
          <p:cNvPr id="9251" name="Text Box 59"/>
          <p:cNvSpPr txBox="1">
            <a:spLocks noChangeArrowheads="1"/>
          </p:cNvSpPr>
          <p:nvPr/>
        </p:nvSpPr>
        <p:spPr bwMode="auto">
          <a:xfrm>
            <a:off x="6953250" y="1158876"/>
            <a:ext cx="1570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Registers</a:t>
            </a:r>
          </a:p>
        </p:txBody>
      </p:sp>
      <p:sp>
        <p:nvSpPr>
          <p:cNvPr id="9252" name="Text Box 60"/>
          <p:cNvSpPr txBox="1">
            <a:spLocks noChangeArrowheads="1"/>
          </p:cNvSpPr>
          <p:nvPr/>
        </p:nvSpPr>
        <p:spPr bwMode="auto">
          <a:xfrm>
            <a:off x="5248275" y="4549775"/>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Reservation </a:t>
            </a:r>
          </a:p>
          <a:p>
            <a:pPr algn="ctr"/>
            <a:r>
              <a:rPr lang="en-US" altLang="zh-CN">
                <a:latin typeface="Comic Sans MS" panose="030F0702030302020204" pitchFamily="66" charset="0"/>
                <a:ea typeface="宋体" panose="02010600030101010101" pitchFamily="2" charset="-122"/>
              </a:rPr>
              <a:t>Stations</a:t>
            </a:r>
          </a:p>
        </p:txBody>
      </p:sp>
      <p:sp>
        <p:nvSpPr>
          <p:cNvPr id="9253" name="Line 61"/>
          <p:cNvSpPr>
            <a:spLocks noChangeShapeType="1"/>
          </p:cNvSpPr>
          <p:nvPr/>
        </p:nvSpPr>
        <p:spPr bwMode="auto">
          <a:xfrm flipV="1">
            <a:off x="5068888" y="4511675"/>
            <a:ext cx="0" cy="12192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4" name="Line 62"/>
          <p:cNvSpPr>
            <a:spLocks noChangeShapeType="1"/>
          </p:cNvSpPr>
          <p:nvPr/>
        </p:nvSpPr>
        <p:spPr bwMode="auto">
          <a:xfrm flipV="1">
            <a:off x="5068888" y="4511675"/>
            <a:ext cx="0" cy="15240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5" name="Line 63"/>
          <p:cNvSpPr>
            <a:spLocks noChangeShapeType="1"/>
          </p:cNvSpPr>
          <p:nvPr/>
        </p:nvSpPr>
        <p:spPr bwMode="auto">
          <a:xfrm flipV="1">
            <a:off x="8421688" y="4435475"/>
            <a:ext cx="0" cy="16002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6" name="Text Box 64"/>
          <p:cNvSpPr txBox="1">
            <a:spLocks noChangeArrowheads="1"/>
          </p:cNvSpPr>
          <p:nvPr/>
        </p:nvSpPr>
        <p:spPr bwMode="auto">
          <a:xfrm>
            <a:off x="4478338" y="6188076"/>
            <a:ext cx="285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Common Data Bus (CDB)</a:t>
            </a:r>
          </a:p>
        </p:txBody>
      </p:sp>
      <p:sp>
        <p:nvSpPr>
          <p:cNvPr id="9257" name="Text Box 65"/>
          <p:cNvSpPr txBox="1">
            <a:spLocks noChangeArrowheads="1"/>
          </p:cNvSpPr>
          <p:nvPr/>
        </p:nvSpPr>
        <p:spPr bwMode="auto">
          <a:xfrm>
            <a:off x="8994776" y="4587876"/>
            <a:ext cx="1069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To Mem</a:t>
            </a:r>
          </a:p>
        </p:txBody>
      </p:sp>
      <p:sp>
        <p:nvSpPr>
          <p:cNvPr id="9258" name="Text Box 66"/>
          <p:cNvSpPr txBox="1">
            <a:spLocks noChangeArrowheads="1"/>
          </p:cNvSpPr>
          <p:nvPr/>
        </p:nvSpPr>
        <p:spPr bwMode="auto">
          <a:xfrm>
            <a:off x="3925889" y="1235075"/>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FP Op</a:t>
            </a:r>
          </a:p>
          <a:p>
            <a:pPr algn="ctr"/>
            <a:r>
              <a:rPr lang="en-US" altLang="zh-CN">
                <a:latin typeface="Comic Sans MS" panose="030F0702030302020204" pitchFamily="66" charset="0"/>
                <a:ea typeface="宋体" panose="02010600030101010101" pitchFamily="2" charset="-122"/>
              </a:rPr>
              <a:t>Queue</a:t>
            </a:r>
          </a:p>
        </p:txBody>
      </p:sp>
      <p:sp>
        <p:nvSpPr>
          <p:cNvPr id="9259" name="Text Box 67"/>
          <p:cNvSpPr txBox="1">
            <a:spLocks noChangeArrowheads="1"/>
          </p:cNvSpPr>
          <p:nvPr/>
        </p:nvSpPr>
        <p:spPr bwMode="auto">
          <a:xfrm>
            <a:off x="2859089" y="1768476"/>
            <a:ext cx="1635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Load Buffers</a:t>
            </a:r>
          </a:p>
        </p:txBody>
      </p:sp>
      <p:sp>
        <p:nvSpPr>
          <p:cNvPr id="9260" name="Text Box 68"/>
          <p:cNvSpPr txBox="1">
            <a:spLocks noChangeArrowheads="1"/>
          </p:cNvSpPr>
          <p:nvPr/>
        </p:nvSpPr>
        <p:spPr bwMode="auto">
          <a:xfrm>
            <a:off x="8116888" y="2987675"/>
            <a:ext cx="1028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zh-CN">
                <a:latin typeface="Comic Sans MS" panose="030F0702030302020204" pitchFamily="66" charset="0"/>
                <a:ea typeface="宋体" panose="02010600030101010101" pitchFamily="2" charset="-122"/>
              </a:rPr>
              <a:t>Store </a:t>
            </a:r>
          </a:p>
          <a:p>
            <a:pPr algn="ctr"/>
            <a:r>
              <a:rPr lang="en-US" altLang="zh-CN">
                <a:latin typeface="Comic Sans MS" panose="030F0702030302020204" pitchFamily="66" charset="0"/>
                <a:ea typeface="宋体" panose="02010600030101010101" pitchFamily="2" charset="-122"/>
              </a:rPr>
              <a:t>Buffers</a:t>
            </a:r>
          </a:p>
        </p:txBody>
      </p:sp>
      <p:sp>
        <p:nvSpPr>
          <p:cNvPr id="9261" name="Text Box 69"/>
          <p:cNvSpPr txBox="1">
            <a:spLocks noChangeArrowheads="1"/>
          </p:cNvSpPr>
          <p:nvPr/>
        </p:nvSpPr>
        <p:spPr bwMode="auto">
          <a:xfrm>
            <a:off x="1609725" y="2209800"/>
            <a:ext cx="68738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Load1</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Load2</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Load3</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Load4</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Load5</a:t>
            </a:r>
          </a:p>
          <a:p>
            <a:pPr algn="ctr">
              <a:lnSpc>
                <a:spcPct val="90000"/>
              </a:lnSpc>
            </a:pPr>
            <a:r>
              <a:rPr lang="en-US" altLang="zh-CN" sz="1400">
                <a:solidFill>
                  <a:schemeClr val="accent1"/>
                </a:solidFill>
                <a:latin typeface="Comic Sans MS" panose="030F0702030302020204" pitchFamily="66" charset="0"/>
                <a:ea typeface="宋体" panose="02010600030101010101" pitchFamily="2" charset="-122"/>
              </a:rPr>
              <a:t>Load6</a:t>
            </a:r>
          </a:p>
        </p:txBody>
      </p:sp>
    </p:spTree>
    <p:extLst>
      <p:ext uri="{BB962C8B-B14F-4D97-AF65-F5344CB8AC3E}">
        <p14:creationId xmlns:p14="http://schemas.microsoft.com/office/powerpoint/2010/main" val="150075000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365125"/>
            <a:ext cx="10515600" cy="430005"/>
          </a:xfrm>
        </p:spPr>
        <p:txBody>
          <a:bodyPr>
            <a:normAutofit fontScale="90000"/>
          </a:bodyPr>
          <a:lstStyle/>
          <a:p>
            <a:r>
              <a:rPr lang="en-US" altLang="zh-CN" dirty="0" smtClean="0">
                <a:ea typeface="宋体" panose="02010600030101010101" pitchFamily="2" charset="-122"/>
              </a:rPr>
              <a:t> </a:t>
            </a:r>
            <a:r>
              <a:rPr lang="en-US" altLang="zh-CN" dirty="0" err="1" smtClean="0">
                <a:ea typeface="宋体" panose="02010600030101010101" pitchFamily="2" charset="-122"/>
              </a:rPr>
              <a:t>Tomasulo</a:t>
            </a:r>
            <a:r>
              <a:rPr lang="en-US" altLang="zh-CN" dirty="0" smtClean="0">
                <a:ea typeface="宋体" panose="02010600030101010101" pitchFamily="2" charset="-122"/>
              </a:rPr>
              <a:t> Organization (cont.) </a:t>
            </a: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478" y="795130"/>
            <a:ext cx="8140148" cy="608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1053381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365126"/>
            <a:ext cx="10515600" cy="615536"/>
          </a:xfrm>
          <a:noFill/>
        </p:spPr>
        <p:txBody>
          <a:bodyPr vert="horz" wrap="square" lIns="90487" tIns="44450" rIns="90487" bIns="44450" rtlCol="0" anchor="ctr">
            <a:normAutofit fontScale="90000"/>
          </a:bodyPr>
          <a:lstStyle/>
          <a:p>
            <a:r>
              <a:rPr lang="en-US" altLang="zh-CN" dirty="0" smtClean="0">
                <a:solidFill>
                  <a:schemeClr val="tx1"/>
                </a:solidFill>
                <a:ea typeface="宋体" panose="02010600030101010101" pitchFamily="2" charset="-122"/>
              </a:rPr>
              <a:t>Reservation Station </a:t>
            </a:r>
            <a:r>
              <a:rPr lang="zh-CN" altLang="en-US" dirty="0" smtClean="0">
                <a:solidFill>
                  <a:schemeClr val="tx1"/>
                </a:solidFill>
                <a:ea typeface="宋体" panose="02010600030101010101" pitchFamily="2" charset="-122"/>
              </a:rPr>
              <a:t>结构</a:t>
            </a:r>
            <a:endParaRPr lang="en-US" altLang="zh-CN" dirty="0" smtClean="0">
              <a:solidFill>
                <a:schemeClr val="tx1"/>
              </a:solidFill>
              <a:ea typeface="宋体" panose="02010600030101010101" pitchFamily="2" charset="-122"/>
            </a:endParaRPr>
          </a:p>
        </p:txBody>
      </p:sp>
      <p:sp>
        <p:nvSpPr>
          <p:cNvPr id="11267" name="Rectangle 3"/>
          <p:cNvSpPr>
            <a:spLocks noGrp="1" noChangeArrowheads="1"/>
          </p:cNvSpPr>
          <p:nvPr>
            <p:ph idx="1"/>
          </p:nvPr>
        </p:nvSpPr>
        <p:spPr>
          <a:xfrm>
            <a:off x="838200" y="1272209"/>
            <a:ext cx="10515600" cy="4904754"/>
          </a:xfrm>
          <a:noFill/>
        </p:spPr>
        <p:txBody>
          <a:bodyPr vert="horz" lIns="90487" tIns="44450" rIns="90487" bIns="44450" rtlCol="0">
            <a:normAutofit fontScale="92500" lnSpcReduction="20000"/>
          </a:bodyPr>
          <a:lstStyle/>
          <a:p>
            <a:pPr>
              <a:lnSpc>
                <a:spcPct val="100000"/>
              </a:lnSpc>
              <a:buFont typeface="Wingdings" panose="05000000000000000000" pitchFamily="2" charset="2"/>
              <a:buNone/>
            </a:pPr>
            <a:r>
              <a:rPr lang="zh-CN" altLang="en-US" sz="2000" dirty="0">
                <a:ea typeface="宋体" panose="02010600030101010101" pitchFamily="2" charset="-122"/>
              </a:rPr>
              <a:t>	</a:t>
            </a:r>
            <a:r>
              <a:rPr lang="en-US" altLang="zh-CN" dirty="0">
                <a:ea typeface="宋体" panose="02010600030101010101" pitchFamily="2" charset="-122"/>
              </a:rPr>
              <a:t>Op:	</a:t>
            </a:r>
            <a:r>
              <a:rPr lang="zh-CN" altLang="en-US" dirty="0">
                <a:ea typeface="宋体" panose="02010600030101010101" pitchFamily="2" charset="-122"/>
              </a:rPr>
              <a:t>部件所进行的操作</a:t>
            </a:r>
            <a:endParaRPr lang="en-US" altLang="zh-CN" dirty="0">
              <a:ea typeface="宋体" panose="02010600030101010101" pitchFamily="2" charset="-122"/>
            </a:endParaRPr>
          </a:p>
          <a:p>
            <a:pPr>
              <a:lnSpc>
                <a:spcPct val="100000"/>
              </a:lnSpc>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Vj</a:t>
            </a:r>
            <a:r>
              <a:rPr lang="en-US" altLang="zh-CN" dirty="0">
                <a:ea typeface="宋体" panose="02010600030101010101" pitchFamily="2" charset="-122"/>
              </a:rPr>
              <a:t>, </a:t>
            </a:r>
            <a:r>
              <a:rPr lang="en-US" altLang="zh-CN" dirty="0" err="1">
                <a:ea typeface="宋体" panose="02010600030101010101" pitchFamily="2" charset="-122"/>
              </a:rPr>
              <a:t>Vk</a:t>
            </a:r>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源</a:t>
            </a:r>
            <a:r>
              <a:rPr lang="zh-CN" altLang="en-US" dirty="0">
                <a:ea typeface="宋体" panose="02010600030101010101" pitchFamily="2" charset="-122"/>
              </a:rPr>
              <a:t>操作数的值</a:t>
            </a:r>
            <a:endParaRPr lang="en-US" altLang="zh-CN" dirty="0">
              <a:ea typeface="宋体" panose="02010600030101010101" pitchFamily="2" charset="-122"/>
            </a:endParaRPr>
          </a:p>
          <a:p>
            <a:pPr marL="165100" lvl="1" indent="0">
              <a:lnSpc>
                <a:spcPct val="100000"/>
              </a:lnSpc>
              <a:buNone/>
            </a:pPr>
            <a:r>
              <a:rPr lang="en-US" altLang="zh-CN" sz="2800" dirty="0" smtClean="0">
                <a:ea typeface="宋体" panose="02010600030101010101" pitchFamily="2" charset="-122"/>
              </a:rPr>
              <a:t>                       Store </a:t>
            </a:r>
            <a:r>
              <a:rPr lang="zh-CN" altLang="en-US" sz="2800" dirty="0">
                <a:ea typeface="宋体" panose="02010600030101010101" pitchFamily="2" charset="-122"/>
              </a:rPr>
              <a:t>缓冲区有</a:t>
            </a:r>
            <a:r>
              <a:rPr lang="en-US" altLang="zh-CN" sz="2800" dirty="0" err="1" smtClean="0">
                <a:ea typeface="宋体" panose="02010600030101010101" pitchFamily="2" charset="-122"/>
              </a:rPr>
              <a:t>Vk</a:t>
            </a:r>
            <a:r>
              <a:rPr lang="zh-CN" altLang="en-US" sz="2800" dirty="0" smtClean="0">
                <a:ea typeface="宋体" panose="02010600030101010101" pitchFamily="2" charset="-122"/>
              </a:rPr>
              <a:t>域</a:t>
            </a:r>
            <a:r>
              <a:rPr lang="zh-CN" altLang="en-US" sz="2800" dirty="0">
                <a:ea typeface="宋体" panose="02010600030101010101" pitchFamily="2" charset="-122"/>
              </a:rPr>
              <a:t>，用于存放要写入存储器的值</a:t>
            </a:r>
          </a:p>
          <a:p>
            <a:pPr marL="508000" lvl="1">
              <a:lnSpc>
                <a:spcPct val="100000"/>
              </a:lnSpc>
              <a:buNone/>
            </a:pPr>
            <a:r>
              <a:rPr lang="en-US" altLang="zh-CN" sz="2800" dirty="0" smtClean="0">
                <a:ea typeface="宋体" panose="02010600030101010101" pitchFamily="2" charset="-122"/>
              </a:rPr>
              <a:t>    A</a:t>
            </a:r>
            <a:r>
              <a:rPr lang="zh-CN" altLang="en-US" sz="2800" dirty="0" smtClean="0">
                <a:ea typeface="宋体" panose="02010600030101010101" pitchFamily="2" charset="-122"/>
              </a:rPr>
              <a:t>：            用于</a:t>
            </a:r>
            <a:r>
              <a:rPr lang="zh-CN" altLang="en-US" sz="2800" dirty="0">
                <a:ea typeface="宋体" panose="02010600030101010101" pitchFamily="2" charset="-122"/>
              </a:rPr>
              <a:t>存放存储器地址。开始存立即数，计算出有效地址后</a:t>
            </a:r>
            <a:r>
              <a:rPr lang="zh-CN" altLang="en-US" sz="2800" dirty="0" smtClean="0">
                <a:ea typeface="宋体" panose="02010600030101010101" pitchFamily="2" charset="-122"/>
              </a:rPr>
              <a:t>，</a:t>
            </a:r>
            <a:endParaRPr lang="en-US" altLang="zh-CN" sz="2800" dirty="0" smtClean="0">
              <a:ea typeface="宋体" panose="02010600030101010101" pitchFamily="2" charset="-122"/>
            </a:endParaRPr>
          </a:p>
          <a:p>
            <a:pPr marL="508000" lvl="1">
              <a:lnSpc>
                <a:spcPct val="100000"/>
              </a:lnSpc>
              <a:buNone/>
            </a:pPr>
            <a:r>
              <a:rPr lang="en-US" altLang="zh-CN" sz="2800" dirty="0">
                <a:ea typeface="宋体" panose="02010600030101010101" pitchFamily="2" charset="-122"/>
              </a:rPr>
              <a:t> </a:t>
            </a:r>
            <a:r>
              <a:rPr lang="en-US" altLang="zh-CN" sz="2800" dirty="0" smtClean="0">
                <a:ea typeface="宋体" panose="02010600030101010101" pitchFamily="2" charset="-122"/>
              </a:rPr>
              <a:t>                      </a:t>
            </a:r>
            <a:r>
              <a:rPr lang="zh-CN" altLang="en-US" sz="2800" dirty="0" smtClean="0">
                <a:ea typeface="宋体" panose="02010600030101010101" pitchFamily="2" charset="-122"/>
              </a:rPr>
              <a:t>存放</a:t>
            </a:r>
            <a:r>
              <a:rPr lang="zh-CN" altLang="en-US" sz="2800" dirty="0">
                <a:ea typeface="宋体" panose="02010600030101010101" pitchFamily="2" charset="-122"/>
              </a:rPr>
              <a:t>有效地址</a:t>
            </a:r>
            <a:endParaRPr lang="en-US" altLang="zh-CN" sz="2800" dirty="0">
              <a:ea typeface="宋体" panose="02010600030101010101" pitchFamily="2" charset="-122"/>
            </a:endParaRPr>
          </a:p>
          <a:p>
            <a:pPr>
              <a:lnSpc>
                <a:spcPct val="100000"/>
              </a:lnSpc>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Qj</a:t>
            </a:r>
            <a:r>
              <a:rPr lang="en-US" altLang="zh-CN" dirty="0">
                <a:ea typeface="宋体" panose="02010600030101010101" pitchFamily="2" charset="-122"/>
              </a:rPr>
              <a:t>, </a:t>
            </a:r>
            <a:r>
              <a:rPr lang="en-US" altLang="zh-CN" dirty="0" err="1">
                <a:ea typeface="宋体" panose="02010600030101010101" pitchFamily="2" charset="-122"/>
              </a:rPr>
              <a:t>Qk</a:t>
            </a:r>
            <a:r>
              <a:rPr lang="en-US" altLang="zh-CN" dirty="0" smtClean="0">
                <a:ea typeface="宋体" panose="02010600030101010101" pitchFamily="2" charset="-122"/>
              </a:rPr>
              <a:t>:       </a:t>
            </a:r>
            <a:r>
              <a:rPr lang="zh-CN" altLang="en-US" dirty="0" smtClean="0">
                <a:ea typeface="宋体" panose="02010600030101010101" pitchFamily="2" charset="-122"/>
              </a:rPr>
              <a:t>产</a:t>
            </a:r>
            <a:r>
              <a:rPr lang="zh-CN" altLang="en-US" dirty="0">
                <a:ea typeface="宋体" panose="02010600030101010101" pitchFamily="2" charset="-122"/>
              </a:rPr>
              <a:t>生源操作数的</a:t>
            </a:r>
            <a:r>
              <a:rPr lang="en-US" altLang="zh-CN" dirty="0">
                <a:ea typeface="宋体" panose="02010600030101010101" pitchFamily="2" charset="-122"/>
              </a:rPr>
              <a:t>RS</a:t>
            </a:r>
          </a:p>
          <a:p>
            <a:pPr marL="165100" lvl="1" indent="0">
              <a:lnSpc>
                <a:spcPct val="100000"/>
              </a:lnSpc>
              <a:buNone/>
            </a:pPr>
            <a:r>
              <a:rPr lang="zh-CN" altLang="en-US" sz="2800" dirty="0" smtClean="0">
                <a:ea typeface="宋体" panose="02010600030101010101" pitchFamily="2" charset="-122"/>
              </a:rPr>
              <a:t>                       注</a:t>
            </a:r>
            <a:r>
              <a:rPr lang="zh-CN" altLang="en-US" sz="2800" dirty="0">
                <a:ea typeface="宋体" panose="02010600030101010101" pitchFamily="2" charset="-122"/>
              </a:rPr>
              <a:t>：没有记分牌中的准备就绪标志，</a:t>
            </a:r>
            <a:r>
              <a:rPr lang="en-US" altLang="zh-CN" sz="2800" dirty="0">
                <a:ea typeface="宋体" panose="02010600030101010101" pitchFamily="2" charset="-122"/>
              </a:rPr>
              <a:t> </a:t>
            </a:r>
            <a:r>
              <a:rPr lang="en-US" altLang="zh-CN" sz="2800" dirty="0" err="1">
                <a:ea typeface="宋体" panose="02010600030101010101" pitchFamily="2" charset="-122"/>
              </a:rPr>
              <a:t>Qj</a:t>
            </a:r>
            <a:r>
              <a:rPr lang="en-US" altLang="zh-CN" sz="2800" dirty="0">
                <a:ea typeface="宋体" panose="02010600030101010101" pitchFamily="2" charset="-122"/>
              </a:rPr>
              <a:t>, </a:t>
            </a:r>
            <a:r>
              <a:rPr lang="en-US" altLang="zh-CN" sz="2800" dirty="0" err="1">
                <a:ea typeface="宋体" panose="02010600030101010101" pitchFamily="2" charset="-122"/>
              </a:rPr>
              <a:t>Qk</a:t>
            </a:r>
            <a:r>
              <a:rPr lang="en-US" altLang="zh-CN" sz="2800" dirty="0">
                <a:ea typeface="宋体" panose="02010600030101010101" pitchFamily="2" charset="-122"/>
              </a:rPr>
              <a:t>=0 =&gt; ready</a:t>
            </a:r>
          </a:p>
          <a:p>
            <a:pPr marL="165100" lvl="1" indent="0">
              <a:lnSpc>
                <a:spcPct val="100000"/>
              </a:lnSpc>
              <a:buNone/>
            </a:pPr>
            <a:r>
              <a:rPr lang="en-US" altLang="zh-CN" sz="2800" dirty="0" smtClean="0">
                <a:ea typeface="宋体" panose="02010600030101010101" pitchFamily="2" charset="-122"/>
              </a:rPr>
              <a:t>                       Store </a:t>
            </a:r>
            <a:r>
              <a:rPr lang="zh-CN" altLang="en-US" sz="2800" dirty="0">
                <a:ea typeface="宋体" panose="02010600030101010101" pitchFamily="2" charset="-122"/>
              </a:rPr>
              <a:t>缓存区只有</a:t>
            </a:r>
            <a:r>
              <a:rPr lang="en-US" altLang="zh-CN" sz="2800" dirty="0" err="1" smtClean="0">
                <a:ea typeface="宋体" panose="02010600030101010101" pitchFamily="2" charset="-122"/>
              </a:rPr>
              <a:t>Qk</a:t>
            </a:r>
            <a:r>
              <a:rPr lang="zh-CN" altLang="en-US" sz="2800" dirty="0" smtClean="0">
                <a:ea typeface="宋体" panose="02010600030101010101" pitchFamily="2" charset="-122"/>
              </a:rPr>
              <a:t>表示</a:t>
            </a:r>
            <a:r>
              <a:rPr lang="zh-CN" altLang="en-US" sz="2800" dirty="0">
                <a:ea typeface="宋体" panose="02010600030101010101" pitchFamily="2" charset="-122"/>
              </a:rPr>
              <a:t>产生结果的</a:t>
            </a:r>
            <a:r>
              <a:rPr lang="en-US" altLang="zh-CN" sz="2800" dirty="0">
                <a:ea typeface="宋体" panose="02010600030101010101" pitchFamily="2" charset="-122"/>
              </a:rPr>
              <a:t>RS</a:t>
            </a:r>
          </a:p>
          <a:p>
            <a:pPr>
              <a:lnSpc>
                <a:spcPct val="100000"/>
              </a:lnSpc>
              <a:buFont typeface="Wingdings" panose="05000000000000000000" pitchFamily="2" charset="2"/>
              <a:buNone/>
            </a:pPr>
            <a:r>
              <a:rPr lang="en-US" altLang="zh-CN" dirty="0">
                <a:ea typeface="宋体" panose="02010600030101010101" pitchFamily="2" charset="-122"/>
              </a:rPr>
              <a:t> 	Busy: </a:t>
            </a:r>
            <a:r>
              <a:rPr lang="en-US" altLang="zh-CN" dirty="0" smtClean="0">
                <a:ea typeface="宋体" panose="02010600030101010101" pitchFamily="2" charset="-122"/>
              </a:rPr>
              <a:t>        </a:t>
            </a:r>
            <a:r>
              <a:rPr lang="zh-CN" altLang="en-US" dirty="0" smtClean="0">
                <a:ea typeface="宋体" panose="02010600030101010101" pitchFamily="2" charset="-122"/>
              </a:rPr>
              <a:t>标识</a:t>
            </a:r>
            <a:r>
              <a:rPr lang="en-US" altLang="zh-CN" dirty="0">
                <a:ea typeface="宋体" panose="02010600030101010101" pitchFamily="2" charset="-122"/>
              </a:rPr>
              <a:t>RS</a:t>
            </a:r>
            <a:r>
              <a:rPr lang="zh-CN" altLang="en-US" dirty="0">
                <a:ea typeface="宋体" panose="02010600030101010101" pitchFamily="2" charset="-122"/>
              </a:rPr>
              <a:t>或</a:t>
            </a:r>
            <a:r>
              <a:rPr lang="en-US" altLang="zh-CN" dirty="0">
                <a:ea typeface="宋体" panose="02010600030101010101" pitchFamily="2" charset="-122"/>
              </a:rPr>
              <a:t>FU</a:t>
            </a:r>
            <a:r>
              <a:rPr lang="zh-CN" altLang="en-US" dirty="0">
                <a:ea typeface="宋体" panose="02010600030101010101" pitchFamily="2" charset="-122"/>
              </a:rPr>
              <a:t>是否空闲</a:t>
            </a:r>
          </a:p>
          <a:p>
            <a:pPr>
              <a:lnSpc>
                <a:spcPct val="100000"/>
              </a:lnSpc>
              <a:buFont typeface="Wingdings" panose="05000000000000000000" pitchFamily="2" charset="2"/>
              <a:buNone/>
            </a:pPr>
            <a:r>
              <a:rPr lang="en-US" altLang="zh-CN" dirty="0">
                <a:ea typeface="宋体" panose="02010600030101010101" pitchFamily="2" charset="-122"/>
              </a:rPr>
              <a:t>	Register result status—</a:t>
            </a:r>
            <a:r>
              <a:rPr lang="zh-CN" altLang="en-US" dirty="0">
                <a:ea typeface="宋体" panose="02010600030101010101" pitchFamily="2" charset="-122"/>
              </a:rPr>
              <a:t>如果存在对寄存器的写操作，指示对该寄存器进行写操作的部件</a:t>
            </a:r>
            <a:r>
              <a:rPr lang="en-US" altLang="zh-CN" dirty="0">
                <a:ea typeface="宋体" panose="02010600030101010101" pitchFamily="2" charset="-122"/>
              </a:rPr>
              <a:t>. </a:t>
            </a:r>
          </a:p>
          <a:p>
            <a:pPr>
              <a:lnSpc>
                <a:spcPct val="100000"/>
              </a:lnSpc>
              <a:buFont typeface="Wingdings" panose="05000000000000000000" pitchFamily="2" charset="2"/>
              <a:buNone/>
            </a:pPr>
            <a:r>
              <a:rPr lang="en-US" altLang="zh-CN" dirty="0">
                <a:ea typeface="宋体" panose="02010600030101010101" pitchFamily="2" charset="-122"/>
              </a:rPr>
              <a:t>   </a:t>
            </a:r>
            <a:r>
              <a:rPr lang="en-US" altLang="zh-CN" dirty="0" smtClean="0">
                <a:ea typeface="宋体" panose="02010600030101010101" pitchFamily="2" charset="-122"/>
              </a:rPr>
              <a:t>   Qi</a:t>
            </a:r>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保留</a:t>
            </a:r>
            <a:r>
              <a:rPr lang="zh-CN" altLang="en-US" dirty="0">
                <a:ea typeface="宋体" panose="02010600030101010101" pitchFamily="2" charset="-122"/>
              </a:rPr>
              <a:t>站的编号</a:t>
            </a:r>
            <a:endParaRPr lang="en-US" altLang="zh-CN" dirty="0">
              <a:ea typeface="宋体" panose="02010600030101010101" pitchFamily="2" charset="-122"/>
            </a:endParaRPr>
          </a:p>
        </p:txBody>
      </p:sp>
    </p:spTree>
    <p:extLst>
      <p:ext uri="{BB962C8B-B14F-4D97-AF65-F5344CB8AC3E}">
        <p14:creationId xmlns:p14="http://schemas.microsoft.com/office/powerpoint/2010/main" val="8857847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38200" y="0"/>
            <a:ext cx="10515600" cy="575779"/>
          </a:xfrm>
          <a:noFill/>
        </p:spPr>
        <p:txBody>
          <a:bodyPr vert="horz" wrap="square" lIns="90487" tIns="44450" rIns="90487" bIns="44450" rtlCol="0" anchor="ctr">
            <a:normAutofit fontScale="90000"/>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a:t>
            </a:r>
            <a:r>
              <a:rPr lang="zh-CN" altLang="en-US" dirty="0" smtClean="0">
                <a:ea typeface="宋体" panose="02010600030101010101" pitchFamily="2" charset="-122"/>
              </a:rPr>
              <a:t>算法的三阶段</a:t>
            </a:r>
            <a:endParaRPr lang="en-US" altLang="zh-CN" dirty="0" smtClean="0">
              <a:ea typeface="宋体" panose="02010600030101010101" pitchFamily="2" charset="-122"/>
            </a:endParaRPr>
          </a:p>
        </p:txBody>
      </p:sp>
      <p:sp>
        <p:nvSpPr>
          <p:cNvPr id="12291" name="Rectangle 1027"/>
          <p:cNvSpPr>
            <a:spLocks noGrp="1" noChangeArrowheads="1"/>
          </p:cNvSpPr>
          <p:nvPr>
            <p:ph idx="1"/>
          </p:nvPr>
        </p:nvSpPr>
        <p:spPr>
          <a:xfrm>
            <a:off x="838200" y="940904"/>
            <a:ext cx="10515600" cy="5579166"/>
          </a:xfrm>
          <a:noFill/>
        </p:spPr>
        <p:txBody>
          <a:bodyPr vert="horz" lIns="90487" tIns="44450" rIns="90487" bIns="44450" rtlCol="0">
            <a:normAutofit fontScale="85000" lnSpcReduction="20000"/>
          </a:bodyPr>
          <a:lstStyle/>
          <a:p>
            <a:pPr>
              <a:lnSpc>
                <a:spcPct val="100000"/>
              </a:lnSpc>
              <a:spcBef>
                <a:spcPct val="20000"/>
              </a:spcBef>
              <a:buFont typeface="Wingdings" panose="05000000000000000000" pitchFamily="2" charset="2"/>
              <a:buNone/>
            </a:pPr>
            <a:r>
              <a:rPr lang="zh-CN" altLang="en-US" dirty="0" smtClean="0">
                <a:solidFill>
                  <a:schemeClr val="accent1"/>
                </a:solidFill>
                <a:latin typeface="Helvetica" panose="020B0604020202020204" pitchFamily="34" charset="0"/>
                <a:ea typeface="宋体" panose="02010600030101010101" pitchFamily="2" charset="-122"/>
              </a:rPr>
              <a:t>1.	</a:t>
            </a:r>
            <a:r>
              <a:rPr lang="en-US" altLang="zh-CN" sz="3000" dirty="0" smtClean="0">
                <a:solidFill>
                  <a:schemeClr val="accent1"/>
                </a:solidFill>
                <a:latin typeface="Helvetica" panose="020B0604020202020204" pitchFamily="34" charset="0"/>
                <a:ea typeface="宋体" panose="02010600030101010101" pitchFamily="2" charset="-122"/>
              </a:rPr>
              <a:t>Issue</a:t>
            </a:r>
            <a:r>
              <a:rPr lang="en-US" altLang="zh-CN" sz="3000" dirty="0" smtClean="0">
                <a:ea typeface="宋体" panose="02010600030101010101" pitchFamily="2" charset="-122"/>
              </a:rPr>
              <a:t>—</a:t>
            </a:r>
            <a:r>
              <a:rPr lang="zh-CN" altLang="en-US" sz="3000" dirty="0" smtClean="0">
                <a:ea typeface="宋体" panose="02010600030101010101" pitchFamily="2" charset="-122"/>
              </a:rPr>
              <a:t>从</a:t>
            </a:r>
            <a:r>
              <a:rPr lang="en-US" altLang="zh-CN" sz="3000" dirty="0" smtClean="0">
                <a:ea typeface="宋体" panose="02010600030101010101" pitchFamily="2" charset="-122"/>
              </a:rPr>
              <a:t>FP</a:t>
            </a:r>
            <a:r>
              <a:rPr lang="zh-CN" altLang="en-US" sz="3000" dirty="0" smtClean="0">
                <a:ea typeface="宋体" panose="02010600030101010101" pitchFamily="2" charset="-122"/>
              </a:rPr>
              <a:t>操作队列中取指令</a:t>
            </a:r>
            <a:endParaRPr lang="en-US" altLang="zh-CN" sz="3000" dirty="0" smtClean="0">
              <a:ea typeface="宋体" panose="02010600030101010101" pitchFamily="2" charset="-122"/>
            </a:endParaRPr>
          </a:p>
          <a:p>
            <a:pPr lvl="1">
              <a:lnSpc>
                <a:spcPct val="100000"/>
              </a:lnSpc>
              <a:spcBef>
                <a:spcPct val="20000"/>
              </a:spcBef>
              <a:buFontTx/>
              <a:buNone/>
            </a:pPr>
            <a:r>
              <a:rPr lang="en-US" altLang="zh-CN" dirty="0" smtClean="0">
                <a:ea typeface="宋体" panose="02010600030101010101" pitchFamily="2" charset="-122"/>
              </a:rPr>
              <a:t> 	</a:t>
            </a:r>
            <a:r>
              <a:rPr lang="zh-CN" altLang="en-US" sz="2600" dirty="0" smtClean="0">
                <a:ea typeface="宋体" panose="02010600030101010101" pitchFamily="2" charset="-122"/>
              </a:rPr>
              <a:t>如果</a:t>
            </a:r>
            <a:r>
              <a:rPr lang="en-US" altLang="zh-CN" sz="2600" dirty="0" smtClean="0">
                <a:ea typeface="宋体" panose="02010600030101010101" pitchFamily="2" charset="-122"/>
              </a:rPr>
              <a:t>RS</a:t>
            </a:r>
            <a:r>
              <a:rPr lang="zh-CN" altLang="en-US" sz="2600" dirty="0" smtClean="0">
                <a:ea typeface="宋体" panose="02010600030101010101" pitchFamily="2" charset="-122"/>
              </a:rPr>
              <a:t>空闲</a:t>
            </a:r>
            <a:r>
              <a:rPr lang="en-US" altLang="zh-CN" sz="2600" dirty="0" smtClean="0">
                <a:ea typeface="宋体" panose="02010600030101010101" pitchFamily="2" charset="-122"/>
              </a:rPr>
              <a:t>(no structural hazard), </a:t>
            </a:r>
            <a:r>
              <a:rPr lang="zh-CN" altLang="en-US" sz="2600" dirty="0" smtClean="0">
                <a:ea typeface="宋体" panose="02010600030101010101" pitchFamily="2" charset="-122"/>
              </a:rPr>
              <a:t>则控制发射指令和操作数 </a:t>
            </a:r>
            <a:r>
              <a:rPr lang="en-US" altLang="zh-CN" sz="2600" dirty="0" smtClean="0">
                <a:ea typeface="宋体" panose="02010600030101010101" pitchFamily="2" charset="-122"/>
              </a:rPr>
              <a:t>(renames registers). </a:t>
            </a:r>
            <a:r>
              <a:rPr lang="zh-CN" altLang="en-US" sz="2600" dirty="0" smtClean="0">
                <a:ea typeface="宋体" panose="02010600030101010101" pitchFamily="2" charset="-122"/>
              </a:rPr>
              <a:t>消除</a:t>
            </a:r>
            <a:r>
              <a:rPr lang="en-US" altLang="zh-CN" sz="2600" dirty="0" smtClean="0">
                <a:ea typeface="宋体" panose="02010600030101010101" pitchFamily="2" charset="-122"/>
              </a:rPr>
              <a:t>WAR</a:t>
            </a:r>
            <a:r>
              <a:rPr lang="zh-CN" altLang="en-US" sz="2600" dirty="0" smtClean="0">
                <a:ea typeface="宋体" panose="02010600030101010101" pitchFamily="2" charset="-122"/>
              </a:rPr>
              <a:t>，</a:t>
            </a:r>
            <a:r>
              <a:rPr lang="en-US" altLang="zh-CN" sz="2600" dirty="0" smtClean="0">
                <a:ea typeface="宋体" panose="02010600030101010101" pitchFamily="2" charset="-122"/>
              </a:rPr>
              <a:t>WAW</a:t>
            </a:r>
            <a:r>
              <a:rPr lang="zh-CN" altLang="en-US" sz="2600" dirty="0" smtClean="0">
                <a:ea typeface="宋体" panose="02010600030101010101" pitchFamily="2" charset="-122"/>
              </a:rPr>
              <a:t>相关</a:t>
            </a:r>
          </a:p>
          <a:p>
            <a:pPr>
              <a:lnSpc>
                <a:spcPct val="100000"/>
              </a:lnSpc>
              <a:spcBef>
                <a:spcPct val="20000"/>
              </a:spcBef>
              <a:buNone/>
            </a:pPr>
            <a:r>
              <a:rPr lang="en-US" altLang="zh-CN" dirty="0" smtClean="0">
                <a:solidFill>
                  <a:schemeClr val="accent1"/>
                </a:solidFill>
                <a:latin typeface="Helvetica" panose="020B0604020202020204" pitchFamily="34" charset="0"/>
                <a:ea typeface="宋体" panose="02010600030101010101" pitchFamily="2" charset="-122"/>
              </a:rPr>
              <a:t>2.	</a:t>
            </a:r>
            <a:r>
              <a:rPr lang="en-US" altLang="zh-CN" sz="3000" dirty="0">
                <a:solidFill>
                  <a:schemeClr val="accent1"/>
                </a:solidFill>
                <a:latin typeface="Helvetica" panose="020B0604020202020204" pitchFamily="34" charset="0"/>
                <a:ea typeface="宋体" panose="02010600030101010101" pitchFamily="2" charset="-122"/>
              </a:rPr>
              <a:t>Execution—operate on operands (EX)</a:t>
            </a:r>
          </a:p>
          <a:p>
            <a:pPr lvl="1">
              <a:lnSpc>
                <a:spcPct val="100000"/>
              </a:lnSpc>
              <a:spcBef>
                <a:spcPct val="20000"/>
              </a:spcBef>
              <a:buFontTx/>
              <a:buNone/>
            </a:pPr>
            <a:r>
              <a:rPr lang="en-US" altLang="zh-CN" dirty="0" smtClean="0">
                <a:ea typeface="宋体" panose="02010600030101010101" pitchFamily="2" charset="-122"/>
              </a:rPr>
              <a:t> 	</a:t>
            </a:r>
            <a:r>
              <a:rPr lang="zh-CN" altLang="en-US" sz="2800" dirty="0" smtClean="0">
                <a:ea typeface="宋体" panose="02010600030101010101" pitchFamily="2" charset="-122"/>
              </a:rPr>
              <a:t>当两操作数就绪后，就可以执行</a:t>
            </a:r>
            <a:r>
              <a:rPr lang="en-US" altLang="zh-CN" sz="2800" dirty="0" smtClean="0">
                <a:ea typeface="宋体" panose="02010600030101010101" pitchFamily="2" charset="-122"/>
              </a:rPr>
              <a:t/>
            </a:r>
            <a:br>
              <a:rPr lang="en-US" altLang="zh-CN" sz="2800" dirty="0" smtClean="0">
                <a:ea typeface="宋体" panose="02010600030101010101" pitchFamily="2" charset="-122"/>
              </a:rPr>
            </a:br>
            <a:r>
              <a:rPr lang="en-US" altLang="zh-CN" sz="2800" dirty="0" smtClean="0">
                <a:ea typeface="宋体" panose="02010600030101010101" pitchFamily="2" charset="-122"/>
              </a:rPr>
              <a:t> </a:t>
            </a:r>
            <a:r>
              <a:rPr lang="zh-CN" altLang="en-US" sz="2800" dirty="0" smtClean="0">
                <a:ea typeface="宋体" panose="02010600030101010101" pitchFamily="2" charset="-122"/>
              </a:rPr>
              <a:t>如果没有准备好，则监测</a:t>
            </a:r>
            <a:r>
              <a:rPr lang="en-US" altLang="zh-CN" sz="2800" dirty="0" smtClean="0">
                <a:ea typeface="宋体" panose="02010600030101010101" pitchFamily="2" charset="-122"/>
              </a:rPr>
              <a:t>Common Data Bus </a:t>
            </a:r>
            <a:r>
              <a:rPr lang="zh-CN" altLang="en-US" sz="2800" dirty="0" smtClean="0">
                <a:ea typeface="宋体" panose="02010600030101010101" pitchFamily="2" charset="-122"/>
              </a:rPr>
              <a:t>以获取结果。通过推迟指令执行避免</a:t>
            </a:r>
            <a:r>
              <a:rPr lang="en-US" altLang="zh-CN" sz="2800" dirty="0" smtClean="0">
                <a:ea typeface="宋体" panose="02010600030101010101" pitchFamily="2" charset="-122"/>
              </a:rPr>
              <a:t>RAW</a:t>
            </a:r>
            <a:r>
              <a:rPr lang="zh-CN" altLang="en-US" sz="2800" dirty="0" smtClean="0">
                <a:ea typeface="宋体" panose="02010600030101010101" pitchFamily="2" charset="-122"/>
              </a:rPr>
              <a:t>相关</a:t>
            </a:r>
          </a:p>
          <a:p>
            <a:pPr>
              <a:lnSpc>
                <a:spcPct val="100000"/>
              </a:lnSpc>
              <a:spcBef>
                <a:spcPct val="20000"/>
              </a:spcBef>
              <a:buNone/>
            </a:pPr>
            <a:r>
              <a:rPr lang="en-US" altLang="zh-CN" dirty="0" smtClean="0">
                <a:solidFill>
                  <a:schemeClr val="accent1"/>
                </a:solidFill>
                <a:latin typeface="Helvetica" panose="020B0604020202020204" pitchFamily="34" charset="0"/>
                <a:ea typeface="宋体" panose="02010600030101010101" pitchFamily="2" charset="-122"/>
              </a:rPr>
              <a:t>3.	</a:t>
            </a:r>
            <a:r>
              <a:rPr lang="en-US" altLang="zh-CN" sz="3000" dirty="0">
                <a:solidFill>
                  <a:schemeClr val="accent1"/>
                </a:solidFill>
                <a:latin typeface="Helvetica" panose="020B0604020202020204" pitchFamily="34" charset="0"/>
                <a:ea typeface="宋体" panose="02010600030101010101" pitchFamily="2" charset="-122"/>
              </a:rPr>
              <a:t>Write result—finish execution (WB)</a:t>
            </a:r>
          </a:p>
          <a:p>
            <a:pPr lvl="1">
              <a:lnSpc>
                <a:spcPct val="100000"/>
              </a:lnSpc>
              <a:spcBef>
                <a:spcPct val="20000"/>
              </a:spcBef>
              <a:buFontTx/>
              <a:buNone/>
            </a:pPr>
            <a:r>
              <a:rPr lang="en-US" altLang="zh-CN" dirty="0" smtClean="0">
                <a:ea typeface="宋体" panose="02010600030101010101" pitchFamily="2" charset="-122"/>
              </a:rPr>
              <a:t> 	</a:t>
            </a:r>
            <a:r>
              <a:rPr lang="zh-CN" altLang="en-US" sz="2800" dirty="0" smtClean="0">
                <a:ea typeface="宋体" panose="02010600030101010101" pitchFamily="2" charset="-122"/>
              </a:rPr>
              <a:t>将结果通过</a:t>
            </a:r>
            <a:r>
              <a:rPr lang="en-US" altLang="zh-CN" sz="2800" dirty="0" smtClean="0">
                <a:ea typeface="宋体" panose="02010600030101010101" pitchFamily="2" charset="-122"/>
              </a:rPr>
              <a:t>Common Data Bus</a:t>
            </a:r>
            <a:r>
              <a:rPr lang="zh-CN" altLang="en-US" sz="2800" dirty="0" smtClean="0">
                <a:ea typeface="宋体" panose="02010600030101010101" pitchFamily="2" charset="-122"/>
              </a:rPr>
              <a:t>传给所有等待该结果的部件</a:t>
            </a:r>
            <a:r>
              <a:rPr lang="en-US" altLang="zh-CN" sz="2800" dirty="0" smtClean="0">
                <a:ea typeface="宋体" panose="02010600030101010101" pitchFamily="2" charset="-122"/>
              </a:rPr>
              <a:t>; </a:t>
            </a:r>
            <a:br>
              <a:rPr lang="en-US" altLang="zh-CN" sz="2800" dirty="0" smtClean="0">
                <a:ea typeface="宋体" panose="02010600030101010101" pitchFamily="2" charset="-122"/>
              </a:rPr>
            </a:br>
            <a:r>
              <a:rPr lang="zh-CN" altLang="en-US" sz="2800" dirty="0" smtClean="0">
                <a:ea typeface="宋体" panose="02010600030101010101" pitchFamily="2" charset="-122"/>
              </a:rPr>
              <a:t>表示</a:t>
            </a:r>
            <a:r>
              <a:rPr lang="en-US" altLang="zh-CN" sz="2800" dirty="0" smtClean="0">
                <a:ea typeface="宋体" panose="02010600030101010101" pitchFamily="2" charset="-122"/>
              </a:rPr>
              <a:t>RS</a:t>
            </a:r>
            <a:r>
              <a:rPr lang="zh-CN" altLang="en-US" sz="2800" dirty="0" smtClean="0">
                <a:ea typeface="宋体" panose="02010600030101010101" pitchFamily="2" charset="-122"/>
              </a:rPr>
              <a:t>可用</a:t>
            </a:r>
          </a:p>
          <a:p>
            <a:pPr>
              <a:lnSpc>
                <a:spcPct val="100000"/>
              </a:lnSpc>
              <a:spcBef>
                <a:spcPct val="20000"/>
              </a:spcBef>
            </a:pPr>
            <a:r>
              <a:rPr lang="zh-CN" altLang="en-US" sz="3000" dirty="0">
                <a:solidFill>
                  <a:schemeClr val="accent1"/>
                </a:solidFill>
                <a:latin typeface="Helvetica" panose="020B0604020202020204" pitchFamily="34" charset="0"/>
                <a:ea typeface="宋体" panose="02010600030101010101" pitchFamily="2" charset="-122"/>
              </a:rPr>
              <a:t>通常的数据总线</a:t>
            </a:r>
            <a:r>
              <a:rPr lang="en-US" altLang="zh-CN" sz="3000" dirty="0">
                <a:solidFill>
                  <a:schemeClr val="accent1"/>
                </a:solidFill>
                <a:latin typeface="Helvetica" panose="020B0604020202020204" pitchFamily="34" charset="0"/>
                <a:ea typeface="宋体" panose="02010600030101010101" pitchFamily="2" charset="-122"/>
              </a:rPr>
              <a:t>:    data + destination    (“go to” bus)</a:t>
            </a:r>
          </a:p>
          <a:p>
            <a:pPr>
              <a:lnSpc>
                <a:spcPct val="100000"/>
              </a:lnSpc>
              <a:spcBef>
                <a:spcPct val="20000"/>
              </a:spcBef>
            </a:pPr>
            <a:r>
              <a:rPr lang="en-US" altLang="zh-CN" sz="3000" dirty="0">
                <a:solidFill>
                  <a:schemeClr val="accent1"/>
                </a:solidFill>
                <a:latin typeface="Helvetica" panose="020B0604020202020204" pitchFamily="34" charset="0"/>
                <a:ea typeface="宋体" panose="02010600030101010101" pitchFamily="2" charset="-122"/>
              </a:rPr>
              <a:t>Common data bus: data + source  (“come from” bus)</a:t>
            </a:r>
          </a:p>
          <a:p>
            <a:pPr lvl="1">
              <a:lnSpc>
                <a:spcPct val="100000"/>
              </a:lnSpc>
            </a:pPr>
            <a:r>
              <a:rPr lang="en-US" altLang="zh-CN" sz="2800" dirty="0" smtClean="0">
                <a:ea typeface="宋体" panose="02010600030101010101" pitchFamily="2" charset="-122"/>
              </a:rPr>
              <a:t>64 bits </a:t>
            </a:r>
            <a:r>
              <a:rPr lang="zh-CN" altLang="en-US" sz="2800" dirty="0" smtClean="0">
                <a:ea typeface="宋体" panose="02010600030101010101" pitchFamily="2" charset="-122"/>
              </a:rPr>
              <a:t>数据线</a:t>
            </a:r>
            <a:r>
              <a:rPr lang="en-US" altLang="zh-CN" sz="2800" dirty="0" smtClean="0">
                <a:ea typeface="宋体" panose="02010600030101010101" pitchFamily="2" charset="-122"/>
              </a:rPr>
              <a:t> + 4</a:t>
            </a:r>
            <a:r>
              <a:rPr lang="zh-CN" altLang="en-US" sz="2800" dirty="0" smtClean="0">
                <a:ea typeface="宋体" panose="02010600030101010101" pitchFamily="2" charset="-122"/>
              </a:rPr>
              <a:t>位功能部件源地址（ </a:t>
            </a:r>
            <a:r>
              <a:rPr lang="en-US" altLang="zh-CN" sz="2800" dirty="0" smtClean="0">
                <a:ea typeface="宋体" panose="02010600030101010101" pitchFamily="2" charset="-122"/>
              </a:rPr>
              <a:t>FU </a:t>
            </a:r>
            <a:r>
              <a:rPr lang="en-US" altLang="zh-CN" sz="2800" u="sng" dirty="0" smtClean="0">
                <a:solidFill>
                  <a:schemeClr val="accent1"/>
                </a:solidFill>
                <a:ea typeface="宋体" panose="02010600030101010101" pitchFamily="2" charset="-122"/>
              </a:rPr>
              <a:t>source</a:t>
            </a:r>
            <a:r>
              <a:rPr lang="en-US" altLang="zh-CN" sz="2800" dirty="0" smtClean="0">
                <a:ea typeface="宋体" panose="02010600030101010101" pitchFamily="2" charset="-122"/>
              </a:rPr>
              <a:t> address）</a:t>
            </a:r>
          </a:p>
          <a:p>
            <a:pPr lvl="1">
              <a:lnSpc>
                <a:spcPct val="100000"/>
              </a:lnSpc>
            </a:pPr>
            <a:r>
              <a:rPr lang="zh-CN" altLang="en-US" sz="2800" dirty="0" smtClean="0">
                <a:ea typeface="宋体" panose="02010600030101010101" pitchFamily="2" charset="-122"/>
              </a:rPr>
              <a:t>产生结果的部件如果与</a:t>
            </a:r>
            <a:r>
              <a:rPr lang="en-US" altLang="zh-CN" sz="2800" dirty="0" smtClean="0">
                <a:ea typeface="宋体" panose="02010600030101010101" pitchFamily="2" charset="-122"/>
              </a:rPr>
              <a:t>RS</a:t>
            </a:r>
            <a:r>
              <a:rPr lang="zh-CN" altLang="en-US" sz="2800" dirty="0" smtClean="0">
                <a:ea typeface="宋体" panose="02010600030101010101" pitchFamily="2" charset="-122"/>
              </a:rPr>
              <a:t>中等待的部件匹配，就进行写操作</a:t>
            </a:r>
            <a:endParaRPr lang="en-US" altLang="zh-CN" sz="2800" dirty="0" smtClean="0">
              <a:ea typeface="宋体" panose="02010600030101010101" pitchFamily="2" charset="-122"/>
            </a:endParaRPr>
          </a:p>
          <a:p>
            <a:pPr lvl="1">
              <a:lnSpc>
                <a:spcPct val="100000"/>
              </a:lnSpc>
            </a:pPr>
            <a:r>
              <a:rPr lang="zh-CN" altLang="en-US" sz="2800" dirty="0" smtClean="0">
                <a:ea typeface="宋体" panose="02010600030101010101" pitchFamily="2" charset="-122"/>
              </a:rPr>
              <a:t>广播方式传送</a:t>
            </a:r>
          </a:p>
        </p:txBody>
      </p:sp>
    </p:spTree>
    <p:extLst>
      <p:ext uri="{BB962C8B-B14F-4D97-AF65-F5344CB8AC3E}">
        <p14:creationId xmlns:p14="http://schemas.microsoft.com/office/powerpoint/2010/main" val="3626214583"/>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a:xfrm>
            <a:off x="2622965" y="121219"/>
            <a:ext cx="7772400" cy="434975"/>
          </a:xfrm>
        </p:spPr>
        <p:txBody>
          <a:bodyPr wrap="square">
            <a:normAutofit fontScale="90000"/>
          </a:bodyPr>
          <a:lstStyle/>
          <a:p>
            <a:pPr>
              <a:lnSpc>
                <a:spcPct val="105000"/>
              </a:lnSpc>
            </a:pPr>
            <a:r>
              <a:rPr lang="en-US" altLang="zh-CN" dirty="0" err="1" smtClean="0">
                <a:ea typeface="宋体" panose="02010600030101010101" pitchFamily="2" charset="-122"/>
              </a:rPr>
              <a:t>Tomasulo</a:t>
            </a:r>
            <a:r>
              <a:rPr lang="en-US" altLang="zh-CN" dirty="0" smtClean="0">
                <a:ea typeface="宋体" panose="02010600030101010101" pitchFamily="2" charset="-122"/>
              </a:rPr>
              <a:t> </a:t>
            </a:r>
            <a:r>
              <a:rPr lang="zh-CN" altLang="en-US" dirty="0" smtClean="0">
                <a:ea typeface="宋体" panose="02010600030101010101" pitchFamily="2" charset="-122"/>
              </a:rPr>
              <a:t>算法流水线控制</a:t>
            </a:r>
          </a:p>
        </p:txBody>
      </p:sp>
      <p:sp>
        <p:nvSpPr>
          <p:cNvPr id="13315" name="Text Box 1051"/>
          <p:cNvSpPr txBox="1">
            <a:spLocks noChangeArrowheads="1"/>
          </p:cNvSpPr>
          <p:nvPr/>
        </p:nvSpPr>
        <p:spPr bwMode="auto">
          <a:xfrm>
            <a:off x="2209800" y="914401"/>
            <a:ext cx="777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50000"/>
              </a:spcBef>
            </a:pPr>
            <a:endParaRPr lang="en-US" altLang="zh-CN">
              <a:ea typeface="宋体" panose="02010600030101010101" pitchFamily="2" charset="-122"/>
            </a:endParaRPr>
          </a:p>
        </p:txBody>
      </p:sp>
      <p:sp>
        <p:nvSpPr>
          <p:cNvPr id="13316" name="Text Box 1054"/>
          <p:cNvSpPr txBox="1">
            <a:spLocks noChangeArrowheads="1"/>
          </p:cNvSpPr>
          <p:nvPr/>
        </p:nvSpPr>
        <p:spPr bwMode="auto">
          <a:xfrm>
            <a:off x="347011" y="363915"/>
            <a:ext cx="9886122"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457200" indent="-457200">
              <a:defRPr b="1">
                <a:solidFill>
                  <a:schemeClr val="tx1"/>
                </a:solidFill>
                <a:latin typeface="Arial" panose="020B0604020202020204" pitchFamily="34" charset="0"/>
              </a:defRPr>
            </a:lvl1pPr>
            <a:lvl2pPr marL="914400" indent="-45720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10000"/>
              </a:spcBef>
              <a:buFontTx/>
              <a:buAutoNum type="arabicPeriod"/>
            </a:pPr>
            <a:r>
              <a:rPr lang="en-US" altLang="zh-CN" sz="2000" dirty="0">
                <a:ea typeface="宋体" panose="02010600030101010101" pitchFamily="2" charset="-122"/>
              </a:rPr>
              <a:t>Issue</a:t>
            </a:r>
          </a:p>
          <a:p>
            <a:pPr lvl="1">
              <a:spcBef>
                <a:spcPct val="10000"/>
              </a:spcBef>
            </a:pPr>
            <a:r>
              <a:rPr lang="en-US" altLang="zh-CN" sz="2000" dirty="0">
                <a:ea typeface="宋体" panose="02010600030101010101" pitchFamily="2" charset="-122"/>
              </a:rPr>
              <a:t>FP Operation:</a:t>
            </a:r>
          </a:p>
          <a:p>
            <a:pPr lvl="1">
              <a:spcBef>
                <a:spcPct val="10000"/>
              </a:spcBef>
            </a:pPr>
            <a:r>
              <a:rPr lang="en-US" altLang="zh-CN" sz="2000" dirty="0">
                <a:ea typeface="宋体" panose="02010600030101010101" pitchFamily="2" charset="-122"/>
              </a:rPr>
              <a:t>     Wait until :  Station r empty</a:t>
            </a:r>
          </a:p>
          <a:p>
            <a:pPr lvl="1">
              <a:spcBef>
                <a:spcPct val="10000"/>
              </a:spcBef>
            </a:pPr>
            <a:r>
              <a:rPr lang="en-US" altLang="zh-CN" sz="2000" dirty="0">
                <a:ea typeface="宋体" panose="02010600030101010101" pitchFamily="2" charset="-122"/>
              </a:rPr>
              <a:t>    Action or bookkeeping: </a:t>
            </a:r>
          </a:p>
          <a:p>
            <a:pPr lvl="1">
              <a:spcBef>
                <a:spcPct val="10000"/>
              </a:spcBef>
            </a:pPr>
            <a:r>
              <a:rPr lang="en-US" altLang="zh-CN" sz="2000" dirty="0">
                <a:ea typeface="宋体" panose="02010600030101010101" pitchFamily="2" charset="-122"/>
              </a:rPr>
              <a:t>            if(</a:t>
            </a:r>
            <a:r>
              <a:rPr lang="en-US" altLang="zh-CN" sz="2000" dirty="0" err="1">
                <a:ea typeface="宋体" panose="02010600030101010101" pitchFamily="2" charset="-122"/>
              </a:rPr>
              <a:t>RegisterStat</a:t>
            </a:r>
            <a:r>
              <a:rPr lang="en-US" altLang="zh-CN" sz="2000" dirty="0">
                <a:ea typeface="宋体" panose="02010600030101010101" pitchFamily="2" charset="-122"/>
              </a:rPr>
              <a:t>[</a:t>
            </a:r>
            <a:r>
              <a:rPr lang="en-US" altLang="zh-CN" sz="2000" dirty="0" err="1">
                <a:ea typeface="宋体" panose="02010600030101010101" pitchFamily="2" charset="-122"/>
              </a:rPr>
              <a:t>rs</a:t>
            </a:r>
            <a:r>
              <a:rPr lang="en-US" altLang="zh-CN" sz="2000" dirty="0">
                <a:ea typeface="宋体" panose="02010600030101010101" pitchFamily="2" charset="-122"/>
              </a:rPr>
              <a:t>].Qi</a:t>
            </a:r>
            <a:r>
              <a:rPr lang="en-US" altLang="zh-CN" sz="2000" dirty="0">
                <a:ea typeface="宋体" panose="02010600030101010101" pitchFamily="2" charset="-122"/>
                <a:sym typeface="Symbol" panose="05050102010706020507" pitchFamily="18" charset="2"/>
              </a:rPr>
              <a:t>0</a:t>
            </a:r>
            <a:r>
              <a:rPr lang="en-US" altLang="zh-CN" sz="2000" dirty="0">
                <a:ea typeface="宋体" panose="02010600030101010101" pitchFamily="2" charset="-122"/>
              </a:rPr>
              <a:t>) {RS[r].</a:t>
            </a:r>
            <a:r>
              <a:rPr lang="en-US" altLang="zh-CN" sz="2000" dirty="0" err="1">
                <a:ea typeface="宋体" panose="02010600030101010101" pitchFamily="2" charset="-122"/>
              </a:rPr>
              <a:t>Qj</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a:t>
            </a:r>
            <a:r>
              <a:rPr lang="en-US" altLang="zh-CN" sz="2000" dirty="0" err="1">
                <a:ea typeface="宋体" panose="02010600030101010101" pitchFamily="2" charset="-122"/>
                <a:sym typeface="Symbol" panose="05050102010706020507" pitchFamily="18" charset="2"/>
              </a:rPr>
              <a:t>RegisterStat</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rs</a:t>
            </a:r>
            <a:r>
              <a:rPr lang="en-US" altLang="zh-CN" sz="2000" dirty="0">
                <a:ea typeface="宋体" panose="02010600030101010101" pitchFamily="2" charset="-122"/>
                <a:sym typeface="Symbol" panose="05050102010706020507" pitchFamily="18" charset="2"/>
              </a:rPr>
              <a:t>].Qi</a:t>
            </a:r>
            <a:r>
              <a:rPr lang="en-US" altLang="zh-CN" sz="2000" dirty="0">
                <a:ea typeface="宋体" panose="02010600030101010101" pitchFamily="2" charset="-122"/>
              </a:rPr>
              <a:t>}</a:t>
            </a:r>
          </a:p>
          <a:p>
            <a:pPr lvl="1">
              <a:spcBef>
                <a:spcPct val="10000"/>
              </a:spcBef>
            </a:pPr>
            <a:r>
              <a:rPr lang="en-US" altLang="zh-CN" sz="2000" dirty="0">
                <a:ea typeface="宋体" panose="02010600030101010101" pitchFamily="2" charset="-122"/>
              </a:rPr>
              <a:t>             else {RS[r].</a:t>
            </a:r>
            <a:r>
              <a:rPr lang="en-US" altLang="zh-CN" sz="2000" dirty="0" err="1">
                <a:ea typeface="宋体" panose="02010600030101010101" pitchFamily="2" charset="-122"/>
              </a:rPr>
              <a:t>Vj</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Reg</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rs</a:t>
            </a:r>
            <a:r>
              <a:rPr lang="en-US" altLang="zh-CN" sz="2000" dirty="0">
                <a:ea typeface="宋体" panose="02010600030101010101" pitchFamily="2" charset="-122"/>
                <a:sym typeface="Symbol" panose="05050102010706020507" pitchFamily="18" charset="2"/>
              </a:rPr>
              <a:t>]; RS[r].</a:t>
            </a:r>
            <a:r>
              <a:rPr lang="en-US" altLang="zh-CN" sz="2000" dirty="0" err="1">
                <a:ea typeface="宋体" panose="02010600030101010101" pitchFamily="2" charset="-122"/>
                <a:sym typeface="Symbol" panose="05050102010706020507" pitchFamily="18" charset="2"/>
              </a:rPr>
              <a:t>Qj</a:t>
            </a:r>
            <a:r>
              <a:rPr lang="en-US" altLang="zh-CN" sz="2000" dirty="0">
                <a:ea typeface="宋体" panose="02010600030101010101" pitchFamily="2" charset="-122"/>
                <a:sym typeface="Symbol" panose="05050102010706020507" pitchFamily="18" charset="2"/>
              </a:rPr>
              <a:t> 0</a:t>
            </a:r>
            <a:r>
              <a:rPr lang="en-US" altLang="zh-CN" sz="2000" dirty="0">
                <a:ea typeface="宋体" panose="02010600030101010101" pitchFamily="2" charset="-122"/>
              </a:rPr>
              <a:t> }</a:t>
            </a:r>
          </a:p>
          <a:p>
            <a:pPr lvl="1">
              <a:spcBef>
                <a:spcPct val="10000"/>
              </a:spcBef>
            </a:pPr>
            <a:r>
              <a:rPr lang="en-US" altLang="zh-CN" sz="2000" dirty="0">
                <a:ea typeface="宋体" panose="02010600030101010101" pitchFamily="2" charset="-122"/>
              </a:rPr>
              <a:t>            if(</a:t>
            </a:r>
            <a:r>
              <a:rPr lang="en-US" altLang="zh-CN" sz="2000" dirty="0" err="1">
                <a:ea typeface="宋体" panose="02010600030101010101" pitchFamily="2" charset="-122"/>
              </a:rPr>
              <a:t>RegisterStat</a:t>
            </a:r>
            <a:r>
              <a:rPr lang="en-US" altLang="zh-CN" sz="2000" dirty="0">
                <a:ea typeface="宋体" panose="02010600030101010101" pitchFamily="2" charset="-122"/>
              </a:rPr>
              <a:t>[</a:t>
            </a:r>
            <a:r>
              <a:rPr lang="en-US" altLang="zh-CN" sz="2000" dirty="0" err="1">
                <a:ea typeface="宋体" panose="02010600030101010101" pitchFamily="2" charset="-122"/>
              </a:rPr>
              <a:t>rt</a:t>
            </a:r>
            <a:r>
              <a:rPr lang="en-US" altLang="zh-CN" sz="2000" dirty="0">
                <a:ea typeface="宋体" panose="02010600030101010101" pitchFamily="2" charset="-122"/>
              </a:rPr>
              <a:t>].Qi</a:t>
            </a:r>
            <a:r>
              <a:rPr lang="en-US" altLang="zh-CN" sz="2000" dirty="0">
                <a:ea typeface="宋体" panose="02010600030101010101" pitchFamily="2" charset="-122"/>
                <a:sym typeface="Symbol" panose="05050102010706020507" pitchFamily="18" charset="2"/>
              </a:rPr>
              <a:t>0</a:t>
            </a:r>
            <a:r>
              <a:rPr lang="en-US" altLang="zh-CN" sz="2000" dirty="0">
                <a:ea typeface="宋体" panose="02010600030101010101" pitchFamily="2" charset="-122"/>
              </a:rPr>
              <a:t>) {RS[r].</a:t>
            </a:r>
            <a:r>
              <a:rPr lang="en-US" altLang="zh-CN" sz="2000" dirty="0" err="1">
                <a:ea typeface="宋体" panose="02010600030101010101" pitchFamily="2" charset="-122"/>
              </a:rPr>
              <a:t>Qk</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a:t>
            </a:r>
            <a:r>
              <a:rPr lang="en-US" altLang="zh-CN" sz="2000" dirty="0" err="1">
                <a:ea typeface="宋体" panose="02010600030101010101" pitchFamily="2" charset="-122"/>
                <a:sym typeface="Symbol" panose="05050102010706020507" pitchFamily="18" charset="2"/>
              </a:rPr>
              <a:t>RegisterStat</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rt</a:t>
            </a:r>
            <a:r>
              <a:rPr lang="en-US" altLang="zh-CN" sz="2000" dirty="0">
                <a:ea typeface="宋体" panose="02010600030101010101" pitchFamily="2" charset="-122"/>
                <a:sym typeface="Symbol" panose="05050102010706020507" pitchFamily="18" charset="2"/>
              </a:rPr>
              <a:t>].Qi</a:t>
            </a:r>
            <a:r>
              <a:rPr lang="en-US" altLang="zh-CN" sz="2000" dirty="0">
                <a:ea typeface="宋体" panose="02010600030101010101" pitchFamily="2" charset="-122"/>
              </a:rPr>
              <a:t>}</a:t>
            </a:r>
          </a:p>
          <a:p>
            <a:pPr lvl="1">
              <a:spcBef>
                <a:spcPct val="10000"/>
              </a:spcBef>
            </a:pPr>
            <a:r>
              <a:rPr lang="en-US" altLang="zh-CN" sz="2000" dirty="0">
                <a:ea typeface="宋体" panose="02010600030101010101" pitchFamily="2" charset="-122"/>
              </a:rPr>
              <a:t>            else {RS[r].</a:t>
            </a:r>
            <a:r>
              <a:rPr lang="en-US" altLang="zh-CN" sz="2000" dirty="0" err="1">
                <a:ea typeface="宋体" panose="02010600030101010101" pitchFamily="2" charset="-122"/>
              </a:rPr>
              <a:t>Vk</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Reg</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rt</a:t>
            </a:r>
            <a:r>
              <a:rPr lang="en-US" altLang="zh-CN" sz="2000" dirty="0">
                <a:ea typeface="宋体" panose="02010600030101010101" pitchFamily="2" charset="-122"/>
                <a:sym typeface="Symbol" panose="05050102010706020507" pitchFamily="18" charset="2"/>
              </a:rPr>
              <a:t>]; RS[r].Qk0</a:t>
            </a:r>
            <a:r>
              <a:rPr lang="en-US" altLang="zh-CN" sz="2000" dirty="0">
                <a:ea typeface="宋体" panose="02010600030101010101" pitchFamily="2" charset="-122"/>
              </a:rPr>
              <a:t> }</a:t>
            </a:r>
          </a:p>
          <a:p>
            <a:pPr lvl="1">
              <a:spcBef>
                <a:spcPct val="10000"/>
              </a:spcBef>
            </a:pPr>
            <a:r>
              <a:rPr lang="en-US" altLang="zh-CN" sz="2000" dirty="0">
                <a:ea typeface="宋体" panose="02010600030101010101" pitchFamily="2" charset="-122"/>
              </a:rPr>
              <a:t>            RS[r].Busy </a:t>
            </a:r>
            <a:r>
              <a:rPr lang="en-US" altLang="zh-CN" sz="2000" dirty="0">
                <a:ea typeface="宋体" panose="02010600030101010101" pitchFamily="2" charset="-122"/>
                <a:sym typeface="Symbol" panose="05050102010706020507" pitchFamily="18" charset="2"/>
              </a:rPr>
              <a:t> yes; </a:t>
            </a:r>
            <a:r>
              <a:rPr lang="en-US" altLang="zh-CN" sz="2000" dirty="0" err="1">
                <a:ea typeface="宋体" panose="02010600030101010101" pitchFamily="2" charset="-122"/>
                <a:sym typeface="Symbol" panose="05050102010706020507" pitchFamily="18" charset="2"/>
              </a:rPr>
              <a:t>RegisterStat</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rd</a:t>
            </a:r>
            <a:r>
              <a:rPr lang="en-US" altLang="zh-CN" sz="2000" dirty="0">
                <a:ea typeface="宋体" panose="02010600030101010101" pitchFamily="2" charset="-122"/>
                <a:sym typeface="Symbol" panose="05050102010706020507" pitchFamily="18" charset="2"/>
              </a:rPr>
              <a:t>].Qi = r;</a:t>
            </a:r>
          </a:p>
          <a:p>
            <a:pPr lvl="1">
              <a:spcBef>
                <a:spcPct val="10000"/>
              </a:spcBef>
            </a:pPr>
            <a:r>
              <a:rPr lang="en-US" altLang="zh-CN" sz="2000" dirty="0">
                <a:ea typeface="宋体" panose="02010600030101010101" pitchFamily="2" charset="-122"/>
                <a:sym typeface="Symbol" panose="05050102010706020507" pitchFamily="18" charset="2"/>
              </a:rPr>
              <a:t>Load or Store:</a:t>
            </a:r>
          </a:p>
          <a:p>
            <a:pPr lvl="1">
              <a:spcBef>
                <a:spcPct val="10000"/>
              </a:spcBef>
            </a:pPr>
            <a:r>
              <a:rPr lang="en-US" altLang="zh-CN" sz="2000" dirty="0">
                <a:ea typeface="宋体" panose="02010600030101010101" pitchFamily="2" charset="-122"/>
                <a:sym typeface="Symbol" panose="05050102010706020507" pitchFamily="18" charset="2"/>
              </a:rPr>
              <a:t>      Wait until: Buffer r empty</a:t>
            </a:r>
          </a:p>
          <a:p>
            <a:pPr lvl="1">
              <a:spcBef>
                <a:spcPct val="10000"/>
              </a:spcBef>
            </a:pPr>
            <a:r>
              <a:rPr lang="en-US" altLang="zh-CN" sz="2000" dirty="0">
                <a:ea typeface="宋体" panose="02010600030101010101" pitchFamily="2" charset="-122"/>
                <a:sym typeface="Symbol" panose="05050102010706020507" pitchFamily="18" charset="2"/>
              </a:rPr>
              <a:t>      Action or bookkeeping:</a:t>
            </a:r>
          </a:p>
          <a:p>
            <a:pPr lvl="1">
              <a:spcBef>
                <a:spcPct val="10000"/>
              </a:spcBef>
            </a:pPr>
            <a:r>
              <a:rPr lang="en-US" altLang="zh-CN" sz="2000" dirty="0">
                <a:ea typeface="宋体" panose="02010600030101010101" pitchFamily="2" charset="-122"/>
                <a:sym typeface="Symbol" panose="05050102010706020507" pitchFamily="18" charset="2"/>
              </a:rPr>
              <a:t>           </a:t>
            </a:r>
            <a:r>
              <a:rPr lang="en-US" altLang="zh-CN" sz="2000" dirty="0">
                <a:ea typeface="宋体" panose="02010600030101010101" pitchFamily="2" charset="-122"/>
              </a:rPr>
              <a:t>if(</a:t>
            </a:r>
            <a:r>
              <a:rPr lang="en-US" altLang="zh-CN" sz="2000" dirty="0" err="1">
                <a:ea typeface="宋体" panose="02010600030101010101" pitchFamily="2" charset="-122"/>
              </a:rPr>
              <a:t>RegisterStat</a:t>
            </a:r>
            <a:r>
              <a:rPr lang="en-US" altLang="zh-CN" sz="2000" dirty="0">
                <a:ea typeface="宋体" panose="02010600030101010101" pitchFamily="2" charset="-122"/>
              </a:rPr>
              <a:t>[</a:t>
            </a:r>
            <a:r>
              <a:rPr lang="en-US" altLang="zh-CN" sz="2000" dirty="0" err="1">
                <a:ea typeface="宋体" panose="02010600030101010101" pitchFamily="2" charset="-122"/>
              </a:rPr>
              <a:t>rs</a:t>
            </a:r>
            <a:r>
              <a:rPr lang="en-US" altLang="zh-CN" sz="2000" dirty="0">
                <a:ea typeface="宋体" panose="02010600030101010101" pitchFamily="2" charset="-122"/>
              </a:rPr>
              <a:t>].Qi</a:t>
            </a:r>
            <a:r>
              <a:rPr lang="en-US" altLang="zh-CN" sz="2000" dirty="0">
                <a:ea typeface="宋体" panose="02010600030101010101" pitchFamily="2" charset="-122"/>
                <a:sym typeface="Symbol" panose="05050102010706020507" pitchFamily="18" charset="2"/>
              </a:rPr>
              <a:t>0</a:t>
            </a:r>
            <a:r>
              <a:rPr lang="en-US" altLang="zh-CN" sz="2000" dirty="0">
                <a:ea typeface="宋体" panose="02010600030101010101" pitchFamily="2" charset="-122"/>
              </a:rPr>
              <a:t>) {RS[r].</a:t>
            </a:r>
            <a:r>
              <a:rPr lang="en-US" altLang="zh-CN" sz="2000" dirty="0" err="1">
                <a:ea typeface="宋体" panose="02010600030101010101" pitchFamily="2" charset="-122"/>
              </a:rPr>
              <a:t>Qj</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a:t>
            </a:r>
            <a:r>
              <a:rPr lang="en-US" altLang="zh-CN" sz="2000" dirty="0" err="1">
                <a:ea typeface="宋体" panose="02010600030101010101" pitchFamily="2" charset="-122"/>
                <a:sym typeface="Symbol" panose="05050102010706020507" pitchFamily="18" charset="2"/>
              </a:rPr>
              <a:t>RegisterStat</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rs</a:t>
            </a:r>
            <a:r>
              <a:rPr lang="en-US" altLang="zh-CN" sz="2000" dirty="0">
                <a:ea typeface="宋体" panose="02010600030101010101" pitchFamily="2" charset="-122"/>
                <a:sym typeface="Symbol" panose="05050102010706020507" pitchFamily="18" charset="2"/>
              </a:rPr>
              <a:t>].Qi</a:t>
            </a:r>
            <a:r>
              <a:rPr lang="en-US" altLang="zh-CN" sz="2000" dirty="0">
                <a:ea typeface="宋体" panose="02010600030101010101" pitchFamily="2" charset="-122"/>
              </a:rPr>
              <a:t>}</a:t>
            </a:r>
          </a:p>
          <a:p>
            <a:pPr lvl="1">
              <a:spcBef>
                <a:spcPct val="10000"/>
              </a:spcBef>
            </a:pPr>
            <a:r>
              <a:rPr lang="en-US" altLang="zh-CN" sz="2000" dirty="0">
                <a:ea typeface="宋体" panose="02010600030101010101" pitchFamily="2" charset="-122"/>
              </a:rPr>
              <a:t>           else {RS[r].</a:t>
            </a:r>
            <a:r>
              <a:rPr lang="en-US" altLang="zh-CN" sz="2000" dirty="0" err="1">
                <a:ea typeface="宋体" panose="02010600030101010101" pitchFamily="2" charset="-122"/>
              </a:rPr>
              <a:t>Vj</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Reg</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rs</a:t>
            </a:r>
            <a:r>
              <a:rPr lang="en-US" altLang="zh-CN" sz="2000" dirty="0">
                <a:ea typeface="宋体" panose="02010600030101010101" pitchFamily="2" charset="-122"/>
                <a:sym typeface="Symbol" panose="05050102010706020507" pitchFamily="18" charset="2"/>
              </a:rPr>
              <a:t>]; RS[r].</a:t>
            </a:r>
            <a:r>
              <a:rPr lang="en-US" altLang="zh-CN" sz="2000" dirty="0" err="1">
                <a:ea typeface="宋体" panose="02010600030101010101" pitchFamily="2" charset="-122"/>
                <a:sym typeface="Symbol" panose="05050102010706020507" pitchFamily="18" charset="2"/>
              </a:rPr>
              <a:t>Qj</a:t>
            </a:r>
            <a:r>
              <a:rPr lang="en-US" altLang="zh-CN" sz="2000" dirty="0">
                <a:ea typeface="宋体" panose="02010600030101010101" pitchFamily="2" charset="-122"/>
                <a:sym typeface="Symbol" panose="05050102010706020507" pitchFamily="18" charset="2"/>
              </a:rPr>
              <a:t> 0</a:t>
            </a:r>
            <a:r>
              <a:rPr lang="en-US" altLang="zh-CN" sz="2000" dirty="0">
                <a:ea typeface="宋体" panose="02010600030101010101" pitchFamily="2" charset="-122"/>
              </a:rPr>
              <a:t> }</a:t>
            </a:r>
          </a:p>
          <a:p>
            <a:pPr lvl="1">
              <a:spcBef>
                <a:spcPct val="10000"/>
              </a:spcBef>
            </a:pPr>
            <a:r>
              <a:rPr lang="en-US" altLang="zh-CN" sz="2000" dirty="0">
                <a:ea typeface="宋体" panose="02010600030101010101" pitchFamily="2" charset="-122"/>
              </a:rPr>
              <a:t>           RS[r].A </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imm</a:t>
            </a:r>
            <a:r>
              <a:rPr lang="en-US" altLang="zh-CN" sz="2000" dirty="0">
                <a:ea typeface="宋体" panose="02010600030101010101" pitchFamily="2" charset="-122"/>
                <a:sym typeface="Symbol" panose="05050102010706020507" pitchFamily="18" charset="2"/>
              </a:rPr>
              <a:t>;   RS[r].Busy  yes;</a:t>
            </a:r>
          </a:p>
          <a:p>
            <a:pPr lvl="1">
              <a:spcBef>
                <a:spcPct val="10000"/>
              </a:spcBef>
            </a:pPr>
            <a:r>
              <a:rPr lang="en-US" altLang="zh-CN" sz="2000" dirty="0">
                <a:ea typeface="宋体" panose="02010600030101010101" pitchFamily="2" charset="-122"/>
                <a:sym typeface="Symbol" panose="05050102010706020507" pitchFamily="18" charset="2"/>
              </a:rPr>
              <a:t>   </a:t>
            </a:r>
            <a:r>
              <a:rPr lang="en-US" altLang="zh-CN" sz="2000" dirty="0" smtClean="0">
                <a:ea typeface="宋体" panose="02010600030101010101" pitchFamily="2" charset="-122"/>
                <a:sym typeface="Symbol" panose="05050102010706020507" pitchFamily="18" charset="2"/>
              </a:rPr>
              <a:t>   Load </a:t>
            </a:r>
            <a:r>
              <a:rPr lang="en-US" altLang="zh-CN" sz="2000" dirty="0">
                <a:ea typeface="宋体" panose="02010600030101010101" pitchFamily="2" charset="-122"/>
                <a:sym typeface="Symbol" panose="05050102010706020507" pitchFamily="18" charset="2"/>
              </a:rPr>
              <a:t>only:     </a:t>
            </a:r>
            <a:r>
              <a:rPr lang="en-US" altLang="zh-CN" sz="2000" dirty="0" err="1">
                <a:ea typeface="宋体" panose="02010600030101010101" pitchFamily="2" charset="-122"/>
                <a:sym typeface="Symbol" panose="05050102010706020507" pitchFamily="18" charset="2"/>
              </a:rPr>
              <a:t>RegisterStat</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rt</a:t>
            </a:r>
            <a:r>
              <a:rPr lang="en-US" altLang="zh-CN" sz="2000" dirty="0">
                <a:ea typeface="宋体" panose="02010600030101010101" pitchFamily="2" charset="-122"/>
              </a:rPr>
              <a:t>].Qi = r;</a:t>
            </a:r>
          </a:p>
          <a:p>
            <a:pPr lvl="1">
              <a:spcBef>
                <a:spcPct val="10000"/>
              </a:spcBef>
            </a:pPr>
            <a:r>
              <a:rPr lang="en-US" altLang="zh-CN" sz="2000" dirty="0">
                <a:ea typeface="宋体" panose="02010600030101010101" pitchFamily="2" charset="-122"/>
              </a:rPr>
              <a:t>   </a:t>
            </a:r>
            <a:r>
              <a:rPr lang="en-US" altLang="zh-CN" sz="2000" dirty="0" smtClean="0">
                <a:ea typeface="宋体" panose="02010600030101010101" pitchFamily="2" charset="-122"/>
              </a:rPr>
              <a:t>  Store </a:t>
            </a:r>
            <a:r>
              <a:rPr lang="en-US" altLang="zh-CN" sz="2000" dirty="0">
                <a:ea typeface="宋体" panose="02010600030101010101" pitchFamily="2" charset="-122"/>
              </a:rPr>
              <a:t>only: </a:t>
            </a:r>
          </a:p>
          <a:p>
            <a:pPr lvl="1">
              <a:spcBef>
                <a:spcPct val="10000"/>
              </a:spcBef>
            </a:pPr>
            <a:r>
              <a:rPr lang="en-US" altLang="zh-CN" sz="2000" dirty="0">
                <a:ea typeface="宋体" panose="02010600030101010101" pitchFamily="2" charset="-122"/>
              </a:rPr>
              <a:t>           if(</a:t>
            </a:r>
            <a:r>
              <a:rPr lang="en-US" altLang="zh-CN" sz="2000" dirty="0" err="1">
                <a:ea typeface="宋体" panose="02010600030101010101" pitchFamily="2" charset="-122"/>
              </a:rPr>
              <a:t>RegisterStat</a:t>
            </a:r>
            <a:r>
              <a:rPr lang="en-US" altLang="zh-CN" sz="2000" dirty="0">
                <a:ea typeface="宋体" panose="02010600030101010101" pitchFamily="2" charset="-122"/>
              </a:rPr>
              <a:t>[</a:t>
            </a:r>
            <a:r>
              <a:rPr lang="en-US" altLang="zh-CN" sz="2000" dirty="0" err="1">
                <a:ea typeface="宋体" panose="02010600030101010101" pitchFamily="2" charset="-122"/>
              </a:rPr>
              <a:t>rt</a:t>
            </a:r>
            <a:r>
              <a:rPr lang="en-US" altLang="zh-CN" sz="2000" dirty="0">
                <a:ea typeface="宋体" panose="02010600030101010101" pitchFamily="2" charset="-122"/>
              </a:rPr>
              <a:t>].Qi</a:t>
            </a:r>
            <a:r>
              <a:rPr lang="en-US" altLang="zh-CN" sz="2000" dirty="0">
                <a:ea typeface="宋体" panose="02010600030101010101" pitchFamily="2" charset="-122"/>
                <a:sym typeface="Symbol" panose="05050102010706020507" pitchFamily="18" charset="2"/>
              </a:rPr>
              <a:t>0</a:t>
            </a:r>
            <a:r>
              <a:rPr lang="en-US" altLang="zh-CN" sz="2000" dirty="0">
                <a:ea typeface="宋体" panose="02010600030101010101" pitchFamily="2" charset="-122"/>
              </a:rPr>
              <a:t>) {RS[r].</a:t>
            </a:r>
            <a:r>
              <a:rPr lang="en-US" altLang="zh-CN" sz="2000" dirty="0" err="1">
                <a:ea typeface="宋体" panose="02010600030101010101" pitchFamily="2" charset="-122"/>
              </a:rPr>
              <a:t>Qk</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a:t>
            </a:r>
            <a:r>
              <a:rPr lang="en-US" altLang="zh-CN" sz="2000" dirty="0" err="1">
                <a:ea typeface="宋体" panose="02010600030101010101" pitchFamily="2" charset="-122"/>
                <a:sym typeface="Symbol" panose="05050102010706020507" pitchFamily="18" charset="2"/>
              </a:rPr>
              <a:t>RegisterStat</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rt</a:t>
            </a:r>
            <a:r>
              <a:rPr lang="en-US" altLang="zh-CN" sz="2000" dirty="0">
                <a:ea typeface="宋体" panose="02010600030101010101" pitchFamily="2" charset="-122"/>
                <a:sym typeface="Symbol" panose="05050102010706020507" pitchFamily="18" charset="2"/>
              </a:rPr>
              <a:t>].Qi</a:t>
            </a:r>
            <a:r>
              <a:rPr lang="en-US" altLang="zh-CN" sz="2000" dirty="0">
                <a:ea typeface="宋体" panose="02010600030101010101" pitchFamily="2" charset="-122"/>
              </a:rPr>
              <a:t>}</a:t>
            </a:r>
          </a:p>
          <a:p>
            <a:pPr lvl="1">
              <a:spcBef>
                <a:spcPct val="10000"/>
              </a:spcBef>
            </a:pPr>
            <a:r>
              <a:rPr lang="en-US" altLang="zh-CN" sz="2000" dirty="0">
                <a:ea typeface="宋体" panose="02010600030101010101" pitchFamily="2" charset="-122"/>
              </a:rPr>
              <a:t>            else {RS[r].</a:t>
            </a:r>
            <a:r>
              <a:rPr lang="en-US" altLang="zh-CN" sz="2000" dirty="0" err="1">
                <a:ea typeface="宋体" panose="02010600030101010101" pitchFamily="2" charset="-122"/>
              </a:rPr>
              <a:t>Vk</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Reg</a:t>
            </a:r>
            <a:r>
              <a:rPr lang="en-US" altLang="zh-CN" sz="2000" dirty="0">
                <a:ea typeface="宋体" panose="02010600030101010101" pitchFamily="2" charset="-122"/>
                <a:sym typeface="Symbol" panose="05050102010706020507" pitchFamily="18" charset="2"/>
              </a:rPr>
              <a:t>[</a:t>
            </a:r>
            <a:r>
              <a:rPr lang="en-US" altLang="zh-CN" sz="2000" dirty="0" err="1">
                <a:ea typeface="宋体" panose="02010600030101010101" pitchFamily="2" charset="-122"/>
                <a:sym typeface="Symbol" panose="05050102010706020507" pitchFamily="18" charset="2"/>
              </a:rPr>
              <a:t>rt</a:t>
            </a:r>
            <a:r>
              <a:rPr lang="en-US" altLang="zh-CN" sz="2000" dirty="0">
                <a:ea typeface="宋体" panose="02010600030101010101" pitchFamily="2" charset="-122"/>
                <a:sym typeface="Symbol" panose="05050102010706020507" pitchFamily="18" charset="2"/>
              </a:rPr>
              <a:t>]; RS[r].Qk0</a:t>
            </a:r>
            <a:r>
              <a:rPr lang="en-US" altLang="zh-CN" sz="2000" dirty="0">
                <a:ea typeface="宋体" panose="02010600030101010101" pitchFamily="2" charset="-122"/>
              </a:rPr>
              <a:t> }</a:t>
            </a:r>
          </a:p>
        </p:txBody>
      </p:sp>
      <p:sp>
        <p:nvSpPr>
          <p:cNvPr id="13317" name="Text Box 1055"/>
          <p:cNvSpPr txBox="1">
            <a:spLocks noChangeArrowheads="1"/>
          </p:cNvSpPr>
          <p:nvPr/>
        </p:nvSpPr>
        <p:spPr bwMode="auto">
          <a:xfrm>
            <a:off x="8432908" y="3160137"/>
            <a:ext cx="3600450" cy="107721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1600" dirty="0" err="1">
                <a:ea typeface="宋体" panose="02010600030101010101" pitchFamily="2" charset="-122"/>
              </a:rPr>
              <a:t>rs</a:t>
            </a:r>
            <a:r>
              <a:rPr lang="en-US" altLang="zh-CN" sz="1600" dirty="0">
                <a:ea typeface="宋体" panose="02010600030101010101" pitchFamily="2" charset="-122"/>
              </a:rPr>
              <a:t>, </a:t>
            </a:r>
            <a:r>
              <a:rPr lang="en-US" altLang="zh-CN" sz="1600" dirty="0" err="1">
                <a:ea typeface="宋体" panose="02010600030101010101" pitchFamily="2" charset="-122"/>
              </a:rPr>
              <a:t>rt</a:t>
            </a:r>
            <a:r>
              <a:rPr lang="en-US" altLang="zh-CN" sz="1600" dirty="0">
                <a:ea typeface="宋体" panose="02010600030101010101" pitchFamily="2" charset="-122"/>
              </a:rPr>
              <a:t> : </a:t>
            </a:r>
            <a:r>
              <a:rPr lang="zh-CN" altLang="en-US" sz="1600" dirty="0">
                <a:ea typeface="宋体" panose="02010600030101010101" pitchFamily="2" charset="-122"/>
              </a:rPr>
              <a:t>源寄存器名；</a:t>
            </a:r>
            <a:r>
              <a:rPr lang="en-US" altLang="zh-CN" sz="1600" dirty="0" err="1">
                <a:ea typeface="宋体" panose="02010600030101010101" pitchFamily="2" charset="-122"/>
              </a:rPr>
              <a:t>rd</a:t>
            </a:r>
            <a:r>
              <a:rPr lang="en-US" altLang="zh-CN" sz="1600" dirty="0">
                <a:ea typeface="宋体" panose="02010600030101010101" pitchFamily="2" charset="-122"/>
              </a:rPr>
              <a:t>:</a:t>
            </a:r>
            <a:r>
              <a:rPr lang="zh-CN" altLang="en-US" sz="1600" dirty="0">
                <a:ea typeface="宋体" panose="02010600030101010101" pitchFamily="2" charset="-122"/>
              </a:rPr>
              <a:t>目的寄存器名</a:t>
            </a:r>
            <a:endParaRPr lang="en-US" altLang="zh-CN" sz="1600" dirty="0">
              <a:ea typeface="宋体" panose="02010600030101010101" pitchFamily="2" charset="-122"/>
            </a:endParaRPr>
          </a:p>
          <a:p>
            <a:r>
              <a:rPr lang="en-US" altLang="zh-CN" sz="1600" dirty="0">
                <a:ea typeface="宋体" panose="02010600030101010101" pitchFamily="2" charset="-122"/>
              </a:rPr>
              <a:t>RS: </a:t>
            </a:r>
            <a:r>
              <a:rPr lang="zh-CN" altLang="en-US" sz="1600" dirty="0">
                <a:ea typeface="宋体" panose="02010600030101010101" pitchFamily="2" charset="-122"/>
              </a:rPr>
              <a:t>保留站</a:t>
            </a:r>
            <a:r>
              <a:rPr lang="zh-CN" altLang="en-US" sz="1600" dirty="0" smtClean="0">
                <a:ea typeface="宋体" panose="02010600030101010101" pitchFamily="2" charset="-122"/>
              </a:rPr>
              <a:t>数据结构；</a:t>
            </a:r>
            <a:r>
              <a:rPr lang="en-US" altLang="zh-CN" sz="1600" dirty="0" smtClean="0">
                <a:ea typeface="宋体" panose="02010600030101010101" pitchFamily="2" charset="-122"/>
              </a:rPr>
              <a:t>r:</a:t>
            </a:r>
            <a:r>
              <a:rPr lang="zh-CN" altLang="en-US" sz="1600" dirty="0" smtClean="0">
                <a:ea typeface="宋体" panose="02010600030101010101" pitchFamily="2" charset="-122"/>
              </a:rPr>
              <a:t>保留站编号</a:t>
            </a:r>
            <a:endParaRPr lang="en-US" altLang="zh-CN" sz="1600" dirty="0" smtClean="0">
              <a:ea typeface="宋体" panose="02010600030101010101" pitchFamily="2" charset="-122"/>
            </a:endParaRPr>
          </a:p>
          <a:p>
            <a:r>
              <a:rPr lang="en-US" altLang="zh-CN" sz="1600" dirty="0" err="1" smtClean="0">
                <a:ea typeface="宋体" panose="02010600030101010101" pitchFamily="2" charset="-122"/>
              </a:rPr>
              <a:t>RegisterStat</a:t>
            </a:r>
            <a:r>
              <a:rPr lang="zh-CN" altLang="en-US" sz="1600" dirty="0" smtClean="0">
                <a:ea typeface="宋体" panose="02010600030101010101" pitchFamily="2" charset="-122"/>
              </a:rPr>
              <a:t>：寄存器状态表</a:t>
            </a:r>
            <a:endParaRPr lang="en-US" altLang="zh-CN" sz="1600" dirty="0" smtClean="0">
              <a:ea typeface="宋体" panose="02010600030101010101" pitchFamily="2" charset="-122"/>
            </a:endParaRPr>
          </a:p>
          <a:p>
            <a:r>
              <a:rPr lang="en-US" altLang="zh-CN" sz="1600" dirty="0" err="1">
                <a:ea typeface="宋体" panose="02010600030101010101" pitchFamily="2" charset="-122"/>
              </a:rPr>
              <a:t>Reg</a:t>
            </a:r>
            <a:r>
              <a:rPr lang="zh-CN" altLang="en-US" sz="1600" dirty="0" smtClean="0">
                <a:ea typeface="宋体" panose="02010600030101010101" pitchFamily="2" charset="-122"/>
              </a:rPr>
              <a:t>： 寄存器堆</a:t>
            </a:r>
            <a:endParaRPr lang="en-US" altLang="zh-CN" sz="1600" dirty="0" smtClean="0">
              <a:ea typeface="宋体" panose="02010600030101010101" pitchFamily="2" charset="-122"/>
            </a:endParaRPr>
          </a:p>
        </p:txBody>
      </p:sp>
    </p:spTree>
    <p:extLst>
      <p:ext uri="{BB962C8B-B14F-4D97-AF65-F5344CB8AC3E}">
        <p14:creationId xmlns:p14="http://schemas.microsoft.com/office/powerpoint/2010/main" val="36816880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675861" y="810938"/>
            <a:ext cx="10800521" cy="5274365"/>
          </a:xfrm>
        </p:spPr>
        <p:txBody>
          <a:bodyPr>
            <a:normAutofit/>
          </a:bodyPr>
          <a:lstStyle/>
          <a:p>
            <a:pPr marL="0" indent="0">
              <a:lnSpc>
                <a:spcPct val="100000"/>
              </a:lnSpc>
              <a:spcBef>
                <a:spcPct val="10000"/>
              </a:spcBef>
              <a:buNone/>
            </a:pPr>
            <a:r>
              <a:rPr lang="en-US" altLang="zh-CN" sz="2400" b="1" dirty="0" smtClean="0">
                <a:ea typeface="宋体" panose="02010600030101010101" pitchFamily="2" charset="-122"/>
              </a:rPr>
              <a:t>2</a:t>
            </a:r>
            <a:r>
              <a:rPr lang="zh-CN" altLang="en-US" sz="2400" b="1" dirty="0" smtClean="0">
                <a:ea typeface="宋体" panose="02010600030101010101" pitchFamily="2" charset="-122"/>
              </a:rPr>
              <a:t>、</a:t>
            </a:r>
            <a:r>
              <a:rPr lang="en-US" altLang="zh-CN" sz="2400" b="1" dirty="0" smtClean="0">
                <a:ea typeface="宋体" panose="02010600030101010101" pitchFamily="2" charset="-122"/>
              </a:rPr>
              <a:t>Execute</a:t>
            </a:r>
            <a:endParaRPr lang="en-US" altLang="zh-CN" sz="2400" b="1" dirty="0">
              <a:ea typeface="宋体" panose="02010600030101010101" pitchFamily="2" charset="-122"/>
            </a:endParaRPr>
          </a:p>
          <a:p>
            <a:pPr>
              <a:lnSpc>
                <a:spcPct val="100000"/>
              </a:lnSpc>
              <a:spcBef>
                <a:spcPct val="10000"/>
              </a:spcBef>
              <a:buFont typeface="Wingdings" panose="05000000000000000000" pitchFamily="2" charset="2"/>
              <a:buNone/>
            </a:pPr>
            <a:r>
              <a:rPr lang="en-US" altLang="zh-CN" sz="2400" b="1" dirty="0">
                <a:ea typeface="宋体" panose="02010600030101010101" pitchFamily="2" charset="-122"/>
              </a:rPr>
              <a:t>   FP Operation</a:t>
            </a:r>
          </a:p>
          <a:p>
            <a:pPr>
              <a:lnSpc>
                <a:spcPct val="100000"/>
              </a:lnSpc>
              <a:spcBef>
                <a:spcPct val="10000"/>
              </a:spcBef>
              <a:buFont typeface="Wingdings" panose="05000000000000000000" pitchFamily="2" charset="2"/>
              <a:buNone/>
            </a:pPr>
            <a:r>
              <a:rPr lang="en-US" altLang="zh-CN" sz="2400" b="1" dirty="0">
                <a:ea typeface="宋体" panose="02010600030101010101" pitchFamily="2" charset="-122"/>
              </a:rPr>
              <a:t>       wait until: (RS[r].</a:t>
            </a:r>
            <a:r>
              <a:rPr lang="en-US" altLang="zh-CN" sz="2400" b="1" dirty="0" err="1">
                <a:ea typeface="宋体" panose="02010600030101010101" pitchFamily="2" charset="-122"/>
              </a:rPr>
              <a:t>Qj</a:t>
            </a:r>
            <a:r>
              <a:rPr lang="en-US" altLang="zh-CN" sz="2400" b="1" dirty="0">
                <a:ea typeface="宋体" panose="02010600030101010101" pitchFamily="2" charset="-122"/>
              </a:rPr>
              <a:t>=0) and (RS[r].</a:t>
            </a:r>
            <a:r>
              <a:rPr lang="en-US" altLang="zh-CN" sz="2400" b="1" dirty="0" err="1">
                <a:ea typeface="宋体" panose="02010600030101010101" pitchFamily="2" charset="-122"/>
              </a:rPr>
              <a:t>Qk</a:t>
            </a:r>
            <a:r>
              <a:rPr lang="en-US" altLang="zh-CN" sz="2400" b="1" dirty="0">
                <a:ea typeface="宋体" panose="02010600030101010101" pitchFamily="2" charset="-122"/>
              </a:rPr>
              <a:t>=0)</a:t>
            </a:r>
          </a:p>
          <a:p>
            <a:pPr>
              <a:lnSpc>
                <a:spcPct val="100000"/>
              </a:lnSpc>
              <a:spcBef>
                <a:spcPct val="10000"/>
              </a:spcBef>
              <a:buFont typeface="Wingdings" panose="05000000000000000000" pitchFamily="2" charset="2"/>
              <a:buNone/>
            </a:pPr>
            <a:r>
              <a:rPr lang="en-US" altLang="zh-CN" sz="2400" b="1" dirty="0">
                <a:ea typeface="宋体" panose="02010600030101010101" pitchFamily="2" charset="-122"/>
              </a:rPr>
              <a:t>       Action or bookkeeping: </a:t>
            </a:r>
          </a:p>
          <a:p>
            <a:pPr>
              <a:lnSpc>
                <a:spcPct val="100000"/>
              </a:lnSpc>
              <a:spcBef>
                <a:spcPct val="10000"/>
              </a:spcBef>
              <a:buFont typeface="Wingdings" panose="05000000000000000000" pitchFamily="2" charset="2"/>
              <a:buNone/>
            </a:pPr>
            <a:r>
              <a:rPr lang="en-US" altLang="zh-CN" sz="2400" b="1" dirty="0">
                <a:ea typeface="宋体" panose="02010600030101010101" pitchFamily="2" charset="-122"/>
              </a:rPr>
              <a:t>           computer result: Operands are in </a:t>
            </a:r>
            <a:r>
              <a:rPr lang="en-US" altLang="zh-CN" sz="2400" b="1" dirty="0" err="1">
                <a:ea typeface="宋体" panose="02010600030101010101" pitchFamily="2" charset="-122"/>
              </a:rPr>
              <a:t>Vj</a:t>
            </a:r>
            <a:r>
              <a:rPr lang="en-US" altLang="zh-CN" sz="2400" b="1" dirty="0">
                <a:ea typeface="宋体" panose="02010600030101010101" pitchFamily="2" charset="-122"/>
              </a:rPr>
              <a:t> and </a:t>
            </a:r>
            <a:r>
              <a:rPr lang="en-US" altLang="zh-CN" sz="2400" b="1" dirty="0" err="1">
                <a:ea typeface="宋体" panose="02010600030101010101" pitchFamily="2" charset="-122"/>
              </a:rPr>
              <a:t>Vk</a:t>
            </a:r>
            <a:endParaRPr lang="en-US" altLang="zh-CN" sz="2400" b="1" dirty="0">
              <a:ea typeface="宋体" panose="02010600030101010101" pitchFamily="2" charset="-122"/>
            </a:endParaRPr>
          </a:p>
          <a:p>
            <a:pPr>
              <a:lnSpc>
                <a:spcPct val="100000"/>
              </a:lnSpc>
              <a:spcBef>
                <a:spcPct val="10000"/>
              </a:spcBef>
              <a:buFont typeface="Wingdings" panose="05000000000000000000" pitchFamily="2" charset="2"/>
              <a:buNone/>
            </a:pPr>
            <a:r>
              <a:rPr lang="en-US" altLang="zh-CN" sz="2400" b="1" dirty="0">
                <a:ea typeface="宋体" panose="02010600030101010101" pitchFamily="2" charset="-122"/>
              </a:rPr>
              <a:t>   Load-store step1</a:t>
            </a:r>
          </a:p>
          <a:p>
            <a:pPr>
              <a:lnSpc>
                <a:spcPct val="100000"/>
              </a:lnSpc>
              <a:spcBef>
                <a:spcPct val="10000"/>
              </a:spcBef>
              <a:buFont typeface="Wingdings" panose="05000000000000000000" pitchFamily="2" charset="2"/>
              <a:buNone/>
            </a:pPr>
            <a:r>
              <a:rPr lang="en-US" altLang="zh-CN" sz="2400" b="1" dirty="0">
                <a:ea typeface="宋体" panose="02010600030101010101" pitchFamily="2" charset="-122"/>
              </a:rPr>
              <a:t>       wait until: RS[r].</a:t>
            </a:r>
            <a:r>
              <a:rPr lang="en-US" altLang="zh-CN" sz="2400" b="1" dirty="0" err="1">
                <a:ea typeface="宋体" panose="02010600030101010101" pitchFamily="2" charset="-122"/>
              </a:rPr>
              <a:t>Qj</a:t>
            </a:r>
            <a:r>
              <a:rPr lang="en-US" altLang="zh-CN" sz="2400" b="1" dirty="0">
                <a:ea typeface="宋体" panose="02010600030101010101" pitchFamily="2" charset="-122"/>
              </a:rPr>
              <a:t> =0 &amp; r is head of load-store queue</a:t>
            </a:r>
          </a:p>
          <a:p>
            <a:pPr>
              <a:lnSpc>
                <a:spcPct val="100000"/>
              </a:lnSpc>
              <a:spcBef>
                <a:spcPct val="10000"/>
              </a:spcBef>
              <a:buFont typeface="Wingdings" panose="05000000000000000000" pitchFamily="2" charset="2"/>
              <a:buNone/>
            </a:pPr>
            <a:r>
              <a:rPr lang="en-US" altLang="zh-CN" sz="2400" b="1" dirty="0">
                <a:ea typeface="宋体" panose="02010600030101010101" pitchFamily="2" charset="-122"/>
              </a:rPr>
              <a:t>        Action or bookkeeping:</a:t>
            </a:r>
          </a:p>
          <a:p>
            <a:pPr>
              <a:lnSpc>
                <a:spcPct val="100000"/>
              </a:lnSpc>
              <a:spcBef>
                <a:spcPct val="10000"/>
              </a:spcBef>
              <a:buFont typeface="Wingdings" panose="05000000000000000000" pitchFamily="2" charset="2"/>
              <a:buNone/>
            </a:pPr>
            <a:r>
              <a:rPr lang="en-US" altLang="zh-CN" sz="2400" b="1" dirty="0">
                <a:ea typeface="宋体" panose="02010600030101010101" pitchFamily="2" charset="-122"/>
              </a:rPr>
              <a:t>           </a:t>
            </a:r>
            <a:r>
              <a:rPr lang="en-US" altLang="zh-CN" sz="2400" b="1" dirty="0" smtClean="0">
                <a:ea typeface="宋体" panose="02010600030101010101" pitchFamily="2" charset="-122"/>
              </a:rPr>
              <a:t> RS[r</a:t>
            </a:r>
            <a:r>
              <a:rPr lang="en-US" altLang="zh-CN" sz="2400" b="1" dirty="0">
                <a:ea typeface="宋体" panose="02010600030101010101" pitchFamily="2" charset="-122"/>
              </a:rPr>
              <a:t>].A </a:t>
            </a:r>
            <a:r>
              <a:rPr lang="en-US" altLang="zh-CN" sz="2400" b="1" dirty="0">
                <a:ea typeface="宋体" panose="02010600030101010101" pitchFamily="2" charset="-122"/>
                <a:sym typeface="Symbol" panose="05050102010706020507" pitchFamily="18" charset="2"/>
              </a:rPr>
              <a:t> RS[r].</a:t>
            </a:r>
            <a:r>
              <a:rPr lang="en-US" altLang="zh-CN" sz="2400" b="1" dirty="0" err="1">
                <a:ea typeface="宋体" panose="02010600030101010101" pitchFamily="2" charset="-122"/>
                <a:sym typeface="Symbol" panose="05050102010706020507" pitchFamily="18" charset="2"/>
              </a:rPr>
              <a:t>Vj</a:t>
            </a:r>
            <a:r>
              <a:rPr lang="en-US" altLang="zh-CN" sz="2400" b="1" dirty="0">
                <a:ea typeface="宋体" panose="02010600030101010101" pitchFamily="2" charset="-122"/>
                <a:sym typeface="Symbol" panose="05050102010706020507" pitchFamily="18" charset="2"/>
              </a:rPr>
              <a:t> + RS[r].A;</a:t>
            </a:r>
          </a:p>
          <a:p>
            <a:pPr>
              <a:lnSpc>
                <a:spcPct val="100000"/>
              </a:lnSpc>
              <a:spcBef>
                <a:spcPct val="10000"/>
              </a:spcBef>
              <a:buFont typeface="Wingdings" panose="05000000000000000000" pitchFamily="2" charset="2"/>
              <a:buNone/>
            </a:pPr>
            <a:r>
              <a:rPr lang="en-US" altLang="zh-CN" sz="2400" b="1" dirty="0">
                <a:ea typeface="宋体" panose="02010600030101010101" pitchFamily="2" charset="-122"/>
                <a:sym typeface="Symbol" panose="05050102010706020507" pitchFamily="18" charset="2"/>
              </a:rPr>
              <a:t>  Load   step2</a:t>
            </a:r>
          </a:p>
          <a:p>
            <a:pPr>
              <a:lnSpc>
                <a:spcPct val="100000"/>
              </a:lnSpc>
              <a:spcBef>
                <a:spcPct val="10000"/>
              </a:spcBef>
              <a:buFont typeface="Wingdings" panose="05000000000000000000" pitchFamily="2" charset="2"/>
              <a:buNone/>
            </a:pPr>
            <a:r>
              <a:rPr lang="en-US" altLang="zh-CN" sz="2400" b="1" dirty="0">
                <a:ea typeface="宋体" panose="02010600030101010101" pitchFamily="2" charset="-122"/>
                <a:sym typeface="Symbol" panose="05050102010706020507" pitchFamily="18" charset="2"/>
              </a:rPr>
              <a:t>       wait until: Load Step1 complete</a:t>
            </a:r>
          </a:p>
          <a:p>
            <a:pPr>
              <a:lnSpc>
                <a:spcPct val="100000"/>
              </a:lnSpc>
              <a:spcBef>
                <a:spcPct val="10000"/>
              </a:spcBef>
              <a:buFont typeface="Wingdings" panose="05000000000000000000" pitchFamily="2" charset="2"/>
              <a:buNone/>
            </a:pPr>
            <a:r>
              <a:rPr lang="en-US" altLang="zh-CN" sz="2400" b="1" dirty="0">
                <a:ea typeface="宋体" panose="02010600030101010101" pitchFamily="2" charset="-122"/>
                <a:sym typeface="Symbol" panose="05050102010706020507" pitchFamily="18" charset="2"/>
              </a:rPr>
              <a:t>       Action or bookkeeping:   Read from </a:t>
            </a:r>
            <a:r>
              <a:rPr lang="en-US" altLang="zh-CN" sz="2400" b="1" dirty="0" err="1">
                <a:ea typeface="宋体" panose="02010600030101010101" pitchFamily="2" charset="-122"/>
                <a:sym typeface="Symbol" panose="05050102010706020507" pitchFamily="18" charset="2"/>
              </a:rPr>
              <a:t>Mem</a:t>
            </a:r>
            <a:r>
              <a:rPr lang="en-US" altLang="zh-CN" sz="2400" b="1" dirty="0">
                <a:ea typeface="宋体" panose="02010600030101010101" pitchFamily="2" charset="-122"/>
                <a:sym typeface="Symbol" panose="05050102010706020507" pitchFamily="18" charset="2"/>
              </a:rPr>
              <a:t>[RS[r].</a:t>
            </a:r>
            <a:r>
              <a:rPr lang="en-US" altLang="zh-CN" sz="2400" b="1" dirty="0" smtClean="0">
                <a:ea typeface="宋体" panose="02010600030101010101" pitchFamily="2" charset="-122"/>
                <a:sym typeface="Symbol" panose="05050102010706020507" pitchFamily="18" charset="2"/>
              </a:rPr>
              <a:t>A]</a:t>
            </a:r>
          </a:p>
        </p:txBody>
      </p:sp>
      <p:sp>
        <p:nvSpPr>
          <p:cNvPr id="14340" name="Text Box 4"/>
          <p:cNvSpPr txBox="1">
            <a:spLocks noChangeArrowheads="1"/>
          </p:cNvSpPr>
          <p:nvPr/>
        </p:nvSpPr>
        <p:spPr bwMode="auto">
          <a:xfrm>
            <a:off x="7201109" y="430973"/>
            <a:ext cx="3887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50000"/>
              </a:spcBef>
            </a:pPr>
            <a:r>
              <a:rPr lang="zh-CN" altLang="en-US" dirty="0">
                <a:solidFill>
                  <a:schemeClr val="accent1"/>
                </a:solidFill>
                <a:ea typeface="宋体" panose="02010600030101010101" pitchFamily="2" charset="-122"/>
              </a:rPr>
              <a:t>注意：</a:t>
            </a:r>
            <a:r>
              <a:rPr lang="en-US" altLang="zh-CN" dirty="0">
                <a:solidFill>
                  <a:schemeClr val="accent1"/>
                </a:solidFill>
                <a:ea typeface="宋体" panose="02010600030101010101" pitchFamily="2" charset="-122"/>
              </a:rPr>
              <a:t>Load</a:t>
            </a:r>
            <a:r>
              <a:rPr lang="zh-CN" altLang="en-US" dirty="0">
                <a:solidFill>
                  <a:schemeClr val="accent1"/>
                </a:solidFill>
                <a:ea typeface="宋体" panose="02010600030101010101" pitchFamily="2" charset="-122"/>
              </a:rPr>
              <a:t>操作在</a:t>
            </a:r>
            <a:r>
              <a:rPr lang="en-US" altLang="zh-CN" dirty="0">
                <a:solidFill>
                  <a:schemeClr val="accent1"/>
                </a:solidFill>
                <a:ea typeface="宋体" panose="02010600030101010101" pitchFamily="2" charset="-122"/>
              </a:rPr>
              <a:t>EXE</a:t>
            </a:r>
            <a:r>
              <a:rPr lang="zh-CN" altLang="en-US" dirty="0">
                <a:solidFill>
                  <a:schemeClr val="accent1"/>
                </a:solidFill>
                <a:ea typeface="宋体" panose="02010600030101010101" pitchFamily="2" charset="-122"/>
              </a:rPr>
              <a:t>阶段分两步</a:t>
            </a:r>
            <a:endParaRPr lang="en-US" altLang="zh-CN" dirty="0">
              <a:solidFill>
                <a:schemeClr val="accent1"/>
              </a:solidFill>
              <a:ea typeface="宋体" panose="02010600030101010101" pitchFamily="2" charset="-122"/>
            </a:endParaRPr>
          </a:p>
        </p:txBody>
      </p:sp>
    </p:spTree>
    <p:extLst>
      <p:ext uri="{BB962C8B-B14F-4D97-AF65-F5344CB8AC3E}">
        <p14:creationId xmlns:p14="http://schemas.microsoft.com/office/powerpoint/2010/main" val="21030527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829237" y="363294"/>
            <a:ext cx="9965635" cy="5936973"/>
          </a:xfrm>
        </p:spPr>
        <p:txBody>
          <a:bodyPr>
            <a:noAutofit/>
          </a:bodyPr>
          <a:lstStyle/>
          <a:p>
            <a:pPr>
              <a:lnSpc>
                <a:spcPct val="100000"/>
              </a:lnSpc>
              <a:spcBef>
                <a:spcPct val="10000"/>
              </a:spcBef>
              <a:buNone/>
            </a:pPr>
            <a:r>
              <a:rPr lang="en-US" altLang="zh-CN" sz="2400" b="1" dirty="0" smtClean="0">
                <a:sym typeface="Symbol" panose="05050102010706020507" pitchFamily="18" charset="2"/>
              </a:rPr>
              <a:t>3</a:t>
            </a:r>
            <a:r>
              <a:rPr lang="zh-CN" altLang="en-US" sz="2400" b="1" dirty="0">
                <a:sym typeface="Symbol" panose="05050102010706020507" pitchFamily="18" charset="2"/>
              </a:rPr>
              <a:t>、</a:t>
            </a:r>
            <a:r>
              <a:rPr lang="en-US" altLang="zh-CN" sz="2400" b="1" dirty="0">
                <a:sym typeface="Symbol" panose="05050102010706020507" pitchFamily="18" charset="2"/>
              </a:rPr>
              <a:t>Write result</a:t>
            </a:r>
          </a:p>
          <a:p>
            <a:pPr>
              <a:lnSpc>
                <a:spcPct val="100000"/>
              </a:lnSpc>
              <a:spcBef>
                <a:spcPct val="10000"/>
              </a:spcBef>
              <a:buNone/>
            </a:pPr>
            <a:r>
              <a:rPr lang="en-US" altLang="zh-CN" sz="2400" b="1" dirty="0">
                <a:sym typeface="Symbol" panose="05050102010706020507" pitchFamily="18" charset="2"/>
              </a:rPr>
              <a:t>    FP Operation or Load</a:t>
            </a:r>
          </a:p>
          <a:p>
            <a:pPr>
              <a:lnSpc>
                <a:spcPct val="100000"/>
              </a:lnSpc>
              <a:spcBef>
                <a:spcPct val="10000"/>
              </a:spcBef>
              <a:buNone/>
            </a:pPr>
            <a:r>
              <a:rPr lang="en-US" altLang="zh-CN" sz="2400" b="1" dirty="0">
                <a:sym typeface="Symbol" panose="05050102010706020507" pitchFamily="18" charset="2"/>
              </a:rPr>
              <a:t>        Wait until: Execution complete at r  &amp; CDB available</a:t>
            </a:r>
          </a:p>
          <a:p>
            <a:pPr>
              <a:lnSpc>
                <a:spcPct val="100000"/>
              </a:lnSpc>
              <a:spcBef>
                <a:spcPct val="10000"/>
              </a:spcBef>
              <a:buNone/>
            </a:pPr>
            <a:r>
              <a:rPr lang="en-US" altLang="zh-CN" sz="2400" b="1" dirty="0">
                <a:sym typeface="Symbol" panose="05050102010706020507" pitchFamily="18" charset="2"/>
              </a:rPr>
              <a:t>        Action or </a:t>
            </a:r>
            <a:r>
              <a:rPr lang="en-US" altLang="zh-CN" sz="2400" b="1" dirty="0" smtClean="0">
                <a:sym typeface="Symbol" panose="05050102010706020507" pitchFamily="18" charset="2"/>
              </a:rPr>
              <a:t>bookkeeping</a:t>
            </a:r>
            <a:endParaRPr lang="en-US" altLang="zh-CN" sz="2400" b="1" dirty="0" smtClean="0">
              <a:ea typeface="宋体" panose="02010600030101010101" pitchFamily="2" charset="-122"/>
              <a:sym typeface="Symbol" panose="05050102010706020507" pitchFamily="18" charset="2"/>
            </a:endParaRPr>
          </a:p>
          <a:p>
            <a:pPr marL="0" indent="0">
              <a:buNone/>
            </a:pPr>
            <a:r>
              <a:rPr lang="zh-CN" altLang="en-US" sz="2400" b="1" dirty="0" smtClean="0">
                <a:ea typeface="宋体" panose="02010600030101010101" pitchFamily="2" charset="-122"/>
                <a:sym typeface="Symbol" panose="05050102010706020507" pitchFamily="18" charset="2"/>
              </a:rPr>
              <a:t>           </a:t>
            </a:r>
            <a:r>
              <a:rPr lang="en-US" altLang="zh-CN" sz="2400" b="1" dirty="0">
                <a:ea typeface="宋体" panose="02010600030101010101" pitchFamily="2" charset="-122"/>
                <a:sym typeface="Symbol" panose="05050102010706020507" pitchFamily="18" charset="2"/>
              </a:rPr>
              <a:t>x (if (</a:t>
            </a:r>
            <a:r>
              <a:rPr lang="en-US" altLang="zh-CN" sz="2400" b="1" dirty="0" err="1">
                <a:ea typeface="宋体" panose="02010600030101010101" pitchFamily="2" charset="-122"/>
                <a:sym typeface="Symbol" panose="05050102010706020507" pitchFamily="18" charset="2"/>
              </a:rPr>
              <a:t>RegisterStat</a:t>
            </a:r>
            <a:r>
              <a:rPr lang="en-US" altLang="zh-CN" sz="2400" b="1" dirty="0">
                <a:ea typeface="宋体" panose="02010600030101010101" pitchFamily="2" charset="-122"/>
                <a:sym typeface="Symbol" panose="05050102010706020507" pitchFamily="18" charset="2"/>
              </a:rPr>
              <a:t>[x].Qi=r) {</a:t>
            </a:r>
            <a:r>
              <a:rPr lang="en-US" altLang="zh-CN" sz="2400" b="1" dirty="0" err="1">
                <a:ea typeface="宋体" panose="02010600030101010101" pitchFamily="2" charset="-122"/>
                <a:sym typeface="Symbol" panose="05050102010706020507" pitchFamily="18" charset="2"/>
              </a:rPr>
              <a:t>Regs</a:t>
            </a:r>
            <a:r>
              <a:rPr lang="en-US" altLang="zh-CN" sz="2400" b="1" dirty="0">
                <a:ea typeface="宋体" panose="02010600030101010101" pitchFamily="2" charset="-122"/>
                <a:sym typeface="Symbol" panose="05050102010706020507" pitchFamily="18" charset="2"/>
              </a:rPr>
              <a:t>[x]  result; </a:t>
            </a:r>
            <a:r>
              <a:rPr lang="en-US" altLang="zh-CN" sz="2400" b="1" dirty="0" err="1">
                <a:ea typeface="宋体" panose="02010600030101010101" pitchFamily="2" charset="-122"/>
                <a:sym typeface="Symbol" panose="05050102010706020507" pitchFamily="18" charset="2"/>
              </a:rPr>
              <a:t>RegisterStat</a:t>
            </a:r>
            <a:r>
              <a:rPr lang="en-US" altLang="zh-CN" sz="2400" b="1" dirty="0">
                <a:ea typeface="宋体" panose="02010600030101010101" pitchFamily="2" charset="-122"/>
                <a:sym typeface="Symbol" panose="05050102010706020507" pitchFamily="18" charset="2"/>
              </a:rPr>
              <a:t>[x].Qi  0})</a:t>
            </a:r>
          </a:p>
          <a:p>
            <a:pPr>
              <a:buFont typeface="Wingdings" panose="05000000000000000000" pitchFamily="2" charset="2"/>
              <a:buNone/>
            </a:pPr>
            <a:r>
              <a:rPr lang="zh-CN" altLang="en-US" sz="2400" b="1" dirty="0">
                <a:ea typeface="宋体" panose="02010600030101010101" pitchFamily="2" charset="-122"/>
                <a:sym typeface="Symbol" panose="05050102010706020507" pitchFamily="18" charset="2"/>
              </a:rPr>
              <a:t>      </a:t>
            </a:r>
            <a:r>
              <a:rPr lang="zh-CN" altLang="en-US" sz="2400" b="1" dirty="0" smtClean="0">
                <a:ea typeface="宋体" panose="02010600030101010101" pitchFamily="2" charset="-122"/>
                <a:sym typeface="Symbol" panose="05050102010706020507" pitchFamily="18" charset="2"/>
              </a:rPr>
              <a:t>      </a:t>
            </a:r>
            <a:r>
              <a:rPr lang="en-US" altLang="zh-CN" sz="2400" b="1" dirty="0">
                <a:ea typeface="宋体" panose="02010600030101010101" pitchFamily="2" charset="-122"/>
                <a:sym typeface="Symbol" panose="05050102010706020507" pitchFamily="18" charset="2"/>
              </a:rPr>
              <a:t>x (if(RS[x].</a:t>
            </a:r>
            <a:r>
              <a:rPr lang="en-US" altLang="zh-CN" sz="2400" b="1" dirty="0" err="1">
                <a:ea typeface="宋体" panose="02010600030101010101" pitchFamily="2" charset="-122"/>
                <a:sym typeface="Symbol" panose="05050102010706020507" pitchFamily="18" charset="2"/>
              </a:rPr>
              <a:t>Qj</a:t>
            </a:r>
            <a:r>
              <a:rPr lang="en-US" altLang="zh-CN" sz="2400" b="1" dirty="0">
                <a:ea typeface="宋体" panose="02010600030101010101" pitchFamily="2" charset="-122"/>
                <a:sym typeface="Symbol" panose="05050102010706020507" pitchFamily="18" charset="2"/>
              </a:rPr>
              <a:t> =r) {RS[x].</a:t>
            </a:r>
            <a:r>
              <a:rPr lang="en-US" altLang="zh-CN" sz="2400" b="1" dirty="0" err="1">
                <a:ea typeface="宋体" panose="02010600030101010101" pitchFamily="2" charset="-122"/>
                <a:sym typeface="Symbol" panose="05050102010706020507" pitchFamily="18" charset="2"/>
              </a:rPr>
              <a:t>Vj</a:t>
            </a:r>
            <a:r>
              <a:rPr lang="en-US" altLang="zh-CN" sz="2400" b="1" dirty="0">
                <a:ea typeface="宋体" panose="02010600030101010101" pitchFamily="2" charset="-122"/>
                <a:sym typeface="Symbol" panose="05050102010706020507" pitchFamily="18" charset="2"/>
              </a:rPr>
              <a:t> result; RS[x].</a:t>
            </a:r>
            <a:r>
              <a:rPr lang="en-US" altLang="zh-CN" sz="2400" b="1" dirty="0" err="1">
                <a:ea typeface="宋体" panose="02010600030101010101" pitchFamily="2" charset="-122"/>
                <a:sym typeface="Symbol" panose="05050102010706020507" pitchFamily="18" charset="2"/>
              </a:rPr>
              <a:t>Qj</a:t>
            </a:r>
            <a:r>
              <a:rPr lang="en-US" altLang="zh-CN" sz="2400" b="1" dirty="0">
                <a:ea typeface="宋体" panose="02010600030101010101" pitchFamily="2" charset="-122"/>
                <a:sym typeface="Symbol" panose="05050102010706020507" pitchFamily="18" charset="2"/>
              </a:rPr>
              <a:t> 0});</a:t>
            </a:r>
          </a:p>
          <a:p>
            <a:pPr>
              <a:buFont typeface="Wingdings" panose="05000000000000000000" pitchFamily="2" charset="2"/>
              <a:buNone/>
            </a:pPr>
            <a:r>
              <a:rPr lang="en-US" altLang="zh-CN" sz="2400" b="1" dirty="0">
                <a:ea typeface="宋体" panose="02010600030101010101" pitchFamily="2" charset="-122"/>
                <a:sym typeface="Symbol" panose="05050102010706020507" pitchFamily="18" charset="2"/>
              </a:rPr>
              <a:t>      </a:t>
            </a:r>
            <a:r>
              <a:rPr lang="en-US" altLang="zh-CN" sz="2400" b="1" dirty="0" smtClean="0">
                <a:ea typeface="宋体" panose="02010600030101010101" pitchFamily="2" charset="-122"/>
                <a:sym typeface="Symbol" panose="05050102010706020507" pitchFamily="18" charset="2"/>
              </a:rPr>
              <a:t>     </a:t>
            </a:r>
            <a:r>
              <a:rPr lang="zh-CN" altLang="en-US" sz="2400" b="1" dirty="0" smtClean="0">
                <a:ea typeface="宋体" panose="02010600030101010101" pitchFamily="2" charset="-122"/>
                <a:sym typeface="Symbol" panose="05050102010706020507" pitchFamily="18" charset="2"/>
              </a:rPr>
              <a:t></a:t>
            </a:r>
            <a:r>
              <a:rPr lang="en-US" altLang="zh-CN" sz="2400" b="1" dirty="0" smtClean="0">
                <a:ea typeface="宋体" panose="02010600030101010101" pitchFamily="2" charset="-122"/>
                <a:sym typeface="Symbol" panose="05050102010706020507" pitchFamily="18" charset="2"/>
              </a:rPr>
              <a:t> </a:t>
            </a:r>
            <a:r>
              <a:rPr lang="en-US" altLang="zh-CN" sz="2400" b="1" dirty="0">
                <a:ea typeface="宋体" panose="02010600030101010101" pitchFamily="2" charset="-122"/>
                <a:sym typeface="Symbol" panose="05050102010706020507" pitchFamily="18" charset="2"/>
              </a:rPr>
              <a:t>x (if(RS[x].</a:t>
            </a:r>
            <a:r>
              <a:rPr lang="en-US" altLang="zh-CN" sz="2400" b="1" dirty="0" err="1">
                <a:ea typeface="宋体" panose="02010600030101010101" pitchFamily="2" charset="-122"/>
                <a:sym typeface="Symbol" panose="05050102010706020507" pitchFamily="18" charset="2"/>
              </a:rPr>
              <a:t>Qk</a:t>
            </a:r>
            <a:r>
              <a:rPr lang="en-US" altLang="zh-CN" sz="2400" b="1" dirty="0">
                <a:ea typeface="宋体" panose="02010600030101010101" pitchFamily="2" charset="-122"/>
                <a:sym typeface="Symbol" panose="05050102010706020507" pitchFamily="18" charset="2"/>
              </a:rPr>
              <a:t> =r) {RS[x].</a:t>
            </a:r>
            <a:r>
              <a:rPr lang="en-US" altLang="zh-CN" sz="2400" b="1" dirty="0" err="1">
                <a:ea typeface="宋体" panose="02010600030101010101" pitchFamily="2" charset="-122"/>
                <a:sym typeface="Symbol" panose="05050102010706020507" pitchFamily="18" charset="2"/>
              </a:rPr>
              <a:t>Vk</a:t>
            </a:r>
            <a:r>
              <a:rPr lang="en-US" altLang="zh-CN" sz="2400" b="1" dirty="0">
                <a:ea typeface="宋体" panose="02010600030101010101" pitchFamily="2" charset="-122"/>
                <a:sym typeface="Symbol" panose="05050102010706020507" pitchFamily="18" charset="2"/>
              </a:rPr>
              <a:t> result; RS[x].</a:t>
            </a:r>
            <a:r>
              <a:rPr lang="en-US" altLang="zh-CN" sz="2400" b="1" dirty="0" err="1">
                <a:ea typeface="宋体" panose="02010600030101010101" pitchFamily="2" charset="-122"/>
                <a:sym typeface="Symbol" panose="05050102010706020507" pitchFamily="18" charset="2"/>
              </a:rPr>
              <a:t>Qk</a:t>
            </a:r>
            <a:r>
              <a:rPr lang="en-US" altLang="zh-CN" sz="2400" b="1" dirty="0">
                <a:ea typeface="宋体" panose="02010600030101010101" pitchFamily="2" charset="-122"/>
                <a:sym typeface="Symbol" panose="05050102010706020507" pitchFamily="18" charset="2"/>
              </a:rPr>
              <a:t> 0});</a:t>
            </a:r>
          </a:p>
          <a:p>
            <a:pPr>
              <a:buFont typeface="Wingdings" panose="05000000000000000000" pitchFamily="2" charset="2"/>
              <a:buNone/>
            </a:pPr>
            <a:r>
              <a:rPr lang="en-US" altLang="zh-CN" sz="2400" b="1" dirty="0">
                <a:ea typeface="宋体" panose="02010600030101010101" pitchFamily="2" charset="-122"/>
                <a:sym typeface="Symbol" panose="05050102010706020507" pitchFamily="18" charset="2"/>
              </a:rPr>
              <a:t>      </a:t>
            </a:r>
            <a:r>
              <a:rPr lang="en-US" altLang="zh-CN" sz="2400" b="1" dirty="0" smtClean="0">
                <a:ea typeface="宋体" panose="02010600030101010101" pitchFamily="2" charset="-122"/>
                <a:sym typeface="Symbol" panose="05050102010706020507" pitchFamily="18" charset="2"/>
              </a:rPr>
              <a:t>    RS[r</a:t>
            </a:r>
            <a:r>
              <a:rPr lang="en-US" altLang="zh-CN" sz="2400" b="1" dirty="0">
                <a:ea typeface="宋体" panose="02010600030101010101" pitchFamily="2" charset="-122"/>
                <a:sym typeface="Symbol" panose="05050102010706020507" pitchFamily="18" charset="2"/>
              </a:rPr>
              <a:t>].Busy   no;</a:t>
            </a:r>
          </a:p>
          <a:p>
            <a:pPr>
              <a:buFont typeface="Wingdings" panose="05000000000000000000" pitchFamily="2" charset="2"/>
              <a:buNone/>
            </a:pPr>
            <a:r>
              <a:rPr lang="en-US" altLang="zh-CN" sz="2400" b="1" dirty="0" smtClean="0">
                <a:ea typeface="宋体" panose="02010600030101010101" pitchFamily="2" charset="-122"/>
                <a:sym typeface="Symbol" panose="05050102010706020507" pitchFamily="18" charset="2"/>
              </a:rPr>
              <a:t>    Store  </a:t>
            </a:r>
            <a:endParaRPr lang="en-US" altLang="zh-CN" sz="2400" b="1" dirty="0">
              <a:ea typeface="宋体" panose="02010600030101010101" pitchFamily="2" charset="-122"/>
              <a:sym typeface="Symbol" panose="05050102010706020507" pitchFamily="18" charset="2"/>
            </a:endParaRPr>
          </a:p>
          <a:p>
            <a:pPr>
              <a:buFont typeface="Wingdings" panose="05000000000000000000" pitchFamily="2" charset="2"/>
              <a:buNone/>
            </a:pPr>
            <a:r>
              <a:rPr lang="en-US" altLang="zh-CN" sz="2400" b="1" dirty="0">
                <a:ea typeface="宋体" panose="02010600030101010101" pitchFamily="2" charset="-122"/>
                <a:sym typeface="Symbol" panose="05050102010706020507" pitchFamily="18" charset="2"/>
              </a:rPr>
              <a:t>    </a:t>
            </a:r>
            <a:r>
              <a:rPr lang="en-US" altLang="zh-CN" sz="2400" b="1" dirty="0" smtClean="0">
                <a:ea typeface="宋体" panose="02010600030101010101" pitchFamily="2" charset="-122"/>
                <a:sym typeface="Symbol" panose="05050102010706020507" pitchFamily="18" charset="2"/>
              </a:rPr>
              <a:t>    wait </a:t>
            </a:r>
            <a:r>
              <a:rPr lang="en-US" altLang="zh-CN" sz="2400" b="1" dirty="0">
                <a:ea typeface="宋体" panose="02010600030101010101" pitchFamily="2" charset="-122"/>
                <a:sym typeface="Symbol" panose="05050102010706020507" pitchFamily="18" charset="2"/>
              </a:rPr>
              <a:t>until: Execution complete at r &amp; RS[r].</a:t>
            </a:r>
            <a:r>
              <a:rPr lang="en-US" altLang="zh-CN" sz="2400" b="1" dirty="0" err="1">
                <a:ea typeface="宋体" panose="02010600030101010101" pitchFamily="2" charset="-122"/>
                <a:sym typeface="Symbol" panose="05050102010706020507" pitchFamily="18" charset="2"/>
              </a:rPr>
              <a:t>Qk</a:t>
            </a:r>
            <a:r>
              <a:rPr lang="en-US" altLang="zh-CN" sz="2400" b="1" dirty="0">
                <a:ea typeface="宋体" panose="02010600030101010101" pitchFamily="2" charset="-122"/>
                <a:sym typeface="Symbol" panose="05050102010706020507" pitchFamily="18" charset="2"/>
              </a:rPr>
              <a:t> = 0</a:t>
            </a:r>
          </a:p>
          <a:p>
            <a:pPr>
              <a:buFont typeface="Wingdings" panose="05000000000000000000" pitchFamily="2" charset="2"/>
              <a:buNone/>
            </a:pPr>
            <a:r>
              <a:rPr lang="en-US" altLang="zh-CN" sz="2400" b="1" dirty="0">
                <a:ea typeface="宋体" panose="02010600030101010101" pitchFamily="2" charset="-122"/>
                <a:sym typeface="Symbol" panose="05050102010706020507" pitchFamily="18" charset="2"/>
              </a:rPr>
              <a:t>    </a:t>
            </a:r>
            <a:r>
              <a:rPr lang="en-US" altLang="zh-CN" sz="2400" b="1" dirty="0" smtClean="0">
                <a:ea typeface="宋体" panose="02010600030101010101" pitchFamily="2" charset="-122"/>
                <a:sym typeface="Symbol" panose="05050102010706020507" pitchFamily="18" charset="2"/>
              </a:rPr>
              <a:t>    Action </a:t>
            </a:r>
            <a:r>
              <a:rPr lang="en-US" altLang="zh-CN" sz="2400" b="1" dirty="0">
                <a:ea typeface="宋体" panose="02010600030101010101" pitchFamily="2" charset="-122"/>
                <a:sym typeface="Symbol" panose="05050102010706020507" pitchFamily="18" charset="2"/>
              </a:rPr>
              <a:t>or bookkeeping</a:t>
            </a:r>
          </a:p>
          <a:p>
            <a:pPr>
              <a:buFont typeface="Wingdings" panose="05000000000000000000" pitchFamily="2" charset="2"/>
              <a:buNone/>
            </a:pPr>
            <a:r>
              <a:rPr lang="en-US" altLang="zh-CN" sz="2400" b="1" dirty="0">
                <a:ea typeface="宋体" panose="02010600030101010101" pitchFamily="2" charset="-122"/>
                <a:sym typeface="Symbol" panose="05050102010706020507" pitchFamily="18" charset="2"/>
              </a:rPr>
              <a:t>         </a:t>
            </a:r>
            <a:r>
              <a:rPr lang="en-US" altLang="zh-CN" sz="2400" b="1" dirty="0" smtClean="0">
                <a:ea typeface="宋体" panose="02010600030101010101" pitchFamily="2" charset="-122"/>
                <a:sym typeface="Symbol" panose="05050102010706020507" pitchFamily="18" charset="2"/>
              </a:rPr>
              <a:t>    </a:t>
            </a:r>
            <a:r>
              <a:rPr lang="en-US" altLang="zh-CN" sz="2400" b="1" dirty="0" err="1" smtClean="0">
                <a:ea typeface="宋体" panose="02010600030101010101" pitchFamily="2" charset="-122"/>
                <a:sym typeface="Symbol" panose="05050102010706020507" pitchFamily="18" charset="2"/>
              </a:rPr>
              <a:t>Mem</a:t>
            </a:r>
            <a:r>
              <a:rPr lang="en-US" altLang="zh-CN" sz="2400" b="1" dirty="0" smtClean="0">
                <a:ea typeface="宋体" panose="02010600030101010101" pitchFamily="2" charset="-122"/>
                <a:sym typeface="Symbol" panose="05050102010706020507" pitchFamily="18" charset="2"/>
              </a:rPr>
              <a:t>[RS[r</a:t>
            </a:r>
            <a:r>
              <a:rPr lang="en-US" altLang="zh-CN" sz="2400" b="1" dirty="0">
                <a:ea typeface="宋体" panose="02010600030101010101" pitchFamily="2" charset="-122"/>
                <a:sym typeface="Symbol" panose="05050102010706020507" pitchFamily="18" charset="2"/>
              </a:rPr>
              <a:t>].A]  RS[r].</a:t>
            </a:r>
            <a:r>
              <a:rPr lang="en-US" altLang="zh-CN" sz="2400" b="1" dirty="0" err="1">
                <a:ea typeface="宋体" panose="02010600030101010101" pitchFamily="2" charset="-122"/>
                <a:sym typeface="Symbol" panose="05050102010706020507" pitchFamily="18" charset="2"/>
              </a:rPr>
              <a:t>Vk</a:t>
            </a:r>
            <a:r>
              <a:rPr lang="en-US" altLang="zh-CN" sz="2400" b="1" dirty="0">
                <a:ea typeface="宋体" panose="02010600030101010101" pitchFamily="2" charset="-122"/>
                <a:sym typeface="Symbol" panose="05050102010706020507" pitchFamily="18" charset="2"/>
              </a:rPr>
              <a:t>;</a:t>
            </a:r>
          </a:p>
          <a:p>
            <a:pPr>
              <a:buFont typeface="Wingdings" panose="05000000000000000000" pitchFamily="2" charset="2"/>
              <a:buNone/>
            </a:pPr>
            <a:r>
              <a:rPr lang="en-US" altLang="zh-CN" sz="2400" b="1" dirty="0">
                <a:ea typeface="宋体" panose="02010600030101010101" pitchFamily="2" charset="-122"/>
                <a:sym typeface="Symbol" panose="05050102010706020507" pitchFamily="18" charset="2"/>
              </a:rPr>
              <a:t>         </a:t>
            </a:r>
            <a:r>
              <a:rPr lang="en-US" altLang="zh-CN" sz="2400" b="1" dirty="0" smtClean="0">
                <a:ea typeface="宋体" panose="02010600030101010101" pitchFamily="2" charset="-122"/>
                <a:sym typeface="Symbol" panose="05050102010706020507" pitchFamily="18" charset="2"/>
              </a:rPr>
              <a:t>    RS[r</a:t>
            </a:r>
            <a:r>
              <a:rPr lang="en-US" altLang="zh-CN" sz="2400" b="1" dirty="0">
                <a:ea typeface="宋体" panose="02010600030101010101" pitchFamily="2" charset="-122"/>
                <a:sym typeface="Symbol" panose="05050102010706020507" pitchFamily="18" charset="2"/>
              </a:rPr>
              <a:t>].Busy   no;</a:t>
            </a:r>
          </a:p>
          <a:p>
            <a:pPr>
              <a:buFont typeface="Wingdings" panose="05000000000000000000" pitchFamily="2" charset="2"/>
              <a:buNone/>
            </a:pPr>
            <a:endParaRPr lang="en-US" altLang="zh-CN" sz="2400" b="1" dirty="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6402723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22488" y="139700"/>
            <a:ext cx="7162800" cy="609600"/>
          </a:xfrm>
          <a:noFill/>
        </p:spPr>
        <p:txBody>
          <a:bodyPr vert="horz" wrap="square" lIns="90487" tIns="44450" rIns="90487" bIns="44450" rtlCol="0" anchor="ctr">
            <a:normAutofit fontScale="90000"/>
          </a:bodyPr>
          <a:lstStyle/>
          <a:p>
            <a:r>
              <a:rPr lang="en-US" altLang="zh-CN" smtClean="0">
                <a:ea typeface="宋体" panose="02010600030101010101" pitchFamily="2" charset="-122"/>
              </a:rPr>
              <a:t>Tomasulo Example</a:t>
            </a:r>
          </a:p>
        </p:txBody>
      </p:sp>
      <p:graphicFrame>
        <p:nvGraphicFramePr>
          <p:cNvPr id="16387" name="Object 3"/>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30753"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5301956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46300" y="93663"/>
            <a:ext cx="7302500" cy="858838"/>
          </a:xfrm>
          <a:noFill/>
        </p:spPr>
        <p:txBody>
          <a:bodyPr vert="horz" wrap="square" lIns="90487" tIns="44450" rIns="90487" bIns="44450" rtlCol="0" anchor="ct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1</a:t>
            </a:r>
          </a:p>
        </p:txBody>
      </p:sp>
      <p:graphicFrame>
        <p:nvGraphicFramePr>
          <p:cNvPr id="17411" name="Object 3"/>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31778"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2" name="AutoShape 4"/>
          <p:cNvSpPr>
            <a:spLocks noChangeArrowheads="1"/>
          </p:cNvSpPr>
          <p:nvPr/>
        </p:nvSpPr>
        <p:spPr bwMode="auto">
          <a:xfrm>
            <a:off x="4648200" y="1371600"/>
            <a:ext cx="533400" cy="457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13" name="AutoShape 5"/>
          <p:cNvSpPr>
            <a:spLocks noChangeArrowheads="1"/>
          </p:cNvSpPr>
          <p:nvPr/>
        </p:nvSpPr>
        <p:spPr bwMode="auto">
          <a:xfrm>
            <a:off x="7772400" y="1371600"/>
            <a:ext cx="1676400" cy="457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14" name="AutoShape 6"/>
          <p:cNvSpPr>
            <a:spLocks noChangeArrowheads="1"/>
          </p:cNvSpPr>
          <p:nvPr/>
        </p:nvSpPr>
        <p:spPr bwMode="auto">
          <a:xfrm>
            <a:off x="6400800" y="5181600"/>
            <a:ext cx="762000" cy="457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1790456206"/>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8434"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32802"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5" name="AutoShape 3"/>
          <p:cNvSpPr>
            <a:spLocks noChangeArrowheads="1"/>
          </p:cNvSpPr>
          <p:nvPr/>
        </p:nvSpPr>
        <p:spPr bwMode="auto">
          <a:xfrm>
            <a:off x="4648200" y="1676400"/>
            <a:ext cx="533400" cy="3048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436" name="AutoShape 4"/>
          <p:cNvSpPr>
            <a:spLocks noChangeArrowheads="1"/>
          </p:cNvSpPr>
          <p:nvPr/>
        </p:nvSpPr>
        <p:spPr bwMode="auto">
          <a:xfrm>
            <a:off x="7772400" y="1600200"/>
            <a:ext cx="1676400" cy="457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437" name="AutoShape 5"/>
          <p:cNvSpPr>
            <a:spLocks noChangeArrowheads="1"/>
          </p:cNvSpPr>
          <p:nvPr/>
        </p:nvSpPr>
        <p:spPr bwMode="auto">
          <a:xfrm>
            <a:off x="5157788" y="5132388"/>
            <a:ext cx="762000" cy="457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6918" name="Rectangle 6"/>
          <p:cNvSpPr>
            <a:spLocks noChangeArrowheads="1"/>
          </p:cNvSpPr>
          <p:nvPr/>
        </p:nvSpPr>
        <p:spPr bwMode="auto">
          <a:xfrm>
            <a:off x="1884364" y="5865813"/>
            <a:ext cx="848950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zh-CN" sz="2400">
                <a:solidFill>
                  <a:schemeClr val="accent1"/>
                </a:solidFill>
                <a:latin typeface="Comic Sans MS" panose="030F0702030302020204" pitchFamily="66" charset="0"/>
                <a:ea typeface="宋体" panose="02010600030101010101" pitchFamily="2" charset="-122"/>
              </a:rPr>
              <a:t>Note: Unlike 6600, can have multiple loads outstanding</a:t>
            </a:r>
          </a:p>
        </p:txBody>
      </p:sp>
      <p:sp>
        <p:nvSpPr>
          <p:cNvPr id="18439" name="Rectangle 7"/>
          <p:cNvSpPr>
            <a:spLocks noGrp="1" noChangeArrowheads="1"/>
          </p:cNvSpPr>
          <p:nvPr>
            <p:ph type="title"/>
          </p:nvPr>
        </p:nvSpPr>
        <p:spPr>
          <a:xfrm>
            <a:off x="2436606" y="124587"/>
            <a:ext cx="6966363" cy="689802"/>
          </a:xfrm>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2</a:t>
            </a:r>
          </a:p>
        </p:txBody>
      </p:sp>
    </p:spTree>
    <p:extLst>
      <p:ext uri="{BB962C8B-B14F-4D97-AF65-F5344CB8AC3E}">
        <p14:creationId xmlns:p14="http://schemas.microsoft.com/office/powerpoint/2010/main" val="3196962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6918"/>
                                        </p:tgtEl>
                                        <p:attrNameLst>
                                          <p:attrName>style.visibility</p:attrName>
                                        </p:attrNameLst>
                                      </p:cBhvr>
                                      <p:to>
                                        <p:strVal val="visible"/>
                                      </p:to>
                                    </p:set>
                                    <p:anim calcmode="lin" valueType="num">
                                      <p:cBhvr additive="base">
                                        <p:cTn id="7" dur="500" fill="hold"/>
                                        <p:tgtEl>
                                          <p:spTgt spid="166918"/>
                                        </p:tgtEl>
                                        <p:attrNameLst>
                                          <p:attrName>ppt_x</p:attrName>
                                        </p:attrNameLst>
                                      </p:cBhvr>
                                      <p:tavLst>
                                        <p:tav tm="0">
                                          <p:val>
                                            <p:strVal val="1+#ppt_w/2"/>
                                          </p:val>
                                        </p:tav>
                                        <p:tav tm="100000">
                                          <p:val>
                                            <p:strVal val="#ppt_x"/>
                                          </p:val>
                                        </p:tav>
                                      </p:tavLst>
                                    </p:anim>
                                    <p:anim calcmode="lin" valueType="num">
                                      <p:cBhvr additive="base">
                                        <p:cTn id="8" dur="500" fill="hold"/>
                                        <p:tgtEl>
                                          <p:spTgt spid="166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179594"/>
            <a:ext cx="10515600" cy="699177"/>
          </a:xfrm>
        </p:spPr>
        <p:txBody>
          <a:bodyPr/>
          <a:lstStyle/>
          <a:p>
            <a:r>
              <a:rPr lang="en-US" altLang="zh-CN" dirty="0" smtClean="0"/>
              <a:t>5.2 </a:t>
            </a:r>
            <a:r>
              <a:rPr lang="zh-CN" altLang="en-US" dirty="0" smtClean="0"/>
              <a:t>基本块内的指令级并行</a:t>
            </a:r>
          </a:p>
        </p:txBody>
      </p:sp>
      <p:sp>
        <p:nvSpPr>
          <p:cNvPr id="10243" name="Rectangle 3"/>
          <p:cNvSpPr>
            <a:spLocks noGrp="1" noChangeArrowheads="1"/>
          </p:cNvSpPr>
          <p:nvPr>
            <p:ph idx="1"/>
          </p:nvPr>
        </p:nvSpPr>
        <p:spPr>
          <a:xfrm>
            <a:off x="838200" y="878771"/>
            <a:ext cx="10515600" cy="5552009"/>
          </a:xfrm>
        </p:spPr>
        <p:txBody>
          <a:bodyPr>
            <a:noAutofit/>
          </a:bodyPr>
          <a:lstStyle/>
          <a:p>
            <a:pPr>
              <a:lnSpc>
                <a:spcPct val="80000"/>
              </a:lnSpc>
            </a:pPr>
            <a:r>
              <a:rPr lang="zh-CN" altLang="en-US" dirty="0">
                <a:ea typeface="宋体" panose="02010600030101010101" pitchFamily="2" charset="-122"/>
              </a:rPr>
              <a:t>基本块的</a:t>
            </a:r>
            <a:r>
              <a:rPr lang="zh-CN" altLang="en-US" dirty="0" smtClean="0">
                <a:ea typeface="宋体" panose="02010600030101010101" pitchFamily="2" charset="-122"/>
              </a:rPr>
              <a:t>定义：</a:t>
            </a:r>
            <a:endParaRPr lang="en-US" altLang="zh-CN" dirty="0" smtClean="0">
              <a:ea typeface="宋体" panose="02010600030101010101" pitchFamily="2" charset="-122"/>
            </a:endParaRPr>
          </a:p>
          <a:p>
            <a:pPr lvl="1">
              <a:lnSpc>
                <a:spcPct val="80000"/>
              </a:lnSpc>
            </a:pPr>
            <a:r>
              <a:rPr lang="zh-CN" altLang="en-US" dirty="0" smtClean="0">
                <a:ea typeface="宋体" panose="02010600030101010101" pitchFamily="2" charset="-122"/>
              </a:rPr>
              <a:t>直线</a:t>
            </a:r>
            <a:r>
              <a:rPr lang="zh-CN" altLang="en-US" dirty="0">
                <a:ea typeface="宋体" panose="02010600030101010101" pitchFamily="2" charset="-122"/>
              </a:rPr>
              <a:t>型代码，无</a:t>
            </a:r>
            <a:r>
              <a:rPr lang="zh-CN" altLang="en-US" dirty="0" smtClean="0">
                <a:ea typeface="宋体" panose="02010600030101010101" pitchFamily="2" charset="-122"/>
              </a:rPr>
              <a:t>分支；单入口；程序由</a:t>
            </a:r>
            <a:r>
              <a:rPr lang="zh-CN" altLang="en-US" dirty="0">
                <a:ea typeface="宋体" panose="02010600030101010101" pitchFamily="2" charset="-122"/>
              </a:rPr>
              <a:t>分支语句连接基本块构成</a:t>
            </a:r>
          </a:p>
          <a:p>
            <a:pPr>
              <a:lnSpc>
                <a:spcPct val="80000"/>
              </a:lnSpc>
            </a:pPr>
            <a:endParaRPr lang="en-US" altLang="zh-CN" dirty="0" smtClean="0">
              <a:ea typeface="宋体" panose="02010600030101010101" pitchFamily="2" charset="-122"/>
            </a:endParaRPr>
          </a:p>
          <a:p>
            <a:pPr>
              <a:lnSpc>
                <a:spcPct val="80000"/>
              </a:lnSpc>
            </a:pPr>
            <a:r>
              <a:rPr lang="zh-CN" altLang="en-US" dirty="0" smtClean="0">
                <a:ea typeface="宋体" panose="02010600030101010101" pitchFamily="2" charset="-122"/>
              </a:rPr>
              <a:t>循环</a:t>
            </a:r>
            <a:r>
              <a:rPr lang="zh-CN" altLang="en-US" dirty="0">
                <a:ea typeface="宋体" panose="02010600030101010101" pitchFamily="2" charset="-122"/>
              </a:rPr>
              <a:t>级并行</a:t>
            </a:r>
          </a:p>
          <a:p>
            <a:pPr lvl="1">
              <a:lnSpc>
                <a:spcPct val="80000"/>
              </a:lnSpc>
              <a:buFontTx/>
              <a:buNone/>
            </a:pPr>
            <a:r>
              <a:rPr lang="en-US" altLang="zh-CN" dirty="0">
                <a:ea typeface="宋体" panose="02010600030101010101" pitchFamily="2" charset="-122"/>
              </a:rPr>
              <a:t> for (</a:t>
            </a:r>
            <a:r>
              <a:rPr lang="en-US" altLang="zh-CN" dirty="0" err="1">
                <a:ea typeface="宋体" panose="02010600030101010101" pitchFamily="2" charset="-122"/>
              </a:rPr>
              <a:t>i</a:t>
            </a:r>
            <a:r>
              <a:rPr lang="en-US" altLang="zh-CN" dirty="0">
                <a:ea typeface="宋体" panose="02010600030101010101" pitchFamily="2" charset="-122"/>
              </a:rPr>
              <a:t> = 1; </a:t>
            </a:r>
            <a:r>
              <a:rPr lang="en-US" altLang="zh-CN" dirty="0" err="1">
                <a:ea typeface="宋体" panose="02010600030101010101" pitchFamily="2" charset="-122"/>
              </a:rPr>
              <a:t>i</a:t>
            </a:r>
            <a:r>
              <a:rPr lang="en-US" altLang="zh-CN" dirty="0">
                <a:ea typeface="宋体" panose="02010600030101010101" pitchFamily="2" charset="-122"/>
              </a:rPr>
              <a:t> &lt;= 1000; </a:t>
            </a:r>
            <a:r>
              <a:rPr lang="en-US" altLang="zh-CN" dirty="0" err="1">
                <a:ea typeface="宋体" panose="02010600030101010101" pitchFamily="2" charset="-122"/>
              </a:rPr>
              <a:t>i</a:t>
            </a:r>
            <a:r>
              <a:rPr lang="en-US" altLang="zh-CN" dirty="0">
                <a:ea typeface="宋体" panose="02010600030101010101" pitchFamily="2" charset="-122"/>
              </a:rPr>
              <a:t>++)</a:t>
            </a:r>
          </a:p>
          <a:p>
            <a:pPr lvl="1">
              <a:lnSpc>
                <a:spcPct val="80000"/>
              </a:lnSpc>
              <a:buFontTx/>
              <a:buNone/>
            </a:pPr>
            <a:r>
              <a:rPr lang="en-US" altLang="zh-CN" dirty="0">
                <a:ea typeface="宋体" panose="02010600030101010101" pitchFamily="2" charset="-122"/>
              </a:rPr>
              <a:t> x(</a:t>
            </a:r>
            <a:r>
              <a:rPr lang="en-US" altLang="zh-CN" dirty="0" err="1">
                <a:ea typeface="宋体" panose="02010600030101010101" pitchFamily="2" charset="-122"/>
              </a:rPr>
              <a:t>i</a:t>
            </a:r>
            <a:r>
              <a:rPr lang="en-US" altLang="zh-CN" dirty="0">
                <a:ea typeface="宋体" panose="02010600030101010101" pitchFamily="2" charset="-122"/>
              </a:rPr>
              <a:t>) = x(</a:t>
            </a:r>
            <a:r>
              <a:rPr lang="en-US" altLang="zh-CN" dirty="0" err="1">
                <a:ea typeface="宋体" panose="02010600030101010101" pitchFamily="2" charset="-122"/>
              </a:rPr>
              <a:t>i</a:t>
            </a:r>
            <a:r>
              <a:rPr lang="en-US" altLang="zh-CN" dirty="0">
                <a:ea typeface="宋体" panose="02010600030101010101" pitchFamily="2" charset="-122"/>
              </a:rPr>
              <a:t>) + s; </a:t>
            </a:r>
          </a:p>
          <a:p>
            <a:pPr lvl="1">
              <a:lnSpc>
                <a:spcPct val="80000"/>
              </a:lnSpc>
              <a:buFontTx/>
              <a:buNone/>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计算</a:t>
            </a:r>
            <a:r>
              <a:rPr lang="en-US" altLang="zh-CN" dirty="0">
                <a:latin typeface="Times New Roman" panose="02020603050405020304" pitchFamily="18" charset="0"/>
                <a:ea typeface="宋体" panose="02010600030101010101" pitchFamily="2" charset="-122"/>
              </a:rPr>
              <a:t>x(</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时没有</a:t>
            </a:r>
            <a:r>
              <a:rPr lang="zh-CN" altLang="en-US" dirty="0" smtClean="0">
                <a:latin typeface="Times New Roman" panose="02020603050405020304" pitchFamily="18" charset="0"/>
                <a:ea typeface="宋体" panose="02010600030101010101" pitchFamily="2" charset="-122"/>
              </a:rPr>
              <a:t>相关；可以</a:t>
            </a:r>
            <a:r>
              <a:rPr lang="zh-CN" altLang="en-US" dirty="0">
                <a:latin typeface="Times New Roman" panose="02020603050405020304" pitchFamily="18" charset="0"/>
                <a:ea typeface="宋体" panose="02010600030101010101" pitchFamily="2" charset="-122"/>
              </a:rPr>
              <a:t>并行产生1000个</a:t>
            </a:r>
            <a:r>
              <a:rPr lang="zh-CN" altLang="en-US" dirty="0" smtClean="0">
                <a:latin typeface="Times New Roman" panose="02020603050405020304" pitchFamily="18" charset="0"/>
                <a:ea typeface="宋体" panose="02010600030101010101" pitchFamily="2" charset="-122"/>
              </a:rPr>
              <a:t>数据；这里</a:t>
            </a:r>
            <a:r>
              <a:rPr lang="zh-CN" altLang="en-US" dirty="0">
                <a:latin typeface="Times New Roman" panose="02020603050405020304" pitchFamily="18" charset="0"/>
                <a:ea typeface="宋体" panose="02010600030101010101" pitchFamily="2" charset="-122"/>
              </a:rPr>
              <a:t>没有相关是指没有数据相关</a:t>
            </a:r>
          </a:p>
          <a:p>
            <a:pPr lvl="1">
              <a:lnSpc>
                <a:spcPct val="80000"/>
              </a:lnSpc>
              <a:buFontTx/>
              <a:buNone/>
            </a:pPr>
            <a:r>
              <a:rPr lang="en-US" altLang="zh-CN" dirty="0">
                <a:latin typeface="Times New Roman" panose="02020603050405020304" pitchFamily="18" charset="0"/>
                <a:ea typeface="宋体" panose="02010600030101010101" pitchFamily="2" charset="-122"/>
              </a:rPr>
              <a:t>•</a:t>
            </a:r>
            <a:r>
              <a:rPr lang="zh-CN" altLang="en-US" dirty="0" smtClean="0">
                <a:latin typeface="Times New Roman" panose="02020603050405020304" pitchFamily="18" charset="0"/>
                <a:ea typeface="宋体" panose="02010600030101010101" pitchFamily="2" charset="-122"/>
              </a:rPr>
              <a:t>问题：在</a:t>
            </a:r>
            <a:r>
              <a:rPr lang="zh-CN" altLang="en-US" dirty="0">
                <a:latin typeface="Times New Roman" panose="02020603050405020304" pitchFamily="18" charset="0"/>
                <a:ea typeface="宋体" panose="02010600030101010101" pitchFamily="2" charset="-122"/>
              </a:rPr>
              <a:t>生成代码时会有</a:t>
            </a:r>
            <a:r>
              <a:rPr lang="en-US" altLang="zh-CN" dirty="0">
                <a:latin typeface="Times New Roman" panose="02020603050405020304" pitchFamily="18" charset="0"/>
                <a:ea typeface="宋体" panose="02010600030101010101" pitchFamily="2" charset="-122"/>
              </a:rPr>
              <a:t>Branch</a:t>
            </a:r>
            <a:r>
              <a:rPr lang="zh-CN" altLang="en-US" dirty="0">
                <a:latin typeface="Times New Roman" panose="02020603050405020304" pitchFamily="18" charset="0"/>
                <a:ea typeface="宋体" panose="02010600030101010101" pitchFamily="2" charset="-122"/>
              </a:rPr>
              <a:t>指令－控制相关</a:t>
            </a:r>
          </a:p>
          <a:p>
            <a:pPr lvl="1">
              <a:lnSpc>
                <a:spcPct val="80000"/>
              </a:lnSpc>
              <a:buFontTx/>
              <a:buNone/>
            </a:pP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预测比较容易，但我们必须有预测方案</a:t>
            </a:r>
            <a:endParaRPr lang="en-US" altLang="zh-CN" dirty="0">
              <a:latin typeface="Times New Roman" panose="02020603050405020304" pitchFamily="18" charset="0"/>
              <a:ea typeface="宋体" panose="02010600030101010101" pitchFamily="2" charset="-122"/>
            </a:endParaRPr>
          </a:p>
          <a:p>
            <a:pPr>
              <a:lnSpc>
                <a:spcPct val="80000"/>
              </a:lnSpc>
            </a:pPr>
            <a:endParaRPr lang="en-US" altLang="zh-CN" dirty="0" smtClean="0">
              <a:latin typeface="ZapfDingbats" charset="0"/>
              <a:ea typeface="宋体" panose="02010600030101010101" pitchFamily="2" charset="-122"/>
            </a:endParaRPr>
          </a:p>
          <a:p>
            <a:pPr lvl="1">
              <a:lnSpc>
                <a:spcPct val="80000"/>
              </a:lnSpc>
            </a:pPr>
            <a:r>
              <a:rPr lang="zh-CN" altLang="en-US" dirty="0" smtClean="0">
                <a:latin typeface="ZapfDingbats" charset="0"/>
                <a:ea typeface="宋体" panose="02010600030101010101" pitchFamily="2" charset="-122"/>
              </a:rPr>
              <a:t>向量</a:t>
            </a:r>
            <a:r>
              <a:rPr lang="zh-CN" altLang="en-US" dirty="0">
                <a:latin typeface="ZapfDingbats" charset="0"/>
                <a:ea typeface="宋体" panose="02010600030101010101" pitchFamily="2" charset="-122"/>
              </a:rPr>
              <a:t>处理机模型</a:t>
            </a:r>
            <a:endParaRPr lang="en-US" altLang="zh-CN" dirty="0">
              <a:latin typeface="Times New Roman" panose="02020603050405020304" pitchFamily="18" charset="0"/>
              <a:ea typeface="宋体" panose="02010600030101010101" pitchFamily="2" charset="-122"/>
            </a:endParaRPr>
          </a:p>
          <a:p>
            <a:pPr lvl="1">
              <a:lnSpc>
                <a:spcPct val="80000"/>
              </a:lnSpc>
              <a:buFontTx/>
              <a:buNone/>
            </a:pPr>
            <a:r>
              <a:rPr lang="en-US" altLang="zh-CN" dirty="0">
                <a:latin typeface="Times New Roman" panose="02020603050405020304" pitchFamily="18" charset="0"/>
                <a:ea typeface="宋体" panose="02010600030101010101" pitchFamily="2" charset="-122"/>
              </a:rPr>
              <a:t>• load vectors x and y (up to some machine dependent max)</a:t>
            </a:r>
          </a:p>
          <a:p>
            <a:pPr lvl="1">
              <a:lnSpc>
                <a:spcPct val="80000"/>
              </a:lnSpc>
              <a:buFontTx/>
              <a:buNone/>
            </a:pPr>
            <a:r>
              <a:rPr lang="en-US" altLang="zh-CN" dirty="0">
                <a:latin typeface="Times New Roman" panose="02020603050405020304" pitchFamily="18" charset="0"/>
                <a:ea typeface="宋体" panose="02010600030101010101" pitchFamily="2" charset="-122"/>
              </a:rPr>
              <a:t>• then do </a:t>
            </a:r>
            <a:r>
              <a:rPr lang="en-US" altLang="zh-CN" i="1" dirty="0">
                <a:latin typeface="Times New Roman" panose="02020603050405020304" pitchFamily="18" charset="0"/>
                <a:ea typeface="宋体" panose="02010600030101010101" pitchFamily="2" charset="-122"/>
              </a:rPr>
              <a:t>result-</a:t>
            </a:r>
            <a:r>
              <a:rPr lang="en-US" altLang="zh-CN" i="1" dirty="0" err="1">
                <a:latin typeface="Times New Roman" panose="02020603050405020304" pitchFamily="18" charset="0"/>
                <a:ea typeface="宋体" panose="02010600030101010101" pitchFamily="2" charset="-122"/>
              </a:rPr>
              <a:t>vec</a:t>
            </a:r>
            <a:r>
              <a:rPr lang="en-US" altLang="zh-CN" i="1" dirty="0">
                <a:latin typeface="Times New Roman" panose="02020603050405020304" pitchFamily="18" charset="0"/>
                <a:ea typeface="宋体" panose="02010600030101010101" pitchFamily="2" charset="-122"/>
              </a:rPr>
              <a:t> = </a:t>
            </a:r>
            <a:r>
              <a:rPr lang="en-US" altLang="zh-CN" i="1" dirty="0" err="1">
                <a:latin typeface="Times New Roman" panose="02020603050405020304" pitchFamily="18" charset="0"/>
                <a:ea typeface="宋体" panose="02010600030101010101" pitchFamily="2" charset="-122"/>
              </a:rPr>
              <a:t>xvec</a:t>
            </a:r>
            <a:r>
              <a:rPr lang="en-US" altLang="zh-CN" i="1" dirty="0">
                <a:latin typeface="Times New Roman" panose="02020603050405020304" pitchFamily="18" charset="0"/>
                <a:ea typeface="宋体" panose="02010600030101010101" pitchFamily="2" charset="-122"/>
              </a:rPr>
              <a:t> + </a:t>
            </a:r>
            <a:r>
              <a:rPr lang="en-US" altLang="zh-CN" i="1" dirty="0" err="1">
                <a:latin typeface="Times New Roman" panose="02020603050405020304" pitchFamily="18" charset="0"/>
                <a:ea typeface="宋体" panose="02010600030101010101" pitchFamily="2" charset="-122"/>
              </a:rPr>
              <a:t>yvec</a:t>
            </a:r>
            <a:r>
              <a:rPr lang="en-US" altLang="zh-CN" i="1"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in a single instruction</a:t>
            </a:r>
            <a:endParaRPr lang="zh-CN" altLang="en-US" dirty="0">
              <a:ea typeface="宋体" panose="02010600030101010101" pitchFamily="2" charset="-122"/>
            </a:endParaRPr>
          </a:p>
        </p:txBody>
      </p:sp>
    </p:spTree>
    <p:extLst>
      <p:ext uri="{BB962C8B-B14F-4D97-AF65-F5344CB8AC3E}">
        <p14:creationId xmlns:p14="http://schemas.microsoft.com/office/powerpoint/2010/main" val="34304401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9458" name="Object 1026"/>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33826"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9" name="AutoShape 1027"/>
          <p:cNvSpPr>
            <a:spLocks noChangeArrowheads="1"/>
          </p:cNvSpPr>
          <p:nvPr/>
        </p:nvSpPr>
        <p:spPr bwMode="auto">
          <a:xfrm>
            <a:off x="3962400" y="4038600"/>
            <a:ext cx="3962400" cy="457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zh-CN" altLang="en-US">
              <a:solidFill>
                <a:schemeClr val="accent1"/>
              </a:solidFill>
              <a:ea typeface="宋体" panose="02010600030101010101" pitchFamily="2" charset="-122"/>
            </a:endParaRPr>
          </a:p>
        </p:txBody>
      </p:sp>
      <p:sp>
        <p:nvSpPr>
          <p:cNvPr id="19460" name="AutoShape 1028"/>
          <p:cNvSpPr>
            <a:spLocks noChangeArrowheads="1"/>
          </p:cNvSpPr>
          <p:nvPr/>
        </p:nvSpPr>
        <p:spPr bwMode="auto">
          <a:xfrm>
            <a:off x="4489450" y="5132388"/>
            <a:ext cx="762000" cy="457200"/>
          </a:xfrm>
          <a:prstGeom prst="roundRect">
            <a:avLst>
              <a:gd name="adj" fmla="val 16667"/>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7941" name="Rectangle 1029"/>
          <p:cNvSpPr>
            <a:spLocks noChangeArrowheads="1"/>
          </p:cNvSpPr>
          <p:nvPr/>
        </p:nvSpPr>
        <p:spPr bwMode="auto">
          <a:xfrm>
            <a:off x="1835150" y="5659438"/>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tabLst>
                <a:tab pos="914400" algn="l"/>
                <a:tab pos="1657350" algn="l"/>
                <a:tab pos="3028950" algn="l"/>
              </a:tabLst>
              <a:defRPr b="1">
                <a:solidFill>
                  <a:schemeClr val="tx1"/>
                </a:solidFill>
                <a:latin typeface="Arial" panose="020B0604020202020204" pitchFamily="34" charset="0"/>
              </a:defRPr>
            </a:lvl1pPr>
            <a:lvl2pPr marL="742950" indent="-285750">
              <a:tabLst>
                <a:tab pos="914400" algn="l"/>
                <a:tab pos="1657350" algn="l"/>
                <a:tab pos="3028950" algn="l"/>
              </a:tabLst>
              <a:defRPr b="1">
                <a:solidFill>
                  <a:schemeClr val="tx1"/>
                </a:solidFill>
                <a:latin typeface="Arial" panose="020B0604020202020204" pitchFamily="34" charset="0"/>
              </a:defRPr>
            </a:lvl2pPr>
            <a:lvl3pPr marL="1143000" indent="-228600">
              <a:tabLst>
                <a:tab pos="914400" algn="l"/>
                <a:tab pos="1657350" algn="l"/>
                <a:tab pos="3028950" algn="l"/>
              </a:tabLst>
              <a:defRPr b="1">
                <a:solidFill>
                  <a:schemeClr val="tx1"/>
                </a:solidFill>
                <a:latin typeface="Arial" panose="020B0604020202020204" pitchFamily="34" charset="0"/>
              </a:defRPr>
            </a:lvl3pPr>
            <a:lvl4pPr marL="1600200" indent="-228600">
              <a:tabLst>
                <a:tab pos="914400" algn="l"/>
                <a:tab pos="1657350" algn="l"/>
                <a:tab pos="3028950" algn="l"/>
              </a:tabLst>
              <a:defRPr b="1">
                <a:solidFill>
                  <a:schemeClr val="tx1"/>
                </a:solidFill>
                <a:latin typeface="Arial" panose="020B0604020202020204" pitchFamily="34" charset="0"/>
              </a:defRPr>
            </a:lvl4pPr>
            <a:lvl5pPr marL="2057400" indent="-228600">
              <a:tabLst>
                <a:tab pos="914400" algn="l"/>
                <a:tab pos="1657350" algn="l"/>
                <a:tab pos="3028950" algn="l"/>
              </a:tabLst>
              <a:defRPr b="1">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9pPr>
          </a:lstStyle>
          <a:p>
            <a:pPr>
              <a:lnSpc>
                <a:spcPct val="90000"/>
              </a:lnSpc>
              <a:spcBef>
                <a:spcPct val="30000"/>
              </a:spcBef>
              <a:buFontTx/>
              <a:buChar char="•"/>
            </a:pPr>
            <a:r>
              <a:rPr lang="en-US" altLang="zh-CN" sz="2400">
                <a:solidFill>
                  <a:schemeClr val="accent1"/>
                </a:solidFill>
                <a:latin typeface="Comic Sans MS" panose="030F0702030302020204" pitchFamily="66" charset="0"/>
                <a:ea typeface="宋体" panose="02010600030101010101" pitchFamily="2" charset="-122"/>
              </a:rPr>
              <a:t>Note: registers names are removed (“renamed”) in Reservation Stations; MULT issued vs. scoreboard</a:t>
            </a:r>
          </a:p>
          <a:p>
            <a:pPr>
              <a:lnSpc>
                <a:spcPct val="90000"/>
              </a:lnSpc>
              <a:spcBef>
                <a:spcPct val="30000"/>
              </a:spcBef>
              <a:buFontTx/>
              <a:buChar char="•"/>
            </a:pPr>
            <a:r>
              <a:rPr lang="en-US" altLang="zh-CN" sz="2400">
                <a:solidFill>
                  <a:schemeClr val="accent1"/>
                </a:solidFill>
                <a:latin typeface="Comic Sans MS" panose="030F0702030302020204" pitchFamily="66" charset="0"/>
                <a:ea typeface="宋体" panose="02010600030101010101" pitchFamily="2" charset="-122"/>
              </a:rPr>
              <a:t>Load1 completing; what is waiting for Load1? </a:t>
            </a:r>
          </a:p>
        </p:txBody>
      </p:sp>
      <p:sp>
        <p:nvSpPr>
          <p:cNvPr id="19462" name="Rectangle 1030"/>
          <p:cNvSpPr>
            <a:spLocks noGrp="1" noChangeArrowheads="1"/>
          </p:cNvSpPr>
          <p:nvPr>
            <p:ph type="title"/>
          </p:nvPr>
        </p:nvSpPr>
        <p:spPr>
          <a:xfrm>
            <a:off x="2289176" y="230187"/>
            <a:ext cx="6616285" cy="652463"/>
          </a:xfrm>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3</a:t>
            </a:r>
          </a:p>
        </p:txBody>
      </p:sp>
    </p:spTree>
    <p:extLst>
      <p:ext uri="{BB962C8B-B14F-4D97-AF65-F5344CB8AC3E}">
        <p14:creationId xmlns:p14="http://schemas.microsoft.com/office/powerpoint/2010/main" val="10917290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7941"/>
                                        </p:tgtEl>
                                        <p:attrNameLst>
                                          <p:attrName>style.visibility</p:attrName>
                                        </p:attrNameLst>
                                      </p:cBhvr>
                                      <p:to>
                                        <p:strVal val="visible"/>
                                      </p:to>
                                    </p:set>
                                    <p:anim calcmode="lin" valueType="num">
                                      <p:cBhvr additive="base">
                                        <p:cTn id="7" dur="500" fill="hold"/>
                                        <p:tgtEl>
                                          <p:spTgt spid="167941"/>
                                        </p:tgtEl>
                                        <p:attrNameLst>
                                          <p:attrName>ppt_x</p:attrName>
                                        </p:attrNameLst>
                                      </p:cBhvr>
                                      <p:tavLst>
                                        <p:tav tm="0">
                                          <p:val>
                                            <p:strVal val="1+#ppt_w/2"/>
                                          </p:val>
                                        </p:tav>
                                        <p:tav tm="100000">
                                          <p:val>
                                            <p:strVal val="#ppt_x"/>
                                          </p:val>
                                        </p:tav>
                                      </p:tavLst>
                                    </p:anim>
                                    <p:anim calcmode="lin" valueType="num">
                                      <p:cBhvr additive="base">
                                        <p:cTn id="8" dur="500" fill="hold"/>
                                        <p:tgtEl>
                                          <p:spTgt spid="1679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0"/>
          <p:cNvGraphicFramePr>
            <a:graphicFrameLocks/>
          </p:cNvGraphicFramePr>
          <p:nvPr>
            <p:extLst>
              <p:ext uri="{D42A27DB-BD31-4B8C-83A1-F6EECF244321}">
                <p14:modId xmlns:p14="http://schemas.microsoft.com/office/powerpoint/2010/main" val="1282938921"/>
              </p:ext>
            </p:extLst>
          </p:nvPr>
        </p:nvGraphicFramePr>
        <p:xfrm>
          <a:off x="1828800" y="1093511"/>
          <a:ext cx="8774113" cy="4995863"/>
        </p:xfrm>
        <a:graphic>
          <a:graphicData uri="http://schemas.openxmlformats.org/presentationml/2006/ole">
            <mc:AlternateContent xmlns:mc="http://schemas.openxmlformats.org/markup-compatibility/2006">
              <mc:Choice xmlns:v="urn:schemas-microsoft-com:vml" Requires="v">
                <p:oleObj spid="_x0000_s34850"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09351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63" name="Rectangle 3"/>
          <p:cNvSpPr>
            <a:spLocks noChangeArrowheads="1"/>
          </p:cNvSpPr>
          <p:nvPr/>
        </p:nvSpPr>
        <p:spPr bwMode="auto">
          <a:xfrm>
            <a:off x="1828800" y="5943600"/>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tabLst>
                <a:tab pos="914400" algn="l"/>
                <a:tab pos="1657350" algn="l"/>
                <a:tab pos="3028950" algn="l"/>
              </a:tabLst>
              <a:defRPr b="1">
                <a:solidFill>
                  <a:schemeClr val="tx1"/>
                </a:solidFill>
                <a:latin typeface="Arial" panose="020B0604020202020204" pitchFamily="34" charset="0"/>
              </a:defRPr>
            </a:lvl1pPr>
            <a:lvl2pPr marL="742950" indent="-285750">
              <a:tabLst>
                <a:tab pos="914400" algn="l"/>
                <a:tab pos="1657350" algn="l"/>
                <a:tab pos="3028950" algn="l"/>
              </a:tabLst>
              <a:defRPr b="1">
                <a:solidFill>
                  <a:schemeClr val="tx1"/>
                </a:solidFill>
                <a:latin typeface="Arial" panose="020B0604020202020204" pitchFamily="34" charset="0"/>
              </a:defRPr>
            </a:lvl2pPr>
            <a:lvl3pPr marL="1143000" indent="-228600">
              <a:tabLst>
                <a:tab pos="914400" algn="l"/>
                <a:tab pos="1657350" algn="l"/>
                <a:tab pos="3028950" algn="l"/>
              </a:tabLst>
              <a:defRPr b="1">
                <a:solidFill>
                  <a:schemeClr val="tx1"/>
                </a:solidFill>
                <a:latin typeface="Arial" panose="020B0604020202020204" pitchFamily="34" charset="0"/>
              </a:defRPr>
            </a:lvl3pPr>
            <a:lvl4pPr marL="1600200" indent="-228600">
              <a:tabLst>
                <a:tab pos="914400" algn="l"/>
                <a:tab pos="1657350" algn="l"/>
                <a:tab pos="3028950" algn="l"/>
              </a:tabLst>
              <a:defRPr b="1">
                <a:solidFill>
                  <a:schemeClr val="tx1"/>
                </a:solidFill>
                <a:latin typeface="Arial" panose="020B0604020202020204" pitchFamily="34" charset="0"/>
              </a:defRPr>
            </a:lvl4pPr>
            <a:lvl5pPr marL="2057400" indent="-228600">
              <a:tabLst>
                <a:tab pos="914400" algn="l"/>
                <a:tab pos="1657350" algn="l"/>
                <a:tab pos="3028950" algn="l"/>
              </a:tabLst>
              <a:defRPr b="1">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9pPr>
          </a:lstStyle>
          <a:p>
            <a:pPr>
              <a:lnSpc>
                <a:spcPct val="90000"/>
              </a:lnSpc>
              <a:spcBef>
                <a:spcPct val="30000"/>
              </a:spcBef>
              <a:buFontTx/>
              <a:buChar char="•"/>
            </a:pPr>
            <a:r>
              <a:rPr lang="en-US" altLang="zh-CN" sz="2400">
                <a:solidFill>
                  <a:schemeClr val="accent1"/>
                </a:solidFill>
                <a:latin typeface="Comic Sans MS" panose="030F0702030302020204" pitchFamily="66" charset="0"/>
                <a:ea typeface="宋体" panose="02010600030101010101" pitchFamily="2" charset="-122"/>
              </a:rPr>
              <a:t>Load2 completing; what is waiting for Load1? </a:t>
            </a:r>
          </a:p>
        </p:txBody>
      </p:sp>
      <p:sp>
        <p:nvSpPr>
          <p:cNvPr id="20484" name="Rectangle 4"/>
          <p:cNvSpPr>
            <a:spLocks noGrp="1" noChangeArrowheads="1"/>
          </p:cNvSpPr>
          <p:nvPr>
            <p:ph type="title"/>
          </p:nvPr>
        </p:nvSpPr>
        <p:spPr>
          <a:xfrm>
            <a:off x="2289176" y="230187"/>
            <a:ext cx="7053607" cy="578195"/>
          </a:xfrm>
        </p:spPr>
        <p:txBody>
          <a:bodyPr>
            <a:normAutofit fontScale="90000"/>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4</a:t>
            </a:r>
          </a:p>
        </p:txBody>
      </p:sp>
    </p:spTree>
    <p:extLst>
      <p:ext uri="{BB962C8B-B14F-4D97-AF65-F5344CB8AC3E}">
        <p14:creationId xmlns:p14="http://schemas.microsoft.com/office/powerpoint/2010/main" val="17143156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 calcmode="lin" valueType="num">
                                      <p:cBhvr additive="base">
                                        <p:cTn id="7" dur="500" fill="hold"/>
                                        <p:tgtEl>
                                          <p:spTgt spid="168963"/>
                                        </p:tgtEl>
                                        <p:attrNameLst>
                                          <p:attrName>ppt_x</p:attrName>
                                        </p:attrNameLst>
                                      </p:cBhvr>
                                      <p:tavLst>
                                        <p:tav tm="0">
                                          <p:val>
                                            <p:strVal val="1+#ppt_w/2"/>
                                          </p:val>
                                        </p:tav>
                                        <p:tav tm="100000">
                                          <p:val>
                                            <p:strVal val="#ppt_x"/>
                                          </p:val>
                                        </p:tav>
                                      </p:tavLst>
                                    </p:anim>
                                    <p:anim calcmode="lin" valueType="num">
                                      <p:cBhvr additive="base">
                                        <p:cTn id="8"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35874"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7" name="Rectangle 3"/>
          <p:cNvSpPr>
            <a:spLocks noGrp="1" noChangeArrowheads="1"/>
          </p:cNvSpPr>
          <p:nvPr>
            <p:ph type="title"/>
          </p:nvPr>
        </p:nvSpPr>
        <p:spPr>
          <a:xfrm>
            <a:off x="2355437" y="124170"/>
            <a:ext cx="7040354" cy="722313"/>
          </a:xfrm>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5</a:t>
            </a:r>
          </a:p>
        </p:txBody>
      </p:sp>
    </p:spTree>
    <p:extLst>
      <p:ext uri="{BB962C8B-B14F-4D97-AF65-F5344CB8AC3E}">
        <p14:creationId xmlns:p14="http://schemas.microsoft.com/office/powerpoint/2010/main" val="2231158744"/>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0"/>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36898"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1011" name="Rectangle 3"/>
          <p:cNvSpPr>
            <a:spLocks noChangeArrowheads="1"/>
          </p:cNvSpPr>
          <p:nvPr/>
        </p:nvSpPr>
        <p:spPr bwMode="auto">
          <a:xfrm>
            <a:off x="1828800" y="5943600"/>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tabLst>
                <a:tab pos="914400" algn="l"/>
                <a:tab pos="1657350" algn="l"/>
                <a:tab pos="3028950" algn="l"/>
              </a:tabLst>
              <a:defRPr b="1">
                <a:solidFill>
                  <a:schemeClr val="tx1"/>
                </a:solidFill>
                <a:latin typeface="Arial" panose="020B0604020202020204" pitchFamily="34" charset="0"/>
              </a:defRPr>
            </a:lvl1pPr>
            <a:lvl2pPr marL="742950" indent="-285750">
              <a:tabLst>
                <a:tab pos="914400" algn="l"/>
                <a:tab pos="1657350" algn="l"/>
                <a:tab pos="3028950" algn="l"/>
              </a:tabLst>
              <a:defRPr b="1">
                <a:solidFill>
                  <a:schemeClr val="tx1"/>
                </a:solidFill>
                <a:latin typeface="Arial" panose="020B0604020202020204" pitchFamily="34" charset="0"/>
              </a:defRPr>
            </a:lvl2pPr>
            <a:lvl3pPr marL="1143000" indent="-228600">
              <a:tabLst>
                <a:tab pos="914400" algn="l"/>
                <a:tab pos="1657350" algn="l"/>
                <a:tab pos="3028950" algn="l"/>
              </a:tabLst>
              <a:defRPr b="1">
                <a:solidFill>
                  <a:schemeClr val="tx1"/>
                </a:solidFill>
                <a:latin typeface="Arial" panose="020B0604020202020204" pitchFamily="34" charset="0"/>
              </a:defRPr>
            </a:lvl3pPr>
            <a:lvl4pPr marL="1600200" indent="-228600">
              <a:tabLst>
                <a:tab pos="914400" algn="l"/>
                <a:tab pos="1657350" algn="l"/>
                <a:tab pos="3028950" algn="l"/>
              </a:tabLst>
              <a:defRPr b="1">
                <a:solidFill>
                  <a:schemeClr val="tx1"/>
                </a:solidFill>
                <a:latin typeface="Arial" panose="020B0604020202020204" pitchFamily="34" charset="0"/>
              </a:defRPr>
            </a:lvl4pPr>
            <a:lvl5pPr marL="2057400" indent="-228600">
              <a:tabLst>
                <a:tab pos="914400" algn="l"/>
                <a:tab pos="1657350" algn="l"/>
                <a:tab pos="3028950" algn="l"/>
              </a:tabLst>
              <a:defRPr b="1">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9pPr>
          </a:lstStyle>
          <a:p>
            <a:pPr>
              <a:lnSpc>
                <a:spcPct val="90000"/>
              </a:lnSpc>
              <a:spcBef>
                <a:spcPct val="30000"/>
              </a:spcBef>
              <a:buFontTx/>
              <a:buChar char="•"/>
            </a:pPr>
            <a:r>
              <a:rPr lang="en-US" altLang="zh-CN" sz="2400">
                <a:solidFill>
                  <a:schemeClr val="accent1"/>
                </a:solidFill>
                <a:latin typeface="Comic Sans MS" panose="030F0702030302020204" pitchFamily="66" charset="0"/>
                <a:ea typeface="宋体" panose="02010600030101010101" pitchFamily="2" charset="-122"/>
              </a:rPr>
              <a:t>Issue ADDD here vs. scoreboard? </a:t>
            </a:r>
          </a:p>
        </p:txBody>
      </p:sp>
      <p:sp>
        <p:nvSpPr>
          <p:cNvPr id="22532" name="Rectangle 4"/>
          <p:cNvSpPr>
            <a:spLocks noGrp="1" noChangeArrowheads="1"/>
          </p:cNvSpPr>
          <p:nvPr>
            <p:ph type="title"/>
          </p:nvPr>
        </p:nvSpPr>
        <p:spPr>
          <a:xfrm>
            <a:off x="2289176" y="230187"/>
            <a:ext cx="7133120" cy="722313"/>
          </a:xfrm>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6</a:t>
            </a:r>
          </a:p>
        </p:txBody>
      </p:sp>
    </p:spTree>
    <p:extLst>
      <p:ext uri="{BB962C8B-B14F-4D97-AF65-F5344CB8AC3E}">
        <p14:creationId xmlns:p14="http://schemas.microsoft.com/office/powerpoint/2010/main" val="1367791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1011"/>
                                        </p:tgtEl>
                                        <p:attrNameLst>
                                          <p:attrName>style.visibility</p:attrName>
                                        </p:attrNameLst>
                                      </p:cBhvr>
                                      <p:to>
                                        <p:strVal val="visible"/>
                                      </p:to>
                                    </p:set>
                                    <p:anim calcmode="lin" valueType="num">
                                      <p:cBhvr additive="base">
                                        <p:cTn id="7" dur="500" fill="hold"/>
                                        <p:tgtEl>
                                          <p:spTgt spid="171011"/>
                                        </p:tgtEl>
                                        <p:attrNameLst>
                                          <p:attrName>ppt_x</p:attrName>
                                        </p:attrNameLst>
                                      </p:cBhvr>
                                      <p:tavLst>
                                        <p:tav tm="0">
                                          <p:val>
                                            <p:strVal val="1+#ppt_w/2"/>
                                          </p:val>
                                        </p:tav>
                                        <p:tav tm="100000">
                                          <p:val>
                                            <p:strVal val="#ppt_x"/>
                                          </p:val>
                                        </p:tav>
                                      </p:tavLst>
                                    </p:anim>
                                    <p:anim calcmode="lin" valueType="num">
                                      <p:cBhvr additive="base">
                                        <p:cTn id="8" dur="500" fill="hold"/>
                                        <p:tgtEl>
                                          <p:spTgt spid="1710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37922"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35" name="Rectangle 3"/>
          <p:cNvSpPr>
            <a:spLocks noChangeArrowheads="1"/>
          </p:cNvSpPr>
          <p:nvPr/>
        </p:nvSpPr>
        <p:spPr bwMode="auto">
          <a:xfrm>
            <a:off x="1828800" y="5943600"/>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tabLst>
                <a:tab pos="914400" algn="l"/>
                <a:tab pos="1657350" algn="l"/>
                <a:tab pos="3028950" algn="l"/>
              </a:tabLst>
              <a:defRPr b="1">
                <a:solidFill>
                  <a:schemeClr val="tx1"/>
                </a:solidFill>
                <a:latin typeface="Arial" panose="020B0604020202020204" pitchFamily="34" charset="0"/>
              </a:defRPr>
            </a:lvl1pPr>
            <a:lvl2pPr marL="742950" indent="-285750">
              <a:tabLst>
                <a:tab pos="914400" algn="l"/>
                <a:tab pos="1657350" algn="l"/>
                <a:tab pos="3028950" algn="l"/>
              </a:tabLst>
              <a:defRPr b="1">
                <a:solidFill>
                  <a:schemeClr val="tx1"/>
                </a:solidFill>
                <a:latin typeface="Arial" panose="020B0604020202020204" pitchFamily="34" charset="0"/>
              </a:defRPr>
            </a:lvl2pPr>
            <a:lvl3pPr marL="1143000" indent="-228600">
              <a:tabLst>
                <a:tab pos="914400" algn="l"/>
                <a:tab pos="1657350" algn="l"/>
                <a:tab pos="3028950" algn="l"/>
              </a:tabLst>
              <a:defRPr b="1">
                <a:solidFill>
                  <a:schemeClr val="tx1"/>
                </a:solidFill>
                <a:latin typeface="Arial" panose="020B0604020202020204" pitchFamily="34" charset="0"/>
              </a:defRPr>
            </a:lvl3pPr>
            <a:lvl4pPr marL="1600200" indent="-228600">
              <a:tabLst>
                <a:tab pos="914400" algn="l"/>
                <a:tab pos="1657350" algn="l"/>
                <a:tab pos="3028950" algn="l"/>
              </a:tabLst>
              <a:defRPr b="1">
                <a:solidFill>
                  <a:schemeClr val="tx1"/>
                </a:solidFill>
                <a:latin typeface="Arial" panose="020B0604020202020204" pitchFamily="34" charset="0"/>
              </a:defRPr>
            </a:lvl4pPr>
            <a:lvl5pPr marL="2057400" indent="-228600">
              <a:tabLst>
                <a:tab pos="914400" algn="l"/>
                <a:tab pos="1657350" algn="l"/>
                <a:tab pos="3028950" algn="l"/>
              </a:tabLst>
              <a:defRPr b="1">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9pPr>
          </a:lstStyle>
          <a:p>
            <a:pPr>
              <a:lnSpc>
                <a:spcPct val="90000"/>
              </a:lnSpc>
              <a:spcBef>
                <a:spcPct val="30000"/>
              </a:spcBef>
              <a:buFontTx/>
              <a:buChar char="•"/>
            </a:pPr>
            <a:r>
              <a:rPr lang="en-US" altLang="zh-CN" sz="2400">
                <a:solidFill>
                  <a:schemeClr val="accent1"/>
                </a:solidFill>
                <a:latin typeface="Comic Sans MS" panose="030F0702030302020204" pitchFamily="66" charset="0"/>
                <a:ea typeface="宋体" panose="02010600030101010101" pitchFamily="2" charset="-122"/>
              </a:rPr>
              <a:t>Add1 completing; what is waiting for it? </a:t>
            </a:r>
          </a:p>
        </p:txBody>
      </p:sp>
      <p:sp>
        <p:nvSpPr>
          <p:cNvPr id="23556" name="Rectangle 4"/>
          <p:cNvSpPr>
            <a:spLocks noGrp="1" noChangeArrowheads="1"/>
          </p:cNvSpPr>
          <p:nvPr>
            <p:ph type="title"/>
          </p:nvPr>
        </p:nvSpPr>
        <p:spPr>
          <a:xfrm>
            <a:off x="2424251" y="122515"/>
            <a:ext cx="7305398" cy="829986"/>
          </a:xfrm>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7</a:t>
            </a:r>
          </a:p>
        </p:txBody>
      </p:sp>
    </p:spTree>
    <p:extLst>
      <p:ext uri="{BB962C8B-B14F-4D97-AF65-F5344CB8AC3E}">
        <p14:creationId xmlns:p14="http://schemas.microsoft.com/office/powerpoint/2010/main" val="2673232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2035"/>
                                        </p:tgtEl>
                                        <p:attrNameLst>
                                          <p:attrName>style.visibility</p:attrName>
                                        </p:attrNameLst>
                                      </p:cBhvr>
                                      <p:to>
                                        <p:strVal val="visible"/>
                                      </p:to>
                                    </p:set>
                                    <p:anim calcmode="lin" valueType="num">
                                      <p:cBhvr additive="base">
                                        <p:cTn id="7" dur="500" fill="hold"/>
                                        <p:tgtEl>
                                          <p:spTgt spid="172035"/>
                                        </p:tgtEl>
                                        <p:attrNameLst>
                                          <p:attrName>ppt_x</p:attrName>
                                        </p:attrNameLst>
                                      </p:cBhvr>
                                      <p:tavLst>
                                        <p:tav tm="0">
                                          <p:val>
                                            <p:strVal val="1+#ppt_w/2"/>
                                          </p:val>
                                        </p:tav>
                                        <p:tav tm="100000">
                                          <p:val>
                                            <p:strVal val="#ppt_x"/>
                                          </p:val>
                                        </p:tav>
                                      </p:tavLst>
                                    </p:anim>
                                    <p:anim calcmode="lin" valueType="num">
                                      <p:cBhvr additive="base">
                                        <p:cTn id="8" dur="500" fill="hold"/>
                                        <p:tgtEl>
                                          <p:spTgt spid="1720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38946"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9" name="Rectangle 3"/>
          <p:cNvSpPr>
            <a:spLocks noGrp="1" noChangeArrowheads="1"/>
          </p:cNvSpPr>
          <p:nvPr>
            <p:ph type="title"/>
          </p:nvPr>
        </p:nvSpPr>
        <p:spPr>
          <a:xfrm>
            <a:off x="2289176" y="230187"/>
            <a:ext cx="6907833" cy="722313"/>
          </a:xfrm>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8</a:t>
            </a:r>
          </a:p>
        </p:txBody>
      </p:sp>
    </p:spTree>
    <p:extLst>
      <p:ext uri="{BB962C8B-B14F-4D97-AF65-F5344CB8AC3E}">
        <p14:creationId xmlns:p14="http://schemas.microsoft.com/office/powerpoint/2010/main" val="1658865008"/>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39970"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3" name="Rectangle 3"/>
          <p:cNvSpPr>
            <a:spLocks noGrp="1" noChangeArrowheads="1"/>
          </p:cNvSpPr>
          <p:nvPr>
            <p:ph type="title"/>
          </p:nvPr>
        </p:nvSpPr>
        <p:spPr>
          <a:xfrm>
            <a:off x="2289176" y="230187"/>
            <a:ext cx="8034267" cy="722313"/>
          </a:xfrm>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9</a:t>
            </a:r>
          </a:p>
        </p:txBody>
      </p:sp>
    </p:spTree>
    <p:extLst>
      <p:ext uri="{BB962C8B-B14F-4D97-AF65-F5344CB8AC3E}">
        <p14:creationId xmlns:p14="http://schemas.microsoft.com/office/powerpoint/2010/main" val="317683781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40994"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5107" name="Rectangle 3"/>
          <p:cNvSpPr>
            <a:spLocks noChangeArrowheads="1"/>
          </p:cNvSpPr>
          <p:nvPr/>
        </p:nvSpPr>
        <p:spPr bwMode="auto">
          <a:xfrm>
            <a:off x="1828800" y="5943600"/>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tabLst>
                <a:tab pos="914400" algn="l"/>
                <a:tab pos="1657350" algn="l"/>
                <a:tab pos="3028950" algn="l"/>
              </a:tabLst>
              <a:defRPr b="1">
                <a:solidFill>
                  <a:schemeClr val="tx1"/>
                </a:solidFill>
                <a:latin typeface="Arial" panose="020B0604020202020204" pitchFamily="34" charset="0"/>
              </a:defRPr>
            </a:lvl1pPr>
            <a:lvl2pPr marL="742950" indent="-285750">
              <a:tabLst>
                <a:tab pos="914400" algn="l"/>
                <a:tab pos="1657350" algn="l"/>
                <a:tab pos="3028950" algn="l"/>
              </a:tabLst>
              <a:defRPr b="1">
                <a:solidFill>
                  <a:schemeClr val="tx1"/>
                </a:solidFill>
                <a:latin typeface="Arial" panose="020B0604020202020204" pitchFamily="34" charset="0"/>
              </a:defRPr>
            </a:lvl2pPr>
            <a:lvl3pPr marL="1143000" indent="-228600">
              <a:tabLst>
                <a:tab pos="914400" algn="l"/>
                <a:tab pos="1657350" algn="l"/>
                <a:tab pos="3028950" algn="l"/>
              </a:tabLst>
              <a:defRPr b="1">
                <a:solidFill>
                  <a:schemeClr val="tx1"/>
                </a:solidFill>
                <a:latin typeface="Arial" panose="020B0604020202020204" pitchFamily="34" charset="0"/>
              </a:defRPr>
            </a:lvl3pPr>
            <a:lvl4pPr marL="1600200" indent="-228600">
              <a:tabLst>
                <a:tab pos="914400" algn="l"/>
                <a:tab pos="1657350" algn="l"/>
                <a:tab pos="3028950" algn="l"/>
              </a:tabLst>
              <a:defRPr b="1">
                <a:solidFill>
                  <a:schemeClr val="tx1"/>
                </a:solidFill>
                <a:latin typeface="Arial" panose="020B0604020202020204" pitchFamily="34" charset="0"/>
              </a:defRPr>
            </a:lvl4pPr>
            <a:lvl5pPr marL="2057400" indent="-228600">
              <a:tabLst>
                <a:tab pos="914400" algn="l"/>
                <a:tab pos="1657350" algn="l"/>
                <a:tab pos="3028950" algn="l"/>
              </a:tabLst>
              <a:defRPr b="1">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9pPr>
          </a:lstStyle>
          <a:p>
            <a:pPr>
              <a:lnSpc>
                <a:spcPct val="90000"/>
              </a:lnSpc>
              <a:spcBef>
                <a:spcPct val="30000"/>
              </a:spcBef>
              <a:buFontTx/>
              <a:buChar char="•"/>
            </a:pPr>
            <a:r>
              <a:rPr lang="en-US" altLang="zh-CN" sz="2400">
                <a:solidFill>
                  <a:schemeClr val="accent1"/>
                </a:solidFill>
                <a:latin typeface="Comic Sans MS" panose="030F0702030302020204" pitchFamily="66" charset="0"/>
                <a:ea typeface="宋体" panose="02010600030101010101" pitchFamily="2" charset="-122"/>
              </a:rPr>
              <a:t>Add2 completing; what is waiting for it? </a:t>
            </a:r>
          </a:p>
        </p:txBody>
      </p:sp>
      <p:sp>
        <p:nvSpPr>
          <p:cNvPr id="26628" name="Rectangle 4"/>
          <p:cNvSpPr>
            <a:spLocks noGrp="1" noChangeArrowheads="1"/>
          </p:cNvSpPr>
          <p:nvPr>
            <p:ph type="title"/>
          </p:nvPr>
        </p:nvSpPr>
        <p:spPr>
          <a:xfrm>
            <a:off x="2289176" y="-1"/>
            <a:ext cx="7808981" cy="821635"/>
          </a:xfrm>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10</a:t>
            </a:r>
          </a:p>
        </p:txBody>
      </p:sp>
    </p:spTree>
    <p:extLst>
      <p:ext uri="{BB962C8B-B14F-4D97-AF65-F5344CB8AC3E}">
        <p14:creationId xmlns:p14="http://schemas.microsoft.com/office/powerpoint/2010/main" val="16765721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anim calcmode="lin" valueType="num">
                                      <p:cBhvr additive="base">
                                        <p:cTn id="7" dur="500" fill="hold"/>
                                        <p:tgtEl>
                                          <p:spTgt spid="175107"/>
                                        </p:tgtEl>
                                        <p:attrNameLst>
                                          <p:attrName>ppt_x</p:attrName>
                                        </p:attrNameLst>
                                      </p:cBhvr>
                                      <p:tavLst>
                                        <p:tav tm="0">
                                          <p:val>
                                            <p:strVal val="1+#ppt_w/2"/>
                                          </p:val>
                                        </p:tav>
                                        <p:tav tm="100000">
                                          <p:val>
                                            <p:strVal val="#ppt_x"/>
                                          </p:val>
                                        </p:tav>
                                      </p:tavLst>
                                    </p:anim>
                                    <p:anim calcmode="lin" valueType="num">
                                      <p:cBhvr additive="base">
                                        <p:cTn id="8" dur="500" fill="hold"/>
                                        <p:tgtEl>
                                          <p:spTgt spid="175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42018"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6131" name="Rectangle 3"/>
          <p:cNvSpPr>
            <a:spLocks noChangeArrowheads="1"/>
          </p:cNvSpPr>
          <p:nvPr/>
        </p:nvSpPr>
        <p:spPr bwMode="auto">
          <a:xfrm>
            <a:off x="1736725" y="5781675"/>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tabLst>
                <a:tab pos="914400" algn="l"/>
                <a:tab pos="1657350" algn="l"/>
                <a:tab pos="3028950" algn="l"/>
              </a:tabLst>
              <a:defRPr b="1">
                <a:solidFill>
                  <a:schemeClr val="tx1"/>
                </a:solidFill>
                <a:latin typeface="Arial" panose="020B0604020202020204" pitchFamily="34" charset="0"/>
              </a:defRPr>
            </a:lvl1pPr>
            <a:lvl2pPr marL="742950" indent="-285750">
              <a:tabLst>
                <a:tab pos="914400" algn="l"/>
                <a:tab pos="1657350" algn="l"/>
                <a:tab pos="3028950" algn="l"/>
              </a:tabLst>
              <a:defRPr b="1">
                <a:solidFill>
                  <a:schemeClr val="tx1"/>
                </a:solidFill>
                <a:latin typeface="Arial" panose="020B0604020202020204" pitchFamily="34" charset="0"/>
              </a:defRPr>
            </a:lvl2pPr>
            <a:lvl3pPr marL="1143000" indent="-228600">
              <a:tabLst>
                <a:tab pos="914400" algn="l"/>
                <a:tab pos="1657350" algn="l"/>
                <a:tab pos="3028950" algn="l"/>
              </a:tabLst>
              <a:defRPr b="1">
                <a:solidFill>
                  <a:schemeClr val="tx1"/>
                </a:solidFill>
                <a:latin typeface="Arial" panose="020B0604020202020204" pitchFamily="34" charset="0"/>
              </a:defRPr>
            </a:lvl3pPr>
            <a:lvl4pPr marL="1600200" indent="-228600">
              <a:tabLst>
                <a:tab pos="914400" algn="l"/>
                <a:tab pos="1657350" algn="l"/>
                <a:tab pos="3028950" algn="l"/>
              </a:tabLst>
              <a:defRPr b="1">
                <a:solidFill>
                  <a:schemeClr val="tx1"/>
                </a:solidFill>
                <a:latin typeface="Arial" panose="020B0604020202020204" pitchFamily="34" charset="0"/>
              </a:defRPr>
            </a:lvl4pPr>
            <a:lvl5pPr marL="2057400" indent="-228600">
              <a:tabLst>
                <a:tab pos="914400" algn="l"/>
                <a:tab pos="1657350" algn="l"/>
                <a:tab pos="3028950" algn="l"/>
              </a:tabLst>
              <a:defRPr b="1">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9pPr>
          </a:lstStyle>
          <a:p>
            <a:pPr>
              <a:lnSpc>
                <a:spcPct val="90000"/>
              </a:lnSpc>
              <a:spcBef>
                <a:spcPct val="30000"/>
              </a:spcBef>
              <a:buFontTx/>
              <a:buChar char="•"/>
            </a:pPr>
            <a:r>
              <a:rPr lang="en-US" altLang="zh-CN" sz="2400">
                <a:solidFill>
                  <a:schemeClr val="accent1"/>
                </a:solidFill>
                <a:latin typeface="Comic Sans MS" panose="030F0702030302020204" pitchFamily="66" charset="0"/>
                <a:ea typeface="宋体" panose="02010600030101010101" pitchFamily="2" charset="-122"/>
              </a:rPr>
              <a:t>Write result of ADDD here vs. scoreboard?</a:t>
            </a:r>
          </a:p>
          <a:p>
            <a:pPr>
              <a:lnSpc>
                <a:spcPct val="90000"/>
              </a:lnSpc>
              <a:spcBef>
                <a:spcPct val="30000"/>
              </a:spcBef>
              <a:buFontTx/>
              <a:buChar char="•"/>
            </a:pPr>
            <a:r>
              <a:rPr lang="en-US" altLang="zh-CN" sz="2400">
                <a:solidFill>
                  <a:schemeClr val="accent1"/>
                </a:solidFill>
                <a:latin typeface="Comic Sans MS" panose="030F0702030302020204" pitchFamily="66" charset="0"/>
                <a:ea typeface="宋体" panose="02010600030101010101" pitchFamily="2" charset="-122"/>
              </a:rPr>
              <a:t>All quick instructions complete in this cycle!</a:t>
            </a:r>
          </a:p>
        </p:txBody>
      </p:sp>
      <p:sp>
        <p:nvSpPr>
          <p:cNvPr id="27652" name="Rectangle 4"/>
          <p:cNvSpPr>
            <a:spLocks noGrp="1" noChangeArrowheads="1"/>
          </p:cNvSpPr>
          <p:nvPr>
            <p:ph type="title"/>
          </p:nvPr>
        </p:nvSpPr>
        <p:spPr>
          <a:xfrm>
            <a:off x="2289176" y="230187"/>
            <a:ext cx="7570441" cy="722313"/>
          </a:xfrm>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11</a:t>
            </a:r>
          </a:p>
        </p:txBody>
      </p:sp>
    </p:spTree>
    <p:extLst>
      <p:ext uri="{BB962C8B-B14F-4D97-AF65-F5344CB8AC3E}">
        <p14:creationId xmlns:p14="http://schemas.microsoft.com/office/powerpoint/2010/main" val="30630890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anim calcmode="lin" valueType="num">
                                      <p:cBhvr additive="base">
                                        <p:cTn id="7" dur="500" fill="hold"/>
                                        <p:tgtEl>
                                          <p:spTgt spid="176131"/>
                                        </p:tgtEl>
                                        <p:attrNameLst>
                                          <p:attrName>ppt_x</p:attrName>
                                        </p:attrNameLst>
                                      </p:cBhvr>
                                      <p:tavLst>
                                        <p:tav tm="0">
                                          <p:val>
                                            <p:strVal val="1+#ppt_w/2"/>
                                          </p:val>
                                        </p:tav>
                                        <p:tav tm="100000">
                                          <p:val>
                                            <p:strVal val="#ppt_x"/>
                                          </p:val>
                                        </p:tav>
                                      </p:tavLst>
                                    </p:anim>
                                    <p:anim calcmode="lin" valueType="num">
                                      <p:cBhvr additive="base">
                                        <p:cTn id="8" dur="500" fill="hold"/>
                                        <p:tgtEl>
                                          <p:spTgt spid="176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43042"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5" name="Rectangle 3"/>
          <p:cNvSpPr>
            <a:spLocks noChangeArrowheads="1"/>
          </p:cNvSpPr>
          <p:nvPr/>
        </p:nvSpPr>
        <p:spPr bwMode="auto">
          <a:xfrm>
            <a:off x="2146300" y="93663"/>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nSpc>
                <a:spcPct val="87000"/>
              </a:lnSpc>
            </a:pPr>
            <a:endParaRPr lang="zh-CN" altLang="en-US" sz="2400">
              <a:solidFill>
                <a:schemeClr val="accent2"/>
              </a:solidFill>
              <a:ea typeface="宋体" panose="02010600030101010101" pitchFamily="2" charset="-122"/>
            </a:endParaRPr>
          </a:p>
        </p:txBody>
      </p:sp>
      <p:sp>
        <p:nvSpPr>
          <p:cNvPr id="28676" name="Rectangle 4"/>
          <p:cNvSpPr>
            <a:spLocks noGrp="1" noChangeArrowheads="1"/>
          </p:cNvSpPr>
          <p:nvPr>
            <p:ph type="title"/>
          </p:nvPr>
        </p:nvSpPr>
        <p:spPr>
          <a:xfrm>
            <a:off x="2289176" y="230187"/>
            <a:ext cx="7649954" cy="722313"/>
          </a:xfrm>
        </p:spPr>
        <p:txBody>
          <a:bodyPr>
            <a:normAutofit/>
          </a:bodyPr>
          <a:lstStyle/>
          <a:p>
            <a:r>
              <a:rPr lang="en-US" altLang="zh-CN" smtClean="0">
                <a:ea typeface="宋体" panose="02010600030101010101" pitchFamily="2" charset="-122"/>
              </a:rPr>
              <a:t>Tomasulo Example Cycle 12</a:t>
            </a:r>
          </a:p>
        </p:txBody>
      </p:sp>
    </p:spTree>
    <p:extLst>
      <p:ext uri="{BB962C8B-B14F-4D97-AF65-F5344CB8AC3E}">
        <p14:creationId xmlns:p14="http://schemas.microsoft.com/office/powerpoint/2010/main" val="91358411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232604"/>
            <a:ext cx="10515600" cy="602284"/>
          </a:xfrm>
          <a:noFill/>
        </p:spPr>
        <p:txBody>
          <a:bodyPr>
            <a:normAutofit fontScale="90000"/>
          </a:bodyPr>
          <a:lstStyle/>
          <a:p>
            <a:r>
              <a:rPr lang="zh-CN" altLang="en-US" dirty="0" smtClean="0"/>
              <a:t>简单循环及其对应的汇编程序</a:t>
            </a:r>
          </a:p>
        </p:txBody>
      </p:sp>
      <p:sp>
        <p:nvSpPr>
          <p:cNvPr id="11267" name="Rectangle 3"/>
          <p:cNvSpPr>
            <a:spLocks noGrp="1" noChangeArrowheads="1"/>
          </p:cNvSpPr>
          <p:nvPr>
            <p:ph idx="1"/>
          </p:nvPr>
        </p:nvSpPr>
        <p:spPr>
          <a:xfrm>
            <a:off x="838200" y="940904"/>
            <a:ext cx="10515600" cy="5236059"/>
          </a:xfrm>
          <a:noFill/>
        </p:spPr>
        <p:txBody>
          <a:bodyPr>
            <a:normAutofit/>
          </a:bodyPr>
          <a:lstStyle/>
          <a:p>
            <a:pPr marL="0" indent="0">
              <a:buNone/>
            </a:pPr>
            <a:r>
              <a:rPr lang="en-US" altLang="zh-CN" dirty="0" smtClean="0">
                <a:ea typeface="宋体" panose="02010600030101010101" pitchFamily="2" charset="-122"/>
              </a:rPr>
              <a:t>                                            </a:t>
            </a:r>
            <a:r>
              <a:rPr lang="en-US" altLang="zh-CN" sz="3300" dirty="0" smtClean="0">
                <a:ea typeface="宋体" panose="02010600030101010101" pitchFamily="2" charset="-122"/>
              </a:rPr>
              <a:t>for </a:t>
            </a:r>
            <a:r>
              <a:rPr lang="en-US" altLang="zh-CN" sz="3300" b="0" dirty="0" smtClean="0">
                <a:ea typeface="宋体" panose="02010600030101010101" pitchFamily="2" charset="-122"/>
              </a:rPr>
              <a:t>(</a:t>
            </a:r>
            <a:r>
              <a:rPr lang="en-US" altLang="zh-CN" sz="3300" b="0" dirty="0" err="1" smtClean="0">
                <a:ea typeface="宋体" panose="02010600030101010101" pitchFamily="2" charset="-122"/>
              </a:rPr>
              <a:t>i</a:t>
            </a:r>
            <a:r>
              <a:rPr lang="en-US" altLang="zh-CN" sz="3300" b="0" dirty="0" smtClean="0">
                <a:ea typeface="宋体" panose="02010600030101010101" pitchFamily="2" charset="-122"/>
              </a:rPr>
              <a:t>=1; </a:t>
            </a:r>
            <a:r>
              <a:rPr lang="en-US" altLang="zh-CN" sz="3300" b="0" dirty="0" err="1" smtClean="0">
                <a:ea typeface="宋体" panose="02010600030101010101" pitchFamily="2" charset="-122"/>
              </a:rPr>
              <a:t>i</a:t>
            </a:r>
            <a:r>
              <a:rPr lang="en-US" altLang="zh-CN" sz="3300" b="0" dirty="0" smtClean="0">
                <a:ea typeface="宋体" panose="02010600030101010101" pitchFamily="2" charset="-122"/>
              </a:rPr>
              <a:t>&lt;=1000; </a:t>
            </a:r>
            <a:r>
              <a:rPr lang="en-US" altLang="zh-CN" sz="3300" b="0" dirty="0" err="1" smtClean="0">
                <a:ea typeface="宋体" panose="02010600030101010101" pitchFamily="2" charset="-122"/>
              </a:rPr>
              <a:t>i</a:t>
            </a:r>
            <a:r>
              <a:rPr lang="en-US" altLang="zh-CN" sz="3300" b="0" dirty="0" smtClean="0">
                <a:ea typeface="宋体" panose="02010600030101010101" pitchFamily="2" charset="-122"/>
              </a:rPr>
              <a:t>++)   </a:t>
            </a:r>
          </a:p>
          <a:p>
            <a:pPr marL="0" indent="0">
              <a:buNone/>
            </a:pPr>
            <a:r>
              <a:rPr lang="en-US" altLang="zh-CN" sz="3300" dirty="0">
                <a:ea typeface="宋体" panose="02010600030101010101" pitchFamily="2" charset="-122"/>
              </a:rPr>
              <a:t> </a:t>
            </a:r>
            <a:r>
              <a:rPr lang="en-US" altLang="zh-CN" sz="3300" dirty="0" smtClean="0">
                <a:ea typeface="宋体" panose="02010600030101010101" pitchFamily="2" charset="-122"/>
              </a:rPr>
              <a:t>                                     </a:t>
            </a:r>
            <a:r>
              <a:rPr lang="en-US" altLang="zh-CN" sz="3300" b="0" dirty="0" smtClean="0">
                <a:ea typeface="宋体" panose="02010600030101010101" pitchFamily="2" charset="-122"/>
              </a:rPr>
              <a:t>x(</a:t>
            </a:r>
            <a:r>
              <a:rPr lang="en-US" altLang="zh-CN" sz="3300" b="0" dirty="0" err="1" smtClean="0">
                <a:ea typeface="宋体" panose="02010600030101010101" pitchFamily="2" charset="-122"/>
              </a:rPr>
              <a:t>i</a:t>
            </a:r>
            <a:r>
              <a:rPr lang="en-US" altLang="zh-CN" sz="3300" b="0" dirty="0" smtClean="0">
                <a:ea typeface="宋体" panose="02010600030101010101" pitchFamily="2" charset="-122"/>
              </a:rPr>
              <a:t>) = x(</a:t>
            </a:r>
            <a:r>
              <a:rPr lang="en-US" altLang="zh-CN" sz="3300" b="0" dirty="0" err="1" smtClean="0">
                <a:ea typeface="宋体" panose="02010600030101010101" pitchFamily="2" charset="-122"/>
              </a:rPr>
              <a:t>i</a:t>
            </a:r>
            <a:r>
              <a:rPr lang="en-US" altLang="zh-CN" sz="3300" b="0" dirty="0" smtClean="0">
                <a:ea typeface="宋体" panose="02010600030101010101" pitchFamily="2" charset="-122"/>
              </a:rPr>
              <a:t>) + s;</a:t>
            </a:r>
            <a:r>
              <a:rPr lang="en-US" altLang="zh-CN" sz="3300" dirty="0" smtClean="0">
                <a:ea typeface="宋体" panose="02010600030101010101" pitchFamily="2" charset="-122"/>
              </a:rPr>
              <a:t> </a:t>
            </a:r>
          </a:p>
          <a:p>
            <a:pPr marL="0" indent="0">
              <a:buNone/>
            </a:pPr>
            <a:endParaRPr lang="en-US" altLang="zh-CN" sz="3300" dirty="0" smtClean="0">
              <a:ea typeface="宋体" panose="02010600030101010101" pitchFamily="2" charset="-122"/>
            </a:endParaRPr>
          </a:p>
          <a:p>
            <a:pPr marL="0" indent="0">
              <a:spcBef>
                <a:spcPct val="30000"/>
              </a:spcBef>
              <a:buSzPct val="100000"/>
              <a:buNone/>
            </a:pPr>
            <a:r>
              <a:rPr lang="en-US" altLang="zh-CN" b="1" dirty="0" smtClean="0"/>
              <a:t>Loop</a:t>
            </a:r>
            <a:r>
              <a:rPr lang="en-US" altLang="zh-CN" b="1" dirty="0"/>
              <a:t>:	</a:t>
            </a:r>
            <a:r>
              <a:rPr lang="en-US" altLang="zh-CN" b="1" dirty="0" smtClean="0"/>
              <a:t>        LD         F0,0(R1)       ;</a:t>
            </a:r>
            <a:r>
              <a:rPr lang="en-US" altLang="zh-CN" b="1" dirty="0"/>
              <a:t>F0=vector element</a:t>
            </a:r>
          </a:p>
          <a:p>
            <a:pPr marL="0" indent="0">
              <a:spcBef>
                <a:spcPct val="30000"/>
              </a:spcBef>
              <a:buSzPct val="100000"/>
              <a:buNone/>
            </a:pPr>
            <a:r>
              <a:rPr lang="en-US" altLang="zh-CN" b="1" dirty="0"/>
              <a:t> 	</a:t>
            </a:r>
            <a:r>
              <a:rPr lang="en-US" altLang="zh-CN" b="1" dirty="0" smtClean="0"/>
              <a:t>        ADDD   F4,F0,F2       ;add </a:t>
            </a:r>
            <a:r>
              <a:rPr lang="en-US" altLang="zh-CN" b="1" dirty="0"/>
              <a:t>scalar from F2</a:t>
            </a:r>
          </a:p>
          <a:p>
            <a:pPr marL="0" indent="0">
              <a:spcBef>
                <a:spcPct val="30000"/>
              </a:spcBef>
              <a:buSzPct val="100000"/>
              <a:buNone/>
            </a:pPr>
            <a:r>
              <a:rPr lang="en-US" altLang="zh-CN" b="1" dirty="0"/>
              <a:t> 	</a:t>
            </a:r>
            <a:r>
              <a:rPr lang="en-US" altLang="zh-CN" b="1" dirty="0" smtClean="0"/>
              <a:t>        SD</a:t>
            </a:r>
            <a:r>
              <a:rPr lang="en-US" altLang="zh-CN" b="1" dirty="0"/>
              <a:t> </a:t>
            </a:r>
            <a:r>
              <a:rPr lang="en-US" altLang="zh-CN" b="1" dirty="0" smtClean="0"/>
              <a:t>        0(R1</a:t>
            </a:r>
            <a:r>
              <a:rPr lang="en-US" altLang="zh-CN" b="1" dirty="0"/>
              <a:t>),</a:t>
            </a:r>
            <a:r>
              <a:rPr lang="en-US" altLang="zh-CN" b="1" dirty="0" smtClean="0"/>
              <a:t>F4       ;store </a:t>
            </a:r>
            <a:r>
              <a:rPr lang="en-US" altLang="zh-CN" b="1" dirty="0"/>
              <a:t>result</a:t>
            </a:r>
          </a:p>
          <a:p>
            <a:pPr marL="0" indent="0">
              <a:spcBef>
                <a:spcPct val="30000"/>
              </a:spcBef>
              <a:buSzPct val="100000"/>
              <a:buNone/>
            </a:pPr>
            <a:r>
              <a:rPr lang="en-US" altLang="zh-CN" b="1" dirty="0"/>
              <a:t> 	</a:t>
            </a:r>
            <a:r>
              <a:rPr lang="en-US" altLang="zh-CN" b="1" dirty="0" smtClean="0"/>
              <a:t>        SUBI</a:t>
            </a:r>
            <a:r>
              <a:rPr lang="en-US" altLang="zh-CN" b="1" dirty="0"/>
              <a:t>	</a:t>
            </a:r>
            <a:r>
              <a:rPr lang="en-US" altLang="zh-CN" b="1" dirty="0" smtClean="0"/>
              <a:t>R1,R1,8       ;decrement </a:t>
            </a:r>
            <a:r>
              <a:rPr lang="en-US" altLang="zh-CN" b="1" dirty="0"/>
              <a:t>pointer 8B (DW)</a:t>
            </a:r>
          </a:p>
          <a:p>
            <a:pPr marL="0" indent="0">
              <a:spcBef>
                <a:spcPct val="30000"/>
              </a:spcBef>
              <a:buSzPct val="100000"/>
              <a:buNone/>
            </a:pPr>
            <a:r>
              <a:rPr lang="en-US" altLang="zh-CN" b="1" dirty="0"/>
              <a:t> 	</a:t>
            </a:r>
            <a:r>
              <a:rPr lang="en-US" altLang="zh-CN" b="1" dirty="0" smtClean="0"/>
              <a:t>        BNEZ</a:t>
            </a:r>
            <a:r>
              <a:rPr lang="en-US" altLang="zh-CN" b="1" dirty="0"/>
              <a:t>	</a:t>
            </a:r>
            <a:r>
              <a:rPr lang="en-US" altLang="zh-CN" b="1" dirty="0" smtClean="0"/>
              <a:t>R1,Loop      ;branch </a:t>
            </a:r>
            <a:r>
              <a:rPr lang="en-US" altLang="zh-CN" b="1" dirty="0"/>
              <a:t>R1!=zero</a:t>
            </a:r>
          </a:p>
          <a:p>
            <a:pPr marL="0" indent="0">
              <a:spcBef>
                <a:spcPct val="30000"/>
              </a:spcBef>
              <a:buSzPct val="100000"/>
              <a:buNone/>
            </a:pPr>
            <a:r>
              <a:rPr lang="en-US" altLang="zh-CN" b="1" dirty="0"/>
              <a:t> 	</a:t>
            </a:r>
            <a:r>
              <a:rPr lang="en-US" altLang="zh-CN" b="1" dirty="0" smtClean="0"/>
              <a:t>        NOP                            ;delayed </a:t>
            </a:r>
            <a:r>
              <a:rPr lang="en-US" altLang="zh-CN" b="1" dirty="0"/>
              <a:t>branch </a:t>
            </a:r>
            <a:r>
              <a:rPr lang="en-US" altLang="zh-CN" b="1" dirty="0" smtClean="0"/>
              <a:t>slot</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241955495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44066"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699" name="Rectangle 3"/>
          <p:cNvSpPr>
            <a:spLocks noGrp="1" noChangeArrowheads="1"/>
          </p:cNvSpPr>
          <p:nvPr>
            <p:ph type="title"/>
          </p:nvPr>
        </p:nvSpPr>
        <p:spPr>
          <a:xfrm>
            <a:off x="2289176" y="230187"/>
            <a:ext cx="7239137" cy="722313"/>
          </a:xfrm>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13</a:t>
            </a:r>
          </a:p>
        </p:txBody>
      </p:sp>
    </p:spTree>
    <p:extLst>
      <p:ext uri="{BB962C8B-B14F-4D97-AF65-F5344CB8AC3E}">
        <p14:creationId xmlns:p14="http://schemas.microsoft.com/office/powerpoint/2010/main" val="145834533"/>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45090"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3" name="Rectangle 3"/>
          <p:cNvSpPr>
            <a:spLocks noGrp="1" noChangeArrowheads="1"/>
          </p:cNvSpPr>
          <p:nvPr>
            <p:ph type="title"/>
          </p:nvPr>
        </p:nvSpPr>
        <p:spPr>
          <a:xfrm>
            <a:off x="2289176" y="230187"/>
            <a:ext cx="7583694" cy="722313"/>
          </a:xfrm>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14</a:t>
            </a:r>
          </a:p>
        </p:txBody>
      </p:sp>
    </p:spTree>
    <p:extLst>
      <p:ext uri="{BB962C8B-B14F-4D97-AF65-F5344CB8AC3E}">
        <p14:creationId xmlns:p14="http://schemas.microsoft.com/office/powerpoint/2010/main" val="218066465"/>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46114"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7" name="Rectangle 3"/>
          <p:cNvSpPr>
            <a:spLocks noGrp="1" noChangeArrowheads="1"/>
          </p:cNvSpPr>
          <p:nvPr>
            <p:ph type="title"/>
          </p:nvPr>
        </p:nvSpPr>
        <p:spPr>
          <a:xfrm>
            <a:off x="2289176" y="230187"/>
            <a:ext cx="7755972" cy="722313"/>
          </a:xfrm>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15</a:t>
            </a:r>
          </a:p>
        </p:txBody>
      </p:sp>
    </p:spTree>
    <p:extLst>
      <p:ext uri="{BB962C8B-B14F-4D97-AF65-F5344CB8AC3E}">
        <p14:creationId xmlns:p14="http://schemas.microsoft.com/office/powerpoint/2010/main" val="3716763371"/>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47138"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1" name="Rectangle 3"/>
          <p:cNvSpPr>
            <a:spLocks noGrp="1" noChangeArrowheads="1"/>
          </p:cNvSpPr>
          <p:nvPr>
            <p:ph type="title"/>
          </p:nvPr>
        </p:nvSpPr>
        <p:spPr>
          <a:xfrm>
            <a:off x="2289176" y="230188"/>
            <a:ext cx="7212633" cy="551690"/>
          </a:xfrm>
        </p:spPr>
        <p:txBody>
          <a:bodyPr>
            <a:normAutofit fontScale="90000"/>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16</a:t>
            </a:r>
          </a:p>
        </p:txBody>
      </p:sp>
    </p:spTree>
    <p:extLst>
      <p:ext uri="{BB962C8B-B14F-4D97-AF65-F5344CB8AC3E}">
        <p14:creationId xmlns:p14="http://schemas.microsoft.com/office/powerpoint/2010/main" val="601849605"/>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676650" y="2667000"/>
            <a:ext cx="5132388" cy="819150"/>
          </a:xfrm>
        </p:spPr>
        <p:txBody>
          <a:bodyPr>
            <a:normAutofit fontScale="90000"/>
          </a:bodyPr>
          <a:lstStyle/>
          <a:p>
            <a:r>
              <a:rPr lang="en-US" altLang="zh-CN" sz="2800">
                <a:ea typeface="宋体" panose="02010600030101010101" pitchFamily="2" charset="-122"/>
              </a:rPr>
              <a:t>Faster than light computation</a:t>
            </a:r>
            <a:br>
              <a:rPr lang="en-US" altLang="zh-CN" sz="2800">
                <a:ea typeface="宋体" panose="02010600030101010101" pitchFamily="2" charset="-122"/>
              </a:rPr>
            </a:br>
            <a:r>
              <a:rPr lang="en-US" altLang="zh-CN" sz="2800">
                <a:ea typeface="宋体" panose="02010600030101010101" pitchFamily="2" charset="-122"/>
              </a:rPr>
              <a:t>(skip a couple of cycles)</a:t>
            </a:r>
          </a:p>
        </p:txBody>
      </p:sp>
    </p:spTree>
    <p:extLst>
      <p:ext uri="{BB962C8B-B14F-4D97-AF65-F5344CB8AC3E}">
        <p14:creationId xmlns:p14="http://schemas.microsoft.com/office/powerpoint/2010/main" val="313849564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48162"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 name="Rectangle 3"/>
          <p:cNvSpPr>
            <a:spLocks noGrp="1" noChangeArrowheads="1"/>
          </p:cNvSpPr>
          <p:nvPr>
            <p:ph type="title"/>
          </p:nvPr>
        </p:nvSpPr>
        <p:spPr>
          <a:xfrm>
            <a:off x="2289176" y="230188"/>
            <a:ext cx="7623450" cy="843238"/>
          </a:xfrm>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55</a:t>
            </a:r>
          </a:p>
        </p:txBody>
      </p:sp>
    </p:spTree>
    <p:extLst>
      <p:ext uri="{BB962C8B-B14F-4D97-AF65-F5344CB8AC3E}">
        <p14:creationId xmlns:p14="http://schemas.microsoft.com/office/powerpoint/2010/main" val="1533080695"/>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49186"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23" name="Rectangle 3"/>
          <p:cNvSpPr>
            <a:spLocks noChangeArrowheads="1"/>
          </p:cNvSpPr>
          <p:nvPr/>
        </p:nvSpPr>
        <p:spPr bwMode="auto">
          <a:xfrm>
            <a:off x="1828800" y="5791200"/>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tabLst>
                <a:tab pos="914400" algn="l"/>
                <a:tab pos="1657350" algn="l"/>
                <a:tab pos="3028950" algn="l"/>
              </a:tabLst>
              <a:defRPr b="1">
                <a:solidFill>
                  <a:schemeClr val="tx1"/>
                </a:solidFill>
                <a:latin typeface="Arial" panose="020B0604020202020204" pitchFamily="34" charset="0"/>
              </a:defRPr>
            </a:lvl1pPr>
            <a:lvl2pPr marL="742950" indent="-285750">
              <a:tabLst>
                <a:tab pos="914400" algn="l"/>
                <a:tab pos="1657350" algn="l"/>
                <a:tab pos="3028950" algn="l"/>
              </a:tabLst>
              <a:defRPr b="1">
                <a:solidFill>
                  <a:schemeClr val="tx1"/>
                </a:solidFill>
                <a:latin typeface="Arial" panose="020B0604020202020204" pitchFamily="34" charset="0"/>
              </a:defRPr>
            </a:lvl2pPr>
            <a:lvl3pPr marL="1143000" indent="-228600">
              <a:tabLst>
                <a:tab pos="914400" algn="l"/>
                <a:tab pos="1657350" algn="l"/>
                <a:tab pos="3028950" algn="l"/>
              </a:tabLst>
              <a:defRPr b="1">
                <a:solidFill>
                  <a:schemeClr val="tx1"/>
                </a:solidFill>
                <a:latin typeface="Arial" panose="020B0604020202020204" pitchFamily="34" charset="0"/>
              </a:defRPr>
            </a:lvl3pPr>
            <a:lvl4pPr marL="1600200" indent="-228600">
              <a:tabLst>
                <a:tab pos="914400" algn="l"/>
                <a:tab pos="1657350" algn="l"/>
                <a:tab pos="3028950" algn="l"/>
              </a:tabLst>
              <a:defRPr b="1">
                <a:solidFill>
                  <a:schemeClr val="tx1"/>
                </a:solidFill>
                <a:latin typeface="Arial" panose="020B0604020202020204" pitchFamily="34" charset="0"/>
              </a:defRPr>
            </a:lvl4pPr>
            <a:lvl5pPr marL="2057400" indent="-228600">
              <a:tabLst>
                <a:tab pos="914400" algn="l"/>
                <a:tab pos="1657350" algn="l"/>
                <a:tab pos="3028950" algn="l"/>
              </a:tabLst>
              <a:defRPr b="1">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9pPr>
          </a:lstStyle>
          <a:p>
            <a:pPr>
              <a:lnSpc>
                <a:spcPct val="90000"/>
              </a:lnSpc>
              <a:spcBef>
                <a:spcPct val="30000"/>
              </a:spcBef>
              <a:buFontTx/>
              <a:buChar char="•"/>
            </a:pPr>
            <a:r>
              <a:rPr lang="en-US" altLang="zh-CN" sz="2400">
                <a:solidFill>
                  <a:schemeClr val="accent1"/>
                </a:solidFill>
                <a:latin typeface="Comic Sans MS" panose="030F0702030302020204" pitchFamily="66" charset="0"/>
                <a:ea typeface="宋体" panose="02010600030101010101" pitchFamily="2" charset="-122"/>
              </a:rPr>
              <a:t>Mult2 is completing; what is waiting for it? </a:t>
            </a:r>
          </a:p>
        </p:txBody>
      </p:sp>
      <p:sp>
        <p:nvSpPr>
          <p:cNvPr id="35844" name="Rectangle 4"/>
          <p:cNvSpPr>
            <a:spLocks noGrp="1" noChangeArrowheads="1"/>
          </p:cNvSpPr>
          <p:nvPr>
            <p:ph type="title"/>
          </p:nvPr>
        </p:nvSpPr>
        <p:spPr>
          <a:xfrm>
            <a:off x="2289176" y="230188"/>
            <a:ext cx="7093363" cy="525186"/>
          </a:xfrm>
        </p:spPr>
        <p:txBody>
          <a:bodyPr>
            <a:normAutofit fontScale="90000"/>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56</a:t>
            </a:r>
          </a:p>
        </p:txBody>
      </p:sp>
    </p:spTree>
    <p:extLst>
      <p:ext uri="{BB962C8B-B14F-4D97-AF65-F5344CB8AC3E}">
        <p14:creationId xmlns:p14="http://schemas.microsoft.com/office/powerpoint/2010/main" val="42925950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23"/>
                                        </p:tgtEl>
                                        <p:attrNameLst>
                                          <p:attrName>style.visibility</p:attrName>
                                        </p:attrNameLst>
                                      </p:cBhvr>
                                      <p:to>
                                        <p:strVal val="visible"/>
                                      </p:to>
                                    </p:set>
                                    <p:anim calcmode="lin" valueType="num">
                                      <p:cBhvr additive="base">
                                        <p:cTn id="7" dur="500" fill="hold"/>
                                        <p:tgtEl>
                                          <p:spTgt spid="184323"/>
                                        </p:tgtEl>
                                        <p:attrNameLst>
                                          <p:attrName>ppt_x</p:attrName>
                                        </p:attrNameLst>
                                      </p:cBhvr>
                                      <p:tavLst>
                                        <p:tav tm="0">
                                          <p:val>
                                            <p:strVal val="1+#ppt_w/2"/>
                                          </p:val>
                                        </p:tav>
                                        <p:tav tm="100000">
                                          <p:val>
                                            <p:strVal val="#ppt_x"/>
                                          </p:val>
                                        </p:tav>
                                      </p:tavLst>
                                    </p:anim>
                                    <p:anim calcmode="lin" valueType="num">
                                      <p:cBhvr additive="base">
                                        <p:cTn id="8" dur="500" fill="hold"/>
                                        <p:tgtEl>
                                          <p:spTgt spid="184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p:cNvGraphicFramePr>
          <p:nvPr/>
        </p:nvGraphicFramePr>
        <p:xfrm>
          <a:off x="1736726" y="952501"/>
          <a:ext cx="8774113" cy="4995863"/>
        </p:xfrm>
        <a:graphic>
          <a:graphicData uri="http://schemas.openxmlformats.org/presentationml/2006/ole">
            <mc:AlternateContent xmlns:mc="http://schemas.openxmlformats.org/markup-compatibility/2006">
              <mc:Choice xmlns:v="urn:schemas-microsoft-com:vml" Requires="v">
                <p:oleObj spid="_x0000_s50210" name="Worksheet" r:id="rId3" imgW="9696901" imgH="6639166" progId="Excel.Sheet.8">
                  <p:embed/>
                </p:oleObj>
              </mc:Choice>
              <mc:Fallback>
                <p:oleObj name="Worksheet" r:id="rId3" imgW="9696901" imgH="663916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6" y="952501"/>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47" name="Rectangle 3"/>
          <p:cNvSpPr>
            <a:spLocks noChangeArrowheads="1"/>
          </p:cNvSpPr>
          <p:nvPr/>
        </p:nvSpPr>
        <p:spPr bwMode="auto">
          <a:xfrm>
            <a:off x="1752600" y="5715000"/>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tabLst>
                <a:tab pos="914400" algn="l"/>
                <a:tab pos="1657350" algn="l"/>
                <a:tab pos="3028950" algn="l"/>
              </a:tabLst>
              <a:defRPr b="1">
                <a:solidFill>
                  <a:schemeClr val="tx1"/>
                </a:solidFill>
                <a:latin typeface="Arial" panose="020B0604020202020204" pitchFamily="34" charset="0"/>
              </a:defRPr>
            </a:lvl1pPr>
            <a:lvl2pPr marL="742950" indent="-285750">
              <a:tabLst>
                <a:tab pos="914400" algn="l"/>
                <a:tab pos="1657350" algn="l"/>
                <a:tab pos="3028950" algn="l"/>
              </a:tabLst>
              <a:defRPr b="1">
                <a:solidFill>
                  <a:schemeClr val="tx1"/>
                </a:solidFill>
                <a:latin typeface="Arial" panose="020B0604020202020204" pitchFamily="34" charset="0"/>
              </a:defRPr>
            </a:lvl2pPr>
            <a:lvl3pPr marL="1143000" indent="-228600">
              <a:tabLst>
                <a:tab pos="914400" algn="l"/>
                <a:tab pos="1657350" algn="l"/>
                <a:tab pos="3028950" algn="l"/>
              </a:tabLst>
              <a:defRPr b="1">
                <a:solidFill>
                  <a:schemeClr val="tx1"/>
                </a:solidFill>
                <a:latin typeface="Arial" panose="020B0604020202020204" pitchFamily="34" charset="0"/>
              </a:defRPr>
            </a:lvl3pPr>
            <a:lvl4pPr marL="1600200" indent="-228600">
              <a:tabLst>
                <a:tab pos="914400" algn="l"/>
                <a:tab pos="1657350" algn="l"/>
                <a:tab pos="3028950" algn="l"/>
              </a:tabLst>
              <a:defRPr b="1">
                <a:solidFill>
                  <a:schemeClr val="tx1"/>
                </a:solidFill>
                <a:latin typeface="Arial" panose="020B0604020202020204" pitchFamily="34" charset="0"/>
              </a:defRPr>
            </a:lvl4pPr>
            <a:lvl5pPr marL="2057400" indent="-228600">
              <a:tabLst>
                <a:tab pos="914400" algn="l"/>
                <a:tab pos="1657350" algn="l"/>
                <a:tab pos="3028950" algn="l"/>
              </a:tabLst>
              <a:defRPr b="1">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b="1">
                <a:solidFill>
                  <a:schemeClr val="tx1"/>
                </a:solidFill>
                <a:latin typeface="Arial" panose="020B0604020202020204" pitchFamily="34" charset="0"/>
              </a:defRPr>
            </a:lvl9pPr>
          </a:lstStyle>
          <a:p>
            <a:pPr>
              <a:lnSpc>
                <a:spcPct val="90000"/>
              </a:lnSpc>
              <a:spcBef>
                <a:spcPct val="30000"/>
              </a:spcBef>
              <a:buFontTx/>
              <a:buChar char="•"/>
            </a:pPr>
            <a:r>
              <a:rPr lang="en-US" altLang="zh-CN" sz="2400">
                <a:solidFill>
                  <a:schemeClr val="accent1"/>
                </a:solidFill>
                <a:latin typeface="Comic Sans MS" panose="030F0702030302020204" pitchFamily="66" charset="0"/>
                <a:ea typeface="宋体" panose="02010600030101010101" pitchFamily="2" charset="-122"/>
              </a:rPr>
              <a:t>Once again: In-order issue, out-of-order execution and completion.</a:t>
            </a:r>
          </a:p>
        </p:txBody>
      </p:sp>
      <p:sp>
        <p:nvSpPr>
          <p:cNvPr id="36868" name="AutoShape 4"/>
          <p:cNvSpPr>
            <a:spLocks noChangeArrowheads="1"/>
          </p:cNvSpPr>
          <p:nvPr/>
        </p:nvSpPr>
        <p:spPr bwMode="auto">
          <a:xfrm>
            <a:off x="4648200" y="1295400"/>
            <a:ext cx="457200" cy="1676400"/>
          </a:xfrm>
          <a:prstGeom prst="roundRect">
            <a:avLst>
              <a:gd name="adj" fmla="val 16667"/>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869" name="AutoShape 5"/>
          <p:cNvSpPr>
            <a:spLocks noChangeArrowheads="1"/>
          </p:cNvSpPr>
          <p:nvPr/>
        </p:nvSpPr>
        <p:spPr bwMode="auto">
          <a:xfrm>
            <a:off x="4648200" y="1295400"/>
            <a:ext cx="457200" cy="16764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870" name="AutoShape 6"/>
          <p:cNvSpPr>
            <a:spLocks noChangeArrowheads="1"/>
          </p:cNvSpPr>
          <p:nvPr/>
        </p:nvSpPr>
        <p:spPr bwMode="auto">
          <a:xfrm>
            <a:off x="5334000" y="1905000"/>
            <a:ext cx="457200" cy="10668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871" name="AutoShape 7"/>
          <p:cNvSpPr>
            <a:spLocks noChangeArrowheads="1"/>
          </p:cNvSpPr>
          <p:nvPr/>
        </p:nvSpPr>
        <p:spPr bwMode="auto">
          <a:xfrm>
            <a:off x="5943600" y="1295400"/>
            <a:ext cx="457200" cy="16764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872" name="Rectangle 8"/>
          <p:cNvSpPr>
            <a:spLocks noGrp="1" noChangeArrowheads="1"/>
          </p:cNvSpPr>
          <p:nvPr>
            <p:ph type="title"/>
          </p:nvPr>
        </p:nvSpPr>
        <p:spPr>
          <a:xfrm>
            <a:off x="2289176" y="230188"/>
            <a:ext cx="7292146" cy="538438"/>
          </a:xfrm>
        </p:spPr>
        <p:txBody>
          <a:bodyPr>
            <a:normAutofit fontScale="90000"/>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Example Cycle 57</a:t>
            </a:r>
          </a:p>
        </p:txBody>
      </p:sp>
    </p:spTree>
    <p:extLst>
      <p:ext uri="{BB962C8B-B14F-4D97-AF65-F5344CB8AC3E}">
        <p14:creationId xmlns:p14="http://schemas.microsoft.com/office/powerpoint/2010/main" val="1591541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5347"/>
                                        </p:tgtEl>
                                        <p:attrNameLst>
                                          <p:attrName>style.visibility</p:attrName>
                                        </p:attrNameLst>
                                      </p:cBhvr>
                                      <p:to>
                                        <p:strVal val="visible"/>
                                      </p:to>
                                    </p:set>
                                    <p:anim calcmode="lin" valueType="num">
                                      <p:cBhvr additive="base">
                                        <p:cTn id="7" dur="500" fill="hold"/>
                                        <p:tgtEl>
                                          <p:spTgt spid="185347"/>
                                        </p:tgtEl>
                                        <p:attrNameLst>
                                          <p:attrName>ppt_x</p:attrName>
                                        </p:attrNameLst>
                                      </p:cBhvr>
                                      <p:tavLst>
                                        <p:tav tm="0">
                                          <p:val>
                                            <p:strVal val="1+#ppt_w/2"/>
                                          </p:val>
                                        </p:tav>
                                        <p:tav tm="100000">
                                          <p:val>
                                            <p:strVal val="#ppt_x"/>
                                          </p:val>
                                        </p:tav>
                                      </p:tavLst>
                                    </p:anim>
                                    <p:anim calcmode="lin" valueType="num">
                                      <p:cBhvr additive="base">
                                        <p:cTn id="8" dur="500" fill="hold"/>
                                        <p:tgtEl>
                                          <p:spTgt spid="185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050"/>
          <p:cNvGraphicFramePr>
            <a:graphicFrameLocks/>
          </p:cNvGraphicFramePr>
          <p:nvPr/>
        </p:nvGraphicFramePr>
        <p:xfrm>
          <a:off x="1981201" y="1600200"/>
          <a:ext cx="8031163" cy="2217738"/>
        </p:xfrm>
        <a:graphic>
          <a:graphicData uri="http://schemas.openxmlformats.org/presentationml/2006/ole">
            <mc:AlternateContent xmlns:mc="http://schemas.openxmlformats.org/markup-compatibility/2006">
              <mc:Choice xmlns:v="urn:schemas-microsoft-com:vml" Requires="v">
                <p:oleObj spid="_x0000_s51234" name="Worksheet" r:id="rId3" imgW="8972821" imgH="2476982" progId="Excel.Sheet.8">
                  <p:embed/>
                </p:oleObj>
              </mc:Choice>
              <mc:Fallback>
                <p:oleObj name="Worksheet" r:id="rId3" imgW="8972821" imgH="2476982"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1600200"/>
                        <a:ext cx="8031163" cy="2217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1" name="AutoShape 2051"/>
          <p:cNvSpPr>
            <a:spLocks noChangeArrowheads="1"/>
          </p:cNvSpPr>
          <p:nvPr/>
        </p:nvSpPr>
        <p:spPr bwMode="auto">
          <a:xfrm>
            <a:off x="4572001" y="2209800"/>
            <a:ext cx="461963" cy="1600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892" name="AutoShape 2052"/>
          <p:cNvSpPr>
            <a:spLocks noChangeArrowheads="1"/>
          </p:cNvSpPr>
          <p:nvPr/>
        </p:nvSpPr>
        <p:spPr bwMode="auto">
          <a:xfrm>
            <a:off x="5181600" y="2743200"/>
            <a:ext cx="1066800" cy="10668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893" name="AutoShape 2053"/>
          <p:cNvSpPr>
            <a:spLocks noChangeArrowheads="1"/>
          </p:cNvSpPr>
          <p:nvPr/>
        </p:nvSpPr>
        <p:spPr bwMode="auto">
          <a:xfrm>
            <a:off x="6400801" y="2209800"/>
            <a:ext cx="461963" cy="1600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6374" name="Rectangle 2054"/>
          <p:cNvSpPr>
            <a:spLocks noChangeArrowheads="1"/>
          </p:cNvSpPr>
          <p:nvPr/>
        </p:nvSpPr>
        <p:spPr bwMode="auto">
          <a:xfrm>
            <a:off x="2057400" y="42672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tabLst>
                <a:tab pos="1084263" algn="l"/>
                <a:tab pos="1657350" algn="l"/>
                <a:tab pos="3028950" algn="l"/>
              </a:tabLst>
              <a:defRPr b="1">
                <a:solidFill>
                  <a:schemeClr val="tx1"/>
                </a:solidFill>
                <a:latin typeface="Arial" panose="020B0604020202020204" pitchFamily="34" charset="0"/>
              </a:defRPr>
            </a:lvl1pPr>
            <a:lvl2pPr marL="685800" indent="-228600">
              <a:tabLst>
                <a:tab pos="1084263" algn="l"/>
                <a:tab pos="1657350" algn="l"/>
                <a:tab pos="3028950" algn="l"/>
              </a:tabLst>
              <a:defRPr b="1">
                <a:solidFill>
                  <a:schemeClr val="tx1"/>
                </a:solidFill>
                <a:latin typeface="Arial" panose="020B0604020202020204" pitchFamily="34" charset="0"/>
              </a:defRPr>
            </a:lvl2pPr>
            <a:lvl3pPr marL="1143000" indent="-228600">
              <a:tabLst>
                <a:tab pos="1084263" algn="l"/>
                <a:tab pos="1657350" algn="l"/>
                <a:tab pos="3028950" algn="l"/>
              </a:tabLst>
              <a:defRPr b="1">
                <a:solidFill>
                  <a:schemeClr val="tx1"/>
                </a:solidFill>
                <a:latin typeface="Arial" panose="020B0604020202020204" pitchFamily="34" charset="0"/>
              </a:defRPr>
            </a:lvl3pPr>
            <a:lvl4pPr marL="1600200" indent="-228600">
              <a:tabLst>
                <a:tab pos="1084263" algn="l"/>
                <a:tab pos="1657350" algn="l"/>
                <a:tab pos="3028950" algn="l"/>
              </a:tabLst>
              <a:defRPr b="1">
                <a:solidFill>
                  <a:schemeClr val="tx1"/>
                </a:solidFill>
                <a:latin typeface="Arial" panose="020B0604020202020204" pitchFamily="34" charset="0"/>
              </a:defRPr>
            </a:lvl4pPr>
            <a:lvl5pPr marL="2057400" indent="-228600">
              <a:tabLst>
                <a:tab pos="1084263" algn="l"/>
                <a:tab pos="1657350" algn="l"/>
                <a:tab pos="3028950" algn="l"/>
              </a:tabLst>
              <a:defRPr b="1">
                <a:solidFill>
                  <a:schemeClr val="tx1"/>
                </a:solidFill>
                <a:latin typeface="Arial" panose="020B0604020202020204" pitchFamily="34" charset="0"/>
              </a:defRPr>
            </a:lvl5pPr>
            <a:lvl6pPr marL="2514600" indent="-228600" eaLnBrk="0" fontAlgn="base" hangingPunct="0">
              <a:spcBef>
                <a:spcPct val="0"/>
              </a:spcBef>
              <a:spcAft>
                <a:spcPct val="0"/>
              </a:spcAft>
              <a:tabLst>
                <a:tab pos="1084263" algn="l"/>
                <a:tab pos="1657350" algn="l"/>
                <a:tab pos="3028950" algn="l"/>
              </a:tabLst>
              <a:defRPr b="1">
                <a:solidFill>
                  <a:schemeClr val="tx1"/>
                </a:solidFill>
                <a:latin typeface="Arial" panose="020B0604020202020204" pitchFamily="34" charset="0"/>
              </a:defRPr>
            </a:lvl6pPr>
            <a:lvl7pPr marL="2971800" indent="-228600" eaLnBrk="0" fontAlgn="base" hangingPunct="0">
              <a:spcBef>
                <a:spcPct val="0"/>
              </a:spcBef>
              <a:spcAft>
                <a:spcPct val="0"/>
              </a:spcAft>
              <a:tabLst>
                <a:tab pos="1084263" algn="l"/>
                <a:tab pos="1657350" algn="l"/>
                <a:tab pos="3028950" algn="l"/>
              </a:tabLst>
              <a:defRPr b="1">
                <a:solidFill>
                  <a:schemeClr val="tx1"/>
                </a:solidFill>
                <a:latin typeface="Arial" panose="020B0604020202020204" pitchFamily="34" charset="0"/>
              </a:defRPr>
            </a:lvl7pPr>
            <a:lvl8pPr marL="3429000" indent="-228600" eaLnBrk="0" fontAlgn="base" hangingPunct="0">
              <a:spcBef>
                <a:spcPct val="0"/>
              </a:spcBef>
              <a:spcAft>
                <a:spcPct val="0"/>
              </a:spcAft>
              <a:tabLst>
                <a:tab pos="1084263" algn="l"/>
                <a:tab pos="1657350" algn="l"/>
                <a:tab pos="3028950" algn="l"/>
              </a:tabLst>
              <a:defRPr b="1">
                <a:solidFill>
                  <a:schemeClr val="tx1"/>
                </a:solidFill>
                <a:latin typeface="Arial" panose="020B0604020202020204" pitchFamily="34" charset="0"/>
              </a:defRPr>
            </a:lvl8pPr>
            <a:lvl9pPr marL="3886200" indent="-228600" eaLnBrk="0" fontAlgn="base" hangingPunct="0">
              <a:spcBef>
                <a:spcPct val="0"/>
              </a:spcBef>
              <a:spcAft>
                <a:spcPct val="0"/>
              </a:spcAft>
              <a:tabLst>
                <a:tab pos="1084263" algn="l"/>
                <a:tab pos="1657350" algn="l"/>
                <a:tab pos="3028950" algn="l"/>
              </a:tabLst>
              <a:defRPr b="1">
                <a:solidFill>
                  <a:schemeClr val="tx1"/>
                </a:solidFill>
                <a:latin typeface="Arial" panose="020B0604020202020204" pitchFamily="34" charset="0"/>
              </a:defRPr>
            </a:lvl9pPr>
          </a:lstStyle>
          <a:p>
            <a:pPr>
              <a:lnSpc>
                <a:spcPct val="90000"/>
              </a:lnSpc>
              <a:spcBef>
                <a:spcPct val="30000"/>
              </a:spcBef>
              <a:buFontTx/>
              <a:buChar char="•"/>
            </a:pPr>
            <a:r>
              <a:rPr lang="zh-CN" altLang="en-US" sz="2400">
                <a:solidFill>
                  <a:schemeClr val="accent1"/>
                </a:solidFill>
                <a:latin typeface="Comic Sans MS" panose="030F0702030302020204" pitchFamily="66" charset="0"/>
                <a:ea typeface="宋体" panose="02010600030101010101" pitchFamily="2" charset="-122"/>
              </a:rPr>
              <a:t>为什么</a:t>
            </a:r>
            <a:r>
              <a:rPr lang="en-US" altLang="zh-CN" sz="2400">
                <a:solidFill>
                  <a:schemeClr val="accent1"/>
                </a:solidFill>
                <a:latin typeface="Comic Sans MS" panose="030F0702030302020204" pitchFamily="66" charset="0"/>
                <a:ea typeface="宋体" panose="02010600030101010101" pitchFamily="2" charset="-122"/>
              </a:rPr>
              <a:t>scoreboard/6600</a:t>
            </a:r>
            <a:r>
              <a:rPr lang="zh-CN" altLang="en-US" sz="2400">
                <a:solidFill>
                  <a:schemeClr val="accent1"/>
                </a:solidFill>
                <a:latin typeface="Comic Sans MS" panose="030F0702030302020204" pitchFamily="66" charset="0"/>
                <a:ea typeface="宋体" panose="02010600030101010101" pitchFamily="2" charset="-122"/>
              </a:rPr>
              <a:t>所需时间较长?</a:t>
            </a:r>
          </a:p>
          <a:p>
            <a:pPr lvl="1">
              <a:lnSpc>
                <a:spcPct val="90000"/>
              </a:lnSpc>
              <a:spcBef>
                <a:spcPct val="30000"/>
              </a:spcBef>
              <a:buFontTx/>
              <a:buChar char="•"/>
            </a:pPr>
            <a:r>
              <a:rPr lang="zh-CN" altLang="en-US" sz="2400">
                <a:solidFill>
                  <a:schemeClr val="accent1"/>
                </a:solidFill>
                <a:latin typeface="Comic Sans MS" panose="030F0702030302020204" pitchFamily="66" charset="0"/>
                <a:ea typeface="宋体" panose="02010600030101010101" pitchFamily="2" charset="-122"/>
              </a:rPr>
              <a:t>结构冲突</a:t>
            </a:r>
            <a:endParaRPr lang="en-US" altLang="zh-CN" sz="2400">
              <a:solidFill>
                <a:schemeClr val="accent1"/>
              </a:solidFill>
              <a:latin typeface="Comic Sans MS" panose="030F0702030302020204" pitchFamily="66" charset="0"/>
              <a:ea typeface="宋体" panose="02010600030101010101" pitchFamily="2" charset="-122"/>
            </a:endParaRPr>
          </a:p>
          <a:p>
            <a:pPr lvl="1">
              <a:lnSpc>
                <a:spcPct val="90000"/>
              </a:lnSpc>
              <a:spcBef>
                <a:spcPct val="30000"/>
              </a:spcBef>
              <a:buFontTx/>
              <a:buChar char="•"/>
            </a:pPr>
            <a:r>
              <a:rPr lang="zh-CN" altLang="en-US" sz="2400">
                <a:solidFill>
                  <a:schemeClr val="accent1"/>
                </a:solidFill>
                <a:latin typeface="Comic Sans MS" panose="030F0702030302020204" pitchFamily="66" charset="0"/>
                <a:ea typeface="宋体" panose="02010600030101010101" pitchFamily="2" charset="-122"/>
              </a:rPr>
              <a:t>没有定向技术</a:t>
            </a:r>
            <a:r>
              <a:rPr lang="en-US" altLang="zh-CN" sz="2400">
                <a:solidFill>
                  <a:schemeClr val="accent1"/>
                </a:solidFill>
                <a:latin typeface="Comic Sans MS" panose="030F0702030302020204" pitchFamily="66" charset="0"/>
                <a:ea typeface="宋体" panose="02010600030101010101" pitchFamily="2" charset="-122"/>
              </a:rPr>
              <a:t> </a:t>
            </a:r>
          </a:p>
        </p:txBody>
      </p:sp>
      <p:sp>
        <p:nvSpPr>
          <p:cNvPr id="37895" name="AutoShape 2055"/>
          <p:cNvSpPr>
            <a:spLocks noChangeArrowheads="1"/>
          </p:cNvSpPr>
          <p:nvPr/>
        </p:nvSpPr>
        <p:spPr bwMode="auto">
          <a:xfrm>
            <a:off x="7543801" y="2209800"/>
            <a:ext cx="461963" cy="1600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896" name="AutoShape 2056"/>
          <p:cNvSpPr>
            <a:spLocks noChangeArrowheads="1"/>
          </p:cNvSpPr>
          <p:nvPr/>
        </p:nvSpPr>
        <p:spPr bwMode="auto">
          <a:xfrm>
            <a:off x="8839201" y="2209800"/>
            <a:ext cx="461963" cy="1600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897" name="AutoShape 2057"/>
          <p:cNvSpPr>
            <a:spLocks noChangeArrowheads="1"/>
          </p:cNvSpPr>
          <p:nvPr/>
        </p:nvSpPr>
        <p:spPr bwMode="auto">
          <a:xfrm>
            <a:off x="8229601" y="2743200"/>
            <a:ext cx="461963" cy="10668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898" name="Rectangle 2058"/>
          <p:cNvSpPr>
            <a:spLocks noGrp="1" noChangeArrowheads="1"/>
          </p:cNvSpPr>
          <p:nvPr>
            <p:ph type="title"/>
          </p:nvPr>
        </p:nvSpPr>
        <p:spPr>
          <a:xfrm>
            <a:off x="2289174" y="230188"/>
            <a:ext cx="7540625" cy="816734"/>
          </a:xfrm>
        </p:spPr>
        <p:txBody>
          <a:bodyPr>
            <a:normAutofit fontScale="90000"/>
          </a:bodyPr>
          <a:lstStyle/>
          <a:p>
            <a:r>
              <a:rPr lang="en-US" altLang="zh-CN" dirty="0" smtClean="0">
                <a:ea typeface="宋体" panose="02010600030101010101" pitchFamily="2" charset="-122"/>
              </a:rPr>
              <a:t>Compare to Scoreboard Cycle 62</a:t>
            </a:r>
          </a:p>
        </p:txBody>
      </p:sp>
    </p:spTree>
    <p:extLst>
      <p:ext uri="{BB962C8B-B14F-4D97-AF65-F5344CB8AC3E}">
        <p14:creationId xmlns:p14="http://schemas.microsoft.com/office/powerpoint/2010/main" val="1117407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6374"/>
                                        </p:tgtEl>
                                        <p:attrNameLst>
                                          <p:attrName>style.visibility</p:attrName>
                                        </p:attrNameLst>
                                      </p:cBhvr>
                                      <p:to>
                                        <p:strVal val="visible"/>
                                      </p:to>
                                    </p:set>
                                    <p:anim calcmode="lin" valueType="num">
                                      <p:cBhvr additive="base">
                                        <p:cTn id="7" dur="500" fill="hold"/>
                                        <p:tgtEl>
                                          <p:spTgt spid="186374"/>
                                        </p:tgtEl>
                                        <p:attrNameLst>
                                          <p:attrName>ppt_x</p:attrName>
                                        </p:attrNameLst>
                                      </p:cBhvr>
                                      <p:tavLst>
                                        <p:tav tm="0">
                                          <p:val>
                                            <p:strVal val="1+#ppt_w/2"/>
                                          </p:val>
                                        </p:tav>
                                        <p:tav tm="100000">
                                          <p:val>
                                            <p:strVal val="#ppt_x"/>
                                          </p:val>
                                        </p:tav>
                                      </p:tavLst>
                                    </p:anim>
                                    <p:anim calcmode="lin" valueType="num">
                                      <p:cBhvr additive="base">
                                        <p:cTn id="8" dur="500" fill="hold"/>
                                        <p:tgtEl>
                                          <p:spTgt spid="1863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4"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1027"/>
          <p:cNvSpPr>
            <a:spLocks noGrp="1" noChangeArrowheads="1"/>
          </p:cNvSpPr>
          <p:nvPr>
            <p:ph type="title"/>
          </p:nvPr>
        </p:nvSpPr>
        <p:spPr/>
        <p:txBody>
          <a:bodyPr>
            <a:normAutofit/>
          </a:bodyPr>
          <a:lstStyle/>
          <a:p>
            <a:r>
              <a:rPr lang="en-US" altLang="zh-CN" dirty="0" err="1" smtClean="0">
                <a:ea typeface="宋体" panose="02010600030101010101" pitchFamily="2" charset="-122"/>
              </a:rPr>
              <a:t>Tomasulo</a:t>
            </a:r>
            <a:r>
              <a:rPr lang="en-US" altLang="zh-CN" dirty="0" smtClean="0">
                <a:ea typeface="宋体" panose="02010600030101010101" pitchFamily="2" charset="-122"/>
              </a:rPr>
              <a:t> v. Scoreboard (IBM 360/91 v. CDC 6600)</a:t>
            </a:r>
          </a:p>
        </p:txBody>
      </p:sp>
      <p:sp>
        <p:nvSpPr>
          <p:cNvPr id="38914" name="Rectangle 1026"/>
          <p:cNvSpPr>
            <a:spLocks noGrp="1" noChangeArrowheads="1"/>
          </p:cNvSpPr>
          <p:nvPr>
            <p:ph idx="1"/>
          </p:nvPr>
        </p:nvSpPr>
        <p:spPr>
          <a:noFill/>
        </p:spPr>
        <p:txBody>
          <a:bodyPr vert="horz" lIns="90487" tIns="44450" rIns="90487" bIns="44450" rtlCol="0">
            <a:normAutofit/>
          </a:bodyPr>
          <a:lstStyle/>
          <a:p>
            <a:pPr marL="0" indent="0">
              <a:buNone/>
              <a:tabLst>
                <a:tab pos="2286000" algn="ctr"/>
                <a:tab pos="6515100" algn="ctr"/>
              </a:tabLst>
            </a:pPr>
            <a:r>
              <a:rPr lang="zh-CN" altLang="en-US" dirty="0" smtClean="0">
                <a:ea typeface="宋体" panose="02010600030101010101" pitchFamily="2" charset="-122"/>
              </a:rPr>
              <a:t>	流水化的功能部件</a:t>
            </a:r>
            <a:r>
              <a:rPr lang="en-US" altLang="zh-CN" dirty="0" smtClean="0">
                <a:ea typeface="宋体" panose="02010600030101010101" pitchFamily="2" charset="-122"/>
              </a:rPr>
              <a:t> 	</a:t>
            </a:r>
            <a:r>
              <a:rPr lang="zh-CN" altLang="en-US" dirty="0" smtClean="0">
                <a:ea typeface="宋体" panose="02010600030101010101" pitchFamily="2" charset="-122"/>
              </a:rPr>
              <a:t>多个功能部件</a:t>
            </a:r>
            <a:endParaRPr lang="en-US" altLang="zh-CN" dirty="0" smtClean="0">
              <a:ea typeface="宋体" panose="02010600030101010101" pitchFamily="2" charset="-122"/>
            </a:endParaRPr>
          </a:p>
          <a:p>
            <a:pPr marL="0" indent="0">
              <a:buNone/>
              <a:tabLst>
                <a:tab pos="2286000" algn="ctr"/>
                <a:tab pos="6515100" algn="ctr"/>
              </a:tabLst>
            </a:pPr>
            <a:r>
              <a:rPr lang="en-US" altLang="zh-CN" dirty="0" smtClean="0">
                <a:ea typeface="宋体" panose="02010600030101010101" pitchFamily="2" charset="-122"/>
              </a:rPr>
              <a:t>	(6 load, 3 store, 3 +, 2 x/÷) 	(1 load/store, 1 + , 2 x, 1 ÷) </a:t>
            </a:r>
          </a:p>
          <a:p>
            <a:pPr marL="0" indent="0">
              <a:buNone/>
              <a:tabLst>
                <a:tab pos="2286000" algn="ctr"/>
                <a:tab pos="6515100" algn="ctr"/>
              </a:tabLst>
            </a:pPr>
            <a:r>
              <a:rPr lang="en-US" altLang="zh-CN" dirty="0" smtClean="0">
                <a:ea typeface="宋体" panose="02010600030101010101" pitchFamily="2" charset="-122"/>
              </a:rPr>
              <a:t>	</a:t>
            </a:r>
            <a:r>
              <a:rPr lang="zh-CN" altLang="en-US" dirty="0" smtClean="0">
                <a:ea typeface="宋体" panose="02010600030101010101" pitchFamily="2" charset="-122"/>
              </a:rPr>
              <a:t>指令窗口大小: ~ 14 </a:t>
            </a:r>
            <a:r>
              <a:rPr lang="en-US" altLang="zh-CN" dirty="0" smtClean="0">
                <a:ea typeface="宋体" panose="02010600030101010101" pitchFamily="2" charset="-122"/>
              </a:rPr>
              <a:t>instructions	 ~ 5 instructions 	</a:t>
            </a:r>
          </a:p>
          <a:p>
            <a:pPr marL="0" indent="0">
              <a:buNone/>
              <a:tabLst>
                <a:tab pos="2286000" algn="ctr"/>
                <a:tab pos="6515100" algn="ctr"/>
              </a:tabLst>
            </a:pPr>
            <a:r>
              <a:rPr lang="en-US" altLang="zh-CN" dirty="0" smtClean="0">
                <a:ea typeface="宋体" panose="02010600030101010101" pitchFamily="2" charset="-122"/>
              </a:rPr>
              <a:t>	</a:t>
            </a:r>
            <a:r>
              <a:rPr lang="zh-CN" altLang="en-US" dirty="0" smtClean="0">
                <a:ea typeface="宋体" panose="02010600030101010101" pitchFamily="2" charset="-122"/>
              </a:rPr>
              <a:t>有结构冲突时不发射</a:t>
            </a:r>
            <a:r>
              <a:rPr lang="en-US" altLang="zh-CN" dirty="0" smtClean="0">
                <a:ea typeface="宋体" panose="02010600030101010101" pitchFamily="2" charset="-122"/>
              </a:rPr>
              <a:t>	</a:t>
            </a:r>
            <a:r>
              <a:rPr lang="zh-CN" altLang="en-US" dirty="0" smtClean="0">
                <a:ea typeface="宋体" panose="02010600030101010101" pitchFamily="2" charset="-122"/>
              </a:rPr>
              <a:t>相同</a:t>
            </a:r>
          </a:p>
          <a:p>
            <a:pPr marL="0" indent="0">
              <a:buNone/>
              <a:tabLst>
                <a:tab pos="2286000" algn="ctr"/>
                <a:tab pos="6515100" algn="ctr"/>
              </a:tabLst>
            </a:pPr>
            <a:r>
              <a:rPr lang="en-US" altLang="zh-CN" dirty="0" smtClean="0">
                <a:ea typeface="宋体" panose="02010600030101010101" pitchFamily="2" charset="-122"/>
              </a:rPr>
              <a:t>	WAR: </a:t>
            </a:r>
            <a:r>
              <a:rPr lang="zh-CN" altLang="en-US" dirty="0" smtClean="0">
                <a:ea typeface="宋体" panose="02010600030101010101" pitchFamily="2" charset="-122"/>
              </a:rPr>
              <a:t>用寄存器重命名避免</a:t>
            </a:r>
            <a:r>
              <a:rPr lang="en-US" altLang="zh-CN" dirty="0" smtClean="0">
                <a:ea typeface="宋体" panose="02010600030101010101" pitchFamily="2" charset="-122"/>
              </a:rPr>
              <a:t>	stall </a:t>
            </a:r>
            <a:r>
              <a:rPr lang="zh-CN" altLang="en-US" dirty="0" smtClean="0">
                <a:ea typeface="宋体" panose="02010600030101010101" pitchFamily="2" charset="-122"/>
              </a:rPr>
              <a:t>来避免</a:t>
            </a:r>
            <a:endParaRPr lang="en-US" altLang="zh-CN" dirty="0" smtClean="0">
              <a:ea typeface="宋体" panose="02010600030101010101" pitchFamily="2" charset="-122"/>
            </a:endParaRPr>
          </a:p>
          <a:p>
            <a:pPr marL="0" indent="0">
              <a:buNone/>
              <a:tabLst>
                <a:tab pos="2286000" algn="ctr"/>
                <a:tab pos="6515100" algn="ctr"/>
              </a:tabLst>
            </a:pPr>
            <a:r>
              <a:rPr lang="en-US" altLang="zh-CN" dirty="0" smtClean="0">
                <a:ea typeface="宋体" panose="02010600030101010101" pitchFamily="2" charset="-122"/>
              </a:rPr>
              <a:t>	WAW:</a:t>
            </a:r>
            <a:r>
              <a:rPr lang="zh-CN" altLang="en-US" dirty="0" smtClean="0">
                <a:ea typeface="宋体" panose="02010600030101010101" pitchFamily="2" charset="-122"/>
              </a:rPr>
              <a:t>用寄存器重命名避免</a:t>
            </a:r>
            <a:r>
              <a:rPr lang="en-US" altLang="zh-CN" dirty="0" smtClean="0">
                <a:ea typeface="宋体" panose="02010600030101010101" pitchFamily="2" charset="-122"/>
              </a:rPr>
              <a:t>	</a:t>
            </a:r>
            <a:r>
              <a:rPr lang="zh-CN" altLang="en-US" dirty="0" smtClean="0">
                <a:ea typeface="宋体" panose="02010600030101010101" pitchFamily="2" charset="-122"/>
              </a:rPr>
              <a:t>停止发射</a:t>
            </a:r>
            <a:endParaRPr lang="en-US" altLang="zh-CN" dirty="0" smtClean="0">
              <a:ea typeface="宋体" panose="02010600030101010101" pitchFamily="2" charset="-122"/>
            </a:endParaRPr>
          </a:p>
          <a:p>
            <a:pPr marL="0" indent="0">
              <a:buNone/>
              <a:tabLst>
                <a:tab pos="2286000" algn="ctr"/>
                <a:tab pos="6515100" algn="ctr"/>
              </a:tabLst>
            </a:pPr>
            <a:r>
              <a:rPr lang="en-US" altLang="zh-CN" dirty="0" smtClean="0">
                <a:ea typeface="宋体" panose="02010600030101010101" pitchFamily="2" charset="-122"/>
              </a:rPr>
              <a:t>	</a:t>
            </a:r>
            <a:r>
              <a:rPr lang="zh-CN" altLang="en-US" dirty="0" smtClean="0">
                <a:ea typeface="宋体" panose="02010600030101010101" pitchFamily="2" charset="-122"/>
              </a:rPr>
              <a:t>从</a:t>
            </a:r>
            <a:r>
              <a:rPr lang="en-US" altLang="zh-CN" dirty="0" smtClean="0">
                <a:ea typeface="宋体" panose="02010600030101010101" pitchFamily="2" charset="-122"/>
              </a:rPr>
              <a:t>FU</a:t>
            </a:r>
            <a:r>
              <a:rPr lang="zh-CN" altLang="en-US" dirty="0" smtClean="0">
                <a:ea typeface="宋体" panose="02010600030101010101" pitchFamily="2" charset="-122"/>
              </a:rPr>
              <a:t>广播结果</a:t>
            </a:r>
            <a:r>
              <a:rPr lang="en-US" altLang="zh-CN" dirty="0" smtClean="0">
                <a:ea typeface="宋体" panose="02010600030101010101" pitchFamily="2" charset="-122"/>
              </a:rPr>
              <a:t>	</a:t>
            </a:r>
            <a:r>
              <a:rPr lang="zh-CN" altLang="en-US" dirty="0" smtClean="0">
                <a:ea typeface="宋体" panose="02010600030101010101" pitchFamily="2" charset="-122"/>
              </a:rPr>
              <a:t>写寄存器方式</a:t>
            </a:r>
            <a:endParaRPr lang="en-US" altLang="zh-CN" dirty="0" smtClean="0">
              <a:ea typeface="宋体" panose="02010600030101010101" pitchFamily="2" charset="-122"/>
            </a:endParaRPr>
          </a:p>
          <a:p>
            <a:pPr marL="0" indent="0">
              <a:buNone/>
              <a:tabLst>
                <a:tab pos="2286000" algn="ctr"/>
                <a:tab pos="6515100" algn="ctr"/>
              </a:tabLst>
            </a:pPr>
            <a:r>
              <a:rPr lang="en-US" altLang="zh-CN" dirty="0" smtClean="0">
                <a:ea typeface="宋体" panose="02010600030101010101" pitchFamily="2" charset="-122"/>
              </a:rPr>
              <a:t>	Control: RS	</a:t>
            </a:r>
            <a:r>
              <a:rPr lang="zh-CN" altLang="en-US" dirty="0" smtClean="0">
                <a:ea typeface="宋体" panose="02010600030101010101" pitchFamily="2" charset="-122"/>
              </a:rPr>
              <a:t>集中式</a:t>
            </a:r>
            <a:r>
              <a:rPr lang="en-US" altLang="zh-CN" dirty="0" smtClean="0">
                <a:ea typeface="宋体" panose="02010600030101010101" pitchFamily="2" charset="-122"/>
              </a:rPr>
              <a:t>scoreboard	</a:t>
            </a:r>
          </a:p>
          <a:p>
            <a:pPr marL="0" indent="0">
              <a:tabLst>
                <a:tab pos="2286000" algn="ctr"/>
                <a:tab pos="6515100" algn="ctr"/>
              </a:tabLst>
            </a:pPr>
            <a:endParaRPr lang="en-US" altLang="zh-CN" dirty="0" smtClean="0">
              <a:ea typeface="宋体" panose="02010600030101010101" pitchFamily="2" charset="-122"/>
            </a:endParaRPr>
          </a:p>
        </p:txBody>
      </p:sp>
    </p:spTree>
    <p:extLst>
      <p:ext uri="{BB962C8B-B14F-4D97-AF65-F5344CB8AC3E}">
        <p14:creationId xmlns:p14="http://schemas.microsoft.com/office/powerpoint/2010/main" val="252135851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4128</TotalTime>
  <Words>10063</Words>
  <Application>Microsoft Office PowerPoint</Application>
  <PresentationFormat>宽屏</PresentationFormat>
  <Paragraphs>1836</Paragraphs>
  <Slides>242</Slides>
  <Notes>183</Notes>
  <HiddenSlides>2</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vt:i4>
      </vt:variant>
      <vt:variant>
        <vt:lpstr>幻灯片标题</vt:lpstr>
      </vt:variant>
      <vt:variant>
        <vt:i4>242</vt:i4>
      </vt:variant>
    </vt:vector>
  </HeadingPairs>
  <TitlesOfParts>
    <vt:vector size="266" baseType="lpstr">
      <vt:lpstr>Courier</vt:lpstr>
      <vt:lpstr>Marker Felt</vt:lpstr>
      <vt:lpstr>ＭＳ Ｐゴシック</vt:lpstr>
      <vt:lpstr>ZapfDingbats</vt:lpstr>
      <vt:lpstr>黑体</vt:lpstr>
      <vt:lpstr>隶书</vt:lpstr>
      <vt:lpstr>宋体</vt:lpstr>
      <vt:lpstr>新宋体</vt:lpstr>
      <vt:lpstr>Arial</vt:lpstr>
      <vt:lpstr>Arial Narrow</vt:lpstr>
      <vt:lpstr>Calibri</vt:lpstr>
      <vt:lpstr>Calibri Light</vt:lpstr>
      <vt:lpstr>Comic Sans MS</vt:lpstr>
      <vt:lpstr>Courier New</vt:lpstr>
      <vt:lpstr>Helvetica</vt:lpstr>
      <vt:lpstr>Symbol</vt:lpstr>
      <vt:lpstr>Times</vt:lpstr>
      <vt:lpstr>Times New Roman</vt:lpstr>
      <vt:lpstr>Verdana</vt:lpstr>
      <vt:lpstr>Wingdings</vt:lpstr>
      <vt:lpstr>Office 主题</vt:lpstr>
      <vt:lpstr>Worksheet</vt:lpstr>
      <vt:lpstr>工作表</vt:lpstr>
      <vt:lpstr>Chart</vt:lpstr>
      <vt:lpstr>计算机体系结构</vt:lpstr>
      <vt:lpstr>第5章 指令级并行</vt:lpstr>
      <vt:lpstr>并行及并行体系结构</vt:lpstr>
      <vt:lpstr>Review: 基本流水线</vt:lpstr>
      <vt:lpstr>5.1 指令级并行的基本概念及挑战</vt:lpstr>
      <vt:lpstr>采用的基本技术</vt:lpstr>
      <vt:lpstr>本章遵循的指令延时</vt:lpstr>
      <vt:lpstr>5.2 基本块内的指令级并行</vt:lpstr>
      <vt:lpstr>简单循环及其对应的汇编程序</vt:lpstr>
      <vt:lpstr>FP 循环中的相关</vt:lpstr>
      <vt:lpstr>FP 循环中的Stalls</vt:lpstr>
      <vt:lpstr>FP 循环中的最少Stalls数</vt:lpstr>
      <vt:lpstr>循环展开4次(straightforward way)</vt:lpstr>
      <vt:lpstr>Stalls数最小的循环展开</vt:lpstr>
      <vt:lpstr>循环展开示例小结</vt:lpstr>
      <vt:lpstr>从编译器角度看代码移动（1/5)</vt:lpstr>
      <vt:lpstr>下列程序哪里有数据相关?</vt:lpstr>
      <vt:lpstr>从编译器角度看代码移动(2/5)</vt:lpstr>
      <vt:lpstr>下列是否有名相关?</vt:lpstr>
      <vt:lpstr>下列是否存在名相关?</vt:lpstr>
      <vt:lpstr>从编译器角度看代码移动（3/5)</vt:lpstr>
      <vt:lpstr>从编译器角度看代码移动（4/5)</vt:lpstr>
      <vt:lpstr>从编译器角度看代码移动（5/5)</vt:lpstr>
      <vt:lpstr>下列程序段的控制相关</vt:lpstr>
      <vt:lpstr>循环展开（1/3)</vt:lpstr>
      <vt:lpstr>循环展开（2/3)</vt:lpstr>
      <vt:lpstr>循环展开（3/3)</vt:lpstr>
      <vt:lpstr>Review </vt:lpstr>
      <vt:lpstr>5.3 硬件方案: 指令级并行 </vt:lpstr>
      <vt:lpstr>硬件方案之一: 记分牌</vt:lpstr>
      <vt:lpstr>记分牌技术要点（1/2)</vt:lpstr>
      <vt:lpstr>记分牌技术要点(2/2)</vt:lpstr>
      <vt:lpstr>带有记分牌控制的DLX</vt:lpstr>
      <vt:lpstr>记分牌控制的四阶段（1/2)</vt:lpstr>
      <vt:lpstr>记分牌控制的四阶段（2/2）</vt:lpstr>
      <vt:lpstr>记分牌的结构</vt:lpstr>
      <vt:lpstr>记分牌流水线控制</vt:lpstr>
      <vt:lpstr>Scoreboard Example</vt:lpstr>
      <vt:lpstr>Scoreboard Example: Cycle 1</vt:lpstr>
      <vt:lpstr>Scoreboard Example: Cycle 2</vt:lpstr>
      <vt:lpstr>Scoreboard Example: Cycle 3</vt:lpstr>
      <vt:lpstr>Scoreboard Example: Cycle 4</vt:lpstr>
      <vt:lpstr>Scoreboard Example: Cycle 5</vt:lpstr>
      <vt:lpstr>Scoreboard Example: Cycle 6</vt:lpstr>
      <vt:lpstr>Scoreboard Example: Cycle 7</vt:lpstr>
      <vt:lpstr>Scoreboard Example: Cycle 8a (First half of clock cycle)</vt:lpstr>
      <vt:lpstr>Scoreboard Example: Cycle 8b (Second half of clock cycle)</vt:lpstr>
      <vt:lpstr>Scoreboard Example: Cycle 9</vt:lpstr>
      <vt:lpstr>Scoreboard Example: Cycle 10</vt:lpstr>
      <vt:lpstr>Scoreboard Example: Cycle 11</vt:lpstr>
      <vt:lpstr>Scoreboard Example: Cycle 12</vt:lpstr>
      <vt:lpstr>Scoreboard Example: Cycle 13</vt:lpstr>
      <vt:lpstr>Scoreboard Example: Cycle 14</vt:lpstr>
      <vt:lpstr>Scoreboard Example: Cycle 15</vt:lpstr>
      <vt:lpstr>Scoreboard Example: Cycle 16</vt:lpstr>
      <vt:lpstr>Scoreboard Example: Cycle 17</vt:lpstr>
      <vt:lpstr>Scoreboard Example: Cycle 18</vt:lpstr>
      <vt:lpstr>Scoreboard Example: Cycle 19</vt:lpstr>
      <vt:lpstr>Scoreboard Example: Cycle 20</vt:lpstr>
      <vt:lpstr>Scoreboard Example: Cycle 21</vt:lpstr>
      <vt:lpstr>Scoreboard Example: Cycle 22</vt:lpstr>
      <vt:lpstr>PowerPoint 演示文稿</vt:lpstr>
      <vt:lpstr>Scoreboard Example: Cycle 61</vt:lpstr>
      <vt:lpstr>Scoreboard Example: Cycle 62</vt:lpstr>
      <vt:lpstr>Review: Scoreboard Example: Cycle 62</vt:lpstr>
      <vt:lpstr>CDC 6600 Scoreboard</vt:lpstr>
      <vt:lpstr>ILP小结</vt:lpstr>
      <vt:lpstr>动态调度方案之二：Tomasulo Algorithm</vt:lpstr>
      <vt:lpstr>Tomasulo Algorithm vs. Scoreboard</vt:lpstr>
      <vt:lpstr>Tomasulo Organization</vt:lpstr>
      <vt:lpstr> Tomasulo Organization (cont.) </vt:lpstr>
      <vt:lpstr>Reservation Station 结构</vt:lpstr>
      <vt:lpstr>Tomasulo 算法的三阶段</vt:lpstr>
      <vt:lpstr>Tomasulo 算法流水线控制</vt:lpstr>
      <vt:lpstr>PowerPoint 演示文稿</vt:lpstr>
      <vt:lpstr>PowerPoint 演示文稿</vt:lpstr>
      <vt:lpstr>Tomasulo Example</vt:lpstr>
      <vt:lpstr>Tomasulo Example Cycle 1</vt:lpstr>
      <vt:lpstr>Tomasulo Example Cycle 2</vt:lpstr>
      <vt:lpstr>Tomasulo Example Cycle 3</vt:lpstr>
      <vt:lpstr>Tomasulo Example Cycle 4</vt:lpstr>
      <vt:lpstr>Tomasulo Example Cycle 5</vt:lpstr>
      <vt:lpstr>Tomasulo Example Cycle 6</vt:lpstr>
      <vt:lpstr>Tomasulo Example Cycle 7</vt:lpstr>
      <vt:lpstr>Tomasulo Example Cycle 8</vt:lpstr>
      <vt:lpstr>Tomasulo Example Cycle 9</vt:lpstr>
      <vt:lpstr>Tomasulo Example Cycle 10</vt:lpstr>
      <vt:lpstr>Tomasulo Example Cycle 11</vt:lpstr>
      <vt:lpstr>Tomasulo Example Cycle 12</vt:lpstr>
      <vt:lpstr>Tomasulo Example Cycle 13</vt:lpstr>
      <vt:lpstr>Tomasulo Example Cycle 14</vt:lpstr>
      <vt:lpstr>Tomasulo Example Cycle 15</vt:lpstr>
      <vt:lpstr>Tomasulo Example Cycle 16</vt:lpstr>
      <vt:lpstr>Faster than light computation (skip a couple of cycles)</vt:lpstr>
      <vt:lpstr>Tomasulo Example Cycle 55</vt:lpstr>
      <vt:lpstr>Tomasulo Example Cycle 56</vt:lpstr>
      <vt:lpstr>Tomasulo Example Cycle 57</vt:lpstr>
      <vt:lpstr>Compare to Scoreboard Cycle 62</vt:lpstr>
      <vt:lpstr>Tomasulo v. Scoreboard (IBM 360/91 v. CDC 6600)</vt:lpstr>
      <vt:lpstr>review</vt:lpstr>
      <vt:lpstr>Tomasulo 缺陷</vt:lpstr>
      <vt:lpstr>Tomasulo Loop Example</vt:lpstr>
      <vt:lpstr>Loop Example</vt:lpstr>
      <vt:lpstr>Loop Example Cycle 1</vt:lpstr>
      <vt:lpstr>Loop Example Cycle 2</vt:lpstr>
      <vt:lpstr>Loop Example Cycle 3</vt:lpstr>
      <vt:lpstr>What does this mean physically?</vt:lpstr>
      <vt:lpstr>Loop Example Cycle 4</vt:lpstr>
      <vt:lpstr>Loop Example Cycle 5</vt:lpstr>
      <vt:lpstr>Loop Example Cycle 6</vt:lpstr>
      <vt:lpstr>Loop Example Cycle 7</vt:lpstr>
      <vt:lpstr>Loop Example Cycle 8</vt:lpstr>
      <vt:lpstr>What does this mean physically?</vt:lpstr>
      <vt:lpstr>Loop Example Cycle 9</vt:lpstr>
      <vt:lpstr>Loop Example Cycle 10</vt:lpstr>
      <vt:lpstr>Loop Example Cycle 11</vt:lpstr>
      <vt:lpstr>Loop Example Cycle 12</vt:lpstr>
      <vt:lpstr>Loop Example Cycle 13</vt:lpstr>
      <vt:lpstr>Loop Example Cycle 14</vt:lpstr>
      <vt:lpstr>Loop Example Cycle 15</vt:lpstr>
      <vt:lpstr>Loop Example Cycle 16</vt:lpstr>
      <vt:lpstr>Loop Example Cycle 17</vt:lpstr>
      <vt:lpstr>Loop Example Cycle 18</vt:lpstr>
      <vt:lpstr>Loop Example Cycle 19</vt:lpstr>
      <vt:lpstr>Loop Example Cycle 20</vt:lpstr>
      <vt:lpstr>为何Tomasulo可以循环覆盖执行？</vt:lpstr>
      <vt:lpstr>Summary#1/2</vt:lpstr>
      <vt:lpstr>Summary #2/2</vt:lpstr>
      <vt:lpstr>为什么顺序发射?</vt:lpstr>
      <vt:lpstr>关于异常处理???</vt:lpstr>
      <vt:lpstr>进行循环重叠执行需要尽快解决分支问题!</vt:lpstr>
      <vt:lpstr>控制相关的动态解决技术</vt:lpstr>
      <vt:lpstr>分支对性能的影响</vt:lpstr>
      <vt:lpstr>条件转移指令对流水线性能的影响</vt:lpstr>
      <vt:lpstr>Dynamic Branch Prediction</vt:lpstr>
      <vt:lpstr>1-bit BHT</vt:lpstr>
      <vt:lpstr>2-bit BHT</vt:lpstr>
      <vt:lpstr>PowerPoint 演示文稿</vt:lpstr>
      <vt:lpstr>PowerPoint 演示文稿</vt:lpstr>
      <vt:lpstr>BHT Accuracy</vt:lpstr>
      <vt:lpstr>Correlating Branch Predicator </vt:lpstr>
      <vt:lpstr>Correlating Branches</vt:lpstr>
      <vt:lpstr>两级预测器基本工作原理</vt:lpstr>
      <vt:lpstr>PowerPoint 演示文稿</vt:lpstr>
      <vt:lpstr>Correlating Branches</vt:lpstr>
      <vt:lpstr>PowerPoint 演示文稿</vt:lpstr>
      <vt:lpstr>Correlating Branches</vt:lpstr>
      <vt:lpstr>PowerPoint 演示文稿</vt:lpstr>
      <vt:lpstr>Accuracy of Different Schemes</vt:lpstr>
      <vt:lpstr>Branch Prediction</vt:lpstr>
      <vt:lpstr>Branch Prediction Performance</vt:lpstr>
      <vt:lpstr>Simple dynamic prediction: Branch Target Buffer (BTB)</vt:lpstr>
      <vt:lpstr>PowerPoint 演示文稿</vt:lpstr>
      <vt:lpstr>PowerPoint 演示文稿</vt:lpstr>
      <vt:lpstr>硬件支持精确中断</vt:lpstr>
      <vt:lpstr>支持推断执行的 Tomasulo 算法的四阶段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消除存储器的二义性 :  处理对存储器引用的RAW相关</vt:lpstr>
      <vt:lpstr>Hardware Support for Memory Disambiguation</vt:lpstr>
      <vt:lpstr>Memory Disambiguation:</vt:lpstr>
      <vt:lpstr>PowerPoint 演示文稿</vt:lpstr>
      <vt:lpstr>Upper Limit to ILP: Ideal Machine</vt:lpstr>
      <vt:lpstr>More Realistic HW: Branch Impact</vt:lpstr>
      <vt:lpstr>More Realistic HW: Register Impact (rename regs)</vt:lpstr>
      <vt:lpstr>More Realistic HW: Alias Impact</vt:lpstr>
      <vt:lpstr>Realistic HW for ‘9X: Window Impact</vt:lpstr>
      <vt:lpstr>小结#1/2</vt:lpstr>
      <vt:lpstr>小结 #2/2</vt:lpstr>
      <vt:lpstr>如何使CPI &lt; 1  (1/2)</vt:lpstr>
      <vt:lpstr>如何使 CPI &lt; 1？ (2/2)</vt:lpstr>
      <vt:lpstr>用于多发射处理器的五种主要方法</vt:lpstr>
      <vt:lpstr>Superscalar DLX</vt:lpstr>
      <vt:lpstr>Review: 具有最小stalls数的循环展开优化</vt:lpstr>
      <vt:lpstr>采用Superscalar技术的循环展开</vt:lpstr>
      <vt:lpstr>多发射的问题</vt:lpstr>
      <vt:lpstr>基于VLIW的循环展开</vt:lpstr>
      <vt:lpstr>Trace Scheduling</vt:lpstr>
      <vt:lpstr>HW推断执行(Tomasulo) vs.   SW (VLIW) 推断执行</vt:lpstr>
      <vt:lpstr>Superscalar vs. VLIW</vt:lpstr>
      <vt:lpstr>Superscalar 的动态调度（1/2）</vt:lpstr>
      <vt:lpstr>Superscalar 的动态调度（2/2）</vt:lpstr>
      <vt:lpstr>Example</vt:lpstr>
      <vt:lpstr>Performance of Dynamic SS</vt:lpstr>
      <vt:lpstr>       </vt:lpstr>
      <vt:lpstr>多发射处理器受到的限制（1/2）</vt:lpstr>
      <vt:lpstr>多发射处理器受到的限制（2/2）</vt:lpstr>
      <vt:lpstr>ILP受到的限制</vt:lpstr>
      <vt:lpstr>Summary</vt:lpstr>
      <vt:lpstr>04-28-review #1/2  </vt:lpstr>
      <vt:lpstr>04-28-review #2/2</vt:lpstr>
      <vt:lpstr>Multithreading</vt:lpstr>
      <vt:lpstr>Pipeline Hazards</vt:lpstr>
      <vt:lpstr>Multithreading</vt:lpstr>
      <vt:lpstr>CDC 6600 Peripheral Processors (Cray, 1964)</vt:lpstr>
      <vt:lpstr>Simple Multithreaded Pipeline</vt:lpstr>
      <vt:lpstr>Multithreading Costs</vt:lpstr>
      <vt:lpstr>Thread Scheduling Policies</vt:lpstr>
      <vt:lpstr>Denelcor HEP (Burton Smith, 1982)</vt:lpstr>
      <vt:lpstr>Tera MTA (1990-)</vt:lpstr>
      <vt:lpstr>MTA Pipeline</vt:lpstr>
      <vt:lpstr>Coarse-Grain Multithreading</vt:lpstr>
      <vt:lpstr>MIT Alewife (1990)</vt:lpstr>
      <vt:lpstr>IBM PowerPC RS64-IV (2000)</vt:lpstr>
      <vt:lpstr>Oracle/Sun Niagara processors</vt:lpstr>
      <vt:lpstr>Oracle/Sun Niagara-3, “Rainbow Falls” 2009</vt:lpstr>
      <vt:lpstr>Simultaneous Multithreading (SMT) for OoO Superscalars</vt:lpstr>
      <vt:lpstr>For most apps, most execution units lie idle in an OoO superscalar</vt:lpstr>
      <vt:lpstr>Superscalar Machine Efficiency</vt:lpstr>
      <vt:lpstr>Vertical Multithreading</vt:lpstr>
      <vt:lpstr>Chip Multiprocessing (CMP)</vt:lpstr>
      <vt:lpstr>Ideal Superscalar Multithreading  [Tullsen, Eggers, Levy, UW, 1995]</vt:lpstr>
      <vt:lpstr>O-o-O Simultaneous Multithreading [Tullsen, Eggers, Emer, Levy, Stamm, Lo, DEC/UW, 1996] </vt:lpstr>
      <vt:lpstr>IBM Power 4</vt:lpstr>
      <vt:lpstr>PowerPoint 演示文稿</vt:lpstr>
      <vt:lpstr>Power 5 data flow ...</vt:lpstr>
      <vt:lpstr>Changes in Power 5 to support SMT</vt:lpstr>
      <vt:lpstr>Pentium-4 Hyperthreading (2002)</vt:lpstr>
      <vt:lpstr>Initial Performance of SMT</vt:lpstr>
      <vt:lpstr>SMT adaptation to parallelism type </vt:lpstr>
      <vt:lpstr>Icount Choosing Policy</vt:lpstr>
      <vt:lpstr>Summary: Multithreaded Categories</vt:lpstr>
      <vt:lpstr>Acknowledgements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存储层次结构设计</dc:title>
  <dc:creator>周学海</dc:creator>
  <cp:lastModifiedBy>周学海</cp:lastModifiedBy>
  <cp:revision>174</cp:revision>
  <dcterms:created xsi:type="dcterms:W3CDTF">2014-03-18T06:07:08Z</dcterms:created>
  <dcterms:modified xsi:type="dcterms:W3CDTF">2014-04-30T03:14:47Z</dcterms:modified>
</cp:coreProperties>
</file>